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1.xml" ContentType="application/vnd.openxmlformats-officedocument.presentationml.tags+xml"/>
  <Override PartName="/ppt/notesSlides/notesSlide65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512" r:id="rId2"/>
    <p:sldId id="507" r:id="rId3"/>
    <p:sldId id="380" r:id="rId4"/>
    <p:sldId id="330" r:id="rId5"/>
    <p:sldId id="335" r:id="rId6"/>
    <p:sldId id="332" r:id="rId7"/>
    <p:sldId id="258" r:id="rId8"/>
    <p:sldId id="259" r:id="rId9"/>
    <p:sldId id="336" r:id="rId10"/>
    <p:sldId id="468" r:id="rId11"/>
    <p:sldId id="430" r:id="rId12"/>
    <p:sldId id="431" r:id="rId13"/>
    <p:sldId id="432" r:id="rId14"/>
    <p:sldId id="433" r:id="rId15"/>
    <p:sldId id="434" r:id="rId16"/>
    <p:sldId id="435" r:id="rId17"/>
    <p:sldId id="429" r:id="rId18"/>
    <p:sldId id="266" r:id="rId19"/>
    <p:sldId id="304" r:id="rId20"/>
    <p:sldId id="339" r:id="rId21"/>
    <p:sldId id="267" r:id="rId22"/>
    <p:sldId id="449" r:id="rId23"/>
    <p:sldId id="450" r:id="rId24"/>
    <p:sldId id="273" r:id="rId25"/>
    <p:sldId id="340" r:id="rId26"/>
    <p:sldId id="341" r:id="rId27"/>
    <p:sldId id="275" r:id="rId28"/>
    <p:sldId id="447" r:id="rId29"/>
    <p:sldId id="448" r:id="rId30"/>
    <p:sldId id="277" r:id="rId31"/>
    <p:sldId id="278" r:id="rId32"/>
    <p:sldId id="279" r:id="rId33"/>
    <p:sldId id="280" r:id="rId34"/>
    <p:sldId id="475" r:id="rId35"/>
    <p:sldId id="476" r:id="rId36"/>
    <p:sldId id="281" r:id="rId37"/>
    <p:sldId id="282" r:id="rId38"/>
    <p:sldId id="469" r:id="rId39"/>
    <p:sldId id="477" r:id="rId40"/>
    <p:sldId id="478" r:id="rId41"/>
    <p:sldId id="309" r:id="rId42"/>
    <p:sldId id="436" r:id="rId43"/>
    <p:sldId id="343" r:id="rId44"/>
    <p:sldId id="442" r:id="rId45"/>
    <p:sldId id="345" r:id="rId46"/>
    <p:sldId id="347" r:id="rId47"/>
    <p:sldId id="348" r:id="rId48"/>
    <p:sldId id="349" r:id="rId49"/>
    <p:sldId id="479" r:id="rId50"/>
    <p:sldId id="480" r:id="rId51"/>
    <p:sldId id="481" r:id="rId52"/>
    <p:sldId id="482" r:id="rId53"/>
    <p:sldId id="437" r:id="rId54"/>
    <p:sldId id="351" r:id="rId55"/>
    <p:sldId id="378" r:id="rId56"/>
    <p:sldId id="352" r:id="rId57"/>
    <p:sldId id="353" r:id="rId58"/>
    <p:sldId id="354" r:id="rId59"/>
    <p:sldId id="360" r:id="rId60"/>
    <p:sldId id="438" r:id="rId61"/>
    <p:sldId id="365" r:id="rId62"/>
    <p:sldId id="471" r:id="rId63"/>
    <p:sldId id="473" r:id="rId64"/>
    <p:sldId id="368" r:id="rId65"/>
    <p:sldId id="369" r:id="rId66"/>
    <p:sldId id="474" r:id="rId67"/>
    <p:sldId id="472" r:id="rId68"/>
    <p:sldId id="445" r:id="rId69"/>
    <p:sldId id="452" r:id="rId70"/>
    <p:sldId id="372" r:id="rId71"/>
    <p:sldId id="483" r:id="rId72"/>
    <p:sldId id="484" r:id="rId73"/>
    <p:sldId id="485" r:id="rId74"/>
    <p:sldId id="486" r:id="rId75"/>
    <p:sldId id="487" r:id="rId76"/>
    <p:sldId id="488" r:id="rId77"/>
    <p:sldId id="458" r:id="rId78"/>
    <p:sldId id="459" r:id="rId79"/>
    <p:sldId id="489" r:id="rId80"/>
    <p:sldId id="490" r:id="rId81"/>
    <p:sldId id="491" r:id="rId82"/>
    <p:sldId id="428" r:id="rId83"/>
    <p:sldId id="492" r:id="rId84"/>
    <p:sldId id="493" r:id="rId85"/>
    <p:sldId id="494" r:id="rId86"/>
    <p:sldId id="495" r:id="rId87"/>
    <p:sldId id="496" r:id="rId88"/>
    <p:sldId id="497" r:id="rId89"/>
    <p:sldId id="498" r:id="rId90"/>
    <p:sldId id="499" r:id="rId91"/>
    <p:sldId id="500" r:id="rId92"/>
    <p:sldId id="502" r:id="rId93"/>
    <p:sldId id="503" r:id="rId94"/>
    <p:sldId id="504" r:id="rId95"/>
    <p:sldId id="505" r:id="rId96"/>
    <p:sldId id="463" r:id="rId97"/>
    <p:sldId id="501" r:id="rId98"/>
    <p:sldId id="508" r:id="rId99"/>
    <p:sldId id="510" r:id="rId100"/>
    <p:sldId id="511" r:id="rId10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6B1C"/>
    <a:srgbClr val="FF0066"/>
    <a:srgbClr val="FF3300"/>
    <a:srgbClr val="FFFF00"/>
    <a:srgbClr val="DDDDDD"/>
    <a:srgbClr val="FFCCFF"/>
    <a:srgbClr val="FF99CC"/>
    <a:srgbClr val="CCFFFF"/>
    <a:srgbClr val="FF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6" autoAdjust="0"/>
    <p:restoredTop sz="94689" autoAdjust="0"/>
  </p:normalViewPr>
  <p:slideViewPr>
    <p:cSldViewPr snapToGrid="0">
      <p:cViewPr varScale="1">
        <p:scale>
          <a:sx n="110" d="100"/>
          <a:sy n="110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88"/>
    </p:cViewPr>
  </p:sorterViewPr>
  <p:notesViewPr>
    <p:cSldViewPr snapToGrid="0">
      <p:cViewPr varScale="1">
        <p:scale>
          <a:sx n="56" d="100"/>
          <a:sy n="56" d="100"/>
        </p:scale>
        <p:origin x="-2496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t" anchorCtr="0" compatLnSpc="1">
            <a:prstTxWarp prst="textNoShape">
              <a:avLst/>
            </a:prstTxWarp>
          </a:bodyPr>
          <a:lstStyle>
            <a:lvl1pPr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t" anchorCtr="0" compatLnSpc="1">
            <a:prstTxWarp prst="textNoShape">
              <a:avLst/>
            </a:prstTxWarp>
          </a:bodyPr>
          <a:lstStyle>
            <a:lvl1pPr algn="r"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b" anchorCtr="0" compatLnSpc="1">
            <a:prstTxWarp prst="textNoShape">
              <a:avLst/>
            </a:prstTxWarp>
          </a:bodyPr>
          <a:lstStyle>
            <a:lvl1pPr defTabSz="946103" eaLnBrk="0" hangingPunct="0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626" tIns="47314" rIns="94626" bIns="47314" numCol="1" anchor="b" anchorCtr="0" compatLnSpc="1">
            <a:prstTxWarp prst="textNoShape">
              <a:avLst/>
            </a:prstTxWarp>
          </a:bodyPr>
          <a:lstStyle>
            <a:lvl1pPr algn="r" defTabSz="946103" eaLnBrk="0" hangingPunct="0">
              <a:defRPr sz="1200" i="0"/>
            </a:lvl1pPr>
          </a:lstStyle>
          <a:p>
            <a:pPr>
              <a:defRPr/>
            </a:pPr>
            <a:fld id="{2CBD0711-0F80-48F7-AABB-0EF3A34A9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9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>
            <a:lvl1pPr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>
            <a:lvl1pPr algn="r"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b" anchorCtr="0" compatLnSpc="1">
            <a:prstTxWarp prst="textNoShape">
              <a:avLst/>
            </a:prstTxWarp>
          </a:bodyPr>
          <a:lstStyle>
            <a:lvl1pPr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5" rIns="96652" bIns="48325" numCol="1" anchor="b" anchorCtr="0" compatLnSpc="1">
            <a:prstTxWarp prst="textNoShape">
              <a:avLst/>
            </a:prstTxWarp>
          </a:bodyPr>
          <a:lstStyle>
            <a:lvl1pPr algn="r" defTabSz="966740" eaLnBrk="0" hangingPunct="0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FC1FBA92-1178-44A2-B1D2-B571B1A1DB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93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56F7947-1FE9-4C63-88A5-6E5A14443E92}" type="slidenum">
              <a:rPr lang="en-US" smtClean="0"/>
              <a:pPr defTabSz="965200"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66728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2B992D0-4BDF-4595-A4EA-9E2709CB756D}" type="slidenum">
              <a:rPr lang="en-US" smtClean="0"/>
              <a:pPr defTabSz="965200"/>
              <a:t>12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89822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00A66C6-822E-482F-881E-09CD3A4226D8}" type="slidenum">
              <a:rPr lang="en-US" smtClean="0"/>
              <a:pPr defTabSz="965200"/>
              <a:t>13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82587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BDB475B-06B9-453C-A8C5-289FEACDE1A9}" type="slidenum">
              <a:rPr lang="en-US" smtClean="0"/>
              <a:pPr defTabSz="965200"/>
              <a:t>14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68623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7A70826-4EDB-49CE-8D07-3FAB7F2E9756}" type="slidenum">
              <a:rPr lang="en-US" smtClean="0"/>
              <a:pPr defTabSz="965200"/>
              <a:t>15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7592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64C33A9-20B4-47AC-B518-CDDAB6DE6783}" type="slidenum">
              <a:rPr lang="en-US" smtClean="0"/>
              <a:pPr defTabSz="965200"/>
              <a:t>16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08330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EB32CE2-5DC5-416B-9790-4A46A3874699}" type="slidenum">
              <a:rPr lang="en-US" smtClean="0"/>
              <a:pPr defTabSz="965200"/>
              <a:t>17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72048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7A2DF17-8A79-4C9A-8D94-23C9E48799C9}" type="slidenum">
              <a:rPr lang="en-US" smtClean="0"/>
              <a:pPr defTabSz="965200"/>
              <a:t>18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84816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E942E35-DE4D-44B4-8C8B-3C6A8406DD2F}" type="slidenum">
              <a:rPr lang="en-US" smtClean="0"/>
              <a:pPr defTabSz="965200"/>
              <a:t>19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259027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CE43150-0F39-47EB-8F6F-AFA3126A7AC6}" type="slidenum">
              <a:rPr lang="en-US" smtClean="0"/>
              <a:pPr defTabSz="965200"/>
              <a:t>20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96632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2DFF84D-98C7-4D31-A9A9-BD3887647C6C}" type="slidenum">
              <a:rPr lang="en-US" smtClean="0"/>
              <a:pPr defTabSz="965200"/>
              <a:t>21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40382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16E1507-D041-4E0C-A33C-852A4F2CD4E1}" type="slidenum">
              <a:rPr lang="en-US" smtClean="0"/>
              <a:pPr defTabSz="965200"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204868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F952026-AE92-4A3C-8592-C9693257B7DA}" type="slidenum">
              <a:rPr lang="en-US" smtClean="0"/>
              <a:pPr defTabSz="965200"/>
              <a:t>22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73698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A32667F-C2F6-4CCE-819E-C990123CC987}" type="slidenum">
              <a:rPr lang="en-US" smtClean="0"/>
              <a:pPr defTabSz="965200"/>
              <a:t>23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884955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D9A53DA-7912-4CC8-97EC-EE49F2E48BD5}" type="slidenum">
              <a:rPr lang="en-US" smtClean="0"/>
              <a:pPr defTabSz="965200"/>
              <a:t>24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66545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3AF12E9-56C3-4919-B620-9842F63B8BC6}" type="slidenum">
              <a:rPr lang="en-US" smtClean="0"/>
              <a:pPr defTabSz="965200"/>
              <a:t>25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00787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541C537-F974-4D34-8A68-294065FFD305}" type="slidenum">
              <a:rPr lang="en-US" smtClean="0"/>
              <a:pPr defTabSz="965200"/>
              <a:t>26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182766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A4161C7-65F6-4504-96EB-29D85E457DE4}" type="slidenum">
              <a:rPr lang="en-US" smtClean="0"/>
              <a:pPr defTabSz="965200"/>
              <a:t>27</a:t>
            </a:fld>
            <a:endParaRPr lang="en-US" dirty="0" smtClean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99062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0F662A1-9BE2-4F79-9641-76990C922482}" type="slidenum">
              <a:rPr lang="en-US" smtClean="0"/>
              <a:pPr defTabSz="965200"/>
              <a:t>28</a:t>
            </a:fld>
            <a:endParaRPr lang="en-US" dirty="0" smtClean="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08880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DB05029-DEBF-456D-8EE3-367BDFF3AA5C}" type="slidenum">
              <a:rPr lang="en-US" smtClean="0"/>
              <a:pPr defTabSz="965200"/>
              <a:t>29</a:t>
            </a:fld>
            <a:endParaRPr lang="en-US" dirty="0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88698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1111F54-5074-4176-A01D-54FEBBAEA7C1}" type="slidenum">
              <a:rPr lang="en-US" smtClean="0"/>
              <a:pPr defTabSz="965200"/>
              <a:t>30</a:t>
            </a:fld>
            <a:endParaRPr lang="en-US" dirty="0" smtClean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250884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BA6B71E-63FD-4246-BDA1-6D1A1146753B}" type="slidenum">
              <a:rPr lang="en-US" smtClean="0"/>
              <a:pPr defTabSz="965200"/>
              <a:t>31</a:t>
            </a:fld>
            <a:endParaRPr lang="en-US" dirty="0" smtClean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41177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14F9510-5E6F-471E-B59F-C3427FE5637A}" type="slidenum">
              <a:rPr lang="en-US" smtClean="0"/>
              <a:pPr defTabSz="965200"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52982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2C2A6AC-FBE0-4986-9AED-03B33454E94B}" type="slidenum">
              <a:rPr lang="en-US" smtClean="0"/>
              <a:pPr defTabSz="965200"/>
              <a:t>32</a:t>
            </a:fld>
            <a:endParaRPr lang="en-US" dirty="0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14626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278396B-9604-49FD-B09F-E8EDF73E1520}" type="slidenum">
              <a:rPr lang="en-US" smtClean="0"/>
              <a:pPr defTabSz="965200"/>
              <a:t>33</a:t>
            </a:fld>
            <a:endParaRPr lang="en-US" dirty="0" smtClean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700151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FEDDE8B-5FF9-4122-82FE-D6012F907F1A}" type="slidenum">
              <a:rPr lang="en-US" smtClean="0"/>
              <a:pPr defTabSz="965200"/>
              <a:t>36</a:t>
            </a:fld>
            <a:endParaRPr lang="en-US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23812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97D498F-9F88-4575-87B0-86CA7356652A}" type="slidenum">
              <a:rPr lang="en-US" smtClean="0"/>
              <a:pPr defTabSz="965200"/>
              <a:t>37</a:t>
            </a:fld>
            <a:endParaRPr lang="en-US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69964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5C77A31-F1B5-4E7C-902F-A652D5AEB564}" type="slidenum">
              <a:rPr lang="en-US" smtClean="0"/>
              <a:pPr defTabSz="965200"/>
              <a:t>38</a:t>
            </a:fld>
            <a:endParaRPr lang="en-US" smtClean="0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13975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B75AB0E-5683-4113-8EFC-9A6FBBBB63AA}" type="slidenum">
              <a:rPr lang="en-US" smtClean="0"/>
              <a:pPr defTabSz="965200"/>
              <a:t>41</a:t>
            </a:fld>
            <a:endParaRPr lang="en-US" smtClean="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42922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FE0C1AE-B938-444F-9412-4F6D533536C4}" type="slidenum">
              <a:rPr lang="en-US" smtClean="0"/>
              <a:pPr defTabSz="965200"/>
              <a:t>42</a:t>
            </a:fld>
            <a:endParaRPr lang="en-US" smtClean="0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174290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9933B48-DD87-4330-A2FE-F9FEC627F48F}" type="slidenum">
              <a:rPr lang="en-US" smtClean="0"/>
              <a:pPr defTabSz="965200"/>
              <a:t>43</a:t>
            </a:fld>
            <a:endParaRPr lang="en-US" smtClean="0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274876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2B0A07E8-BBD4-4C3D-B9BD-4F258D548228}" type="slidenum">
              <a:rPr lang="en-US" smtClean="0"/>
              <a:pPr defTabSz="965200"/>
              <a:t>44</a:t>
            </a:fld>
            <a:endParaRPr lang="en-US" smtClean="0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71716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CCC2CE3-B480-43A4-AA01-8F2E577DE312}" type="slidenum">
              <a:rPr lang="en-US" smtClean="0"/>
              <a:pPr defTabSz="965200"/>
              <a:t>45</a:t>
            </a:fld>
            <a:endParaRPr lang="en-US" smtClean="0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02288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7CB8E72-3BE6-4C31-BE0C-69648BEE4244}" type="slidenum">
              <a:rPr lang="en-US" smtClean="0"/>
              <a:pPr defTabSz="965200"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317248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35595B5-BBD7-4FB3-9131-17A53443443B}" type="slidenum">
              <a:rPr lang="en-US" smtClean="0"/>
              <a:pPr defTabSz="965200"/>
              <a:t>46</a:t>
            </a:fld>
            <a:endParaRPr lang="en-US" smtClean="0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1021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F7B104E-3582-4CDC-A23F-9534620903A3}" type="slidenum">
              <a:rPr lang="en-US" smtClean="0"/>
              <a:pPr defTabSz="965200"/>
              <a:t>47</a:t>
            </a:fld>
            <a:endParaRPr lang="en-US" smtClean="0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56278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B351094-CFBB-4B40-9AA4-7DEED468749E}" type="slidenum">
              <a:rPr lang="en-US" smtClean="0"/>
              <a:pPr defTabSz="965200"/>
              <a:t>48</a:t>
            </a:fld>
            <a:endParaRPr lang="en-US" smtClean="0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633980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3F725EE9-050A-4B43-9DF8-5E5B55B80BDA}" type="slidenum">
              <a:rPr lang="en-US" smtClean="0"/>
              <a:pPr defTabSz="965200"/>
              <a:t>53</a:t>
            </a:fld>
            <a:endParaRPr lang="en-US" smtClean="0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3610556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38029C8-040A-4A62-9224-3FC44E8E1698}" type="slidenum">
              <a:rPr lang="en-US" smtClean="0"/>
              <a:pPr defTabSz="965200"/>
              <a:t>54</a:t>
            </a:fld>
            <a:endParaRPr lang="en-US" smtClean="0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376917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47A2B794-4071-4C56-810F-AEB8CDBB69BB}" type="slidenum">
              <a:rPr lang="en-US" smtClean="0"/>
              <a:pPr defTabSz="965200"/>
              <a:t>55</a:t>
            </a:fld>
            <a:endParaRPr lang="en-US" smtClean="0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78778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135C82B-D782-4352-BBA0-78CDC9FF37B3}" type="slidenum">
              <a:rPr lang="en-US" smtClean="0"/>
              <a:pPr defTabSz="965200"/>
              <a:t>56</a:t>
            </a:fld>
            <a:endParaRPr lang="en-US" smtClean="0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964625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BA1EFBC-7B4B-4935-BDF0-05B3B3A23A5B}" type="slidenum">
              <a:rPr lang="en-US" smtClean="0"/>
              <a:pPr defTabSz="965200"/>
              <a:t>57</a:t>
            </a:fld>
            <a:endParaRPr lang="en-US" smtClean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639663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0443117-2DE0-4F56-BBAA-FB634477A23B}" type="slidenum">
              <a:rPr lang="en-US" smtClean="0"/>
              <a:pPr defTabSz="965200"/>
              <a:t>58</a:t>
            </a:fld>
            <a:endParaRPr lang="en-US" smtClean="0"/>
          </a:p>
        </p:txBody>
      </p:sp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778130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A370365-EF9C-4830-9B20-A8686AFFDFE2}" type="slidenum">
              <a:rPr lang="en-US" smtClean="0"/>
              <a:pPr defTabSz="965200"/>
              <a:t>59</a:t>
            </a:fld>
            <a:endParaRPr lang="en-US" smtClean="0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03976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90DA2D1-9994-4C87-9B69-378912B979C9}" type="slidenum">
              <a:rPr lang="en-US" smtClean="0"/>
              <a:pPr defTabSz="965200"/>
              <a:t>7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166922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1522818-B0CC-49F4-B6D8-CC57A49E8084}" type="slidenum">
              <a:rPr lang="en-US" smtClean="0"/>
              <a:pPr defTabSz="965200"/>
              <a:t>60</a:t>
            </a:fld>
            <a:endParaRPr lang="en-US" smtClean="0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787185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C85F9D6-2DD9-430A-9615-362E04B7397C}" type="slidenum">
              <a:rPr lang="en-US" smtClean="0"/>
              <a:pPr defTabSz="965200"/>
              <a:t>61</a:t>
            </a:fld>
            <a:endParaRPr lang="en-US" smtClean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5174859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8567FF9-9113-41E9-8707-9E24923195D3}" type="slidenum">
              <a:rPr lang="en-US" smtClean="0"/>
              <a:pPr defTabSz="965200"/>
              <a:t>62</a:t>
            </a:fld>
            <a:endParaRPr lang="en-US" smtClean="0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9555845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ED00A8F2-A455-4C4A-B06D-C357A0F27164}" type="slidenum">
              <a:rPr lang="en-US" smtClean="0"/>
              <a:pPr defTabSz="965200"/>
              <a:t>63</a:t>
            </a:fld>
            <a:endParaRPr lang="en-US" smtClean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883569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A4B07E6C-70D8-4552-84DC-64CF485576D1}" type="slidenum">
              <a:rPr lang="en-US" smtClean="0"/>
              <a:pPr defTabSz="965200"/>
              <a:t>64</a:t>
            </a:fld>
            <a:endParaRPr lang="en-US" smtClean="0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979575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E32E0B2-C75F-4789-906B-46038909B469}" type="slidenum">
              <a:rPr lang="en-US" smtClean="0"/>
              <a:pPr defTabSz="965200"/>
              <a:t>65</a:t>
            </a:fld>
            <a:endParaRPr lang="en-US" smtClean="0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4408208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0C4AF14-F338-41C1-AADC-3BD45FCDE075}" type="slidenum">
              <a:rPr lang="en-US" smtClean="0"/>
              <a:pPr defTabSz="965200"/>
              <a:t>66</a:t>
            </a:fld>
            <a:endParaRPr lang="en-US" smtClean="0"/>
          </a:p>
        </p:txBody>
      </p:sp>
      <p:sp>
        <p:nvSpPr>
          <p:cNvPr id="421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404697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9BBF7049-A640-4A5B-A7D1-5D58E284CA0C}" type="slidenum">
              <a:rPr lang="en-US" smtClean="0"/>
              <a:pPr defTabSz="965200"/>
              <a:t>67</a:t>
            </a:fld>
            <a:endParaRPr lang="en-US" smtClean="0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5661355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14CA231-32FC-4913-8598-DD778A0E53B2}" type="slidenum">
              <a:rPr lang="en-US" smtClean="0"/>
              <a:pPr defTabSz="965200"/>
              <a:t>68</a:t>
            </a:fld>
            <a:endParaRPr lang="en-US" smtClean="0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799319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CDB5639B-EB22-4A88-84AF-57348FBD3019}" type="slidenum">
              <a:rPr lang="en-US" smtClean="0"/>
              <a:pPr defTabSz="965200"/>
              <a:t>69</a:t>
            </a:fld>
            <a:endParaRPr lang="en-US" smtClean="0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20106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7A11E71-BFE8-406B-9F54-C173C135E7B1}" type="slidenum">
              <a:rPr lang="en-US" smtClean="0"/>
              <a:pPr defTabSz="965200"/>
              <a:t>8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9194300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0D64D8BD-D339-4E87-B58A-640EA6E24B54}" type="slidenum">
              <a:rPr lang="en-US" smtClean="0"/>
              <a:pPr defTabSz="965200"/>
              <a:t>70</a:t>
            </a:fld>
            <a:endParaRPr lang="en-US" smtClean="0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844947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F4CA284-5D1F-4CC8-BAAA-4D33B266D2F9}" type="slidenum">
              <a:rPr lang="en-US" smtClean="0"/>
              <a:pPr defTabSz="965200"/>
              <a:t>77</a:t>
            </a:fld>
            <a:endParaRPr lang="en-US" smtClean="0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417109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B2538080-7257-48EB-8E31-B46F9D311050}" type="slidenum">
              <a:rPr lang="en-US" smtClean="0"/>
              <a:pPr defTabSz="965200"/>
              <a:t>78</a:t>
            </a:fld>
            <a:endParaRPr lang="en-US" smtClean="0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8620043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35265D0-DA67-4E3C-86BD-73D36B992911}" type="slidenum">
              <a:rPr lang="en-US" smtClean="0"/>
              <a:pPr defTabSz="965200"/>
              <a:t>82</a:t>
            </a:fld>
            <a:endParaRPr lang="en-US" smtClean="0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0752302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F14E0317-86A1-47AD-998F-E49C7BAD60EF}" type="slidenum">
              <a:rPr lang="en-US" smtClean="0"/>
              <a:pPr defTabSz="965200"/>
              <a:t>96</a:t>
            </a:fld>
            <a:endParaRPr lang="en-US" smtClean="0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9923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668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8B089D92-4588-4D4B-B67B-EC8330475E2C}" type="slidenum">
              <a:rPr lang="en-US" smtClean="0"/>
              <a:pPr defTabSz="965200"/>
              <a:t>9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60050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E6B832C-0A44-4C57-86A2-F7975234E777}" type="slidenum">
              <a:rPr lang="en-US" smtClean="0"/>
              <a:pPr defTabSz="965200"/>
              <a:t>10</a:t>
            </a:fld>
            <a:endParaRPr lang="en-US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9100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7217F8BD-1135-4C54-ADF8-BB0DEF62D778}" type="slidenum">
              <a:rPr lang="en-US" smtClean="0"/>
              <a:pPr defTabSz="965200"/>
              <a:t>11</a:t>
            </a:fld>
            <a:endParaRPr lang="en-US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0219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A2C059-4C85-42E9-96EA-FE28D4997486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6E97CF4-B7B5-4266-8B1A-68F70A491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79E6C-7DA8-4EF0-98B3-21E556DB6CDB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30F6D46-DE45-4B90-98FA-820176DC7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356681-E760-4E6E-A2AC-DC7AA41279E8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12ABC14B-6ABC-4EC3-B805-A0C340FDB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3B66CF-EA66-4B38-AC7C-DFA8D149370C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7F859DA-D311-4C8C-AD11-F8B81A84C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83D00-A7AA-4289-8CDD-734B16034A05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19ED0518-4A98-4729-85D0-EEBFA261C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Courier New" pitchFamily="49" charset="0"/>
              <a:buChar char="o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buFont typeface="Wingdings" pitchFamily="2" charset="2"/>
              <a:buChar char="q"/>
              <a:defRPr sz="2800"/>
            </a:lvl1pPr>
            <a:lvl2pPr>
              <a:buFont typeface="Courier New" pitchFamily="49" charset="0"/>
              <a:buChar char="o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A1BF4-B46A-40A0-B1D8-59BF071CF290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2A636276-FA4B-4B13-ABF4-174EDF67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D7E56A-3153-494C-B837-A937787BB3F1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AFEF544-F61B-474E-BA8D-D51B7746E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B7574-ED93-4F8B-BC51-E811CD9FF2FA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8DAC12ED-2143-4610-9C9C-72A7D4BF9E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9525B-0195-465E-AD5C-91DBC05B451F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0CA4D2C-A02B-4004-82F3-9617024C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F8A03-9D10-4914-AF98-DE7D92C5F1EB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F26A043E-8E4B-4C88-9FED-13A1846B3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49D31F-89C8-4AE5-8E23-49750334B12B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282B597-F793-47E9-B2D6-FF93D1BD3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i="0">
                <a:latin typeface="Times New Roman" pitchFamily="18" charset="0"/>
              </a:defRPr>
            </a:lvl1pPr>
          </a:lstStyle>
          <a:p>
            <a:fld id="{BE303393-0D6F-4A5F-B097-DF395C1DE9CF}" type="datetimeFigureOut">
              <a:rPr lang="el-GR"/>
              <a:pPr/>
              <a:t>24/5/2016</a:t>
            </a:fld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100" i="0">
                <a:latin typeface="Arial" charset="0"/>
                <a:cs typeface="Arial" charset="0"/>
              </a:defRPr>
            </a:lvl1pPr>
          </a:lstStyle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3B236C1F-CC93-44D3-B212-92F04FEF0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Courier New" pitchFamily="49" charset="0"/>
        <a:buChar char="o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15" Type="http://schemas.openxmlformats.org/officeDocument/2006/relationships/image" Target="../media/image5.png"/><Relationship Id="rId23" Type="http://schemas.openxmlformats.org/officeDocument/2006/relationships/image" Target="../media/image17.jpeg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0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52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5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2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68.bin"/><Relationship Id="rId4" Type="http://schemas.openxmlformats.org/officeDocument/2006/relationships/oleObject" Target="../embeddings/oleObject63.bin"/><Relationship Id="rId9" Type="http://schemas.openxmlformats.org/officeDocument/2006/relationships/oleObject" Target="../embeddings/oleObject67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9.bin"/><Relationship Id="rId9" Type="http://schemas.openxmlformats.org/officeDocument/2006/relationships/oleObject" Target="../embeddings/oleObject7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5.bin"/><Relationship Id="rId9" Type="http://schemas.openxmlformats.org/officeDocument/2006/relationships/oleObject" Target="../embeddings/oleObject79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oleObject" Target="../embeddings/oleObject92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86.bin"/><Relationship Id="rId12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5.bin"/><Relationship Id="rId11" Type="http://schemas.openxmlformats.org/officeDocument/2006/relationships/oleObject" Target="../embeddings/oleObject90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8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2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2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6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</a:t>
            </a:r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Επικοινωνιών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40160" y="2958737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5: Επίπεδο Ζεύξης </a:t>
            </a:r>
          </a:p>
          <a:p>
            <a:r>
              <a:rPr lang="el-GR" sz="2000" b="1" dirty="0" smtClean="0">
                <a:solidFill>
                  <a:srgbClr val="C00000"/>
                </a:solidFill>
              </a:rPr>
              <a:t>Ζεύξεις</a:t>
            </a:r>
            <a:r>
              <a:rPr lang="el-GR" sz="2000" b="1" dirty="0">
                <a:solidFill>
                  <a:srgbClr val="C00000"/>
                </a:solidFill>
              </a:rPr>
              <a:t>, Δίκτυα Πρόσβασης, </a:t>
            </a:r>
          </a:p>
          <a:p>
            <a:r>
              <a:rPr lang="el-GR" sz="2000" b="1" dirty="0">
                <a:solidFill>
                  <a:srgbClr val="C00000"/>
                </a:solidFill>
              </a:rPr>
              <a:t>Δίκτυα Τοπικής Περιοχής</a:t>
            </a: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30F71A-E5B6-4287-93D0-67C6BFD49777}" type="slidenum">
              <a:rPr lang="en-US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Προσαρμογείς</a:t>
            </a:r>
            <a:r>
              <a:rPr lang="el-GR" dirty="0" smtClean="0"/>
              <a:t> που επικοινωνούν</a:t>
            </a:r>
            <a:endParaRPr lang="en-US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7"/>
            <a:ext cx="4067175" cy="2261129"/>
          </a:xfrm>
        </p:spPr>
        <p:txBody>
          <a:bodyPr/>
          <a:lstStyle/>
          <a:p>
            <a:r>
              <a:rPr lang="el-GR" sz="2000" dirty="0" smtClean="0"/>
              <a:t>πλευρά αποστολής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ενθυλακώνει το</a:t>
            </a:r>
            <a:r>
              <a:rPr lang="en-US" sz="1800" dirty="0" smtClean="0"/>
              <a:t> datagram </a:t>
            </a:r>
            <a:r>
              <a:rPr lang="el-GR" sz="1800" dirty="0" smtClean="0"/>
              <a:t>σε  </a:t>
            </a:r>
            <a:r>
              <a:rPr lang="el-GR" sz="1800" dirty="0" smtClean="0">
                <a:solidFill>
                  <a:schemeClr val="accent6"/>
                </a:solidFill>
              </a:rPr>
              <a:t>πλαίσιο</a:t>
            </a:r>
            <a:r>
              <a:rPr lang="el-GR" sz="1800" dirty="0" smtClean="0"/>
              <a:t> (</a:t>
            </a:r>
            <a:r>
              <a:rPr lang="en-US" sz="1800" dirty="0" smtClean="0">
                <a:solidFill>
                  <a:schemeClr val="accent6"/>
                </a:solidFill>
              </a:rPr>
              <a:t>frame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προσθέτει</a:t>
            </a:r>
            <a:r>
              <a:rPr lang="en-US" sz="1800" dirty="0" smtClean="0"/>
              <a:t> bits</a:t>
            </a:r>
            <a:r>
              <a:rPr lang="el-GR" sz="1800" dirty="0" smtClean="0"/>
              <a:t> ελέγχου σφάλματος</a:t>
            </a:r>
            <a:r>
              <a:rPr lang="en-US" sz="1800" dirty="0" smtClean="0"/>
              <a:t>, </a:t>
            </a:r>
            <a:r>
              <a:rPr lang="el-GR" sz="1800" dirty="0" smtClean="0"/>
              <a:t>αξιόπιστης μεταφοράς δεδομένων (</a:t>
            </a:r>
            <a:r>
              <a:rPr lang="en-US" sz="1800" dirty="0" err="1" smtClean="0"/>
              <a:t>rdt</a:t>
            </a:r>
            <a:r>
              <a:rPr lang="en-US" sz="1800" dirty="0" smtClean="0"/>
              <a:t>), </a:t>
            </a:r>
            <a:r>
              <a:rPr lang="el-GR" sz="1800" dirty="0" smtClean="0"/>
              <a:t>ελέγχου ροής</a:t>
            </a:r>
            <a:r>
              <a:rPr lang="en-US" sz="1800" dirty="0" smtClean="0"/>
              <a:t>, </a:t>
            </a:r>
            <a:r>
              <a:rPr lang="el-GR" sz="1800" dirty="0" err="1" smtClean="0"/>
              <a:t>κ.τ</a:t>
            </a:r>
            <a:r>
              <a:rPr lang="en-US" sz="1800" dirty="0" smtClean="0"/>
              <a:t>.</a:t>
            </a:r>
            <a:r>
              <a:rPr lang="el-GR" sz="1800" dirty="0" smtClean="0"/>
              <a:t>λ.</a:t>
            </a:r>
            <a:endParaRPr lang="en-US" sz="1800" dirty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r>
              <a:rPr lang="el-GR" sz="2000" dirty="0" smtClean="0"/>
              <a:t>πλευρά λήψης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ελέγχει για σφάλματα</a:t>
            </a:r>
            <a:r>
              <a:rPr lang="en-US" sz="1800" dirty="0" smtClean="0"/>
              <a:t>, </a:t>
            </a:r>
            <a:r>
              <a:rPr lang="en-US" sz="1800" dirty="0" err="1" smtClean="0"/>
              <a:t>rdt</a:t>
            </a:r>
            <a:r>
              <a:rPr lang="en-US" sz="1800" dirty="0" smtClean="0"/>
              <a:t>, </a:t>
            </a:r>
            <a:r>
              <a:rPr lang="el-GR" sz="1800" dirty="0" smtClean="0"/>
              <a:t>έλεγχος ροής</a:t>
            </a:r>
            <a:r>
              <a:rPr lang="en-US" sz="1800" dirty="0" smtClean="0"/>
              <a:t>, </a:t>
            </a:r>
            <a:r>
              <a:rPr lang="el-GR" sz="1800" dirty="0" smtClean="0"/>
              <a:t>κ.τ.λ.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εξάγει το</a:t>
            </a:r>
            <a:r>
              <a:rPr lang="en-US" sz="1800" dirty="0" smtClean="0"/>
              <a:t> datagram, </a:t>
            </a:r>
            <a:r>
              <a:rPr lang="el-GR" sz="1800" dirty="0" smtClean="0"/>
              <a:t>το παραδίδει στο ανώτερο επίπεδο στην πλευρά λήψης</a:t>
            </a:r>
            <a:endParaRPr lang="en-US" sz="2000" dirty="0" smtClean="0"/>
          </a:p>
        </p:txBody>
      </p:sp>
      <p:sp>
        <p:nvSpPr>
          <p:cNvPr id="31749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0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1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52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3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54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1755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6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57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58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59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0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1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2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3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64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31765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6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67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68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1400" i="0">
              <a:latin typeface="Arial" charset="0"/>
            </a:endParaRPr>
          </a:p>
        </p:txBody>
      </p:sp>
      <p:sp>
        <p:nvSpPr>
          <p:cNvPr id="31769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0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1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sending host</a:t>
            </a:r>
          </a:p>
        </p:txBody>
      </p:sp>
      <p:sp>
        <p:nvSpPr>
          <p:cNvPr id="31772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receiving host</a:t>
            </a:r>
          </a:p>
        </p:txBody>
      </p:sp>
      <p:sp>
        <p:nvSpPr>
          <p:cNvPr id="31773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74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75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76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77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78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597"/>
              <a:gd name="T13" fmla="*/ 0 h 384"/>
              <a:gd name="T14" fmla="*/ 2597 w 259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79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1780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datagram</a:t>
            </a:r>
          </a:p>
        </p:txBody>
      </p:sp>
      <p:sp>
        <p:nvSpPr>
          <p:cNvPr id="31781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1782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Arial" charset="0"/>
              </a:rPr>
              <a:t>frame</a:t>
            </a:r>
          </a:p>
        </p:txBody>
      </p:sp>
      <p:sp>
        <p:nvSpPr>
          <p:cNvPr id="31783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178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76675" y="6400800"/>
            <a:ext cx="4429125" cy="292100"/>
          </a:xfrm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9815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BA6A680-8348-468B-ABEF-B66E12AAA713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5.2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Ανίχνευση και διόρθωση σφαλμάτων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 smtClean="0">
                <a:latin typeface="+mn-lt"/>
              </a:rPr>
              <a:t>5.3</a:t>
            </a:r>
            <a:r>
              <a:rPr lang="el-GR" sz="2400" i="0" kern="0" dirty="0" smtClean="0">
                <a:latin typeface="+mn-lt"/>
              </a:rPr>
              <a:t> Πρωτόκολλα </a:t>
            </a:r>
            <a:r>
              <a:rPr lang="el-GR" sz="2400" i="0" kern="0" dirty="0">
                <a:latin typeface="+mn-lt"/>
              </a:rPr>
              <a:t>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</a:t>
            </a:r>
            <a:r>
              <a:rPr lang="el-GR" sz="2400" i="0" kern="0" dirty="0" smtClean="0">
                <a:latin typeface="+mn-lt"/>
              </a:rPr>
              <a:t> </a:t>
            </a:r>
            <a:r>
              <a:rPr lang="en-US" sz="2400" i="0" kern="0" dirty="0" smtClean="0">
                <a:latin typeface="+mn-lt"/>
              </a:rPr>
              <a:t>LANs</a:t>
            </a:r>
            <a:endParaRPr lang="en-US" sz="2400" i="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495800" y="1600200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 smtClean="0">
                <a:latin typeface="+mn-lt"/>
              </a:rPr>
              <a:t> Εικονικές </a:t>
            </a:r>
            <a:r>
              <a:rPr lang="el-GR" sz="2400" i="0" kern="0" dirty="0">
                <a:latin typeface="+mn-lt"/>
              </a:rPr>
              <a:t>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 smtClean="0">
                <a:latin typeface="+mn-lt"/>
              </a:rPr>
              <a:t> Δικτύωση </a:t>
            </a:r>
            <a:r>
              <a:rPr lang="el-GR" sz="2400" i="0" kern="0" dirty="0">
                <a:latin typeface="+mn-lt"/>
              </a:rPr>
              <a:t>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</a:t>
            </a:r>
            <a:r>
              <a:rPr lang="el-GR" sz="2400" i="0" kern="0" dirty="0" smtClean="0">
                <a:latin typeface="+mn-lt"/>
              </a:rPr>
              <a:t>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l-GR" sz="2400" i="0" kern="0" dirty="0" smtClean="0">
                <a:latin typeface="+mn-lt"/>
              </a:rPr>
              <a:t>αίτησης </a:t>
            </a:r>
            <a:r>
              <a:rPr lang="en-US" sz="2400" i="0" kern="0" dirty="0" smtClean="0">
                <a:latin typeface="+mn-lt"/>
              </a:rPr>
              <a:t>web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913430F-B320-4255-A119-958F09E6F048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467"/>
            <a:ext cx="7772400" cy="1236133"/>
          </a:xfrm>
        </p:spPr>
        <p:txBody>
          <a:bodyPr/>
          <a:lstStyle/>
          <a:p>
            <a:r>
              <a:rPr lang="el-GR" sz="3200" dirty="0" smtClean="0"/>
              <a:t>Ανίχνευση σφαλμάτων</a:t>
            </a:r>
            <a:endParaRPr lang="en-US" sz="3200" dirty="0" smtClean="0"/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533400" y="1134533"/>
            <a:ext cx="8331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i="0" dirty="0">
                <a:solidFill>
                  <a:srgbClr val="FF0000"/>
                </a:solidFill>
              </a:rPr>
              <a:t>EDC</a:t>
            </a:r>
            <a:r>
              <a:rPr lang="en-US" i="0" dirty="0"/>
              <a:t>= </a:t>
            </a:r>
            <a:r>
              <a:rPr lang="en-US" i="0" dirty="0">
                <a:solidFill>
                  <a:srgbClr val="FF0000"/>
                </a:solidFill>
              </a:rPr>
              <a:t>Error Detection and Correction </a:t>
            </a:r>
            <a:r>
              <a:rPr lang="en-US" i="0" dirty="0"/>
              <a:t>bits </a:t>
            </a:r>
            <a:r>
              <a:rPr lang="el-GR" i="0" dirty="0"/>
              <a:t>[</a:t>
            </a:r>
            <a:r>
              <a:rPr lang="en-US" i="0" dirty="0"/>
              <a:t>bits</a:t>
            </a:r>
            <a:r>
              <a:rPr lang="el-GR" i="0" dirty="0"/>
              <a:t> ανίχνευσης και διόρθωσης σφαλμάτων] </a:t>
            </a:r>
            <a:r>
              <a:rPr lang="en-US" i="0" dirty="0"/>
              <a:t>(</a:t>
            </a:r>
            <a:r>
              <a:rPr lang="el-GR" i="0" dirty="0"/>
              <a:t>πλεονασμός</a:t>
            </a:r>
            <a:r>
              <a:rPr lang="en-US" i="0" dirty="0"/>
              <a:t>)</a:t>
            </a:r>
          </a:p>
          <a:p>
            <a:pPr eaLnBrk="0" hangingPunct="0"/>
            <a:r>
              <a:rPr lang="en-US" i="0" dirty="0"/>
              <a:t>D    = </a:t>
            </a:r>
            <a:r>
              <a:rPr lang="el-GR" i="0" dirty="0"/>
              <a:t>τα δεδομένα που προστατεύονται από τον έλεγχο </a:t>
            </a:r>
            <a:r>
              <a:rPr lang="el-GR" i="0" dirty="0" smtClean="0"/>
              <a:t>σφαλμάτων </a:t>
            </a:r>
            <a:r>
              <a:rPr lang="el-GR" i="0" dirty="0"/>
              <a:t>ενδέχεται να περιλαμβάνουν πεδία της κεφαλίδας</a:t>
            </a:r>
            <a:r>
              <a:rPr lang="en-US" i="0" dirty="0"/>
              <a:t> </a:t>
            </a:r>
            <a:endParaRPr lang="en-US" i="0" dirty="0" smtClean="0"/>
          </a:p>
          <a:p>
            <a:pPr eaLnBrk="0" hangingPunct="0"/>
            <a:endParaRPr lang="en-US" i="0" dirty="0"/>
          </a:p>
          <a:p>
            <a:pPr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Η ανίχνευση σφαλμάτων δεν είναι </a:t>
            </a:r>
            <a:r>
              <a:rPr lang="en-US" i="0" dirty="0"/>
              <a:t>100% </a:t>
            </a:r>
            <a:r>
              <a:rPr lang="el-GR" i="0" dirty="0"/>
              <a:t>αξιόπιστη</a:t>
            </a:r>
            <a:r>
              <a:rPr lang="en-US" i="0" dirty="0"/>
              <a:t>!</a:t>
            </a:r>
          </a:p>
          <a:p>
            <a:pPr lvl="1"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το πρωτόκολλο μπορεί να «χάσει» μερικά σφάλματα, αλλά σπάνια</a:t>
            </a:r>
            <a:endParaRPr lang="en-US" i="0" dirty="0"/>
          </a:p>
          <a:p>
            <a:pPr lvl="1" eaLnBrk="0" hangingPunct="0">
              <a:buFontTx/>
              <a:buChar char="•"/>
            </a:pPr>
            <a:r>
              <a:rPr lang="en-US" i="0" dirty="0"/>
              <a:t> </a:t>
            </a:r>
            <a:r>
              <a:rPr lang="el-GR" i="0" dirty="0"/>
              <a:t>μεγαλύτερο πεδίο </a:t>
            </a:r>
            <a:r>
              <a:rPr lang="en-US" i="0" dirty="0"/>
              <a:t>EDC </a:t>
            </a:r>
            <a:r>
              <a:rPr lang="el-GR" i="0" dirty="0"/>
              <a:t>οδηγεί σε καλύτερη ανίχνευση και διόρθωση</a:t>
            </a:r>
            <a:endParaRPr lang="en-US" i="0" dirty="0"/>
          </a:p>
        </p:txBody>
      </p: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1485900" y="3335868"/>
            <a:ext cx="5670550" cy="3081865"/>
            <a:chOff x="1485900" y="3511830"/>
            <a:chExt cx="5670550" cy="3109912"/>
          </a:xfrm>
        </p:grpSpPr>
        <p:pic>
          <p:nvPicPr>
            <p:cNvPr id="35846" name="Picture 3" descr="521 Error Detecti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5900" y="3511830"/>
              <a:ext cx="5670550" cy="3109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Rectangle 6"/>
            <p:cNvSpPr>
              <a:spLocks noChangeArrowheads="1"/>
            </p:cNvSpPr>
            <p:nvPr/>
          </p:nvSpPr>
          <p:spPr bwMode="auto">
            <a:xfrm>
              <a:off x="5384800" y="4105555"/>
              <a:ext cx="176213" cy="1936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4710552" y="4062689"/>
              <a:ext cx="9429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latin typeface="Arial" charset="0"/>
                </a:rPr>
                <a:t>otherwise</a:t>
              </a:r>
            </a:p>
          </p:txBody>
        </p:sp>
      </p:grpSp>
      <p:sp>
        <p:nvSpPr>
          <p:cNvPr id="35845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D27A735-B4E5-4AB8-95A7-368130C52611}" type="slidenum">
              <a:rPr lang="en-US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3213" y="363538"/>
            <a:ext cx="5334000" cy="838200"/>
          </a:xfrm>
        </p:spPr>
        <p:txBody>
          <a:bodyPr/>
          <a:lstStyle/>
          <a:p>
            <a:r>
              <a:rPr lang="el-GR" sz="3200" dirty="0" smtClean="0"/>
              <a:t>Έλεγχος Ισοτιμίας</a:t>
            </a:r>
            <a:endParaRPr lang="en-US" sz="3200" dirty="0" smtClean="0"/>
          </a:p>
        </p:txBody>
      </p:sp>
      <p:pic>
        <p:nvPicPr>
          <p:cNvPr id="37891" name="Picture 3" descr="522 Single Bit Par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8" y="2482850"/>
            <a:ext cx="26098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61950" y="1460500"/>
            <a:ext cx="3106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i="0" u="sng">
                <a:solidFill>
                  <a:srgbClr val="FF0000"/>
                </a:solidFill>
              </a:rPr>
              <a:t>Ισοτιμία μονού</a:t>
            </a:r>
            <a:r>
              <a:rPr lang="en-US" sz="2400" i="0" u="sng">
                <a:solidFill>
                  <a:srgbClr val="FF0000"/>
                </a:solidFill>
              </a:rPr>
              <a:t> Bit:</a:t>
            </a:r>
            <a:endParaRPr lang="en-US" sz="2400" b="1" i="0"/>
          </a:p>
          <a:p>
            <a:pPr eaLnBrk="0" hangingPunct="0"/>
            <a:r>
              <a:rPr lang="el-GR" sz="1600" b="1" i="0"/>
              <a:t>Ανιχνεύει μονά σφάλματα</a:t>
            </a:r>
            <a:r>
              <a:rPr lang="en-US" sz="1600" b="1" i="0"/>
              <a:t> bit </a:t>
            </a:r>
            <a:endParaRPr lang="en-US" sz="3200" b="1" i="0"/>
          </a:p>
        </p:txBody>
      </p:sp>
      <p:pic>
        <p:nvPicPr>
          <p:cNvPr id="37893" name="Picture 5" descr="523 Double Bit Par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0663" y="2220913"/>
            <a:ext cx="37512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43313" y="1408113"/>
            <a:ext cx="432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i="0" u="sng">
                <a:solidFill>
                  <a:srgbClr val="FF0000"/>
                </a:solidFill>
              </a:rPr>
              <a:t>Δισδιάστατη Ισοτιμία </a:t>
            </a:r>
            <a:r>
              <a:rPr lang="en-US" sz="2400" i="0" u="sng">
                <a:solidFill>
                  <a:srgbClr val="FF0000"/>
                </a:solidFill>
              </a:rPr>
              <a:t>Bit</a:t>
            </a:r>
            <a:r>
              <a:rPr lang="en-US" sz="2400" b="1" i="0" u="sng">
                <a:solidFill>
                  <a:srgbClr val="FF0000"/>
                </a:solidFill>
              </a:rPr>
              <a:t>:</a:t>
            </a:r>
            <a:endParaRPr lang="en-US" sz="2400" b="1" i="0"/>
          </a:p>
          <a:p>
            <a:pPr eaLnBrk="0" hangingPunct="0"/>
            <a:r>
              <a:rPr lang="el-GR" sz="1600" b="1" i="0"/>
              <a:t>Ανιχνεύει και διορθώνει μονά σφάλματα</a:t>
            </a:r>
            <a:r>
              <a:rPr lang="en-US" sz="1600" b="1" i="0"/>
              <a:t> bit</a:t>
            </a:r>
            <a:endParaRPr lang="en-US" sz="3200" b="1" i="0"/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4354513" y="5222875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4279900" y="5129213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6015038" y="5218113"/>
            <a:ext cx="146050" cy="1682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5940425" y="5124450"/>
            <a:ext cx="26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i="0">
                <a:latin typeface="Courier New" pitchFamily="49" charset="0"/>
              </a:rPr>
              <a:t>0</a:t>
            </a:r>
            <a:endParaRPr lang="en-US" i="0"/>
          </a:p>
        </p:txBody>
      </p:sp>
      <p:sp>
        <p:nvSpPr>
          <p:cNvPr id="3789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713A3AA-9063-481D-867C-A9705F84C641}" type="slidenum">
              <a:rPr lang="en-US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Άθροισμα ελέγχου (</a:t>
            </a:r>
            <a:r>
              <a:rPr lang="en-US" sz="2800" smtClean="0"/>
              <a:t>checksum</a:t>
            </a:r>
            <a:r>
              <a:rPr lang="el-GR" sz="2800" smtClean="0"/>
              <a:t>) Διαδικτύου</a:t>
            </a:r>
            <a:r>
              <a:rPr lang="en-US" sz="2800" smtClean="0"/>
              <a:t> </a:t>
            </a:r>
            <a:r>
              <a:rPr lang="en-US" sz="2000" smtClean="0"/>
              <a:t>(</a:t>
            </a:r>
            <a:r>
              <a:rPr lang="el-GR" sz="2000" smtClean="0"/>
              <a:t>επισκόπηση</a:t>
            </a:r>
            <a:r>
              <a:rPr lang="en-US" sz="2000" smtClean="0"/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8175" y="2619375"/>
            <a:ext cx="3657600" cy="394176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smtClean="0">
                <a:solidFill>
                  <a:srgbClr val="FF0000"/>
                </a:solidFill>
              </a:rPr>
              <a:t>Αποστολέας</a:t>
            </a:r>
            <a:r>
              <a:rPr lang="en-US" sz="2400" u="sng" smtClean="0">
                <a:solidFill>
                  <a:srgbClr val="FF0000"/>
                </a:solidFill>
              </a:rPr>
              <a:t>:</a:t>
            </a:r>
            <a:endParaRPr lang="en-US" sz="2400" smtClean="0"/>
          </a:p>
          <a:p>
            <a:r>
              <a:rPr lang="el-GR" sz="2000" smtClean="0"/>
              <a:t>Αντιμετώπισε το περιεχόμενο του </a:t>
            </a:r>
            <a:r>
              <a:rPr lang="en-US" sz="2000" smtClean="0"/>
              <a:t>segment</a:t>
            </a:r>
            <a:r>
              <a:rPr lang="el-GR" sz="2000" smtClean="0"/>
              <a:t> σαν ακολουθία ακεραίων </a:t>
            </a:r>
            <a:r>
              <a:rPr lang="en-US" sz="2000" smtClean="0"/>
              <a:t>16-bit</a:t>
            </a:r>
          </a:p>
          <a:p>
            <a:r>
              <a:rPr lang="en-US" sz="2000" smtClean="0"/>
              <a:t>checksum: </a:t>
            </a:r>
            <a:r>
              <a:rPr lang="el-GR" sz="2000" smtClean="0"/>
              <a:t>πρόσθεση</a:t>
            </a:r>
            <a:r>
              <a:rPr lang="en-US" sz="2000" smtClean="0"/>
              <a:t> (</a:t>
            </a:r>
            <a:r>
              <a:rPr lang="el-GR" sz="2000" smtClean="0"/>
              <a:t>άθροισμα συμπληρώματος ως προς </a:t>
            </a:r>
            <a:r>
              <a:rPr lang="en-US" sz="2000" smtClean="0"/>
              <a:t>1) </a:t>
            </a:r>
            <a:r>
              <a:rPr lang="el-GR" sz="2000" smtClean="0"/>
              <a:t>του περιεχομένου του </a:t>
            </a:r>
            <a:r>
              <a:rPr lang="en-US" sz="2000" smtClean="0"/>
              <a:t>segment</a:t>
            </a:r>
          </a:p>
          <a:p>
            <a:r>
              <a:rPr lang="el-GR" sz="2000" smtClean="0"/>
              <a:t>Ο αποστολέας βάζει την τιμή του</a:t>
            </a:r>
            <a:r>
              <a:rPr lang="en-US" sz="2000" smtClean="0"/>
              <a:t> checksum </a:t>
            </a:r>
            <a:r>
              <a:rPr lang="el-GR" sz="2000" smtClean="0"/>
              <a:t>στο πεδίο</a:t>
            </a:r>
            <a:r>
              <a:rPr lang="en-US" sz="2000" smtClean="0"/>
              <a:t> checksum </a:t>
            </a:r>
            <a:r>
              <a:rPr lang="el-GR" sz="2000" smtClean="0"/>
              <a:t>του </a:t>
            </a:r>
            <a:r>
              <a:rPr lang="en-US" sz="2000" smtClean="0"/>
              <a:t>UDP 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71951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Δέκτης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r>
              <a:rPr lang="el-GR" sz="2000" dirty="0" smtClean="0"/>
              <a:t>Υπολόγισε το</a:t>
            </a:r>
            <a:r>
              <a:rPr lang="en-US" sz="2000" dirty="0" smtClean="0"/>
              <a:t> checksum </a:t>
            </a:r>
            <a:r>
              <a:rPr lang="el-GR" sz="2000" dirty="0" smtClean="0"/>
              <a:t>του λαμβανόμενου</a:t>
            </a:r>
            <a:r>
              <a:rPr lang="en-US" sz="2000" dirty="0" smtClean="0"/>
              <a:t> segment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r>
              <a:rPr lang="el-GR" sz="2000" dirty="0" smtClean="0"/>
              <a:t>Έλεγξε αν το υπολογισμένο</a:t>
            </a:r>
            <a:r>
              <a:rPr lang="en-US" sz="2000" dirty="0" smtClean="0"/>
              <a:t> checksum </a:t>
            </a:r>
            <a:r>
              <a:rPr lang="el-GR" sz="2000" dirty="0" smtClean="0"/>
              <a:t>ισούται με την τιμή του πεδίου</a:t>
            </a:r>
            <a:r>
              <a:rPr lang="en-US" sz="2000" dirty="0" smtClean="0"/>
              <a:t> checksum: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ΟΧΙ</a:t>
            </a:r>
            <a:r>
              <a:rPr lang="en-US" sz="2000" dirty="0" smtClean="0"/>
              <a:t> – </a:t>
            </a:r>
            <a:r>
              <a:rPr lang="el-GR" sz="2000" dirty="0" smtClean="0"/>
              <a:t>ανιχνεύτηκε σφάλμα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ΝΑΙ</a:t>
            </a:r>
            <a:r>
              <a:rPr lang="en-US" sz="2000" dirty="0" smtClean="0"/>
              <a:t> – </a:t>
            </a:r>
            <a:r>
              <a:rPr lang="el-GR" sz="2000" dirty="0" smtClean="0"/>
              <a:t>δεν ανιχνεύτηκε σφάλμα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lvl="1">
              <a:buFont typeface="Courier New" pitchFamily="49" charset="0"/>
              <a:buNone/>
            </a:pPr>
            <a:r>
              <a:rPr lang="en-US" sz="2000" dirty="0" smtClean="0"/>
              <a:t> </a:t>
            </a:r>
            <a:r>
              <a:rPr lang="el-GR" sz="2000" i="1" dirty="0" smtClean="0"/>
              <a:t>Αλλά παρόλα αυτά μπορεί να υπάρχουν λάθη;</a:t>
            </a:r>
            <a:endParaRPr lang="en-US" sz="1800" dirty="0" smtClean="0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95325" y="1236133"/>
            <a:ext cx="7924800" cy="10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i="0" u="sng" dirty="0">
                <a:solidFill>
                  <a:srgbClr val="FF0000"/>
                </a:solidFill>
              </a:rPr>
              <a:t>Στόχος</a:t>
            </a:r>
            <a:r>
              <a:rPr lang="en-US" sz="2400" i="0" u="sng" dirty="0">
                <a:solidFill>
                  <a:srgbClr val="FF0000"/>
                </a:solidFill>
              </a:rPr>
              <a:t>:</a:t>
            </a:r>
            <a:r>
              <a:rPr lang="en-US" sz="2400" i="0" dirty="0"/>
              <a:t> </a:t>
            </a:r>
            <a:r>
              <a:rPr lang="el-GR" sz="2400" i="0" dirty="0"/>
              <a:t>ανίχνευση «σφαλμάτων»</a:t>
            </a:r>
            <a:r>
              <a:rPr lang="en-US" sz="2400" i="0" dirty="0"/>
              <a:t> (</a:t>
            </a:r>
            <a:r>
              <a:rPr lang="el-GR" sz="2400" i="0" dirty="0"/>
              <a:t>π</a:t>
            </a:r>
            <a:r>
              <a:rPr lang="en-US" sz="2400" i="0" dirty="0"/>
              <a:t>.</a:t>
            </a:r>
            <a:r>
              <a:rPr lang="el-GR" sz="2400" i="0" dirty="0"/>
              <a:t>χ</a:t>
            </a:r>
            <a:r>
              <a:rPr lang="en-US" sz="2400" i="0" dirty="0"/>
              <a:t>., </a:t>
            </a:r>
            <a:r>
              <a:rPr lang="el-GR" sz="2400" i="0" dirty="0"/>
              <a:t>αλλοιωμένα</a:t>
            </a:r>
            <a:r>
              <a:rPr lang="en-US" sz="2400" i="0" dirty="0"/>
              <a:t> bits) </a:t>
            </a:r>
            <a:r>
              <a:rPr lang="el-GR" sz="2400" i="0" dirty="0"/>
              <a:t>στο μεταδιδόμενο πακέτο</a:t>
            </a:r>
            <a:r>
              <a:rPr lang="en-US" sz="2400" i="0" dirty="0"/>
              <a:t> (</a:t>
            </a:r>
            <a:r>
              <a:rPr lang="el-GR" sz="2400" i="0" dirty="0"/>
              <a:t>σημείωση</a:t>
            </a:r>
            <a:r>
              <a:rPr lang="en-US" sz="2400" i="0" dirty="0"/>
              <a:t>: </a:t>
            </a:r>
            <a:r>
              <a:rPr lang="el-GR" sz="2400" i="0" dirty="0"/>
              <a:t>χρησιμοποιείται μόνο στο επίπεδο μεταφοράς</a:t>
            </a:r>
            <a:r>
              <a:rPr lang="en-US" sz="2400" i="0" dirty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400" i="0" dirty="0"/>
          </a:p>
        </p:txBody>
      </p:sp>
      <p:sp>
        <p:nvSpPr>
          <p:cNvPr id="399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9E3AC3-A5FD-47DF-B4BA-5DEF8CA970A7}" type="slidenum">
              <a:rPr lang="en-US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500533" cy="1143000"/>
          </a:xfrm>
        </p:spPr>
        <p:txBody>
          <a:bodyPr/>
          <a:lstStyle/>
          <a:p>
            <a:r>
              <a:rPr lang="el-GR" sz="2400" dirty="0" smtClean="0"/>
              <a:t>Κυκλικός Έλεγχος Πλεονασμού (</a:t>
            </a:r>
            <a:r>
              <a:rPr lang="en-US" sz="2400" dirty="0" smtClean="0"/>
              <a:t>Cyclic Redundancy Check</a:t>
            </a:r>
            <a:r>
              <a:rPr lang="el-GR" sz="2400" dirty="0" smtClean="0"/>
              <a:t>)</a:t>
            </a:r>
            <a:endParaRPr lang="en-US" sz="2400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176867"/>
            <a:ext cx="7772400" cy="3828521"/>
          </a:xfrm>
        </p:spPr>
        <p:txBody>
          <a:bodyPr/>
          <a:lstStyle/>
          <a:p>
            <a:r>
              <a:rPr lang="el-GR" sz="2000" dirty="0" smtClean="0"/>
              <a:t>περισσότερο ισχυρή κωδικοποίηση ανίχνευσης σφαλμάτων</a:t>
            </a:r>
            <a:endParaRPr lang="en-US" sz="2000" dirty="0" smtClean="0"/>
          </a:p>
          <a:p>
            <a:r>
              <a:rPr lang="el-GR" sz="2000" dirty="0" smtClean="0"/>
              <a:t>αντιμετωπίζει τα </a:t>
            </a:r>
            <a:r>
              <a:rPr lang="en-US" sz="2000" dirty="0" smtClean="0"/>
              <a:t>bits</a:t>
            </a:r>
            <a:r>
              <a:rPr lang="el-GR" sz="2000" dirty="0" smtClean="0"/>
              <a:t> δεδομένων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/>
              <a:t>, </a:t>
            </a:r>
            <a:r>
              <a:rPr lang="el-GR" sz="2000" dirty="0" smtClean="0"/>
              <a:t>σαν δυαδικό αριθμό</a:t>
            </a:r>
            <a:endParaRPr lang="en-US" sz="2000" dirty="0" smtClean="0"/>
          </a:p>
          <a:p>
            <a:r>
              <a:rPr lang="el-GR" sz="2000" dirty="0" smtClean="0"/>
              <a:t>επιλέγει</a:t>
            </a:r>
            <a:r>
              <a:rPr lang="en-US" sz="2000" dirty="0" smtClean="0"/>
              <a:t> </a:t>
            </a:r>
            <a:r>
              <a:rPr lang="el-GR" sz="2000" dirty="0" smtClean="0"/>
              <a:t>μοτίβο </a:t>
            </a:r>
            <a:r>
              <a:rPr lang="en-US" sz="2000" dirty="0" smtClean="0"/>
              <a:t>r+1 bit (</a:t>
            </a:r>
            <a:r>
              <a:rPr lang="el-GR" sz="2000" dirty="0" smtClean="0"/>
              <a:t>γεννήτρια (</a:t>
            </a:r>
            <a:r>
              <a:rPr lang="en-US" sz="2000" dirty="0" smtClean="0"/>
              <a:t>generator</a:t>
            </a:r>
            <a:r>
              <a:rPr lang="el-GR" sz="2000" dirty="0" smtClean="0"/>
              <a:t>)</a:t>
            </a:r>
            <a:r>
              <a:rPr lang="en-US" sz="2000" dirty="0" smtClean="0"/>
              <a:t>), </a:t>
            </a:r>
            <a:r>
              <a:rPr lang="en-US" sz="2000" dirty="0" smtClean="0">
                <a:solidFill>
                  <a:srgbClr val="FF0000"/>
                </a:solidFill>
              </a:rPr>
              <a:t>G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στόχος</a:t>
            </a:r>
            <a:r>
              <a:rPr lang="en-US" sz="2000" dirty="0" smtClean="0"/>
              <a:t>: </a:t>
            </a:r>
            <a:r>
              <a:rPr lang="el-GR" sz="2000" dirty="0" smtClean="0"/>
              <a:t>επιλογή</a:t>
            </a:r>
            <a:r>
              <a:rPr lang="en-US" sz="2000" dirty="0" smtClean="0"/>
              <a:t> r CRC bits, </a:t>
            </a:r>
            <a:r>
              <a:rPr lang="en-US" sz="2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/>
              <a:t>, </a:t>
            </a:r>
            <a:r>
              <a:rPr lang="el-GR" sz="2000" dirty="0" smtClean="0"/>
              <a:t>έτσι ώστε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l-GR" sz="1800" dirty="0" smtClean="0"/>
              <a:t>το </a:t>
            </a:r>
            <a:r>
              <a:rPr lang="en-US" sz="1800" dirty="0" smtClean="0"/>
              <a:t>&lt;D,R&gt; </a:t>
            </a:r>
            <a:r>
              <a:rPr lang="el-GR" sz="1800" dirty="0" smtClean="0"/>
              <a:t>να διαιρείται ακριβώς από το</a:t>
            </a:r>
            <a:r>
              <a:rPr lang="en-US" sz="1800" dirty="0" smtClean="0"/>
              <a:t> G (modulo 2)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δέκτης γνωρίζει το </a:t>
            </a:r>
            <a:r>
              <a:rPr lang="en-US" sz="1800" dirty="0" smtClean="0"/>
              <a:t>G, </a:t>
            </a:r>
            <a:r>
              <a:rPr lang="el-GR" sz="1800" dirty="0" smtClean="0"/>
              <a:t>διαιρεί το</a:t>
            </a:r>
            <a:r>
              <a:rPr lang="en-US" sz="1800" dirty="0" smtClean="0"/>
              <a:t> &lt;D,R&gt; </a:t>
            </a:r>
            <a:r>
              <a:rPr lang="el-GR" sz="1800" dirty="0" smtClean="0"/>
              <a:t>με το</a:t>
            </a:r>
            <a:r>
              <a:rPr lang="en-US" sz="1800" dirty="0" smtClean="0"/>
              <a:t> G.  </a:t>
            </a:r>
            <a:r>
              <a:rPr lang="el-GR" sz="1800" dirty="0" smtClean="0"/>
              <a:t>Αν μη μηδενικό υπόλοιπο: ανιχνεύτηκε σφάλμα</a:t>
            </a:r>
            <a:r>
              <a:rPr lang="en-US" sz="1800" dirty="0" smtClean="0"/>
              <a:t>!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00"/>
                </a:solidFill>
              </a:rPr>
              <a:t>Μπορεί να ανιχνεύσει όλες τις ριπές σφαλμάτων με λιγότερα από</a:t>
            </a:r>
            <a:r>
              <a:rPr lang="en-US" sz="1800" dirty="0" smtClean="0">
                <a:solidFill>
                  <a:srgbClr val="FF0000"/>
                </a:solidFill>
              </a:rPr>
              <a:t> r+1 bits</a:t>
            </a:r>
          </a:p>
          <a:p>
            <a:r>
              <a:rPr lang="el-GR" sz="2000" dirty="0" smtClean="0"/>
              <a:t>Χρησιμοποιείται ευρέως στην πράξη</a:t>
            </a:r>
            <a:r>
              <a:rPr lang="en-US" sz="2000" dirty="0" smtClean="0"/>
              <a:t> (Ethernet, 802.11 </a:t>
            </a:r>
            <a:r>
              <a:rPr lang="en-US" sz="2000" dirty="0" err="1" smtClean="0"/>
              <a:t>WiFi</a:t>
            </a:r>
            <a:r>
              <a:rPr lang="en-US" sz="2000" dirty="0" smtClean="0"/>
              <a:t>, ATM)</a:t>
            </a:r>
          </a:p>
        </p:txBody>
      </p:sp>
      <p:pic>
        <p:nvPicPr>
          <p:cNvPr id="41988" name="Picture 4" descr="524 CRC co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75" y="4864100"/>
            <a:ext cx="57388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CE2A0DC-4A17-4DA6-969A-36369CA39538}" type="slidenum">
              <a:rPr lang="en-US" smtClean="0">
                <a:latin typeface="Arial" charset="0"/>
                <a:cs typeface="Arial" charset="0"/>
              </a:rPr>
              <a:pPr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Παράδειγμα </a:t>
            </a:r>
            <a:r>
              <a:rPr lang="en-US" sz="3600" dirty="0" smtClean="0"/>
              <a:t>CRC</a:t>
            </a:r>
            <a:endParaRPr lang="en-US" dirty="0" smtClean="0"/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2125" y="1281113"/>
            <a:ext cx="3478213" cy="3740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θέλουμε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pPr lvl="1"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26000" dirty="0" smtClean="0"/>
              <a:t>.</a:t>
            </a:r>
            <a:r>
              <a:rPr lang="en-US" dirty="0" smtClean="0"/>
              <a:t>2</a:t>
            </a:r>
            <a:r>
              <a:rPr lang="en-US" baseline="30000" dirty="0" smtClean="0"/>
              <a:t>r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XOR</a:t>
            </a:r>
            <a:r>
              <a:rPr lang="en-US" dirty="0" smtClean="0"/>
              <a:t> R = </a:t>
            </a:r>
            <a:r>
              <a:rPr lang="en-US" dirty="0" err="1" smtClean="0"/>
              <a:t>nG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ισοδύναμα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endParaRPr lang="en-US" dirty="0" smtClean="0"/>
          </a:p>
          <a:p>
            <a:pPr lvl="1"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26000" dirty="0" smtClean="0"/>
              <a:t>.</a:t>
            </a:r>
            <a:r>
              <a:rPr lang="en-US" dirty="0" smtClean="0"/>
              <a:t>2</a:t>
            </a:r>
            <a:r>
              <a:rPr lang="en-US" baseline="30000" dirty="0" smtClean="0"/>
              <a:t>r</a:t>
            </a:r>
            <a:r>
              <a:rPr lang="en-US" dirty="0" smtClean="0"/>
              <a:t> = </a:t>
            </a:r>
            <a:r>
              <a:rPr lang="en-US" dirty="0" err="1" smtClean="0"/>
              <a:t>nG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XOR</a:t>
            </a:r>
            <a:r>
              <a:rPr lang="en-US" dirty="0" smtClean="0"/>
              <a:t> R </a:t>
            </a:r>
          </a:p>
          <a:p>
            <a:pPr>
              <a:buFont typeface="ZapfDingbats"/>
              <a:buNone/>
            </a:pPr>
            <a:r>
              <a:rPr lang="el-GR" sz="2400" i="1" dirty="0" smtClean="0">
                <a:solidFill>
                  <a:schemeClr val="accent2"/>
                </a:solidFill>
              </a:rPr>
              <a:t>ισοδύναμα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 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   </a:t>
            </a:r>
            <a:r>
              <a:rPr lang="el-GR" sz="2400" dirty="0" smtClean="0"/>
              <a:t>αν διαιρέσουμε το</a:t>
            </a:r>
            <a:r>
              <a:rPr lang="en-US" sz="2400" dirty="0" smtClean="0"/>
              <a:t> D</a:t>
            </a:r>
            <a:r>
              <a:rPr lang="en-US" sz="2400" baseline="26000" dirty="0" smtClean="0"/>
              <a:t>.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r</a:t>
            </a:r>
            <a:r>
              <a:rPr lang="en-US" sz="2400" dirty="0" smtClean="0"/>
              <a:t> </a:t>
            </a:r>
            <a:r>
              <a:rPr lang="el-GR" sz="2400" dirty="0" smtClean="0"/>
              <a:t>με</a:t>
            </a:r>
            <a:r>
              <a:rPr lang="en-US" sz="2400" dirty="0" smtClean="0"/>
              <a:t> G, </a:t>
            </a:r>
            <a:r>
              <a:rPr lang="el-GR" sz="2400" dirty="0" smtClean="0"/>
              <a:t>θέλουμε το υπόλοιπο</a:t>
            </a:r>
            <a:r>
              <a:rPr lang="en-US" sz="2400" dirty="0" smtClean="0"/>
              <a:t> R</a:t>
            </a:r>
            <a:r>
              <a:rPr lang="el-GR" sz="2400" dirty="0" smtClean="0"/>
              <a:t> να ικανοποιεί τη σχέση:</a:t>
            </a:r>
            <a:endParaRPr lang="en-US" dirty="0" smtClean="0"/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050925" y="5565775"/>
            <a:ext cx="3767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i="0"/>
              <a:t>R</a:t>
            </a:r>
            <a:r>
              <a:rPr lang="en-US" i="0"/>
              <a:t> = </a:t>
            </a:r>
            <a:r>
              <a:rPr lang="el-GR" i="0"/>
              <a:t>υπόλοιπο</a:t>
            </a:r>
            <a:r>
              <a:rPr lang="en-US" i="0"/>
              <a:t>[           ]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368550" y="5421313"/>
            <a:ext cx="1336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i="0"/>
              <a:t>D</a:t>
            </a:r>
            <a:r>
              <a:rPr lang="en-US" sz="2400" i="0" baseline="26000"/>
              <a:t>.</a:t>
            </a:r>
            <a:r>
              <a:rPr lang="en-US" sz="2400" i="0"/>
              <a:t>2</a:t>
            </a:r>
            <a:r>
              <a:rPr lang="en-US" sz="2400" i="0" baseline="30000"/>
              <a:t>r</a:t>
            </a:r>
          </a:p>
          <a:p>
            <a:pPr algn="ctr" eaLnBrk="0" hangingPunct="0"/>
            <a:r>
              <a:rPr lang="en-US" sz="2400" i="0"/>
              <a:t>G</a:t>
            </a:r>
            <a:endParaRPr lang="en-US" sz="2400" i="0">
              <a:latin typeface="Times New Roman" pitchFamily="18" charset="0"/>
            </a:endParaRP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679700" y="585470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927100" y="5151438"/>
            <a:ext cx="3201988" cy="11906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404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  <p:sp>
        <p:nvSpPr>
          <p:cNvPr id="44041" name="TextBox 11"/>
          <p:cNvSpPr txBox="1">
            <a:spLocks noChangeArrowheads="1"/>
          </p:cNvSpPr>
          <p:nvPr/>
        </p:nvSpPr>
        <p:spPr bwMode="auto">
          <a:xfrm>
            <a:off x="5781675" y="2143125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solidFill>
                  <a:schemeClr val="accent6"/>
                </a:solidFill>
                <a:latin typeface="Courier"/>
              </a:rPr>
              <a:t>1001</a:t>
            </a:r>
          </a:p>
        </p:txBody>
      </p:sp>
      <p:sp>
        <p:nvSpPr>
          <p:cNvPr id="44042" name="TextBox 12"/>
          <p:cNvSpPr txBox="1">
            <a:spLocks noChangeArrowheads="1"/>
          </p:cNvSpPr>
          <p:nvPr/>
        </p:nvSpPr>
        <p:spPr bwMode="auto">
          <a:xfrm>
            <a:off x="6629400" y="2144713"/>
            <a:ext cx="16827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solidFill>
                  <a:schemeClr val="accent6"/>
                </a:solidFill>
                <a:latin typeface="Courier"/>
              </a:rPr>
              <a:t>101110</a:t>
            </a:r>
            <a:r>
              <a:rPr lang="en-US" sz="2400" i="0" dirty="0">
                <a:latin typeface="Courier"/>
              </a:rPr>
              <a:t>000</a:t>
            </a:r>
          </a:p>
        </p:txBody>
      </p:sp>
      <p:sp>
        <p:nvSpPr>
          <p:cNvPr id="13" name="Freeform 13"/>
          <p:cNvSpPr/>
          <p:nvPr/>
        </p:nvSpPr>
        <p:spPr>
          <a:xfrm>
            <a:off x="6616700" y="2257425"/>
            <a:ext cx="1690688" cy="228600"/>
          </a:xfrm>
          <a:custGeom>
            <a:avLst/>
            <a:gdLst>
              <a:gd name="connsiteX0" fmla="*/ 635000 w 635000"/>
              <a:gd name="connsiteY0" fmla="*/ 0 h 254000"/>
              <a:gd name="connsiteX1" fmla="*/ 23091 w 635000"/>
              <a:gd name="connsiteY1" fmla="*/ 34637 h 254000"/>
              <a:gd name="connsiteX2" fmla="*/ 173181 w 635000"/>
              <a:gd name="connsiteY2" fmla="*/ 161637 h 254000"/>
              <a:gd name="connsiteX3" fmla="*/ 0 w 635000"/>
              <a:gd name="connsiteY3" fmla="*/ 254000 h 254000"/>
              <a:gd name="connsiteX0" fmla="*/ 635000 w 635000"/>
              <a:gd name="connsiteY0" fmla="*/ 0 h 254000"/>
              <a:gd name="connsiteX1" fmla="*/ 23091 w 635000"/>
              <a:gd name="connsiteY1" fmla="*/ 34637 h 254000"/>
              <a:gd name="connsiteX2" fmla="*/ 173181 w 635000"/>
              <a:gd name="connsiteY2" fmla="*/ 161637 h 254000"/>
              <a:gd name="connsiteX3" fmla="*/ 0 w 635000"/>
              <a:gd name="connsiteY3" fmla="*/ 254000 h 254000"/>
              <a:gd name="connsiteX0" fmla="*/ 635000 w 635000"/>
              <a:gd name="connsiteY0" fmla="*/ 11561 h 265561"/>
              <a:gd name="connsiteX1" fmla="*/ 74590 w 635000"/>
              <a:gd name="connsiteY1" fmla="*/ 11044 h 265561"/>
              <a:gd name="connsiteX2" fmla="*/ 173181 w 635000"/>
              <a:gd name="connsiteY2" fmla="*/ 173198 h 265561"/>
              <a:gd name="connsiteX3" fmla="*/ 0 w 635000"/>
              <a:gd name="connsiteY3" fmla="*/ 265561 h 265561"/>
              <a:gd name="connsiteX0" fmla="*/ 635000 w 635000"/>
              <a:gd name="connsiteY0" fmla="*/ 517 h 254517"/>
              <a:gd name="connsiteX1" fmla="*/ 74590 w 635000"/>
              <a:gd name="connsiteY1" fmla="*/ 0 h 254517"/>
              <a:gd name="connsiteX2" fmla="*/ 173181 w 635000"/>
              <a:gd name="connsiteY2" fmla="*/ 162154 h 254517"/>
              <a:gd name="connsiteX3" fmla="*/ 0 w 635000"/>
              <a:gd name="connsiteY3" fmla="*/ 254517 h 254517"/>
              <a:gd name="connsiteX0" fmla="*/ 635000 w 635000"/>
              <a:gd name="connsiteY0" fmla="*/ 517 h 254517"/>
              <a:gd name="connsiteX1" fmla="*/ 74590 w 635000"/>
              <a:gd name="connsiteY1" fmla="*/ 0 h 254517"/>
              <a:gd name="connsiteX2" fmla="*/ 110238 w 635000"/>
              <a:gd name="connsiteY2" fmla="*/ 130905 h 254517"/>
              <a:gd name="connsiteX3" fmla="*/ 0 w 635000"/>
              <a:gd name="connsiteY3" fmla="*/ 254517 h 254517"/>
              <a:gd name="connsiteX0" fmla="*/ 587177 w 587177"/>
              <a:gd name="connsiteY0" fmla="*/ 517 h 184207"/>
              <a:gd name="connsiteX1" fmla="*/ 26767 w 587177"/>
              <a:gd name="connsiteY1" fmla="*/ 0 h 184207"/>
              <a:gd name="connsiteX2" fmla="*/ 62415 w 587177"/>
              <a:gd name="connsiteY2" fmla="*/ 130905 h 184207"/>
              <a:gd name="connsiteX3" fmla="*/ 20842 w 587177"/>
              <a:gd name="connsiteY3" fmla="*/ 184207 h 184207"/>
              <a:gd name="connsiteX0" fmla="*/ 603663 w 603663"/>
              <a:gd name="connsiteY0" fmla="*/ 517 h 184207"/>
              <a:gd name="connsiteX1" fmla="*/ 43253 w 603663"/>
              <a:gd name="connsiteY1" fmla="*/ 0 h 184207"/>
              <a:gd name="connsiteX2" fmla="*/ 37328 w 603663"/>
              <a:gd name="connsiteY2" fmla="*/ 184207 h 184207"/>
              <a:gd name="connsiteX0" fmla="*/ 566335 w 566335"/>
              <a:gd name="connsiteY0" fmla="*/ 517 h 184207"/>
              <a:gd name="connsiteX1" fmla="*/ 5925 w 566335"/>
              <a:gd name="connsiteY1" fmla="*/ 0 h 184207"/>
              <a:gd name="connsiteX2" fmla="*/ 0 w 566335"/>
              <a:gd name="connsiteY2" fmla="*/ 184207 h 184207"/>
              <a:gd name="connsiteX0" fmla="*/ 566335 w 566335"/>
              <a:gd name="connsiteY0" fmla="*/ 517 h 219362"/>
              <a:gd name="connsiteX1" fmla="*/ 5925 w 566335"/>
              <a:gd name="connsiteY1" fmla="*/ 0 h 219362"/>
              <a:gd name="connsiteX2" fmla="*/ 0 w 566335"/>
              <a:gd name="connsiteY2" fmla="*/ 219362 h 219362"/>
              <a:gd name="connsiteX0" fmla="*/ 566335 w 566335"/>
              <a:gd name="connsiteY0" fmla="*/ 517 h 219362"/>
              <a:gd name="connsiteX1" fmla="*/ 5925 w 566335"/>
              <a:gd name="connsiteY1" fmla="*/ 0 h 219362"/>
              <a:gd name="connsiteX2" fmla="*/ 0 w 566335"/>
              <a:gd name="connsiteY2" fmla="*/ 219362 h 21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335" h="219362">
                <a:moveTo>
                  <a:pt x="566335" y="517"/>
                </a:moveTo>
                <a:cubicBezTo>
                  <a:pt x="298865" y="4366"/>
                  <a:pt x="396181" y="404"/>
                  <a:pt x="5925" y="0"/>
                </a:cubicBezTo>
                <a:cubicBezTo>
                  <a:pt x="37423" y="159517"/>
                  <a:pt x="26984" y="157549"/>
                  <a:pt x="0" y="219362"/>
                </a:cubicBezTo>
              </a:path>
            </a:pathLst>
          </a:custGeom>
          <a:ln w="28575">
            <a:solidFill>
              <a:schemeClr val="tx1"/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ea typeface="ＭＳ Ｐゴシック" charset="0"/>
            </a:endParaRP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635750" y="2425700"/>
            <a:ext cx="923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>
                <a:latin typeface="Courier"/>
              </a:rPr>
              <a:t>1001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172325" y="1843088"/>
            <a:ext cx="369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>
                <a:latin typeface="Courier"/>
              </a:rPr>
              <a:t>1</a:t>
            </a:r>
          </a:p>
        </p:txBody>
      </p: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6737350" y="2768600"/>
            <a:ext cx="990600" cy="461963"/>
            <a:chOff x="4230517" y="1826827"/>
            <a:chExt cx="991122" cy="461665"/>
          </a:xfrm>
        </p:grpSpPr>
        <p:cxnSp>
          <p:nvCxnSpPr>
            <p:cNvPr id="44076" name="Straight Connector 17"/>
            <p:cNvCxnSpPr>
              <a:cxnSpLocks noChangeShapeType="1"/>
            </p:cNvCxnSpPr>
            <p:nvPr/>
          </p:nvCxnSpPr>
          <p:spPr bwMode="auto">
            <a:xfrm>
              <a:off x="4230517" y="1907071"/>
              <a:ext cx="653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7" name="TextBox 18"/>
            <p:cNvSpPr txBox="1">
              <a:spLocks noChangeArrowheads="1"/>
            </p:cNvSpPr>
            <p:nvPr/>
          </p:nvSpPr>
          <p:spPr bwMode="auto">
            <a:xfrm>
              <a:off x="4482885" y="1826827"/>
              <a:ext cx="7387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101</a:t>
              </a: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350125" y="1844675"/>
            <a:ext cx="1019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i="0" dirty="0" smtClean="0">
                <a:latin typeface="Courier"/>
              </a:rPr>
              <a:t>010</a:t>
            </a:r>
            <a:r>
              <a:rPr lang="el-GR" sz="2400" i="0" dirty="0" smtClean="0">
                <a:latin typeface="Courier"/>
              </a:rPr>
              <a:t>11</a:t>
            </a:r>
            <a:endParaRPr lang="en-US" sz="2400" i="0" dirty="0">
              <a:latin typeface="Courier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6983412" y="3038475"/>
            <a:ext cx="1483693" cy="3121200"/>
            <a:chOff x="4446331" y="2096348"/>
            <a:chExt cx="1483225" cy="3122383"/>
          </a:xfrm>
        </p:grpSpPr>
        <p:sp>
          <p:nvSpPr>
            <p:cNvPr id="44061" name="TextBox 21"/>
            <p:cNvSpPr txBox="1">
              <a:spLocks noChangeArrowheads="1"/>
            </p:cNvSpPr>
            <p:nvPr/>
          </p:nvSpPr>
          <p:spPr bwMode="auto">
            <a:xfrm>
              <a:off x="4446331" y="2096348"/>
              <a:ext cx="7387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000</a:t>
              </a:r>
            </a:p>
          </p:txBody>
        </p:sp>
        <p:cxnSp>
          <p:nvCxnSpPr>
            <p:cNvPr id="44062" name="Straight Connector 22"/>
            <p:cNvCxnSpPr>
              <a:cxnSpLocks noChangeShapeType="1"/>
            </p:cNvCxnSpPr>
            <p:nvPr/>
          </p:nvCxnSpPr>
          <p:spPr bwMode="auto">
            <a:xfrm>
              <a:off x="4581893" y="2511452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3" name="TextBox 23"/>
            <p:cNvSpPr txBox="1">
              <a:spLocks noChangeArrowheads="1"/>
            </p:cNvSpPr>
            <p:nvPr/>
          </p:nvSpPr>
          <p:spPr bwMode="auto">
            <a:xfrm>
              <a:off x="4455786" y="2432510"/>
              <a:ext cx="9234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1010</a:t>
              </a:r>
            </a:p>
          </p:txBody>
        </p:sp>
        <p:cxnSp>
          <p:nvCxnSpPr>
            <p:cNvPr id="44064" name="Straight Connector 24"/>
            <p:cNvCxnSpPr>
              <a:cxnSpLocks noChangeShapeType="1"/>
            </p:cNvCxnSpPr>
            <p:nvPr/>
          </p:nvCxnSpPr>
          <p:spPr bwMode="auto">
            <a:xfrm>
              <a:off x="4579714" y="3114592"/>
              <a:ext cx="677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5" name="TextBox 25"/>
            <p:cNvSpPr txBox="1">
              <a:spLocks noChangeArrowheads="1"/>
            </p:cNvSpPr>
            <p:nvPr/>
          </p:nvSpPr>
          <p:spPr bwMode="auto">
            <a:xfrm>
              <a:off x="4452874" y="2693774"/>
              <a:ext cx="9234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latin typeface="Courier"/>
                </a:rPr>
                <a:t>1001</a:t>
              </a:r>
            </a:p>
          </p:txBody>
        </p:sp>
        <p:sp>
          <p:nvSpPr>
            <p:cNvPr id="44066" name="TextBox 26"/>
            <p:cNvSpPr txBox="1">
              <a:spLocks noChangeArrowheads="1"/>
            </p:cNvSpPr>
            <p:nvPr/>
          </p:nvSpPr>
          <p:spPr bwMode="auto">
            <a:xfrm>
              <a:off x="4778014" y="3022421"/>
              <a:ext cx="856070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10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67" name="TextBox 27"/>
            <p:cNvSpPr txBox="1">
              <a:spLocks noChangeArrowheads="1"/>
            </p:cNvSpPr>
            <p:nvPr/>
          </p:nvSpPr>
          <p:spPr bwMode="auto">
            <a:xfrm>
              <a:off x="4763505" y="3283477"/>
              <a:ext cx="8004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0" dirty="0">
                  <a:latin typeface="Courier"/>
                </a:rPr>
                <a:t>000</a:t>
              </a:r>
            </a:p>
          </p:txBody>
        </p:sp>
        <p:cxnSp>
          <p:nvCxnSpPr>
            <p:cNvPr id="44068" name="Straight Connector 28"/>
            <p:cNvCxnSpPr>
              <a:cxnSpLocks noChangeShapeType="1"/>
            </p:cNvCxnSpPr>
            <p:nvPr/>
          </p:nvCxnSpPr>
          <p:spPr bwMode="auto">
            <a:xfrm>
              <a:off x="4977923" y="3695196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69" name="TextBox 29"/>
            <p:cNvSpPr txBox="1">
              <a:spLocks noChangeArrowheads="1"/>
            </p:cNvSpPr>
            <p:nvPr/>
          </p:nvSpPr>
          <p:spPr bwMode="auto">
            <a:xfrm>
              <a:off x="4748995" y="3576046"/>
              <a:ext cx="1102226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100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70" name="TextBox 30"/>
            <p:cNvSpPr txBox="1">
              <a:spLocks noChangeArrowheads="1"/>
            </p:cNvSpPr>
            <p:nvPr/>
          </p:nvSpPr>
          <p:spPr bwMode="auto">
            <a:xfrm>
              <a:off x="4778014" y="3858033"/>
              <a:ext cx="96139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00</a:t>
              </a:r>
              <a:r>
                <a:rPr lang="el-GR" sz="2400" i="0" dirty="0" smtClean="0">
                  <a:latin typeface="Courier"/>
                </a:rPr>
                <a:t>1</a:t>
              </a:r>
              <a:endParaRPr lang="en-US" sz="2400" i="0" dirty="0">
                <a:latin typeface="Courier"/>
              </a:endParaRPr>
            </a:p>
          </p:txBody>
        </p:sp>
        <p:cxnSp>
          <p:nvCxnSpPr>
            <p:cNvPr id="44071" name="Straight Connector 31"/>
            <p:cNvCxnSpPr>
              <a:cxnSpLocks noChangeShapeType="1"/>
            </p:cNvCxnSpPr>
            <p:nvPr/>
          </p:nvCxnSpPr>
          <p:spPr bwMode="auto">
            <a:xfrm>
              <a:off x="5151059" y="4272476"/>
              <a:ext cx="490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2" name="TextBox 32"/>
            <p:cNvSpPr txBox="1">
              <a:spLocks noChangeArrowheads="1"/>
            </p:cNvSpPr>
            <p:nvPr/>
          </p:nvSpPr>
          <p:spPr bwMode="auto">
            <a:xfrm>
              <a:off x="4908602" y="4163878"/>
              <a:ext cx="957757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i="0" dirty="0" smtClean="0">
                  <a:latin typeface="Courier"/>
                </a:rPr>
                <a:t>10</a:t>
              </a:r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</a:t>
              </a:r>
              <a:endParaRPr lang="en-US" sz="2400" i="0" dirty="0">
                <a:latin typeface="Courier"/>
              </a:endParaRPr>
            </a:p>
          </p:txBody>
        </p:sp>
        <p:sp>
          <p:nvSpPr>
            <p:cNvPr id="44073" name="TextBox 33"/>
            <p:cNvSpPr txBox="1">
              <a:spLocks noChangeArrowheads="1"/>
            </p:cNvSpPr>
            <p:nvPr/>
          </p:nvSpPr>
          <p:spPr bwMode="auto">
            <a:xfrm>
              <a:off x="4908602" y="4419957"/>
              <a:ext cx="970187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1</a:t>
              </a:r>
              <a:r>
                <a:rPr lang="en-US" sz="2400" i="0" dirty="0" smtClean="0">
                  <a:latin typeface="Courier"/>
                </a:rPr>
                <a:t>00</a:t>
              </a:r>
              <a:r>
                <a:rPr lang="el-GR" sz="2400" i="0" dirty="0" smtClean="0">
                  <a:latin typeface="Courier"/>
                </a:rPr>
                <a:t>1</a:t>
              </a:r>
              <a:endParaRPr lang="en-US" sz="2400" i="0" dirty="0">
                <a:latin typeface="Courier"/>
              </a:endParaRPr>
            </a:p>
          </p:txBody>
        </p:sp>
        <p:cxnSp>
          <p:nvCxnSpPr>
            <p:cNvPr id="44074" name="Straight Connector 34"/>
            <p:cNvCxnSpPr>
              <a:cxnSpLocks noChangeShapeType="1"/>
            </p:cNvCxnSpPr>
            <p:nvPr/>
          </p:nvCxnSpPr>
          <p:spPr bwMode="auto">
            <a:xfrm>
              <a:off x="5131359" y="4842861"/>
              <a:ext cx="6658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4075" name="TextBox 35"/>
            <p:cNvSpPr txBox="1">
              <a:spLocks noChangeArrowheads="1"/>
            </p:cNvSpPr>
            <p:nvPr/>
          </p:nvSpPr>
          <p:spPr bwMode="auto">
            <a:xfrm>
              <a:off x="4908601" y="4756891"/>
              <a:ext cx="1020955" cy="46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2400" i="0" dirty="0" smtClean="0">
                  <a:latin typeface="Courier"/>
                </a:rPr>
                <a:t>   </a:t>
              </a:r>
              <a:r>
                <a:rPr lang="en-US" sz="2400" i="0" dirty="0" smtClean="0">
                  <a:solidFill>
                    <a:schemeClr val="accent6"/>
                  </a:solidFill>
                  <a:latin typeface="Courier"/>
                </a:rPr>
                <a:t>0</a:t>
              </a:r>
              <a:r>
                <a:rPr lang="el-GR" sz="2400" i="0" dirty="0" smtClean="0">
                  <a:solidFill>
                    <a:schemeClr val="accent6"/>
                  </a:solidFill>
                  <a:latin typeface="Courier"/>
                </a:rPr>
                <a:t>11</a:t>
              </a:r>
              <a:endParaRPr lang="en-US" sz="2400" i="0" dirty="0">
                <a:solidFill>
                  <a:schemeClr val="accent6"/>
                </a:solidFill>
                <a:latin typeface="Courier"/>
              </a:endParaRPr>
            </a:p>
          </p:txBody>
        </p:sp>
      </p:grpSp>
      <p:grpSp>
        <p:nvGrpSpPr>
          <p:cNvPr id="36" name="Group 36"/>
          <p:cNvGrpSpPr>
            <a:grpSpLocks/>
          </p:cNvGrpSpPr>
          <p:nvPr/>
        </p:nvGrpSpPr>
        <p:grpSpPr bwMode="auto">
          <a:xfrm>
            <a:off x="5940425" y="1409700"/>
            <a:ext cx="1781176" cy="1177925"/>
            <a:chOff x="2021840" y="3931920"/>
            <a:chExt cx="1780878" cy="1178560"/>
          </a:xfrm>
        </p:grpSpPr>
        <p:sp>
          <p:nvSpPr>
            <p:cNvPr id="44058" name="Oval 37"/>
            <p:cNvSpPr>
              <a:spLocks noChangeArrowheads="1"/>
            </p:cNvSpPr>
            <p:nvPr/>
          </p:nvSpPr>
          <p:spPr bwMode="auto">
            <a:xfrm>
              <a:off x="2598234" y="4744720"/>
              <a:ext cx="1204484" cy="36576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/>
            </a:p>
          </p:txBody>
        </p:sp>
        <p:cxnSp>
          <p:nvCxnSpPr>
            <p:cNvPr id="44059" name="Straight Connector 38"/>
            <p:cNvCxnSpPr>
              <a:cxnSpLocks noChangeShapeType="1"/>
            </p:cNvCxnSpPr>
            <p:nvPr/>
          </p:nvCxnSpPr>
          <p:spPr bwMode="auto">
            <a:xfrm>
              <a:off x="2357120" y="4257040"/>
              <a:ext cx="584904" cy="53108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44060" name="TextBox 39"/>
            <p:cNvSpPr txBox="1">
              <a:spLocks noChangeArrowheads="1"/>
            </p:cNvSpPr>
            <p:nvPr/>
          </p:nvSpPr>
          <p:spPr bwMode="auto">
            <a:xfrm>
              <a:off x="2021840" y="3931920"/>
              <a:ext cx="500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5005388" y="1389063"/>
            <a:ext cx="1616075" cy="1189037"/>
            <a:chOff x="2103120" y="2499360"/>
            <a:chExt cx="1615440" cy="1188720"/>
          </a:xfrm>
        </p:grpSpPr>
        <p:sp>
          <p:nvSpPr>
            <p:cNvPr id="44055" name="Oval 41"/>
            <p:cNvSpPr>
              <a:spLocks noChangeArrowheads="1"/>
            </p:cNvSpPr>
            <p:nvPr/>
          </p:nvSpPr>
          <p:spPr bwMode="auto">
            <a:xfrm>
              <a:off x="2915920" y="3322320"/>
              <a:ext cx="802640" cy="365760"/>
            </a:xfrm>
            <a:prstGeom prst="ellips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/>
            </a:p>
          </p:txBody>
        </p:sp>
        <p:cxnSp>
          <p:nvCxnSpPr>
            <p:cNvPr id="44056" name="Straight Connector 42"/>
            <p:cNvCxnSpPr>
              <a:cxnSpLocks noChangeShapeType="1"/>
              <a:endCxn id="44055" idx="1"/>
            </p:cNvCxnSpPr>
            <p:nvPr/>
          </p:nvCxnSpPr>
          <p:spPr bwMode="auto">
            <a:xfrm>
              <a:off x="2448560" y="2844800"/>
              <a:ext cx="584904" cy="53108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44057" name="TextBox 43"/>
            <p:cNvSpPr txBox="1">
              <a:spLocks noChangeArrowheads="1"/>
            </p:cNvSpPr>
            <p:nvPr/>
          </p:nvSpPr>
          <p:spPr bwMode="auto">
            <a:xfrm>
              <a:off x="2103120" y="2499360"/>
              <a:ext cx="5002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CC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</p:grpSp>
      <p:sp>
        <p:nvSpPr>
          <p:cNvPr id="45" name="TextBox 1"/>
          <p:cNvSpPr txBox="1"/>
          <p:nvPr/>
        </p:nvSpPr>
        <p:spPr>
          <a:xfrm>
            <a:off x="7516813" y="1373188"/>
            <a:ext cx="9509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ＭＳ Ｐゴシック" charset="0"/>
              </a:rPr>
              <a:t>r</a:t>
            </a:r>
            <a:r>
              <a:rPr lang="en-US" sz="2800" dirty="0">
                <a:solidFill>
                  <a:srgbClr val="CC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800" dirty="0">
                <a:latin typeface="+mn-lt"/>
                <a:ea typeface="ＭＳ Ｐゴシック" charset="0"/>
              </a:rPr>
              <a:t>= 3</a:t>
            </a:r>
          </a:p>
        </p:txBody>
      </p:sp>
      <p:sp>
        <p:nvSpPr>
          <p:cNvPr id="44052" name="Oval 45"/>
          <p:cNvSpPr>
            <a:spLocks noChangeArrowheads="1"/>
          </p:cNvSpPr>
          <p:nvPr/>
        </p:nvSpPr>
        <p:spPr bwMode="auto">
          <a:xfrm>
            <a:off x="7521575" y="5761038"/>
            <a:ext cx="974725" cy="366712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44053" name="TextBox 47"/>
          <p:cNvSpPr txBox="1">
            <a:spLocks noChangeArrowheads="1"/>
          </p:cNvSpPr>
          <p:nvPr/>
        </p:nvSpPr>
        <p:spPr bwMode="auto">
          <a:xfrm>
            <a:off x="6688138" y="4948238"/>
            <a:ext cx="500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  <a:latin typeface="Arial" charset="0"/>
                <a:cs typeface="Arial" charset="0"/>
              </a:rPr>
              <a:t>R</a:t>
            </a:r>
          </a:p>
        </p:txBody>
      </p:sp>
      <p:cxnSp>
        <p:nvCxnSpPr>
          <p:cNvPr id="44054" name="Straight Connector 46"/>
          <p:cNvCxnSpPr>
            <a:cxnSpLocks noChangeShapeType="1"/>
          </p:cNvCxnSpPr>
          <p:nvPr/>
        </p:nvCxnSpPr>
        <p:spPr bwMode="auto">
          <a:xfrm>
            <a:off x="7053263" y="5283200"/>
            <a:ext cx="611187" cy="53181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72178F7-6031-440D-A94F-46991C89AEFA}" type="slidenum">
              <a:rPr lang="en-US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6084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46085" name="8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 smtClean="0">
                <a:latin typeface="+mn-lt"/>
              </a:rPr>
              <a:t> Εισαγωγή </a:t>
            </a:r>
            <a:r>
              <a:rPr lang="el-GR" sz="2400" i="0" kern="0" dirty="0">
                <a:latin typeface="+mn-lt"/>
              </a:rPr>
              <a:t>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 smtClean="0">
                <a:latin typeface="+mn-lt"/>
              </a:rPr>
              <a:t> Ανίχνευση </a:t>
            </a:r>
            <a:r>
              <a:rPr lang="el-GR" sz="2400" i="0" kern="0" dirty="0">
                <a:latin typeface="+mn-lt"/>
              </a:rPr>
              <a:t>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 smtClean="0">
                <a:solidFill>
                  <a:srgbClr val="FF0000"/>
                </a:solidFill>
                <a:latin typeface="+mn-lt"/>
              </a:rPr>
              <a:t>5.3</a:t>
            </a:r>
            <a:r>
              <a:rPr lang="el-GR" sz="2400" i="0" kern="0" dirty="0" smtClean="0">
                <a:solidFill>
                  <a:srgbClr val="FF0000"/>
                </a:solidFill>
                <a:latin typeface="+mn-lt"/>
              </a:rPr>
              <a:t>  Πρωτόκολλα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πολλαπλής πρόσβασης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</a:t>
            </a:r>
            <a:r>
              <a:rPr lang="el-GR" sz="2400" i="0" kern="0" dirty="0" smtClean="0">
                <a:latin typeface="+mn-lt"/>
              </a:rPr>
              <a:t> </a:t>
            </a:r>
            <a:r>
              <a:rPr lang="en-US" sz="2400" i="0" kern="0" dirty="0" smtClean="0">
                <a:latin typeface="+mn-lt"/>
              </a:rPr>
              <a:t>LANs</a:t>
            </a:r>
            <a:endParaRPr lang="en-US" sz="2400" i="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 smtClean="0">
                <a:latin typeface="+mn-lt"/>
              </a:rPr>
              <a:t> Εικονικές </a:t>
            </a:r>
            <a:r>
              <a:rPr lang="el-GR" sz="2400" i="0" kern="0" dirty="0">
                <a:latin typeface="+mn-lt"/>
              </a:rPr>
              <a:t>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 smtClean="0">
                <a:latin typeface="+mn-lt"/>
              </a:rPr>
              <a:t> Δικτύωση </a:t>
            </a:r>
            <a:r>
              <a:rPr lang="el-GR" sz="2400" i="0" kern="0" dirty="0">
                <a:latin typeface="+mn-lt"/>
              </a:rPr>
              <a:t>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</a:t>
            </a:r>
            <a:r>
              <a:rPr lang="el-GR" sz="2400" i="0" kern="0" dirty="0" smtClean="0">
                <a:latin typeface="+mn-lt"/>
              </a:rPr>
              <a:t>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65459F4-7571-43A4-AE3F-3916CE611056}" type="slidenum">
              <a:rPr lang="en-US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8264525" cy="1143000"/>
          </a:xfrm>
        </p:spPr>
        <p:txBody>
          <a:bodyPr/>
          <a:lstStyle/>
          <a:p>
            <a:r>
              <a:rPr lang="el-GR" sz="2800" smtClean="0"/>
              <a:t>Πρωτόκολλα και ζεύξεις πολλαπλής πρόσβασης</a:t>
            </a:r>
            <a:endParaRPr lang="en-US" sz="3600" smtClean="0"/>
          </a:p>
        </p:txBody>
      </p:sp>
      <p:sp>
        <p:nvSpPr>
          <p:cNvPr id="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54100"/>
            <a:ext cx="7772400" cy="32924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Δύο είδη</a:t>
            </a:r>
            <a:r>
              <a:rPr lang="en-US" sz="2400" dirty="0" smtClean="0"/>
              <a:t> “</a:t>
            </a:r>
            <a:r>
              <a:rPr lang="el-GR" sz="2400" dirty="0" smtClean="0"/>
              <a:t>ζεύξεων</a:t>
            </a:r>
            <a:r>
              <a:rPr lang="en-US" sz="2400" dirty="0" smtClean="0"/>
              <a:t>”: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σημείο προς σημείο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PPP </a:t>
            </a:r>
            <a:r>
              <a:rPr lang="el-GR" sz="1800" dirty="0" smtClean="0"/>
              <a:t>για πρόσβαση</a:t>
            </a:r>
            <a:r>
              <a:rPr lang="en-US" sz="1800" dirty="0" smtClean="0"/>
              <a:t> dial-up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σημείο προς σημείο</a:t>
            </a:r>
            <a:r>
              <a:rPr lang="en-US" sz="1800" dirty="0" smtClean="0"/>
              <a:t> </a:t>
            </a:r>
            <a:r>
              <a:rPr lang="el-GR" sz="1800" dirty="0" smtClean="0"/>
              <a:t>ζεύξη</a:t>
            </a:r>
            <a:r>
              <a:rPr lang="en-US" sz="1800" dirty="0" smtClean="0"/>
              <a:t> </a:t>
            </a:r>
            <a:r>
              <a:rPr lang="el-GR" sz="1800" dirty="0" smtClean="0"/>
              <a:t>μεταξύ μεταγωγού</a:t>
            </a:r>
            <a:r>
              <a:rPr lang="en-US" sz="1800" dirty="0" smtClean="0"/>
              <a:t> Ethernet </a:t>
            </a:r>
            <a:r>
              <a:rPr lang="el-GR" sz="1800" dirty="0" smtClean="0"/>
              <a:t>και </a:t>
            </a:r>
            <a:r>
              <a:rPr lang="en-US" sz="1800" dirty="0" smtClean="0"/>
              <a:t> </a:t>
            </a:r>
            <a:r>
              <a:rPr lang="el-GR" sz="1800" dirty="0" smtClean="0"/>
              <a:t>υπολογιστή</a:t>
            </a:r>
            <a:endParaRPr lang="en-US" sz="1800" dirty="0" smtClean="0"/>
          </a:p>
          <a:p>
            <a:r>
              <a:rPr lang="el-GR" sz="2000" dirty="0" err="1" smtClean="0">
                <a:solidFill>
                  <a:srgbClr val="FF0000"/>
                </a:solidFill>
              </a:rPr>
              <a:t>ευρυ</a:t>
            </a:r>
            <a:r>
              <a:rPr lang="el-GR" sz="2000" dirty="0" smtClean="0">
                <a:solidFill>
                  <a:srgbClr val="FF0000"/>
                </a:solidFill>
              </a:rPr>
              <a:t>-εκπομπής (</a:t>
            </a:r>
            <a:r>
              <a:rPr lang="en-US" sz="2000" dirty="0" smtClean="0">
                <a:solidFill>
                  <a:srgbClr val="FF0000"/>
                </a:solidFill>
              </a:rPr>
              <a:t>broadcast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 (</a:t>
            </a:r>
            <a:r>
              <a:rPr lang="el-GR" sz="2000" dirty="0" smtClean="0"/>
              <a:t>καλώδιο ή μέσο κοινής χρήσης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παραδοσιακό</a:t>
            </a:r>
            <a:r>
              <a:rPr lang="en-US" sz="1800" dirty="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upstream HFC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802.11 wireless LAN</a:t>
            </a:r>
          </a:p>
          <a:p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068" name="Text Box 5"/>
          <p:cNvSpPr txBox="1">
            <a:spLocks noChangeArrowheads="1"/>
          </p:cNvSpPr>
          <p:nvPr/>
        </p:nvSpPr>
        <p:spPr bwMode="auto">
          <a:xfrm>
            <a:off x="906463" y="5883275"/>
            <a:ext cx="1657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wire (e.g., </a:t>
            </a:r>
          </a:p>
          <a:p>
            <a:pPr algn="ctr" eaLnBrk="0" hangingPunct="0"/>
            <a:r>
              <a:rPr lang="en-US" sz="1400" i="0"/>
              <a:t>cabled Ethernet)</a:t>
            </a:r>
          </a:p>
        </p:txBody>
      </p:sp>
      <p:sp>
        <p:nvSpPr>
          <p:cNvPr id="2069" name="Text Box 6"/>
          <p:cNvSpPr txBox="1">
            <a:spLocks noChangeArrowheads="1"/>
          </p:cNvSpPr>
          <p:nvPr/>
        </p:nvSpPr>
        <p:spPr bwMode="auto">
          <a:xfrm>
            <a:off x="2863850" y="5897563"/>
            <a:ext cx="171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RF</a:t>
            </a:r>
          </a:p>
          <a:p>
            <a:pPr algn="ctr" eaLnBrk="0" hangingPunct="0"/>
            <a:r>
              <a:rPr lang="en-US" sz="1400" i="0"/>
              <a:t> (e.g., 802.11 WiFi)</a:t>
            </a:r>
          </a:p>
        </p:txBody>
      </p:sp>
      <p:sp>
        <p:nvSpPr>
          <p:cNvPr id="2070" name="Text Box 7"/>
          <p:cNvSpPr txBox="1">
            <a:spLocks noChangeArrowheads="1"/>
          </p:cNvSpPr>
          <p:nvPr/>
        </p:nvSpPr>
        <p:spPr bwMode="auto">
          <a:xfrm>
            <a:off x="5049838" y="5957888"/>
            <a:ext cx="1054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shared RF</a:t>
            </a:r>
          </a:p>
          <a:p>
            <a:pPr algn="ctr" eaLnBrk="0" hangingPunct="0"/>
            <a:r>
              <a:rPr lang="en-US" sz="1400" i="0"/>
              <a:t>(satellite) </a:t>
            </a:r>
          </a:p>
        </p:txBody>
      </p:sp>
      <p:sp>
        <p:nvSpPr>
          <p:cNvPr id="2071" name="Text Box 8"/>
          <p:cNvSpPr txBox="1">
            <a:spLocks noChangeArrowheads="1"/>
          </p:cNvSpPr>
          <p:nvPr/>
        </p:nvSpPr>
        <p:spPr bwMode="auto">
          <a:xfrm>
            <a:off x="6500813" y="5667375"/>
            <a:ext cx="2082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i="0"/>
              <a:t>humans at a</a:t>
            </a:r>
          </a:p>
          <a:p>
            <a:pPr algn="ctr" eaLnBrk="0" hangingPunct="0"/>
            <a:r>
              <a:rPr lang="en-US" sz="1400" i="0"/>
              <a:t>cocktail party </a:t>
            </a:r>
          </a:p>
          <a:p>
            <a:pPr algn="ctr" eaLnBrk="0" hangingPunct="0"/>
            <a:r>
              <a:rPr lang="en-US" sz="1400" i="0"/>
              <a:t>(shared air, acoustical)</a:t>
            </a:r>
          </a:p>
        </p:txBody>
      </p:sp>
      <p:graphicFrame>
        <p:nvGraphicFramePr>
          <p:cNvPr id="2050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982663" y="53149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5314950"/>
                        <a:ext cx="4397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5"/>
          <p:cNvGraphicFramePr>
            <a:graphicFrameLocks noChangeAspect="1"/>
          </p:cNvGraphicFramePr>
          <p:nvPr/>
        </p:nvGraphicFramePr>
        <p:xfrm>
          <a:off x="1138238" y="4930775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4930775"/>
                        <a:ext cx="4397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6"/>
          <p:cNvGraphicFramePr>
            <a:graphicFrameLocks noChangeAspect="1"/>
          </p:cNvGraphicFramePr>
          <p:nvPr/>
        </p:nvGraphicFramePr>
        <p:xfrm>
          <a:off x="1971675" y="4826000"/>
          <a:ext cx="43973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5" y="4826000"/>
                        <a:ext cx="439738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47"/>
          <p:cNvGraphicFramePr>
            <a:graphicFrameLocks noChangeAspect="1"/>
          </p:cNvGraphicFramePr>
          <p:nvPr/>
        </p:nvGraphicFramePr>
        <p:xfrm>
          <a:off x="1792288" y="529590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5295900"/>
                        <a:ext cx="4397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2" name="Group 48"/>
          <p:cNvGrpSpPr>
            <a:grpSpLocks/>
          </p:cNvGrpSpPr>
          <p:nvPr/>
        </p:nvGrpSpPr>
        <p:grpSpPr bwMode="auto">
          <a:xfrm>
            <a:off x="3976688" y="5238750"/>
            <a:ext cx="273050" cy="341313"/>
            <a:chOff x="2870" y="1518"/>
            <a:chExt cx="292" cy="320"/>
          </a:xfrm>
        </p:grpSpPr>
        <p:graphicFrame>
          <p:nvGraphicFramePr>
            <p:cNvPr id="2063" name="Object 4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" name="Clip" r:id="rId9" imgW="819000" imgH="847800" progId="">
                    <p:embed/>
                  </p:oleObj>
                </mc:Choice>
                <mc:Fallback>
                  <p:oleObj name="Clip" r:id="rId9" imgW="819000" imgH="847800" progId="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4" name="Object 5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" name="Clip" r:id="rId11" imgW="1266840" imgH="1200240" progId="">
                    <p:embed/>
                  </p:oleObj>
                </mc:Choice>
                <mc:Fallback>
                  <p:oleObj name="Clip" r:id="rId11" imgW="1266840" imgH="1200240" progId="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73" name="Group 51"/>
          <p:cNvGrpSpPr>
            <a:grpSpLocks/>
          </p:cNvGrpSpPr>
          <p:nvPr/>
        </p:nvGrpSpPr>
        <p:grpSpPr bwMode="auto">
          <a:xfrm>
            <a:off x="3719513" y="5575300"/>
            <a:ext cx="349250" cy="322263"/>
            <a:chOff x="2870" y="1518"/>
            <a:chExt cx="292" cy="320"/>
          </a:xfrm>
        </p:grpSpPr>
        <p:graphicFrame>
          <p:nvGraphicFramePr>
            <p:cNvPr id="2061" name="Object 52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6" name="Clip" r:id="rId13" imgW="819000" imgH="847800" progId="">
                    <p:embed/>
                  </p:oleObj>
                </mc:Choice>
                <mc:Fallback>
                  <p:oleObj name="Clip" r:id="rId13" imgW="819000" imgH="847800" progId="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2" name="Object 53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7" name="Clip" r:id="rId14" imgW="1266840" imgH="1200240" progId="">
                    <p:embed/>
                  </p:oleObj>
                </mc:Choice>
                <mc:Fallback>
                  <p:oleObj name="Clip" r:id="rId14" imgW="1266840" imgH="1200240" progId="">
                    <p:embed/>
                    <p:pic>
                      <p:nvPicPr>
                        <p:cNvPr id="0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74" name="Line 173"/>
          <p:cNvSpPr>
            <a:spLocks noChangeShapeType="1"/>
          </p:cNvSpPr>
          <p:nvPr/>
        </p:nvSpPr>
        <p:spPr bwMode="auto">
          <a:xfrm flipH="1">
            <a:off x="1544638" y="4667250"/>
            <a:ext cx="466725" cy="890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5" name="Line 174"/>
          <p:cNvSpPr>
            <a:spLocks noChangeShapeType="1"/>
          </p:cNvSpPr>
          <p:nvPr/>
        </p:nvSpPr>
        <p:spPr bwMode="auto">
          <a:xfrm>
            <a:off x="1527175" y="5138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6" name="Line 175"/>
          <p:cNvSpPr>
            <a:spLocks noChangeShapeType="1"/>
          </p:cNvSpPr>
          <p:nvPr/>
        </p:nvSpPr>
        <p:spPr bwMode="auto">
          <a:xfrm>
            <a:off x="1392238" y="5475288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77" name="Line 176"/>
          <p:cNvSpPr>
            <a:spLocks noChangeShapeType="1"/>
          </p:cNvSpPr>
          <p:nvPr/>
        </p:nvSpPr>
        <p:spPr bwMode="auto">
          <a:xfrm flipV="1">
            <a:off x="1836738" y="4999038"/>
            <a:ext cx="177800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078" name="Group 180"/>
          <p:cNvGrpSpPr>
            <a:grpSpLocks/>
          </p:cNvGrpSpPr>
          <p:nvPr/>
        </p:nvGrpSpPr>
        <p:grpSpPr bwMode="auto">
          <a:xfrm>
            <a:off x="3598863" y="5027613"/>
            <a:ext cx="290512" cy="404812"/>
            <a:chOff x="2556" y="2689"/>
            <a:chExt cx="183" cy="255"/>
          </a:xfrm>
        </p:grpSpPr>
        <p:pic>
          <p:nvPicPr>
            <p:cNvPr id="2133" name="Picture 181" descr="31u_bnrz[1]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4" name="Freeform 18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5" name="Freeform 18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6" name="Freeform 18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7" name="Freeform 18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8" name="Freeform 18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9" name="Freeform 18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0" name="Freeform 18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1" name="Freeform 18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2" name="Freeform 19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3" name="Freeform 19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4" name="Freeform 19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5" name="Freeform 19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6" name="Freeform 19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7" name="Freeform 19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8" name="Freeform 19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49" name="Freeform 19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79" name="Group 327"/>
          <p:cNvGrpSpPr>
            <a:grpSpLocks/>
          </p:cNvGrpSpPr>
          <p:nvPr/>
        </p:nvGrpSpPr>
        <p:grpSpPr bwMode="auto">
          <a:xfrm>
            <a:off x="3149600" y="4864100"/>
            <a:ext cx="273050" cy="341313"/>
            <a:chOff x="2870" y="1518"/>
            <a:chExt cx="292" cy="320"/>
          </a:xfrm>
        </p:grpSpPr>
        <p:graphicFrame>
          <p:nvGraphicFramePr>
            <p:cNvPr id="2059" name="Object 32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8" name="Clip" r:id="rId16" imgW="819000" imgH="847800" progId="">
                    <p:embed/>
                  </p:oleObj>
                </mc:Choice>
                <mc:Fallback>
                  <p:oleObj name="Clip" r:id="rId16" imgW="819000" imgH="847800" progId="">
                    <p:embed/>
                    <p:pic>
                      <p:nvPicPr>
                        <p:cNvPr id="0" name="Object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" name="Object 32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" name="Clip" r:id="rId17" imgW="1266840" imgH="1200240" progId="">
                    <p:embed/>
                  </p:oleObj>
                </mc:Choice>
                <mc:Fallback>
                  <p:oleObj name="Clip" r:id="rId17" imgW="1266840" imgH="1200240" progId="">
                    <p:embed/>
                    <p:pic>
                      <p:nvPicPr>
                        <p:cNvPr id="0" name="Object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0" name="Group 330"/>
          <p:cNvGrpSpPr>
            <a:grpSpLocks/>
          </p:cNvGrpSpPr>
          <p:nvPr/>
        </p:nvGrpSpPr>
        <p:grpSpPr bwMode="auto">
          <a:xfrm>
            <a:off x="3265488" y="5414963"/>
            <a:ext cx="273050" cy="341312"/>
            <a:chOff x="2870" y="1518"/>
            <a:chExt cx="292" cy="320"/>
          </a:xfrm>
        </p:grpSpPr>
        <p:graphicFrame>
          <p:nvGraphicFramePr>
            <p:cNvPr id="2057" name="Object 331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0" name="Clip" r:id="rId18" imgW="819000" imgH="847800" progId="">
                    <p:embed/>
                  </p:oleObj>
                </mc:Choice>
                <mc:Fallback>
                  <p:oleObj name="Clip" r:id="rId18" imgW="819000" imgH="847800" progId="">
                    <p:embed/>
                    <p:pic>
                      <p:nvPicPr>
                        <p:cNvPr id="0" name="Object 3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332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1" name="Clip" r:id="rId19" imgW="1266840" imgH="1200240" progId="">
                    <p:embed/>
                  </p:oleObj>
                </mc:Choice>
                <mc:Fallback>
                  <p:oleObj name="Clip" r:id="rId19" imgW="1266840" imgH="1200240" progId="">
                    <p:embed/>
                    <p:pic>
                      <p:nvPicPr>
                        <p:cNvPr id="0" name="Object 3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1" name="Group 333"/>
          <p:cNvGrpSpPr>
            <a:grpSpLocks/>
          </p:cNvGrpSpPr>
          <p:nvPr/>
        </p:nvGrpSpPr>
        <p:grpSpPr bwMode="auto">
          <a:xfrm>
            <a:off x="4041775" y="4887913"/>
            <a:ext cx="273050" cy="341312"/>
            <a:chOff x="2870" y="1518"/>
            <a:chExt cx="292" cy="320"/>
          </a:xfrm>
        </p:grpSpPr>
        <p:graphicFrame>
          <p:nvGraphicFramePr>
            <p:cNvPr id="2055" name="Object 334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" name="Clip" r:id="rId20" imgW="819000" imgH="847800" progId="">
                    <p:embed/>
                  </p:oleObj>
                </mc:Choice>
                <mc:Fallback>
                  <p:oleObj name="Clip" r:id="rId20" imgW="819000" imgH="847800" progId="">
                    <p:embed/>
                    <p:pic>
                      <p:nvPicPr>
                        <p:cNvPr id="0" name="Object 3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335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3" name="Clip" r:id="rId21" imgW="1266840" imgH="1200240" progId="">
                    <p:embed/>
                  </p:oleObj>
                </mc:Choice>
                <mc:Fallback>
                  <p:oleObj name="Clip" r:id="rId21" imgW="1266840" imgH="1200240" progId="">
                    <p:embed/>
                    <p:pic>
                      <p:nvPicPr>
                        <p:cNvPr id="0" name="Object 3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82" name="Group 382"/>
          <p:cNvGrpSpPr>
            <a:grpSpLocks/>
          </p:cNvGrpSpPr>
          <p:nvPr/>
        </p:nvGrpSpPr>
        <p:grpSpPr bwMode="auto">
          <a:xfrm>
            <a:off x="4894263" y="5780088"/>
            <a:ext cx="203200" cy="157162"/>
            <a:chOff x="2274" y="2821"/>
            <a:chExt cx="215" cy="238"/>
          </a:xfrm>
        </p:grpSpPr>
        <p:sp>
          <p:nvSpPr>
            <p:cNvPr id="2119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0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1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2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3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4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5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6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7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28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29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0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1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32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83" name="Group 398"/>
          <p:cNvGrpSpPr>
            <a:grpSpLocks/>
          </p:cNvGrpSpPr>
          <p:nvPr/>
        </p:nvGrpSpPr>
        <p:grpSpPr bwMode="auto">
          <a:xfrm>
            <a:off x="5314950" y="5784850"/>
            <a:ext cx="203200" cy="157163"/>
            <a:chOff x="2274" y="2821"/>
            <a:chExt cx="215" cy="238"/>
          </a:xfrm>
        </p:grpSpPr>
        <p:sp>
          <p:nvSpPr>
            <p:cNvPr id="2105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6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7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8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9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0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1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2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3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14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5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6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7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18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084" name="Group 413"/>
          <p:cNvGrpSpPr>
            <a:grpSpLocks/>
          </p:cNvGrpSpPr>
          <p:nvPr/>
        </p:nvGrpSpPr>
        <p:grpSpPr bwMode="auto">
          <a:xfrm flipH="1">
            <a:off x="5789613" y="5770563"/>
            <a:ext cx="203200" cy="157162"/>
            <a:chOff x="2274" y="2821"/>
            <a:chExt cx="215" cy="238"/>
          </a:xfrm>
        </p:grpSpPr>
        <p:sp>
          <p:nvSpPr>
            <p:cNvPr id="2091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2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3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4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5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6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7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8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99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00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1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2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3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04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2085" name="Picture 429" descr="MMj03957750000[1]"/>
          <p:cNvPicPr>
            <a:picLocks noChangeAspect="1" noChangeArrowheads="1" noCrop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40338" y="4905375"/>
            <a:ext cx="3873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432" descr="cocktail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69063" y="4668838"/>
            <a:ext cx="2030412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4" name="Object 433"/>
          <p:cNvGraphicFramePr>
            <a:graphicFrameLocks noChangeAspect="1"/>
          </p:cNvGraphicFramePr>
          <p:nvPr/>
        </p:nvGraphicFramePr>
        <p:xfrm>
          <a:off x="1309688" y="4502150"/>
          <a:ext cx="4397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Clip" r:id="rId24" imgW="1305000" imgH="1085760" progId="">
                  <p:embed/>
                </p:oleObj>
              </mc:Choice>
              <mc:Fallback>
                <p:oleObj name="Clip" r:id="rId24" imgW="1305000" imgH="1085760" progId="">
                  <p:embed/>
                  <p:pic>
                    <p:nvPicPr>
                      <p:cNvPr id="0" name="Object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502150"/>
                        <a:ext cx="439737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7" name="Line 434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88" name="Line 435"/>
          <p:cNvSpPr>
            <a:spLocks noChangeShapeType="1"/>
          </p:cNvSpPr>
          <p:nvPr/>
        </p:nvSpPr>
        <p:spPr bwMode="auto">
          <a:xfrm>
            <a:off x="1708150" y="477202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89" name="Line 436"/>
          <p:cNvSpPr>
            <a:spLocks noChangeShapeType="1"/>
          </p:cNvSpPr>
          <p:nvPr/>
        </p:nvSpPr>
        <p:spPr bwMode="auto">
          <a:xfrm>
            <a:off x="1639888" y="5408613"/>
            <a:ext cx="1905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09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7DBFB6A-957F-4E44-85E2-E8D1B138A02B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9275" cy="1143000"/>
          </a:xfrm>
        </p:spPr>
        <p:txBody>
          <a:bodyPr/>
          <a:lstStyle/>
          <a:p>
            <a:r>
              <a:rPr lang="el-GR" sz="3200" dirty="0" smtClean="0"/>
              <a:t>Πρωτόκολλα πολλαπλής πρόσβασης</a:t>
            </a:r>
            <a:endParaRPr lang="en-US" sz="32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l-GR" sz="2000" dirty="0" smtClean="0"/>
              <a:t>μοναδικό </a:t>
            </a:r>
            <a:r>
              <a:rPr lang="en-US" sz="2000" dirty="0" smtClean="0"/>
              <a:t>broadcast </a:t>
            </a:r>
            <a:r>
              <a:rPr lang="el-GR" sz="2000" dirty="0" smtClean="0"/>
              <a:t>κανάλι κοινής χρήσης</a:t>
            </a:r>
            <a:r>
              <a:rPr lang="en-US" sz="2000" dirty="0" smtClean="0"/>
              <a:t> </a:t>
            </a:r>
          </a:p>
          <a:p>
            <a:r>
              <a:rPr lang="el-GR" sz="2000" dirty="0" smtClean="0"/>
              <a:t>δύο</a:t>
            </a:r>
            <a:r>
              <a:rPr lang="en-US" sz="2000" dirty="0" smtClean="0"/>
              <a:t> </a:t>
            </a:r>
            <a:r>
              <a:rPr lang="el-GR" sz="2000" dirty="0" smtClean="0"/>
              <a:t>ή</a:t>
            </a:r>
            <a:r>
              <a:rPr lang="en-US" sz="2000" dirty="0" smtClean="0"/>
              <a:t> </a:t>
            </a:r>
            <a:r>
              <a:rPr lang="el-GR" sz="2000" dirty="0" smtClean="0"/>
              <a:t>περισσότερες</a:t>
            </a:r>
            <a:r>
              <a:rPr lang="en-US" sz="2000" dirty="0" smtClean="0"/>
              <a:t> </a:t>
            </a:r>
            <a:r>
              <a:rPr lang="el-GR" sz="2000" dirty="0" smtClean="0"/>
              <a:t>ταυτόχρονες</a:t>
            </a:r>
            <a:r>
              <a:rPr lang="en-US" sz="2000" dirty="0" smtClean="0"/>
              <a:t> </a:t>
            </a:r>
            <a:r>
              <a:rPr lang="el-GR" sz="2000" dirty="0" smtClean="0"/>
              <a:t>μεταδόσεις</a:t>
            </a:r>
            <a:r>
              <a:rPr lang="en-US" sz="2000" dirty="0" smtClean="0"/>
              <a:t> </a:t>
            </a:r>
            <a:r>
              <a:rPr lang="el-GR" sz="2000" dirty="0" smtClean="0"/>
              <a:t>από τους κόμβους</a:t>
            </a:r>
            <a:r>
              <a:rPr lang="en-US" sz="2000" dirty="0" smtClean="0"/>
              <a:t>: </a:t>
            </a:r>
            <a:r>
              <a:rPr lang="el-GR" sz="2000" dirty="0" smtClean="0"/>
              <a:t>παρεμβολές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00"/>
                </a:solidFill>
              </a:rPr>
              <a:t>Σύγκρουση</a:t>
            </a:r>
            <a:r>
              <a:rPr lang="el-GR" sz="1800" dirty="0" smtClean="0"/>
              <a:t> (</a:t>
            </a:r>
            <a:r>
              <a:rPr lang="en-US" sz="1800" dirty="0" smtClean="0">
                <a:solidFill>
                  <a:srgbClr val="FF0000"/>
                </a:solidFill>
              </a:rPr>
              <a:t>collision</a:t>
            </a:r>
            <a:r>
              <a:rPr lang="el-GR" sz="1800" dirty="0" smtClean="0"/>
              <a:t>) αν ο κόμβος λάβει δύο ή περισσότερα σήματα ταυτόχρονα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Πρωτόκολλο πολλαπλής πρόσβασης</a:t>
            </a:r>
            <a:endParaRPr lang="en-US" sz="2000" dirty="0" smtClean="0"/>
          </a:p>
          <a:p>
            <a:r>
              <a:rPr lang="el-GR" sz="2000" dirty="0" smtClean="0"/>
              <a:t>κατανεμημένος αλγόριθμος που καθορίζει πώς οι κόμβοι μοιράζονται το κανάλι</a:t>
            </a:r>
            <a:r>
              <a:rPr lang="en-US" sz="2000" dirty="0" smtClean="0"/>
              <a:t>, 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καθορίζει πότε ο κόμβος μπορεί να μεταδώσει</a:t>
            </a:r>
            <a:endParaRPr lang="en-US" sz="2000" dirty="0" smtClean="0"/>
          </a:p>
          <a:p>
            <a:r>
              <a:rPr lang="el-GR" sz="2000" dirty="0" smtClean="0"/>
              <a:t>η επικοινωνία για την κοινή χρήση του καναλιού πρέπει να χρησιμοποιήσει το ίδιο το κανάλι</a:t>
            </a:r>
            <a:r>
              <a:rPr lang="en-US" sz="2000" dirty="0" smtClean="0"/>
              <a:t>!</a:t>
            </a:r>
            <a:endParaRPr lang="el-GR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Δεν υπάρχει εκτός ζώνης </a:t>
            </a:r>
            <a:r>
              <a:rPr lang="en-US" sz="1600" dirty="0" smtClean="0"/>
              <a:t>(out-of-band)</a:t>
            </a:r>
            <a:r>
              <a:rPr lang="el-GR" sz="1600" dirty="0" smtClean="0"/>
              <a:t> κανάλι για συντονισμό!</a:t>
            </a:r>
            <a:r>
              <a:rPr lang="en-US" sz="1600" dirty="0" smtClean="0"/>
              <a:t> </a:t>
            </a:r>
          </a:p>
        </p:txBody>
      </p:sp>
      <p:sp>
        <p:nvSpPr>
          <p:cNvPr id="512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5554663" cy="1800225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l-GR" u="none" smtClean="0">
                <a:solidFill>
                  <a:srgbClr val="C00000"/>
                </a:solidFill>
              </a:rPr>
              <a:t>Δίκτυα Επικοινωνιών </a:t>
            </a:r>
            <a:r>
              <a:rPr lang="el-GR" u="none" smtClean="0">
                <a:solidFill>
                  <a:srgbClr val="0070C0"/>
                </a:solidFill>
              </a:rPr>
              <a:t/>
            </a:r>
            <a:br>
              <a:rPr lang="el-GR" u="none" smtClean="0">
                <a:solidFill>
                  <a:srgbClr val="0070C0"/>
                </a:solidFill>
              </a:rPr>
            </a:br>
            <a:r>
              <a:rPr lang="el-GR" sz="1800" u="none" smtClean="0">
                <a:solidFill>
                  <a:srgbClr val="0070C0"/>
                </a:solidFill>
              </a:rPr>
              <a:t>Τμήμα Πληροφορικής και Τηλεπικοινωνιών</a:t>
            </a:r>
            <a:r>
              <a:rPr lang="en-US" sz="1800" u="none" dirty="0" smtClean="0">
                <a:solidFill>
                  <a:srgbClr val="0070C0"/>
                </a:solidFill>
              </a:rPr>
              <a:t/>
            </a:r>
            <a:br>
              <a:rPr lang="en-US" sz="1800" u="none" dirty="0" smtClean="0">
                <a:solidFill>
                  <a:srgbClr val="0070C0"/>
                </a:solidFill>
              </a:rPr>
            </a:b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Εθνικό &amp; Καποδιστριακό </a:t>
            </a: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Πανεπιστήμιο Αθηνών</a:t>
            </a:r>
            <a:r>
              <a:rPr lang="el-GR" sz="1800" dirty="0" smtClean="0"/>
              <a:t/>
            </a:r>
            <a:br>
              <a:rPr lang="el-GR" sz="1800" dirty="0" smtClean="0"/>
            </a:br>
            <a:endParaRPr lang="el-GR" sz="180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916113"/>
            <a:ext cx="5122863" cy="4210050"/>
          </a:xfrm>
        </p:spPr>
        <p:txBody>
          <a:bodyPr/>
          <a:lstStyle/>
          <a:p>
            <a:pPr marL="182563" indent="-182563">
              <a:buClr>
                <a:srgbClr val="00B050"/>
              </a:buClr>
              <a:defRPr/>
            </a:pPr>
            <a:r>
              <a:rPr lang="el-GR" sz="1800" b="1" u="sng" dirty="0" smtClean="0"/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el-GR" b="1" dirty="0" smtClean="0"/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600" b="1" dirty="0" smtClean="0"/>
              <a:t>ΘΕ1: Εισαγωγή 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1 του βιβλίου)</a:t>
            </a:r>
          </a:p>
          <a:p>
            <a:pPr marL="452438" indent="-452438">
              <a:buClr>
                <a:srgbClr val="00B050"/>
              </a:buClr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ΘΕ2: Επίπεδο Εφαρμογής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2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ΘΕ3: Επίπεδο Μεταφοράς</a:t>
            </a:r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3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ΘΕ4: Επίπεδο Δικτύου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4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628650" indent="-6286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ΘΕ5: </a:t>
            </a:r>
            <a:r>
              <a:rPr lang="el-GR" sz="1600" b="1" dirty="0" smtClean="0">
                <a:solidFill>
                  <a:srgbClr val="C00000"/>
                </a:solidFill>
              </a:rPr>
              <a:t>Επίπεδο Ζεύξης: Ζεύξεις, Δίκτυα       Πρόσβασης, Δίκτυα Τοπικής Περιοχής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5 του βιβλίου)</a:t>
            </a:r>
          </a:p>
          <a:p>
            <a:pPr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>
              <a:defRPr/>
            </a:pPr>
            <a:endParaRPr lang="el-GR" sz="1600" dirty="0" smtClean="0">
              <a:ea typeface="ＭＳ Ｐゴシック" pitchFamily="34"/>
            </a:endParaRPr>
          </a:p>
          <a:p>
            <a:pPr>
              <a:defRPr/>
            </a:pPr>
            <a:endParaRPr lang="el-GR" dirty="0"/>
          </a:p>
        </p:txBody>
      </p:sp>
      <p:pic>
        <p:nvPicPr>
          <p:cNvPr id="21508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2060575"/>
            <a:ext cx="2660650" cy="2232025"/>
          </a:xfrm>
        </p:spPr>
      </p:pic>
      <p:sp>
        <p:nvSpPr>
          <p:cNvPr id="7" name="6 - Ορθογώνιο"/>
          <p:cNvSpPr/>
          <p:nvPr/>
        </p:nvSpPr>
        <p:spPr>
          <a:xfrm flipH="1">
            <a:off x="6011863" y="4581525"/>
            <a:ext cx="295275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Οι  περισσότερες από τις διαφάνειες αυτής της ενότητας αποτελούν προσαρμογή και απόδοση στα ελληνικά των διαφανειών που συνοδεύουν το βιβλίο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Computer Networking</a:t>
            </a: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 :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kern="0" dirty="0">
                <a:solidFill>
                  <a:srgbClr val="000000"/>
                </a:solidFill>
              </a:rPr>
              <a:t>Addison-Wesley.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material copyright 1996-2012</a:t>
            </a:r>
          </a:p>
          <a:p>
            <a:pPr marL="173038" indent="-173038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J.F Kurose and K.W. Ross, All Rights Reserved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smtClean="0">
                <a:solidFill>
                  <a:srgbClr val="000000"/>
                </a:solidFill>
                <a:ea typeface="ＭＳ Ｐゴシック" pitchFamily="34"/>
                <a:cs typeface="Arial"/>
              </a:rPr>
              <a:t>Λάζαρος </a:t>
            </a:r>
            <a:r>
              <a:rPr lang="el-GR" sz="1000" kern="0" dirty="0" err="1">
                <a:solidFill>
                  <a:srgbClr val="000000"/>
                </a:solidFill>
                <a:ea typeface="ＭＳ Ｐゴシック" pitchFamily="34"/>
                <a:cs typeface="Arial"/>
              </a:rPr>
              <a:t>Μεράκος</a:t>
            </a: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1863" y="620713"/>
            <a:ext cx="27717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Συνιστώμενο Βιβλίο: 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Computer Networking: A Top-Down Approach, by Kurose</a:t>
            </a:r>
            <a:r>
              <a:rPr lang="el-GR" sz="1100" b="1" dirty="0">
                <a:solidFill>
                  <a:srgbClr val="006600"/>
                </a:solidFill>
              </a:rPr>
              <a:t> &amp; </a:t>
            </a:r>
            <a:r>
              <a:rPr lang="en-US" sz="1100" b="1" dirty="0">
                <a:solidFill>
                  <a:srgbClr val="006600"/>
                </a:solidFill>
              </a:rPr>
              <a:t>Ross,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Addison-Wesley</a:t>
            </a:r>
            <a:r>
              <a:rPr lang="el-GR" sz="1100" b="1" dirty="0">
                <a:solidFill>
                  <a:srgbClr val="006600"/>
                </a:solidFill>
              </a:rPr>
              <a:t> </a:t>
            </a:r>
            <a:endParaRPr lang="en-US" sz="1100" b="1" dirty="0">
              <a:solidFill>
                <a:srgbClr val="006600"/>
              </a:solidFill>
            </a:endParaRP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           </a:t>
            </a:r>
            <a:endParaRPr lang="en-US" sz="1100" b="1" dirty="0">
              <a:solidFill>
                <a:srgbClr val="006600"/>
              </a:solidFill>
            </a:endParaRPr>
          </a:p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Ελληνική Μετάφραση:</a:t>
            </a: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Εκδόσεις : Μ. </a:t>
            </a:r>
            <a:r>
              <a:rPr lang="el-GR" sz="1100" b="1" dirty="0" err="1">
                <a:solidFill>
                  <a:srgbClr val="006600"/>
                </a:solidFill>
              </a:rPr>
              <a:t>Γκιούρδας</a:t>
            </a:r>
            <a:endParaRPr lang="el-GR" sz="1100" b="1" dirty="0">
              <a:solidFill>
                <a:srgbClr val="006600"/>
              </a:solidFill>
            </a:endParaRPr>
          </a:p>
          <a:p>
            <a:pPr marL="182563" indent="-182563">
              <a:buClr>
                <a:srgbClr val="00B050"/>
              </a:buClr>
              <a:defRPr/>
            </a:pPr>
            <a:endParaRPr lang="el-GR" sz="1100" b="1" dirty="0">
              <a:solidFill>
                <a:srgbClr val="006600"/>
              </a:solidFill>
            </a:endParaRPr>
          </a:p>
        </p:txBody>
      </p:sp>
      <p:pic>
        <p:nvPicPr>
          <p:cNvPr id="21511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3603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DAA0A6B-137D-4CB2-952A-7F2EA2B9200B}" type="slidenum">
              <a:rPr lang="en-US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312217" cy="1143000"/>
          </a:xfrm>
        </p:spPr>
        <p:txBody>
          <a:bodyPr/>
          <a:lstStyle/>
          <a:p>
            <a:r>
              <a:rPr lang="el-GR" sz="3200" dirty="0" smtClean="0"/>
              <a:t>Ιδανικό πρωτόκολλο πολλαπλής πρόσβασης</a:t>
            </a:r>
            <a:endParaRPr lang="en-US" sz="320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8661"/>
            <a:ext cx="8321040" cy="4929739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Δίνεται:  </a:t>
            </a:r>
            <a:r>
              <a:rPr lang="el-GR" sz="2400" dirty="0" smtClean="0"/>
              <a:t>Κανάλι </a:t>
            </a:r>
            <a:r>
              <a:rPr lang="el-GR" sz="2400" dirty="0" err="1" smtClean="0"/>
              <a:t>ευρυ</a:t>
            </a:r>
            <a:r>
              <a:rPr lang="el-GR" sz="2400" dirty="0" smtClean="0"/>
              <a:t>-εκπομπής (</a:t>
            </a:r>
            <a:r>
              <a:rPr lang="en-US" sz="2400" dirty="0" smtClean="0"/>
              <a:t>broadcast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ρυθμού</a:t>
            </a:r>
            <a:r>
              <a:rPr lang="en-US" sz="2400" dirty="0" smtClean="0"/>
              <a:t> R </a:t>
            </a:r>
          </a:p>
          <a:p>
            <a:pPr>
              <a:buFont typeface="ZapfDingbats"/>
              <a:buNone/>
            </a:pPr>
            <a:endParaRPr lang="el-GR" sz="2400" dirty="0" smtClean="0"/>
          </a:p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Ζητούμενο: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l-GR" sz="2400" dirty="0" smtClean="0"/>
              <a:t>όταν</a:t>
            </a:r>
            <a:r>
              <a:rPr lang="en-US" sz="2400" dirty="0" smtClean="0"/>
              <a:t> </a:t>
            </a:r>
            <a:r>
              <a:rPr lang="el-GR" sz="2400" dirty="0" smtClean="0"/>
              <a:t>ένας κόμβος θέλει να μεταδώσει μπορεί να  στείλει με ρυθμό </a:t>
            </a:r>
            <a:r>
              <a:rPr lang="en-US" sz="2400" dirty="0" smtClean="0"/>
              <a:t>R.</a:t>
            </a:r>
          </a:p>
          <a:p>
            <a:r>
              <a:rPr lang="el-GR" sz="2400" dirty="0" smtClean="0"/>
              <a:t>όταν</a:t>
            </a:r>
            <a:r>
              <a:rPr lang="en-US" sz="2400" dirty="0" smtClean="0"/>
              <a:t> M </a:t>
            </a:r>
            <a:r>
              <a:rPr lang="el-GR" sz="2400" dirty="0" smtClean="0"/>
              <a:t>κόμβοι θέλουν</a:t>
            </a:r>
            <a:r>
              <a:rPr lang="en-US" sz="2400" dirty="0" smtClean="0"/>
              <a:t> </a:t>
            </a:r>
            <a:r>
              <a:rPr lang="el-GR" sz="2400" dirty="0" smtClean="0"/>
              <a:t>να μεταδώσουν</a:t>
            </a:r>
            <a:r>
              <a:rPr lang="en-US" sz="2400" dirty="0" smtClean="0"/>
              <a:t>, </a:t>
            </a:r>
            <a:r>
              <a:rPr lang="el-GR" sz="2400" dirty="0" smtClean="0"/>
              <a:t>ο καθένας μπορεί να στείλει με μέσο ρυθμό</a:t>
            </a:r>
            <a:r>
              <a:rPr lang="en-US" sz="2400" dirty="0" smtClean="0"/>
              <a:t> R/M</a:t>
            </a:r>
          </a:p>
          <a:p>
            <a:r>
              <a:rPr lang="el-GR" sz="2400" dirty="0" smtClean="0"/>
              <a:t>πλήρως αποκεντρωμένο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χωρίς κάποιος ειδικός κόμβος να συντονίζει τις μεταδόσεις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χωρίς συγχρονισμό ρολογιών</a:t>
            </a:r>
            <a:r>
              <a:rPr lang="en-US" sz="2000" dirty="0" smtClean="0"/>
              <a:t>, </a:t>
            </a:r>
            <a:r>
              <a:rPr lang="el-GR" sz="2000" dirty="0" smtClean="0"/>
              <a:t>θυρίδων</a:t>
            </a:r>
            <a:endParaRPr lang="en-US" dirty="0" smtClean="0"/>
          </a:p>
          <a:p>
            <a:r>
              <a:rPr lang="el-GR" sz="2400" dirty="0" smtClean="0"/>
              <a:t>απλό </a:t>
            </a:r>
            <a:endParaRPr lang="en-US" dirty="0" smtClean="0"/>
          </a:p>
          <a:p>
            <a:pPr>
              <a:buFont typeface="ZapfDingbats"/>
              <a:buNone/>
            </a:pPr>
            <a:endParaRPr lang="en-US" dirty="0" smtClean="0"/>
          </a:p>
        </p:txBody>
      </p:sp>
      <p:sp>
        <p:nvSpPr>
          <p:cNvPr id="5325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0F67F38-DE24-411E-B600-8F5891935D7E}" type="slidenum">
              <a:rPr lang="en-US" smtClean="0">
                <a:latin typeface="Arial" charset="0"/>
                <a:cs typeface="Arial" charset="0"/>
              </a:rPr>
              <a:pPr/>
              <a:t>21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1013" cy="1143000"/>
          </a:xfrm>
        </p:spPr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MAC: </a:t>
            </a:r>
            <a:r>
              <a:rPr lang="el-GR" sz="3200" smtClean="0"/>
              <a:t>μια</a:t>
            </a:r>
            <a:r>
              <a:rPr lang="en-US" sz="3200" smtClean="0"/>
              <a:t> </a:t>
            </a:r>
            <a:r>
              <a:rPr lang="el-GR" sz="3200" smtClean="0"/>
              <a:t>ταξινόμηση</a:t>
            </a:r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71588"/>
            <a:ext cx="7772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Τρεις ευρείες κατηγορίες</a:t>
            </a:r>
            <a:r>
              <a:rPr lang="en-US" sz="2400" dirty="0" smtClean="0"/>
              <a:t>:</a:t>
            </a:r>
          </a:p>
          <a:p>
            <a:r>
              <a:rPr lang="el-GR" sz="2400" dirty="0" err="1" smtClean="0">
                <a:solidFill>
                  <a:srgbClr val="FF0000"/>
                </a:solidFill>
              </a:rPr>
              <a:t>διαμέριση</a:t>
            </a:r>
            <a:r>
              <a:rPr lang="el-GR" sz="2400" dirty="0" smtClean="0">
                <a:solidFill>
                  <a:srgbClr val="FF0000"/>
                </a:solidFill>
              </a:rPr>
              <a:t> καναλιού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διαιρεί το κανάλι σε μικρότερα</a:t>
            </a:r>
            <a:r>
              <a:rPr lang="en-US" sz="2000" dirty="0" smtClean="0"/>
              <a:t> “</a:t>
            </a:r>
            <a:r>
              <a:rPr lang="el-GR" sz="2000" dirty="0" smtClean="0"/>
              <a:t>κομμάτια</a:t>
            </a:r>
            <a:r>
              <a:rPr lang="en-US" sz="2000" dirty="0" smtClean="0"/>
              <a:t>” (</a:t>
            </a:r>
            <a:r>
              <a:rPr lang="el-GR" sz="2000" dirty="0" err="1" smtClean="0"/>
              <a:t>χρονοθυρίδες</a:t>
            </a:r>
            <a:r>
              <a:rPr lang="en-US" sz="2000" dirty="0" smtClean="0"/>
              <a:t>, </a:t>
            </a:r>
            <a:r>
              <a:rPr lang="el-GR" sz="2000" dirty="0" smtClean="0"/>
              <a:t>συχνότητα</a:t>
            </a:r>
            <a:r>
              <a:rPr lang="en-US" sz="2000" dirty="0" smtClean="0"/>
              <a:t>, </a:t>
            </a:r>
            <a:r>
              <a:rPr lang="el-GR" sz="2000" dirty="0" smtClean="0"/>
              <a:t>κώδικες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εκχώρηση κομματιού σε κόμβο για αποκλειστική χρήση</a:t>
            </a:r>
            <a:endParaRPr lang="en-US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τυχαία πρόσβαση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κανάλι δε διαιρείται</a:t>
            </a:r>
            <a:r>
              <a:rPr lang="en-US" sz="2000" dirty="0" smtClean="0"/>
              <a:t>, </a:t>
            </a:r>
            <a:r>
              <a:rPr lang="el-GR" sz="2000" dirty="0" smtClean="0"/>
              <a:t>επιτρέπονται συγκρούσεις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“</a:t>
            </a:r>
            <a:r>
              <a:rPr lang="el-GR" sz="2000" dirty="0" smtClean="0"/>
              <a:t>ανάνηψη</a:t>
            </a:r>
            <a:r>
              <a:rPr lang="en-US" sz="2000" dirty="0" smtClean="0"/>
              <a:t>” </a:t>
            </a:r>
            <a:r>
              <a:rPr lang="el-GR" sz="2000" dirty="0" smtClean="0"/>
              <a:t>από συγκρούσεις</a:t>
            </a:r>
            <a:endParaRPr lang="en-US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εκ περιτροπής λειτουργία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οι κόμβοι μεταδίδουν με τη σειρά</a:t>
            </a:r>
            <a:r>
              <a:rPr lang="en-US" sz="2000" dirty="0" smtClean="0"/>
              <a:t>, </a:t>
            </a:r>
            <a:r>
              <a:rPr lang="el-GR" sz="2000" dirty="0" smtClean="0"/>
              <a:t>αλλά οι μεταδόσεις των κόμβων που έχουν να στείλουν περισσότερα μπορεί να διαρκέσουν περισσότερο</a:t>
            </a:r>
            <a:endParaRPr lang="en-US" dirty="0" smtClean="0"/>
          </a:p>
        </p:txBody>
      </p:sp>
      <p:sp>
        <p:nvSpPr>
          <p:cNvPr id="5530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987F8F8-0D41-4F2E-9F84-AB57735568FF}" type="slidenum">
              <a:rPr lang="en-US" smtClean="0">
                <a:latin typeface="Arial" charset="0"/>
                <a:cs typeface="Arial" charset="0"/>
              </a:rPr>
              <a:pPr/>
              <a:t>22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629650" cy="1143000"/>
          </a:xfrm>
        </p:spPr>
        <p:txBody>
          <a:bodyPr/>
          <a:lstStyle/>
          <a:p>
            <a:r>
              <a:rPr lang="el-GR" sz="2800" dirty="0" smtClean="0"/>
              <a:t>Πρωτόκολλα</a:t>
            </a:r>
            <a:r>
              <a:rPr lang="en-US" sz="2800" dirty="0" smtClean="0"/>
              <a:t> MAC </a:t>
            </a:r>
            <a:r>
              <a:rPr lang="el-GR" sz="2800" dirty="0" err="1" smtClean="0"/>
              <a:t>διαμέρισης</a:t>
            </a:r>
            <a:r>
              <a:rPr lang="el-GR" sz="2800" dirty="0" smtClean="0"/>
              <a:t> καναλιού</a:t>
            </a:r>
            <a:r>
              <a:rPr lang="en-US" sz="2800" dirty="0" smtClean="0"/>
              <a:t>: TDMA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422400"/>
            <a:ext cx="7772400" cy="29305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smtClean="0">
                <a:solidFill>
                  <a:srgbClr val="FF0000"/>
                </a:solidFill>
              </a:rPr>
              <a:t>TDMA: </a:t>
            </a:r>
            <a:r>
              <a:rPr lang="el-GR" sz="2000" smtClean="0">
                <a:solidFill>
                  <a:srgbClr val="FF0000"/>
                </a:solidFill>
              </a:rPr>
              <a:t>πολλαπλή πρόσβαση διαίρεσης χρόνου (</a:t>
            </a:r>
            <a:r>
              <a:rPr lang="en-US" sz="2000" smtClean="0">
                <a:solidFill>
                  <a:srgbClr val="FF0000"/>
                </a:solidFill>
              </a:rPr>
              <a:t>time division multiple access</a:t>
            </a:r>
            <a:r>
              <a:rPr lang="el-GR" sz="2000" smtClean="0">
                <a:solidFill>
                  <a:srgbClr val="FF0000"/>
                </a:solidFill>
              </a:rPr>
              <a:t>)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πρόσβαση στο κανάλι σε </a:t>
            </a:r>
            <a:r>
              <a:rPr lang="en-US" sz="2000" smtClean="0"/>
              <a:t> "</a:t>
            </a:r>
            <a:r>
              <a:rPr lang="el-GR" sz="2000" smtClean="0"/>
              <a:t>γύρους</a:t>
            </a:r>
            <a:r>
              <a:rPr lang="en-US" sz="2000" smtClean="0"/>
              <a:t>" </a:t>
            </a:r>
          </a:p>
          <a:p>
            <a:r>
              <a:rPr lang="el-GR" sz="2000" smtClean="0"/>
              <a:t>κάθε σταθμός παίρνει θυρίδα σταθερού μήκους</a:t>
            </a:r>
            <a:r>
              <a:rPr lang="en-US" sz="2000" smtClean="0"/>
              <a:t> (</a:t>
            </a:r>
            <a:r>
              <a:rPr lang="el-GR" sz="2000" smtClean="0"/>
              <a:t>μήκος</a:t>
            </a:r>
            <a:r>
              <a:rPr lang="en-US" sz="2000" smtClean="0"/>
              <a:t> = </a:t>
            </a:r>
            <a:r>
              <a:rPr lang="el-GR" sz="2000" smtClean="0"/>
              <a:t>χρόνος μετάδοσης πακέτου</a:t>
            </a:r>
            <a:r>
              <a:rPr lang="en-US" sz="2000" smtClean="0"/>
              <a:t>) </a:t>
            </a:r>
            <a:r>
              <a:rPr lang="el-GR" sz="2000" smtClean="0"/>
              <a:t>σε κάθε γύρο</a:t>
            </a:r>
            <a:r>
              <a:rPr lang="en-US" sz="2000" smtClean="0"/>
              <a:t> </a:t>
            </a:r>
          </a:p>
          <a:p>
            <a:r>
              <a:rPr lang="el-GR" sz="2000" smtClean="0"/>
              <a:t>θυρίδες που δεν χρησιμοποιούνται παραμένουν αδρανείς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παράδειγμα</a:t>
            </a:r>
            <a:r>
              <a:rPr lang="en-US" sz="2000" smtClean="0"/>
              <a:t>: 6</a:t>
            </a:r>
            <a:r>
              <a:rPr lang="el-GR" sz="2000" smtClean="0"/>
              <a:t> σταθμοί</a:t>
            </a:r>
            <a:r>
              <a:rPr lang="en-US" sz="2000" smtClean="0"/>
              <a:t> LAN, 1,3,4 </a:t>
            </a:r>
            <a:r>
              <a:rPr lang="el-GR" sz="2000" smtClean="0"/>
              <a:t>έχουν πακέτα</a:t>
            </a:r>
            <a:r>
              <a:rPr lang="en-US" sz="2000" smtClean="0"/>
              <a:t>, </a:t>
            </a:r>
            <a:r>
              <a:rPr lang="el-GR" sz="2000" smtClean="0"/>
              <a:t>θυρίδες</a:t>
            </a:r>
            <a:r>
              <a:rPr lang="en-US" sz="2000" smtClean="0"/>
              <a:t> 2,5,6</a:t>
            </a:r>
            <a:r>
              <a:rPr lang="el-GR" sz="2000" smtClean="0"/>
              <a:t> ανενεργές</a:t>
            </a:r>
            <a:r>
              <a:rPr lang="en-US" sz="1800" smtClean="0"/>
              <a:t> </a:t>
            </a:r>
            <a:endParaRPr lang="en-US" sz="2000" smtClean="0"/>
          </a:p>
        </p:txBody>
      </p:sp>
      <p:sp>
        <p:nvSpPr>
          <p:cNvPr id="57348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0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1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2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53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54" name="Text Box 23"/>
          <p:cNvSpPr txBox="1">
            <a:spLocks noChangeArrowheads="1"/>
          </p:cNvSpPr>
          <p:nvPr/>
        </p:nvSpPr>
        <p:spPr bwMode="auto">
          <a:xfrm>
            <a:off x="1374775" y="51847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355" name="Text Box 24"/>
          <p:cNvSpPr txBox="1">
            <a:spLocks noChangeArrowheads="1"/>
          </p:cNvSpPr>
          <p:nvPr/>
        </p:nvSpPr>
        <p:spPr bwMode="auto">
          <a:xfrm>
            <a:off x="2320925" y="517048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356" name="Text Box 25"/>
          <p:cNvSpPr txBox="1">
            <a:spLocks noChangeArrowheads="1"/>
          </p:cNvSpPr>
          <p:nvPr/>
        </p:nvSpPr>
        <p:spPr bwMode="auto">
          <a:xfrm>
            <a:off x="2786063" y="5176838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357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8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59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7360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1" name="Text Box 30"/>
          <p:cNvSpPr txBox="1">
            <a:spLocks noChangeArrowheads="1"/>
          </p:cNvSpPr>
          <p:nvPr/>
        </p:nvSpPr>
        <p:spPr bwMode="auto">
          <a:xfrm>
            <a:off x="4232275" y="5180013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362" name="Text Box 31"/>
          <p:cNvSpPr txBox="1">
            <a:spLocks noChangeArrowheads="1"/>
          </p:cNvSpPr>
          <p:nvPr/>
        </p:nvSpPr>
        <p:spPr bwMode="auto">
          <a:xfrm>
            <a:off x="5178425" y="516572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7363" name="Text Box 32"/>
          <p:cNvSpPr txBox="1">
            <a:spLocks noChangeArrowheads="1"/>
          </p:cNvSpPr>
          <p:nvPr/>
        </p:nvSpPr>
        <p:spPr bwMode="auto">
          <a:xfrm>
            <a:off x="5643563" y="5172075"/>
            <a:ext cx="30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1" i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7364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5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6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7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8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69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0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1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2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3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4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5" name="Text Box 45"/>
          <p:cNvSpPr txBox="1">
            <a:spLocks noChangeArrowheads="1"/>
          </p:cNvSpPr>
          <p:nvPr/>
        </p:nvSpPr>
        <p:spPr bwMode="auto">
          <a:xfrm>
            <a:off x="2320925" y="4586288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6-slot</a:t>
            </a:r>
          </a:p>
          <a:p>
            <a:pPr eaLnBrk="0" hangingPunct="0"/>
            <a:r>
              <a:rPr lang="en-US" sz="1600" i="0"/>
              <a:t>frame</a:t>
            </a:r>
          </a:p>
        </p:txBody>
      </p:sp>
      <p:sp>
        <p:nvSpPr>
          <p:cNvPr id="57376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7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8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79" name="Line 49"/>
          <p:cNvSpPr>
            <a:spLocks noChangeShapeType="1"/>
          </p:cNvSpPr>
          <p:nvPr/>
        </p:nvSpPr>
        <p:spPr bwMode="auto">
          <a:xfrm>
            <a:off x="4125913" y="47831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  <p:sp>
        <p:nvSpPr>
          <p:cNvPr id="57381" name="Line 47"/>
          <p:cNvSpPr>
            <a:spLocks noChangeShapeType="1"/>
          </p:cNvSpPr>
          <p:nvPr/>
        </p:nvSpPr>
        <p:spPr bwMode="auto">
          <a:xfrm flipH="1">
            <a:off x="4086225" y="4921250"/>
            <a:ext cx="98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2" name="Text Box 45"/>
          <p:cNvSpPr txBox="1">
            <a:spLocks noChangeArrowheads="1"/>
          </p:cNvSpPr>
          <p:nvPr/>
        </p:nvSpPr>
        <p:spPr bwMode="auto">
          <a:xfrm>
            <a:off x="5135563" y="4578350"/>
            <a:ext cx="75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6-slot</a:t>
            </a:r>
          </a:p>
          <a:p>
            <a:pPr eaLnBrk="0" hangingPunct="0"/>
            <a:r>
              <a:rPr lang="en-US" sz="1600" i="0"/>
              <a:t>frame</a:t>
            </a:r>
          </a:p>
        </p:txBody>
      </p:sp>
      <p:sp>
        <p:nvSpPr>
          <p:cNvPr id="57383" name="Line 46"/>
          <p:cNvSpPr>
            <a:spLocks noChangeShapeType="1"/>
          </p:cNvSpPr>
          <p:nvPr/>
        </p:nvSpPr>
        <p:spPr bwMode="auto">
          <a:xfrm>
            <a:off x="5883275" y="4910138"/>
            <a:ext cx="989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7384" name="Line 48"/>
          <p:cNvSpPr>
            <a:spLocks noChangeShapeType="1"/>
          </p:cNvSpPr>
          <p:nvPr/>
        </p:nvSpPr>
        <p:spPr bwMode="auto">
          <a:xfrm>
            <a:off x="6986588" y="4833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78A9232-B9A3-44B4-93D2-8CC47F5438D1}" type="slidenum">
              <a:rPr lang="en-US" smtClean="0">
                <a:latin typeface="Arial" charset="0"/>
                <a:cs typeface="Arial" charset="0"/>
              </a:rPr>
              <a:pPr/>
              <a:t>23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28600"/>
            <a:ext cx="8913812" cy="1143000"/>
          </a:xfrm>
        </p:spPr>
        <p:txBody>
          <a:bodyPr/>
          <a:lstStyle/>
          <a:p>
            <a:r>
              <a:rPr lang="el-GR" sz="2800" smtClean="0"/>
              <a:t>Πρωτόκολλα </a:t>
            </a:r>
            <a:r>
              <a:rPr lang="en-US" sz="2800" smtClean="0"/>
              <a:t>MAC</a:t>
            </a:r>
            <a:r>
              <a:rPr lang="el-GR" sz="2800" smtClean="0"/>
              <a:t> κατάτμησης καναλιού</a:t>
            </a:r>
            <a:r>
              <a:rPr lang="en-US" sz="2800" smtClean="0"/>
              <a:t>: FDMA</a:t>
            </a:r>
            <a:endParaRPr lang="en-US" sz="3600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smtClean="0">
                <a:solidFill>
                  <a:srgbClr val="FF0000"/>
                </a:solidFill>
              </a:rPr>
              <a:t>FDMA: </a:t>
            </a:r>
            <a:r>
              <a:rPr lang="el-GR" sz="2400" smtClean="0">
                <a:solidFill>
                  <a:srgbClr val="FF0000"/>
                </a:solidFill>
              </a:rPr>
              <a:t>πολλαπλή πρόσβαση διαίρεσης συχνότητας (</a:t>
            </a:r>
            <a:r>
              <a:rPr lang="en-US" sz="2400" smtClean="0">
                <a:solidFill>
                  <a:srgbClr val="FF0000"/>
                </a:solidFill>
              </a:rPr>
              <a:t>frequency division multiple access</a:t>
            </a:r>
            <a:r>
              <a:rPr lang="el-GR" sz="2400" smtClean="0">
                <a:solidFill>
                  <a:srgbClr val="FF0000"/>
                </a:solidFill>
              </a:rPr>
              <a:t>)</a:t>
            </a:r>
            <a:r>
              <a:rPr lang="en-US" sz="2400" smtClean="0"/>
              <a:t> </a:t>
            </a:r>
          </a:p>
          <a:p>
            <a:r>
              <a:rPr lang="el-GR" sz="2000" smtClean="0"/>
              <a:t>το φάσμα του καναλιού διαιρείται σε ζώνες συχνοτήτων</a:t>
            </a:r>
            <a:endParaRPr lang="en-US" sz="2000" smtClean="0"/>
          </a:p>
          <a:p>
            <a:r>
              <a:rPr lang="el-GR" sz="2000" smtClean="0"/>
              <a:t>σε κάθε σταθμό εκχωρείται μια σταθερή ζώνη συχνοτήτων</a:t>
            </a:r>
            <a:endParaRPr lang="en-US" sz="2000" smtClean="0"/>
          </a:p>
          <a:p>
            <a:r>
              <a:rPr lang="el-GR" sz="2000" smtClean="0"/>
              <a:t>ο χρόνος μετάδοσης που δεν χρησιμοποιείται στις ζώνες συχνοτήτων παραμένει αδρανής</a:t>
            </a:r>
            <a:r>
              <a:rPr lang="en-US" sz="2000" smtClean="0"/>
              <a:t> </a:t>
            </a:r>
          </a:p>
          <a:p>
            <a:r>
              <a:rPr lang="el-GR" sz="2000" smtClean="0"/>
              <a:t>παράδειγμα</a:t>
            </a:r>
            <a:r>
              <a:rPr lang="en-US" sz="2000" smtClean="0"/>
              <a:t>: 6</a:t>
            </a:r>
            <a:r>
              <a:rPr lang="el-GR" sz="2000" smtClean="0"/>
              <a:t> σταθμοί</a:t>
            </a:r>
            <a:r>
              <a:rPr lang="en-US" sz="2000" smtClean="0"/>
              <a:t> LAN, 1,3,4 </a:t>
            </a:r>
            <a:r>
              <a:rPr lang="el-GR" sz="2000" smtClean="0"/>
              <a:t>έχουν πακέτα</a:t>
            </a:r>
            <a:r>
              <a:rPr lang="en-US" sz="2000" smtClean="0"/>
              <a:t>, </a:t>
            </a:r>
            <a:r>
              <a:rPr lang="el-GR" sz="2000" smtClean="0"/>
              <a:t>οι ζώνες συχνοτήτων </a:t>
            </a:r>
            <a:r>
              <a:rPr lang="en-US" sz="2000" smtClean="0"/>
              <a:t> 2,5,6 </a:t>
            </a:r>
            <a:r>
              <a:rPr lang="el-GR" sz="2000" smtClean="0"/>
              <a:t>αδρανείς</a:t>
            </a:r>
            <a:r>
              <a:rPr lang="en-US" sz="2000" smtClean="0"/>
              <a:t>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2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3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4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5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6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9407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59423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9424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9408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9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10" name="Text Box 22"/>
          <p:cNvSpPr txBox="1">
            <a:spLocks noChangeArrowheads="1"/>
          </p:cNvSpPr>
          <p:nvPr/>
        </p:nvSpPr>
        <p:spPr bwMode="auto">
          <a:xfrm rot="-5400000">
            <a:off x="3393281" y="4987132"/>
            <a:ext cx="193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frequency bands</a:t>
            </a:r>
          </a:p>
        </p:txBody>
      </p:sp>
      <p:sp>
        <p:nvSpPr>
          <p:cNvPr id="59411" name="Text Box 23"/>
          <p:cNvSpPr txBox="1">
            <a:spLocks noChangeArrowheads="1"/>
          </p:cNvSpPr>
          <p:nvPr/>
        </p:nvSpPr>
        <p:spPr bwMode="auto">
          <a:xfrm rot="67766">
            <a:off x="7332663" y="3965575"/>
            <a:ext cx="658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time</a:t>
            </a:r>
          </a:p>
        </p:txBody>
      </p:sp>
      <p:sp>
        <p:nvSpPr>
          <p:cNvPr id="59412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  <a:gd name="T12" fmla="*/ 0 w 375"/>
              <a:gd name="T13" fmla="*/ 0 h 969"/>
              <a:gd name="T14" fmla="*/ 375 w 375"/>
              <a:gd name="T15" fmla="*/ 969 h 9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 w="317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5941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59419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96"/>
                </a:cxn>
                <a:cxn ang="0">
                  <a:pos x="18" y="198"/>
                </a:cxn>
                <a:cxn ang="0">
                  <a:pos x="774" y="198"/>
                </a:cxn>
                <a:cxn ang="0">
                  <a:pos x="750" y="90"/>
                </a:cxn>
                <a:cxn ang="0">
                  <a:pos x="774" y="0"/>
                </a:cxn>
                <a:cxn ang="0">
                  <a:pos x="18" y="0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/>
            </a:p>
          </p:txBody>
        </p:sp>
        <p:sp>
          <p:nvSpPr>
            <p:cNvPr id="59421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9422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9414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5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6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3"/>
              <a:gd name="T19" fmla="*/ 0 h 117"/>
              <a:gd name="T20" fmla="*/ 623 w 623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59417" name="Text Box 69"/>
          <p:cNvSpPr txBox="1">
            <a:spLocks noChangeArrowheads="1"/>
          </p:cNvSpPr>
          <p:nvPr/>
        </p:nvSpPr>
        <p:spPr bwMode="auto">
          <a:xfrm>
            <a:off x="442913" y="5703888"/>
            <a:ext cx="131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FDM cable</a:t>
            </a:r>
          </a:p>
        </p:txBody>
      </p:sp>
      <p:sp>
        <p:nvSpPr>
          <p:cNvPr id="5941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ED08CC5-CE08-46C1-8A3A-790FD9B1BE04}" type="slidenum">
              <a:rPr lang="en-US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Πρωτόκολλα τυχαίας πρόσβασης</a:t>
            </a:r>
            <a:endParaRPr lang="en-US" sz="3200" dirty="0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467" y="1286933"/>
            <a:ext cx="8881533" cy="496146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/>
              <a:t>Όταν ο κόμβος έχει πακέτο προς αποστολή</a:t>
            </a:r>
            <a:endParaRPr lang="en-US" sz="24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μεταδίδει με τον πλήρη ρυθμό του καναλιού</a:t>
            </a:r>
            <a:r>
              <a:rPr lang="en-US" sz="2000" dirty="0" smtClean="0"/>
              <a:t> R.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χωρίς</a:t>
            </a:r>
            <a:r>
              <a:rPr lang="en-US" sz="2000" dirty="0" smtClean="0"/>
              <a:t> </a:t>
            </a:r>
            <a:r>
              <a:rPr lang="en-US" sz="2000" i="1" dirty="0" smtClean="0"/>
              <a:t>a priori</a:t>
            </a:r>
            <a:r>
              <a:rPr lang="en-US" sz="2000" dirty="0" smtClean="0"/>
              <a:t> </a:t>
            </a:r>
            <a:r>
              <a:rPr lang="el-GR" sz="2000" dirty="0" smtClean="0"/>
              <a:t>συντονισμό μεταξύ των κόμβων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Δύο ή περισσότεροι κόμβοι που μεταδίδουν</a:t>
            </a:r>
            <a:r>
              <a:rPr lang="en-US" sz="2400" dirty="0" smtClean="0"/>
              <a:t> </a:t>
            </a:r>
            <a:r>
              <a:rPr lang="el-GR" sz="2400" dirty="0" smtClean="0">
                <a:sym typeface="Wingdings" pitchFamily="2" charset="2"/>
              </a:rPr>
              <a:t></a:t>
            </a:r>
            <a:r>
              <a:rPr lang="en-US" sz="2400" dirty="0" smtClean="0"/>
              <a:t> “</a:t>
            </a:r>
            <a:r>
              <a:rPr lang="el-GR" sz="2400" dirty="0" smtClean="0">
                <a:solidFill>
                  <a:srgbClr val="FF0000"/>
                </a:solidFill>
              </a:rPr>
              <a:t>σύγκρουση</a:t>
            </a:r>
            <a:r>
              <a:rPr lang="en-US" sz="2400" dirty="0" smtClean="0"/>
              <a:t>”</a:t>
            </a:r>
            <a:endParaRPr lang="el-GR" sz="2400" dirty="0" smtClean="0"/>
          </a:p>
          <a:p>
            <a:pPr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το πρωτόκολλο</a:t>
            </a:r>
            <a:r>
              <a:rPr lang="en-US" sz="2400" dirty="0" smtClean="0">
                <a:solidFill>
                  <a:srgbClr val="FF0000"/>
                </a:solidFill>
              </a:rPr>
              <a:t> MAC</a:t>
            </a:r>
            <a:r>
              <a:rPr lang="el-GR" sz="2400" dirty="0" smtClean="0">
                <a:solidFill>
                  <a:srgbClr val="FF0000"/>
                </a:solidFill>
              </a:rPr>
              <a:t> τυχαίας πρόσβασης </a:t>
            </a:r>
            <a:r>
              <a:rPr lang="el-GR" sz="2400" dirty="0" smtClean="0"/>
              <a:t>καθορίζει: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πώς να ανιχνεύονται οι συγκρούσεις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πώς να γίνεται η ανάνηψη από συγκρούσεις</a:t>
            </a:r>
            <a:r>
              <a:rPr lang="en-US" sz="2000" dirty="0" smtClean="0"/>
              <a:t> (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μέσω καθυστερημένων αναμεταδόσεων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Παραδείγματα πρωτοκόλλων </a:t>
            </a:r>
            <a:r>
              <a:rPr lang="en-US" sz="2400" dirty="0" smtClean="0"/>
              <a:t> MAC</a:t>
            </a:r>
            <a:r>
              <a:rPr lang="el-GR" sz="2400" dirty="0" smtClean="0"/>
              <a:t> τυχαίας πρόσβασης</a:t>
            </a:r>
            <a:r>
              <a:rPr lang="en-US" sz="2400" dirty="0" smtClean="0"/>
              <a:t>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Θυριδωτό </a:t>
            </a:r>
            <a:r>
              <a:rPr lang="en-US" sz="2000" dirty="0" smtClean="0"/>
              <a:t>ALOHA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ALOHA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CSMA, CSMA/CD, CSMA/CA</a:t>
            </a:r>
          </a:p>
          <a:p>
            <a:pPr lvl="1"/>
            <a:endParaRPr lang="en-US" sz="2000" dirty="0" smtClean="0"/>
          </a:p>
        </p:txBody>
      </p:sp>
      <p:sp>
        <p:nvSpPr>
          <p:cNvPr id="6144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61F8564-4E3C-4ED3-A06D-86B2E737883D}" type="slidenum">
              <a:rPr lang="en-US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4525" cy="1143000"/>
          </a:xfrm>
        </p:spPr>
        <p:txBody>
          <a:bodyPr/>
          <a:lstStyle/>
          <a:p>
            <a:r>
              <a:rPr lang="el-GR" sz="3200" dirty="0" smtClean="0"/>
              <a:t>Θυριδωτό </a:t>
            </a:r>
            <a:r>
              <a:rPr lang="en-US" sz="3200" dirty="0" smtClean="0"/>
              <a:t>ALOHA</a:t>
            </a:r>
            <a:r>
              <a:rPr lang="el-GR" sz="3200" dirty="0" smtClean="0"/>
              <a:t> (</a:t>
            </a:r>
            <a:r>
              <a:rPr lang="en-US" sz="3200" dirty="0" smtClean="0"/>
              <a:t>Slotted ALOHA</a:t>
            </a:r>
            <a:r>
              <a:rPr lang="el-GR" sz="3200" dirty="0" smtClean="0"/>
              <a:t>)</a:t>
            </a:r>
            <a:endParaRPr lang="en-US" sz="3200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600200"/>
            <a:ext cx="3989387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Υποθέσεις:</a:t>
            </a:r>
            <a:endParaRPr lang="en-US" sz="2000" smtClean="0"/>
          </a:p>
          <a:p>
            <a:r>
              <a:rPr lang="el-GR" sz="2000" smtClean="0"/>
              <a:t>όλα τα πλαίσια έχουν το ίδιο μέγεθος</a:t>
            </a:r>
            <a:endParaRPr lang="en-US" sz="2000" smtClean="0"/>
          </a:p>
          <a:p>
            <a:r>
              <a:rPr lang="el-GR" sz="2000" smtClean="0"/>
              <a:t>ο χρόνος διαιρείται σε ίσου μεγέθους θυρίδες</a:t>
            </a:r>
            <a:r>
              <a:rPr lang="en-US" sz="2000" smtClean="0"/>
              <a:t> (</a:t>
            </a:r>
            <a:r>
              <a:rPr lang="el-GR" sz="2000" smtClean="0"/>
              <a:t>χρόνος μετάδοσης 1 πλαισίου)</a:t>
            </a:r>
            <a:endParaRPr lang="en-US" sz="2000" smtClean="0"/>
          </a:p>
          <a:p>
            <a:r>
              <a:rPr lang="el-GR" sz="2000" smtClean="0"/>
              <a:t>οι κόμβοι ξεκινούν να μεταδίδουν πλαίσια μόνο στην αρχή των θυρίδων</a:t>
            </a:r>
            <a:endParaRPr lang="en-US" sz="2000" smtClean="0"/>
          </a:p>
          <a:p>
            <a:r>
              <a:rPr lang="el-GR" sz="2000" smtClean="0"/>
              <a:t>οι κόμβοι είναι συγχρονισμένοι</a:t>
            </a:r>
            <a:endParaRPr lang="en-US" sz="2000" smtClean="0"/>
          </a:p>
          <a:p>
            <a:r>
              <a:rPr lang="el-GR" sz="2000" smtClean="0"/>
              <a:t>αν</a:t>
            </a:r>
            <a:r>
              <a:rPr lang="en-US" sz="2000" smtClean="0"/>
              <a:t> 2 </a:t>
            </a:r>
            <a:r>
              <a:rPr lang="el-GR" sz="2000" smtClean="0"/>
              <a:t>ή περισσότεροι κόμβοι μεταδώσουν σε μια θυρίδα, όλοι οι κόμβοι ανιχνεύουν τη σύγκρουση</a:t>
            </a:r>
            <a:endParaRPr lang="en-US" sz="2000" smtClean="0"/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Λειτουργία: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όταν ο κόμβος έχει νέο πλαίσιο το μεταδίδει στην επόμενη θυρίδα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2"/>
                </a:solidFill>
              </a:rPr>
              <a:t>αν όχι σύγκρουση</a:t>
            </a:r>
            <a:r>
              <a:rPr lang="el-GR" sz="1800" dirty="0" smtClean="0"/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ο κόμβος μπορεί να στείλει νέο πλαίσιο στην επόμενη θυρίδα </a:t>
            </a: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2"/>
                </a:solidFill>
              </a:rPr>
              <a:t>αν σύγκρουση</a:t>
            </a:r>
            <a:r>
              <a:rPr lang="el-GR" sz="1800" dirty="0" smtClean="0"/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ο κόμβος αναμεταδίδει το πλαίσιο σε κάθε επόμενη θυρίδα με πιθανότητα </a:t>
            </a:r>
            <a:r>
              <a:rPr lang="en-US" sz="1800" dirty="0" smtClean="0"/>
              <a:t>p</a:t>
            </a:r>
            <a:r>
              <a:rPr lang="el-GR" sz="1800" dirty="0" smtClean="0"/>
              <a:t> μέχρι την επιτυχία</a:t>
            </a:r>
            <a:endParaRPr lang="en-US" sz="1800" dirty="0" smtClean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06646C2-BACE-411F-BBE5-3B9F97A7B307}" type="slidenum">
              <a:rPr lang="en-US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0"/>
            <a:ext cx="7772400" cy="1143000"/>
          </a:xfrm>
        </p:spPr>
        <p:txBody>
          <a:bodyPr/>
          <a:lstStyle/>
          <a:p>
            <a:r>
              <a:rPr lang="el-GR" smtClean="0"/>
              <a:t>Θυριδωτό </a:t>
            </a:r>
            <a:r>
              <a:rPr lang="en-US" smtClean="0"/>
              <a:t>ALOHA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255963"/>
            <a:ext cx="3810000" cy="32035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u="sng" smtClean="0">
                <a:solidFill>
                  <a:srgbClr val="FF0000"/>
                </a:solidFill>
              </a:rPr>
              <a:t>Πλεονεκτήματα</a:t>
            </a:r>
            <a:endParaRPr lang="en-US" sz="1800" smtClean="0"/>
          </a:p>
          <a:p>
            <a:r>
              <a:rPr lang="el-GR" sz="1800" smtClean="0"/>
              <a:t>αν μόνο ένας κόμβος είναι ενεργός μπορεί να μεταδίδει διαρκώς στον πλήρη ρυθμό του καναλιού</a:t>
            </a:r>
            <a:endParaRPr lang="en-US" sz="1800" smtClean="0"/>
          </a:p>
          <a:p>
            <a:r>
              <a:rPr lang="el-GR" sz="1800" smtClean="0"/>
              <a:t>σε μεγάλο βαθμό αποκεντρωμένο</a:t>
            </a:r>
            <a:r>
              <a:rPr lang="en-US" sz="1800" smtClean="0"/>
              <a:t>:</a:t>
            </a:r>
            <a:r>
              <a:rPr lang="el-GR" sz="1800" smtClean="0"/>
              <a:t> μόνο οι θυρίδες στους κόμβους χρειάζεται να είναι συγχρονισμένες</a:t>
            </a:r>
            <a:endParaRPr lang="en-US" sz="1800" smtClean="0"/>
          </a:p>
          <a:p>
            <a:r>
              <a:rPr lang="el-GR" sz="1800" smtClean="0"/>
              <a:t>απλό</a:t>
            </a:r>
            <a:endParaRPr lang="en-US" sz="1800" smtClean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25596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u="sng" smtClean="0">
                <a:solidFill>
                  <a:srgbClr val="FF0000"/>
                </a:solidFill>
              </a:rPr>
              <a:t>Μειονεκτήματα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συγκρούσεις</a:t>
            </a:r>
            <a:r>
              <a:rPr lang="en-US" sz="2000" smtClean="0"/>
              <a:t>, </a:t>
            </a:r>
            <a:r>
              <a:rPr lang="el-GR" sz="2000" smtClean="0"/>
              <a:t>χάνονται θυρίδες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αδρανείς θυρίδες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000" smtClean="0"/>
              <a:t>οι κόμβοι ενδέχεται να μπορούν να ανιχνεύσουν σύγκρουση σε λιγότερο από το χρόνο μετάδοσης ενός πακέτου</a:t>
            </a:r>
          </a:p>
          <a:p>
            <a:pPr>
              <a:lnSpc>
                <a:spcPct val="90000"/>
              </a:lnSpc>
            </a:pPr>
            <a:r>
              <a:rPr lang="el-GR" sz="2000" smtClean="0"/>
              <a:t>συγχρονισμός ρολογιού</a:t>
            </a:r>
            <a:endParaRPr lang="en-US" sz="2000" smtClean="0"/>
          </a:p>
        </p:txBody>
      </p:sp>
      <p:pic>
        <p:nvPicPr>
          <p:cNvPr id="65541" name="Picture 8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8089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5F454AE-7359-4EB7-BE7B-E706308321A3}" type="slidenum">
              <a:rPr lang="en-US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82013" cy="1143000"/>
          </a:xfrm>
        </p:spPr>
        <p:txBody>
          <a:bodyPr/>
          <a:lstStyle/>
          <a:p>
            <a:r>
              <a:rPr lang="el-GR" sz="3600" dirty="0" smtClean="0"/>
              <a:t>Αποδοτικότητα του θυριδωτού</a:t>
            </a:r>
            <a:r>
              <a:rPr lang="en-US" sz="3600" dirty="0" smtClean="0"/>
              <a:t> Aloha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2986088"/>
            <a:ext cx="4159250" cy="3128962"/>
          </a:xfrm>
        </p:spPr>
        <p:txBody>
          <a:bodyPr/>
          <a:lstStyle/>
          <a:p>
            <a:r>
              <a:rPr lang="el-GR" sz="2000" dirty="0" smtClean="0">
                <a:solidFill>
                  <a:schemeClr val="accent6"/>
                </a:solidFill>
              </a:rPr>
              <a:t>Υπόθεση</a:t>
            </a:r>
            <a:r>
              <a:rPr lang="el-GR" sz="2000" dirty="0" smtClean="0"/>
              <a:t>: </a:t>
            </a:r>
            <a:r>
              <a:rPr lang="en-US" sz="2000" dirty="0" smtClean="0"/>
              <a:t>N </a:t>
            </a:r>
            <a:r>
              <a:rPr lang="el-GR" sz="2000" dirty="0" smtClean="0"/>
              <a:t>κόμβοι με πολλά πλαίσια προς αποστολή, ο καθένας μεταδίδει σε μια θυρίδα με πιθανότητα</a:t>
            </a:r>
            <a:r>
              <a:rPr lang="en-US" sz="2000" dirty="0" smtClean="0"/>
              <a:t> </a:t>
            </a:r>
            <a:r>
              <a:rPr lang="en-US" sz="2000" i="1" dirty="0" smtClean="0"/>
              <a:t>p</a:t>
            </a:r>
          </a:p>
          <a:p>
            <a:r>
              <a:rPr lang="el-GR" sz="2000" dirty="0" smtClean="0"/>
              <a:t>πιθανότητα ένας συγκεκριμένος κόμβος να επιτύχει σε μια θυρίδα</a:t>
            </a:r>
            <a:r>
              <a:rPr lang="en-US" sz="1800" dirty="0" smtClean="0"/>
              <a:t>  = p(1-p)</a:t>
            </a:r>
            <a:r>
              <a:rPr lang="en-US" sz="1800" b="1" baseline="30000" dirty="0" smtClean="0"/>
              <a:t>N-1</a:t>
            </a:r>
          </a:p>
          <a:p>
            <a:r>
              <a:rPr lang="el-GR" sz="2000" dirty="0" smtClean="0"/>
              <a:t>πιθανότητα κάποιος κόμβος να επιτύχει</a:t>
            </a:r>
            <a:r>
              <a:rPr lang="en-US" sz="1800" dirty="0" smtClean="0"/>
              <a:t> = Np(1-p)</a:t>
            </a:r>
            <a:r>
              <a:rPr lang="en-US" sz="1800" b="1" baseline="30000" dirty="0" smtClean="0"/>
              <a:t>N-1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n-US" sz="1800" dirty="0" smtClean="0"/>
              <a:t>          </a:t>
            </a:r>
            <a:endParaRPr lang="en-US" sz="1800" b="1" i="1" dirty="0" smtClean="0"/>
          </a:p>
          <a:p>
            <a:pPr>
              <a:buFont typeface="ZapfDingbats"/>
              <a:buNone/>
            </a:pPr>
            <a:endParaRPr lang="en-US" sz="1800" i="1" dirty="0" smtClean="0"/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1108075"/>
            <a:ext cx="3810000" cy="3238500"/>
          </a:xfrm>
        </p:spPr>
        <p:txBody>
          <a:bodyPr/>
          <a:lstStyle/>
          <a:p>
            <a:r>
              <a:rPr lang="el-GR" sz="2000" dirty="0" smtClean="0">
                <a:solidFill>
                  <a:schemeClr val="accent6"/>
                </a:solidFill>
              </a:rPr>
              <a:t>Μέγιστη αποδοτικότητα</a:t>
            </a:r>
            <a:r>
              <a:rPr lang="el-GR" sz="2000" dirty="0" smtClean="0"/>
              <a:t>: βρες το </a:t>
            </a:r>
            <a:r>
              <a:rPr lang="en-US" sz="2000" dirty="0" smtClean="0"/>
              <a:t>p*</a:t>
            </a:r>
            <a:r>
              <a:rPr lang="el-GR" sz="2000" dirty="0" smtClean="0"/>
              <a:t> που μεγιστοποιεί το</a:t>
            </a:r>
            <a:r>
              <a:rPr lang="en-US" sz="2000" dirty="0" smtClean="0"/>
              <a:t> Np(1-p)</a:t>
            </a:r>
            <a:r>
              <a:rPr lang="en-US" sz="2000" b="1" baseline="30000" dirty="0" smtClean="0"/>
              <a:t>N-1</a:t>
            </a:r>
            <a:endParaRPr lang="en-US" sz="1800" b="1" baseline="30000" dirty="0" smtClean="0"/>
          </a:p>
          <a:p>
            <a:r>
              <a:rPr lang="el-GR" sz="2000" dirty="0" smtClean="0"/>
              <a:t>Για πολλούς κόμβους, το όριο του</a:t>
            </a:r>
            <a:r>
              <a:rPr lang="en-US" sz="2000" dirty="0" smtClean="0"/>
              <a:t> Np*(1-p*)</a:t>
            </a:r>
            <a:r>
              <a:rPr lang="en-US" sz="2000" b="1" baseline="30000" dirty="0" smtClean="0"/>
              <a:t>N-1 </a:t>
            </a:r>
            <a:r>
              <a:rPr lang="el-GR" sz="2000" dirty="0" smtClean="0"/>
              <a:t>καθώς το Ν πάει στο άπειρο</a:t>
            </a:r>
            <a:r>
              <a:rPr lang="en-US" sz="2000" dirty="0" smtClean="0"/>
              <a:t>, </a:t>
            </a:r>
            <a:r>
              <a:rPr lang="el-GR" sz="2000" dirty="0" smtClean="0"/>
              <a:t>δίνει</a:t>
            </a:r>
            <a:r>
              <a:rPr lang="en-US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μέγιστη αποδοτικότητα = </a:t>
            </a:r>
            <a:r>
              <a:rPr lang="en-US" sz="2000" dirty="0" smtClean="0">
                <a:solidFill>
                  <a:srgbClr val="FF0000"/>
                </a:solidFill>
              </a:rPr>
              <a:t>1/e </a:t>
            </a:r>
            <a:r>
              <a:rPr lang="el-GR" sz="2000" dirty="0" smtClean="0">
                <a:solidFill>
                  <a:srgbClr val="FF0000"/>
                </a:solidFill>
              </a:rPr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0</a:t>
            </a:r>
            <a:r>
              <a:rPr lang="en-US" sz="2000" dirty="0" smtClean="0">
                <a:solidFill>
                  <a:srgbClr val="FF0000"/>
                </a:solidFill>
              </a:rPr>
              <a:t>.37</a:t>
            </a:r>
            <a:endParaRPr lang="en-US" sz="200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361950" y="1143000"/>
            <a:ext cx="4171950" cy="13239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dirty="0" smtClean="0">
                <a:solidFill>
                  <a:srgbClr val="FF0000"/>
                </a:solidFill>
              </a:rPr>
              <a:t>Αποδοτικότητα </a:t>
            </a:r>
            <a:r>
              <a:rPr lang="en-US" sz="2000" i="0" dirty="0" smtClean="0"/>
              <a:t>: </a:t>
            </a:r>
            <a:r>
              <a:rPr lang="el-GR" sz="2000" i="0" dirty="0"/>
              <a:t>ποσοστό επιτυχημένων θυρίδων σε βάθος χρόνου (πολλοί κόμβοι, όλοι με πολλά πλαίσια προς αποστολή)</a:t>
            </a:r>
            <a:endParaRPr lang="en-US" i="0" dirty="0"/>
          </a:p>
        </p:txBody>
      </p:sp>
      <p:sp>
        <p:nvSpPr>
          <p:cNvPr id="67590" name="Text Box 10"/>
          <p:cNvSpPr txBox="1">
            <a:spLocks noChangeArrowheads="1"/>
          </p:cNvSpPr>
          <p:nvPr/>
        </p:nvSpPr>
        <p:spPr bwMode="auto">
          <a:xfrm>
            <a:off x="5106988" y="4368800"/>
            <a:ext cx="3143250" cy="163121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dirty="0">
                <a:solidFill>
                  <a:srgbClr val="FF0000"/>
                </a:solidFill>
              </a:rPr>
              <a:t>Στην καλύτερη περίπτωση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  <a:endParaRPr lang="el-GR" sz="2000" dirty="0"/>
          </a:p>
          <a:p>
            <a:pPr eaLnBrk="0" hangingPunct="0"/>
            <a:r>
              <a:rPr lang="el-GR" sz="2000" dirty="0"/>
              <a:t>το κανάλι χρησιμοποιείται</a:t>
            </a:r>
          </a:p>
          <a:p>
            <a:pPr eaLnBrk="0" hangingPunct="0"/>
            <a:r>
              <a:rPr lang="el-GR" sz="2000" dirty="0"/>
              <a:t> για ωφέλιμες μεταδόσεις το</a:t>
            </a:r>
            <a:r>
              <a:rPr lang="en-US" sz="2000" dirty="0"/>
              <a:t> 37%</a:t>
            </a:r>
            <a:r>
              <a:rPr lang="el-GR" sz="2000" dirty="0"/>
              <a:t> του χρόνου</a:t>
            </a:r>
            <a:r>
              <a:rPr lang="en-US" sz="2000" dirty="0"/>
              <a:t>!</a:t>
            </a: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8367713" y="4533900"/>
            <a:ext cx="474662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9600" i="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6759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2676DFC9-9E62-4474-91D5-BB7435BDF70C}" type="slidenum">
              <a:rPr lang="en-US" smtClean="0">
                <a:latin typeface="Arial" charset="0"/>
                <a:cs typeface="Arial" charset="0"/>
              </a:rPr>
              <a:pPr/>
              <a:t>28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Απλό</a:t>
            </a:r>
            <a:r>
              <a:rPr lang="en-US" sz="3200" dirty="0" smtClean="0"/>
              <a:t> (</a:t>
            </a:r>
            <a:r>
              <a:rPr lang="el-GR" sz="3200" dirty="0" smtClean="0"/>
              <a:t>χωρίς θυρίδες</a:t>
            </a:r>
            <a:r>
              <a:rPr lang="en-US" sz="3200" dirty="0" smtClean="0"/>
              <a:t>) ALOHA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7667"/>
            <a:ext cx="8343900" cy="4842933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l-GR" sz="2400" dirty="0" smtClean="0"/>
              <a:t>ΛΟΗΑ χωρίς θυρίδες</a:t>
            </a:r>
            <a:r>
              <a:rPr lang="en-US" sz="2400" dirty="0" smtClean="0"/>
              <a:t>: </a:t>
            </a:r>
            <a:r>
              <a:rPr lang="el-GR" sz="2400" dirty="0" smtClean="0"/>
              <a:t>απλούστερο</a:t>
            </a:r>
            <a:r>
              <a:rPr lang="en-US" sz="2400" dirty="0" smtClean="0"/>
              <a:t>, </a:t>
            </a:r>
            <a:r>
              <a:rPr lang="el-GR" sz="2400" dirty="0" smtClean="0"/>
              <a:t>χωρίς συγχρονισμό</a:t>
            </a:r>
            <a:endParaRPr lang="en-US" sz="2400" dirty="0" smtClean="0"/>
          </a:p>
          <a:p>
            <a:r>
              <a:rPr lang="el-GR" sz="2400" dirty="0" smtClean="0"/>
              <a:t>όταν το πλαίσιο φτάνει για πρώτη φορά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l-GR" sz="2000" dirty="0" smtClean="0"/>
              <a:t>μετάδωσε αμέσως</a:t>
            </a:r>
            <a:r>
              <a:rPr lang="en-US" sz="2000" dirty="0" smtClean="0"/>
              <a:t> </a:t>
            </a:r>
          </a:p>
          <a:p>
            <a:r>
              <a:rPr lang="el-GR" sz="2400" dirty="0" smtClean="0"/>
              <a:t>η πιθανότητα σύγκρουσης αυξάνει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πλαίσιο που στέλνεται στο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</a:t>
            </a:r>
            <a:r>
              <a:rPr lang="el-GR" sz="2000" dirty="0" smtClean="0"/>
              <a:t>συγκρούεται με άλλα πλαίσια που στέλνονται στο</a:t>
            </a:r>
            <a:r>
              <a:rPr lang="en-US" sz="2000" dirty="0" smtClean="0"/>
              <a:t> [t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-1,t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+1]</a:t>
            </a:r>
          </a:p>
        </p:txBody>
      </p:sp>
      <p:pic>
        <p:nvPicPr>
          <p:cNvPr id="69636" name="Picture 4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38575"/>
            <a:ext cx="6280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E84AB76C-95DE-4B4F-A963-11A19F71A7A9}" type="slidenum">
              <a:rPr lang="en-US" smtClean="0">
                <a:latin typeface="Arial" charset="0"/>
                <a:cs typeface="Arial" charset="0"/>
              </a:rPr>
              <a:pPr/>
              <a:t>29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Αποδοτικότητα του απλού</a:t>
            </a:r>
            <a:r>
              <a:rPr lang="en-US" sz="3600" dirty="0" smtClean="0"/>
              <a:t> Aloha</a:t>
            </a:r>
            <a:endParaRPr lang="en-US" dirty="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/>
              <a:t>P(</a:t>
            </a:r>
            <a:r>
              <a:rPr lang="el-GR" sz="2000" dirty="0" smtClean="0"/>
              <a:t>επιτυχία από συγκεκριμένο κόμβο</a:t>
            </a:r>
            <a:r>
              <a:rPr lang="en-US" sz="2000" dirty="0" smtClean="0"/>
              <a:t>) = P(</a:t>
            </a:r>
            <a:r>
              <a:rPr lang="el-GR" sz="2000" dirty="0" smtClean="0"/>
              <a:t>ο κόμβος μεταδίδει</a:t>
            </a:r>
            <a:r>
              <a:rPr lang="en-US" sz="2000" dirty="0" smtClean="0"/>
              <a:t>) </a:t>
            </a:r>
            <a:r>
              <a:rPr lang="en-US" sz="2000" baseline="16000" dirty="0" smtClean="0">
                <a:sym typeface="Symbol" pitchFamily="18" charset="2"/>
              </a:rPr>
              <a:t>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                P(</a:t>
            </a:r>
            <a:r>
              <a:rPr lang="el-GR" sz="2000" dirty="0" smtClean="0"/>
              <a:t>κανένας άλλος κόμβος δεν μεταδίδει στο </a:t>
            </a:r>
            <a:r>
              <a:rPr lang="en-US" sz="2000" dirty="0" smtClean="0"/>
              <a:t>[t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-1,t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] </a:t>
            </a:r>
            <a:r>
              <a:rPr lang="en-US" sz="2000" baseline="16000" dirty="0" smtClean="0">
                <a:sym typeface="Symbol" pitchFamily="18" charset="2"/>
              </a:rPr>
              <a:t>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                P(</a:t>
            </a:r>
            <a:r>
              <a:rPr lang="el-GR" sz="2000" dirty="0" smtClean="0"/>
              <a:t>κανένας άλλος κόμβος δεν μεταδίδει στο </a:t>
            </a:r>
            <a:r>
              <a:rPr lang="en-US" sz="2000" dirty="0" smtClean="0"/>
              <a:t>[t</a:t>
            </a:r>
            <a:r>
              <a:rPr lang="en-US" sz="2000" baseline="-25000" dirty="0" smtClean="0"/>
              <a:t>0,</a:t>
            </a:r>
            <a:r>
              <a:rPr lang="en-US" sz="2000" dirty="0" smtClean="0"/>
              <a:t> t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+1] </a:t>
            </a:r>
          </a:p>
          <a:p>
            <a:pPr>
              <a:buFont typeface="ZapfDingbats"/>
              <a:buNone/>
            </a:pPr>
            <a:r>
              <a:rPr lang="el-GR" sz="2000" dirty="0" smtClean="0"/>
              <a:t>			</a:t>
            </a:r>
            <a:r>
              <a:rPr lang="en-US" sz="2000" dirty="0" smtClean="0"/>
              <a:t>= p </a:t>
            </a:r>
            <a:r>
              <a:rPr lang="en-US" sz="2000" baseline="16000" dirty="0" smtClean="0"/>
              <a:t>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N-1</a:t>
            </a:r>
            <a:r>
              <a:rPr lang="en-US" sz="2000" baseline="16000" dirty="0" smtClean="0"/>
              <a:t> 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N-1</a:t>
            </a:r>
          </a:p>
          <a:p>
            <a:pPr>
              <a:buFont typeface="ZapfDingbats"/>
              <a:buNone/>
            </a:pPr>
            <a:r>
              <a:rPr lang="en-US" sz="2000" b="1" baseline="30000" dirty="0" smtClean="0"/>
              <a:t>                         </a:t>
            </a:r>
            <a:r>
              <a:rPr lang="en-US" sz="2000" b="1" dirty="0" smtClean="0"/>
              <a:t>= </a:t>
            </a:r>
            <a:r>
              <a:rPr lang="en-US" sz="2000" dirty="0" smtClean="0"/>
              <a:t>p </a:t>
            </a:r>
            <a:r>
              <a:rPr lang="en-US" sz="2000" baseline="16000" dirty="0" smtClean="0"/>
              <a:t>. </a:t>
            </a:r>
            <a:r>
              <a:rPr lang="en-US" sz="2000" dirty="0" smtClean="0"/>
              <a:t>(1-p)</a:t>
            </a:r>
            <a:r>
              <a:rPr lang="en-US" sz="2000" b="1" baseline="30000" dirty="0" smtClean="0"/>
              <a:t>2(N-1)</a:t>
            </a:r>
            <a:r>
              <a:rPr lang="en-US" sz="2000" baseline="16000" dirty="0" smtClean="0"/>
              <a:t> </a:t>
            </a:r>
            <a:endParaRPr lang="en-US" sz="2000" dirty="0" smtClean="0"/>
          </a:p>
          <a:p>
            <a:pPr>
              <a:buFont typeface="ZapfDingbats"/>
              <a:buNone/>
            </a:pPr>
            <a:endParaRPr lang="en-US" sz="2000" baseline="16000" dirty="0" smtClean="0"/>
          </a:p>
          <a:p>
            <a:pPr>
              <a:buFont typeface="ZapfDingbats"/>
              <a:buNone/>
            </a:pPr>
            <a:r>
              <a:rPr lang="en-US" sz="2000" baseline="16000" dirty="0" smtClean="0"/>
              <a:t>                      </a:t>
            </a:r>
            <a:r>
              <a:rPr lang="en-US" baseline="16000" dirty="0" smtClean="0"/>
              <a:t>… </a:t>
            </a:r>
            <a:r>
              <a:rPr lang="el-GR" baseline="16000" dirty="0" smtClean="0"/>
              <a:t>διαλέγοντας το βέλτιστο p και αφήνοντας  </a:t>
            </a:r>
            <a:r>
              <a:rPr lang="en-US" baseline="16000" dirty="0" smtClean="0"/>
              <a:t>N</a:t>
            </a:r>
            <a:r>
              <a:rPr lang="el-GR" baseline="16000" dirty="0" smtClean="0"/>
              <a:t> -&gt; άπειρο ...</a:t>
            </a:r>
          </a:p>
          <a:p>
            <a:pPr>
              <a:buFont typeface="ZapfDingbats"/>
              <a:buNone/>
            </a:pPr>
            <a:r>
              <a:rPr lang="el-GR" baseline="16000" dirty="0" smtClean="0"/>
              <a:t> </a:t>
            </a:r>
            <a:r>
              <a:rPr lang="en-US" baseline="16000" dirty="0" smtClean="0"/>
              <a:t/>
            </a:r>
            <a:br>
              <a:rPr lang="en-US" baseline="16000" dirty="0" smtClean="0"/>
            </a:br>
            <a:r>
              <a:rPr lang="en-US" baseline="16000" dirty="0" smtClean="0"/>
              <a:t>                                    = 1/(2e) = </a:t>
            </a:r>
            <a:r>
              <a:rPr lang="el-GR" baseline="16000" dirty="0" smtClean="0">
                <a:solidFill>
                  <a:srgbClr val="FF0000"/>
                </a:solidFill>
              </a:rPr>
              <a:t>0</a:t>
            </a:r>
            <a:r>
              <a:rPr lang="en-US" baseline="16000" dirty="0" smtClean="0">
                <a:solidFill>
                  <a:srgbClr val="FF0000"/>
                </a:solidFill>
              </a:rPr>
              <a:t>.18 </a:t>
            </a:r>
            <a:r>
              <a:rPr lang="en-US" dirty="0" smtClean="0"/>
              <a:t>	</a:t>
            </a:r>
            <a:endParaRPr lang="en-US" b="1" i="1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	</a:t>
            </a:r>
            <a:endParaRPr lang="en-US" sz="2400" b="1" i="1" dirty="0" smtClean="0"/>
          </a:p>
          <a:p>
            <a:endParaRPr lang="en-US" dirty="0" smtClean="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717675" y="5227638"/>
            <a:ext cx="49879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dirty="0">
                <a:solidFill>
                  <a:srgbClr val="FF0000"/>
                </a:solidFill>
              </a:rPr>
              <a:t>Ακόμα χειρότερα από το θυριδωτό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71685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5DCB0E86-420D-409A-A55F-5A383F0823E3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74063" cy="1143000"/>
          </a:xfrm>
        </p:spPr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7279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Οι στόχοι μας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r>
              <a:rPr lang="el-GR" sz="2400" dirty="0" smtClean="0"/>
              <a:t>Κατανόηση των αρχών που διέπουν τις υπηρεσίες του επιπέδου ζεύξης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Ανίχνευση, διόρθωση σφαλμάτων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Κοινή χρήση ενός καναλιού (</a:t>
            </a:r>
            <a:r>
              <a:rPr lang="el-GR" sz="2000" dirty="0" err="1" smtClean="0"/>
              <a:t>ευρυ</a:t>
            </a:r>
            <a:r>
              <a:rPr lang="el-GR" sz="2000" dirty="0" smtClean="0"/>
              <a:t>-)εκπομπής</a:t>
            </a:r>
            <a:r>
              <a:rPr lang="en-US" sz="2000" dirty="0" smtClean="0"/>
              <a:t>: </a:t>
            </a:r>
            <a:r>
              <a:rPr lang="el-GR" sz="2000" dirty="0" smtClean="0"/>
              <a:t>πολλαπλή πρόσβαση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 επιπέδου ζεύξης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Δίκτυα τοπικής περιοχής: </a:t>
            </a:r>
            <a:r>
              <a:rPr lang="en-US" sz="2000" dirty="0" smtClean="0"/>
              <a:t>Ethernet, VLANs</a:t>
            </a:r>
          </a:p>
          <a:p>
            <a:r>
              <a:rPr lang="el-GR" sz="2400" dirty="0" smtClean="0"/>
              <a:t>Γνωριμία με τις τεχνολογίες επιπέδου ζεύξης</a:t>
            </a:r>
            <a:endParaRPr lang="en-US" sz="2400" dirty="0" smtClean="0"/>
          </a:p>
        </p:txBody>
      </p:sp>
      <p:sp>
        <p:nvSpPr>
          <p:cNvPr id="42701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02EE209B-2756-439B-B9C5-1E0ADF90365F}" type="slidenum">
              <a:rPr lang="en-US" smtClean="0">
                <a:latin typeface="Arial" charset="0"/>
                <a:cs typeface="Arial" charset="0"/>
              </a:rPr>
              <a:pPr/>
              <a:t>30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l-GR" sz="2800" dirty="0" smtClean="0"/>
              <a:t>Πολλαπλή πρόσβαση με ανίχνευση φέροντος </a:t>
            </a:r>
            <a:r>
              <a:rPr lang="en-US" sz="2800" dirty="0" smtClean="0"/>
              <a:t>(CSMA </a:t>
            </a:r>
            <a:r>
              <a:rPr lang="el-GR" sz="2800" dirty="0" smtClean="0"/>
              <a:t>- </a:t>
            </a:r>
            <a:r>
              <a:rPr lang="en-US" sz="2800" dirty="0" smtClean="0"/>
              <a:t>Carrier Sense Multiple Access)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89113"/>
            <a:ext cx="8296275" cy="324643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CSMA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άκου πριν μεταδώσεις</a:t>
            </a:r>
            <a:r>
              <a:rPr lang="en-US" sz="2400" dirty="0" smtClean="0"/>
              <a:t>:</a:t>
            </a:r>
          </a:p>
          <a:p>
            <a:r>
              <a:rPr lang="el-GR" sz="2400" dirty="0" smtClean="0">
                <a:solidFill>
                  <a:schemeClr val="accent2"/>
                </a:solidFill>
              </a:rPr>
              <a:t>Αν το κανάλι ανιχνευτεί ανενεργό, </a:t>
            </a:r>
            <a:r>
              <a:rPr lang="el-GR" sz="2400" dirty="0" smtClean="0"/>
              <a:t>μετάδωσε ολόκληρο το πλαίσιο</a:t>
            </a:r>
          </a:p>
          <a:p>
            <a:pPr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    Αν το κανάλι ανιχνευτεί απασχολημένο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l-GR" sz="2400" dirty="0" smtClean="0"/>
              <a:t>ανάβαλε τη μετάδοση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l-GR" sz="2400" dirty="0" smtClean="0"/>
              <a:t>Ανθρώπινη αναλογία</a:t>
            </a:r>
            <a:r>
              <a:rPr lang="en-US" sz="2400" dirty="0" smtClean="0"/>
              <a:t>: </a:t>
            </a:r>
            <a:r>
              <a:rPr lang="el-GR" sz="2400" dirty="0" smtClean="0">
                <a:solidFill>
                  <a:schemeClr val="accent2"/>
                </a:solidFill>
              </a:rPr>
              <a:t>μη διακόπτεις τους άλλους</a:t>
            </a:r>
            <a:r>
              <a:rPr lang="en-US" sz="2400" dirty="0" smtClean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7373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894E23AD-1B3B-4D98-8D6B-EB4737A407B8}" type="slidenum">
              <a:rPr lang="en-US" smtClean="0">
                <a:latin typeface="Arial" charset="0"/>
                <a:cs typeface="Arial" charset="0"/>
              </a:rPr>
              <a:pPr/>
              <a:t>31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325"/>
            <a:ext cx="7772400" cy="1143000"/>
          </a:xfrm>
        </p:spPr>
        <p:txBody>
          <a:bodyPr/>
          <a:lstStyle/>
          <a:p>
            <a:r>
              <a:rPr lang="el-GR" sz="3200" dirty="0" smtClean="0"/>
              <a:t>Συγκρούσεις στο </a:t>
            </a:r>
            <a:r>
              <a:rPr lang="en-US" sz="3200" dirty="0" smtClean="0"/>
              <a:t>CSMA</a:t>
            </a:r>
          </a:p>
        </p:txBody>
      </p:sp>
      <p:pic>
        <p:nvPicPr>
          <p:cNvPr id="75779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1318662"/>
            <a:ext cx="4287837" cy="5053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7975" y="1536700"/>
            <a:ext cx="40751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FF0000"/>
                </a:solidFill>
              </a:rPr>
              <a:t>και πάλι μπορεί να εμφανιστούν συγκρούσεις</a:t>
            </a:r>
            <a:r>
              <a:rPr lang="en-US" i="0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l-GR" i="0" dirty="0" smtClean="0"/>
              <a:t>λόγω της καθυστέρησης διάδοσης, δύο </a:t>
            </a:r>
            <a:r>
              <a:rPr lang="el-GR" i="0" dirty="0"/>
              <a:t>κόμβοι μπορεί να μην άκουσαν ο ένας τη μετάδοση του άλλου</a:t>
            </a:r>
            <a:endParaRPr lang="en-US" i="0" dirty="0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307975" y="3059113"/>
            <a:ext cx="3498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FF0000"/>
                </a:solidFill>
              </a:rPr>
              <a:t>σύγκρουση</a:t>
            </a:r>
            <a:r>
              <a:rPr lang="en-US" i="0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l-GR" i="0" dirty="0"/>
              <a:t>χάνεται ολόκληρος ο χρόνος μετάδοσης του πακέτου</a:t>
            </a:r>
            <a:endParaRPr lang="en-US" i="0" dirty="0"/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4759325" y="943275"/>
            <a:ext cx="35464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sz="1600" i="0" dirty="0" smtClean="0"/>
              <a:t>Θέσεις των κόμβων </a:t>
            </a:r>
            <a:r>
              <a:rPr lang="en-US" sz="1600" i="0" dirty="0" smtClean="0"/>
              <a:t>A, B, C, D</a:t>
            </a:r>
            <a:endParaRPr lang="en-US" sz="2000" i="0" dirty="0">
              <a:latin typeface="Times New Roman" pitchFamily="18" charset="0"/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773113" y="3997325"/>
            <a:ext cx="33924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 dirty="0" smtClean="0"/>
              <a:t>είναι </a:t>
            </a:r>
            <a:r>
              <a:rPr lang="el-GR" i="0" dirty="0"/>
              <a:t>εμφανής ο ρόλος της απόστασης και της καθυστέρησης διάδοσης στον καθορισμό της πιθανότητας σύγκρουσης</a:t>
            </a:r>
            <a:endParaRPr lang="en-US" i="0" dirty="0"/>
          </a:p>
        </p:txBody>
      </p:sp>
      <p:sp>
        <p:nvSpPr>
          <p:cNvPr id="7578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FEFF7EC3-1068-4D5E-90C4-1B06CCE5091E}" type="slidenum">
              <a:rPr lang="en-US" smtClean="0">
                <a:latin typeface="Arial" charset="0"/>
                <a:cs typeface="Arial" charset="0"/>
              </a:rPr>
              <a:pPr/>
              <a:t>32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CSMA/CD (</a:t>
            </a:r>
            <a:r>
              <a:rPr lang="el-GR" sz="3200" dirty="0" smtClean="0"/>
              <a:t>Ανίχνευση Σύγκρουσης</a:t>
            </a:r>
            <a:r>
              <a:rPr lang="en-US" sz="3200" dirty="0" smtClean="0"/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CSMA/CD:</a:t>
            </a:r>
            <a:r>
              <a:rPr lang="en-US" sz="2400" dirty="0" smtClean="0"/>
              <a:t> </a:t>
            </a:r>
            <a:r>
              <a:rPr lang="el-GR" sz="2400" dirty="0" smtClean="0"/>
              <a:t>ανίχνευση φέροντος</a:t>
            </a:r>
            <a:r>
              <a:rPr lang="en-US" sz="2400" dirty="0" smtClean="0"/>
              <a:t>, </a:t>
            </a:r>
            <a:r>
              <a:rPr lang="el-GR" sz="2400" dirty="0" smtClean="0"/>
              <a:t>αναβολή μετάδοσης (όπως στο</a:t>
            </a:r>
            <a:r>
              <a:rPr lang="en-US" sz="2400" dirty="0" smtClean="0"/>
              <a:t> CSMA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οι συγκρούσεις ανιχνεύονται γρήγορα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οι μεταδόσεις που συγκρούονται διακόπτονται, μειώνοντας το χαμένο χρόνο του καναλιού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ανίχνευση σύγκρουσης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εύκολη</a:t>
            </a:r>
            <a:r>
              <a:rPr lang="en-US" sz="2000" dirty="0" smtClean="0"/>
              <a:t> </a:t>
            </a:r>
            <a:r>
              <a:rPr lang="el-GR" sz="2000" dirty="0" smtClean="0"/>
              <a:t>στα ενσύρματα </a:t>
            </a:r>
            <a:r>
              <a:rPr lang="en-US" sz="2000" dirty="0" smtClean="0"/>
              <a:t>LANs: </a:t>
            </a:r>
            <a:r>
              <a:rPr lang="el-GR" sz="2000" dirty="0" smtClean="0"/>
              <a:t>μέτρηση ισχύος σήματος</a:t>
            </a:r>
            <a:r>
              <a:rPr lang="en-US" sz="2000" dirty="0" smtClean="0"/>
              <a:t>,</a:t>
            </a:r>
            <a:r>
              <a:rPr lang="el-GR" sz="2000" dirty="0" smtClean="0"/>
              <a:t> σύγκριση μεταδιδόμενων</a:t>
            </a:r>
            <a:r>
              <a:rPr lang="en-US" sz="2000" dirty="0" smtClean="0"/>
              <a:t>, </a:t>
            </a:r>
            <a:r>
              <a:rPr lang="el-GR" sz="2000" dirty="0" smtClean="0"/>
              <a:t>λαμβανόμενων σημάτων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δύσκολη</a:t>
            </a:r>
            <a:r>
              <a:rPr lang="en-US" sz="2000" dirty="0" smtClean="0"/>
              <a:t> </a:t>
            </a:r>
            <a:r>
              <a:rPr lang="el-GR" sz="2000" dirty="0" smtClean="0"/>
              <a:t>στα ασύρματα </a:t>
            </a:r>
            <a:r>
              <a:rPr lang="en-US" sz="2000" dirty="0" smtClean="0"/>
              <a:t>LANs: </a:t>
            </a:r>
            <a:r>
              <a:rPr lang="el-GR" sz="2000" dirty="0" smtClean="0"/>
              <a:t>η ισχύς του λαμβανόμενου σήματος «καλύπτεται» από την ισχύ της τοπικής μετάδοσης</a:t>
            </a: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ανθρώπινη αναλογία</a:t>
            </a:r>
            <a:r>
              <a:rPr lang="en-US" sz="2400" dirty="0" smtClean="0"/>
              <a:t>: </a:t>
            </a:r>
            <a:r>
              <a:rPr lang="el-GR" sz="2400" dirty="0" smtClean="0"/>
              <a:t>ο ευγενικός συνομιλητής</a:t>
            </a:r>
            <a:r>
              <a:rPr lang="en-US" sz="2400" dirty="0" smtClean="0"/>
              <a:t> </a:t>
            </a:r>
          </a:p>
        </p:txBody>
      </p:sp>
      <p:sp>
        <p:nvSpPr>
          <p:cNvPr id="7782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DE3AFBA6-1AE7-4D6D-B06F-488C0F0BFE3B}" type="slidenum">
              <a:rPr lang="en-US" smtClean="0">
                <a:latin typeface="Arial" charset="0"/>
                <a:cs typeface="Arial" charset="0"/>
              </a:rPr>
              <a:pPr/>
              <a:t>33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9275" cy="1143000"/>
          </a:xfrm>
        </p:spPr>
        <p:txBody>
          <a:bodyPr/>
          <a:lstStyle/>
          <a:p>
            <a:r>
              <a:rPr lang="en-US" dirty="0" smtClean="0"/>
              <a:t>CSMA/CD </a:t>
            </a:r>
            <a:r>
              <a:rPr lang="el-GR" dirty="0" smtClean="0"/>
              <a:t>ανίχνευση σύγκρουσης</a:t>
            </a:r>
            <a:endParaRPr lang="en-US" dirty="0" smtClean="0"/>
          </a:p>
        </p:txBody>
      </p:sp>
      <p:pic>
        <p:nvPicPr>
          <p:cNvPr id="79875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5788" y="1531938"/>
            <a:ext cx="4872271" cy="42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Ethernet CSMA/CD </a:t>
            </a:r>
            <a:r>
              <a:rPr lang="el-GR" sz="2800" dirty="0" smtClean="0"/>
              <a:t>αλγόριθμος</a:t>
            </a:r>
          </a:p>
        </p:txBody>
      </p:sp>
      <p:sp>
        <p:nvSpPr>
          <p:cNvPr id="8192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8192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5-</a:t>
            </a:r>
            <a:fld id="{F10ACEF0-CBE7-4B32-B721-973BBAC59343}" type="slidenum">
              <a:rPr lang="en-US" smtClean="0">
                <a:latin typeface="Arial" charset="0"/>
                <a:cs typeface="Arial" charset="0"/>
              </a:rPr>
              <a:pPr/>
              <a:t>34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24" name="4 - TextBox"/>
          <p:cNvSpPr txBox="1">
            <a:spLocks noChangeArrowheads="1"/>
          </p:cNvSpPr>
          <p:nvPr/>
        </p:nvSpPr>
        <p:spPr bwMode="auto">
          <a:xfrm>
            <a:off x="481013" y="1498600"/>
            <a:ext cx="37385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Η κάρτα </a:t>
            </a:r>
            <a:r>
              <a:rPr lang="el-GR" i="0" dirty="0" err="1"/>
              <a:t>διεπαφής</a:t>
            </a:r>
            <a:r>
              <a:rPr lang="el-GR" i="0" dirty="0"/>
              <a:t> δικτύου (</a:t>
            </a:r>
            <a:r>
              <a:rPr lang="en-US" i="0" dirty="0"/>
              <a:t>Network Interface Card – NIC) </a:t>
            </a:r>
            <a:r>
              <a:rPr lang="el-GR" i="0" dirty="0"/>
              <a:t>λαμβάνει το </a:t>
            </a:r>
            <a:r>
              <a:rPr lang="en-US" i="0" dirty="0"/>
              <a:t>datagram </a:t>
            </a:r>
            <a:r>
              <a:rPr lang="el-GR" i="0" dirty="0"/>
              <a:t>από το επίπεδο δικτύου και δημιουργεί το πλαίσιο (</a:t>
            </a:r>
            <a:r>
              <a:rPr lang="en-US" i="0" dirty="0"/>
              <a:t>frame</a:t>
            </a:r>
            <a:r>
              <a:rPr lang="en-US" i="0" dirty="0" smtClean="0"/>
              <a:t>)</a:t>
            </a:r>
            <a:endParaRPr lang="el-GR" i="0" dirty="0" smtClean="0"/>
          </a:p>
          <a:p>
            <a:pPr marL="342900" indent="-342900" eaLnBrk="0" hangingPunct="0">
              <a:buClr>
                <a:schemeClr val="accent2"/>
              </a:buClr>
              <a:buFont typeface="+mj-lt"/>
              <a:buAutoNum type="arabicPeriod"/>
            </a:pPr>
            <a:endParaRPr lang="en-US" i="0" dirty="0"/>
          </a:p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 smtClean="0"/>
              <a:t>αισθανθεί </a:t>
            </a:r>
            <a:r>
              <a:rPr lang="el-GR" i="0" dirty="0"/>
              <a:t>το κανάλι αδρανές, αρχίζει τη μετάδοση του πλαισίου. Αν το </a:t>
            </a:r>
            <a:r>
              <a:rPr lang="el-GR" i="0" dirty="0" smtClean="0"/>
              <a:t>αισθανθεί </a:t>
            </a:r>
            <a:r>
              <a:rPr lang="el-GR" i="0" dirty="0"/>
              <a:t>κατειλημμένο, περιμένει μέχρι να γίνει αδρανές και τότε </a:t>
            </a:r>
            <a:r>
              <a:rPr lang="el-GR" i="0" dirty="0" smtClean="0"/>
              <a:t>μεταδίδει</a:t>
            </a:r>
          </a:p>
          <a:p>
            <a:pPr marL="342900" indent="-342900" eaLnBrk="0" hangingPunct="0">
              <a:buClr>
                <a:schemeClr val="accent2"/>
              </a:buClr>
              <a:buFont typeface="+mj-lt"/>
              <a:buAutoNum type="arabicPeriod"/>
            </a:pPr>
            <a:endParaRPr lang="el-GR" i="0" dirty="0"/>
          </a:p>
          <a:p>
            <a:pPr marL="342900" indent="-342900" eaLnBrk="0" hangingPunct="0">
              <a:buClr>
                <a:schemeClr val="accent2"/>
              </a:buClr>
              <a:buFontTx/>
              <a:buAutoNum type="arabicPeriod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/>
              <a:t>μεταδώσει όλο το πλαίσιο χωρίς να εντοπίσει άλλη μετάδοση, τότε έχει τελειώσει με το πλαίσιο!</a:t>
            </a:r>
          </a:p>
        </p:txBody>
      </p:sp>
      <p:sp>
        <p:nvSpPr>
          <p:cNvPr id="81925" name="6 - TextBox"/>
          <p:cNvSpPr txBox="1">
            <a:spLocks noChangeArrowheads="1"/>
          </p:cNvSpPr>
          <p:nvPr/>
        </p:nvSpPr>
        <p:spPr bwMode="auto">
          <a:xfrm>
            <a:off x="4475163" y="1473200"/>
            <a:ext cx="40751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Clr>
                <a:schemeClr val="accent2"/>
              </a:buClr>
              <a:buFont typeface="Comic Sans MS" pitchFamily="66" charset="0"/>
              <a:buAutoNum type="arabicPeriod" startAt="4"/>
            </a:pPr>
            <a:r>
              <a:rPr lang="el-GR" i="0" dirty="0"/>
              <a:t>Αν η </a:t>
            </a:r>
            <a:r>
              <a:rPr lang="en-US" i="0" dirty="0"/>
              <a:t>NIC </a:t>
            </a:r>
            <a:r>
              <a:rPr lang="el-GR" i="0" dirty="0"/>
              <a:t>εντοπίσει άλλη μετάδοση ενώ μεταδίδει, διακόπτει και στέλνει ένα </a:t>
            </a:r>
            <a:r>
              <a:rPr lang="en-US" i="0" dirty="0">
                <a:solidFill>
                  <a:schemeClr val="accent2"/>
                </a:solidFill>
              </a:rPr>
              <a:t>jam</a:t>
            </a:r>
            <a:r>
              <a:rPr lang="en-US" i="0" dirty="0"/>
              <a:t> </a:t>
            </a:r>
            <a:r>
              <a:rPr lang="el-GR" i="0" dirty="0" smtClean="0"/>
              <a:t>σήμα</a:t>
            </a:r>
          </a:p>
          <a:p>
            <a:pPr marL="342900" indent="-342900" eaLnBrk="0" hangingPunct="0">
              <a:buClr>
                <a:schemeClr val="accent2"/>
              </a:buClr>
            </a:pPr>
            <a:endParaRPr lang="el-GR" i="0" dirty="0"/>
          </a:p>
          <a:p>
            <a:pPr marL="342900" indent="-342900" eaLnBrk="0" hangingPunct="0">
              <a:buClr>
                <a:schemeClr val="accent2"/>
              </a:buClr>
            </a:pPr>
            <a:r>
              <a:rPr lang="el-GR" i="0" dirty="0" smtClean="0">
                <a:solidFill>
                  <a:schemeClr val="accent6"/>
                </a:solidFill>
              </a:rPr>
              <a:t>5.  </a:t>
            </a:r>
            <a:r>
              <a:rPr lang="el-GR" i="0" dirty="0" smtClean="0"/>
              <a:t>Αφού </a:t>
            </a:r>
            <a:r>
              <a:rPr lang="el-GR" i="0" dirty="0"/>
              <a:t>διακόψει, η </a:t>
            </a:r>
            <a:r>
              <a:rPr lang="en-US" i="0" dirty="0"/>
              <a:t>NIC </a:t>
            </a:r>
            <a:r>
              <a:rPr lang="el-GR" i="0" dirty="0"/>
              <a:t>εισάγει </a:t>
            </a:r>
            <a:r>
              <a:rPr lang="el-GR" i="0" dirty="0">
                <a:solidFill>
                  <a:srgbClr val="FF0000"/>
                </a:solidFill>
              </a:rPr>
              <a:t>δυαδική (εκθετική) οπισθοχώρηση:</a:t>
            </a:r>
          </a:p>
          <a:p>
            <a:pPr marL="800100" lvl="1" indent="-342900" eaLnBrk="0" hangingPunct="0">
              <a:buClr>
                <a:schemeClr val="accent2"/>
              </a:buClr>
              <a:buFont typeface="Arial" pitchFamily="34" charset="0"/>
              <a:buChar char="•"/>
            </a:pPr>
            <a:r>
              <a:rPr lang="el-GR" i="0" dirty="0" smtClean="0"/>
              <a:t>μετά </a:t>
            </a:r>
            <a:r>
              <a:rPr lang="el-GR" i="0" dirty="0"/>
              <a:t>τη </a:t>
            </a:r>
            <a:r>
              <a:rPr lang="en-US" i="0" dirty="0"/>
              <a:t>m-</a:t>
            </a:r>
            <a:r>
              <a:rPr lang="el-GR" i="0" dirty="0" err="1"/>
              <a:t>οστή</a:t>
            </a:r>
            <a:r>
              <a:rPr lang="el-GR" i="0" dirty="0"/>
              <a:t> σύγκρουση, η </a:t>
            </a:r>
            <a:r>
              <a:rPr lang="en-US" i="0" dirty="0"/>
              <a:t>NIC </a:t>
            </a:r>
            <a:r>
              <a:rPr lang="el-GR" i="0" dirty="0"/>
              <a:t>επιλέγει ένα </a:t>
            </a:r>
            <a:r>
              <a:rPr lang="el-GR" i="0" dirty="0">
                <a:solidFill>
                  <a:srgbClr val="FF0000"/>
                </a:solidFill>
              </a:rPr>
              <a:t>τυχαίο Κ </a:t>
            </a:r>
            <a:r>
              <a:rPr lang="el-GR" i="0" dirty="0"/>
              <a:t>στο διάστημα {0,1,2,…,2</a:t>
            </a:r>
            <a:r>
              <a:rPr lang="en-US" i="0" baseline="30000" dirty="0"/>
              <a:t>m</a:t>
            </a:r>
            <a:r>
              <a:rPr lang="en-US" i="0" dirty="0"/>
              <a:t>-1}. </a:t>
            </a:r>
            <a:r>
              <a:rPr lang="el-GR" i="0" dirty="0"/>
              <a:t>Περιμένει για Κ*512 </a:t>
            </a:r>
            <a:r>
              <a:rPr lang="en-US" i="0" dirty="0"/>
              <a:t>bit </a:t>
            </a:r>
            <a:r>
              <a:rPr lang="el-GR" i="0" dirty="0"/>
              <a:t>χρόνους και επιστρέφει στο Βήμα 2</a:t>
            </a:r>
          </a:p>
          <a:p>
            <a:pPr marL="800100" lvl="1" indent="-342900" eaLnBrk="0" hangingPunct="0">
              <a:buClr>
                <a:schemeClr val="accent2"/>
              </a:buClr>
              <a:buFont typeface="Arial" pitchFamily="34" charset="0"/>
              <a:buChar char="•"/>
            </a:pPr>
            <a:r>
              <a:rPr lang="el-GR" i="0" dirty="0" smtClean="0"/>
              <a:t>μεγαλύτερο </a:t>
            </a:r>
            <a:r>
              <a:rPr lang="el-GR" i="0" dirty="0"/>
              <a:t>διάστημα οπισθοχώρησης με περισσότερες συγκρούσεις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 </a:t>
            </a:r>
            <a:r>
              <a:rPr lang="el-GR" sz="3200" dirty="0" err="1" smtClean="0"/>
              <a:t>Ρυθμαπόδοση</a:t>
            </a:r>
            <a:r>
              <a:rPr lang="el-GR" sz="3200" dirty="0" smtClean="0"/>
              <a:t> </a:t>
            </a:r>
            <a:r>
              <a:rPr lang="en-US" sz="3200" dirty="0" smtClean="0"/>
              <a:t>CSMA/CD</a:t>
            </a:r>
            <a:endParaRPr lang="el-GR" sz="3200" dirty="0" smtClean="0"/>
          </a:p>
        </p:txBody>
      </p:sp>
      <p:sp>
        <p:nvSpPr>
          <p:cNvPr id="21504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1504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95238AB-6C36-4466-9363-9D9E9B1CC284}" type="slidenum">
              <a:rPr lang="en-US" smtClean="0">
                <a:latin typeface="Arial" charset="0"/>
                <a:cs typeface="Arial" charset="0"/>
              </a:rPr>
              <a:pPr/>
              <a:t>35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46" name="4 - TextBox"/>
          <p:cNvSpPr txBox="1">
            <a:spLocks noChangeArrowheads="1"/>
          </p:cNvSpPr>
          <p:nvPr/>
        </p:nvSpPr>
        <p:spPr bwMode="auto">
          <a:xfrm>
            <a:off x="528638" y="1508760"/>
            <a:ext cx="8278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n-US" sz="2000" dirty="0" err="1"/>
              <a:t>t</a:t>
            </a:r>
            <a:r>
              <a:rPr lang="en-US" sz="2000" baseline="-25000" dirty="0" err="1"/>
              <a:t>prop</a:t>
            </a:r>
            <a:r>
              <a:rPr lang="en-US" sz="2000" i="0" baseline="-25000" dirty="0"/>
              <a:t> </a:t>
            </a:r>
            <a:r>
              <a:rPr lang="en-US" sz="2000" i="0" dirty="0"/>
              <a:t>= </a:t>
            </a:r>
            <a:r>
              <a:rPr lang="el-GR" sz="2000" i="0" dirty="0"/>
              <a:t>μέγιστη καθυστέρηση διάδοσης μεταξύ 2 κόμβων στο </a:t>
            </a:r>
            <a:r>
              <a:rPr lang="en-US" sz="2000" i="0" dirty="0" smtClean="0"/>
              <a:t>LAN</a:t>
            </a:r>
          </a:p>
          <a:p>
            <a:pPr eaLnBrk="0" hangingPunct="0">
              <a:buClr>
                <a:schemeClr val="accent2"/>
              </a:buClr>
            </a:pPr>
            <a:endParaRPr lang="en-US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000" i="0" dirty="0"/>
              <a:t> </a:t>
            </a:r>
            <a:r>
              <a:rPr lang="en-US" sz="2000" dirty="0" err="1"/>
              <a:t>t</a:t>
            </a:r>
            <a:r>
              <a:rPr lang="en-US" sz="2000" baseline="-25000" dirty="0" err="1"/>
              <a:t>trans</a:t>
            </a:r>
            <a:r>
              <a:rPr lang="en-US" sz="2000" i="0" dirty="0"/>
              <a:t> = </a:t>
            </a:r>
            <a:r>
              <a:rPr lang="el-GR" sz="2000" i="0" dirty="0"/>
              <a:t>χρόνος για τη μετάδοση του πλαισίου μέγιστου μεγέθους</a:t>
            </a:r>
            <a:endParaRPr lang="el-GR" sz="2000" baseline="-25000" dirty="0"/>
          </a:p>
        </p:txBody>
      </p:sp>
      <p:graphicFrame>
        <p:nvGraphicFramePr>
          <p:cNvPr id="215042" name="Object 4"/>
          <p:cNvGraphicFramePr>
            <a:graphicFrameLocks noChangeAspect="1"/>
          </p:cNvGraphicFramePr>
          <p:nvPr/>
        </p:nvGraphicFramePr>
        <p:xfrm>
          <a:off x="1636713" y="2894013"/>
          <a:ext cx="49101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6" name="Εξίσωση" r:id="rId3" imgW="1955520" imgH="444240" progId="Equation.3">
                  <p:embed/>
                </p:oleObj>
              </mc:Choice>
              <mc:Fallback>
                <p:oleObj name="Εξίσωση" r:id="rId3" imgW="195552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2894013"/>
                        <a:ext cx="4910137" cy="1111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7" name="7 - TextBox"/>
          <p:cNvSpPr txBox="1">
            <a:spLocks noChangeArrowheads="1"/>
          </p:cNvSpPr>
          <p:nvPr/>
        </p:nvSpPr>
        <p:spPr bwMode="auto">
          <a:xfrm>
            <a:off x="609600" y="4572000"/>
            <a:ext cx="789305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/>
              <a:t> </a:t>
            </a:r>
            <a:r>
              <a:rPr lang="el-GR" sz="2000" i="0" dirty="0" err="1" smtClean="0"/>
              <a:t>ρυθμαπόδοση</a:t>
            </a:r>
            <a:r>
              <a:rPr lang="el-GR" sz="2000" i="0" dirty="0" smtClean="0"/>
              <a:t> </a:t>
            </a:r>
            <a:r>
              <a:rPr lang="el-GR" sz="2000" i="0" dirty="0"/>
              <a:t>πάει στο 1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dirty="0"/>
              <a:t> </a:t>
            </a:r>
            <a:r>
              <a:rPr lang="el-GR" sz="2000" i="0" dirty="0"/>
              <a:t>όσο το </a:t>
            </a:r>
            <a:r>
              <a:rPr lang="en-US" sz="2000" dirty="0" err="1"/>
              <a:t>t</a:t>
            </a:r>
            <a:r>
              <a:rPr lang="en-US" sz="2000" baseline="-25000" dirty="0" err="1"/>
              <a:t>prop</a:t>
            </a:r>
            <a:r>
              <a:rPr lang="en-US" sz="2000" baseline="-25000" dirty="0"/>
              <a:t> </a:t>
            </a:r>
            <a:r>
              <a:rPr lang="el-GR" sz="2000" i="0" dirty="0"/>
              <a:t>πάει στο 0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όσο το </a:t>
            </a:r>
            <a:r>
              <a:rPr lang="en-US" sz="2000" dirty="0" err="1"/>
              <a:t>t</a:t>
            </a:r>
            <a:r>
              <a:rPr lang="en-US" sz="2000" baseline="-25000" dirty="0" err="1"/>
              <a:t>trans</a:t>
            </a:r>
            <a:r>
              <a:rPr lang="en-US" sz="2000" i="0" dirty="0"/>
              <a:t> </a:t>
            </a:r>
            <a:r>
              <a:rPr lang="el-GR" sz="2000" i="0" dirty="0"/>
              <a:t>πάει στο άπειρο</a:t>
            </a:r>
          </a:p>
          <a:p>
            <a:pPr marL="274638" indent="-274638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καλύτερη απόδοση από το </a:t>
            </a:r>
            <a:r>
              <a:rPr lang="en-US" sz="2000" i="0" dirty="0"/>
              <a:t>ALOHA: </a:t>
            </a:r>
            <a:r>
              <a:rPr lang="el-GR" sz="2000" i="0" dirty="0"/>
              <a:t>και απλό, φθηνό, </a:t>
            </a:r>
            <a:r>
              <a:rPr lang="en-US" sz="2000" i="0" dirty="0" smtClean="0"/>
              <a:t>     </a:t>
            </a:r>
            <a:r>
              <a:rPr lang="el-GR" sz="2000" i="0" dirty="0" smtClean="0"/>
              <a:t>αποκεντρωμένο</a:t>
            </a:r>
            <a:r>
              <a:rPr lang="el-GR" sz="2000" i="0" dirty="0"/>
              <a:t>!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4089A6-7104-4CB7-BF76-F8C1D1DCCA79}" type="slidenum">
              <a:rPr lang="en-US" smtClean="0">
                <a:latin typeface="Arial" charset="0"/>
                <a:cs typeface="Arial" charset="0"/>
              </a:rPr>
              <a:pPr/>
              <a:t>36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 MAC </a:t>
            </a:r>
            <a:r>
              <a:rPr lang="el-GR" sz="3200" smtClean="0"/>
              <a:t>λειτουργίας εκ περιτροπής</a:t>
            </a:r>
            <a:endParaRPr lang="en-US" sz="3200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l-GR" sz="2000" smtClean="0">
                <a:solidFill>
                  <a:schemeClr val="accent2"/>
                </a:solidFill>
              </a:rPr>
              <a:t>Πρωτόκολλα</a:t>
            </a:r>
            <a:r>
              <a:rPr lang="en-US" sz="2000" smtClean="0">
                <a:solidFill>
                  <a:schemeClr val="accent2"/>
                </a:solidFill>
              </a:rPr>
              <a:t> MAC </a:t>
            </a:r>
            <a:r>
              <a:rPr lang="el-GR" sz="2000" smtClean="0">
                <a:solidFill>
                  <a:schemeClr val="accent2"/>
                </a:solidFill>
              </a:rPr>
              <a:t>με διαμέριση του καναλιού</a:t>
            </a:r>
            <a:r>
              <a:rPr lang="en-US" sz="2000" smtClean="0">
                <a:solidFill>
                  <a:schemeClr val="accent2"/>
                </a:solidFill>
              </a:rPr>
              <a:t>: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μοιράζουν το κανάλι αποτελεσματικά και δίκαια σε υψηλό φορτίο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αναποτελεσματικά σε χαμηλό φορτίο</a:t>
            </a:r>
            <a:r>
              <a:rPr lang="en-US" sz="2000" smtClean="0"/>
              <a:t>: </a:t>
            </a:r>
            <a:r>
              <a:rPr lang="el-GR" sz="2000" smtClean="0"/>
              <a:t>καθυστέρηση στην πρόσβαση στο κανάλι</a:t>
            </a:r>
            <a:r>
              <a:rPr lang="en-US" sz="2000" smtClean="0"/>
              <a:t>, </a:t>
            </a:r>
            <a:r>
              <a:rPr lang="el-GR" sz="2000" smtClean="0"/>
              <a:t>εκχώρηση </a:t>
            </a:r>
            <a:r>
              <a:rPr lang="en-US" sz="2000" smtClean="0"/>
              <a:t>1/N</a:t>
            </a:r>
            <a:r>
              <a:rPr lang="el-GR" sz="2000" smtClean="0"/>
              <a:t>-οστού</a:t>
            </a:r>
            <a:r>
              <a:rPr lang="en-US" sz="2000" smtClean="0"/>
              <a:t> </a:t>
            </a:r>
            <a:r>
              <a:rPr lang="el-GR" sz="2000" smtClean="0"/>
              <a:t>του εύρους ζώνης ακόμη και αν ένας μόνο ενεργός κόμβος</a:t>
            </a:r>
            <a:r>
              <a:rPr lang="en-US" sz="2000" smtClean="0"/>
              <a:t>! </a:t>
            </a:r>
          </a:p>
          <a:p>
            <a:pPr>
              <a:buFont typeface="ZapfDingbats"/>
              <a:buNone/>
            </a:pPr>
            <a:r>
              <a:rPr lang="el-GR" sz="2000" smtClean="0">
                <a:solidFill>
                  <a:schemeClr val="accent2"/>
                </a:solidFill>
              </a:rPr>
              <a:t>Πρωτόκολλα </a:t>
            </a:r>
            <a:r>
              <a:rPr lang="en-US" sz="2000" smtClean="0">
                <a:solidFill>
                  <a:schemeClr val="accent2"/>
                </a:solidFill>
              </a:rPr>
              <a:t>MAC</a:t>
            </a:r>
            <a:r>
              <a:rPr lang="el-GR" sz="2000" smtClean="0">
                <a:solidFill>
                  <a:schemeClr val="accent2"/>
                </a:solidFill>
              </a:rPr>
              <a:t> τυχαίας πρόσβασης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αποτελεσματικά για χαμηλό φορτίο</a:t>
            </a:r>
            <a:r>
              <a:rPr lang="en-US" sz="2000" smtClean="0"/>
              <a:t>: </a:t>
            </a:r>
            <a:r>
              <a:rPr lang="el-GR" sz="2000" smtClean="0"/>
              <a:t>ένας κόμβος μόνος του μπορεί να χρησιμοποιήσει πλήρως το κανάλι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υψηλό φορτίο</a:t>
            </a:r>
            <a:r>
              <a:rPr lang="en-US" sz="2000" smtClean="0"/>
              <a:t>: overhead</a:t>
            </a:r>
            <a:r>
              <a:rPr lang="el-GR" sz="2000" smtClean="0"/>
              <a:t> συγκρούσεων</a:t>
            </a:r>
            <a:endParaRPr lang="en-US" sz="2000" smtClean="0"/>
          </a:p>
          <a:p>
            <a:pPr>
              <a:buFont typeface="ZapfDingbats"/>
              <a:buNone/>
            </a:pPr>
            <a:r>
              <a:rPr lang="el-GR" sz="2000" smtClean="0">
                <a:solidFill>
                  <a:srgbClr val="FF0000"/>
                </a:solidFill>
              </a:rPr>
              <a:t>Πρωτόκολλα λειτουργίας εκ περιτροπής</a:t>
            </a: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ZapfDingbats"/>
              <a:buNone/>
            </a:pPr>
            <a:r>
              <a:rPr lang="el-GR" sz="2000" smtClean="0"/>
              <a:t>αναζητώντας τα καλύτερα από τους δυο κόσμους</a:t>
            </a:r>
            <a:r>
              <a:rPr lang="en-US" sz="2000" smtClean="0"/>
              <a:t>!</a:t>
            </a:r>
          </a:p>
        </p:txBody>
      </p:sp>
      <p:sp>
        <p:nvSpPr>
          <p:cNvPr id="21606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72014E-30C1-47F5-9A45-16F012A94DC9}" type="slidenum">
              <a:rPr lang="en-US" smtClean="0">
                <a:latin typeface="Arial" charset="0"/>
                <a:cs typeface="Arial" charset="0"/>
              </a:rPr>
              <a:pPr/>
              <a:t>37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0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Πρωτόκολλα </a:t>
            </a:r>
            <a:r>
              <a:rPr lang="en-US" sz="3200" smtClean="0"/>
              <a:t> MAC</a:t>
            </a:r>
            <a:r>
              <a:rPr lang="el-GR" sz="3200" smtClean="0"/>
              <a:t> λειτουργίας</a:t>
            </a:r>
            <a:r>
              <a:rPr lang="en-US" sz="3200" smtClean="0"/>
              <a:t> </a:t>
            </a:r>
            <a:r>
              <a:rPr lang="el-GR" sz="3200" smtClean="0"/>
              <a:t>εκ περιτροπής</a:t>
            </a:r>
            <a:endParaRPr lang="en-US" sz="3200" smtClean="0"/>
          </a:p>
        </p:txBody>
      </p:sp>
      <p:sp>
        <p:nvSpPr>
          <p:cNvPr id="30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err="1" smtClean="0">
                <a:solidFill>
                  <a:srgbClr val="FF0000"/>
                </a:solidFill>
              </a:rPr>
              <a:t>Σταθμοσκόπηση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/>
              <a:t> </a:t>
            </a:r>
            <a:endParaRPr lang="en-US" sz="2000" dirty="0" smtClean="0"/>
          </a:p>
          <a:p>
            <a:r>
              <a:rPr lang="el-GR" sz="2000" dirty="0" smtClean="0"/>
              <a:t>ο </a:t>
            </a:r>
            <a:r>
              <a:rPr lang="en-US" sz="2000" dirty="0" smtClean="0"/>
              <a:t>master </a:t>
            </a:r>
            <a:r>
              <a:rPr lang="el-GR" sz="2000" dirty="0" smtClean="0"/>
              <a:t>κόμβος </a:t>
            </a:r>
            <a:r>
              <a:rPr lang="en-US" sz="2000" dirty="0" smtClean="0"/>
              <a:t>“</a:t>
            </a:r>
            <a:r>
              <a:rPr lang="el-GR" sz="2000" dirty="0" smtClean="0"/>
              <a:t>προσκαλεί</a:t>
            </a:r>
            <a:r>
              <a:rPr lang="en-US" sz="2000" dirty="0" smtClean="0"/>
              <a:t>”</a:t>
            </a:r>
            <a:r>
              <a:rPr lang="el-GR" sz="2000" dirty="0" smtClean="0"/>
              <a:t> τους κόμβους </a:t>
            </a:r>
            <a:r>
              <a:rPr lang="en-US" sz="2000" dirty="0" smtClean="0"/>
              <a:t>slaves</a:t>
            </a:r>
            <a:r>
              <a:rPr lang="el-GR" sz="2000" dirty="0" smtClean="0"/>
              <a:t> να μεταδώσουν με τη σειρά</a:t>
            </a:r>
            <a:endParaRPr lang="en-US" sz="2000" dirty="0" smtClean="0"/>
          </a:p>
          <a:p>
            <a:r>
              <a:rPr lang="el-GR" sz="2000" dirty="0" smtClean="0"/>
              <a:t>συνήθως χρησιμοποιείται με </a:t>
            </a:r>
            <a:r>
              <a:rPr lang="en-US" sz="2000" dirty="0" smtClean="0"/>
              <a:t>“</a:t>
            </a:r>
            <a:r>
              <a:rPr lang="el-GR" sz="2000" dirty="0" smtClean="0"/>
              <a:t>χαζές</a:t>
            </a:r>
            <a:r>
              <a:rPr lang="en-US" sz="2000" dirty="0" smtClean="0"/>
              <a:t>”</a:t>
            </a:r>
            <a:r>
              <a:rPr lang="el-GR" sz="2000" dirty="0" smtClean="0"/>
              <a:t> </a:t>
            </a:r>
            <a:r>
              <a:rPr lang="en-US" sz="2000" dirty="0" smtClean="0"/>
              <a:t>slave </a:t>
            </a:r>
            <a:r>
              <a:rPr lang="el-GR" sz="2000" dirty="0" smtClean="0"/>
              <a:t>συσκευές</a:t>
            </a:r>
            <a:endParaRPr lang="en-US" sz="2000" dirty="0" smtClean="0"/>
          </a:p>
          <a:p>
            <a:r>
              <a:rPr lang="el-GR" sz="2000" dirty="0" smtClean="0"/>
              <a:t>προβληματισμοί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overhead</a:t>
            </a:r>
            <a:r>
              <a:rPr lang="el-GR" sz="1800" dirty="0" smtClean="0"/>
              <a:t> </a:t>
            </a:r>
            <a:r>
              <a:rPr lang="el-GR" sz="1800" dirty="0" err="1" smtClean="0"/>
              <a:t>σταθμοσκόπησης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καθυστέρηση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μοναδικό σημείο αποτυχίας</a:t>
            </a:r>
            <a:r>
              <a:rPr lang="en-US" sz="1800" dirty="0" smtClean="0"/>
              <a:t> (master)</a:t>
            </a:r>
            <a:endParaRPr lang="en-US" sz="2000" dirty="0" smtClean="0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426075" y="2446338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6075" y="2446338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3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4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5" name="Object 32"/>
          <p:cNvGraphicFramePr>
            <a:graphicFrameLocks noChangeAspect="1"/>
          </p:cNvGraphicFramePr>
          <p:nvPr/>
        </p:nvGraphicFramePr>
        <p:xfrm>
          <a:off x="6835775" y="2679700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775" y="2679700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4"/>
          <p:cNvGraphicFramePr>
            <a:graphicFrameLocks noChangeAspect="1"/>
          </p:cNvGraphicFramePr>
          <p:nvPr/>
        </p:nvGraphicFramePr>
        <p:xfrm>
          <a:off x="5154613" y="2974975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4613" y="2974975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7" name="Object 36"/>
          <p:cNvGraphicFramePr>
            <a:graphicFrameLocks noChangeAspect="1"/>
          </p:cNvGraphicFramePr>
          <p:nvPr/>
        </p:nvGraphicFramePr>
        <p:xfrm>
          <a:off x="4883150" y="3503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150" y="3503613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3078" name="Object 38"/>
          <p:cNvGraphicFramePr>
            <a:graphicFrameLocks noChangeAspect="1"/>
          </p:cNvGraphicFramePr>
          <p:nvPr/>
        </p:nvGraphicFramePr>
        <p:xfrm>
          <a:off x="4611688" y="4032250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032250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088" name="Text Box 40"/>
          <p:cNvSpPr txBox="1">
            <a:spLocks noChangeArrowheads="1"/>
          </p:cNvSpPr>
          <p:nvPr/>
        </p:nvSpPr>
        <p:spPr bwMode="auto">
          <a:xfrm>
            <a:off x="6616700" y="3141663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master</a:t>
            </a:r>
          </a:p>
        </p:txBody>
      </p:sp>
      <p:sp>
        <p:nvSpPr>
          <p:cNvPr id="3089" name="Text Box 41"/>
          <p:cNvSpPr txBox="1">
            <a:spLocks noChangeArrowheads="1"/>
          </p:cNvSpPr>
          <p:nvPr/>
        </p:nvSpPr>
        <p:spPr bwMode="auto">
          <a:xfrm>
            <a:off x="4379913" y="4711700"/>
            <a:ext cx="822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slaves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6823075" y="2641600"/>
            <a:ext cx="560388" cy="336550"/>
            <a:chOff x="4212" y="2867"/>
            <a:chExt cx="353" cy="212"/>
          </a:xfrm>
        </p:grpSpPr>
        <p:sp>
          <p:nvSpPr>
            <p:cNvPr id="3098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9" name="Text Box 43"/>
            <p:cNvSpPr txBox="1">
              <a:spLocks noChangeArrowheads="1"/>
            </p:cNvSpPr>
            <p:nvPr/>
          </p:nvSpPr>
          <p:spPr bwMode="auto">
            <a:xfrm>
              <a:off x="4227" y="2867"/>
              <a:ext cx="3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poll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4872038" y="3563938"/>
            <a:ext cx="608012" cy="336550"/>
            <a:chOff x="4415" y="2367"/>
            <a:chExt cx="383" cy="212"/>
          </a:xfrm>
        </p:grpSpPr>
        <p:sp>
          <p:nvSpPr>
            <p:cNvPr id="3096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7" name="Text Box 47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5378450" y="2446338"/>
            <a:ext cx="608013" cy="336550"/>
            <a:chOff x="4415" y="2367"/>
            <a:chExt cx="383" cy="212"/>
          </a:xfrm>
        </p:grpSpPr>
        <p:sp>
          <p:nvSpPr>
            <p:cNvPr id="3094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095" name="Text Box 51"/>
            <p:cNvSpPr txBox="1">
              <a:spLocks noChangeArrowheads="1"/>
            </p:cNvSpPr>
            <p:nvPr/>
          </p:nvSpPr>
          <p:spPr bwMode="auto">
            <a:xfrm>
              <a:off x="4415" y="2367"/>
              <a:ext cx="3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chemeClr val="bg1"/>
                  </a:solidFill>
                </a:rPr>
                <a:t>data</a:t>
              </a:r>
            </a:p>
          </p:txBody>
        </p:sp>
      </p:grpSp>
      <p:sp>
        <p:nvSpPr>
          <p:cNvPr id="309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6D02CB6-9F4D-4B58-97A1-FC4BBE50BCED}" type="slidenum">
              <a:rPr lang="en-US" smtClean="0">
                <a:latin typeface="Arial" charset="0"/>
                <a:cs typeface="Arial" charset="0"/>
              </a:rPr>
              <a:pPr/>
              <a:t>38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Πρωτόκολλα </a:t>
            </a:r>
            <a:r>
              <a:rPr lang="en-US" sz="2800" dirty="0" smtClean="0"/>
              <a:t> MAC </a:t>
            </a:r>
            <a:r>
              <a:rPr lang="el-GR" sz="2800" dirty="0" smtClean="0"/>
              <a:t>λειτουργίας εκ περιτροπής</a:t>
            </a:r>
            <a:endParaRPr lang="en-US" sz="2800" dirty="0" smtClean="0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/>
            <a:r>
              <a:rPr lang="el-GR" sz="2000" dirty="0">
                <a:solidFill>
                  <a:srgbClr val="FF0000"/>
                </a:solidFill>
              </a:rPr>
              <a:t>Μεταβίβασης σκυτάλης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l-GR" sz="2000" dirty="0" smtClean="0">
              <a:solidFill>
                <a:srgbClr val="FF0000"/>
              </a:solidFill>
            </a:endParaRPr>
          </a:p>
          <a:p>
            <a:pPr marL="342900" indent="-342900" eaLnBrk="0" hangingPunct="0"/>
            <a:endParaRPr lang="en-US" sz="2000" b="1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σ</a:t>
            </a:r>
            <a:r>
              <a:rPr lang="el-GR" sz="2000" i="0" dirty="0" smtClean="0"/>
              <a:t>κυτάλη </a:t>
            </a:r>
            <a:r>
              <a:rPr lang="el-GR" sz="2000" i="0" dirty="0">
                <a:solidFill>
                  <a:srgbClr val="FF0000"/>
                </a:solidFill>
              </a:rPr>
              <a:t>(</a:t>
            </a:r>
            <a:r>
              <a:rPr lang="en-US" sz="2000" i="0" dirty="0">
                <a:solidFill>
                  <a:srgbClr val="FF0000"/>
                </a:solidFill>
              </a:rPr>
              <a:t>token</a:t>
            </a:r>
            <a:r>
              <a:rPr lang="el-GR" sz="2000" i="0" dirty="0">
                <a:solidFill>
                  <a:srgbClr val="FF0000"/>
                </a:solidFill>
              </a:rPr>
              <a:t>) </a:t>
            </a:r>
            <a:r>
              <a:rPr lang="el-GR" sz="2000" i="0" dirty="0"/>
              <a:t>ελέγχου που μεταβιβάζεται από τον έναν κόμβο στον επόμενο </a:t>
            </a:r>
            <a:r>
              <a:rPr lang="el-GR" sz="2000" i="0" dirty="0" smtClean="0"/>
              <a:t>σειριακά</a:t>
            </a:r>
            <a:endParaRPr lang="el-GR" sz="2000" i="0" dirty="0"/>
          </a:p>
          <a:p>
            <a:pPr marL="342900" indent="-342900" eaLnBrk="0" hangingPunct="0">
              <a:buClr>
                <a:schemeClr val="accent2"/>
              </a:buClr>
            </a:pPr>
            <a:endParaRPr lang="en-US" sz="2000" i="0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 smtClean="0"/>
              <a:t>πλαίσιο σκυτάλης</a:t>
            </a:r>
          </a:p>
          <a:p>
            <a:pPr marL="342900" indent="-342900" eaLnBrk="0" hangingPunct="0">
              <a:buClr>
                <a:schemeClr val="accent2"/>
              </a:buClr>
            </a:pPr>
            <a:endParaRPr lang="en-US" sz="2000" i="0" dirty="0"/>
          </a:p>
          <a:p>
            <a:pPr marL="342900" indent="-3429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προβληματισμοί</a:t>
            </a:r>
            <a:r>
              <a:rPr lang="en-US" sz="2000" i="0" dirty="0"/>
              <a:t>:</a:t>
            </a:r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n-US" i="0" dirty="0"/>
              <a:t>overhead</a:t>
            </a:r>
            <a:r>
              <a:rPr lang="el-GR" i="0" dirty="0"/>
              <a:t> σκυτάλης</a:t>
            </a:r>
            <a:r>
              <a:rPr lang="en-US" i="0" dirty="0"/>
              <a:t> </a:t>
            </a:r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i="0" dirty="0"/>
              <a:t>καθυστέρηση</a:t>
            </a:r>
            <a:endParaRPr lang="en-US" i="0" dirty="0"/>
          </a:p>
          <a:p>
            <a:pPr marL="742950" lvl="1" indent="-285750" eaLnBrk="0" hangingPunct="0"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i="0" dirty="0"/>
              <a:t>μοναδικό σημείο αποτυχίας</a:t>
            </a:r>
            <a:r>
              <a:rPr lang="en-US" i="0" dirty="0"/>
              <a:t> (</a:t>
            </a:r>
            <a:r>
              <a:rPr lang="el-GR" i="0" dirty="0"/>
              <a:t>σκυτάλη</a:t>
            </a:r>
            <a:r>
              <a:rPr lang="en-US" i="0" dirty="0"/>
              <a:t>)</a:t>
            </a:r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/>
        </p:nvGraphicFramePr>
        <p:xfrm>
          <a:off x="6057900" y="2106613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900" y="2106613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6175375" y="55276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5527675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4714875" y="3724275"/>
          <a:ext cx="5222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3724275"/>
                        <a:ext cx="52228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7551738" y="3681413"/>
          <a:ext cx="5222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738" y="3681413"/>
                        <a:ext cx="522287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2820202"/>
            <a:ext cx="12731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i="0" dirty="0" smtClean="0"/>
              <a:t>(</a:t>
            </a:r>
            <a:r>
              <a:rPr lang="el-GR" sz="1600" i="0" dirty="0" smtClean="0"/>
              <a:t>δεν έχει</a:t>
            </a:r>
          </a:p>
          <a:p>
            <a:pPr eaLnBrk="0" hangingPunct="0"/>
            <a:r>
              <a:rPr lang="el-GR" sz="1600" i="0" dirty="0" smtClean="0"/>
              <a:t>πακέτα </a:t>
            </a:r>
          </a:p>
          <a:p>
            <a:pPr eaLnBrk="0" hangingPunct="0"/>
            <a:r>
              <a:rPr lang="el-GR" sz="1600" i="0" dirty="0" smtClean="0"/>
              <a:t>να στείλει</a:t>
            </a:r>
            <a:r>
              <a:rPr lang="en-US" sz="1600" i="0" dirty="0" smtClean="0"/>
              <a:t>)</a:t>
            </a:r>
            <a:endParaRPr lang="en-US" sz="1600" i="0" dirty="0"/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i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411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Δίκτυο καλωδιακής πρόσβασης</a:t>
            </a:r>
          </a:p>
        </p:txBody>
      </p:sp>
      <p:sp>
        <p:nvSpPr>
          <p:cNvPr id="22425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2425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C5596B8-EAA5-46CD-867B-C0F170C8B135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4260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4261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600" i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42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CMTS</a:t>
            </a:r>
          </a:p>
        </p:txBody>
      </p:sp>
      <p:sp>
        <p:nvSpPr>
          <p:cNvPr id="2242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224264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224393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4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5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6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7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8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99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400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2244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33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36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37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34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35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1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2244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25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8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9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26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27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2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2244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17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20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21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8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9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403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2244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24409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24412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4413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224410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411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404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405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224265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  <a:gd name="T9" fmla="*/ 0 w 130"/>
              <a:gd name="T10" fmla="*/ 0 h 584"/>
              <a:gd name="T11" fmla="*/ 130 w 130"/>
              <a:gd name="T12" fmla="*/ 584 h 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6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24267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cable modem</a:t>
            </a:r>
          </a:p>
          <a:p>
            <a:pPr algn="r" eaLnBrk="0" hangingPunct="0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rPr>
              <a:t>termination system</a:t>
            </a:r>
          </a:p>
        </p:txBody>
      </p:sp>
      <p:grpSp>
        <p:nvGrpSpPr>
          <p:cNvPr id="224268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4374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75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4376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224377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400" i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224378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4387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8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89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0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1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24392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24379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0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24381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  <a:gd name="T9" fmla="*/ 0 w 381"/>
                <a:gd name="T10" fmla="*/ 0 h 274"/>
                <a:gd name="T11" fmla="*/ 381 w 381"/>
                <a:gd name="T12" fmla="*/ 274 h 2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4382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224383" name="Picture 25" descr="tv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4384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224385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4386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24269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4278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24279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224319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4358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59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6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6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68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69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0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1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2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73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63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64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65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66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67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0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4342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43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44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5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46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52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3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4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5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6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57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47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4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49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50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51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grpSp>
            <p:nvGrpSpPr>
              <p:cNvPr id="224321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4326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27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28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2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30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36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7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8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39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0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41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31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32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33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34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35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22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i="0">
                    <a:solidFill>
                      <a:srgbClr val="969696"/>
                    </a:solidFill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224323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4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24325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0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224301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303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304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30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2" y="1922"/>
                    <a:ext cx="1122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0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307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313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4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5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18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308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309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310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311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312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302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224281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224283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4285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</a:endParaRPr>
                </a:p>
              </p:txBody>
            </p:sp>
            <p:grpSp>
              <p:nvGrpSpPr>
                <p:cNvPr id="224286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4287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88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el-GR"/>
                  </a:p>
                </p:txBody>
              </p:sp>
              <p:grpSp>
                <p:nvGrpSpPr>
                  <p:cNvPr id="224289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4295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9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6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7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1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8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299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01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el-GR" sz="2400" i="0">
                        <a:solidFill>
                          <a:srgbClr val="000000"/>
                        </a:solidFill>
                        <a:latin typeface="Arial" charset="0"/>
                        <a:ea typeface="ＭＳ Ｐゴシック" charset="-128"/>
                      </a:endParaRPr>
                    </a:p>
                  </p:txBody>
                </p:sp>
                <p:sp>
                  <p:nvSpPr>
                    <p:cNvPr id="224300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pic>
                <p:nvPicPr>
                  <p:cNvPr id="224290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242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</a:endParaRPr>
                  </a:p>
                </p:txBody>
              </p:sp>
              <p:sp>
                <p:nvSpPr>
                  <p:cNvPr id="224292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  <a:gd name="T9" fmla="*/ 0 w 381"/>
                      <a:gd name="T10" fmla="*/ 0 h 274"/>
                      <a:gd name="T11" fmla="*/ 381 w 381"/>
                      <a:gd name="T12" fmla="*/ 274 h 27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24293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pic>
                <p:nvPicPr>
                  <p:cNvPr id="224294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224284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  <a:gd name="T9" fmla="*/ 0 w 80"/>
                  <a:gd name="T10" fmla="*/ 0 h 300"/>
                  <a:gd name="T11" fmla="*/ 80 w 80"/>
                  <a:gd name="T12" fmla="*/ 300 h 3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24282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i="0">
                  <a:solidFill>
                    <a:srgbClr val="969696"/>
                  </a:solidFill>
                  <a:latin typeface="Times New Roman" pitchFamily="18" charset="0"/>
                </a:rPr>
                <a:t>…</a:t>
              </a:r>
            </a:p>
          </p:txBody>
        </p:sp>
      </p:grpSp>
      <p:grpSp>
        <p:nvGrpSpPr>
          <p:cNvPr id="175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4276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Internet frames,TV channels, control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downstream at different frequencies</a:t>
              </a:r>
            </a:p>
          </p:txBody>
        </p:sp>
        <p:sp>
          <p:nvSpPr>
            <p:cNvPr id="224277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grpSp>
        <p:nvGrpSpPr>
          <p:cNvPr id="178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24274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Internet frames, TV control,  transmitted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 sz="160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upstream at different frequencies in time slots</a:t>
              </a:r>
            </a:p>
          </p:txBody>
        </p:sp>
        <p:sp>
          <p:nvSpPr>
            <p:cNvPr id="224275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l-GR" sz="2400" i="0">
                <a:latin typeface="Arial" charset="0"/>
              </a:endParaRPr>
            </a:p>
          </p:txBody>
        </p:sp>
      </p:grpSp>
      <p:pic>
        <p:nvPicPr>
          <p:cNvPr id="22427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73" name="181 - TextBox"/>
          <p:cNvSpPr txBox="1">
            <a:spLocks noChangeArrowheads="1"/>
          </p:cNvSpPr>
          <p:nvPr/>
        </p:nvSpPr>
        <p:spPr bwMode="auto">
          <a:xfrm>
            <a:off x="528638" y="4619625"/>
            <a:ext cx="8278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πολλαπλά</a:t>
            </a:r>
            <a:r>
              <a:rPr lang="el-GR" i="0"/>
              <a:t> (</a:t>
            </a:r>
            <a:r>
              <a:rPr lang="en-US" i="0"/>
              <a:t>broadcast) </a:t>
            </a:r>
            <a:r>
              <a:rPr lang="el-GR" i="0"/>
              <a:t>κανάλια κατερχόμενης ζεύξης 40 </a:t>
            </a:r>
            <a:r>
              <a:rPr lang="en-US" i="0"/>
              <a:t>Mbps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/>
              <a:t> </a:t>
            </a:r>
            <a:r>
              <a:rPr lang="el-GR" i="0"/>
              <a:t>ένα μόνο </a:t>
            </a:r>
            <a:r>
              <a:rPr lang="en-US" i="0"/>
              <a:t>CMTS </a:t>
            </a:r>
            <a:r>
              <a:rPr lang="el-GR" i="0"/>
              <a:t>εκπέμπει στα κανάλια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>
                <a:solidFill>
                  <a:srgbClr val="FF0000"/>
                </a:solidFill>
              </a:rPr>
              <a:t> πολλαπλά</a:t>
            </a:r>
            <a:r>
              <a:rPr lang="en-US" i="0"/>
              <a:t> </a:t>
            </a:r>
            <a:r>
              <a:rPr lang="el-GR" i="0"/>
              <a:t>κανάλια ανερχόμενης ζεύξης 30 </a:t>
            </a:r>
            <a:r>
              <a:rPr lang="en-US" i="0"/>
              <a:t>Mbps</a:t>
            </a:r>
            <a:endParaRPr lang="el-GR" i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πολλαπλής πρόσβασης: </a:t>
            </a:r>
            <a:r>
              <a:rPr lang="el-GR" i="0"/>
              <a:t>όλοι οι χρήστες ανταγωνίζονται για συγκεκριμένες χρονοθυρίδες του ανερχόμενου καναλιού (άλλες έχουν ανατεθεί)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5DD9976-2F65-409A-BF19-B68D99084CA4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5.1  </a:t>
            </a:r>
            <a:r>
              <a:rPr lang="el-GR" sz="2400" dirty="0" smtClean="0">
                <a:solidFill>
                  <a:srgbClr val="FF0000"/>
                </a:solidFill>
              </a:rPr>
              <a:t>Εισαγωγή και υπηρεσίες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5.2  </a:t>
            </a:r>
            <a:r>
              <a:rPr lang="el-GR" sz="2400" dirty="0" smtClean="0"/>
              <a:t>Ανίχνευση και διόρθωση σφαλμάτων</a:t>
            </a:r>
            <a:endParaRPr lang="en-US" sz="2400" dirty="0" smtClean="0"/>
          </a:p>
          <a:p>
            <a:r>
              <a:rPr lang="en-US" sz="2400" dirty="0" smtClean="0"/>
              <a:t>5.3 </a:t>
            </a:r>
            <a:r>
              <a:rPr lang="el-GR" sz="2400" dirty="0" smtClean="0"/>
              <a:t>Πρωτόκολλα πολλαπλής πρόσβασης</a:t>
            </a:r>
            <a:endParaRPr lang="en-US" sz="2400" dirty="0" smtClean="0"/>
          </a:p>
          <a:p>
            <a:r>
              <a:rPr lang="en-US" sz="2400" dirty="0" smtClean="0"/>
              <a:t>5.4  LANs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,</a:t>
            </a:r>
            <a:r>
              <a:rPr lang="en-US" sz="2000" dirty="0" smtClean="0"/>
              <a:t> ARP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Ethernet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Μεταγωγείς</a:t>
            </a:r>
            <a:r>
              <a:rPr lang="el-GR" sz="2000" dirty="0" smtClean="0"/>
              <a:t> (</a:t>
            </a:r>
            <a:r>
              <a:rPr lang="en-US" sz="2000" dirty="0" smtClean="0"/>
              <a:t>switches)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VLANs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/>
              <a:t>5.5  </a:t>
            </a:r>
            <a:r>
              <a:rPr lang="el-GR" sz="2400" dirty="0" smtClean="0"/>
              <a:t>Εικονικές Ζεύξεις</a:t>
            </a:r>
            <a:r>
              <a:rPr lang="en-US" sz="2400" dirty="0" smtClean="0"/>
              <a:t>: MPLS</a:t>
            </a:r>
          </a:p>
          <a:p>
            <a:r>
              <a:rPr lang="en-US" sz="2400" dirty="0" smtClean="0"/>
              <a:t>5.6  </a:t>
            </a:r>
            <a:r>
              <a:rPr lang="el-GR" sz="2400" dirty="0" smtClean="0"/>
              <a:t>Δικτύωση κέντρων δεδομένων</a:t>
            </a:r>
            <a:endParaRPr lang="en-US" sz="2400" dirty="0" smtClean="0"/>
          </a:p>
          <a:p>
            <a:r>
              <a:rPr lang="en-US" sz="2400" dirty="0" smtClean="0"/>
              <a:t>5.</a:t>
            </a:r>
            <a:r>
              <a:rPr lang="el-GR" sz="2400" dirty="0" smtClean="0"/>
              <a:t>7 </a:t>
            </a:r>
            <a:r>
              <a:rPr lang="en-US" sz="2400" dirty="0" smtClean="0"/>
              <a:t> </a:t>
            </a:r>
            <a:r>
              <a:rPr lang="el-GR" sz="2400" dirty="0" smtClean="0"/>
              <a:t>Η </a:t>
            </a:r>
            <a:r>
              <a:rPr lang="en-US" sz="2400" dirty="0" smtClean="0"/>
              <a:t>“</a:t>
            </a:r>
            <a:r>
              <a:rPr lang="el-GR" sz="2400" dirty="0" smtClean="0"/>
              <a:t>ζωή</a:t>
            </a:r>
            <a:r>
              <a:rPr lang="en-US" sz="2400" dirty="0" smtClean="0"/>
              <a:t>”</a:t>
            </a:r>
            <a:r>
              <a:rPr lang="el-GR" sz="2400" dirty="0" smtClean="0"/>
              <a:t> μιας αίτησης</a:t>
            </a:r>
            <a:r>
              <a:rPr lang="en-US" sz="2400" dirty="0" smtClean="0"/>
              <a:t> web</a:t>
            </a: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Δίκτυο καλωδιακής πρόσβασης</a:t>
            </a:r>
          </a:p>
        </p:txBody>
      </p:sp>
      <p:sp>
        <p:nvSpPr>
          <p:cNvPr id="22528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2528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BE4A946-75F8-4106-9F5E-31355555BED0}" type="slidenum">
              <a:rPr lang="en-US" smtClean="0">
                <a:latin typeface="Arial" charset="0"/>
                <a:cs typeface="Arial" charset="0"/>
              </a:rPr>
              <a:pPr/>
              <a:t>40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225284" name="Group 3"/>
          <p:cNvGrpSpPr>
            <a:grpSpLocks/>
          </p:cNvGrpSpPr>
          <p:nvPr/>
        </p:nvGrpSpPr>
        <p:grpSpPr bwMode="auto">
          <a:xfrm>
            <a:off x="636588" y="1304925"/>
            <a:ext cx="8008937" cy="206375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191"/>
              <a:ext cx="970021" cy="42457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87" name="TextBox 6"/>
            <p:cNvSpPr txBox="1">
              <a:spLocks noChangeArrowheads="1"/>
            </p:cNvSpPr>
            <p:nvPr/>
          </p:nvSpPr>
          <p:spPr bwMode="auto">
            <a:xfrm>
              <a:off x="4170531" y="3611187"/>
              <a:ext cx="103649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MAP frame for</a:t>
              </a:r>
            </a:p>
            <a:p>
              <a:pPr eaLnBrk="0" hangingPunct="0">
                <a:lnSpc>
                  <a:spcPts val="1200"/>
                </a:lnSpc>
              </a:pPr>
              <a:r>
                <a:rPr lang="en-US" sz="100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225288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9" name="Down Arrow 29"/>
            <p:cNvSpPr/>
            <p:nvPr/>
          </p:nvSpPr>
          <p:spPr>
            <a:xfrm rot="16200000">
              <a:off x="4257136" y="2473003"/>
              <a:ext cx="39127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10" name="Down Arrow 30"/>
            <p:cNvSpPr/>
            <p:nvPr/>
          </p:nvSpPr>
          <p:spPr>
            <a:xfrm rot="5400000">
              <a:off x="4198782" y="2897581"/>
              <a:ext cx="374628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225291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225292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22529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34"/>
            <p:cNvCxnSpPr/>
            <p:nvPr/>
          </p:nvCxnSpPr>
          <p:spPr>
            <a:xfrm>
              <a:off x="3060452" y="5238058"/>
              <a:ext cx="2756068" cy="41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35"/>
            <p:cNvCxnSpPr/>
            <p:nvPr/>
          </p:nvCxnSpPr>
          <p:spPr>
            <a:xfrm>
              <a:off x="3119194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36"/>
            <p:cNvCxnSpPr/>
            <p:nvPr/>
          </p:nvCxnSpPr>
          <p:spPr>
            <a:xfrm flipH="1">
              <a:off x="3204924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7"/>
            <p:cNvCxnSpPr/>
            <p:nvPr/>
          </p:nvCxnSpPr>
          <p:spPr>
            <a:xfrm flipH="1">
              <a:off x="3285891" y="5129832"/>
              <a:ext cx="3175" cy="1082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8"/>
            <p:cNvCxnSpPr/>
            <p:nvPr/>
          </p:nvCxnSpPr>
          <p:spPr>
            <a:xfrm flipH="1">
              <a:off x="336685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39"/>
            <p:cNvCxnSpPr/>
            <p:nvPr/>
          </p:nvCxnSpPr>
          <p:spPr>
            <a:xfrm flipH="1">
              <a:off x="344782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40"/>
            <p:cNvCxnSpPr/>
            <p:nvPr/>
          </p:nvCxnSpPr>
          <p:spPr>
            <a:xfrm flipH="1">
              <a:off x="352879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1"/>
            <p:cNvCxnSpPr/>
            <p:nvPr/>
          </p:nvCxnSpPr>
          <p:spPr>
            <a:xfrm flipH="1">
              <a:off x="360817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2"/>
            <p:cNvCxnSpPr/>
            <p:nvPr/>
          </p:nvCxnSpPr>
          <p:spPr>
            <a:xfrm flipH="1">
              <a:off x="368914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/>
            <p:cNvCxnSpPr/>
            <p:nvPr/>
          </p:nvCxnSpPr>
          <p:spPr>
            <a:xfrm flipH="1">
              <a:off x="377010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4"/>
            <p:cNvCxnSpPr/>
            <p:nvPr/>
          </p:nvCxnSpPr>
          <p:spPr>
            <a:xfrm flipH="1">
              <a:off x="385107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5"/>
            <p:cNvCxnSpPr/>
            <p:nvPr/>
          </p:nvCxnSpPr>
          <p:spPr>
            <a:xfrm flipH="1">
              <a:off x="393998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6"/>
            <p:cNvCxnSpPr/>
            <p:nvPr/>
          </p:nvCxnSpPr>
          <p:spPr>
            <a:xfrm flipH="1">
              <a:off x="401936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7"/>
            <p:cNvCxnSpPr/>
            <p:nvPr/>
          </p:nvCxnSpPr>
          <p:spPr>
            <a:xfrm flipH="1">
              <a:off x="410032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8"/>
            <p:cNvCxnSpPr/>
            <p:nvPr/>
          </p:nvCxnSpPr>
          <p:spPr>
            <a:xfrm flipH="1">
              <a:off x="418129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9"/>
            <p:cNvCxnSpPr/>
            <p:nvPr/>
          </p:nvCxnSpPr>
          <p:spPr>
            <a:xfrm flipH="1">
              <a:off x="426226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0"/>
            <p:cNvCxnSpPr/>
            <p:nvPr/>
          </p:nvCxnSpPr>
          <p:spPr>
            <a:xfrm flipH="1">
              <a:off x="434323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51"/>
            <p:cNvCxnSpPr/>
            <p:nvPr/>
          </p:nvCxnSpPr>
          <p:spPr>
            <a:xfrm flipH="1">
              <a:off x="4424198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52"/>
            <p:cNvCxnSpPr/>
            <p:nvPr/>
          </p:nvCxnSpPr>
          <p:spPr>
            <a:xfrm flipH="1">
              <a:off x="4505165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53"/>
            <p:cNvCxnSpPr/>
            <p:nvPr/>
          </p:nvCxnSpPr>
          <p:spPr>
            <a:xfrm flipH="1">
              <a:off x="4584545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4"/>
            <p:cNvCxnSpPr/>
            <p:nvPr/>
          </p:nvCxnSpPr>
          <p:spPr>
            <a:xfrm flipH="1">
              <a:off x="467821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55"/>
            <p:cNvCxnSpPr/>
            <p:nvPr/>
          </p:nvCxnSpPr>
          <p:spPr>
            <a:xfrm flipH="1">
              <a:off x="4767119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56"/>
            <p:cNvCxnSpPr/>
            <p:nvPr/>
          </p:nvCxnSpPr>
          <p:spPr>
            <a:xfrm flipH="1">
              <a:off x="4848086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57"/>
            <p:cNvCxnSpPr/>
            <p:nvPr/>
          </p:nvCxnSpPr>
          <p:spPr>
            <a:xfrm flipH="1">
              <a:off x="492905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58"/>
            <p:cNvCxnSpPr/>
            <p:nvPr/>
          </p:nvCxnSpPr>
          <p:spPr>
            <a:xfrm flipH="1">
              <a:off x="5008434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59"/>
            <p:cNvCxnSpPr/>
            <p:nvPr/>
          </p:nvCxnSpPr>
          <p:spPr>
            <a:xfrm flipH="1">
              <a:off x="5089401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60"/>
            <p:cNvCxnSpPr/>
            <p:nvPr/>
          </p:nvCxnSpPr>
          <p:spPr>
            <a:xfrm flipH="1">
              <a:off x="5170369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61"/>
            <p:cNvCxnSpPr/>
            <p:nvPr/>
          </p:nvCxnSpPr>
          <p:spPr>
            <a:xfrm flipH="1">
              <a:off x="5251336" y="5133994"/>
              <a:ext cx="3175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62"/>
            <p:cNvCxnSpPr/>
            <p:nvPr/>
          </p:nvCxnSpPr>
          <p:spPr>
            <a:xfrm flipH="1">
              <a:off x="5332304" y="5133994"/>
              <a:ext cx="1587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63"/>
            <p:cNvCxnSpPr/>
            <p:nvPr/>
          </p:nvCxnSpPr>
          <p:spPr>
            <a:xfrm flipH="1">
              <a:off x="5413271" y="5133994"/>
              <a:ext cx="1588" cy="1061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64"/>
            <p:cNvCxnSpPr/>
            <p:nvPr/>
          </p:nvCxnSpPr>
          <p:spPr>
            <a:xfrm>
              <a:off x="5508527" y="5044501"/>
              <a:ext cx="0" cy="1914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25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225326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cs typeface="Arial" charset="0"/>
                </a:rPr>
                <a:t>t</a:t>
              </a:r>
              <a:r>
                <a:rPr lang="en-US" sz="1600" baseline="-2500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47" name="Straight Connector 67"/>
            <p:cNvCxnSpPr/>
            <p:nvPr/>
          </p:nvCxnSpPr>
          <p:spPr>
            <a:xfrm>
              <a:off x="3111255" y="5323390"/>
              <a:ext cx="577885" cy="2081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68"/>
            <p:cNvCxnSpPr/>
            <p:nvPr/>
          </p:nvCxnSpPr>
          <p:spPr>
            <a:xfrm>
              <a:off x="3679615" y="5329633"/>
              <a:ext cx="1870189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69"/>
            <p:cNvCxnSpPr/>
            <p:nvPr/>
          </p:nvCxnSpPr>
          <p:spPr>
            <a:xfrm>
              <a:off x="3400198" y="5375421"/>
              <a:ext cx="4763" cy="514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70"/>
            <p:cNvCxnSpPr/>
            <p:nvPr/>
          </p:nvCxnSpPr>
          <p:spPr>
            <a:xfrm>
              <a:off x="4573433" y="5383746"/>
              <a:ext cx="6350" cy="5140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31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225332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Minislots containing </a:t>
              </a:r>
            </a:p>
            <a:p>
              <a:pPr eaLnBrk="0" hangingPunct="0"/>
              <a:r>
                <a:rPr lang="en-US" sz="120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225333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334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225335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rPr>
                <a:t>CMTS</a:t>
              </a:r>
            </a:p>
          </p:txBody>
        </p:sp>
        <p:sp>
          <p:nvSpPr>
            <p:cNvPr id="225336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ea typeface="ＭＳ Ｐゴシック" charset="-128"/>
                <a:cs typeface="Arial" charset="0"/>
              </a:endParaRPr>
            </a:p>
          </p:txBody>
        </p:sp>
        <p:pic>
          <p:nvPicPr>
            <p:cNvPr id="22533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338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22539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91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9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94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40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35" y="1000"/>
                    <a:ext cx="855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4" y="1073"/>
                    <a:ext cx="4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405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95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96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97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9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99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39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225374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75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76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7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78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8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5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6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7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8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89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79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80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81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8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83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0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2535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59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6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62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6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6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73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63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6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65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6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67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225341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25342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ea typeface="ＭＳ Ｐゴシック" charset="-128"/>
                  <a:cs typeface="Arial" charset="0"/>
                </a:endParaRPr>
              </a:p>
            </p:txBody>
          </p:sp>
          <p:grpSp>
            <p:nvGrpSpPr>
              <p:cNvPr id="225343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25344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grpSp>
              <p:nvGrpSpPr>
                <p:cNvPr id="225346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5352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3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4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5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 i="0">
                      <a:solidFill>
                        <a:srgbClr val="000000"/>
                      </a:solidFill>
                      <a:latin typeface="Arial" charset="0"/>
                      <a:ea typeface="ＭＳ Ｐゴシック" charset="-128"/>
                      <a:cs typeface="Arial" charset="0"/>
                    </a:endParaRPr>
                  </a:p>
                </p:txBody>
              </p:sp>
              <p:sp>
                <p:nvSpPr>
                  <p:cNvPr id="225357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pic>
              <p:nvPicPr>
                <p:cNvPr id="225347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5348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solidFill>
                      <a:srgbClr val="000000"/>
                    </a:solidFill>
                    <a:latin typeface="Arial" charset="0"/>
                    <a:ea typeface="ＭＳ Ｐゴシック" charset="-128"/>
                    <a:cs typeface="Arial" charset="0"/>
                  </a:endParaRPr>
                </a:p>
              </p:txBody>
            </p:sp>
            <p:sp>
              <p:nvSpPr>
                <p:cNvPr id="225349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  <a:gd name="T9" fmla="*/ 0 w 381"/>
                    <a:gd name="T10" fmla="*/ 0 h 274"/>
                    <a:gd name="T11" fmla="*/ 381 w 381"/>
                    <a:gd name="T12" fmla="*/ 274 h 2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25350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pic>
              <p:nvPicPr>
                <p:cNvPr id="225351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126" name="125 - TextBox"/>
          <p:cNvSpPr txBox="1"/>
          <p:nvPr/>
        </p:nvSpPr>
        <p:spPr>
          <a:xfrm>
            <a:off x="401638" y="3962400"/>
            <a:ext cx="8340725" cy="2154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i="0" dirty="0">
                <a:solidFill>
                  <a:srgbClr val="FF0000"/>
                </a:solidFill>
              </a:rPr>
              <a:t>DOCSIS: </a:t>
            </a:r>
            <a:r>
              <a:rPr lang="en-US" sz="2000" i="0" dirty="0">
                <a:latin typeface="+mn-lt"/>
                <a:ea typeface="ＭＳ Ｐゴシック" charset="0"/>
              </a:rPr>
              <a:t>data over cable service interface spec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FDM </a:t>
            </a:r>
            <a:r>
              <a:rPr lang="el-GR" sz="2000" i="0" dirty="0">
                <a:latin typeface="+mn-lt"/>
                <a:ea typeface="ＭＳ Ｐゴシック" charset="0"/>
              </a:rPr>
              <a:t>σε ανερχόμενης, κατερχόμενης ζεύξης κανάλια συχνότητας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l-GR" sz="2000" i="0" dirty="0">
                <a:solidFill>
                  <a:srgbClr val="FF0000"/>
                </a:solidFill>
                <a:latin typeface="+mn-lt"/>
                <a:ea typeface="ＭＳ Ｐゴシック" charset="0"/>
              </a:rPr>
              <a:t> </a:t>
            </a:r>
            <a:r>
              <a:rPr lang="en-US" sz="2000" i="0" dirty="0">
                <a:latin typeface="+mn-lt"/>
                <a:ea typeface="ＭＳ Ｐゴシック" charset="0"/>
              </a:rPr>
              <a:t>TDM </a:t>
            </a:r>
            <a:r>
              <a:rPr lang="el-GR" sz="2000" i="0" dirty="0">
                <a:latin typeface="+mn-lt"/>
                <a:ea typeface="ＭＳ Ｐゴシック" charset="0"/>
              </a:rPr>
              <a:t>ανερχόμενης ζεύξης: κάποιες θυρίδες ανατίθενται, για κάποιες υπάρχει ανταγωνισμός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i="0" dirty="0">
                <a:latin typeface="+mn-lt"/>
              </a:rPr>
              <a:t>MAP </a:t>
            </a:r>
            <a:r>
              <a:rPr lang="el-GR" i="0" dirty="0">
                <a:latin typeface="+mn-lt"/>
              </a:rPr>
              <a:t>πλαίσιο</a:t>
            </a:r>
            <a:r>
              <a:rPr lang="el-GR" i="0" dirty="0"/>
              <a:t> κατερχόμενης ζεύξης</a:t>
            </a:r>
            <a:r>
              <a:rPr lang="el-GR" i="0" dirty="0">
                <a:latin typeface="+mn-lt"/>
              </a:rPr>
              <a:t>: αναθέτει θυρίδες ανερχόμενης ζεύξης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l-GR" i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el-GR" i="0" dirty="0">
                <a:latin typeface="+mn-lt"/>
              </a:rPr>
              <a:t>αίτηση για ανερχόμενες θυρίδες (και δεδομένα) μεταδίδεται με τυχαία πρόσβαση (δυαδική οπισθοχώρηση) σε επιλεγμένες θυρίδες</a:t>
            </a:r>
            <a:endParaRPr lang="el-GR" i="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A6F525D-9CD1-48C8-966C-D07B6D11B7F2}" type="slidenum">
              <a:rPr lang="en-US" smtClean="0">
                <a:latin typeface="Arial" charset="0"/>
                <a:cs typeface="Arial" charset="0"/>
              </a:rPr>
              <a:pPr/>
              <a:t>41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</a:t>
            </a:r>
            <a:r>
              <a:rPr lang="el-GR" smtClean="0"/>
              <a:t>Σύνοψη πρωτοκόλλων</a:t>
            </a:r>
            <a:r>
              <a:rPr lang="en-US" smtClean="0"/>
              <a:t> MAC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576763"/>
          </a:xfrm>
        </p:spPr>
        <p:txBody>
          <a:bodyPr/>
          <a:lstStyle/>
          <a:p>
            <a:r>
              <a:rPr lang="el-GR" sz="2400" i="1" smtClean="0">
                <a:solidFill>
                  <a:srgbClr val="FF0000"/>
                </a:solidFill>
              </a:rPr>
              <a:t>Διαμέριση καναλιού</a:t>
            </a:r>
            <a:r>
              <a:rPr lang="en-US" sz="2400" i="1" smtClean="0">
                <a:solidFill>
                  <a:srgbClr val="FF0000"/>
                </a:solidFill>
              </a:rPr>
              <a:t>,</a:t>
            </a:r>
            <a:r>
              <a:rPr lang="el-GR" sz="2400" i="1" smtClean="0">
                <a:solidFill>
                  <a:srgbClr val="FF0000"/>
                </a:solidFill>
              </a:rPr>
              <a:t> </a:t>
            </a:r>
            <a:r>
              <a:rPr lang="el-GR" sz="2400" smtClean="0"/>
              <a:t>μέσω</a:t>
            </a:r>
            <a:r>
              <a:rPr lang="en-US" sz="2400" smtClean="0"/>
              <a:t> </a:t>
            </a:r>
            <a:r>
              <a:rPr lang="el-GR" sz="2400" smtClean="0"/>
              <a:t>χρόνου</a:t>
            </a:r>
            <a:r>
              <a:rPr lang="en-US" sz="2400" smtClean="0"/>
              <a:t>,</a:t>
            </a:r>
            <a:r>
              <a:rPr lang="el-GR" sz="2400" smtClean="0"/>
              <a:t> συχνότητας, ή κώδικα</a:t>
            </a:r>
            <a:endParaRPr lang="en-US" sz="24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Διαίρεση χρόνου, διαίρεση συχνότητας</a:t>
            </a:r>
            <a:endParaRPr lang="en-US" sz="2000" smtClean="0"/>
          </a:p>
          <a:p>
            <a:r>
              <a:rPr lang="el-GR" sz="2400" i="1" smtClean="0">
                <a:solidFill>
                  <a:srgbClr val="FF0000"/>
                </a:solidFill>
              </a:rPr>
              <a:t>Τυχαία πρόσβαση</a:t>
            </a:r>
            <a:r>
              <a:rPr lang="en-US" sz="2400" i="1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(</a:t>
            </a:r>
            <a:r>
              <a:rPr lang="el-GR" sz="2400" smtClean="0"/>
              <a:t>δυναμικό</a:t>
            </a:r>
            <a:r>
              <a:rPr lang="en-US" sz="2400" smtClean="0"/>
              <a:t>),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ALOHA, S-ALOHA, CSMA, CSMA/CD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Ανίχνευση φέροντος</a:t>
            </a:r>
            <a:r>
              <a:rPr lang="en-US" sz="2000" smtClean="0"/>
              <a:t>: </a:t>
            </a:r>
            <a:r>
              <a:rPr lang="el-GR" sz="2000" smtClean="0"/>
              <a:t>εύκολη σε ορισμένες τεχνολογίες (ενσύρματες)</a:t>
            </a:r>
            <a:r>
              <a:rPr lang="en-US" sz="2000" smtClean="0"/>
              <a:t>, </a:t>
            </a:r>
            <a:r>
              <a:rPr lang="el-GR" sz="2000" smtClean="0"/>
              <a:t>δύσκολη σε άλλες</a:t>
            </a:r>
            <a:r>
              <a:rPr lang="en-US" sz="2000" smtClean="0"/>
              <a:t> (</a:t>
            </a:r>
            <a:r>
              <a:rPr lang="el-GR" sz="2000" smtClean="0"/>
              <a:t>ασύρματη</a:t>
            </a:r>
            <a:r>
              <a:rPr lang="en-US" sz="200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CSMA/CD </a:t>
            </a:r>
            <a:r>
              <a:rPr lang="el-GR" sz="2000" smtClean="0"/>
              <a:t>χρησιμοποιείται στο</a:t>
            </a:r>
            <a:r>
              <a:rPr lang="en-US" sz="200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CSMA/CA </a:t>
            </a:r>
            <a:r>
              <a:rPr lang="el-GR" sz="2000" smtClean="0"/>
              <a:t>χρησιμοποιείται στο</a:t>
            </a:r>
            <a:r>
              <a:rPr lang="en-US" sz="2000" smtClean="0"/>
              <a:t> 802.11</a:t>
            </a:r>
          </a:p>
          <a:p>
            <a:r>
              <a:rPr lang="el-GR" sz="2400" i="1" smtClean="0">
                <a:solidFill>
                  <a:srgbClr val="FF0000"/>
                </a:solidFill>
              </a:rPr>
              <a:t>Λειτουργία εκ περιτροπής</a:t>
            </a:r>
            <a:endParaRPr lang="en-US" sz="2400" i="1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Σταθμοσκόπηση από κεντρικό σταθμό</a:t>
            </a:r>
            <a:r>
              <a:rPr lang="en-US" sz="2000" smtClean="0"/>
              <a:t>, </a:t>
            </a:r>
            <a:r>
              <a:rPr lang="el-GR" sz="2000" smtClean="0"/>
              <a:t>μεταβίβαση σκυτάλης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n-US" sz="2000" smtClean="0"/>
              <a:t>Bluetooth, FDDI,  Token Ring </a:t>
            </a:r>
          </a:p>
        </p:txBody>
      </p:sp>
      <p:sp>
        <p:nvSpPr>
          <p:cNvPr id="2263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5ED70FC-88BE-4A2E-AAD9-1F9F37D00894}" type="slidenum">
              <a:rPr lang="en-US" smtClean="0">
                <a:latin typeface="Arial" charset="0"/>
                <a:cs typeface="Arial" charset="0"/>
              </a:rPr>
              <a:pPr/>
              <a:t>42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  <a:endParaRPr lang="en-US" smtClean="0"/>
          </a:p>
        </p:txBody>
      </p:sp>
      <p:sp>
        <p:nvSpPr>
          <p:cNvPr id="22835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28356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solidFill>
                  <a:srgbClr val="FF0000"/>
                </a:solidFill>
                <a:latin typeface="+mn-lt"/>
              </a:rPr>
              <a:t>Διευθυνσιοδότηση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,</a:t>
            </a: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228358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24EADA7-D975-47B4-ADCC-C62178D11114}" type="slidenum">
              <a:rPr lang="en-US" smtClean="0">
                <a:latin typeface="Arial" charset="0"/>
                <a:cs typeface="Arial" charset="0"/>
              </a:rPr>
              <a:pPr/>
              <a:t>43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Διευθύνσεις </a:t>
            </a:r>
            <a:r>
              <a:rPr lang="en-US" smtClean="0"/>
              <a:t>MAC </a:t>
            </a:r>
            <a:r>
              <a:rPr lang="el-GR" smtClean="0"/>
              <a:t>και</a:t>
            </a:r>
            <a:r>
              <a:rPr lang="en-US" smtClean="0"/>
              <a:t> ARP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50938"/>
            <a:ext cx="8247063" cy="4648200"/>
          </a:xfrm>
        </p:spPr>
        <p:txBody>
          <a:bodyPr/>
          <a:lstStyle/>
          <a:p>
            <a:r>
              <a:rPr lang="el-GR" dirty="0" smtClean="0"/>
              <a:t>Διευθύνσεις </a:t>
            </a:r>
            <a:r>
              <a:rPr lang="en-US" dirty="0" smtClean="0"/>
              <a:t>IP 32-bit: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διεύθυνση </a:t>
            </a:r>
            <a:r>
              <a:rPr lang="el-GR" sz="2000" i="1" dirty="0" smtClean="0"/>
              <a:t>επιπέδου δικτύου</a:t>
            </a:r>
            <a:r>
              <a:rPr lang="en-US" sz="2000" i="1" dirty="0" smtClean="0"/>
              <a:t> </a:t>
            </a:r>
            <a:r>
              <a:rPr lang="el-GR" sz="2000" dirty="0" smtClean="0"/>
              <a:t>για τη </a:t>
            </a:r>
            <a:r>
              <a:rPr lang="el-GR" sz="2000" dirty="0" err="1" smtClean="0"/>
              <a:t>διεπαφή</a:t>
            </a:r>
            <a:endParaRPr lang="en-US" sz="2000" i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χρησιμοποιείται για προώθηση επιπέδου 3 (επίπεδο δικτύου)</a:t>
            </a:r>
            <a:endParaRPr lang="en-US" sz="2000" dirty="0" smtClean="0"/>
          </a:p>
          <a:p>
            <a:r>
              <a:rPr lang="el-GR" dirty="0" smtClean="0"/>
              <a:t>Διεύθυνση </a:t>
            </a:r>
            <a:r>
              <a:rPr lang="en-US" dirty="0" smtClean="0"/>
              <a:t>MAC (</a:t>
            </a:r>
            <a:r>
              <a:rPr lang="el-GR" dirty="0" smtClean="0"/>
              <a:t>ή</a:t>
            </a:r>
            <a:r>
              <a:rPr lang="en-US" dirty="0" smtClean="0"/>
              <a:t> LAN </a:t>
            </a:r>
            <a:r>
              <a:rPr lang="el-GR" dirty="0" smtClean="0"/>
              <a:t>ή φυσική</a:t>
            </a:r>
            <a:r>
              <a:rPr lang="en-US" dirty="0" smtClean="0"/>
              <a:t> </a:t>
            </a:r>
            <a:r>
              <a:rPr lang="el-GR" dirty="0" smtClean="0"/>
              <a:t>ή</a:t>
            </a:r>
            <a:r>
              <a:rPr lang="en-US" dirty="0" smtClean="0"/>
              <a:t> Ethernet) 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Λειτουργία: </a:t>
            </a:r>
            <a:r>
              <a:rPr lang="el-GR" sz="2000" dirty="0" smtClean="0">
                <a:solidFill>
                  <a:srgbClr val="FF0000"/>
                </a:solidFill>
              </a:rPr>
              <a:t>χρησιμοποιείται </a:t>
            </a:r>
            <a:r>
              <a:rPr lang="en-US" sz="2000" dirty="0" smtClean="0">
                <a:solidFill>
                  <a:srgbClr val="FF0000"/>
                </a:solidFill>
              </a:rPr>
              <a:t>“</a:t>
            </a:r>
            <a:r>
              <a:rPr lang="el-GR" sz="2000" dirty="0" smtClean="0">
                <a:solidFill>
                  <a:srgbClr val="FF0000"/>
                </a:solidFill>
              </a:rPr>
              <a:t>τοπικά</a:t>
            </a:r>
            <a:r>
              <a:rPr lang="en-US" sz="2000" dirty="0" smtClean="0">
                <a:solidFill>
                  <a:srgbClr val="FF0000"/>
                </a:solidFill>
              </a:rPr>
              <a:t>”</a:t>
            </a:r>
            <a:r>
              <a:rPr lang="el-GR" sz="2000" dirty="0" smtClean="0">
                <a:solidFill>
                  <a:srgbClr val="FF0000"/>
                </a:solidFill>
              </a:rPr>
              <a:t> για να πάει το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πλαίσιο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από τη μια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διεπαφή</a:t>
            </a:r>
            <a:r>
              <a:rPr lang="el-GR" sz="2000" dirty="0" smtClean="0">
                <a:solidFill>
                  <a:srgbClr val="FF0000"/>
                </a:solidFill>
              </a:rPr>
              <a:t> σε μια άλλη φυσικά συνδεδεμένη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διεπαφή</a:t>
            </a:r>
            <a:r>
              <a:rPr lang="en-US" sz="2000" dirty="0" smtClean="0">
                <a:solidFill>
                  <a:srgbClr val="FF0000"/>
                </a:solidFill>
              </a:rPr>
              <a:t> (</a:t>
            </a:r>
            <a:r>
              <a:rPr lang="el-GR" sz="2000" dirty="0" smtClean="0">
                <a:solidFill>
                  <a:srgbClr val="FF0000"/>
                </a:solidFill>
              </a:rPr>
              <a:t>ίδιο δίκτυο, υπό την έννοια της </a:t>
            </a:r>
            <a:r>
              <a:rPr lang="en-US" sz="2000" dirty="0" smtClean="0">
                <a:solidFill>
                  <a:srgbClr val="FF0000"/>
                </a:solidFill>
              </a:rPr>
              <a:t>IP </a:t>
            </a:r>
            <a:r>
              <a:rPr lang="el-GR" sz="2000" dirty="0" err="1" smtClean="0">
                <a:solidFill>
                  <a:srgbClr val="FF0000"/>
                </a:solidFill>
              </a:rPr>
              <a:t>διευθυνσιοδότησης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48 bit 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MAC (</a:t>
            </a:r>
            <a:r>
              <a:rPr lang="el-GR" sz="2000" dirty="0" smtClean="0"/>
              <a:t>για τα περισσότερα</a:t>
            </a:r>
            <a:r>
              <a:rPr lang="en-US" sz="2000" dirty="0" smtClean="0"/>
              <a:t> LANs) </a:t>
            </a:r>
            <a:r>
              <a:rPr lang="el-GR" sz="2000" dirty="0" smtClean="0"/>
              <a:t>αποθηκευμένη στη</a:t>
            </a:r>
            <a:r>
              <a:rPr lang="en-US" sz="2000" dirty="0" smtClean="0"/>
              <a:t> ROM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προσαρμογέα</a:t>
            </a:r>
            <a:r>
              <a:rPr lang="el-GR" sz="2000" dirty="0" smtClean="0"/>
              <a:t> (</a:t>
            </a:r>
            <a:r>
              <a:rPr lang="en-US" sz="2000" dirty="0" smtClean="0"/>
              <a:t>NIC ROM</a:t>
            </a:r>
            <a:r>
              <a:rPr lang="el-GR" sz="2000" dirty="0" smtClean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π.χ.: </a:t>
            </a:r>
            <a:r>
              <a:rPr lang="en-US" sz="2000" dirty="0" smtClean="0"/>
              <a:t>1A-2F-BB-76-09-AD</a:t>
            </a:r>
          </a:p>
        </p:txBody>
      </p:sp>
      <p:sp>
        <p:nvSpPr>
          <p:cNvPr id="2304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auto">
          <a:xfrm>
            <a:off x="560387" y="5394961"/>
            <a:ext cx="4481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l-GR" i="0" dirty="0" err="1">
                <a:solidFill>
                  <a:srgbClr val="000099"/>
                </a:solidFill>
                <a:latin typeface="Arial" charset="0"/>
              </a:rPr>
              <a:t>δεκαεξαδικός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βάση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16)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 συμβολισμός</a:t>
            </a:r>
            <a:endParaRPr lang="en-US" i="0" dirty="0">
              <a:solidFill>
                <a:srgbClr val="000099"/>
              </a:solidFill>
              <a:latin typeface="Arial" charset="0"/>
            </a:endParaRPr>
          </a:p>
          <a:p>
            <a:pPr algn="ctr" eaLnBrk="0" hangingPunct="0"/>
            <a:r>
              <a:rPr lang="en-US" i="0" dirty="0">
                <a:solidFill>
                  <a:srgbClr val="000099"/>
                </a:solidFill>
                <a:latin typeface="Arial" charset="0"/>
              </a:rPr>
              <a:t>(</a:t>
            </a:r>
            <a:r>
              <a:rPr lang="el-GR" i="0" dirty="0">
                <a:solidFill>
                  <a:srgbClr val="000099"/>
                </a:solidFill>
                <a:latin typeface="Arial" charset="0"/>
              </a:rPr>
              <a:t>κάθε</a:t>
            </a:r>
            <a:r>
              <a:rPr lang="en-US" i="0" dirty="0">
                <a:solidFill>
                  <a:srgbClr val="000099"/>
                </a:solidFill>
                <a:latin typeface="Arial" charset="0"/>
              </a:rPr>
              <a:t> 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“</a:t>
            </a:r>
            <a:r>
              <a:rPr lang="el-GR" altLang="ja-JP" i="0" dirty="0">
                <a:solidFill>
                  <a:srgbClr val="000099"/>
                </a:solidFill>
                <a:latin typeface="Arial" charset="0"/>
              </a:rPr>
              <a:t>νούμερο</a:t>
            </a:r>
            <a:r>
              <a:rPr lang="ja-JP" altLang="en-US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”</a:t>
            </a:r>
            <a:r>
              <a:rPr lang="en-US" altLang="ja-JP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 </a:t>
            </a:r>
            <a:r>
              <a:rPr lang="el-GR" altLang="ja-JP" i="0" dirty="0">
                <a:solidFill>
                  <a:srgbClr val="000099"/>
                </a:solidFill>
                <a:latin typeface="Arial" charset="0"/>
              </a:rPr>
              <a:t>αντιπροσωπεύει</a:t>
            </a:r>
            <a:r>
              <a:rPr lang="en-US" altLang="ja-JP" i="0" dirty="0">
                <a:solidFill>
                  <a:srgbClr val="000099"/>
                </a:solidFill>
                <a:latin typeface="Arial" charset="0"/>
                <a:ea typeface="ＭＳ Ｐゴシック" charset="-128"/>
              </a:rPr>
              <a:t> 4 bits)</a:t>
            </a:r>
            <a:endParaRPr lang="en-US" i="0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0406" name="Line 7"/>
          <p:cNvSpPr>
            <a:spLocks noChangeShapeType="1"/>
          </p:cNvSpPr>
          <p:nvPr/>
        </p:nvSpPr>
        <p:spPr bwMode="auto">
          <a:xfrm flipV="1">
            <a:off x="2259873" y="4859383"/>
            <a:ext cx="640081" cy="5355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B63ABC8-A08B-41B5-BDC7-21F1546E23F9}" type="slidenum">
              <a:rPr lang="en-US" smtClean="0">
                <a:latin typeface="Arial" charset="0"/>
                <a:cs typeface="Arial" charset="0"/>
              </a:rPr>
              <a:pPr/>
              <a:t>44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LAN</a:t>
            </a:r>
          </a:p>
        </p:txBody>
      </p:sp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430213" y="1314450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i="0"/>
              <a:t>Κάθε προσαρμογέας (</a:t>
            </a:r>
            <a:r>
              <a:rPr lang="en-US" sz="2000" i="0"/>
              <a:t>adapter</a:t>
            </a:r>
            <a:r>
              <a:rPr lang="el-GR" sz="2000" i="0"/>
              <a:t>) του LAN έχει μοναδική διεύθυνση </a:t>
            </a:r>
            <a:r>
              <a:rPr lang="el-GR" sz="2000" i="0">
                <a:solidFill>
                  <a:srgbClr val="FF0000"/>
                </a:solidFill>
              </a:rPr>
              <a:t>LAN</a:t>
            </a:r>
            <a:endParaRPr lang="en-US" sz="2000" i="0">
              <a:solidFill>
                <a:srgbClr val="FF0000"/>
              </a:solidFill>
            </a:endParaRPr>
          </a:p>
        </p:txBody>
      </p:sp>
      <p:sp>
        <p:nvSpPr>
          <p:cNvPr id="5129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Broadcast address =</a:t>
            </a:r>
          </a:p>
          <a:p>
            <a:pPr eaLnBrk="0" hangingPunct="0"/>
            <a:r>
              <a:rPr lang="en-US" i="0">
                <a:solidFill>
                  <a:srgbClr val="FF0000"/>
                </a:solidFill>
              </a:rPr>
              <a:t>FF-FF-FF-FF-FF-FF</a:t>
            </a: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1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20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>
                <a:solidFill>
                  <a:srgbClr val="FF0000"/>
                </a:solidFill>
              </a:rPr>
              <a:t>= adapter</a:t>
            </a: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5123" name="Object 9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11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5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37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8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39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0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1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1A-2F-BB-76-09-AD</a:t>
            </a:r>
          </a:p>
        </p:txBody>
      </p:sp>
      <p:sp>
        <p:nvSpPr>
          <p:cNvPr id="5142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3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4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58-23-D7-FA-20-B0</a:t>
            </a:r>
          </a:p>
        </p:txBody>
      </p:sp>
      <p:sp>
        <p:nvSpPr>
          <p:cNvPr id="5145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6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0C-C4-11-6F-E3-98</a:t>
            </a:r>
          </a:p>
        </p:txBody>
      </p:sp>
      <p:sp>
        <p:nvSpPr>
          <p:cNvPr id="5147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148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71-65-F7-2B-08-53</a:t>
            </a:r>
          </a:p>
        </p:txBody>
      </p:sp>
      <p:sp>
        <p:nvSpPr>
          <p:cNvPr id="5149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1572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   LAN</a:t>
            </a:r>
          </a:p>
          <a:p>
            <a:pPr eaLnBrk="0" hangingPunct="0"/>
            <a:r>
              <a:rPr lang="en-US" i="0"/>
              <a:t>(wired or</a:t>
            </a:r>
          </a:p>
          <a:p>
            <a:pPr eaLnBrk="0" hangingPunct="0"/>
            <a:r>
              <a:rPr lang="en-US" i="0"/>
              <a:t>wireless)</a:t>
            </a:r>
          </a:p>
        </p:txBody>
      </p:sp>
      <p:sp>
        <p:nvSpPr>
          <p:cNvPr id="515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3122BF8-EC33-42FF-877F-ADC887285E04}" type="slidenum">
              <a:rPr lang="en-US" smtClean="0">
                <a:latin typeface="Arial" charset="0"/>
                <a:cs typeface="Arial" charset="0"/>
              </a:rPr>
              <a:pPr/>
              <a:t>45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LAN </a:t>
            </a:r>
            <a:r>
              <a:rPr lang="el-GR" sz="3200" dirty="0" smtClean="0"/>
              <a:t>διευθύνσεις</a:t>
            </a:r>
            <a:r>
              <a:rPr lang="en-US" sz="3200" dirty="0" smtClean="0"/>
              <a:t> </a:t>
            </a:r>
            <a:r>
              <a:rPr lang="en-US" sz="2400" dirty="0" smtClean="0"/>
              <a:t>(</a:t>
            </a:r>
            <a:r>
              <a:rPr lang="el-GR" sz="2400" dirty="0" smtClean="0"/>
              <a:t>συν.</a:t>
            </a:r>
            <a:r>
              <a:rPr lang="en-US" sz="2400" dirty="0" smtClean="0"/>
              <a:t>)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/>
              <a:t>το  </a:t>
            </a:r>
            <a:r>
              <a:rPr lang="en-US" sz="2000" dirty="0" smtClean="0"/>
              <a:t>IEEE</a:t>
            </a:r>
            <a:r>
              <a:rPr lang="el-GR" sz="2000" dirty="0" smtClean="0"/>
              <a:t> διαχειρίζεται την εκχώρηση </a:t>
            </a:r>
            <a:r>
              <a:rPr lang="en-US" sz="2000" dirty="0" smtClean="0"/>
              <a:t>MAC </a:t>
            </a:r>
            <a:r>
              <a:rPr lang="el-GR" sz="2000" dirty="0" smtClean="0"/>
              <a:t>διευθύνσεων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ένας κατασκευαστής αγοράζει τμήμα του χώρου των </a:t>
            </a:r>
            <a:r>
              <a:rPr lang="en-US" sz="2000" dirty="0" smtClean="0"/>
              <a:t> MAC</a:t>
            </a:r>
            <a:r>
              <a:rPr lang="el-GR" sz="2000" dirty="0" smtClean="0"/>
              <a:t>  διευθύνσεων </a:t>
            </a:r>
            <a:r>
              <a:rPr lang="en-US" sz="2000" dirty="0" smtClean="0"/>
              <a:t>(</a:t>
            </a:r>
            <a:r>
              <a:rPr lang="el-GR" sz="2000" dirty="0" smtClean="0"/>
              <a:t>για να διασφαλιστεί μοναδικότητα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</a:t>
            </a:r>
            <a:r>
              <a:rPr lang="el-GR" sz="2000" dirty="0" err="1" smtClean="0"/>
              <a:t>ναλογία</a:t>
            </a:r>
            <a:r>
              <a:rPr lang="en-US" sz="2000" dirty="0" smtClean="0"/>
              <a:t>:</a:t>
            </a: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         (a) 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MAC: </a:t>
            </a:r>
            <a:r>
              <a:rPr lang="el-GR" sz="2000" dirty="0" smtClean="0"/>
              <a:t>όπως ο αριθμός κοινωνικής ασφάλισης</a:t>
            </a:r>
            <a:endParaRPr lang="en-US" sz="2000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         (b) 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IP: </a:t>
            </a:r>
            <a:r>
              <a:rPr lang="el-GR" sz="2000" dirty="0" smtClean="0"/>
              <a:t>όπως η ταχυδρομική διεύθυνση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 </a:t>
            </a:r>
            <a:r>
              <a:rPr lang="el-GR" sz="2000" dirty="0" smtClean="0"/>
              <a:t>επίπεδη διεύθυνση </a:t>
            </a:r>
            <a:r>
              <a:rPr lang="en-US" sz="2000" dirty="0" smtClean="0"/>
              <a:t>MAC</a:t>
            </a:r>
            <a:r>
              <a:rPr lang="el-GR" sz="2000" dirty="0" smtClean="0"/>
              <a:t> </a:t>
            </a:r>
            <a:r>
              <a:rPr lang="en-US" sz="2000" dirty="0" smtClean="0">
                <a:latin typeface="MS Mincho" charset="-128"/>
                <a:ea typeface="MS Mincho" charset="-128"/>
              </a:rPr>
              <a:t>➜</a:t>
            </a:r>
            <a:r>
              <a:rPr lang="en-US" sz="2000" dirty="0" smtClean="0"/>
              <a:t> </a:t>
            </a:r>
            <a:r>
              <a:rPr lang="el-GR" sz="2000" dirty="0" err="1" smtClean="0"/>
              <a:t>φορητότητα</a:t>
            </a:r>
            <a:r>
              <a:rPr lang="en-US" sz="20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/>
              <a:t>μπορεί να μετακινηθεί η κάρτα</a:t>
            </a:r>
            <a:r>
              <a:rPr lang="en-US" sz="1800" dirty="0" smtClean="0"/>
              <a:t> LAN </a:t>
            </a:r>
            <a:r>
              <a:rPr lang="el-GR" sz="1800" dirty="0" smtClean="0"/>
              <a:t>από το ένα</a:t>
            </a:r>
            <a:r>
              <a:rPr lang="en-US" sz="1800" dirty="0" smtClean="0"/>
              <a:t> LAN </a:t>
            </a:r>
            <a:r>
              <a:rPr lang="el-GR" sz="1800" dirty="0" smtClean="0"/>
              <a:t>στο άλλο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η ιεραρχική </a:t>
            </a:r>
            <a:r>
              <a:rPr lang="en-US" sz="2000" dirty="0" smtClean="0"/>
              <a:t>IP </a:t>
            </a:r>
            <a:r>
              <a:rPr lang="el-GR" sz="2000" dirty="0" smtClean="0"/>
              <a:t>διεύθυνση δεν είναι φορητή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800" dirty="0" smtClean="0"/>
              <a:t> </a:t>
            </a:r>
            <a:r>
              <a:rPr lang="el-GR" sz="1800" dirty="0" smtClean="0"/>
              <a:t>εξαρτάται από το δίκτυο</a:t>
            </a:r>
            <a:r>
              <a:rPr lang="en-US" sz="1800" dirty="0" smtClean="0"/>
              <a:t> IP</a:t>
            </a:r>
            <a:r>
              <a:rPr lang="el-GR" sz="1800" dirty="0" smtClean="0"/>
              <a:t> στον οποίο ο κόμβος είναι συνδεδεμένος</a:t>
            </a:r>
            <a:endParaRPr lang="en-US" sz="18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3552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8FDD7F3-FCFE-48B6-805C-B70D745BF3C3}" type="slidenum">
              <a:rPr lang="en-US" smtClean="0">
                <a:latin typeface="Arial" charset="0"/>
                <a:cs typeface="Arial" charset="0"/>
              </a:rPr>
              <a:pPr/>
              <a:t>46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r>
              <a:rPr lang="en-US" sz="3600" smtClean="0"/>
              <a:t>ARP: Address Resolution Protocol</a:t>
            </a:r>
            <a:r>
              <a:rPr lang="el-GR" sz="3600" smtClean="0"/>
              <a:t> </a:t>
            </a:r>
            <a:r>
              <a:rPr lang="el-GR" sz="2400" smtClean="0"/>
              <a:t>(Πρωτόκολλο διευθέτησης διευθύνσεων)</a:t>
            </a:r>
            <a:endParaRPr lang="en-US" sz="3200" smtClean="0"/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48200" y="1474788"/>
            <a:ext cx="4495800" cy="4797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dirty="0" smtClean="0"/>
              <a:t>Κάθε</a:t>
            </a:r>
            <a:r>
              <a:rPr lang="en-US" sz="2400" dirty="0" smtClean="0"/>
              <a:t> IP </a:t>
            </a:r>
            <a:r>
              <a:rPr lang="el-GR" sz="2400" dirty="0" smtClean="0"/>
              <a:t>κόμβος</a:t>
            </a:r>
            <a:r>
              <a:rPr lang="en-US" sz="2400" dirty="0" smtClean="0"/>
              <a:t> (</a:t>
            </a:r>
            <a:r>
              <a:rPr lang="el-GR" sz="2400" dirty="0" smtClean="0"/>
              <a:t>υπολογιστής</a:t>
            </a:r>
            <a:r>
              <a:rPr lang="en-US" sz="2400" dirty="0" smtClean="0"/>
              <a:t>, </a:t>
            </a:r>
            <a:r>
              <a:rPr lang="el-GR" sz="2400" dirty="0" smtClean="0"/>
              <a:t>δρομολογητής</a:t>
            </a:r>
            <a:r>
              <a:rPr lang="en-US" sz="2400" dirty="0" smtClean="0"/>
              <a:t>) </a:t>
            </a:r>
            <a:r>
              <a:rPr lang="el-GR" sz="2400" dirty="0" smtClean="0"/>
              <a:t>στο</a:t>
            </a:r>
            <a:r>
              <a:rPr lang="en-US" sz="2400" dirty="0" smtClean="0"/>
              <a:t> LAN </a:t>
            </a:r>
            <a:r>
              <a:rPr lang="el-GR" sz="2400" dirty="0" smtClean="0"/>
              <a:t>έχει </a:t>
            </a:r>
            <a:r>
              <a:rPr lang="el-GR" sz="2400" dirty="0" smtClean="0">
                <a:solidFill>
                  <a:srgbClr val="FF0000"/>
                </a:solidFill>
              </a:rPr>
              <a:t>πίνακα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ARP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400" dirty="0" smtClean="0"/>
              <a:t>πίνακας </a:t>
            </a:r>
            <a:r>
              <a:rPr lang="en-US" sz="2400" dirty="0" smtClean="0"/>
              <a:t>ARP: </a:t>
            </a:r>
            <a:r>
              <a:rPr lang="el-GR" sz="2400" dirty="0" smtClean="0"/>
              <a:t>αντιστοίχιση διευθύνσεων </a:t>
            </a:r>
            <a:r>
              <a:rPr lang="en-US" sz="2400" dirty="0" smtClean="0"/>
              <a:t>IP/MAC</a:t>
            </a:r>
            <a:r>
              <a:rPr lang="el-GR" sz="2400" dirty="0" smtClean="0"/>
              <a:t> για κάποιους κόμβους του</a:t>
            </a:r>
            <a:r>
              <a:rPr lang="en-US" sz="2400" dirty="0" smtClean="0"/>
              <a:t> LAN </a:t>
            </a:r>
            <a:endParaRPr lang="el-GR" sz="2400" dirty="0" smtClean="0"/>
          </a:p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1800" dirty="0" smtClean="0"/>
              <a:t>   </a:t>
            </a:r>
            <a:r>
              <a:rPr lang="en-US" sz="1800" dirty="0" smtClean="0">
                <a:solidFill>
                  <a:srgbClr val="FF0000"/>
                </a:solidFill>
              </a:rPr>
              <a:t>&lt;</a:t>
            </a:r>
            <a:r>
              <a:rPr lang="el-GR" sz="18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διεύθυνση</a:t>
            </a:r>
            <a:r>
              <a:rPr lang="en-US" sz="1800" dirty="0" smtClean="0">
                <a:solidFill>
                  <a:srgbClr val="FF0000"/>
                </a:solidFill>
              </a:rPr>
              <a:t> IP</a:t>
            </a:r>
            <a:r>
              <a:rPr lang="el-GR" sz="1800" dirty="0" smtClean="0">
                <a:solidFill>
                  <a:srgbClr val="FF0000"/>
                </a:solidFill>
              </a:rPr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διεύθυνση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MAC</a:t>
            </a:r>
            <a:r>
              <a:rPr lang="el-GR" sz="1800" dirty="0" smtClean="0">
                <a:solidFill>
                  <a:srgbClr val="FF0000"/>
                </a:solidFill>
              </a:rPr>
              <a:t>,</a:t>
            </a:r>
            <a:r>
              <a:rPr lang="en-US" sz="1800" dirty="0" smtClean="0">
                <a:solidFill>
                  <a:srgbClr val="FF0000"/>
                </a:solidFill>
              </a:rPr>
              <a:t> TTL&gt;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2000" dirty="0" smtClean="0"/>
              <a:t>TTL (Time To Live</a:t>
            </a:r>
            <a:r>
              <a:rPr lang="el-GR" sz="2000" dirty="0" smtClean="0"/>
              <a:t> - διάρκεια ζωής</a:t>
            </a:r>
            <a:r>
              <a:rPr lang="en-US" sz="2000" dirty="0" smtClean="0"/>
              <a:t>): </a:t>
            </a:r>
            <a:r>
              <a:rPr lang="el-GR" sz="2000" dirty="0" smtClean="0"/>
              <a:t>χρόνος μετά τον οποίο η αντιστοίχιση διευθύνσεων θα έχει «ξεχαστεί» </a:t>
            </a:r>
            <a:r>
              <a:rPr lang="en-US" sz="2000" dirty="0" smtClean="0"/>
              <a:t>(</a:t>
            </a:r>
            <a:r>
              <a:rPr lang="el-GR" sz="2000" dirty="0" smtClean="0"/>
              <a:t>τυπικά</a:t>
            </a:r>
            <a:r>
              <a:rPr lang="en-US" sz="2000" dirty="0" smtClean="0"/>
              <a:t> 20 </a:t>
            </a:r>
            <a:r>
              <a:rPr lang="el-GR" sz="2000" dirty="0" smtClean="0"/>
              <a:t>λεπτά</a:t>
            </a:r>
            <a:r>
              <a:rPr lang="en-US" sz="2000" dirty="0" smtClean="0"/>
              <a:t>)</a:t>
            </a:r>
          </a:p>
        </p:txBody>
      </p:sp>
      <p:grpSp>
        <p:nvGrpSpPr>
          <p:cNvPr id="6153" name="Group 5"/>
          <p:cNvGrpSpPr>
            <a:grpSpLocks/>
          </p:cNvGrpSpPr>
          <p:nvPr/>
        </p:nvGrpSpPr>
        <p:grpSpPr bwMode="auto">
          <a:xfrm>
            <a:off x="230188" y="1487488"/>
            <a:ext cx="4343400" cy="1346200"/>
            <a:chOff x="297" y="3336"/>
            <a:chExt cx="2788" cy="848"/>
          </a:xfrm>
        </p:grpSpPr>
        <p:sp>
          <p:nvSpPr>
            <p:cNvPr id="6181" name="Text Box 6"/>
            <p:cNvSpPr txBox="1">
              <a:spLocks noChangeArrowheads="1"/>
            </p:cNvSpPr>
            <p:nvPr/>
          </p:nvSpPr>
          <p:spPr bwMode="auto">
            <a:xfrm>
              <a:off x="390" y="3350"/>
              <a:ext cx="2690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000" u="sng"/>
                <a:t>Ερώτηση</a:t>
              </a:r>
              <a:r>
                <a:rPr lang="en-US" sz="2000"/>
                <a:t>: </a:t>
              </a:r>
              <a:r>
                <a:rPr lang="el-GR" sz="2000"/>
                <a:t>πώς να βρούμε τη</a:t>
              </a:r>
              <a:r>
                <a:rPr lang="en-US" sz="2000"/>
                <a:t> MAC </a:t>
              </a:r>
            </a:p>
            <a:p>
              <a:pPr eaLnBrk="0" hangingPunct="0"/>
              <a:r>
                <a:rPr lang="el-GR" sz="2000"/>
                <a:t>διεύθυνση</a:t>
              </a:r>
              <a:r>
                <a:rPr lang="en-US" sz="2000"/>
                <a:t> </a:t>
              </a:r>
              <a:r>
                <a:rPr lang="el-GR" sz="2000"/>
                <a:t>μιας διεπαφής </a:t>
              </a:r>
            </a:p>
            <a:p>
              <a:pPr eaLnBrk="0" hangingPunct="0"/>
              <a:r>
                <a:rPr lang="el-GR" sz="2000"/>
                <a:t>γνωρίζοντας</a:t>
              </a:r>
              <a:r>
                <a:rPr lang="en-US" sz="2000"/>
                <a:t> </a:t>
              </a:r>
              <a:r>
                <a:rPr lang="el-GR" sz="2000"/>
                <a:t>την </a:t>
              </a:r>
              <a:r>
                <a:rPr lang="en-US" sz="2000"/>
                <a:t>IP </a:t>
              </a:r>
              <a:r>
                <a:rPr lang="el-GR" sz="2000"/>
                <a:t>διεύθυνση της</a:t>
              </a:r>
              <a:r>
                <a:rPr lang="en-US" sz="2000"/>
                <a:t>;</a:t>
              </a:r>
            </a:p>
            <a:p>
              <a:pPr eaLnBrk="0" hangingPunct="0"/>
              <a:endParaRPr lang="en-US" sz="2000" i="0">
                <a:latin typeface="Times New Roman" pitchFamily="18" charset="0"/>
              </a:endParaRPr>
            </a:p>
          </p:txBody>
        </p:sp>
        <p:sp>
          <p:nvSpPr>
            <p:cNvPr id="6182" name="Rectangle 7"/>
            <p:cNvSpPr>
              <a:spLocks noChangeArrowheads="1"/>
            </p:cNvSpPr>
            <p:nvPr/>
          </p:nvSpPr>
          <p:spPr bwMode="auto">
            <a:xfrm>
              <a:off x="297" y="3336"/>
              <a:ext cx="2788" cy="80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2354263" y="304482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263" y="3044825"/>
                        <a:ext cx="415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147" name="Object 11"/>
          <p:cNvGraphicFramePr>
            <a:graphicFrameLocks noChangeAspect="1"/>
          </p:cNvGraphicFramePr>
          <p:nvPr/>
        </p:nvGraphicFramePr>
        <p:xfrm>
          <a:off x="3852863" y="4397375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863" y="4397375"/>
                        <a:ext cx="415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2"/>
          <p:cNvGraphicFramePr>
            <a:graphicFrameLocks noChangeAspect="1"/>
          </p:cNvGraphicFramePr>
          <p:nvPr/>
        </p:nvGraphicFramePr>
        <p:xfrm>
          <a:off x="2344738" y="5843588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738" y="5843588"/>
                        <a:ext cx="415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3"/>
          <p:cNvGraphicFramePr>
            <a:graphicFrameLocks noChangeAspect="1"/>
          </p:cNvGraphicFramePr>
          <p:nvPr/>
        </p:nvGraphicFramePr>
        <p:xfrm>
          <a:off x="668338" y="4279900"/>
          <a:ext cx="415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4279900"/>
                        <a:ext cx="4159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3717925" y="4508500"/>
            <a:ext cx="18415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1041400" y="4371975"/>
            <a:ext cx="182563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2540000" y="3413125"/>
            <a:ext cx="13017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2493963" y="5654675"/>
            <a:ext cx="130175" cy="190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>
            <a:off x="1219200" y="4449763"/>
            <a:ext cx="614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H="1">
            <a:off x="3176588" y="4575175"/>
            <a:ext cx="542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3" name="Text Box 22"/>
          <p:cNvSpPr txBox="1">
            <a:spLocks noChangeArrowheads="1"/>
          </p:cNvSpPr>
          <p:nvPr/>
        </p:nvSpPr>
        <p:spPr bwMode="auto">
          <a:xfrm>
            <a:off x="2806700" y="3389313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1A-2F-BB-76-09-AD</a:t>
            </a:r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 flipH="1" flipV="1">
            <a:off x="2674938" y="3490913"/>
            <a:ext cx="176212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 flipV="1">
            <a:off x="3798888" y="4651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6" name="Text Box 25"/>
          <p:cNvSpPr txBox="1">
            <a:spLocks noChangeArrowheads="1"/>
          </p:cNvSpPr>
          <p:nvPr/>
        </p:nvSpPr>
        <p:spPr bwMode="auto">
          <a:xfrm>
            <a:off x="3384550" y="4943475"/>
            <a:ext cx="1900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58-23-D7-FA-20-B0</a:t>
            </a:r>
          </a:p>
        </p:txBody>
      </p:sp>
      <p:sp>
        <p:nvSpPr>
          <p:cNvPr id="6167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68" name="Text Box 27"/>
          <p:cNvSpPr txBox="1">
            <a:spLocks noChangeArrowheads="1"/>
          </p:cNvSpPr>
          <p:nvPr/>
        </p:nvSpPr>
        <p:spPr bwMode="auto">
          <a:xfrm>
            <a:off x="2921000" y="5651500"/>
            <a:ext cx="1795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0C-C4-11-6F-E3-98</a:t>
            </a:r>
          </a:p>
        </p:txBody>
      </p:sp>
      <p:sp>
        <p:nvSpPr>
          <p:cNvPr id="6169" name="Line 28"/>
          <p:cNvSpPr>
            <a:spLocks noChangeShapeType="1"/>
          </p:cNvSpPr>
          <p:nvPr/>
        </p:nvSpPr>
        <p:spPr bwMode="auto">
          <a:xfrm flipV="1">
            <a:off x="1130300" y="4524375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0" name="Text Box 29"/>
          <p:cNvSpPr txBox="1">
            <a:spLocks noChangeArrowheads="1"/>
          </p:cNvSpPr>
          <p:nvPr/>
        </p:nvSpPr>
        <p:spPr bwMode="auto">
          <a:xfrm>
            <a:off x="0" y="483393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71-65-F7-2B-08-53</a:t>
            </a:r>
          </a:p>
        </p:txBody>
      </p:sp>
      <p:sp>
        <p:nvSpPr>
          <p:cNvPr id="6171" name="Text Box 30"/>
          <p:cNvSpPr txBox="1">
            <a:spLocks noChangeArrowheads="1"/>
          </p:cNvSpPr>
          <p:nvPr/>
        </p:nvSpPr>
        <p:spPr bwMode="auto">
          <a:xfrm>
            <a:off x="2012950" y="4435475"/>
            <a:ext cx="86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/>
              <a:t>   LAN</a:t>
            </a:r>
          </a:p>
        </p:txBody>
      </p:sp>
      <p:sp>
        <p:nvSpPr>
          <p:cNvPr id="6172" name="Text Box 31"/>
          <p:cNvSpPr txBox="1">
            <a:spLocks noChangeArrowheads="1"/>
          </p:cNvSpPr>
          <p:nvPr/>
        </p:nvSpPr>
        <p:spPr bwMode="auto">
          <a:xfrm>
            <a:off x="230188" y="37909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137.196.7.23</a:t>
            </a:r>
          </a:p>
        </p:txBody>
      </p:sp>
      <p:sp>
        <p:nvSpPr>
          <p:cNvPr id="6173" name="Line 32"/>
          <p:cNvSpPr>
            <a:spLocks noChangeShapeType="1"/>
          </p:cNvSpPr>
          <p:nvPr/>
        </p:nvSpPr>
        <p:spPr bwMode="auto">
          <a:xfrm>
            <a:off x="876300" y="4043363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4" name="Text Box 33"/>
          <p:cNvSpPr txBox="1">
            <a:spLocks noChangeArrowheads="1"/>
          </p:cNvSpPr>
          <p:nvPr/>
        </p:nvSpPr>
        <p:spPr bwMode="auto">
          <a:xfrm>
            <a:off x="2944813" y="29908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137.196.7.78</a:t>
            </a:r>
          </a:p>
        </p:txBody>
      </p:sp>
      <p:sp>
        <p:nvSpPr>
          <p:cNvPr id="6175" name="Line 34"/>
          <p:cNvSpPr>
            <a:spLocks noChangeShapeType="1"/>
          </p:cNvSpPr>
          <p:nvPr/>
        </p:nvSpPr>
        <p:spPr bwMode="auto">
          <a:xfrm flipH="1" flipV="1">
            <a:off x="2705100" y="3116263"/>
            <a:ext cx="2825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6" name="Line 35"/>
          <p:cNvSpPr>
            <a:spLocks noChangeShapeType="1"/>
          </p:cNvSpPr>
          <p:nvPr/>
        </p:nvSpPr>
        <p:spPr bwMode="auto">
          <a:xfrm>
            <a:off x="4054475" y="415607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7" name="Text Box 36"/>
          <p:cNvSpPr txBox="1">
            <a:spLocks noChangeArrowheads="1"/>
          </p:cNvSpPr>
          <p:nvPr/>
        </p:nvSpPr>
        <p:spPr bwMode="auto">
          <a:xfrm>
            <a:off x="3444875" y="3890963"/>
            <a:ext cx="120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137.196.7.14</a:t>
            </a:r>
          </a:p>
        </p:txBody>
      </p:sp>
      <p:sp>
        <p:nvSpPr>
          <p:cNvPr id="6178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179" name="Text Box 39"/>
          <p:cNvSpPr txBox="1">
            <a:spLocks noChangeArrowheads="1"/>
          </p:cNvSpPr>
          <p:nvPr/>
        </p:nvSpPr>
        <p:spPr bwMode="auto">
          <a:xfrm>
            <a:off x="898525" y="5861050"/>
            <a:ext cx="1231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/>
              <a:t>137.196.7.88</a:t>
            </a:r>
          </a:p>
        </p:txBody>
      </p:sp>
      <p:sp>
        <p:nvSpPr>
          <p:cNvPr id="618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0D0A8B7-D5A6-49F3-909C-230BEC91D396}" type="slidenum">
              <a:rPr lang="en-US" smtClean="0">
                <a:latin typeface="Arial" charset="0"/>
                <a:cs typeface="Arial" charset="0"/>
              </a:rPr>
              <a:pPr/>
              <a:t>47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72463" cy="1143000"/>
          </a:xfrm>
        </p:spPr>
        <p:txBody>
          <a:bodyPr/>
          <a:lstStyle/>
          <a:p>
            <a:r>
              <a:rPr lang="el-GR" sz="3600" dirty="0" smtClean="0"/>
              <a:t>Πρωτόκολλο </a:t>
            </a:r>
            <a:r>
              <a:rPr lang="en-US" sz="3600" dirty="0" smtClean="0"/>
              <a:t>ARP: </a:t>
            </a:r>
            <a:r>
              <a:rPr lang="el-GR" sz="3600" dirty="0" smtClean="0"/>
              <a:t>ίδιο</a:t>
            </a:r>
            <a:r>
              <a:rPr lang="en-US" sz="3600" dirty="0" smtClean="0"/>
              <a:t> LAN (</a:t>
            </a:r>
            <a:r>
              <a:rPr lang="el-GR" sz="3600" dirty="0" smtClean="0"/>
              <a:t>δίκτυο</a:t>
            </a:r>
            <a:r>
              <a:rPr lang="en-US" sz="3600" dirty="0" smtClean="0"/>
              <a:t>)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l-GR" sz="1800" smtClean="0"/>
              <a:t>Ο </a:t>
            </a:r>
            <a:r>
              <a:rPr lang="en-US" sz="1800" smtClean="0"/>
              <a:t>A </a:t>
            </a:r>
            <a:r>
              <a:rPr lang="el-GR" sz="1800" smtClean="0"/>
              <a:t>θέλει να στείλει </a:t>
            </a:r>
            <a:r>
              <a:rPr lang="en-US" sz="1800" smtClean="0"/>
              <a:t>datagram </a:t>
            </a:r>
            <a:r>
              <a:rPr lang="el-GR" sz="1800" smtClean="0"/>
              <a:t>στον</a:t>
            </a:r>
            <a:r>
              <a:rPr lang="en-US" sz="1800" smtClean="0"/>
              <a:t> B</a:t>
            </a:r>
            <a:endParaRPr lang="el-GR" sz="1800" smtClean="0"/>
          </a:p>
          <a:p>
            <a:pPr lvl="1">
              <a:buFont typeface="Wingdings" pitchFamily="2" charset="2"/>
              <a:buChar char="§"/>
            </a:pPr>
            <a:r>
              <a:rPr lang="el-GR" sz="1400" smtClean="0"/>
              <a:t> </a:t>
            </a:r>
            <a:r>
              <a:rPr lang="el-GR" sz="1600" smtClean="0"/>
              <a:t>η</a:t>
            </a:r>
            <a:r>
              <a:rPr lang="en-US" sz="1600" smtClean="0"/>
              <a:t> </a:t>
            </a:r>
            <a:r>
              <a:rPr lang="el-GR" sz="1600" smtClean="0"/>
              <a:t>διεύθυνση </a:t>
            </a:r>
            <a:r>
              <a:rPr lang="en-US" sz="1600" smtClean="0"/>
              <a:t>MAC </a:t>
            </a:r>
            <a:r>
              <a:rPr lang="el-GR" sz="1600" smtClean="0"/>
              <a:t>του </a:t>
            </a:r>
            <a:r>
              <a:rPr lang="en-US" sz="1600" smtClean="0"/>
              <a:t>B</a:t>
            </a:r>
            <a:r>
              <a:rPr lang="el-GR" sz="1600" smtClean="0"/>
              <a:t> δεν είναι στον πίνακα </a:t>
            </a:r>
            <a:r>
              <a:rPr lang="en-US" sz="1600" smtClean="0"/>
              <a:t>ARP </a:t>
            </a:r>
            <a:r>
              <a:rPr lang="el-GR" sz="1600" smtClean="0"/>
              <a:t>του</a:t>
            </a:r>
            <a:r>
              <a:rPr lang="en-US" sz="1600" smtClean="0"/>
              <a:t> A.</a:t>
            </a:r>
          </a:p>
          <a:p>
            <a:r>
              <a:rPr lang="el-GR" sz="1800" smtClean="0"/>
              <a:t>Ο </a:t>
            </a:r>
            <a:r>
              <a:rPr lang="en-US" sz="1800" smtClean="0"/>
              <a:t>A </a:t>
            </a:r>
            <a:r>
              <a:rPr lang="el-GR" sz="1800" smtClean="0">
                <a:solidFill>
                  <a:srgbClr val="FF0000"/>
                </a:solidFill>
              </a:rPr>
              <a:t>ευρυεκπέμπει </a:t>
            </a:r>
            <a:r>
              <a:rPr lang="el-GR" sz="1800" smtClean="0"/>
              <a:t>πακέτο </a:t>
            </a:r>
            <a:r>
              <a:rPr lang="en-US" sz="1800" smtClean="0"/>
              <a:t>ARP </a:t>
            </a:r>
            <a:r>
              <a:rPr lang="el-GR" sz="1800" smtClean="0"/>
              <a:t>ερωτήματος</a:t>
            </a:r>
            <a:r>
              <a:rPr lang="en-US" sz="1800" smtClean="0"/>
              <a:t>, </a:t>
            </a:r>
            <a:r>
              <a:rPr lang="el-GR" sz="1800" smtClean="0"/>
              <a:t>που περιέχει τη διεύθυνση </a:t>
            </a:r>
            <a:r>
              <a:rPr lang="en-US" sz="1800" smtClean="0"/>
              <a:t>IP </a:t>
            </a:r>
            <a:r>
              <a:rPr lang="el-GR" sz="1800" smtClean="0"/>
              <a:t>του </a:t>
            </a:r>
            <a:r>
              <a:rPr lang="en-US" sz="1800" smtClean="0"/>
              <a:t>B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smtClean="0"/>
              <a:t>dest MAC address = FF-FF-FF-FF-FF-FF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Όλοι οι κόμβοι στο </a:t>
            </a:r>
            <a:r>
              <a:rPr lang="en-US" sz="1600" smtClean="0"/>
              <a:t>LAN </a:t>
            </a:r>
            <a:r>
              <a:rPr lang="el-GR" sz="1600" smtClean="0"/>
              <a:t>λαμβάνουν το ερώτημα</a:t>
            </a:r>
            <a:r>
              <a:rPr lang="en-US" sz="1600" smtClean="0"/>
              <a:t> ARP</a:t>
            </a:r>
          </a:p>
          <a:p>
            <a:r>
              <a:rPr lang="el-GR" sz="1800" smtClean="0"/>
              <a:t>Ο </a:t>
            </a:r>
            <a:r>
              <a:rPr lang="en-US" sz="1800" smtClean="0"/>
              <a:t>B </a:t>
            </a:r>
            <a:r>
              <a:rPr lang="el-GR" sz="1800" smtClean="0"/>
              <a:t>λαμβάνει το πακέτο </a:t>
            </a:r>
            <a:r>
              <a:rPr lang="en-US" sz="1800" smtClean="0"/>
              <a:t>ARP, </a:t>
            </a:r>
            <a:r>
              <a:rPr lang="el-GR" sz="1800" smtClean="0"/>
              <a:t>απαντά στον Α με τη δική του </a:t>
            </a:r>
            <a:r>
              <a:rPr lang="en-US" sz="1800" smtClean="0"/>
              <a:t>(</a:t>
            </a:r>
            <a:r>
              <a:rPr lang="el-GR" sz="1800" smtClean="0"/>
              <a:t>του  </a:t>
            </a:r>
            <a:r>
              <a:rPr lang="en-US" sz="1800" smtClean="0"/>
              <a:t>B) </a:t>
            </a:r>
            <a:r>
              <a:rPr lang="el-GR" sz="1800" smtClean="0"/>
              <a:t>διεύθυνση </a:t>
            </a:r>
            <a:r>
              <a:rPr lang="en-US" sz="1800" smtClean="0"/>
              <a:t>MAC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Το πλαίσιο στέλνεται στη διεύθυνση</a:t>
            </a:r>
            <a:r>
              <a:rPr lang="en-US" sz="1600" smtClean="0"/>
              <a:t> MAC</a:t>
            </a:r>
            <a:r>
              <a:rPr lang="el-GR" sz="1600" smtClean="0"/>
              <a:t> του Α</a:t>
            </a:r>
            <a:r>
              <a:rPr lang="en-US" sz="1600" smtClean="0"/>
              <a:t> (unicast)</a:t>
            </a:r>
          </a:p>
          <a:p>
            <a:endParaRPr lang="en-US" sz="1800" smtClean="0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31900"/>
            <a:ext cx="3810000" cy="4648200"/>
          </a:xfrm>
        </p:spPr>
        <p:txBody>
          <a:bodyPr/>
          <a:lstStyle/>
          <a:p>
            <a:r>
              <a:rPr lang="el-GR" sz="1800" smtClean="0"/>
              <a:t>Ο </a:t>
            </a:r>
            <a:r>
              <a:rPr lang="en-US" sz="1800" smtClean="0"/>
              <a:t>A</a:t>
            </a:r>
            <a:r>
              <a:rPr lang="el-GR" sz="1800" smtClean="0"/>
              <a:t> αποθηκεύει (</a:t>
            </a:r>
            <a:r>
              <a:rPr lang="en-US" sz="1800" smtClean="0"/>
              <a:t>caches</a:t>
            </a:r>
            <a:r>
              <a:rPr lang="el-GR" sz="1800" smtClean="0"/>
              <a:t>) το ζεύγος διευθύνσεων</a:t>
            </a:r>
            <a:r>
              <a:rPr lang="en-US" sz="1800" smtClean="0"/>
              <a:t> IP-</a:t>
            </a:r>
            <a:r>
              <a:rPr lang="el-GR" sz="1800" smtClean="0"/>
              <a:t>σε</a:t>
            </a:r>
            <a:r>
              <a:rPr lang="en-US" sz="1800" smtClean="0"/>
              <a:t>-MAC </a:t>
            </a:r>
            <a:r>
              <a:rPr lang="el-GR" sz="1800" smtClean="0"/>
              <a:t>στον πίνακα </a:t>
            </a:r>
            <a:r>
              <a:rPr lang="en-US" sz="1800" smtClean="0"/>
              <a:t>ARP</a:t>
            </a:r>
            <a:r>
              <a:rPr lang="el-GR" sz="1800" smtClean="0"/>
              <a:t> μέχρι η πληροφορία να παλιώσει </a:t>
            </a:r>
            <a:r>
              <a:rPr lang="en-US" sz="1800" smtClean="0"/>
              <a:t>(</a:t>
            </a:r>
            <a:r>
              <a:rPr lang="el-GR" sz="1800" smtClean="0"/>
              <a:t>λήξη χρόνου</a:t>
            </a:r>
            <a:r>
              <a:rPr lang="en-US" sz="1800" smtClean="0"/>
              <a:t>) </a:t>
            </a:r>
          </a:p>
          <a:p>
            <a:pPr lvl="1">
              <a:buFont typeface="Wingdings" pitchFamily="2" charset="2"/>
              <a:buChar char="§"/>
            </a:pPr>
            <a:r>
              <a:rPr lang="en-US" sz="1600" smtClean="0"/>
              <a:t>soft state: </a:t>
            </a:r>
            <a:r>
              <a:rPr lang="el-GR" sz="1600" smtClean="0"/>
              <a:t>η πληροφορία διαγράφεται </a:t>
            </a:r>
            <a:r>
              <a:rPr lang="en-US" sz="1600" smtClean="0"/>
              <a:t>(</a:t>
            </a:r>
            <a:r>
              <a:rPr lang="el-GR" sz="1600" smtClean="0"/>
              <a:t>όταν υπάρχει λήξη χρόνου</a:t>
            </a:r>
            <a:r>
              <a:rPr lang="en-US" sz="1600" smtClean="0"/>
              <a:t>) </a:t>
            </a:r>
            <a:r>
              <a:rPr lang="el-GR" sz="1600" smtClean="0"/>
              <a:t>εκτός αν ανανεωθεί</a:t>
            </a:r>
            <a:endParaRPr lang="en-US" sz="1600" smtClean="0"/>
          </a:p>
          <a:p>
            <a:r>
              <a:rPr lang="el-GR" sz="1800" smtClean="0"/>
              <a:t>Το </a:t>
            </a:r>
            <a:r>
              <a:rPr lang="en-US" sz="1800" smtClean="0"/>
              <a:t>ARP </a:t>
            </a:r>
            <a:r>
              <a:rPr lang="el-GR" sz="1800" smtClean="0"/>
              <a:t>είναι</a:t>
            </a:r>
            <a:r>
              <a:rPr lang="en-US" sz="1800" smtClean="0"/>
              <a:t> “plug-and-play”: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Οι κόμβοι δημιουργούν τους πίνακες </a:t>
            </a:r>
            <a:r>
              <a:rPr lang="en-US" sz="1600" smtClean="0"/>
              <a:t>ARP</a:t>
            </a:r>
            <a:r>
              <a:rPr lang="el-GR" sz="1600" smtClean="0"/>
              <a:t> τους χωρίς την παρέμβαση του διαχειριστή του δικτύου </a:t>
            </a:r>
            <a:endParaRPr lang="en-US" sz="1600" i="1" smtClean="0"/>
          </a:p>
        </p:txBody>
      </p:sp>
      <p:sp>
        <p:nvSpPr>
          <p:cNvPr id="2406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4E5ED5B-9533-4DDA-899A-B3712EF75897}" type="slidenum">
              <a:rPr lang="en-US" smtClean="0">
                <a:latin typeface="Arial" charset="0"/>
                <a:cs typeface="Arial" charset="0"/>
              </a:rPr>
              <a:pPr/>
              <a:t>48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</a:p>
        </p:txBody>
      </p:sp>
      <p:grpSp>
        <p:nvGrpSpPr>
          <p:cNvPr id="7176" name="Group 66"/>
          <p:cNvGrpSpPr>
            <a:grpSpLocks/>
          </p:cNvGrpSpPr>
          <p:nvPr/>
        </p:nvGrpSpPr>
        <p:grpSpPr bwMode="auto">
          <a:xfrm>
            <a:off x="911225" y="3182938"/>
            <a:ext cx="7321550" cy="2744787"/>
            <a:chOff x="449" y="1367"/>
            <a:chExt cx="4918" cy="2016"/>
          </a:xfrm>
        </p:grpSpPr>
        <p:sp>
          <p:nvSpPr>
            <p:cNvPr id="7179" name="Text Box 6"/>
            <p:cNvSpPr txBox="1">
              <a:spLocks noChangeArrowheads="1"/>
            </p:cNvSpPr>
            <p:nvPr/>
          </p:nvSpPr>
          <p:spPr bwMode="auto">
            <a:xfrm>
              <a:off x="2693" y="2770"/>
              <a:ext cx="252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R</a:t>
              </a:r>
              <a:endParaRPr lang="en-US" i="0"/>
            </a:p>
          </p:txBody>
        </p:sp>
        <p:grpSp>
          <p:nvGrpSpPr>
            <p:cNvPr id="7180" name="Group 8"/>
            <p:cNvGrpSpPr>
              <a:grpSpLocks/>
            </p:cNvGrpSpPr>
            <p:nvPr/>
          </p:nvGrpSpPr>
          <p:grpSpPr bwMode="auto">
            <a:xfrm>
              <a:off x="2489" y="2157"/>
              <a:ext cx="620" cy="254"/>
              <a:chOff x="3600" y="219"/>
              <a:chExt cx="360" cy="175"/>
            </a:xfrm>
          </p:grpSpPr>
          <p:sp>
            <p:nvSpPr>
              <p:cNvPr id="7217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7218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19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220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</a:endParaRPr>
              </a:p>
            </p:txBody>
          </p:sp>
          <p:sp>
            <p:nvSpPr>
              <p:cNvPr id="7221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7222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2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8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9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7223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2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5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7226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7181" name="Rectangle 22"/>
            <p:cNvSpPr>
              <a:spLocks noChangeArrowheads="1"/>
            </p:cNvSpPr>
            <p:nvPr/>
          </p:nvSpPr>
          <p:spPr bwMode="auto">
            <a:xfrm rot="-5400000">
              <a:off x="3126" y="222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82" name="Rectangle 23"/>
            <p:cNvSpPr>
              <a:spLocks noChangeArrowheads="1"/>
            </p:cNvSpPr>
            <p:nvPr/>
          </p:nvSpPr>
          <p:spPr bwMode="auto">
            <a:xfrm rot="-5400000">
              <a:off x="2387" y="2232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83" name="Text Box 24"/>
            <p:cNvSpPr txBox="1">
              <a:spLocks noChangeArrowheads="1"/>
            </p:cNvSpPr>
            <p:nvPr/>
          </p:nvSpPr>
          <p:spPr bwMode="auto">
            <a:xfrm>
              <a:off x="2678" y="1921"/>
              <a:ext cx="1036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1A-23-F9-CD-06-9B</a:t>
              </a:r>
            </a:p>
          </p:txBody>
        </p:sp>
        <p:sp>
          <p:nvSpPr>
            <p:cNvPr id="7184" name="Text Box 25"/>
            <p:cNvSpPr txBox="1">
              <a:spLocks noChangeArrowheads="1"/>
            </p:cNvSpPr>
            <p:nvPr/>
          </p:nvSpPr>
          <p:spPr bwMode="auto">
            <a:xfrm>
              <a:off x="2725" y="2423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222.222.222.220</a:t>
              </a:r>
            </a:p>
          </p:txBody>
        </p:sp>
        <p:sp>
          <p:nvSpPr>
            <p:cNvPr id="7185" name="Text Box 27"/>
            <p:cNvSpPr txBox="1">
              <a:spLocks noChangeArrowheads="1"/>
            </p:cNvSpPr>
            <p:nvPr/>
          </p:nvSpPr>
          <p:spPr bwMode="auto">
            <a:xfrm>
              <a:off x="2083" y="2573"/>
              <a:ext cx="88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111.111.111.110</a:t>
              </a:r>
            </a:p>
          </p:txBody>
        </p:sp>
        <p:sp>
          <p:nvSpPr>
            <p:cNvPr id="7186" name="Text Box 28"/>
            <p:cNvSpPr txBox="1">
              <a:spLocks noChangeArrowheads="1"/>
            </p:cNvSpPr>
            <p:nvPr/>
          </p:nvSpPr>
          <p:spPr bwMode="auto">
            <a:xfrm>
              <a:off x="2061" y="1756"/>
              <a:ext cx="103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E6-E9-00-17-BB-4B</a:t>
              </a:r>
            </a:p>
          </p:txBody>
        </p:sp>
        <p:sp>
          <p:nvSpPr>
            <p:cNvPr id="7187" name="Text Box 29"/>
            <p:cNvSpPr txBox="1">
              <a:spLocks noChangeArrowheads="1"/>
            </p:cNvSpPr>
            <p:nvPr/>
          </p:nvSpPr>
          <p:spPr bwMode="auto">
            <a:xfrm>
              <a:off x="846" y="3181"/>
              <a:ext cx="1093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CC-49-DE-D0-AB-7D</a:t>
              </a:r>
            </a:p>
          </p:txBody>
        </p:sp>
        <p:sp>
          <p:nvSpPr>
            <p:cNvPr id="7188" name="Text Box 30"/>
            <p:cNvSpPr txBox="1">
              <a:spLocks noChangeArrowheads="1"/>
            </p:cNvSpPr>
            <p:nvPr/>
          </p:nvSpPr>
          <p:spPr bwMode="auto">
            <a:xfrm>
              <a:off x="449" y="277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7170" name="Object 31"/>
            <p:cNvGraphicFramePr>
              <a:graphicFrameLocks noChangeAspect="1"/>
            </p:cNvGraphicFramePr>
            <p:nvPr/>
          </p:nvGraphicFramePr>
          <p:xfrm>
            <a:off x="830" y="2916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6" name="Clip" r:id="rId4" imgW="1305000" imgH="1085760" progId="">
                    <p:embed/>
                  </p:oleObj>
                </mc:Choice>
                <mc:Fallback>
                  <p:oleObj name="Clip" r:id="rId4" imgW="1305000" imgH="1085760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0" y="2916"/>
                          <a:ext cx="30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9" name="Rectangle 32"/>
            <p:cNvSpPr>
              <a:spLocks noChangeArrowheads="1"/>
            </p:cNvSpPr>
            <p:nvPr/>
          </p:nvSpPr>
          <p:spPr bwMode="auto">
            <a:xfrm rot="-5400000">
              <a:off x="1130" y="2961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0" name="Text Box 33"/>
            <p:cNvSpPr txBox="1">
              <a:spLocks noChangeArrowheads="1"/>
            </p:cNvSpPr>
            <p:nvPr/>
          </p:nvSpPr>
          <p:spPr bwMode="auto">
            <a:xfrm>
              <a:off x="498" y="2007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7191" name="Group 35"/>
            <p:cNvGrpSpPr>
              <a:grpSpLocks/>
            </p:cNvGrpSpPr>
            <p:nvPr/>
          </p:nvGrpSpPr>
          <p:grpSpPr bwMode="auto">
            <a:xfrm>
              <a:off x="513" y="1554"/>
              <a:ext cx="567" cy="463"/>
              <a:chOff x="1910" y="3474"/>
              <a:chExt cx="567" cy="463"/>
            </a:xfrm>
          </p:grpSpPr>
          <p:graphicFrame>
            <p:nvGraphicFramePr>
              <p:cNvPr id="7173" name="Object 3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7" name="Clip" r:id="rId6" imgW="1305000" imgH="1085760" progId="">
                      <p:embed/>
                    </p:oleObj>
                  </mc:Choice>
                  <mc:Fallback>
                    <p:oleObj name="Clip" r:id="rId6" imgW="1305000" imgH="1085760" progId="">
                      <p:embed/>
                      <p:pic>
                        <p:nvPicPr>
                          <p:cNvPr id="0" name="Object 3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16" name="Text Box 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7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i="0">
                    <a:solidFill>
                      <a:srgbClr val="FF0000"/>
                    </a:solidFill>
                  </a:rPr>
                  <a:t>A</a:t>
                </a:r>
                <a:endParaRPr lang="en-US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92" name="Rectangle 36"/>
            <p:cNvSpPr>
              <a:spLocks noChangeArrowheads="1"/>
            </p:cNvSpPr>
            <p:nvPr/>
          </p:nvSpPr>
          <p:spPr bwMode="auto">
            <a:xfrm rot="-5400000">
              <a:off x="1075" y="168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3" name="Text Box 37"/>
            <p:cNvSpPr txBox="1">
              <a:spLocks noChangeArrowheads="1"/>
            </p:cNvSpPr>
            <p:nvPr/>
          </p:nvSpPr>
          <p:spPr bwMode="auto">
            <a:xfrm>
              <a:off x="717" y="1402"/>
              <a:ext cx="101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7171" name="Object 38"/>
            <p:cNvGraphicFramePr>
              <a:graphicFrameLocks noChangeAspect="1"/>
            </p:cNvGraphicFramePr>
            <p:nvPr/>
          </p:nvGraphicFramePr>
          <p:xfrm>
            <a:off x="4596" y="1572"/>
            <a:ext cx="301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8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6" y="1572"/>
                          <a:ext cx="301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4" name="Rectangle 39"/>
            <p:cNvSpPr>
              <a:spLocks noChangeArrowheads="1"/>
            </p:cNvSpPr>
            <p:nvPr/>
          </p:nvSpPr>
          <p:spPr bwMode="auto">
            <a:xfrm rot="-5400000">
              <a:off x="4523" y="1639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195" name="Text Box 40"/>
            <p:cNvSpPr txBox="1">
              <a:spLocks noChangeArrowheads="1"/>
            </p:cNvSpPr>
            <p:nvPr/>
          </p:nvSpPr>
          <p:spPr bwMode="auto">
            <a:xfrm>
              <a:off x="4462" y="1825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222.222.222.221</a:t>
              </a:r>
            </a:p>
          </p:txBody>
        </p:sp>
        <p:sp>
          <p:nvSpPr>
            <p:cNvPr id="7196" name="Text Box 41"/>
            <p:cNvSpPr txBox="1">
              <a:spLocks noChangeArrowheads="1"/>
            </p:cNvSpPr>
            <p:nvPr/>
          </p:nvSpPr>
          <p:spPr bwMode="auto">
            <a:xfrm>
              <a:off x="4126" y="1367"/>
              <a:ext cx="100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7197" name="Group 42"/>
            <p:cNvGrpSpPr>
              <a:grpSpLocks/>
            </p:cNvGrpSpPr>
            <p:nvPr/>
          </p:nvGrpSpPr>
          <p:grpSpPr bwMode="auto">
            <a:xfrm>
              <a:off x="4598" y="2532"/>
              <a:ext cx="567" cy="463"/>
              <a:chOff x="1910" y="3474"/>
              <a:chExt cx="567" cy="463"/>
            </a:xfrm>
          </p:grpSpPr>
          <p:graphicFrame>
            <p:nvGraphicFramePr>
              <p:cNvPr id="7172" name="Object 43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9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Object 4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215" name="Text Box 44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3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i="0">
                    <a:solidFill>
                      <a:srgbClr val="FF0000"/>
                    </a:solidFill>
                  </a:rPr>
                  <a:t>B</a:t>
                </a:r>
                <a:endParaRPr lang="en-US" i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7198" name="Text Box 45"/>
            <p:cNvSpPr txBox="1">
              <a:spLocks noChangeArrowheads="1"/>
            </p:cNvSpPr>
            <p:nvPr/>
          </p:nvSpPr>
          <p:spPr bwMode="auto">
            <a:xfrm>
              <a:off x="4479" y="2394"/>
              <a:ext cx="888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222.222.222.222</a:t>
              </a:r>
            </a:p>
          </p:txBody>
        </p:sp>
        <p:sp>
          <p:nvSpPr>
            <p:cNvPr id="7199" name="Text Box 46"/>
            <p:cNvSpPr txBox="1">
              <a:spLocks noChangeArrowheads="1"/>
            </p:cNvSpPr>
            <p:nvPr/>
          </p:nvSpPr>
          <p:spPr bwMode="auto">
            <a:xfrm>
              <a:off x="4199" y="2972"/>
              <a:ext cx="1047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</a:rPr>
                <a:t>49-BD-D2-C7-56-2A</a:t>
              </a:r>
            </a:p>
          </p:txBody>
        </p:sp>
        <p:sp>
          <p:nvSpPr>
            <p:cNvPr id="7200" name="Rectangle 47"/>
            <p:cNvSpPr>
              <a:spLocks noChangeArrowheads="1"/>
            </p:cNvSpPr>
            <p:nvPr/>
          </p:nvSpPr>
          <p:spPr bwMode="auto">
            <a:xfrm rot="-5400000">
              <a:off x="4554" y="2656"/>
              <a:ext cx="82" cy="11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201" name="Freeform 48"/>
            <p:cNvSpPr>
              <a:spLocks/>
            </p:cNvSpPr>
            <p:nvPr/>
          </p:nvSpPr>
          <p:spPr bwMode="auto">
            <a:xfrm>
              <a:off x="1277" y="1775"/>
              <a:ext cx="903" cy="996"/>
            </a:xfrm>
            <a:custGeom>
              <a:avLst/>
              <a:gdLst>
                <a:gd name="T0" fmla="*/ 12 w 1005"/>
                <a:gd name="T1" fmla="*/ 83 h 996"/>
                <a:gd name="T2" fmla="*/ 5 w 1005"/>
                <a:gd name="T3" fmla="*/ 227 h 996"/>
                <a:gd name="T4" fmla="*/ 4 w 1005"/>
                <a:gd name="T5" fmla="*/ 507 h 996"/>
                <a:gd name="T6" fmla="*/ 4 w 1005"/>
                <a:gd name="T7" fmla="*/ 716 h 996"/>
                <a:gd name="T8" fmla="*/ 4 w 1005"/>
                <a:gd name="T9" fmla="*/ 918 h 996"/>
                <a:gd name="T10" fmla="*/ 8 w 1005"/>
                <a:gd name="T11" fmla="*/ 990 h 996"/>
                <a:gd name="T12" fmla="*/ 16 w 1005"/>
                <a:gd name="T13" fmla="*/ 954 h 996"/>
                <a:gd name="T14" fmla="*/ 29 w 1005"/>
                <a:gd name="T15" fmla="*/ 947 h 996"/>
                <a:gd name="T16" fmla="*/ 36 w 1005"/>
                <a:gd name="T17" fmla="*/ 831 h 996"/>
                <a:gd name="T18" fmla="*/ 40 w 1005"/>
                <a:gd name="T19" fmla="*/ 543 h 996"/>
                <a:gd name="T20" fmla="*/ 38 w 1005"/>
                <a:gd name="T21" fmla="*/ 227 h 996"/>
                <a:gd name="T22" fmla="*/ 26 w 1005"/>
                <a:gd name="T23" fmla="*/ 25 h 996"/>
                <a:gd name="T24" fmla="*/ 12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2" name="Freeform 49"/>
            <p:cNvSpPr>
              <a:spLocks/>
            </p:cNvSpPr>
            <p:nvPr/>
          </p:nvSpPr>
          <p:spPr bwMode="auto">
            <a:xfrm>
              <a:off x="3502" y="1812"/>
              <a:ext cx="1005" cy="996"/>
            </a:xfrm>
            <a:custGeom>
              <a:avLst/>
              <a:gdLst>
                <a:gd name="T0" fmla="*/ 307 w 1005"/>
                <a:gd name="T1" fmla="*/ 83 h 996"/>
                <a:gd name="T2" fmla="*/ 134 w 1005"/>
                <a:gd name="T3" fmla="*/ 227 h 996"/>
                <a:gd name="T4" fmla="*/ 19 w 1005"/>
                <a:gd name="T5" fmla="*/ 507 h 996"/>
                <a:gd name="T6" fmla="*/ 19 w 1005"/>
                <a:gd name="T7" fmla="*/ 716 h 996"/>
                <a:gd name="T8" fmla="*/ 84 w 1005"/>
                <a:gd name="T9" fmla="*/ 918 h 996"/>
                <a:gd name="T10" fmla="*/ 199 w 1005"/>
                <a:gd name="T11" fmla="*/ 990 h 996"/>
                <a:gd name="T12" fmla="*/ 393 w 1005"/>
                <a:gd name="T13" fmla="*/ 954 h 996"/>
                <a:gd name="T14" fmla="*/ 696 w 1005"/>
                <a:gd name="T15" fmla="*/ 947 h 996"/>
                <a:gd name="T16" fmla="*/ 883 w 1005"/>
                <a:gd name="T17" fmla="*/ 831 h 996"/>
                <a:gd name="T18" fmla="*/ 998 w 1005"/>
                <a:gd name="T19" fmla="*/ 543 h 996"/>
                <a:gd name="T20" fmla="*/ 926 w 1005"/>
                <a:gd name="T21" fmla="*/ 227 h 996"/>
                <a:gd name="T22" fmla="*/ 667 w 1005"/>
                <a:gd name="T23" fmla="*/ 25 h 996"/>
                <a:gd name="T24" fmla="*/ 307 w 1005"/>
                <a:gd name="T25" fmla="*/ 8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3" name="Line 50"/>
            <p:cNvSpPr>
              <a:spLocks noChangeShapeType="1"/>
            </p:cNvSpPr>
            <p:nvPr/>
          </p:nvSpPr>
          <p:spPr bwMode="auto">
            <a:xfrm>
              <a:off x="1175" y="1753"/>
              <a:ext cx="294" cy="1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4" name="Line 51"/>
            <p:cNvSpPr>
              <a:spLocks noChangeShapeType="1"/>
            </p:cNvSpPr>
            <p:nvPr/>
          </p:nvSpPr>
          <p:spPr bwMode="auto">
            <a:xfrm flipV="1">
              <a:off x="1226" y="2754"/>
              <a:ext cx="207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5" name="Line 52"/>
            <p:cNvSpPr>
              <a:spLocks noChangeShapeType="1"/>
            </p:cNvSpPr>
            <p:nvPr/>
          </p:nvSpPr>
          <p:spPr bwMode="auto">
            <a:xfrm>
              <a:off x="2172" y="2302"/>
              <a:ext cx="19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6" name="Line 53"/>
            <p:cNvSpPr>
              <a:spLocks noChangeShapeType="1"/>
            </p:cNvSpPr>
            <p:nvPr/>
          </p:nvSpPr>
          <p:spPr bwMode="auto">
            <a:xfrm flipV="1">
              <a:off x="3228" y="2293"/>
              <a:ext cx="302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7" name="Line 54"/>
            <p:cNvSpPr>
              <a:spLocks noChangeShapeType="1"/>
            </p:cNvSpPr>
            <p:nvPr/>
          </p:nvSpPr>
          <p:spPr bwMode="auto">
            <a:xfrm>
              <a:off x="4398" y="2618"/>
              <a:ext cx="1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8" name="Line 55"/>
            <p:cNvSpPr>
              <a:spLocks noChangeShapeType="1"/>
            </p:cNvSpPr>
            <p:nvPr/>
          </p:nvSpPr>
          <p:spPr bwMode="auto">
            <a:xfrm flipH="1">
              <a:off x="4273" y="1706"/>
              <a:ext cx="225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09" name="Line 56"/>
            <p:cNvSpPr>
              <a:spLocks noChangeShapeType="1"/>
            </p:cNvSpPr>
            <p:nvPr/>
          </p:nvSpPr>
          <p:spPr bwMode="auto">
            <a:xfrm flipV="1">
              <a:off x="1170" y="3075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0" name="Line 57"/>
            <p:cNvSpPr>
              <a:spLocks noChangeShapeType="1"/>
            </p:cNvSpPr>
            <p:nvPr/>
          </p:nvSpPr>
          <p:spPr bwMode="auto">
            <a:xfrm>
              <a:off x="1110" y="156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1" name="Line 58"/>
            <p:cNvSpPr>
              <a:spLocks noChangeShapeType="1"/>
            </p:cNvSpPr>
            <p:nvPr/>
          </p:nvSpPr>
          <p:spPr bwMode="auto">
            <a:xfrm>
              <a:off x="2424" y="1911"/>
              <a:ext cx="0" cy="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2" name="Line 59"/>
            <p:cNvSpPr>
              <a:spLocks noChangeShapeType="1"/>
            </p:cNvSpPr>
            <p:nvPr/>
          </p:nvSpPr>
          <p:spPr bwMode="auto">
            <a:xfrm>
              <a:off x="3144" y="2058"/>
              <a:ext cx="0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3" name="Line 60"/>
            <p:cNvSpPr>
              <a:spLocks noChangeShapeType="1"/>
            </p:cNvSpPr>
            <p:nvPr/>
          </p:nvSpPr>
          <p:spPr bwMode="auto">
            <a:xfrm flipV="1">
              <a:off x="4572" y="2787"/>
              <a:ext cx="0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7214" name="Line 61"/>
            <p:cNvSpPr>
              <a:spLocks noChangeShapeType="1"/>
            </p:cNvSpPr>
            <p:nvPr/>
          </p:nvSpPr>
          <p:spPr bwMode="auto">
            <a:xfrm flipH="1">
              <a:off x="4560" y="1497"/>
              <a:ext cx="3" cy="1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7177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533399" y="927463"/>
            <a:ext cx="7892143" cy="2233748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dirty="0" smtClean="0"/>
              <a:t>Διέλευση:</a:t>
            </a:r>
            <a:r>
              <a:rPr lang="en-US" sz="2400" dirty="0" smtClean="0"/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στείλε το </a:t>
            </a:r>
            <a:r>
              <a:rPr lang="el-GR" sz="1600" dirty="0" err="1" smtClean="0">
                <a:solidFill>
                  <a:srgbClr val="FF0000"/>
                </a:solidFill>
              </a:rPr>
              <a:t>datagram</a:t>
            </a:r>
            <a:r>
              <a:rPr lang="el-GR" sz="1600" dirty="0" smtClean="0">
                <a:solidFill>
                  <a:srgbClr val="FF0000"/>
                </a:solidFill>
              </a:rPr>
              <a:t> από τον A στο B μέσω του R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εστίασε στη </a:t>
            </a:r>
            <a:r>
              <a:rPr lang="el-GR" sz="1600" dirty="0" err="1" smtClean="0"/>
              <a:t>διευθυνσιοδότηση</a:t>
            </a:r>
            <a:r>
              <a:rPr lang="el-GR" sz="1600" dirty="0" smtClean="0"/>
              <a:t> – στο </a:t>
            </a:r>
            <a:r>
              <a:rPr lang="en-US" sz="1600" dirty="0" smtClean="0"/>
              <a:t>IP (datagram) </a:t>
            </a:r>
            <a:r>
              <a:rPr lang="el-GR" sz="1600" dirty="0" smtClean="0"/>
              <a:t>και </a:t>
            </a:r>
            <a:r>
              <a:rPr lang="en-US" sz="1600" dirty="0" smtClean="0"/>
              <a:t>MAC </a:t>
            </a:r>
            <a:r>
              <a:rPr lang="el-GR" sz="1600" dirty="0" smtClean="0"/>
              <a:t>επίπεδο (</a:t>
            </a:r>
            <a:r>
              <a:rPr lang="en-US" sz="1600" dirty="0" smtClean="0"/>
              <a:t>frame – </a:t>
            </a:r>
            <a:r>
              <a:rPr lang="el-GR" sz="1600" dirty="0" smtClean="0"/>
              <a:t>πλαίσιο)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A γνωρίζει τη διεύθυνση IP του Β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Α γνωρίζει την </a:t>
            </a:r>
            <a:r>
              <a:rPr lang="en-US" sz="1600" dirty="0" smtClean="0"/>
              <a:t>IP </a:t>
            </a:r>
            <a:r>
              <a:rPr lang="el-GR" sz="1600" dirty="0" smtClean="0"/>
              <a:t>διεύθυνση του δρομολογητή πρώτου άλματος, </a:t>
            </a:r>
            <a:r>
              <a:rPr lang="en-US" sz="1600" dirty="0" smtClean="0"/>
              <a:t>R </a:t>
            </a:r>
            <a:r>
              <a:rPr lang="el-GR" sz="1600" dirty="0" smtClean="0"/>
              <a:t>(πώς;)</a:t>
            </a:r>
          </a:p>
          <a:p>
            <a:pPr>
              <a:buFont typeface="Wingdings" pitchFamily="2" charset="2"/>
              <a:buChar char="§"/>
            </a:pPr>
            <a:r>
              <a:rPr lang="el-GR" sz="1600" dirty="0" smtClean="0"/>
              <a:t>υποθέτοντας πως ο Α γνωρίζει τη </a:t>
            </a:r>
            <a:r>
              <a:rPr lang="en-US" sz="1600" dirty="0" smtClean="0"/>
              <a:t>MAC </a:t>
            </a:r>
            <a:r>
              <a:rPr lang="el-GR" sz="1600" dirty="0" smtClean="0"/>
              <a:t>διεύθυνση του </a:t>
            </a:r>
            <a:r>
              <a:rPr lang="en-US" sz="1600" dirty="0" smtClean="0"/>
              <a:t>R (</a:t>
            </a:r>
            <a:r>
              <a:rPr lang="el-GR" sz="1600" dirty="0" smtClean="0"/>
              <a:t>πώς;)</a:t>
            </a:r>
          </a:p>
        </p:txBody>
      </p:sp>
      <p:sp>
        <p:nvSpPr>
          <p:cNvPr id="717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5031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385032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0D24C37-D0E7-4C5F-8CDC-05FA56030AB9}" type="slidenum">
              <a:rPr lang="en-US" smtClean="0">
                <a:latin typeface="Arial" charset="0"/>
                <a:cs typeface="Arial" charset="0"/>
              </a:rPr>
              <a:pPr/>
              <a:t>49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0988" y="1300163"/>
            <a:ext cx="7772400" cy="1193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i="0" kern="0" dirty="0">
                <a:latin typeface="+mn-lt"/>
              </a:rPr>
              <a:t>O A </a:t>
            </a:r>
            <a:r>
              <a:rPr lang="el-GR" i="0" kern="0" dirty="0">
                <a:latin typeface="+mn-lt"/>
              </a:rPr>
              <a:t>δημιουργεί </a:t>
            </a:r>
            <a:r>
              <a:rPr lang="en-US" i="0" kern="0" dirty="0">
                <a:latin typeface="+mn-lt"/>
              </a:rPr>
              <a:t>datagram </a:t>
            </a:r>
            <a:r>
              <a:rPr lang="el-GR" i="0" kern="0" dirty="0">
                <a:latin typeface="+mn-lt"/>
              </a:rPr>
              <a:t>με πηγή </a:t>
            </a:r>
            <a:r>
              <a:rPr lang="en-US" i="0" kern="0" dirty="0">
                <a:latin typeface="+mn-lt"/>
              </a:rPr>
              <a:t>A, </a:t>
            </a:r>
            <a:r>
              <a:rPr lang="el-GR" i="0" kern="0" dirty="0">
                <a:latin typeface="+mn-lt"/>
              </a:rPr>
              <a:t>και προορισμό</a:t>
            </a:r>
            <a:r>
              <a:rPr lang="en-US" i="0" kern="0" dirty="0">
                <a:latin typeface="+mn-lt"/>
              </a:rPr>
              <a:t> B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i="0" kern="0" dirty="0">
                <a:latin typeface="+mn-lt"/>
              </a:rPr>
              <a:t>Ο </a:t>
            </a:r>
            <a:r>
              <a:rPr lang="en-US" i="0" kern="0" dirty="0">
                <a:latin typeface="+mn-lt"/>
              </a:rPr>
              <a:t>A </a:t>
            </a:r>
            <a:r>
              <a:rPr lang="el-GR" i="0" kern="0" dirty="0">
                <a:latin typeface="+mn-lt"/>
              </a:rPr>
              <a:t>δημιουργεί πλαίσιο επιπέδου ζεύξης με τη διεύθυνση</a:t>
            </a:r>
            <a:r>
              <a:rPr lang="en-US" i="0" kern="0" dirty="0">
                <a:latin typeface="+mn-lt"/>
              </a:rPr>
              <a:t> MAC </a:t>
            </a:r>
            <a:r>
              <a:rPr lang="el-GR" i="0" kern="0" dirty="0">
                <a:latin typeface="+mn-lt"/>
              </a:rPr>
              <a:t>του </a:t>
            </a:r>
            <a:r>
              <a:rPr lang="en-US" i="0" kern="0" dirty="0">
                <a:latin typeface="+mn-lt"/>
              </a:rPr>
              <a:t>R</a:t>
            </a:r>
            <a:r>
              <a:rPr lang="el-GR" i="0" kern="0" dirty="0">
                <a:latin typeface="+mn-lt"/>
              </a:rPr>
              <a:t> σαν προορισμό</a:t>
            </a:r>
            <a:r>
              <a:rPr lang="en-US" i="0" kern="0" dirty="0">
                <a:latin typeface="+mn-lt"/>
              </a:rPr>
              <a:t>, </a:t>
            </a:r>
            <a:r>
              <a:rPr lang="el-GR" i="0" kern="0" dirty="0">
                <a:latin typeface="+mn-lt"/>
              </a:rPr>
              <a:t>το πλαίσιο περιέχει το </a:t>
            </a:r>
            <a:r>
              <a:rPr lang="en-US" i="0" kern="0" dirty="0">
                <a:latin typeface="+mn-lt"/>
              </a:rPr>
              <a:t>IP datagram</a:t>
            </a:r>
            <a:r>
              <a:rPr lang="el-GR" i="0" kern="0" dirty="0">
                <a:latin typeface="+mn-lt"/>
              </a:rPr>
              <a:t> από </a:t>
            </a:r>
            <a:r>
              <a:rPr lang="en-US" i="0" kern="0" dirty="0">
                <a:latin typeface="+mn-lt"/>
              </a:rPr>
              <a:t>A</a:t>
            </a:r>
            <a:r>
              <a:rPr lang="el-GR" i="0" kern="0" dirty="0">
                <a:latin typeface="+mn-lt"/>
              </a:rPr>
              <a:t> προς </a:t>
            </a:r>
            <a:r>
              <a:rPr lang="en-US" i="0" kern="0" dirty="0">
                <a:latin typeface="+mn-lt"/>
              </a:rPr>
              <a:t>B </a:t>
            </a:r>
            <a:endParaRPr lang="el-GR" i="0" kern="0" dirty="0">
              <a:latin typeface="+mn-lt"/>
            </a:endParaRPr>
          </a:p>
        </p:txBody>
      </p:sp>
      <p:grpSp>
        <p:nvGrpSpPr>
          <p:cNvPr id="385034" name="Group 63"/>
          <p:cNvGrpSpPr>
            <a:grpSpLocks/>
          </p:cNvGrpSpPr>
          <p:nvPr/>
        </p:nvGrpSpPr>
        <p:grpSpPr bwMode="auto">
          <a:xfrm>
            <a:off x="1039813" y="3844925"/>
            <a:ext cx="6894512" cy="2546350"/>
            <a:chOff x="410" y="2462"/>
            <a:chExt cx="4518" cy="1721"/>
          </a:xfrm>
        </p:grpSpPr>
        <p:sp>
          <p:nvSpPr>
            <p:cNvPr id="385066" name="Text Box 8"/>
            <p:cNvSpPr txBox="1">
              <a:spLocks noChangeArrowheads="1"/>
            </p:cNvSpPr>
            <p:nvPr/>
          </p:nvSpPr>
          <p:spPr bwMode="auto">
            <a:xfrm>
              <a:off x="2515" y="3649"/>
              <a:ext cx="246" cy="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i="0">
                  <a:solidFill>
                    <a:srgbClr val="FF0000"/>
                  </a:solidFill>
                </a:rPr>
                <a:t>R</a:t>
              </a:r>
              <a:endParaRPr lang="en-US" i="0"/>
            </a:p>
          </p:txBody>
        </p:sp>
        <p:grpSp>
          <p:nvGrpSpPr>
            <p:cNvPr id="385067" name="Group 9"/>
            <p:cNvGrpSpPr>
              <a:grpSpLocks/>
            </p:cNvGrpSpPr>
            <p:nvPr/>
          </p:nvGrpSpPr>
          <p:grpSpPr bwMode="auto">
            <a:xfrm>
              <a:off x="2323" y="3124"/>
              <a:ext cx="581" cy="217"/>
              <a:chOff x="3600" y="219"/>
              <a:chExt cx="360" cy="175"/>
            </a:xfrm>
          </p:grpSpPr>
          <p:sp>
            <p:nvSpPr>
              <p:cNvPr id="385104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85105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5106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85107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</a:endParaRPr>
              </a:p>
            </p:txBody>
          </p:sp>
          <p:sp>
            <p:nvSpPr>
              <p:cNvPr id="385108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85109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8511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5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6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85110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8511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2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85113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385068" name="Rectangle 23"/>
            <p:cNvSpPr>
              <a:spLocks noChangeArrowheads="1"/>
            </p:cNvSpPr>
            <p:nvPr/>
          </p:nvSpPr>
          <p:spPr bwMode="auto">
            <a:xfrm rot="-5400000">
              <a:off x="2924" y="31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69" name="Rectangle 24"/>
            <p:cNvSpPr>
              <a:spLocks noChangeArrowheads="1"/>
            </p:cNvSpPr>
            <p:nvPr/>
          </p:nvSpPr>
          <p:spPr bwMode="auto">
            <a:xfrm rot="-5400000">
              <a:off x="2231" y="3183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70" name="Text Box 25"/>
            <p:cNvSpPr txBox="1">
              <a:spLocks noChangeArrowheads="1"/>
            </p:cNvSpPr>
            <p:nvPr/>
          </p:nvSpPr>
          <p:spPr bwMode="auto">
            <a:xfrm>
              <a:off x="2500" y="2937"/>
              <a:ext cx="8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1A-23-F9-CD-06-9B</a:t>
              </a:r>
            </a:p>
          </p:txBody>
        </p:sp>
        <p:sp>
          <p:nvSpPr>
            <p:cNvPr id="385071" name="Text Box 26"/>
            <p:cNvSpPr txBox="1">
              <a:spLocks noChangeArrowheads="1"/>
            </p:cNvSpPr>
            <p:nvPr/>
          </p:nvSpPr>
          <p:spPr bwMode="auto">
            <a:xfrm>
              <a:off x="2544" y="3368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222.222.222.220</a:t>
              </a:r>
            </a:p>
          </p:txBody>
        </p:sp>
        <p:sp>
          <p:nvSpPr>
            <p:cNvPr id="385072" name="Text Box 27"/>
            <p:cNvSpPr txBox="1">
              <a:spLocks noChangeArrowheads="1"/>
            </p:cNvSpPr>
            <p:nvPr/>
          </p:nvSpPr>
          <p:spPr bwMode="auto">
            <a:xfrm>
              <a:off x="1942" y="3496"/>
              <a:ext cx="739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111.111.111.110</a:t>
              </a:r>
            </a:p>
          </p:txBody>
        </p:sp>
        <p:sp>
          <p:nvSpPr>
            <p:cNvPr id="385073" name="Text Box 28"/>
            <p:cNvSpPr txBox="1">
              <a:spLocks noChangeArrowheads="1"/>
            </p:cNvSpPr>
            <p:nvPr/>
          </p:nvSpPr>
          <p:spPr bwMode="auto">
            <a:xfrm>
              <a:off x="1922" y="2796"/>
              <a:ext cx="85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E6-E9-00-17-BB-4B</a:t>
              </a:r>
            </a:p>
          </p:txBody>
        </p:sp>
        <p:sp>
          <p:nvSpPr>
            <p:cNvPr id="385074" name="Text Box 29"/>
            <p:cNvSpPr txBox="1">
              <a:spLocks noChangeArrowheads="1"/>
            </p:cNvSpPr>
            <p:nvPr/>
          </p:nvSpPr>
          <p:spPr bwMode="auto">
            <a:xfrm>
              <a:off x="782" y="4018"/>
              <a:ext cx="912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CC-49-DE-D0-AB-7D</a:t>
              </a:r>
            </a:p>
          </p:txBody>
        </p:sp>
        <p:sp>
          <p:nvSpPr>
            <p:cNvPr id="385075" name="Text Box 30"/>
            <p:cNvSpPr txBox="1">
              <a:spLocks noChangeArrowheads="1"/>
            </p:cNvSpPr>
            <p:nvPr/>
          </p:nvSpPr>
          <p:spPr bwMode="auto">
            <a:xfrm>
              <a:off x="410" y="3669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111.111.111.112</a:t>
              </a:r>
            </a:p>
          </p:txBody>
        </p:sp>
        <p:graphicFrame>
          <p:nvGraphicFramePr>
            <p:cNvPr id="385026" name="Object 31"/>
            <p:cNvGraphicFramePr>
              <a:graphicFrameLocks noChangeAspect="1"/>
            </p:cNvGraphicFramePr>
            <p:nvPr/>
          </p:nvGraphicFramePr>
          <p:xfrm>
            <a:off x="767" y="3774"/>
            <a:ext cx="283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42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" y="3774"/>
                          <a:ext cx="283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5076" name="Rectangle 32"/>
            <p:cNvSpPr>
              <a:spLocks noChangeArrowheads="1"/>
            </p:cNvSpPr>
            <p:nvPr/>
          </p:nvSpPr>
          <p:spPr bwMode="auto">
            <a:xfrm rot="-5400000">
              <a:off x="1051" y="3809"/>
              <a:ext cx="71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77" name="Text Box 33"/>
            <p:cNvSpPr txBox="1">
              <a:spLocks noChangeArrowheads="1"/>
            </p:cNvSpPr>
            <p:nvPr/>
          </p:nvSpPr>
          <p:spPr bwMode="auto">
            <a:xfrm>
              <a:off x="456" y="3011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111.111.111.111</a:t>
              </a:r>
            </a:p>
          </p:txBody>
        </p:sp>
        <p:grpSp>
          <p:nvGrpSpPr>
            <p:cNvPr id="385078" name="Group 34"/>
            <p:cNvGrpSpPr>
              <a:grpSpLocks/>
            </p:cNvGrpSpPr>
            <p:nvPr/>
          </p:nvGrpSpPr>
          <p:grpSpPr bwMode="auto">
            <a:xfrm>
              <a:off x="470" y="2606"/>
              <a:ext cx="532" cy="397"/>
              <a:chOff x="1910" y="3474"/>
              <a:chExt cx="567" cy="463"/>
            </a:xfrm>
          </p:grpSpPr>
          <p:graphicFrame>
            <p:nvGraphicFramePr>
              <p:cNvPr id="385027" name="Object 35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5043" name="Clip" r:id="rId5" imgW="1305000" imgH="1085760" progId="">
                      <p:embed/>
                    </p:oleObj>
                  </mc:Choice>
                  <mc:Fallback>
                    <p:oleObj name="Clip" r:id="rId5" imgW="1305000" imgH="1085760" progId="">
                      <p:embed/>
                      <p:pic>
                        <p:nvPicPr>
                          <p:cNvPr id="0" name="Object 3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5103" name="Text Box 36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59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i="0">
                    <a:solidFill>
                      <a:srgbClr val="FF0000"/>
                    </a:solidFill>
                  </a:rPr>
                  <a:t>A</a:t>
                </a:r>
              </a:p>
            </p:txBody>
          </p:sp>
        </p:grpSp>
        <p:sp>
          <p:nvSpPr>
            <p:cNvPr id="385079" name="Rectangle 37"/>
            <p:cNvSpPr>
              <a:spLocks noChangeArrowheads="1"/>
            </p:cNvSpPr>
            <p:nvPr/>
          </p:nvSpPr>
          <p:spPr bwMode="auto">
            <a:xfrm rot="-5400000">
              <a:off x="999" y="2718"/>
              <a:ext cx="71" cy="11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0" name="Text Box 38"/>
            <p:cNvSpPr txBox="1">
              <a:spLocks noChangeArrowheads="1"/>
            </p:cNvSpPr>
            <p:nvPr/>
          </p:nvSpPr>
          <p:spPr bwMode="auto">
            <a:xfrm>
              <a:off x="661" y="2492"/>
              <a:ext cx="844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74-29-9C-E8-FF-55</a:t>
              </a:r>
            </a:p>
          </p:txBody>
        </p:sp>
        <p:graphicFrame>
          <p:nvGraphicFramePr>
            <p:cNvPr id="385028" name="Object 39"/>
            <p:cNvGraphicFramePr>
              <a:graphicFrameLocks noChangeAspect="1"/>
            </p:cNvGraphicFramePr>
            <p:nvPr/>
          </p:nvGraphicFramePr>
          <p:xfrm>
            <a:off x="4299" y="2622"/>
            <a:ext cx="282" cy="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5044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9" y="2622"/>
                          <a:ext cx="282" cy="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5081" name="Rectangle 40"/>
            <p:cNvSpPr>
              <a:spLocks noChangeArrowheads="1"/>
            </p:cNvSpPr>
            <p:nvPr/>
          </p:nvSpPr>
          <p:spPr bwMode="auto">
            <a:xfrm rot="-5400000">
              <a:off x="4234" y="2675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2" name="Text Box 41"/>
            <p:cNvSpPr txBox="1">
              <a:spLocks noChangeArrowheads="1"/>
            </p:cNvSpPr>
            <p:nvPr/>
          </p:nvSpPr>
          <p:spPr bwMode="auto">
            <a:xfrm>
              <a:off x="4173" y="2855"/>
              <a:ext cx="738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222.222.222.221</a:t>
              </a:r>
            </a:p>
          </p:txBody>
        </p:sp>
        <p:sp>
          <p:nvSpPr>
            <p:cNvPr id="385083" name="Text Box 42"/>
            <p:cNvSpPr txBox="1">
              <a:spLocks noChangeArrowheads="1"/>
            </p:cNvSpPr>
            <p:nvPr/>
          </p:nvSpPr>
          <p:spPr bwMode="auto">
            <a:xfrm>
              <a:off x="3858" y="2462"/>
              <a:ext cx="8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88-B2-2F-54-1A-0F</a:t>
              </a:r>
            </a:p>
          </p:txBody>
        </p:sp>
        <p:grpSp>
          <p:nvGrpSpPr>
            <p:cNvPr id="385084" name="Group 43"/>
            <p:cNvGrpSpPr>
              <a:grpSpLocks/>
            </p:cNvGrpSpPr>
            <p:nvPr/>
          </p:nvGrpSpPr>
          <p:grpSpPr bwMode="auto">
            <a:xfrm>
              <a:off x="4301" y="3445"/>
              <a:ext cx="532" cy="397"/>
              <a:chOff x="1910" y="3474"/>
              <a:chExt cx="567" cy="463"/>
            </a:xfrm>
          </p:grpSpPr>
          <p:graphicFrame>
            <p:nvGraphicFramePr>
              <p:cNvPr id="385029" name="Object 44"/>
              <p:cNvGraphicFramePr>
                <a:graphicFrameLocks noChangeAspect="1"/>
              </p:cNvGraphicFramePr>
              <p:nvPr/>
            </p:nvGraphicFramePr>
            <p:xfrm>
              <a:off x="1910" y="3487"/>
              <a:ext cx="56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5045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Object 4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10" y="3487"/>
                            <a:ext cx="567" cy="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5102" name="Text Box 45"/>
              <p:cNvSpPr txBox="1">
                <a:spLocks noChangeArrowheads="1"/>
              </p:cNvSpPr>
              <p:nvPr/>
            </p:nvSpPr>
            <p:spPr bwMode="auto">
              <a:xfrm>
                <a:off x="2063" y="3474"/>
                <a:ext cx="240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000" i="0">
                    <a:solidFill>
                      <a:srgbClr val="FF0000"/>
                    </a:solidFill>
                  </a:rPr>
                  <a:t>B</a:t>
                </a:r>
              </a:p>
            </p:txBody>
          </p:sp>
        </p:grpSp>
        <p:sp>
          <p:nvSpPr>
            <p:cNvPr id="385085" name="Text Box 46"/>
            <p:cNvSpPr txBox="1">
              <a:spLocks noChangeArrowheads="1"/>
            </p:cNvSpPr>
            <p:nvPr/>
          </p:nvSpPr>
          <p:spPr bwMode="auto">
            <a:xfrm>
              <a:off x="4189" y="3343"/>
              <a:ext cx="739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222.222.222.222</a:t>
              </a:r>
            </a:p>
          </p:txBody>
        </p:sp>
        <p:sp>
          <p:nvSpPr>
            <p:cNvPr id="385086" name="Text Box 47"/>
            <p:cNvSpPr txBox="1">
              <a:spLocks noChangeArrowheads="1"/>
            </p:cNvSpPr>
            <p:nvPr/>
          </p:nvSpPr>
          <p:spPr bwMode="auto">
            <a:xfrm>
              <a:off x="3927" y="3839"/>
              <a:ext cx="87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latin typeface="Arial" charset="0"/>
                </a:rPr>
                <a:t>49-BD-D2-C7-56-2A</a:t>
              </a:r>
            </a:p>
          </p:txBody>
        </p:sp>
        <p:sp>
          <p:nvSpPr>
            <p:cNvPr id="385087" name="Rectangle 48"/>
            <p:cNvSpPr>
              <a:spLocks noChangeArrowheads="1"/>
            </p:cNvSpPr>
            <p:nvPr/>
          </p:nvSpPr>
          <p:spPr bwMode="auto">
            <a:xfrm rot="-5400000">
              <a:off x="4263" y="3547"/>
              <a:ext cx="70" cy="1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85088" name="Freeform 49"/>
            <p:cNvSpPr>
              <a:spLocks/>
            </p:cNvSpPr>
            <p:nvPr/>
          </p:nvSpPr>
          <p:spPr bwMode="auto">
            <a:xfrm>
              <a:off x="1186" y="2796"/>
              <a:ext cx="847" cy="854"/>
            </a:xfrm>
            <a:custGeom>
              <a:avLst/>
              <a:gdLst>
                <a:gd name="T0" fmla="*/ 3 w 1005"/>
                <a:gd name="T1" fmla="*/ 3 h 996"/>
                <a:gd name="T2" fmla="*/ 3 w 1005"/>
                <a:gd name="T3" fmla="*/ 3 h 996"/>
                <a:gd name="T4" fmla="*/ 3 w 1005"/>
                <a:gd name="T5" fmla="*/ 5 h 996"/>
                <a:gd name="T6" fmla="*/ 3 w 1005"/>
                <a:gd name="T7" fmla="*/ 7 h 996"/>
                <a:gd name="T8" fmla="*/ 3 w 1005"/>
                <a:gd name="T9" fmla="*/ 9 h 996"/>
                <a:gd name="T10" fmla="*/ 3 w 1005"/>
                <a:gd name="T11" fmla="*/ 9 h 996"/>
                <a:gd name="T12" fmla="*/ 3 w 1005"/>
                <a:gd name="T13" fmla="*/ 9 h 996"/>
                <a:gd name="T14" fmla="*/ 4 w 1005"/>
                <a:gd name="T15" fmla="*/ 9 h 996"/>
                <a:gd name="T16" fmla="*/ 5 w 1005"/>
                <a:gd name="T17" fmla="*/ 8 h 996"/>
                <a:gd name="T18" fmla="*/ 6 w 1005"/>
                <a:gd name="T19" fmla="*/ 5 h 996"/>
                <a:gd name="T20" fmla="*/ 6 w 1005"/>
                <a:gd name="T21" fmla="*/ 3 h 996"/>
                <a:gd name="T22" fmla="*/ 4 w 1005"/>
                <a:gd name="T23" fmla="*/ 3 h 996"/>
                <a:gd name="T24" fmla="*/ 3 w 1005"/>
                <a:gd name="T25" fmla="*/ 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89" name="Freeform 50"/>
            <p:cNvSpPr>
              <a:spLocks/>
            </p:cNvSpPr>
            <p:nvPr/>
          </p:nvSpPr>
          <p:spPr bwMode="auto">
            <a:xfrm>
              <a:off x="3273" y="2828"/>
              <a:ext cx="943" cy="854"/>
            </a:xfrm>
            <a:custGeom>
              <a:avLst/>
              <a:gdLst>
                <a:gd name="T0" fmla="*/ 45 w 1005"/>
                <a:gd name="T1" fmla="*/ 3 h 996"/>
                <a:gd name="T2" fmla="*/ 21 w 1005"/>
                <a:gd name="T3" fmla="*/ 3 h 996"/>
                <a:gd name="T4" fmla="*/ 8 w 1005"/>
                <a:gd name="T5" fmla="*/ 5 h 996"/>
                <a:gd name="T6" fmla="*/ 8 w 1005"/>
                <a:gd name="T7" fmla="*/ 7 h 996"/>
                <a:gd name="T8" fmla="*/ 13 w 1005"/>
                <a:gd name="T9" fmla="*/ 9 h 996"/>
                <a:gd name="T10" fmla="*/ 30 w 1005"/>
                <a:gd name="T11" fmla="*/ 9 h 996"/>
                <a:gd name="T12" fmla="*/ 57 w 1005"/>
                <a:gd name="T13" fmla="*/ 9 h 996"/>
                <a:gd name="T14" fmla="*/ 102 w 1005"/>
                <a:gd name="T15" fmla="*/ 9 h 996"/>
                <a:gd name="T16" fmla="*/ 131 w 1005"/>
                <a:gd name="T17" fmla="*/ 8 h 996"/>
                <a:gd name="T18" fmla="*/ 148 w 1005"/>
                <a:gd name="T19" fmla="*/ 5 h 996"/>
                <a:gd name="T20" fmla="*/ 138 w 1005"/>
                <a:gd name="T21" fmla="*/ 3 h 996"/>
                <a:gd name="T22" fmla="*/ 99 w 1005"/>
                <a:gd name="T23" fmla="*/ 3 h 996"/>
                <a:gd name="T24" fmla="*/ 45 w 1005"/>
                <a:gd name="T25" fmla="*/ 3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0" name="Line 51"/>
            <p:cNvSpPr>
              <a:spLocks noChangeShapeType="1"/>
            </p:cNvSpPr>
            <p:nvPr/>
          </p:nvSpPr>
          <p:spPr bwMode="auto">
            <a:xfrm>
              <a:off x="1091" y="2777"/>
              <a:ext cx="276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1" name="Line 52"/>
            <p:cNvSpPr>
              <a:spLocks noChangeShapeType="1"/>
            </p:cNvSpPr>
            <p:nvPr/>
          </p:nvSpPr>
          <p:spPr bwMode="auto">
            <a:xfrm flipV="1">
              <a:off x="1139" y="3636"/>
              <a:ext cx="194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2" name="Line 53"/>
            <p:cNvSpPr>
              <a:spLocks noChangeShapeType="1"/>
            </p:cNvSpPr>
            <p:nvPr/>
          </p:nvSpPr>
          <p:spPr bwMode="auto">
            <a:xfrm>
              <a:off x="2026" y="3248"/>
              <a:ext cx="182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3" name="Line 54"/>
            <p:cNvSpPr>
              <a:spLocks noChangeShapeType="1"/>
            </p:cNvSpPr>
            <p:nvPr/>
          </p:nvSpPr>
          <p:spPr bwMode="auto">
            <a:xfrm flipV="1">
              <a:off x="3016" y="3240"/>
              <a:ext cx="2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4" name="Line 55"/>
            <p:cNvSpPr>
              <a:spLocks noChangeShapeType="1"/>
            </p:cNvSpPr>
            <p:nvPr/>
          </p:nvSpPr>
          <p:spPr bwMode="auto">
            <a:xfrm>
              <a:off x="4113" y="3519"/>
              <a:ext cx="12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5" name="Line 56"/>
            <p:cNvSpPr>
              <a:spLocks noChangeShapeType="1"/>
            </p:cNvSpPr>
            <p:nvPr/>
          </p:nvSpPr>
          <p:spPr bwMode="auto">
            <a:xfrm flipH="1">
              <a:off x="3996" y="2737"/>
              <a:ext cx="211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6" name="Line 57"/>
            <p:cNvSpPr>
              <a:spLocks noChangeShapeType="1"/>
            </p:cNvSpPr>
            <p:nvPr/>
          </p:nvSpPr>
          <p:spPr bwMode="auto">
            <a:xfrm flipV="1">
              <a:off x="1086" y="3911"/>
              <a:ext cx="0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7" name="Line 58"/>
            <p:cNvSpPr>
              <a:spLocks noChangeShapeType="1"/>
            </p:cNvSpPr>
            <p:nvPr/>
          </p:nvSpPr>
          <p:spPr bwMode="auto">
            <a:xfrm>
              <a:off x="1030" y="2614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8" name="Line 59"/>
            <p:cNvSpPr>
              <a:spLocks noChangeShapeType="1"/>
            </p:cNvSpPr>
            <p:nvPr/>
          </p:nvSpPr>
          <p:spPr bwMode="auto">
            <a:xfrm>
              <a:off x="2262" y="2913"/>
              <a:ext cx="0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99" name="Line 60"/>
            <p:cNvSpPr>
              <a:spLocks noChangeShapeType="1"/>
            </p:cNvSpPr>
            <p:nvPr/>
          </p:nvSpPr>
          <p:spPr bwMode="auto">
            <a:xfrm>
              <a:off x="2937" y="3039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100" name="Line 61"/>
            <p:cNvSpPr>
              <a:spLocks noChangeShapeType="1"/>
            </p:cNvSpPr>
            <p:nvPr/>
          </p:nvSpPr>
          <p:spPr bwMode="auto">
            <a:xfrm flipV="1">
              <a:off x="4276" y="3664"/>
              <a:ext cx="0" cy="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101" name="Line 62"/>
            <p:cNvSpPr>
              <a:spLocks noChangeShapeType="1"/>
            </p:cNvSpPr>
            <p:nvPr/>
          </p:nvSpPr>
          <p:spPr bwMode="auto">
            <a:xfrm flipH="1">
              <a:off x="4265" y="2557"/>
              <a:ext cx="3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2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63" name="Group 130"/>
          <p:cNvGrpSpPr>
            <a:grpSpLocks/>
          </p:cNvGrpSpPr>
          <p:nvPr/>
        </p:nvGrpSpPr>
        <p:grpSpPr bwMode="auto">
          <a:xfrm>
            <a:off x="311150" y="2909888"/>
            <a:ext cx="976313" cy="1460500"/>
            <a:chOff x="337" y="1692"/>
            <a:chExt cx="615" cy="920"/>
          </a:xfrm>
        </p:grpSpPr>
        <p:sp>
          <p:nvSpPr>
            <p:cNvPr id="385059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0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5061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5062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3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4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65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1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385054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5056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57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8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5055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77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385052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53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" name="Group 152"/>
          <p:cNvGrpSpPr>
            <a:grpSpLocks/>
          </p:cNvGrpSpPr>
          <p:nvPr/>
        </p:nvGrpSpPr>
        <p:grpSpPr bwMode="auto">
          <a:xfrm>
            <a:off x="1477963" y="2292350"/>
            <a:ext cx="2417762" cy="1471613"/>
            <a:chOff x="931" y="1444"/>
            <a:chExt cx="1523" cy="927"/>
          </a:xfrm>
        </p:grpSpPr>
        <p:sp>
          <p:nvSpPr>
            <p:cNvPr id="385040" name="Text Box 135"/>
            <p:cNvSpPr txBox="1">
              <a:spLocks noChangeArrowheads="1"/>
            </p:cNvSpPr>
            <p:nvPr/>
          </p:nvSpPr>
          <p:spPr bwMode="auto">
            <a:xfrm>
              <a:off x="931" y="1444"/>
              <a:ext cx="15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74-29-9C-E8-FF-55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E6-E9-00-17-BB-4B</a:t>
              </a:r>
            </a:p>
          </p:txBody>
        </p:sp>
        <p:grpSp>
          <p:nvGrpSpPr>
            <p:cNvPr id="385041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5046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47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5048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49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0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5051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5042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3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4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5045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79906D4-823C-46BB-B11B-028ABADB060A}" type="slidenum">
              <a:rPr lang="en-US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457200"/>
          </a:xfrm>
        </p:spPr>
        <p:txBody>
          <a:bodyPr/>
          <a:lstStyle/>
          <a:p>
            <a:r>
              <a:rPr lang="el-GR" sz="3200" dirty="0" smtClean="0"/>
              <a:t>Επίπεδο ζεύξης</a:t>
            </a:r>
            <a:r>
              <a:rPr lang="en-US" sz="3200" dirty="0" smtClean="0"/>
              <a:t>: </a:t>
            </a:r>
            <a:r>
              <a:rPr lang="el-GR" sz="3200" dirty="0" smtClean="0"/>
              <a:t>Εισαγωγή </a:t>
            </a:r>
            <a:endParaRPr lang="en-US" sz="3200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716280"/>
            <a:ext cx="4267200" cy="409956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Ορολογία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l-GR" sz="2000" dirty="0" smtClean="0"/>
              <a:t>οι υπολογιστές</a:t>
            </a:r>
            <a:r>
              <a:rPr lang="en-US" sz="2000" dirty="0" smtClean="0"/>
              <a:t> </a:t>
            </a:r>
            <a:r>
              <a:rPr lang="el-GR" sz="2000" dirty="0" smtClean="0"/>
              <a:t>και οι δρομολογητές είναι </a:t>
            </a:r>
            <a:r>
              <a:rPr lang="el-GR" sz="2000" dirty="0" smtClean="0">
                <a:solidFill>
                  <a:srgbClr val="FF0000"/>
                </a:solidFill>
              </a:rPr>
              <a:t>κόμβοι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nodes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l-GR" sz="2000" dirty="0" smtClean="0"/>
              <a:t>τα κανάλια επικοινωνίας που ενώνουν γειτονικούς κόμβους κατά μήκος της διαδρομής επικοινωνίας είναι </a:t>
            </a:r>
            <a:r>
              <a:rPr lang="el-GR" sz="2000" dirty="0" smtClean="0">
                <a:solidFill>
                  <a:srgbClr val="FF0000"/>
                </a:solidFill>
              </a:rPr>
              <a:t>ζεύξεις </a:t>
            </a:r>
            <a:r>
              <a:rPr lang="el-GR" sz="2000" dirty="0" smtClean="0"/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links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ενσύρματες ζεύξεις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ασύρματες ζεύξεις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1800" dirty="0" smtClean="0"/>
              <a:t>LANs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2000" dirty="0" smtClean="0"/>
              <a:t>το πακέτο επιπέδου 2 ονομάζεται </a:t>
            </a:r>
            <a:r>
              <a:rPr lang="el-GR" sz="2000" dirty="0" smtClean="0">
                <a:solidFill>
                  <a:srgbClr val="FF0000"/>
                </a:solidFill>
              </a:rPr>
              <a:t>πλαίσιο</a:t>
            </a:r>
            <a:r>
              <a:rPr lang="el-GR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frame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ενθυλακώνει </a:t>
            </a:r>
            <a:r>
              <a:rPr lang="en-US" sz="2000" dirty="0" smtClean="0"/>
              <a:t>datagram</a:t>
            </a:r>
          </a:p>
        </p:txBody>
      </p:sp>
      <p:sp>
        <p:nvSpPr>
          <p:cNvPr id="21508" name="Text Box 467"/>
          <p:cNvSpPr txBox="1">
            <a:spLocks noChangeArrowheads="1"/>
          </p:cNvSpPr>
          <p:nvPr/>
        </p:nvSpPr>
        <p:spPr bwMode="auto">
          <a:xfrm>
            <a:off x="457200" y="4876801"/>
            <a:ext cx="4114801" cy="1877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000" b="1" dirty="0">
                <a:solidFill>
                  <a:srgbClr val="FF0000"/>
                </a:solidFill>
              </a:rPr>
              <a:t>το επίπεδο ζεύξης δεδομένων </a:t>
            </a:r>
            <a:r>
              <a:rPr lang="el-GR" sz="2000" b="1" dirty="0"/>
              <a:t>έχει την ευθύνη</a:t>
            </a:r>
            <a:r>
              <a:rPr lang="en-US" sz="2000" b="1" dirty="0"/>
              <a:t> </a:t>
            </a:r>
            <a:r>
              <a:rPr lang="el-GR" sz="2000" b="1" dirty="0"/>
              <a:t>μεταφοράς των </a:t>
            </a:r>
            <a:r>
              <a:rPr lang="en-US" sz="2000" b="1" dirty="0" err="1" smtClean="0"/>
              <a:t>datagrams</a:t>
            </a:r>
            <a:r>
              <a:rPr lang="en-US" sz="2000" b="1" dirty="0" smtClean="0"/>
              <a:t> </a:t>
            </a:r>
            <a:r>
              <a:rPr lang="el-GR" sz="2000" b="1" dirty="0"/>
              <a:t>από έναν κόμβο σε φυσικά γειτονικό κόμβο πάνω από μία ζεύξη</a:t>
            </a:r>
            <a:endParaRPr lang="en-US" sz="2000" b="1" dirty="0"/>
          </a:p>
          <a:p>
            <a:pPr eaLnBrk="0" hangingPunct="0"/>
            <a:endParaRPr lang="en-US" sz="1600" i="0" dirty="0"/>
          </a:p>
        </p:txBody>
      </p:sp>
      <p:sp>
        <p:nvSpPr>
          <p:cNvPr id="21509" name="Freeform 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0" name="Freeform 1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11" name="Freeform 1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22165" name="Rectangle 1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166" name="AutoShape 1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sp>
        <p:nvSpPr>
          <p:cNvPr id="21513" name="Line 15"/>
          <p:cNvSpPr>
            <a:spLocks noChangeShapeType="1"/>
          </p:cNvSpPr>
          <p:nvPr/>
        </p:nvSpPr>
        <p:spPr bwMode="auto">
          <a:xfrm flipH="1">
            <a:off x="5854700" y="2020888"/>
            <a:ext cx="92075" cy="3111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4" name="Line 16"/>
          <p:cNvSpPr>
            <a:spLocks noChangeShapeType="1"/>
          </p:cNvSpPr>
          <p:nvPr/>
        </p:nvSpPr>
        <p:spPr bwMode="auto">
          <a:xfrm>
            <a:off x="5946775" y="2020888"/>
            <a:ext cx="90488" cy="3095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5" name="Line 17"/>
          <p:cNvSpPr>
            <a:spLocks noChangeShapeType="1"/>
          </p:cNvSpPr>
          <p:nvPr/>
        </p:nvSpPr>
        <p:spPr bwMode="auto">
          <a:xfrm>
            <a:off x="5854700" y="233045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 flipH="1">
            <a:off x="5946775" y="2330450"/>
            <a:ext cx="90488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5946775" y="2027238"/>
            <a:ext cx="0" cy="336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 flipV="1">
            <a:off x="5854700" y="2298700"/>
            <a:ext cx="92075" cy="33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 flipH="1" flipV="1">
            <a:off x="5946775" y="2298700"/>
            <a:ext cx="90488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0" name="Line 22"/>
          <p:cNvSpPr>
            <a:spLocks noChangeShapeType="1"/>
          </p:cNvSpPr>
          <p:nvPr/>
        </p:nvSpPr>
        <p:spPr bwMode="auto">
          <a:xfrm>
            <a:off x="5894388" y="2195513"/>
            <a:ext cx="52387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1" name="Line 23"/>
          <p:cNvSpPr>
            <a:spLocks noChangeShapeType="1"/>
          </p:cNvSpPr>
          <p:nvPr/>
        </p:nvSpPr>
        <p:spPr bwMode="auto">
          <a:xfrm flipV="1">
            <a:off x="5946775" y="2195513"/>
            <a:ext cx="55563" cy="2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2" name="Line 24"/>
          <p:cNvSpPr>
            <a:spLocks noChangeShapeType="1"/>
          </p:cNvSpPr>
          <p:nvPr/>
        </p:nvSpPr>
        <p:spPr bwMode="auto">
          <a:xfrm>
            <a:off x="5876925" y="2241550"/>
            <a:ext cx="66675" cy="349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3" name="Line 25"/>
          <p:cNvSpPr>
            <a:spLocks noChangeShapeType="1"/>
          </p:cNvSpPr>
          <p:nvPr/>
        </p:nvSpPr>
        <p:spPr bwMode="auto">
          <a:xfrm flipV="1">
            <a:off x="5946775" y="2247900"/>
            <a:ext cx="68263" cy="317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4" name="Line 26"/>
          <p:cNvSpPr>
            <a:spLocks noChangeShapeType="1"/>
          </p:cNvSpPr>
          <p:nvPr/>
        </p:nvSpPr>
        <p:spPr bwMode="auto">
          <a:xfrm flipV="1">
            <a:off x="5946775" y="2149475"/>
            <a:ext cx="34925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5" name="Line 27"/>
          <p:cNvSpPr>
            <a:spLocks noChangeShapeType="1"/>
          </p:cNvSpPr>
          <p:nvPr/>
        </p:nvSpPr>
        <p:spPr bwMode="auto">
          <a:xfrm flipV="1">
            <a:off x="5946775" y="2085975"/>
            <a:ext cx="22225" cy="79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6" name="Line 28"/>
          <p:cNvSpPr>
            <a:spLocks noChangeShapeType="1"/>
          </p:cNvSpPr>
          <p:nvPr/>
        </p:nvSpPr>
        <p:spPr bwMode="auto">
          <a:xfrm>
            <a:off x="5907088" y="2144713"/>
            <a:ext cx="42862" cy="17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27" name="Line 29"/>
          <p:cNvSpPr>
            <a:spLocks noChangeShapeType="1"/>
          </p:cNvSpPr>
          <p:nvPr/>
        </p:nvSpPr>
        <p:spPr bwMode="auto">
          <a:xfrm>
            <a:off x="5926138" y="2082800"/>
            <a:ext cx="23812" cy="15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21528" name="Group 30"/>
          <p:cNvGrpSpPr>
            <a:grpSpLocks/>
          </p:cNvGrpSpPr>
          <p:nvPr/>
        </p:nvGrpSpPr>
        <p:grpSpPr bwMode="auto">
          <a:xfrm>
            <a:off x="5962650" y="1992313"/>
            <a:ext cx="152400" cy="58737"/>
            <a:chOff x="4227" y="1360"/>
            <a:chExt cx="863" cy="270"/>
          </a:xfrm>
        </p:grpSpPr>
        <p:sp>
          <p:nvSpPr>
            <p:cNvPr id="22161" name="Line 3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2" name="Line 3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3" name="Line 3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4" name="Line 3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529" name="Group 35"/>
          <p:cNvGrpSpPr>
            <a:grpSpLocks/>
          </p:cNvGrpSpPr>
          <p:nvPr/>
        </p:nvGrpSpPr>
        <p:grpSpPr bwMode="auto">
          <a:xfrm rot="5700496">
            <a:off x="5870575" y="1889125"/>
            <a:ext cx="168275" cy="53975"/>
            <a:chOff x="4227" y="1360"/>
            <a:chExt cx="863" cy="270"/>
          </a:xfrm>
        </p:grpSpPr>
        <p:sp>
          <p:nvSpPr>
            <p:cNvPr id="22157" name="Line 36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8" name="Line 37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9" name="Line 38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60" name="Line 39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530" name="Group 40"/>
          <p:cNvGrpSpPr>
            <a:grpSpLocks/>
          </p:cNvGrpSpPr>
          <p:nvPr/>
        </p:nvGrpSpPr>
        <p:grpSpPr bwMode="auto">
          <a:xfrm rot="10800000">
            <a:off x="5778500" y="1985963"/>
            <a:ext cx="152400" cy="58737"/>
            <a:chOff x="4227" y="1360"/>
            <a:chExt cx="863" cy="270"/>
          </a:xfrm>
        </p:grpSpPr>
        <p:sp>
          <p:nvSpPr>
            <p:cNvPr id="22153" name="Line 41"/>
            <p:cNvSpPr>
              <a:spLocks noChangeShapeType="1"/>
            </p:cNvSpPr>
            <p:nvPr/>
          </p:nvSpPr>
          <p:spPr bwMode="auto">
            <a:xfrm>
              <a:off x="4227" y="1604"/>
              <a:ext cx="0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4" name="Line 42"/>
            <p:cNvSpPr>
              <a:spLocks noChangeShapeType="1"/>
            </p:cNvSpPr>
            <p:nvPr/>
          </p:nvSpPr>
          <p:spPr bwMode="auto">
            <a:xfrm rot="6361956" flipH="1" flipV="1">
              <a:off x="4464" y="1205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5" name="Line 43"/>
            <p:cNvSpPr>
              <a:spLocks noChangeShapeType="1"/>
            </p:cNvSpPr>
            <p:nvPr/>
          </p:nvSpPr>
          <p:spPr bwMode="auto">
            <a:xfrm rot="6361956">
              <a:off x="4602" y="1393"/>
              <a:ext cx="189" cy="203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56" name="Line 44"/>
            <p:cNvSpPr>
              <a:spLocks noChangeShapeType="1"/>
            </p:cNvSpPr>
            <p:nvPr/>
          </p:nvSpPr>
          <p:spPr bwMode="auto">
            <a:xfrm rot="6361956" flipH="1" flipV="1">
              <a:off x="4745" y="1286"/>
              <a:ext cx="189" cy="500"/>
            </a:xfrm>
            <a:prstGeom prst="line">
              <a:avLst/>
            </a:prstGeom>
            <a:noFill/>
            <a:ln w="31750">
              <a:solidFill>
                <a:srgbClr val="FF33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21531" name="Oval 4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32" name="Line 4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3" name="Line 4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34" name="Rectangle 4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35" name="Oval 4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36" name="Group 5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22150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51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52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37" name="Group 5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22147" name="Line 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8" name="Line 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9" name="Line 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38" name="Oval 58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39" name="Line 59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0" name="Line 60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1" name="Rectangle 61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42" name="Oval 62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43" name="Group 63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22144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5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6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44" name="Group 67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22141" name="Line 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2" name="Line 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3" name="Line 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45" name="Oval 71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46" name="Line 72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7" name="Line 73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48" name="Rectangle 74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49" name="Oval 75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50" name="Group 76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22138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9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40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51" name="Group 80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22135" name="Line 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6" name="Line 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7" name="Line 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52" name="Oval 84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53" name="Line 85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54" name="Line 86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55" name="Rectangle 87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56" name="Oval 88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57" name="Group 89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22132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3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4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58" name="Group 93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22129" name="Line 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0" name="Line 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31" name="Line 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59" name="Oval 97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60" name="Line 98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1" name="Line 99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2" name="Rectangle 100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63" name="Oval 101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64" name="Group 102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22126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7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8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65" name="Group 106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22123" name="Line 1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4" name="Line 1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5" name="Line 1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66" name="Oval 110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67" name="Line 111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8" name="Line 112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69" name="Rectangle 113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570" name="Oval 114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71" name="Group 115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22120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1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22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72" name="Group 119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22117" name="Line 1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8" name="Line 1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9" name="Line 1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73" name="Oval 123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74" name="Line 124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75" name="Line 125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76" name="Rectangle 126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77" name="Oval 127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78" name="Group 128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22114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5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6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79" name="Group 132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22111" name="Line 1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2" name="Line 1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3" name="Line 1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80" name="Oval 136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81" name="Line 137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2" name="Line 138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3" name="Rectangle 139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84" name="Oval 140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85" name="Group 141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22108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9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10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86" name="Group 145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22105" name="Line 1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6" name="Line 1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7" name="Line 1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87" name="Oval 14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1588" name="Line 15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89" name="Line 15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90" name="Rectangle 15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latin typeface="Times New Roman" pitchFamily="18" charset="0"/>
            </a:endParaRPr>
          </a:p>
        </p:txBody>
      </p:sp>
      <p:sp>
        <p:nvSpPr>
          <p:cNvPr id="21591" name="Oval 15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1592" name="Group 15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22102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3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4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1593" name="Group 15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22099" name="Line 1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0" name="Line 1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101" name="Line 1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1594" name="Line 16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5" name="Line 16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6" name="Line 16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7" name="Line 166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8" name="Line 16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599" name="Line 16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0" name="Freeform 16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1" name="Line 17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602" name="Line 171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603" name="Line 172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1604" name="Group 173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22086" name="Oval 17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87" name="Line 17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88" name="Line 17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89" name="Rectangle 17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90" name="Oval 17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91" name="Group 17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96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7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8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92" name="Group 18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93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4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95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05" name="Group 187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22073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74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75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76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77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78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83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4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5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79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80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1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82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06" name="Group 201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22060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61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62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63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64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65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070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71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72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66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067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68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69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1607" name="Line 215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8" name="Line 216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09" name="Line 217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0" name="Line 218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1" name="Line 219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2" name="Line 220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3" name="Line 221"/>
          <p:cNvSpPr>
            <a:spLocks noChangeShapeType="1"/>
          </p:cNvSpPr>
          <p:nvPr/>
        </p:nvSpPr>
        <p:spPr bwMode="auto">
          <a:xfrm>
            <a:off x="5918200" y="5119688"/>
            <a:ext cx="4921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4" name="Line 222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5" name="Line 223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6" name="Line 224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7" name="Line 225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8" name="Line 226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19" name="Line 227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0" name="Line 228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1" name="Line 229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2" name="Line 230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3" name="Line 231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ln>
            <a:solidFill>
              <a:srgbClr val="FF3300"/>
            </a:solidFill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l-GR" dirty="0">
              <a:solidFill>
                <a:srgbClr val="FF3300"/>
              </a:solidFill>
            </a:endParaRPr>
          </a:p>
        </p:txBody>
      </p:sp>
      <p:sp>
        <p:nvSpPr>
          <p:cNvPr id="21624" name="Line 232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5" name="Line 233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6" name="Line 234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7" name="Line 235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28" name="Line 236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629" name="Group 237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22047" name="Oval 23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48" name="Line 23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49" name="Line 24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50" name="Rectangle 24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51" name="Oval 24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52" name="Group 24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57" name="Line 2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8" name="Line 2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9" name="Line 2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53" name="Group 24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54" name="Line 2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5" name="Line 2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56" name="Line 2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21630" name="Group 251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22034" name="Oval 252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5" name="Line 253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6" name="Line 254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7" name="Rectangle 255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22038" name="Oval 256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22039" name="Group 257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044" name="Line 2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5" name="Line 2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6" name="Line 2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2040" name="Group 261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041" name="Line 2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2" name="Line 2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043" name="Line 2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pic>
        <p:nvPicPr>
          <p:cNvPr id="21631" name="Picture 265" descr="imgyjavg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632" name="Group 266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22026" name="AutoShape 267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7" name="Rectangle 268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8" name="Rectangle 269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9" name="AutoShape 270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0" name="Line 271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1" name="Line 272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32" name="Rectangle 273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33" name="Rectangle 274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21633" name="Group 275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22018" name="AutoShape 276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19" name="Rectangle 277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0" name="Rectangle 278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1" name="AutoShape 279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2" name="Line 280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23" name="Line 281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2024" name="Rectangle 282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2025" name="Rectangle 283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21634" name="AutoShape 284"/>
          <p:cNvSpPr>
            <a:spLocks noChangeAspect="1" noChangeArrowheads="1" noTextEdit="1"/>
          </p:cNvSpPr>
          <p:nvPr/>
        </p:nvSpPr>
        <p:spPr bwMode="auto">
          <a:xfrm>
            <a:off x="7143750" y="5394325"/>
            <a:ext cx="23336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5" name="Freeform 285"/>
          <p:cNvSpPr>
            <a:spLocks/>
          </p:cNvSpPr>
          <p:nvPr/>
        </p:nvSpPr>
        <p:spPr bwMode="auto">
          <a:xfrm>
            <a:off x="7145338" y="5394325"/>
            <a:ext cx="231775" cy="252413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6" name="Freeform 286"/>
          <p:cNvSpPr>
            <a:spLocks/>
          </p:cNvSpPr>
          <p:nvPr/>
        </p:nvSpPr>
        <p:spPr bwMode="auto">
          <a:xfrm>
            <a:off x="7173913" y="5554663"/>
            <a:ext cx="134937" cy="42862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7" name="Freeform 287"/>
          <p:cNvSpPr>
            <a:spLocks/>
          </p:cNvSpPr>
          <p:nvPr/>
        </p:nvSpPr>
        <p:spPr bwMode="auto">
          <a:xfrm>
            <a:off x="7151688" y="5573713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8" name="AutoShape 288"/>
          <p:cNvSpPr>
            <a:spLocks noChangeAspect="1" noChangeArrowheads="1" noTextEdit="1"/>
          </p:cNvSpPr>
          <p:nvPr/>
        </p:nvSpPr>
        <p:spPr bwMode="auto">
          <a:xfrm>
            <a:off x="7104063" y="5305425"/>
            <a:ext cx="25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39" name="Freeform 289"/>
          <p:cNvSpPr>
            <a:spLocks/>
          </p:cNvSpPr>
          <p:nvPr/>
        </p:nvSpPr>
        <p:spPr bwMode="auto">
          <a:xfrm>
            <a:off x="7156450" y="5324475"/>
            <a:ext cx="36513" cy="49213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0" name="Freeform 290"/>
          <p:cNvSpPr>
            <a:spLocks/>
          </p:cNvSpPr>
          <p:nvPr/>
        </p:nvSpPr>
        <p:spPr bwMode="auto">
          <a:xfrm>
            <a:off x="7218363" y="5322888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1" name="Freeform 291"/>
          <p:cNvSpPr>
            <a:spLocks/>
          </p:cNvSpPr>
          <p:nvPr/>
        </p:nvSpPr>
        <p:spPr bwMode="auto">
          <a:xfrm>
            <a:off x="7134225" y="5314950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2" name="Freeform 292"/>
          <p:cNvSpPr>
            <a:spLocks/>
          </p:cNvSpPr>
          <p:nvPr/>
        </p:nvSpPr>
        <p:spPr bwMode="auto">
          <a:xfrm>
            <a:off x="7215188" y="5311775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3" name="Freeform 293"/>
          <p:cNvSpPr>
            <a:spLocks/>
          </p:cNvSpPr>
          <p:nvPr/>
        </p:nvSpPr>
        <p:spPr bwMode="auto">
          <a:xfrm>
            <a:off x="7113588" y="5337175"/>
            <a:ext cx="20637" cy="49213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4" name="Freeform 294"/>
          <p:cNvSpPr>
            <a:spLocks/>
          </p:cNvSpPr>
          <p:nvPr/>
        </p:nvSpPr>
        <p:spPr bwMode="auto">
          <a:xfrm>
            <a:off x="7256463" y="5308600"/>
            <a:ext cx="44450" cy="65088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5" name="Freeform 295"/>
          <p:cNvSpPr>
            <a:spLocks/>
          </p:cNvSpPr>
          <p:nvPr/>
        </p:nvSpPr>
        <p:spPr bwMode="auto">
          <a:xfrm>
            <a:off x="7208838" y="5384800"/>
            <a:ext cx="14287" cy="39688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6" name="Freeform 296"/>
          <p:cNvSpPr>
            <a:spLocks/>
          </p:cNvSpPr>
          <p:nvPr/>
        </p:nvSpPr>
        <p:spPr bwMode="auto">
          <a:xfrm>
            <a:off x="7202488" y="5364163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7" name="Freeform 297"/>
          <p:cNvSpPr>
            <a:spLocks/>
          </p:cNvSpPr>
          <p:nvPr/>
        </p:nvSpPr>
        <p:spPr bwMode="auto">
          <a:xfrm>
            <a:off x="7196138" y="5349875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8" name="Freeform 298"/>
          <p:cNvSpPr>
            <a:spLocks/>
          </p:cNvSpPr>
          <p:nvPr/>
        </p:nvSpPr>
        <p:spPr bwMode="auto">
          <a:xfrm>
            <a:off x="7189788" y="5340350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49" name="Freeform 299"/>
          <p:cNvSpPr>
            <a:spLocks/>
          </p:cNvSpPr>
          <p:nvPr/>
        </p:nvSpPr>
        <p:spPr bwMode="auto">
          <a:xfrm>
            <a:off x="7146925" y="5327650"/>
            <a:ext cx="36513" cy="49213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0" name="Freeform 300"/>
          <p:cNvSpPr>
            <a:spLocks/>
          </p:cNvSpPr>
          <p:nvPr/>
        </p:nvSpPr>
        <p:spPr bwMode="auto">
          <a:xfrm>
            <a:off x="7207250" y="5326063"/>
            <a:ext cx="23813" cy="3968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1" name="Freeform 301"/>
          <p:cNvSpPr>
            <a:spLocks/>
          </p:cNvSpPr>
          <p:nvPr/>
        </p:nvSpPr>
        <p:spPr bwMode="auto">
          <a:xfrm>
            <a:off x="7124700" y="5318125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2" name="Freeform 302"/>
          <p:cNvSpPr>
            <a:spLocks/>
          </p:cNvSpPr>
          <p:nvPr/>
        </p:nvSpPr>
        <p:spPr bwMode="auto">
          <a:xfrm>
            <a:off x="7205663" y="5314950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3" name="Freeform 303"/>
          <p:cNvSpPr>
            <a:spLocks/>
          </p:cNvSpPr>
          <p:nvPr/>
        </p:nvSpPr>
        <p:spPr bwMode="auto">
          <a:xfrm>
            <a:off x="7105650" y="5343525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4" name="Freeform 304"/>
          <p:cNvSpPr>
            <a:spLocks/>
          </p:cNvSpPr>
          <p:nvPr/>
        </p:nvSpPr>
        <p:spPr bwMode="auto">
          <a:xfrm>
            <a:off x="7246938" y="5311775"/>
            <a:ext cx="44450" cy="65088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5" name="Freeform 305"/>
          <p:cNvSpPr>
            <a:spLocks/>
          </p:cNvSpPr>
          <p:nvPr/>
        </p:nvSpPr>
        <p:spPr bwMode="auto">
          <a:xfrm>
            <a:off x="7204075" y="5411788"/>
            <a:ext cx="169863" cy="112712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6" name="Freeform 306"/>
          <p:cNvSpPr>
            <a:spLocks/>
          </p:cNvSpPr>
          <p:nvPr/>
        </p:nvSpPr>
        <p:spPr bwMode="auto">
          <a:xfrm>
            <a:off x="7218363" y="5414963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7" name="Freeform 307"/>
          <p:cNvSpPr>
            <a:spLocks/>
          </p:cNvSpPr>
          <p:nvPr/>
        </p:nvSpPr>
        <p:spPr bwMode="auto">
          <a:xfrm>
            <a:off x="7186613" y="5546725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8" name="Freeform 308"/>
          <p:cNvSpPr>
            <a:spLocks/>
          </p:cNvSpPr>
          <p:nvPr/>
        </p:nvSpPr>
        <p:spPr bwMode="auto">
          <a:xfrm>
            <a:off x="7170738" y="5559425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59" name="Freeform 309"/>
          <p:cNvSpPr>
            <a:spLocks/>
          </p:cNvSpPr>
          <p:nvPr/>
        </p:nvSpPr>
        <p:spPr bwMode="auto">
          <a:xfrm>
            <a:off x="7197725" y="5597525"/>
            <a:ext cx="25400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0" name="Freeform 310"/>
          <p:cNvSpPr>
            <a:spLocks/>
          </p:cNvSpPr>
          <p:nvPr/>
        </p:nvSpPr>
        <p:spPr bwMode="auto">
          <a:xfrm>
            <a:off x="7202488" y="5529263"/>
            <a:ext cx="23812" cy="14287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1" name="Freeform 311"/>
          <p:cNvSpPr>
            <a:spLocks/>
          </p:cNvSpPr>
          <p:nvPr/>
        </p:nvSpPr>
        <p:spPr bwMode="auto">
          <a:xfrm>
            <a:off x="7334250" y="5554663"/>
            <a:ext cx="23813" cy="14287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2" name="Freeform 312"/>
          <p:cNvSpPr>
            <a:spLocks/>
          </p:cNvSpPr>
          <p:nvPr/>
        </p:nvSpPr>
        <p:spPr bwMode="auto">
          <a:xfrm>
            <a:off x="7227888" y="5532438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3" name="Freeform 313"/>
          <p:cNvSpPr>
            <a:spLocks/>
          </p:cNvSpPr>
          <p:nvPr/>
        </p:nvSpPr>
        <p:spPr bwMode="auto">
          <a:xfrm>
            <a:off x="7227888" y="5543550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4" name="Freeform 314"/>
          <p:cNvSpPr>
            <a:spLocks/>
          </p:cNvSpPr>
          <p:nvPr/>
        </p:nvSpPr>
        <p:spPr bwMode="auto">
          <a:xfrm>
            <a:off x="7227888" y="5527675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5" name="AutoShape 315"/>
          <p:cNvSpPr>
            <a:spLocks noChangeAspect="1" noChangeArrowheads="1" noTextEdit="1"/>
          </p:cNvSpPr>
          <p:nvPr/>
        </p:nvSpPr>
        <p:spPr bwMode="auto">
          <a:xfrm>
            <a:off x="6686550" y="5411788"/>
            <a:ext cx="2333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6" name="Freeform 316"/>
          <p:cNvSpPr>
            <a:spLocks/>
          </p:cNvSpPr>
          <p:nvPr/>
        </p:nvSpPr>
        <p:spPr bwMode="auto">
          <a:xfrm>
            <a:off x="6688138" y="5411788"/>
            <a:ext cx="231775" cy="252412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7" name="Freeform 317"/>
          <p:cNvSpPr>
            <a:spLocks/>
          </p:cNvSpPr>
          <p:nvPr/>
        </p:nvSpPr>
        <p:spPr bwMode="auto">
          <a:xfrm>
            <a:off x="6716713" y="5572125"/>
            <a:ext cx="134937" cy="4286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8" name="Freeform 318"/>
          <p:cNvSpPr>
            <a:spLocks/>
          </p:cNvSpPr>
          <p:nvPr/>
        </p:nvSpPr>
        <p:spPr bwMode="auto">
          <a:xfrm>
            <a:off x="6694488" y="5591175"/>
            <a:ext cx="157162" cy="66675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69" name="AutoShape 319"/>
          <p:cNvSpPr>
            <a:spLocks noChangeAspect="1" noChangeArrowheads="1" noTextEdit="1"/>
          </p:cNvSpPr>
          <p:nvPr/>
        </p:nvSpPr>
        <p:spPr bwMode="auto">
          <a:xfrm>
            <a:off x="6646863" y="5322888"/>
            <a:ext cx="2540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0" name="Freeform 320"/>
          <p:cNvSpPr>
            <a:spLocks/>
          </p:cNvSpPr>
          <p:nvPr/>
        </p:nvSpPr>
        <p:spPr bwMode="auto">
          <a:xfrm>
            <a:off x="6699250" y="5341938"/>
            <a:ext cx="36513" cy="49212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1" name="Freeform 321"/>
          <p:cNvSpPr>
            <a:spLocks/>
          </p:cNvSpPr>
          <p:nvPr/>
        </p:nvSpPr>
        <p:spPr bwMode="auto">
          <a:xfrm>
            <a:off x="6761163" y="5340350"/>
            <a:ext cx="22225" cy="3810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2" name="Freeform 322"/>
          <p:cNvSpPr>
            <a:spLocks/>
          </p:cNvSpPr>
          <p:nvPr/>
        </p:nvSpPr>
        <p:spPr bwMode="auto">
          <a:xfrm>
            <a:off x="6677025" y="5332413"/>
            <a:ext cx="58738" cy="793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3" name="Freeform 323"/>
          <p:cNvSpPr>
            <a:spLocks/>
          </p:cNvSpPr>
          <p:nvPr/>
        </p:nvSpPr>
        <p:spPr bwMode="auto">
          <a:xfrm>
            <a:off x="6757988" y="5329238"/>
            <a:ext cx="50800" cy="53975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4" name="Freeform 324"/>
          <p:cNvSpPr>
            <a:spLocks/>
          </p:cNvSpPr>
          <p:nvPr/>
        </p:nvSpPr>
        <p:spPr bwMode="auto">
          <a:xfrm>
            <a:off x="6656388" y="5354638"/>
            <a:ext cx="20637" cy="49212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5" name="Freeform 325"/>
          <p:cNvSpPr>
            <a:spLocks/>
          </p:cNvSpPr>
          <p:nvPr/>
        </p:nvSpPr>
        <p:spPr bwMode="auto">
          <a:xfrm>
            <a:off x="6799263" y="5326063"/>
            <a:ext cx="44450" cy="65087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6" name="Freeform 326"/>
          <p:cNvSpPr>
            <a:spLocks/>
          </p:cNvSpPr>
          <p:nvPr/>
        </p:nvSpPr>
        <p:spPr bwMode="auto">
          <a:xfrm>
            <a:off x="6751638" y="5402263"/>
            <a:ext cx="14287" cy="3968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7" name="Freeform 327"/>
          <p:cNvSpPr>
            <a:spLocks/>
          </p:cNvSpPr>
          <p:nvPr/>
        </p:nvSpPr>
        <p:spPr bwMode="auto">
          <a:xfrm>
            <a:off x="6745288" y="5381625"/>
            <a:ext cx="7937" cy="19050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8" name="Freeform 328"/>
          <p:cNvSpPr>
            <a:spLocks/>
          </p:cNvSpPr>
          <p:nvPr/>
        </p:nvSpPr>
        <p:spPr bwMode="auto">
          <a:xfrm>
            <a:off x="6738938" y="5367338"/>
            <a:ext cx="6350" cy="11112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79" name="Freeform 329"/>
          <p:cNvSpPr>
            <a:spLocks/>
          </p:cNvSpPr>
          <p:nvPr/>
        </p:nvSpPr>
        <p:spPr bwMode="auto">
          <a:xfrm>
            <a:off x="6732588" y="5357813"/>
            <a:ext cx="9525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0" name="Freeform 330"/>
          <p:cNvSpPr>
            <a:spLocks/>
          </p:cNvSpPr>
          <p:nvPr/>
        </p:nvSpPr>
        <p:spPr bwMode="auto">
          <a:xfrm>
            <a:off x="6689725" y="5345113"/>
            <a:ext cx="36513" cy="49212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1" name="Freeform 331"/>
          <p:cNvSpPr>
            <a:spLocks/>
          </p:cNvSpPr>
          <p:nvPr/>
        </p:nvSpPr>
        <p:spPr bwMode="auto">
          <a:xfrm>
            <a:off x="6750050" y="5343525"/>
            <a:ext cx="23813" cy="3968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2" name="Freeform 332"/>
          <p:cNvSpPr>
            <a:spLocks/>
          </p:cNvSpPr>
          <p:nvPr/>
        </p:nvSpPr>
        <p:spPr bwMode="auto">
          <a:xfrm>
            <a:off x="6667500" y="5335588"/>
            <a:ext cx="57150" cy="793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3" name="Freeform 333"/>
          <p:cNvSpPr>
            <a:spLocks/>
          </p:cNvSpPr>
          <p:nvPr/>
        </p:nvSpPr>
        <p:spPr bwMode="auto">
          <a:xfrm>
            <a:off x="6748463" y="5332413"/>
            <a:ext cx="50800" cy="53975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4" name="Freeform 334"/>
          <p:cNvSpPr>
            <a:spLocks/>
          </p:cNvSpPr>
          <p:nvPr/>
        </p:nvSpPr>
        <p:spPr bwMode="auto">
          <a:xfrm>
            <a:off x="6648450" y="5360988"/>
            <a:ext cx="20638" cy="50800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5" name="Freeform 335"/>
          <p:cNvSpPr>
            <a:spLocks/>
          </p:cNvSpPr>
          <p:nvPr/>
        </p:nvSpPr>
        <p:spPr bwMode="auto">
          <a:xfrm>
            <a:off x="6789738" y="5329238"/>
            <a:ext cx="44450" cy="65087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6" name="Freeform 336"/>
          <p:cNvSpPr>
            <a:spLocks/>
          </p:cNvSpPr>
          <p:nvPr/>
        </p:nvSpPr>
        <p:spPr bwMode="auto">
          <a:xfrm>
            <a:off x="6746875" y="5429250"/>
            <a:ext cx="169863" cy="112713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7" name="Freeform 337"/>
          <p:cNvSpPr>
            <a:spLocks/>
          </p:cNvSpPr>
          <p:nvPr/>
        </p:nvSpPr>
        <p:spPr bwMode="auto">
          <a:xfrm>
            <a:off x="6761163" y="5432425"/>
            <a:ext cx="130175" cy="44450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8" name="Freeform 338"/>
          <p:cNvSpPr>
            <a:spLocks/>
          </p:cNvSpPr>
          <p:nvPr/>
        </p:nvSpPr>
        <p:spPr bwMode="auto">
          <a:xfrm>
            <a:off x="6729413" y="5564188"/>
            <a:ext cx="171450" cy="4127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89" name="Freeform 339"/>
          <p:cNvSpPr>
            <a:spLocks/>
          </p:cNvSpPr>
          <p:nvPr/>
        </p:nvSpPr>
        <p:spPr bwMode="auto">
          <a:xfrm>
            <a:off x="6713538" y="5576888"/>
            <a:ext cx="173037" cy="4127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0" name="Freeform 340"/>
          <p:cNvSpPr>
            <a:spLocks/>
          </p:cNvSpPr>
          <p:nvPr/>
        </p:nvSpPr>
        <p:spPr bwMode="auto">
          <a:xfrm>
            <a:off x="6740525" y="5614988"/>
            <a:ext cx="25400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1" name="Freeform 341"/>
          <p:cNvSpPr>
            <a:spLocks/>
          </p:cNvSpPr>
          <p:nvPr/>
        </p:nvSpPr>
        <p:spPr bwMode="auto">
          <a:xfrm>
            <a:off x="6745288" y="5546725"/>
            <a:ext cx="23812" cy="14288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2" name="Freeform 342"/>
          <p:cNvSpPr>
            <a:spLocks/>
          </p:cNvSpPr>
          <p:nvPr/>
        </p:nvSpPr>
        <p:spPr bwMode="auto">
          <a:xfrm>
            <a:off x="6877050" y="5572125"/>
            <a:ext cx="23813" cy="14288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3" name="Freeform 343"/>
          <p:cNvSpPr>
            <a:spLocks/>
          </p:cNvSpPr>
          <p:nvPr/>
        </p:nvSpPr>
        <p:spPr bwMode="auto">
          <a:xfrm>
            <a:off x="6770688" y="5549900"/>
            <a:ext cx="100012" cy="25400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4" name="Freeform 344"/>
          <p:cNvSpPr>
            <a:spLocks/>
          </p:cNvSpPr>
          <p:nvPr/>
        </p:nvSpPr>
        <p:spPr bwMode="auto">
          <a:xfrm>
            <a:off x="6770688" y="5561013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695" name="Freeform 345"/>
          <p:cNvSpPr>
            <a:spLocks/>
          </p:cNvSpPr>
          <p:nvPr/>
        </p:nvSpPr>
        <p:spPr bwMode="auto">
          <a:xfrm>
            <a:off x="6770688" y="5545138"/>
            <a:ext cx="95250" cy="22225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696" name="Group 346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21979" name="Freeform 34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0" name="Freeform 34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1" name="Freeform 34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2" name="Freeform 35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3" name="Freeform 35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4" name="Freeform 35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5" name="Freeform 35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6" name="Freeform 35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7" name="Freeform 35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8" name="Freeform 35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89" name="Freeform 35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0" name="Freeform 35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1" name="Freeform 35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2" name="Freeform 36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3" name="Freeform 36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4" name="Freeform 36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5" name="Freeform 36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6" name="Freeform 36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7" name="Freeform 36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8" name="Freeform 36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99" name="Freeform 36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0" name="Freeform 36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1" name="Freeform 36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2" name="Freeform 37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3" name="Freeform 37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4" name="Freeform 37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5" name="Freeform 37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6" name="Freeform 37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7" name="Freeform 37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08" name="Rectangle 37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2009" name="Freeform 37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0" name="Freeform 37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1" name="Freeform 37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2" name="Freeform 38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3" name="Freeform 38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4" name="Freeform 38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5" name="Freeform 38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6" name="Freeform 38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017" name="Freeform 38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7" name="Group 386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21940" name="Freeform 38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1" name="Freeform 38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2" name="Freeform 38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3" name="Freeform 39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4" name="Freeform 39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5" name="Freeform 39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6" name="Freeform 39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7" name="Freeform 39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8" name="Freeform 39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49" name="Freeform 39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0" name="Freeform 39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1" name="Freeform 39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2" name="Freeform 39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3" name="Freeform 40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4" name="Freeform 40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5" name="Freeform 40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6" name="Freeform 40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7" name="Freeform 40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8" name="Freeform 40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59" name="Freeform 40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0" name="Freeform 40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1" name="Freeform 40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2" name="Freeform 40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3" name="Freeform 41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4" name="Freeform 41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5" name="Freeform 41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6" name="Freeform 41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7" name="Freeform 41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8" name="Freeform 41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69" name="Rectangle 41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970" name="Freeform 41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1" name="Freeform 41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2" name="Freeform 41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3" name="Freeform 42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4" name="Freeform 42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5" name="Freeform 42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6" name="Freeform 42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7" name="Freeform 42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78" name="Freeform 42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8" name="Group 426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21901" name="Freeform 42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2" name="Freeform 42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3" name="Freeform 42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4" name="Freeform 43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5" name="Freeform 43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6" name="Freeform 43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7" name="Freeform 43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8" name="Freeform 43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9" name="Freeform 43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0" name="Freeform 43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1" name="Freeform 43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2" name="Freeform 43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3" name="Freeform 43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4" name="Freeform 44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5" name="Freeform 44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6" name="Freeform 44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7" name="Freeform 44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8" name="Freeform 44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19" name="Freeform 44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0" name="Freeform 44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1" name="Freeform 44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2" name="Freeform 44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3" name="Freeform 44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4" name="Freeform 45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5" name="Freeform 45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6" name="Freeform 45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7" name="Freeform 45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8" name="Freeform 45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29" name="Freeform 45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0" name="Rectangle 45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931" name="Freeform 45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2" name="Freeform 45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3" name="Freeform 45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4" name="Freeform 46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5" name="Freeform 46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6" name="Freeform 46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7" name="Freeform 46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8" name="Freeform 46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39" name="Freeform 46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699" name="Group 466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21862" name="Freeform 46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3" name="Freeform 46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4" name="Freeform 46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5" name="Freeform 47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6" name="Freeform 47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7" name="Freeform 47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8" name="Freeform 47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9" name="Freeform 47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0" name="Freeform 47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1" name="Freeform 47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2" name="Freeform 47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3" name="Freeform 47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4" name="Freeform 47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5" name="Freeform 48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6" name="Freeform 48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7" name="Freeform 48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8" name="Freeform 48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79" name="Freeform 48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0" name="Freeform 48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1" name="Freeform 48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2" name="Freeform 48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3" name="Freeform 48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4" name="Freeform 48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5" name="Freeform 49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6" name="Freeform 49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7" name="Freeform 49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8" name="Freeform 49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89" name="Freeform 49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0" name="Freeform 49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1" name="Rectangle 49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892" name="Freeform 49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3" name="Freeform 49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4" name="Freeform 49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5" name="Freeform 50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6" name="Freeform 50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7" name="Freeform 50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8" name="Freeform 50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99" name="Freeform 50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900" name="Freeform 50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21700" name="Group 5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21823" name="Freeform 5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0 w 1913"/>
                <a:gd name="T1" fmla="*/ 0 h 1606"/>
                <a:gd name="T2" fmla="*/ 0 w 1913"/>
                <a:gd name="T3" fmla="*/ 0 h 1606"/>
                <a:gd name="T4" fmla="*/ 0 w 1913"/>
                <a:gd name="T5" fmla="*/ 0 h 1606"/>
                <a:gd name="T6" fmla="*/ 0 w 1913"/>
                <a:gd name="T7" fmla="*/ 0 h 1606"/>
                <a:gd name="T8" fmla="*/ 0 w 1913"/>
                <a:gd name="T9" fmla="*/ 0 h 1606"/>
                <a:gd name="T10" fmla="*/ 0 w 1913"/>
                <a:gd name="T11" fmla="*/ 0 h 1606"/>
                <a:gd name="T12" fmla="*/ 0 w 1913"/>
                <a:gd name="T13" fmla="*/ 0 h 1606"/>
                <a:gd name="T14" fmla="*/ 0 w 1913"/>
                <a:gd name="T15" fmla="*/ 0 h 1606"/>
                <a:gd name="T16" fmla="*/ 0 w 1913"/>
                <a:gd name="T17" fmla="*/ 0 h 1606"/>
                <a:gd name="T18" fmla="*/ 0 w 1913"/>
                <a:gd name="T19" fmla="*/ 0 h 1606"/>
                <a:gd name="T20" fmla="*/ 0 w 1913"/>
                <a:gd name="T21" fmla="*/ 0 h 1606"/>
                <a:gd name="T22" fmla="*/ 0 w 1913"/>
                <a:gd name="T23" fmla="*/ 0 h 1606"/>
                <a:gd name="T24" fmla="*/ 0 w 1913"/>
                <a:gd name="T25" fmla="*/ 0 h 1606"/>
                <a:gd name="T26" fmla="*/ 0 w 1913"/>
                <a:gd name="T27" fmla="*/ 0 h 1606"/>
                <a:gd name="T28" fmla="*/ 0 w 1913"/>
                <a:gd name="T29" fmla="*/ 0 h 1606"/>
                <a:gd name="T30" fmla="*/ 0 w 1913"/>
                <a:gd name="T31" fmla="*/ 0 h 1606"/>
                <a:gd name="T32" fmla="*/ 0 w 1913"/>
                <a:gd name="T33" fmla="*/ 0 h 1606"/>
                <a:gd name="T34" fmla="*/ 0 w 1913"/>
                <a:gd name="T35" fmla="*/ 0 h 1606"/>
                <a:gd name="T36" fmla="*/ 0 w 1913"/>
                <a:gd name="T37" fmla="*/ 0 h 1606"/>
                <a:gd name="T38" fmla="*/ 0 w 1913"/>
                <a:gd name="T39" fmla="*/ 0 h 1606"/>
                <a:gd name="T40" fmla="*/ 0 w 1913"/>
                <a:gd name="T41" fmla="*/ 0 h 1606"/>
                <a:gd name="T42" fmla="*/ 0 w 1913"/>
                <a:gd name="T43" fmla="*/ 0 h 1606"/>
                <a:gd name="T44" fmla="*/ 0 w 1913"/>
                <a:gd name="T45" fmla="*/ 0 h 1606"/>
                <a:gd name="T46" fmla="*/ 0 w 1913"/>
                <a:gd name="T47" fmla="*/ 0 h 1606"/>
                <a:gd name="T48" fmla="*/ 0 w 1913"/>
                <a:gd name="T49" fmla="*/ 0 h 1606"/>
                <a:gd name="T50" fmla="*/ 0 w 1913"/>
                <a:gd name="T51" fmla="*/ 0 h 1606"/>
                <a:gd name="T52" fmla="*/ 0 w 1913"/>
                <a:gd name="T53" fmla="*/ 0 h 1606"/>
                <a:gd name="T54" fmla="*/ 0 w 1913"/>
                <a:gd name="T55" fmla="*/ 0 h 1606"/>
                <a:gd name="T56" fmla="*/ 0 w 1913"/>
                <a:gd name="T57" fmla="*/ 0 h 1606"/>
                <a:gd name="T58" fmla="*/ 0 w 1913"/>
                <a:gd name="T59" fmla="*/ 0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0 w 1913"/>
                <a:gd name="T73" fmla="*/ 0 h 1606"/>
                <a:gd name="T74" fmla="*/ 0 w 1913"/>
                <a:gd name="T75" fmla="*/ 0 h 1606"/>
                <a:gd name="T76" fmla="*/ 0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4" name="Freeform 5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0 w 614"/>
                <a:gd name="T1" fmla="*/ 0 h 697"/>
                <a:gd name="T2" fmla="*/ 0 w 614"/>
                <a:gd name="T3" fmla="*/ 0 h 697"/>
                <a:gd name="T4" fmla="*/ 0 w 614"/>
                <a:gd name="T5" fmla="*/ 0 h 697"/>
                <a:gd name="T6" fmla="*/ 0 w 614"/>
                <a:gd name="T7" fmla="*/ 0 h 697"/>
                <a:gd name="T8" fmla="*/ 0 w 614"/>
                <a:gd name="T9" fmla="*/ 0 h 697"/>
                <a:gd name="T10" fmla="*/ 0 w 614"/>
                <a:gd name="T11" fmla="*/ 0 h 697"/>
                <a:gd name="T12" fmla="*/ 0 w 614"/>
                <a:gd name="T13" fmla="*/ 0 h 697"/>
                <a:gd name="T14" fmla="*/ 0 w 614"/>
                <a:gd name="T15" fmla="*/ 0 h 697"/>
                <a:gd name="T16" fmla="*/ 0 w 614"/>
                <a:gd name="T17" fmla="*/ 0 h 697"/>
                <a:gd name="T18" fmla="*/ 0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0 h 697"/>
                <a:gd name="T46" fmla="*/ 0 w 614"/>
                <a:gd name="T47" fmla="*/ 0 h 697"/>
                <a:gd name="T48" fmla="*/ 0 w 614"/>
                <a:gd name="T49" fmla="*/ 0 h 697"/>
                <a:gd name="T50" fmla="*/ 0 w 614"/>
                <a:gd name="T51" fmla="*/ 0 h 697"/>
                <a:gd name="T52" fmla="*/ 0 w 614"/>
                <a:gd name="T53" fmla="*/ 0 h 697"/>
                <a:gd name="T54" fmla="*/ 0 w 614"/>
                <a:gd name="T55" fmla="*/ 0 h 697"/>
                <a:gd name="T56" fmla="*/ 0 w 614"/>
                <a:gd name="T57" fmla="*/ 0 h 697"/>
                <a:gd name="T58" fmla="*/ 0 w 614"/>
                <a:gd name="T59" fmla="*/ 0 h 697"/>
                <a:gd name="T60" fmla="*/ 0 w 614"/>
                <a:gd name="T61" fmla="*/ 0 h 697"/>
                <a:gd name="T62" fmla="*/ 0 w 614"/>
                <a:gd name="T63" fmla="*/ 0 h 697"/>
                <a:gd name="T64" fmla="*/ 0 w 614"/>
                <a:gd name="T65" fmla="*/ 0 h 697"/>
                <a:gd name="T66" fmla="*/ 0 w 614"/>
                <a:gd name="T67" fmla="*/ 0 h 697"/>
                <a:gd name="T68" fmla="*/ 0 w 614"/>
                <a:gd name="T69" fmla="*/ 0 h 697"/>
                <a:gd name="T70" fmla="*/ 0 w 614"/>
                <a:gd name="T71" fmla="*/ 0 h 697"/>
                <a:gd name="T72" fmla="*/ 0 w 614"/>
                <a:gd name="T73" fmla="*/ 0 h 697"/>
                <a:gd name="T74" fmla="*/ 0 w 614"/>
                <a:gd name="T75" fmla="*/ 0 h 697"/>
                <a:gd name="T76" fmla="*/ 0 w 614"/>
                <a:gd name="T77" fmla="*/ 0 h 697"/>
                <a:gd name="T78" fmla="*/ 0 w 614"/>
                <a:gd name="T79" fmla="*/ 0 h 697"/>
                <a:gd name="T80" fmla="*/ 0 w 614"/>
                <a:gd name="T81" fmla="*/ 0 h 697"/>
                <a:gd name="T82" fmla="*/ 0 w 614"/>
                <a:gd name="T83" fmla="*/ 0 h 697"/>
                <a:gd name="T84" fmla="*/ 0 w 614"/>
                <a:gd name="T85" fmla="*/ 0 h 697"/>
                <a:gd name="T86" fmla="*/ 0 w 614"/>
                <a:gd name="T87" fmla="*/ 0 h 697"/>
                <a:gd name="T88" fmla="*/ 0 w 614"/>
                <a:gd name="T89" fmla="*/ 0 h 697"/>
                <a:gd name="T90" fmla="*/ 0 w 614"/>
                <a:gd name="T91" fmla="*/ 0 h 697"/>
                <a:gd name="T92" fmla="*/ 0 w 614"/>
                <a:gd name="T93" fmla="*/ 0 h 697"/>
                <a:gd name="T94" fmla="*/ 0 w 614"/>
                <a:gd name="T95" fmla="*/ 0 h 697"/>
                <a:gd name="T96" fmla="*/ 0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5" name="Freeform 5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0 h 693"/>
                <a:gd name="T2" fmla="*/ 0 w 1014"/>
                <a:gd name="T3" fmla="*/ 0 h 693"/>
                <a:gd name="T4" fmla="*/ 0 w 1014"/>
                <a:gd name="T5" fmla="*/ 0 h 693"/>
                <a:gd name="T6" fmla="*/ 0 w 1014"/>
                <a:gd name="T7" fmla="*/ 0 h 693"/>
                <a:gd name="T8" fmla="*/ 0 w 1014"/>
                <a:gd name="T9" fmla="*/ 0 h 693"/>
                <a:gd name="T10" fmla="*/ 0 w 1014"/>
                <a:gd name="T11" fmla="*/ 0 h 693"/>
                <a:gd name="T12" fmla="*/ 0 w 1014"/>
                <a:gd name="T13" fmla="*/ 0 h 693"/>
                <a:gd name="T14" fmla="*/ 0 w 1014"/>
                <a:gd name="T15" fmla="*/ 0 h 693"/>
                <a:gd name="T16" fmla="*/ 0 w 1014"/>
                <a:gd name="T17" fmla="*/ 0 h 693"/>
                <a:gd name="T18" fmla="*/ 0 w 1014"/>
                <a:gd name="T19" fmla="*/ 0 h 693"/>
                <a:gd name="T20" fmla="*/ 0 w 1014"/>
                <a:gd name="T21" fmla="*/ 0 h 693"/>
                <a:gd name="T22" fmla="*/ 0 w 1014"/>
                <a:gd name="T23" fmla="*/ 0 h 693"/>
                <a:gd name="T24" fmla="*/ 0 w 1014"/>
                <a:gd name="T25" fmla="*/ 0 h 693"/>
                <a:gd name="T26" fmla="*/ 0 w 1014"/>
                <a:gd name="T27" fmla="*/ 0 h 693"/>
                <a:gd name="T28" fmla="*/ 0 w 1014"/>
                <a:gd name="T29" fmla="*/ 0 h 693"/>
                <a:gd name="T30" fmla="*/ 0 w 1014"/>
                <a:gd name="T31" fmla="*/ 0 h 693"/>
                <a:gd name="T32" fmla="*/ 0 w 1014"/>
                <a:gd name="T33" fmla="*/ 0 h 693"/>
                <a:gd name="T34" fmla="*/ 0 w 1014"/>
                <a:gd name="T35" fmla="*/ 0 h 693"/>
                <a:gd name="T36" fmla="*/ 0 w 1014"/>
                <a:gd name="T37" fmla="*/ 0 h 693"/>
                <a:gd name="T38" fmla="*/ 0 w 1014"/>
                <a:gd name="T39" fmla="*/ 0 h 693"/>
                <a:gd name="T40" fmla="*/ 0 w 1014"/>
                <a:gd name="T41" fmla="*/ 0 h 693"/>
                <a:gd name="T42" fmla="*/ 0 w 1014"/>
                <a:gd name="T43" fmla="*/ 0 h 693"/>
                <a:gd name="T44" fmla="*/ 0 w 1014"/>
                <a:gd name="T45" fmla="*/ 0 h 693"/>
                <a:gd name="T46" fmla="*/ 0 w 1014"/>
                <a:gd name="T47" fmla="*/ 0 h 693"/>
                <a:gd name="T48" fmla="*/ 0 w 1014"/>
                <a:gd name="T49" fmla="*/ 0 h 693"/>
                <a:gd name="T50" fmla="*/ 0 w 1014"/>
                <a:gd name="T51" fmla="*/ 0 h 693"/>
                <a:gd name="T52" fmla="*/ 0 w 1014"/>
                <a:gd name="T53" fmla="*/ 0 h 693"/>
                <a:gd name="T54" fmla="*/ 0 w 1014"/>
                <a:gd name="T55" fmla="*/ 0 h 693"/>
                <a:gd name="T56" fmla="*/ 0 w 1014"/>
                <a:gd name="T57" fmla="*/ 0 h 693"/>
                <a:gd name="T58" fmla="*/ 0 w 1014"/>
                <a:gd name="T59" fmla="*/ 0 h 693"/>
                <a:gd name="T60" fmla="*/ 0 w 1014"/>
                <a:gd name="T61" fmla="*/ 0 h 693"/>
                <a:gd name="T62" fmla="*/ 0 w 1014"/>
                <a:gd name="T63" fmla="*/ 0 h 693"/>
                <a:gd name="T64" fmla="*/ 0 w 1014"/>
                <a:gd name="T65" fmla="*/ 0 h 693"/>
                <a:gd name="T66" fmla="*/ 0 w 1014"/>
                <a:gd name="T67" fmla="*/ 0 h 693"/>
                <a:gd name="T68" fmla="*/ 0 w 1014"/>
                <a:gd name="T69" fmla="*/ 0 h 693"/>
                <a:gd name="T70" fmla="*/ 0 w 1014"/>
                <a:gd name="T71" fmla="*/ 0 h 693"/>
                <a:gd name="T72" fmla="*/ 0 w 1014"/>
                <a:gd name="T73" fmla="*/ 0 h 693"/>
                <a:gd name="T74" fmla="*/ 0 w 1014"/>
                <a:gd name="T75" fmla="*/ 0 h 693"/>
                <a:gd name="T76" fmla="*/ 0 w 1014"/>
                <a:gd name="T77" fmla="*/ 0 h 693"/>
                <a:gd name="T78" fmla="*/ 0 w 1014"/>
                <a:gd name="T79" fmla="*/ 0 h 693"/>
                <a:gd name="T80" fmla="*/ 0 w 1014"/>
                <a:gd name="T81" fmla="*/ 0 h 693"/>
                <a:gd name="T82" fmla="*/ 0 w 1014"/>
                <a:gd name="T83" fmla="*/ 0 h 693"/>
                <a:gd name="T84" fmla="*/ 0 w 1014"/>
                <a:gd name="T85" fmla="*/ 0 h 693"/>
                <a:gd name="T86" fmla="*/ 0 w 1014"/>
                <a:gd name="T87" fmla="*/ 0 h 693"/>
                <a:gd name="T88" fmla="*/ 0 w 1014"/>
                <a:gd name="T89" fmla="*/ 0 h 693"/>
                <a:gd name="T90" fmla="*/ 0 w 1014"/>
                <a:gd name="T91" fmla="*/ 0 h 693"/>
                <a:gd name="T92" fmla="*/ 0 w 1014"/>
                <a:gd name="T93" fmla="*/ 0 h 693"/>
                <a:gd name="T94" fmla="*/ 0 w 1014"/>
                <a:gd name="T95" fmla="*/ 0 h 693"/>
                <a:gd name="T96" fmla="*/ 0 w 1014"/>
                <a:gd name="T97" fmla="*/ 0 h 693"/>
                <a:gd name="T98" fmla="*/ 0 w 1014"/>
                <a:gd name="T99" fmla="*/ 0 h 693"/>
                <a:gd name="T100" fmla="*/ 0 w 1014"/>
                <a:gd name="T101" fmla="*/ 0 h 693"/>
                <a:gd name="T102" fmla="*/ 0 w 1014"/>
                <a:gd name="T103" fmla="*/ 0 h 693"/>
                <a:gd name="T104" fmla="*/ 0 w 1014"/>
                <a:gd name="T105" fmla="*/ 0 h 693"/>
                <a:gd name="T106" fmla="*/ 0 w 1014"/>
                <a:gd name="T107" fmla="*/ 0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6" name="Freeform 5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0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0 w 745"/>
                <a:gd name="T7" fmla="*/ 0 h 240"/>
                <a:gd name="T8" fmla="*/ 0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7" name="Freeform 5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8" name="Freeform 5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29" name="Freeform 5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0 w 1254"/>
                <a:gd name="T35" fmla="*/ 0 h 415"/>
                <a:gd name="T36" fmla="*/ 0 w 1254"/>
                <a:gd name="T37" fmla="*/ 0 h 415"/>
                <a:gd name="T38" fmla="*/ 0 w 1254"/>
                <a:gd name="T39" fmla="*/ 0 h 415"/>
                <a:gd name="T40" fmla="*/ 0 w 1254"/>
                <a:gd name="T41" fmla="*/ 0 h 415"/>
                <a:gd name="T42" fmla="*/ 0 w 1254"/>
                <a:gd name="T43" fmla="*/ 0 h 415"/>
                <a:gd name="T44" fmla="*/ 0 w 1254"/>
                <a:gd name="T45" fmla="*/ 0 h 415"/>
                <a:gd name="T46" fmla="*/ 0 w 1254"/>
                <a:gd name="T47" fmla="*/ 0 h 415"/>
                <a:gd name="T48" fmla="*/ 0 w 1254"/>
                <a:gd name="T49" fmla="*/ 0 h 415"/>
                <a:gd name="T50" fmla="*/ 0 w 1254"/>
                <a:gd name="T51" fmla="*/ 0 h 415"/>
                <a:gd name="T52" fmla="*/ 0 w 1254"/>
                <a:gd name="T53" fmla="*/ 0 h 415"/>
                <a:gd name="T54" fmla="*/ 0 w 1254"/>
                <a:gd name="T55" fmla="*/ 0 h 415"/>
                <a:gd name="T56" fmla="*/ 0 w 1254"/>
                <a:gd name="T57" fmla="*/ 0 h 415"/>
                <a:gd name="T58" fmla="*/ 0 w 1254"/>
                <a:gd name="T59" fmla="*/ 0 h 415"/>
                <a:gd name="T60" fmla="*/ 0 w 1254"/>
                <a:gd name="T61" fmla="*/ 0 h 415"/>
                <a:gd name="T62" fmla="*/ 0 w 1254"/>
                <a:gd name="T63" fmla="*/ 0 h 415"/>
                <a:gd name="T64" fmla="*/ 0 w 1254"/>
                <a:gd name="T65" fmla="*/ 0 h 415"/>
                <a:gd name="T66" fmla="*/ 0 w 1254"/>
                <a:gd name="T67" fmla="*/ 0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0" name="Freeform 5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0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1" name="Freeform 5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0 h 947"/>
                <a:gd name="T36" fmla="*/ 0 w 238"/>
                <a:gd name="T37" fmla="*/ 0 h 947"/>
                <a:gd name="T38" fmla="*/ 0 w 238"/>
                <a:gd name="T39" fmla="*/ 0 h 947"/>
                <a:gd name="T40" fmla="*/ 0 w 238"/>
                <a:gd name="T41" fmla="*/ 0 h 947"/>
                <a:gd name="T42" fmla="*/ 0 w 238"/>
                <a:gd name="T43" fmla="*/ 0 h 947"/>
                <a:gd name="T44" fmla="*/ 0 w 238"/>
                <a:gd name="T45" fmla="*/ 0 h 947"/>
                <a:gd name="T46" fmla="*/ 0 w 238"/>
                <a:gd name="T47" fmla="*/ 0 h 947"/>
                <a:gd name="T48" fmla="*/ 0 w 238"/>
                <a:gd name="T49" fmla="*/ 0 h 947"/>
                <a:gd name="T50" fmla="*/ 0 w 238"/>
                <a:gd name="T51" fmla="*/ 0 h 947"/>
                <a:gd name="T52" fmla="*/ 0 w 238"/>
                <a:gd name="T53" fmla="*/ 0 h 947"/>
                <a:gd name="T54" fmla="*/ 0 w 238"/>
                <a:gd name="T55" fmla="*/ 0 h 947"/>
                <a:gd name="T56" fmla="*/ 0 w 238"/>
                <a:gd name="T57" fmla="*/ 0 h 947"/>
                <a:gd name="T58" fmla="*/ 0 w 238"/>
                <a:gd name="T59" fmla="*/ 0 h 947"/>
                <a:gd name="T60" fmla="*/ 0 w 238"/>
                <a:gd name="T61" fmla="*/ 0 h 947"/>
                <a:gd name="T62" fmla="*/ 0 w 238"/>
                <a:gd name="T63" fmla="*/ 0 h 947"/>
                <a:gd name="T64" fmla="*/ 0 w 238"/>
                <a:gd name="T65" fmla="*/ 0 h 947"/>
                <a:gd name="T66" fmla="*/ 0 w 238"/>
                <a:gd name="T67" fmla="*/ 0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2" name="Freeform 5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0 h 799"/>
                <a:gd name="T36" fmla="*/ 0 w 203"/>
                <a:gd name="T37" fmla="*/ 0 h 799"/>
                <a:gd name="T38" fmla="*/ 0 w 203"/>
                <a:gd name="T39" fmla="*/ 0 h 799"/>
                <a:gd name="T40" fmla="*/ 0 w 203"/>
                <a:gd name="T41" fmla="*/ 0 h 799"/>
                <a:gd name="T42" fmla="*/ 0 w 203"/>
                <a:gd name="T43" fmla="*/ 0 h 799"/>
                <a:gd name="T44" fmla="*/ 0 w 203"/>
                <a:gd name="T45" fmla="*/ 0 h 799"/>
                <a:gd name="T46" fmla="*/ 0 w 203"/>
                <a:gd name="T47" fmla="*/ 0 h 799"/>
                <a:gd name="T48" fmla="*/ 0 w 203"/>
                <a:gd name="T49" fmla="*/ 0 h 799"/>
                <a:gd name="T50" fmla="*/ 0 w 203"/>
                <a:gd name="T51" fmla="*/ 0 h 799"/>
                <a:gd name="T52" fmla="*/ 0 w 203"/>
                <a:gd name="T53" fmla="*/ 0 h 799"/>
                <a:gd name="T54" fmla="*/ 0 w 203"/>
                <a:gd name="T55" fmla="*/ 0 h 799"/>
                <a:gd name="T56" fmla="*/ 0 w 203"/>
                <a:gd name="T57" fmla="*/ 0 h 799"/>
                <a:gd name="T58" fmla="*/ 0 w 203"/>
                <a:gd name="T59" fmla="*/ 0 h 799"/>
                <a:gd name="T60" fmla="*/ 0 w 203"/>
                <a:gd name="T61" fmla="*/ 0 h 799"/>
                <a:gd name="T62" fmla="*/ 0 w 203"/>
                <a:gd name="T63" fmla="*/ 0 h 799"/>
                <a:gd name="T64" fmla="*/ 0 w 203"/>
                <a:gd name="T65" fmla="*/ 0 h 799"/>
                <a:gd name="T66" fmla="*/ 0 w 203"/>
                <a:gd name="T67" fmla="*/ 0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3" name="Freeform 5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0 h 650"/>
                <a:gd name="T36" fmla="*/ 0 w 171"/>
                <a:gd name="T37" fmla="*/ 0 h 650"/>
                <a:gd name="T38" fmla="*/ 0 w 171"/>
                <a:gd name="T39" fmla="*/ 0 h 650"/>
                <a:gd name="T40" fmla="*/ 0 w 171"/>
                <a:gd name="T41" fmla="*/ 0 h 650"/>
                <a:gd name="T42" fmla="*/ 0 w 171"/>
                <a:gd name="T43" fmla="*/ 0 h 650"/>
                <a:gd name="T44" fmla="*/ 0 w 171"/>
                <a:gd name="T45" fmla="*/ 0 h 650"/>
                <a:gd name="T46" fmla="*/ 0 w 171"/>
                <a:gd name="T47" fmla="*/ 0 h 650"/>
                <a:gd name="T48" fmla="*/ 0 w 171"/>
                <a:gd name="T49" fmla="*/ 0 h 650"/>
                <a:gd name="T50" fmla="*/ 0 w 171"/>
                <a:gd name="T51" fmla="*/ 0 h 650"/>
                <a:gd name="T52" fmla="*/ 0 w 171"/>
                <a:gd name="T53" fmla="*/ 0 h 650"/>
                <a:gd name="T54" fmla="*/ 0 w 171"/>
                <a:gd name="T55" fmla="*/ 0 h 650"/>
                <a:gd name="T56" fmla="*/ 0 w 171"/>
                <a:gd name="T57" fmla="*/ 0 h 650"/>
                <a:gd name="T58" fmla="*/ 0 w 171"/>
                <a:gd name="T59" fmla="*/ 0 h 650"/>
                <a:gd name="T60" fmla="*/ 0 w 171"/>
                <a:gd name="T61" fmla="*/ 0 h 650"/>
                <a:gd name="T62" fmla="*/ 0 w 171"/>
                <a:gd name="T63" fmla="*/ 0 h 650"/>
                <a:gd name="T64" fmla="*/ 0 w 171"/>
                <a:gd name="T65" fmla="*/ 0 h 650"/>
                <a:gd name="T66" fmla="*/ 0 w 171"/>
                <a:gd name="T67" fmla="*/ 0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4" name="Freeform 5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0 h 502"/>
                <a:gd name="T20" fmla="*/ 0 w 138"/>
                <a:gd name="T21" fmla="*/ 0 h 502"/>
                <a:gd name="T22" fmla="*/ 0 w 138"/>
                <a:gd name="T23" fmla="*/ 0 h 502"/>
                <a:gd name="T24" fmla="*/ 0 w 138"/>
                <a:gd name="T25" fmla="*/ 0 h 502"/>
                <a:gd name="T26" fmla="*/ 0 w 138"/>
                <a:gd name="T27" fmla="*/ 0 h 502"/>
                <a:gd name="T28" fmla="*/ 0 w 138"/>
                <a:gd name="T29" fmla="*/ 0 h 502"/>
                <a:gd name="T30" fmla="*/ 0 w 138"/>
                <a:gd name="T31" fmla="*/ 0 h 502"/>
                <a:gd name="T32" fmla="*/ 0 w 138"/>
                <a:gd name="T33" fmla="*/ 0 h 502"/>
                <a:gd name="T34" fmla="*/ 0 w 138"/>
                <a:gd name="T35" fmla="*/ 0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5" name="Freeform 5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0 h 353"/>
                <a:gd name="T20" fmla="*/ 0 w 104"/>
                <a:gd name="T21" fmla="*/ 0 h 353"/>
                <a:gd name="T22" fmla="*/ 0 w 104"/>
                <a:gd name="T23" fmla="*/ 0 h 353"/>
                <a:gd name="T24" fmla="*/ 0 w 104"/>
                <a:gd name="T25" fmla="*/ 0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6" name="Freeform 5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7" name="Freeform 5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8" name="Freeform 5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39" name="Freeform 5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0" name="Freeform 5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0 h 712"/>
                <a:gd name="T14" fmla="*/ 0 w 148"/>
                <a:gd name="T15" fmla="*/ 0 h 712"/>
                <a:gd name="T16" fmla="*/ 0 w 148"/>
                <a:gd name="T17" fmla="*/ 0 h 712"/>
                <a:gd name="T18" fmla="*/ 0 w 148"/>
                <a:gd name="T19" fmla="*/ 0 h 712"/>
                <a:gd name="T20" fmla="*/ 0 w 148"/>
                <a:gd name="T21" fmla="*/ 0 h 712"/>
                <a:gd name="T22" fmla="*/ 0 w 148"/>
                <a:gd name="T23" fmla="*/ 0 h 712"/>
                <a:gd name="T24" fmla="*/ 0 w 148"/>
                <a:gd name="T25" fmla="*/ 0 h 712"/>
                <a:gd name="T26" fmla="*/ 0 w 148"/>
                <a:gd name="T27" fmla="*/ 0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1" name="Freeform 5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0 h 795"/>
                <a:gd name="T14" fmla="*/ 0 w 201"/>
                <a:gd name="T15" fmla="*/ 0 h 795"/>
                <a:gd name="T16" fmla="*/ 0 w 201"/>
                <a:gd name="T17" fmla="*/ 0 h 795"/>
                <a:gd name="T18" fmla="*/ 0 w 201"/>
                <a:gd name="T19" fmla="*/ 0 h 795"/>
                <a:gd name="T20" fmla="*/ 0 w 201"/>
                <a:gd name="T21" fmla="*/ 0 h 795"/>
                <a:gd name="T22" fmla="*/ 0 w 201"/>
                <a:gd name="T23" fmla="*/ 0 h 795"/>
                <a:gd name="T24" fmla="*/ 0 w 201"/>
                <a:gd name="T25" fmla="*/ 0 h 795"/>
                <a:gd name="T26" fmla="*/ 0 w 201"/>
                <a:gd name="T27" fmla="*/ 0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2" name="Freeform 5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0 h 622"/>
                <a:gd name="T14" fmla="*/ 0 w 129"/>
                <a:gd name="T15" fmla="*/ 0 h 622"/>
                <a:gd name="T16" fmla="*/ 0 w 129"/>
                <a:gd name="T17" fmla="*/ 0 h 622"/>
                <a:gd name="T18" fmla="*/ 0 w 129"/>
                <a:gd name="T19" fmla="*/ 0 h 622"/>
                <a:gd name="T20" fmla="*/ 0 w 129"/>
                <a:gd name="T21" fmla="*/ 0 h 622"/>
                <a:gd name="T22" fmla="*/ 0 w 129"/>
                <a:gd name="T23" fmla="*/ 0 h 622"/>
                <a:gd name="T24" fmla="*/ 0 w 129"/>
                <a:gd name="T25" fmla="*/ 0 h 622"/>
                <a:gd name="T26" fmla="*/ 0 w 129"/>
                <a:gd name="T27" fmla="*/ 0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3" name="Freeform 5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0 h 531"/>
                <a:gd name="T16" fmla="*/ 0 w 110"/>
                <a:gd name="T17" fmla="*/ 0 h 531"/>
                <a:gd name="T18" fmla="*/ 0 w 110"/>
                <a:gd name="T19" fmla="*/ 0 h 531"/>
                <a:gd name="T20" fmla="*/ 0 w 110"/>
                <a:gd name="T21" fmla="*/ 0 h 531"/>
                <a:gd name="T22" fmla="*/ 0 w 110"/>
                <a:gd name="T23" fmla="*/ 0 h 531"/>
                <a:gd name="T24" fmla="*/ 0 w 110"/>
                <a:gd name="T25" fmla="*/ 0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4" name="Freeform 5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0 h 438"/>
                <a:gd name="T18" fmla="*/ 0 w 92"/>
                <a:gd name="T19" fmla="*/ 0 h 438"/>
                <a:gd name="T20" fmla="*/ 0 w 92"/>
                <a:gd name="T21" fmla="*/ 0 h 438"/>
                <a:gd name="T22" fmla="*/ 0 w 92"/>
                <a:gd name="T23" fmla="*/ 0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5" name="Freeform 5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6" name="Freeform 5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7" name="Freeform 5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0 h 693"/>
                <a:gd name="T16" fmla="*/ 0 w 176"/>
                <a:gd name="T17" fmla="*/ 0 h 693"/>
                <a:gd name="T18" fmla="*/ 0 w 176"/>
                <a:gd name="T19" fmla="*/ 0 h 693"/>
                <a:gd name="T20" fmla="*/ 0 w 176"/>
                <a:gd name="T21" fmla="*/ 0 h 693"/>
                <a:gd name="T22" fmla="*/ 0 w 176"/>
                <a:gd name="T23" fmla="*/ 0 h 693"/>
                <a:gd name="T24" fmla="*/ 0 w 176"/>
                <a:gd name="T25" fmla="*/ 0 h 693"/>
                <a:gd name="T26" fmla="*/ 0 w 176"/>
                <a:gd name="T27" fmla="*/ 0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8" name="Freeform 5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0 h 592"/>
                <a:gd name="T16" fmla="*/ 0 w 149"/>
                <a:gd name="T17" fmla="*/ 0 h 592"/>
                <a:gd name="T18" fmla="*/ 0 w 149"/>
                <a:gd name="T19" fmla="*/ 0 h 592"/>
                <a:gd name="T20" fmla="*/ 0 w 149"/>
                <a:gd name="T21" fmla="*/ 0 h 592"/>
                <a:gd name="T22" fmla="*/ 0 w 149"/>
                <a:gd name="T23" fmla="*/ 0 h 592"/>
                <a:gd name="T24" fmla="*/ 0 w 149"/>
                <a:gd name="T25" fmla="*/ 0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49" name="Freeform 5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0 h 490"/>
                <a:gd name="T18" fmla="*/ 0 w 124"/>
                <a:gd name="T19" fmla="*/ 0 h 490"/>
                <a:gd name="T20" fmla="*/ 0 w 124"/>
                <a:gd name="T21" fmla="*/ 0 h 490"/>
                <a:gd name="T22" fmla="*/ 0 w 124"/>
                <a:gd name="T23" fmla="*/ 0 h 490"/>
                <a:gd name="T24" fmla="*/ 0 w 124"/>
                <a:gd name="T25" fmla="*/ 0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0" name="Freeform 5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0 h 389"/>
                <a:gd name="T18" fmla="*/ 0 w 99"/>
                <a:gd name="T19" fmla="*/ 0 h 389"/>
                <a:gd name="T20" fmla="*/ 0 w 99"/>
                <a:gd name="T21" fmla="*/ 0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1" name="Freeform 5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2" name="Rectangle 5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21853" name="Freeform 5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0 h 418"/>
                <a:gd name="T18" fmla="*/ 0 w 354"/>
                <a:gd name="T19" fmla="*/ 0 h 418"/>
                <a:gd name="T20" fmla="*/ 0 w 354"/>
                <a:gd name="T21" fmla="*/ 0 h 418"/>
                <a:gd name="T22" fmla="*/ 0 w 354"/>
                <a:gd name="T23" fmla="*/ 0 h 418"/>
                <a:gd name="T24" fmla="*/ 0 w 354"/>
                <a:gd name="T25" fmla="*/ 0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4" name="Freeform 5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5" name="Freeform 5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6" name="Freeform 5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0 h 868"/>
                <a:gd name="T4" fmla="*/ 0 w 469"/>
                <a:gd name="T5" fmla="*/ 0 h 868"/>
                <a:gd name="T6" fmla="*/ 0 w 469"/>
                <a:gd name="T7" fmla="*/ 0 h 868"/>
                <a:gd name="T8" fmla="*/ 0 w 469"/>
                <a:gd name="T9" fmla="*/ 0 h 868"/>
                <a:gd name="T10" fmla="*/ 0 w 469"/>
                <a:gd name="T11" fmla="*/ 0 h 868"/>
                <a:gd name="T12" fmla="*/ 0 w 469"/>
                <a:gd name="T13" fmla="*/ 0 h 868"/>
                <a:gd name="T14" fmla="*/ 0 w 469"/>
                <a:gd name="T15" fmla="*/ 0 h 868"/>
                <a:gd name="T16" fmla="*/ 0 w 469"/>
                <a:gd name="T17" fmla="*/ 0 h 868"/>
                <a:gd name="T18" fmla="*/ 0 w 469"/>
                <a:gd name="T19" fmla="*/ 0 h 868"/>
                <a:gd name="T20" fmla="*/ 0 w 469"/>
                <a:gd name="T21" fmla="*/ 0 h 868"/>
                <a:gd name="T22" fmla="*/ 0 w 469"/>
                <a:gd name="T23" fmla="*/ 0 h 868"/>
                <a:gd name="T24" fmla="*/ 0 w 469"/>
                <a:gd name="T25" fmla="*/ 0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7" name="Freeform 5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0 w 604"/>
                <a:gd name="T25" fmla="*/ 0 h 118"/>
                <a:gd name="T26" fmla="*/ 0 w 604"/>
                <a:gd name="T27" fmla="*/ 0 h 118"/>
                <a:gd name="T28" fmla="*/ 0 w 604"/>
                <a:gd name="T29" fmla="*/ 0 h 118"/>
                <a:gd name="T30" fmla="*/ 0 w 604"/>
                <a:gd name="T31" fmla="*/ 0 h 118"/>
                <a:gd name="T32" fmla="*/ 0 w 604"/>
                <a:gd name="T33" fmla="*/ 0 h 118"/>
                <a:gd name="T34" fmla="*/ 0 w 604"/>
                <a:gd name="T35" fmla="*/ 0 h 118"/>
                <a:gd name="T36" fmla="*/ 0 w 604"/>
                <a:gd name="T37" fmla="*/ 0 h 118"/>
                <a:gd name="T38" fmla="*/ 0 w 604"/>
                <a:gd name="T39" fmla="*/ 0 h 118"/>
                <a:gd name="T40" fmla="*/ 0 w 604"/>
                <a:gd name="T41" fmla="*/ 0 h 118"/>
                <a:gd name="T42" fmla="*/ 0 w 604"/>
                <a:gd name="T43" fmla="*/ 0 h 118"/>
                <a:gd name="T44" fmla="*/ 0 w 604"/>
                <a:gd name="T45" fmla="*/ 0 h 118"/>
                <a:gd name="T46" fmla="*/ 0 w 604"/>
                <a:gd name="T47" fmla="*/ 0 h 118"/>
                <a:gd name="T48" fmla="*/ 0 w 604"/>
                <a:gd name="T49" fmla="*/ 0 h 118"/>
                <a:gd name="T50" fmla="*/ 0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8" name="Freeform 5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0 w 1017"/>
                <a:gd name="T1" fmla="*/ 0 h 337"/>
                <a:gd name="T2" fmla="*/ 0 w 1017"/>
                <a:gd name="T3" fmla="*/ 0 h 337"/>
                <a:gd name="T4" fmla="*/ 0 w 1017"/>
                <a:gd name="T5" fmla="*/ 0 h 337"/>
                <a:gd name="T6" fmla="*/ 0 w 1017"/>
                <a:gd name="T7" fmla="*/ 0 h 337"/>
                <a:gd name="T8" fmla="*/ 0 w 1017"/>
                <a:gd name="T9" fmla="*/ 0 h 337"/>
                <a:gd name="T10" fmla="*/ 0 w 1017"/>
                <a:gd name="T11" fmla="*/ 0 h 337"/>
                <a:gd name="T12" fmla="*/ 0 w 1017"/>
                <a:gd name="T13" fmla="*/ 0 h 337"/>
                <a:gd name="T14" fmla="*/ 0 w 1017"/>
                <a:gd name="T15" fmla="*/ 0 h 337"/>
                <a:gd name="T16" fmla="*/ 0 w 1017"/>
                <a:gd name="T17" fmla="*/ 0 h 337"/>
                <a:gd name="T18" fmla="*/ 0 w 1017"/>
                <a:gd name="T19" fmla="*/ 0 h 337"/>
                <a:gd name="T20" fmla="*/ 0 w 1017"/>
                <a:gd name="T21" fmla="*/ 0 h 337"/>
                <a:gd name="T22" fmla="*/ 0 w 1017"/>
                <a:gd name="T23" fmla="*/ 0 h 337"/>
                <a:gd name="T24" fmla="*/ 0 w 1017"/>
                <a:gd name="T25" fmla="*/ 0 h 337"/>
                <a:gd name="T26" fmla="*/ 0 w 1017"/>
                <a:gd name="T27" fmla="*/ 0 h 337"/>
                <a:gd name="T28" fmla="*/ 0 w 1017"/>
                <a:gd name="T29" fmla="*/ 0 h 337"/>
                <a:gd name="T30" fmla="*/ 0 w 1017"/>
                <a:gd name="T31" fmla="*/ 0 h 337"/>
                <a:gd name="T32" fmla="*/ 0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0 w 1017"/>
                <a:gd name="T39" fmla="*/ 0 h 337"/>
                <a:gd name="T40" fmla="*/ 0 w 1017"/>
                <a:gd name="T41" fmla="*/ 0 h 337"/>
                <a:gd name="T42" fmla="*/ 0 w 1017"/>
                <a:gd name="T43" fmla="*/ 0 h 337"/>
                <a:gd name="T44" fmla="*/ 0 w 1017"/>
                <a:gd name="T45" fmla="*/ 0 h 337"/>
                <a:gd name="T46" fmla="*/ 0 w 1017"/>
                <a:gd name="T47" fmla="*/ 0 h 337"/>
                <a:gd name="T48" fmla="*/ 0 w 1017"/>
                <a:gd name="T49" fmla="*/ 0 h 337"/>
                <a:gd name="T50" fmla="*/ 0 w 1017"/>
                <a:gd name="T51" fmla="*/ 0 h 337"/>
                <a:gd name="T52" fmla="*/ 0 w 1017"/>
                <a:gd name="T53" fmla="*/ 0 h 337"/>
                <a:gd name="T54" fmla="*/ 0 w 1017"/>
                <a:gd name="T55" fmla="*/ 0 h 337"/>
                <a:gd name="T56" fmla="*/ 0 w 1017"/>
                <a:gd name="T57" fmla="*/ 0 h 337"/>
                <a:gd name="T58" fmla="*/ 0 w 1017"/>
                <a:gd name="T59" fmla="*/ 0 h 337"/>
                <a:gd name="T60" fmla="*/ 0 w 1017"/>
                <a:gd name="T61" fmla="*/ 0 h 337"/>
                <a:gd name="T62" fmla="*/ 0 w 1017"/>
                <a:gd name="T63" fmla="*/ 0 h 337"/>
                <a:gd name="T64" fmla="*/ 0 w 1017"/>
                <a:gd name="T65" fmla="*/ 0 h 337"/>
                <a:gd name="T66" fmla="*/ 0 w 1017"/>
                <a:gd name="T67" fmla="*/ 0 h 337"/>
                <a:gd name="T68" fmla="*/ 0 w 1017"/>
                <a:gd name="T69" fmla="*/ 0 h 337"/>
                <a:gd name="T70" fmla="*/ 0 w 1017"/>
                <a:gd name="T71" fmla="*/ 0 h 337"/>
                <a:gd name="T72" fmla="*/ 0 w 1017"/>
                <a:gd name="T73" fmla="*/ 0 h 337"/>
                <a:gd name="T74" fmla="*/ 0 w 1017"/>
                <a:gd name="T75" fmla="*/ 0 h 337"/>
                <a:gd name="T76" fmla="*/ 0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59" name="Freeform 5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0 w 1036"/>
                <a:gd name="T3" fmla="*/ 0 h 303"/>
                <a:gd name="T4" fmla="*/ 0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0" name="Freeform 5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0 w 1023"/>
                <a:gd name="T3" fmla="*/ 0 h 270"/>
                <a:gd name="T4" fmla="*/ 0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61" name="Freeform 5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0 w 1028"/>
                <a:gd name="T3" fmla="*/ 0 h 299"/>
                <a:gd name="T4" fmla="*/ 0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701" name="AutoShape 546"/>
          <p:cNvSpPr>
            <a:spLocks noChangeAspect="1" noChangeArrowheads="1" noTextEdit="1"/>
          </p:cNvSpPr>
          <p:nvPr/>
        </p:nvSpPr>
        <p:spPr bwMode="auto">
          <a:xfrm>
            <a:off x="5494338" y="3140075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2" name="Freeform 547"/>
          <p:cNvSpPr>
            <a:spLocks/>
          </p:cNvSpPr>
          <p:nvPr/>
        </p:nvSpPr>
        <p:spPr bwMode="auto">
          <a:xfrm>
            <a:off x="5495925" y="3140075"/>
            <a:ext cx="258763" cy="2682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3" name="Freeform 548"/>
          <p:cNvSpPr>
            <a:spLocks/>
          </p:cNvSpPr>
          <p:nvPr/>
        </p:nvSpPr>
        <p:spPr bwMode="auto">
          <a:xfrm>
            <a:off x="5527675" y="3309938"/>
            <a:ext cx="150813" cy="46037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4" name="Freeform 549"/>
          <p:cNvSpPr>
            <a:spLocks/>
          </p:cNvSpPr>
          <p:nvPr/>
        </p:nvSpPr>
        <p:spPr bwMode="auto">
          <a:xfrm>
            <a:off x="5502275" y="3330575"/>
            <a:ext cx="176213" cy="71438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5" name="AutoShape 550"/>
          <p:cNvSpPr>
            <a:spLocks noChangeAspect="1" noChangeArrowheads="1" noTextEdit="1"/>
          </p:cNvSpPr>
          <p:nvPr/>
        </p:nvSpPr>
        <p:spPr bwMode="auto">
          <a:xfrm>
            <a:off x="5449888" y="3044825"/>
            <a:ext cx="28416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6" name="Freeform 551"/>
          <p:cNvSpPr>
            <a:spLocks/>
          </p:cNvSpPr>
          <p:nvPr/>
        </p:nvSpPr>
        <p:spPr bwMode="auto">
          <a:xfrm>
            <a:off x="5508625" y="3065463"/>
            <a:ext cx="41275" cy="52387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7" name="Freeform 552"/>
          <p:cNvSpPr>
            <a:spLocks/>
          </p:cNvSpPr>
          <p:nvPr/>
        </p:nvSpPr>
        <p:spPr bwMode="auto">
          <a:xfrm>
            <a:off x="5576888" y="3063875"/>
            <a:ext cx="25400" cy="39688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8" name="Freeform 553"/>
          <p:cNvSpPr>
            <a:spLocks/>
          </p:cNvSpPr>
          <p:nvPr/>
        </p:nvSpPr>
        <p:spPr bwMode="auto">
          <a:xfrm>
            <a:off x="5483225" y="3054350"/>
            <a:ext cx="66675" cy="8572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09" name="Freeform 554"/>
          <p:cNvSpPr>
            <a:spLocks/>
          </p:cNvSpPr>
          <p:nvPr/>
        </p:nvSpPr>
        <p:spPr bwMode="auto">
          <a:xfrm>
            <a:off x="5573713" y="3051175"/>
            <a:ext cx="57150" cy="57150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0" name="Freeform 555"/>
          <p:cNvSpPr>
            <a:spLocks/>
          </p:cNvSpPr>
          <p:nvPr/>
        </p:nvSpPr>
        <p:spPr bwMode="auto">
          <a:xfrm>
            <a:off x="5461000" y="3078163"/>
            <a:ext cx="22225" cy="52387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1" name="Freeform 556"/>
          <p:cNvSpPr>
            <a:spLocks/>
          </p:cNvSpPr>
          <p:nvPr/>
        </p:nvSpPr>
        <p:spPr bwMode="auto">
          <a:xfrm>
            <a:off x="5619750" y="3048000"/>
            <a:ext cx="49213" cy="6985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2" name="Freeform 557"/>
          <p:cNvSpPr>
            <a:spLocks/>
          </p:cNvSpPr>
          <p:nvPr/>
        </p:nvSpPr>
        <p:spPr bwMode="auto">
          <a:xfrm>
            <a:off x="5567363" y="3128963"/>
            <a:ext cx="15875" cy="42862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3" name="Freeform 558"/>
          <p:cNvSpPr>
            <a:spLocks/>
          </p:cNvSpPr>
          <p:nvPr/>
        </p:nvSpPr>
        <p:spPr bwMode="auto">
          <a:xfrm>
            <a:off x="5559425" y="3106738"/>
            <a:ext cx="9525" cy="20637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4" name="Freeform 559"/>
          <p:cNvSpPr>
            <a:spLocks/>
          </p:cNvSpPr>
          <p:nvPr/>
        </p:nvSpPr>
        <p:spPr bwMode="auto">
          <a:xfrm>
            <a:off x="5553075" y="3092450"/>
            <a:ext cx="6350" cy="11113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5" name="Freeform 560"/>
          <p:cNvSpPr>
            <a:spLocks/>
          </p:cNvSpPr>
          <p:nvPr/>
        </p:nvSpPr>
        <p:spPr bwMode="auto">
          <a:xfrm>
            <a:off x="5545138" y="3081338"/>
            <a:ext cx="11112" cy="7937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6" name="Freeform 561"/>
          <p:cNvSpPr>
            <a:spLocks/>
          </p:cNvSpPr>
          <p:nvPr/>
        </p:nvSpPr>
        <p:spPr bwMode="auto">
          <a:xfrm>
            <a:off x="5497513" y="3068638"/>
            <a:ext cx="41275" cy="52387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7" name="Freeform 562"/>
          <p:cNvSpPr>
            <a:spLocks/>
          </p:cNvSpPr>
          <p:nvPr/>
        </p:nvSpPr>
        <p:spPr bwMode="auto">
          <a:xfrm>
            <a:off x="5565775" y="3067050"/>
            <a:ext cx="25400" cy="41275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8" name="Freeform 563"/>
          <p:cNvSpPr>
            <a:spLocks/>
          </p:cNvSpPr>
          <p:nvPr/>
        </p:nvSpPr>
        <p:spPr bwMode="auto">
          <a:xfrm>
            <a:off x="5473700" y="3059113"/>
            <a:ext cx="63500" cy="84137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19" name="Freeform 564"/>
          <p:cNvSpPr>
            <a:spLocks/>
          </p:cNvSpPr>
          <p:nvPr/>
        </p:nvSpPr>
        <p:spPr bwMode="auto">
          <a:xfrm>
            <a:off x="5562600" y="3054350"/>
            <a:ext cx="57150" cy="58738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0" name="Freeform 565"/>
          <p:cNvSpPr>
            <a:spLocks/>
          </p:cNvSpPr>
          <p:nvPr/>
        </p:nvSpPr>
        <p:spPr bwMode="auto">
          <a:xfrm>
            <a:off x="5451475" y="3086100"/>
            <a:ext cx="23813" cy="53975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1" name="Freeform 566"/>
          <p:cNvSpPr>
            <a:spLocks/>
          </p:cNvSpPr>
          <p:nvPr/>
        </p:nvSpPr>
        <p:spPr bwMode="auto">
          <a:xfrm>
            <a:off x="5608638" y="3051175"/>
            <a:ext cx="50800" cy="69850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2" name="Freeform 567"/>
          <p:cNvSpPr>
            <a:spLocks/>
          </p:cNvSpPr>
          <p:nvPr/>
        </p:nvSpPr>
        <p:spPr bwMode="auto">
          <a:xfrm>
            <a:off x="5561013" y="3157538"/>
            <a:ext cx="190500" cy="120650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3" name="Freeform 568"/>
          <p:cNvSpPr>
            <a:spLocks/>
          </p:cNvSpPr>
          <p:nvPr/>
        </p:nvSpPr>
        <p:spPr bwMode="auto">
          <a:xfrm>
            <a:off x="5576888" y="3160713"/>
            <a:ext cx="146050" cy="47625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4" name="Freeform 569"/>
          <p:cNvSpPr>
            <a:spLocks/>
          </p:cNvSpPr>
          <p:nvPr/>
        </p:nvSpPr>
        <p:spPr bwMode="auto">
          <a:xfrm>
            <a:off x="5541963" y="3302000"/>
            <a:ext cx="192087" cy="44450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5" name="Freeform 570"/>
          <p:cNvSpPr>
            <a:spLocks/>
          </p:cNvSpPr>
          <p:nvPr/>
        </p:nvSpPr>
        <p:spPr bwMode="auto">
          <a:xfrm>
            <a:off x="5524500" y="3314700"/>
            <a:ext cx="193675" cy="44450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6" name="Freeform 571"/>
          <p:cNvSpPr>
            <a:spLocks/>
          </p:cNvSpPr>
          <p:nvPr/>
        </p:nvSpPr>
        <p:spPr bwMode="auto">
          <a:xfrm>
            <a:off x="5554663" y="3355975"/>
            <a:ext cx="28575" cy="9525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7" name="Freeform 572"/>
          <p:cNvSpPr>
            <a:spLocks/>
          </p:cNvSpPr>
          <p:nvPr/>
        </p:nvSpPr>
        <p:spPr bwMode="auto">
          <a:xfrm>
            <a:off x="5559425" y="3282950"/>
            <a:ext cx="26988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8" name="Freeform 573"/>
          <p:cNvSpPr>
            <a:spLocks/>
          </p:cNvSpPr>
          <p:nvPr/>
        </p:nvSpPr>
        <p:spPr bwMode="auto">
          <a:xfrm>
            <a:off x="5707063" y="3309938"/>
            <a:ext cx="26987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29" name="Freeform 574"/>
          <p:cNvSpPr>
            <a:spLocks/>
          </p:cNvSpPr>
          <p:nvPr/>
        </p:nvSpPr>
        <p:spPr bwMode="auto">
          <a:xfrm>
            <a:off x="5588000" y="3286125"/>
            <a:ext cx="111125" cy="26988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0" name="Freeform 575"/>
          <p:cNvSpPr>
            <a:spLocks/>
          </p:cNvSpPr>
          <p:nvPr/>
        </p:nvSpPr>
        <p:spPr bwMode="auto">
          <a:xfrm>
            <a:off x="5588000" y="3298825"/>
            <a:ext cx="106363" cy="23813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1" name="Freeform 576"/>
          <p:cNvSpPr>
            <a:spLocks/>
          </p:cNvSpPr>
          <p:nvPr/>
        </p:nvSpPr>
        <p:spPr bwMode="auto">
          <a:xfrm>
            <a:off x="5588000" y="3281363"/>
            <a:ext cx="106363" cy="23812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2" name="AutoShape 577"/>
          <p:cNvSpPr>
            <a:spLocks noChangeAspect="1" noChangeArrowheads="1" noTextEdit="1"/>
          </p:cNvSpPr>
          <p:nvPr/>
        </p:nvSpPr>
        <p:spPr bwMode="auto">
          <a:xfrm>
            <a:off x="6194425" y="1831975"/>
            <a:ext cx="2952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3" name="Freeform 578"/>
          <p:cNvSpPr>
            <a:spLocks/>
          </p:cNvSpPr>
          <p:nvPr/>
        </p:nvSpPr>
        <p:spPr bwMode="auto">
          <a:xfrm>
            <a:off x="6196013" y="1831975"/>
            <a:ext cx="293687" cy="293688"/>
          </a:xfrm>
          <a:custGeom>
            <a:avLst/>
            <a:gdLst>
              <a:gd name="T0" fmla="*/ 2147483647 w 1894"/>
              <a:gd name="T1" fmla="*/ 0 h 1904"/>
              <a:gd name="T2" fmla="*/ 2147483647 w 1894"/>
              <a:gd name="T3" fmla="*/ 0 h 1904"/>
              <a:gd name="T4" fmla="*/ 2147483647 w 1894"/>
              <a:gd name="T5" fmla="*/ 2147483647 h 1904"/>
              <a:gd name="T6" fmla="*/ 2147483647 w 1894"/>
              <a:gd name="T7" fmla="*/ 2147483647 h 1904"/>
              <a:gd name="T8" fmla="*/ 2147483647 w 1894"/>
              <a:gd name="T9" fmla="*/ 2147483647 h 1904"/>
              <a:gd name="T10" fmla="*/ 2147483647 w 1894"/>
              <a:gd name="T11" fmla="*/ 2147483647 h 1904"/>
              <a:gd name="T12" fmla="*/ 2147483647 w 1894"/>
              <a:gd name="T13" fmla="*/ 2147483647 h 1904"/>
              <a:gd name="T14" fmla="*/ 2147483647 w 1894"/>
              <a:gd name="T15" fmla="*/ 2147483647 h 1904"/>
              <a:gd name="T16" fmla="*/ 2147483647 w 1894"/>
              <a:gd name="T17" fmla="*/ 2147483647 h 1904"/>
              <a:gd name="T18" fmla="*/ 2147483647 w 1894"/>
              <a:gd name="T19" fmla="*/ 2147483647 h 1904"/>
              <a:gd name="T20" fmla="*/ 2147483647 w 1894"/>
              <a:gd name="T21" fmla="*/ 2147483647 h 1904"/>
              <a:gd name="T22" fmla="*/ 2147483647 w 1894"/>
              <a:gd name="T23" fmla="*/ 2147483647 h 1904"/>
              <a:gd name="T24" fmla="*/ 2147483647 w 1894"/>
              <a:gd name="T25" fmla="*/ 2147483647 h 1904"/>
              <a:gd name="T26" fmla="*/ 2147483647 w 1894"/>
              <a:gd name="T27" fmla="*/ 2147483647 h 1904"/>
              <a:gd name="T28" fmla="*/ 2147483647 w 1894"/>
              <a:gd name="T29" fmla="*/ 2147483647 h 1904"/>
              <a:gd name="T30" fmla="*/ 2147483647 w 1894"/>
              <a:gd name="T31" fmla="*/ 2147483647 h 1904"/>
              <a:gd name="T32" fmla="*/ 2147483647 w 1894"/>
              <a:gd name="T33" fmla="*/ 2147483647 h 1904"/>
              <a:gd name="T34" fmla="*/ 2147483647 w 1894"/>
              <a:gd name="T35" fmla="*/ 2147483647 h 1904"/>
              <a:gd name="T36" fmla="*/ 2147483647 w 1894"/>
              <a:gd name="T37" fmla="*/ 2147483647 h 1904"/>
              <a:gd name="T38" fmla="*/ 2147483647 w 1894"/>
              <a:gd name="T39" fmla="*/ 2147483647 h 1904"/>
              <a:gd name="T40" fmla="*/ 2147483647 w 1894"/>
              <a:gd name="T41" fmla="*/ 2147483647 h 1904"/>
              <a:gd name="T42" fmla="*/ 2147483647 w 1894"/>
              <a:gd name="T43" fmla="*/ 2147483647 h 1904"/>
              <a:gd name="T44" fmla="*/ 2147483647 w 1894"/>
              <a:gd name="T45" fmla="*/ 2147483647 h 1904"/>
              <a:gd name="T46" fmla="*/ 2147483647 w 1894"/>
              <a:gd name="T47" fmla="*/ 2147483647 h 1904"/>
              <a:gd name="T48" fmla="*/ 2147483647 w 1894"/>
              <a:gd name="T49" fmla="*/ 2147483647 h 1904"/>
              <a:gd name="T50" fmla="*/ 2147483647 w 1894"/>
              <a:gd name="T51" fmla="*/ 2147483647 h 1904"/>
              <a:gd name="T52" fmla="*/ 2147483647 w 1894"/>
              <a:gd name="T53" fmla="*/ 2147483647 h 1904"/>
              <a:gd name="T54" fmla="*/ 2147483647 w 1894"/>
              <a:gd name="T55" fmla="*/ 2147483647 h 1904"/>
              <a:gd name="T56" fmla="*/ 2147483647 w 1894"/>
              <a:gd name="T57" fmla="*/ 2147483647 h 1904"/>
              <a:gd name="T58" fmla="*/ 2147483647 w 1894"/>
              <a:gd name="T59" fmla="*/ 2147483647 h 1904"/>
              <a:gd name="T60" fmla="*/ 2147483647 w 1894"/>
              <a:gd name="T61" fmla="*/ 2147483647 h 1904"/>
              <a:gd name="T62" fmla="*/ 2147483647 w 1894"/>
              <a:gd name="T63" fmla="*/ 2147483647 h 1904"/>
              <a:gd name="T64" fmla="*/ 2147483647 w 1894"/>
              <a:gd name="T65" fmla="*/ 2147483647 h 1904"/>
              <a:gd name="T66" fmla="*/ 2147483647 w 1894"/>
              <a:gd name="T67" fmla="*/ 2147483647 h 1904"/>
              <a:gd name="T68" fmla="*/ 2147483647 w 1894"/>
              <a:gd name="T69" fmla="*/ 2147483647 h 1904"/>
              <a:gd name="T70" fmla="*/ 2147483647 w 1894"/>
              <a:gd name="T71" fmla="*/ 2147483647 h 1904"/>
              <a:gd name="T72" fmla="*/ 2147483647 w 1894"/>
              <a:gd name="T73" fmla="*/ 2147483647 h 1904"/>
              <a:gd name="T74" fmla="*/ 2147483647 w 1894"/>
              <a:gd name="T75" fmla="*/ 2147483647 h 1904"/>
              <a:gd name="T76" fmla="*/ 2147483647 w 1894"/>
              <a:gd name="T77" fmla="*/ 2147483647 h 1904"/>
              <a:gd name="T78" fmla="*/ 2147483647 w 1894"/>
              <a:gd name="T79" fmla="*/ 2147483647 h 1904"/>
              <a:gd name="T80" fmla="*/ 0 w 1894"/>
              <a:gd name="T81" fmla="*/ 2147483647 h 1904"/>
              <a:gd name="T82" fmla="*/ 2147483647 w 1894"/>
              <a:gd name="T83" fmla="*/ 2147483647 h 1904"/>
              <a:gd name="T84" fmla="*/ 2147483647 w 1894"/>
              <a:gd name="T85" fmla="*/ 2147483647 h 1904"/>
              <a:gd name="T86" fmla="*/ 2147483647 w 1894"/>
              <a:gd name="T87" fmla="*/ 2147483647 h 1904"/>
              <a:gd name="T88" fmla="*/ 2147483647 w 1894"/>
              <a:gd name="T89" fmla="*/ 2147483647 h 1904"/>
              <a:gd name="T90" fmla="*/ 2147483647 w 1894"/>
              <a:gd name="T91" fmla="*/ 2147483647 h 1904"/>
              <a:gd name="T92" fmla="*/ 2147483647 w 1894"/>
              <a:gd name="T93" fmla="*/ 2147483647 h 190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894"/>
              <a:gd name="T142" fmla="*/ 0 h 1904"/>
              <a:gd name="T143" fmla="*/ 1894 w 1894"/>
              <a:gd name="T144" fmla="*/ 1904 h 190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894" h="1904">
                <a:moveTo>
                  <a:pt x="651" y="0"/>
                </a:moveTo>
                <a:lnTo>
                  <a:pt x="653" y="0"/>
                </a:lnTo>
                <a:lnTo>
                  <a:pt x="659" y="0"/>
                </a:lnTo>
                <a:lnTo>
                  <a:pt x="668" y="0"/>
                </a:lnTo>
                <a:lnTo>
                  <a:pt x="682" y="0"/>
                </a:lnTo>
                <a:lnTo>
                  <a:pt x="699" y="1"/>
                </a:lnTo>
                <a:lnTo>
                  <a:pt x="720" y="1"/>
                </a:lnTo>
                <a:lnTo>
                  <a:pt x="742" y="3"/>
                </a:lnTo>
                <a:lnTo>
                  <a:pt x="769" y="4"/>
                </a:lnTo>
                <a:lnTo>
                  <a:pt x="799" y="6"/>
                </a:lnTo>
                <a:lnTo>
                  <a:pt x="831" y="8"/>
                </a:lnTo>
                <a:lnTo>
                  <a:pt x="865" y="10"/>
                </a:lnTo>
                <a:lnTo>
                  <a:pt x="902" y="13"/>
                </a:lnTo>
                <a:lnTo>
                  <a:pt x="941" y="17"/>
                </a:lnTo>
                <a:lnTo>
                  <a:pt x="982" y="21"/>
                </a:lnTo>
                <a:lnTo>
                  <a:pt x="1025" y="26"/>
                </a:lnTo>
                <a:lnTo>
                  <a:pt x="1070" y="32"/>
                </a:lnTo>
                <a:lnTo>
                  <a:pt x="1116" y="38"/>
                </a:lnTo>
                <a:lnTo>
                  <a:pt x="1164" y="46"/>
                </a:lnTo>
                <a:lnTo>
                  <a:pt x="1213" y="55"/>
                </a:lnTo>
                <a:lnTo>
                  <a:pt x="1263" y="63"/>
                </a:lnTo>
                <a:lnTo>
                  <a:pt x="1315" y="73"/>
                </a:lnTo>
                <a:lnTo>
                  <a:pt x="1366" y="85"/>
                </a:lnTo>
                <a:lnTo>
                  <a:pt x="1418" y="97"/>
                </a:lnTo>
                <a:lnTo>
                  <a:pt x="1472" y="111"/>
                </a:lnTo>
                <a:lnTo>
                  <a:pt x="1525" y="125"/>
                </a:lnTo>
                <a:lnTo>
                  <a:pt x="1579" y="141"/>
                </a:lnTo>
                <a:lnTo>
                  <a:pt x="1632" y="159"/>
                </a:lnTo>
                <a:lnTo>
                  <a:pt x="1685" y="177"/>
                </a:lnTo>
                <a:lnTo>
                  <a:pt x="1739" y="197"/>
                </a:lnTo>
                <a:lnTo>
                  <a:pt x="1791" y="218"/>
                </a:lnTo>
                <a:lnTo>
                  <a:pt x="1843" y="241"/>
                </a:lnTo>
                <a:lnTo>
                  <a:pt x="1894" y="266"/>
                </a:lnTo>
                <a:lnTo>
                  <a:pt x="1729" y="1139"/>
                </a:lnTo>
                <a:lnTo>
                  <a:pt x="1733" y="1140"/>
                </a:lnTo>
                <a:lnTo>
                  <a:pt x="1742" y="1146"/>
                </a:lnTo>
                <a:lnTo>
                  <a:pt x="1755" y="1156"/>
                </a:lnTo>
                <a:lnTo>
                  <a:pt x="1768" y="1173"/>
                </a:lnTo>
                <a:lnTo>
                  <a:pt x="1778" y="1199"/>
                </a:lnTo>
                <a:lnTo>
                  <a:pt x="1781" y="1234"/>
                </a:lnTo>
                <a:lnTo>
                  <a:pt x="1777" y="1281"/>
                </a:lnTo>
                <a:lnTo>
                  <a:pt x="1760" y="1341"/>
                </a:lnTo>
                <a:lnTo>
                  <a:pt x="1472" y="1765"/>
                </a:lnTo>
                <a:lnTo>
                  <a:pt x="1432" y="1765"/>
                </a:lnTo>
                <a:lnTo>
                  <a:pt x="1324" y="1904"/>
                </a:lnTo>
                <a:lnTo>
                  <a:pt x="1322" y="1904"/>
                </a:lnTo>
                <a:lnTo>
                  <a:pt x="1315" y="1903"/>
                </a:lnTo>
                <a:lnTo>
                  <a:pt x="1304" y="1902"/>
                </a:lnTo>
                <a:lnTo>
                  <a:pt x="1290" y="1900"/>
                </a:lnTo>
                <a:lnTo>
                  <a:pt x="1270" y="1897"/>
                </a:lnTo>
                <a:lnTo>
                  <a:pt x="1249" y="1894"/>
                </a:lnTo>
                <a:lnTo>
                  <a:pt x="1223" y="1891"/>
                </a:lnTo>
                <a:lnTo>
                  <a:pt x="1194" y="1887"/>
                </a:lnTo>
                <a:lnTo>
                  <a:pt x="1162" y="1881"/>
                </a:lnTo>
                <a:lnTo>
                  <a:pt x="1128" y="1876"/>
                </a:lnTo>
                <a:lnTo>
                  <a:pt x="1091" y="1869"/>
                </a:lnTo>
                <a:lnTo>
                  <a:pt x="1050" y="1862"/>
                </a:lnTo>
                <a:lnTo>
                  <a:pt x="1008" y="1854"/>
                </a:lnTo>
                <a:lnTo>
                  <a:pt x="964" y="1845"/>
                </a:lnTo>
                <a:lnTo>
                  <a:pt x="918" y="1835"/>
                </a:lnTo>
                <a:lnTo>
                  <a:pt x="870" y="1824"/>
                </a:lnTo>
                <a:lnTo>
                  <a:pt x="820" y="1813"/>
                </a:lnTo>
                <a:lnTo>
                  <a:pt x="769" y="1800"/>
                </a:lnTo>
                <a:lnTo>
                  <a:pt x="717" y="1786"/>
                </a:lnTo>
                <a:lnTo>
                  <a:pt x="664" y="1772"/>
                </a:lnTo>
                <a:lnTo>
                  <a:pt x="610" y="1755"/>
                </a:lnTo>
                <a:lnTo>
                  <a:pt x="555" y="1738"/>
                </a:lnTo>
                <a:lnTo>
                  <a:pt x="501" y="1720"/>
                </a:lnTo>
                <a:lnTo>
                  <a:pt x="445" y="1701"/>
                </a:lnTo>
                <a:lnTo>
                  <a:pt x="390" y="1681"/>
                </a:lnTo>
                <a:lnTo>
                  <a:pt x="334" y="1659"/>
                </a:lnTo>
                <a:lnTo>
                  <a:pt x="280" y="1636"/>
                </a:lnTo>
                <a:lnTo>
                  <a:pt x="225" y="1611"/>
                </a:lnTo>
                <a:lnTo>
                  <a:pt x="172" y="1585"/>
                </a:lnTo>
                <a:lnTo>
                  <a:pt x="119" y="1559"/>
                </a:lnTo>
                <a:lnTo>
                  <a:pt x="67" y="1530"/>
                </a:lnTo>
                <a:lnTo>
                  <a:pt x="17" y="1500"/>
                </a:lnTo>
                <a:lnTo>
                  <a:pt x="16" y="1495"/>
                </a:lnTo>
                <a:lnTo>
                  <a:pt x="12" y="1480"/>
                </a:lnTo>
                <a:lnTo>
                  <a:pt x="8" y="1457"/>
                </a:lnTo>
                <a:lnTo>
                  <a:pt x="4" y="1430"/>
                </a:lnTo>
                <a:lnTo>
                  <a:pt x="0" y="1401"/>
                </a:lnTo>
                <a:lnTo>
                  <a:pt x="0" y="1370"/>
                </a:lnTo>
                <a:lnTo>
                  <a:pt x="4" y="1343"/>
                </a:lnTo>
                <a:lnTo>
                  <a:pt x="12" y="1319"/>
                </a:lnTo>
                <a:lnTo>
                  <a:pt x="388" y="965"/>
                </a:lnTo>
                <a:lnTo>
                  <a:pt x="387" y="961"/>
                </a:lnTo>
                <a:lnTo>
                  <a:pt x="386" y="952"/>
                </a:lnTo>
                <a:lnTo>
                  <a:pt x="386" y="936"/>
                </a:lnTo>
                <a:lnTo>
                  <a:pt x="390" y="917"/>
                </a:lnTo>
                <a:lnTo>
                  <a:pt x="397" y="893"/>
                </a:lnTo>
                <a:lnTo>
                  <a:pt x="412" y="868"/>
                </a:lnTo>
                <a:lnTo>
                  <a:pt x="435" y="841"/>
                </a:lnTo>
                <a:lnTo>
                  <a:pt x="468" y="814"/>
                </a:lnTo>
                <a:lnTo>
                  <a:pt x="651" y="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4" name="Freeform 579"/>
          <p:cNvSpPr>
            <a:spLocks/>
          </p:cNvSpPr>
          <p:nvPr/>
        </p:nvSpPr>
        <p:spPr bwMode="auto">
          <a:xfrm>
            <a:off x="6232525" y="2019300"/>
            <a:ext cx="171450" cy="49213"/>
          </a:xfrm>
          <a:custGeom>
            <a:avLst/>
            <a:gdLst>
              <a:gd name="T0" fmla="*/ 2147483647 w 1106"/>
              <a:gd name="T1" fmla="*/ 0 h 331"/>
              <a:gd name="T2" fmla="*/ 2147483647 w 1106"/>
              <a:gd name="T3" fmla="*/ 2147483647 h 331"/>
              <a:gd name="T4" fmla="*/ 2147483647 w 1106"/>
              <a:gd name="T5" fmla="*/ 2147483647 h 331"/>
              <a:gd name="T6" fmla="*/ 0 w 1106"/>
              <a:gd name="T7" fmla="*/ 2147483647 h 331"/>
              <a:gd name="T8" fmla="*/ 2147483647 w 1106"/>
              <a:gd name="T9" fmla="*/ 0 h 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6"/>
              <a:gd name="T16" fmla="*/ 0 h 331"/>
              <a:gd name="T17" fmla="*/ 1106 w 1106"/>
              <a:gd name="T18" fmla="*/ 331 h 3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6" h="331">
                <a:moveTo>
                  <a:pt x="40" y="0"/>
                </a:moveTo>
                <a:lnTo>
                  <a:pt x="1106" y="277"/>
                </a:lnTo>
                <a:lnTo>
                  <a:pt x="1071" y="331"/>
                </a:lnTo>
                <a:lnTo>
                  <a:pt x="0" y="36"/>
                </a:lnTo>
                <a:lnTo>
                  <a:pt x="4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5" name="Freeform 580"/>
          <p:cNvSpPr>
            <a:spLocks/>
          </p:cNvSpPr>
          <p:nvPr/>
        </p:nvSpPr>
        <p:spPr bwMode="auto">
          <a:xfrm>
            <a:off x="6203950" y="2041525"/>
            <a:ext cx="200025" cy="76200"/>
          </a:xfrm>
          <a:custGeom>
            <a:avLst/>
            <a:gdLst>
              <a:gd name="T0" fmla="*/ 2147483647 w 1285"/>
              <a:gd name="T1" fmla="*/ 2147483647 h 505"/>
              <a:gd name="T2" fmla="*/ 2147483647 w 1285"/>
              <a:gd name="T3" fmla="*/ 2147483647 h 505"/>
              <a:gd name="T4" fmla="*/ 2147483647 w 1285"/>
              <a:gd name="T5" fmla="*/ 2147483647 h 505"/>
              <a:gd name="T6" fmla="*/ 2147483647 w 1285"/>
              <a:gd name="T7" fmla="*/ 2147483647 h 505"/>
              <a:gd name="T8" fmla="*/ 2147483647 w 1285"/>
              <a:gd name="T9" fmla="*/ 2147483647 h 505"/>
              <a:gd name="T10" fmla="*/ 2147483647 w 1285"/>
              <a:gd name="T11" fmla="*/ 2147483647 h 505"/>
              <a:gd name="T12" fmla="*/ 2147483647 w 1285"/>
              <a:gd name="T13" fmla="*/ 2147483647 h 505"/>
              <a:gd name="T14" fmla="*/ 2147483647 w 1285"/>
              <a:gd name="T15" fmla="*/ 2147483647 h 505"/>
              <a:gd name="T16" fmla="*/ 2147483647 w 1285"/>
              <a:gd name="T17" fmla="*/ 2147483647 h 505"/>
              <a:gd name="T18" fmla="*/ 2147483647 w 1285"/>
              <a:gd name="T19" fmla="*/ 2147483647 h 505"/>
              <a:gd name="T20" fmla="*/ 2147483647 w 1285"/>
              <a:gd name="T21" fmla="*/ 2147483647 h 505"/>
              <a:gd name="T22" fmla="*/ 2147483647 w 1285"/>
              <a:gd name="T23" fmla="*/ 2147483647 h 505"/>
              <a:gd name="T24" fmla="*/ 2147483647 w 1285"/>
              <a:gd name="T25" fmla="*/ 2147483647 h 505"/>
              <a:gd name="T26" fmla="*/ 2147483647 w 1285"/>
              <a:gd name="T27" fmla="*/ 2147483647 h 505"/>
              <a:gd name="T28" fmla="*/ 2147483647 w 1285"/>
              <a:gd name="T29" fmla="*/ 2147483647 h 505"/>
              <a:gd name="T30" fmla="*/ 2147483647 w 1285"/>
              <a:gd name="T31" fmla="*/ 2147483647 h 505"/>
              <a:gd name="T32" fmla="*/ 2147483647 w 1285"/>
              <a:gd name="T33" fmla="*/ 2147483647 h 505"/>
              <a:gd name="T34" fmla="*/ 2147483647 w 1285"/>
              <a:gd name="T35" fmla="*/ 2147483647 h 505"/>
              <a:gd name="T36" fmla="*/ 0 w 1285"/>
              <a:gd name="T37" fmla="*/ 2147483647 h 505"/>
              <a:gd name="T38" fmla="*/ 2147483647 w 1285"/>
              <a:gd name="T39" fmla="*/ 2147483647 h 505"/>
              <a:gd name="T40" fmla="*/ 2147483647 w 1285"/>
              <a:gd name="T41" fmla="*/ 2147483647 h 505"/>
              <a:gd name="T42" fmla="*/ 2147483647 w 1285"/>
              <a:gd name="T43" fmla="*/ 2147483647 h 505"/>
              <a:gd name="T44" fmla="*/ 2147483647 w 1285"/>
              <a:gd name="T45" fmla="*/ 2147483647 h 505"/>
              <a:gd name="T46" fmla="*/ 2147483647 w 1285"/>
              <a:gd name="T47" fmla="*/ 2147483647 h 505"/>
              <a:gd name="T48" fmla="*/ 2147483647 w 1285"/>
              <a:gd name="T49" fmla="*/ 2147483647 h 505"/>
              <a:gd name="T50" fmla="*/ 2147483647 w 1285"/>
              <a:gd name="T51" fmla="*/ 2147483647 h 505"/>
              <a:gd name="T52" fmla="*/ 2147483647 w 1285"/>
              <a:gd name="T53" fmla="*/ 2147483647 h 505"/>
              <a:gd name="T54" fmla="*/ 2147483647 w 1285"/>
              <a:gd name="T55" fmla="*/ 2147483647 h 505"/>
              <a:gd name="T56" fmla="*/ 2147483647 w 1285"/>
              <a:gd name="T57" fmla="*/ 2147483647 h 505"/>
              <a:gd name="T58" fmla="*/ 2147483647 w 1285"/>
              <a:gd name="T59" fmla="*/ 2147483647 h 505"/>
              <a:gd name="T60" fmla="*/ 2147483647 w 1285"/>
              <a:gd name="T61" fmla="*/ 2147483647 h 505"/>
              <a:gd name="T62" fmla="*/ 2147483647 w 1285"/>
              <a:gd name="T63" fmla="*/ 2147483647 h 505"/>
              <a:gd name="T64" fmla="*/ 2147483647 w 1285"/>
              <a:gd name="T65" fmla="*/ 2147483647 h 505"/>
              <a:gd name="T66" fmla="*/ 2147483647 w 1285"/>
              <a:gd name="T67" fmla="*/ 2147483647 h 505"/>
              <a:gd name="T68" fmla="*/ 2147483647 w 1285"/>
              <a:gd name="T69" fmla="*/ 2147483647 h 505"/>
              <a:gd name="T70" fmla="*/ 2147483647 w 1285"/>
              <a:gd name="T71" fmla="*/ 2147483647 h 505"/>
              <a:gd name="T72" fmla="*/ 2147483647 w 1285"/>
              <a:gd name="T73" fmla="*/ 2147483647 h 505"/>
              <a:gd name="T74" fmla="*/ 2147483647 w 1285"/>
              <a:gd name="T75" fmla="*/ 2147483647 h 505"/>
              <a:gd name="T76" fmla="*/ 2147483647 w 1285"/>
              <a:gd name="T77" fmla="*/ 2147483647 h 505"/>
              <a:gd name="T78" fmla="*/ 2147483647 w 128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85"/>
              <a:gd name="T121" fmla="*/ 0 h 505"/>
              <a:gd name="T122" fmla="*/ 1285 w 128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85" h="505">
                <a:moveTo>
                  <a:pt x="1284" y="391"/>
                </a:moveTo>
                <a:lnTo>
                  <a:pt x="1282" y="391"/>
                </a:lnTo>
                <a:lnTo>
                  <a:pt x="1275" y="390"/>
                </a:lnTo>
                <a:lnTo>
                  <a:pt x="1264" y="389"/>
                </a:lnTo>
                <a:lnTo>
                  <a:pt x="1250" y="387"/>
                </a:lnTo>
                <a:lnTo>
                  <a:pt x="1232" y="385"/>
                </a:lnTo>
                <a:lnTo>
                  <a:pt x="1209" y="382"/>
                </a:lnTo>
                <a:lnTo>
                  <a:pt x="1183" y="378"/>
                </a:lnTo>
                <a:lnTo>
                  <a:pt x="1155" y="374"/>
                </a:lnTo>
                <a:lnTo>
                  <a:pt x="1124" y="369"/>
                </a:lnTo>
                <a:lnTo>
                  <a:pt x="1089" y="362"/>
                </a:lnTo>
                <a:lnTo>
                  <a:pt x="1052" y="355"/>
                </a:lnTo>
                <a:lnTo>
                  <a:pt x="1013" y="349"/>
                </a:lnTo>
                <a:lnTo>
                  <a:pt x="971" y="340"/>
                </a:lnTo>
                <a:lnTo>
                  <a:pt x="926" y="332"/>
                </a:lnTo>
                <a:lnTo>
                  <a:pt x="881" y="322"/>
                </a:lnTo>
                <a:lnTo>
                  <a:pt x="834" y="311"/>
                </a:lnTo>
                <a:lnTo>
                  <a:pt x="785" y="299"/>
                </a:lnTo>
                <a:lnTo>
                  <a:pt x="735" y="287"/>
                </a:lnTo>
                <a:lnTo>
                  <a:pt x="684" y="273"/>
                </a:lnTo>
                <a:lnTo>
                  <a:pt x="632" y="259"/>
                </a:lnTo>
                <a:lnTo>
                  <a:pt x="579" y="244"/>
                </a:lnTo>
                <a:lnTo>
                  <a:pt x="526" y="228"/>
                </a:lnTo>
                <a:lnTo>
                  <a:pt x="472" y="209"/>
                </a:lnTo>
                <a:lnTo>
                  <a:pt x="419" y="191"/>
                </a:lnTo>
                <a:lnTo>
                  <a:pt x="364" y="171"/>
                </a:lnTo>
                <a:lnTo>
                  <a:pt x="311" y="150"/>
                </a:lnTo>
                <a:lnTo>
                  <a:pt x="259" y="128"/>
                </a:lnTo>
                <a:lnTo>
                  <a:pt x="206" y="105"/>
                </a:lnTo>
                <a:lnTo>
                  <a:pt x="155" y="81"/>
                </a:lnTo>
                <a:lnTo>
                  <a:pt x="104" y="55"/>
                </a:lnTo>
                <a:lnTo>
                  <a:pt x="55" y="28"/>
                </a:lnTo>
                <a:lnTo>
                  <a:pt x="7" y="0"/>
                </a:lnTo>
                <a:lnTo>
                  <a:pt x="6" y="4"/>
                </a:lnTo>
                <a:lnTo>
                  <a:pt x="4" y="15"/>
                </a:lnTo>
                <a:lnTo>
                  <a:pt x="2" y="32"/>
                </a:lnTo>
                <a:lnTo>
                  <a:pt x="0" y="53"/>
                </a:lnTo>
                <a:lnTo>
                  <a:pt x="0" y="76"/>
                </a:lnTo>
                <a:lnTo>
                  <a:pt x="2" y="98"/>
                </a:lnTo>
                <a:lnTo>
                  <a:pt x="8" y="120"/>
                </a:lnTo>
                <a:lnTo>
                  <a:pt x="18" y="137"/>
                </a:lnTo>
                <a:lnTo>
                  <a:pt x="19" y="139"/>
                </a:lnTo>
                <a:lnTo>
                  <a:pt x="22" y="141"/>
                </a:lnTo>
                <a:lnTo>
                  <a:pt x="28" y="144"/>
                </a:lnTo>
                <a:lnTo>
                  <a:pt x="37" y="148"/>
                </a:lnTo>
                <a:lnTo>
                  <a:pt x="47" y="155"/>
                </a:lnTo>
                <a:lnTo>
                  <a:pt x="59" y="162"/>
                </a:lnTo>
                <a:lnTo>
                  <a:pt x="75" y="170"/>
                </a:lnTo>
                <a:lnTo>
                  <a:pt x="92" y="180"/>
                </a:lnTo>
                <a:lnTo>
                  <a:pt x="112" y="190"/>
                </a:lnTo>
                <a:lnTo>
                  <a:pt x="134" y="200"/>
                </a:lnTo>
                <a:lnTo>
                  <a:pt x="159" y="212"/>
                </a:lnTo>
                <a:lnTo>
                  <a:pt x="186" y="225"/>
                </a:lnTo>
                <a:lnTo>
                  <a:pt x="215" y="238"/>
                </a:lnTo>
                <a:lnTo>
                  <a:pt x="247" y="252"/>
                </a:lnTo>
                <a:lnTo>
                  <a:pt x="281" y="267"/>
                </a:lnTo>
                <a:lnTo>
                  <a:pt x="318" y="281"/>
                </a:lnTo>
                <a:lnTo>
                  <a:pt x="358" y="296"/>
                </a:lnTo>
                <a:lnTo>
                  <a:pt x="399" y="311"/>
                </a:lnTo>
                <a:lnTo>
                  <a:pt x="443" y="326"/>
                </a:lnTo>
                <a:lnTo>
                  <a:pt x="491" y="341"/>
                </a:lnTo>
                <a:lnTo>
                  <a:pt x="540" y="357"/>
                </a:lnTo>
                <a:lnTo>
                  <a:pt x="592" y="372"/>
                </a:lnTo>
                <a:lnTo>
                  <a:pt x="647" y="387"/>
                </a:lnTo>
                <a:lnTo>
                  <a:pt x="703" y="402"/>
                </a:lnTo>
                <a:lnTo>
                  <a:pt x="764" y="416"/>
                </a:lnTo>
                <a:lnTo>
                  <a:pt x="826" y="431"/>
                </a:lnTo>
                <a:lnTo>
                  <a:pt x="890" y="444"/>
                </a:lnTo>
                <a:lnTo>
                  <a:pt x="958" y="459"/>
                </a:lnTo>
                <a:lnTo>
                  <a:pt x="1028" y="472"/>
                </a:lnTo>
                <a:lnTo>
                  <a:pt x="1101" y="483"/>
                </a:lnTo>
                <a:lnTo>
                  <a:pt x="1177" y="494"/>
                </a:lnTo>
                <a:lnTo>
                  <a:pt x="1255" y="505"/>
                </a:lnTo>
                <a:lnTo>
                  <a:pt x="1256" y="503"/>
                </a:lnTo>
                <a:lnTo>
                  <a:pt x="1260" y="497"/>
                </a:lnTo>
                <a:lnTo>
                  <a:pt x="1265" y="487"/>
                </a:lnTo>
                <a:lnTo>
                  <a:pt x="1272" y="473"/>
                </a:lnTo>
                <a:lnTo>
                  <a:pt x="1278" y="456"/>
                </a:lnTo>
                <a:lnTo>
                  <a:pt x="1282" y="437"/>
                </a:lnTo>
                <a:lnTo>
                  <a:pt x="1285" y="415"/>
                </a:lnTo>
                <a:lnTo>
                  <a:pt x="1284" y="391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6" name="AutoShape 581"/>
          <p:cNvSpPr>
            <a:spLocks noChangeAspect="1" noChangeArrowheads="1" noTextEdit="1"/>
          </p:cNvSpPr>
          <p:nvPr/>
        </p:nvSpPr>
        <p:spPr bwMode="auto">
          <a:xfrm>
            <a:off x="6143625" y="1728788"/>
            <a:ext cx="3222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7" name="Freeform 582"/>
          <p:cNvSpPr>
            <a:spLocks/>
          </p:cNvSpPr>
          <p:nvPr/>
        </p:nvSpPr>
        <p:spPr bwMode="auto">
          <a:xfrm>
            <a:off x="6210300" y="1751013"/>
            <a:ext cx="46038" cy="57150"/>
          </a:xfrm>
          <a:custGeom>
            <a:avLst/>
            <a:gdLst>
              <a:gd name="T0" fmla="*/ 2147483647 w 179"/>
              <a:gd name="T1" fmla="*/ 2147483647 h 216"/>
              <a:gd name="T2" fmla="*/ 2147483647 w 179"/>
              <a:gd name="T3" fmla="*/ 2147483647 h 216"/>
              <a:gd name="T4" fmla="*/ 2147483647 w 179"/>
              <a:gd name="T5" fmla="*/ 2147483647 h 216"/>
              <a:gd name="T6" fmla="*/ 2147483647 w 179"/>
              <a:gd name="T7" fmla="*/ 2147483647 h 216"/>
              <a:gd name="T8" fmla="*/ 2147483647 w 179"/>
              <a:gd name="T9" fmla="*/ 2147483647 h 216"/>
              <a:gd name="T10" fmla="*/ 2147483647 w 179"/>
              <a:gd name="T11" fmla="*/ 2147483647 h 216"/>
              <a:gd name="T12" fmla="*/ 2147483647 w 179"/>
              <a:gd name="T13" fmla="*/ 2147483647 h 216"/>
              <a:gd name="T14" fmla="*/ 2147483647 w 179"/>
              <a:gd name="T15" fmla="*/ 2147483647 h 216"/>
              <a:gd name="T16" fmla="*/ 0 w 179"/>
              <a:gd name="T17" fmla="*/ 2147483647 h 216"/>
              <a:gd name="T18" fmla="*/ 2147483647 w 179"/>
              <a:gd name="T19" fmla="*/ 2147483647 h 216"/>
              <a:gd name="T20" fmla="*/ 2147483647 w 179"/>
              <a:gd name="T21" fmla="*/ 2147483647 h 216"/>
              <a:gd name="T22" fmla="*/ 2147483647 w 179"/>
              <a:gd name="T23" fmla="*/ 2147483647 h 216"/>
              <a:gd name="T24" fmla="*/ 2147483647 w 179"/>
              <a:gd name="T25" fmla="*/ 2147483647 h 216"/>
              <a:gd name="T26" fmla="*/ 2147483647 w 179"/>
              <a:gd name="T27" fmla="*/ 2147483647 h 216"/>
              <a:gd name="T28" fmla="*/ 2147483647 w 179"/>
              <a:gd name="T29" fmla="*/ 2147483647 h 216"/>
              <a:gd name="T30" fmla="*/ 2147483647 w 179"/>
              <a:gd name="T31" fmla="*/ 2147483647 h 216"/>
              <a:gd name="T32" fmla="*/ 2147483647 w 179"/>
              <a:gd name="T33" fmla="*/ 2147483647 h 216"/>
              <a:gd name="T34" fmla="*/ 2147483647 w 179"/>
              <a:gd name="T35" fmla="*/ 2147483647 h 216"/>
              <a:gd name="T36" fmla="*/ 2147483647 w 179"/>
              <a:gd name="T37" fmla="*/ 2147483647 h 216"/>
              <a:gd name="T38" fmla="*/ 2147483647 w 179"/>
              <a:gd name="T39" fmla="*/ 2147483647 h 216"/>
              <a:gd name="T40" fmla="*/ 2147483647 w 179"/>
              <a:gd name="T41" fmla="*/ 2147483647 h 216"/>
              <a:gd name="T42" fmla="*/ 2147483647 w 179"/>
              <a:gd name="T43" fmla="*/ 2147483647 h 216"/>
              <a:gd name="T44" fmla="*/ 2147483647 w 179"/>
              <a:gd name="T45" fmla="*/ 2147483647 h 216"/>
              <a:gd name="T46" fmla="*/ 2147483647 w 179"/>
              <a:gd name="T47" fmla="*/ 2147483647 h 216"/>
              <a:gd name="T48" fmla="*/ 2147483647 w 179"/>
              <a:gd name="T49" fmla="*/ 2147483647 h 216"/>
              <a:gd name="T50" fmla="*/ 2147483647 w 179"/>
              <a:gd name="T51" fmla="*/ 2147483647 h 216"/>
              <a:gd name="T52" fmla="*/ 2147483647 w 179"/>
              <a:gd name="T53" fmla="*/ 2147483647 h 216"/>
              <a:gd name="T54" fmla="*/ 2147483647 w 179"/>
              <a:gd name="T55" fmla="*/ 2147483647 h 216"/>
              <a:gd name="T56" fmla="*/ 2147483647 w 179"/>
              <a:gd name="T57" fmla="*/ 2147483647 h 216"/>
              <a:gd name="T58" fmla="*/ 2147483647 w 179"/>
              <a:gd name="T59" fmla="*/ 2147483647 h 216"/>
              <a:gd name="T60" fmla="*/ 2147483647 w 179"/>
              <a:gd name="T61" fmla="*/ 2147483647 h 216"/>
              <a:gd name="T62" fmla="*/ 2147483647 w 179"/>
              <a:gd name="T63" fmla="*/ 2147483647 h 216"/>
              <a:gd name="T64" fmla="*/ 2147483647 w 179"/>
              <a:gd name="T65" fmla="*/ 2147483647 h 216"/>
              <a:gd name="T66" fmla="*/ 2147483647 w 179"/>
              <a:gd name="T67" fmla="*/ 2147483647 h 216"/>
              <a:gd name="T68" fmla="*/ 2147483647 w 179"/>
              <a:gd name="T69" fmla="*/ 2147483647 h 216"/>
              <a:gd name="T70" fmla="*/ 2147483647 w 179"/>
              <a:gd name="T71" fmla="*/ 2147483647 h 216"/>
              <a:gd name="T72" fmla="*/ 2147483647 w 179"/>
              <a:gd name="T73" fmla="*/ 2147483647 h 216"/>
              <a:gd name="T74" fmla="*/ 2147483647 w 179"/>
              <a:gd name="T75" fmla="*/ 2147483647 h 216"/>
              <a:gd name="T76" fmla="*/ 2147483647 w 179"/>
              <a:gd name="T77" fmla="*/ 2147483647 h 216"/>
              <a:gd name="T78" fmla="*/ 2147483647 w 179"/>
              <a:gd name="T79" fmla="*/ 2147483647 h 216"/>
              <a:gd name="T80" fmla="*/ 2147483647 w 179"/>
              <a:gd name="T81" fmla="*/ 2147483647 h 216"/>
              <a:gd name="T82" fmla="*/ 2147483647 w 179"/>
              <a:gd name="T83" fmla="*/ 2147483647 h 216"/>
              <a:gd name="T84" fmla="*/ 2147483647 w 179"/>
              <a:gd name="T85" fmla="*/ 0 h 216"/>
              <a:gd name="T86" fmla="*/ 2147483647 w 179"/>
              <a:gd name="T87" fmla="*/ 2147483647 h 216"/>
              <a:gd name="T88" fmla="*/ 2147483647 w 179"/>
              <a:gd name="T89" fmla="*/ 2147483647 h 216"/>
              <a:gd name="T90" fmla="*/ 2147483647 w 179"/>
              <a:gd name="T91" fmla="*/ 2147483647 h 216"/>
              <a:gd name="T92" fmla="*/ 2147483647 w 179"/>
              <a:gd name="T93" fmla="*/ 2147483647 h 216"/>
              <a:gd name="T94" fmla="*/ 2147483647 w 179"/>
              <a:gd name="T95" fmla="*/ 2147483647 h 216"/>
              <a:gd name="T96" fmla="*/ 2147483647 w 179"/>
              <a:gd name="T97" fmla="*/ 2147483647 h 2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79"/>
              <a:gd name="T148" fmla="*/ 0 h 216"/>
              <a:gd name="T149" fmla="*/ 179 w 179"/>
              <a:gd name="T150" fmla="*/ 216 h 2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79" h="216">
                <a:moveTo>
                  <a:pt x="63" y="28"/>
                </a:moveTo>
                <a:lnTo>
                  <a:pt x="49" y="37"/>
                </a:lnTo>
                <a:lnTo>
                  <a:pt x="38" y="47"/>
                </a:lnTo>
                <a:lnTo>
                  <a:pt x="27" y="59"/>
                </a:lnTo>
                <a:lnTo>
                  <a:pt x="18" y="72"/>
                </a:lnTo>
                <a:lnTo>
                  <a:pt x="10" y="86"/>
                </a:lnTo>
                <a:lnTo>
                  <a:pt x="5" y="101"/>
                </a:lnTo>
                <a:lnTo>
                  <a:pt x="2" y="117"/>
                </a:lnTo>
                <a:lnTo>
                  <a:pt x="0" y="133"/>
                </a:lnTo>
                <a:lnTo>
                  <a:pt x="2" y="155"/>
                </a:lnTo>
                <a:lnTo>
                  <a:pt x="10" y="173"/>
                </a:lnTo>
                <a:lnTo>
                  <a:pt x="23" y="190"/>
                </a:lnTo>
                <a:lnTo>
                  <a:pt x="40" y="201"/>
                </a:lnTo>
                <a:lnTo>
                  <a:pt x="59" y="211"/>
                </a:lnTo>
                <a:lnTo>
                  <a:pt x="79" y="215"/>
                </a:lnTo>
                <a:lnTo>
                  <a:pt x="100" y="216"/>
                </a:lnTo>
                <a:lnTo>
                  <a:pt x="120" y="213"/>
                </a:lnTo>
                <a:lnTo>
                  <a:pt x="124" y="213"/>
                </a:lnTo>
                <a:lnTo>
                  <a:pt x="128" y="211"/>
                </a:lnTo>
                <a:lnTo>
                  <a:pt x="131" y="208"/>
                </a:lnTo>
                <a:lnTo>
                  <a:pt x="132" y="203"/>
                </a:lnTo>
                <a:lnTo>
                  <a:pt x="130" y="198"/>
                </a:lnTo>
                <a:lnTo>
                  <a:pt x="126" y="194"/>
                </a:lnTo>
                <a:lnTo>
                  <a:pt x="121" y="190"/>
                </a:lnTo>
                <a:lnTo>
                  <a:pt x="116" y="187"/>
                </a:lnTo>
                <a:lnTo>
                  <a:pt x="105" y="184"/>
                </a:lnTo>
                <a:lnTo>
                  <a:pt x="95" y="182"/>
                </a:lnTo>
                <a:lnTo>
                  <a:pt x="84" y="180"/>
                </a:lnTo>
                <a:lnTo>
                  <a:pt x="75" y="178"/>
                </a:lnTo>
                <a:lnTo>
                  <a:pt x="65" y="175"/>
                </a:lnTo>
                <a:lnTo>
                  <a:pt x="56" y="170"/>
                </a:lnTo>
                <a:lnTo>
                  <a:pt x="47" y="165"/>
                </a:lnTo>
                <a:lnTo>
                  <a:pt x="39" y="156"/>
                </a:lnTo>
                <a:lnTo>
                  <a:pt x="36" y="120"/>
                </a:lnTo>
                <a:lnTo>
                  <a:pt x="44" y="90"/>
                </a:lnTo>
                <a:lnTo>
                  <a:pt x="61" y="67"/>
                </a:lnTo>
                <a:lnTo>
                  <a:pt x="84" y="47"/>
                </a:lnTo>
                <a:lnTo>
                  <a:pt x="109" y="32"/>
                </a:lnTo>
                <a:lnTo>
                  <a:pt x="136" y="21"/>
                </a:lnTo>
                <a:lnTo>
                  <a:pt x="160" y="12"/>
                </a:lnTo>
                <a:lnTo>
                  <a:pt x="179" y="5"/>
                </a:lnTo>
                <a:lnTo>
                  <a:pt x="167" y="1"/>
                </a:lnTo>
                <a:lnTo>
                  <a:pt x="154" y="0"/>
                </a:lnTo>
                <a:lnTo>
                  <a:pt x="140" y="2"/>
                </a:lnTo>
                <a:lnTo>
                  <a:pt x="124" y="5"/>
                </a:lnTo>
                <a:lnTo>
                  <a:pt x="108" y="10"/>
                </a:lnTo>
                <a:lnTo>
                  <a:pt x="92" y="15"/>
                </a:lnTo>
                <a:lnTo>
                  <a:pt x="77" y="22"/>
                </a:lnTo>
                <a:lnTo>
                  <a:pt x="63" y="28"/>
                </a:lnTo>
                <a:close/>
              </a:path>
            </a:pathLst>
          </a:custGeom>
          <a:solidFill>
            <a:srgbClr val="C9E8FF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8" name="Freeform 583"/>
          <p:cNvSpPr>
            <a:spLocks/>
          </p:cNvSpPr>
          <p:nvPr/>
        </p:nvSpPr>
        <p:spPr bwMode="auto">
          <a:xfrm>
            <a:off x="6288088" y="1749425"/>
            <a:ext cx="28575" cy="44450"/>
          </a:xfrm>
          <a:custGeom>
            <a:avLst/>
            <a:gdLst>
              <a:gd name="T0" fmla="*/ 2147483647 w 114"/>
              <a:gd name="T1" fmla="*/ 2147483647 h 168"/>
              <a:gd name="T2" fmla="*/ 2147483647 w 114"/>
              <a:gd name="T3" fmla="*/ 2147483647 h 168"/>
              <a:gd name="T4" fmla="*/ 2147483647 w 114"/>
              <a:gd name="T5" fmla="*/ 2147483647 h 168"/>
              <a:gd name="T6" fmla="*/ 2147483647 w 114"/>
              <a:gd name="T7" fmla="*/ 2147483647 h 168"/>
              <a:gd name="T8" fmla="*/ 2147483647 w 114"/>
              <a:gd name="T9" fmla="*/ 2147483647 h 168"/>
              <a:gd name="T10" fmla="*/ 2147483647 w 114"/>
              <a:gd name="T11" fmla="*/ 2147483647 h 168"/>
              <a:gd name="T12" fmla="*/ 2147483647 w 114"/>
              <a:gd name="T13" fmla="*/ 2147483647 h 168"/>
              <a:gd name="T14" fmla="*/ 2147483647 w 114"/>
              <a:gd name="T15" fmla="*/ 2147483647 h 168"/>
              <a:gd name="T16" fmla="*/ 2147483647 w 114"/>
              <a:gd name="T17" fmla="*/ 2147483647 h 168"/>
              <a:gd name="T18" fmla="*/ 2147483647 w 114"/>
              <a:gd name="T19" fmla="*/ 2147483647 h 168"/>
              <a:gd name="T20" fmla="*/ 2147483647 w 114"/>
              <a:gd name="T21" fmla="*/ 2147483647 h 168"/>
              <a:gd name="T22" fmla="*/ 2147483647 w 114"/>
              <a:gd name="T23" fmla="*/ 2147483647 h 168"/>
              <a:gd name="T24" fmla="*/ 2147483647 w 114"/>
              <a:gd name="T25" fmla="*/ 2147483647 h 168"/>
              <a:gd name="T26" fmla="*/ 2147483647 w 114"/>
              <a:gd name="T27" fmla="*/ 2147483647 h 168"/>
              <a:gd name="T28" fmla="*/ 2147483647 w 114"/>
              <a:gd name="T29" fmla="*/ 2147483647 h 168"/>
              <a:gd name="T30" fmla="*/ 2147483647 w 114"/>
              <a:gd name="T31" fmla="*/ 2147483647 h 168"/>
              <a:gd name="T32" fmla="*/ 2147483647 w 114"/>
              <a:gd name="T33" fmla="*/ 2147483647 h 168"/>
              <a:gd name="T34" fmla="*/ 2147483647 w 114"/>
              <a:gd name="T35" fmla="*/ 2147483647 h 168"/>
              <a:gd name="T36" fmla="*/ 2147483647 w 114"/>
              <a:gd name="T37" fmla="*/ 2147483647 h 168"/>
              <a:gd name="T38" fmla="*/ 2147483647 w 114"/>
              <a:gd name="T39" fmla="*/ 2147483647 h 168"/>
              <a:gd name="T40" fmla="*/ 2147483647 w 114"/>
              <a:gd name="T41" fmla="*/ 2147483647 h 168"/>
              <a:gd name="T42" fmla="*/ 2147483647 w 114"/>
              <a:gd name="T43" fmla="*/ 2147483647 h 168"/>
              <a:gd name="T44" fmla="*/ 2147483647 w 114"/>
              <a:gd name="T45" fmla="*/ 2147483647 h 168"/>
              <a:gd name="T46" fmla="*/ 2147483647 w 114"/>
              <a:gd name="T47" fmla="*/ 2147483647 h 168"/>
              <a:gd name="T48" fmla="*/ 2147483647 w 114"/>
              <a:gd name="T49" fmla="*/ 2147483647 h 168"/>
              <a:gd name="T50" fmla="*/ 2147483647 w 114"/>
              <a:gd name="T51" fmla="*/ 2147483647 h 168"/>
              <a:gd name="T52" fmla="*/ 2147483647 w 114"/>
              <a:gd name="T53" fmla="*/ 2147483647 h 168"/>
              <a:gd name="T54" fmla="*/ 2147483647 w 114"/>
              <a:gd name="T55" fmla="*/ 2147483647 h 168"/>
              <a:gd name="T56" fmla="*/ 2147483647 w 114"/>
              <a:gd name="T57" fmla="*/ 2147483647 h 168"/>
              <a:gd name="T58" fmla="*/ 2147483647 w 114"/>
              <a:gd name="T59" fmla="*/ 2147483647 h 168"/>
              <a:gd name="T60" fmla="*/ 2147483647 w 114"/>
              <a:gd name="T61" fmla="*/ 0 h 168"/>
              <a:gd name="T62" fmla="*/ 2147483647 w 114"/>
              <a:gd name="T63" fmla="*/ 0 h 168"/>
              <a:gd name="T64" fmla="*/ 0 w 114"/>
              <a:gd name="T65" fmla="*/ 2147483647 h 168"/>
              <a:gd name="T66" fmla="*/ 2147483647 w 114"/>
              <a:gd name="T67" fmla="*/ 2147483647 h 168"/>
              <a:gd name="T68" fmla="*/ 2147483647 w 114"/>
              <a:gd name="T69" fmla="*/ 2147483647 h 168"/>
              <a:gd name="T70" fmla="*/ 2147483647 w 114"/>
              <a:gd name="T71" fmla="*/ 2147483647 h 168"/>
              <a:gd name="T72" fmla="*/ 2147483647 w 114"/>
              <a:gd name="T73" fmla="*/ 2147483647 h 168"/>
              <a:gd name="T74" fmla="*/ 2147483647 w 114"/>
              <a:gd name="T75" fmla="*/ 2147483647 h 168"/>
              <a:gd name="T76" fmla="*/ 2147483647 w 114"/>
              <a:gd name="T77" fmla="*/ 2147483647 h 168"/>
              <a:gd name="T78" fmla="*/ 2147483647 w 114"/>
              <a:gd name="T79" fmla="*/ 2147483647 h 168"/>
              <a:gd name="T80" fmla="*/ 2147483647 w 114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4"/>
              <a:gd name="T124" fmla="*/ 0 h 168"/>
              <a:gd name="T125" fmla="*/ 114 w 114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4" h="168">
                <a:moveTo>
                  <a:pt x="96" y="55"/>
                </a:moveTo>
                <a:lnTo>
                  <a:pt x="101" y="72"/>
                </a:lnTo>
                <a:lnTo>
                  <a:pt x="100" y="88"/>
                </a:lnTo>
                <a:lnTo>
                  <a:pt x="92" y="101"/>
                </a:lnTo>
                <a:lnTo>
                  <a:pt x="82" y="112"/>
                </a:lnTo>
                <a:lnTo>
                  <a:pt x="69" y="123"/>
                </a:lnTo>
                <a:lnTo>
                  <a:pt x="54" y="134"/>
                </a:lnTo>
                <a:lnTo>
                  <a:pt x="40" y="143"/>
                </a:lnTo>
                <a:lnTo>
                  <a:pt x="27" y="153"/>
                </a:lnTo>
                <a:lnTo>
                  <a:pt x="25" y="156"/>
                </a:lnTo>
                <a:lnTo>
                  <a:pt x="24" y="158"/>
                </a:lnTo>
                <a:lnTo>
                  <a:pt x="24" y="162"/>
                </a:lnTo>
                <a:lnTo>
                  <a:pt x="25" y="165"/>
                </a:lnTo>
                <a:lnTo>
                  <a:pt x="28" y="167"/>
                </a:lnTo>
                <a:lnTo>
                  <a:pt x="31" y="168"/>
                </a:lnTo>
                <a:lnTo>
                  <a:pt x="33" y="168"/>
                </a:lnTo>
                <a:lnTo>
                  <a:pt x="37" y="167"/>
                </a:lnTo>
                <a:lnTo>
                  <a:pt x="53" y="157"/>
                </a:lnTo>
                <a:lnTo>
                  <a:pt x="69" y="147"/>
                </a:lnTo>
                <a:lnTo>
                  <a:pt x="84" y="135"/>
                </a:lnTo>
                <a:lnTo>
                  <a:pt x="97" y="121"/>
                </a:lnTo>
                <a:lnTo>
                  <a:pt x="107" y="106"/>
                </a:lnTo>
                <a:lnTo>
                  <a:pt x="113" y="89"/>
                </a:lnTo>
                <a:lnTo>
                  <a:pt x="114" y="71"/>
                </a:lnTo>
                <a:lnTo>
                  <a:pt x="110" y="51"/>
                </a:lnTo>
                <a:lnTo>
                  <a:pt x="101" y="36"/>
                </a:lnTo>
                <a:lnTo>
                  <a:pt x="87" y="24"/>
                </a:lnTo>
                <a:lnTo>
                  <a:pt x="70" y="14"/>
                </a:lnTo>
                <a:lnTo>
                  <a:pt x="51" y="7"/>
                </a:lnTo>
                <a:lnTo>
                  <a:pt x="32" y="2"/>
                </a:lnTo>
                <a:lnTo>
                  <a:pt x="17" y="0"/>
                </a:lnTo>
                <a:lnTo>
                  <a:pt x="5" y="0"/>
                </a:lnTo>
                <a:lnTo>
                  <a:pt x="0" y="3"/>
                </a:lnTo>
                <a:lnTo>
                  <a:pt x="12" y="9"/>
                </a:lnTo>
                <a:lnTo>
                  <a:pt x="26" y="13"/>
                </a:lnTo>
                <a:lnTo>
                  <a:pt x="41" y="17"/>
                </a:lnTo>
                <a:lnTo>
                  <a:pt x="54" y="22"/>
                </a:lnTo>
                <a:lnTo>
                  <a:pt x="68" y="27"/>
                </a:lnTo>
                <a:lnTo>
                  <a:pt x="80" y="34"/>
                </a:lnTo>
                <a:lnTo>
                  <a:pt x="89" y="43"/>
                </a:lnTo>
                <a:lnTo>
                  <a:pt x="96" y="55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39" name="Freeform 584"/>
          <p:cNvSpPr>
            <a:spLocks/>
          </p:cNvSpPr>
          <p:nvPr/>
        </p:nvSpPr>
        <p:spPr bwMode="auto">
          <a:xfrm>
            <a:off x="6181725" y="1739900"/>
            <a:ext cx="74613" cy="92075"/>
          </a:xfrm>
          <a:custGeom>
            <a:avLst/>
            <a:gdLst>
              <a:gd name="T0" fmla="*/ 2147483647 w 289"/>
              <a:gd name="T1" fmla="*/ 2147483647 h 351"/>
              <a:gd name="T2" fmla="*/ 2147483647 w 289"/>
              <a:gd name="T3" fmla="*/ 2147483647 h 351"/>
              <a:gd name="T4" fmla="*/ 2147483647 w 289"/>
              <a:gd name="T5" fmla="*/ 2147483647 h 351"/>
              <a:gd name="T6" fmla="*/ 0 w 289"/>
              <a:gd name="T7" fmla="*/ 2147483647 h 351"/>
              <a:gd name="T8" fmla="*/ 2147483647 w 289"/>
              <a:gd name="T9" fmla="*/ 2147483647 h 351"/>
              <a:gd name="T10" fmla="*/ 2147483647 w 289"/>
              <a:gd name="T11" fmla="*/ 2147483647 h 351"/>
              <a:gd name="T12" fmla="*/ 2147483647 w 289"/>
              <a:gd name="T13" fmla="*/ 2147483647 h 351"/>
              <a:gd name="T14" fmla="*/ 2147483647 w 289"/>
              <a:gd name="T15" fmla="*/ 2147483647 h 351"/>
              <a:gd name="T16" fmla="*/ 2147483647 w 289"/>
              <a:gd name="T17" fmla="*/ 2147483647 h 351"/>
              <a:gd name="T18" fmla="*/ 2147483647 w 289"/>
              <a:gd name="T19" fmla="*/ 2147483647 h 351"/>
              <a:gd name="T20" fmla="*/ 2147483647 w 289"/>
              <a:gd name="T21" fmla="*/ 2147483647 h 351"/>
              <a:gd name="T22" fmla="*/ 2147483647 w 289"/>
              <a:gd name="T23" fmla="*/ 2147483647 h 351"/>
              <a:gd name="T24" fmla="*/ 2147483647 w 289"/>
              <a:gd name="T25" fmla="*/ 2147483647 h 351"/>
              <a:gd name="T26" fmla="*/ 2147483647 w 289"/>
              <a:gd name="T27" fmla="*/ 2147483647 h 351"/>
              <a:gd name="T28" fmla="*/ 2147483647 w 289"/>
              <a:gd name="T29" fmla="*/ 2147483647 h 351"/>
              <a:gd name="T30" fmla="*/ 2147483647 w 289"/>
              <a:gd name="T31" fmla="*/ 2147483647 h 351"/>
              <a:gd name="T32" fmla="*/ 2147483647 w 289"/>
              <a:gd name="T33" fmla="*/ 2147483647 h 351"/>
              <a:gd name="T34" fmla="*/ 2147483647 w 289"/>
              <a:gd name="T35" fmla="*/ 2147483647 h 351"/>
              <a:gd name="T36" fmla="*/ 2147483647 w 289"/>
              <a:gd name="T37" fmla="*/ 2147483647 h 351"/>
              <a:gd name="T38" fmla="*/ 2147483647 w 289"/>
              <a:gd name="T39" fmla="*/ 2147483647 h 351"/>
              <a:gd name="T40" fmla="*/ 2147483647 w 289"/>
              <a:gd name="T41" fmla="*/ 2147483647 h 351"/>
              <a:gd name="T42" fmla="*/ 2147483647 w 289"/>
              <a:gd name="T43" fmla="*/ 2147483647 h 351"/>
              <a:gd name="T44" fmla="*/ 2147483647 w 289"/>
              <a:gd name="T45" fmla="*/ 2147483647 h 351"/>
              <a:gd name="T46" fmla="*/ 2147483647 w 289"/>
              <a:gd name="T47" fmla="*/ 2147483647 h 351"/>
              <a:gd name="T48" fmla="*/ 2147483647 w 289"/>
              <a:gd name="T49" fmla="*/ 2147483647 h 351"/>
              <a:gd name="T50" fmla="*/ 2147483647 w 289"/>
              <a:gd name="T51" fmla="*/ 2147483647 h 351"/>
              <a:gd name="T52" fmla="*/ 2147483647 w 289"/>
              <a:gd name="T53" fmla="*/ 2147483647 h 351"/>
              <a:gd name="T54" fmla="*/ 2147483647 w 289"/>
              <a:gd name="T55" fmla="*/ 2147483647 h 351"/>
              <a:gd name="T56" fmla="*/ 2147483647 w 289"/>
              <a:gd name="T57" fmla="*/ 2147483647 h 351"/>
              <a:gd name="T58" fmla="*/ 2147483647 w 289"/>
              <a:gd name="T59" fmla="*/ 2147483647 h 351"/>
              <a:gd name="T60" fmla="*/ 2147483647 w 289"/>
              <a:gd name="T61" fmla="*/ 2147483647 h 351"/>
              <a:gd name="T62" fmla="*/ 2147483647 w 289"/>
              <a:gd name="T63" fmla="*/ 2147483647 h 351"/>
              <a:gd name="T64" fmla="*/ 2147483647 w 289"/>
              <a:gd name="T65" fmla="*/ 2147483647 h 351"/>
              <a:gd name="T66" fmla="*/ 2147483647 w 289"/>
              <a:gd name="T67" fmla="*/ 2147483647 h 351"/>
              <a:gd name="T68" fmla="*/ 2147483647 w 289"/>
              <a:gd name="T69" fmla="*/ 2147483647 h 351"/>
              <a:gd name="T70" fmla="*/ 2147483647 w 289"/>
              <a:gd name="T71" fmla="*/ 2147483647 h 351"/>
              <a:gd name="T72" fmla="*/ 2147483647 w 289"/>
              <a:gd name="T73" fmla="*/ 2147483647 h 351"/>
              <a:gd name="T74" fmla="*/ 2147483647 w 289"/>
              <a:gd name="T75" fmla="*/ 2147483647 h 351"/>
              <a:gd name="T76" fmla="*/ 2147483647 w 289"/>
              <a:gd name="T77" fmla="*/ 2147483647 h 351"/>
              <a:gd name="T78" fmla="*/ 2147483647 w 289"/>
              <a:gd name="T79" fmla="*/ 2147483647 h 351"/>
              <a:gd name="T80" fmla="*/ 2147483647 w 289"/>
              <a:gd name="T81" fmla="*/ 0 h 351"/>
              <a:gd name="T82" fmla="*/ 2147483647 w 289"/>
              <a:gd name="T83" fmla="*/ 2147483647 h 351"/>
              <a:gd name="T84" fmla="*/ 2147483647 w 289"/>
              <a:gd name="T85" fmla="*/ 2147483647 h 351"/>
              <a:gd name="T86" fmla="*/ 2147483647 w 289"/>
              <a:gd name="T87" fmla="*/ 2147483647 h 35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1"/>
              <a:gd name="T134" fmla="*/ 289 w 289"/>
              <a:gd name="T135" fmla="*/ 351 h 35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1">
                <a:moveTo>
                  <a:pt x="112" y="46"/>
                </a:moveTo>
                <a:lnTo>
                  <a:pt x="90" y="65"/>
                </a:lnTo>
                <a:lnTo>
                  <a:pt x="68" y="84"/>
                </a:lnTo>
                <a:lnTo>
                  <a:pt x="48" y="106"/>
                </a:lnTo>
                <a:lnTo>
                  <a:pt x="30" y="130"/>
                </a:lnTo>
                <a:lnTo>
                  <a:pt x="15" y="155"/>
                </a:lnTo>
                <a:lnTo>
                  <a:pt x="5" y="181"/>
                </a:lnTo>
                <a:lnTo>
                  <a:pt x="0" y="210"/>
                </a:lnTo>
                <a:lnTo>
                  <a:pt x="1" y="240"/>
                </a:lnTo>
                <a:lnTo>
                  <a:pt x="3" y="248"/>
                </a:lnTo>
                <a:lnTo>
                  <a:pt x="5" y="256"/>
                </a:lnTo>
                <a:lnTo>
                  <a:pt x="8" y="262"/>
                </a:lnTo>
                <a:lnTo>
                  <a:pt x="12" y="270"/>
                </a:lnTo>
                <a:lnTo>
                  <a:pt x="17" y="276"/>
                </a:lnTo>
                <a:lnTo>
                  <a:pt x="24" y="283"/>
                </a:lnTo>
                <a:lnTo>
                  <a:pt x="29" y="288"/>
                </a:lnTo>
                <a:lnTo>
                  <a:pt x="36" y="292"/>
                </a:lnTo>
                <a:lnTo>
                  <a:pt x="50" y="301"/>
                </a:lnTo>
                <a:lnTo>
                  <a:pt x="64" y="308"/>
                </a:lnTo>
                <a:lnTo>
                  <a:pt x="77" y="315"/>
                </a:lnTo>
                <a:lnTo>
                  <a:pt x="92" y="320"/>
                </a:lnTo>
                <a:lnTo>
                  <a:pt x="107" y="326"/>
                </a:lnTo>
                <a:lnTo>
                  <a:pt x="121" y="330"/>
                </a:lnTo>
                <a:lnTo>
                  <a:pt x="136" y="334"/>
                </a:lnTo>
                <a:lnTo>
                  <a:pt x="151" y="337"/>
                </a:lnTo>
                <a:lnTo>
                  <a:pt x="167" y="341"/>
                </a:lnTo>
                <a:lnTo>
                  <a:pt x="181" y="343"/>
                </a:lnTo>
                <a:lnTo>
                  <a:pt x="197" y="345"/>
                </a:lnTo>
                <a:lnTo>
                  <a:pt x="213" y="347"/>
                </a:lnTo>
                <a:lnTo>
                  <a:pt x="228" y="348"/>
                </a:lnTo>
                <a:lnTo>
                  <a:pt x="243" y="349"/>
                </a:lnTo>
                <a:lnTo>
                  <a:pt x="259" y="350"/>
                </a:lnTo>
                <a:lnTo>
                  <a:pt x="274" y="351"/>
                </a:lnTo>
                <a:lnTo>
                  <a:pt x="279" y="351"/>
                </a:lnTo>
                <a:lnTo>
                  <a:pt x="283" y="349"/>
                </a:lnTo>
                <a:lnTo>
                  <a:pt x="286" y="345"/>
                </a:lnTo>
                <a:lnTo>
                  <a:pt x="289" y="341"/>
                </a:lnTo>
                <a:lnTo>
                  <a:pt x="289" y="335"/>
                </a:lnTo>
                <a:lnTo>
                  <a:pt x="286" y="331"/>
                </a:lnTo>
                <a:lnTo>
                  <a:pt x="282" y="328"/>
                </a:lnTo>
                <a:lnTo>
                  <a:pt x="277" y="326"/>
                </a:lnTo>
                <a:lnTo>
                  <a:pt x="263" y="322"/>
                </a:lnTo>
                <a:lnTo>
                  <a:pt x="250" y="320"/>
                </a:lnTo>
                <a:lnTo>
                  <a:pt x="236" y="317"/>
                </a:lnTo>
                <a:lnTo>
                  <a:pt x="221" y="315"/>
                </a:lnTo>
                <a:lnTo>
                  <a:pt x="208" y="313"/>
                </a:lnTo>
                <a:lnTo>
                  <a:pt x="194" y="311"/>
                </a:lnTo>
                <a:lnTo>
                  <a:pt x="179" y="308"/>
                </a:lnTo>
                <a:lnTo>
                  <a:pt x="166" y="305"/>
                </a:lnTo>
                <a:lnTo>
                  <a:pt x="152" y="303"/>
                </a:lnTo>
                <a:lnTo>
                  <a:pt x="138" y="300"/>
                </a:lnTo>
                <a:lnTo>
                  <a:pt x="125" y="296"/>
                </a:lnTo>
                <a:lnTo>
                  <a:pt x="111" y="292"/>
                </a:lnTo>
                <a:lnTo>
                  <a:pt x="98" y="287"/>
                </a:lnTo>
                <a:lnTo>
                  <a:pt x="85" y="282"/>
                </a:lnTo>
                <a:lnTo>
                  <a:pt x="72" y="276"/>
                </a:lnTo>
                <a:lnTo>
                  <a:pt x="59" y="269"/>
                </a:lnTo>
                <a:lnTo>
                  <a:pt x="49" y="261"/>
                </a:lnTo>
                <a:lnTo>
                  <a:pt x="41" y="252"/>
                </a:lnTo>
                <a:lnTo>
                  <a:pt x="34" y="241"/>
                </a:lnTo>
                <a:lnTo>
                  <a:pt x="31" y="228"/>
                </a:lnTo>
                <a:lnTo>
                  <a:pt x="30" y="215"/>
                </a:lnTo>
                <a:lnTo>
                  <a:pt x="31" y="201"/>
                </a:lnTo>
                <a:lnTo>
                  <a:pt x="34" y="186"/>
                </a:lnTo>
                <a:lnTo>
                  <a:pt x="38" y="174"/>
                </a:lnTo>
                <a:lnTo>
                  <a:pt x="46" y="158"/>
                </a:lnTo>
                <a:lnTo>
                  <a:pt x="54" y="142"/>
                </a:lnTo>
                <a:lnTo>
                  <a:pt x="64" y="128"/>
                </a:lnTo>
                <a:lnTo>
                  <a:pt x="74" y="115"/>
                </a:lnTo>
                <a:lnTo>
                  <a:pt x="85" y="102"/>
                </a:lnTo>
                <a:lnTo>
                  <a:pt x="96" y="89"/>
                </a:lnTo>
                <a:lnTo>
                  <a:pt x="110" y="77"/>
                </a:lnTo>
                <a:lnTo>
                  <a:pt x="124" y="64"/>
                </a:lnTo>
                <a:lnTo>
                  <a:pt x="137" y="53"/>
                </a:lnTo>
                <a:lnTo>
                  <a:pt x="155" y="43"/>
                </a:lnTo>
                <a:lnTo>
                  <a:pt x="175" y="35"/>
                </a:lnTo>
                <a:lnTo>
                  <a:pt x="195" y="26"/>
                </a:lnTo>
                <a:lnTo>
                  <a:pt x="213" y="19"/>
                </a:lnTo>
                <a:lnTo>
                  <a:pt x="228" y="12"/>
                </a:lnTo>
                <a:lnTo>
                  <a:pt x="237" y="6"/>
                </a:lnTo>
                <a:lnTo>
                  <a:pt x="240" y="2"/>
                </a:lnTo>
                <a:lnTo>
                  <a:pt x="230" y="0"/>
                </a:lnTo>
                <a:lnTo>
                  <a:pt x="215" y="1"/>
                </a:lnTo>
                <a:lnTo>
                  <a:pt x="198" y="4"/>
                </a:lnTo>
                <a:lnTo>
                  <a:pt x="180" y="9"/>
                </a:lnTo>
                <a:lnTo>
                  <a:pt x="161" y="17"/>
                </a:lnTo>
                <a:lnTo>
                  <a:pt x="144" y="25"/>
                </a:lnTo>
                <a:lnTo>
                  <a:pt x="127" y="35"/>
                </a:lnTo>
                <a:lnTo>
                  <a:pt x="112" y="46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0" name="Freeform 585"/>
          <p:cNvSpPr>
            <a:spLocks/>
          </p:cNvSpPr>
          <p:nvPr/>
        </p:nvSpPr>
        <p:spPr bwMode="auto">
          <a:xfrm>
            <a:off x="6284913" y="1736725"/>
            <a:ext cx="63500" cy="61913"/>
          </a:xfrm>
          <a:custGeom>
            <a:avLst/>
            <a:gdLst>
              <a:gd name="T0" fmla="*/ 2147483647 w 254"/>
              <a:gd name="T1" fmla="*/ 2147483647 h 234"/>
              <a:gd name="T2" fmla="*/ 2147483647 w 254"/>
              <a:gd name="T3" fmla="*/ 2147483647 h 234"/>
              <a:gd name="T4" fmla="*/ 2147483647 w 254"/>
              <a:gd name="T5" fmla="*/ 2147483647 h 234"/>
              <a:gd name="T6" fmla="*/ 2147483647 w 254"/>
              <a:gd name="T7" fmla="*/ 2147483647 h 234"/>
              <a:gd name="T8" fmla="*/ 2147483647 w 254"/>
              <a:gd name="T9" fmla="*/ 2147483647 h 234"/>
              <a:gd name="T10" fmla="*/ 2147483647 w 254"/>
              <a:gd name="T11" fmla="*/ 2147483647 h 234"/>
              <a:gd name="T12" fmla="*/ 2147483647 w 254"/>
              <a:gd name="T13" fmla="*/ 2147483647 h 234"/>
              <a:gd name="T14" fmla="*/ 2147483647 w 254"/>
              <a:gd name="T15" fmla="*/ 2147483647 h 234"/>
              <a:gd name="T16" fmla="*/ 2147483647 w 254"/>
              <a:gd name="T17" fmla="*/ 2147483647 h 234"/>
              <a:gd name="T18" fmla="*/ 2147483647 w 254"/>
              <a:gd name="T19" fmla="*/ 2147483647 h 234"/>
              <a:gd name="T20" fmla="*/ 2147483647 w 254"/>
              <a:gd name="T21" fmla="*/ 2147483647 h 234"/>
              <a:gd name="T22" fmla="*/ 2147483647 w 254"/>
              <a:gd name="T23" fmla="*/ 2147483647 h 234"/>
              <a:gd name="T24" fmla="*/ 2147483647 w 254"/>
              <a:gd name="T25" fmla="*/ 2147483647 h 234"/>
              <a:gd name="T26" fmla="*/ 2147483647 w 254"/>
              <a:gd name="T27" fmla="*/ 2147483647 h 234"/>
              <a:gd name="T28" fmla="*/ 2147483647 w 254"/>
              <a:gd name="T29" fmla="*/ 2147483647 h 234"/>
              <a:gd name="T30" fmla="*/ 2147483647 w 254"/>
              <a:gd name="T31" fmla="*/ 2147483647 h 234"/>
              <a:gd name="T32" fmla="*/ 2147483647 w 254"/>
              <a:gd name="T33" fmla="*/ 2147483647 h 234"/>
              <a:gd name="T34" fmla="*/ 2147483647 w 254"/>
              <a:gd name="T35" fmla="*/ 2147483647 h 234"/>
              <a:gd name="T36" fmla="*/ 2147483647 w 254"/>
              <a:gd name="T37" fmla="*/ 2147483647 h 234"/>
              <a:gd name="T38" fmla="*/ 2147483647 w 254"/>
              <a:gd name="T39" fmla="*/ 2147483647 h 234"/>
              <a:gd name="T40" fmla="*/ 2147483647 w 254"/>
              <a:gd name="T41" fmla="*/ 2147483647 h 234"/>
              <a:gd name="T42" fmla="*/ 2147483647 w 254"/>
              <a:gd name="T43" fmla="*/ 2147483647 h 234"/>
              <a:gd name="T44" fmla="*/ 2147483647 w 254"/>
              <a:gd name="T45" fmla="*/ 2147483647 h 234"/>
              <a:gd name="T46" fmla="*/ 2147483647 w 254"/>
              <a:gd name="T47" fmla="*/ 2147483647 h 234"/>
              <a:gd name="T48" fmla="*/ 2147483647 w 254"/>
              <a:gd name="T49" fmla="*/ 2147483647 h 234"/>
              <a:gd name="T50" fmla="*/ 2147483647 w 254"/>
              <a:gd name="T51" fmla="*/ 2147483647 h 234"/>
              <a:gd name="T52" fmla="*/ 2147483647 w 254"/>
              <a:gd name="T53" fmla="*/ 2147483647 h 234"/>
              <a:gd name="T54" fmla="*/ 2147483647 w 254"/>
              <a:gd name="T55" fmla="*/ 2147483647 h 234"/>
              <a:gd name="T56" fmla="*/ 2147483647 w 254"/>
              <a:gd name="T57" fmla="*/ 2147483647 h 234"/>
              <a:gd name="T58" fmla="*/ 2147483647 w 254"/>
              <a:gd name="T59" fmla="*/ 2147483647 h 234"/>
              <a:gd name="T60" fmla="*/ 2147483647 w 254"/>
              <a:gd name="T61" fmla="*/ 2147483647 h 234"/>
              <a:gd name="T62" fmla="*/ 2147483647 w 254"/>
              <a:gd name="T63" fmla="*/ 2147483647 h 234"/>
              <a:gd name="T64" fmla="*/ 2147483647 w 254"/>
              <a:gd name="T65" fmla="*/ 2147483647 h 234"/>
              <a:gd name="T66" fmla="*/ 2147483647 w 254"/>
              <a:gd name="T67" fmla="*/ 2147483647 h 234"/>
              <a:gd name="T68" fmla="*/ 2147483647 w 254"/>
              <a:gd name="T69" fmla="*/ 2147483647 h 234"/>
              <a:gd name="T70" fmla="*/ 2147483647 w 254"/>
              <a:gd name="T71" fmla="*/ 2147483647 h 234"/>
              <a:gd name="T72" fmla="*/ 2147483647 w 254"/>
              <a:gd name="T73" fmla="*/ 2147483647 h 234"/>
              <a:gd name="T74" fmla="*/ 2147483647 w 254"/>
              <a:gd name="T75" fmla="*/ 2147483647 h 234"/>
              <a:gd name="T76" fmla="*/ 2147483647 w 254"/>
              <a:gd name="T77" fmla="*/ 2147483647 h 234"/>
              <a:gd name="T78" fmla="*/ 2147483647 w 254"/>
              <a:gd name="T79" fmla="*/ 0 h 234"/>
              <a:gd name="T80" fmla="*/ 2147483647 w 254"/>
              <a:gd name="T81" fmla="*/ 0 h 234"/>
              <a:gd name="T82" fmla="*/ 2147483647 w 254"/>
              <a:gd name="T83" fmla="*/ 0 h 234"/>
              <a:gd name="T84" fmla="*/ 2147483647 w 254"/>
              <a:gd name="T85" fmla="*/ 0 h 234"/>
              <a:gd name="T86" fmla="*/ 2147483647 w 254"/>
              <a:gd name="T87" fmla="*/ 2147483647 h 234"/>
              <a:gd name="T88" fmla="*/ 0 w 254"/>
              <a:gd name="T89" fmla="*/ 2147483647 h 234"/>
              <a:gd name="T90" fmla="*/ 2147483647 w 254"/>
              <a:gd name="T91" fmla="*/ 2147483647 h 234"/>
              <a:gd name="T92" fmla="*/ 2147483647 w 254"/>
              <a:gd name="T93" fmla="*/ 2147483647 h 234"/>
              <a:gd name="T94" fmla="*/ 2147483647 w 254"/>
              <a:gd name="T95" fmla="*/ 2147483647 h 234"/>
              <a:gd name="T96" fmla="*/ 2147483647 w 254"/>
              <a:gd name="T97" fmla="*/ 2147483647 h 234"/>
              <a:gd name="T98" fmla="*/ 2147483647 w 254"/>
              <a:gd name="T99" fmla="*/ 2147483647 h 234"/>
              <a:gd name="T100" fmla="*/ 2147483647 w 254"/>
              <a:gd name="T101" fmla="*/ 2147483647 h 234"/>
              <a:gd name="T102" fmla="*/ 2147483647 w 254"/>
              <a:gd name="T103" fmla="*/ 2147483647 h 234"/>
              <a:gd name="T104" fmla="*/ 2147483647 w 254"/>
              <a:gd name="T105" fmla="*/ 2147483647 h 234"/>
              <a:gd name="T106" fmla="*/ 2147483647 w 254"/>
              <a:gd name="T107" fmla="*/ 2147483647 h 234"/>
              <a:gd name="T108" fmla="*/ 2147483647 w 254"/>
              <a:gd name="T109" fmla="*/ 2147483647 h 234"/>
              <a:gd name="T110" fmla="*/ 2147483647 w 254"/>
              <a:gd name="T111" fmla="*/ 2147483647 h 234"/>
              <a:gd name="T112" fmla="*/ 2147483647 w 254"/>
              <a:gd name="T113" fmla="*/ 2147483647 h 234"/>
              <a:gd name="T114" fmla="*/ 2147483647 w 254"/>
              <a:gd name="T115" fmla="*/ 2147483647 h 234"/>
              <a:gd name="T116" fmla="*/ 2147483647 w 254"/>
              <a:gd name="T117" fmla="*/ 2147483647 h 234"/>
              <a:gd name="T118" fmla="*/ 2147483647 w 254"/>
              <a:gd name="T119" fmla="*/ 2147483647 h 234"/>
              <a:gd name="T120" fmla="*/ 2147483647 w 254"/>
              <a:gd name="T121" fmla="*/ 2147483647 h 2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4"/>
              <a:gd name="T184" fmla="*/ 0 h 234"/>
              <a:gd name="T185" fmla="*/ 254 w 254"/>
              <a:gd name="T186" fmla="*/ 234 h 23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4" h="234">
                <a:moveTo>
                  <a:pt x="210" y="71"/>
                </a:moveTo>
                <a:lnTo>
                  <a:pt x="222" y="84"/>
                </a:lnTo>
                <a:lnTo>
                  <a:pt x="229" y="99"/>
                </a:lnTo>
                <a:lnTo>
                  <a:pt x="232" y="115"/>
                </a:lnTo>
                <a:lnTo>
                  <a:pt x="232" y="132"/>
                </a:lnTo>
                <a:lnTo>
                  <a:pt x="230" y="146"/>
                </a:lnTo>
                <a:lnTo>
                  <a:pt x="226" y="158"/>
                </a:lnTo>
                <a:lnTo>
                  <a:pt x="219" y="170"/>
                </a:lnTo>
                <a:lnTo>
                  <a:pt x="211" y="179"/>
                </a:lnTo>
                <a:lnTo>
                  <a:pt x="202" y="190"/>
                </a:lnTo>
                <a:lnTo>
                  <a:pt x="193" y="199"/>
                </a:lnTo>
                <a:lnTo>
                  <a:pt x="183" y="208"/>
                </a:lnTo>
                <a:lnTo>
                  <a:pt x="174" y="218"/>
                </a:lnTo>
                <a:lnTo>
                  <a:pt x="172" y="221"/>
                </a:lnTo>
                <a:lnTo>
                  <a:pt x="172" y="224"/>
                </a:lnTo>
                <a:lnTo>
                  <a:pt x="172" y="227"/>
                </a:lnTo>
                <a:lnTo>
                  <a:pt x="174" y="231"/>
                </a:lnTo>
                <a:lnTo>
                  <a:pt x="177" y="233"/>
                </a:lnTo>
                <a:lnTo>
                  <a:pt x="181" y="234"/>
                </a:lnTo>
                <a:lnTo>
                  <a:pt x="184" y="233"/>
                </a:lnTo>
                <a:lnTo>
                  <a:pt x="187" y="231"/>
                </a:lnTo>
                <a:lnTo>
                  <a:pt x="208" y="217"/>
                </a:lnTo>
                <a:lnTo>
                  <a:pt x="226" y="199"/>
                </a:lnTo>
                <a:lnTo>
                  <a:pt x="240" y="178"/>
                </a:lnTo>
                <a:lnTo>
                  <a:pt x="249" y="155"/>
                </a:lnTo>
                <a:lnTo>
                  <a:pt x="254" y="131"/>
                </a:lnTo>
                <a:lnTo>
                  <a:pt x="251" y="107"/>
                </a:lnTo>
                <a:lnTo>
                  <a:pt x="243" y="84"/>
                </a:lnTo>
                <a:lnTo>
                  <a:pt x="226" y="64"/>
                </a:lnTo>
                <a:lnTo>
                  <a:pt x="214" y="53"/>
                </a:lnTo>
                <a:lnTo>
                  <a:pt x="199" y="45"/>
                </a:lnTo>
                <a:lnTo>
                  <a:pt x="183" y="36"/>
                </a:lnTo>
                <a:lnTo>
                  <a:pt x="165" y="29"/>
                </a:lnTo>
                <a:lnTo>
                  <a:pt x="147" y="21"/>
                </a:lnTo>
                <a:lnTo>
                  <a:pt x="129" y="16"/>
                </a:lnTo>
                <a:lnTo>
                  <a:pt x="111" y="12"/>
                </a:lnTo>
                <a:lnTo>
                  <a:pt x="93" y="7"/>
                </a:lnTo>
                <a:lnTo>
                  <a:pt x="75" y="4"/>
                </a:lnTo>
                <a:lnTo>
                  <a:pt x="59" y="2"/>
                </a:lnTo>
                <a:lnTo>
                  <a:pt x="43" y="0"/>
                </a:lnTo>
                <a:lnTo>
                  <a:pt x="31" y="0"/>
                </a:lnTo>
                <a:lnTo>
                  <a:pt x="19" y="0"/>
                </a:lnTo>
                <a:lnTo>
                  <a:pt x="10" y="0"/>
                </a:lnTo>
                <a:lnTo>
                  <a:pt x="3" y="2"/>
                </a:lnTo>
                <a:lnTo>
                  <a:pt x="0" y="4"/>
                </a:lnTo>
                <a:lnTo>
                  <a:pt x="11" y="6"/>
                </a:lnTo>
                <a:lnTo>
                  <a:pt x="21" y="7"/>
                </a:lnTo>
                <a:lnTo>
                  <a:pt x="34" y="9"/>
                </a:lnTo>
                <a:lnTo>
                  <a:pt x="46" y="12"/>
                </a:lnTo>
                <a:lnTo>
                  <a:pt x="59" y="15"/>
                </a:lnTo>
                <a:lnTo>
                  <a:pt x="74" y="17"/>
                </a:lnTo>
                <a:lnTo>
                  <a:pt x="87" y="20"/>
                </a:lnTo>
                <a:lnTo>
                  <a:pt x="102" y="23"/>
                </a:lnTo>
                <a:lnTo>
                  <a:pt x="116" y="28"/>
                </a:lnTo>
                <a:lnTo>
                  <a:pt x="131" y="32"/>
                </a:lnTo>
                <a:lnTo>
                  <a:pt x="145" y="36"/>
                </a:lnTo>
                <a:lnTo>
                  <a:pt x="159" y="42"/>
                </a:lnTo>
                <a:lnTo>
                  <a:pt x="173" y="48"/>
                </a:lnTo>
                <a:lnTo>
                  <a:pt x="186" y="55"/>
                </a:lnTo>
                <a:lnTo>
                  <a:pt x="199" y="63"/>
                </a:lnTo>
                <a:lnTo>
                  <a:pt x="210" y="7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1" name="Freeform 586"/>
          <p:cNvSpPr>
            <a:spLocks/>
          </p:cNvSpPr>
          <p:nvPr/>
        </p:nvSpPr>
        <p:spPr bwMode="auto">
          <a:xfrm>
            <a:off x="6156325" y="1765300"/>
            <a:ext cx="25400" cy="57150"/>
          </a:xfrm>
          <a:custGeom>
            <a:avLst/>
            <a:gdLst>
              <a:gd name="T0" fmla="*/ 0 w 103"/>
              <a:gd name="T1" fmla="*/ 2147483647 h 221"/>
              <a:gd name="T2" fmla="*/ 0 w 103"/>
              <a:gd name="T3" fmla="*/ 2147483647 h 221"/>
              <a:gd name="T4" fmla="*/ 2147483647 w 103"/>
              <a:gd name="T5" fmla="*/ 2147483647 h 221"/>
              <a:gd name="T6" fmla="*/ 2147483647 w 103"/>
              <a:gd name="T7" fmla="*/ 2147483647 h 221"/>
              <a:gd name="T8" fmla="*/ 2147483647 w 103"/>
              <a:gd name="T9" fmla="*/ 2147483647 h 221"/>
              <a:gd name="T10" fmla="*/ 2147483647 w 103"/>
              <a:gd name="T11" fmla="*/ 2147483647 h 221"/>
              <a:gd name="T12" fmla="*/ 2147483647 w 103"/>
              <a:gd name="T13" fmla="*/ 2147483647 h 221"/>
              <a:gd name="T14" fmla="*/ 2147483647 w 103"/>
              <a:gd name="T15" fmla="*/ 2147483647 h 221"/>
              <a:gd name="T16" fmla="*/ 2147483647 w 103"/>
              <a:gd name="T17" fmla="*/ 2147483647 h 221"/>
              <a:gd name="T18" fmla="*/ 2147483647 w 103"/>
              <a:gd name="T19" fmla="*/ 2147483647 h 221"/>
              <a:gd name="T20" fmla="*/ 2147483647 w 103"/>
              <a:gd name="T21" fmla="*/ 2147483647 h 221"/>
              <a:gd name="T22" fmla="*/ 2147483647 w 103"/>
              <a:gd name="T23" fmla="*/ 2147483647 h 221"/>
              <a:gd name="T24" fmla="*/ 2147483647 w 103"/>
              <a:gd name="T25" fmla="*/ 2147483647 h 221"/>
              <a:gd name="T26" fmla="*/ 2147483647 w 103"/>
              <a:gd name="T27" fmla="*/ 2147483647 h 221"/>
              <a:gd name="T28" fmla="*/ 2147483647 w 103"/>
              <a:gd name="T29" fmla="*/ 2147483647 h 221"/>
              <a:gd name="T30" fmla="*/ 2147483647 w 103"/>
              <a:gd name="T31" fmla="*/ 2147483647 h 221"/>
              <a:gd name="T32" fmla="*/ 2147483647 w 103"/>
              <a:gd name="T33" fmla="*/ 2147483647 h 221"/>
              <a:gd name="T34" fmla="*/ 2147483647 w 103"/>
              <a:gd name="T35" fmla="*/ 2147483647 h 221"/>
              <a:gd name="T36" fmla="*/ 2147483647 w 103"/>
              <a:gd name="T37" fmla="*/ 2147483647 h 221"/>
              <a:gd name="T38" fmla="*/ 2147483647 w 103"/>
              <a:gd name="T39" fmla="*/ 2147483647 h 221"/>
              <a:gd name="T40" fmla="*/ 2147483647 w 103"/>
              <a:gd name="T41" fmla="*/ 2147483647 h 221"/>
              <a:gd name="T42" fmla="*/ 2147483647 w 103"/>
              <a:gd name="T43" fmla="*/ 2147483647 h 221"/>
              <a:gd name="T44" fmla="*/ 2147483647 w 103"/>
              <a:gd name="T45" fmla="*/ 2147483647 h 221"/>
              <a:gd name="T46" fmla="*/ 2147483647 w 103"/>
              <a:gd name="T47" fmla="*/ 2147483647 h 221"/>
              <a:gd name="T48" fmla="*/ 2147483647 w 103"/>
              <a:gd name="T49" fmla="*/ 2147483647 h 221"/>
              <a:gd name="T50" fmla="*/ 2147483647 w 103"/>
              <a:gd name="T51" fmla="*/ 2147483647 h 221"/>
              <a:gd name="T52" fmla="*/ 2147483647 w 103"/>
              <a:gd name="T53" fmla="*/ 2147483647 h 221"/>
              <a:gd name="T54" fmla="*/ 2147483647 w 103"/>
              <a:gd name="T55" fmla="*/ 2147483647 h 221"/>
              <a:gd name="T56" fmla="*/ 2147483647 w 103"/>
              <a:gd name="T57" fmla="*/ 2147483647 h 221"/>
              <a:gd name="T58" fmla="*/ 2147483647 w 103"/>
              <a:gd name="T59" fmla="*/ 2147483647 h 221"/>
              <a:gd name="T60" fmla="*/ 2147483647 w 103"/>
              <a:gd name="T61" fmla="*/ 2147483647 h 221"/>
              <a:gd name="T62" fmla="*/ 2147483647 w 103"/>
              <a:gd name="T63" fmla="*/ 2147483647 h 221"/>
              <a:gd name="T64" fmla="*/ 2147483647 w 103"/>
              <a:gd name="T65" fmla="*/ 2147483647 h 221"/>
              <a:gd name="T66" fmla="*/ 2147483647 w 103"/>
              <a:gd name="T67" fmla="*/ 0 h 221"/>
              <a:gd name="T68" fmla="*/ 2147483647 w 103"/>
              <a:gd name="T69" fmla="*/ 2147483647 h 221"/>
              <a:gd name="T70" fmla="*/ 2147483647 w 103"/>
              <a:gd name="T71" fmla="*/ 2147483647 h 221"/>
              <a:gd name="T72" fmla="*/ 2147483647 w 103"/>
              <a:gd name="T73" fmla="*/ 2147483647 h 221"/>
              <a:gd name="T74" fmla="*/ 2147483647 w 103"/>
              <a:gd name="T75" fmla="*/ 2147483647 h 221"/>
              <a:gd name="T76" fmla="*/ 2147483647 w 103"/>
              <a:gd name="T77" fmla="*/ 2147483647 h 221"/>
              <a:gd name="T78" fmla="*/ 2147483647 w 103"/>
              <a:gd name="T79" fmla="*/ 2147483647 h 221"/>
              <a:gd name="T80" fmla="*/ 0 w 103"/>
              <a:gd name="T81" fmla="*/ 2147483647 h 22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1"/>
              <a:gd name="T125" fmla="*/ 103 w 103"/>
              <a:gd name="T126" fmla="*/ 221 h 22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1">
                <a:moveTo>
                  <a:pt x="0" y="121"/>
                </a:moveTo>
                <a:lnTo>
                  <a:pt x="0" y="139"/>
                </a:lnTo>
                <a:lnTo>
                  <a:pt x="4" y="156"/>
                </a:lnTo>
                <a:lnTo>
                  <a:pt x="12" y="172"/>
                </a:lnTo>
                <a:lnTo>
                  <a:pt x="22" y="186"/>
                </a:lnTo>
                <a:lnTo>
                  <a:pt x="35" y="197"/>
                </a:lnTo>
                <a:lnTo>
                  <a:pt x="50" y="208"/>
                </a:lnTo>
                <a:lnTo>
                  <a:pt x="66" y="216"/>
                </a:lnTo>
                <a:lnTo>
                  <a:pt x="83" y="220"/>
                </a:lnTo>
                <a:lnTo>
                  <a:pt x="89" y="221"/>
                </a:lnTo>
                <a:lnTo>
                  <a:pt x="94" y="219"/>
                </a:lnTo>
                <a:lnTo>
                  <a:pt x="98" y="216"/>
                </a:lnTo>
                <a:lnTo>
                  <a:pt x="100" y="211"/>
                </a:lnTo>
                <a:lnTo>
                  <a:pt x="100" y="206"/>
                </a:lnTo>
                <a:lnTo>
                  <a:pt x="99" y="201"/>
                </a:lnTo>
                <a:lnTo>
                  <a:pt x="96" y="196"/>
                </a:lnTo>
                <a:lnTo>
                  <a:pt x="91" y="194"/>
                </a:lnTo>
                <a:lnTo>
                  <a:pt x="74" y="188"/>
                </a:lnTo>
                <a:lnTo>
                  <a:pt x="58" y="179"/>
                </a:lnTo>
                <a:lnTo>
                  <a:pt x="45" y="168"/>
                </a:lnTo>
                <a:lnTo>
                  <a:pt x="36" y="155"/>
                </a:lnTo>
                <a:lnTo>
                  <a:pt x="30" y="139"/>
                </a:lnTo>
                <a:lnTo>
                  <a:pt x="27" y="122"/>
                </a:lnTo>
                <a:lnTo>
                  <a:pt x="27" y="103"/>
                </a:lnTo>
                <a:lnTo>
                  <a:pt x="32" y="84"/>
                </a:lnTo>
                <a:lnTo>
                  <a:pt x="38" y="70"/>
                </a:lnTo>
                <a:lnTo>
                  <a:pt x="46" y="57"/>
                </a:lnTo>
                <a:lnTo>
                  <a:pt x="56" y="46"/>
                </a:lnTo>
                <a:lnTo>
                  <a:pt x="66" y="35"/>
                </a:lnTo>
                <a:lnTo>
                  <a:pt x="76" y="25"/>
                </a:lnTo>
                <a:lnTo>
                  <a:pt x="86" y="17"/>
                </a:lnTo>
                <a:lnTo>
                  <a:pt x="96" y="8"/>
                </a:lnTo>
                <a:lnTo>
                  <a:pt x="103" y="1"/>
                </a:lnTo>
                <a:lnTo>
                  <a:pt x="96" y="0"/>
                </a:lnTo>
                <a:lnTo>
                  <a:pt x="84" y="5"/>
                </a:lnTo>
                <a:lnTo>
                  <a:pt x="69" y="17"/>
                </a:lnTo>
                <a:lnTo>
                  <a:pt x="51" y="33"/>
                </a:lnTo>
                <a:lnTo>
                  <a:pt x="34" y="53"/>
                </a:lnTo>
                <a:lnTo>
                  <a:pt x="18" y="75"/>
                </a:lnTo>
                <a:lnTo>
                  <a:pt x="7" y="98"/>
                </a:lnTo>
                <a:lnTo>
                  <a:pt x="0" y="121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2" name="Freeform 587"/>
          <p:cNvSpPr>
            <a:spLocks/>
          </p:cNvSpPr>
          <p:nvPr/>
        </p:nvSpPr>
        <p:spPr bwMode="auto">
          <a:xfrm>
            <a:off x="6337300" y="1731963"/>
            <a:ext cx="55563" cy="76200"/>
          </a:xfrm>
          <a:custGeom>
            <a:avLst/>
            <a:gdLst>
              <a:gd name="T0" fmla="*/ 2147483647 w 221"/>
              <a:gd name="T1" fmla="*/ 2147483647 h 288"/>
              <a:gd name="T2" fmla="*/ 2147483647 w 221"/>
              <a:gd name="T3" fmla="*/ 2147483647 h 288"/>
              <a:gd name="T4" fmla="*/ 2147483647 w 221"/>
              <a:gd name="T5" fmla="*/ 2147483647 h 288"/>
              <a:gd name="T6" fmla="*/ 2147483647 w 221"/>
              <a:gd name="T7" fmla="*/ 2147483647 h 288"/>
              <a:gd name="T8" fmla="*/ 2147483647 w 221"/>
              <a:gd name="T9" fmla="*/ 2147483647 h 288"/>
              <a:gd name="T10" fmla="*/ 2147483647 w 221"/>
              <a:gd name="T11" fmla="*/ 2147483647 h 288"/>
              <a:gd name="T12" fmla="*/ 2147483647 w 221"/>
              <a:gd name="T13" fmla="*/ 2147483647 h 288"/>
              <a:gd name="T14" fmla="*/ 2147483647 w 221"/>
              <a:gd name="T15" fmla="*/ 2147483647 h 288"/>
              <a:gd name="T16" fmla="*/ 2147483647 w 221"/>
              <a:gd name="T17" fmla="*/ 2147483647 h 288"/>
              <a:gd name="T18" fmla="*/ 2147483647 w 221"/>
              <a:gd name="T19" fmla="*/ 2147483647 h 288"/>
              <a:gd name="T20" fmla="*/ 2147483647 w 221"/>
              <a:gd name="T21" fmla="*/ 2147483647 h 288"/>
              <a:gd name="T22" fmla="*/ 2147483647 w 221"/>
              <a:gd name="T23" fmla="*/ 2147483647 h 288"/>
              <a:gd name="T24" fmla="*/ 2147483647 w 221"/>
              <a:gd name="T25" fmla="*/ 2147483647 h 288"/>
              <a:gd name="T26" fmla="*/ 2147483647 w 221"/>
              <a:gd name="T27" fmla="*/ 2147483647 h 288"/>
              <a:gd name="T28" fmla="*/ 2147483647 w 221"/>
              <a:gd name="T29" fmla="*/ 2147483647 h 288"/>
              <a:gd name="T30" fmla="*/ 2147483647 w 221"/>
              <a:gd name="T31" fmla="*/ 2147483647 h 288"/>
              <a:gd name="T32" fmla="*/ 2147483647 w 221"/>
              <a:gd name="T33" fmla="*/ 2147483647 h 288"/>
              <a:gd name="T34" fmla="*/ 2147483647 w 221"/>
              <a:gd name="T35" fmla="*/ 2147483647 h 288"/>
              <a:gd name="T36" fmla="*/ 2147483647 w 221"/>
              <a:gd name="T37" fmla="*/ 2147483647 h 288"/>
              <a:gd name="T38" fmla="*/ 2147483647 w 221"/>
              <a:gd name="T39" fmla="*/ 2147483647 h 288"/>
              <a:gd name="T40" fmla="*/ 2147483647 w 221"/>
              <a:gd name="T41" fmla="*/ 2147483647 h 288"/>
              <a:gd name="T42" fmla="*/ 2147483647 w 221"/>
              <a:gd name="T43" fmla="*/ 2147483647 h 288"/>
              <a:gd name="T44" fmla="*/ 2147483647 w 221"/>
              <a:gd name="T45" fmla="*/ 2147483647 h 288"/>
              <a:gd name="T46" fmla="*/ 2147483647 w 221"/>
              <a:gd name="T47" fmla="*/ 2147483647 h 288"/>
              <a:gd name="T48" fmla="*/ 2147483647 w 221"/>
              <a:gd name="T49" fmla="*/ 2147483647 h 288"/>
              <a:gd name="T50" fmla="*/ 2147483647 w 221"/>
              <a:gd name="T51" fmla="*/ 2147483647 h 288"/>
              <a:gd name="T52" fmla="*/ 2147483647 w 221"/>
              <a:gd name="T53" fmla="*/ 2147483647 h 288"/>
              <a:gd name="T54" fmla="*/ 2147483647 w 221"/>
              <a:gd name="T55" fmla="*/ 2147483647 h 288"/>
              <a:gd name="T56" fmla="*/ 2147483647 w 221"/>
              <a:gd name="T57" fmla="*/ 2147483647 h 288"/>
              <a:gd name="T58" fmla="*/ 2147483647 w 221"/>
              <a:gd name="T59" fmla="*/ 2147483647 h 288"/>
              <a:gd name="T60" fmla="*/ 2147483647 w 221"/>
              <a:gd name="T61" fmla="*/ 2147483647 h 288"/>
              <a:gd name="T62" fmla="*/ 2147483647 w 221"/>
              <a:gd name="T63" fmla="*/ 2147483647 h 288"/>
              <a:gd name="T64" fmla="*/ 2147483647 w 221"/>
              <a:gd name="T65" fmla="*/ 2147483647 h 288"/>
              <a:gd name="T66" fmla="*/ 2147483647 w 221"/>
              <a:gd name="T67" fmla="*/ 2147483647 h 288"/>
              <a:gd name="T68" fmla="*/ 2147483647 w 221"/>
              <a:gd name="T69" fmla="*/ 2147483647 h 288"/>
              <a:gd name="T70" fmla="*/ 2147483647 w 221"/>
              <a:gd name="T71" fmla="*/ 2147483647 h 288"/>
              <a:gd name="T72" fmla="*/ 2147483647 w 221"/>
              <a:gd name="T73" fmla="*/ 2147483647 h 288"/>
              <a:gd name="T74" fmla="*/ 2147483647 w 221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1"/>
              <a:gd name="T115" fmla="*/ 0 h 288"/>
              <a:gd name="T116" fmla="*/ 221 w 221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1" h="288">
                <a:moveTo>
                  <a:pt x="179" y="108"/>
                </a:moveTo>
                <a:lnTo>
                  <a:pt x="186" y="115"/>
                </a:lnTo>
                <a:lnTo>
                  <a:pt x="193" y="124"/>
                </a:lnTo>
                <a:lnTo>
                  <a:pt x="197" y="133"/>
                </a:lnTo>
                <a:lnTo>
                  <a:pt x="201" y="143"/>
                </a:lnTo>
                <a:lnTo>
                  <a:pt x="202" y="153"/>
                </a:lnTo>
                <a:lnTo>
                  <a:pt x="202" y="163"/>
                </a:lnTo>
                <a:lnTo>
                  <a:pt x="199" y="174"/>
                </a:lnTo>
                <a:lnTo>
                  <a:pt x="195" y="184"/>
                </a:lnTo>
                <a:lnTo>
                  <a:pt x="187" y="194"/>
                </a:lnTo>
                <a:lnTo>
                  <a:pt x="179" y="204"/>
                </a:lnTo>
                <a:lnTo>
                  <a:pt x="170" y="212"/>
                </a:lnTo>
                <a:lnTo>
                  <a:pt x="159" y="221"/>
                </a:lnTo>
                <a:lnTo>
                  <a:pt x="150" y="229"/>
                </a:lnTo>
                <a:lnTo>
                  <a:pt x="139" y="237"/>
                </a:lnTo>
                <a:lnTo>
                  <a:pt x="129" y="246"/>
                </a:lnTo>
                <a:lnTo>
                  <a:pt x="119" y="255"/>
                </a:lnTo>
                <a:lnTo>
                  <a:pt x="116" y="258"/>
                </a:lnTo>
                <a:lnTo>
                  <a:pt x="114" y="263"/>
                </a:lnTo>
                <a:lnTo>
                  <a:pt x="112" y="267"/>
                </a:lnTo>
                <a:lnTo>
                  <a:pt x="110" y="271"/>
                </a:lnTo>
                <a:lnTo>
                  <a:pt x="109" y="276"/>
                </a:lnTo>
                <a:lnTo>
                  <a:pt x="109" y="280"/>
                </a:lnTo>
                <a:lnTo>
                  <a:pt x="110" y="284"/>
                </a:lnTo>
                <a:lnTo>
                  <a:pt x="113" y="287"/>
                </a:lnTo>
                <a:lnTo>
                  <a:pt x="117" y="288"/>
                </a:lnTo>
                <a:lnTo>
                  <a:pt x="121" y="288"/>
                </a:lnTo>
                <a:lnTo>
                  <a:pt x="125" y="287"/>
                </a:lnTo>
                <a:lnTo>
                  <a:pt x="129" y="284"/>
                </a:lnTo>
                <a:lnTo>
                  <a:pt x="139" y="272"/>
                </a:lnTo>
                <a:lnTo>
                  <a:pt x="151" y="261"/>
                </a:lnTo>
                <a:lnTo>
                  <a:pt x="162" y="250"/>
                </a:lnTo>
                <a:lnTo>
                  <a:pt x="175" y="239"/>
                </a:lnTo>
                <a:lnTo>
                  <a:pt x="186" y="229"/>
                </a:lnTo>
                <a:lnTo>
                  <a:pt x="197" y="217"/>
                </a:lnTo>
                <a:lnTo>
                  <a:pt x="207" y="204"/>
                </a:lnTo>
                <a:lnTo>
                  <a:pt x="215" y="190"/>
                </a:lnTo>
                <a:lnTo>
                  <a:pt x="220" y="174"/>
                </a:lnTo>
                <a:lnTo>
                  <a:pt x="221" y="158"/>
                </a:lnTo>
                <a:lnTo>
                  <a:pt x="218" y="142"/>
                </a:lnTo>
                <a:lnTo>
                  <a:pt x="213" y="127"/>
                </a:lnTo>
                <a:lnTo>
                  <a:pt x="204" y="112"/>
                </a:lnTo>
                <a:lnTo>
                  <a:pt x="194" y="99"/>
                </a:lnTo>
                <a:lnTo>
                  <a:pt x="181" y="87"/>
                </a:lnTo>
                <a:lnTo>
                  <a:pt x="169" y="77"/>
                </a:lnTo>
                <a:lnTo>
                  <a:pt x="159" y="69"/>
                </a:lnTo>
                <a:lnTo>
                  <a:pt x="149" y="63"/>
                </a:lnTo>
                <a:lnTo>
                  <a:pt x="137" y="55"/>
                </a:lnTo>
                <a:lnTo>
                  <a:pt x="125" y="48"/>
                </a:lnTo>
                <a:lnTo>
                  <a:pt x="114" y="40"/>
                </a:lnTo>
                <a:lnTo>
                  <a:pt x="101" y="33"/>
                </a:lnTo>
                <a:lnTo>
                  <a:pt x="89" y="27"/>
                </a:lnTo>
                <a:lnTo>
                  <a:pt x="77" y="20"/>
                </a:lnTo>
                <a:lnTo>
                  <a:pt x="66" y="15"/>
                </a:lnTo>
                <a:lnTo>
                  <a:pt x="54" y="9"/>
                </a:lnTo>
                <a:lnTo>
                  <a:pt x="42" y="6"/>
                </a:lnTo>
                <a:lnTo>
                  <a:pt x="32" y="3"/>
                </a:lnTo>
                <a:lnTo>
                  <a:pt x="22" y="1"/>
                </a:lnTo>
                <a:lnTo>
                  <a:pt x="14" y="0"/>
                </a:lnTo>
                <a:lnTo>
                  <a:pt x="7" y="1"/>
                </a:lnTo>
                <a:lnTo>
                  <a:pt x="0" y="3"/>
                </a:lnTo>
                <a:lnTo>
                  <a:pt x="8" y="5"/>
                </a:lnTo>
                <a:lnTo>
                  <a:pt x="16" y="8"/>
                </a:lnTo>
                <a:lnTo>
                  <a:pt x="26" y="13"/>
                </a:lnTo>
                <a:lnTo>
                  <a:pt x="35" y="17"/>
                </a:lnTo>
                <a:lnTo>
                  <a:pt x="47" y="22"/>
                </a:lnTo>
                <a:lnTo>
                  <a:pt x="58" y="28"/>
                </a:lnTo>
                <a:lnTo>
                  <a:pt x="71" y="34"/>
                </a:lnTo>
                <a:lnTo>
                  <a:pt x="83" y="40"/>
                </a:lnTo>
                <a:lnTo>
                  <a:pt x="96" y="48"/>
                </a:lnTo>
                <a:lnTo>
                  <a:pt x="109" y="55"/>
                </a:lnTo>
                <a:lnTo>
                  <a:pt x="121" y="64"/>
                </a:lnTo>
                <a:lnTo>
                  <a:pt x="134" y="72"/>
                </a:lnTo>
                <a:lnTo>
                  <a:pt x="146" y="81"/>
                </a:lnTo>
                <a:lnTo>
                  <a:pt x="158" y="90"/>
                </a:lnTo>
                <a:lnTo>
                  <a:pt x="169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C9E8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3" name="Freeform 588"/>
          <p:cNvSpPr>
            <a:spLocks/>
          </p:cNvSpPr>
          <p:nvPr/>
        </p:nvSpPr>
        <p:spPr bwMode="auto">
          <a:xfrm>
            <a:off x="6276975" y="1820863"/>
            <a:ext cx="17463" cy="46037"/>
          </a:xfrm>
          <a:custGeom>
            <a:avLst/>
            <a:gdLst>
              <a:gd name="T0" fmla="*/ 2147483647 w 74"/>
              <a:gd name="T1" fmla="*/ 2147483647 h 174"/>
              <a:gd name="T2" fmla="*/ 2147483647 w 74"/>
              <a:gd name="T3" fmla="*/ 2147483647 h 174"/>
              <a:gd name="T4" fmla="*/ 2147483647 w 74"/>
              <a:gd name="T5" fmla="*/ 2147483647 h 174"/>
              <a:gd name="T6" fmla="*/ 2147483647 w 74"/>
              <a:gd name="T7" fmla="*/ 2147483647 h 174"/>
              <a:gd name="T8" fmla="*/ 2147483647 w 74"/>
              <a:gd name="T9" fmla="*/ 0 h 174"/>
              <a:gd name="T10" fmla="*/ 2147483647 w 74"/>
              <a:gd name="T11" fmla="*/ 2147483647 h 174"/>
              <a:gd name="T12" fmla="*/ 2147483647 w 74"/>
              <a:gd name="T13" fmla="*/ 2147483647 h 174"/>
              <a:gd name="T14" fmla="*/ 0 w 74"/>
              <a:gd name="T15" fmla="*/ 2147483647 h 174"/>
              <a:gd name="T16" fmla="*/ 0 w 74"/>
              <a:gd name="T17" fmla="*/ 2147483647 h 174"/>
              <a:gd name="T18" fmla="*/ 2147483647 w 74"/>
              <a:gd name="T19" fmla="*/ 2147483647 h 174"/>
              <a:gd name="T20" fmla="*/ 2147483647 w 74"/>
              <a:gd name="T21" fmla="*/ 2147483647 h 174"/>
              <a:gd name="T22" fmla="*/ 2147483647 w 74"/>
              <a:gd name="T23" fmla="*/ 2147483647 h 174"/>
              <a:gd name="T24" fmla="*/ 2147483647 w 74"/>
              <a:gd name="T25" fmla="*/ 2147483647 h 174"/>
              <a:gd name="T26" fmla="*/ 2147483647 w 74"/>
              <a:gd name="T27" fmla="*/ 2147483647 h 174"/>
              <a:gd name="T28" fmla="*/ 2147483647 w 74"/>
              <a:gd name="T29" fmla="*/ 2147483647 h 174"/>
              <a:gd name="T30" fmla="*/ 2147483647 w 74"/>
              <a:gd name="T31" fmla="*/ 2147483647 h 174"/>
              <a:gd name="T32" fmla="*/ 2147483647 w 74"/>
              <a:gd name="T33" fmla="*/ 2147483647 h 174"/>
              <a:gd name="T34" fmla="*/ 2147483647 w 74"/>
              <a:gd name="T35" fmla="*/ 2147483647 h 174"/>
              <a:gd name="T36" fmla="*/ 2147483647 w 74"/>
              <a:gd name="T37" fmla="*/ 2147483647 h 174"/>
              <a:gd name="T38" fmla="*/ 2147483647 w 74"/>
              <a:gd name="T39" fmla="*/ 2147483647 h 174"/>
              <a:gd name="T40" fmla="*/ 2147483647 w 74"/>
              <a:gd name="T41" fmla="*/ 2147483647 h 174"/>
              <a:gd name="T42" fmla="*/ 2147483647 w 74"/>
              <a:gd name="T43" fmla="*/ 2147483647 h 174"/>
              <a:gd name="T44" fmla="*/ 2147483647 w 74"/>
              <a:gd name="T45" fmla="*/ 2147483647 h 174"/>
              <a:gd name="T46" fmla="*/ 2147483647 w 74"/>
              <a:gd name="T47" fmla="*/ 2147483647 h 174"/>
              <a:gd name="T48" fmla="*/ 2147483647 w 74"/>
              <a:gd name="T49" fmla="*/ 2147483647 h 17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4"/>
              <a:gd name="T76" fmla="*/ 0 h 174"/>
              <a:gd name="T77" fmla="*/ 74 w 74"/>
              <a:gd name="T78" fmla="*/ 174 h 17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4" h="174">
                <a:moveTo>
                  <a:pt x="28" y="12"/>
                </a:moveTo>
                <a:lnTo>
                  <a:pt x="26" y="7"/>
                </a:lnTo>
                <a:lnTo>
                  <a:pt x="23" y="3"/>
                </a:lnTo>
                <a:lnTo>
                  <a:pt x="17" y="1"/>
                </a:lnTo>
                <a:lnTo>
                  <a:pt x="12" y="0"/>
                </a:lnTo>
                <a:lnTo>
                  <a:pt x="7" y="2"/>
                </a:lnTo>
                <a:lnTo>
                  <a:pt x="3" y="5"/>
                </a:lnTo>
                <a:lnTo>
                  <a:pt x="0" y="10"/>
                </a:lnTo>
                <a:lnTo>
                  <a:pt x="0" y="16"/>
                </a:lnTo>
                <a:lnTo>
                  <a:pt x="5" y="39"/>
                </a:lnTo>
                <a:lnTo>
                  <a:pt x="13" y="66"/>
                </a:lnTo>
                <a:lnTo>
                  <a:pt x="24" y="92"/>
                </a:lnTo>
                <a:lnTo>
                  <a:pt x="36" y="118"/>
                </a:lnTo>
                <a:lnTo>
                  <a:pt x="49" y="141"/>
                </a:lnTo>
                <a:lnTo>
                  <a:pt x="61" y="159"/>
                </a:lnTo>
                <a:lnTo>
                  <a:pt x="69" y="171"/>
                </a:lnTo>
                <a:lnTo>
                  <a:pt x="74" y="174"/>
                </a:lnTo>
                <a:lnTo>
                  <a:pt x="72" y="162"/>
                </a:lnTo>
                <a:lnTo>
                  <a:pt x="67" y="147"/>
                </a:lnTo>
                <a:lnTo>
                  <a:pt x="61" y="128"/>
                </a:lnTo>
                <a:lnTo>
                  <a:pt x="53" y="105"/>
                </a:lnTo>
                <a:lnTo>
                  <a:pt x="46" y="82"/>
                </a:lnTo>
                <a:lnTo>
                  <a:pt x="38" y="58"/>
                </a:lnTo>
                <a:lnTo>
                  <a:pt x="32" y="35"/>
                </a:lnTo>
                <a:lnTo>
                  <a:pt x="28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4" name="Freeform 589"/>
          <p:cNvSpPr>
            <a:spLocks/>
          </p:cNvSpPr>
          <p:nvPr/>
        </p:nvSpPr>
        <p:spPr bwMode="auto">
          <a:xfrm>
            <a:off x="6269038" y="1797050"/>
            <a:ext cx="9525" cy="22225"/>
          </a:xfrm>
          <a:custGeom>
            <a:avLst/>
            <a:gdLst>
              <a:gd name="T0" fmla="*/ 2147483647 w 39"/>
              <a:gd name="T1" fmla="*/ 2147483647 h 87"/>
              <a:gd name="T2" fmla="*/ 2147483647 w 39"/>
              <a:gd name="T3" fmla="*/ 2147483647 h 87"/>
              <a:gd name="T4" fmla="*/ 2147483647 w 39"/>
              <a:gd name="T5" fmla="*/ 2147483647 h 87"/>
              <a:gd name="T6" fmla="*/ 2147483647 w 39"/>
              <a:gd name="T7" fmla="*/ 0 h 87"/>
              <a:gd name="T8" fmla="*/ 2147483647 w 39"/>
              <a:gd name="T9" fmla="*/ 0 h 87"/>
              <a:gd name="T10" fmla="*/ 2147483647 w 39"/>
              <a:gd name="T11" fmla="*/ 2147483647 h 87"/>
              <a:gd name="T12" fmla="*/ 2147483647 w 39"/>
              <a:gd name="T13" fmla="*/ 2147483647 h 87"/>
              <a:gd name="T14" fmla="*/ 0 w 39"/>
              <a:gd name="T15" fmla="*/ 2147483647 h 87"/>
              <a:gd name="T16" fmla="*/ 0 w 39"/>
              <a:gd name="T17" fmla="*/ 2147483647 h 87"/>
              <a:gd name="T18" fmla="*/ 0 w 39"/>
              <a:gd name="T19" fmla="*/ 2147483647 h 87"/>
              <a:gd name="T20" fmla="*/ 2147483647 w 39"/>
              <a:gd name="T21" fmla="*/ 2147483647 h 87"/>
              <a:gd name="T22" fmla="*/ 2147483647 w 39"/>
              <a:gd name="T23" fmla="*/ 2147483647 h 87"/>
              <a:gd name="T24" fmla="*/ 2147483647 w 39"/>
              <a:gd name="T25" fmla="*/ 2147483647 h 87"/>
              <a:gd name="T26" fmla="*/ 2147483647 w 39"/>
              <a:gd name="T27" fmla="*/ 2147483647 h 87"/>
              <a:gd name="T28" fmla="*/ 2147483647 w 39"/>
              <a:gd name="T29" fmla="*/ 2147483647 h 87"/>
              <a:gd name="T30" fmla="*/ 2147483647 w 39"/>
              <a:gd name="T31" fmla="*/ 2147483647 h 87"/>
              <a:gd name="T32" fmla="*/ 2147483647 w 39"/>
              <a:gd name="T33" fmla="*/ 2147483647 h 87"/>
              <a:gd name="T34" fmla="*/ 2147483647 w 39"/>
              <a:gd name="T35" fmla="*/ 2147483647 h 87"/>
              <a:gd name="T36" fmla="*/ 2147483647 w 39"/>
              <a:gd name="T37" fmla="*/ 2147483647 h 87"/>
              <a:gd name="T38" fmla="*/ 2147483647 w 39"/>
              <a:gd name="T39" fmla="*/ 2147483647 h 87"/>
              <a:gd name="T40" fmla="*/ 2147483647 w 39"/>
              <a:gd name="T41" fmla="*/ 2147483647 h 8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9"/>
              <a:gd name="T64" fmla="*/ 0 h 87"/>
              <a:gd name="T65" fmla="*/ 39 w 39"/>
              <a:gd name="T66" fmla="*/ 87 h 8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9" h="87">
                <a:moveTo>
                  <a:pt x="20" y="9"/>
                </a:moveTo>
                <a:lnTo>
                  <a:pt x="19" y="5"/>
                </a:lnTo>
                <a:lnTo>
                  <a:pt x="16" y="2"/>
                </a:lnTo>
                <a:lnTo>
                  <a:pt x="13" y="0"/>
                </a:lnTo>
                <a:lnTo>
                  <a:pt x="8" y="0"/>
                </a:lnTo>
                <a:lnTo>
                  <a:pt x="5" y="1"/>
                </a:lnTo>
                <a:lnTo>
                  <a:pt x="2" y="3"/>
                </a:lnTo>
                <a:lnTo>
                  <a:pt x="0" y="6"/>
                </a:lnTo>
                <a:lnTo>
                  <a:pt x="0" y="10"/>
                </a:lnTo>
                <a:lnTo>
                  <a:pt x="0" y="22"/>
                </a:lnTo>
                <a:lnTo>
                  <a:pt x="3" y="35"/>
                </a:lnTo>
                <a:lnTo>
                  <a:pt x="7" y="48"/>
                </a:lnTo>
                <a:lnTo>
                  <a:pt x="13" y="60"/>
                </a:lnTo>
                <a:lnTo>
                  <a:pt x="19" y="72"/>
                </a:lnTo>
                <a:lnTo>
                  <a:pt x="25" y="81"/>
                </a:lnTo>
                <a:lnTo>
                  <a:pt x="33" y="86"/>
                </a:lnTo>
                <a:lnTo>
                  <a:pt x="38" y="87"/>
                </a:lnTo>
                <a:lnTo>
                  <a:pt x="39" y="70"/>
                </a:lnTo>
                <a:lnTo>
                  <a:pt x="34" y="50"/>
                </a:lnTo>
                <a:lnTo>
                  <a:pt x="27" y="29"/>
                </a:lnTo>
                <a:lnTo>
                  <a:pt x="2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5" name="Freeform 590"/>
          <p:cNvSpPr>
            <a:spLocks/>
          </p:cNvSpPr>
          <p:nvPr/>
        </p:nvSpPr>
        <p:spPr bwMode="auto">
          <a:xfrm>
            <a:off x="6261100" y="1781175"/>
            <a:ext cx="7938" cy="12700"/>
          </a:xfrm>
          <a:custGeom>
            <a:avLst/>
            <a:gdLst>
              <a:gd name="T0" fmla="*/ 2147483647 w 34"/>
              <a:gd name="T1" fmla="*/ 2147483647 h 51"/>
              <a:gd name="T2" fmla="*/ 2147483647 w 34"/>
              <a:gd name="T3" fmla="*/ 2147483647 h 51"/>
              <a:gd name="T4" fmla="*/ 2147483647 w 34"/>
              <a:gd name="T5" fmla="*/ 2147483647 h 51"/>
              <a:gd name="T6" fmla="*/ 2147483647 w 34"/>
              <a:gd name="T7" fmla="*/ 2147483647 h 51"/>
              <a:gd name="T8" fmla="*/ 2147483647 w 34"/>
              <a:gd name="T9" fmla="*/ 2147483647 h 51"/>
              <a:gd name="T10" fmla="*/ 2147483647 w 34"/>
              <a:gd name="T11" fmla="*/ 2147483647 h 51"/>
              <a:gd name="T12" fmla="*/ 2147483647 w 34"/>
              <a:gd name="T13" fmla="*/ 2147483647 h 51"/>
              <a:gd name="T14" fmla="*/ 2147483647 w 34"/>
              <a:gd name="T15" fmla="*/ 0 h 51"/>
              <a:gd name="T16" fmla="*/ 2147483647 w 34"/>
              <a:gd name="T17" fmla="*/ 0 h 51"/>
              <a:gd name="T18" fmla="*/ 2147483647 w 34"/>
              <a:gd name="T19" fmla="*/ 2147483647 h 51"/>
              <a:gd name="T20" fmla="*/ 2147483647 w 34"/>
              <a:gd name="T21" fmla="*/ 2147483647 h 51"/>
              <a:gd name="T22" fmla="*/ 0 w 34"/>
              <a:gd name="T23" fmla="*/ 2147483647 h 51"/>
              <a:gd name="T24" fmla="*/ 0 w 34"/>
              <a:gd name="T25" fmla="*/ 2147483647 h 51"/>
              <a:gd name="T26" fmla="*/ 2147483647 w 34"/>
              <a:gd name="T27" fmla="*/ 2147483647 h 51"/>
              <a:gd name="T28" fmla="*/ 2147483647 w 34"/>
              <a:gd name="T29" fmla="*/ 2147483647 h 51"/>
              <a:gd name="T30" fmla="*/ 2147483647 w 34"/>
              <a:gd name="T31" fmla="*/ 2147483647 h 51"/>
              <a:gd name="T32" fmla="*/ 2147483647 w 34"/>
              <a:gd name="T33" fmla="*/ 2147483647 h 51"/>
              <a:gd name="T34" fmla="*/ 2147483647 w 34"/>
              <a:gd name="T35" fmla="*/ 2147483647 h 51"/>
              <a:gd name="T36" fmla="*/ 2147483647 w 34"/>
              <a:gd name="T37" fmla="*/ 2147483647 h 51"/>
              <a:gd name="T38" fmla="*/ 2147483647 w 34"/>
              <a:gd name="T39" fmla="*/ 2147483647 h 51"/>
              <a:gd name="T40" fmla="*/ 2147483647 w 34"/>
              <a:gd name="T41" fmla="*/ 2147483647 h 51"/>
              <a:gd name="T42" fmla="*/ 2147483647 w 34"/>
              <a:gd name="T43" fmla="*/ 2147483647 h 51"/>
              <a:gd name="T44" fmla="*/ 2147483647 w 34"/>
              <a:gd name="T45" fmla="*/ 2147483647 h 51"/>
              <a:gd name="T46" fmla="*/ 2147483647 w 34"/>
              <a:gd name="T47" fmla="*/ 2147483647 h 51"/>
              <a:gd name="T48" fmla="*/ 2147483647 w 34"/>
              <a:gd name="T49" fmla="*/ 2147483647 h 5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51"/>
              <a:gd name="T77" fmla="*/ 34 w 34"/>
              <a:gd name="T78" fmla="*/ 51 h 5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51">
                <a:moveTo>
                  <a:pt x="18" y="7"/>
                </a:moveTo>
                <a:lnTo>
                  <a:pt x="18" y="8"/>
                </a:lnTo>
                <a:lnTo>
                  <a:pt x="17" y="5"/>
                </a:lnTo>
                <a:lnTo>
                  <a:pt x="14" y="1"/>
                </a:lnTo>
                <a:lnTo>
                  <a:pt x="11" y="0"/>
                </a:lnTo>
                <a:lnTo>
                  <a:pt x="7" y="0"/>
                </a:lnTo>
                <a:lnTo>
                  <a:pt x="4" y="1"/>
                </a:lnTo>
                <a:lnTo>
                  <a:pt x="1" y="5"/>
                </a:lnTo>
                <a:lnTo>
                  <a:pt x="0" y="8"/>
                </a:lnTo>
                <a:lnTo>
                  <a:pt x="0" y="11"/>
                </a:lnTo>
                <a:lnTo>
                  <a:pt x="1" y="16"/>
                </a:lnTo>
                <a:lnTo>
                  <a:pt x="4" y="23"/>
                </a:lnTo>
                <a:lnTo>
                  <a:pt x="8" y="30"/>
                </a:lnTo>
                <a:lnTo>
                  <a:pt x="13" y="37"/>
                </a:lnTo>
                <a:lnTo>
                  <a:pt x="18" y="43"/>
                </a:lnTo>
                <a:lnTo>
                  <a:pt x="25" y="47"/>
                </a:lnTo>
                <a:lnTo>
                  <a:pt x="30" y="51"/>
                </a:lnTo>
                <a:lnTo>
                  <a:pt x="34" y="51"/>
                </a:lnTo>
                <a:lnTo>
                  <a:pt x="33" y="40"/>
                </a:lnTo>
                <a:lnTo>
                  <a:pt x="29" y="27"/>
                </a:lnTo>
                <a:lnTo>
                  <a:pt x="23" y="15"/>
                </a:lnTo>
                <a:lnTo>
                  <a:pt x="18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6" name="Freeform 591"/>
          <p:cNvSpPr>
            <a:spLocks/>
          </p:cNvSpPr>
          <p:nvPr/>
        </p:nvSpPr>
        <p:spPr bwMode="auto">
          <a:xfrm>
            <a:off x="6251575" y="1770063"/>
            <a:ext cx="12700" cy="6350"/>
          </a:xfrm>
          <a:custGeom>
            <a:avLst/>
            <a:gdLst>
              <a:gd name="T0" fmla="*/ 2147483647 w 46"/>
              <a:gd name="T1" fmla="*/ 2147483647 h 33"/>
              <a:gd name="T2" fmla="*/ 2147483647 w 46"/>
              <a:gd name="T3" fmla="*/ 2147483647 h 33"/>
              <a:gd name="T4" fmla="*/ 2147483647 w 46"/>
              <a:gd name="T5" fmla="*/ 2147483647 h 33"/>
              <a:gd name="T6" fmla="*/ 2147483647 w 46"/>
              <a:gd name="T7" fmla="*/ 2147483647 h 33"/>
              <a:gd name="T8" fmla="*/ 2147483647 w 46"/>
              <a:gd name="T9" fmla="*/ 2147483647 h 33"/>
              <a:gd name="T10" fmla="*/ 2147483647 w 46"/>
              <a:gd name="T11" fmla="*/ 2147483647 h 33"/>
              <a:gd name="T12" fmla="*/ 2147483647 w 46"/>
              <a:gd name="T13" fmla="*/ 2147483647 h 33"/>
              <a:gd name="T14" fmla="*/ 2147483647 w 46"/>
              <a:gd name="T15" fmla="*/ 0 h 33"/>
              <a:gd name="T16" fmla="*/ 2147483647 w 46"/>
              <a:gd name="T17" fmla="*/ 0 h 33"/>
              <a:gd name="T18" fmla="*/ 2147483647 w 46"/>
              <a:gd name="T19" fmla="*/ 0 h 33"/>
              <a:gd name="T20" fmla="*/ 2147483647 w 46"/>
              <a:gd name="T21" fmla="*/ 2147483647 h 33"/>
              <a:gd name="T22" fmla="*/ 2147483647 w 46"/>
              <a:gd name="T23" fmla="*/ 2147483647 h 33"/>
              <a:gd name="T24" fmla="*/ 2147483647 w 46"/>
              <a:gd name="T25" fmla="*/ 2147483647 h 33"/>
              <a:gd name="T26" fmla="*/ 2147483647 w 46"/>
              <a:gd name="T27" fmla="*/ 2147483647 h 33"/>
              <a:gd name="T28" fmla="*/ 2147483647 w 46"/>
              <a:gd name="T29" fmla="*/ 2147483647 h 33"/>
              <a:gd name="T30" fmla="*/ 0 w 46"/>
              <a:gd name="T31" fmla="*/ 2147483647 h 33"/>
              <a:gd name="T32" fmla="*/ 0 w 46"/>
              <a:gd name="T33" fmla="*/ 2147483647 h 33"/>
              <a:gd name="T34" fmla="*/ 2147483647 w 46"/>
              <a:gd name="T35" fmla="*/ 2147483647 h 33"/>
              <a:gd name="T36" fmla="*/ 2147483647 w 46"/>
              <a:gd name="T37" fmla="*/ 2147483647 h 33"/>
              <a:gd name="T38" fmla="*/ 2147483647 w 46"/>
              <a:gd name="T39" fmla="*/ 2147483647 h 33"/>
              <a:gd name="T40" fmla="*/ 2147483647 w 46"/>
              <a:gd name="T41" fmla="*/ 2147483647 h 33"/>
              <a:gd name="T42" fmla="*/ 2147483647 w 46"/>
              <a:gd name="T43" fmla="*/ 2147483647 h 33"/>
              <a:gd name="T44" fmla="*/ 2147483647 w 46"/>
              <a:gd name="T45" fmla="*/ 2147483647 h 33"/>
              <a:gd name="T46" fmla="*/ 2147483647 w 46"/>
              <a:gd name="T47" fmla="*/ 2147483647 h 33"/>
              <a:gd name="T48" fmla="*/ 2147483647 w 46"/>
              <a:gd name="T49" fmla="*/ 2147483647 h 3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6"/>
              <a:gd name="T76" fmla="*/ 0 h 33"/>
              <a:gd name="T77" fmla="*/ 46 w 46"/>
              <a:gd name="T78" fmla="*/ 33 h 3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6" h="33">
                <a:moveTo>
                  <a:pt x="37" y="24"/>
                </a:moveTo>
                <a:lnTo>
                  <a:pt x="41" y="22"/>
                </a:lnTo>
                <a:lnTo>
                  <a:pt x="45" y="19"/>
                </a:lnTo>
                <a:lnTo>
                  <a:pt x="46" y="15"/>
                </a:lnTo>
                <a:lnTo>
                  <a:pt x="46" y="10"/>
                </a:lnTo>
                <a:lnTo>
                  <a:pt x="44" y="5"/>
                </a:lnTo>
                <a:lnTo>
                  <a:pt x="41" y="2"/>
                </a:lnTo>
                <a:lnTo>
                  <a:pt x="37" y="0"/>
                </a:lnTo>
                <a:lnTo>
                  <a:pt x="32" y="0"/>
                </a:lnTo>
                <a:lnTo>
                  <a:pt x="29" y="0"/>
                </a:lnTo>
                <a:lnTo>
                  <a:pt x="25" y="1"/>
                </a:lnTo>
                <a:lnTo>
                  <a:pt x="19" y="3"/>
                </a:lnTo>
                <a:lnTo>
                  <a:pt x="12" y="7"/>
                </a:lnTo>
                <a:lnTo>
                  <a:pt x="5" y="14"/>
                </a:lnTo>
                <a:lnTo>
                  <a:pt x="2" y="20"/>
                </a:lnTo>
                <a:lnTo>
                  <a:pt x="0" y="26"/>
                </a:lnTo>
                <a:lnTo>
                  <a:pt x="0" y="29"/>
                </a:lnTo>
                <a:lnTo>
                  <a:pt x="3" y="31"/>
                </a:lnTo>
                <a:lnTo>
                  <a:pt x="7" y="33"/>
                </a:lnTo>
                <a:lnTo>
                  <a:pt x="12" y="33"/>
                </a:lnTo>
                <a:lnTo>
                  <a:pt x="16" y="33"/>
                </a:lnTo>
                <a:lnTo>
                  <a:pt x="21" y="31"/>
                </a:lnTo>
                <a:lnTo>
                  <a:pt x="26" y="30"/>
                </a:lnTo>
                <a:lnTo>
                  <a:pt x="32" y="28"/>
                </a:lnTo>
                <a:lnTo>
                  <a:pt x="3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7" name="Freeform 592"/>
          <p:cNvSpPr>
            <a:spLocks/>
          </p:cNvSpPr>
          <p:nvPr/>
        </p:nvSpPr>
        <p:spPr bwMode="auto">
          <a:xfrm>
            <a:off x="6197600" y="1754188"/>
            <a:ext cx="46038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8" name="Freeform 593"/>
          <p:cNvSpPr>
            <a:spLocks/>
          </p:cNvSpPr>
          <p:nvPr/>
        </p:nvSpPr>
        <p:spPr bwMode="auto">
          <a:xfrm>
            <a:off x="6273800" y="1752600"/>
            <a:ext cx="30163" cy="46038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49" name="Freeform 594"/>
          <p:cNvSpPr>
            <a:spLocks/>
          </p:cNvSpPr>
          <p:nvPr/>
        </p:nvSpPr>
        <p:spPr bwMode="auto">
          <a:xfrm>
            <a:off x="6169025" y="1743075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0" name="Freeform 595"/>
          <p:cNvSpPr>
            <a:spLocks/>
          </p:cNvSpPr>
          <p:nvPr/>
        </p:nvSpPr>
        <p:spPr bwMode="auto">
          <a:xfrm>
            <a:off x="6272213" y="1739900"/>
            <a:ext cx="65087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1" name="Freeform 596"/>
          <p:cNvSpPr>
            <a:spLocks/>
          </p:cNvSpPr>
          <p:nvPr/>
        </p:nvSpPr>
        <p:spPr bwMode="auto">
          <a:xfrm>
            <a:off x="6145213" y="1773238"/>
            <a:ext cx="26987" cy="58737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2" name="Freeform 597"/>
          <p:cNvSpPr>
            <a:spLocks/>
          </p:cNvSpPr>
          <p:nvPr/>
        </p:nvSpPr>
        <p:spPr bwMode="auto">
          <a:xfrm>
            <a:off x="6324600" y="1736725"/>
            <a:ext cx="57150" cy="74613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3" name="Freeform 598"/>
          <p:cNvSpPr>
            <a:spLocks/>
          </p:cNvSpPr>
          <p:nvPr/>
        </p:nvSpPr>
        <p:spPr bwMode="auto">
          <a:xfrm>
            <a:off x="6270625" y="1852613"/>
            <a:ext cx="214313" cy="130175"/>
          </a:xfrm>
          <a:custGeom>
            <a:avLst/>
            <a:gdLst>
              <a:gd name="T0" fmla="*/ 2147483647 w 1070"/>
              <a:gd name="T1" fmla="*/ 0 h 844"/>
              <a:gd name="T2" fmla="*/ 2147483647 w 1070"/>
              <a:gd name="T3" fmla="*/ 2147483647 h 844"/>
              <a:gd name="T4" fmla="*/ 2147483647 w 1070"/>
              <a:gd name="T5" fmla="*/ 2147483647 h 844"/>
              <a:gd name="T6" fmla="*/ 0 w 1070"/>
              <a:gd name="T7" fmla="*/ 2147483647 h 844"/>
              <a:gd name="T8" fmla="*/ 2147483647 w 1070"/>
              <a:gd name="T9" fmla="*/ 0 h 8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0"/>
              <a:gd name="T16" fmla="*/ 0 h 844"/>
              <a:gd name="T17" fmla="*/ 1070 w 1070"/>
              <a:gd name="T18" fmla="*/ 844 h 8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0" h="844">
                <a:moveTo>
                  <a:pt x="141" y="0"/>
                </a:moveTo>
                <a:lnTo>
                  <a:pt x="1070" y="194"/>
                </a:lnTo>
                <a:lnTo>
                  <a:pt x="919" y="844"/>
                </a:lnTo>
                <a:lnTo>
                  <a:pt x="0" y="624"/>
                </a:lnTo>
                <a:lnTo>
                  <a:pt x="141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4" name="Freeform 599"/>
          <p:cNvSpPr>
            <a:spLocks/>
          </p:cNvSpPr>
          <p:nvPr/>
        </p:nvSpPr>
        <p:spPr bwMode="auto">
          <a:xfrm>
            <a:off x="6288088" y="1855788"/>
            <a:ext cx="165100" cy="52387"/>
          </a:xfrm>
          <a:custGeom>
            <a:avLst/>
            <a:gdLst>
              <a:gd name="T0" fmla="*/ 2147483647 w 819"/>
              <a:gd name="T1" fmla="*/ 0 h 333"/>
              <a:gd name="T2" fmla="*/ 2147483647 w 819"/>
              <a:gd name="T3" fmla="*/ 2147483647 h 333"/>
              <a:gd name="T4" fmla="*/ 2147483647 w 819"/>
              <a:gd name="T5" fmla="*/ 2147483647 h 333"/>
              <a:gd name="T6" fmla="*/ 0 w 819"/>
              <a:gd name="T7" fmla="*/ 2147483647 h 333"/>
              <a:gd name="T8" fmla="*/ 2147483647 w 819"/>
              <a:gd name="T9" fmla="*/ 0 h 3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9"/>
              <a:gd name="T16" fmla="*/ 0 h 333"/>
              <a:gd name="T17" fmla="*/ 819 w 819"/>
              <a:gd name="T18" fmla="*/ 333 h 3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9" h="333">
                <a:moveTo>
                  <a:pt x="97" y="0"/>
                </a:moveTo>
                <a:lnTo>
                  <a:pt x="819" y="139"/>
                </a:lnTo>
                <a:lnTo>
                  <a:pt x="172" y="98"/>
                </a:lnTo>
                <a:lnTo>
                  <a:pt x="0" y="333"/>
                </a:lnTo>
                <a:lnTo>
                  <a:pt x="9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5" name="Freeform 600"/>
          <p:cNvSpPr>
            <a:spLocks/>
          </p:cNvSpPr>
          <p:nvPr/>
        </p:nvSpPr>
        <p:spPr bwMode="auto">
          <a:xfrm>
            <a:off x="6248400" y="2009775"/>
            <a:ext cx="217488" cy="47625"/>
          </a:xfrm>
          <a:custGeom>
            <a:avLst/>
            <a:gdLst>
              <a:gd name="T0" fmla="*/ 2147483647 w 1083"/>
              <a:gd name="T1" fmla="*/ 0 h 306"/>
              <a:gd name="T2" fmla="*/ 2147483647 w 1083"/>
              <a:gd name="T3" fmla="*/ 2147483647 h 306"/>
              <a:gd name="T4" fmla="*/ 2147483647 w 1083"/>
              <a:gd name="T5" fmla="*/ 2147483647 h 306"/>
              <a:gd name="T6" fmla="*/ 0 w 1083"/>
              <a:gd name="T7" fmla="*/ 2147483647 h 306"/>
              <a:gd name="T8" fmla="*/ 2147483647 w 1083"/>
              <a:gd name="T9" fmla="*/ 0 h 3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3"/>
              <a:gd name="T16" fmla="*/ 0 h 306"/>
              <a:gd name="T17" fmla="*/ 1083 w 1083"/>
              <a:gd name="T18" fmla="*/ 306 h 3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3" h="306">
                <a:moveTo>
                  <a:pt x="34" y="0"/>
                </a:moveTo>
                <a:lnTo>
                  <a:pt x="1083" y="261"/>
                </a:lnTo>
                <a:lnTo>
                  <a:pt x="1055" y="306"/>
                </a:lnTo>
                <a:lnTo>
                  <a:pt x="0" y="28"/>
                </a:lnTo>
                <a:lnTo>
                  <a:pt x="34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6" name="Freeform 601"/>
          <p:cNvSpPr>
            <a:spLocks/>
          </p:cNvSpPr>
          <p:nvPr/>
        </p:nvSpPr>
        <p:spPr bwMode="auto">
          <a:xfrm>
            <a:off x="6227763" y="2024063"/>
            <a:ext cx="219075" cy="47625"/>
          </a:xfrm>
          <a:custGeom>
            <a:avLst/>
            <a:gdLst>
              <a:gd name="T0" fmla="*/ 2147483647 w 1088"/>
              <a:gd name="T1" fmla="*/ 0 h 311"/>
              <a:gd name="T2" fmla="*/ 2147483647 w 1088"/>
              <a:gd name="T3" fmla="*/ 2147483647 h 311"/>
              <a:gd name="T4" fmla="*/ 2147483647 w 1088"/>
              <a:gd name="T5" fmla="*/ 2147483647 h 311"/>
              <a:gd name="T6" fmla="*/ 0 w 1088"/>
              <a:gd name="T7" fmla="*/ 2147483647 h 311"/>
              <a:gd name="T8" fmla="*/ 2147483647 w 1088"/>
              <a:gd name="T9" fmla="*/ 0 h 3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88"/>
              <a:gd name="T16" fmla="*/ 0 h 311"/>
              <a:gd name="T17" fmla="*/ 1088 w 1088"/>
              <a:gd name="T18" fmla="*/ 311 h 3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88" h="311">
                <a:moveTo>
                  <a:pt x="39" y="0"/>
                </a:moveTo>
                <a:lnTo>
                  <a:pt x="1088" y="260"/>
                </a:lnTo>
                <a:lnTo>
                  <a:pt x="1055" y="311"/>
                </a:lnTo>
                <a:lnTo>
                  <a:pt x="0" y="34"/>
                </a:lnTo>
                <a:lnTo>
                  <a:pt x="39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7" name="Freeform 602"/>
          <p:cNvSpPr>
            <a:spLocks/>
          </p:cNvSpPr>
          <p:nvPr/>
        </p:nvSpPr>
        <p:spPr bwMode="auto">
          <a:xfrm>
            <a:off x="6262688" y="2068513"/>
            <a:ext cx="31750" cy="11112"/>
          </a:xfrm>
          <a:custGeom>
            <a:avLst/>
            <a:gdLst>
              <a:gd name="T0" fmla="*/ 2147483647 w 164"/>
              <a:gd name="T1" fmla="*/ 2147483647 h 72"/>
              <a:gd name="T2" fmla="*/ 2147483647 w 164"/>
              <a:gd name="T3" fmla="*/ 2147483647 h 72"/>
              <a:gd name="T4" fmla="*/ 2147483647 w 164"/>
              <a:gd name="T5" fmla="*/ 0 h 72"/>
              <a:gd name="T6" fmla="*/ 2147483647 w 164"/>
              <a:gd name="T7" fmla="*/ 0 h 72"/>
              <a:gd name="T8" fmla="*/ 2147483647 w 164"/>
              <a:gd name="T9" fmla="*/ 2147483647 h 72"/>
              <a:gd name="T10" fmla="*/ 2147483647 w 164"/>
              <a:gd name="T11" fmla="*/ 2147483647 h 72"/>
              <a:gd name="T12" fmla="*/ 2147483647 w 164"/>
              <a:gd name="T13" fmla="*/ 2147483647 h 72"/>
              <a:gd name="T14" fmla="*/ 2147483647 w 164"/>
              <a:gd name="T15" fmla="*/ 2147483647 h 72"/>
              <a:gd name="T16" fmla="*/ 2147483647 w 164"/>
              <a:gd name="T17" fmla="*/ 2147483647 h 72"/>
              <a:gd name="T18" fmla="*/ 2147483647 w 164"/>
              <a:gd name="T19" fmla="*/ 2147483647 h 72"/>
              <a:gd name="T20" fmla="*/ 2147483647 w 164"/>
              <a:gd name="T21" fmla="*/ 2147483647 h 72"/>
              <a:gd name="T22" fmla="*/ 2147483647 w 164"/>
              <a:gd name="T23" fmla="*/ 2147483647 h 72"/>
              <a:gd name="T24" fmla="*/ 2147483647 w 164"/>
              <a:gd name="T25" fmla="*/ 2147483647 h 72"/>
              <a:gd name="T26" fmla="*/ 2147483647 w 164"/>
              <a:gd name="T27" fmla="*/ 2147483647 h 72"/>
              <a:gd name="T28" fmla="*/ 2147483647 w 164"/>
              <a:gd name="T29" fmla="*/ 2147483647 h 72"/>
              <a:gd name="T30" fmla="*/ 2147483647 w 164"/>
              <a:gd name="T31" fmla="*/ 2147483647 h 72"/>
              <a:gd name="T32" fmla="*/ 2147483647 w 164"/>
              <a:gd name="T33" fmla="*/ 2147483647 h 72"/>
              <a:gd name="T34" fmla="*/ 2147483647 w 164"/>
              <a:gd name="T35" fmla="*/ 2147483647 h 72"/>
              <a:gd name="T36" fmla="*/ 2147483647 w 164"/>
              <a:gd name="T37" fmla="*/ 2147483647 h 72"/>
              <a:gd name="T38" fmla="*/ 2147483647 w 164"/>
              <a:gd name="T39" fmla="*/ 2147483647 h 72"/>
              <a:gd name="T40" fmla="*/ 2147483647 w 164"/>
              <a:gd name="T41" fmla="*/ 2147483647 h 72"/>
              <a:gd name="T42" fmla="*/ 2147483647 w 164"/>
              <a:gd name="T43" fmla="*/ 2147483647 h 72"/>
              <a:gd name="T44" fmla="*/ 2147483647 w 164"/>
              <a:gd name="T45" fmla="*/ 2147483647 h 72"/>
              <a:gd name="T46" fmla="*/ 2147483647 w 164"/>
              <a:gd name="T47" fmla="*/ 2147483647 h 72"/>
              <a:gd name="T48" fmla="*/ 2147483647 w 164"/>
              <a:gd name="T49" fmla="*/ 2147483647 h 72"/>
              <a:gd name="T50" fmla="*/ 2147483647 w 164"/>
              <a:gd name="T51" fmla="*/ 2147483647 h 72"/>
              <a:gd name="T52" fmla="*/ 2147483647 w 164"/>
              <a:gd name="T53" fmla="*/ 2147483647 h 72"/>
              <a:gd name="T54" fmla="*/ 2147483647 w 164"/>
              <a:gd name="T55" fmla="*/ 2147483647 h 72"/>
              <a:gd name="T56" fmla="*/ 2147483647 w 164"/>
              <a:gd name="T57" fmla="*/ 2147483647 h 72"/>
              <a:gd name="T58" fmla="*/ 0 w 164"/>
              <a:gd name="T59" fmla="*/ 2147483647 h 72"/>
              <a:gd name="T60" fmla="*/ 0 w 164"/>
              <a:gd name="T61" fmla="*/ 2147483647 h 72"/>
              <a:gd name="T62" fmla="*/ 2147483647 w 164"/>
              <a:gd name="T63" fmla="*/ 2147483647 h 72"/>
              <a:gd name="T64" fmla="*/ 2147483647 w 164"/>
              <a:gd name="T65" fmla="*/ 2147483647 h 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4"/>
              <a:gd name="T100" fmla="*/ 0 h 72"/>
              <a:gd name="T101" fmla="*/ 164 w 164"/>
              <a:gd name="T102" fmla="*/ 72 h 7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4" h="72">
                <a:moveTo>
                  <a:pt x="16" y="1"/>
                </a:moveTo>
                <a:lnTo>
                  <a:pt x="21" y="1"/>
                </a:lnTo>
                <a:lnTo>
                  <a:pt x="35" y="0"/>
                </a:lnTo>
                <a:lnTo>
                  <a:pt x="54" y="0"/>
                </a:lnTo>
                <a:lnTo>
                  <a:pt x="78" y="2"/>
                </a:lnTo>
                <a:lnTo>
                  <a:pt x="104" y="7"/>
                </a:lnTo>
                <a:lnTo>
                  <a:pt x="128" y="17"/>
                </a:lnTo>
                <a:lnTo>
                  <a:pt x="149" y="31"/>
                </a:lnTo>
                <a:lnTo>
                  <a:pt x="164" y="51"/>
                </a:lnTo>
                <a:lnTo>
                  <a:pt x="164" y="52"/>
                </a:lnTo>
                <a:lnTo>
                  <a:pt x="164" y="57"/>
                </a:lnTo>
                <a:lnTo>
                  <a:pt x="163" y="62"/>
                </a:lnTo>
                <a:lnTo>
                  <a:pt x="161" y="67"/>
                </a:lnTo>
                <a:lnTo>
                  <a:pt x="156" y="71"/>
                </a:lnTo>
                <a:lnTo>
                  <a:pt x="149" y="72"/>
                </a:lnTo>
                <a:lnTo>
                  <a:pt x="138" y="71"/>
                </a:lnTo>
                <a:lnTo>
                  <a:pt x="124" y="65"/>
                </a:lnTo>
                <a:lnTo>
                  <a:pt x="124" y="63"/>
                </a:lnTo>
                <a:lnTo>
                  <a:pt x="123" y="59"/>
                </a:lnTo>
                <a:lnTo>
                  <a:pt x="120" y="52"/>
                </a:lnTo>
                <a:lnTo>
                  <a:pt x="113" y="45"/>
                </a:lnTo>
                <a:lnTo>
                  <a:pt x="100" y="38"/>
                </a:lnTo>
                <a:lnTo>
                  <a:pt x="81" y="32"/>
                </a:lnTo>
                <a:lnTo>
                  <a:pt x="55" y="29"/>
                </a:lnTo>
                <a:lnTo>
                  <a:pt x="20" y="29"/>
                </a:lnTo>
                <a:lnTo>
                  <a:pt x="18" y="29"/>
                </a:lnTo>
                <a:lnTo>
                  <a:pt x="14" y="27"/>
                </a:lnTo>
                <a:lnTo>
                  <a:pt x="9" y="25"/>
                </a:lnTo>
                <a:lnTo>
                  <a:pt x="4" y="22"/>
                </a:lnTo>
                <a:lnTo>
                  <a:pt x="0" y="18"/>
                </a:lnTo>
                <a:lnTo>
                  <a:pt x="0" y="14"/>
                </a:lnTo>
                <a:lnTo>
                  <a:pt x="5" y="7"/>
                </a:lnTo>
                <a:lnTo>
                  <a:pt x="16" y="1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8" name="Freeform 603"/>
          <p:cNvSpPr>
            <a:spLocks/>
          </p:cNvSpPr>
          <p:nvPr/>
        </p:nvSpPr>
        <p:spPr bwMode="auto">
          <a:xfrm>
            <a:off x="6269038" y="1989138"/>
            <a:ext cx="30162" cy="15875"/>
          </a:xfrm>
          <a:custGeom>
            <a:avLst/>
            <a:gdLst>
              <a:gd name="T0" fmla="*/ 2147483647 w 146"/>
              <a:gd name="T1" fmla="*/ 0 h 109"/>
              <a:gd name="T2" fmla="*/ 2147483647 w 146"/>
              <a:gd name="T3" fmla="*/ 0 h 109"/>
              <a:gd name="T4" fmla="*/ 2147483647 w 146"/>
              <a:gd name="T5" fmla="*/ 2147483647 h 109"/>
              <a:gd name="T6" fmla="*/ 2147483647 w 146"/>
              <a:gd name="T7" fmla="*/ 2147483647 h 109"/>
              <a:gd name="T8" fmla="*/ 2147483647 w 146"/>
              <a:gd name="T9" fmla="*/ 2147483647 h 109"/>
              <a:gd name="T10" fmla="*/ 2147483647 w 146"/>
              <a:gd name="T11" fmla="*/ 2147483647 h 109"/>
              <a:gd name="T12" fmla="*/ 2147483647 w 146"/>
              <a:gd name="T13" fmla="*/ 2147483647 h 109"/>
              <a:gd name="T14" fmla="*/ 0 w 146"/>
              <a:gd name="T15" fmla="*/ 2147483647 h 109"/>
              <a:gd name="T16" fmla="*/ 2147483647 w 146"/>
              <a:gd name="T17" fmla="*/ 2147483647 h 109"/>
              <a:gd name="T18" fmla="*/ 2147483647 w 146"/>
              <a:gd name="T19" fmla="*/ 2147483647 h 109"/>
              <a:gd name="T20" fmla="*/ 2147483647 w 146"/>
              <a:gd name="T21" fmla="*/ 2147483647 h 109"/>
              <a:gd name="T22" fmla="*/ 2147483647 w 146"/>
              <a:gd name="T23" fmla="*/ 2147483647 h 109"/>
              <a:gd name="T24" fmla="*/ 2147483647 w 146"/>
              <a:gd name="T25" fmla="*/ 2147483647 h 109"/>
              <a:gd name="T26" fmla="*/ 2147483647 w 146"/>
              <a:gd name="T27" fmla="*/ 2147483647 h 109"/>
              <a:gd name="T28" fmla="*/ 2147483647 w 146"/>
              <a:gd name="T29" fmla="*/ 2147483647 h 109"/>
              <a:gd name="T30" fmla="*/ 2147483647 w 146"/>
              <a:gd name="T31" fmla="*/ 2147483647 h 109"/>
              <a:gd name="T32" fmla="*/ 2147483647 w 146"/>
              <a:gd name="T33" fmla="*/ 2147483647 h 109"/>
              <a:gd name="T34" fmla="*/ 2147483647 w 146"/>
              <a:gd name="T35" fmla="*/ 2147483647 h 109"/>
              <a:gd name="T36" fmla="*/ 2147483647 w 146"/>
              <a:gd name="T37" fmla="*/ 0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9"/>
              <a:gd name="T59" fmla="*/ 146 w 146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9">
                <a:moveTo>
                  <a:pt x="45" y="0"/>
                </a:moveTo>
                <a:lnTo>
                  <a:pt x="42" y="0"/>
                </a:lnTo>
                <a:lnTo>
                  <a:pt x="35" y="3"/>
                </a:lnTo>
                <a:lnTo>
                  <a:pt x="26" y="7"/>
                </a:lnTo>
                <a:lnTo>
                  <a:pt x="15" y="14"/>
                </a:lnTo>
                <a:lnTo>
                  <a:pt x="6" y="24"/>
                </a:lnTo>
                <a:lnTo>
                  <a:pt x="1" y="39"/>
                </a:lnTo>
                <a:lnTo>
                  <a:pt x="0" y="59"/>
                </a:lnTo>
                <a:lnTo>
                  <a:pt x="6" y="85"/>
                </a:lnTo>
                <a:lnTo>
                  <a:pt x="85" y="109"/>
                </a:lnTo>
                <a:lnTo>
                  <a:pt x="84" y="104"/>
                </a:lnTo>
                <a:lnTo>
                  <a:pt x="84" y="93"/>
                </a:lnTo>
                <a:lnTo>
                  <a:pt x="84" y="76"/>
                </a:lnTo>
                <a:lnTo>
                  <a:pt x="87" y="58"/>
                </a:lnTo>
                <a:lnTo>
                  <a:pt x="93" y="40"/>
                </a:lnTo>
                <a:lnTo>
                  <a:pt x="104" y="27"/>
                </a:lnTo>
                <a:lnTo>
                  <a:pt x="121" y="20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59" name="Freeform 604"/>
          <p:cNvSpPr>
            <a:spLocks/>
          </p:cNvSpPr>
          <p:nvPr/>
        </p:nvSpPr>
        <p:spPr bwMode="auto">
          <a:xfrm>
            <a:off x="6435725" y="2019300"/>
            <a:ext cx="30163" cy="15875"/>
          </a:xfrm>
          <a:custGeom>
            <a:avLst/>
            <a:gdLst>
              <a:gd name="T0" fmla="*/ 2147483647 w 146"/>
              <a:gd name="T1" fmla="*/ 0 h 107"/>
              <a:gd name="T2" fmla="*/ 2147483647 w 146"/>
              <a:gd name="T3" fmla="*/ 0 h 107"/>
              <a:gd name="T4" fmla="*/ 2147483647 w 146"/>
              <a:gd name="T5" fmla="*/ 2147483647 h 107"/>
              <a:gd name="T6" fmla="*/ 2147483647 w 146"/>
              <a:gd name="T7" fmla="*/ 2147483647 h 107"/>
              <a:gd name="T8" fmla="*/ 2147483647 w 146"/>
              <a:gd name="T9" fmla="*/ 2147483647 h 107"/>
              <a:gd name="T10" fmla="*/ 2147483647 w 146"/>
              <a:gd name="T11" fmla="*/ 2147483647 h 107"/>
              <a:gd name="T12" fmla="*/ 0 w 146"/>
              <a:gd name="T13" fmla="*/ 2147483647 h 107"/>
              <a:gd name="T14" fmla="*/ 0 w 146"/>
              <a:gd name="T15" fmla="*/ 2147483647 h 107"/>
              <a:gd name="T16" fmla="*/ 2147483647 w 146"/>
              <a:gd name="T17" fmla="*/ 2147483647 h 107"/>
              <a:gd name="T18" fmla="*/ 2147483647 w 146"/>
              <a:gd name="T19" fmla="*/ 2147483647 h 107"/>
              <a:gd name="T20" fmla="*/ 2147483647 w 146"/>
              <a:gd name="T21" fmla="*/ 2147483647 h 107"/>
              <a:gd name="T22" fmla="*/ 2147483647 w 146"/>
              <a:gd name="T23" fmla="*/ 2147483647 h 107"/>
              <a:gd name="T24" fmla="*/ 2147483647 w 146"/>
              <a:gd name="T25" fmla="*/ 2147483647 h 107"/>
              <a:gd name="T26" fmla="*/ 2147483647 w 146"/>
              <a:gd name="T27" fmla="*/ 2147483647 h 107"/>
              <a:gd name="T28" fmla="*/ 2147483647 w 146"/>
              <a:gd name="T29" fmla="*/ 2147483647 h 107"/>
              <a:gd name="T30" fmla="*/ 2147483647 w 146"/>
              <a:gd name="T31" fmla="*/ 2147483647 h 107"/>
              <a:gd name="T32" fmla="*/ 2147483647 w 146"/>
              <a:gd name="T33" fmla="*/ 2147483647 h 107"/>
              <a:gd name="T34" fmla="*/ 2147483647 w 146"/>
              <a:gd name="T35" fmla="*/ 2147483647 h 107"/>
              <a:gd name="T36" fmla="*/ 2147483647 w 146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6"/>
              <a:gd name="T58" fmla="*/ 0 h 107"/>
              <a:gd name="T59" fmla="*/ 146 w 146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6" h="107">
                <a:moveTo>
                  <a:pt x="45" y="0"/>
                </a:moveTo>
                <a:lnTo>
                  <a:pt x="42" y="0"/>
                </a:lnTo>
                <a:lnTo>
                  <a:pt x="35" y="2"/>
                </a:lnTo>
                <a:lnTo>
                  <a:pt x="25" y="6"/>
                </a:lnTo>
                <a:lnTo>
                  <a:pt x="15" y="12"/>
                </a:lnTo>
                <a:lnTo>
                  <a:pt x="6" y="23"/>
                </a:lnTo>
                <a:lnTo>
                  <a:pt x="0" y="38"/>
                </a:lnTo>
                <a:lnTo>
                  <a:pt x="0" y="58"/>
                </a:lnTo>
                <a:lnTo>
                  <a:pt x="6" y="85"/>
                </a:lnTo>
                <a:lnTo>
                  <a:pt x="84" y="107"/>
                </a:lnTo>
                <a:lnTo>
                  <a:pt x="83" y="103"/>
                </a:lnTo>
                <a:lnTo>
                  <a:pt x="83" y="91"/>
                </a:lnTo>
                <a:lnTo>
                  <a:pt x="83" y="75"/>
                </a:lnTo>
                <a:lnTo>
                  <a:pt x="86" y="56"/>
                </a:lnTo>
                <a:lnTo>
                  <a:pt x="92" y="40"/>
                </a:lnTo>
                <a:lnTo>
                  <a:pt x="103" y="27"/>
                </a:lnTo>
                <a:lnTo>
                  <a:pt x="121" y="19"/>
                </a:lnTo>
                <a:lnTo>
                  <a:pt x="146" y="23"/>
                </a:lnTo>
                <a:lnTo>
                  <a:pt x="45" y="0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0" name="Freeform 605"/>
          <p:cNvSpPr>
            <a:spLocks/>
          </p:cNvSpPr>
          <p:nvPr/>
        </p:nvSpPr>
        <p:spPr bwMode="auto">
          <a:xfrm>
            <a:off x="6300788" y="1992313"/>
            <a:ext cx="127000" cy="30162"/>
          </a:xfrm>
          <a:custGeom>
            <a:avLst/>
            <a:gdLst>
              <a:gd name="T0" fmla="*/ 0 w 629"/>
              <a:gd name="T1" fmla="*/ 2147483647 h 182"/>
              <a:gd name="T2" fmla="*/ 2147483647 w 629"/>
              <a:gd name="T3" fmla="*/ 2147483647 h 182"/>
              <a:gd name="T4" fmla="*/ 2147483647 w 629"/>
              <a:gd name="T5" fmla="*/ 2147483647 h 182"/>
              <a:gd name="T6" fmla="*/ 2147483647 w 629"/>
              <a:gd name="T7" fmla="*/ 0 h 182"/>
              <a:gd name="T8" fmla="*/ 0 w 629"/>
              <a:gd name="T9" fmla="*/ 2147483647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9"/>
              <a:gd name="T16" fmla="*/ 0 h 182"/>
              <a:gd name="T17" fmla="*/ 629 w 629"/>
              <a:gd name="T18" fmla="*/ 182 h 1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9" h="182">
                <a:moveTo>
                  <a:pt x="0" y="40"/>
                </a:moveTo>
                <a:lnTo>
                  <a:pt x="601" y="182"/>
                </a:lnTo>
                <a:lnTo>
                  <a:pt x="629" y="142"/>
                </a:lnTo>
                <a:lnTo>
                  <a:pt x="29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1" name="Freeform 606"/>
          <p:cNvSpPr>
            <a:spLocks/>
          </p:cNvSpPr>
          <p:nvPr/>
        </p:nvSpPr>
        <p:spPr bwMode="auto">
          <a:xfrm>
            <a:off x="6300788" y="2005013"/>
            <a:ext cx="120650" cy="26987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2" name="Freeform 607"/>
          <p:cNvSpPr>
            <a:spLocks/>
          </p:cNvSpPr>
          <p:nvPr/>
        </p:nvSpPr>
        <p:spPr bwMode="auto">
          <a:xfrm>
            <a:off x="6300788" y="1987550"/>
            <a:ext cx="120650" cy="25400"/>
          </a:xfrm>
          <a:custGeom>
            <a:avLst/>
            <a:gdLst>
              <a:gd name="T0" fmla="*/ 0 w 606"/>
              <a:gd name="T1" fmla="*/ 2147483647 h 170"/>
              <a:gd name="T2" fmla="*/ 2147483647 w 606"/>
              <a:gd name="T3" fmla="*/ 2147483647 h 170"/>
              <a:gd name="T4" fmla="*/ 2147483647 w 606"/>
              <a:gd name="T5" fmla="*/ 2147483647 h 170"/>
              <a:gd name="T6" fmla="*/ 2147483647 w 606"/>
              <a:gd name="T7" fmla="*/ 0 h 170"/>
              <a:gd name="T8" fmla="*/ 0 w 606"/>
              <a:gd name="T9" fmla="*/ 2147483647 h 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6"/>
              <a:gd name="T16" fmla="*/ 0 h 170"/>
              <a:gd name="T17" fmla="*/ 606 w 606"/>
              <a:gd name="T18" fmla="*/ 170 h 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6" h="170">
                <a:moveTo>
                  <a:pt x="0" y="28"/>
                </a:moveTo>
                <a:lnTo>
                  <a:pt x="600" y="170"/>
                </a:lnTo>
                <a:lnTo>
                  <a:pt x="606" y="142"/>
                </a:lnTo>
                <a:lnTo>
                  <a:pt x="5" y="0"/>
                </a:lnTo>
                <a:lnTo>
                  <a:pt x="0" y="28"/>
                </a:lnTo>
                <a:close/>
              </a:path>
            </a:pathLst>
          </a:custGeom>
          <a:solidFill>
            <a:srgbClr val="F2E5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3" name="AutoShape 608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4" name="Freeform 609"/>
          <p:cNvSpPr>
            <a:spLocks/>
          </p:cNvSpPr>
          <p:nvPr/>
        </p:nvSpPr>
        <p:spPr bwMode="auto">
          <a:xfrm>
            <a:off x="5637213" y="1844675"/>
            <a:ext cx="46037" cy="57150"/>
          </a:xfrm>
          <a:custGeom>
            <a:avLst/>
            <a:gdLst>
              <a:gd name="T0" fmla="*/ 2147483647 w 177"/>
              <a:gd name="T1" fmla="*/ 2147483647 h 219"/>
              <a:gd name="T2" fmla="*/ 2147483647 w 177"/>
              <a:gd name="T3" fmla="*/ 2147483647 h 219"/>
              <a:gd name="T4" fmla="*/ 2147483647 w 177"/>
              <a:gd name="T5" fmla="*/ 2147483647 h 219"/>
              <a:gd name="T6" fmla="*/ 2147483647 w 177"/>
              <a:gd name="T7" fmla="*/ 2147483647 h 219"/>
              <a:gd name="T8" fmla="*/ 2147483647 w 177"/>
              <a:gd name="T9" fmla="*/ 2147483647 h 219"/>
              <a:gd name="T10" fmla="*/ 2147483647 w 177"/>
              <a:gd name="T11" fmla="*/ 2147483647 h 219"/>
              <a:gd name="T12" fmla="*/ 2147483647 w 177"/>
              <a:gd name="T13" fmla="*/ 2147483647 h 219"/>
              <a:gd name="T14" fmla="*/ 2147483647 w 177"/>
              <a:gd name="T15" fmla="*/ 2147483647 h 219"/>
              <a:gd name="T16" fmla="*/ 0 w 177"/>
              <a:gd name="T17" fmla="*/ 2147483647 h 219"/>
              <a:gd name="T18" fmla="*/ 2147483647 w 177"/>
              <a:gd name="T19" fmla="*/ 2147483647 h 219"/>
              <a:gd name="T20" fmla="*/ 2147483647 w 177"/>
              <a:gd name="T21" fmla="*/ 2147483647 h 219"/>
              <a:gd name="T22" fmla="*/ 2147483647 w 177"/>
              <a:gd name="T23" fmla="*/ 2147483647 h 219"/>
              <a:gd name="T24" fmla="*/ 2147483647 w 177"/>
              <a:gd name="T25" fmla="*/ 2147483647 h 219"/>
              <a:gd name="T26" fmla="*/ 2147483647 w 177"/>
              <a:gd name="T27" fmla="*/ 2147483647 h 219"/>
              <a:gd name="T28" fmla="*/ 2147483647 w 177"/>
              <a:gd name="T29" fmla="*/ 2147483647 h 219"/>
              <a:gd name="T30" fmla="*/ 2147483647 w 177"/>
              <a:gd name="T31" fmla="*/ 2147483647 h 219"/>
              <a:gd name="T32" fmla="*/ 2147483647 w 177"/>
              <a:gd name="T33" fmla="*/ 2147483647 h 219"/>
              <a:gd name="T34" fmla="*/ 2147483647 w 177"/>
              <a:gd name="T35" fmla="*/ 2147483647 h 219"/>
              <a:gd name="T36" fmla="*/ 2147483647 w 177"/>
              <a:gd name="T37" fmla="*/ 2147483647 h 219"/>
              <a:gd name="T38" fmla="*/ 2147483647 w 177"/>
              <a:gd name="T39" fmla="*/ 2147483647 h 219"/>
              <a:gd name="T40" fmla="*/ 2147483647 w 177"/>
              <a:gd name="T41" fmla="*/ 2147483647 h 219"/>
              <a:gd name="T42" fmla="*/ 2147483647 w 177"/>
              <a:gd name="T43" fmla="*/ 2147483647 h 219"/>
              <a:gd name="T44" fmla="*/ 2147483647 w 177"/>
              <a:gd name="T45" fmla="*/ 2147483647 h 219"/>
              <a:gd name="T46" fmla="*/ 2147483647 w 177"/>
              <a:gd name="T47" fmla="*/ 2147483647 h 219"/>
              <a:gd name="T48" fmla="*/ 2147483647 w 177"/>
              <a:gd name="T49" fmla="*/ 2147483647 h 219"/>
              <a:gd name="T50" fmla="*/ 2147483647 w 177"/>
              <a:gd name="T51" fmla="*/ 2147483647 h 219"/>
              <a:gd name="T52" fmla="*/ 2147483647 w 177"/>
              <a:gd name="T53" fmla="*/ 2147483647 h 219"/>
              <a:gd name="T54" fmla="*/ 2147483647 w 177"/>
              <a:gd name="T55" fmla="*/ 2147483647 h 219"/>
              <a:gd name="T56" fmla="*/ 2147483647 w 177"/>
              <a:gd name="T57" fmla="*/ 2147483647 h 219"/>
              <a:gd name="T58" fmla="*/ 2147483647 w 177"/>
              <a:gd name="T59" fmla="*/ 2147483647 h 219"/>
              <a:gd name="T60" fmla="*/ 2147483647 w 177"/>
              <a:gd name="T61" fmla="*/ 2147483647 h 219"/>
              <a:gd name="T62" fmla="*/ 2147483647 w 177"/>
              <a:gd name="T63" fmla="*/ 2147483647 h 219"/>
              <a:gd name="T64" fmla="*/ 2147483647 w 177"/>
              <a:gd name="T65" fmla="*/ 2147483647 h 219"/>
              <a:gd name="T66" fmla="*/ 2147483647 w 177"/>
              <a:gd name="T67" fmla="*/ 2147483647 h 219"/>
              <a:gd name="T68" fmla="*/ 2147483647 w 177"/>
              <a:gd name="T69" fmla="*/ 2147483647 h 219"/>
              <a:gd name="T70" fmla="*/ 2147483647 w 177"/>
              <a:gd name="T71" fmla="*/ 2147483647 h 219"/>
              <a:gd name="T72" fmla="*/ 2147483647 w 177"/>
              <a:gd name="T73" fmla="*/ 2147483647 h 219"/>
              <a:gd name="T74" fmla="*/ 2147483647 w 177"/>
              <a:gd name="T75" fmla="*/ 2147483647 h 219"/>
              <a:gd name="T76" fmla="*/ 2147483647 w 177"/>
              <a:gd name="T77" fmla="*/ 2147483647 h 219"/>
              <a:gd name="T78" fmla="*/ 2147483647 w 177"/>
              <a:gd name="T79" fmla="*/ 2147483647 h 219"/>
              <a:gd name="T80" fmla="*/ 2147483647 w 177"/>
              <a:gd name="T81" fmla="*/ 2147483647 h 219"/>
              <a:gd name="T82" fmla="*/ 2147483647 w 177"/>
              <a:gd name="T83" fmla="*/ 2147483647 h 219"/>
              <a:gd name="T84" fmla="*/ 2147483647 w 177"/>
              <a:gd name="T85" fmla="*/ 2147483647 h 219"/>
              <a:gd name="T86" fmla="*/ 2147483647 w 177"/>
              <a:gd name="T87" fmla="*/ 2147483647 h 219"/>
              <a:gd name="T88" fmla="*/ 2147483647 w 177"/>
              <a:gd name="T89" fmla="*/ 2147483647 h 219"/>
              <a:gd name="T90" fmla="*/ 2147483647 w 177"/>
              <a:gd name="T91" fmla="*/ 2147483647 h 219"/>
              <a:gd name="T92" fmla="*/ 2147483647 w 177"/>
              <a:gd name="T93" fmla="*/ 2147483647 h 219"/>
              <a:gd name="T94" fmla="*/ 2147483647 w 177"/>
              <a:gd name="T95" fmla="*/ 2147483647 h 219"/>
              <a:gd name="T96" fmla="*/ 2147483647 w 177"/>
              <a:gd name="T97" fmla="*/ 2147483647 h 219"/>
              <a:gd name="T98" fmla="*/ 2147483647 w 177"/>
              <a:gd name="T99" fmla="*/ 2147483647 h 219"/>
              <a:gd name="T100" fmla="*/ 2147483647 w 177"/>
              <a:gd name="T101" fmla="*/ 2147483647 h 219"/>
              <a:gd name="T102" fmla="*/ 2147483647 w 177"/>
              <a:gd name="T103" fmla="*/ 2147483647 h 219"/>
              <a:gd name="T104" fmla="*/ 2147483647 w 177"/>
              <a:gd name="T105" fmla="*/ 2147483647 h 219"/>
              <a:gd name="T106" fmla="*/ 2147483647 w 177"/>
              <a:gd name="T107" fmla="*/ 2147483647 h 219"/>
              <a:gd name="T108" fmla="*/ 2147483647 w 177"/>
              <a:gd name="T109" fmla="*/ 0 h 219"/>
              <a:gd name="T110" fmla="*/ 2147483647 w 177"/>
              <a:gd name="T111" fmla="*/ 2147483647 h 219"/>
              <a:gd name="T112" fmla="*/ 2147483647 w 177"/>
              <a:gd name="T113" fmla="*/ 2147483647 h 219"/>
              <a:gd name="T114" fmla="*/ 2147483647 w 177"/>
              <a:gd name="T115" fmla="*/ 2147483647 h 219"/>
              <a:gd name="T116" fmla="*/ 2147483647 w 177"/>
              <a:gd name="T117" fmla="*/ 2147483647 h 219"/>
              <a:gd name="T118" fmla="*/ 2147483647 w 177"/>
              <a:gd name="T119" fmla="*/ 2147483647 h 219"/>
              <a:gd name="T120" fmla="*/ 2147483647 w 177"/>
              <a:gd name="T121" fmla="*/ 2147483647 h 21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77"/>
              <a:gd name="T184" fmla="*/ 0 h 219"/>
              <a:gd name="T185" fmla="*/ 177 w 177"/>
              <a:gd name="T186" fmla="*/ 219 h 21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77" h="219">
                <a:moveTo>
                  <a:pt x="65" y="33"/>
                </a:moveTo>
                <a:lnTo>
                  <a:pt x="52" y="43"/>
                </a:lnTo>
                <a:lnTo>
                  <a:pt x="41" y="54"/>
                </a:lnTo>
                <a:lnTo>
                  <a:pt x="29" y="66"/>
                </a:lnTo>
                <a:lnTo>
                  <a:pt x="20" y="79"/>
                </a:lnTo>
                <a:lnTo>
                  <a:pt x="12" y="93"/>
                </a:lnTo>
                <a:lnTo>
                  <a:pt x="6" y="107"/>
                </a:lnTo>
                <a:lnTo>
                  <a:pt x="2" y="121"/>
                </a:lnTo>
                <a:lnTo>
                  <a:pt x="0" y="136"/>
                </a:lnTo>
                <a:lnTo>
                  <a:pt x="2" y="158"/>
                </a:lnTo>
                <a:lnTo>
                  <a:pt x="10" y="177"/>
                </a:lnTo>
                <a:lnTo>
                  <a:pt x="23" y="193"/>
                </a:lnTo>
                <a:lnTo>
                  <a:pt x="38" y="204"/>
                </a:lnTo>
                <a:lnTo>
                  <a:pt x="57" y="213"/>
                </a:lnTo>
                <a:lnTo>
                  <a:pt x="78" y="218"/>
                </a:lnTo>
                <a:lnTo>
                  <a:pt x="98" y="219"/>
                </a:lnTo>
                <a:lnTo>
                  <a:pt x="118" y="216"/>
                </a:lnTo>
                <a:lnTo>
                  <a:pt x="123" y="216"/>
                </a:lnTo>
                <a:lnTo>
                  <a:pt x="127" y="214"/>
                </a:lnTo>
                <a:lnTo>
                  <a:pt x="130" y="210"/>
                </a:lnTo>
                <a:lnTo>
                  <a:pt x="131" y="205"/>
                </a:lnTo>
                <a:lnTo>
                  <a:pt x="130" y="203"/>
                </a:lnTo>
                <a:lnTo>
                  <a:pt x="127" y="203"/>
                </a:lnTo>
                <a:lnTo>
                  <a:pt x="123" y="202"/>
                </a:lnTo>
                <a:lnTo>
                  <a:pt x="117" y="202"/>
                </a:lnTo>
                <a:lnTo>
                  <a:pt x="111" y="202"/>
                </a:lnTo>
                <a:lnTo>
                  <a:pt x="106" y="202"/>
                </a:lnTo>
                <a:lnTo>
                  <a:pt x="100" y="202"/>
                </a:lnTo>
                <a:lnTo>
                  <a:pt x="97" y="202"/>
                </a:lnTo>
                <a:lnTo>
                  <a:pt x="87" y="201"/>
                </a:lnTo>
                <a:lnTo>
                  <a:pt x="77" y="200"/>
                </a:lnTo>
                <a:lnTo>
                  <a:pt x="67" y="199"/>
                </a:lnTo>
                <a:lnTo>
                  <a:pt x="56" y="196"/>
                </a:lnTo>
                <a:lnTo>
                  <a:pt x="46" y="193"/>
                </a:lnTo>
                <a:lnTo>
                  <a:pt x="35" y="185"/>
                </a:lnTo>
                <a:lnTo>
                  <a:pt x="26" y="175"/>
                </a:lnTo>
                <a:lnTo>
                  <a:pt x="15" y="162"/>
                </a:lnTo>
                <a:lnTo>
                  <a:pt x="13" y="146"/>
                </a:lnTo>
                <a:lnTo>
                  <a:pt x="14" y="131"/>
                </a:lnTo>
                <a:lnTo>
                  <a:pt x="19" y="116"/>
                </a:lnTo>
                <a:lnTo>
                  <a:pt x="25" y="102"/>
                </a:lnTo>
                <a:lnTo>
                  <a:pt x="34" y="89"/>
                </a:lnTo>
                <a:lnTo>
                  <a:pt x="45" y="76"/>
                </a:lnTo>
                <a:lnTo>
                  <a:pt x="56" y="65"/>
                </a:lnTo>
                <a:lnTo>
                  <a:pt x="70" y="55"/>
                </a:lnTo>
                <a:lnTo>
                  <a:pt x="84" y="45"/>
                </a:lnTo>
                <a:lnTo>
                  <a:pt x="98" y="37"/>
                </a:lnTo>
                <a:lnTo>
                  <a:pt x="113" y="29"/>
                </a:lnTo>
                <a:lnTo>
                  <a:pt x="127" y="23"/>
                </a:lnTo>
                <a:lnTo>
                  <a:pt x="141" y="17"/>
                </a:lnTo>
                <a:lnTo>
                  <a:pt x="154" y="12"/>
                </a:lnTo>
                <a:lnTo>
                  <a:pt x="167" y="9"/>
                </a:lnTo>
                <a:lnTo>
                  <a:pt x="177" y="7"/>
                </a:lnTo>
                <a:lnTo>
                  <a:pt x="170" y="2"/>
                </a:lnTo>
                <a:lnTo>
                  <a:pt x="158" y="0"/>
                </a:lnTo>
                <a:lnTo>
                  <a:pt x="145" y="2"/>
                </a:lnTo>
                <a:lnTo>
                  <a:pt x="129" y="6"/>
                </a:lnTo>
                <a:lnTo>
                  <a:pt x="111" y="11"/>
                </a:lnTo>
                <a:lnTo>
                  <a:pt x="94" y="17"/>
                </a:lnTo>
                <a:lnTo>
                  <a:pt x="78" y="26"/>
                </a:lnTo>
                <a:lnTo>
                  <a:pt x="65" y="33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5" name="Freeform 610"/>
          <p:cNvSpPr>
            <a:spLocks/>
          </p:cNvSpPr>
          <p:nvPr/>
        </p:nvSpPr>
        <p:spPr bwMode="auto">
          <a:xfrm>
            <a:off x="5713413" y="1843088"/>
            <a:ext cx="30162" cy="46037"/>
          </a:xfrm>
          <a:custGeom>
            <a:avLst/>
            <a:gdLst>
              <a:gd name="T0" fmla="*/ 2147483647 w 115"/>
              <a:gd name="T1" fmla="*/ 2147483647 h 170"/>
              <a:gd name="T2" fmla="*/ 2147483647 w 115"/>
              <a:gd name="T3" fmla="*/ 2147483647 h 170"/>
              <a:gd name="T4" fmla="*/ 2147483647 w 115"/>
              <a:gd name="T5" fmla="*/ 2147483647 h 170"/>
              <a:gd name="T6" fmla="*/ 2147483647 w 115"/>
              <a:gd name="T7" fmla="*/ 2147483647 h 170"/>
              <a:gd name="T8" fmla="*/ 2147483647 w 115"/>
              <a:gd name="T9" fmla="*/ 2147483647 h 170"/>
              <a:gd name="T10" fmla="*/ 2147483647 w 115"/>
              <a:gd name="T11" fmla="*/ 2147483647 h 170"/>
              <a:gd name="T12" fmla="*/ 2147483647 w 115"/>
              <a:gd name="T13" fmla="*/ 2147483647 h 170"/>
              <a:gd name="T14" fmla="*/ 2147483647 w 115"/>
              <a:gd name="T15" fmla="*/ 2147483647 h 170"/>
              <a:gd name="T16" fmla="*/ 2147483647 w 115"/>
              <a:gd name="T17" fmla="*/ 2147483647 h 170"/>
              <a:gd name="T18" fmla="*/ 2147483647 w 115"/>
              <a:gd name="T19" fmla="*/ 2147483647 h 170"/>
              <a:gd name="T20" fmla="*/ 2147483647 w 115"/>
              <a:gd name="T21" fmla="*/ 2147483647 h 170"/>
              <a:gd name="T22" fmla="*/ 2147483647 w 115"/>
              <a:gd name="T23" fmla="*/ 2147483647 h 170"/>
              <a:gd name="T24" fmla="*/ 2147483647 w 115"/>
              <a:gd name="T25" fmla="*/ 2147483647 h 170"/>
              <a:gd name="T26" fmla="*/ 2147483647 w 115"/>
              <a:gd name="T27" fmla="*/ 2147483647 h 170"/>
              <a:gd name="T28" fmla="*/ 2147483647 w 115"/>
              <a:gd name="T29" fmla="*/ 2147483647 h 170"/>
              <a:gd name="T30" fmla="*/ 2147483647 w 115"/>
              <a:gd name="T31" fmla="*/ 2147483647 h 170"/>
              <a:gd name="T32" fmla="*/ 2147483647 w 115"/>
              <a:gd name="T33" fmla="*/ 2147483647 h 170"/>
              <a:gd name="T34" fmla="*/ 2147483647 w 115"/>
              <a:gd name="T35" fmla="*/ 2147483647 h 170"/>
              <a:gd name="T36" fmla="*/ 2147483647 w 115"/>
              <a:gd name="T37" fmla="*/ 2147483647 h 170"/>
              <a:gd name="T38" fmla="*/ 2147483647 w 115"/>
              <a:gd name="T39" fmla="*/ 2147483647 h 170"/>
              <a:gd name="T40" fmla="*/ 2147483647 w 115"/>
              <a:gd name="T41" fmla="*/ 2147483647 h 170"/>
              <a:gd name="T42" fmla="*/ 2147483647 w 115"/>
              <a:gd name="T43" fmla="*/ 2147483647 h 170"/>
              <a:gd name="T44" fmla="*/ 2147483647 w 115"/>
              <a:gd name="T45" fmla="*/ 2147483647 h 170"/>
              <a:gd name="T46" fmla="*/ 2147483647 w 115"/>
              <a:gd name="T47" fmla="*/ 2147483647 h 170"/>
              <a:gd name="T48" fmla="*/ 2147483647 w 115"/>
              <a:gd name="T49" fmla="*/ 2147483647 h 170"/>
              <a:gd name="T50" fmla="*/ 2147483647 w 115"/>
              <a:gd name="T51" fmla="*/ 2147483647 h 170"/>
              <a:gd name="T52" fmla="*/ 2147483647 w 115"/>
              <a:gd name="T53" fmla="*/ 2147483647 h 170"/>
              <a:gd name="T54" fmla="*/ 2147483647 w 115"/>
              <a:gd name="T55" fmla="*/ 2147483647 h 170"/>
              <a:gd name="T56" fmla="*/ 2147483647 w 115"/>
              <a:gd name="T57" fmla="*/ 2147483647 h 170"/>
              <a:gd name="T58" fmla="*/ 2147483647 w 115"/>
              <a:gd name="T59" fmla="*/ 2147483647 h 170"/>
              <a:gd name="T60" fmla="*/ 2147483647 w 115"/>
              <a:gd name="T61" fmla="*/ 0 h 170"/>
              <a:gd name="T62" fmla="*/ 2147483647 w 115"/>
              <a:gd name="T63" fmla="*/ 2147483647 h 170"/>
              <a:gd name="T64" fmla="*/ 0 w 115"/>
              <a:gd name="T65" fmla="*/ 2147483647 h 170"/>
              <a:gd name="T66" fmla="*/ 2147483647 w 115"/>
              <a:gd name="T67" fmla="*/ 2147483647 h 170"/>
              <a:gd name="T68" fmla="*/ 2147483647 w 115"/>
              <a:gd name="T69" fmla="*/ 2147483647 h 170"/>
              <a:gd name="T70" fmla="*/ 2147483647 w 115"/>
              <a:gd name="T71" fmla="*/ 2147483647 h 170"/>
              <a:gd name="T72" fmla="*/ 2147483647 w 115"/>
              <a:gd name="T73" fmla="*/ 2147483647 h 170"/>
              <a:gd name="T74" fmla="*/ 2147483647 w 115"/>
              <a:gd name="T75" fmla="*/ 2147483647 h 170"/>
              <a:gd name="T76" fmla="*/ 2147483647 w 115"/>
              <a:gd name="T77" fmla="*/ 2147483647 h 170"/>
              <a:gd name="T78" fmla="*/ 2147483647 w 115"/>
              <a:gd name="T79" fmla="*/ 2147483647 h 170"/>
              <a:gd name="T80" fmla="*/ 2147483647 w 115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5"/>
              <a:gd name="T124" fmla="*/ 0 h 170"/>
              <a:gd name="T125" fmla="*/ 115 w 115"/>
              <a:gd name="T126" fmla="*/ 170 h 1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5" h="170">
                <a:moveTo>
                  <a:pt x="97" y="57"/>
                </a:moveTo>
                <a:lnTo>
                  <a:pt x="100" y="75"/>
                </a:lnTo>
                <a:lnTo>
                  <a:pt x="98" y="90"/>
                </a:lnTo>
                <a:lnTo>
                  <a:pt x="91" y="103"/>
                </a:lnTo>
                <a:lnTo>
                  <a:pt x="80" y="114"/>
                </a:lnTo>
                <a:lnTo>
                  <a:pt x="68" y="125"/>
                </a:lnTo>
                <a:lnTo>
                  <a:pt x="54" y="135"/>
                </a:lnTo>
                <a:lnTo>
                  <a:pt x="39" y="145"/>
                </a:lnTo>
                <a:lnTo>
                  <a:pt x="27" y="155"/>
                </a:lnTo>
                <a:lnTo>
                  <a:pt x="25" y="158"/>
                </a:lnTo>
                <a:lnTo>
                  <a:pt x="23" y="160"/>
                </a:lnTo>
                <a:lnTo>
                  <a:pt x="23" y="164"/>
                </a:lnTo>
                <a:lnTo>
                  <a:pt x="26" y="167"/>
                </a:lnTo>
                <a:lnTo>
                  <a:pt x="28" y="169"/>
                </a:lnTo>
                <a:lnTo>
                  <a:pt x="31" y="170"/>
                </a:lnTo>
                <a:lnTo>
                  <a:pt x="34" y="170"/>
                </a:lnTo>
                <a:lnTo>
                  <a:pt x="37" y="169"/>
                </a:lnTo>
                <a:lnTo>
                  <a:pt x="53" y="159"/>
                </a:lnTo>
                <a:lnTo>
                  <a:pt x="69" y="149"/>
                </a:lnTo>
                <a:lnTo>
                  <a:pt x="83" y="137"/>
                </a:lnTo>
                <a:lnTo>
                  <a:pt x="97" y="123"/>
                </a:lnTo>
                <a:lnTo>
                  <a:pt x="106" y="108"/>
                </a:lnTo>
                <a:lnTo>
                  <a:pt x="113" y="91"/>
                </a:lnTo>
                <a:lnTo>
                  <a:pt x="115" y="73"/>
                </a:lnTo>
                <a:lnTo>
                  <a:pt x="111" y="53"/>
                </a:lnTo>
                <a:lnTo>
                  <a:pt x="101" y="39"/>
                </a:lnTo>
                <a:lnTo>
                  <a:pt x="89" y="26"/>
                </a:lnTo>
                <a:lnTo>
                  <a:pt x="72" y="15"/>
                </a:lnTo>
                <a:lnTo>
                  <a:pt x="55" y="8"/>
                </a:lnTo>
                <a:lnTo>
                  <a:pt x="37" y="2"/>
                </a:lnTo>
                <a:lnTo>
                  <a:pt x="21" y="0"/>
                </a:lnTo>
                <a:lnTo>
                  <a:pt x="9" y="1"/>
                </a:lnTo>
                <a:lnTo>
                  <a:pt x="0" y="5"/>
                </a:lnTo>
                <a:lnTo>
                  <a:pt x="15" y="10"/>
                </a:lnTo>
                <a:lnTo>
                  <a:pt x="30" y="13"/>
                </a:lnTo>
                <a:lnTo>
                  <a:pt x="43" y="16"/>
                </a:lnTo>
                <a:lnTo>
                  <a:pt x="57" y="20"/>
                </a:lnTo>
                <a:lnTo>
                  <a:pt x="70" y="26"/>
                </a:lnTo>
                <a:lnTo>
                  <a:pt x="81" y="33"/>
                </a:lnTo>
                <a:lnTo>
                  <a:pt x="91" y="43"/>
                </a:lnTo>
                <a:lnTo>
                  <a:pt x="97" y="5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6" name="Freeform 611"/>
          <p:cNvSpPr>
            <a:spLocks/>
          </p:cNvSpPr>
          <p:nvPr/>
        </p:nvSpPr>
        <p:spPr bwMode="auto">
          <a:xfrm>
            <a:off x="5608638" y="1833563"/>
            <a:ext cx="73025" cy="92075"/>
          </a:xfrm>
          <a:custGeom>
            <a:avLst/>
            <a:gdLst>
              <a:gd name="T0" fmla="*/ 2147483647 w 289"/>
              <a:gd name="T1" fmla="*/ 2147483647 h 352"/>
              <a:gd name="T2" fmla="*/ 2147483647 w 289"/>
              <a:gd name="T3" fmla="*/ 2147483647 h 352"/>
              <a:gd name="T4" fmla="*/ 2147483647 w 289"/>
              <a:gd name="T5" fmla="*/ 2147483647 h 352"/>
              <a:gd name="T6" fmla="*/ 0 w 289"/>
              <a:gd name="T7" fmla="*/ 2147483647 h 352"/>
              <a:gd name="T8" fmla="*/ 2147483647 w 289"/>
              <a:gd name="T9" fmla="*/ 2147483647 h 352"/>
              <a:gd name="T10" fmla="*/ 2147483647 w 289"/>
              <a:gd name="T11" fmla="*/ 2147483647 h 352"/>
              <a:gd name="T12" fmla="*/ 2147483647 w 289"/>
              <a:gd name="T13" fmla="*/ 2147483647 h 352"/>
              <a:gd name="T14" fmla="*/ 2147483647 w 289"/>
              <a:gd name="T15" fmla="*/ 2147483647 h 352"/>
              <a:gd name="T16" fmla="*/ 2147483647 w 289"/>
              <a:gd name="T17" fmla="*/ 2147483647 h 352"/>
              <a:gd name="T18" fmla="*/ 2147483647 w 289"/>
              <a:gd name="T19" fmla="*/ 2147483647 h 352"/>
              <a:gd name="T20" fmla="*/ 2147483647 w 289"/>
              <a:gd name="T21" fmla="*/ 2147483647 h 352"/>
              <a:gd name="T22" fmla="*/ 2147483647 w 289"/>
              <a:gd name="T23" fmla="*/ 2147483647 h 352"/>
              <a:gd name="T24" fmla="*/ 2147483647 w 289"/>
              <a:gd name="T25" fmla="*/ 2147483647 h 352"/>
              <a:gd name="T26" fmla="*/ 2147483647 w 289"/>
              <a:gd name="T27" fmla="*/ 2147483647 h 352"/>
              <a:gd name="T28" fmla="*/ 2147483647 w 289"/>
              <a:gd name="T29" fmla="*/ 2147483647 h 352"/>
              <a:gd name="T30" fmla="*/ 2147483647 w 289"/>
              <a:gd name="T31" fmla="*/ 2147483647 h 352"/>
              <a:gd name="T32" fmla="*/ 2147483647 w 289"/>
              <a:gd name="T33" fmla="*/ 2147483647 h 352"/>
              <a:gd name="T34" fmla="*/ 2147483647 w 289"/>
              <a:gd name="T35" fmla="*/ 2147483647 h 352"/>
              <a:gd name="T36" fmla="*/ 2147483647 w 289"/>
              <a:gd name="T37" fmla="*/ 2147483647 h 352"/>
              <a:gd name="T38" fmla="*/ 2147483647 w 289"/>
              <a:gd name="T39" fmla="*/ 2147483647 h 352"/>
              <a:gd name="T40" fmla="*/ 2147483647 w 289"/>
              <a:gd name="T41" fmla="*/ 2147483647 h 352"/>
              <a:gd name="T42" fmla="*/ 2147483647 w 289"/>
              <a:gd name="T43" fmla="*/ 2147483647 h 352"/>
              <a:gd name="T44" fmla="*/ 2147483647 w 289"/>
              <a:gd name="T45" fmla="*/ 2147483647 h 352"/>
              <a:gd name="T46" fmla="*/ 2147483647 w 289"/>
              <a:gd name="T47" fmla="*/ 2147483647 h 352"/>
              <a:gd name="T48" fmla="*/ 2147483647 w 289"/>
              <a:gd name="T49" fmla="*/ 2147483647 h 352"/>
              <a:gd name="T50" fmla="*/ 2147483647 w 289"/>
              <a:gd name="T51" fmla="*/ 2147483647 h 352"/>
              <a:gd name="T52" fmla="*/ 2147483647 w 289"/>
              <a:gd name="T53" fmla="*/ 2147483647 h 352"/>
              <a:gd name="T54" fmla="*/ 2147483647 w 289"/>
              <a:gd name="T55" fmla="*/ 2147483647 h 352"/>
              <a:gd name="T56" fmla="*/ 2147483647 w 289"/>
              <a:gd name="T57" fmla="*/ 2147483647 h 352"/>
              <a:gd name="T58" fmla="*/ 2147483647 w 289"/>
              <a:gd name="T59" fmla="*/ 2147483647 h 352"/>
              <a:gd name="T60" fmla="*/ 2147483647 w 289"/>
              <a:gd name="T61" fmla="*/ 2147483647 h 352"/>
              <a:gd name="T62" fmla="*/ 2147483647 w 289"/>
              <a:gd name="T63" fmla="*/ 2147483647 h 352"/>
              <a:gd name="T64" fmla="*/ 2147483647 w 289"/>
              <a:gd name="T65" fmla="*/ 2147483647 h 352"/>
              <a:gd name="T66" fmla="*/ 2147483647 w 289"/>
              <a:gd name="T67" fmla="*/ 2147483647 h 352"/>
              <a:gd name="T68" fmla="*/ 2147483647 w 289"/>
              <a:gd name="T69" fmla="*/ 2147483647 h 352"/>
              <a:gd name="T70" fmla="*/ 2147483647 w 289"/>
              <a:gd name="T71" fmla="*/ 2147483647 h 352"/>
              <a:gd name="T72" fmla="*/ 2147483647 w 289"/>
              <a:gd name="T73" fmla="*/ 2147483647 h 352"/>
              <a:gd name="T74" fmla="*/ 2147483647 w 289"/>
              <a:gd name="T75" fmla="*/ 2147483647 h 352"/>
              <a:gd name="T76" fmla="*/ 2147483647 w 289"/>
              <a:gd name="T77" fmla="*/ 2147483647 h 352"/>
              <a:gd name="T78" fmla="*/ 2147483647 w 289"/>
              <a:gd name="T79" fmla="*/ 2147483647 h 352"/>
              <a:gd name="T80" fmla="*/ 2147483647 w 289"/>
              <a:gd name="T81" fmla="*/ 0 h 352"/>
              <a:gd name="T82" fmla="*/ 2147483647 w 289"/>
              <a:gd name="T83" fmla="*/ 2147483647 h 352"/>
              <a:gd name="T84" fmla="*/ 2147483647 w 289"/>
              <a:gd name="T85" fmla="*/ 2147483647 h 352"/>
              <a:gd name="T86" fmla="*/ 2147483647 w 289"/>
              <a:gd name="T87" fmla="*/ 2147483647 h 3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89"/>
              <a:gd name="T133" fmla="*/ 0 h 352"/>
              <a:gd name="T134" fmla="*/ 289 w 289"/>
              <a:gd name="T135" fmla="*/ 352 h 3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89" h="352">
                <a:moveTo>
                  <a:pt x="113" y="47"/>
                </a:moveTo>
                <a:lnTo>
                  <a:pt x="90" y="65"/>
                </a:lnTo>
                <a:lnTo>
                  <a:pt x="68" y="85"/>
                </a:lnTo>
                <a:lnTo>
                  <a:pt x="48" y="106"/>
                </a:lnTo>
                <a:lnTo>
                  <a:pt x="31" y="130"/>
                </a:lnTo>
                <a:lnTo>
                  <a:pt x="16" y="156"/>
                </a:lnTo>
                <a:lnTo>
                  <a:pt x="5" y="182"/>
                </a:lnTo>
                <a:lnTo>
                  <a:pt x="0" y="211"/>
                </a:lnTo>
                <a:lnTo>
                  <a:pt x="1" y="241"/>
                </a:lnTo>
                <a:lnTo>
                  <a:pt x="3" y="249"/>
                </a:lnTo>
                <a:lnTo>
                  <a:pt x="6" y="257"/>
                </a:lnTo>
                <a:lnTo>
                  <a:pt x="10" y="264"/>
                </a:lnTo>
                <a:lnTo>
                  <a:pt x="14" y="271"/>
                </a:lnTo>
                <a:lnTo>
                  <a:pt x="19" y="277"/>
                </a:lnTo>
                <a:lnTo>
                  <a:pt x="24" y="284"/>
                </a:lnTo>
                <a:lnTo>
                  <a:pt x="31" y="289"/>
                </a:lnTo>
                <a:lnTo>
                  <a:pt x="37" y="293"/>
                </a:lnTo>
                <a:lnTo>
                  <a:pt x="51" y="302"/>
                </a:lnTo>
                <a:lnTo>
                  <a:pt x="64" y="309"/>
                </a:lnTo>
                <a:lnTo>
                  <a:pt x="78" y="316"/>
                </a:lnTo>
                <a:lnTo>
                  <a:pt x="93" y="321"/>
                </a:lnTo>
                <a:lnTo>
                  <a:pt x="107" y="327"/>
                </a:lnTo>
                <a:lnTo>
                  <a:pt x="122" y="331"/>
                </a:lnTo>
                <a:lnTo>
                  <a:pt x="137" y="335"/>
                </a:lnTo>
                <a:lnTo>
                  <a:pt x="151" y="338"/>
                </a:lnTo>
                <a:lnTo>
                  <a:pt x="167" y="342"/>
                </a:lnTo>
                <a:lnTo>
                  <a:pt x="183" y="344"/>
                </a:lnTo>
                <a:lnTo>
                  <a:pt x="198" y="346"/>
                </a:lnTo>
                <a:lnTo>
                  <a:pt x="213" y="348"/>
                </a:lnTo>
                <a:lnTo>
                  <a:pt x="229" y="349"/>
                </a:lnTo>
                <a:lnTo>
                  <a:pt x="245" y="350"/>
                </a:lnTo>
                <a:lnTo>
                  <a:pt x="260" y="351"/>
                </a:lnTo>
                <a:lnTo>
                  <a:pt x="275" y="352"/>
                </a:lnTo>
                <a:lnTo>
                  <a:pt x="280" y="352"/>
                </a:lnTo>
                <a:lnTo>
                  <a:pt x="284" y="349"/>
                </a:lnTo>
                <a:lnTo>
                  <a:pt x="287" y="346"/>
                </a:lnTo>
                <a:lnTo>
                  <a:pt x="289" y="340"/>
                </a:lnTo>
                <a:lnTo>
                  <a:pt x="289" y="335"/>
                </a:lnTo>
                <a:lnTo>
                  <a:pt x="287" y="331"/>
                </a:lnTo>
                <a:lnTo>
                  <a:pt x="283" y="328"/>
                </a:lnTo>
                <a:lnTo>
                  <a:pt x="279" y="327"/>
                </a:lnTo>
                <a:lnTo>
                  <a:pt x="264" y="327"/>
                </a:lnTo>
                <a:lnTo>
                  <a:pt x="250" y="327"/>
                </a:lnTo>
                <a:lnTo>
                  <a:pt x="235" y="326"/>
                </a:lnTo>
                <a:lnTo>
                  <a:pt x="222" y="324"/>
                </a:lnTo>
                <a:lnTo>
                  <a:pt x="207" y="323"/>
                </a:lnTo>
                <a:lnTo>
                  <a:pt x="192" y="321"/>
                </a:lnTo>
                <a:lnTo>
                  <a:pt x="179" y="319"/>
                </a:lnTo>
                <a:lnTo>
                  <a:pt x="164" y="317"/>
                </a:lnTo>
                <a:lnTo>
                  <a:pt x="150" y="314"/>
                </a:lnTo>
                <a:lnTo>
                  <a:pt x="136" y="311"/>
                </a:lnTo>
                <a:lnTo>
                  <a:pt x="122" y="306"/>
                </a:lnTo>
                <a:lnTo>
                  <a:pt x="108" y="302"/>
                </a:lnTo>
                <a:lnTo>
                  <a:pt x="95" y="298"/>
                </a:lnTo>
                <a:lnTo>
                  <a:pt x="82" y="291"/>
                </a:lnTo>
                <a:lnTo>
                  <a:pt x="68" y="285"/>
                </a:lnTo>
                <a:lnTo>
                  <a:pt x="56" y="278"/>
                </a:lnTo>
                <a:lnTo>
                  <a:pt x="45" y="271"/>
                </a:lnTo>
                <a:lnTo>
                  <a:pt x="37" y="260"/>
                </a:lnTo>
                <a:lnTo>
                  <a:pt x="32" y="250"/>
                </a:lnTo>
                <a:lnTo>
                  <a:pt x="27" y="237"/>
                </a:lnTo>
                <a:lnTo>
                  <a:pt x="27" y="222"/>
                </a:lnTo>
                <a:lnTo>
                  <a:pt x="30" y="203"/>
                </a:lnTo>
                <a:lnTo>
                  <a:pt x="34" y="183"/>
                </a:lnTo>
                <a:lnTo>
                  <a:pt x="38" y="169"/>
                </a:lnTo>
                <a:lnTo>
                  <a:pt x="45" y="153"/>
                </a:lnTo>
                <a:lnTo>
                  <a:pt x="54" y="140"/>
                </a:lnTo>
                <a:lnTo>
                  <a:pt x="61" y="127"/>
                </a:lnTo>
                <a:lnTo>
                  <a:pt x="71" y="115"/>
                </a:lnTo>
                <a:lnTo>
                  <a:pt x="80" y="103"/>
                </a:lnTo>
                <a:lnTo>
                  <a:pt x="90" y="93"/>
                </a:lnTo>
                <a:lnTo>
                  <a:pt x="102" y="82"/>
                </a:lnTo>
                <a:lnTo>
                  <a:pt x="116" y="70"/>
                </a:lnTo>
                <a:lnTo>
                  <a:pt x="129" y="59"/>
                </a:lnTo>
                <a:lnTo>
                  <a:pt x="145" y="49"/>
                </a:lnTo>
                <a:lnTo>
                  <a:pt x="162" y="38"/>
                </a:lnTo>
                <a:lnTo>
                  <a:pt x="180" y="28"/>
                </a:lnTo>
                <a:lnTo>
                  <a:pt x="197" y="20"/>
                </a:lnTo>
                <a:lnTo>
                  <a:pt x="212" y="12"/>
                </a:lnTo>
                <a:lnTo>
                  <a:pt x="227" y="6"/>
                </a:lnTo>
                <a:lnTo>
                  <a:pt x="240" y="1"/>
                </a:lnTo>
                <a:lnTo>
                  <a:pt x="228" y="0"/>
                </a:lnTo>
                <a:lnTo>
                  <a:pt x="213" y="1"/>
                </a:lnTo>
                <a:lnTo>
                  <a:pt x="198" y="5"/>
                </a:lnTo>
                <a:lnTo>
                  <a:pt x="180" y="10"/>
                </a:lnTo>
                <a:lnTo>
                  <a:pt x="162" y="18"/>
                </a:lnTo>
                <a:lnTo>
                  <a:pt x="144" y="26"/>
                </a:lnTo>
                <a:lnTo>
                  <a:pt x="127" y="36"/>
                </a:lnTo>
                <a:lnTo>
                  <a:pt x="113" y="47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7" name="Freeform 612"/>
          <p:cNvSpPr>
            <a:spLocks/>
          </p:cNvSpPr>
          <p:nvPr/>
        </p:nvSpPr>
        <p:spPr bwMode="auto">
          <a:xfrm>
            <a:off x="5711825" y="1830388"/>
            <a:ext cx="65088" cy="63500"/>
          </a:xfrm>
          <a:custGeom>
            <a:avLst/>
            <a:gdLst>
              <a:gd name="T0" fmla="*/ 2147483647 w 252"/>
              <a:gd name="T1" fmla="*/ 2147483647 h 235"/>
              <a:gd name="T2" fmla="*/ 2147483647 w 252"/>
              <a:gd name="T3" fmla="*/ 2147483647 h 235"/>
              <a:gd name="T4" fmla="*/ 2147483647 w 252"/>
              <a:gd name="T5" fmla="*/ 2147483647 h 235"/>
              <a:gd name="T6" fmla="*/ 2147483647 w 252"/>
              <a:gd name="T7" fmla="*/ 2147483647 h 235"/>
              <a:gd name="T8" fmla="*/ 2147483647 w 252"/>
              <a:gd name="T9" fmla="*/ 2147483647 h 235"/>
              <a:gd name="T10" fmla="*/ 2147483647 w 252"/>
              <a:gd name="T11" fmla="*/ 2147483647 h 235"/>
              <a:gd name="T12" fmla="*/ 2147483647 w 252"/>
              <a:gd name="T13" fmla="*/ 2147483647 h 235"/>
              <a:gd name="T14" fmla="*/ 2147483647 w 252"/>
              <a:gd name="T15" fmla="*/ 2147483647 h 235"/>
              <a:gd name="T16" fmla="*/ 2147483647 w 252"/>
              <a:gd name="T17" fmla="*/ 2147483647 h 235"/>
              <a:gd name="T18" fmla="*/ 2147483647 w 252"/>
              <a:gd name="T19" fmla="*/ 2147483647 h 235"/>
              <a:gd name="T20" fmla="*/ 2147483647 w 252"/>
              <a:gd name="T21" fmla="*/ 2147483647 h 235"/>
              <a:gd name="T22" fmla="*/ 2147483647 w 252"/>
              <a:gd name="T23" fmla="*/ 2147483647 h 235"/>
              <a:gd name="T24" fmla="*/ 2147483647 w 252"/>
              <a:gd name="T25" fmla="*/ 2147483647 h 235"/>
              <a:gd name="T26" fmla="*/ 2147483647 w 252"/>
              <a:gd name="T27" fmla="*/ 2147483647 h 235"/>
              <a:gd name="T28" fmla="*/ 2147483647 w 252"/>
              <a:gd name="T29" fmla="*/ 2147483647 h 235"/>
              <a:gd name="T30" fmla="*/ 2147483647 w 252"/>
              <a:gd name="T31" fmla="*/ 2147483647 h 235"/>
              <a:gd name="T32" fmla="*/ 2147483647 w 252"/>
              <a:gd name="T33" fmla="*/ 2147483647 h 235"/>
              <a:gd name="T34" fmla="*/ 2147483647 w 252"/>
              <a:gd name="T35" fmla="*/ 2147483647 h 235"/>
              <a:gd name="T36" fmla="*/ 2147483647 w 252"/>
              <a:gd name="T37" fmla="*/ 2147483647 h 235"/>
              <a:gd name="T38" fmla="*/ 2147483647 w 252"/>
              <a:gd name="T39" fmla="*/ 2147483647 h 235"/>
              <a:gd name="T40" fmla="*/ 2147483647 w 252"/>
              <a:gd name="T41" fmla="*/ 2147483647 h 235"/>
              <a:gd name="T42" fmla="*/ 2147483647 w 252"/>
              <a:gd name="T43" fmla="*/ 2147483647 h 235"/>
              <a:gd name="T44" fmla="*/ 2147483647 w 252"/>
              <a:gd name="T45" fmla="*/ 2147483647 h 235"/>
              <a:gd name="T46" fmla="*/ 2147483647 w 252"/>
              <a:gd name="T47" fmla="*/ 2147483647 h 235"/>
              <a:gd name="T48" fmla="*/ 2147483647 w 252"/>
              <a:gd name="T49" fmla="*/ 2147483647 h 235"/>
              <a:gd name="T50" fmla="*/ 2147483647 w 252"/>
              <a:gd name="T51" fmla="*/ 2147483647 h 235"/>
              <a:gd name="T52" fmla="*/ 2147483647 w 252"/>
              <a:gd name="T53" fmla="*/ 2147483647 h 235"/>
              <a:gd name="T54" fmla="*/ 2147483647 w 252"/>
              <a:gd name="T55" fmla="*/ 2147483647 h 235"/>
              <a:gd name="T56" fmla="*/ 2147483647 w 252"/>
              <a:gd name="T57" fmla="*/ 2147483647 h 235"/>
              <a:gd name="T58" fmla="*/ 2147483647 w 252"/>
              <a:gd name="T59" fmla="*/ 2147483647 h 235"/>
              <a:gd name="T60" fmla="*/ 2147483647 w 252"/>
              <a:gd name="T61" fmla="*/ 2147483647 h 235"/>
              <a:gd name="T62" fmla="*/ 2147483647 w 252"/>
              <a:gd name="T63" fmla="*/ 2147483647 h 235"/>
              <a:gd name="T64" fmla="*/ 2147483647 w 252"/>
              <a:gd name="T65" fmla="*/ 2147483647 h 235"/>
              <a:gd name="T66" fmla="*/ 2147483647 w 252"/>
              <a:gd name="T67" fmla="*/ 2147483647 h 235"/>
              <a:gd name="T68" fmla="*/ 2147483647 w 252"/>
              <a:gd name="T69" fmla="*/ 2147483647 h 235"/>
              <a:gd name="T70" fmla="*/ 2147483647 w 252"/>
              <a:gd name="T71" fmla="*/ 2147483647 h 235"/>
              <a:gd name="T72" fmla="*/ 2147483647 w 252"/>
              <a:gd name="T73" fmla="*/ 2147483647 h 235"/>
              <a:gd name="T74" fmla="*/ 2147483647 w 252"/>
              <a:gd name="T75" fmla="*/ 2147483647 h 235"/>
              <a:gd name="T76" fmla="*/ 2147483647 w 252"/>
              <a:gd name="T77" fmla="*/ 2147483647 h 235"/>
              <a:gd name="T78" fmla="*/ 2147483647 w 252"/>
              <a:gd name="T79" fmla="*/ 0 h 235"/>
              <a:gd name="T80" fmla="*/ 2147483647 w 252"/>
              <a:gd name="T81" fmla="*/ 0 h 235"/>
              <a:gd name="T82" fmla="*/ 2147483647 w 252"/>
              <a:gd name="T83" fmla="*/ 0 h 235"/>
              <a:gd name="T84" fmla="*/ 2147483647 w 252"/>
              <a:gd name="T85" fmla="*/ 2147483647 h 235"/>
              <a:gd name="T86" fmla="*/ 2147483647 w 252"/>
              <a:gd name="T87" fmla="*/ 2147483647 h 235"/>
              <a:gd name="T88" fmla="*/ 0 w 252"/>
              <a:gd name="T89" fmla="*/ 2147483647 h 235"/>
              <a:gd name="T90" fmla="*/ 2147483647 w 252"/>
              <a:gd name="T91" fmla="*/ 2147483647 h 235"/>
              <a:gd name="T92" fmla="*/ 2147483647 w 252"/>
              <a:gd name="T93" fmla="*/ 2147483647 h 235"/>
              <a:gd name="T94" fmla="*/ 2147483647 w 252"/>
              <a:gd name="T95" fmla="*/ 2147483647 h 235"/>
              <a:gd name="T96" fmla="*/ 2147483647 w 252"/>
              <a:gd name="T97" fmla="*/ 2147483647 h 235"/>
              <a:gd name="T98" fmla="*/ 2147483647 w 252"/>
              <a:gd name="T99" fmla="*/ 2147483647 h 235"/>
              <a:gd name="T100" fmla="*/ 2147483647 w 252"/>
              <a:gd name="T101" fmla="*/ 2147483647 h 235"/>
              <a:gd name="T102" fmla="*/ 2147483647 w 252"/>
              <a:gd name="T103" fmla="*/ 2147483647 h 235"/>
              <a:gd name="T104" fmla="*/ 2147483647 w 252"/>
              <a:gd name="T105" fmla="*/ 2147483647 h 235"/>
              <a:gd name="T106" fmla="*/ 2147483647 w 252"/>
              <a:gd name="T107" fmla="*/ 2147483647 h 235"/>
              <a:gd name="T108" fmla="*/ 2147483647 w 252"/>
              <a:gd name="T109" fmla="*/ 2147483647 h 235"/>
              <a:gd name="T110" fmla="*/ 2147483647 w 252"/>
              <a:gd name="T111" fmla="*/ 2147483647 h 235"/>
              <a:gd name="T112" fmla="*/ 2147483647 w 252"/>
              <a:gd name="T113" fmla="*/ 2147483647 h 235"/>
              <a:gd name="T114" fmla="*/ 2147483647 w 252"/>
              <a:gd name="T115" fmla="*/ 2147483647 h 235"/>
              <a:gd name="T116" fmla="*/ 2147483647 w 252"/>
              <a:gd name="T117" fmla="*/ 2147483647 h 235"/>
              <a:gd name="T118" fmla="*/ 2147483647 w 252"/>
              <a:gd name="T119" fmla="*/ 2147483647 h 235"/>
              <a:gd name="T120" fmla="*/ 2147483647 w 252"/>
              <a:gd name="T121" fmla="*/ 2147483647 h 23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2"/>
              <a:gd name="T184" fmla="*/ 0 h 235"/>
              <a:gd name="T185" fmla="*/ 252 w 252"/>
              <a:gd name="T186" fmla="*/ 235 h 23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2" h="235">
                <a:moveTo>
                  <a:pt x="210" y="72"/>
                </a:moveTo>
                <a:lnTo>
                  <a:pt x="222" y="85"/>
                </a:lnTo>
                <a:lnTo>
                  <a:pt x="228" y="100"/>
                </a:lnTo>
                <a:lnTo>
                  <a:pt x="232" y="116"/>
                </a:lnTo>
                <a:lnTo>
                  <a:pt x="232" y="133"/>
                </a:lnTo>
                <a:lnTo>
                  <a:pt x="230" y="147"/>
                </a:lnTo>
                <a:lnTo>
                  <a:pt x="226" y="159"/>
                </a:lnTo>
                <a:lnTo>
                  <a:pt x="218" y="171"/>
                </a:lnTo>
                <a:lnTo>
                  <a:pt x="211" y="180"/>
                </a:lnTo>
                <a:lnTo>
                  <a:pt x="202" y="191"/>
                </a:lnTo>
                <a:lnTo>
                  <a:pt x="192" y="200"/>
                </a:lnTo>
                <a:lnTo>
                  <a:pt x="183" y="209"/>
                </a:lnTo>
                <a:lnTo>
                  <a:pt x="173" y="219"/>
                </a:lnTo>
                <a:lnTo>
                  <a:pt x="171" y="222"/>
                </a:lnTo>
                <a:lnTo>
                  <a:pt x="170" y="225"/>
                </a:lnTo>
                <a:lnTo>
                  <a:pt x="171" y="229"/>
                </a:lnTo>
                <a:lnTo>
                  <a:pt x="173" y="232"/>
                </a:lnTo>
                <a:lnTo>
                  <a:pt x="176" y="234"/>
                </a:lnTo>
                <a:lnTo>
                  <a:pt x="180" y="235"/>
                </a:lnTo>
                <a:lnTo>
                  <a:pt x="184" y="234"/>
                </a:lnTo>
                <a:lnTo>
                  <a:pt x="187" y="232"/>
                </a:lnTo>
                <a:lnTo>
                  <a:pt x="208" y="218"/>
                </a:lnTo>
                <a:lnTo>
                  <a:pt x="225" y="200"/>
                </a:lnTo>
                <a:lnTo>
                  <a:pt x="239" y="178"/>
                </a:lnTo>
                <a:lnTo>
                  <a:pt x="249" y="156"/>
                </a:lnTo>
                <a:lnTo>
                  <a:pt x="252" y="131"/>
                </a:lnTo>
                <a:lnTo>
                  <a:pt x="250" y="108"/>
                </a:lnTo>
                <a:lnTo>
                  <a:pt x="242" y="85"/>
                </a:lnTo>
                <a:lnTo>
                  <a:pt x="225" y="65"/>
                </a:lnTo>
                <a:lnTo>
                  <a:pt x="212" y="54"/>
                </a:lnTo>
                <a:lnTo>
                  <a:pt x="197" y="45"/>
                </a:lnTo>
                <a:lnTo>
                  <a:pt x="181" y="36"/>
                </a:lnTo>
                <a:lnTo>
                  <a:pt x="164" y="29"/>
                </a:lnTo>
                <a:lnTo>
                  <a:pt x="146" y="22"/>
                </a:lnTo>
                <a:lnTo>
                  <a:pt x="127" y="17"/>
                </a:lnTo>
                <a:lnTo>
                  <a:pt x="109" y="12"/>
                </a:lnTo>
                <a:lnTo>
                  <a:pt x="90" y="7"/>
                </a:lnTo>
                <a:lnTo>
                  <a:pt x="73" y="4"/>
                </a:lnTo>
                <a:lnTo>
                  <a:pt x="57" y="2"/>
                </a:lnTo>
                <a:lnTo>
                  <a:pt x="42" y="0"/>
                </a:lnTo>
                <a:lnTo>
                  <a:pt x="28" y="0"/>
                </a:lnTo>
                <a:lnTo>
                  <a:pt x="17" y="0"/>
                </a:lnTo>
                <a:lnTo>
                  <a:pt x="8" y="1"/>
                </a:lnTo>
                <a:lnTo>
                  <a:pt x="3" y="3"/>
                </a:lnTo>
                <a:lnTo>
                  <a:pt x="0" y="5"/>
                </a:lnTo>
                <a:lnTo>
                  <a:pt x="10" y="7"/>
                </a:lnTo>
                <a:lnTo>
                  <a:pt x="22" y="8"/>
                </a:lnTo>
                <a:lnTo>
                  <a:pt x="33" y="11"/>
                </a:lnTo>
                <a:lnTo>
                  <a:pt x="46" y="13"/>
                </a:lnTo>
                <a:lnTo>
                  <a:pt x="60" y="15"/>
                </a:lnTo>
                <a:lnTo>
                  <a:pt x="73" y="17"/>
                </a:lnTo>
                <a:lnTo>
                  <a:pt x="87" y="20"/>
                </a:lnTo>
                <a:lnTo>
                  <a:pt x="102" y="23"/>
                </a:lnTo>
                <a:lnTo>
                  <a:pt x="115" y="28"/>
                </a:lnTo>
                <a:lnTo>
                  <a:pt x="130" y="32"/>
                </a:lnTo>
                <a:lnTo>
                  <a:pt x="145" y="37"/>
                </a:lnTo>
                <a:lnTo>
                  <a:pt x="159" y="43"/>
                </a:lnTo>
                <a:lnTo>
                  <a:pt x="172" y="49"/>
                </a:lnTo>
                <a:lnTo>
                  <a:pt x="186" y="55"/>
                </a:lnTo>
                <a:lnTo>
                  <a:pt x="198" y="64"/>
                </a:lnTo>
                <a:lnTo>
                  <a:pt x="210" y="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8" name="Freeform 613"/>
          <p:cNvSpPr>
            <a:spLocks/>
          </p:cNvSpPr>
          <p:nvPr/>
        </p:nvSpPr>
        <p:spPr bwMode="auto">
          <a:xfrm>
            <a:off x="5584825" y="1863725"/>
            <a:ext cx="26988" cy="58738"/>
          </a:xfrm>
          <a:custGeom>
            <a:avLst/>
            <a:gdLst>
              <a:gd name="T0" fmla="*/ 0 w 103"/>
              <a:gd name="T1" fmla="*/ 2147483647 h 220"/>
              <a:gd name="T2" fmla="*/ 0 w 103"/>
              <a:gd name="T3" fmla="*/ 2147483647 h 220"/>
              <a:gd name="T4" fmla="*/ 2147483647 w 103"/>
              <a:gd name="T5" fmla="*/ 2147483647 h 220"/>
              <a:gd name="T6" fmla="*/ 2147483647 w 103"/>
              <a:gd name="T7" fmla="*/ 2147483647 h 220"/>
              <a:gd name="T8" fmla="*/ 2147483647 w 103"/>
              <a:gd name="T9" fmla="*/ 2147483647 h 220"/>
              <a:gd name="T10" fmla="*/ 2147483647 w 103"/>
              <a:gd name="T11" fmla="*/ 2147483647 h 220"/>
              <a:gd name="T12" fmla="*/ 2147483647 w 103"/>
              <a:gd name="T13" fmla="*/ 2147483647 h 220"/>
              <a:gd name="T14" fmla="*/ 2147483647 w 103"/>
              <a:gd name="T15" fmla="*/ 2147483647 h 220"/>
              <a:gd name="T16" fmla="*/ 2147483647 w 103"/>
              <a:gd name="T17" fmla="*/ 2147483647 h 220"/>
              <a:gd name="T18" fmla="*/ 2147483647 w 103"/>
              <a:gd name="T19" fmla="*/ 2147483647 h 220"/>
              <a:gd name="T20" fmla="*/ 2147483647 w 103"/>
              <a:gd name="T21" fmla="*/ 2147483647 h 220"/>
              <a:gd name="T22" fmla="*/ 2147483647 w 103"/>
              <a:gd name="T23" fmla="*/ 2147483647 h 220"/>
              <a:gd name="T24" fmla="*/ 2147483647 w 103"/>
              <a:gd name="T25" fmla="*/ 2147483647 h 220"/>
              <a:gd name="T26" fmla="*/ 2147483647 w 103"/>
              <a:gd name="T27" fmla="*/ 2147483647 h 220"/>
              <a:gd name="T28" fmla="*/ 2147483647 w 103"/>
              <a:gd name="T29" fmla="*/ 2147483647 h 220"/>
              <a:gd name="T30" fmla="*/ 2147483647 w 103"/>
              <a:gd name="T31" fmla="*/ 2147483647 h 220"/>
              <a:gd name="T32" fmla="*/ 2147483647 w 103"/>
              <a:gd name="T33" fmla="*/ 2147483647 h 220"/>
              <a:gd name="T34" fmla="*/ 2147483647 w 103"/>
              <a:gd name="T35" fmla="*/ 2147483647 h 220"/>
              <a:gd name="T36" fmla="*/ 2147483647 w 103"/>
              <a:gd name="T37" fmla="*/ 2147483647 h 220"/>
              <a:gd name="T38" fmla="*/ 2147483647 w 103"/>
              <a:gd name="T39" fmla="*/ 2147483647 h 220"/>
              <a:gd name="T40" fmla="*/ 2147483647 w 103"/>
              <a:gd name="T41" fmla="*/ 2147483647 h 220"/>
              <a:gd name="T42" fmla="*/ 2147483647 w 103"/>
              <a:gd name="T43" fmla="*/ 2147483647 h 220"/>
              <a:gd name="T44" fmla="*/ 2147483647 w 103"/>
              <a:gd name="T45" fmla="*/ 2147483647 h 220"/>
              <a:gd name="T46" fmla="*/ 2147483647 w 103"/>
              <a:gd name="T47" fmla="*/ 2147483647 h 220"/>
              <a:gd name="T48" fmla="*/ 2147483647 w 103"/>
              <a:gd name="T49" fmla="*/ 2147483647 h 220"/>
              <a:gd name="T50" fmla="*/ 2147483647 w 103"/>
              <a:gd name="T51" fmla="*/ 2147483647 h 220"/>
              <a:gd name="T52" fmla="*/ 2147483647 w 103"/>
              <a:gd name="T53" fmla="*/ 2147483647 h 220"/>
              <a:gd name="T54" fmla="*/ 2147483647 w 103"/>
              <a:gd name="T55" fmla="*/ 2147483647 h 220"/>
              <a:gd name="T56" fmla="*/ 2147483647 w 103"/>
              <a:gd name="T57" fmla="*/ 2147483647 h 220"/>
              <a:gd name="T58" fmla="*/ 2147483647 w 103"/>
              <a:gd name="T59" fmla="*/ 2147483647 h 220"/>
              <a:gd name="T60" fmla="*/ 2147483647 w 103"/>
              <a:gd name="T61" fmla="*/ 2147483647 h 220"/>
              <a:gd name="T62" fmla="*/ 2147483647 w 103"/>
              <a:gd name="T63" fmla="*/ 2147483647 h 220"/>
              <a:gd name="T64" fmla="*/ 2147483647 w 103"/>
              <a:gd name="T65" fmla="*/ 0 h 220"/>
              <a:gd name="T66" fmla="*/ 2147483647 w 103"/>
              <a:gd name="T67" fmla="*/ 2147483647 h 220"/>
              <a:gd name="T68" fmla="*/ 2147483647 w 103"/>
              <a:gd name="T69" fmla="*/ 2147483647 h 220"/>
              <a:gd name="T70" fmla="*/ 2147483647 w 103"/>
              <a:gd name="T71" fmla="*/ 2147483647 h 220"/>
              <a:gd name="T72" fmla="*/ 2147483647 w 103"/>
              <a:gd name="T73" fmla="*/ 2147483647 h 220"/>
              <a:gd name="T74" fmla="*/ 2147483647 w 103"/>
              <a:gd name="T75" fmla="*/ 2147483647 h 220"/>
              <a:gd name="T76" fmla="*/ 2147483647 w 103"/>
              <a:gd name="T77" fmla="*/ 2147483647 h 220"/>
              <a:gd name="T78" fmla="*/ 2147483647 w 103"/>
              <a:gd name="T79" fmla="*/ 2147483647 h 220"/>
              <a:gd name="T80" fmla="*/ 0 w 103"/>
              <a:gd name="T81" fmla="*/ 2147483647 h 22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3"/>
              <a:gd name="T124" fmla="*/ 0 h 220"/>
              <a:gd name="T125" fmla="*/ 103 w 103"/>
              <a:gd name="T126" fmla="*/ 220 h 22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3" h="220">
                <a:moveTo>
                  <a:pt x="0" y="120"/>
                </a:moveTo>
                <a:lnTo>
                  <a:pt x="0" y="138"/>
                </a:lnTo>
                <a:lnTo>
                  <a:pt x="4" y="155"/>
                </a:lnTo>
                <a:lnTo>
                  <a:pt x="12" y="171"/>
                </a:lnTo>
                <a:lnTo>
                  <a:pt x="22" y="185"/>
                </a:lnTo>
                <a:lnTo>
                  <a:pt x="35" y="197"/>
                </a:lnTo>
                <a:lnTo>
                  <a:pt x="50" y="207"/>
                </a:lnTo>
                <a:lnTo>
                  <a:pt x="66" y="215"/>
                </a:lnTo>
                <a:lnTo>
                  <a:pt x="83" y="219"/>
                </a:lnTo>
                <a:lnTo>
                  <a:pt x="89" y="220"/>
                </a:lnTo>
                <a:lnTo>
                  <a:pt x="94" y="218"/>
                </a:lnTo>
                <a:lnTo>
                  <a:pt x="98" y="215"/>
                </a:lnTo>
                <a:lnTo>
                  <a:pt x="100" y="211"/>
                </a:lnTo>
                <a:lnTo>
                  <a:pt x="100" y="205"/>
                </a:lnTo>
                <a:lnTo>
                  <a:pt x="99" y="200"/>
                </a:lnTo>
                <a:lnTo>
                  <a:pt x="96" y="196"/>
                </a:lnTo>
                <a:lnTo>
                  <a:pt x="91" y="193"/>
                </a:lnTo>
                <a:lnTo>
                  <a:pt x="74" y="187"/>
                </a:lnTo>
                <a:lnTo>
                  <a:pt x="58" y="178"/>
                </a:lnTo>
                <a:lnTo>
                  <a:pt x="45" y="167"/>
                </a:lnTo>
                <a:lnTo>
                  <a:pt x="36" y="154"/>
                </a:lnTo>
                <a:lnTo>
                  <a:pt x="30" y="138"/>
                </a:lnTo>
                <a:lnTo>
                  <a:pt x="27" y="121"/>
                </a:lnTo>
                <a:lnTo>
                  <a:pt x="27" y="103"/>
                </a:lnTo>
                <a:lnTo>
                  <a:pt x="32" y="83"/>
                </a:lnTo>
                <a:lnTo>
                  <a:pt x="39" y="69"/>
                </a:lnTo>
                <a:lnTo>
                  <a:pt x="51" y="56"/>
                </a:lnTo>
                <a:lnTo>
                  <a:pt x="63" y="43"/>
                </a:lnTo>
                <a:lnTo>
                  <a:pt x="77" y="31"/>
                </a:lnTo>
                <a:lnTo>
                  <a:pt x="89" y="21"/>
                </a:lnTo>
                <a:lnTo>
                  <a:pt x="98" y="12"/>
                </a:lnTo>
                <a:lnTo>
                  <a:pt x="103" y="5"/>
                </a:lnTo>
                <a:lnTo>
                  <a:pt x="103" y="0"/>
                </a:lnTo>
                <a:lnTo>
                  <a:pt x="92" y="4"/>
                </a:lnTo>
                <a:lnTo>
                  <a:pt x="77" y="12"/>
                </a:lnTo>
                <a:lnTo>
                  <a:pt x="61" y="25"/>
                </a:lnTo>
                <a:lnTo>
                  <a:pt x="44" y="40"/>
                </a:lnTo>
                <a:lnTo>
                  <a:pt x="29" y="57"/>
                </a:lnTo>
                <a:lnTo>
                  <a:pt x="16" y="77"/>
                </a:lnTo>
                <a:lnTo>
                  <a:pt x="6" y="98"/>
                </a:lnTo>
                <a:lnTo>
                  <a:pt x="0" y="12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69" name="Freeform 614"/>
          <p:cNvSpPr>
            <a:spLocks/>
          </p:cNvSpPr>
          <p:nvPr/>
        </p:nvSpPr>
        <p:spPr bwMode="auto">
          <a:xfrm>
            <a:off x="5764213" y="1827213"/>
            <a:ext cx="57150" cy="74612"/>
          </a:xfrm>
          <a:custGeom>
            <a:avLst/>
            <a:gdLst>
              <a:gd name="T0" fmla="*/ 2147483647 w 220"/>
              <a:gd name="T1" fmla="*/ 2147483647 h 288"/>
              <a:gd name="T2" fmla="*/ 2147483647 w 220"/>
              <a:gd name="T3" fmla="*/ 2147483647 h 288"/>
              <a:gd name="T4" fmla="*/ 2147483647 w 220"/>
              <a:gd name="T5" fmla="*/ 2147483647 h 288"/>
              <a:gd name="T6" fmla="*/ 2147483647 w 220"/>
              <a:gd name="T7" fmla="*/ 2147483647 h 288"/>
              <a:gd name="T8" fmla="*/ 2147483647 w 220"/>
              <a:gd name="T9" fmla="*/ 2147483647 h 288"/>
              <a:gd name="T10" fmla="*/ 2147483647 w 220"/>
              <a:gd name="T11" fmla="*/ 2147483647 h 288"/>
              <a:gd name="T12" fmla="*/ 2147483647 w 220"/>
              <a:gd name="T13" fmla="*/ 2147483647 h 288"/>
              <a:gd name="T14" fmla="*/ 2147483647 w 220"/>
              <a:gd name="T15" fmla="*/ 2147483647 h 288"/>
              <a:gd name="T16" fmla="*/ 2147483647 w 220"/>
              <a:gd name="T17" fmla="*/ 2147483647 h 288"/>
              <a:gd name="T18" fmla="*/ 2147483647 w 220"/>
              <a:gd name="T19" fmla="*/ 2147483647 h 288"/>
              <a:gd name="T20" fmla="*/ 2147483647 w 220"/>
              <a:gd name="T21" fmla="*/ 2147483647 h 288"/>
              <a:gd name="T22" fmla="*/ 2147483647 w 220"/>
              <a:gd name="T23" fmla="*/ 2147483647 h 288"/>
              <a:gd name="T24" fmla="*/ 2147483647 w 220"/>
              <a:gd name="T25" fmla="*/ 2147483647 h 288"/>
              <a:gd name="T26" fmla="*/ 2147483647 w 220"/>
              <a:gd name="T27" fmla="*/ 2147483647 h 288"/>
              <a:gd name="T28" fmla="*/ 2147483647 w 220"/>
              <a:gd name="T29" fmla="*/ 2147483647 h 288"/>
              <a:gd name="T30" fmla="*/ 2147483647 w 220"/>
              <a:gd name="T31" fmla="*/ 2147483647 h 288"/>
              <a:gd name="T32" fmla="*/ 2147483647 w 220"/>
              <a:gd name="T33" fmla="*/ 2147483647 h 288"/>
              <a:gd name="T34" fmla="*/ 2147483647 w 220"/>
              <a:gd name="T35" fmla="*/ 2147483647 h 288"/>
              <a:gd name="T36" fmla="*/ 2147483647 w 220"/>
              <a:gd name="T37" fmla="*/ 2147483647 h 288"/>
              <a:gd name="T38" fmla="*/ 2147483647 w 220"/>
              <a:gd name="T39" fmla="*/ 2147483647 h 288"/>
              <a:gd name="T40" fmla="*/ 2147483647 w 220"/>
              <a:gd name="T41" fmla="*/ 2147483647 h 288"/>
              <a:gd name="T42" fmla="*/ 2147483647 w 220"/>
              <a:gd name="T43" fmla="*/ 2147483647 h 288"/>
              <a:gd name="T44" fmla="*/ 2147483647 w 220"/>
              <a:gd name="T45" fmla="*/ 2147483647 h 288"/>
              <a:gd name="T46" fmla="*/ 2147483647 w 220"/>
              <a:gd name="T47" fmla="*/ 2147483647 h 288"/>
              <a:gd name="T48" fmla="*/ 2147483647 w 220"/>
              <a:gd name="T49" fmla="*/ 2147483647 h 288"/>
              <a:gd name="T50" fmla="*/ 2147483647 w 220"/>
              <a:gd name="T51" fmla="*/ 2147483647 h 288"/>
              <a:gd name="T52" fmla="*/ 2147483647 w 220"/>
              <a:gd name="T53" fmla="*/ 2147483647 h 288"/>
              <a:gd name="T54" fmla="*/ 2147483647 w 220"/>
              <a:gd name="T55" fmla="*/ 2147483647 h 288"/>
              <a:gd name="T56" fmla="*/ 2147483647 w 220"/>
              <a:gd name="T57" fmla="*/ 2147483647 h 288"/>
              <a:gd name="T58" fmla="*/ 2147483647 w 220"/>
              <a:gd name="T59" fmla="*/ 0 h 288"/>
              <a:gd name="T60" fmla="*/ 2147483647 w 220"/>
              <a:gd name="T61" fmla="*/ 2147483647 h 288"/>
              <a:gd name="T62" fmla="*/ 2147483647 w 220"/>
              <a:gd name="T63" fmla="*/ 2147483647 h 288"/>
              <a:gd name="T64" fmla="*/ 2147483647 w 220"/>
              <a:gd name="T65" fmla="*/ 2147483647 h 288"/>
              <a:gd name="T66" fmla="*/ 2147483647 w 220"/>
              <a:gd name="T67" fmla="*/ 2147483647 h 288"/>
              <a:gd name="T68" fmla="*/ 2147483647 w 220"/>
              <a:gd name="T69" fmla="*/ 2147483647 h 288"/>
              <a:gd name="T70" fmla="*/ 2147483647 w 220"/>
              <a:gd name="T71" fmla="*/ 2147483647 h 288"/>
              <a:gd name="T72" fmla="*/ 2147483647 w 220"/>
              <a:gd name="T73" fmla="*/ 2147483647 h 288"/>
              <a:gd name="T74" fmla="*/ 2147483647 w 220"/>
              <a:gd name="T75" fmla="*/ 2147483647 h 28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88"/>
              <a:gd name="T116" fmla="*/ 220 w 220"/>
              <a:gd name="T117" fmla="*/ 288 h 28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88">
                <a:moveTo>
                  <a:pt x="179" y="108"/>
                </a:moveTo>
                <a:lnTo>
                  <a:pt x="186" y="115"/>
                </a:lnTo>
                <a:lnTo>
                  <a:pt x="191" y="124"/>
                </a:lnTo>
                <a:lnTo>
                  <a:pt x="196" y="133"/>
                </a:lnTo>
                <a:lnTo>
                  <a:pt x="200" y="143"/>
                </a:lnTo>
                <a:lnTo>
                  <a:pt x="202" y="153"/>
                </a:lnTo>
                <a:lnTo>
                  <a:pt x="201" y="163"/>
                </a:lnTo>
                <a:lnTo>
                  <a:pt x="199" y="174"/>
                </a:lnTo>
                <a:lnTo>
                  <a:pt x="193" y="184"/>
                </a:lnTo>
                <a:lnTo>
                  <a:pt x="186" y="194"/>
                </a:lnTo>
                <a:lnTo>
                  <a:pt x="178" y="204"/>
                </a:lnTo>
                <a:lnTo>
                  <a:pt x="168" y="213"/>
                </a:lnTo>
                <a:lnTo>
                  <a:pt x="159" y="221"/>
                </a:lnTo>
                <a:lnTo>
                  <a:pt x="148" y="229"/>
                </a:lnTo>
                <a:lnTo>
                  <a:pt x="138" y="237"/>
                </a:lnTo>
                <a:lnTo>
                  <a:pt x="127" y="246"/>
                </a:lnTo>
                <a:lnTo>
                  <a:pt x="118" y="255"/>
                </a:lnTo>
                <a:lnTo>
                  <a:pt x="115" y="258"/>
                </a:lnTo>
                <a:lnTo>
                  <a:pt x="112" y="263"/>
                </a:lnTo>
                <a:lnTo>
                  <a:pt x="110" y="267"/>
                </a:lnTo>
                <a:lnTo>
                  <a:pt x="108" y="271"/>
                </a:lnTo>
                <a:lnTo>
                  <a:pt x="107" y="276"/>
                </a:lnTo>
                <a:lnTo>
                  <a:pt x="107" y="280"/>
                </a:lnTo>
                <a:lnTo>
                  <a:pt x="109" y="284"/>
                </a:lnTo>
                <a:lnTo>
                  <a:pt x="112" y="287"/>
                </a:lnTo>
                <a:lnTo>
                  <a:pt x="117" y="288"/>
                </a:lnTo>
                <a:lnTo>
                  <a:pt x="121" y="288"/>
                </a:lnTo>
                <a:lnTo>
                  <a:pt x="124" y="287"/>
                </a:lnTo>
                <a:lnTo>
                  <a:pt x="127" y="284"/>
                </a:lnTo>
                <a:lnTo>
                  <a:pt x="138" y="271"/>
                </a:lnTo>
                <a:lnTo>
                  <a:pt x="149" y="261"/>
                </a:lnTo>
                <a:lnTo>
                  <a:pt x="161" y="250"/>
                </a:lnTo>
                <a:lnTo>
                  <a:pt x="173" y="239"/>
                </a:lnTo>
                <a:lnTo>
                  <a:pt x="185" y="229"/>
                </a:lnTo>
                <a:lnTo>
                  <a:pt x="196" y="217"/>
                </a:lnTo>
                <a:lnTo>
                  <a:pt x="206" y="204"/>
                </a:lnTo>
                <a:lnTo>
                  <a:pt x="213" y="190"/>
                </a:lnTo>
                <a:lnTo>
                  <a:pt x="219" y="173"/>
                </a:lnTo>
                <a:lnTo>
                  <a:pt x="220" y="157"/>
                </a:lnTo>
                <a:lnTo>
                  <a:pt x="218" y="141"/>
                </a:lnTo>
                <a:lnTo>
                  <a:pt x="212" y="125"/>
                </a:lnTo>
                <a:lnTo>
                  <a:pt x="204" y="111"/>
                </a:lnTo>
                <a:lnTo>
                  <a:pt x="194" y="97"/>
                </a:lnTo>
                <a:lnTo>
                  <a:pt x="182" y="86"/>
                </a:lnTo>
                <a:lnTo>
                  <a:pt x="168" y="77"/>
                </a:lnTo>
                <a:lnTo>
                  <a:pt x="158" y="70"/>
                </a:lnTo>
                <a:lnTo>
                  <a:pt x="146" y="64"/>
                </a:lnTo>
                <a:lnTo>
                  <a:pt x="134" y="56"/>
                </a:lnTo>
                <a:lnTo>
                  <a:pt x="122" y="50"/>
                </a:lnTo>
                <a:lnTo>
                  <a:pt x="109" y="43"/>
                </a:lnTo>
                <a:lnTo>
                  <a:pt x="96" y="36"/>
                </a:lnTo>
                <a:lnTo>
                  <a:pt x="83" y="29"/>
                </a:lnTo>
                <a:lnTo>
                  <a:pt x="70" y="22"/>
                </a:lnTo>
                <a:lnTo>
                  <a:pt x="59" y="17"/>
                </a:lnTo>
                <a:lnTo>
                  <a:pt x="47" y="12"/>
                </a:lnTo>
                <a:lnTo>
                  <a:pt x="36" y="7"/>
                </a:lnTo>
                <a:lnTo>
                  <a:pt x="26" y="4"/>
                </a:lnTo>
                <a:lnTo>
                  <a:pt x="18" y="1"/>
                </a:lnTo>
                <a:lnTo>
                  <a:pt x="10" y="0"/>
                </a:lnTo>
                <a:lnTo>
                  <a:pt x="4" y="0"/>
                </a:lnTo>
                <a:lnTo>
                  <a:pt x="0" y="2"/>
                </a:lnTo>
                <a:lnTo>
                  <a:pt x="9" y="7"/>
                </a:lnTo>
                <a:lnTo>
                  <a:pt x="20" y="13"/>
                </a:lnTo>
                <a:lnTo>
                  <a:pt x="31" y="18"/>
                </a:lnTo>
                <a:lnTo>
                  <a:pt x="42" y="23"/>
                </a:lnTo>
                <a:lnTo>
                  <a:pt x="54" y="29"/>
                </a:lnTo>
                <a:lnTo>
                  <a:pt x="65" y="34"/>
                </a:lnTo>
                <a:lnTo>
                  <a:pt x="77" y="40"/>
                </a:lnTo>
                <a:lnTo>
                  <a:pt x="88" y="47"/>
                </a:lnTo>
                <a:lnTo>
                  <a:pt x="101" y="53"/>
                </a:lnTo>
                <a:lnTo>
                  <a:pt x="112" y="60"/>
                </a:lnTo>
                <a:lnTo>
                  <a:pt x="124" y="66"/>
                </a:lnTo>
                <a:lnTo>
                  <a:pt x="136" y="74"/>
                </a:lnTo>
                <a:lnTo>
                  <a:pt x="147" y="82"/>
                </a:lnTo>
                <a:lnTo>
                  <a:pt x="158" y="90"/>
                </a:lnTo>
                <a:lnTo>
                  <a:pt x="168" y="98"/>
                </a:lnTo>
                <a:lnTo>
                  <a:pt x="179" y="10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770" name="Group 615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3381" y="2161"/>
            <a:chExt cx="183" cy="255"/>
          </a:xfrm>
        </p:grpSpPr>
        <p:pic>
          <p:nvPicPr>
            <p:cNvPr id="21799" name="Picture 616" descr="31u_bnrz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34" y="2242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800" name="Freeform 617"/>
            <p:cNvSpPr>
              <a:spLocks/>
            </p:cNvSpPr>
            <p:nvPr/>
          </p:nvSpPr>
          <p:spPr bwMode="auto">
            <a:xfrm>
              <a:off x="3430" y="2174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1" name="Freeform 618"/>
            <p:cNvSpPr>
              <a:spLocks/>
            </p:cNvSpPr>
            <p:nvPr/>
          </p:nvSpPr>
          <p:spPr bwMode="auto">
            <a:xfrm>
              <a:off x="3486" y="2173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2" name="Freeform 619"/>
            <p:cNvSpPr>
              <a:spLocks/>
            </p:cNvSpPr>
            <p:nvPr/>
          </p:nvSpPr>
          <p:spPr bwMode="auto">
            <a:xfrm>
              <a:off x="3409" y="2166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3" name="Freeform 620"/>
            <p:cNvSpPr>
              <a:spLocks/>
            </p:cNvSpPr>
            <p:nvPr/>
          </p:nvSpPr>
          <p:spPr bwMode="auto">
            <a:xfrm>
              <a:off x="3485" y="2164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4" name="Freeform 621"/>
            <p:cNvSpPr>
              <a:spLocks/>
            </p:cNvSpPr>
            <p:nvPr/>
          </p:nvSpPr>
          <p:spPr bwMode="auto">
            <a:xfrm>
              <a:off x="3389" y="2184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5" name="Freeform 622"/>
            <p:cNvSpPr>
              <a:spLocks/>
            </p:cNvSpPr>
            <p:nvPr/>
          </p:nvSpPr>
          <p:spPr bwMode="auto">
            <a:xfrm>
              <a:off x="3523" y="2161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6" name="Freeform 623"/>
            <p:cNvSpPr>
              <a:spLocks/>
            </p:cNvSpPr>
            <p:nvPr/>
          </p:nvSpPr>
          <p:spPr bwMode="auto">
            <a:xfrm>
              <a:off x="3478" y="2222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7" name="Freeform 624"/>
            <p:cNvSpPr>
              <a:spLocks/>
            </p:cNvSpPr>
            <p:nvPr/>
          </p:nvSpPr>
          <p:spPr bwMode="auto">
            <a:xfrm>
              <a:off x="3472" y="2205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8" name="Freeform 625"/>
            <p:cNvSpPr>
              <a:spLocks/>
            </p:cNvSpPr>
            <p:nvPr/>
          </p:nvSpPr>
          <p:spPr bwMode="auto">
            <a:xfrm>
              <a:off x="3466" y="2194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09" name="Freeform 626"/>
            <p:cNvSpPr>
              <a:spLocks/>
            </p:cNvSpPr>
            <p:nvPr/>
          </p:nvSpPr>
          <p:spPr bwMode="auto">
            <a:xfrm>
              <a:off x="3461" y="2186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0" name="Freeform 627"/>
            <p:cNvSpPr>
              <a:spLocks/>
            </p:cNvSpPr>
            <p:nvPr/>
          </p:nvSpPr>
          <p:spPr bwMode="auto">
            <a:xfrm>
              <a:off x="3421" y="2176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1" name="Freeform 628"/>
            <p:cNvSpPr>
              <a:spLocks/>
            </p:cNvSpPr>
            <p:nvPr/>
          </p:nvSpPr>
          <p:spPr bwMode="auto">
            <a:xfrm>
              <a:off x="3477" y="2176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2" name="Freeform 629"/>
            <p:cNvSpPr>
              <a:spLocks/>
            </p:cNvSpPr>
            <p:nvPr/>
          </p:nvSpPr>
          <p:spPr bwMode="auto">
            <a:xfrm>
              <a:off x="3400" y="2169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3" name="Freeform 630"/>
            <p:cNvSpPr>
              <a:spLocks/>
            </p:cNvSpPr>
            <p:nvPr/>
          </p:nvSpPr>
          <p:spPr bwMode="auto">
            <a:xfrm>
              <a:off x="3475" y="2167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4" name="Freeform 631"/>
            <p:cNvSpPr>
              <a:spLocks/>
            </p:cNvSpPr>
            <p:nvPr/>
          </p:nvSpPr>
          <p:spPr bwMode="auto">
            <a:xfrm>
              <a:off x="3381" y="2190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815" name="Freeform 632"/>
            <p:cNvSpPr>
              <a:spLocks/>
            </p:cNvSpPr>
            <p:nvPr/>
          </p:nvSpPr>
          <p:spPr bwMode="auto">
            <a:xfrm>
              <a:off x="3514" y="2164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816" name="Group 633"/>
            <p:cNvGrpSpPr>
              <a:grpSpLocks/>
            </p:cNvGrpSpPr>
            <p:nvPr/>
          </p:nvGrpSpPr>
          <p:grpSpPr bwMode="auto">
            <a:xfrm>
              <a:off x="3429" y="2236"/>
              <a:ext cx="135" cy="180"/>
              <a:chOff x="3774" y="2423"/>
              <a:chExt cx="189" cy="286"/>
            </a:xfrm>
          </p:grpSpPr>
          <p:sp>
            <p:nvSpPr>
              <p:cNvPr id="21817" name="Rectangle 634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18" name="Rectangle 635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19" name="Rectangle 636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0" name="Rectangle 637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1" name="Rectangle 638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822" name="Rectangle 639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771" name="Line 64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21772" name="Group 641"/>
          <p:cNvGrpSpPr>
            <a:grpSpLocks/>
          </p:cNvGrpSpPr>
          <p:nvPr/>
        </p:nvGrpSpPr>
        <p:grpSpPr bwMode="auto">
          <a:xfrm>
            <a:off x="6791325" y="4984750"/>
            <a:ext cx="290513" cy="404813"/>
            <a:chOff x="3901" y="2524"/>
            <a:chExt cx="183" cy="255"/>
          </a:xfrm>
        </p:grpSpPr>
        <p:sp>
          <p:nvSpPr>
            <p:cNvPr id="21776" name="Freeform 642"/>
            <p:cNvSpPr>
              <a:spLocks/>
            </p:cNvSpPr>
            <p:nvPr/>
          </p:nvSpPr>
          <p:spPr bwMode="auto">
            <a:xfrm>
              <a:off x="3950" y="2537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0 h 232"/>
                <a:gd name="T12" fmla="*/ 0 w 199"/>
                <a:gd name="T13" fmla="*/ 0 h 232"/>
                <a:gd name="T14" fmla="*/ 0 w 199"/>
                <a:gd name="T15" fmla="*/ 0 h 232"/>
                <a:gd name="T16" fmla="*/ 0 w 199"/>
                <a:gd name="T17" fmla="*/ 0 h 232"/>
                <a:gd name="T18" fmla="*/ 0 w 199"/>
                <a:gd name="T19" fmla="*/ 0 h 232"/>
                <a:gd name="T20" fmla="*/ 0 w 199"/>
                <a:gd name="T21" fmla="*/ 0 h 232"/>
                <a:gd name="T22" fmla="*/ 0 w 199"/>
                <a:gd name="T23" fmla="*/ 0 h 232"/>
                <a:gd name="T24" fmla="*/ 0 w 199"/>
                <a:gd name="T25" fmla="*/ 0 h 232"/>
                <a:gd name="T26" fmla="*/ 0 w 199"/>
                <a:gd name="T27" fmla="*/ 0 h 232"/>
                <a:gd name="T28" fmla="*/ 0 w 199"/>
                <a:gd name="T29" fmla="*/ 0 h 232"/>
                <a:gd name="T30" fmla="*/ 0 w 199"/>
                <a:gd name="T31" fmla="*/ 0 h 232"/>
                <a:gd name="T32" fmla="*/ 0 w 199"/>
                <a:gd name="T33" fmla="*/ 0 h 232"/>
                <a:gd name="T34" fmla="*/ 0 w 199"/>
                <a:gd name="T35" fmla="*/ 0 h 232"/>
                <a:gd name="T36" fmla="*/ 0 w 199"/>
                <a:gd name="T37" fmla="*/ 0 h 232"/>
                <a:gd name="T38" fmla="*/ 0 w 199"/>
                <a:gd name="T39" fmla="*/ 0 h 232"/>
                <a:gd name="T40" fmla="*/ 0 w 199"/>
                <a:gd name="T41" fmla="*/ 0 h 232"/>
                <a:gd name="T42" fmla="*/ 0 w 199"/>
                <a:gd name="T43" fmla="*/ 0 h 232"/>
                <a:gd name="T44" fmla="*/ 0 w 199"/>
                <a:gd name="T45" fmla="*/ 0 h 232"/>
                <a:gd name="T46" fmla="*/ 0 w 199"/>
                <a:gd name="T47" fmla="*/ 0 h 232"/>
                <a:gd name="T48" fmla="*/ 0 w 199"/>
                <a:gd name="T49" fmla="*/ 0 h 232"/>
                <a:gd name="T50" fmla="*/ 0 w 199"/>
                <a:gd name="T51" fmla="*/ 0 h 232"/>
                <a:gd name="T52" fmla="*/ 0 w 199"/>
                <a:gd name="T53" fmla="*/ 0 h 232"/>
                <a:gd name="T54" fmla="*/ 0 w 199"/>
                <a:gd name="T55" fmla="*/ 0 h 232"/>
                <a:gd name="T56" fmla="*/ 0 w 199"/>
                <a:gd name="T57" fmla="*/ 0 h 232"/>
                <a:gd name="T58" fmla="*/ 0 w 199"/>
                <a:gd name="T59" fmla="*/ 0 h 232"/>
                <a:gd name="T60" fmla="*/ 0 w 199"/>
                <a:gd name="T61" fmla="*/ 0 h 232"/>
                <a:gd name="T62" fmla="*/ 0 w 199"/>
                <a:gd name="T63" fmla="*/ 0 h 232"/>
                <a:gd name="T64" fmla="*/ 0 w 199"/>
                <a:gd name="T65" fmla="*/ 0 h 232"/>
                <a:gd name="T66" fmla="*/ 0 w 199"/>
                <a:gd name="T67" fmla="*/ 0 h 232"/>
                <a:gd name="T68" fmla="*/ 0 w 199"/>
                <a:gd name="T69" fmla="*/ 0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0 w 199"/>
                <a:gd name="T77" fmla="*/ 0 h 232"/>
                <a:gd name="T78" fmla="*/ 0 w 199"/>
                <a:gd name="T79" fmla="*/ 0 h 232"/>
                <a:gd name="T80" fmla="*/ 0 w 199"/>
                <a:gd name="T81" fmla="*/ 0 h 232"/>
                <a:gd name="T82" fmla="*/ 0 w 199"/>
                <a:gd name="T83" fmla="*/ 0 h 232"/>
                <a:gd name="T84" fmla="*/ 0 w 199"/>
                <a:gd name="T85" fmla="*/ 0 h 232"/>
                <a:gd name="T86" fmla="*/ 0 w 199"/>
                <a:gd name="T87" fmla="*/ 0 h 232"/>
                <a:gd name="T88" fmla="*/ 0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7" name="Freeform 643"/>
            <p:cNvSpPr>
              <a:spLocks/>
            </p:cNvSpPr>
            <p:nvPr/>
          </p:nvSpPr>
          <p:spPr bwMode="auto">
            <a:xfrm>
              <a:off x="4006" y="2536"/>
              <a:ext cx="22" cy="30"/>
            </a:xfrm>
            <a:custGeom>
              <a:avLst/>
              <a:gdLst>
                <a:gd name="T0" fmla="*/ 0 w 128"/>
                <a:gd name="T1" fmla="*/ 0 h 180"/>
                <a:gd name="T2" fmla="*/ 0 w 128"/>
                <a:gd name="T3" fmla="*/ 0 h 180"/>
                <a:gd name="T4" fmla="*/ 0 w 128"/>
                <a:gd name="T5" fmla="*/ 0 h 180"/>
                <a:gd name="T6" fmla="*/ 0 w 128"/>
                <a:gd name="T7" fmla="*/ 0 h 180"/>
                <a:gd name="T8" fmla="*/ 0 w 128"/>
                <a:gd name="T9" fmla="*/ 0 h 180"/>
                <a:gd name="T10" fmla="*/ 0 w 128"/>
                <a:gd name="T11" fmla="*/ 0 h 180"/>
                <a:gd name="T12" fmla="*/ 0 w 128"/>
                <a:gd name="T13" fmla="*/ 0 h 180"/>
                <a:gd name="T14" fmla="*/ 0 w 128"/>
                <a:gd name="T15" fmla="*/ 0 h 180"/>
                <a:gd name="T16" fmla="*/ 0 w 128"/>
                <a:gd name="T17" fmla="*/ 0 h 180"/>
                <a:gd name="T18" fmla="*/ 0 w 128"/>
                <a:gd name="T19" fmla="*/ 0 h 180"/>
                <a:gd name="T20" fmla="*/ 0 w 128"/>
                <a:gd name="T21" fmla="*/ 0 h 180"/>
                <a:gd name="T22" fmla="*/ 0 w 128"/>
                <a:gd name="T23" fmla="*/ 0 h 180"/>
                <a:gd name="T24" fmla="*/ 0 w 128"/>
                <a:gd name="T25" fmla="*/ 0 h 180"/>
                <a:gd name="T26" fmla="*/ 0 w 128"/>
                <a:gd name="T27" fmla="*/ 0 h 180"/>
                <a:gd name="T28" fmla="*/ 0 w 128"/>
                <a:gd name="T29" fmla="*/ 0 h 180"/>
                <a:gd name="T30" fmla="*/ 0 w 128"/>
                <a:gd name="T31" fmla="*/ 0 h 180"/>
                <a:gd name="T32" fmla="*/ 0 w 128"/>
                <a:gd name="T33" fmla="*/ 0 h 180"/>
                <a:gd name="T34" fmla="*/ 0 w 128"/>
                <a:gd name="T35" fmla="*/ 0 h 180"/>
                <a:gd name="T36" fmla="*/ 0 w 128"/>
                <a:gd name="T37" fmla="*/ 0 h 180"/>
                <a:gd name="T38" fmla="*/ 0 w 128"/>
                <a:gd name="T39" fmla="*/ 0 h 180"/>
                <a:gd name="T40" fmla="*/ 0 w 128"/>
                <a:gd name="T41" fmla="*/ 0 h 180"/>
                <a:gd name="T42" fmla="*/ 0 w 128"/>
                <a:gd name="T43" fmla="*/ 0 h 180"/>
                <a:gd name="T44" fmla="*/ 0 w 128"/>
                <a:gd name="T45" fmla="*/ 0 h 180"/>
                <a:gd name="T46" fmla="*/ 0 w 128"/>
                <a:gd name="T47" fmla="*/ 0 h 180"/>
                <a:gd name="T48" fmla="*/ 0 w 128"/>
                <a:gd name="T49" fmla="*/ 0 h 180"/>
                <a:gd name="T50" fmla="*/ 0 w 128"/>
                <a:gd name="T51" fmla="*/ 0 h 180"/>
                <a:gd name="T52" fmla="*/ 0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0 w 128"/>
                <a:gd name="T77" fmla="*/ 0 h 180"/>
                <a:gd name="T78" fmla="*/ 0 w 128"/>
                <a:gd name="T79" fmla="*/ 0 h 180"/>
                <a:gd name="T80" fmla="*/ 0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8" name="Freeform 644"/>
            <p:cNvSpPr>
              <a:spLocks/>
            </p:cNvSpPr>
            <p:nvPr/>
          </p:nvSpPr>
          <p:spPr bwMode="auto">
            <a:xfrm>
              <a:off x="3929" y="2529"/>
              <a:ext cx="54" cy="63"/>
            </a:xfrm>
            <a:custGeom>
              <a:avLst/>
              <a:gdLst>
                <a:gd name="T0" fmla="*/ 0 w 322"/>
                <a:gd name="T1" fmla="*/ 0 h 378"/>
                <a:gd name="T2" fmla="*/ 0 w 322"/>
                <a:gd name="T3" fmla="*/ 0 h 378"/>
                <a:gd name="T4" fmla="*/ 0 w 322"/>
                <a:gd name="T5" fmla="*/ 0 h 378"/>
                <a:gd name="T6" fmla="*/ 0 w 322"/>
                <a:gd name="T7" fmla="*/ 0 h 378"/>
                <a:gd name="T8" fmla="*/ 0 w 322"/>
                <a:gd name="T9" fmla="*/ 0 h 378"/>
                <a:gd name="T10" fmla="*/ 0 w 322"/>
                <a:gd name="T11" fmla="*/ 0 h 378"/>
                <a:gd name="T12" fmla="*/ 0 w 322"/>
                <a:gd name="T13" fmla="*/ 0 h 378"/>
                <a:gd name="T14" fmla="*/ 0 w 322"/>
                <a:gd name="T15" fmla="*/ 0 h 378"/>
                <a:gd name="T16" fmla="*/ 0 w 322"/>
                <a:gd name="T17" fmla="*/ 0 h 378"/>
                <a:gd name="T18" fmla="*/ 0 w 322"/>
                <a:gd name="T19" fmla="*/ 0 h 378"/>
                <a:gd name="T20" fmla="*/ 0 w 322"/>
                <a:gd name="T21" fmla="*/ 0 h 378"/>
                <a:gd name="T22" fmla="*/ 0 w 322"/>
                <a:gd name="T23" fmla="*/ 0 h 378"/>
                <a:gd name="T24" fmla="*/ 0 w 322"/>
                <a:gd name="T25" fmla="*/ 0 h 378"/>
                <a:gd name="T26" fmla="*/ 0 w 322"/>
                <a:gd name="T27" fmla="*/ 0 h 378"/>
                <a:gd name="T28" fmla="*/ 0 w 322"/>
                <a:gd name="T29" fmla="*/ 0 h 378"/>
                <a:gd name="T30" fmla="*/ 0 w 322"/>
                <a:gd name="T31" fmla="*/ 0 h 378"/>
                <a:gd name="T32" fmla="*/ 0 w 322"/>
                <a:gd name="T33" fmla="*/ 0 h 378"/>
                <a:gd name="T34" fmla="*/ 0 w 322"/>
                <a:gd name="T35" fmla="*/ 0 h 378"/>
                <a:gd name="T36" fmla="*/ 0 w 322"/>
                <a:gd name="T37" fmla="*/ 0 h 378"/>
                <a:gd name="T38" fmla="*/ 0 w 322"/>
                <a:gd name="T39" fmla="*/ 0 h 378"/>
                <a:gd name="T40" fmla="*/ 0 w 322"/>
                <a:gd name="T41" fmla="*/ 0 h 378"/>
                <a:gd name="T42" fmla="*/ 0 w 322"/>
                <a:gd name="T43" fmla="*/ 0 h 378"/>
                <a:gd name="T44" fmla="*/ 0 w 322"/>
                <a:gd name="T45" fmla="*/ 0 h 378"/>
                <a:gd name="T46" fmla="*/ 0 w 322"/>
                <a:gd name="T47" fmla="*/ 0 h 378"/>
                <a:gd name="T48" fmla="*/ 0 w 322"/>
                <a:gd name="T49" fmla="*/ 0 h 378"/>
                <a:gd name="T50" fmla="*/ 0 w 322"/>
                <a:gd name="T51" fmla="*/ 0 h 378"/>
                <a:gd name="T52" fmla="*/ 0 w 322"/>
                <a:gd name="T53" fmla="*/ 0 h 378"/>
                <a:gd name="T54" fmla="*/ 0 w 322"/>
                <a:gd name="T55" fmla="*/ 0 h 378"/>
                <a:gd name="T56" fmla="*/ 0 w 322"/>
                <a:gd name="T57" fmla="*/ 0 h 378"/>
                <a:gd name="T58" fmla="*/ 0 w 322"/>
                <a:gd name="T59" fmla="*/ 0 h 378"/>
                <a:gd name="T60" fmla="*/ 0 w 322"/>
                <a:gd name="T61" fmla="*/ 0 h 378"/>
                <a:gd name="T62" fmla="*/ 0 w 322"/>
                <a:gd name="T63" fmla="*/ 0 h 378"/>
                <a:gd name="T64" fmla="*/ 0 w 322"/>
                <a:gd name="T65" fmla="*/ 0 h 378"/>
                <a:gd name="T66" fmla="*/ 0 w 322"/>
                <a:gd name="T67" fmla="*/ 0 h 378"/>
                <a:gd name="T68" fmla="*/ 0 w 322"/>
                <a:gd name="T69" fmla="*/ 0 h 378"/>
                <a:gd name="T70" fmla="*/ 0 w 322"/>
                <a:gd name="T71" fmla="*/ 0 h 378"/>
                <a:gd name="T72" fmla="*/ 0 w 322"/>
                <a:gd name="T73" fmla="*/ 0 h 378"/>
                <a:gd name="T74" fmla="*/ 0 w 322"/>
                <a:gd name="T75" fmla="*/ 0 h 378"/>
                <a:gd name="T76" fmla="*/ 0 w 322"/>
                <a:gd name="T77" fmla="*/ 0 h 378"/>
                <a:gd name="T78" fmla="*/ 0 w 322"/>
                <a:gd name="T79" fmla="*/ 0 h 378"/>
                <a:gd name="T80" fmla="*/ 0 w 322"/>
                <a:gd name="T81" fmla="*/ 0 h 378"/>
                <a:gd name="T82" fmla="*/ 0 w 322"/>
                <a:gd name="T83" fmla="*/ 0 h 378"/>
                <a:gd name="T84" fmla="*/ 0 w 322"/>
                <a:gd name="T85" fmla="*/ 0 h 378"/>
                <a:gd name="T86" fmla="*/ 0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79" name="Freeform 645"/>
            <p:cNvSpPr>
              <a:spLocks/>
            </p:cNvSpPr>
            <p:nvPr/>
          </p:nvSpPr>
          <p:spPr bwMode="auto">
            <a:xfrm>
              <a:off x="4005" y="2527"/>
              <a:ext cx="47" cy="42"/>
            </a:xfrm>
            <a:custGeom>
              <a:avLst/>
              <a:gdLst>
                <a:gd name="T0" fmla="*/ 0 w 283"/>
                <a:gd name="T1" fmla="*/ 0 h 252"/>
                <a:gd name="T2" fmla="*/ 0 w 283"/>
                <a:gd name="T3" fmla="*/ 0 h 252"/>
                <a:gd name="T4" fmla="*/ 0 w 283"/>
                <a:gd name="T5" fmla="*/ 0 h 252"/>
                <a:gd name="T6" fmla="*/ 0 w 283"/>
                <a:gd name="T7" fmla="*/ 0 h 252"/>
                <a:gd name="T8" fmla="*/ 0 w 283"/>
                <a:gd name="T9" fmla="*/ 0 h 252"/>
                <a:gd name="T10" fmla="*/ 0 w 283"/>
                <a:gd name="T11" fmla="*/ 0 h 252"/>
                <a:gd name="T12" fmla="*/ 0 w 283"/>
                <a:gd name="T13" fmla="*/ 0 h 252"/>
                <a:gd name="T14" fmla="*/ 0 w 283"/>
                <a:gd name="T15" fmla="*/ 0 h 252"/>
                <a:gd name="T16" fmla="*/ 0 w 283"/>
                <a:gd name="T17" fmla="*/ 0 h 252"/>
                <a:gd name="T18" fmla="*/ 0 w 283"/>
                <a:gd name="T19" fmla="*/ 0 h 252"/>
                <a:gd name="T20" fmla="*/ 0 w 283"/>
                <a:gd name="T21" fmla="*/ 0 h 252"/>
                <a:gd name="T22" fmla="*/ 0 w 283"/>
                <a:gd name="T23" fmla="*/ 0 h 252"/>
                <a:gd name="T24" fmla="*/ 0 w 283"/>
                <a:gd name="T25" fmla="*/ 0 h 252"/>
                <a:gd name="T26" fmla="*/ 0 w 283"/>
                <a:gd name="T27" fmla="*/ 0 h 252"/>
                <a:gd name="T28" fmla="*/ 0 w 283"/>
                <a:gd name="T29" fmla="*/ 0 h 252"/>
                <a:gd name="T30" fmla="*/ 0 w 283"/>
                <a:gd name="T31" fmla="*/ 0 h 252"/>
                <a:gd name="T32" fmla="*/ 0 w 283"/>
                <a:gd name="T33" fmla="*/ 0 h 252"/>
                <a:gd name="T34" fmla="*/ 0 w 283"/>
                <a:gd name="T35" fmla="*/ 0 h 252"/>
                <a:gd name="T36" fmla="*/ 0 w 283"/>
                <a:gd name="T37" fmla="*/ 0 h 252"/>
                <a:gd name="T38" fmla="*/ 0 w 283"/>
                <a:gd name="T39" fmla="*/ 0 h 252"/>
                <a:gd name="T40" fmla="*/ 0 w 283"/>
                <a:gd name="T41" fmla="*/ 0 h 252"/>
                <a:gd name="T42" fmla="*/ 0 w 283"/>
                <a:gd name="T43" fmla="*/ 0 h 252"/>
                <a:gd name="T44" fmla="*/ 0 w 283"/>
                <a:gd name="T45" fmla="*/ 0 h 252"/>
                <a:gd name="T46" fmla="*/ 0 w 283"/>
                <a:gd name="T47" fmla="*/ 0 h 252"/>
                <a:gd name="T48" fmla="*/ 0 w 283"/>
                <a:gd name="T49" fmla="*/ 0 h 252"/>
                <a:gd name="T50" fmla="*/ 0 w 283"/>
                <a:gd name="T51" fmla="*/ 0 h 252"/>
                <a:gd name="T52" fmla="*/ 0 w 283"/>
                <a:gd name="T53" fmla="*/ 0 h 252"/>
                <a:gd name="T54" fmla="*/ 0 w 283"/>
                <a:gd name="T55" fmla="*/ 0 h 252"/>
                <a:gd name="T56" fmla="*/ 0 w 283"/>
                <a:gd name="T57" fmla="*/ 0 h 252"/>
                <a:gd name="T58" fmla="*/ 0 w 283"/>
                <a:gd name="T59" fmla="*/ 0 h 252"/>
                <a:gd name="T60" fmla="*/ 0 w 283"/>
                <a:gd name="T61" fmla="*/ 0 h 252"/>
                <a:gd name="T62" fmla="*/ 0 w 283"/>
                <a:gd name="T63" fmla="*/ 0 h 252"/>
                <a:gd name="T64" fmla="*/ 0 w 283"/>
                <a:gd name="T65" fmla="*/ 0 h 252"/>
                <a:gd name="T66" fmla="*/ 0 w 283"/>
                <a:gd name="T67" fmla="*/ 0 h 252"/>
                <a:gd name="T68" fmla="*/ 0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0 w 283"/>
                <a:gd name="T109" fmla="*/ 0 h 252"/>
                <a:gd name="T110" fmla="*/ 0 w 283"/>
                <a:gd name="T111" fmla="*/ 0 h 252"/>
                <a:gd name="T112" fmla="*/ 0 w 283"/>
                <a:gd name="T113" fmla="*/ 0 h 252"/>
                <a:gd name="T114" fmla="*/ 0 w 283"/>
                <a:gd name="T115" fmla="*/ 0 h 252"/>
                <a:gd name="T116" fmla="*/ 0 w 283"/>
                <a:gd name="T117" fmla="*/ 0 h 252"/>
                <a:gd name="T118" fmla="*/ 0 w 283"/>
                <a:gd name="T119" fmla="*/ 0 h 252"/>
                <a:gd name="T120" fmla="*/ 0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0" name="Freeform 646"/>
            <p:cNvSpPr>
              <a:spLocks/>
            </p:cNvSpPr>
            <p:nvPr/>
          </p:nvSpPr>
          <p:spPr bwMode="auto">
            <a:xfrm>
              <a:off x="3909" y="2547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0 h 238"/>
                <a:gd name="T4" fmla="*/ 0 w 114"/>
                <a:gd name="T5" fmla="*/ 0 h 238"/>
                <a:gd name="T6" fmla="*/ 0 w 114"/>
                <a:gd name="T7" fmla="*/ 0 h 238"/>
                <a:gd name="T8" fmla="*/ 0 w 114"/>
                <a:gd name="T9" fmla="*/ 0 h 238"/>
                <a:gd name="T10" fmla="*/ 0 w 114"/>
                <a:gd name="T11" fmla="*/ 0 h 238"/>
                <a:gd name="T12" fmla="*/ 0 w 114"/>
                <a:gd name="T13" fmla="*/ 0 h 238"/>
                <a:gd name="T14" fmla="*/ 0 w 114"/>
                <a:gd name="T15" fmla="*/ 0 h 238"/>
                <a:gd name="T16" fmla="*/ 0 w 114"/>
                <a:gd name="T17" fmla="*/ 0 h 238"/>
                <a:gd name="T18" fmla="*/ 0 w 114"/>
                <a:gd name="T19" fmla="*/ 0 h 238"/>
                <a:gd name="T20" fmla="*/ 0 w 114"/>
                <a:gd name="T21" fmla="*/ 0 h 238"/>
                <a:gd name="T22" fmla="*/ 0 w 114"/>
                <a:gd name="T23" fmla="*/ 0 h 238"/>
                <a:gd name="T24" fmla="*/ 0 w 114"/>
                <a:gd name="T25" fmla="*/ 0 h 238"/>
                <a:gd name="T26" fmla="*/ 0 w 114"/>
                <a:gd name="T27" fmla="*/ 0 h 238"/>
                <a:gd name="T28" fmla="*/ 0 w 114"/>
                <a:gd name="T29" fmla="*/ 0 h 238"/>
                <a:gd name="T30" fmla="*/ 0 w 114"/>
                <a:gd name="T31" fmla="*/ 0 h 238"/>
                <a:gd name="T32" fmla="*/ 0 w 114"/>
                <a:gd name="T33" fmla="*/ 0 h 238"/>
                <a:gd name="T34" fmla="*/ 0 w 114"/>
                <a:gd name="T35" fmla="*/ 0 h 238"/>
                <a:gd name="T36" fmla="*/ 0 w 114"/>
                <a:gd name="T37" fmla="*/ 0 h 238"/>
                <a:gd name="T38" fmla="*/ 0 w 114"/>
                <a:gd name="T39" fmla="*/ 0 h 238"/>
                <a:gd name="T40" fmla="*/ 0 w 114"/>
                <a:gd name="T41" fmla="*/ 0 h 238"/>
                <a:gd name="T42" fmla="*/ 0 w 114"/>
                <a:gd name="T43" fmla="*/ 0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0 w 114"/>
                <a:gd name="T61" fmla="*/ 0 h 238"/>
                <a:gd name="T62" fmla="*/ 0 w 114"/>
                <a:gd name="T63" fmla="*/ 0 h 238"/>
                <a:gd name="T64" fmla="*/ 0 w 114"/>
                <a:gd name="T65" fmla="*/ 0 h 238"/>
                <a:gd name="T66" fmla="*/ 0 w 114"/>
                <a:gd name="T67" fmla="*/ 0 h 238"/>
                <a:gd name="T68" fmla="*/ 0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1" name="Freeform 647"/>
            <p:cNvSpPr>
              <a:spLocks/>
            </p:cNvSpPr>
            <p:nvPr/>
          </p:nvSpPr>
          <p:spPr bwMode="auto">
            <a:xfrm>
              <a:off x="4043" y="2524"/>
              <a:ext cx="41" cy="52"/>
            </a:xfrm>
            <a:custGeom>
              <a:avLst/>
              <a:gdLst>
                <a:gd name="T0" fmla="*/ 0 w 246"/>
                <a:gd name="T1" fmla="*/ 0 h 310"/>
                <a:gd name="T2" fmla="*/ 0 w 246"/>
                <a:gd name="T3" fmla="*/ 0 h 310"/>
                <a:gd name="T4" fmla="*/ 0 w 246"/>
                <a:gd name="T5" fmla="*/ 0 h 310"/>
                <a:gd name="T6" fmla="*/ 0 w 246"/>
                <a:gd name="T7" fmla="*/ 0 h 310"/>
                <a:gd name="T8" fmla="*/ 0 w 246"/>
                <a:gd name="T9" fmla="*/ 0 h 310"/>
                <a:gd name="T10" fmla="*/ 0 w 246"/>
                <a:gd name="T11" fmla="*/ 0 h 310"/>
                <a:gd name="T12" fmla="*/ 0 w 246"/>
                <a:gd name="T13" fmla="*/ 0 h 310"/>
                <a:gd name="T14" fmla="*/ 0 w 246"/>
                <a:gd name="T15" fmla="*/ 0 h 310"/>
                <a:gd name="T16" fmla="*/ 0 w 246"/>
                <a:gd name="T17" fmla="*/ 0 h 310"/>
                <a:gd name="T18" fmla="*/ 0 w 246"/>
                <a:gd name="T19" fmla="*/ 0 h 310"/>
                <a:gd name="T20" fmla="*/ 0 w 246"/>
                <a:gd name="T21" fmla="*/ 0 h 310"/>
                <a:gd name="T22" fmla="*/ 0 w 246"/>
                <a:gd name="T23" fmla="*/ 0 h 310"/>
                <a:gd name="T24" fmla="*/ 0 w 246"/>
                <a:gd name="T25" fmla="*/ 0 h 310"/>
                <a:gd name="T26" fmla="*/ 0 w 246"/>
                <a:gd name="T27" fmla="*/ 0 h 310"/>
                <a:gd name="T28" fmla="*/ 0 w 246"/>
                <a:gd name="T29" fmla="*/ 0 h 310"/>
                <a:gd name="T30" fmla="*/ 0 w 246"/>
                <a:gd name="T31" fmla="*/ 0 h 310"/>
                <a:gd name="T32" fmla="*/ 0 w 246"/>
                <a:gd name="T33" fmla="*/ 0 h 310"/>
                <a:gd name="T34" fmla="*/ 0 w 246"/>
                <a:gd name="T35" fmla="*/ 0 h 310"/>
                <a:gd name="T36" fmla="*/ 0 w 246"/>
                <a:gd name="T37" fmla="*/ 0 h 310"/>
                <a:gd name="T38" fmla="*/ 0 w 246"/>
                <a:gd name="T39" fmla="*/ 0 h 310"/>
                <a:gd name="T40" fmla="*/ 0 w 246"/>
                <a:gd name="T41" fmla="*/ 0 h 310"/>
                <a:gd name="T42" fmla="*/ 0 w 246"/>
                <a:gd name="T43" fmla="*/ 0 h 310"/>
                <a:gd name="T44" fmla="*/ 0 w 246"/>
                <a:gd name="T45" fmla="*/ 0 h 310"/>
                <a:gd name="T46" fmla="*/ 0 w 246"/>
                <a:gd name="T47" fmla="*/ 0 h 310"/>
                <a:gd name="T48" fmla="*/ 0 w 246"/>
                <a:gd name="T49" fmla="*/ 0 h 310"/>
                <a:gd name="T50" fmla="*/ 0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0 w 246"/>
                <a:gd name="T69" fmla="*/ 0 h 310"/>
                <a:gd name="T70" fmla="*/ 0 w 246"/>
                <a:gd name="T71" fmla="*/ 0 h 310"/>
                <a:gd name="T72" fmla="*/ 0 w 246"/>
                <a:gd name="T73" fmla="*/ 0 h 310"/>
                <a:gd name="T74" fmla="*/ 0 w 246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2" name="Freeform 648"/>
            <p:cNvSpPr>
              <a:spLocks/>
            </p:cNvSpPr>
            <p:nvPr/>
          </p:nvSpPr>
          <p:spPr bwMode="auto">
            <a:xfrm>
              <a:off x="3998" y="2585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0 h 187"/>
                <a:gd name="T28" fmla="*/ 0 w 83"/>
                <a:gd name="T29" fmla="*/ 0 h 187"/>
                <a:gd name="T30" fmla="*/ 0 w 83"/>
                <a:gd name="T31" fmla="*/ 0 h 187"/>
                <a:gd name="T32" fmla="*/ 0 w 83"/>
                <a:gd name="T33" fmla="*/ 0 h 187"/>
                <a:gd name="T34" fmla="*/ 0 w 83"/>
                <a:gd name="T35" fmla="*/ 0 h 187"/>
                <a:gd name="T36" fmla="*/ 0 w 83"/>
                <a:gd name="T37" fmla="*/ 0 h 187"/>
                <a:gd name="T38" fmla="*/ 0 w 83"/>
                <a:gd name="T39" fmla="*/ 0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3" name="Freeform 649"/>
            <p:cNvSpPr>
              <a:spLocks/>
            </p:cNvSpPr>
            <p:nvPr/>
          </p:nvSpPr>
          <p:spPr bwMode="auto">
            <a:xfrm>
              <a:off x="3992" y="2568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0 h 94"/>
                <a:gd name="T30" fmla="*/ 0 w 44"/>
                <a:gd name="T31" fmla="*/ 0 h 94"/>
                <a:gd name="T32" fmla="*/ 0 w 44"/>
                <a:gd name="T33" fmla="*/ 0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4" name="Freeform 650"/>
            <p:cNvSpPr>
              <a:spLocks/>
            </p:cNvSpPr>
            <p:nvPr/>
          </p:nvSpPr>
          <p:spPr bwMode="auto">
            <a:xfrm>
              <a:off x="3986" y="2557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5" name="Freeform 651"/>
            <p:cNvSpPr>
              <a:spLocks/>
            </p:cNvSpPr>
            <p:nvPr/>
          </p:nvSpPr>
          <p:spPr bwMode="auto">
            <a:xfrm>
              <a:off x="3981" y="2549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6" name="Freeform 652"/>
            <p:cNvSpPr>
              <a:spLocks/>
            </p:cNvSpPr>
            <p:nvPr/>
          </p:nvSpPr>
          <p:spPr bwMode="auto">
            <a:xfrm>
              <a:off x="3941" y="2539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0 h 236"/>
                <a:gd name="T18" fmla="*/ 0 w 198"/>
                <a:gd name="T19" fmla="*/ 0 h 236"/>
                <a:gd name="T20" fmla="*/ 0 w 198"/>
                <a:gd name="T21" fmla="*/ 0 h 236"/>
                <a:gd name="T22" fmla="*/ 0 w 198"/>
                <a:gd name="T23" fmla="*/ 0 h 236"/>
                <a:gd name="T24" fmla="*/ 0 w 198"/>
                <a:gd name="T25" fmla="*/ 0 h 236"/>
                <a:gd name="T26" fmla="*/ 0 w 198"/>
                <a:gd name="T27" fmla="*/ 0 h 236"/>
                <a:gd name="T28" fmla="*/ 0 w 198"/>
                <a:gd name="T29" fmla="*/ 0 h 236"/>
                <a:gd name="T30" fmla="*/ 0 w 198"/>
                <a:gd name="T31" fmla="*/ 0 h 236"/>
                <a:gd name="T32" fmla="*/ 0 w 198"/>
                <a:gd name="T33" fmla="*/ 0 h 236"/>
                <a:gd name="T34" fmla="*/ 0 w 198"/>
                <a:gd name="T35" fmla="*/ 0 h 236"/>
                <a:gd name="T36" fmla="*/ 0 w 198"/>
                <a:gd name="T37" fmla="*/ 0 h 236"/>
                <a:gd name="T38" fmla="*/ 0 w 198"/>
                <a:gd name="T39" fmla="*/ 0 h 236"/>
                <a:gd name="T40" fmla="*/ 0 w 198"/>
                <a:gd name="T41" fmla="*/ 0 h 236"/>
                <a:gd name="T42" fmla="*/ 0 w 198"/>
                <a:gd name="T43" fmla="*/ 0 h 236"/>
                <a:gd name="T44" fmla="*/ 0 w 198"/>
                <a:gd name="T45" fmla="*/ 0 h 236"/>
                <a:gd name="T46" fmla="*/ 0 w 198"/>
                <a:gd name="T47" fmla="*/ 0 h 236"/>
                <a:gd name="T48" fmla="*/ 0 w 198"/>
                <a:gd name="T49" fmla="*/ 0 h 236"/>
                <a:gd name="T50" fmla="*/ 0 w 198"/>
                <a:gd name="T51" fmla="*/ 0 h 236"/>
                <a:gd name="T52" fmla="*/ 0 w 198"/>
                <a:gd name="T53" fmla="*/ 0 h 236"/>
                <a:gd name="T54" fmla="*/ 0 w 198"/>
                <a:gd name="T55" fmla="*/ 0 h 236"/>
                <a:gd name="T56" fmla="*/ 0 w 198"/>
                <a:gd name="T57" fmla="*/ 0 h 236"/>
                <a:gd name="T58" fmla="*/ 0 w 198"/>
                <a:gd name="T59" fmla="*/ 0 h 236"/>
                <a:gd name="T60" fmla="*/ 0 w 198"/>
                <a:gd name="T61" fmla="*/ 0 h 236"/>
                <a:gd name="T62" fmla="*/ 0 w 198"/>
                <a:gd name="T63" fmla="*/ 0 h 236"/>
                <a:gd name="T64" fmla="*/ 0 w 198"/>
                <a:gd name="T65" fmla="*/ 0 h 236"/>
                <a:gd name="T66" fmla="*/ 0 w 198"/>
                <a:gd name="T67" fmla="*/ 0 h 236"/>
                <a:gd name="T68" fmla="*/ 0 w 198"/>
                <a:gd name="T69" fmla="*/ 0 h 236"/>
                <a:gd name="T70" fmla="*/ 0 w 198"/>
                <a:gd name="T71" fmla="*/ 0 h 236"/>
                <a:gd name="T72" fmla="*/ 0 w 198"/>
                <a:gd name="T73" fmla="*/ 0 h 236"/>
                <a:gd name="T74" fmla="*/ 0 w 198"/>
                <a:gd name="T75" fmla="*/ 0 h 236"/>
                <a:gd name="T76" fmla="*/ 0 w 198"/>
                <a:gd name="T77" fmla="*/ 0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0 w 198"/>
                <a:gd name="T91" fmla="*/ 0 h 236"/>
                <a:gd name="T92" fmla="*/ 0 w 198"/>
                <a:gd name="T93" fmla="*/ 0 h 236"/>
                <a:gd name="T94" fmla="*/ 0 w 198"/>
                <a:gd name="T95" fmla="*/ 0 h 236"/>
                <a:gd name="T96" fmla="*/ 0 w 198"/>
                <a:gd name="T97" fmla="*/ 0 h 236"/>
                <a:gd name="T98" fmla="*/ 0 w 198"/>
                <a:gd name="T99" fmla="*/ 0 h 236"/>
                <a:gd name="T100" fmla="*/ 0 w 198"/>
                <a:gd name="T101" fmla="*/ 0 h 236"/>
                <a:gd name="T102" fmla="*/ 0 w 198"/>
                <a:gd name="T103" fmla="*/ 0 h 236"/>
                <a:gd name="T104" fmla="*/ 0 w 198"/>
                <a:gd name="T105" fmla="*/ 0 h 236"/>
                <a:gd name="T106" fmla="*/ 0 w 198"/>
                <a:gd name="T107" fmla="*/ 0 h 236"/>
                <a:gd name="T108" fmla="*/ 0 w 198"/>
                <a:gd name="T109" fmla="*/ 0 h 236"/>
                <a:gd name="T110" fmla="*/ 0 w 198"/>
                <a:gd name="T111" fmla="*/ 0 h 236"/>
                <a:gd name="T112" fmla="*/ 0 w 198"/>
                <a:gd name="T113" fmla="*/ 0 h 236"/>
                <a:gd name="T114" fmla="*/ 0 w 198"/>
                <a:gd name="T115" fmla="*/ 0 h 236"/>
                <a:gd name="T116" fmla="*/ 0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7" name="Freeform 653"/>
            <p:cNvSpPr>
              <a:spLocks/>
            </p:cNvSpPr>
            <p:nvPr/>
          </p:nvSpPr>
          <p:spPr bwMode="auto">
            <a:xfrm>
              <a:off x="3997" y="2539"/>
              <a:ext cx="22" cy="30"/>
            </a:xfrm>
            <a:custGeom>
              <a:avLst/>
              <a:gdLst>
                <a:gd name="T0" fmla="*/ 0 w 128"/>
                <a:gd name="T1" fmla="*/ 0 h 183"/>
                <a:gd name="T2" fmla="*/ 0 w 128"/>
                <a:gd name="T3" fmla="*/ 0 h 183"/>
                <a:gd name="T4" fmla="*/ 0 w 128"/>
                <a:gd name="T5" fmla="*/ 0 h 183"/>
                <a:gd name="T6" fmla="*/ 0 w 128"/>
                <a:gd name="T7" fmla="*/ 0 h 183"/>
                <a:gd name="T8" fmla="*/ 0 w 128"/>
                <a:gd name="T9" fmla="*/ 0 h 183"/>
                <a:gd name="T10" fmla="*/ 0 w 128"/>
                <a:gd name="T11" fmla="*/ 0 h 183"/>
                <a:gd name="T12" fmla="*/ 0 w 128"/>
                <a:gd name="T13" fmla="*/ 0 h 183"/>
                <a:gd name="T14" fmla="*/ 0 w 128"/>
                <a:gd name="T15" fmla="*/ 0 h 183"/>
                <a:gd name="T16" fmla="*/ 0 w 128"/>
                <a:gd name="T17" fmla="*/ 0 h 183"/>
                <a:gd name="T18" fmla="*/ 0 w 128"/>
                <a:gd name="T19" fmla="*/ 0 h 183"/>
                <a:gd name="T20" fmla="*/ 0 w 128"/>
                <a:gd name="T21" fmla="*/ 0 h 183"/>
                <a:gd name="T22" fmla="*/ 0 w 128"/>
                <a:gd name="T23" fmla="*/ 0 h 183"/>
                <a:gd name="T24" fmla="*/ 0 w 128"/>
                <a:gd name="T25" fmla="*/ 0 h 183"/>
                <a:gd name="T26" fmla="*/ 0 w 128"/>
                <a:gd name="T27" fmla="*/ 0 h 183"/>
                <a:gd name="T28" fmla="*/ 0 w 128"/>
                <a:gd name="T29" fmla="*/ 0 h 183"/>
                <a:gd name="T30" fmla="*/ 0 w 128"/>
                <a:gd name="T31" fmla="*/ 0 h 183"/>
                <a:gd name="T32" fmla="*/ 0 w 128"/>
                <a:gd name="T33" fmla="*/ 0 h 183"/>
                <a:gd name="T34" fmla="*/ 0 w 128"/>
                <a:gd name="T35" fmla="*/ 0 h 183"/>
                <a:gd name="T36" fmla="*/ 0 w 128"/>
                <a:gd name="T37" fmla="*/ 0 h 183"/>
                <a:gd name="T38" fmla="*/ 0 w 128"/>
                <a:gd name="T39" fmla="*/ 0 h 183"/>
                <a:gd name="T40" fmla="*/ 0 w 128"/>
                <a:gd name="T41" fmla="*/ 0 h 183"/>
                <a:gd name="T42" fmla="*/ 0 w 128"/>
                <a:gd name="T43" fmla="*/ 0 h 183"/>
                <a:gd name="T44" fmla="*/ 0 w 128"/>
                <a:gd name="T45" fmla="*/ 0 h 183"/>
                <a:gd name="T46" fmla="*/ 0 w 128"/>
                <a:gd name="T47" fmla="*/ 0 h 183"/>
                <a:gd name="T48" fmla="*/ 0 w 128"/>
                <a:gd name="T49" fmla="*/ 0 h 183"/>
                <a:gd name="T50" fmla="*/ 0 w 128"/>
                <a:gd name="T51" fmla="*/ 0 h 183"/>
                <a:gd name="T52" fmla="*/ 0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0 w 128"/>
                <a:gd name="T77" fmla="*/ 0 h 183"/>
                <a:gd name="T78" fmla="*/ 0 w 128"/>
                <a:gd name="T79" fmla="*/ 0 h 183"/>
                <a:gd name="T80" fmla="*/ 0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8" name="Freeform 654"/>
            <p:cNvSpPr>
              <a:spLocks/>
            </p:cNvSpPr>
            <p:nvPr/>
          </p:nvSpPr>
          <p:spPr bwMode="auto">
            <a:xfrm>
              <a:off x="3920" y="2532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0 h 379"/>
                <a:gd name="T6" fmla="*/ 0 w 323"/>
                <a:gd name="T7" fmla="*/ 0 h 379"/>
                <a:gd name="T8" fmla="*/ 0 w 323"/>
                <a:gd name="T9" fmla="*/ 0 h 379"/>
                <a:gd name="T10" fmla="*/ 0 w 323"/>
                <a:gd name="T11" fmla="*/ 0 h 379"/>
                <a:gd name="T12" fmla="*/ 0 w 323"/>
                <a:gd name="T13" fmla="*/ 0 h 379"/>
                <a:gd name="T14" fmla="*/ 0 w 323"/>
                <a:gd name="T15" fmla="*/ 0 h 379"/>
                <a:gd name="T16" fmla="*/ 0 w 323"/>
                <a:gd name="T17" fmla="*/ 0 h 379"/>
                <a:gd name="T18" fmla="*/ 0 w 323"/>
                <a:gd name="T19" fmla="*/ 0 h 379"/>
                <a:gd name="T20" fmla="*/ 0 w 323"/>
                <a:gd name="T21" fmla="*/ 0 h 379"/>
                <a:gd name="T22" fmla="*/ 0 w 323"/>
                <a:gd name="T23" fmla="*/ 0 h 379"/>
                <a:gd name="T24" fmla="*/ 0 w 323"/>
                <a:gd name="T25" fmla="*/ 0 h 379"/>
                <a:gd name="T26" fmla="*/ 0 w 323"/>
                <a:gd name="T27" fmla="*/ 0 h 379"/>
                <a:gd name="T28" fmla="*/ 0 w 323"/>
                <a:gd name="T29" fmla="*/ 0 h 379"/>
                <a:gd name="T30" fmla="*/ 0 w 323"/>
                <a:gd name="T31" fmla="*/ 0 h 379"/>
                <a:gd name="T32" fmla="*/ 0 w 323"/>
                <a:gd name="T33" fmla="*/ 0 h 379"/>
                <a:gd name="T34" fmla="*/ 0 w 323"/>
                <a:gd name="T35" fmla="*/ 0 h 379"/>
                <a:gd name="T36" fmla="*/ 0 w 323"/>
                <a:gd name="T37" fmla="*/ 0 h 379"/>
                <a:gd name="T38" fmla="*/ 0 w 323"/>
                <a:gd name="T39" fmla="*/ 0 h 379"/>
                <a:gd name="T40" fmla="*/ 0 w 323"/>
                <a:gd name="T41" fmla="*/ 0 h 379"/>
                <a:gd name="T42" fmla="*/ 0 w 323"/>
                <a:gd name="T43" fmla="*/ 0 h 379"/>
                <a:gd name="T44" fmla="*/ 0 w 323"/>
                <a:gd name="T45" fmla="*/ 0 h 379"/>
                <a:gd name="T46" fmla="*/ 0 w 323"/>
                <a:gd name="T47" fmla="*/ 0 h 379"/>
                <a:gd name="T48" fmla="*/ 0 w 323"/>
                <a:gd name="T49" fmla="*/ 0 h 379"/>
                <a:gd name="T50" fmla="*/ 0 w 323"/>
                <a:gd name="T51" fmla="*/ 0 h 379"/>
                <a:gd name="T52" fmla="*/ 0 w 323"/>
                <a:gd name="T53" fmla="*/ 0 h 379"/>
                <a:gd name="T54" fmla="*/ 0 w 323"/>
                <a:gd name="T55" fmla="*/ 0 h 379"/>
                <a:gd name="T56" fmla="*/ 0 w 323"/>
                <a:gd name="T57" fmla="*/ 0 h 379"/>
                <a:gd name="T58" fmla="*/ 0 w 323"/>
                <a:gd name="T59" fmla="*/ 0 h 379"/>
                <a:gd name="T60" fmla="*/ 0 w 323"/>
                <a:gd name="T61" fmla="*/ 0 h 379"/>
                <a:gd name="T62" fmla="*/ 0 w 323"/>
                <a:gd name="T63" fmla="*/ 0 h 379"/>
                <a:gd name="T64" fmla="*/ 0 w 323"/>
                <a:gd name="T65" fmla="*/ 0 h 379"/>
                <a:gd name="T66" fmla="*/ 0 w 323"/>
                <a:gd name="T67" fmla="*/ 0 h 379"/>
                <a:gd name="T68" fmla="*/ 0 w 323"/>
                <a:gd name="T69" fmla="*/ 0 h 379"/>
                <a:gd name="T70" fmla="*/ 0 w 323"/>
                <a:gd name="T71" fmla="*/ 0 h 379"/>
                <a:gd name="T72" fmla="*/ 0 w 323"/>
                <a:gd name="T73" fmla="*/ 0 h 379"/>
                <a:gd name="T74" fmla="*/ 0 w 323"/>
                <a:gd name="T75" fmla="*/ 0 h 379"/>
                <a:gd name="T76" fmla="*/ 0 w 323"/>
                <a:gd name="T77" fmla="*/ 0 h 379"/>
                <a:gd name="T78" fmla="*/ 0 w 323"/>
                <a:gd name="T79" fmla="*/ 0 h 379"/>
                <a:gd name="T80" fmla="*/ 0 w 323"/>
                <a:gd name="T81" fmla="*/ 0 h 379"/>
                <a:gd name="T82" fmla="*/ 0 w 323"/>
                <a:gd name="T83" fmla="*/ 0 h 379"/>
                <a:gd name="T84" fmla="*/ 0 w 323"/>
                <a:gd name="T85" fmla="*/ 0 h 379"/>
                <a:gd name="T86" fmla="*/ 0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89" name="Freeform 655"/>
            <p:cNvSpPr>
              <a:spLocks/>
            </p:cNvSpPr>
            <p:nvPr/>
          </p:nvSpPr>
          <p:spPr bwMode="auto">
            <a:xfrm>
              <a:off x="3995" y="2530"/>
              <a:ext cx="47" cy="42"/>
            </a:xfrm>
            <a:custGeom>
              <a:avLst/>
              <a:gdLst>
                <a:gd name="T0" fmla="*/ 0 w 282"/>
                <a:gd name="T1" fmla="*/ 0 h 253"/>
                <a:gd name="T2" fmla="*/ 0 w 282"/>
                <a:gd name="T3" fmla="*/ 0 h 253"/>
                <a:gd name="T4" fmla="*/ 0 w 282"/>
                <a:gd name="T5" fmla="*/ 0 h 253"/>
                <a:gd name="T6" fmla="*/ 0 w 282"/>
                <a:gd name="T7" fmla="*/ 0 h 253"/>
                <a:gd name="T8" fmla="*/ 0 w 282"/>
                <a:gd name="T9" fmla="*/ 0 h 253"/>
                <a:gd name="T10" fmla="*/ 0 w 282"/>
                <a:gd name="T11" fmla="*/ 0 h 253"/>
                <a:gd name="T12" fmla="*/ 0 w 282"/>
                <a:gd name="T13" fmla="*/ 0 h 253"/>
                <a:gd name="T14" fmla="*/ 0 w 282"/>
                <a:gd name="T15" fmla="*/ 0 h 253"/>
                <a:gd name="T16" fmla="*/ 0 w 282"/>
                <a:gd name="T17" fmla="*/ 0 h 253"/>
                <a:gd name="T18" fmla="*/ 0 w 282"/>
                <a:gd name="T19" fmla="*/ 0 h 253"/>
                <a:gd name="T20" fmla="*/ 0 w 282"/>
                <a:gd name="T21" fmla="*/ 0 h 253"/>
                <a:gd name="T22" fmla="*/ 0 w 282"/>
                <a:gd name="T23" fmla="*/ 0 h 253"/>
                <a:gd name="T24" fmla="*/ 0 w 282"/>
                <a:gd name="T25" fmla="*/ 0 h 253"/>
                <a:gd name="T26" fmla="*/ 0 w 282"/>
                <a:gd name="T27" fmla="*/ 0 h 253"/>
                <a:gd name="T28" fmla="*/ 0 w 282"/>
                <a:gd name="T29" fmla="*/ 0 h 253"/>
                <a:gd name="T30" fmla="*/ 0 w 282"/>
                <a:gd name="T31" fmla="*/ 0 h 253"/>
                <a:gd name="T32" fmla="*/ 0 w 282"/>
                <a:gd name="T33" fmla="*/ 0 h 253"/>
                <a:gd name="T34" fmla="*/ 0 w 282"/>
                <a:gd name="T35" fmla="*/ 0 h 253"/>
                <a:gd name="T36" fmla="*/ 0 w 282"/>
                <a:gd name="T37" fmla="*/ 0 h 253"/>
                <a:gd name="T38" fmla="*/ 0 w 282"/>
                <a:gd name="T39" fmla="*/ 0 h 253"/>
                <a:gd name="T40" fmla="*/ 0 w 282"/>
                <a:gd name="T41" fmla="*/ 0 h 253"/>
                <a:gd name="T42" fmla="*/ 0 w 282"/>
                <a:gd name="T43" fmla="*/ 0 h 253"/>
                <a:gd name="T44" fmla="*/ 0 w 282"/>
                <a:gd name="T45" fmla="*/ 0 h 253"/>
                <a:gd name="T46" fmla="*/ 0 w 282"/>
                <a:gd name="T47" fmla="*/ 0 h 253"/>
                <a:gd name="T48" fmla="*/ 0 w 282"/>
                <a:gd name="T49" fmla="*/ 0 h 253"/>
                <a:gd name="T50" fmla="*/ 0 w 282"/>
                <a:gd name="T51" fmla="*/ 0 h 253"/>
                <a:gd name="T52" fmla="*/ 0 w 282"/>
                <a:gd name="T53" fmla="*/ 0 h 253"/>
                <a:gd name="T54" fmla="*/ 0 w 282"/>
                <a:gd name="T55" fmla="*/ 0 h 253"/>
                <a:gd name="T56" fmla="*/ 0 w 282"/>
                <a:gd name="T57" fmla="*/ 0 h 253"/>
                <a:gd name="T58" fmla="*/ 0 w 282"/>
                <a:gd name="T59" fmla="*/ 0 h 253"/>
                <a:gd name="T60" fmla="*/ 0 w 282"/>
                <a:gd name="T61" fmla="*/ 0 h 253"/>
                <a:gd name="T62" fmla="*/ 0 w 282"/>
                <a:gd name="T63" fmla="*/ 0 h 253"/>
                <a:gd name="T64" fmla="*/ 0 w 282"/>
                <a:gd name="T65" fmla="*/ 0 h 253"/>
                <a:gd name="T66" fmla="*/ 0 w 282"/>
                <a:gd name="T67" fmla="*/ 0 h 253"/>
                <a:gd name="T68" fmla="*/ 0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0 w 282"/>
                <a:gd name="T107" fmla="*/ 0 h 253"/>
                <a:gd name="T108" fmla="*/ 0 w 282"/>
                <a:gd name="T109" fmla="*/ 0 h 253"/>
                <a:gd name="T110" fmla="*/ 0 w 282"/>
                <a:gd name="T111" fmla="*/ 0 h 253"/>
                <a:gd name="T112" fmla="*/ 0 w 282"/>
                <a:gd name="T113" fmla="*/ 0 h 253"/>
                <a:gd name="T114" fmla="*/ 0 w 282"/>
                <a:gd name="T115" fmla="*/ 0 h 253"/>
                <a:gd name="T116" fmla="*/ 0 w 282"/>
                <a:gd name="T117" fmla="*/ 0 h 253"/>
                <a:gd name="T118" fmla="*/ 0 w 282"/>
                <a:gd name="T119" fmla="*/ 0 h 253"/>
                <a:gd name="T120" fmla="*/ 0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90" name="Freeform 656"/>
            <p:cNvSpPr>
              <a:spLocks/>
            </p:cNvSpPr>
            <p:nvPr/>
          </p:nvSpPr>
          <p:spPr bwMode="auto">
            <a:xfrm>
              <a:off x="3901" y="2553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0 h 236"/>
                <a:gd name="T4" fmla="*/ 0 w 115"/>
                <a:gd name="T5" fmla="*/ 0 h 236"/>
                <a:gd name="T6" fmla="*/ 0 w 115"/>
                <a:gd name="T7" fmla="*/ 0 h 236"/>
                <a:gd name="T8" fmla="*/ 0 w 115"/>
                <a:gd name="T9" fmla="*/ 0 h 236"/>
                <a:gd name="T10" fmla="*/ 0 w 115"/>
                <a:gd name="T11" fmla="*/ 0 h 236"/>
                <a:gd name="T12" fmla="*/ 0 w 115"/>
                <a:gd name="T13" fmla="*/ 0 h 236"/>
                <a:gd name="T14" fmla="*/ 0 w 115"/>
                <a:gd name="T15" fmla="*/ 0 h 236"/>
                <a:gd name="T16" fmla="*/ 0 w 115"/>
                <a:gd name="T17" fmla="*/ 0 h 236"/>
                <a:gd name="T18" fmla="*/ 0 w 115"/>
                <a:gd name="T19" fmla="*/ 0 h 236"/>
                <a:gd name="T20" fmla="*/ 0 w 115"/>
                <a:gd name="T21" fmla="*/ 0 h 236"/>
                <a:gd name="T22" fmla="*/ 0 w 115"/>
                <a:gd name="T23" fmla="*/ 0 h 236"/>
                <a:gd name="T24" fmla="*/ 0 w 115"/>
                <a:gd name="T25" fmla="*/ 0 h 236"/>
                <a:gd name="T26" fmla="*/ 0 w 115"/>
                <a:gd name="T27" fmla="*/ 0 h 236"/>
                <a:gd name="T28" fmla="*/ 0 w 115"/>
                <a:gd name="T29" fmla="*/ 0 h 236"/>
                <a:gd name="T30" fmla="*/ 0 w 115"/>
                <a:gd name="T31" fmla="*/ 0 h 236"/>
                <a:gd name="T32" fmla="*/ 0 w 115"/>
                <a:gd name="T33" fmla="*/ 0 h 236"/>
                <a:gd name="T34" fmla="*/ 0 w 115"/>
                <a:gd name="T35" fmla="*/ 0 h 236"/>
                <a:gd name="T36" fmla="*/ 0 w 115"/>
                <a:gd name="T37" fmla="*/ 0 h 236"/>
                <a:gd name="T38" fmla="*/ 0 w 115"/>
                <a:gd name="T39" fmla="*/ 0 h 236"/>
                <a:gd name="T40" fmla="*/ 0 w 115"/>
                <a:gd name="T41" fmla="*/ 0 h 236"/>
                <a:gd name="T42" fmla="*/ 0 w 115"/>
                <a:gd name="T43" fmla="*/ 0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791" name="Freeform 657"/>
            <p:cNvSpPr>
              <a:spLocks/>
            </p:cNvSpPr>
            <p:nvPr/>
          </p:nvSpPr>
          <p:spPr bwMode="auto">
            <a:xfrm>
              <a:off x="4034" y="2527"/>
              <a:ext cx="41" cy="52"/>
            </a:xfrm>
            <a:custGeom>
              <a:avLst/>
              <a:gdLst>
                <a:gd name="T0" fmla="*/ 0 w 245"/>
                <a:gd name="T1" fmla="*/ 0 h 310"/>
                <a:gd name="T2" fmla="*/ 0 w 245"/>
                <a:gd name="T3" fmla="*/ 0 h 310"/>
                <a:gd name="T4" fmla="*/ 0 w 245"/>
                <a:gd name="T5" fmla="*/ 0 h 310"/>
                <a:gd name="T6" fmla="*/ 0 w 245"/>
                <a:gd name="T7" fmla="*/ 0 h 310"/>
                <a:gd name="T8" fmla="*/ 0 w 245"/>
                <a:gd name="T9" fmla="*/ 0 h 310"/>
                <a:gd name="T10" fmla="*/ 0 w 245"/>
                <a:gd name="T11" fmla="*/ 0 h 310"/>
                <a:gd name="T12" fmla="*/ 0 w 245"/>
                <a:gd name="T13" fmla="*/ 0 h 310"/>
                <a:gd name="T14" fmla="*/ 0 w 245"/>
                <a:gd name="T15" fmla="*/ 0 h 310"/>
                <a:gd name="T16" fmla="*/ 0 w 245"/>
                <a:gd name="T17" fmla="*/ 0 h 310"/>
                <a:gd name="T18" fmla="*/ 0 w 245"/>
                <a:gd name="T19" fmla="*/ 0 h 310"/>
                <a:gd name="T20" fmla="*/ 0 w 245"/>
                <a:gd name="T21" fmla="*/ 0 h 310"/>
                <a:gd name="T22" fmla="*/ 0 w 245"/>
                <a:gd name="T23" fmla="*/ 0 h 310"/>
                <a:gd name="T24" fmla="*/ 0 w 245"/>
                <a:gd name="T25" fmla="*/ 0 h 310"/>
                <a:gd name="T26" fmla="*/ 0 w 245"/>
                <a:gd name="T27" fmla="*/ 0 h 310"/>
                <a:gd name="T28" fmla="*/ 0 w 245"/>
                <a:gd name="T29" fmla="*/ 0 h 310"/>
                <a:gd name="T30" fmla="*/ 0 w 245"/>
                <a:gd name="T31" fmla="*/ 0 h 310"/>
                <a:gd name="T32" fmla="*/ 0 w 245"/>
                <a:gd name="T33" fmla="*/ 0 h 310"/>
                <a:gd name="T34" fmla="*/ 0 w 245"/>
                <a:gd name="T35" fmla="*/ 0 h 310"/>
                <a:gd name="T36" fmla="*/ 0 w 245"/>
                <a:gd name="T37" fmla="*/ 0 h 310"/>
                <a:gd name="T38" fmla="*/ 0 w 245"/>
                <a:gd name="T39" fmla="*/ 0 h 310"/>
                <a:gd name="T40" fmla="*/ 0 w 245"/>
                <a:gd name="T41" fmla="*/ 0 h 310"/>
                <a:gd name="T42" fmla="*/ 0 w 245"/>
                <a:gd name="T43" fmla="*/ 0 h 310"/>
                <a:gd name="T44" fmla="*/ 0 w 245"/>
                <a:gd name="T45" fmla="*/ 0 h 310"/>
                <a:gd name="T46" fmla="*/ 0 w 245"/>
                <a:gd name="T47" fmla="*/ 0 h 310"/>
                <a:gd name="T48" fmla="*/ 0 w 245"/>
                <a:gd name="T49" fmla="*/ 0 h 310"/>
                <a:gd name="T50" fmla="*/ 0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0 w 245"/>
                <a:gd name="T69" fmla="*/ 0 h 310"/>
                <a:gd name="T70" fmla="*/ 0 w 245"/>
                <a:gd name="T71" fmla="*/ 0 h 310"/>
                <a:gd name="T72" fmla="*/ 0 w 245"/>
                <a:gd name="T73" fmla="*/ 0 h 310"/>
                <a:gd name="T74" fmla="*/ 0 w 245"/>
                <a:gd name="T75" fmla="*/ 0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792" name="Group 658"/>
            <p:cNvGrpSpPr>
              <a:grpSpLocks/>
            </p:cNvGrpSpPr>
            <p:nvPr/>
          </p:nvGrpSpPr>
          <p:grpSpPr bwMode="auto">
            <a:xfrm>
              <a:off x="3949" y="2599"/>
              <a:ext cx="135" cy="180"/>
              <a:chOff x="3774" y="2423"/>
              <a:chExt cx="189" cy="286"/>
            </a:xfrm>
          </p:grpSpPr>
          <p:sp>
            <p:nvSpPr>
              <p:cNvPr id="21793" name="Rectangle 65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4" name="Rectangle 66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5" name="Rectangle 66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6" name="Rectangle 66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7" name="Rectangle 66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798" name="Rectangle 66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773" name="Line 162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17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1775" name="Text Box 580"/>
          <p:cNvSpPr txBox="1">
            <a:spLocks noChangeArrowheads="1"/>
          </p:cNvSpPr>
          <p:nvPr/>
        </p:nvSpPr>
        <p:spPr bwMode="auto">
          <a:xfrm>
            <a:off x="7064375" y="1943100"/>
            <a:ext cx="8826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</a:rPr>
              <a:t>global ISP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49" name="1 - Τίτλος"/>
          <p:cNvSpPr>
            <a:spLocks noGrp="1"/>
          </p:cNvSpPr>
          <p:nvPr>
            <p:ph type="title"/>
          </p:nvPr>
        </p:nvSpPr>
        <p:spPr>
          <a:xfrm>
            <a:off x="833846" y="254726"/>
            <a:ext cx="8310154" cy="1143000"/>
          </a:xfrm>
        </p:spPr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605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38605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A642E81-9FA0-4CCF-90E1-955463ED55F6}" type="slidenum">
              <a:rPr lang="en-US" smtClean="0">
                <a:latin typeface="Arial" charset="0"/>
                <a:cs typeface="Arial" charset="0"/>
              </a:rPr>
              <a:pPr/>
              <a:t>50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6052" name="4 - TextBox"/>
          <p:cNvSpPr txBox="1">
            <a:spLocks noChangeArrowheads="1"/>
          </p:cNvSpPr>
          <p:nvPr/>
        </p:nvSpPr>
        <p:spPr bwMode="auto">
          <a:xfrm>
            <a:off x="0" y="1306286"/>
            <a:ext cx="91439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l-GR" sz="2000" i="0" dirty="0"/>
              <a:t>το πλαίσιο στέλνεται από το Α στον </a:t>
            </a:r>
            <a:r>
              <a:rPr lang="en-US" sz="2000" i="0" dirty="0" smtClean="0"/>
              <a:t>R</a:t>
            </a:r>
            <a:endParaRPr lang="el-GR" sz="2000" i="0" dirty="0" smtClean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i="0" dirty="0" smtClean="0"/>
              <a:t> </a:t>
            </a:r>
            <a:r>
              <a:rPr lang="el-GR" sz="2000" i="0" dirty="0"/>
              <a:t>το πλαίσιο λαμβάνεται στον </a:t>
            </a:r>
            <a:r>
              <a:rPr lang="en-US" sz="2000" i="0" dirty="0"/>
              <a:t>R, </a:t>
            </a:r>
            <a:r>
              <a:rPr lang="el-GR" sz="2000" i="0" dirty="0"/>
              <a:t>αφαιρείται το </a:t>
            </a:r>
            <a:r>
              <a:rPr lang="en-US" sz="2000" i="0" dirty="0"/>
              <a:t>datagram, </a:t>
            </a:r>
            <a:r>
              <a:rPr lang="el-GR" sz="2000" i="0" dirty="0"/>
              <a:t>διαβιβάζεται στο </a:t>
            </a:r>
            <a:r>
              <a:rPr lang="en-US" sz="2000" i="0" dirty="0"/>
              <a:t>IP</a:t>
            </a:r>
            <a:endParaRPr lang="el-GR" sz="2000" dirty="0"/>
          </a:p>
        </p:txBody>
      </p:sp>
      <p:grpSp>
        <p:nvGrpSpPr>
          <p:cNvPr id="386053" name="Group 163"/>
          <p:cNvGrpSpPr>
            <a:grpSpLocks/>
          </p:cNvGrpSpPr>
          <p:nvPr/>
        </p:nvGrpSpPr>
        <p:grpSpPr bwMode="auto">
          <a:xfrm>
            <a:off x="404813" y="4203700"/>
            <a:ext cx="8221662" cy="2349500"/>
            <a:chOff x="709613" y="3962400"/>
            <a:chExt cx="8221662" cy="2349500"/>
          </a:xfrm>
        </p:grpSpPr>
        <p:grpSp>
          <p:nvGrpSpPr>
            <p:cNvPr id="386090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38614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615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5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67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091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4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614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4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</a:rPr>
                <a:t>R</a:t>
              </a:r>
              <a:endParaRPr lang="en-US" i="0" dirty="0">
                <a:latin typeface="+mn-lt"/>
              </a:endParaRPr>
            </a:p>
          </p:txBody>
        </p:sp>
        <p:sp>
          <p:nvSpPr>
            <p:cNvPr id="38609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1A-23-F9-CD-06-9B</a:t>
              </a:r>
            </a:p>
          </p:txBody>
        </p:sp>
        <p:sp>
          <p:nvSpPr>
            <p:cNvPr id="38609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222.222.222.220</a:t>
              </a:r>
            </a:p>
          </p:txBody>
        </p:sp>
        <p:grpSp>
          <p:nvGrpSpPr>
            <p:cNvPr id="386095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38614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111.111.111.110</a:t>
                </a:r>
              </a:p>
            </p:txBody>
          </p:sp>
          <p:sp>
            <p:nvSpPr>
              <p:cNvPr id="38614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E6-E9-00-17-BB-4B</a:t>
                </a:r>
              </a:p>
            </p:txBody>
          </p:sp>
        </p:grpSp>
        <p:sp>
          <p:nvSpPr>
            <p:cNvPr id="38609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CC-49-DE-D0-AB-7D</a:t>
              </a:r>
            </a:p>
          </p:txBody>
        </p:sp>
        <p:sp>
          <p:nvSpPr>
            <p:cNvPr id="38609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111.111.111.112</a:t>
              </a:r>
            </a:p>
          </p:txBody>
        </p:sp>
        <p:sp>
          <p:nvSpPr>
            <p:cNvPr id="38609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111.111.111.111</a:t>
              </a:r>
            </a:p>
          </p:txBody>
        </p:sp>
        <p:sp>
          <p:nvSpPr>
            <p:cNvPr id="38609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74-29-9C-E8-FF-55</a:t>
              </a:r>
            </a:p>
          </p:txBody>
        </p:sp>
        <p:sp>
          <p:nvSpPr>
            <p:cNvPr id="386100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0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38610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86110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38614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222.222.222.222</a:t>
                </a:r>
              </a:p>
            </p:txBody>
          </p:sp>
          <p:sp>
            <p:nvSpPr>
              <p:cNvPr id="38614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49-BD-D2-C7-56-2A</a:t>
                </a:r>
              </a:p>
            </p:txBody>
          </p:sp>
        </p:grpSp>
        <p:sp>
          <p:nvSpPr>
            <p:cNvPr id="38611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222.222.222.221</a:t>
              </a:r>
            </a:p>
          </p:txBody>
        </p:sp>
        <p:sp>
          <p:nvSpPr>
            <p:cNvPr id="38611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88-B2-2F-54-1A-0F</a:t>
              </a:r>
            </a:p>
          </p:txBody>
        </p:sp>
        <p:sp>
          <p:nvSpPr>
            <p:cNvPr id="38611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117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B</a:t>
              </a:r>
            </a:p>
          </p:txBody>
        </p:sp>
        <p:grpSp>
          <p:nvGrpSpPr>
            <p:cNvPr id="386119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386137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613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4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120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27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386129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613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6131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86132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386135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6136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613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613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6121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6123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6124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6125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70" name="Group 59"/>
          <p:cNvGrpSpPr>
            <a:grpSpLocks/>
          </p:cNvGrpSpPr>
          <p:nvPr/>
        </p:nvGrpSpPr>
        <p:grpSpPr bwMode="auto">
          <a:xfrm>
            <a:off x="230188" y="2927350"/>
            <a:ext cx="976312" cy="1460500"/>
            <a:chOff x="337" y="1692"/>
            <a:chExt cx="615" cy="920"/>
          </a:xfrm>
        </p:grpSpPr>
        <p:sp>
          <p:nvSpPr>
            <p:cNvPr id="386083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4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85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6086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7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8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9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8" name="Group 68"/>
          <p:cNvGrpSpPr>
            <a:grpSpLocks/>
          </p:cNvGrpSpPr>
          <p:nvPr/>
        </p:nvGrpSpPr>
        <p:grpSpPr bwMode="auto">
          <a:xfrm>
            <a:off x="2408238" y="3506788"/>
            <a:ext cx="1096962" cy="244475"/>
            <a:chOff x="1231" y="1990"/>
            <a:chExt cx="691" cy="154"/>
          </a:xfrm>
        </p:grpSpPr>
        <p:sp>
          <p:nvSpPr>
            <p:cNvPr id="386080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81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82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2" name="Group 100"/>
          <p:cNvGrpSpPr>
            <a:grpSpLocks/>
          </p:cNvGrpSpPr>
          <p:nvPr/>
        </p:nvGrpSpPr>
        <p:grpSpPr bwMode="auto">
          <a:xfrm>
            <a:off x="3648075" y="3008313"/>
            <a:ext cx="895350" cy="2038350"/>
            <a:chOff x="2823" y="1545"/>
            <a:chExt cx="564" cy="1284"/>
          </a:xfrm>
        </p:grpSpPr>
        <p:sp>
          <p:nvSpPr>
            <p:cNvPr id="386075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564"/>
                <a:gd name="T14" fmla="*/ 564 w 564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76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6077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6078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79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8" name="Group 131"/>
          <p:cNvGrpSpPr>
            <a:grpSpLocks/>
          </p:cNvGrpSpPr>
          <p:nvPr/>
        </p:nvGrpSpPr>
        <p:grpSpPr bwMode="auto">
          <a:xfrm>
            <a:off x="1173163" y="2486025"/>
            <a:ext cx="2427287" cy="1519238"/>
            <a:chOff x="931" y="1414"/>
            <a:chExt cx="1529" cy="957"/>
          </a:xfrm>
        </p:grpSpPr>
        <p:sp>
          <p:nvSpPr>
            <p:cNvPr id="386062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 dirty="0">
                  <a:latin typeface="Arial" charset="0"/>
                  <a:ea typeface="ＭＳ Ｐゴシック" charset="-128"/>
                </a:rPr>
                <a:t>MAC </a:t>
              </a:r>
              <a:r>
                <a:rPr lang="en-US" sz="1200" i="0" dirty="0" err="1">
                  <a:latin typeface="Arial" charset="0"/>
                  <a:ea typeface="ＭＳ Ｐゴシック" charset="-128"/>
                </a:rPr>
                <a:t>src</a:t>
              </a:r>
              <a:r>
                <a:rPr lang="en-US" sz="1200" i="0" dirty="0">
                  <a:latin typeface="Arial" charset="0"/>
                  <a:ea typeface="ＭＳ Ｐゴシック" charset="-128"/>
                </a:rPr>
                <a:t>: 74-29-9C-E8-FF-55</a:t>
              </a:r>
            </a:p>
            <a:p>
              <a:pPr eaLnBrk="0" hangingPunct="0"/>
              <a:r>
                <a:rPr lang="en-US" sz="1200" i="0" dirty="0">
                  <a:latin typeface="Arial" charset="0"/>
                  <a:ea typeface="ＭＳ Ｐゴシック" charset="-128"/>
                </a:rPr>
                <a:t>   MAC </a:t>
              </a:r>
              <a:r>
                <a:rPr lang="en-US" sz="1200" i="0" dirty="0" err="1">
                  <a:latin typeface="Arial" charset="0"/>
                  <a:ea typeface="ＭＳ Ｐゴシック" charset="-128"/>
                </a:rPr>
                <a:t>dest</a:t>
              </a:r>
              <a:r>
                <a:rPr lang="en-US" sz="1200" i="0" dirty="0">
                  <a:latin typeface="Arial" charset="0"/>
                  <a:ea typeface="ＭＳ Ｐゴシック" charset="-128"/>
                </a:rPr>
                <a:t>: E6-E9-00-17-BB-4B</a:t>
              </a:r>
            </a:p>
          </p:txBody>
        </p:sp>
        <p:grpSp>
          <p:nvGrpSpPr>
            <p:cNvPr id="386063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6069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6070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6071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2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3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6074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6064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5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6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7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8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102" name="Group 146"/>
          <p:cNvGrpSpPr>
            <a:grpSpLocks/>
          </p:cNvGrpSpPr>
          <p:nvPr/>
        </p:nvGrpSpPr>
        <p:grpSpPr bwMode="auto">
          <a:xfrm>
            <a:off x="2497138" y="2965450"/>
            <a:ext cx="3143250" cy="690563"/>
            <a:chOff x="4578" y="1662"/>
            <a:chExt cx="1980" cy="435"/>
          </a:xfrm>
        </p:grpSpPr>
        <p:sp>
          <p:nvSpPr>
            <p:cNvPr id="386059" name="Line 143"/>
            <p:cNvSpPr>
              <a:spLocks noChangeShapeType="1"/>
            </p:cNvSpPr>
            <p:nvPr/>
          </p:nvSpPr>
          <p:spPr bwMode="auto">
            <a:xfrm flipV="1">
              <a:off x="4578" y="1755"/>
              <a:ext cx="842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0" name="Line 144"/>
            <p:cNvSpPr>
              <a:spLocks noChangeShapeType="1"/>
            </p:cNvSpPr>
            <p:nvPr/>
          </p:nvSpPr>
          <p:spPr bwMode="auto">
            <a:xfrm flipH="1">
              <a:off x="4670" y="1856"/>
              <a:ext cx="750" cy="2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6061" name="Text Box 145"/>
            <p:cNvSpPr txBox="1">
              <a:spLocks noChangeArrowheads="1"/>
            </p:cNvSpPr>
            <p:nvPr/>
          </p:nvSpPr>
          <p:spPr bwMode="auto">
            <a:xfrm>
              <a:off x="5291" y="1662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707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38707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D5BF4F5-4EE0-4623-BC9C-00F98FA896B7}" type="slidenum">
              <a:rPr lang="en-US" smtClean="0">
                <a:latin typeface="Arial" charset="0"/>
                <a:cs typeface="Arial" charset="0"/>
              </a:rPr>
              <a:pPr/>
              <a:t>51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7076" name="4 - TextBox"/>
          <p:cNvSpPr txBox="1">
            <a:spLocks noChangeArrowheads="1"/>
          </p:cNvSpPr>
          <p:nvPr/>
        </p:nvSpPr>
        <p:spPr bwMode="auto">
          <a:xfrm>
            <a:off x="192088" y="1524000"/>
            <a:ext cx="8743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</a:t>
            </a:r>
            <a:r>
              <a:rPr lang="en-US" sz="1600" i="0"/>
              <a:t> R </a:t>
            </a:r>
            <a:r>
              <a:rPr lang="el-GR" sz="1600" i="0"/>
              <a:t>προωθεί το </a:t>
            </a:r>
            <a:r>
              <a:rPr lang="en-US" sz="1600" i="0"/>
              <a:t>datagram </a:t>
            </a:r>
            <a:r>
              <a:rPr lang="el-GR" sz="1600" i="0"/>
              <a:t>με</a:t>
            </a:r>
            <a:r>
              <a:rPr lang="en-US" sz="1600" i="0"/>
              <a:t> IP</a:t>
            </a:r>
            <a:r>
              <a:rPr lang="el-GR" sz="1600" i="0"/>
              <a:t> πηγή Α, προορισμό Β</a:t>
            </a:r>
            <a:endParaRPr lang="en-US" sz="1600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R </a:t>
            </a:r>
            <a:r>
              <a:rPr lang="el-GR" sz="1600" i="0"/>
              <a:t>δημιουργεί πλαίσιο επιπέδου ζεύξης με τη </a:t>
            </a:r>
            <a:r>
              <a:rPr lang="en-US" sz="1600" i="0"/>
              <a:t>MAC </a:t>
            </a:r>
            <a:r>
              <a:rPr lang="el-GR" sz="1600" i="0"/>
              <a:t>διεύθυνση του Β ως προορισμό,</a:t>
            </a:r>
            <a:r>
              <a:rPr lang="en-US" sz="1600" i="0"/>
              <a:t> </a:t>
            </a:r>
            <a:r>
              <a:rPr lang="el-GR" sz="1600" i="0"/>
              <a:t>το πλαίσιο περιέχει το </a:t>
            </a:r>
            <a:r>
              <a:rPr lang="en-US" sz="1600" i="0"/>
              <a:t>IP datagram </a:t>
            </a:r>
            <a:r>
              <a:rPr lang="el-GR" sz="1600" i="0"/>
              <a:t>από το Α προς το Β</a:t>
            </a:r>
          </a:p>
        </p:txBody>
      </p:sp>
      <p:grpSp>
        <p:nvGrpSpPr>
          <p:cNvPr id="387077" name="Group 100"/>
          <p:cNvGrpSpPr>
            <a:grpSpLocks/>
          </p:cNvGrpSpPr>
          <p:nvPr/>
        </p:nvGrpSpPr>
        <p:grpSpPr bwMode="auto">
          <a:xfrm>
            <a:off x="420688" y="4059238"/>
            <a:ext cx="8221662" cy="2349500"/>
            <a:chOff x="709613" y="3962400"/>
            <a:chExt cx="8221662" cy="2349500"/>
          </a:xfrm>
        </p:grpSpPr>
        <p:grpSp>
          <p:nvGrpSpPr>
            <p:cNvPr id="38711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38717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71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67" name="Rectangle 43"/>
              <p:cNvSpPr>
                <a:spLocks noChangeArrowheads="1"/>
              </p:cNvSpPr>
              <p:nvPr/>
            </p:nvSpPr>
            <p:spPr bwMode="auto">
              <a:xfrm rot="-54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1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2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71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</a:rPr>
                <a:t>R</a:t>
              </a:r>
              <a:endParaRPr lang="en-US" i="0" dirty="0">
                <a:latin typeface="+mn-lt"/>
              </a:endParaRPr>
            </a:p>
          </p:txBody>
        </p:sp>
        <p:sp>
          <p:nvSpPr>
            <p:cNvPr id="387118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1A-23-F9-CD-06-9B</a:t>
              </a:r>
            </a:p>
          </p:txBody>
        </p:sp>
        <p:sp>
          <p:nvSpPr>
            <p:cNvPr id="387119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222.222.222.220</a:t>
              </a:r>
            </a:p>
          </p:txBody>
        </p:sp>
        <p:grpSp>
          <p:nvGrpSpPr>
            <p:cNvPr id="38712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387168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111.111.111.110</a:t>
                </a:r>
              </a:p>
            </p:txBody>
          </p:sp>
          <p:sp>
            <p:nvSpPr>
              <p:cNvPr id="387169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E6-E9-00-17-BB-4B</a:t>
                </a:r>
              </a:p>
            </p:txBody>
          </p:sp>
        </p:grpSp>
        <p:sp>
          <p:nvSpPr>
            <p:cNvPr id="387121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CC-49-DE-D0-AB-7D</a:t>
              </a:r>
            </a:p>
          </p:txBody>
        </p:sp>
        <p:sp>
          <p:nvSpPr>
            <p:cNvPr id="387122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111.111.111.112</a:t>
              </a:r>
            </a:p>
          </p:txBody>
        </p:sp>
        <p:sp>
          <p:nvSpPr>
            <p:cNvPr id="387123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111.111.111.111</a:t>
              </a:r>
            </a:p>
          </p:txBody>
        </p:sp>
        <p:sp>
          <p:nvSpPr>
            <p:cNvPr id="387124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74-29-9C-E8-FF-55</a:t>
              </a:r>
            </a:p>
          </p:txBody>
        </p:sp>
        <p:sp>
          <p:nvSpPr>
            <p:cNvPr id="38712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6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7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8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29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0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1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2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5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A</a:t>
              </a:r>
            </a:p>
          </p:txBody>
        </p:sp>
        <p:sp>
          <p:nvSpPr>
            <p:cNvPr id="387134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38713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387166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222.222.222.222</a:t>
                </a:r>
              </a:p>
            </p:txBody>
          </p:sp>
          <p:sp>
            <p:nvSpPr>
              <p:cNvPr id="387167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i="0">
                    <a:latin typeface="Arial" charset="0"/>
                    <a:ea typeface="ＭＳ Ｐゴシック" charset="-128"/>
                  </a:rPr>
                  <a:t>49-BD-D2-C7-56-2A</a:t>
                </a:r>
              </a:p>
            </p:txBody>
          </p:sp>
        </p:grpSp>
        <p:sp>
          <p:nvSpPr>
            <p:cNvPr id="387136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7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38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222.222.222.221</a:t>
              </a:r>
            </a:p>
          </p:txBody>
        </p:sp>
        <p:sp>
          <p:nvSpPr>
            <p:cNvPr id="387139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88-B2-2F-54-1A-0F</a:t>
              </a:r>
            </a:p>
          </p:txBody>
        </p:sp>
        <p:sp>
          <p:nvSpPr>
            <p:cNvPr id="387140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41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4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5"/>
                <a:gd name="T40" fmla="*/ 0 h 996"/>
                <a:gd name="T41" fmla="*/ 1005 w 1005"/>
                <a:gd name="T42" fmla="*/ 996 h 9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5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</a:rPr>
                <a:t>B</a:t>
              </a:r>
            </a:p>
          </p:txBody>
        </p:sp>
        <p:grpSp>
          <p:nvGrpSpPr>
            <p:cNvPr id="38714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387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387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sp>
            <p:nvSpPr>
              <p:cNvPr id="55" name="Rectangle 43"/>
              <p:cNvSpPr>
                <a:spLocks noChangeArrowheads="1"/>
              </p:cNvSpPr>
              <p:nvPr/>
            </p:nvSpPr>
            <p:spPr bwMode="auto">
              <a:xfrm rot="-54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4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43" name="Rectangle 43"/>
              <p:cNvSpPr>
                <a:spLocks noChangeArrowheads="1"/>
              </p:cNvSpPr>
              <p:nvPr/>
            </p:nvSpPr>
            <p:spPr bwMode="auto">
              <a:xfrm rot="-54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5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38715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715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8715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 i="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8715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38716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8716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87158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7159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5" name="Rectangle 43"/>
              <p:cNvSpPr>
                <a:spLocks noChangeArrowheads="1"/>
              </p:cNvSpPr>
              <p:nvPr/>
            </p:nvSpPr>
            <p:spPr bwMode="auto">
              <a:xfrm rot="-5400000">
                <a:off x="4046199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grpSp>
          <p:nvGrpSpPr>
            <p:cNvPr id="38714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 rot="-5400000">
                <a:off x="1893437" y="4298853"/>
                <a:ext cx="109764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grpSp>
            <p:nvGrpSpPr>
              <p:cNvPr id="38714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38714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715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70" name="AutoShape 2"/>
          <p:cNvSpPr>
            <a:spLocks noChangeArrowheads="1"/>
          </p:cNvSpPr>
          <p:nvPr/>
        </p:nvSpPr>
        <p:spPr bwMode="auto">
          <a:xfrm>
            <a:off x="5421313" y="3241675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387079" name="Group 67"/>
          <p:cNvGrpSpPr>
            <a:grpSpLocks/>
          </p:cNvGrpSpPr>
          <p:nvPr/>
        </p:nvGrpSpPr>
        <p:grpSpPr bwMode="auto">
          <a:xfrm>
            <a:off x="4927600" y="2798763"/>
            <a:ext cx="2011363" cy="760412"/>
            <a:chOff x="1197" y="1665"/>
            <a:chExt cx="1267" cy="479"/>
          </a:xfrm>
        </p:grpSpPr>
        <p:grpSp>
          <p:nvGrpSpPr>
            <p:cNvPr id="38711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7112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13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14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7111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77" name="Group 73"/>
          <p:cNvGrpSpPr>
            <a:grpSpLocks/>
          </p:cNvGrpSpPr>
          <p:nvPr/>
        </p:nvGrpSpPr>
        <p:grpSpPr bwMode="auto">
          <a:xfrm>
            <a:off x="5051425" y="3049588"/>
            <a:ext cx="146050" cy="385762"/>
            <a:chOff x="1272" y="1762"/>
            <a:chExt cx="92" cy="243"/>
          </a:xfrm>
        </p:grpSpPr>
        <p:sp>
          <p:nvSpPr>
            <p:cNvPr id="387108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9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" name="Group 78"/>
          <p:cNvGrpSpPr>
            <a:grpSpLocks/>
          </p:cNvGrpSpPr>
          <p:nvPr/>
        </p:nvGrpSpPr>
        <p:grpSpPr bwMode="auto">
          <a:xfrm>
            <a:off x="4502150" y="2390775"/>
            <a:ext cx="2398713" cy="1519238"/>
            <a:chOff x="931" y="1414"/>
            <a:chExt cx="1511" cy="957"/>
          </a:xfrm>
        </p:grpSpPr>
        <p:sp>
          <p:nvSpPr>
            <p:cNvPr id="387096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1A-23-F9-CD-06-9B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49-BD-D2-C7-56-2A</a:t>
              </a:r>
            </a:p>
            <a:p>
              <a:pPr eaLnBrk="0" hangingPunct="0"/>
              <a:endParaRPr lang="en-US" sz="1200" i="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8709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7102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03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7104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5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6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7107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7098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9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0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101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7082" name="Group 91"/>
          <p:cNvGrpSpPr>
            <a:grpSpLocks/>
          </p:cNvGrpSpPr>
          <p:nvPr/>
        </p:nvGrpSpPr>
        <p:grpSpPr bwMode="auto">
          <a:xfrm>
            <a:off x="3663950" y="2863850"/>
            <a:ext cx="895350" cy="2038350"/>
            <a:chOff x="2823" y="1545"/>
            <a:chExt cx="564" cy="1284"/>
          </a:xfrm>
        </p:grpSpPr>
        <p:sp>
          <p:nvSpPr>
            <p:cNvPr id="38709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4"/>
                <a:gd name="T13" fmla="*/ 0 h 564"/>
                <a:gd name="T14" fmla="*/ 564 w 564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2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7093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7094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5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7083" name="Group 113"/>
          <p:cNvGrpSpPr>
            <a:grpSpLocks/>
          </p:cNvGrpSpPr>
          <p:nvPr/>
        </p:nvGrpSpPr>
        <p:grpSpPr bwMode="auto">
          <a:xfrm>
            <a:off x="7772400" y="2574925"/>
            <a:ext cx="928688" cy="1954213"/>
            <a:chOff x="250" y="1380"/>
            <a:chExt cx="585" cy="1231"/>
          </a:xfrm>
        </p:grpSpPr>
        <p:sp>
          <p:nvSpPr>
            <p:cNvPr id="38708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1197"/>
                <a:gd name="T14" fmla="*/ 582 w 582"/>
                <a:gd name="T15" fmla="*/ 1197 h 1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5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7086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7087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8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89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7090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 smtClean="0"/>
              <a:t>Διευθυνσιοδότηση</a:t>
            </a:r>
            <a:r>
              <a:rPr lang="el-GR" sz="2800" dirty="0" smtClean="0"/>
              <a:t>: δρομολόγηση σε άλλο </a:t>
            </a:r>
            <a:r>
              <a:rPr lang="en-US" sz="2800" dirty="0" smtClean="0"/>
              <a:t>LAN</a:t>
            </a:r>
            <a:endParaRPr lang="el-GR" sz="2800" dirty="0" smtClean="0"/>
          </a:p>
        </p:txBody>
      </p:sp>
      <p:sp>
        <p:nvSpPr>
          <p:cNvPr id="38809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38809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198FCA9-2C1F-431A-9182-90732D084BD0}" type="slidenum">
              <a:rPr lang="en-US" smtClean="0">
                <a:latin typeface="Arial" charset="0"/>
                <a:cs typeface="Arial" charset="0"/>
              </a:rPr>
              <a:pPr/>
              <a:t>52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8100" name="4 - TextBox"/>
          <p:cNvSpPr txBox="1">
            <a:spLocks noChangeArrowheads="1"/>
          </p:cNvSpPr>
          <p:nvPr/>
        </p:nvSpPr>
        <p:spPr bwMode="auto">
          <a:xfrm>
            <a:off x="192088" y="1524000"/>
            <a:ext cx="8743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</a:t>
            </a:r>
            <a:r>
              <a:rPr lang="en-US" sz="1600" i="0"/>
              <a:t> R </a:t>
            </a:r>
            <a:r>
              <a:rPr lang="el-GR" sz="1600" i="0"/>
              <a:t>προωθεί το </a:t>
            </a:r>
            <a:r>
              <a:rPr lang="en-US" sz="1600" i="0"/>
              <a:t>datagram </a:t>
            </a:r>
            <a:r>
              <a:rPr lang="el-GR" sz="1600" i="0"/>
              <a:t>με</a:t>
            </a:r>
            <a:r>
              <a:rPr lang="en-US" sz="1600" i="0"/>
              <a:t> IP</a:t>
            </a:r>
            <a:r>
              <a:rPr lang="el-GR" sz="1600" i="0"/>
              <a:t> πηγή Α, προορισμό Β</a:t>
            </a:r>
            <a:endParaRPr lang="en-US" sz="1600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R </a:t>
            </a:r>
            <a:r>
              <a:rPr lang="el-GR" sz="1600" i="0"/>
              <a:t>δημιουργεί πλαίσιο επιπέδου ζεύξης με τη </a:t>
            </a:r>
            <a:r>
              <a:rPr lang="en-US" sz="1600" i="0"/>
              <a:t>MAC </a:t>
            </a:r>
            <a:r>
              <a:rPr lang="el-GR" sz="1600" i="0"/>
              <a:t>διεύθυνση του Β ως προορισμό,</a:t>
            </a:r>
            <a:r>
              <a:rPr lang="en-US" sz="1600" i="0"/>
              <a:t> </a:t>
            </a:r>
            <a:r>
              <a:rPr lang="el-GR" sz="1600" i="0"/>
              <a:t>το πλαίσιο περιέχει το </a:t>
            </a:r>
            <a:r>
              <a:rPr lang="en-US" sz="1600" i="0"/>
              <a:t>IP datagram </a:t>
            </a:r>
            <a:r>
              <a:rPr lang="el-GR" sz="1600" i="0"/>
              <a:t>από το Α προς το Β</a:t>
            </a:r>
          </a:p>
        </p:txBody>
      </p:sp>
      <p:grpSp>
        <p:nvGrpSpPr>
          <p:cNvPr id="388101" name="Group 95"/>
          <p:cNvGrpSpPr>
            <a:grpSpLocks/>
          </p:cNvGrpSpPr>
          <p:nvPr/>
        </p:nvGrpSpPr>
        <p:grpSpPr bwMode="auto">
          <a:xfrm>
            <a:off x="6980238" y="5354638"/>
            <a:ext cx="711200" cy="600075"/>
            <a:chOff x="7179310" y="4033520"/>
            <a:chExt cx="1009650" cy="855028"/>
          </a:xfrm>
        </p:grpSpPr>
        <p:grpSp>
          <p:nvGrpSpPr>
            <p:cNvPr id="38819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38819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9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 rot="-54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02" name="Group 96"/>
          <p:cNvGrpSpPr>
            <a:grpSpLocks/>
          </p:cNvGrpSpPr>
          <p:nvPr/>
        </p:nvGrpSpPr>
        <p:grpSpPr bwMode="auto">
          <a:xfrm>
            <a:off x="1046163" y="3962400"/>
            <a:ext cx="1027112" cy="762000"/>
            <a:chOff x="1046480" y="3962400"/>
            <a:chExt cx="1026163" cy="761428"/>
          </a:xfrm>
        </p:grpSpPr>
        <p:sp>
          <p:nvSpPr>
            <p:cNvPr id="12" name="Rectangle 48"/>
            <p:cNvSpPr>
              <a:spLocks noChangeArrowheads="1"/>
            </p:cNvSpPr>
            <p:nvPr/>
          </p:nvSpPr>
          <p:spPr bwMode="auto">
            <a:xfrm rot="-54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88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388189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90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224338" y="4381500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</a:rPr>
              <a:t>R</a:t>
            </a:r>
            <a:endParaRPr lang="en-US" i="0" dirty="0">
              <a:latin typeface="+mn-lt"/>
            </a:endParaRPr>
          </a:p>
        </p:txBody>
      </p:sp>
      <p:sp>
        <p:nvSpPr>
          <p:cNvPr id="388104" name="Text Box 21"/>
          <p:cNvSpPr txBox="1">
            <a:spLocks noChangeArrowheads="1"/>
          </p:cNvSpPr>
          <p:nvPr/>
        </p:nvSpPr>
        <p:spPr bwMode="auto">
          <a:xfrm>
            <a:off x="3868738" y="5378450"/>
            <a:ext cx="1543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1A-23-F9-CD-06-9B</a:t>
            </a:r>
          </a:p>
        </p:txBody>
      </p:sp>
      <p:sp>
        <p:nvSpPr>
          <p:cNvPr id="388105" name="Text Box 22"/>
          <p:cNvSpPr txBox="1">
            <a:spLocks noChangeArrowheads="1"/>
          </p:cNvSpPr>
          <p:nvPr/>
        </p:nvSpPr>
        <p:spPr bwMode="auto">
          <a:xfrm>
            <a:off x="4016375" y="5205413"/>
            <a:ext cx="132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222.222.222.220</a:t>
            </a:r>
          </a:p>
        </p:txBody>
      </p:sp>
      <p:grpSp>
        <p:nvGrpSpPr>
          <p:cNvPr id="388106" name="Group 23"/>
          <p:cNvGrpSpPr>
            <a:grpSpLocks/>
          </p:cNvGrpSpPr>
          <p:nvPr/>
        </p:nvGrpSpPr>
        <p:grpSpPr bwMode="auto">
          <a:xfrm>
            <a:off x="3044825" y="5794375"/>
            <a:ext cx="1541463" cy="449263"/>
            <a:chOff x="1934" y="2405"/>
            <a:chExt cx="971" cy="283"/>
          </a:xfrm>
        </p:grpSpPr>
        <p:sp>
          <p:nvSpPr>
            <p:cNvPr id="388185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111.111.111.110</a:t>
              </a:r>
            </a:p>
          </p:txBody>
        </p:sp>
        <p:sp>
          <p:nvSpPr>
            <p:cNvPr id="388186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E6-E9-00-17-BB-4B</a:t>
              </a:r>
            </a:p>
          </p:txBody>
        </p:sp>
      </p:grpSp>
      <p:sp>
        <p:nvSpPr>
          <p:cNvPr id="388107" name="Text Box 26"/>
          <p:cNvSpPr txBox="1">
            <a:spLocks noChangeArrowheads="1"/>
          </p:cNvSpPr>
          <p:nvPr/>
        </p:nvSpPr>
        <p:spPr bwMode="auto">
          <a:xfrm>
            <a:off x="952500" y="6037263"/>
            <a:ext cx="1627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CC-49-DE-D0-AB-7D</a:t>
            </a:r>
          </a:p>
        </p:txBody>
      </p:sp>
      <p:sp>
        <p:nvSpPr>
          <p:cNvPr id="388108" name="Text Box 27"/>
          <p:cNvSpPr txBox="1">
            <a:spLocks noChangeArrowheads="1"/>
          </p:cNvSpPr>
          <p:nvPr/>
        </p:nvSpPr>
        <p:spPr bwMode="auto">
          <a:xfrm>
            <a:off x="942975" y="5854700"/>
            <a:ext cx="13223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111.111.111.112</a:t>
            </a:r>
          </a:p>
        </p:txBody>
      </p:sp>
      <p:sp>
        <p:nvSpPr>
          <p:cNvPr id="388109" name="Text Box 30"/>
          <p:cNvSpPr txBox="1">
            <a:spLocks noChangeArrowheads="1"/>
          </p:cNvSpPr>
          <p:nvPr/>
        </p:nvSpPr>
        <p:spPr bwMode="auto">
          <a:xfrm>
            <a:off x="709613" y="4741863"/>
            <a:ext cx="13223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111.111.111.111</a:t>
            </a:r>
          </a:p>
        </p:txBody>
      </p:sp>
      <p:sp>
        <p:nvSpPr>
          <p:cNvPr id="388110" name="Text Box 33"/>
          <p:cNvSpPr txBox="1">
            <a:spLocks noChangeArrowheads="1"/>
          </p:cNvSpPr>
          <p:nvPr/>
        </p:nvSpPr>
        <p:spPr bwMode="auto">
          <a:xfrm>
            <a:off x="730250" y="4927600"/>
            <a:ext cx="1509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74-29-9C-E8-FF-55</a:t>
            </a:r>
          </a:p>
        </p:txBody>
      </p:sp>
      <p:sp>
        <p:nvSpPr>
          <p:cNvPr id="388111" name="Freeform 39"/>
          <p:cNvSpPr>
            <a:spLocks/>
          </p:cNvSpPr>
          <p:nvPr/>
        </p:nvSpPr>
        <p:spPr bwMode="auto">
          <a:xfrm>
            <a:off x="2365375" y="4437063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5"/>
              <a:gd name="T40" fmla="*/ 0 h 996"/>
              <a:gd name="T41" fmla="*/ 1005 w 1005"/>
              <a:gd name="T42" fmla="*/ 996 h 9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2" name="Line 40"/>
          <p:cNvSpPr>
            <a:spLocks noChangeShapeType="1"/>
          </p:cNvSpPr>
          <p:nvPr/>
        </p:nvSpPr>
        <p:spPr bwMode="auto">
          <a:xfrm>
            <a:off x="2062163" y="4416425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3" name="Line 41"/>
          <p:cNvSpPr>
            <a:spLocks noChangeShapeType="1"/>
          </p:cNvSpPr>
          <p:nvPr/>
        </p:nvSpPr>
        <p:spPr bwMode="auto">
          <a:xfrm flipV="1">
            <a:off x="2185988" y="5360988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4" name="Line 42"/>
          <p:cNvSpPr>
            <a:spLocks noChangeShapeType="1"/>
          </p:cNvSpPr>
          <p:nvPr/>
        </p:nvSpPr>
        <p:spPr bwMode="auto">
          <a:xfrm>
            <a:off x="3184525" y="4954588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5" name="Line 44"/>
          <p:cNvSpPr>
            <a:spLocks noChangeShapeType="1"/>
          </p:cNvSpPr>
          <p:nvPr/>
        </p:nvSpPr>
        <p:spPr bwMode="auto">
          <a:xfrm flipV="1">
            <a:off x="2101850" y="5711825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6" name="Line 45"/>
          <p:cNvSpPr>
            <a:spLocks noChangeShapeType="1"/>
          </p:cNvSpPr>
          <p:nvPr/>
        </p:nvSpPr>
        <p:spPr bwMode="auto">
          <a:xfrm flipH="1" flipV="1">
            <a:off x="1976438" y="4489450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7" name="Line 46"/>
          <p:cNvSpPr>
            <a:spLocks noChangeShapeType="1"/>
          </p:cNvSpPr>
          <p:nvPr/>
        </p:nvSpPr>
        <p:spPr bwMode="auto">
          <a:xfrm>
            <a:off x="3854450" y="5021263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18" name="Line 47"/>
          <p:cNvSpPr>
            <a:spLocks noChangeShapeType="1"/>
          </p:cNvSpPr>
          <p:nvPr/>
        </p:nvSpPr>
        <p:spPr bwMode="auto">
          <a:xfrm flipH="1" flipV="1">
            <a:off x="4935538" y="5011738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4" name="Text Box 58"/>
          <p:cNvSpPr txBox="1">
            <a:spLocks noChangeArrowheads="1"/>
          </p:cNvSpPr>
          <p:nvPr/>
        </p:nvSpPr>
        <p:spPr bwMode="auto">
          <a:xfrm>
            <a:off x="719138" y="4156075"/>
            <a:ext cx="390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  <p:sp>
        <p:nvSpPr>
          <p:cNvPr id="388120" name="Line 60"/>
          <p:cNvSpPr>
            <a:spLocks noChangeShapeType="1"/>
          </p:cNvSpPr>
          <p:nvPr/>
        </p:nvSpPr>
        <p:spPr bwMode="auto">
          <a:xfrm>
            <a:off x="5045075" y="4921250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388121" name="Group 63"/>
          <p:cNvGrpSpPr>
            <a:grpSpLocks/>
          </p:cNvGrpSpPr>
          <p:nvPr/>
        </p:nvGrpSpPr>
        <p:grpSpPr bwMode="auto">
          <a:xfrm>
            <a:off x="7372350" y="4845050"/>
            <a:ext cx="1558925" cy="460375"/>
            <a:chOff x="4351" y="2786"/>
            <a:chExt cx="982" cy="290"/>
          </a:xfrm>
        </p:grpSpPr>
        <p:sp>
          <p:nvSpPr>
            <p:cNvPr id="388183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222.222.222.222</a:t>
              </a:r>
            </a:p>
          </p:txBody>
        </p:sp>
        <p:sp>
          <p:nvSpPr>
            <p:cNvPr id="388184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49-BD-D2-C7-56-2A</a:t>
              </a:r>
            </a:p>
          </p:txBody>
        </p:sp>
      </p:grpSp>
      <p:sp>
        <p:nvSpPr>
          <p:cNvPr id="388122" name="Line 67"/>
          <p:cNvSpPr>
            <a:spLocks noChangeShapeType="1"/>
          </p:cNvSpPr>
          <p:nvPr/>
        </p:nvSpPr>
        <p:spPr bwMode="auto">
          <a:xfrm flipV="1">
            <a:off x="6943725" y="4416425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3" name="Line 68"/>
          <p:cNvSpPr>
            <a:spLocks noChangeShapeType="1"/>
          </p:cNvSpPr>
          <p:nvPr/>
        </p:nvSpPr>
        <p:spPr bwMode="auto">
          <a:xfrm flipH="1" flipV="1">
            <a:off x="7469188" y="44926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4" name="Text Box 71"/>
          <p:cNvSpPr txBox="1">
            <a:spLocks noChangeArrowheads="1"/>
          </p:cNvSpPr>
          <p:nvPr/>
        </p:nvSpPr>
        <p:spPr bwMode="auto">
          <a:xfrm>
            <a:off x="7073900" y="5811838"/>
            <a:ext cx="1322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222.222.222.221</a:t>
            </a:r>
          </a:p>
        </p:txBody>
      </p:sp>
      <p:sp>
        <p:nvSpPr>
          <p:cNvPr id="388125" name="Text Box 72"/>
          <p:cNvSpPr txBox="1">
            <a:spLocks noChangeArrowheads="1"/>
          </p:cNvSpPr>
          <p:nvPr/>
        </p:nvSpPr>
        <p:spPr bwMode="auto">
          <a:xfrm>
            <a:off x="7077075" y="5986463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i="0">
                <a:latin typeface="Arial" charset="0"/>
                <a:ea typeface="ＭＳ Ｐゴシック" charset="-128"/>
              </a:rPr>
              <a:t>88-B2-2F-54-1A-0F</a:t>
            </a:r>
          </a:p>
        </p:txBody>
      </p:sp>
      <p:sp>
        <p:nvSpPr>
          <p:cNvPr id="388126" name="Line 73"/>
          <p:cNvSpPr>
            <a:spLocks noChangeShapeType="1"/>
          </p:cNvSpPr>
          <p:nvPr/>
        </p:nvSpPr>
        <p:spPr bwMode="auto">
          <a:xfrm flipH="1" flipV="1">
            <a:off x="6873875" y="5313363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7" name="Line 74"/>
          <p:cNvSpPr>
            <a:spLocks noChangeShapeType="1"/>
          </p:cNvSpPr>
          <p:nvPr/>
        </p:nvSpPr>
        <p:spPr bwMode="auto">
          <a:xfrm flipH="1">
            <a:off x="7208838" y="5654675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88128" name="Freeform 75"/>
          <p:cNvSpPr>
            <a:spLocks/>
          </p:cNvSpPr>
          <p:nvPr/>
        </p:nvSpPr>
        <p:spPr bwMode="auto">
          <a:xfrm>
            <a:off x="6203950" y="4440238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5"/>
              <a:gd name="T40" fmla="*/ 0 h 996"/>
              <a:gd name="T41" fmla="*/ 1005 w 1005"/>
              <a:gd name="T42" fmla="*/ 996 h 99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" name="Text Box 76"/>
          <p:cNvSpPr txBox="1">
            <a:spLocks noChangeArrowheads="1"/>
          </p:cNvSpPr>
          <p:nvPr/>
        </p:nvSpPr>
        <p:spPr bwMode="auto">
          <a:xfrm>
            <a:off x="8307388" y="4073525"/>
            <a:ext cx="357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grpSp>
        <p:nvGrpSpPr>
          <p:cNvPr id="388130" name="Group 124"/>
          <p:cNvGrpSpPr>
            <a:grpSpLocks/>
          </p:cNvGrpSpPr>
          <p:nvPr/>
        </p:nvGrpSpPr>
        <p:grpSpPr bwMode="auto">
          <a:xfrm>
            <a:off x="7178675" y="4033838"/>
            <a:ext cx="1009650" cy="854075"/>
            <a:chOff x="7179310" y="4033520"/>
            <a:chExt cx="1009650" cy="855028"/>
          </a:xfrm>
        </p:grpSpPr>
        <p:grpSp>
          <p:nvGrpSpPr>
            <p:cNvPr id="388179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38818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8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9" name="Rectangle 43"/>
            <p:cNvSpPr>
              <a:spLocks noChangeArrowheads="1"/>
            </p:cNvSpPr>
            <p:nvPr/>
          </p:nvSpPr>
          <p:spPr bwMode="auto">
            <a:xfrm rot="-54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31" name="Group 125"/>
          <p:cNvGrpSpPr>
            <a:grpSpLocks/>
          </p:cNvGrpSpPr>
          <p:nvPr/>
        </p:nvGrpSpPr>
        <p:grpSpPr bwMode="auto">
          <a:xfrm>
            <a:off x="3757613" y="4714875"/>
            <a:ext cx="1292225" cy="425450"/>
            <a:chOff x="4011931" y="3379152"/>
            <a:chExt cx="1262062" cy="390207"/>
          </a:xfrm>
        </p:grpSpPr>
        <p:sp>
          <p:nvSpPr>
            <p:cNvPr id="53" name="Rectangle 43"/>
            <p:cNvSpPr>
              <a:spLocks noChangeArrowheads="1"/>
            </p:cNvSpPr>
            <p:nvPr/>
          </p:nvSpPr>
          <p:spPr bwMode="auto">
            <a:xfrm rot="-54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69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38817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817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38817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latin typeface="Times New Roman" pitchFamily="18" charset="0"/>
                  <a:cs typeface="Arial" charset="0"/>
                </a:endParaRPr>
              </a:p>
            </p:txBody>
          </p:sp>
          <p:grpSp>
            <p:nvGrpSpPr>
              <p:cNvPr id="388174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88177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88178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388175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388176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5" name="Rectangle 43"/>
            <p:cNvSpPr>
              <a:spLocks noChangeArrowheads="1"/>
            </p:cNvSpPr>
            <p:nvPr/>
          </p:nvSpPr>
          <p:spPr bwMode="auto">
            <a:xfrm rot="-54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</p:grpSp>
      <p:grpSp>
        <p:nvGrpSpPr>
          <p:cNvPr id="388132" name="Group 126"/>
          <p:cNvGrpSpPr>
            <a:grpSpLocks/>
          </p:cNvGrpSpPr>
          <p:nvPr/>
        </p:nvGrpSpPr>
        <p:grpSpPr bwMode="auto">
          <a:xfrm>
            <a:off x="1482725" y="5313363"/>
            <a:ext cx="701675" cy="517525"/>
            <a:chOff x="1046480" y="3962400"/>
            <a:chExt cx="1026163" cy="761428"/>
          </a:xfrm>
        </p:grpSpPr>
        <p:sp>
          <p:nvSpPr>
            <p:cNvPr id="65" name="Rectangle 48"/>
            <p:cNvSpPr>
              <a:spLocks noChangeArrowheads="1"/>
            </p:cNvSpPr>
            <p:nvPr/>
          </p:nvSpPr>
          <p:spPr bwMode="auto">
            <a:xfrm rot="-54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/>
            </a:p>
          </p:txBody>
        </p:sp>
        <p:grpSp>
          <p:nvGrpSpPr>
            <p:cNvPr id="38816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38816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8816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69" name="AutoShape 63"/>
          <p:cNvSpPr>
            <a:spLocks noChangeArrowheads="1"/>
          </p:cNvSpPr>
          <p:nvPr/>
        </p:nvSpPr>
        <p:spPr bwMode="auto">
          <a:xfrm>
            <a:off x="6157913" y="33782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ea typeface="ＭＳ Ｐゴシック" charset="-128"/>
            </a:endParaRPr>
          </a:p>
        </p:txBody>
      </p:sp>
      <p:grpSp>
        <p:nvGrpSpPr>
          <p:cNvPr id="388134" name="Group 64"/>
          <p:cNvGrpSpPr>
            <a:grpSpLocks/>
          </p:cNvGrpSpPr>
          <p:nvPr/>
        </p:nvGrpSpPr>
        <p:grpSpPr bwMode="auto">
          <a:xfrm>
            <a:off x="5664200" y="2935288"/>
            <a:ext cx="2011363" cy="760412"/>
            <a:chOff x="1197" y="1665"/>
            <a:chExt cx="1267" cy="479"/>
          </a:xfrm>
        </p:grpSpPr>
        <p:grpSp>
          <p:nvGrpSpPr>
            <p:cNvPr id="388159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388161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62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63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8160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IP src: 111.111.111.111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 IP dest: 222.222.222.222</a:t>
              </a:r>
            </a:p>
          </p:txBody>
        </p:sp>
      </p:grpSp>
      <p:grpSp>
        <p:nvGrpSpPr>
          <p:cNvPr id="388135" name="Group 70"/>
          <p:cNvGrpSpPr>
            <a:grpSpLocks/>
          </p:cNvGrpSpPr>
          <p:nvPr/>
        </p:nvGrpSpPr>
        <p:grpSpPr bwMode="auto">
          <a:xfrm>
            <a:off x="5788025" y="3186113"/>
            <a:ext cx="146050" cy="385762"/>
            <a:chOff x="1272" y="1762"/>
            <a:chExt cx="92" cy="243"/>
          </a:xfrm>
        </p:grpSpPr>
        <p:sp>
          <p:nvSpPr>
            <p:cNvPr id="388157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58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79" name="Group 73"/>
          <p:cNvGrpSpPr>
            <a:grpSpLocks/>
          </p:cNvGrpSpPr>
          <p:nvPr/>
        </p:nvGrpSpPr>
        <p:grpSpPr bwMode="auto">
          <a:xfrm>
            <a:off x="5238750" y="2527300"/>
            <a:ext cx="2398713" cy="1519238"/>
            <a:chOff x="931" y="1414"/>
            <a:chExt cx="1511" cy="957"/>
          </a:xfrm>
        </p:grpSpPr>
        <p:sp>
          <p:nvSpPr>
            <p:cNvPr id="388145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11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MAC src: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1A-23-F9-CD-06-9B</a:t>
              </a:r>
            </a:p>
            <a:p>
              <a:pPr eaLnBrk="0" hangingPunct="0"/>
              <a:r>
                <a:rPr lang="en-US" sz="1200" i="0">
                  <a:latin typeface="Arial" charset="0"/>
                  <a:ea typeface="ＭＳ Ｐゴシック" charset="-128"/>
                </a:rPr>
                <a:t>  MAC dest: </a:t>
              </a:r>
              <a:r>
                <a:rPr lang="en-US" sz="1200" i="0">
                  <a:solidFill>
                    <a:srgbClr val="FF0000"/>
                  </a:solidFill>
                  <a:latin typeface="Arial" charset="0"/>
                  <a:ea typeface="ＭＳ Ｐゴシック" charset="-128"/>
                </a:rPr>
                <a:t>49-BD-D2-C7-56-2A</a:t>
              </a:r>
            </a:p>
            <a:p>
              <a:pPr eaLnBrk="0" hangingPunct="0"/>
              <a:endParaRPr lang="en-US" sz="1200" i="0">
                <a:solidFill>
                  <a:srgbClr val="FF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388146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388151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52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ea typeface="ＭＳ Ｐゴシック" charset="-128"/>
                </a:endParaRPr>
              </a:p>
            </p:txBody>
          </p:sp>
          <p:sp>
            <p:nvSpPr>
              <p:cNvPr id="388153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4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5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388156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388147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8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9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50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88137" name="Group 92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388138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2"/>
                <a:gd name="T13" fmla="*/ 0 h 1197"/>
                <a:gd name="T14" fmla="*/ 582 w 582"/>
                <a:gd name="T15" fmla="*/ 1197 h 1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39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ea typeface="ＭＳ Ｐゴシック" charset="-128"/>
              </a:endParaRPr>
            </a:p>
          </p:txBody>
        </p:sp>
        <p:sp>
          <p:nvSpPr>
            <p:cNvPr id="388140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endParaRPr lang="en-US" sz="1600" i="0">
                <a:latin typeface="Arial" charset="0"/>
                <a:ea typeface="ＭＳ Ｐゴシック" charset="-128"/>
              </a:endParaRP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IP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Eth</a:t>
              </a:r>
            </a:p>
            <a:p>
              <a:pPr algn="ctr" eaLnBrk="0" hangingPunct="0"/>
              <a:r>
                <a:rPr lang="en-US" sz="1600" i="0">
                  <a:latin typeface="Arial" charset="0"/>
                  <a:ea typeface="ＭＳ Ｐゴシック" charset="-128"/>
                </a:rPr>
                <a:t>Phy</a:t>
              </a:r>
            </a:p>
          </p:txBody>
        </p:sp>
        <p:sp>
          <p:nvSpPr>
            <p:cNvPr id="388141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2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3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388144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22FA698-0CB4-47AB-9917-64F5A721574D}" type="slidenum">
              <a:rPr lang="en-US" smtClean="0">
                <a:latin typeface="Arial" charset="0"/>
                <a:cs typeface="Arial" charset="0"/>
              </a:rPr>
              <a:pPr/>
              <a:t>53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38912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389124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389126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511675" y="1439863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l-GR" sz="2400" i="0" kern="0" dirty="0" smtClean="0">
                <a:latin typeface="+mn-lt"/>
              </a:rPr>
              <a:t>αίτησης </a:t>
            </a:r>
            <a:r>
              <a:rPr lang="en-US" sz="2400" i="0" kern="0" dirty="0" smtClean="0">
                <a:latin typeface="+mn-lt"/>
              </a:rPr>
              <a:t>web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E3B2DAC-5ACC-48B6-AA42-06E4CB899ABB}" type="slidenum">
              <a:rPr lang="en-US" smtClean="0">
                <a:latin typeface="Arial" charset="0"/>
                <a:cs typeface="Arial" charset="0"/>
              </a:rPr>
              <a:pPr/>
              <a:t>54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mtClean="0"/>
              <a:t>Ethernet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8137525" cy="21336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n-US" sz="2000" dirty="0" smtClean="0"/>
              <a:t>“</a:t>
            </a:r>
            <a:r>
              <a:rPr lang="el-GR" sz="2000" dirty="0" smtClean="0"/>
              <a:t>κυρίαρχη</a:t>
            </a:r>
            <a:r>
              <a:rPr lang="en-US" sz="2000" dirty="0" smtClean="0"/>
              <a:t>” </a:t>
            </a:r>
            <a:r>
              <a:rPr lang="el-GR" sz="2000" dirty="0" smtClean="0"/>
              <a:t>τεχνολογία ενσύρματων </a:t>
            </a:r>
            <a:r>
              <a:rPr lang="en-US" sz="2000" dirty="0" smtClean="0"/>
              <a:t>LAN</a:t>
            </a:r>
            <a:r>
              <a:rPr lang="el-GR" sz="2000" dirty="0" smtClean="0"/>
              <a:t> </a:t>
            </a:r>
            <a:r>
              <a:rPr lang="en-US" sz="2000" dirty="0" smtClean="0"/>
              <a:t>: 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Φθηνή </a:t>
            </a:r>
            <a:r>
              <a:rPr lang="en-US" sz="2000" dirty="0" smtClean="0"/>
              <a:t> </a:t>
            </a:r>
            <a:r>
              <a:rPr lang="el-GR" sz="2000" dirty="0" smtClean="0"/>
              <a:t>($10 για </a:t>
            </a:r>
            <a:r>
              <a:rPr lang="en-US" sz="2000" dirty="0" smtClean="0"/>
              <a:t>NIC)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Πρώτη ευρέως χρησιμοποιούμενη τεχνολογία </a:t>
            </a:r>
            <a:r>
              <a:rPr lang="en-US" sz="2000" dirty="0" smtClean="0"/>
              <a:t>LAN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Απλούστερο</a:t>
            </a:r>
            <a:r>
              <a:rPr lang="en-US" sz="2000" dirty="0" smtClean="0"/>
              <a:t>,</a:t>
            </a:r>
            <a:r>
              <a:rPr lang="el-GR" sz="2000" dirty="0" smtClean="0"/>
              <a:t> φθηνότερο από </a:t>
            </a:r>
            <a:r>
              <a:rPr lang="en-US" sz="2000" dirty="0" smtClean="0"/>
              <a:t>LANs</a:t>
            </a:r>
            <a:r>
              <a:rPr lang="el-GR" sz="2000" dirty="0" smtClean="0"/>
              <a:t> σκυτάλης </a:t>
            </a:r>
            <a:r>
              <a:rPr lang="en-US" sz="2000" dirty="0" smtClean="0"/>
              <a:t> </a:t>
            </a:r>
            <a:r>
              <a:rPr lang="el-GR" sz="2000" dirty="0" smtClean="0"/>
              <a:t>και </a:t>
            </a:r>
            <a:r>
              <a:rPr lang="en-US" sz="2000" dirty="0" smtClean="0"/>
              <a:t>ATM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Άντεξε την κούρσα των ταχυτήτων</a:t>
            </a:r>
            <a:r>
              <a:rPr lang="en-US" sz="2000" dirty="0" smtClean="0"/>
              <a:t>: 10 Mbps</a:t>
            </a:r>
            <a:r>
              <a:rPr lang="el-GR" sz="2000" dirty="0" smtClean="0"/>
              <a:t> – 10 </a:t>
            </a:r>
            <a:r>
              <a:rPr lang="en-US" sz="2000" dirty="0" err="1" smtClean="0"/>
              <a:t>Gbps</a:t>
            </a:r>
            <a:r>
              <a:rPr lang="en-US" sz="2000" dirty="0" smtClean="0"/>
              <a:t> </a:t>
            </a:r>
          </a:p>
          <a:p>
            <a:endParaRPr lang="en-US" sz="2400" dirty="0" smtClean="0"/>
          </a:p>
        </p:txBody>
      </p:sp>
      <p:pic>
        <p:nvPicPr>
          <p:cNvPr id="391172" name="Picture 4" descr="551 metcalfe-e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263" y="3670300"/>
            <a:ext cx="5192712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3" name="Text Box 5"/>
          <p:cNvSpPr txBox="1">
            <a:spLocks noChangeArrowheads="1"/>
          </p:cNvSpPr>
          <p:nvPr/>
        </p:nvSpPr>
        <p:spPr bwMode="auto">
          <a:xfrm>
            <a:off x="6218238" y="4487863"/>
            <a:ext cx="261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/>
              <a:t>Σκαρίφημα του </a:t>
            </a:r>
            <a:r>
              <a:rPr lang="en-US"/>
              <a:t> Ethernet</a:t>
            </a:r>
            <a:r>
              <a:rPr lang="el-GR"/>
              <a:t> του </a:t>
            </a:r>
            <a:r>
              <a:rPr lang="en-US"/>
              <a:t>Metcalfe</a:t>
            </a:r>
          </a:p>
        </p:txBody>
      </p:sp>
      <p:sp>
        <p:nvSpPr>
          <p:cNvPr id="39117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07633F5-BAD8-4C7B-B85D-BEAB29E5C9B2}" type="slidenum">
              <a:rPr lang="en-US" smtClean="0">
                <a:latin typeface="Arial" charset="0"/>
                <a:cs typeface="Arial" charset="0"/>
              </a:rPr>
              <a:pPr/>
              <a:t>55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9228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Ethernet: </a:t>
            </a:r>
            <a:r>
              <a:rPr lang="el-GR" smtClean="0"/>
              <a:t>φυσική τοπολογία</a:t>
            </a:r>
            <a:endParaRPr lang="en-US" smtClean="0"/>
          </a:p>
        </p:txBody>
      </p:sp>
      <p:sp>
        <p:nvSpPr>
          <p:cNvPr id="922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7772400" cy="2746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smtClean="0">
                <a:solidFill>
                  <a:srgbClr val="FF0000"/>
                </a:solidFill>
              </a:rPr>
              <a:t>Τοπολογία διαύλου:</a:t>
            </a:r>
            <a:r>
              <a:rPr lang="el-GR" sz="2400" smtClean="0"/>
              <a:t> ήταν δημοφιλής μέχρι τα μέσα της δεκαετίας του</a:t>
            </a:r>
            <a:r>
              <a:rPr lang="en-US" sz="2400" smtClean="0"/>
              <a:t> 90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Όλοι οι κόμβοι στο ίδιο πεδίο συγκρούσεων </a:t>
            </a:r>
            <a:r>
              <a:rPr lang="en-US" sz="2000" smtClean="0"/>
              <a:t>(collision domain) (</a:t>
            </a:r>
            <a:r>
              <a:rPr lang="el-GR" sz="2000" smtClean="0"/>
              <a:t>μπορεί να συγκρουστούν μεταξύ τους)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l-GR" sz="2400" smtClean="0">
                <a:solidFill>
                  <a:srgbClr val="FF0000"/>
                </a:solidFill>
              </a:rPr>
              <a:t>Τοπολογία αστέρα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  <a:r>
              <a:rPr lang="el-GR" sz="2400" smtClean="0"/>
              <a:t>επικρατεί σήμερρα</a:t>
            </a:r>
            <a:endParaRPr lang="en-US" sz="24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ενεργός</a:t>
            </a:r>
            <a:r>
              <a:rPr lang="en-US" sz="2000" smtClean="0"/>
              <a:t> </a:t>
            </a:r>
            <a:r>
              <a:rPr lang="el-GR" sz="2000" i="1" smtClean="0">
                <a:solidFill>
                  <a:srgbClr val="FF0000"/>
                </a:solidFill>
              </a:rPr>
              <a:t>μεταγωγέας </a:t>
            </a:r>
            <a:r>
              <a:rPr lang="en-US" sz="2000" i="1" smtClean="0">
                <a:solidFill>
                  <a:srgbClr val="FF0000"/>
                </a:solidFill>
              </a:rPr>
              <a:t>(switch)</a:t>
            </a:r>
            <a:r>
              <a:rPr lang="en-US" sz="2000" smtClean="0"/>
              <a:t> </a:t>
            </a:r>
            <a:r>
              <a:rPr lang="el-GR" sz="2000" smtClean="0"/>
              <a:t>στο κέντρο</a:t>
            </a:r>
            <a:endParaRPr lang="en-US" sz="200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smtClean="0"/>
              <a:t>Κάθε </a:t>
            </a:r>
            <a:r>
              <a:rPr lang="en-US" sz="2000" smtClean="0"/>
              <a:t>“</a:t>
            </a:r>
            <a:r>
              <a:rPr lang="el-GR" sz="2000" smtClean="0"/>
              <a:t>ακτίνα</a:t>
            </a:r>
            <a:r>
              <a:rPr lang="en-US" sz="2000" smtClean="0"/>
              <a:t>”</a:t>
            </a:r>
            <a:r>
              <a:rPr lang="el-GR" sz="2000" smtClean="0"/>
              <a:t> τρέχει ένα (ξεχωριστό)</a:t>
            </a:r>
            <a:r>
              <a:rPr lang="en-US" sz="2000" smtClean="0"/>
              <a:t> </a:t>
            </a:r>
            <a:r>
              <a:rPr lang="el-GR" sz="2000" smtClean="0"/>
              <a:t>πρωτόκολλο </a:t>
            </a:r>
            <a:r>
              <a:rPr lang="en-US" sz="2000" smtClean="0"/>
              <a:t>Ethernet (</a:t>
            </a:r>
            <a:r>
              <a:rPr lang="el-GR" sz="2000" smtClean="0"/>
              <a:t>οι κόμβοι δεν συγκρούονται μεταξύ τους</a:t>
            </a:r>
            <a:r>
              <a:rPr lang="en-US" sz="2000" smtClean="0"/>
              <a:t>)</a:t>
            </a:r>
          </a:p>
        </p:txBody>
      </p:sp>
      <p:sp>
        <p:nvSpPr>
          <p:cNvPr id="9230" name="Rectangle 8"/>
          <p:cNvSpPr>
            <a:spLocks noChangeArrowheads="1"/>
          </p:cNvSpPr>
          <p:nvPr/>
        </p:nvSpPr>
        <p:spPr bwMode="auto">
          <a:xfrm>
            <a:off x="6226175" y="5043488"/>
            <a:ext cx="417513" cy="92075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pPr eaLnBrk="0" hangingPunct="0"/>
            <a:endParaRPr lang="el-GR"/>
          </a:p>
        </p:txBody>
      </p:sp>
      <p:graphicFrame>
        <p:nvGraphicFramePr>
          <p:cNvPr id="9218" name="Object 11"/>
          <p:cNvGraphicFramePr>
            <a:graphicFrameLocks noChangeAspect="1"/>
          </p:cNvGraphicFramePr>
          <p:nvPr/>
        </p:nvGraphicFramePr>
        <p:xfrm>
          <a:off x="7880350" y="4783138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0350" y="4783138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12"/>
          <p:cNvGraphicFramePr>
            <a:graphicFrameLocks noChangeAspect="1"/>
          </p:cNvGraphicFramePr>
          <p:nvPr/>
        </p:nvGraphicFramePr>
        <p:xfrm>
          <a:off x="4572000" y="4784725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84725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5138738" y="49037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7770813" y="4941888"/>
            <a:ext cx="180975" cy="136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5316538" y="4983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6556375" y="4391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H="1">
            <a:off x="6746875" y="4999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556375" y="5124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7" name="Text Box 23"/>
          <p:cNvSpPr txBox="1">
            <a:spLocks noChangeArrowheads="1"/>
          </p:cNvSpPr>
          <p:nvPr/>
        </p:nvSpPr>
        <p:spPr bwMode="auto">
          <a:xfrm>
            <a:off x="5464175" y="5359400"/>
            <a:ext cx="796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/>
              <a:t>switch</a:t>
            </a:r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flipV="1">
            <a:off x="5834063" y="5148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39" name="Freeform 25"/>
          <p:cNvSpPr>
            <a:spLocks/>
          </p:cNvSpPr>
          <p:nvPr/>
        </p:nvSpPr>
        <p:spPr bwMode="auto">
          <a:xfrm>
            <a:off x="6283325" y="4919663"/>
            <a:ext cx="444500" cy="100012"/>
          </a:xfrm>
          <a:custGeom>
            <a:avLst/>
            <a:gdLst>
              <a:gd name="T0" fmla="*/ 0 w 280"/>
              <a:gd name="T1" fmla="*/ 2147483647 h 63"/>
              <a:gd name="T2" fmla="*/ 2147483647 w 280"/>
              <a:gd name="T3" fmla="*/ 2147483647 h 63"/>
              <a:gd name="T4" fmla="*/ 2147483647 w 280"/>
              <a:gd name="T5" fmla="*/ 0 h 63"/>
              <a:gd name="T6" fmla="*/ 2147483647 w 280"/>
              <a:gd name="T7" fmla="*/ 0 h 63"/>
              <a:gd name="T8" fmla="*/ 0 60000 65536"/>
              <a:gd name="T9" fmla="*/ 0 60000 65536"/>
              <a:gd name="T10" fmla="*/ 0 60000 65536"/>
              <a:gd name="T11" fmla="*/ 0 60000 65536"/>
              <a:gd name="T12" fmla="*/ 0 w 280"/>
              <a:gd name="T13" fmla="*/ 0 h 63"/>
              <a:gd name="T14" fmla="*/ 280 w 280"/>
              <a:gd name="T15" fmla="*/ 63 h 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" h="63">
                <a:moveTo>
                  <a:pt x="0" y="63"/>
                </a:moveTo>
                <a:lnTo>
                  <a:pt x="37" y="62"/>
                </a:lnTo>
                <a:lnTo>
                  <a:pt x="219" y="0"/>
                </a:lnTo>
                <a:lnTo>
                  <a:pt x="28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9240" name="Freeform 26"/>
          <p:cNvSpPr>
            <a:spLocks/>
          </p:cNvSpPr>
          <p:nvPr/>
        </p:nvSpPr>
        <p:spPr bwMode="auto">
          <a:xfrm>
            <a:off x="6396038" y="4914900"/>
            <a:ext cx="230187" cy="103188"/>
          </a:xfrm>
          <a:custGeom>
            <a:avLst/>
            <a:gdLst>
              <a:gd name="T0" fmla="*/ 0 w 148"/>
              <a:gd name="T1" fmla="*/ 0 h 74"/>
              <a:gd name="T2" fmla="*/ 2147483647 w 148"/>
              <a:gd name="T3" fmla="*/ 0 h 74"/>
              <a:gd name="T4" fmla="*/ 2147483647 w 148"/>
              <a:gd name="T5" fmla="*/ 2147483647 h 74"/>
              <a:gd name="T6" fmla="*/ 2147483647 w 148"/>
              <a:gd name="T7" fmla="*/ 2147483647 h 74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74"/>
              <a:gd name="T14" fmla="*/ 148 w 148"/>
              <a:gd name="T15" fmla="*/ 74 h 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74">
                <a:moveTo>
                  <a:pt x="0" y="0"/>
                </a:moveTo>
                <a:lnTo>
                  <a:pt x="40" y="0"/>
                </a:lnTo>
                <a:lnTo>
                  <a:pt x="102" y="74"/>
                </a:lnTo>
                <a:lnTo>
                  <a:pt x="148" y="7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9241" name="Group 40"/>
          <p:cNvGrpSpPr>
            <a:grpSpLocks/>
          </p:cNvGrpSpPr>
          <p:nvPr/>
        </p:nvGrpSpPr>
        <p:grpSpPr bwMode="auto">
          <a:xfrm>
            <a:off x="1254125" y="3829050"/>
            <a:ext cx="2305050" cy="1946275"/>
            <a:chOff x="493" y="2719"/>
            <a:chExt cx="900" cy="743"/>
          </a:xfrm>
        </p:grpSpPr>
        <p:graphicFrame>
          <p:nvGraphicFramePr>
            <p:cNvPr id="9222" name="Object 28"/>
            <p:cNvGraphicFramePr>
              <a:graphicFrameLocks noChangeAspect="1"/>
            </p:cNvGraphicFramePr>
            <p:nvPr/>
          </p:nvGraphicFramePr>
          <p:xfrm>
            <a:off x="493" y="3231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6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3" y="3231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3" name="Object 29"/>
            <p:cNvGraphicFramePr>
              <a:graphicFrameLocks noChangeAspect="1"/>
            </p:cNvGraphicFramePr>
            <p:nvPr/>
          </p:nvGraphicFramePr>
          <p:xfrm>
            <a:off x="591" y="298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7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" y="298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30"/>
            <p:cNvGraphicFramePr>
              <a:graphicFrameLocks noChangeAspect="1"/>
            </p:cNvGraphicFramePr>
            <p:nvPr/>
          </p:nvGraphicFramePr>
          <p:xfrm>
            <a:off x="1116" y="2923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8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" y="2923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5" name="Object 31"/>
            <p:cNvGraphicFramePr>
              <a:graphicFrameLocks noChangeAspect="1"/>
            </p:cNvGraphicFramePr>
            <p:nvPr/>
          </p:nvGraphicFramePr>
          <p:xfrm>
            <a:off x="1003" y="32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9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3" y="32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7" name="Line 32"/>
            <p:cNvSpPr>
              <a:spLocks noChangeShapeType="1"/>
            </p:cNvSpPr>
            <p:nvPr/>
          </p:nvSpPr>
          <p:spPr bwMode="auto">
            <a:xfrm flipH="1">
              <a:off x="847" y="2823"/>
              <a:ext cx="294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8" name="Line 33"/>
            <p:cNvSpPr>
              <a:spLocks noChangeShapeType="1"/>
            </p:cNvSpPr>
            <p:nvPr/>
          </p:nvSpPr>
          <p:spPr bwMode="auto">
            <a:xfrm>
              <a:off x="836" y="3120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49" name="Line 34"/>
            <p:cNvSpPr>
              <a:spLocks noChangeShapeType="1"/>
            </p:cNvSpPr>
            <p:nvPr/>
          </p:nvSpPr>
          <p:spPr bwMode="auto">
            <a:xfrm>
              <a:off x="751" y="3332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0" name="Line 35"/>
            <p:cNvSpPr>
              <a:spLocks noChangeShapeType="1"/>
            </p:cNvSpPr>
            <p:nvPr/>
          </p:nvSpPr>
          <p:spPr bwMode="auto">
            <a:xfrm flipV="1">
              <a:off x="1031" y="3032"/>
              <a:ext cx="112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aphicFrame>
          <p:nvGraphicFramePr>
            <p:cNvPr id="9226" name="Object 36"/>
            <p:cNvGraphicFramePr>
              <a:graphicFrameLocks noChangeAspect="1"/>
            </p:cNvGraphicFramePr>
            <p:nvPr/>
          </p:nvGraphicFramePr>
          <p:xfrm>
            <a:off x="699" y="2719"/>
            <a:ext cx="277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0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2719"/>
                          <a:ext cx="277" cy="23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1" name="Line 37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2" name="Line 38"/>
            <p:cNvSpPr>
              <a:spLocks noChangeShapeType="1"/>
            </p:cNvSpPr>
            <p:nvPr/>
          </p:nvSpPr>
          <p:spPr bwMode="auto">
            <a:xfrm>
              <a:off x="950" y="2889"/>
              <a:ext cx="15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53" name="Line 39"/>
            <p:cNvSpPr>
              <a:spLocks noChangeShapeType="1"/>
            </p:cNvSpPr>
            <p:nvPr/>
          </p:nvSpPr>
          <p:spPr bwMode="auto">
            <a:xfrm>
              <a:off x="907" y="3290"/>
              <a:ext cx="12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aphicFrame>
        <p:nvGraphicFramePr>
          <p:cNvPr id="9220" name="Object 10"/>
          <p:cNvGraphicFramePr>
            <a:graphicFrameLocks noChangeAspect="1"/>
          </p:cNvGraphicFramePr>
          <p:nvPr/>
        </p:nvGraphicFramePr>
        <p:xfrm>
          <a:off x="6235700" y="5835650"/>
          <a:ext cx="6016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835650"/>
                        <a:ext cx="60166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2" name="Rectangle 16"/>
          <p:cNvSpPr>
            <a:spLocks noChangeArrowheads="1"/>
          </p:cNvSpPr>
          <p:nvPr/>
        </p:nvSpPr>
        <p:spPr bwMode="auto">
          <a:xfrm>
            <a:off x="6492875" y="5637213"/>
            <a:ext cx="14128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6218238" y="3890963"/>
          <a:ext cx="6032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238" y="3890963"/>
                        <a:ext cx="60325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43" name="Rectangle 15"/>
          <p:cNvSpPr>
            <a:spLocks noChangeArrowheads="1"/>
          </p:cNvSpPr>
          <p:nvPr/>
        </p:nvSpPr>
        <p:spPr bwMode="auto">
          <a:xfrm>
            <a:off x="6496050" y="4344988"/>
            <a:ext cx="1412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9244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bus:</a:t>
            </a:r>
            <a:r>
              <a:rPr lang="en-US" i="0"/>
              <a:t> coaxial cable</a:t>
            </a:r>
          </a:p>
        </p:txBody>
      </p:sp>
      <p:sp>
        <p:nvSpPr>
          <p:cNvPr id="9245" name="Text Box 42"/>
          <p:cNvSpPr txBox="1">
            <a:spLocks noChangeArrowheads="1"/>
          </p:cNvSpPr>
          <p:nvPr/>
        </p:nvSpPr>
        <p:spPr bwMode="auto">
          <a:xfrm>
            <a:off x="5049838" y="5734050"/>
            <a:ext cx="630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star</a:t>
            </a:r>
          </a:p>
        </p:txBody>
      </p:sp>
      <p:sp>
        <p:nvSpPr>
          <p:cNvPr id="9246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89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2125" y="2620963"/>
            <a:ext cx="548798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5F95888-B619-4B6A-A013-C00B1C06F2CB}" type="slidenum">
              <a:rPr lang="en-US" smtClean="0">
                <a:latin typeface="Arial" charset="0"/>
                <a:cs typeface="Arial" charset="0"/>
              </a:rPr>
              <a:pPr/>
              <a:t>56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6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r>
              <a:rPr lang="el-GR" smtClean="0"/>
              <a:t>Δομή του πλαισίου </a:t>
            </a:r>
            <a:r>
              <a:rPr lang="en-US" smtClean="0"/>
              <a:t>Ethernet</a:t>
            </a:r>
          </a:p>
        </p:txBody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325563"/>
            <a:ext cx="7772400" cy="4343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smtClean="0"/>
              <a:t>Ο προσαρμογέας αποστολής ενθυλακώνει το </a:t>
            </a:r>
            <a:r>
              <a:rPr lang="en-US" sz="2400" smtClean="0"/>
              <a:t>IP datagram (</a:t>
            </a:r>
            <a:r>
              <a:rPr lang="el-GR" sz="2400" smtClean="0"/>
              <a:t>ή άλλο πακέτο πρωτοκόλλου επιπέδου δικτύου</a:t>
            </a:r>
            <a:r>
              <a:rPr lang="en-US" sz="2400" smtClean="0"/>
              <a:t>) </a:t>
            </a:r>
            <a:r>
              <a:rPr lang="el-GR" sz="2400" smtClean="0"/>
              <a:t>σε </a:t>
            </a:r>
            <a:r>
              <a:rPr lang="el-GR" sz="2400" smtClean="0">
                <a:solidFill>
                  <a:srgbClr val="FF0000"/>
                </a:solidFill>
              </a:rPr>
              <a:t>πλαίσιο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Ethernet</a:t>
            </a:r>
            <a:endParaRPr lang="en-US" sz="2400" b="1" smtClean="0"/>
          </a:p>
          <a:p>
            <a:pPr>
              <a:buFont typeface="Wingdings" pitchFamily="2" charset="2"/>
              <a:buNone/>
            </a:pPr>
            <a:endParaRPr lang="en-US" sz="2400" b="1" smtClean="0"/>
          </a:p>
          <a:p>
            <a:pPr>
              <a:buFont typeface="ZapfDingbats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smtClean="0">
                <a:solidFill>
                  <a:srgbClr val="FF0000"/>
                </a:solidFill>
              </a:rPr>
              <a:t>Πρόθεμα (</a:t>
            </a:r>
            <a:r>
              <a:rPr lang="en-US" sz="2400" smtClean="0">
                <a:solidFill>
                  <a:srgbClr val="FF0000"/>
                </a:solidFill>
              </a:rPr>
              <a:t>Preamble</a:t>
            </a:r>
            <a:r>
              <a:rPr lang="el-GR" sz="2400" smtClean="0">
                <a:solidFill>
                  <a:srgbClr val="FF0000"/>
                </a:solidFill>
              </a:rPr>
              <a:t>)</a:t>
            </a:r>
            <a:r>
              <a:rPr lang="en-US" sz="2400" smtClean="0">
                <a:solidFill>
                  <a:srgbClr val="FF0000"/>
                </a:solidFill>
              </a:rPr>
              <a:t>: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7 bytes </a:t>
            </a:r>
            <a:r>
              <a:rPr lang="el-GR" sz="2400" smtClean="0"/>
              <a:t>με μοτίβο </a:t>
            </a:r>
            <a:r>
              <a:rPr lang="en-US" sz="2400" smtClean="0"/>
              <a:t>10101010 </a:t>
            </a:r>
            <a:r>
              <a:rPr lang="el-GR" sz="2400" smtClean="0"/>
              <a:t>ακολουθούμενα από ένα </a:t>
            </a:r>
            <a:r>
              <a:rPr lang="en-US" sz="2400" smtClean="0"/>
              <a:t>byte</a:t>
            </a:r>
            <a:r>
              <a:rPr lang="el-GR" sz="2400" smtClean="0"/>
              <a:t> με μοτίβο</a:t>
            </a:r>
            <a:r>
              <a:rPr lang="en-US" sz="2400" smtClean="0"/>
              <a:t> 10101011</a:t>
            </a:r>
          </a:p>
          <a:p>
            <a:pPr>
              <a:lnSpc>
                <a:spcPct val="90000"/>
              </a:lnSpc>
            </a:pPr>
            <a:r>
              <a:rPr lang="el-GR" sz="2400" smtClean="0"/>
              <a:t>Χρησιμοποιείται για το συγχρονισμό των ρυθμών ρολογιού του δέκτη και του πομπού</a:t>
            </a: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39629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7" name="Picture 4" descr="552 Ethernet fr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5437188"/>
            <a:ext cx="639762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AD90C7DF-8B9C-480E-9030-8E56ABAB3CC0}" type="slidenum">
              <a:rPr lang="en-US" smtClean="0">
                <a:latin typeface="Arial" charset="0"/>
                <a:cs typeface="Arial" charset="0"/>
              </a:rPr>
              <a:pPr/>
              <a:t>57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398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6438" cy="1143000"/>
          </a:xfrm>
        </p:spPr>
        <p:txBody>
          <a:bodyPr/>
          <a:lstStyle/>
          <a:p>
            <a:r>
              <a:rPr lang="el-GR" sz="3600" smtClean="0"/>
              <a:t>Δομή πλαισίου </a:t>
            </a:r>
            <a:r>
              <a:rPr lang="en-US" sz="3600" smtClean="0"/>
              <a:t>Ethernet</a:t>
            </a:r>
            <a:r>
              <a:rPr lang="el-GR" sz="3600" smtClean="0"/>
              <a:t> </a:t>
            </a:r>
            <a:r>
              <a:rPr lang="en-US" sz="3600" smtClean="0"/>
              <a:t>(</a:t>
            </a:r>
            <a:r>
              <a:rPr lang="el-GR" sz="3600" smtClean="0"/>
              <a:t>περισσότερα</a:t>
            </a:r>
            <a:r>
              <a:rPr lang="en-US" sz="3600" smtClean="0"/>
              <a:t>)</a:t>
            </a:r>
          </a:p>
        </p:txBody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7772400" cy="3754438"/>
          </a:xfrm>
        </p:spPr>
        <p:txBody>
          <a:bodyPr/>
          <a:lstStyle/>
          <a:p>
            <a:r>
              <a:rPr lang="el-GR" sz="2000" smtClean="0">
                <a:solidFill>
                  <a:srgbClr val="FF0000"/>
                </a:solidFill>
              </a:rPr>
              <a:t>Διευθύνσεις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/>
              <a:t> 6 bytes</a:t>
            </a:r>
            <a:r>
              <a:rPr lang="el-GR" sz="2000" smtClean="0"/>
              <a:t> </a:t>
            </a:r>
            <a:r>
              <a:rPr lang="en-US" sz="2000" smtClean="0"/>
              <a:t>MAC </a:t>
            </a:r>
            <a:r>
              <a:rPr lang="el-GR" sz="2000" smtClean="0"/>
              <a:t>διευθύνσεις πηγής, προορισμού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Αν ο προσαρμογέας λάβει πλαίσιο με διεύθυνση προορισμού που ταιριάζει</a:t>
            </a:r>
            <a:r>
              <a:rPr lang="en-US" sz="2000" smtClean="0"/>
              <a:t> </a:t>
            </a:r>
            <a:r>
              <a:rPr lang="el-GR" sz="2000" smtClean="0"/>
              <a:t>με τη δική του ή με τη </a:t>
            </a:r>
            <a:r>
              <a:rPr lang="en-US" sz="2000" smtClean="0"/>
              <a:t>broadcast</a:t>
            </a:r>
            <a:r>
              <a:rPr lang="el-GR" sz="2000" smtClean="0"/>
              <a:t> διεύθυνση (π.χ. πακέτο </a:t>
            </a:r>
            <a:r>
              <a:rPr lang="en-US" sz="2000" smtClean="0"/>
              <a:t>ARP), </a:t>
            </a:r>
            <a:r>
              <a:rPr lang="el-GR" sz="2000" smtClean="0"/>
              <a:t>μεταβιβάζει τα δεδομένα του πλαισίου στο πρωτόκολλο επιπέδου δικτύου</a:t>
            </a:r>
            <a:endParaRPr lang="en-US" sz="2000" smtClean="0"/>
          </a:p>
          <a:p>
            <a:pPr lvl="1">
              <a:buFont typeface="Wingdings" pitchFamily="2" charset="2"/>
              <a:buChar char="§"/>
            </a:pPr>
            <a:r>
              <a:rPr lang="el-GR" sz="2000" smtClean="0"/>
              <a:t>διαφορετικά</a:t>
            </a:r>
            <a:r>
              <a:rPr lang="en-US" sz="2000" smtClean="0"/>
              <a:t>, </a:t>
            </a:r>
            <a:r>
              <a:rPr lang="el-GR" sz="2000" smtClean="0"/>
              <a:t>ο προσαρμογέας απορρίπτει το πλαίσιο</a:t>
            </a:r>
            <a:endParaRPr lang="en-US" sz="2000" smtClean="0"/>
          </a:p>
          <a:p>
            <a:r>
              <a:rPr lang="el-GR" sz="2000" smtClean="0">
                <a:solidFill>
                  <a:srgbClr val="FF0000"/>
                </a:solidFill>
              </a:rPr>
              <a:t>Τύπος</a:t>
            </a:r>
            <a:r>
              <a:rPr lang="en-US" sz="2000" smtClean="0">
                <a:solidFill>
                  <a:srgbClr val="FF0000"/>
                </a:solidFill>
              </a:rPr>
              <a:t>:</a:t>
            </a:r>
            <a:r>
              <a:rPr lang="en-US" sz="2000" smtClean="0"/>
              <a:t> </a:t>
            </a:r>
            <a:r>
              <a:rPr lang="el-GR" sz="2000" smtClean="0"/>
              <a:t>δείχνει το υψηλότερου επιπέδου πρωτόκολλο, κυρίως Ι</a:t>
            </a:r>
            <a:r>
              <a:rPr lang="en-US" sz="2000" smtClean="0"/>
              <a:t>P</a:t>
            </a:r>
            <a:r>
              <a:rPr lang="el-GR" sz="2000" smtClean="0"/>
              <a:t>, άλλα υποστηρίζονται και άλλα (όπως</a:t>
            </a:r>
            <a:r>
              <a:rPr lang="en-US" sz="2000" smtClean="0"/>
              <a:t> Novell IPX </a:t>
            </a:r>
            <a:r>
              <a:rPr lang="el-GR" sz="2000" smtClean="0"/>
              <a:t>και</a:t>
            </a:r>
            <a:r>
              <a:rPr lang="en-US" sz="2000" smtClean="0"/>
              <a:t> AppleTalk</a:t>
            </a:r>
            <a:r>
              <a:rPr lang="el-GR" sz="2000" smtClean="0"/>
              <a:t>)</a:t>
            </a:r>
            <a:endParaRPr lang="en-US" sz="2000" smtClean="0"/>
          </a:p>
          <a:p>
            <a:r>
              <a:rPr lang="en-US" sz="2000" smtClean="0">
                <a:solidFill>
                  <a:srgbClr val="FF0000"/>
                </a:solidFill>
              </a:rPr>
              <a:t>CRC:</a:t>
            </a:r>
            <a:r>
              <a:rPr lang="en-US" sz="2000" smtClean="0"/>
              <a:t> </a:t>
            </a:r>
            <a:r>
              <a:rPr lang="el-GR" sz="2000" smtClean="0"/>
              <a:t>κυκλικός έλεγχος πλεονασμού στο δεκτή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smtClean="0"/>
              <a:t>αν ανιχνευτεί λάθος το πλαίσιο απορρίπτεται</a:t>
            </a:r>
            <a:endParaRPr lang="en-US" sz="1600" smtClean="0"/>
          </a:p>
        </p:txBody>
      </p:sp>
      <p:sp>
        <p:nvSpPr>
          <p:cNvPr id="398341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152CFC9-86C6-45F5-B1D4-844F18190C36}" type="slidenum">
              <a:rPr lang="en-US" smtClean="0">
                <a:latin typeface="Arial" charset="0"/>
                <a:cs typeface="Arial" charset="0"/>
              </a:rPr>
              <a:pPr/>
              <a:t>58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n-US" sz="3200" dirty="0" smtClean="0"/>
              <a:t>Ethernet:</a:t>
            </a:r>
            <a:r>
              <a:rPr lang="el-GR" sz="3200" dirty="0" smtClean="0"/>
              <a:t>Αναξιόπιστη</a:t>
            </a:r>
            <a:r>
              <a:rPr lang="en-US" sz="3200" dirty="0" smtClean="0"/>
              <a:t>, </a:t>
            </a:r>
            <a:r>
              <a:rPr lang="el-GR" sz="3200" dirty="0" err="1" smtClean="0"/>
              <a:t>ασυνδεσμική</a:t>
            </a:r>
            <a:r>
              <a:rPr lang="en-US" sz="3200" dirty="0" smtClean="0"/>
              <a:t> </a:t>
            </a:r>
            <a:r>
              <a:rPr lang="el-GR" sz="3200" dirty="0" smtClean="0"/>
              <a:t>υπηρεσία</a:t>
            </a:r>
            <a:endParaRPr lang="en-US" sz="3200" dirty="0" smtClean="0"/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610600" cy="4648200"/>
          </a:xfrm>
        </p:spPr>
        <p:txBody>
          <a:bodyPr/>
          <a:lstStyle/>
          <a:p>
            <a:r>
              <a:rPr lang="el-GR" sz="2400" dirty="0" err="1" smtClean="0">
                <a:solidFill>
                  <a:srgbClr val="FF0000"/>
                </a:solidFill>
              </a:rPr>
              <a:t>Ασυνδεσμική</a:t>
            </a:r>
            <a:r>
              <a:rPr lang="en-US" sz="2400" dirty="0" smtClean="0">
                <a:solidFill>
                  <a:srgbClr val="FF0000"/>
                </a:solidFill>
              </a:rPr>
              <a:t> (connectionless) :</a:t>
            </a:r>
            <a:r>
              <a:rPr lang="en-US" sz="2400" dirty="0" smtClean="0"/>
              <a:t> </a:t>
            </a:r>
            <a:r>
              <a:rPr lang="el-GR" sz="2400" dirty="0" smtClean="0"/>
              <a:t>χωρίς χειραψία μεταξύ των </a:t>
            </a:r>
            <a:r>
              <a:rPr lang="el-GR" sz="2400" dirty="0" err="1" smtClean="0"/>
              <a:t>προσαρμογέων</a:t>
            </a:r>
            <a:r>
              <a:rPr lang="el-GR" sz="2400" dirty="0" smtClean="0"/>
              <a:t> αποστολής και λήψης</a:t>
            </a:r>
            <a:r>
              <a:rPr lang="en-US" sz="2400" dirty="0" smtClean="0"/>
              <a:t>. </a:t>
            </a:r>
          </a:p>
          <a:p>
            <a:r>
              <a:rPr lang="el-GR" sz="2400" dirty="0" smtClean="0">
                <a:solidFill>
                  <a:srgbClr val="FF0000"/>
                </a:solidFill>
              </a:rPr>
              <a:t>Αναξιόπιστη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ο </a:t>
            </a:r>
            <a:r>
              <a:rPr lang="el-GR" sz="2400" dirty="0" err="1" smtClean="0"/>
              <a:t>προσαρμογέας</a:t>
            </a:r>
            <a:r>
              <a:rPr lang="el-GR" sz="2400" dirty="0" smtClean="0"/>
              <a:t> λήψης δε στέλνει επιβεβαιώσεις</a:t>
            </a:r>
            <a:r>
              <a:rPr lang="en-US" sz="2400" dirty="0" smtClean="0"/>
              <a:t> (</a:t>
            </a:r>
            <a:r>
              <a:rPr lang="en-US" sz="2400" dirty="0" err="1" smtClean="0"/>
              <a:t>acks</a:t>
            </a:r>
            <a:r>
              <a:rPr lang="en-US" sz="2400" dirty="0" smtClean="0"/>
              <a:t>)</a:t>
            </a:r>
            <a:r>
              <a:rPr lang="el-GR" sz="2400" dirty="0" smtClean="0"/>
              <a:t> ή αρνητικές επιβεβαιώσεις</a:t>
            </a:r>
            <a:r>
              <a:rPr lang="en-US" sz="2400" dirty="0" smtClean="0"/>
              <a:t> (</a:t>
            </a:r>
            <a:r>
              <a:rPr lang="en-US" sz="2400" dirty="0" err="1" smtClean="0"/>
              <a:t>nacks</a:t>
            </a:r>
            <a:r>
              <a:rPr lang="en-US" sz="2400" dirty="0" smtClean="0"/>
              <a:t>)</a:t>
            </a:r>
            <a:r>
              <a:rPr lang="el-GR" sz="2400" dirty="0" smtClean="0"/>
              <a:t> στον αποστέλλοντα </a:t>
            </a:r>
            <a:r>
              <a:rPr lang="el-GR" sz="2400" dirty="0" err="1" smtClean="0"/>
              <a:t>προσαρμογέα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τα δεδομένα των πλαισίων που απορρίφθηκαν ανακτώνται μόνο αν ο αρχικός αποστολέας χρησιμοποιήσει αξιόπιστη μεταφορά δεδομένων σε υψηλότερο επίπεδο (π.χ. </a:t>
            </a:r>
            <a:r>
              <a:rPr lang="en-US" sz="2000" dirty="0" smtClean="0"/>
              <a:t>TCP)</a:t>
            </a:r>
            <a:r>
              <a:rPr lang="el-GR" sz="2000" dirty="0" smtClean="0"/>
              <a:t>, αλλιώς χάνονται</a:t>
            </a:r>
            <a:endParaRPr lang="en-US" sz="2000" dirty="0" smtClean="0"/>
          </a:p>
          <a:p>
            <a:r>
              <a:rPr lang="el-GR" sz="2400" dirty="0" smtClean="0"/>
              <a:t>Πρωτόκολλο </a:t>
            </a:r>
            <a:r>
              <a:rPr lang="en-US" sz="2400" dirty="0" smtClean="0"/>
              <a:t>MAC </a:t>
            </a:r>
            <a:r>
              <a:rPr lang="el-GR" sz="2400" dirty="0" smtClean="0"/>
              <a:t>του </a:t>
            </a:r>
            <a:r>
              <a:rPr lang="en-US" sz="2400" dirty="0" smtClean="0"/>
              <a:t>Ethernet: </a:t>
            </a:r>
            <a:r>
              <a:rPr lang="el-GR" sz="2400" dirty="0" smtClean="0"/>
              <a:t>μη θυριδωτό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CSMA/CD </a:t>
            </a:r>
            <a:r>
              <a:rPr lang="el-GR" sz="2400" dirty="0" smtClean="0">
                <a:solidFill>
                  <a:srgbClr val="FF0000"/>
                </a:solidFill>
              </a:rPr>
              <a:t>με δυαδική οπισθοχώρηση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0038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813429D-EF95-49DE-9464-A7D90FBAB2C8}" type="slidenum">
              <a:rPr lang="en-US" smtClean="0">
                <a:latin typeface="Arial" charset="0"/>
                <a:cs typeface="Arial" charset="0"/>
              </a:rPr>
              <a:pPr/>
              <a:t>59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r>
              <a:rPr lang="el-GR" sz="2800" dirty="0" smtClean="0"/>
              <a:t>Πρότυπα </a:t>
            </a:r>
            <a:r>
              <a:rPr lang="en-US" sz="2800" dirty="0" smtClean="0"/>
              <a:t>Ethernet 802.3: </a:t>
            </a:r>
            <a:r>
              <a:rPr lang="el-GR" sz="2800" dirty="0" smtClean="0"/>
              <a:t>επίπεδο ζεύξης και φυσικό επίπεδο</a:t>
            </a:r>
            <a:endParaRPr lang="en-US" sz="2800" dirty="0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i="1" dirty="0" smtClean="0">
                <a:solidFill>
                  <a:srgbClr val="FF0000"/>
                </a:solidFill>
              </a:rPr>
              <a:t>πολλά</a:t>
            </a:r>
            <a:r>
              <a:rPr lang="en-US" dirty="0" smtClean="0"/>
              <a:t> </a:t>
            </a:r>
            <a:r>
              <a:rPr lang="el-GR" dirty="0" smtClean="0"/>
              <a:t> διαφορετικά πρότυπα</a:t>
            </a:r>
            <a:r>
              <a:rPr lang="en-US" dirty="0" smtClean="0"/>
              <a:t> Ethernet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κοινό πρωτόκολλο</a:t>
            </a:r>
            <a:r>
              <a:rPr lang="en-US" dirty="0" smtClean="0"/>
              <a:t> MAC </a:t>
            </a:r>
            <a:r>
              <a:rPr lang="el-GR" dirty="0" smtClean="0"/>
              <a:t>και μορφή πλαισίου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διαφορετικές ταχύτητες</a:t>
            </a:r>
            <a:r>
              <a:rPr lang="en-US" dirty="0" smtClean="0"/>
              <a:t>: 2 Mbps, 10 Mbps, 100 Mbps, 1Gbps, 10Gbps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διαφορετικά μέσα φυσικού επιπέδου</a:t>
            </a:r>
            <a:r>
              <a:rPr lang="en-US" dirty="0" smtClean="0"/>
              <a:t>: </a:t>
            </a:r>
            <a:r>
              <a:rPr lang="el-GR" dirty="0" smtClean="0"/>
              <a:t>ίνα</a:t>
            </a:r>
            <a:r>
              <a:rPr lang="en-US" dirty="0" smtClean="0"/>
              <a:t>, </a:t>
            </a:r>
            <a:r>
              <a:rPr lang="el-GR" dirty="0" smtClean="0"/>
              <a:t>καλώδιο</a:t>
            </a:r>
            <a:endParaRPr lang="en-US" dirty="0" smtClean="0"/>
          </a:p>
        </p:txBody>
      </p:sp>
      <p:sp>
        <p:nvSpPr>
          <p:cNvPr id="402436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"/>
              <a:gd name="T16" fmla="*/ 0 h 962"/>
              <a:gd name="T17" fmla="*/ 878 w 878"/>
              <a:gd name="T18" fmla="*/ 962 h 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02437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402457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02458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i="0">
                  <a:latin typeface="Arial" charset="0"/>
                </a:rPr>
                <a:t>application</a:t>
              </a:r>
            </a:p>
            <a:p>
              <a:pPr algn="ctr"/>
              <a:r>
                <a:rPr lang="en-US" i="0">
                  <a:latin typeface="Arial" charset="0"/>
                </a:rPr>
                <a:t>transport</a:t>
              </a:r>
            </a:p>
            <a:p>
              <a:pPr algn="ctr"/>
              <a:r>
                <a:rPr lang="en-US" i="0">
                  <a:latin typeface="Arial" charset="0"/>
                </a:rPr>
                <a:t>network</a:t>
              </a:r>
            </a:p>
            <a:p>
              <a:pPr algn="ctr"/>
              <a:r>
                <a:rPr lang="en-US" i="0">
                  <a:latin typeface="Arial" charset="0"/>
                </a:rPr>
                <a:t>link</a:t>
              </a:r>
            </a:p>
            <a:p>
              <a:pPr algn="ctr"/>
              <a:r>
                <a:rPr lang="en-US" i="0">
                  <a:latin typeface="Arial" charset="0"/>
                </a:rPr>
                <a:t>physical</a:t>
              </a:r>
            </a:p>
          </p:txBody>
        </p:sp>
        <p:sp>
          <p:nvSpPr>
            <p:cNvPr id="402459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0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1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2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3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2464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02438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02439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2440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i="0">
                <a:latin typeface="Arial" charset="0"/>
              </a:rPr>
              <a:t>MAC protocol</a:t>
            </a:r>
          </a:p>
          <a:p>
            <a:pPr algn="ctr"/>
            <a:r>
              <a:rPr lang="en-US" sz="1600" i="0">
                <a:latin typeface="Arial" charset="0"/>
              </a:rPr>
              <a:t>and frame format</a:t>
            </a:r>
          </a:p>
        </p:txBody>
      </p:sp>
      <p:sp>
        <p:nvSpPr>
          <p:cNvPr id="402441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100BASE-TX</a:t>
            </a:r>
          </a:p>
        </p:txBody>
      </p:sp>
      <p:sp>
        <p:nvSpPr>
          <p:cNvPr id="402442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100BASE-T4</a:t>
            </a:r>
          </a:p>
        </p:txBody>
      </p:sp>
      <p:sp>
        <p:nvSpPr>
          <p:cNvPr id="402443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100BASE-FX</a:t>
            </a:r>
          </a:p>
        </p:txBody>
      </p:sp>
      <p:sp>
        <p:nvSpPr>
          <p:cNvPr id="402444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  <a:gd name="T6" fmla="*/ 0 w 878"/>
              <a:gd name="T7" fmla="*/ 0 h 385"/>
              <a:gd name="T8" fmla="*/ 878 w 878"/>
              <a:gd name="T9" fmla="*/ 385 h 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02445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100BASE-T2</a:t>
            </a:r>
          </a:p>
        </p:txBody>
      </p:sp>
      <p:sp>
        <p:nvSpPr>
          <p:cNvPr id="402446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100BASE-SX</a:t>
            </a:r>
          </a:p>
        </p:txBody>
      </p:sp>
      <p:sp>
        <p:nvSpPr>
          <p:cNvPr id="402447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100BASE-BX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81664" y="4743450"/>
            <a:ext cx="2713038" cy="1682750"/>
            <a:chOff x="3579" y="2988"/>
            <a:chExt cx="1709" cy="1060"/>
          </a:xfrm>
        </p:grpSpPr>
        <p:sp>
          <p:nvSpPr>
            <p:cNvPr id="402454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9"/>
                <a:gd name="T22" fmla="*/ 0 h 489"/>
                <a:gd name="T23" fmla="*/ 1709 w 1709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5" name="Line 60"/>
            <p:cNvSpPr>
              <a:spLocks noChangeShapeType="1"/>
            </p:cNvSpPr>
            <p:nvPr/>
          </p:nvSpPr>
          <p:spPr bwMode="auto">
            <a:xfrm>
              <a:off x="4390" y="3462"/>
              <a:ext cx="188" cy="2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6" name="Text Box 61"/>
            <p:cNvSpPr txBox="1">
              <a:spLocks noChangeArrowheads="1"/>
            </p:cNvSpPr>
            <p:nvPr/>
          </p:nvSpPr>
          <p:spPr bwMode="auto">
            <a:xfrm>
              <a:off x="4003" y="3680"/>
              <a:ext cx="104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l-GR" sz="1600" i="0" dirty="0" smtClean="0">
                  <a:solidFill>
                    <a:srgbClr val="FF0000"/>
                  </a:solidFill>
                </a:rPr>
                <a:t>Φυσικό επίπεδο:</a:t>
              </a:r>
            </a:p>
            <a:p>
              <a:pPr eaLnBrk="0" hangingPunct="0"/>
              <a:r>
                <a:rPr lang="el-GR" sz="1600" i="0" dirty="0" smtClean="0">
                  <a:solidFill>
                    <a:srgbClr val="FF0000"/>
                  </a:solidFill>
                </a:rPr>
                <a:t>οπτική ίνα</a:t>
              </a:r>
              <a:endParaRPr lang="en-US" sz="1600" i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336925" y="4733928"/>
            <a:ext cx="3656016" cy="1604964"/>
            <a:chOff x="2102" y="2982"/>
            <a:chExt cx="2303" cy="1011"/>
          </a:xfrm>
        </p:grpSpPr>
        <p:sp>
          <p:nvSpPr>
            <p:cNvPr id="402451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495"/>
                <a:gd name="T23" fmla="*/ 1664 w 1664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2" name="Line 63"/>
            <p:cNvSpPr>
              <a:spLocks noChangeShapeType="1"/>
            </p:cNvSpPr>
            <p:nvPr/>
          </p:nvSpPr>
          <p:spPr bwMode="auto">
            <a:xfrm flipH="1">
              <a:off x="2931" y="3442"/>
              <a:ext cx="205" cy="19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02453" name="Text Box 65"/>
            <p:cNvSpPr txBox="1">
              <a:spLocks noChangeArrowheads="1"/>
            </p:cNvSpPr>
            <p:nvPr/>
          </p:nvSpPr>
          <p:spPr bwMode="auto">
            <a:xfrm>
              <a:off x="2102" y="3625"/>
              <a:ext cx="153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 i="0" dirty="0" smtClean="0">
                  <a:solidFill>
                    <a:schemeClr val="accent2"/>
                  </a:solidFill>
                </a:rPr>
                <a:t>Φυσικό επίπεδο: χαλκός</a:t>
              </a:r>
              <a:r>
                <a:rPr lang="en-US" sz="1600" i="0" dirty="0" smtClean="0">
                  <a:solidFill>
                    <a:schemeClr val="accent2"/>
                  </a:solidFill>
                </a:rPr>
                <a:t> </a:t>
              </a:r>
              <a:endParaRPr lang="el-GR" sz="1600" i="0" dirty="0" smtClean="0">
                <a:solidFill>
                  <a:schemeClr val="accent2"/>
                </a:solidFill>
              </a:endParaRPr>
            </a:p>
            <a:p>
              <a:pPr eaLnBrk="0" hangingPunct="0"/>
              <a:r>
                <a:rPr lang="en-US" sz="1600" i="0" dirty="0" smtClean="0">
                  <a:solidFill>
                    <a:schemeClr val="accent2"/>
                  </a:solidFill>
                </a:rPr>
                <a:t>(</a:t>
              </a:r>
              <a:r>
                <a:rPr lang="el-GR" sz="1600" i="0" dirty="0" smtClean="0">
                  <a:solidFill>
                    <a:schemeClr val="accent2"/>
                  </a:solidFill>
                </a:rPr>
                <a:t>συνεστραμμένο ζεύγος</a:t>
              </a:r>
              <a:r>
                <a:rPr lang="en-US" sz="1600" i="0" dirty="0" smtClean="0">
                  <a:solidFill>
                    <a:schemeClr val="accent2"/>
                  </a:solidFill>
                </a:rPr>
                <a:t>) </a:t>
              </a:r>
              <a:endParaRPr lang="en-US" sz="1600" i="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2450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F66801B1-14FE-4D07-A73C-8CE4CD027761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0"/>
            <a:ext cx="7772400" cy="1143000"/>
          </a:xfrm>
        </p:spPr>
        <p:txBody>
          <a:bodyPr/>
          <a:lstStyle/>
          <a:p>
            <a:r>
              <a:rPr lang="el-GR" sz="3200" dirty="0" smtClean="0"/>
              <a:t>Επίπεδο ζεύξης</a:t>
            </a:r>
            <a:r>
              <a:rPr lang="en-US" sz="3200" dirty="0" smtClean="0"/>
              <a:t>: </a:t>
            </a:r>
            <a:r>
              <a:rPr lang="el-GR" sz="3200" dirty="0" smtClean="0"/>
              <a:t>πλαίσιο</a:t>
            </a:r>
            <a:endParaRPr lang="en-US" sz="32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8925" y="1158240"/>
            <a:ext cx="4151313" cy="5161598"/>
          </a:xfrm>
        </p:spPr>
        <p:txBody>
          <a:bodyPr/>
          <a:lstStyle/>
          <a:p>
            <a:r>
              <a:rPr lang="el-GR" sz="2000" dirty="0" smtClean="0"/>
              <a:t>Το </a:t>
            </a:r>
            <a:r>
              <a:rPr lang="en-US" sz="2000" dirty="0" smtClean="0"/>
              <a:t>datagram</a:t>
            </a:r>
            <a:r>
              <a:rPr lang="el-GR" sz="2000" dirty="0" smtClean="0"/>
              <a:t> μεταφέρεται από διαφορετικά πρωτόκολλα επιπέδου ζεύξης σε διαφορετικές ζεύξεις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err="1" smtClean="0"/>
              <a:t>π.χ</a:t>
            </a:r>
            <a:r>
              <a:rPr lang="en-US" sz="1800" dirty="0" smtClean="0"/>
              <a:t>., Ethernet </a:t>
            </a:r>
            <a:r>
              <a:rPr lang="el-GR" sz="1800" dirty="0" smtClean="0"/>
              <a:t>στην πρώτη ζεύξη</a:t>
            </a:r>
            <a:r>
              <a:rPr lang="en-US" sz="1800" dirty="0" smtClean="0"/>
              <a:t>, frame relay </a:t>
            </a:r>
            <a:r>
              <a:rPr lang="el-GR" sz="1800" dirty="0" smtClean="0"/>
              <a:t>σε ενδιάμεσες ζεύξεις</a:t>
            </a:r>
            <a:r>
              <a:rPr lang="en-US" sz="1800" dirty="0" smtClean="0"/>
              <a:t>, 802.11 </a:t>
            </a:r>
            <a:r>
              <a:rPr lang="el-GR" sz="1800" dirty="0" smtClean="0"/>
              <a:t>στην τελευταία ζεύξη</a:t>
            </a:r>
            <a:endParaRPr lang="en-US" sz="1800" dirty="0" smtClean="0"/>
          </a:p>
          <a:p>
            <a:r>
              <a:rPr lang="el-GR" sz="2000" dirty="0" smtClean="0"/>
              <a:t>Κάθε πρωτόκολλο ζεύξης παρέχει διαφορετικές υπηρεσίες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</a:t>
            </a:r>
            <a:r>
              <a:rPr lang="en-US" sz="1800" dirty="0" smtClean="0"/>
              <a:t>.</a:t>
            </a:r>
            <a:r>
              <a:rPr lang="el-GR" sz="1800" dirty="0" smtClean="0"/>
              <a:t>χ</a:t>
            </a:r>
            <a:r>
              <a:rPr lang="en-US" sz="1800" dirty="0" smtClean="0"/>
              <a:t>., </a:t>
            </a:r>
            <a:r>
              <a:rPr lang="el-GR" sz="1800" dirty="0" smtClean="0"/>
              <a:t>ενδέχεται να παρέχει ή να μην παρέχει απομακρυσμένη μετάδοση δεδομένων </a:t>
            </a:r>
            <a:r>
              <a:rPr lang="en-US" sz="1800" dirty="0" smtClean="0"/>
              <a:t>(remote data transmission - </a:t>
            </a:r>
            <a:r>
              <a:rPr lang="en-US" sz="1800" dirty="0" err="1" smtClean="0"/>
              <a:t>rdt</a:t>
            </a:r>
            <a:r>
              <a:rPr lang="en-US" sz="1800" dirty="0" smtClean="0"/>
              <a:t>)</a:t>
            </a:r>
            <a:r>
              <a:rPr lang="el-GR" sz="1800" dirty="0" smtClean="0"/>
              <a:t> πάνω από τη ζεύξη</a:t>
            </a:r>
            <a:endParaRPr lang="en-US" sz="18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6925" y="11239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Αναλογία με μεταφορές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r>
              <a:rPr lang="el-GR" sz="1800" dirty="0" smtClean="0"/>
              <a:t>Ταξίδι από το Πρίνστον στη </a:t>
            </a:r>
            <a:r>
              <a:rPr lang="el-GR" sz="1800" dirty="0" err="1" smtClean="0"/>
              <a:t>Λωζάνη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CA6B1C"/>
                </a:solidFill>
              </a:rPr>
              <a:t>Ταξί</a:t>
            </a:r>
            <a:r>
              <a:rPr lang="en-US" sz="1800" dirty="0" smtClean="0">
                <a:solidFill>
                  <a:schemeClr val="accent6"/>
                </a:solidFill>
              </a:rPr>
              <a:t>:</a:t>
            </a:r>
            <a:r>
              <a:rPr lang="en-US" sz="1800" dirty="0" smtClean="0"/>
              <a:t> </a:t>
            </a:r>
            <a:r>
              <a:rPr lang="el-GR" sz="1800" dirty="0" smtClean="0"/>
              <a:t>Πρίνστον ως</a:t>
            </a:r>
            <a:r>
              <a:rPr lang="en-US" sz="1800" dirty="0" smtClean="0"/>
              <a:t> JFK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chemeClr val="accent1">
                    <a:lumMod val="75000"/>
                  </a:schemeClr>
                </a:solidFill>
              </a:rPr>
              <a:t>Αεροπλάνο</a:t>
            </a:r>
            <a:r>
              <a:rPr lang="en-US" sz="1800" dirty="0" smtClean="0"/>
              <a:t>: JFK </a:t>
            </a:r>
            <a:r>
              <a:rPr lang="el-GR" sz="1800" dirty="0" smtClean="0"/>
              <a:t>ως</a:t>
            </a:r>
            <a:r>
              <a:rPr lang="en-US" sz="1800" dirty="0" smtClean="0"/>
              <a:t> </a:t>
            </a:r>
            <a:r>
              <a:rPr lang="el-GR" sz="1800" dirty="0" smtClean="0"/>
              <a:t>Γενεύη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>
                <a:solidFill>
                  <a:srgbClr val="FF0066"/>
                </a:solidFill>
              </a:rPr>
              <a:t>Τρένο</a:t>
            </a:r>
            <a:r>
              <a:rPr lang="en-US" sz="1800" dirty="0" smtClean="0"/>
              <a:t>: </a:t>
            </a:r>
            <a:r>
              <a:rPr lang="el-GR" sz="1800" dirty="0" smtClean="0"/>
              <a:t>Γενεύη</a:t>
            </a:r>
            <a:r>
              <a:rPr lang="en-US" sz="1800" dirty="0" smtClean="0"/>
              <a:t> </a:t>
            </a:r>
            <a:r>
              <a:rPr lang="el-GR" sz="1800" dirty="0" smtClean="0"/>
              <a:t>ως </a:t>
            </a:r>
            <a:r>
              <a:rPr lang="el-GR" sz="1800" dirty="0" err="1" smtClean="0"/>
              <a:t>Λωζάνη</a:t>
            </a:r>
            <a:endParaRPr lang="en-US" sz="1800" dirty="0" smtClean="0"/>
          </a:p>
          <a:p>
            <a:r>
              <a:rPr lang="el-GR" sz="2000" dirty="0" smtClean="0"/>
              <a:t>Τουρίστας</a:t>
            </a:r>
            <a:r>
              <a:rPr lang="en-US" sz="2000" dirty="0" smtClean="0"/>
              <a:t> = </a:t>
            </a:r>
            <a:r>
              <a:rPr lang="en-US" sz="2000" dirty="0" smtClean="0">
                <a:solidFill>
                  <a:srgbClr val="FF0000"/>
                </a:solidFill>
              </a:rPr>
              <a:t>datagram</a:t>
            </a:r>
            <a:endParaRPr lang="en-US" sz="2000" dirty="0" smtClean="0"/>
          </a:p>
          <a:p>
            <a:r>
              <a:rPr lang="el-GR" sz="2000" dirty="0" smtClean="0"/>
              <a:t>Τμήμα μεταφοράς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ζεύξη επικοινωνίας</a:t>
            </a:r>
            <a:endParaRPr lang="en-US" sz="2000" dirty="0" smtClean="0"/>
          </a:p>
          <a:p>
            <a:r>
              <a:rPr lang="el-GR" sz="2000" dirty="0" smtClean="0"/>
              <a:t>Τρόπος μεταφοράς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πρωτόκολλο επιπέδου ζεύξης</a:t>
            </a:r>
            <a:endParaRPr lang="en-US" sz="2000" dirty="0" smtClean="0"/>
          </a:p>
          <a:p>
            <a:r>
              <a:rPr lang="el-GR" sz="2000" dirty="0" smtClean="0"/>
              <a:t>Ταξιδιωτικός πράκτορας</a:t>
            </a:r>
            <a:r>
              <a:rPr lang="en-US" sz="2000" dirty="0" smtClean="0"/>
              <a:t> = </a:t>
            </a:r>
            <a:r>
              <a:rPr lang="el-GR" sz="2000" dirty="0" smtClean="0">
                <a:solidFill>
                  <a:srgbClr val="FF0000"/>
                </a:solidFill>
              </a:rPr>
              <a:t>αλγόριθμος δρομολόγησης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1800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7EFA045-3E56-4FD3-8E4E-31BD5ED51338}" type="slidenum">
              <a:rPr lang="en-US" smtClean="0">
                <a:latin typeface="Arial" charset="0"/>
                <a:cs typeface="Arial" charset="0"/>
              </a:rPr>
              <a:pPr/>
              <a:t>60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endParaRPr lang="en-US" sz="3600" dirty="0" smtClean="0"/>
          </a:p>
        </p:txBody>
      </p:sp>
      <p:sp>
        <p:nvSpPr>
          <p:cNvPr id="40448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04484" name="6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solidFill>
                  <a:srgbClr val="FF0000"/>
                </a:solidFill>
                <a:latin typeface="+mn-lt"/>
              </a:rPr>
              <a:t>Μεταγωγείς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 (</a:t>
            </a: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solidFill>
                  <a:srgbClr val="FF0000"/>
                </a:solidFill>
                <a:latin typeface="+mn-lt"/>
              </a:rPr>
              <a:t>VLANs</a:t>
            </a:r>
          </a:p>
        </p:txBody>
      </p:sp>
      <p:sp>
        <p:nvSpPr>
          <p:cNvPr id="404486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l-GR" smtClean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2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5CFCE13-6FC7-492B-A98C-14C155CAD7CD}" type="slidenum">
              <a:rPr lang="en-US" smtClean="0">
                <a:latin typeface="Arial" charset="0"/>
                <a:cs typeface="Arial" charset="0"/>
              </a:rPr>
              <a:pPr/>
              <a:t>61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l-GR" sz="3600" dirty="0" err="1" smtClean="0"/>
              <a:t>Μεταγωγέας</a:t>
            </a:r>
            <a:r>
              <a:rPr lang="el-GR" sz="3600" dirty="0" smtClean="0"/>
              <a:t> </a:t>
            </a:r>
            <a:r>
              <a:rPr lang="en-US" sz="3600" dirty="0" smtClean="0"/>
              <a:t>Ethernet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3143" y="1231899"/>
            <a:ext cx="8273370" cy="4607197"/>
          </a:xfrm>
        </p:spPr>
        <p:txBody>
          <a:bodyPr/>
          <a:lstStyle/>
          <a:p>
            <a:r>
              <a:rPr lang="el-GR" sz="2400" dirty="0" smtClean="0">
                <a:solidFill>
                  <a:srgbClr val="FF0000"/>
                </a:solidFill>
              </a:rPr>
              <a:t>Συσκευή επιπέδου ζεύξης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>
                <a:solidFill>
                  <a:srgbClr val="FF0000"/>
                </a:solidFill>
              </a:rPr>
              <a:t>αναλαμβάνει ενεργό ρόλο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αποθηκεύει</a:t>
            </a:r>
            <a:r>
              <a:rPr lang="en-US" sz="2000" dirty="0" smtClean="0"/>
              <a:t>, </a:t>
            </a:r>
            <a:r>
              <a:rPr lang="el-GR" sz="2000" dirty="0" smtClean="0"/>
              <a:t>προωθεί πλαίσια</a:t>
            </a:r>
            <a:r>
              <a:rPr lang="en-US" sz="2000" dirty="0" smtClean="0"/>
              <a:t> Ethernet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εξετάζει τη διεύθυνση </a:t>
            </a:r>
            <a:r>
              <a:rPr lang="en-US" sz="2000" dirty="0" smtClean="0"/>
              <a:t>MAC </a:t>
            </a:r>
            <a:r>
              <a:rPr lang="el-GR" sz="2000" dirty="0" smtClean="0"/>
              <a:t>των εισερχόμενων πλαισίων</a:t>
            </a:r>
            <a:r>
              <a:rPr lang="en-US" sz="2000" dirty="0" smtClean="0"/>
              <a:t>, </a:t>
            </a:r>
            <a:r>
              <a:rPr lang="el-GR" sz="2000" dirty="0" smtClean="0">
                <a:solidFill>
                  <a:srgbClr val="FF0000"/>
                </a:solidFill>
              </a:rPr>
              <a:t>επιλεκτικά</a:t>
            </a:r>
            <a:r>
              <a:rPr lang="en-US" sz="2000" dirty="0" smtClean="0"/>
              <a:t> </a:t>
            </a:r>
            <a:r>
              <a:rPr lang="el-GR" sz="2000" dirty="0" smtClean="0"/>
              <a:t>προωθεί πλαίσια σε μία ή περισσότερες εξερχόμενες ζεύξεις</a:t>
            </a:r>
            <a:r>
              <a:rPr lang="en-US" sz="2000" dirty="0" smtClean="0"/>
              <a:t> </a:t>
            </a:r>
            <a:r>
              <a:rPr lang="el-GR" sz="2000" dirty="0" smtClean="0"/>
              <a:t>όταν το πλαίσιο πρέπει να προωθηθεί</a:t>
            </a:r>
            <a:r>
              <a:rPr lang="en-US" sz="2000" dirty="0" smtClean="0"/>
              <a:t>, </a:t>
            </a:r>
            <a:r>
              <a:rPr lang="el-GR" sz="2000" dirty="0" smtClean="0"/>
              <a:t>χρησιμοποιεί </a:t>
            </a:r>
            <a:r>
              <a:rPr lang="en-US" sz="2000" dirty="0" smtClean="0"/>
              <a:t> CSMA/CD </a:t>
            </a:r>
            <a:r>
              <a:rPr lang="el-GR" sz="2000" dirty="0" smtClean="0"/>
              <a:t>για πρόσβαση </a:t>
            </a:r>
            <a:endParaRPr lang="en-US" sz="1800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διαφανής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οι υπολογιστές δε γνωρίζουν την παρουσία του </a:t>
            </a:r>
            <a:r>
              <a:rPr lang="el-GR" sz="2000" dirty="0" err="1" smtClean="0"/>
              <a:t>μεταγωγέα</a:t>
            </a:r>
            <a:endParaRPr lang="en-US" sz="1800" dirty="0" smtClean="0"/>
          </a:p>
          <a:p>
            <a:r>
              <a:rPr lang="en-US" sz="2400" i="1" dirty="0" smtClean="0">
                <a:solidFill>
                  <a:srgbClr val="FF0000"/>
                </a:solidFill>
              </a:rPr>
              <a:t>plug-and-play, </a:t>
            </a:r>
            <a:r>
              <a:rPr lang="el-GR" sz="2400" dirty="0" smtClean="0">
                <a:solidFill>
                  <a:srgbClr val="FF0000"/>
                </a:solidFill>
              </a:rPr>
              <a:t>μαθαίνει από μόνος του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δε χρειάζεται να διαμορφωθεί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40653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9DA6875-634A-43B1-9DF3-51485B7B638F}" type="slidenum">
              <a:rPr lang="en-US" smtClean="0">
                <a:latin typeface="Arial" charset="0"/>
                <a:cs typeface="Arial" charset="0"/>
              </a:rPr>
              <a:pPr/>
              <a:t>62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l-GR" sz="3200" smtClean="0"/>
              <a:t>Μεταγωγέας</a:t>
            </a:r>
            <a:r>
              <a:rPr lang="en-US" sz="3200" smtClean="0"/>
              <a:t>:  </a:t>
            </a:r>
            <a:r>
              <a:rPr lang="el-GR" sz="3200" smtClean="0"/>
              <a:t>επιτρέπει </a:t>
            </a:r>
            <a:r>
              <a:rPr lang="el-GR" sz="3200" i="1" smtClean="0"/>
              <a:t>πολλαπλές ταυτόχρονες μεταδόσεις</a:t>
            </a:r>
            <a:endParaRPr lang="en-US" sz="3200" smtClean="0"/>
          </a:p>
        </p:txBody>
      </p:sp>
      <p:sp>
        <p:nvSpPr>
          <p:cNvPr id="12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800225"/>
            <a:ext cx="4597951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 smtClean="0"/>
              <a:t>Οι υπολογιστές έχουν αποκλειστικές, απευθείας συνδέσεις με τον </a:t>
            </a:r>
            <a:r>
              <a:rPr lang="el-GR" sz="2000" dirty="0" err="1" smtClean="0"/>
              <a:t>μεταγωγέα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Οι </a:t>
            </a:r>
            <a:r>
              <a:rPr lang="el-GR" sz="2000" dirty="0" err="1" smtClean="0"/>
              <a:t>μεταγωγείς</a:t>
            </a:r>
            <a:r>
              <a:rPr lang="en-US" sz="2000" dirty="0" smtClean="0"/>
              <a:t> </a:t>
            </a:r>
            <a:r>
              <a:rPr lang="el-GR" sz="2000" dirty="0" err="1" smtClean="0"/>
              <a:t>ενταμιεύουν</a:t>
            </a:r>
            <a:r>
              <a:rPr lang="el-GR" sz="2000" dirty="0" smtClean="0"/>
              <a:t> πακέτα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Το πρωτόκολλο </a:t>
            </a:r>
            <a:r>
              <a:rPr lang="en-US" sz="2000" dirty="0" smtClean="0"/>
              <a:t>Ethernet </a:t>
            </a:r>
            <a:r>
              <a:rPr lang="el-GR" sz="2000" dirty="0" smtClean="0"/>
              <a:t>χρησιμοποιείται σε </a:t>
            </a:r>
            <a:r>
              <a:rPr lang="el-GR" sz="2000" i="1" dirty="0" smtClean="0"/>
              <a:t>κάθε </a:t>
            </a:r>
            <a:r>
              <a:rPr lang="el-GR" sz="2000" dirty="0" smtClean="0"/>
              <a:t>εισερχόμενη ζεύξη </a:t>
            </a:r>
            <a:r>
              <a:rPr lang="el-GR" sz="1800" dirty="0" smtClean="0"/>
              <a:t>(σε</a:t>
            </a:r>
            <a:r>
              <a:rPr lang="en-US" sz="1800" dirty="0" smtClean="0"/>
              <a:t> </a:t>
            </a:r>
            <a:r>
              <a:rPr lang="el-GR" sz="1800" dirty="0" smtClean="0"/>
              <a:t>αμφίδρομη λειτουργία, δεν υπάρχουν συγκρούσεις)</a:t>
            </a:r>
            <a:endParaRPr lang="en-US" sz="18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1800" dirty="0" smtClean="0"/>
              <a:t>Κάθε ζεύξη είναι από μόνη της </a:t>
            </a:r>
            <a:r>
              <a:rPr lang="en-US" sz="1800" dirty="0" smtClean="0"/>
              <a:t>collision domain</a:t>
            </a:r>
          </a:p>
          <a:p>
            <a:pPr>
              <a:lnSpc>
                <a:spcPct val="90000"/>
              </a:lnSpc>
            </a:pPr>
            <a:r>
              <a:rPr lang="el-GR" sz="2000" i="1" dirty="0" smtClean="0">
                <a:solidFill>
                  <a:srgbClr val="FF0000"/>
                </a:solidFill>
              </a:rPr>
              <a:t>Μεταγωγή</a:t>
            </a:r>
            <a:r>
              <a:rPr lang="en-US" sz="2000" i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A-</a:t>
            </a:r>
            <a:r>
              <a:rPr lang="el-GR" sz="2000" dirty="0" smtClean="0"/>
              <a:t>προς</a:t>
            </a:r>
            <a:r>
              <a:rPr lang="en-US" sz="2000" dirty="0" smtClean="0"/>
              <a:t>-A’ </a:t>
            </a:r>
            <a:r>
              <a:rPr lang="el-GR" sz="2000" dirty="0" smtClean="0"/>
              <a:t>και</a:t>
            </a:r>
            <a:r>
              <a:rPr lang="en-US" sz="2000" dirty="0" smtClean="0"/>
              <a:t> B-</a:t>
            </a:r>
            <a:r>
              <a:rPr lang="el-GR" sz="2000" dirty="0" smtClean="0"/>
              <a:t>προς</a:t>
            </a:r>
            <a:r>
              <a:rPr lang="en-US" sz="2000" dirty="0" smtClean="0"/>
              <a:t>-B’ </a:t>
            </a:r>
            <a:r>
              <a:rPr lang="el-GR" sz="2000" dirty="0" smtClean="0"/>
              <a:t>ταυτόχρονα</a:t>
            </a:r>
            <a:r>
              <a:rPr lang="en-US" sz="2000" dirty="0" smtClean="0"/>
              <a:t>, </a:t>
            </a:r>
            <a:r>
              <a:rPr lang="el-GR" sz="2000" dirty="0" smtClean="0"/>
              <a:t>χωρίς συγκρούσεις</a:t>
            </a:r>
            <a:endParaRPr lang="en-US" sz="2000" dirty="0" smtClean="0"/>
          </a:p>
        </p:txBody>
      </p:sp>
      <p:graphicFrame>
        <p:nvGraphicFramePr>
          <p:cNvPr id="12290" name="Object 11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12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13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0" name="Line 14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2" name="Line 16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2" name="Object 17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8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19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20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2295" name="Object 21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4" name="Line 22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2306" name="Text Box 24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2307" name="Text Box 25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2308" name="Text Box 26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2309" name="Text Box 27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2310" name="Text Box 28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2311" name="Group 33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2320" name="Rectangle 2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2321" name="Freeform 3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322" name="Freeform 3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2312" name="Text Box 34"/>
          <p:cNvSpPr txBox="1">
            <a:spLocks noChangeArrowheads="1"/>
          </p:cNvSpPr>
          <p:nvPr/>
        </p:nvSpPr>
        <p:spPr bwMode="auto">
          <a:xfrm>
            <a:off x="5597918" y="5062538"/>
            <a:ext cx="3169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dirty="0" err="1" smtClean="0"/>
              <a:t>Μεταγωγέας</a:t>
            </a:r>
            <a:r>
              <a:rPr lang="el-GR" dirty="0" smtClean="0"/>
              <a:t> με έξι </a:t>
            </a:r>
            <a:r>
              <a:rPr lang="el-GR" dirty="0" err="1" smtClean="0"/>
              <a:t>διεπαφές</a:t>
            </a:r>
            <a:endParaRPr lang="en-US" dirty="0"/>
          </a:p>
          <a:p>
            <a:pPr algn="ctr" eaLnBrk="0" hangingPunct="0"/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1,2,3,4,5,6</a:t>
            </a:r>
            <a:r>
              <a:rPr lang="en-US" dirty="0"/>
              <a:t>)</a:t>
            </a:r>
            <a:r>
              <a:rPr lang="en-US" i="0" dirty="0"/>
              <a:t>  </a:t>
            </a:r>
          </a:p>
        </p:txBody>
      </p:sp>
      <p:sp>
        <p:nvSpPr>
          <p:cNvPr id="12313" name="Text Box 35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14" name="Text Box 36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15" name="Text Box 37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16" name="Text Box 38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17" name="Text Box 39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318" name="Text Box 40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319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11CD3FC-781B-4D30-9C0F-299360AF3FDD}" type="slidenum">
              <a:rPr lang="en-US" smtClean="0">
                <a:latin typeface="Arial" charset="0"/>
                <a:cs typeface="Arial" charset="0"/>
              </a:rPr>
              <a:pPr/>
              <a:t>63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3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9563"/>
            <a:ext cx="7772400" cy="1143000"/>
          </a:xfrm>
        </p:spPr>
        <p:txBody>
          <a:bodyPr/>
          <a:lstStyle/>
          <a:p>
            <a:r>
              <a:rPr lang="el-GR" sz="3200" dirty="0" smtClean="0"/>
              <a:t>Πίνακας</a:t>
            </a:r>
            <a:r>
              <a:rPr lang="en-US" sz="3200" dirty="0" smtClean="0"/>
              <a:t> </a:t>
            </a:r>
            <a:r>
              <a:rPr lang="el-GR" sz="3200" dirty="0" smtClean="0"/>
              <a:t>Προώθησης </a:t>
            </a:r>
            <a:r>
              <a:rPr lang="el-GR" sz="3200" dirty="0" err="1" smtClean="0"/>
              <a:t>Μεταγωγέα</a:t>
            </a:r>
            <a:endParaRPr lang="en-US" sz="3200" dirty="0" smtClean="0"/>
          </a:p>
        </p:txBody>
      </p:sp>
      <p:sp>
        <p:nvSpPr>
          <p:cNvPr id="13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88" y="1341438"/>
            <a:ext cx="4835525" cy="5091112"/>
          </a:xfrm>
        </p:spPr>
        <p:txBody>
          <a:bodyPr/>
          <a:lstStyle/>
          <a:p>
            <a:r>
              <a:rPr lang="el-GR" sz="2000" dirty="0" smtClean="0">
                <a:solidFill>
                  <a:srgbClr val="FF0000"/>
                </a:solidFill>
              </a:rPr>
              <a:t>Ε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πώς γνωρίζει 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ότι ο </a:t>
            </a:r>
            <a:r>
              <a:rPr lang="en-US" sz="2000" dirty="0" smtClean="0"/>
              <a:t>A’ </a:t>
            </a:r>
            <a:r>
              <a:rPr lang="el-GR" sz="2000" dirty="0" smtClean="0"/>
              <a:t>είναι </a:t>
            </a:r>
            <a:r>
              <a:rPr lang="el-GR" sz="2000" dirty="0" err="1" smtClean="0"/>
              <a:t>προσβάσιμος</a:t>
            </a:r>
            <a:r>
              <a:rPr lang="el-GR" sz="2000" dirty="0" smtClean="0"/>
              <a:t> μέσω της </a:t>
            </a:r>
            <a:r>
              <a:rPr lang="el-GR" sz="2000" dirty="0" err="1" smtClean="0"/>
              <a:t>διεπαφής</a:t>
            </a:r>
            <a:r>
              <a:rPr lang="el-GR" sz="2000" dirty="0" smtClean="0"/>
              <a:t> </a:t>
            </a:r>
            <a:r>
              <a:rPr lang="en-US" sz="2000" dirty="0" smtClean="0"/>
              <a:t>4,</a:t>
            </a:r>
            <a:r>
              <a:rPr lang="el-GR" sz="2000" dirty="0" smtClean="0"/>
              <a:t> ο</a:t>
            </a:r>
            <a:r>
              <a:rPr lang="en-US" sz="2000" dirty="0" smtClean="0"/>
              <a:t> B’</a:t>
            </a:r>
            <a:r>
              <a:rPr lang="el-GR" sz="2000" dirty="0" smtClean="0"/>
              <a:t> είναι </a:t>
            </a:r>
            <a:r>
              <a:rPr lang="el-GR" sz="2000" dirty="0" err="1" smtClean="0"/>
              <a:t>προσβάσιμος</a:t>
            </a:r>
            <a:r>
              <a:rPr lang="el-GR" sz="2000" dirty="0" smtClean="0"/>
              <a:t> μέσω της </a:t>
            </a:r>
            <a:r>
              <a:rPr lang="el-GR" sz="2000" dirty="0" err="1" smtClean="0"/>
              <a:t>διεπαφής</a:t>
            </a:r>
            <a:r>
              <a:rPr lang="el-GR" sz="2000" dirty="0" smtClean="0"/>
              <a:t> 5;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A:</a:t>
            </a:r>
            <a:r>
              <a:rPr lang="en-US" sz="2000" dirty="0" smtClean="0"/>
              <a:t>  </a:t>
            </a:r>
            <a:r>
              <a:rPr lang="el-GR" sz="2000" dirty="0" smtClean="0"/>
              <a:t>κάθε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έχει ένα </a:t>
            </a:r>
            <a:r>
              <a:rPr lang="el-GR" sz="2000" dirty="0" smtClean="0">
                <a:solidFill>
                  <a:srgbClr val="FF0000"/>
                </a:solidFill>
              </a:rPr>
              <a:t>πίνακα μεταγωγής</a:t>
            </a:r>
            <a:r>
              <a:rPr lang="el-GR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switch table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,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κάθε καταχώριση</a:t>
            </a:r>
            <a:r>
              <a:rPr lang="en-US" sz="20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(</a:t>
            </a:r>
            <a:r>
              <a:rPr lang="el-GR" sz="1800" dirty="0" smtClean="0"/>
              <a:t>διεύθυνση </a:t>
            </a:r>
            <a:r>
              <a:rPr lang="en-US" sz="1800" dirty="0" smtClean="0"/>
              <a:t>MAC</a:t>
            </a:r>
            <a:r>
              <a:rPr lang="el-GR" sz="1800" dirty="0" smtClean="0"/>
              <a:t> του υπολογιστή</a:t>
            </a:r>
            <a:r>
              <a:rPr lang="en-US" sz="1800" dirty="0" smtClean="0"/>
              <a:t>, </a:t>
            </a:r>
            <a:r>
              <a:rPr lang="el-GR" sz="1800" dirty="0" err="1" smtClean="0"/>
              <a:t>διεπαφή</a:t>
            </a:r>
            <a:r>
              <a:rPr lang="el-GR" sz="1800" dirty="0" smtClean="0"/>
              <a:t> για πρόσβαση στον υπολογιστή</a:t>
            </a:r>
            <a:r>
              <a:rPr lang="en-US" sz="1800" dirty="0" smtClean="0"/>
              <a:t>, </a:t>
            </a:r>
            <a:r>
              <a:rPr lang="el-GR" sz="1800" dirty="0" err="1" smtClean="0"/>
              <a:t>χρονοσφραγίδα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μοιάζει με ένα πίνακα δρομολόγησης</a:t>
            </a:r>
            <a:r>
              <a:rPr lang="en-US" sz="1600" dirty="0" smtClean="0"/>
              <a:t>!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Ε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πώς δημιουργούνται, διατηρούνται οι καταχωρίσεις στον πίνακα  του </a:t>
            </a:r>
            <a:r>
              <a:rPr lang="el-GR" sz="2000" dirty="0" err="1" smtClean="0"/>
              <a:t>μεταγωγέα</a:t>
            </a:r>
            <a:r>
              <a:rPr lang="el-GR" sz="2000" dirty="0" smtClean="0"/>
              <a:t>;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κάτι σαν πρωτόκολλο δρομολόγησης;</a:t>
            </a:r>
            <a:endParaRPr lang="en-US" sz="1800" dirty="0" smtClean="0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4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5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6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3319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8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3332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3335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3344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3345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346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3336" name="Text Box 26"/>
          <p:cNvSpPr txBox="1">
            <a:spLocks noChangeArrowheads="1"/>
          </p:cNvSpPr>
          <p:nvPr/>
        </p:nvSpPr>
        <p:spPr bwMode="auto">
          <a:xfrm>
            <a:off x="5702300" y="5062538"/>
            <a:ext cx="2960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switch with six interfaces</a:t>
            </a:r>
          </a:p>
          <a:p>
            <a:pPr algn="ctr" eaLnBrk="0" hangingPunct="0"/>
            <a:r>
              <a:rPr lang="en-US"/>
              <a:t>(</a:t>
            </a:r>
            <a:r>
              <a:rPr lang="en-US">
                <a:solidFill>
                  <a:srgbClr val="FF0000"/>
                </a:solidFill>
              </a:rPr>
              <a:t>1,2,3,4,5,6</a:t>
            </a:r>
            <a:r>
              <a:rPr lang="en-US"/>
              <a:t>)</a:t>
            </a:r>
            <a:r>
              <a:rPr lang="en-US" i="0"/>
              <a:t>  </a:t>
            </a:r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338" name="Text Box 28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339" name="Text Box 29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342" name="Text Box 32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343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984208C-C883-4F65-8728-BD4121D03D30}" type="slidenum">
              <a:rPr lang="en-US" smtClean="0">
                <a:latin typeface="Arial" charset="0"/>
                <a:cs typeface="Arial" charset="0"/>
              </a:rPr>
              <a:pPr/>
              <a:t>64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err="1" smtClean="0"/>
              <a:t>Μεταγωγέας</a:t>
            </a:r>
            <a:r>
              <a:rPr lang="en-US" sz="3200" dirty="0" smtClean="0"/>
              <a:t>: </a:t>
            </a:r>
            <a:r>
              <a:rPr lang="el-GR" sz="3200" dirty="0" err="1" smtClean="0"/>
              <a:t>Αυτοεκμάθηση</a:t>
            </a:r>
            <a:endParaRPr lang="en-US" sz="3200" dirty="0" smtClean="0"/>
          </a:p>
        </p:txBody>
      </p:sp>
      <p:sp>
        <p:nvSpPr>
          <p:cNvPr id="14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547813"/>
            <a:ext cx="4202113" cy="3152775"/>
          </a:xfrm>
        </p:spPr>
        <p:txBody>
          <a:bodyPr/>
          <a:lstStyle/>
          <a:p>
            <a:r>
              <a:rPr lang="el-GR" sz="2000" dirty="0" smtClean="0"/>
              <a:t>Ο </a:t>
            </a:r>
            <a:r>
              <a:rPr lang="el-GR" sz="2000" dirty="0" err="1" smtClean="0"/>
              <a:t>μεταγωγέας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μαθαίνει</a:t>
            </a:r>
            <a:r>
              <a:rPr lang="el-GR" sz="2000" dirty="0" smtClean="0"/>
              <a:t> ποιοί υπολογιστές είναι </a:t>
            </a:r>
            <a:r>
              <a:rPr lang="el-GR" sz="2000" dirty="0" err="1" smtClean="0"/>
              <a:t>προσβάσιμοι</a:t>
            </a:r>
            <a:r>
              <a:rPr lang="el-GR" sz="2000" dirty="0" smtClean="0"/>
              <a:t> μέσω ποιών </a:t>
            </a:r>
            <a:r>
              <a:rPr lang="el-GR" sz="2000" dirty="0" err="1" smtClean="0"/>
              <a:t>διεπαφών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όταν λαμβάνεται το πλαίσιο</a:t>
            </a:r>
            <a:r>
              <a:rPr lang="en-US" sz="1800" dirty="0" smtClean="0"/>
              <a:t>, </a:t>
            </a:r>
            <a:r>
              <a:rPr lang="el-GR" sz="1800" dirty="0" smtClean="0"/>
              <a:t>ο </a:t>
            </a:r>
            <a:r>
              <a:rPr lang="el-GR" sz="1800" dirty="0" err="1" smtClean="0"/>
              <a:t>μεταγωγέας</a:t>
            </a:r>
            <a:r>
              <a:rPr lang="el-GR" sz="1800" dirty="0" smtClean="0"/>
              <a:t> </a:t>
            </a:r>
            <a:r>
              <a:rPr lang="en-US" sz="1800" dirty="0" smtClean="0"/>
              <a:t>“</a:t>
            </a:r>
            <a:r>
              <a:rPr lang="el-GR" sz="1800" dirty="0" smtClean="0"/>
              <a:t>μαθαίνει</a:t>
            </a:r>
            <a:r>
              <a:rPr lang="en-US" sz="1800" dirty="0" smtClean="0"/>
              <a:t>”</a:t>
            </a:r>
            <a:r>
              <a:rPr lang="el-GR" sz="1800" dirty="0" smtClean="0"/>
              <a:t> τη θέση του αποστολέα</a:t>
            </a:r>
            <a:r>
              <a:rPr lang="en-US" sz="1800" dirty="0" smtClean="0"/>
              <a:t>: </a:t>
            </a:r>
            <a:r>
              <a:rPr lang="el-GR" sz="1800" dirty="0" smtClean="0"/>
              <a:t>εισερχόμενο τμήμα </a:t>
            </a:r>
            <a:r>
              <a:rPr lang="en-US" sz="1800" dirty="0" smtClean="0"/>
              <a:t>(segment)</a:t>
            </a:r>
            <a:r>
              <a:rPr lang="el-GR" sz="1800" dirty="0" smtClean="0"/>
              <a:t> </a:t>
            </a:r>
            <a:r>
              <a:rPr lang="en-US" sz="1800" dirty="0" smtClean="0"/>
              <a:t>LAN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καταγράφει το ζεύγος αποστολέας</a:t>
            </a:r>
            <a:r>
              <a:rPr lang="en-US" sz="1800" dirty="0" smtClean="0"/>
              <a:t>/</a:t>
            </a:r>
            <a:r>
              <a:rPr lang="el-GR" sz="1800" dirty="0" smtClean="0"/>
              <a:t>θέση στον πίνακα </a:t>
            </a:r>
            <a:r>
              <a:rPr lang="el-GR" sz="1800" dirty="0" err="1" smtClean="0"/>
              <a:t>μεταγωγέα</a:t>
            </a:r>
            <a:endParaRPr lang="en-US" sz="1800" dirty="0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8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49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0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4340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4343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2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353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4354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4355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4356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4359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4388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4389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90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4360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361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62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363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365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14384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385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4386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7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14380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1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82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Source: A</a:t>
              </a:r>
            </a:p>
          </p:txBody>
        </p:sp>
        <p:sp>
          <p:nvSpPr>
            <p:cNvPr id="14383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Dest: A’</a:t>
              </a:r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336925" y="4937125"/>
            <a:ext cx="3035300" cy="1444625"/>
            <a:chOff x="3441" y="3154"/>
            <a:chExt cx="1912" cy="910"/>
          </a:xfrm>
        </p:grpSpPr>
        <p:sp>
          <p:nvSpPr>
            <p:cNvPr id="14375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376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MAC addr  interface   TTL</a:t>
              </a:r>
            </a:p>
          </p:txBody>
        </p:sp>
        <p:sp>
          <p:nvSpPr>
            <p:cNvPr id="14377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78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379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35725" y="5326063"/>
            <a:ext cx="1781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Switch table </a:t>
            </a:r>
          </a:p>
          <a:p>
            <a:pPr algn="ctr" eaLnBrk="0" hangingPunct="0"/>
            <a:r>
              <a:rPr lang="en-US"/>
              <a:t>(</a:t>
            </a:r>
            <a:r>
              <a:rPr lang="el-GR"/>
              <a:t>αρχικά άδειος</a:t>
            </a:r>
            <a:r>
              <a:rPr lang="en-US"/>
              <a:t>)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14372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14373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14374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sp>
        <p:nvSpPr>
          <p:cNvPr id="14371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E05AC3C-E6BB-458C-A82C-DF96C857E39D}" type="slidenum">
              <a:rPr lang="en-US" smtClean="0">
                <a:latin typeface="Arial" charset="0"/>
                <a:cs typeface="Arial" charset="0"/>
              </a:rPr>
              <a:pPr/>
              <a:t>65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8224837" cy="1143000"/>
          </a:xfrm>
        </p:spPr>
        <p:txBody>
          <a:bodyPr/>
          <a:lstStyle/>
          <a:p>
            <a:r>
              <a:rPr lang="el-GR" sz="2800" dirty="0" err="1" smtClean="0"/>
              <a:t>Μεταγωγέας</a:t>
            </a:r>
            <a:r>
              <a:rPr lang="en-US" sz="2800" dirty="0" smtClean="0"/>
              <a:t>: </a:t>
            </a:r>
            <a:r>
              <a:rPr lang="el-GR" sz="2800" dirty="0" smtClean="0"/>
              <a:t>φιλτράρισμα/προώθηση πλαισίων</a:t>
            </a:r>
            <a:endParaRPr lang="en-US" sz="2800" dirty="0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150938"/>
            <a:ext cx="8513762" cy="467201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b="1" dirty="0" smtClean="0"/>
              <a:t>Όταν λαμβάνεται πλαίσιο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στον </a:t>
            </a:r>
            <a:r>
              <a:rPr lang="el-GR" sz="2000" b="1" dirty="0" err="1" smtClean="0"/>
              <a:t>μεταγωγέα</a:t>
            </a:r>
            <a:r>
              <a:rPr lang="en-US" sz="2000" b="1" dirty="0" smtClean="0"/>
              <a:t>:</a:t>
            </a:r>
            <a:r>
              <a:rPr lang="en-US" sz="2000" u="sng" dirty="0" smtClean="0">
                <a:solidFill>
                  <a:srgbClr val="FF0000"/>
                </a:solidFill>
              </a:rPr>
              <a:t/>
            </a:r>
            <a:br>
              <a:rPr lang="en-US" sz="2000" u="sng" dirty="0" smtClean="0">
                <a:solidFill>
                  <a:srgbClr val="FF0000"/>
                </a:solidFill>
              </a:rPr>
            </a:br>
            <a:endParaRPr lang="en-US" sz="2000" u="sng" dirty="0" smtClean="0">
              <a:solidFill>
                <a:srgbClr val="FF0000"/>
              </a:solidFill>
            </a:endParaRPr>
          </a:p>
          <a:p>
            <a:pPr>
              <a:buFont typeface="ZapfDingbats"/>
              <a:buNone/>
            </a:pPr>
            <a:r>
              <a:rPr lang="en-US" sz="2000" dirty="0" smtClean="0"/>
              <a:t>1. </a:t>
            </a:r>
            <a:r>
              <a:rPr lang="el-GR" sz="2000" dirty="0" smtClean="0"/>
              <a:t>Κατάγραψε εισερχόμενη ζεύξη, </a:t>
            </a:r>
            <a:r>
              <a:rPr lang="en-US" sz="2000" dirty="0" smtClean="0"/>
              <a:t>MAC </a:t>
            </a:r>
            <a:r>
              <a:rPr lang="el-GR" sz="2000" dirty="0" smtClean="0"/>
              <a:t>διεύθυνση υπολογιστή-αποστολέα</a:t>
            </a:r>
          </a:p>
          <a:p>
            <a:pPr>
              <a:buFont typeface="ZapfDingbats"/>
              <a:buNone/>
            </a:pPr>
            <a:r>
              <a:rPr lang="en-US" sz="2000" dirty="0" smtClean="0"/>
              <a:t>2. </a:t>
            </a:r>
            <a:r>
              <a:rPr lang="el-GR" sz="2000" dirty="0" smtClean="0"/>
              <a:t>Διάταξε τον πίνακα μεταγωγής βάσει της διεύθυνσης</a:t>
            </a:r>
            <a:r>
              <a:rPr lang="en-US" sz="2000" dirty="0" smtClean="0"/>
              <a:t> MAC </a:t>
            </a:r>
            <a:r>
              <a:rPr lang="el-GR" sz="2000" dirty="0" smtClean="0"/>
              <a:t>προορισμού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3. if </a:t>
            </a:r>
            <a:r>
              <a:rPr lang="el-GR" sz="2000" dirty="0" smtClean="0"/>
              <a:t>βρεθεί καταχώριση για τον προορισμό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chemeClr val="accent2"/>
                </a:solidFill>
              </a:rPr>
              <a:t>then {</a:t>
            </a:r>
          </a:p>
          <a:p>
            <a:pPr>
              <a:buFont typeface="ZapfDingbats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     if </a:t>
            </a:r>
            <a:r>
              <a:rPr lang="el-GR" sz="2000" dirty="0" smtClean="0"/>
              <a:t>ο προορισμός στο τμήμα από το οποίο έφτασε το πλαίσιο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</a:t>
            </a:r>
            <a:r>
              <a:rPr lang="en-US" sz="2000" b="1" dirty="0" smtClean="0">
                <a:solidFill>
                  <a:schemeClr val="accent2"/>
                </a:solidFill>
              </a:rPr>
              <a:t>then</a:t>
            </a:r>
            <a:r>
              <a:rPr lang="en-US" sz="2000" dirty="0" smtClean="0"/>
              <a:t> </a:t>
            </a:r>
            <a:r>
              <a:rPr lang="el-GR" sz="2000" dirty="0" smtClean="0"/>
              <a:t>απόρριψε το πλαίσιο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     </a:t>
            </a:r>
            <a:r>
              <a:rPr lang="en-US" sz="2000" b="1" dirty="0" smtClean="0">
                <a:solidFill>
                  <a:schemeClr val="accent2"/>
                </a:solidFill>
              </a:rPr>
              <a:t>else</a:t>
            </a:r>
            <a:r>
              <a:rPr lang="en-US" sz="2000" dirty="0" smtClean="0"/>
              <a:t> </a:t>
            </a:r>
            <a:r>
              <a:rPr lang="el-GR" sz="2000" dirty="0" smtClean="0"/>
              <a:t>προώθησε το πλαίσιο στη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που υποδεικνύεται από 	την καταχώριση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</a:t>
            </a:r>
            <a:r>
              <a:rPr lang="en-US" sz="2000" b="1" dirty="0" smtClean="0">
                <a:solidFill>
                  <a:schemeClr val="accent2"/>
                </a:solidFill>
              </a:rPr>
              <a:t>  }   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n-US" sz="2000" dirty="0" smtClean="0"/>
              <a:t>      </a:t>
            </a:r>
            <a:r>
              <a:rPr lang="en-US" sz="2000" b="1" dirty="0" smtClean="0">
                <a:solidFill>
                  <a:schemeClr val="accent2"/>
                </a:solidFill>
              </a:rPr>
              <a:t>else</a:t>
            </a:r>
            <a:r>
              <a:rPr lang="en-US" sz="2000" dirty="0" smtClean="0"/>
              <a:t> flood</a:t>
            </a:r>
            <a:endParaRPr lang="en-US" sz="2400" dirty="0" smtClean="0"/>
          </a:p>
          <a:p>
            <a:pPr lvl="3">
              <a:buFontTx/>
              <a:buNone/>
            </a:pPr>
            <a:r>
              <a:rPr lang="en-US" sz="1800" dirty="0" smtClean="0"/>
              <a:t>  </a:t>
            </a:r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2652713" y="4964113"/>
            <a:ext cx="5119687" cy="646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accent2"/>
                </a:solidFill>
              </a:rPr>
              <a:t>προώθηση σε όλες τις διεπαφές εκτός από αυτή</a:t>
            </a:r>
          </a:p>
          <a:p>
            <a:pPr eaLnBrk="0" hangingPunct="0"/>
            <a:r>
              <a:rPr lang="el-GR">
                <a:solidFill>
                  <a:schemeClr val="accent2"/>
                </a:solidFill>
              </a:rPr>
              <a:t> από την οποία έφτασε το πλαίσιο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417797" name="Line 5"/>
          <p:cNvSpPr>
            <a:spLocks noChangeShapeType="1"/>
          </p:cNvSpPr>
          <p:nvPr/>
        </p:nvSpPr>
        <p:spPr bwMode="auto">
          <a:xfrm flipH="1" flipV="1">
            <a:off x="2073275" y="5153025"/>
            <a:ext cx="525463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779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CBE34D1-DD95-416D-83FA-56E02E0CBE03}" type="slidenum">
              <a:rPr lang="en-US" smtClean="0">
                <a:latin typeface="Arial" charset="0"/>
                <a:cs typeface="Arial" charset="0"/>
              </a:rPr>
              <a:pPr/>
              <a:t>66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696913"/>
            <a:ext cx="3108325" cy="1143000"/>
          </a:xfrm>
        </p:spPr>
        <p:txBody>
          <a:bodyPr/>
          <a:lstStyle/>
          <a:p>
            <a:r>
              <a:rPr lang="el-GR" sz="2800" dirty="0" err="1" smtClean="0"/>
              <a:t>Αυτοεκμάθηση</a:t>
            </a:r>
            <a:r>
              <a:rPr lang="en-US" sz="2800" dirty="0" smtClean="0"/>
              <a:t>, </a:t>
            </a:r>
            <a:r>
              <a:rPr lang="el-GR" sz="2800" dirty="0" smtClean="0"/>
              <a:t>προώθηση</a:t>
            </a:r>
            <a:r>
              <a:rPr lang="en-US" sz="2800" dirty="0" smtClean="0"/>
              <a:t>: </a:t>
            </a:r>
            <a:r>
              <a:rPr lang="el-GR" sz="2800" dirty="0" smtClean="0"/>
              <a:t>παράδειγμα</a:t>
            </a:r>
            <a:endParaRPr lang="en-US" sz="2800" dirty="0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5029200" y="2185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185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7686675" y="33115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5" y="33115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Line 6"/>
          <p:cNvSpPr>
            <a:spLocks noChangeShapeType="1"/>
          </p:cNvSpPr>
          <p:nvPr/>
        </p:nvSpPr>
        <p:spPr bwMode="auto">
          <a:xfrm>
            <a:off x="5575300" y="2582863"/>
            <a:ext cx="754063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1" name="Line 7"/>
          <p:cNvSpPr>
            <a:spLocks noChangeShapeType="1"/>
          </p:cNvSpPr>
          <p:nvPr/>
        </p:nvSpPr>
        <p:spPr bwMode="auto">
          <a:xfrm flipV="1">
            <a:off x="5637213" y="3200400"/>
            <a:ext cx="679450" cy="65563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2" name="Line 8"/>
          <p:cNvSpPr>
            <a:spLocks noChangeShapeType="1"/>
          </p:cNvSpPr>
          <p:nvPr/>
        </p:nvSpPr>
        <p:spPr bwMode="auto">
          <a:xfrm flipV="1">
            <a:off x="6761163" y="2533650"/>
            <a:ext cx="593725" cy="407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3" name="Line 9"/>
          <p:cNvSpPr>
            <a:spLocks noChangeShapeType="1"/>
          </p:cNvSpPr>
          <p:nvPr/>
        </p:nvSpPr>
        <p:spPr bwMode="auto">
          <a:xfrm>
            <a:off x="6835775" y="3016250"/>
            <a:ext cx="939800" cy="395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5364" name="Object 10"/>
          <p:cNvGraphicFramePr>
            <a:graphicFrameLocks noChangeAspect="1"/>
          </p:cNvGraphicFramePr>
          <p:nvPr/>
        </p:nvGraphicFramePr>
        <p:xfrm>
          <a:off x="5365750" y="383698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0" y="3836988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11"/>
          <p:cNvGraphicFramePr>
            <a:graphicFrameLocks noChangeAspect="1"/>
          </p:cNvGraphicFramePr>
          <p:nvPr/>
        </p:nvGraphicFramePr>
        <p:xfrm>
          <a:off x="7297738" y="2201863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7738" y="2201863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2"/>
          <p:cNvGraphicFramePr>
            <a:graphicFrameLocks noChangeAspect="1"/>
          </p:cNvGraphicFramePr>
          <p:nvPr/>
        </p:nvGraphicFramePr>
        <p:xfrm>
          <a:off x="6203950" y="162242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1622425"/>
                        <a:ext cx="61118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Line 13"/>
          <p:cNvSpPr>
            <a:spLocks noChangeShapeType="1"/>
          </p:cNvSpPr>
          <p:nvPr/>
        </p:nvSpPr>
        <p:spPr bwMode="auto">
          <a:xfrm flipH="1" flipV="1">
            <a:off x="6529388" y="2132013"/>
            <a:ext cx="11112" cy="781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15367" name="Object 14"/>
          <p:cNvGraphicFramePr>
            <a:graphicFrameLocks noChangeAspect="1"/>
          </p:cNvGraphicFramePr>
          <p:nvPr/>
        </p:nvGraphicFramePr>
        <p:xfrm>
          <a:off x="6523038" y="395128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3951288"/>
                        <a:ext cx="6111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Line 15"/>
          <p:cNvSpPr>
            <a:spLocks noChangeShapeType="1"/>
          </p:cNvSpPr>
          <p:nvPr/>
        </p:nvSpPr>
        <p:spPr bwMode="auto">
          <a:xfrm flipH="1" flipV="1">
            <a:off x="6538913" y="3159125"/>
            <a:ext cx="204787" cy="808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411913" y="1243013"/>
            <a:ext cx="350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605588" y="4502150"/>
            <a:ext cx="39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A’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7827963" y="1912938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5497513" y="4398963"/>
            <a:ext cx="369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B’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918450" y="3779838"/>
            <a:ext cx="322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006975" y="1860550"/>
            <a:ext cx="36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C’</a:t>
            </a:r>
          </a:p>
        </p:txBody>
      </p: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6145213" y="2936875"/>
            <a:ext cx="720725" cy="279400"/>
            <a:chOff x="3913" y="3140"/>
            <a:chExt cx="454" cy="176"/>
          </a:xfrm>
        </p:grpSpPr>
        <p:sp>
          <p:nvSpPr>
            <p:cNvPr id="15448" name="Rectangle 23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5449" name="Freeform 24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50" name="Freeform 25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6286500" y="2606675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84" name="Text Box 27"/>
          <p:cNvSpPr txBox="1">
            <a:spLocks noChangeArrowheads="1"/>
          </p:cNvSpPr>
          <p:nvPr/>
        </p:nvSpPr>
        <p:spPr bwMode="auto">
          <a:xfrm>
            <a:off x="6619875" y="26320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85" name="Text Box 28"/>
          <p:cNvSpPr txBox="1">
            <a:spLocks noChangeArrowheads="1"/>
          </p:cNvSpPr>
          <p:nvPr/>
        </p:nvSpPr>
        <p:spPr bwMode="auto">
          <a:xfrm>
            <a:off x="6897688" y="2784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86" name="Text Box 29"/>
          <p:cNvSpPr txBox="1">
            <a:spLocks noChangeArrowheads="1"/>
          </p:cNvSpPr>
          <p:nvPr/>
        </p:nvSpPr>
        <p:spPr bwMode="auto">
          <a:xfrm>
            <a:off x="6581775" y="31654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87" name="Text Box 30"/>
          <p:cNvSpPr txBox="1">
            <a:spLocks noChangeArrowheads="1"/>
          </p:cNvSpPr>
          <p:nvPr/>
        </p:nvSpPr>
        <p:spPr bwMode="auto">
          <a:xfrm>
            <a:off x="6151563" y="3227388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5892800" y="28305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778625" y="1223963"/>
            <a:ext cx="1428750" cy="366712"/>
            <a:chOff x="1750" y="3514"/>
            <a:chExt cx="900" cy="231"/>
          </a:xfrm>
        </p:grpSpPr>
        <p:sp>
          <p:nvSpPr>
            <p:cNvPr id="15444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45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46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7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6994525" y="525463"/>
            <a:ext cx="1498600" cy="714375"/>
            <a:chOff x="4406" y="331"/>
            <a:chExt cx="944" cy="450"/>
          </a:xfrm>
        </p:grpSpPr>
        <p:sp>
          <p:nvSpPr>
            <p:cNvPr id="15440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1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42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 dirty="0"/>
                <a:t>Source: A</a:t>
              </a:r>
            </a:p>
          </p:txBody>
        </p:sp>
        <p:sp>
          <p:nvSpPr>
            <p:cNvPr id="15443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/>
                <a:t>Dest: A’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336925" y="4937125"/>
            <a:ext cx="3035300" cy="1444625"/>
            <a:chOff x="3441" y="3154"/>
            <a:chExt cx="1912" cy="910"/>
          </a:xfrm>
        </p:grpSpPr>
        <p:sp>
          <p:nvSpPr>
            <p:cNvPr id="15435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36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MAC addr  interface   TTL</a:t>
              </a:r>
            </a:p>
          </p:txBody>
        </p:sp>
        <p:sp>
          <p:nvSpPr>
            <p:cNvPr id="15437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8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9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325880" y="5326063"/>
            <a:ext cx="2000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 dirty="0" smtClean="0"/>
              <a:t>Πίνακας </a:t>
            </a:r>
            <a:r>
              <a:rPr lang="el-GR" sz="1600" dirty="0" err="1" smtClean="0"/>
              <a:t>μεταγωγέα</a:t>
            </a:r>
            <a:endParaRPr lang="en-US" sz="1600" dirty="0"/>
          </a:p>
          <a:p>
            <a:pPr algn="ctr" eaLnBrk="0" hangingPunct="0"/>
            <a:r>
              <a:rPr lang="en-US" sz="1600" dirty="0"/>
              <a:t>(</a:t>
            </a:r>
            <a:r>
              <a:rPr lang="el-GR" sz="1600" dirty="0"/>
              <a:t>αρχικά άδειος</a:t>
            </a:r>
            <a:r>
              <a:rPr lang="en-US" sz="1600" dirty="0"/>
              <a:t>)</a:t>
            </a:r>
          </a:p>
        </p:txBody>
      </p: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3771900" y="5370513"/>
            <a:ext cx="2493963" cy="374650"/>
            <a:chOff x="2376" y="3383"/>
            <a:chExt cx="1571" cy="236"/>
          </a:xfrm>
        </p:grpSpPr>
        <p:sp>
          <p:nvSpPr>
            <p:cNvPr id="15432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  <p:sp>
          <p:nvSpPr>
            <p:cNvPr id="15433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1</a:t>
              </a:r>
            </a:p>
          </p:txBody>
        </p:sp>
        <p:sp>
          <p:nvSpPr>
            <p:cNvPr id="15434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5799138" y="2881313"/>
            <a:ext cx="1428750" cy="366712"/>
            <a:chOff x="1750" y="3514"/>
            <a:chExt cx="900" cy="231"/>
          </a:xfrm>
        </p:grpSpPr>
        <p:sp>
          <p:nvSpPr>
            <p:cNvPr id="15428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9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30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31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5799138" y="2879725"/>
            <a:ext cx="1428750" cy="366713"/>
            <a:chOff x="1750" y="3514"/>
            <a:chExt cx="900" cy="231"/>
          </a:xfrm>
        </p:grpSpPr>
        <p:sp>
          <p:nvSpPr>
            <p:cNvPr id="15424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5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26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27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15420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21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22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23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" name="Group 74"/>
          <p:cNvGrpSpPr>
            <a:grpSpLocks/>
          </p:cNvGrpSpPr>
          <p:nvPr/>
        </p:nvGrpSpPr>
        <p:grpSpPr bwMode="auto">
          <a:xfrm>
            <a:off x="5799138" y="2882900"/>
            <a:ext cx="1428750" cy="366713"/>
            <a:chOff x="1750" y="3514"/>
            <a:chExt cx="900" cy="231"/>
          </a:xfrm>
        </p:grpSpPr>
        <p:sp>
          <p:nvSpPr>
            <p:cNvPr id="15416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17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18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9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5795963" y="2879725"/>
            <a:ext cx="1428750" cy="366713"/>
            <a:chOff x="1750" y="3514"/>
            <a:chExt cx="900" cy="231"/>
          </a:xfrm>
        </p:grpSpPr>
        <p:sp>
          <p:nvSpPr>
            <p:cNvPr id="15412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13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 A’</a:t>
              </a:r>
            </a:p>
          </p:txBody>
        </p:sp>
        <p:sp>
          <p:nvSpPr>
            <p:cNvPr id="15414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5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350838" y="2411413"/>
            <a:ext cx="4044950" cy="94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smtClean="0"/>
              <a:t>Άγνωστη θέση προορισμού πλαισίου Α’</a:t>
            </a:r>
            <a:r>
              <a:rPr lang="en-US" sz="2400" smtClean="0"/>
              <a:t>:</a:t>
            </a:r>
            <a:r>
              <a:rPr lang="el-GR" sz="2400" smtClean="0"/>
              <a:t> </a:t>
            </a:r>
            <a:r>
              <a:rPr lang="en-US" sz="2400" smtClean="0">
                <a:solidFill>
                  <a:srgbClr val="FF0000"/>
                </a:solidFill>
              </a:rPr>
              <a:t>flood</a:t>
            </a:r>
            <a:endParaRPr lang="en-US" sz="2400" i="1" smtClean="0"/>
          </a:p>
        </p:txBody>
      </p:sp>
      <p:grpSp>
        <p:nvGrpSpPr>
          <p:cNvPr id="12" name="Group 92"/>
          <p:cNvGrpSpPr>
            <a:grpSpLocks/>
          </p:cNvGrpSpPr>
          <p:nvPr/>
        </p:nvGrpSpPr>
        <p:grpSpPr bwMode="auto">
          <a:xfrm>
            <a:off x="6130925" y="3981450"/>
            <a:ext cx="1428750" cy="366713"/>
            <a:chOff x="730" y="2472"/>
            <a:chExt cx="900" cy="231"/>
          </a:xfrm>
        </p:grpSpPr>
        <p:sp>
          <p:nvSpPr>
            <p:cNvPr id="15408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409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>
                  <a:solidFill>
                    <a:schemeClr val="bg1"/>
                  </a:solidFill>
                </a:rPr>
                <a:t>A’ A</a:t>
              </a:r>
            </a:p>
          </p:txBody>
        </p:sp>
        <p:sp>
          <p:nvSpPr>
            <p:cNvPr id="15410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5411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65125" y="3376613"/>
            <a:ext cx="40449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i="0"/>
              <a:t>Η θέση του προορισμού Α είναι γνωστή</a:t>
            </a:r>
            <a:r>
              <a:rPr lang="en-US" sz="2400" i="0"/>
              <a:t>:</a:t>
            </a:r>
            <a:endParaRPr lang="en-US" sz="2400">
              <a:solidFill>
                <a:srgbClr val="FF0000"/>
              </a:solidFill>
            </a:endParaRPr>
          </a:p>
        </p:txBody>
      </p:sp>
      <p:grpSp>
        <p:nvGrpSpPr>
          <p:cNvPr id="13" name="Group 94"/>
          <p:cNvGrpSpPr>
            <a:grpSpLocks/>
          </p:cNvGrpSpPr>
          <p:nvPr/>
        </p:nvGrpSpPr>
        <p:grpSpPr bwMode="auto">
          <a:xfrm>
            <a:off x="3768725" y="5656263"/>
            <a:ext cx="2493963" cy="374650"/>
            <a:chOff x="2376" y="3383"/>
            <a:chExt cx="1571" cy="236"/>
          </a:xfrm>
        </p:grpSpPr>
        <p:sp>
          <p:nvSpPr>
            <p:cNvPr id="15405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A’</a:t>
              </a:r>
            </a:p>
          </p:txBody>
        </p:sp>
        <p:sp>
          <p:nvSpPr>
            <p:cNvPr id="15406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4</a:t>
              </a:r>
            </a:p>
          </p:txBody>
        </p:sp>
        <p:sp>
          <p:nvSpPr>
            <p:cNvPr id="15407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61988" y="3997325"/>
            <a:ext cx="404495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>
                <a:solidFill>
                  <a:srgbClr val="FF0000"/>
                </a:solidFill>
              </a:rPr>
              <a:t>επιλεκτική αποστολή σε μόνο μία ζεύξη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4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1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7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78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33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F327282-91B0-4C2B-AB48-3F33CDC73BB1}" type="slidenum">
              <a:rPr lang="en-US" smtClean="0">
                <a:latin typeface="Arial" charset="0"/>
                <a:cs typeface="Arial" charset="0"/>
              </a:rPr>
              <a:pPr/>
              <a:t>67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96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l-GR" sz="3200" dirty="0" err="1" smtClean="0"/>
              <a:t>Διασυνδέοντας</a:t>
            </a:r>
            <a:r>
              <a:rPr lang="el-GR" sz="3200" dirty="0" smtClean="0"/>
              <a:t> </a:t>
            </a:r>
            <a:r>
              <a:rPr lang="el-GR" sz="3200" dirty="0" err="1" smtClean="0"/>
              <a:t>μεταγωγείς</a:t>
            </a:r>
            <a:endParaRPr lang="en-US" sz="3200" dirty="0" smtClean="0"/>
          </a:p>
        </p:txBody>
      </p:sp>
      <p:sp>
        <p:nvSpPr>
          <p:cNvPr id="1639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r>
              <a:rPr lang="el-GR" sz="2400" smtClean="0"/>
              <a:t>Οι μεταγωγείς μπορούν να διασυνδεθούν μεταξύ τους</a:t>
            </a:r>
            <a:endParaRPr lang="en-US" sz="2400" smtClean="0"/>
          </a:p>
        </p:txBody>
      </p:sp>
      <p:graphicFrame>
        <p:nvGraphicFramePr>
          <p:cNvPr id="16386" name="Object 9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2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9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Line 20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399" name="Line 21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400" name="Line 22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6401" name="Group 59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6439" name="Rectangle 6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6440" name="Freeform 6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41" name="Freeform 6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6402" name="Text Box 64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6403" name="Text Box 65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l-GR" sz="2400" i="0" dirty="0">
                <a:solidFill>
                  <a:srgbClr val="FF0000"/>
                </a:solidFill>
              </a:rPr>
              <a:t>Ε</a:t>
            </a:r>
            <a:r>
              <a:rPr lang="en-US" sz="2400" i="0" dirty="0">
                <a:solidFill>
                  <a:srgbClr val="FF0000"/>
                </a:solidFill>
              </a:rPr>
              <a:t>:</a:t>
            </a:r>
            <a:r>
              <a:rPr lang="en-US" sz="2400" i="0" dirty="0"/>
              <a:t> </a:t>
            </a:r>
            <a:r>
              <a:rPr lang="el-GR" sz="2400" i="0" dirty="0"/>
              <a:t>κατά την αποστολή από </a:t>
            </a:r>
            <a:r>
              <a:rPr lang="en-US" sz="2400" i="0" dirty="0"/>
              <a:t>A </a:t>
            </a:r>
            <a:r>
              <a:rPr lang="el-GR" sz="2400" i="0" dirty="0"/>
              <a:t>προς</a:t>
            </a:r>
            <a:r>
              <a:rPr lang="en-US" sz="2400" i="0" dirty="0"/>
              <a:t> G – </a:t>
            </a:r>
            <a:r>
              <a:rPr lang="el-GR" sz="2400" i="0" dirty="0" smtClean="0"/>
              <a:t>πώς </a:t>
            </a:r>
            <a:r>
              <a:rPr lang="el-GR" sz="2400" i="0" dirty="0"/>
              <a:t>γνωρίζει ο</a:t>
            </a:r>
            <a:r>
              <a:rPr lang="en-US" sz="2400" i="0" dirty="0"/>
              <a:t> S</a:t>
            </a:r>
            <a:r>
              <a:rPr lang="en-US" sz="2400" i="0" baseline="-25000" dirty="0"/>
              <a:t>1</a:t>
            </a:r>
            <a:r>
              <a:rPr lang="en-US" sz="2400" i="0" dirty="0"/>
              <a:t> </a:t>
            </a:r>
            <a:r>
              <a:rPr lang="el-GR" sz="2400" i="0" dirty="0"/>
              <a:t>ότι πρέπει να προωθήσει πλαίσιο που προορίζεται για τον </a:t>
            </a:r>
            <a:r>
              <a:rPr lang="en-US" sz="2400" i="0" dirty="0"/>
              <a:t>F </a:t>
            </a:r>
            <a:r>
              <a:rPr lang="el-GR" sz="2400" i="0" dirty="0"/>
              <a:t>μέσω των</a:t>
            </a:r>
            <a:r>
              <a:rPr lang="en-US" sz="2400" i="0" dirty="0"/>
              <a:t> S</a:t>
            </a:r>
            <a:r>
              <a:rPr lang="en-US" sz="2400" i="0" baseline="-25000" dirty="0"/>
              <a:t>4</a:t>
            </a:r>
            <a:r>
              <a:rPr lang="en-US" sz="2400" i="0" dirty="0"/>
              <a:t> </a:t>
            </a:r>
            <a:r>
              <a:rPr lang="el-GR" sz="2400" i="0" dirty="0"/>
              <a:t>και</a:t>
            </a:r>
            <a:r>
              <a:rPr lang="en-US" sz="2400" i="0" dirty="0"/>
              <a:t> </a:t>
            </a:r>
            <a:r>
              <a:rPr lang="en-US" sz="2400" i="0" dirty="0" smtClean="0"/>
              <a:t>S</a:t>
            </a:r>
            <a:r>
              <a:rPr lang="en-US" sz="2400" i="0" baseline="-25000" dirty="0" smtClean="0"/>
              <a:t>3</a:t>
            </a:r>
            <a:r>
              <a:rPr lang="el-GR" sz="2400" i="0" dirty="0" smtClean="0"/>
              <a:t>;</a:t>
            </a:r>
            <a:endParaRPr lang="en-US" sz="2400" i="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r>
              <a:rPr lang="en-US" sz="2400" i="0" dirty="0">
                <a:solidFill>
                  <a:srgbClr val="FF0000"/>
                </a:solidFill>
              </a:rPr>
              <a:t>A:</a:t>
            </a:r>
            <a:r>
              <a:rPr lang="en-US" sz="2400" i="0" dirty="0"/>
              <a:t> </a:t>
            </a:r>
            <a:r>
              <a:rPr lang="el-GR" sz="2400" i="0" dirty="0" err="1"/>
              <a:t>αυτοεκμάθηση</a:t>
            </a:r>
            <a:r>
              <a:rPr lang="en-US" sz="2400" i="0" dirty="0"/>
              <a:t>! (</a:t>
            </a:r>
            <a:r>
              <a:rPr lang="el-GR" sz="2400" i="0" dirty="0"/>
              <a:t>λειτουργεί </a:t>
            </a:r>
            <a:r>
              <a:rPr lang="el-GR" sz="2400" dirty="0"/>
              <a:t>ακριβώς</a:t>
            </a:r>
            <a:r>
              <a:rPr lang="el-GR" sz="2400" i="0" dirty="0"/>
              <a:t> όπως και στην περίπτωση ενός μόνο </a:t>
            </a:r>
            <a:r>
              <a:rPr lang="el-GR" sz="2400" i="0" dirty="0" err="1"/>
              <a:t>μεταγωγέα</a:t>
            </a:r>
            <a:r>
              <a:rPr lang="en-US" sz="2400" i="0" dirty="0"/>
              <a:t>!)</a:t>
            </a:r>
          </a:p>
        </p:txBody>
      </p:sp>
      <p:sp>
        <p:nvSpPr>
          <p:cNvPr id="16405" name="Text Box 73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1</a:t>
            </a:r>
          </a:p>
        </p:txBody>
      </p:sp>
      <p:sp>
        <p:nvSpPr>
          <p:cNvPr id="16406" name="Text Box 66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2379663" y="1984375"/>
            <a:ext cx="4916487" cy="2041525"/>
            <a:chOff x="1499" y="1250"/>
            <a:chExt cx="3097" cy="1286"/>
          </a:xfrm>
        </p:grpSpPr>
        <p:graphicFrame>
          <p:nvGraphicFramePr>
            <p:cNvPr id="16389" name="Object 10"/>
            <p:cNvGraphicFramePr>
              <a:graphicFrameLocks noChangeAspect="1"/>
            </p:cNvGraphicFramePr>
            <p:nvPr/>
          </p:nvGraphicFramePr>
          <p:xfrm>
            <a:off x="2741" y="2116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5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2116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0" name="Object 11"/>
            <p:cNvGraphicFramePr>
              <a:graphicFrameLocks noChangeAspect="1"/>
            </p:cNvGraphicFramePr>
            <p:nvPr/>
          </p:nvGraphicFramePr>
          <p:xfrm>
            <a:off x="3253" y="2087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6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" y="2087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1" name="Object 15"/>
            <p:cNvGraphicFramePr>
              <a:graphicFrameLocks noChangeAspect="1"/>
            </p:cNvGraphicFramePr>
            <p:nvPr/>
          </p:nvGraphicFramePr>
          <p:xfrm>
            <a:off x="2045" y="202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7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5" y="2020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2" name="Object 16"/>
            <p:cNvGraphicFramePr>
              <a:graphicFrameLocks noChangeAspect="1"/>
            </p:cNvGraphicFramePr>
            <p:nvPr/>
          </p:nvGraphicFramePr>
          <p:xfrm>
            <a:off x="2321" y="2321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8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1" y="2321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17"/>
            <p:cNvGraphicFramePr>
              <a:graphicFrameLocks noChangeAspect="1"/>
            </p:cNvGraphicFramePr>
            <p:nvPr/>
          </p:nvGraphicFramePr>
          <p:xfrm>
            <a:off x="4173" y="2000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29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3" y="2000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4" name="Object 18"/>
            <p:cNvGraphicFramePr>
              <a:graphicFrameLocks noChangeAspect="1"/>
            </p:cNvGraphicFramePr>
            <p:nvPr/>
          </p:nvGraphicFramePr>
          <p:xfrm>
            <a:off x="3698" y="2233"/>
            <a:ext cx="263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0" name="Clip" r:id="rId13" imgW="1305000" imgH="1085760" progId="">
                    <p:embed/>
                  </p:oleObj>
                </mc:Choice>
                <mc:Fallback>
                  <p:oleObj name="Clip" r:id="rId13" imgW="1305000" imgH="108576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8" y="2233"/>
                          <a:ext cx="263" cy="2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9" name="Line 23"/>
            <p:cNvSpPr>
              <a:spLocks noChangeShapeType="1"/>
            </p:cNvSpPr>
            <p:nvPr/>
          </p:nvSpPr>
          <p:spPr bwMode="auto">
            <a:xfrm flipH="1">
              <a:off x="2290" y="1933"/>
              <a:ext cx="2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0" name="Line 24"/>
            <p:cNvSpPr>
              <a:spLocks noChangeShapeType="1"/>
            </p:cNvSpPr>
            <p:nvPr/>
          </p:nvSpPr>
          <p:spPr bwMode="auto">
            <a:xfrm flipH="1">
              <a:off x="2488" y="1945"/>
              <a:ext cx="79" cy="3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1" name="Line 25"/>
            <p:cNvSpPr>
              <a:spLocks noChangeShapeType="1"/>
            </p:cNvSpPr>
            <p:nvPr/>
          </p:nvSpPr>
          <p:spPr bwMode="auto">
            <a:xfrm>
              <a:off x="2680" y="1909"/>
              <a:ext cx="145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2" name="Line 26"/>
            <p:cNvSpPr>
              <a:spLocks noChangeShapeType="1"/>
            </p:cNvSpPr>
            <p:nvPr/>
          </p:nvSpPr>
          <p:spPr bwMode="auto">
            <a:xfrm flipH="1">
              <a:off x="3485" y="1957"/>
              <a:ext cx="27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3" name="Line 27"/>
            <p:cNvSpPr>
              <a:spLocks noChangeShapeType="1"/>
            </p:cNvSpPr>
            <p:nvPr/>
          </p:nvSpPr>
          <p:spPr bwMode="auto">
            <a:xfrm flipH="1">
              <a:off x="3802" y="1939"/>
              <a:ext cx="6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4" name="Line 35"/>
            <p:cNvSpPr>
              <a:spLocks noChangeShapeType="1"/>
            </p:cNvSpPr>
            <p:nvPr/>
          </p:nvSpPr>
          <p:spPr bwMode="auto">
            <a:xfrm flipH="1">
              <a:off x="1499" y="1484"/>
              <a:ext cx="956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5" name="Line 36"/>
            <p:cNvSpPr>
              <a:spLocks noChangeShapeType="1"/>
            </p:cNvSpPr>
            <p:nvPr/>
          </p:nvSpPr>
          <p:spPr bwMode="auto">
            <a:xfrm>
              <a:off x="2646" y="1463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16" name="Line 37"/>
            <p:cNvSpPr>
              <a:spLocks noChangeShapeType="1"/>
            </p:cNvSpPr>
            <p:nvPr/>
          </p:nvSpPr>
          <p:spPr bwMode="auto">
            <a:xfrm flipH="1" flipV="1">
              <a:off x="2912" y="1432"/>
              <a:ext cx="777" cy="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6417" name="Group 47"/>
            <p:cNvGrpSpPr>
              <a:grpSpLocks/>
            </p:cNvGrpSpPr>
            <p:nvPr/>
          </p:nvGrpSpPr>
          <p:grpSpPr bwMode="auto">
            <a:xfrm>
              <a:off x="2438" y="1353"/>
              <a:ext cx="454" cy="176"/>
              <a:chOff x="3913" y="3140"/>
              <a:chExt cx="454" cy="176"/>
            </a:xfrm>
          </p:grpSpPr>
          <p:sp>
            <p:nvSpPr>
              <p:cNvPr id="16436" name="Rectangle 48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7" name="Freeform 49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8" name="Freeform 50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418" name="Group 51"/>
            <p:cNvGrpSpPr>
              <a:grpSpLocks/>
            </p:cNvGrpSpPr>
            <p:nvPr/>
          </p:nvGrpSpPr>
          <p:grpSpPr bwMode="auto">
            <a:xfrm>
              <a:off x="3571" y="1845"/>
              <a:ext cx="454" cy="176"/>
              <a:chOff x="3913" y="3140"/>
              <a:chExt cx="454" cy="176"/>
            </a:xfrm>
          </p:grpSpPr>
          <p:sp>
            <p:nvSpPr>
              <p:cNvPr id="16433" name="Rectangle 52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4" name="Freeform 53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5" name="Freeform 54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6419" name="Group 55"/>
            <p:cNvGrpSpPr>
              <a:grpSpLocks/>
            </p:cNvGrpSpPr>
            <p:nvPr/>
          </p:nvGrpSpPr>
          <p:grpSpPr bwMode="auto">
            <a:xfrm>
              <a:off x="2407" y="1819"/>
              <a:ext cx="454" cy="176"/>
              <a:chOff x="3913" y="3140"/>
              <a:chExt cx="454" cy="176"/>
            </a:xfrm>
          </p:grpSpPr>
          <p:sp>
            <p:nvSpPr>
              <p:cNvPr id="16430" name="Rectangle 56"/>
              <p:cNvSpPr>
                <a:spLocks noChangeArrowheads="1"/>
              </p:cNvSpPr>
              <p:nvPr/>
            </p:nvSpPr>
            <p:spPr bwMode="auto">
              <a:xfrm>
                <a:off x="3913" y="3228"/>
                <a:ext cx="407" cy="88"/>
              </a:xfrm>
              <a:prstGeom prst="rect">
                <a:avLst/>
              </a:prstGeom>
              <a:solidFill>
                <a:schemeClr val="hlink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l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6431" name="Freeform 57"/>
              <p:cNvSpPr>
                <a:spLocks/>
              </p:cNvSpPr>
              <p:nvPr/>
            </p:nvSpPr>
            <p:spPr bwMode="auto">
              <a:xfrm>
                <a:off x="3958" y="3145"/>
                <a:ext cx="409" cy="68"/>
              </a:xfrm>
              <a:custGeom>
                <a:avLst/>
                <a:gdLst>
                  <a:gd name="T0" fmla="*/ 0 w 280"/>
                  <a:gd name="T1" fmla="*/ 620 h 63"/>
                  <a:gd name="T2" fmla="*/ 3187314 w 280"/>
                  <a:gd name="T3" fmla="*/ 610 h 63"/>
                  <a:gd name="T4" fmla="*/ 18919496 w 280"/>
                  <a:gd name="T5" fmla="*/ 0 h 63"/>
                  <a:gd name="T6" fmla="*/ 24199801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6432" name="Freeform 58"/>
              <p:cNvSpPr>
                <a:spLocks/>
              </p:cNvSpPr>
              <p:nvPr/>
            </p:nvSpPr>
            <p:spPr bwMode="auto">
              <a:xfrm>
                <a:off x="4044" y="3140"/>
                <a:ext cx="251" cy="75"/>
              </a:xfrm>
              <a:custGeom>
                <a:avLst/>
                <a:gdLst>
                  <a:gd name="T0" fmla="*/ 0 w 148"/>
                  <a:gd name="T1" fmla="*/ 0 h 74"/>
                  <a:gd name="T2" fmla="*/ 304887756 w 148"/>
                  <a:gd name="T3" fmla="*/ 0 h 74"/>
                  <a:gd name="T4" fmla="*/ 777286928 w 148"/>
                  <a:gd name="T5" fmla="*/ 104 h 74"/>
                  <a:gd name="T6" fmla="*/ 1128473392 w 148"/>
                  <a:gd name="T7" fmla="*/ 104 h 7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74"/>
                  <a:gd name="T14" fmla="*/ 148 w 148"/>
                  <a:gd name="T15" fmla="*/ 74 h 7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74">
                    <a:moveTo>
                      <a:pt x="0" y="0"/>
                    </a:moveTo>
                    <a:lnTo>
                      <a:pt x="40" y="0"/>
                    </a:lnTo>
                    <a:lnTo>
                      <a:pt x="102" y="74"/>
                    </a:lnTo>
                    <a:lnTo>
                      <a:pt x="148" y="74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6420" name="Line 63"/>
            <p:cNvSpPr>
              <a:spLocks noChangeShapeType="1"/>
            </p:cNvSpPr>
            <p:nvPr/>
          </p:nvSpPr>
          <p:spPr bwMode="auto">
            <a:xfrm>
              <a:off x="4039" y="1973"/>
              <a:ext cx="1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6421" name="Text Box 67"/>
            <p:cNvSpPr txBox="1">
              <a:spLocks noChangeArrowheads="1"/>
            </p:cNvSpPr>
            <p:nvPr/>
          </p:nvSpPr>
          <p:spPr bwMode="auto">
            <a:xfrm>
              <a:off x="2281" y="203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D</a:t>
              </a:r>
            </a:p>
          </p:txBody>
        </p:sp>
        <p:sp>
          <p:nvSpPr>
            <p:cNvPr id="16422" name="Text Box 68"/>
            <p:cNvSpPr txBox="1">
              <a:spLocks noChangeArrowheads="1"/>
            </p:cNvSpPr>
            <p:nvPr/>
          </p:nvSpPr>
          <p:spPr bwMode="auto">
            <a:xfrm>
              <a:off x="2579" y="2305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E</a:t>
              </a:r>
            </a:p>
          </p:txBody>
        </p:sp>
        <p:sp>
          <p:nvSpPr>
            <p:cNvPr id="16423" name="Text Box 69"/>
            <p:cNvSpPr txBox="1">
              <a:spLocks noChangeArrowheads="1"/>
            </p:cNvSpPr>
            <p:nvPr/>
          </p:nvSpPr>
          <p:spPr bwMode="auto">
            <a:xfrm>
              <a:off x="2877" y="1926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F</a:t>
              </a:r>
            </a:p>
          </p:txBody>
        </p:sp>
        <p:sp>
          <p:nvSpPr>
            <p:cNvPr id="16424" name="Text Box 74"/>
            <p:cNvSpPr txBox="1">
              <a:spLocks noChangeArrowheads="1"/>
            </p:cNvSpPr>
            <p:nvPr/>
          </p:nvSpPr>
          <p:spPr bwMode="auto">
            <a:xfrm>
              <a:off x="2147" y="174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2</a:t>
              </a:r>
            </a:p>
          </p:txBody>
        </p:sp>
        <p:sp>
          <p:nvSpPr>
            <p:cNvPr id="16425" name="Text Box 75"/>
            <p:cNvSpPr txBox="1">
              <a:spLocks noChangeArrowheads="1"/>
            </p:cNvSpPr>
            <p:nvPr/>
          </p:nvSpPr>
          <p:spPr bwMode="auto">
            <a:xfrm>
              <a:off x="2920" y="1250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4</a:t>
              </a:r>
            </a:p>
          </p:txBody>
        </p:sp>
        <p:sp>
          <p:nvSpPr>
            <p:cNvPr id="16426" name="Text Box 76"/>
            <p:cNvSpPr txBox="1">
              <a:spLocks noChangeArrowheads="1"/>
            </p:cNvSpPr>
            <p:nvPr/>
          </p:nvSpPr>
          <p:spPr bwMode="auto">
            <a:xfrm>
              <a:off x="3786" y="1619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S</a:t>
              </a:r>
              <a:r>
                <a:rPr lang="en-US" i="0" baseline="-25000"/>
                <a:t>3</a:t>
              </a:r>
            </a:p>
          </p:txBody>
        </p:sp>
        <p:sp>
          <p:nvSpPr>
            <p:cNvPr id="16427" name="Text Box 78"/>
            <p:cNvSpPr txBox="1">
              <a:spLocks noChangeArrowheads="1"/>
            </p:cNvSpPr>
            <p:nvPr/>
          </p:nvSpPr>
          <p:spPr bwMode="auto">
            <a:xfrm>
              <a:off x="3931" y="2231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H</a:t>
              </a:r>
            </a:p>
          </p:txBody>
        </p:sp>
        <p:sp>
          <p:nvSpPr>
            <p:cNvPr id="16428" name="Text Box 79"/>
            <p:cNvSpPr txBox="1">
              <a:spLocks noChangeArrowheads="1"/>
            </p:cNvSpPr>
            <p:nvPr/>
          </p:nvSpPr>
          <p:spPr bwMode="auto">
            <a:xfrm>
              <a:off x="4401" y="2003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I</a:t>
              </a:r>
            </a:p>
          </p:txBody>
        </p:sp>
        <p:sp>
          <p:nvSpPr>
            <p:cNvPr id="16429" name="Text Box 80"/>
            <p:cNvSpPr txBox="1">
              <a:spLocks noChangeArrowheads="1"/>
            </p:cNvSpPr>
            <p:nvPr/>
          </p:nvSpPr>
          <p:spPr bwMode="auto">
            <a:xfrm>
              <a:off x="3215" y="2265"/>
              <a:ext cx="21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i="0"/>
                <a:t>G</a:t>
              </a:r>
            </a:p>
          </p:txBody>
        </p:sp>
      </p:grpSp>
      <p:sp>
        <p:nvSpPr>
          <p:cNvPr id="164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6CD3B04-8B72-461D-B0D9-057B514258AE}" type="slidenum">
              <a:rPr lang="en-US" smtClean="0">
                <a:latin typeface="Arial" charset="0"/>
                <a:cs typeface="Arial" charset="0"/>
              </a:rPr>
              <a:pPr/>
              <a:t>68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7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r>
              <a:rPr lang="el-GR" sz="2800" dirty="0" smtClean="0"/>
              <a:t>Παράδειγμα </a:t>
            </a:r>
            <a:r>
              <a:rPr lang="el-GR" sz="2800" dirty="0" err="1" smtClean="0"/>
              <a:t>αυτοεκμάθησης</a:t>
            </a:r>
            <a:r>
              <a:rPr lang="el-GR" sz="2800" dirty="0" smtClean="0"/>
              <a:t> με πολλούς </a:t>
            </a:r>
            <a:r>
              <a:rPr lang="el-GR" sz="2800" dirty="0" err="1" smtClean="0"/>
              <a:t>μεταγωγείς</a:t>
            </a:r>
            <a:endParaRPr lang="en-US" sz="2800" dirty="0" smtClean="0"/>
          </a:p>
        </p:txBody>
      </p:sp>
      <p:sp>
        <p:nvSpPr>
          <p:cNvPr id="17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Υποθέστε ότι ο </a:t>
            </a:r>
            <a:r>
              <a:rPr lang="en-US" sz="2400" dirty="0" smtClean="0"/>
              <a:t>C </a:t>
            </a:r>
            <a:r>
              <a:rPr lang="el-GR" sz="2400" dirty="0" smtClean="0"/>
              <a:t>στέλνει πλαίσιο στον</a:t>
            </a:r>
            <a:r>
              <a:rPr lang="en-US" sz="2400" dirty="0" smtClean="0"/>
              <a:t> I, </a:t>
            </a:r>
            <a:r>
              <a:rPr lang="el-GR" sz="2400" dirty="0" smtClean="0"/>
              <a:t>ο </a:t>
            </a:r>
            <a:r>
              <a:rPr lang="en-US" sz="2400" dirty="0" smtClean="0"/>
              <a:t>I </a:t>
            </a:r>
            <a:r>
              <a:rPr lang="el-GR" sz="2400" dirty="0" smtClean="0"/>
              <a:t>απαντά στον</a:t>
            </a:r>
            <a:r>
              <a:rPr lang="en-US" sz="2400" dirty="0" smtClean="0"/>
              <a:t> C</a:t>
            </a:r>
            <a:endParaRPr lang="en-US" dirty="0" smtClean="0"/>
          </a:p>
        </p:txBody>
      </p:sp>
      <p:sp>
        <p:nvSpPr>
          <p:cNvPr id="17422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i="0">
                <a:solidFill>
                  <a:srgbClr val="FF0000"/>
                </a:solidFill>
              </a:rPr>
              <a:t>Ε</a:t>
            </a:r>
            <a:r>
              <a:rPr lang="en-US" sz="2400" i="0">
                <a:solidFill>
                  <a:srgbClr val="FF0000"/>
                </a:solidFill>
              </a:rPr>
              <a:t>:</a:t>
            </a:r>
            <a:r>
              <a:rPr lang="en-US" sz="2400" i="0"/>
              <a:t> </a:t>
            </a:r>
            <a:r>
              <a:rPr lang="el-GR" sz="2400" i="0"/>
              <a:t>Δείξτε τους πίνακες μεταγωγέα και την προώθηση πακέτων</a:t>
            </a:r>
            <a:r>
              <a:rPr lang="en-US" sz="2400" i="0"/>
              <a:t> </a:t>
            </a:r>
            <a:r>
              <a:rPr lang="el-GR" sz="2400" i="0"/>
              <a:t>στους</a:t>
            </a:r>
            <a:r>
              <a:rPr lang="en-US" sz="2400" i="0"/>
              <a:t> S</a:t>
            </a:r>
            <a:r>
              <a:rPr lang="en-US" sz="2400" i="0" baseline="-25000"/>
              <a:t>1</a:t>
            </a:r>
            <a:r>
              <a:rPr lang="en-US" sz="2400" i="0"/>
              <a:t>, S</a:t>
            </a:r>
            <a:r>
              <a:rPr lang="en-US" sz="2400" i="0" baseline="-25000"/>
              <a:t>2</a:t>
            </a:r>
            <a:r>
              <a:rPr lang="en-US" sz="2400" i="0"/>
              <a:t>, S</a:t>
            </a:r>
            <a:r>
              <a:rPr lang="en-US" sz="2400" i="0" baseline="-25000"/>
              <a:t>3</a:t>
            </a:r>
            <a:r>
              <a:rPr lang="en-US" sz="2400" i="0"/>
              <a:t>, S</a:t>
            </a:r>
            <a:r>
              <a:rPr lang="en-US" sz="2400" i="0" baseline="-25000"/>
              <a:t>4</a:t>
            </a:r>
            <a:r>
              <a:rPr lang="en-US" sz="2400" i="0"/>
              <a:t> </a:t>
            </a:r>
          </a:p>
        </p:txBody>
      </p:sp>
      <p:graphicFrame>
        <p:nvGraphicFramePr>
          <p:cNvPr id="17410" name="Object 62"/>
          <p:cNvGraphicFramePr>
            <a:graphicFrameLocks noChangeAspect="1"/>
          </p:cNvGraphicFramePr>
          <p:nvPr/>
        </p:nvGraphicFramePr>
        <p:xfrm>
          <a:off x="1646238" y="3346450"/>
          <a:ext cx="4159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Clip" r:id="rId4" imgW="1305000" imgH="1085760" progId="">
                  <p:embed/>
                </p:oleObj>
              </mc:Choice>
              <mc:Fallback>
                <p:oleObj name="Clip" r:id="rId4" imgW="1305000" imgH="108576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238" y="3346450"/>
                        <a:ext cx="41592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3"/>
          <p:cNvGraphicFramePr>
            <a:graphicFrameLocks noChangeAspect="1"/>
          </p:cNvGraphicFramePr>
          <p:nvPr/>
        </p:nvGraphicFramePr>
        <p:xfrm>
          <a:off x="2305050" y="3371850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Clip" r:id="rId6" imgW="1305000" imgH="1085760" progId="">
                  <p:embed/>
                </p:oleObj>
              </mc:Choice>
              <mc:Fallback>
                <p:oleObj name="Clip" r:id="rId6" imgW="1305000" imgH="108576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3371850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64"/>
          <p:cNvGraphicFramePr>
            <a:graphicFrameLocks noChangeAspect="1"/>
          </p:cNvGraphicFramePr>
          <p:nvPr/>
        </p:nvGraphicFramePr>
        <p:xfrm>
          <a:off x="1206500" y="2867025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Clip" r:id="rId7" imgW="1305000" imgH="1085760" progId="">
                  <p:embed/>
                </p:oleObj>
              </mc:Choice>
              <mc:Fallback>
                <p:oleObj name="Clip" r:id="rId7" imgW="1305000" imgH="108576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00" y="2867025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3" name="Line 65"/>
          <p:cNvSpPr>
            <a:spLocks noChangeShapeType="1"/>
          </p:cNvSpPr>
          <p:nvPr/>
        </p:nvSpPr>
        <p:spPr bwMode="auto">
          <a:xfrm flipH="1">
            <a:off x="1582738" y="30305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4" name="Line 66"/>
          <p:cNvSpPr>
            <a:spLocks noChangeShapeType="1"/>
          </p:cNvSpPr>
          <p:nvPr/>
        </p:nvSpPr>
        <p:spPr bwMode="auto">
          <a:xfrm flipH="1">
            <a:off x="1970088" y="3078163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25" name="Line 67"/>
          <p:cNvSpPr>
            <a:spLocks noChangeShapeType="1"/>
          </p:cNvSpPr>
          <p:nvPr/>
        </p:nvSpPr>
        <p:spPr bwMode="auto">
          <a:xfrm>
            <a:off x="2389188" y="31067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7426" name="Group 68"/>
          <p:cNvGrpSpPr>
            <a:grpSpLocks/>
          </p:cNvGrpSpPr>
          <p:nvPr/>
        </p:nvGrpSpPr>
        <p:grpSpPr bwMode="auto">
          <a:xfrm>
            <a:off x="2006600" y="2822575"/>
            <a:ext cx="720725" cy="279400"/>
            <a:chOff x="3913" y="3140"/>
            <a:chExt cx="454" cy="176"/>
          </a:xfrm>
        </p:grpSpPr>
        <p:sp>
          <p:nvSpPr>
            <p:cNvPr id="17464" name="Rectangle 69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65" name="Freeform 70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6" name="Freeform 71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7427" name="Text Box 72"/>
          <p:cNvSpPr txBox="1">
            <a:spLocks noChangeArrowheads="1"/>
          </p:cNvSpPr>
          <p:nvPr/>
        </p:nvSpPr>
        <p:spPr bwMode="auto">
          <a:xfrm>
            <a:off x="958850" y="2844800"/>
            <a:ext cx="350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A</a:t>
            </a:r>
          </a:p>
        </p:txBody>
      </p:sp>
      <p:sp>
        <p:nvSpPr>
          <p:cNvPr id="17428" name="Text Box 73"/>
          <p:cNvSpPr txBox="1">
            <a:spLocks noChangeArrowheads="1"/>
          </p:cNvSpPr>
          <p:nvPr/>
        </p:nvSpPr>
        <p:spPr bwMode="auto">
          <a:xfrm>
            <a:off x="1408113" y="3306763"/>
            <a:ext cx="328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B</a:t>
            </a:r>
          </a:p>
        </p:txBody>
      </p:sp>
      <p:sp>
        <p:nvSpPr>
          <p:cNvPr id="17429" name="Text Box 74"/>
          <p:cNvSpPr txBox="1">
            <a:spLocks noChangeArrowheads="1"/>
          </p:cNvSpPr>
          <p:nvPr/>
        </p:nvSpPr>
        <p:spPr bwMode="auto">
          <a:xfrm>
            <a:off x="2181225" y="2444750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1</a:t>
            </a:r>
          </a:p>
        </p:txBody>
      </p:sp>
      <p:sp>
        <p:nvSpPr>
          <p:cNvPr id="17430" name="Text Box 75"/>
          <p:cNvSpPr txBox="1">
            <a:spLocks noChangeArrowheads="1"/>
          </p:cNvSpPr>
          <p:nvPr/>
        </p:nvSpPr>
        <p:spPr bwMode="auto">
          <a:xfrm>
            <a:off x="2655888" y="32988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C</a:t>
            </a:r>
          </a:p>
        </p:txBody>
      </p:sp>
      <p:graphicFrame>
        <p:nvGraphicFramePr>
          <p:cNvPr id="17413" name="Object 77"/>
          <p:cNvGraphicFramePr>
            <a:graphicFrameLocks noChangeAspect="1"/>
          </p:cNvGraphicFramePr>
          <p:nvPr/>
        </p:nvGraphicFramePr>
        <p:xfrm>
          <a:off x="4351338" y="335915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9" name="Clip" r:id="rId8" imgW="1305000" imgH="1085760" progId="">
                  <p:embed/>
                </p:oleObj>
              </mc:Choice>
              <mc:Fallback>
                <p:oleObj name="Clip" r:id="rId8" imgW="1305000" imgH="1085760" progId="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359150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78"/>
          <p:cNvGraphicFramePr>
            <a:graphicFrameLocks noChangeAspect="1"/>
          </p:cNvGraphicFramePr>
          <p:nvPr/>
        </p:nvGraphicFramePr>
        <p:xfrm>
          <a:off x="5164138" y="3313113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" name="Clip" r:id="rId9" imgW="1305000" imgH="1085760" progId="">
                  <p:embed/>
                </p:oleObj>
              </mc:Choice>
              <mc:Fallback>
                <p:oleObj name="Clip" r:id="rId9" imgW="1305000" imgH="1085760" progId="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3313113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9"/>
          <p:cNvGraphicFramePr>
            <a:graphicFrameLocks noChangeAspect="1"/>
          </p:cNvGraphicFramePr>
          <p:nvPr/>
        </p:nvGraphicFramePr>
        <p:xfrm>
          <a:off x="3246438" y="320675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" name="Clip" r:id="rId10" imgW="1305000" imgH="1085760" progId="">
                  <p:embed/>
                </p:oleObj>
              </mc:Choice>
              <mc:Fallback>
                <p:oleObj name="Clip" r:id="rId10" imgW="1305000" imgH="1085760" progId="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206750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0"/>
          <p:cNvGraphicFramePr>
            <a:graphicFrameLocks noChangeAspect="1"/>
          </p:cNvGraphicFramePr>
          <p:nvPr/>
        </p:nvGraphicFramePr>
        <p:xfrm>
          <a:off x="3684588" y="3684588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Clip" r:id="rId11" imgW="1305000" imgH="1085760" progId="">
                  <p:embed/>
                </p:oleObj>
              </mc:Choice>
              <mc:Fallback>
                <p:oleObj name="Clip" r:id="rId11" imgW="1305000" imgH="1085760" progId="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8" y="3684588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81"/>
          <p:cNvGraphicFramePr>
            <a:graphicFrameLocks noChangeAspect="1"/>
          </p:cNvGraphicFramePr>
          <p:nvPr/>
        </p:nvGraphicFramePr>
        <p:xfrm>
          <a:off x="6624638" y="3175000"/>
          <a:ext cx="41751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Clip" r:id="rId12" imgW="1305000" imgH="1085760" progId="">
                  <p:embed/>
                </p:oleObj>
              </mc:Choice>
              <mc:Fallback>
                <p:oleObj name="Clip" r:id="rId12" imgW="1305000" imgH="1085760" progId="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638" y="3175000"/>
                        <a:ext cx="41751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82"/>
          <p:cNvGraphicFramePr>
            <a:graphicFrameLocks noChangeAspect="1"/>
          </p:cNvGraphicFramePr>
          <p:nvPr/>
        </p:nvGraphicFramePr>
        <p:xfrm>
          <a:off x="5870575" y="3544888"/>
          <a:ext cx="4175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Clip" r:id="rId13" imgW="1305000" imgH="1085760" progId="">
                  <p:embed/>
                </p:oleObj>
              </mc:Choice>
              <mc:Fallback>
                <p:oleObj name="Clip" r:id="rId13" imgW="1305000" imgH="1085760" progId="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3544888"/>
                        <a:ext cx="4175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1" name="Line 83"/>
          <p:cNvSpPr>
            <a:spLocks noChangeShapeType="1"/>
          </p:cNvSpPr>
          <p:nvPr/>
        </p:nvSpPr>
        <p:spPr bwMode="auto">
          <a:xfrm flipH="1">
            <a:off x="3635375" y="3068638"/>
            <a:ext cx="3460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2" name="Line 84"/>
          <p:cNvSpPr>
            <a:spLocks noChangeShapeType="1"/>
          </p:cNvSpPr>
          <p:nvPr/>
        </p:nvSpPr>
        <p:spPr bwMode="auto">
          <a:xfrm flipH="1">
            <a:off x="3949700" y="3087688"/>
            <a:ext cx="125413" cy="587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3" name="Line 85"/>
          <p:cNvSpPr>
            <a:spLocks noChangeShapeType="1"/>
          </p:cNvSpPr>
          <p:nvPr/>
        </p:nvSpPr>
        <p:spPr bwMode="auto">
          <a:xfrm>
            <a:off x="4254500" y="3030538"/>
            <a:ext cx="2301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4" name="Line 86"/>
          <p:cNvSpPr>
            <a:spLocks noChangeShapeType="1"/>
          </p:cNvSpPr>
          <p:nvPr/>
        </p:nvSpPr>
        <p:spPr bwMode="auto">
          <a:xfrm flipH="1">
            <a:off x="5532438" y="3106738"/>
            <a:ext cx="428625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5" name="Line 87"/>
          <p:cNvSpPr>
            <a:spLocks noChangeShapeType="1"/>
          </p:cNvSpPr>
          <p:nvPr/>
        </p:nvSpPr>
        <p:spPr bwMode="auto">
          <a:xfrm flipH="1">
            <a:off x="6035675" y="3078163"/>
            <a:ext cx="9525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6" name="Line 88"/>
          <p:cNvSpPr>
            <a:spLocks noChangeShapeType="1"/>
          </p:cNvSpPr>
          <p:nvPr/>
        </p:nvSpPr>
        <p:spPr bwMode="auto">
          <a:xfrm flipH="1">
            <a:off x="2379663" y="2355850"/>
            <a:ext cx="151765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7" name="Line 89"/>
          <p:cNvSpPr>
            <a:spLocks noChangeShapeType="1"/>
          </p:cNvSpPr>
          <p:nvPr/>
        </p:nvSpPr>
        <p:spPr bwMode="auto">
          <a:xfrm>
            <a:off x="4200525" y="2322513"/>
            <a:ext cx="0" cy="600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38" name="Line 90"/>
          <p:cNvSpPr>
            <a:spLocks noChangeShapeType="1"/>
          </p:cNvSpPr>
          <p:nvPr/>
        </p:nvSpPr>
        <p:spPr bwMode="auto">
          <a:xfrm flipH="1" flipV="1">
            <a:off x="4622800" y="2273300"/>
            <a:ext cx="1233488" cy="71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7439" name="Group 91"/>
          <p:cNvGrpSpPr>
            <a:grpSpLocks/>
          </p:cNvGrpSpPr>
          <p:nvPr/>
        </p:nvGrpSpPr>
        <p:grpSpPr bwMode="auto">
          <a:xfrm>
            <a:off x="3870325" y="2147888"/>
            <a:ext cx="720725" cy="279400"/>
            <a:chOff x="3913" y="3140"/>
            <a:chExt cx="454" cy="176"/>
          </a:xfrm>
        </p:grpSpPr>
        <p:sp>
          <p:nvSpPr>
            <p:cNvPr id="17461" name="Rectangle 92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62" name="Freeform 93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3" name="Freeform 94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7440" name="Group 95"/>
          <p:cNvGrpSpPr>
            <a:grpSpLocks/>
          </p:cNvGrpSpPr>
          <p:nvPr/>
        </p:nvGrpSpPr>
        <p:grpSpPr bwMode="auto">
          <a:xfrm>
            <a:off x="5668963" y="2928938"/>
            <a:ext cx="720725" cy="279400"/>
            <a:chOff x="3913" y="3140"/>
            <a:chExt cx="454" cy="176"/>
          </a:xfrm>
        </p:grpSpPr>
        <p:sp>
          <p:nvSpPr>
            <p:cNvPr id="17458" name="Rectangle 96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59" name="Freeform 97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60" name="Freeform 98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7441" name="Group 99"/>
          <p:cNvGrpSpPr>
            <a:grpSpLocks/>
          </p:cNvGrpSpPr>
          <p:nvPr/>
        </p:nvGrpSpPr>
        <p:grpSpPr bwMode="auto">
          <a:xfrm>
            <a:off x="3821113" y="2887663"/>
            <a:ext cx="720725" cy="279400"/>
            <a:chOff x="3913" y="3140"/>
            <a:chExt cx="454" cy="176"/>
          </a:xfrm>
        </p:grpSpPr>
        <p:sp>
          <p:nvSpPr>
            <p:cNvPr id="17455" name="Rectangle 100"/>
            <p:cNvSpPr>
              <a:spLocks noChangeArrowheads="1"/>
            </p:cNvSpPr>
            <p:nvPr/>
          </p:nvSpPr>
          <p:spPr bwMode="auto">
            <a:xfrm>
              <a:off x="3913" y="3228"/>
              <a:ext cx="407" cy="88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l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pPr eaLnBrk="0" hangingPunct="0"/>
              <a:endParaRPr lang="el-GR"/>
            </a:p>
          </p:txBody>
        </p:sp>
        <p:sp>
          <p:nvSpPr>
            <p:cNvPr id="17456" name="Freeform 101"/>
            <p:cNvSpPr>
              <a:spLocks/>
            </p:cNvSpPr>
            <p:nvPr/>
          </p:nvSpPr>
          <p:spPr bwMode="auto">
            <a:xfrm>
              <a:off x="3958" y="3145"/>
              <a:ext cx="409" cy="68"/>
            </a:xfrm>
            <a:custGeom>
              <a:avLst/>
              <a:gdLst>
                <a:gd name="T0" fmla="*/ 0 w 280"/>
                <a:gd name="T1" fmla="*/ 620 h 63"/>
                <a:gd name="T2" fmla="*/ 3187314 w 280"/>
                <a:gd name="T3" fmla="*/ 610 h 63"/>
                <a:gd name="T4" fmla="*/ 18919496 w 280"/>
                <a:gd name="T5" fmla="*/ 0 h 63"/>
                <a:gd name="T6" fmla="*/ 24199801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457" name="Freeform 102"/>
            <p:cNvSpPr>
              <a:spLocks/>
            </p:cNvSpPr>
            <p:nvPr/>
          </p:nvSpPr>
          <p:spPr bwMode="auto">
            <a:xfrm>
              <a:off x="4044" y="3140"/>
              <a:ext cx="251" cy="75"/>
            </a:xfrm>
            <a:custGeom>
              <a:avLst/>
              <a:gdLst>
                <a:gd name="T0" fmla="*/ 0 w 148"/>
                <a:gd name="T1" fmla="*/ 0 h 74"/>
                <a:gd name="T2" fmla="*/ 304887756 w 148"/>
                <a:gd name="T3" fmla="*/ 0 h 74"/>
                <a:gd name="T4" fmla="*/ 777286928 w 148"/>
                <a:gd name="T5" fmla="*/ 104 h 74"/>
                <a:gd name="T6" fmla="*/ 1128473392 w 148"/>
                <a:gd name="T7" fmla="*/ 104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74"/>
                <a:gd name="T14" fmla="*/ 148 w 148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74">
                  <a:moveTo>
                    <a:pt x="0" y="0"/>
                  </a:moveTo>
                  <a:lnTo>
                    <a:pt x="40" y="0"/>
                  </a:lnTo>
                  <a:lnTo>
                    <a:pt x="102" y="74"/>
                  </a:lnTo>
                  <a:lnTo>
                    <a:pt x="148" y="74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7442" name="Line 103"/>
          <p:cNvSpPr>
            <a:spLocks noChangeShapeType="1"/>
          </p:cNvSpPr>
          <p:nvPr/>
        </p:nvSpPr>
        <p:spPr bwMode="auto">
          <a:xfrm>
            <a:off x="6411913" y="3132138"/>
            <a:ext cx="28575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7443" name="Text Box 104"/>
          <p:cNvSpPr txBox="1">
            <a:spLocks noChangeArrowheads="1"/>
          </p:cNvSpPr>
          <p:nvPr/>
        </p:nvSpPr>
        <p:spPr bwMode="auto">
          <a:xfrm>
            <a:off x="3621088" y="32226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D</a:t>
            </a:r>
          </a:p>
        </p:txBody>
      </p:sp>
      <p:sp>
        <p:nvSpPr>
          <p:cNvPr id="17444" name="Text Box 105"/>
          <p:cNvSpPr txBox="1">
            <a:spLocks noChangeArrowheads="1"/>
          </p:cNvSpPr>
          <p:nvPr/>
        </p:nvSpPr>
        <p:spPr bwMode="auto">
          <a:xfrm>
            <a:off x="4094163" y="3659188"/>
            <a:ext cx="327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E</a:t>
            </a:r>
          </a:p>
        </p:txBody>
      </p:sp>
      <p:sp>
        <p:nvSpPr>
          <p:cNvPr id="17445" name="Text Box 106"/>
          <p:cNvSpPr txBox="1">
            <a:spLocks noChangeArrowheads="1"/>
          </p:cNvSpPr>
          <p:nvPr/>
        </p:nvSpPr>
        <p:spPr bwMode="auto">
          <a:xfrm>
            <a:off x="4567238" y="3057525"/>
            <a:ext cx="32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F</a:t>
            </a:r>
          </a:p>
        </p:txBody>
      </p:sp>
      <p:sp>
        <p:nvSpPr>
          <p:cNvPr id="17446" name="Text Box 107"/>
          <p:cNvSpPr txBox="1">
            <a:spLocks noChangeArrowheads="1"/>
          </p:cNvSpPr>
          <p:nvPr/>
        </p:nvSpPr>
        <p:spPr bwMode="auto">
          <a:xfrm>
            <a:off x="3408363" y="2768600"/>
            <a:ext cx="43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2</a:t>
            </a:r>
          </a:p>
        </p:txBody>
      </p:sp>
      <p:sp>
        <p:nvSpPr>
          <p:cNvPr id="17447" name="Text Box 108"/>
          <p:cNvSpPr txBox="1">
            <a:spLocks noChangeArrowheads="1"/>
          </p:cNvSpPr>
          <p:nvPr/>
        </p:nvSpPr>
        <p:spPr bwMode="auto">
          <a:xfrm>
            <a:off x="4635500" y="1984375"/>
            <a:ext cx="436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4</a:t>
            </a:r>
          </a:p>
        </p:txBody>
      </p:sp>
      <p:sp>
        <p:nvSpPr>
          <p:cNvPr id="17448" name="Text Box 109"/>
          <p:cNvSpPr txBox="1">
            <a:spLocks noChangeArrowheads="1"/>
          </p:cNvSpPr>
          <p:nvPr/>
        </p:nvSpPr>
        <p:spPr bwMode="auto">
          <a:xfrm>
            <a:off x="6010275" y="2570163"/>
            <a:ext cx="436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S</a:t>
            </a:r>
            <a:r>
              <a:rPr lang="en-US" i="0" baseline="-25000"/>
              <a:t>3</a:t>
            </a:r>
          </a:p>
        </p:txBody>
      </p:sp>
      <p:sp>
        <p:nvSpPr>
          <p:cNvPr id="17449" name="Text Box 110"/>
          <p:cNvSpPr txBox="1">
            <a:spLocks noChangeArrowheads="1"/>
          </p:cNvSpPr>
          <p:nvPr/>
        </p:nvSpPr>
        <p:spPr bwMode="auto">
          <a:xfrm>
            <a:off x="6240463" y="354171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H</a:t>
            </a:r>
          </a:p>
        </p:txBody>
      </p:sp>
      <p:sp>
        <p:nvSpPr>
          <p:cNvPr id="17450" name="Text Box 111"/>
          <p:cNvSpPr txBox="1">
            <a:spLocks noChangeArrowheads="1"/>
          </p:cNvSpPr>
          <p:nvPr/>
        </p:nvSpPr>
        <p:spPr bwMode="auto">
          <a:xfrm>
            <a:off x="6986588" y="3179763"/>
            <a:ext cx="309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I</a:t>
            </a:r>
          </a:p>
        </p:txBody>
      </p:sp>
      <p:sp>
        <p:nvSpPr>
          <p:cNvPr id="17451" name="Text Box 112"/>
          <p:cNvSpPr txBox="1">
            <a:spLocks noChangeArrowheads="1"/>
          </p:cNvSpPr>
          <p:nvPr/>
        </p:nvSpPr>
        <p:spPr bwMode="auto">
          <a:xfrm>
            <a:off x="5103813" y="3595688"/>
            <a:ext cx="33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/>
              <a:t>G</a:t>
            </a:r>
          </a:p>
        </p:txBody>
      </p:sp>
      <p:sp>
        <p:nvSpPr>
          <p:cNvPr id="17452" name="Text Box 113"/>
          <p:cNvSpPr txBox="1">
            <a:spLocks noChangeArrowheads="1"/>
          </p:cNvSpPr>
          <p:nvPr/>
        </p:nvSpPr>
        <p:spPr bwMode="auto">
          <a:xfrm>
            <a:off x="3578225" y="20701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453" name="Text Box 114"/>
          <p:cNvSpPr txBox="1">
            <a:spLocks noChangeArrowheads="1"/>
          </p:cNvSpPr>
          <p:nvPr/>
        </p:nvSpPr>
        <p:spPr bwMode="auto">
          <a:xfrm>
            <a:off x="3959225" y="24622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45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D705199-2ED2-4098-A040-EABEA3BD1313}" type="slidenum">
              <a:rPr lang="en-US" smtClean="0">
                <a:latin typeface="Arial" charset="0"/>
                <a:cs typeface="Arial" charset="0"/>
              </a:rPr>
              <a:pPr/>
              <a:t>69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29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Ιδρυματικό δίκτυο</a:t>
            </a:r>
            <a:endParaRPr lang="en-US" smtClean="0"/>
          </a:p>
        </p:txBody>
      </p:sp>
      <p:sp>
        <p:nvSpPr>
          <p:cNvPr id="42905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29060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9831"/>
              <a:gd name="T38" fmla="*/ 10000 w 10000"/>
              <a:gd name="T39" fmla="*/ 9831 h 98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9061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2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3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4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5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6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7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68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 eaLnBrk="0" hangingPunct="0"/>
            <a:r>
              <a:rPr lang="en-US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429069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29070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429071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429072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429073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74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75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76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4292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77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42920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78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42920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20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79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0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1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2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83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42919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84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42919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08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08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087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42919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88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89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0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91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42919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2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42919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9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3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42918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9094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5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9096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29097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42918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8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42918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29099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42918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10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101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pic>
        <p:nvPicPr>
          <p:cNvPr id="42910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103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42918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918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291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9105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429148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4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50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51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5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3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917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5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917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5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58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917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59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9160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917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7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6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2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3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5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6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6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7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7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9106" name="Group 1108"/>
          <p:cNvGrpSpPr>
            <a:grpSpLocks/>
          </p:cNvGrpSpPr>
          <p:nvPr/>
        </p:nvGrpSpPr>
        <p:grpSpPr bwMode="auto">
          <a:xfrm>
            <a:off x="2803525" y="2278063"/>
            <a:ext cx="812800" cy="360362"/>
            <a:chOff x="2356" y="1300"/>
            <a:chExt cx="555" cy="194"/>
          </a:xfrm>
        </p:grpSpPr>
        <p:sp>
          <p:nvSpPr>
            <p:cNvPr id="4291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43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29146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29147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29144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45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29107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429108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4 w 354"/>
                <a:gd name="T1" fmla="*/ 0 h 2742"/>
                <a:gd name="T2" fmla="*/ 74 w 354"/>
                <a:gd name="T3" fmla="*/ 95 h 2742"/>
                <a:gd name="T4" fmla="*/ 73 w 354"/>
                <a:gd name="T5" fmla="*/ 734 h 2742"/>
                <a:gd name="T6" fmla="*/ 0 w 354"/>
                <a:gd name="T7" fmla="*/ 768 h 2742"/>
                <a:gd name="T8" fmla="*/ 1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0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10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45 w 211"/>
                <a:gd name="T3" fmla="*/ 61 h 2537"/>
                <a:gd name="T4" fmla="*/ 2 w 211"/>
                <a:gd name="T5" fmla="*/ 69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11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6 h 226"/>
                <a:gd name="T4" fmla="*/ 70 w 328"/>
                <a:gd name="T5" fmla="*/ 64 h 226"/>
                <a:gd name="T6" fmla="*/ 0 w 328"/>
                <a:gd name="T7" fmla="*/ 2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1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3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913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5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913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1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29118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913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19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0 w 328"/>
                <a:gd name="T3" fmla="*/ 35 h 226"/>
                <a:gd name="T4" fmla="*/ 70 w 328"/>
                <a:gd name="T5" fmla="*/ 62 h 226"/>
                <a:gd name="T6" fmla="*/ 0 w 328"/>
                <a:gd name="T7" fmla="*/ 2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29120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913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2913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2912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2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62 w 296"/>
                <a:gd name="T3" fmla="*/ 39 h 256"/>
                <a:gd name="T4" fmla="*/ 62 w 296"/>
                <a:gd name="T5" fmla="*/ 71 h 256"/>
                <a:gd name="T6" fmla="*/ 0 w 296"/>
                <a:gd name="T7" fmla="*/ 2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3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65 w 304"/>
                <a:gd name="T3" fmla="*/ 46 h 288"/>
                <a:gd name="T4" fmla="*/ 61 w 304"/>
                <a:gd name="T5" fmla="*/ 81 h 288"/>
                <a:gd name="T6" fmla="*/ 2 w 304"/>
                <a:gd name="T7" fmla="*/ 35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5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0 h 240"/>
                <a:gd name="T2" fmla="*/ 2 w 306"/>
                <a:gd name="T3" fmla="*/ 68 h 240"/>
                <a:gd name="T4" fmla="*/ 65 w 306"/>
                <a:gd name="T5" fmla="*/ 31 h 240"/>
                <a:gd name="T6" fmla="*/ 62 w 306"/>
                <a:gd name="T7" fmla="*/ 0 h 240"/>
                <a:gd name="T8" fmla="*/ 0 w 306"/>
                <a:gd name="T9" fmla="*/ 3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912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2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3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913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C4E5A1A-DCBE-4941-B4E9-3FA020A5CDCE}" type="slidenum">
              <a:rPr lang="en-US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Υπηρεσίες επιπέδου ζεύξης</a:t>
            </a:r>
            <a:endParaRPr lang="en-US" sz="36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4"/>
            <a:ext cx="7730172" cy="48748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Πλαισίωση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l-GR" sz="2400" dirty="0" smtClean="0">
                <a:solidFill>
                  <a:srgbClr val="FF0000"/>
                </a:solidFill>
              </a:rPr>
              <a:t>πρόσβαση στη ζεύξη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ενθυλακώνει το</a:t>
            </a:r>
            <a:r>
              <a:rPr lang="en-US" sz="2000" dirty="0" smtClean="0"/>
              <a:t> datagram </a:t>
            </a:r>
            <a:r>
              <a:rPr lang="el-GR" sz="2000" dirty="0" smtClean="0"/>
              <a:t>σε πλαίσιο</a:t>
            </a:r>
            <a:r>
              <a:rPr lang="en-US" sz="2000" dirty="0" smtClean="0"/>
              <a:t>, </a:t>
            </a:r>
            <a:r>
              <a:rPr lang="el-GR" sz="2000" dirty="0" smtClean="0"/>
              <a:t>προσθέτοντας κεφαλίδα</a:t>
            </a:r>
            <a:r>
              <a:rPr lang="en-US" sz="2000" dirty="0" smtClean="0"/>
              <a:t>, </a:t>
            </a:r>
            <a:r>
              <a:rPr lang="el-GR" sz="2000" dirty="0" smtClean="0"/>
              <a:t>ουρά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πρόσβαση στο κανάλι στην περίπτωση κοινόχρηστου μέσου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χρησιμοποιούνται </a:t>
            </a:r>
            <a:r>
              <a:rPr lang="en-US" sz="2000" dirty="0" smtClean="0"/>
              <a:t>“MAC” </a:t>
            </a:r>
            <a:r>
              <a:rPr lang="el-GR" sz="2000" dirty="0" smtClean="0"/>
              <a:t>(</a:t>
            </a:r>
            <a:r>
              <a:rPr lang="en-US" sz="2000" dirty="0" smtClean="0"/>
              <a:t>medium access control) </a:t>
            </a:r>
            <a:r>
              <a:rPr lang="el-GR" sz="2000" dirty="0" smtClean="0"/>
              <a:t>διευθύνσεις στις κεφαλίδες των πλαισίων για την αναγνώριση πηγής</a:t>
            </a:r>
            <a:r>
              <a:rPr lang="en-US" sz="2000" dirty="0" smtClean="0"/>
              <a:t>, </a:t>
            </a:r>
            <a:r>
              <a:rPr lang="el-GR" sz="2000" dirty="0" smtClean="0"/>
              <a:t>προορισμού</a:t>
            </a:r>
            <a:r>
              <a:rPr lang="en-US" sz="2000" dirty="0" smtClean="0"/>
              <a:t>  </a:t>
            </a:r>
          </a:p>
          <a:p>
            <a:pPr lvl="2">
              <a:lnSpc>
                <a:spcPct val="90000"/>
              </a:lnSpc>
            </a:pPr>
            <a:r>
              <a:rPr lang="el-GR" dirty="0" smtClean="0"/>
              <a:t>διαφορετικές από τις διευθύνσεις</a:t>
            </a:r>
            <a:r>
              <a:rPr lang="en-US" dirty="0" smtClean="0"/>
              <a:t> IP !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rgbClr val="FF0000"/>
                </a:solidFill>
              </a:rPr>
              <a:t>Αξιόπιστη παράδοση μεταξύ γειτονικών κόμβων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μάθαμε ήδη πώς γίνεται (Κεφάλαιο 3)!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σπάνια χρησιμοποιείται σε ζεύξεις με χαμηλό ρυθμό σφαλμάτων</a:t>
            </a:r>
            <a:r>
              <a:rPr lang="en-US" sz="2000" dirty="0" smtClean="0"/>
              <a:t> bit (</a:t>
            </a:r>
            <a:r>
              <a:rPr lang="el-GR" sz="2000" dirty="0" smtClean="0"/>
              <a:t>ίνες</a:t>
            </a:r>
            <a:r>
              <a:rPr lang="en-US" sz="2000" dirty="0" smtClean="0"/>
              <a:t>, </a:t>
            </a:r>
            <a:r>
              <a:rPr lang="el-GR" sz="2000" dirty="0" smtClean="0"/>
              <a:t>κάποια συνεστραμμένα ζεύγη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ασύρματες ζεύξεις</a:t>
            </a:r>
            <a:r>
              <a:rPr lang="en-US" sz="2000" dirty="0" smtClean="0"/>
              <a:t>: </a:t>
            </a:r>
            <a:r>
              <a:rPr lang="el-GR" sz="2000" dirty="0" smtClean="0"/>
              <a:t>υψηλοί ρυθμοί σφαλμάτων</a:t>
            </a:r>
            <a:endParaRPr lang="en-US" sz="2000" dirty="0" smtClean="0"/>
          </a:p>
          <a:p>
            <a:pPr lvl="2">
              <a:lnSpc>
                <a:spcPct val="90000"/>
              </a:lnSpc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γιατί αξιοπιστία και σε επίπεδο ζεύξης και από άκρο σε άκρο;</a:t>
            </a:r>
            <a:endParaRPr lang="en-US" dirty="0" smtClean="0"/>
          </a:p>
        </p:txBody>
      </p:sp>
      <p:sp>
        <p:nvSpPr>
          <p:cNvPr id="25604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1C2908E-F1DD-4B52-A89E-B763CC13DA6E}" type="slidenum">
              <a:rPr lang="en-US" smtClean="0">
                <a:latin typeface="Arial" charset="0"/>
                <a:cs typeface="Arial" charset="0"/>
              </a:rPr>
              <a:pPr/>
              <a:t>70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6"/>
            <a:ext cx="7772400" cy="628195"/>
          </a:xfrm>
        </p:spPr>
        <p:txBody>
          <a:bodyPr/>
          <a:lstStyle/>
          <a:p>
            <a:r>
              <a:rPr lang="el-GR" sz="3200" dirty="0" err="1" smtClean="0"/>
              <a:t>Μεταγωγείς</a:t>
            </a:r>
            <a:r>
              <a:rPr lang="en-US" sz="3200" dirty="0" smtClean="0"/>
              <a:t> </a:t>
            </a:r>
            <a:r>
              <a:rPr lang="el-GR" sz="3200" dirty="0" smtClean="0"/>
              <a:t>έναντι</a:t>
            </a:r>
            <a:r>
              <a:rPr lang="en-US" sz="3200" dirty="0" smtClean="0"/>
              <a:t> </a:t>
            </a:r>
            <a:r>
              <a:rPr lang="el-GR" sz="3200" dirty="0" smtClean="0"/>
              <a:t>Δρομολογητών</a:t>
            </a:r>
            <a:endParaRPr lang="en-US" sz="3200" dirty="0" smtClean="0"/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49363"/>
            <a:ext cx="4908550" cy="52959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	</a:t>
            </a:r>
            <a:r>
              <a:rPr lang="el-GR" sz="2200" dirty="0" smtClean="0">
                <a:solidFill>
                  <a:schemeClr val="accent2"/>
                </a:solidFill>
              </a:rPr>
              <a:t>και οι δυο είναι συσκευές με</a:t>
            </a:r>
            <a:r>
              <a:rPr lang="en-US" sz="2200" dirty="0" smtClean="0">
                <a:solidFill>
                  <a:schemeClr val="accent2"/>
                </a:solidFill>
              </a:rPr>
              <a:t> </a:t>
            </a:r>
            <a:r>
              <a:rPr lang="el-GR" sz="2200" dirty="0" smtClean="0">
                <a:solidFill>
                  <a:schemeClr val="accent2"/>
                </a:solidFill>
              </a:rPr>
              <a:t>αποθήκευση και προώθηση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dirty="0" smtClean="0">
                <a:solidFill>
                  <a:schemeClr val="accent2"/>
                </a:solidFill>
              </a:rPr>
              <a:t>	(</a:t>
            </a:r>
            <a:r>
              <a:rPr lang="en-US" sz="2200" dirty="0" smtClean="0">
                <a:solidFill>
                  <a:schemeClr val="accent2"/>
                </a:solidFill>
              </a:rPr>
              <a:t>store-and-forward</a:t>
            </a:r>
            <a:r>
              <a:rPr lang="el-GR" sz="2200" dirty="0" smtClean="0">
                <a:solidFill>
                  <a:schemeClr val="accent2"/>
                </a:solidFill>
              </a:rPr>
              <a:t>)</a:t>
            </a:r>
            <a:endParaRPr lang="en-US" sz="2200" dirty="0" smtClean="0">
              <a:solidFill>
                <a:schemeClr val="accent2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FF0000"/>
                </a:solidFill>
              </a:rPr>
              <a:t>δρομολογητές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συσκευές επιπέδου δικτύου</a:t>
            </a:r>
            <a:r>
              <a:rPr lang="en-US" sz="2000" dirty="0" smtClean="0"/>
              <a:t> (</a:t>
            </a:r>
            <a:r>
              <a:rPr lang="el-GR" sz="2000" dirty="0" smtClean="0"/>
              <a:t>εξετάζουν τις κεφαλίδες επιπέδου δικτύου</a:t>
            </a:r>
            <a:r>
              <a:rPr lang="en-US" sz="2000" dirty="0" smtClean="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err="1" smtClean="0">
                <a:solidFill>
                  <a:srgbClr val="FF0000"/>
                </a:solidFill>
              </a:rPr>
              <a:t>μεταγωγείς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l-GR" sz="2000" dirty="0" smtClean="0"/>
              <a:t> είναι συσκευές επιπέδου ζεύξης </a:t>
            </a:r>
            <a:r>
              <a:rPr lang="en-US" sz="2000" dirty="0" smtClean="0"/>
              <a:t>(</a:t>
            </a:r>
            <a:r>
              <a:rPr lang="el-GR" sz="2000" dirty="0" smtClean="0"/>
              <a:t>εξετάζουν τις κεφαλίδες επιπέδου ζεύξης</a:t>
            </a:r>
            <a:r>
              <a:rPr lang="en-US" sz="2000" dirty="0" smtClean="0"/>
              <a:t>)</a:t>
            </a:r>
            <a:endParaRPr lang="el-GR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dirty="0" smtClean="0"/>
              <a:t>	</a:t>
            </a:r>
            <a:r>
              <a:rPr lang="el-GR" sz="2200" dirty="0" smtClean="0">
                <a:solidFill>
                  <a:schemeClr val="accent2"/>
                </a:solidFill>
              </a:rPr>
              <a:t>και οι δύο έχουν πίνακες προώθησης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δρομολογητές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:</a:t>
            </a: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l-GR" sz="2000" dirty="0" smtClean="0">
                <a:ea typeface="+mn-ea"/>
                <a:cs typeface="+mn-cs"/>
              </a:rPr>
              <a:t>υπολογίζουν τους πίνακες χρησιμοποιώντας αλγόριθμους δρομολόγησης, </a:t>
            </a:r>
            <a:r>
              <a:rPr lang="en-US" sz="2000" dirty="0" smtClean="0">
                <a:ea typeface="+mn-ea"/>
                <a:cs typeface="+mn-cs"/>
              </a:rPr>
              <a:t>IP </a:t>
            </a:r>
            <a:r>
              <a:rPr lang="el-GR" sz="2000" dirty="0" smtClean="0">
                <a:ea typeface="+mn-ea"/>
                <a:cs typeface="+mn-cs"/>
              </a:rPr>
              <a:t>διευθύνσεις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l-GR" sz="2000" dirty="0" err="1" smtClean="0">
                <a:solidFill>
                  <a:srgbClr val="FF0000"/>
                </a:solidFill>
                <a:ea typeface="+mn-ea"/>
                <a:cs typeface="+mn-cs"/>
              </a:rPr>
              <a:t>μεταγωγείς</a:t>
            </a:r>
            <a:r>
              <a:rPr lang="el-GR" sz="2000" dirty="0" smtClean="0">
                <a:solidFill>
                  <a:srgbClr val="FF0000"/>
                </a:solidFill>
                <a:ea typeface="+mn-ea"/>
                <a:cs typeface="+mn-cs"/>
              </a:rPr>
              <a:t>: </a:t>
            </a:r>
            <a:r>
              <a:rPr lang="el-GR" sz="2000" dirty="0" smtClean="0">
                <a:ea typeface="+mn-ea"/>
                <a:cs typeface="+mn-cs"/>
              </a:rPr>
              <a:t>μαθαίνουν τον πίνακα προώθησης χρησιμοποιώντας </a:t>
            </a:r>
            <a:r>
              <a:rPr lang="en-US" sz="2000" dirty="0" smtClean="0">
                <a:ea typeface="+mn-ea"/>
                <a:cs typeface="+mn-cs"/>
              </a:rPr>
              <a:t>flooding, </a:t>
            </a:r>
            <a:r>
              <a:rPr lang="el-GR" sz="2000" dirty="0" smtClean="0">
                <a:ea typeface="+mn-ea"/>
                <a:cs typeface="+mn-cs"/>
              </a:rPr>
              <a:t>μάθηση, </a:t>
            </a:r>
            <a:r>
              <a:rPr lang="en-US" sz="2000" dirty="0" smtClean="0">
                <a:ea typeface="+mn-ea"/>
                <a:cs typeface="+mn-cs"/>
              </a:rPr>
              <a:t>MAC </a:t>
            </a:r>
            <a:r>
              <a:rPr lang="el-GR" sz="2000" dirty="0" smtClean="0">
                <a:ea typeface="+mn-ea"/>
                <a:cs typeface="+mn-cs"/>
              </a:rPr>
              <a:t>διευθύνσεις</a:t>
            </a:r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43110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  <p:sp>
        <p:nvSpPr>
          <p:cNvPr id="431109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1110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11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2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431113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4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15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1116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431165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6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7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168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431169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31117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431161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2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3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1164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 eaLnBrk="0" hangingPunct="0">
                <a:lnSpc>
                  <a:spcPct val="110000"/>
                </a:lnSpc>
              </a:pPr>
              <a:r>
                <a:rPr lang="en-US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431118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431119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20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21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2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431123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4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1125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11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431159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60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31127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431157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58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431128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431155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56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431129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582"/>
              <a:gd name="T17" fmla="*/ 228 w 228"/>
              <a:gd name="T18" fmla="*/ 582 h 5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1130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43115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115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1131" name="Group 44"/>
          <p:cNvGrpSpPr>
            <a:grpSpLocks/>
          </p:cNvGrpSpPr>
          <p:nvPr/>
        </p:nvGrpSpPr>
        <p:grpSpPr bwMode="auto">
          <a:xfrm>
            <a:off x="6653213" y="5810250"/>
            <a:ext cx="762000" cy="693738"/>
            <a:chOff x="-44" y="1473"/>
            <a:chExt cx="981" cy="1105"/>
          </a:xfrm>
        </p:grpSpPr>
        <p:pic>
          <p:nvPicPr>
            <p:cNvPr id="43115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115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43113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1133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43114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31146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1149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1150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31147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1148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31134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"/>
              <a:gd name="T40" fmla="*/ 0 h 3348"/>
              <a:gd name="T41" fmla="*/ 1842 w 1842"/>
              <a:gd name="T42" fmla="*/ 3348 h 33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1135" name="Text Box 4"/>
          <p:cNvSpPr txBox="1">
            <a:spLocks noChangeArrowheads="1"/>
          </p:cNvSpPr>
          <p:nvPr/>
        </p:nvSpPr>
        <p:spPr bwMode="auto">
          <a:xfrm>
            <a:off x="4311650" y="1546225"/>
            <a:ext cx="962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CC0000"/>
                </a:solidFill>
                <a:latin typeface="Arial" charset="0"/>
                <a:cs typeface="Arial" charset="0"/>
              </a:rPr>
              <a:t>datagram</a:t>
            </a:r>
          </a:p>
        </p:txBody>
      </p:sp>
      <p:grpSp>
        <p:nvGrpSpPr>
          <p:cNvPr id="431136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431141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1142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431137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170"/>
              <a:gd name="T17" fmla="*/ 240 w 240"/>
              <a:gd name="T18" fmla="*/ 1170 h 1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1138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1139" name="Rectangle 55"/>
          <p:cNvSpPr>
            <a:spLocks noChangeArrowheads="1"/>
          </p:cNvSpPr>
          <p:nvPr/>
        </p:nvSpPr>
        <p:spPr bwMode="auto">
          <a:xfrm>
            <a:off x="8066088" y="2224088"/>
            <a:ext cx="1095375" cy="214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sp>
        <p:nvSpPr>
          <p:cNvPr id="431140" name="Text Box 7"/>
          <p:cNvSpPr txBox="1">
            <a:spLocks noChangeArrowheads="1"/>
          </p:cNvSpPr>
          <p:nvPr/>
        </p:nvSpPr>
        <p:spPr bwMode="auto">
          <a:xfrm>
            <a:off x="8239125" y="2166938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0">
                <a:solidFill>
                  <a:srgbClr val="CC0000"/>
                </a:solidFill>
                <a:latin typeface="Arial" charset="0"/>
                <a:cs typeface="Arial" charset="0"/>
              </a:rPr>
              <a:t>frame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VLANs: </a:t>
            </a:r>
            <a:r>
              <a:rPr lang="el-GR" sz="3200" dirty="0" smtClean="0"/>
              <a:t>κίνητρο</a:t>
            </a:r>
          </a:p>
        </p:txBody>
      </p:sp>
      <p:sp>
        <p:nvSpPr>
          <p:cNvPr id="43315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3315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4F77D86-F090-4CB1-AB16-BB2724EF7E73}" type="slidenum">
              <a:rPr lang="en-US" smtClean="0">
                <a:latin typeface="Arial" charset="0"/>
                <a:cs typeface="Arial" charset="0"/>
              </a:rPr>
              <a:pPr/>
              <a:t>71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33156" name="Group 86"/>
          <p:cNvGrpSpPr>
            <a:grpSpLocks/>
          </p:cNvGrpSpPr>
          <p:nvPr/>
        </p:nvGrpSpPr>
        <p:grpSpPr bwMode="auto">
          <a:xfrm>
            <a:off x="431800" y="1570038"/>
            <a:ext cx="4313238" cy="2789237"/>
            <a:chOff x="603606" y="1821224"/>
            <a:chExt cx="7473718" cy="4320390"/>
          </a:xfrm>
        </p:grpSpPr>
        <p:sp>
          <p:nvSpPr>
            <p:cNvPr id="433161" name="Freeform 81"/>
            <p:cNvSpPr>
              <a:spLocks/>
            </p:cNvSpPr>
            <p:nvPr/>
          </p:nvSpPr>
          <p:spPr bwMode="auto">
            <a:xfrm rot="5400000">
              <a:off x="2180270" y="244560"/>
              <a:ext cx="4320390" cy="7473718"/>
            </a:xfrm>
            <a:custGeom>
              <a:avLst/>
              <a:gdLst>
                <a:gd name="T0" fmla="*/ 2147483647 w 10000"/>
                <a:gd name="T1" fmla="*/ 2147483647 h 9831"/>
                <a:gd name="T2" fmla="*/ 2147483647 w 10000"/>
                <a:gd name="T3" fmla="*/ 2147483647 h 9831"/>
                <a:gd name="T4" fmla="*/ 2147483647 w 10000"/>
                <a:gd name="T5" fmla="*/ 2147483647 h 9831"/>
                <a:gd name="T6" fmla="*/ 2147483647 w 10000"/>
                <a:gd name="T7" fmla="*/ 2147483647 h 9831"/>
                <a:gd name="T8" fmla="*/ 2147483647 w 10000"/>
                <a:gd name="T9" fmla="*/ 2147483647 h 9831"/>
                <a:gd name="T10" fmla="*/ 2147483647 w 10000"/>
                <a:gd name="T11" fmla="*/ 2147483647 h 9831"/>
                <a:gd name="T12" fmla="*/ 2147483647 w 10000"/>
                <a:gd name="T13" fmla="*/ 2147483647 h 9831"/>
                <a:gd name="T14" fmla="*/ 2147483647 w 10000"/>
                <a:gd name="T15" fmla="*/ 2147483647 h 9831"/>
                <a:gd name="T16" fmla="*/ 2147483647 w 10000"/>
                <a:gd name="T17" fmla="*/ 2147483647 h 9831"/>
                <a:gd name="T18" fmla="*/ 2147483647 w 10000"/>
                <a:gd name="T19" fmla="*/ 2147483647 h 9831"/>
                <a:gd name="T20" fmla="*/ 2147483647 w 10000"/>
                <a:gd name="T21" fmla="*/ 2147483647 h 9831"/>
                <a:gd name="T22" fmla="*/ 2147483647 w 10000"/>
                <a:gd name="T23" fmla="*/ 2147483647 h 98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000"/>
                <a:gd name="T37" fmla="*/ 0 h 9831"/>
                <a:gd name="T38" fmla="*/ 10000 w 10000"/>
                <a:gd name="T39" fmla="*/ 9831 h 98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000" h="9831">
                  <a:moveTo>
                    <a:pt x="3018" y="119"/>
                  </a:moveTo>
                  <a:cubicBezTo>
                    <a:pt x="2111" y="198"/>
                    <a:pt x="1047" y="-39"/>
                    <a:pt x="545" y="518"/>
                  </a:cubicBezTo>
                  <a:cubicBezTo>
                    <a:pt x="43" y="1076"/>
                    <a:pt x="40" y="2518"/>
                    <a:pt x="8" y="3464"/>
                  </a:cubicBezTo>
                  <a:cubicBezTo>
                    <a:pt x="-24" y="4411"/>
                    <a:pt x="32" y="5681"/>
                    <a:pt x="354" y="6198"/>
                  </a:cubicBezTo>
                  <a:cubicBezTo>
                    <a:pt x="677" y="6715"/>
                    <a:pt x="1127" y="6126"/>
                    <a:pt x="1947" y="6568"/>
                  </a:cubicBezTo>
                  <a:cubicBezTo>
                    <a:pt x="2769" y="7010"/>
                    <a:pt x="4247" y="8310"/>
                    <a:pt x="5285" y="8849"/>
                  </a:cubicBezTo>
                  <a:cubicBezTo>
                    <a:pt x="6321" y="9388"/>
                    <a:pt x="7408" y="9963"/>
                    <a:pt x="8172" y="9805"/>
                  </a:cubicBezTo>
                  <a:cubicBezTo>
                    <a:pt x="8934" y="9645"/>
                    <a:pt x="9588" y="8930"/>
                    <a:pt x="9864" y="7895"/>
                  </a:cubicBezTo>
                  <a:cubicBezTo>
                    <a:pt x="10140" y="6857"/>
                    <a:pt x="9927" y="4774"/>
                    <a:pt x="9830" y="3590"/>
                  </a:cubicBezTo>
                  <a:cubicBezTo>
                    <a:pt x="9733" y="2406"/>
                    <a:pt x="10004" y="1276"/>
                    <a:pt x="9282" y="788"/>
                  </a:cubicBezTo>
                  <a:cubicBezTo>
                    <a:pt x="8561" y="302"/>
                    <a:pt x="7028" y="160"/>
                    <a:pt x="5984" y="49"/>
                  </a:cubicBezTo>
                  <a:cubicBezTo>
                    <a:pt x="4940" y="-62"/>
                    <a:pt x="3924" y="41"/>
                    <a:pt x="3018" y="119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3162" name="Line 33"/>
            <p:cNvSpPr>
              <a:spLocks noChangeShapeType="1"/>
            </p:cNvSpPr>
            <p:nvPr/>
          </p:nvSpPr>
          <p:spPr bwMode="auto">
            <a:xfrm flipH="1">
              <a:off x="2152264" y="3387580"/>
              <a:ext cx="2046539" cy="1416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3" name="Line 34"/>
            <p:cNvSpPr>
              <a:spLocks noChangeShapeType="1"/>
            </p:cNvSpPr>
            <p:nvPr/>
          </p:nvSpPr>
          <p:spPr bwMode="auto">
            <a:xfrm>
              <a:off x="4391354" y="3375286"/>
              <a:ext cx="0" cy="1465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4" name="Line 35"/>
            <p:cNvSpPr>
              <a:spLocks noChangeShapeType="1"/>
            </p:cNvSpPr>
            <p:nvPr/>
          </p:nvSpPr>
          <p:spPr bwMode="auto">
            <a:xfrm flipH="1" flipV="1">
              <a:off x="4583905" y="3308893"/>
              <a:ext cx="1842985" cy="1622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5" name="Line 59"/>
            <p:cNvSpPr>
              <a:spLocks noChangeShapeType="1"/>
            </p:cNvSpPr>
            <p:nvPr/>
          </p:nvSpPr>
          <p:spPr bwMode="auto">
            <a:xfrm flipV="1">
              <a:off x="4688432" y="2691695"/>
              <a:ext cx="1224071" cy="425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6" name="Line 60"/>
            <p:cNvSpPr>
              <a:spLocks noChangeShapeType="1"/>
            </p:cNvSpPr>
            <p:nvPr/>
          </p:nvSpPr>
          <p:spPr bwMode="auto">
            <a:xfrm flipV="1">
              <a:off x="4482127" y="2369571"/>
              <a:ext cx="668427" cy="7598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7" name="Line 77"/>
            <p:cNvSpPr>
              <a:spLocks noChangeShapeType="1"/>
            </p:cNvSpPr>
            <p:nvPr/>
          </p:nvSpPr>
          <p:spPr bwMode="auto">
            <a:xfrm>
              <a:off x="3387339" y="2524486"/>
              <a:ext cx="863727" cy="6442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8" name="Line 78"/>
            <p:cNvSpPr>
              <a:spLocks noChangeShapeType="1"/>
            </p:cNvSpPr>
            <p:nvPr/>
          </p:nvSpPr>
          <p:spPr bwMode="auto">
            <a:xfrm flipH="1">
              <a:off x="1995472" y="2421210"/>
              <a:ext cx="8499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69" name="Line 20"/>
            <p:cNvSpPr>
              <a:spLocks noChangeShapeType="1"/>
            </p:cNvSpPr>
            <p:nvPr/>
          </p:nvSpPr>
          <p:spPr bwMode="auto">
            <a:xfrm flipH="1">
              <a:off x="1464583" y="4754761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0" name="Line 21"/>
            <p:cNvSpPr>
              <a:spLocks noChangeShapeType="1"/>
            </p:cNvSpPr>
            <p:nvPr/>
          </p:nvSpPr>
          <p:spPr bwMode="auto">
            <a:xfrm flipH="1">
              <a:off x="1852435" y="4801482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1" name="Line 22"/>
            <p:cNvSpPr>
              <a:spLocks noChangeShapeType="1"/>
            </p:cNvSpPr>
            <p:nvPr/>
          </p:nvSpPr>
          <p:spPr bwMode="auto">
            <a:xfrm>
              <a:off x="2270545" y="4830990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72" name="Group 44"/>
            <p:cNvGrpSpPr>
              <a:grpSpLocks/>
            </p:cNvGrpSpPr>
            <p:nvPr/>
          </p:nvGrpSpPr>
          <p:grpSpPr bwMode="auto">
            <a:xfrm>
              <a:off x="1009737" y="4558335"/>
              <a:ext cx="568960" cy="481140"/>
              <a:chOff x="-44" y="1473"/>
              <a:chExt cx="981" cy="1105"/>
            </a:xfrm>
          </p:grpSpPr>
          <p:pic>
            <p:nvPicPr>
              <p:cNvPr id="4333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3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73" name="Group 44"/>
            <p:cNvGrpSpPr>
              <a:grpSpLocks/>
            </p:cNvGrpSpPr>
            <p:nvPr/>
          </p:nvGrpSpPr>
          <p:grpSpPr bwMode="auto">
            <a:xfrm>
              <a:off x="1416137" y="5015535"/>
              <a:ext cx="568960" cy="481140"/>
              <a:chOff x="-44" y="1473"/>
              <a:chExt cx="981" cy="1105"/>
            </a:xfrm>
          </p:grpSpPr>
          <p:pic>
            <p:nvPicPr>
              <p:cNvPr id="4332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74" name="Group 44"/>
            <p:cNvGrpSpPr>
              <a:grpSpLocks/>
            </p:cNvGrpSpPr>
            <p:nvPr/>
          </p:nvGrpSpPr>
          <p:grpSpPr bwMode="auto">
            <a:xfrm>
              <a:off x="1944457" y="5046015"/>
              <a:ext cx="568960" cy="481140"/>
              <a:chOff x="-44" y="1473"/>
              <a:chExt cx="981" cy="1105"/>
            </a:xfrm>
          </p:grpSpPr>
          <p:pic>
            <p:nvPicPr>
              <p:cNvPr id="4332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75" name="Line 21"/>
            <p:cNvSpPr>
              <a:spLocks noChangeShapeType="1"/>
            </p:cNvSpPr>
            <p:nvPr/>
          </p:nvSpPr>
          <p:spPr bwMode="auto">
            <a:xfrm>
              <a:off x="2490603" y="4762139"/>
              <a:ext cx="379600" cy="3049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6" name="Line 22"/>
            <p:cNvSpPr>
              <a:spLocks noChangeShapeType="1"/>
            </p:cNvSpPr>
            <p:nvPr/>
          </p:nvSpPr>
          <p:spPr bwMode="auto">
            <a:xfrm flipH="1">
              <a:off x="2721663" y="5256389"/>
              <a:ext cx="121032" cy="2926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7" name="Line 22"/>
            <p:cNvSpPr>
              <a:spLocks noChangeShapeType="1"/>
            </p:cNvSpPr>
            <p:nvPr/>
          </p:nvSpPr>
          <p:spPr bwMode="auto">
            <a:xfrm>
              <a:off x="3128771" y="5266225"/>
              <a:ext cx="71519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78" name="Line 20"/>
            <p:cNvSpPr>
              <a:spLocks noChangeShapeType="1"/>
            </p:cNvSpPr>
            <p:nvPr/>
          </p:nvSpPr>
          <p:spPr bwMode="auto">
            <a:xfrm flipH="1">
              <a:off x="3024243" y="514819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79" name="Group 44"/>
            <p:cNvGrpSpPr>
              <a:grpSpLocks/>
            </p:cNvGrpSpPr>
            <p:nvPr/>
          </p:nvGrpSpPr>
          <p:grpSpPr bwMode="auto">
            <a:xfrm>
              <a:off x="2349105" y="5419133"/>
              <a:ext cx="568960" cy="481140"/>
              <a:chOff x="-44" y="1473"/>
              <a:chExt cx="981" cy="1105"/>
            </a:xfrm>
          </p:grpSpPr>
          <p:pic>
            <p:nvPicPr>
              <p:cNvPr id="4332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0" name="Group 44"/>
            <p:cNvGrpSpPr>
              <a:grpSpLocks/>
            </p:cNvGrpSpPr>
            <p:nvPr/>
          </p:nvGrpSpPr>
          <p:grpSpPr bwMode="auto">
            <a:xfrm>
              <a:off x="2806305" y="5487451"/>
              <a:ext cx="568960" cy="481140"/>
              <a:chOff x="-44" y="1473"/>
              <a:chExt cx="981" cy="1105"/>
            </a:xfrm>
          </p:grpSpPr>
          <p:pic>
            <p:nvPicPr>
              <p:cNvPr id="4332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18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96446" y="4602306"/>
              <a:ext cx="676678" cy="302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318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7395" y="5017871"/>
              <a:ext cx="679428" cy="29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183" name="Group 44"/>
            <p:cNvGrpSpPr>
              <a:grpSpLocks/>
            </p:cNvGrpSpPr>
            <p:nvPr/>
          </p:nvGrpSpPr>
          <p:grpSpPr bwMode="auto">
            <a:xfrm>
              <a:off x="3231974" y="4946169"/>
              <a:ext cx="568960" cy="481140"/>
              <a:chOff x="-44" y="1473"/>
              <a:chExt cx="981" cy="1105"/>
            </a:xfrm>
          </p:grpSpPr>
          <p:pic>
            <p:nvPicPr>
              <p:cNvPr id="43329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9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84" name="Line 20"/>
            <p:cNvSpPr>
              <a:spLocks noChangeShapeType="1"/>
            </p:cNvSpPr>
            <p:nvPr/>
          </p:nvSpPr>
          <p:spPr bwMode="auto">
            <a:xfrm flipH="1">
              <a:off x="5684194" y="5022788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85" name="Line 21"/>
            <p:cNvSpPr>
              <a:spLocks noChangeShapeType="1"/>
            </p:cNvSpPr>
            <p:nvPr/>
          </p:nvSpPr>
          <p:spPr bwMode="auto">
            <a:xfrm flipH="1">
              <a:off x="6072045" y="506950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86" name="Line 22"/>
            <p:cNvSpPr>
              <a:spLocks noChangeShapeType="1"/>
            </p:cNvSpPr>
            <p:nvPr/>
          </p:nvSpPr>
          <p:spPr bwMode="auto">
            <a:xfrm>
              <a:off x="6490155" y="5099015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87" name="Group 44"/>
            <p:cNvGrpSpPr>
              <a:grpSpLocks/>
            </p:cNvGrpSpPr>
            <p:nvPr/>
          </p:nvGrpSpPr>
          <p:grpSpPr bwMode="auto">
            <a:xfrm>
              <a:off x="5376787" y="4836859"/>
              <a:ext cx="568960" cy="481140"/>
              <a:chOff x="-44" y="1473"/>
              <a:chExt cx="981" cy="1105"/>
            </a:xfrm>
          </p:grpSpPr>
          <p:pic>
            <p:nvPicPr>
              <p:cNvPr id="43328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8" name="Group 44"/>
            <p:cNvGrpSpPr>
              <a:grpSpLocks/>
            </p:cNvGrpSpPr>
            <p:nvPr/>
          </p:nvGrpSpPr>
          <p:grpSpPr bwMode="auto">
            <a:xfrm>
              <a:off x="5636042" y="5283549"/>
              <a:ext cx="568960" cy="481140"/>
              <a:chOff x="-44" y="1473"/>
              <a:chExt cx="981" cy="1105"/>
            </a:xfrm>
          </p:grpSpPr>
          <p:pic>
            <p:nvPicPr>
              <p:cNvPr id="43328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89" name="Group 44"/>
            <p:cNvGrpSpPr>
              <a:grpSpLocks/>
            </p:cNvGrpSpPr>
            <p:nvPr/>
          </p:nvGrpSpPr>
          <p:grpSpPr bwMode="auto">
            <a:xfrm>
              <a:off x="6164362" y="5314029"/>
              <a:ext cx="568960" cy="481140"/>
              <a:chOff x="-44" y="1473"/>
              <a:chExt cx="981" cy="1105"/>
            </a:xfrm>
          </p:grpSpPr>
          <p:pic>
            <p:nvPicPr>
              <p:cNvPr id="43328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3190" name="Line 20"/>
            <p:cNvSpPr>
              <a:spLocks noChangeShapeType="1"/>
            </p:cNvSpPr>
            <p:nvPr/>
          </p:nvSpPr>
          <p:spPr bwMode="auto">
            <a:xfrm flipH="1" flipV="1">
              <a:off x="4660925" y="5069508"/>
              <a:ext cx="605159" cy="3122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91" name="Line 21"/>
            <p:cNvSpPr>
              <a:spLocks noChangeShapeType="1"/>
            </p:cNvSpPr>
            <p:nvPr/>
          </p:nvSpPr>
          <p:spPr bwMode="auto">
            <a:xfrm flipH="1">
              <a:off x="4196052" y="5022788"/>
              <a:ext cx="272323" cy="3147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3192" name="Line 22"/>
            <p:cNvSpPr>
              <a:spLocks noChangeShapeType="1"/>
            </p:cNvSpPr>
            <p:nvPr/>
          </p:nvSpPr>
          <p:spPr bwMode="auto">
            <a:xfrm>
              <a:off x="4614162" y="5052296"/>
              <a:ext cx="74270" cy="295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33193" name="Group 44"/>
            <p:cNvGrpSpPr>
              <a:grpSpLocks/>
            </p:cNvGrpSpPr>
            <p:nvPr/>
          </p:nvGrpSpPr>
          <p:grpSpPr bwMode="auto">
            <a:xfrm>
              <a:off x="4803973" y="5230996"/>
              <a:ext cx="568960" cy="481140"/>
              <a:chOff x="-44" y="1473"/>
              <a:chExt cx="981" cy="1105"/>
            </a:xfrm>
          </p:grpSpPr>
          <p:pic>
            <p:nvPicPr>
              <p:cNvPr id="43328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94" name="Group 44"/>
            <p:cNvGrpSpPr>
              <a:grpSpLocks/>
            </p:cNvGrpSpPr>
            <p:nvPr/>
          </p:nvGrpSpPr>
          <p:grpSpPr bwMode="auto">
            <a:xfrm>
              <a:off x="3759945" y="5236252"/>
              <a:ext cx="568960" cy="481140"/>
              <a:chOff x="-44" y="1473"/>
              <a:chExt cx="981" cy="1105"/>
            </a:xfrm>
          </p:grpSpPr>
          <p:pic>
            <p:nvPicPr>
              <p:cNvPr id="43328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8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3195" name="Group 44"/>
            <p:cNvGrpSpPr>
              <a:grpSpLocks/>
            </p:cNvGrpSpPr>
            <p:nvPr/>
          </p:nvGrpSpPr>
          <p:grpSpPr bwMode="auto">
            <a:xfrm>
              <a:off x="4288265" y="5266732"/>
              <a:ext cx="568960" cy="481140"/>
              <a:chOff x="-44" y="1473"/>
              <a:chExt cx="981" cy="1105"/>
            </a:xfrm>
          </p:grpSpPr>
          <p:pic>
            <p:nvPicPr>
              <p:cNvPr id="4332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19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40063" y="4823612"/>
              <a:ext cx="679430" cy="299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3197" name="Line 20"/>
            <p:cNvSpPr>
              <a:spLocks noChangeShapeType="1"/>
            </p:cNvSpPr>
            <p:nvPr/>
          </p:nvSpPr>
          <p:spPr bwMode="auto">
            <a:xfrm flipH="1">
              <a:off x="6520414" y="5101475"/>
              <a:ext cx="555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pic>
          <p:nvPicPr>
            <p:cNvPr id="4331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6057" y="4870333"/>
              <a:ext cx="679430" cy="30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199" name="Group 44"/>
            <p:cNvGrpSpPr>
              <a:grpSpLocks/>
            </p:cNvGrpSpPr>
            <p:nvPr/>
          </p:nvGrpSpPr>
          <p:grpSpPr bwMode="auto">
            <a:xfrm>
              <a:off x="6685325" y="4884156"/>
              <a:ext cx="568960" cy="481140"/>
              <a:chOff x="-44" y="1473"/>
              <a:chExt cx="981" cy="1105"/>
            </a:xfrm>
          </p:grpSpPr>
          <p:pic>
            <p:nvPicPr>
              <p:cNvPr id="43327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327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43320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241" y="3062997"/>
              <a:ext cx="935246" cy="415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3201" name="Group 906"/>
            <p:cNvGrpSpPr>
              <a:grpSpLocks/>
            </p:cNvGrpSpPr>
            <p:nvPr/>
          </p:nvGrpSpPr>
          <p:grpSpPr bwMode="auto">
            <a:xfrm>
              <a:off x="5140161" y="2111868"/>
              <a:ext cx="367260" cy="578780"/>
              <a:chOff x="4140" y="429"/>
              <a:chExt cx="1425" cy="2396"/>
            </a:xfrm>
          </p:grpSpPr>
          <p:sp>
            <p:nvSpPr>
              <p:cNvPr id="43324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5" name="Rectangle 908"/>
              <p:cNvSpPr>
                <a:spLocks noChangeArrowheads="1"/>
              </p:cNvSpPr>
              <p:nvPr/>
            </p:nvSpPr>
            <p:spPr bwMode="auto">
              <a:xfrm>
                <a:off x="4202" y="427"/>
                <a:ext cx="1057" cy="229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4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8" name="Rectangle 911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4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327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3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4" y="2591"/>
                  <a:ext cx="706" cy="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0" name="Rectangle 915"/>
              <p:cNvSpPr>
                <a:spLocks noChangeArrowheads="1"/>
              </p:cNvSpPr>
              <p:nvPr/>
            </p:nvSpPr>
            <p:spPr bwMode="auto">
              <a:xfrm>
                <a:off x="4223" y="1017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5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327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5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2"/>
                  <a:ext cx="706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2" name="Rectangle 919"/>
              <p:cNvSpPr>
                <a:spLocks noChangeArrowheads="1"/>
              </p:cNvSpPr>
              <p:nvPr/>
            </p:nvSpPr>
            <p:spPr bwMode="auto">
              <a:xfrm>
                <a:off x="4212" y="1363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53" name="Rectangle 920"/>
              <p:cNvSpPr>
                <a:spLocks noChangeArrowheads="1"/>
              </p:cNvSpPr>
              <p:nvPr/>
            </p:nvSpPr>
            <p:spPr bwMode="auto">
              <a:xfrm>
                <a:off x="4223" y="1659"/>
                <a:ext cx="598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54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327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4" y="2569"/>
                  <a:ext cx="73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7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731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3325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326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09" y="2564"/>
                  <a:ext cx="73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6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3" y="2584"/>
                  <a:ext cx="705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57" name="Rectangle 928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5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5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5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60" name="Oval 931"/>
              <p:cNvSpPr>
                <a:spLocks noChangeArrowheads="1"/>
              </p:cNvSpPr>
              <p:nvPr/>
            </p:nvSpPr>
            <p:spPr bwMode="auto">
              <a:xfrm>
                <a:off x="5514" y="2616"/>
                <a:ext cx="53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62" name="AutoShape 933"/>
              <p:cNvSpPr>
                <a:spLocks noChangeArrowheads="1"/>
              </p:cNvSpPr>
              <p:nvPr/>
            </p:nvSpPr>
            <p:spPr bwMode="auto">
              <a:xfrm>
                <a:off x="4138" y="2687"/>
                <a:ext cx="1206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3" name="AutoShape 934"/>
              <p:cNvSpPr>
                <a:spLocks noChangeArrowheads="1"/>
              </p:cNvSpPr>
              <p:nvPr/>
            </p:nvSpPr>
            <p:spPr bwMode="auto">
              <a:xfrm>
                <a:off x="4202" y="2717"/>
                <a:ext cx="1078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4" name="Oval 935"/>
              <p:cNvSpPr>
                <a:spLocks noChangeArrowheads="1"/>
              </p:cNvSpPr>
              <p:nvPr/>
            </p:nvSpPr>
            <p:spPr bwMode="auto">
              <a:xfrm>
                <a:off x="4308" y="2381"/>
                <a:ext cx="160" cy="15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5" name="Oval 936"/>
              <p:cNvSpPr>
                <a:spLocks noChangeArrowheads="1"/>
              </p:cNvSpPr>
              <p:nvPr/>
            </p:nvSpPr>
            <p:spPr bwMode="auto">
              <a:xfrm>
                <a:off x="4490" y="239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6" name="Oval 937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67" name="Rectangle 938"/>
              <p:cNvSpPr>
                <a:spLocks noChangeArrowheads="1"/>
              </p:cNvSpPr>
              <p:nvPr/>
            </p:nvSpPr>
            <p:spPr bwMode="auto">
              <a:xfrm>
                <a:off x="5066" y="1832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433202" name="Group 1108"/>
            <p:cNvGrpSpPr>
              <a:grpSpLocks/>
            </p:cNvGrpSpPr>
            <p:nvPr/>
          </p:nvGrpSpPr>
          <p:grpSpPr bwMode="auto">
            <a:xfrm>
              <a:off x="2802867" y="2278719"/>
              <a:ext cx="812691" cy="359377"/>
              <a:chOff x="2356" y="1300"/>
              <a:chExt cx="555" cy="194"/>
            </a:xfrm>
          </p:grpSpPr>
          <p:sp>
            <p:nvSpPr>
              <p:cNvPr id="43323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3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3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 sz="2400" i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39" name="Group 1112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433242" name="Freeform 111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3243" name="Freeform 111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433240" name="Line 1115"/>
              <p:cNvSpPr>
                <a:spLocks noChangeShapeType="1"/>
              </p:cNvSpPr>
              <p:nvPr/>
            </p:nvSpPr>
            <p:spPr bwMode="auto">
              <a:xfrm>
                <a:off x="2363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41" name="Line 1116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433203" name="Group 906"/>
            <p:cNvGrpSpPr>
              <a:grpSpLocks/>
            </p:cNvGrpSpPr>
            <p:nvPr/>
          </p:nvGrpSpPr>
          <p:grpSpPr bwMode="auto">
            <a:xfrm>
              <a:off x="5744506" y="2621620"/>
              <a:ext cx="367260" cy="578780"/>
              <a:chOff x="4140" y="429"/>
              <a:chExt cx="1425" cy="2396"/>
            </a:xfrm>
          </p:grpSpPr>
          <p:sp>
            <p:nvSpPr>
              <p:cNvPr id="43320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4 w 354"/>
                  <a:gd name="T1" fmla="*/ 0 h 2742"/>
                  <a:gd name="T2" fmla="*/ 74 w 354"/>
                  <a:gd name="T3" fmla="*/ 95 h 2742"/>
                  <a:gd name="T4" fmla="*/ 73 w 354"/>
                  <a:gd name="T5" fmla="*/ 734 h 2742"/>
                  <a:gd name="T6" fmla="*/ 0 w 354"/>
                  <a:gd name="T7" fmla="*/ 768 h 2742"/>
                  <a:gd name="T8" fmla="*/ 14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5" name="Rectangle 908"/>
              <p:cNvSpPr>
                <a:spLocks noChangeArrowheads="1"/>
              </p:cNvSpPr>
              <p:nvPr/>
            </p:nvSpPr>
            <p:spPr bwMode="auto">
              <a:xfrm>
                <a:off x="4205" y="434"/>
                <a:ext cx="1046" cy="2280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0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45 w 211"/>
                  <a:gd name="T3" fmla="*/ 61 h 2537"/>
                  <a:gd name="T4" fmla="*/ 2 w 211"/>
                  <a:gd name="T5" fmla="*/ 69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6 h 226"/>
                  <a:gd name="T4" fmla="*/ 70 w 328"/>
                  <a:gd name="T5" fmla="*/ 64 h 226"/>
                  <a:gd name="T6" fmla="*/ 0 w 328"/>
                  <a:gd name="T7" fmla="*/ 2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08" name="Rectangle 911"/>
              <p:cNvSpPr>
                <a:spLocks noChangeArrowheads="1"/>
              </p:cNvSpPr>
              <p:nvPr/>
            </p:nvSpPr>
            <p:spPr bwMode="auto">
              <a:xfrm>
                <a:off x="4216" y="699"/>
                <a:ext cx="587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0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3323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19" cy="16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0" name="Rectangle 915"/>
              <p:cNvSpPr>
                <a:spLocks noChangeArrowheads="1"/>
              </p:cNvSpPr>
              <p:nvPr/>
            </p:nvSpPr>
            <p:spPr bwMode="auto">
              <a:xfrm>
                <a:off x="4226" y="1024"/>
                <a:ext cx="587" cy="4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1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3323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19" cy="16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30" y="2589"/>
                  <a:ext cx="693" cy="12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2" name="Rectangle 919"/>
              <p:cNvSpPr>
                <a:spLocks noChangeArrowheads="1"/>
              </p:cNvSpPr>
              <p:nvPr/>
            </p:nvSpPr>
            <p:spPr bwMode="auto">
              <a:xfrm>
                <a:off x="4216" y="1360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13" name="Rectangle 920"/>
              <p:cNvSpPr>
                <a:spLocks noChangeArrowheads="1"/>
              </p:cNvSpPr>
              <p:nvPr/>
            </p:nvSpPr>
            <p:spPr bwMode="auto">
              <a:xfrm>
                <a:off x="4226" y="1656"/>
                <a:ext cx="598" cy="51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33214" name="Group 92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3323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8" y="2594"/>
                  <a:ext cx="718" cy="11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3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2" y="2613"/>
                  <a:ext cx="691" cy="7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0 w 328"/>
                  <a:gd name="T3" fmla="*/ 35 h 226"/>
                  <a:gd name="T4" fmla="*/ 70 w 328"/>
                  <a:gd name="T5" fmla="*/ 62 h 226"/>
                  <a:gd name="T6" fmla="*/ 0 w 328"/>
                  <a:gd name="T7" fmla="*/ 2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3321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3322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691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3322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27" y="2591"/>
                  <a:ext cx="665" cy="12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3217" name="Rectangle 928"/>
              <p:cNvSpPr>
                <a:spLocks noChangeArrowheads="1"/>
              </p:cNvSpPr>
              <p:nvPr/>
            </p:nvSpPr>
            <p:spPr bwMode="auto">
              <a:xfrm>
                <a:off x="5251" y="434"/>
                <a:ext cx="64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1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62 w 296"/>
                  <a:gd name="T3" fmla="*/ 39 h 256"/>
                  <a:gd name="T4" fmla="*/ 62 w 296"/>
                  <a:gd name="T5" fmla="*/ 71 h 256"/>
                  <a:gd name="T6" fmla="*/ 0 w 296"/>
                  <a:gd name="T7" fmla="*/ 2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1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65 w 304"/>
                  <a:gd name="T3" fmla="*/ 46 h 288"/>
                  <a:gd name="T4" fmla="*/ 61 w 304"/>
                  <a:gd name="T5" fmla="*/ 81 h 288"/>
                  <a:gd name="T6" fmla="*/ 2 w 304"/>
                  <a:gd name="T7" fmla="*/ 35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20" name="Oval 931"/>
              <p:cNvSpPr>
                <a:spLocks noChangeArrowheads="1"/>
              </p:cNvSpPr>
              <p:nvPr/>
            </p:nvSpPr>
            <p:spPr bwMode="auto">
              <a:xfrm>
                <a:off x="5518" y="2612"/>
                <a:ext cx="43" cy="92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0 h 240"/>
                  <a:gd name="T2" fmla="*/ 2 w 306"/>
                  <a:gd name="T3" fmla="*/ 68 h 240"/>
                  <a:gd name="T4" fmla="*/ 65 w 306"/>
                  <a:gd name="T5" fmla="*/ 31 h 240"/>
                  <a:gd name="T6" fmla="*/ 62 w 306"/>
                  <a:gd name="T7" fmla="*/ 0 h 240"/>
                  <a:gd name="T8" fmla="*/ 0 w 306"/>
                  <a:gd name="T9" fmla="*/ 3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3222" name="AutoShape 933"/>
              <p:cNvSpPr>
                <a:spLocks noChangeArrowheads="1"/>
              </p:cNvSpPr>
              <p:nvPr/>
            </p:nvSpPr>
            <p:spPr bwMode="auto">
              <a:xfrm>
                <a:off x="4141" y="2684"/>
                <a:ext cx="1195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3" name="AutoShape 934"/>
              <p:cNvSpPr>
                <a:spLocks noChangeArrowheads="1"/>
              </p:cNvSpPr>
              <p:nvPr/>
            </p:nvSpPr>
            <p:spPr bwMode="auto">
              <a:xfrm>
                <a:off x="4205" y="2714"/>
                <a:ext cx="1067" cy="8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4" name="Oval 935"/>
              <p:cNvSpPr>
                <a:spLocks noChangeArrowheads="1"/>
              </p:cNvSpPr>
              <p:nvPr/>
            </p:nvSpPr>
            <p:spPr bwMode="auto">
              <a:xfrm>
                <a:off x="4312" y="2389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5" name="Oval 936"/>
              <p:cNvSpPr>
                <a:spLocks noChangeArrowheads="1"/>
              </p:cNvSpPr>
              <p:nvPr/>
            </p:nvSpPr>
            <p:spPr bwMode="auto">
              <a:xfrm>
                <a:off x="4482" y="2389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l-GR" i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6" name="Oval 937"/>
              <p:cNvSpPr>
                <a:spLocks noChangeArrowheads="1"/>
              </p:cNvSpPr>
              <p:nvPr/>
            </p:nvSpPr>
            <p:spPr bwMode="auto">
              <a:xfrm>
                <a:off x="4664" y="2378"/>
                <a:ext cx="149" cy="143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33227" name="Rectangle 938"/>
              <p:cNvSpPr>
                <a:spLocks noChangeArrowheads="1"/>
              </p:cNvSpPr>
              <p:nvPr/>
            </p:nvSpPr>
            <p:spPr bwMode="auto">
              <a:xfrm>
                <a:off x="5059" y="1839"/>
                <a:ext cx="85" cy="763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433157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58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59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 eaLnBrk="0" hangingPunct="0"/>
            <a:r>
              <a:rPr lang="en-US" sz="1400" i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3160" name="149 - TextBox"/>
          <p:cNvSpPr txBox="1">
            <a:spLocks noChangeArrowheads="1"/>
          </p:cNvSpPr>
          <p:nvPr/>
        </p:nvSpPr>
        <p:spPr bwMode="auto">
          <a:xfrm>
            <a:off x="5053013" y="1427163"/>
            <a:ext cx="38671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i="0" dirty="0" smtClean="0">
                <a:solidFill>
                  <a:schemeClr val="accent2"/>
                </a:solidFill>
              </a:rPr>
              <a:t>θεωρήστε</a:t>
            </a:r>
            <a:r>
              <a:rPr lang="el-GR" sz="2000" i="0" dirty="0">
                <a:solidFill>
                  <a:schemeClr val="accent2"/>
                </a:solidFill>
              </a:rPr>
              <a:t>: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l-GR" sz="2000" i="0" dirty="0">
                <a:solidFill>
                  <a:schemeClr val="accent2"/>
                </a:solidFill>
              </a:rPr>
              <a:t> </a:t>
            </a:r>
            <a:r>
              <a:rPr lang="el-GR" sz="2000" i="0" dirty="0"/>
              <a:t>ένας </a:t>
            </a:r>
            <a:r>
              <a:rPr lang="en-US" sz="2000" i="0" dirty="0"/>
              <a:t>CS </a:t>
            </a:r>
            <a:r>
              <a:rPr lang="el-GR" sz="2000" i="0" dirty="0"/>
              <a:t>χρήστης μετακινεί το γραφείο του στο ΕΕ, αλλά θέλει να συνδέεται στον </a:t>
            </a:r>
            <a:r>
              <a:rPr lang="el-GR" sz="2000" i="0" dirty="0" err="1"/>
              <a:t>μεταγωγέα</a:t>
            </a:r>
            <a:r>
              <a:rPr lang="el-GR" sz="2000" i="0" dirty="0"/>
              <a:t> του </a:t>
            </a:r>
            <a:r>
              <a:rPr lang="en-US" sz="2000" i="0" dirty="0"/>
              <a:t>CS</a:t>
            </a:r>
          </a:p>
          <a:p>
            <a:pPr eaLnBrk="0" hangingPunct="0">
              <a:buFont typeface="Wingdings" pitchFamily="2" charset="2"/>
              <a:buChar char="q"/>
            </a:pPr>
            <a:r>
              <a:rPr lang="en-US" sz="2000" i="0" dirty="0">
                <a:solidFill>
                  <a:schemeClr val="accent2"/>
                </a:solidFill>
              </a:rPr>
              <a:t> </a:t>
            </a:r>
            <a:r>
              <a:rPr lang="el-GR" sz="2000" i="0" dirty="0" smtClean="0"/>
              <a:t>ένα </a:t>
            </a:r>
            <a:r>
              <a:rPr lang="en-US" sz="2000" i="0" dirty="0">
                <a:solidFill>
                  <a:schemeClr val="accent2"/>
                </a:solidFill>
              </a:rPr>
              <a:t>broadcast domain</a:t>
            </a:r>
            <a:r>
              <a:rPr lang="en-US" sz="2000" i="0" dirty="0"/>
              <a:t>: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i="0" dirty="0">
                <a:solidFill>
                  <a:schemeClr val="accent2"/>
                </a:solidFill>
              </a:rPr>
              <a:t> </a:t>
            </a:r>
            <a:r>
              <a:rPr lang="el-GR" i="0" dirty="0"/>
              <a:t>όλη η </a:t>
            </a:r>
            <a:r>
              <a:rPr lang="en-US" i="0" dirty="0"/>
              <a:t>broadcast </a:t>
            </a:r>
            <a:r>
              <a:rPr lang="el-GR" i="0" dirty="0" smtClean="0"/>
              <a:t>κίνηση </a:t>
            </a:r>
            <a:r>
              <a:rPr lang="el-GR" i="0" dirty="0"/>
              <a:t>επιπέδου 2 (</a:t>
            </a:r>
            <a:r>
              <a:rPr lang="en-US" i="0" dirty="0"/>
              <a:t>ARP, DHCP, </a:t>
            </a:r>
            <a:r>
              <a:rPr lang="el-GR" i="0" dirty="0"/>
              <a:t>άγνωστη θέση </a:t>
            </a:r>
            <a:r>
              <a:rPr lang="en-US" i="0" dirty="0"/>
              <a:t>MAC </a:t>
            </a:r>
            <a:r>
              <a:rPr lang="el-GR" i="0" dirty="0"/>
              <a:t>διεύθυνσης προορισμού) πρέπει να περάσει όλο το </a:t>
            </a:r>
            <a:r>
              <a:rPr lang="en-US" i="0" dirty="0"/>
              <a:t>LAN</a:t>
            </a:r>
          </a:p>
          <a:p>
            <a:pPr lvl="1" eaLnBrk="0" hangingPunct="0">
              <a:buFont typeface="Wingdings" pitchFamily="2" charset="2"/>
              <a:buChar char="§"/>
            </a:pPr>
            <a:r>
              <a:rPr lang="en-US" i="0" dirty="0">
                <a:solidFill>
                  <a:schemeClr val="accent2"/>
                </a:solidFill>
              </a:rPr>
              <a:t> </a:t>
            </a:r>
            <a:r>
              <a:rPr lang="el-GR" i="0" dirty="0"/>
              <a:t>θέματα ασφάλειας/</a:t>
            </a:r>
            <a:r>
              <a:rPr lang="el-GR" i="0" dirty="0" err="1"/>
              <a:t>ιδιωτικότητας,</a:t>
            </a:r>
            <a:r>
              <a:rPr lang="el-GR" i="0" dirty="0"/>
              <a:t> αποτελεσματικότητας</a:t>
            </a:r>
            <a:endParaRPr lang="el-GR" i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VLANs</a:t>
            </a:r>
            <a:endParaRPr lang="el-GR" smtClean="0"/>
          </a:p>
        </p:txBody>
      </p:sp>
      <p:sp>
        <p:nvSpPr>
          <p:cNvPr id="43417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3417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B3496542-E4CA-47E7-B8FD-9C00F0E2D462}" type="slidenum">
              <a:rPr lang="en-US" smtClean="0">
                <a:latin typeface="Arial" charset="0"/>
                <a:cs typeface="Arial" charset="0"/>
              </a:rPr>
              <a:pPr/>
              <a:t>72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4180" name="Rectangle 86"/>
          <p:cNvSpPr>
            <a:spLocks noChangeArrowheads="1"/>
          </p:cNvSpPr>
          <p:nvPr/>
        </p:nvSpPr>
        <p:spPr bwMode="auto">
          <a:xfrm>
            <a:off x="241300" y="1501775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4181" name="Text Box 87"/>
          <p:cNvSpPr txBox="1">
            <a:spLocks noChangeArrowheads="1"/>
          </p:cNvSpPr>
          <p:nvPr/>
        </p:nvSpPr>
        <p:spPr bwMode="auto">
          <a:xfrm>
            <a:off x="546100" y="1174750"/>
            <a:ext cx="1836738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 eaLnBrk="0" hangingPunct="0"/>
            <a:r>
              <a:rPr lang="en-US" sz="2000" b="1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434182" name="Text Box 85"/>
          <p:cNvSpPr txBox="1">
            <a:spLocks noChangeArrowheads="1"/>
          </p:cNvSpPr>
          <p:nvPr/>
        </p:nvSpPr>
        <p:spPr bwMode="auto">
          <a:xfrm>
            <a:off x="392113" y="1863725"/>
            <a:ext cx="2944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000" i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μεταγωγείς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 που υποστηρίζουν </a:t>
            </a:r>
            <a:r>
              <a:rPr lang="en-US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VLAN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l-GR" sz="20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μπορούν </a:t>
            </a:r>
            <a:r>
              <a:rPr lang="el-GR" sz="2000" i="0" dirty="0">
                <a:solidFill>
                  <a:srgbClr val="000000"/>
                </a:solidFill>
                <a:latin typeface="Arial" charset="0"/>
                <a:cs typeface="Arial" charset="0"/>
              </a:rPr>
              <a:t>να ρυθμιστούν να ορίζουν πολλαπλά </a:t>
            </a:r>
            <a:r>
              <a:rPr lang="el-GR" sz="2000" i="0" u="sng" dirty="0">
                <a:solidFill>
                  <a:srgbClr val="FF0000"/>
                </a:solidFill>
                <a:latin typeface="Arial" charset="0"/>
                <a:cs typeface="Arial" charset="0"/>
              </a:rPr>
              <a:t>εικονικά </a:t>
            </a:r>
            <a:r>
              <a:rPr lang="en-US" sz="2000" i="0" dirty="0">
                <a:latin typeface="Arial" charset="0"/>
                <a:cs typeface="Arial" charset="0"/>
              </a:rPr>
              <a:t>LAN </a:t>
            </a:r>
            <a:r>
              <a:rPr lang="el-GR" sz="2000" i="0" dirty="0">
                <a:latin typeface="Arial" charset="0"/>
                <a:cs typeface="Arial" charset="0"/>
              </a:rPr>
              <a:t>πάνω από μία φυσική υποδομή </a:t>
            </a:r>
            <a:r>
              <a:rPr lang="en-US" sz="2000" i="0" dirty="0">
                <a:latin typeface="Arial" charset="0"/>
                <a:cs typeface="Arial" charset="0"/>
              </a:rPr>
              <a:t>LAN</a:t>
            </a:r>
            <a:endParaRPr lang="en-US" sz="20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097338" y="355600"/>
            <a:ext cx="4926012" cy="1625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None/>
              <a:defRPr/>
            </a:pPr>
            <a:r>
              <a:rPr lang="el-GR" sz="2000" i="0" kern="0" dirty="0">
                <a:solidFill>
                  <a:srgbClr val="CC0000"/>
                </a:solidFill>
                <a:latin typeface="+mn-lt"/>
              </a:rPr>
              <a:t>βάσει θύρας </a:t>
            </a:r>
            <a:r>
              <a:rPr lang="en-US" sz="2000" i="0" kern="0" dirty="0">
                <a:solidFill>
                  <a:srgbClr val="CC0000"/>
                </a:solidFill>
                <a:latin typeface="+mn-lt"/>
              </a:rPr>
              <a:t>(port-based) VLAN: </a:t>
            </a:r>
            <a:r>
              <a:rPr lang="el-GR" sz="2000" i="0" kern="0" dirty="0">
                <a:latin typeface="+mn-lt"/>
              </a:rPr>
              <a:t>ομαδοποιούνται οι θύρες του </a:t>
            </a:r>
            <a:r>
              <a:rPr lang="el-GR" sz="2000" i="0" kern="0" dirty="0" err="1">
                <a:latin typeface="+mn-lt"/>
              </a:rPr>
              <a:t>μεταγωγέα</a:t>
            </a:r>
            <a:r>
              <a:rPr lang="el-GR" sz="2000" i="0" kern="0" dirty="0">
                <a:latin typeface="+mn-lt"/>
              </a:rPr>
              <a:t> (από λογισμικό διαχείρισης </a:t>
            </a:r>
            <a:r>
              <a:rPr lang="el-GR" sz="2000" i="0" kern="0" dirty="0" err="1">
                <a:latin typeface="+mn-lt"/>
              </a:rPr>
              <a:t>μεταγωγέα</a:t>
            </a:r>
            <a:r>
              <a:rPr lang="el-GR" sz="2000" i="0" kern="0" dirty="0">
                <a:latin typeface="+mn-lt"/>
              </a:rPr>
              <a:t>) έτσι ώστε </a:t>
            </a:r>
            <a:r>
              <a:rPr lang="el-GR" sz="2000" i="0" kern="0" dirty="0">
                <a:solidFill>
                  <a:srgbClr val="FF0000"/>
                </a:solidFill>
                <a:latin typeface="+mn-lt"/>
              </a:rPr>
              <a:t>ένας μόνο </a:t>
            </a:r>
            <a:r>
              <a:rPr lang="el-GR" sz="2000" i="0" kern="0" dirty="0">
                <a:latin typeface="+mn-lt"/>
              </a:rPr>
              <a:t>φυσικός </a:t>
            </a:r>
            <a:r>
              <a:rPr lang="el-GR" sz="2000" i="0" kern="0" dirty="0" err="1">
                <a:latin typeface="+mn-lt"/>
              </a:rPr>
              <a:t>μεταγωγέας</a:t>
            </a:r>
            <a:r>
              <a:rPr lang="el-GR" sz="2000" i="0" kern="0" dirty="0">
                <a:latin typeface="+mn-lt"/>
              </a:rPr>
              <a:t>……</a:t>
            </a:r>
            <a:endParaRPr lang="en-US" sz="20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endParaRPr lang="en-US" sz="2000" i="0" kern="0" dirty="0">
              <a:latin typeface="+mn-lt"/>
            </a:endParaRPr>
          </a:p>
        </p:txBody>
      </p:sp>
      <p:sp>
        <p:nvSpPr>
          <p:cNvPr id="434184" name="Rectangle 213"/>
          <p:cNvSpPr>
            <a:spLocks noChangeArrowheads="1"/>
          </p:cNvSpPr>
          <p:nvPr/>
        </p:nvSpPr>
        <p:spPr bwMode="auto">
          <a:xfrm>
            <a:off x="7415213" y="2570163"/>
            <a:ext cx="279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4185" name="Rectangle 212"/>
          <p:cNvSpPr>
            <a:spLocks noChangeArrowheads="1"/>
          </p:cNvSpPr>
          <p:nvPr/>
        </p:nvSpPr>
        <p:spPr bwMode="auto">
          <a:xfrm>
            <a:off x="5341938" y="2354263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4186" name="Rectangle 80"/>
          <p:cNvSpPr>
            <a:spLocks noChangeArrowheads="1"/>
          </p:cNvSpPr>
          <p:nvPr/>
        </p:nvSpPr>
        <p:spPr bwMode="auto">
          <a:xfrm>
            <a:off x="5334000" y="2563813"/>
            <a:ext cx="290513" cy="2428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7" name="Rectangle 77"/>
          <p:cNvSpPr>
            <a:spLocks noChangeArrowheads="1"/>
          </p:cNvSpPr>
          <p:nvPr/>
        </p:nvSpPr>
        <p:spPr bwMode="auto">
          <a:xfrm>
            <a:off x="7405688" y="2344738"/>
            <a:ext cx="290512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8" name="Rectangle 76"/>
          <p:cNvSpPr>
            <a:spLocks noChangeArrowheads="1"/>
          </p:cNvSpPr>
          <p:nvPr/>
        </p:nvSpPr>
        <p:spPr bwMode="auto">
          <a:xfrm>
            <a:off x="6515100" y="2349500"/>
            <a:ext cx="8905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89" name="Rectangle 75"/>
          <p:cNvSpPr>
            <a:spLocks noChangeArrowheads="1"/>
          </p:cNvSpPr>
          <p:nvPr/>
        </p:nvSpPr>
        <p:spPr bwMode="auto">
          <a:xfrm>
            <a:off x="5619750" y="2349500"/>
            <a:ext cx="900113" cy="452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0" name="Rectangle 2"/>
          <p:cNvSpPr>
            <a:spLocks noChangeArrowheads="1"/>
          </p:cNvSpPr>
          <p:nvPr/>
        </p:nvSpPr>
        <p:spPr bwMode="auto">
          <a:xfrm>
            <a:off x="5334000" y="2341563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1" name="Line 3"/>
          <p:cNvSpPr>
            <a:spLocks noChangeShapeType="1"/>
          </p:cNvSpPr>
          <p:nvPr/>
        </p:nvSpPr>
        <p:spPr bwMode="auto">
          <a:xfrm>
            <a:off x="5335588" y="2557463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2" name="Text Box 6"/>
          <p:cNvSpPr txBox="1">
            <a:spLocks noChangeArrowheads="1"/>
          </p:cNvSpPr>
          <p:nvPr/>
        </p:nvSpPr>
        <p:spPr bwMode="auto">
          <a:xfrm>
            <a:off x="5251450" y="23002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4193" name="Line 7"/>
          <p:cNvSpPr>
            <a:spLocks noChangeShapeType="1"/>
          </p:cNvSpPr>
          <p:nvPr/>
        </p:nvSpPr>
        <p:spPr bwMode="auto">
          <a:xfrm>
            <a:off x="6515100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4" name="AutoShape 8"/>
          <p:cNvSpPr>
            <a:spLocks noChangeArrowheads="1"/>
          </p:cNvSpPr>
          <p:nvPr/>
        </p:nvSpPr>
        <p:spPr bwMode="auto">
          <a:xfrm>
            <a:off x="5305425" y="206692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195" name="Freeform 9"/>
          <p:cNvSpPr>
            <a:spLocks/>
          </p:cNvSpPr>
          <p:nvPr/>
        </p:nvSpPr>
        <p:spPr bwMode="auto">
          <a:xfrm>
            <a:off x="7677150" y="2085975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6" name="Freeform 10"/>
          <p:cNvSpPr>
            <a:spLocks/>
          </p:cNvSpPr>
          <p:nvPr/>
        </p:nvSpPr>
        <p:spPr bwMode="auto">
          <a:xfrm>
            <a:off x="5707063" y="2130425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7" name="Freeform 11"/>
          <p:cNvSpPr>
            <a:spLocks/>
          </p:cNvSpPr>
          <p:nvPr/>
        </p:nvSpPr>
        <p:spPr bwMode="auto">
          <a:xfrm>
            <a:off x="6180138" y="2130425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8" name="Line 17"/>
          <p:cNvSpPr>
            <a:spLocks noChangeShapeType="1"/>
          </p:cNvSpPr>
          <p:nvPr/>
        </p:nvSpPr>
        <p:spPr bwMode="auto">
          <a:xfrm>
            <a:off x="7115175" y="23510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199" name="Line 18"/>
          <p:cNvSpPr>
            <a:spLocks noChangeShapeType="1"/>
          </p:cNvSpPr>
          <p:nvPr/>
        </p:nvSpPr>
        <p:spPr bwMode="auto">
          <a:xfrm>
            <a:off x="5915025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0" name="Line 21"/>
          <p:cNvSpPr>
            <a:spLocks noChangeShapeType="1"/>
          </p:cNvSpPr>
          <p:nvPr/>
        </p:nvSpPr>
        <p:spPr bwMode="auto">
          <a:xfrm>
            <a:off x="5624513" y="23431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1" name="Line 22"/>
          <p:cNvSpPr>
            <a:spLocks noChangeShapeType="1"/>
          </p:cNvSpPr>
          <p:nvPr/>
        </p:nvSpPr>
        <p:spPr bwMode="auto">
          <a:xfrm>
            <a:off x="5334000" y="23558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2" name="Line 23"/>
          <p:cNvSpPr>
            <a:spLocks noChangeShapeType="1"/>
          </p:cNvSpPr>
          <p:nvPr/>
        </p:nvSpPr>
        <p:spPr bwMode="auto">
          <a:xfrm>
            <a:off x="6196013" y="23510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3" name="Line 24"/>
          <p:cNvSpPr>
            <a:spLocks noChangeShapeType="1"/>
          </p:cNvSpPr>
          <p:nvPr/>
        </p:nvSpPr>
        <p:spPr bwMode="auto">
          <a:xfrm>
            <a:off x="6819900" y="23463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4" name="Line 25"/>
          <p:cNvSpPr>
            <a:spLocks noChangeShapeType="1"/>
          </p:cNvSpPr>
          <p:nvPr/>
        </p:nvSpPr>
        <p:spPr bwMode="auto">
          <a:xfrm>
            <a:off x="7410450" y="2341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05" name="Text Box 26"/>
          <p:cNvSpPr txBox="1">
            <a:spLocks noChangeArrowheads="1"/>
          </p:cNvSpPr>
          <p:nvPr/>
        </p:nvSpPr>
        <p:spPr bwMode="auto">
          <a:xfrm>
            <a:off x="6132513" y="25098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4206" name="Text Box 27"/>
          <p:cNvSpPr txBox="1">
            <a:spLocks noChangeArrowheads="1"/>
          </p:cNvSpPr>
          <p:nvPr/>
        </p:nvSpPr>
        <p:spPr bwMode="auto">
          <a:xfrm>
            <a:off x="6451600" y="22955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4207" name="Text Box 28"/>
          <p:cNvSpPr txBox="1">
            <a:spLocks noChangeArrowheads="1"/>
          </p:cNvSpPr>
          <p:nvPr/>
        </p:nvSpPr>
        <p:spPr bwMode="auto">
          <a:xfrm>
            <a:off x="7327900" y="251460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434208" name="Text Box 29"/>
          <p:cNvSpPr txBox="1">
            <a:spLocks noChangeArrowheads="1"/>
          </p:cNvSpPr>
          <p:nvPr/>
        </p:nvSpPr>
        <p:spPr bwMode="auto">
          <a:xfrm>
            <a:off x="6432550" y="2514600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4209" name="Text Box 30"/>
          <p:cNvSpPr txBox="1">
            <a:spLocks noChangeArrowheads="1"/>
          </p:cNvSpPr>
          <p:nvPr/>
        </p:nvSpPr>
        <p:spPr bwMode="auto">
          <a:xfrm>
            <a:off x="5260975" y="250031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4210" name="Text Box 57"/>
          <p:cNvSpPr txBox="1">
            <a:spLocks noChangeArrowheads="1"/>
          </p:cNvSpPr>
          <p:nvPr/>
        </p:nvSpPr>
        <p:spPr bwMode="auto">
          <a:xfrm>
            <a:off x="6127750" y="22955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4211" name="Line 61"/>
          <p:cNvSpPr>
            <a:spLocks noChangeShapeType="1"/>
          </p:cNvSpPr>
          <p:nvPr/>
        </p:nvSpPr>
        <p:spPr bwMode="auto">
          <a:xfrm flipH="1">
            <a:off x="4573588" y="2676525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2" name="Line 62"/>
          <p:cNvSpPr>
            <a:spLocks noChangeShapeType="1"/>
          </p:cNvSpPr>
          <p:nvPr/>
        </p:nvSpPr>
        <p:spPr bwMode="auto">
          <a:xfrm flipH="1">
            <a:off x="4959350" y="2676525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3" name="Line 63"/>
          <p:cNvSpPr>
            <a:spLocks noChangeShapeType="1"/>
          </p:cNvSpPr>
          <p:nvPr/>
        </p:nvSpPr>
        <p:spPr bwMode="auto">
          <a:xfrm flipH="1">
            <a:off x="5678488" y="2692400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4" name="Text Box 64"/>
          <p:cNvSpPr txBox="1">
            <a:spLocks noChangeArrowheads="1"/>
          </p:cNvSpPr>
          <p:nvPr/>
        </p:nvSpPr>
        <p:spPr bwMode="auto">
          <a:xfrm>
            <a:off x="7399338" y="3054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4215" name="Line 69"/>
          <p:cNvSpPr>
            <a:spLocks noChangeShapeType="1"/>
          </p:cNvSpPr>
          <p:nvPr/>
        </p:nvSpPr>
        <p:spPr bwMode="auto">
          <a:xfrm>
            <a:off x="6686550" y="2679700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6" name="Line 70"/>
          <p:cNvSpPr>
            <a:spLocks noChangeShapeType="1"/>
          </p:cNvSpPr>
          <p:nvPr/>
        </p:nvSpPr>
        <p:spPr bwMode="auto">
          <a:xfrm>
            <a:off x="6677025" y="2478088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7" name="Line 71"/>
          <p:cNvSpPr>
            <a:spLocks noChangeShapeType="1"/>
          </p:cNvSpPr>
          <p:nvPr/>
        </p:nvSpPr>
        <p:spPr bwMode="auto">
          <a:xfrm>
            <a:off x="7532688" y="2422525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4218" name="Text Box 74"/>
          <p:cNvSpPr txBox="1">
            <a:spLocks noChangeArrowheads="1"/>
          </p:cNvSpPr>
          <p:nvPr/>
        </p:nvSpPr>
        <p:spPr bwMode="auto">
          <a:xfrm>
            <a:off x="7323138" y="229076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4219" name="Oval 81"/>
          <p:cNvSpPr>
            <a:spLocks noChangeArrowheads="1"/>
          </p:cNvSpPr>
          <p:nvPr/>
        </p:nvSpPr>
        <p:spPr bwMode="auto">
          <a:xfrm>
            <a:off x="5449888" y="26558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0" name="Oval 82"/>
          <p:cNvSpPr>
            <a:spLocks noChangeArrowheads="1"/>
          </p:cNvSpPr>
          <p:nvPr/>
        </p:nvSpPr>
        <p:spPr bwMode="auto">
          <a:xfrm>
            <a:off x="5741988" y="26527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1" name="Oval 83"/>
          <p:cNvSpPr>
            <a:spLocks noChangeArrowheads="1"/>
          </p:cNvSpPr>
          <p:nvPr/>
        </p:nvSpPr>
        <p:spPr bwMode="auto">
          <a:xfrm>
            <a:off x="6329363" y="2657475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2" name="Oval 84"/>
          <p:cNvSpPr>
            <a:spLocks noChangeArrowheads="1"/>
          </p:cNvSpPr>
          <p:nvPr/>
        </p:nvSpPr>
        <p:spPr bwMode="auto">
          <a:xfrm>
            <a:off x="6661150" y="2654300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3" name="Oval 85"/>
          <p:cNvSpPr>
            <a:spLocks noChangeArrowheads="1"/>
          </p:cNvSpPr>
          <p:nvPr/>
        </p:nvSpPr>
        <p:spPr bwMode="auto">
          <a:xfrm>
            <a:off x="6648450" y="243998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4" name="Oval 86"/>
          <p:cNvSpPr>
            <a:spLocks noChangeArrowheads="1"/>
          </p:cNvSpPr>
          <p:nvPr/>
        </p:nvSpPr>
        <p:spPr bwMode="auto">
          <a:xfrm>
            <a:off x="7523163" y="24368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4225" name="Text Box 45"/>
          <p:cNvSpPr txBox="1">
            <a:spLocks noChangeArrowheads="1"/>
          </p:cNvSpPr>
          <p:nvPr/>
        </p:nvSpPr>
        <p:spPr bwMode="auto">
          <a:xfrm>
            <a:off x="5113338" y="30210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434226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4343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7" name="Group 44"/>
          <p:cNvGrpSpPr>
            <a:grpSpLocks/>
          </p:cNvGrpSpPr>
          <p:nvPr/>
        </p:nvGrpSpPr>
        <p:grpSpPr bwMode="auto">
          <a:xfrm>
            <a:off x="4565650" y="2954338"/>
            <a:ext cx="609600" cy="558800"/>
            <a:chOff x="-44" y="1473"/>
            <a:chExt cx="981" cy="1105"/>
          </a:xfrm>
        </p:grpSpPr>
        <p:pic>
          <p:nvPicPr>
            <p:cNvPr id="4343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8" name="Group 44"/>
          <p:cNvGrpSpPr>
            <a:grpSpLocks/>
          </p:cNvGrpSpPr>
          <p:nvPr/>
        </p:nvGrpSpPr>
        <p:grpSpPr bwMode="auto">
          <a:xfrm>
            <a:off x="5286375" y="2974975"/>
            <a:ext cx="609600" cy="558800"/>
            <a:chOff x="-44" y="1473"/>
            <a:chExt cx="981" cy="1105"/>
          </a:xfrm>
        </p:grpSpPr>
        <p:pic>
          <p:nvPicPr>
            <p:cNvPr id="4343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29" name="Group 44"/>
          <p:cNvGrpSpPr>
            <a:grpSpLocks/>
          </p:cNvGrpSpPr>
          <p:nvPr/>
        </p:nvGrpSpPr>
        <p:grpSpPr bwMode="auto">
          <a:xfrm>
            <a:off x="6302375" y="2995613"/>
            <a:ext cx="609600" cy="558800"/>
            <a:chOff x="-44" y="1473"/>
            <a:chExt cx="981" cy="1105"/>
          </a:xfrm>
        </p:grpSpPr>
        <p:pic>
          <p:nvPicPr>
            <p:cNvPr id="4343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30" name="Group 44"/>
          <p:cNvGrpSpPr>
            <a:grpSpLocks/>
          </p:cNvGrpSpPr>
          <p:nvPr/>
        </p:nvGrpSpPr>
        <p:grpSpPr bwMode="auto">
          <a:xfrm>
            <a:off x="6810375" y="3005138"/>
            <a:ext cx="609600" cy="558800"/>
            <a:chOff x="-44" y="1473"/>
            <a:chExt cx="981" cy="1105"/>
          </a:xfrm>
        </p:grpSpPr>
        <p:pic>
          <p:nvPicPr>
            <p:cNvPr id="43430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1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4231" name="Group 44"/>
          <p:cNvGrpSpPr>
            <a:grpSpLocks/>
          </p:cNvGrpSpPr>
          <p:nvPr/>
        </p:nvGrpSpPr>
        <p:grpSpPr bwMode="auto">
          <a:xfrm>
            <a:off x="7673975" y="2822575"/>
            <a:ext cx="609600" cy="558800"/>
            <a:chOff x="-44" y="1473"/>
            <a:chExt cx="981" cy="1105"/>
          </a:xfrm>
        </p:grpSpPr>
        <p:pic>
          <p:nvPicPr>
            <p:cNvPr id="4343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43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4232" name="Text Box 72"/>
          <p:cNvSpPr txBox="1">
            <a:spLocks noChangeArrowheads="1"/>
          </p:cNvSpPr>
          <p:nvPr/>
        </p:nvSpPr>
        <p:spPr bwMode="auto">
          <a:xfrm>
            <a:off x="4724400" y="3421063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4233" name="Text Box 73"/>
          <p:cNvSpPr txBox="1">
            <a:spLocks noChangeArrowheads="1"/>
          </p:cNvSpPr>
          <p:nvPr/>
        </p:nvSpPr>
        <p:spPr bwMode="auto">
          <a:xfrm>
            <a:off x="7335838" y="3360738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grpSp>
        <p:nvGrpSpPr>
          <p:cNvPr id="73" name="Group 1"/>
          <p:cNvGrpSpPr>
            <a:grpSpLocks/>
          </p:cNvGrpSpPr>
          <p:nvPr/>
        </p:nvGrpSpPr>
        <p:grpSpPr bwMode="auto">
          <a:xfrm>
            <a:off x="3762375" y="3743325"/>
            <a:ext cx="5222875" cy="2627313"/>
            <a:chOff x="3855115" y="3663617"/>
            <a:chExt cx="5222491" cy="2626058"/>
          </a:xfrm>
        </p:grpSpPr>
        <p:sp>
          <p:nvSpPr>
            <p:cNvPr id="74" name="Cloud"/>
            <p:cNvSpPr>
              <a:spLocks noChangeAspect="1" noEditPoints="1" noChangeArrowheads="1"/>
            </p:cNvSpPr>
            <p:nvPr/>
          </p:nvSpPr>
          <p:spPr bwMode="auto">
            <a:xfrm>
              <a:off x="4561501" y="4090451"/>
              <a:ext cx="4516105" cy="1215444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l-GR"/>
            </a:p>
          </p:txBody>
        </p:sp>
        <p:sp>
          <p:nvSpPr>
            <p:cNvPr id="434236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4237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4238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39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0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1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434242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434243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434288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89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0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1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2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34293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94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79 h 110"/>
                  <a:gd name="T2" fmla="*/ 289 w 678"/>
                  <a:gd name="T3" fmla="*/ 78 h 110"/>
                  <a:gd name="T4" fmla="*/ 1108 w 678"/>
                  <a:gd name="T5" fmla="*/ 0 h 110"/>
                  <a:gd name="T6" fmla="*/ 1325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5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6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7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8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99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434300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434301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434302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3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4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305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79 h 110"/>
                  <a:gd name="T2" fmla="*/ 34 w 678"/>
                  <a:gd name="T3" fmla="*/ 78 h 110"/>
                  <a:gd name="T4" fmla="*/ 131 w 678"/>
                  <a:gd name="T5" fmla="*/ 0 h 110"/>
                  <a:gd name="T6" fmla="*/ 157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l-GR"/>
              </a:p>
            </p:txBody>
          </p:sp>
          <p:sp>
            <p:nvSpPr>
              <p:cNvPr id="434306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  <a:gd name="T9" fmla="*/ 0 w 264"/>
                  <a:gd name="T10" fmla="*/ 0 h 456"/>
                  <a:gd name="T11" fmla="*/ 264 w 264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44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434269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434276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77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78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79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80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34281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43428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43428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434284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800" i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434285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86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434287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434270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4271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79 h 110"/>
                  <a:gd name="T2" fmla="*/ 289 w 678"/>
                  <a:gd name="T3" fmla="*/ 78 h 110"/>
                  <a:gd name="T4" fmla="*/ 1108 w 678"/>
                  <a:gd name="T5" fmla="*/ 0 h 110"/>
                  <a:gd name="T6" fmla="*/ 1325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34272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79 h 110"/>
                  <a:gd name="T2" fmla="*/ 34 w 678"/>
                  <a:gd name="T3" fmla="*/ 78 h 110"/>
                  <a:gd name="T4" fmla="*/ 131 w 678"/>
                  <a:gd name="T5" fmla="*/ 0 h 110"/>
                  <a:gd name="T6" fmla="*/ 157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l-GR"/>
              </a:p>
            </p:txBody>
          </p:sp>
          <p:sp>
            <p:nvSpPr>
              <p:cNvPr id="434273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  <a:gd name="T9" fmla="*/ 0 w 264"/>
                  <a:gd name="T10" fmla="*/ 0 h 456"/>
                  <a:gd name="T11" fmla="*/ 264 w 264"/>
                  <a:gd name="T12" fmla="*/ 456 h 4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4274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2"/>
                  <a:gd name="T13" fmla="*/ 0 h 303"/>
                  <a:gd name="T14" fmla="*/ 762 w 762"/>
                  <a:gd name="T15" fmla="*/ 303 h 3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34275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34245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434246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7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8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4249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/>
              <a:r>
                <a:rPr lang="en-US" sz="1200" i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89" name="Rectangle 211"/>
            <p:cNvSpPr>
              <a:spLocks noChangeArrowheads="1"/>
            </p:cNvSpPr>
            <p:nvPr/>
          </p:nvSpPr>
          <p:spPr bwMode="auto">
            <a:xfrm>
              <a:off x="3855115" y="3663617"/>
              <a:ext cx="5139947" cy="499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None/>
                <a:defRPr/>
              </a:pPr>
              <a:r>
                <a:rPr lang="el-GR" sz="2000" i="0" dirty="0">
                  <a:solidFill>
                    <a:srgbClr val="000000"/>
                  </a:solidFill>
                  <a:latin typeface="+mn-lt"/>
                </a:rPr>
                <a:t>… να λειτουργεί ως </a:t>
              </a:r>
              <a:r>
                <a:rPr lang="el-GR" sz="2000" i="0" dirty="0">
                  <a:solidFill>
                    <a:srgbClr val="FF0000"/>
                  </a:solidFill>
                  <a:latin typeface="+mn-lt"/>
                </a:rPr>
                <a:t>πολλαπλοί</a:t>
              </a:r>
              <a:r>
                <a:rPr lang="el-GR" sz="2000" i="0" dirty="0">
                  <a:solidFill>
                    <a:srgbClr val="000000"/>
                  </a:solidFill>
                  <a:latin typeface="+mn-lt"/>
                </a:rPr>
                <a:t> εικονικοί </a:t>
              </a:r>
              <a:r>
                <a:rPr lang="el-GR" sz="2000" i="0" dirty="0" err="1">
                  <a:solidFill>
                    <a:srgbClr val="000000"/>
                  </a:solidFill>
                  <a:latin typeface="+mn-lt"/>
                </a:rPr>
                <a:t>μεταγωγείς</a:t>
              </a:r>
              <a:endParaRPr lang="en-US" sz="2000" i="0" dirty="0">
                <a:solidFill>
                  <a:srgbClr val="000000"/>
                </a:solidFill>
                <a:latin typeface="+mn-lt"/>
              </a:endParaRPr>
            </a:p>
            <a:p>
              <a:pPr marL="342900" indent="-342900" eaLnBrk="0" hangingPunct="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pitchFamily="2" charset="2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pitchFamily="34" charset="0"/>
              </a:endParaRPr>
            </a:p>
          </p:txBody>
        </p:sp>
        <p:grpSp>
          <p:nvGrpSpPr>
            <p:cNvPr id="434251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4342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2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4342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3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4342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4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4342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5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43425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6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4256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43425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425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Βάσει θύρας (</a:t>
            </a:r>
            <a:r>
              <a:rPr lang="en-US" smtClean="0"/>
              <a:t>port-based) VLAN</a:t>
            </a:r>
            <a:endParaRPr lang="el-GR" smtClean="0"/>
          </a:p>
        </p:txBody>
      </p:sp>
      <p:sp>
        <p:nvSpPr>
          <p:cNvPr id="43520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3520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6A6DEB1-9334-45F0-90A3-DCBFBE161B88}" type="slidenum">
              <a:rPr lang="en-US" smtClean="0">
                <a:latin typeface="Arial" charset="0"/>
                <a:cs typeface="Arial" charset="0"/>
              </a:rPr>
              <a:pPr/>
              <a:t>73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5204" name="4 - TextBox"/>
          <p:cNvSpPr txBox="1">
            <a:spLocks noChangeArrowheads="1"/>
          </p:cNvSpPr>
          <p:nvPr/>
        </p:nvSpPr>
        <p:spPr bwMode="auto">
          <a:xfrm>
            <a:off x="0" y="1587500"/>
            <a:ext cx="4556125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i="0">
                <a:solidFill>
                  <a:srgbClr val="FF0000"/>
                </a:solidFill>
              </a:rPr>
              <a:t>απομόνωση κίνησης: </a:t>
            </a:r>
            <a:r>
              <a:rPr lang="el-GR" i="0"/>
              <a:t>πλαίσια από/προς τις θύρες 1-8 μπορούν να προσεγγίσουν </a:t>
            </a:r>
            <a:r>
              <a:rPr lang="el-GR"/>
              <a:t>μόνο</a:t>
            </a:r>
            <a:r>
              <a:rPr lang="el-GR" i="0"/>
              <a:t> τις θύρες 1-8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/>
              <a:t> </a:t>
            </a:r>
            <a:r>
              <a:rPr lang="el-GR" sz="1600" i="0"/>
              <a:t>μπορεί επίσης να ορίσει </a:t>
            </a:r>
            <a:r>
              <a:rPr lang="en-US" sz="1600" i="0"/>
              <a:t>VLAN</a:t>
            </a:r>
            <a:r>
              <a:rPr lang="el-GR" sz="1600" i="0"/>
              <a:t> με βάση τις </a:t>
            </a:r>
            <a:r>
              <a:rPr lang="en-US" sz="1600" i="0"/>
              <a:t>MAC </a:t>
            </a:r>
            <a:r>
              <a:rPr lang="el-GR" sz="1600" i="0"/>
              <a:t>διευθύνσεις των τερματικών σημείων, αντί για τις θύρες του μεταγωγέα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</a:t>
            </a:r>
            <a:r>
              <a:rPr lang="el-GR" i="0">
                <a:solidFill>
                  <a:srgbClr val="FF0000"/>
                </a:solidFill>
              </a:rPr>
              <a:t>δυναμική ιδιότητα μέλους: </a:t>
            </a:r>
            <a:r>
              <a:rPr lang="el-GR" i="0"/>
              <a:t>θύρες μπορούν να ανατεθούν δυναμικά μεταξύ των </a:t>
            </a:r>
            <a:r>
              <a:rPr lang="en-US" i="0"/>
              <a:t>VLANs</a:t>
            </a:r>
            <a:endParaRPr lang="el-GR" i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</a:t>
            </a:r>
            <a:r>
              <a:rPr lang="el-GR" i="0">
                <a:solidFill>
                  <a:srgbClr val="FF0000"/>
                </a:solidFill>
              </a:rPr>
              <a:t>προώθηση μεταξύ των </a:t>
            </a:r>
            <a:r>
              <a:rPr lang="en-US" i="0">
                <a:solidFill>
                  <a:srgbClr val="FF0000"/>
                </a:solidFill>
              </a:rPr>
              <a:t>VLANs</a:t>
            </a:r>
            <a:r>
              <a:rPr lang="el-GR" i="0">
                <a:solidFill>
                  <a:srgbClr val="FF0000"/>
                </a:solidFill>
              </a:rPr>
              <a:t>: </a:t>
            </a:r>
            <a:r>
              <a:rPr lang="el-GR" i="0"/>
              <a:t>γίνεται μέσω δρομολόγησης (όπως με ξεχωριστούς μεταγωγείς)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στην πράξη οι κατασκευαστές πουλάνε μεταγωγείς συνδυασμένους με δρομολογητές</a:t>
            </a:r>
            <a:endParaRPr lang="el-GR" sz="1600"/>
          </a:p>
        </p:txBody>
      </p:sp>
      <p:sp>
        <p:nvSpPr>
          <p:cNvPr id="435205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5206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5207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08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09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0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1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2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3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5214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5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16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7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8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19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0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1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2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5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5227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5228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435229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5230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5231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5232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3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4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5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5236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7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8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5239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5240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435241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5242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3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4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5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6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7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5248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50" name="Text Box 142"/>
          <p:cNvSpPr txBox="1">
            <a:spLocks noChangeArrowheads="1"/>
          </p:cNvSpPr>
          <p:nvPr/>
        </p:nvSpPr>
        <p:spPr bwMode="auto">
          <a:xfrm>
            <a:off x="6672263" y="1274763"/>
            <a:ext cx="78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i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435250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435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1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4352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2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4352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3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4352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5254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4352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66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1646238"/>
            <a:ext cx="8175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435263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35264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35265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35266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4352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52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326 w 356"/>
                  <a:gd name="T3" fmla="*/ 131 h 368"/>
                  <a:gd name="T4" fmla="*/ 2759 w 356"/>
                  <a:gd name="T5" fmla="*/ 2736 h 368"/>
                  <a:gd name="T6" fmla="*/ 608 w 356"/>
                  <a:gd name="T7" fmla="*/ 3422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35257" name="Line 148"/>
          <p:cNvSpPr>
            <a:spLocks noChangeShapeType="1"/>
          </p:cNvSpPr>
          <p:nvPr/>
        </p:nvSpPr>
        <p:spPr bwMode="auto">
          <a:xfrm>
            <a:off x="6365875" y="1814513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5258" name="Line 146"/>
          <p:cNvSpPr>
            <a:spLocks noChangeShapeType="1"/>
          </p:cNvSpPr>
          <p:nvPr/>
        </p:nvSpPr>
        <p:spPr bwMode="auto">
          <a:xfrm flipH="1" flipV="1">
            <a:off x="7094538" y="1822450"/>
            <a:ext cx="177800" cy="1139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5259" name="Line 145"/>
          <p:cNvSpPr>
            <a:spLocks noChangeShapeType="1"/>
          </p:cNvSpPr>
          <p:nvPr/>
        </p:nvSpPr>
        <p:spPr bwMode="auto">
          <a:xfrm flipV="1">
            <a:off x="6648450" y="1814513"/>
            <a:ext cx="252413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5260" name="Group 44"/>
          <p:cNvGrpSpPr>
            <a:grpSpLocks/>
          </p:cNvGrpSpPr>
          <p:nvPr/>
        </p:nvGrpSpPr>
        <p:grpSpPr bwMode="auto">
          <a:xfrm>
            <a:off x="4213225" y="3390900"/>
            <a:ext cx="722313" cy="598488"/>
            <a:chOff x="-44" y="1473"/>
            <a:chExt cx="981" cy="1105"/>
          </a:xfrm>
        </p:grpSpPr>
        <p:pic>
          <p:nvPicPr>
            <p:cNvPr id="43526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526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5" name="1 - Τίτλος"/>
          <p:cNvSpPr>
            <a:spLocks noGrp="1"/>
          </p:cNvSpPr>
          <p:nvPr>
            <p:ph type="title"/>
          </p:nvPr>
        </p:nvSpPr>
        <p:spPr>
          <a:xfrm>
            <a:off x="533399" y="228600"/>
            <a:ext cx="8610601" cy="1143000"/>
          </a:xfrm>
        </p:spPr>
        <p:txBody>
          <a:bodyPr/>
          <a:lstStyle/>
          <a:p>
            <a:r>
              <a:rPr lang="en-US" sz="2800" dirty="0" smtClean="0"/>
              <a:t>VLANs</a:t>
            </a:r>
            <a:r>
              <a:rPr lang="el-GR" sz="2800" dirty="0" smtClean="0"/>
              <a:t> που εκτείνονται σε πολλαπλούς </a:t>
            </a:r>
            <a:r>
              <a:rPr lang="el-GR" sz="2800" dirty="0" err="1" smtClean="0"/>
              <a:t>μεταγωγείς</a:t>
            </a:r>
            <a:endParaRPr lang="el-GR" sz="2800" dirty="0" smtClean="0"/>
          </a:p>
        </p:txBody>
      </p:sp>
      <p:sp>
        <p:nvSpPr>
          <p:cNvPr id="43622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3622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DC923A7C-B229-47C9-85FE-76C2372DD74F}" type="slidenum">
              <a:rPr lang="en-US" smtClean="0">
                <a:latin typeface="Arial" charset="0"/>
                <a:cs typeface="Arial" charset="0"/>
              </a:rPr>
              <a:pPr/>
              <a:t>74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6228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29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0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1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2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3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4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35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6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7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8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39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40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1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436242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3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44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5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6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7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8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49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0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1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2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3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54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436255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436256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436257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6258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6259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0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1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2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6263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4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5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66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436267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436268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436269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0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1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2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3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4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5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436276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77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8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79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0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1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2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436283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436284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5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6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87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88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el-GR"/>
          </a:p>
        </p:txBody>
      </p:sp>
      <p:sp>
        <p:nvSpPr>
          <p:cNvPr id="436289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  <a:gd name="T9" fmla="*/ 0 w 264"/>
              <a:gd name="T10" fmla="*/ 0 h 456"/>
              <a:gd name="T11" fmla="*/ 264 w 264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0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  <a:gd name="T12" fmla="*/ 0 w 762"/>
              <a:gd name="T13" fmla="*/ 0 h 303"/>
              <a:gd name="T14" fmla="*/ 762 w 762"/>
              <a:gd name="T15" fmla="*/ 303 h 3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1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6292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3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4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6295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 i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6296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436297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sp>
        <p:nvSpPr>
          <p:cNvPr id="436298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/>
            <a:r>
              <a:rPr lang="en-US" sz="1200" i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436299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436300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436301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436302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80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4363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363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4363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4363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800" i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4363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63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4"/>
                  <a:gd name="T13" fmla="*/ 0 h 135"/>
                  <a:gd name="T14" fmla="*/ 1644 w 1644"/>
                  <a:gd name="T15" fmla="*/ 135 h 1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436304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4363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5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4363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6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4363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7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4363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8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4363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09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4363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10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4363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6311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4363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63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326 w 356"/>
                <a:gd name="T3" fmla="*/ 131 h 368"/>
                <a:gd name="T4" fmla="*/ 2759 w 356"/>
                <a:gd name="T5" fmla="*/ 2736 h 368"/>
                <a:gd name="T6" fmla="*/ 608 w 356"/>
                <a:gd name="T7" fmla="*/ 3422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6312" name="110 - TextBox"/>
          <p:cNvSpPr txBox="1">
            <a:spLocks noChangeArrowheads="1"/>
          </p:cNvSpPr>
          <p:nvPr/>
        </p:nvSpPr>
        <p:spPr bwMode="auto">
          <a:xfrm>
            <a:off x="0" y="4025900"/>
            <a:ext cx="89519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n-US" i="0">
                <a:solidFill>
                  <a:srgbClr val="FF0000"/>
                </a:solidFill>
              </a:rPr>
              <a:t>trunk</a:t>
            </a:r>
            <a:r>
              <a:rPr lang="el-GR" i="0">
                <a:solidFill>
                  <a:srgbClr val="FF0000"/>
                </a:solidFill>
              </a:rPr>
              <a:t> θύρα: </a:t>
            </a:r>
            <a:r>
              <a:rPr lang="el-GR" i="0"/>
              <a:t>μεταφέρει πλαίσια μεταξύ </a:t>
            </a:r>
            <a:r>
              <a:rPr lang="en-US" i="0"/>
              <a:t>VLANs</a:t>
            </a:r>
            <a:r>
              <a:rPr lang="el-GR" i="0"/>
              <a:t> που ορίζονται σε πολλαπλούς φυσικούς μεταγωγείς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πλαίσια που προωθούνται εντός των </a:t>
            </a:r>
            <a:r>
              <a:rPr lang="en-US" sz="1600" i="0"/>
              <a:t>VLAN </a:t>
            </a:r>
            <a:r>
              <a:rPr lang="el-GR" sz="1600" i="0"/>
              <a:t>μεταξύ των μεταγωγέων δεν μπορεί να είναι σκέτα 802.1 πλαίσια (πρέπει να μεταφέρουν </a:t>
            </a:r>
            <a:r>
              <a:rPr lang="en-US" sz="1600" i="0"/>
              <a:t>VLAN ID </a:t>
            </a:r>
            <a:r>
              <a:rPr lang="el-GR" sz="1600" i="0"/>
              <a:t>πληροφορίες)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802.1</a:t>
            </a:r>
            <a:r>
              <a:rPr lang="en-US" sz="1600" i="0"/>
              <a:t>q </a:t>
            </a:r>
            <a:r>
              <a:rPr lang="el-GR" sz="1600" i="0"/>
              <a:t>πρωτόκολλο προσθέτει/αφαιρεί επιπλέον πεδία κεφαλίδας για πλαίσια που προωθούνται μεταξύ </a:t>
            </a:r>
            <a:r>
              <a:rPr lang="en-US" sz="1600" i="0"/>
              <a:t>trunk </a:t>
            </a:r>
            <a:r>
              <a:rPr lang="el-GR" sz="1600" i="0"/>
              <a:t>θυρών</a:t>
            </a:r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4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Μορφή </a:t>
            </a:r>
            <a:r>
              <a:rPr lang="en-US" smtClean="0"/>
              <a:t>802.1Q VLAN </a:t>
            </a:r>
            <a:r>
              <a:rPr lang="el-GR" smtClean="0"/>
              <a:t>πλαισίου</a:t>
            </a:r>
          </a:p>
        </p:txBody>
      </p:sp>
      <p:sp>
        <p:nvSpPr>
          <p:cNvPr id="43725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3725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6ED176C-0878-4C0F-B6B3-1898D63B7EAB}" type="slidenum">
              <a:rPr lang="en-US" smtClean="0">
                <a:latin typeface="Arial" charset="0"/>
                <a:cs typeface="Arial" charset="0"/>
              </a:rPr>
              <a:pPr/>
              <a:t>75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7252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437253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4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5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6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7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8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59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2-byte Tag Protocol Identifier</a:t>
            </a:r>
          </a:p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                       (value: 81-00) </a:t>
            </a:r>
          </a:p>
        </p:txBody>
      </p:sp>
      <p:sp>
        <p:nvSpPr>
          <p:cNvPr id="437260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Tag Control Information (12 bit VLAN ID field, </a:t>
            </a:r>
          </a:p>
          <a:p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                         3 bit priority field like IP TOS)</a:t>
            </a:r>
            <a:r>
              <a:rPr lang="en-US" altLang="ko-KR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</a:t>
            </a:r>
          </a:p>
        </p:txBody>
      </p:sp>
      <p:sp>
        <p:nvSpPr>
          <p:cNvPr id="437261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2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3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64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Recomputed </a:t>
            </a:r>
          </a:p>
          <a:p>
            <a:pPr>
              <a:lnSpc>
                <a:spcPct val="80000"/>
              </a:lnSpc>
            </a:pPr>
            <a:r>
              <a:rPr lang="en-US" altLang="ko-KR" sz="1400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CRC</a:t>
            </a:r>
            <a:r>
              <a:rPr lang="en-US" altLang="ko-KR" i="0">
                <a:solidFill>
                  <a:srgbClr val="000000"/>
                </a:solidFill>
                <a:latin typeface="Arial" charset="0"/>
                <a:ea typeface="Gulim"/>
                <a:cs typeface="Gulim"/>
              </a:rPr>
              <a:t> </a:t>
            </a:r>
          </a:p>
        </p:txBody>
      </p:sp>
      <p:sp>
        <p:nvSpPr>
          <p:cNvPr id="437265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437266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sp>
        <p:nvSpPr>
          <p:cNvPr id="437267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68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69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0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1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72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437273" name="TextBox 5"/>
          <p:cNvSpPr txBox="1">
            <a:spLocks noChangeArrowheads="1"/>
          </p:cNvSpPr>
          <p:nvPr/>
        </p:nvSpPr>
        <p:spPr bwMode="auto">
          <a:xfrm>
            <a:off x="1957388" y="1722438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437274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437275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437276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437277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31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32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cxnSp>
          <p:nvCxnSpPr>
            <p:cNvPr id="3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cxnSp>
          <p:nvCxnSpPr>
            <p:cNvPr id="3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</p:cxnSp>
        <p:sp>
          <p:nvSpPr>
            <p:cNvPr id="36" name="TextBox 48"/>
            <p:cNvSpPr txBox="1">
              <a:spLocks noChangeArrowheads="1"/>
            </p:cNvSpPr>
            <p:nvPr/>
          </p:nvSpPr>
          <p:spPr bwMode="auto">
            <a:xfrm>
              <a:off x="1312853" y="5688880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 err="1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</a:t>
              </a: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.</a:t>
              </a:r>
            </a:p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37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38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ts val="1200"/>
                </a:lnSpc>
                <a:defRPr/>
              </a:pPr>
              <a:r>
                <a:rPr lang="en-US" sz="12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437279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80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437281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437282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437283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ts val="1200"/>
              </a:lnSpc>
            </a:pPr>
            <a:r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437284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437285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7286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cxnSp>
        <p:nvCxnSpPr>
          <p:cNvPr id="437287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3827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3827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4C0F41F-702C-4A41-BC40-D81CA17FEC3B}" type="slidenum">
              <a:rPr lang="en-US" smtClean="0">
                <a:latin typeface="Arial" charset="0"/>
                <a:cs typeface="Arial" charset="0"/>
              </a:rPr>
              <a:pPr/>
              <a:t>76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5.5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Εικονικές Ζεύξεις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A891C35-13D7-4335-A77E-D3250EE23FD4}" type="slidenum">
              <a:rPr lang="en-US" smtClean="0">
                <a:latin typeface="Arial" charset="0"/>
                <a:cs typeface="Arial" charset="0"/>
              </a:rPr>
              <a:pPr/>
              <a:t>77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Multiprotocol label switching (MPLS)</a:t>
            </a:r>
            <a:r>
              <a:rPr lang="el-GR" sz="3200" smtClean="0"/>
              <a:t/>
            </a:r>
            <a:br>
              <a:rPr lang="el-GR" sz="3200" smtClean="0"/>
            </a:br>
            <a:r>
              <a:rPr lang="el-GR" sz="2800" smtClean="0"/>
              <a:t>(Μεταγωγή ετικέτας πολλαπλών πρωτοκόλλων)</a:t>
            </a:r>
            <a:endParaRPr lang="en-US" sz="3200" smtClean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538413"/>
          </a:xfrm>
        </p:spPr>
        <p:txBody>
          <a:bodyPr/>
          <a:lstStyle/>
          <a:p>
            <a:r>
              <a:rPr lang="el-GR" sz="2400" smtClean="0"/>
              <a:t>Αρχικός στόχος</a:t>
            </a:r>
            <a:r>
              <a:rPr lang="en-US" sz="2400" smtClean="0"/>
              <a:t>: </a:t>
            </a:r>
            <a:r>
              <a:rPr lang="el-GR" sz="2400" smtClean="0"/>
              <a:t>υψηλής ταχύτητας </a:t>
            </a:r>
            <a:r>
              <a:rPr lang="en-US" sz="2400" smtClean="0"/>
              <a:t>IP</a:t>
            </a:r>
            <a:r>
              <a:rPr lang="el-GR" sz="2400" smtClean="0"/>
              <a:t> προώθηση</a:t>
            </a:r>
            <a:r>
              <a:rPr lang="en-US" sz="2400" smtClean="0"/>
              <a:t> </a:t>
            </a:r>
            <a:r>
              <a:rPr lang="el-GR" sz="2400" smtClean="0"/>
              <a:t>χρησιμοποιώντας ετικέτα</a:t>
            </a:r>
            <a:r>
              <a:rPr lang="en-US" sz="2400" smtClean="0"/>
              <a:t> </a:t>
            </a:r>
            <a:r>
              <a:rPr lang="el-GR" sz="2400" smtClean="0"/>
              <a:t>σταθερού μεγέθους</a:t>
            </a:r>
            <a:r>
              <a:rPr lang="en-US" sz="2400" smtClean="0"/>
              <a:t> (</a:t>
            </a:r>
            <a:r>
              <a:rPr lang="el-GR" sz="2400" smtClean="0"/>
              <a:t>αντί της διεύθυνσης</a:t>
            </a:r>
            <a:r>
              <a:rPr lang="en-US" sz="2400" smtClean="0"/>
              <a:t> IP)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γρήγορη αναζήτηση χρησιμοποιώντας σταθερού μεγέθους αναγνωριστικό (αντί του ταιριάσματος βραχύτερου προθέματος)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Δανείζεται ιδέες από την προσέγγιση των εικονικών κυκλωμάτων</a:t>
            </a:r>
            <a:r>
              <a:rPr lang="en-US" sz="1800" smtClean="0"/>
              <a:t> (VC)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smtClean="0"/>
              <a:t>Αλλά το ΙΡ </a:t>
            </a:r>
            <a:r>
              <a:rPr lang="en-US" sz="1800" smtClean="0"/>
              <a:t>datagram</a:t>
            </a:r>
            <a:r>
              <a:rPr lang="el-GR" sz="1800" smtClean="0"/>
              <a:t> διατηρεί την ΙΡ διεύθυνση!</a:t>
            </a:r>
          </a:p>
          <a:p>
            <a:pPr lvl="1"/>
            <a:endParaRPr lang="el-GR" sz="1700" smtClean="0"/>
          </a:p>
        </p:txBody>
      </p:sp>
      <p:sp>
        <p:nvSpPr>
          <p:cNvPr id="439300" name="Freeform 4"/>
          <p:cNvSpPr>
            <a:spLocks/>
          </p:cNvSpPr>
          <p:nvPr/>
        </p:nvSpPr>
        <p:spPr bwMode="auto">
          <a:xfrm>
            <a:off x="2020888" y="4903788"/>
            <a:ext cx="3108325" cy="1084262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  <a:gd name="T12" fmla="*/ 0 w 1958"/>
              <a:gd name="T13" fmla="*/ 0 h 683"/>
              <a:gd name="T14" fmla="*/ 1958 w 1958"/>
              <a:gd name="T15" fmla="*/ 683 h 68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674688" y="4276725"/>
            <a:ext cx="8047037" cy="639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687388" y="4281488"/>
            <a:ext cx="189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0">
                <a:latin typeface="Arial" charset="0"/>
              </a:rPr>
              <a:t>PPP or Ethernet </a:t>
            </a:r>
          </a:p>
          <a:p>
            <a:pPr algn="ctr"/>
            <a:r>
              <a:rPr lang="en-US" i="0">
                <a:latin typeface="Arial" charset="0"/>
              </a:rPr>
              <a:t>header</a:t>
            </a:r>
          </a:p>
        </p:txBody>
      </p:sp>
      <p:sp>
        <p:nvSpPr>
          <p:cNvPr id="439303" name="Text Box 8"/>
          <p:cNvSpPr txBox="1">
            <a:spLocks noChangeArrowheads="1"/>
          </p:cNvSpPr>
          <p:nvPr/>
        </p:nvSpPr>
        <p:spPr bwMode="auto">
          <a:xfrm>
            <a:off x="4344988" y="4403725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0">
                <a:latin typeface="Arial" charset="0"/>
              </a:rPr>
              <a:t>IP header</a:t>
            </a:r>
          </a:p>
        </p:txBody>
      </p:sp>
      <p:sp>
        <p:nvSpPr>
          <p:cNvPr id="439304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5" name="Line 10"/>
          <p:cNvSpPr>
            <a:spLocks noChangeShapeType="1"/>
          </p:cNvSpPr>
          <p:nvPr/>
        </p:nvSpPr>
        <p:spPr bwMode="auto">
          <a:xfrm>
            <a:off x="4241800" y="42926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6" name="Line 11"/>
          <p:cNvSpPr>
            <a:spLocks noChangeShapeType="1"/>
          </p:cNvSpPr>
          <p:nvPr/>
        </p:nvSpPr>
        <p:spPr bwMode="auto">
          <a:xfrm>
            <a:off x="5588000" y="42941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07" name="Text Box 12"/>
          <p:cNvSpPr txBox="1">
            <a:spLocks noChangeArrowheads="1"/>
          </p:cNvSpPr>
          <p:nvPr/>
        </p:nvSpPr>
        <p:spPr bwMode="auto">
          <a:xfrm>
            <a:off x="5649913" y="4381500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remainder of link-layer frame</a:t>
            </a:r>
          </a:p>
        </p:txBody>
      </p:sp>
      <p:sp>
        <p:nvSpPr>
          <p:cNvPr id="439308" name="Rectangle 25"/>
          <p:cNvSpPr>
            <a:spLocks noChangeArrowheads="1"/>
          </p:cNvSpPr>
          <p:nvPr/>
        </p:nvSpPr>
        <p:spPr bwMode="auto">
          <a:xfrm>
            <a:off x="2544763" y="4262438"/>
            <a:ext cx="1660525" cy="6397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39309" name="Text Box 7"/>
          <p:cNvSpPr txBox="1">
            <a:spLocks noChangeArrowheads="1"/>
          </p:cNvSpPr>
          <p:nvPr/>
        </p:nvSpPr>
        <p:spPr bwMode="auto">
          <a:xfrm>
            <a:off x="2579688" y="44211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0">
                <a:solidFill>
                  <a:schemeClr val="bg1"/>
                </a:solidFill>
                <a:latin typeface="Arial" charset="0"/>
              </a:rPr>
              <a:t>MPLS header</a:t>
            </a:r>
          </a:p>
        </p:txBody>
      </p:sp>
      <p:sp>
        <p:nvSpPr>
          <p:cNvPr id="439310" name="Rectangle 27"/>
          <p:cNvSpPr>
            <a:spLocks noChangeArrowheads="1"/>
          </p:cNvSpPr>
          <p:nvPr/>
        </p:nvSpPr>
        <p:spPr bwMode="auto">
          <a:xfrm>
            <a:off x="2124075" y="5648325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i="0">
              <a:latin typeface="Arial" charset="0"/>
            </a:endParaRPr>
          </a:p>
        </p:txBody>
      </p:sp>
      <p:sp>
        <p:nvSpPr>
          <p:cNvPr id="439311" name="Text Box 28"/>
          <p:cNvSpPr txBox="1">
            <a:spLocks noChangeArrowheads="1"/>
          </p:cNvSpPr>
          <p:nvPr/>
        </p:nvSpPr>
        <p:spPr bwMode="auto">
          <a:xfrm>
            <a:off x="2636838" y="5816600"/>
            <a:ext cx="6667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label</a:t>
            </a:r>
          </a:p>
        </p:txBody>
      </p:sp>
      <p:sp>
        <p:nvSpPr>
          <p:cNvPr id="439312" name="Text Box 29"/>
          <p:cNvSpPr txBox="1">
            <a:spLocks noChangeArrowheads="1"/>
          </p:cNvSpPr>
          <p:nvPr/>
        </p:nvSpPr>
        <p:spPr bwMode="auto">
          <a:xfrm>
            <a:off x="3819525" y="5824538"/>
            <a:ext cx="57785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Exp</a:t>
            </a:r>
          </a:p>
        </p:txBody>
      </p:sp>
      <p:sp>
        <p:nvSpPr>
          <p:cNvPr id="439313" name="Text Box 30"/>
          <p:cNvSpPr txBox="1">
            <a:spLocks noChangeArrowheads="1"/>
          </p:cNvSpPr>
          <p:nvPr/>
        </p:nvSpPr>
        <p:spPr bwMode="auto">
          <a:xfrm>
            <a:off x="4376738" y="5832475"/>
            <a:ext cx="3365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S</a:t>
            </a:r>
          </a:p>
        </p:txBody>
      </p:sp>
      <p:sp>
        <p:nvSpPr>
          <p:cNvPr id="439314" name="Text Box 31"/>
          <p:cNvSpPr txBox="1">
            <a:spLocks noChangeArrowheads="1"/>
          </p:cNvSpPr>
          <p:nvPr/>
        </p:nvSpPr>
        <p:spPr bwMode="auto">
          <a:xfrm>
            <a:off x="4646613" y="5829300"/>
            <a:ext cx="590550" cy="3667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  <a:latin typeface="Arial" charset="0"/>
              </a:rPr>
              <a:t>TTL</a:t>
            </a:r>
          </a:p>
        </p:txBody>
      </p:sp>
      <p:sp>
        <p:nvSpPr>
          <p:cNvPr id="439315" name="Line 32"/>
          <p:cNvSpPr>
            <a:spLocks noChangeShapeType="1"/>
          </p:cNvSpPr>
          <p:nvPr/>
        </p:nvSpPr>
        <p:spPr bwMode="auto">
          <a:xfrm>
            <a:off x="3856038" y="565785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6" name="Line 33"/>
          <p:cNvSpPr>
            <a:spLocks noChangeShapeType="1"/>
          </p:cNvSpPr>
          <p:nvPr/>
        </p:nvSpPr>
        <p:spPr bwMode="auto">
          <a:xfrm>
            <a:off x="4425950" y="56784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7" name="Line 34"/>
          <p:cNvSpPr>
            <a:spLocks noChangeShapeType="1"/>
          </p:cNvSpPr>
          <p:nvPr/>
        </p:nvSpPr>
        <p:spPr bwMode="auto">
          <a:xfrm>
            <a:off x="4695825" y="56737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39318" name="Text Box 35"/>
          <p:cNvSpPr txBox="1">
            <a:spLocks noChangeArrowheads="1"/>
          </p:cNvSpPr>
          <p:nvPr/>
        </p:nvSpPr>
        <p:spPr bwMode="auto">
          <a:xfrm>
            <a:off x="2795588" y="6324600"/>
            <a:ext cx="3540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20</a:t>
            </a:r>
          </a:p>
        </p:txBody>
      </p:sp>
      <p:sp>
        <p:nvSpPr>
          <p:cNvPr id="439319" name="Text Box 36"/>
          <p:cNvSpPr txBox="1">
            <a:spLocks noChangeArrowheads="1"/>
          </p:cNvSpPr>
          <p:nvPr/>
        </p:nvSpPr>
        <p:spPr bwMode="auto">
          <a:xfrm>
            <a:off x="3967163" y="6319838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3</a:t>
            </a:r>
          </a:p>
        </p:txBody>
      </p:sp>
      <p:sp>
        <p:nvSpPr>
          <p:cNvPr id="439320" name="Text Box 37"/>
          <p:cNvSpPr txBox="1">
            <a:spLocks noChangeArrowheads="1"/>
          </p:cNvSpPr>
          <p:nvPr/>
        </p:nvSpPr>
        <p:spPr bwMode="auto">
          <a:xfrm>
            <a:off x="4394200" y="6316663"/>
            <a:ext cx="2698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1</a:t>
            </a:r>
          </a:p>
        </p:txBody>
      </p:sp>
      <p:sp>
        <p:nvSpPr>
          <p:cNvPr id="439321" name="Text Box 38"/>
          <p:cNvSpPr txBox="1">
            <a:spLocks noChangeArrowheads="1"/>
          </p:cNvSpPr>
          <p:nvPr/>
        </p:nvSpPr>
        <p:spPr bwMode="auto">
          <a:xfrm>
            <a:off x="4833938" y="6311900"/>
            <a:ext cx="2698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0">
                <a:latin typeface="Arial" charset="0"/>
              </a:rPr>
              <a:t>5</a:t>
            </a:r>
          </a:p>
        </p:txBody>
      </p:sp>
      <p:sp>
        <p:nvSpPr>
          <p:cNvPr id="439322" name="Rectangle 5"/>
          <p:cNvSpPr txBox="1">
            <a:spLocks noChangeArrowheads="1"/>
          </p:cNvSpPr>
          <p:nvPr/>
        </p:nvSpPr>
        <p:spPr bwMode="auto">
          <a:xfrm>
            <a:off x="4052888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1966B09-E417-426C-9026-2FAD02988B92}" type="slidenum">
              <a:rPr lang="en-US" smtClean="0">
                <a:latin typeface="Arial" charset="0"/>
                <a:cs typeface="Arial" charset="0"/>
              </a:rPr>
              <a:pPr/>
              <a:t>78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8650" cy="1143000"/>
          </a:xfrm>
        </p:spPr>
        <p:txBody>
          <a:bodyPr/>
          <a:lstStyle/>
          <a:p>
            <a:r>
              <a:rPr lang="el-GR" sz="3200" smtClean="0"/>
              <a:t>Δρομολογητές που υποστηρίζουν το </a:t>
            </a:r>
            <a:r>
              <a:rPr lang="en-US" sz="3200" smtClean="0"/>
              <a:t>MPLS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35963" cy="4876800"/>
          </a:xfrm>
        </p:spPr>
        <p:txBody>
          <a:bodyPr/>
          <a:lstStyle/>
          <a:p>
            <a:r>
              <a:rPr lang="el-GR" sz="2000" dirty="0" smtClean="0"/>
              <a:t>δηλ. δρομολογητές που επιτελούν μεταγωγή βασιζόμενοι στις ετικέτες</a:t>
            </a:r>
            <a:endParaRPr lang="en-US" sz="2000" dirty="0" smtClean="0"/>
          </a:p>
          <a:p>
            <a:r>
              <a:rPr lang="el-GR" sz="2000" dirty="0" smtClean="0"/>
              <a:t>προωθούν τα πακέτα στις εξερχόμενες </a:t>
            </a:r>
            <a:r>
              <a:rPr lang="el-GR" sz="2000" dirty="0" err="1" smtClean="0"/>
              <a:t>διεπαφές</a:t>
            </a:r>
            <a:r>
              <a:rPr lang="el-GR" sz="2000" dirty="0" smtClean="0"/>
              <a:t> με βάση μόνο την τιμή της ετικέτας</a:t>
            </a:r>
            <a:r>
              <a:rPr lang="en-US" sz="2000" dirty="0" smtClean="0"/>
              <a:t> (</a:t>
            </a:r>
            <a:r>
              <a:rPr lang="el-GR" sz="2000" dirty="0" smtClean="0"/>
              <a:t>δεν κοιτάζει την</a:t>
            </a:r>
            <a:r>
              <a:rPr lang="en-US" sz="2000" dirty="0" smtClean="0"/>
              <a:t> IP 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de-DE" sz="1800" dirty="0" smtClean="0"/>
              <a:t>o </a:t>
            </a:r>
            <a:r>
              <a:rPr lang="el-GR" sz="1800" dirty="0" smtClean="0"/>
              <a:t>πίνακας προώθησης του </a:t>
            </a:r>
            <a:r>
              <a:rPr lang="en-US" sz="1800" dirty="0" smtClean="0"/>
              <a:t>MPLS </a:t>
            </a:r>
            <a:r>
              <a:rPr lang="el-GR" sz="1800" dirty="0" smtClean="0"/>
              <a:t>διαφορετικός από τον</a:t>
            </a:r>
            <a:r>
              <a:rPr lang="en-US" sz="1800" dirty="0" smtClean="0"/>
              <a:t> IP </a:t>
            </a:r>
            <a:r>
              <a:rPr lang="el-GR" sz="1800" dirty="0" smtClean="0"/>
              <a:t>πίνακα προώθησης</a:t>
            </a:r>
            <a:endParaRPr lang="en-US" sz="18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ευελιξία: </a:t>
            </a:r>
            <a:r>
              <a:rPr lang="el-GR" sz="2000" dirty="0" smtClean="0"/>
              <a:t>οι αποφάσεις προώθησης του </a:t>
            </a:r>
            <a:r>
              <a:rPr lang="en-US" sz="2000" dirty="0" smtClean="0"/>
              <a:t>MPLS </a:t>
            </a:r>
            <a:r>
              <a:rPr lang="el-GR" sz="2000" dirty="0" smtClean="0"/>
              <a:t>μπορεί να </a:t>
            </a:r>
            <a:r>
              <a:rPr lang="el-GR" sz="2000" i="1" dirty="0" smtClean="0"/>
              <a:t>διαφέρουν</a:t>
            </a:r>
            <a:r>
              <a:rPr lang="en-US" sz="2000" dirty="0" smtClean="0"/>
              <a:t> </a:t>
            </a:r>
            <a:r>
              <a:rPr lang="el-GR" sz="2000" dirty="0" smtClean="0"/>
              <a:t>από αυτές του </a:t>
            </a:r>
            <a:r>
              <a:rPr lang="en-US" sz="2000" dirty="0" smtClean="0"/>
              <a:t>IP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χρησιμοποιεί διευθύνσεις προορισμού και πηγής για να δρομολογήσει ροές στον ίδιο προορισμό διαφορετικά (διαχείριση κίνησης)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err="1" smtClean="0"/>
              <a:t>επαναδρομολογεί</a:t>
            </a:r>
            <a:r>
              <a:rPr lang="el-GR" sz="1600" dirty="0" smtClean="0"/>
              <a:t> ροές γρήγορα αν η ζεύξη αποτύχει: προ-υπολογισμένες εφεδρικές διαδρομές (χρήσιμο για </a:t>
            </a:r>
            <a:r>
              <a:rPr lang="en-US" sz="1600" dirty="0" smtClean="0"/>
              <a:t>VoIP)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441348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MPLS </a:t>
            </a:r>
            <a:r>
              <a:rPr lang="el-GR" smtClean="0"/>
              <a:t>έναντι </a:t>
            </a:r>
            <a:r>
              <a:rPr lang="en-US" smtClean="0"/>
              <a:t>IP</a:t>
            </a:r>
            <a:r>
              <a:rPr lang="el-GR" smtClean="0"/>
              <a:t> διαδρομών</a:t>
            </a:r>
          </a:p>
        </p:txBody>
      </p:sp>
      <p:sp>
        <p:nvSpPr>
          <p:cNvPr id="44339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4339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7B9CEEC-DFFF-477B-B397-06EB5F862BB8}" type="slidenum">
              <a:rPr lang="en-US" smtClean="0">
                <a:latin typeface="Arial" charset="0"/>
                <a:cs typeface="Arial" charset="0"/>
              </a:rPr>
              <a:pPr/>
              <a:t>79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43396" name="Group 6"/>
          <p:cNvGrpSpPr>
            <a:grpSpLocks/>
          </p:cNvGrpSpPr>
          <p:nvPr/>
        </p:nvGrpSpPr>
        <p:grpSpPr bwMode="auto">
          <a:xfrm>
            <a:off x="5507038" y="3028950"/>
            <a:ext cx="766762" cy="433388"/>
            <a:chOff x="3600" y="219"/>
            <a:chExt cx="360" cy="175"/>
          </a:xfrm>
        </p:grpSpPr>
        <p:sp>
          <p:nvSpPr>
            <p:cNvPr id="44355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5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5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5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6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61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6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62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6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6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7" name="Group 20"/>
          <p:cNvGrpSpPr>
            <a:grpSpLocks/>
          </p:cNvGrpSpPr>
          <p:nvPr/>
        </p:nvGrpSpPr>
        <p:grpSpPr bwMode="auto">
          <a:xfrm>
            <a:off x="3681413" y="3024188"/>
            <a:ext cx="766762" cy="433387"/>
            <a:chOff x="3600" y="219"/>
            <a:chExt cx="360" cy="175"/>
          </a:xfrm>
        </p:grpSpPr>
        <p:sp>
          <p:nvSpPr>
            <p:cNvPr id="44354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4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4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4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4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48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5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49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5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5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8" name="Group 34"/>
          <p:cNvGrpSpPr>
            <a:grpSpLocks/>
          </p:cNvGrpSpPr>
          <p:nvPr/>
        </p:nvGrpSpPr>
        <p:grpSpPr bwMode="auto">
          <a:xfrm>
            <a:off x="4035425" y="2006600"/>
            <a:ext cx="766763" cy="433388"/>
            <a:chOff x="3600" y="219"/>
            <a:chExt cx="360" cy="175"/>
          </a:xfrm>
        </p:grpSpPr>
        <p:sp>
          <p:nvSpPr>
            <p:cNvPr id="44353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3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3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3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3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35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4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4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4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36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3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3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3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399" name="Group 48"/>
          <p:cNvGrpSpPr>
            <a:grpSpLocks/>
          </p:cNvGrpSpPr>
          <p:nvPr/>
        </p:nvGrpSpPr>
        <p:grpSpPr bwMode="auto">
          <a:xfrm>
            <a:off x="2608263" y="2001838"/>
            <a:ext cx="766762" cy="433387"/>
            <a:chOff x="3600" y="219"/>
            <a:chExt cx="360" cy="175"/>
          </a:xfrm>
        </p:grpSpPr>
        <p:sp>
          <p:nvSpPr>
            <p:cNvPr id="44351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1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1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2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2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22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352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23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352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2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00" name="Group 62"/>
          <p:cNvGrpSpPr>
            <a:grpSpLocks/>
          </p:cNvGrpSpPr>
          <p:nvPr/>
        </p:nvGrpSpPr>
        <p:grpSpPr bwMode="auto">
          <a:xfrm>
            <a:off x="1089025" y="1295400"/>
            <a:ext cx="766763" cy="433388"/>
            <a:chOff x="589" y="1281"/>
            <a:chExt cx="483" cy="273"/>
          </a:xfrm>
        </p:grpSpPr>
        <p:sp>
          <p:nvSpPr>
            <p:cNvPr id="44350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50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0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50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50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509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51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510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51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1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01" name="Line 76"/>
          <p:cNvSpPr>
            <a:spLocks noChangeShapeType="1"/>
          </p:cNvSpPr>
          <p:nvPr/>
        </p:nvSpPr>
        <p:spPr bwMode="auto">
          <a:xfrm>
            <a:off x="1858963" y="15382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2" name="Line 77"/>
          <p:cNvSpPr>
            <a:spLocks noChangeShapeType="1"/>
          </p:cNvSpPr>
          <p:nvPr/>
        </p:nvSpPr>
        <p:spPr bwMode="auto">
          <a:xfrm flipV="1">
            <a:off x="1906588" y="22431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3" name="Line 78"/>
          <p:cNvSpPr>
            <a:spLocks noChangeShapeType="1"/>
          </p:cNvSpPr>
          <p:nvPr/>
        </p:nvSpPr>
        <p:spPr bwMode="auto">
          <a:xfrm flipV="1">
            <a:off x="3373438" y="22431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4" name="Line 79"/>
          <p:cNvSpPr>
            <a:spLocks noChangeShapeType="1"/>
          </p:cNvSpPr>
          <p:nvPr/>
        </p:nvSpPr>
        <p:spPr bwMode="auto">
          <a:xfrm>
            <a:off x="3221038" y="24050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5" name="Line 80"/>
          <p:cNvSpPr>
            <a:spLocks noChangeShapeType="1"/>
          </p:cNvSpPr>
          <p:nvPr/>
        </p:nvSpPr>
        <p:spPr bwMode="auto">
          <a:xfrm>
            <a:off x="4478338" y="32813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6" name="Line 81"/>
          <p:cNvSpPr>
            <a:spLocks noChangeShapeType="1"/>
          </p:cNvSpPr>
          <p:nvPr/>
        </p:nvSpPr>
        <p:spPr bwMode="auto">
          <a:xfrm>
            <a:off x="4764088" y="23574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7" name="Line 82"/>
          <p:cNvSpPr>
            <a:spLocks noChangeShapeType="1"/>
          </p:cNvSpPr>
          <p:nvPr/>
        </p:nvSpPr>
        <p:spPr bwMode="auto">
          <a:xfrm>
            <a:off x="6278563" y="32623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08" name="Text Box 84"/>
          <p:cNvSpPr txBox="1">
            <a:spLocks noChangeArrowheads="1"/>
          </p:cNvSpPr>
          <p:nvPr/>
        </p:nvSpPr>
        <p:spPr bwMode="auto">
          <a:xfrm>
            <a:off x="3863975" y="34401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R2</a:t>
            </a:r>
          </a:p>
        </p:txBody>
      </p:sp>
      <p:sp>
        <p:nvSpPr>
          <p:cNvPr id="443409" name="Text Box 85"/>
          <p:cNvSpPr txBox="1">
            <a:spLocks noChangeArrowheads="1"/>
          </p:cNvSpPr>
          <p:nvPr/>
        </p:nvSpPr>
        <p:spPr bwMode="auto">
          <a:xfrm>
            <a:off x="5786438" y="20605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3410" name="Text Box 86"/>
          <p:cNvSpPr txBox="1">
            <a:spLocks noChangeArrowheads="1"/>
          </p:cNvSpPr>
          <p:nvPr/>
        </p:nvSpPr>
        <p:spPr bwMode="auto">
          <a:xfrm>
            <a:off x="4249738" y="2438400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grpSp>
        <p:nvGrpSpPr>
          <p:cNvPr id="443411" name="Group 88"/>
          <p:cNvGrpSpPr>
            <a:grpSpLocks/>
          </p:cNvGrpSpPr>
          <p:nvPr/>
        </p:nvGrpSpPr>
        <p:grpSpPr bwMode="auto">
          <a:xfrm>
            <a:off x="1135063" y="2241550"/>
            <a:ext cx="766762" cy="433388"/>
            <a:chOff x="589" y="1281"/>
            <a:chExt cx="483" cy="273"/>
          </a:xfrm>
        </p:grpSpPr>
        <p:sp>
          <p:nvSpPr>
            <p:cNvPr id="44349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9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9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9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9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96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50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97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9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9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50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12" name="Text Box 102"/>
          <p:cNvSpPr txBox="1">
            <a:spLocks noChangeArrowheads="1"/>
          </p:cNvSpPr>
          <p:nvPr/>
        </p:nvSpPr>
        <p:spPr bwMode="auto">
          <a:xfrm>
            <a:off x="1327150" y="26749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3413" name="Line 106"/>
          <p:cNvSpPr>
            <a:spLocks noChangeShapeType="1"/>
          </p:cNvSpPr>
          <p:nvPr/>
        </p:nvSpPr>
        <p:spPr bwMode="auto">
          <a:xfrm>
            <a:off x="4806950" y="22336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3414" name="Text Box 108"/>
          <p:cNvSpPr txBox="1">
            <a:spLocks noChangeArrowheads="1"/>
          </p:cNvSpPr>
          <p:nvPr/>
        </p:nvSpPr>
        <p:spPr bwMode="auto">
          <a:xfrm>
            <a:off x="6940550" y="30797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3415" name="Text Box 109"/>
          <p:cNvSpPr txBox="1">
            <a:spLocks noChangeArrowheads="1"/>
          </p:cNvSpPr>
          <p:nvPr/>
        </p:nvSpPr>
        <p:spPr bwMode="auto">
          <a:xfrm>
            <a:off x="1290638" y="17256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443416" name="Group 62"/>
          <p:cNvGrpSpPr>
            <a:grpSpLocks/>
          </p:cNvGrpSpPr>
          <p:nvPr/>
        </p:nvGrpSpPr>
        <p:grpSpPr bwMode="auto">
          <a:xfrm>
            <a:off x="4037013" y="2005013"/>
            <a:ext cx="766762" cy="433387"/>
            <a:chOff x="589" y="1281"/>
            <a:chExt cx="483" cy="273"/>
          </a:xfrm>
        </p:grpSpPr>
        <p:sp>
          <p:nvSpPr>
            <p:cNvPr id="44347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7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8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8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8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83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8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9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84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8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8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7" name="Group 62"/>
          <p:cNvGrpSpPr>
            <a:grpSpLocks/>
          </p:cNvGrpSpPr>
          <p:nvPr/>
        </p:nvGrpSpPr>
        <p:grpSpPr bwMode="auto">
          <a:xfrm>
            <a:off x="5511800" y="3030538"/>
            <a:ext cx="766763" cy="433387"/>
            <a:chOff x="589" y="1281"/>
            <a:chExt cx="483" cy="273"/>
          </a:xfrm>
        </p:grpSpPr>
        <p:sp>
          <p:nvSpPr>
            <p:cNvPr id="44346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6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6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6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6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7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7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7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7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7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8" name="Group 62"/>
          <p:cNvGrpSpPr>
            <a:grpSpLocks/>
          </p:cNvGrpSpPr>
          <p:nvPr/>
        </p:nvGrpSpPr>
        <p:grpSpPr bwMode="auto">
          <a:xfrm>
            <a:off x="2605088" y="1998663"/>
            <a:ext cx="766762" cy="433387"/>
            <a:chOff x="589" y="1281"/>
            <a:chExt cx="483" cy="273"/>
          </a:xfrm>
        </p:grpSpPr>
        <p:sp>
          <p:nvSpPr>
            <p:cNvPr id="44345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5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5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5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5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57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6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58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5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6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3419" name="Group 62"/>
          <p:cNvGrpSpPr>
            <a:grpSpLocks/>
          </p:cNvGrpSpPr>
          <p:nvPr/>
        </p:nvGrpSpPr>
        <p:grpSpPr bwMode="auto">
          <a:xfrm>
            <a:off x="3686175" y="3022600"/>
            <a:ext cx="766763" cy="433388"/>
            <a:chOff x="589" y="1281"/>
            <a:chExt cx="483" cy="273"/>
          </a:xfrm>
        </p:grpSpPr>
        <p:sp>
          <p:nvSpPr>
            <p:cNvPr id="443439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40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41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42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43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4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49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50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51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4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46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47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48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20" name="Freeform 1"/>
          <p:cNvSpPr>
            <a:spLocks/>
          </p:cNvSpPr>
          <p:nvPr/>
        </p:nvSpPr>
        <p:spPr bwMode="auto">
          <a:xfrm>
            <a:off x="1916113" y="1436688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875 h 1717040"/>
              <a:gd name="T4" fmla="*/ 2092960 w 4927600"/>
              <a:gd name="T5" fmla="*/ 1720217 h 1717040"/>
              <a:gd name="T6" fmla="*/ 4927600 w 4927600"/>
              <a:gd name="T7" fmla="*/ 1720217 h 1717040"/>
              <a:gd name="T8" fmla="*/ 0 60000 65536"/>
              <a:gd name="T9" fmla="*/ 0 60000 65536"/>
              <a:gd name="T10" fmla="*/ 0 60000 65536"/>
              <a:gd name="T11" fmla="*/ 0 60000 65536"/>
              <a:gd name="T12" fmla="*/ 0 w 4927600"/>
              <a:gd name="T13" fmla="*/ 0 h 1717040"/>
              <a:gd name="T14" fmla="*/ 4927600 w 4927600"/>
              <a:gd name="T15" fmla="*/ 1717040 h 17170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3421" name="Freeform 149"/>
          <p:cNvSpPr>
            <a:spLocks/>
          </p:cNvSpPr>
          <p:nvPr/>
        </p:nvSpPr>
        <p:spPr bwMode="auto">
          <a:xfrm>
            <a:off x="1763713" y="2320925"/>
            <a:ext cx="5038725" cy="1036638"/>
          </a:xfrm>
          <a:custGeom>
            <a:avLst/>
            <a:gdLst>
              <a:gd name="T0" fmla="*/ 0 w 5039360"/>
              <a:gd name="T1" fmla="*/ 376495 h 1036320"/>
              <a:gd name="T2" fmla="*/ 1248895 w 5039360"/>
              <a:gd name="T3" fmla="*/ 0 h 1036320"/>
              <a:gd name="T4" fmla="*/ 2203330 w 5039360"/>
              <a:gd name="T5" fmla="*/ 1037905 h 1036320"/>
              <a:gd name="T6" fmla="*/ 5036181 w 5039360"/>
              <a:gd name="T7" fmla="*/ 1037905 h 1036320"/>
              <a:gd name="T8" fmla="*/ 0 60000 65536"/>
              <a:gd name="T9" fmla="*/ 0 60000 65536"/>
              <a:gd name="T10" fmla="*/ 0 60000 65536"/>
              <a:gd name="T11" fmla="*/ 0 60000 65536"/>
              <a:gd name="T12" fmla="*/ 0 w 5039360"/>
              <a:gd name="T13" fmla="*/ 0 h 1036320"/>
              <a:gd name="T14" fmla="*/ 5039360 w 5039360"/>
              <a:gd name="T15" fmla="*/ 1036320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3422" name="Text Box 87"/>
          <p:cNvSpPr txBox="1">
            <a:spLocks noChangeArrowheads="1"/>
          </p:cNvSpPr>
          <p:nvPr/>
        </p:nvSpPr>
        <p:spPr bwMode="auto">
          <a:xfrm>
            <a:off x="2586038" y="23764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sp>
        <p:nvSpPr>
          <p:cNvPr id="443423" name="161 - TextBox"/>
          <p:cNvSpPr txBox="1">
            <a:spLocks noChangeArrowheads="1"/>
          </p:cNvSpPr>
          <p:nvPr/>
        </p:nvSpPr>
        <p:spPr bwMode="auto">
          <a:xfrm>
            <a:off x="385763" y="4298950"/>
            <a:ext cx="6448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n-US" i="0">
                <a:solidFill>
                  <a:srgbClr val="FF0000"/>
                </a:solidFill>
              </a:rPr>
              <a:t>IP </a:t>
            </a:r>
            <a:r>
              <a:rPr lang="el-GR" i="0">
                <a:solidFill>
                  <a:srgbClr val="FF0000"/>
                </a:solidFill>
              </a:rPr>
              <a:t>δρομολόγηση: </a:t>
            </a:r>
            <a:r>
              <a:rPr lang="el-GR" i="0"/>
              <a:t>διαδρομή προς προορισμό καθορίζεται μόνο από τη διεύθυνση προορισμού</a:t>
            </a:r>
            <a:endParaRPr lang="el-GR"/>
          </a:p>
        </p:txBody>
      </p:sp>
      <p:grpSp>
        <p:nvGrpSpPr>
          <p:cNvPr id="443424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443426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3427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28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3429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3430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343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3436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7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8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343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3433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4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3435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3425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3433983-22D2-4B2E-817A-119BF13FB2F5}" type="slidenum">
              <a:rPr lang="en-US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Υπηρεσίες επιπέδου ζεύξης</a:t>
            </a:r>
            <a:endParaRPr lang="en-US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9785"/>
            <a:ext cx="7772400" cy="4958615"/>
          </a:xfrm>
        </p:spPr>
        <p:txBody>
          <a:bodyPr/>
          <a:lstStyle/>
          <a:p>
            <a:r>
              <a:rPr lang="el-GR" sz="2000" dirty="0" smtClean="0">
                <a:solidFill>
                  <a:srgbClr val="FF0000"/>
                </a:solidFill>
              </a:rPr>
              <a:t>Έλεγχος ροής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ρύθμιση ρυθμού μεταξύ γειτονικών κόμβων αποστολής και λήψης</a:t>
            </a:r>
            <a:endParaRPr lang="en-US" sz="2000" dirty="0" smtClean="0"/>
          </a:p>
          <a:p>
            <a:r>
              <a:rPr lang="el-GR" sz="2000" dirty="0" smtClean="0">
                <a:solidFill>
                  <a:srgbClr val="FF0000"/>
                </a:solidFill>
              </a:rPr>
              <a:t>Ανίχνευση σφαλμάτων 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σφάλματα που προκαλούνται από εξασθένιση του σήματος</a:t>
            </a:r>
            <a:r>
              <a:rPr lang="en-US" sz="1800" dirty="0" smtClean="0"/>
              <a:t>, </a:t>
            </a:r>
            <a:r>
              <a:rPr lang="el-GR" sz="1800" dirty="0" smtClean="0"/>
              <a:t>θόρυβο</a:t>
            </a:r>
            <a:r>
              <a:rPr lang="en-US" sz="18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δεκτής ανιχνεύει την ύπαρξη σφαλμάτων</a:t>
            </a:r>
            <a:r>
              <a:rPr lang="en-US" sz="1800" dirty="0" smtClean="0"/>
              <a:t>: </a:t>
            </a:r>
          </a:p>
          <a:p>
            <a:pPr lvl="2"/>
            <a:r>
              <a:rPr lang="el-GR" sz="1800" dirty="0" smtClean="0"/>
              <a:t>ειδοποιεί τον αποστολέα για αναμετάδοση ή απορρίπτει το πλαίσιο</a:t>
            </a:r>
            <a:r>
              <a:rPr lang="en-US" sz="1800" dirty="0" smtClean="0"/>
              <a:t> </a:t>
            </a:r>
          </a:p>
          <a:p>
            <a:r>
              <a:rPr lang="el-GR" sz="2000" dirty="0" smtClean="0">
                <a:solidFill>
                  <a:srgbClr val="FF0000"/>
                </a:solidFill>
              </a:rPr>
              <a:t>Διόρθωση σφαλμάτων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δέκτης αναγνωρίζει </a:t>
            </a:r>
            <a:r>
              <a:rPr lang="el-GR" sz="1800" dirty="0" smtClean="0">
                <a:solidFill>
                  <a:srgbClr val="FF0000"/>
                </a:solidFill>
              </a:rPr>
              <a:t>και</a:t>
            </a:r>
            <a:r>
              <a:rPr lang="el-GR" sz="1800" dirty="0" smtClean="0"/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διορθώνει</a:t>
            </a:r>
            <a:r>
              <a:rPr lang="el-GR" sz="1800" dirty="0" smtClean="0"/>
              <a:t> σφάλματα</a:t>
            </a:r>
            <a:r>
              <a:rPr lang="en-US" sz="1800" dirty="0" smtClean="0"/>
              <a:t> bit </a:t>
            </a:r>
            <a:r>
              <a:rPr lang="el-GR" sz="1800" dirty="0" smtClean="0"/>
              <a:t>χωρίς να καταφεύγει στην αναμετάδοση</a:t>
            </a:r>
            <a:endParaRPr lang="en-US" sz="2000" dirty="0" smtClean="0"/>
          </a:p>
          <a:p>
            <a:r>
              <a:rPr lang="el-GR" sz="2000" dirty="0" err="1" smtClean="0">
                <a:solidFill>
                  <a:srgbClr val="FF0000"/>
                </a:solidFill>
              </a:rPr>
              <a:t>Ημι</a:t>
            </a:r>
            <a:r>
              <a:rPr lang="el-GR" sz="2000" dirty="0" smtClean="0">
                <a:solidFill>
                  <a:srgbClr val="FF0000"/>
                </a:solidFill>
              </a:rPr>
              <a:t>-αμφίδρομη (</a:t>
            </a:r>
            <a:r>
              <a:rPr lang="en-US" sz="2000" dirty="0" smtClean="0">
                <a:solidFill>
                  <a:srgbClr val="FF0000"/>
                </a:solidFill>
              </a:rPr>
              <a:t>Half-duplex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και αμφίδρομη (</a:t>
            </a:r>
            <a:r>
              <a:rPr lang="en-US" sz="2000" dirty="0" smtClean="0">
                <a:solidFill>
                  <a:srgbClr val="FF0000"/>
                </a:solidFill>
              </a:rPr>
              <a:t>Full-duplex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με</a:t>
            </a:r>
            <a:r>
              <a:rPr lang="en-US" sz="1800" dirty="0" smtClean="0"/>
              <a:t> half duplex, </a:t>
            </a:r>
            <a:r>
              <a:rPr lang="el-GR" sz="1800" dirty="0" smtClean="0"/>
              <a:t>οι κόμβοι και στα δυο άκρα της ζεύξης μπορούν να μεταδώσουν</a:t>
            </a:r>
            <a:r>
              <a:rPr lang="en-US" sz="1800" dirty="0" smtClean="0"/>
              <a:t>, </a:t>
            </a:r>
            <a:r>
              <a:rPr lang="el-GR" sz="1800" dirty="0" smtClean="0"/>
              <a:t>αλλά όχι ταυτόχρονα</a:t>
            </a:r>
            <a:endParaRPr lang="en-US" sz="2000" dirty="0" smtClean="0"/>
          </a:p>
        </p:txBody>
      </p:sp>
      <p:sp>
        <p:nvSpPr>
          <p:cNvPr id="27652" name="Rectangle 5"/>
          <p:cNvSpPr txBox="1">
            <a:spLocks noChangeArrowheads="1"/>
          </p:cNvSpPr>
          <p:nvPr/>
        </p:nvSpPr>
        <p:spPr bwMode="auto">
          <a:xfrm>
            <a:off x="3876675" y="6400800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r>
              <a:rPr lang="el-GR" sz="1100" i="0" dirty="0" smtClean="0">
                <a:latin typeface="Arial" charset="0"/>
                <a:cs typeface="Arial" charset="0"/>
              </a:rPr>
              <a:t>Δίκτυα Επικοινωνιών- </a:t>
            </a:r>
            <a:r>
              <a:rPr lang="en-US" sz="1100" i="0" dirty="0">
                <a:latin typeface="Arial" charset="0"/>
                <a:cs typeface="Arial" charset="0"/>
              </a:rPr>
              <a:t>5: </a:t>
            </a:r>
            <a:r>
              <a:rPr lang="el-GR" sz="1100" i="0" dirty="0">
                <a:latin typeface="Arial" charset="0"/>
                <a:cs typeface="Arial" charset="0"/>
              </a:rPr>
              <a:t>Επίπεδο ζεύξης δεδομένων</a:t>
            </a:r>
            <a:endParaRPr lang="en-US" sz="1100" i="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MPLS </a:t>
            </a:r>
            <a:r>
              <a:rPr lang="el-GR" sz="3200" dirty="0" smtClean="0"/>
              <a:t>έναντι </a:t>
            </a:r>
            <a:r>
              <a:rPr lang="en-US" sz="3200" dirty="0" smtClean="0"/>
              <a:t>IP</a:t>
            </a:r>
            <a:r>
              <a:rPr lang="el-GR" sz="3200" dirty="0" smtClean="0"/>
              <a:t> διαδρομών</a:t>
            </a:r>
          </a:p>
        </p:txBody>
      </p:sp>
      <p:sp>
        <p:nvSpPr>
          <p:cNvPr id="44441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4441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CF8D6B2-FC77-42E6-9682-A03FCE61C96D}" type="slidenum">
              <a:rPr lang="en-US" smtClean="0">
                <a:latin typeface="Arial" charset="0"/>
                <a:cs typeface="Arial" charset="0"/>
              </a:rPr>
              <a:pPr/>
              <a:t>80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44420" name="Group 6"/>
          <p:cNvGrpSpPr>
            <a:grpSpLocks/>
          </p:cNvGrpSpPr>
          <p:nvPr/>
        </p:nvGrpSpPr>
        <p:grpSpPr bwMode="auto">
          <a:xfrm>
            <a:off x="5443538" y="3749675"/>
            <a:ext cx="766762" cy="433388"/>
            <a:chOff x="3600" y="219"/>
            <a:chExt cx="360" cy="175"/>
          </a:xfrm>
        </p:grpSpPr>
        <p:sp>
          <p:nvSpPr>
            <p:cNvPr id="444511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512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13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14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515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516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521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2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3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517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518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19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20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1" name="Group 20"/>
          <p:cNvGrpSpPr>
            <a:grpSpLocks/>
          </p:cNvGrpSpPr>
          <p:nvPr/>
        </p:nvGrpSpPr>
        <p:grpSpPr bwMode="auto">
          <a:xfrm>
            <a:off x="3617913" y="3744913"/>
            <a:ext cx="766762" cy="433387"/>
            <a:chOff x="3600" y="219"/>
            <a:chExt cx="360" cy="175"/>
          </a:xfrm>
        </p:grpSpPr>
        <p:sp>
          <p:nvSpPr>
            <p:cNvPr id="444498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99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00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501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502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503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508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9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10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504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505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6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507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2" name="Group 34"/>
          <p:cNvGrpSpPr>
            <a:grpSpLocks/>
          </p:cNvGrpSpPr>
          <p:nvPr/>
        </p:nvGrpSpPr>
        <p:grpSpPr bwMode="auto">
          <a:xfrm>
            <a:off x="3971925" y="2727325"/>
            <a:ext cx="766763" cy="433388"/>
            <a:chOff x="3600" y="219"/>
            <a:chExt cx="360" cy="175"/>
          </a:xfrm>
        </p:grpSpPr>
        <p:sp>
          <p:nvSpPr>
            <p:cNvPr id="444485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86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87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88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89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90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495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6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7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91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492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3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94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3" name="Group 48"/>
          <p:cNvGrpSpPr>
            <a:grpSpLocks/>
          </p:cNvGrpSpPr>
          <p:nvPr/>
        </p:nvGrpSpPr>
        <p:grpSpPr bwMode="auto">
          <a:xfrm>
            <a:off x="2544763" y="2722563"/>
            <a:ext cx="766762" cy="433387"/>
            <a:chOff x="3600" y="219"/>
            <a:chExt cx="360" cy="175"/>
          </a:xfrm>
        </p:grpSpPr>
        <p:sp>
          <p:nvSpPr>
            <p:cNvPr id="444472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73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74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75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76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77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4482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3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4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78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4479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0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81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4424" name="Group 62"/>
          <p:cNvGrpSpPr>
            <a:grpSpLocks/>
          </p:cNvGrpSpPr>
          <p:nvPr/>
        </p:nvGrpSpPr>
        <p:grpSpPr bwMode="auto">
          <a:xfrm>
            <a:off x="1025525" y="2016125"/>
            <a:ext cx="766763" cy="433388"/>
            <a:chOff x="589" y="1281"/>
            <a:chExt cx="483" cy="273"/>
          </a:xfrm>
        </p:grpSpPr>
        <p:sp>
          <p:nvSpPr>
            <p:cNvPr id="444459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60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61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62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63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6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4469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70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71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6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4466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67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68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4425" name="Line 76"/>
          <p:cNvSpPr>
            <a:spLocks noChangeShapeType="1"/>
          </p:cNvSpPr>
          <p:nvPr/>
        </p:nvSpPr>
        <p:spPr bwMode="auto">
          <a:xfrm>
            <a:off x="1795463" y="225901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6" name="Line 77"/>
          <p:cNvSpPr>
            <a:spLocks noChangeShapeType="1"/>
          </p:cNvSpPr>
          <p:nvPr/>
        </p:nvSpPr>
        <p:spPr bwMode="auto">
          <a:xfrm flipV="1">
            <a:off x="1843088" y="296386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7" name="Line 78"/>
          <p:cNvSpPr>
            <a:spLocks noChangeShapeType="1"/>
          </p:cNvSpPr>
          <p:nvPr/>
        </p:nvSpPr>
        <p:spPr bwMode="auto">
          <a:xfrm flipV="1">
            <a:off x="3309938" y="296386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8" name="Line 79"/>
          <p:cNvSpPr>
            <a:spLocks noChangeShapeType="1"/>
          </p:cNvSpPr>
          <p:nvPr/>
        </p:nvSpPr>
        <p:spPr bwMode="auto">
          <a:xfrm>
            <a:off x="3157538" y="312578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29" name="Line 80"/>
          <p:cNvSpPr>
            <a:spLocks noChangeShapeType="1"/>
          </p:cNvSpPr>
          <p:nvPr/>
        </p:nvSpPr>
        <p:spPr bwMode="auto">
          <a:xfrm>
            <a:off x="4414838" y="400208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0" name="Line 81"/>
          <p:cNvSpPr>
            <a:spLocks noChangeShapeType="1"/>
          </p:cNvSpPr>
          <p:nvPr/>
        </p:nvSpPr>
        <p:spPr bwMode="auto">
          <a:xfrm>
            <a:off x="4700588" y="307816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1" name="Line 82"/>
          <p:cNvSpPr>
            <a:spLocks noChangeShapeType="1"/>
          </p:cNvSpPr>
          <p:nvPr/>
        </p:nvSpPr>
        <p:spPr bwMode="auto">
          <a:xfrm>
            <a:off x="6214791" y="3966664"/>
            <a:ext cx="917529" cy="305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2" name="Text Box 85"/>
          <p:cNvSpPr txBox="1">
            <a:spLocks noChangeArrowheads="1"/>
          </p:cNvSpPr>
          <p:nvPr/>
        </p:nvSpPr>
        <p:spPr bwMode="auto">
          <a:xfrm>
            <a:off x="5722938" y="27813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4433" name="Text Box 86"/>
          <p:cNvSpPr txBox="1">
            <a:spLocks noChangeArrowheads="1"/>
          </p:cNvSpPr>
          <p:nvPr/>
        </p:nvSpPr>
        <p:spPr bwMode="auto">
          <a:xfrm>
            <a:off x="4186238" y="31591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R3</a:t>
            </a:r>
          </a:p>
        </p:txBody>
      </p:sp>
      <p:sp>
        <p:nvSpPr>
          <p:cNvPr id="444434" name="Text Box 87"/>
          <p:cNvSpPr txBox="1">
            <a:spLocks noChangeArrowheads="1"/>
          </p:cNvSpPr>
          <p:nvPr/>
        </p:nvSpPr>
        <p:spPr bwMode="auto">
          <a:xfrm>
            <a:off x="2522538" y="30972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444435" name="Group 88"/>
          <p:cNvGrpSpPr>
            <a:grpSpLocks/>
          </p:cNvGrpSpPr>
          <p:nvPr/>
        </p:nvGrpSpPr>
        <p:grpSpPr bwMode="auto">
          <a:xfrm>
            <a:off x="1071563" y="2962275"/>
            <a:ext cx="766762" cy="433388"/>
            <a:chOff x="589" y="1281"/>
            <a:chExt cx="483" cy="273"/>
          </a:xfrm>
        </p:grpSpPr>
        <p:sp>
          <p:nvSpPr>
            <p:cNvPr id="444446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4447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48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4449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4450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4451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4456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7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8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4452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4453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4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4455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4436" name="Text Box 102"/>
          <p:cNvSpPr txBox="1">
            <a:spLocks noChangeArrowheads="1"/>
          </p:cNvSpPr>
          <p:nvPr/>
        </p:nvSpPr>
        <p:spPr bwMode="auto">
          <a:xfrm>
            <a:off x="1263650" y="339566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4437" name="Line 106"/>
          <p:cNvSpPr>
            <a:spLocks noChangeShapeType="1"/>
          </p:cNvSpPr>
          <p:nvPr/>
        </p:nvSpPr>
        <p:spPr bwMode="auto">
          <a:xfrm>
            <a:off x="4743450" y="295433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4438" name="Text Box 108"/>
          <p:cNvSpPr txBox="1">
            <a:spLocks noChangeArrowheads="1"/>
          </p:cNvSpPr>
          <p:nvPr/>
        </p:nvSpPr>
        <p:spPr bwMode="auto">
          <a:xfrm>
            <a:off x="7229475" y="3801291"/>
            <a:ext cx="336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4439" name="Text Box 109"/>
          <p:cNvSpPr txBox="1">
            <a:spLocks noChangeArrowheads="1"/>
          </p:cNvSpPr>
          <p:nvPr/>
        </p:nvSpPr>
        <p:spPr bwMode="auto">
          <a:xfrm>
            <a:off x="1227138" y="2446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sp>
        <p:nvSpPr>
          <p:cNvPr id="444440" name="Freeform 1"/>
          <p:cNvSpPr>
            <a:spLocks/>
          </p:cNvSpPr>
          <p:nvPr/>
        </p:nvSpPr>
        <p:spPr bwMode="auto">
          <a:xfrm>
            <a:off x="1852613" y="2157413"/>
            <a:ext cx="4927600" cy="1735137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420 h 1734711"/>
              <a:gd name="T4" fmla="*/ 2739004 w 4927600"/>
              <a:gd name="T5" fmla="*/ 724017 h 1734711"/>
              <a:gd name="T6" fmla="*/ 4027111 w 4927600"/>
              <a:gd name="T7" fmla="*/ 1736846 h 1734711"/>
              <a:gd name="T8" fmla="*/ 4927600 w 4927600"/>
              <a:gd name="T9" fmla="*/ 1719155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27600"/>
              <a:gd name="T16" fmla="*/ 0 h 1734711"/>
              <a:gd name="T17" fmla="*/ 4927600 w 4927600"/>
              <a:gd name="T18" fmla="*/ 1734711 h 1734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4441" name="Freeform 149"/>
          <p:cNvSpPr>
            <a:spLocks/>
          </p:cNvSpPr>
          <p:nvPr/>
        </p:nvSpPr>
        <p:spPr bwMode="auto">
          <a:xfrm>
            <a:off x="1700213" y="3041650"/>
            <a:ext cx="5038725" cy="1036638"/>
          </a:xfrm>
          <a:custGeom>
            <a:avLst/>
            <a:gdLst>
              <a:gd name="T0" fmla="*/ 0 w 5039360"/>
              <a:gd name="T1" fmla="*/ 376495 h 1036320"/>
              <a:gd name="T2" fmla="*/ 1248895 w 5039360"/>
              <a:gd name="T3" fmla="*/ 0 h 1036320"/>
              <a:gd name="T4" fmla="*/ 2203330 w 5039360"/>
              <a:gd name="T5" fmla="*/ 1037905 h 1036320"/>
              <a:gd name="T6" fmla="*/ 5036181 w 5039360"/>
              <a:gd name="T7" fmla="*/ 1037905 h 1036320"/>
              <a:gd name="T8" fmla="*/ 0 60000 65536"/>
              <a:gd name="T9" fmla="*/ 0 60000 65536"/>
              <a:gd name="T10" fmla="*/ 0 60000 65536"/>
              <a:gd name="T11" fmla="*/ 0 60000 65536"/>
              <a:gd name="T12" fmla="*/ 0 w 5039360"/>
              <a:gd name="T13" fmla="*/ 0 h 1036320"/>
              <a:gd name="T14" fmla="*/ 5039360 w 5039360"/>
              <a:gd name="T15" fmla="*/ 1036320 h 10363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44442" name="Oval 3"/>
          <p:cNvSpPr>
            <a:spLocks noChangeArrowheads="1"/>
          </p:cNvSpPr>
          <p:nvPr/>
        </p:nvSpPr>
        <p:spPr bwMode="auto">
          <a:xfrm rot="2263392">
            <a:off x="3216275" y="2513013"/>
            <a:ext cx="161925" cy="11445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>
              <a:solidFill>
                <a:srgbClr val="000000"/>
              </a:solidFill>
            </a:endParaRPr>
          </a:p>
        </p:txBody>
      </p:sp>
      <p:cxnSp>
        <p:nvCxnSpPr>
          <p:cNvPr id="444443" name="Straight Connector 5"/>
          <p:cNvCxnSpPr>
            <a:cxnSpLocks noChangeShapeType="1"/>
            <a:stCxn id="444442" idx="0"/>
          </p:cNvCxnSpPr>
          <p:nvPr/>
        </p:nvCxnSpPr>
        <p:spPr bwMode="auto">
          <a:xfrm flipV="1">
            <a:off x="3648075" y="2262188"/>
            <a:ext cx="203200" cy="369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</p:cxnSp>
      <p:sp>
        <p:nvSpPr>
          <p:cNvPr id="444444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ο δρομολογητής εισόδου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(R4) 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μπορεί να χρησιμοποιήσει </a:t>
            </a:r>
            <a:r>
              <a:rPr lang="el-GR" dirty="0">
                <a:solidFill>
                  <a:srgbClr val="000000"/>
                </a:solidFill>
                <a:latin typeface="+mn-lt"/>
                <a:cs typeface="Arial" charset="0"/>
              </a:rPr>
              <a:t>διαφορετικές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 MPLS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διαδρομές προς το Α βασισμένος</a:t>
            </a:r>
            <a:r>
              <a:rPr lang="en-US" i="0" dirty="0">
                <a:solidFill>
                  <a:srgbClr val="000000"/>
                </a:solidFill>
                <a:latin typeface="+mn-lt"/>
                <a:cs typeface="Arial" charset="0"/>
              </a:rPr>
              <a:t>, </a:t>
            </a:r>
            <a:r>
              <a:rPr lang="el-GR" i="0" dirty="0">
                <a:solidFill>
                  <a:srgbClr val="000000"/>
                </a:solidFill>
                <a:latin typeface="+mn-lt"/>
                <a:cs typeface="Arial" charset="0"/>
              </a:rPr>
              <a:t>π.χ., στη διεύθυνση πηγής</a:t>
            </a:r>
            <a:endParaRPr lang="en-US" i="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444445" name="107 - TextBox"/>
          <p:cNvSpPr txBox="1">
            <a:spLocks noChangeArrowheads="1"/>
          </p:cNvSpPr>
          <p:nvPr/>
        </p:nvSpPr>
        <p:spPr bwMode="auto">
          <a:xfrm>
            <a:off x="522514" y="4572000"/>
            <a:ext cx="726294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n-US" i="0" dirty="0">
                <a:solidFill>
                  <a:srgbClr val="FF0000"/>
                </a:solidFill>
              </a:rPr>
              <a:t>IP </a:t>
            </a:r>
            <a:r>
              <a:rPr lang="el-GR" i="0" dirty="0">
                <a:solidFill>
                  <a:srgbClr val="FF0000"/>
                </a:solidFill>
              </a:rPr>
              <a:t>δρομολόγηση: </a:t>
            </a:r>
            <a:r>
              <a:rPr lang="el-GR" i="0" dirty="0"/>
              <a:t>διαδρομή προς προορισμό καθορίζεται μόνο από τη διεύθυνση </a:t>
            </a:r>
            <a:r>
              <a:rPr lang="el-GR" i="0" dirty="0" smtClean="0"/>
              <a:t>προορισμού</a:t>
            </a:r>
          </a:p>
          <a:p>
            <a:pPr eaLnBrk="0" hangingPunct="0">
              <a:buClr>
                <a:schemeClr val="accent2"/>
              </a:buClr>
            </a:pPr>
            <a:r>
              <a:rPr lang="el-GR" i="0" dirty="0" smtClean="0">
                <a:solidFill>
                  <a:srgbClr val="FF0000"/>
                </a:solidFill>
              </a:rPr>
              <a:t> </a:t>
            </a:r>
            <a:endParaRPr lang="el-GR" i="0" dirty="0">
              <a:solidFill>
                <a:srgbClr val="FF0000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MPLS </a:t>
            </a:r>
            <a:r>
              <a:rPr lang="el-GR" i="0" dirty="0">
                <a:solidFill>
                  <a:srgbClr val="FF0000"/>
                </a:solidFill>
              </a:rPr>
              <a:t>δρομολόγηση: </a:t>
            </a:r>
            <a:r>
              <a:rPr lang="el-GR" i="0" dirty="0"/>
              <a:t>διαδρομή προς προορισμό μπορεί να καθορίζεται από τη διεύθυνση πηγής και προορισμού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rgbClr val="FF0000"/>
                </a:solidFill>
              </a:rPr>
              <a:t> γρήγορη </a:t>
            </a:r>
            <a:r>
              <a:rPr lang="el-GR" sz="1600" i="0" dirty="0" err="1">
                <a:solidFill>
                  <a:srgbClr val="FF0000"/>
                </a:solidFill>
              </a:rPr>
              <a:t>επαναδρομολόγηση</a:t>
            </a:r>
            <a:r>
              <a:rPr lang="el-GR" sz="1600" i="0" dirty="0">
                <a:solidFill>
                  <a:srgbClr val="FF0000"/>
                </a:solidFill>
              </a:rPr>
              <a:t>: </a:t>
            </a:r>
            <a:r>
              <a:rPr lang="el-GR" sz="1600" i="0" dirty="0" smtClean="0"/>
              <a:t>προ-υπολογισμένες </a:t>
            </a:r>
            <a:r>
              <a:rPr lang="el-GR" sz="1600" i="0" dirty="0"/>
              <a:t>εφεδρικές διαδρομές για την περίπτωση αποτυχίας σύνδεσης</a:t>
            </a:r>
            <a:endParaRPr lang="el-GR" sz="16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MPLS </a:t>
            </a:r>
            <a:r>
              <a:rPr lang="el-GR" sz="3200" dirty="0" smtClean="0"/>
              <a:t>σηματοδότηση</a:t>
            </a:r>
          </a:p>
        </p:txBody>
      </p:sp>
      <p:sp>
        <p:nvSpPr>
          <p:cNvPr id="44544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4544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A98D990-C944-4990-88C1-663F7166BA4E}" type="slidenum">
              <a:rPr lang="en-US" smtClean="0">
                <a:latin typeface="Arial" charset="0"/>
                <a:cs typeface="Arial" charset="0"/>
              </a:rPr>
              <a:pPr/>
              <a:t>81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5444" name="4 - TextBox"/>
          <p:cNvSpPr txBox="1">
            <a:spLocks noChangeArrowheads="1"/>
          </p:cNvSpPr>
          <p:nvPr/>
        </p:nvSpPr>
        <p:spPr bwMode="auto">
          <a:xfrm>
            <a:off x="320675" y="1267097"/>
            <a:ext cx="83899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μετατρέπει τα </a:t>
            </a:r>
            <a:r>
              <a:rPr lang="en-US" i="0" dirty="0"/>
              <a:t>OSPF, IS-IS </a:t>
            </a:r>
            <a:r>
              <a:rPr lang="el-GR" i="0" dirty="0" smtClean="0"/>
              <a:t>,κατάστασης </a:t>
            </a:r>
            <a:r>
              <a:rPr lang="el-GR" i="0" dirty="0"/>
              <a:t>ζεύξης (</a:t>
            </a:r>
            <a:r>
              <a:rPr lang="en-US" i="0" dirty="0"/>
              <a:t>link-state) flooding </a:t>
            </a:r>
            <a:r>
              <a:rPr lang="el-GR" i="0" dirty="0" smtClean="0"/>
              <a:t>πρωτόκολλα ώστε </a:t>
            </a:r>
            <a:r>
              <a:rPr lang="el-GR" i="0" dirty="0"/>
              <a:t>να μεταφέρουν πληροφορίες που χρησιμοποιούνται από την </a:t>
            </a:r>
            <a:r>
              <a:rPr lang="en-US" i="0" dirty="0"/>
              <a:t>MPLS </a:t>
            </a:r>
            <a:r>
              <a:rPr lang="el-GR" i="0" dirty="0"/>
              <a:t>δρομολόγηση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π.χ., εύρος ζώνης ζεύξης, ποσότητα </a:t>
            </a:r>
            <a:r>
              <a:rPr lang="en-US" sz="1600" i="0" dirty="0"/>
              <a:t>“</a:t>
            </a:r>
            <a:r>
              <a:rPr lang="el-GR" sz="1600" i="0" dirty="0"/>
              <a:t>κλεισμένου</a:t>
            </a:r>
            <a:r>
              <a:rPr lang="en-US" sz="1600" i="0" dirty="0"/>
              <a:t>”</a:t>
            </a:r>
            <a:r>
              <a:rPr lang="el-GR" sz="1600" i="0" dirty="0"/>
              <a:t> εύρους ζώνης </a:t>
            </a:r>
            <a:r>
              <a:rPr lang="el-GR" sz="1600" i="0" dirty="0" smtClean="0"/>
              <a:t>ζεύξης</a:t>
            </a:r>
          </a:p>
          <a:p>
            <a:pPr lvl="1" eaLnBrk="0" hangingPunct="0">
              <a:buClr>
                <a:schemeClr val="accent2"/>
              </a:buClr>
            </a:pPr>
            <a:endParaRPr lang="el-GR" sz="16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Ο </a:t>
            </a:r>
            <a:r>
              <a:rPr lang="en-US" i="0" dirty="0"/>
              <a:t>MPLS </a:t>
            </a:r>
            <a:r>
              <a:rPr lang="el-GR" i="0" dirty="0"/>
              <a:t>δρομολογητής εισόδου χρησιμοποιεί το </a:t>
            </a:r>
            <a:r>
              <a:rPr lang="en-US" i="0" dirty="0" smtClean="0"/>
              <a:t>RSVP-TE </a:t>
            </a:r>
            <a:r>
              <a:rPr lang="el-GR" i="0" dirty="0"/>
              <a:t>πρωτόκολλο σηματοδότησης για να στήσει </a:t>
            </a:r>
            <a:r>
              <a:rPr lang="en-US" i="0" dirty="0"/>
              <a:t>MPLS </a:t>
            </a:r>
            <a:r>
              <a:rPr lang="el-GR" i="0" dirty="0"/>
              <a:t>προώθηση σε δρομολογητές κατερχόμενης ζεύξης</a:t>
            </a:r>
          </a:p>
        </p:txBody>
      </p:sp>
      <p:grpSp>
        <p:nvGrpSpPr>
          <p:cNvPr id="445445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44553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4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4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4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4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4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4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5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5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4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4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4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4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6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44552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2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2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2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3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3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3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3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3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3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7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44551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1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1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1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1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1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2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1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2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2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8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44550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50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0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50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50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50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551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1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1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50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550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0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50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5449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44548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8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8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9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49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49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549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49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549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9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5450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1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2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3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4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5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6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57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445458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R4</a:t>
            </a:r>
          </a:p>
        </p:txBody>
      </p:sp>
      <p:grpSp>
        <p:nvGrpSpPr>
          <p:cNvPr id="445459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44547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7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547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547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4547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548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548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548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548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5460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R5</a:t>
            </a:r>
          </a:p>
        </p:txBody>
      </p:sp>
      <p:sp>
        <p:nvSpPr>
          <p:cNvPr id="445461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5462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445463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Arial" charset="0"/>
              </a:rPr>
              <a:t>R6</a:t>
            </a:r>
          </a:p>
        </p:txBody>
      </p:sp>
      <p:grpSp>
        <p:nvGrpSpPr>
          <p:cNvPr id="103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44547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7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108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44546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4546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r>
                <a:rPr lang="en-US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CC09276-F104-4C68-8F76-3D984DB5BE2D}" type="slidenum">
              <a:rPr lang="en-US" smtClean="0">
                <a:latin typeface="Arial" charset="0"/>
                <a:cs typeface="Arial" charset="0"/>
              </a:rPr>
              <a:pPr/>
              <a:t>82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6466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51"/>
              <a:gd name="T16" fmla="*/ 0 h 264"/>
              <a:gd name="T17" fmla="*/ 1551 w 1551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7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42"/>
              <a:gd name="T16" fmla="*/ 0 h 364"/>
              <a:gd name="T17" fmla="*/ 1542 w 1542"/>
              <a:gd name="T18" fmla="*/ 364 h 3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8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3"/>
              <a:gd name="T16" fmla="*/ 0 h 503"/>
              <a:gd name="T17" fmla="*/ 1533 w 1533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69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1"/>
              <a:gd name="T16" fmla="*/ 0 h 322"/>
              <a:gd name="T17" fmla="*/ 1631 w 1631"/>
              <a:gd name="T18" fmla="*/ 322 h 3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46470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44659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60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60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60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60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60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60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1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1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60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60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0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60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1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44658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8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8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8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9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9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9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9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9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9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2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44657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7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7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7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7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7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8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7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8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8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3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44656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6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6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6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6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6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4657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7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7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6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4656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6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6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46474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44654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4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4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5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5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655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655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5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6475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6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7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8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79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0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1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82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R1</a:t>
            </a:r>
          </a:p>
        </p:txBody>
      </p:sp>
      <p:sp>
        <p:nvSpPr>
          <p:cNvPr id="446483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R2</a:t>
            </a:r>
          </a:p>
        </p:txBody>
      </p:sp>
      <p:sp>
        <p:nvSpPr>
          <p:cNvPr id="446484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D</a:t>
            </a:r>
          </a:p>
        </p:txBody>
      </p:sp>
      <p:sp>
        <p:nvSpPr>
          <p:cNvPr id="446485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R3</a:t>
            </a:r>
          </a:p>
        </p:txBody>
      </p:sp>
      <p:sp>
        <p:nvSpPr>
          <p:cNvPr id="446486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R4</a:t>
            </a:r>
          </a:p>
        </p:txBody>
      </p:sp>
      <p:grpSp>
        <p:nvGrpSpPr>
          <p:cNvPr id="446487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44653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3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3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653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</a:endParaRPr>
            </a:p>
          </p:txBody>
        </p:sp>
        <p:sp>
          <p:nvSpPr>
            <p:cNvPr id="44653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44653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44654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4654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44654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4654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46488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R5</a:t>
            </a:r>
          </a:p>
        </p:txBody>
      </p:sp>
      <p:sp>
        <p:nvSpPr>
          <p:cNvPr id="446489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0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</a:t>
            </a:r>
          </a:p>
        </p:txBody>
      </p:sp>
      <p:sp>
        <p:nvSpPr>
          <p:cNvPr id="446491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2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493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494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A</a:t>
            </a:r>
          </a:p>
        </p:txBody>
      </p:sp>
      <p:sp>
        <p:nvSpPr>
          <p:cNvPr id="446495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latin typeface="Arial" charset="0"/>
              </a:rPr>
              <a:t>R6</a:t>
            </a:r>
          </a:p>
        </p:txBody>
      </p:sp>
      <p:grpSp>
        <p:nvGrpSpPr>
          <p:cNvPr id="446496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446527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28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29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0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 6        -      A       0</a:t>
              </a:r>
            </a:p>
          </p:txBody>
        </p:sp>
        <p:sp>
          <p:nvSpPr>
            <p:cNvPr id="446531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2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33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46497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446519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20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21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2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10      6      A       1</a:t>
              </a:r>
            </a:p>
          </p:txBody>
        </p:sp>
        <p:sp>
          <p:nvSpPr>
            <p:cNvPr id="446523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4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12      9      D       0</a:t>
              </a:r>
            </a:p>
          </p:txBody>
        </p:sp>
        <p:sp>
          <p:nvSpPr>
            <p:cNvPr id="446525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26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6498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46499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latin typeface="Arial" charset="0"/>
              </a:rPr>
              <a:t>  in         out                 out</a:t>
            </a:r>
          </a:p>
          <a:p>
            <a:r>
              <a:rPr lang="en-US" sz="1400" i="0">
                <a:latin typeface="Arial" charset="0"/>
              </a:rPr>
              <a:t>label     label   dest    interface</a:t>
            </a:r>
          </a:p>
        </p:txBody>
      </p:sp>
      <p:sp>
        <p:nvSpPr>
          <p:cNvPr id="446500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1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10      A       0</a:t>
            </a:r>
          </a:p>
        </p:txBody>
      </p:sp>
      <p:sp>
        <p:nvSpPr>
          <p:cNvPr id="446502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3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12      D       0</a:t>
            </a:r>
          </a:p>
        </p:txBody>
      </p:sp>
      <p:sp>
        <p:nvSpPr>
          <p:cNvPr id="446504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5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46506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1</a:t>
            </a:r>
          </a:p>
        </p:txBody>
      </p:sp>
      <p:grpSp>
        <p:nvGrpSpPr>
          <p:cNvPr id="446507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446512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46513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latin typeface="Arial" charset="0"/>
                </a:rPr>
                <a:t>  in         out                 out</a:t>
              </a:r>
            </a:p>
            <a:p>
              <a:r>
                <a:rPr lang="en-US" sz="1400" i="0">
                  <a:latin typeface="Arial" charset="0"/>
                </a:rPr>
                <a:t>label     label   dest    interface</a:t>
              </a:r>
            </a:p>
          </p:txBody>
        </p:sp>
        <p:sp>
          <p:nvSpPr>
            <p:cNvPr id="446514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5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0">
                  <a:latin typeface="Arial" charset="0"/>
                </a:rPr>
                <a:t> 8        6      A       0</a:t>
              </a:r>
            </a:p>
          </p:txBody>
        </p:sp>
        <p:sp>
          <p:nvSpPr>
            <p:cNvPr id="446516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7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6518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46508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latin typeface="Arial" charset="0"/>
              </a:rPr>
              <a:t>0</a:t>
            </a:r>
          </a:p>
        </p:txBody>
      </p:sp>
      <p:sp>
        <p:nvSpPr>
          <p:cNvPr id="446509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latin typeface="Arial" charset="0"/>
              </a:rPr>
              <a:t>          8      A       1</a:t>
            </a:r>
          </a:p>
        </p:txBody>
      </p:sp>
      <p:sp>
        <p:nvSpPr>
          <p:cNvPr id="446510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Πίνακες προώθησης του </a:t>
            </a:r>
            <a:r>
              <a:rPr lang="en-US" sz="3200" dirty="0" smtClean="0"/>
              <a:t>MPLS</a:t>
            </a:r>
          </a:p>
        </p:txBody>
      </p:sp>
      <p:sp>
        <p:nvSpPr>
          <p:cNvPr id="44651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4851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4851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CB1CDB5-8B3E-4B62-A492-E0B3788230E9}" type="slidenum">
              <a:rPr lang="en-US" smtClean="0">
                <a:latin typeface="Arial" charset="0"/>
                <a:cs typeface="Arial" charset="0"/>
              </a:rPr>
              <a:pPr/>
              <a:t>83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5.6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Δικτύωση κέντρων δεδομένων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</a:t>
            </a:r>
            <a:r>
              <a:rPr lang="el-GR" sz="2400" i="0" kern="0" dirty="0">
                <a:latin typeface="+mn-lt"/>
              </a:rPr>
              <a:t>7 Η </a:t>
            </a:r>
            <a:r>
              <a:rPr lang="en-US" sz="2400" i="0" kern="0" dirty="0">
                <a:latin typeface="+mn-lt"/>
              </a:rPr>
              <a:t>“</a:t>
            </a:r>
            <a:r>
              <a:rPr lang="el-GR" sz="2400" i="0" kern="0" dirty="0">
                <a:latin typeface="+mn-lt"/>
              </a:rPr>
              <a:t>ζωή</a:t>
            </a:r>
            <a:r>
              <a:rPr lang="en-US" sz="2400" i="0" kern="0" dirty="0">
                <a:latin typeface="+mn-lt"/>
              </a:rPr>
              <a:t>”</a:t>
            </a:r>
            <a:r>
              <a:rPr lang="el-GR" sz="2400" i="0" kern="0" dirty="0">
                <a:latin typeface="+mn-lt"/>
              </a:rPr>
              <a:t> μιας </a:t>
            </a:r>
            <a:r>
              <a:rPr lang="en-US" sz="2400" i="0" kern="0" dirty="0">
                <a:latin typeface="+mn-lt"/>
              </a:rPr>
              <a:t>web </a:t>
            </a:r>
            <a:r>
              <a:rPr lang="el-GR" sz="2400" i="0" kern="0" dirty="0">
                <a:latin typeface="+mn-lt"/>
              </a:rPr>
              <a:t>αίτησης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4953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4953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9A9C5593-B0EB-4C32-857B-D8FE8BDFFE6C}" type="slidenum">
              <a:rPr lang="en-US" smtClean="0">
                <a:latin typeface="Arial" charset="0"/>
                <a:cs typeface="Arial" charset="0"/>
              </a:rPr>
              <a:pPr/>
              <a:t>84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49540" name="4 - TextBox"/>
          <p:cNvSpPr txBox="1">
            <a:spLocks noChangeArrowheads="1"/>
          </p:cNvSpPr>
          <p:nvPr/>
        </p:nvSpPr>
        <p:spPr bwMode="auto">
          <a:xfrm>
            <a:off x="0" y="1524000"/>
            <a:ext cx="8807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10δες με 100δες χιλιάδες υπολογιστών, συχνά στενά συνδεδεμένων, σε κοντινή απόσταση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/>
              <a:t> </a:t>
            </a:r>
            <a:r>
              <a:rPr lang="en-US" sz="1600" i="0"/>
              <a:t>e-business </a:t>
            </a:r>
            <a:r>
              <a:rPr lang="el-GR" sz="1600" i="0"/>
              <a:t>(π.χ. </a:t>
            </a:r>
            <a:r>
              <a:rPr lang="en-US" sz="1600" i="0"/>
              <a:t>Amazon)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servers </a:t>
            </a:r>
            <a:r>
              <a:rPr lang="el-GR" sz="1600" i="0"/>
              <a:t>περιεχομένου (π.χ. </a:t>
            </a:r>
            <a:r>
              <a:rPr lang="en-US" sz="1600" i="0"/>
              <a:t>YouTube, Akamai, Apple, Microsoft)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 i="0"/>
              <a:t> </a:t>
            </a:r>
            <a:r>
              <a:rPr lang="el-GR" sz="1600" i="0"/>
              <a:t>μηχανές αναζήτησης, εξόρυξη δεδομένων (π.χ. </a:t>
            </a:r>
            <a:r>
              <a:rPr lang="en-US" sz="1600" i="0"/>
              <a:t>Google)</a:t>
            </a:r>
            <a:endParaRPr lang="el-GR" sz="1600" i="0"/>
          </a:p>
        </p:txBody>
      </p:sp>
      <p:sp>
        <p:nvSpPr>
          <p:cNvPr id="449541" name="5 - TextBox"/>
          <p:cNvSpPr txBox="1">
            <a:spLocks noChangeArrowheads="1"/>
          </p:cNvSpPr>
          <p:nvPr/>
        </p:nvSpPr>
        <p:spPr bwMode="auto">
          <a:xfrm>
            <a:off x="0" y="3400425"/>
            <a:ext cx="53736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προκλήσεις: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πολλαπλές εφαρμογές, κάθε μία εξυπηρετεί τεράστιο αριθμό πελατών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/>
              <a:t> </a:t>
            </a:r>
            <a:r>
              <a:rPr lang="el-GR" sz="1600" i="0" dirty="0" smtClean="0"/>
              <a:t>διαχείριση/εξισορρόπηση </a:t>
            </a:r>
            <a:r>
              <a:rPr lang="el-GR" sz="1600" i="0" dirty="0"/>
              <a:t>φόρτου, αποφυγή επεξεργασίας, δικτύωση, συμφόρηση δεδομένων</a:t>
            </a:r>
          </a:p>
        </p:txBody>
      </p:sp>
      <p:pic>
        <p:nvPicPr>
          <p:cNvPr id="44954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088" y="3033713"/>
            <a:ext cx="35274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9543" name="TextBox 3"/>
          <p:cNvSpPr txBox="1">
            <a:spLocks noChangeArrowheads="1"/>
          </p:cNvSpPr>
          <p:nvPr/>
        </p:nvSpPr>
        <p:spPr bwMode="auto">
          <a:xfrm>
            <a:off x="5089525" y="5534025"/>
            <a:ext cx="282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latin typeface="Arial" charset="0"/>
                <a:cs typeface="Arial" charset="0"/>
              </a:rPr>
              <a:t>Inside a 40-ft Microsoft container, </a:t>
            </a:r>
          </a:p>
          <a:p>
            <a:pPr eaLnBrk="0" hangingPunct="0"/>
            <a:r>
              <a:rPr lang="en-US" sz="1400" i="0">
                <a:latin typeface="Arial" charset="0"/>
                <a:cs typeface="Arial" charset="0"/>
              </a:rPr>
              <a:t>Chicago data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5056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5056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E2D706B3-B760-4595-A93C-C772546C15D1}" type="slidenum">
              <a:rPr lang="en-US" smtClean="0">
                <a:latin typeface="Arial" charset="0"/>
                <a:cs typeface="Arial" charset="0"/>
              </a:rPr>
              <a:pPr/>
              <a:t>85</a:t>
            </a:fld>
            <a:endParaRPr lang="en-US" smtClean="0">
              <a:latin typeface="Arial" charset="0"/>
              <a:cs typeface="Arial" charset="0"/>
            </a:endParaRPr>
          </a:p>
        </p:txBody>
      </p:sp>
      <p:cxnSp>
        <p:nvCxnSpPr>
          <p:cNvPr id="5" name="Straight Connector 507"/>
          <p:cNvCxnSpPr>
            <a:stCxn id="463963" idx="3"/>
            <a:endCxn id="450673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68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4639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569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4639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39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cxnSp>
        <p:nvCxnSpPr>
          <p:cNvPr id="21" name="Straight Connector 497"/>
          <p:cNvCxnSpPr>
            <a:stCxn id="46396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75" name="TextBox 546"/>
          <p:cNvSpPr txBox="1">
            <a:spLocks noChangeArrowheads="1"/>
          </p:cNvSpPr>
          <p:nvPr/>
        </p:nvSpPr>
        <p:spPr bwMode="auto">
          <a:xfrm>
            <a:off x="6908800" y="5600700"/>
            <a:ext cx="10652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Server racks</a:t>
            </a:r>
          </a:p>
        </p:txBody>
      </p:sp>
      <p:sp>
        <p:nvSpPr>
          <p:cNvPr id="450576" name="TextBox 554"/>
          <p:cNvSpPr txBox="1">
            <a:spLocks noChangeArrowheads="1"/>
          </p:cNvSpPr>
          <p:nvPr/>
        </p:nvSpPr>
        <p:spPr bwMode="auto">
          <a:xfrm>
            <a:off x="6894513" y="514350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TOR switches</a:t>
            </a:r>
          </a:p>
        </p:txBody>
      </p:sp>
      <p:sp>
        <p:nvSpPr>
          <p:cNvPr id="450577" name="TextBox 431"/>
          <p:cNvSpPr txBox="1">
            <a:spLocks noChangeArrowheads="1"/>
          </p:cNvSpPr>
          <p:nvPr/>
        </p:nvSpPr>
        <p:spPr bwMode="auto">
          <a:xfrm>
            <a:off x="6985000" y="4008438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Tier-1 switches</a:t>
            </a:r>
          </a:p>
        </p:txBody>
      </p:sp>
      <p:sp>
        <p:nvSpPr>
          <p:cNvPr id="450578" name="TextBox 432"/>
          <p:cNvSpPr txBox="1">
            <a:spLocks noChangeArrowheads="1"/>
          </p:cNvSpPr>
          <p:nvPr/>
        </p:nvSpPr>
        <p:spPr bwMode="auto">
          <a:xfrm>
            <a:off x="6892925" y="4654550"/>
            <a:ext cx="159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Tier-2 switches</a:t>
            </a:r>
          </a:p>
        </p:txBody>
      </p:sp>
      <p:grpSp>
        <p:nvGrpSpPr>
          <p:cNvPr id="450579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63925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6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27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8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29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0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55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6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1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2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53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4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3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4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35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51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2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6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37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49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50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38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39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0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1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2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43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4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5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6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47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48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50580" name="TextBox 465"/>
          <p:cNvSpPr txBox="1">
            <a:spLocks noChangeArrowheads="1"/>
          </p:cNvSpPr>
          <p:nvPr/>
        </p:nvSpPr>
        <p:spPr bwMode="auto">
          <a:xfrm>
            <a:off x="6753225" y="3398838"/>
            <a:ext cx="159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Load </a:t>
            </a:r>
          </a:p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balancer</a:t>
            </a:r>
          </a:p>
        </p:txBody>
      </p:sp>
      <p:grpSp>
        <p:nvGrpSpPr>
          <p:cNvPr id="450581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3893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21 w 354"/>
                <a:gd name="T1" fmla="*/ 0 h 2742"/>
                <a:gd name="T2" fmla="*/ 118 w 354"/>
                <a:gd name="T3" fmla="*/ 137 h 2742"/>
                <a:gd name="T4" fmla="*/ 115 w 354"/>
                <a:gd name="T5" fmla="*/ 1054 h 2742"/>
                <a:gd name="T6" fmla="*/ 0 w 354"/>
                <a:gd name="T7" fmla="*/ 1102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4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895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2 w 211"/>
                <a:gd name="T1" fmla="*/ 0 h 2537"/>
                <a:gd name="T2" fmla="*/ 65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6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107 w 328"/>
                <a:gd name="T3" fmla="*/ 50 h 226"/>
                <a:gd name="T4" fmla="*/ 105 w 328"/>
                <a:gd name="T5" fmla="*/ 89 h 226"/>
                <a:gd name="T6" fmla="*/ 0 w 328"/>
                <a:gd name="T7" fmla="*/ 4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897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898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923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4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899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0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921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2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1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2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grpSp>
          <p:nvGrpSpPr>
            <p:cNvPr id="463903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919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20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4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114 w 328"/>
                <a:gd name="T3" fmla="*/ 50 h 226"/>
                <a:gd name="T4" fmla="*/ 112 w 328"/>
                <a:gd name="T5" fmla="*/ 89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3905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917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3918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463906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07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97 w 296"/>
                <a:gd name="T3" fmla="*/ 57 h 256"/>
                <a:gd name="T4" fmla="*/ 99 w 296"/>
                <a:gd name="T5" fmla="*/ 101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8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00 w 304"/>
                <a:gd name="T3" fmla="*/ 68 h 288"/>
                <a:gd name="T4" fmla="*/ 94 w 304"/>
                <a:gd name="T5" fmla="*/ 121 h 288"/>
                <a:gd name="T6" fmla="*/ 2 w 304"/>
                <a:gd name="T7" fmla="*/ 5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09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0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98 w 306"/>
                <a:gd name="T5" fmla="*/ 44 h 240"/>
                <a:gd name="T6" fmla="*/ 96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3911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2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3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4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i="0">
                <a:solidFill>
                  <a:srgbClr val="FF0000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63915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63916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97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105"/>
          <p:cNvCxnSpPr>
            <a:stCxn id="450672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109"/>
          <p:cNvCxnSpPr>
            <a:endCxn id="451390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8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45154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3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4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6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9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75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6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7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8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79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0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1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2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83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" name="Straight Connector 561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3872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54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54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65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6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5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45148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82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3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5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7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8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51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7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5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1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3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11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9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7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5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3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01" name="Straight Connector 679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52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99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9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9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5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507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5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50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64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45143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241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2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4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5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246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47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5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6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7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4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2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70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8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6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7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4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5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2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60" name="Straight Connector 73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6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258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43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43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4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449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4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45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23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8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45137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00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1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2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3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05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06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40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5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3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31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9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7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5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3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21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0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9" name="Straight Connector 797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41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17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7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7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9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9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9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82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37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818"/>
          <p:cNvCxnSpPr>
            <a:stCxn id="450667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820"/>
          <p:cNvCxnSpPr>
            <a:endCxn id="451158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9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45131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363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4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5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6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7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8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69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34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8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6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4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2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90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8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4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6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4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2" name="Straight Connector 1039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35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380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31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31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33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333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33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335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345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45125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22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3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4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5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6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27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28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8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7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5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3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51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8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9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7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5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3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41" name="Straight Connector 981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2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9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39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0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5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5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7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75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7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77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04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45119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481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2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4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5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486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87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22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6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4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2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2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10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8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6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4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2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00" name="Straight Connector 923"/>
                <p:cNvCxnSpPr/>
                <p:nvPr/>
              </p:nvCxnSpPr>
              <p:spPr>
                <a:xfrm flipV="1">
                  <a:off x="7026209" y="2846432"/>
                  <a:ext cx="104446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23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498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20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20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2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217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2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219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463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59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45114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40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1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2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3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4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545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46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6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5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6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3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1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9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7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5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3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1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9" name="Straight Connector 865"/>
                <p:cNvCxnSpPr/>
                <p:nvPr/>
              </p:nvCxnSpPr>
              <p:spPr>
                <a:xfrm flipV="1">
                  <a:off x="7026209" y="2846432"/>
                  <a:ext cx="104448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7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57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14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14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15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59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6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45475 h 63"/>
                    <a:gd name="T2" fmla="*/ 69249 w 280"/>
                    <a:gd name="T3" fmla="*/ 44753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61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22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77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Straight Connector 1065"/>
          <p:cNvCxnSpPr>
            <a:stCxn id="450662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9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0" name="Straight Connector 1067"/>
          <p:cNvCxnSpPr>
            <a:endCxn id="450926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0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45108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03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4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5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6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7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08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09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11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8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6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4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5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2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3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30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8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6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4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1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2" name="Straight Connector 1286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12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20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8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8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9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101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102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103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85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45102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2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3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4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5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6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667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68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05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7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5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3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1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2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9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7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5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5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3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1" name="Straight Connector 1228"/>
                <p:cNvCxnSpPr/>
                <p:nvPr/>
              </p:nvCxnSpPr>
              <p:spPr>
                <a:xfrm flipV="1">
                  <a:off x="7026209" y="2846432"/>
                  <a:ext cx="104448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6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9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102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102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104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043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6 w 169"/>
                    <a:gd name="T5" fmla="*/ 47436 h 224"/>
                    <a:gd name="T6" fmla="*/ 125476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044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045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1 w 293"/>
                    <a:gd name="T5" fmla="*/ 53316 h 93"/>
                    <a:gd name="T6" fmla="*/ 302618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644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6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45096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1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2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3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4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5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6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27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9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6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7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4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5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2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3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0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1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9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8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9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6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4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2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0" name="Straight Connector 1170"/>
                <p:cNvCxnSpPr/>
                <p:nvPr/>
              </p:nvCxnSpPr>
              <p:spPr>
                <a:xfrm flipV="1">
                  <a:off x="7026209" y="2846432"/>
                  <a:ext cx="104446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100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8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6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6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8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83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8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5475 w 169"/>
                    <a:gd name="T5" fmla="*/ 47436 h 224"/>
                    <a:gd name="T6" fmla="*/ 125475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8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249 w 280"/>
                    <a:gd name="T3" fmla="*/ 44754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8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3 h 93"/>
                    <a:gd name="T4" fmla="*/ 201400 w 293"/>
                    <a:gd name="T5" fmla="*/ 53316 h 93"/>
                    <a:gd name="T6" fmla="*/ 302617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03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0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45090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80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1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2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3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4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5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86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93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5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3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4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3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1" name="Straight Connector 1124"/>
                <p:cNvCxnSpPr/>
                <p:nvPr/>
              </p:nvCxnSpPr>
              <p:spPr>
                <a:xfrm flipV="1">
                  <a:off x="7028464" y="2846446"/>
                  <a:ext cx="101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2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9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0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7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8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5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6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3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4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1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2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9" name="Straight Connector 1112"/>
                <p:cNvCxnSpPr/>
                <p:nvPr/>
              </p:nvCxnSpPr>
              <p:spPr>
                <a:xfrm flipV="1">
                  <a:off x="7019350" y="284643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1113"/>
                <p:cNvCxnSpPr/>
                <p:nvPr/>
              </p:nvCxnSpPr>
              <p:spPr>
                <a:xfrm flipV="1">
                  <a:off x="6581564" y="293895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94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7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91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91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92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9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927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85015 h 224"/>
                    <a:gd name="T2" fmla="*/ 0 w 169"/>
                    <a:gd name="T3" fmla="*/ 137995 h 224"/>
                    <a:gd name="T4" fmla="*/ 122370 w 169"/>
                    <a:gd name="T5" fmla="*/ 47436 h 224"/>
                    <a:gd name="T6" fmla="*/ 122370 w 169"/>
                    <a:gd name="T7" fmla="*/ 0 h 224"/>
                    <a:gd name="T8" fmla="*/ 0 w 169"/>
                    <a:gd name="T9" fmla="*/ 85015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928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45476 h 63"/>
                    <a:gd name="T2" fmla="*/ 69092 w 280"/>
                    <a:gd name="T3" fmla="*/ 44754 h 63"/>
                    <a:gd name="T4" fmla="*/ 408950 w 280"/>
                    <a:gd name="T5" fmla="*/ 0 h 63"/>
                    <a:gd name="T6" fmla="*/ 522858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929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3 h 93"/>
                    <a:gd name="T4" fmla="*/ 199901 w 293"/>
                    <a:gd name="T5" fmla="*/ 53316 h 93"/>
                    <a:gd name="T6" fmla="*/ 300364 w 293"/>
                    <a:gd name="T7" fmla="*/ 53316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62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4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7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8" name="Straight Connector 1312"/>
          <p:cNvCxnSpPr>
            <a:stCxn id="450657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1314"/>
          <p:cNvCxnSpPr>
            <a:endCxn id="450694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1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45085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3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4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5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6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7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8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49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7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1541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1542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2" name="Straight Connector 1533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3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8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0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1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85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85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6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69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70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71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25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6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45079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2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3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4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5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6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07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08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82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7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8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5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6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3" name="Straight Connector 1487"/>
                <p:cNvCxnSpPr/>
                <p:nvPr/>
              </p:nvCxnSpPr>
              <p:spPr>
                <a:xfrm flipV="1">
                  <a:off x="7028464" y="2845851"/>
                  <a:ext cx="101950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4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1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2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9" name="Straight Connector 1483"/>
                <p:cNvCxnSpPr/>
                <p:nvPr/>
              </p:nvCxnSpPr>
              <p:spPr>
                <a:xfrm flipV="1">
                  <a:off x="7029423" y="2845643"/>
                  <a:ext cx="110945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0" name="Straight Connector 1484"/>
                <p:cNvCxnSpPr/>
                <p:nvPr/>
              </p:nvCxnSpPr>
              <p:spPr>
                <a:xfrm flipV="1">
                  <a:off x="6582641" y="293332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7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5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6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3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4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2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1" name="Straight Connector 1475"/>
                <p:cNvCxnSpPr/>
                <p:nvPr/>
              </p:nvCxnSpPr>
              <p:spPr>
                <a:xfrm flipV="1">
                  <a:off x="7019350" y="2846793"/>
                  <a:ext cx="110945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2" name="Straight Connector 1476"/>
                <p:cNvCxnSpPr/>
                <p:nvPr/>
              </p:nvCxnSpPr>
              <p:spPr>
                <a:xfrm flipV="1">
                  <a:off x="6581564" y="2939171"/>
                  <a:ext cx="44378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83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19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0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9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9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80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6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811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2372 w 169"/>
                    <a:gd name="T5" fmla="*/ 47363 h 224"/>
                    <a:gd name="T6" fmla="*/ 122372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812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092 w 280"/>
                    <a:gd name="T3" fmla="*/ 44685 h 63"/>
                    <a:gd name="T4" fmla="*/ 408948 w 280"/>
                    <a:gd name="T5" fmla="*/ 0 h 63"/>
                    <a:gd name="T6" fmla="*/ 52285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813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8684 w 293"/>
                    <a:gd name="T3" fmla="*/ 572 h 93"/>
                    <a:gd name="T4" fmla="*/ 199902 w 293"/>
                    <a:gd name="T5" fmla="*/ 53235 h 93"/>
                    <a:gd name="T6" fmla="*/ 300366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884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45073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1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2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3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4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966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967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6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1425"/>
                <p:cNvCxnSpPr/>
                <p:nvPr/>
              </p:nvCxnSpPr>
              <p:spPr>
                <a:xfrm flipV="1">
                  <a:off x="7027272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1426"/>
                <p:cNvCxnSpPr/>
                <p:nvPr/>
              </p:nvCxnSpPr>
              <p:spPr>
                <a:xfrm flipV="1">
                  <a:off x="6582629" y="2933323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6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1417"/>
                <p:cNvCxnSpPr/>
                <p:nvPr/>
              </p:nvCxnSpPr>
              <p:spPr>
                <a:xfrm flipV="1">
                  <a:off x="7026209" y="2846793"/>
                  <a:ext cx="104446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7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78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9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73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73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751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2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1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753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5 w 169"/>
                    <a:gd name="T5" fmla="*/ 47363 h 224"/>
                    <a:gd name="T6" fmla="*/ 125475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754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7 w 280"/>
                    <a:gd name="T5" fmla="*/ 0 h 63"/>
                    <a:gd name="T6" fmla="*/ 524044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755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0 w 293"/>
                    <a:gd name="T5" fmla="*/ 53235 h 93"/>
                    <a:gd name="T6" fmla="*/ 302617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943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61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45067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0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1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2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3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4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5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026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070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5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6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3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1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2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9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0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0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7" name="Straight Connector 1367"/>
                <p:cNvCxnSpPr/>
                <p:nvPr/>
              </p:nvCxnSpPr>
              <p:spPr>
                <a:xfrm flipV="1">
                  <a:off x="7027273" y="2845643"/>
                  <a:ext cx="113399" cy="876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8" name="Straight Connector 1368"/>
                <p:cNvCxnSpPr/>
                <p:nvPr/>
              </p:nvCxnSpPr>
              <p:spPr>
                <a:xfrm flipV="1">
                  <a:off x="6582627" y="2933323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5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6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3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4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1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2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9" name="Straight Connector 1359"/>
                <p:cNvCxnSpPr/>
                <p:nvPr/>
              </p:nvCxnSpPr>
              <p:spPr>
                <a:xfrm flipV="1">
                  <a:off x="7026209" y="2846793"/>
                  <a:ext cx="104448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071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7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8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067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45067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45069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2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0695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84884 h 224"/>
                    <a:gd name="T2" fmla="*/ 0 w 169"/>
                    <a:gd name="T3" fmla="*/ 137783 h 224"/>
                    <a:gd name="T4" fmla="*/ 125476 w 169"/>
                    <a:gd name="T5" fmla="*/ 47363 h 224"/>
                    <a:gd name="T6" fmla="*/ 125476 w 169"/>
                    <a:gd name="T7" fmla="*/ 0 h 224"/>
                    <a:gd name="T8" fmla="*/ 0 w 169"/>
                    <a:gd name="T9" fmla="*/ 84884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0696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45406 h 63"/>
                    <a:gd name="T2" fmla="*/ 69249 w 280"/>
                    <a:gd name="T3" fmla="*/ 44685 h 63"/>
                    <a:gd name="T4" fmla="*/ 409879 w 280"/>
                    <a:gd name="T5" fmla="*/ 0 h 63"/>
                    <a:gd name="T6" fmla="*/ 52404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0697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9199 w 293"/>
                    <a:gd name="T3" fmla="*/ 572 h 93"/>
                    <a:gd name="T4" fmla="*/ 201401 w 293"/>
                    <a:gd name="T5" fmla="*/ 53235 h 93"/>
                    <a:gd name="T6" fmla="*/ 302618 w 293"/>
                    <a:gd name="T7" fmla="*/ 53235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1002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614" name="TextBox 1556"/>
          <p:cNvSpPr txBox="1">
            <a:spLocks noChangeArrowheads="1"/>
          </p:cNvSpPr>
          <p:nvPr/>
        </p:nvSpPr>
        <p:spPr bwMode="auto">
          <a:xfrm flipH="1">
            <a:off x="2959100" y="4105275"/>
            <a:ext cx="542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B</a:t>
            </a:r>
          </a:p>
        </p:txBody>
      </p:sp>
      <p:grpSp>
        <p:nvGrpSpPr>
          <p:cNvPr id="450615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45067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7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6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45066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7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7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7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45066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6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50618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450657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8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450659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60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80 h 63"/>
                <a:gd name="T2" fmla="*/ 67 w 280"/>
                <a:gd name="T3" fmla="*/ 79 h 63"/>
                <a:gd name="T4" fmla="*/ 396 w 280"/>
                <a:gd name="T5" fmla="*/ 0 h 63"/>
                <a:gd name="T6" fmla="*/ 506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0661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50619" name="TextBox 27"/>
          <p:cNvSpPr txBox="1">
            <a:spLocks noChangeArrowheads="1"/>
          </p:cNvSpPr>
          <p:nvPr/>
        </p:nvSpPr>
        <p:spPr bwMode="auto">
          <a:xfrm>
            <a:off x="666750" y="4614863"/>
            <a:ext cx="31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A</a:t>
            </a:r>
          </a:p>
        </p:txBody>
      </p:sp>
      <p:sp>
        <p:nvSpPr>
          <p:cNvPr id="450620" name="TextBox 1557"/>
          <p:cNvSpPr txBox="1">
            <a:spLocks noChangeArrowheads="1"/>
          </p:cNvSpPr>
          <p:nvPr/>
        </p:nvSpPr>
        <p:spPr bwMode="auto">
          <a:xfrm>
            <a:off x="2219325" y="4648200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C</a:t>
            </a:r>
          </a:p>
        </p:txBody>
      </p:sp>
      <p:cxnSp>
        <p:nvCxnSpPr>
          <p:cNvPr id="1084" name="Straight Connector 543"/>
          <p:cNvCxnSpPr/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5" name="Straight Connector 541"/>
          <p:cNvCxnSpPr>
            <a:stCxn id="450655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623" name="Group 271"/>
          <p:cNvGrpSpPr>
            <a:grpSpLocks/>
          </p:cNvGrpSpPr>
          <p:nvPr/>
        </p:nvGrpSpPr>
        <p:grpSpPr bwMode="auto">
          <a:xfrm>
            <a:off x="3563938" y="2844800"/>
            <a:ext cx="1066800" cy="393700"/>
            <a:chOff x="4396" y="1245"/>
            <a:chExt cx="672" cy="248"/>
          </a:xfrm>
        </p:grpSpPr>
        <p:sp>
          <p:nvSpPr>
            <p:cNvPr id="4506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52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55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56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53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54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4" name="TextBox 13"/>
          <p:cNvSpPr txBox="1">
            <a:spLocks noChangeArrowheads="1"/>
          </p:cNvSpPr>
          <p:nvPr/>
        </p:nvSpPr>
        <p:spPr bwMode="auto">
          <a:xfrm>
            <a:off x="3548063" y="3138488"/>
            <a:ext cx="1184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Border router</a:t>
            </a:r>
          </a:p>
        </p:txBody>
      </p:sp>
      <p:grpSp>
        <p:nvGrpSpPr>
          <p:cNvPr id="450625" name="Group 271"/>
          <p:cNvGrpSpPr>
            <a:grpSpLocks/>
          </p:cNvGrpSpPr>
          <p:nvPr/>
        </p:nvGrpSpPr>
        <p:grpSpPr bwMode="auto">
          <a:xfrm>
            <a:off x="4911725" y="3286125"/>
            <a:ext cx="1066800" cy="393700"/>
            <a:chOff x="4396" y="1245"/>
            <a:chExt cx="672" cy="248"/>
          </a:xfrm>
        </p:grpSpPr>
        <p:sp>
          <p:nvSpPr>
            <p:cNvPr id="4506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44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47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8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45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46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0626" name="Group 271"/>
          <p:cNvGrpSpPr>
            <a:grpSpLocks/>
          </p:cNvGrpSpPr>
          <p:nvPr/>
        </p:nvGrpSpPr>
        <p:grpSpPr bwMode="auto">
          <a:xfrm>
            <a:off x="2168525" y="3286125"/>
            <a:ext cx="1066800" cy="393700"/>
            <a:chOff x="4396" y="1245"/>
            <a:chExt cx="672" cy="248"/>
          </a:xfrm>
        </p:grpSpPr>
        <p:sp>
          <p:nvSpPr>
            <p:cNvPr id="45063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063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50636" name="Group 2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450639" name="Freeform 2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0640" name="Freeform 2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0637" name="Line 26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0638" name="Line 2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0627" name="TextBox 545"/>
          <p:cNvSpPr txBox="1">
            <a:spLocks noChangeArrowheads="1"/>
          </p:cNvSpPr>
          <p:nvPr/>
        </p:nvSpPr>
        <p:spPr bwMode="auto">
          <a:xfrm>
            <a:off x="3051175" y="3522663"/>
            <a:ext cx="1169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00"/>
                </a:solidFill>
                <a:latin typeface="Calibri" pitchFamily="34" charset="0"/>
              </a:rPr>
              <a:t>Access router</a:t>
            </a:r>
          </a:p>
        </p:txBody>
      </p:sp>
      <p:sp>
        <p:nvSpPr>
          <p:cNvPr id="450628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378531 w 1292"/>
              <a:gd name="T1" fmla="*/ 3365 h 1255"/>
              <a:gd name="T2" fmla="*/ 55433 w 1292"/>
              <a:gd name="T3" fmla="*/ 75466 h 1255"/>
              <a:gd name="T4" fmla="*/ 45931 w 1292"/>
              <a:gd name="T5" fmla="*/ 251394 h 1255"/>
              <a:gd name="T6" fmla="*/ 83942 w 1292"/>
              <a:gd name="T7" fmla="*/ 398481 h 1255"/>
              <a:gd name="T8" fmla="*/ 388034 w 1292"/>
              <a:gd name="T9" fmla="*/ 418670 h 1255"/>
              <a:gd name="T10" fmla="*/ 1024727 w 1292"/>
              <a:gd name="T11" fmla="*/ 542685 h 1255"/>
              <a:gd name="T12" fmla="*/ 1575894 w 1292"/>
              <a:gd name="T13" fmla="*/ 594598 h 1255"/>
              <a:gd name="T14" fmla="*/ 1898992 w 1292"/>
              <a:gd name="T15" fmla="*/ 490771 h 1255"/>
              <a:gd name="T16" fmla="*/ 2013027 w 1292"/>
              <a:gd name="T17" fmla="*/ 213901 h 1255"/>
              <a:gd name="T18" fmla="*/ 1908495 w 1292"/>
              <a:gd name="T19" fmla="*/ 101423 h 1255"/>
              <a:gd name="T20" fmla="*/ 1186276 w 1292"/>
              <a:gd name="T21" fmla="*/ 55278 h 1255"/>
              <a:gd name="T22" fmla="*/ 378531 w 1292"/>
              <a:gd name="T23" fmla="*/ 3365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0">
                <a:solidFill>
                  <a:srgbClr val="000000"/>
                </a:solidFill>
                <a:latin typeface="Calibri" pitchFamily="34" charset="0"/>
              </a:rPr>
              <a:t>Internet</a:t>
            </a:r>
          </a:p>
        </p:txBody>
      </p:sp>
      <p:sp>
        <p:nvSpPr>
          <p:cNvPr id="1116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7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118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50632" name="1118 - TextBox"/>
          <p:cNvSpPr txBox="1">
            <a:spLocks noChangeArrowheads="1"/>
          </p:cNvSpPr>
          <p:nvPr/>
        </p:nvSpPr>
        <p:spPr bwMode="auto">
          <a:xfrm>
            <a:off x="4732338" y="1138238"/>
            <a:ext cx="441166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400" i="0" dirty="0" err="1" smtClean="0">
                <a:solidFill>
                  <a:srgbClr val="FF0000"/>
                </a:solidFill>
              </a:rPr>
              <a:t>εξισορροπητής</a:t>
            </a:r>
            <a:r>
              <a:rPr lang="el-GR" sz="2400" i="0" dirty="0" smtClean="0">
                <a:solidFill>
                  <a:srgbClr val="FF0000"/>
                </a:solidFill>
              </a:rPr>
              <a:t> </a:t>
            </a:r>
            <a:r>
              <a:rPr lang="el-GR" sz="2400" i="0" dirty="0">
                <a:solidFill>
                  <a:srgbClr val="FF0000"/>
                </a:solidFill>
              </a:rPr>
              <a:t>φόρτου: </a:t>
            </a:r>
            <a:r>
              <a:rPr lang="el-GR" i="0" dirty="0">
                <a:solidFill>
                  <a:schemeClr val="accent2"/>
                </a:solidFill>
              </a:rPr>
              <a:t>δρομολόγηση επιπέδου εφαρμογής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i="0" dirty="0">
                <a:solidFill>
                  <a:schemeClr val="accent2"/>
                </a:solidFill>
              </a:rPr>
              <a:t> </a:t>
            </a:r>
            <a:r>
              <a:rPr lang="el-GR" sz="1600" i="0" dirty="0">
                <a:solidFill>
                  <a:schemeClr val="accent2"/>
                </a:solidFill>
              </a:rPr>
              <a:t>λαμβάνει εξωτερικές αιτήσεις πελατών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chemeClr val="accent2"/>
                </a:solidFill>
              </a:rPr>
              <a:t>κατευθύνει το φόρτο στο </a:t>
            </a:r>
            <a:r>
              <a:rPr lang="en-US" sz="1600" i="0" dirty="0">
                <a:solidFill>
                  <a:schemeClr val="accent2"/>
                </a:solidFill>
              </a:rPr>
              <a:t>data center</a:t>
            </a:r>
            <a:endParaRPr lang="el-GR" sz="1600" i="0" dirty="0">
              <a:solidFill>
                <a:schemeClr val="accent2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1600" i="0" dirty="0">
                <a:solidFill>
                  <a:schemeClr val="accent2"/>
                </a:solidFill>
              </a:rPr>
              <a:t>επιστρέφει αποτελέσματα στον εξωτερικό πελάτη (κρύβοντας τα εσωτερικά του </a:t>
            </a:r>
            <a:r>
              <a:rPr lang="en-US" sz="1600" i="0" dirty="0">
                <a:solidFill>
                  <a:schemeClr val="accent2"/>
                </a:solidFill>
              </a:rPr>
              <a:t>data center </a:t>
            </a:r>
            <a:r>
              <a:rPr lang="el-GR" sz="1600" i="0" dirty="0">
                <a:solidFill>
                  <a:schemeClr val="accent2"/>
                </a:solidFill>
              </a:rPr>
              <a:t>από τον πελάτη)</a:t>
            </a:r>
            <a:endParaRPr lang="el-GR" i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Δίκτυα κέντρων δεδομένων</a:t>
            </a:r>
          </a:p>
        </p:txBody>
      </p:sp>
      <p:sp>
        <p:nvSpPr>
          <p:cNvPr id="45158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5158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C3024AE0-4995-4BC2-9B51-1138ACB31626}" type="slidenum">
              <a:rPr lang="en-US" smtClean="0">
                <a:latin typeface="Arial" charset="0"/>
                <a:cs typeface="Arial" charset="0"/>
              </a:rPr>
              <a:pPr/>
              <a:t>86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1588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451590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464913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4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5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6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7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591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46490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0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6491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491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6491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451592" name="TextBox 546"/>
            <p:cNvSpPr txBox="1">
              <a:spLocks noChangeArrowheads="1"/>
            </p:cNvSpPr>
            <p:nvPr/>
          </p:nvSpPr>
          <p:spPr bwMode="auto">
            <a:xfrm>
              <a:off x="7042811" y="3997312"/>
              <a:ext cx="1063512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Server racks</a:t>
              </a:r>
            </a:p>
          </p:txBody>
        </p:sp>
        <p:sp>
          <p:nvSpPr>
            <p:cNvPr id="451593" name="TextBox 554"/>
            <p:cNvSpPr txBox="1">
              <a:spLocks noChangeArrowheads="1"/>
            </p:cNvSpPr>
            <p:nvPr/>
          </p:nvSpPr>
          <p:spPr bwMode="auto">
            <a:xfrm>
              <a:off x="7026938" y="3540288"/>
              <a:ext cx="1144466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TOR switches</a:t>
              </a:r>
            </a:p>
          </p:txBody>
        </p:sp>
        <p:sp>
          <p:nvSpPr>
            <p:cNvPr id="451594" name="TextBox 431"/>
            <p:cNvSpPr txBox="1">
              <a:spLocks noChangeArrowheads="1"/>
            </p:cNvSpPr>
            <p:nvPr/>
          </p:nvSpPr>
          <p:spPr bwMode="auto">
            <a:xfrm>
              <a:off x="7026938" y="1893096"/>
              <a:ext cx="1592093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Tier-1 switches</a:t>
              </a:r>
            </a:p>
          </p:txBody>
        </p:sp>
        <p:sp>
          <p:nvSpPr>
            <p:cNvPr id="451595" name="TextBox 432"/>
            <p:cNvSpPr txBox="1">
              <a:spLocks noChangeArrowheads="1"/>
            </p:cNvSpPr>
            <p:nvPr/>
          </p:nvSpPr>
          <p:spPr bwMode="auto">
            <a:xfrm>
              <a:off x="7025350" y="2730974"/>
              <a:ext cx="1592094" cy="307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i="0">
                  <a:solidFill>
                    <a:srgbClr val="000000"/>
                  </a:solidFill>
                  <a:latin typeface="Calibri" pitchFamily="34" charset="0"/>
                </a:rPr>
                <a:t>Tier-2 switches</a:t>
              </a:r>
            </a:p>
          </p:txBody>
        </p:sp>
        <p:grpSp>
          <p:nvGrpSpPr>
            <p:cNvPr id="451596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452374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6490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6490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64906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64907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791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2" name="Straight Connector 105"/>
              <p:cNvCxnSpPr>
                <a:stCxn id="464903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109"/>
              <p:cNvCxnSpPr>
                <a:endCxn id="452400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379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557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9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9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8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99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000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85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9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0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6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7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8" name="Straight Connector 576"/>
                    <p:cNvCxnSpPr/>
                    <p:nvPr/>
                  </p:nvCxnSpPr>
                  <p:spPr>
                    <a:xfrm flipV="1">
                      <a:off x="6581557" y="29333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7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5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6" name="Straight Connector 574"/>
                    <p:cNvCxnSpPr/>
                    <p:nvPr/>
                  </p:nvCxnSpPr>
                  <p:spPr>
                    <a:xfrm flipV="1">
                      <a:off x="6582036" y="293329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8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3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4" name="Straight Connector 572"/>
                    <p:cNvCxnSpPr/>
                    <p:nvPr/>
                  </p:nvCxnSpPr>
                  <p:spPr>
                    <a:xfrm flipV="1">
                      <a:off x="6582516" y="293322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89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21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2" name="Straight Connector 570"/>
                    <p:cNvCxnSpPr/>
                    <p:nvPr/>
                  </p:nvCxnSpPr>
                  <p:spPr>
                    <a:xfrm flipV="1">
                      <a:off x="6582995" y="293315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0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9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0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1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7" name="Straight Connector 565"/>
                    <p:cNvCxnSpPr/>
                    <p:nvPr/>
                  </p:nvCxnSpPr>
                  <p:spPr>
                    <a:xfrm flipV="1">
                      <a:off x="7028679" y="284059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8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2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5" name="Straight Connector 563"/>
                    <p:cNvCxnSpPr/>
                    <p:nvPr/>
                  </p:nvCxnSpPr>
                  <p:spPr>
                    <a:xfrm flipV="1">
                      <a:off x="7029158" y="284052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6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3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3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4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94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1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2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58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59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7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7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7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76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7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8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9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0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1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2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3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4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5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6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7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8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0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99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36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7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38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39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0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41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942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527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71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2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9" name="Straight Connector 693"/>
                    <p:cNvCxnSpPr/>
                    <p:nvPr/>
                  </p:nvCxnSpPr>
                  <p:spPr>
                    <a:xfrm flipV="1">
                      <a:off x="7038668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0" name="Straight Connector 694"/>
                    <p:cNvCxnSpPr/>
                    <p:nvPr/>
                  </p:nvCxnSpPr>
                  <p:spPr>
                    <a:xfrm flipV="1">
                      <a:off x="6582008" y="2933370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29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7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8" name="Straight Connector 692"/>
                    <p:cNvCxnSpPr/>
                    <p:nvPr/>
                  </p:nvCxnSpPr>
                  <p:spPr>
                    <a:xfrm flipV="1">
                      <a:off x="6582488" y="293330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0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5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6" name="Straight Connector 690"/>
                    <p:cNvCxnSpPr/>
                    <p:nvPr/>
                  </p:nvCxnSpPr>
                  <p:spPr>
                    <a:xfrm flipV="1">
                      <a:off x="6582967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1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3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4" name="Straight Connector 688"/>
                    <p:cNvCxnSpPr/>
                    <p:nvPr/>
                  </p:nvCxnSpPr>
                  <p:spPr>
                    <a:xfrm flipV="1">
                      <a:off x="6583447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2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61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2" name="Straight Connector 686"/>
                    <p:cNvCxnSpPr/>
                    <p:nvPr/>
                  </p:nvCxnSpPr>
                  <p:spPr>
                    <a:xfrm flipV="1">
                      <a:off x="6592881" y="293935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3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9" name="Straight Connector 683"/>
                    <p:cNvCxnSpPr/>
                    <p:nvPr/>
                  </p:nvCxnSpPr>
                  <p:spPr>
                    <a:xfrm flipV="1">
                      <a:off x="7029128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0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4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7" name="Straight Connector 681"/>
                    <p:cNvCxnSpPr/>
                    <p:nvPr/>
                  </p:nvCxnSpPr>
                  <p:spPr>
                    <a:xfrm flipV="1">
                      <a:off x="7029607" y="2840525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8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5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5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6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536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53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4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500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501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5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5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5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918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3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4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5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6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7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8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9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0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1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441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78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79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0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1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2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83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4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69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3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4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0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11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2" name="Straight Connector 753"/>
                    <p:cNvCxnSpPr/>
                    <p:nvPr/>
                  </p:nvCxnSpPr>
                  <p:spPr>
                    <a:xfrm flipV="1">
                      <a:off x="6581409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1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9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0" name="Straight Connector 751"/>
                    <p:cNvCxnSpPr/>
                    <p:nvPr/>
                  </p:nvCxnSpPr>
                  <p:spPr>
                    <a:xfrm flipV="1">
                      <a:off x="6581888" y="29333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2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7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8" name="Straight Connector 749"/>
                    <p:cNvCxnSpPr/>
                    <p:nvPr/>
                  </p:nvCxnSpPr>
                  <p:spPr>
                    <a:xfrm flipV="1">
                      <a:off x="6582367" y="29332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3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5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6" name="Straight Connector 747"/>
                    <p:cNvCxnSpPr/>
                    <p:nvPr/>
                  </p:nvCxnSpPr>
                  <p:spPr>
                    <a:xfrm flipV="1">
                      <a:off x="6582847" y="293316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4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3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4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5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01" name="Straight Connector 742"/>
                    <p:cNvCxnSpPr/>
                    <p:nvPr/>
                  </p:nvCxnSpPr>
                  <p:spPr>
                    <a:xfrm flipV="1">
                      <a:off x="70285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2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6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9" name="Straight Connector 740"/>
                    <p:cNvCxnSpPr/>
                    <p:nvPr/>
                  </p:nvCxnSpPr>
                  <p:spPr>
                    <a:xfrm flipV="1">
                      <a:off x="70290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0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7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7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8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78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95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6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442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443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45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5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6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60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6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7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8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9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382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83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0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1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2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3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4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5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26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411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5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6" name="Straight Connector 814"/>
                    <p:cNvCxnSpPr/>
                    <p:nvPr/>
                  </p:nvCxnSpPr>
                  <p:spPr>
                    <a:xfrm flipV="1">
                      <a:off x="6571374" y="2938138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2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3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4" name="Straight Connector 812"/>
                    <p:cNvCxnSpPr/>
                    <p:nvPr/>
                  </p:nvCxnSpPr>
                  <p:spPr>
                    <a:xfrm flipV="1">
                      <a:off x="6580811" y="293337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3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51" name="Straight Connector 809"/>
                    <p:cNvCxnSpPr/>
                    <p:nvPr/>
                  </p:nvCxnSpPr>
                  <p:spPr>
                    <a:xfrm flipV="1">
                      <a:off x="7017058" y="284557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2" name="Straight Connector 810"/>
                    <p:cNvCxnSpPr/>
                    <p:nvPr/>
                  </p:nvCxnSpPr>
                  <p:spPr>
                    <a:xfrm flipV="1">
                      <a:off x="6581290" y="293330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4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9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0" name="Straight Connector 808"/>
                    <p:cNvCxnSpPr/>
                    <p:nvPr/>
                  </p:nvCxnSpPr>
                  <p:spPr>
                    <a:xfrm flipV="1">
                      <a:off x="6581770" y="293323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5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7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8" name="Straight Connector 806"/>
                    <p:cNvCxnSpPr/>
                    <p:nvPr/>
                  </p:nvCxnSpPr>
                  <p:spPr>
                    <a:xfrm flipV="1">
                      <a:off x="6582249" y="2933160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6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5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6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3" name="Straight Connector 801"/>
                    <p:cNvCxnSpPr/>
                    <p:nvPr/>
                  </p:nvCxnSpPr>
                  <p:spPr>
                    <a:xfrm flipV="1">
                      <a:off x="7027930" y="284059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4" name="Straight Connector 802"/>
                    <p:cNvCxnSpPr/>
                    <p:nvPr/>
                  </p:nvCxnSpPr>
                  <p:spPr>
                    <a:xfrm flipV="1">
                      <a:off x="6571271" y="293928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41" name="Straight Connector 799"/>
                    <p:cNvCxnSpPr/>
                    <p:nvPr/>
                  </p:nvCxnSpPr>
                  <p:spPr>
                    <a:xfrm flipV="1">
                      <a:off x="7028410" y="284052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2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19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9" name="Straight Connector 797"/>
                    <p:cNvCxnSpPr/>
                    <p:nvPr/>
                  </p:nvCxnSpPr>
                  <p:spPr>
                    <a:xfrm flipV="1">
                      <a:off x="7016952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0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420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37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38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84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85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9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40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40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802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9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0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1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2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7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452128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3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0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85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371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372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8 w 280"/>
                    <a:gd name="T5" fmla="*/ 0 h 63"/>
                    <a:gd name="T6" fmla="*/ 509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373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8 w 293"/>
                    <a:gd name="T3" fmla="*/ 1 h 93"/>
                    <a:gd name="T4" fmla="*/ 197 w 293"/>
                    <a:gd name="T5" fmla="*/ 93 h 93"/>
                    <a:gd name="T6" fmla="*/ 296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45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818"/>
              <p:cNvCxnSpPr>
                <a:stCxn id="452369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820"/>
              <p:cNvCxnSpPr>
                <a:endCxn id="452154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2133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311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48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49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0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1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52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3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754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339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3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4" name="Straight Connector 1056"/>
                    <p:cNvCxnSpPr/>
                    <p:nvPr/>
                  </p:nvCxnSpPr>
                  <p:spPr>
                    <a:xfrm flipV="1">
                      <a:off x="6570853" y="293862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0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81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2" name="Straight Connector 1054"/>
                    <p:cNvCxnSpPr/>
                    <p:nvPr/>
                  </p:nvCxnSpPr>
                  <p:spPr>
                    <a:xfrm flipV="1">
                      <a:off x="6571335" y="293855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1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9" name="Straight Connector 1051"/>
                    <p:cNvCxnSpPr/>
                    <p:nvPr/>
                  </p:nvCxnSpPr>
                  <p:spPr>
                    <a:xfrm flipV="1">
                      <a:off x="7016537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0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2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7" name="Straight Connector 1049"/>
                    <p:cNvCxnSpPr/>
                    <p:nvPr/>
                  </p:nvCxnSpPr>
                  <p:spPr>
                    <a:xfrm flipV="1">
                      <a:off x="7017016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8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3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5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6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4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3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4" name="Straight Connector 1046"/>
                    <p:cNvCxnSpPr/>
                    <p:nvPr/>
                  </p:nvCxnSpPr>
                  <p:spPr>
                    <a:xfrm flipV="1">
                      <a:off x="6582209" y="29445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5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71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2" name="Straight Connector 1044"/>
                    <p:cNvCxnSpPr/>
                    <p:nvPr/>
                  </p:nvCxnSpPr>
                  <p:spPr>
                    <a:xfrm flipV="1">
                      <a:off x="6570750" y="29444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6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9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0" name="Straight Connector 1042"/>
                    <p:cNvCxnSpPr/>
                    <p:nvPr/>
                  </p:nvCxnSpPr>
                  <p:spPr>
                    <a:xfrm flipV="1">
                      <a:off x="6571229" y="294440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7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7" name="Straight Connector 1039"/>
                    <p:cNvCxnSpPr/>
                    <p:nvPr/>
                  </p:nvCxnSpPr>
                  <p:spPr>
                    <a:xfrm flipV="1">
                      <a:off x="7016431" y="285190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8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348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65" name="Straight Connector 1037"/>
                    <p:cNvCxnSpPr/>
                    <p:nvPr/>
                  </p:nvCxnSpPr>
                  <p:spPr>
                    <a:xfrm flipV="1">
                      <a:off x="7016911" y="285184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6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312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313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32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32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33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730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1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2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3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4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5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6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7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8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9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0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1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2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4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253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90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1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2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3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94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95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96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81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5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6" name="Straight Connector 998"/>
                    <p:cNvCxnSpPr/>
                    <p:nvPr/>
                  </p:nvCxnSpPr>
                  <p:spPr>
                    <a:xfrm flipV="1">
                      <a:off x="6571305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2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3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4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3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21" name="Straight Connector 993"/>
                    <p:cNvCxnSpPr/>
                    <p:nvPr/>
                  </p:nvCxnSpPr>
                  <p:spPr>
                    <a:xfrm flipV="1">
                      <a:off x="7016986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2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4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9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0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5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7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8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6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5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6" name="Straight Connector 988"/>
                    <p:cNvCxnSpPr/>
                    <p:nvPr/>
                  </p:nvCxnSpPr>
                  <p:spPr>
                    <a:xfrm flipV="1">
                      <a:off x="6582659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7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3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4" name="Straight Connector 986"/>
                    <p:cNvCxnSpPr/>
                    <p:nvPr/>
                  </p:nvCxnSpPr>
                  <p:spPr>
                    <a:xfrm flipV="1">
                      <a:off x="6571199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8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11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2" name="Straight Connector 984"/>
                    <p:cNvCxnSpPr/>
                    <p:nvPr/>
                  </p:nvCxnSpPr>
                  <p:spPr>
                    <a:xfrm flipV="1">
                      <a:off x="6580634" y="294440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89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9" name="Straight Connector 981"/>
                    <p:cNvCxnSpPr/>
                    <p:nvPr/>
                  </p:nvCxnSpPr>
                  <p:spPr>
                    <a:xfrm flipV="1">
                      <a:off x="7016883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0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90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07" name="Straight Connector 979"/>
                    <p:cNvCxnSpPr/>
                    <p:nvPr/>
                  </p:nvCxnSpPr>
                  <p:spPr>
                    <a:xfrm flipV="1">
                      <a:off x="7026315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8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254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255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6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261 w 280"/>
                        <a:gd name="T3" fmla="*/ 44708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72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3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4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5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6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7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8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9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0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1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2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3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4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5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95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32" name="Rectangle 904"/>
                  <p:cNvSpPr/>
                  <p:nvPr/>
                </p:nvSpPr>
                <p:spPr>
                  <a:xfrm>
                    <a:off x="6508368" y="3062348"/>
                    <a:ext cx="459646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3" name="Straight Connector 905"/>
                  <p:cNvCxnSpPr/>
                  <p:nvPr/>
                </p:nvCxnSpPr>
                <p:spPr>
                  <a:xfrm flipV="1">
                    <a:off x="6848625" y="3062348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4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5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6" name="Rectangle 908"/>
                  <p:cNvSpPr/>
                  <p:nvPr/>
                </p:nvSpPr>
                <p:spPr>
                  <a:xfrm>
                    <a:off x="6815794" y="3703060"/>
                    <a:ext cx="143266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37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638" name="Straight Connector 910"/>
                  <p:cNvCxnSpPr/>
                  <p:nvPr/>
                </p:nvCxnSpPr>
                <p:spPr>
                  <a:xfrm flipV="1">
                    <a:off x="6848625" y="3804884"/>
                    <a:ext cx="122374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223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7" name="Straight Connector 939"/>
                    <p:cNvCxnSpPr/>
                    <p:nvPr/>
                  </p:nvCxnSpPr>
                  <p:spPr>
                    <a:xfrm flipV="1">
                      <a:off x="70393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8" name="Straight Connector 940"/>
                    <p:cNvCxnSpPr/>
                    <p:nvPr/>
                  </p:nvCxnSpPr>
                  <p:spPr>
                    <a:xfrm flipV="1">
                      <a:off x="6570705" y="2938628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4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5" name="Straight Connector 937"/>
                    <p:cNvCxnSpPr/>
                    <p:nvPr/>
                  </p:nvCxnSpPr>
                  <p:spPr>
                    <a:xfrm flipV="1">
                      <a:off x="7039786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6" name="Straight Connector 938"/>
                    <p:cNvCxnSpPr/>
                    <p:nvPr/>
                  </p:nvCxnSpPr>
                  <p:spPr>
                    <a:xfrm flipV="1">
                      <a:off x="6571186" y="2938559"/>
                      <a:ext cx="47457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5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3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4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6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61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2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7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9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22372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0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8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7" name="Straight Connector 929"/>
                    <p:cNvCxnSpPr/>
                    <p:nvPr/>
                  </p:nvCxnSpPr>
                  <p:spPr>
                    <a:xfrm flipV="1">
                      <a:off x="7038720" y="284585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8" name="Straight Connector 930"/>
                    <p:cNvCxnSpPr/>
                    <p:nvPr/>
                  </p:nvCxnSpPr>
                  <p:spPr>
                    <a:xfrm flipV="1">
                      <a:off x="6582061" y="294454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29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5" name="Straight Connector 927"/>
                    <p:cNvCxnSpPr/>
                    <p:nvPr/>
                  </p:nvCxnSpPr>
                  <p:spPr>
                    <a:xfrm flipV="1">
                      <a:off x="7039200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6" name="Straight Connector 928"/>
                    <p:cNvCxnSpPr/>
                    <p:nvPr/>
                  </p:nvCxnSpPr>
                  <p:spPr>
                    <a:xfrm flipV="1">
                      <a:off x="6570602" y="2944476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0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3" name="Straight Connector 925"/>
                    <p:cNvCxnSpPr/>
                    <p:nvPr/>
                  </p:nvCxnSpPr>
                  <p:spPr>
                    <a:xfrm flipV="1">
                      <a:off x="7039679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4" name="Straight Connector 926"/>
                    <p:cNvCxnSpPr/>
                    <p:nvPr/>
                  </p:nvCxnSpPr>
                  <p:spPr>
                    <a:xfrm flipV="1">
                      <a:off x="6571081" y="2944407"/>
                      <a:ext cx="47456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1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51" name="Straight Connector 923"/>
                    <p:cNvCxnSpPr/>
                    <p:nvPr/>
                  </p:nvCxnSpPr>
                  <p:spPr>
                    <a:xfrm flipV="1">
                      <a:off x="7028222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2" name="Straight Connector 924"/>
                    <p:cNvCxnSpPr/>
                    <p:nvPr/>
                  </p:nvCxnSpPr>
                  <p:spPr>
                    <a:xfrm flipV="1">
                      <a:off x="6571562" y="293963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232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49" name="Straight Connector 921"/>
                    <p:cNvCxnSpPr/>
                    <p:nvPr/>
                  </p:nvCxnSpPr>
                  <p:spPr>
                    <a:xfrm flipV="1">
                      <a:off x="7028701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0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96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97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21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97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21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9749 w 280"/>
                        <a:gd name="T3" fmla="*/ 44708 h 63"/>
                        <a:gd name="T4" fmla="*/ 412837 w 280"/>
                        <a:gd name="T5" fmla="*/ 0 h 63"/>
                        <a:gd name="T6" fmla="*/ 527828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21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14" name="Straight Connector 886"/>
                  <p:cNvCxnSpPr/>
                  <p:nvPr/>
                </p:nvCxnSpPr>
                <p:spPr>
                  <a:xfrm flipH="1">
                    <a:off x="7010496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5" name="Straight Connector 887"/>
                  <p:cNvCxnSpPr/>
                  <p:nvPr/>
                </p:nvCxnSpPr>
                <p:spPr>
                  <a:xfrm>
                    <a:off x="6888689" y="230442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6" name="Straight Connector 888"/>
                  <p:cNvCxnSpPr/>
                  <p:nvPr/>
                </p:nvCxnSpPr>
                <p:spPr>
                  <a:xfrm>
                    <a:off x="6884999" y="236865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7" name="Straight Connector 889"/>
                  <p:cNvCxnSpPr/>
                  <p:nvPr/>
                </p:nvCxnSpPr>
                <p:spPr>
                  <a:xfrm>
                    <a:off x="688130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8" name="Straight Connector 890"/>
                  <p:cNvCxnSpPr/>
                  <p:nvPr/>
                </p:nvCxnSpPr>
                <p:spPr>
                  <a:xfrm>
                    <a:off x="6881307" y="250964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9" name="Straight Connector 891"/>
                  <p:cNvCxnSpPr/>
                  <p:nvPr/>
                </p:nvCxnSpPr>
                <p:spPr>
                  <a:xfrm>
                    <a:off x="6877617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892"/>
                  <p:cNvCxnSpPr/>
                  <p:nvPr/>
                </p:nvCxnSpPr>
                <p:spPr>
                  <a:xfrm>
                    <a:off x="6877617" y="263809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1" name="Straight Connector 893"/>
                  <p:cNvCxnSpPr/>
                  <p:nvPr/>
                </p:nvCxnSpPr>
                <p:spPr>
                  <a:xfrm>
                    <a:off x="6873925" y="270702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2" name="Straight Connector 894"/>
                  <p:cNvCxnSpPr/>
                  <p:nvPr/>
                </p:nvCxnSpPr>
                <p:spPr>
                  <a:xfrm>
                    <a:off x="6881307" y="277595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Straight Connector 895"/>
                  <p:cNvCxnSpPr/>
                  <p:nvPr/>
                </p:nvCxnSpPr>
                <p:spPr>
                  <a:xfrm>
                    <a:off x="6884999" y="284331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4" name="Straight Connector 896"/>
                  <p:cNvCxnSpPr/>
                  <p:nvPr/>
                </p:nvCxnSpPr>
                <p:spPr>
                  <a:xfrm>
                    <a:off x="688130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Straight Connector 897"/>
                  <p:cNvCxnSpPr/>
                  <p:nvPr/>
                </p:nvCxnSpPr>
                <p:spPr>
                  <a:xfrm>
                    <a:off x="6888689" y="297646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Straight Connector 898"/>
                  <p:cNvCxnSpPr/>
                  <p:nvPr/>
                </p:nvCxnSpPr>
                <p:spPr>
                  <a:xfrm flipH="1">
                    <a:off x="6888689" y="2132105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2136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137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74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5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6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77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8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79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80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165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9" name="Straight Connector 881"/>
                    <p:cNvCxnSpPr/>
                    <p:nvPr/>
                  </p:nvCxnSpPr>
                  <p:spPr>
                    <a:xfrm flipV="1">
                      <a:off x="7038705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0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6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7" name="Straight Connector 879"/>
                    <p:cNvCxnSpPr/>
                    <p:nvPr/>
                  </p:nvCxnSpPr>
                  <p:spPr>
                    <a:xfrm flipV="1">
                      <a:off x="7039187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8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7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5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8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3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4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69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01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2" name="Straight Connector 874"/>
                    <p:cNvCxnSpPr/>
                    <p:nvPr/>
                  </p:nvCxnSpPr>
                  <p:spPr>
                    <a:xfrm flipV="1">
                      <a:off x="6592919" y="2938350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0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9" name="Straight Connector 871"/>
                    <p:cNvCxnSpPr/>
                    <p:nvPr/>
                  </p:nvCxnSpPr>
                  <p:spPr>
                    <a:xfrm flipV="1">
                      <a:off x="7038123" y="2845854"/>
                      <a:ext cx="10446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0" name="Straight Connector 872"/>
                    <p:cNvCxnSpPr/>
                    <p:nvPr/>
                  </p:nvCxnSpPr>
                  <p:spPr>
                    <a:xfrm flipV="1">
                      <a:off x="6593400" y="294454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1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7" name="Straight Connector 869"/>
                    <p:cNvCxnSpPr/>
                    <p:nvPr/>
                  </p:nvCxnSpPr>
                  <p:spPr>
                    <a:xfrm flipV="1">
                      <a:off x="7038602" y="2845784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8" name="Straight Connector 870"/>
                    <p:cNvCxnSpPr/>
                    <p:nvPr/>
                  </p:nvCxnSpPr>
                  <p:spPr>
                    <a:xfrm flipV="1">
                      <a:off x="6581941" y="294447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2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5" name="Straight Connector 867"/>
                    <p:cNvCxnSpPr/>
                    <p:nvPr/>
                  </p:nvCxnSpPr>
                  <p:spPr>
                    <a:xfrm flipV="1">
                      <a:off x="7039081" y="2845715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6" name="Straight Connector 868"/>
                    <p:cNvCxnSpPr/>
                    <p:nvPr/>
                  </p:nvCxnSpPr>
                  <p:spPr>
                    <a:xfrm flipV="1">
                      <a:off x="6582420" y="2944407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3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3" name="Straight Connector 865"/>
                    <p:cNvCxnSpPr/>
                    <p:nvPr/>
                  </p:nvCxnSpPr>
                  <p:spPr>
                    <a:xfrm flipV="1">
                      <a:off x="7027624" y="2851911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4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74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91" name="Straight Connector 863"/>
                    <p:cNvCxnSpPr/>
                    <p:nvPr/>
                  </p:nvCxnSpPr>
                  <p:spPr>
                    <a:xfrm flipV="1">
                      <a:off x="7028103" y="2851842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2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138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139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15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15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45429 h 63"/>
                        <a:gd name="T2" fmla="*/ 68285 w 280"/>
                        <a:gd name="T3" fmla="*/ 44708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15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556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7" name="Straight Connector 829"/>
                  <p:cNvCxnSpPr/>
                  <p:nvPr/>
                </p:nvCxnSpPr>
                <p:spPr>
                  <a:xfrm>
                    <a:off x="6887950" y="230442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8" name="Straight Connector 830"/>
                  <p:cNvCxnSpPr/>
                  <p:nvPr/>
                </p:nvCxnSpPr>
                <p:spPr>
                  <a:xfrm>
                    <a:off x="6884257" y="236865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9" name="Straight Connector 831"/>
                  <p:cNvCxnSpPr/>
                  <p:nvPr/>
                </p:nvCxnSpPr>
                <p:spPr>
                  <a:xfrm>
                    <a:off x="6884257" y="2445412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0" name="Straight Connector 832"/>
                  <p:cNvCxnSpPr/>
                  <p:nvPr/>
                </p:nvCxnSpPr>
                <p:spPr>
                  <a:xfrm>
                    <a:off x="6880567" y="25096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1" name="Straight Connector 833"/>
                  <p:cNvCxnSpPr/>
                  <p:nvPr/>
                </p:nvCxnSpPr>
                <p:spPr>
                  <a:xfrm>
                    <a:off x="6876875" y="257073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2" name="Straight Connector 834"/>
                  <p:cNvCxnSpPr/>
                  <p:nvPr/>
                </p:nvCxnSpPr>
                <p:spPr>
                  <a:xfrm>
                    <a:off x="6876875" y="26380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3" name="Straight Connector 835"/>
                  <p:cNvCxnSpPr/>
                  <p:nvPr/>
                </p:nvCxnSpPr>
                <p:spPr>
                  <a:xfrm>
                    <a:off x="6873185" y="270702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4" name="Straight Connector 836"/>
                  <p:cNvCxnSpPr/>
                  <p:nvPr/>
                </p:nvCxnSpPr>
                <p:spPr>
                  <a:xfrm>
                    <a:off x="6880567" y="277595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5" name="Straight Connector 837"/>
                  <p:cNvCxnSpPr/>
                  <p:nvPr/>
                </p:nvCxnSpPr>
                <p:spPr>
                  <a:xfrm>
                    <a:off x="6884257" y="28433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838"/>
                  <p:cNvCxnSpPr/>
                  <p:nvPr/>
                </p:nvCxnSpPr>
                <p:spPr>
                  <a:xfrm>
                    <a:off x="6884257" y="2912238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7" name="Straight Connector 839"/>
                  <p:cNvCxnSpPr/>
                  <p:nvPr/>
                </p:nvCxnSpPr>
                <p:spPr>
                  <a:xfrm>
                    <a:off x="6887950" y="29764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8" name="Straight Connector 840"/>
                  <p:cNvCxnSpPr/>
                  <p:nvPr/>
                </p:nvCxnSpPr>
                <p:spPr>
                  <a:xfrm flipH="1">
                    <a:off x="6887950" y="2132105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8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451882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2123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4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2125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2126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2127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299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1065"/>
              <p:cNvCxnSpPr>
                <a:stCxn id="452123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1067"/>
              <p:cNvCxnSpPr>
                <a:endCxn id="451908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887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65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02" name="Rectangle 1267"/>
                  <p:cNvSpPr/>
                  <p:nvPr/>
                </p:nvSpPr>
                <p:spPr>
                  <a:xfrm>
                    <a:off x="6510771" y="3056893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3" name="Straight Connector 1268"/>
                  <p:cNvCxnSpPr/>
                  <p:nvPr/>
                </p:nvCxnSpPr>
                <p:spPr>
                  <a:xfrm flipV="1">
                    <a:off x="684804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4" name="Rectangle 1269"/>
                  <p:cNvSpPr/>
                  <p:nvPr/>
                </p:nvSpPr>
                <p:spPr>
                  <a:xfrm>
                    <a:off x="6477938" y="3066292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5" name="Straight Connector 1270"/>
                  <p:cNvCxnSpPr/>
                  <p:nvPr/>
                </p:nvCxnSpPr>
                <p:spPr>
                  <a:xfrm flipV="1">
                    <a:off x="6397352" y="3056893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06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7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508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93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7" name="Straight Connector 1302"/>
                    <p:cNvCxnSpPr/>
                    <p:nvPr/>
                  </p:nvCxnSpPr>
                  <p:spPr>
                    <a:xfrm flipV="1">
                      <a:off x="7038722" y="2845447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8" name="Straight Connector 1303"/>
                    <p:cNvCxnSpPr/>
                    <p:nvPr/>
                  </p:nvCxnSpPr>
                  <p:spPr>
                    <a:xfrm flipV="1">
                      <a:off x="6582061" y="293317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4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5" name="Straight Connector 1300"/>
                    <p:cNvCxnSpPr/>
                    <p:nvPr/>
                  </p:nvCxnSpPr>
                  <p:spPr>
                    <a:xfrm flipV="1">
                      <a:off x="7039204" y="284537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6" name="Straight Connector 1301"/>
                    <p:cNvCxnSpPr/>
                    <p:nvPr/>
                  </p:nvCxnSpPr>
                  <p:spPr>
                    <a:xfrm flipV="1">
                      <a:off x="6582542" y="293310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5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3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4" name="Straight Connector 1299"/>
                    <p:cNvCxnSpPr/>
                    <p:nvPr/>
                  </p:nvCxnSpPr>
                  <p:spPr>
                    <a:xfrm flipV="1">
                      <a:off x="6583022" y="29330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6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31" name="Straight Connector 1296"/>
                    <p:cNvCxnSpPr/>
                    <p:nvPr/>
                  </p:nvCxnSpPr>
                  <p:spPr>
                    <a:xfrm flipV="1">
                      <a:off x="7028224" y="28405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2" name="Straight Connector 1297"/>
                    <p:cNvCxnSpPr/>
                    <p:nvPr/>
                  </p:nvCxnSpPr>
                  <p:spPr>
                    <a:xfrm flipV="1">
                      <a:off x="6583501" y="29329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7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9" name="Straight Connector 1294"/>
                    <p:cNvCxnSpPr/>
                    <p:nvPr/>
                  </p:nvCxnSpPr>
                  <p:spPr>
                    <a:xfrm flipV="1">
                      <a:off x="7028703" y="284046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0" name="Straight Connector 1295"/>
                    <p:cNvCxnSpPr/>
                    <p:nvPr/>
                  </p:nvCxnSpPr>
                  <p:spPr>
                    <a:xfrm flipV="1">
                      <a:off x="6592936" y="293289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8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7" name="Straight Connector 1292"/>
                    <p:cNvCxnSpPr/>
                    <p:nvPr/>
                  </p:nvCxnSpPr>
                  <p:spPr>
                    <a:xfrm flipV="1">
                      <a:off x="7038138" y="2840399"/>
                      <a:ext cx="104466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8" name="Straight Connector 1293"/>
                    <p:cNvCxnSpPr/>
                    <p:nvPr/>
                  </p:nvCxnSpPr>
                  <p:spPr>
                    <a:xfrm flipV="1">
                      <a:off x="6593417" y="293909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99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5" name="Straight Connector 1290"/>
                    <p:cNvCxnSpPr/>
                    <p:nvPr/>
                  </p:nvCxnSpPr>
                  <p:spPr>
                    <a:xfrm flipV="1">
                      <a:off x="7038617" y="2840329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6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0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3" name="Straight Connector 1288"/>
                    <p:cNvCxnSpPr/>
                    <p:nvPr/>
                  </p:nvCxnSpPr>
                  <p:spPr>
                    <a:xfrm flipV="1">
                      <a:off x="7039096" y="284026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4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1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21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2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102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19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20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66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67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8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8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8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84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Straight Connector 1250"/>
                  <p:cNvCxnSpPr/>
                  <p:nvPr/>
                </p:nvCxnSpPr>
                <p:spPr>
                  <a:xfrm>
                    <a:off x="6887968" y="2303669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Straight Connector 1251"/>
                  <p:cNvCxnSpPr/>
                  <p:nvPr/>
                </p:nvCxnSpPr>
                <p:spPr>
                  <a:xfrm>
                    <a:off x="6884278" y="236789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Straight Connector 1252"/>
                  <p:cNvCxnSpPr/>
                  <p:nvPr/>
                </p:nvCxnSpPr>
                <p:spPr>
                  <a:xfrm>
                    <a:off x="6884278" y="244465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Straight Connector 1253"/>
                  <p:cNvCxnSpPr/>
                  <p:nvPr/>
                </p:nvCxnSpPr>
                <p:spPr>
                  <a:xfrm>
                    <a:off x="6880586" y="2508884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Straight Connector 1254"/>
                  <p:cNvCxnSpPr/>
                  <p:nvPr/>
                </p:nvCxnSpPr>
                <p:spPr>
                  <a:xfrm>
                    <a:off x="6876896" y="256997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Straight Connector 1255"/>
                  <p:cNvCxnSpPr/>
                  <p:nvPr/>
                </p:nvCxnSpPr>
                <p:spPr>
                  <a:xfrm>
                    <a:off x="6876896" y="2637340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Straight Connector 1256"/>
                  <p:cNvCxnSpPr/>
                  <p:nvPr/>
                </p:nvCxnSpPr>
                <p:spPr>
                  <a:xfrm>
                    <a:off x="6873204" y="2706267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Straight Connector 1257"/>
                  <p:cNvCxnSpPr/>
                  <p:nvPr/>
                </p:nvCxnSpPr>
                <p:spPr>
                  <a:xfrm>
                    <a:off x="6880586" y="2775195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3" name="Straight Connector 1258"/>
                  <p:cNvCxnSpPr/>
                  <p:nvPr/>
                </p:nvCxnSpPr>
                <p:spPr>
                  <a:xfrm>
                    <a:off x="6884278" y="2842556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4" name="Straight Connector 1259"/>
                  <p:cNvCxnSpPr/>
                  <p:nvPr/>
                </p:nvCxnSpPr>
                <p:spPr>
                  <a:xfrm>
                    <a:off x="6884278" y="2911483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5" name="Straight Connector 1260"/>
                  <p:cNvCxnSpPr/>
                  <p:nvPr/>
                </p:nvCxnSpPr>
                <p:spPr>
                  <a:xfrm>
                    <a:off x="6887968" y="2975711"/>
                    <a:ext cx="12549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6" name="Straight Connector 1261"/>
                  <p:cNvCxnSpPr/>
                  <p:nvPr/>
                </p:nvCxnSpPr>
                <p:spPr>
                  <a:xfrm flipH="1">
                    <a:off x="6887968" y="2131351"/>
                    <a:ext cx="12549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8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2007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444" name="Rectangle 1209"/>
                  <p:cNvSpPr/>
                  <p:nvPr/>
                </p:nvSpPr>
                <p:spPr>
                  <a:xfrm>
                    <a:off x="6520175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5" name="Straight Connector 1210"/>
                  <p:cNvCxnSpPr/>
                  <p:nvPr/>
                </p:nvCxnSpPr>
                <p:spPr>
                  <a:xfrm flipV="1">
                    <a:off x="6857447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6" name="Rectangle 1211"/>
                  <p:cNvSpPr/>
                  <p:nvPr/>
                </p:nvSpPr>
                <p:spPr>
                  <a:xfrm>
                    <a:off x="648734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47" name="Straight Connector 1212"/>
                  <p:cNvCxnSpPr/>
                  <p:nvPr/>
                </p:nvCxnSpPr>
                <p:spPr>
                  <a:xfrm flipV="1">
                    <a:off x="640675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8" name="Rectangle 1213"/>
                  <p:cNvSpPr/>
                  <p:nvPr/>
                </p:nvSpPr>
                <p:spPr>
                  <a:xfrm>
                    <a:off x="6827600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9" name="Rectangle 1214"/>
                  <p:cNvSpPr/>
                  <p:nvPr/>
                </p:nvSpPr>
                <p:spPr>
                  <a:xfrm>
                    <a:off x="6415709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450" name="Straight Connector 1215"/>
                  <p:cNvCxnSpPr/>
                  <p:nvPr/>
                </p:nvCxnSpPr>
                <p:spPr>
                  <a:xfrm flipV="1">
                    <a:off x="6857447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2035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9" name="Straight Connector 1244"/>
                    <p:cNvCxnSpPr/>
                    <p:nvPr/>
                  </p:nvCxnSpPr>
                  <p:spPr>
                    <a:xfrm flipV="1">
                      <a:off x="7039172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80" name="Straight Connector 1245"/>
                    <p:cNvCxnSpPr/>
                    <p:nvPr/>
                  </p:nvCxnSpPr>
                  <p:spPr>
                    <a:xfrm flipV="1">
                      <a:off x="6582512" y="2933175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6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7" name="Straight Connector 1242"/>
                    <p:cNvCxnSpPr/>
                    <p:nvPr/>
                  </p:nvCxnSpPr>
                  <p:spPr>
                    <a:xfrm flipV="1">
                      <a:off x="7039653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8" name="Straight Connector 1243"/>
                    <p:cNvCxnSpPr/>
                    <p:nvPr/>
                  </p:nvCxnSpPr>
                  <p:spPr>
                    <a:xfrm flipV="1">
                      <a:off x="6582993" y="293310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7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5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Straight Connector 1241"/>
                    <p:cNvCxnSpPr/>
                    <p:nvPr/>
                  </p:nvCxnSpPr>
                  <p:spPr>
                    <a:xfrm flipV="1">
                      <a:off x="6583473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8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3" name="Straight Connector 1238"/>
                    <p:cNvCxnSpPr/>
                    <p:nvPr/>
                  </p:nvCxnSpPr>
                  <p:spPr>
                    <a:xfrm flipV="1">
                      <a:off x="7028673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Straight Connector 1239"/>
                    <p:cNvCxnSpPr/>
                    <p:nvPr/>
                  </p:nvCxnSpPr>
                  <p:spPr>
                    <a:xfrm flipV="1">
                      <a:off x="6592906" y="2932966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39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71" name="Straight Connector 1236"/>
                    <p:cNvCxnSpPr/>
                    <p:nvPr/>
                  </p:nvCxnSpPr>
                  <p:spPr>
                    <a:xfrm flipV="1">
                      <a:off x="7038107" y="284047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2" name="Straight Connector 1237"/>
                    <p:cNvCxnSpPr/>
                    <p:nvPr/>
                  </p:nvCxnSpPr>
                  <p:spPr>
                    <a:xfrm flipV="1">
                      <a:off x="6593385" y="293289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0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9" name="Straight Connector 1234"/>
                    <p:cNvCxnSpPr/>
                    <p:nvPr/>
                  </p:nvCxnSpPr>
                  <p:spPr>
                    <a:xfrm flipV="1">
                      <a:off x="7038589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0" name="Straight Connector 1235"/>
                    <p:cNvCxnSpPr/>
                    <p:nvPr/>
                  </p:nvCxnSpPr>
                  <p:spPr>
                    <a:xfrm flipV="1">
                      <a:off x="6593866" y="293909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1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7" name="Straight Connector 1232"/>
                    <p:cNvCxnSpPr/>
                    <p:nvPr/>
                  </p:nvCxnSpPr>
                  <p:spPr>
                    <a:xfrm flipV="1">
                      <a:off x="7039068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8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2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5" name="Straight Connector 1230"/>
                    <p:cNvCxnSpPr/>
                    <p:nvPr/>
                  </p:nvCxnSpPr>
                  <p:spPr>
                    <a:xfrm flipV="1">
                      <a:off x="70395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6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3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3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2044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61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2" name="Straight Connector 1227"/>
                    <p:cNvCxnSpPr/>
                    <p:nvPr/>
                  </p:nvCxnSpPr>
                  <p:spPr>
                    <a:xfrm flipV="1">
                      <a:off x="6592802" y="2938815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2008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2009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202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202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202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426" name="Straight Connector 1191"/>
                  <p:cNvCxnSpPr/>
                  <p:nvPr/>
                </p:nvCxnSpPr>
                <p:spPr>
                  <a:xfrm flipH="1">
                    <a:off x="7010331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7" name="Straight Connector 1192"/>
                  <p:cNvCxnSpPr/>
                  <p:nvPr/>
                </p:nvCxnSpPr>
                <p:spPr>
                  <a:xfrm>
                    <a:off x="6888526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8" name="Straight Connector 1193"/>
                  <p:cNvCxnSpPr/>
                  <p:nvPr/>
                </p:nvCxnSpPr>
                <p:spPr>
                  <a:xfrm>
                    <a:off x="6884834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Straight Connector 1194"/>
                  <p:cNvCxnSpPr/>
                  <p:nvPr/>
                </p:nvCxnSpPr>
                <p:spPr>
                  <a:xfrm>
                    <a:off x="6884834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Straight Connector 1195"/>
                  <p:cNvCxnSpPr/>
                  <p:nvPr/>
                </p:nvCxnSpPr>
                <p:spPr>
                  <a:xfrm>
                    <a:off x="6881144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Straight Connector 1196"/>
                  <p:cNvCxnSpPr/>
                  <p:nvPr/>
                </p:nvCxnSpPr>
                <p:spPr>
                  <a:xfrm>
                    <a:off x="687745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2" name="Straight Connector 1197"/>
                  <p:cNvCxnSpPr/>
                  <p:nvPr/>
                </p:nvCxnSpPr>
                <p:spPr>
                  <a:xfrm>
                    <a:off x="6877452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3" name="Straight Connector 1198"/>
                  <p:cNvCxnSpPr/>
                  <p:nvPr/>
                </p:nvCxnSpPr>
                <p:spPr>
                  <a:xfrm>
                    <a:off x="6873762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4" name="Straight Connector 1199"/>
                  <p:cNvCxnSpPr/>
                  <p:nvPr/>
                </p:nvCxnSpPr>
                <p:spPr>
                  <a:xfrm>
                    <a:off x="6881144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Straight Connector 1200"/>
                  <p:cNvCxnSpPr/>
                  <p:nvPr/>
                </p:nvCxnSpPr>
                <p:spPr>
                  <a:xfrm>
                    <a:off x="6884834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Straight Connector 1201"/>
                  <p:cNvCxnSpPr/>
                  <p:nvPr/>
                </p:nvCxnSpPr>
                <p:spPr>
                  <a:xfrm>
                    <a:off x="6884834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Straight Connector 1202"/>
                  <p:cNvCxnSpPr/>
                  <p:nvPr/>
                </p:nvCxnSpPr>
                <p:spPr>
                  <a:xfrm>
                    <a:off x="6888526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8" name="Straight Connector 1203"/>
                  <p:cNvCxnSpPr/>
                  <p:nvPr/>
                </p:nvCxnSpPr>
                <p:spPr>
                  <a:xfrm flipH="1">
                    <a:off x="6888526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89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949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86" name="Rectangle 1151"/>
                  <p:cNvSpPr/>
                  <p:nvPr/>
                </p:nvSpPr>
                <p:spPr>
                  <a:xfrm>
                    <a:off x="65106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7" name="Straight Connector 1152"/>
                  <p:cNvCxnSpPr/>
                  <p:nvPr/>
                </p:nvCxnSpPr>
                <p:spPr>
                  <a:xfrm flipV="1">
                    <a:off x="6847894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8" name="Rectangle 1153"/>
                  <p:cNvSpPr/>
                  <p:nvPr/>
                </p:nvSpPr>
                <p:spPr>
                  <a:xfrm>
                    <a:off x="6477789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89" name="Straight Connector 1154"/>
                  <p:cNvCxnSpPr/>
                  <p:nvPr/>
                </p:nvCxnSpPr>
                <p:spPr>
                  <a:xfrm flipV="1">
                    <a:off x="63972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0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1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92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77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21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22374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2" name="Straight Connector 1187"/>
                    <p:cNvCxnSpPr/>
                    <p:nvPr/>
                  </p:nvCxnSpPr>
                  <p:spPr>
                    <a:xfrm flipV="1">
                      <a:off x="6581912" y="293317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8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9" name="Straight Connector 1184"/>
                    <p:cNvCxnSpPr/>
                    <p:nvPr/>
                  </p:nvCxnSpPr>
                  <p:spPr>
                    <a:xfrm flipV="1">
                      <a:off x="7039055" y="284538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0" name="Straight Connector 1185"/>
                    <p:cNvCxnSpPr/>
                    <p:nvPr/>
                  </p:nvCxnSpPr>
                  <p:spPr>
                    <a:xfrm flipV="1">
                      <a:off x="6582394" y="2933106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79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7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8" name="Straight Connector 1183"/>
                    <p:cNvCxnSpPr/>
                    <p:nvPr/>
                  </p:nvCxnSpPr>
                  <p:spPr>
                    <a:xfrm flipV="1">
                      <a:off x="6582873" y="293303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0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5" name="Straight Connector 1180"/>
                    <p:cNvCxnSpPr/>
                    <p:nvPr/>
                  </p:nvCxnSpPr>
                  <p:spPr>
                    <a:xfrm flipV="1">
                      <a:off x="70280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6" name="Straight Connector 1181"/>
                    <p:cNvCxnSpPr/>
                    <p:nvPr/>
                  </p:nvCxnSpPr>
                  <p:spPr>
                    <a:xfrm flipV="1">
                      <a:off x="6583353" y="29329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1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3" name="Straight Connector 1178"/>
                    <p:cNvCxnSpPr/>
                    <p:nvPr/>
                  </p:nvCxnSpPr>
                  <p:spPr>
                    <a:xfrm flipV="1">
                      <a:off x="70285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4" name="Straight Connector 1179"/>
                    <p:cNvCxnSpPr/>
                    <p:nvPr/>
                  </p:nvCxnSpPr>
                  <p:spPr>
                    <a:xfrm flipV="1">
                      <a:off x="6592787" y="293289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2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11" name="Straight Connector 1176"/>
                    <p:cNvCxnSpPr/>
                    <p:nvPr/>
                  </p:nvCxnSpPr>
                  <p:spPr>
                    <a:xfrm flipV="1">
                      <a:off x="70290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2" name="Straight Connector 1177"/>
                    <p:cNvCxnSpPr/>
                    <p:nvPr/>
                  </p:nvCxnSpPr>
                  <p:spPr>
                    <a:xfrm flipV="1">
                      <a:off x="6593268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3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9" name="Straight Connector 1174"/>
                    <p:cNvCxnSpPr/>
                    <p:nvPr/>
                  </p:nvCxnSpPr>
                  <p:spPr>
                    <a:xfrm flipV="1">
                      <a:off x="7029515" y="2840331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0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4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7" name="Straight Connector 1172"/>
                    <p:cNvCxnSpPr/>
                    <p:nvPr/>
                  </p:nvCxnSpPr>
                  <p:spPr>
                    <a:xfrm flipV="1">
                      <a:off x="7038948" y="284026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8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5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5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6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86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403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4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950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951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6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6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8285 w 280"/>
                        <a:gd name="T3" fmla="*/ 44709 h 63"/>
                        <a:gd name="T4" fmla="*/ 404175 w 280"/>
                        <a:gd name="T5" fmla="*/ 0 h 63"/>
                        <a:gd name="T6" fmla="*/ 516753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6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523 w 293"/>
                        <a:gd name="T3" fmla="*/ 573 h 93"/>
                        <a:gd name="T4" fmla="*/ 196523 w 293"/>
                        <a:gd name="T5" fmla="*/ 53262 h 93"/>
                        <a:gd name="T6" fmla="*/ 295288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68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9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1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2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6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0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890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91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328" name="Rectangle 1093"/>
                  <p:cNvSpPr/>
                  <p:nvPr/>
                </p:nvSpPr>
                <p:spPr>
                  <a:xfrm>
                    <a:off x="6510022" y="3056895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29" name="Straight Connector 1094"/>
                  <p:cNvCxnSpPr/>
                  <p:nvPr/>
                </p:nvCxnSpPr>
                <p:spPr>
                  <a:xfrm flipV="1">
                    <a:off x="6847296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0" name="Rectangle 1095"/>
                  <p:cNvSpPr/>
                  <p:nvPr/>
                </p:nvSpPr>
                <p:spPr>
                  <a:xfrm>
                    <a:off x="6477192" y="3066294"/>
                    <a:ext cx="131327" cy="1206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1" name="Straight Connector 1096"/>
                  <p:cNvCxnSpPr/>
                  <p:nvPr/>
                </p:nvCxnSpPr>
                <p:spPr>
                  <a:xfrm flipV="1">
                    <a:off x="6396603" y="3056895"/>
                    <a:ext cx="113419" cy="971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2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3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334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919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3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4" name="Straight Connector 1129"/>
                    <p:cNvCxnSpPr/>
                    <p:nvPr/>
                  </p:nvCxnSpPr>
                  <p:spPr>
                    <a:xfrm flipV="1">
                      <a:off x="6581315" y="293317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0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61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22372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2" name="Straight Connector 1127"/>
                    <p:cNvCxnSpPr/>
                    <p:nvPr/>
                  </p:nvCxnSpPr>
                  <p:spPr>
                    <a:xfrm flipV="1">
                      <a:off x="6581796" y="293310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1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9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77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0" name="Straight Connector 1125"/>
                    <p:cNvCxnSpPr/>
                    <p:nvPr/>
                  </p:nvCxnSpPr>
                  <p:spPr>
                    <a:xfrm flipV="1">
                      <a:off x="6582275" y="293303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2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7" name="Straight Connector 1122"/>
                    <p:cNvCxnSpPr/>
                    <p:nvPr/>
                  </p:nvCxnSpPr>
                  <p:spPr>
                    <a:xfrm flipV="1">
                      <a:off x="7027475" y="28405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8" name="Straight Connector 1123"/>
                    <p:cNvCxnSpPr/>
                    <p:nvPr/>
                  </p:nvCxnSpPr>
                  <p:spPr>
                    <a:xfrm flipV="1">
                      <a:off x="6582755" y="29329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3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5" name="Straight Connector 1120"/>
                    <p:cNvCxnSpPr/>
                    <p:nvPr/>
                  </p:nvCxnSpPr>
                  <p:spPr>
                    <a:xfrm flipV="1">
                      <a:off x="7027955" y="284047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6" name="Straight Connector 1121"/>
                    <p:cNvCxnSpPr/>
                    <p:nvPr/>
                  </p:nvCxnSpPr>
                  <p:spPr>
                    <a:xfrm flipV="1">
                      <a:off x="6583234" y="293289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4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3" name="Straight Connector 1118"/>
                    <p:cNvCxnSpPr/>
                    <p:nvPr/>
                  </p:nvCxnSpPr>
                  <p:spPr>
                    <a:xfrm flipV="1">
                      <a:off x="7028436" y="284040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Straight Connector 1119"/>
                    <p:cNvCxnSpPr/>
                    <p:nvPr/>
                  </p:nvCxnSpPr>
                  <p:spPr>
                    <a:xfrm flipV="1">
                      <a:off x="6592669" y="2939093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5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51" name="Straight Connector 1116"/>
                    <p:cNvCxnSpPr/>
                    <p:nvPr/>
                  </p:nvCxnSpPr>
                  <p:spPr>
                    <a:xfrm flipV="1">
                      <a:off x="7028916" y="284033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6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9" name="Straight Connector 1114"/>
                    <p:cNvCxnSpPr/>
                    <p:nvPr/>
                  </p:nvCxnSpPr>
                  <p:spPr>
                    <a:xfrm flipV="1">
                      <a:off x="7029395" y="2840262"/>
                      <a:ext cx="122374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0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7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7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8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928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345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6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92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93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90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90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91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310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2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3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4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5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6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7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8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2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51599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451636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451877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8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 i="0">
                    <a:solidFill>
                      <a:srgbClr val="000000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51879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451880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80 h 63"/>
                    <a:gd name="T2" fmla="*/ 67 w 280"/>
                    <a:gd name="T3" fmla="*/ 79 h 63"/>
                    <a:gd name="T4" fmla="*/ 396 w 280"/>
                    <a:gd name="T5" fmla="*/ 0 h 63"/>
                    <a:gd name="T6" fmla="*/ 506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51881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cxnSp>
            <p:nvCxnSpPr>
              <p:cNvPr id="53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312"/>
              <p:cNvCxnSpPr>
                <a:stCxn id="451877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314"/>
              <p:cNvCxnSpPr>
                <a:endCxn id="451662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1641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819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256" name="Rectangle 1514"/>
                  <p:cNvSpPr/>
                  <p:nvPr/>
                </p:nvSpPr>
                <p:spPr>
                  <a:xfrm>
                    <a:off x="6509502" y="3056544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7" name="Straight Connector 1515"/>
                  <p:cNvCxnSpPr/>
                  <p:nvPr/>
                </p:nvCxnSpPr>
                <p:spPr>
                  <a:xfrm flipV="1">
                    <a:off x="6846775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8" name="Rectangle 1516"/>
                  <p:cNvSpPr/>
                  <p:nvPr/>
                </p:nvSpPr>
                <p:spPr>
                  <a:xfrm>
                    <a:off x="6476671" y="3065943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9" name="Straight Connector 1517"/>
                  <p:cNvCxnSpPr/>
                  <p:nvPr/>
                </p:nvCxnSpPr>
                <p:spPr>
                  <a:xfrm flipV="1">
                    <a:off x="6396083" y="305654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60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1" name="Rectangle 1519"/>
                  <p:cNvSpPr/>
                  <p:nvPr/>
                </p:nvSpPr>
                <p:spPr>
                  <a:xfrm>
                    <a:off x="6405038" y="3152103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62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847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91" name="Straight Connector 1549"/>
                    <p:cNvCxnSpPr/>
                    <p:nvPr/>
                  </p:nvCxnSpPr>
                  <p:spPr>
                    <a:xfrm flipV="1">
                      <a:off x="7028500" y="284039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1550"/>
                    <p:cNvCxnSpPr/>
                    <p:nvPr/>
                  </p:nvCxnSpPr>
                  <p:spPr>
                    <a:xfrm flipV="1">
                      <a:off x="6580794" y="293282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8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9" name="Straight Connector 1547"/>
                    <p:cNvCxnSpPr/>
                    <p:nvPr/>
                  </p:nvCxnSpPr>
                  <p:spPr>
                    <a:xfrm flipV="1">
                      <a:off x="7028981" y="284032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1548"/>
                    <p:cNvCxnSpPr/>
                    <p:nvPr/>
                  </p:nvCxnSpPr>
                  <p:spPr>
                    <a:xfrm flipV="1">
                      <a:off x="6581275" y="293275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49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7" name="Straight Connector 1545"/>
                    <p:cNvCxnSpPr/>
                    <p:nvPr/>
                  </p:nvCxnSpPr>
                  <p:spPr>
                    <a:xfrm flipV="1">
                      <a:off x="7026475" y="284025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1546"/>
                    <p:cNvCxnSpPr/>
                    <p:nvPr/>
                  </p:nvCxnSpPr>
                  <p:spPr>
                    <a:xfrm flipV="1">
                      <a:off x="6581754" y="293268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0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5" name="Straight Connector 1543"/>
                    <p:cNvCxnSpPr/>
                    <p:nvPr/>
                  </p:nvCxnSpPr>
                  <p:spPr>
                    <a:xfrm flipV="1">
                      <a:off x="7026955" y="28401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1544"/>
                    <p:cNvCxnSpPr/>
                    <p:nvPr/>
                  </p:nvCxnSpPr>
                  <p:spPr>
                    <a:xfrm flipV="1">
                      <a:off x="6582234" y="29326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1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3" name="Straight Connector 1541"/>
                    <p:cNvCxnSpPr/>
                    <p:nvPr/>
                  </p:nvCxnSpPr>
                  <p:spPr>
                    <a:xfrm flipV="1">
                      <a:off x="7027434" y="284012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1542"/>
                    <p:cNvCxnSpPr/>
                    <p:nvPr/>
                  </p:nvCxnSpPr>
                  <p:spPr>
                    <a:xfrm flipV="1">
                      <a:off x="6582713" y="293254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2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81" name="Straight Connector 1539"/>
                    <p:cNvCxnSpPr/>
                    <p:nvPr/>
                  </p:nvCxnSpPr>
                  <p:spPr>
                    <a:xfrm flipV="1">
                      <a:off x="7027915" y="284005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2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3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9" name="Straight Connector 1537"/>
                    <p:cNvCxnSpPr/>
                    <p:nvPr/>
                  </p:nvCxnSpPr>
                  <p:spPr>
                    <a:xfrm flipV="1">
                      <a:off x="7028395" y="2839980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4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7" name="Straight Connector 1535"/>
                    <p:cNvCxnSpPr/>
                    <p:nvPr/>
                  </p:nvCxnSpPr>
                  <p:spPr>
                    <a:xfrm flipV="1">
                      <a:off x="7028874" y="2839911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5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5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856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73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820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821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83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83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83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238" name="Straight Connector 1496"/>
                  <p:cNvCxnSpPr/>
                  <p:nvPr/>
                </p:nvCxnSpPr>
                <p:spPr>
                  <a:xfrm flipH="1">
                    <a:off x="6997134" y="2120035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1497"/>
                  <p:cNvCxnSpPr/>
                  <p:nvPr/>
                </p:nvCxnSpPr>
                <p:spPr>
                  <a:xfrm>
                    <a:off x="6875327" y="22986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1498"/>
                  <p:cNvCxnSpPr/>
                  <p:nvPr/>
                </p:nvCxnSpPr>
                <p:spPr>
                  <a:xfrm>
                    <a:off x="6871637" y="23628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1499"/>
                  <p:cNvCxnSpPr/>
                  <p:nvPr/>
                </p:nvCxnSpPr>
                <p:spPr>
                  <a:xfrm>
                    <a:off x="6871637" y="243960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Straight Connector 1500"/>
                  <p:cNvCxnSpPr/>
                  <p:nvPr/>
                </p:nvCxnSpPr>
                <p:spPr>
                  <a:xfrm>
                    <a:off x="6867944" y="25038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Straight Connector 1501"/>
                  <p:cNvCxnSpPr/>
                  <p:nvPr/>
                </p:nvCxnSpPr>
                <p:spPr>
                  <a:xfrm>
                    <a:off x="6864254" y="2564930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1502"/>
                  <p:cNvCxnSpPr/>
                  <p:nvPr/>
                </p:nvCxnSpPr>
                <p:spPr>
                  <a:xfrm>
                    <a:off x="6864254" y="263229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" name="Straight Connector 1503"/>
                  <p:cNvCxnSpPr/>
                  <p:nvPr/>
                </p:nvCxnSpPr>
                <p:spPr>
                  <a:xfrm>
                    <a:off x="6860562" y="270121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" name="Straight Connector 1504"/>
                  <p:cNvCxnSpPr/>
                  <p:nvPr/>
                </p:nvCxnSpPr>
                <p:spPr>
                  <a:xfrm>
                    <a:off x="6867944" y="277014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1508"/>
                  <p:cNvCxnSpPr/>
                  <p:nvPr/>
                </p:nvCxnSpPr>
                <p:spPr>
                  <a:xfrm flipH="1">
                    <a:off x="6875327" y="2126301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2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61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98" name="Rectangle 1456"/>
                  <p:cNvSpPr/>
                  <p:nvPr/>
                </p:nvSpPr>
                <p:spPr>
                  <a:xfrm>
                    <a:off x="65099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9" name="Straight Connector 1457"/>
                  <p:cNvCxnSpPr/>
                  <p:nvPr/>
                </p:nvCxnSpPr>
                <p:spPr>
                  <a:xfrm flipV="1">
                    <a:off x="684722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Rectangle 1458"/>
                  <p:cNvSpPr/>
                  <p:nvPr/>
                </p:nvSpPr>
                <p:spPr>
                  <a:xfrm>
                    <a:off x="6477120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1" name="Straight Connector 1459"/>
                  <p:cNvCxnSpPr/>
                  <p:nvPr/>
                </p:nvCxnSpPr>
                <p:spPr>
                  <a:xfrm flipV="1">
                    <a:off x="63965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3" name="Rectangle 1461"/>
                  <p:cNvSpPr/>
                  <p:nvPr/>
                </p:nvSpPr>
                <p:spPr>
                  <a:xfrm>
                    <a:off x="6405487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4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89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3" name="Straight Connector 1491"/>
                    <p:cNvCxnSpPr/>
                    <p:nvPr/>
                  </p:nvCxnSpPr>
                  <p:spPr>
                    <a:xfrm flipV="1">
                      <a:off x="7028949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4" name="Straight Connector 1492"/>
                    <p:cNvCxnSpPr/>
                    <p:nvPr/>
                  </p:nvCxnSpPr>
                  <p:spPr>
                    <a:xfrm flipV="1">
                      <a:off x="6581243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0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31" name="Straight Connector 1489"/>
                    <p:cNvCxnSpPr/>
                    <p:nvPr/>
                  </p:nvCxnSpPr>
                  <p:spPr>
                    <a:xfrm flipV="1">
                      <a:off x="7029431" y="2840331"/>
                      <a:ext cx="12237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1490"/>
                    <p:cNvCxnSpPr/>
                    <p:nvPr/>
                  </p:nvCxnSpPr>
                  <p:spPr>
                    <a:xfrm flipV="1">
                      <a:off x="6581724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1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9" name="Straight Connector 1487"/>
                    <p:cNvCxnSpPr/>
                    <p:nvPr/>
                  </p:nvCxnSpPr>
                  <p:spPr>
                    <a:xfrm flipV="1">
                      <a:off x="7026926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1488"/>
                    <p:cNvCxnSpPr/>
                    <p:nvPr/>
                  </p:nvCxnSpPr>
                  <p:spPr>
                    <a:xfrm flipV="1">
                      <a:off x="6582204" y="293268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2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7" name="Straight Connector 1485"/>
                    <p:cNvCxnSpPr/>
                    <p:nvPr/>
                  </p:nvCxnSpPr>
                  <p:spPr>
                    <a:xfrm flipV="1">
                      <a:off x="70274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1486"/>
                    <p:cNvCxnSpPr/>
                    <p:nvPr/>
                  </p:nvCxnSpPr>
                  <p:spPr>
                    <a:xfrm flipV="1">
                      <a:off x="6582683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3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5" name="Straight Connector 1483"/>
                    <p:cNvCxnSpPr/>
                    <p:nvPr/>
                  </p:nvCxnSpPr>
                  <p:spPr>
                    <a:xfrm flipV="1">
                      <a:off x="70278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1484"/>
                    <p:cNvCxnSpPr/>
                    <p:nvPr/>
                  </p:nvCxnSpPr>
                  <p:spPr>
                    <a:xfrm flipV="1">
                      <a:off x="6583163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4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3" name="Straight Connector 1481"/>
                    <p:cNvCxnSpPr/>
                    <p:nvPr/>
                  </p:nvCxnSpPr>
                  <p:spPr>
                    <a:xfrm flipV="1">
                      <a:off x="70283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1482"/>
                    <p:cNvCxnSpPr/>
                    <p:nvPr/>
                  </p:nvCxnSpPr>
                  <p:spPr>
                    <a:xfrm flipV="1">
                      <a:off x="6592599" y="293874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5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21" name="Straight Connector 1479"/>
                    <p:cNvCxnSpPr/>
                    <p:nvPr/>
                  </p:nvCxnSpPr>
                  <p:spPr>
                    <a:xfrm flipV="1">
                      <a:off x="70288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2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6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9" name="Straight Connector 1477"/>
                    <p:cNvCxnSpPr/>
                    <p:nvPr/>
                  </p:nvCxnSpPr>
                  <p:spPr>
                    <a:xfrm flipV="1">
                      <a:off x="7029325" y="2839913"/>
                      <a:ext cx="122372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0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7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7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98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215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62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63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7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7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8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80" name="Straight Connector 1438"/>
                  <p:cNvCxnSpPr/>
                  <p:nvPr/>
                </p:nvCxnSpPr>
                <p:spPr>
                  <a:xfrm flipH="1">
                    <a:off x="6997690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439"/>
                  <p:cNvCxnSpPr/>
                  <p:nvPr/>
                </p:nvCxnSpPr>
                <p:spPr>
                  <a:xfrm>
                    <a:off x="6875885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440"/>
                  <p:cNvCxnSpPr/>
                  <p:nvPr/>
                </p:nvCxnSpPr>
                <p:spPr>
                  <a:xfrm>
                    <a:off x="6872192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441"/>
                  <p:cNvCxnSpPr/>
                  <p:nvPr/>
                </p:nvCxnSpPr>
                <p:spPr>
                  <a:xfrm>
                    <a:off x="6872192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442"/>
                  <p:cNvCxnSpPr/>
                  <p:nvPr/>
                </p:nvCxnSpPr>
                <p:spPr>
                  <a:xfrm>
                    <a:off x="6868502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443"/>
                  <p:cNvCxnSpPr/>
                  <p:nvPr/>
                </p:nvCxnSpPr>
                <p:spPr>
                  <a:xfrm>
                    <a:off x="6864810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444"/>
                  <p:cNvCxnSpPr/>
                  <p:nvPr/>
                </p:nvCxnSpPr>
                <p:spPr>
                  <a:xfrm>
                    <a:off x="6864810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445"/>
                  <p:cNvCxnSpPr/>
                  <p:nvPr/>
                </p:nvCxnSpPr>
                <p:spPr>
                  <a:xfrm>
                    <a:off x="6861120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446"/>
                  <p:cNvCxnSpPr/>
                  <p:nvPr/>
                </p:nvCxnSpPr>
                <p:spPr>
                  <a:xfrm>
                    <a:off x="6868502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450"/>
                  <p:cNvCxnSpPr/>
                  <p:nvPr/>
                </p:nvCxnSpPr>
                <p:spPr>
                  <a:xfrm flipH="1">
                    <a:off x="6875885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3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703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0" name="Rectangle 1398"/>
                  <p:cNvSpPr/>
                  <p:nvPr/>
                </p:nvSpPr>
                <p:spPr>
                  <a:xfrm>
                    <a:off x="6509353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1" name="Straight Connector 1399"/>
                  <p:cNvCxnSpPr/>
                  <p:nvPr/>
                </p:nvCxnSpPr>
                <p:spPr>
                  <a:xfrm flipV="1">
                    <a:off x="68466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Rectangle 1400"/>
                  <p:cNvSpPr/>
                  <p:nvPr/>
                </p:nvSpPr>
                <p:spPr>
                  <a:xfrm>
                    <a:off x="64765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3" name="Straight Connector 1401"/>
                  <p:cNvCxnSpPr/>
                  <p:nvPr/>
                </p:nvCxnSpPr>
                <p:spPr>
                  <a:xfrm flipV="1">
                    <a:off x="6395934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4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5" name="Rectangle 1403"/>
                  <p:cNvSpPr/>
                  <p:nvPr/>
                </p:nvSpPr>
                <p:spPr>
                  <a:xfrm>
                    <a:off x="6404889" y="3152105"/>
                    <a:ext cx="444721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46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731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5" name="Straight Connector 1433"/>
                    <p:cNvCxnSpPr/>
                    <p:nvPr/>
                  </p:nvCxnSpPr>
                  <p:spPr>
                    <a:xfrm flipV="1">
                      <a:off x="7028351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Straight Connector 1434"/>
                    <p:cNvCxnSpPr/>
                    <p:nvPr/>
                  </p:nvCxnSpPr>
                  <p:spPr>
                    <a:xfrm flipV="1">
                      <a:off x="6580645" y="293282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2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3" name="Straight Connector 1431"/>
                    <p:cNvCxnSpPr/>
                    <p:nvPr/>
                  </p:nvCxnSpPr>
                  <p:spPr>
                    <a:xfrm flipV="1">
                      <a:off x="70288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Straight Connector 1432"/>
                    <p:cNvCxnSpPr/>
                    <p:nvPr/>
                  </p:nvCxnSpPr>
                  <p:spPr>
                    <a:xfrm flipV="1">
                      <a:off x="6581126" y="293275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3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71" name="Straight Connector 1429"/>
                    <p:cNvCxnSpPr/>
                    <p:nvPr/>
                  </p:nvCxnSpPr>
                  <p:spPr>
                    <a:xfrm flipV="1">
                      <a:off x="7026327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430"/>
                    <p:cNvCxnSpPr/>
                    <p:nvPr/>
                  </p:nvCxnSpPr>
                  <p:spPr>
                    <a:xfrm flipV="1">
                      <a:off x="6581606" y="293268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4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9" name="Straight Connector 1427"/>
                    <p:cNvCxnSpPr/>
                    <p:nvPr/>
                  </p:nvCxnSpPr>
                  <p:spPr>
                    <a:xfrm flipV="1">
                      <a:off x="7026806" y="28401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428"/>
                    <p:cNvCxnSpPr/>
                    <p:nvPr/>
                  </p:nvCxnSpPr>
                  <p:spPr>
                    <a:xfrm flipV="1">
                      <a:off x="6582085" y="293261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5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7" name="Straight Connector 1425"/>
                    <p:cNvCxnSpPr/>
                    <p:nvPr/>
                  </p:nvCxnSpPr>
                  <p:spPr>
                    <a:xfrm flipV="1">
                      <a:off x="7027285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426"/>
                    <p:cNvCxnSpPr/>
                    <p:nvPr/>
                  </p:nvCxnSpPr>
                  <p:spPr>
                    <a:xfrm flipV="1">
                      <a:off x="6582565" y="29325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6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5" name="Straight Connector 1423"/>
                    <p:cNvCxnSpPr/>
                    <p:nvPr/>
                  </p:nvCxnSpPr>
                  <p:spPr>
                    <a:xfrm flipV="1">
                      <a:off x="7027767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7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3" name="Straight Connector 1421"/>
                    <p:cNvCxnSpPr/>
                    <p:nvPr/>
                  </p:nvCxnSpPr>
                  <p:spPr>
                    <a:xfrm flipV="1">
                      <a:off x="7028246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422"/>
                    <p:cNvCxnSpPr/>
                    <p:nvPr/>
                  </p:nvCxnSpPr>
                  <p:spPr>
                    <a:xfrm flipV="1">
                      <a:off x="6571587" y="2938674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8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61" name="Straight Connector 1419"/>
                    <p:cNvCxnSpPr/>
                    <p:nvPr/>
                  </p:nvCxnSpPr>
                  <p:spPr>
                    <a:xfrm flipV="1">
                      <a:off x="7028726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2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39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9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740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7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704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705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71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6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72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72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122" name="Straight Connector 1380"/>
                  <p:cNvCxnSpPr/>
                  <p:nvPr/>
                </p:nvCxnSpPr>
                <p:spPr>
                  <a:xfrm flipH="1">
                    <a:off x="6996950" y="2120037"/>
                    <a:ext cx="11072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381"/>
                  <p:cNvCxnSpPr/>
                  <p:nvPr/>
                </p:nvCxnSpPr>
                <p:spPr>
                  <a:xfrm>
                    <a:off x="6875143" y="22986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382"/>
                  <p:cNvCxnSpPr/>
                  <p:nvPr/>
                </p:nvCxnSpPr>
                <p:spPr>
                  <a:xfrm>
                    <a:off x="6871453" y="23628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383"/>
                  <p:cNvCxnSpPr/>
                  <p:nvPr/>
                </p:nvCxnSpPr>
                <p:spPr>
                  <a:xfrm>
                    <a:off x="6871453" y="24396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384"/>
                  <p:cNvCxnSpPr/>
                  <p:nvPr/>
                </p:nvCxnSpPr>
                <p:spPr>
                  <a:xfrm>
                    <a:off x="6867761" y="25038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385"/>
                  <p:cNvCxnSpPr/>
                  <p:nvPr/>
                </p:nvCxnSpPr>
                <p:spPr>
                  <a:xfrm>
                    <a:off x="6864071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386"/>
                  <p:cNvCxnSpPr/>
                  <p:nvPr/>
                </p:nvCxnSpPr>
                <p:spPr>
                  <a:xfrm>
                    <a:off x="6864071" y="263229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387"/>
                  <p:cNvCxnSpPr/>
                  <p:nvPr/>
                </p:nvCxnSpPr>
                <p:spPr>
                  <a:xfrm>
                    <a:off x="6860378" y="27012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388"/>
                  <p:cNvCxnSpPr/>
                  <p:nvPr/>
                </p:nvCxnSpPr>
                <p:spPr>
                  <a:xfrm>
                    <a:off x="6867761" y="277014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92"/>
                  <p:cNvCxnSpPr/>
                  <p:nvPr/>
                </p:nvCxnSpPr>
                <p:spPr>
                  <a:xfrm flipH="1">
                    <a:off x="6875143" y="21263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51644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451645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2" name="Rectangle 1340"/>
                  <p:cNvSpPr/>
                  <p:nvPr/>
                </p:nvSpPr>
                <p:spPr>
                  <a:xfrm>
                    <a:off x="6508755" y="3056546"/>
                    <a:ext cx="447707" cy="7472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Connector 1341"/>
                  <p:cNvCxnSpPr/>
                  <p:nvPr/>
                </p:nvCxnSpPr>
                <p:spPr>
                  <a:xfrm flipV="1">
                    <a:off x="6846027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Rectangle 1342"/>
                  <p:cNvSpPr/>
                  <p:nvPr/>
                </p:nvSpPr>
                <p:spPr>
                  <a:xfrm>
                    <a:off x="6475922" y="30659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5" name="Straight Connector 1343"/>
                  <p:cNvCxnSpPr/>
                  <p:nvPr/>
                </p:nvCxnSpPr>
                <p:spPr>
                  <a:xfrm flipV="1">
                    <a:off x="6395336" y="30565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7" name="Rectangle 1345"/>
                  <p:cNvSpPr/>
                  <p:nvPr/>
                </p:nvSpPr>
                <p:spPr>
                  <a:xfrm>
                    <a:off x="6404289" y="3152105"/>
                    <a:ext cx="444723" cy="74723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8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51673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" name="Straight Connector 1375"/>
                    <p:cNvCxnSpPr/>
                    <p:nvPr/>
                  </p:nvCxnSpPr>
                  <p:spPr>
                    <a:xfrm flipV="1">
                      <a:off x="7027752" y="28404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376"/>
                    <p:cNvCxnSpPr/>
                    <p:nvPr/>
                  </p:nvCxnSpPr>
                  <p:spPr>
                    <a:xfrm flipV="1">
                      <a:off x="6571092" y="2932826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4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5" name="Straight Connector 1373"/>
                    <p:cNvCxnSpPr/>
                    <p:nvPr/>
                  </p:nvCxnSpPr>
                  <p:spPr>
                    <a:xfrm flipV="1">
                      <a:off x="7028233" y="28403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374"/>
                    <p:cNvCxnSpPr/>
                    <p:nvPr/>
                  </p:nvCxnSpPr>
                  <p:spPr>
                    <a:xfrm flipV="1">
                      <a:off x="6571574" y="2932757"/>
                      <a:ext cx="462629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5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3" name="Straight Connector 1371"/>
                    <p:cNvCxnSpPr/>
                    <p:nvPr/>
                  </p:nvCxnSpPr>
                  <p:spPr>
                    <a:xfrm flipV="1">
                      <a:off x="7016774" y="28402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372"/>
                    <p:cNvCxnSpPr/>
                    <p:nvPr/>
                  </p:nvCxnSpPr>
                  <p:spPr>
                    <a:xfrm flipV="1">
                      <a:off x="6581006" y="2932687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6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" name="Straight Connector 1369"/>
                    <p:cNvCxnSpPr/>
                    <p:nvPr/>
                  </p:nvCxnSpPr>
                  <p:spPr>
                    <a:xfrm flipV="1">
                      <a:off x="7026208" y="2840191"/>
                      <a:ext cx="104464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370"/>
                    <p:cNvCxnSpPr/>
                    <p:nvPr/>
                  </p:nvCxnSpPr>
                  <p:spPr>
                    <a:xfrm flipV="1">
                      <a:off x="6581486" y="293261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7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9" name="Straight Connector 1367"/>
                    <p:cNvCxnSpPr/>
                    <p:nvPr/>
                  </p:nvCxnSpPr>
                  <p:spPr>
                    <a:xfrm flipV="1">
                      <a:off x="7026688" y="28401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368"/>
                    <p:cNvCxnSpPr/>
                    <p:nvPr/>
                  </p:nvCxnSpPr>
                  <p:spPr>
                    <a:xfrm flipV="1">
                      <a:off x="6581965" y="293254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8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7" name="Straight Connector 1365"/>
                    <p:cNvCxnSpPr/>
                    <p:nvPr/>
                  </p:nvCxnSpPr>
                  <p:spPr>
                    <a:xfrm flipV="1">
                      <a:off x="7027169" y="284005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79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" name="Straight Connector 1363"/>
                    <p:cNvCxnSpPr/>
                    <p:nvPr/>
                  </p:nvCxnSpPr>
                  <p:spPr>
                    <a:xfrm flipV="1">
                      <a:off x="7027648" y="2839982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364"/>
                    <p:cNvCxnSpPr/>
                    <p:nvPr/>
                  </p:nvCxnSpPr>
                  <p:spPr>
                    <a:xfrm flipV="1">
                      <a:off x="6570987" y="2938674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0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" name="Straight Connector 1361"/>
                    <p:cNvCxnSpPr/>
                    <p:nvPr/>
                  </p:nvCxnSpPr>
                  <p:spPr>
                    <a:xfrm flipV="1">
                      <a:off x="7028128" y="2839913"/>
                      <a:ext cx="113419" cy="986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362"/>
                    <p:cNvCxnSpPr/>
                    <p:nvPr/>
                  </p:nvCxnSpPr>
                  <p:spPr>
                    <a:xfrm flipV="1">
                      <a:off x="6571466" y="2938605"/>
                      <a:ext cx="46263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1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1" name="Straight Connector 1359"/>
                    <p:cNvCxnSpPr/>
                    <p:nvPr/>
                  </p:nvCxnSpPr>
                  <p:spPr>
                    <a:xfrm flipV="1">
                      <a:off x="7016670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2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1737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51682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4466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51646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451647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451661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2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69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l-GR" i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p:txBody>
                </p:sp>
                <p:sp>
                  <p:nvSpPr>
                    <p:cNvPr id="451663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84929 h 224"/>
                        <a:gd name="T2" fmla="*/ 0 w 169"/>
                        <a:gd name="T3" fmla="*/ 137855 h 224"/>
                        <a:gd name="T4" fmla="*/ 125497 w 169"/>
                        <a:gd name="T5" fmla="*/ 47388 h 224"/>
                        <a:gd name="T6" fmla="*/ 125497 w 169"/>
                        <a:gd name="T7" fmla="*/ 0 h 224"/>
                        <a:gd name="T8" fmla="*/ 0 w 169"/>
                        <a:gd name="T9" fmla="*/ 84929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4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45430 h 63"/>
                        <a:gd name="T2" fmla="*/ 69261 w 280"/>
                        <a:gd name="T3" fmla="*/ 44709 h 63"/>
                        <a:gd name="T4" fmla="*/ 409949 w 280"/>
                        <a:gd name="T5" fmla="*/ 0 h 63"/>
                        <a:gd name="T6" fmla="*/ 524136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51665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9211 w 293"/>
                        <a:gd name="T3" fmla="*/ 573 h 93"/>
                        <a:gd name="T4" fmla="*/ 201436 w 293"/>
                        <a:gd name="T5" fmla="*/ 53262 h 93"/>
                        <a:gd name="T6" fmla="*/ 302670 w 293"/>
                        <a:gd name="T7" fmla="*/ 53262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endParaRPr lang="el-GR"/>
                    </a:p>
                  </p:txBody>
                </p:sp>
              </p:grpSp>
              <p:cxnSp>
                <p:nvCxnSpPr>
                  <p:cNvPr id="64" name="Straight Connector 1322"/>
                  <p:cNvCxnSpPr/>
                  <p:nvPr/>
                </p:nvCxnSpPr>
                <p:spPr>
                  <a:xfrm flipH="1">
                    <a:off x="6996209" y="2120037"/>
                    <a:ext cx="11074" cy="8490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1323"/>
                  <p:cNvCxnSpPr/>
                  <p:nvPr/>
                </p:nvCxnSpPr>
                <p:spPr>
                  <a:xfrm>
                    <a:off x="6874404" y="22986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1324"/>
                  <p:cNvCxnSpPr/>
                  <p:nvPr/>
                </p:nvCxnSpPr>
                <p:spPr>
                  <a:xfrm>
                    <a:off x="6870711" y="23628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1325"/>
                  <p:cNvCxnSpPr/>
                  <p:nvPr/>
                </p:nvCxnSpPr>
                <p:spPr>
                  <a:xfrm>
                    <a:off x="6870711" y="24396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1326"/>
                  <p:cNvCxnSpPr/>
                  <p:nvPr/>
                </p:nvCxnSpPr>
                <p:spPr>
                  <a:xfrm>
                    <a:off x="6867021" y="250383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1327"/>
                  <p:cNvCxnSpPr/>
                  <p:nvPr/>
                </p:nvCxnSpPr>
                <p:spPr>
                  <a:xfrm>
                    <a:off x="6863329" y="25649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1328"/>
                  <p:cNvCxnSpPr/>
                  <p:nvPr/>
                </p:nvCxnSpPr>
                <p:spPr>
                  <a:xfrm>
                    <a:off x="6863329" y="263229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1329"/>
                  <p:cNvCxnSpPr/>
                  <p:nvPr/>
                </p:nvCxnSpPr>
                <p:spPr>
                  <a:xfrm>
                    <a:off x="6859639" y="27012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1330"/>
                  <p:cNvCxnSpPr/>
                  <p:nvPr/>
                </p:nvCxnSpPr>
                <p:spPr>
                  <a:xfrm>
                    <a:off x="6867021" y="2770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1334"/>
                  <p:cNvCxnSpPr/>
                  <p:nvPr/>
                </p:nvCxnSpPr>
                <p:spPr>
                  <a:xfrm flipH="1">
                    <a:off x="6874404" y="212630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51600" name="TextBox 1558"/>
            <p:cNvSpPr txBox="1">
              <a:spLocks noChangeArrowheads="1"/>
            </p:cNvSpPr>
            <p:nvPr/>
          </p:nvSpPr>
          <p:spPr bwMode="auto">
            <a:xfrm>
              <a:off x="668088" y="4554311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451601" name="TextBox 1559"/>
            <p:cNvSpPr txBox="1">
              <a:spLocks noChangeArrowheads="1"/>
            </p:cNvSpPr>
            <p:nvPr/>
          </p:nvSpPr>
          <p:spPr bwMode="auto">
            <a:xfrm>
              <a:off x="1068096" y="4552724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451602" name="TextBox 1560"/>
            <p:cNvSpPr txBox="1">
              <a:spLocks noChangeArrowheads="1"/>
            </p:cNvSpPr>
            <p:nvPr/>
          </p:nvSpPr>
          <p:spPr bwMode="auto">
            <a:xfrm>
              <a:off x="1466515" y="4551137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451603" name="TextBox 1561"/>
            <p:cNvSpPr txBox="1">
              <a:spLocks noChangeArrowheads="1"/>
            </p:cNvSpPr>
            <p:nvPr/>
          </p:nvSpPr>
          <p:spPr bwMode="auto">
            <a:xfrm>
              <a:off x="183318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451604" name="TextBox 1562"/>
            <p:cNvSpPr txBox="1">
              <a:spLocks noChangeArrowheads="1"/>
            </p:cNvSpPr>
            <p:nvPr/>
          </p:nvSpPr>
          <p:spPr bwMode="auto">
            <a:xfrm>
              <a:off x="2260181" y="4547963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451605" name="TextBox 1563"/>
            <p:cNvSpPr txBox="1">
              <a:spLocks noChangeArrowheads="1"/>
            </p:cNvSpPr>
            <p:nvPr/>
          </p:nvSpPr>
          <p:spPr bwMode="auto">
            <a:xfrm>
              <a:off x="2631617" y="4546376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451606" name="TextBox 1564"/>
            <p:cNvSpPr txBox="1">
              <a:spLocks noChangeArrowheads="1"/>
            </p:cNvSpPr>
            <p:nvPr/>
          </p:nvSpPr>
          <p:spPr bwMode="auto">
            <a:xfrm>
              <a:off x="3014164" y="4544790"/>
              <a:ext cx="288894" cy="33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7</a:t>
              </a:r>
            </a:p>
          </p:txBody>
        </p:sp>
        <p:sp>
          <p:nvSpPr>
            <p:cNvPr id="451607" name="TextBox 1565"/>
            <p:cNvSpPr txBox="1">
              <a:spLocks noChangeArrowheads="1"/>
            </p:cNvSpPr>
            <p:nvPr/>
          </p:nvSpPr>
          <p:spPr bwMode="auto">
            <a:xfrm>
              <a:off x="3391949" y="4549550"/>
              <a:ext cx="288894" cy="338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  <a:latin typeface="Calibri" pitchFamily="34" charset="0"/>
                </a:rPr>
                <a:t>8</a:t>
              </a:r>
            </a:p>
          </p:txBody>
        </p:sp>
        <p:grpSp>
          <p:nvGrpSpPr>
            <p:cNvPr id="451608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451631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2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33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34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5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51609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451626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7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451628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1629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80 h 63"/>
                  <a:gd name="T2" fmla="*/ 67 w 280"/>
                  <a:gd name="T3" fmla="*/ 79 h 63"/>
                  <a:gd name="T4" fmla="*/ 396 w 280"/>
                  <a:gd name="T5" fmla="*/ 0 h 63"/>
                  <a:gd name="T6" fmla="*/ 506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1630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cxnSp>
          <p:nvCxnSpPr>
            <p:cNvPr id="26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581"/>
            <p:cNvCxnSpPr>
              <a:endCxn id="464904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584"/>
            <p:cNvCxnSpPr>
              <a:endCxn id="464904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587"/>
            <p:cNvCxnSpPr>
              <a:stCxn id="464913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589"/>
            <p:cNvCxnSpPr/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88"/>
            <p:cNvCxnSpPr>
              <a:stCxn id="452124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1590"/>
            <p:cNvCxnSpPr>
              <a:stCxn id="451878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1591"/>
            <p:cNvCxnSpPr>
              <a:stCxn id="451878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589" name="1045 - TextBox"/>
          <p:cNvSpPr txBox="1">
            <a:spLocks noChangeArrowheads="1"/>
          </p:cNvSpPr>
          <p:nvPr/>
        </p:nvSpPr>
        <p:spPr bwMode="auto">
          <a:xfrm>
            <a:off x="241300" y="1332411"/>
            <a:ext cx="86137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l-GR" sz="2000" i="0" dirty="0"/>
              <a:t>πλούσια διασύνδεση μεταξύ </a:t>
            </a:r>
            <a:r>
              <a:rPr lang="el-GR" sz="2000" i="0" dirty="0" err="1"/>
              <a:t>μεταγωγέων</a:t>
            </a:r>
            <a:r>
              <a:rPr lang="el-GR" sz="2000" i="0" dirty="0"/>
              <a:t>, </a:t>
            </a:r>
            <a:r>
              <a:rPr lang="en-US" sz="2000" i="0" dirty="0"/>
              <a:t>racks</a:t>
            </a:r>
            <a:r>
              <a:rPr lang="en-US" sz="2000" i="0" dirty="0" smtClean="0"/>
              <a:t>:</a:t>
            </a:r>
            <a:endParaRPr lang="en-US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αυξημένη απόδοση μεταξύ </a:t>
            </a:r>
            <a:r>
              <a:rPr lang="en-US" sz="2000" i="0" dirty="0"/>
              <a:t>racks (</a:t>
            </a:r>
            <a:r>
              <a:rPr lang="el-GR" sz="2000" i="0" dirty="0"/>
              <a:t>δυνατότητα πολλαπλών διαδρομών δρομολόγησης</a:t>
            </a:r>
            <a:r>
              <a:rPr lang="el-GR" sz="2000" i="0" dirty="0" smtClean="0"/>
              <a:t>)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αυξημένη αξιοπιστία μέσω πλεονασμού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09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Επίπεδο ζεύξης</a:t>
            </a:r>
          </a:p>
        </p:txBody>
      </p:sp>
      <p:sp>
        <p:nvSpPr>
          <p:cNvPr id="45261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5261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3E19A8FF-0F68-4925-8CED-E7F52160FE86}" type="slidenum">
              <a:rPr lang="en-US" smtClean="0">
                <a:latin typeface="Arial" charset="0"/>
                <a:cs typeface="Arial" charset="0"/>
              </a:rPr>
              <a:pPr/>
              <a:t>87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4838" y="1431925"/>
            <a:ext cx="3810000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5.1 </a:t>
            </a:r>
            <a:r>
              <a:rPr lang="el-GR" sz="2400" i="0" kern="0" dirty="0">
                <a:latin typeface="+mn-lt"/>
              </a:rPr>
              <a:t>Εισαγωγή και υπηρεσίες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5.2 </a:t>
            </a:r>
            <a:r>
              <a:rPr lang="el-GR" sz="2400" i="0" kern="0" dirty="0">
                <a:latin typeface="+mn-lt"/>
              </a:rPr>
              <a:t>Ανίχνευση και διόρθωση σφαλμάτων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5.3</a:t>
            </a:r>
            <a:r>
              <a:rPr lang="el-GR" sz="2400" i="0" kern="0" dirty="0">
                <a:latin typeface="+mn-lt"/>
              </a:rPr>
              <a:t>Πρωτόκολλα πολλαπλής πρόσβασης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5.4 LANs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Διευθυνσιοδότηση</a:t>
            </a:r>
            <a:r>
              <a:rPr lang="el-GR" sz="2000" i="0" kern="0" dirty="0">
                <a:latin typeface="+mn-lt"/>
              </a:rPr>
              <a:t>,</a:t>
            </a:r>
            <a:r>
              <a:rPr lang="en-US" sz="2000" i="0" kern="0" dirty="0">
                <a:latin typeface="+mn-lt"/>
              </a:rPr>
              <a:t> ARP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Ethernet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l-GR" sz="2000" i="0" kern="0" dirty="0" err="1">
                <a:latin typeface="+mn-lt"/>
              </a:rPr>
              <a:t>Μεταγωγείς</a:t>
            </a:r>
            <a:r>
              <a:rPr lang="el-GR" sz="2000" i="0" kern="0" dirty="0">
                <a:latin typeface="+mn-lt"/>
              </a:rPr>
              <a:t> (</a:t>
            </a:r>
            <a:r>
              <a:rPr lang="en-US" sz="2000" i="0" kern="0" dirty="0">
                <a:latin typeface="+mn-lt"/>
              </a:rPr>
              <a:t>switches)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  <a:defRPr/>
            </a:pPr>
            <a:r>
              <a:rPr lang="en-US" sz="2000" i="0" kern="0" dirty="0">
                <a:latin typeface="+mn-lt"/>
              </a:rPr>
              <a:t>VLANs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4448175" y="1408113"/>
            <a:ext cx="4054475" cy="46482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5.5 </a:t>
            </a:r>
            <a:r>
              <a:rPr lang="el-GR" sz="2400" i="0" kern="0" dirty="0">
                <a:latin typeface="+mn-lt"/>
              </a:rPr>
              <a:t>Εικονικές Ζεύξεις</a:t>
            </a:r>
            <a:r>
              <a:rPr lang="en-US" sz="2400" i="0" kern="0" dirty="0">
                <a:latin typeface="+mn-lt"/>
              </a:rPr>
              <a:t>: MPLS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latin typeface="+mn-lt"/>
              </a:rPr>
              <a:t>5.6 </a:t>
            </a:r>
            <a:r>
              <a:rPr lang="el-GR" sz="2400" i="0" kern="0" dirty="0">
                <a:latin typeface="+mn-lt"/>
              </a:rPr>
              <a:t>Δικτύωση κέντρων δεδομένων</a:t>
            </a:r>
            <a:endParaRPr lang="en-US" sz="2400" i="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5.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7 Η 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“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ζωή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”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 μιας </a:t>
            </a:r>
            <a:r>
              <a:rPr lang="en-US" sz="2400" i="0" kern="0" dirty="0">
                <a:solidFill>
                  <a:srgbClr val="FF0000"/>
                </a:solidFill>
                <a:latin typeface="+mn-lt"/>
              </a:rPr>
              <a:t>web </a:t>
            </a:r>
            <a:r>
              <a:rPr lang="el-GR" sz="2400" i="0" kern="0" dirty="0">
                <a:solidFill>
                  <a:srgbClr val="FF0000"/>
                </a:solidFill>
                <a:latin typeface="+mn-lt"/>
              </a:rPr>
              <a:t>αίτησης</a:t>
            </a:r>
            <a:endParaRPr lang="en-US" sz="2400" i="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endParaRPr lang="en-US" sz="2400" i="0" kern="0" dirty="0">
              <a:latin typeface="+mn-lt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>
                <a:solidFill>
                  <a:srgbClr val="FF0000"/>
                </a:solidFill>
              </a:rPr>
              <a:t>Σύνθεση: </a:t>
            </a:r>
            <a:r>
              <a:rPr lang="el-GR" sz="2800" smtClean="0"/>
              <a:t>μία ημέρα στη ζωή μιας αίτησης </a:t>
            </a:r>
            <a:r>
              <a:rPr lang="en-US" sz="2800" smtClean="0"/>
              <a:t>web</a:t>
            </a:r>
            <a:endParaRPr lang="el-GR" sz="2800" smtClean="0"/>
          </a:p>
        </p:txBody>
      </p:sp>
      <p:sp>
        <p:nvSpPr>
          <p:cNvPr id="453634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5363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FBC7F00-411E-4C55-8E8B-33899CE2D55D}" type="slidenum">
              <a:rPr lang="en-US" smtClean="0">
                <a:latin typeface="Arial" charset="0"/>
                <a:cs typeface="Arial" charset="0"/>
              </a:rPr>
              <a:pPr/>
              <a:t>88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3636" name="4 - TextBox"/>
          <p:cNvSpPr txBox="1">
            <a:spLocks noChangeArrowheads="1"/>
          </p:cNvSpPr>
          <p:nvPr/>
        </p:nvSpPr>
        <p:spPr bwMode="auto">
          <a:xfrm>
            <a:off x="0" y="1476374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 smtClean="0"/>
              <a:t> το </a:t>
            </a:r>
            <a:r>
              <a:rPr lang="el-GR" sz="2000" i="0" dirty="0" smtClean="0"/>
              <a:t>ταξίδι </a:t>
            </a:r>
            <a:r>
              <a:rPr lang="el-GR" sz="2000" i="0" dirty="0"/>
              <a:t>προς τα κάτω της στοίβας πρωτοκόλλων ολοκληρώθηκε!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εφαρμογή, μεταφορά, δίκτυο, </a:t>
            </a:r>
            <a:r>
              <a:rPr lang="el-GR" sz="2000" i="0" dirty="0" smtClean="0"/>
              <a:t>ζεύξη</a:t>
            </a:r>
          </a:p>
          <a:p>
            <a:pPr lvl="1"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</a:t>
            </a:r>
            <a:r>
              <a:rPr lang="el-GR" sz="2000" i="0" dirty="0" smtClean="0"/>
              <a:t>ενώνοντάς-τα-όλα-μαζί</a:t>
            </a:r>
            <a:r>
              <a:rPr lang="el-GR" sz="2000" i="0" dirty="0"/>
              <a:t>: σύνθεση!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>
                <a:solidFill>
                  <a:srgbClr val="FF0000"/>
                </a:solidFill>
              </a:rPr>
              <a:t>στόχος: </a:t>
            </a:r>
            <a:r>
              <a:rPr lang="el-GR" sz="2000" i="0" dirty="0"/>
              <a:t>αναγνώρισε, </a:t>
            </a:r>
            <a:r>
              <a:rPr lang="el-GR" sz="2000" i="0" dirty="0" smtClean="0"/>
              <a:t>ξαναδές, </a:t>
            </a:r>
            <a:r>
              <a:rPr lang="el-GR" sz="2000" i="0" dirty="0"/>
              <a:t>κατανόησε τα πρωτόκολλα (όλων των επιπέδων) που συμμετέχουν σε ένα φαινομενικά απλό σενάριο:</a:t>
            </a:r>
          </a:p>
          <a:p>
            <a:pPr lvl="1" eaLnBrk="0" hangingPunct="0">
              <a:buClr>
                <a:schemeClr val="accent2"/>
              </a:buClr>
            </a:pPr>
            <a:r>
              <a:rPr lang="el-GR" sz="2000" i="0" dirty="0"/>
              <a:t>αίτηση </a:t>
            </a:r>
            <a:r>
              <a:rPr lang="el-GR" sz="2000" i="0" dirty="0" smtClean="0"/>
              <a:t>σελίδας </a:t>
            </a:r>
            <a:r>
              <a:rPr lang="en-US" sz="2000" i="0" dirty="0"/>
              <a:t>www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>
                <a:solidFill>
                  <a:srgbClr val="FF0000"/>
                </a:solidFill>
              </a:rPr>
              <a:t>σενάριο: </a:t>
            </a:r>
            <a:r>
              <a:rPr lang="el-GR" sz="2000" i="0" dirty="0" smtClean="0"/>
              <a:t>φοιτητής </a:t>
            </a:r>
            <a:r>
              <a:rPr lang="el-GR" sz="2000" i="0" dirty="0"/>
              <a:t>συνδέει </a:t>
            </a:r>
            <a:r>
              <a:rPr lang="en-US" sz="2000" i="0" dirty="0"/>
              <a:t>laptop </a:t>
            </a:r>
            <a:r>
              <a:rPr lang="el-GR" sz="2000" i="0" dirty="0"/>
              <a:t>στο δίκτυο του πανεπιστημίου, αιτείται/λαμβάνει το </a:t>
            </a:r>
            <a:r>
              <a:rPr lang="en-US" sz="2000" i="0" dirty="0"/>
              <a:t>www.google.com</a:t>
            </a:r>
            <a:endParaRPr lang="el-GR" sz="2000" i="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1 - Τίτλος"/>
          <p:cNvSpPr>
            <a:spLocks noGrp="1"/>
          </p:cNvSpPr>
          <p:nvPr>
            <p:ph type="title"/>
          </p:nvPr>
        </p:nvSpPr>
        <p:spPr>
          <a:xfrm>
            <a:off x="378824" y="0"/>
            <a:ext cx="8765176" cy="1136469"/>
          </a:xfrm>
        </p:spPr>
        <p:txBody>
          <a:bodyPr/>
          <a:lstStyle/>
          <a:p>
            <a:r>
              <a:rPr lang="el-GR" sz="3200" dirty="0" smtClean="0"/>
              <a:t>Μία ημέρα στη ζωή μιας αίτησης </a:t>
            </a:r>
            <a:r>
              <a:rPr lang="en-US" sz="3200" dirty="0" smtClean="0"/>
              <a:t>web</a:t>
            </a:r>
            <a:r>
              <a:rPr lang="el-GR" sz="3200" dirty="0" smtClean="0"/>
              <a:t>: </a:t>
            </a:r>
            <a:r>
              <a:rPr lang="el-GR" sz="3200" dirty="0" smtClean="0">
                <a:solidFill>
                  <a:srgbClr val="FF0000"/>
                </a:solidFill>
              </a:rPr>
              <a:t>σενάριο</a:t>
            </a:r>
          </a:p>
        </p:txBody>
      </p:sp>
      <p:sp>
        <p:nvSpPr>
          <p:cNvPr id="454658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54659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848F7FB1-13C4-4A87-AEA3-8D9D95695CA0}" type="slidenum">
              <a:rPr lang="en-US" smtClean="0">
                <a:latin typeface="Arial" charset="0"/>
                <a:cs typeface="Arial" charset="0"/>
              </a:rPr>
              <a:pPr/>
              <a:t>89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4660" name="Freeform 406"/>
          <p:cNvSpPr>
            <a:spLocks/>
          </p:cNvSpPr>
          <p:nvPr/>
        </p:nvSpPr>
        <p:spPr bwMode="auto">
          <a:xfrm>
            <a:off x="4879975" y="1235075"/>
            <a:ext cx="3894138" cy="3192463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54661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4662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454929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930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31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932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33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94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4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4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934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937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38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39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935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36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54663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454915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916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17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918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19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926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7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8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920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923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4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25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921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922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64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454665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6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7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68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4669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454898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99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900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454901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4902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03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904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454905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45491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3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4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4906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454909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0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4911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454907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908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454670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454671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454884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85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86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87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88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95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6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7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89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92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3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94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90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91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72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3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54674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45487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7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7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7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7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8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7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7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7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8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7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7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54675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6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454677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678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454679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454680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454856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4857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58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4859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454860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54867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8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9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54861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54864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5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4866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54862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4863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54681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454854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5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2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454852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3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3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454850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51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4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454848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9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5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454846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7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6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454844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5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7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454842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3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8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454840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41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89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454838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9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0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454836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7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1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454834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5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692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45483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3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4693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150" name="Picture 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1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0">
                <a:solidFill>
                  <a:srgbClr val="FF0000"/>
                </a:solidFill>
                <a:latin typeface="Arial" charset="0"/>
              </a:rPr>
              <a:t>web page</a:t>
            </a:r>
          </a:p>
        </p:txBody>
      </p:sp>
      <p:grpSp>
        <p:nvGrpSpPr>
          <p:cNvPr id="152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454825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454827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54828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454830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4831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4829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826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i="0">
                  <a:solidFill>
                    <a:srgbClr val="FF0000"/>
                  </a:solidFill>
                  <a:latin typeface="Arial" charset="0"/>
                </a:rPr>
                <a:t>browser</a:t>
              </a:r>
            </a:p>
          </p:txBody>
        </p:sp>
      </p:grpSp>
      <p:grpSp>
        <p:nvGrpSpPr>
          <p:cNvPr id="454697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454823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4824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454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6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54702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54703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54704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 sz="2400" i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454705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454821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22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54706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54707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75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4709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45481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1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1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1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1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2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17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18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0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45480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0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80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0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1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1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09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10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1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45479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80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80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80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801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802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2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45478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9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79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79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79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793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94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3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45478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8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5478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45478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45478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478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454785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86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54714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454749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0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51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2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53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4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4779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80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55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6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4777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8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57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58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59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775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6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60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54761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4773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74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62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5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67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8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69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70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454771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72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454715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45471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18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1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2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21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4747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8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3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4745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6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5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26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472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743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4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2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45472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4741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4742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473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3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4735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6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7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38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>
                <a:solidFill>
                  <a:srgbClr val="FF0000"/>
                </a:solidFill>
              </a:endParaRPr>
            </a:p>
          </p:txBody>
        </p:sp>
        <p:sp>
          <p:nvSpPr>
            <p:cNvPr id="454739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4740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sp>
        <p:nvSpPr>
          <p:cNvPr id="454716" name="Text Box 139"/>
          <p:cNvSpPr txBox="1">
            <a:spLocks noChangeArrowheads="1"/>
          </p:cNvSpPr>
          <p:nvPr/>
        </p:nvSpPr>
        <p:spPr bwMode="auto">
          <a:xfrm>
            <a:off x="7577138" y="1560513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endParaRPr lang="en-US" sz="1600" i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147483647 h 1908"/>
              <a:gd name="T2" fmla="*/ 50403125 w 1454"/>
              <a:gd name="T3" fmla="*/ 2147483647 h 1908"/>
              <a:gd name="T4" fmla="*/ 708164700 w 1454"/>
              <a:gd name="T5" fmla="*/ 0 h 1908"/>
              <a:gd name="T6" fmla="*/ 2147483647 w 1454"/>
              <a:gd name="T7" fmla="*/ 758567825 h 1908"/>
              <a:gd name="T8" fmla="*/ 2147483647 w 1454"/>
              <a:gd name="T9" fmla="*/ 2147483647 h 1908"/>
              <a:gd name="T10" fmla="*/ 624998750 w 1454"/>
              <a:gd name="T11" fmla="*/ 2147483647 h 1908"/>
              <a:gd name="T12" fmla="*/ 0 w 1454"/>
              <a:gd name="T13" fmla="*/ 2147483647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pPr eaLnBrk="0" hangingPunct="0">
              <a:defRPr/>
            </a:pPr>
            <a:endParaRPr lang="el-GR"/>
          </a:p>
        </p:txBody>
      </p:sp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17C056B5-34FA-48B9-A49A-115944B578EA}" type="slidenum">
              <a:rPr lang="en-US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51825" cy="1143000"/>
          </a:xfrm>
        </p:spPr>
        <p:txBody>
          <a:bodyPr/>
          <a:lstStyle/>
          <a:p>
            <a:r>
              <a:rPr lang="el-GR" sz="3600" dirty="0" smtClean="0"/>
              <a:t>Πού υλοποιείται το επίπεδο ζεύξης;</a:t>
            </a:r>
            <a:endParaRPr lang="en-US" sz="3600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466850"/>
            <a:ext cx="4075112" cy="4659313"/>
          </a:xfrm>
        </p:spPr>
        <p:txBody>
          <a:bodyPr/>
          <a:lstStyle/>
          <a:p>
            <a:r>
              <a:rPr lang="el-GR" sz="2000" dirty="0" smtClean="0"/>
              <a:t>σε κάθε υπολογιστή</a:t>
            </a:r>
            <a:endParaRPr lang="en-US" sz="2000" dirty="0" smtClean="0"/>
          </a:p>
          <a:p>
            <a:r>
              <a:rPr lang="el-GR" sz="2000" dirty="0" smtClean="0"/>
              <a:t>σε «</a:t>
            </a:r>
            <a:r>
              <a:rPr lang="el-GR" sz="2000" dirty="0" err="1" smtClean="0"/>
              <a:t>προσαρμογέα</a:t>
            </a:r>
            <a:r>
              <a:rPr lang="el-GR" sz="2000" dirty="0" smtClean="0"/>
              <a:t>» δικτύου</a:t>
            </a:r>
            <a:r>
              <a:rPr lang="en-US" sz="2000" dirty="0" smtClean="0"/>
              <a:t> (</a:t>
            </a:r>
            <a:r>
              <a:rPr lang="el-GR" sz="2000" dirty="0" smtClean="0"/>
              <a:t>δηλ. </a:t>
            </a:r>
            <a:r>
              <a:rPr lang="el-GR" sz="2000" dirty="0" smtClean="0">
                <a:solidFill>
                  <a:srgbClr val="FF0000"/>
                </a:solidFill>
              </a:rPr>
              <a:t>κάρτα δικτύου</a:t>
            </a:r>
            <a:r>
              <a:rPr lang="el-GR" sz="2000" dirty="0" smtClean="0"/>
              <a:t> (</a:t>
            </a:r>
            <a:r>
              <a:rPr lang="en-US" sz="2000" i="1" dirty="0" smtClean="0">
                <a:solidFill>
                  <a:srgbClr val="FF0000"/>
                </a:solidFill>
              </a:rPr>
              <a:t>network interface card</a:t>
            </a:r>
            <a:r>
              <a:rPr lang="en-US" sz="2000" dirty="0" smtClean="0"/>
              <a:t> </a:t>
            </a:r>
            <a:r>
              <a:rPr lang="el-GR" sz="2000" dirty="0" smtClean="0"/>
              <a:t> - </a:t>
            </a:r>
            <a:r>
              <a:rPr lang="en-US" sz="2000" dirty="0" smtClean="0"/>
              <a:t>NIC</a:t>
            </a:r>
            <a:r>
              <a:rPr lang="el-GR" sz="2000" dirty="0" smtClean="0"/>
              <a:t>)) ή σε </a:t>
            </a:r>
            <a:r>
              <a:rPr lang="en-US" sz="2000" dirty="0" smtClean="0"/>
              <a:t>chip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κάρτα </a:t>
            </a:r>
            <a:r>
              <a:rPr lang="en-US" sz="1800" dirty="0" smtClean="0"/>
              <a:t>Ethernet,</a:t>
            </a:r>
            <a:r>
              <a:rPr lang="el-GR" sz="1800" dirty="0" smtClean="0"/>
              <a:t> κάρτα</a:t>
            </a:r>
            <a:r>
              <a:rPr lang="en-US" sz="1800" dirty="0" smtClean="0"/>
              <a:t> 802.11</a:t>
            </a:r>
            <a:r>
              <a:rPr lang="el-GR" sz="1800" dirty="0" smtClean="0"/>
              <a:t>, </a:t>
            </a:r>
            <a:r>
              <a:rPr lang="en-US" sz="1800" dirty="0" smtClean="0"/>
              <a:t>Ethernet chipset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υλοποιεί τη ζεύξη, φυσικό επίπεδο</a:t>
            </a:r>
            <a:endParaRPr lang="en-US" sz="1800" dirty="0" smtClean="0"/>
          </a:p>
          <a:p>
            <a:r>
              <a:rPr lang="el-GR" sz="2000" dirty="0" smtClean="0"/>
              <a:t>συνδέεται στο δίαυλο συστήματος του υπολογιστή</a:t>
            </a:r>
            <a:endParaRPr lang="en-US" sz="2000" dirty="0" smtClean="0"/>
          </a:p>
          <a:p>
            <a:r>
              <a:rPr lang="el-GR" sz="2000" dirty="0" smtClean="0"/>
              <a:t>συνδυασμός</a:t>
            </a:r>
            <a:r>
              <a:rPr lang="en-US" sz="2000" dirty="0" smtClean="0"/>
              <a:t> hardware, software, firmware</a:t>
            </a:r>
          </a:p>
          <a:p>
            <a:pPr lvl="1"/>
            <a:endParaRPr lang="en-US" sz="1800" dirty="0" smtClean="0"/>
          </a:p>
        </p:txBody>
      </p:sp>
      <p:sp>
        <p:nvSpPr>
          <p:cNvPr id="29701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9702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9703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controller</a:t>
            </a:r>
          </a:p>
        </p:txBody>
      </p:sp>
      <p:sp>
        <p:nvSpPr>
          <p:cNvPr id="29704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i="0">
                <a:latin typeface="Arial" charset="0"/>
              </a:rPr>
              <a:t>physical</a:t>
            </a:r>
          </a:p>
          <a:p>
            <a:pPr algn="ctr"/>
            <a:r>
              <a:rPr lang="en-US" sz="1200" i="0">
                <a:latin typeface="Arial" charset="0"/>
              </a:rPr>
              <a:t>transmission</a:t>
            </a:r>
          </a:p>
        </p:txBody>
      </p:sp>
      <p:sp>
        <p:nvSpPr>
          <p:cNvPr id="29705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478"/>
              <a:gd name="T14" fmla="*/ 361 w 361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06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7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08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cpu</a:t>
            </a:r>
          </a:p>
        </p:txBody>
      </p:sp>
      <p:sp>
        <p:nvSpPr>
          <p:cNvPr id="29709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i="0">
                <a:latin typeface="Arial" charset="0"/>
              </a:rPr>
              <a:t>memory</a:t>
            </a:r>
          </a:p>
        </p:txBody>
      </p:sp>
      <p:sp>
        <p:nvSpPr>
          <p:cNvPr id="29710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1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2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host </a:t>
            </a:r>
          </a:p>
          <a:p>
            <a:r>
              <a:rPr lang="en-US" sz="1200">
                <a:latin typeface="Arial" charset="0"/>
              </a:rPr>
              <a:t>bus </a:t>
            </a:r>
          </a:p>
          <a:p>
            <a:r>
              <a:rPr lang="en-US" sz="1200">
                <a:latin typeface="Arial" charset="0"/>
              </a:rPr>
              <a:t>(e.g., PCI)</a:t>
            </a:r>
          </a:p>
        </p:txBody>
      </p:sp>
      <p:sp>
        <p:nvSpPr>
          <p:cNvPr id="29713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14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6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network adapter</a:t>
            </a:r>
          </a:p>
          <a:p>
            <a:r>
              <a:rPr lang="en-US" sz="1200">
                <a:latin typeface="Arial" charset="0"/>
              </a:rPr>
              <a:t>card</a:t>
            </a:r>
          </a:p>
        </p:txBody>
      </p:sp>
      <p:sp>
        <p:nvSpPr>
          <p:cNvPr id="29717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29718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29726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20"/>
                <a:gd name="T17" fmla="*/ 390 w 390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27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43"/>
                <a:gd name="T17" fmla="*/ 275 w 275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28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29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latin typeface="Arial" charset="0"/>
                </a:rPr>
                <a:t>application</a:t>
              </a:r>
            </a:p>
            <a:p>
              <a:pPr algn="ctr"/>
              <a:r>
                <a:rPr lang="en-US" sz="1200" i="0">
                  <a:latin typeface="Arial" charset="0"/>
                </a:rPr>
                <a:t>transport</a:t>
              </a:r>
            </a:p>
            <a:p>
              <a:pPr algn="ctr"/>
              <a:r>
                <a:rPr lang="en-US" sz="1200" i="0">
                  <a:latin typeface="Arial" charset="0"/>
                </a:rPr>
                <a:t>network</a:t>
              </a:r>
            </a:p>
            <a:p>
              <a:pPr algn="ctr"/>
              <a:r>
                <a:rPr lang="en-US" sz="1200" i="0">
                  <a:latin typeface="Arial" charset="0"/>
                </a:rPr>
                <a:t>link</a:t>
              </a:r>
            </a:p>
          </p:txBody>
        </p:sp>
        <p:sp>
          <p:nvSpPr>
            <p:cNvPr id="29730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1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2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3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4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35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6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37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38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endParaRPr lang="en-US" sz="1200" i="0">
                <a:latin typeface="Arial" charset="0"/>
              </a:endParaRPr>
            </a:p>
            <a:p>
              <a:pPr algn="ctr"/>
              <a:r>
                <a:rPr lang="en-US" sz="1200" i="0">
                  <a:latin typeface="Arial" charset="0"/>
                </a:rPr>
                <a:t>link</a:t>
              </a:r>
            </a:p>
            <a:p>
              <a:pPr algn="ctr"/>
              <a:r>
                <a:rPr lang="en-US" sz="1200" i="0">
                  <a:latin typeface="Arial" charset="0"/>
                </a:rPr>
                <a:t>physical</a:t>
              </a:r>
            </a:p>
          </p:txBody>
        </p:sp>
        <p:sp>
          <p:nvSpPr>
            <p:cNvPr id="29739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0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1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2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3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44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5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746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9747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pic>
        <p:nvPicPr>
          <p:cNvPr id="29720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4075" y="1125538"/>
            <a:ext cx="1350963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4700" y="1122363"/>
            <a:ext cx="1143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grpSp>
        <p:nvGrpSpPr>
          <p:cNvPr id="29723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29724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5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σύνδεση στο </a:t>
            </a:r>
            <a:r>
              <a:rPr lang="en-US" sz="2800" dirty="0" smtClean="0">
                <a:solidFill>
                  <a:srgbClr val="FF0000"/>
                </a:solidFill>
              </a:rPr>
              <a:t>Internet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568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5568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79EA275D-687B-45E0-AF3F-5AD0D3AB6712}" type="slidenum">
              <a:rPr lang="en-US" smtClean="0">
                <a:latin typeface="Arial" charset="0"/>
                <a:cs typeface="Arial" charset="0"/>
              </a:rPr>
              <a:pPr/>
              <a:t>90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5684" name="4 - TextBox"/>
          <p:cNvSpPr txBox="1">
            <a:spLocks noChangeArrowheads="1"/>
          </p:cNvSpPr>
          <p:nvPr/>
        </p:nvSpPr>
        <p:spPr bwMode="auto">
          <a:xfrm>
            <a:off x="4122738" y="1427163"/>
            <a:ext cx="47799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συνδέοντας το </a:t>
            </a:r>
            <a:r>
              <a:rPr lang="en-US" i="0" dirty="0"/>
              <a:t>laptop </a:t>
            </a:r>
            <a:r>
              <a:rPr lang="el-GR" i="0" dirty="0"/>
              <a:t>χρειάζεται να πάρει δική του </a:t>
            </a:r>
            <a:r>
              <a:rPr lang="en-US" i="0" dirty="0"/>
              <a:t>IP </a:t>
            </a:r>
            <a:r>
              <a:rPr lang="el-GR" i="0" dirty="0"/>
              <a:t>δ/</a:t>
            </a:r>
            <a:r>
              <a:rPr lang="el-GR" i="0" dirty="0" err="1"/>
              <a:t>νση,</a:t>
            </a:r>
            <a:r>
              <a:rPr lang="el-GR" i="0" dirty="0"/>
              <a:t> δ/</a:t>
            </a:r>
            <a:r>
              <a:rPr lang="el-GR" i="0" dirty="0" err="1"/>
              <a:t>νση </a:t>
            </a:r>
            <a:r>
              <a:rPr lang="el-GR" i="0" dirty="0"/>
              <a:t>δρομολογητή πρώτου άλματος, δ/νση </a:t>
            </a:r>
            <a:r>
              <a:rPr lang="en-US" i="0" dirty="0"/>
              <a:t>DNS server: </a:t>
            </a:r>
            <a:r>
              <a:rPr lang="el-GR" i="0" dirty="0"/>
              <a:t>χρησιμοποίησε </a:t>
            </a:r>
            <a:r>
              <a:rPr lang="en-US" i="0" dirty="0" smtClean="0">
                <a:solidFill>
                  <a:srgbClr val="FF0000"/>
                </a:solidFill>
              </a:rPr>
              <a:t>DHCP</a:t>
            </a:r>
          </a:p>
          <a:p>
            <a:pPr eaLnBrk="0" hangingPunct="0">
              <a:buClr>
                <a:schemeClr val="accent2"/>
              </a:buClr>
            </a:pPr>
            <a:endParaRPr lang="en-US" i="0" dirty="0">
              <a:solidFill>
                <a:srgbClr val="FF0000"/>
              </a:solidFill>
            </a:endParaRP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l-GR" i="0" dirty="0"/>
              <a:t>Η </a:t>
            </a:r>
            <a:r>
              <a:rPr lang="en-US" i="0" dirty="0"/>
              <a:t>DHCP</a:t>
            </a:r>
            <a:r>
              <a:rPr lang="el-GR" i="0" dirty="0"/>
              <a:t> αίτηση ενθυλακώνεται στο </a:t>
            </a:r>
            <a:r>
              <a:rPr lang="en-US" i="0" dirty="0">
                <a:solidFill>
                  <a:srgbClr val="FF0000"/>
                </a:solidFill>
              </a:rPr>
              <a:t>UDP</a:t>
            </a:r>
            <a:r>
              <a:rPr lang="el-GR" i="0" dirty="0"/>
              <a:t>, ενθυλακώνεται στο </a:t>
            </a:r>
            <a:r>
              <a:rPr lang="en-US" i="0" dirty="0">
                <a:solidFill>
                  <a:srgbClr val="FF0000"/>
                </a:solidFill>
              </a:rPr>
              <a:t>IP</a:t>
            </a:r>
            <a:r>
              <a:rPr lang="en-US" i="0" dirty="0"/>
              <a:t>,</a:t>
            </a:r>
            <a:r>
              <a:rPr lang="el-GR" i="0" dirty="0"/>
              <a:t> ενθυλακώνεται </a:t>
            </a:r>
            <a:r>
              <a:rPr lang="el-GR" i="0" dirty="0" smtClean="0"/>
              <a:t>στο </a:t>
            </a:r>
            <a:r>
              <a:rPr lang="el-GR" i="0" dirty="0">
                <a:solidFill>
                  <a:srgbClr val="FF0000"/>
                </a:solidFill>
              </a:rPr>
              <a:t>802.3</a:t>
            </a:r>
            <a:r>
              <a:rPr lang="el-GR" i="0" dirty="0"/>
              <a:t> </a:t>
            </a:r>
            <a:r>
              <a:rPr lang="en-US" i="0" dirty="0" smtClean="0"/>
              <a:t>Ethernet</a:t>
            </a:r>
          </a:p>
          <a:p>
            <a:pPr eaLnBrk="0" hangingPunct="0">
              <a:buClr>
                <a:schemeClr val="accent2"/>
              </a:buClr>
            </a:pPr>
            <a:endParaRPr lang="en-US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Broadcast Ethernet </a:t>
            </a:r>
            <a:r>
              <a:rPr lang="el-GR" i="0" dirty="0"/>
              <a:t>πλαίσιο (</a:t>
            </a:r>
            <a:r>
              <a:rPr lang="el-GR" i="0" dirty="0" smtClean="0"/>
              <a:t>προορισμός: </a:t>
            </a:r>
            <a:r>
              <a:rPr lang="en-US" i="0" dirty="0"/>
              <a:t>FFFFFFFFFFFF) </a:t>
            </a:r>
            <a:r>
              <a:rPr lang="el-GR" i="0" dirty="0"/>
              <a:t>στο </a:t>
            </a:r>
            <a:r>
              <a:rPr lang="en-US" i="0" dirty="0"/>
              <a:t>LAN</a:t>
            </a:r>
            <a:r>
              <a:rPr lang="el-GR" i="0" dirty="0"/>
              <a:t>, λαμβάνεται από </a:t>
            </a:r>
            <a:r>
              <a:rPr lang="el-GR" i="0" dirty="0" smtClean="0"/>
              <a:t>τον </a:t>
            </a:r>
            <a:r>
              <a:rPr lang="el-GR" i="0" dirty="0"/>
              <a:t>δρομολογητή που τρέχει τον </a:t>
            </a:r>
            <a:r>
              <a:rPr lang="en-US" i="0" dirty="0">
                <a:solidFill>
                  <a:srgbClr val="FF0000"/>
                </a:solidFill>
              </a:rPr>
              <a:t>DHCP</a:t>
            </a:r>
            <a:r>
              <a:rPr lang="el-GR" i="0" dirty="0">
                <a:solidFill>
                  <a:srgbClr val="FF0000"/>
                </a:solidFill>
              </a:rPr>
              <a:t> </a:t>
            </a:r>
            <a:r>
              <a:rPr lang="en-US" i="0" dirty="0" smtClean="0"/>
              <a:t>server</a:t>
            </a:r>
          </a:p>
          <a:p>
            <a:pPr eaLnBrk="0" hangingPunct="0">
              <a:buClr>
                <a:schemeClr val="accent2"/>
              </a:buClr>
            </a:pPr>
            <a:endParaRPr lang="en-US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Το </a:t>
            </a:r>
            <a:r>
              <a:rPr lang="en-US" i="0" dirty="0"/>
              <a:t>Ethernet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IP, </a:t>
            </a:r>
            <a:r>
              <a:rPr lang="el-GR" i="0" dirty="0"/>
              <a:t>το οποίο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UDP, </a:t>
            </a:r>
            <a:r>
              <a:rPr lang="el-GR" i="0" dirty="0"/>
              <a:t>το οποίο </a:t>
            </a:r>
            <a:r>
              <a:rPr lang="el-GR" i="0" dirty="0" smtClean="0"/>
              <a:t>απ</a:t>
            </a:r>
            <a:r>
              <a:rPr lang="en-US" i="0" dirty="0" smtClean="0"/>
              <a:t>o</a:t>
            </a:r>
            <a:r>
              <a:rPr lang="el-GR" i="0" dirty="0" err="1" smtClean="0"/>
              <a:t>θυλακώνεται</a:t>
            </a:r>
            <a:r>
              <a:rPr lang="el-GR" i="0" dirty="0" smtClean="0"/>
              <a:t> </a:t>
            </a:r>
            <a:r>
              <a:rPr lang="el-GR" i="0" dirty="0"/>
              <a:t>σε </a:t>
            </a:r>
            <a:r>
              <a:rPr lang="en-US" i="0" dirty="0"/>
              <a:t>DHCP</a:t>
            </a:r>
            <a:endParaRPr lang="el-GR" i="0" dirty="0"/>
          </a:p>
        </p:txBody>
      </p:sp>
      <p:grpSp>
        <p:nvGrpSpPr>
          <p:cNvPr id="455685" name="Group 152"/>
          <p:cNvGrpSpPr>
            <a:grpSpLocks/>
          </p:cNvGrpSpPr>
          <p:nvPr/>
        </p:nvGrpSpPr>
        <p:grpSpPr bwMode="auto">
          <a:xfrm>
            <a:off x="701675" y="2074863"/>
            <a:ext cx="3554413" cy="3067050"/>
            <a:chOff x="773113" y="1273175"/>
            <a:chExt cx="3554412" cy="3066395"/>
          </a:xfrm>
        </p:grpSpPr>
        <p:sp>
          <p:nvSpPr>
            <p:cNvPr id="455790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5791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2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3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4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5795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5796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584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584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579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5801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5816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17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18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19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20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1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5846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7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2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3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5844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5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4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25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26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5842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3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7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5828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5840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841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5829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0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1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2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3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5834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5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6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7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5838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39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5802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5803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804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5805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5806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807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5808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5813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4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5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5809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5810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1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5812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248" name="Group 45"/>
          <p:cNvGrpSpPr>
            <a:grpSpLocks/>
          </p:cNvGrpSpPr>
          <p:nvPr/>
        </p:nvGrpSpPr>
        <p:grpSpPr bwMode="auto">
          <a:xfrm>
            <a:off x="1123950" y="1882775"/>
            <a:ext cx="976313" cy="1460500"/>
            <a:chOff x="651" y="681"/>
            <a:chExt cx="615" cy="920"/>
          </a:xfrm>
        </p:grpSpPr>
        <p:sp>
          <p:nvSpPr>
            <p:cNvPr id="455782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5783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55784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85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5786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7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8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89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257" name="Group 57"/>
          <p:cNvGrpSpPr>
            <a:grpSpLocks/>
          </p:cNvGrpSpPr>
          <p:nvPr/>
        </p:nvGrpSpPr>
        <p:grpSpPr bwMode="auto">
          <a:xfrm>
            <a:off x="280988" y="3954463"/>
            <a:ext cx="1081087" cy="1166812"/>
            <a:chOff x="42" y="744"/>
            <a:chExt cx="681" cy="735"/>
          </a:xfrm>
        </p:grpSpPr>
        <p:grpSp>
          <p:nvGrpSpPr>
            <p:cNvPr id="455750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55752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5777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5780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81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5778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79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53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5771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7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76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72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73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7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5754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5769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70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55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5756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5760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5763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5767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68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5764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5765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66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576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6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5757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58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59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5751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290" name="Group 90"/>
          <p:cNvGrpSpPr>
            <a:grpSpLocks/>
          </p:cNvGrpSpPr>
          <p:nvPr/>
        </p:nvGrpSpPr>
        <p:grpSpPr bwMode="auto">
          <a:xfrm>
            <a:off x="377825" y="5040313"/>
            <a:ext cx="1081088" cy="244475"/>
            <a:chOff x="504" y="3523"/>
            <a:chExt cx="681" cy="154"/>
          </a:xfrm>
        </p:grpSpPr>
        <p:grpSp>
          <p:nvGrpSpPr>
            <p:cNvPr id="455737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455741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455744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48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49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45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46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47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55742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43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5738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739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740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304" name="Group 104"/>
          <p:cNvGrpSpPr>
            <a:grpSpLocks/>
          </p:cNvGrpSpPr>
          <p:nvPr/>
        </p:nvGrpSpPr>
        <p:grpSpPr bwMode="auto">
          <a:xfrm>
            <a:off x="1406525" y="3883025"/>
            <a:ext cx="1316038" cy="1314450"/>
            <a:chOff x="931" y="1941"/>
            <a:chExt cx="829" cy="828"/>
          </a:xfrm>
        </p:grpSpPr>
        <p:sp>
          <p:nvSpPr>
            <p:cNvPr id="455729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7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5730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55731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732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5733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4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5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5736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313" name="Group 113"/>
          <p:cNvGrpSpPr>
            <a:grpSpLocks/>
          </p:cNvGrpSpPr>
          <p:nvPr/>
        </p:nvGrpSpPr>
        <p:grpSpPr bwMode="auto">
          <a:xfrm>
            <a:off x="0" y="1771650"/>
            <a:ext cx="1081088" cy="1217613"/>
            <a:chOff x="1404" y="3105"/>
            <a:chExt cx="681" cy="767"/>
          </a:xfrm>
        </p:grpSpPr>
        <p:grpSp>
          <p:nvGrpSpPr>
            <p:cNvPr id="455694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55699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5724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572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8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5725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26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00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5718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5722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3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5719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5720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21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5701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5716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17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5702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5703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5707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5710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5714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15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5711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5712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5713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5708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5709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5704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05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5706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5695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5696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55697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5698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349" name="Group 149"/>
          <p:cNvGrpSpPr>
            <a:grpSpLocks/>
          </p:cNvGrpSpPr>
          <p:nvPr/>
        </p:nvGrpSpPr>
        <p:grpSpPr bwMode="auto">
          <a:xfrm>
            <a:off x="731838" y="3979863"/>
            <a:ext cx="544512" cy="244475"/>
            <a:chOff x="844" y="3337"/>
            <a:chExt cx="343" cy="154"/>
          </a:xfrm>
        </p:grpSpPr>
        <p:sp>
          <p:nvSpPr>
            <p:cNvPr id="455692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5693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 … </a:t>
            </a:r>
            <a:r>
              <a:rPr lang="el-GR" sz="2800" dirty="0" smtClean="0">
                <a:solidFill>
                  <a:srgbClr val="FF0000"/>
                </a:solidFill>
              </a:rPr>
              <a:t>σύνδεση στο </a:t>
            </a:r>
            <a:r>
              <a:rPr lang="en-US" sz="2800" dirty="0" smtClean="0">
                <a:solidFill>
                  <a:srgbClr val="FF0000"/>
                </a:solidFill>
              </a:rPr>
              <a:t>Internet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6706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56707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2D950AE1-BFA5-40CB-9E7F-9D0104235BD3}" type="slidenum">
              <a:rPr lang="en-US" smtClean="0">
                <a:latin typeface="Arial" charset="0"/>
                <a:cs typeface="Arial" charset="0"/>
              </a:rPr>
              <a:pPr/>
              <a:t>91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6708" name="Group 152"/>
          <p:cNvGrpSpPr>
            <a:grpSpLocks/>
          </p:cNvGrpSpPr>
          <p:nvPr/>
        </p:nvGrpSpPr>
        <p:grpSpPr bwMode="auto">
          <a:xfrm>
            <a:off x="701675" y="1738313"/>
            <a:ext cx="3554413" cy="3067050"/>
            <a:chOff x="773113" y="1273175"/>
            <a:chExt cx="3554412" cy="3066395"/>
          </a:xfrm>
        </p:grpSpPr>
        <p:sp>
          <p:nvSpPr>
            <p:cNvPr id="456815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6816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7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8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19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6820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6821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687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687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6822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6826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6841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2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43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4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45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46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6871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72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47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48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6869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70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49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0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51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6867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68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52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6853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6865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66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6854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5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6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7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58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6859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0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1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2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6863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64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6827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6828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29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6830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6831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832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6833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6838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9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40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6834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6835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6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6837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grpSp>
        <p:nvGrpSpPr>
          <p:cNvPr id="66" name="Group 45"/>
          <p:cNvGrpSpPr>
            <a:grpSpLocks/>
          </p:cNvGrpSpPr>
          <p:nvPr/>
        </p:nvGrpSpPr>
        <p:grpSpPr bwMode="auto">
          <a:xfrm>
            <a:off x="1123950" y="1546225"/>
            <a:ext cx="976313" cy="1460500"/>
            <a:chOff x="651" y="681"/>
            <a:chExt cx="615" cy="920"/>
          </a:xfrm>
        </p:grpSpPr>
        <p:sp>
          <p:nvSpPr>
            <p:cNvPr id="456807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6808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56809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810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6811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2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3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814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75" name="Group 57"/>
          <p:cNvGrpSpPr>
            <a:grpSpLocks/>
          </p:cNvGrpSpPr>
          <p:nvPr/>
        </p:nvGrpSpPr>
        <p:grpSpPr bwMode="auto">
          <a:xfrm>
            <a:off x="280988" y="3617913"/>
            <a:ext cx="1081087" cy="1166812"/>
            <a:chOff x="42" y="744"/>
            <a:chExt cx="681" cy="735"/>
          </a:xfrm>
        </p:grpSpPr>
        <p:grpSp>
          <p:nvGrpSpPr>
            <p:cNvPr id="456775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456777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6802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680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806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6803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804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78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6796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800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801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97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9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9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6779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6794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95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80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6781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678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6788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6792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93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6789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679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91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6786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87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6782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83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84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6776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roup 90"/>
          <p:cNvGrpSpPr>
            <a:grpSpLocks/>
          </p:cNvGrpSpPr>
          <p:nvPr/>
        </p:nvGrpSpPr>
        <p:grpSpPr bwMode="auto">
          <a:xfrm>
            <a:off x="377825" y="4703763"/>
            <a:ext cx="1081088" cy="244475"/>
            <a:chOff x="504" y="3523"/>
            <a:chExt cx="681" cy="154"/>
          </a:xfrm>
        </p:grpSpPr>
        <p:grpSp>
          <p:nvGrpSpPr>
            <p:cNvPr id="456762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456766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456769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773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74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70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7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7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56767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68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6763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64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65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122" name="Group 104"/>
          <p:cNvGrpSpPr>
            <a:grpSpLocks/>
          </p:cNvGrpSpPr>
          <p:nvPr/>
        </p:nvGrpSpPr>
        <p:grpSpPr bwMode="auto">
          <a:xfrm>
            <a:off x="1406525" y="3546475"/>
            <a:ext cx="1316038" cy="1314450"/>
            <a:chOff x="931" y="1941"/>
            <a:chExt cx="829" cy="828"/>
          </a:xfrm>
        </p:grpSpPr>
        <p:sp>
          <p:nvSpPr>
            <p:cNvPr id="456754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17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6755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56756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57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DHCP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6758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59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60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6761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31" name="Group 113"/>
          <p:cNvGrpSpPr>
            <a:grpSpLocks/>
          </p:cNvGrpSpPr>
          <p:nvPr/>
        </p:nvGrpSpPr>
        <p:grpSpPr bwMode="auto">
          <a:xfrm>
            <a:off x="0" y="1435100"/>
            <a:ext cx="1081088" cy="1217613"/>
            <a:chOff x="1404" y="3105"/>
            <a:chExt cx="681" cy="767"/>
          </a:xfrm>
        </p:grpSpPr>
        <p:grpSp>
          <p:nvGrpSpPr>
            <p:cNvPr id="456719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56724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456749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56752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53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sp>
              <p:nvSpPr>
                <p:cNvPr id="456750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51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25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456743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56747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48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 i="0">
                        <a:solidFill>
                          <a:srgbClr val="FFFFFF"/>
                        </a:solidFill>
                        <a:latin typeface="Arial" charset="0"/>
                      </a:rPr>
                      <a:t>DHCP</a:t>
                    </a:r>
                  </a:p>
                </p:txBody>
              </p:sp>
            </p:grpSp>
            <p:grpSp>
              <p:nvGrpSpPr>
                <p:cNvPr id="456744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56745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46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456726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56741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42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56727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56728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456732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456735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56739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40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 i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456736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56737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  <p:sp>
                    <p:nvSpPr>
                      <p:cNvPr id="456738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solidFill>
                            <a:srgbClr val="000000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456733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56734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456729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30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6731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456720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grpSp>
          <p:nvGrpSpPr>
            <p:cNvPr id="456721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56722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6723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DHCP</a:t>
                </a:r>
              </a:p>
            </p:txBody>
          </p:sp>
        </p:grpSp>
      </p:grpSp>
      <p:grpSp>
        <p:nvGrpSpPr>
          <p:cNvPr id="167" name="Group 149"/>
          <p:cNvGrpSpPr>
            <a:grpSpLocks/>
          </p:cNvGrpSpPr>
          <p:nvPr/>
        </p:nvGrpSpPr>
        <p:grpSpPr bwMode="auto">
          <a:xfrm>
            <a:off x="731838" y="3643313"/>
            <a:ext cx="544512" cy="244475"/>
            <a:chOff x="844" y="3337"/>
            <a:chExt cx="343" cy="154"/>
          </a:xfrm>
        </p:grpSpPr>
        <p:sp>
          <p:nvSpPr>
            <p:cNvPr id="456717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6718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FFFFFF"/>
                  </a:solidFill>
                  <a:latin typeface="Arial" charset="0"/>
                </a:rPr>
                <a:t>DHCP</a:t>
              </a:r>
            </a:p>
          </p:txBody>
        </p:sp>
      </p:grpSp>
      <p:sp>
        <p:nvSpPr>
          <p:cNvPr id="456715" name="169 - TextBox"/>
          <p:cNvSpPr txBox="1">
            <a:spLocks noChangeArrowheads="1"/>
          </p:cNvSpPr>
          <p:nvPr/>
        </p:nvSpPr>
        <p:spPr bwMode="auto">
          <a:xfrm>
            <a:off x="4330700" y="1162594"/>
            <a:ext cx="46212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Ο </a:t>
            </a:r>
            <a:r>
              <a:rPr lang="en-US" sz="2000" i="0" dirty="0"/>
              <a:t>DHCP server </a:t>
            </a:r>
            <a:r>
              <a:rPr lang="el-GR" sz="2000" i="0" dirty="0"/>
              <a:t>διαμορφώνει το </a:t>
            </a:r>
            <a:r>
              <a:rPr lang="en-US" sz="2000" i="0" dirty="0">
                <a:solidFill>
                  <a:srgbClr val="FF0000"/>
                </a:solidFill>
              </a:rPr>
              <a:t>DHCP ACK </a:t>
            </a:r>
            <a:r>
              <a:rPr lang="el-GR" sz="2000" i="0" dirty="0"/>
              <a:t>που περιέχει την </a:t>
            </a:r>
            <a:r>
              <a:rPr lang="en-US" sz="2000" i="0" dirty="0"/>
              <a:t>IP </a:t>
            </a:r>
            <a:r>
              <a:rPr lang="el-GR" sz="2000" i="0" dirty="0"/>
              <a:t>δ/</a:t>
            </a:r>
            <a:r>
              <a:rPr lang="el-GR" sz="2000" i="0" dirty="0" err="1"/>
              <a:t>νση </a:t>
            </a:r>
            <a:r>
              <a:rPr lang="el-GR" sz="2000" i="0" dirty="0"/>
              <a:t>του πελάτη, τη δ/</a:t>
            </a:r>
            <a:r>
              <a:rPr lang="el-GR" sz="2000" i="0" dirty="0" err="1"/>
              <a:t>νση </a:t>
            </a:r>
            <a:r>
              <a:rPr lang="el-GR" sz="2000" i="0" dirty="0"/>
              <a:t>του δρομολογητή πρώτου άλματος για τον πελάτη, όνομα &amp; δ/</a:t>
            </a:r>
            <a:r>
              <a:rPr lang="el-GR" sz="2000" i="0" dirty="0" err="1"/>
              <a:t>νση </a:t>
            </a:r>
            <a:r>
              <a:rPr lang="el-GR" sz="2000" i="0" dirty="0"/>
              <a:t>του </a:t>
            </a:r>
            <a:r>
              <a:rPr lang="en-US" sz="2000" i="0" dirty="0"/>
              <a:t>DNS </a:t>
            </a:r>
            <a:r>
              <a:rPr lang="en-US" sz="2000" i="0" dirty="0" smtClean="0"/>
              <a:t>server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ενθυλάκωση στον </a:t>
            </a:r>
            <a:r>
              <a:rPr lang="en-US" sz="2000" i="0" dirty="0"/>
              <a:t>DHCP server, </a:t>
            </a:r>
            <a:r>
              <a:rPr lang="el-GR" sz="2000" i="0" dirty="0"/>
              <a:t>το πλαίσιο προωθείται (</a:t>
            </a:r>
            <a:r>
              <a:rPr lang="el-GR" sz="2000" i="0" dirty="0">
                <a:solidFill>
                  <a:srgbClr val="FF0000"/>
                </a:solidFill>
              </a:rPr>
              <a:t>εκμάθηση </a:t>
            </a:r>
            <a:r>
              <a:rPr lang="el-GR" sz="2000" i="0" dirty="0" err="1">
                <a:solidFill>
                  <a:srgbClr val="FF0000"/>
                </a:solidFill>
              </a:rPr>
              <a:t>μεταγωγέα</a:t>
            </a:r>
            <a:r>
              <a:rPr lang="el-GR" sz="2000" i="0" dirty="0"/>
              <a:t>) μέσω του </a:t>
            </a:r>
            <a:r>
              <a:rPr lang="en-US" sz="2000" i="0" dirty="0"/>
              <a:t>LAN, </a:t>
            </a:r>
            <a:r>
              <a:rPr lang="el-GR" sz="2000" i="0" dirty="0" err="1"/>
              <a:t>αποπολύπλεξη</a:t>
            </a:r>
            <a:r>
              <a:rPr lang="el-GR" sz="2000" i="0" dirty="0"/>
              <a:t>  στον </a:t>
            </a:r>
            <a:r>
              <a:rPr lang="el-GR" sz="2000" i="0" dirty="0" smtClean="0"/>
              <a:t>πελάτη</a:t>
            </a:r>
            <a:endParaRPr lang="en-US" sz="2000" i="0" dirty="0" smtClean="0"/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</a:t>
            </a:r>
            <a:r>
              <a:rPr lang="en-US" sz="2000" i="0" dirty="0"/>
              <a:t>DHCP </a:t>
            </a:r>
            <a:r>
              <a:rPr lang="el-GR" sz="2000" i="0" dirty="0"/>
              <a:t>πελάτης λαμβάνει </a:t>
            </a:r>
            <a:r>
              <a:rPr lang="el-GR" sz="2000" i="0" dirty="0" smtClean="0"/>
              <a:t>την </a:t>
            </a:r>
            <a:r>
              <a:rPr lang="en-US" sz="2000" i="0" dirty="0"/>
              <a:t>DHCP ACK </a:t>
            </a:r>
            <a:r>
              <a:rPr lang="el-GR" sz="2000" i="0" dirty="0"/>
              <a:t>απάντηση</a:t>
            </a:r>
          </a:p>
        </p:txBody>
      </p:sp>
      <p:sp>
        <p:nvSpPr>
          <p:cNvPr id="456716" name="170 - TextBox"/>
          <p:cNvSpPr txBox="1">
            <a:spLocks noChangeArrowheads="1"/>
          </p:cNvSpPr>
          <p:nvPr/>
        </p:nvSpPr>
        <p:spPr bwMode="auto">
          <a:xfrm>
            <a:off x="1058863" y="5422900"/>
            <a:ext cx="7507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i="0"/>
              <a:t>Ο πελάτης τώρα έχει </a:t>
            </a:r>
            <a:r>
              <a:rPr lang="en-US" i="0"/>
              <a:t>IP </a:t>
            </a:r>
            <a:r>
              <a:rPr lang="el-GR" i="0"/>
              <a:t>διεύθυνση, γνωρίζει όνομα &amp; διεύθυνση του </a:t>
            </a:r>
            <a:r>
              <a:rPr lang="en-US" i="0"/>
              <a:t>DNS server, IP </a:t>
            </a:r>
            <a:r>
              <a:rPr lang="el-GR" i="0"/>
              <a:t>διεύθυνση του δρομολογητή πρώτου άλματος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1 - Τίτλος"/>
          <p:cNvSpPr>
            <a:spLocks noGrp="1"/>
          </p:cNvSpPr>
          <p:nvPr>
            <p:ph type="title"/>
          </p:nvPr>
        </p:nvSpPr>
        <p:spPr>
          <a:xfrm>
            <a:off x="393192" y="228600"/>
            <a:ext cx="8604504" cy="1143000"/>
          </a:xfrm>
        </p:spPr>
        <p:txBody>
          <a:bodyPr/>
          <a:lstStyle/>
          <a:p>
            <a:r>
              <a:rPr lang="el-GR" sz="2800" dirty="0" smtClean="0"/>
              <a:t>Μία ημέρα στη ζωή</a:t>
            </a:r>
            <a:r>
              <a:rPr lang="en-US" sz="2800" dirty="0" smtClean="0"/>
              <a:t>... </a:t>
            </a:r>
            <a:r>
              <a:rPr lang="en-US" sz="2800" dirty="0" smtClean="0">
                <a:solidFill>
                  <a:srgbClr val="FF0000"/>
                </a:solidFill>
              </a:rPr>
              <a:t>ARP (</a:t>
            </a:r>
            <a:r>
              <a:rPr lang="el-GR" sz="2800" dirty="0" smtClean="0">
                <a:solidFill>
                  <a:srgbClr val="FF0000"/>
                </a:solidFill>
              </a:rPr>
              <a:t>πριν το </a:t>
            </a:r>
            <a:r>
              <a:rPr lang="en-US" sz="2800" dirty="0" smtClean="0">
                <a:solidFill>
                  <a:srgbClr val="FF0000"/>
                </a:solidFill>
              </a:rPr>
              <a:t>DNS, </a:t>
            </a:r>
            <a:r>
              <a:rPr lang="el-GR" sz="2800" dirty="0" smtClean="0">
                <a:solidFill>
                  <a:srgbClr val="FF0000"/>
                </a:solidFill>
              </a:rPr>
              <a:t>πριν το </a:t>
            </a:r>
            <a:r>
              <a:rPr lang="en-US" sz="2800" dirty="0" smtClean="0">
                <a:solidFill>
                  <a:srgbClr val="FF0000"/>
                </a:solidFill>
              </a:rPr>
              <a:t>HTTP)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sp>
        <p:nvSpPr>
          <p:cNvPr id="457730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57731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4CA21CA9-2BED-47DF-82D0-95779C11AEB0}" type="slidenum">
              <a:rPr lang="en-US" smtClean="0">
                <a:latin typeface="Arial" charset="0"/>
                <a:cs typeface="Arial" charset="0"/>
              </a:rPr>
              <a:pPr/>
              <a:t>92</a:t>
            </a:fld>
            <a:endParaRPr lang="en-US" smtClean="0">
              <a:latin typeface="Arial" charset="0"/>
              <a:cs typeface="Arial" charset="0"/>
            </a:endParaRPr>
          </a:p>
        </p:txBody>
      </p:sp>
      <p:grpSp>
        <p:nvGrpSpPr>
          <p:cNvPr id="457732" name="Group 92"/>
          <p:cNvGrpSpPr>
            <a:grpSpLocks/>
          </p:cNvGrpSpPr>
          <p:nvPr/>
        </p:nvGrpSpPr>
        <p:grpSpPr bwMode="auto">
          <a:xfrm>
            <a:off x="492125" y="2347913"/>
            <a:ext cx="3554413" cy="3067050"/>
            <a:chOff x="773113" y="1273175"/>
            <a:chExt cx="3554412" cy="3066395"/>
          </a:xfrm>
        </p:grpSpPr>
        <p:sp>
          <p:nvSpPr>
            <p:cNvPr id="457788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7789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0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1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2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77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/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57794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5784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5784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77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 rot="16200000" flipH="1">
              <a:off x="3589348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43"/>
            <p:cNvSpPr>
              <a:spLocks noChangeArrowheads="1"/>
            </p:cNvSpPr>
            <p:nvPr/>
          </p:nvSpPr>
          <p:spPr bwMode="auto">
            <a:xfrm rot="2460490">
              <a:off x="3206750" y="3274584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 rot="-5400000">
              <a:off x="2499530" y="2388124"/>
              <a:ext cx="111101" cy="296862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57799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57814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17 w 354"/>
                  <a:gd name="T1" fmla="*/ 0 h 2742"/>
                  <a:gd name="T2" fmla="*/ 93 w 354"/>
                  <a:gd name="T3" fmla="*/ 114 h 2742"/>
                  <a:gd name="T4" fmla="*/ 91 w 354"/>
                  <a:gd name="T5" fmla="*/ 881 h 2742"/>
                  <a:gd name="T6" fmla="*/ 0 w 354"/>
                  <a:gd name="T7" fmla="*/ 921 h 2742"/>
                  <a:gd name="T8" fmla="*/ 1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16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6 w 211"/>
                  <a:gd name="T3" fmla="*/ 73 h 2537"/>
                  <a:gd name="T4" fmla="*/ 2 w 211"/>
                  <a:gd name="T5" fmla="*/ 839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7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3 h 226"/>
                  <a:gd name="T4" fmla="*/ 87 w 328"/>
                  <a:gd name="T5" fmla="*/ 77 h 226"/>
                  <a:gd name="T6" fmla="*/ 0 w 328"/>
                  <a:gd name="T7" fmla="*/ 3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19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578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21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78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24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578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5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87 w 328"/>
                  <a:gd name="T3" fmla="*/ 42 h 226"/>
                  <a:gd name="T4" fmla="*/ 87 w 328"/>
                  <a:gd name="T5" fmla="*/ 75 h 226"/>
                  <a:gd name="T6" fmla="*/ 0 w 328"/>
                  <a:gd name="T7" fmla="*/ 3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57826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78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8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578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28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7 w 296"/>
                  <a:gd name="T3" fmla="*/ 47 h 256"/>
                  <a:gd name="T4" fmla="*/ 78 w 296"/>
                  <a:gd name="T5" fmla="*/ 85 h 256"/>
                  <a:gd name="T6" fmla="*/ 0 w 296"/>
                  <a:gd name="T7" fmla="*/ 3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29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81 w 304"/>
                  <a:gd name="T3" fmla="*/ 55 h 288"/>
                  <a:gd name="T4" fmla="*/ 76 w 304"/>
                  <a:gd name="T5" fmla="*/ 97 h 288"/>
                  <a:gd name="T6" fmla="*/ 2 w 304"/>
                  <a:gd name="T7" fmla="*/ 42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1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36 h 240"/>
                  <a:gd name="T2" fmla="*/ 2 w 306"/>
                  <a:gd name="T3" fmla="*/ 81 h 240"/>
                  <a:gd name="T4" fmla="*/ 81 w 306"/>
                  <a:gd name="T5" fmla="*/ 37 h 240"/>
                  <a:gd name="T6" fmla="*/ 78 w 306"/>
                  <a:gd name="T7" fmla="*/ 0 h 240"/>
                  <a:gd name="T8" fmla="*/ 0 w 306"/>
                  <a:gd name="T9" fmla="*/ 3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578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FF0000"/>
                  </a:solidFill>
                </a:endParaRPr>
              </a:p>
            </p:txBody>
          </p:sp>
          <p:sp>
            <p:nvSpPr>
              <p:cNvPr id="4578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7800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4578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8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78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578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 i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8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57806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78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57807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78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578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457733" name="Line 43"/>
          <p:cNvSpPr>
            <a:spLocks noChangeShapeType="1"/>
          </p:cNvSpPr>
          <p:nvPr/>
        </p:nvSpPr>
        <p:spPr bwMode="auto">
          <a:xfrm flipV="1">
            <a:off x="2384425" y="3592513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67" name="Group 45"/>
          <p:cNvGrpSpPr>
            <a:grpSpLocks/>
          </p:cNvGrpSpPr>
          <p:nvPr/>
        </p:nvGrpSpPr>
        <p:grpSpPr bwMode="auto">
          <a:xfrm>
            <a:off x="914400" y="2155825"/>
            <a:ext cx="976313" cy="1460500"/>
            <a:chOff x="651" y="681"/>
            <a:chExt cx="615" cy="920"/>
          </a:xfrm>
        </p:grpSpPr>
        <p:sp>
          <p:nvSpPr>
            <p:cNvPr id="457780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7781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45778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8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DNS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UDP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/>
                <a:r>
                  <a:rPr lang="en-US" sz="1600" i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45778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5778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76" name="Group 276"/>
          <p:cNvGrpSpPr>
            <a:grpSpLocks/>
          </p:cNvGrpSpPr>
          <p:nvPr/>
        </p:nvGrpSpPr>
        <p:grpSpPr bwMode="auto">
          <a:xfrm>
            <a:off x="0" y="2232025"/>
            <a:ext cx="762000" cy="876300"/>
            <a:chOff x="177" y="729"/>
            <a:chExt cx="480" cy="552"/>
          </a:xfrm>
        </p:grpSpPr>
        <p:grpSp>
          <p:nvGrpSpPr>
            <p:cNvPr id="457760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45777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7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FFFFFF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457761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457773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45777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sp>
            <p:nvSpPr>
              <p:cNvPr id="45777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7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7762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457767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45777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1000" i="0">
                      <a:solidFill>
                        <a:srgbClr val="FFFFFF"/>
                      </a:solidFill>
                      <a:latin typeface="Arial" charset="0"/>
                    </a:rPr>
                    <a:t>DNS</a:t>
                  </a:r>
                </a:p>
              </p:txBody>
            </p:sp>
          </p:grpSp>
          <p:grpSp>
            <p:nvGrpSpPr>
              <p:cNvPr id="457768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45776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5777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457763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45776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6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5776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</p:grpSp>
      <p:grpSp>
        <p:nvGrpSpPr>
          <p:cNvPr id="97" name="Group 255"/>
          <p:cNvGrpSpPr>
            <a:grpSpLocks/>
          </p:cNvGrpSpPr>
          <p:nvPr/>
        </p:nvGrpSpPr>
        <p:grpSpPr bwMode="auto">
          <a:xfrm>
            <a:off x="1960563" y="4057650"/>
            <a:ext cx="1016000" cy="877888"/>
            <a:chOff x="719" y="2137"/>
            <a:chExt cx="640" cy="553"/>
          </a:xfrm>
        </p:grpSpPr>
        <p:sp>
          <p:nvSpPr>
            <p:cNvPr id="457752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53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54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Eth</a:t>
              </a:r>
            </a:p>
            <a:p>
              <a:pPr algn="ctr" eaLnBrk="0" hangingPunct="0"/>
              <a:r>
                <a:rPr lang="en-US" sz="1600" i="0">
                  <a:solidFill>
                    <a:srgbClr val="000000"/>
                  </a:solidFill>
                  <a:latin typeface="Arial" charset="0"/>
                </a:rPr>
                <a:t>Phy</a:t>
              </a:r>
            </a:p>
          </p:txBody>
        </p:sp>
        <p:sp>
          <p:nvSpPr>
            <p:cNvPr id="457755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57756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57757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457758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solidFill>
                    <a:srgbClr val="000000"/>
                  </a:solidFill>
                </a:endParaRPr>
              </a:p>
            </p:txBody>
          </p:sp>
          <p:sp>
            <p:nvSpPr>
              <p:cNvPr id="457759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 i="0">
                    <a:solidFill>
                      <a:srgbClr val="000000"/>
                    </a:solidFill>
                    <a:latin typeface="Arial" charset="0"/>
                  </a:rPr>
                  <a:t>ARP</a:t>
                </a:r>
              </a:p>
            </p:txBody>
          </p:sp>
        </p:grpSp>
      </p:grpSp>
      <p:grpSp>
        <p:nvGrpSpPr>
          <p:cNvPr id="106" name="Group 242"/>
          <p:cNvGrpSpPr>
            <a:grpSpLocks/>
          </p:cNvGrpSpPr>
          <p:nvPr/>
        </p:nvGrpSpPr>
        <p:grpSpPr bwMode="auto">
          <a:xfrm>
            <a:off x="869950" y="2795588"/>
            <a:ext cx="444500" cy="244475"/>
            <a:chOff x="161" y="1354"/>
            <a:chExt cx="280" cy="154"/>
          </a:xfrm>
        </p:grpSpPr>
        <p:sp>
          <p:nvSpPr>
            <p:cNvPr id="457750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51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</a:t>
              </a:r>
            </a:p>
          </p:txBody>
        </p:sp>
      </p:grpSp>
      <p:grpSp>
        <p:nvGrpSpPr>
          <p:cNvPr id="109" name="Group 270"/>
          <p:cNvGrpSpPr>
            <a:grpSpLocks/>
          </p:cNvGrpSpPr>
          <p:nvPr/>
        </p:nvGrpSpPr>
        <p:grpSpPr bwMode="auto">
          <a:xfrm>
            <a:off x="896938" y="4262438"/>
            <a:ext cx="1081087" cy="244475"/>
            <a:chOff x="76" y="2296"/>
            <a:chExt cx="681" cy="154"/>
          </a:xfrm>
        </p:grpSpPr>
        <p:sp>
          <p:nvSpPr>
            <p:cNvPr id="457745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6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7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8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9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reply</a:t>
              </a:r>
            </a:p>
          </p:txBody>
        </p:sp>
      </p:grpSp>
      <p:grpSp>
        <p:nvGrpSpPr>
          <p:cNvPr id="118" name="Group 270"/>
          <p:cNvGrpSpPr>
            <a:grpSpLocks/>
          </p:cNvGrpSpPr>
          <p:nvPr/>
        </p:nvGrpSpPr>
        <p:grpSpPr bwMode="auto">
          <a:xfrm>
            <a:off x="0" y="2930525"/>
            <a:ext cx="1081088" cy="246063"/>
            <a:chOff x="76" y="2296"/>
            <a:chExt cx="681" cy="155"/>
          </a:xfrm>
        </p:grpSpPr>
        <p:sp>
          <p:nvSpPr>
            <p:cNvPr id="45774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solidFill>
                  <a:srgbClr val="000000"/>
                </a:solidFill>
              </a:endParaRPr>
            </a:p>
          </p:txBody>
        </p:sp>
        <p:sp>
          <p:nvSpPr>
            <p:cNvPr id="45774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5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i="0">
                  <a:solidFill>
                    <a:srgbClr val="000000"/>
                  </a:solidFill>
                  <a:latin typeface="Arial" charset="0"/>
                </a:rPr>
                <a:t>ARP query</a:t>
              </a:r>
            </a:p>
          </p:txBody>
        </p:sp>
      </p:grpSp>
      <p:sp>
        <p:nvSpPr>
          <p:cNvPr id="457849" name="Text Box 121"/>
          <p:cNvSpPr txBox="1">
            <a:spLocks noChangeArrowheads="1"/>
          </p:cNvSpPr>
          <p:nvPr/>
        </p:nvSpPr>
        <p:spPr bwMode="auto">
          <a:xfrm>
            <a:off x="3925888" y="1470025"/>
            <a:ext cx="49847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el-GR" i="0" dirty="0"/>
              <a:t>προτού σταλεί η </a:t>
            </a:r>
            <a:r>
              <a:rPr lang="en-US" i="0" dirty="0"/>
              <a:t>HTTP </a:t>
            </a:r>
            <a:r>
              <a:rPr lang="el-GR" i="0" dirty="0"/>
              <a:t>αίτηση, χρειάζεται η </a:t>
            </a:r>
            <a:r>
              <a:rPr lang="en-US" i="0" dirty="0"/>
              <a:t>IP </a:t>
            </a:r>
            <a:r>
              <a:rPr lang="el-GR" i="0" dirty="0"/>
              <a:t>διεύθυνση του </a:t>
            </a:r>
            <a:r>
              <a:rPr lang="en-US" i="0" dirty="0"/>
              <a:t>www.google.com: </a:t>
            </a:r>
            <a:r>
              <a:rPr lang="en-US" i="0" dirty="0">
                <a:solidFill>
                  <a:srgbClr val="FF0000"/>
                </a:solidFill>
              </a:rPr>
              <a:t>DNS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i="0" dirty="0"/>
              <a:t>Δημιουργείται ένα </a:t>
            </a:r>
            <a:r>
              <a:rPr lang="en-US" i="0" dirty="0"/>
              <a:t>DNS </a:t>
            </a:r>
            <a:r>
              <a:rPr lang="el-GR" i="0" dirty="0"/>
              <a:t>ερώτημα, ενθυλακώνεται σε </a:t>
            </a:r>
            <a:r>
              <a:rPr lang="en-US" i="0" dirty="0"/>
              <a:t>UDP, </a:t>
            </a:r>
            <a:r>
              <a:rPr lang="el-GR" i="0" dirty="0"/>
              <a:t>έπειτα σε </a:t>
            </a:r>
            <a:r>
              <a:rPr lang="en-US" i="0" dirty="0"/>
              <a:t>IP </a:t>
            </a:r>
            <a:r>
              <a:rPr lang="el-GR" i="0" dirty="0"/>
              <a:t>και τέλος σε </a:t>
            </a:r>
            <a:r>
              <a:rPr lang="en-US" i="0" dirty="0"/>
              <a:t>Ethernet. </a:t>
            </a:r>
            <a:r>
              <a:rPr lang="el-GR" i="0" dirty="0"/>
              <a:t>Για να σταλεί το πλαίσιο </a:t>
            </a:r>
            <a:r>
              <a:rPr lang="el-GR" i="0" dirty="0" smtClean="0"/>
              <a:t>στον </a:t>
            </a:r>
            <a:r>
              <a:rPr lang="el-GR" i="0" dirty="0"/>
              <a:t>δρομολογητή, χρειάζεται τη διεύθυνση </a:t>
            </a:r>
            <a:r>
              <a:rPr lang="en-US" i="0" dirty="0"/>
              <a:t>MAC </a:t>
            </a:r>
            <a:r>
              <a:rPr lang="el-GR" i="0" dirty="0"/>
              <a:t>της </a:t>
            </a:r>
            <a:r>
              <a:rPr lang="el-GR" i="0" dirty="0" err="1"/>
              <a:t>διεπαφής</a:t>
            </a:r>
            <a:r>
              <a:rPr lang="el-GR" i="0" dirty="0"/>
              <a:t> του δρομολογητή: </a:t>
            </a:r>
            <a:r>
              <a:rPr lang="en-US" i="0" dirty="0">
                <a:solidFill>
                  <a:srgbClr val="FF0000"/>
                </a:solidFill>
              </a:rPr>
              <a:t>ARP</a:t>
            </a:r>
            <a:endParaRPr lang="en-US" i="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i="0" dirty="0"/>
              <a:t> </a:t>
            </a:r>
            <a:r>
              <a:rPr lang="el-GR" i="0" dirty="0"/>
              <a:t>Το </a:t>
            </a:r>
            <a:r>
              <a:rPr lang="en-US" i="0" dirty="0"/>
              <a:t>broadcast ARP </a:t>
            </a:r>
            <a:r>
              <a:rPr lang="el-GR" i="0" dirty="0"/>
              <a:t>ερώτημα, λαμβάνεται από τον δρομολογητή, ο οποίος απαντάει με </a:t>
            </a:r>
            <a:r>
              <a:rPr lang="en-US" i="0" dirty="0">
                <a:solidFill>
                  <a:srgbClr val="FF0000"/>
                </a:solidFill>
              </a:rPr>
              <a:t>ARP </a:t>
            </a:r>
            <a:r>
              <a:rPr lang="el-GR" i="0" dirty="0">
                <a:solidFill>
                  <a:srgbClr val="FF0000"/>
                </a:solidFill>
              </a:rPr>
              <a:t>απάντηση</a:t>
            </a:r>
            <a:r>
              <a:rPr lang="el-GR" i="0" dirty="0"/>
              <a:t> δίνοντας τη </a:t>
            </a:r>
            <a:r>
              <a:rPr lang="en-US" i="0" dirty="0"/>
              <a:t>MAC </a:t>
            </a:r>
            <a:r>
              <a:rPr lang="el-GR" i="0" dirty="0"/>
              <a:t>διεύθυνση της </a:t>
            </a:r>
            <a:r>
              <a:rPr lang="el-GR" i="0" dirty="0" err="1"/>
              <a:t>διεπαφής</a:t>
            </a:r>
            <a:r>
              <a:rPr lang="el-GR" i="0" dirty="0"/>
              <a:t> του δρομολογητή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Ο πελάτης πλέον γνωρίζει τη </a:t>
            </a:r>
            <a:r>
              <a:rPr lang="en-US" i="0" dirty="0"/>
              <a:t>MAC </a:t>
            </a:r>
            <a:r>
              <a:rPr lang="el-GR" i="0" dirty="0"/>
              <a:t>διεύθυνση του δρομολογητή πρώτου άλματος, οπότε μπορεί πλέον να στείλει το πλαίσιο που περιέχει το </a:t>
            </a:r>
            <a:r>
              <a:rPr lang="en-US" i="0" dirty="0"/>
              <a:t>DNS </a:t>
            </a:r>
            <a:r>
              <a:rPr lang="el-GR" i="0" dirty="0"/>
              <a:t>ερώτημα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2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7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05AE00E5-EDE7-488C-A4C5-70D6EB6215C4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χρησιμοποιώντας το </a:t>
            </a:r>
            <a:r>
              <a:rPr lang="en-US" sz="2800" dirty="0" smtClean="0">
                <a:solidFill>
                  <a:srgbClr val="FF0000"/>
                </a:solidFill>
              </a:rPr>
              <a:t>DNS</a:t>
            </a:r>
            <a:endParaRPr lang="el-GR" sz="2800" dirty="0" smtClean="0">
              <a:solidFill>
                <a:srgbClr val="FF0000"/>
              </a:solidFill>
            </a:endParaRPr>
          </a:p>
        </p:txBody>
      </p:sp>
      <p:grpSp>
        <p:nvGrpSpPr>
          <p:cNvPr id="465925" name="Group 230"/>
          <p:cNvGrpSpPr>
            <a:grpSpLocks/>
          </p:cNvGrpSpPr>
          <p:nvPr/>
        </p:nvGrpSpPr>
        <p:grpSpPr bwMode="auto">
          <a:xfrm>
            <a:off x="650875" y="1489075"/>
            <a:ext cx="3554413" cy="3060700"/>
            <a:chOff x="773113" y="1273175"/>
            <a:chExt cx="3554412" cy="3060046"/>
          </a:xfrm>
        </p:grpSpPr>
        <p:sp>
          <p:nvSpPr>
            <p:cNvPr id="465926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5927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28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29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5930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65932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6593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593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5939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65940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42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43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45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49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54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65957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5958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6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596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596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5972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5978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598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465986" name="Group 44"/>
          <p:cNvGrpSpPr>
            <a:grpSpLocks/>
          </p:cNvGrpSpPr>
          <p:nvPr/>
        </p:nvGrpSpPr>
        <p:grpSpPr bwMode="auto">
          <a:xfrm>
            <a:off x="1109663" y="1385888"/>
            <a:ext cx="976312" cy="1460500"/>
            <a:chOff x="651" y="681"/>
            <a:chExt cx="615" cy="920"/>
          </a:xfrm>
        </p:grpSpPr>
        <p:sp>
          <p:nvSpPr>
            <p:cNvPr id="465987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5988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434975" y="14668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000" i="0" smtClean="0">
                  <a:solidFill>
                    <a:schemeClr val="bg1"/>
                  </a:solidFill>
                  <a:latin typeface="Arial" charset="0"/>
                </a:rPr>
                <a:t>DNS</a:t>
              </a:r>
            </a:p>
          </p:txBody>
        </p:sp>
      </p:grpSp>
      <p:grpSp>
        <p:nvGrpSpPr>
          <p:cNvPr id="465998" name="Group 58"/>
          <p:cNvGrpSpPr>
            <a:grpSpLocks/>
          </p:cNvGrpSpPr>
          <p:nvPr/>
        </p:nvGrpSpPr>
        <p:grpSpPr bwMode="auto">
          <a:xfrm>
            <a:off x="374650" y="1692275"/>
            <a:ext cx="561975" cy="244475"/>
            <a:chOff x="740" y="3209"/>
            <a:chExt cx="354" cy="154"/>
          </a:xfrm>
        </p:grpSpPr>
        <p:grpSp>
          <p:nvGrpSpPr>
            <p:cNvPr id="465999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6004" name="Group 64"/>
          <p:cNvGrpSpPr>
            <a:grpSpLocks/>
          </p:cNvGrpSpPr>
          <p:nvPr/>
        </p:nvGrpSpPr>
        <p:grpSpPr bwMode="auto">
          <a:xfrm>
            <a:off x="374650" y="1927225"/>
            <a:ext cx="561975" cy="244475"/>
            <a:chOff x="836" y="3305"/>
            <a:chExt cx="354" cy="154"/>
          </a:xfrm>
        </p:grpSpPr>
        <p:grpSp>
          <p:nvGrpSpPr>
            <p:cNvPr id="466005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  <p:grpSp>
          <p:nvGrpSpPr>
            <p:cNvPr id="466008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66011" name="Group 71"/>
          <p:cNvGrpSpPr>
            <a:grpSpLocks/>
          </p:cNvGrpSpPr>
          <p:nvPr/>
        </p:nvGrpSpPr>
        <p:grpSpPr bwMode="auto">
          <a:xfrm>
            <a:off x="195263" y="19589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6014" name="Group 74"/>
          <p:cNvGrpSpPr>
            <a:grpSpLocks/>
          </p:cNvGrpSpPr>
          <p:nvPr/>
        </p:nvGrpSpPr>
        <p:grpSpPr bwMode="auto">
          <a:xfrm>
            <a:off x="0" y="2190750"/>
            <a:ext cx="1081088" cy="244475"/>
            <a:chOff x="504" y="3523"/>
            <a:chExt cx="681" cy="154"/>
          </a:xfrm>
        </p:grpSpPr>
        <p:grpSp>
          <p:nvGrpSpPr>
            <p:cNvPr id="466015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466016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466017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020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542925" y="14668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565150" y="2693988"/>
            <a:ext cx="1081088" cy="244475"/>
            <a:chOff x="504" y="3523"/>
            <a:chExt cx="681" cy="154"/>
          </a:xfrm>
        </p:grpSpPr>
        <p:grpSp>
          <p:nvGrpSpPr>
            <p:cNvPr id="466030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466031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466032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035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6043" name="Freeform 236"/>
          <p:cNvSpPr>
            <a:spLocks/>
          </p:cNvSpPr>
          <p:nvPr/>
        </p:nvSpPr>
        <p:spPr bwMode="auto">
          <a:xfrm>
            <a:off x="4805363" y="1514475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66044" name="Group 4"/>
          <p:cNvGrpSpPr>
            <a:grpSpLocks/>
          </p:cNvGrpSpPr>
          <p:nvPr/>
        </p:nvGrpSpPr>
        <p:grpSpPr bwMode="auto">
          <a:xfrm>
            <a:off x="5227638" y="2849563"/>
            <a:ext cx="757237" cy="379412"/>
            <a:chOff x="2466" y="2026"/>
            <a:chExt cx="477" cy="282"/>
          </a:xfrm>
        </p:grpSpPr>
        <p:sp>
          <p:nvSpPr>
            <p:cNvPr id="466045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46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47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48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49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50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1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2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53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54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5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56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57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58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66059" name="Group 19"/>
          <p:cNvGrpSpPr>
            <a:grpSpLocks/>
          </p:cNvGrpSpPr>
          <p:nvPr/>
        </p:nvGrpSpPr>
        <p:grpSpPr bwMode="auto">
          <a:xfrm>
            <a:off x="6592888" y="2595563"/>
            <a:ext cx="757237" cy="379412"/>
            <a:chOff x="2466" y="2026"/>
            <a:chExt cx="477" cy="282"/>
          </a:xfrm>
        </p:grpSpPr>
        <p:sp>
          <p:nvSpPr>
            <p:cNvPr id="466060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61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62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63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64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6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6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6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6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69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70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71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7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7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6074" name="Text Box 34"/>
          <p:cNvSpPr txBox="1">
            <a:spLocks noChangeArrowheads="1"/>
          </p:cNvSpPr>
          <p:nvPr/>
        </p:nvSpPr>
        <p:spPr bwMode="auto">
          <a:xfrm>
            <a:off x="5389563" y="3319463"/>
            <a:ext cx="1811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Comcast network </a:t>
            </a:r>
          </a:p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68.80.0.0/13</a:t>
            </a:r>
          </a:p>
        </p:txBody>
      </p:sp>
      <p:grpSp>
        <p:nvGrpSpPr>
          <p:cNvPr id="466075" name="Group 69"/>
          <p:cNvGrpSpPr>
            <a:grpSpLocks/>
          </p:cNvGrpSpPr>
          <p:nvPr/>
        </p:nvGrpSpPr>
        <p:grpSpPr bwMode="auto">
          <a:xfrm>
            <a:off x="7250113" y="3511550"/>
            <a:ext cx="757237" cy="379413"/>
            <a:chOff x="2466" y="2026"/>
            <a:chExt cx="477" cy="282"/>
          </a:xfrm>
        </p:grpSpPr>
        <p:sp>
          <p:nvSpPr>
            <p:cNvPr id="466076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6077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78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6079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6080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6081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2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3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6084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6085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6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6087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608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608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6090" name="Line 93"/>
          <p:cNvSpPr>
            <a:spLocks noChangeShapeType="1"/>
          </p:cNvSpPr>
          <p:nvPr/>
        </p:nvSpPr>
        <p:spPr bwMode="auto">
          <a:xfrm flipH="1">
            <a:off x="6969125" y="2336800"/>
            <a:ext cx="260350" cy="258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6091" name="Text Box 139"/>
          <p:cNvSpPr txBox="1">
            <a:spLocks noChangeArrowheads="1"/>
          </p:cNvSpPr>
          <p:nvPr/>
        </p:nvSpPr>
        <p:spPr bwMode="auto">
          <a:xfrm>
            <a:off x="7421563" y="1554163"/>
            <a:ext cx="12334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DNS server</a:t>
            </a:r>
          </a:p>
          <a:p>
            <a:endParaRPr lang="en-US" sz="1600" i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466092" name="Group 167"/>
          <p:cNvGrpSpPr>
            <a:grpSpLocks/>
          </p:cNvGrpSpPr>
          <p:nvPr/>
        </p:nvGrpSpPr>
        <p:grpSpPr bwMode="auto">
          <a:xfrm flipH="1">
            <a:off x="5654675" y="3232150"/>
            <a:ext cx="400050" cy="152400"/>
            <a:chOff x="3228" y="1776"/>
            <a:chExt cx="252" cy="96"/>
          </a:xfrm>
        </p:grpSpPr>
        <p:sp>
          <p:nvSpPr>
            <p:cNvPr id="466093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094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095" name="Group 170"/>
          <p:cNvGrpSpPr>
            <a:grpSpLocks/>
          </p:cNvGrpSpPr>
          <p:nvPr/>
        </p:nvGrpSpPr>
        <p:grpSpPr bwMode="auto">
          <a:xfrm flipH="1" flipV="1">
            <a:off x="5807075" y="2708275"/>
            <a:ext cx="400050" cy="152400"/>
            <a:chOff x="3228" y="1776"/>
            <a:chExt cx="252" cy="96"/>
          </a:xfrm>
        </p:grpSpPr>
        <p:sp>
          <p:nvSpPr>
            <p:cNvPr id="46609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09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098" name="Group 173"/>
          <p:cNvGrpSpPr>
            <a:grpSpLocks/>
          </p:cNvGrpSpPr>
          <p:nvPr/>
        </p:nvGrpSpPr>
        <p:grpSpPr bwMode="auto">
          <a:xfrm flipH="1" flipV="1">
            <a:off x="7907338" y="3398838"/>
            <a:ext cx="400050" cy="152400"/>
            <a:chOff x="3228" y="1776"/>
            <a:chExt cx="252" cy="96"/>
          </a:xfrm>
        </p:grpSpPr>
        <p:sp>
          <p:nvSpPr>
            <p:cNvPr id="466099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0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1" name="Group 176"/>
          <p:cNvGrpSpPr>
            <a:grpSpLocks/>
          </p:cNvGrpSpPr>
          <p:nvPr/>
        </p:nvGrpSpPr>
        <p:grpSpPr bwMode="auto">
          <a:xfrm flipV="1">
            <a:off x="7083425" y="3417888"/>
            <a:ext cx="295275" cy="114300"/>
            <a:chOff x="3228" y="1776"/>
            <a:chExt cx="252" cy="96"/>
          </a:xfrm>
        </p:grpSpPr>
        <p:sp>
          <p:nvSpPr>
            <p:cNvPr id="46610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4" name="Group 179"/>
          <p:cNvGrpSpPr>
            <a:grpSpLocks/>
          </p:cNvGrpSpPr>
          <p:nvPr/>
        </p:nvGrpSpPr>
        <p:grpSpPr bwMode="auto">
          <a:xfrm rot="409689" flipH="1" flipV="1">
            <a:off x="7354888" y="2760663"/>
            <a:ext cx="452437" cy="57150"/>
            <a:chOff x="3228" y="1776"/>
            <a:chExt cx="252" cy="96"/>
          </a:xfrm>
        </p:grpSpPr>
        <p:sp>
          <p:nvSpPr>
            <p:cNvPr id="466105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6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07" name="Group 182"/>
          <p:cNvGrpSpPr>
            <a:grpSpLocks/>
          </p:cNvGrpSpPr>
          <p:nvPr/>
        </p:nvGrpSpPr>
        <p:grpSpPr bwMode="auto">
          <a:xfrm>
            <a:off x="6497638" y="2965450"/>
            <a:ext cx="295275" cy="114300"/>
            <a:chOff x="3228" y="1776"/>
            <a:chExt cx="252" cy="96"/>
          </a:xfrm>
        </p:grpSpPr>
        <p:sp>
          <p:nvSpPr>
            <p:cNvPr id="46610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0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6110" name="Group 185"/>
          <p:cNvGrpSpPr>
            <a:grpSpLocks/>
          </p:cNvGrpSpPr>
          <p:nvPr/>
        </p:nvGrpSpPr>
        <p:grpSpPr bwMode="auto">
          <a:xfrm flipH="1">
            <a:off x="7135813" y="2965450"/>
            <a:ext cx="295275" cy="114300"/>
            <a:chOff x="3228" y="1776"/>
            <a:chExt cx="252" cy="96"/>
          </a:xfrm>
        </p:grpSpPr>
        <p:sp>
          <p:nvSpPr>
            <p:cNvPr id="466111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12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935538" y="1366838"/>
            <a:ext cx="1081087" cy="1217612"/>
            <a:chOff x="1404" y="3105"/>
            <a:chExt cx="681" cy="767"/>
          </a:xfrm>
        </p:grpSpPr>
        <p:grpSp>
          <p:nvGrpSpPr>
            <p:cNvPr id="466114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466115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466116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6121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466122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</a:rPr>
                      <a:t>DNS</a:t>
                    </a:r>
                  </a:p>
                </p:txBody>
              </p:sp>
            </p:grpSp>
            <p:grpSp>
              <p:nvGrpSpPr>
                <p:cNvPr id="466125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466128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613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46613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466133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466134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eaLnBrk="0" hangingPunct="0">
                          <a:defRPr/>
                        </a:pPr>
                        <a:r>
                          <a:rPr lang="en-US" sz="1000" i="0" smtClean="0">
                            <a:solidFill>
                              <a:schemeClr val="bg1"/>
                            </a:solidFill>
                            <a:latin typeface="Arial" charset="0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466137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46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</a:rPr>
                  <a:t>DNS</a:t>
                </a:r>
              </a:p>
            </p:txBody>
          </p:sp>
        </p:grpSp>
      </p:grpSp>
      <p:grpSp>
        <p:nvGrpSpPr>
          <p:cNvPr id="466149" name="Group 248"/>
          <p:cNvGrpSpPr>
            <a:grpSpLocks/>
          </p:cNvGrpSpPr>
          <p:nvPr/>
        </p:nvGrpSpPr>
        <p:grpSpPr bwMode="auto">
          <a:xfrm>
            <a:off x="7204075" y="1771650"/>
            <a:ext cx="373063" cy="687388"/>
            <a:chOff x="4140" y="429"/>
            <a:chExt cx="1425" cy="2396"/>
          </a:xfrm>
        </p:grpSpPr>
        <p:sp>
          <p:nvSpPr>
            <p:cNvPr id="466150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52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6153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55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5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6164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1"/>
                <a:ext cx="725" cy="12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6167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6168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72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6173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6175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97575" y="1047750"/>
            <a:ext cx="1316038" cy="1314450"/>
            <a:chOff x="931" y="1941"/>
            <a:chExt cx="829" cy="828"/>
          </a:xfrm>
        </p:grpSpPr>
        <p:sp>
          <p:nvSpPr>
            <p:cNvPr id="466183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2 w 551"/>
                <a:gd name="T1" fmla="*/ 0 h 801"/>
                <a:gd name="T2" fmla="*/ 76 w 551"/>
                <a:gd name="T3" fmla="*/ 402 h 801"/>
                <a:gd name="T4" fmla="*/ 1 w 551"/>
                <a:gd name="T5" fmla="*/ 801 h 801"/>
                <a:gd name="T6" fmla="*/ 2 w 551"/>
                <a:gd name="T7" fmla="*/ 535 h 801"/>
                <a:gd name="T8" fmla="*/ 0 w 551"/>
                <a:gd name="T9" fmla="*/ 371 h 801"/>
                <a:gd name="T10" fmla="*/ 2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6184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DNS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UDP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latin typeface="Arial" charset="0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66191" name="Group 166"/>
          <p:cNvGrpSpPr>
            <a:grpSpLocks/>
          </p:cNvGrpSpPr>
          <p:nvPr/>
        </p:nvGrpSpPr>
        <p:grpSpPr bwMode="auto">
          <a:xfrm>
            <a:off x="3670300" y="2982913"/>
            <a:ext cx="1755775" cy="857250"/>
            <a:chOff x="3228" y="1776"/>
            <a:chExt cx="252" cy="96"/>
          </a:xfrm>
        </p:grpSpPr>
        <p:sp>
          <p:nvSpPr>
            <p:cNvPr id="46619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619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6194" name="Text Box 274"/>
          <p:cNvSpPr txBox="1">
            <a:spLocks noChangeArrowheads="1"/>
          </p:cNvSpPr>
          <p:nvPr/>
        </p:nvSpPr>
        <p:spPr bwMode="auto">
          <a:xfrm>
            <a:off x="233363" y="4948238"/>
            <a:ext cx="4051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/>
              <a:t> Το </a:t>
            </a:r>
            <a:r>
              <a:rPr lang="en-US" i="0"/>
              <a:t>IP datagram </a:t>
            </a:r>
            <a:r>
              <a:rPr lang="el-GR" i="0"/>
              <a:t>που περιέχει το </a:t>
            </a:r>
            <a:r>
              <a:rPr lang="en-US" i="0"/>
              <a:t>DNS </a:t>
            </a:r>
            <a:r>
              <a:rPr lang="el-GR" i="0"/>
              <a:t>ερώτημα προωθείται μέσω του μεταγωγέα του </a:t>
            </a:r>
            <a:r>
              <a:rPr lang="en-US" i="0"/>
              <a:t>LAN</a:t>
            </a:r>
            <a:r>
              <a:rPr lang="el-GR" i="0"/>
              <a:t> από τον πελάτη στο δρομολογητή πρώτου άλματος</a:t>
            </a:r>
          </a:p>
        </p:txBody>
      </p:sp>
      <p:sp>
        <p:nvSpPr>
          <p:cNvPr id="466195" name="Text Box 275"/>
          <p:cNvSpPr txBox="1">
            <a:spLocks noChangeArrowheads="1"/>
          </p:cNvSpPr>
          <p:nvPr/>
        </p:nvSpPr>
        <p:spPr bwMode="auto">
          <a:xfrm>
            <a:off x="4373563" y="3981450"/>
            <a:ext cx="45196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/>
              <a:t> </a:t>
            </a:r>
            <a:r>
              <a:rPr lang="el-GR" sz="1600" i="0"/>
              <a:t>Το </a:t>
            </a:r>
            <a:r>
              <a:rPr lang="en-US" sz="1600" i="0"/>
              <a:t>IP datagram</a:t>
            </a:r>
            <a:r>
              <a:rPr lang="el-GR" sz="1600" i="0"/>
              <a:t> προωθείται από το δίκτυο του πανεπιστημίου στο εμπορικό δίκτυο, δρομολογείται (οι πίνακες δημιουργούνται από τα πρωτόκολλα δρομολόγησης </a:t>
            </a:r>
            <a:r>
              <a:rPr lang="en-US" sz="1600" i="0">
                <a:solidFill>
                  <a:srgbClr val="FF0000"/>
                </a:solidFill>
              </a:rPr>
              <a:t>RIP, OSPF, IS-IS</a:t>
            </a:r>
            <a:r>
              <a:rPr lang="en-US" sz="1600" i="0"/>
              <a:t> </a:t>
            </a:r>
            <a:r>
              <a:rPr lang="el-GR" sz="1600" i="0"/>
              <a:t>και/ή </a:t>
            </a:r>
            <a:r>
              <a:rPr lang="en-US" sz="1600" i="0">
                <a:solidFill>
                  <a:srgbClr val="FF0000"/>
                </a:solidFill>
              </a:rPr>
              <a:t>BGP</a:t>
            </a:r>
            <a:r>
              <a:rPr lang="en-US" sz="1600" i="0"/>
              <a:t>)</a:t>
            </a:r>
            <a:r>
              <a:rPr lang="el-GR" sz="1600" i="0"/>
              <a:t> στο </a:t>
            </a:r>
            <a:r>
              <a:rPr lang="en-US" sz="1600" i="0"/>
              <a:t>DNS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αποπολυπλέκεται στον </a:t>
            </a:r>
            <a:r>
              <a:rPr lang="en-US" sz="1600" i="0"/>
              <a:t>DNS server</a:t>
            </a:r>
            <a:endParaRPr lang="el-GR" sz="1600" i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/>
              <a:t> Ο </a:t>
            </a:r>
            <a:r>
              <a:rPr lang="en-US" sz="1600" i="0"/>
              <a:t>DNS server </a:t>
            </a:r>
            <a:r>
              <a:rPr lang="el-GR" sz="1600" i="0"/>
              <a:t>απαντάει στον πελάτη με την </a:t>
            </a:r>
            <a:r>
              <a:rPr lang="en-US" sz="1600" i="0"/>
              <a:t>IP </a:t>
            </a:r>
            <a:r>
              <a:rPr lang="el-GR" sz="1600" i="0"/>
              <a:t>διεύθυνση του </a:t>
            </a:r>
            <a:r>
              <a:rPr lang="en-US" sz="1600" i="0"/>
              <a:t>www.google.com</a:t>
            </a:r>
            <a:endParaRPr lang="el-GR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5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DC65E453-E62D-47AC-9BB1-5285082B8E32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467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46888" y="228600"/>
            <a:ext cx="8741664" cy="868680"/>
          </a:xfrm>
        </p:spPr>
        <p:txBody>
          <a:bodyPr/>
          <a:lstStyle/>
          <a:p>
            <a:r>
              <a:rPr lang="el-GR" sz="2800" dirty="0" smtClean="0"/>
              <a:t>Μία ημέρα στη ζωή… </a:t>
            </a:r>
            <a:r>
              <a:rPr lang="el-GR" sz="2800" dirty="0" smtClean="0">
                <a:solidFill>
                  <a:srgbClr val="FF0000"/>
                </a:solidFill>
              </a:rPr>
              <a:t>το </a:t>
            </a:r>
            <a:r>
              <a:rPr lang="en-US" sz="2800" dirty="0" smtClean="0">
                <a:solidFill>
                  <a:srgbClr val="FF0000"/>
                </a:solidFill>
              </a:rPr>
              <a:t>HTTP</a:t>
            </a:r>
            <a:r>
              <a:rPr lang="el-GR" sz="2800" dirty="0" smtClean="0">
                <a:solidFill>
                  <a:srgbClr val="FF0000"/>
                </a:solidFill>
              </a:rPr>
              <a:t> χρειάζεται μια </a:t>
            </a:r>
            <a:r>
              <a:rPr lang="en-US" sz="2800" dirty="0" smtClean="0">
                <a:solidFill>
                  <a:srgbClr val="FF0000"/>
                </a:solidFill>
              </a:rPr>
              <a:t>TCP </a:t>
            </a:r>
            <a:r>
              <a:rPr lang="el-GR" sz="2800" dirty="0" smtClean="0">
                <a:solidFill>
                  <a:srgbClr val="FF0000"/>
                </a:solidFill>
              </a:rPr>
              <a:t>σύνδεση</a:t>
            </a:r>
            <a:r>
              <a:rPr lang="el-GR" sz="2800" dirty="0" smtClean="0"/>
              <a:t> </a:t>
            </a:r>
          </a:p>
        </p:txBody>
      </p:sp>
      <p:grpSp>
        <p:nvGrpSpPr>
          <p:cNvPr id="467973" name="Group 231"/>
          <p:cNvGrpSpPr>
            <a:grpSpLocks/>
          </p:cNvGrpSpPr>
          <p:nvPr/>
        </p:nvGrpSpPr>
        <p:grpSpPr bwMode="auto">
          <a:xfrm>
            <a:off x="690563" y="1452563"/>
            <a:ext cx="3554412" cy="3060700"/>
            <a:chOff x="773113" y="1273175"/>
            <a:chExt cx="3554412" cy="3060046"/>
          </a:xfrm>
        </p:grpSpPr>
        <p:sp>
          <p:nvSpPr>
            <p:cNvPr id="467974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7975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6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7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7978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67980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679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79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6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7987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679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79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79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79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7997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02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68005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68006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8010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68011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68013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020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26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68030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68034" name="Freeform 293"/>
          <p:cNvSpPr>
            <a:spLocks/>
          </p:cNvSpPr>
          <p:nvPr/>
        </p:nvSpPr>
        <p:spPr bwMode="auto">
          <a:xfrm>
            <a:off x="239713" y="4799013"/>
            <a:ext cx="3963987" cy="1716087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12838" y="1260475"/>
            <a:ext cx="976312" cy="1460500"/>
            <a:chOff x="651" y="681"/>
            <a:chExt cx="615" cy="920"/>
          </a:xfrm>
        </p:grpSpPr>
        <p:sp>
          <p:nvSpPr>
            <p:cNvPr id="468036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8037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360363" y="1233488"/>
            <a:ext cx="515937" cy="333375"/>
            <a:chOff x="328" y="678"/>
            <a:chExt cx="325" cy="210"/>
          </a:xfrm>
        </p:grpSpPr>
        <p:grpSp>
          <p:nvGrpSpPr>
            <p:cNvPr id="46804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68049" name="Group 110"/>
          <p:cNvGrpSpPr>
            <a:grpSpLocks/>
          </p:cNvGrpSpPr>
          <p:nvPr/>
        </p:nvGrpSpPr>
        <p:grpSpPr bwMode="auto">
          <a:xfrm>
            <a:off x="2974975" y="5453063"/>
            <a:ext cx="757238" cy="379412"/>
            <a:chOff x="2466" y="2026"/>
            <a:chExt cx="477" cy="282"/>
          </a:xfrm>
        </p:grpSpPr>
        <p:sp>
          <p:nvSpPr>
            <p:cNvPr id="46805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805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05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805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805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805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5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5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8058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805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6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06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8062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063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8064" name="Line 136"/>
          <p:cNvSpPr>
            <a:spLocks noChangeShapeType="1"/>
          </p:cNvSpPr>
          <p:nvPr/>
        </p:nvSpPr>
        <p:spPr bwMode="auto">
          <a:xfrm flipV="1">
            <a:off x="2460625" y="5622925"/>
            <a:ext cx="4905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8065" name="Text Box 137"/>
          <p:cNvSpPr txBox="1">
            <a:spLocks noChangeArrowheads="1"/>
          </p:cNvSpPr>
          <p:nvPr/>
        </p:nvSpPr>
        <p:spPr bwMode="auto">
          <a:xfrm>
            <a:off x="920750" y="6015038"/>
            <a:ext cx="1595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64.233.169.105</a:t>
            </a:r>
          </a:p>
        </p:txBody>
      </p:sp>
      <p:sp>
        <p:nvSpPr>
          <p:cNvPr id="468066" name="Text Box 138"/>
          <p:cNvSpPr txBox="1">
            <a:spLocks noChangeArrowheads="1"/>
          </p:cNvSpPr>
          <p:nvPr/>
        </p:nvSpPr>
        <p:spPr bwMode="auto">
          <a:xfrm>
            <a:off x="889000" y="5721350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web server</a:t>
            </a:r>
          </a:p>
        </p:txBody>
      </p:sp>
      <p:grpSp>
        <p:nvGrpSpPr>
          <p:cNvPr id="468067" name="Group 194"/>
          <p:cNvGrpSpPr>
            <a:grpSpLocks/>
          </p:cNvGrpSpPr>
          <p:nvPr/>
        </p:nvGrpSpPr>
        <p:grpSpPr bwMode="auto">
          <a:xfrm>
            <a:off x="2887663" y="5829300"/>
            <a:ext cx="295275" cy="114300"/>
            <a:chOff x="3228" y="1776"/>
            <a:chExt cx="252" cy="96"/>
          </a:xfrm>
        </p:grpSpPr>
        <p:sp>
          <p:nvSpPr>
            <p:cNvPr id="46806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6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070" name="Group 197"/>
          <p:cNvGrpSpPr>
            <a:grpSpLocks/>
          </p:cNvGrpSpPr>
          <p:nvPr/>
        </p:nvGrpSpPr>
        <p:grpSpPr bwMode="auto">
          <a:xfrm flipH="1">
            <a:off x="3525838" y="5829300"/>
            <a:ext cx="295275" cy="114300"/>
            <a:chOff x="3228" y="1776"/>
            <a:chExt cx="252" cy="96"/>
          </a:xfrm>
        </p:grpSpPr>
        <p:sp>
          <p:nvSpPr>
            <p:cNvPr id="46807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7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073" name="Group 200"/>
          <p:cNvGrpSpPr>
            <a:grpSpLocks/>
          </p:cNvGrpSpPr>
          <p:nvPr/>
        </p:nvGrpSpPr>
        <p:grpSpPr bwMode="auto">
          <a:xfrm flipH="1" flipV="1">
            <a:off x="3730625" y="5534025"/>
            <a:ext cx="295275" cy="114300"/>
            <a:chOff x="3228" y="1776"/>
            <a:chExt cx="252" cy="96"/>
          </a:xfrm>
        </p:grpSpPr>
        <p:sp>
          <p:nvSpPr>
            <p:cNvPr id="468074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075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225425" y="4421188"/>
            <a:ext cx="1081088" cy="782637"/>
            <a:chOff x="59" y="863"/>
            <a:chExt cx="681" cy="493"/>
          </a:xfrm>
        </p:grpSpPr>
        <p:grpSp>
          <p:nvGrpSpPr>
            <p:cNvPr id="468077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08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468084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</a:t>
                </a:r>
              </a:p>
            </p:txBody>
          </p:sp>
        </p:grpSp>
        <p:grpSp>
          <p:nvGrpSpPr>
            <p:cNvPr id="468088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68094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0" hangingPunct="0"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427163" y="4144963"/>
            <a:ext cx="976312" cy="1460500"/>
            <a:chOff x="4000" y="1895"/>
            <a:chExt cx="615" cy="920"/>
          </a:xfrm>
        </p:grpSpPr>
        <p:sp>
          <p:nvSpPr>
            <p:cNvPr id="468099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68100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endParaRPr lang="en-US" sz="1600" i="0" smtClean="0">
                  <a:solidFill>
                    <a:srgbClr val="000000"/>
                  </a:solidFill>
                  <a:latin typeface="Arial" charset="0"/>
                </a:endParaRP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896938" y="463232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000" i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223838" y="4421188"/>
            <a:ext cx="1081087" cy="782637"/>
            <a:chOff x="2675" y="3676"/>
            <a:chExt cx="681" cy="493"/>
          </a:xfrm>
        </p:grpSpPr>
        <p:grpSp>
          <p:nvGrpSpPr>
            <p:cNvPr id="468109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112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21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468125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0" y="1533525"/>
            <a:ext cx="1081088" cy="782638"/>
            <a:chOff x="2613" y="3554"/>
            <a:chExt cx="681" cy="493"/>
          </a:xfrm>
        </p:grpSpPr>
        <p:grpSp>
          <p:nvGrpSpPr>
            <p:cNvPr id="468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68133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42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  <p:grpSp>
          <p:nvGrpSpPr>
            <p:cNvPr id="468146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228600" y="4951413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5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</a:rPr>
                  <a:t>SYNACK</a:t>
                </a:r>
              </a:p>
            </p:txBody>
          </p:sp>
        </p:grpSp>
      </p:grpSp>
      <p:grpSp>
        <p:nvGrpSpPr>
          <p:cNvPr id="468160" name="Group 248"/>
          <p:cNvGrpSpPr>
            <a:grpSpLocks/>
          </p:cNvGrpSpPr>
          <p:nvPr/>
        </p:nvGrpSpPr>
        <p:grpSpPr bwMode="auto">
          <a:xfrm>
            <a:off x="2387600" y="5111750"/>
            <a:ext cx="333375" cy="581025"/>
            <a:chOff x="4140" y="429"/>
            <a:chExt cx="1425" cy="2396"/>
          </a:xfrm>
        </p:grpSpPr>
        <p:sp>
          <p:nvSpPr>
            <p:cNvPr id="46816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6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816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6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7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6817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6817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6817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8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6818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818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68193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68194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468195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196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68198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46819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6820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20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6820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6820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68204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5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6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68207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6820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0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6821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6821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821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68213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46821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21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68216" name="Group 170"/>
          <p:cNvGrpSpPr>
            <a:grpSpLocks/>
          </p:cNvGrpSpPr>
          <p:nvPr/>
        </p:nvGrpSpPr>
        <p:grpSpPr bwMode="auto">
          <a:xfrm flipH="1">
            <a:off x="5743575" y="2295525"/>
            <a:ext cx="274638" cy="115888"/>
            <a:chOff x="3228" y="1776"/>
            <a:chExt cx="252" cy="96"/>
          </a:xfrm>
        </p:grpSpPr>
        <p:sp>
          <p:nvSpPr>
            <p:cNvPr id="468217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8218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68219" name="Text Box 251"/>
          <p:cNvSpPr txBox="1">
            <a:spLocks noChangeArrowheads="1"/>
          </p:cNvSpPr>
          <p:nvPr/>
        </p:nvSpPr>
        <p:spPr bwMode="auto">
          <a:xfrm>
            <a:off x="5145088" y="3227388"/>
            <a:ext cx="37306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 dirty="0"/>
              <a:t> </a:t>
            </a:r>
            <a:r>
              <a:rPr lang="el-GR" sz="1600" i="0" dirty="0"/>
              <a:t>για να σταλεί </a:t>
            </a:r>
            <a:r>
              <a:rPr lang="el-GR" sz="1600" i="0" dirty="0" smtClean="0"/>
              <a:t>την </a:t>
            </a:r>
            <a:r>
              <a:rPr lang="en-US" sz="1600" i="0" dirty="0"/>
              <a:t>HTTP </a:t>
            </a:r>
            <a:r>
              <a:rPr lang="el-GR" sz="1600" i="0" dirty="0"/>
              <a:t>αίτηση, ο πελάτης πρώτα ανοίγει την </a:t>
            </a:r>
            <a:r>
              <a:rPr lang="en-US" sz="1600" i="0" dirty="0"/>
              <a:t>TCP </a:t>
            </a:r>
            <a:r>
              <a:rPr lang="el-GR" sz="1600" i="0" dirty="0"/>
              <a:t>υποδοχή (</a:t>
            </a:r>
            <a:r>
              <a:rPr lang="en-US" sz="1600" i="0" dirty="0"/>
              <a:t>socket) </a:t>
            </a:r>
            <a:r>
              <a:rPr lang="el-GR" sz="1600" i="0" dirty="0"/>
              <a:t>στον </a:t>
            </a:r>
            <a:r>
              <a:rPr lang="en-US" sz="1600" i="0" dirty="0"/>
              <a:t>web server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 dirty="0"/>
              <a:t> </a:t>
            </a:r>
            <a:r>
              <a:rPr lang="el-GR" sz="1600" i="0" dirty="0"/>
              <a:t>το </a:t>
            </a:r>
            <a:r>
              <a:rPr lang="en-US" sz="1600" i="0" dirty="0">
                <a:solidFill>
                  <a:srgbClr val="FF0000"/>
                </a:solidFill>
              </a:rPr>
              <a:t>TCP SYN</a:t>
            </a:r>
            <a:r>
              <a:rPr lang="en-US" sz="1600" i="0" dirty="0"/>
              <a:t> </a:t>
            </a:r>
            <a:r>
              <a:rPr lang="el-GR" sz="1600" i="0" dirty="0"/>
              <a:t>τμήμα (βήμα 1 στην τριμερή χειραψία) δρομολογείται μεταξύ των τομέων στο </a:t>
            </a:r>
            <a:r>
              <a:rPr lang="en-US" sz="1600" i="0" dirty="0"/>
              <a:t>web server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 dirty="0"/>
              <a:t>Ο </a:t>
            </a:r>
            <a:r>
              <a:rPr lang="en-US" sz="1600" i="0" dirty="0"/>
              <a:t>web server </a:t>
            </a:r>
            <a:r>
              <a:rPr lang="el-GR" sz="1600" i="0" dirty="0"/>
              <a:t>αποκρίνεται με ένα </a:t>
            </a:r>
            <a:r>
              <a:rPr lang="en-US" sz="1600" i="0" dirty="0">
                <a:solidFill>
                  <a:srgbClr val="FF0000"/>
                </a:solidFill>
              </a:rPr>
              <a:t>TCP SYN ACK </a:t>
            </a:r>
            <a:r>
              <a:rPr lang="el-GR" sz="1600" i="0" dirty="0"/>
              <a:t>(βήμα </a:t>
            </a:r>
            <a:r>
              <a:rPr lang="en-US" sz="1600" i="0" dirty="0"/>
              <a:t>2</a:t>
            </a:r>
            <a:r>
              <a:rPr lang="el-GR" sz="1600" i="0" dirty="0"/>
              <a:t> στην τριμερή χειραψία)</a:t>
            </a:r>
            <a:r>
              <a:rPr lang="el-GR" sz="1600" dirty="0"/>
              <a:t> </a:t>
            </a:r>
            <a:endParaRPr lang="en-US" sz="1600" dirty="0"/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dirty="0"/>
              <a:t> </a:t>
            </a:r>
            <a:r>
              <a:rPr lang="el-GR" sz="1600" i="0" dirty="0">
                <a:solidFill>
                  <a:srgbClr val="FF0000"/>
                </a:solidFill>
              </a:rPr>
              <a:t>εγκαθίδρυση </a:t>
            </a:r>
            <a:r>
              <a:rPr lang="en-US" sz="1600" i="0" dirty="0">
                <a:solidFill>
                  <a:srgbClr val="FF0000"/>
                </a:solidFill>
              </a:rPr>
              <a:t>TCP </a:t>
            </a:r>
            <a:r>
              <a:rPr lang="el-GR" sz="1600" i="0" dirty="0">
                <a:solidFill>
                  <a:srgbClr val="FF0000"/>
                </a:solidFill>
              </a:rPr>
              <a:t>σύνδεσης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38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22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en-US"/>
              <a:t>5-</a:t>
            </a:r>
            <a:fld id="{F30B968D-9467-4025-94B9-57A41A29ECFD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470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/>
              <a:t>Μία ημέρα στη ζωή… </a:t>
            </a:r>
            <a:r>
              <a:rPr lang="en-US" sz="3000" dirty="0" smtClean="0">
                <a:solidFill>
                  <a:srgbClr val="FF0000"/>
                </a:solidFill>
              </a:rPr>
              <a:t>HTTP </a:t>
            </a:r>
            <a:r>
              <a:rPr lang="el-GR" sz="3000" dirty="0" smtClean="0">
                <a:solidFill>
                  <a:srgbClr val="FF0000"/>
                </a:solidFill>
              </a:rPr>
              <a:t>αίτηση/απόκριση</a:t>
            </a:r>
          </a:p>
        </p:txBody>
      </p:sp>
      <p:grpSp>
        <p:nvGrpSpPr>
          <p:cNvPr id="470021" name="Group 300"/>
          <p:cNvGrpSpPr>
            <a:grpSpLocks/>
          </p:cNvGrpSpPr>
          <p:nvPr/>
        </p:nvGrpSpPr>
        <p:grpSpPr bwMode="auto">
          <a:xfrm>
            <a:off x="450850" y="1558925"/>
            <a:ext cx="3554413" cy="3060700"/>
            <a:chOff x="773113" y="1273175"/>
            <a:chExt cx="3554412" cy="3060046"/>
          </a:xfrm>
        </p:grpSpPr>
        <p:sp>
          <p:nvSpPr>
            <p:cNvPr id="47002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02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02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00150" cy="51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47002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470029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0030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-54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70035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470036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38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039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41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50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70053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470054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58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470059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70061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6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>
                  <a:solidFill>
                    <a:srgbClr val="FF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grpSp>
          <p:nvGrpSpPr>
            <p:cNvPr id="470068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grpSp>
            <p:nvGrpSpPr>
              <p:cNvPr id="470074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078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3"/>
                  <a:ext cx="52" cy="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470082" name="Freeform 2"/>
          <p:cNvSpPr>
            <a:spLocks/>
          </p:cNvSpPr>
          <p:nvPr/>
        </p:nvSpPr>
        <p:spPr bwMode="auto">
          <a:xfrm>
            <a:off x="0" y="4905375"/>
            <a:ext cx="3963988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70083" name="Group 35"/>
          <p:cNvGrpSpPr>
            <a:grpSpLocks/>
          </p:cNvGrpSpPr>
          <p:nvPr/>
        </p:nvGrpSpPr>
        <p:grpSpPr bwMode="auto">
          <a:xfrm>
            <a:off x="873125" y="1366838"/>
            <a:ext cx="976313" cy="1460500"/>
            <a:chOff x="651" y="681"/>
            <a:chExt cx="615" cy="920"/>
          </a:xfrm>
        </p:grpSpPr>
        <p:sp>
          <p:nvSpPr>
            <p:cNvPr id="47008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7008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120650" y="1339850"/>
            <a:ext cx="515938" cy="333375"/>
            <a:chOff x="328" y="678"/>
            <a:chExt cx="325" cy="210"/>
          </a:xfrm>
        </p:grpSpPr>
        <p:grpSp>
          <p:nvGrpSpPr>
            <p:cNvPr id="470093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470097" name="Group 110"/>
          <p:cNvGrpSpPr>
            <a:grpSpLocks/>
          </p:cNvGrpSpPr>
          <p:nvPr/>
        </p:nvGrpSpPr>
        <p:grpSpPr bwMode="auto">
          <a:xfrm>
            <a:off x="2735263" y="5559425"/>
            <a:ext cx="757237" cy="379413"/>
            <a:chOff x="2466" y="2026"/>
            <a:chExt cx="477" cy="282"/>
          </a:xfrm>
        </p:grpSpPr>
        <p:sp>
          <p:nvSpPr>
            <p:cNvPr id="470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0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70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70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70103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4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5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70106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7010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10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7011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11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70112" name="Line 136"/>
          <p:cNvSpPr>
            <a:spLocks noChangeShapeType="1"/>
          </p:cNvSpPr>
          <p:nvPr/>
        </p:nvSpPr>
        <p:spPr bwMode="auto">
          <a:xfrm flipV="1">
            <a:off x="2220913" y="5729288"/>
            <a:ext cx="49053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70113" name="Text Box 137"/>
          <p:cNvSpPr txBox="1">
            <a:spLocks noChangeArrowheads="1"/>
          </p:cNvSpPr>
          <p:nvPr/>
        </p:nvSpPr>
        <p:spPr bwMode="auto">
          <a:xfrm>
            <a:off x="681038" y="6121400"/>
            <a:ext cx="1595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64.233.169.105</a:t>
            </a:r>
          </a:p>
        </p:txBody>
      </p:sp>
      <p:sp>
        <p:nvSpPr>
          <p:cNvPr id="470114" name="Text Box 138"/>
          <p:cNvSpPr txBox="1">
            <a:spLocks noChangeArrowheads="1"/>
          </p:cNvSpPr>
          <p:nvPr/>
        </p:nvSpPr>
        <p:spPr bwMode="auto">
          <a:xfrm>
            <a:off x="649288" y="5827713"/>
            <a:ext cx="117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web server</a:t>
            </a:r>
          </a:p>
        </p:txBody>
      </p:sp>
      <p:grpSp>
        <p:nvGrpSpPr>
          <p:cNvPr id="470115" name="Group 194"/>
          <p:cNvGrpSpPr>
            <a:grpSpLocks/>
          </p:cNvGrpSpPr>
          <p:nvPr/>
        </p:nvGrpSpPr>
        <p:grpSpPr bwMode="auto">
          <a:xfrm>
            <a:off x="2647950" y="5935663"/>
            <a:ext cx="295275" cy="114300"/>
            <a:chOff x="3228" y="1776"/>
            <a:chExt cx="252" cy="96"/>
          </a:xfrm>
        </p:grpSpPr>
        <p:sp>
          <p:nvSpPr>
            <p:cNvPr id="470116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117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118" name="Group 200"/>
          <p:cNvGrpSpPr>
            <a:grpSpLocks/>
          </p:cNvGrpSpPr>
          <p:nvPr/>
        </p:nvGrpSpPr>
        <p:grpSpPr bwMode="auto">
          <a:xfrm flipH="1" flipV="1">
            <a:off x="3490913" y="5640388"/>
            <a:ext cx="295275" cy="114300"/>
            <a:chOff x="3228" y="1776"/>
            <a:chExt cx="252" cy="96"/>
          </a:xfrm>
        </p:grpSpPr>
        <p:sp>
          <p:nvSpPr>
            <p:cNvPr id="47011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12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121" name="Group 145"/>
          <p:cNvGrpSpPr>
            <a:grpSpLocks/>
          </p:cNvGrpSpPr>
          <p:nvPr/>
        </p:nvGrpSpPr>
        <p:grpSpPr bwMode="auto">
          <a:xfrm>
            <a:off x="1187450" y="4251325"/>
            <a:ext cx="976313" cy="1460500"/>
            <a:chOff x="4000" y="1895"/>
            <a:chExt cx="615" cy="920"/>
          </a:xfrm>
        </p:grpSpPr>
        <p:sp>
          <p:nvSpPr>
            <p:cNvPr id="470122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470123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HTTP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TCP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IP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Eth</a:t>
                </a:r>
              </a:p>
              <a:p>
                <a:pPr algn="ctr" eaLnBrk="0" hangingPunct="0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88900" y="4337050"/>
            <a:ext cx="1081088" cy="949325"/>
            <a:chOff x="2231" y="3555"/>
            <a:chExt cx="681" cy="598"/>
          </a:xfrm>
        </p:grpSpPr>
        <p:grpSp>
          <p:nvGrpSpPr>
            <p:cNvPr id="470131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470132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470133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138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470139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470142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470145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0148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470149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470150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470151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 eaLnBrk="0" hangingPunct="0"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470154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latin typeface="Comic Sans MS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70162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0" hangingPunct="0"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</a:rPr>
                  <a:t>HTTP</a:t>
                </a: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92075" y="5041900"/>
            <a:ext cx="1081088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67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47016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470169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eaLnBrk="0" hangingPunct="0"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</a:rPr>
                      <a:t>HTTP</a:t>
                    </a:r>
                  </a:p>
                </p:txBody>
              </p:sp>
            </p:grpSp>
            <p:grpSp>
              <p:nvGrpSpPr>
                <p:cNvPr id="47017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1141413"/>
            <a:ext cx="1243013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470180" name="Group 248"/>
          <p:cNvGrpSpPr>
            <a:grpSpLocks/>
          </p:cNvGrpSpPr>
          <p:nvPr/>
        </p:nvGrpSpPr>
        <p:grpSpPr bwMode="auto">
          <a:xfrm>
            <a:off x="2147888" y="5218113"/>
            <a:ext cx="333375" cy="581025"/>
            <a:chOff x="4140" y="429"/>
            <a:chExt cx="1425" cy="2396"/>
          </a:xfrm>
        </p:grpSpPr>
        <p:sp>
          <p:nvSpPr>
            <p:cNvPr id="47018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18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018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8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47019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47019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grpSp>
          <p:nvGrpSpPr>
            <p:cNvPr id="47019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20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7020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7" y="2609"/>
              <a:ext cx="48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020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2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470214" name="Freeform 3"/>
          <p:cNvSpPr>
            <a:spLocks/>
          </p:cNvSpPr>
          <p:nvPr/>
        </p:nvSpPr>
        <p:spPr bwMode="auto">
          <a:xfrm>
            <a:off x="4518025" y="1050925"/>
            <a:ext cx="1919288" cy="2227263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grpSp>
        <p:nvGrpSpPr>
          <p:cNvPr id="470215" name="Group 110"/>
          <p:cNvGrpSpPr>
            <a:grpSpLocks/>
          </p:cNvGrpSpPr>
          <p:nvPr/>
        </p:nvGrpSpPr>
        <p:grpSpPr bwMode="auto">
          <a:xfrm>
            <a:off x="5053013" y="2220913"/>
            <a:ext cx="757237" cy="379412"/>
            <a:chOff x="2466" y="2026"/>
            <a:chExt cx="477" cy="282"/>
          </a:xfrm>
        </p:grpSpPr>
        <p:sp>
          <p:nvSpPr>
            <p:cNvPr id="470216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470217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218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 i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endParaRPr>
            </a:p>
          </p:txBody>
        </p:sp>
        <p:sp>
          <p:nvSpPr>
            <p:cNvPr id="470219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i="0">
                <a:solidFill>
                  <a:srgbClr val="000000"/>
                </a:solidFill>
                <a:latin typeface="Arial" charset="0"/>
                <a:ea typeface="ＭＳ Ｐゴシック" charset="-128"/>
              </a:endParaRPr>
            </a:p>
          </p:txBody>
        </p:sp>
        <p:grpSp>
          <p:nvGrpSpPr>
            <p:cNvPr id="470220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47022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7022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47022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022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470228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229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70230" name="Group 170"/>
          <p:cNvGrpSpPr>
            <a:grpSpLocks/>
          </p:cNvGrpSpPr>
          <p:nvPr/>
        </p:nvGrpSpPr>
        <p:grpSpPr bwMode="auto">
          <a:xfrm flipH="1" flipV="1">
            <a:off x="5556250" y="2116138"/>
            <a:ext cx="400050" cy="152400"/>
            <a:chOff x="3228" y="1776"/>
            <a:chExt cx="252" cy="96"/>
          </a:xfrm>
        </p:grpSpPr>
        <p:sp>
          <p:nvSpPr>
            <p:cNvPr id="470231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2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70233" name="Group 167"/>
          <p:cNvGrpSpPr>
            <a:grpSpLocks/>
          </p:cNvGrpSpPr>
          <p:nvPr/>
        </p:nvGrpSpPr>
        <p:grpSpPr bwMode="auto">
          <a:xfrm flipH="1">
            <a:off x="5635625" y="2620963"/>
            <a:ext cx="400050" cy="152400"/>
            <a:chOff x="3228" y="1776"/>
            <a:chExt cx="252" cy="96"/>
          </a:xfrm>
        </p:grpSpPr>
        <p:sp>
          <p:nvSpPr>
            <p:cNvPr id="470234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5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379788" y="2574925"/>
            <a:ext cx="1900237" cy="3035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470237" name="Group 166"/>
          <p:cNvGrpSpPr>
            <a:grpSpLocks/>
          </p:cNvGrpSpPr>
          <p:nvPr/>
        </p:nvGrpSpPr>
        <p:grpSpPr bwMode="auto">
          <a:xfrm>
            <a:off x="3436938" y="2409825"/>
            <a:ext cx="1935162" cy="1557338"/>
            <a:chOff x="3228" y="1776"/>
            <a:chExt cx="252" cy="96"/>
          </a:xfrm>
        </p:grpSpPr>
        <p:sp>
          <p:nvSpPr>
            <p:cNvPr id="47023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023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309938" y="1381125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pitchFamily="2" charset="2"/>
              <a:buChar char="q"/>
            </a:pPr>
            <a:r>
              <a:rPr lang="el-GR" i="0" dirty="0" smtClean="0">
                <a:solidFill>
                  <a:srgbClr val="000000"/>
                </a:solidFill>
              </a:rPr>
              <a:t>Η ιστοσελίδα</a:t>
            </a:r>
            <a:r>
              <a:rPr lang="en-US" sz="2000" i="0" dirty="0" smtClean="0">
                <a:solidFill>
                  <a:srgbClr val="000000"/>
                </a:solidFill>
                <a:latin typeface="Gill Sans MT"/>
                <a:ea typeface="ＭＳ Ｐゴシック" charset="-128"/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τελικά (!!!)</a:t>
            </a:r>
            <a:r>
              <a:rPr lang="en-US" sz="2000" i="0" dirty="0">
                <a:solidFill>
                  <a:srgbClr val="C00000"/>
                </a:solidFill>
                <a:latin typeface="Gill Sans MT"/>
                <a:ea typeface="ＭＳ Ｐゴシック" charset="-128"/>
              </a:rPr>
              <a:t> </a:t>
            </a:r>
            <a:r>
              <a:rPr lang="el-GR" sz="2000" i="0" dirty="0">
                <a:solidFill>
                  <a:srgbClr val="000000"/>
                </a:solidFill>
                <a:latin typeface="Gill Sans MT"/>
              </a:rPr>
              <a:t>εμφανίζεται</a:t>
            </a:r>
            <a:endParaRPr lang="en-US" sz="2000" i="0" dirty="0">
              <a:solidFill>
                <a:srgbClr val="000000"/>
              </a:solidFill>
              <a:latin typeface="Gill Sans MT"/>
            </a:endParaRPr>
          </a:p>
        </p:txBody>
      </p:sp>
      <p:sp>
        <p:nvSpPr>
          <p:cNvPr id="470241" name="Text Box 225"/>
          <p:cNvSpPr txBox="1">
            <a:spLocks noChangeArrowheads="1"/>
          </p:cNvSpPr>
          <p:nvPr/>
        </p:nvSpPr>
        <p:spPr bwMode="auto">
          <a:xfrm>
            <a:off x="4935538" y="3295650"/>
            <a:ext cx="40195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/>
              <a:t> </a:t>
            </a:r>
            <a:r>
              <a:rPr lang="el-GR" sz="1600" i="0"/>
              <a:t>Η </a:t>
            </a:r>
            <a:r>
              <a:rPr lang="en-US" sz="1600" i="0"/>
              <a:t>HTTP </a:t>
            </a:r>
            <a:r>
              <a:rPr lang="el-GR" sz="1600" i="0"/>
              <a:t>αίτηση στέλνεται στο </a:t>
            </a:r>
            <a:r>
              <a:rPr lang="en-US" sz="1600" i="0"/>
              <a:t>TCP socket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Το </a:t>
            </a:r>
            <a:r>
              <a:rPr lang="en-US" sz="1600" i="0"/>
              <a:t>IP datagram </a:t>
            </a:r>
            <a:r>
              <a:rPr lang="el-GR" sz="1600" i="0"/>
              <a:t>που περιέχει την </a:t>
            </a:r>
            <a:r>
              <a:rPr lang="en-US" sz="1600" i="0"/>
              <a:t>HTTP </a:t>
            </a:r>
            <a:r>
              <a:rPr lang="el-GR" sz="1600" i="0"/>
              <a:t>αίτηση δρομολογείται στο </a:t>
            </a:r>
            <a:r>
              <a:rPr lang="en-US" sz="1600" i="0"/>
              <a:t>www.google.com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1600" i="0"/>
              <a:t> </a:t>
            </a:r>
            <a:r>
              <a:rPr lang="el-GR" sz="1600" i="0"/>
              <a:t>Ο </a:t>
            </a:r>
            <a:r>
              <a:rPr lang="en-US" sz="1600" i="0"/>
              <a:t>web server </a:t>
            </a:r>
            <a:r>
              <a:rPr lang="el-GR" sz="1600" i="0"/>
              <a:t>αποκρίνεται με </a:t>
            </a:r>
            <a:r>
              <a:rPr lang="en-US" sz="1600" i="0">
                <a:solidFill>
                  <a:srgbClr val="FF0000"/>
                </a:solidFill>
              </a:rPr>
              <a:t>HTTP </a:t>
            </a:r>
            <a:r>
              <a:rPr lang="el-GR" sz="1600" i="0">
                <a:solidFill>
                  <a:srgbClr val="FF0000"/>
                </a:solidFill>
              </a:rPr>
              <a:t>απόκριση</a:t>
            </a:r>
            <a:r>
              <a:rPr lang="el-GR" sz="1600" i="0"/>
              <a:t> (περιέχει την ιστοσελίδα)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1600" i="0"/>
              <a:t> Το </a:t>
            </a:r>
            <a:r>
              <a:rPr lang="en-US" sz="1600" i="0"/>
              <a:t>IP datagram </a:t>
            </a:r>
            <a:r>
              <a:rPr lang="el-GR" sz="1600" i="0"/>
              <a:t>που περιέχει την </a:t>
            </a:r>
            <a:r>
              <a:rPr lang="en-US" sz="1600" i="0"/>
              <a:t>HTTP </a:t>
            </a:r>
            <a:r>
              <a:rPr lang="el-GR" sz="1600" i="0"/>
              <a:t>απόκριση δρομολογείται πίσω στον πελάτη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32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080ABBC8-ABED-4C4C-B962-455007B211BD}" type="slidenum">
              <a:rPr lang="en-US" smtClean="0">
                <a:latin typeface="Arial" charset="0"/>
                <a:cs typeface="Arial" charset="0"/>
              </a:rPr>
              <a:pPr/>
              <a:t>96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Επίπεδο Ζεύξης</a:t>
            </a:r>
            <a:r>
              <a:rPr lang="en-US" sz="3600" dirty="0" smtClean="0"/>
              <a:t>: </a:t>
            </a:r>
            <a:r>
              <a:rPr lang="el-GR" sz="3600" dirty="0" smtClean="0"/>
              <a:t>Σύνοψη</a:t>
            </a:r>
            <a:endParaRPr lang="en-US" sz="3600" dirty="0" smtClean="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l-GR" sz="2400" dirty="0" smtClean="0"/>
              <a:t>Αρχές που διέπουν τις υπηρεσίες του επιπέδου ζεύξης δεδομένων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Ανίχνευση, διόρθωση σφαλμάτων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Κοινή χρήση ενός καναλιού </a:t>
            </a:r>
            <a:r>
              <a:rPr lang="el-GR" sz="2000" dirty="0" err="1" smtClean="0"/>
              <a:t>ευρυεκπομπής</a:t>
            </a:r>
            <a:r>
              <a:rPr lang="en-US" sz="2000" dirty="0" smtClean="0"/>
              <a:t>: </a:t>
            </a:r>
            <a:r>
              <a:rPr lang="el-GR" sz="2000" dirty="0" smtClean="0"/>
              <a:t>πολλαπλή πρόσβαση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Διευθυνσιοδότηση</a:t>
            </a:r>
            <a:r>
              <a:rPr lang="el-GR" sz="2000" dirty="0" smtClean="0"/>
              <a:t> επιπέδου ζεύξης</a:t>
            </a:r>
            <a:endParaRPr lang="en-US" sz="2000" dirty="0" smtClean="0"/>
          </a:p>
          <a:p>
            <a:r>
              <a:rPr lang="el-GR" sz="2400" dirty="0" smtClean="0"/>
              <a:t>Πραγμάτωση και υλοποίηση των διάφορων τεχνολογιών επιπέδου ζεύξης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Ethernet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LANS</a:t>
            </a:r>
            <a:r>
              <a:rPr lang="el-GR" sz="2000" dirty="0" smtClean="0"/>
              <a:t> μεταγωγής</a:t>
            </a:r>
            <a:r>
              <a:rPr lang="en-US" sz="2000" dirty="0" smtClean="0"/>
              <a:t>, VLANs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err="1" smtClean="0"/>
              <a:t>Εικονικοποιημένα</a:t>
            </a:r>
            <a:r>
              <a:rPr lang="el-GR" sz="2000" dirty="0" smtClean="0"/>
              <a:t> δίκτυα ως επίπεδο ζεύξης</a:t>
            </a:r>
            <a:r>
              <a:rPr lang="en-US" sz="2000" dirty="0" smtClean="0"/>
              <a:t>: MPLS</a:t>
            </a:r>
          </a:p>
          <a:p>
            <a:r>
              <a:rPr lang="el-GR" sz="2400" dirty="0" smtClean="0"/>
              <a:t>Σύνθεση: μια ημέρα στη ζωή μιας αίτησης </a:t>
            </a:r>
            <a:r>
              <a:rPr lang="en-US" sz="2400" dirty="0" smtClean="0"/>
              <a:t>web</a:t>
            </a:r>
          </a:p>
        </p:txBody>
      </p:sp>
      <p:sp>
        <p:nvSpPr>
          <p:cNvPr id="458756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Επίλογος</a:t>
            </a:r>
          </a:p>
        </p:txBody>
      </p:sp>
      <p:sp>
        <p:nvSpPr>
          <p:cNvPr id="460802" name="2 - Θέση υποσέλιδου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n-US" dirty="0"/>
              <a:t>5: </a:t>
            </a:r>
            <a:r>
              <a:rPr lang="el-GR" dirty="0"/>
              <a:t>Επίπεδο ζεύξης δεδομένων</a:t>
            </a:r>
            <a:endParaRPr lang="en-US" dirty="0"/>
          </a:p>
        </p:txBody>
      </p:sp>
      <p:sp>
        <p:nvSpPr>
          <p:cNvPr id="460803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5-</a:t>
            </a:r>
            <a:fld id="{643B0403-537B-4534-AEC4-FDE97EBB0451}" type="slidenum">
              <a:rPr lang="en-US" smtClean="0">
                <a:latin typeface="Arial" charset="0"/>
                <a:cs typeface="Arial" charset="0"/>
              </a:rPr>
              <a:pPr/>
              <a:t>97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460804" name="4 - TextBox"/>
          <p:cNvSpPr txBox="1">
            <a:spLocks noChangeArrowheads="1"/>
          </p:cNvSpPr>
          <p:nvPr/>
        </p:nvSpPr>
        <p:spPr bwMode="auto">
          <a:xfrm>
            <a:off x="223838" y="1636712"/>
            <a:ext cx="850265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i="0" dirty="0"/>
              <a:t> </a:t>
            </a:r>
            <a:r>
              <a:rPr lang="el-GR" sz="2000" i="0" dirty="0" smtClean="0"/>
              <a:t>το</a:t>
            </a:r>
            <a:r>
              <a:rPr lang="el-GR" i="0" dirty="0" smtClean="0"/>
              <a:t> </a:t>
            </a:r>
            <a:r>
              <a:rPr lang="el-GR" sz="2000" i="0" dirty="0" smtClean="0"/>
              <a:t>ταξίδι </a:t>
            </a:r>
            <a:r>
              <a:rPr lang="el-GR" sz="2000" i="0" dirty="0"/>
              <a:t>προς τα κάτω της στοίβας πρωτοκόλλων </a:t>
            </a:r>
            <a:r>
              <a:rPr lang="el-GR" sz="2000" i="0" dirty="0">
                <a:solidFill>
                  <a:srgbClr val="FF0000"/>
                </a:solidFill>
              </a:rPr>
              <a:t>ολοκληρώθηκε</a:t>
            </a:r>
            <a:r>
              <a:rPr lang="el-GR" sz="2000" i="0" dirty="0"/>
              <a:t> (εκτός του φυσικού επιπέδου</a:t>
            </a:r>
            <a:r>
              <a:rPr lang="el-GR" sz="2000" i="0" dirty="0" smtClean="0"/>
              <a:t>)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καλή κατανόηση των αρχών δικτύωσης, </a:t>
            </a:r>
            <a:r>
              <a:rPr lang="el-GR" sz="2000" i="0" dirty="0" smtClean="0"/>
              <a:t>θέλουμε λίγη ….εξάσκηση</a:t>
            </a:r>
          </a:p>
          <a:p>
            <a:pPr eaLnBrk="0" hangingPunct="0">
              <a:buClr>
                <a:schemeClr val="accent2"/>
              </a:buClr>
            </a:pPr>
            <a:endParaRPr lang="el-GR" sz="2000" i="0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i="0" dirty="0"/>
              <a:t> … θα μπορούσαμε να σταματήσουμε εδώ… αλλά </a:t>
            </a:r>
            <a:r>
              <a:rPr lang="el-GR" sz="2000" i="0" dirty="0" smtClean="0"/>
              <a:t>υπάρχουν </a:t>
            </a:r>
            <a:r>
              <a:rPr lang="el-GR" sz="2000" i="0" dirty="0" smtClean="0">
                <a:solidFill>
                  <a:srgbClr val="FF0000"/>
                </a:solidFill>
              </a:rPr>
              <a:t>πολλά</a:t>
            </a:r>
            <a:r>
              <a:rPr lang="el-GR" sz="2000" i="0" dirty="0" smtClean="0"/>
              <a:t> ενδιαφέροντα θέματα που δεν έχουμε καλύψει ακόμη!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</a:t>
            </a:r>
            <a:r>
              <a:rPr lang="el-GR" sz="2000" i="0" dirty="0" smtClean="0"/>
              <a:t>ασύρματα δίκτυα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 smtClean="0"/>
              <a:t> ασφάλεια</a:t>
            </a:r>
            <a:endParaRPr lang="el-GR" sz="2000" i="0" dirty="0"/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πολυμέσα</a:t>
            </a:r>
          </a:p>
          <a:p>
            <a:pPr lvl="1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000" i="0" dirty="0"/>
              <a:t> διαχείριση </a:t>
            </a:r>
            <a:r>
              <a:rPr lang="el-GR" sz="2000" i="0" dirty="0" smtClean="0"/>
              <a:t>δικτύου</a:t>
            </a:r>
          </a:p>
          <a:p>
            <a:pPr lvl="1" eaLnBrk="0" hangingPunct="0">
              <a:buClr>
                <a:schemeClr val="accent2"/>
              </a:buClr>
            </a:pPr>
            <a:endParaRPr lang="el-GR" sz="2000" i="0" dirty="0" smtClean="0"/>
          </a:p>
          <a:p>
            <a:pPr lvl="1" eaLnBrk="0" hangingPunct="0">
              <a:buClr>
                <a:schemeClr val="accent2"/>
              </a:buClr>
            </a:pPr>
            <a:r>
              <a:rPr lang="el-GR" sz="2000" i="0" dirty="0" smtClean="0">
                <a:solidFill>
                  <a:srgbClr val="FF0000"/>
                </a:solidFill>
              </a:rPr>
              <a:t>...η συνέχεια στα ΔΙΚΤΥΑ ΕΠΙΚΟΙΝΩΝΙΩΝ ΙΙ  !</a:t>
            </a:r>
            <a:endParaRPr lang="el-GR" sz="2000" i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8854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«Δίκτυα </a:t>
            </a:r>
            <a:r>
              <a:rPr lang="el-GR" sz="2000" dirty="0" smtClean="0">
                <a:latin typeface="Comic Sans MS"/>
                <a:cs typeface="Comic Sans MS"/>
              </a:rPr>
              <a:t>Επικοινωνιών». </a:t>
            </a:r>
            <a:r>
              <a:rPr lang="el-GR" sz="2000" dirty="0" smtClean="0">
                <a:latin typeface="Comic Sans MS"/>
                <a:cs typeface="Comic Sans MS"/>
              </a:rPr>
              <a:t>Έκδοση: 1.01. Αθήνα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opencourses.uoa.gr/courses/DI116</a:t>
            </a: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6145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2292082</TotalTime>
  <Words>7932</Words>
  <Application>Microsoft Office PowerPoint</Application>
  <PresentationFormat>On-screen Show (4:3)</PresentationFormat>
  <Paragraphs>1755</Paragraphs>
  <Slides>100</Slides>
  <Notes>65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16" baseType="lpstr">
      <vt:lpstr>ＭＳ Ｐゴシック</vt:lpstr>
      <vt:lpstr>Arial</vt:lpstr>
      <vt:lpstr>Calibri</vt:lpstr>
      <vt:lpstr>Comic Sans MS</vt:lpstr>
      <vt:lpstr>Courier</vt:lpstr>
      <vt:lpstr>Courier New</vt:lpstr>
      <vt:lpstr>Gill Sans MT</vt:lpstr>
      <vt:lpstr>Gulim</vt:lpstr>
      <vt:lpstr>MS Mincho</vt:lpstr>
      <vt:lpstr>Symbol</vt:lpstr>
      <vt:lpstr>Times New Roman</vt:lpstr>
      <vt:lpstr>Wingdings</vt:lpstr>
      <vt:lpstr>ZapfDingbats</vt:lpstr>
      <vt:lpstr>Default Design</vt:lpstr>
      <vt:lpstr>Clip</vt:lpstr>
      <vt:lpstr>Εξίσωση</vt:lpstr>
      <vt:lpstr>Δίκτυα Επικοινωνιών </vt:lpstr>
      <vt:lpstr>           Δίκτυα Επικοινωνιών  Τμήμα Πληροφορικής και Τηλεπικοινωνιών       Εθνικό &amp; Καποδιστριακό       Πανεπιστήμιο Αθηνών </vt:lpstr>
      <vt:lpstr>Επίπεδο Ζεύξης</vt:lpstr>
      <vt:lpstr>Επίπεδο ζεύξης</vt:lpstr>
      <vt:lpstr>Επίπεδο ζεύξης: Εισαγωγή </vt:lpstr>
      <vt:lpstr>Επίπεδο ζεύξης: πλαίσιο</vt:lpstr>
      <vt:lpstr>Υπηρεσίες επιπέδου ζεύξης</vt:lpstr>
      <vt:lpstr>Υπηρεσίες επιπέδου ζεύξης</vt:lpstr>
      <vt:lpstr>Πού υλοποιείται το επίπεδο ζεύξης;</vt:lpstr>
      <vt:lpstr>Προσαρμογείς που επικοινωνούν</vt:lpstr>
      <vt:lpstr>Επίπεδο ζεύξης</vt:lpstr>
      <vt:lpstr>Ανίχνευση σφαλμάτων</vt:lpstr>
      <vt:lpstr>Έλεγχος Ισοτιμίας</vt:lpstr>
      <vt:lpstr>Άθροισμα ελέγχου (checksum) Διαδικτύου (επισκόπηση)</vt:lpstr>
      <vt:lpstr>Κυκλικός Έλεγχος Πλεονασμού (Cyclic Redundancy Check)</vt:lpstr>
      <vt:lpstr>Παράδειγμα CRC</vt:lpstr>
      <vt:lpstr>Επίπεδο ζεύξης</vt:lpstr>
      <vt:lpstr>Πρωτόκολλα και ζεύξεις πολλαπλής πρόσβασης</vt:lpstr>
      <vt:lpstr>Πρωτόκολλα πολλαπλής πρόσβασης</vt:lpstr>
      <vt:lpstr>Ιδανικό πρωτόκολλο πολλαπλής πρόσβασης</vt:lpstr>
      <vt:lpstr>Πρωτόκολλα MAC: μια ταξινόμηση</vt:lpstr>
      <vt:lpstr>Πρωτόκολλα MAC διαμέρισης καναλιού: TDMA</vt:lpstr>
      <vt:lpstr>Πρωτόκολλα MAC κατάτμησης καναλιού: FDMA</vt:lpstr>
      <vt:lpstr>Πρωτόκολλα τυχαίας πρόσβασης</vt:lpstr>
      <vt:lpstr>Θυριδωτό ALOHA (Slotted ALOHA)</vt:lpstr>
      <vt:lpstr>Θυριδωτό ALOHA</vt:lpstr>
      <vt:lpstr>Αποδοτικότητα του θυριδωτού Aloha</vt:lpstr>
      <vt:lpstr>Απλό (χωρίς θυρίδες) ALOHA</vt:lpstr>
      <vt:lpstr>Αποδοτικότητα του απλού Aloha</vt:lpstr>
      <vt:lpstr>Πολλαπλή πρόσβαση με ανίχνευση φέροντος (CSMA - Carrier Sense Multiple Access)</vt:lpstr>
      <vt:lpstr>Συγκρούσεις στο CSMA</vt:lpstr>
      <vt:lpstr>CSMA/CD (Ανίχνευση Σύγκρουσης)</vt:lpstr>
      <vt:lpstr>CSMA/CD ανίχνευση σύγκρουσης</vt:lpstr>
      <vt:lpstr>Ethernet CSMA/CD αλγόριθμος</vt:lpstr>
      <vt:lpstr> Ρυθμαπόδοση CSMA/CD</vt:lpstr>
      <vt:lpstr>Πρωτόκολλα  MAC λειτουργίας εκ περιτροπής</vt:lpstr>
      <vt:lpstr>Πρωτόκολλα  MAC λειτουργίας εκ περιτροπής</vt:lpstr>
      <vt:lpstr>Πρωτόκολλα  MAC λειτουργίας εκ περιτροπής</vt:lpstr>
      <vt:lpstr>Δίκτυο καλωδιακής πρόσβασης</vt:lpstr>
      <vt:lpstr>Δίκτυο καλωδιακής πρόσβασης</vt:lpstr>
      <vt:lpstr>  Σύνοψη πρωτοκόλλων MAC</vt:lpstr>
      <vt:lpstr>Επίπεδο ζεύξης</vt:lpstr>
      <vt:lpstr>Διευθύνσεις MAC και ARP</vt:lpstr>
      <vt:lpstr>Διευθύνσεις LAN</vt:lpstr>
      <vt:lpstr>LAN διευθύνσεις (συν.)</vt:lpstr>
      <vt:lpstr>ARP: Address Resolution Protocol (Πρωτόκολλο διευθέτησης διευθύνσεων)</vt:lpstr>
      <vt:lpstr>Πρωτόκολλο ARP: ίδιο LAN (δίκτυο)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Διευθυνσιοδότηση: δρομολόγηση σε άλλο LAN</vt:lpstr>
      <vt:lpstr>Επίπεδο ζεύξης</vt:lpstr>
      <vt:lpstr>Ethernet</vt:lpstr>
      <vt:lpstr>Ethernet: φυσική τοπολογία</vt:lpstr>
      <vt:lpstr>Δομή του πλαισίου Ethernet</vt:lpstr>
      <vt:lpstr>Δομή πλαισίου Ethernet (περισσότερα)</vt:lpstr>
      <vt:lpstr>Ethernet:Αναξιόπιστη, ασυνδεσμική υπηρεσία</vt:lpstr>
      <vt:lpstr>Πρότυπα Ethernet 802.3: επίπεδο ζεύξης και φυσικό επίπεδο</vt:lpstr>
      <vt:lpstr>Επίπεδο ζεύξης</vt:lpstr>
      <vt:lpstr>Μεταγωγέας Ethernet</vt:lpstr>
      <vt:lpstr>Μεταγωγέας:  επιτρέπει πολλαπλές ταυτόχρονες μεταδόσεις</vt:lpstr>
      <vt:lpstr>Πίνακας Προώθησης Μεταγωγέα</vt:lpstr>
      <vt:lpstr>Μεταγωγέας: Αυτοεκμάθηση</vt:lpstr>
      <vt:lpstr>Μεταγωγέας: φιλτράρισμα/προώθηση πλαισίων</vt:lpstr>
      <vt:lpstr>Αυτοεκμάθηση, προώθηση: παράδειγμα</vt:lpstr>
      <vt:lpstr>Διασυνδέοντας μεταγωγείς</vt:lpstr>
      <vt:lpstr>Παράδειγμα αυτοεκμάθησης με πολλούς μεταγωγείς</vt:lpstr>
      <vt:lpstr>Ιδρυματικό δίκτυο</vt:lpstr>
      <vt:lpstr>Μεταγωγείς έναντι Δρομολογητών</vt:lpstr>
      <vt:lpstr>VLANs: κίνητρο</vt:lpstr>
      <vt:lpstr>VLANs</vt:lpstr>
      <vt:lpstr>Βάσει θύρας (port-based) VLAN</vt:lpstr>
      <vt:lpstr>VLANs που εκτείνονται σε πολλαπλούς μεταγωγείς</vt:lpstr>
      <vt:lpstr>Μορφή 802.1Q VLAN πλαισίου</vt:lpstr>
      <vt:lpstr>Επίπεδο ζεύξης</vt:lpstr>
      <vt:lpstr>Multiprotocol label switching (MPLS) (Μεταγωγή ετικέτας πολλαπλών πρωτοκόλλων)</vt:lpstr>
      <vt:lpstr>Δρομολογητές που υποστηρίζουν το MPLS</vt:lpstr>
      <vt:lpstr>MPLS έναντι IP διαδρομών</vt:lpstr>
      <vt:lpstr>MPLS έναντι IP διαδρομών</vt:lpstr>
      <vt:lpstr>MPLS σηματοδότηση</vt:lpstr>
      <vt:lpstr>Πίνακες προώθησης του MPLS</vt:lpstr>
      <vt:lpstr>Επίπεδο ζεύξης</vt:lpstr>
      <vt:lpstr>Δίκτυα κέντρων δεδομένων</vt:lpstr>
      <vt:lpstr>Δίκτυα κέντρων δεδομένων</vt:lpstr>
      <vt:lpstr>Δίκτυα κέντρων δεδομένων</vt:lpstr>
      <vt:lpstr>Επίπεδο ζεύξης</vt:lpstr>
      <vt:lpstr>Σύνθεση: μία ημέρα στη ζωή μιας αίτησης web</vt:lpstr>
      <vt:lpstr>Μία ημέρα στη ζωή μιας αίτησης web: σενάριο</vt:lpstr>
      <vt:lpstr>Μία ημέρα στη ζωή… σύνδεση στο Internet</vt:lpstr>
      <vt:lpstr>Μία ημέρα στη ζωή … σύνδεση στο Internet</vt:lpstr>
      <vt:lpstr>Μία ημέρα στη ζωή... ARP (πριν το DNS, πριν το HTTP)</vt:lpstr>
      <vt:lpstr>Μία ημέρα στη ζωή… χρησιμοποιώντας το DNS</vt:lpstr>
      <vt:lpstr>Μία ημέρα στη ζωή… το HTTP χρειάζεται μια TCP σύνδεση </vt:lpstr>
      <vt:lpstr>Μία ημέρα στη ζωή… HTTP αίτηση/απόκριση</vt:lpstr>
      <vt:lpstr>Επίπεδο Ζεύξης: Σύνοψη</vt:lpstr>
      <vt:lpstr>Επίλογος</vt:lpstr>
      <vt:lpstr>Τέλος Ενότητας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</dc:creator>
  <cp:lastModifiedBy>Pantelis Balaouras</cp:lastModifiedBy>
  <cp:revision>578</cp:revision>
  <cp:lastPrinted>2000-10-23T11:49:35Z</cp:lastPrinted>
  <dcterms:created xsi:type="dcterms:W3CDTF">1999-10-08T19:08:27Z</dcterms:created>
  <dcterms:modified xsi:type="dcterms:W3CDTF">2016-05-24T09:38:24Z</dcterms:modified>
</cp:coreProperties>
</file>