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tags/tag1.xml" ContentType="application/vnd.openxmlformats-officedocument.presentationml.tags+xml"/>
  <Override PartName="/ppt/notesSlides/notesSlide65.xml" ContentType="application/vnd.openxmlformats-officedocument.presentationml.notesSlide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48" r:id="rId1"/>
  </p:sldMasterIdLst>
  <p:notesMasterIdLst>
    <p:notesMasterId r:id="rId102"/>
  </p:notesMasterIdLst>
  <p:handoutMasterIdLst>
    <p:handoutMasterId r:id="rId103"/>
  </p:handoutMasterIdLst>
  <p:sldIdLst>
    <p:sldId id="512" r:id="rId2"/>
    <p:sldId id="507" r:id="rId3"/>
    <p:sldId id="380" r:id="rId4"/>
    <p:sldId id="330" r:id="rId5"/>
    <p:sldId id="335" r:id="rId6"/>
    <p:sldId id="332" r:id="rId7"/>
    <p:sldId id="258" r:id="rId8"/>
    <p:sldId id="259" r:id="rId9"/>
    <p:sldId id="336" r:id="rId10"/>
    <p:sldId id="468" r:id="rId11"/>
    <p:sldId id="430" r:id="rId12"/>
    <p:sldId id="431" r:id="rId13"/>
    <p:sldId id="432" r:id="rId14"/>
    <p:sldId id="433" r:id="rId15"/>
    <p:sldId id="434" r:id="rId16"/>
    <p:sldId id="435" r:id="rId17"/>
    <p:sldId id="429" r:id="rId18"/>
    <p:sldId id="266" r:id="rId19"/>
    <p:sldId id="304" r:id="rId20"/>
    <p:sldId id="339" r:id="rId21"/>
    <p:sldId id="267" r:id="rId22"/>
    <p:sldId id="449" r:id="rId23"/>
    <p:sldId id="450" r:id="rId24"/>
    <p:sldId id="273" r:id="rId25"/>
    <p:sldId id="340" r:id="rId26"/>
    <p:sldId id="341" r:id="rId27"/>
    <p:sldId id="275" r:id="rId28"/>
    <p:sldId id="447" r:id="rId29"/>
    <p:sldId id="448" r:id="rId30"/>
    <p:sldId id="277" r:id="rId31"/>
    <p:sldId id="278" r:id="rId32"/>
    <p:sldId id="279" r:id="rId33"/>
    <p:sldId id="280" r:id="rId34"/>
    <p:sldId id="475" r:id="rId35"/>
    <p:sldId id="476" r:id="rId36"/>
    <p:sldId id="281" r:id="rId37"/>
    <p:sldId id="282" r:id="rId38"/>
    <p:sldId id="469" r:id="rId39"/>
    <p:sldId id="477" r:id="rId40"/>
    <p:sldId id="478" r:id="rId41"/>
    <p:sldId id="309" r:id="rId42"/>
    <p:sldId id="436" r:id="rId43"/>
    <p:sldId id="343" r:id="rId44"/>
    <p:sldId id="442" r:id="rId45"/>
    <p:sldId id="345" r:id="rId46"/>
    <p:sldId id="347" r:id="rId47"/>
    <p:sldId id="348" r:id="rId48"/>
    <p:sldId id="349" r:id="rId49"/>
    <p:sldId id="479" r:id="rId50"/>
    <p:sldId id="480" r:id="rId51"/>
    <p:sldId id="481" r:id="rId52"/>
    <p:sldId id="482" r:id="rId53"/>
    <p:sldId id="437" r:id="rId54"/>
    <p:sldId id="351" r:id="rId55"/>
    <p:sldId id="378" r:id="rId56"/>
    <p:sldId id="352" r:id="rId57"/>
    <p:sldId id="353" r:id="rId58"/>
    <p:sldId id="354" r:id="rId59"/>
    <p:sldId id="360" r:id="rId60"/>
    <p:sldId id="438" r:id="rId61"/>
    <p:sldId id="365" r:id="rId62"/>
    <p:sldId id="471" r:id="rId63"/>
    <p:sldId id="473" r:id="rId64"/>
    <p:sldId id="368" r:id="rId65"/>
    <p:sldId id="369" r:id="rId66"/>
    <p:sldId id="474" r:id="rId67"/>
    <p:sldId id="472" r:id="rId68"/>
    <p:sldId id="445" r:id="rId69"/>
    <p:sldId id="452" r:id="rId70"/>
    <p:sldId id="372" r:id="rId71"/>
    <p:sldId id="483" r:id="rId72"/>
    <p:sldId id="484" r:id="rId73"/>
    <p:sldId id="485" r:id="rId74"/>
    <p:sldId id="486" r:id="rId75"/>
    <p:sldId id="487" r:id="rId76"/>
    <p:sldId id="488" r:id="rId77"/>
    <p:sldId id="458" r:id="rId78"/>
    <p:sldId id="459" r:id="rId79"/>
    <p:sldId id="489" r:id="rId80"/>
    <p:sldId id="490" r:id="rId81"/>
    <p:sldId id="491" r:id="rId82"/>
    <p:sldId id="428" r:id="rId83"/>
    <p:sldId id="492" r:id="rId84"/>
    <p:sldId id="493" r:id="rId85"/>
    <p:sldId id="494" r:id="rId86"/>
    <p:sldId id="495" r:id="rId87"/>
    <p:sldId id="496" r:id="rId88"/>
    <p:sldId id="497" r:id="rId89"/>
    <p:sldId id="498" r:id="rId90"/>
    <p:sldId id="499" r:id="rId91"/>
    <p:sldId id="500" r:id="rId92"/>
    <p:sldId id="502" r:id="rId93"/>
    <p:sldId id="503" r:id="rId94"/>
    <p:sldId id="504" r:id="rId95"/>
    <p:sldId id="505" r:id="rId96"/>
    <p:sldId id="463" r:id="rId97"/>
    <p:sldId id="501" r:id="rId98"/>
    <p:sldId id="508" r:id="rId99"/>
    <p:sldId id="510" r:id="rId100"/>
    <p:sldId id="511" r:id="rId101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i="1" kern="1200">
        <a:solidFill>
          <a:schemeClr val="tx1"/>
        </a:solidFill>
        <a:latin typeface="Comic Sans MS" pitchFamily="66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i="1" kern="1200">
        <a:solidFill>
          <a:schemeClr val="tx1"/>
        </a:solidFill>
        <a:latin typeface="Comic Sans MS" pitchFamily="66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i="1" kern="1200">
        <a:solidFill>
          <a:schemeClr val="tx1"/>
        </a:solidFill>
        <a:latin typeface="Comic Sans MS" pitchFamily="66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i="1" kern="1200">
        <a:solidFill>
          <a:schemeClr val="tx1"/>
        </a:solidFill>
        <a:latin typeface="Comic Sans MS" pitchFamily="66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i="1" kern="1200">
        <a:solidFill>
          <a:schemeClr val="tx1"/>
        </a:solidFill>
        <a:latin typeface="Comic Sans MS" pitchFamily="66" charset="0"/>
        <a:ea typeface="+mn-ea"/>
        <a:cs typeface="+mn-cs"/>
      </a:defRPr>
    </a:lvl5pPr>
    <a:lvl6pPr marL="2286000" algn="l" defTabSz="914400" rtl="0" eaLnBrk="1" latinLnBrk="0" hangingPunct="1">
      <a:defRPr i="1" kern="1200">
        <a:solidFill>
          <a:schemeClr val="tx1"/>
        </a:solidFill>
        <a:latin typeface="Comic Sans MS" pitchFamily="66" charset="0"/>
        <a:ea typeface="+mn-ea"/>
        <a:cs typeface="+mn-cs"/>
      </a:defRPr>
    </a:lvl6pPr>
    <a:lvl7pPr marL="2743200" algn="l" defTabSz="914400" rtl="0" eaLnBrk="1" latinLnBrk="0" hangingPunct="1">
      <a:defRPr i="1" kern="1200">
        <a:solidFill>
          <a:schemeClr val="tx1"/>
        </a:solidFill>
        <a:latin typeface="Comic Sans MS" pitchFamily="66" charset="0"/>
        <a:ea typeface="+mn-ea"/>
        <a:cs typeface="+mn-cs"/>
      </a:defRPr>
    </a:lvl7pPr>
    <a:lvl8pPr marL="3200400" algn="l" defTabSz="914400" rtl="0" eaLnBrk="1" latinLnBrk="0" hangingPunct="1">
      <a:defRPr i="1" kern="1200">
        <a:solidFill>
          <a:schemeClr val="tx1"/>
        </a:solidFill>
        <a:latin typeface="Comic Sans MS" pitchFamily="66" charset="0"/>
        <a:ea typeface="+mn-ea"/>
        <a:cs typeface="+mn-cs"/>
      </a:defRPr>
    </a:lvl8pPr>
    <a:lvl9pPr marL="3657600" algn="l" defTabSz="914400" rtl="0" eaLnBrk="1" latinLnBrk="0" hangingPunct="1">
      <a:defRPr i="1" kern="1200">
        <a:solidFill>
          <a:schemeClr val="tx1"/>
        </a:solidFill>
        <a:latin typeface="Comic Sans MS" pitchFamily="66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4">
          <p15:clr>
            <a:srgbClr val="A4A3A4"/>
          </p15:clr>
        </p15:guide>
        <p15:guide id="2" pos="230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A6B1C"/>
    <a:srgbClr val="FF0066"/>
    <a:srgbClr val="FF3300"/>
    <a:srgbClr val="FFFF00"/>
    <a:srgbClr val="DDDDDD"/>
    <a:srgbClr val="FFCCFF"/>
    <a:srgbClr val="FF99CC"/>
    <a:srgbClr val="CCFFFF"/>
    <a:srgbClr val="FF0000"/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736" autoAdjust="0"/>
    <p:restoredTop sz="94689" autoAdjust="0"/>
  </p:normalViewPr>
  <p:slideViewPr>
    <p:cSldViewPr snapToGrid="0">
      <p:cViewPr varScale="1">
        <p:scale>
          <a:sx n="110" d="100"/>
          <a:sy n="110" d="100"/>
        </p:scale>
        <p:origin x="1752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5488"/>
    </p:cViewPr>
  </p:sorterViewPr>
  <p:notesViewPr>
    <p:cSldViewPr snapToGrid="0">
      <p:cViewPr varScale="1">
        <p:scale>
          <a:sx n="56" d="100"/>
          <a:sy n="56" d="100"/>
        </p:scale>
        <p:origin x="-2496" y="-90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07" Type="http://schemas.openxmlformats.org/officeDocument/2006/relationships/tableStyles" Target="tableStyles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wmf"/><Relationship Id="rId1" Type="http://schemas.openxmlformats.org/officeDocument/2006/relationships/image" Target="../media/image13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63888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4626" tIns="47314" rIns="94626" bIns="47314" numCol="1" anchor="t" anchorCtr="0" compatLnSpc="1">
            <a:prstTxWarp prst="textNoShape">
              <a:avLst/>
            </a:prstTxWarp>
          </a:bodyPr>
          <a:lstStyle>
            <a:lvl1pPr defTabSz="946103" eaLnBrk="0" hangingPunct="0">
              <a:defRPr sz="1200" i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56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11625" y="0"/>
            <a:ext cx="3163888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4626" tIns="47314" rIns="94626" bIns="47314" numCol="1" anchor="t" anchorCtr="0" compatLnSpc="1">
            <a:prstTxWarp prst="textNoShape">
              <a:avLst/>
            </a:prstTxWarp>
          </a:bodyPr>
          <a:lstStyle>
            <a:lvl1pPr algn="r" defTabSz="946103" eaLnBrk="0" hangingPunct="0">
              <a:defRPr sz="1200" i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56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9713"/>
            <a:ext cx="3163888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4626" tIns="47314" rIns="94626" bIns="47314" numCol="1" anchor="b" anchorCtr="0" compatLnSpc="1">
            <a:prstTxWarp prst="textNoShape">
              <a:avLst/>
            </a:prstTxWarp>
          </a:bodyPr>
          <a:lstStyle>
            <a:lvl1pPr defTabSz="946103" eaLnBrk="0" hangingPunct="0">
              <a:defRPr sz="1200" i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56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11625" y="9129713"/>
            <a:ext cx="3163888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4626" tIns="47314" rIns="94626" bIns="47314" numCol="1" anchor="b" anchorCtr="0" compatLnSpc="1">
            <a:prstTxWarp prst="textNoShape">
              <a:avLst/>
            </a:prstTxWarp>
          </a:bodyPr>
          <a:lstStyle>
            <a:lvl1pPr algn="r" defTabSz="946103" eaLnBrk="0" hangingPunct="0">
              <a:defRPr sz="1200" i="0"/>
            </a:lvl1pPr>
          </a:lstStyle>
          <a:p>
            <a:pPr>
              <a:defRPr/>
            </a:pPr>
            <a:fld id="{2CBD0711-0F80-48F7-AABB-0EF3A34A97D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19902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2" tIns="48325" rIns="96652" bIns="48325" numCol="1" anchor="t" anchorCtr="0" compatLnSpc="1">
            <a:prstTxWarp prst="textNoShape">
              <a:avLst/>
            </a:prstTxWarp>
          </a:bodyPr>
          <a:lstStyle>
            <a:lvl1pPr defTabSz="966740" eaLnBrk="0" hangingPunct="0">
              <a:defRPr sz="1200" i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2" tIns="48325" rIns="96652" bIns="48325" numCol="1" anchor="t" anchorCtr="0" compatLnSpc="1">
            <a:prstTxWarp prst="textNoShape">
              <a:avLst/>
            </a:prstTxWarp>
          </a:bodyPr>
          <a:lstStyle>
            <a:lvl1pPr algn="r" defTabSz="966740" eaLnBrk="0" hangingPunct="0">
              <a:defRPr sz="1200" i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26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19138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4725" y="4560888"/>
            <a:ext cx="5365750" cy="432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2" tIns="48325" rIns="96652" bIns="4832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2" tIns="48325" rIns="96652" bIns="48325" numCol="1" anchor="b" anchorCtr="0" compatLnSpc="1">
            <a:prstTxWarp prst="textNoShape">
              <a:avLst/>
            </a:prstTxWarp>
          </a:bodyPr>
          <a:lstStyle>
            <a:lvl1pPr defTabSz="966740" eaLnBrk="0" hangingPunct="0">
              <a:defRPr sz="1200" i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2" tIns="48325" rIns="96652" bIns="48325" numCol="1" anchor="b" anchorCtr="0" compatLnSpc="1">
            <a:prstTxWarp prst="textNoShape">
              <a:avLst/>
            </a:prstTxWarp>
          </a:bodyPr>
          <a:lstStyle>
            <a:lvl1pPr algn="r" defTabSz="966740" eaLnBrk="0" hangingPunct="0">
              <a:defRPr sz="1200" i="0">
                <a:latin typeface="Times New Roman" pitchFamily="18" charset="0"/>
              </a:defRPr>
            </a:lvl1pPr>
          </a:lstStyle>
          <a:p>
            <a:pPr>
              <a:defRPr/>
            </a:pPr>
            <a:fld id="{FC1FBA92-1178-44A2-B1D2-B571B1A1DBE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68938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5200"/>
            <a:fld id="{256F7947-1FE9-4C63-88A5-6E5A14443E92}" type="slidenum">
              <a:rPr lang="en-US" smtClean="0"/>
              <a:pPr defTabSz="965200"/>
              <a:t>3</a:t>
            </a:fld>
            <a:endParaRPr lang="en-US" smtClean="0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40667289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5200"/>
            <a:fld id="{C2B992D0-4BDF-4595-A4EA-9E2709CB756D}" type="slidenum">
              <a:rPr lang="en-US" smtClean="0"/>
              <a:pPr defTabSz="965200"/>
              <a:t>12</a:t>
            </a:fld>
            <a:endParaRPr lang="en-US" smtClean="0"/>
          </a:p>
        </p:txBody>
      </p:sp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24898223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5200"/>
            <a:fld id="{200A66C6-822E-482F-881E-09CD3A4226D8}" type="slidenum">
              <a:rPr lang="en-US" smtClean="0"/>
              <a:pPr defTabSz="965200"/>
              <a:t>13</a:t>
            </a:fld>
            <a:endParaRPr lang="en-US" smtClean="0"/>
          </a:p>
        </p:txBody>
      </p:sp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298258768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5200"/>
            <a:fld id="{9BDB475B-06B9-453C-A8C5-289FEACDE1A9}" type="slidenum">
              <a:rPr lang="en-US" smtClean="0"/>
              <a:pPr defTabSz="965200"/>
              <a:t>14</a:t>
            </a:fld>
            <a:endParaRPr lang="en-US" smtClean="0"/>
          </a:p>
        </p:txBody>
      </p:sp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336862354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5200"/>
            <a:fld id="{C7A70826-4EDB-49CE-8D07-3FAB7F2E9756}" type="slidenum">
              <a:rPr lang="en-US" smtClean="0"/>
              <a:pPr defTabSz="965200"/>
              <a:t>15</a:t>
            </a:fld>
            <a:endParaRPr lang="en-US" smtClean="0"/>
          </a:p>
        </p:txBody>
      </p:sp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397592126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5200"/>
            <a:fld id="{C64C33A9-20B4-47AC-B518-CDDAB6DE6783}" type="slidenum">
              <a:rPr lang="en-US" smtClean="0"/>
              <a:pPr defTabSz="965200"/>
              <a:t>16</a:t>
            </a:fld>
            <a:endParaRPr lang="en-US" smtClean="0"/>
          </a:p>
        </p:txBody>
      </p:sp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370833062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5200"/>
            <a:fld id="{3EB32CE2-5DC5-416B-9790-4A46A3874699}" type="slidenum">
              <a:rPr lang="en-US" smtClean="0"/>
              <a:pPr defTabSz="965200"/>
              <a:t>17</a:t>
            </a:fld>
            <a:endParaRPr lang="en-US" smtClean="0"/>
          </a:p>
        </p:txBody>
      </p:sp>
      <p:sp>
        <p:nvSpPr>
          <p:cNvPr id="47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97204813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5200"/>
            <a:fld id="{77A2DF17-8A79-4C9A-8D94-23C9E48799C9}" type="slidenum">
              <a:rPr lang="en-US" smtClean="0"/>
              <a:pPr defTabSz="965200"/>
              <a:t>18</a:t>
            </a:fld>
            <a:endParaRPr lang="en-US" smtClean="0"/>
          </a:p>
        </p:txBody>
      </p:sp>
      <p:sp>
        <p:nvSpPr>
          <p:cNvPr id="50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98481680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5200"/>
            <a:fld id="{2E942E35-DE4D-44B4-8C8B-3C6A8406DD2F}" type="slidenum">
              <a:rPr lang="en-US" smtClean="0"/>
              <a:pPr defTabSz="965200"/>
              <a:t>19</a:t>
            </a:fld>
            <a:endParaRPr lang="en-US" smtClean="0"/>
          </a:p>
        </p:txBody>
      </p:sp>
      <p:sp>
        <p:nvSpPr>
          <p:cNvPr id="52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82590273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5200"/>
            <a:fld id="{CCE43150-0F39-47EB-8F6F-AFA3126A7AC6}" type="slidenum">
              <a:rPr lang="en-US" smtClean="0"/>
              <a:pPr defTabSz="965200"/>
              <a:t>20</a:t>
            </a:fld>
            <a:endParaRPr lang="en-US" smtClean="0"/>
          </a:p>
        </p:txBody>
      </p:sp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379663251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5200"/>
            <a:fld id="{A2DFF84D-98C7-4D31-A9A9-BD3887647C6C}" type="slidenum">
              <a:rPr lang="en-US" smtClean="0"/>
              <a:pPr defTabSz="965200"/>
              <a:t>21</a:t>
            </a:fld>
            <a:endParaRPr lang="en-US" smtClean="0"/>
          </a:p>
        </p:txBody>
      </p:sp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42403828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5200"/>
            <a:fld id="{116E1507-D041-4E0C-A33C-852A4F2CD4E1}" type="slidenum">
              <a:rPr lang="en-US" smtClean="0"/>
              <a:pPr defTabSz="965200"/>
              <a:t>4</a:t>
            </a:fld>
            <a:endParaRPr lang="en-US" smtClean="0"/>
          </a:p>
        </p:txBody>
      </p:sp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132048683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5200"/>
            <a:fld id="{BF952026-AE92-4A3C-8592-C9693257B7DA}" type="slidenum">
              <a:rPr lang="en-US" smtClean="0"/>
              <a:pPr defTabSz="965200"/>
              <a:t>22</a:t>
            </a:fld>
            <a:endParaRPr lang="en-US" smtClean="0"/>
          </a:p>
        </p:txBody>
      </p:sp>
      <p:sp>
        <p:nvSpPr>
          <p:cNvPr id="58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87369880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5200"/>
            <a:fld id="{8A32667F-C2F6-4CCE-819E-C990123CC987}" type="slidenum">
              <a:rPr lang="en-US" smtClean="0"/>
              <a:pPr defTabSz="965200"/>
              <a:t>23</a:t>
            </a:fld>
            <a:endParaRPr lang="en-US" smtClean="0"/>
          </a:p>
        </p:txBody>
      </p:sp>
      <p:sp>
        <p:nvSpPr>
          <p:cNvPr id="60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148849553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5200"/>
            <a:fld id="{DD9A53DA-7912-4CC8-97EC-EE49F2E48BD5}" type="slidenum">
              <a:rPr lang="en-US" smtClean="0"/>
              <a:pPr defTabSz="965200"/>
              <a:t>24</a:t>
            </a:fld>
            <a:endParaRPr lang="en-US" smtClean="0"/>
          </a:p>
        </p:txBody>
      </p:sp>
      <p:sp>
        <p:nvSpPr>
          <p:cNvPr id="62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146654530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5200"/>
            <a:fld id="{63AF12E9-56C3-4919-B620-9842F63B8BC6}" type="slidenum">
              <a:rPr lang="en-US" smtClean="0"/>
              <a:pPr defTabSz="965200"/>
              <a:t>25</a:t>
            </a:fld>
            <a:endParaRPr lang="en-US" smtClean="0"/>
          </a:p>
        </p:txBody>
      </p:sp>
      <p:sp>
        <p:nvSpPr>
          <p:cNvPr id="64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330078742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5200"/>
            <a:fld id="{3541C537-F974-4D34-8A68-294065FFD305}" type="slidenum">
              <a:rPr lang="en-US" smtClean="0"/>
              <a:pPr defTabSz="965200"/>
              <a:t>26</a:t>
            </a:fld>
            <a:endParaRPr lang="en-US" smtClean="0"/>
          </a:p>
        </p:txBody>
      </p:sp>
      <p:sp>
        <p:nvSpPr>
          <p:cNvPr id="66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251827663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5200"/>
            <a:fld id="{9A4161C7-65F6-4504-96EB-29D85E457DE4}" type="slidenum">
              <a:rPr lang="en-US" smtClean="0"/>
              <a:pPr defTabSz="965200"/>
              <a:t>27</a:t>
            </a:fld>
            <a:endParaRPr lang="en-US" dirty="0" smtClean="0"/>
          </a:p>
        </p:txBody>
      </p:sp>
      <p:sp>
        <p:nvSpPr>
          <p:cNvPr id="68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79906205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5200"/>
            <a:fld id="{70F662A1-9BE2-4F79-9641-76990C922482}" type="slidenum">
              <a:rPr lang="en-US" smtClean="0"/>
              <a:pPr defTabSz="965200"/>
              <a:t>28</a:t>
            </a:fld>
            <a:endParaRPr lang="en-US" dirty="0" smtClean="0"/>
          </a:p>
        </p:txBody>
      </p:sp>
      <p:sp>
        <p:nvSpPr>
          <p:cNvPr id="70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300888088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5200"/>
            <a:fld id="{2DB05029-DEBF-456D-8EE3-367BDFF3AA5C}" type="slidenum">
              <a:rPr lang="en-US" smtClean="0"/>
              <a:pPr defTabSz="965200"/>
              <a:t>29</a:t>
            </a:fld>
            <a:endParaRPr lang="en-US" dirty="0" smtClean="0"/>
          </a:p>
        </p:txBody>
      </p:sp>
      <p:sp>
        <p:nvSpPr>
          <p:cNvPr id="72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88869892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5200"/>
            <a:fld id="{A1111F54-5074-4176-A01D-54FEBBAEA7C1}" type="slidenum">
              <a:rPr lang="en-US" smtClean="0"/>
              <a:pPr defTabSz="965200"/>
              <a:t>30</a:t>
            </a:fld>
            <a:endParaRPr lang="en-US" dirty="0" smtClean="0"/>
          </a:p>
        </p:txBody>
      </p:sp>
      <p:sp>
        <p:nvSpPr>
          <p:cNvPr id="74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342508843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5200"/>
            <a:fld id="{4BA6B71E-63FD-4246-BDA1-6D1A1146753B}" type="slidenum">
              <a:rPr lang="en-US" smtClean="0"/>
              <a:pPr defTabSz="965200"/>
              <a:t>31</a:t>
            </a:fld>
            <a:endParaRPr lang="en-US" dirty="0" smtClean="0"/>
          </a:p>
        </p:txBody>
      </p:sp>
      <p:sp>
        <p:nvSpPr>
          <p:cNvPr id="76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15411778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5200"/>
            <a:fld id="{214F9510-5E6F-471E-B59F-C3427FE5637A}" type="slidenum">
              <a:rPr lang="en-US" smtClean="0"/>
              <a:pPr defTabSz="965200"/>
              <a:t>5</a:t>
            </a:fld>
            <a:endParaRPr lang="en-US" smtClean="0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305298267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5200"/>
            <a:fld id="{02C2A6AC-FBE0-4986-9AED-03B33454E94B}" type="slidenum">
              <a:rPr lang="en-US" smtClean="0"/>
              <a:pPr defTabSz="965200"/>
              <a:t>32</a:t>
            </a:fld>
            <a:endParaRPr lang="en-US" dirty="0" smtClean="0"/>
          </a:p>
        </p:txBody>
      </p:sp>
      <p:sp>
        <p:nvSpPr>
          <p:cNvPr id="78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61462684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5200"/>
            <a:fld id="{7278396B-9604-49FD-B09F-E8EDF73E1520}" type="slidenum">
              <a:rPr lang="en-US" smtClean="0"/>
              <a:pPr defTabSz="965200"/>
              <a:t>33</a:t>
            </a:fld>
            <a:endParaRPr lang="en-US" dirty="0" smtClean="0"/>
          </a:p>
        </p:txBody>
      </p:sp>
      <p:sp>
        <p:nvSpPr>
          <p:cNvPr id="80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237001511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8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5200"/>
            <a:fld id="{0FEDDE8B-5FF9-4122-82FE-D6012F907F1A}" type="slidenum">
              <a:rPr lang="en-US" smtClean="0"/>
              <a:pPr defTabSz="965200"/>
              <a:t>36</a:t>
            </a:fld>
            <a:endParaRPr lang="en-US" smtClean="0"/>
          </a:p>
        </p:txBody>
      </p:sp>
      <p:sp>
        <p:nvSpPr>
          <p:cNvPr id="217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70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272381205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5200"/>
            <a:fld id="{D97D498F-9F88-4575-87B0-86CA7356652A}" type="slidenum">
              <a:rPr lang="en-US" smtClean="0"/>
              <a:pPr defTabSz="965200"/>
              <a:t>37</a:t>
            </a:fld>
            <a:endParaRPr lang="en-US" smtClean="0"/>
          </a:p>
        </p:txBody>
      </p:sp>
      <p:sp>
        <p:nvSpPr>
          <p:cNvPr id="220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01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216996465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3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5200"/>
            <a:fld id="{C5C77A31-F1B5-4E7C-902F-A652D5AEB564}" type="slidenum">
              <a:rPr lang="en-US" smtClean="0"/>
              <a:pPr defTabSz="965200"/>
              <a:t>38</a:t>
            </a:fld>
            <a:endParaRPr lang="en-US" smtClean="0"/>
          </a:p>
        </p:txBody>
      </p:sp>
      <p:sp>
        <p:nvSpPr>
          <p:cNvPr id="2232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32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331397569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32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5200"/>
            <a:fld id="{6B75AB0E-5683-4113-8EFC-9A6FBBBB63AA}" type="slidenum">
              <a:rPr lang="en-US" smtClean="0"/>
              <a:pPr defTabSz="965200"/>
              <a:t>41</a:t>
            </a:fld>
            <a:endParaRPr lang="en-US" smtClean="0"/>
          </a:p>
        </p:txBody>
      </p:sp>
      <p:sp>
        <p:nvSpPr>
          <p:cNvPr id="2273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73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214292273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5200"/>
            <a:fld id="{4FE0C1AE-B938-444F-9412-4F6D533536C4}" type="slidenum">
              <a:rPr lang="en-US" smtClean="0"/>
              <a:pPr defTabSz="965200"/>
              <a:t>42</a:t>
            </a:fld>
            <a:endParaRPr lang="en-US" smtClean="0"/>
          </a:p>
        </p:txBody>
      </p:sp>
      <p:sp>
        <p:nvSpPr>
          <p:cNvPr id="2293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93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131742905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2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5200"/>
            <a:fld id="{A9933B48-DD87-4330-A2FE-F9FEC627F48F}" type="slidenum">
              <a:rPr lang="en-US" smtClean="0"/>
              <a:pPr defTabSz="965200"/>
              <a:t>43</a:t>
            </a:fld>
            <a:endParaRPr lang="en-US" smtClean="0"/>
          </a:p>
        </p:txBody>
      </p:sp>
      <p:sp>
        <p:nvSpPr>
          <p:cNvPr id="2314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14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122748760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49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5200"/>
            <a:fld id="{2B0A07E8-BBD4-4C3D-B9BD-4F258D548228}" type="slidenum">
              <a:rPr lang="en-US" smtClean="0"/>
              <a:pPr defTabSz="965200"/>
              <a:t>44</a:t>
            </a:fld>
            <a:endParaRPr lang="en-US" smtClean="0"/>
          </a:p>
        </p:txBody>
      </p:sp>
      <p:sp>
        <p:nvSpPr>
          <p:cNvPr id="2344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44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2071716752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5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5200"/>
            <a:fld id="{3CCC2CE3-B480-43A4-AA01-8F2E577DE312}" type="slidenum">
              <a:rPr lang="en-US" smtClean="0"/>
              <a:pPr defTabSz="965200"/>
              <a:t>45</a:t>
            </a:fld>
            <a:endParaRPr lang="en-US" smtClean="0"/>
          </a:p>
        </p:txBody>
      </p:sp>
      <p:sp>
        <p:nvSpPr>
          <p:cNvPr id="236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65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10022885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5200"/>
            <a:fld id="{47CB8E72-3BE6-4C31-BE0C-69648BEE4244}" type="slidenum">
              <a:rPr lang="en-US" smtClean="0"/>
              <a:pPr defTabSz="965200"/>
              <a:t>6</a:t>
            </a:fld>
            <a:endParaRPr lang="en-US" smtClean="0"/>
          </a:p>
        </p:txBody>
      </p:sp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403172486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61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5200"/>
            <a:fld id="{F35595B5-BBD7-4FB3-9131-17A53443443B}" type="slidenum">
              <a:rPr lang="en-US" smtClean="0"/>
              <a:pPr defTabSz="965200"/>
              <a:t>46</a:t>
            </a:fld>
            <a:endParaRPr lang="en-US" smtClean="0"/>
          </a:p>
        </p:txBody>
      </p:sp>
      <p:sp>
        <p:nvSpPr>
          <p:cNvPr id="239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96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1110217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5200"/>
            <a:fld id="{4F7B104E-3582-4CDC-A23F-9534620903A3}" type="slidenum">
              <a:rPr lang="en-US" smtClean="0"/>
              <a:pPr defTabSz="965200"/>
              <a:t>47</a:t>
            </a:fld>
            <a:endParaRPr lang="en-US" smtClean="0"/>
          </a:p>
        </p:txBody>
      </p:sp>
      <p:sp>
        <p:nvSpPr>
          <p:cNvPr id="2416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16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1256278058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73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5200"/>
            <a:fld id="{4B351094-CFBB-4B40-9AA4-7DEED468749E}" type="slidenum">
              <a:rPr lang="en-US" smtClean="0"/>
              <a:pPr defTabSz="965200"/>
              <a:t>48</a:t>
            </a:fld>
            <a:endParaRPr lang="en-US" smtClean="0"/>
          </a:p>
        </p:txBody>
      </p:sp>
      <p:sp>
        <p:nvSpPr>
          <p:cNvPr id="2447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47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356339807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1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5200"/>
            <a:fld id="{3F725EE9-050A-4B43-9DF8-5E5B55B80BDA}" type="slidenum">
              <a:rPr lang="en-US" smtClean="0"/>
              <a:pPr defTabSz="965200"/>
              <a:t>53</a:t>
            </a:fld>
            <a:endParaRPr lang="en-US" smtClean="0"/>
          </a:p>
        </p:txBody>
      </p:sp>
      <p:sp>
        <p:nvSpPr>
          <p:cNvPr id="390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01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1436105563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1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5200"/>
            <a:fld id="{C38029C8-040A-4A62-9224-3FC44E8E1698}" type="slidenum">
              <a:rPr lang="en-US" smtClean="0"/>
              <a:pPr defTabSz="965200"/>
              <a:t>54</a:t>
            </a:fld>
            <a:endParaRPr lang="en-US" smtClean="0"/>
          </a:p>
        </p:txBody>
      </p:sp>
      <p:sp>
        <p:nvSpPr>
          <p:cNvPr id="392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21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637691718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26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5200"/>
            <a:fld id="{47A2B794-4071-4C56-810F-AEB8CDBB69BB}" type="slidenum">
              <a:rPr lang="en-US" smtClean="0"/>
              <a:pPr defTabSz="965200"/>
              <a:t>55</a:t>
            </a:fld>
            <a:endParaRPr lang="en-US" smtClean="0"/>
          </a:p>
        </p:txBody>
      </p:sp>
      <p:sp>
        <p:nvSpPr>
          <p:cNvPr id="395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52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257877807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31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5200"/>
            <a:fld id="{9135C82B-D782-4352-BBA0-78CDC9FF37B3}" type="slidenum">
              <a:rPr lang="en-US" smtClean="0"/>
              <a:pPr defTabSz="965200"/>
              <a:t>56</a:t>
            </a:fld>
            <a:endParaRPr lang="en-US" smtClean="0"/>
          </a:p>
        </p:txBody>
      </p:sp>
      <p:sp>
        <p:nvSpPr>
          <p:cNvPr id="397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73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1896462503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5200"/>
            <a:fld id="{0BA1EFBC-7B4B-4935-BDF0-05B3B3A23A5B}" type="slidenum">
              <a:rPr lang="en-US" smtClean="0"/>
              <a:pPr defTabSz="965200"/>
              <a:t>57</a:t>
            </a:fld>
            <a:endParaRPr lang="en-US" smtClean="0"/>
          </a:p>
        </p:txBody>
      </p:sp>
      <p:sp>
        <p:nvSpPr>
          <p:cNvPr id="399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3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2463966387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4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5200"/>
            <a:fld id="{70443117-2DE0-4F56-BBAA-FB634477A23B}" type="slidenum">
              <a:rPr lang="en-US" smtClean="0"/>
              <a:pPr defTabSz="965200"/>
              <a:t>58</a:t>
            </a:fld>
            <a:endParaRPr lang="en-US" smtClean="0"/>
          </a:p>
        </p:txBody>
      </p:sp>
      <p:sp>
        <p:nvSpPr>
          <p:cNvPr id="401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14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3577813095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4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5200"/>
            <a:fld id="{7A370365-EF9C-4830-9B20-A8686AFFDFE2}" type="slidenum">
              <a:rPr lang="en-US" smtClean="0"/>
              <a:pPr defTabSz="965200"/>
              <a:t>59</a:t>
            </a:fld>
            <a:endParaRPr lang="en-US" smtClean="0"/>
          </a:p>
        </p:txBody>
      </p:sp>
      <p:sp>
        <p:nvSpPr>
          <p:cNvPr id="403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34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29039766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5200"/>
            <a:fld id="{990DA2D1-9994-4C87-9B69-378912B979C9}" type="slidenum">
              <a:rPr lang="en-US" smtClean="0"/>
              <a:pPr defTabSz="965200"/>
              <a:t>7</a:t>
            </a:fld>
            <a:endParaRPr lang="en-US" smtClean="0"/>
          </a:p>
        </p:txBody>
      </p:sp>
      <p:sp>
        <p:nvSpPr>
          <p:cNvPr id="26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2416692235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5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5200"/>
            <a:fld id="{B1522818-B0CC-49F4-B6D8-CC57A49E8084}" type="slidenum">
              <a:rPr lang="en-US" smtClean="0"/>
              <a:pPr defTabSz="965200"/>
              <a:t>60</a:t>
            </a:fld>
            <a:endParaRPr lang="en-US" smtClean="0"/>
          </a:p>
        </p:txBody>
      </p:sp>
      <p:sp>
        <p:nvSpPr>
          <p:cNvPr id="405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55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297871854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55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5200"/>
            <a:fld id="{1C85F9D6-2DD9-430A-9615-362E04B7397C}" type="slidenum">
              <a:rPr lang="en-US" smtClean="0"/>
              <a:pPr defTabSz="965200"/>
              <a:t>61</a:t>
            </a:fld>
            <a:endParaRPr lang="en-US" smtClean="0"/>
          </a:p>
        </p:txBody>
      </p:sp>
      <p:sp>
        <p:nvSpPr>
          <p:cNvPr id="407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75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2251748593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62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5200"/>
            <a:fld id="{78567FF9-9113-41E9-8707-9E24923195D3}" type="slidenum">
              <a:rPr lang="en-US" smtClean="0"/>
              <a:pPr defTabSz="965200"/>
              <a:t>62</a:t>
            </a:fld>
            <a:endParaRPr lang="en-US" smtClean="0"/>
          </a:p>
        </p:txBody>
      </p:sp>
      <p:sp>
        <p:nvSpPr>
          <p:cNvPr id="410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6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3895558453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69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5200"/>
            <a:fld id="{ED00A8F2-A455-4C4A-B06D-C357A0F27164}" type="slidenum">
              <a:rPr lang="en-US" smtClean="0"/>
              <a:pPr defTabSz="965200"/>
              <a:t>63</a:t>
            </a:fld>
            <a:endParaRPr lang="en-US" smtClean="0"/>
          </a:p>
        </p:txBody>
      </p:sp>
      <p:sp>
        <p:nvSpPr>
          <p:cNvPr id="413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36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3488356932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76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5200"/>
            <a:fld id="{A4B07E6C-70D8-4552-84DC-64CF485576D1}" type="slidenum">
              <a:rPr lang="en-US" smtClean="0"/>
              <a:pPr defTabSz="965200"/>
              <a:t>64</a:t>
            </a:fld>
            <a:endParaRPr lang="en-US" smtClean="0"/>
          </a:p>
        </p:txBody>
      </p:sp>
      <p:sp>
        <p:nvSpPr>
          <p:cNvPr id="416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67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2897957531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81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5200"/>
            <a:fld id="{7E32E0B2-C75F-4789-906B-46038909B469}" type="slidenum">
              <a:rPr lang="en-US" smtClean="0"/>
              <a:pPr defTabSz="965200"/>
              <a:t>65</a:t>
            </a:fld>
            <a:endParaRPr lang="en-US" smtClean="0"/>
          </a:p>
        </p:txBody>
      </p:sp>
      <p:sp>
        <p:nvSpPr>
          <p:cNvPr id="418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88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1144082085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88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5200"/>
            <a:fld id="{10C4AF14-F338-41C1-AADC-3BD45FCDE075}" type="slidenum">
              <a:rPr lang="en-US" smtClean="0"/>
              <a:pPr defTabSz="965200"/>
              <a:t>66</a:t>
            </a:fld>
            <a:endParaRPr lang="en-US" smtClean="0"/>
          </a:p>
        </p:txBody>
      </p:sp>
      <p:sp>
        <p:nvSpPr>
          <p:cNvPr id="421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218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940469712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9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5200"/>
            <a:fld id="{9BBF7049-A640-4A5B-A7D1-5D58E284CA0C}" type="slidenum">
              <a:rPr lang="en-US" smtClean="0"/>
              <a:pPr defTabSz="965200"/>
              <a:t>67</a:t>
            </a:fld>
            <a:endParaRPr lang="en-US" smtClean="0"/>
          </a:p>
        </p:txBody>
      </p:sp>
      <p:sp>
        <p:nvSpPr>
          <p:cNvPr id="424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249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4156613558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03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5200"/>
            <a:fld id="{F14CA231-32FC-4913-8598-DD778A0E53B2}" type="slidenum">
              <a:rPr lang="en-US" smtClean="0"/>
              <a:pPr defTabSz="965200"/>
              <a:t>68</a:t>
            </a:fld>
            <a:endParaRPr lang="en-US" smtClean="0"/>
          </a:p>
        </p:txBody>
      </p:sp>
      <p:sp>
        <p:nvSpPr>
          <p:cNvPr id="428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280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579931973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8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5200"/>
            <a:fld id="{CDB5639B-EB22-4A88-84AF-57348FBD3019}" type="slidenum">
              <a:rPr lang="en-US" smtClean="0"/>
              <a:pPr defTabSz="965200"/>
              <a:t>69</a:t>
            </a:fld>
            <a:endParaRPr lang="en-US" smtClean="0"/>
          </a:p>
        </p:txBody>
      </p:sp>
      <p:sp>
        <p:nvSpPr>
          <p:cNvPr id="430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0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19201067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5200"/>
            <a:fld id="{B7A11E71-BFE8-406B-9F54-C173C135E7B1}" type="slidenum">
              <a:rPr lang="en-US" smtClean="0"/>
              <a:pPr defTabSz="965200"/>
              <a:t>8</a:t>
            </a:fld>
            <a:endParaRPr lang="en-US" smtClean="0"/>
          </a:p>
        </p:txBody>
      </p:sp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1391943000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12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5200"/>
            <a:fld id="{0D64D8BD-D339-4E87-B58A-640EA6E24B54}" type="slidenum">
              <a:rPr lang="en-US" smtClean="0"/>
              <a:pPr defTabSz="965200"/>
              <a:t>70</a:t>
            </a:fld>
            <a:endParaRPr lang="en-US" smtClean="0"/>
          </a:p>
        </p:txBody>
      </p:sp>
      <p:sp>
        <p:nvSpPr>
          <p:cNvPr id="432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21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3584494794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2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5200"/>
            <a:fld id="{1F4CA284-5D1F-4CC8-BAAA-4D33B266D2F9}" type="slidenum">
              <a:rPr lang="en-US" smtClean="0"/>
              <a:pPr defTabSz="965200"/>
              <a:t>77</a:t>
            </a:fld>
            <a:endParaRPr lang="en-US" smtClean="0"/>
          </a:p>
        </p:txBody>
      </p:sp>
      <p:sp>
        <p:nvSpPr>
          <p:cNvPr id="440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3241710990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36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5200"/>
            <a:fld id="{B2538080-7257-48EB-8E31-B46F9D311050}" type="slidenum">
              <a:rPr lang="en-US" smtClean="0"/>
              <a:pPr defTabSz="965200"/>
              <a:t>78</a:t>
            </a:fld>
            <a:endParaRPr lang="en-US" smtClean="0"/>
          </a:p>
        </p:txBody>
      </p:sp>
      <p:sp>
        <p:nvSpPr>
          <p:cNvPr id="442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23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2386200435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48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5200"/>
            <a:fld id="{635265D0-DA67-4E3C-86BD-73D36B992911}" type="slidenum">
              <a:rPr lang="en-US" smtClean="0"/>
              <a:pPr defTabSz="965200"/>
              <a:t>82</a:t>
            </a:fld>
            <a:endParaRPr lang="en-US" smtClean="0"/>
          </a:p>
        </p:txBody>
      </p:sp>
      <p:sp>
        <p:nvSpPr>
          <p:cNvPr id="447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74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3807523028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77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5200"/>
            <a:fld id="{F14E0317-86A1-47AD-998F-E49C7BAD60EF}" type="slidenum">
              <a:rPr lang="en-US" smtClean="0"/>
              <a:pPr defTabSz="965200"/>
              <a:t>96</a:t>
            </a:fld>
            <a:endParaRPr lang="en-US" smtClean="0"/>
          </a:p>
        </p:txBody>
      </p:sp>
      <p:sp>
        <p:nvSpPr>
          <p:cNvPr id="459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97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31992316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58888" y="720725"/>
            <a:ext cx="4800600" cy="3600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86684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5200"/>
            <a:fld id="{8B089D92-4588-4D4B-B67B-EC8330475E2C}" type="slidenum">
              <a:rPr lang="en-US" smtClean="0"/>
              <a:pPr defTabSz="965200"/>
              <a:t>9</a:t>
            </a:fld>
            <a:endParaRPr lang="en-US" smtClean="0"/>
          </a:p>
        </p:txBody>
      </p:sp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27600501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5200"/>
            <a:fld id="{6E6B832C-0A44-4C57-86A2-F7975234E777}" type="slidenum">
              <a:rPr lang="en-US" smtClean="0"/>
              <a:pPr defTabSz="965200"/>
              <a:t>10</a:t>
            </a:fld>
            <a:endParaRPr lang="en-US" smtClean="0"/>
          </a:p>
        </p:txBody>
      </p:sp>
      <p:sp>
        <p:nvSpPr>
          <p:cNvPr id="32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3791001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5200"/>
            <a:fld id="{7217F8BD-1135-4C54-ADF8-BB0DEF62D778}" type="slidenum">
              <a:rPr lang="en-US" smtClean="0"/>
              <a:pPr defTabSz="965200"/>
              <a:t>11</a:t>
            </a:fld>
            <a:endParaRPr lang="en-US" smtClean="0"/>
          </a:p>
        </p:txBody>
      </p:sp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32021970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8A2C059-4C85-42E9-96EA-FE28D4997486}" type="datetimeFigureOut">
              <a:rPr lang="el-GR"/>
              <a:pPr/>
              <a:t>24/5/2016</a:t>
            </a:fld>
            <a:endParaRPr lang="el-G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5-</a:t>
            </a:r>
            <a:fld id="{06E97CF4-B7B5-4266-8B1A-68F70A491E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B079E6C-7DA8-4EF0-98B3-21E556DB6CDB}" type="datetimeFigureOut">
              <a:rPr lang="el-GR"/>
              <a:pPr/>
              <a:t>24/5/2016</a:t>
            </a:fld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l-GR" dirty="0" smtClean="0"/>
              <a:t>Δίκτυα Επικοινωνιών- </a:t>
            </a:r>
            <a:r>
              <a:rPr lang="en-US" dirty="0"/>
              <a:t>5: </a:t>
            </a:r>
            <a:r>
              <a:rPr lang="el-GR" dirty="0"/>
              <a:t>Επίπεδο ζεύξης δεδομένων</a:t>
            </a: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5-</a:t>
            </a:r>
            <a:fld id="{230F6D46-DE45-4B90-98FA-820176DC78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62700" y="228600"/>
            <a:ext cx="1943100" cy="6019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228600"/>
            <a:ext cx="5676900" cy="6019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1356681-E760-4E6E-A2AC-DC7AA41279E8}" type="datetimeFigureOut">
              <a:rPr lang="el-GR"/>
              <a:pPr/>
              <a:t>24/5/2016</a:t>
            </a:fld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l-GR" dirty="0" smtClean="0"/>
              <a:t>Δίκτυα Επικοινωνιών- </a:t>
            </a:r>
            <a:r>
              <a:rPr lang="en-US" dirty="0"/>
              <a:t>5: </a:t>
            </a:r>
            <a:r>
              <a:rPr lang="el-GR" dirty="0"/>
              <a:t>Επίπεδο ζεύξης δεδομένων</a:t>
            </a: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5-</a:t>
            </a:r>
            <a:fld id="{12ABC14B-6ABC-4EC3-B805-A0C340FDBB6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E3B66CF-EA66-4B38-AC7C-DFA8D149370C}" type="datetimeFigureOut">
              <a:rPr lang="el-GR"/>
              <a:pPr/>
              <a:t>24/5/2016</a:t>
            </a:fld>
            <a:endParaRPr lang="el-G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5-</a:t>
            </a:r>
            <a:fld id="{07F859DA-D311-4C8C-AD11-F8B81A84CE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8D83D00-A7AA-4289-8CDD-734B16034A05}" type="datetimeFigureOut">
              <a:rPr lang="el-GR"/>
              <a:pPr/>
              <a:t>24/5/2016</a:t>
            </a:fld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l-GR" dirty="0" smtClean="0"/>
              <a:t>Δίκτυα Επικοινωνιών- </a:t>
            </a:r>
            <a:r>
              <a:rPr lang="en-US" dirty="0"/>
              <a:t>5: </a:t>
            </a:r>
            <a:r>
              <a:rPr lang="el-GR" dirty="0"/>
              <a:t>Επίπεδο ζεύξης δεδομένων</a:t>
            </a: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5-</a:t>
            </a:r>
            <a:fld id="{19ED0518-4A98-4729-85D0-EEBFA261C3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1600200"/>
            <a:ext cx="3810000" cy="4648200"/>
          </a:xfrm>
        </p:spPr>
        <p:txBody>
          <a:bodyPr/>
          <a:lstStyle>
            <a:lvl1pPr>
              <a:buFont typeface="Wingdings" pitchFamily="2" charset="2"/>
              <a:buChar char="q"/>
              <a:defRPr sz="2800"/>
            </a:lvl1pPr>
            <a:lvl2pPr>
              <a:buFont typeface="Courier New" pitchFamily="49" charset="0"/>
              <a:buChar char="o"/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5800" y="1600200"/>
            <a:ext cx="3810000" cy="4648200"/>
          </a:xfrm>
        </p:spPr>
        <p:txBody>
          <a:bodyPr/>
          <a:lstStyle>
            <a:lvl1pPr>
              <a:buFont typeface="Wingdings" pitchFamily="2" charset="2"/>
              <a:buChar char="q"/>
              <a:defRPr sz="2800"/>
            </a:lvl1pPr>
            <a:lvl2pPr>
              <a:buFont typeface="Courier New" pitchFamily="49" charset="0"/>
              <a:buChar char="o"/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ADA1BF4-B46A-40A0-B1D8-59BF071CF290}" type="datetimeFigureOut">
              <a:rPr lang="el-GR"/>
              <a:pPr/>
              <a:t>24/5/2016</a:t>
            </a:fld>
            <a:endParaRPr lang="el-G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l-GR" dirty="0" smtClean="0"/>
              <a:t>Δίκτυα Επικοινωνιών- </a:t>
            </a:r>
            <a:r>
              <a:rPr lang="en-US" dirty="0"/>
              <a:t>5: </a:t>
            </a:r>
            <a:r>
              <a:rPr lang="el-GR" dirty="0"/>
              <a:t>Επίπεδο ζεύξης δεδομένων</a:t>
            </a: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5-</a:t>
            </a:r>
            <a:fld id="{2A636276-FA4B-4B13-ABF4-174EDF670F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0D7E56A-3153-494C-B837-A937787BB3F1}" type="datetimeFigureOut">
              <a:rPr lang="el-GR"/>
              <a:pPr/>
              <a:t>24/5/2016</a:t>
            </a:fld>
            <a:endParaRPr lang="el-G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l-GR" dirty="0" smtClean="0"/>
              <a:t>Δίκτυα Επικοινωνιών- </a:t>
            </a:r>
            <a:r>
              <a:rPr lang="en-US" dirty="0"/>
              <a:t>5: </a:t>
            </a:r>
            <a:r>
              <a:rPr lang="el-GR" dirty="0"/>
              <a:t>Επίπεδο ζεύξης δεδομένων</a:t>
            </a:r>
            <a:endParaRPr 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5-</a:t>
            </a:r>
            <a:fld id="{5AFEF544-F61B-474E-BA8D-D51B7746E7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15B7574-ED93-4F8B-BC51-E811CD9FF2FA}" type="datetimeFigureOut">
              <a:rPr lang="el-GR"/>
              <a:pPr/>
              <a:t>24/5/2016</a:t>
            </a:fld>
            <a:endParaRPr lang="el-G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l-GR" dirty="0" smtClean="0"/>
              <a:t>Δίκτυα Επικοινωνιών- </a:t>
            </a:r>
            <a:r>
              <a:rPr lang="en-US" dirty="0"/>
              <a:t>5: </a:t>
            </a:r>
            <a:r>
              <a:rPr lang="el-GR" dirty="0"/>
              <a:t>Επίπεδο ζεύξης δεδομένων</a:t>
            </a: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5-</a:t>
            </a:r>
            <a:fld id="{8DAC12ED-2143-4610-9C9C-72A7D4BF9E5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59525B-0195-465E-AD5C-91DBC05B451F}" type="datetimeFigureOut">
              <a:rPr lang="el-GR"/>
              <a:pPr/>
              <a:t>24/5/2016</a:t>
            </a:fld>
            <a:endParaRPr lang="el-G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l-GR" dirty="0" smtClean="0"/>
              <a:t>Δίκτυα Επικοινωνιών- </a:t>
            </a:r>
            <a:r>
              <a:rPr lang="en-US" dirty="0"/>
              <a:t>5: </a:t>
            </a:r>
            <a:r>
              <a:rPr lang="el-GR" dirty="0"/>
              <a:t>Επίπεδο ζεύξης δεδομένων</a:t>
            </a: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5-</a:t>
            </a:r>
            <a:fld id="{50CA4D2C-A02B-4004-82F3-9617024CF03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03F8A03-9D10-4914-AF98-DE7D92C5F1EB}" type="datetimeFigureOut">
              <a:rPr lang="el-GR"/>
              <a:pPr/>
              <a:t>24/5/2016</a:t>
            </a:fld>
            <a:endParaRPr lang="el-G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l-GR" dirty="0" smtClean="0"/>
              <a:t>Δίκτυα Επικοινωνιών- </a:t>
            </a:r>
            <a:r>
              <a:rPr lang="en-US" dirty="0"/>
              <a:t>5: </a:t>
            </a:r>
            <a:r>
              <a:rPr lang="el-GR" dirty="0"/>
              <a:t>Επίπεδο ζεύξης δεδομένων</a:t>
            </a: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5-</a:t>
            </a:r>
            <a:fld id="{F26A043E-8E4B-4C88-9FED-13A1846B35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049D31F-89C8-4AE5-8E23-49750334B12B}" type="datetimeFigureOut">
              <a:rPr lang="el-GR"/>
              <a:pPr/>
              <a:t>24/5/2016</a:t>
            </a:fld>
            <a:endParaRPr lang="el-G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l-GR" dirty="0" smtClean="0"/>
              <a:t>Δίκτυα Επικοινωνιών- </a:t>
            </a:r>
            <a:r>
              <a:rPr lang="en-US" dirty="0"/>
              <a:t>5: </a:t>
            </a:r>
            <a:r>
              <a:rPr lang="el-GR" dirty="0"/>
              <a:t>Επίπεδο ζεύξης δεδομένων</a:t>
            </a: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5-</a:t>
            </a:r>
            <a:fld id="{D282B597-F793-47E9-B2D6-FF93D1BD36D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3400" y="228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600200"/>
            <a:ext cx="77724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 i="0">
                <a:latin typeface="Times New Roman" pitchFamily="18" charset="0"/>
              </a:defRPr>
            </a:lvl1pPr>
          </a:lstStyle>
          <a:p>
            <a:fld id="{BE303393-0D6F-4A5F-B097-DF395C1DE9CF}" type="datetimeFigureOut">
              <a:rPr lang="el-GR"/>
              <a:pPr/>
              <a:t>24/5/2016</a:t>
            </a:fld>
            <a:endParaRPr lang="el-G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876675" y="6400800"/>
            <a:ext cx="4429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100" i="0">
                <a:latin typeface="Arial" charset="0"/>
                <a:cs typeface="Arial" charset="0"/>
              </a:defRPr>
            </a:lvl1pPr>
          </a:lstStyle>
          <a:p>
            <a:r>
              <a:rPr lang="el-GR" dirty="0" smtClean="0"/>
              <a:t>Δίκτυα Επικοινωνιών- </a:t>
            </a:r>
            <a:r>
              <a:rPr lang="en-US" dirty="0"/>
              <a:t>5: </a:t>
            </a:r>
            <a:r>
              <a:rPr lang="el-GR" dirty="0"/>
              <a:t>Επίπεδο ζεύξης δεδομένων</a:t>
            </a:r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i="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5-</a:t>
            </a:r>
            <a:fld id="{3B236C1F-CC93-44D3-B212-92F04FEF067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59" r:id="rId3"/>
    <p:sldLayoutId id="2147483658" r:id="rId4"/>
    <p:sldLayoutId id="2147483657" r:id="rId5"/>
    <p:sldLayoutId id="2147483656" r:id="rId6"/>
    <p:sldLayoutId id="2147483655" r:id="rId7"/>
    <p:sldLayoutId id="2147483654" r:id="rId8"/>
    <p:sldLayoutId id="2147483653" r:id="rId9"/>
    <p:sldLayoutId id="2147483652" r:id="rId10"/>
    <p:sldLayoutId id="2147483651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u="sng">
          <a:solidFill>
            <a:schemeClr val="accent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 u="sng">
          <a:solidFill>
            <a:schemeClr val="accent2"/>
          </a:solidFill>
          <a:latin typeface="Comic Sans MS" pitchFamily="66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 u="sng">
          <a:solidFill>
            <a:schemeClr val="accent2"/>
          </a:solidFill>
          <a:latin typeface="Comic Sans MS" pitchFamily="66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 u="sng">
          <a:solidFill>
            <a:schemeClr val="accent2"/>
          </a:solidFill>
          <a:latin typeface="Comic Sans MS" pitchFamily="66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 u="sng">
          <a:solidFill>
            <a:schemeClr val="accent2"/>
          </a:solidFill>
          <a:latin typeface="Comic Sans MS" pitchFamily="66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4000" u="sng">
          <a:solidFill>
            <a:schemeClr val="accent2"/>
          </a:solidFill>
          <a:latin typeface="Comic Sans MS" pitchFamily="66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4000" u="sng">
          <a:solidFill>
            <a:schemeClr val="accent2"/>
          </a:solidFill>
          <a:latin typeface="Comic Sans MS" pitchFamily="66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4000" u="sng">
          <a:solidFill>
            <a:schemeClr val="accent2"/>
          </a:solidFill>
          <a:latin typeface="Comic Sans MS" pitchFamily="66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4000" u="sng">
          <a:solidFill>
            <a:schemeClr val="accent2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Wingdings" pitchFamily="2" charset="2"/>
        <a:buChar char="q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Courier New" pitchFamily="49" charset="0"/>
        <a:buChar char="o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Times New Roman" pitchFamily="18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13" Type="http://schemas.openxmlformats.org/officeDocument/2006/relationships/oleObject" Target="../embeddings/oleObject7.bin"/><Relationship Id="rId18" Type="http://schemas.openxmlformats.org/officeDocument/2006/relationships/oleObject" Target="../embeddings/oleObject11.bin"/><Relationship Id="rId3" Type="http://schemas.openxmlformats.org/officeDocument/2006/relationships/notesSlide" Target="../notesSlides/notesSlide16.xml"/><Relationship Id="rId21" Type="http://schemas.openxmlformats.org/officeDocument/2006/relationships/oleObject" Target="../embeddings/oleObject14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15.wmf"/><Relationship Id="rId17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9.bin"/><Relationship Id="rId20" Type="http://schemas.openxmlformats.org/officeDocument/2006/relationships/oleObject" Target="../embeddings/oleObject13.bin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oleObject" Target="../embeddings/oleObject6.bin"/><Relationship Id="rId24" Type="http://schemas.openxmlformats.org/officeDocument/2006/relationships/oleObject" Target="../embeddings/oleObject15.bin"/><Relationship Id="rId5" Type="http://schemas.openxmlformats.org/officeDocument/2006/relationships/image" Target="../media/image13.wmf"/><Relationship Id="rId15" Type="http://schemas.openxmlformats.org/officeDocument/2006/relationships/image" Target="../media/image5.png"/><Relationship Id="rId23" Type="http://schemas.openxmlformats.org/officeDocument/2006/relationships/image" Target="../media/image17.jpeg"/><Relationship Id="rId10" Type="http://schemas.openxmlformats.org/officeDocument/2006/relationships/image" Target="../media/image14.wmf"/><Relationship Id="rId19" Type="http://schemas.openxmlformats.org/officeDocument/2006/relationships/oleObject" Target="../embeddings/oleObject12.bin"/><Relationship Id="rId4" Type="http://schemas.openxmlformats.org/officeDocument/2006/relationships/oleObject" Target="../embeddings/oleObject1.bin"/><Relationship Id="rId9" Type="http://schemas.openxmlformats.org/officeDocument/2006/relationships/oleObject" Target="../embeddings/oleObject5.bin"/><Relationship Id="rId14" Type="http://schemas.openxmlformats.org/officeDocument/2006/relationships/oleObject" Target="../embeddings/oleObject8.bin"/><Relationship Id="rId22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2.wmf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0.bin"/><Relationship Id="rId3" Type="http://schemas.openxmlformats.org/officeDocument/2006/relationships/notesSlide" Target="../notesSlides/notesSlide33.xml"/><Relationship Id="rId7" Type="http://schemas.openxmlformats.org/officeDocument/2006/relationships/oleObject" Target="../embeddings/oleObject1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8.bin"/><Relationship Id="rId5" Type="http://schemas.openxmlformats.org/officeDocument/2006/relationships/image" Target="../media/image13.wmf"/><Relationship Id="rId4" Type="http://schemas.openxmlformats.org/officeDocument/2006/relationships/oleObject" Target="../embeddings/oleObject17.bin"/><Relationship Id="rId9" Type="http://schemas.openxmlformats.org/officeDocument/2006/relationships/oleObject" Target="../embeddings/oleObject21.bin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5.bin"/><Relationship Id="rId3" Type="http://schemas.openxmlformats.org/officeDocument/2006/relationships/notesSlide" Target="../notesSlides/notesSlide34.xml"/><Relationship Id="rId7" Type="http://schemas.openxmlformats.org/officeDocument/2006/relationships/oleObject" Target="../embeddings/oleObject2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23.bin"/><Relationship Id="rId5" Type="http://schemas.openxmlformats.org/officeDocument/2006/relationships/image" Target="../media/image13.wmf"/><Relationship Id="rId4" Type="http://schemas.openxmlformats.org/officeDocument/2006/relationships/oleObject" Target="../embeddings/oleObject22.bin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6.emf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9.bin"/><Relationship Id="rId3" Type="http://schemas.openxmlformats.org/officeDocument/2006/relationships/notesSlide" Target="../notesSlides/notesSlide38.xml"/><Relationship Id="rId7" Type="http://schemas.openxmlformats.org/officeDocument/2006/relationships/oleObject" Target="../embeddings/oleObject2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27.bin"/><Relationship Id="rId5" Type="http://schemas.openxmlformats.org/officeDocument/2006/relationships/image" Target="../media/image13.wmf"/><Relationship Id="rId4" Type="http://schemas.openxmlformats.org/officeDocument/2006/relationships/oleObject" Target="../embeddings/oleObject26.bin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3.bin"/><Relationship Id="rId3" Type="http://schemas.openxmlformats.org/officeDocument/2006/relationships/notesSlide" Target="../notesSlides/notesSlide40.xml"/><Relationship Id="rId7" Type="http://schemas.openxmlformats.org/officeDocument/2006/relationships/oleObject" Target="../embeddings/oleObject3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31.bin"/><Relationship Id="rId5" Type="http://schemas.openxmlformats.org/officeDocument/2006/relationships/image" Target="../media/image13.wmf"/><Relationship Id="rId4" Type="http://schemas.openxmlformats.org/officeDocument/2006/relationships/oleObject" Target="../embeddings/oleObject30.bin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7.bin"/><Relationship Id="rId3" Type="http://schemas.openxmlformats.org/officeDocument/2006/relationships/notesSlide" Target="../notesSlides/notesSlide42.xml"/><Relationship Id="rId7" Type="http://schemas.openxmlformats.org/officeDocument/2006/relationships/oleObject" Target="../embeddings/oleObject3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35.bin"/><Relationship Id="rId5" Type="http://schemas.openxmlformats.org/officeDocument/2006/relationships/image" Target="../media/image13.wmf"/><Relationship Id="rId4" Type="http://schemas.openxmlformats.org/officeDocument/2006/relationships/oleObject" Target="../embeddings/oleObject34.bin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8.bin"/><Relationship Id="rId7" Type="http://schemas.openxmlformats.org/officeDocument/2006/relationships/oleObject" Target="../embeddings/oleObject4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40.bin"/><Relationship Id="rId5" Type="http://schemas.openxmlformats.org/officeDocument/2006/relationships/oleObject" Target="../embeddings/oleObject39.bin"/><Relationship Id="rId4" Type="http://schemas.openxmlformats.org/officeDocument/2006/relationships/image" Target="../media/image13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5.bin"/><Relationship Id="rId13" Type="http://schemas.openxmlformats.org/officeDocument/2006/relationships/oleObject" Target="../embeddings/oleObject50.bin"/><Relationship Id="rId3" Type="http://schemas.openxmlformats.org/officeDocument/2006/relationships/notesSlide" Target="../notesSlides/notesSlide45.xml"/><Relationship Id="rId7" Type="http://schemas.openxmlformats.org/officeDocument/2006/relationships/oleObject" Target="../embeddings/oleObject44.bin"/><Relationship Id="rId12" Type="http://schemas.openxmlformats.org/officeDocument/2006/relationships/oleObject" Target="../embeddings/oleObject4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43.bin"/><Relationship Id="rId11" Type="http://schemas.openxmlformats.org/officeDocument/2006/relationships/oleObject" Target="../embeddings/oleObject48.bin"/><Relationship Id="rId5" Type="http://schemas.openxmlformats.org/officeDocument/2006/relationships/image" Target="../media/image13.wmf"/><Relationship Id="rId10" Type="http://schemas.openxmlformats.org/officeDocument/2006/relationships/oleObject" Target="../embeddings/oleObject47.bin"/><Relationship Id="rId4" Type="http://schemas.openxmlformats.org/officeDocument/2006/relationships/oleObject" Target="../embeddings/oleObject42.bin"/><Relationship Id="rId9" Type="http://schemas.openxmlformats.org/officeDocument/2006/relationships/oleObject" Target="../embeddings/oleObject46.bin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4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4.bin"/><Relationship Id="rId3" Type="http://schemas.openxmlformats.org/officeDocument/2006/relationships/notesSlide" Target="../notesSlides/notesSlide52.xml"/><Relationship Id="rId7" Type="http://schemas.openxmlformats.org/officeDocument/2006/relationships/oleObject" Target="../embeddings/oleObject5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52.bin"/><Relationship Id="rId5" Type="http://schemas.openxmlformats.org/officeDocument/2006/relationships/image" Target="../media/image13.wmf"/><Relationship Id="rId10" Type="http://schemas.openxmlformats.org/officeDocument/2006/relationships/oleObject" Target="../embeddings/oleObject56.bin"/><Relationship Id="rId4" Type="http://schemas.openxmlformats.org/officeDocument/2006/relationships/oleObject" Target="../embeddings/oleObject51.bin"/><Relationship Id="rId9" Type="http://schemas.openxmlformats.org/officeDocument/2006/relationships/oleObject" Target="../embeddings/oleObject55.bin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0.bin"/><Relationship Id="rId3" Type="http://schemas.openxmlformats.org/officeDocument/2006/relationships/notesSlide" Target="../notesSlides/notesSlide53.xml"/><Relationship Id="rId7" Type="http://schemas.openxmlformats.org/officeDocument/2006/relationships/oleObject" Target="../embeddings/oleObject5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58.bin"/><Relationship Id="rId5" Type="http://schemas.openxmlformats.org/officeDocument/2006/relationships/image" Target="../media/image13.wmf"/><Relationship Id="rId10" Type="http://schemas.openxmlformats.org/officeDocument/2006/relationships/oleObject" Target="../embeddings/oleObject62.bin"/><Relationship Id="rId4" Type="http://schemas.openxmlformats.org/officeDocument/2006/relationships/oleObject" Target="../embeddings/oleObject57.bin"/><Relationship Id="rId9" Type="http://schemas.openxmlformats.org/officeDocument/2006/relationships/oleObject" Target="../embeddings/oleObject61.bin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6.bin"/><Relationship Id="rId3" Type="http://schemas.openxmlformats.org/officeDocument/2006/relationships/notesSlide" Target="../notesSlides/notesSlide54.xml"/><Relationship Id="rId7" Type="http://schemas.openxmlformats.org/officeDocument/2006/relationships/oleObject" Target="../embeddings/oleObject6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64.bin"/><Relationship Id="rId5" Type="http://schemas.openxmlformats.org/officeDocument/2006/relationships/image" Target="../media/image13.wmf"/><Relationship Id="rId10" Type="http://schemas.openxmlformats.org/officeDocument/2006/relationships/oleObject" Target="../embeddings/oleObject68.bin"/><Relationship Id="rId4" Type="http://schemas.openxmlformats.org/officeDocument/2006/relationships/oleObject" Target="../embeddings/oleObject63.bin"/><Relationship Id="rId9" Type="http://schemas.openxmlformats.org/officeDocument/2006/relationships/oleObject" Target="../embeddings/oleObject67.bin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2.bin"/><Relationship Id="rId3" Type="http://schemas.openxmlformats.org/officeDocument/2006/relationships/notesSlide" Target="../notesSlides/notesSlide56.xml"/><Relationship Id="rId7" Type="http://schemas.openxmlformats.org/officeDocument/2006/relationships/oleObject" Target="../embeddings/oleObject7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70.bin"/><Relationship Id="rId5" Type="http://schemas.openxmlformats.org/officeDocument/2006/relationships/image" Target="../media/image13.wmf"/><Relationship Id="rId10" Type="http://schemas.openxmlformats.org/officeDocument/2006/relationships/oleObject" Target="../embeddings/oleObject74.bin"/><Relationship Id="rId4" Type="http://schemas.openxmlformats.org/officeDocument/2006/relationships/oleObject" Target="../embeddings/oleObject69.bin"/><Relationship Id="rId9" Type="http://schemas.openxmlformats.org/officeDocument/2006/relationships/oleObject" Target="../embeddings/oleObject73.bin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8.bin"/><Relationship Id="rId13" Type="http://schemas.openxmlformats.org/officeDocument/2006/relationships/oleObject" Target="../embeddings/oleObject83.bin"/><Relationship Id="rId3" Type="http://schemas.openxmlformats.org/officeDocument/2006/relationships/notesSlide" Target="../notesSlides/notesSlide57.xml"/><Relationship Id="rId7" Type="http://schemas.openxmlformats.org/officeDocument/2006/relationships/oleObject" Target="../embeddings/oleObject77.bin"/><Relationship Id="rId12" Type="http://schemas.openxmlformats.org/officeDocument/2006/relationships/oleObject" Target="../embeddings/oleObject8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76.bin"/><Relationship Id="rId11" Type="http://schemas.openxmlformats.org/officeDocument/2006/relationships/oleObject" Target="../embeddings/oleObject81.bin"/><Relationship Id="rId5" Type="http://schemas.openxmlformats.org/officeDocument/2006/relationships/image" Target="../media/image13.wmf"/><Relationship Id="rId10" Type="http://schemas.openxmlformats.org/officeDocument/2006/relationships/oleObject" Target="../embeddings/oleObject80.bin"/><Relationship Id="rId4" Type="http://schemas.openxmlformats.org/officeDocument/2006/relationships/oleObject" Target="../embeddings/oleObject75.bin"/><Relationship Id="rId9" Type="http://schemas.openxmlformats.org/officeDocument/2006/relationships/oleObject" Target="../embeddings/oleObject79.bin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7.bin"/><Relationship Id="rId13" Type="http://schemas.openxmlformats.org/officeDocument/2006/relationships/oleObject" Target="../embeddings/oleObject92.bin"/><Relationship Id="rId3" Type="http://schemas.openxmlformats.org/officeDocument/2006/relationships/notesSlide" Target="../notesSlides/notesSlide58.xml"/><Relationship Id="rId7" Type="http://schemas.openxmlformats.org/officeDocument/2006/relationships/oleObject" Target="../embeddings/oleObject86.bin"/><Relationship Id="rId12" Type="http://schemas.openxmlformats.org/officeDocument/2006/relationships/oleObject" Target="../embeddings/oleObject9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6" Type="http://schemas.openxmlformats.org/officeDocument/2006/relationships/oleObject" Target="../embeddings/oleObject85.bin"/><Relationship Id="rId11" Type="http://schemas.openxmlformats.org/officeDocument/2006/relationships/oleObject" Target="../embeddings/oleObject90.bin"/><Relationship Id="rId5" Type="http://schemas.openxmlformats.org/officeDocument/2006/relationships/image" Target="../media/image13.wmf"/><Relationship Id="rId10" Type="http://schemas.openxmlformats.org/officeDocument/2006/relationships/oleObject" Target="../embeddings/oleObject89.bin"/><Relationship Id="rId4" Type="http://schemas.openxmlformats.org/officeDocument/2006/relationships/oleObject" Target="../embeddings/oleObject84.bin"/><Relationship Id="rId9" Type="http://schemas.openxmlformats.org/officeDocument/2006/relationships/oleObject" Target="../embeddings/oleObject88.bin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2.png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6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2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2.pn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2.pn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2.pn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2.pn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2.pn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7.png"/><Relationship Id="rId4" Type="http://schemas.openxmlformats.org/officeDocument/2006/relationships/image" Target="../media/image32.png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4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4" Type="http://schemas.openxmlformats.org/officeDocument/2006/relationships/image" Target="../media/image42.jpe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hyperlink" Target="http://opencourses.uoa.gr/courses/DI116" TargetMode="External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11560" y="1628800"/>
            <a:ext cx="7772400" cy="1746607"/>
          </a:xfrm>
        </p:spPr>
        <p:txBody>
          <a:bodyPr/>
          <a:lstStyle/>
          <a:p>
            <a:pPr algn="ctr"/>
            <a:r>
              <a:rPr lang="el-GR" sz="3200" b="1" dirty="0" smtClean="0">
                <a:solidFill>
                  <a:srgbClr val="C00000"/>
                </a:solidFill>
                <a:latin typeface="Comic Sans MS" pitchFamily="66" charset="0"/>
              </a:rPr>
              <a:t>Δίκτυα </a:t>
            </a:r>
            <a:r>
              <a:rPr lang="el-GR" sz="3200" b="1" dirty="0" smtClean="0">
                <a:solidFill>
                  <a:srgbClr val="C00000"/>
                </a:solidFill>
                <a:latin typeface="Comic Sans MS" pitchFamily="66" charset="0"/>
              </a:rPr>
              <a:t>Επικοινωνιών</a:t>
            </a:r>
            <a:r>
              <a:rPr lang="el-GR" sz="2800" b="1" dirty="0" smtClean="0">
                <a:solidFill>
                  <a:srgbClr val="0070C0"/>
                </a:solidFill>
                <a:latin typeface="Comic Sans MS" pitchFamily="66" charset="0"/>
              </a:rPr>
              <a:t/>
            </a:r>
            <a:br>
              <a:rPr lang="el-GR" sz="2800" b="1" dirty="0" smtClean="0">
                <a:solidFill>
                  <a:srgbClr val="0070C0"/>
                </a:solidFill>
                <a:latin typeface="Comic Sans MS" pitchFamily="66" charset="0"/>
              </a:rPr>
            </a:br>
            <a:endParaRPr lang="el-GR" sz="2800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840160" y="2958737"/>
            <a:ext cx="7315199" cy="2592288"/>
          </a:xfrm>
        </p:spPr>
        <p:txBody>
          <a:bodyPr/>
          <a:lstStyle/>
          <a:p>
            <a:r>
              <a:rPr lang="el-GR" b="1" dirty="0" smtClean="0">
                <a:solidFill>
                  <a:srgbClr val="C00000"/>
                </a:solidFill>
                <a:latin typeface="Comic Sans MS" pitchFamily="66" charset="0"/>
              </a:rPr>
              <a:t> Ενότητα </a:t>
            </a:r>
            <a:r>
              <a:rPr lang="el-GR" b="1" dirty="0" smtClean="0">
                <a:solidFill>
                  <a:srgbClr val="C00000"/>
                </a:solidFill>
                <a:latin typeface="Comic Sans MS" pitchFamily="66" charset="0"/>
              </a:rPr>
              <a:t>5: Επίπεδο Ζεύξης </a:t>
            </a:r>
          </a:p>
          <a:p>
            <a:r>
              <a:rPr lang="el-GR" sz="2000" b="1" dirty="0" smtClean="0">
                <a:solidFill>
                  <a:srgbClr val="C00000"/>
                </a:solidFill>
              </a:rPr>
              <a:t>Ζεύξεις</a:t>
            </a:r>
            <a:r>
              <a:rPr lang="el-GR" sz="2000" b="1" dirty="0">
                <a:solidFill>
                  <a:srgbClr val="C00000"/>
                </a:solidFill>
              </a:rPr>
              <a:t>, Δίκτυα Πρόσβασης, </a:t>
            </a:r>
          </a:p>
          <a:p>
            <a:r>
              <a:rPr lang="el-GR" sz="2000" b="1" dirty="0">
                <a:solidFill>
                  <a:srgbClr val="C00000"/>
                </a:solidFill>
              </a:rPr>
              <a:t>Δίκτυα Τοπικής Περιοχής</a:t>
            </a:r>
          </a:p>
          <a:p>
            <a:endParaRPr lang="el-GR" sz="2400" b="1" dirty="0" smtClean="0">
              <a:solidFill>
                <a:srgbClr val="0070C0"/>
              </a:solidFill>
              <a:latin typeface="Comic Sans MS" pitchFamily="66" charset="0"/>
            </a:endParaRPr>
          </a:p>
          <a:p>
            <a:r>
              <a:rPr lang="el-GR" sz="2400" b="1" dirty="0" smtClean="0">
                <a:solidFill>
                  <a:srgbClr val="0070C0"/>
                </a:solidFill>
                <a:latin typeface="Comic Sans MS" pitchFamily="66" charset="0"/>
              </a:rPr>
              <a:t>Διδάσκων: Λάζαρος Μεράκος</a:t>
            </a:r>
            <a:endParaRPr lang="en-US" sz="2400" b="1" dirty="0" smtClean="0">
              <a:solidFill>
                <a:srgbClr val="0070C0"/>
              </a:solidFill>
              <a:latin typeface="Comic Sans MS" pitchFamily="66" charset="0"/>
            </a:endParaRPr>
          </a:p>
          <a:p>
            <a:endParaRPr lang="el-GR" sz="2400" b="1" dirty="0" smtClean="0">
              <a:solidFill>
                <a:srgbClr val="0070C0"/>
              </a:solidFill>
              <a:latin typeface="Comic Sans MS" pitchFamily="66" charset="0"/>
            </a:endParaRPr>
          </a:p>
          <a:p>
            <a:r>
              <a:rPr lang="el-GR" sz="2400" b="1" dirty="0" smtClean="0">
                <a:solidFill>
                  <a:srgbClr val="0070C0"/>
                </a:solidFill>
                <a:latin typeface="Comic Sans MS" pitchFamily="66" charset="0"/>
              </a:rPr>
              <a:t>Τμήμα </a:t>
            </a:r>
            <a:r>
              <a:rPr lang="el-GR" sz="2400" b="1" dirty="0">
                <a:solidFill>
                  <a:srgbClr val="0070C0"/>
                </a:solidFill>
                <a:latin typeface="Comic Sans MS" pitchFamily="66" charset="0"/>
              </a:rPr>
              <a:t>Πληροφορικής και Τηλεπικοινωνιών</a:t>
            </a:r>
            <a:br>
              <a:rPr lang="el-GR" sz="2400" b="1" dirty="0">
                <a:solidFill>
                  <a:srgbClr val="0070C0"/>
                </a:solidFill>
                <a:latin typeface="Comic Sans MS" pitchFamily="66" charset="0"/>
              </a:rPr>
            </a:br>
            <a:r>
              <a:rPr lang="el-GR" sz="2400" b="1" dirty="0">
                <a:solidFill>
                  <a:srgbClr val="0070C0"/>
                </a:solidFill>
                <a:latin typeface="Comic Sans MS" pitchFamily="66" charset="0"/>
              </a:rPr>
              <a:t>Εθνικό &amp; Καποδιστριακό</a:t>
            </a:r>
            <a:r>
              <a:rPr lang="en-US" sz="2400" b="1" dirty="0">
                <a:solidFill>
                  <a:srgbClr val="0070C0"/>
                </a:solidFill>
                <a:latin typeface="Comic Sans MS" pitchFamily="66" charset="0"/>
              </a:rPr>
              <a:t> </a:t>
            </a:r>
            <a:r>
              <a:rPr lang="el-GR" sz="2400" b="1" dirty="0">
                <a:solidFill>
                  <a:srgbClr val="0070C0"/>
                </a:solidFill>
                <a:latin typeface="Comic Sans MS" pitchFamily="66" charset="0"/>
              </a:rPr>
              <a:t>Πανεπιστήμιο Αθηνών</a:t>
            </a:r>
            <a:r>
              <a:rPr lang="el-GR" sz="2400" b="1" dirty="0">
                <a:latin typeface="Comic Sans MS" pitchFamily="66" charset="0"/>
              </a:rPr>
              <a:t/>
            </a:r>
            <a:br>
              <a:rPr lang="el-GR" sz="2400" b="1" dirty="0">
                <a:latin typeface="Comic Sans MS" pitchFamily="66" charset="0"/>
              </a:rPr>
            </a:br>
            <a:endParaRPr lang="el-GR" sz="2400" dirty="0">
              <a:solidFill>
                <a:srgbClr val="0070C0"/>
              </a:solidFill>
            </a:endParaRPr>
          </a:p>
        </p:txBody>
      </p:sp>
      <p:pic>
        <p:nvPicPr>
          <p:cNvPr id="5" name="Picture 4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188640"/>
            <a:ext cx="4147938" cy="817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2910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C530F71A-E5B6-4287-93D0-67C6BFD49777}" type="slidenum">
              <a:rPr lang="en-US" smtClean="0">
                <a:latin typeface="Arial" charset="0"/>
                <a:cs typeface="Arial" charset="0"/>
              </a:rPr>
              <a:pPr/>
              <a:t>10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Προσαρμογείς</a:t>
            </a:r>
            <a:r>
              <a:rPr lang="el-GR" dirty="0" smtClean="0"/>
              <a:t> που επικοινωνούν</a:t>
            </a:r>
            <a:endParaRPr lang="en-US" dirty="0" smtClean="0"/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25450" y="4275137"/>
            <a:ext cx="4067175" cy="2261129"/>
          </a:xfrm>
        </p:spPr>
        <p:txBody>
          <a:bodyPr/>
          <a:lstStyle/>
          <a:p>
            <a:r>
              <a:rPr lang="el-GR" sz="2000" dirty="0" smtClean="0"/>
              <a:t>πλευρά αποστολής</a:t>
            </a:r>
            <a:r>
              <a:rPr lang="en-US" sz="2000" dirty="0" smtClean="0"/>
              <a:t>:</a:t>
            </a:r>
          </a:p>
          <a:p>
            <a:pPr lvl="1">
              <a:buFont typeface="Wingdings" pitchFamily="2" charset="2"/>
              <a:buChar char="§"/>
            </a:pPr>
            <a:r>
              <a:rPr lang="el-GR" sz="1800" dirty="0" smtClean="0"/>
              <a:t>ενθυλακώνει το</a:t>
            </a:r>
            <a:r>
              <a:rPr lang="en-US" sz="1800" dirty="0" smtClean="0"/>
              <a:t> datagram </a:t>
            </a:r>
            <a:r>
              <a:rPr lang="el-GR" sz="1800" dirty="0" smtClean="0"/>
              <a:t>σε  </a:t>
            </a:r>
            <a:r>
              <a:rPr lang="el-GR" sz="1800" dirty="0" smtClean="0">
                <a:solidFill>
                  <a:schemeClr val="accent6"/>
                </a:solidFill>
              </a:rPr>
              <a:t>πλαίσιο</a:t>
            </a:r>
            <a:r>
              <a:rPr lang="el-GR" sz="1800" dirty="0" smtClean="0"/>
              <a:t> (</a:t>
            </a:r>
            <a:r>
              <a:rPr lang="en-US" sz="1800" dirty="0" smtClean="0">
                <a:solidFill>
                  <a:schemeClr val="accent6"/>
                </a:solidFill>
              </a:rPr>
              <a:t>frame</a:t>
            </a:r>
            <a:r>
              <a:rPr lang="en-US" sz="1800" dirty="0" smtClean="0"/>
              <a:t>)</a:t>
            </a:r>
          </a:p>
          <a:p>
            <a:pPr lvl="1">
              <a:buFont typeface="Wingdings" pitchFamily="2" charset="2"/>
              <a:buChar char="§"/>
            </a:pPr>
            <a:r>
              <a:rPr lang="el-GR" sz="1800" dirty="0" smtClean="0"/>
              <a:t>προσθέτει</a:t>
            </a:r>
            <a:r>
              <a:rPr lang="en-US" sz="1800" dirty="0" smtClean="0"/>
              <a:t> bits</a:t>
            </a:r>
            <a:r>
              <a:rPr lang="el-GR" sz="1800" dirty="0" smtClean="0"/>
              <a:t> ελέγχου σφάλματος</a:t>
            </a:r>
            <a:r>
              <a:rPr lang="en-US" sz="1800" dirty="0" smtClean="0"/>
              <a:t>, </a:t>
            </a:r>
            <a:r>
              <a:rPr lang="el-GR" sz="1800" dirty="0" smtClean="0"/>
              <a:t>αξιόπιστης μεταφοράς δεδομένων (</a:t>
            </a:r>
            <a:r>
              <a:rPr lang="en-US" sz="1800" dirty="0" err="1" smtClean="0"/>
              <a:t>rdt</a:t>
            </a:r>
            <a:r>
              <a:rPr lang="en-US" sz="1800" dirty="0" smtClean="0"/>
              <a:t>), </a:t>
            </a:r>
            <a:r>
              <a:rPr lang="el-GR" sz="1800" dirty="0" smtClean="0"/>
              <a:t>ελέγχου ροής</a:t>
            </a:r>
            <a:r>
              <a:rPr lang="en-US" sz="1800" dirty="0" smtClean="0"/>
              <a:t>, </a:t>
            </a:r>
            <a:r>
              <a:rPr lang="el-GR" sz="1800" dirty="0" err="1" smtClean="0"/>
              <a:t>κ.τ</a:t>
            </a:r>
            <a:r>
              <a:rPr lang="en-US" sz="1800" dirty="0" smtClean="0"/>
              <a:t>.</a:t>
            </a:r>
            <a:r>
              <a:rPr lang="el-GR" sz="1800" dirty="0" smtClean="0"/>
              <a:t>λ.</a:t>
            </a:r>
            <a:endParaRPr lang="en-US" sz="1800" dirty="0" smtClean="0"/>
          </a:p>
        </p:txBody>
      </p:sp>
      <p:sp>
        <p:nvSpPr>
          <p:cNvPr id="31748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508500" y="4273550"/>
            <a:ext cx="4090988" cy="1851025"/>
          </a:xfrm>
        </p:spPr>
        <p:txBody>
          <a:bodyPr/>
          <a:lstStyle/>
          <a:p>
            <a:r>
              <a:rPr lang="el-GR" sz="2000" dirty="0" smtClean="0"/>
              <a:t>πλευρά λήψης</a:t>
            </a:r>
            <a:endParaRPr lang="en-US" sz="2000" dirty="0" smtClean="0"/>
          </a:p>
          <a:p>
            <a:pPr lvl="1">
              <a:buFont typeface="Wingdings" pitchFamily="2" charset="2"/>
              <a:buChar char="§"/>
            </a:pPr>
            <a:r>
              <a:rPr lang="el-GR" sz="1800" dirty="0" smtClean="0"/>
              <a:t>ελέγχει για σφάλματα</a:t>
            </a:r>
            <a:r>
              <a:rPr lang="en-US" sz="1800" dirty="0" smtClean="0"/>
              <a:t>, </a:t>
            </a:r>
            <a:r>
              <a:rPr lang="en-US" sz="1800" dirty="0" err="1" smtClean="0"/>
              <a:t>rdt</a:t>
            </a:r>
            <a:r>
              <a:rPr lang="en-US" sz="1800" dirty="0" smtClean="0"/>
              <a:t>, </a:t>
            </a:r>
            <a:r>
              <a:rPr lang="el-GR" sz="1800" dirty="0" smtClean="0"/>
              <a:t>έλεγχος ροής</a:t>
            </a:r>
            <a:r>
              <a:rPr lang="en-US" sz="1800" dirty="0" smtClean="0"/>
              <a:t>, </a:t>
            </a:r>
            <a:r>
              <a:rPr lang="el-GR" sz="1800" dirty="0" smtClean="0"/>
              <a:t>κ.τ.λ.</a:t>
            </a:r>
            <a:endParaRPr lang="en-US" sz="1800" dirty="0" smtClean="0"/>
          </a:p>
          <a:p>
            <a:pPr lvl="1">
              <a:buFont typeface="Wingdings" pitchFamily="2" charset="2"/>
              <a:buChar char="§"/>
            </a:pPr>
            <a:r>
              <a:rPr lang="el-GR" sz="1800" dirty="0" smtClean="0"/>
              <a:t>εξάγει το</a:t>
            </a:r>
            <a:r>
              <a:rPr lang="en-US" sz="1800" dirty="0" smtClean="0"/>
              <a:t> datagram, </a:t>
            </a:r>
            <a:r>
              <a:rPr lang="el-GR" sz="1800" dirty="0" smtClean="0"/>
              <a:t>το παραδίδει στο ανώτερο επίπεδο στην πλευρά λήψης</a:t>
            </a:r>
            <a:endParaRPr lang="en-US" sz="2000" dirty="0" smtClean="0"/>
          </a:p>
        </p:txBody>
      </p:sp>
      <p:sp>
        <p:nvSpPr>
          <p:cNvPr id="31749" name="Rectangle 27"/>
          <p:cNvSpPr>
            <a:spLocks noChangeArrowheads="1"/>
          </p:cNvSpPr>
          <p:nvPr/>
        </p:nvSpPr>
        <p:spPr bwMode="auto">
          <a:xfrm>
            <a:off x="4113213" y="3394075"/>
            <a:ext cx="1444625" cy="21272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31750" name="Rectangle 28"/>
          <p:cNvSpPr>
            <a:spLocks noChangeArrowheads="1"/>
          </p:cNvSpPr>
          <p:nvPr/>
        </p:nvSpPr>
        <p:spPr bwMode="auto">
          <a:xfrm>
            <a:off x="1957388" y="1373188"/>
            <a:ext cx="1944687" cy="1770062"/>
          </a:xfrm>
          <a:prstGeom prst="rect">
            <a:avLst/>
          </a:prstGeom>
          <a:solidFill>
            <a:schemeClr val="bg1"/>
          </a:solidFill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31751" name="Line 29"/>
          <p:cNvSpPr>
            <a:spLocks noChangeShapeType="1"/>
          </p:cNvSpPr>
          <p:nvPr/>
        </p:nvSpPr>
        <p:spPr bwMode="auto">
          <a:xfrm>
            <a:off x="2052638" y="1892300"/>
            <a:ext cx="0" cy="393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1752" name="Rectangle 30"/>
          <p:cNvSpPr>
            <a:spLocks noChangeArrowheads="1"/>
          </p:cNvSpPr>
          <p:nvPr/>
        </p:nvSpPr>
        <p:spPr bwMode="auto">
          <a:xfrm>
            <a:off x="2193925" y="2212975"/>
            <a:ext cx="1187450" cy="86677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31753" name="Rectangle 31"/>
          <p:cNvSpPr>
            <a:spLocks noChangeArrowheads="1"/>
          </p:cNvSpPr>
          <p:nvPr/>
        </p:nvSpPr>
        <p:spPr bwMode="auto">
          <a:xfrm>
            <a:off x="2435225" y="2773363"/>
            <a:ext cx="704850" cy="2254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31754" name="Rectangle 32"/>
          <p:cNvSpPr>
            <a:spLocks noChangeArrowheads="1"/>
          </p:cNvSpPr>
          <p:nvPr/>
        </p:nvSpPr>
        <p:spPr bwMode="auto">
          <a:xfrm>
            <a:off x="2435225" y="2301875"/>
            <a:ext cx="695325" cy="4159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200" i="0">
                <a:latin typeface="Arial" charset="0"/>
              </a:rPr>
              <a:t>controller</a:t>
            </a:r>
          </a:p>
        </p:txBody>
      </p:sp>
      <p:sp>
        <p:nvSpPr>
          <p:cNvPr id="31755" name="Line 33"/>
          <p:cNvSpPr>
            <a:spLocks noChangeShapeType="1"/>
          </p:cNvSpPr>
          <p:nvPr/>
        </p:nvSpPr>
        <p:spPr bwMode="auto">
          <a:xfrm>
            <a:off x="2346325" y="2055813"/>
            <a:ext cx="1438275" cy="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31756" name="Line 34"/>
          <p:cNvSpPr>
            <a:spLocks noChangeShapeType="1"/>
          </p:cNvSpPr>
          <p:nvPr/>
        </p:nvSpPr>
        <p:spPr bwMode="auto">
          <a:xfrm flipV="1">
            <a:off x="2763838" y="2062163"/>
            <a:ext cx="0" cy="239712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31757" name="Rectangle 35"/>
          <p:cNvSpPr>
            <a:spLocks noChangeArrowheads="1"/>
          </p:cNvSpPr>
          <p:nvPr/>
        </p:nvSpPr>
        <p:spPr bwMode="auto">
          <a:xfrm>
            <a:off x="2228850" y="1501775"/>
            <a:ext cx="695325" cy="415925"/>
          </a:xfrm>
          <a:prstGeom prst="rect">
            <a:avLst/>
          </a:prstGeom>
          <a:solidFill>
            <a:schemeClr val="bg1"/>
          </a:solidFill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l-GR" sz="1400" i="0">
              <a:latin typeface="Arial" charset="0"/>
            </a:endParaRPr>
          </a:p>
        </p:txBody>
      </p:sp>
      <p:sp>
        <p:nvSpPr>
          <p:cNvPr id="31758" name="Rectangle 36"/>
          <p:cNvSpPr>
            <a:spLocks noChangeArrowheads="1"/>
          </p:cNvSpPr>
          <p:nvPr/>
        </p:nvSpPr>
        <p:spPr bwMode="auto">
          <a:xfrm>
            <a:off x="3095625" y="1503363"/>
            <a:ext cx="695325" cy="415925"/>
          </a:xfrm>
          <a:prstGeom prst="rect">
            <a:avLst/>
          </a:prstGeom>
          <a:solidFill>
            <a:schemeClr val="bg1"/>
          </a:solidFill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l-GR" sz="1400" i="0">
              <a:latin typeface="Arial" charset="0"/>
            </a:endParaRPr>
          </a:p>
        </p:txBody>
      </p:sp>
      <p:sp>
        <p:nvSpPr>
          <p:cNvPr id="31759" name="Line 37"/>
          <p:cNvSpPr>
            <a:spLocks noChangeShapeType="1"/>
          </p:cNvSpPr>
          <p:nvPr/>
        </p:nvSpPr>
        <p:spPr bwMode="auto">
          <a:xfrm flipH="1" flipV="1">
            <a:off x="2551113" y="1917700"/>
            <a:ext cx="1587" cy="138113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31760" name="Line 38"/>
          <p:cNvSpPr>
            <a:spLocks noChangeShapeType="1"/>
          </p:cNvSpPr>
          <p:nvPr/>
        </p:nvSpPr>
        <p:spPr bwMode="auto">
          <a:xfrm flipH="1" flipV="1">
            <a:off x="3475038" y="1920875"/>
            <a:ext cx="0" cy="136525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31761" name="Rectangle 39"/>
          <p:cNvSpPr>
            <a:spLocks noChangeArrowheads="1"/>
          </p:cNvSpPr>
          <p:nvPr/>
        </p:nvSpPr>
        <p:spPr bwMode="auto">
          <a:xfrm>
            <a:off x="5832475" y="1430338"/>
            <a:ext cx="1944688" cy="1731962"/>
          </a:xfrm>
          <a:prstGeom prst="rect">
            <a:avLst/>
          </a:prstGeom>
          <a:solidFill>
            <a:schemeClr val="bg1"/>
          </a:solidFill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31762" name="Rectangle 40"/>
          <p:cNvSpPr>
            <a:spLocks noChangeArrowheads="1"/>
          </p:cNvSpPr>
          <p:nvPr/>
        </p:nvSpPr>
        <p:spPr bwMode="auto">
          <a:xfrm>
            <a:off x="6069013" y="2232025"/>
            <a:ext cx="1187450" cy="86677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31763" name="Rectangle 41"/>
          <p:cNvSpPr>
            <a:spLocks noChangeArrowheads="1"/>
          </p:cNvSpPr>
          <p:nvPr/>
        </p:nvSpPr>
        <p:spPr bwMode="auto">
          <a:xfrm>
            <a:off x="6310313" y="2792413"/>
            <a:ext cx="703262" cy="2254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31764" name="Rectangle 42"/>
          <p:cNvSpPr>
            <a:spLocks noChangeArrowheads="1"/>
          </p:cNvSpPr>
          <p:nvPr/>
        </p:nvSpPr>
        <p:spPr bwMode="auto">
          <a:xfrm>
            <a:off x="6310313" y="2320925"/>
            <a:ext cx="695325" cy="4159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200" i="0">
                <a:latin typeface="Arial" charset="0"/>
              </a:rPr>
              <a:t>controller</a:t>
            </a:r>
          </a:p>
        </p:txBody>
      </p:sp>
      <p:sp>
        <p:nvSpPr>
          <p:cNvPr id="31765" name="Line 43"/>
          <p:cNvSpPr>
            <a:spLocks noChangeShapeType="1"/>
          </p:cNvSpPr>
          <p:nvPr/>
        </p:nvSpPr>
        <p:spPr bwMode="auto">
          <a:xfrm>
            <a:off x="6221413" y="2074863"/>
            <a:ext cx="1438275" cy="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31766" name="Line 44"/>
          <p:cNvSpPr>
            <a:spLocks noChangeShapeType="1"/>
          </p:cNvSpPr>
          <p:nvPr/>
        </p:nvSpPr>
        <p:spPr bwMode="auto">
          <a:xfrm flipV="1">
            <a:off x="6638925" y="2081213"/>
            <a:ext cx="0" cy="239712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31767" name="Rectangle 45"/>
          <p:cNvSpPr>
            <a:spLocks noChangeArrowheads="1"/>
          </p:cNvSpPr>
          <p:nvPr/>
        </p:nvSpPr>
        <p:spPr bwMode="auto">
          <a:xfrm>
            <a:off x="6103938" y="1520825"/>
            <a:ext cx="695325" cy="415925"/>
          </a:xfrm>
          <a:prstGeom prst="rect">
            <a:avLst/>
          </a:prstGeom>
          <a:solidFill>
            <a:schemeClr val="bg1"/>
          </a:solidFill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l-GR" sz="1400" i="0">
              <a:latin typeface="Arial" charset="0"/>
            </a:endParaRPr>
          </a:p>
        </p:txBody>
      </p:sp>
      <p:sp>
        <p:nvSpPr>
          <p:cNvPr id="31768" name="Rectangle 46"/>
          <p:cNvSpPr>
            <a:spLocks noChangeArrowheads="1"/>
          </p:cNvSpPr>
          <p:nvPr/>
        </p:nvSpPr>
        <p:spPr bwMode="auto">
          <a:xfrm>
            <a:off x="6970713" y="1522413"/>
            <a:ext cx="695325" cy="415925"/>
          </a:xfrm>
          <a:prstGeom prst="rect">
            <a:avLst/>
          </a:prstGeom>
          <a:solidFill>
            <a:schemeClr val="bg1"/>
          </a:solidFill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l-GR" sz="1400" i="0">
              <a:latin typeface="Arial" charset="0"/>
            </a:endParaRPr>
          </a:p>
        </p:txBody>
      </p:sp>
      <p:sp>
        <p:nvSpPr>
          <p:cNvPr id="31769" name="Line 47"/>
          <p:cNvSpPr>
            <a:spLocks noChangeShapeType="1"/>
          </p:cNvSpPr>
          <p:nvPr/>
        </p:nvSpPr>
        <p:spPr bwMode="auto">
          <a:xfrm flipH="1" flipV="1">
            <a:off x="6426200" y="1936750"/>
            <a:ext cx="1588" cy="138113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31770" name="Line 48"/>
          <p:cNvSpPr>
            <a:spLocks noChangeShapeType="1"/>
          </p:cNvSpPr>
          <p:nvPr/>
        </p:nvSpPr>
        <p:spPr bwMode="auto">
          <a:xfrm flipH="1" flipV="1">
            <a:off x="7350125" y="1939925"/>
            <a:ext cx="0" cy="136525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31771" name="Text Box 49"/>
          <p:cNvSpPr txBox="1">
            <a:spLocks noChangeArrowheads="1"/>
          </p:cNvSpPr>
          <p:nvPr/>
        </p:nvSpPr>
        <p:spPr bwMode="auto">
          <a:xfrm>
            <a:off x="1935163" y="3059113"/>
            <a:ext cx="133508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>
                <a:latin typeface="Arial" charset="0"/>
              </a:rPr>
              <a:t>sending host</a:t>
            </a:r>
          </a:p>
        </p:txBody>
      </p:sp>
      <p:sp>
        <p:nvSpPr>
          <p:cNvPr id="31772" name="Text Box 50"/>
          <p:cNvSpPr txBox="1">
            <a:spLocks noChangeArrowheads="1"/>
          </p:cNvSpPr>
          <p:nvPr/>
        </p:nvSpPr>
        <p:spPr bwMode="auto">
          <a:xfrm>
            <a:off x="5727700" y="3057525"/>
            <a:ext cx="14382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>
                <a:latin typeface="Arial" charset="0"/>
              </a:rPr>
              <a:t>receiving host</a:t>
            </a:r>
          </a:p>
        </p:txBody>
      </p:sp>
      <p:sp>
        <p:nvSpPr>
          <p:cNvPr id="31773" name="Rectangle 51"/>
          <p:cNvSpPr>
            <a:spLocks noChangeArrowheads="1"/>
          </p:cNvSpPr>
          <p:nvPr/>
        </p:nvSpPr>
        <p:spPr bwMode="auto">
          <a:xfrm>
            <a:off x="1512888" y="1966913"/>
            <a:ext cx="717550" cy="16986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31774" name="Text Box 52"/>
          <p:cNvSpPr txBox="1">
            <a:spLocks noChangeArrowheads="1"/>
          </p:cNvSpPr>
          <p:nvPr/>
        </p:nvSpPr>
        <p:spPr bwMode="auto">
          <a:xfrm>
            <a:off x="1476375" y="1922463"/>
            <a:ext cx="8255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 i="0">
                <a:latin typeface="Arial" charset="0"/>
              </a:rPr>
              <a:t>datagram</a:t>
            </a:r>
          </a:p>
        </p:txBody>
      </p:sp>
      <p:sp>
        <p:nvSpPr>
          <p:cNvPr id="31775" name="Line 53"/>
          <p:cNvSpPr>
            <a:spLocks noChangeShapeType="1"/>
          </p:cNvSpPr>
          <p:nvPr/>
        </p:nvSpPr>
        <p:spPr bwMode="auto">
          <a:xfrm>
            <a:off x="5961063" y="1870075"/>
            <a:ext cx="0" cy="3921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31776" name="Rectangle 54"/>
          <p:cNvSpPr>
            <a:spLocks noChangeArrowheads="1"/>
          </p:cNvSpPr>
          <p:nvPr/>
        </p:nvSpPr>
        <p:spPr bwMode="auto">
          <a:xfrm>
            <a:off x="5422900" y="1985963"/>
            <a:ext cx="715963" cy="16986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31777" name="Text Box 55"/>
          <p:cNvSpPr txBox="1">
            <a:spLocks noChangeArrowheads="1"/>
          </p:cNvSpPr>
          <p:nvPr/>
        </p:nvSpPr>
        <p:spPr bwMode="auto">
          <a:xfrm>
            <a:off x="5386388" y="1941513"/>
            <a:ext cx="823912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 i="0">
                <a:latin typeface="Arial" charset="0"/>
              </a:rPr>
              <a:t>datagram</a:t>
            </a:r>
          </a:p>
        </p:txBody>
      </p:sp>
      <p:sp>
        <p:nvSpPr>
          <p:cNvPr id="31778" name="Freeform 56"/>
          <p:cNvSpPr>
            <a:spLocks/>
          </p:cNvSpPr>
          <p:nvPr/>
        </p:nvSpPr>
        <p:spPr bwMode="auto">
          <a:xfrm>
            <a:off x="2768600" y="2903538"/>
            <a:ext cx="3883025" cy="447675"/>
          </a:xfrm>
          <a:custGeom>
            <a:avLst/>
            <a:gdLst>
              <a:gd name="T0" fmla="*/ 0 w 2597"/>
              <a:gd name="T1" fmla="*/ 0 h 384"/>
              <a:gd name="T2" fmla="*/ 0 w 2597"/>
              <a:gd name="T3" fmla="*/ 2147483647 h 384"/>
              <a:gd name="T4" fmla="*/ 2147483647 w 2597"/>
              <a:gd name="T5" fmla="*/ 2147483647 h 384"/>
              <a:gd name="T6" fmla="*/ 2147483647 w 2597"/>
              <a:gd name="T7" fmla="*/ 2147483647 h 384"/>
              <a:gd name="T8" fmla="*/ 0 60000 65536"/>
              <a:gd name="T9" fmla="*/ 0 60000 65536"/>
              <a:gd name="T10" fmla="*/ 0 60000 65536"/>
              <a:gd name="T11" fmla="*/ 0 60000 65536"/>
              <a:gd name="T12" fmla="*/ 0 w 2597"/>
              <a:gd name="T13" fmla="*/ 0 h 384"/>
              <a:gd name="T14" fmla="*/ 2597 w 2597"/>
              <a:gd name="T15" fmla="*/ 384 h 38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597" h="384">
                <a:moveTo>
                  <a:pt x="0" y="0"/>
                </a:moveTo>
                <a:lnTo>
                  <a:pt x="0" y="384"/>
                </a:lnTo>
                <a:lnTo>
                  <a:pt x="2597" y="384"/>
                </a:lnTo>
                <a:lnTo>
                  <a:pt x="2597" y="18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1779" name="Rectangle 57"/>
          <p:cNvSpPr>
            <a:spLocks noChangeArrowheads="1"/>
          </p:cNvSpPr>
          <p:nvPr/>
        </p:nvSpPr>
        <p:spPr bwMode="auto">
          <a:xfrm>
            <a:off x="4681538" y="3419475"/>
            <a:ext cx="717550" cy="1698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31780" name="Text Box 58"/>
          <p:cNvSpPr txBox="1">
            <a:spLocks noChangeArrowheads="1"/>
          </p:cNvSpPr>
          <p:nvPr/>
        </p:nvSpPr>
        <p:spPr bwMode="auto">
          <a:xfrm>
            <a:off x="4654550" y="3375025"/>
            <a:ext cx="823913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 i="0">
                <a:latin typeface="Arial" charset="0"/>
              </a:rPr>
              <a:t>datagram</a:t>
            </a:r>
          </a:p>
        </p:txBody>
      </p:sp>
      <p:sp>
        <p:nvSpPr>
          <p:cNvPr id="31781" name="Line 59"/>
          <p:cNvSpPr>
            <a:spLocks noChangeShapeType="1"/>
          </p:cNvSpPr>
          <p:nvPr/>
        </p:nvSpPr>
        <p:spPr bwMode="auto">
          <a:xfrm>
            <a:off x="5654675" y="3511550"/>
            <a:ext cx="2762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1782" name="Text Box 60"/>
          <p:cNvSpPr txBox="1">
            <a:spLocks noChangeArrowheads="1"/>
          </p:cNvSpPr>
          <p:nvPr/>
        </p:nvSpPr>
        <p:spPr bwMode="auto">
          <a:xfrm>
            <a:off x="2244725" y="3668713"/>
            <a:ext cx="7048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dirty="0">
                <a:solidFill>
                  <a:schemeClr val="accent6"/>
                </a:solidFill>
                <a:latin typeface="Arial" charset="0"/>
              </a:rPr>
              <a:t>frame</a:t>
            </a:r>
          </a:p>
        </p:txBody>
      </p:sp>
      <p:sp>
        <p:nvSpPr>
          <p:cNvPr id="31783" name="Line 61"/>
          <p:cNvSpPr>
            <a:spLocks noChangeShapeType="1"/>
          </p:cNvSpPr>
          <p:nvPr/>
        </p:nvSpPr>
        <p:spPr bwMode="auto">
          <a:xfrm flipV="1">
            <a:off x="2873375" y="3575050"/>
            <a:ext cx="1155700" cy="2127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3178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876675" y="6400800"/>
            <a:ext cx="4429125" cy="292100"/>
          </a:xfrm>
          <a:noFill/>
        </p:spPr>
        <p:txBody>
          <a:bodyPr/>
          <a:lstStyle/>
          <a:p>
            <a:r>
              <a:rPr lang="el-GR" dirty="0" smtClean="0"/>
              <a:t>Δίκτυα Επικοινωνιών- </a:t>
            </a:r>
            <a:r>
              <a:rPr lang="en-US" dirty="0"/>
              <a:t>5: </a:t>
            </a:r>
            <a:r>
              <a:rPr lang="el-GR" dirty="0"/>
              <a:t>Επίπεδο ζεύξης δεδομένων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latin typeface="Comic Sans MS"/>
                <a:cs typeface="Comic Sans MS"/>
              </a:rPr>
              <a:t>Χρηματοδότηση</a:t>
            </a:r>
            <a:endParaRPr lang="el-GR" dirty="0">
              <a:latin typeface="Comic Sans MS"/>
              <a:cs typeface="Comic Sans M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000" dirty="0" smtClean="0">
                <a:latin typeface="Comic Sans MS"/>
                <a:cs typeface="Comic Sans MS"/>
              </a:rPr>
              <a:t>Το παρόν εκπαιδευτικό υλικό έχει αναπτυχθεί στα πλαίσια του εκπαιδευτικού έργου του διδάσκοντα.</a:t>
            </a:r>
            <a:endParaRPr lang="en-US" sz="2000" dirty="0" smtClean="0">
              <a:latin typeface="Comic Sans MS"/>
              <a:cs typeface="Comic Sans MS"/>
            </a:endParaRPr>
          </a:p>
          <a:p>
            <a:r>
              <a:rPr lang="el-GR" sz="2000" dirty="0" smtClean="0">
                <a:latin typeface="Comic Sans MS"/>
                <a:cs typeface="Comic Sans MS"/>
              </a:rPr>
              <a:t>Το έργο «</a:t>
            </a:r>
            <a:r>
              <a:rPr lang="el-GR" sz="2000" b="1" dirty="0" smtClean="0">
                <a:latin typeface="Comic Sans MS"/>
                <a:cs typeface="Comic Sans MS"/>
              </a:rPr>
              <a:t>Ανοικτά Μαθήματα στο Πανεπιστήμιο Αθηνών</a:t>
            </a:r>
            <a:r>
              <a:rPr lang="el-GR" sz="2000" dirty="0" smtClean="0">
                <a:latin typeface="Comic Sans MS"/>
                <a:cs typeface="Comic Sans MS"/>
              </a:rPr>
              <a:t>» έχει χρηματοδοτήσει μόνο τη αναδιαμόρφωση του εκπαιδευτικού υλικού. </a:t>
            </a:r>
          </a:p>
          <a:p>
            <a:r>
              <a:rPr lang="el-GR" sz="2000" dirty="0" smtClean="0">
                <a:latin typeface="Comic Sans MS"/>
                <a:cs typeface="Comic Sans MS"/>
              </a:rPr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5" name="Picture 3" descr="Λογότυπο - 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797152"/>
            <a:ext cx="6480048" cy="1542288"/>
          </a:xfrm>
          <a:prstGeom prst="rect">
            <a:avLst/>
          </a:prstGeom>
          <a:noFill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598152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Επίπεδο ζεύξης</a:t>
            </a:r>
            <a:endParaRPr lang="en-US" smtClean="0"/>
          </a:p>
        </p:txBody>
      </p:sp>
      <p:sp>
        <p:nvSpPr>
          <p:cNvPr id="33794" name="Rectangle 5"/>
          <p:cNvSpPr>
            <a:spLocks noGrp="1" noChangeArrowheads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l-GR" dirty="0" smtClean="0"/>
              <a:t>Δίκτυα Επικοινωνιών- </a:t>
            </a:r>
            <a:r>
              <a:rPr lang="en-US" dirty="0"/>
              <a:t>5: </a:t>
            </a:r>
            <a:r>
              <a:rPr lang="el-GR" dirty="0"/>
              <a:t>Επίπεδο ζεύξης δεδομένων</a:t>
            </a:r>
            <a:endParaRPr lang="en-US" dirty="0"/>
          </a:p>
        </p:txBody>
      </p:sp>
      <p:sp>
        <p:nvSpPr>
          <p:cNvPr id="33795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7BA6A680-8348-468B-ABEF-B66E12AAA713}" type="slidenum">
              <a:rPr lang="en-US" smtClean="0">
                <a:latin typeface="Arial" charset="0"/>
                <a:cs typeface="Arial" charset="0"/>
              </a:rPr>
              <a:pPr/>
              <a:t>11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533400" y="1600200"/>
            <a:ext cx="3810000" cy="4648200"/>
          </a:xfrm>
          <a:prstGeom prst="rect">
            <a:avLst/>
          </a:prstGeom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  <a:defRPr/>
            </a:pPr>
            <a:r>
              <a:rPr lang="en-US" sz="2400" i="0" kern="0" dirty="0">
                <a:latin typeface="+mn-lt"/>
              </a:rPr>
              <a:t>5.1 </a:t>
            </a:r>
            <a:r>
              <a:rPr lang="el-GR" sz="2400" i="0" kern="0" dirty="0">
                <a:latin typeface="+mn-lt"/>
              </a:rPr>
              <a:t>Εισαγωγή και υπηρεσίες</a:t>
            </a:r>
            <a:endParaRPr lang="en-US" sz="2400" i="0" kern="0" dirty="0">
              <a:latin typeface="+mn-lt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  <a:defRPr/>
            </a:pPr>
            <a:r>
              <a:rPr lang="en-US" sz="2400" i="0" kern="0" dirty="0">
                <a:solidFill>
                  <a:srgbClr val="FF0000"/>
                </a:solidFill>
                <a:latin typeface="+mn-lt"/>
              </a:rPr>
              <a:t>5.2 </a:t>
            </a:r>
            <a:r>
              <a:rPr lang="el-GR" sz="2400" i="0" kern="0" dirty="0">
                <a:solidFill>
                  <a:srgbClr val="FF0000"/>
                </a:solidFill>
                <a:latin typeface="+mn-lt"/>
              </a:rPr>
              <a:t>Ανίχνευση και διόρθωση σφαλμάτων</a:t>
            </a:r>
            <a:endParaRPr lang="en-US" sz="2400" i="0" kern="0" dirty="0">
              <a:solidFill>
                <a:srgbClr val="FF0000"/>
              </a:solidFill>
              <a:latin typeface="+mn-lt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  <a:defRPr/>
            </a:pPr>
            <a:r>
              <a:rPr lang="en-US" sz="2400" i="0" kern="0" dirty="0" smtClean="0">
                <a:latin typeface="+mn-lt"/>
              </a:rPr>
              <a:t>5.3</a:t>
            </a:r>
            <a:r>
              <a:rPr lang="el-GR" sz="2400" i="0" kern="0" dirty="0" smtClean="0">
                <a:latin typeface="+mn-lt"/>
              </a:rPr>
              <a:t> Πρωτόκολλα </a:t>
            </a:r>
            <a:r>
              <a:rPr lang="el-GR" sz="2400" i="0" kern="0" dirty="0">
                <a:latin typeface="+mn-lt"/>
              </a:rPr>
              <a:t>πολλαπλής πρόσβασης</a:t>
            </a:r>
            <a:endParaRPr lang="en-US" sz="2400" i="0" kern="0" dirty="0">
              <a:latin typeface="+mn-lt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  <a:defRPr/>
            </a:pPr>
            <a:r>
              <a:rPr lang="en-US" sz="2400" i="0" kern="0" dirty="0">
                <a:latin typeface="+mn-lt"/>
              </a:rPr>
              <a:t>5.4 </a:t>
            </a:r>
            <a:r>
              <a:rPr lang="el-GR" sz="2400" i="0" kern="0" dirty="0" smtClean="0">
                <a:latin typeface="+mn-lt"/>
              </a:rPr>
              <a:t> </a:t>
            </a:r>
            <a:r>
              <a:rPr lang="en-US" sz="2400" i="0" kern="0" dirty="0" smtClean="0">
                <a:latin typeface="+mn-lt"/>
              </a:rPr>
              <a:t>LANs</a:t>
            </a:r>
            <a:endParaRPr lang="en-US" sz="2400" i="0" kern="0" dirty="0">
              <a:latin typeface="+mn-lt"/>
            </a:endParaRP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§"/>
              <a:defRPr/>
            </a:pPr>
            <a:r>
              <a:rPr lang="el-GR" sz="2000" i="0" kern="0" dirty="0" err="1">
                <a:latin typeface="+mn-lt"/>
              </a:rPr>
              <a:t>Διευθυνσιοδότηση</a:t>
            </a:r>
            <a:r>
              <a:rPr lang="el-GR" sz="2000" i="0" kern="0" dirty="0">
                <a:latin typeface="+mn-lt"/>
              </a:rPr>
              <a:t>,</a:t>
            </a:r>
            <a:r>
              <a:rPr lang="en-US" sz="2000" i="0" kern="0" dirty="0">
                <a:latin typeface="+mn-lt"/>
              </a:rPr>
              <a:t> ARP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§"/>
              <a:defRPr/>
            </a:pPr>
            <a:r>
              <a:rPr lang="en-US" sz="2000" i="0" kern="0" dirty="0">
                <a:latin typeface="+mn-lt"/>
              </a:rPr>
              <a:t>Ethernet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§"/>
              <a:defRPr/>
            </a:pPr>
            <a:r>
              <a:rPr lang="el-GR" sz="2000" i="0" kern="0" dirty="0" err="1">
                <a:latin typeface="+mn-lt"/>
              </a:rPr>
              <a:t>Μεταγωγείς</a:t>
            </a:r>
            <a:r>
              <a:rPr lang="el-GR" sz="2000" i="0" kern="0" dirty="0">
                <a:latin typeface="+mn-lt"/>
              </a:rPr>
              <a:t> (</a:t>
            </a:r>
            <a:r>
              <a:rPr lang="en-US" sz="2000" i="0" kern="0" dirty="0">
                <a:latin typeface="+mn-lt"/>
              </a:rPr>
              <a:t>switches)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§"/>
              <a:defRPr/>
            </a:pPr>
            <a:r>
              <a:rPr lang="en-US" sz="2000" i="0" kern="0" dirty="0">
                <a:latin typeface="+mn-lt"/>
              </a:rPr>
              <a:t>VLANs</a:t>
            </a:r>
          </a:p>
        </p:txBody>
      </p:sp>
      <p:sp>
        <p:nvSpPr>
          <p:cNvPr id="12" name="Rectangle 4"/>
          <p:cNvSpPr txBox="1">
            <a:spLocks noChangeArrowheads="1"/>
          </p:cNvSpPr>
          <p:nvPr/>
        </p:nvSpPr>
        <p:spPr>
          <a:xfrm>
            <a:off x="4495800" y="1600200"/>
            <a:ext cx="4054475" cy="4648200"/>
          </a:xfrm>
          <a:prstGeom prst="rect">
            <a:avLst/>
          </a:prstGeom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  <a:defRPr/>
            </a:pPr>
            <a:r>
              <a:rPr lang="en-US" sz="2400" i="0" kern="0" dirty="0">
                <a:latin typeface="+mn-lt"/>
              </a:rPr>
              <a:t>5.5 </a:t>
            </a:r>
            <a:r>
              <a:rPr lang="el-GR" sz="2400" i="0" kern="0" dirty="0" smtClean="0">
                <a:latin typeface="+mn-lt"/>
              </a:rPr>
              <a:t> Εικονικές </a:t>
            </a:r>
            <a:r>
              <a:rPr lang="el-GR" sz="2400" i="0" kern="0" dirty="0">
                <a:latin typeface="+mn-lt"/>
              </a:rPr>
              <a:t>Ζεύξεις</a:t>
            </a:r>
            <a:r>
              <a:rPr lang="en-US" sz="2400" i="0" kern="0" dirty="0">
                <a:latin typeface="+mn-lt"/>
              </a:rPr>
              <a:t>: MPLS</a:t>
            </a: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  <a:defRPr/>
            </a:pPr>
            <a:r>
              <a:rPr lang="en-US" sz="2400" i="0" kern="0" dirty="0">
                <a:latin typeface="+mn-lt"/>
              </a:rPr>
              <a:t>5.6 </a:t>
            </a:r>
            <a:r>
              <a:rPr lang="el-GR" sz="2400" i="0" kern="0" dirty="0" smtClean="0">
                <a:latin typeface="+mn-lt"/>
              </a:rPr>
              <a:t> Δικτύωση </a:t>
            </a:r>
            <a:r>
              <a:rPr lang="el-GR" sz="2400" i="0" kern="0" dirty="0">
                <a:latin typeface="+mn-lt"/>
              </a:rPr>
              <a:t>κέντρων δεδομένων</a:t>
            </a:r>
            <a:endParaRPr lang="en-US" sz="2400" i="0" kern="0" dirty="0">
              <a:latin typeface="+mn-lt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  <a:defRPr/>
            </a:pPr>
            <a:r>
              <a:rPr lang="en-US" sz="2400" i="0" kern="0" dirty="0">
                <a:latin typeface="+mn-lt"/>
              </a:rPr>
              <a:t>5.</a:t>
            </a:r>
            <a:r>
              <a:rPr lang="el-GR" sz="2400" i="0" kern="0" dirty="0">
                <a:latin typeface="+mn-lt"/>
              </a:rPr>
              <a:t>7 </a:t>
            </a:r>
            <a:r>
              <a:rPr lang="el-GR" sz="2400" i="0" kern="0" dirty="0" smtClean="0">
                <a:latin typeface="+mn-lt"/>
              </a:rPr>
              <a:t> Η </a:t>
            </a:r>
            <a:r>
              <a:rPr lang="en-US" sz="2400" i="0" kern="0" dirty="0">
                <a:latin typeface="+mn-lt"/>
              </a:rPr>
              <a:t>“</a:t>
            </a:r>
            <a:r>
              <a:rPr lang="el-GR" sz="2400" i="0" kern="0" dirty="0">
                <a:latin typeface="+mn-lt"/>
              </a:rPr>
              <a:t>ζωή</a:t>
            </a:r>
            <a:r>
              <a:rPr lang="en-US" sz="2400" i="0" kern="0" dirty="0">
                <a:latin typeface="+mn-lt"/>
              </a:rPr>
              <a:t>”</a:t>
            </a:r>
            <a:r>
              <a:rPr lang="el-GR" sz="2400" i="0" kern="0" dirty="0">
                <a:latin typeface="+mn-lt"/>
              </a:rPr>
              <a:t> μιας </a:t>
            </a:r>
            <a:r>
              <a:rPr lang="el-GR" sz="2400" i="0" kern="0" dirty="0" smtClean="0">
                <a:latin typeface="+mn-lt"/>
              </a:rPr>
              <a:t>αίτησης </a:t>
            </a:r>
            <a:r>
              <a:rPr lang="en-US" sz="2400" i="0" kern="0" dirty="0" smtClean="0">
                <a:latin typeface="+mn-lt"/>
              </a:rPr>
              <a:t>web</a:t>
            </a:r>
            <a:endParaRPr lang="en-US" sz="2400" i="0" kern="0" dirty="0">
              <a:latin typeface="+mn-lt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ZapfDingbats" pitchFamily="82" charset="2"/>
              <a:buNone/>
              <a:defRPr/>
            </a:pPr>
            <a:endParaRPr lang="en-US" sz="2400" i="0" kern="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B913430F-B320-4255-A119-958F09E6F048}" type="slidenum">
              <a:rPr lang="en-US" smtClean="0">
                <a:latin typeface="Arial" charset="0"/>
                <a:cs typeface="Arial" charset="0"/>
              </a:rPr>
              <a:pPr/>
              <a:t>12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135467"/>
            <a:ext cx="7772400" cy="1236133"/>
          </a:xfrm>
        </p:spPr>
        <p:txBody>
          <a:bodyPr/>
          <a:lstStyle/>
          <a:p>
            <a:r>
              <a:rPr lang="el-GR" sz="3200" dirty="0" smtClean="0"/>
              <a:t>Ανίχνευση σφαλμάτων</a:t>
            </a:r>
            <a:endParaRPr lang="en-US" sz="3200" dirty="0" smtClean="0"/>
          </a:p>
        </p:txBody>
      </p:sp>
      <p:sp>
        <p:nvSpPr>
          <p:cNvPr id="35843" name="Text Box 4"/>
          <p:cNvSpPr txBox="1">
            <a:spLocks noChangeArrowheads="1"/>
          </p:cNvSpPr>
          <p:nvPr/>
        </p:nvSpPr>
        <p:spPr bwMode="auto">
          <a:xfrm>
            <a:off x="533400" y="1134533"/>
            <a:ext cx="833120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en-US" i="0" dirty="0">
                <a:solidFill>
                  <a:srgbClr val="FF0000"/>
                </a:solidFill>
              </a:rPr>
              <a:t>EDC</a:t>
            </a:r>
            <a:r>
              <a:rPr lang="en-US" i="0" dirty="0"/>
              <a:t>= </a:t>
            </a:r>
            <a:r>
              <a:rPr lang="en-US" i="0" dirty="0">
                <a:solidFill>
                  <a:srgbClr val="FF0000"/>
                </a:solidFill>
              </a:rPr>
              <a:t>Error Detection and Correction </a:t>
            </a:r>
            <a:r>
              <a:rPr lang="en-US" i="0" dirty="0"/>
              <a:t>bits </a:t>
            </a:r>
            <a:r>
              <a:rPr lang="el-GR" i="0" dirty="0"/>
              <a:t>[</a:t>
            </a:r>
            <a:r>
              <a:rPr lang="en-US" i="0" dirty="0"/>
              <a:t>bits</a:t>
            </a:r>
            <a:r>
              <a:rPr lang="el-GR" i="0" dirty="0"/>
              <a:t> ανίχνευσης και διόρθωσης σφαλμάτων] </a:t>
            </a:r>
            <a:r>
              <a:rPr lang="en-US" i="0" dirty="0"/>
              <a:t>(</a:t>
            </a:r>
            <a:r>
              <a:rPr lang="el-GR" i="0" dirty="0"/>
              <a:t>πλεονασμός</a:t>
            </a:r>
            <a:r>
              <a:rPr lang="en-US" i="0" dirty="0"/>
              <a:t>)</a:t>
            </a:r>
          </a:p>
          <a:p>
            <a:pPr eaLnBrk="0" hangingPunct="0"/>
            <a:r>
              <a:rPr lang="en-US" i="0" dirty="0"/>
              <a:t>D    = </a:t>
            </a:r>
            <a:r>
              <a:rPr lang="el-GR" i="0" dirty="0"/>
              <a:t>τα δεδομένα που προστατεύονται από τον έλεγχο </a:t>
            </a:r>
            <a:r>
              <a:rPr lang="el-GR" i="0" dirty="0" smtClean="0"/>
              <a:t>σφαλμάτων </a:t>
            </a:r>
            <a:r>
              <a:rPr lang="el-GR" i="0" dirty="0"/>
              <a:t>ενδέχεται να περιλαμβάνουν πεδία της κεφαλίδας</a:t>
            </a:r>
            <a:r>
              <a:rPr lang="en-US" i="0" dirty="0"/>
              <a:t> </a:t>
            </a:r>
            <a:endParaRPr lang="en-US" i="0" dirty="0" smtClean="0"/>
          </a:p>
          <a:p>
            <a:pPr eaLnBrk="0" hangingPunct="0"/>
            <a:endParaRPr lang="en-US" i="0" dirty="0"/>
          </a:p>
          <a:p>
            <a:pPr eaLnBrk="0" hangingPunct="0">
              <a:buFontTx/>
              <a:buChar char="•"/>
            </a:pPr>
            <a:r>
              <a:rPr lang="en-US" i="0" dirty="0"/>
              <a:t> </a:t>
            </a:r>
            <a:r>
              <a:rPr lang="el-GR" i="0" dirty="0"/>
              <a:t>Η ανίχνευση σφαλμάτων δεν είναι </a:t>
            </a:r>
            <a:r>
              <a:rPr lang="en-US" i="0" dirty="0"/>
              <a:t>100% </a:t>
            </a:r>
            <a:r>
              <a:rPr lang="el-GR" i="0" dirty="0"/>
              <a:t>αξιόπιστη</a:t>
            </a:r>
            <a:r>
              <a:rPr lang="en-US" i="0" dirty="0"/>
              <a:t>!</a:t>
            </a:r>
          </a:p>
          <a:p>
            <a:pPr lvl="1" eaLnBrk="0" hangingPunct="0">
              <a:buFontTx/>
              <a:buChar char="•"/>
            </a:pPr>
            <a:r>
              <a:rPr lang="en-US" i="0" dirty="0"/>
              <a:t> </a:t>
            </a:r>
            <a:r>
              <a:rPr lang="el-GR" i="0" dirty="0"/>
              <a:t>το πρωτόκολλο μπορεί να «χάσει» μερικά σφάλματα, αλλά σπάνια</a:t>
            </a:r>
            <a:endParaRPr lang="en-US" i="0" dirty="0"/>
          </a:p>
          <a:p>
            <a:pPr lvl="1" eaLnBrk="0" hangingPunct="0">
              <a:buFontTx/>
              <a:buChar char="•"/>
            </a:pPr>
            <a:r>
              <a:rPr lang="en-US" i="0" dirty="0"/>
              <a:t> </a:t>
            </a:r>
            <a:r>
              <a:rPr lang="el-GR" i="0" dirty="0"/>
              <a:t>μεγαλύτερο πεδίο </a:t>
            </a:r>
            <a:r>
              <a:rPr lang="en-US" i="0" dirty="0"/>
              <a:t>EDC </a:t>
            </a:r>
            <a:r>
              <a:rPr lang="el-GR" i="0" dirty="0"/>
              <a:t>οδηγεί σε καλύτερη ανίχνευση και διόρθωση</a:t>
            </a:r>
            <a:endParaRPr lang="en-US" i="0" dirty="0"/>
          </a:p>
        </p:txBody>
      </p:sp>
      <p:grpSp>
        <p:nvGrpSpPr>
          <p:cNvPr id="35844" name="Group 9"/>
          <p:cNvGrpSpPr>
            <a:grpSpLocks/>
          </p:cNvGrpSpPr>
          <p:nvPr/>
        </p:nvGrpSpPr>
        <p:grpSpPr bwMode="auto">
          <a:xfrm>
            <a:off x="1485900" y="3335868"/>
            <a:ext cx="5670550" cy="3081865"/>
            <a:chOff x="1485900" y="3511830"/>
            <a:chExt cx="5670550" cy="3109912"/>
          </a:xfrm>
        </p:grpSpPr>
        <p:pic>
          <p:nvPicPr>
            <p:cNvPr id="35846" name="Picture 3" descr="521 Error Detection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485900" y="3511830"/>
              <a:ext cx="5670550" cy="31099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5847" name="Rectangle 6"/>
            <p:cNvSpPr>
              <a:spLocks noChangeArrowheads="1"/>
            </p:cNvSpPr>
            <p:nvPr/>
          </p:nvSpPr>
          <p:spPr bwMode="auto">
            <a:xfrm>
              <a:off x="5384800" y="4105555"/>
              <a:ext cx="176213" cy="193675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35848" name="Text Box 5"/>
            <p:cNvSpPr txBox="1">
              <a:spLocks noChangeArrowheads="1"/>
            </p:cNvSpPr>
            <p:nvPr/>
          </p:nvSpPr>
          <p:spPr bwMode="auto">
            <a:xfrm>
              <a:off x="4710552" y="4062689"/>
              <a:ext cx="942975" cy="30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400" i="0">
                  <a:latin typeface="Arial" charset="0"/>
                </a:rPr>
                <a:t>otherwise</a:t>
              </a:r>
            </a:p>
          </p:txBody>
        </p:sp>
      </p:grpSp>
      <p:sp>
        <p:nvSpPr>
          <p:cNvPr id="35845" name="Rectangle 5"/>
          <p:cNvSpPr txBox="1">
            <a:spLocks noChangeArrowheads="1"/>
          </p:cNvSpPr>
          <p:nvPr/>
        </p:nvSpPr>
        <p:spPr bwMode="auto">
          <a:xfrm>
            <a:off x="3876675" y="6400800"/>
            <a:ext cx="4429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/>
            <a:r>
              <a:rPr lang="el-GR" sz="1100" i="0" dirty="0" smtClean="0">
                <a:latin typeface="Arial" charset="0"/>
                <a:cs typeface="Arial" charset="0"/>
              </a:rPr>
              <a:t>Δίκτυα Επικοινωνιών- </a:t>
            </a:r>
            <a:r>
              <a:rPr lang="en-US" sz="1100" i="0" dirty="0">
                <a:latin typeface="Arial" charset="0"/>
                <a:cs typeface="Arial" charset="0"/>
              </a:rPr>
              <a:t>5: </a:t>
            </a:r>
            <a:r>
              <a:rPr lang="el-GR" sz="1100" i="0" dirty="0">
                <a:latin typeface="Arial" charset="0"/>
                <a:cs typeface="Arial" charset="0"/>
              </a:rPr>
              <a:t>Επίπεδο ζεύξης δεδομένων</a:t>
            </a:r>
            <a:endParaRPr lang="en-US" sz="1100" i="0" dirty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6D27A735-B4E5-4AB8-95A7-368130C52611}" type="slidenum">
              <a:rPr lang="en-US" smtClean="0">
                <a:latin typeface="Arial" charset="0"/>
                <a:cs typeface="Arial" charset="0"/>
              </a:rPr>
              <a:pPr/>
              <a:t>13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303213" y="363538"/>
            <a:ext cx="5334000" cy="838200"/>
          </a:xfrm>
        </p:spPr>
        <p:txBody>
          <a:bodyPr/>
          <a:lstStyle/>
          <a:p>
            <a:r>
              <a:rPr lang="el-GR" sz="3200" dirty="0" smtClean="0"/>
              <a:t>Έλεγχος Ισοτιμίας</a:t>
            </a:r>
            <a:endParaRPr lang="en-US" sz="3200" dirty="0" smtClean="0"/>
          </a:p>
        </p:txBody>
      </p:sp>
      <p:pic>
        <p:nvPicPr>
          <p:cNvPr id="37891" name="Picture 3" descr="522 Single Bit Parity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2438" y="2482850"/>
            <a:ext cx="260985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2" name="Text Box 4"/>
          <p:cNvSpPr txBox="1">
            <a:spLocks noChangeArrowheads="1"/>
          </p:cNvSpPr>
          <p:nvPr/>
        </p:nvSpPr>
        <p:spPr bwMode="auto">
          <a:xfrm>
            <a:off x="361950" y="1460500"/>
            <a:ext cx="31067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l-GR" sz="2400" i="0" u="sng">
                <a:solidFill>
                  <a:srgbClr val="FF0000"/>
                </a:solidFill>
              </a:rPr>
              <a:t>Ισοτιμία μονού</a:t>
            </a:r>
            <a:r>
              <a:rPr lang="en-US" sz="2400" i="0" u="sng">
                <a:solidFill>
                  <a:srgbClr val="FF0000"/>
                </a:solidFill>
              </a:rPr>
              <a:t> Bit:</a:t>
            </a:r>
            <a:endParaRPr lang="en-US" sz="2400" b="1" i="0"/>
          </a:p>
          <a:p>
            <a:pPr eaLnBrk="0" hangingPunct="0"/>
            <a:r>
              <a:rPr lang="el-GR" sz="1600" b="1" i="0"/>
              <a:t>Ανιχνεύει μονά σφάλματα</a:t>
            </a:r>
            <a:r>
              <a:rPr lang="en-US" sz="1600" b="1" i="0"/>
              <a:t> bit </a:t>
            </a:r>
            <a:endParaRPr lang="en-US" sz="3200" b="1" i="0"/>
          </a:p>
        </p:txBody>
      </p:sp>
      <p:pic>
        <p:nvPicPr>
          <p:cNvPr id="37893" name="Picture 5" descr="523 Double Bit Parity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30663" y="2220913"/>
            <a:ext cx="3751262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4" name="Text Box 6"/>
          <p:cNvSpPr txBox="1">
            <a:spLocks noChangeArrowheads="1"/>
          </p:cNvSpPr>
          <p:nvPr/>
        </p:nvSpPr>
        <p:spPr bwMode="auto">
          <a:xfrm>
            <a:off x="3643313" y="1408113"/>
            <a:ext cx="432593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l-GR" sz="2400" i="0" u="sng">
                <a:solidFill>
                  <a:srgbClr val="FF0000"/>
                </a:solidFill>
              </a:rPr>
              <a:t>Δισδιάστατη Ισοτιμία </a:t>
            </a:r>
            <a:r>
              <a:rPr lang="en-US" sz="2400" i="0" u="sng">
                <a:solidFill>
                  <a:srgbClr val="FF0000"/>
                </a:solidFill>
              </a:rPr>
              <a:t>Bit</a:t>
            </a:r>
            <a:r>
              <a:rPr lang="en-US" sz="2400" b="1" i="0" u="sng">
                <a:solidFill>
                  <a:srgbClr val="FF0000"/>
                </a:solidFill>
              </a:rPr>
              <a:t>:</a:t>
            </a:r>
            <a:endParaRPr lang="en-US" sz="2400" b="1" i="0"/>
          </a:p>
          <a:p>
            <a:pPr eaLnBrk="0" hangingPunct="0"/>
            <a:r>
              <a:rPr lang="el-GR" sz="1600" b="1" i="0"/>
              <a:t>Ανιχνεύει και διορθώνει μονά σφάλματα</a:t>
            </a:r>
            <a:r>
              <a:rPr lang="en-US" sz="1600" b="1" i="0"/>
              <a:t> bit</a:t>
            </a:r>
            <a:endParaRPr lang="en-US" sz="3200" b="1" i="0"/>
          </a:p>
        </p:txBody>
      </p:sp>
      <p:sp>
        <p:nvSpPr>
          <p:cNvPr id="37895" name="Oval 7"/>
          <p:cNvSpPr>
            <a:spLocks noChangeArrowheads="1"/>
          </p:cNvSpPr>
          <p:nvPr/>
        </p:nvSpPr>
        <p:spPr bwMode="auto">
          <a:xfrm>
            <a:off x="4354513" y="5222875"/>
            <a:ext cx="146050" cy="168275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37896" name="Text Box 8"/>
          <p:cNvSpPr txBox="1">
            <a:spLocks noChangeArrowheads="1"/>
          </p:cNvSpPr>
          <p:nvPr/>
        </p:nvSpPr>
        <p:spPr bwMode="auto">
          <a:xfrm>
            <a:off x="4279900" y="5129213"/>
            <a:ext cx="2619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2000" i="0">
                <a:latin typeface="Courier New" pitchFamily="49" charset="0"/>
              </a:rPr>
              <a:t>0</a:t>
            </a:r>
            <a:endParaRPr lang="en-US" i="0"/>
          </a:p>
        </p:txBody>
      </p:sp>
      <p:sp>
        <p:nvSpPr>
          <p:cNvPr id="37897" name="Oval 9"/>
          <p:cNvSpPr>
            <a:spLocks noChangeArrowheads="1"/>
          </p:cNvSpPr>
          <p:nvPr/>
        </p:nvSpPr>
        <p:spPr bwMode="auto">
          <a:xfrm>
            <a:off x="6015038" y="5218113"/>
            <a:ext cx="146050" cy="168275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37898" name="Text Box 10"/>
          <p:cNvSpPr txBox="1">
            <a:spLocks noChangeArrowheads="1"/>
          </p:cNvSpPr>
          <p:nvPr/>
        </p:nvSpPr>
        <p:spPr bwMode="auto">
          <a:xfrm>
            <a:off x="5940425" y="5124450"/>
            <a:ext cx="2619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2000" i="0">
                <a:latin typeface="Courier New" pitchFamily="49" charset="0"/>
              </a:rPr>
              <a:t>0</a:t>
            </a:r>
            <a:endParaRPr lang="en-US" i="0"/>
          </a:p>
        </p:txBody>
      </p:sp>
      <p:sp>
        <p:nvSpPr>
          <p:cNvPr id="37899" name="Rectangle 5"/>
          <p:cNvSpPr txBox="1">
            <a:spLocks noChangeArrowheads="1"/>
          </p:cNvSpPr>
          <p:nvPr/>
        </p:nvSpPr>
        <p:spPr bwMode="auto">
          <a:xfrm>
            <a:off x="3876675" y="6400800"/>
            <a:ext cx="4429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/>
            <a:r>
              <a:rPr lang="el-GR" sz="1100" i="0" dirty="0" smtClean="0">
                <a:latin typeface="Arial" charset="0"/>
                <a:cs typeface="Arial" charset="0"/>
              </a:rPr>
              <a:t>Δίκτυα Επικοινωνιών- </a:t>
            </a:r>
            <a:r>
              <a:rPr lang="en-US" sz="1100" i="0" dirty="0">
                <a:latin typeface="Arial" charset="0"/>
                <a:cs typeface="Arial" charset="0"/>
              </a:rPr>
              <a:t>5: </a:t>
            </a:r>
            <a:r>
              <a:rPr lang="el-GR" sz="1100" i="0" dirty="0">
                <a:latin typeface="Arial" charset="0"/>
                <a:cs typeface="Arial" charset="0"/>
              </a:rPr>
              <a:t>Επίπεδο ζεύξης δεδομένων</a:t>
            </a:r>
            <a:endParaRPr lang="en-US" sz="1100" i="0" dirty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E713A3AA-9063-481D-867C-A9705F84C641}" type="slidenum">
              <a:rPr lang="en-US" smtClean="0">
                <a:latin typeface="Arial" charset="0"/>
                <a:cs typeface="Arial" charset="0"/>
              </a:rPr>
              <a:pPr/>
              <a:t>14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8610600" cy="1143000"/>
          </a:xfrm>
        </p:spPr>
        <p:txBody>
          <a:bodyPr/>
          <a:lstStyle/>
          <a:p>
            <a:r>
              <a:rPr lang="el-GR" sz="2800" smtClean="0"/>
              <a:t>Άθροισμα ελέγχου (</a:t>
            </a:r>
            <a:r>
              <a:rPr lang="en-US" sz="2800" smtClean="0"/>
              <a:t>checksum</a:t>
            </a:r>
            <a:r>
              <a:rPr lang="el-GR" sz="2800" smtClean="0"/>
              <a:t>) Διαδικτύου</a:t>
            </a:r>
            <a:r>
              <a:rPr lang="en-US" sz="2800" smtClean="0"/>
              <a:t> </a:t>
            </a:r>
            <a:r>
              <a:rPr lang="en-US" sz="2000" smtClean="0"/>
              <a:t>(</a:t>
            </a:r>
            <a:r>
              <a:rPr lang="el-GR" sz="2000" smtClean="0"/>
              <a:t>επισκόπηση</a:t>
            </a:r>
            <a:r>
              <a:rPr lang="en-US" sz="2000" smtClean="0"/>
              <a:t>)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38175" y="2619375"/>
            <a:ext cx="3657600" cy="3941763"/>
          </a:xfrm>
        </p:spPr>
        <p:txBody>
          <a:bodyPr/>
          <a:lstStyle/>
          <a:p>
            <a:pPr>
              <a:buFont typeface="ZapfDingbats"/>
              <a:buNone/>
            </a:pPr>
            <a:r>
              <a:rPr lang="el-GR" sz="2400" u="sng" smtClean="0">
                <a:solidFill>
                  <a:srgbClr val="FF0000"/>
                </a:solidFill>
              </a:rPr>
              <a:t>Αποστολέας</a:t>
            </a:r>
            <a:r>
              <a:rPr lang="en-US" sz="2400" u="sng" smtClean="0">
                <a:solidFill>
                  <a:srgbClr val="FF0000"/>
                </a:solidFill>
              </a:rPr>
              <a:t>:</a:t>
            </a:r>
            <a:endParaRPr lang="en-US" sz="2400" smtClean="0"/>
          </a:p>
          <a:p>
            <a:r>
              <a:rPr lang="el-GR" sz="2000" smtClean="0"/>
              <a:t>Αντιμετώπισε το περιεχόμενο του </a:t>
            </a:r>
            <a:r>
              <a:rPr lang="en-US" sz="2000" smtClean="0"/>
              <a:t>segment</a:t>
            </a:r>
            <a:r>
              <a:rPr lang="el-GR" sz="2000" smtClean="0"/>
              <a:t> σαν ακολουθία ακεραίων </a:t>
            </a:r>
            <a:r>
              <a:rPr lang="en-US" sz="2000" smtClean="0"/>
              <a:t>16-bit</a:t>
            </a:r>
          </a:p>
          <a:p>
            <a:r>
              <a:rPr lang="en-US" sz="2000" smtClean="0"/>
              <a:t>checksum: </a:t>
            </a:r>
            <a:r>
              <a:rPr lang="el-GR" sz="2000" smtClean="0"/>
              <a:t>πρόσθεση</a:t>
            </a:r>
            <a:r>
              <a:rPr lang="en-US" sz="2000" smtClean="0"/>
              <a:t> (</a:t>
            </a:r>
            <a:r>
              <a:rPr lang="el-GR" sz="2000" smtClean="0"/>
              <a:t>άθροισμα συμπληρώματος ως προς </a:t>
            </a:r>
            <a:r>
              <a:rPr lang="en-US" sz="2000" smtClean="0"/>
              <a:t>1) </a:t>
            </a:r>
            <a:r>
              <a:rPr lang="el-GR" sz="2000" smtClean="0"/>
              <a:t>του περιεχομένου του </a:t>
            </a:r>
            <a:r>
              <a:rPr lang="en-US" sz="2000" smtClean="0"/>
              <a:t>segment</a:t>
            </a:r>
          </a:p>
          <a:p>
            <a:r>
              <a:rPr lang="el-GR" sz="2000" smtClean="0"/>
              <a:t>Ο αποστολέας βάζει την τιμή του</a:t>
            </a:r>
            <a:r>
              <a:rPr lang="en-US" sz="2000" smtClean="0"/>
              <a:t> checksum </a:t>
            </a:r>
            <a:r>
              <a:rPr lang="el-GR" sz="2000" smtClean="0"/>
              <a:t>στο πεδίο</a:t>
            </a:r>
            <a:r>
              <a:rPr lang="en-US" sz="2000" smtClean="0"/>
              <a:t> checksum </a:t>
            </a:r>
            <a:r>
              <a:rPr lang="el-GR" sz="2000" smtClean="0"/>
              <a:t>του </a:t>
            </a:r>
            <a:r>
              <a:rPr lang="en-US" sz="2000" smtClean="0"/>
              <a:t>UDP </a:t>
            </a:r>
          </a:p>
        </p:txBody>
      </p:sp>
      <p:sp>
        <p:nvSpPr>
          <p:cNvPr id="3994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2552700"/>
            <a:ext cx="4057650" cy="3719513"/>
          </a:xfrm>
        </p:spPr>
        <p:txBody>
          <a:bodyPr/>
          <a:lstStyle/>
          <a:p>
            <a:pPr>
              <a:buFont typeface="ZapfDingbats"/>
              <a:buNone/>
            </a:pPr>
            <a:r>
              <a:rPr lang="el-GR" sz="2000" u="sng" dirty="0" smtClean="0">
                <a:solidFill>
                  <a:srgbClr val="FF0000"/>
                </a:solidFill>
              </a:rPr>
              <a:t>Δέκτης</a:t>
            </a:r>
            <a:r>
              <a:rPr lang="en-US" sz="2000" u="sng" dirty="0" smtClean="0">
                <a:solidFill>
                  <a:srgbClr val="FF0000"/>
                </a:solidFill>
              </a:rPr>
              <a:t>:</a:t>
            </a:r>
            <a:endParaRPr lang="en-US" sz="2000" dirty="0" smtClean="0"/>
          </a:p>
          <a:p>
            <a:r>
              <a:rPr lang="el-GR" sz="2000" dirty="0" smtClean="0"/>
              <a:t>Υπολόγισε το</a:t>
            </a:r>
            <a:r>
              <a:rPr lang="en-US" sz="2000" dirty="0" smtClean="0"/>
              <a:t> checksum </a:t>
            </a:r>
            <a:r>
              <a:rPr lang="el-GR" sz="2000" dirty="0" smtClean="0"/>
              <a:t>του λαμβανόμενου</a:t>
            </a:r>
            <a:r>
              <a:rPr lang="en-US" sz="2000" dirty="0" smtClean="0"/>
              <a:t> segment</a:t>
            </a:r>
            <a:r>
              <a:rPr lang="el-GR" sz="2000" dirty="0" smtClean="0"/>
              <a:t> </a:t>
            </a:r>
            <a:endParaRPr lang="en-US" sz="2000" dirty="0" smtClean="0"/>
          </a:p>
          <a:p>
            <a:r>
              <a:rPr lang="el-GR" sz="2000" dirty="0" smtClean="0"/>
              <a:t>Έλεγξε αν το υπολογισμένο</a:t>
            </a:r>
            <a:r>
              <a:rPr lang="en-US" sz="2000" dirty="0" smtClean="0"/>
              <a:t> checksum </a:t>
            </a:r>
            <a:r>
              <a:rPr lang="el-GR" sz="2000" dirty="0" smtClean="0"/>
              <a:t>ισούται με την τιμή του πεδίου</a:t>
            </a:r>
            <a:r>
              <a:rPr lang="en-US" sz="2000" dirty="0" smtClean="0"/>
              <a:t> checksum:</a:t>
            </a:r>
          </a:p>
          <a:p>
            <a:pPr lvl="1">
              <a:buFont typeface="Wingdings" pitchFamily="2" charset="2"/>
              <a:buChar char="§"/>
            </a:pPr>
            <a:r>
              <a:rPr lang="el-GR" sz="2000" dirty="0" smtClean="0"/>
              <a:t>ΟΧΙ</a:t>
            </a:r>
            <a:r>
              <a:rPr lang="en-US" sz="2000" dirty="0" smtClean="0"/>
              <a:t> – </a:t>
            </a:r>
            <a:r>
              <a:rPr lang="el-GR" sz="2000" dirty="0" smtClean="0"/>
              <a:t>ανιχνεύτηκε σφάλμα</a:t>
            </a:r>
            <a:endParaRPr lang="en-US" sz="2000" dirty="0" smtClean="0"/>
          </a:p>
          <a:p>
            <a:pPr lvl="1">
              <a:buFont typeface="Wingdings" pitchFamily="2" charset="2"/>
              <a:buChar char="§"/>
            </a:pPr>
            <a:r>
              <a:rPr lang="el-GR" sz="2000" dirty="0" smtClean="0"/>
              <a:t>ΝΑΙ</a:t>
            </a:r>
            <a:r>
              <a:rPr lang="en-US" sz="2000" dirty="0" smtClean="0"/>
              <a:t> – </a:t>
            </a:r>
            <a:r>
              <a:rPr lang="el-GR" sz="2000" dirty="0" smtClean="0"/>
              <a:t>δεν ανιχνεύτηκε σφάλμα</a:t>
            </a:r>
            <a:r>
              <a:rPr lang="en-US" sz="2000" dirty="0" smtClean="0"/>
              <a:t>.</a:t>
            </a:r>
            <a:endParaRPr lang="el-GR" sz="2000" dirty="0" smtClean="0"/>
          </a:p>
          <a:p>
            <a:pPr lvl="1">
              <a:buFont typeface="Courier New" pitchFamily="49" charset="0"/>
              <a:buNone/>
            </a:pPr>
            <a:r>
              <a:rPr lang="en-US" sz="2000" dirty="0" smtClean="0"/>
              <a:t> </a:t>
            </a:r>
            <a:r>
              <a:rPr lang="el-GR" sz="2000" i="1" dirty="0" smtClean="0"/>
              <a:t>Αλλά παρόλα αυτά μπορεί να υπάρχουν λάθη;</a:t>
            </a:r>
            <a:endParaRPr lang="en-US" sz="1800" dirty="0" smtClean="0"/>
          </a:p>
        </p:txBody>
      </p:sp>
      <p:sp>
        <p:nvSpPr>
          <p:cNvPr id="39941" name="Rectangle 5"/>
          <p:cNvSpPr>
            <a:spLocks noChangeArrowheads="1"/>
          </p:cNvSpPr>
          <p:nvPr/>
        </p:nvSpPr>
        <p:spPr bwMode="auto">
          <a:xfrm>
            <a:off x="695325" y="1236133"/>
            <a:ext cx="7924800" cy="10689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ZapfDingbats"/>
              <a:buNone/>
            </a:pPr>
            <a:r>
              <a:rPr lang="el-GR" sz="2400" i="0" u="sng" dirty="0">
                <a:solidFill>
                  <a:srgbClr val="FF0000"/>
                </a:solidFill>
              </a:rPr>
              <a:t>Στόχος</a:t>
            </a:r>
            <a:r>
              <a:rPr lang="en-US" sz="2400" i="0" u="sng" dirty="0">
                <a:solidFill>
                  <a:srgbClr val="FF0000"/>
                </a:solidFill>
              </a:rPr>
              <a:t>:</a:t>
            </a:r>
            <a:r>
              <a:rPr lang="en-US" sz="2400" i="0" dirty="0"/>
              <a:t> </a:t>
            </a:r>
            <a:r>
              <a:rPr lang="el-GR" sz="2400" i="0" dirty="0"/>
              <a:t>ανίχνευση «σφαλμάτων»</a:t>
            </a:r>
            <a:r>
              <a:rPr lang="en-US" sz="2400" i="0" dirty="0"/>
              <a:t> (</a:t>
            </a:r>
            <a:r>
              <a:rPr lang="el-GR" sz="2400" i="0" dirty="0"/>
              <a:t>π</a:t>
            </a:r>
            <a:r>
              <a:rPr lang="en-US" sz="2400" i="0" dirty="0"/>
              <a:t>.</a:t>
            </a:r>
            <a:r>
              <a:rPr lang="el-GR" sz="2400" i="0" dirty="0"/>
              <a:t>χ</a:t>
            </a:r>
            <a:r>
              <a:rPr lang="en-US" sz="2400" i="0" dirty="0"/>
              <a:t>., </a:t>
            </a:r>
            <a:r>
              <a:rPr lang="el-GR" sz="2400" i="0" dirty="0"/>
              <a:t>αλλοιωμένα</a:t>
            </a:r>
            <a:r>
              <a:rPr lang="en-US" sz="2400" i="0" dirty="0"/>
              <a:t> bits) </a:t>
            </a:r>
            <a:r>
              <a:rPr lang="el-GR" sz="2400" i="0" dirty="0"/>
              <a:t>στο μεταδιδόμενο πακέτο</a:t>
            </a:r>
            <a:r>
              <a:rPr lang="en-US" sz="2400" i="0" dirty="0"/>
              <a:t> (</a:t>
            </a:r>
            <a:r>
              <a:rPr lang="el-GR" sz="2400" i="0" dirty="0"/>
              <a:t>σημείωση</a:t>
            </a:r>
            <a:r>
              <a:rPr lang="en-US" sz="2400" i="0" dirty="0"/>
              <a:t>: </a:t>
            </a:r>
            <a:r>
              <a:rPr lang="el-GR" sz="2400" i="0" dirty="0"/>
              <a:t>χρησιμοποιείται μόνο στο επίπεδο μεταφοράς</a:t>
            </a:r>
            <a:r>
              <a:rPr lang="en-US" sz="2400" i="0" dirty="0"/>
              <a:t>)</a:t>
            </a: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ZapfDingbats"/>
              <a:buChar char="r"/>
            </a:pPr>
            <a:endParaRPr lang="en-US" sz="2400" i="0" dirty="0"/>
          </a:p>
        </p:txBody>
      </p:sp>
      <p:sp>
        <p:nvSpPr>
          <p:cNvPr id="39942" name="Rectangle 5"/>
          <p:cNvSpPr>
            <a:spLocks noGrp="1" noChangeArrowheads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l-GR" dirty="0" smtClean="0"/>
              <a:t>Δίκτυα Επικοινωνιών- </a:t>
            </a:r>
            <a:r>
              <a:rPr lang="en-US" dirty="0"/>
              <a:t>5: </a:t>
            </a:r>
            <a:r>
              <a:rPr lang="el-GR" dirty="0"/>
              <a:t>Επίπεδο ζεύξης δεδομένων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C59E3AC3-A5FD-47DF-B4BA-5DEF8CA970A7}" type="slidenum">
              <a:rPr lang="en-US" smtClean="0">
                <a:latin typeface="Arial" charset="0"/>
                <a:cs typeface="Arial" charset="0"/>
              </a:rPr>
              <a:pPr/>
              <a:t>15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533399" y="228600"/>
            <a:ext cx="8500533" cy="1143000"/>
          </a:xfrm>
        </p:spPr>
        <p:txBody>
          <a:bodyPr/>
          <a:lstStyle/>
          <a:p>
            <a:r>
              <a:rPr lang="el-GR" sz="2400" dirty="0" smtClean="0"/>
              <a:t>Κυκλικός Έλεγχος Πλεονασμού (</a:t>
            </a:r>
            <a:r>
              <a:rPr lang="en-US" sz="2400" dirty="0" smtClean="0"/>
              <a:t>Cyclic Redundancy Check</a:t>
            </a:r>
            <a:r>
              <a:rPr lang="el-GR" sz="2400" dirty="0" smtClean="0"/>
              <a:t>)</a:t>
            </a:r>
            <a:endParaRPr lang="en-US" sz="2400" dirty="0" smtClean="0"/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84188" y="1176867"/>
            <a:ext cx="7772400" cy="3828521"/>
          </a:xfrm>
        </p:spPr>
        <p:txBody>
          <a:bodyPr/>
          <a:lstStyle/>
          <a:p>
            <a:r>
              <a:rPr lang="el-GR" sz="2000" dirty="0" smtClean="0"/>
              <a:t>περισσότερο ισχυρή κωδικοποίηση ανίχνευσης σφαλμάτων</a:t>
            </a:r>
            <a:endParaRPr lang="en-US" sz="2000" dirty="0" smtClean="0"/>
          </a:p>
          <a:p>
            <a:r>
              <a:rPr lang="el-GR" sz="2000" dirty="0" smtClean="0"/>
              <a:t>αντιμετωπίζει τα </a:t>
            </a:r>
            <a:r>
              <a:rPr lang="en-US" sz="2000" dirty="0" smtClean="0"/>
              <a:t>bits</a:t>
            </a:r>
            <a:r>
              <a:rPr lang="el-GR" sz="2000" dirty="0" smtClean="0"/>
              <a:t> δεδομένων</a:t>
            </a:r>
            <a:r>
              <a:rPr lang="en-US" sz="2000" dirty="0" smtClean="0"/>
              <a:t>, </a:t>
            </a:r>
            <a:r>
              <a:rPr lang="en-US" sz="2000" dirty="0" smtClean="0">
                <a:solidFill>
                  <a:srgbClr val="FF0000"/>
                </a:solidFill>
              </a:rPr>
              <a:t>D</a:t>
            </a:r>
            <a:r>
              <a:rPr lang="en-US" sz="2000" dirty="0" smtClean="0"/>
              <a:t>, </a:t>
            </a:r>
            <a:r>
              <a:rPr lang="el-GR" sz="2000" dirty="0" smtClean="0"/>
              <a:t>σαν δυαδικό αριθμό</a:t>
            </a:r>
            <a:endParaRPr lang="en-US" sz="2000" dirty="0" smtClean="0"/>
          </a:p>
          <a:p>
            <a:r>
              <a:rPr lang="el-GR" sz="2000" dirty="0" smtClean="0"/>
              <a:t>επιλέγει</a:t>
            </a:r>
            <a:r>
              <a:rPr lang="en-US" sz="2000" dirty="0" smtClean="0"/>
              <a:t> </a:t>
            </a:r>
            <a:r>
              <a:rPr lang="el-GR" sz="2000" dirty="0" smtClean="0"/>
              <a:t>μοτίβο </a:t>
            </a:r>
            <a:r>
              <a:rPr lang="en-US" sz="2000" dirty="0" smtClean="0"/>
              <a:t>r+1 bit (</a:t>
            </a:r>
            <a:r>
              <a:rPr lang="el-GR" sz="2000" dirty="0" smtClean="0"/>
              <a:t>γεννήτρια (</a:t>
            </a:r>
            <a:r>
              <a:rPr lang="en-US" sz="2000" dirty="0" smtClean="0"/>
              <a:t>generator</a:t>
            </a:r>
            <a:r>
              <a:rPr lang="el-GR" sz="2000" dirty="0" smtClean="0"/>
              <a:t>)</a:t>
            </a:r>
            <a:r>
              <a:rPr lang="en-US" sz="2000" dirty="0" smtClean="0"/>
              <a:t>), </a:t>
            </a:r>
            <a:r>
              <a:rPr lang="en-US" sz="2000" dirty="0" smtClean="0">
                <a:solidFill>
                  <a:srgbClr val="FF0000"/>
                </a:solidFill>
              </a:rPr>
              <a:t>G</a:t>
            </a:r>
            <a:r>
              <a:rPr lang="en-US" sz="2000" dirty="0" smtClean="0"/>
              <a:t> </a:t>
            </a:r>
          </a:p>
          <a:p>
            <a:r>
              <a:rPr lang="el-GR" sz="2000" dirty="0" smtClean="0"/>
              <a:t>στόχος</a:t>
            </a:r>
            <a:r>
              <a:rPr lang="en-US" sz="2000" dirty="0" smtClean="0"/>
              <a:t>: </a:t>
            </a:r>
            <a:r>
              <a:rPr lang="el-GR" sz="2000" dirty="0" smtClean="0"/>
              <a:t>επιλογή</a:t>
            </a:r>
            <a:r>
              <a:rPr lang="en-US" sz="2000" dirty="0" smtClean="0"/>
              <a:t> r CRC bits, </a:t>
            </a:r>
            <a:r>
              <a:rPr lang="en-US" sz="2000" dirty="0" smtClean="0">
                <a:solidFill>
                  <a:srgbClr val="FF0000"/>
                </a:solidFill>
              </a:rPr>
              <a:t>R</a:t>
            </a:r>
            <a:r>
              <a:rPr lang="en-US" sz="2000" dirty="0" smtClean="0"/>
              <a:t>, </a:t>
            </a:r>
            <a:r>
              <a:rPr lang="el-GR" sz="2000" dirty="0" smtClean="0"/>
              <a:t>έτσι ώστε</a:t>
            </a:r>
            <a:endParaRPr lang="en-US" sz="2000" dirty="0" smtClean="0"/>
          </a:p>
          <a:p>
            <a:pPr lvl="1">
              <a:buFont typeface="Wingdings" pitchFamily="2" charset="2"/>
              <a:buChar char="§"/>
            </a:pPr>
            <a:r>
              <a:rPr lang="en-US" sz="1800" dirty="0" smtClean="0"/>
              <a:t> </a:t>
            </a:r>
            <a:r>
              <a:rPr lang="el-GR" sz="1800" dirty="0" smtClean="0"/>
              <a:t>το </a:t>
            </a:r>
            <a:r>
              <a:rPr lang="en-US" sz="1800" dirty="0" smtClean="0"/>
              <a:t>&lt;D,R&gt; </a:t>
            </a:r>
            <a:r>
              <a:rPr lang="el-GR" sz="1800" dirty="0" smtClean="0"/>
              <a:t>να διαιρείται ακριβώς από το</a:t>
            </a:r>
            <a:r>
              <a:rPr lang="en-US" sz="1800" dirty="0" smtClean="0"/>
              <a:t> G (modulo 2) </a:t>
            </a:r>
          </a:p>
          <a:p>
            <a:pPr lvl="1">
              <a:buFont typeface="Wingdings" pitchFamily="2" charset="2"/>
              <a:buChar char="§"/>
            </a:pPr>
            <a:r>
              <a:rPr lang="el-GR" sz="1800" dirty="0" smtClean="0"/>
              <a:t>ο δέκτης γνωρίζει το </a:t>
            </a:r>
            <a:r>
              <a:rPr lang="en-US" sz="1800" dirty="0" smtClean="0"/>
              <a:t>G, </a:t>
            </a:r>
            <a:r>
              <a:rPr lang="el-GR" sz="1800" dirty="0" smtClean="0"/>
              <a:t>διαιρεί το</a:t>
            </a:r>
            <a:r>
              <a:rPr lang="en-US" sz="1800" dirty="0" smtClean="0"/>
              <a:t> &lt;D,R&gt; </a:t>
            </a:r>
            <a:r>
              <a:rPr lang="el-GR" sz="1800" dirty="0" smtClean="0"/>
              <a:t>με το</a:t>
            </a:r>
            <a:r>
              <a:rPr lang="en-US" sz="1800" dirty="0" smtClean="0"/>
              <a:t> G.  </a:t>
            </a:r>
            <a:r>
              <a:rPr lang="el-GR" sz="1800" dirty="0" smtClean="0"/>
              <a:t>Αν μη μηδενικό υπόλοιπο: ανιχνεύτηκε σφάλμα</a:t>
            </a:r>
            <a:r>
              <a:rPr lang="en-US" sz="1800" dirty="0" smtClean="0"/>
              <a:t>!</a:t>
            </a:r>
          </a:p>
          <a:p>
            <a:pPr lvl="1">
              <a:buFont typeface="Wingdings" pitchFamily="2" charset="2"/>
              <a:buChar char="§"/>
            </a:pPr>
            <a:r>
              <a:rPr lang="el-GR" sz="1800" dirty="0" smtClean="0">
                <a:solidFill>
                  <a:srgbClr val="FF0000"/>
                </a:solidFill>
              </a:rPr>
              <a:t>Μπορεί να ανιχνεύσει όλες τις ριπές σφαλμάτων με λιγότερα από</a:t>
            </a:r>
            <a:r>
              <a:rPr lang="en-US" sz="1800" dirty="0" smtClean="0">
                <a:solidFill>
                  <a:srgbClr val="FF0000"/>
                </a:solidFill>
              </a:rPr>
              <a:t> r+1 bits</a:t>
            </a:r>
          </a:p>
          <a:p>
            <a:r>
              <a:rPr lang="el-GR" sz="2000" dirty="0" smtClean="0"/>
              <a:t>Χρησιμοποιείται ευρέως στην πράξη</a:t>
            </a:r>
            <a:r>
              <a:rPr lang="en-US" sz="2000" dirty="0" smtClean="0"/>
              <a:t> (Ethernet, 802.11 </a:t>
            </a:r>
            <a:r>
              <a:rPr lang="en-US" sz="2000" dirty="0" err="1" smtClean="0"/>
              <a:t>WiFi</a:t>
            </a:r>
            <a:r>
              <a:rPr lang="en-US" sz="2000" dirty="0" smtClean="0"/>
              <a:t>, ATM)</a:t>
            </a:r>
          </a:p>
        </p:txBody>
      </p:sp>
      <p:pic>
        <p:nvPicPr>
          <p:cNvPr id="41988" name="Picture 4" descr="524 CRC cod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75" y="4864100"/>
            <a:ext cx="5738813" cy="158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89" name="Rectangle 5"/>
          <p:cNvSpPr txBox="1">
            <a:spLocks noChangeArrowheads="1"/>
          </p:cNvSpPr>
          <p:nvPr/>
        </p:nvSpPr>
        <p:spPr bwMode="auto">
          <a:xfrm>
            <a:off x="3876675" y="6400800"/>
            <a:ext cx="4429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/>
            <a:r>
              <a:rPr lang="el-GR" sz="1100" i="0" dirty="0" smtClean="0">
                <a:latin typeface="Arial" charset="0"/>
                <a:cs typeface="Arial" charset="0"/>
              </a:rPr>
              <a:t>Δίκτυα Επικοινωνιών- </a:t>
            </a:r>
            <a:r>
              <a:rPr lang="en-US" sz="1100" i="0" dirty="0">
                <a:latin typeface="Arial" charset="0"/>
                <a:cs typeface="Arial" charset="0"/>
              </a:rPr>
              <a:t>5: </a:t>
            </a:r>
            <a:r>
              <a:rPr lang="el-GR" sz="1100" i="0" dirty="0">
                <a:latin typeface="Arial" charset="0"/>
                <a:cs typeface="Arial" charset="0"/>
              </a:rPr>
              <a:t>Επίπεδο ζεύξης δεδομένων</a:t>
            </a:r>
            <a:endParaRPr lang="en-US" sz="1100" i="0" dirty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ECE2A0DC-4A17-4DA6-969A-36369CA39538}" type="slidenum">
              <a:rPr lang="en-US" smtClean="0">
                <a:latin typeface="Arial" charset="0"/>
                <a:cs typeface="Arial" charset="0"/>
              </a:rPr>
              <a:pPr/>
              <a:t>16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44034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dirty="0" smtClean="0"/>
              <a:t>Παράδειγμα </a:t>
            </a:r>
            <a:r>
              <a:rPr lang="en-US" sz="3600" dirty="0" smtClean="0"/>
              <a:t>CRC</a:t>
            </a:r>
            <a:endParaRPr lang="en-US" dirty="0" smtClean="0"/>
          </a:p>
        </p:txBody>
      </p:sp>
      <p:sp>
        <p:nvSpPr>
          <p:cNvPr id="44035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492125" y="1281113"/>
            <a:ext cx="3478213" cy="3740150"/>
          </a:xfrm>
        </p:spPr>
        <p:txBody>
          <a:bodyPr/>
          <a:lstStyle/>
          <a:p>
            <a:pPr>
              <a:buFont typeface="ZapfDingbats"/>
              <a:buNone/>
            </a:pPr>
            <a:r>
              <a:rPr lang="el-GR" sz="2400" dirty="0" smtClean="0">
                <a:solidFill>
                  <a:schemeClr val="accent2"/>
                </a:solidFill>
              </a:rPr>
              <a:t>θέλουμε</a:t>
            </a:r>
            <a:r>
              <a:rPr lang="en-US" sz="2400" dirty="0" smtClean="0">
                <a:solidFill>
                  <a:schemeClr val="accent2"/>
                </a:solidFill>
              </a:rPr>
              <a:t>:</a:t>
            </a:r>
            <a:endParaRPr lang="en-US" dirty="0" smtClean="0"/>
          </a:p>
          <a:p>
            <a:pPr lvl="1">
              <a:buFont typeface="ZapfDingbats"/>
              <a:buNone/>
            </a:pPr>
            <a:r>
              <a:rPr lang="en-US" dirty="0" smtClean="0"/>
              <a:t>D</a:t>
            </a:r>
            <a:r>
              <a:rPr lang="en-US" baseline="26000" dirty="0" smtClean="0"/>
              <a:t>.</a:t>
            </a:r>
            <a:r>
              <a:rPr lang="en-US" dirty="0" smtClean="0"/>
              <a:t>2</a:t>
            </a:r>
            <a:r>
              <a:rPr lang="en-US" baseline="30000" dirty="0" smtClean="0"/>
              <a:t>r</a:t>
            </a:r>
            <a:r>
              <a:rPr lang="en-US" dirty="0" smtClean="0"/>
              <a:t> </a:t>
            </a:r>
            <a:r>
              <a:rPr lang="en-US" sz="1800" dirty="0" smtClean="0">
                <a:solidFill>
                  <a:schemeClr val="accent2"/>
                </a:solidFill>
              </a:rPr>
              <a:t>XOR</a:t>
            </a:r>
            <a:r>
              <a:rPr lang="en-US" dirty="0" smtClean="0"/>
              <a:t> R = </a:t>
            </a:r>
            <a:r>
              <a:rPr lang="en-US" dirty="0" err="1" smtClean="0"/>
              <a:t>nG</a:t>
            </a:r>
            <a:endParaRPr lang="en-US" dirty="0" smtClean="0"/>
          </a:p>
          <a:p>
            <a:pPr>
              <a:buFont typeface="ZapfDingbats"/>
              <a:buNone/>
            </a:pPr>
            <a:r>
              <a:rPr lang="el-GR" sz="2400" i="1" dirty="0" smtClean="0">
                <a:solidFill>
                  <a:schemeClr val="accent2"/>
                </a:solidFill>
              </a:rPr>
              <a:t>ισοδύναμα</a:t>
            </a:r>
            <a:r>
              <a:rPr lang="en-US" sz="2400" i="1" dirty="0" smtClean="0">
                <a:solidFill>
                  <a:schemeClr val="accent2"/>
                </a:solidFill>
              </a:rPr>
              <a:t>:</a:t>
            </a:r>
            <a:endParaRPr lang="en-US" dirty="0" smtClean="0"/>
          </a:p>
          <a:p>
            <a:pPr lvl="1">
              <a:buFont typeface="ZapfDingbats"/>
              <a:buNone/>
            </a:pPr>
            <a:r>
              <a:rPr lang="en-US" dirty="0" smtClean="0"/>
              <a:t>D</a:t>
            </a:r>
            <a:r>
              <a:rPr lang="en-US" baseline="26000" dirty="0" smtClean="0"/>
              <a:t>.</a:t>
            </a:r>
            <a:r>
              <a:rPr lang="en-US" dirty="0" smtClean="0"/>
              <a:t>2</a:t>
            </a:r>
            <a:r>
              <a:rPr lang="en-US" baseline="30000" dirty="0" smtClean="0"/>
              <a:t>r</a:t>
            </a:r>
            <a:r>
              <a:rPr lang="en-US" dirty="0" smtClean="0"/>
              <a:t> = </a:t>
            </a:r>
            <a:r>
              <a:rPr lang="en-US" dirty="0" err="1" smtClean="0"/>
              <a:t>nG</a:t>
            </a:r>
            <a:r>
              <a:rPr lang="en-US" dirty="0" smtClean="0"/>
              <a:t> </a:t>
            </a:r>
            <a:r>
              <a:rPr lang="en-US" sz="1800" dirty="0" smtClean="0">
                <a:solidFill>
                  <a:schemeClr val="accent2"/>
                </a:solidFill>
              </a:rPr>
              <a:t>XOR</a:t>
            </a:r>
            <a:r>
              <a:rPr lang="en-US" dirty="0" smtClean="0"/>
              <a:t> R </a:t>
            </a:r>
          </a:p>
          <a:p>
            <a:pPr>
              <a:buFont typeface="ZapfDingbats"/>
              <a:buNone/>
            </a:pPr>
            <a:r>
              <a:rPr lang="el-GR" sz="2400" i="1" dirty="0" smtClean="0">
                <a:solidFill>
                  <a:schemeClr val="accent2"/>
                </a:solidFill>
              </a:rPr>
              <a:t>ισοδύναμα</a:t>
            </a:r>
            <a:r>
              <a:rPr lang="en-US" sz="2400" i="1" dirty="0" smtClean="0">
                <a:solidFill>
                  <a:schemeClr val="accent2"/>
                </a:solidFill>
              </a:rPr>
              <a:t>:</a:t>
            </a:r>
            <a:r>
              <a:rPr lang="en-US" sz="2400" dirty="0" smtClean="0"/>
              <a:t>  </a:t>
            </a:r>
          </a:p>
          <a:p>
            <a:pPr>
              <a:buFont typeface="ZapfDingbats"/>
              <a:buNone/>
            </a:pPr>
            <a:r>
              <a:rPr lang="en-US" sz="2400" dirty="0" smtClean="0"/>
              <a:t>    </a:t>
            </a:r>
            <a:r>
              <a:rPr lang="el-GR" sz="2400" dirty="0" smtClean="0"/>
              <a:t>αν διαιρέσουμε το</a:t>
            </a:r>
            <a:r>
              <a:rPr lang="en-US" sz="2400" dirty="0" smtClean="0"/>
              <a:t> D</a:t>
            </a:r>
            <a:r>
              <a:rPr lang="en-US" sz="2400" baseline="26000" dirty="0" smtClean="0"/>
              <a:t>.</a:t>
            </a:r>
            <a:r>
              <a:rPr lang="en-US" sz="2400" dirty="0" smtClean="0"/>
              <a:t>2</a:t>
            </a:r>
            <a:r>
              <a:rPr lang="en-US" sz="2400" baseline="30000" dirty="0" smtClean="0"/>
              <a:t>r</a:t>
            </a:r>
            <a:r>
              <a:rPr lang="en-US" sz="2400" dirty="0" smtClean="0"/>
              <a:t> </a:t>
            </a:r>
            <a:r>
              <a:rPr lang="el-GR" sz="2400" dirty="0" smtClean="0"/>
              <a:t>με</a:t>
            </a:r>
            <a:r>
              <a:rPr lang="en-US" sz="2400" dirty="0" smtClean="0"/>
              <a:t> G, </a:t>
            </a:r>
            <a:r>
              <a:rPr lang="el-GR" sz="2400" dirty="0" smtClean="0"/>
              <a:t>θέλουμε το υπόλοιπο</a:t>
            </a:r>
            <a:r>
              <a:rPr lang="en-US" sz="2400" dirty="0" smtClean="0"/>
              <a:t> R</a:t>
            </a:r>
            <a:r>
              <a:rPr lang="el-GR" sz="2400" dirty="0" smtClean="0"/>
              <a:t> να ικανοποιεί τη σχέση:</a:t>
            </a:r>
            <a:endParaRPr lang="en-US" dirty="0" smtClean="0"/>
          </a:p>
        </p:txBody>
      </p:sp>
      <p:sp>
        <p:nvSpPr>
          <p:cNvPr id="44036" name="Text Box 5"/>
          <p:cNvSpPr txBox="1">
            <a:spLocks noChangeArrowheads="1"/>
          </p:cNvSpPr>
          <p:nvPr/>
        </p:nvSpPr>
        <p:spPr bwMode="auto">
          <a:xfrm>
            <a:off x="1050925" y="5565775"/>
            <a:ext cx="37671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2400" i="0"/>
              <a:t>R</a:t>
            </a:r>
            <a:r>
              <a:rPr lang="en-US" i="0"/>
              <a:t> = </a:t>
            </a:r>
            <a:r>
              <a:rPr lang="el-GR" i="0"/>
              <a:t>υπόλοιπο</a:t>
            </a:r>
            <a:r>
              <a:rPr lang="en-US" i="0"/>
              <a:t>[           ]</a:t>
            </a:r>
          </a:p>
        </p:txBody>
      </p:sp>
      <p:sp>
        <p:nvSpPr>
          <p:cNvPr id="44037" name="Text Box 6"/>
          <p:cNvSpPr txBox="1">
            <a:spLocks noChangeArrowheads="1"/>
          </p:cNvSpPr>
          <p:nvPr/>
        </p:nvSpPr>
        <p:spPr bwMode="auto">
          <a:xfrm>
            <a:off x="2368550" y="5421313"/>
            <a:ext cx="133667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sz="2400" i="0"/>
              <a:t>D</a:t>
            </a:r>
            <a:r>
              <a:rPr lang="en-US" sz="2400" i="0" baseline="26000"/>
              <a:t>.</a:t>
            </a:r>
            <a:r>
              <a:rPr lang="en-US" sz="2400" i="0"/>
              <a:t>2</a:t>
            </a:r>
            <a:r>
              <a:rPr lang="en-US" sz="2400" i="0" baseline="30000"/>
              <a:t>r</a:t>
            </a:r>
          </a:p>
          <a:p>
            <a:pPr algn="ctr" eaLnBrk="0" hangingPunct="0"/>
            <a:r>
              <a:rPr lang="en-US" sz="2400" i="0"/>
              <a:t>G</a:t>
            </a:r>
            <a:endParaRPr lang="en-US" sz="2400" i="0">
              <a:latin typeface="Times New Roman" pitchFamily="18" charset="0"/>
            </a:endParaRPr>
          </a:p>
        </p:txBody>
      </p:sp>
      <p:sp>
        <p:nvSpPr>
          <p:cNvPr id="44038" name="Line 7"/>
          <p:cNvSpPr>
            <a:spLocks noChangeShapeType="1"/>
          </p:cNvSpPr>
          <p:nvPr/>
        </p:nvSpPr>
        <p:spPr bwMode="auto">
          <a:xfrm>
            <a:off x="2679700" y="5854700"/>
            <a:ext cx="631825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44039" name="Rectangle 8"/>
          <p:cNvSpPr>
            <a:spLocks noChangeArrowheads="1"/>
          </p:cNvSpPr>
          <p:nvPr/>
        </p:nvSpPr>
        <p:spPr bwMode="auto">
          <a:xfrm>
            <a:off x="927100" y="5151438"/>
            <a:ext cx="3201988" cy="1190625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44040" name="Rectangle 5"/>
          <p:cNvSpPr txBox="1">
            <a:spLocks noChangeArrowheads="1"/>
          </p:cNvSpPr>
          <p:nvPr/>
        </p:nvSpPr>
        <p:spPr bwMode="auto">
          <a:xfrm>
            <a:off x="3876675" y="6400800"/>
            <a:ext cx="4429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/>
            <a:r>
              <a:rPr lang="el-GR" sz="1100" i="0" dirty="0" smtClean="0">
                <a:latin typeface="Arial" charset="0"/>
                <a:cs typeface="Arial" charset="0"/>
              </a:rPr>
              <a:t>Δίκτυα Επικοινωνιών- </a:t>
            </a:r>
            <a:r>
              <a:rPr lang="en-US" sz="1100" i="0" dirty="0">
                <a:latin typeface="Arial" charset="0"/>
                <a:cs typeface="Arial" charset="0"/>
              </a:rPr>
              <a:t>5: </a:t>
            </a:r>
            <a:r>
              <a:rPr lang="el-GR" sz="1100" i="0" dirty="0">
                <a:latin typeface="Arial" charset="0"/>
                <a:cs typeface="Arial" charset="0"/>
              </a:rPr>
              <a:t>Επίπεδο ζεύξης δεδομένων</a:t>
            </a:r>
            <a:endParaRPr lang="en-US" sz="1100" i="0" dirty="0">
              <a:latin typeface="Arial" charset="0"/>
              <a:cs typeface="Arial" charset="0"/>
            </a:endParaRPr>
          </a:p>
        </p:txBody>
      </p:sp>
      <p:sp>
        <p:nvSpPr>
          <p:cNvPr id="44041" name="TextBox 11"/>
          <p:cNvSpPr txBox="1">
            <a:spLocks noChangeArrowheads="1"/>
          </p:cNvSpPr>
          <p:nvPr/>
        </p:nvSpPr>
        <p:spPr bwMode="auto">
          <a:xfrm>
            <a:off x="5781675" y="2143125"/>
            <a:ext cx="87075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2400" i="0" dirty="0">
                <a:solidFill>
                  <a:schemeClr val="accent6"/>
                </a:solidFill>
                <a:latin typeface="Courier"/>
              </a:rPr>
              <a:t>1001</a:t>
            </a:r>
          </a:p>
        </p:txBody>
      </p:sp>
      <p:sp>
        <p:nvSpPr>
          <p:cNvPr id="44042" name="TextBox 12"/>
          <p:cNvSpPr txBox="1">
            <a:spLocks noChangeArrowheads="1"/>
          </p:cNvSpPr>
          <p:nvPr/>
        </p:nvSpPr>
        <p:spPr bwMode="auto">
          <a:xfrm>
            <a:off x="6629400" y="2144713"/>
            <a:ext cx="168270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2400" i="0" dirty="0">
                <a:solidFill>
                  <a:schemeClr val="accent6"/>
                </a:solidFill>
                <a:latin typeface="Courier"/>
              </a:rPr>
              <a:t>101110</a:t>
            </a:r>
            <a:r>
              <a:rPr lang="en-US" sz="2400" i="0" dirty="0">
                <a:latin typeface="Courier"/>
              </a:rPr>
              <a:t>000</a:t>
            </a:r>
          </a:p>
        </p:txBody>
      </p:sp>
      <p:sp>
        <p:nvSpPr>
          <p:cNvPr id="13" name="Freeform 13"/>
          <p:cNvSpPr/>
          <p:nvPr/>
        </p:nvSpPr>
        <p:spPr>
          <a:xfrm>
            <a:off x="6616700" y="2257425"/>
            <a:ext cx="1690688" cy="228600"/>
          </a:xfrm>
          <a:custGeom>
            <a:avLst/>
            <a:gdLst>
              <a:gd name="connsiteX0" fmla="*/ 635000 w 635000"/>
              <a:gd name="connsiteY0" fmla="*/ 0 h 254000"/>
              <a:gd name="connsiteX1" fmla="*/ 23091 w 635000"/>
              <a:gd name="connsiteY1" fmla="*/ 34637 h 254000"/>
              <a:gd name="connsiteX2" fmla="*/ 173181 w 635000"/>
              <a:gd name="connsiteY2" fmla="*/ 161637 h 254000"/>
              <a:gd name="connsiteX3" fmla="*/ 0 w 635000"/>
              <a:gd name="connsiteY3" fmla="*/ 254000 h 254000"/>
              <a:gd name="connsiteX0" fmla="*/ 635000 w 635000"/>
              <a:gd name="connsiteY0" fmla="*/ 0 h 254000"/>
              <a:gd name="connsiteX1" fmla="*/ 23091 w 635000"/>
              <a:gd name="connsiteY1" fmla="*/ 34637 h 254000"/>
              <a:gd name="connsiteX2" fmla="*/ 173181 w 635000"/>
              <a:gd name="connsiteY2" fmla="*/ 161637 h 254000"/>
              <a:gd name="connsiteX3" fmla="*/ 0 w 635000"/>
              <a:gd name="connsiteY3" fmla="*/ 254000 h 254000"/>
              <a:gd name="connsiteX0" fmla="*/ 635000 w 635000"/>
              <a:gd name="connsiteY0" fmla="*/ 11561 h 265561"/>
              <a:gd name="connsiteX1" fmla="*/ 74590 w 635000"/>
              <a:gd name="connsiteY1" fmla="*/ 11044 h 265561"/>
              <a:gd name="connsiteX2" fmla="*/ 173181 w 635000"/>
              <a:gd name="connsiteY2" fmla="*/ 173198 h 265561"/>
              <a:gd name="connsiteX3" fmla="*/ 0 w 635000"/>
              <a:gd name="connsiteY3" fmla="*/ 265561 h 265561"/>
              <a:gd name="connsiteX0" fmla="*/ 635000 w 635000"/>
              <a:gd name="connsiteY0" fmla="*/ 517 h 254517"/>
              <a:gd name="connsiteX1" fmla="*/ 74590 w 635000"/>
              <a:gd name="connsiteY1" fmla="*/ 0 h 254517"/>
              <a:gd name="connsiteX2" fmla="*/ 173181 w 635000"/>
              <a:gd name="connsiteY2" fmla="*/ 162154 h 254517"/>
              <a:gd name="connsiteX3" fmla="*/ 0 w 635000"/>
              <a:gd name="connsiteY3" fmla="*/ 254517 h 254517"/>
              <a:gd name="connsiteX0" fmla="*/ 635000 w 635000"/>
              <a:gd name="connsiteY0" fmla="*/ 517 h 254517"/>
              <a:gd name="connsiteX1" fmla="*/ 74590 w 635000"/>
              <a:gd name="connsiteY1" fmla="*/ 0 h 254517"/>
              <a:gd name="connsiteX2" fmla="*/ 110238 w 635000"/>
              <a:gd name="connsiteY2" fmla="*/ 130905 h 254517"/>
              <a:gd name="connsiteX3" fmla="*/ 0 w 635000"/>
              <a:gd name="connsiteY3" fmla="*/ 254517 h 254517"/>
              <a:gd name="connsiteX0" fmla="*/ 587177 w 587177"/>
              <a:gd name="connsiteY0" fmla="*/ 517 h 184207"/>
              <a:gd name="connsiteX1" fmla="*/ 26767 w 587177"/>
              <a:gd name="connsiteY1" fmla="*/ 0 h 184207"/>
              <a:gd name="connsiteX2" fmla="*/ 62415 w 587177"/>
              <a:gd name="connsiteY2" fmla="*/ 130905 h 184207"/>
              <a:gd name="connsiteX3" fmla="*/ 20842 w 587177"/>
              <a:gd name="connsiteY3" fmla="*/ 184207 h 184207"/>
              <a:gd name="connsiteX0" fmla="*/ 603663 w 603663"/>
              <a:gd name="connsiteY0" fmla="*/ 517 h 184207"/>
              <a:gd name="connsiteX1" fmla="*/ 43253 w 603663"/>
              <a:gd name="connsiteY1" fmla="*/ 0 h 184207"/>
              <a:gd name="connsiteX2" fmla="*/ 37328 w 603663"/>
              <a:gd name="connsiteY2" fmla="*/ 184207 h 184207"/>
              <a:gd name="connsiteX0" fmla="*/ 566335 w 566335"/>
              <a:gd name="connsiteY0" fmla="*/ 517 h 184207"/>
              <a:gd name="connsiteX1" fmla="*/ 5925 w 566335"/>
              <a:gd name="connsiteY1" fmla="*/ 0 h 184207"/>
              <a:gd name="connsiteX2" fmla="*/ 0 w 566335"/>
              <a:gd name="connsiteY2" fmla="*/ 184207 h 184207"/>
              <a:gd name="connsiteX0" fmla="*/ 566335 w 566335"/>
              <a:gd name="connsiteY0" fmla="*/ 517 h 219362"/>
              <a:gd name="connsiteX1" fmla="*/ 5925 w 566335"/>
              <a:gd name="connsiteY1" fmla="*/ 0 h 219362"/>
              <a:gd name="connsiteX2" fmla="*/ 0 w 566335"/>
              <a:gd name="connsiteY2" fmla="*/ 219362 h 219362"/>
              <a:gd name="connsiteX0" fmla="*/ 566335 w 566335"/>
              <a:gd name="connsiteY0" fmla="*/ 517 h 219362"/>
              <a:gd name="connsiteX1" fmla="*/ 5925 w 566335"/>
              <a:gd name="connsiteY1" fmla="*/ 0 h 219362"/>
              <a:gd name="connsiteX2" fmla="*/ 0 w 566335"/>
              <a:gd name="connsiteY2" fmla="*/ 219362 h 2193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66335" h="219362">
                <a:moveTo>
                  <a:pt x="566335" y="517"/>
                </a:moveTo>
                <a:cubicBezTo>
                  <a:pt x="298865" y="4366"/>
                  <a:pt x="396181" y="404"/>
                  <a:pt x="5925" y="0"/>
                </a:cubicBezTo>
                <a:cubicBezTo>
                  <a:pt x="37423" y="159517"/>
                  <a:pt x="26984" y="157549"/>
                  <a:pt x="0" y="219362"/>
                </a:cubicBezTo>
              </a:path>
            </a:pathLst>
          </a:custGeom>
          <a:ln w="28575">
            <a:solidFill>
              <a:schemeClr val="tx1"/>
            </a:solidFill>
          </a:ln>
        </p:spPr>
        <p:txBody>
          <a:bodyPr wrap="none"/>
          <a:lstStyle/>
          <a:p>
            <a:pPr eaLnBrk="0" hangingPunct="0">
              <a:defRPr/>
            </a:pPr>
            <a:endParaRPr lang="en-US">
              <a:ln>
                <a:solidFill>
                  <a:srgbClr val="000000"/>
                </a:solidFill>
              </a:ln>
              <a:ea typeface="ＭＳ Ｐゴシック" charset="0"/>
            </a:endParaRPr>
          </a:p>
        </p:txBody>
      </p:sp>
      <p:sp>
        <p:nvSpPr>
          <p:cNvPr id="14" name="TextBox 14"/>
          <p:cNvSpPr txBox="1">
            <a:spLocks noChangeArrowheads="1"/>
          </p:cNvSpPr>
          <p:nvPr/>
        </p:nvSpPr>
        <p:spPr bwMode="auto">
          <a:xfrm>
            <a:off x="6635750" y="2425700"/>
            <a:ext cx="9239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2400" i="0" dirty="0">
                <a:latin typeface="Courier"/>
              </a:rPr>
              <a:t>1001</a:t>
            </a:r>
          </a:p>
        </p:txBody>
      </p:sp>
      <p:sp>
        <p:nvSpPr>
          <p:cNvPr id="15" name="TextBox 15"/>
          <p:cNvSpPr txBox="1">
            <a:spLocks noChangeArrowheads="1"/>
          </p:cNvSpPr>
          <p:nvPr/>
        </p:nvSpPr>
        <p:spPr bwMode="auto">
          <a:xfrm>
            <a:off x="7172325" y="1843088"/>
            <a:ext cx="36988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2400" i="0">
                <a:latin typeface="Courier"/>
              </a:rPr>
              <a:t>1</a:t>
            </a:r>
          </a:p>
        </p:txBody>
      </p:sp>
      <p:grpSp>
        <p:nvGrpSpPr>
          <p:cNvPr id="16" name="Group 16"/>
          <p:cNvGrpSpPr>
            <a:grpSpLocks/>
          </p:cNvGrpSpPr>
          <p:nvPr/>
        </p:nvGrpSpPr>
        <p:grpSpPr bwMode="auto">
          <a:xfrm>
            <a:off x="6737350" y="2768600"/>
            <a:ext cx="990600" cy="461963"/>
            <a:chOff x="4230517" y="1826827"/>
            <a:chExt cx="991122" cy="461665"/>
          </a:xfrm>
        </p:grpSpPr>
        <p:cxnSp>
          <p:nvCxnSpPr>
            <p:cNvPr id="44076" name="Straight Connector 17"/>
            <p:cNvCxnSpPr>
              <a:cxnSpLocks noChangeShapeType="1"/>
            </p:cNvCxnSpPr>
            <p:nvPr/>
          </p:nvCxnSpPr>
          <p:spPr bwMode="auto">
            <a:xfrm>
              <a:off x="4230517" y="1907071"/>
              <a:ext cx="65336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</p:cxnSp>
        <p:sp>
          <p:nvSpPr>
            <p:cNvPr id="44077" name="TextBox 18"/>
            <p:cNvSpPr txBox="1">
              <a:spLocks noChangeArrowheads="1"/>
            </p:cNvSpPr>
            <p:nvPr/>
          </p:nvSpPr>
          <p:spPr bwMode="auto">
            <a:xfrm>
              <a:off x="4482885" y="1826827"/>
              <a:ext cx="738754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400" i="0">
                  <a:latin typeface="Courier"/>
                </a:rPr>
                <a:t>101</a:t>
              </a:r>
            </a:p>
          </p:txBody>
        </p:sp>
      </p:grpSp>
      <p:sp>
        <p:nvSpPr>
          <p:cNvPr id="19" name="TextBox 19"/>
          <p:cNvSpPr txBox="1">
            <a:spLocks noChangeArrowheads="1"/>
          </p:cNvSpPr>
          <p:nvPr/>
        </p:nvSpPr>
        <p:spPr bwMode="auto">
          <a:xfrm>
            <a:off x="7350125" y="1844675"/>
            <a:ext cx="101944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2400" i="0" dirty="0" smtClean="0">
                <a:latin typeface="Courier"/>
              </a:rPr>
              <a:t>010</a:t>
            </a:r>
            <a:r>
              <a:rPr lang="el-GR" sz="2400" i="0" dirty="0" smtClean="0">
                <a:latin typeface="Courier"/>
              </a:rPr>
              <a:t>11</a:t>
            </a:r>
            <a:endParaRPr lang="en-US" sz="2400" i="0" dirty="0">
              <a:latin typeface="Courier"/>
            </a:endParaRPr>
          </a:p>
        </p:txBody>
      </p:sp>
      <p:grpSp>
        <p:nvGrpSpPr>
          <p:cNvPr id="20" name="Group 20"/>
          <p:cNvGrpSpPr>
            <a:grpSpLocks/>
          </p:cNvGrpSpPr>
          <p:nvPr/>
        </p:nvGrpSpPr>
        <p:grpSpPr bwMode="auto">
          <a:xfrm>
            <a:off x="6983412" y="3038475"/>
            <a:ext cx="1483693" cy="3121200"/>
            <a:chOff x="4446331" y="2096348"/>
            <a:chExt cx="1483225" cy="3122383"/>
          </a:xfrm>
        </p:grpSpPr>
        <p:sp>
          <p:nvSpPr>
            <p:cNvPr id="44061" name="TextBox 21"/>
            <p:cNvSpPr txBox="1">
              <a:spLocks noChangeArrowheads="1"/>
            </p:cNvSpPr>
            <p:nvPr/>
          </p:nvSpPr>
          <p:spPr bwMode="auto">
            <a:xfrm>
              <a:off x="4446331" y="2096348"/>
              <a:ext cx="738754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400" i="0">
                  <a:latin typeface="Courier"/>
                </a:rPr>
                <a:t>000</a:t>
              </a:r>
            </a:p>
          </p:txBody>
        </p:sp>
        <p:cxnSp>
          <p:nvCxnSpPr>
            <p:cNvPr id="44062" name="Straight Connector 22"/>
            <p:cNvCxnSpPr>
              <a:cxnSpLocks noChangeShapeType="1"/>
            </p:cNvCxnSpPr>
            <p:nvPr/>
          </p:nvCxnSpPr>
          <p:spPr bwMode="auto">
            <a:xfrm>
              <a:off x="4581893" y="2511452"/>
              <a:ext cx="49002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</p:cxnSp>
        <p:sp>
          <p:nvSpPr>
            <p:cNvPr id="44063" name="TextBox 23"/>
            <p:cNvSpPr txBox="1">
              <a:spLocks noChangeArrowheads="1"/>
            </p:cNvSpPr>
            <p:nvPr/>
          </p:nvSpPr>
          <p:spPr bwMode="auto">
            <a:xfrm>
              <a:off x="4455786" y="2432510"/>
              <a:ext cx="92345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400" i="0">
                  <a:latin typeface="Courier"/>
                </a:rPr>
                <a:t>1010</a:t>
              </a:r>
            </a:p>
          </p:txBody>
        </p:sp>
        <p:cxnSp>
          <p:nvCxnSpPr>
            <p:cNvPr id="44064" name="Straight Connector 24"/>
            <p:cNvCxnSpPr>
              <a:cxnSpLocks noChangeShapeType="1"/>
            </p:cNvCxnSpPr>
            <p:nvPr/>
          </p:nvCxnSpPr>
          <p:spPr bwMode="auto">
            <a:xfrm>
              <a:off x="4579714" y="3114592"/>
              <a:ext cx="67736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</p:cxnSp>
        <p:sp>
          <p:nvSpPr>
            <p:cNvPr id="44065" name="TextBox 25"/>
            <p:cNvSpPr txBox="1">
              <a:spLocks noChangeArrowheads="1"/>
            </p:cNvSpPr>
            <p:nvPr/>
          </p:nvSpPr>
          <p:spPr bwMode="auto">
            <a:xfrm>
              <a:off x="4452874" y="2693774"/>
              <a:ext cx="92345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400" i="0">
                  <a:latin typeface="Courier"/>
                </a:rPr>
                <a:t>1001</a:t>
              </a:r>
            </a:p>
          </p:txBody>
        </p:sp>
        <p:sp>
          <p:nvSpPr>
            <p:cNvPr id="44066" name="TextBox 26"/>
            <p:cNvSpPr txBox="1">
              <a:spLocks noChangeArrowheads="1"/>
            </p:cNvSpPr>
            <p:nvPr/>
          </p:nvSpPr>
          <p:spPr bwMode="auto">
            <a:xfrm>
              <a:off x="4778014" y="3022421"/>
              <a:ext cx="856070" cy="4618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l-GR" sz="2400" i="0" dirty="0" smtClean="0">
                  <a:latin typeface="Courier"/>
                </a:rPr>
                <a:t>1</a:t>
              </a:r>
              <a:r>
                <a:rPr lang="en-US" sz="2400" i="0" dirty="0" smtClean="0">
                  <a:latin typeface="Courier"/>
                </a:rPr>
                <a:t>10</a:t>
              </a:r>
              <a:endParaRPr lang="en-US" sz="2400" i="0" dirty="0">
                <a:latin typeface="Courier"/>
              </a:endParaRPr>
            </a:p>
          </p:txBody>
        </p:sp>
        <p:sp>
          <p:nvSpPr>
            <p:cNvPr id="44067" name="TextBox 27"/>
            <p:cNvSpPr txBox="1">
              <a:spLocks noChangeArrowheads="1"/>
            </p:cNvSpPr>
            <p:nvPr/>
          </p:nvSpPr>
          <p:spPr bwMode="auto">
            <a:xfrm>
              <a:off x="4763505" y="3283477"/>
              <a:ext cx="800493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2400" i="0" dirty="0">
                  <a:latin typeface="Courier"/>
                </a:rPr>
                <a:t>000</a:t>
              </a:r>
            </a:p>
          </p:txBody>
        </p:sp>
        <p:cxnSp>
          <p:nvCxnSpPr>
            <p:cNvPr id="44068" name="Straight Connector 28"/>
            <p:cNvCxnSpPr>
              <a:cxnSpLocks noChangeShapeType="1"/>
            </p:cNvCxnSpPr>
            <p:nvPr/>
          </p:nvCxnSpPr>
          <p:spPr bwMode="auto">
            <a:xfrm>
              <a:off x="4977923" y="3695196"/>
              <a:ext cx="49002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</p:cxnSp>
        <p:sp>
          <p:nvSpPr>
            <p:cNvPr id="44069" name="TextBox 29"/>
            <p:cNvSpPr txBox="1">
              <a:spLocks noChangeArrowheads="1"/>
            </p:cNvSpPr>
            <p:nvPr/>
          </p:nvSpPr>
          <p:spPr bwMode="auto">
            <a:xfrm>
              <a:off x="4748995" y="3576046"/>
              <a:ext cx="1102226" cy="4618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l-GR" sz="2400" i="0" dirty="0" smtClean="0">
                  <a:latin typeface="Courier"/>
                </a:rPr>
                <a:t>1</a:t>
              </a:r>
              <a:r>
                <a:rPr lang="en-US" sz="2400" i="0" dirty="0" smtClean="0">
                  <a:latin typeface="Courier"/>
                </a:rPr>
                <a:t>100</a:t>
              </a:r>
              <a:endParaRPr lang="en-US" sz="2400" i="0" dirty="0">
                <a:latin typeface="Courier"/>
              </a:endParaRPr>
            </a:p>
          </p:txBody>
        </p:sp>
        <p:sp>
          <p:nvSpPr>
            <p:cNvPr id="44070" name="TextBox 30"/>
            <p:cNvSpPr txBox="1">
              <a:spLocks noChangeArrowheads="1"/>
            </p:cNvSpPr>
            <p:nvPr/>
          </p:nvSpPr>
          <p:spPr bwMode="auto">
            <a:xfrm>
              <a:off x="4778014" y="3858033"/>
              <a:ext cx="961393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l-GR" sz="2400" i="0" dirty="0" smtClean="0">
                  <a:latin typeface="Courier"/>
                </a:rPr>
                <a:t>1</a:t>
              </a:r>
              <a:r>
                <a:rPr lang="en-US" sz="2400" i="0" dirty="0" smtClean="0">
                  <a:latin typeface="Courier"/>
                </a:rPr>
                <a:t>00</a:t>
              </a:r>
              <a:r>
                <a:rPr lang="el-GR" sz="2400" i="0" dirty="0" smtClean="0">
                  <a:latin typeface="Courier"/>
                </a:rPr>
                <a:t>1</a:t>
              </a:r>
              <a:endParaRPr lang="en-US" sz="2400" i="0" dirty="0">
                <a:latin typeface="Courier"/>
              </a:endParaRPr>
            </a:p>
          </p:txBody>
        </p:sp>
        <p:cxnSp>
          <p:nvCxnSpPr>
            <p:cNvPr id="44071" name="Straight Connector 31"/>
            <p:cNvCxnSpPr>
              <a:cxnSpLocks noChangeShapeType="1"/>
            </p:cNvCxnSpPr>
            <p:nvPr/>
          </p:nvCxnSpPr>
          <p:spPr bwMode="auto">
            <a:xfrm>
              <a:off x="5151059" y="4272476"/>
              <a:ext cx="49002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</p:cxnSp>
        <p:sp>
          <p:nvSpPr>
            <p:cNvPr id="44072" name="TextBox 32"/>
            <p:cNvSpPr txBox="1">
              <a:spLocks noChangeArrowheads="1"/>
            </p:cNvSpPr>
            <p:nvPr/>
          </p:nvSpPr>
          <p:spPr bwMode="auto">
            <a:xfrm>
              <a:off x="4908602" y="4163878"/>
              <a:ext cx="957757" cy="4618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2400" i="0" dirty="0" smtClean="0">
                  <a:latin typeface="Courier"/>
                </a:rPr>
                <a:t>10</a:t>
              </a:r>
              <a:r>
                <a:rPr lang="el-GR" sz="2400" i="0" dirty="0" smtClean="0">
                  <a:latin typeface="Courier"/>
                </a:rPr>
                <a:t>1</a:t>
              </a:r>
              <a:r>
                <a:rPr lang="en-US" sz="2400" i="0" dirty="0" smtClean="0">
                  <a:latin typeface="Courier"/>
                </a:rPr>
                <a:t>0</a:t>
              </a:r>
              <a:endParaRPr lang="en-US" sz="2400" i="0" dirty="0">
                <a:latin typeface="Courier"/>
              </a:endParaRPr>
            </a:p>
          </p:txBody>
        </p:sp>
        <p:sp>
          <p:nvSpPr>
            <p:cNvPr id="44073" name="TextBox 33"/>
            <p:cNvSpPr txBox="1">
              <a:spLocks noChangeArrowheads="1"/>
            </p:cNvSpPr>
            <p:nvPr/>
          </p:nvSpPr>
          <p:spPr bwMode="auto">
            <a:xfrm>
              <a:off x="4908602" y="4419957"/>
              <a:ext cx="970187" cy="4618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l-GR" sz="2400" i="0" dirty="0" smtClean="0">
                  <a:latin typeface="Courier"/>
                </a:rPr>
                <a:t>1</a:t>
              </a:r>
              <a:r>
                <a:rPr lang="en-US" sz="2400" i="0" dirty="0" smtClean="0">
                  <a:latin typeface="Courier"/>
                </a:rPr>
                <a:t>00</a:t>
              </a:r>
              <a:r>
                <a:rPr lang="el-GR" sz="2400" i="0" dirty="0" smtClean="0">
                  <a:latin typeface="Courier"/>
                </a:rPr>
                <a:t>1</a:t>
              </a:r>
              <a:endParaRPr lang="en-US" sz="2400" i="0" dirty="0">
                <a:latin typeface="Courier"/>
              </a:endParaRPr>
            </a:p>
          </p:txBody>
        </p:sp>
        <p:cxnSp>
          <p:nvCxnSpPr>
            <p:cNvPr id="44074" name="Straight Connector 34"/>
            <p:cNvCxnSpPr>
              <a:cxnSpLocks noChangeShapeType="1"/>
            </p:cNvCxnSpPr>
            <p:nvPr/>
          </p:nvCxnSpPr>
          <p:spPr bwMode="auto">
            <a:xfrm>
              <a:off x="5131359" y="4842861"/>
              <a:ext cx="66585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</p:cxnSp>
        <p:sp>
          <p:nvSpPr>
            <p:cNvPr id="44075" name="TextBox 35"/>
            <p:cNvSpPr txBox="1">
              <a:spLocks noChangeArrowheads="1"/>
            </p:cNvSpPr>
            <p:nvPr/>
          </p:nvSpPr>
          <p:spPr bwMode="auto">
            <a:xfrm>
              <a:off x="4908601" y="4756891"/>
              <a:ext cx="1020955" cy="4618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l-GR" sz="2400" i="0" dirty="0" smtClean="0">
                  <a:latin typeface="Courier"/>
                </a:rPr>
                <a:t>   </a:t>
              </a:r>
              <a:r>
                <a:rPr lang="en-US" sz="2400" i="0" dirty="0" smtClean="0">
                  <a:solidFill>
                    <a:schemeClr val="accent6"/>
                  </a:solidFill>
                  <a:latin typeface="Courier"/>
                </a:rPr>
                <a:t>0</a:t>
              </a:r>
              <a:r>
                <a:rPr lang="el-GR" sz="2400" i="0" dirty="0" smtClean="0">
                  <a:solidFill>
                    <a:schemeClr val="accent6"/>
                  </a:solidFill>
                  <a:latin typeface="Courier"/>
                </a:rPr>
                <a:t>11</a:t>
              </a:r>
              <a:endParaRPr lang="en-US" sz="2400" i="0" dirty="0">
                <a:solidFill>
                  <a:schemeClr val="accent6"/>
                </a:solidFill>
                <a:latin typeface="Courier"/>
              </a:endParaRPr>
            </a:p>
          </p:txBody>
        </p:sp>
      </p:grpSp>
      <p:grpSp>
        <p:nvGrpSpPr>
          <p:cNvPr id="36" name="Group 36"/>
          <p:cNvGrpSpPr>
            <a:grpSpLocks/>
          </p:cNvGrpSpPr>
          <p:nvPr/>
        </p:nvGrpSpPr>
        <p:grpSpPr bwMode="auto">
          <a:xfrm>
            <a:off x="5940425" y="1409700"/>
            <a:ext cx="1781176" cy="1177925"/>
            <a:chOff x="2021840" y="3931920"/>
            <a:chExt cx="1780878" cy="1178560"/>
          </a:xfrm>
        </p:grpSpPr>
        <p:sp>
          <p:nvSpPr>
            <p:cNvPr id="44058" name="Oval 37"/>
            <p:cNvSpPr>
              <a:spLocks noChangeArrowheads="1"/>
            </p:cNvSpPr>
            <p:nvPr/>
          </p:nvSpPr>
          <p:spPr bwMode="auto">
            <a:xfrm>
              <a:off x="2598234" y="4744720"/>
              <a:ext cx="1204484" cy="365760"/>
            </a:xfrm>
            <a:prstGeom prst="ellipse">
              <a:avLst/>
            </a:prstGeom>
            <a:noFill/>
            <a:ln w="19050">
              <a:solidFill>
                <a:srgbClr val="CC0000"/>
              </a:solidFill>
              <a:round/>
              <a:headEnd/>
              <a:tailEnd/>
            </a:ln>
          </p:spPr>
          <p:txBody>
            <a:bodyPr wrap="none"/>
            <a:lstStyle/>
            <a:p>
              <a:pPr eaLnBrk="0" hangingPunct="0"/>
              <a:endParaRPr lang="el-GR"/>
            </a:p>
          </p:txBody>
        </p:sp>
        <p:cxnSp>
          <p:nvCxnSpPr>
            <p:cNvPr id="44059" name="Straight Connector 38"/>
            <p:cNvCxnSpPr>
              <a:cxnSpLocks noChangeShapeType="1"/>
            </p:cNvCxnSpPr>
            <p:nvPr/>
          </p:nvCxnSpPr>
          <p:spPr bwMode="auto">
            <a:xfrm>
              <a:off x="2357120" y="4257040"/>
              <a:ext cx="584904" cy="531084"/>
            </a:xfrm>
            <a:prstGeom prst="line">
              <a:avLst/>
            </a:prstGeom>
            <a:noFill/>
            <a:ln w="19050">
              <a:solidFill>
                <a:srgbClr val="CC0000"/>
              </a:solidFill>
              <a:round/>
              <a:headEnd/>
              <a:tailEnd/>
            </a:ln>
          </p:spPr>
        </p:cxnSp>
        <p:sp>
          <p:nvSpPr>
            <p:cNvPr id="44060" name="TextBox 39"/>
            <p:cNvSpPr txBox="1">
              <a:spLocks noChangeArrowheads="1"/>
            </p:cNvSpPr>
            <p:nvPr/>
          </p:nvSpPr>
          <p:spPr bwMode="auto">
            <a:xfrm>
              <a:off x="2021840" y="3931920"/>
              <a:ext cx="500231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400" dirty="0">
                  <a:solidFill>
                    <a:srgbClr val="CC0000"/>
                  </a:solidFill>
                  <a:latin typeface="Arial" charset="0"/>
                  <a:cs typeface="Arial" charset="0"/>
                </a:rPr>
                <a:t>D</a:t>
              </a:r>
            </a:p>
          </p:txBody>
        </p:sp>
      </p:grpSp>
      <p:grpSp>
        <p:nvGrpSpPr>
          <p:cNvPr id="40" name="Group 40"/>
          <p:cNvGrpSpPr>
            <a:grpSpLocks/>
          </p:cNvGrpSpPr>
          <p:nvPr/>
        </p:nvGrpSpPr>
        <p:grpSpPr bwMode="auto">
          <a:xfrm>
            <a:off x="5005388" y="1389063"/>
            <a:ext cx="1616075" cy="1189037"/>
            <a:chOff x="2103120" y="2499360"/>
            <a:chExt cx="1615440" cy="1188720"/>
          </a:xfrm>
        </p:grpSpPr>
        <p:sp>
          <p:nvSpPr>
            <p:cNvPr id="44055" name="Oval 41"/>
            <p:cNvSpPr>
              <a:spLocks noChangeArrowheads="1"/>
            </p:cNvSpPr>
            <p:nvPr/>
          </p:nvSpPr>
          <p:spPr bwMode="auto">
            <a:xfrm>
              <a:off x="2915920" y="3322320"/>
              <a:ext cx="802640" cy="365760"/>
            </a:xfrm>
            <a:prstGeom prst="ellipse">
              <a:avLst/>
            </a:prstGeom>
            <a:noFill/>
            <a:ln w="19050">
              <a:solidFill>
                <a:srgbClr val="CC0000"/>
              </a:solidFill>
              <a:round/>
              <a:headEnd/>
              <a:tailEnd/>
            </a:ln>
          </p:spPr>
          <p:txBody>
            <a:bodyPr wrap="none"/>
            <a:lstStyle/>
            <a:p>
              <a:pPr eaLnBrk="0" hangingPunct="0"/>
              <a:endParaRPr lang="el-GR"/>
            </a:p>
          </p:txBody>
        </p:sp>
        <p:cxnSp>
          <p:nvCxnSpPr>
            <p:cNvPr id="44056" name="Straight Connector 42"/>
            <p:cNvCxnSpPr>
              <a:cxnSpLocks noChangeShapeType="1"/>
              <a:endCxn id="44055" idx="1"/>
            </p:cNvCxnSpPr>
            <p:nvPr/>
          </p:nvCxnSpPr>
          <p:spPr bwMode="auto">
            <a:xfrm>
              <a:off x="2448560" y="2844800"/>
              <a:ext cx="584904" cy="531084"/>
            </a:xfrm>
            <a:prstGeom prst="line">
              <a:avLst/>
            </a:prstGeom>
            <a:noFill/>
            <a:ln w="19050">
              <a:solidFill>
                <a:srgbClr val="CC0000"/>
              </a:solidFill>
              <a:round/>
              <a:headEnd/>
              <a:tailEnd/>
            </a:ln>
          </p:spPr>
        </p:cxnSp>
        <p:sp>
          <p:nvSpPr>
            <p:cNvPr id="44057" name="TextBox 43"/>
            <p:cNvSpPr txBox="1">
              <a:spLocks noChangeArrowheads="1"/>
            </p:cNvSpPr>
            <p:nvPr/>
          </p:nvSpPr>
          <p:spPr bwMode="auto">
            <a:xfrm>
              <a:off x="2103120" y="2499360"/>
              <a:ext cx="500231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400">
                  <a:solidFill>
                    <a:srgbClr val="CC0000"/>
                  </a:solidFill>
                  <a:latin typeface="Arial" charset="0"/>
                  <a:cs typeface="Arial" charset="0"/>
                </a:rPr>
                <a:t>G</a:t>
              </a:r>
            </a:p>
          </p:txBody>
        </p:sp>
      </p:grpSp>
      <p:sp>
        <p:nvSpPr>
          <p:cNvPr id="45" name="TextBox 1"/>
          <p:cNvSpPr txBox="1"/>
          <p:nvPr/>
        </p:nvSpPr>
        <p:spPr>
          <a:xfrm>
            <a:off x="7516813" y="1373188"/>
            <a:ext cx="950912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en-US" sz="2800" dirty="0">
                <a:solidFill>
                  <a:srgbClr val="FF0000"/>
                </a:solidFill>
                <a:latin typeface="+mn-lt"/>
                <a:ea typeface="ＭＳ Ｐゴシック" charset="0"/>
              </a:rPr>
              <a:t>r</a:t>
            </a:r>
            <a:r>
              <a:rPr lang="en-US" sz="2800" dirty="0">
                <a:solidFill>
                  <a:srgbClr val="CC0000"/>
                </a:solidFill>
                <a:latin typeface="+mn-lt"/>
                <a:ea typeface="ＭＳ Ｐゴシック" charset="0"/>
              </a:rPr>
              <a:t> </a:t>
            </a:r>
            <a:r>
              <a:rPr lang="en-US" sz="2800" dirty="0">
                <a:latin typeface="+mn-lt"/>
                <a:ea typeface="ＭＳ Ｐゴシック" charset="0"/>
              </a:rPr>
              <a:t>= 3</a:t>
            </a:r>
          </a:p>
        </p:txBody>
      </p:sp>
      <p:sp>
        <p:nvSpPr>
          <p:cNvPr id="44052" name="Oval 45"/>
          <p:cNvSpPr>
            <a:spLocks noChangeArrowheads="1"/>
          </p:cNvSpPr>
          <p:nvPr/>
        </p:nvSpPr>
        <p:spPr bwMode="auto">
          <a:xfrm>
            <a:off x="7521575" y="5761038"/>
            <a:ext cx="974725" cy="366712"/>
          </a:xfrm>
          <a:prstGeom prst="ellipse">
            <a:avLst/>
          </a:prstGeom>
          <a:noFill/>
          <a:ln w="19050">
            <a:solidFill>
              <a:srgbClr val="CC0000"/>
            </a:solidFill>
            <a:round/>
            <a:headEnd/>
            <a:tailEnd/>
          </a:ln>
        </p:spPr>
        <p:txBody>
          <a:bodyPr wrap="none"/>
          <a:lstStyle/>
          <a:p>
            <a:pPr eaLnBrk="0" hangingPunct="0"/>
            <a:endParaRPr lang="el-GR"/>
          </a:p>
        </p:txBody>
      </p:sp>
      <p:sp>
        <p:nvSpPr>
          <p:cNvPr id="44053" name="TextBox 47"/>
          <p:cNvSpPr txBox="1">
            <a:spLocks noChangeArrowheads="1"/>
          </p:cNvSpPr>
          <p:nvPr/>
        </p:nvSpPr>
        <p:spPr bwMode="auto">
          <a:xfrm>
            <a:off x="6688138" y="4948238"/>
            <a:ext cx="50006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2400">
                <a:solidFill>
                  <a:srgbClr val="CC0000"/>
                </a:solidFill>
                <a:latin typeface="Arial" charset="0"/>
                <a:cs typeface="Arial" charset="0"/>
              </a:rPr>
              <a:t>R</a:t>
            </a:r>
          </a:p>
        </p:txBody>
      </p:sp>
      <p:cxnSp>
        <p:nvCxnSpPr>
          <p:cNvPr id="44054" name="Straight Connector 46"/>
          <p:cNvCxnSpPr>
            <a:cxnSpLocks noChangeShapeType="1"/>
          </p:cNvCxnSpPr>
          <p:nvPr/>
        </p:nvCxnSpPr>
        <p:spPr bwMode="auto">
          <a:xfrm>
            <a:off x="7053263" y="5283200"/>
            <a:ext cx="611187" cy="531813"/>
          </a:xfrm>
          <a:prstGeom prst="line">
            <a:avLst/>
          </a:prstGeom>
          <a:noFill/>
          <a:ln w="19050">
            <a:solidFill>
              <a:srgbClr val="CC0000"/>
            </a:solidFill>
            <a:round/>
            <a:headEnd/>
            <a:tailEnd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172178F7-6031-440D-A94F-46991C89AEFA}" type="slidenum">
              <a:rPr lang="en-US" smtClean="0">
                <a:latin typeface="Arial" charset="0"/>
                <a:cs typeface="Arial" charset="0"/>
              </a:rPr>
              <a:pPr/>
              <a:t>17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Επίπεδο ζεύξης</a:t>
            </a:r>
            <a:endParaRPr lang="en-US" smtClean="0"/>
          </a:p>
        </p:txBody>
      </p:sp>
      <p:sp>
        <p:nvSpPr>
          <p:cNvPr id="46083" name="Rectangle 5"/>
          <p:cNvSpPr>
            <a:spLocks noGrp="1" noChangeArrowheads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l-GR" dirty="0" smtClean="0"/>
              <a:t>Δίκτυα Επικοινωνιών- </a:t>
            </a:r>
            <a:r>
              <a:rPr lang="en-US" dirty="0"/>
              <a:t>5: </a:t>
            </a:r>
            <a:r>
              <a:rPr lang="el-GR" dirty="0"/>
              <a:t>Επίπεδο ζεύξης δεδομένων</a:t>
            </a:r>
            <a:endParaRPr lang="en-US" dirty="0"/>
          </a:p>
        </p:txBody>
      </p:sp>
      <p:sp>
        <p:nvSpPr>
          <p:cNvPr id="46084" name="7 - Θέση περιεχομένου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l-GR" smtClean="0"/>
              <a:t> </a:t>
            </a:r>
          </a:p>
        </p:txBody>
      </p:sp>
      <p:sp>
        <p:nvSpPr>
          <p:cNvPr id="46085" name="8 - Θέση περιεχομένου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l-GR" smtClean="0"/>
              <a:t> </a:t>
            </a:r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>
          <a:xfrm>
            <a:off x="604838" y="1431925"/>
            <a:ext cx="3810000" cy="4648200"/>
          </a:xfrm>
          <a:prstGeom prst="rect">
            <a:avLst/>
          </a:prstGeom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  <a:defRPr/>
            </a:pPr>
            <a:r>
              <a:rPr lang="en-US" sz="2400" i="0" kern="0" dirty="0">
                <a:latin typeface="+mn-lt"/>
              </a:rPr>
              <a:t>5.1 </a:t>
            </a:r>
            <a:r>
              <a:rPr lang="el-GR" sz="2400" i="0" kern="0" dirty="0" smtClean="0">
                <a:latin typeface="+mn-lt"/>
              </a:rPr>
              <a:t> Εισαγωγή </a:t>
            </a:r>
            <a:r>
              <a:rPr lang="el-GR" sz="2400" i="0" kern="0" dirty="0">
                <a:latin typeface="+mn-lt"/>
              </a:rPr>
              <a:t>και υπηρεσίες</a:t>
            </a:r>
            <a:endParaRPr lang="en-US" sz="2400" i="0" kern="0" dirty="0">
              <a:latin typeface="+mn-lt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  <a:defRPr/>
            </a:pPr>
            <a:r>
              <a:rPr lang="en-US" sz="2400" i="0" kern="0" dirty="0">
                <a:latin typeface="+mn-lt"/>
              </a:rPr>
              <a:t>5.2 </a:t>
            </a:r>
            <a:r>
              <a:rPr lang="el-GR" sz="2400" i="0" kern="0" dirty="0" smtClean="0">
                <a:latin typeface="+mn-lt"/>
              </a:rPr>
              <a:t> Ανίχνευση </a:t>
            </a:r>
            <a:r>
              <a:rPr lang="el-GR" sz="2400" i="0" kern="0" dirty="0">
                <a:latin typeface="+mn-lt"/>
              </a:rPr>
              <a:t>και διόρθωση σφαλμάτων</a:t>
            </a:r>
            <a:endParaRPr lang="en-US" sz="2400" i="0" kern="0" dirty="0">
              <a:latin typeface="+mn-lt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  <a:defRPr/>
            </a:pPr>
            <a:r>
              <a:rPr lang="en-US" sz="2400" i="0" kern="0" dirty="0" smtClean="0">
                <a:solidFill>
                  <a:srgbClr val="FF0000"/>
                </a:solidFill>
                <a:latin typeface="+mn-lt"/>
              </a:rPr>
              <a:t>5.3</a:t>
            </a:r>
            <a:r>
              <a:rPr lang="el-GR" sz="2400" i="0" kern="0" dirty="0" smtClean="0">
                <a:solidFill>
                  <a:srgbClr val="FF0000"/>
                </a:solidFill>
                <a:latin typeface="+mn-lt"/>
              </a:rPr>
              <a:t>  Πρωτόκολλα </a:t>
            </a:r>
            <a:r>
              <a:rPr lang="el-GR" sz="2400" i="0" kern="0" dirty="0">
                <a:solidFill>
                  <a:srgbClr val="FF0000"/>
                </a:solidFill>
                <a:latin typeface="+mn-lt"/>
              </a:rPr>
              <a:t>πολλαπλής πρόσβασης</a:t>
            </a:r>
            <a:endParaRPr lang="en-US" sz="2400" i="0" kern="0" dirty="0">
              <a:solidFill>
                <a:srgbClr val="FF0000"/>
              </a:solidFill>
              <a:latin typeface="+mn-lt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  <a:defRPr/>
            </a:pPr>
            <a:r>
              <a:rPr lang="en-US" sz="2400" i="0" kern="0" dirty="0">
                <a:latin typeface="+mn-lt"/>
              </a:rPr>
              <a:t>5.4 </a:t>
            </a:r>
            <a:r>
              <a:rPr lang="el-GR" sz="2400" i="0" kern="0" dirty="0" smtClean="0">
                <a:latin typeface="+mn-lt"/>
              </a:rPr>
              <a:t> </a:t>
            </a:r>
            <a:r>
              <a:rPr lang="en-US" sz="2400" i="0" kern="0" dirty="0" smtClean="0">
                <a:latin typeface="+mn-lt"/>
              </a:rPr>
              <a:t>LANs</a:t>
            </a:r>
            <a:endParaRPr lang="en-US" sz="2400" i="0" kern="0" dirty="0">
              <a:latin typeface="+mn-lt"/>
            </a:endParaRP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§"/>
              <a:defRPr/>
            </a:pPr>
            <a:r>
              <a:rPr lang="el-GR" sz="2000" i="0" kern="0" dirty="0" err="1">
                <a:latin typeface="+mn-lt"/>
              </a:rPr>
              <a:t>Διευθυνσιοδότηση</a:t>
            </a:r>
            <a:r>
              <a:rPr lang="el-GR" sz="2000" i="0" kern="0" dirty="0">
                <a:latin typeface="+mn-lt"/>
              </a:rPr>
              <a:t>,</a:t>
            </a:r>
            <a:r>
              <a:rPr lang="en-US" sz="2000" i="0" kern="0" dirty="0">
                <a:latin typeface="+mn-lt"/>
              </a:rPr>
              <a:t> ARP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§"/>
              <a:defRPr/>
            </a:pPr>
            <a:r>
              <a:rPr lang="en-US" sz="2000" i="0" kern="0" dirty="0">
                <a:latin typeface="+mn-lt"/>
              </a:rPr>
              <a:t>Ethernet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§"/>
              <a:defRPr/>
            </a:pPr>
            <a:r>
              <a:rPr lang="el-GR" sz="2000" i="0" kern="0" dirty="0" err="1">
                <a:latin typeface="+mn-lt"/>
              </a:rPr>
              <a:t>Μεταγωγείς</a:t>
            </a:r>
            <a:r>
              <a:rPr lang="el-GR" sz="2000" i="0" kern="0" dirty="0">
                <a:latin typeface="+mn-lt"/>
              </a:rPr>
              <a:t> (</a:t>
            </a:r>
            <a:r>
              <a:rPr lang="en-US" sz="2000" i="0" kern="0" dirty="0">
                <a:latin typeface="+mn-lt"/>
              </a:rPr>
              <a:t>switches)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§"/>
              <a:defRPr/>
            </a:pPr>
            <a:r>
              <a:rPr lang="en-US" sz="2000" i="0" kern="0" dirty="0">
                <a:latin typeface="+mn-lt"/>
              </a:rPr>
              <a:t>VLANs</a:t>
            </a:r>
          </a:p>
        </p:txBody>
      </p:sp>
      <p:sp>
        <p:nvSpPr>
          <p:cNvPr id="11" name="Rectangle 4"/>
          <p:cNvSpPr txBox="1">
            <a:spLocks noChangeArrowheads="1"/>
          </p:cNvSpPr>
          <p:nvPr/>
        </p:nvSpPr>
        <p:spPr>
          <a:xfrm>
            <a:off x="4448175" y="1408113"/>
            <a:ext cx="4054475" cy="4648200"/>
          </a:xfrm>
          <a:prstGeom prst="rect">
            <a:avLst/>
          </a:prstGeom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  <a:defRPr/>
            </a:pPr>
            <a:r>
              <a:rPr lang="en-US" sz="2400" i="0" kern="0" dirty="0">
                <a:latin typeface="+mn-lt"/>
              </a:rPr>
              <a:t>5.5 </a:t>
            </a:r>
            <a:r>
              <a:rPr lang="el-GR" sz="2400" i="0" kern="0" dirty="0" smtClean="0">
                <a:latin typeface="+mn-lt"/>
              </a:rPr>
              <a:t> Εικονικές </a:t>
            </a:r>
            <a:r>
              <a:rPr lang="el-GR" sz="2400" i="0" kern="0" dirty="0">
                <a:latin typeface="+mn-lt"/>
              </a:rPr>
              <a:t>Ζεύξεις</a:t>
            </a:r>
            <a:r>
              <a:rPr lang="en-US" sz="2400" i="0" kern="0" dirty="0">
                <a:latin typeface="+mn-lt"/>
              </a:rPr>
              <a:t>: MPLS</a:t>
            </a: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  <a:defRPr/>
            </a:pPr>
            <a:r>
              <a:rPr lang="en-US" sz="2400" i="0" kern="0" dirty="0">
                <a:latin typeface="+mn-lt"/>
              </a:rPr>
              <a:t>5.6 </a:t>
            </a:r>
            <a:r>
              <a:rPr lang="el-GR" sz="2400" i="0" kern="0" dirty="0" smtClean="0">
                <a:latin typeface="+mn-lt"/>
              </a:rPr>
              <a:t> Δικτύωση </a:t>
            </a:r>
            <a:r>
              <a:rPr lang="el-GR" sz="2400" i="0" kern="0" dirty="0">
                <a:latin typeface="+mn-lt"/>
              </a:rPr>
              <a:t>κέντρων δεδομένων</a:t>
            </a:r>
            <a:endParaRPr lang="en-US" sz="2400" i="0" kern="0" dirty="0">
              <a:latin typeface="+mn-lt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  <a:defRPr/>
            </a:pPr>
            <a:r>
              <a:rPr lang="en-US" sz="2400" i="0" kern="0" dirty="0">
                <a:latin typeface="+mn-lt"/>
              </a:rPr>
              <a:t>5.</a:t>
            </a:r>
            <a:r>
              <a:rPr lang="el-GR" sz="2400" i="0" kern="0" dirty="0">
                <a:latin typeface="+mn-lt"/>
              </a:rPr>
              <a:t>7 </a:t>
            </a:r>
            <a:r>
              <a:rPr lang="el-GR" sz="2400" i="0" kern="0" dirty="0" smtClean="0">
                <a:latin typeface="+mn-lt"/>
              </a:rPr>
              <a:t> Η </a:t>
            </a:r>
            <a:r>
              <a:rPr lang="en-US" sz="2400" i="0" kern="0" dirty="0">
                <a:latin typeface="+mn-lt"/>
              </a:rPr>
              <a:t>“</a:t>
            </a:r>
            <a:r>
              <a:rPr lang="el-GR" sz="2400" i="0" kern="0" dirty="0">
                <a:latin typeface="+mn-lt"/>
              </a:rPr>
              <a:t>ζωή</a:t>
            </a:r>
            <a:r>
              <a:rPr lang="en-US" sz="2400" i="0" kern="0" dirty="0">
                <a:latin typeface="+mn-lt"/>
              </a:rPr>
              <a:t>”</a:t>
            </a:r>
            <a:r>
              <a:rPr lang="el-GR" sz="2400" i="0" kern="0" dirty="0">
                <a:latin typeface="+mn-lt"/>
              </a:rPr>
              <a:t> μιας </a:t>
            </a:r>
            <a:r>
              <a:rPr lang="en-US" sz="2400" i="0" kern="0" dirty="0">
                <a:latin typeface="+mn-lt"/>
              </a:rPr>
              <a:t>web </a:t>
            </a:r>
            <a:r>
              <a:rPr lang="el-GR" sz="2400" i="0" kern="0" dirty="0">
                <a:latin typeface="+mn-lt"/>
              </a:rPr>
              <a:t>αίτησης</a:t>
            </a:r>
            <a:endParaRPr lang="en-US" sz="2400" i="0" kern="0" dirty="0">
              <a:latin typeface="+mn-lt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ZapfDingbats" pitchFamily="82" charset="2"/>
              <a:buNone/>
              <a:defRPr/>
            </a:pPr>
            <a:endParaRPr lang="en-US" sz="2400" i="0" kern="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5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F65459F4-7571-43A4-AE3F-3916CE611056}" type="slidenum">
              <a:rPr lang="en-US" smtClean="0">
                <a:latin typeface="Arial" charset="0"/>
                <a:cs typeface="Arial" charset="0"/>
              </a:rPr>
              <a:pPr/>
              <a:t>18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2066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57150"/>
            <a:ext cx="8264525" cy="1143000"/>
          </a:xfrm>
        </p:spPr>
        <p:txBody>
          <a:bodyPr/>
          <a:lstStyle/>
          <a:p>
            <a:r>
              <a:rPr lang="el-GR" sz="2800" smtClean="0"/>
              <a:t>Πρωτόκολλα και ζεύξεις πολλαπλής πρόσβασης</a:t>
            </a:r>
            <a:endParaRPr lang="en-US" sz="3600" smtClean="0"/>
          </a:p>
        </p:txBody>
      </p:sp>
      <p:sp>
        <p:nvSpPr>
          <p:cNvPr id="20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054100"/>
            <a:ext cx="7772400" cy="3292475"/>
          </a:xfrm>
        </p:spPr>
        <p:txBody>
          <a:bodyPr/>
          <a:lstStyle/>
          <a:p>
            <a:pPr>
              <a:buFont typeface="ZapfDingbats"/>
              <a:buNone/>
            </a:pPr>
            <a:r>
              <a:rPr lang="el-GR" sz="2400" dirty="0" smtClean="0"/>
              <a:t>Δύο είδη</a:t>
            </a:r>
            <a:r>
              <a:rPr lang="en-US" sz="2400" dirty="0" smtClean="0"/>
              <a:t> “</a:t>
            </a:r>
            <a:r>
              <a:rPr lang="el-GR" sz="2400" dirty="0" smtClean="0"/>
              <a:t>ζεύξεων</a:t>
            </a:r>
            <a:r>
              <a:rPr lang="en-US" sz="2400" dirty="0" smtClean="0"/>
              <a:t>”:</a:t>
            </a:r>
          </a:p>
          <a:p>
            <a:r>
              <a:rPr lang="el-GR" sz="2000" dirty="0" smtClean="0">
                <a:solidFill>
                  <a:srgbClr val="FF0000"/>
                </a:solidFill>
              </a:rPr>
              <a:t>σημείο προς σημείο</a:t>
            </a:r>
            <a:endParaRPr lang="en-US" sz="2000" dirty="0" smtClean="0">
              <a:solidFill>
                <a:srgbClr val="FF0000"/>
              </a:solidFill>
            </a:endParaRPr>
          </a:p>
          <a:p>
            <a:pPr lvl="1">
              <a:buFont typeface="Wingdings" pitchFamily="2" charset="2"/>
              <a:buChar char="§"/>
            </a:pPr>
            <a:r>
              <a:rPr lang="en-US" sz="1800" dirty="0" smtClean="0"/>
              <a:t>PPP </a:t>
            </a:r>
            <a:r>
              <a:rPr lang="el-GR" sz="1800" dirty="0" smtClean="0"/>
              <a:t>για πρόσβαση</a:t>
            </a:r>
            <a:r>
              <a:rPr lang="en-US" sz="1800" dirty="0" smtClean="0"/>
              <a:t> dial-up</a:t>
            </a:r>
          </a:p>
          <a:p>
            <a:pPr lvl="1">
              <a:buFont typeface="Wingdings" pitchFamily="2" charset="2"/>
              <a:buChar char="§"/>
            </a:pPr>
            <a:r>
              <a:rPr lang="el-GR" sz="1800" dirty="0" smtClean="0"/>
              <a:t>σημείο προς σημείο</a:t>
            </a:r>
            <a:r>
              <a:rPr lang="en-US" sz="1800" dirty="0" smtClean="0"/>
              <a:t> </a:t>
            </a:r>
            <a:r>
              <a:rPr lang="el-GR" sz="1800" dirty="0" smtClean="0"/>
              <a:t>ζεύξη</a:t>
            </a:r>
            <a:r>
              <a:rPr lang="en-US" sz="1800" dirty="0" smtClean="0"/>
              <a:t> </a:t>
            </a:r>
            <a:r>
              <a:rPr lang="el-GR" sz="1800" dirty="0" smtClean="0"/>
              <a:t>μεταξύ μεταγωγού</a:t>
            </a:r>
            <a:r>
              <a:rPr lang="en-US" sz="1800" dirty="0" smtClean="0"/>
              <a:t> Ethernet </a:t>
            </a:r>
            <a:r>
              <a:rPr lang="el-GR" sz="1800" dirty="0" smtClean="0"/>
              <a:t>και </a:t>
            </a:r>
            <a:r>
              <a:rPr lang="en-US" sz="1800" dirty="0" smtClean="0"/>
              <a:t> </a:t>
            </a:r>
            <a:r>
              <a:rPr lang="el-GR" sz="1800" dirty="0" smtClean="0"/>
              <a:t>υπολογιστή</a:t>
            </a:r>
            <a:endParaRPr lang="en-US" sz="1800" dirty="0" smtClean="0"/>
          </a:p>
          <a:p>
            <a:r>
              <a:rPr lang="el-GR" sz="2000" dirty="0" err="1" smtClean="0">
                <a:solidFill>
                  <a:srgbClr val="FF0000"/>
                </a:solidFill>
              </a:rPr>
              <a:t>ευρυ</a:t>
            </a:r>
            <a:r>
              <a:rPr lang="el-GR" sz="2000" dirty="0" smtClean="0">
                <a:solidFill>
                  <a:srgbClr val="FF0000"/>
                </a:solidFill>
              </a:rPr>
              <a:t>-εκπομπής (</a:t>
            </a:r>
            <a:r>
              <a:rPr lang="en-US" sz="2000" dirty="0" smtClean="0">
                <a:solidFill>
                  <a:srgbClr val="FF0000"/>
                </a:solidFill>
              </a:rPr>
              <a:t>broadcast</a:t>
            </a:r>
            <a:r>
              <a:rPr lang="el-GR" sz="2000" dirty="0" smtClean="0">
                <a:solidFill>
                  <a:srgbClr val="FF0000"/>
                </a:solidFill>
              </a:rPr>
              <a:t>)</a:t>
            </a:r>
            <a:r>
              <a:rPr lang="en-US" sz="2000" dirty="0" smtClean="0"/>
              <a:t> (</a:t>
            </a:r>
            <a:r>
              <a:rPr lang="el-GR" sz="2000" dirty="0" smtClean="0"/>
              <a:t>καλώδιο ή μέσο κοινής χρήσης</a:t>
            </a:r>
            <a:r>
              <a:rPr lang="en-US" sz="2000" dirty="0" smtClean="0"/>
              <a:t>)</a:t>
            </a:r>
          </a:p>
          <a:p>
            <a:pPr lvl="1">
              <a:buFont typeface="Wingdings" pitchFamily="2" charset="2"/>
              <a:buChar char="§"/>
            </a:pPr>
            <a:r>
              <a:rPr lang="el-GR" sz="1800" dirty="0" smtClean="0"/>
              <a:t>παραδοσιακό</a:t>
            </a:r>
            <a:r>
              <a:rPr lang="en-US" sz="1800" dirty="0" smtClean="0"/>
              <a:t> Ethernet</a:t>
            </a:r>
          </a:p>
          <a:p>
            <a:pPr lvl="1">
              <a:buFont typeface="Wingdings" pitchFamily="2" charset="2"/>
              <a:buChar char="§"/>
            </a:pPr>
            <a:r>
              <a:rPr lang="en-US" sz="1800" dirty="0" smtClean="0"/>
              <a:t>upstream HFC</a:t>
            </a:r>
          </a:p>
          <a:p>
            <a:pPr lvl="1">
              <a:buFont typeface="Wingdings" pitchFamily="2" charset="2"/>
              <a:buChar char="§"/>
            </a:pPr>
            <a:r>
              <a:rPr lang="en-US" sz="1800" dirty="0" smtClean="0"/>
              <a:t>802.11 wireless LAN</a:t>
            </a:r>
          </a:p>
          <a:p>
            <a:endParaRPr lang="en-US" sz="20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</p:txBody>
      </p:sp>
      <p:sp>
        <p:nvSpPr>
          <p:cNvPr id="2068" name="Text Box 5"/>
          <p:cNvSpPr txBox="1">
            <a:spLocks noChangeArrowheads="1"/>
          </p:cNvSpPr>
          <p:nvPr/>
        </p:nvSpPr>
        <p:spPr bwMode="auto">
          <a:xfrm>
            <a:off x="906463" y="5883275"/>
            <a:ext cx="165735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sz="1400" i="0"/>
              <a:t>shared wire (e.g., </a:t>
            </a:r>
          </a:p>
          <a:p>
            <a:pPr algn="ctr" eaLnBrk="0" hangingPunct="0"/>
            <a:r>
              <a:rPr lang="en-US" sz="1400" i="0"/>
              <a:t>cabled Ethernet)</a:t>
            </a:r>
          </a:p>
        </p:txBody>
      </p:sp>
      <p:sp>
        <p:nvSpPr>
          <p:cNvPr id="2069" name="Text Box 6"/>
          <p:cNvSpPr txBox="1">
            <a:spLocks noChangeArrowheads="1"/>
          </p:cNvSpPr>
          <p:nvPr/>
        </p:nvSpPr>
        <p:spPr bwMode="auto">
          <a:xfrm>
            <a:off x="2863850" y="5897563"/>
            <a:ext cx="1717675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sz="1400" i="0"/>
              <a:t>shared RF</a:t>
            </a:r>
          </a:p>
          <a:p>
            <a:pPr algn="ctr" eaLnBrk="0" hangingPunct="0"/>
            <a:r>
              <a:rPr lang="en-US" sz="1400" i="0"/>
              <a:t> (e.g., 802.11 WiFi)</a:t>
            </a:r>
          </a:p>
        </p:txBody>
      </p:sp>
      <p:sp>
        <p:nvSpPr>
          <p:cNvPr id="2070" name="Text Box 7"/>
          <p:cNvSpPr txBox="1">
            <a:spLocks noChangeArrowheads="1"/>
          </p:cNvSpPr>
          <p:nvPr/>
        </p:nvSpPr>
        <p:spPr bwMode="auto">
          <a:xfrm>
            <a:off x="5049838" y="5957888"/>
            <a:ext cx="105410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sz="1400" i="0"/>
              <a:t>shared RF</a:t>
            </a:r>
          </a:p>
          <a:p>
            <a:pPr algn="ctr" eaLnBrk="0" hangingPunct="0"/>
            <a:r>
              <a:rPr lang="en-US" sz="1400" i="0"/>
              <a:t>(satellite) </a:t>
            </a:r>
          </a:p>
        </p:txBody>
      </p:sp>
      <p:sp>
        <p:nvSpPr>
          <p:cNvPr id="2071" name="Text Box 8"/>
          <p:cNvSpPr txBox="1">
            <a:spLocks noChangeArrowheads="1"/>
          </p:cNvSpPr>
          <p:nvPr/>
        </p:nvSpPr>
        <p:spPr bwMode="auto">
          <a:xfrm>
            <a:off x="6500813" y="5667375"/>
            <a:ext cx="2082800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sz="1400" i="0"/>
              <a:t>humans at a</a:t>
            </a:r>
          </a:p>
          <a:p>
            <a:pPr algn="ctr" eaLnBrk="0" hangingPunct="0"/>
            <a:r>
              <a:rPr lang="en-US" sz="1400" i="0"/>
              <a:t>cocktail party </a:t>
            </a:r>
          </a:p>
          <a:p>
            <a:pPr algn="ctr" eaLnBrk="0" hangingPunct="0"/>
            <a:r>
              <a:rPr lang="en-US" sz="1400" i="0"/>
              <a:t>(shared air, acoustical)</a:t>
            </a:r>
          </a:p>
        </p:txBody>
      </p:sp>
      <p:graphicFrame>
        <p:nvGraphicFramePr>
          <p:cNvPr id="2050" name="Object 44"/>
          <p:cNvGraphicFramePr>
            <a:graphicFrameLocks noGrp="1" noChangeAspect="1"/>
          </p:cNvGraphicFramePr>
          <p:nvPr>
            <p:ph idx="1"/>
          </p:nvPr>
        </p:nvGraphicFramePr>
        <p:xfrm>
          <a:off x="982663" y="5314950"/>
          <a:ext cx="439737" cy="366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0" name="Clip" r:id="rId4" imgW="1305000" imgH="1085760" progId="">
                  <p:embed/>
                </p:oleObj>
              </mc:Choice>
              <mc:Fallback>
                <p:oleObj name="Clip" r:id="rId4" imgW="1305000" imgH="1085760" progId="">
                  <p:embed/>
                  <p:pic>
                    <p:nvPicPr>
                      <p:cNvPr id="0" name="Object 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82663" y="5314950"/>
                        <a:ext cx="439737" cy="3667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1" name="Object 45"/>
          <p:cNvGraphicFramePr>
            <a:graphicFrameLocks noChangeAspect="1"/>
          </p:cNvGraphicFramePr>
          <p:nvPr/>
        </p:nvGraphicFramePr>
        <p:xfrm>
          <a:off x="1138238" y="4930775"/>
          <a:ext cx="439737" cy="366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1" name="Clip" r:id="rId6" imgW="1305000" imgH="1085760" progId="">
                  <p:embed/>
                </p:oleObj>
              </mc:Choice>
              <mc:Fallback>
                <p:oleObj name="Clip" r:id="rId6" imgW="1305000" imgH="1085760" progId="">
                  <p:embed/>
                  <p:pic>
                    <p:nvPicPr>
                      <p:cNvPr id="0" name="Object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38238" y="4930775"/>
                        <a:ext cx="439737" cy="3667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2" name="Object 46"/>
          <p:cNvGraphicFramePr>
            <a:graphicFrameLocks noChangeAspect="1"/>
          </p:cNvGraphicFramePr>
          <p:nvPr/>
        </p:nvGraphicFramePr>
        <p:xfrm>
          <a:off x="1971675" y="4826000"/>
          <a:ext cx="439738" cy="366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2" name="Clip" r:id="rId7" imgW="1305000" imgH="1085760" progId="">
                  <p:embed/>
                </p:oleObj>
              </mc:Choice>
              <mc:Fallback>
                <p:oleObj name="Clip" r:id="rId7" imgW="1305000" imgH="1085760" progId="">
                  <p:embed/>
                  <p:pic>
                    <p:nvPicPr>
                      <p:cNvPr id="0" name="Object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71675" y="4826000"/>
                        <a:ext cx="439738" cy="3667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3" name="Object 47"/>
          <p:cNvGraphicFramePr>
            <a:graphicFrameLocks noChangeAspect="1"/>
          </p:cNvGraphicFramePr>
          <p:nvPr/>
        </p:nvGraphicFramePr>
        <p:xfrm>
          <a:off x="1792288" y="5295900"/>
          <a:ext cx="439737" cy="366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3" name="Clip" r:id="rId8" imgW="1305000" imgH="1085760" progId="">
                  <p:embed/>
                </p:oleObj>
              </mc:Choice>
              <mc:Fallback>
                <p:oleObj name="Clip" r:id="rId8" imgW="1305000" imgH="1085760" progId="">
                  <p:embed/>
                  <p:pic>
                    <p:nvPicPr>
                      <p:cNvPr id="0" name="Object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2288" y="5295900"/>
                        <a:ext cx="439737" cy="3667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072" name="Group 48"/>
          <p:cNvGrpSpPr>
            <a:grpSpLocks/>
          </p:cNvGrpSpPr>
          <p:nvPr/>
        </p:nvGrpSpPr>
        <p:grpSpPr bwMode="auto">
          <a:xfrm>
            <a:off x="3976688" y="5238750"/>
            <a:ext cx="273050" cy="341313"/>
            <a:chOff x="2870" y="1518"/>
            <a:chExt cx="292" cy="320"/>
          </a:xfrm>
        </p:grpSpPr>
        <p:graphicFrame>
          <p:nvGraphicFramePr>
            <p:cNvPr id="2063" name="Object 49"/>
            <p:cNvGraphicFramePr>
              <a:graphicFrameLocks noChangeAspect="1"/>
            </p:cNvGraphicFramePr>
            <p:nvPr/>
          </p:nvGraphicFramePr>
          <p:xfrm>
            <a:off x="2870" y="1518"/>
            <a:ext cx="272" cy="28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14" name="Clip" r:id="rId9" imgW="819000" imgH="847800" progId="">
                    <p:embed/>
                  </p:oleObj>
                </mc:Choice>
                <mc:Fallback>
                  <p:oleObj name="Clip" r:id="rId9" imgW="819000" imgH="847800" progId="">
                    <p:embed/>
                    <p:pic>
                      <p:nvPicPr>
                        <p:cNvPr id="0" name="Object 4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70" y="1518"/>
                          <a:ext cx="272" cy="28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064" name="Object 50"/>
            <p:cNvGraphicFramePr>
              <a:graphicFrameLocks noChangeAspect="1"/>
            </p:cNvGraphicFramePr>
            <p:nvPr/>
          </p:nvGraphicFramePr>
          <p:xfrm>
            <a:off x="2913" y="1602"/>
            <a:ext cx="249" cy="2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15" name="Clip" r:id="rId11" imgW="1266840" imgH="1200240" progId="">
                    <p:embed/>
                  </p:oleObj>
                </mc:Choice>
                <mc:Fallback>
                  <p:oleObj name="Clip" r:id="rId11" imgW="1266840" imgH="1200240" progId="">
                    <p:embed/>
                    <p:pic>
                      <p:nvPicPr>
                        <p:cNvPr id="0" name="Object 5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13" y="1602"/>
                          <a:ext cx="249" cy="23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073" name="Group 51"/>
          <p:cNvGrpSpPr>
            <a:grpSpLocks/>
          </p:cNvGrpSpPr>
          <p:nvPr/>
        </p:nvGrpSpPr>
        <p:grpSpPr bwMode="auto">
          <a:xfrm>
            <a:off x="3719513" y="5575300"/>
            <a:ext cx="349250" cy="322263"/>
            <a:chOff x="2870" y="1518"/>
            <a:chExt cx="292" cy="320"/>
          </a:xfrm>
        </p:grpSpPr>
        <p:graphicFrame>
          <p:nvGraphicFramePr>
            <p:cNvPr id="2061" name="Object 52"/>
            <p:cNvGraphicFramePr>
              <a:graphicFrameLocks noChangeAspect="1"/>
            </p:cNvGraphicFramePr>
            <p:nvPr/>
          </p:nvGraphicFramePr>
          <p:xfrm>
            <a:off x="2870" y="1518"/>
            <a:ext cx="272" cy="28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16" name="Clip" r:id="rId13" imgW="819000" imgH="847800" progId="">
                    <p:embed/>
                  </p:oleObj>
                </mc:Choice>
                <mc:Fallback>
                  <p:oleObj name="Clip" r:id="rId13" imgW="819000" imgH="847800" progId="">
                    <p:embed/>
                    <p:pic>
                      <p:nvPicPr>
                        <p:cNvPr id="0" name="Object 5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70" y="1518"/>
                          <a:ext cx="272" cy="28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062" name="Object 53"/>
            <p:cNvGraphicFramePr>
              <a:graphicFrameLocks noChangeAspect="1"/>
            </p:cNvGraphicFramePr>
            <p:nvPr/>
          </p:nvGraphicFramePr>
          <p:xfrm>
            <a:off x="2913" y="1602"/>
            <a:ext cx="249" cy="2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17" name="Clip" r:id="rId14" imgW="1266840" imgH="1200240" progId="">
                    <p:embed/>
                  </p:oleObj>
                </mc:Choice>
                <mc:Fallback>
                  <p:oleObj name="Clip" r:id="rId14" imgW="1266840" imgH="1200240" progId="">
                    <p:embed/>
                    <p:pic>
                      <p:nvPicPr>
                        <p:cNvPr id="0" name="Object 5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13" y="1602"/>
                          <a:ext cx="249" cy="23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074" name="Line 173"/>
          <p:cNvSpPr>
            <a:spLocks noChangeShapeType="1"/>
          </p:cNvSpPr>
          <p:nvPr/>
        </p:nvSpPr>
        <p:spPr bwMode="auto">
          <a:xfrm flipH="1">
            <a:off x="1544638" y="4667250"/>
            <a:ext cx="466725" cy="890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075" name="Line 174"/>
          <p:cNvSpPr>
            <a:spLocks noChangeShapeType="1"/>
          </p:cNvSpPr>
          <p:nvPr/>
        </p:nvSpPr>
        <p:spPr bwMode="auto">
          <a:xfrm>
            <a:off x="1527175" y="5138738"/>
            <a:ext cx="242888" cy="15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076" name="Line 175"/>
          <p:cNvSpPr>
            <a:spLocks noChangeShapeType="1"/>
          </p:cNvSpPr>
          <p:nvPr/>
        </p:nvSpPr>
        <p:spPr bwMode="auto">
          <a:xfrm>
            <a:off x="1392238" y="5475288"/>
            <a:ext cx="190500" cy="15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077" name="Line 176"/>
          <p:cNvSpPr>
            <a:spLocks noChangeShapeType="1"/>
          </p:cNvSpPr>
          <p:nvPr/>
        </p:nvSpPr>
        <p:spPr bwMode="auto">
          <a:xfrm flipV="1">
            <a:off x="1836738" y="4999038"/>
            <a:ext cx="177800" cy="79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grpSp>
        <p:nvGrpSpPr>
          <p:cNvPr id="2078" name="Group 180"/>
          <p:cNvGrpSpPr>
            <a:grpSpLocks/>
          </p:cNvGrpSpPr>
          <p:nvPr/>
        </p:nvGrpSpPr>
        <p:grpSpPr bwMode="auto">
          <a:xfrm>
            <a:off x="3598863" y="5027613"/>
            <a:ext cx="290512" cy="404812"/>
            <a:chOff x="2556" y="2689"/>
            <a:chExt cx="183" cy="255"/>
          </a:xfrm>
        </p:grpSpPr>
        <p:pic>
          <p:nvPicPr>
            <p:cNvPr id="2133" name="Picture 181" descr="31u_bnrz[1]"/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2609" y="2770"/>
              <a:ext cx="121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134" name="Freeform 182"/>
            <p:cNvSpPr>
              <a:spLocks/>
            </p:cNvSpPr>
            <p:nvPr/>
          </p:nvSpPr>
          <p:spPr bwMode="auto">
            <a:xfrm>
              <a:off x="2605" y="2702"/>
              <a:ext cx="33" cy="39"/>
            </a:xfrm>
            <a:custGeom>
              <a:avLst/>
              <a:gdLst>
                <a:gd name="T0" fmla="*/ 0 w 199"/>
                <a:gd name="T1" fmla="*/ 0 h 232"/>
                <a:gd name="T2" fmla="*/ 0 w 199"/>
                <a:gd name="T3" fmla="*/ 0 h 232"/>
                <a:gd name="T4" fmla="*/ 0 w 199"/>
                <a:gd name="T5" fmla="*/ 0 h 232"/>
                <a:gd name="T6" fmla="*/ 0 w 199"/>
                <a:gd name="T7" fmla="*/ 0 h 232"/>
                <a:gd name="T8" fmla="*/ 0 w 199"/>
                <a:gd name="T9" fmla="*/ 0 h 232"/>
                <a:gd name="T10" fmla="*/ 0 w 199"/>
                <a:gd name="T11" fmla="*/ 0 h 232"/>
                <a:gd name="T12" fmla="*/ 0 w 199"/>
                <a:gd name="T13" fmla="*/ 0 h 232"/>
                <a:gd name="T14" fmla="*/ 0 w 199"/>
                <a:gd name="T15" fmla="*/ 0 h 232"/>
                <a:gd name="T16" fmla="*/ 0 w 199"/>
                <a:gd name="T17" fmla="*/ 0 h 232"/>
                <a:gd name="T18" fmla="*/ 0 w 199"/>
                <a:gd name="T19" fmla="*/ 0 h 232"/>
                <a:gd name="T20" fmla="*/ 0 w 199"/>
                <a:gd name="T21" fmla="*/ 0 h 232"/>
                <a:gd name="T22" fmla="*/ 0 w 199"/>
                <a:gd name="T23" fmla="*/ 0 h 232"/>
                <a:gd name="T24" fmla="*/ 0 w 199"/>
                <a:gd name="T25" fmla="*/ 0 h 232"/>
                <a:gd name="T26" fmla="*/ 0 w 199"/>
                <a:gd name="T27" fmla="*/ 0 h 232"/>
                <a:gd name="T28" fmla="*/ 0 w 199"/>
                <a:gd name="T29" fmla="*/ 0 h 232"/>
                <a:gd name="T30" fmla="*/ 0 w 199"/>
                <a:gd name="T31" fmla="*/ 0 h 232"/>
                <a:gd name="T32" fmla="*/ 0 w 199"/>
                <a:gd name="T33" fmla="*/ 0 h 232"/>
                <a:gd name="T34" fmla="*/ 0 w 199"/>
                <a:gd name="T35" fmla="*/ 0 h 232"/>
                <a:gd name="T36" fmla="*/ 0 w 199"/>
                <a:gd name="T37" fmla="*/ 0 h 232"/>
                <a:gd name="T38" fmla="*/ 0 w 199"/>
                <a:gd name="T39" fmla="*/ 0 h 232"/>
                <a:gd name="T40" fmla="*/ 0 w 199"/>
                <a:gd name="T41" fmla="*/ 0 h 232"/>
                <a:gd name="T42" fmla="*/ 0 w 199"/>
                <a:gd name="T43" fmla="*/ 0 h 232"/>
                <a:gd name="T44" fmla="*/ 0 w 199"/>
                <a:gd name="T45" fmla="*/ 0 h 232"/>
                <a:gd name="T46" fmla="*/ 0 w 199"/>
                <a:gd name="T47" fmla="*/ 0 h 232"/>
                <a:gd name="T48" fmla="*/ 0 w 199"/>
                <a:gd name="T49" fmla="*/ 0 h 232"/>
                <a:gd name="T50" fmla="*/ 0 w 199"/>
                <a:gd name="T51" fmla="*/ 0 h 232"/>
                <a:gd name="T52" fmla="*/ 0 w 199"/>
                <a:gd name="T53" fmla="*/ 0 h 232"/>
                <a:gd name="T54" fmla="*/ 0 w 199"/>
                <a:gd name="T55" fmla="*/ 0 h 232"/>
                <a:gd name="T56" fmla="*/ 0 w 199"/>
                <a:gd name="T57" fmla="*/ 0 h 232"/>
                <a:gd name="T58" fmla="*/ 0 w 199"/>
                <a:gd name="T59" fmla="*/ 0 h 232"/>
                <a:gd name="T60" fmla="*/ 0 w 199"/>
                <a:gd name="T61" fmla="*/ 0 h 232"/>
                <a:gd name="T62" fmla="*/ 0 w 199"/>
                <a:gd name="T63" fmla="*/ 0 h 232"/>
                <a:gd name="T64" fmla="*/ 0 w 199"/>
                <a:gd name="T65" fmla="*/ 0 h 232"/>
                <a:gd name="T66" fmla="*/ 0 w 199"/>
                <a:gd name="T67" fmla="*/ 0 h 232"/>
                <a:gd name="T68" fmla="*/ 0 w 199"/>
                <a:gd name="T69" fmla="*/ 0 h 232"/>
                <a:gd name="T70" fmla="*/ 0 w 199"/>
                <a:gd name="T71" fmla="*/ 0 h 232"/>
                <a:gd name="T72" fmla="*/ 0 w 199"/>
                <a:gd name="T73" fmla="*/ 0 h 232"/>
                <a:gd name="T74" fmla="*/ 0 w 199"/>
                <a:gd name="T75" fmla="*/ 0 h 232"/>
                <a:gd name="T76" fmla="*/ 0 w 199"/>
                <a:gd name="T77" fmla="*/ 0 h 232"/>
                <a:gd name="T78" fmla="*/ 0 w 199"/>
                <a:gd name="T79" fmla="*/ 0 h 232"/>
                <a:gd name="T80" fmla="*/ 0 w 199"/>
                <a:gd name="T81" fmla="*/ 0 h 232"/>
                <a:gd name="T82" fmla="*/ 0 w 199"/>
                <a:gd name="T83" fmla="*/ 0 h 232"/>
                <a:gd name="T84" fmla="*/ 0 w 199"/>
                <a:gd name="T85" fmla="*/ 0 h 232"/>
                <a:gd name="T86" fmla="*/ 0 w 199"/>
                <a:gd name="T87" fmla="*/ 0 h 232"/>
                <a:gd name="T88" fmla="*/ 0 w 199"/>
                <a:gd name="T89" fmla="*/ 0 h 232"/>
                <a:gd name="T90" fmla="*/ 0 w 199"/>
                <a:gd name="T91" fmla="*/ 0 h 232"/>
                <a:gd name="T92" fmla="*/ 0 w 199"/>
                <a:gd name="T93" fmla="*/ 0 h 232"/>
                <a:gd name="T94" fmla="*/ 0 w 199"/>
                <a:gd name="T95" fmla="*/ 0 h 232"/>
                <a:gd name="T96" fmla="*/ 0 w 199"/>
                <a:gd name="T97" fmla="*/ 0 h 232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199"/>
                <a:gd name="T148" fmla="*/ 0 h 232"/>
                <a:gd name="T149" fmla="*/ 199 w 199"/>
                <a:gd name="T150" fmla="*/ 232 h 232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199" h="232">
                  <a:moveTo>
                    <a:pt x="70" y="29"/>
                  </a:moveTo>
                  <a:lnTo>
                    <a:pt x="55" y="39"/>
                  </a:lnTo>
                  <a:lnTo>
                    <a:pt x="42" y="50"/>
                  </a:lnTo>
                  <a:lnTo>
                    <a:pt x="30" y="63"/>
                  </a:lnTo>
                  <a:lnTo>
                    <a:pt x="20" y="77"/>
                  </a:lnTo>
                  <a:lnTo>
                    <a:pt x="12" y="91"/>
                  </a:lnTo>
                  <a:lnTo>
                    <a:pt x="6" y="108"/>
                  </a:lnTo>
                  <a:lnTo>
                    <a:pt x="2" y="125"/>
                  </a:lnTo>
                  <a:lnTo>
                    <a:pt x="0" y="142"/>
                  </a:lnTo>
                  <a:lnTo>
                    <a:pt x="2" y="166"/>
                  </a:lnTo>
                  <a:lnTo>
                    <a:pt x="12" y="186"/>
                  </a:lnTo>
                  <a:lnTo>
                    <a:pt x="26" y="203"/>
                  </a:lnTo>
                  <a:lnTo>
                    <a:pt x="45" y="216"/>
                  </a:lnTo>
                  <a:lnTo>
                    <a:pt x="66" y="226"/>
                  </a:lnTo>
                  <a:lnTo>
                    <a:pt x="88" y="230"/>
                  </a:lnTo>
                  <a:lnTo>
                    <a:pt x="111" y="232"/>
                  </a:lnTo>
                  <a:lnTo>
                    <a:pt x="134" y="228"/>
                  </a:lnTo>
                  <a:lnTo>
                    <a:pt x="138" y="228"/>
                  </a:lnTo>
                  <a:lnTo>
                    <a:pt x="143" y="226"/>
                  </a:lnTo>
                  <a:lnTo>
                    <a:pt x="147" y="222"/>
                  </a:lnTo>
                  <a:lnTo>
                    <a:pt x="148" y="218"/>
                  </a:lnTo>
                  <a:lnTo>
                    <a:pt x="145" y="212"/>
                  </a:lnTo>
                  <a:lnTo>
                    <a:pt x="141" y="207"/>
                  </a:lnTo>
                  <a:lnTo>
                    <a:pt x="135" y="203"/>
                  </a:lnTo>
                  <a:lnTo>
                    <a:pt x="129" y="201"/>
                  </a:lnTo>
                  <a:lnTo>
                    <a:pt x="117" y="197"/>
                  </a:lnTo>
                  <a:lnTo>
                    <a:pt x="105" y="195"/>
                  </a:lnTo>
                  <a:lnTo>
                    <a:pt x="94" y="193"/>
                  </a:lnTo>
                  <a:lnTo>
                    <a:pt x="83" y="190"/>
                  </a:lnTo>
                  <a:lnTo>
                    <a:pt x="73" y="187"/>
                  </a:lnTo>
                  <a:lnTo>
                    <a:pt x="62" y="182"/>
                  </a:lnTo>
                  <a:lnTo>
                    <a:pt x="53" y="176"/>
                  </a:lnTo>
                  <a:lnTo>
                    <a:pt x="43" y="167"/>
                  </a:lnTo>
                  <a:lnTo>
                    <a:pt x="40" y="128"/>
                  </a:lnTo>
                  <a:lnTo>
                    <a:pt x="49" y="96"/>
                  </a:lnTo>
                  <a:lnTo>
                    <a:pt x="68" y="71"/>
                  </a:lnTo>
                  <a:lnTo>
                    <a:pt x="94" y="50"/>
                  </a:lnTo>
                  <a:lnTo>
                    <a:pt x="122" y="34"/>
                  </a:lnTo>
                  <a:lnTo>
                    <a:pt x="151" y="21"/>
                  </a:lnTo>
                  <a:lnTo>
                    <a:pt x="178" y="12"/>
                  </a:lnTo>
                  <a:lnTo>
                    <a:pt x="199" y="4"/>
                  </a:lnTo>
                  <a:lnTo>
                    <a:pt x="186" y="1"/>
                  </a:lnTo>
                  <a:lnTo>
                    <a:pt x="172" y="0"/>
                  </a:lnTo>
                  <a:lnTo>
                    <a:pt x="156" y="2"/>
                  </a:lnTo>
                  <a:lnTo>
                    <a:pt x="138" y="4"/>
                  </a:lnTo>
                  <a:lnTo>
                    <a:pt x="121" y="10"/>
                  </a:lnTo>
                  <a:lnTo>
                    <a:pt x="103" y="16"/>
                  </a:lnTo>
                  <a:lnTo>
                    <a:pt x="86" y="23"/>
                  </a:lnTo>
                  <a:lnTo>
                    <a:pt x="70" y="29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35" name="Freeform 183"/>
            <p:cNvSpPr>
              <a:spLocks/>
            </p:cNvSpPr>
            <p:nvPr/>
          </p:nvSpPr>
          <p:spPr bwMode="auto">
            <a:xfrm>
              <a:off x="2661" y="2701"/>
              <a:ext cx="22" cy="30"/>
            </a:xfrm>
            <a:custGeom>
              <a:avLst/>
              <a:gdLst>
                <a:gd name="T0" fmla="*/ 0 w 128"/>
                <a:gd name="T1" fmla="*/ 0 h 180"/>
                <a:gd name="T2" fmla="*/ 0 w 128"/>
                <a:gd name="T3" fmla="*/ 0 h 180"/>
                <a:gd name="T4" fmla="*/ 0 w 128"/>
                <a:gd name="T5" fmla="*/ 0 h 180"/>
                <a:gd name="T6" fmla="*/ 0 w 128"/>
                <a:gd name="T7" fmla="*/ 0 h 180"/>
                <a:gd name="T8" fmla="*/ 0 w 128"/>
                <a:gd name="T9" fmla="*/ 0 h 180"/>
                <a:gd name="T10" fmla="*/ 0 w 128"/>
                <a:gd name="T11" fmla="*/ 0 h 180"/>
                <a:gd name="T12" fmla="*/ 0 w 128"/>
                <a:gd name="T13" fmla="*/ 0 h 180"/>
                <a:gd name="T14" fmla="*/ 0 w 128"/>
                <a:gd name="T15" fmla="*/ 0 h 180"/>
                <a:gd name="T16" fmla="*/ 0 w 128"/>
                <a:gd name="T17" fmla="*/ 0 h 180"/>
                <a:gd name="T18" fmla="*/ 0 w 128"/>
                <a:gd name="T19" fmla="*/ 0 h 180"/>
                <a:gd name="T20" fmla="*/ 0 w 128"/>
                <a:gd name="T21" fmla="*/ 0 h 180"/>
                <a:gd name="T22" fmla="*/ 0 w 128"/>
                <a:gd name="T23" fmla="*/ 0 h 180"/>
                <a:gd name="T24" fmla="*/ 0 w 128"/>
                <a:gd name="T25" fmla="*/ 0 h 180"/>
                <a:gd name="T26" fmla="*/ 0 w 128"/>
                <a:gd name="T27" fmla="*/ 0 h 180"/>
                <a:gd name="T28" fmla="*/ 0 w 128"/>
                <a:gd name="T29" fmla="*/ 0 h 180"/>
                <a:gd name="T30" fmla="*/ 0 w 128"/>
                <a:gd name="T31" fmla="*/ 0 h 180"/>
                <a:gd name="T32" fmla="*/ 0 w 128"/>
                <a:gd name="T33" fmla="*/ 0 h 180"/>
                <a:gd name="T34" fmla="*/ 0 w 128"/>
                <a:gd name="T35" fmla="*/ 0 h 180"/>
                <a:gd name="T36" fmla="*/ 0 w 128"/>
                <a:gd name="T37" fmla="*/ 0 h 180"/>
                <a:gd name="T38" fmla="*/ 0 w 128"/>
                <a:gd name="T39" fmla="*/ 0 h 180"/>
                <a:gd name="T40" fmla="*/ 0 w 128"/>
                <a:gd name="T41" fmla="*/ 0 h 180"/>
                <a:gd name="T42" fmla="*/ 0 w 128"/>
                <a:gd name="T43" fmla="*/ 0 h 180"/>
                <a:gd name="T44" fmla="*/ 0 w 128"/>
                <a:gd name="T45" fmla="*/ 0 h 180"/>
                <a:gd name="T46" fmla="*/ 0 w 128"/>
                <a:gd name="T47" fmla="*/ 0 h 180"/>
                <a:gd name="T48" fmla="*/ 0 w 128"/>
                <a:gd name="T49" fmla="*/ 0 h 180"/>
                <a:gd name="T50" fmla="*/ 0 w 128"/>
                <a:gd name="T51" fmla="*/ 0 h 180"/>
                <a:gd name="T52" fmla="*/ 0 w 128"/>
                <a:gd name="T53" fmla="*/ 0 h 180"/>
                <a:gd name="T54" fmla="*/ 0 w 128"/>
                <a:gd name="T55" fmla="*/ 0 h 180"/>
                <a:gd name="T56" fmla="*/ 0 w 128"/>
                <a:gd name="T57" fmla="*/ 0 h 180"/>
                <a:gd name="T58" fmla="*/ 0 w 128"/>
                <a:gd name="T59" fmla="*/ 0 h 180"/>
                <a:gd name="T60" fmla="*/ 0 w 128"/>
                <a:gd name="T61" fmla="*/ 0 h 180"/>
                <a:gd name="T62" fmla="*/ 0 w 128"/>
                <a:gd name="T63" fmla="*/ 0 h 180"/>
                <a:gd name="T64" fmla="*/ 0 w 128"/>
                <a:gd name="T65" fmla="*/ 0 h 180"/>
                <a:gd name="T66" fmla="*/ 0 w 128"/>
                <a:gd name="T67" fmla="*/ 0 h 180"/>
                <a:gd name="T68" fmla="*/ 0 w 128"/>
                <a:gd name="T69" fmla="*/ 0 h 180"/>
                <a:gd name="T70" fmla="*/ 0 w 128"/>
                <a:gd name="T71" fmla="*/ 0 h 180"/>
                <a:gd name="T72" fmla="*/ 0 w 128"/>
                <a:gd name="T73" fmla="*/ 0 h 180"/>
                <a:gd name="T74" fmla="*/ 0 w 128"/>
                <a:gd name="T75" fmla="*/ 0 h 180"/>
                <a:gd name="T76" fmla="*/ 0 w 128"/>
                <a:gd name="T77" fmla="*/ 0 h 180"/>
                <a:gd name="T78" fmla="*/ 0 w 128"/>
                <a:gd name="T79" fmla="*/ 0 h 180"/>
                <a:gd name="T80" fmla="*/ 0 w 128"/>
                <a:gd name="T81" fmla="*/ 0 h 18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28"/>
                <a:gd name="T124" fmla="*/ 0 h 180"/>
                <a:gd name="T125" fmla="*/ 128 w 128"/>
                <a:gd name="T126" fmla="*/ 180 h 180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28" h="180">
                  <a:moveTo>
                    <a:pt x="108" y="59"/>
                  </a:moveTo>
                  <a:lnTo>
                    <a:pt x="113" y="77"/>
                  </a:lnTo>
                  <a:lnTo>
                    <a:pt x="111" y="94"/>
                  </a:lnTo>
                  <a:lnTo>
                    <a:pt x="103" y="108"/>
                  </a:lnTo>
                  <a:lnTo>
                    <a:pt x="91" y="121"/>
                  </a:lnTo>
                  <a:lnTo>
                    <a:pt x="77" y="132"/>
                  </a:lnTo>
                  <a:lnTo>
                    <a:pt x="61" y="144"/>
                  </a:lnTo>
                  <a:lnTo>
                    <a:pt x="45" y="154"/>
                  </a:lnTo>
                  <a:lnTo>
                    <a:pt x="30" y="164"/>
                  </a:lnTo>
                  <a:lnTo>
                    <a:pt x="28" y="168"/>
                  </a:lnTo>
                  <a:lnTo>
                    <a:pt x="27" y="170"/>
                  </a:lnTo>
                  <a:lnTo>
                    <a:pt x="27" y="174"/>
                  </a:lnTo>
                  <a:lnTo>
                    <a:pt x="28" y="177"/>
                  </a:lnTo>
                  <a:lnTo>
                    <a:pt x="32" y="179"/>
                  </a:lnTo>
                  <a:lnTo>
                    <a:pt x="35" y="180"/>
                  </a:lnTo>
                  <a:lnTo>
                    <a:pt x="37" y="180"/>
                  </a:lnTo>
                  <a:lnTo>
                    <a:pt x="41" y="179"/>
                  </a:lnTo>
                  <a:lnTo>
                    <a:pt x="60" y="169"/>
                  </a:lnTo>
                  <a:lnTo>
                    <a:pt x="77" y="158"/>
                  </a:lnTo>
                  <a:lnTo>
                    <a:pt x="94" y="145"/>
                  </a:lnTo>
                  <a:lnTo>
                    <a:pt x="109" y="130"/>
                  </a:lnTo>
                  <a:lnTo>
                    <a:pt x="120" y="114"/>
                  </a:lnTo>
                  <a:lnTo>
                    <a:pt x="127" y="95"/>
                  </a:lnTo>
                  <a:lnTo>
                    <a:pt x="128" y="76"/>
                  </a:lnTo>
                  <a:lnTo>
                    <a:pt x="123" y="55"/>
                  </a:lnTo>
                  <a:lnTo>
                    <a:pt x="113" y="39"/>
                  </a:lnTo>
                  <a:lnTo>
                    <a:pt x="97" y="25"/>
                  </a:lnTo>
                  <a:lnTo>
                    <a:pt x="79" y="15"/>
                  </a:lnTo>
                  <a:lnTo>
                    <a:pt x="57" y="7"/>
                  </a:lnTo>
                  <a:lnTo>
                    <a:pt x="36" y="2"/>
                  </a:lnTo>
                  <a:lnTo>
                    <a:pt x="19" y="0"/>
                  </a:lnTo>
                  <a:lnTo>
                    <a:pt x="6" y="0"/>
                  </a:lnTo>
                  <a:lnTo>
                    <a:pt x="0" y="4"/>
                  </a:lnTo>
                  <a:lnTo>
                    <a:pt x="14" y="9"/>
                  </a:lnTo>
                  <a:lnTo>
                    <a:pt x="29" y="14"/>
                  </a:lnTo>
                  <a:lnTo>
                    <a:pt x="46" y="19"/>
                  </a:lnTo>
                  <a:lnTo>
                    <a:pt x="61" y="23"/>
                  </a:lnTo>
                  <a:lnTo>
                    <a:pt x="76" y="29"/>
                  </a:lnTo>
                  <a:lnTo>
                    <a:pt x="89" y="37"/>
                  </a:lnTo>
                  <a:lnTo>
                    <a:pt x="100" y="46"/>
                  </a:lnTo>
                  <a:lnTo>
                    <a:pt x="108" y="59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36" name="Freeform 184"/>
            <p:cNvSpPr>
              <a:spLocks/>
            </p:cNvSpPr>
            <p:nvPr/>
          </p:nvSpPr>
          <p:spPr bwMode="auto">
            <a:xfrm>
              <a:off x="2584" y="2694"/>
              <a:ext cx="54" cy="63"/>
            </a:xfrm>
            <a:custGeom>
              <a:avLst/>
              <a:gdLst>
                <a:gd name="T0" fmla="*/ 0 w 322"/>
                <a:gd name="T1" fmla="*/ 0 h 378"/>
                <a:gd name="T2" fmla="*/ 0 w 322"/>
                <a:gd name="T3" fmla="*/ 0 h 378"/>
                <a:gd name="T4" fmla="*/ 0 w 322"/>
                <a:gd name="T5" fmla="*/ 0 h 378"/>
                <a:gd name="T6" fmla="*/ 0 w 322"/>
                <a:gd name="T7" fmla="*/ 0 h 378"/>
                <a:gd name="T8" fmla="*/ 0 w 322"/>
                <a:gd name="T9" fmla="*/ 0 h 378"/>
                <a:gd name="T10" fmla="*/ 0 w 322"/>
                <a:gd name="T11" fmla="*/ 0 h 378"/>
                <a:gd name="T12" fmla="*/ 0 w 322"/>
                <a:gd name="T13" fmla="*/ 0 h 378"/>
                <a:gd name="T14" fmla="*/ 0 w 322"/>
                <a:gd name="T15" fmla="*/ 0 h 378"/>
                <a:gd name="T16" fmla="*/ 0 w 322"/>
                <a:gd name="T17" fmla="*/ 0 h 378"/>
                <a:gd name="T18" fmla="*/ 0 w 322"/>
                <a:gd name="T19" fmla="*/ 0 h 378"/>
                <a:gd name="T20" fmla="*/ 0 w 322"/>
                <a:gd name="T21" fmla="*/ 0 h 378"/>
                <a:gd name="T22" fmla="*/ 0 w 322"/>
                <a:gd name="T23" fmla="*/ 0 h 378"/>
                <a:gd name="T24" fmla="*/ 0 w 322"/>
                <a:gd name="T25" fmla="*/ 0 h 378"/>
                <a:gd name="T26" fmla="*/ 0 w 322"/>
                <a:gd name="T27" fmla="*/ 0 h 378"/>
                <a:gd name="T28" fmla="*/ 0 w 322"/>
                <a:gd name="T29" fmla="*/ 0 h 378"/>
                <a:gd name="T30" fmla="*/ 0 w 322"/>
                <a:gd name="T31" fmla="*/ 0 h 378"/>
                <a:gd name="T32" fmla="*/ 0 w 322"/>
                <a:gd name="T33" fmla="*/ 0 h 378"/>
                <a:gd name="T34" fmla="*/ 0 w 322"/>
                <a:gd name="T35" fmla="*/ 0 h 378"/>
                <a:gd name="T36" fmla="*/ 0 w 322"/>
                <a:gd name="T37" fmla="*/ 0 h 378"/>
                <a:gd name="T38" fmla="*/ 0 w 322"/>
                <a:gd name="T39" fmla="*/ 0 h 378"/>
                <a:gd name="T40" fmla="*/ 0 w 322"/>
                <a:gd name="T41" fmla="*/ 0 h 378"/>
                <a:gd name="T42" fmla="*/ 0 w 322"/>
                <a:gd name="T43" fmla="*/ 0 h 378"/>
                <a:gd name="T44" fmla="*/ 0 w 322"/>
                <a:gd name="T45" fmla="*/ 0 h 378"/>
                <a:gd name="T46" fmla="*/ 0 w 322"/>
                <a:gd name="T47" fmla="*/ 0 h 378"/>
                <a:gd name="T48" fmla="*/ 0 w 322"/>
                <a:gd name="T49" fmla="*/ 0 h 378"/>
                <a:gd name="T50" fmla="*/ 0 w 322"/>
                <a:gd name="T51" fmla="*/ 0 h 378"/>
                <a:gd name="T52" fmla="*/ 0 w 322"/>
                <a:gd name="T53" fmla="*/ 0 h 378"/>
                <a:gd name="T54" fmla="*/ 0 w 322"/>
                <a:gd name="T55" fmla="*/ 0 h 378"/>
                <a:gd name="T56" fmla="*/ 0 w 322"/>
                <a:gd name="T57" fmla="*/ 0 h 378"/>
                <a:gd name="T58" fmla="*/ 0 w 322"/>
                <a:gd name="T59" fmla="*/ 0 h 378"/>
                <a:gd name="T60" fmla="*/ 0 w 322"/>
                <a:gd name="T61" fmla="*/ 0 h 378"/>
                <a:gd name="T62" fmla="*/ 0 w 322"/>
                <a:gd name="T63" fmla="*/ 0 h 378"/>
                <a:gd name="T64" fmla="*/ 0 w 322"/>
                <a:gd name="T65" fmla="*/ 0 h 378"/>
                <a:gd name="T66" fmla="*/ 0 w 322"/>
                <a:gd name="T67" fmla="*/ 0 h 378"/>
                <a:gd name="T68" fmla="*/ 0 w 322"/>
                <a:gd name="T69" fmla="*/ 0 h 378"/>
                <a:gd name="T70" fmla="*/ 0 w 322"/>
                <a:gd name="T71" fmla="*/ 0 h 378"/>
                <a:gd name="T72" fmla="*/ 0 w 322"/>
                <a:gd name="T73" fmla="*/ 0 h 378"/>
                <a:gd name="T74" fmla="*/ 0 w 322"/>
                <a:gd name="T75" fmla="*/ 0 h 378"/>
                <a:gd name="T76" fmla="*/ 0 w 322"/>
                <a:gd name="T77" fmla="*/ 0 h 378"/>
                <a:gd name="T78" fmla="*/ 0 w 322"/>
                <a:gd name="T79" fmla="*/ 0 h 378"/>
                <a:gd name="T80" fmla="*/ 0 w 322"/>
                <a:gd name="T81" fmla="*/ 0 h 378"/>
                <a:gd name="T82" fmla="*/ 0 w 322"/>
                <a:gd name="T83" fmla="*/ 0 h 378"/>
                <a:gd name="T84" fmla="*/ 0 w 322"/>
                <a:gd name="T85" fmla="*/ 0 h 378"/>
                <a:gd name="T86" fmla="*/ 0 w 322"/>
                <a:gd name="T87" fmla="*/ 0 h 378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322"/>
                <a:gd name="T133" fmla="*/ 0 h 378"/>
                <a:gd name="T134" fmla="*/ 322 w 322"/>
                <a:gd name="T135" fmla="*/ 378 h 378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322" h="378">
                  <a:moveTo>
                    <a:pt x="125" y="49"/>
                  </a:moveTo>
                  <a:lnTo>
                    <a:pt x="100" y="70"/>
                  </a:lnTo>
                  <a:lnTo>
                    <a:pt x="76" y="90"/>
                  </a:lnTo>
                  <a:lnTo>
                    <a:pt x="53" y="115"/>
                  </a:lnTo>
                  <a:lnTo>
                    <a:pt x="34" y="140"/>
                  </a:lnTo>
                  <a:lnTo>
                    <a:pt x="17" y="166"/>
                  </a:lnTo>
                  <a:lnTo>
                    <a:pt x="5" y="195"/>
                  </a:lnTo>
                  <a:lnTo>
                    <a:pt x="0" y="226"/>
                  </a:lnTo>
                  <a:lnTo>
                    <a:pt x="1" y="258"/>
                  </a:lnTo>
                  <a:lnTo>
                    <a:pt x="3" y="266"/>
                  </a:lnTo>
                  <a:lnTo>
                    <a:pt x="5" y="275"/>
                  </a:lnTo>
                  <a:lnTo>
                    <a:pt x="9" y="282"/>
                  </a:lnTo>
                  <a:lnTo>
                    <a:pt x="14" y="290"/>
                  </a:lnTo>
                  <a:lnTo>
                    <a:pt x="19" y="297"/>
                  </a:lnTo>
                  <a:lnTo>
                    <a:pt x="26" y="304"/>
                  </a:lnTo>
                  <a:lnTo>
                    <a:pt x="32" y="310"/>
                  </a:lnTo>
                  <a:lnTo>
                    <a:pt x="41" y="314"/>
                  </a:lnTo>
                  <a:lnTo>
                    <a:pt x="56" y="324"/>
                  </a:lnTo>
                  <a:lnTo>
                    <a:pt x="71" y="332"/>
                  </a:lnTo>
                  <a:lnTo>
                    <a:pt x="86" y="338"/>
                  </a:lnTo>
                  <a:lnTo>
                    <a:pt x="103" y="344"/>
                  </a:lnTo>
                  <a:lnTo>
                    <a:pt x="119" y="350"/>
                  </a:lnTo>
                  <a:lnTo>
                    <a:pt x="136" y="355"/>
                  </a:lnTo>
                  <a:lnTo>
                    <a:pt x="152" y="359"/>
                  </a:lnTo>
                  <a:lnTo>
                    <a:pt x="168" y="363"/>
                  </a:lnTo>
                  <a:lnTo>
                    <a:pt x="186" y="366"/>
                  </a:lnTo>
                  <a:lnTo>
                    <a:pt x="202" y="368"/>
                  </a:lnTo>
                  <a:lnTo>
                    <a:pt x="220" y="371"/>
                  </a:lnTo>
                  <a:lnTo>
                    <a:pt x="238" y="373"/>
                  </a:lnTo>
                  <a:lnTo>
                    <a:pt x="254" y="374"/>
                  </a:lnTo>
                  <a:lnTo>
                    <a:pt x="272" y="375"/>
                  </a:lnTo>
                  <a:lnTo>
                    <a:pt x="289" y="376"/>
                  </a:lnTo>
                  <a:lnTo>
                    <a:pt x="306" y="378"/>
                  </a:lnTo>
                  <a:lnTo>
                    <a:pt x="311" y="378"/>
                  </a:lnTo>
                  <a:lnTo>
                    <a:pt x="316" y="375"/>
                  </a:lnTo>
                  <a:lnTo>
                    <a:pt x="320" y="371"/>
                  </a:lnTo>
                  <a:lnTo>
                    <a:pt x="322" y="366"/>
                  </a:lnTo>
                  <a:lnTo>
                    <a:pt x="322" y="360"/>
                  </a:lnTo>
                  <a:lnTo>
                    <a:pt x="320" y="356"/>
                  </a:lnTo>
                  <a:lnTo>
                    <a:pt x="315" y="352"/>
                  </a:lnTo>
                  <a:lnTo>
                    <a:pt x="309" y="350"/>
                  </a:lnTo>
                  <a:lnTo>
                    <a:pt x="294" y="347"/>
                  </a:lnTo>
                  <a:lnTo>
                    <a:pt x="279" y="344"/>
                  </a:lnTo>
                  <a:lnTo>
                    <a:pt x="263" y="341"/>
                  </a:lnTo>
                  <a:lnTo>
                    <a:pt x="247" y="338"/>
                  </a:lnTo>
                  <a:lnTo>
                    <a:pt x="232" y="336"/>
                  </a:lnTo>
                  <a:lnTo>
                    <a:pt x="216" y="334"/>
                  </a:lnTo>
                  <a:lnTo>
                    <a:pt x="200" y="332"/>
                  </a:lnTo>
                  <a:lnTo>
                    <a:pt x="185" y="328"/>
                  </a:lnTo>
                  <a:lnTo>
                    <a:pt x="170" y="326"/>
                  </a:lnTo>
                  <a:lnTo>
                    <a:pt x="154" y="322"/>
                  </a:lnTo>
                  <a:lnTo>
                    <a:pt x="139" y="318"/>
                  </a:lnTo>
                  <a:lnTo>
                    <a:pt x="124" y="314"/>
                  </a:lnTo>
                  <a:lnTo>
                    <a:pt x="110" y="309"/>
                  </a:lnTo>
                  <a:lnTo>
                    <a:pt x="94" y="303"/>
                  </a:lnTo>
                  <a:lnTo>
                    <a:pt x="80" y="297"/>
                  </a:lnTo>
                  <a:lnTo>
                    <a:pt x="66" y="289"/>
                  </a:lnTo>
                  <a:lnTo>
                    <a:pt x="55" y="281"/>
                  </a:lnTo>
                  <a:lnTo>
                    <a:pt x="45" y="271"/>
                  </a:lnTo>
                  <a:lnTo>
                    <a:pt x="38" y="259"/>
                  </a:lnTo>
                  <a:lnTo>
                    <a:pt x="35" y="245"/>
                  </a:lnTo>
                  <a:lnTo>
                    <a:pt x="34" y="232"/>
                  </a:lnTo>
                  <a:lnTo>
                    <a:pt x="35" y="216"/>
                  </a:lnTo>
                  <a:lnTo>
                    <a:pt x="38" y="200"/>
                  </a:lnTo>
                  <a:lnTo>
                    <a:pt x="43" y="187"/>
                  </a:lnTo>
                  <a:lnTo>
                    <a:pt x="51" y="170"/>
                  </a:lnTo>
                  <a:lnTo>
                    <a:pt x="60" y="152"/>
                  </a:lnTo>
                  <a:lnTo>
                    <a:pt x="71" y="137"/>
                  </a:lnTo>
                  <a:lnTo>
                    <a:pt x="83" y="124"/>
                  </a:lnTo>
                  <a:lnTo>
                    <a:pt x="94" y="110"/>
                  </a:lnTo>
                  <a:lnTo>
                    <a:pt x="107" y="96"/>
                  </a:lnTo>
                  <a:lnTo>
                    <a:pt x="123" y="82"/>
                  </a:lnTo>
                  <a:lnTo>
                    <a:pt x="138" y="69"/>
                  </a:lnTo>
                  <a:lnTo>
                    <a:pt x="153" y="57"/>
                  </a:lnTo>
                  <a:lnTo>
                    <a:pt x="173" y="47"/>
                  </a:lnTo>
                  <a:lnTo>
                    <a:pt x="195" y="38"/>
                  </a:lnTo>
                  <a:lnTo>
                    <a:pt x="218" y="28"/>
                  </a:lnTo>
                  <a:lnTo>
                    <a:pt x="238" y="20"/>
                  </a:lnTo>
                  <a:lnTo>
                    <a:pt x="254" y="13"/>
                  </a:lnTo>
                  <a:lnTo>
                    <a:pt x="264" y="7"/>
                  </a:lnTo>
                  <a:lnTo>
                    <a:pt x="268" y="2"/>
                  </a:lnTo>
                  <a:lnTo>
                    <a:pt x="256" y="0"/>
                  </a:lnTo>
                  <a:lnTo>
                    <a:pt x="240" y="1"/>
                  </a:lnTo>
                  <a:lnTo>
                    <a:pt x="221" y="4"/>
                  </a:lnTo>
                  <a:lnTo>
                    <a:pt x="201" y="10"/>
                  </a:lnTo>
                  <a:lnTo>
                    <a:pt x="180" y="18"/>
                  </a:lnTo>
                  <a:lnTo>
                    <a:pt x="160" y="27"/>
                  </a:lnTo>
                  <a:lnTo>
                    <a:pt x="141" y="38"/>
                  </a:lnTo>
                  <a:lnTo>
                    <a:pt x="125" y="49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37" name="Freeform 185"/>
            <p:cNvSpPr>
              <a:spLocks/>
            </p:cNvSpPr>
            <p:nvPr/>
          </p:nvSpPr>
          <p:spPr bwMode="auto">
            <a:xfrm>
              <a:off x="2660" y="2692"/>
              <a:ext cx="47" cy="42"/>
            </a:xfrm>
            <a:custGeom>
              <a:avLst/>
              <a:gdLst>
                <a:gd name="T0" fmla="*/ 0 w 283"/>
                <a:gd name="T1" fmla="*/ 0 h 252"/>
                <a:gd name="T2" fmla="*/ 0 w 283"/>
                <a:gd name="T3" fmla="*/ 0 h 252"/>
                <a:gd name="T4" fmla="*/ 0 w 283"/>
                <a:gd name="T5" fmla="*/ 0 h 252"/>
                <a:gd name="T6" fmla="*/ 0 w 283"/>
                <a:gd name="T7" fmla="*/ 0 h 252"/>
                <a:gd name="T8" fmla="*/ 0 w 283"/>
                <a:gd name="T9" fmla="*/ 0 h 252"/>
                <a:gd name="T10" fmla="*/ 0 w 283"/>
                <a:gd name="T11" fmla="*/ 0 h 252"/>
                <a:gd name="T12" fmla="*/ 0 w 283"/>
                <a:gd name="T13" fmla="*/ 0 h 252"/>
                <a:gd name="T14" fmla="*/ 0 w 283"/>
                <a:gd name="T15" fmla="*/ 0 h 252"/>
                <a:gd name="T16" fmla="*/ 0 w 283"/>
                <a:gd name="T17" fmla="*/ 0 h 252"/>
                <a:gd name="T18" fmla="*/ 0 w 283"/>
                <a:gd name="T19" fmla="*/ 0 h 252"/>
                <a:gd name="T20" fmla="*/ 0 w 283"/>
                <a:gd name="T21" fmla="*/ 0 h 252"/>
                <a:gd name="T22" fmla="*/ 0 w 283"/>
                <a:gd name="T23" fmla="*/ 0 h 252"/>
                <a:gd name="T24" fmla="*/ 0 w 283"/>
                <a:gd name="T25" fmla="*/ 0 h 252"/>
                <a:gd name="T26" fmla="*/ 0 w 283"/>
                <a:gd name="T27" fmla="*/ 0 h 252"/>
                <a:gd name="T28" fmla="*/ 0 w 283"/>
                <a:gd name="T29" fmla="*/ 0 h 252"/>
                <a:gd name="T30" fmla="*/ 0 w 283"/>
                <a:gd name="T31" fmla="*/ 0 h 252"/>
                <a:gd name="T32" fmla="*/ 0 w 283"/>
                <a:gd name="T33" fmla="*/ 0 h 252"/>
                <a:gd name="T34" fmla="*/ 0 w 283"/>
                <a:gd name="T35" fmla="*/ 0 h 252"/>
                <a:gd name="T36" fmla="*/ 0 w 283"/>
                <a:gd name="T37" fmla="*/ 0 h 252"/>
                <a:gd name="T38" fmla="*/ 0 w 283"/>
                <a:gd name="T39" fmla="*/ 0 h 252"/>
                <a:gd name="T40" fmla="*/ 0 w 283"/>
                <a:gd name="T41" fmla="*/ 0 h 252"/>
                <a:gd name="T42" fmla="*/ 0 w 283"/>
                <a:gd name="T43" fmla="*/ 0 h 252"/>
                <a:gd name="T44" fmla="*/ 0 w 283"/>
                <a:gd name="T45" fmla="*/ 0 h 252"/>
                <a:gd name="T46" fmla="*/ 0 w 283"/>
                <a:gd name="T47" fmla="*/ 0 h 252"/>
                <a:gd name="T48" fmla="*/ 0 w 283"/>
                <a:gd name="T49" fmla="*/ 0 h 252"/>
                <a:gd name="T50" fmla="*/ 0 w 283"/>
                <a:gd name="T51" fmla="*/ 0 h 252"/>
                <a:gd name="T52" fmla="*/ 0 w 283"/>
                <a:gd name="T53" fmla="*/ 0 h 252"/>
                <a:gd name="T54" fmla="*/ 0 w 283"/>
                <a:gd name="T55" fmla="*/ 0 h 252"/>
                <a:gd name="T56" fmla="*/ 0 w 283"/>
                <a:gd name="T57" fmla="*/ 0 h 252"/>
                <a:gd name="T58" fmla="*/ 0 w 283"/>
                <a:gd name="T59" fmla="*/ 0 h 252"/>
                <a:gd name="T60" fmla="*/ 0 w 283"/>
                <a:gd name="T61" fmla="*/ 0 h 252"/>
                <a:gd name="T62" fmla="*/ 0 w 283"/>
                <a:gd name="T63" fmla="*/ 0 h 252"/>
                <a:gd name="T64" fmla="*/ 0 w 283"/>
                <a:gd name="T65" fmla="*/ 0 h 252"/>
                <a:gd name="T66" fmla="*/ 0 w 283"/>
                <a:gd name="T67" fmla="*/ 0 h 252"/>
                <a:gd name="T68" fmla="*/ 0 w 283"/>
                <a:gd name="T69" fmla="*/ 0 h 252"/>
                <a:gd name="T70" fmla="*/ 0 w 283"/>
                <a:gd name="T71" fmla="*/ 0 h 252"/>
                <a:gd name="T72" fmla="*/ 0 w 283"/>
                <a:gd name="T73" fmla="*/ 0 h 252"/>
                <a:gd name="T74" fmla="*/ 0 w 283"/>
                <a:gd name="T75" fmla="*/ 0 h 252"/>
                <a:gd name="T76" fmla="*/ 0 w 283"/>
                <a:gd name="T77" fmla="*/ 0 h 252"/>
                <a:gd name="T78" fmla="*/ 0 w 283"/>
                <a:gd name="T79" fmla="*/ 0 h 252"/>
                <a:gd name="T80" fmla="*/ 0 w 283"/>
                <a:gd name="T81" fmla="*/ 0 h 252"/>
                <a:gd name="T82" fmla="*/ 0 w 283"/>
                <a:gd name="T83" fmla="*/ 0 h 252"/>
                <a:gd name="T84" fmla="*/ 0 w 283"/>
                <a:gd name="T85" fmla="*/ 0 h 252"/>
                <a:gd name="T86" fmla="*/ 0 w 283"/>
                <a:gd name="T87" fmla="*/ 0 h 252"/>
                <a:gd name="T88" fmla="*/ 0 w 283"/>
                <a:gd name="T89" fmla="*/ 0 h 252"/>
                <a:gd name="T90" fmla="*/ 0 w 283"/>
                <a:gd name="T91" fmla="*/ 0 h 252"/>
                <a:gd name="T92" fmla="*/ 0 w 283"/>
                <a:gd name="T93" fmla="*/ 0 h 252"/>
                <a:gd name="T94" fmla="*/ 0 w 283"/>
                <a:gd name="T95" fmla="*/ 0 h 252"/>
                <a:gd name="T96" fmla="*/ 0 w 283"/>
                <a:gd name="T97" fmla="*/ 0 h 252"/>
                <a:gd name="T98" fmla="*/ 0 w 283"/>
                <a:gd name="T99" fmla="*/ 0 h 252"/>
                <a:gd name="T100" fmla="*/ 0 w 283"/>
                <a:gd name="T101" fmla="*/ 0 h 252"/>
                <a:gd name="T102" fmla="*/ 0 w 283"/>
                <a:gd name="T103" fmla="*/ 0 h 252"/>
                <a:gd name="T104" fmla="*/ 0 w 283"/>
                <a:gd name="T105" fmla="*/ 0 h 252"/>
                <a:gd name="T106" fmla="*/ 0 w 283"/>
                <a:gd name="T107" fmla="*/ 0 h 252"/>
                <a:gd name="T108" fmla="*/ 0 w 283"/>
                <a:gd name="T109" fmla="*/ 0 h 252"/>
                <a:gd name="T110" fmla="*/ 0 w 283"/>
                <a:gd name="T111" fmla="*/ 0 h 252"/>
                <a:gd name="T112" fmla="*/ 0 w 283"/>
                <a:gd name="T113" fmla="*/ 0 h 252"/>
                <a:gd name="T114" fmla="*/ 0 w 283"/>
                <a:gd name="T115" fmla="*/ 0 h 252"/>
                <a:gd name="T116" fmla="*/ 0 w 283"/>
                <a:gd name="T117" fmla="*/ 0 h 252"/>
                <a:gd name="T118" fmla="*/ 0 w 283"/>
                <a:gd name="T119" fmla="*/ 0 h 252"/>
                <a:gd name="T120" fmla="*/ 0 w 283"/>
                <a:gd name="T121" fmla="*/ 0 h 252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83"/>
                <a:gd name="T184" fmla="*/ 0 h 252"/>
                <a:gd name="T185" fmla="*/ 283 w 283"/>
                <a:gd name="T186" fmla="*/ 252 h 252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83" h="252">
                  <a:moveTo>
                    <a:pt x="235" y="77"/>
                  </a:moveTo>
                  <a:lnTo>
                    <a:pt x="248" y="91"/>
                  </a:lnTo>
                  <a:lnTo>
                    <a:pt x="256" y="107"/>
                  </a:lnTo>
                  <a:lnTo>
                    <a:pt x="259" y="124"/>
                  </a:lnTo>
                  <a:lnTo>
                    <a:pt x="259" y="142"/>
                  </a:lnTo>
                  <a:lnTo>
                    <a:pt x="257" y="157"/>
                  </a:lnTo>
                  <a:lnTo>
                    <a:pt x="252" y="170"/>
                  </a:lnTo>
                  <a:lnTo>
                    <a:pt x="244" y="183"/>
                  </a:lnTo>
                  <a:lnTo>
                    <a:pt x="236" y="193"/>
                  </a:lnTo>
                  <a:lnTo>
                    <a:pt x="225" y="204"/>
                  </a:lnTo>
                  <a:lnTo>
                    <a:pt x="215" y="214"/>
                  </a:lnTo>
                  <a:lnTo>
                    <a:pt x="204" y="224"/>
                  </a:lnTo>
                  <a:lnTo>
                    <a:pt x="194" y="234"/>
                  </a:lnTo>
                  <a:lnTo>
                    <a:pt x="191" y="238"/>
                  </a:lnTo>
                  <a:lnTo>
                    <a:pt x="191" y="241"/>
                  </a:lnTo>
                  <a:lnTo>
                    <a:pt x="191" y="245"/>
                  </a:lnTo>
                  <a:lnTo>
                    <a:pt x="194" y="248"/>
                  </a:lnTo>
                  <a:lnTo>
                    <a:pt x="197" y="250"/>
                  </a:lnTo>
                  <a:lnTo>
                    <a:pt x="202" y="252"/>
                  </a:lnTo>
                  <a:lnTo>
                    <a:pt x="205" y="250"/>
                  </a:lnTo>
                  <a:lnTo>
                    <a:pt x="209" y="248"/>
                  </a:lnTo>
                  <a:lnTo>
                    <a:pt x="232" y="233"/>
                  </a:lnTo>
                  <a:lnTo>
                    <a:pt x="252" y="214"/>
                  </a:lnTo>
                  <a:lnTo>
                    <a:pt x="268" y="192"/>
                  </a:lnTo>
                  <a:lnTo>
                    <a:pt x="278" y="167"/>
                  </a:lnTo>
                  <a:lnTo>
                    <a:pt x="283" y="141"/>
                  </a:lnTo>
                  <a:lnTo>
                    <a:pt x="280" y="115"/>
                  </a:lnTo>
                  <a:lnTo>
                    <a:pt x="271" y="91"/>
                  </a:lnTo>
                  <a:lnTo>
                    <a:pt x="252" y="69"/>
                  </a:lnTo>
                  <a:lnTo>
                    <a:pt x="238" y="57"/>
                  </a:lnTo>
                  <a:lnTo>
                    <a:pt x="222" y="48"/>
                  </a:lnTo>
                  <a:lnTo>
                    <a:pt x="204" y="39"/>
                  </a:lnTo>
                  <a:lnTo>
                    <a:pt x="184" y="31"/>
                  </a:lnTo>
                  <a:lnTo>
                    <a:pt x="164" y="23"/>
                  </a:lnTo>
                  <a:lnTo>
                    <a:pt x="144" y="17"/>
                  </a:lnTo>
                  <a:lnTo>
                    <a:pt x="123" y="13"/>
                  </a:lnTo>
                  <a:lnTo>
                    <a:pt x="103" y="8"/>
                  </a:lnTo>
                  <a:lnTo>
                    <a:pt x="83" y="5"/>
                  </a:lnTo>
                  <a:lnTo>
                    <a:pt x="66" y="2"/>
                  </a:lnTo>
                  <a:lnTo>
                    <a:pt x="48" y="0"/>
                  </a:lnTo>
                  <a:lnTo>
                    <a:pt x="34" y="0"/>
                  </a:lnTo>
                  <a:lnTo>
                    <a:pt x="21" y="0"/>
                  </a:lnTo>
                  <a:lnTo>
                    <a:pt x="11" y="0"/>
                  </a:lnTo>
                  <a:lnTo>
                    <a:pt x="4" y="2"/>
                  </a:lnTo>
                  <a:lnTo>
                    <a:pt x="0" y="5"/>
                  </a:lnTo>
                  <a:lnTo>
                    <a:pt x="12" y="7"/>
                  </a:lnTo>
                  <a:lnTo>
                    <a:pt x="24" y="8"/>
                  </a:lnTo>
                  <a:lnTo>
                    <a:pt x="38" y="10"/>
                  </a:lnTo>
                  <a:lnTo>
                    <a:pt x="52" y="13"/>
                  </a:lnTo>
                  <a:lnTo>
                    <a:pt x="66" y="16"/>
                  </a:lnTo>
                  <a:lnTo>
                    <a:pt x="82" y="18"/>
                  </a:lnTo>
                  <a:lnTo>
                    <a:pt x="98" y="22"/>
                  </a:lnTo>
                  <a:lnTo>
                    <a:pt x="114" y="25"/>
                  </a:lnTo>
                  <a:lnTo>
                    <a:pt x="129" y="30"/>
                  </a:lnTo>
                  <a:lnTo>
                    <a:pt x="146" y="34"/>
                  </a:lnTo>
                  <a:lnTo>
                    <a:pt x="162" y="39"/>
                  </a:lnTo>
                  <a:lnTo>
                    <a:pt x="177" y="45"/>
                  </a:lnTo>
                  <a:lnTo>
                    <a:pt x="193" y="52"/>
                  </a:lnTo>
                  <a:lnTo>
                    <a:pt x="208" y="60"/>
                  </a:lnTo>
                  <a:lnTo>
                    <a:pt x="222" y="68"/>
                  </a:lnTo>
                  <a:lnTo>
                    <a:pt x="235" y="77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38" name="Freeform 186"/>
            <p:cNvSpPr>
              <a:spLocks/>
            </p:cNvSpPr>
            <p:nvPr/>
          </p:nvSpPr>
          <p:spPr bwMode="auto">
            <a:xfrm>
              <a:off x="2564" y="2712"/>
              <a:ext cx="19" cy="39"/>
            </a:xfrm>
            <a:custGeom>
              <a:avLst/>
              <a:gdLst>
                <a:gd name="T0" fmla="*/ 0 w 114"/>
                <a:gd name="T1" fmla="*/ 0 h 238"/>
                <a:gd name="T2" fmla="*/ 0 w 114"/>
                <a:gd name="T3" fmla="*/ 0 h 238"/>
                <a:gd name="T4" fmla="*/ 0 w 114"/>
                <a:gd name="T5" fmla="*/ 0 h 238"/>
                <a:gd name="T6" fmla="*/ 0 w 114"/>
                <a:gd name="T7" fmla="*/ 0 h 238"/>
                <a:gd name="T8" fmla="*/ 0 w 114"/>
                <a:gd name="T9" fmla="*/ 0 h 238"/>
                <a:gd name="T10" fmla="*/ 0 w 114"/>
                <a:gd name="T11" fmla="*/ 0 h 238"/>
                <a:gd name="T12" fmla="*/ 0 w 114"/>
                <a:gd name="T13" fmla="*/ 0 h 238"/>
                <a:gd name="T14" fmla="*/ 0 w 114"/>
                <a:gd name="T15" fmla="*/ 0 h 238"/>
                <a:gd name="T16" fmla="*/ 0 w 114"/>
                <a:gd name="T17" fmla="*/ 0 h 238"/>
                <a:gd name="T18" fmla="*/ 0 w 114"/>
                <a:gd name="T19" fmla="*/ 0 h 238"/>
                <a:gd name="T20" fmla="*/ 0 w 114"/>
                <a:gd name="T21" fmla="*/ 0 h 238"/>
                <a:gd name="T22" fmla="*/ 0 w 114"/>
                <a:gd name="T23" fmla="*/ 0 h 238"/>
                <a:gd name="T24" fmla="*/ 0 w 114"/>
                <a:gd name="T25" fmla="*/ 0 h 238"/>
                <a:gd name="T26" fmla="*/ 0 w 114"/>
                <a:gd name="T27" fmla="*/ 0 h 238"/>
                <a:gd name="T28" fmla="*/ 0 w 114"/>
                <a:gd name="T29" fmla="*/ 0 h 238"/>
                <a:gd name="T30" fmla="*/ 0 w 114"/>
                <a:gd name="T31" fmla="*/ 0 h 238"/>
                <a:gd name="T32" fmla="*/ 0 w 114"/>
                <a:gd name="T33" fmla="*/ 0 h 238"/>
                <a:gd name="T34" fmla="*/ 0 w 114"/>
                <a:gd name="T35" fmla="*/ 0 h 238"/>
                <a:gd name="T36" fmla="*/ 0 w 114"/>
                <a:gd name="T37" fmla="*/ 0 h 238"/>
                <a:gd name="T38" fmla="*/ 0 w 114"/>
                <a:gd name="T39" fmla="*/ 0 h 238"/>
                <a:gd name="T40" fmla="*/ 0 w 114"/>
                <a:gd name="T41" fmla="*/ 0 h 238"/>
                <a:gd name="T42" fmla="*/ 0 w 114"/>
                <a:gd name="T43" fmla="*/ 0 h 238"/>
                <a:gd name="T44" fmla="*/ 0 w 114"/>
                <a:gd name="T45" fmla="*/ 0 h 238"/>
                <a:gd name="T46" fmla="*/ 0 w 114"/>
                <a:gd name="T47" fmla="*/ 0 h 238"/>
                <a:gd name="T48" fmla="*/ 0 w 114"/>
                <a:gd name="T49" fmla="*/ 0 h 238"/>
                <a:gd name="T50" fmla="*/ 0 w 114"/>
                <a:gd name="T51" fmla="*/ 0 h 238"/>
                <a:gd name="T52" fmla="*/ 0 w 114"/>
                <a:gd name="T53" fmla="*/ 0 h 238"/>
                <a:gd name="T54" fmla="*/ 0 w 114"/>
                <a:gd name="T55" fmla="*/ 0 h 238"/>
                <a:gd name="T56" fmla="*/ 0 w 114"/>
                <a:gd name="T57" fmla="*/ 0 h 238"/>
                <a:gd name="T58" fmla="*/ 0 w 114"/>
                <a:gd name="T59" fmla="*/ 0 h 238"/>
                <a:gd name="T60" fmla="*/ 0 w 114"/>
                <a:gd name="T61" fmla="*/ 0 h 238"/>
                <a:gd name="T62" fmla="*/ 0 w 114"/>
                <a:gd name="T63" fmla="*/ 0 h 238"/>
                <a:gd name="T64" fmla="*/ 0 w 114"/>
                <a:gd name="T65" fmla="*/ 0 h 238"/>
                <a:gd name="T66" fmla="*/ 0 w 114"/>
                <a:gd name="T67" fmla="*/ 0 h 238"/>
                <a:gd name="T68" fmla="*/ 0 w 114"/>
                <a:gd name="T69" fmla="*/ 0 h 238"/>
                <a:gd name="T70" fmla="*/ 0 w 114"/>
                <a:gd name="T71" fmla="*/ 0 h 238"/>
                <a:gd name="T72" fmla="*/ 0 w 114"/>
                <a:gd name="T73" fmla="*/ 0 h 238"/>
                <a:gd name="T74" fmla="*/ 0 w 114"/>
                <a:gd name="T75" fmla="*/ 0 h 238"/>
                <a:gd name="T76" fmla="*/ 0 w 114"/>
                <a:gd name="T77" fmla="*/ 0 h 238"/>
                <a:gd name="T78" fmla="*/ 0 w 114"/>
                <a:gd name="T79" fmla="*/ 0 h 238"/>
                <a:gd name="T80" fmla="*/ 0 w 114"/>
                <a:gd name="T81" fmla="*/ 0 h 238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14"/>
                <a:gd name="T124" fmla="*/ 0 h 238"/>
                <a:gd name="T125" fmla="*/ 114 w 114"/>
                <a:gd name="T126" fmla="*/ 238 h 238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14" h="238">
                  <a:moveTo>
                    <a:pt x="0" y="130"/>
                  </a:moveTo>
                  <a:lnTo>
                    <a:pt x="0" y="149"/>
                  </a:lnTo>
                  <a:lnTo>
                    <a:pt x="4" y="168"/>
                  </a:lnTo>
                  <a:lnTo>
                    <a:pt x="12" y="185"/>
                  </a:lnTo>
                  <a:lnTo>
                    <a:pt x="24" y="200"/>
                  </a:lnTo>
                  <a:lnTo>
                    <a:pt x="38" y="213"/>
                  </a:lnTo>
                  <a:lnTo>
                    <a:pt x="55" y="224"/>
                  </a:lnTo>
                  <a:lnTo>
                    <a:pt x="73" y="232"/>
                  </a:lnTo>
                  <a:lnTo>
                    <a:pt x="92" y="237"/>
                  </a:lnTo>
                  <a:lnTo>
                    <a:pt x="98" y="238"/>
                  </a:lnTo>
                  <a:lnTo>
                    <a:pt x="104" y="235"/>
                  </a:lnTo>
                  <a:lnTo>
                    <a:pt x="109" y="232"/>
                  </a:lnTo>
                  <a:lnTo>
                    <a:pt x="111" y="227"/>
                  </a:lnTo>
                  <a:lnTo>
                    <a:pt x="111" y="222"/>
                  </a:lnTo>
                  <a:lnTo>
                    <a:pt x="110" y="216"/>
                  </a:lnTo>
                  <a:lnTo>
                    <a:pt x="106" y="211"/>
                  </a:lnTo>
                  <a:lnTo>
                    <a:pt x="100" y="209"/>
                  </a:lnTo>
                  <a:lnTo>
                    <a:pt x="82" y="202"/>
                  </a:lnTo>
                  <a:lnTo>
                    <a:pt x="64" y="193"/>
                  </a:lnTo>
                  <a:lnTo>
                    <a:pt x="50" y="180"/>
                  </a:lnTo>
                  <a:lnTo>
                    <a:pt x="39" y="167"/>
                  </a:lnTo>
                  <a:lnTo>
                    <a:pt x="32" y="149"/>
                  </a:lnTo>
                  <a:lnTo>
                    <a:pt x="29" y="131"/>
                  </a:lnTo>
                  <a:lnTo>
                    <a:pt x="29" y="111"/>
                  </a:lnTo>
                  <a:lnTo>
                    <a:pt x="35" y="91"/>
                  </a:lnTo>
                  <a:lnTo>
                    <a:pt x="42" y="76"/>
                  </a:lnTo>
                  <a:lnTo>
                    <a:pt x="51" y="62"/>
                  </a:lnTo>
                  <a:lnTo>
                    <a:pt x="62" y="49"/>
                  </a:lnTo>
                  <a:lnTo>
                    <a:pt x="73" y="38"/>
                  </a:lnTo>
                  <a:lnTo>
                    <a:pt x="84" y="28"/>
                  </a:lnTo>
                  <a:lnTo>
                    <a:pt x="96" y="18"/>
                  </a:lnTo>
                  <a:lnTo>
                    <a:pt x="106" y="9"/>
                  </a:lnTo>
                  <a:lnTo>
                    <a:pt x="114" y="1"/>
                  </a:lnTo>
                  <a:lnTo>
                    <a:pt x="106" y="0"/>
                  </a:lnTo>
                  <a:lnTo>
                    <a:pt x="93" y="6"/>
                  </a:lnTo>
                  <a:lnTo>
                    <a:pt x="76" y="18"/>
                  </a:lnTo>
                  <a:lnTo>
                    <a:pt x="56" y="36"/>
                  </a:lnTo>
                  <a:lnTo>
                    <a:pt x="37" y="57"/>
                  </a:lnTo>
                  <a:lnTo>
                    <a:pt x="20" y="80"/>
                  </a:lnTo>
                  <a:lnTo>
                    <a:pt x="7" y="106"/>
                  </a:lnTo>
                  <a:lnTo>
                    <a:pt x="0" y="130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39" name="Freeform 187"/>
            <p:cNvSpPr>
              <a:spLocks/>
            </p:cNvSpPr>
            <p:nvPr/>
          </p:nvSpPr>
          <p:spPr bwMode="auto">
            <a:xfrm>
              <a:off x="2698" y="2689"/>
              <a:ext cx="41" cy="52"/>
            </a:xfrm>
            <a:custGeom>
              <a:avLst/>
              <a:gdLst>
                <a:gd name="T0" fmla="*/ 0 w 246"/>
                <a:gd name="T1" fmla="*/ 0 h 310"/>
                <a:gd name="T2" fmla="*/ 0 w 246"/>
                <a:gd name="T3" fmla="*/ 0 h 310"/>
                <a:gd name="T4" fmla="*/ 0 w 246"/>
                <a:gd name="T5" fmla="*/ 0 h 310"/>
                <a:gd name="T6" fmla="*/ 0 w 246"/>
                <a:gd name="T7" fmla="*/ 0 h 310"/>
                <a:gd name="T8" fmla="*/ 0 w 246"/>
                <a:gd name="T9" fmla="*/ 0 h 310"/>
                <a:gd name="T10" fmla="*/ 0 w 246"/>
                <a:gd name="T11" fmla="*/ 0 h 310"/>
                <a:gd name="T12" fmla="*/ 0 w 246"/>
                <a:gd name="T13" fmla="*/ 0 h 310"/>
                <a:gd name="T14" fmla="*/ 0 w 246"/>
                <a:gd name="T15" fmla="*/ 0 h 310"/>
                <a:gd name="T16" fmla="*/ 0 w 246"/>
                <a:gd name="T17" fmla="*/ 0 h 310"/>
                <a:gd name="T18" fmla="*/ 0 w 246"/>
                <a:gd name="T19" fmla="*/ 0 h 310"/>
                <a:gd name="T20" fmla="*/ 0 w 246"/>
                <a:gd name="T21" fmla="*/ 0 h 310"/>
                <a:gd name="T22" fmla="*/ 0 w 246"/>
                <a:gd name="T23" fmla="*/ 0 h 310"/>
                <a:gd name="T24" fmla="*/ 0 w 246"/>
                <a:gd name="T25" fmla="*/ 0 h 310"/>
                <a:gd name="T26" fmla="*/ 0 w 246"/>
                <a:gd name="T27" fmla="*/ 0 h 310"/>
                <a:gd name="T28" fmla="*/ 0 w 246"/>
                <a:gd name="T29" fmla="*/ 0 h 310"/>
                <a:gd name="T30" fmla="*/ 0 w 246"/>
                <a:gd name="T31" fmla="*/ 0 h 310"/>
                <a:gd name="T32" fmla="*/ 0 w 246"/>
                <a:gd name="T33" fmla="*/ 0 h 310"/>
                <a:gd name="T34" fmla="*/ 0 w 246"/>
                <a:gd name="T35" fmla="*/ 0 h 310"/>
                <a:gd name="T36" fmla="*/ 0 w 246"/>
                <a:gd name="T37" fmla="*/ 0 h 310"/>
                <a:gd name="T38" fmla="*/ 0 w 246"/>
                <a:gd name="T39" fmla="*/ 0 h 310"/>
                <a:gd name="T40" fmla="*/ 0 w 246"/>
                <a:gd name="T41" fmla="*/ 0 h 310"/>
                <a:gd name="T42" fmla="*/ 0 w 246"/>
                <a:gd name="T43" fmla="*/ 0 h 310"/>
                <a:gd name="T44" fmla="*/ 0 w 246"/>
                <a:gd name="T45" fmla="*/ 0 h 310"/>
                <a:gd name="T46" fmla="*/ 0 w 246"/>
                <a:gd name="T47" fmla="*/ 0 h 310"/>
                <a:gd name="T48" fmla="*/ 0 w 246"/>
                <a:gd name="T49" fmla="*/ 0 h 310"/>
                <a:gd name="T50" fmla="*/ 0 w 246"/>
                <a:gd name="T51" fmla="*/ 0 h 310"/>
                <a:gd name="T52" fmla="*/ 0 w 246"/>
                <a:gd name="T53" fmla="*/ 0 h 310"/>
                <a:gd name="T54" fmla="*/ 0 w 246"/>
                <a:gd name="T55" fmla="*/ 0 h 310"/>
                <a:gd name="T56" fmla="*/ 0 w 246"/>
                <a:gd name="T57" fmla="*/ 0 h 310"/>
                <a:gd name="T58" fmla="*/ 0 w 246"/>
                <a:gd name="T59" fmla="*/ 0 h 310"/>
                <a:gd name="T60" fmla="*/ 0 w 246"/>
                <a:gd name="T61" fmla="*/ 0 h 310"/>
                <a:gd name="T62" fmla="*/ 0 w 246"/>
                <a:gd name="T63" fmla="*/ 0 h 310"/>
                <a:gd name="T64" fmla="*/ 0 w 246"/>
                <a:gd name="T65" fmla="*/ 0 h 310"/>
                <a:gd name="T66" fmla="*/ 0 w 246"/>
                <a:gd name="T67" fmla="*/ 0 h 310"/>
                <a:gd name="T68" fmla="*/ 0 w 246"/>
                <a:gd name="T69" fmla="*/ 0 h 310"/>
                <a:gd name="T70" fmla="*/ 0 w 246"/>
                <a:gd name="T71" fmla="*/ 0 h 310"/>
                <a:gd name="T72" fmla="*/ 0 w 246"/>
                <a:gd name="T73" fmla="*/ 0 h 310"/>
                <a:gd name="T74" fmla="*/ 0 w 246"/>
                <a:gd name="T75" fmla="*/ 0 h 310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246"/>
                <a:gd name="T115" fmla="*/ 0 h 310"/>
                <a:gd name="T116" fmla="*/ 246 w 246"/>
                <a:gd name="T117" fmla="*/ 310 h 310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246" h="310">
                  <a:moveTo>
                    <a:pt x="199" y="116"/>
                  </a:moveTo>
                  <a:lnTo>
                    <a:pt x="207" y="124"/>
                  </a:lnTo>
                  <a:lnTo>
                    <a:pt x="214" y="133"/>
                  </a:lnTo>
                  <a:lnTo>
                    <a:pt x="219" y="143"/>
                  </a:lnTo>
                  <a:lnTo>
                    <a:pt x="223" y="154"/>
                  </a:lnTo>
                  <a:lnTo>
                    <a:pt x="225" y="164"/>
                  </a:lnTo>
                  <a:lnTo>
                    <a:pt x="225" y="176"/>
                  </a:lnTo>
                  <a:lnTo>
                    <a:pt x="221" y="187"/>
                  </a:lnTo>
                  <a:lnTo>
                    <a:pt x="216" y="197"/>
                  </a:lnTo>
                  <a:lnTo>
                    <a:pt x="208" y="209"/>
                  </a:lnTo>
                  <a:lnTo>
                    <a:pt x="199" y="219"/>
                  </a:lnTo>
                  <a:lnTo>
                    <a:pt x="188" y="228"/>
                  </a:lnTo>
                  <a:lnTo>
                    <a:pt x="177" y="238"/>
                  </a:lnTo>
                  <a:lnTo>
                    <a:pt x="166" y="246"/>
                  </a:lnTo>
                  <a:lnTo>
                    <a:pt x="154" y="255"/>
                  </a:lnTo>
                  <a:lnTo>
                    <a:pt x="143" y="264"/>
                  </a:lnTo>
                  <a:lnTo>
                    <a:pt x="132" y="274"/>
                  </a:lnTo>
                  <a:lnTo>
                    <a:pt x="129" y="278"/>
                  </a:lnTo>
                  <a:lnTo>
                    <a:pt x="126" y="282"/>
                  </a:lnTo>
                  <a:lnTo>
                    <a:pt x="124" y="287"/>
                  </a:lnTo>
                  <a:lnTo>
                    <a:pt x="121" y="292"/>
                  </a:lnTo>
                  <a:lnTo>
                    <a:pt x="120" y="296"/>
                  </a:lnTo>
                  <a:lnTo>
                    <a:pt x="120" y="301"/>
                  </a:lnTo>
                  <a:lnTo>
                    <a:pt x="121" y="305"/>
                  </a:lnTo>
                  <a:lnTo>
                    <a:pt x="125" y="309"/>
                  </a:lnTo>
                  <a:lnTo>
                    <a:pt x="130" y="310"/>
                  </a:lnTo>
                  <a:lnTo>
                    <a:pt x="134" y="310"/>
                  </a:lnTo>
                  <a:lnTo>
                    <a:pt x="139" y="309"/>
                  </a:lnTo>
                  <a:lnTo>
                    <a:pt x="143" y="305"/>
                  </a:lnTo>
                  <a:lnTo>
                    <a:pt x="154" y="293"/>
                  </a:lnTo>
                  <a:lnTo>
                    <a:pt x="167" y="280"/>
                  </a:lnTo>
                  <a:lnTo>
                    <a:pt x="180" y="269"/>
                  </a:lnTo>
                  <a:lnTo>
                    <a:pt x="194" y="257"/>
                  </a:lnTo>
                  <a:lnTo>
                    <a:pt x="207" y="246"/>
                  </a:lnTo>
                  <a:lnTo>
                    <a:pt x="219" y="233"/>
                  </a:lnTo>
                  <a:lnTo>
                    <a:pt x="231" y="219"/>
                  </a:lnTo>
                  <a:lnTo>
                    <a:pt x="239" y="204"/>
                  </a:lnTo>
                  <a:lnTo>
                    <a:pt x="245" y="187"/>
                  </a:lnTo>
                  <a:lnTo>
                    <a:pt x="246" y="170"/>
                  </a:lnTo>
                  <a:lnTo>
                    <a:pt x="242" y="153"/>
                  </a:lnTo>
                  <a:lnTo>
                    <a:pt x="236" y="136"/>
                  </a:lnTo>
                  <a:lnTo>
                    <a:pt x="227" y="120"/>
                  </a:lnTo>
                  <a:lnTo>
                    <a:pt x="215" y="107"/>
                  </a:lnTo>
                  <a:lnTo>
                    <a:pt x="201" y="94"/>
                  </a:lnTo>
                  <a:lnTo>
                    <a:pt x="187" y="82"/>
                  </a:lnTo>
                  <a:lnTo>
                    <a:pt x="177" y="74"/>
                  </a:lnTo>
                  <a:lnTo>
                    <a:pt x="165" y="68"/>
                  </a:lnTo>
                  <a:lnTo>
                    <a:pt x="152" y="60"/>
                  </a:lnTo>
                  <a:lnTo>
                    <a:pt x="139" y="51"/>
                  </a:lnTo>
                  <a:lnTo>
                    <a:pt x="126" y="43"/>
                  </a:lnTo>
                  <a:lnTo>
                    <a:pt x="112" y="35"/>
                  </a:lnTo>
                  <a:lnTo>
                    <a:pt x="98" y="28"/>
                  </a:lnTo>
                  <a:lnTo>
                    <a:pt x="85" y="22"/>
                  </a:lnTo>
                  <a:lnTo>
                    <a:pt x="72" y="16"/>
                  </a:lnTo>
                  <a:lnTo>
                    <a:pt x="59" y="10"/>
                  </a:lnTo>
                  <a:lnTo>
                    <a:pt x="46" y="7"/>
                  </a:lnTo>
                  <a:lnTo>
                    <a:pt x="35" y="3"/>
                  </a:lnTo>
                  <a:lnTo>
                    <a:pt x="24" y="1"/>
                  </a:lnTo>
                  <a:lnTo>
                    <a:pt x="15" y="0"/>
                  </a:lnTo>
                  <a:lnTo>
                    <a:pt x="7" y="1"/>
                  </a:lnTo>
                  <a:lnTo>
                    <a:pt x="0" y="3"/>
                  </a:lnTo>
                  <a:lnTo>
                    <a:pt x="8" y="6"/>
                  </a:lnTo>
                  <a:lnTo>
                    <a:pt x="17" y="9"/>
                  </a:lnTo>
                  <a:lnTo>
                    <a:pt x="28" y="14"/>
                  </a:lnTo>
                  <a:lnTo>
                    <a:pt x="38" y="18"/>
                  </a:lnTo>
                  <a:lnTo>
                    <a:pt x="51" y="24"/>
                  </a:lnTo>
                  <a:lnTo>
                    <a:pt x="64" y="30"/>
                  </a:lnTo>
                  <a:lnTo>
                    <a:pt x="78" y="37"/>
                  </a:lnTo>
                  <a:lnTo>
                    <a:pt x="92" y="43"/>
                  </a:lnTo>
                  <a:lnTo>
                    <a:pt x="106" y="51"/>
                  </a:lnTo>
                  <a:lnTo>
                    <a:pt x="120" y="60"/>
                  </a:lnTo>
                  <a:lnTo>
                    <a:pt x="134" y="69"/>
                  </a:lnTo>
                  <a:lnTo>
                    <a:pt x="148" y="78"/>
                  </a:lnTo>
                  <a:lnTo>
                    <a:pt x="163" y="87"/>
                  </a:lnTo>
                  <a:lnTo>
                    <a:pt x="175" y="96"/>
                  </a:lnTo>
                  <a:lnTo>
                    <a:pt x="187" y="105"/>
                  </a:lnTo>
                  <a:lnTo>
                    <a:pt x="199" y="116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40" name="Freeform 188"/>
            <p:cNvSpPr>
              <a:spLocks/>
            </p:cNvSpPr>
            <p:nvPr/>
          </p:nvSpPr>
          <p:spPr bwMode="auto">
            <a:xfrm>
              <a:off x="2653" y="2750"/>
              <a:ext cx="14" cy="31"/>
            </a:xfrm>
            <a:custGeom>
              <a:avLst/>
              <a:gdLst>
                <a:gd name="T0" fmla="*/ 0 w 83"/>
                <a:gd name="T1" fmla="*/ 0 h 187"/>
                <a:gd name="T2" fmla="*/ 0 w 83"/>
                <a:gd name="T3" fmla="*/ 0 h 187"/>
                <a:gd name="T4" fmla="*/ 0 w 83"/>
                <a:gd name="T5" fmla="*/ 0 h 187"/>
                <a:gd name="T6" fmla="*/ 0 w 83"/>
                <a:gd name="T7" fmla="*/ 0 h 187"/>
                <a:gd name="T8" fmla="*/ 0 w 83"/>
                <a:gd name="T9" fmla="*/ 0 h 187"/>
                <a:gd name="T10" fmla="*/ 0 w 83"/>
                <a:gd name="T11" fmla="*/ 0 h 187"/>
                <a:gd name="T12" fmla="*/ 0 w 83"/>
                <a:gd name="T13" fmla="*/ 0 h 187"/>
                <a:gd name="T14" fmla="*/ 0 w 83"/>
                <a:gd name="T15" fmla="*/ 0 h 187"/>
                <a:gd name="T16" fmla="*/ 0 w 83"/>
                <a:gd name="T17" fmla="*/ 0 h 187"/>
                <a:gd name="T18" fmla="*/ 0 w 83"/>
                <a:gd name="T19" fmla="*/ 0 h 187"/>
                <a:gd name="T20" fmla="*/ 0 w 83"/>
                <a:gd name="T21" fmla="*/ 0 h 187"/>
                <a:gd name="T22" fmla="*/ 0 w 83"/>
                <a:gd name="T23" fmla="*/ 0 h 187"/>
                <a:gd name="T24" fmla="*/ 0 w 83"/>
                <a:gd name="T25" fmla="*/ 0 h 187"/>
                <a:gd name="T26" fmla="*/ 0 w 83"/>
                <a:gd name="T27" fmla="*/ 0 h 187"/>
                <a:gd name="T28" fmla="*/ 0 w 83"/>
                <a:gd name="T29" fmla="*/ 0 h 187"/>
                <a:gd name="T30" fmla="*/ 0 w 83"/>
                <a:gd name="T31" fmla="*/ 0 h 187"/>
                <a:gd name="T32" fmla="*/ 0 w 83"/>
                <a:gd name="T33" fmla="*/ 0 h 187"/>
                <a:gd name="T34" fmla="*/ 0 w 83"/>
                <a:gd name="T35" fmla="*/ 0 h 187"/>
                <a:gd name="T36" fmla="*/ 0 w 83"/>
                <a:gd name="T37" fmla="*/ 0 h 187"/>
                <a:gd name="T38" fmla="*/ 0 w 83"/>
                <a:gd name="T39" fmla="*/ 0 h 187"/>
                <a:gd name="T40" fmla="*/ 0 w 83"/>
                <a:gd name="T41" fmla="*/ 0 h 187"/>
                <a:gd name="T42" fmla="*/ 0 w 83"/>
                <a:gd name="T43" fmla="*/ 0 h 187"/>
                <a:gd name="T44" fmla="*/ 0 w 83"/>
                <a:gd name="T45" fmla="*/ 0 h 187"/>
                <a:gd name="T46" fmla="*/ 0 w 83"/>
                <a:gd name="T47" fmla="*/ 0 h 187"/>
                <a:gd name="T48" fmla="*/ 0 w 83"/>
                <a:gd name="T49" fmla="*/ 0 h 18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83"/>
                <a:gd name="T76" fmla="*/ 0 h 187"/>
                <a:gd name="T77" fmla="*/ 83 w 83"/>
                <a:gd name="T78" fmla="*/ 187 h 187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83" h="187">
                  <a:moveTo>
                    <a:pt x="31" y="14"/>
                  </a:moveTo>
                  <a:lnTo>
                    <a:pt x="29" y="8"/>
                  </a:lnTo>
                  <a:lnTo>
                    <a:pt x="25" y="3"/>
                  </a:lnTo>
                  <a:lnTo>
                    <a:pt x="19" y="1"/>
                  </a:lnTo>
                  <a:lnTo>
                    <a:pt x="14" y="0"/>
                  </a:lnTo>
                  <a:lnTo>
                    <a:pt x="8" y="2"/>
                  </a:lnTo>
                  <a:lnTo>
                    <a:pt x="3" y="5"/>
                  </a:lnTo>
                  <a:lnTo>
                    <a:pt x="0" y="11"/>
                  </a:lnTo>
                  <a:lnTo>
                    <a:pt x="0" y="17"/>
                  </a:lnTo>
                  <a:lnTo>
                    <a:pt x="5" y="42"/>
                  </a:lnTo>
                  <a:lnTo>
                    <a:pt x="15" y="71"/>
                  </a:lnTo>
                  <a:lnTo>
                    <a:pt x="27" y="100"/>
                  </a:lnTo>
                  <a:lnTo>
                    <a:pt x="41" y="127"/>
                  </a:lnTo>
                  <a:lnTo>
                    <a:pt x="55" y="151"/>
                  </a:lnTo>
                  <a:lnTo>
                    <a:pt x="68" y="171"/>
                  </a:lnTo>
                  <a:lnTo>
                    <a:pt x="77" y="184"/>
                  </a:lnTo>
                  <a:lnTo>
                    <a:pt x="83" y="187"/>
                  </a:lnTo>
                  <a:lnTo>
                    <a:pt x="80" y="174"/>
                  </a:lnTo>
                  <a:lnTo>
                    <a:pt x="75" y="158"/>
                  </a:lnTo>
                  <a:lnTo>
                    <a:pt x="68" y="138"/>
                  </a:lnTo>
                  <a:lnTo>
                    <a:pt x="59" y="113"/>
                  </a:lnTo>
                  <a:lnTo>
                    <a:pt x="51" y="88"/>
                  </a:lnTo>
                  <a:lnTo>
                    <a:pt x="43" y="63"/>
                  </a:lnTo>
                  <a:lnTo>
                    <a:pt x="36" y="38"/>
                  </a:lnTo>
                  <a:lnTo>
                    <a:pt x="31" y="1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41" name="Freeform 189"/>
            <p:cNvSpPr>
              <a:spLocks/>
            </p:cNvSpPr>
            <p:nvPr/>
          </p:nvSpPr>
          <p:spPr bwMode="auto">
            <a:xfrm>
              <a:off x="2647" y="2733"/>
              <a:ext cx="7" cy="16"/>
            </a:xfrm>
            <a:custGeom>
              <a:avLst/>
              <a:gdLst>
                <a:gd name="T0" fmla="*/ 0 w 44"/>
                <a:gd name="T1" fmla="*/ 0 h 94"/>
                <a:gd name="T2" fmla="*/ 0 w 44"/>
                <a:gd name="T3" fmla="*/ 0 h 94"/>
                <a:gd name="T4" fmla="*/ 0 w 44"/>
                <a:gd name="T5" fmla="*/ 0 h 94"/>
                <a:gd name="T6" fmla="*/ 0 w 44"/>
                <a:gd name="T7" fmla="*/ 0 h 94"/>
                <a:gd name="T8" fmla="*/ 0 w 44"/>
                <a:gd name="T9" fmla="*/ 0 h 94"/>
                <a:gd name="T10" fmla="*/ 0 w 44"/>
                <a:gd name="T11" fmla="*/ 0 h 94"/>
                <a:gd name="T12" fmla="*/ 0 w 44"/>
                <a:gd name="T13" fmla="*/ 0 h 94"/>
                <a:gd name="T14" fmla="*/ 0 w 44"/>
                <a:gd name="T15" fmla="*/ 0 h 94"/>
                <a:gd name="T16" fmla="*/ 0 w 44"/>
                <a:gd name="T17" fmla="*/ 0 h 94"/>
                <a:gd name="T18" fmla="*/ 0 w 44"/>
                <a:gd name="T19" fmla="*/ 0 h 94"/>
                <a:gd name="T20" fmla="*/ 0 w 44"/>
                <a:gd name="T21" fmla="*/ 0 h 94"/>
                <a:gd name="T22" fmla="*/ 0 w 44"/>
                <a:gd name="T23" fmla="*/ 0 h 94"/>
                <a:gd name="T24" fmla="*/ 0 w 44"/>
                <a:gd name="T25" fmla="*/ 0 h 94"/>
                <a:gd name="T26" fmla="*/ 0 w 44"/>
                <a:gd name="T27" fmla="*/ 0 h 94"/>
                <a:gd name="T28" fmla="*/ 0 w 44"/>
                <a:gd name="T29" fmla="*/ 0 h 94"/>
                <a:gd name="T30" fmla="*/ 0 w 44"/>
                <a:gd name="T31" fmla="*/ 0 h 94"/>
                <a:gd name="T32" fmla="*/ 0 w 44"/>
                <a:gd name="T33" fmla="*/ 0 h 94"/>
                <a:gd name="T34" fmla="*/ 0 w 44"/>
                <a:gd name="T35" fmla="*/ 0 h 94"/>
                <a:gd name="T36" fmla="*/ 0 w 44"/>
                <a:gd name="T37" fmla="*/ 0 h 94"/>
                <a:gd name="T38" fmla="*/ 0 w 44"/>
                <a:gd name="T39" fmla="*/ 0 h 94"/>
                <a:gd name="T40" fmla="*/ 0 w 44"/>
                <a:gd name="T41" fmla="*/ 0 h 9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44"/>
                <a:gd name="T64" fmla="*/ 0 h 94"/>
                <a:gd name="T65" fmla="*/ 44 w 44"/>
                <a:gd name="T66" fmla="*/ 94 h 9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44" h="94">
                  <a:moveTo>
                    <a:pt x="22" y="10"/>
                  </a:moveTo>
                  <a:lnTo>
                    <a:pt x="21" y="6"/>
                  </a:lnTo>
                  <a:lnTo>
                    <a:pt x="18" y="2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6" y="1"/>
                  </a:lnTo>
                  <a:lnTo>
                    <a:pt x="3" y="3"/>
                  </a:lnTo>
                  <a:lnTo>
                    <a:pt x="0" y="7"/>
                  </a:lnTo>
                  <a:lnTo>
                    <a:pt x="0" y="11"/>
                  </a:lnTo>
                  <a:lnTo>
                    <a:pt x="0" y="24"/>
                  </a:lnTo>
                  <a:lnTo>
                    <a:pt x="4" y="38"/>
                  </a:lnTo>
                  <a:lnTo>
                    <a:pt x="8" y="52"/>
                  </a:lnTo>
                  <a:lnTo>
                    <a:pt x="14" y="65"/>
                  </a:lnTo>
                  <a:lnTo>
                    <a:pt x="21" y="78"/>
                  </a:lnTo>
                  <a:lnTo>
                    <a:pt x="28" y="87"/>
                  </a:lnTo>
                  <a:lnTo>
                    <a:pt x="37" y="93"/>
                  </a:lnTo>
                  <a:lnTo>
                    <a:pt x="42" y="94"/>
                  </a:lnTo>
                  <a:lnTo>
                    <a:pt x="44" y="76"/>
                  </a:lnTo>
                  <a:lnTo>
                    <a:pt x="38" y="54"/>
                  </a:lnTo>
                  <a:lnTo>
                    <a:pt x="31" y="32"/>
                  </a:lnTo>
                  <a:lnTo>
                    <a:pt x="22" y="1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42" name="Freeform 190"/>
            <p:cNvSpPr>
              <a:spLocks/>
            </p:cNvSpPr>
            <p:nvPr/>
          </p:nvSpPr>
          <p:spPr bwMode="auto">
            <a:xfrm>
              <a:off x="2641" y="2722"/>
              <a:ext cx="6" cy="9"/>
            </a:xfrm>
            <a:custGeom>
              <a:avLst/>
              <a:gdLst>
                <a:gd name="T0" fmla="*/ 0 w 38"/>
                <a:gd name="T1" fmla="*/ 0 h 54"/>
                <a:gd name="T2" fmla="*/ 0 w 38"/>
                <a:gd name="T3" fmla="*/ 0 h 54"/>
                <a:gd name="T4" fmla="*/ 0 w 38"/>
                <a:gd name="T5" fmla="*/ 0 h 54"/>
                <a:gd name="T6" fmla="*/ 0 w 38"/>
                <a:gd name="T7" fmla="*/ 0 h 54"/>
                <a:gd name="T8" fmla="*/ 0 w 38"/>
                <a:gd name="T9" fmla="*/ 0 h 54"/>
                <a:gd name="T10" fmla="*/ 0 w 38"/>
                <a:gd name="T11" fmla="*/ 0 h 54"/>
                <a:gd name="T12" fmla="*/ 0 w 38"/>
                <a:gd name="T13" fmla="*/ 0 h 54"/>
                <a:gd name="T14" fmla="*/ 0 w 38"/>
                <a:gd name="T15" fmla="*/ 0 h 54"/>
                <a:gd name="T16" fmla="*/ 0 w 38"/>
                <a:gd name="T17" fmla="*/ 0 h 54"/>
                <a:gd name="T18" fmla="*/ 0 w 38"/>
                <a:gd name="T19" fmla="*/ 0 h 54"/>
                <a:gd name="T20" fmla="*/ 0 w 38"/>
                <a:gd name="T21" fmla="*/ 0 h 54"/>
                <a:gd name="T22" fmla="*/ 0 w 38"/>
                <a:gd name="T23" fmla="*/ 0 h 54"/>
                <a:gd name="T24" fmla="*/ 0 w 38"/>
                <a:gd name="T25" fmla="*/ 0 h 54"/>
                <a:gd name="T26" fmla="*/ 0 w 38"/>
                <a:gd name="T27" fmla="*/ 0 h 54"/>
                <a:gd name="T28" fmla="*/ 0 w 38"/>
                <a:gd name="T29" fmla="*/ 0 h 54"/>
                <a:gd name="T30" fmla="*/ 0 w 38"/>
                <a:gd name="T31" fmla="*/ 0 h 54"/>
                <a:gd name="T32" fmla="*/ 0 w 38"/>
                <a:gd name="T33" fmla="*/ 0 h 54"/>
                <a:gd name="T34" fmla="*/ 0 w 38"/>
                <a:gd name="T35" fmla="*/ 0 h 54"/>
                <a:gd name="T36" fmla="*/ 0 w 38"/>
                <a:gd name="T37" fmla="*/ 0 h 54"/>
                <a:gd name="T38" fmla="*/ 0 w 38"/>
                <a:gd name="T39" fmla="*/ 0 h 54"/>
                <a:gd name="T40" fmla="*/ 0 w 38"/>
                <a:gd name="T41" fmla="*/ 0 h 54"/>
                <a:gd name="T42" fmla="*/ 0 w 38"/>
                <a:gd name="T43" fmla="*/ 0 h 54"/>
                <a:gd name="T44" fmla="*/ 0 w 38"/>
                <a:gd name="T45" fmla="*/ 0 h 54"/>
                <a:gd name="T46" fmla="*/ 0 w 38"/>
                <a:gd name="T47" fmla="*/ 0 h 54"/>
                <a:gd name="T48" fmla="*/ 0 w 38"/>
                <a:gd name="T49" fmla="*/ 0 h 5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38"/>
                <a:gd name="T76" fmla="*/ 0 h 54"/>
                <a:gd name="T77" fmla="*/ 38 w 38"/>
                <a:gd name="T78" fmla="*/ 54 h 5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38" h="54">
                  <a:moveTo>
                    <a:pt x="20" y="7"/>
                  </a:moveTo>
                  <a:lnTo>
                    <a:pt x="20" y="8"/>
                  </a:lnTo>
                  <a:lnTo>
                    <a:pt x="19" y="4"/>
                  </a:lnTo>
                  <a:lnTo>
                    <a:pt x="15" y="1"/>
                  </a:lnTo>
                  <a:lnTo>
                    <a:pt x="12" y="0"/>
                  </a:lnTo>
                  <a:lnTo>
                    <a:pt x="7" y="0"/>
                  </a:lnTo>
                  <a:lnTo>
                    <a:pt x="4" y="1"/>
                  </a:lnTo>
                  <a:lnTo>
                    <a:pt x="1" y="4"/>
                  </a:lnTo>
                  <a:lnTo>
                    <a:pt x="0" y="8"/>
                  </a:lnTo>
                  <a:lnTo>
                    <a:pt x="0" y="11"/>
                  </a:lnTo>
                  <a:lnTo>
                    <a:pt x="1" y="17"/>
                  </a:lnTo>
                  <a:lnTo>
                    <a:pt x="4" y="24"/>
                  </a:lnTo>
                  <a:lnTo>
                    <a:pt x="8" y="32"/>
                  </a:lnTo>
                  <a:lnTo>
                    <a:pt x="14" y="39"/>
                  </a:lnTo>
                  <a:lnTo>
                    <a:pt x="20" y="46"/>
                  </a:lnTo>
                  <a:lnTo>
                    <a:pt x="27" y="50"/>
                  </a:lnTo>
                  <a:lnTo>
                    <a:pt x="33" y="54"/>
                  </a:lnTo>
                  <a:lnTo>
                    <a:pt x="38" y="54"/>
                  </a:lnTo>
                  <a:lnTo>
                    <a:pt x="36" y="42"/>
                  </a:lnTo>
                  <a:lnTo>
                    <a:pt x="32" y="29"/>
                  </a:lnTo>
                  <a:lnTo>
                    <a:pt x="25" y="16"/>
                  </a:lnTo>
                  <a:lnTo>
                    <a:pt x="20" y="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43" name="Freeform 191"/>
            <p:cNvSpPr>
              <a:spLocks/>
            </p:cNvSpPr>
            <p:nvPr/>
          </p:nvSpPr>
          <p:spPr bwMode="auto">
            <a:xfrm>
              <a:off x="2636" y="2714"/>
              <a:ext cx="8" cy="6"/>
            </a:xfrm>
            <a:custGeom>
              <a:avLst/>
              <a:gdLst>
                <a:gd name="T0" fmla="*/ 0 w 52"/>
                <a:gd name="T1" fmla="*/ 0 h 36"/>
                <a:gd name="T2" fmla="*/ 0 w 52"/>
                <a:gd name="T3" fmla="*/ 0 h 36"/>
                <a:gd name="T4" fmla="*/ 0 w 52"/>
                <a:gd name="T5" fmla="*/ 0 h 36"/>
                <a:gd name="T6" fmla="*/ 0 w 52"/>
                <a:gd name="T7" fmla="*/ 0 h 36"/>
                <a:gd name="T8" fmla="*/ 0 w 52"/>
                <a:gd name="T9" fmla="*/ 0 h 36"/>
                <a:gd name="T10" fmla="*/ 0 w 52"/>
                <a:gd name="T11" fmla="*/ 0 h 36"/>
                <a:gd name="T12" fmla="*/ 0 w 52"/>
                <a:gd name="T13" fmla="*/ 0 h 36"/>
                <a:gd name="T14" fmla="*/ 0 w 52"/>
                <a:gd name="T15" fmla="*/ 0 h 36"/>
                <a:gd name="T16" fmla="*/ 0 w 52"/>
                <a:gd name="T17" fmla="*/ 0 h 36"/>
                <a:gd name="T18" fmla="*/ 0 w 52"/>
                <a:gd name="T19" fmla="*/ 0 h 36"/>
                <a:gd name="T20" fmla="*/ 0 w 52"/>
                <a:gd name="T21" fmla="*/ 0 h 36"/>
                <a:gd name="T22" fmla="*/ 0 w 52"/>
                <a:gd name="T23" fmla="*/ 0 h 36"/>
                <a:gd name="T24" fmla="*/ 0 w 52"/>
                <a:gd name="T25" fmla="*/ 0 h 36"/>
                <a:gd name="T26" fmla="*/ 0 w 52"/>
                <a:gd name="T27" fmla="*/ 0 h 36"/>
                <a:gd name="T28" fmla="*/ 0 w 52"/>
                <a:gd name="T29" fmla="*/ 0 h 36"/>
                <a:gd name="T30" fmla="*/ 0 w 52"/>
                <a:gd name="T31" fmla="*/ 0 h 36"/>
                <a:gd name="T32" fmla="*/ 0 w 52"/>
                <a:gd name="T33" fmla="*/ 0 h 36"/>
                <a:gd name="T34" fmla="*/ 0 w 52"/>
                <a:gd name="T35" fmla="*/ 0 h 36"/>
                <a:gd name="T36" fmla="*/ 0 w 52"/>
                <a:gd name="T37" fmla="*/ 0 h 36"/>
                <a:gd name="T38" fmla="*/ 0 w 52"/>
                <a:gd name="T39" fmla="*/ 0 h 36"/>
                <a:gd name="T40" fmla="*/ 0 w 52"/>
                <a:gd name="T41" fmla="*/ 0 h 36"/>
                <a:gd name="T42" fmla="*/ 0 w 52"/>
                <a:gd name="T43" fmla="*/ 0 h 36"/>
                <a:gd name="T44" fmla="*/ 0 w 52"/>
                <a:gd name="T45" fmla="*/ 0 h 36"/>
                <a:gd name="T46" fmla="*/ 0 w 52"/>
                <a:gd name="T47" fmla="*/ 0 h 36"/>
                <a:gd name="T48" fmla="*/ 0 w 52"/>
                <a:gd name="T49" fmla="*/ 0 h 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52"/>
                <a:gd name="T76" fmla="*/ 0 h 36"/>
                <a:gd name="T77" fmla="*/ 52 w 52"/>
                <a:gd name="T78" fmla="*/ 36 h 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52" h="36">
                  <a:moveTo>
                    <a:pt x="41" y="27"/>
                  </a:moveTo>
                  <a:lnTo>
                    <a:pt x="46" y="24"/>
                  </a:lnTo>
                  <a:lnTo>
                    <a:pt x="51" y="21"/>
                  </a:lnTo>
                  <a:lnTo>
                    <a:pt x="52" y="16"/>
                  </a:lnTo>
                  <a:lnTo>
                    <a:pt x="52" y="12"/>
                  </a:lnTo>
                  <a:lnTo>
                    <a:pt x="50" y="6"/>
                  </a:lnTo>
                  <a:lnTo>
                    <a:pt x="46" y="2"/>
                  </a:lnTo>
                  <a:lnTo>
                    <a:pt x="41" y="0"/>
                  </a:lnTo>
                  <a:lnTo>
                    <a:pt x="36" y="0"/>
                  </a:lnTo>
                  <a:lnTo>
                    <a:pt x="33" y="0"/>
                  </a:lnTo>
                  <a:lnTo>
                    <a:pt x="29" y="1"/>
                  </a:lnTo>
                  <a:lnTo>
                    <a:pt x="21" y="4"/>
                  </a:lnTo>
                  <a:lnTo>
                    <a:pt x="13" y="8"/>
                  </a:lnTo>
                  <a:lnTo>
                    <a:pt x="6" y="15"/>
                  </a:lnTo>
                  <a:lnTo>
                    <a:pt x="3" y="22"/>
                  </a:lnTo>
                  <a:lnTo>
                    <a:pt x="0" y="29"/>
                  </a:lnTo>
                  <a:lnTo>
                    <a:pt x="0" y="31"/>
                  </a:lnTo>
                  <a:lnTo>
                    <a:pt x="4" y="33"/>
                  </a:lnTo>
                  <a:lnTo>
                    <a:pt x="9" y="36"/>
                  </a:lnTo>
                  <a:lnTo>
                    <a:pt x="13" y="36"/>
                  </a:lnTo>
                  <a:lnTo>
                    <a:pt x="18" y="36"/>
                  </a:lnTo>
                  <a:lnTo>
                    <a:pt x="24" y="33"/>
                  </a:lnTo>
                  <a:lnTo>
                    <a:pt x="30" y="32"/>
                  </a:lnTo>
                  <a:lnTo>
                    <a:pt x="36" y="30"/>
                  </a:lnTo>
                  <a:lnTo>
                    <a:pt x="41" y="2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44" name="Freeform 192"/>
            <p:cNvSpPr>
              <a:spLocks/>
            </p:cNvSpPr>
            <p:nvPr/>
          </p:nvSpPr>
          <p:spPr bwMode="auto">
            <a:xfrm>
              <a:off x="2596" y="2704"/>
              <a:ext cx="33" cy="39"/>
            </a:xfrm>
            <a:custGeom>
              <a:avLst/>
              <a:gdLst>
                <a:gd name="T0" fmla="*/ 0 w 198"/>
                <a:gd name="T1" fmla="*/ 0 h 236"/>
                <a:gd name="T2" fmla="*/ 0 w 198"/>
                <a:gd name="T3" fmla="*/ 0 h 236"/>
                <a:gd name="T4" fmla="*/ 0 w 198"/>
                <a:gd name="T5" fmla="*/ 0 h 236"/>
                <a:gd name="T6" fmla="*/ 0 w 198"/>
                <a:gd name="T7" fmla="*/ 0 h 236"/>
                <a:gd name="T8" fmla="*/ 0 w 198"/>
                <a:gd name="T9" fmla="*/ 0 h 236"/>
                <a:gd name="T10" fmla="*/ 0 w 198"/>
                <a:gd name="T11" fmla="*/ 0 h 236"/>
                <a:gd name="T12" fmla="*/ 0 w 198"/>
                <a:gd name="T13" fmla="*/ 0 h 236"/>
                <a:gd name="T14" fmla="*/ 0 w 198"/>
                <a:gd name="T15" fmla="*/ 0 h 236"/>
                <a:gd name="T16" fmla="*/ 0 w 198"/>
                <a:gd name="T17" fmla="*/ 0 h 236"/>
                <a:gd name="T18" fmla="*/ 0 w 198"/>
                <a:gd name="T19" fmla="*/ 0 h 236"/>
                <a:gd name="T20" fmla="*/ 0 w 198"/>
                <a:gd name="T21" fmla="*/ 0 h 236"/>
                <a:gd name="T22" fmla="*/ 0 w 198"/>
                <a:gd name="T23" fmla="*/ 0 h 236"/>
                <a:gd name="T24" fmla="*/ 0 w 198"/>
                <a:gd name="T25" fmla="*/ 0 h 236"/>
                <a:gd name="T26" fmla="*/ 0 w 198"/>
                <a:gd name="T27" fmla="*/ 0 h 236"/>
                <a:gd name="T28" fmla="*/ 0 w 198"/>
                <a:gd name="T29" fmla="*/ 0 h 236"/>
                <a:gd name="T30" fmla="*/ 0 w 198"/>
                <a:gd name="T31" fmla="*/ 0 h 236"/>
                <a:gd name="T32" fmla="*/ 0 w 198"/>
                <a:gd name="T33" fmla="*/ 0 h 236"/>
                <a:gd name="T34" fmla="*/ 0 w 198"/>
                <a:gd name="T35" fmla="*/ 0 h 236"/>
                <a:gd name="T36" fmla="*/ 0 w 198"/>
                <a:gd name="T37" fmla="*/ 0 h 236"/>
                <a:gd name="T38" fmla="*/ 0 w 198"/>
                <a:gd name="T39" fmla="*/ 0 h 236"/>
                <a:gd name="T40" fmla="*/ 0 w 198"/>
                <a:gd name="T41" fmla="*/ 0 h 236"/>
                <a:gd name="T42" fmla="*/ 0 w 198"/>
                <a:gd name="T43" fmla="*/ 0 h 236"/>
                <a:gd name="T44" fmla="*/ 0 w 198"/>
                <a:gd name="T45" fmla="*/ 0 h 236"/>
                <a:gd name="T46" fmla="*/ 0 w 198"/>
                <a:gd name="T47" fmla="*/ 0 h 236"/>
                <a:gd name="T48" fmla="*/ 0 w 198"/>
                <a:gd name="T49" fmla="*/ 0 h 236"/>
                <a:gd name="T50" fmla="*/ 0 w 198"/>
                <a:gd name="T51" fmla="*/ 0 h 236"/>
                <a:gd name="T52" fmla="*/ 0 w 198"/>
                <a:gd name="T53" fmla="*/ 0 h 236"/>
                <a:gd name="T54" fmla="*/ 0 w 198"/>
                <a:gd name="T55" fmla="*/ 0 h 236"/>
                <a:gd name="T56" fmla="*/ 0 w 198"/>
                <a:gd name="T57" fmla="*/ 0 h 236"/>
                <a:gd name="T58" fmla="*/ 0 w 198"/>
                <a:gd name="T59" fmla="*/ 0 h 236"/>
                <a:gd name="T60" fmla="*/ 0 w 198"/>
                <a:gd name="T61" fmla="*/ 0 h 236"/>
                <a:gd name="T62" fmla="*/ 0 w 198"/>
                <a:gd name="T63" fmla="*/ 0 h 236"/>
                <a:gd name="T64" fmla="*/ 0 w 198"/>
                <a:gd name="T65" fmla="*/ 0 h 236"/>
                <a:gd name="T66" fmla="*/ 0 w 198"/>
                <a:gd name="T67" fmla="*/ 0 h 236"/>
                <a:gd name="T68" fmla="*/ 0 w 198"/>
                <a:gd name="T69" fmla="*/ 0 h 236"/>
                <a:gd name="T70" fmla="*/ 0 w 198"/>
                <a:gd name="T71" fmla="*/ 0 h 236"/>
                <a:gd name="T72" fmla="*/ 0 w 198"/>
                <a:gd name="T73" fmla="*/ 0 h 236"/>
                <a:gd name="T74" fmla="*/ 0 w 198"/>
                <a:gd name="T75" fmla="*/ 0 h 236"/>
                <a:gd name="T76" fmla="*/ 0 w 198"/>
                <a:gd name="T77" fmla="*/ 0 h 236"/>
                <a:gd name="T78" fmla="*/ 0 w 198"/>
                <a:gd name="T79" fmla="*/ 0 h 236"/>
                <a:gd name="T80" fmla="*/ 0 w 198"/>
                <a:gd name="T81" fmla="*/ 0 h 236"/>
                <a:gd name="T82" fmla="*/ 0 w 198"/>
                <a:gd name="T83" fmla="*/ 0 h 236"/>
                <a:gd name="T84" fmla="*/ 0 w 198"/>
                <a:gd name="T85" fmla="*/ 0 h 236"/>
                <a:gd name="T86" fmla="*/ 0 w 198"/>
                <a:gd name="T87" fmla="*/ 0 h 236"/>
                <a:gd name="T88" fmla="*/ 0 w 198"/>
                <a:gd name="T89" fmla="*/ 0 h 236"/>
                <a:gd name="T90" fmla="*/ 0 w 198"/>
                <a:gd name="T91" fmla="*/ 0 h 236"/>
                <a:gd name="T92" fmla="*/ 0 w 198"/>
                <a:gd name="T93" fmla="*/ 0 h 236"/>
                <a:gd name="T94" fmla="*/ 0 w 198"/>
                <a:gd name="T95" fmla="*/ 0 h 236"/>
                <a:gd name="T96" fmla="*/ 0 w 198"/>
                <a:gd name="T97" fmla="*/ 0 h 236"/>
                <a:gd name="T98" fmla="*/ 0 w 198"/>
                <a:gd name="T99" fmla="*/ 0 h 236"/>
                <a:gd name="T100" fmla="*/ 0 w 198"/>
                <a:gd name="T101" fmla="*/ 0 h 236"/>
                <a:gd name="T102" fmla="*/ 0 w 198"/>
                <a:gd name="T103" fmla="*/ 0 h 236"/>
                <a:gd name="T104" fmla="*/ 0 w 198"/>
                <a:gd name="T105" fmla="*/ 0 h 236"/>
                <a:gd name="T106" fmla="*/ 0 w 198"/>
                <a:gd name="T107" fmla="*/ 0 h 236"/>
                <a:gd name="T108" fmla="*/ 0 w 198"/>
                <a:gd name="T109" fmla="*/ 0 h 236"/>
                <a:gd name="T110" fmla="*/ 0 w 198"/>
                <a:gd name="T111" fmla="*/ 0 h 236"/>
                <a:gd name="T112" fmla="*/ 0 w 198"/>
                <a:gd name="T113" fmla="*/ 0 h 236"/>
                <a:gd name="T114" fmla="*/ 0 w 198"/>
                <a:gd name="T115" fmla="*/ 0 h 236"/>
                <a:gd name="T116" fmla="*/ 0 w 198"/>
                <a:gd name="T117" fmla="*/ 0 h 236"/>
                <a:gd name="T118" fmla="*/ 0 w 198"/>
                <a:gd name="T119" fmla="*/ 0 h 236"/>
                <a:gd name="T120" fmla="*/ 0 w 198"/>
                <a:gd name="T121" fmla="*/ 0 h 2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98"/>
                <a:gd name="T184" fmla="*/ 0 h 236"/>
                <a:gd name="T185" fmla="*/ 198 w 198"/>
                <a:gd name="T186" fmla="*/ 236 h 2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98" h="236">
                  <a:moveTo>
                    <a:pt x="73" y="36"/>
                  </a:moveTo>
                  <a:lnTo>
                    <a:pt x="58" y="46"/>
                  </a:lnTo>
                  <a:lnTo>
                    <a:pt x="46" y="58"/>
                  </a:lnTo>
                  <a:lnTo>
                    <a:pt x="33" y="72"/>
                  </a:lnTo>
                  <a:lnTo>
                    <a:pt x="22" y="85"/>
                  </a:lnTo>
                  <a:lnTo>
                    <a:pt x="14" y="100"/>
                  </a:lnTo>
                  <a:lnTo>
                    <a:pt x="7" y="115"/>
                  </a:lnTo>
                  <a:lnTo>
                    <a:pt x="2" y="130"/>
                  </a:lnTo>
                  <a:lnTo>
                    <a:pt x="0" y="146"/>
                  </a:lnTo>
                  <a:lnTo>
                    <a:pt x="2" y="170"/>
                  </a:lnTo>
                  <a:lnTo>
                    <a:pt x="12" y="190"/>
                  </a:lnTo>
                  <a:lnTo>
                    <a:pt x="26" y="207"/>
                  </a:lnTo>
                  <a:lnTo>
                    <a:pt x="43" y="220"/>
                  </a:lnTo>
                  <a:lnTo>
                    <a:pt x="64" y="229"/>
                  </a:lnTo>
                  <a:lnTo>
                    <a:pt x="88" y="235"/>
                  </a:lnTo>
                  <a:lnTo>
                    <a:pt x="110" y="236"/>
                  </a:lnTo>
                  <a:lnTo>
                    <a:pt x="132" y="232"/>
                  </a:lnTo>
                  <a:lnTo>
                    <a:pt x="137" y="232"/>
                  </a:lnTo>
                  <a:lnTo>
                    <a:pt x="142" y="230"/>
                  </a:lnTo>
                  <a:lnTo>
                    <a:pt x="145" y="226"/>
                  </a:lnTo>
                  <a:lnTo>
                    <a:pt x="146" y="221"/>
                  </a:lnTo>
                  <a:lnTo>
                    <a:pt x="145" y="219"/>
                  </a:lnTo>
                  <a:lnTo>
                    <a:pt x="142" y="219"/>
                  </a:lnTo>
                  <a:lnTo>
                    <a:pt x="137" y="217"/>
                  </a:lnTo>
                  <a:lnTo>
                    <a:pt x="131" y="217"/>
                  </a:lnTo>
                  <a:lnTo>
                    <a:pt x="124" y="217"/>
                  </a:lnTo>
                  <a:lnTo>
                    <a:pt x="118" y="217"/>
                  </a:lnTo>
                  <a:lnTo>
                    <a:pt x="112" y="217"/>
                  </a:lnTo>
                  <a:lnTo>
                    <a:pt x="109" y="217"/>
                  </a:lnTo>
                  <a:lnTo>
                    <a:pt x="97" y="216"/>
                  </a:lnTo>
                  <a:lnTo>
                    <a:pt x="87" y="215"/>
                  </a:lnTo>
                  <a:lnTo>
                    <a:pt x="75" y="214"/>
                  </a:lnTo>
                  <a:lnTo>
                    <a:pt x="63" y="211"/>
                  </a:lnTo>
                  <a:lnTo>
                    <a:pt x="51" y="207"/>
                  </a:lnTo>
                  <a:lnTo>
                    <a:pt x="40" y="199"/>
                  </a:lnTo>
                  <a:lnTo>
                    <a:pt x="29" y="189"/>
                  </a:lnTo>
                  <a:lnTo>
                    <a:pt x="17" y="174"/>
                  </a:lnTo>
                  <a:lnTo>
                    <a:pt x="15" y="157"/>
                  </a:lnTo>
                  <a:lnTo>
                    <a:pt x="16" y="141"/>
                  </a:lnTo>
                  <a:lnTo>
                    <a:pt x="21" y="124"/>
                  </a:lnTo>
                  <a:lnTo>
                    <a:pt x="28" y="109"/>
                  </a:lnTo>
                  <a:lnTo>
                    <a:pt x="39" y="96"/>
                  </a:lnTo>
                  <a:lnTo>
                    <a:pt x="50" y="82"/>
                  </a:lnTo>
                  <a:lnTo>
                    <a:pt x="63" y="70"/>
                  </a:lnTo>
                  <a:lnTo>
                    <a:pt x="78" y="59"/>
                  </a:lnTo>
                  <a:lnTo>
                    <a:pt x="94" y="49"/>
                  </a:lnTo>
                  <a:lnTo>
                    <a:pt x="110" y="39"/>
                  </a:lnTo>
                  <a:lnTo>
                    <a:pt x="126" y="31"/>
                  </a:lnTo>
                  <a:lnTo>
                    <a:pt x="142" y="24"/>
                  </a:lnTo>
                  <a:lnTo>
                    <a:pt x="158" y="19"/>
                  </a:lnTo>
                  <a:lnTo>
                    <a:pt x="172" y="13"/>
                  </a:lnTo>
                  <a:lnTo>
                    <a:pt x="186" y="10"/>
                  </a:lnTo>
                  <a:lnTo>
                    <a:pt x="198" y="7"/>
                  </a:lnTo>
                  <a:lnTo>
                    <a:pt x="190" y="3"/>
                  </a:lnTo>
                  <a:lnTo>
                    <a:pt x="177" y="0"/>
                  </a:lnTo>
                  <a:lnTo>
                    <a:pt x="162" y="3"/>
                  </a:lnTo>
                  <a:lnTo>
                    <a:pt x="144" y="6"/>
                  </a:lnTo>
                  <a:lnTo>
                    <a:pt x="124" y="12"/>
                  </a:lnTo>
                  <a:lnTo>
                    <a:pt x="105" y="19"/>
                  </a:lnTo>
                  <a:lnTo>
                    <a:pt x="88" y="28"/>
                  </a:lnTo>
                  <a:lnTo>
                    <a:pt x="73" y="3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45" name="Freeform 193"/>
            <p:cNvSpPr>
              <a:spLocks/>
            </p:cNvSpPr>
            <p:nvPr/>
          </p:nvSpPr>
          <p:spPr bwMode="auto">
            <a:xfrm>
              <a:off x="2652" y="2704"/>
              <a:ext cx="22" cy="30"/>
            </a:xfrm>
            <a:custGeom>
              <a:avLst/>
              <a:gdLst>
                <a:gd name="T0" fmla="*/ 0 w 128"/>
                <a:gd name="T1" fmla="*/ 0 h 183"/>
                <a:gd name="T2" fmla="*/ 0 w 128"/>
                <a:gd name="T3" fmla="*/ 0 h 183"/>
                <a:gd name="T4" fmla="*/ 0 w 128"/>
                <a:gd name="T5" fmla="*/ 0 h 183"/>
                <a:gd name="T6" fmla="*/ 0 w 128"/>
                <a:gd name="T7" fmla="*/ 0 h 183"/>
                <a:gd name="T8" fmla="*/ 0 w 128"/>
                <a:gd name="T9" fmla="*/ 0 h 183"/>
                <a:gd name="T10" fmla="*/ 0 w 128"/>
                <a:gd name="T11" fmla="*/ 0 h 183"/>
                <a:gd name="T12" fmla="*/ 0 w 128"/>
                <a:gd name="T13" fmla="*/ 0 h 183"/>
                <a:gd name="T14" fmla="*/ 0 w 128"/>
                <a:gd name="T15" fmla="*/ 0 h 183"/>
                <a:gd name="T16" fmla="*/ 0 w 128"/>
                <a:gd name="T17" fmla="*/ 0 h 183"/>
                <a:gd name="T18" fmla="*/ 0 w 128"/>
                <a:gd name="T19" fmla="*/ 0 h 183"/>
                <a:gd name="T20" fmla="*/ 0 w 128"/>
                <a:gd name="T21" fmla="*/ 0 h 183"/>
                <a:gd name="T22" fmla="*/ 0 w 128"/>
                <a:gd name="T23" fmla="*/ 0 h 183"/>
                <a:gd name="T24" fmla="*/ 0 w 128"/>
                <a:gd name="T25" fmla="*/ 0 h 183"/>
                <a:gd name="T26" fmla="*/ 0 w 128"/>
                <a:gd name="T27" fmla="*/ 0 h 183"/>
                <a:gd name="T28" fmla="*/ 0 w 128"/>
                <a:gd name="T29" fmla="*/ 0 h 183"/>
                <a:gd name="T30" fmla="*/ 0 w 128"/>
                <a:gd name="T31" fmla="*/ 0 h 183"/>
                <a:gd name="T32" fmla="*/ 0 w 128"/>
                <a:gd name="T33" fmla="*/ 0 h 183"/>
                <a:gd name="T34" fmla="*/ 0 w 128"/>
                <a:gd name="T35" fmla="*/ 0 h 183"/>
                <a:gd name="T36" fmla="*/ 0 w 128"/>
                <a:gd name="T37" fmla="*/ 0 h 183"/>
                <a:gd name="T38" fmla="*/ 0 w 128"/>
                <a:gd name="T39" fmla="*/ 0 h 183"/>
                <a:gd name="T40" fmla="*/ 0 w 128"/>
                <a:gd name="T41" fmla="*/ 0 h 183"/>
                <a:gd name="T42" fmla="*/ 0 w 128"/>
                <a:gd name="T43" fmla="*/ 0 h 183"/>
                <a:gd name="T44" fmla="*/ 0 w 128"/>
                <a:gd name="T45" fmla="*/ 0 h 183"/>
                <a:gd name="T46" fmla="*/ 0 w 128"/>
                <a:gd name="T47" fmla="*/ 0 h 183"/>
                <a:gd name="T48" fmla="*/ 0 w 128"/>
                <a:gd name="T49" fmla="*/ 0 h 183"/>
                <a:gd name="T50" fmla="*/ 0 w 128"/>
                <a:gd name="T51" fmla="*/ 0 h 183"/>
                <a:gd name="T52" fmla="*/ 0 w 128"/>
                <a:gd name="T53" fmla="*/ 0 h 183"/>
                <a:gd name="T54" fmla="*/ 0 w 128"/>
                <a:gd name="T55" fmla="*/ 0 h 183"/>
                <a:gd name="T56" fmla="*/ 0 w 128"/>
                <a:gd name="T57" fmla="*/ 0 h 183"/>
                <a:gd name="T58" fmla="*/ 0 w 128"/>
                <a:gd name="T59" fmla="*/ 0 h 183"/>
                <a:gd name="T60" fmla="*/ 0 w 128"/>
                <a:gd name="T61" fmla="*/ 0 h 183"/>
                <a:gd name="T62" fmla="*/ 0 w 128"/>
                <a:gd name="T63" fmla="*/ 0 h 183"/>
                <a:gd name="T64" fmla="*/ 0 w 128"/>
                <a:gd name="T65" fmla="*/ 0 h 183"/>
                <a:gd name="T66" fmla="*/ 0 w 128"/>
                <a:gd name="T67" fmla="*/ 0 h 183"/>
                <a:gd name="T68" fmla="*/ 0 w 128"/>
                <a:gd name="T69" fmla="*/ 0 h 183"/>
                <a:gd name="T70" fmla="*/ 0 w 128"/>
                <a:gd name="T71" fmla="*/ 0 h 183"/>
                <a:gd name="T72" fmla="*/ 0 w 128"/>
                <a:gd name="T73" fmla="*/ 0 h 183"/>
                <a:gd name="T74" fmla="*/ 0 w 128"/>
                <a:gd name="T75" fmla="*/ 0 h 183"/>
                <a:gd name="T76" fmla="*/ 0 w 128"/>
                <a:gd name="T77" fmla="*/ 0 h 183"/>
                <a:gd name="T78" fmla="*/ 0 w 128"/>
                <a:gd name="T79" fmla="*/ 0 h 183"/>
                <a:gd name="T80" fmla="*/ 0 w 128"/>
                <a:gd name="T81" fmla="*/ 0 h 183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28"/>
                <a:gd name="T124" fmla="*/ 0 h 183"/>
                <a:gd name="T125" fmla="*/ 128 w 128"/>
                <a:gd name="T126" fmla="*/ 183 h 183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28" h="183">
                  <a:moveTo>
                    <a:pt x="108" y="61"/>
                  </a:moveTo>
                  <a:lnTo>
                    <a:pt x="111" y="80"/>
                  </a:lnTo>
                  <a:lnTo>
                    <a:pt x="109" y="97"/>
                  </a:lnTo>
                  <a:lnTo>
                    <a:pt x="101" y="110"/>
                  </a:lnTo>
                  <a:lnTo>
                    <a:pt x="89" y="123"/>
                  </a:lnTo>
                  <a:lnTo>
                    <a:pt x="75" y="134"/>
                  </a:lnTo>
                  <a:lnTo>
                    <a:pt x="60" y="145"/>
                  </a:lnTo>
                  <a:lnTo>
                    <a:pt x="43" y="156"/>
                  </a:lnTo>
                  <a:lnTo>
                    <a:pt x="29" y="167"/>
                  </a:lnTo>
                  <a:lnTo>
                    <a:pt x="27" y="170"/>
                  </a:lnTo>
                  <a:lnTo>
                    <a:pt x="26" y="172"/>
                  </a:lnTo>
                  <a:lnTo>
                    <a:pt x="26" y="176"/>
                  </a:lnTo>
                  <a:lnTo>
                    <a:pt x="28" y="179"/>
                  </a:lnTo>
                  <a:lnTo>
                    <a:pt x="30" y="182"/>
                  </a:lnTo>
                  <a:lnTo>
                    <a:pt x="34" y="183"/>
                  </a:lnTo>
                  <a:lnTo>
                    <a:pt x="37" y="183"/>
                  </a:lnTo>
                  <a:lnTo>
                    <a:pt x="41" y="182"/>
                  </a:lnTo>
                  <a:lnTo>
                    <a:pt x="58" y="171"/>
                  </a:lnTo>
                  <a:lnTo>
                    <a:pt x="76" y="160"/>
                  </a:lnTo>
                  <a:lnTo>
                    <a:pt x="92" y="147"/>
                  </a:lnTo>
                  <a:lnTo>
                    <a:pt x="108" y="132"/>
                  </a:lnTo>
                  <a:lnTo>
                    <a:pt x="118" y="116"/>
                  </a:lnTo>
                  <a:lnTo>
                    <a:pt x="125" y="98"/>
                  </a:lnTo>
                  <a:lnTo>
                    <a:pt x="128" y="78"/>
                  </a:lnTo>
                  <a:lnTo>
                    <a:pt x="123" y="58"/>
                  </a:lnTo>
                  <a:lnTo>
                    <a:pt x="112" y="41"/>
                  </a:lnTo>
                  <a:lnTo>
                    <a:pt x="98" y="28"/>
                  </a:lnTo>
                  <a:lnTo>
                    <a:pt x="80" y="16"/>
                  </a:lnTo>
                  <a:lnTo>
                    <a:pt x="61" y="8"/>
                  </a:lnTo>
                  <a:lnTo>
                    <a:pt x="41" y="2"/>
                  </a:lnTo>
                  <a:lnTo>
                    <a:pt x="23" y="0"/>
                  </a:lnTo>
                  <a:lnTo>
                    <a:pt x="9" y="1"/>
                  </a:lnTo>
                  <a:lnTo>
                    <a:pt x="0" y="6"/>
                  </a:lnTo>
                  <a:lnTo>
                    <a:pt x="16" y="10"/>
                  </a:lnTo>
                  <a:lnTo>
                    <a:pt x="33" y="14"/>
                  </a:lnTo>
                  <a:lnTo>
                    <a:pt x="48" y="17"/>
                  </a:lnTo>
                  <a:lnTo>
                    <a:pt x="63" y="22"/>
                  </a:lnTo>
                  <a:lnTo>
                    <a:pt x="77" y="28"/>
                  </a:lnTo>
                  <a:lnTo>
                    <a:pt x="90" y="36"/>
                  </a:lnTo>
                  <a:lnTo>
                    <a:pt x="101" y="46"/>
                  </a:lnTo>
                  <a:lnTo>
                    <a:pt x="108" y="6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46" name="Freeform 194"/>
            <p:cNvSpPr>
              <a:spLocks/>
            </p:cNvSpPr>
            <p:nvPr/>
          </p:nvSpPr>
          <p:spPr bwMode="auto">
            <a:xfrm>
              <a:off x="2575" y="2697"/>
              <a:ext cx="53" cy="63"/>
            </a:xfrm>
            <a:custGeom>
              <a:avLst/>
              <a:gdLst>
                <a:gd name="T0" fmla="*/ 0 w 323"/>
                <a:gd name="T1" fmla="*/ 0 h 379"/>
                <a:gd name="T2" fmla="*/ 0 w 323"/>
                <a:gd name="T3" fmla="*/ 0 h 379"/>
                <a:gd name="T4" fmla="*/ 0 w 323"/>
                <a:gd name="T5" fmla="*/ 0 h 379"/>
                <a:gd name="T6" fmla="*/ 0 w 323"/>
                <a:gd name="T7" fmla="*/ 0 h 379"/>
                <a:gd name="T8" fmla="*/ 0 w 323"/>
                <a:gd name="T9" fmla="*/ 0 h 379"/>
                <a:gd name="T10" fmla="*/ 0 w 323"/>
                <a:gd name="T11" fmla="*/ 0 h 379"/>
                <a:gd name="T12" fmla="*/ 0 w 323"/>
                <a:gd name="T13" fmla="*/ 0 h 379"/>
                <a:gd name="T14" fmla="*/ 0 w 323"/>
                <a:gd name="T15" fmla="*/ 0 h 379"/>
                <a:gd name="T16" fmla="*/ 0 w 323"/>
                <a:gd name="T17" fmla="*/ 0 h 379"/>
                <a:gd name="T18" fmla="*/ 0 w 323"/>
                <a:gd name="T19" fmla="*/ 0 h 379"/>
                <a:gd name="T20" fmla="*/ 0 w 323"/>
                <a:gd name="T21" fmla="*/ 0 h 379"/>
                <a:gd name="T22" fmla="*/ 0 w 323"/>
                <a:gd name="T23" fmla="*/ 0 h 379"/>
                <a:gd name="T24" fmla="*/ 0 w 323"/>
                <a:gd name="T25" fmla="*/ 0 h 379"/>
                <a:gd name="T26" fmla="*/ 0 w 323"/>
                <a:gd name="T27" fmla="*/ 0 h 379"/>
                <a:gd name="T28" fmla="*/ 0 w 323"/>
                <a:gd name="T29" fmla="*/ 0 h 379"/>
                <a:gd name="T30" fmla="*/ 0 w 323"/>
                <a:gd name="T31" fmla="*/ 0 h 379"/>
                <a:gd name="T32" fmla="*/ 0 w 323"/>
                <a:gd name="T33" fmla="*/ 0 h 379"/>
                <a:gd name="T34" fmla="*/ 0 w 323"/>
                <a:gd name="T35" fmla="*/ 0 h 379"/>
                <a:gd name="T36" fmla="*/ 0 w 323"/>
                <a:gd name="T37" fmla="*/ 0 h 379"/>
                <a:gd name="T38" fmla="*/ 0 w 323"/>
                <a:gd name="T39" fmla="*/ 0 h 379"/>
                <a:gd name="T40" fmla="*/ 0 w 323"/>
                <a:gd name="T41" fmla="*/ 0 h 379"/>
                <a:gd name="T42" fmla="*/ 0 w 323"/>
                <a:gd name="T43" fmla="*/ 0 h 379"/>
                <a:gd name="T44" fmla="*/ 0 w 323"/>
                <a:gd name="T45" fmla="*/ 0 h 379"/>
                <a:gd name="T46" fmla="*/ 0 w 323"/>
                <a:gd name="T47" fmla="*/ 0 h 379"/>
                <a:gd name="T48" fmla="*/ 0 w 323"/>
                <a:gd name="T49" fmla="*/ 0 h 379"/>
                <a:gd name="T50" fmla="*/ 0 w 323"/>
                <a:gd name="T51" fmla="*/ 0 h 379"/>
                <a:gd name="T52" fmla="*/ 0 w 323"/>
                <a:gd name="T53" fmla="*/ 0 h 379"/>
                <a:gd name="T54" fmla="*/ 0 w 323"/>
                <a:gd name="T55" fmla="*/ 0 h 379"/>
                <a:gd name="T56" fmla="*/ 0 w 323"/>
                <a:gd name="T57" fmla="*/ 0 h 379"/>
                <a:gd name="T58" fmla="*/ 0 w 323"/>
                <a:gd name="T59" fmla="*/ 0 h 379"/>
                <a:gd name="T60" fmla="*/ 0 w 323"/>
                <a:gd name="T61" fmla="*/ 0 h 379"/>
                <a:gd name="T62" fmla="*/ 0 w 323"/>
                <a:gd name="T63" fmla="*/ 0 h 379"/>
                <a:gd name="T64" fmla="*/ 0 w 323"/>
                <a:gd name="T65" fmla="*/ 0 h 379"/>
                <a:gd name="T66" fmla="*/ 0 w 323"/>
                <a:gd name="T67" fmla="*/ 0 h 379"/>
                <a:gd name="T68" fmla="*/ 0 w 323"/>
                <a:gd name="T69" fmla="*/ 0 h 379"/>
                <a:gd name="T70" fmla="*/ 0 w 323"/>
                <a:gd name="T71" fmla="*/ 0 h 379"/>
                <a:gd name="T72" fmla="*/ 0 w 323"/>
                <a:gd name="T73" fmla="*/ 0 h 379"/>
                <a:gd name="T74" fmla="*/ 0 w 323"/>
                <a:gd name="T75" fmla="*/ 0 h 379"/>
                <a:gd name="T76" fmla="*/ 0 w 323"/>
                <a:gd name="T77" fmla="*/ 0 h 379"/>
                <a:gd name="T78" fmla="*/ 0 w 323"/>
                <a:gd name="T79" fmla="*/ 0 h 379"/>
                <a:gd name="T80" fmla="*/ 0 w 323"/>
                <a:gd name="T81" fmla="*/ 0 h 379"/>
                <a:gd name="T82" fmla="*/ 0 w 323"/>
                <a:gd name="T83" fmla="*/ 0 h 379"/>
                <a:gd name="T84" fmla="*/ 0 w 323"/>
                <a:gd name="T85" fmla="*/ 0 h 379"/>
                <a:gd name="T86" fmla="*/ 0 w 323"/>
                <a:gd name="T87" fmla="*/ 0 h 379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323"/>
                <a:gd name="T133" fmla="*/ 0 h 379"/>
                <a:gd name="T134" fmla="*/ 323 w 323"/>
                <a:gd name="T135" fmla="*/ 379 h 379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323" h="379">
                  <a:moveTo>
                    <a:pt x="126" y="50"/>
                  </a:moveTo>
                  <a:lnTo>
                    <a:pt x="101" y="70"/>
                  </a:lnTo>
                  <a:lnTo>
                    <a:pt x="76" y="92"/>
                  </a:lnTo>
                  <a:lnTo>
                    <a:pt x="54" y="115"/>
                  </a:lnTo>
                  <a:lnTo>
                    <a:pt x="34" y="140"/>
                  </a:lnTo>
                  <a:lnTo>
                    <a:pt x="18" y="167"/>
                  </a:lnTo>
                  <a:lnTo>
                    <a:pt x="6" y="196"/>
                  </a:lnTo>
                  <a:lnTo>
                    <a:pt x="0" y="227"/>
                  </a:lnTo>
                  <a:lnTo>
                    <a:pt x="1" y="259"/>
                  </a:lnTo>
                  <a:lnTo>
                    <a:pt x="4" y="267"/>
                  </a:lnTo>
                  <a:lnTo>
                    <a:pt x="7" y="277"/>
                  </a:lnTo>
                  <a:lnTo>
                    <a:pt x="11" y="283"/>
                  </a:lnTo>
                  <a:lnTo>
                    <a:pt x="15" y="291"/>
                  </a:lnTo>
                  <a:lnTo>
                    <a:pt x="21" y="298"/>
                  </a:lnTo>
                  <a:lnTo>
                    <a:pt x="27" y="305"/>
                  </a:lnTo>
                  <a:lnTo>
                    <a:pt x="34" y="311"/>
                  </a:lnTo>
                  <a:lnTo>
                    <a:pt x="41" y="316"/>
                  </a:lnTo>
                  <a:lnTo>
                    <a:pt x="57" y="325"/>
                  </a:lnTo>
                  <a:lnTo>
                    <a:pt x="72" y="333"/>
                  </a:lnTo>
                  <a:lnTo>
                    <a:pt x="87" y="340"/>
                  </a:lnTo>
                  <a:lnTo>
                    <a:pt x="103" y="345"/>
                  </a:lnTo>
                  <a:lnTo>
                    <a:pt x="120" y="351"/>
                  </a:lnTo>
                  <a:lnTo>
                    <a:pt x="136" y="356"/>
                  </a:lnTo>
                  <a:lnTo>
                    <a:pt x="153" y="360"/>
                  </a:lnTo>
                  <a:lnTo>
                    <a:pt x="169" y="364"/>
                  </a:lnTo>
                  <a:lnTo>
                    <a:pt x="187" y="367"/>
                  </a:lnTo>
                  <a:lnTo>
                    <a:pt x="204" y="370"/>
                  </a:lnTo>
                  <a:lnTo>
                    <a:pt x="221" y="372"/>
                  </a:lnTo>
                  <a:lnTo>
                    <a:pt x="238" y="374"/>
                  </a:lnTo>
                  <a:lnTo>
                    <a:pt x="256" y="375"/>
                  </a:lnTo>
                  <a:lnTo>
                    <a:pt x="273" y="376"/>
                  </a:lnTo>
                  <a:lnTo>
                    <a:pt x="290" y="378"/>
                  </a:lnTo>
                  <a:lnTo>
                    <a:pt x="307" y="379"/>
                  </a:lnTo>
                  <a:lnTo>
                    <a:pt x="312" y="379"/>
                  </a:lnTo>
                  <a:lnTo>
                    <a:pt x="317" y="375"/>
                  </a:lnTo>
                  <a:lnTo>
                    <a:pt x="320" y="372"/>
                  </a:lnTo>
                  <a:lnTo>
                    <a:pt x="323" y="366"/>
                  </a:lnTo>
                  <a:lnTo>
                    <a:pt x="323" y="360"/>
                  </a:lnTo>
                  <a:lnTo>
                    <a:pt x="320" y="356"/>
                  </a:lnTo>
                  <a:lnTo>
                    <a:pt x="316" y="352"/>
                  </a:lnTo>
                  <a:lnTo>
                    <a:pt x="311" y="351"/>
                  </a:lnTo>
                  <a:lnTo>
                    <a:pt x="295" y="351"/>
                  </a:lnTo>
                  <a:lnTo>
                    <a:pt x="279" y="351"/>
                  </a:lnTo>
                  <a:lnTo>
                    <a:pt x="263" y="350"/>
                  </a:lnTo>
                  <a:lnTo>
                    <a:pt x="248" y="349"/>
                  </a:lnTo>
                  <a:lnTo>
                    <a:pt x="231" y="348"/>
                  </a:lnTo>
                  <a:lnTo>
                    <a:pt x="215" y="345"/>
                  </a:lnTo>
                  <a:lnTo>
                    <a:pt x="200" y="343"/>
                  </a:lnTo>
                  <a:lnTo>
                    <a:pt x="183" y="341"/>
                  </a:lnTo>
                  <a:lnTo>
                    <a:pt x="168" y="337"/>
                  </a:lnTo>
                  <a:lnTo>
                    <a:pt x="151" y="334"/>
                  </a:lnTo>
                  <a:lnTo>
                    <a:pt x="136" y="329"/>
                  </a:lnTo>
                  <a:lnTo>
                    <a:pt x="121" y="325"/>
                  </a:lnTo>
                  <a:lnTo>
                    <a:pt x="106" y="320"/>
                  </a:lnTo>
                  <a:lnTo>
                    <a:pt x="92" y="313"/>
                  </a:lnTo>
                  <a:lnTo>
                    <a:pt x="76" y="306"/>
                  </a:lnTo>
                  <a:lnTo>
                    <a:pt x="62" y="300"/>
                  </a:lnTo>
                  <a:lnTo>
                    <a:pt x="51" y="291"/>
                  </a:lnTo>
                  <a:lnTo>
                    <a:pt x="41" y="280"/>
                  </a:lnTo>
                  <a:lnTo>
                    <a:pt x="35" y="269"/>
                  </a:lnTo>
                  <a:lnTo>
                    <a:pt x="31" y="255"/>
                  </a:lnTo>
                  <a:lnTo>
                    <a:pt x="31" y="239"/>
                  </a:lnTo>
                  <a:lnTo>
                    <a:pt x="33" y="218"/>
                  </a:lnTo>
                  <a:lnTo>
                    <a:pt x="38" y="197"/>
                  </a:lnTo>
                  <a:lnTo>
                    <a:pt x="42" y="182"/>
                  </a:lnTo>
                  <a:lnTo>
                    <a:pt x="51" y="165"/>
                  </a:lnTo>
                  <a:lnTo>
                    <a:pt x="60" y="150"/>
                  </a:lnTo>
                  <a:lnTo>
                    <a:pt x="68" y="136"/>
                  </a:lnTo>
                  <a:lnTo>
                    <a:pt x="79" y="124"/>
                  </a:lnTo>
                  <a:lnTo>
                    <a:pt x="89" y="111"/>
                  </a:lnTo>
                  <a:lnTo>
                    <a:pt x="101" y="100"/>
                  </a:lnTo>
                  <a:lnTo>
                    <a:pt x="114" y="88"/>
                  </a:lnTo>
                  <a:lnTo>
                    <a:pt x="129" y="76"/>
                  </a:lnTo>
                  <a:lnTo>
                    <a:pt x="144" y="64"/>
                  </a:lnTo>
                  <a:lnTo>
                    <a:pt x="162" y="53"/>
                  </a:lnTo>
                  <a:lnTo>
                    <a:pt x="181" y="41"/>
                  </a:lnTo>
                  <a:lnTo>
                    <a:pt x="201" y="31"/>
                  </a:lnTo>
                  <a:lnTo>
                    <a:pt x="219" y="22"/>
                  </a:lnTo>
                  <a:lnTo>
                    <a:pt x="237" y="14"/>
                  </a:lnTo>
                  <a:lnTo>
                    <a:pt x="253" y="7"/>
                  </a:lnTo>
                  <a:lnTo>
                    <a:pt x="268" y="1"/>
                  </a:lnTo>
                  <a:lnTo>
                    <a:pt x="255" y="0"/>
                  </a:lnTo>
                  <a:lnTo>
                    <a:pt x="238" y="1"/>
                  </a:lnTo>
                  <a:lnTo>
                    <a:pt x="221" y="5"/>
                  </a:lnTo>
                  <a:lnTo>
                    <a:pt x="201" y="11"/>
                  </a:lnTo>
                  <a:lnTo>
                    <a:pt x="181" y="19"/>
                  </a:lnTo>
                  <a:lnTo>
                    <a:pt x="161" y="28"/>
                  </a:lnTo>
                  <a:lnTo>
                    <a:pt x="142" y="39"/>
                  </a:lnTo>
                  <a:lnTo>
                    <a:pt x="126" y="5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47" name="Freeform 195"/>
            <p:cNvSpPr>
              <a:spLocks/>
            </p:cNvSpPr>
            <p:nvPr/>
          </p:nvSpPr>
          <p:spPr bwMode="auto">
            <a:xfrm>
              <a:off x="2650" y="2695"/>
              <a:ext cx="47" cy="42"/>
            </a:xfrm>
            <a:custGeom>
              <a:avLst/>
              <a:gdLst>
                <a:gd name="T0" fmla="*/ 0 w 282"/>
                <a:gd name="T1" fmla="*/ 0 h 253"/>
                <a:gd name="T2" fmla="*/ 0 w 282"/>
                <a:gd name="T3" fmla="*/ 0 h 253"/>
                <a:gd name="T4" fmla="*/ 0 w 282"/>
                <a:gd name="T5" fmla="*/ 0 h 253"/>
                <a:gd name="T6" fmla="*/ 0 w 282"/>
                <a:gd name="T7" fmla="*/ 0 h 253"/>
                <a:gd name="T8" fmla="*/ 0 w 282"/>
                <a:gd name="T9" fmla="*/ 0 h 253"/>
                <a:gd name="T10" fmla="*/ 0 w 282"/>
                <a:gd name="T11" fmla="*/ 0 h 253"/>
                <a:gd name="T12" fmla="*/ 0 w 282"/>
                <a:gd name="T13" fmla="*/ 0 h 253"/>
                <a:gd name="T14" fmla="*/ 0 w 282"/>
                <a:gd name="T15" fmla="*/ 0 h 253"/>
                <a:gd name="T16" fmla="*/ 0 w 282"/>
                <a:gd name="T17" fmla="*/ 0 h 253"/>
                <a:gd name="T18" fmla="*/ 0 w 282"/>
                <a:gd name="T19" fmla="*/ 0 h 253"/>
                <a:gd name="T20" fmla="*/ 0 w 282"/>
                <a:gd name="T21" fmla="*/ 0 h 253"/>
                <a:gd name="T22" fmla="*/ 0 w 282"/>
                <a:gd name="T23" fmla="*/ 0 h 253"/>
                <a:gd name="T24" fmla="*/ 0 w 282"/>
                <a:gd name="T25" fmla="*/ 0 h 253"/>
                <a:gd name="T26" fmla="*/ 0 w 282"/>
                <a:gd name="T27" fmla="*/ 0 h 253"/>
                <a:gd name="T28" fmla="*/ 0 w 282"/>
                <a:gd name="T29" fmla="*/ 0 h 253"/>
                <a:gd name="T30" fmla="*/ 0 w 282"/>
                <a:gd name="T31" fmla="*/ 0 h 253"/>
                <a:gd name="T32" fmla="*/ 0 w 282"/>
                <a:gd name="T33" fmla="*/ 0 h 253"/>
                <a:gd name="T34" fmla="*/ 0 w 282"/>
                <a:gd name="T35" fmla="*/ 0 h 253"/>
                <a:gd name="T36" fmla="*/ 0 w 282"/>
                <a:gd name="T37" fmla="*/ 0 h 253"/>
                <a:gd name="T38" fmla="*/ 0 w 282"/>
                <a:gd name="T39" fmla="*/ 0 h 253"/>
                <a:gd name="T40" fmla="*/ 0 w 282"/>
                <a:gd name="T41" fmla="*/ 0 h 253"/>
                <a:gd name="T42" fmla="*/ 0 w 282"/>
                <a:gd name="T43" fmla="*/ 0 h 253"/>
                <a:gd name="T44" fmla="*/ 0 w 282"/>
                <a:gd name="T45" fmla="*/ 0 h 253"/>
                <a:gd name="T46" fmla="*/ 0 w 282"/>
                <a:gd name="T47" fmla="*/ 0 h 253"/>
                <a:gd name="T48" fmla="*/ 0 w 282"/>
                <a:gd name="T49" fmla="*/ 0 h 253"/>
                <a:gd name="T50" fmla="*/ 0 w 282"/>
                <a:gd name="T51" fmla="*/ 0 h 253"/>
                <a:gd name="T52" fmla="*/ 0 w 282"/>
                <a:gd name="T53" fmla="*/ 0 h 253"/>
                <a:gd name="T54" fmla="*/ 0 w 282"/>
                <a:gd name="T55" fmla="*/ 0 h 253"/>
                <a:gd name="T56" fmla="*/ 0 w 282"/>
                <a:gd name="T57" fmla="*/ 0 h 253"/>
                <a:gd name="T58" fmla="*/ 0 w 282"/>
                <a:gd name="T59" fmla="*/ 0 h 253"/>
                <a:gd name="T60" fmla="*/ 0 w 282"/>
                <a:gd name="T61" fmla="*/ 0 h 253"/>
                <a:gd name="T62" fmla="*/ 0 w 282"/>
                <a:gd name="T63" fmla="*/ 0 h 253"/>
                <a:gd name="T64" fmla="*/ 0 w 282"/>
                <a:gd name="T65" fmla="*/ 0 h 253"/>
                <a:gd name="T66" fmla="*/ 0 w 282"/>
                <a:gd name="T67" fmla="*/ 0 h 253"/>
                <a:gd name="T68" fmla="*/ 0 w 282"/>
                <a:gd name="T69" fmla="*/ 0 h 253"/>
                <a:gd name="T70" fmla="*/ 0 w 282"/>
                <a:gd name="T71" fmla="*/ 0 h 253"/>
                <a:gd name="T72" fmla="*/ 0 w 282"/>
                <a:gd name="T73" fmla="*/ 0 h 253"/>
                <a:gd name="T74" fmla="*/ 0 w 282"/>
                <a:gd name="T75" fmla="*/ 0 h 253"/>
                <a:gd name="T76" fmla="*/ 0 w 282"/>
                <a:gd name="T77" fmla="*/ 0 h 253"/>
                <a:gd name="T78" fmla="*/ 0 w 282"/>
                <a:gd name="T79" fmla="*/ 0 h 253"/>
                <a:gd name="T80" fmla="*/ 0 w 282"/>
                <a:gd name="T81" fmla="*/ 0 h 253"/>
                <a:gd name="T82" fmla="*/ 0 w 282"/>
                <a:gd name="T83" fmla="*/ 0 h 253"/>
                <a:gd name="T84" fmla="*/ 0 w 282"/>
                <a:gd name="T85" fmla="*/ 0 h 253"/>
                <a:gd name="T86" fmla="*/ 0 w 282"/>
                <a:gd name="T87" fmla="*/ 0 h 253"/>
                <a:gd name="T88" fmla="*/ 0 w 282"/>
                <a:gd name="T89" fmla="*/ 0 h 253"/>
                <a:gd name="T90" fmla="*/ 0 w 282"/>
                <a:gd name="T91" fmla="*/ 0 h 253"/>
                <a:gd name="T92" fmla="*/ 0 w 282"/>
                <a:gd name="T93" fmla="*/ 0 h 253"/>
                <a:gd name="T94" fmla="*/ 0 w 282"/>
                <a:gd name="T95" fmla="*/ 0 h 253"/>
                <a:gd name="T96" fmla="*/ 0 w 282"/>
                <a:gd name="T97" fmla="*/ 0 h 253"/>
                <a:gd name="T98" fmla="*/ 0 w 282"/>
                <a:gd name="T99" fmla="*/ 0 h 253"/>
                <a:gd name="T100" fmla="*/ 0 w 282"/>
                <a:gd name="T101" fmla="*/ 0 h 253"/>
                <a:gd name="T102" fmla="*/ 0 w 282"/>
                <a:gd name="T103" fmla="*/ 0 h 253"/>
                <a:gd name="T104" fmla="*/ 0 w 282"/>
                <a:gd name="T105" fmla="*/ 0 h 253"/>
                <a:gd name="T106" fmla="*/ 0 w 282"/>
                <a:gd name="T107" fmla="*/ 0 h 253"/>
                <a:gd name="T108" fmla="*/ 0 w 282"/>
                <a:gd name="T109" fmla="*/ 0 h 253"/>
                <a:gd name="T110" fmla="*/ 0 w 282"/>
                <a:gd name="T111" fmla="*/ 0 h 253"/>
                <a:gd name="T112" fmla="*/ 0 w 282"/>
                <a:gd name="T113" fmla="*/ 0 h 253"/>
                <a:gd name="T114" fmla="*/ 0 w 282"/>
                <a:gd name="T115" fmla="*/ 0 h 253"/>
                <a:gd name="T116" fmla="*/ 0 w 282"/>
                <a:gd name="T117" fmla="*/ 0 h 253"/>
                <a:gd name="T118" fmla="*/ 0 w 282"/>
                <a:gd name="T119" fmla="*/ 0 h 253"/>
                <a:gd name="T120" fmla="*/ 0 w 282"/>
                <a:gd name="T121" fmla="*/ 0 h 253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82"/>
                <a:gd name="T184" fmla="*/ 0 h 253"/>
                <a:gd name="T185" fmla="*/ 282 w 282"/>
                <a:gd name="T186" fmla="*/ 253 h 253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82" h="253">
                  <a:moveTo>
                    <a:pt x="235" y="78"/>
                  </a:moveTo>
                  <a:lnTo>
                    <a:pt x="248" y="92"/>
                  </a:lnTo>
                  <a:lnTo>
                    <a:pt x="255" y="108"/>
                  </a:lnTo>
                  <a:lnTo>
                    <a:pt x="259" y="125"/>
                  </a:lnTo>
                  <a:lnTo>
                    <a:pt x="259" y="144"/>
                  </a:lnTo>
                  <a:lnTo>
                    <a:pt x="257" y="159"/>
                  </a:lnTo>
                  <a:lnTo>
                    <a:pt x="252" y="171"/>
                  </a:lnTo>
                  <a:lnTo>
                    <a:pt x="244" y="184"/>
                  </a:lnTo>
                  <a:lnTo>
                    <a:pt x="236" y="194"/>
                  </a:lnTo>
                  <a:lnTo>
                    <a:pt x="225" y="206"/>
                  </a:lnTo>
                  <a:lnTo>
                    <a:pt x="215" y="215"/>
                  </a:lnTo>
                  <a:lnTo>
                    <a:pt x="204" y="225"/>
                  </a:lnTo>
                  <a:lnTo>
                    <a:pt x="194" y="236"/>
                  </a:lnTo>
                  <a:lnTo>
                    <a:pt x="191" y="239"/>
                  </a:lnTo>
                  <a:lnTo>
                    <a:pt x="190" y="242"/>
                  </a:lnTo>
                  <a:lnTo>
                    <a:pt x="191" y="246"/>
                  </a:lnTo>
                  <a:lnTo>
                    <a:pt x="194" y="249"/>
                  </a:lnTo>
                  <a:lnTo>
                    <a:pt x="197" y="252"/>
                  </a:lnTo>
                  <a:lnTo>
                    <a:pt x="201" y="253"/>
                  </a:lnTo>
                  <a:lnTo>
                    <a:pt x="205" y="252"/>
                  </a:lnTo>
                  <a:lnTo>
                    <a:pt x="209" y="249"/>
                  </a:lnTo>
                  <a:lnTo>
                    <a:pt x="232" y="234"/>
                  </a:lnTo>
                  <a:lnTo>
                    <a:pt x="251" y="215"/>
                  </a:lnTo>
                  <a:lnTo>
                    <a:pt x="267" y="192"/>
                  </a:lnTo>
                  <a:lnTo>
                    <a:pt x="278" y="168"/>
                  </a:lnTo>
                  <a:lnTo>
                    <a:pt x="282" y="141"/>
                  </a:lnTo>
                  <a:lnTo>
                    <a:pt x="279" y="116"/>
                  </a:lnTo>
                  <a:lnTo>
                    <a:pt x="270" y="92"/>
                  </a:lnTo>
                  <a:lnTo>
                    <a:pt x="251" y="70"/>
                  </a:lnTo>
                  <a:lnTo>
                    <a:pt x="237" y="59"/>
                  </a:lnTo>
                  <a:lnTo>
                    <a:pt x="221" y="48"/>
                  </a:lnTo>
                  <a:lnTo>
                    <a:pt x="202" y="39"/>
                  </a:lnTo>
                  <a:lnTo>
                    <a:pt x="183" y="31"/>
                  </a:lnTo>
                  <a:lnTo>
                    <a:pt x="163" y="24"/>
                  </a:lnTo>
                  <a:lnTo>
                    <a:pt x="142" y="18"/>
                  </a:lnTo>
                  <a:lnTo>
                    <a:pt x="122" y="13"/>
                  </a:lnTo>
                  <a:lnTo>
                    <a:pt x="101" y="8"/>
                  </a:lnTo>
                  <a:lnTo>
                    <a:pt x="82" y="5"/>
                  </a:lnTo>
                  <a:lnTo>
                    <a:pt x="63" y="2"/>
                  </a:lnTo>
                  <a:lnTo>
                    <a:pt x="47" y="0"/>
                  </a:lnTo>
                  <a:lnTo>
                    <a:pt x="32" y="0"/>
                  </a:lnTo>
                  <a:lnTo>
                    <a:pt x="19" y="0"/>
                  </a:lnTo>
                  <a:lnTo>
                    <a:pt x="10" y="1"/>
                  </a:lnTo>
                  <a:lnTo>
                    <a:pt x="4" y="4"/>
                  </a:lnTo>
                  <a:lnTo>
                    <a:pt x="0" y="6"/>
                  </a:lnTo>
                  <a:lnTo>
                    <a:pt x="12" y="8"/>
                  </a:lnTo>
                  <a:lnTo>
                    <a:pt x="25" y="9"/>
                  </a:lnTo>
                  <a:lnTo>
                    <a:pt x="38" y="12"/>
                  </a:lnTo>
                  <a:lnTo>
                    <a:pt x="52" y="14"/>
                  </a:lnTo>
                  <a:lnTo>
                    <a:pt x="67" y="16"/>
                  </a:lnTo>
                  <a:lnTo>
                    <a:pt x="82" y="18"/>
                  </a:lnTo>
                  <a:lnTo>
                    <a:pt x="97" y="22"/>
                  </a:lnTo>
                  <a:lnTo>
                    <a:pt x="114" y="25"/>
                  </a:lnTo>
                  <a:lnTo>
                    <a:pt x="129" y="30"/>
                  </a:lnTo>
                  <a:lnTo>
                    <a:pt x="146" y="35"/>
                  </a:lnTo>
                  <a:lnTo>
                    <a:pt x="162" y="40"/>
                  </a:lnTo>
                  <a:lnTo>
                    <a:pt x="177" y="46"/>
                  </a:lnTo>
                  <a:lnTo>
                    <a:pt x="192" y="53"/>
                  </a:lnTo>
                  <a:lnTo>
                    <a:pt x="208" y="60"/>
                  </a:lnTo>
                  <a:lnTo>
                    <a:pt x="222" y="69"/>
                  </a:lnTo>
                  <a:lnTo>
                    <a:pt x="235" y="7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48" name="Freeform 196"/>
            <p:cNvSpPr>
              <a:spLocks/>
            </p:cNvSpPr>
            <p:nvPr/>
          </p:nvSpPr>
          <p:spPr bwMode="auto">
            <a:xfrm>
              <a:off x="2556" y="2718"/>
              <a:ext cx="19" cy="39"/>
            </a:xfrm>
            <a:custGeom>
              <a:avLst/>
              <a:gdLst>
                <a:gd name="T0" fmla="*/ 0 w 115"/>
                <a:gd name="T1" fmla="*/ 0 h 236"/>
                <a:gd name="T2" fmla="*/ 0 w 115"/>
                <a:gd name="T3" fmla="*/ 0 h 236"/>
                <a:gd name="T4" fmla="*/ 0 w 115"/>
                <a:gd name="T5" fmla="*/ 0 h 236"/>
                <a:gd name="T6" fmla="*/ 0 w 115"/>
                <a:gd name="T7" fmla="*/ 0 h 236"/>
                <a:gd name="T8" fmla="*/ 0 w 115"/>
                <a:gd name="T9" fmla="*/ 0 h 236"/>
                <a:gd name="T10" fmla="*/ 0 w 115"/>
                <a:gd name="T11" fmla="*/ 0 h 236"/>
                <a:gd name="T12" fmla="*/ 0 w 115"/>
                <a:gd name="T13" fmla="*/ 0 h 236"/>
                <a:gd name="T14" fmla="*/ 0 w 115"/>
                <a:gd name="T15" fmla="*/ 0 h 236"/>
                <a:gd name="T16" fmla="*/ 0 w 115"/>
                <a:gd name="T17" fmla="*/ 0 h 236"/>
                <a:gd name="T18" fmla="*/ 0 w 115"/>
                <a:gd name="T19" fmla="*/ 0 h 236"/>
                <a:gd name="T20" fmla="*/ 0 w 115"/>
                <a:gd name="T21" fmla="*/ 0 h 236"/>
                <a:gd name="T22" fmla="*/ 0 w 115"/>
                <a:gd name="T23" fmla="*/ 0 h 236"/>
                <a:gd name="T24" fmla="*/ 0 w 115"/>
                <a:gd name="T25" fmla="*/ 0 h 236"/>
                <a:gd name="T26" fmla="*/ 0 w 115"/>
                <a:gd name="T27" fmla="*/ 0 h 236"/>
                <a:gd name="T28" fmla="*/ 0 w 115"/>
                <a:gd name="T29" fmla="*/ 0 h 236"/>
                <a:gd name="T30" fmla="*/ 0 w 115"/>
                <a:gd name="T31" fmla="*/ 0 h 236"/>
                <a:gd name="T32" fmla="*/ 0 w 115"/>
                <a:gd name="T33" fmla="*/ 0 h 236"/>
                <a:gd name="T34" fmla="*/ 0 w 115"/>
                <a:gd name="T35" fmla="*/ 0 h 236"/>
                <a:gd name="T36" fmla="*/ 0 w 115"/>
                <a:gd name="T37" fmla="*/ 0 h 236"/>
                <a:gd name="T38" fmla="*/ 0 w 115"/>
                <a:gd name="T39" fmla="*/ 0 h 236"/>
                <a:gd name="T40" fmla="*/ 0 w 115"/>
                <a:gd name="T41" fmla="*/ 0 h 236"/>
                <a:gd name="T42" fmla="*/ 0 w 115"/>
                <a:gd name="T43" fmla="*/ 0 h 236"/>
                <a:gd name="T44" fmla="*/ 0 w 115"/>
                <a:gd name="T45" fmla="*/ 0 h 236"/>
                <a:gd name="T46" fmla="*/ 0 w 115"/>
                <a:gd name="T47" fmla="*/ 0 h 236"/>
                <a:gd name="T48" fmla="*/ 0 w 115"/>
                <a:gd name="T49" fmla="*/ 0 h 236"/>
                <a:gd name="T50" fmla="*/ 0 w 115"/>
                <a:gd name="T51" fmla="*/ 0 h 236"/>
                <a:gd name="T52" fmla="*/ 0 w 115"/>
                <a:gd name="T53" fmla="*/ 0 h 236"/>
                <a:gd name="T54" fmla="*/ 0 w 115"/>
                <a:gd name="T55" fmla="*/ 0 h 236"/>
                <a:gd name="T56" fmla="*/ 0 w 115"/>
                <a:gd name="T57" fmla="*/ 0 h 236"/>
                <a:gd name="T58" fmla="*/ 0 w 115"/>
                <a:gd name="T59" fmla="*/ 0 h 236"/>
                <a:gd name="T60" fmla="*/ 0 w 115"/>
                <a:gd name="T61" fmla="*/ 0 h 236"/>
                <a:gd name="T62" fmla="*/ 0 w 115"/>
                <a:gd name="T63" fmla="*/ 0 h 236"/>
                <a:gd name="T64" fmla="*/ 0 w 115"/>
                <a:gd name="T65" fmla="*/ 0 h 236"/>
                <a:gd name="T66" fmla="*/ 0 w 115"/>
                <a:gd name="T67" fmla="*/ 0 h 236"/>
                <a:gd name="T68" fmla="*/ 0 w 115"/>
                <a:gd name="T69" fmla="*/ 0 h 236"/>
                <a:gd name="T70" fmla="*/ 0 w 115"/>
                <a:gd name="T71" fmla="*/ 0 h 236"/>
                <a:gd name="T72" fmla="*/ 0 w 115"/>
                <a:gd name="T73" fmla="*/ 0 h 236"/>
                <a:gd name="T74" fmla="*/ 0 w 115"/>
                <a:gd name="T75" fmla="*/ 0 h 236"/>
                <a:gd name="T76" fmla="*/ 0 w 115"/>
                <a:gd name="T77" fmla="*/ 0 h 236"/>
                <a:gd name="T78" fmla="*/ 0 w 115"/>
                <a:gd name="T79" fmla="*/ 0 h 236"/>
                <a:gd name="T80" fmla="*/ 0 w 115"/>
                <a:gd name="T81" fmla="*/ 0 h 2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15"/>
                <a:gd name="T124" fmla="*/ 0 h 236"/>
                <a:gd name="T125" fmla="*/ 115 w 115"/>
                <a:gd name="T126" fmla="*/ 236 h 2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15" h="236">
                  <a:moveTo>
                    <a:pt x="0" y="128"/>
                  </a:moveTo>
                  <a:lnTo>
                    <a:pt x="0" y="148"/>
                  </a:lnTo>
                  <a:lnTo>
                    <a:pt x="5" y="166"/>
                  </a:lnTo>
                  <a:lnTo>
                    <a:pt x="13" y="184"/>
                  </a:lnTo>
                  <a:lnTo>
                    <a:pt x="24" y="198"/>
                  </a:lnTo>
                  <a:lnTo>
                    <a:pt x="39" y="211"/>
                  </a:lnTo>
                  <a:lnTo>
                    <a:pt x="55" y="223"/>
                  </a:lnTo>
                  <a:lnTo>
                    <a:pt x="74" y="231"/>
                  </a:lnTo>
                  <a:lnTo>
                    <a:pt x="92" y="235"/>
                  </a:lnTo>
                  <a:lnTo>
                    <a:pt x="98" y="236"/>
                  </a:lnTo>
                  <a:lnTo>
                    <a:pt x="104" y="234"/>
                  </a:lnTo>
                  <a:lnTo>
                    <a:pt x="109" y="231"/>
                  </a:lnTo>
                  <a:lnTo>
                    <a:pt x="111" y="226"/>
                  </a:lnTo>
                  <a:lnTo>
                    <a:pt x="111" y="220"/>
                  </a:lnTo>
                  <a:lnTo>
                    <a:pt x="110" y="215"/>
                  </a:lnTo>
                  <a:lnTo>
                    <a:pt x="107" y="210"/>
                  </a:lnTo>
                  <a:lnTo>
                    <a:pt x="101" y="208"/>
                  </a:lnTo>
                  <a:lnTo>
                    <a:pt x="82" y="201"/>
                  </a:lnTo>
                  <a:lnTo>
                    <a:pt x="64" y="192"/>
                  </a:lnTo>
                  <a:lnTo>
                    <a:pt x="50" y="179"/>
                  </a:lnTo>
                  <a:lnTo>
                    <a:pt x="40" y="165"/>
                  </a:lnTo>
                  <a:lnTo>
                    <a:pt x="33" y="148"/>
                  </a:lnTo>
                  <a:lnTo>
                    <a:pt x="29" y="130"/>
                  </a:lnTo>
                  <a:lnTo>
                    <a:pt x="29" y="110"/>
                  </a:lnTo>
                  <a:lnTo>
                    <a:pt x="35" y="89"/>
                  </a:lnTo>
                  <a:lnTo>
                    <a:pt x="43" y="74"/>
                  </a:lnTo>
                  <a:lnTo>
                    <a:pt x="56" y="60"/>
                  </a:lnTo>
                  <a:lnTo>
                    <a:pt x="70" y="46"/>
                  </a:lnTo>
                  <a:lnTo>
                    <a:pt x="85" y="33"/>
                  </a:lnTo>
                  <a:lnTo>
                    <a:pt x="98" y="23"/>
                  </a:lnTo>
                  <a:lnTo>
                    <a:pt x="109" y="12"/>
                  </a:lnTo>
                  <a:lnTo>
                    <a:pt x="115" y="6"/>
                  </a:lnTo>
                  <a:lnTo>
                    <a:pt x="115" y="0"/>
                  </a:lnTo>
                  <a:lnTo>
                    <a:pt x="102" y="4"/>
                  </a:lnTo>
                  <a:lnTo>
                    <a:pt x="85" y="12"/>
                  </a:lnTo>
                  <a:lnTo>
                    <a:pt x="68" y="26"/>
                  </a:lnTo>
                  <a:lnTo>
                    <a:pt x="49" y="42"/>
                  </a:lnTo>
                  <a:lnTo>
                    <a:pt x="32" y="61"/>
                  </a:lnTo>
                  <a:lnTo>
                    <a:pt x="17" y="82"/>
                  </a:lnTo>
                  <a:lnTo>
                    <a:pt x="6" y="105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49" name="Freeform 197"/>
            <p:cNvSpPr>
              <a:spLocks/>
            </p:cNvSpPr>
            <p:nvPr/>
          </p:nvSpPr>
          <p:spPr bwMode="auto">
            <a:xfrm>
              <a:off x="2689" y="2692"/>
              <a:ext cx="41" cy="52"/>
            </a:xfrm>
            <a:custGeom>
              <a:avLst/>
              <a:gdLst>
                <a:gd name="T0" fmla="*/ 0 w 245"/>
                <a:gd name="T1" fmla="*/ 0 h 310"/>
                <a:gd name="T2" fmla="*/ 0 w 245"/>
                <a:gd name="T3" fmla="*/ 0 h 310"/>
                <a:gd name="T4" fmla="*/ 0 w 245"/>
                <a:gd name="T5" fmla="*/ 0 h 310"/>
                <a:gd name="T6" fmla="*/ 0 w 245"/>
                <a:gd name="T7" fmla="*/ 0 h 310"/>
                <a:gd name="T8" fmla="*/ 0 w 245"/>
                <a:gd name="T9" fmla="*/ 0 h 310"/>
                <a:gd name="T10" fmla="*/ 0 w 245"/>
                <a:gd name="T11" fmla="*/ 0 h 310"/>
                <a:gd name="T12" fmla="*/ 0 w 245"/>
                <a:gd name="T13" fmla="*/ 0 h 310"/>
                <a:gd name="T14" fmla="*/ 0 w 245"/>
                <a:gd name="T15" fmla="*/ 0 h 310"/>
                <a:gd name="T16" fmla="*/ 0 w 245"/>
                <a:gd name="T17" fmla="*/ 0 h 310"/>
                <a:gd name="T18" fmla="*/ 0 w 245"/>
                <a:gd name="T19" fmla="*/ 0 h 310"/>
                <a:gd name="T20" fmla="*/ 0 w 245"/>
                <a:gd name="T21" fmla="*/ 0 h 310"/>
                <a:gd name="T22" fmla="*/ 0 w 245"/>
                <a:gd name="T23" fmla="*/ 0 h 310"/>
                <a:gd name="T24" fmla="*/ 0 w 245"/>
                <a:gd name="T25" fmla="*/ 0 h 310"/>
                <a:gd name="T26" fmla="*/ 0 w 245"/>
                <a:gd name="T27" fmla="*/ 0 h 310"/>
                <a:gd name="T28" fmla="*/ 0 w 245"/>
                <a:gd name="T29" fmla="*/ 0 h 310"/>
                <a:gd name="T30" fmla="*/ 0 w 245"/>
                <a:gd name="T31" fmla="*/ 0 h 310"/>
                <a:gd name="T32" fmla="*/ 0 w 245"/>
                <a:gd name="T33" fmla="*/ 0 h 310"/>
                <a:gd name="T34" fmla="*/ 0 w 245"/>
                <a:gd name="T35" fmla="*/ 0 h 310"/>
                <a:gd name="T36" fmla="*/ 0 w 245"/>
                <a:gd name="T37" fmla="*/ 0 h 310"/>
                <a:gd name="T38" fmla="*/ 0 w 245"/>
                <a:gd name="T39" fmla="*/ 0 h 310"/>
                <a:gd name="T40" fmla="*/ 0 w 245"/>
                <a:gd name="T41" fmla="*/ 0 h 310"/>
                <a:gd name="T42" fmla="*/ 0 w 245"/>
                <a:gd name="T43" fmla="*/ 0 h 310"/>
                <a:gd name="T44" fmla="*/ 0 w 245"/>
                <a:gd name="T45" fmla="*/ 0 h 310"/>
                <a:gd name="T46" fmla="*/ 0 w 245"/>
                <a:gd name="T47" fmla="*/ 0 h 310"/>
                <a:gd name="T48" fmla="*/ 0 w 245"/>
                <a:gd name="T49" fmla="*/ 0 h 310"/>
                <a:gd name="T50" fmla="*/ 0 w 245"/>
                <a:gd name="T51" fmla="*/ 0 h 310"/>
                <a:gd name="T52" fmla="*/ 0 w 245"/>
                <a:gd name="T53" fmla="*/ 0 h 310"/>
                <a:gd name="T54" fmla="*/ 0 w 245"/>
                <a:gd name="T55" fmla="*/ 0 h 310"/>
                <a:gd name="T56" fmla="*/ 0 w 245"/>
                <a:gd name="T57" fmla="*/ 0 h 310"/>
                <a:gd name="T58" fmla="*/ 0 w 245"/>
                <a:gd name="T59" fmla="*/ 0 h 310"/>
                <a:gd name="T60" fmla="*/ 0 w 245"/>
                <a:gd name="T61" fmla="*/ 0 h 310"/>
                <a:gd name="T62" fmla="*/ 0 w 245"/>
                <a:gd name="T63" fmla="*/ 0 h 310"/>
                <a:gd name="T64" fmla="*/ 0 w 245"/>
                <a:gd name="T65" fmla="*/ 0 h 310"/>
                <a:gd name="T66" fmla="*/ 0 w 245"/>
                <a:gd name="T67" fmla="*/ 0 h 310"/>
                <a:gd name="T68" fmla="*/ 0 w 245"/>
                <a:gd name="T69" fmla="*/ 0 h 310"/>
                <a:gd name="T70" fmla="*/ 0 w 245"/>
                <a:gd name="T71" fmla="*/ 0 h 310"/>
                <a:gd name="T72" fmla="*/ 0 w 245"/>
                <a:gd name="T73" fmla="*/ 0 h 310"/>
                <a:gd name="T74" fmla="*/ 0 w 245"/>
                <a:gd name="T75" fmla="*/ 0 h 310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245"/>
                <a:gd name="T115" fmla="*/ 0 h 310"/>
                <a:gd name="T116" fmla="*/ 245 w 245"/>
                <a:gd name="T117" fmla="*/ 310 h 310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245" h="310">
                  <a:moveTo>
                    <a:pt x="200" y="116"/>
                  </a:moveTo>
                  <a:lnTo>
                    <a:pt x="208" y="124"/>
                  </a:lnTo>
                  <a:lnTo>
                    <a:pt x="214" y="133"/>
                  </a:lnTo>
                  <a:lnTo>
                    <a:pt x="220" y="144"/>
                  </a:lnTo>
                  <a:lnTo>
                    <a:pt x="223" y="154"/>
                  </a:lnTo>
                  <a:lnTo>
                    <a:pt x="226" y="164"/>
                  </a:lnTo>
                  <a:lnTo>
                    <a:pt x="224" y="176"/>
                  </a:lnTo>
                  <a:lnTo>
                    <a:pt x="222" y="187"/>
                  </a:lnTo>
                  <a:lnTo>
                    <a:pt x="216" y="198"/>
                  </a:lnTo>
                  <a:lnTo>
                    <a:pt x="208" y="209"/>
                  </a:lnTo>
                  <a:lnTo>
                    <a:pt x="199" y="219"/>
                  </a:lnTo>
                  <a:lnTo>
                    <a:pt x="188" y="229"/>
                  </a:lnTo>
                  <a:lnTo>
                    <a:pt x="177" y="238"/>
                  </a:lnTo>
                  <a:lnTo>
                    <a:pt x="166" y="246"/>
                  </a:lnTo>
                  <a:lnTo>
                    <a:pt x="154" y="255"/>
                  </a:lnTo>
                  <a:lnTo>
                    <a:pt x="142" y="264"/>
                  </a:lnTo>
                  <a:lnTo>
                    <a:pt x="132" y="275"/>
                  </a:lnTo>
                  <a:lnTo>
                    <a:pt x="128" y="278"/>
                  </a:lnTo>
                  <a:lnTo>
                    <a:pt x="126" y="283"/>
                  </a:lnTo>
                  <a:lnTo>
                    <a:pt x="124" y="287"/>
                  </a:lnTo>
                  <a:lnTo>
                    <a:pt x="121" y="292"/>
                  </a:lnTo>
                  <a:lnTo>
                    <a:pt x="120" y="296"/>
                  </a:lnTo>
                  <a:lnTo>
                    <a:pt x="120" y="301"/>
                  </a:lnTo>
                  <a:lnTo>
                    <a:pt x="122" y="306"/>
                  </a:lnTo>
                  <a:lnTo>
                    <a:pt x="126" y="309"/>
                  </a:lnTo>
                  <a:lnTo>
                    <a:pt x="131" y="310"/>
                  </a:lnTo>
                  <a:lnTo>
                    <a:pt x="135" y="310"/>
                  </a:lnTo>
                  <a:lnTo>
                    <a:pt x="139" y="309"/>
                  </a:lnTo>
                  <a:lnTo>
                    <a:pt x="142" y="306"/>
                  </a:lnTo>
                  <a:lnTo>
                    <a:pt x="154" y="292"/>
                  </a:lnTo>
                  <a:lnTo>
                    <a:pt x="167" y="280"/>
                  </a:lnTo>
                  <a:lnTo>
                    <a:pt x="180" y="269"/>
                  </a:lnTo>
                  <a:lnTo>
                    <a:pt x="194" y="257"/>
                  </a:lnTo>
                  <a:lnTo>
                    <a:pt x="207" y="246"/>
                  </a:lnTo>
                  <a:lnTo>
                    <a:pt x="220" y="233"/>
                  </a:lnTo>
                  <a:lnTo>
                    <a:pt x="230" y="219"/>
                  </a:lnTo>
                  <a:lnTo>
                    <a:pt x="238" y="204"/>
                  </a:lnTo>
                  <a:lnTo>
                    <a:pt x="244" y="186"/>
                  </a:lnTo>
                  <a:lnTo>
                    <a:pt x="245" y="169"/>
                  </a:lnTo>
                  <a:lnTo>
                    <a:pt x="243" y="152"/>
                  </a:lnTo>
                  <a:lnTo>
                    <a:pt x="237" y="134"/>
                  </a:lnTo>
                  <a:lnTo>
                    <a:pt x="228" y="119"/>
                  </a:lnTo>
                  <a:lnTo>
                    <a:pt x="217" y="105"/>
                  </a:lnTo>
                  <a:lnTo>
                    <a:pt x="203" y="93"/>
                  </a:lnTo>
                  <a:lnTo>
                    <a:pt x="188" y="83"/>
                  </a:lnTo>
                  <a:lnTo>
                    <a:pt x="176" y="76"/>
                  </a:lnTo>
                  <a:lnTo>
                    <a:pt x="163" y="69"/>
                  </a:lnTo>
                  <a:lnTo>
                    <a:pt x="151" y="61"/>
                  </a:lnTo>
                  <a:lnTo>
                    <a:pt x="136" y="54"/>
                  </a:lnTo>
                  <a:lnTo>
                    <a:pt x="122" y="46"/>
                  </a:lnTo>
                  <a:lnTo>
                    <a:pt x="107" y="39"/>
                  </a:lnTo>
                  <a:lnTo>
                    <a:pt x="93" y="31"/>
                  </a:lnTo>
                  <a:lnTo>
                    <a:pt x="79" y="24"/>
                  </a:lnTo>
                  <a:lnTo>
                    <a:pt x="66" y="18"/>
                  </a:lnTo>
                  <a:lnTo>
                    <a:pt x="53" y="13"/>
                  </a:lnTo>
                  <a:lnTo>
                    <a:pt x="40" y="8"/>
                  </a:lnTo>
                  <a:lnTo>
                    <a:pt x="30" y="5"/>
                  </a:lnTo>
                  <a:lnTo>
                    <a:pt x="20" y="1"/>
                  </a:lnTo>
                  <a:lnTo>
                    <a:pt x="12" y="0"/>
                  </a:lnTo>
                  <a:lnTo>
                    <a:pt x="5" y="0"/>
                  </a:lnTo>
                  <a:lnTo>
                    <a:pt x="0" y="2"/>
                  </a:lnTo>
                  <a:lnTo>
                    <a:pt x="11" y="8"/>
                  </a:lnTo>
                  <a:lnTo>
                    <a:pt x="23" y="14"/>
                  </a:lnTo>
                  <a:lnTo>
                    <a:pt x="36" y="20"/>
                  </a:lnTo>
                  <a:lnTo>
                    <a:pt x="47" y="25"/>
                  </a:lnTo>
                  <a:lnTo>
                    <a:pt x="60" y="31"/>
                  </a:lnTo>
                  <a:lnTo>
                    <a:pt x="73" y="37"/>
                  </a:lnTo>
                  <a:lnTo>
                    <a:pt x="86" y="44"/>
                  </a:lnTo>
                  <a:lnTo>
                    <a:pt x="99" y="51"/>
                  </a:lnTo>
                  <a:lnTo>
                    <a:pt x="113" y="57"/>
                  </a:lnTo>
                  <a:lnTo>
                    <a:pt x="126" y="64"/>
                  </a:lnTo>
                  <a:lnTo>
                    <a:pt x="139" y="71"/>
                  </a:lnTo>
                  <a:lnTo>
                    <a:pt x="152" y="79"/>
                  </a:lnTo>
                  <a:lnTo>
                    <a:pt x="165" y="88"/>
                  </a:lnTo>
                  <a:lnTo>
                    <a:pt x="176" y="96"/>
                  </a:lnTo>
                  <a:lnTo>
                    <a:pt x="188" y="106"/>
                  </a:lnTo>
                  <a:lnTo>
                    <a:pt x="200" y="11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2079" name="Group 327"/>
          <p:cNvGrpSpPr>
            <a:grpSpLocks/>
          </p:cNvGrpSpPr>
          <p:nvPr/>
        </p:nvGrpSpPr>
        <p:grpSpPr bwMode="auto">
          <a:xfrm>
            <a:off x="3149600" y="4864100"/>
            <a:ext cx="273050" cy="341313"/>
            <a:chOff x="2870" y="1518"/>
            <a:chExt cx="292" cy="320"/>
          </a:xfrm>
        </p:grpSpPr>
        <p:graphicFrame>
          <p:nvGraphicFramePr>
            <p:cNvPr id="2059" name="Object 328"/>
            <p:cNvGraphicFramePr>
              <a:graphicFrameLocks noChangeAspect="1"/>
            </p:cNvGraphicFramePr>
            <p:nvPr/>
          </p:nvGraphicFramePr>
          <p:xfrm>
            <a:off x="2870" y="1518"/>
            <a:ext cx="272" cy="28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18" name="Clip" r:id="rId16" imgW="819000" imgH="847800" progId="">
                    <p:embed/>
                  </p:oleObj>
                </mc:Choice>
                <mc:Fallback>
                  <p:oleObj name="Clip" r:id="rId16" imgW="819000" imgH="847800" progId="">
                    <p:embed/>
                    <p:pic>
                      <p:nvPicPr>
                        <p:cNvPr id="0" name="Object 32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70" y="1518"/>
                          <a:ext cx="272" cy="28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060" name="Object 329"/>
            <p:cNvGraphicFramePr>
              <a:graphicFrameLocks noChangeAspect="1"/>
            </p:cNvGraphicFramePr>
            <p:nvPr/>
          </p:nvGraphicFramePr>
          <p:xfrm>
            <a:off x="2913" y="1602"/>
            <a:ext cx="249" cy="2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19" name="Clip" r:id="rId17" imgW="1266840" imgH="1200240" progId="">
                    <p:embed/>
                  </p:oleObj>
                </mc:Choice>
                <mc:Fallback>
                  <p:oleObj name="Clip" r:id="rId17" imgW="1266840" imgH="1200240" progId="">
                    <p:embed/>
                    <p:pic>
                      <p:nvPicPr>
                        <p:cNvPr id="0" name="Object 32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13" y="1602"/>
                          <a:ext cx="249" cy="23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080" name="Group 330"/>
          <p:cNvGrpSpPr>
            <a:grpSpLocks/>
          </p:cNvGrpSpPr>
          <p:nvPr/>
        </p:nvGrpSpPr>
        <p:grpSpPr bwMode="auto">
          <a:xfrm>
            <a:off x="3265488" y="5414963"/>
            <a:ext cx="273050" cy="341312"/>
            <a:chOff x="2870" y="1518"/>
            <a:chExt cx="292" cy="320"/>
          </a:xfrm>
        </p:grpSpPr>
        <p:graphicFrame>
          <p:nvGraphicFramePr>
            <p:cNvPr id="2057" name="Object 331"/>
            <p:cNvGraphicFramePr>
              <a:graphicFrameLocks noChangeAspect="1"/>
            </p:cNvGraphicFramePr>
            <p:nvPr/>
          </p:nvGraphicFramePr>
          <p:xfrm>
            <a:off x="2870" y="1518"/>
            <a:ext cx="272" cy="28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20" name="Clip" r:id="rId18" imgW="819000" imgH="847800" progId="">
                    <p:embed/>
                  </p:oleObj>
                </mc:Choice>
                <mc:Fallback>
                  <p:oleObj name="Clip" r:id="rId18" imgW="819000" imgH="847800" progId="">
                    <p:embed/>
                    <p:pic>
                      <p:nvPicPr>
                        <p:cNvPr id="0" name="Object 33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70" y="1518"/>
                          <a:ext cx="272" cy="28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058" name="Object 332"/>
            <p:cNvGraphicFramePr>
              <a:graphicFrameLocks noChangeAspect="1"/>
            </p:cNvGraphicFramePr>
            <p:nvPr/>
          </p:nvGraphicFramePr>
          <p:xfrm>
            <a:off x="2913" y="1602"/>
            <a:ext cx="249" cy="2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21" name="Clip" r:id="rId19" imgW="1266840" imgH="1200240" progId="">
                    <p:embed/>
                  </p:oleObj>
                </mc:Choice>
                <mc:Fallback>
                  <p:oleObj name="Clip" r:id="rId19" imgW="1266840" imgH="1200240" progId="">
                    <p:embed/>
                    <p:pic>
                      <p:nvPicPr>
                        <p:cNvPr id="0" name="Object 33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13" y="1602"/>
                          <a:ext cx="249" cy="23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081" name="Group 333"/>
          <p:cNvGrpSpPr>
            <a:grpSpLocks/>
          </p:cNvGrpSpPr>
          <p:nvPr/>
        </p:nvGrpSpPr>
        <p:grpSpPr bwMode="auto">
          <a:xfrm>
            <a:off x="4041775" y="4887913"/>
            <a:ext cx="273050" cy="341312"/>
            <a:chOff x="2870" y="1518"/>
            <a:chExt cx="292" cy="320"/>
          </a:xfrm>
        </p:grpSpPr>
        <p:graphicFrame>
          <p:nvGraphicFramePr>
            <p:cNvPr id="2055" name="Object 334"/>
            <p:cNvGraphicFramePr>
              <a:graphicFrameLocks noChangeAspect="1"/>
            </p:cNvGraphicFramePr>
            <p:nvPr/>
          </p:nvGraphicFramePr>
          <p:xfrm>
            <a:off x="2870" y="1518"/>
            <a:ext cx="272" cy="28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22" name="Clip" r:id="rId20" imgW="819000" imgH="847800" progId="">
                    <p:embed/>
                  </p:oleObj>
                </mc:Choice>
                <mc:Fallback>
                  <p:oleObj name="Clip" r:id="rId20" imgW="819000" imgH="847800" progId="">
                    <p:embed/>
                    <p:pic>
                      <p:nvPicPr>
                        <p:cNvPr id="0" name="Object 33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70" y="1518"/>
                          <a:ext cx="272" cy="28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056" name="Object 335"/>
            <p:cNvGraphicFramePr>
              <a:graphicFrameLocks noChangeAspect="1"/>
            </p:cNvGraphicFramePr>
            <p:nvPr/>
          </p:nvGraphicFramePr>
          <p:xfrm>
            <a:off x="2913" y="1602"/>
            <a:ext cx="249" cy="2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23" name="Clip" r:id="rId21" imgW="1266840" imgH="1200240" progId="">
                    <p:embed/>
                  </p:oleObj>
                </mc:Choice>
                <mc:Fallback>
                  <p:oleObj name="Clip" r:id="rId21" imgW="1266840" imgH="1200240" progId="">
                    <p:embed/>
                    <p:pic>
                      <p:nvPicPr>
                        <p:cNvPr id="0" name="Object 33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13" y="1602"/>
                          <a:ext cx="249" cy="23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082" name="Group 382"/>
          <p:cNvGrpSpPr>
            <a:grpSpLocks/>
          </p:cNvGrpSpPr>
          <p:nvPr/>
        </p:nvGrpSpPr>
        <p:grpSpPr bwMode="auto">
          <a:xfrm>
            <a:off x="4894263" y="5780088"/>
            <a:ext cx="203200" cy="157162"/>
            <a:chOff x="2274" y="2821"/>
            <a:chExt cx="215" cy="238"/>
          </a:xfrm>
        </p:grpSpPr>
        <p:sp>
          <p:nvSpPr>
            <p:cNvPr id="2119" name="Freeform 383"/>
            <p:cNvSpPr>
              <a:spLocks noEditPoints="1"/>
            </p:cNvSpPr>
            <p:nvPr/>
          </p:nvSpPr>
          <p:spPr bwMode="auto">
            <a:xfrm>
              <a:off x="2274" y="3034"/>
              <a:ext cx="215" cy="25"/>
            </a:xfrm>
            <a:custGeom>
              <a:avLst/>
              <a:gdLst>
                <a:gd name="T0" fmla="*/ 1 w 430"/>
                <a:gd name="T1" fmla="*/ 1 h 50"/>
                <a:gd name="T2" fmla="*/ 0 w 430"/>
                <a:gd name="T3" fmla="*/ 1 h 50"/>
                <a:gd name="T4" fmla="*/ 0 w 430"/>
                <a:gd name="T5" fmla="*/ 1 h 50"/>
                <a:gd name="T6" fmla="*/ 1 w 430"/>
                <a:gd name="T7" fmla="*/ 1 h 50"/>
                <a:gd name="T8" fmla="*/ 1 w 430"/>
                <a:gd name="T9" fmla="*/ 1 h 50"/>
                <a:gd name="T10" fmla="*/ 1 w 430"/>
                <a:gd name="T11" fmla="*/ 1 h 50"/>
                <a:gd name="T12" fmla="*/ 1 w 430"/>
                <a:gd name="T13" fmla="*/ 0 h 50"/>
                <a:gd name="T14" fmla="*/ 1 w 430"/>
                <a:gd name="T15" fmla="*/ 0 h 50"/>
                <a:gd name="T16" fmla="*/ 1 w 430"/>
                <a:gd name="T17" fmla="*/ 1 h 50"/>
                <a:gd name="T18" fmla="*/ 1 w 430"/>
                <a:gd name="T19" fmla="*/ 1 h 50"/>
                <a:gd name="T20" fmla="*/ 1 w 430"/>
                <a:gd name="T21" fmla="*/ 1 h 50"/>
                <a:gd name="T22" fmla="*/ 1 w 430"/>
                <a:gd name="T23" fmla="*/ 1 h 5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430"/>
                <a:gd name="T37" fmla="*/ 0 h 50"/>
                <a:gd name="T38" fmla="*/ 430 w 430"/>
                <a:gd name="T39" fmla="*/ 50 h 50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430" h="50">
                  <a:moveTo>
                    <a:pt x="26" y="18"/>
                  </a:moveTo>
                  <a:lnTo>
                    <a:pt x="0" y="18"/>
                  </a:lnTo>
                  <a:lnTo>
                    <a:pt x="0" y="50"/>
                  </a:lnTo>
                  <a:lnTo>
                    <a:pt x="430" y="50"/>
                  </a:lnTo>
                  <a:lnTo>
                    <a:pt x="430" y="18"/>
                  </a:lnTo>
                  <a:lnTo>
                    <a:pt x="376" y="18"/>
                  </a:lnTo>
                  <a:lnTo>
                    <a:pt x="376" y="0"/>
                  </a:lnTo>
                  <a:lnTo>
                    <a:pt x="26" y="0"/>
                  </a:lnTo>
                  <a:lnTo>
                    <a:pt x="26" y="18"/>
                  </a:lnTo>
                  <a:close/>
                  <a:moveTo>
                    <a:pt x="376" y="18"/>
                  </a:moveTo>
                  <a:lnTo>
                    <a:pt x="33" y="18"/>
                  </a:lnTo>
                  <a:lnTo>
                    <a:pt x="376" y="18"/>
                  </a:lnTo>
                  <a:close/>
                </a:path>
              </a:pathLst>
            </a:custGeom>
            <a:solidFill>
              <a:srgbClr val="3333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20" name="Line 384"/>
            <p:cNvSpPr>
              <a:spLocks noChangeShapeType="1"/>
            </p:cNvSpPr>
            <p:nvPr/>
          </p:nvSpPr>
          <p:spPr bwMode="auto">
            <a:xfrm>
              <a:off x="2317" y="2951"/>
              <a:ext cx="30" cy="1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21" name="Freeform 385"/>
            <p:cNvSpPr>
              <a:spLocks/>
            </p:cNvSpPr>
            <p:nvPr/>
          </p:nvSpPr>
          <p:spPr bwMode="auto">
            <a:xfrm>
              <a:off x="2317" y="2923"/>
              <a:ext cx="44" cy="109"/>
            </a:xfrm>
            <a:custGeom>
              <a:avLst/>
              <a:gdLst>
                <a:gd name="T0" fmla="*/ 1 w 87"/>
                <a:gd name="T1" fmla="*/ 0 h 219"/>
                <a:gd name="T2" fmla="*/ 0 w 87"/>
                <a:gd name="T3" fmla="*/ 0 h 219"/>
                <a:gd name="T4" fmla="*/ 1 w 87"/>
                <a:gd name="T5" fmla="*/ 0 h 219"/>
                <a:gd name="T6" fmla="*/ 0 60000 65536"/>
                <a:gd name="T7" fmla="*/ 0 60000 65536"/>
                <a:gd name="T8" fmla="*/ 0 60000 65536"/>
                <a:gd name="T9" fmla="*/ 0 w 87"/>
                <a:gd name="T10" fmla="*/ 0 h 219"/>
                <a:gd name="T11" fmla="*/ 87 w 87"/>
                <a:gd name="T12" fmla="*/ 219 h 21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87" h="219">
                  <a:moveTo>
                    <a:pt x="87" y="219"/>
                  </a:moveTo>
                  <a:lnTo>
                    <a:pt x="0" y="55"/>
                  </a:lnTo>
                  <a:lnTo>
                    <a:pt x="28" y="0"/>
                  </a:lnTo>
                </a:path>
              </a:pathLst>
            </a:custGeom>
            <a:solidFill>
              <a:srgbClr val="3333FF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22" name="Line 386"/>
            <p:cNvSpPr>
              <a:spLocks noChangeShapeType="1"/>
            </p:cNvSpPr>
            <p:nvPr/>
          </p:nvSpPr>
          <p:spPr bwMode="auto">
            <a:xfrm flipV="1">
              <a:off x="2300" y="2951"/>
              <a:ext cx="47" cy="83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23" name="Freeform 387"/>
            <p:cNvSpPr>
              <a:spLocks/>
            </p:cNvSpPr>
            <p:nvPr/>
          </p:nvSpPr>
          <p:spPr bwMode="auto">
            <a:xfrm>
              <a:off x="2317" y="3005"/>
              <a:ext cx="86" cy="27"/>
            </a:xfrm>
            <a:custGeom>
              <a:avLst/>
              <a:gdLst>
                <a:gd name="T0" fmla="*/ 1 w 172"/>
                <a:gd name="T1" fmla="*/ 0 h 55"/>
                <a:gd name="T2" fmla="*/ 0 w 172"/>
                <a:gd name="T3" fmla="*/ 0 h 55"/>
                <a:gd name="T4" fmla="*/ 1 w 172"/>
                <a:gd name="T5" fmla="*/ 0 h 55"/>
                <a:gd name="T6" fmla="*/ 1 w 172"/>
                <a:gd name="T7" fmla="*/ 0 h 5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72"/>
                <a:gd name="T13" fmla="*/ 0 h 55"/>
                <a:gd name="T14" fmla="*/ 172 w 172"/>
                <a:gd name="T15" fmla="*/ 55 h 5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72" h="55">
                  <a:moveTo>
                    <a:pt x="28" y="55"/>
                  </a:moveTo>
                  <a:lnTo>
                    <a:pt x="0" y="0"/>
                  </a:lnTo>
                  <a:lnTo>
                    <a:pt x="172" y="0"/>
                  </a:lnTo>
                  <a:lnTo>
                    <a:pt x="146" y="55"/>
                  </a:lnTo>
                </a:path>
              </a:pathLst>
            </a:custGeom>
            <a:solidFill>
              <a:srgbClr val="3333FF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24" name="Line 388"/>
            <p:cNvSpPr>
              <a:spLocks noChangeShapeType="1"/>
            </p:cNvSpPr>
            <p:nvPr/>
          </p:nvSpPr>
          <p:spPr bwMode="auto">
            <a:xfrm flipH="1" flipV="1">
              <a:off x="2375" y="2960"/>
              <a:ext cx="46" cy="74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25" name="Freeform 389"/>
            <p:cNvSpPr>
              <a:spLocks/>
            </p:cNvSpPr>
            <p:nvPr/>
          </p:nvSpPr>
          <p:spPr bwMode="auto">
            <a:xfrm>
              <a:off x="2274" y="3034"/>
              <a:ext cx="215" cy="25"/>
            </a:xfrm>
            <a:custGeom>
              <a:avLst/>
              <a:gdLst>
                <a:gd name="T0" fmla="*/ 1 w 430"/>
                <a:gd name="T1" fmla="*/ 1 h 50"/>
                <a:gd name="T2" fmla="*/ 0 w 430"/>
                <a:gd name="T3" fmla="*/ 1 h 50"/>
                <a:gd name="T4" fmla="*/ 0 w 430"/>
                <a:gd name="T5" fmla="*/ 1 h 50"/>
                <a:gd name="T6" fmla="*/ 1 w 430"/>
                <a:gd name="T7" fmla="*/ 1 h 50"/>
                <a:gd name="T8" fmla="*/ 1 w 430"/>
                <a:gd name="T9" fmla="*/ 1 h 50"/>
                <a:gd name="T10" fmla="*/ 1 w 430"/>
                <a:gd name="T11" fmla="*/ 1 h 50"/>
                <a:gd name="T12" fmla="*/ 1 w 430"/>
                <a:gd name="T13" fmla="*/ 0 h 50"/>
                <a:gd name="T14" fmla="*/ 1 w 430"/>
                <a:gd name="T15" fmla="*/ 0 h 50"/>
                <a:gd name="T16" fmla="*/ 1 w 430"/>
                <a:gd name="T17" fmla="*/ 1 h 5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30"/>
                <a:gd name="T28" fmla="*/ 0 h 50"/>
                <a:gd name="T29" fmla="*/ 430 w 430"/>
                <a:gd name="T30" fmla="*/ 50 h 5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30" h="50">
                  <a:moveTo>
                    <a:pt x="26" y="18"/>
                  </a:moveTo>
                  <a:lnTo>
                    <a:pt x="0" y="18"/>
                  </a:lnTo>
                  <a:lnTo>
                    <a:pt x="0" y="50"/>
                  </a:lnTo>
                  <a:lnTo>
                    <a:pt x="430" y="50"/>
                  </a:lnTo>
                  <a:lnTo>
                    <a:pt x="430" y="18"/>
                  </a:lnTo>
                  <a:lnTo>
                    <a:pt x="376" y="18"/>
                  </a:lnTo>
                  <a:lnTo>
                    <a:pt x="376" y="0"/>
                  </a:lnTo>
                  <a:lnTo>
                    <a:pt x="26" y="0"/>
                  </a:lnTo>
                  <a:lnTo>
                    <a:pt x="26" y="18"/>
                  </a:lnTo>
                </a:path>
              </a:pathLst>
            </a:custGeom>
            <a:solidFill>
              <a:srgbClr val="3333FF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26" name="Freeform 390"/>
            <p:cNvSpPr>
              <a:spLocks/>
            </p:cNvSpPr>
            <p:nvPr/>
          </p:nvSpPr>
          <p:spPr bwMode="auto">
            <a:xfrm>
              <a:off x="2290" y="3043"/>
              <a:ext cx="171" cy="1"/>
            </a:xfrm>
            <a:custGeom>
              <a:avLst/>
              <a:gdLst>
                <a:gd name="T0" fmla="*/ 0 w 343"/>
                <a:gd name="T1" fmla="*/ 0 h 1"/>
                <a:gd name="T2" fmla="*/ 0 w 343"/>
                <a:gd name="T3" fmla="*/ 0 h 1"/>
                <a:gd name="T4" fmla="*/ 0 w 343"/>
                <a:gd name="T5" fmla="*/ 0 h 1"/>
                <a:gd name="T6" fmla="*/ 0 60000 65536"/>
                <a:gd name="T7" fmla="*/ 0 60000 65536"/>
                <a:gd name="T8" fmla="*/ 0 60000 65536"/>
                <a:gd name="T9" fmla="*/ 0 w 343"/>
                <a:gd name="T10" fmla="*/ 0 h 1"/>
                <a:gd name="T11" fmla="*/ 343 w 343"/>
                <a:gd name="T12" fmla="*/ 1 h 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43" h="1">
                  <a:moveTo>
                    <a:pt x="343" y="0"/>
                  </a:moveTo>
                  <a:lnTo>
                    <a:pt x="0" y="0"/>
                  </a:lnTo>
                  <a:lnTo>
                    <a:pt x="343" y="0"/>
                  </a:lnTo>
                </a:path>
              </a:pathLst>
            </a:custGeom>
            <a:solidFill>
              <a:srgbClr val="3333FF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27" name="Rectangle 391"/>
            <p:cNvSpPr>
              <a:spLocks noChangeArrowheads="1"/>
            </p:cNvSpPr>
            <p:nvPr/>
          </p:nvSpPr>
          <p:spPr bwMode="auto">
            <a:xfrm>
              <a:off x="2347" y="2951"/>
              <a:ext cx="27" cy="83"/>
            </a:xfrm>
            <a:prstGeom prst="rect">
              <a:avLst/>
            </a:prstGeom>
            <a:solidFill>
              <a:srgbClr val="3333FF"/>
            </a:solidFill>
            <a:ln w="63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l-GR"/>
            </a:p>
          </p:txBody>
        </p:sp>
        <p:sp>
          <p:nvSpPr>
            <p:cNvPr id="2128" name="Freeform 392"/>
            <p:cNvSpPr>
              <a:spLocks noEditPoints="1"/>
            </p:cNvSpPr>
            <p:nvPr/>
          </p:nvSpPr>
          <p:spPr bwMode="auto">
            <a:xfrm>
              <a:off x="2281" y="2821"/>
              <a:ext cx="208" cy="175"/>
            </a:xfrm>
            <a:custGeom>
              <a:avLst/>
              <a:gdLst>
                <a:gd name="T0" fmla="*/ 1 w 415"/>
                <a:gd name="T1" fmla="*/ 1 h 350"/>
                <a:gd name="T2" fmla="*/ 1 w 415"/>
                <a:gd name="T3" fmla="*/ 1 h 350"/>
                <a:gd name="T4" fmla="*/ 1 w 415"/>
                <a:gd name="T5" fmla="*/ 1 h 350"/>
                <a:gd name="T6" fmla="*/ 1 w 415"/>
                <a:gd name="T7" fmla="*/ 1 h 350"/>
                <a:gd name="T8" fmla="*/ 1 w 415"/>
                <a:gd name="T9" fmla="*/ 1 h 350"/>
                <a:gd name="T10" fmla="*/ 1 w 415"/>
                <a:gd name="T11" fmla="*/ 1 h 350"/>
                <a:gd name="T12" fmla="*/ 1 w 415"/>
                <a:gd name="T13" fmla="*/ 1 h 350"/>
                <a:gd name="T14" fmla="*/ 1 w 415"/>
                <a:gd name="T15" fmla="*/ 1 h 350"/>
                <a:gd name="T16" fmla="*/ 1 w 415"/>
                <a:gd name="T17" fmla="*/ 1 h 350"/>
                <a:gd name="T18" fmla="*/ 1 w 415"/>
                <a:gd name="T19" fmla="*/ 1 h 350"/>
                <a:gd name="T20" fmla="*/ 1 w 415"/>
                <a:gd name="T21" fmla="*/ 1 h 350"/>
                <a:gd name="T22" fmla="*/ 1 w 415"/>
                <a:gd name="T23" fmla="*/ 1 h 350"/>
                <a:gd name="T24" fmla="*/ 1 w 415"/>
                <a:gd name="T25" fmla="*/ 1 h 350"/>
                <a:gd name="T26" fmla="*/ 1 w 415"/>
                <a:gd name="T27" fmla="*/ 1 h 350"/>
                <a:gd name="T28" fmla="*/ 1 w 415"/>
                <a:gd name="T29" fmla="*/ 1 h 350"/>
                <a:gd name="T30" fmla="*/ 1 w 415"/>
                <a:gd name="T31" fmla="*/ 1 h 350"/>
                <a:gd name="T32" fmla="*/ 1 w 415"/>
                <a:gd name="T33" fmla="*/ 1 h 350"/>
                <a:gd name="T34" fmla="*/ 1 w 415"/>
                <a:gd name="T35" fmla="*/ 1 h 350"/>
                <a:gd name="T36" fmla="*/ 1 w 415"/>
                <a:gd name="T37" fmla="*/ 1 h 350"/>
                <a:gd name="T38" fmla="*/ 1 w 415"/>
                <a:gd name="T39" fmla="*/ 1 h 350"/>
                <a:gd name="T40" fmla="*/ 1 w 415"/>
                <a:gd name="T41" fmla="*/ 1 h 350"/>
                <a:gd name="T42" fmla="*/ 1 w 415"/>
                <a:gd name="T43" fmla="*/ 1 h 350"/>
                <a:gd name="T44" fmla="*/ 1 w 415"/>
                <a:gd name="T45" fmla="*/ 1 h 350"/>
                <a:gd name="T46" fmla="*/ 1 w 415"/>
                <a:gd name="T47" fmla="*/ 0 h 350"/>
                <a:gd name="T48" fmla="*/ 1 w 415"/>
                <a:gd name="T49" fmla="*/ 1 h 350"/>
                <a:gd name="T50" fmla="*/ 1 w 415"/>
                <a:gd name="T51" fmla="*/ 1 h 350"/>
                <a:gd name="T52" fmla="*/ 1 w 415"/>
                <a:gd name="T53" fmla="*/ 1 h 350"/>
                <a:gd name="T54" fmla="*/ 1 w 415"/>
                <a:gd name="T55" fmla="*/ 1 h 350"/>
                <a:gd name="T56" fmla="*/ 1 w 415"/>
                <a:gd name="T57" fmla="*/ 1 h 350"/>
                <a:gd name="T58" fmla="*/ 1 w 415"/>
                <a:gd name="T59" fmla="*/ 1 h 350"/>
                <a:gd name="T60" fmla="*/ 1 w 415"/>
                <a:gd name="T61" fmla="*/ 1 h 350"/>
                <a:gd name="T62" fmla="*/ 1 w 415"/>
                <a:gd name="T63" fmla="*/ 1 h 350"/>
                <a:gd name="T64" fmla="*/ 1 w 415"/>
                <a:gd name="T65" fmla="*/ 1 h 350"/>
                <a:gd name="T66" fmla="*/ 1 w 415"/>
                <a:gd name="T67" fmla="*/ 1 h 350"/>
                <a:gd name="T68" fmla="*/ 1 w 415"/>
                <a:gd name="T69" fmla="*/ 1 h 350"/>
                <a:gd name="T70" fmla="*/ 1 w 415"/>
                <a:gd name="T71" fmla="*/ 1 h 350"/>
                <a:gd name="T72" fmla="*/ 1 w 415"/>
                <a:gd name="T73" fmla="*/ 1 h 350"/>
                <a:gd name="T74" fmla="*/ 1 w 415"/>
                <a:gd name="T75" fmla="*/ 1 h 350"/>
                <a:gd name="T76" fmla="*/ 1 w 415"/>
                <a:gd name="T77" fmla="*/ 1 h 350"/>
                <a:gd name="T78" fmla="*/ 1 w 415"/>
                <a:gd name="T79" fmla="*/ 1 h 350"/>
                <a:gd name="T80" fmla="*/ 1 w 415"/>
                <a:gd name="T81" fmla="*/ 1 h 350"/>
                <a:gd name="T82" fmla="*/ 1 w 415"/>
                <a:gd name="T83" fmla="*/ 1 h 350"/>
                <a:gd name="T84" fmla="*/ 1 w 415"/>
                <a:gd name="T85" fmla="*/ 1 h 350"/>
                <a:gd name="T86" fmla="*/ 1 w 415"/>
                <a:gd name="T87" fmla="*/ 1 h 350"/>
                <a:gd name="T88" fmla="*/ 1 w 415"/>
                <a:gd name="T89" fmla="*/ 1 h 350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415"/>
                <a:gd name="T136" fmla="*/ 0 h 350"/>
                <a:gd name="T137" fmla="*/ 415 w 415"/>
                <a:gd name="T138" fmla="*/ 350 h 350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415" h="350">
                  <a:moveTo>
                    <a:pt x="8" y="12"/>
                  </a:moveTo>
                  <a:lnTo>
                    <a:pt x="1" y="32"/>
                  </a:lnTo>
                  <a:lnTo>
                    <a:pt x="0" y="53"/>
                  </a:lnTo>
                  <a:lnTo>
                    <a:pt x="3" y="78"/>
                  </a:lnTo>
                  <a:lnTo>
                    <a:pt x="8" y="103"/>
                  </a:lnTo>
                  <a:lnTo>
                    <a:pt x="18" y="130"/>
                  </a:lnTo>
                  <a:lnTo>
                    <a:pt x="34" y="158"/>
                  </a:lnTo>
                  <a:lnTo>
                    <a:pt x="51" y="185"/>
                  </a:lnTo>
                  <a:lnTo>
                    <a:pt x="73" y="211"/>
                  </a:lnTo>
                  <a:lnTo>
                    <a:pt x="97" y="236"/>
                  </a:lnTo>
                  <a:lnTo>
                    <a:pt x="124" y="261"/>
                  </a:lnTo>
                  <a:lnTo>
                    <a:pt x="151" y="282"/>
                  </a:lnTo>
                  <a:lnTo>
                    <a:pt x="182" y="302"/>
                  </a:lnTo>
                  <a:lnTo>
                    <a:pt x="212" y="318"/>
                  </a:lnTo>
                  <a:lnTo>
                    <a:pt x="242" y="332"/>
                  </a:lnTo>
                  <a:lnTo>
                    <a:pt x="270" y="341"/>
                  </a:lnTo>
                  <a:lnTo>
                    <a:pt x="299" y="346"/>
                  </a:lnTo>
                  <a:lnTo>
                    <a:pt x="325" y="350"/>
                  </a:lnTo>
                  <a:lnTo>
                    <a:pt x="349" y="346"/>
                  </a:lnTo>
                  <a:lnTo>
                    <a:pt x="371" y="341"/>
                  </a:lnTo>
                  <a:lnTo>
                    <a:pt x="388" y="332"/>
                  </a:lnTo>
                  <a:lnTo>
                    <a:pt x="402" y="318"/>
                  </a:lnTo>
                  <a:lnTo>
                    <a:pt x="412" y="302"/>
                  </a:lnTo>
                  <a:lnTo>
                    <a:pt x="406" y="309"/>
                  </a:lnTo>
                  <a:lnTo>
                    <a:pt x="396" y="314"/>
                  </a:lnTo>
                  <a:lnTo>
                    <a:pt x="382" y="316"/>
                  </a:lnTo>
                  <a:lnTo>
                    <a:pt x="365" y="313"/>
                  </a:lnTo>
                  <a:lnTo>
                    <a:pt x="343" y="307"/>
                  </a:lnTo>
                  <a:lnTo>
                    <a:pt x="321" y="300"/>
                  </a:lnTo>
                  <a:lnTo>
                    <a:pt x="295" y="288"/>
                  </a:lnTo>
                  <a:lnTo>
                    <a:pt x="268" y="275"/>
                  </a:lnTo>
                  <a:lnTo>
                    <a:pt x="239" y="259"/>
                  </a:lnTo>
                  <a:lnTo>
                    <a:pt x="210" y="240"/>
                  </a:lnTo>
                  <a:lnTo>
                    <a:pt x="182" y="220"/>
                  </a:lnTo>
                  <a:lnTo>
                    <a:pt x="153" y="199"/>
                  </a:lnTo>
                  <a:lnTo>
                    <a:pt x="126" y="178"/>
                  </a:lnTo>
                  <a:lnTo>
                    <a:pt x="100" y="154"/>
                  </a:lnTo>
                  <a:lnTo>
                    <a:pt x="76" y="131"/>
                  </a:lnTo>
                  <a:lnTo>
                    <a:pt x="56" y="110"/>
                  </a:lnTo>
                  <a:lnTo>
                    <a:pt x="38" y="89"/>
                  </a:lnTo>
                  <a:lnTo>
                    <a:pt x="24" y="69"/>
                  </a:lnTo>
                  <a:lnTo>
                    <a:pt x="14" y="51"/>
                  </a:lnTo>
                  <a:lnTo>
                    <a:pt x="8" y="35"/>
                  </a:lnTo>
                  <a:lnTo>
                    <a:pt x="5" y="23"/>
                  </a:lnTo>
                  <a:lnTo>
                    <a:pt x="8" y="12"/>
                  </a:lnTo>
                  <a:close/>
                  <a:moveTo>
                    <a:pt x="8" y="12"/>
                  </a:moveTo>
                  <a:lnTo>
                    <a:pt x="14" y="5"/>
                  </a:lnTo>
                  <a:lnTo>
                    <a:pt x="24" y="0"/>
                  </a:lnTo>
                  <a:lnTo>
                    <a:pt x="38" y="0"/>
                  </a:lnTo>
                  <a:lnTo>
                    <a:pt x="56" y="2"/>
                  </a:lnTo>
                  <a:lnTo>
                    <a:pt x="77" y="7"/>
                  </a:lnTo>
                  <a:lnTo>
                    <a:pt x="100" y="16"/>
                  </a:lnTo>
                  <a:lnTo>
                    <a:pt x="126" y="26"/>
                  </a:lnTo>
                  <a:lnTo>
                    <a:pt x="153" y="41"/>
                  </a:lnTo>
                  <a:lnTo>
                    <a:pt x="182" y="57"/>
                  </a:lnTo>
                  <a:lnTo>
                    <a:pt x="210" y="74"/>
                  </a:lnTo>
                  <a:lnTo>
                    <a:pt x="239" y="94"/>
                  </a:lnTo>
                  <a:lnTo>
                    <a:pt x="268" y="115"/>
                  </a:lnTo>
                  <a:lnTo>
                    <a:pt x="295" y="138"/>
                  </a:lnTo>
                  <a:lnTo>
                    <a:pt x="321" y="160"/>
                  </a:lnTo>
                  <a:lnTo>
                    <a:pt x="345" y="183"/>
                  </a:lnTo>
                  <a:lnTo>
                    <a:pt x="365" y="204"/>
                  </a:lnTo>
                  <a:lnTo>
                    <a:pt x="382" y="226"/>
                  </a:lnTo>
                  <a:lnTo>
                    <a:pt x="396" y="245"/>
                  </a:lnTo>
                  <a:lnTo>
                    <a:pt x="406" y="263"/>
                  </a:lnTo>
                  <a:lnTo>
                    <a:pt x="412" y="279"/>
                  </a:lnTo>
                  <a:lnTo>
                    <a:pt x="415" y="291"/>
                  </a:lnTo>
                  <a:lnTo>
                    <a:pt x="412" y="302"/>
                  </a:lnTo>
                  <a:lnTo>
                    <a:pt x="406" y="309"/>
                  </a:lnTo>
                  <a:lnTo>
                    <a:pt x="396" y="314"/>
                  </a:lnTo>
                  <a:lnTo>
                    <a:pt x="382" y="316"/>
                  </a:lnTo>
                  <a:lnTo>
                    <a:pt x="365" y="313"/>
                  </a:lnTo>
                  <a:lnTo>
                    <a:pt x="343" y="307"/>
                  </a:lnTo>
                  <a:lnTo>
                    <a:pt x="321" y="300"/>
                  </a:lnTo>
                  <a:lnTo>
                    <a:pt x="295" y="288"/>
                  </a:lnTo>
                  <a:lnTo>
                    <a:pt x="268" y="275"/>
                  </a:lnTo>
                  <a:lnTo>
                    <a:pt x="239" y="259"/>
                  </a:lnTo>
                  <a:lnTo>
                    <a:pt x="210" y="240"/>
                  </a:lnTo>
                  <a:lnTo>
                    <a:pt x="182" y="220"/>
                  </a:lnTo>
                  <a:lnTo>
                    <a:pt x="153" y="199"/>
                  </a:lnTo>
                  <a:lnTo>
                    <a:pt x="126" y="178"/>
                  </a:lnTo>
                  <a:lnTo>
                    <a:pt x="100" y="154"/>
                  </a:lnTo>
                  <a:lnTo>
                    <a:pt x="76" y="131"/>
                  </a:lnTo>
                  <a:lnTo>
                    <a:pt x="56" y="110"/>
                  </a:lnTo>
                  <a:lnTo>
                    <a:pt x="38" y="89"/>
                  </a:lnTo>
                  <a:lnTo>
                    <a:pt x="24" y="69"/>
                  </a:lnTo>
                  <a:lnTo>
                    <a:pt x="14" y="51"/>
                  </a:lnTo>
                  <a:lnTo>
                    <a:pt x="8" y="35"/>
                  </a:lnTo>
                  <a:lnTo>
                    <a:pt x="5" y="23"/>
                  </a:lnTo>
                  <a:lnTo>
                    <a:pt x="8" y="12"/>
                  </a:lnTo>
                  <a:close/>
                </a:path>
              </a:pathLst>
            </a:custGeom>
            <a:solidFill>
              <a:srgbClr val="3333FF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29" name="Line 393"/>
            <p:cNvSpPr>
              <a:spLocks noChangeShapeType="1"/>
            </p:cNvSpPr>
            <p:nvPr/>
          </p:nvSpPr>
          <p:spPr bwMode="auto">
            <a:xfrm flipH="1" flipV="1">
              <a:off x="2285" y="2824"/>
              <a:ext cx="136" cy="2"/>
            </a:xfrm>
            <a:prstGeom prst="lin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30" name="Line 394"/>
            <p:cNvSpPr>
              <a:spLocks noChangeShapeType="1"/>
            </p:cNvSpPr>
            <p:nvPr/>
          </p:nvSpPr>
          <p:spPr bwMode="auto">
            <a:xfrm flipH="1">
              <a:off x="2372" y="2826"/>
              <a:ext cx="49" cy="102"/>
            </a:xfrm>
            <a:prstGeom prst="lin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31" name="Line 395"/>
            <p:cNvSpPr>
              <a:spLocks noChangeShapeType="1"/>
            </p:cNvSpPr>
            <p:nvPr/>
          </p:nvSpPr>
          <p:spPr bwMode="auto">
            <a:xfrm>
              <a:off x="2421" y="2826"/>
              <a:ext cx="67" cy="144"/>
            </a:xfrm>
            <a:prstGeom prst="lin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32" name="Freeform 396"/>
            <p:cNvSpPr>
              <a:spLocks/>
            </p:cNvSpPr>
            <p:nvPr/>
          </p:nvSpPr>
          <p:spPr bwMode="auto">
            <a:xfrm>
              <a:off x="2349" y="2902"/>
              <a:ext cx="51" cy="40"/>
            </a:xfrm>
            <a:custGeom>
              <a:avLst/>
              <a:gdLst>
                <a:gd name="T0" fmla="*/ 0 w 101"/>
                <a:gd name="T1" fmla="*/ 1 h 80"/>
                <a:gd name="T2" fmla="*/ 1 w 101"/>
                <a:gd name="T3" fmla="*/ 0 h 80"/>
                <a:gd name="T4" fmla="*/ 1 w 101"/>
                <a:gd name="T5" fmla="*/ 1 h 80"/>
                <a:gd name="T6" fmla="*/ 1 w 101"/>
                <a:gd name="T7" fmla="*/ 1 h 80"/>
                <a:gd name="T8" fmla="*/ 1 w 101"/>
                <a:gd name="T9" fmla="*/ 1 h 80"/>
                <a:gd name="T10" fmla="*/ 1 w 101"/>
                <a:gd name="T11" fmla="*/ 1 h 80"/>
                <a:gd name="T12" fmla="*/ 1 w 101"/>
                <a:gd name="T13" fmla="*/ 1 h 80"/>
                <a:gd name="T14" fmla="*/ 1 w 101"/>
                <a:gd name="T15" fmla="*/ 1 h 80"/>
                <a:gd name="T16" fmla="*/ 1 w 101"/>
                <a:gd name="T17" fmla="*/ 1 h 80"/>
                <a:gd name="T18" fmla="*/ 1 w 101"/>
                <a:gd name="T19" fmla="*/ 1 h 80"/>
                <a:gd name="T20" fmla="*/ 1 w 101"/>
                <a:gd name="T21" fmla="*/ 1 h 80"/>
                <a:gd name="T22" fmla="*/ 1 w 101"/>
                <a:gd name="T23" fmla="*/ 1 h 80"/>
                <a:gd name="T24" fmla="*/ 1 w 101"/>
                <a:gd name="T25" fmla="*/ 1 h 80"/>
                <a:gd name="T26" fmla="*/ 1 w 101"/>
                <a:gd name="T27" fmla="*/ 1 h 80"/>
                <a:gd name="T28" fmla="*/ 1 w 101"/>
                <a:gd name="T29" fmla="*/ 1 h 80"/>
                <a:gd name="T30" fmla="*/ 1 w 101"/>
                <a:gd name="T31" fmla="*/ 1 h 80"/>
                <a:gd name="T32" fmla="*/ 1 w 101"/>
                <a:gd name="T33" fmla="*/ 1 h 80"/>
                <a:gd name="T34" fmla="*/ 1 w 101"/>
                <a:gd name="T35" fmla="*/ 1 h 80"/>
                <a:gd name="T36" fmla="*/ 1 w 101"/>
                <a:gd name="T37" fmla="*/ 1 h 80"/>
                <a:gd name="T38" fmla="*/ 1 w 101"/>
                <a:gd name="T39" fmla="*/ 1 h 80"/>
                <a:gd name="T40" fmla="*/ 1 w 101"/>
                <a:gd name="T41" fmla="*/ 1 h 80"/>
                <a:gd name="T42" fmla="*/ 0 w 101"/>
                <a:gd name="T43" fmla="*/ 1 h 80"/>
                <a:gd name="T44" fmla="*/ 0 w 101"/>
                <a:gd name="T45" fmla="*/ 1 h 80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01"/>
                <a:gd name="T70" fmla="*/ 0 h 80"/>
                <a:gd name="T71" fmla="*/ 101 w 101"/>
                <a:gd name="T72" fmla="*/ 80 h 80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01" h="80">
                  <a:moveTo>
                    <a:pt x="0" y="3"/>
                  </a:moveTo>
                  <a:lnTo>
                    <a:pt x="4" y="0"/>
                  </a:lnTo>
                  <a:lnTo>
                    <a:pt x="13" y="1"/>
                  </a:lnTo>
                  <a:lnTo>
                    <a:pt x="24" y="3"/>
                  </a:lnTo>
                  <a:lnTo>
                    <a:pt x="37" y="10"/>
                  </a:lnTo>
                  <a:lnTo>
                    <a:pt x="51" y="19"/>
                  </a:lnTo>
                  <a:lnTo>
                    <a:pt x="66" y="30"/>
                  </a:lnTo>
                  <a:lnTo>
                    <a:pt x="79" y="40"/>
                  </a:lnTo>
                  <a:lnTo>
                    <a:pt x="90" y="51"/>
                  </a:lnTo>
                  <a:lnTo>
                    <a:pt x="97" y="62"/>
                  </a:lnTo>
                  <a:lnTo>
                    <a:pt x="101" y="71"/>
                  </a:lnTo>
                  <a:lnTo>
                    <a:pt x="101" y="76"/>
                  </a:lnTo>
                  <a:lnTo>
                    <a:pt x="97" y="80"/>
                  </a:lnTo>
                  <a:lnTo>
                    <a:pt x="90" y="78"/>
                  </a:lnTo>
                  <a:lnTo>
                    <a:pt x="79" y="74"/>
                  </a:lnTo>
                  <a:lnTo>
                    <a:pt x="66" y="69"/>
                  </a:lnTo>
                  <a:lnTo>
                    <a:pt x="51" y="60"/>
                  </a:lnTo>
                  <a:lnTo>
                    <a:pt x="37" y="49"/>
                  </a:lnTo>
                  <a:lnTo>
                    <a:pt x="23" y="39"/>
                  </a:lnTo>
                  <a:lnTo>
                    <a:pt x="13" y="28"/>
                  </a:lnTo>
                  <a:lnTo>
                    <a:pt x="4" y="17"/>
                  </a:lnTo>
                  <a:lnTo>
                    <a:pt x="0" y="8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3333FF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2083" name="Group 398"/>
          <p:cNvGrpSpPr>
            <a:grpSpLocks/>
          </p:cNvGrpSpPr>
          <p:nvPr/>
        </p:nvGrpSpPr>
        <p:grpSpPr bwMode="auto">
          <a:xfrm>
            <a:off x="5314950" y="5784850"/>
            <a:ext cx="203200" cy="157163"/>
            <a:chOff x="2274" y="2821"/>
            <a:chExt cx="215" cy="238"/>
          </a:xfrm>
        </p:grpSpPr>
        <p:sp>
          <p:nvSpPr>
            <p:cNvPr id="2105" name="Freeform 399"/>
            <p:cNvSpPr>
              <a:spLocks noEditPoints="1"/>
            </p:cNvSpPr>
            <p:nvPr/>
          </p:nvSpPr>
          <p:spPr bwMode="auto">
            <a:xfrm>
              <a:off x="2274" y="3034"/>
              <a:ext cx="215" cy="25"/>
            </a:xfrm>
            <a:custGeom>
              <a:avLst/>
              <a:gdLst>
                <a:gd name="T0" fmla="*/ 1 w 430"/>
                <a:gd name="T1" fmla="*/ 1 h 50"/>
                <a:gd name="T2" fmla="*/ 0 w 430"/>
                <a:gd name="T3" fmla="*/ 1 h 50"/>
                <a:gd name="T4" fmla="*/ 0 w 430"/>
                <a:gd name="T5" fmla="*/ 1 h 50"/>
                <a:gd name="T6" fmla="*/ 1 w 430"/>
                <a:gd name="T7" fmla="*/ 1 h 50"/>
                <a:gd name="T8" fmla="*/ 1 w 430"/>
                <a:gd name="T9" fmla="*/ 1 h 50"/>
                <a:gd name="T10" fmla="*/ 1 w 430"/>
                <a:gd name="T11" fmla="*/ 1 h 50"/>
                <a:gd name="T12" fmla="*/ 1 w 430"/>
                <a:gd name="T13" fmla="*/ 0 h 50"/>
                <a:gd name="T14" fmla="*/ 1 w 430"/>
                <a:gd name="T15" fmla="*/ 0 h 50"/>
                <a:gd name="T16" fmla="*/ 1 w 430"/>
                <a:gd name="T17" fmla="*/ 1 h 50"/>
                <a:gd name="T18" fmla="*/ 1 w 430"/>
                <a:gd name="T19" fmla="*/ 1 h 50"/>
                <a:gd name="T20" fmla="*/ 1 w 430"/>
                <a:gd name="T21" fmla="*/ 1 h 50"/>
                <a:gd name="T22" fmla="*/ 1 w 430"/>
                <a:gd name="T23" fmla="*/ 1 h 5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430"/>
                <a:gd name="T37" fmla="*/ 0 h 50"/>
                <a:gd name="T38" fmla="*/ 430 w 430"/>
                <a:gd name="T39" fmla="*/ 50 h 50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430" h="50">
                  <a:moveTo>
                    <a:pt x="26" y="18"/>
                  </a:moveTo>
                  <a:lnTo>
                    <a:pt x="0" y="18"/>
                  </a:lnTo>
                  <a:lnTo>
                    <a:pt x="0" y="50"/>
                  </a:lnTo>
                  <a:lnTo>
                    <a:pt x="430" y="50"/>
                  </a:lnTo>
                  <a:lnTo>
                    <a:pt x="430" y="18"/>
                  </a:lnTo>
                  <a:lnTo>
                    <a:pt x="376" y="18"/>
                  </a:lnTo>
                  <a:lnTo>
                    <a:pt x="376" y="0"/>
                  </a:lnTo>
                  <a:lnTo>
                    <a:pt x="26" y="0"/>
                  </a:lnTo>
                  <a:lnTo>
                    <a:pt x="26" y="18"/>
                  </a:lnTo>
                  <a:close/>
                  <a:moveTo>
                    <a:pt x="376" y="18"/>
                  </a:moveTo>
                  <a:lnTo>
                    <a:pt x="33" y="18"/>
                  </a:lnTo>
                  <a:lnTo>
                    <a:pt x="376" y="18"/>
                  </a:lnTo>
                  <a:close/>
                </a:path>
              </a:pathLst>
            </a:custGeom>
            <a:solidFill>
              <a:srgbClr val="3333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06" name="Line 400"/>
            <p:cNvSpPr>
              <a:spLocks noChangeShapeType="1"/>
            </p:cNvSpPr>
            <p:nvPr/>
          </p:nvSpPr>
          <p:spPr bwMode="auto">
            <a:xfrm>
              <a:off x="2317" y="2951"/>
              <a:ext cx="30" cy="1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07" name="Freeform 401"/>
            <p:cNvSpPr>
              <a:spLocks/>
            </p:cNvSpPr>
            <p:nvPr/>
          </p:nvSpPr>
          <p:spPr bwMode="auto">
            <a:xfrm>
              <a:off x="2317" y="2923"/>
              <a:ext cx="44" cy="109"/>
            </a:xfrm>
            <a:custGeom>
              <a:avLst/>
              <a:gdLst>
                <a:gd name="T0" fmla="*/ 1 w 87"/>
                <a:gd name="T1" fmla="*/ 0 h 219"/>
                <a:gd name="T2" fmla="*/ 0 w 87"/>
                <a:gd name="T3" fmla="*/ 0 h 219"/>
                <a:gd name="T4" fmla="*/ 1 w 87"/>
                <a:gd name="T5" fmla="*/ 0 h 219"/>
                <a:gd name="T6" fmla="*/ 0 60000 65536"/>
                <a:gd name="T7" fmla="*/ 0 60000 65536"/>
                <a:gd name="T8" fmla="*/ 0 60000 65536"/>
                <a:gd name="T9" fmla="*/ 0 w 87"/>
                <a:gd name="T10" fmla="*/ 0 h 219"/>
                <a:gd name="T11" fmla="*/ 87 w 87"/>
                <a:gd name="T12" fmla="*/ 219 h 21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87" h="219">
                  <a:moveTo>
                    <a:pt x="87" y="219"/>
                  </a:moveTo>
                  <a:lnTo>
                    <a:pt x="0" y="55"/>
                  </a:lnTo>
                  <a:lnTo>
                    <a:pt x="28" y="0"/>
                  </a:lnTo>
                </a:path>
              </a:pathLst>
            </a:custGeom>
            <a:solidFill>
              <a:srgbClr val="3333FF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08" name="Line 402"/>
            <p:cNvSpPr>
              <a:spLocks noChangeShapeType="1"/>
            </p:cNvSpPr>
            <p:nvPr/>
          </p:nvSpPr>
          <p:spPr bwMode="auto">
            <a:xfrm flipV="1">
              <a:off x="2300" y="2951"/>
              <a:ext cx="47" cy="83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09" name="Freeform 403"/>
            <p:cNvSpPr>
              <a:spLocks/>
            </p:cNvSpPr>
            <p:nvPr/>
          </p:nvSpPr>
          <p:spPr bwMode="auto">
            <a:xfrm>
              <a:off x="2317" y="3005"/>
              <a:ext cx="86" cy="27"/>
            </a:xfrm>
            <a:custGeom>
              <a:avLst/>
              <a:gdLst>
                <a:gd name="T0" fmla="*/ 1 w 172"/>
                <a:gd name="T1" fmla="*/ 0 h 55"/>
                <a:gd name="T2" fmla="*/ 0 w 172"/>
                <a:gd name="T3" fmla="*/ 0 h 55"/>
                <a:gd name="T4" fmla="*/ 1 w 172"/>
                <a:gd name="T5" fmla="*/ 0 h 55"/>
                <a:gd name="T6" fmla="*/ 1 w 172"/>
                <a:gd name="T7" fmla="*/ 0 h 5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72"/>
                <a:gd name="T13" fmla="*/ 0 h 55"/>
                <a:gd name="T14" fmla="*/ 172 w 172"/>
                <a:gd name="T15" fmla="*/ 55 h 5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72" h="55">
                  <a:moveTo>
                    <a:pt x="28" y="55"/>
                  </a:moveTo>
                  <a:lnTo>
                    <a:pt x="0" y="0"/>
                  </a:lnTo>
                  <a:lnTo>
                    <a:pt x="172" y="0"/>
                  </a:lnTo>
                  <a:lnTo>
                    <a:pt x="146" y="55"/>
                  </a:lnTo>
                </a:path>
              </a:pathLst>
            </a:custGeom>
            <a:solidFill>
              <a:srgbClr val="3333FF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10" name="Line 404"/>
            <p:cNvSpPr>
              <a:spLocks noChangeShapeType="1"/>
            </p:cNvSpPr>
            <p:nvPr/>
          </p:nvSpPr>
          <p:spPr bwMode="auto">
            <a:xfrm flipH="1" flipV="1">
              <a:off x="2375" y="2960"/>
              <a:ext cx="46" cy="74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11" name="Freeform 405"/>
            <p:cNvSpPr>
              <a:spLocks/>
            </p:cNvSpPr>
            <p:nvPr/>
          </p:nvSpPr>
          <p:spPr bwMode="auto">
            <a:xfrm>
              <a:off x="2274" y="3034"/>
              <a:ext cx="215" cy="25"/>
            </a:xfrm>
            <a:custGeom>
              <a:avLst/>
              <a:gdLst>
                <a:gd name="T0" fmla="*/ 1 w 430"/>
                <a:gd name="T1" fmla="*/ 1 h 50"/>
                <a:gd name="T2" fmla="*/ 0 w 430"/>
                <a:gd name="T3" fmla="*/ 1 h 50"/>
                <a:gd name="T4" fmla="*/ 0 w 430"/>
                <a:gd name="T5" fmla="*/ 1 h 50"/>
                <a:gd name="T6" fmla="*/ 1 w 430"/>
                <a:gd name="T7" fmla="*/ 1 h 50"/>
                <a:gd name="T8" fmla="*/ 1 w 430"/>
                <a:gd name="T9" fmla="*/ 1 h 50"/>
                <a:gd name="T10" fmla="*/ 1 w 430"/>
                <a:gd name="T11" fmla="*/ 1 h 50"/>
                <a:gd name="T12" fmla="*/ 1 w 430"/>
                <a:gd name="T13" fmla="*/ 0 h 50"/>
                <a:gd name="T14" fmla="*/ 1 w 430"/>
                <a:gd name="T15" fmla="*/ 0 h 50"/>
                <a:gd name="T16" fmla="*/ 1 w 430"/>
                <a:gd name="T17" fmla="*/ 1 h 5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30"/>
                <a:gd name="T28" fmla="*/ 0 h 50"/>
                <a:gd name="T29" fmla="*/ 430 w 430"/>
                <a:gd name="T30" fmla="*/ 50 h 5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30" h="50">
                  <a:moveTo>
                    <a:pt x="26" y="18"/>
                  </a:moveTo>
                  <a:lnTo>
                    <a:pt x="0" y="18"/>
                  </a:lnTo>
                  <a:lnTo>
                    <a:pt x="0" y="50"/>
                  </a:lnTo>
                  <a:lnTo>
                    <a:pt x="430" y="50"/>
                  </a:lnTo>
                  <a:lnTo>
                    <a:pt x="430" y="18"/>
                  </a:lnTo>
                  <a:lnTo>
                    <a:pt x="376" y="18"/>
                  </a:lnTo>
                  <a:lnTo>
                    <a:pt x="376" y="0"/>
                  </a:lnTo>
                  <a:lnTo>
                    <a:pt x="26" y="0"/>
                  </a:lnTo>
                  <a:lnTo>
                    <a:pt x="26" y="18"/>
                  </a:lnTo>
                </a:path>
              </a:pathLst>
            </a:custGeom>
            <a:solidFill>
              <a:srgbClr val="3333FF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12" name="Freeform 406"/>
            <p:cNvSpPr>
              <a:spLocks/>
            </p:cNvSpPr>
            <p:nvPr/>
          </p:nvSpPr>
          <p:spPr bwMode="auto">
            <a:xfrm>
              <a:off x="2290" y="3043"/>
              <a:ext cx="171" cy="1"/>
            </a:xfrm>
            <a:custGeom>
              <a:avLst/>
              <a:gdLst>
                <a:gd name="T0" fmla="*/ 0 w 343"/>
                <a:gd name="T1" fmla="*/ 0 h 1"/>
                <a:gd name="T2" fmla="*/ 0 w 343"/>
                <a:gd name="T3" fmla="*/ 0 h 1"/>
                <a:gd name="T4" fmla="*/ 0 w 343"/>
                <a:gd name="T5" fmla="*/ 0 h 1"/>
                <a:gd name="T6" fmla="*/ 0 60000 65536"/>
                <a:gd name="T7" fmla="*/ 0 60000 65536"/>
                <a:gd name="T8" fmla="*/ 0 60000 65536"/>
                <a:gd name="T9" fmla="*/ 0 w 343"/>
                <a:gd name="T10" fmla="*/ 0 h 1"/>
                <a:gd name="T11" fmla="*/ 343 w 343"/>
                <a:gd name="T12" fmla="*/ 1 h 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43" h="1">
                  <a:moveTo>
                    <a:pt x="343" y="0"/>
                  </a:moveTo>
                  <a:lnTo>
                    <a:pt x="0" y="0"/>
                  </a:lnTo>
                  <a:lnTo>
                    <a:pt x="343" y="0"/>
                  </a:lnTo>
                </a:path>
              </a:pathLst>
            </a:custGeom>
            <a:solidFill>
              <a:srgbClr val="3333FF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13" name="Rectangle 407"/>
            <p:cNvSpPr>
              <a:spLocks noChangeArrowheads="1"/>
            </p:cNvSpPr>
            <p:nvPr/>
          </p:nvSpPr>
          <p:spPr bwMode="auto">
            <a:xfrm>
              <a:off x="2347" y="2951"/>
              <a:ext cx="27" cy="83"/>
            </a:xfrm>
            <a:prstGeom prst="rect">
              <a:avLst/>
            </a:prstGeom>
            <a:solidFill>
              <a:srgbClr val="3333FF"/>
            </a:solidFill>
            <a:ln w="63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l-GR"/>
            </a:p>
          </p:txBody>
        </p:sp>
        <p:sp>
          <p:nvSpPr>
            <p:cNvPr id="2114" name="Freeform 408"/>
            <p:cNvSpPr>
              <a:spLocks noEditPoints="1"/>
            </p:cNvSpPr>
            <p:nvPr/>
          </p:nvSpPr>
          <p:spPr bwMode="auto">
            <a:xfrm>
              <a:off x="2281" y="2821"/>
              <a:ext cx="208" cy="175"/>
            </a:xfrm>
            <a:custGeom>
              <a:avLst/>
              <a:gdLst>
                <a:gd name="T0" fmla="*/ 1 w 415"/>
                <a:gd name="T1" fmla="*/ 1 h 350"/>
                <a:gd name="T2" fmla="*/ 1 w 415"/>
                <a:gd name="T3" fmla="*/ 1 h 350"/>
                <a:gd name="T4" fmla="*/ 1 w 415"/>
                <a:gd name="T5" fmla="*/ 1 h 350"/>
                <a:gd name="T6" fmla="*/ 1 w 415"/>
                <a:gd name="T7" fmla="*/ 1 h 350"/>
                <a:gd name="T8" fmla="*/ 1 w 415"/>
                <a:gd name="T9" fmla="*/ 1 h 350"/>
                <a:gd name="T10" fmla="*/ 1 w 415"/>
                <a:gd name="T11" fmla="*/ 1 h 350"/>
                <a:gd name="T12" fmla="*/ 1 w 415"/>
                <a:gd name="T13" fmla="*/ 1 h 350"/>
                <a:gd name="T14" fmla="*/ 1 w 415"/>
                <a:gd name="T15" fmla="*/ 1 h 350"/>
                <a:gd name="T16" fmla="*/ 1 w 415"/>
                <a:gd name="T17" fmla="*/ 1 h 350"/>
                <a:gd name="T18" fmla="*/ 1 w 415"/>
                <a:gd name="T19" fmla="*/ 1 h 350"/>
                <a:gd name="T20" fmla="*/ 1 w 415"/>
                <a:gd name="T21" fmla="*/ 1 h 350"/>
                <a:gd name="T22" fmla="*/ 1 w 415"/>
                <a:gd name="T23" fmla="*/ 1 h 350"/>
                <a:gd name="T24" fmla="*/ 1 w 415"/>
                <a:gd name="T25" fmla="*/ 1 h 350"/>
                <a:gd name="T26" fmla="*/ 1 w 415"/>
                <a:gd name="T27" fmla="*/ 1 h 350"/>
                <a:gd name="T28" fmla="*/ 1 w 415"/>
                <a:gd name="T29" fmla="*/ 1 h 350"/>
                <a:gd name="T30" fmla="*/ 1 w 415"/>
                <a:gd name="T31" fmla="*/ 1 h 350"/>
                <a:gd name="T32" fmla="*/ 1 w 415"/>
                <a:gd name="T33" fmla="*/ 1 h 350"/>
                <a:gd name="T34" fmla="*/ 1 w 415"/>
                <a:gd name="T35" fmla="*/ 1 h 350"/>
                <a:gd name="T36" fmla="*/ 1 w 415"/>
                <a:gd name="T37" fmla="*/ 1 h 350"/>
                <a:gd name="T38" fmla="*/ 1 w 415"/>
                <a:gd name="T39" fmla="*/ 1 h 350"/>
                <a:gd name="T40" fmla="*/ 1 w 415"/>
                <a:gd name="T41" fmla="*/ 1 h 350"/>
                <a:gd name="T42" fmla="*/ 1 w 415"/>
                <a:gd name="T43" fmla="*/ 1 h 350"/>
                <a:gd name="T44" fmla="*/ 1 w 415"/>
                <a:gd name="T45" fmla="*/ 1 h 350"/>
                <a:gd name="T46" fmla="*/ 1 w 415"/>
                <a:gd name="T47" fmla="*/ 0 h 350"/>
                <a:gd name="T48" fmla="*/ 1 w 415"/>
                <a:gd name="T49" fmla="*/ 1 h 350"/>
                <a:gd name="T50" fmla="*/ 1 w 415"/>
                <a:gd name="T51" fmla="*/ 1 h 350"/>
                <a:gd name="T52" fmla="*/ 1 w 415"/>
                <a:gd name="T53" fmla="*/ 1 h 350"/>
                <a:gd name="T54" fmla="*/ 1 w 415"/>
                <a:gd name="T55" fmla="*/ 1 h 350"/>
                <a:gd name="T56" fmla="*/ 1 w 415"/>
                <a:gd name="T57" fmla="*/ 1 h 350"/>
                <a:gd name="T58" fmla="*/ 1 w 415"/>
                <a:gd name="T59" fmla="*/ 1 h 350"/>
                <a:gd name="T60" fmla="*/ 1 w 415"/>
                <a:gd name="T61" fmla="*/ 1 h 350"/>
                <a:gd name="T62" fmla="*/ 1 w 415"/>
                <a:gd name="T63" fmla="*/ 1 h 350"/>
                <a:gd name="T64" fmla="*/ 1 w 415"/>
                <a:gd name="T65" fmla="*/ 1 h 350"/>
                <a:gd name="T66" fmla="*/ 1 w 415"/>
                <a:gd name="T67" fmla="*/ 1 h 350"/>
                <a:gd name="T68" fmla="*/ 1 w 415"/>
                <a:gd name="T69" fmla="*/ 1 h 350"/>
                <a:gd name="T70" fmla="*/ 1 w 415"/>
                <a:gd name="T71" fmla="*/ 1 h 350"/>
                <a:gd name="T72" fmla="*/ 1 w 415"/>
                <a:gd name="T73" fmla="*/ 1 h 350"/>
                <a:gd name="T74" fmla="*/ 1 w 415"/>
                <a:gd name="T75" fmla="*/ 1 h 350"/>
                <a:gd name="T76" fmla="*/ 1 w 415"/>
                <a:gd name="T77" fmla="*/ 1 h 350"/>
                <a:gd name="T78" fmla="*/ 1 w 415"/>
                <a:gd name="T79" fmla="*/ 1 h 350"/>
                <a:gd name="T80" fmla="*/ 1 w 415"/>
                <a:gd name="T81" fmla="*/ 1 h 350"/>
                <a:gd name="T82" fmla="*/ 1 w 415"/>
                <a:gd name="T83" fmla="*/ 1 h 350"/>
                <a:gd name="T84" fmla="*/ 1 w 415"/>
                <a:gd name="T85" fmla="*/ 1 h 350"/>
                <a:gd name="T86" fmla="*/ 1 w 415"/>
                <a:gd name="T87" fmla="*/ 1 h 350"/>
                <a:gd name="T88" fmla="*/ 1 w 415"/>
                <a:gd name="T89" fmla="*/ 1 h 350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415"/>
                <a:gd name="T136" fmla="*/ 0 h 350"/>
                <a:gd name="T137" fmla="*/ 415 w 415"/>
                <a:gd name="T138" fmla="*/ 350 h 350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415" h="350">
                  <a:moveTo>
                    <a:pt x="8" y="12"/>
                  </a:moveTo>
                  <a:lnTo>
                    <a:pt x="1" y="32"/>
                  </a:lnTo>
                  <a:lnTo>
                    <a:pt x="0" y="53"/>
                  </a:lnTo>
                  <a:lnTo>
                    <a:pt x="3" y="78"/>
                  </a:lnTo>
                  <a:lnTo>
                    <a:pt x="8" y="103"/>
                  </a:lnTo>
                  <a:lnTo>
                    <a:pt x="18" y="130"/>
                  </a:lnTo>
                  <a:lnTo>
                    <a:pt x="34" y="158"/>
                  </a:lnTo>
                  <a:lnTo>
                    <a:pt x="51" y="185"/>
                  </a:lnTo>
                  <a:lnTo>
                    <a:pt x="73" y="211"/>
                  </a:lnTo>
                  <a:lnTo>
                    <a:pt x="97" y="236"/>
                  </a:lnTo>
                  <a:lnTo>
                    <a:pt x="124" y="261"/>
                  </a:lnTo>
                  <a:lnTo>
                    <a:pt x="151" y="282"/>
                  </a:lnTo>
                  <a:lnTo>
                    <a:pt x="182" y="302"/>
                  </a:lnTo>
                  <a:lnTo>
                    <a:pt x="212" y="318"/>
                  </a:lnTo>
                  <a:lnTo>
                    <a:pt x="242" y="332"/>
                  </a:lnTo>
                  <a:lnTo>
                    <a:pt x="270" y="341"/>
                  </a:lnTo>
                  <a:lnTo>
                    <a:pt x="299" y="346"/>
                  </a:lnTo>
                  <a:lnTo>
                    <a:pt x="325" y="350"/>
                  </a:lnTo>
                  <a:lnTo>
                    <a:pt x="349" y="346"/>
                  </a:lnTo>
                  <a:lnTo>
                    <a:pt x="371" y="341"/>
                  </a:lnTo>
                  <a:lnTo>
                    <a:pt x="388" y="332"/>
                  </a:lnTo>
                  <a:lnTo>
                    <a:pt x="402" y="318"/>
                  </a:lnTo>
                  <a:lnTo>
                    <a:pt x="412" y="302"/>
                  </a:lnTo>
                  <a:lnTo>
                    <a:pt x="406" y="309"/>
                  </a:lnTo>
                  <a:lnTo>
                    <a:pt x="396" y="314"/>
                  </a:lnTo>
                  <a:lnTo>
                    <a:pt x="382" y="316"/>
                  </a:lnTo>
                  <a:lnTo>
                    <a:pt x="365" y="313"/>
                  </a:lnTo>
                  <a:lnTo>
                    <a:pt x="343" y="307"/>
                  </a:lnTo>
                  <a:lnTo>
                    <a:pt x="321" y="300"/>
                  </a:lnTo>
                  <a:lnTo>
                    <a:pt x="295" y="288"/>
                  </a:lnTo>
                  <a:lnTo>
                    <a:pt x="268" y="275"/>
                  </a:lnTo>
                  <a:lnTo>
                    <a:pt x="239" y="259"/>
                  </a:lnTo>
                  <a:lnTo>
                    <a:pt x="210" y="240"/>
                  </a:lnTo>
                  <a:lnTo>
                    <a:pt x="182" y="220"/>
                  </a:lnTo>
                  <a:lnTo>
                    <a:pt x="153" y="199"/>
                  </a:lnTo>
                  <a:lnTo>
                    <a:pt x="126" y="178"/>
                  </a:lnTo>
                  <a:lnTo>
                    <a:pt x="100" y="154"/>
                  </a:lnTo>
                  <a:lnTo>
                    <a:pt x="76" y="131"/>
                  </a:lnTo>
                  <a:lnTo>
                    <a:pt x="56" y="110"/>
                  </a:lnTo>
                  <a:lnTo>
                    <a:pt x="38" y="89"/>
                  </a:lnTo>
                  <a:lnTo>
                    <a:pt x="24" y="69"/>
                  </a:lnTo>
                  <a:lnTo>
                    <a:pt x="14" y="51"/>
                  </a:lnTo>
                  <a:lnTo>
                    <a:pt x="8" y="35"/>
                  </a:lnTo>
                  <a:lnTo>
                    <a:pt x="5" y="23"/>
                  </a:lnTo>
                  <a:lnTo>
                    <a:pt x="8" y="12"/>
                  </a:lnTo>
                  <a:close/>
                  <a:moveTo>
                    <a:pt x="8" y="12"/>
                  </a:moveTo>
                  <a:lnTo>
                    <a:pt x="14" y="5"/>
                  </a:lnTo>
                  <a:lnTo>
                    <a:pt x="24" y="0"/>
                  </a:lnTo>
                  <a:lnTo>
                    <a:pt x="38" y="0"/>
                  </a:lnTo>
                  <a:lnTo>
                    <a:pt x="56" y="2"/>
                  </a:lnTo>
                  <a:lnTo>
                    <a:pt x="77" y="7"/>
                  </a:lnTo>
                  <a:lnTo>
                    <a:pt x="100" y="16"/>
                  </a:lnTo>
                  <a:lnTo>
                    <a:pt x="126" y="26"/>
                  </a:lnTo>
                  <a:lnTo>
                    <a:pt x="153" y="41"/>
                  </a:lnTo>
                  <a:lnTo>
                    <a:pt x="182" y="57"/>
                  </a:lnTo>
                  <a:lnTo>
                    <a:pt x="210" y="74"/>
                  </a:lnTo>
                  <a:lnTo>
                    <a:pt x="239" y="94"/>
                  </a:lnTo>
                  <a:lnTo>
                    <a:pt x="268" y="115"/>
                  </a:lnTo>
                  <a:lnTo>
                    <a:pt x="295" y="138"/>
                  </a:lnTo>
                  <a:lnTo>
                    <a:pt x="321" y="160"/>
                  </a:lnTo>
                  <a:lnTo>
                    <a:pt x="345" y="183"/>
                  </a:lnTo>
                  <a:lnTo>
                    <a:pt x="365" y="204"/>
                  </a:lnTo>
                  <a:lnTo>
                    <a:pt x="382" y="226"/>
                  </a:lnTo>
                  <a:lnTo>
                    <a:pt x="396" y="245"/>
                  </a:lnTo>
                  <a:lnTo>
                    <a:pt x="406" y="263"/>
                  </a:lnTo>
                  <a:lnTo>
                    <a:pt x="412" y="279"/>
                  </a:lnTo>
                  <a:lnTo>
                    <a:pt x="415" y="291"/>
                  </a:lnTo>
                  <a:lnTo>
                    <a:pt x="412" y="302"/>
                  </a:lnTo>
                  <a:lnTo>
                    <a:pt x="406" y="309"/>
                  </a:lnTo>
                  <a:lnTo>
                    <a:pt x="396" y="314"/>
                  </a:lnTo>
                  <a:lnTo>
                    <a:pt x="382" y="316"/>
                  </a:lnTo>
                  <a:lnTo>
                    <a:pt x="365" y="313"/>
                  </a:lnTo>
                  <a:lnTo>
                    <a:pt x="343" y="307"/>
                  </a:lnTo>
                  <a:lnTo>
                    <a:pt x="321" y="300"/>
                  </a:lnTo>
                  <a:lnTo>
                    <a:pt x="295" y="288"/>
                  </a:lnTo>
                  <a:lnTo>
                    <a:pt x="268" y="275"/>
                  </a:lnTo>
                  <a:lnTo>
                    <a:pt x="239" y="259"/>
                  </a:lnTo>
                  <a:lnTo>
                    <a:pt x="210" y="240"/>
                  </a:lnTo>
                  <a:lnTo>
                    <a:pt x="182" y="220"/>
                  </a:lnTo>
                  <a:lnTo>
                    <a:pt x="153" y="199"/>
                  </a:lnTo>
                  <a:lnTo>
                    <a:pt x="126" y="178"/>
                  </a:lnTo>
                  <a:lnTo>
                    <a:pt x="100" y="154"/>
                  </a:lnTo>
                  <a:lnTo>
                    <a:pt x="76" y="131"/>
                  </a:lnTo>
                  <a:lnTo>
                    <a:pt x="56" y="110"/>
                  </a:lnTo>
                  <a:lnTo>
                    <a:pt x="38" y="89"/>
                  </a:lnTo>
                  <a:lnTo>
                    <a:pt x="24" y="69"/>
                  </a:lnTo>
                  <a:lnTo>
                    <a:pt x="14" y="51"/>
                  </a:lnTo>
                  <a:lnTo>
                    <a:pt x="8" y="35"/>
                  </a:lnTo>
                  <a:lnTo>
                    <a:pt x="5" y="23"/>
                  </a:lnTo>
                  <a:lnTo>
                    <a:pt x="8" y="12"/>
                  </a:lnTo>
                  <a:close/>
                </a:path>
              </a:pathLst>
            </a:custGeom>
            <a:solidFill>
              <a:srgbClr val="3333FF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15" name="Line 409"/>
            <p:cNvSpPr>
              <a:spLocks noChangeShapeType="1"/>
            </p:cNvSpPr>
            <p:nvPr/>
          </p:nvSpPr>
          <p:spPr bwMode="auto">
            <a:xfrm flipH="1" flipV="1">
              <a:off x="2285" y="2824"/>
              <a:ext cx="136" cy="2"/>
            </a:xfrm>
            <a:prstGeom prst="lin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16" name="Line 410"/>
            <p:cNvSpPr>
              <a:spLocks noChangeShapeType="1"/>
            </p:cNvSpPr>
            <p:nvPr/>
          </p:nvSpPr>
          <p:spPr bwMode="auto">
            <a:xfrm flipH="1">
              <a:off x="2372" y="2826"/>
              <a:ext cx="49" cy="102"/>
            </a:xfrm>
            <a:prstGeom prst="lin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17" name="Line 411"/>
            <p:cNvSpPr>
              <a:spLocks noChangeShapeType="1"/>
            </p:cNvSpPr>
            <p:nvPr/>
          </p:nvSpPr>
          <p:spPr bwMode="auto">
            <a:xfrm>
              <a:off x="2421" y="2826"/>
              <a:ext cx="67" cy="144"/>
            </a:xfrm>
            <a:prstGeom prst="lin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18" name="Freeform 412"/>
            <p:cNvSpPr>
              <a:spLocks/>
            </p:cNvSpPr>
            <p:nvPr/>
          </p:nvSpPr>
          <p:spPr bwMode="auto">
            <a:xfrm>
              <a:off x="2349" y="2902"/>
              <a:ext cx="51" cy="40"/>
            </a:xfrm>
            <a:custGeom>
              <a:avLst/>
              <a:gdLst>
                <a:gd name="T0" fmla="*/ 0 w 101"/>
                <a:gd name="T1" fmla="*/ 1 h 80"/>
                <a:gd name="T2" fmla="*/ 1 w 101"/>
                <a:gd name="T3" fmla="*/ 0 h 80"/>
                <a:gd name="T4" fmla="*/ 1 w 101"/>
                <a:gd name="T5" fmla="*/ 1 h 80"/>
                <a:gd name="T6" fmla="*/ 1 w 101"/>
                <a:gd name="T7" fmla="*/ 1 h 80"/>
                <a:gd name="T8" fmla="*/ 1 w 101"/>
                <a:gd name="T9" fmla="*/ 1 h 80"/>
                <a:gd name="T10" fmla="*/ 1 w 101"/>
                <a:gd name="T11" fmla="*/ 1 h 80"/>
                <a:gd name="T12" fmla="*/ 1 w 101"/>
                <a:gd name="T13" fmla="*/ 1 h 80"/>
                <a:gd name="T14" fmla="*/ 1 w 101"/>
                <a:gd name="T15" fmla="*/ 1 h 80"/>
                <a:gd name="T16" fmla="*/ 1 w 101"/>
                <a:gd name="T17" fmla="*/ 1 h 80"/>
                <a:gd name="T18" fmla="*/ 1 w 101"/>
                <a:gd name="T19" fmla="*/ 1 h 80"/>
                <a:gd name="T20" fmla="*/ 1 w 101"/>
                <a:gd name="T21" fmla="*/ 1 h 80"/>
                <a:gd name="T22" fmla="*/ 1 w 101"/>
                <a:gd name="T23" fmla="*/ 1 h 80"/>
                <a:gd name="T24" fmla="*/ 1 w 101"/>
                <a:gd name="T25" fmla="*/ 1 h 80"/>
                <a:gd name="T26" fmla="*/ 1 w 101"/>
                <a:gd name="T27" fmla="*/ 1 h 80"/>
                <a:gd name="T28" fmla="*/ 1 w 101"/>
                <a:gd name="T29" fmla="*/ 1 h 80"/>
                <a:gd name="T30" fmla="*/ 1 w 101"/>
                <a:gd name="T31" fmla="*/ 1 h 80"/>
                <a:gd name="T32" fmla="*/ 1 w 101"/>
                <a:gd name="T33" fmla="*/ 1 h 80"/>
                <a:gd name="T34" fmla="*/ 1 w 101"/>
                <a:gd name="T35" fmla="*/ 1 h 80"/>
                <a:gd name="T36" fmla="*/ 1 w 101"/>
                <a:gd name="T37" fmla="*/ 1 h 80"/>
                <a:gd name="T38" fmla="*/ 1 w 101"/>
                <a:gd name="T39" fmla="*/ 1 h 80"/>
                <a:gd name="T40" fmla="*/ 1 w 101"/>
                <a:gd name="T41" fmla="*/ 1 h 80"/>
                <a:gd name="T42" fmla="*/ 0 w 101"/>
                <a:gd name="T43" fmla="*/ 1 h 80"/>
                <a:gd name="T44" fmla="*/ 0 w 101"/>
                <a:gd name="T45" fmla="*/ 1 h 80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01"/>
                <a:gd name="T70" fmla="*/ 0 h 80"/>
                <a:gd name="T71" fmla="*/ 101 w 101"/>
                <a:gd name="T72" fmla="*/ 80 h 80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01" h="80">
                  <a:moveTo>
                    <a:pt x="0" y="3"/>
                  </a:moveTo>
                  <a:lnTo>
                    <a:pt x="4" y="0"/>
                  </a:lnTo>
                  <a:lnTo>
                    <a:pt x="13" y="1"/>
                  </a:lnTo>
                  <a:lnTo>
                    <a:pt x="24" y="3"/>
                  </a:lnTo>
                  <a:lnTo>
                    <a:pt x="37" y="10"/>
                  </a:lnTo>
                  <a:lnTo>
                    <a:pt x="51" y="19"/>
                  </a:lnTo>
                  <a:lnTo>
                    <a:pt x="66" y="30"/>
                  </a:lnTo>
                  <a:lnTo>
                    <a:pt x="79" y="40"/>
                  </a:lnTo>
                  <a:lnTo>
                    <a:pt x="90" y="51"/>
                  </a:lnTo>
                  <a:lnTo>
                    <a:pt x="97" y="62"/>
                  </a:lnTo>
                  <a:lnTo>
                    <a:pt x="101" y="71"/>
                  </a:lnTo>
                  <a:lnTo>
                    <a:pt x="101" y="76"/>
                  </a:lnTo>
                  <a:lnTo>
                    <a:pt x="97" y="80"/>
                  </a:lnTo>
                  <a:lnTo>
                    <a:pt x="90" y="78"/>
                  </a:lnTo>
                  <a:lnTo>
                    <a:pt x="79" y="74"/>
                  </a:lnTo>
                  <a:lnTo>
                    <a:pt x="66" y="69"/>
                  </a:lnTo>
                  <a:lnTo>
                    <a:pt x="51" y="60"/>
                  </a:lnTo>
                  <a:lnTo>
                    <a:pt x="37" y="49"/>
                  </a:lnTo>
                  <a:lnTo>
                    <a:pt x="23" y="39"/>
                  </a:lnTo>
                  <a:lnTo>
                    <a:pt x="13" y="28"/>
                  </a:lnTo>
                  <a:lnTo>
                    <a:pt x="4" y="17"/>
                  </a:lnTo>
                  <a:lnTo>
                    <a:pt x="0" y="8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3333FF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2084" name="Group 413"/>
          <p:cNvGrpSpPr>
            <a:grpSpLocks/>
          </p:cNvGrpSpPr>
          <p:nvPr/>
        </p:nvGrpSpPr>
        <p:grpSpPr bwMode="auto">
          <a:xfrm flipH="1">
            <a:off x="5789613" y="5770563"/>
            <a:ext cx="203200" cy="157162"/>
            <a:chOff x="2274" y="2821"/>
            <a:chExt cx="215" cy="238"/>
          </a:xfrm>
        </p:grpSpPr>
        <p:sp>
          <p:nvSpPr>
            <p:cNvPr id="2091" name="Freeform 414"/>
            <p:cNvSpPr>
              <a:spLocks noEditPoints="1"/>
            </p:cNvSpPr>
            <p:nvPr/>
          </p:nvSpPr>
          <p:spPr bwMode="auto">
            <a:xfrm>
              <a:off x="2274" y="3034"/>
              <a:ext cx="215" cy="25"/>
            </a:xfrm>
            <a:custGeom>
              <a:avLst/>
              <a:gdLst>
                <a:gd name="T0" fmla="*/ 1 w 430"/>
                <a:gd name="T1" fmla="*/ 1 h 50"/>
                <a:gd name="T2" fmla="*/ 0 w 430"/>
                <a:gd name="T3" fmla="*/ 1 h 50"/>
                <a:gd name="T4" fmla="*/ 0 w 430"/>
                <a:gd name="T5" fmla="*/ 1 h 50"/>
                <a:gd name="T6" fmla="*/ 1 w 430"/>
                <a:gd name="T7" fmla="*/ 1 h 50"/>
                <a:gd name="T8" fmla="*/ 1 w 430"/>
                <a:gd name="T9" fmla="*/ 1 h 50"/>
                <a:gd name="T10" fmla="*/ 1 w 430"/>
                <a:gd name="T11" fmla="*/ 1 h 50"/>
                <a:gd name="T12" fmla="*/ 1 w 430"/>
                <a:gd name="T13" fmla="*/ 0 h 50"/>
                <a:gd name="T14" fmla="*/ 1 w 430"/>
                <a:gd name="T15" fmla="*/ 0 h 50"/>
                <a:gd name="T16" fmla="*/ 1 w 430"/>
                <a:gd name="T17" fmla="*/ 1 h 50"/>
                <a:gd name="T18" fmla="*/ 1 w 430"/>
                <a:gd name="T19" fmla="*/ 1 h 50"/>
                <a:gd name="T20" fmla="*/ 1 w 430"/>
                <a:gd name="T21" fmla="*/ 1 h 50"/>
                <a:gd name="T22" fmla="*/ 1 w 430"/>
                <a:gd name="T23" fmla="*/ 1 h 5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430"/>
                <a:gd name="T37" fmla="*/ 0 h 50"/>
                <a:gd name="T38" fmla="*/ 430 w 430"/>
                <a:gd name="T39" fmla="*/ 50 h 50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430" h="50">
                  <a:moveTo>
                    <a:pt x="26" y="18"/>
                  </a:moveTo>
                  <a:lnTo>
                    <a:pt x="0" y="18"/>
                  </a:lnTo>
                  <a:lnTo>
                    <a:pt x="0" y="50"/>
                  </a:lnTo>
                  <a:lnTo>
                    <a:pt x="430" y="50"/>
                  </a:lnTo>
                  <a:lnTo>
                    <a:pt x="430" y="18"/>
                  </a:lnTo>
                  <a:lnTo>
                    <a:pt x="376" y="18"/>
                  </a:lnTo>
                  <a:lnTo>
                    <a:pt x="376" y="0"/>
                  </a:lnTo>
                  <a:lnTo>
                    <a:pt x="26" y="0"/>
                  </a:lnTo>
                  <a:lnTo>
                    <a:pt x="26" y="18"/>
                  </a:lnTo>
                  <a:close/>
                  <a:moveTo>
                    <a:pt x="376" y="18"/>
                  </a:moveTo>
                  <a:lnTo>
                    <a:pt x="33" y="18"/>
                  </a:lnTo>
                  <a:lnTo>
                    <a:pt x="376" y="18"/>
                  </a:lnTo>
                  <a:close/>
                </a:path>
              </a:pathLst>
            </a:custGeom>
            <a:solidFill>
              <a:srgbClr val="3333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092" name="Line 415"/>
            <p:cNvSpPr>
              <a:spLocks noChangeShapeType="1"/>
            </p:cNvSpPr>
            <p:nvPr/>
          </p:nvSpPr>
          <p:spPr bwMode="auto">
            <a:xfrm>
              <a:off x="2317" y="2951"/>
              <a:ext cx="30" cy="1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093" name="Freeform 416"/>
            <p:cNvSpPr>
              <a:spLocks/>
            </p:cNvSpPr>
            <p:nvPr/>
          </p:nvSpPr>
          <p:spPr bwMode="auto">
            <a:xfrm>
              <a:off x="2317" y="2923"/>
              <a:ext cx="44" cy="109"/>
            </a:xfrm>
            <a:custGeom>
              <a:avLst/>
              <a:gdLst>
                <a:gd name="T0" fmla="*/ 1 w 87"/>
                <a:gd name="T1" fmla="*/ 0 h 219"/>
                <a:gd name="T2" fmla="*/ 0 w 87"/>
                <a:gd name="T3" fmla="*/ 0 h 219"/>
                <a:gd name="T4" fmla="*/ 1 w 87"/>
                <a:gd name="T5" fmla="*/ 0 h 219"/>
                <a:gd name="T6" fmla="*/ 0 60000 65536"/>
                <a:gd name="T7" fmla="*/ 0 60000 65536"/>
                <a:gd name="T8" fmla="*/ 0 60000 65536"/>
                <a:gd name="T9" fmla="*/ 0 w 87"/>
                <a:gd name="T10" fmla="*/ 0 h 219"/>
                <a:gd name="T11" fmla="*/ 87 w 87"/>
                <a:gd name="T12" fmla="*/ 219 h 21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87" h="219">
                  <a:moveTo>
                    <a:pt x="87" y="219"/>
                  </a:moveTo>
                  <a:lnTo>
                    <a:pt x="0" y="55"/>
                  </a:lnTo>
                  <a:lnTo>
                    <a:pt x="28" y="0"/>
                  </a:lnTo>
                </a:path>
              </a:pathLst>
            </a:custGeom>
            <a:solidFill>
              <a:srgbClr val="3333FF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094" name="Line 417"/>
            <p:cNvSpPr>
              <a:spLocks noChangeShapeType="1"/>
            </p:cNvSpPr>
            <p:nvPr/>
          </p:nvSpPr>
          <p:spPr bwMode="auto">
            <a:xfrm flipV="1">
              <a:off x="2300" y="2951"/>
              <a:ext cx="47" cy="83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095" name="Freeform 418"/>
            <p:cNvSpPr>
              <a:spLocks/>
            </p:cNvSpPr>
            <p:nvPr/>
          </p:nvSpPr>
          <p:spPr bwMode="auto">
            <a:xfrm>
              <a:off x="2317" y="3005"/>
              <a:ext cx="86" cy="27"/>
            </a:xfrm>
            <a:custGeom>
              <a:avLst/>
              <a:gdLst>
                <a:gd name="T0" fmla="*/ 1 w 172"/>
                <a:gd name="T1" fmla="*/ 0 h 55"/>
                <a:gd name="T2" fmla="*/ 0 w 172"/>
                <a:gd name="T3" fmla="*/ 0 h 55"/>
                <a:gd name="T4" fmla="*/ 1 w 172"/>
                <a:gd name="T5" fmla="*/ 0 h 55"/>
                <a:gd name="T6" fmla="*/ 1 w 172"/>
                <a:gd name="T7" fmla="*/ 0 h 5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72"/>
                <a:gd name="T13" fmla="*/ 0 h 55"/>
                <a:gd name="T14" fmla="*/ 172 w 172"/>
                <a:gd name="T15" fmla="*/ 55 h 5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72" h="55">
                  <a:moveTo>
                    <a:pt x="28" y="55"/>
                  </a:moveTo>
                  <a:lnTo>
                    <a:pt x="0" y="0"/>
                  </a:lnTo>
                  <a:lnTo>
                    <a:pt x="172" y="0"/>
                  </a:lnTo>
                  <a:lnTo>
                    <a:pt x="146" y="55"/>
                  </a:lnTo>
                </a:path>
              </a:pathLst>
            </a:custGeom>
            <a:solidFill>
              <a:srgbClr val="3333FF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096" name="Line 419"/>
            <p:cNvSpPr>
              <a:spLocks noChangeShapeType="1"/>
            </p:cNvSpPr>
            <p:nvPr/>
          </p:nvSpPr>
          <p:spPr bwMode="auto">
            <a:xfrm flipH="1" flipV="1">
              <a:off x="2375" y="2960"/>
              <a:ext cx="46" cy="74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097" name="Freeform 420"/>
            <p:cNvSpPr>
              <a:spLocks/>
            </p:cNvSpPr>
            <p:nvPr/>
          </p:nvSpPr>
          <p:spPr bwMode="auto">
            <a:xfrm>
              <a:off x="2274" y="3034"/>
              <a:ext cx="215" cy="25"/>
            </a:xfrm>
            <a:custGeom>
              <a:avLst/>
              <a:gdLst>
                <a:gd name="T0" fmla="*/ 1 w 430"/>
                <a:gd name="T1" fmla="*/ 1 h 50"/>
                <a:gd name="T2" fmla="*/ 0 w 430"/>
                <a:gd name="T3" fmla="*/ 1 h 50"/>
                <a:gd name="T4" fmla="*/ 0 w 430"/>
                <a:gd name="T5" fmla="*/ 1 h 50"/>
                <a:gd name="T6" fmla="*/ 1 w 430"/>
                <a:gd name="T7" fmla="*/ 1 h 50"/>
                <a:gd name="T8" fmla="*/ 1 w 430"/>
                <a:gd name="T9" fmla="*/ 1 h 50"/>
                <a:gd name="T10" fmla="*/ 1 w 430"/>
                <a:gd name="T11" fmla="*/ 1 h 50"/>
                <a:gd name="T12" fmla="*/ 1 w 430"/>
                <a:gd name="T13" fmla="*/ 0 h 50"/>
                <a:gd name="T14" fmla="*/ 1 w 430"/>
                <a:gd name="T15" fmla="*/ 0 h 50"/>
                <a:gd name="T16" fmla="*/ 1 w 430"/>
                <a:gd name="T17" fmla="*/ 1 h 5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30"/>
                <a:gd name="T28" fmla="*/ 0 h 50"/>
                <a:gd name="T29" fmla="*/ 430 w 430"/>
                <a:gd name="T30" fmla="*/ 50 h 5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30" h="50">
                  <a:moveTo>
                    <a:pt x="26" y="18"/>
                  </a:moveTo>
                  <a:lnTo>
                    <a:pt x="0" y="18"/>
                  </a:lnTo>
                  <a:lnTo>
                    <a:pt x="0" y="50"/>
                  </a:lnTo>
                  <a:lnTo>
                    <a:pt x="430" y="50"/>
                  </a:lnTo>
                  <a:lnTo>
                    <a:pt x="430" y="18"/>
                  </a:lnTo>
                  <a:lnTo>
                    <a:pt x="376" y="18"/>
                  </a:lnTo>
                  <a:lnTo>
                    <a:pt x="376" y="0"/>
                  </a:lnTo>
                  <a:lnTo>
                    <a:pt x="26" y="0"/>
                  </a:lnTo>
                  <a:lnTo>
                    <a:pt x="26" y="18"/>
                  </a:lnTo>
                </a:path>
              </a:pathLst>
            </a:custGeom>
            <a:solidFill>
              <a:srgbClr val="3333FF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098" name="Freeform 421"/>
            <p:cNvSpPr>
              <a:spLocks/>
            </p:cNvSpPr>
            <p:nvPr/>
          </p:nvSpPr>
          <p:spPr bwMode="auto">
            <a:xfrm>
              <a:off x="2290" y="3043"/>
              <a:ext cx="171" cy="1"/>
            </a:xfrm>
            <a:custGeom>
              <a:avLst/>
              <a:gdLst>
                <a:gd name="T0" fmla="*/ 0 w 343"/>
                <a:gd name="T1" fmla="*/ 0 h 1"/>
                <a:gd name="T2" fmla="*/ 0 w 343"/>
                <a:gd name="T3" fmla="*/ 0 h 1"/>
                <a:gd name="T4" fmla="*/ 0 w 343"/>
                <a:gd name="T5" fmla="*/ 0 h 1"/>
                <a:gd name="T6" fmla="*/ 0 60000 65536"/>
                <a:gd name="T7" fmla="*/ 0 60000 65536"/>
                <a:gd name="T8" fmla="*/ 0 60000 65536"/>
                <a:gd name="T9" fmla="*/ 0 w 343"/>
                <a:gd name="T10" fmla="*/ 0 h 1"/>
                <a:gd name="T11" fmla="*/ 343 w 343"/>
                <a:gd name="T12" fmla="*/ 1 h 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43" h="1">
                  <a:moveTo>
                    <a:pt x="343" y="0"/>
                  </a:moveTo>
                  <a:lnTo>
                    <a:pt x="0" y="0"/>
                  </a:lnTo>
                  <a:lnTo>
                    <a:pt x="343" y="0"/>
                  </a:lnTo>
                </a:path>
              </a:pathLst>
            </a:custGeom>
            <a:solidFill>
              <a:srgbClr val="3333FF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099" name="Rectangle 422"/>
            <p:cNvSpPr>
              <a:spLocks noChangeArrowheads="1"/>
            </p:cNvSpPr>
            <p:nvPr/>
          </p:nvSpPr>
          <p:spPr bwMode="auto">
            <a:xfrm>
              <a:off x="2347" y="2951"/>
              <a:ext cx="27" cy="83"/>
            </a:xfrm>
            <a:prstGeom prst="rect">
              <a:avLst/>
            </a:prstGeom>
            <a:solidFill>
              <a:srgbClr val="3333FF"/>
            </a:solidFill>
            <a:ln w="63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l-GR"/>
            </a:p>
          </p:txBody>
        </p:sp>
        <p:sp>
          <p:nvSpPr>
            <p:cNvPr id="2100" name="Freeform 423"/>
            <p:cNvSpPr>
              <a:spLocks noEditPoints="1"/>
            </p:cNvSpPr>
            <p:nvPr/>
          </p:nvSpPr>
          <p:spPr bwMode="auto">
            <a:xfrm>
              <a:off x="2281" y="2821"/>
              <a:ext cx="208" cy="175"/>
            </a:xfrm>
            <a:custGeom>
              <a:avLst/>
              <a:gdLst>
                <a:gd name="T0" fmla="*/ 1 w 415"/>
                <a:gd name="T1" fmla="*/ 1 h 350"/>
                <a:gd name="T2" fmla="*/ 1 w 415"/>
                <a:gd name="T3" fmla="*/ 1 h 350"/>
                <a:gd name="T4" fmla="*/ 1 w 415"/>
                <a:gd name="T5" fmla="*/ 1 h 350"/>
                <a:gd name="T6" fmla="*/ 1 w 415"/>
                <a:gd name="T7" fmla="*/ 1 h 350"/>
                <a:gd name="T8" fmla="*/ 1 w 415"/>
                <a:gd name="T9" fmla="*/ 1 h 350"/>
                <a:gd name="T10" fmla="*/ 1 w 415"/>
                <a:gd name="T11" fmla="*/ 1 h 350"/>
                <a:gd name="T12" fmla="*/ 1 w 415"/>
                <a:gd name="T13" fmla="*/ 1 h 350"/>
                <a:gd name="T14" fmla="*/ 1 w 415"/>
                <a:gd name="T15" fmla="*/ 1 h 350"/>
                <a:gd name="T16" fmla="*/ 1 w 415"/>
                <a:gd name="T17" fmla="*/ 1 h 350"/>
                <a:gd name="T18" fmla="*/ 1 w 415"/>
                <a:gd name="T19" fmla="*/ 1 h 350"/>
                <a:gd name="T20" fmla="*/ 1 w 415"/>
                <a:gd name="T21" fmla="*/ 1 h 350"/>
                <a:gd name="T22" fmla="*/ 1 w 415"/>
                <a:gd name="T23" fmla="*/ 1 h 350"/>
                <a:gd name="T24" fmla="*/ 1 w 415"/>
                <a:gd name="T25" fmla="*/ 1 h 350"/>
                <a:gd name="T26" fmla="*/ 1 w 415"/>
                <a:gd name="T27" fmla="*/ 1 h 350"/>
                <a:gd name="T28" fmla="*/ 1 w 415"/>
                <a:gd name="T29" fmla="*/ 1 h 350"/>
                <a:gd name="T30" fmla="*/ 1 w 415"/>
                <a:gd name="T31" fmla="*/ 1 h 350"/>
                <a:gd name="T32" fmla="*/ 1 w 415"/>
                <a:gd name="T33" fmla="*/ 1 h 350"/>
                <a:gd name="T34" fmla="*/ 1 w 415"/>
                <a:gd name="T35" fmla="*/ 1 h 350"/>
                <a:gd name="T36" fmla="*/ 1 w 415"/>
                <a:gd name="T37" fmla="*/ 1 h 350"/>
                <a:gd name="T38" fmla="*/ 1 w 415"/>
                <a:gd name="T39" fmla="*/ 1 h 350"/>
                <a:gd name="T40" fmla="*/ 1 w 415"/>
                <a:gd name="T41" fmla="*/ 1 h 350"/>
                <a:gd name="T42" fmla="*/ 1 w 415"/>
                <a:gd name="T43" fmla="*/ 1 h 350"/>
                <a:gd name="T44" fmla="*/ 1 w 415"/>
                <a:gd name="T45" fmla="*/ 1 h 350"/>
                <a:gd name="T46" fmla="*/ 1 w 415"/>
                <a:gd name="T47" fmla="*/ 0 h 350"/>
                <a:gd name="T48" fmla="*/ 1 w 415"/>
                <a:gd name="T49" fmla="*/ 1 h 350"/>
                <a:gd name="T50" fmla="*/ 1 w 415"/>
                <a:gd name="T51" fmla="*/ 1 h 350"/>
                <a:gd name="T52" fmla="*/ 1 w 415"/>
                <a:gd name="T53" fmla="*/ 1 h 350"/>
                <a:gd name="T54" fmla="*/ 1 w 415"/>
                <a:gd name="T55" fmla="*/ 1 h 350"/>
                <a:gd name="T56" fmla="*/ 1 w 415"/>
                <a:gd name="T57" fmla="*/ 1 h 350"/>
                <a:gd name="T58" fmla="*/ 1 w 415"/>
                <a:gd name="T59" fmla="*/ 1 h 350"/>
                <a:gd name="T60" fmla="*/ 1 w 415"/>
                <a:gd name="T61" fmla="*/ 1 h 350"/>
                <a:gd name="T62" fmla="*/ 1 w 415"/>
                <a:gd name="T63" fmla="*/ 1 h 350"/>
                <a:gd name="T64" fmla="*/ 1 w 415"/>
                <a:gd name="T65" fmla="*/ 1 h 350"/>
                <a:gd name="T66" fmla="*/ 1 w 415"/>
                <a:gd name="T67" fmla="*/ 1 h 350"/>
                <a:gd name="T68" fmla="*/ 1 w 415"/>
                <a:gd name="T69" fmla="*/ 1 h 350"/>
                <a:gd name="T70" fmla="*/ 1 w 415"/>
                <a:gd name="T71" fmla="*/ 1 h 350"/>
                <a:gd name="T72" fmla="*/ 1 w 415"/>
                <a:gd name="T73" fmla="*/ 1 h 350"/>
                <a:gd name="T74" fmla="*/ 1 w 415"/>
                <a:gd name="T75" fmla="*/ 1 h 350"/>
                <a:gd name="T76" fmla="*/ 1 w 415"/>
                <a:gd name="T77" fmla="*/ 1 h 350"/>
                <a:gd name="T78" fmla="*/ 1 w 415"/>
                <a:gd name="T79" fmla="*/ 1 h 350"/>
                <a:gd name="T80" fmla="*/ 1 w 415"/>
                <a:gd name="T81" fmla="*/ 1 h 350"/>
                <a:gd name="T82" fmla="*/ 1 w 415"/>
                <a:gd name="T83" fmla="*/ 1 h 350"/>
                <a:gd name="T84" fmla="*/ 1 w 415"/>
                <a:gd name="T85" fmla="*/ 1 h 350"/>
                <a:gd name="T86" fmla="*/ 1 w 415"/>
                <a:gd name="T87" fmla="*/ 1 h 350"/>
                <a:gd name="T88" fmla="*/ 1 w 415"/>
                <a:gd name="T89" fmla="*/ 1 h 350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415"/>
                <a:gd name="T136" fmla="*/ 0 h 350"/>
                <a:gd name="T137" fmla="*/ 415 w 415"/>
                <a:gd name="T138" fmla="*/ 350 h 350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415" h="350">
                  <a:moveTo>
                    <a:pt x="8" y="12"/>
                  </a:moveTo>
                  <a:lnTo>
                    <a:pt x="1" y="32"/>
                  </a:lnTo>
                  <a:lnTo>
                    <a:pt x="0" y="53"/>
                  </a:lnTo>
                  <a:lnTo>
                    <a:pt x="3" y="78"/>
                  </a:lnTo>
                  <a:lnTo>
                    <a:pt x="8" y="103"/>
                  </a:lnTo>
                  <a:lnTo>
                    <a:pt x="18" y="130"/>
                  </a:lnTo>
                  <a:lnTo>
                    <a:pt x="34" y="158"/>
                  </a:lnTo>
                  <a:lnTo>
                    <a:pt x="51" y="185"/>
                  </a:lnTo>
                  <a:lnTo>
                    <a:pt x="73" y="211"/>
                  </a:lnTo>
                  <a:lnTo>
                    <a:pt x="97" y="236"/>
                  </a:lnTo>
                  <a:lnTo>
                    <a:pt x="124" y="261"/>
                  </a:lnTo>
                  <a:lnTo>
                    <a:pt x="151" y="282"/>
                  </a:lnTo>
                  <a:lnTo>
                    <a:pt x="182" y="302"/>
                  </a:lnTo>
                  <a:lnTo>
                    <a:pt x="212" y="318"/>
                  </a:lnTo>
                  <a:lnTo>
                    <a:pt x="242" y="332"/>
                  </a:lnTo>
                  <a:lnTo>
                    <a:pt x="270" y="341"/>
                  </a:lnTo>
                  <a:lnTo>
                    <a:pt x="299" y="346"/>
                  </a:lnTo>
                  <a:lnTo>
                    <a:pt x="325" y="350"/>
                  </a:lnTo>
                  <a:lnTo>
                    <a:pt x="349" y="346"/>
                  </a:lnTo>
                  <a:lnTo>
                    <a:pt x="371" y="341"/>
                  </a:lnTo>
                  <a:lnTo>
                    <a:pt x="388" y="332"/>
                  </a:lnTo>
                  <a:lnTo>
                    <a:pt x="402" y="318"/>
                  </a:lnTo>
                  <a:lnTo>
                    <a:pt x="412" y="302"/>
                  </a:lnTo>
                  <a:lnTo>
                    <a:pt x="406" y="309"/>
                  </a:lnTo>
                  <a:lnTo>
                    <a:pt x="396" y="314"/>
                  </a:lnTo>
                  <a:lnTo>
                    <a:pt x="382" y="316"/>
                  </a:lnTo>
                  <a:lnTo>
                    <a:pt x="365" y="313"/>
                  </a:lnTo>
                  <a:lnTo>
                    <a:pt x="343" y="307"/>
                  </a:lnTo>
                  <a:lnTo>
                    <a:pt x="321" y="300"/>
                  </a:lnTo>
                  <a:lnTo>
                    <a:pt x="295" y="288"/>
                  </a:lnTo>
                  <a:lnTo>
                    <a:pt x="268" y="275"/>
                  </a:lnTo>
                  <a:lnTo>
                    <a:pt x="239" y="259"/>
                  </a:lnTo>
                  <a:lnTo>
                    <a:pt x="210" y="240"/>
                  </a:lnTo>
                  <a:lnTo>
                    <a:pt x="182" y="220"/>
                  </a:lnTo>
                  <a:lnTo>
                    <a:pt x="153" y="199"/>
                  </a:lnTo>
                  <a:lnTo>
                    <a:pt x="126" y="178"/>
                  </a:lnTo>
                  <a:lnTo>
                    <a:pt x="100" y="154"/>
                  </a:lnTo>
                  <a:lnTo>
                    <a:pt x="76" y="131"/>
                  </a:lnTo>
                  <a:lnTo>
                    <a:pt x="56" y="110"/>
                  </a:lnTo>
                  <a:lnTo>
                    <a:pt x="38" y="89"/>
                  </a:lnTo>
                  <a:lnTo>
                    <a:pt x="24" y="69"/>
                  </a:lnTo>
                  <a:lnTo>
                    <a:pt x="14" y="51"/>
                  </a:lnTo>
                  <a:lnTo>
                    <a:pt x="8" y="35"/>
                  </a:lnTo>
                  <a:lnTo>
                    <a:pt x="5" y="23"/>
                  </a:lnTo>
                  <a:lnTo>
                    <a:pt x="8" y="12"/>
                  </a:lnTo>
                  <a:close/>
                  <a:moveTo>
                    <a:pt x="8" y="12"/>
                  </a:moveTo>
                  <a:lnTo>
                    <a:pt x="14" y="5"/>
                  </a:lnTo>
                  <a:lnTo>
                    <a:pt x="24" y="0"/>
                  </a:lnTo>
                  <a:lnTo>
                    <a:pt x="38" y="0"/>
                  </a:lnTo>
                  <a:lnTo>
                    <a:pt x="56" y="2"/>
                  </a:lnTo>
                  <a:lnTo>
                    <a:pt x="77" y="7"/>
                  </a:lnTo>
                  <a:lnTo>
                    <a:pt x="100" y="16"/>
                  </a:lnTo>
                  <a:lnTo>
                    <a:pt x="126" y="26"/>
                  </a:lnTo>
                  <a:lnTo>
                    <a:pt x="153" y="41"/>
                  </a:lnTo>
                  <a:lnTo>
                    <a:pt x="182" y="57"/>
                  </a:lnTo>
                  <a:lnTo>
                    <a:pt x="210" y="74"/>
                  </a:lnTo>
                  <a:lnTo>
                    <a:pt x="239" y="94"/>
                  </a:lnTo>
                  <a:lnTo>
                    <a:pt x="268" y="115"/>
                  </a:lnTo>
                  <a:lnTo>
                    <a:pt x="295" y="138"/>
                  </a:lnTo>
                  <a:lnTo>
                    <a:pt x="321" y="160"/>
                  </a:lnTo>
                  <a:lnTo>
                    <a:pt x="345" y="183"/>
                  </a:lnTo>
                  <a:lnTo>
                    <a:pt x="365" y="204"/>
                  </a:lnTo>
                  <a:lnTo>
                    <a:pt x="382" y="226"/>
                  </a:lnTo>
                  <a:lnTo>
                    <a:pt x="396" y="245"/>
                  </a:lnTo>
                  <a:lnTo>
                    <a:pt x="406" y="263"/>
                  </a:lnTo>
                  <a:lnTo>
                    <a:pt x="412" y="279"/>
                  </a:lnTo>
                  <a:lnTo>
                    <a:pt x="415" y="291"/>
                  </a:lnTo>
                  <a:lnTo>
                    <a:pt x="412" y="302"/>
                  </a:lnTo>
                  <a:lnTo>
                    <a:pt x="406" y="309"/>
                  </a:lnTo>
                  <a:lnTo>
                    <a:pt x="396" y="314"/>
                  </a:lnTo>
                  <a:lnTo>
                    <a:pt x="382" y="316"/>
                  </a:lnTo>
                  <a:lnTo>
                    <a:pt x="365" y="313"/>
                  </a:lnTo>
                  <a:lnTo>
                    <a:pt x="343" y="307"/>
                  </a:lnTo>
                  <a:lnTo>
                    <a:pt x="321" y="300"/>
                  </a:lnTo>
                  <a:lnTo>
                    <a:pt x="295" y="288"/>
                  </a:lnTo>
                  <a:lnTo>
                    <a:pt x="268" y="275"/>
                  </a:lnTo>
                  <a:lnTo>
                    <a:pt x="239" y="259"/>
                  </a:lnTo>
                  <a:lnTo>
                    <a:pt x="210" y="240"/>
                  </a:lnTo>
                  <a:lnTo>
                    <a:pt x="182" y="220"/>
                  </a:lnTo>
                  <a:lnTo>
                    <a:pt x="153" y="199"/>
                  </a:lnTo>
                  <a:lnTo>
                    <a:pt x="126" y="178"/>
                  </a:lnTo>
                  <a:lnTo>
                    <a:pt x="100" y="154"/>
                  </a:lnTo>
                  <a:lnTo>
                    <a:pt x="76" y="131"/>
                  </a:lnTo>
                  <a:lnTo>
                    <a:pt x="56" y="110"/>
                  </a:lnTo>
                  <a:lnTo>
                    <a:pt x="38" y="89"/>
                  </a:lnTo>
                  <a:lnTo>
                    <a:pt x="24" y="69"/>
                  </a:lnTo>
                  <a:lnTo>
                    <a:pt x="14" y="51"/>
                  </a:lnTo>
                  <a:lnTo>
                    <a:pt x="8" y="35"/>
                  </a:lnTo>
                  <a:lnTo>
                    <a:pt x="5" y="23"/>
                  </a:lnTo>
                  <a:lnTo>
                    <a:pt x="8" y="12"/>
                  </a:lnTo>
                  <a:close/>
                </a:path>
              </a:pathLst>
            </a:custGeom>
            <a:solidFill>
              <a:srgbClr val="3333FF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01" name="Line 424"/>
            <p:cNvSpPr>
              <a:spLocks noChangeShapeType="1"/>
            </p:cNvSpPr>
            <p:nvPr/>
          </p:nvSpPr>
          <p:spPr bwMode="auto">
            <a:xfrm flipH="1" flipV="1">
              <a:off x="2285" y="2824"/>
              <a:ext cx="136" cy="2"/>
            </a:xfrm>
            <a:prstGeom prst="lin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02" name="Line 425"/>
            <p:cNvSpPr>
              <a:spLocks noChangeShapeType="1"/>
            </p:cNvSpPr>
            <p:nvPr/>
          </p:nvSpPr>
          <p:spPr bwMode="auto">
            <a:xfrm flipH="1">
              <a:off x="2372" y="2826"/>
              <a:ext cx="49" cy="102"/>
            </a:xfrm>
            <a:prstGeom prst="lin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03" name="Line 426"/>
            <p:cNvSpPr>
              <a:spLocks noChangeShapeType="1"/>
            </p:cNvSpPr>
            <p:nvPr/>
          </p:nvSpPr>
          <p:spPr bwMode="auto">
            <a:xfrm>
              <a:off x="2421" y="2826"/>
              <a:ext cx="67" cy="144"/>
            </a:xfrm>
            <a:prstGeom prst="lin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04" name="Freeform 427"/>
            <p:cNvSpPr>
              <a:spLocks/>
            </p:cNvSpPr>
            <p:nvPr/>
          </p:nvSpPr>
          <p:spPr bwMode="auto">
            <a:xfrm>
              <a:off x="2349" y="2902"/>
              <a:ext cx="51" cy="40"/>
            </a:xfrm>
            <a:custGeom>
              <a:avLst/>
              <a:gdLst>
                <a:gd name="T0" fmla="*/ 0 w 101"/>
                <a:gd name="T1" fmla="*/ 1 h 80"/>
                <a:gd name="T2" fmla="*/ 1 w 101"/>
                <a:gd name="T3" fmla="*/ 0 h 80"/>
                <a:gd name="T4" fmla="*/ 1 w 101"/>
                <a:gd name="T5" fmla="*/ 1 h 80"/>
                <a:gd name="T6" fmla="*/ 1 w 101"/>
                <a:gd name="T7" fmla="*/ 1 h 80"/>
                <a:gd name="T8" fmla="*/ 1 w 101"/>
                <a:gd name="T9" fmla="*/ 1 h 80"/>
                <a:gd name="T10" fmla="*/ 1 w 101"/>
                <a:gd name="T11" fmla="*/ 1 h 80"/>
                <a:gd name="T12" fmla="*/ 1 w 101"/>
                <a:gd name="T13" fmla="*/ 1 h 80"/>
                <a:gd name="T14" fmla="*/ 1 w 101"/>
                <a:gd name="T15" fmla="*/ 1 h 80"/>
                <a:gd name="T16" fmla="*/ 1 w 101"/>
                <a:gd name="T17" fmla="*/ 1 h 80"/>
                <a:gd name="T18" fmla="*/ 1 w 101"/>
                <a:gd name="T19" fmla="*/ 1 h 80"/>
                <a:gd name="T20" fmla="*/ 1 w 101"/>
                <a:gd name="T21" fmla="*/ 1 h 80"/>
                <a:gd name="T22" fmla="*/ 1 w 101"/>
                <a:gd name="T23" fmla="*/ 1 h 80"/>
                <a:gd name="T24" fmla="*/ 1 w 101"/>
                <a:gd name="T25" fmla="*/ 1 h 80"/>
                <a:gd name="T26" fmla="*/ 1 w 101"/>
                <a:gd name="T27" fmla="*/ 1 h 80"/>
                <a:gd name="T28" fmla="*/ 1 w 101"/>
                <a:gd name="T29" fmla="*/ 1 h 80"/>
                <a:gd name="T30" fmla="*/ 1 w 101"/>
                <a:gd name="T31" fmla="*/ 1 h 80"/>
                <a:gd name="T32" fmla="*/ 1 w 101"/>
                <a:gd name="T33" fmla="*/ 1 h 80"/>
                <a:gd name="T34" fmla="*/ 1 w 101"/>
                <a:gd name="T35" fmla="*/ 1 h 80"/>
                <a:gd name="T36" fmla="*/ 1 w 101"/>
                <a:gd name="T37" fmla="*/ 1 h 80"/>
                <a:gd name="T38" fmla="*/ 1 w 101"/>
                <a:gd name="T39" fmla="*/ 1 h 80"/>
                <a:gd name="T40" fmla="*/ 1 w 101"/>
                <a:gd name="T41" fmla="*/ 1 h 80"/>
                <a:gd name="T42" fmla="*/ 0 w 101"/>
                <a:gd name="T43" fmla="*/ 1 h 80"/>
                <a:gd name="T44" fmla="*/ 0 w 101"/>
                <a:gd name="T45" fmla="*/ 1 h 80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01"/>
                <a:gd name="T70" fmla="*/ 0 h 80"/>
                <a:gd name="T71" fmla="*/ 101 w 101"/>
                <a:gd name="T72" fmla="*/ 80 h 80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01" h="80">
                  <a:moveTo>
                    <a:pt x="0" y="3"/>
                  </a:moveTo>
                  <a:lnTo>
                    <a:pt x="4" y="0"/>
                  </a:lnTo>
                  <a:lnTo>
                    <a:pt x="13" y="1"/>
                  </a:lnTo>
                  <a:lnTo>
                    <a:pt x="24" y="3"/>
                  </a:lnTo>
                  <a:lnTo>
                    <a:pt x="37" y="10"/>
                  </a:lnTo>
                  <a:lnTo>
                    <a:pt x="51" y="19"/>
                  </a:lnTo>
                  <a:lnTo>
                    <a:pt x="66" y="30"/>
                  </a:lnTo>
                  <a:lnTo>
                    <a:pt x="79" y="40"/>
                  </a:lnTo>
                  <a:lnTo>
                    <a:pt x="90" y="51"/>
                  </a:lnTo>
                  <a:lnTo>
                    <a:pt x="97" y="62"/>
                  </a:lnTo>
                  <a:lnTo>
                    <a:pt x="101" y="71"/>
                  </a:lnTo>
                  <a:lnTo>
                    <a:pt x="101" y="76"/>
                  </a:lnTo>
                  <a:lnTo>
                    <a:pt x="97" y="80"/>
                  </a:lnTo>
                  <a:lnTo>
                    <a:pt x="90" y="78"/>
                  </a:lnTo>
                  <a:lnTo>
                    <a:pt x="79" y="74"/>
                  </a:lnTo>
                  <a:lnTo>
                    <a:pt x="66" y="69"/>
                  </a:lnTo>
                  <a:lnTo>
                    <a:pt x="51" y="60"/>
                  </a:lnTo>
                  <a:lnTo>
                    <a:pt x="37" y="49"/>
                  </a:lnTo>
                  <a:lnTo>
                    <a:pt x="23" y="39"/>
                  </a:lnTo>
                  <a:lnTo>
                    <a:pt x="13" y="28"/>
                  </a:lnTo>
                  <a:lnTo>
                    <a:pt x="4" y="17"/>
                  </a:lnTo>
                  <a:lnTo>
                    <a:pt x="0" y="8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3333FF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pic>
        <p:nvPicPr>
          <p:cNvPr id="2085" name="Picture 429" descr="MMj03957750000[1]"/>
          <p:cNvPicPr>
            <a:picLocks noChangeAspect="1" noChangeArrowheads="1" noCrop="1"/>
          </p:cNvPicPr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5240338" y="4905375"/>
            <a:ext cx="387350" cy="33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86" name="Picture 432" descr="cocktail"/>
          <p:cNvPicPr>
            <a:picLocks noChangeAspect="1" noChangeArrowheads="1"/>
          </p:cNvPicPr>
          <p:nvPr/>
        </p:nvPicPr>
        <p:blipFill>
          <a:blip r:embed="rId23" cstate="print"/>
          <a:srcRect/>
          <a:stretch>
            <a:fillRect/>
          </a:stretch>
        </p:blipFill>
        <p:spPr bwMode="auto">
          <a:xfrm>
            <a:off x="6469063" y="4668838"/>
            <a:ext cx="2030412" cy="104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054" name="Object 433"/>
          <p:cNvGraphicFramePr>
            <a:graphicFrameLocks noChangeAspect="1"/>
          </p:cNvGraphicFramePr>
          <p:nvPr/>
        </p:nvGraphicFramePr>
        <p:xfrm>
          <a:off x="1309688" y="4502150"/>
          <a:ext cx="439737" cy="366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4" name="Clip" r:id="rId24" imgW="1305000" imgH="1085760" progId="">
                  <p:embed/>
                </p:oleObj>
              </mc:Choice>
              <mc:Fallback>
                <p:oleObj name="Clip" r:id="rId24" imgW="1305000" imgH="1085760" progId="">
                  <p:embed/>
                  <p:pic>
                    <p:nvPicPr>
                      <p:cNvPr id="0" name="Object 4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09688" y="4502150"/>
                        <a:ext cx="439737" cy="3667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87" name="Line 434"/>
          <p:cNvSpPr>
            <a:spLocks noChangeShapeType="1"/>
          </p:cNvSpPr>
          <p:nvPr/>
        </p:nvSpPr>
        <p:spPr bwMode="auto">
          <a:xfrm>
            <a:off x="1708150" y="4772025"/>
            <a:ext cx="242888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088" name="Line 435"/>
          <p:cNvSpPr>
            <a:spLocks noChangeShapeType="1"/>
          </p:cNvSpPr>
          <p:nvPr/>
        </p:nvSpPr>
        <p:spPr bwMode="auto">
          <a:xfrm>
            <a:off x="1708150" y="4772025"/>
            <a:ext cx="242888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089" name="Line 436"/>
          <p:cNvSpPr>
            <a:spLocks noChangeShapeType="1"/>
          </p:cNvSpPr>
          <p:nvPr/>
        </p:nvSpPr>
        <p:spPr bwMode="auto">
          <a:xfrm>
            <a:off x="1639888" y="5408613"/>
            <a:ext cx="190500" cy="15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090" name="Rectangle 5"/>
          <p:cNvSpPr txBox="1">
            <a:spLocks noChangeArrowheads="1"/>
          </p:cNvSpPr>
          <p:nvPr/>
        </p:nvSpPr>
        <p:spPr bwMode="auto">
          <a:xfrm>
            <a:off x="3876675" y="6400800"/>
            <a:ext cx="4429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/>
            <a:r>
              <a:rPr lang="el-GR" sz="1100" i="0" dirty="0" smtClean="0">
                <a:latin typeface="Arial" charset="0"/>
                <a:cs typeface="Arial" charset="0"/>
              </a:rPr>
              <a:t>Δίκτυα Επικοινωνιών- </a:t>
            </a:r>
            <a:r>
              <a:rPr lang="en-US" sz="1100" i="0" dirty="0">
                <a:latin typeface="Arial" charset="0"/>
                <a:cs typeface="Arial" charset="0"/>
              </a:rPr>
              <a:t>5: </a:t>
            </a:r>
            <a:r>
              <a:rPr lang="el-GR" sz="1100" i="0" dirty="0">
                <a:latin typeface="Arial" charset="0"/>
                <a:cs typeface="Arial" charset="0"/>
              </a:rPr>
              <a:t>Επίπεδο ζεύξης δεδομένων</a:t>
            </a:r>
            <a:endParaRPr lang="en-US" sz="1100" i="0" dirty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F7DBFB6A-957F-4E44-85E2-E8D1B138A02B}" type="slidenum">
              <a:rPr lang="en-US" smtClean="0">
                <a:latin typeface="Arial" charset="0"/>
                <a:cs typeface="Arial" charset="0"/>
              </a:rPr>
              <a:pPr/>
              <a:t>19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8169275" cy="1143000"/>
          </a:xfrm>
        </p:spPr>
        <p:txBody>
          <a:bodyPr/>
          <a:lstStyle/>
          <a:p>
            <a:r>
              <a:rPr lang="el-GR" sz="3200" dirty="0" smtClean="0"/>
              <a:t>Πρωτόκολλα πολλαπλής πρόσβασης</a:t>
            </a:r>
            <a:endParaRPr lang="en-US" sz="3200" dirty="0" smtClean="0"/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0063" y="1395413"/>
            <a:ext cx="8396287" cy="4648200"/>
          </a:xfrm>
        </p:spPr>
        <p:txBody>
          <a:bodyPr/>
          <a:lstStyle/>
          <a:p>
            <a:r>
              <a:rPr lang="el-GR" sz="2000" dirty="0" smtClean="0"/>
              <a:t>μοναδικό </a:t>
            </a:r>
            <a:r>
              <a:rPr lang="en-US" sz="2000" dirty="0" smtClean="0"/>
              <a:t>broadcast </a:t>
            </a:r>
            <a:r>
              <a:rPr lang="el-GR" sz="2000" dirty="0" smtClean="0"/>
              <a:t>κανάλι κοινής χρήσης</a:t>
            </a:r>
            <a:r>
              <a:rPr lang="en-US" sz="2000" dirty="0" smtClean="0"/>
              <a:t> </a:t>
            </a:r>
          </a:p>
          <a:p>
            <a:r>
              <a:rPr lang="el-GR" sz="2000" dirty="0" smtClean="0"/>
              <a:t>δύο</a:t>
            </a:r>
            <a:r>
              <a:rPr lang="en-US" sz="2000" dirty="0" smtClean="0"/>
              <a:t> </a:t>
            </a:r>
            <a:r>
              <a:rPr lang="el-GR" sz="2000" dirty="0" smtClean="0"/>
              <a:t>ή</a:t>
            </a:r>
            <a:r>
              <a:rPr lang="en-US" sz="2000" dirty="0" smtClean="0"/>
              <a:t> </a:t>
            </a:r>
            <a:r>
              <a:rPr lang="el-GR" sz="2000" dirty="0" smtClean="0"/>
              <a:t>περισσότερες</a:t>
            </a:r>
            <a:r>
              <a:rPr lang="en-US" sz="2000" dirty="0" smtClean="0"/>
              <a:t> </a:t>
            </a:r>
            <a:r>
              <a:rPr lang="el-GR" sz="2000" dirty="0" smtClean="0"/>
              <a:t>ταυτόχρονες</a:t>
            </a:r>
            <a:r>
              <a:rPr lang="en-US" sz="2000" dirty="0" smtClean="0"/>
              <a:t> </a:t>
            </a:r>
            <a:r>
              <a:rPr lang="el-GR" sz="2000" dirty="0" smtClean="0"/>
              <a:t>μεταδόσεις</a:t>
            </a:r>
            <a:r>
              <a:rPr lang="en-US" sz="2000" dirty="0" smtClean="0"/>
              <a:t> </a:t>
            </a:r>
            <a:r>
              <a:rPr lang="el-GR" sz="2000" dirty="0" smtClean="0"/>
              <a:t>από τους κόμβους</a:t>
            </a:r>
            <a:r>
              <a:rPr lang="en-US" sz="2000" dirty="0" smtClean="0"/>
              <a:t>: </a:t>
            </a:r>
            <a:r>
              <a:rPr lang="el-GR" sz="2000" dirty="0" smtClean="0"/>
              <a:t>παρεμβολές</a:t>
            </a:r>
            <a:r>
              <a:rPr lang="en-US" sz="2000" dirty="0" smtClean="0"/>
              <a:t> </a:t>
            </a:r>
          </a:p>
          <a:p>
            <a:pPr lvl="1">
              <a:buFont typeface="Wingdings" pitchFamily="2" charset="2"/>
              <a:buChar char="§"/>
            </a:pPr>
            <a:r>
              <a:rPr lang="el-GR" sz="1800" dirty="0" smtClean="0">
                <a:solidFill>
                  <a:srgbClr val="FF0000"/>
                </a:solidFill>
              </a:rPr>
              <a:t>Σύγκρουση</a:t>
            </a:r>
            <a:r>
              <a:rPr lang="el-GR" sz="1800" dirty="0" smtClean="0"/>
              <a:t> (</a:t>
            </a:r>
            <a:r>
              <a:rPr lang="en-US" sz="1800" dirty="0" smtClean="0">
                <a:solidFill>
                  <a:srgbClr val="FF0000"/>
                </a:solidFill>
              </a:rPr>
              <a:t>collision</a:t>
            </a:r>
            <a:r>
              <a:rPr lang="el-GR" sz="1800" dirty="0" smtClean="0"/>
              <a:t>) αν ο κόμβος λάβει δύο ή περισσότερα σήματα ταυτόχρονα</a:t>
            </a:r>
            <a:endParaRPr lang="en-US" sz="1800" dirty="0" smtClean="0"/>
          </a:p>
          <a:p>
            <a:pPr>
              <a:buFont typeface="ZapfDingbats"/>
              <a:buNone/>
            </a:pPr>
            <a:r>
              <a:rPr lang="el-GR" sz="2000" dirty="0" smtClean="0">
                <a:solidFill>
                  <a:srgbClr val="FF0000"/>
                </a:solidFill>
              </a:rPr>
              <a:t>Πρωτόκολλο πολλαπλής πρόσβασης</a:t>
            </a:r>
            <a:endParaRPr lang="en-US" sz="2000" dirty="0" smtClean="0"/>
          </a:p>
          <a:p>
            <a:r>
              <a:rPr lang="el-GR" sz="2000" dirty="0" smtClean="0"/>
              <a:t>κατανεμημένος αλγόριθμος που καθορίζει πώς οι κόμβοι μοιράζονται το κανάλι</a:t>
            </a:r>
            <a:r>
              <a:rPr lang="en-US" sz="2000" dirty="0" smtClean="0"/>
              <a:t>, </a:t>
            </a:r>
            <a:r>
              <a:rPr lang="el-GR" sz="2000" dirty="0" smtClean="0"/>
              <a:t>π</a:t>
            </a:r>
            <a:r>
              <a:rPr lang="en-US" sz="2000" dirty="0" smtClean="0"/>
              <a:t>.</a:t>
            </a:r>
            <a:r>
              <a:rPr lang="el-GR" sz="2000" dirty="0" smtClean="0"/>
              <a:t>χ</a:t>
            </a:r>
            <a:r>
              <a:rPr lang="en-US" sz="2000" dirty="0" smtClean="0"/>
              <a:t>., </a:t>
            </a:r>
            <a:r>
              <a:rPr lang="el-GR" sz="2000" dirty="0" smtClean="0"/>
              <a:t>καθορίζει πότε ο κόμβος μπορεί να μεταδώσει</a:t>
            </a:r>
            <a:endParaRPr lang="en-US" sz="2000" dirty="0" smtClean="0"/>
          </a:p>
          <a:p>
            <a:r>
              <a:rPr lang="el-GR" sz="2000" dirty="0" smtClean="0"/>
              <a:t>η επικοινωνία για την κοινή χρήση του καναλιού πρέπει να χρησιμοποιήσει το ίδιο το κανάλι</a:t>
            </a:r>
            <a:r>
              <a:rPr lang="en-US" sz="2000" dirty="0" smtClean="0"/>
              <a:t>!</a:t>
            </a:r>
            <a:endParaRPr lang="el-GR" sz="2000" dirty="0" smtClean="0"/>
          </a:p>
          <a:p>
            <a:pPr lvl="1">
              <a:buFont typeface="Wingdings" pitchFamily="2" charset="2"/>
              <a:buChar char="§"/>
            </a:pPr>
            <a:r>
              <a:rPr lang="el-GR" sz="1600" dirty="0" smtClean="0"/>
              <a:t>Δεν υπάρχει εκτός ζώνης </a:t>
            </a:r>
            <a:r>
              <a:rPr lang="en-US" sz="1600" dirty="0" smtClean="0"/>
              <a:t>(out-of-band)</a:t>
            </a:r>
            <a:r>
              <a:rPr lang="el-GR" sz="1600" dirty="0" smtClean="0"/>
              <a:t> κανάλι για συντονισμό!</a:t>
            </a:r>
            <a:r>
              <a:rPr lang="en-US" sz="1600" dirty="0" smtClean="0"/>
              <a:t> </a:t>
            </a:r>
          </a:p>
        </p:txBody>
      </p:sp>
      <p:sp>
        <p:nvSpPr>
          <p:cNvPr id="51204" name="Rectangle 5"/>
          <p:cNvSpPr txBox="1">
            <a:spLocks noChangeArrowheads="1"/>
          </p:cNvSpPr>
          <p:nvPr/>
        </p:nvSpPr>
        <p:spPr bwMode="auto">
          <a:xfrm>
            <a:off x="3876675" y="6400800"/>
            <a:ext cx="4429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/>
            <a:r>
              <a:rPr lang="el-GR" sz="1100" i="0" dirty="0" smtClean="0">
                <a:latin typeface="Arial" charset="0"/>
                <a:cs typeface="Arial" charset="0"/>
              </a:rPr>
              <a:t>Δίκτυα Επικοινωνιών- </a:t>
            </a:r>
            <a:r>
              <a:rPr lang="en-US" sz="1100" i="0" dirty="0">
                <a:latin typeface="Arial" charset="0"/>
                <a:cs typeface="Arial" charset="0"/>
              </a:rPr>
              <a:t>5: </a:t>
            </a:r>
            <a:r>
              <a:rPr lang="el-GR" sz="1100" i="0" dirty="0">
                <a:latin typeface="Arial" charset="0"/>
                <a:cs typeface="Arial" charset="0"/>
              </a:rPr>
              <a:t>Επίπεδο ζεύξης δεδομένων</a:t>
            </a:r>
            <a:endParaRPr lang="en-US" sz="1100" i="0" dirty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1 - Τίτλος"/>
          <p:cNvSpPr>
            <a:spLocks noGrp="1"/>
          </p:cNvSpPr>
          <p:nvPr>
            <p:ph type="title"/>
          </p:nvPr>
        </p:nvSpPr>
        <p:spPr>
          <a:xfrm>
            <a:off x="457200" y="188913"/>
            <a:ext cx="5554663" cy="1800225"/>
          </a:xfrm>
        </p:spPr>
        <p:txBody>
          <a:bodyPr/>
          <a:lstStyle/>
          <a:p>
            <a:r>
              <a:rPr lang="el-GR" dirty="0" smtClean="0">
                <a:solidFill>
                  <a:srgbClr val="0070C0"/>
                </a:solidFill>
              </a:rPr>
              <a:t/>
            </a:r>
            <a:br>
              <a:rPr lang="el-GR" dirty="0" smtClean="0">
                <a:solidFill>
                  <a:srgbClr val="0070C0"/>
                </a:solidFill>
              </a:rPr>
            </a:br>
            <a:r>
              <a:rPr lang="el-GR" dirty="0" smtClean="0">
                <a:solidFill>
                  <a:srgbClr val="0070C0"/>
                </a:solidFill>
              </a:rPr>
              <a:t/>
            </a:r>
            <a:br>
              <a:rPr lang="el-GR" dirty="0" smtClean="0">
                <a:solidFill>
                  <a:srgbClr val="0070C0"/>
                </a:solidFill>
              </a:rPr>
            </a:br>
            <a:r>
              <a:rPr lang="el-GR" dirty="0" smtClean="0">
                <a:solidFill>
                  <a:srgbClr val="0070C0"/>
                </a:solidFill>
              </a:rPr>
              <a:t/>
            </a:r>
            <a:br>
              <a:rPr lang="el-GR" dirty="0" smtClean="0">
                <a:solidFill>
                  <a:srgbClr val="0070C0"/>
                </a:solidFill>
              </a:rPr>
            </a:br>
            <a:r>
              <a:rPr lang="el-GR" dirty="0" smtClean="0">
                <a:solidFill>
                  <a:srgbClr val="0070C0"/>
                </a:solidFill>
              </a:rPr>
              <a:t/>
            </a:r>
            <a:br>
              <a:rPr lang="el-GR" dirty="0" smtClean="0">
                <a:solidFill>
                  <a:srgbClr val="0070C0"/>
                </a:solidFill>
              </a:rPr>
            </a:br>
            <a:r>
              <a:rPr lang="en-US" dirty="0" smtClean="0">
                <a:solidFill>
                  <a:srgbClr val="0070C0"/>
                </a:solidFill>
              </a:rPr>
              <a:t/>
            </a:r>
            <a:br>
              <a:rPr lang="en-US" dirty="0" smtClean="0">
                <a:solidFill>
                  <a:srgbClr val="0070C0"/>
                </a:solidFill>
              </a:rPr>
            </a:br>
            <a:r>
              <a:rPr lang="en-US" dirty="0" smtClean="0">
                <a:solidFill>
                  <a:srgbClr val="0070C0"/>
                </a:solidFill>
              </a:rPr>
              <a:t/>
            </a:r>
            <a:br>
              <a:rPr lang="en-US" dirty="0" smtClean="0">
                <a:solidFill>
                  <a:srgbClr val="0070C0"/>
                </a:solidFill>
              </a:rPr>
            </a:br>
            <a:r>
              <a:rPr lang="en-US" dirty="0" smtClean="0">
                <a:solidFill>
                  <a:srgbClr val="0070C0"/>
                </a:solidFill>
              </a:rPr>
              <a:t/>
            </a:r>
            <a:br>
              <a:rPr lang="en-US" dirty="0" smtClean="0">
                <a:solidFill>
                  <a:srgbClr val="0070C0"/>
                </a:solidFill>
              </a:rPr>
            </a:br>
            <a:r>
              <a:rPr lang="en-US" dirty="0" smtClean="0">
                <a:solidFill>
                  <a:srgbClr val="0070C0"/>
                </a:solidFill>
              </a:rPr>
              <a:t/>
            </a:r>
            <a:br>
              <a:rPr lang="en-US" dirty="0" smtClean="0">
                <a:solidFill>
                  <a:srgbClr val="0070C0"/>
                </a:solidFill>
              </a:rPr>
            </a:br>
            <a:r>
              <a:rPr lang="en-US" dirty="0" smtClean="0">
                <a:solidFill>
                  <a:srgbClr val="0070C0"/>
                </a:solidFill>
              </a:rPr>
              <a:t/>
            </a:r>
            <a:br>
              <a:rPr lang="en-US" dirty="0" smtClean="0">
                <a:solidFill>
                  <a:srgbClr val="0070C0"/>
                </a:solidFill>
              </a:rPr>
            </a:br>
            <a:r>
              <a:rPr lang="en-US" dirty="0" smtClean="0">
                <a:solidFill>
                  <a:srgbClr val="0070C0"/>
                </a:solidFill>
              </a:rPr>
              <a:t/>
            </a:r>
            <a:br>
              <a:rPr lang="en-US" dirty="0" smtClean="0">
                <a:solidFill>
                  <a:srgbClr val="0070C0"/>
                </a:solidFill>
              </a:rPr>
            </a:br>
            <a:r>
              <a:rPr lang="en-US" dirty="0" smtClean="0">
                <a:solidFill>
                  <a:srgbClr val="0070C0"/>
                </a:solidFill>
              </a:rPr>
              <a:t/>
            </a:r>
            <a:br>
              <a:rPr lang="en-US" dirty="0" smtClean="0">
                <a:solidFill>
                  <a:srgbClr val="0070C0"/>
                </a:solidFill>
              </a:rPr>
            </a:br>
            <a:r>
              <a:rPr lang="el-GR" u="none" smtClean="0">
                <a:solidFill>
                  <a:srgbClr val="C00000"/>
                </a:solidFill>
              </a:rPr>
              <a:t>Δίκτυα Επικοινωνιών </a:t>
            </a:r>
            <a:r>
              <a:rPr lang="el-GR" u="none" smtClean="0">
                <a:solidFill>
                  <a:srgbClr val="0070C0"/>
                </a:solidFill>
              </a:rPr>
              <a:t/>
            </a:r>
            <a:br>
              <a:rPr lang="el-GR" u="none" smtClean="0">
                <a:solidFill>
                  <a:srgbClr val="0070C0"/>
                </a:solidFill>
              </a:rPr>
            </a:br>
            <a:r>
              <a:rPr lang="el-GR" sz="1800" u="none" smtClean="0">
                <a:solidFill>
                  <a:srgbClr val="0070C0"/>
                </a:solidFill>
              </a:rPr>
              <a:t>Τμήμα Πληροφορικής και Τηλεπικοινωνιών</a:t>
            </a:r>
            <a:r>
              <a:rPr lang="en-US" sz="1800" u="none" dirty="0" smtClean="0">
                <a:solidFill>
                  <a:srgbClr val="0070C0"/>
                </a:solidFill>
              </a:rPr>
              <a:t/>
            </a:r>
            <a:br>
              <a:rPr lang="en-US" sz="1800" u="none" dirty="0" smtClean="0">
                <a:solidFill>
                  <a:srgbClr val="0070C0"/>
                </a:solidFill>
              </a:rPr>
            </a:br>
            <a:r>
              <a:rPr lang="el-GR" sz="1800" dirty="0" smtClean="0">
                <a:solidFill>
                  <a:srgbClr val="0070C0"/>
                </a:solidFill>
              </a:rPr>
              <a:t/>
            </a:r>
            <a:br>
              <a:rPr lang="el-GR" sz="1800" dirty="0" smtClean="0">
                <a:solidFill>
                  <a:srgbClr val="0070C0"/>
                </a:solidFill>
              </a:rPr>
            </a:br>
            <a:r>
              <a:rPr lang="en-US" sz="1800" u="none" dirty="0" smtClean="0">
                <a:solidFill>
                  <a:srgbClr val="0070C0"/>
                </a:solidFill>
              </a:rPr>
              <a:t>     </a:t>
            </a:r>
            <a:r>
              <a:rPr lang="el-GR" sz="1800" u="none" dirty="0" smtClean="0">
                <a:solidFill>
                  <a:srgbClr val="0070C0"/>
                </a:solidFill>
              </a:rPr>
              <a:t>Εθνικό &amp; Καποδιστριακό </a:t>
            </a:r>
            <a:r>
              <a:rPr lang="el-GR" sz="1800" dirty="0" smtClean="0">
                <a:solidFill>
                  <a:srgbClr val="0070C0"/>
                </a:solidFill>
              </a:rPr>
              <a:t/>
            </a:r>
            <a:br>
              <a:rPr lang="el-GR" sz="1800" dirty="0" smtClean="0">
                <a:solidFill>
                  <a:srgbClr val="0070C0"/>
                </a:solidFill>
              </a:rPr>
            </a:br>
            <a:r>
              <a:rPr lang="en-US" sz="1800" u="none" dirty="0" smtClean="0">
                <a:solidFill>
                  <a:srgbClr val="0070C0"/>
                </a:solidFill>
              </a:rPr>
              <a:t>     </a:t>
            </a:r>
            <a:r>
              <a:rPr lang="el-GR" sz="1800" u="none" dirty="0" smtClean="0">
                <a:solidFill>
                  <a:srgbClr val="0070C0"/>
                </a:solidFill>
              </a:rPr>
              <a:t>Πανεπιστήμιο Αθηνών</a:t>
            </a:r>
            <a:r>
              <a:rPr lang="el-GR" sz="1800" dirty="0" smtClean="0"/>
              <a:t/>
            </a:r>
            <a:br>
              <a:rPr lang="el-GR" sz="1800" dirty="0" smtClean="0"/>
            </a:br>
            <a:endParaRPr lang="el-GR" sz="1800" dirty="0" smtClean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idx="2"/>
          </p:nvPr>
        </p:nvSpPr>
        <p:spPr>
          <a:xfrm>
            <a:off x="457200" y="1916113"/>
            <a:ext cx="5122863" cy="4210050"/>
          </a:xfrm>
        </p:spPr>
        <p:txBody>
          <a:bodyPr/>
          <a:lstStyle/>
          <a:p>
            <a:pPr marL="182563" indent="-182563">
              <a:buClr>
                <a:srgbClr val="00B050"/>
              </a:buClr>
              <a:defRPr/>
            </a:pPr>
            <a:r>
              <a:rPr lang="el-GR" sz="1800" b="1" u="sng" dirty="0" smtClean="0"/>
              <a:t>Θεματικές Ενότητες (ΘΕ) μαθήματος:</a:t>
            </a:r>
          </a:p>
          <a:p>
            <a:pPr marL="182563" indent="-182563">
              <a:buClr>
                <a:srgbClr val="00B050"/>
              </a:buClr>
              <a:buFont typeface="Wingdings" pitchFamily="2" charset="2"/>
              <a:buChar char="Ø"/>
              <a:defRPr/>
            </a:pPr>
            <a:endParaRPr lang="el-GR" b="1" dirty="0" smtClean="0"/>
          </a:p>
          <a:p>
            <a:pPr marL="452438" indent="-452438">
              <a:buClr>
                <a:srgbClr val="00B050"/>
              </a:buClr>
              <a:defRPr/>
            </a:pPr>
            <a:r>
              <a:rPr lang="el-GR" sz="1600" b="1" dirty="0" smtClean="0"/>
              <a:t>ΘΕ1: Εισαγωγή </a:t>
            </a:r>
          </a:p>
          <a:p>
            <a:pPr marL="452438" indent="-452438">
              <a:buClr>
                <a:srgbClr val="00B050"/>
              </a:buClr>
              <a:defRPr/>
            </a:pPr>
            <a:r>
              <a:rPr lang="el-GR" sz="1200" b="1" dirty="0" smtClean="0"/>
              <a:t>(Κεφ. 1 του βιβλίου)</a:t>
            </a:r>
          </a:p>
          <a:p>
            <a:pPr marL="452438" indent="-452438">
              <a:buClr>
                <a:srgbClr val="00B050"/>
              </a:buClr>
              <a:defRPr/>
            </a:pPr>
            <a:endParaRPr lang="el-GR" sz="1600" b="1" dirty="0" smtClean="0"/>
          </a:p>
          <a:p>
            <a:pPr marL="539750" indent="-539750">
              <a:buClr>
                <a:srgbClr val="00B050"/>
              </a:buClr>
              <a:buSzPct val="100000"/>
              <a:defRPr/>
            </a:pPr>
            <a:r>
              <a:rPr lang="el-GR" sz="1600" b="1" dirty="0" smtClean="0"/>
              <a:t>ΘΕ2: Επίπεδο Εφαρμογής</a:t>
            </a:r>
          </a:p>
          <a:p>
            <a:pPr marL="452438" indent="-452438">
              <a:buClr>
                <a:srgbClr val="00B050"/>
              </a:buClr>
              <a:defRPr/>
            </a:pPr>
            <a:r>
              <a:rPr lang="el-GR" sz="1200" b="1" dirty="0" smtClean="0"/>
              <a:t>(Κεφ. 2 του βιβλίου)</a:t>
            </a:r>
          </a:p>
          <a:p>
            <a:pPr marL="452438" indent="-452438">
              <a:buClr>
                <a:srgbClr val="00B050"/>
              </a:buClr>
              <a:buSzPct val="100000"/>
              <a:defRPr/>
            </a:pPr>
            <a:endParaRPr lang="el-GR" sz="1600" b="1" dirty="0" smtClean="0"/>
          </a:p>
          <a:p>
            <a:pPr marL="539750" indent="-539750">
              <a:buClr>
                <a:srgbClr val="00B050"/>
              </a:buClr>
              <a:buSzPct val="100000"/>
              <a:defRPr/>
            </a:pPr>
            <a:r>
              <a:rPr lang="el-GR" sz="1600" b="1" dirty="0" smtClean="0"/>
              <a:t>ΘΕ3: Επίπεδο Μεταφοράς</a:t>
            </a:r>
          </a:p>
          <a:p>
            <a:pPr marL="539750" indent="-539750">
              <a:buClr>
                <a:srgbClr val="00B050"/>
              </a:buClr>
              <a:buSzPct val="100000"/>
              <a:defRPr/>
            </a:pPr>
            <a:r>
              <a:rPr lang="el-GR" sz="1200" b="1" dirty="0" smtClean="0"/>
              <a:t>(Κεφ. 3 του βιβλίου)</a:t>
            </a:r>
          </a:p>
          <a:p>
            <a:pPr marL="452438" indent="-452438">
              <a:buClr>
                <a:srgbClr val="00B050"/>
              </a:buClr>
              <a:buSzPct val="100000"/>
              <a:defRPr/>
            </a:pPr>
            <a:endParaRPr lang="el-GR" sz="1600" b="1" dirty="0" smtClean="0"/>
          </a:p>
          <a:p>
            <a:pPr marL="452438" indent="-452438">
              <a:buClr>
                <a:srgbClr val="00B050"/>
              </a:buClr>
              <a:buSzPct val="100000"/>
              <a:defRPr/>
            </a:pPr>
            <a:r>
              <a:rPr lang="el-GR" sz="1600" b="1" dirty="0" smtClean="0"/>
              <a:t>ΘΕ4: Επίπεδο Δικτύου</a:t>
            </a:r>
          </a:p>
          <a:p>
            <a:pPr marL="452438" indent="-452438">
              <a:buClr>
                <a:srgbClr val="00B050"/>
              </a:buClr>
              <a:buSzPct val="100000"/>
              <a:defRPr/>
            </a:pPr>
            <a:r>
              <a:rPr lang="el-GR" sz="1200" b="1" dirty="0" smtClean="0"/>
              <a:t>(Κεφ. 4 του βιβλίου)</a:t>
            </a:r>
          </a:p>
          <a:p>
            <a:pPr marL="452438" indent="-452438">
              <a:buClr>
                <a:srgbClr val="00B050"/>
              </a:buClr>
              <a:buSzPct val="100000"/>
              <a:defRPr/>
            </a:pPr>
            <a:endParaRPr lang="el-GR" sz="1600" b="1" dirty="0" smtClean="0"/>
          </a:p>
          <a:p>
            <a:pPr marL="628650" indent="-628650">
              <a:buClr>
                <a:srgbClr val="00B050"/>
              </a:buClr>
              <a:buSzPct val="100000"/>
              <a:defRPr/>
            </a:pPr>
            <a:r>
              <a:rPr lang="el-GR" sz="1600" b="1" dirty="0" smtClean="0"/>
              <a:t>ΘΕ5: </a:t>
            </a:r>
            <a:r>
              <a:rPr lang="el-GR" sz="1600" b="1" dirty="0" smtClean="0">
                <a:solidFill>
                  <a:srgbClr val="C00000"/>
                </a:solidFill>
              </a:rPr>
              <a:t>Επίπεδο Ζεύξης: Ζεύξεις, Δίκτυα       Πρόσβασης, Δίκτυα Τοπικής Περιοχής</a:t>
            </a:r>
          </a:p>
          <a:p>
            <a:pPr marL="452438" indent="-452438">
              <a:buClr>
                <a:srgbClr val="00B050"/>
              </a:buClr>
              <a:buSzPct val="100000"/>
              <a:defRPr/>
            </a:pPr>
            <a:r>
              <a:rPr lang="el-GR" sz="1200" b="1" dirty="0" smtClean="0"/>
              <a:t>(Κεφ. 5 του βιβλίου)</a:t>
            </a:r>
          </a:p>
          <a:p>
            <a:pPr>
              <a:buFont typeface="Wingdings" pitchFamily="2" charset="2"/>
              <a:buChar char="Ø"/>
              <a:defRPr/>
            </a:pPr>
            <a:endParaRPr lang="el-GR" sz="1200" dirty="0" smtClean="0"/>
          </a:p>
          <a:p>
            <a:pPr>
              <a:defRPr/>
            </a:pPr>
            <a:endParaRPr lang="el-GR" sz="1600" dirty="0" smtClean="0">
              <a:ea typeface="ＭＳ Ｐゴシック" pitchFamily="34"/>
            </a:endParaRPr>
          </a:p>
          <a:p>
            <a:pPr>
              <a:defRPr/>
            </a:pPr>
            <a:endParaRPr lang="el-GR" dirty="0"/>
          </a:p>
        </p:txBody>
      </p:sp>
      <p:pic>
        <p:nvPicPr>
          <p:cNvPr id="21508" name="Picture 1" descr="6e_cover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084888" y="2060575"/>
            <a:ext cx="2660650" cy="2232025"/>
          </a:xfrm>
        </p:spPr>
      </p:pic>
      <p:sp>
        <p:nvSpPr>
          <p:cNvPr id="7" name="6 - Ορθογώνιο"/>
          <p:cNvSpPr/>
          <p:nvPr/>
        </p:nvSpPr>
        <p:spPr>
          <a:xfrm flipH="1">
            <a:off x="6011863" y="4581525"/>
            <a:ext cx="2952750" cy="218440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85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00" kern="0" dirty="0">
              <a:solidFill>
                <a:srgbClr val="000000"/>
              </a:solidFill>
              <a:ea typeface="ＭＳ Ｐゴシック" pitchFamily="34"/>
              <a:cs typeface="Arial"/>
            </a:endParaRPr>
          </a:p>
          <a:p>
            <a:pPr>
              <a:lnSpc>
                <a:spcPct val="85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l-GR" sz="1000" kern="0" dirty="0">
                <a:solidFill>
                  <a:srgbClr val="000000"/>
                </a:solidFill>
                <a:ea typeface="ＭＳ Ｐゴシック" pitchFamily="34"/>
                <a:cs typeface="Arial"/>
              </a:rPr>
              <a:t>Οι  περισσότερες από τις διαφάνειες αυτής της ενότητας αποτελούν προσαρμογή και απόδοση στα ελληνικά των διαφανειών που συνοδεύουν το βιβλίο </a:t>
            </a:r>
            <a:r>
              <a:rPr lang="en-US" sz="1000" kern="0" dirty="0">
                <a:solidFill>
                  <a:srgbClr val="000000"/>
                </a:solidFill>
                <a:ea typeface="ＭＳ Ｐゴシック" pitchFamily="34"/>
                <a:cs typeface="Arial"/>
              </a:rPr>
              <a:t>Computer Networking</a:t>
            </a:r>
            <a:r>
              <a:rPr lang="el-GR" sz="1000" kern="0" dirty="0">
                <a:solidFill>
                  <a:srgbClr val="000000"/>
                </a:solidFill>
                <a:ea typeface="ＭＳ Ｐゴシック" pitchFamily="34"/>
                <a:cs typeface="Arial"/>
              </a:rPr>
              <a:t> : </a:t>
            </a:r>
            <a:r>
              <a:rPr lang="en-US" sz="1000" kern="0" dirty="0">
                <a:solidFill>
                  <a:srgbClr val="000000"/>
                </a:solidFill>
                <a:ea typeface="ＭＳ Ｐゴシック" pitchFamily="34"/>
                <a:cs typeface="Arial"/>
              </a:rPr>
              <a:t>A Top-Down Approach, J.F Kurose and K.W. Ross, 6/E, </a:t>
            </a:r>
            <a:r>
              <a:rPr lang="en-US" sz="1000" kern="0" dirty="0">
                <a:solidFill>
                  <a:srgbClr val="000000"/>
                </a:solidFill>
              </a:rPr>
              <a:t>Addison-Wesley.</a:t>
            </a:r>
          </a:p>
          <a:p>
            <a:pPr>
              <a:lnSpc>
                <a:spcPct val="85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l-GR" sz="1000" kern="0" dirty="0">
              <a:solidFill>
                <a:srgbClr val="000000"/>
              </a:solidFill>
            </a:endParaRPr>
          </a:p>
          <a:p>
            <a:pPr marL="173038" indent="-173038">
              <a:lnSpc>
                <a:spcPct val="85000"/>
              </a:lnSpc>
              <a:spcBef>
                <a:spcPct val="0"/>
              </a:spcBef>
              <a:defRPr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 All material copyright 1996-2012</a:t>
            </a:r>
          </a:p>
          <a:p>
            <a:pPr marL="173038" indent="-173038">
              <a:lnSpc>
                <a:spcPct val="85000"/>
              </a:lnSpc>
              <a:spcBef>
                <a:spcPct val="0"/>
              </a:spcBef>
              <a:defRPr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 J.F Kurose and K.W. Ross, All Rights Reserved</a:t>
            </a:r>
          </a:p>
          <a:p>
            <a:pPr>
              <a:lnSpc>
                <a:spcPct val="85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00" kern="0" dirty="0">
              <a:solidFill>
                <a:srgbClr val="000000"/>
              </a:solidFill>
              <a:ea typeface="ＭＳ Ｐゴシック" pitchFamily="34"/>
              <a:cs typeface="Arial"/>
            </a:endParaRPr>
          </a:p>
          <a:p>
            <a:pPr>
              <a:lnSpc>
                <a:spcPct val="85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l-GR" sz="1000" kern="0" dirty="0">
                <a:solidFill>
                  <a:srgbClr val="000000"/>
                </a:solidFill>
                <a:ea typeface="ＭＳ Ｐゴシック" pitchFamily="34"/>
                <a:cs typeface="Arial"/>
              </a:rPr>
              <a:t>Προσαρμογή και επιμέλεια της απόδοσης των πρωτότυπων διαφανειών στα ελληνικά :</a:t>
            </a:r>
          </a:p>
          <a:p>
            <a:pPr>
              <a:lnSpc>
                <a:spcPct val="85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l-GR" sz="1000" kern="0" smtClean="0">
                <a:solidFill>
                  <a:srgbClr val="000000"/>
                </a:solidFill>
                <a:ea typeface="ＭＳ Ｐゴシック" pitchFamily="34"/>
                <a:cs typeface="Arial"/>
              </a:rPr>
              <a:t>Λάζαρος </a:t>
            </a:r>
            <a:r>
              <a:rPr lang="el-GR" sz="1000" kern="0" dirty="0" err="1">
                <a:solidFill>
                  <a:srgbClr val="000000"/>
                </a:solidFill>
                <a:ea typeface="ＭＳ Ｐゴシック" pitchFamily="34"/>
                <a:cs typeface="Arial"/>
              </a:rPr>
              <a:t>Μεράκος</a:t>
            </a:r>
            <a:endParaRPr lang="el-GR" sz="1000" kern="0" dirty="0">
              <a:solidFill>
                <a:srgbClr val="000000"/>
              </a:solidFill>
              <a:ea typeface="ＭＳ Ｐゴシック" pitchFamily="34"/>
              <a:cs typeface="Arial"/>
            </a:endParaRPr>
          </a:p>
          <a:p>
            <a:pPr>
              <a:lnSpc>
                <a:spcPct val="85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l-GR" sz="1000" kern="0" dirty="0">
              <a:solidFill>
                <a:srgbClr val="000000"/>
              </a:solidFill>
              <a:ea typeface="ＭＳ Ｐゴシック" pitchFamily="34"/>
              <a:cs typeface="Arial"/>
            </a:endParaRPr>
          </a:p>
          <a:p>
            <a:pPr>
              <a:lnSpc>
                <a:spcPct val="85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00" kern="0" dirty="0">
              <a:solidFill>
                <a:srgbClr val="000000"/>
              </a:solidFill>
              <a:ea typeface="ＭＳ Ｐゴシック" pitchFamily="34"/>
              <a:cs typeface="Arial"/>
            </a:endParaRPr>
          </a:p>
        </p:txBody>
      </p:sp>
      <p:sp>
        <p:nvSpPr>
          <p:cNvPr id="8" name="7 - Ορθογώνιο"/>
          <p:cNvSpPr/>
          <p:nvPr/>
        </p:nvSpPr>
        <p:spPr>
          <a:xfrm>
            <a:off x="6011863" y="620713"/>
            <a:ext cx="2771775" cy="1446212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>
              <a:buClr>
                <a:srgbClr val="00B050"/>
              </a:buClr>
              <a:defRPr/>
            </a:pPr>
            <a:r>
              <a:rPr lang="el-GR" sz="1100" b="1" dirty="0"/>
              <a:t>Συνιστώμενο Βιβλίο: </a:t>
            </a:r>
          </a:p>
          <a:p>
            <a:pPr>
              <a:buClr>
                <a:srgbClr val="00B050"/>
              </a:buClr>
              <a:defRPr/>
            </a:pPr>
            <a:r>
              <a:rPr lang="en-US" sz="1100" b="1" dirty="0">
                <a:solidFill>
                  <a:srgbClr val="006600"/>
                </a:solidFill>
              </a:rPr>
              <a:t>Computer Networking: A Top-Down Approach, by Kurose</a:t>
            </a:r>
            <a:r>
              <a:rPr lang="el-GR" sz="1100" b="1" dirty="0">
                <a:solidFill>
                  <a:srgbClr val="006600"/>
                </a:solidFill>
              </a:rPr>
              <a:t> &amp; </a:t>
            </a:r>
            <a:r>
              <a:rPr lang="en-US" sz="1100" b="1" dirty="0">
                <a:solidFill>
                  <a:srgbClr val="006600"/>
                </a:solidFill>
              </a:rPr>
              <a:t>Ross,</a:t>
            </a:r>
          </a:p>
          <a:p>
            <a:pPr>
              <a:buClr>
                <a:srgbClr val="00B050"/>
              </a:buClr>
              <a:defRPr/>
            </a:pPr>
            <a:r>
              <a:rPr lang="en-US" sz="1100" b="1" dirty="0">
                <a:solidFill>
                  <a:srgbClr val="006600"/>
                </a:solidFill>
              </a:rPr>
              <a:t>Addison-Wesley</a:t>
            </a:r>
            <a:r>
              <a:rPr lang="el-GR" sz="1100" b="1" dirty="0">
                <a:solidFill>
                  <a:srgbClr val="006600"/>
                </a:solidFill>
              </a:rPr>
              <a:t> </a:t>
            </a:r>
            <a:endParaRPr lang="en-US" sz="1100" b="1" dirty="0">
              <a:solidFill>
                <a:srgbClr val="006600"/>
              </a:solidFill>
            </a:endParaRPr>
          </a:p>
          <a:p>
            <a:pPr>
              <a:buClr>
                <a:srgbClr val="00B050"/>
              </a:buClr>
              <a:defRPr/>
            </a:pPr>
            <a:r>
              <a:rPr lang="el-GR" sz="1100" b="1" dirty="0">
                <a:solidFill>
                  <a:srgbClr val="006600"/>
                </a:solidFill>
              </a:rPr>
              <a:t>           </a:t>
            </a:r>
            <a:endParaRPr lang="en-US" sz="1100" b="1" dirty="0">
              <a:solidFill>
                <a:srgbClr val="006600"/>
              </a:solidFill>
            </a:endParaRPr>
          </a:p>
          <a:p>
            <a:pPr algn="r">
              <a:buClr>
                <a:srgbClr val="00B050"/>
              </a:buClr>
              <a:defRPr/>
            </a:pPr>
            <a:r>
              <a:rPr lang="el-GR" sz="1100" b="1" dirty="0"/>
              <a:t>Ελληνική Μετάφραση:</a:t>
            </a:r>
          </a:p>
          <a:p>
            <a:pPr>
              <a:buClr>
                <a:srgbClr val="00B050"/>
              </a:buClr>
              <a:defRPr/>
            </a:pPr>
            <a:r>
              <a:rPr lang="el-GR" sz="1100" b="1" dirty="0">
                <a:solidFill>
                  <a:srgbClr val="006600"/>
                </a:solidFill>
              </a:rPr>
              <a:t>Εκδόσεις : Μ. </a:t>
            </a:r>
            <a:r>
              <a:rPr lang="el-GR" sz="1100" b="1" dirty="0" err="1">
                <a:solidFill>
                  <a:srgbClr val="006600"/>
                </a:solidFill>
              </a:rPr>
              <a:t>Γκιούρδας</a:t>
            </a:r>
            <a:endParaRPr lang="el-GR" sz="1100" b="1" dirty="0">
              <a:solidFill>
                <a:srgbClr val="006600"/>
              </a:solidFill>
            </a:endParaRPr>
          </a:p>
          <a:p>
            <a:pPr marL="182563" indent="-182563">
              <a:buClr>
                <a:srgbClr val="00B050"/>
              </a:buClr>
              <a:defRPr/>
            </a:pPr>
            <a:endParaRPr lang="el-GR" sz="1100" b="1" dirty="0">
              <a:solidFill>
                <a:srgbClr val="006600"/>
              </a:solidFill>
            </a:endParaRPr>
          </a:p>
        </p:txBody>
      </p:sp>
      <p:pic>
        <p:nvPicPr>
          <p:cNvPr id="21511" name="Picture 1" descr="C:\Users\Lazaros\Desktop\Logo_uoa_blu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750" y="1125538"/>
            <a:ext cx="360363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8DAA0A6B-137D-4CB2-952A-7F2EA2B9200B}" type="slidenum">
              <a:rPr lang="en-US" smtClean="0">
                <a:latin typeface="Arial" charset="0"/>
                <a:cs typeface="Arial" charset="0"/>
              </a:rPr>
              <a:pPr/>
              <a:t>20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399" y="228600"/>
            <a:ext cx="8312217" cy="1143000"/>
          </a:xfrm>
        </p:spPr>
        <p:txBody>
          <a:bodyPr/>
          <a:lstStyle/>
          <a:p>
            <a:r>
              <a:rPr lang="el-GR" sz="3200" dirty="0" smtClean="0"/>
              <a:t>Ιδανικό πρωτόκολλο πολλαπλής πρόσβασης</a:t>
            </a:r>
            <a:endParaRPr lang="en-US" sz="3200" dirty="0" smtClean="0"/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318661"/>
            <a:ext cx="8321040" cy="4929739"/>
          </a:xfrm>
        </p:spPr>
        <p:txBody>
          <a:bodyPr/>
          <a:lstStyle/>
          <a:p>
            <a:pPr>
              <a:buFont typeface="ZapfDingbats"/>
              <a:buNone/>
            </a:pPr>
            <a:r>
              <a:rPr lang="el-GR" sz="2400" dirty="0" smtClean="0">
                <a:solidFill>
                  <a:srgbClr val="FF0000"/>
                </a:solidFill>
              </a:rPr>
              <a:t>Δίνεται:  </a:t>
            </a:r>
            <a:r>
              <a:rPr lang="el-GR" sz="2400" dirty="0" smtClean="0"/>
              <a:t>Κανάλι </a:t>
            </a:r>
            <a:r>
              <a:rPr lang="el-GR" sz="2400" dirty="0" err="1" smtClean="0"/>
              <a:t>ευρυ</a:t>
            </a:r>
            <a:r>
              <a:rPr lang="el-GR" sz="2400" dirty="0" smtClean="0"/>
              <a:t>-εκπομπής (</a:t>
            </a:r>
            <a:r>
              <a:rPr lang="en-US" sz="2400" dirty="0" smtClean="0"/>
              <a:t>broadcast</a:t>
            </a:r>
            <a:r>
              <a:rPr lang="el-GR" sz="2400" dirty="0" smtClean="0"/>
              <a:t>)</a:t>
            </a:r>
            <a:r>
              <a:rPr lang="en-US" sz="2400" dirty="0" smtClean="0"/>
              <a:t> </a:t>
            </a:r>
            <a:r>
              <a:rPr lang="el-GR" sz="2400" dirty="0" smtClean="0"/>
              <a:t>ρυθμού</a:t>
            </a:r>
            <a:r>
              <a:rPr lang="en-US" sz="2400" dirty="0" smtClean="0"/>
              <a:t> R </a:t>
            </a:r>
          </a:p>
          <a:p>
            <a:pPr>
              <a:buFont typeface="ZapfDingbats"/>
              <a:buNone/>
            </a:pPr>
            <a:endParaRPr lang="el-GR" sz="2400" dirty="0" smtClean="0"/>
          </a:p>
          <a:p>
            <a:pPr>
              <a:buFont typeface="ZapfDingbats"/>
              <a:buNone/>
            </a:pPr>
            <a:r>
              <a:rPr lang="el-GR" sz="2400" dirty="0" smtClean="0">
                <a:solidFill>
                  <a:srgbClr val="FF0000"/>
                </a:solidFill>
              </a:rPr>
              <a:t>Ζητούμενο:</a:t>
            </a:r>
            <a:endParaRPr lang="en-US" sz="2400" dirty="0" smtClean="0">
              <a:solidFill>
                <a:srgbClr val="FF0000"/>
              </a:solidFill>
            </a:endParaRPr>
          </a:p>
          <a:p>
            <a:r>
              <a:rPr lang="el-GR" sz="2400" dirty="0" smtClean="0"/>
              <a:t>όταν</a:t>
            </a:r>
            <a:r>
              <a:rPr lang="en-US" sz="2400" dirty="0" smtClean="0"/>
              <a:t> </a:t>
            </a:r>
            <a:r>
              <a:rPr lang="el-GR" sz="2400" dirty="0" smtClean="0"/>
              <a:t>ένας κόμβος θέλει να μεταδώσει μπορεί να  στείλει με ρυθμό </a:t>
            </a:r>
            <a:r>
              <a:rPr lang="en-US" sz="2400" dirty="0" smtClean="0"/>
              <a:t>R.</a:t>
            </a:r>
          </a:p>
          <a:p>
            <a:r>
              <a:rPr lang="el-GR" sz="2400" dirty="0" smtClean="0"/>
              <a:t>όταν</a:t>
            </a:r>
            <a:r>
              <a:rPr lang="en-US" sz="2400" dirty="0" smtClean="0"/>
              <a:t> M </a:t>
            </a:r>
            <a:r>
              <a:rPr lang="el-GR" sz="2400" dirty="0" smtClean="0"/>
              <a:t>κόμβοι θέλουν</a:t>
            </a:r>
            <a:r>
              <a:rPr lang="en-US" sz="2400" dirty="0" smtClean="0"/>
              <a:t> </a:t>
            </a:r>
            <a:r>
              <a:rPr lang="el-GR" sz="2400" dirty="0" smtClean="0"/>
              <a:t>να μεταδώσουν</a:t>
            </a:r>
            <a:r>
              <a:rPr lang="en-US" sz="2400" dirty="0" smtClean="0"/>
              <a:t>, </a:t>
            </a:r>
            <a:r>
              <a:rPr lang="el-GR" sz="2400" dirty="0" smtClean="0"/>
              <a:t>ο καθένας μπορεί να στείλει με μέσο ρυθμό</a:t>
            </a:r>
            <a:r>
              <a:rPr lang="en-US" sz="2400" dirty="0" smtClean="0"/>
              <a:t> R/M</a:t>
            </a:r>
          </a:p>
          <a:p>
            <a:r>
              <a:rPr lang="el-GR" sz="2400" dirty="0" smtClean="0"/>
              <a:t>πλήρως αποκεντρωμένο</a:t>
            </a:r>
            <a:r>
              <a:rPr lang="en-US" sz="2400" dirty="0" smtClean="0"/>
              <a:t>:</a:t>
            </a:r>
          </a:p>
          <a:p>
            <a:pPr lvl="1">
              <a:buFont typeface="Wingdings" pitchFamily="2" charset="2"/>
              <a:buChar char="q"/>
            </a:pPr>
            <a:r>
              <a:rPr lang="el-GR" sz="2000" dirty="0" smtClean="0"/>
              <a:t>χωρίς κάποιος ειδικός κόμβος να συντονίζει τις μεταδόσεις</a:t>
            </a:r>
            <a:endParaRPr lang="en-US" sz="2000" dirty="0" smtClean="0"/>
          </a:p>
          <a:p>
            <a:pPr lvl="1">
              <a:buFont typeface="Wingdings" pitchFamily="2" charset="2"/>
              <a:buChar char="q"/>
            </a:pPr>
            <a:r>
              <a:rPr lang="el-GR" sz="2000" dirty="0" smtClean="0"/>
              <a:t>χωρίς συγχρονισμό ρολογιών</a:t>
            </a:r>
            <a:r>
              <a:rPr lang="en-US" sz="2000" dirty="0" smtClean="0"/>
              <a:t>, </a:t>
            </a:r>
            <a:r>
              <a:rPr lang="el-GR" sz="2000" dirty="0" smtClean="0"/>
              <a:t>θυρίδων</a:t>
            </a:r>
            <a:endParaRPr lang="en-US" dirty="0" smtClean="0"/>
          </a:p>
          <a:p>
            <a:r>
              <a:rPr lang="el-GR" sz="2400" dirty="0" smtClean="0"/>
              <a:t>απλό </a:t>
            </a:r>
            <a:endParaRPr lang="en-US" dirty="0" smtClean="0"/>
          </a:p>
          <a:p>
            <a:pPr>
              <a:buFont typeface="ZapfDingbats"/>
              <a:buNone/>
            </a:pPr>
            <a:endParaRPr lang="en-US" dirty="0" smtClean="0"/>
          </a:p>
        </p:txBody>
      </p:sp>
      <p:sp>
        <p:nvSpPr>
          <p:cNvPr id="53252" name="Rectangle 5"/>
          <p:cNvSpPr txBox="1">
            <a:spLocks noChangeArrowheads="1"/>
          </p:cNvSpPr>
          <p:nvPr/>
        </p:nvSpPr>
        <p:spPr bwMode="auto">
          <a:xfrm>
            <a:off x="3876675" y="6400800"/>
            <a:ext cx="4429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/>
            <a:r>
              <a:rPr lang="el-GR" sz="1100" i="0" dirty="0" smtClean="0">
                <a:latin typeface="Arial" charset="0"/>
                <a:cs typeface="Arial" charset="0"/>
              </a:rPr>
              <a:t>Δίκτυα Επικοινωνιών- </a:t>
            </a:r>
            <a:r>
              <a:rPr lang="en-US" sz="1100" i="0" dirty="0">
                <a:latin typeface="Arial" charset="0"/>
                <a:cs typeface="Arial" charset="0"/>
              </a:rPr>
              <a:t>5: </a:t>
            </a:r>
            <a:r>
              <a:rPr lang="el-GR" sz="1100" i="0" dirty="0">
                <a:latin typeface="Arial" charset="0"/>
                <a:cs typeface="Arial" charset="0"/>
              </a:rPr>
              <a:t>Επίπεδο ζεύξης δεδομένων</a:t>
            </a:r>
            <a:endParaRPr lang="en-US" sz="1100" i="0" dirty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A0F67F38-DE24-411E-B600-8F5891935D7E}" type="slidenum">
              <a:rPr lang="en-US" smtClean="0">
                <a:latin typeface="Arial" charset="0"/>
                <a:cs typeface="Arial" charset="0"/>
              </a:rPr>
              <a:pPr/>
              <a:t>21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8101013" cy="1143000"/>
          </a:xfrm>
        </p:spPr>
        <p:txBody>
          <a:bodyPr/>
          <a:lstStyle/>
          <a:p>
            <a:r>
              <a:rPr lang="el-GR" sz="3200" smtClean="0"/>
              <a:t>Πρωτόκολλα </a:t>
            </a:r>
            <a:r>
              <a:rPr lang="en-US" sz="3200" smtClean="0"/>
              <a:t>MAC: </a:t>
            </a:r>
            <a:r>
              <a:rPr lang="el-GR" sz="3200" smtClean="0"/>
              <a:t>μια</a:t>
            </a:r>
            <a:r>
              <a:rPr lang="en-US" sz="3200" smtClean="0"/>
              <a:t> </a:t>
            </a:r>
            <a:r>
              <a:rPr lang="el-GR" sz="3200" smtClean="0"/>
              <a:t>ταξινόμηση</a:t>
            </a:r>
            <a:endParaRPr lang="en-US" smtClean="0"/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271588"/>
            <a:ext cx="7772400" cy="4648200"/>
          </a:xfrm>
        </p:spPr>
        <p:txBody>
          <a:bodyPr/>
          <a:lstStyle/>
          <a:p>
            <a:pPr>
              <a:buFont typeface="ZapfDingbats"/>
              <a:buNone/>
            </a:pPr>
            <a:r>
              <a:rPr lang="el-GR" sz="2400" dirty="0" smtClean="0"/>
              <a:t>Τρεις ευρείες κατηγορίες</a:t>
            </a:r>
            <a:r>
              <a:rPr lang="en-US" sz="2400" dirty="0" smtClean="0"/>
              <a:t>:</a:t>
            </a:r>
          </a:p>
          <a:p>
            <a:r>
              <a:rPr lang="el-GR" sz="2400" dirty="0" err="1" smtClean="0">
                <a:solidFill>
                  <a:srgbClr val="FF0000"/>
                </a:solidFill>
              </a:rPr>
              <a:t>διαμέριση</a:t>
            </a:r>
            <a:r>
              <a:rPr lang="el-GR" sz="2400" dirty="0" smtClean="0">
                <a:solidFill>
                  <a:srgbClr val="FF0000"/>
                </a:solidFill>
              </a:rPr>
              <a:t> καναλιού</a:t>
            </a:r>
            <a:endParaRPr lang="en-US" dirty="0" smtClean="0"/>
          </a:p>
          <a:p>
            <a:pPr lvl="1">
              <a:buFont typeface="Wingdings" pitchFamily="2" charset="2"/>
              <a:buChar char="§"/>
            </a:pPr>
            <a:r>
              <a:rPr lang="el-GR" sz="2000" dirty="0" smtClean="0"/>
              <a:t>διαιρεί το κανάλι σε μικρότερα</a:t>
            </a:r>
            <a:r>
              <a:rPr lang="en-US" sz="2000" dirty="0" smtClean="0"/>
              <a:t> “</a:t>
            </a:r>
            <a:r>
              <a:rPr lang="el-GR" sz="2000" dirty="0" smtClean="0"/>
              <a:t>κομμάτια</a:t>
            </a:r>
            <a:r>
              <a:rPr lang="en-US" sz="2000" dirty="0" smtClean="0"/>
              <a:t>” (</a:t>
            </a:r>
            <a:r>
              <a:rPr lang="el-GR" sz="2000" dirty="0" err="1" smtClean="0"/>
              <a:t>χρονοθυρίδες</a:t>
            </a:r>
            <a:r>
              <a:rPr lang="en-US" sz="2000" dirty="0" smtClean="0"/>
              <a:t>, </a:t>
            </a:r>
            <a:r>
              <a:rPr lang="el-GR" sz="2000" dirty="0" smtClean="0"/>
              <a:t>συχνότητα</a:t>
            </a:r>
            <a:r>
              <a:rPr lang="en-US" sz="2000" dirty="0" smtClean="0"/>
              <a:t>, </a:t>
            </a:r>
            <a:r>
              <a:rPr lang="el-GR" sz="2000" dirty="0" smtClean="0"/>
              <a:t>κώδικες</a:t>
            </a:r>
            <a:r>
              <a:rPr lang="en-US" sz="2000" dirty="0" smtClean="0"/>
              <a:t>)</a:t>
            </a:r>
          </a:p>
          <a:p>
            <a:pPr lvl="1">
              <a:buFont typeface="Wingdings" pitchFamily="2" charset="2"/>
              <a:buChar char="§"/>
            </a:pPr>
            <a:r>
              <a:rPr lang="el-GR" sz="2000" dirty="0" smtClean="0"/>
              <a:t>εκχώρηση κομματιού σε κόμβο για αποκλειστική χρήση</a:t>
            </a:r>
            <a:endParaRPr lang="en-US" dirty="0" smtClean="0"/>
          </a:p>
          <a:p>
            <a:r>
              <a:rPr lang="el-GR" sz="2400" dirty="0" smtClean="0">
                <a:solidFill>
                  <a:srgbClr val="FF0000"/>
                </a:solidFill>
              </a:rPr>
              <a:t>τυχαία πρόσβαση</a:t>
            </a:r>
            <a:endParaRPr lang="en-US" dirty="0" smtClean="0"/>
          </a:p>
          <a:p>
            <a:pPr lvl="1">
              <a:buFont typeface="Wingdings" pitchFamily="2" charset="2"/>
              <a:buChar char="§"/>
            </a:pPr>
            <a:r>
              <a:rPr lang="el-GR" sz="2000" dirty="0" smtClean="0"/>
              <a:t>το κανάλι δε διαιρείται</a:t>
            </a:r>
            <a:r>
              <a:rPr lang="en-US" sz="2000" dirty="0" smtClean="0"/>
              <a:t>, </a:t>
            </a:r>
            <a:r>
              <a:rPr lang="el-GR" sz="2000" dirty="0" smtClean="0"/>
              <a:t>επιτρέπονται συγκρούσεις</a:t>
            </a:r>
            <a:endParaRPr lang="en-US" sz="2000" dirty="0" smtClean="0"/>
          </a:p>
          <a:p>
            <a:pPr lvl="1">
              <a:buFont typeface="Wingdings" pitchFamily="2" charset="2"/>
              <a:buChar char="§"/>
            </a:pPr>
            <a:r>
              <a:rPr lang="en-US" sz="2000" dirty="0" smtClean="0"/>
              <a:t>“</a:t>
            </a:r>
            <a:r>
              <a:rPr lang="el-GR" sz="2000" dirty="0" smtClean="0"/>
              <a:t>ανάνηψη</a:t>
            </a:r>
            <a:r>
              <a:rPr lang="en-US" sz="2000" dirty="0" smtClean="0"/>
              <a:t>” </a:t>
            </a:r>
            <a:r>
              <a:rPr lang="el-GR" sz="2000" dirty="0" smtClean="0"/>
              <a:t>από συγκρούσεις</a:t>
            </a:r>
            <a:endParaRPr lang="en-US" dirty="0" smtClean="0"/>
          </a:p>
          <a:p>
            <a:r>
              <a:rPr lang="el-GR" sz="2400" dirty="0" smtClean="0">
                <a:solidFill>
                  <a:srgbClr val="FF0000"/>
                </a:solidFill>
              </a:rPr>
              <a:t>εκ περιτροπής λειτουργία</a:t>
            </a:r>
            <a:endParaRPr lang="en-US" dirty="0" smtClean="0"/>
          </a:p>
          <a:p>
            <a:pPr lvl="1">
              <a:buFont typeface="Wingdings" pitchFamily="2" charset="2"/>
              <a:buChar char="§"/>
            </a:pPr>
            <a:r>
              <a:rPr lang="el-GR" sz="2000" dirty="0" smtClean="0"/>
              <a:t>οι κόμβοι μεταδίδουν με τη σειρά</a:t>
            </a:r>
            <a:r>
              <a:rPr lang="en-US" sz="2000" dirty="0" smtClean="0"/>
              <a:t>, </a:t>
            </a:r>
            <a:r>
              <a:rPr lang="el-GR" sz="2000" dirty="0" smtClean="0"/>
              <a:t>αλλά οι μεταδόσεις των κόμβων που έχουν να στείλουν περισσότερα μπορεί να διαρκέσουν περισσότερο</a:t>
            </a:r>
            <a:endParaRPr lang="en-US" dirty="0" smtClean="0"/>
          </a:p>
        </p:txBody>
      </p:sp>
      <p:sp>
        <p:nvSpPr>
          <p:cNvPr id="55300" name="Rectangle 5"/>
          <p:cNvSpPr txBox="1">
            <a:spLocks noChangeArrowheads="1"/>
          </p:cNvSpPr>
          <p:nvPr/>
        </p:nvSpPr>
        <p:spPr bwMode="auto">
          <a:xfrm>
            <a:off x="3876675" y="6400800"/>
            <a:ext cx="4429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/>
            <a:r>
              <a:rPr lang="el-GR" sz="1100" i="0" dirty="0" smtClean="0">
                <a:latin typeface="Arial" charset="0"/>
                <a:cs typeface="Arial" charset="0"/>
              </a:rPr>
              <a:t>Δίκτυα Επικοινωνιών- </a:t>
            </a:r>
            <a:r>
              <a:rPr lang="en-US" sz="1100" i="0" dirty="0">
                <a:latin typeface="Arial" charset="0"/>
                <a:cs typeface="Arial" charset="0"/>
              </a:rPr>
              <a:t>5: </a:t>
            </a:r>
            <a:r>
              <a:rPr lang="el-GR" sz="1100" i="0" dirty="0">
                <a:latin typeface="Arial" charset="0"/>
                <a:cs typeface="Arial" charset="0"/>
              </a:rPr>
              <a:t>Επίπεδο ζεύξης δεδομένων</a:t>
            </a:r>
            <a:endParaRPr lang="en-US" sz="1100" i="0" dirty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D987F8F8-0D41-4F2E-9F84-AB57735568FF}" type="slidenum">
              <a:rPr lang="en-US" smtClean="0">
                <a:latin typeface="Arial" charset="0"/>
                <a:cs typeface="Arial" charset="0"/>
              </a:rPr>
              <a:pPr/>
              <a:t>22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>
          <a:xfrm>
            <a:off x="230188" y="228600"/>
            <a:ext cx="8629650" cy="1143000"/>
          </a:xfrm>
        </p:spPr>
        <p:txBody>
          <a:bodyPr/>
          <a:lstStyle/>
          <a:p>
            <a:r>
              <a:rPr lang="el-GR" sz="2800" dirty="0" smtClean="0"/>
              <a:t>Πρωτόκολλα</a:t>
            </a:r>
            <a:r>
              <a:rPr lang="en-US" sz="2800" dirty="0" smtClean="0"/>
              <a:t> MAC </a:t>
            </a:r>
            <a:r>
              <a:rPr lang="el-GR" sz="2800" dirty="0" err="1" smtClean="0"/>
              <a:t>διαμέρισης</a:t>
            </a:r>
            <a:r>
              <a:rPr lang="el-GR" sz="2800" dirty="0" smtClean="0"/>
              <a:t> καναλιού</a:t>
            </a:r>
            <a:r>
              <a:rPr lang="en-US" sz="2800" dirty="0" smtClean="0"/>
              <a:t>: TDMA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1650" y="1422400"/>
            <a:ext cx="7772400" cy="2930525"/>
          </a:xfrm>
        </p:spPr>
        <p:txBody>
          <a:bodyPr/>
          <a:lstStyle/>
          <a:p>
            <a:pPr>
              <a:buFont typeface="ZapfDingbats"/>
              <a:buNone/>
            </a:pPr>
            <a:r>
              <a:rPr lang="en-US" sz="2000" smtClean="0">
                <a:solidFill>
                  <a:srgbClr val="FF0000"/>
                </a:solidFill>
              </a:rPr>
              <a:t>TDMA: </a:t>
            </a:r>
            <a:r>
              <a:rPr lang="el-GR" sz="2000" smtClean="0">
                <a:solidFill>
                  <a:srgbClr val="FF0000"/>
                </a:solidFill>
              </a:rPr>
              <a:t>πολλαπλή πρόσβαση διαίρεσης χρόνου (</a:t>
            </a:r>
            <a:r>
              <a:rPr lang="en-US" sz="2000" smtClean="0">
                <a:solidFill>
                  <a:srgbClr val="FF0000"/>
                </a:solidFill>
              </a:rPr>
              <a:t>time division multiple access</a:t>
            </a:r>
            <a:r>
              <a:rPr lang="el-GR" sz="2000" smtClean="0">
                <a:solidFill>
                  <a:srgbClr val="FF0000"/>
                </a:solidFill>
              </a:rPr>
              <a:t>)</a:t>
            </a:r>
            <a:r>
              <a:rPr lang="en-US" sz="2000" smtClean="0"/>
              <a:t> </a:t>
            </a:r>
          </a:p>
          <a:p>
            <a:r>
              <a:rPr lang="el-GR" sz="2000" smtClean="0"/>
              <a:t>πρόσβαση στο κανάλι σε </a:t>
            </a:r>
            <a:r>
              <a:rPr lang="en-US" sz="2000" smtClean="0"/>
              <a:t> "</a:t>
            </a:r>
            <a:r>
              <a:rPr lang="el-GR" sz="2000" smtClean="0"/>
              <a:t>γύρους</a:t>
            </a:r>
            <a:r>
              <a:rPr lang="en-US" sz="2000" smtClean="0"/>
              <a:t>" </a:t>
            </a:r>
          </a:p>
          <a:p>
            <a:r>
              <a:rPr lang="el-GR" sz="2000" smtClean="0"/>
              <a:t>κάθε σταθμός παίρνει θυρίδα σταθερού μήκους</a:t>
            </a:r>
            <a:r>
              <a:rPr lang="en-US" sz="2000" smtClean="0"/>
              <a:t> (</a:t>
            </a:r>
            <a:r>
              <a:rPr lang="el-GR" sz="2000" smtClean="0"/>
              <a:t>μήκος</a:t>
            </a:r>
            <a:r>
              <a:rPr lang="en-US" sz="2000" smtClean="0"/>
              <a:t> = </a:t>
            </a:r>
            <a:r>
              <a:rPr lang="el-GR" sz="2000" smtClean="0"/>
              <a:t>χρόνος μετάδοσης πακέτου</a:t>
            </a:r>
            <a:r>
              <a:rPr lang="en-US" sz="2000" smtClean="0"/>
              <a:t>) </a:t>
            </a:r>
            <a:r>
              <a:rPr lang="el-GR" sz="2000" smtClean="0"/>
              <a:t>σε κάθε γύρο</a:t>
            </a:r>
            <a:r>
              <a:rPr lang="en-US" sz="2000" smtClean="0"/>
              <a:t> </a:t>
            </a:r>
          </a:p>
          <a:p>
            <a:r>
              <a:rPr lang="el-GR" sz="2000" smtClean="0"/>
              <a:t>θυρίδες που δεν χρησιμοποιούνται παραμένουν αδρανείς</a:t>
            </a:r>
            <a:r>
              <a:rPr lang="en-US" sz="2000" smtClean="0"/>
              <a:t> </a:t>
            </a:r>
          </a:p>
          <a:p>
            <a:r>
              <a:rPr lang="el-GR" sz="2000" smtClean="0"/>
              <a:t>παράδειγμα</a:t>
            </a:r>
            <a:r>
              <a:rPr lang="en-US" sz="2000" smtClean="0"/>
              <a:t>: 6</a:t>
            </a:r>
            <a:r>
              <a:rPr lang="el-GR" sz="2000" smtClean="0"/>
              <a:t> σταθμοί</a:t>
            </a:r>
            <a:r>
              <a:rPr lang="en-US" sz="2000" smtClean="0"/>
              <a:t> LAN, 1,3,4 </a:t>
            </a:r>
            <a:r>
              <a:rPr lang="el-GR" sz="2000" smtClean="0"/>
              <a:t>έχουν πακέτα</a:t>
            </a:r>
            <a:r>
              <a:rPr lang="en-US" sz="2000" smtClean="0"/>
              <a:t>, </a:t>
            </a:r>
            <a:r>
              <a:rPr lang="el-GR" sz="2000" smtClean="0"/>
              <a:t>θυρίδες</a:t>
            </a:r>
            <a:r>
              <a:rPr lang="en-US" sz="2000" smtClean="0"/>
              <a:t> 2,5,6</a:t>
            </a:r>
            <a:r>
              <a:rPr lang="el-GR" sz="2000" smtClean="0"/>
              <a:t> ανενεργές</a:t>
            </a:r>
            <a:r>
              <a:rPr lang="en-US" sz="1800" smtClean="0"/>
              <a:t> </a:t>
            </a:r>
            <a:endParaRPr lang="en-US" sz="2000" smtClean="0"/>
          </a:p>
        </p:txBody>
      </p:sp>
      <p:sp>
        <p:nvSpPr>
          <p:cNvPr id="57348" name="Line 7"/>
          <p:cNvSpPr>
            <a:spLocks noChangeShapeType="1"/>
          </p:cNvSpPr>
          <p:nvPr/>
        </p:nvSpPr>
        <p:spPr bwMode="auto">
          <a:xfrm>
            <a:off x="1052513" y="5440363"/>
            <a:ext cx="60848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57349" name="Rectangle 8"/>
          <p:cNvSpPr>
            <a:spLocks noChangeArrowheads="1"/>
          </p:cNvSpPr>
          <p:nvPr/>
        </p:nvSpPr>
        <p:spPr bwMode="auto">
          <a:xfrm>
            <a:off x="1274763" y="5213350"/>
            <a:ext cx="479425" cy="230188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57350" name="Rectangle 10"/>
          <p:cNvSpPr>
            <a:spLocks noChangeArrowheads="1"/>
          </p:cNvSpPr>
          <p:nvPr/>
        </p:nvSpPr>
        <p:spPr bwMode="auto">
          <a:xfrm>
            <a:off x="2233613" y="5213350"/>
            <a:ext cx="479425" cy="230188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57351" name="Rectangle 11"/>
          <p:cNvSpPr>
            <a:spLocks noChangeArrowheads="1"/>
          </p:cNvSpPr>
          <p:nvPr/>
        </p:nvSpPr>
        <p:spPr bwMode="auto">
          <a:xfrm>
            <a:off x="2708275" y="5213350"/>
            <a:ext cx="479425" cy="23018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57352" name="Line 13"/>
          <p:cNvSpPr>
            <a:spLocks noChangeShapeType="1"/>
          </p:cNvSpPr>
          <p:nvPr/>
        </p:nvSpPr>
        <p:spPr bwMode="auto">
          <a:xfrm>
            <a:off x="1276350" y="5100638"/>
            <a:ext cx="0" cy="33813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57353" name="Line 16"/>
          <p:cNvSpPr>
            <a:spLocks noChangeShapeType="1"/>
          </p:cNvSpPr>
          <p:nvPr/>
        </p:nvSpPr>
        <p:spPr bwMode="auto">
          <a:xfrm>
            <a:off x="4141788" y="5103813"/>
            <a:ext cx="0" cy="3381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57354" name="Text Box 23"/>
          <p:cNvSpPr txBox="1">
            <a:spLocks noChangeArrowheads="1"/>
          </p:cNvSpPr>
          <p:nvPr/>
        </p:nvSpPr>
        <p:spPr bwMode="auto">
          <a:xfrm>
            <a:off x="1374775" y="5184775"/>
            <a:ext cx="3079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 b="1" i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57355" name="Text Box 24"/>
          <p:cNvSpPr txBox="1">
            <a:spLocks noChangeArrowheads="1"/>
          </p:cNvSpPr>
          <p:nvPr/>
        </p:nvSpPr>
        <p:spPr bwMode="auto">
          <a:xfrm>
            <a:off x="2320925" y="5170488"/>
            <a:ext cx="3079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 b="1" i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57356" name="Text Box 25"/>
          <p:cNvSpPr txBox="1">
            <a:spLocks noChangeArrowheads="1"/>
          </p:cNvSpPr>
          <p:nvPr/>
        </p:nvSpPr>
        <p:spPr bwMode="auto">
          <a:xfrm>
            <a:off x="2786063" y="5176838"/>
            <a:ext cx="3079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 b="1" i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57357" name="Rectangle 26"/>
          <p:cNvSpPr>
            <a:spLocks noChangeArrowheads="1"/>
          </p:cNvSpPr>
          <p:nvPr/>
        </p:nvSpPr>
        <p:spPr bwMode="auto">
          <a:xfrm>
            <a:off x="4132263" y="5208588"/>
            <a:ext cx="479425" cy="230187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57358" name="Rectangle 27"/>
          <p:cNvSpPr>
            <a:spLocks noChangeArrowheads="1"/>
          </p:cNvSpPr>
          <p:nvPr/>
        </p:nvSpPr>
        <p:spPr bwMode="auto">
          <a:xfrm>
            <a:off x="5091113" y="5208588"/>
            <a:ext cx="479425" cy="230187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57359" name="Rectangle 28"/>
          <p:cNvSpPr>
            <a:spLocks noChangeArrowheads="1"/>
          </p:cNvSpPr>
          <p:nvPr/>
        </p:nvSpPr>
        <p:spPr bwMode="auto">
          <a:xfrm>
            <a:off x="5565775" y="5208588"/>
            <a:ext cx="479425" cy="23018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57360" name="Line 29"/>
          <p:cNvSpPr>
            <a:spLocks noChangeShapeType="1"/>
          </p:cNvSpPr>
          <p:nvPr/>
        </p:nvSpPr>
        <p:spPr bwMode="auto">
          <a:xfrm>
            <a:off x="4133850" y="5095875"/>
            <a:ext cx="0" cy="3381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57361" name="Text Box 30"/>
          <p:cNvSpPr txBox="1">
            <a:spLocks noChangeArrowheads="1"/>
          </p:cNvSpPr>
          <p:nvPr/>
        </p:nvSpPr>
        <p:spPr bwMode="auto">
          <a:xfrm>
            <a:off x="4232275" y="5180013"/>
            <a:ext cx="3079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 b="1" i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57362" name="Text Box 31"/>
          <p:cNvSpPr txBox="1">
            <a:spLocks noChangeArrowheads="1"/>
          </p:cNvSpPr>
          <p:nvPr/>
        </p:nvSpPr>
        <p:spPr bwMode="auto">
          <a:xfrm>
            <a:off x="5178425" y="5165725"/>
            <a:ext cx="3079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 b="1" i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57363" name="Text Box 32"/>
          <p:cNvSpPr txBox="1">
            <a:spLocks noChangeArrowheads="1"/>
          </p:cNvSpPr>
          <p:nvPr/>
        </p:nvSpPr>
        <p:spPr bwMode="auto">
          <a:xfrm>
            <a:off x="5643563" y="5172075"/>
            <a:ext cx="3079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 b="1" i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57364" name="Line 34"/>
          <p:cNvSpPr>
            <a:spLocks noChangeShapeType="1"/>
          </p:cNvSpPr>
          <p:nvPr/>
        </p:nvSpPr>
        <p:spPr bwMode="auto">
          <a:xfrm>
            <a:off x="1757363" y="5205413"/>
            <a:ext cx="0" cy="2381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57365" name="Line 35"/>
          <p:cNvSpPr>
            <a:spLocks noChangeShapeType="1"/>
          </p:cNvSpPr>
          <p:nvPr/>
        </p:nvSpPr>
        <p:spPr bwMode="auto">
          <a:xfrm>
            <a:off x="2233613" y="5210175"/>
            <a:ext cx="0" cy="2381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57366" name="Line 36"/>
          <p:cNvSpPr>
            <a:spLocks noChangeShapeType="1"/>
          </p:cNvSpPr>
          <p:nvPr/>
        </p:nvSpPr>
        <p:spPr bwMode="auto">
          <a:xfrm>
            <a:off x="2709863" y="5210175"/>
            <a:ext cx="0" cy="2381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57367" name="Line 37"/>
          <p:cNvSpPr>
            <a:spLocks noChangeShapeType="1"/>
          </p:cNvSpPr>
          <p:nvPr/>
        </p:nvSpPr>
        <p:spPr bwMode="auto">
          <a:xfrm>
            <a:off x="3186113" y="5210175"/>
            <a:ext cx="0" cy="2381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57368" name="Line 38"/>
          <p:cNvSpPr>
            <a:spLocks noChangeShapeType="1"/>
          </p:cNvSpPr>
          <p:nvPr/>
        </p:nvSpPr>
        <p:spPr bwMode="auto">
          <a:xfrm>
            <a:off x="3667125" y="5200650"/>
            <a:ext cx="0" cy="2381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57369" name="Line 39"/>
          <p:cNvSpPr>
            <a:spLocks noChangeShapeType="1"/>
          </p:cNvSpPr>
          <p:nvPr/>
        </p:nvSpPr>
        <p:spPr bwMode="auto">
          <a:xfrm>
            <a:off x="4614863" y="5205413"/>
            <a:ext cx="0" cy="2381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57370" name="Line 40"/>
          <p:cNvSpPr>
            <a:spLocks noChangeShapeType="1"/>
          </p:cNvSpPr>
          <p:nvPr/>
        </p:nvSpPr>
        <p:spPr bwMode="auto">
          <a:xfrm>
            <a:off x="5562600" y="5200650"/>
            <a:ext cx="0" cy="2381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57371" name="Line 41"/>
          <p:cNvSpPr>
            <a:spLocks noChangeShapeType="1"/>
          </p:cNvSpPr>
          <p:nvPr/>
        </p:nvSpPr>
        <p:spPr bwMode="auto">
          <a:xfrm>
            <a:off x="6510338" y="5195888"/>
            <a:ext cx="0" cy="2381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57372" name="Line 42"/>
          <p:cNvSpPr>
            <a:spLocks noChangeShapeType="1"/>
          </p:cNvSpPr>
          <p:nvPr/>
        </p:nvSpPr>
        <p:spPr bwMode="auto">
          <a:xfrm>
            <a:off x="6043613" y="5205413"/>
            <a:ext cx="0" cy="2381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57373" name="Line 43"/>
          <p:cNvSpPr>
            <a:spLocks noChangeShapeType="1"/>
          </p:cNvSpPr>
          <p:nvPr/>
        </p:nvSpPr>
        <p:spPr bwMode="auto">
          <a:xfrm>
            <a:off x="6991350" y="5110163"/>
            <a:ext cx="0" cy="3381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57374" name="Line 44"/>
          <p:cNvSpPr>
            <a:spLocks noChangeShapeType="1"/>
          </p:cNvSpPr>
          <p:nvPr/>
        </p:nvSpPr>
        <p:spPr bwMode="auto">
          <a:xfrm>
            <a:off x="5091113" y="5205413"/>
            <a:ext cx="0" cy="2381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57375" name="Text Box 45"/>
          <p:cNvSpPr txBox="1">
            <a:spLocks noChangeArrowheads="1"/>
          </p:cNvSpPr>
          <p:nvPr/>
        </p:nvSpPr>
        <p:spPr bwMode="auto">
          <a:xfrm>
            <a:off x="2320925" y="4586288"/>
            <a:ext cx="758825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 i="0"/>
              <a:t>6-slot</a:t>
            </a:r>
          </a:p>
          <a:p>
            <a:pPr eaLnBrk="0" hangingPunct="0"/>
            <a:r>
              <a:rPr lang="en-US" sz="1600" i="0"/>
              <a:t>frame</a:t>
            </a:r>
          </a:p>
        </p:txBody>
      </p:sp>
      <p:sp>
        <p:nvSpPr>
          <p:cNvPr id="57376" name="Line 46"/>
          <p:cNvSpPr>
            <a:spLocks noChangeShapeType="1"/>
          </p:cNvSpPr>
          <p:nvPr/>
        </p:nvSpPr>
        <p:spPr bwMode="auto">
          <a:xfrm>
            <a:off x="3132138" y="4918075"/>
            <a:ext cx="9890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57377" name="Line 47"/>
          <p:cNvSpPr>
            <a:spLocks noChangeShapeType="1"/>
          </p:cNvSpPr>
          <p:nvPr/>
        </p:nvSpPr>
        <p:spPr bwMode="auto">
          <a:xfrm flipH="1">
            <a:off x="1287463" y="4913313"/>
            <a:ext cx="9890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57378" name="Line 48"/>
          <p:cNvSpPr>
            <a:spLocks noChangeShapeType="1"/>
          </p:cNvSpPr>
          <p:nvPr/>
        </p:nvSpPr>
        <p:spPr bwMode="auto">
          <a:xfrm>
            <a:off x="1266825" y="48260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57379" name="Line 49"/>
          <p:cNvSpPr>
            <a:spLocks noChangeShapeType="1"/>
          </p:cNvSpPr>
          <p:nvPr/>
        </p:nvSpPr>
        <p:spPr bwMode="auto">
          <a:xfrm>
            <a:off x="4125913" y="4783138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57380" name="Rectangle 5"/>
          <p:cNvSpPr txBox="1">
            <a:spLocks noChangeArrowheads="1"/>
          </p:cNvSpPr>
          <p:nvPr/>
        </p:nvSpPr>
        <p:spPr bwMode="auto">
          <a:xfrm>
            <a:off x="3876675" y="6400800"/>
            <a:ext cx="4429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/>
            <a:r>
              <a:rPr lang="el-GR" sz="1100" i="0" dirty="0" smtClean="0">
                <a:latin typeface="Arial" charset="0"/>
                <a:cs typeface="Arial" charset="0"/>
              </a:rPr>
              <a:t>Δίκτυα Επικοινωνιών- </a:t>
            </a:r>
            <a:r>
              <a:rPr lang="en-US" sz="1100" i="0" dirty="0">
                <a:latin typeface="Arial" charset="0"/>
                <a:cs typeface="Arial" charset="0"/>
              </a:rPr>
              <a:t>5: </a:t>
            </a:r>
            <a:r>
              <a:rPr lang="el-GR" sz="1100" i="0" dirty="0">
                <a:latin typeface="Arial" charset="0"/>
                <a:cs typeface="Arial" charset="0"/>
              </a:rPr>
              <a:t>Επίπεδο ζεύξης δεδομένων</a:t>
            </a:r>
            <a:endParaRPr lang="en-US" sz="1100" i="0" dirty="0">
              <a:latin typeface="Arial" charset="0"/>
              <a:cs typeface="Arial" charset="0"/>
            </a:endParaRPr>
          </a:p>
        </p:txBody>
      </p:sp>
      <p:sp>
        <p:nvSpPr>
          <p:cNvPr id="57381" name="Line 47"/>
          <p:cNvSpPr>
            <a:spLocks noChangeShapeType="1"/>
          </p:cNvSpPr>
          <p:nvPr/>
        </p:nvSpPr>
        <p:spPr bwMode="auto">
          <a:xfrm flipH="1">
            <a:off x="4086225" y="4921250"/>
            <a:ext cx="9890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57382" name="Text Box 45"/>
          <p:cNvSpPr txBox="1">
            <a:spLocks noChangeArrowheads="1"/>
          </p:cNvSpPr>
          <p:nvPr/>
        </p:nvSpPr>
        <p:spPr bwMode="auto">
          <a:xfrm>
            <a:off x="5135563" y="4578350"/>
            <a:ext cx="758825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 i="0"/>
              <a:t>6-slot</a:t>
            </a:r>
          </a:p>
          <a:p>
            <a:pPr eaLnBrk="0" hangingPunct="0"/>
            <a:r>
              <a:rPr lang="en-US" sz="1600" i="0"/>
              <a:t>frame</a:t>
            </a:r>
          </a:p>
        </p:txBody>
      </p:sp>
      <p:sp>
        <p:nvSpPr>
          <p:cNvPr id="57383" name="Line 46"/>
          <p:cNvSpPr>
            <a:spLocks noChangeShapeType="1"/>
          </p:cNvSpPr>
          <p:nvPr/>
        </p:nvSpPr>
        <p:spPr bwMode="auto">
          <a:xfrm>
            <a:off x="5883275" y="4910138"/>
            <a:ext cx="9890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57384" name="Line 48"/>
          <p:cNvSpPr>
            <a:spLocks noChangeShapeType="1"/>
          </p:cNvSpPr>
          <p:nvPr/>
        </p:nvSpPr>
        <p:spPr bwMode="auto">
          <a:xfrm>
            <a:off x="6986588" y="4833938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078A9232-B9A3-44B4-93D2-8CC47F5438D1}" type="slidenum">
              <a:rPr lang="en-US" smtClean="0">
                <a:latin typeface="Arial" charset="0"/>
                <a:cs typeface="Arial" charset="0"/>
              </a:rPr>
              <a:pPr/>
              <a:t>23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>
          <a:xfrm>
            <a:off x="230188" y="228600"/>
            <a:ext cx="8913812" cy="1143000"/>
          </a:xfrm>
        </p:spPr>
        <p:txBody>
          <a:bodyPr/>
          <a:lstStyle/>
          <a:p>
            <a:r>
              <a:rPr lang="el-GR" sz="2800" smtClean="0"/>
              <a:t>Πρωτόκολλα </a:t>
            </a:r>
            <a:r>
              <a:rPr lang="en-US" sz="2800" smtClean="0"/>
              <a:t>MAC</a:t>
            </a:r>
            <a:r>
              <a:rPr lang="el-GR" sz="2800" smtClean="0"/>
              <a:t> κατάτμησης καναλιού</a:t>
            </a:r>
            <a:r>
              <a:rPr lang="en-US" sz="2800" smtClean="0"/>
              <a:t>: FDMA</a:t>
            </a:r>
            <a:endParaRPr lang="en-US" sz="3600" smtClean="0"/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1650" y="1370013"/>
            <a:ext cx="8223250" cy="4648200"/>
          </a:xfrm>
        </p:spPr>
        <p:txBody>
          <a:bodyPr/>
          <a:lstStyle/>
          <a:p>
            <a:pPr>
              <a:buFont typeface="ZapfDingbats"/>
              <a:buNone/>
            </a:pPr>
            <a:r>
              <a:rPr lang="en-US" sz="2400" smtClean="0">
                <a:solidFill>
                  <a:srgbClr val="FF0000"/>
                </a:solidFill>
              </a:rPr>
              <a:t>FDMA: </a:t>
            </a:r>
            <a:r>
              <a:rPr lang="el-GR" sz="2400" smtClean="0">
                <a:solidFill>
                  <a:srgbClr val="FF0000"/>
                </a:solidFill>
              </a:rPr>
              <a:t>πολλαπλή πρόσβαση διαίρεσης συχνότητας (</a:t>
            </a:r>
            <a:r>
              <a:rPr lang="en-US" sz="2400" smtClean="0">
                <a:solidFill>
                  <a:srgbClr val="FF0000"/>
                </a:solidFill>
              </a:rPr>
              <a:t>frequency division multiple access</a:t>
            </a:r>
            <a:r>
              <a:rPr lang="el-GR" sz="2400" smtClean="0">
                <a:solidFill>
                  <a:srgbClr val="FF0000"/>
                </a:solidFill>
              </a:rPr>
              <a:t>)</a:t>
            </a:r>
            <a:r>
              <a:rPr lang="en-US" sz="2400" smtClean="0"/>
              <a:t> </a:t>
            </a:r>
          </a:p>
          <a:p>
            <a:r>
              <a:rPr lang="el-GR" sz="2000" smtClean="0"/>
              <a:t>το φάσμα του καναλιού διαιρείται σε ζώνες συχνοτήτων</a:t>
            </a:r>
            <a:endParaRPr lang="en-US" sz="2000" smtClean="0"/>
          </a:p>
          <a:p>
            <a:r>
              <a:rPr lang="el-GR" sz="2000" smtClean="0"/>
              <a:t>σε κάθε σταθμό εκχωρείται μια σταθερή ζώνη συχνοτήτων</a:t>
            </a:r>
            <a:endParaRPr lang="en-US" sz="2000" smtClean="0"/>
          </a:p>
          <a:p>
            <a:r>
              <a:rPr lang="el-GR" sz="2000" smtClean="0"/>
              <a:t>ο χρόνος μετάδοσης που δεν χρησιμοποιείται στις ζώνες συχνοτήτων παραμένει αδρανής</a:t>
            </a:r>
            <a:r>
              <a:rPr lang="en-US" sz="2000" smtClean="0"/>
              <a:t> </a:t>
            </a:r>
          </a:p>
          <a:p>
            <a:r>
              <a:rPr lang="el-GR" sz="2000" smtClean="0"/>
              <a:t>παράδειγμα</a:t>
            </a:r>
            <a:r>
              <a:rPr lang="en-US" sz="2000" smtClean="0"/>
              <a:t>: 6</a:t>
            </a:r>
            <a:r>
              <a:rPr lang="el-GR" sz="2000" smtClean="0"/>
              <a:t> σταθμοί</a:t>
            </a:r>
            <a:r>
              <a:rPr lang="en-US" sz="2000" smtClean="0"/>
              <a:t> LAN, 1,3,4 </a:t>
            </a:r>
            <a:r>
              <a:rPr lang="el-GR" sz="2000" smtClean="0"/>
              <a:t>έχουν πακέτα</a:t>
            </a:r>
            <a:r>
              <a:rPr lang="en-US" sz="2000" smtClean="0"/>
              <a:t>, </a:t>
            </a:r>
            <a:r>
              <a:rPr lang="el-GR" sz="2000" smtClean="0"/>
              <a:t>οι ζώνες συχνοτήτων </a:t>
            </a:r>
            <a:r>
              <a:rPr lang="en-US" sz="2000" smtClean="0"/>
              <a:t> 2,5,6 </a:t>
            </a:r>
            <a:r>
              <a:rPr lang="el-GR" sz="2000" smtClean="0"/>
              <a:t>αδρανείς</a:t>
            </a:r>
            <a:r>
              <a:rPr lang="en-US" sz="2000" smtClean="0"/>
              <a:t> </a:t>
            </a:r>
          </a:p>
        </p:txBody>
      </p:sp>
      <p:sp>
        <p:nvSpPr>
          <p:cNvPr id="59396" name="Rectangle 4"/>
          <p:cNvSpPr>
            <a:spLocks noChangeArrowheads="1"/>
          </p:cNvSpPr>
          <p:nvPr/>
        </p:nvSpPr>
        <p:spPr bwMode="auto">
          <a:xfrm>
            <a:off x="4627563" y="4138613"/>
            <a:ext cx="627062" cy="2251075"/>
          </a:xfrm>
          <a:prstGeom prst="rect">
            <a:avLst/>
          </a:prstGeom>
          <a:solidFill>
            <a:srgbClr val="FFFFFF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59397" name="Line 5"/>
          <p:cNvSpPr>
            <a:spLocks noChangeShapeType="1"/>
          </p:cNvSpPr>
          <p:nvPr/>
        </p:nvSpPr>
        <p:spPr bwMode="auto">
          <a:xfrm flipV="1">
            <a:off x="4625975" y="5243513"/>
            <a:ext cx="622300" cy="158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59398" name="Line 6"/>
          <p:cNvSpPr>
            <a:spLocks noChangeShapeType="1"/>
          </p:cNvSpPr>
          <p:nvPr/>
        </p:nvSpPr>
        <p:spPr bwMode="auto">
          <a:xfrm flipV="1">
            <a:off x="4621213" y="5635625"/>
            <a:ext cx="631825" cy="63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59399" name="Line 7"/>
          <p:cNvSpPr>
            <a:spLocks noChangeShapeType="1"/>
          </p:cNvSpPr>
          <p:nvPr/>
        </p:nvSpPr>
        <p:spPr bwMode="auto">
          <a:xfrm flipV="1">
            <a:off x="4625975" y="6021388"/>
            <a:ext cx="627063" cy="158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59400" name="Line 8"/>
          <p:cNvSpPr>
            <a:spLocks noChangeShapeType="1"/>
          </p:cNvSpPr>
          <p:nvPr/>
        </p:nvSpPr>
        <p:spPr bwMode="auto">
          <a:xfrm flipV="1">
            <a:off x="4621213" y="4857750"/>
            <a:ext cx="631825" cy="63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59401" name="Line 9"/>
          <p:cNvSpPr>
            <a:spLocks noChangeShapeType="1"/>
          </p:cNvSpPr>
          <p:nvPr/>
        </p:nvSpPr>
        <p:spPr bwMode="auto">
          <a:xfrm flipV="1">
            <a:off x="4625975" y="4471988"/>
            <a:ext cx="631825" cy="63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59402" name="Line 11"/>
          <p:cNvSpPr>
            <a:spLocks noChangeShapeType="1"/>
          </p:cNvSpPr>
          <p:nvPr/>
        </p:nvSpPr>
        <p:spPr bwMode="auto">
          <a:xfrm>
            <a:off x="5346700" y="4411663"/>
            <a:ext cx="22288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59403" name="Freeform 12"/>
          <p:cNvSpPr>
            <a:spLocks/>
          </p:cNvSpPr>
          <p:nvPr/>
        </p:nvSpPr>
        <p:spPr bwMode="auto">
          <a:xfrm>
            <a:off x="5494338" y="4292600"/>
            <a:ext cx="1728787" cy="114300"/>
          </a:xfrm>
          <a:custGeom>
            <a:avLst/>
            <a:gdLst>
              <a:gd name="T0" fmla="*/ 0 w 1089"/>
              <a:gd name="T1" fmla="*/ 2147483647 h 72"/>
              <a:gd name="T2" fmla="*/ 0 w 1089"/>
              <a:gd name="T3" fmla="*/ 2147483647 h 72"/>
              <a:gd name="T4" fmla="*/ 2147483647 w 1089"/>
              <a:gd name="T5" fmla="*/ 0 h 72"/>
              <a:gd name="T6" fmla="*/ 2147483647 w 1089"/>
              <a:gd name="T7" fmla="*/ 2147483647 h 72"/>
              <a:gd name="T8" fmla="*/ 0 60000 65536"/>
              <a:gd name="T9" fmla="*/ 0 60000 65536"/>
              <a:gd name="T10" fmla="*/ 0 60000 65536"/>
              <a:gd name="T11" fmla="*/ 0 60000 65536"/>
              <a:gd name="T12" fmla="*/ 0 w 1089"/>
              <a:gd name="T13" fmla="*/ 0 h 72"/>
              <a:gd name="T14" fmla="*/ 1089 w 1089"/>
              <a:gd name="T15" fmla="*/ 72 h 7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089" h="72">
                <a:moveTo>
                  <a:pt x="0" y="72"/>
                </a:moveTo>
                <a:lnTo>
                  <a:pt x="0" y="3"/>
                </a:lnTo>
                <a:lnTo>
                  <a:pt x="1089" y="0"/>
                </a:lnTo>
                <a:lnTo>
                  <a:pt x="1089" y="72"/>
                </a:lnTo>
              </a:path>
            </a:pathLst>
          </a:custGeom>
          <a:solidFill>
            <a:schemeClr val="accent2"/>
          </a:solidFill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59404" name="Line 13"/>
          <p:cNvSpPr>
            <a:spLocks noChangeShapeType="1"/>
          </p:cNvSpPr>
          <p:nvPr/>
        </p:nvSpPr>
        <p:spPr bwMode="auto">
          <a:xfrm>
            <a:off x="5394325" y="4814888"/>
            <a:ext cx="22288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59405" name="Line 15"/>
          <p:cNvSpPr>
            <a:spLocks noChangeShapeType="1"/>
          </p:cNvSpPr>
          <p:nvPr/>
        </p:nvSpPr>
        <p:spPr bwMode="auto">
          <a:xfrm>
            <a:off x="5394325" y="5213350"/>
            <a:ext cx="22288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59406" name="Freeform 16"/>
          <p:cNvSpPr>
            <a:spLocks/>
          </p:cNvSpPr>
          <p:nvPr/>
        </p:nvSpPr>
        <p:spPr bwMode="auto">
          <a:xfrm>
            <a:off x="5541963" y="5094288"/>
            <a:ext cx="1728787" cy="114300"/>
          </a:xfrm>
          <a:custGeom>
            <a:avLst/>
            <a:gdLst>
              <a:gd name="T0" fmla="*/ 0 w 1089"/>
              <a:gd name="T1" fmla="*/ 2147483647 h 72"/>
              <a:gd name="T2" fmla="*/ 0 w 1089"/>
              <a:gd name="T3" fmla="*/ 2147483647 h 72"/>
              <a:gd name="T4" fmla="*/ 2147483647 w 1089"/>
              <a:gd name="T5" fmla="*/ 0 h 72"/>
              <a:gd name="T6" fmla="*/ 2147483647 w 1089"/>
              <a:gd name="T7" fmla="*/ 2147483647 h 72"/>
              <a:gd name="T8" fmla="*/ 0 60000 65536"/>
              <a:gd name="T9" fmla="*/ 0 60000 65536"/>
              <a:gd name="T10" fmla="*/ 0 60000 65536"/>
              <a:gd name="T11" fmla="*/ 0 60000 65536"/>
              <a:gd name="T12" fmla="*/ 0 w 1089"/>
              <a:gd name="T13" fmla="*/ 0 h 72"/>
              <a:gd name="T14" fmla="*/ 1089 w 1089"/>
              <a:gd name="T15" fmla="*/ 72 h 7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089" h="72">
                <a:moveTo>
                  <a:pt x="0" y="72"/>
                </a:moveTo>
                <a:lnTo>
                  <a:pt x="0" y="3"/>
                </a:lnTo>
                <a:lnTo>
                  <a:pt x="1089" y="0"/>
                </a:lnTo>
                <a:lnTo>
                  <a:pt x="1089" y="72"/>
                </a:lnTo>
              </a:path>
            </a:pathLst>
          </a:custGeom>
          <a:solidFill>
            <a:srgbClr val="FF0000"/>
          </a:solidFill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grpSp>
        <p:nvGrpSpPr>
          <p:cNvPr id="59407" name="Group 17"/>
          <p:cNvGrpSpPr>
            <a:grpSpLocks/>
          </p:cNvGrpSpPr>
          <p:nvPr/>
        </p:nvGrpSpPr>
        <p:grpSpPr bwMode="auto">
          <a:xfrm>
            <a:off x="5411788" y="5499100"/>
            <a:ext cx="2228850" cy="119063"/>
            <a:chOff x="1884" y="2826"/>
            <a:chExt cx="1404" cy="75"/>
          </a:xfrm>
        </p:grpSpPr>
        <p:sp>
          <p:nvSpPr>
            <p:cNvPr id="59423" name="Line 18"/>
            <p:cNvSpPr>
              <a:spLocks noChangeShapeType="1"/>
            </p:cNvSpPr>
            <p:nvPr/>
          </p:nvSpPr>
          <p:spPr bwMode="auto">
            <a:xfrm>
              <a:off x="1884" y="2901"/>
              <a:ext cx="140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59424" name="Freeform 19"/>
            <p:cNvSpPr>
              <a:spLocks/>
            </p:cNvSpPr>
            <p:nvPr/>
          </p:nvSpPr>
          <p:spPr bwMode="auto">
            <a:xfrm>
              <a:off x="1977" y="2826"/>
              <a:ext cx="1089" cy="72"/>
            </a:xfrm>
            <a:custGeom>
              <a:avLst/>
              <a:gdLst>
                <a:gd name="T0" fmla="*/ 0 w 1089"/>
                <a:gd name="T1" fmla="*/ 72 h 72"/>
                <a:gd name="T2" fmla="*/ 0 w 1089"/>
                <a:gd name="T3" fmla="*/ 3 h 72"/>
                <a:gd name="T4" fmla="*/ 1089 w 1089"/>
                <a:gd name="T5" fmla="*/ 0 h 72"/>
                <a:gd name="T6" fmla="*/ 1089 w 1089"/>
                <a:gd name="T7" fmla="*/ 72 h 7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89"/>
                <a:gd name="T13" fmla="*/ 0 h 72"/>
                <a:gd name="T14" fmla="*/ 1089 w 1089"/>
                <a:gd name="T15" fmla="*/ 72 h 7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89" h="72">
                  <a:moveTo>
                    <a:pt x="0" y="72"/>
                  </a:moveTo>
                  <a:lnTo>
                    <a:pt x="0" y="3"/>
                  </a:lnTo>
                  <a:lnTo>
                    <a:pt x="1089" y="0"/>
                  </a:lnTo>
                  <a:lnTo>
                    <a:pt x="1089" y="72"/>
                  </a:lnTo>
                </a:path>
              </a:pathLst>
            </a:custGeom>
            <a:solidFill>
              <a:srgbClr val="00CC66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sp>
        <p:nvSpPr>
          <p:cNvPr id="59408" name="Line 20"/>
          <p:cNvSpPr>
            <a:spLocks noChangeShapeType="1"/>
          </p:cNvSpPr>
          <p:nvPr/>
        </p:nvSpPr>
        <p:spPr bwMode="auto">
          <a:xfrm>
            <a:off x="5441950" y="6024563"/>
            <a:ext cx="22288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59409" name="Line 21"/>
          <p:cNvSpPr>
            <a:spLocks noChangeShapeType="1"/>
          </p:cNvSpPr>
          <p:nvPr/>
        </p:nvSpPr>
        <p:spPr bwMode="auto">
          <a:xfrm>
            <a:off x="5448300" y="6354763"/>
            <a:ext cx="22288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59410" name="Text Box 22"/>
          <p:cNvSpPr txBox="1">
            <a:spLocks noChangeArrowheads="1"/>
          </p:cNvSpPr>
          <p:nvPr/>
        </p:nvSpPr>
        <p:spPr bwMode="auto">
          <a:xfrm rot="-5400000">
            <a:off x="3393281" y="4987132"/>
            <a:ext cx="19399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/>
              <a:t>frequency bands</a:t>
            </a:r>
          </a:p>
        </p:txBody>
      </p:sp>
      <p:sp>
        <p:nvSpPr>
          <p:cNvPr id="59411" name="Text Box 23"/>
          <p:cNvSpPr txBox="1">
            <a:spLocks noChangeArrowheads="1"/>
          </p:cNvSpPr>
          <p:nvPr/>
        </p:nvSpPr>
        <p:spPr bwMode="auto">
          <a:xfrm rot="67766">
            <a:off x="7332663" y="3965575"/>
            <a:ext cx="65881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/>
              <a:t>time</a:t>
            </a:r>
          </a:p>
        </p:txBody>
      </p:sp>
      <p:sp>
        <p:nvSpPr>
          <p:cNvPr id="59412" name="Freeform 54"/>
          <p:cNvSpPr>
            <a:spLocks/>
          </p:cNvSpPr>
          <p:nvPr/>
        </p:nvSpPr>
        <p:spPr bwMode="auto">
          <a:xfrm>
            <a:off x="2032000" y="4348163"/>
            <a:ext cx="595313" cy="1538287"/>
          </a:xfrm>
          <a:custGeom>
            <a:avLst/>
            <a:gdLst>
              <a:gd name="T0" fmla="*/ 2147483647 w 375"/>
              <a:gd name="T1" fmla="*/ 0 h 969"/>
              <a:gd name="T2" fmla="*/ 0 w 375"/>
              <a:gd name="T3" fmla="*/ 2147483647 h 969"/>
              <a:gd name="T4" fmla="*/ 2147483647 w 375"/>
              <a:gd name="T5" fmla="*/ 2147483647 h 969"/>
              <a:gd name="T6" fmla="*/ 2147483647 w 375"/>
              <a:gd name="T7" fmla="*/ 0 h 969"/>
              <a:gd name="T8" fmla="*/ 0 60000 65536"/>
              <a:gd name="T9" fmla="*/ 0 60000 65536"/>
              <a:gd name="T10" fmla="*/ 0 60000 65536"/>
              <a:gd name="T11" fmla="*/ 0 60000 65536"/>
              <a:gd name="T12" fmla="*/ 0 w 375"/>
              <a:gd name="T13" fmla="*/ 0 h 969"/>
              <a:gd name="T14" fmla="*/ 375 w 375"/>
              <a:gd name="T15" fmla="*/ 969 h 969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75" h="969">
                <a:moveTo>
                  <a:pt x="375" y="0"/>
                </a:moveTo>
                <a:lnTo>
                  <a:pt x="0" y="485"/>
                </a:lnTo>
                <a:lnTo>
                  <a:pt x="375" y="969"/>
                </a:lnTo>
                <a:lnTo>
                  <a:pt x="375" y="0"/>
                </a:lnTo>
                <a:close/>
              </a:path>
            </a:pathLst>
          </a:custGeom>
          <a:gradFill rotWithShape="1">
            <a:gsLst>
              <a:gs pos="0">
                <a:schemeClr val="tx1"/>
              </a:gs>
              <a:gs pos="100000">
                <a:schemeClr val="bg1"/>
              </a:gs>
            </a:gsLst>
            <a:lin ang="0" scaled="1"/>
          </a:gradFill>
          <a:ln w="317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grpSp>
        <p:nvGrpSpPr>
          <p:cNvPr id="59413" name="Group 56"/>
          <p:cNvGrpSpPr>
            <a:grpSpLocks/>
          </p:cNvGrpSpPr>
          <p:nvPr/>
        </p:nvGrpSpPr>
        <p:grpSpPr bwMode="auto">
          <a:xfrm>
            <a:off x="293688" y="4986338"/>
            <a:ext cx="1666875" cy="314325"/>
            <a:chOff x="1614" y="1494"/>
            <a:chExt cx="1050" cy="198"/>
          </a:xfrm>
        </p:grpSpPr>
        <p:sp>
          <p:nvSpPr>
            <p:cNvPr id="59419" name="Rectangle 57"/>
            <p:cNvSpPr>
              <a:spLocks noChangeArrowheads="1"/>
            </p:cNvSpPr>
            <p:nvPr/>
          </p:nvSpPr>
          <p:spPr bwMode="auto">
            <a:xfrm>
              <a:off x="2358" y="1500"/>
              <a:ext cx="168" cy="17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535610" name="Freeform 58"/>
            <p:cNvSpPr>
              <a:spLocks/>
            </p:cNvSpPr>
            <p:nvPr/>
          </p:nvSpPr>
          <p:spPr bwMode="auto">
            <a:xfrm>
              <a:off x="1614" y="1494"/>
              <a:ext cx="896" cy="198"/>
            </a:xfrm>
            <a:custGeom>
              <a:avLst/>
              <a:gdLst/>
              <a:ahLst/>
              <a:cxnLst>
                <a:cxn ang="0">
                  <a:pos x="18" y="0"/>
                </a:cxn>
                <a:cxn ang="0">
                  <a:pos x="0" y="96"/>
                </a:cxn>
                <a:cxn ang="0">
                  <a:pos x="18" y="198"/>
                </a:cxn>
                <a:cxn ang="0">
                  <a:pos x="774" y="198"/>
                </a:cxn>
                <a:cxn ang="0">
                  <a:pos x="750" y="90"/>
                </a:cxn>
                <a:cxn ang="0">
                  <a:pos x="774" y="0"/>
                </a:cxn>
                <a:cxn ang="0">
                  <a:pos x="18" y="0"/>
                </a:cxn>
              </a:cxnLst>
              <a:rect l="0" t="0" r="r" b="b"/>
              <a:pathLst>
                <a:path w="896" h="198">
                  <a:moveTo>
                    <a:pt x="18" y="0"/>
                  </a:moveTo>
                  <a:lnTo>
                    <a:pt x="0" y="96"/>
                  </a:lnTo>
                  <a:lnTo>
                    <a:pt x="18" y="198"/>
                  </a:lnTo>
                  <a:lnTo>
                    <a:pt x="774" y="198"/>
                  </a:lnTo>
                  <a:cubicBezTo>
                    <a:pt x="896" y="180"/>
                    <a:pt x="750" y="123"/>
                    <a:pt x="750" y="90"/>
                  </a:cubicBezTo>
                  <a:cubicBezTo>
                    <a:pt x="750" y="57"/>
                    <a:pt x="896" y="15"/>
                    <a:pt x="774" y="0"/>
                  </a:cubicBezTo>
                  <a:lnTo>
                    <a:pt x="18" y="0"/>
                  </a:lnTo>
                  <a:close/>
                </a:path>
              </a:pathLst>
            </a:custGeom>
            <a:gradFill rotWithShape="1">
              <a:gsLst>
                <a:gs pos="0">
                  <a:schemeClr val="tx1"/>
                </a:gs>
                <a:gs pos="50000">
                  <a:schemeClr val="bg1"/>
                </a:gs>
                <a:gs pos="100000">
                  <a:schemeClr val="tx1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/>
            </a:p>
          </p:txBody>
        </p:sp>
        <p:sp>
          <p:nvSpPr>
            <p:cNvPr id="59421" name="Oval 59"/>
            <p:cNvSpPr>
              <a:spLocks noChangeArrowheads="1"/>
            </p:cNvSpPr>
            <p:nvPr/>
          </p:nvSpPr>
          <p:spPr bwMode="auto">
            <a:xfrm>
              <a:off x="2502" y="1506"/>
              <a:ext cx="62" cy="168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59422" name="Line 60"/>
            <p:cNvSpPr>
              <a:spLocks noChangeShapeType="1"/>
            </p:cNvSpPr>
            <p:nvPr/>
          </p:nvSpPr>
          <p:spPr bwMode="auto">
            <a:xfrm>
              <a:off x="2526" y="1584"/>
              <a:ext cx="13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59414" name="Freeform 65"/>
          <p:cNvSpPr>
            <a:spLocks/>
          </p:cNvSpPr>
          <p:nvPr/>
        </p:nvSpPr>
        <p:spPr bwMode="auto">
          <a:xfrm>
            <a:off x="2803525" y="5040313"/>
            <a:ext cx="892175" cy="173037"/>
          </a:xfrm>
          <a:custGeom>
            <a:avLst/>
            <a:gdLst>
              <a:gd name="T0" fmla="*/ 2147483647 w 562"/>
              <a:gd name="T1" fmla="*/ 2147483647 h 266"/>
              <a:gd name="T2" fmla="*/ 2147483647 w 562"/>
              <a:gd name="T3" fmla="*/ 2147483647 h 266"/>
              <a:gd name="T4" fmla="*/ 2147483647 w 562"/>
              <a:gd name="T5" fmla="*/ 2147483647 h 266"/>
              <a:gd name="T6" fmla="*/ 2147483647 w 562"/>
              <a:gd name="T7" fmla="*/ 0 h 266"/>
              <a:gd name="T8" fmla="*/ 2147483647 w 562"/>
              <a:gd name="T9" fmla="*/ 2147483647 h 266"/>
              <a:gd name="T10" fmla="*/ 2147483647 w 562"/>
              <a:gd name="T11" fmla="*/ 2147483647 h 266"/>
              <a:gd name="T12" fmla="*/ 2147483647 w 562"/>
              <a:gd name="T13" fmla="*/ 2147483647 h 266"/>
              <a:gd name="T14" fmla="*/ 2147483647 w 562"/>
              <a:gd name="T15" fmla="*/ 2147483647 h 266"/>
              <a:gd name="T16" fmla="*/ 2147483647 w 562"/>
              <a:gd name="T17" fmla="*/ 2147483647 h 266"/>
              <a:gd name="T18" fmla="*/ 2147483647 w 562"/>
              <a:gd name="T19" fmla="*/ 2147483647 h 266"/>
              <a:gd name="T20" fmla="*/ 2147483647 w 562"/>
              <a:gd name="T21" fmla="*/ 2147483647 h 26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562"/>
              <a:gd name="T34" fmla="*/ 0 h 266"/>
              <a:gd name="T35" fmla="*/ 562 w 562"/>
              <a:gd name="T36" fmla="*/ 266 h 26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562" h="266">
                <a:moveTo>
                  <a:pt x="4" y="264"/>
                </a:moveTo>
                <a:cubicBezTo>
                  <a:pt x="4" y="212"/>
                  <a:pt x="0" y="4"/>
                  <a:pt x="52" y="6"/>
                </a:cubicBezTo>
                <a:cubicBezTo>
                  <a:pt x="106" y="4"/>
                  <a:pt x="58" y="266"/>
                  <a:pt x="108" y="266"/>
                </a:cubicBezTo>
                <a:cubicBezTo>
                  <a:pt x="158" y="266"/>
                  <a:pt x="126" y="0"/>
                  <a:pt x="174" y="0"/>
                </a:cubicBezTo>
                <a:cubicBezTo>
                  <a:pt x="222" y="0"/>
                  <a:pt x="184" y="266"/>
                  <a:pt x="228" y="264"/>
                </a:cubicBezTo>
                <a:cubicBezTo>
                  <a:pt x="272" y="262"/>
                  <a:pt x="244" y="8"/>
                  <a:pt x="288" y="8"/>
                </a:cubicBezTo>
                <a:cubicBezTo>
                  <a:pt x="332" y="8"/>
                  <a:pt x="304" y="266"/>
                  <a:pt x="354" y="266"/>
                </a:cubicBezTo>
                <a:cubicBezTo>
                  <a:pt x="404" y="266"/>
                  <a:pt x="336" y="8"/>
                  <a:pt x="402" y="8"/>
                </a:cubicBezTo>
                <a:cubicBezTo>
                  <a:pt x="468" y="8"/>
                  <a:pt x="416" y="266"/>
                  <a:pt x="464" y="264"/>
                </a:cubicBezTo>
                <a:cubicBezTo>
                  <a:pt x="512" y="262"/>
                  <a:pt x="450" y="4"/>
                  <a:pt x="506" y="6"/>
                </a:cubicBezTo>
                <a:cubicBezTo>
                  <a:pt x="562" y="8"/>
                  <a:pt x="546" y="192"/>
                  <a:pt x="556" y="26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59415" name="Freeform 66"/>
          <p:cNvSpPr>
            <a:spLocks/>
          </p:cNvSpPr>
          <p:nvPr/>
        </p:nvSpPr>
        <p:spPr bwMode="auto">
          <a:xfrm>
            <a:off x="2846388" y="4270375"/>
            <a:ext cx="427037" cy="219075"/>
          </a:xfrm>
          <a:custGeom>
            <a:avLst/>
            <a:gdLst>
              <a:gd name="T0" fmla="*/ 2147483647 w 562"/>
              <a:gd name="T1" fmla="*/ 2147483647 h 266"/>
              <a:gd name="T2" fmla="*/ 2147483647 w 562"/>
              <a:gd name="T3" fmla="*/ 2147483647 h 266"/>
              <a:gd name="T4" fmla="*/ 2147483647 w 562"/>
              <a:gd name="T5" fmla="*/ 2147483647 h 266"/>
              <a:gd name="T6" fmla="*/ 2147483647 w 562"/>
              <a:gd name="T7" fmla="*/ 0 h 266"/>
              <a:gd name="T8" fmla="*/ 2147483647 w 562"/>
              <a:gd name="T9" fmla="*/ 2147483647 h 266"/>
              <a:gd name="T10" fmla="*/ 2147483647 w 562"/>
              <a:gd name="T11" fmla="*/ 2147483647 h 266"/>
              <a:gd name="T12" fmla="*/ 2147483647 w 562"/>
              <a:gd name="T13" fmla="*/ 2147483647 h 266"/>
              <a:gd name="T14" fmla="*/ 2147483647 w 562"/>
              <a:gd name="T15" fmla="*/ 2147483647 h 266"/>
              <a:gd name="T16" fmla="*/ 2147483647 w 562"/>
              <a:gd name="T17" fmla="*/ 2147483647 h 266"/>
              <a:gd name="T18" fmla="*/ 2147483647 w 562"/>
              <a:gd name="T19" fmla="*/ 2147483647 h 266"/>
              <a:gd name="T20" fmla="*/ 2147483647 w 562"/>
              <a:gd name="T21" fmla="*/ 2147483647 h 26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562"/>
              <a:gd name="T34" fmla="*/ 0 h 266"/>
              <a:gd name="T35" fmla="*/ 562 w 562"/>
              <a:gd name="T36" fmla="*/ 266 h 26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562" h="266">
                <a:moveTo>
                  <a:pt x="4" y="264"/>
                </a:moveTo>
                <a:cubicBezTo>
                  <a:pt x="4" y="212"/>
                  <a:pt x="0" y="4"/>
                  <a:pt x="52" y="6"/>
                </a:cubicBezTo>
                <a:cubicBezTo>
                  <a:pt x="106" y="4"/>
                  <a:pt x="58" y="266"/>
                  <a:pt x="108" y="266"/>
                </a:cubicBezTo>
                <a:cubicBezTo>
                  <a:pt x="158" y="266"/>
                  <a:pt x="126" y="0"/>
                  <a:pt x="174" y="0"/>
                </a:cubicBezTo>
                <a:cubicBezTo>
                  <a:pt x="222" y="0"/>
                  <a:pt x="184" y="266"/>
                  <a:pt x="228" y="264"/>
                </a:cubicBezTo>
                <a:cubicBezTo>
                  <a:pt x="272" y="262"/>
                  <a:pt x="244" y="8"/>
                  <a:pt x="288" y="8"/>
                </a:cubicBezTo>
                <a:cubicBezTo>
                  <a:pt x="332" y="8"/>
                  <a:pt x="304" y="266"/>
                  <a:pt x="354" y="266"/>
                </a:cubicBezTo>
                <a:cubicBezTo>
                  <a:pt x="404" y="266"/>
                  <a:pt x="336" y="8"/>
                  <a:pt x="402" y="8"/>
                </a:cubicBezTo>
                <a:cubicBezTo>
                  <a:pt x="468" y="8"/>
                  <a:pt x="416" y="266"/>
                  <a:pt x="464" y="264"/>
                </a:cubicBezTo>
                <a:cubicBezTo>
                  <a:pt x="512" y="262"/>
                  <a:pt x="450" y="4"/>
                  <a:pt x="506" y="6"/>
                </a:cubicBezTo>
                <a:cubicBezTo>
                  <a:pt x="562" y="8"/>
                  <a:pt x="546" y="192"/>
                  <a:pt x="556" y="26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59416" name="Freeform 68"/>
          <p:cNvSpPr>
            <a:spLocks/>
          </p:cNvSpPr>
          <p:nvPr/>
        </p:nvSpPr>
        <p:spPr bwMode="auto">
          <a:xfrm>
            <a:off x="2755900" y="6069013"/>
            <a:ext cx="989013" cy="185737"/>
          </a:xfrm>
          <a:custGeom>
            <a:avLst/>
            <a:gdLst>
              <a:gd name="T0" fmla="*/ 2147483647 w 623"/>
              <a:gd name="T1" fmla="*/ 2147483647 h 117"/>
              <a:gd name="T2" fmla="*/ 2147483647 w 623"/>
              <a:gd name="T3" fmla="*/ 2147483647 h 117"/>
              <a:gd name="T4" fmla="*/ 2147483647 w 623"/>
              <a:gd name="T5" fmla="*/ 2147483647 h 117"/>
              <a:gd name="T6" fmla="*/ 2147483647 w 623"/>
              <a:gd name="T7" fmla="*/ 0 h 117"/>
              <a:gd name="T8" fmla="*/ 2147483647 w 623"/>
              <a:gd name="T9" fmla="*/ 2147483647 h 117"/>
              <a:gd name="T10" fmla="*/ 2147483647 w 623"/>
              <a:gd name="T11" fmla="*/ 2147483647 h 117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623"/>
              <a:gd name="T19" fmla="*/ 0 h 117"/>
              <a:gd name="T20" fmla="*/ 623 w 623"/>
              <a:gd name="T21" fmla="*/ 117 h 117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623" h="117">
                <a:moveTo>
                  <a:pt x="20" y="113"/>
                </a:moveTo>
                <a:cubicBezTo>
                  <a:pt x="44" y="68"/>
                  <a:pt x="0" y="1"/>
                  <a:pt x="114" y="2"/>
                </a:cubicBezTo>
                <a:cubicBezTo>
                  <a:pt x="233" y="1"/>
                  <a:pt x="144" y="114"/>
                  <a:pt x="256" y="114"/>
                </a:cubicBezTo>
                <a:cubicBezTo>
                  <a:pt x="368" y="114"/>
                  <a:pt x="288" y="0"/>
                  <a:pt x="394" y="0"/>
                </a:cubicBezTo>
                <a:cubicBezTo>
                  <a:pt x="500" y="0"/>
                  <a:pt x="421" y="117"/>
                  <a:pt x="522" y="116"/>
                </a:cubicBezTo>
                <a:cubicBezTo>
                  <a:pt x="623" y="115"/>
                  <a:pt x="570" y="64"/>
                  <a:pt x="616" y="14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59417" name="Text Box 69"/>
          <p:cNvSpPr txBox="1">
            <a:spLocks noChangeArrowheads="1"/>
          </p:cNvSpPr>
          <p:nvPr/>
        </p:nvSpPr>
        <p:spPr bwMode="auto">
          <a:xfrm>
            <a:off x="442913" y="5703888"/>
            <a:ext cx="13144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/>
              <a:t>FDM cable</a:t>
            </a:r>
          </a:p>
        </p:txBody>
      </p:sp>
      <p:sp>
        <p:nvSpPr>
          <p:cNvPr id="59418" name="Rectangle 5"/>
          <p:cNvSpPr txBox="1">
            <a:spLocks noChangeArrowheads="1"/>
          </p:cNvSpPr>
          <p:nvPr/>
        </p:nvSpPr>
        <p:spPr bwMode="auto">
          <a:xfrm>
            <a:off x="3876675" y="6400800"/>
            <a:ext cx="4429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/>
            <a:r>
              <a:rPr lang="el-GR" sz="1100" i="0" dirty="0" smtClean="0">
                <a:latin typeface="Arial" charset="0"/>
                <a:cs typeface="Arial" charset="0"/>
              </a:rPr>
              <a:t>Δίκτυα Επικοινωνιών- </a:t>
            </a:r>
            <a:r>
              <a:rPr lang="en-US" sz="1100" i="0" dirty="0">
                <a:latin typeface="Arial" charset="0"/>
                <a:cs typeface="Arial" charset="0"/>
              </a:rPr>
              <a:t>5: </a:t>
            </a:r>
            <a:r>
              <a:rPr lang="el-GR" sz="1100" i="0" dirty="0">
                <a:latin typeface="Arial" charset="0"/>
                <a:cs typeface="Arial" charset="0"/>
              </a:rPr>
              <a:t>Επίπεδο ζεύξης δεδομένων</a:t>
            </a:r>
            <a:endParaRPr lang="en-US" sz="1100" i="0" dirty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0ED08CC5-CE08-46C1-8A3A-790FD9B1BE04}" type="slidenum">
              <a:rPr lang="en-US" smtClean="0">
                <a:latin typeface="Arial" charset="0"/>
                <a:cs typeface="Arial" charset="0"/>
              </a:rPr>
              <a:pPr/>
              <a:t>24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 dirty="0" smtClean="0"/>
              <a:t>Πρωτόκολλα τυχαίας πρόσβασης</a:t>
            </a:r>
            <a:endParaRPr lang="en-US" sz="3200" dirty="0" smtClean="0"/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62467" y="1286933"/>
            <a:ext cx="8881533" cy="4961467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l-GR" sz="2400" dirty="0" smtClean="0"/>
              <a:t>Όταν ο κόμβος έχει πακέτο προς αποστολή</a:t>
            </a:r>
            <a:endParaRPr lang="en-US" sz="2400" dirty="0" smtClean="0"/>
          </a:p>
          <a:p>
            <a:pPr lvl="1">
              <a:lnSpc>
                <a:spcPct val="80000"/>
              </a:lnSpc>
              <a:buFont typeface="Wingdings" pitchFamily="2" charset="2"/>
              <a:buChar char="§"/>
            </a:pPr>
            <a:r>
              <a:rPr lang="el-GR" sz="2000" dirty="0" smtClean="0"/>
              <a:t>μεταδίδει με τον πλήρη ρυθμό του καναλιού</a:t>
            </a:r>
            <a:r>
              <a:rPr lang="en-US" sz="2000" dirty="0" smtClean="0"/>
              <a:t> R.</a:t>
            </a:r>
          </a:p>
          <a:p>
            <a:pPr lvl="1">
              <a:lnSpc>
                <a:spcPct val="80000"/>
              </a:lnSpc>
              <a:buFont typeface="Wingdings" pitchFamily="2" charset="2"/>
              <a:buChar char="§"/>
            </a:pPr>
            <a:r>
              <a:rPr lang="el-GR" sz="2000" dirty="0" smtClean="0"/>
              <a:t>χωρίς</a:t>
            </a:r>
            <a:r>
              <a:rPr lang="en-US" sz="2000" dirty="0" smtClean="0"/>
              <a:t> </a:t>
            </a:r>
            <a:r>
              <a:rPr lang="en-US" sz="2000" i="1" dirty="0" smtClean="0"/>
              <a:t>a priori</a:t>
            </a:r>
            <a:r>
              <a:rPr lang="en-US" sz="2000" dirty="0" smtClean="0"/>
              <a:t> </a:t>
            </a:r>
            <a:r>
              <a:rPr lang="el-GR" sz="2000" dirty="0" smtClean="0"/>
              <a:t>συντονισμό μεταξύ των κόμβων</a:t>
            </a:r>
          </a:p>
          <a:p>
            <a:pPr lvl="1">
              <a:lnSpc>
                <a:spcPct val="80000"/>
              </a:lnSpc>
              <a:buNone/>
            </a:pPr>
            <a:endParaRPr lang="en-US" sz="2000" dirty="0" smtClean="0"/>
          </a:p>
          <a:p>
            <a:pPr>
              <a:lnSpc>
                <a:spcPct val="80000"/>
              </a:lnSpc>
            </a:pPr>
            <a:r>
              <a:rPr lang="el-GR" sz="2400" dirty="0" smtClean="0"/>
              <a:t>Δύο ή περισσότεροι κόμβοι που μεταδίδουν</a:t>
            </a:r>
            <a:r>
              <a:rPr lang="en-US" sz="2400" dirty="0" smtClean="0"/>
              <a:t> </a:t>
            </a:r>
            <a:r>
              <a:rPr lang="el-GR" sz="2400" dirty="0" smtClean="0">
                <a:sym typeface="Wingdings" pitchFamily="2" charset="2"/>
              </a:rPr>
              <a:t></a:t>
            </a:r>
            <a:r>
              <a:rPr lang="en-US" sz="2400" dirty="0" smtClean="0"/>
              <a:t> “</a:t>
            </a:r>
            <a:r>
              <a:rPr lang="el-GR" sz="2400" dirty="0" smtClean="0">
                <a:solidFill>
                  <a:srgbClr val="FF0000"/>
                </a:solidFill>
              </a:rPr>
              <a:t>σύγκρουση</a:t>
            </a:r>
            <a:r>
              <a:rPr lang="en-US" sz="2400" dirty="0" smtClean="0"/>
              <a:t>”</a:t>
            </a:r>
            <a:endParaRPr lang="el-GR" sz="2400" dirty="0" smtClean="0"/>
          </a:p>
          <a:p>
            <a:pPr>
              <a:lnSpc>
                <a:spcPct val="80000"/>
              </a:lnSpc>
              <a:buNone/>
            </a:pPr>
            <a:endParaRPr lang="en-US" sz="2400" dirty="0" smtClean="0"/>
          </a:p>
          <a:p>
            <a:pPr>
              <a:lnSpc>
                <a:spcPct val="80000"/>
              </a:lnSpc>
            </a:pPr>
            <a:r>
              <a:rPr lang="el-GR" sz="2400" dirty="0" smtClean="0">
                <a:solidFill>
                  <a:srgbClr val="FF0000"/>
                </a:solidFill>
              </a:rPr>
              <a:t>το πρωτόκολλο</a:t>
            </a:r>
            <a:r>
              <a:rPr lang="en-US" sz="2400" dirty="0" smtClean="0">
                <a:solidFill>
                  <a:srgbClr val="FF0000"/>
                </a:solidFill>
              </a:rPr>
              <a:t> MAC</a:t>
            </a:r>
            <a:r>
              <a:rPr lang="el-GR" sz="2400" dirty="0" smtClean="0">
                <a:solidFill>
                  <a:srgbClr val="FF0000"/>
                </a:solidFill>
              </a:rPr>
              <a:t> τυχαίας πρόσβασης </a:t>
            </a:r>
            <a:r>
              <a:rPr lang="el-GR" sz="2400" dirty="0" smtClean="0"/>
              <a:t>καθορίζει:</a:t>
            </a:r>
            <a:r>
              <a:rPr lang="en-US" sz="2400" dirty="0" smtClean="0"/>
              <a:t> </a:t>
            </a:r>
          </a:p>
          <a:p>
            <a:pPr lvl="1">
              <a:lnSpc>
                <a:spcPct val="80000"/>
              </a:lnSpc>
              <a:buFont typeface="Wingdings" pitchFamily="2" charset="2"/>
              <a:buChar char="§"/>
            </a:pPr>
            <a:r>
              <a:rPr lang="el-GR" sz="2000" dirty="0" smtClean="0"/>
              <a:t>πώς να ανιχνεύονται οι συγκρούσεις</a:t>
            </a:r>
            <a:endParaRPr lang="en-US" sz="2000" dirty="0" smtClean="0"/>
          </a:p>
          <a:p>
            <a:pPr lvl="1">
              <a:lnSpc>
                <a:spcPct val="80000"/>
              </a:lnSpc>
              <a:buFont typeface="Wingdings" pitchFamily="2" charset="2"/>
              <a:buChar char="§"/>
            </a:pPr>
            <a:r>
              <a:rPr lang="el-GR" sz="2000" dirty="0" smtClean="0"/>
              <a:t>πώς να γίνεται η ανάνηψη από συγκρούσεις</a:t>
            </a:r>
            <a:r>
              <a:rPr lang="en-US" sz="2000" dirty="0" smtClean="0"/>
              <a:t> (</a:t>
            </a:r>
            <a:r>
              <a:rPr lang="el-GR" sz="2000" dirty="0" smtClean="0"/>
              <a:t>π</a:t>
            </a:r>
            <a:r>
              <a:rPr lang="en-US" sz="2000" dirty="0" smtClean="0"/>
              <a:t>.</a:t>
            </a:r>
            <a:r>
              <a:rPr lang="el-GR" sz="2000" dirty="0" smtClean="0"/>
              <a:t>χ</a:t>
            </a:r>
            <a:r>
              <a:rPr lang="en-US" sz="2000" dirty="0" smtClean="0"/>
              <a:t>., </a:t>
            </a:r>
            <a:r>
              <a:rPr lang="el-GR" sz="2000" dirty="0" smtClean="0"/>
              <a:t>μέσω καθυστερημένων αναμεταδόσεων</a:t>
            </a:r>
            <a:r>
              <a:rPr lang="en-US" sz="2000" dirty="0" smtClean="0"/>
              <a:t>)</a:t>
            </a:r>
            <a:endParaRPr lang="el-GR" sz="2000" dirty="0" smtClean="0"/>
          </a:p>
          <a:p>
            <a:pPr lvl="1">
              <a:lnSpc>
                <a:spcPct val="80000"/>
              </a:lnSpc>
              <a:buNone/>
            </a:pPr>
            <a:endParaRPr lang="en-US" sz="2000" dirty="0" smtClean="0"/>
          </a:p>
          <a:p>
            <a:pPr>
              <a:lnSpc>
                <a:spcPct val="80000"/>
              </a:lnSpc>
            </a:pPr>
            <a:r>
              <a:rPr lang="el-GR" sz="2400" dirty="0" smtClean="0"/>
              <a:t>Παραδείγματα πρωτοκόλλων </a:t>
            </a:r>
            <a:r>
              <a:rPr lang="en-US" sz="2400" dirty="0" smtClean="0"/>
              <a:t> MAC</a:t>
            </a:r>
            <a:r>
              <a:rPr lang="el-GR" sz="2400" dirty="0" smtClean="0"/>
              <a:t> τυχαίας πρόσβασης</a:t>
            </a:r>
            <a:r>
              <a:rPr lang="en-US" sz="2400" dirty="0" smtClean="0"/>
              <a:t>:</a:t>
            </a:r>
          </a:p>
          <a:p>
            <a:pPr lvl="1">
              <a:lnSpc>
                <a:spcPct val="80000"/>
              </a:lnSpc>
              <a:buFont typeface="Wingdings" pitchFamily="2" charset="2"/>
              <a:buChar char="§"/>
            </a:pPr>
            <a:r>
              <a:rPr lang="el-GR" sz="2000" dirty="0" smtClean="0"/>
              <a:t>Θυριδωτό </a:t>
            </a:r>
            <a:r>
              <a:rPr lang="en-US" sz="2000" dirty="0" smtClean="0"/>
              <a:t>ALOHA</a:t>
            </a:r>
          </a:p>
          <a:p>
            <a:pPr lvl="1">
              <a:lnSpc>
                <a:spcPct val="80000"/>
              </a:lnSpc>
              <a:buFont typeface="Wingdings" pitchFamily="2" charset="2"/>
              <a:buChar char="§"/>
            </a:pPr>
            <a:r>
              <a:rPr lang="en-US" sz="2000" dirty="0" smtClean="0"/>
              <a:t>ALOHA</a:t>
            </a:r>
          </a:p>
          <a:p>
            <a:pPr lvl="1">
              <a:lnSpc>
                <a:spcPct val="80000"/>
              </a:lnSpc>
              <a:buFont typeface="Wingdings" pitchFamily="2" charset="2"/>
              <a:buChar char="§"/>
            </a:pPr>
            <a:r>
              <a:rPr lang="en-US" sz="2000" dirty="0" smtClean="0"/>
              <a:t>CSMA, CSMA/CD, CSMA/CA</a:t>
            </a:r>
          </a:p>
          <a:p>
            <a:pPr lvl="1"/>
            <a:endParaRPr lang="en-US" sz="2000" dirty="0" smtClean="0"/>
          </a:p>
        </p:txBody>
      </p:sp>
      <p:sp>
        <p:nvSpPr>
          <p:cNvPr id="61444" name="Rectangle 5"/>
          <p:cNvSpPr txBox="1">
            <a:spLocks noChangeArrowheads="1"/>
          </p:cNvSpPr>
          <p:nvPr/>
        </p:nvSpPr>
        <p:spPr bwMode="auto">
          <a:xfrm>
            <a:off x="3876675" y="6400800"/>
            <a:ext cx="4429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/>
            <a:r>
              <a:rPr lang="el-GR" sz="1100" i="0" dirty="0" smtClean="0">
                <a:latin typeface="Arial" charset="0"/>
                <a:cs typeface="Arial" charset="0"/>
              </a:rPr>
              <a:t>Δίκτυα Επικοινωνιών- </a:t>
            </a:r>
            <a:r>
              <a:rPr lang="en-US" sz="1100" i="0" dirty="0">
                <a:latin typeface="Arial" charset="0"/>
                <a:cs typeface="Arial" charset="0"/>
              </a:rPr>
              <a:t>5: </a:t>
            </a:r>
            <a:r>
              <a:rPr lang="el-GR" sz="1100" i="0" dirty="0">
                <a:latin typeface="Arial" charset="0"/>
                <a:cs typeface="Arial" charset="0"/>
              </a:rPr>
              <a:t>Επίπεδο ζεύξης δεδομένων</a:t>
            </a:r>
            <a:endParaRPr lang="en-US" sz="1100" i="0" dirty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A61F8564-4E3C-4ED3-A06D-86B2E737883D}" type="slidenum">
              <a:rPr lang="en-US" smtClean="0">
                <a:latin typeface="Arial" charset="0"/>
                <a:cs typeface="Arial" charset="0"/>
              </a:rPr>
              <a:pPr/>
              <a:t>25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8264525" cy="1143000"/>
          </a:xfrm>
        </p:spPr>
        <p:txBody>
          <a:bodyPr/>
          <a:lstStyle/>
          <a:p>
            <a:r>
              <a:rPr lang="el-GR" sz="3200" dirty="0" smtClean="0"/>
              <a:t>Θυριδωτό </a:t>
            </a:r>
            <a:r>
              <a:rPr lang="en-US" sz="3200" dirty="0" smtClean="0"/>
              <a:t>ALOHA</a:t>
            </a:r>
            <a:r>
              <a:rPr lang="el-GR" sz="3200" dirty="0" smtClean="0"/>
              <a:t> (</a:t>
            </a:r>
            <a:r>
              <a:rPr lang="en-US" sz="3200" dirty="0" smtClean="0"/>
              <a:t>Slotted ALOHA</a:t>
            </a:r>
            <a:r>
              <a:rPr lang="el-GR" sz="3200" dirty="0" smtClean="0"/>
              <a:t>)</a:t>
            </a:r>
            <a:endParaRPr lang="en-US" sz="3200" dirty="0" smtClean="0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54013" y="1600200"/>
            <a:ext cx="3989387" cy="4648200"/>
          </a:xfrm>
        </p:spPr>
        <p:txBody>
          <a:bodyPr/>
          <a:lstStyle/>
          <a:p>
            <a:pPr>
              <a:buFont typeface="ZapfDingbats"/>
              <a:buNone/>
            </a:pPr>
            <a:r>
              <a:rPr lang="el-GR" sz="2000" u="sng" smtClean="0">
                <a:solidFill>
                  <a:srgbClr val="FF0000"/>
                </a:solidFill>
              </a:rPr>
              <a:t>Υποθέσεις:</a:t>
            </a:r>
            <a:endParaRPr lang="en-US" sz="2000" smtClean="0"/>
          </a:p>
          <a:p>
            <a:r>
              <a:rPr lang="el-GR" sz="2000" smtClean="0"/>
              <a:t>όλα τα πλαίσια έχουν το ίδιο μέγεθος</a:t>
            </a:r>
            <a:endParaRPr lang="en-US" sz="2000" smtClean="0"/>
          </a:p>
          <a:p>
            <a:r>
              <a:rPr lang="el-GR" sz="2000" smtClean="0"/>
              <a:t>ο χρόνος διαιρείται σε ίσου μεγέθους θυρίδες</a:t>
            </a:r>
            <a:r>
              <a:rPr lang="en-US" sz="2000" smtClean="0"/>
              <a:t> (</a:t>
            </a:r>
            <a:r>
              <a:rPr lang="el-GR" sz="2000" smtClean="0"/>
              <a:t>χρόνος μετάδοσης 1 πλαισίου)</a:t>
            </a:r>
            <a:endParaRPr lang="en-US" sz="2000" smtClean="0"/>
          </a:p>
          <a:p>
            <a:r>
              <a:rPr lang="el-GR" sz="2000" smtClean="0"/>
              <a:t>οι κόμβοι ξεκινούν να μεταδίδουν πλαίσια μόνο στην αρχή των θυρίδων</a:t>
            </a:r>
            <a:endParaRPr lang="en-US" sz="2000" smtClean="0"/>
          </a:p>
          <a:p>
            <a:r>
              <a:rPr lang="el-GR" sz="2000" smtClean="0"/>
              <a:t>οι κόμβοι είναι συγχρονισμένοι</a:t>
            </a:r>
            <a:endParaRPr lang="en-US" sz="2000" smtClean="0"/>
          </a:p>
          <a:p>
            <a:r>
              <a:rPr lang="el-GR" sz="2000" smtClean="0"/>
              <a:t>αν</a:t>
            </a:r>
            <a:r>
              <a:rPr lang="en-US" sz="2000" smtClean="0"/>
              <a:t> 2 </a:t>
            </a:r>
            <a:r>
              <a:rPr lang="el-GR" sz="2000" smtClean="0"/>
              <a:t>ή περισσότεροι κόμβοι μεταδώσουν σε μια θυρίδα, όλοι οι κόμβοι ανιχνεύουν τη σύγκρουση</a:t>
            </a:r>
            <a:endParaRPr lang="en-US" sz="2000" smtClean="0"/>
          </a:p>
        </p:txBody>
      </p:sp>
      <p:sp>
        <p:nvSpPr>
          <p:cNvPr id="31130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495800" y="1600200"/>
            <a:ext cx="4332288" cy="4648200"/>
          </a:xfrm>
        </p:spPr>
        <p:txBody>
          <a:bodyPr/>
          <a:lstStyle/>
          <a:p>
            <a:pPr>
              <a:lnSpc>
                <a:spcPct val="90000"/>
              </a:lnSpc>
              <a:buFont typeface="ZapfDingbats"/>
              <a:buNone/>
            </a:pPr>
            <a:r>
              <a:rPr lang="el-GR" sz="2000" u="sng" dirty="0" smtClean="0">
                <a:solidFill>
                  <a:srgbClr val="FF0000"/>
                </a:solidFill>
              </a:rPr>
              <a:t>Λειτουργία:</a:t>
            </a:r>
            <a:endParaRPr lang="en-US" sz="2000" dirty="0" smtClean="0"/>
          </a:p>
          <a:p>
            <a:pPr>
              <a:lnSpc>
                <a:spcPct val="90000"/>
              </a:lnSpc>
            </a:pPr>
            <a:r>
              <a:rPr lang="el-GR" sz="2000" dirty="0" smtClean="0"/>
              <a:t>όταν ο κόμβος έχει νέο πλαίσιο το μεταδίδει στην επόμενη θυρίδα</a:t>
            </a:r>
            <a:endParaRPr lang="en-US" sz="2000" dirty="0" smtClean="0"/>
          </a:p>
          <a:p>
            <a:pPr lvl="1">
              <a:lnSpc>
                <a:spcPct val="90000"/>
              </a:lnSpc>
              <a:buFont typeface="Wingdings" pitchFamily="2" charset="2"/>
              <a:buChar char="§"/>
            </a:pPr>
            <a:r>
              <a:rPr lang="el-GR" sz="1800" dirty="0" smtClean="0">
                <a:solidFill>
                  <a:schemeClr val="accent2"/>
                </a:solidFill>
              </a:rPr>
              <a:t>αν όχι σύγκρουση</a:t>
            </a:r>
            <a:r>
              <a:rPr lang="el-GR" sz="1800" dirty="0" smtClean="0"/>
              <a:t>:</a:t>
            </a:r>
            <a:r>
              <a:rPr lang="en-US" sz="1800" dirty="0" smtClean="0"/>
              <a:t> </a:t>
            </a:r>
            <a:r>
              <a:rPr lang="el-GR" sz="1800" dirty="0" smtClean="0"/>
              <a:t>ο κόμβος μπορεί να στείλει νέο πλαίσιο στην επόμενη θυρίδα </a:t>
            </a:r>
            <a:endParaRPr lang="en-US" sz="1800" dirty="0" smtClean="0"/>
          </a:p>
          <a:p>
            <a:pPr lvl="1">
              <a:lnSpc>
                <a:spcPct val="90000"/>
              </a:lnSpc>
              <a:buFont typeface="Wingdings" pitchFamily="2" charset="2"/>
              <a:buChar char="§"/>
            </a:pPr>
            <a:r>
              <a:rPr lang="el-GR" sz="1800" dirty="0" smtClean="0">
                <a:solidFill>
                  <a:schemeClr val="accent2"/>
                </a:solidFill>
              </a:rPr>
              <a:t>αν σύγκρουση</a:t>
            </a:r>
            <a:r>
              <a:rPr lang="el-GR" sz="1800" dirty="0" smtClean="0"/>
              <a:t>:</a:t>
            </a:r>
            <a:r>
              <a:rPr lang="en-US" sz="1800" dirty="0" smtClean="0"/>
              <a:t> </a:t>
            </a:r>
            <a:r>
              <a:rPr lang="el-GR" sz="1800" dirty="0" smtClean="0"/>
              <a:t>ο κόμβος αναμεταδίδει το πλαίσιο σε κάθε επόμενη θυρίδα με πιθανότητα </a:t>
            </a:r>
            <a:r>
              <a:rPr lang="en-US" sz="1800" dirty="0" smtClean="0"/>
              <a:t>p</a:t>
            </a:r>
            <a:r>
              <a:rPr lang="el-GR" sz="1800" dirty="0" smtClean="0"/>
              <a:t> μέχρι την επιτυχία</a:t>
            </a:r>
            <a:endParaRPr lang="en-US" sz="1800" dirty="0" smtClean="0"/>
          </a:p>
        </p:txBody>
      </p:sp>
      <p:sp>
        <p:nvSpPr>
          <p:cNvPr id="63493" name="Rectangle 5"/>
          <p:cNvSpPr>
            <a:spLocks noGrp="1" noChangeArrowheads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l-GR" dirty="0" smtClean="0"/>
              <a:t>Δίκτυα Επικοινωνιών- </a:t>
            </a:r>
            <a:r>
              <a:rPr lang="en-US" dirty="0"/>
              <a:t>5: </a:t>
            </a:r>
            <a:r>
              <a:rPr lang="el-GR" dirty="0"/>
              <a:t>Επίπεδο ζεύξης δεδομένων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130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806646C2-BACE-411F-BBE5-3B9F97A7B307}" type="slidenum">
              <a:rPr lang="en-US" smtClean="0">
                <a:latin typeface="Arial" charset="0"/>
                <a:cs typeface="Arial" charset="0"/>
              </a:rPr>
              <a:pPr/>
              <a:t>26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>
          <a:xfrm>
            <a:off x="292100" y="0"/>
            <a:ext cx="7772400" cy="1143000"/>
          </a:xfrm>
        </p:spPr>
        <p:txBody>
          <a:bodyPr/>
          <a:lstStyle/>
          <a:p>
            <a:r>
              <a:rPr lang="el-GR" smtClean="0"/>
              <a:t>Θυριδωτό </a:t>
            </a:r>
            <a:r>
              <a:rPr lang="en-US" smtClean="0"/>
              <a:t>ALOHA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3255963"/>
            <a:ext cx="3810000" cy="3203575"/>
          </a:xfrm>
        </p:spPr>
        <p:txBody>
          <a:bodyPr/>
          <a:lstStyle/>
          <a:p>
            <a:pPr>
              <a:buFont typeface="ZapfDingbats"/>
              <a:buNone/>
            </a:pPr>
            <a:r>
              <a:rPr lang="el-GR" sz="1800" u="sng" smtClean="0">
                <a:solidFill>
                  <a:srgbClr val="FF0000"/>
                </a:solidFill>
              </a:rPr>
              <a:t>Πλεονεκτήματα</a:t>
            </a:r>
            <a:endParaRPr lang="en-US" sz="1800" smtClean="0"/>
          </a:p>
          <a:p>
            <a:r>
              <a:rPr lang="el-GR" sz="1800" smtClean="0"/>
              <a:t>αν μόνο ένας κόμβος είναι ενεργός μπορεί να μεταδίδει διαρκώς στον πλήρη ρυθμό του καναλιού</a:t>
            </a:r>
            <a:endParaRPr lang="en-US" sz="1800" smtClean="0"/>
          </a:p>
          <a:p>
            <a:r>
              <a:rPr lang="el-GR" sz="1800" smtClean="0"/>
              <a:t>σε μεγάλο βαθμό αποκεντρωμένο</a:t>
            </a:r>
            <a:r>
              <a:rPr lang="en-US" sz="1800" smtClean="0"/>
              <a:t>:</a:t>
            </a:r>
            <a:r>
              <a:rPr lang="el-GR" sz="1800" smtClean="0"/>
              <a:t> μόνο οι θυρίδες στους κόμβους χρειάζεται να είναι συγχρονισμένες</a:t>
            </a:r>
            <a:endParaRPr lang="en-US" sz="1800" smtClean="0"/>
          </a:p>
          <a:p>
            <a:r>
              <a:rPr lang="el-GR" sz="1800" smtClean="0"/>
              <a:t>απλό</a:t>
            </a:r>
            <a:endParaRPr lang="en-US" sz="1800" smtClean="0"/>
          </a:p>
        </p:txBody>
      </p:sp>
      <p:sp>
        <p:nvSpPr>
          <p:cNvPr id="6554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495800" y="3255963"/>
            <a:ext cx="3810000" cy="3200400"/>
          </a:xfrm>
        </p:spPr>
        <p:txBody>
          <a:bodyPr/>
          <a:lstStyle/>
          <a:p>
            <a:pPr>
              <a:lnSpc>
                <a:spcPct val="90000"/>
              </a:lnSpc>
              <a:buFont typeface="ZapfDingbats"/>
              <a:buNone/>
            </a:pPr>
            <a:r>
              <a:rPr lang="el-GR" sz="2000" u="sng" smtClean="0">
                <a:solidFill>
                  <a:srgbClr val="FF0000"/>
                </a:solidFill>
              </a:rPr>
              <a:t>Μειονεκτήματα</a:t>
            </a:r>
            <a:endParaRPr lang="en-US" sz="2000" smtClean="0"/>
          </a:p>
          <a:p>
            <a:pPr>
              <a:lnSpc>
                <a:spcPct val="90000"/>
              </a:lnSpc>
            </a:pPr>
            <a:r>
              <a:rPr lang="el-GR" sz="2000" smtClean="0"/>
              <a:t>συγκρούσεις</a:t>
            </a:r>
            <a:r>
              <a:rPr lang="en-US" sz="2000" smtClean="0"/>
              <a:t>, </a:t>
            </a:r>
            <a:r>
              <a:rPr lang="el-GR" sz="2000" smtClean="0"/>
              <a:t>χάνονται θυρίδες</a:t>
            </a:r>
            <a:endParaRPr lang="en-US" sz="2000" smtClean="0"/>
          </a:p>
          <a:p>
            <a:pPr>
              <a:lnSpc>
                <a:spcPct val="90000"/>
              </a:lnSpc>
            </a:pPr>
            <a:r>
              <a:rPr lang="el-GR" sz="2000" smtClean="0"/>
              <a:t>αδρανείς θυρίδες</a:t>
            </a:r>
            <a:endParaRPr lang="en-US" sz="2000" smtClean="0"/>
          </a:p>
          <a:p>
            <a:pPr>
              <a:lnSpc>
                <a:spcPct val="90000"/>
              </a:lnSpc>
            </a:pPr>
            <a:r>
              <a:rPr lang="el-GR" sz="2000" smtClean="0"/>
              <a:t>οι κόμβοι ενδέχεται να μπορούν να ανιχνεύσουν σύγκρουση σε λιγότερο από το χρόνο μετάδοσης ενός πακέτου</a:t>
            </a:r>
          </a:p>
          <a:p>
            <a:pPr>
              <a:lnSpc>
                <a:spcPct val="90000"/>
              </a:lnSpc>
            </a:pPr>
            <a:r>
              <a:rPr lang="el-GR" sz="2000" smtClean="0"/>
              <a:t>συγχρονισμός ρολογιού</a:t>
            </a:r>
            <a:endParaRPr lang="en-US" sz="2000" smtClean="0"/>
          </a:p>
        </p:txBody>
      </p:sp>
      <p:pic>
        <p:nvPicPr>
          <p:cNvPr id="65541" name="Picture 8" descr="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1143000"/>
            <a:ext cx="8089900" cy="1954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5542" name="Rectangle 5"/>
          <p:cNvSpPr>
            <a:spLocks noGrp="1" noChangeArrowheads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l-GR" dirty="0" smtClean="0"/>
              <a:t>Δίκτυα Επικοινωνιών- </a:t>
            </a:r>
            <a:r>
              <a:rPr lang="en-US" dirty="0"/>
              <a:t>5: </a:t>
            </a:r>
            <a:r>
              <a:rPr lang="el-GR" dirty="0"/>
              <a:t>Επίπεδο ζεύξης δεδομένων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15F454AE-7359-4EB7-BE7B-E706308321A3}" type="slidenum">
              <a:rPr lang="en-US" smtClean="0">
                <a:latin typeface="Arial" charset="0"/>
                <a:cs typeface="Arial" charset="0"/>
              </a:rPr>
              <a:pPr/>
              <a:t>27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482013" cy="1143000"/>
          </a:xfrm>
        </p:spPr>
        <p:txBody>
          <a:bodyPr/>
          <a:lstStyle/>
          <a:p>
            <a:r>
              <a:rPr lang="el-GR" sz="3600" dirty="0" smtClean="0"/>
              <a:t>Αποδοτικότητα του θυριδωτού</a:t>
            </a:r>
            <a:r>
              <a:rPr lang="en-US" sz="3600" dirty="0" smtClean="0"/>
              <a:t> Aloha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61950" y="2986088"/>
            <a:ext cx="4159250" cy="3128962"/>
          </a:xfrm>
        </p:spPr>
        <p:txBody>
          <a:bodyPr/>
          <a:lstStyle/>
          <a:p>
            <a:r>
              <a:rPr lang="el-GR" sz="2000" dirty="0" smtClean="0">
                <a:solidFill>
                  <a:schemeClr val="accent6"/>
                </a:solidFill>
              </a:rPr>
              <a:t>Υπόθεση</a:t>
            </a:r>
            <a:r>
              <a:rPr lang="el-GR" sz="2000" dirty="0" smtClean="0"/>
              <a:t>: </a:t>
            </a:r>
            <a:r>
              <a:rPr lang="en-US" sz="2000" dirty="0" smtClean="0"/>
              <a:t>N </a:t>
            </a:r>
            <a:r>
              <a:rPr lang="el-GR" sz="2000" dirty="0" smtClean="0"/>
              <a:t>κόμβοι με πολλά πλαίσια προς αποστολή, ο καθένας μεταδίδει σε μια θυρίδα με πιθανότητα</a:t>
            </a:r>
            <a:r>
              <a:rPr lang="en-US" sz="2000" dirty="0" smtClean="0"/>
              <a:t> </a:t>
            </a:r>
            <a:r>
              <a:rPr lang="en-US" sz="2000" i="1" dirty="0" smtClean="0"/>
              <a:t>p</a:t>
            </a:r>
          </a:p>
          <a:p>
            <a:r>
              <a:rPr lang="el-GR" sz="2000" dirty="0" smtClean="0"/>
              <a:t>πιθανότητα ένας συγκεκριμένος κόμβος να επιτύχει σε μια θυρίδα</a:t>
            </a:r>
            <a:r>
              <a:rPr lang="en-US" sz="1800" dirty="0" smtClean="0"/>
              <a:t>  = p(1-p)</a:t>
            </a:r>
            <a:r>
              <a:rPr lang="en-US" sz="1800" b="1" baseline="30000" dirty="0" smtClean="0"/>
              <a:t>N-1</a:t>
            </a:r>
          </a:p>
          <a:p>
            <a:r>
              <a:rPr lang="el-GR" sz="2000" dirty="0" smtClean="0"/>
              <a:t>πιθανότητα κάποιος κόμβος να επιτύχει</a:t>
            </a:r>
            <a:r>
              <a:rPr lang="en-US" sz="1800" dirty="0" smtClean="0"/>
              <a:t> = Np(1-p)</a:t>
            </a:r>
            <a:r>
              <a:rPr lang="en-US" sz="1800" b="1" baseline="30000" dirty="0" smtClean="0"/>
              <a:t>N-1</a:t>
            </a:r>
            <a:endParaRPr lang="en-US" sz="1800" dirty="0" smtClean="0"/>
          </a:p>
          <a:p>
            <a:pPr>
              <a:buFont typeface="ZapfDingbats"/>
              <a:buNone/>
            </a:pPr>
            <a:r>
              <a:rPr lang="en-US" sz="1800" dirty="0" smtClean="0"/>
              <a:t>          </a:t>
            </a:r>
            <a:endParaRPr lang="en-US" sz="1800" b="1" i="1" dirty="0" smtClean="0"/>
          </a:p>
          <a:p>
            <a:pPr>
              <a:buFont typeface="ZapfDingbats"/>
              <a:buNone/>
            </a:pPr>
            <a:endParaRPr lang="en-US" sz="1800" i="1" dirty="0" smtClean="0"/>
          </a:p>
        </p:txBody>
      </p:sp>
      <p:sp>
        <p:nvSpPr>
          <p:cNvPr id="67588" name="Rectangle 7"/>
          <p:cNvSpPr>
            <a:spLocks noGrp="1" noChangeArrowheads="1"/>
          </p:cNvSpPr>
          <p:nvPr>
            <p:ph type="body" sz="half" idx="2"/>
          </p:nvPr>
        </p:nvSpPr>
        <p:spPr>
          <a:xfrm>
            <a:off x="5148263" y="1108075"/>
            <a:ext cx="3810000" cy="3238500"/>
          </a:xfrm>
        </p:spPr>
        <p:txBody>
          <a:bodyPr/>
          <a:lstStyle/>
          <a:p>
            <a:r>
              <a:rPr lang="el-GR" sz="2000" dirty="0" smtClean="0">
                <a:solidFill>
                  <a:schemeClr val="accent6"/>
                </a:solidFill>
              </a:rPr>
              <a:t>Μέγιστη αποδοτικότητα</a:t>
            </a:r>
            <a:r>
              <a:rPr lang="el-GR" sz="2000" dirty="0" smtClean="0"/>
              <a:t>: βρες το </a:t>
            </a:r>
            <a:r>
              <a:rPr lang="en-US" sz="2000" dirty="0" smtClean="0"/>
              <a:t>p*</a:t>
            </a:r>
            <a:r>
              <a:rPr lang="el-GR" sz="2000" dirty="0" smtClean="0"/>
              <a:t> που μεγιστοποιεί το</a:t>
            </a:r>
            <a:r>
              <a:rPr lang="en-US" sz="2000" dirty="0" smtClean="0"/>
              <a:t> Np(1-p)</a:t>
            </a:r>
            <a:r>
              <a:rPr lang="en-US" sz="2000" b="1" baseline="30000" dirty="0" smtClean="0"/>
              <a:t>N-1</a:t>
            </a:r>
            <a:endParaRPr lang="en-US" sz="1800" b="1" baseline="30000" dirty="0" smtClean="0"/>
          </a:p>
          <a:p>
            <a:r>
              <a:rPr lang="el-GR" sz="2000" dirty="0" smtClean="0"/>
              <a:t>Για πολλούς κόμβους, το όριο του</a:t>
            </a:r>
            <a:r>
              <a:rPr lang="en-US" sz="2000" dirty="0" smtClean="0"/>
              <a:t> Np*(1-p*)</a:t>
            </a:r>
            <a:r>
              <a:rPr lang="en-US" sz="2000" b="1" baseline="30000" dirty="0" smtClean="0"/>
              <a:t>N-1 </a:t>
            </a:r>
            <a:r>
              <a:rPr lang="el-GR" sz="2000" dirty="0" smtClean="0"/>
              <a:t>καθώς το Ν πάει στο άπειρο</a:t>
            </a:r>
            <a:r>
              <a:rPr lang="en-US" sz="2000" dirty="0" smtClean="0"/>
              <a:t>, </a:t>
            </a:r>
            <a:r>
              <a:rPr lang="el-GR" sz="2000" dirty="0" smtClean="0"/>
              <a:t>δίνει</a:t>
            </a:r>
            <a:r>
              <a:rPr lang="en-US" sz="2000" dirty="0" smtClean="0"/>
              <a:t> </a:t>
            </a:r>
            <a:r>
              <a:rPr lang="el-GR" sz="2000" dirty="0" smtClean="0">
                <a:solidFill>
                  <a:srgbClr val="FF0000"/>
                </a:solidFill>
              </a:rPr>
              <a:t>μέγιστη αποδοτικότητα = </a:t>
            </a:r>
            <a:r>
              <a:rPr lang="en-US" sz="2000" dirty="0" smtClean="0">
                <a:solidFill>
                  <a:srgbClr val="FF0000"/>
                </a:solidFill>
              </a:rPr>
              <a:t>1/e </a:t>
            </a:r>
            <a:r>
              <a:rPr lang="el-GR" sz="2000" dirty="0" smtClean="0">
                <a:solidFill>
                  <a:srgbClr val="FF0000"/>
                </a:solidFill>
              </a:rPr>
              <a:t>=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l-GR" sz="2000" dirty="0" smtClean="0">
                <a:solidFill>
                  <a:srgbClr val="FF0000"/>
                </a:solidFill>
              </a:rPr>
              <a:t>0</a:t>
            </a:r>
            <a:r>
              <a:rPr lang="en-US" sz="2000" dirty="0" smtClean="0">
                <a:solidFill>
                  <a:srgbClr val="FF0000"/>
                </a:solidFill>
              </a:rPr>
              <a:t>.37</a:t>
            </a:r>
            <a:endParaRPr lang="en-US" sz="2000" b="1" baseline="30000" dirty="0" smtClean="0">
              <a:solidFill>
                <a:srgbClr val="FF0000"/>
              </a:solidFill>
            </a:endParaRPr>
          </a:p>
        </p:txBody>
      </p:sp>
      <p:sp>
        <p:nvSpPr>
          <p:cNvPr id="67589" name="Text Box 9"/>
          <p:cNvSpPr txBox="1">
            <a:spLocks noChangeArrowheads="1"/>
          </p:cNvSpPr>
          <p:nvPr/>
        </p:nvSpPr>
        <p:spPr bwMode="auto">
          <a:xfrm>
            <a:off x="361950" y="1143000"/>
            <a:ext cx="4171950" cy="1323975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l-GR" sz="2000" dirty="0" smtClean="0">
                <a:solidFill>
                  <a:srgbClr val="FF0000"/>
                </a:solidFill>
              </a:rPr>
              <a:t>Αποδοτικότητα </a:t>
            </a:r>
            <a:r>
              <a:rPr lang="en-US" sz="2000" i="0" dirty="0" smtClean="0"/>
              <a:t>: </a:t>
            </a:r>
            <a:r>
              <a:rPr lang="el-GR" sz="2000" i="0" dirty="0"/>
              <a:t>ποσοστό επιτυχημένων θυρίδων σε βάθος χρόνου (πολλοί κόμβοι, όλοι με πολλά πλαίσια προς αποστολή)</a:t>
            </a:r>
            <a:endParaRPr lang="en-US" i="0" dirty="0"/>
          </a:p>
        </p:txBody>
      </p:sp>
      <p:sp>
        <p:nvSpPr>
          <p:cNvPr id="67590" name="Text Box 10"/>
          <p:cNvSpPr txBox="1">
            <a:spLocks noChangeArrowheads="1"/>
          </p:cNvSpPr>
          <p:nvPr/>
        </p:nvSpPr>
        <p:spPr bwMode="auto">
          <a:xfrm>
            <a:off x="5106988" y="4368800"/>
            <a:ext cx="3143250" cy="1631216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el-GR" sz="2000" dirty="0">
                <a:solidFill>
                  <a:srgbClr val="FF0000"/>
                </a:solidFill>
              </a:rPr>
              <a:t>Στην καλύτερη περίπτωση</a:t>
            </a:r>
            <a:r>
              <a:rPr lang="en-US" sz="2000" dirty="0">
                <a:solidFill>
                  <a:srgbClr val="FF0000"/>
                </a:solidFill>
              </a:rPr>
              <a:t>:</a:t>
            </a:r>
            <a:r>
              <a:rPr lang="en-US" sz="2000" dirty="0"/>
              <a:t> </a:t>
            </a:r>
            <a:endParaRPr lang="el-GR" sz="2000" dirty="0"/>
          </a:p>
          <a:p>
            <a:pPr eaLnBrk="0" hangingPunct="0"/>
            <a:r>
              <a:rPr lang="el-GR" sz="2000" dirty="0"/>
              <a:t>το κανάλι χρησιμοποιείται</a:t>
            </a:r>
          </a:p>
          <a:p>
            <a:pPr eaLnBrk="0" hangingPunct="0"/>
            <a:r>
              <a:rPr lang="el-GR" sz="2000" dirty="0"/>
              <a:t> για ωφέλιμες μεταδόσεις το</a:t>
            </a:r>
            <a:r>
              <a:rPr lang="en-US" sz="2000" dirty="0"/>
              <a:t> 37%</a:t>
            </a:r>
            <a:r>
              <a:rPr lang="el-GR" sz="2000" dirty="0"/>
              <a:t> του χρόνου</a:t>
            </a:r>
            <a:r>
              <a:rPr lang="en-US" sz="2000" dirty="0"/>
              <a:t>!</a:t>
            </a:r>
          </a:p>
        </p:txBody>
      </p:sp>
      <p:sp>
        <p:nvSpPr>
          <p:cNvPr id="67591" name="Text Box 11"/>
          <p:cNvSpPr txBox="1">
            <a:spLocks noChangeArrowheads="1"/>
          </p:cNvSpPr>
          <p:nvPr/>
        </p:nvSpPr>
        <p:spPr bwMode="auto">
          <a:xfrm>
            <a:off x="8367713" y="4533900"/>
            <a:ext cx="474662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9600" i="0" dirty="0">
                <a:solidFill>
                  <a:srgbClr val="FF0000"/>
                </a:solidFill>
              </a:rPr>
              <a:t>!</a:t>
            </a:r>
          </a:p>
        </p:txBody>
      </p:sp>
      <p:sp>
        <p:nvSpPr>
          <p:cNvPr id="67592" name="Rectangle 5"/>
          <p:cNvSpPr>
            <a:spLocks noGrp="1" noChangeArrowheads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l-GR" dirty="0" smtClean="0"/>
              <a:t>Δίκτυα Επικοινωνιών- </a:t>
            </a:r>
            <a:r>
              <a:rPr lang="en-US" dirty="0"/>
              <a:t>5: </a:t>
            </a:r>
            <a:r>
              <a:rPr lang="el-GR" dirty="0"/>
              <a:t>Επίπεδο ζεύξης δεδομένων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dirty="0" smtClean="0">
                <a:latin typeface="Arial" charset="0"/>
                <a:cs typeface="Arial" charset="0"/>
              </a:rPr>
              <a:t>5-</a:t>
            </a:r>
            <a:fld id="{2676DFC9-9E62-4474-91D5-BB7435BDF70C}" type="slidenum">
              <a:rPr lang="en-US" smtClean="0">
                <a:latin typeface="Arial" charset="0"/>
                <a:cs typeface="Arial" charset="0"/>
              </a:rPr>
              <a:pPr/>
              <a:t>28</a:t>
            </a:fld>
            <a:endParaRPr lang="en-US" dirty="0" smtClean="0">
              <a:latin typeface="Arial" charset="0"/>
              <a:cs typeface="Arial" charset="0"/>
            </a:endParaRPr>
          </a:p>
        </p:txBody>
      </p:sp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 dirty="0" smtClean="0"/>
              <a:t>Απλό</a:t>
            </a:r>
            <a:r>
              <a:rPr lang="en-US" sz="3200" dirty="0" smtClean="0"/>
              <a:t> (</a:t>
            </a:r>
            <a:r>
              <a:rPr lang="el-GR" sz="3200" dirty="0" smtClean="0"/>
              <a:t>χωρίς θυρίδες</a:t>
            </a:r>
            <a:r>
              <a:rPr lang="en-US" sz="3200" dirty="0" smtClean="0"/>
              <a:t>) ALOHA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227667"/>
            <a:ext cx="8343900" cy="4842933"/>
          </a:xfrm>
        </p:spPr>
        <p:txBody>
          <a:bodyPr/>
          <a:lstStyle/>
          <a:p>
            <a:r>
              <a:rPr lang="en-US" sz="2400" dirty="0" smtClean="0"/>
              <a:t>A</a:t>
            </a:r>
            <a:r>
              <a:rPr lang="el-GR" sz="2400" dirty="0" smtClean="0"/>
              <a:t>ΛΟΗΑ χωρίς θυρίδες</a:t>
            </a:r>
            <a:r>
              <a:rPr lang="en-US" sz="2400" dirty="0" smtClean="0"/>
              <a:t>: </a:t>
            </a:r>
            <a:r>
              <a:rPr lang="el-GR" sz="2400" dirty="0" smtClean="0"/>
              <a:t>απλούστερο</a:t>
            </a:r>
            <a:r>
              <a:rPr lang="en-US" sz="2400" dirty="0" smtClean="0"/>
              <a:t>, </a:t>
            </a:r>
            <a:r>
              <a:rPr lang="el-GR" sz="2400" dirty="0" smtClean="0"/>
              <a:t>χωρίς συγχρονισμό</a:t>
            </a:r>
            <a:endParaRPr lang="en-US" sz="2400" dirty="0" smtClean="0"/>
          </a:p>
          <a:p>
            <a:r>
              <a:rPr lang="el-GR" sz="2400" dirty="0" smtClean="0"/>
              <a:t>όταν το πλαίσιο φτάνει για πρώτη φορά</a:t>
            </a:r>
            <a:endParaRPr lang="en-US" sz="2400" dirty="0" smtClean="0"/>
          </a:p>
          <a:p>
            <a:pPr lvl="1">
              <a:buFont typeface="Wingdings" pitchFamily="2" charset="2"/>
              <a:buChar char="§"/>
            </a:pPr>
            <a:r>
              <a:rPr lang="en-US" sz="2000" dirty="0" smtClean="0"/>
              <a:t> </a:t>
            </a:r>
            <a:r>
              <a:rPr lang="el-GR" sz="2000" dirty="0" smtClean="0"/>
              <a:t>μετάδωσε αμέσως</a:t>
            </a:r>
            <a:r>
              <a:rPr lang="en-US" sz="2000" dirty="0" smtClean="0"/>
              <a:t> </a:t>
            </a:r>
          </a:p>
          <a:p>
            <a:r>
              <a:rPr lang="el-GR" sz="2400" dirty="0" smtClean="0"/>
              <a:t>η πιθανότητα σύγκρουσης αυξάνει</a:t>
            </a:r>
            <a:r>
              <a:rPr lang="en-US" sz="2400" dirty="0" smtClean="0"/>
              <a:t>:</a:t>
            </a:r>
          </a:p>
          <a:p>
            <a:pPr lvl="1">
              <a:buFont typeface="Wingdings" pitchFamily="2" charset="2"/>
              <a:buChar char="§"/>
            </a:pPr>
            <a:r>
              <a:rPr lang="el-GR" sz="2000" dirty="0" smtClean="0"/>
              <a:t>το πλαίσιο που στέλνεται στο</a:t>
            </a:r>
            <a:r>
              <a:rPr lang="en-US" sz="2000" dirty="0" smtClean="0"/>
              <a:t> t</a:t>
            </a:r>
            <a:r>
              <a:rPr lang="en-US" sz="2000" baseline="-25000" dirty="0" smtClean="0"/>
              <a:t>0</a:t>
            </a:r>
            <a:r>
              <a:rPr lang="en-US" sz="2000" dirty="0" smtClean="0"/>
              <a:t> </a:t>
            </a:r>
            <a:r>
              <a:rPr lang="el-GR" sz="2000" dirty="0" smtClean="0"/>
              <a:t>συγκρούεται με άλλα πλαίσια που στέλνονται στο</a:t>
            </a:r>
            <a:r>
              <a:rPr lang="en-US" sz="2000" dirty="0" smtClean="0"/>
              <a:t> [t</a:t>
            </a:r>
            <a:r>
              <a:rPr lang="en-US" sz="2000" baseline="-25000" dirty="0" smtClean="0"/>
              <a:t>0</a:t>
            </a:r>
            <a:r>
              <a:rPr lang="en-US" sz="2000" dirty="0" smtClean="0"/>
              <a:t>-1,t</a:t>
            </a:r>
            <a:r>
              <a:rPr lang="en-US" sz="2000" baseline="-25000" dirty="0" smtClean="0"/>
              <a:t>0</a:t>
            </a:r>
            <a:r>
              <a:rPr lang="en-US" sz="2000" dirty="0" smtClean="0"/>
              <a:t>+1]</a:t>
            </a:r>
          </a:p>
        </p:txBody>
      </p:sp>
      <p:pic>
        <p:nvPicPr>
          <p:cNvPr id="69636" name="Picture 4" descr="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3838575"/>
            <a:ext cx="6280150" cy="254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9637" name="Rectangle 5"/>
          <p:cNvSpPr txBox="1">
            <a:spLocks noChangeArrowheads="1"/>
          </p:cNvSpPr>
          <p:nvPr/>
        </p:nvSpPr>
        <p:spPr bwMode="auto">
          <a:xfrm>
            <a:off x="3876675" y="6400800"/>
            <a:ext cx="4429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/>
            <a:r>
              <a:rPr lang="el-GR" sz="1100" i="0" dirty="0" smtClean="0">
                <a:latin typeface="Arial" charset="0"/>
                <a:cs typeface="Arial" charset="0"/>
              </a:rPr>
              <a:t>Δίκτυα Επικοινωνιών- </a:t>
            </a:r>
            <a:r>
              <a:rPr lang="en-US" sz="1100" i="0" dirty="0">
                <a:latin typeface="Arial" charset="0"/>
                <a:cs typeface="Arial" charset="0"/>
              </a:rPr>
              <a:t>5: </a:t>
            </a:r>
            <a:r>
              <a:rPr lang="el-GR" sz="1100" i="0" dirty="0">
                <a:latin typeface="Arial" charset="0"/>
                <a:cs typeface="Arial" charset="0"/>
              </a:rPr>
              <a:t>Επίπεδο ζεύξης δεδομένων</a:t>
            </a:r>
            <a:endParaRPr lang="en-US" sz="1100" i="0" dirty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dirty="0" smtClean="0">
                <a:latin typeface="Arial" charset="0"/>
                <a:cs typeface="Arial" charset="0"/>
              </a:rPr>
              <a:t>5-</a:t>
            </a:r>
            <a:fld id="{E84AB76C-95DE-4B4F-A963-11A19F71A7A9}" type="slidenum">
              <a:rPr lang="en-US" smtClean="0">
                <a:latin typeface="Arial" charset="0"/>
                <a:cs typeface="Arial" charset="0"/>
              </a:rPr>
              <a:pPr/>
              <a:t>29</a:t>
            </a:fld>
            <a:endParaRPr lang="en-US" dirty="0" smtClean="0">
              <a:latin typeface="Arial" charset="0"/>
              <a:cs typeface="Arial" charset="0"/>
            </a:endParaRPr>
          </a:p>
        </p:txBody>
      </p:sp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dirty="0" smtClean="0"/>
              <a:t>Αποδοτικότητα του απλού</a:t>
            </a:r>
            <a:r>
              <a:rPr lang="en-US" sz="3600" dirty="0" smtClean="0"/>
              <a:t> Aloha</a:t>
            </a:r>
            <a:endParaRPr lang="en-US" dirty="0" smtClean="0"/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328738"/>
            <a:ext cx="8264525" cy="4648200"/>
          </a:xfrm>
        </p:spPr>
        <p:txBody>
          <a:bodyPr/>
          <a:lstStyle/>
          <a:p>
            <a:pPr>
              <a:buFont typeface="ZapfDingbats"/>
              <a:buNone/>
            </a:pPr>
            <a:r>
              <a:rPr lang="en-US" sz="2000" dirty="0" smtClean="0"/>
              <a:t>P(</a:t>
            </a:r>
            <a:r>
              <a:rPr lang="el-GR" sz="2000" dirty="0" smtClean="0"/>
              <a:t>επιτυχία από συγκεκριμένο κόμβο</a:t>
            </a:r>
            <a:r>
              <a:rPr lang="en-US" sz="2000" dirty="0" smtClean="0"/>
              <a:t>) = P(</a:t>
            </a:r>
            <a:r>
              <a:rPr lang="el-GR" sz="2000" dirty="0" smtClean="0"/>
              <a:t>ο κόμβος μεταδίδει</a:t>
            </a:r>
            <a:r>
              <a:rPr lang="en-US" sz="2000" dirty="0" smtClean="0"/>
              <a:t>) </a:t>
            </a:r>
            <a:r>
              <a:rPr lang="en-US" sz="2000" baseline="16000" dirty="0" smtClean="0">
                <a:sym typeface="Symbol" pitchFamily="18" charset="2"/>
              </a:rPr>
              <a:t></a:t>
            </a:r>
            <a:endParaRPr lang="en-US" sz="2000" dirty="0" smtClean="0"/>
          </a:p>
          <a:p>
            <a:pPr>
              <a:buFont typeface="ZapfDingbats"/>
              <a:buNone/>
            </a:pPr>
            <a:r>
              <a:rPr lang="en-US" sz="2000" dirty="0" smtClean="0"/>
              <a:t>                           P(</a:t>
            </a:r>
            <a:r>
              <a:rPr lang="el-GR" sz="2000" dirty="0" smtClean="0"/>
              <a:t>κανένας άλλος κόμβος δεν μεταδίδει στο </a:t>
            </a:r>
            <a:r>
              <a:rPr lang="en-US" sz="2000" dirty="0" smtClean="0"/>
              <a:t>[t</a:t>
            </a:r>
            <a:r>
              <a:rPr lang="en-US" sz="2000" baseline="-25000" dirty="0" smtClean="0"/>
              <a:t>0</a:t>
            </a:r>
            <a:r>
              <a:rPr lang="en-US" sz="2000" dirty="0" smtClean="0"/>
              <a:t>-1,t</a:t>
            </a:r>
            <a:r>
              <a:rPr lang="en-US" sz="2000" baseline="-25000" dirty="0" smtClean="0"/>
              <a:t>0</a:t>
            </a:r>
            <a:r>
              <a:rPr lang="en-US" sz="2000" dirty="0" smtClean="0"/>
              <a:t>] </a:t>
            </a:r>
            <a:r>
              <a:rPr lang="en-US" sz="2000" baseline="16000" dirty="0" smtClean="0">
                <a:sym typeface="Symbol" pitchFamily="18" charset="2"/>
              </a:rPr>
              <a:t></a:t>
            </a:r>
            <a:endParaRPr lang="en-US" sz="2000" dirty="0" smtClean="0"/>
          </a:p>
          <a:p>
            <a:pPr>
              <a:buFont typeface="ZapfDingbats"/>
              <a:buNone/>
            </a:pPr>
            <a:r>
              <a:rPr lang="en-US" sz="2000" dirty="0" smtClean="0"/>
              <a:t>                           P(</a:t>
            </a:r>
            <a:r>
              <a:rPr lang="el-GR" sz="2000" dirty="0" smtClean="0"/>
              <a:t>κανένας άλλος κόμβος δεν μεταδίδει στο </a:t>
            </a:r>
            <a:r>
              <a:rPr lang="en-US" sz="2000" dirty="0" smtClean="0"/>
              <a:t>[t</a:t>
            </a:r>
            <a:r>
              <a:rPr lang="en-US" sz="2000" baseline="-25000" dirty="0" smtClean="0"/>
              <a:t>0,</a:t>
            </a:r>
            <a:r>
              <a:rPr lang="en-US" sz="2000" dirty="0" smtClean="0"/>
              <a:t> t</a:t>
            </a:r>
            <a:r>
              <a:rPr lang="en-US" sz="2000" baseline="-25000" dirty="0" smtClean="0"/>
              <a:t>0</a:t>
            </a:r>
            <a:r>
              <a:rPr lang="en-US" sz="2000" dirty="0" smtClean="0"/>
              <a:t>+1] </a:t>
            </a:r>
          </a:p>
          <a:p>
            <a:pPr>
              <a:buFont typeface="ZapfDingbats"/>
              <a:buNone/>
            </a:pPr>
            <a:r>
              <a:rPr lang="el-GR" sz="2000" dirty="0" smtClean="0"/>
              <a:t>			</a:t>
            </a:r>
            <a:r>
              <a:rPr lang="en-US" sz="2000" dirty="0" smtClean="0"/>
              <a:t>= p </a:t>
            </a:r>
            <a:r>
              <a:rPr lang="en-US" sz="2000" baseline="16000" dirty="0" smtClean="0"/>
              <a:t>. </a:t>
            </a:r>
            <a:r>
              <a:rPr lang="en-US" sz="2000" dirty="0" smtClean="0"/>
              <a:t>(1-p)</a:t>
            </a:r>
            <a:r>
              <a:rPr lang="en-US" sz="2000" b="1" baseline="30000" dirty="0" smtClean="0"/>
              <a:t>N-1</a:t>
            </a:r>
            <a:r>
              <a:rPr lang="en-US" sz="2000" baseline="16000" dirty="0" smtClean="0"/>
              <a:t> . </a:t>
            </a:r>
            <a:r>
              <a:rPr lang="en-US" sz="2000" dirty="0" smtClean="0"/>
              <a:t>(1-p)</a:t>
            </a:r>
            <a:r>
              <a:rPr lang="en-US" sz="2000" b="1" baseline="30000" dirty="0" smtClean="0"/>
              <a:t>N-1</a:t>
            </a:r>
          </a:p>
          <a:p>
            <a:pPr>
              <a:buFont typeface="ZapfDingbats"/>
              <a:buNone/>
            </a:pPr>
            <a:r>
              <a:rPr lang="en-US" sz="2000" b="1" baseline="30000" dirty="0" smtClean="0"/>
              <a:t>                         </a:t>
            </a:r>
            <a:r>
              <a:rPr lang="en-US" sz="2000" b="1" dirty="0" smtClean="0"/>
              <a:t>= </a:t>
            </a:r>
            <a:r>
              <a:rPr lang="en-US" sz="2000" dirty="0" smtClean="0"/>
              <a:t>p </a:t>
            </a:r>
            <a:r>
              <a:rPr lang="en-US" sz="2000" baseline="16000" dirty="0" smtClean="0"/>
              <a:t>. </a:t>
            </a:r>
            <a:r>
              <a:rPr lang="en-US" sz="2000" dirty="0" smtClean="0"/>
              <a:t>(1-p)</a:t>
            </a:r>
            <a:r>
              <a:rPr lang="en-US" sz="2000" b="1" baseline="30000" dirty="0" smtClean="0"/>
              <a:t>2(N-1)</a:t>
            </a:r>
            <a:r>
              <a:rPr lang="en-US" sz="2000" baseline="16000" dirty="0" smtClean="0"/>
              <a:t> </a:t>
            </a:r>
            <a:endParaRPr lang="en-US" sz="2000" dirty="0" smtClean="0"/>
          </a:p>
          <a:p>
            <a:pPr>
              <a:buFont typeface="ZapfDingbats"/>
              <a:buNone/>
            </a:pPr>
            <a:endParaRPr lang="en-US" sz="2000" baseline="16000" dirty="0" smtClean="0"/>
          </a:p>
          <a:p>
            <a:pPr>
              <a:buFont typeface="ZapfDingbats"/>
              <a:buNone/>
            </a:pPr>
            <a:r>
              <a:rPr lang="en-US" sz="2000" baseline="16000" dirty="0" smtClean="0"/>
              <a:t>                      </a:t>
            </a:r>
            <a:r>
              <a:rPr lang="en-US" baseline="16000" dirty="0" smtClean="0"/>
              <a:t>… </a:t>
            </a:r>
            <a:r>
              <a:rPr lang="el-GR" baseline="16000" dirty="0" smtClean="0"/>
              <a:t>διαλέγοντας το βέλτιστο p και αφήνοντας  </a:t>
            </a:r>
            <a:r>
              <a:rPr lang="en-US" baseline="16000" dirty="0" smtClean="0"/>
              <a:t>N</a:t>
            </a:r>
            <a:r>
              <a:rPr lang="el-GR" baseline="16000" dirty="0" smtClean="0"/>
              <a:t> -&gt; άπειρο ...</a:t>
            </a:r>
          </a:p>
          <a:p>
            <a:pPr>
              <a:buFont typeface="ZapfDingbats"/>
              <a:buNone/>
            </a:pPr>
            <a:r>
              <a:rPr lang="el-GR" baseline="16000" dirty="0" smtClean="0"/>
              <a:t> </a:t>
            </a:r>
            <a:r>
              <a:rPr lang="en-US" baseline="16000" dirty="0" smtClean="0"/>
              <a:t/>
            </a:r>
            <a:br>
              <a:rPr lang="en-US" baseline="16000" dirty="0" smtClean="0"/>
            </a:br>
            <a:r>
              <a:rPr lang="en-US" baseline="16000" dirty="0" smtClean="0"/>
              <a:t>                                    = 1/(2e) = </a:t>
            </a:r>
            <a:r>
              <a:rPr lang="el-GR" baseline="16000" dirty="0" smtClean="0">
                <a:solidFill>
                  <a:srgbClr val="FF0000"/>
                </a:solidFill>
              </a:rPr>
              <a:t>0</a:t>
            </a:r>
            <a:r>
              <a:rPr lang="en-US" baseline="16000" dirty="0" smtClean="0">
                <a:solidFill>
                  <a:srgbClr val="FF0000"/>
                </a:solidFill>
              </a:rPr>
              <a:t>.18 </a:t>
            </a:r>
            <a:r>
              <a:rPr lang="en-US" dirty="0" smtClean="0"/>
              <a:t>	</a:t>
            </a:r>
            <a:endParaRPr lang="en-US" b="1" i="1" dirty="0" smtClean="0"/>
          </a:p>
          <a:p>
            <a:pPr>
              <a:buFont typeface="ZapfDingbats"/>
              <a:buNone/>
            </a:pPr>
            <a:r>
              <a:rPr lang="en-US" sz="2000" dirty="0" smtClean="0"/>
              <a:t>	</a:t>
            </a:r>
            <a:endParaRPr lang="en-US" sz="2400" b="1" i="1" dirty="0" smtClean="0"/>
          </a:p>
          <a:p>
            <a:endParaRPr lang="en-US" dirty="0" smtClean="0"/>
          </a:p>
        </p:txBody>
      </p:sp>
      <p:sp>
        <p:nvSpPr>
          <p:cNvPr id="71684" name="Text Box 4"/>
          <p:cNvSpPr txBox="1">
            <a:spLocks noChangeArrowheads="1"/>
          </p:cNvSpPr>
          <p:nvPr/>
        </p:nvSpPr>
        <p:spPr bwMode="auto">
          <a:xfrm>
            <a:off x="1717675" y="5227638"/>
            <a:ext cx="49879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l-GR" sz="2400" dirty="0">
                <a:solidFill>
                  <a:srgbClr val="FF0000"/>
                </a:solidFill>
              </a:rPr>
              <a:t>Ακόμα χειρότερα από το θυριδωτό</a:t>
            </a:r>
            <a:r>
              <a:rPr lang="en-US" sz="2400" dirty="0">
                <a:solidFill>
                  <a:srgbClr val="FF0000"/>
                </a:solidFill>
              </a:rPr>
              <a:t>!</a:t>
            </a:r>
          </a:p>
        </p:txBody>
      </p:sp>
      <p:sp>
        <p:nvSpPr>
          <p:cNvPr id="71685" name="Rectangle 5"/>
          <p:cNvSpPr txBox="1">
            <a:spLocks noChangeArrowheads="1"/>
          </p:cNvSpPr>
          <p:nvPr/>
        </p:nvSpPr>
        <p:spPr bwMode="auto">
          <a:xfrm>
            <a:off x="3876675" y="6400800"/>
            <a:ext cx="4429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/>
            <a:r>
              <a:rPr lang="el-GR" sz="1100" i="0" dirty="0" smtClean="0">
                <a:latin typeface="Arial" charset="0"/>
                <a:cs typeface="Arial" charset="0"/>
              </a:rPr>
              <a:t>Δίκτυα Επικοινωνιών- </a:t>
            </a:r>
            <a:r>
              <a:rPr lang="en-US" sz="1100" i="0" dirty="0">
                <a:latin typeface="Arial" charset="0"/>
                <a:cs typeface="Arial" charset="0"/>
              </a:rPr>
              <a:t>5: </a:t>
            </a:r>
            <a:r>
              <a:rPr lang="el-GR" sz="1100" i="0" dirty="0">
                <a:latin typeface="Arial" charset="0"/>
                <a:cs typeface="Arial" charset="0"/>
              </a:rPr>
              <a:t>Επίπεδο ζεύξης δεδομένων</a:t>
            </a:r>
            <a:endParaRPr lang="en-US" sz="1100" i="0" dirty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009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5DCB0E86-420D-409A-A55F-5A383F0823E3}" type="slidenum">
              <a:rPr lang="en-US" smtClean="0">
                <a:latin typeface="Arial" charset="0"/>
                <a:cs typeface="Arial" charset="0"/>
              </a:rPr>
              <a:pPr/>
              <a:t>3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42701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8374063" cy="1143000"/>
          </a:xfrm>
        </p:spPr>
        <p:txBody>
          <a:bodyPr/>
          <a:lstStyle/>
          <a:p>
            <a:r>
              <a:rPr lang="el-GR" sz="3600" dirty="0" smtClean="0"/>
              <a:t>Επίπεδο Ζεύξης</a:t>
            </a:r>
            <a:endParaRPr lang="en-US" sz="3600" dirty="0" smtClean="0"/>
          </a:p>
        </p:txBody>
      </p:sp>
      <p:sp>
        <p:nvSpPr>
          <p:cNvPr id="4270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371600"/>
            <a:ext cx="7727950" cy="4648200"/>
          </a:xfrm>
        </p:spPr>
        <p:txBody>
          <a:bodyPr/>
          <a:lstStyle/>
          <a:p>
            <a:pPr>
              <a:buFont typeface="ZapfDingbats"/>
              <a:buNone/>
            </a:pPr>
            <a:r>
              <a:rPr lang="el-GR" u="sng" dirty="0" smtClean="0">
                <a:solidFill>
                  <a:srgbClr val="FF0000"/>
                </a:solidFill>
              </a:rPr>
              <a:t>Οι στόχοι μας</a:t>
            </a:r>
            <a:r>
              <a:rPr lang="en-US" u="sng" dirty="0" smtClean="0">
                <a:solidFill>
                  <a:srgbClr val="FF0000"/>
                </a:solidFill>
              </a:rPr>
              <a:t>:</a:t>
            </a:r>
            <a:r>
              <a:rPr lang="en-US" sz="2400" dirty="0" smtClean="0"/>
              <a:t> </a:t>
            </a:r>
          </a:p>
          <a:p>
            <a:r>
              <a:rPr lang="el-GR" sz="2400" dirty="0" smtClean="0"/>
              <a:t>Κατανόηση των αρχών που διέπουν τις υπηρεσίες του επιπέδου ζεύξης</a:t>
            </a:r>
            <a:r>
              <a:rPr lang="en-US" sz="2400" dirty="0" smtClean="0"/>
              <a:t>:</a:t>
            </a:r>
          </a:p>
          <a:p>
            <a:pPr lvl="1">
              <a:buFont typeface="Wingdings" pitchFamily="2" charset="2"/>
              <a:buChar char="§"/>
            </a:pPr>
            <a:r>
              <a:rPr lang="el-GR" sz="2000" dirty="0" smtClean="0"/>
              <a:t>Ανίχνευση, διόρθωση σφαλμάτων</a:t>
            </a:r>
            <a:endParaRPr lang="en-US" sz="2000" dirty="0" smtClean="0"/>
          </a:p>
          <a:p>
            <a:pPr lvl="1">
              <a:buFont typeface="Wingdings" pitchFamily="2" charset="2"/>
              <a:buChar char="§"/>
            </a:pPr>
            <a:r>
              <a:rPr lang="el-GR" sz="2000" dirty="0" smtClean="0"/>
              <a:t>Κοινή χρήση ενός καναλιού (</a:t>
            </a:r>
            <a:r>
              <a:rPr lang="el-GR" sz="2000" dirty="0" err="1" smtClean="0"/>
              <a:t>ευρυ</a:t>
            </a:r>
            <a:r>
              <a:rPr lang="el-GR" sz="2000" dirty="0" smtClean="0"/>
              <a:t>-)εκπομπής</a:t>
            </a:r>
            <a:r>
              <a:rPr lang="en-US" sz="2000" dirty="0" smtClean="0"/>
              <a:t>: </a:t>
            </a:r>
            <a:r>
              <a:rPr lang="el-GR" sz="2000" dirty="0" smtClean="0"/>
              <a:t>πολλαπλή πρόσβαση</a:t>
            </a:r>
            <a:endParaRPr lang="en-US" sz="2000" dirty="0" smtClean="0"/>
          </a:p>
          <a:p>
            <a:pPr lvl="1">
              <a:buFont typeface="Wingdings" pitchFamily="2" charset="2"/>
              <a:buChar char="§"/>
            </a:pPr>
            <a:r>
              <a:rPr lang="el-GR" sz="2000" dirty="0" err="1" smtClean="0"/>
              <a:t>Διευθυνσιοδότηση</a:t>
            </a:r>
            <a:r>
              <a:rPr lang="el-GR" sz="2000" dirty="0" smtClean="0"/>
              <a:t> επιπέδου ζεύξης</a:t>
            </a:r>
            <a:endParaRPr lang="en-US" sz="2000" dirty="0" smtClean="0"/>
          </a:p>
          <a:p>
            <a:pPr lvl="1">
              <a:buFont typeface="Wingdings" pitchFamily="2" charset="2"/>
              <a:buChar char="§"/>
            </a:pPr>
            <a:r>
              <a:rPr lang="el-GR" sz="2000" dirty="0" smtClean="0"/>
              <a:t>Δίκτυα τοπικής περιοχής: </a:t>
            </a:r>
            <a:r>
              <a:rPr lang="en-US" sz="2000" dirty="0" smtClean="0"/>
              <a:t>Ethernet, VLANs</a:t>
            </a:r>
          </a:p>
          <a:p>
            <a:r>
              <a:rPr lang="el-GR" sz="2400" dirty="0" smtClean="0"/>
              <a:t>Γνωριμία με τις τεχνολογίες επιπέδου ζεύξης</a:t>
            </a:r>
            <a:endParaRPr lang="en-US" sz="2400" dirty="0" smtClean="0"/>
          </a:p>
        </p:txBody>
      </p:sp>
      <p:sp>
        <p:nvSpPr>
          <p:cNvPr id="427012" name="Rectangle 5"/>
          <p:cNvSpPr>
            <a:spLocks noGrp="1" noChangeArrowheads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l-GR" dirty="0" smtClean="0"/>
              <a:t>Δίκτυα Επικοινωνιών- </a:t>
            </a:r>
            <a:r>
              <a:rPr lang="en-US" dirty="0"/>
              <a:t>5: </a:t>
            </a:r>
            <a:r>
              <a:rPr lang="el-GR" dirty="0"/>
              <a:t>Επίπεδο ζεύξης δεδομένων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dirty="0" smtClean="0">
                <a:latin typeface="Arial" charset="0"/>
                <a:cs typeface="Arial" charset="0"/>
              </a:rPr>
              <a:t>5-</a:t>
            </a:r>
            <a:fld id="{02EE209B-2756-439B-B9C5-1E0ADF90365F}" type="slidenum">
              <a:rPr lang="en-US" smtClean="0">
                <a:latin typeface="Arial" charset="0"/>
                <a:cs typeface="Arial" charset="0"/>
              </a:rPr>
              <a:pPr/>
              <a:t>30</a:t>
            </a:fld>
            <a:endParaRPr lang="en-US" dirty="0" smtClean="0">
              <a:latin typeface="Arial" charset="0"/>
              <a:cs typeface="Arial" charset="0"/>
            </a:endParaRPr>
          </a:p>
        </p:txBody>
      </p:sp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>
          <a:xfrm>
            <a:off x="333375" y="228600"/>
            <a:ext cx="8464550" cy="1143000"/>
          </a:xfrm>
        </p:spPr>
        <p:txBody>
          <a:bodyPr/>
          <a:lstStyle/>
          <a:p>
            <a:r>
              <a:rPr lang="el-GR" sz="2800" dirty="0" smtClean="0"/>
              <a:t>Πολλαπλή πρόσβαση με ανίχνευση φέροντος </a:t>
            </a:r>
            <a:r>
              <a:rPr lang="en-US" sz="2800" dirty="0" smtClean="0"/>
              <a:t>(CSMA </a:t>
            </a:r>
            <a:r>
              <a:rPr lang="el-GR" sz="2800" dirty="0" smtClean="0"/>
              <a:t>- </a:t>
            </a:r>
            <a:r>
              <a:rPr lang="en-US" sz="2800" dirty="0" smtClean="0"/>
              <a:t>Carrier Sense Multiple Access)</a:t>
            </a:r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789113"/>
            <a:ext cx="8296275" cy="3246437"/>
          </a:xfrm>
        </p:spPr>
        <p:txBody>
          <a:bodyPr/>
          <a:lstStyle/>
          <a:p>
            <a:pPr>
              <a:buFont typeface="ZapfDingbats"/>
              <a:buNone/>
            </a:pPr>
            <a:r>
              <a:rPr lang="en-US" sz="2400" b="1" u="sng" dirty="0" smtClean="0">
                <a:solidFill>
                  <a:srgbClr val="FF0000"/>
                </a:solidFill>
              </a:rPr>
              <a:t>CSMA</a:t>
            </a:r>
            <a:r>
              <a:rPr lang="en-US" sz="2400" u="sng" dirty="0" smtClean="0">
                <a:solidFill>
                  <a:srgbClr val="FF0000"/>
                </a:solidFill>
              </a:rPr>
              <a:t>:</a:t>
            </a:r>
            <a:r>
              <a:rPr lang="en-US" sz="2400" dirty="0" smtClean="0"/>
              <a:t> </a:t>
            </a:r>
            <a:r>
              <a:rPr lang="el-GR" sz="2400" dirty="0" smtClean="0"/>
              <a:t>άκου πριν μεταδώσεις</a:t>
            </a:r>
            <a:r>
              <a:rPr lang="en-US" sz="2400" dirty="0" smtClean="0"/>
              <a:t>:</a:t>
            </a:r>
          </a:p>
          <a:p>
            <a:r>
              <a:rPr lang="el-GR" sz="2400" dirty="0" smtClean="0">
                <a:solidFill>
                  <a:schemeClr val="accent2"/>
                </a:solidFill>
              </a:rPr>
              <a:t>Αν το κανάλι ανιχνευτεί ανενεργό, </a:t>
            </a:r>
            <a:r>
              <a:rPr lang="el-GR" sz="2400" dirty="0" smtClean="0"/>
              <a:t>μετάδωσε ολόκληρο το πλαίσιο</a:t>
            </a:r>
          </a:p>
          <a:p>
            <a:pPr>
              <a:buNone/>
            </a:pPr>
            <a:r>
              <a:rPr lang="el-GR" sz="2400" dirty="0" smtClean="0">
                <a:solidFill>
                  <a:schemeClr val="accent2"/>
                </a:solidFill>
              </a:rPr>
              <a:t>    Αν το κανάλι ανιχνευτεί απασχολημένο</a:t>
            </a:r>
            <a:r>
              <a:rPr lang="en-US" sz="2400" dirty="0" smtClean="0">
                <a:solidFill>
                  <a:schemeClr val="accent2"/>
                </a:solidFill>
              </a:rPr>
              <a:t>, </a:t>
            </a:r>
            <a:r>
              <a:rPr lang="el-GR" sz="2400" dirty="0" smtClean="0"/>
              <a:t>ανάβαλε τη μετάδοση</a:t>
            </a:r>
            <a:r>
              <a:rPr lang="en-US" sz="2400" dirty="0" smtClean="0"/>
              <a:t> </a:t>
            </a:r>
            <a:br>
              <a:rPr lang="en-US" sz="2400" dirty="0" smtClean="0"/>
            </a:br>
            <a:r>
              <a:rPr lang="en-US" sz="2000" dirty="0" smtClean="0"/>
              <a:t/>
            </a:r>
            <a:br>
              <a:rPr lang="en-US" sz="2000" dirty="0" smtClean="0"/>
            </a:br>
            <a:endParaRPr lang="en-US" sz="2000" dirty="0" smtClean="0"/>
          </a:p>
          <a:p>
            <a:r>
              <a:rPr lang="el-GR" sz="2400" dirty="0" smtClean="0"/>
              <a:t>Ανθρώπινη αναλογία</a:t>
            </a:r>
            <a:r>
              <a:rPr lang="en-US" sz="2400" dirty="0" smtClean="0"/>
              <a:t>: </a:t>
            </a:r>
            <a:r>
              <a:rPr lang="el-GR" sz="2400" dirty="0" smtClean="0">
                <a:solidFill>
                  <a:schemeClr val="accent2"/>
                </a:solidFill>
              </a:rPr>
              <a:t>μη διακόπτεις τους άλλους</a:t>
            </a:r>
            <a:r>
              <a:rPr lang="en-US" sz="2400" dirty="0" smtClean="0">
                <a:solidFill>
                  <a:schemeClr val="accent2"/>
                </a:solidFill>
              </a:rPr>
              <a:t>!</a:t>
            </a:r>
          </a:p>
        </p:txBody>
      </p:sp>
      <p:sp>
        <p:nvSpPr>
          <p:cNvPr id="73732" name="Rectangle 5"/>
          <p:cNvSpPr txBox="1">
            <a:spLocks noChangeArrowheads="1"/>
          </p:cNvSpPr>
          <p:nvPr/>
        </p:nvSpPr>
        <p:spPr bwMode="auto">
          <a:xfrm>
            <a:off x="3876675" y="6400800"/>
            <a:ext cx="4429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/>
            <a:r>
              <a:rPr lang="el-GR" sz="1100" i="0" dirty="0" smtClean="0">
                <a:latin typeface="Arial" charset="0"/>
                <a:cs typeface="Arial" charset="0"/>
              </a:rPr>
              <a:t>Δίκτυα Επικοινωνιών- </a:t>
            </a:r>
            <a:r>
              <a:rPr lang="en-US" sz="1100" i="0" dirty="0">
                <a:latin typeface="Arial" charset="0"/>
                <a:cs typeface="Arial" charset="0"/>
              </a:rPr>
              <a:t>5: </a:t>
            </a:r>
            <a:r>
              <a:rPr lang="el-GR" sz="1100" i="0" dirty="0">
                <a:latin typeface="Arial" charset="0"/>
                <a:cs typeface="Arial" charset="0"/>
              </a:rPr>
              <a:t>Επίπεδο ζεύξης δεδομένων</a:t>
            </a:r>
            <a:endParaRPr lang="en-US" sz="1100" i="0" dirty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dirty="0" smtClean="0">
                <a:latin typeface="Arial" charset="0"/>
                <a:cs typeface="Arial" charset="0"/>
              </a:rPr>
              <a:t>5-</a:t>
            </a:r>
            <a:fld id="{894E23AD-1B3B-4D98-8D6B-EB4737A407B8}" type="slidenum">
              <a:rPr lang="en-US" smtClean="0">
                <a:latin typeface="Arial" charset="0"/>
                <a:cs typeface="Arial" charset="0"/>
              </a:rPr>
              <a:pPr/>
              <a:t>31</a:t>
            </a:fld>
            <a:endParaRPr lang="en-US" dirty="0" smtClean="0">
              <a:latin typeface="Arial" charset="0"/>
              <a:cs typeface="Arial" charset="0"/>
            </a:endParaRPr>
          </a:p>
        </p:txBody>
      </p:sp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60325"/>
            <a:ext cx="7772400" cy="1143000"/>
          </a:xfrm>
        </p:spPr>
        <p:txBody>
          <a:bodyPr/>
          <a:lstStyle/>
          <a:p>
            <a:r>
              <a:rPr lang="el-GR" sz="3200" dirty="0" smtClean="0"/>
              <a:t>Συγκρούσεις στο </a:t>
            </a:r>
            <a:r>
              <a:rPr lang="en-US" sz="3200" dirty="0" smtClean="0"/>
              <a:t>CSMA</a:t>
            </a:r>
          </a:p>
        </p:txBody>
      </p:sp>
      <p:pic>
        <p:nvPicPr>
          <p:cNvPr id="75779" name="Picture 3" descr="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43413" y="1318662"/>
            <a:ext cx="4287837" cy="50535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5780" name="Rectangle 4"/>
          <p:cNvSpPr>
            <a:spLocks noChangeArrowheads="1"/>
          </p:cNvSpPr>
          <p:nvPr/>
        </p:nvSpPr>
        <p:spPr bwMode="auto">
          <a:xfrm>
            <a:off x="307975" y="1536700"/>
            <a:ext cx="4075113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l-GR" i="0" dirty="0">
                <a:solidFill>
                  <a:srgbClr val="FF0000"/>
                </a:solidFill>
              </a:rPr>
              <a:t>και πάλι μπορεί να εμφανιστούν συγκρούσεις</a:t>
            </a:r>
            <a:r>
              <a:rPr lang="en-US" i="0" dirty="0">
                <a:solidFill>
                  <a:srgbClr val="FF0000"/>
                </a:solidFill>
              </a:rPr>
              <a:t>:</a:t>
            </a:r>
          </a:p>
          <a:p>
            <a:pPr eaLnBrk="0" hangingPunct="0"/>
            <a:r>
              <a:rPr lang="el-GR" i="0" dirty="0" smtClean="0"/>
              <a:t>λόγω της καθυστέρησης διάδοσης, δύο </a:t>
            </a:r>
            <a:r>
              <a:rPr lang="el-GR" i="0" dirty="0"/>
              <a:t>κόμβοι μπορεί να μην άκουσαν ο ένας τη μετάδοση του άλλου</a:t>
            </a:r>
            <a:endParaRPr lang="en-US" i="0" dirty="0"/>
          </a:p>
        </p:txBody>
      </p:sp>
      <p:sp>
        <p:nvSpPr>
          <p:cNvPr id="75781" name="Rectangle 5"/>
          <p:cNvSpPr>
            <a:spLocks noChangeArrowheads="1"/>
          </p:cNvSpPr>
          <p:nvPr/>
        </p:nvSpPr>
        <p:spPr bwMode="auto">
          <a:xfrm>
            <a:off x="307975" y="3059113"/>
            <a:ext cx="349885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l-GR" i="0" dirty="0">
                <a:solidFill>
                  <a:srgbClr val="FF0000"/>
                </a:solidFill>
              </a:rPr>
              <a:t>σύγκρουση</a:t>
            </a:r>
            <a:r>
              <a:rPr lang="en-US" i="0" dirty="0">
                <a:solidFill>
                  <a:srgbClr val="FF0000"/>
                </a:solidFill>
              </a:rPr>
              <a:t>:</a:t>
            </a:r>
          </a:p>
          <a:p>
            <a:pPr eaLnBrk="0" hangingPunct="0"/>
            <a:r>
              <a:rPr lang="el-GR" i="0" dirty="0"/>
              <a:t>χάνεται ολόκληρος ο χρόνος μετάδοσης του πακέτου</a:t>
            </a:r>
            <a:endParaRPr lang="en-US" i="0" dirty="0"/>
          </a:p>
        </p:txBody>
      </p:sp>
      <p:sp>
        <p:nvSpPr>
          <p:cNvPr id="75782" name="Rectangle 6"/>
          <p:cNvSpPr>
            <a:spLocks noChangeArrowheads="1"/>
          </p:cNvSpPr>
          <p:nvPr/>
        </p:nvSpPr>
        <p:spPr bwMode="auto">
          <a:xfrm>
            <a:off x="4759325" y="943275"/>
            <a:ext cx="354647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/>
            <a:r>
              <a:rPr lang="el-GR" sz="1600" i="0" dirty="0" smtClean="0"/>
              <a:t>Θέσεις των κόμβων </a:t>
            </a:r>
            <a:r>
              <a:rPr lang="en-US" sz="1600" i="0" dirty="0" smtClean="0"/>
              <a:t>A, B, C, D</a:t>
            </a:r>
            <a:endParaRPr lang="en-US" sz="2000" i="0" dirty="0">
              <a:latin typeface="Times New Roman" pitchFamily="18" charset="0"/>
            </a:endParaRPr>
          </a:p>
        </p:txBody>
      </p:sp>
      <p:sp>
        <p:nvSpPr>
          <p:cNvPr id="75783" name="Rectangle 7"/>
          <p:cNvSpPr>
            <a:spLocks noChangeArrowheads="1"/>
          </p:cNvSpPr>
          <p:nvPr/>
        </p:nvSpPr>
        <p:spPr bwMode="auto">
          <a:xfrm>
            <a:off x="773113" y="3997325"/>
            <a:ext cx="3392487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7800" indent="-177800" eaLnBrk="0" hangingPunct="0">
              <a:buClr>
                <a:schemeClr val="accent2"/>
              </a:buClr>
              <a:buFont typeface="Wingdings" pitchFamily="2" charset="2"/>
              <a:buChar char="§"/>
            </a:pPr>
            <a:r>
              <a:rPr lang="el-GR" i="0" dirty="0" smtClean="0"/>
              <a:t>είναι </a:t>
            </a:r>
            <a:r>
              <a:rPr lang="el-GR" i="0" dirty="0"/>
              <a:t>εμφανής ο ρόλος της απόστασης και της καθυστέρησης διάδοσης στον καθορισμό της πιθανότητας σύγκρουσης</a:t>
            </a:r>
            <a:endParaRPr lang="en-US" i="0" dirty="0"/>
          </a:p>
        </p:txBody>
      </p:sp>
      <p:sp>
        <p:nvSpPr>
          <p:cNvPr id="75784" name="Rectangle 5"/>
          <p:cNvSpPr>
            <a:spLocks noGrp="1" noChangeArrowheads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l-GR" dirty="0" smtClean="0"/>
              <a:t>Δίκτυα Επικοινωνιών- </a:t>
            </a:r>
            <a:r>
              <a:rPr lang="en-US" dirty="0"/>
              <a:t>5: </a:t>
            </a:r>
            <a:r>
              <a:rPr lang="el-GR" dirty="0"/>
              <a:t>Επίπεδο ζεύξης δεδομένων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dirty="0" smtClean="0">
                <a:latin typeface="Arial" charset="0"/>
                <a:cs typeface="Arial" charset="0"/>
              </a:rPr>
              <a:t>5-</a:t>
            </a:r>
            <a:fld id="{FEFF7EC3-1068-4D5E-90C4-1B06CCE5091E}" type="slidenum">
              <a:rPr lang="en-US" smtClean="0">
                <a:latin typeface="Arial" charset="0"/>
                <a:cs typeface="Arial" charset="0"/>
              </a:rPr>
              <a:pPr/>
              <a:t>32</a:t>
            </a:fld>
            <a:endParaRPr lang="en-US" dirty="0" smtClean="0">
              <a:latin typeface="Arial" charset="0"/>
              <a:cs typeface="Arial" charset="0"/>
            </a:endParaRPr>
          </a:p>
        </p:txBody>
      </p:sp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CSMA/CD (</a:t>
            </a:r>
            <a:r>
              <a:rPr lang="el-GR" sz="3200" dirty="0" smtClean="0"/>
              <a:t>Ανίχνευση Σύγκρουσης</a:t>
            </a:r>
            <a:r>
              <a:rPr lang="en-US" sz="3200" dirty="0" smtClean="0"/>
              <a:t>)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22288" y="1433513"/>
            <a:ext cx="8264525" cy="4648200"/>
          </a:xfrm>
        </p:spPr>
        <p:txBody>
          <a:bodyPr/>
          <a:lstStyle/>
          <a:p>
            <a:pPr>
              <a:lnSpc>
                <a:spcPct val="90000"/>
              </a:lnSpc>
              <a:buFont typeface="ZapfDingbats"/>
              <a:buNone/>
            </a:pPr>
            <a:r>
              <a:rPr lang="en-US" sz="2400" dirty="0" smtClean="0">
                <a:solidFill>
                  <a:srgbClr val="FF0000"/>
                </a:solidFill>
              </a:rPr>
              <a:t>CSMA/CD:</a:t>
            </a:r>
            <a:r>
              <a:rPr lang="en-US" sz="2400" dirty="0" smtClean="0"/>
              <a:t> </a:t>
            </a:r>
            <a:r>
              <a:rPr lang="el-GR" sz="2400" dirty="0" smtClean="0"/>
              <a:t>ανίχνευση φέροντος</a:t>
            </a:r>
            <a:r>
              <a:rPr lang="en-US" sz="2400" dirty="0" smtClean="0"/>
              <a:t>, </a:t>
            </a:r>
            <a:r>
              <a:rPr lang="el-GR" sz="2400" dirty="0" smtClean="0"/>
              <a:t>αναβολή μετάδοσης (όπως στο</a:t>
            </a:r>
            <a:r>
              <a:rPr lang="en-US" sz="2400" dirty="0" smtClean="0"/>
              <a:t> CSMA</a:t>
            </a:r>
            <a:r>
              <a:rPr lang="el-GR" sz="2400" dirty="0" smtClean="0"/>
              <a:t>)</a:t>
            </a:r>
            <a:endParaRPr lang="en-US" sz="2400" dirty="0" smtClean="0"/>
          </a:p>
          <a:p>
            <a:pPr lvl="1">
              <a:lnSpc>
                <a:spcPct val="90000"/>
              </a:lnSpc>
              <a:buFont typeface="Wingdings" pitchFamily="2" charset="2"/>
              <a:buChar char="§"/>
            </a:pPr>
            <a:r>
              <a:rPr lang="el-GR" sz="2000" dirty="0" smtClean="0"/>
              <a:t>οι συγκρούσεις ανιχνεύονται γρήγορα</a:t>
            </a:r>
            <a:endParaRPr lang="en-US" sz="2000" dirty="0" smtClean="0"/>
          </a:p>
          <a:p>
            <a:pPr lvl="1">
              <a:lnSpc>
                <a:spcPct val="90000"/>
              </a:lnSpc>
              <a:buFont typeface="Wingdings" pitchFamily="2" charset="2"/>
              <a:buChar char="§"/>
            </a:pPr>
            <a:r>
              <a:rPr lang="el-GR" sz="2000" dirty="0" smtClean="0"/>
              <a:t>οι μεταδόσεις που συγκρούονται διακόπτονται, μειώνοντας το χαμένο χρόνο του καναλιού</a:t>
            </a:r>
            <a:r>
              <a:rPr lang="en-US" sz="2000" dirty="0" smtClean="0"/>
              <a:t> </a:t>
            </a:r>
          </a:p>
          <a:p>
            <a:pPr>
              <a:lnSpc>
                <a:spcPct val="90000"/>
              </a:lnSpc>
            </a:pPr>
            <a:r>
              <a:rPr lang="el-GR" sz="2400" dirty="0" smtClean="0"/>
              <a:t>ανίχνευση σύγκρουσης</a:t>
            </a:r>
            <a:r>
              <a:rPr lang="en-US" sz="2400" dirty="0" smtClean="0"/>
              <a:t>:</a:t>
            </a:r>
            <a:r>
              <a:rPr lang="en-US" sz="2000" dirty="0" smtClean="0"/>
              <a:t> 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§"/>
            </a:pPr>
            <a:r>
              <a:rPr lang="el-GR" sz="2000" dirty="0" smtClean="0"/>
              <a:t>εύκολη</a:t>
            </a:r>
            <a:r>
              <a:rPr lang="en-US" sz="2000" dirty="0" smtClean="0"/>
              <a:t> </a:t>
            </a:r>
            <a:r>
              <a:rPr lang="el-GR" sz="2000" dirty="0" smtClean="0"/>
              <a:t>στα ενσύρματα </a:t>
            </a:r>
            <a:r>
              <a:rPr lang="en-US" sz="2000" dirty="0" smtClean="0"/>
              <a:t>LANs: </a:t>
            </a:r>
            <a:r>
              <a:rPr lang="el-GR" sz="2000" dirty="0" smtClean="0"/>
              <a:t>μέτρηση ισχύος σήματος</a:t>
            </a:r>
            <a:r>
              <a:rPr lang="en-US" sz="2000" dirty="0" smtClean="0"/>
              <a:t>,</a:t>
            </a:r>
            <a:r>
              <a:rPr lang="el-GR" sz="2000" dirty="0" smtClean="0"/>
              <a:t> σύγκριση μεταδιδόμενων</a:t>
            </a:r>
            <a:r>
              <a:rPr lang="en-US" sz="2000" dirty="0" smtClean="0"/>
              <a:t>, </a:t>
            </a:r>
            <a:r>
              <a:rPr lang="el-GR" sz="2000" dirty="0" smtClean="0"/>
              <a:t>λαμβανόμενων σημάτων</a:t>
            </a:r>
            <a:endParaRPr lang="en-US" sz="2000" dirty="0" smtClean="0"/>
          </a:p>
          <a:p>
            <a:pPr lvl="1">
              <a:lnSpc>
                <a:spcPct val="90000"/>
              </a:lnSpc>
              <a:buFont typeface="Wingdings" pitchFamily="2" charset="2"/>
              <a:buChar char="§"/>
            </a:pPr>
            <a:r>
              <a:rPr lang="el-GR" sz="2000" dirty="0" smtClean="0"/>
              <a:t>δύσκολη</a:t>
            </a:r>
            <a:r>
              <a:rPr lang="en-US" sz="2000" dirty="0" smtClean="0"/>
              <a:t> </a:t>
            </a:r>
            <a:r>
              <a:rPr lang="el-GR" sz="2000" dirty="0" smtClean="0"/>
              <a:t>στα ασύρματα </a:t>
            </a:r>
            <a:r>
              <a:rPr lang="en-US" sz="2000" dirty="0" smtClean="0"/>
              <a:t>LANs: </a:t>
            </a:r>
            <a:r>
              <a:rPr lang="el-GR" sz="2000" dirty="0" smtClean="0"/>
              <a:t>η ισχύς του λαμβανόμενου σήματος «καλύπτεται» από την ισχύ της τοπικής μετάδοσης</a:t>
            </a:r>
            <a:endParaRPr lang="en-US" sz="2000" b="1" dirty="0" smtClean="0"/>
          </a:p>
          <a:p>
            <a:pPr>
              <a:lnSpc>
                <a:spcPct val="90000"/>
              </a:lnSpc>
            </a:pPr>
            <a:r>
              <a:rPr lang="el-GR" sz="2400" dirty="0" smtClean="0"/>
              <a:t>ανθρώπινη αναλογία</a:t>
            </a:r>
            <a:r>
              <a:rPr lang="en-US" sz="2400" dirty="0" smtClean="0"/>
              <a:t>: </a:t>
            </a:r>
            <a:r>
              <a:rPr lang="el-GR" sz="2400" dirty="0" smtClean="0"/>
              <a:t>ο ευγενικός συνομιλητής</a:t>
            </a:r>
            <a:r>
              <a:rPr lang="en-US" sz="2400" dirty="0" smtClean="0"/>
              <a:t> </a:t>
            </a:r>
          </a:p>
        </p:txBody>
      </p:sp>
      <p:sp>
        <p:nvSpPr>
          <p:cNvPr id="77828" name="Rectangle 5"/>
          <p:cNvSpPr txBox="1">
            <a:spLocks noChangeArrowheads="1"/>
          </p:cNvSpPr>
          <p:nvPr/>
        </p:nvSpPr>
        <p:spPr bwMode="auto">
          <a:xfrm>
            <a:off x="3876675" y="6400800"/>
            <a:ext cx="4429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/>
            <a:r>
              <a:rPr lang="el-GR" sz="1100" i="0" dirty="0" smtClean="0">
                <a:latin typeface="Arial" charset="0"/>
                <a:cs typeface="Arial" charset="0"/>
              </a:rPr>
              <a:t>Δίκτυα Επικοινωνιών- </a:t>
            </a:r>
            <a:r>
              <a:rPr lang="en-US" sz="1100" i="0" dirty="0">
                <a:latin typeface="Arial" charset="0"/>
                <a:cs typeface="Arial" charset="0"/>
              </a:rPr>
              <a:t>5: </a:t>
            </a:r>
            <a:r>
              <a:rPr lang="el-GR" sz="1100" i="0" dirty="0">
                <a:latin typeface="Arial" charset="0"/>
                <a:cs typeface="Arial" charset="0"/>
              </a:rPr>
              <a:t>Επίπεδο ζεύξης δεδομένων</a:t>
            </a:r>
            <a:endParaRPr lang="en-US" sz="1100" i="0" dirty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dirty="0" smtClean="0">
                <a:latin typeface="Arial" charset="0"/>
                <a:cs typeface="Arial" charset="0"/>
              </a:rPr>
              <a:t>5-</a:t>
            </a:r>
            <a:fld id="{DE3AFBA6-1AE7-4D6D-B06F-488C0F0BFE3B}" type="slidenum">
              <a:rPr lang="en-US" smtClean="0">
                <a:latin typeface="Arial" charset="0"/>
                <a:cs typeface="Arial" charset="0"/>
              </a:rPr>
              <a:pPr/>
              <a:t>33</a:t>
            </a:fld>
            <a:endParaRPr lang="en-US" dirty="0" smtClean="0">
              <a:latin typeface="Arial" charset="0"/>
              <a:cs typeface="Arial" charset="0"/>
            </a:endParaRPr>
          </a:p>
        </p:txBody>
      </p:sp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8169275" cy="1143000"/>
          </a:xfrm>
        </p:spPr>
        <p:txBody>
          <a:bodyPr/>
          <a:lstStyle/>
          <a:p>
            <a:r>
              <a:rPr lang="en-US" dirty="0" smtClean="0"/>
              <a:t>CSMA/CD </a:t>
            </a:r>
            <a:r>
              <a:rPr lang="el-GR" dirty="0" smtClean="0"/>
              <a:t>ανίχνευση σύγκρουσης</a:t>
            </a:r>
            <a:endParaRPr lang="en-US" dirty="0" smtClean="0"/>
          </a:p>
        </p:txBody>
      </p:sp>
      <p:pic>
        <p:nvPicPr>
          <p:cNvPr id="79875" name="Picture 3" descr="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55788" y="1531938"/>
            <a:ext cx="4872271" cy="4252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9876" name="Rectangle 5"/>
          <p:cNvSpPr>
            <a:spLocks noGrp="1" noChangeArrowheads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l-GR" dirty="0" smtClean="0"/>
              <a:t>Δίκτυα Επικοινωνιών- </a:t>
            </a:r>
            <a:r>
              <a:rPr lang="en-US" dirty="0"/>
              <a:t>5: </a:t>
            </a:r>
            <a:r>
              <a:rPr lang="el-GR" dirty="0"/>
              <a:t>Επίπεδο ζεύξης δεδομένων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Ethernet CSMA/CD </a:t>
            </a:r>
            <a:r>
              <a:rPr lang="el-GR" sz="2800" dirty="0" smtClean="0"/>
              <a:t>αλγόριθμος</a:t>
            </a:r>
          </a:p>
        </p:txBody>
      </p:sp>
      <p:sp>
        <p:nvSpPr>
          <p:cNvPr id="81922" name="2 - Θέση υποσέλιδου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l-GR" dirty="0" smtClean="0"/>
              <a:t>Δίκτυα Επικοινωνιών- </a:t>
            </a:r>
            <a:r>
              <a:rPr lang="en-US" dirty="0"/>
              <a:t>5: </a:t>
            </a:r>
            <a:r>
              <a:rPr lang="el-GR" dirty="0"/>
              <a:t>Επίπεδο ζεύξης δεδομένων</a:t>
            </a:r>
            <a:endParaRPr lang="en-US" dirty="0"/>
          </a:p>
        </p:txBody>
      </p:sp>
      <p:sp>
        <p:nvSpPr>
          <p:cNvPr id="81923" name="3 - Θέση αριθμού διαφάνειας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dirty="0" smtClean="0">
                <a:latin typeface="Arial" charset="0"/>
                <a:cs typeface="Arial" charset="0"/>
              </a:rPr>
              <a:t>5-</a:t>
            </a:r>
            <a:fld id="{F10ACEF0-CBE7-4B32-B721-973BBAC59343}" type="slidenum">
              <a:rPr lang="en-US" smtClean="0">
                <a:latin typeface="Arial" charset="0"/>
                <a:cs typeface="Arial" charset="0"/>
              </a:rPr>
              <a:pPr/>
              <a:t>34</a:t>
            </a:fld>
            <a:endParaRPr lang="en-US" dirty="0" smtClean="0">
              <a:latin typeface="Arial" charset="0"/>
              <a:cs typeface="Arial" charset="0"/>
            </a:endParaRPr>
          </a:p>
        </p:txBody>
      </p:sp>
      <p:sp>
        <p:nvSpPr>
          <p:cNvPr id="81924" name="4 - TextBox"/>
          <p:cNvSpPr txBox="1">
            <a:spLocks noChangeArrowheads="1"/>
          </p:cNvSpPr>
          <p:nvPr/>
        </p:nvSpPr>
        <p:spPr bwMode="auto">
          <a:xfrm>
            <a:off x="481013" y="1498600"/>
            <a:ext cx="3738562" cy="4801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eaLnBrk="0" hangingPunct="0">
              <a:buClr>
                <a:schemeClr val="accent2"/>
              </a:buClr>
              <a:buFontTx/>
              <a:buAutoNum type="arabicPeriod"/>
            </a:pPr>
            <a:r>
              <a:rPr lang="el-GR" i="0" dirty="0"/>
              <a:t>Η κάρτα </a:t>
            </a:r>
            <a:r>
              <a:rPr lang="el-GR" i="0" dirty="0" err="1"/>
              <a:t>διεπαφής</a:t>
            </a:r>
            <a:r>
              <a:rPr lang="el-GR" i="0" dirty="0"/>
              <a:t> δικτύου (</a:t>
            </a:r>
            <a:r>
              <a:rPr lang="en-US" i="0" dirty="0"/>
              <a:t>Network Interface Card – NIC) </a:t>
            </a:r>
            <a:r>
              <a:rPr lang="el-GR" i="0" dirty="0"/>
              <a:t>λαμβάνει το </a:t>
            </a:r>
            <a:r>
              <a:rPr lang="en-US" i="0" dirty="0"/>
              <a:t>datagram </a:t>
            </a:r>
            <a:r>
              <a:rPr lang="el-GR" i="0" dirty="0"/>
              <a:t>από το επίπεδο δικτύου και δημιουργεί το πλαίσιο (</a:t>
            </a:r>
            <a:r>
              <a:rPr lang="en-US" i="0" dirty="0"/>
              <a:t>frame</a:t>
            </a:r>
            <a:r>
              <a:rPr lang="en-US" i="0" dirty="0" smtClean="0"/>
              <a:t>)</a:t>
            </a:r>
            <a:endParaRPr lang="el-GR" i="0" dirty="0" smtClean="0"/>
          </a:p>
          <a:p>
            <a:pPr marL="342900" indent="-342900" eaLnBrk="0" hangingPunct="0">
              <a:buClr>
                <a:schemeClr val="accent2"/>
              </a:buClr>
              <a:buFont typeface="+mj-lt"/>
              <a:buAutoNum type="arabicPeriod"/>
            </a:pPr>
            <a:endParaRPr lang="en-US" i="0" dirty="0"/>
          </a:p>
          <a:p>
            <a:pPr marL="342900" indent="-342900" eaLnBrk="0" hangingPunct="0">
              <a:buClr>
                <a:schemeClr val="accent2"/>
              </a:buClr>
              <a:buFontTx/>
              <a:buAutoNum type="arabicPeriod"/>
            </a:pPr>
            <a:r>
              <a:rPr lang="el-GR" i="0" dirty="0"/>
              <a:t>Αν η </a:t>
            </a:r>
            <a:r>
              <a:rPr lang="en-US" i="0" dirty="0"/>
              <a:t>NIC </a:t>
            </a:r>
            <a:r>
              <a:rPr lang="el-GR" i="0" dirty="0" smtClean="0"/>
              <a:t>αισθανθεί </a:t>
            </a:r>
            <a:r>
              <a:rPr lang="el-GR" i="0" dirty="0"/>
              <a:t>το κανάλι αδρανές, αρχίζει τη μετάδοση του πλαισίου. Αν το </a:t>
            </a:r>
            <a:r>
              <a:rPr lang="el-GR" i="0" dirty="0" smtClean="0"/>
              <a:t>αισθανθεί </a:t>
            </a:r>
            <a:r>
              <a:rPr lang="el-GR" i="0" dirty="0"/>
              <a:t>κατειλημμένο, περιμένει μέχρι να γίνει αδρανές και τότε </a:t>
            </a:r>
            <a:r>
              <a:rPr lang="el-GR" i="0" dirty="0" smtClean="0"/>
              <a:t>μεταδίδει</a:t>
            </a:r>
          </a:p>
          <a:p>
            <a:pPr marL="342900" indent="-342900" eaLnBrk="0" hangingPunct="0">
              <a:buClr>
                <a:schemeClr val="accent2"/>
              </a:buClr>
              <a:buFont typeface="+mj-lt"/>
              <a:buAutoNum type="arabicPeriod"/>
            </a:pPr>
            <a:endParaRPr lang="el-GR" i="0" dirty="0"/>
          </a:p>
          <a:p>
            <a:pPr marL="342900" indent="-342900" eaLnBrk="0" hangingPunct="0">
              <a:buClr>
                <a:schemeClr val="accent2"/>
              </a:buClr>
              <a:buFontTx/>
              <a:buAutoNum type="arabicPeriod"/>
            </a:pPr>
            <a:r>
              <a:rPr lang="el-GR" i="0" dirty="0"/>
              <a:t>Αν η </a:t>
            </a:r>
            <a:r>
              <a:rPr lang="en-US" i="0" dirty="0"/>
              <a:t>NIC </a:t>
            </a:r>
            <a:r>
              <a:rPr lang="el-GR" i="0" dirty="0"/>
              <a:t>μεταδώσει όλο το πλαίσιο χωρίς να εντοπίσει άλλη μετάδοση, τότε έχει τελειώσει με το πλαίσιο!</a:t>
            </a:r>
          </a:p>
        </p:txBody>
      </p:sp>
      <p:sp>
        <p:nvSpPr>
          <p:cNvPr id="81925" name="6 - TextBox"/>
          <p:cNvSpPr txBox="1">
            <a:spLocks noChangeArrowheads="1"/>
          </p:cNvSpPr>
          <p:nvPr/>
        </p:nvSpPr>
        <p:spPr bwMode="auto">
          <a:xfrm>
            <a:off x="4475163" y="1473200"/>
            <a:ext cx="4075112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eaLnBrk="0" hangingPunct="0">
              <a:buClr>
                <a:schemeClr val="accent2"/>
              </a:buClr>
              <a:buFont typeface="Comic Sans MS" pitchFamily="66" charset="0"/>
              <a:buAutoNum type="arabicPeriod" startAt="4"/>
            </a:pPr>
            <a:r>
              <a:rPr lang="el-GR" i="0" dirty="0"/>
              <a:t>Αν η </a:t>
            </a:r>
            <a:r>
              <a:rPr lang="en-US" i="0" dirty="0"/>
              <a:t>NIC </a:t>
            </a:r>
            <a:r>
              <a:rPr lang="el-GR" i="0" dirty="0"/>
              <a:t>εντοπίσει άλλη μετάδοση ενώ μεταδίδει, διακόπτει και στέλνει ένα </a:t>
            </a:r>
            <a:r>
              <a:rPr lang="en-US" i="0" dirty="0">
                <a:solidFill>
                  <a:schemeClr val="accent2"/>
                </a:solidFill>
              </a:rPr>
              <a:t>jam</a:t>
            </a:r>
            <a:r>
              <a:rPr lang="en-US" i="0" dirty="0"/>
              <a:t> </a:t>
            </a:r>
            <a:r>
              <a:rPr lang="el-GR" i="0" dirty="0" smtClean="0"/>
              <a:t>σήμα</a:t>
            </a:r>
          </a:p>
          <a:p>
            <a:pPr marL="342900" indent="-342900" eaLnBrk="0" hangingPunct="0">
              <a:buClr>
                <a:schemeClr val="accent2"/>
              </a:buClr>
            </a:pPr>
            <a:endParaRPr lang="el-GR" i="0" dirty="0"/>
          </a:p>
          <a:p>
            <a:pPr marL="342900" indent="-342900" eaLnBrk="0" hangingPunct="0">
              <a:buClr>
                <a:schemeClr val="accent2"/>
              </a:buClr>
            </a:pPr>
            <a:r>
              <a:rPr lang="el-GR" i="0" dirty="0" smtClean="0">
                <a:solidFill>
                  <a:schemeClr val="accent6"/>
                </a:solidFill>
              </a:rPr>
              <a:t>5.  </a:t>
            </a:r>
            <a:r>
              <a:rPr lang="el-GR" i="0" dirty="0" smtClean="0"/>
              <a:t>Αφού </a:t>
            </a:r>
            <a:r>
              <a:rPr lang="el-GR" i="0" dirty="0"/>
              <a:t>διακόψει, η </a:t>
            </a:r>
            <a:r>
              <a:rPr lang="en-US" i="0" dirty="0"/>
              <a:t>NIC </a:t>
            </a:r>
            <a:r>
              <a:rPr lang="el-GR" i="0" dirty="0"/>
              <a:t>εισάγει </a:t>
            </a:r>
            <a:r>
              <a:rPr lang="el-GR" i="0" dirty="0">
                <a:solidFill>
                  <a:srgbClr val="FF0000"/>
                </a:solidFill>
              </a:rPr>
              <a:t>δυαδική (εκθετική) οπισθοχώρηση:</a:t>
            </a:r>
          </a:p>
          <a:p>
            <a:pPr marL="800100" lvl="1" indent="-342900" eaLnBrk="0" hangingPunct="0">
              <a:buClr>
                <a:schemeClr val="accent2"/>
              </a:buClr>
              <a:buFont typeface="Arial" pitchFamily="34" charset="0"/>
              <a:buChar char="•"/>
            </a:pPr>
            <a:r>
              <a:rPr lang="el-GR" i="0" dirty="0" smtClean="0"/>
              <a:t>μετά </a:t>
            </a:r>
            <a:r>
              <a:rPr lang="el-GR" i="0" dirty="0"/>
              <a:t>τη </a:t>
            </a:r>
            <a:r>
              <a:rPr lang="en-US" i="0" dirty="0"/>
              <a:t>m-</a:t>
            </a:r>
            <a:r>
              <a:rPr lang="el-GR" i="0" dirty="0" err="1"/>
              <a:t>οστή</a:t>
            </a:r>
            <a:r>
              <a:rPr lang="el-GR" i="0" dirty="0"/>
              <a:t> σύγκρουση, η </a:t>
            </a:r>
            <a:r>
              <a:rPr lang="en-US" i="0" dirty="0"/>
              <a:t>NIC </a:t>
            </a:r>
            <a:r>
              <a:rPr lang="el-GR" i="0" dirty="0"/>
              <a:t>επιλέγει ένα </a:t>
            </a:r>
            <a:r>
              <a:rPr lang="el-GR" i="0" dirty="0">
                <a:solidFill>
                  <a:srgbClr val="FF0000"/>
                </a:solidFill>
              </a:rPr>
              <a:t>τυχαίο Κ </a:t>
            </a:r>
            <a:r>
              <a:rPr lang="el-GR" i="0" dirty="0"/>
              <a:t>στο διάστημα {0,1,2,…,2</a:t>
            </a:r>
            <a:r>
              <a:rPr lang="en-US" i="0" baseline="30000" dirty="0"/>
              <a:t>m</a:t>
            </a:r>
            <a:r>
              <a:rPr lang="en-US" i="0" dirty="0"/>
              <a:t>-1}. </a:t>
            </a:r>
            <a:r>
              <a:rPr lang="el-GR" i="0" dirty="0"/>
              <a:t>Περιμένει για Κ*512 </a:t>
            </a:r>
            <a:r>
              <a:rPr lang="en-US" i="0" dirty="0"/>
              <a:t>bit </a:t>
            </a:r>
            <a:r>
              <a:rPr lang="el-GR" i="0" dirty="0"/>
              <a:t>χρόνους και επιστρέφει στο Βήμα 2</a:t>
            </a:r>
          </a:p>
          <a:p>
            <a:pPr marL="800100" lvl="1" indent="-342900" eaLnBrk="0" hangingPunct="0">
              <a:buClr>
                <a:schemeClr val="accent2"/>
              </a:buClr>
              <a:buFont typeface="Arial" pitchFamily="34" charset="0"/>
              <a:buChar char="•"/>
            </a:pPr>
            <a:r>
              <a:rPr lang="el-GR" i="0" dirty="0" smtClean="0"/>
              <a:t>μεγαλύτερο </a:t>
            </a:r>
            <a:r>
              <a:rPr lang="el-GR" i="0" dirty="0"/>
              <a:t>διάστημα οπισθοχώρησης με περισσότερες συγκρούσεις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3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 dirty="0" smtClean="0"/>
              <a:t> </a:t>
            </a:r>
            <a:r>
              <a:rPr lang="el-GR" sz="3200" dirty="0" err="1" smtClean="0"/>
              <a:t>Ρυθμαπόδοση</a:t>
            </a:r>
            <a:r>
              <a:rPr lang="el-GR" sz="3200" dirty="0" smtClean="0"/>
              <a:t> </a:t>
            </a:r>
            <a:r>
              <a:rPr lang="en-US" sz="3200" dirty="0" smtClean="0"/>
              <a:t>CSMA/CD</a:t>
            </a:r>
            <a:endParaRPr lang="el-GR" sz="3200" dirty="0" smtClean="0"/>
          </a:p>
        </p:txBody>
      </p:sp>
      <p:sp>
        <p:nvSpPr>
          <p:cNvPr id="215044" name="2 - Θέση υποσέλιδου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l-GR" dirty="0" smtClean="0"/>
              <a:t>Δίκτυα Επικοινωνιών- </a:t>
            </a:r>
            <a:r>
              <a:rPr lang="en-US" dirty="0"/>
              <a:t>5: </a:t>
            </a:r>
            <a:r>
              <a:rPr lang="el-GR" dirty="0"/>
              <a:t>Επίπεδο ζεύξης δεδομένων</a:t>
            </a:r>
            <a:endParaRPr lang="en-US" dirty="0"/>
          </a:p>
        </p:txBody>
      </p:sp>
      <p:sp>
        <p:nvSpPr>
          <p:cNvPr id="215045" name="3 - Θέση αριθμού διαφάνειας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295238AB-6C36-4466-9363-9D9E9B1CC284}" type="slidenum">
              <a:rPr lang="en-US" smtClean="0">
                <a:latin typeface="Arial" charset="0"/>
                <a:cs typeface="Arial" charset="0"/>
              </a:rPr>
              <a:pPr/>
              <a:t>35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215046" name="4 - TextBox"/>
          <p:cNvSpPr txBox="1">
            <a:spLocks noChangeArrowheads="1"/>
          </p:cNvSpPr>
          <p:nvPr/>
        </p:nvSpPr>
        <p:spPr bwMode="auto">
          <a:xfrm>
            <a:off x="528638" y="1508760"/>
            <a:ext cx="8278812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buClr>
                <a:schemeClr val="accent2"/>
              </a:buClr>
              <a:buFont typeface="Wingdings" pitchFamily="2" charset="2"/>
              <a:buChar char="q"/>
            </a:pPr>
            <a:r>
              <a:rPr lang="en-US" dirty="0"/>
              <a:t> </a:t>
            </a:r>
            <a:r>
              <a:rPr lang="en-US" sz="2000" dirty="0" err="1"/>
              <a:t>t</a:t>
            </a:r>
            <a:r>
              <a:rPr lang="en-US" sz="2000" baseline="-25000" dirty="0" err="1"/>
              <a:t>prop</a:t>
            </a:r>
            <a:r>
              <a:rPr lang="en-US" sz="2000" i="0" baseline="-25000" dirty="0"/>
              <a:t> </a:t>
            </a:r>
            <a:r>
              <a:rPr lang="en-US" sz="2000" i="0" dirty="0"/>
              <a:t>= </a:t>
            </a:r>
            <a:r>
              <a:rPr lang="el-GR" sz="2000" i="0" dirty="0"/>
              <a:t>μέγιστη καθυστέρηση διάδοσης μεταξύ 2 κόμβων στο </a:t>
            </a:r>
            <a:r>
              <a:rPr lang="en-US" sz="2000" i="0" dirty="0" smtClean="0"/>
              <a:t>LAN</a:t>
            </a:r>
          </a:p>
          <a:p>
            <a:pPr eaLnBrk="0" hangingPunct="0">
              <a:buClr>
                <a:schemeClr val="accent2"/>
              </a:buClr>
            </a:pPr>
            <a:endParaRPr lang="en-US" sz="2000" i="0" dirty="0"/>
          </a:p>
          <a:p>
            <a:pPr eaLnBrk="0" hangingPunct="0">
              <a:buClr>
                <a:schemeClr val="accent2"/>
              </a:buClr>
              <a:buFont typeface="Wingdings" pitchFamily="2" charset="2"/>
              <a:buChar char="q"/>
            </a:pPr>
            <a:r>
              <a:rPr lang="en-US" sz="2000" i="0" dirty="0"/>
              <a:t> </a:t>
            </a:r>
            <a:r>
              <a:rPr lang="en-US" sz="2000" dirty="0" err="1"/>
              <a:t>t</a:t>
            </a:r>
            <a:r>
              <a:rPr lang="en-US" sz="2000" baseline="-25000" dirty="0" err="1"/>
              <a:t>trans</a:t>
            </a:r>
            <a:r>
              <a:rPr lang="en-US" sz="2000" i="0" dirty="0"/>
              <a:t> = </a:t>
            </a:r>
            <a:r>
              <a:rPr lang="el-GR" sz="2000" i="0" dirty="0"/>
              <a:t>χρόνος για τη μετάδοση του πλαισίου μέγιστου μεγέθους</a:t>
            </a:r>
            <a:endParaRPr lang="el-GR" sz="2000" baseline="-25000" dirty="0"/>
          </a:p>
        </p:txBody>
      </p:sp>
      <p:graphicFrame>
        <p:nvGraphicFramePr>
          <p:cNvPr id="215042" name="Object 4"/>
          <p:cNvGraphicFramePr>
            <a:graphicFrameLocks noChangeAspect="1"/>
          </p:cNvGraphicFramePr>
          <p:nvPr/>
        </p:nvGraphicFramePr>
        <p:xfrm>
          <a:off x="1636713" y="2894013"/>
          <a:ext cx="4910137" cy="1111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046" name="Εξίσωση" r:id="rId3" imgW="1955520" imgH="444240" progId="Equation.3">
                  <p:embed/>
                </p:oleObj>
              </mc:Choice>
              <mc:Fallback>
                <p:oleObj name="Εξίσωση" r:id="rId3" imgW="1955520" imgH="44424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36713" y="2894013"/>
                        <a:ext cx="4910137" cy="111125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047" name="7 - TextBox"/>
          <p:cNvSpPr txBox="1">
            <a:spLocks noChangeArrowheads="1"/>
          </p:cNvSpPr>
          <p:nvPr/>
        </p:nvSpPr>
        <p:spPr bwMode="auto">
          <a:xfrm>
            <a:off x="609600" y="4572000"/>
            <a:ext cx="789305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buClr>
                <a:schemeClr val="accent2"/>
              </a:buClr>
              <a:buFont typeface="Wingdings" pitchFamily="2" charset="2"/>
              <a:buChar char="q"/>
            </a:pPr>
            <a:r>
              <a:rPr lang="el-GR" sz="2000" dirty="0"/>
              <a:t> </a:t>
            </a:r>
            <a:r>
              <a:rPr lang="el-GR" sz="2000" i="0" dirty="0" err="1" smtClean="0"/>
              <a:t>ρυθμαπόδοση</a:t>
            </a:r>
            <a:r>
              <a:rPr lang="el-GR" sz="2000" i="0" dirty="0" smtClean="0"/>
              <a:t> </a:t>
            </a:r>
            <a:r>
              <a:rPr lang="el-GR" sz="2000" i="0" dirty="0"/>
              <a:t>πάει στο 1</a:t>
            </a:r>
          </a:p>
          <a:p>
            <a:pPr lvl="1" eaLnBrk="0" hangingPunct="0">
              <a:buClr>
                <a:schemeClr val="accent2"/>
              </a:buClr>
              <a:buFont typeface="Wingdings" pitchFamily="2" charset="2"/>
              <a:buChar char="§"/>
            </a:pPr>
            <a:r>
              <a:rPr lang="el-GR" sz="2000" dirty="0"/>
              <a:t> </a:t>
            </a:r>
            <a:r>
              <a:rPr lang="el-GR" sz="2000" i="0" dirty="0"/>
              <a:t>όσο το </a:t>
            </a:r>
            <a:r>
              <a:rPr lang="en-US" sz="2000" dirty="0" err="1"/>
              <a:t>t</a:t>
            </a:r>
            <a:r>
              <a:rPr lang="en-US" sz="2000" baseline="-25000" dirty="0" err="1"/>
              <a:t>prop</a:t>
            </a:r>
            <a:r>
              <a:rPr lang="en-US" sz="2000" baseline="-25000" dirty="0"/>
              <a:t> </a:t>
            </a:r>
            <a:r>
              <a:rPr lang="el-GR" sz="2000" i="0" dirty="0"/>
              <a:t>πάει στο 0</a:t>
            </a:r>
          </a:p>
          <a:p>
            <a:pPr lvl="1" eaLnBrk="0" hangingPunct="0">
              <a:buClr>
                <a:schemeClr val="accent2"/>
              </a:buClr>
              <a:buFont typeface="Wingdings" pitchFamily="2" charset="2"/>
              <a:buChar char="§"/>
            </a:pPr>
            <a:r>
              <a:rPr lang="el-GR" sz="2000" i="0" dirty="0"/>
              <a:t> όσο το </a:t>
            </a:r>
            <a:r>
              <a:rPr lang="en-US" sz="2000" dirty="0" err="1"/>
              <a:t>t</a:t>
            </a:r>
            <a:r>
              <a:rPr lang="en-US" sz="2000" baseline="-25000" dirty="0" err="1"/>
              <a:t>trans</a:t>
            </a:r>
            <a:r>
              <a:rPr lang="en-US" sz="2000" i="0" dirty="0"/>
              <a:t> </a:t>
            </a:r>
            <a:r>
              <a:rPr lang="el-GR" sz="2000" i="0" dirty="0"/>
              <a:t>πάει στο άπειρο</a:t>
            </a:r>
          </a:p>
          <a:p>
            <a:pPr marL="274638" indent="-274638" eaLnBrk="0" hangingPunct="0">
              <a:buClr>
                <a:schemeClr val="accent2"/>
              </a:buClr>
              <a:buFont typeface="Wingdings" pitchFamily="2" charset="2"/>
              <a:buChar char="q"/>
            </a:pPr>
            <a:r>
              <a:rPr lang="el-GR" sz="2000" i="0" dirty="0"/>
              <a:t> καλύτερη απόδοση από το </a:t>
            </a:r>
            <a:r>
              <a:rPr lang="en-US" sz="2000" i="0" dirty="0"/>
              <a:t>ALOHA: </a:t>
            </a:r>
            <a:r>
              <a:rPr lang="el-GR" sz="2000" i="0" dirty="0"/>
              <a:t>και απλό, φθηνό, </a:t>
            </a:r>
            <a:r>
              <a:rPr lang="en-US" sz="2000" i="0" dirty="0" smtClean="0"/>
              <a:t>     </a:t>
            </a:r>
            <a:r>
              <a:rPr lang="el-GR" sz="2000" i="0" dirty="0" smtClean="0"/>
              <a:t>αποκεντρωμένο</a:t>
            </a:r>
            <a:r>
              <a:rPr lang="el-GR" sz="2000" i="0" dirty="0"/>
              <a:t>!</a:t>
            </a:r>
            <a:endParaRPr lang="el-GR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5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614089A6-7104-4CB7-BF76-F8C1D1DCCA79}" type="slidenum">
              <a:rPr lang="en-US" smtClean="0">
                <a:latin typeface="Arial" charset="0"/>
                <a:cs typeface="Arial" charset="0"/>
              </a:rPr>
              <a:pPr/>
              <a:t>36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2160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 smtClean="0"/>
              <a:t>Πρωτόκολλα </a:t>
            </a:r>
            <a:r>
              <a:rPr lang="en-US" sz="3200" smtClean="0"/>
              <a:t> MAC </a:t>
            </a:r>
            <a:r>
              <a:rPr lang="el-GR" sz="3200" smtClean="0"/>
              <a:t>λειτουργίας εκ περιτροπής</a:t>
            </a:r>
            <a:endParaRPr lang="en-US" sz="3200" smtClean="0"/>
          </a:p>
        </p:txBody>
      </p:sp>
      <p:sp>
        <p:nvSpPr>
          <p:cNvPr id="216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ZapfDingbats"/>
              <a:buNone/>
            </a:pPr>
            <a:r>
              <a:rPr lang="el-GR" sz="2000" smtClean="0">
                <a:solidFill>
                  <a:schemeClr val="accent2"/>
                </a:solidFill>
              </a:rPr>
              <a:t>Πρωτόκολλα</a:t>
            </a:r>
            <a:r>
              <a:rPr lang="en-US" sz="2000" smtClean="0">
                <a:solidFill>
                  <a:schemeClr val="accent2"/>
                </a:solidFill>
              </a:rPr>
              <a:t> MAC </a:t>
            </a:r>
            <a:r>
              <a:rPr lang="el-GR" sz="2000" smtClean="0">
                <a:solidFill>
                  <a:schemeClr val="accent2"/>
                </a:solidFill>
              </a:rPr>
              <a:t>με διαμέριση του καναλιού</a:t>
            </a:r>
            <a:r>
              <a:rPr lang="en-US" sz="2000" smtClean="0">
                <a:solidFill>
                  <a:schemeClr val="accent2"/>
                </a:solidFill>
              </a:rPr>
              <a:t>:</a:t>
            </a:r>
            <a:endParaRPr lang="en-US" sz="2400" smtClean="0"/>
          </a:p>
          <a:p>
            <a:pPr lvl="1">
              <a:buFont typeface="Wingdings" pitchFamily="2" charset="2"/>
              <a:buChar char="§"/>
            </a:pPr>
            <a:r>
              <a:rPr lang="el-GR" sz="2000" smtClean="0"/>
              <a:t>μοιράζουν το κανάλι αποτελεσματικά και δίκαια σε υψηλό φορτίο</a:t>
            </a:r>
            <a:endParaRPr lang="en-US" sz="2000" smtClean="0"/>
          </a:p>
          <a:p>
            <a:pPr lvl="1">
              <a:buFont typeface="Wingdings" pitchFamily="2" charset="2"/>
              <a:buChar char="§"/>
            </a:pPr>
            <a:r>
              <a:rPr lang="el-GR" sz="2000" smtClean="0"/>
              <a:t>αναποτελεσματικά σε χαμηλό φορτίο</a:t>
            </a:r>
            <a:r>
              <a:rPr lang="en-US" sz="2000" smtClean="0"/>
              <a:t>: </a:t>
            </a:r>
            <a:r>
              <a:rPr lang="el-GR" sz="2000" smtClean="0"/>
              <a:t>καθυστέρηση στην πρόσβαση στο κανάλι</a:t>
            </a:r>
            <a:r>
              <a:rPr lang="en-US" sz="2000" smtClean="0"/>
              <a:t>, </a:t>
            </a:r>
            <a:r>
              <a:rPr lang="el-GR" sz="2000" smtClean="0"/>
              <a:t>εκχώρηση </a:t>
            </a:r>
            <a:r>
              <a:rPr lang="en-US" sz="2000" smtClean="0"/>
              <a:t>1/N</a:t>
            </a:r>
            <a:r>
              <a:rPr lang="el-GR" sz="2000" smtClean="0"/>
              <a:t>-οστού</a:t>
            </a:r>
            <a:r>
              <a:rPr lang="en-US" sz="2000" smtClean="0"/>
              <a:t> </a:t>
            </a:r>
            <a:r>
              <a:rPr lang="el-GR" sz="2000" smtClean="0"/>
              <a:t>του εύρους ζώνης ακόμη και αν ένας μόνο ενεργός κόμβος</a:t>
            </a:r>
            <a:r>
              <a:rPr lang="en-US" sz="2000" smtClean="0"/>
              <a:t>! </a:t>
            </a:r>
          </a:p>
          <a:p>
            <a:pPr>
              <a:buFont typeface="ZapfDingbats"/>
              <a:buNone/>
            </a:pPr>
            <a:r>
              <a:rPr lang="el-GR" sz="2000" smtClean="0">
                <a:solidFill>
                  <a:schemeClr val="accent2"/>
                </a:solidFill>
              </a:rPr>
              <a:t>Πρωτόκολλα </a:t>
            </a:r>
            <a:r>
              <a:rPr lang="en-US" sz="2000" smtClean="0">
                <a:solidFill>
                  <a:schemeClr val="accent2"/>
                </a:solidFill>
              </a:rPr>
              <a:t>MAC</a:t>
            </a:r>
            <a:r>
              <a:rPr lang="el-GR" sz="2000" smtClean="0">
                <a:solidFill>
                  <a:schemeClr val="accent2"/>
                </a:solidFill>
              </a:rPr>
              <a:t> τυχαίας πρόσβασης</a:t>
            </a:r>
            <a:endParaRPr lang="en-US" sz="2400" smtClean="0"/>
          </a:p>
          <a:p>
            <a:pPr lvl="1">
              <a:buFont typeface="Wingdings" pitchFamily="2" charset="2"/>
              <a:buChar char="§"/>
            </a:pPr>
            <a:r>
              <a:rPr lang="el-GR" sz="2000" smtClean="0"/>
              <a:t>αποτελεσματικά για χαμηλό φορτίο</a:t>
            </a:r>
            <a:r>
              <a:rPr lang="en-US" sz="2000" smtClean="0"/>
              <a:t>: </a:t>
            </a:r>
            <a:r>
              <a:rPr lang="el-GR" sz="2000" smtClean="0"/>
              <a:t>ένας κόμβος μόνος του μπορεί να χρησιμοποιήσει πλήρως το κανάλι</a:t>
            </a:r>
            <a:endParaRPr lang="en-US" sz="2000" smtClean="0"/>
          </a:p>
          <a:p>
            <a:pPr lvl="1">
              <a:buFont typeface="Wingdings" pitchFamily="2" charset="2"/>
              <a:buChar char="§"/>
            </a:pPr>
            <a:r>
              <a:rPr lang="el-GR" sz="2000" smtClean="0"/>
              <a:t>υψηλό φορτίο</a:t>
            </a:r>
            <a:r>
              <a:rPr lang="en-US" sz="2000" smtClean="0"/>
              <a:t>: overhead</a:t>
            </a:r>
            <a:r>
              <a:rPr lang="el-GR" sz="2000" smtClean="0"/>
              <a:t> συγκρούσεων</a:t>
            </a:r>
            <a:endParaRPr lang="en-US" sz="2000" smtClean="0"/>
          </a:p>
          <a:p>
            <a:pPr>
              <a:buFont typeface="ZapfDingbats"/>
              <a:buNone/>
            </a:pPr>
            <a:r>
              <a:rPr lang="el-GR" sz="2000" smtClean="0">
                <a:solidFill>
                  <a:srgbClr val="FF0000"/>
                </a:solidFill>
              </a:rPr>
              <a:t>Πρωτόκολλα λειτουργίας εκ περιτροπής</a:t>
            </a:r>
            <a:endParaRPr lang="en-US" sz="2400" smtClean="0">
              <a:solidFill>
                <a:srgbClr val="FF0000"/>
              </a:solidFill>
            </a:endParaRPr>
          </a:p>
          <a:p>
            <a:pPr lvl="1">
              <a:buFont typeface="ZapfDingbats"/>
              <a:buNone/>
            </a:pPr>
            <a:r>
              <a:rPr lang="el-GR" sz="2000" smtClean="0"/>
              <a:t>αναζητώντας τα καλύτερα από τους δυο κόσμους</a:t>
            </a:r>
            <a:r>
              <a:rPr lang="en-US" sz="2000" smtClean="0"/>
              <a:t>!</a:t>
            </a:r>
          </a:p>
        </p:txBody>
      </p:sp>
      <p:sp>
        <p:nvSpPr>
          <p:cNvPr id="216068" name="Rectangle 5"/>
          <p:cNvSpPr txBox="1">
            <a:spLocks noChangeArrowheads="1"/>
          </p:cNvSpPr>
          <p:nvPr/>
        </p:nvSpPr>
        <p:spPr bwMode="auto">
          <a:xfrm>
            <a:off x="3876675" y="6400800"/>
            <a:ext cx="4429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/>
            <a:r>
              <a:rPr lang="el-GR" sz="1100" i="0" dirty="0" smtClean="0">
                <a:latin typeface="Arial" charset="0"/>
                <a:cs typeface="Arial" charset="0"/>
              </a:rPr>
              <a:t>Δίκτυα Επικοινωνιών- </a:t>
            </a:r>
            <a:r>
              <a:rPr lang="en-US" sz="1100" i="0" dirty="0">
                <a:latin typeface="Arial" charset="0"/>
                <a:cs typeface="Arial" charset="0"/>
              </a:rPr>
              <a:t>5: </a:t>
            </a:r>
            <a:r>
              <a:rPr lang="el-GR" sz="1100" i="0" dirty="0">
                <a:latin typeface="Arial" charset="0"/>
                <a:cs typeface="Arial" charset="0"/>
              </a:rPr>
              <a:t>Επίπεδο ζεύξης δεδομένων</a:t>
            </a:r>
            <a:endParaRPr lang="en-US" sz="1100" i="0" dirty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6172014E-30C1-47F5-9A45-16F012A94DC9}" type="slidenum">
              <a:rPr lang="en-US" smtClean="0">
                <a:latin typeface="Arial" charset="0"/>
                <a:cs typeface="Arial" charset="0"/>
              </a:rPr>
              <a:pPr/>
              <a:t>37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308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 smtClean="0"/>
              <a:t>Πρωτόκολλα </a:t>
            </a:r>
            <a:r>
              <a:rPr lang="en-US" sz="3200" smtClean="0"/>
              <a:t> MAC</a:t>
            </a:r>
            <a:r>
              <a:rPr lang="el-GR" sz="3200" smtClean="0"/>
              <a:t> λειτουργίας</a:t>
            </a:r>
            <a:r>
              <a:rPr lang="en-US" sz="3200" smtClean="0"/>
              <a:t> </a:t>
            </a:r>
            <a:r>
              <a:rPr lang="el-GR" sz="3200" smtClean="0"/>
              <a:t>εκ περιτροπής</a:t>
            </a:r>
            <a:endParaRPr lang="en-US" sz="3200" smtClean="0"/>
          </a:p>
        </p:txBody>
      </p:sp>
      <p:sp>
        <p:nvSpPr>
          <p:cNvPr id="308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90563" y="1485900"/>
            <a:ext cx="3460750" cy="4648200"/>
          </a:xfrm>
        </p:spPr>
        <p:txBody>
          <a:bodyPr/>
          <a:lstStyle/>
          <a:p>
            <a:pPr>
              <a:buFont typeface="ZapfDingbats"/>
              <a:buNone/>
            </a:pPr>
            <a:r>
              <a:rPr lang="el-GR" sz="2000" dirty="0" err="1" smtClean="0">
                <a:solidFill>
                  <a:srgbClr val="FF0000"/>
                </a:solidFill>
              </a:rPr>
              <a:t>Σταθμοσκόπηση</a:t>
            </a:r>
            <a:r>
              <a:rPr lang="en-US" sz="2000" dirty="0" smtClean="0">
                <a:solidFill>
                  <a:srgbClr val="FF0000"/>
                </a:solidFill>
              </a:rPr>
              <a:t>:</a:t>
            </a:r>
            <a:r>
              <a:rPr lang="en-US" sz="2000" b="1" dirty="0" smtClean="0"/>
              <a:t> </a:t>
            </a:r>
            <a:endParaRPr lang="en-US" sz="2000" dirty="0" smtClean="0"/>
          </a:p>
          <a:p>
            <a:r>
              <a:rPr lang="el-GR" sz="2000" dirty="0" smtClean="0"/>
              <a:t>ο </a:t>
            </a:r>
            <a:r>
              <a:rPr lang="en-US" sz="2000" dirty="0" smtClean="0"/>
              <a:t>master </a:t>
            </a:r>
            <a:r>
              <a:rPr lang="el-GR" sz="2000" dirty="0" smtClean="0"/>
              <a:t>κόμβος </a:t>
            </a:r>
            <a:r>
              <a:rPr lang="en-US" sz="2000" dirty="0" smtClean="0"/>
              <a:t>“</a:t>
            </a:r>
            <a:r>
              <a:rPr lang="el-GR" sz="2000" dirty="0" smtClean="0"/>
              <a:t>προσκαλεί</a:t>
            </a:r>
            <a:r>
              <a:rPr lang="en-US" sz="2000" dirty="0" smtClean="0"/>
              <a:t>”</a:t>
            </a:r>
            <a:r>
              <a:rPr lang="el-GR" sz="2000" dirty="0" smtClean="0"/>
              <a:t> τους κόμβους </a:t>
            </a:r>
            <a:r>
              <a:rPr lang="en-US" sz="2000" dirty="0" smtClean="0"/>
              <a:t>slaves</a:t>
            </a:r>
            <a:r>
              <a:rPr lang="el-GR" sz="2000" dirty="0" smtClean="0"/>
              <a:t> να μεταδώσουν με τη σειρά</a:t>
            </a:r>
            <a:endParaRPr lang="en-US" sz="2000" dirty="0" smtClean="0"/>
          </a:p>
          <a:p>
            <a:r>
              <a:rPr lang="el-GR" sz="2000" dirty="0" smtClean="0"/>
              <a:t>συνήθως χρησιμοποιείται με </a:t>
            </a:r>
            <a:r>
              <a:rPr lang="en-US" sz="2000" dirty="0" smtClean="0"/>
              <a:t>“</a:t>
            </a:r>
            <a:r>
              <a:rPr lang="el-GR" sz="2000" dirty="0" smtClean="0"/>
              <a:t>χαζές</a:t>
            </a:r>
            <a:r>
              <a:rPr lang="en-US" sz="2000" dirty="0" smtClean="0"/>
              <a:t>”</a:t>
            </a:r>
            <a:r>
              <a:rPr lang="el-GR" sz="2000" dirty="0" smtClean="0"/>
              <a:t> </a:t>
            </a:r>
            <a:r>
              <a:rPr lang="en-US" sz="2000" dirty="0" smtClean="0"/>
              <a:t>slave </a:t>
            </a:r>
            <a:r>
              <a:rPr lang="el-GR" sz="2000" dirty="0" smtClean="0"/>
              <a:t>συσκευές</a:t>
            </a:r>
            <a:endParaRPr lang="en-US" sz="2000" dirty="0" smtClean="0"/>
          </a:p>
          <a:p>
            <a:r>
              <a:rPr lang="el-GR" sz="2000" dirty="0" smtClean="0"/>
              <a:t>προβληματισμοί</a:t>
            </a:r>
            <a:r>
              <a:rPr lang="en-US" sz="2000" dirty="0" smtClean="0"/>
              <a:t>:</a:t>
            </a:r>
          </a:p>
          <a:p>
            <a:pPr lvl="1">
              <a:buFont typeface="Wingdings" pitchFamily="2" charset="2"/>
              <a:buChar char="§"/>
            </a:pPr>
            <a:r>
              <a:rPr lang="en-US" sz="1800" dirty="0" smtClean="0"/>
              <a:t>overhead</a:t>
            </a:r>
            <a:r>
              <a:rPr lang="el-GR" sz="1800" dirty="0" smtClean="0"/>
              <a:t> </a:t>
            </a:r>
            <a:r>
              <a:rPr lang="el-GR" sz="1800" dirty="0" err="1" smtClean="0"/>
              <a:t>σταθμοσκόπησης</a:t>
            </a:r>
            <a:r>
              <a:rPr lang="en-US" sz="1800" dirty="0" smtClean="0"/>
              <a:t> </a:t>
            </a:r>
          </a:p>
          <a:p>
            <a:pPr lvl="1">
              <a:buFont typeface="Wingdings" pitchFamily="2" charset="2"/>
              <a:buChar char="§"/>
            </a:pPr>
            <a:r>
              <a:rPr lang="el-GR" sz="1800" dirty="0" smtClean="0"/>
              <a:t>καθυστέρηση</a:t>
            </a:r>
            <a:endParaRPr lang="en-US" sz="1800" dirty="0" smtClean="0"/>
          </a:p>
          <a:p>
            <a:pPr lvl="1">
              <a:buFont typeface="Wingdings" pitchFamily="2" charset="2"/>
              <a:buChar char="§"/>
            </a:pPr>
            <a:r>
              <a:rPr lang="el-GR" sz="1800" dirty="0" smtClean="0"/>
              <a:t>μοναδικό σημείο αποτυχίας</a:t>
            </a:r>
            <a:r>
              <a:rPr lang="en-US" sz="1800" dirty="0" smtClean="0"/>
              <a:t> (master)</a:t>
            </a:r>
            <a:endParaRPr lang="en-US" sz="2000" dirty="0" smtClean="0"/>
          </a:p>
        </p:txBody>
      </p:sp>
      <p:graphicFrame>
        <p:nvGraphicFramePr>
          <p:cNvPr id="3074" name="Object 7"/>
          <p:cNvGraphicFramePr>
            <a:graphicFrameLocks noChangeAspect="1"/>
          </p:cNvGraphicFramePr>
          <p:nvPr/>
        </p:nvGraphicFramePr>
        <p:xfrm>
          <a:off x="5426075" y="2446338"/>
          <a:ext cx="522288" cy="434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4" name="Clip" r:id="rId4" imgW="1305000" imgH="1085760" progId="">
                  <p:embed/>
                </p:oleObj>
              </mc:Choice>
              <mc:Fallback>
                <p:oleObj name="Clip" r:id="rId4" imgW="1305000" imgH="1085760" progId="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26075" y="2446338"/>
                        <a:ext cx="522288" cy="434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82" name="Line 24"/>
          <p:cNvSpPr>
            <a:spLocks noChangeShapeType="1"/>
          </p:cNvSpPr>
          <p:nvPr/>
        </p:nvSpPr>
        <p:spPr bwMode="auto">
          <a:xfrm flipH="1">
            <a:off x="5286375" y="2717800"/>
            <a:ext cx="927100" cy="17732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3083" name="Line 25"/>
          <p:cNvSpPr>
            <a:spLocks noChangeShapeType="1"/>
          </p:cNvSpPr>
          <p:nvPr/>
        </p:nvSpPr>
        <p:spPr bwMode="auto">
          <a:xfrm>
            <a:off x="5927725" y="2768600"/>
            <a:ext cx="25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3084" name="Line 31"/>
          <p:cNvSpPr>
            <a:spLocks noChangeShapeType="1"/>
          </p:cNvSpPr>
          <p:nvPr/>
        </p:nvSpPr>
        <p:spPr bwMode="auto">
          <a:xfrm>
            <a:off x="6076950" y="2982913"/>
            <a:ext cx="858838" cy="12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graphicFrame>
        <p:nvGraphicFramePr>
          <p:cNvPr id="3075" name="Object 32"/>
          <p:cNvGraphicFramePr>
            <a:graphicFrameLocks noChangeAspect="1"/>
          </p:cNvGraphicFramePr>
          <p:nvPr/>
        </p:nvGraphicFramePr>
        <p:xfrm>
          <a:off x="6835775" y="2679700"/>
          <a:ext cx="522288" cy="434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5" name="Clip" r:id="rId6" imgW="1305000" imgH="1085760" progId="">
                  <p:embed/>
                </p:oleObj>
              </mc:Choice>
              <mc:Fallback>
                <p:oleObj name="Clip" r:id="rId6" imgW="1305000" imgH="1085760" progId="">
                  <p:embed/>
                  <p:pic>
                    <p:nvPicPr>
                      <p:cNvPr id="0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5775" y="2679700"/>
                        <a:ext cx="522288" cy="434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6" name="Object 34"/>
          <p:cNvGraphicFramePr>
            <a:graphicFrameLocks noChangeAspect="1"/>
          </p:cNvGraphicFramePr>
          <p:nvPr/>
        </p:nvGraphicFramePr>
        <p:xfrm>
          <a:off x="5154613" y="2974975"/>
          <a:ext cx="522287" cy="434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6" name="Clip" r:id="rId7" imgW="1305000" imgH="1085760" progId="">
                  <p:embed/>
                </p:oleObj>
              </mc:Choice>
              <mc:Fallback>
                <p:oleObj name="Clip" r:id="rId7" imgW="1305000" imgH="1085760" progId="">
                  <p:embed/>
                  <p:pic>
                    <p:nvPicPr>
                      <p:cNvPr id="0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54613" y="2974975"/>
                        <a:ext cx="522287" cy="434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85" name="Line 35"/>
          <p:cNvSpPr>
            <a:spLocks noChangeShapeType="1"/>
          </p:cNvSpPr>
          <p:nvPr/>
        </p:nvSpPr>
        <p:spPr bwMode="auto">
          <a:xfrm>
            <a:off x="5656263" y="3297238"/>
            <a:ext cx="25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graphicFrame>
        <p:nvGraphicFramePr>
          <p:cNvPr id="3077" name="Object 36"/>
          <p:cNvGraphicFramePr>
            <a:graphicFrameLocks noChangeAspect="1"/>
          </p:cNvGraphicFramePr>
          <p:nvPr/>
        </p:nvGraphicFramePr>
        <p:xfrm>
          <a:off x="4883150" y="3503613"/>
          <a:ext cx="522288" cy="434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7" name="Clip" r:id="rId8" imgW="1305000" imgH="1085760" progId="">
                  <p:embed/>
                </p:oleObj>
              </mc:Choice>
              <mc:Fallback>
                <p:oleObj name="Clip" r:id="rId8" imgW="1305000" imgH="1085760" progId="">
                  <p:embed/>
                  <p:pic>
                    <p:nvPicPr>
                      <p:cNvPr id="0" name="Object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83150" y="3503613"/>
                        <a:ext cx="522288" cy="434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86" name="Line 37"/>
          <p:cNvSpPr>
            <a:spLocks noChangeShapeType="1"/>
          </p:cNvSpPr>
          <p:nvPr/>
        </p:nvSpPr>
        <p:spPr bwMode="auto">
          <a:xfrm>
            <a:off x="5384800" y="3825875"/>
            <a:ext cx="25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graphicFrame>
        <p:nvGraphicFramePr>
          <p:cNvPr id="3078" name="Object 38"/>
          <p:cNvGraphicFramePr>
            <a:graphicFrameLocks noChangeAspect="1"/>
          </p:cNvGraphicFramePr>
          <p:nvPr/>
        </p:nvGraphicFramePr>
        <p:xfrm>
          <a:off x="4611688" y="4032250"/>
          <a:ext cx="522287" cy="434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8" name="Clip" r:id="rId9" imgW="1305000" imgH="1085760" progId="">
                  <p:embed/>
                </p:oleObj>
              </mc:Choice>
              <mc:Fallback>
                <p:oleObj name="Clip" r:id="rId9" imgW="1305000" imgH="1085760" progId="">
                  <p:embed/>
                  <p:pic>
                    <p:nvPicPr>
                      <p:cNvPr id="0" name="Object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11688" y="4032250"/>
                        <a:ext cx="522287" cy="434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87" name="Line 39"/>
          <p:cNvSpPr>
            <a:spLocks noChangeShapeType="1"/>
          </p:cNvSpPr>
          <p:nvPr/>
        </p:nvSpPr>
        <p:spPr bwMode="auto">
          <a:xfrm>
            <a:off x="5113338" y="4354513"/>
            <a:ext cx="25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3088" name="Text Box 40"/>
          <p:cNvSpPr txBox="1">
            <a:spLocks noChangeArrowheads="1"/>
          </p:cNvSpPr>
          <p:nvPr/>
        </p:nvSpPr>
        <p:spPr bwMode="auto">
          <a:xfrm>
            <a:off x="6616700" y="3141663"/>
            <a:ext cx="9334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/>
              <a:t>master</a:t>
            </a:r>
          </a:p>
        </p:txBody>
      </p:sp>
      <p:sp>
        <p:nvSpPr>
          <p:cNvPr id="3089" name="Text Box 41"/>
          <p:cNvSpPr txBox="1">
            <a:spLocks noChangeArrowheads="1"/>
          </p:cNvSpPr>
          <p:nvPr/>
        </p:nvSpPr>
        <p:spPr bwMode="auto">
          <a:xfrm>
            <a:off x="4379913" y="4711700"/>
            <a:ext cx="8223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/>
              <a:t>slaves</a:t>
            </a:r>
          </a:p>
        </p:txBody>
      </p:sp>
      <p:grpSp>
        <p:nvGrpSpPr>
          <p:cNvPr id="2" name="Group 44"/>
          <p:cNvGrpSpPr>
            <a:grpSpLocks/>
          </p:cNvGrpSpPr>
          <p:nvPr/>
        </p:nvGrpSpPr>
        <p:grpSpPr bwMode="auto">
          <a:xfrm>
            <a:off x="6823075" y="2641600"/>
            <a:ext cx="560388" cy="336550"/>
            <a:chOff x="4212" y="2867"/>
            <a:chExt cx="353" cy="212"/>
          </a:xfrm>
        </p:grpSpPr>
        <p:sp>
          <p:nvSpPr>
            <p:cNvPr id="3098" name="Rectangle 42"/>
            <p:cNvSpPr>
              <a:spLocks noChangeArrowheads="1"/>
            </p:cNvSpPr>
            <p:nvPr/>
          </p:nvSpPr>
          <p:spPr bwMode="auto">
            <a:xfrm>
              <a:off x="4212" y="2916"/>
              <a:ext cx="353" cy="137"/>
            </a:xfrm>
            <a:prstGeom prst="rect">
              <a:avLst/>
            </a:prstGeom>
            <a:solidFill>
              <a:srgbClr val="00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3099" name="Text Box 43"/>
            <p:cNvSpPr txBox="1">
              <a:spLocks noChangeArrowheads="1"/>
            </p:cNvSpPr>
            <p:nvPr/>
          </p:nvSpPr>
          <p:spPr bwMode="auto">
            <a:xfrm>
              <a:off x="4227" y="2867"/>
              <a:ext cx="321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 i="0">
                  <a:solidFill>
                    <a:schemeClr val="bg1"/>
                  </a:solidFill>
                </a:rPr>
                <a:t>poll</a:t>
              </a:r>
            </a:p>
          </p:txBody>
        </p:sp>
      </p:grpSp>
      <p:grpSp>
        <p:nvGrpSpPr>
          <p:cNvPr id="3" name="Group 48"/>
          <p:cNvGrpSpPr>
            <a:grpSpLocks/>
          </p:cNvGrpSpPr>
          <p:nvPr/>
        </p:nvGrpSpPr>
        <p:grpSpPr bwMode="auto">
          <a:xfrm>
            <a:off x="4872038" y="3563938"/>
            <a:ext cx="608012" cy="336550"/>
            <a:chOff x="4415" y="2367"/>
            <a:chExt cx="383" cy="212"/>
          </a:xfrm>
        </p:grpSpPr>
        <p:sp>
          <p:nvSpPr>
            <p:cNvPr id="3096" name="Rectangle 46"/>
            <p:cNvSpPr>
              <a:spLocks noChangeArrowheads="1"/>
            </p:cNvSpPr>
            <p:nvPr/>
          </p:nvSpPr>
          <p:spPr bwMode="auto">
            <a:xfrm>
              <a:off x="4437" y="2400"/>
              <a:ext cx="353" cy="137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3097" name="Text Box 47"/>
            <p:cNvSpPr txBox="1">
              <a:spLocks noChangeArrowheads="1"/>
            </p:cNvSpPr>
            <p:nvPr/>
          </p:nvSpPr>
          <p:spPr bwMode="auto">
            <a:xfrm>
              <a:off x="4415" y="2367"/>
              <a:ext cx="383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 i="0">
                  <a:solidFill>
                    <a:schemeClr val="bg1"/>
                  </a:solidFill>
                </a:rPr>
                <a:t>data</a:t>
              </a:r>
            </a:p>
          </p:txBody>
        </p:sp>
      </p:grpSp>
      <p:grpSp>
        <p:nvGrpSpPr>
          <p:cNvPr id="4" name="Group 49"/>
          <p:cNvGrpSpPr>
            <a:grpSpLocks/>
          </p:cNvGrpSpPr>
          <p:nvPr/>
        </p:nvGrpSpPr>
        <p:grpSpPr bwMode="auto">
          <a:xfrm>
            <a:off x="5378450" y="2446338"/>
            <a:ext cx="608013" cy="336550"/>
            <a:chOff x="4415" y="2367"/>
            <a:chExt cx="383" cy="212"/>
          </a:xfrm>
        </p:grpSpPr>
        <p:sp>
          <p:nvSpPr>
            <p:cNvPr id="3094" name="Rectangle 50"/>
            <p:cNvSpPr>
              <a:spLocks noChangeArrowheads="1"/>
            </p:cNvSpPr>
            <p:nvPr/>
          </p:nvSpPr>
          <p:spPr bwMode="auto">
            <a:xfrm>
              <a:off x="4437" y="2400"/>
              <a:ext cx="353" cy="137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3095" name="Text Box 51"/>
            <p:cNvSpPr txBox="1">
              <a:spLocks noChangeArrowheads="1"/>
            </p:cNvSpPr>
            <p:nvPr/>
          </p:nvSpPr>
          <p:spPr bwMode="auto">
            <a:xfrm>
              <a:off x="4415" y="2367"/>
              <a:ext cx="383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 i="0">
                  <a:solidFill>
                    <a:schemeClr val="bg1"/>
                  </a:solidFill>
                </a:rPr>
                <a:t>data</a:t>
              </a:r>
            </a:p>
          </p:txBody>
        </p:sp>
      </p:grpSp>
      <p:sp>
        <p:nvSpPr>
          <p:cNvPr id="3093" name="Rectangle 5"/>
          <p:cNvSpPr txBox="1">
            <a:spLocks noChangeArrowheads="1"/>
          </p:cNvSpPr>
          <p:nvPr/>
        </p:nvSpPr>
        <p:spPr bwMode="auto">
          <a:xfrm>
            <a:off x="3876675" y="6400800"/>
            <a:ext cx="4429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/>
            <a:r>
              <a:rPr lang="el-GR" sz="1100" i="0" dirty="0" smtClean="0">
                <a:latin typeface="Arial" charset="0"/>
                <a:cs typeface="Arial" charset="0"/>
              </a:rPr>
              <a:t>Δίκτυα Επικοινωνιών- </a:t>
            </a:r>
            <a:r>
              <a:rPr lang="en-US" sz="1100" i="0" dirty="0">
                <a:latin typeface="Arial" charset="0"/>
                <a:cs typeface="Arial" charset="0"/>
              </a:rPr>
              <a:t>5: </a:t>
            </a:r>
            <a:r>
              <a:rPr lang="el-GR" sz="1100" i="0" dirty="0">
                <a:latin typeface="Arial" charset="0"/>
                <a:cs typeface="Arial" charset="0"/>
              </a:rPr>
              <a:t>Επίπεδο ζεύξης δεδομένων</a:t>
            </a:r>
            <a:endParaRPr lang="en-US" sz="1100" i="0" dirty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85185E-6 L -0.09254 -1.85185E-6 L -0.07882 -0.03495 L -0.1526 -0.03495 " pathEditMode="relative" ptsTypes="AAAA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7.40741E-7 L 0.07119 -0.00162 L 0.0599 0.03171 L 0.15122 0.03009 " pathEditMode="relative" ptsTypes="AAAA"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1.85185E-6 L -0.08872 -1.85185E-6 L -0.14375 0.14167 L -0.21753 0.14167 " pathEditMode="relative" ptsTypes="AAAA">
                                      <p:cBhvr>
                                        <p:cTn id="2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6.2963E-6 L 0.07135 -0.00161 L 0.11754 -0.13171 L 0.21129 -0.13333 " pathEditMode="relative" ptsTypes="AAAA">
                                      <p:cBhvr>
                                        <p:cTn id="3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2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C6D02CB6-9F4D-4B58-97A1-FC4BBE50BCED}" type="slidenum">
              <a:rPr lang="en-US" smtClean="0">
                <a:latin typeface="Arial" charset="0"/>
                <a:cs typeface="Arial" charset="0"/>
              </a:rPr>
              <a:pPr/>
              <a:t>38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410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 smtClean="0"/>
              <a:t>Πρωτόκολλα </a:t>
            </a:r>
            <a:r>
              <a:rPr lang="en-US" sz="2800" dirty="0" smtClean="0"/>
              <a:t> MAC </a:t>
            </a:r>
            <a:r>
              <a:rPr lang="el-GR" sz="2800" dirty="0" smtClean="0"/>
              <a:t>λειτουργίας εκ περιτροπής</a:t>
            </a:r>
            <a:endParaRPr lang="en-US" sz="2800" dirty="0" smtClean="0"/>
          </a:p>
        </p:txBody>
      </p:sp>
      <p:sp>
        <p:nvSpPr>
          <p:cNvPr id="4104" name="Rectangle 4"/>
          <p:cNvSpPr>
            <a:spLocks noChangeArrowheads="1"/>
          </p:cNvSpPr>
          <p:nvPr/>
        </p:nvSpPr>
        <p:spPr bwMode="auto">
          <a:xfrm>
            <a:off x="600075" y="1376363"/>
            <a:ext cx="3754438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/>
            <a:r>
              <a:rPr lang="el-GR" sz="2000" dirty="0">
                <a:solidFill>
                  <a:srgbClr val="FF0000"/>
                </a:solidFill>
              </a:rPr>
              <a:t>Μεταβίβασης σκυτάλης</a:t>
            </a:r>
            <a:r>
              <a:rPr lang="en-US" sz="2000" dirty="0" smtClean="0">
                <a:solidFill>
                  <a:srgbClr val="FF0000"/>
                </a:solidFill>
              </a:rPr>
              <a:t>:</a:t>
            </a:r>
            <a:endParaRPr lang="el-GR" sz="2000" dirty="0" smtClean="0">
              <a:solidFill>
                <a:srgbClr val="FF0000"/>
              </a:solidFill>
            </a:endParaRPr>
          </a:p>
          <a:p>
            <a:pPr marL="342900" indent="-342900" eaLnBrk="0" hangingPunct="0"/>
            <a:endParaRPr lang="en-US" sz="2000" b="1" dirty="0"/>
          </a:p>
          <a:p>
            <a:pPr marL="342900" indent="-342900" eaLnBrk="0" hangingPunct="0">
              <a:buClr>
                <a:schemeClr val="accent2"/>
              </a:buClr>
              <a:buFont typeface="Wingdings" pitchFamily="2" charset="2"/>
              <a:buChar char="q"/>
            </a:pPr>
            <a:r>
              <a:rPr lang="el-GR" sz="2000" i="0" dirty="0"/>
              <a:t>σ</a:t>
            </a:r>
            <a:r>
              <a:rPr lang="el-GR" sz="2000" i="0" dirty="0" smtClean="0"/>
              <a:t>κυτάλη </a:t>
            </a:r>
            <a:r>
              <a:rPr lang="el-GR" sz="2000" i="0" dirty="0">
                <a:solidFill>
                  <a:srgbClr val="FF0000"/>
                </a:solidFill>
              </a:rPr>
              <a:t>(</a:t>
            </a:r>
            <a:r>
              <a:rPr lang="en-US" sz="2000" i="0" dirty="0">
                <a:solidFill>
                  <a:srgbClr val="FF0000"/>
                </a:solidFill>
              </a:rPr>
              <a:t>token</a:t>
            </a:r>
            <a:r>
              <a:rPr lang="el-GR" sz="2000" i="0" dirty="0">
                <a:solidFill>
                  <a:srgbClr val="FF0000"/>
                </a:solidFill>
              </a:rPr>
              <a:t>) </a:t>
            </a:r>
            <a:r>
              <a:rPr lang="el-GR" sz="2000" i="0" dirty="0"/>
              <a:t>ελέγχου που μεταβιβάζεται από τον έναν κόμβο στον επόμενο </a:t>
            </a:r>
            <a:r>
              <a:rPr lang="el-GR" sz="2000" i="0" dirty="0" smtClean="0"/>
              <a:t>σειριακά</a:t>
            </a:r>
            <a:endParaRPr lang="el-GR" sz="2000" i="0" dirty="0"/>
          </a:p>
          <a:p>
            <a:pPr marL="342900" indent="-342900" eaLnBrk="0" hangingPunct="0">
              <a:buClr>
                <a:schemeClr val="accent2"/>
              </a:buClr>
            </a:pPr>
            <a:endParaRPr lang="en-US" sz="2000" i="0" dirty="0"/>
          </a:p>
          <a:p>
            <a:pPr marL="342900" indent="-342900" eaLnBrk="0" hangingPunct="0">
              <a:buClr>
                <a:schemeClr val="accent2"/>
              </a:buClr>
              <a:buFont typeface="Wingdings" pitchFamily="2" charset="2"/>
              <a:buChar char="q"/>
            </a:pPr>
            <a:r>
              <a:rPr lang="el-GR" sz="2000" i="0" dirty="0" smtClean="0"/>
              <a:t>πλαίσιο σκυτάλης</a:t>
            </a:r>
          </a:p>
          <a:p>
            <a:pPr marL="342900" indent="-342900" eaLnBrk="0" hangingPunct="0">
              <a:buClr>
                <a:schemeClr val="accent2"/>
              </a:buClr>
            </a:pPr>
            <a:endParaRPr lang="en-US" sz="2000" i="0" dirty="0"/>
          </a:p>
          <a:p>
            <a:pPr marL="342900" indent="-342900" eaLnBrk="0" hangingPunct="0">
              <a:buClr>
                <a:schemeClr val="accent2"/>
              </a:buClr>
              <a:buFont typeface="Wingdings" pitchFamily="2" charset="2"/>
              <a:buChar char="q"/>
            </a:pPr>
            <a:r>
              <a:rPr lang="el-GR" sz="2000" i="0" dirty="0"/>
              <a:t>προβληματισμοί</a:t>
            </a:r>
            <a:r>
              <a:rPr lang="en-US" sz="2000" i="0" dirty="0"/>
              <a:t>:</a:t>
            </a:r>
          </a:p>
          <a:p>
            <a:pPr marL="742950" lvl="1" indent="-285750" eaLnBrk="0" hangingPunct="0">
              <a:buClr>
                <a:schemeClr val="accent2"/>
              </a:buClr>
              <a:buSzPct val="75000"/>
              <a:buFont typeface="Wingdings" pitchFamily="2" charset="2"/>
              <a:buChar char="§"/>
            </a:pPr>
            <a:r>
              <a:rPr lang="en-US" i="0" dirty="0"/>
              <a:t>overhead</a:t>
            </a:r>
            <a:r>
              <a:rPr lang="el-GR" i="0" dirty="0"/>
              <a:t> σκυτάλης</a:t>
            </a:r>
            <a:r>
              <a:rPr lang="en-US" i="0" dirty="0"/>
              <a:t> </a:t>
            </a:r>
          </a:p>
          <a:p>
            <a:pPr marL="742950" lvl="1" indent="-285750" eaLnBrk="0" hangingPunct="0">
              <a:buClr>
                <a:schemeClr val="accent2"/>
              </a:buClr>
              <a:buSzPct val="75000"/>
              <a:buFont typeface="Wingdings" pitchFamily="2" charset="2"/>
              <a:buChar char="§"/>
            </a:pPr>
            <a:r>
              <a:rPr lang="el-GR" i="0" dirty="0"/>
              <a:t>καθυστέρηση</a:t>
            </a:r>
            <a:endParaRPr lang="en-US" i="0" dirty="0"/>
          </a:p>
          <a:p>
            <a:pPr marL="742950" lvl="1" indent="-285750" eaLnBrk="0" hangingPunct="0">
              <a:buClr>
                <a:schemeClr val="accent2"/>
              </a:buClr>
              <a:buSzPct val="75000"/>
              <a:buFont typeface="Wingdings" pitchFamily="2" charset="2"/>
              <a:buChar char="§"/>
            </a:pPr>
            <a:r>
              <a:rPr lang="el-GR" i="0" dirty="0"/>
              <a:t>μοναδικό σημείο αποτυχίας</a:t>
            </a:r>
            <a:r>
              <a:rPr lang="en-US" i="0" dirty="0"/>
              <a:t> (</a:t>
            </a:r>
            <a:r>
              <a:rPr lang="el-GR" i="0" dirty="0"/>
              <a:t>σκυτάλη</a:t>
            </a:r>
            <a:r>
              <a:rPr lang="en-US" i="0" dirty="0"/>
              <a:t>)</a:t>
            </a:r>
          </a:p>
        </p:txBody>
      </p:sp>
      <p:graphicFrame>
        <p:nvGraphicFramePr>
          <p:cNvPr id="4098" name="Object 7"/>
          <p:cNvGraphicFramePr>
            <a:graphicFrameLocks noChangeAspect="1"/>
          </p:cNvGraphicFramePr>
          <p:nvPr/>
        </p:nvGraphicFramePr>
        <p:xfrm>
          <a:off x="6057900" y="2106613"/>
          <a:ext cx="522288" cy="434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4" name="Clip" r:id="rId4" imgW="1305000" imgH="1085760" progId="">
                  <p:embed/>
                </p:oleObj>
              </mc:Choice>
              <mc:Fallback>
                <p:oleObj name="Clip" r:id="rId4" imgW="1305000" imgH="1085760" progId="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57900" y="2106613"/>
                        <a:ext cx="522288" cy="434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5" name="Oval 8"/>
          <p:cNvSpPr>
            <a:spLocks noChangeArrowheads="1"/>
          </p:cNvSpPr>
          <p:nvPr/>
        </p:nvSpPr>
        <p:spPr bwMode="auto">
          <a:xfrm>
            <a:off x="5360988" y="2617788"/>
            <a:ext cx="2046287" cy="2778125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graphicFrame>
        <p:nvGraphicFramePr>
          <p:cNvPr id="4099" name="Object 9"/>
          <p:cNvGraphicFramePr>
            <a:graphicFrameLocks noChangeAspect="1"/>
          </p:cNvGraphicFramePr>
          <p:nvPr/>
        </p:nvGraphicFramePr>
        <p:xfrm>
          <a:off x="6175375" y="5527675"/>
          <a:ext cx="522288" cy="434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5" name="Clip" r:id="rId6" imgW="1305000" imgH="1085760" progId="">
                  <p:embed/>
                </p:oleObj>
              </mc:Choice>
              <mc:Fallback>
                <p:oleObj name="Clip" r:id="rId6" imgW="1305000" imgH="1085760" progId="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75375" y="5527675"/>
                        <a:ext cx="522288" cy="434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0" name="Object 10"/>
          <p:cNvGraphicFramePr>
            <a:graphicFrameLocks noChangeAspect="1"/>
          </p:cNvGraphicFramePr>
          <p:nvPr/>
        </p:nvGraphicFramePr>
        <p:xfrm>
          <a:off x="4714875" y="3724275"/>
          <a:ext cx="522288" cy="434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6" name="Clip" r:id="rId7" imgW="1305000" imgH="1085760" progId="">
                  <p:embed/>
                </p:oleObj>
              </mc:Choice>
              <mc:Fallback>
                <p:oleObj name="Clip" r:id="rId7" imgW="1305000" imgH="1085760" progId="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14875" y="3724275"/>
                        <a:ext cx="522288" cy="434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1" name="Object 11"/>
          <p:cNvGraphicFramePr>
            <a:graphicFrameLocks noChangeAspect="1"/>
          </p:cNvGraphicFramePr>
          <p:nvPr/>
        </p:nvGraphicFramePr>
        <p:xfrm>
          <a:off x="7551738" y="3681413"/>
          <a:ext cx="522287" cy="434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7" name="Clip" r:id="rId8" imgW="1305000" imgH="1085760" progId="">
                  <p:embed/>
                </p:oleObj>
              </mc:Choice>
              <mc:Fallback>
                <p:oleObj name="Clip" r:id="rId8" imgW="1305000" imgH="1085760" progId="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1738" y="3681413"/>
                        <a:ext cx="522287" cy="434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72780" name="Rectangle 12"/>
          <p:cNvSpPr>
            <a:spLocks noChangeArrowheads="1"/>
          </p:cNvSpPr>
          <p:nvPr/>
        </p:nvSpPr>
        <p:spPr bwMode="auto">
          <a:xfrm>
            <a:off x="6205538" y="1725613"/>
            <a:ext cx="274637" cy="320675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i="0">
                <a:solidFill>
                  <a:schemeClr val="bg1"/>
                </a:solidFill>
              </a:rPr>
              <a:t>T</a:t>
            </a:r>
          </a:p>
        </p:txBody>
      </p:sp>
      <p:sp>
        <p:nvSpPr>
          <p:cNvPr id="672783" name="Rectangle 15"/>
          <p:cNvSpPr>
            <a:spLocks noChangeArrowheads="1"/>
          </p:cNvSpPr>
          <p:nvPr/>
        </p:nvSpPr>
        <p:spPr bwMode="auto">
          <a:xfrm>
            <a:off x="5949950" y="6008688"/>
            <a:ext cx="811213" cy="3206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i="0" dirty="0">
                <a:solidFill>
                  <a:schemeClr val="bg1"/>
                </a:solidFill>
              </a:rPr>
              <a:t>data</a:t>
            </a:r>
          </a:p>
        </p:txBody>
      </p:sp>
      <p:sp>
        <p:nvSpPr>
          <p:cNvPr id="672784" name="Text Box 16"/>
          <p:cNvSpPr txBox="1">
            <a:spLocks noChangeArrowheads="1"/>
          </p:cNvSpPr>
          <p:nvPr/>
        </p:nvSpPr>
        <p:spPr bwMode="auto">
          <a:xfrm>
            <a:off x="4341813" y="2820202"/>
            <a:ext cx="127310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en-US" sz="1600" i="0" dirty="0" smtClean="0"/>
              <a:t>(</a:t>
            </a:r>
            <a:r>
              <a:rPr lang="el-GR" sz="1600" i="0" dirty="0" smtClean="0"/>
              <a:t>δεν έχει</a:t>
            </a:r>
          </a:p>
          <a:p>
            <a:pPr eaLnBrk="0" hangingPunct="0"/>
            <a:r>
              <a:rPr lang="el-GR" sz="1600" i="0" dirty="0" smtClean="0"/>
              <a:t>πακέτα </a:t>
            </a:r>
          </a:p>
          <a:p>
            <a:pPr eaLnBrk="0" hangingPunct="0"/>
            <a:r>
              <a:rPr lang="el-GR" sz="1600" i="0" dirty="0" smtClean="0"/>
              <a:t>να στείλει</a:t>
            </a:r>
            <a:r>
              <a:rPr lang="en-US" sz="1600" i="0" dirty="0" smtClean="0"/>
              <a:t>)</a:t>
            </a:r>
            <a:endParaRPr lang="en-US" sz="1600" i="0" dirty="0"/>
          </a:p>
        </p:txBody>
      </p:sp>
      <p:sp>
        <p:nvSpPr>
          <p:cNvPr id="672785" name="Rectangle 17"/>
          <p:cNvSpPr>
            <a:spLocks noChangeArrowheads="1"/>
          </p:cNvSpPr>
          <p:nvPr/>
        </p:nvSpPr>
        <p:spPr bwMode="auto">
          <a:xfrm>
            <a:off x="4838700" y="3743325"/>
            <a:ext cx="274638" cy="320675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i="0">
                <a:solidFill>
                  <a:schemeClr val="bg1"/>
                </a:solidFill>
              </a:rPr>
              <a:t>T</a:t>
            </a:r>
          </a:p>
        </p:txBody>
      </p:sp>
      <p:sp>
        <p:nvSpPr>
          <p:cNvPr id="4110" name="Rectangle 5"/>
          <p:cNvSpPr txBox="1">
            <a:spLocks noChangeArrowheads="1"/>
          </p:cNvSpPr>
          <p:nvPr/>
        </p:nvSpPr>
        <p:spPr bwMode="auto">
          <a:xfrm>
            <a:off x="3876675" y="6400800"/>
            <a:ext cx="4429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/>
            <a:r>
              <a:rPr lang="el-GR" sz="1100" i="0" dirty="0" smtClean="0">
                <a:latin typeface="Arial" charset="0"/>
                <a:cs typeface="Arial" charset="0"/>
              </a:rPr>
              <a:t>Δίκτυα Επικοινωνιών- </a:t>
            </a:r>
            <a:r>
              <a:rPr lang="en-US" sz="1100" i="0" dirty="0">
                <a:latin typeface="Arial" charset="0"/>
                <a:cs typeface="Arial" charset="0"/>
              </a:rPr>
              <a:t>5: </a:t>
            </a:r>
            <a:r>
              <a:rPr lang="el-GR" sz="1100" i="0" dirty="0">
                <a:latin typeface="Arial" charset="0"/>
                <a:cs typeface="Arial" charset="0"/>
              </a:rPr>
              <a:t>Επίπεδο ζεύξης δεδομένων</a:t>
            </a:r>
            <a:endParaRPr lang="en-US" sz="1100" i="0" dirty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05 0.03657 C 0.00694 0.06435 0.00121 0.09282 0.00139 0.10509 C 0.00156 0.11736 0.00659 0.10694 0.00017 0.10995 C -0.00625 0.11296 -0.02361 0.11273 -0.03733 0.12338 C -0.05105 0.13403 -0.06945 0.14444 -0.0823 0.17338 C -0.09514 0.20231 -0.1033 0.27847 -0.11476 0.29676 C -0.12622 0.31505 -0.14341 0.28611 -0.15105 0.28333 " pathEditMode="relative" rAng="0" ptsTypes="aaaaaaa">
                                      <p:cBhvr>
                                        <p:cTn id="6" dur="2000" fill="hold"/>
                                        <p:tgtEl>
                                          <p:spTgt spid="6727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100" y="13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2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2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2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0.0 C 0.01354 -0.0044 0.02708 -0.0088 0.03506 0.00671 C 0.04305 0.02222 0.04236 0.06875 0.04756 0.09328 C 0.05277 0.11782 0.05538 0.13402 0.06631 0.15347 C 0.07725 0.17291 0.09982 0.19861 0.11371 0.20995 C 0.1276 0.22129 0.1434 0.20926 0.15 0.22176 C 0.15659 0.23426 0.1552 0.25949 0.15381 0.28495 " pathEditMode="relative" ptsTypes="aaaaaaA">
                                      <p:cBhvr>
                                        <p:cTn id="19" dur="2000" fill="hold"/>
                                        <p:tgtEl>
                                          <p:spTgt spid="6727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875 -0.02431 C 0.01319 -0.0581 0.00763 -0.09167 0.01371 -0.10926 C 0.01979 -0.12685 0.04114 -0.11273 0.05503 -0.1294 C 0.06892 -0.14607 0.0875 -0.1794 0.09756 -0.20926 C 0.10763 -0.23912 0.11371 -0.27824 0.1151 -0.30926 C 0.11649 -0.34028 0.11371 -0.36783 0.10625 -0.39607 C 0.09878 -0.42431 0.08454 -0.45949 0.06996 -0.4794 C 0.05538 -0.49931 0.03142 -0.50996 0.01875 -0.51598 C 0.00607 -0.52199 0.0052 -0.51875 -0.00625 -0.51598 C -0.01771 -0.5132 -0.03698 -0.51135 -0.05 -0.49931 C -0.06303 -0.48727 -0.07605 -0.46343 -0.0849 -0.44422 C -0.09375 -0.425 -0.10018 -0.4044 -0.10365 -0.38426 C -0.10712 -0.36412 -0.10556 -0.34375 -0.10625 -0.32269 C -0.10695 -0.30162 -0.11025 -0.27801 -0.10747 -0.25764 C -0.10469 -0.23727 -0.09705 -0.21852 -0.08994 -0.20093 C -0.08282 -0.18334 -0.07553 -0.1669 -0.06494 -0.15255 C -0.05434 -0.1382 -0.03768 -0.12107 -0.02622 -0.11435 C -0.01476 -0.10764 -0.00174 -0.11806 0.00381 -0.11273 C 0.00937 -0.10741 0.00677 -0.09931 0.00746 -0.08264 C 0.00816 -0.06598 0.00781 -0.03935 0.00746 -0.01273 " pathEditMode="relative" rAng="0" ptsTypes="aaaaaaaaaaaaaaaaaaaA">
                                      <p:cBhvr>
                                        <p:cTn id="23" dur="2000" fill="hold"/>
                                        <p:tgtEl>
                                          <p:spTgt spid="6727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00" y="-24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2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2780" grpId="0" animBg="1"/>
      <p:bldP spid="672780" grpId="1" animBg="1"/>
      <p:bldP spid="672783" grpId="0" animBg="1"/>
      <p:bldP spid="672783" grpId="1" animBg="1"/>
      <p:bldP spid="672784" grpId="0"/>
      <p:bldP spid="672785" grpId="0" animBg="1"/>
      <p:bldP spid="672785" grpId="1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7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Δίκτυο καλωδιακής πρόσβασης</a:t>
            </a:r>
          </a:p>
        </p:txBody>
      </p:sp>
      <p:sp>
        <p:nvSpPr>
          <p:cNvPr id="224258" name="2 - Θέση υποσέλιδου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l-GR" dirty="0" smtClean="0"/>
              <a:t>Δίκτυα Επικοινωνιών- </a:t>
            </a:r>
            <a:r>
              <a:rPr lang="en-US" dirty="0"/>
              <a:t>5: </a:t>
            </a:r>
            <a:r>
              <a:rPr lang="el-GR" dirty="0"/>
              <a:t>Επίπεδο ζεύξης δεδομένων</a:t>
            </a:r>
            <a:endParaRPr lang="en-US" dirty="0"/>
          </a:p>
        </p:txBody>
      </p:sp>
      <p:sp>
        <p:nvSpPr>
          <p:cNvPr id="224259" name="3 - Θέση αριθμού διαφάνειας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4C5596B8-EAA5-46CD-867B-C0F170C8B135}" type="slidenum">
              <a:rPr lang="en-US" smtClean="0">
                <a:latin typeface="Arial" charset="0"/>
                <a:cs typeface="Arial" charset="0"/>
              </a:rPr>
              <a:pPr/>
              <a:t>39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224260" name="Rectangle 44"/>
          <p:cNvSpPr>
            <a:spLocks noChangeArrowheads="1"/>
          </p:cNvSpPr>
          <p:nvPr/>
        </p:nvSpPr>
        <p:spPr bwMode="auto">
          <a:xfrm>
            <a:off x="1184275" y="2614613"/>
            <a:ext cx="955675" cy="700087"/>
          </a:xfrm>
          <a:prstGeom prst="rect">
            <a:avLst/>
          </a:prstGeom>
          <a:noFill/>
          <a:ln w="9525">
            <a:solidFill>
              <a:schemeClr val="tx1"/>
            </a:solidFill>
            <a:prstDash val="dashDot"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 sz="2400" i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24261" name="Text Box 45"/>
          <p:cNvSpPr txBox="1">
            <a:spLocks noChangeArrowheads="1"/>
          </p:cNvSpPr>
          <p:nvPr/>
        </p:nvSpPr>
        <p:spPr bwMode="auto">
          <a:xfrm>
            <a:off x="623888" y="2073275"/>
            <a:ext cx="1925637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lnSpc>
                <a:spcPct val="80000"/>
              </a:lnSpc>
            </a:pPr>
            <a:r>
              <a:rPr lang="en-US" sz="1600" i="0">
                <a:solidFill>
                  <a:srgbClr val="000000"/>
                </a:solidFill>
                <a:latin typeface="Arial" charset="0"/>
              </a:rPr>
              <a:t>cable headend</a:t>
            </a:r>
          </a:p>
        </p:txBody>
      </p:sp>
      <p:sp>
        <p:nvSpPr>
          <p:cNvPr id="224262" name="Text Box 126"/>
          <p:cNvSpPr txBox="1">
            <a:spLocks noChangeArrowheads="1"/>
          </p:cNvSpPr>
          <p:nvPr/>
        </p:nvSpPr>
        <p:spPr bwMode="auto">
          <a:xfrm>
            <a:off x="1049338" y="2584450"/>
            <a:ext cx="95091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i="0" dirty="0">
                <a:solidFill>
                  <a:srgbClr val="000000"/>
                </a:solidFill>
                <a:latin typeface="Arial" charset="0"/>
                <a:ea typeface="ＭＳ Ｐゴシック" charset="-128"/>
                <a:cs typeface="Arial" charset="0"/>
              </a:rPr>
              <a:t>CMTS</a:t>
            </a:r>
          </a:p>
        </p:txBody>
      </p:sp>
      <p:sp>
        <p:nvSpPr>
          <p:cNvPr id="224263" name="AutoShape 127"/>
          <p:cNvSpPr>
            <a:spLocks noChangeArrowheads="1"/>
          </p:cNvSpPr>
          <p:nvPr/>
        </p:nvSpPr>
        <p:spPr bwMode="auto">
          <a:xfrm>
            <a:off x="1089025" y="2351088"/>
            <a:ext cx="1206500" cy="261937"/>
          </a:xfrm>
          <a:prstGeom prst="triangle">
            <a:avLst>
              <a:gd name="adj" fmla="val 50000"/>
            </a:avLst>
          </a:prstGeom>
          <a:noFill/>
          <a:ln w="9525">
            <a:solidFill>
              <a:schemeClr val="tx1"/>
            </a:solidFill>
            <a:prstDash val="dashDot"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 sz="2400" i="0">
              <a:solidFill>
                <a:srgbClr val="000000"/>
              </a:solidFill>
              <a:latin typeface="Arial" charset="0"/>
              <a:ea typeface="ＭＳ Ｐゴシック" charset="-128"/>
            </a:endParaRPr>
          </a:p>
        </p:txBody>
      </p:sp>
      <p:grpSp>
        <p:nvGrpSpPr>
          <p:cNvPr id="224264" name="Group 128"/>
          <p:cNvGrpSpPr>
            <a:grpSpLocks/>
          </p:cNvGrpSpPr>
          <p:nvPr/>
        </p:nvGrpSpPr>
        <p:grpSpPr bwMode="auto">
          <a:xfrm>
            <a:off x="481013" y="3727450"/>
            <a:ext cx="2000250" cy="811213"/>
            <a:chOff x="3240" y="1830"/>
            <a:chExt cx="1372" cy="723"/>
          </a:xfrm>
        </p:grpSpPr>
        <p:sp>
          <p:nvSpPr>
            <p:cNvPr id="224393" name="Freeform 129"/>
            <p:cNvSpPr>
              <a:spLocks/>
            </p:cNvSpPr>
            <p:nvPr/>
          </p:nvSpPr>
          <p:spPr bwMode="auto">
            <a:xfrm>
              <a:off x="3240" y="1830"/>
              <a:ext cx="1372" cy="723"/>
            </a:xfrm>
            <a:custGeom>
              <a:avLst/>
              <a:gdLst>
                <a:gd name="T0" fmla="*/ 145855 w 765"/>
                <a:gd name="T1" fmla="*/ 931 h 459"/>
                <a:gd name="T2" fmla="*/ 99268 w 765"/>
                <a:gd name="T3" fmla="*/ 6562 h 459"/>
                <a:gd name="T4" fmla="*/ 32950 w 765"/>
                <a:gd name="T5" fmla="*/ 9426 h 459"/>
                <a:gd name="T6" fmla="*/ 4821 w 765"/>
                <a:gd name="T7" fmla="*/ 31576 h 459"/>
                <a:gd name="T8" fmla="*/ 61950 w 765"/>
                <a:gd name="T9" fmla="*/ 41713 h 459"/>
                <a:gd name="T10" fmla="*/ 119240 w 765"/>
                <a:gd name="T11" fmla="*/ 40071 h 459"/>
                <a:gd name="T12" fmla="*/ 201010 w 765"/>
                <a:gd name="T13" fmla="*/ 41713 h 459"/>
                <a:gd name="T14" fmla="*/ 240274 w 765"/>
                <a:gd name="T15" fmla="*/ 40797 h 459"/>
                <a:gd name="T16" fmla="*/ 258901 w 765"/>
                <a:gd name="T17" fmla="*/ 34980 h 459"/>
                <a:gd name="T18" fmla="*/ 258196 w 765"/>
                <a:gd name="T19" fmla="*/ 14847 h 459"/>
                <a:gd name="T20" fmla="*/ 227858 w 765"/>
                <a:gd name="T21" fmla="*/ 3221 h 459"/>
                <a:gd name="T22" fmla="*/ 145855 w 765"/>
                <a:gd name="T23" fmla="*/ 931 h 45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765"/>
                <a:gd name="T37" fmla="*/ 0 h 459"/>
                <a:gd name="T38" fmla="*/ 765 w 765"/>
                <a:gd name="T39" fmla="*/ 459 h 459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765" h="459">
                  <a:moveTo>
                    <a:pt x="424" y="10"/>
                  </a:moveTo>
                  <a:cubicBezTo>
                    <a:pt x="362" y="16"/>
                    <a:pt x="343" y="55"/>
                    <a:pt x="288" y="70"/>
                  </a:cubicBezTo>
                  <a:cubicBezTo>
                    <a:pt x="233" y="85"/>
                    <a:pt x="142" y="56"/>
                    <a:pt x="96" y="100"/>
                  </a:cubicBezTo>
                  <a:cubicBezTo>
                    <a:pt x="50" y="144"/>
                    <a:pt x="0" y="279"/>
                    <a:pt x="14" y="336"/>
                  </a:cubicBezTo>
                  <a:cubicBezTo>
                    <a:pt x="28" y="393"/>
                    <a:pt x="125" y="429"/>
                    <a:pt x="180" y="444"/>
                  </a:cubicBezTo>
                  <a:cubicBezTo>
                    <a:pt x="235" y="459"/>
                    <a:pt x="279" y="426"/>
                    <a:pt x="346" y="426"/>
                  </a:cubicBezTo>
                  <a:cubicBezTo>
                    <a:pt x="413" y="426"/>
                    <a:pt x="525" y="443"/>
                    <a:pt x="584" y="444"/>
                  </a:cubicBezTo>
                  <a:cubicBezTo>
                    <a:pt x="643" y="445"/>
                    <a:pt x="670" y="446"/>
                    <a:pt x="698" y="434"/>
                  </a:cubicBezTo>
                  <a:cubicBezTo>
                    <a:pt x="726" y="422"/>
                    <a:pt x="743" y="418"/>
                    <a:pt x="752" y="372"/>
                  </a:cubicBezTo>
                  <a:cubicBezTo>
                    <a:pt x="761" y="326"/>
                    <a:pt x="765" y="214"/>
                    <a:pt x="750" y="158"/>
                  </a:cubicBezTo>
                  <a:cubicBezTo>
                    <a:pt x="735" y="102"/>
                    <a:pt x="716" y="58"/>
                    <a:pt x="662" y="34"/>
                  </a:cubicBezTo>
                  <a:cubicBezTo>
                    <a:pt x="608" y="10"/>
                    <a:pt x="505" y="0"/>
                    <a:pt x="424" y="10"/>
                  </a:cubicBezTo>
                  <a:close/>
                </a:path>
              </a:pathLst>
            </a:custGeom>
            <a:gradFill rotWithShape="1">
              <a:gsLst>
                <a:gs pos="0">
                  <a:srgbClr val="00CCFF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24394" name="Line 130"/>
            <p:cNvSpPr>
              <a:spLocks noChangeShapeType="1"/>
            </p:cNvSpPr>
            <p:nvPr/>
          </p:nvSpPr>
          <p:spPr bwMode="auto">
            <a:xfrm flipV="1">
              <a:off x="3763" y="2054"/>
              <a:ext cx="108" cy="7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24395" name="Line 131"/>
            <p:cNvSpPr>
              <a:spLocks noChangeShapeType="1"/>
            </p:cNvSpPr>
            <p:nvPr/>
          </p:nvSpPr>
          <p:spPr bwMode="auto">
            <a:xfrm>
              <a:off x="3616" y="2204"/>
              <a:ext cx="0" cy="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24396" name="Line 132"/>
            <p:cNvSpPr>
              <a:spLocks noChangeShapeType="1"/>
            </p:cNvSpPr>
            <p:nvPr/>
          </p:nvSpPr>
          <p:spPr bwMode="auto">
            <a:xfrm flipV="1">
              <a:off x="3763" y="2114"/>
              <a:ext cx="226" cy="25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24397" name="Line 133"/>
            <p:cNvSpPr>
              <a:spLocks noChangeShapeType="1"/>
            </p:cNvSpPr>
            <p:nvPr/>
          </p:nvSpPr>
          <p:spPr bwMode="auto">
            <a:xfrm>
              <a:off x="4076" y="2113"/>
              <a:ext cx="0" cy="17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24398" name="Line 134"/>
            <p:cNvSpPr>
              <a:spLocks noChangeShapeType="1"/>
            </p:cNvSpPr>
            <p:nvPr/>
          </p:nvSpPr>
          <p:spPr bwMode="auto">
            <a:xfrm>
              <a:off x="3779" y="2380"/>
              <a:ext cx="16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24399" name="Line 135"/>
            <p:cNvSpPr>
              <a:spLocks noChangeShapeType="1"/>
            </p:cNvSpPr>
            <p:nvPr/>
          </p:nvSpPr>
          <p:spPr bwMode="auto">
            <a:xfrm>
              <a:off x="4255" y="2372"/>
              <a:ext cx="15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grpSp>
          <p:nvGrpSpPr>
            <p:cNvPr id="224400" name="Group 136"/>
            <p:cNvGrpSpPr>
              <a:grpSpLocks/>
            </p:cNvGrpSpPr>
            <p:nvPr/>
          </p:nvGrpSpPr>
          <p:grpSpPr bwMode="auto">
            <a:xfrm>
              <a:off x="3860" y="1969"/>
              <a:ext cx="335" cy="148"/>
              <a:chOff x="4650" y="1129"/>
              <a:chExt cx="246" cy="95"/>
            </a:xfrm>
          </p:grpSpPr>
          <p:sp>
            <p:nvSpPr>
              <p:cNvPr id="224430" name="Oval 407"/>
              <p:cNvSpPr>
                <a:spLocks noChangeArrowheads="1"/>
              </p:cNvSpPr>
              <p:nvPr/>
            </p:nvSpPr>
            <p:spPr bwMode="auto">
              <a:xfrm>
                <a:off x="4651" y="1171"/>
                <a:ext cx="244" cy="53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 sz="2400" i="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4431" name="Rectangle 410"/>
              <p:cNvSpPr>
                <a:spLocks noChangeArrowheads="1"/>
              </p:cNvSpPr>
              <p:nvPr/>
            </p:nvSpPr>
            <p:spPr bwMode="auto">
              <a:xfrm>
                <a:off x="4651" y="1165"/>
                <a:ext cx="245" cy="33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 i="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4432" name="Oval 411"/>
              <p:cNvSpPr>
                <a:spLocks noChangeArrowheads="1"/>
              </p:cNvSpPr>
              <p:nvPr/>
            </p:nvSpPr>
            <p:spPr bwMode="auto">
              <a:xfrm>
                <a:off x="4650" y="1129"/>
                <a:ext cx="244" cy="62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 sz="2400" i="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grpSp>
            <p:nvGrpSpPr>
              <p:cNvPr id="224433" name="Group 140"/>
              <p:cNvGrpSpPr>
                <a:grpSpLocks/>
              </p:cNvGrpSpPr>
              <p:nvPr/>
            </p:nvGrpSpPr>
            <p:grpSpPr bwMode="auto">
              <a:xfrm>
                <a:off x="4699" y="1145"/>
                <a:ext cx="138" cy="29"/>
                <a:chOff x="2468" y="1332"/>
                <a:chExt cx="310" cy="60"/>
              </a:xfrm>
            </p:grpSpPr>
            <p:sp>
              <p:nvSpPr>
                <p:cNvPr id="224436" name="Freeform 141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224437" name="Freeform 142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224434" name="Line 143"/>
              <p:cNvSpPr>
                <a:spLocks noChangeShapeType="1"/>
              </p:cNvSpPr>
              <p:nvPr/>
            </p:nvSpPr>
            <p:spPr bwMode="auto">
              <a:xfrm>
                <a:off x="4650" y="1158"/>
                <a:ext cx="0" cy="4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24435" name="Line 144"/>
              <p:cNvSpPr>
                <a:spLocks noChangeShapeType="1"/>
              </p:cNvSpPr>
              <p:nvPr/>
            </p:nvSpPr>
            <p:spPr bwMode="auto">
              <a:xfrm>
                <a:off x="4894" y="1160"/>
                <a:ext cx="0" cy="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224401" name="Group 145"/>
            <p:cNvGrpSpPr>
              <a:grpSpLocks/>
            </p:cNvGrpSpPr>
            <p:nvPr/>
          </p:nvGrpSpPr>
          <p:grpSpPr bwMode="auto">
            <a:xfrm>
              <a:off x="3922" y="2284"/>
              <a:ext cx="336" cy="154"/>
              <a:chOff x="4650" y="1129"/>
              <a:chExt cx="246" cy="95"/>
            </a:xfrm>
          </p:grpSpPr>
          <p:sp>
            <p:nvSpPr>
              <p:cNvPr id="224422" name="Oval 407"/>
              <p:cNvSpPr>
                <a:spLocks noChangeArrowheads="1"/>
              </p:cNvSpPr>
              <p:nvPr/>
            </p:nvSpPr>
            <p:spPr bwMode="auto">
              <a:xfrm>
                <a:off x="4651" y="1171"/>
                <a:ext cx="244" cy="53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 sz="2400" i="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4423" name="Rectangle 410"/>
              <p:cNvSpPr>
                <a:spLocks noChangeArrowheads="1"/>
              </p:cNvSpPr>
              <p:nvPr/>
            </p:nvSpPr>
            <p:spPr bwMode="auto">
              <a:xfrm>
                <a:off x="4651" y="1165"/>
                <a:ext cx="245" cy="33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 i="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4424" name="Oval 411"/>
              <p:cNvSpPr>
                <a:spLocks noChangeArrowheads="1"/>
              </p:cNvSpPr>
              <p:nvPr/>
            </p:nvSpPr>
            <p:spPr bwMode="auto">
              <a:xfrm>
                <a:off x="4650" y="1129"/>
                <a:ext cx="244" cy="62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 sz="2400" i="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grpSp>
            <p:nvGrpSpPr>
              <p:cNvPr id="224425" name="Group 149"/>
              <p:cNvGrpSpPr>
                <a:grpSpLocks/>
              </p:cNvGrpSpPr>
              <p:nvPr/>
            </p:nvGrpSpPr>
            <p:grpSpPr bwMode="auto">
              <a:xfrm>
                <a:off x="4699" y="1145"/>
                <a:ext cx="138" cy="29"/>
                <a:chOff x="2468" y="1332"/>
                <a:chExt cx="310" cy="60"/>
              </a:xfrm>
            </p:grpSpPr>
            <p:sp>
              <p:nvSpPr>
                <p:cNvPr id="224428" name="Freeform 150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224429" name="Freeform 151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224426" name="Line 152"/>
              <p:cNvSpPr>
                <a:spLocks noChangeShapeType="1"/>
              </p:cNvSpPr>
              <p:nvPr/>
            </p:nvSpPr>
            <p:spPr bwMode="auto">
              <a:xfrm>
                <a:off x="4651" y="1158"/>
                <a:ext cx="0" cy="4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24427" name="Line 153"/>
              <p:cNvSpPr>
                <a:spLocks noChangeShapeType="1"/>
              </p:cNvSpPr>
              <p:nvPr/>
            </p:nvSpPr>
            <p:spPr bwMode="auto">
              <a:xfrm>
                <a:off x="4894" y="1161"/>
                <a:ext cx="0" cy="4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224402" name="Group 154"/>
            <p:cNvGrpSpPr>
              <a:grpSpLocks/>
            </p:cNvGrpSpPr>
            <p:nvPr/>
          </p:nvGrpSpPr>
          <p:grpSpPr bwMode="auto">
            <a:xfrm>
              <a:off x="3443" y="2054"/>
              <a:ext cx="335" cy="149"/>
              <a:chOff x="4650" y="1129"/>
              <a:chExt cx="246" cy="95"/>
            </a:xfrm>
          </p:grpSpPr>
          <p:sp>
            <p:nvSpPr>
              <p:cNvPr id="224414" name="Oval 407"/>
              <p:cNvSpPr>
                <a:spLocks noChangeArrowheads="1"/>
              </p:cNvSpPr>
              <p:nvPr/>
            </p:nvSpPr>
            <p:spPr bwMode="auto">
              <a:xfrm>
                <a:off x="4651" y="1171"/>
                <a:ext cx="244" cy="53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 sz="2400" i="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4415" name="Rectangle 410"/>
              <p:cNvSpPr>
                <a:spLocks noChangeArrowheads="1"/>
              </p:cNvSpPr>
              <p:nvPr/>
            </p:nvSpPr>
            <p:spPr bwMode="auto">
              <a:xfrm>
                <a:off x="4651" y="1165"/>
                <a:ext cx="245" cy="33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 i="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4416" name="Oval 411"/>
              <p:cNvSpPr>
                <a:spLocks noChangeArrowheads="1"/>
              </p:cNvSpPr>
              <p:nvPr/>
            </p:nvSpPr>
            <p:spPr bwMode="auto">
              <a:xfrm>
                <a:off x="4650" y="1129"/>
                <a:ext cx="244" cy="62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 sz="2400" i="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grpSp>
            <p:nvGrpSpPr>
              <p:cNvPr id="224417" name="Group 158"/>
              <p:cNvGrpSpPr>
                <a:grpSpLocks/>
              </p:cNvGrpSpPr>
              <p:nvPr/>
            </p:nvGrpSpPr>
            <p:grpSpPr bwMode="auto">
              <a:xfrm>
                <a:off x="4699" y="1145"/>
                <a:ext cx="138" cy="29"/>
                <a:chOff x="2468" y="1332"/>
                <a:chExt cx="310" cy="60"/>
              </a:xfrm>
            </p:grpSpPr>
            <p:sp>
              <p:nvSpPr>
                <p:cNvPr id="224420" name="Freeform 159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224421" name="Freeform 160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224418" name="Line 161"/>
              <p:cNvSpPr>
                <a:spLocks noChangeShapeType="1"/>
              </p:cNvSpPr>
              <p:nvPr/>
            </p:nvSpPr>
            <p:spPr bwMode="auto">
              <a:xfrm>
                <a:off x="4650" y="1158"/>
                <a:ext cx="0" cy="4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24419" name="Line 162"/>
              <p:cNvSpPr>
                <a:spLocks noChangeShapeType="1"/>
              </p:cNvSpPr>
              <p:nvPr/>
            </p:nvSpPr>
            <p:spPr bwMode="auto">
              <a:xfrm>
                <a:off x="4894" y="1160"/>
                <a:ext cx="0" cy="4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224403" name="Group 163"/>
            <p:cNvGrpSpPr>
              <a:grpSpLocks/>
            </p:cNvGrpSpPr>
            <p:nvPr/>
          </p:nvGrpSpPr>
          <p:grpSpPr bwMode="auto">
            <a:xfrm>
              <a:off x="3452" y="2284"/>
              <a:ext cx="336" cy="148"/>
              <a:chOff x="4650" y="1129"/>
              <a:chExt cx="246" cy="95"/>
            </a:xfrm>
          </p:grpSpPr>
          <p:sp>
            <p:nvSpPr>
              <p:cNvPr id="224406" name="Oval 407"/>
              <p:cNvSpPr>
                <a:spLocks noChangeArrowheads="1"/>
              </p:cNvSpPr>
              <p:nvPr/>
            </p:nvSpPr>
            <p:spPr bwMode="auto">
              <a:xfrm>
                <a:off x="4651" y="1171"/>
                <a:ext cx="244" cy="53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 sz="2400" i="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4407" name="Rectangle 410"/>
              <p:cNvSpPr>
                <a:spLocks noChangeArrowheads="1"/>
              </p:cNvSpPr>
              <p:nvPr/>
            </p:nvSpPr>
            <p:spPr bwMode="auto">
              <a:xfrm>
                <a:off x="4651" y="1165"/>
                <a:ext cx="245" cy="33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 i="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4408" name="Oval 411"/>
              <p:cNvSpPr>
                <a:spLocks noChangeArrowheads="1"/>
              </p:cNvSpPr>
              <p:nvPr/>
            </p:nvSpPr>
            <p:spPr bwMode="auto">
              <a:xfrm>
                <a:off x="4650" y="1129"/>
                <a:ext cx="244" cy="62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 sz="2400" i="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grpSp>
            <p:nvGrpSpPr>
              <p:cNvPr id="224409" name="Group 167"/>
              <p:cNvGrpSpPr>
                <a:grpSpLocks/>
              </p:cNvGrpSpPr>
              <p:nvPr/>
            </p:nvGrpSpPr>
            <p:grpSpPr bwMode="auto">
              <a:xfrm>
                <a:off x="4699" y="1145"/>
                <a:ext cx="138" cy="29"/>
                <a:chOff x="2468" y="1332"/>
                <a:chExt cx="310" cy="60"/>
              </a:xfrm>
            </p:grpSpPr>
            <p:sp>
              <p:nvSpPr>
                <p:cNvPr id="224412" name="Freeform 168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224413" name="Freeform 169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224410" name="Line 170"/>
              <p:cNvSpPr>
                <a:spLocks noChangeShapeType="1"/>
              </p:cNvSpPr>
              <p:nvPr/>
            </p:nvSpPr>
            <p:spPr bwMode="auto">
              <a:xfrm>
                <a:off x="4651" y="1158"/>
                <a:ext cx="0" cy="4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24411" name="Line 171"/>
              <p:cNvSpPr>
                <a:spLocks noChangeShapeType="1"/>
              </p:cNvSpPr>
              <p:nvPr/>
            </p:nvSpPr>
            <p:spPr bwMode="auto">
              <a:xfrm>
                <a:off x="4893" y="1160"/>
                <a:ext cx="0" cy="4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224404" name="Line 172"/>
            <p:cNvSpPr>
              <a:spLocks noChangeShapeType="1"/>
            </p:cNvSpPr>
            <p:nvPr/>
          </p:nvSpPr>
          <p:spPr bwMode="auto">
            <a:xfrm>
              <a:off x="4423" y="2370"/>
              <a:ext cx="152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24405" name="Text Box 580"/>
            <p:cNvSpPr txBox="1">
              <a:spLocks noChangeArrowheads="1"/>
            </p:cNvSpPr>
            <p:nvPr/>
          </p:nvSpPr>
          <p:spPr bwMode="auto">
            <a:xfrm>
              <a:off x="4231" y="1988"/>
              <a:ext cx="34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i="0">
                  <a:solidFill>
                    <a:srgbClr val="000000"/>
                  </a:solidFill>
                  <a:latin typeface="Arial" charset="0"/>
                </a:rPr>
                <a:t>ISP</a:t>
              </a:r>
            </a:p>
          </p:txBody>
        </p:sp>
      </p:grpSp>
      <p:sp>
        <p:nvSpPr>
          <p:cNvPr id="224265" name="Freeform 174"/>
          <p:cNvSpPr>
            <a:spLocks/>
          </p:cNvSpPr>
          <p:nvPr/>
        </p:nvSpPr>
        <p:spPr bwMode="auto">
          <a:xfrm flipH="1">
            <a:off x="1563688" y="3040063"/>
            <a:ext cx="163512" cy="927100"/>
          </a:xfrm>
          <a:custGeom>
            <a:avLst/>
            <a:gdLst>
              <a:gd name="T0" fmla="*/ 0 w 130"/>
              <a:gd name="T1" fmla="*/ 0 h 584"/>
              <a:gd name="T2" fmla="*/ 2147483647 w 130"/>
              <a:gd name="T3" fmla="*/ 0 h 584"/>
              <a:gd name="T4" fmla="*/ 2147483647 w 130"/>
              <a:gd name="T5" fmla="*/ 2147483647 h 584"/>
              <a:gd name="T6" fmla="*/ 0 60000 65536"/>
              <a:gd name="T7" fmla="*/ 0 60000 65536"/>
              <a:gd name="T8" fmla="*/ 0 60000 65536"/>
              <a:gd name="T9" fmla="*/ 0 w 130"/>
              <a:gd name="T10" fmla="*/ 0 h 584"/>
              <a:gd name="T11" fmla="*/ 130 w 130"/>
              <a:gd name="T12" fmla="*/ 584 h 58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30" h="584">
                <a:moveTo>
                  <a:pt x="0" y="0"/>
                </a:moveTo>
                <a:lnTo>
                  <a:pt x="130" y="0"/>
                </a:lnTo>
                <a:lnTo>
                  <a:pt x="130" y="584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24266" name="Line 176"/>
          <p:cNvSpPr>
            <a:spLocks noChangeShapeType="1"/>
          </p:cNvSpPr>
          <p:nvPr/>
        </p:nvSpPr>
        <p:spPr bwMode="auto">
          <a:xfrm flipH="1" flipV="1">
            <a:off x="1903413" y="3163888"/>
            <a:ext cx="452437" cy="381000"/>
          </a:xfrm>
          <a:prstGeom prst="line">
            <a:avLst/>
          </a:prstGeom>
          <a:noFill/>
          <a:ln w="9525">
            <a:solidFill>
              <a:srgbClr val="CC00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24267" name="Text Box 177"/>
          <p:cNvSpPr txBox="1">
            <a:spLocks noChangeArrowheads="1"/>
          </p:cNvSpPr>
          <p:nvPr/>
        </p:nvSpPr>
        <p:spPr bwMode="auto">
          <a:xfrm>
            <a:off x="1885950" y="3370263"/>
            <a:ext cx="1741488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hangingPunct="0">
              <a:lnSpc>
                <a:spcPct val="85000"/>
              </a:lnSpc>
            </a:pPr>
            <a:r>
              <a:rPr lang="en-US" sz="1400">
                <a:solidFill>
                  <a:srgbClr val="000000"/>
                </a:solidFill>
                <a:latin typeface="Arial" charset="0"/>
                <a:ea typeface="ＭＳ Ｐゴシック" charset="-128"/>
                <a:cs typeface="Arial" charset="0"/>
              </a:rPr>
              <a:t>cable modem</a:t>
            </a:r>
          </a:p>
          <a:p>
            <a:pPr algn="r" eaLnBrk="0" hangingPunct="0">
              <a:lnSpc>
                <a:spcPct val="85000"/>
              </a:lnSpc>
            </a:pPr>
            <a:r>
              <a:rPr lang="en-US" sz="1400">
                <a:solidFill>
                  <a:srgbClr val="000000"/>
                </a:solidFill>
                <a:latin typeface="Arial" charset="0"/>
                <a:ea typeface="ＭＳ Ｐゴシック" charset="-128"/>
                <a:cs typeface="Arial" charset="0"/>
              </a:rPr>
              <a:t>termination system</a:t>
            </a:r>
          </a:p>
        </p:txBody>
      </p:sp>
      <p:grpSp>
        <p:nvGrpSpPr>
          <p:cNvPr id="224268" name="Group 2"/>
          <p:cNvGrpSpPr>
            <a:grpSpLocks/>
          </p:cNvGrpSpPr>
          <p:nvPr/>
        </p:nvGrpSpPr>
        <p:grpSpPr bwMode="auto">
          <a:xfrm>
            <a:off x="6440488" y="2089150"/>
            <a:ext cx="2268537" cy="1457325"/>
            <a:chOff x="419100" y="1239838"/>
            <a:chExt cx="2268538" cy="1456437"/>
          </a:xfrm>
        </p:grpSpPr>
        <p:sp>
          <p:nvSpPr>
            <p:cNvPr id="224374" name="Rectangle 9"/>
            <p:cNvSpPr>
              <a:spLocks noChangeArrowheads="1"/>
            </p:cNvSpPr>
            <p:nvPr/>
          </p:nvSpPr>
          <p:spPr bwMode="auto">
            <a:xfrm>
              <a:off x="657225" y="1650750"/>
              <a:ext cx="1793876" cy="926535"/>
            </a:xfrm>
            <a:prstGeom prst="rect">
              <a:avLst/>
            </a:prstGeom>
            <a:solidFill>
              <a:srgbClr val="DDDDDD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 sz="2400" i="0">
                <a:solidFill>
                  <a:srgbClr val="000000"/>
                </a:solidFill>
                <a:latin typeface="Arial" charset="0"/>
                <a:ea typeface="ＭＳ Ｐゴシック" charset="-128"/>
              </a:endParaRPr>
            </a:p>
          </p:txBody>
        </p:sp>
        <p:sp>
          <p:nvSpPr>
            <p:cNvPr id="224375" name="Line 7"/>
            <p:cNvSpPr>
              <a:spLocks noChangeShapeType="1"/>
            </p:cNvSpPr>
            <p:nvPr/>
          </p:nvSpPr>
          <p:spPr bwMode="auto">
            <a:xfrm flipV="1">
              <a:off x="958850" y="2201863"/>
              <a:ext cx="365125" cy="158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224376" name="Text Box 39"/>
            <p:cNvSpPr txBox="1">
              <a:spLocks noChangeArrowheads="1"/>
            </p:cNvSpPr>
            <p:nvPr/>
          </p:nvSpPr>
          <p:spPr bwMode="auto">
            <a:xfrm>
              <a:off x="1237199" y="2264475"/>
              <a:ext cx="774700" cy="431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>
                <a:lnSpc>
                  <a:spcPct val="80000"/>
                </a:lnSpc>
              </a:pPr>
              <a:r>
                <a:rPr lang="en-US" sz="1400" i="0">
                  <a:solidFill>
                    <a:srgbClr val="000000"/>
                  </a:solidFill>
                  <a:latin typeface="Arial" charset="0"/>
                </a:rPr>
                <a:t>cable</a:t>
              </a:r>
            </a:p>
            <a:p>
              <a:pPr algn="ctr" eaLnBrk="0" hangingPunct="0">
                <a:lnSpc>
                  <a:spcPct val="80000"/>
                </a:lnSpc>
              </a:pPr>
              <a:r>
                <a:rPr lang="en-US" sz="1400" i="0">
                  <a:solidFill>
                    <a:srgbClr val="000000"/>
                  </a:solidFill>
                  <a:latin typeface="Arial" charset="0"/>
                </a:rPr>
                <a:t>modem</a:t>
              </a:r>
            </a:p>
          </p:txBody>
        </p:sp>
        <p:sp>
          <p:nvSpPr>
            <p:cNvPr id="224377" name="Text Box 41"/>
            <p:cNvSpPr txBox="1">
              <a:spLocks noChangeArrowheads="1"/>
            </p:cNvSpPr>
            <p:nvPr/>
          </p:nvSpPr>
          <p:spPr bwMode="auto">
            <a:xfrm>
              <a:off x="608202" y="2331583"/>
              <a:ext cx="706438" cy="2619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>
                <a:lnSpc>
                  <a:spcPct val="80000"/>
                </a:lnSpc>
              </a:pPr>
              <a:r>
                <a:rPr lang="en-US" sz="1400" i="0">
                  <a:solidFill>
                    <a:srgbClr val="000000"/>
                  </a:solidFill>
                  <a:latin typeface="Arial" charset="0"/>
                </a:rPr>
                <a:t>splitter</a:t>
              </a:r>
            </a:p>
          </p:txBody>
        </p:sp>
        <p:grpSp>
          <p:nvGrpSpPr>
            <p:cNvPr id="224378" name="Group 13"/>
            <p:cNvGrpSpPr>
              <a:grpSpLocks/>
            </p:cNvGrpSpPr>
            <p:nvPr/>
          </p:nvGrpSpPr>
          <p:grpSpPr bwMode="auto">
            <a:xfrm>
              <a:off x="1304925" y="2078038"/>
              <a:ext cx="614363" cy="220662"/>
              <a:chOff x="322" y="890"/>
              <a:chExt cx="872" cy="339"/>
            </a:xfrm>
          </p:grpSpPr>
          <p:sp>
            <p:nvSpPr>
              <p:cNvPr id="224387" name="Rectangle 14"/>
              <p:cNvSpPr>
                <a:spLocks noChangeArrowheads="1"/>
              </p:cNvSpPr>
              <p:nvPr/>
            </p:nvSpPr>
            <p:spPr bwMode="auto">
              <a:xfrm>
                <a:off x="322" y="1004"/>
                <a:ext cx="872" cy="224"/>
              </a:xfrm>
              <a:prstGeom prst="rect">
                <a:avLst/>
              </a:prstGeom>
              <a:solidFill>
                <a:srgbClr val="FFFF9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 sz="2400" i="0">
                  <a:solidFill>
                    <a:srgbClr val="000000"/>
                  </a:solidFill>
                  <a:latin typeface="Arial" charset="0"/>
                  <a:ea typeface="ＭＳ Ｐゴシック" charset="-128"/>
                </a:endParaRPr>
              </a:p>
            </p:txBody>
          </p:sp>
          <p:sp>
            <p:nvSpPr>
              <p:cNvPr id="224388" name="Rectangle 15"/>
              <p:cNvSpPr>
                <a:spLocks noChangeArrowheads="1"/>
              </p:cNvSpPr>
              <p:nvPr/>
            </p:nvSpPr>
            <p:spPr bwMode="auto">
              <a:xfrm>
                <a:off x="394" y="1072"/>
                <a:ext cx="54" cy="56"/>
              </a:xfrm>
              <a:prstGeom prst="rect">
                <a:avLst/>
              </a:prstGeom>
              <a:solidFill>
                <a:srgbClr val="FF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 sz="2400" i="0">
                  <a:solidFill>
                    <a:srgbClr val="000000"/>
                  </a:solidFill>
                  <a:latin typeface="Arial" charset="0"/>
                  <a:ea typeface="ＭＳ Ｐゴシック" charset="-128"/>
                </a:endParaRPr>
              </a:p>
            </p:txBody>
          </p:sp>
          <p:sp>
            <p:nvSpPr>
              <p:cNvPr id="224389" name="Rectangle 16"/>
              <p:cNvSpPr>
                <a:spLocks noChangeArrowheads="1"/>
              </p:cNvSpPr>
              <p:nvPr/>
            </p:nvSpPr>
            <p:spPr bwMode="auto">
              <a:xfrm>
                <a:off x="466" y="1072"/>
                <a:ext cx="56" cy="56"/>
              </a:xfrm>
              <a:prstGeom prst="rect">
                <a:avLst/>
              </a:prstGeom>
              <a:solidFill>
                <a:srgbClr val="33CC33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 sz="2400" i="0">
                  <a:solidFill>
                    <a:srgbClr val="000000"/>
                  </a:solidFill>
                  <a:latin typeface="Arial" charset="0"/>
                  <a:ea typeface="ＭＳ Ｐゴシック" charset="-128"/>
                </a:endParaRPr>
              </a:p>
            </p:txBody>
          </p:sp>
          <p:sp>
            <p:nvSpPr>
              <p:cNvPr id="224390" name="Rectangle 17"/>
              <p:cNvSpPr>
                <a:spLocks noChangeArrowheads="1"/>
              </p:cNvSpPr>
              <p:nvPr/>
            </p:nvSpPr>
            <p:spPr bwMode="auto">
              <a:xfrm>
                <a:off x="541" y="1070"/>
                <a:ext cx="56" cy="56"/>
              </a:xfrm>
              <a:prstGeom prst="rect">
                <a:avLst/>
              </a:prstGeom>
              <a:solidFill>
                <a:srgbClr val="FF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 sz="2400" i="0">
                  <a:solidFill>
                    <a:srgbClr val="000000"/>
                  </a:solidFill>
                  <a:latin typeface="Arial" charset="0"/>
                  <a:ea typeface="ＭＳ Ｐゴシック" charset="-128"/>
                </a:endParaRPr>
              </a:p>
            </p:txBody>
          </p:sp>
          <p:sp>
            <p:nvSpPr>
              <p:cNvPr id="224391" name="Rectangle 18"/>
              <p:cNvSpPr>
                <a:spLocks noChangeArrowheads="1"/>
              </p:cNvSpPr>
              <p:nvPr/>
            </p:nvSpPr>
            <p:spPr bwMode="auto">
              <a:xfrm>
                <a:off x="615" y="1070"/>
                <a:ext cx="56" cy="56"/>
              </a:xfrm>
              <a:prstGeom prst="rect">
                <a:avLst/>
              </a:prstGeom>
              <a:solidFill>
                <a:srgbClr val="FF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 sz="2400" i="0">
                  <a:solidFill>
                    <a:srgbClr val="000000"/>
                  </a:solidFill>
                  <a:latin typeface="Arial" charset="0"/>
                  <a:ea typeface="ＭＳ Ｐゴシック" charset="-128"/>
                </a:endParaRPr>
              </a:p>
            </p:txBody>
          </p:sp>
          <p:sp>
            <p:nvSpPr>
              <p:cNvPr id="224392" name="AutoShape 19"/>
              <p:cNvSpPr>
                <a:spLocks noChangeArrowheads="1"/>
              </p:cNvSpPr>
              <p:nvPr/>
            </p:nvSpPr>
            <p:spPr bwMode="auto">
              <a:xfrm rot="10800000" flipH="1">
                <a:off x="322" y="890"/>
                <a:ext cx="859" cy="110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4501 w 21600"/>
                  <a:gd name="T13" fmla="*/ 4516 h 21600"/>
                  <a:gd name="T14" fmla="*/ 17099 w 21600"/>
                  <a:gd name="T15" fmla="*/ 17084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9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sp>
          <p:nvSpPr>
            <p:cNvPr id="224379" name="AutoShape 21"/>
            <p:cNvSpPr>
              <a:spLocks noChangeArrowheads="1"/>
            </p:cNvSpPr>
            <p:nvPr/>
          </p:nvSpPr>
          <p:spPr bwMode="auto">
            <a:xfrm>
              <a:off x="419100" y="1239838"/>
              <a:ext cx="2268538" cy="468028"/>
            </a:xfrm>
            <a:prstGeom prst="triangle">
              <a:avLst>
                <a:gd name="adj" fmla="val 50000"/>
              </a:avLst>
            </a:prstGeom>
            <a:solidFill>
              <a:srgbClr val="DDDDDD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 sz="2400" i="0">
                <a:solidFill>
                  <a:srgbClr val="000000"/>
                </a:solidFill>
                <a:latin typeface="Arial" charset="0"/>
                <a:ea typeface="ＭＳ Ｐゴシック" charset="-128"/>
              </a:endParaRPr>
            </a:p>
          </p:txBody>
        </p:sp>
        <p:sp>
          <p:nvSpPr>
            <p:cNvPr id="224380" name="Rectangle 22"/>
            <p:cNvSpPr>
              <a:spLocks noChangeArrowheads="1"/>
            </p:cNvSpPr>
            <p:nvPr/>
          </p:nvSpPr>
          <p:spPr bwMode="auto">
            <a:xfrm>
              <a:off x="906462" y="2133056"/>
              <a:ext cx="166688" cy="144374"/>
            </a:xfrm>
            <a:prstGeom prst="rect">
              <a:avLst/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 sz="2400" i="0">
                <a:solidFill>
                  <a:srgbClr val="000000"/>
                </a:solidFill>
                <a:latin typeface="Arial" charset="0"/>
                <a:ea typeface="ＭＳ Ｐゴシック" charset="-128"/>
              </a:endParaRPr>
            </a:p>
          </p:txBody>
        </p:sp>
        <p:sp>
          <p:nvSpPr>
            <p:cNvPr id="224381" name="Freeform 23"/>
            <p:cNvSpPr>
              <a:spLocks/>
            </p:cNvSpPr>
            <p:nvPr/>
          </p:nvSpPr>
          <p:spPr bwMode="auto">
            <a:xfrm flipH="1">
              <a:off x="970845" y="1691922"/>
              <a:ext cx="479425" cy="434975"/>
            </a:xfrm>
            <a:custGeom>
              <a:avLst/>
              <a:gdLst>
                <a:gd name="T0" fmla="*/ 2147483647 w 381"/>
                <a:gd name="T1" fmla="*/ 2147483647 h 274"/>
                <a:gd name="T2" fmla="*/ 2147483647 w 381"/>
                <a:gd name="T3" fmla="*/ 2147483647 h 274"/>
                <a:gd name="T4" fmla="*/ 0 w 381"/>
                <a:gd name="T5" fmla="*/ 0 h 274"/>
                <a:gd name="T6" fmla="*/ 0 60000 65536"/>
                <a:gd name="T7" fmla="*/ 0 60000 65536"/>
                <a:gd name="T8" fmla="*/ 0 60000 65536"/>
                <a:gd name="T9" fmla="*/ 0 w 381"/>
                <a:gd name="T10" fmla="*/ 0 h 274"/>
                <a:gd name="T11" fmla="*/ 381 w 381"/>
                <a:gd name="T12" fmla="*/ 274 h 27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81" h="274">
                  <a:moveTo>
                    <a:pt x="381" y="274"/>
                  </a:moveTo>
                  <a:lnTo>
                    <a:pt x="381" y="130"/>
                  </a:ln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24382" name="Line 24"/>
            <p:cNvSpPr>
              <a:spLocks noChangeShapeType="1"/>
            </p:cNvSpPr>
            <p:nvPr/>
          </p:nvSpPr>
          <p:spPr bwMode="auto">
            <a:xfrm flipH="1">
              <a:off x="1917701" y="2215556"/>
              <a:ext cx="23971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pic>
          <p:nvPicPr>
            <p:cNvPr id="224383" name="Picture 25" descr="tv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224844" y="1355725"/>
              <a:ext cx="755650" cy="6746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224384" name="Group 181"/>
            <p:cNvGrpSpPr>
              <a:grpSpLocks/>
            </p:cNvGrpSpPr>
            <p:nvPr/>
          </p:nvGrpSpPr>
          <p:grpSpPr bwMode="auto">
            <a:xfrm>
              <a:off x="1854097" y="1780738"/>
              <a:ext cx="609600" cy="609600"/>
              <a:chOff x="-44" y="1473"/>
              <a:chExt cx="981" cy="1105"/>
            </a:xfrm>
          </p:grpSpPr>
          <p:pic>
            <p:nvPicPr>
              <p:cNvPr id="224385" name="Picture 182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24386" name="Freeform 183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5595 w 356"/>
                  <a:gd name="T3" fmla="*/ 341 h 368"/>
                  <a:gd name="T4" fmla="*/ 6638 w 356"/>
                  <a:gd name="T5" fmla="*/ 7113 h 368"/>
                  <a:gd name="T6" fmla="*/ 1463 w 356"/>
                  <a:gd name="T7" fmla="*/ 8895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 w="9525" cap="flat" cmpd="sng">
                <a:noFill/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</p:grpSp>
      <p:grpSp>
        <p:nvGrpSpPr>
          <p:cNvPr id="224269" name="Group 8"/>
          <p:cNvGrpSpPr>
            <a:grpSpLocks/>
          </p:cNvGrpSpPr>
          <p:nvPr/>
        </p:nvGrpSpPr>
        <p:grpSpPr bwMode="auto">
          <a:xfrm>
            <a:off x="1998663" y="2298700"/>
            <a:ext cx="4938712" cy="1389063"/>
            <a:chOff x="4327270" y="1745934"/>
            <a:chExt cx="4938730" cy="1388847"/>
          </a:xfrm>
        </p:grpSpPr>
        <p:sp>
          <p:nvSpPr>
            <p:cNvPr id="224278" name="Line 94"/>
            <p:cNvSpPr>
              <a:spLocks noChangeShapeType="1"/>
            </p:cNvSpPr>
            <p:nvPr/>
          </p:nvSpPr>
          <p:spPr bwMode="auto">
            <a:xfrm>
              <a:off x="4327270" y="2504641"/>
              <a:ext cx="493873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grpSp>
          <p:nvGrpSpPr>
            <p:cNvPr id="224279" name="Group 7"/>
            <p:cNvGrpSpPr>
              <a:grpSpLocks/>
            </p:cNvGrpSpPr>
            <p:nvPr/>
          </p:nvGrpSpPr>
          <p:grpSpPr bwMode="auto">
            <a:xfrm flipH="1">
              <a:off x="5534163" y="1745934"/>
              <a:ext cx="2894013" cy="752475"/>
              <a:chOff x="5534163" y="1745934"/>
              <a:chExt cx="2894013" cy="752475"/>
            </a:xfrm>
          </p:grpSpPr>
          <p:grpSp>
            <p:nvGrpSpPr>
              <p:cNvPr id="224319" name="Group 26"/>
              <p:cNvGrpSpPr>
                <a:grpSpLocks/>
              </p:cNvGrpSpPr>
              <p:nvPr/>
            </p:nvGrpSpPr>
            <p:grpSpPr bwMode="auto">
              <a:xfrm>
                <a:off x="5534163" y="1752284"/>
                <a:ext cx="850900" cy="527050"/>
                <a:chOff x="-490" y="1664"/>
                <a:chExt cx="1429" cy="842"/>
              </a:xfrm>
            </p:grpSpPr>
            <p:sp>
              <p:nvSpPr>
                <p:cNvPr id="224358" name="AutoShape 27"/>
                <p:cNvSpPr>
                  <a:spLocks noChangeArrowheads="1"/>
                </p:cNvSpPr>
                <p:nvPr/>
              </p:nvSpPr>
              <p:spPr bwMode="auto">
                <a:xfrm>
                  <a:off x="-489" y="1664"/>
                  <a:ext cx="1429" cy="294"/>
                </a:xfrm>
                <a:prstGeom prst="triangle">
                  <a:avLst>
                    <a:gd name="adj" fmla="val 50000"/>
                  </a:avLst>
                </a:prstGeom>
                <a:solidFill>
                  <a:srgbClr val="DDDDDD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 sz="2400" i="0">
                    <a:solidFill>
                      <a:srgbClr val="000000"/>
                    </a:solidFill>
                    <a:latin typeface="Arial" charset="0"/>
                    <a:ea typeface="ＭＳ Ｐゴシック" charset="-128"/>
                  </a:endParaRPr>
                </a:p>
              </p:txBody>
            </p:sp>
            <p:grpSp>
              <p:nvGrpSpPr>
                <p:cNvPr id="224359" name="Group 28"/>
                <p:cNvGrpSpPr>
                  <a:grpSpLocks/>
                </p:cNvGrpSpPr>
                <p:nvPr/>
              </p:nvGrpSpPr>
              <p:grpSpPr bwMode="auto">
                <a:xfrm>
                  <a:off x="-427" y="1737"/>
                  <a:ext cx="1217" cy="769"/>
                  <a:chOff x="-427" y="1737"/>
                  <a:chExt cx="1217" cy="769"/>
                </a:xfrm>
              </p:grpSpPr>
              <p:sp>
                <p:nvSpPr>
                  <p:cNvPr id="224360" name="Rectangle 29"/>
                  <p:cNvSpPr>
                    <a:spLocks noChangeArrowheads="1"/>
                  </p:cNvSpPr>
                  <p:nvPr/>
                </p:nvSpPr>
                <p:spPr bwMode="auto">
                  <a:xfrm>
                    <a:off x="-335" y="1923"/>
                    <a:ext cx="1125" cy="583"/>
                  </a:xfrm>
                  <a:prstGeom prst="rect">
                    <a:avLst/>
                  </a:prstGeom>
                  <a:solidFill>
                    <a:srgbClr val="DDDDDD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 sz="2400" i="0">
                      <a:solidFill>
                        <a:srgbClr val="000000"/>
                      </a:solidFill>
                      <a:latin typeface="Arial" charset="0"/>
                      <a:ea typeface="ＭＳ Ｐゴシック" charset="-128"/>
                    </a:endParaRPr>
                  </a:p>
                </p:txBody>
              </p:sp>
              <p:sp>
                <p:nvSpPr>
                  <p:cNvPr id="224361" name="Line 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-150" y="2270"/>
                    <a:ext cx="230" cy="1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grpSp>
                <p:nvGrpSpPr>
                  <p:cNvPr id="224362" name="Group 31"/>
                  <p:cNvGrpSpPr>
                    <a:grpSpLocks/>
                  </p:cNvGrpSpPr>
                  <p:nvPr/>
                </p:nvGrpSpPr>
                <p:grpSpPr bwMode="auto">
                  <a:xfrm>
                    <a:off x="68" y="2192"/>
                    <a:ext cx="387" cy="139"/>
                    <a:chOff x="322" y="890"/>
                    <a:chExt cx="872" cy="339"/>
                  </a:xfrm>
                </p:grpSpPr>
                <p:sp>
                  <p:nvSpPr>
                    <p:cNvPr id="224368" name="Rectangle 3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22" y="1000"/>
                      <a:ext cx="871" cy="229"/>
                    </a:xfrm>
                    <a:prstGeom prst="rect">
                      <a:avLst/>
                    </a:prstGeom>
                    <a:solidFill>
                      <a:srgbClr val="FFFF99"/>
                    </a:soli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eaLnBrk="0" hangingPunct="0"/>
                      <a:endParaRPr lang="el-GR" sz="2400" i="0">
                        <a:solidFill>
                          <a:srgbClr val="000000"/>
                        </a:solidFill>
                        <a:latin typeface="Arial" charset="0"/>
                        <a:ea typeface="ＭＳ Ｐゴシック" charset="-128"/>
                      </a:endParaRPr>
                    </a:p>
                  </p:txBody>
                </p:sp>
                <p:sp>
                  <p:nvSpPr>
                    <p:cNvPr id="224369" name="Rectangle 3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94" y="1074"/>
                      <a:ext cx="54" cy="56"/>
                    </a:xfrm>
                    <a:prstGeom prst="rect">
                      <a:avLst/>
                    </a:prstGeom>
                    <a:solidFill>
                      <a:srgbClr val="FF0000"/>
                    </a:solidFill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eaLnBrk="0" hangingPunct="0"/>
                      <a:endParaRPr lang="el-GR" sz="2400" i="0">
                        <a:solidFill>
                          <a:srgbClr val="000000"/>
                        </a:solidFill>
                        <a:latin typeface="Arial" charset="0"/>
                        <a:ea typeface="ＭＳ Ｐゴシック" charset="-128"/>
                      </a:endParaRPr>
                    </a:p>
                  </p:txBody>
                </p:sp>
                <p:sp>
                  <p:nvSpPr>
                    <p:cNvPr id="224370" name="Rectangle 3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66" y="1074"/>
                      <a:ext cx="54" cy="56"/>
                    </a:xfrm>
                    <a:prstGeom prst="rect">
                      <a:avLst/>
                    </a:prstGeom>
                    <a:solidFill>
                      <a:srgbClr val="33CC33"/>
                    </a:solidFill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eaLnBrk="0" hangingPunct="0"/>
                      <a:endParaRPr lang="el-GR" sz="2400" i="0">
                        <a:solidFill>
                          <a:srgbClr val="000000"/>
                        </a:solidFill>
                        <a:latin typeface="Arial" charset="0"/>
                        <a:ea typeface="ＭＳ Ｐゴシック" charset="-128"/>
                      </a:endParaRPr>
                    </a:p>
                  </p:txBody>
                </p:sp>
                <p:sp>
                  <p:nvSpPr>
                    <p:cNvPr id="224371" name="Rectangle 3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38" y="1068"/>
                      <a:ext cx="60" cy="56"/>
                    </a:xfrm>
                    <a:prstGeom prst="rect">
                      <a:avLst/>
                    </a:prstGeom>
                    <a:solidFill>
                      <a:srgbClr val="FF0000"/>
                    </a:solidFill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eaLnBrk="0" hangingPunct="0"/>
                      <a:endParaRPr lang="el-GR" sz="2400" i="0">
                        <a:solidFill>
                          <a:srgbClr val="000000"/>
                        </a:solidFill>
                        <a:latin typeface="Arial" charset="0"/>
                        <a:ea typeface="ＭＳ Ｐゴシック" charset="-128"/>
                      </a:endParaRPr>
                    </a:p>
                  </p:txBody>
                </p:sp>
                <p:sp>
                  <p:nvSpPr>
                    <p:cNvPr id="224372" name="Rectangle 3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16" y="1068"/>
                      <a:ext cx="54" cy="56"/>
                    </a:xfrm>
                    <a:prstGeom prst="rect">
                      <a:avLst/>
                    </a:prstGeom>
                    <a:solidFill>
                      <a:srgbClr val="FF0000"/>
                    </a:solidFill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eaLnBrk="0" hangingPunct="0"/>
                      <a:endParaRPr lang="el-GR" sz="2400" i="0">
                        <a:solidFill>
                          <a:srgbClr val="000000"/>
                        </a:solidFill>
                        <a:latin typeface="Arial" charset="0"/>
                        <a:ea typeface="ＭＳ Ｐゴシック" charset="-128"/>
                      </a:endParaRPr>
                    </a:p>
                  </p:txBody>
                </p:sp>
                <p:sp>
                  <p:nvSpPr>
                    <p:cNvPr id="224373" name="AutoShape 37"/>
                    <p:cNvSpPr>
                      <a:spLocks noChangeArrowheads="1"/>
                    </p:cNvSpPr>
                    <p:nvPr/>
                  </p:nvSpPr>
                  <p:spPr bwMode="auto">
                    <a:xfrm rot="10800000" flipH="1">
                      <a:off x="322" y="890"/>
                      <a:ext cx="859" cy="110"/>
                    </a:xfrm>
                    <a:custGeom>
                      <a:avLst/>
                      <a:gdLst>
                        <a:gd name="T0" fmla="*/ 0 w 21600"/>
                        <a:gd name="T1" fmla="*/ 0 h 21600"/>
                        <a:gd name="T2" fmla="*/ 0 w 21600"/>
                        <a:gd name="T3" fmla="*/ 0 h 21600"/>
                        <a:gd name="T4" fmla="*/ 0 w 21600"/>
                        <a:gd name="T5" fmla="*/ 0 h 21600"/>
                        <a:gd name="T6" fmla="*/ 0 w 21600"/>
                        <a:gd name="T7" fmla="*/ 0 h 21600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4501 w 21600"/>
                        <a:gd name="T13" fmla="*/ 4516 h 21600"/>
                        <a:gd name="T14" fmla="*/ 17099 w 21600"/>
                        <a:gd name="T15" fmla="*/ 17084 h 21600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1600" h="21600">
                          <a:moveTo>
                            <a:pt x="0" y="0"/>
                          </a:moveTo>
                          <a:lnTo>
                            <a:pt x="5400" y="21600"/>
                          </a:lnTo>
                          <a:lnTo>
                            <a:pt x="16200" y="21600"/>
                          </a:lnTo>
                          <a:lnTo>
                            <a:pt x="21600" y="0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FFFF99"/>
                    </a:soli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/>
                    </a:p>
                  </p:txBody>
                </p:sp>
              </p:grpSp>
              <p:pic>
                <p:nvPicPr>
                  <p:cNvPr id="224363" name="Picture 38" descr="desktop_computer_stylized_small"/>
                  <p:cNvPicPr>
                    <a:picLocks noChangeAspect="1" noChangeArrowheads="1"/>
                  </p:cNvPicPr>
                  <p:nvPr/>
                </p:nvPicPr>
                <p:blipFill>
                  <a:blip r:embed="rId4" cstate="print"/>
                  <a:srcRect/>
                  <a:stretch>
                    <a:fillRect/>
                  </a:stretch>
                </p:blipFill>
                <p:spPr bwMode="auto">
                  <a:xfrm>
                    <a:off x="-427" y="2049"/>
                    <a:ext cx="447" cy="411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</p:pic>
              <p:sp>
                <p:nvSpPr>
                  <p:cNvPr id="224364" name="Rectangle 39"/>
                  <p:cNvSpPr>
                    <a:spLocks noChangeArrowheads="1"/>
                  </p:cNvSpPr>
                  <p:nvPr/>
                </p:nvSpPr>
                <p:spPr bwMode="auto">
                  <a:xfrm>
                    <a:off x="529" y="2232"/>
                    <a:ext cx="104" cy="91"/>
                  </a:xfrm>
                  <a:prstGeom prst="rect">
                    <a:avLst/>
                  </a:prstGeom>
                  <a:solidFill>
                    <a:srgbClr val="000099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 sz="2400" i="0">
                      <a:solidFill>
                        <a:srgbClr val="000000"/>
                      </a:solidFill>
                      <a:latin typeface="Arial" charset="0"/>
                      <a:ea typeface="ＭＳ Ｐゴシック" charset="-128"/>
                    </a:endParaRPr>
                  </a:p>
                </p:txBody>
              </p:sp>
              <p:sp>
                <p:nvSpPr>
                  <p:cNvPr id="224365" name="Freeform 40"/>
                  <p:cNvSpPr>
                    <a:spLocks/>
                  </p:cNvSpPr>
                  <p:nvPr/>
                </p:nvSpPr>
                <p:spPr bwMode="auto">
                  <a:xfrm>
                    <a:off x="282" y="1951"/>
                    <a:ext cx="302" cy="274"/>
                  </a:xfrm>
                  <a:custGeom>
                    <a:avLst/>
                    <a:gdLst>
                      <a:gd name="T0" fmla="*/ 37 w 381"/>
                      <a:gd name="T1" fmla="*/ 274 h 274"/>
                      <a:gd name="T2" fmla="*/ 37 w 381"/>
                      <a:gd name="T3" fmla="*/ 130 h 274"/>
                      <a:gd name="T4" fmla="*/ 0 w 381"/>
                      <a:gd name="T5" fmla="*/ 0 h 274"/>
                      <a:gd name="T6" fmla="*/ 0 60000 65536"/>
                      <a:gd name="T7" fmla="*/ 0 60000 65536"/>
                      <a:gd name="T8" fmla="*/ 0 60000 65536"/>
                      <a:gd name="T9" fmla="*/ 0 w 381"/>
                      <a:gd name="T10" fmla="*/ 0 h 274"/>
                      <a:gd name="T11" fmla="*/ 381 w 381"/>
                      <a:gd name="T12" fmla="*/ 274 h 274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381" h="274">
                        <a:moveTo>
                          <a:pt x="381" y="274"/>
                        </a:moveTo>
                        <a:lnTo>
                          <a:pt x="381" y="13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224366" name="Line 41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470" y="2270"/>
                    <a:ext cx="15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pic>
                <p:nvPicPr>
                  <p:cNvPr id="224367" name="Picture 42" descr="tv"/>
                  <p:cNvPicPr>
                    <a:picLocks noChangeAspect="1" noChangeArrowheads="1"/>
                  </p:cNvPicPr>
                  <p:nvPr/>
                </p:nvPicPr>
                <p:blipFill>
                  <a:blip r:embed="rId5" cstate="print"/>
                  <a:srcRect/>
                  <a:stretch>
                    <a:fillRect/>
                  </a:stretch>
                </p:blipFill>
                <p:spPr bwMode="auto">
                  <a:xfrm>
                    <a:off x="2" y="1737"/>
                    <a:ext cx="476" cy="42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</p:pic>
            </p:grpSp>
          </p:grpSp>
          <p:grpSp>
            <p:nvGrpSpPr>
              <p:cNvPr id="224320" name="Group 43"/>
              <p:cNvGrpSpPr>
                <a:grpSpLocks/>
              </p:cNvGrpSpPr>
              <p:nvPr/>
            </p:nvGrpSpPr>
            <p:grpSpPr bwMode="auto">
              <a:xfrm>
                <a:off x="6435863" y="1745934"/>
                <a:ext cx="850900" cy="527050"/>
                <a:chOff x="-490" y="1664"/>
                <a:chExt cx="1429" cy="842"/>
              </a:xfrm>
            </p:grpSpPr>
            <p:sp>
              <p:nvSpPr>
                <p:cNvPr id="224342" name="AutoShape 44"/>
                <p:cNvSpPr>
                  <a:spLocks noChangeArrowheads="1"/>
                </p:cNvSpPr>
                <p:nvPr/>
              </p:nvSpPr>
              <p:spPr bwMode="auto">
                <a:xfrm>
                  <a:off x="-489" y="1664"/>
                  <a:ext cx="1429" cy="294"/>
                </a:xfrm>
                <a:prstGeom prst="triangle">
                  <a:avLst>
                    <a:gd name="adj" fmla="val 50000"/>
                  </a:avLst>
                </a:prstGeom>
                <a:solidFill>
                  <a:srgbClr val="DDDDDD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 sz="2400" i="0">
                    <a:solidFill>
                      <a:srgbClr val="000000"/>
                    </a:solidFill>
                    <a:latin typeface="Arial" charset="0"/>
                    <a:ea typeface="ＭＳ Ｐゴシック" charset="-128"/>
                  </a:endParaRPr>
                </a:p>
              </p:txBody>
            </p:sp>
            <p:grpSp>
              <p:nvGrpSpPr>
                <p:cNvPr id="224343" name="Group 45"/>
                <p:cNvGrpSpPr>
                  <a:grpSpLocks/>
                </p:cNvGrpSpPr>
                <p:nvPr/>
              </p:nvGrpSpPr>
              <p:grpSpPr bwMode="auto">
                <a:xfrm>
                  <a:off x="-427" y="1737"/>
                  <a:ext cx="1217" cy="769"/>
                  <a:chOff x="-427" y="1737"/>
                  <a:chExt cx="1217" cy="769"/>
                </a:xfrm>
              </p:grpSpPr>
              <p:sp>
                <p:nvSpPr>
                  <p:cNvPr id="224344" name="Rectangle 46"/>
                  <p:cNvSpPr>
                    <a:spLocks noChangeArrowheads="1"/>
                  </p:cNvSpPr>
                  <p:nvPr/>
                </p:nvSpPr>
                <p:spPr bwMode="auto">
                  <a:xfrm>
                    <a:off x="-335" y="1923"/>
                    <a:ext cx="1125" cy="583"/>
                  </a:xfrm>
                  <a:prstGeom prst="rect">
                    <a:avLst/>
                  </a:prstGeom>
                  <a:solidFill>
                    <a:srgbClr val="DDDDDD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 sz="2400" i="0">
                      <a:solidFill>
                        <a:srgbClr val="000000"/>
                      </a:solidFill>
                      <a:latin typeface="Arial" charset="0"/>
                      <a:ea typeface="ＭＳ Ｐゴシック" charset="-128"/>
                    </a:endParaRPr>
                  </a:p>
                </p:txBody>
              </p:sp>
              <p:sp>
                <p:nvSpPr>
                  <p:cNvPr id="224345" name="Line 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-150" y="2270"/>
                    <a:ext cx="230" cy="1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grpSp>
                <p:nvGrpSpPr>
                  <p:cNvPr id="224346" name="Group 48"/>
                  <p:cNvGrpSpPr>
                    <a:grpSpLocks/>
                  </p:cNvGrpSpPr>
                  <p:nvPr/>
                </p:nvGrpSpPr>
                <p:grpSpPr bwMode="auto">
                  <a:xfrm>
                    <a:off x="68" y="2192"/>
                    <a:ext cx="387" cy="139"/>
                    <a:chOff x="322" y="890"/>
                    <a:chExt cx="872" cy="339"/>
                  </a:xfrm>
                </p:grpSpPr>
                <p:sp>
                  <p:nvSpPr>
                    <p:cNvPr id="224352" name="Rectangle 4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22" y="1000"/>
                      <a:ext cx="871" cy="229"/>
                    </a:xfrm>
                    <a:prstGeom prst="rect">
                      <a:avLst/>
                    </a:prstGeom>
                    <a:solidFill>
                      <a:srgbClr val="FFFF99"/>
                    </a:soli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eaLnBrk="0" hangingPunct="0"/>
                      <a:endParaRPr lang="el-GR" sz="2400" i="0">
                        <a:solidFill>
                          <a:srgbClr val="000000"/>
                        </a:solidFill>
                        <a:latin typeface="Arial" charset="0"/>
                        <a:ea typeface="ＭＳ Ｐゴシック" charset="-128"/>
                      </a:endParaRPr>
                    </a:p>
                  </p:txBody>
                </p:sp>
                <p:sp>
                  <p:nvSpPr>
                    <p:cNvPr id="224353" name="Rectangle 5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94" y="1074"/>
                      <a:ext cx="54" cy="56"/>
                    </a:xfrm>
                    <a:prstGeom prst="rect">
                      <a:avLst/>
                    </a:prstGeom>
                    <a:solidFill>
                      <a:srgbClr val="FF0000"/>
                    </a:solidFill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eaLnBrk="0" hangingPunct="0"/>
                      <a:endParaRPr lang="el-GR" sz="2400" i="0">
                        <a:solidFill>
                          <a:srgbClr val="000000"/>
                        </a:solidFill>
                        <a:latin typeface="Arial" charset="0"/>
                        <a:ea typeface="ＭＳ Ｐゴシック" charset="-128"/>
                      </a:endParaRPr>
                    </a:p>
                  </p:txBody>
                </p:sp>
                <p:sp>
                  <p:nvSpPr>
                    <p:cNvPr id="224354" name="Rectangle 5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66" y="1074"/>
                      <a:ext cx="54" cy="56"/>
                    </a:xfrm>
                    <a:prstGeom prst="rect">
                      <a:avLst/>
                    </a:prstGeom>
                    <a:solidFill>
                      <a:srgbClr val="33CC33"/>
                    </a:solidFill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eaLnBrk="0" hangingPunct="0"/>
                      <a:endParaRPr lang="el-GR" sz="2400" i="0">
                        <a:solidFill>
                          <a:srgbClr val="000000"/>
                        </a:solidFill>
                        <a:latin typeface="Arial" charset="0"/>
                        <a:ea typeface="ＭＳ Ｐゴシック" charset="-128"/>
                      </a:endParaRPr>
                    </a:p>
                  </p:txBody>
                </p:sp>
                <p:sp>
                  <p:nvSpPr>
                    <p:cNvPr id="224355" name="Rectangle 5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38" y="1068"/>
                      <a:ext cx="60" cy="56"/>
                    </a:xfrm>
                    <a:prstGeom prst="rect">
                      <a:avLst/>
                    </a:prstGeom>
                    <a:solidFill>
                      <a:srgbClr val="FF0000"/>
                    </a:solidFill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eaLnBrk="0" hangingPunct="0"/>
                      <a:endParaRPr lang="el-GR" sz="2400" i="0">
                        <a:solidFill>
                          <a:srgbClr val="000000"/>
                        </a:solidFill>
                        <a:latin typeface="Arial" charset="0"/>
                        <a:ea typeface="ＭＳ Ｐゴシック" charset="-128"/>
                      </a:endParaRPr>
                    </a:p>
                  </p:txBody>
                </p:sp>
                <p:sp>
                  <p:nvSpPr>
                    <p:cNvPr id="224356" name="Rectangle 5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16" y="1068"/>
                      <a:ext cx="54" cy="56"/>
                    </a:xfrm>
                    <a:prstGeom prst="rect">
                      <a:avLst/>
                    </a:prstGeom>
                    <a:solidFill>
                      <a:srgbClr val="FF0000"/>
                    </a:solidFill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eaLnBrk="0" hangingPunct="0"/>
                      <a:endParaRPr lang="el-GR" sz="2400" i="0">
                        <a:solidFill>
                          <a:srgbClr val="000000"/>
                        </a:solidFill>
                        <a:latin typeface="Arial" charset="0"/>
                        <a:ea typeface="ＭＳ Ｐゴシック" charset="-128"/>
                      </a:endParaRPr>
                    </a:p>
                  </p:txBody>
                </p:sp>
                <p:sp>
                  <p:nvSpPr>
                    <p:cNvPr id="224357" name="AutoShape 54"/>
                    <p:cNvSpPr>
                      <a:spLocks noChangeArrowheads="1"/>
                    </p:cNvSpPr>
                    <p:nvPr/>
                  </p:nvSpPr>
                  <p:spPr bwMode="auto">
                    <a:xfrm rot="10800000" flipH="1">
                      <a:off x="322" y="890"/>
                      <a:ext cx="859" cy="110"/>
                    </a:xfrm>
                    <a:custGeom>
                      <a:avLst/>
                      <a:gdLst>
                        <a:gd name="T0" fmla="*/ 0 w 21600"/>
                        <a:gd name="T1" fmla="*/ 0 h 21600"/>
                        <a:gd name="T2" fmla="*/ 0 w 21600"/>
                        <a:gd name="T3" fmla="*/ 0 h 21600"/>
                        <a:gd name="T4" fmla="*/ 0 w 21600"/>
                        <a:gd name="T5" fmla="*/ 0 h 21600"/>
                        <a:gd name="T6" fmla="*/ 0 w 21600"/>
                        <a:gd name="T7" fmla="*/ 0 h 21600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4501 w 21600"/>
                        <a:gd name="T13" fmla="*/ 4516 h 21600"/>
                        <a:gd name="T14" fmla="*/ 17099 w 21600"/>
                        <a:gd name="T15" fmla="*/ 17084 h 21600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1600" h="21600">
                          <a:moveTo>
                            <a:pt x="0" y="0"/>
                          </a:moveTo>
                          <a:lnTo>
                            <a:pt x="5400" y="21600"/>
                          </a:lnTo>
                          <a:lnTo>
                            <a:pt x="16200" y="21600"/>
                          </a:lnTo>
                          <a:lnTo>
                            <a:pt x="21600" y="0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FFFF99"/>
                    </a:soli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/>
                    </a:p>
                  </p:txBody>
                </p:sp>
              </p:grpSp>
              <p:pic>
                <p:nvPicPr>
                  <p:cNvPr id="224347" name="Picture 55" descr="desktop_computer_stylized_small"/>
                  <p:cNvPicPr>
                    <a:picLocks noChangeAspect="1" noChangeArrowheads="1"/>
                  </p:cNvPicPr>
                  <p:nvPr/>
                </p:nvPicPr>
                <p:blipFill>
                  <a:blip r:embed="rId4" cstate="print"/>
                  <a:srcRect/>
                  <a:stretch>
                    <a:fillRect/>
                  </a:stretch>
                </p:blipFill>
                <p:spPr bwMode="auto">
                  <a:xfrm>
                    <a:off x="-427" y="2049"/>
                    <a:ext cx="447" cy="411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</p:pic>
              <p:sp>
                <p:nvSpPr>
                  <p:cNvPr id="224348" name="Rectangle 56"/>
                  <p:cNvSpPr>
                    <a:spLocks noChangeArrowheads="1"/>
                  </p:cNvSpPr>
                  <p:nvPr/>
                </p:nvSpPr>
                <p:spPr bwMode="auto">
                  <a:xfrm>
                    <a:off x="529" y="2232"/>
                    <a:ext cx="104" cy="91"/>
                  </a:xfrm>
                  <a:prstGeom prst="rect">
                    <a:avLst/>
                  </a:prstGeom>
                  <a:solidFill>
                    <a:srgbClr val="000099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 sz="2400" i="0">
                      <a:solidFill>
                        <a:srgbClr val="000000"/>
                      </a:solidFill>
                      <a:latin typeface="Arial" charset="0"/>
                      <a:ea typeface="ＭＳ Ｐゴシック" charset="-128"/>
                    </a:endParaRPr>
                  </a:p>
                </p:txBody>
              </p:sp>
              <p:sp>
                <p:nvSpPr>
                  <p:cNvPr id="224349" name="Freeform 57"/>
                  <p:cNvSpPr>
                    <a:spLocks/>
                  </p:cNvSpPr>
                  <p:nvPr/>
                </p:nvSpPr>
                <p:spPr bwMode="auto">
                  <a:xfrm>
                    <a:off x="282" y="1951"/>
                    <a:ext cx="302" cy="274"/>
                  </a:xfrm>
                  <a:custGeom>
                    <a:avLst/>
                    <a:gdLst>
                      <a:gd name="T0" fmla="*/ 37 w 381"/>
                      <a:gd name="T1" fmla="*/ 274 h 274"/>
                      <a:gd name="T2" fmla="*/ 37 w 381"/>
                      <a:gd name="T3" fmla="*/ 130 h 274"/>
                      <a:gd name="T4" fmla="*/ 0 w 381"/>
                      <a:gd name="T5" fmla="*/ 0 h 274"/>
                      <a:gd name="T6" fmla="*/ 0 60000 65536"/>
                      <a:gd name="T7" fmla="*/ 0 60000 65536"/>
                      <a:gd name="T8" fmla="*/ 0 60000 65536"/>
                      <a:gd name="T9" fmla="*/ 0 w 381"/>
                      <a:gd name="T10" fmla="*/ 0 h 274"/>
                      <a:gd name="T11" fmla="*/ 381 w 381"/>
                      <a:gd name="T12" fmla="*/ 274 h 274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381" h="274">
                        <a:moveTo>
                          <a:pt x="381" y="274"/>
                        </a:moveTo>
                        <a:lnTo>
                          <a:pt x="381" y="13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224350" name="Line 58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470" y="2270"/>
                    <a:ext cx="15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pic>
                <p:nvPicPr>
                  <p:cNvPr id="224351" name="Picture 59" descr="tv"/>
                  <p:cNvPicPr>
                    <a:picLocks noChangeAspect="1" noChangeArrowheads="1"/>
                  </p:cNvPicPr>
                  <p:nvPr/>
                </p:nvPicPr>
                <p:blipFill>
                  <a:blip r:embed="rId5" cstate="print"/>
                  <a:srcRect/>
                  <a:stretch>
                    <a:fillRect/>
                  </a:stretch>
                </p:blipFill>
                <p:spPr bwMode="auto">
                  <a:xfrm>
                    <a:off x="2" y="1737"/>
                    <a:ext cx="476" cy="42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</p:pic>
            </p:grpSp>
          </p:grpSp>
          <p:grpSp>
            <p:nvGrpSpPr>
              <p:cNvPr id="224321" name="Group 95"/>
              <p:cNvGrpSpPr>
                <a:grpSpLocks/>
              </p:cNvGrpSpPr>
              <p:nvPr/>
            </p:nvGrpSpPr>
            <p:grpSpPr bwMode="auto">
              <a:xfrm>
                <a:off x="7577276" y="1753872"/>
                <a:ext cx="850900" cy="527050"/>
                <a:chOff x="-490" y="1664"/>
                <a:chExt cx="1429" cy="842"/>
              </a:xfrm>
            </p:grpSpPr>
            <p:sp>
              <p:nvSpPr>
                <p:cNvPr id="224326" name="AutoShape 96"/>
                <p:cNvSpPr>
                  <a:spLocks noChangeArrowheads="1"/>
                </p:cNvSpPr>
                <p:nvPr/>
              </p:nvSpPr>
              <p:spPr bwMode="auto">
                <a:xfrm>
                  <a:off x="-489" y="1664"/>
                  <a:ext cx="1429" cy="294"/>
                </a:xfrm>
                <a:prstGeom prst="triangle">
                  <a:avLst>
                    <a:gd name="adj" fmla="val 50000"/>
                  </a:avLst>
                </a:prstGeom>
                <a:solidFill>
                  <a:srgbClr val="DDDDDD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 sz="2400" i="0">
                    <a:solidFill>
                      <a:srgbClr val="000000"/>
                    </a:solidFill>
                    <a:latin typeface="Arial" charset="0"/>
                    <a:ea typeface="ＭＳ Ｐゴシック" charset="-128"/>
                  </a:endParaRPr>
                </a:p>
              </p:txBody>
            </p:sp>
            <p:grpSp>
              <p:nvGrpSpPr>
                <p:cNvPr id="224327" name="Group 97"/>
                <p:cNvGrpSpPr>
                  <a:grpSpLocks/>
                </p:cNvGrpSpPr>
                <p:nvPr/>
              </p:nvGrpSpPr>
              <p:grpSpPr bwMode="auto">
                <a:xfrm>
                  <a:off x="-427" y="1737"/>
                  <a:ext cx="1217" cy="769"/>
                  <a:chOff x="-427" y="1737"/>
                  <a:chExt cx="1217" cy="769"/>
                </a:xfrm>
              </p:grpSpPr>
              <p:sp>
                <p:nvSpPr>
                  <p:cNvPr id="224328" name="Rectangle 98"/>
                  <p:cNvSpPr>
                    <a:spLocks noChangeArrowheads="1"/>
                  </p:cNvSpPr>
                  <p:nvPr/>
                </p:nvSpPr>
                <p:spPr bwMode="auto">
                  <a:xfrm>
                    <a:off x="-335" y="1923"/>
                    <a:ext cx="1125" cy="583"/>
                  </a:xfrm>
                  <a:prstGeom prst="rect">
                    <a:avLst/>
                  </a:prstGeom>
                  <a:solidFill>
                    <a:srgbClr val="DDDDDD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 sz="2400" i="0">
                      <a:solidFill>
                        <a:srgbClr val="000000"/>
                      </a:solidFill>
                      <a:latin typeface="Arial" charset="0"/>
                      <a:ea typeface="ＭＳ Ｐゴシック" charset="-128"/>
                    </a:endParaRPr>
                  </a:p>
                </p:txBody>
              </p:sp>
              <p:sp>
                <p:nvSpPr>
                  <p:cNvPr id="224329" name="Line 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-150" y="2270"/>
                    <a:ext cx="230" cy="1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grpSp>
                <p:nvGrpSpPr>
                  <p:cNvPr id="224330" name="Group 100"/>
                  <p:cNvGrpSpPr>
                    <a:grpSpLocks/>
                  </p:cNvGrpSpPr>
                  <p:nvPr/>
                </p:nvGrpSpPr>
                <p:grpSpPr bwMode="auto">
                  <a:xfrm>
                    <a:off x="68" y="2192"/>
                    <a:ext cx="387" cy="139"/>
                    <a:chOff x="322" y="890"/>
                    <a:chExt cx="872" cy="339"/>
                  </a:xfrm>
                </p:grpSpPr>
                <p:sp>
                  <p:nvSpPr>
                    <p:cNvPr id="224336" name="Rectangle 10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22" y="1000"/>
                      <a:ext cx="871" cy="229"/>
                    </a:xfrm>
                    <a:prstGeom prst="rect">
                      <a:avLst/>
                    </a:prstGeom>
                    <a:solidFill>
                      <a:srgbClr val="FFFF99"/>
                    </a:soli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eaLnBrk="0" hangingPunct="0"/>
                      <a:endParaRPr lang="el-GR" sz="2400" i="0">
                        <a:solidFill>
                          <a:srgbClr val="000000"/>
                        </a:solidFill>
                        <a:latin typeface="Arial" charset="0"/>
                        <a:ea typeface="ＭＳ Ｐゴシック" charset="-128"/>
                      </a:endParaRPr>
                    </a:p>
                  </p:txBody>
                </p:sp>
                <p:sp>
                  <p:nvSpPr>
                    <p:cNvPr id="224337" name="Rectangle 10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94" y="1074"/>
                      <a:ext cx="54" cy="56"/>
                    </a:xfrm>
                    <a:prstGeom prst="rect">
                      <a:avLst/>
                    </a:prstGeom>
                    <a:solidFill>
                      <a:srgbClr val="FF0000"/>
                    </a:solidFill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eaLnBrk="0" hangingPunct="0"/>
                      <a:endParaRPr lang="el-GR" sz="2400" i="0">
                        <a:solidFill>
                          <a:srgbClr val="000000"/>
                        </a:solidFill>
                        <a:latin typeface="Arial" charset="0"/>
                        <a:ea typeface="ＭＳ Ｐゴシック" charset="-128"/>
                      </a:endParaRPr>
                    </a:p>
                  </p:txBody>
                </p:sp>
                <p:sp>
                  <p:nvSpPr>
                    <p:cNvPr id="224338" name="Rectangle 10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66" y="1074"/>
                      <a:ext cx="54" cy="56"/>
                    </a:xfrm>
                    <a:prstGeom prst="rect">
                      <a:avLst/>
                    </a:prstGeom>
                    <a:solidFill>
                      <a:srgbClr val="33CC33"/>
                    </a:solidFill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eaLnBrk="0" hangingPunct="0"/>
                      <a:endParaRPr lang="el-GR" sz="2400" i="0">
                        <a:solidFill>
                          <a:srgbClr val="000000"/>
                        </a:solidFill>
                        <a:latin typeface="Arial" charset="0"/>
                        <a:ea typeface="ＭＳ Ｐゴシック" charset="-128"/>
                      </a:endParaRPr>
                    </a:p>
                  </p:txBody>
                </p:sp>
                <p:sp>
                  <p:nvSpPr>
                    <p:cNvPr id="224339" name="Rectangle 10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38" y="1068"/>
                      <a:ext cx="60" cy="56"/>
                    </a:xfrm>
                    <a:prstGeom prst="rect">
                      <a:avLst/>
                    </a:prstGeom>
                    <a:solidFill>
                      <a:srgbClr val="FF0000"/>
                    </a:solidFill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eaLnBrk="0" hangingPunct="0"/>
                      <a:endParaRPr lang="el-GR" sz="2400" i="0">
                        <a:solidFill>
                          <a:srgbClr val="000000"/>
                        </a:solidFill>
                        <a:latin typeface="Arial" charset="0"/>
                        <a:ea typeface="ＭＳ Ｐゴシック" charset="-128"/>
                      </a:endParaRPr>
                    </a:p>
                  </p:txBody>
                </p:sp>
                <p:sp>
                  <p:nvSpPr>
                    <p:cNvPr id="224340" name="Rectangle 10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16" y="1068"/>
                      <a:ext cx="54" cy="56"/>
                    </a:xfrm>
                    <a:prstGeom prst="rect">
                      <a:avLst/>
                    </a:prstGeom>
                    <a:solidFill>
                      <a:srgbClr val="FF0000"/>
                    </a:solidFill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eaLnBrk="0" hangingPunct="0"/>
                      <a:endParaRPr lang="el-GR" sz="2400" i="0">
                        <a:solidFill>
                          <a:srgbClr val="000000"/>
                        </a:solidFill>
                        <a:latin typeface="Arial" charset="0"/>
                        <a:ea typeface="ＭＳ Ｐゴシック" charset="-128"/>
                      </a:endParaRPr>
                    </a:p>
                  </p:txBody>
                </p:sp>
                <p:sp>
                  <p:nvSpPr>
                    <p:cNvPr id="224341" name="AutoShape 106"/>
                    <p:cNvSpPr>
                      <a:spLocks noChangeArrowheads="1"/>
                    </p:cNvSpPr>
                    <p:nvPr/>
                  </p:nvSpPr>
                  <p:spPr bwMode="auto">
                    <a:xfrm rot="10800000" flipH="1">
                      <a:off x="322" y="890"/>
                      <a:ext cx="859" cy="110"/>
                    </a:xfrm>
                    <a:custGeom>
                      <a:avLst/>
                      <a:gdLst>
                        <a:gd name="T0" fmla="*/ 0 w 21600"/>
                        <a:gd name="T1" fmla="*/ 0 h 21600"/>
                        <a:gd name="T2" fmla="*/ 0 w 21600"/>
                        <a:gd name="T3" fmla="*/ 0 h 21600"/>
                        <a:gd name="T4" fmla="*/ 0 w 21600"/>
                        <a:gd name="T5" fmla="*/ 0 h 21600"/>
                        <a:gd name="T6" fmla="*/ 0 w 21600"/>
                        <a:gd name="T7" fmla="*/ 0 h 21600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4501 w 21600"/>
                        <a:gd name="T13" fmla="*/ 4516 h 21600"/>
                        <a:gd name="T14" fmla="*/ 17099 w 21600"/>
                        <a:gd name="T15" fmla="*/ 17084 h 21600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1600" h="21600">
                          <a:moveTo>
                            <a:pt x="0" y="0"/>
                          </a:moveTo>
                          <a:lnTo>
                            <a:pt x="5400" y="21600"/>
                          </a:lnTo>
                          <a:lnTo>
                            <a:pt x="16200" y="21600"/>
                          </a:lnTo>
                          <a:lnTo>
                            <a:pt x="21600" y="0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FFFF99"/>
                    </a:soli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/>
                    </a:p>
                  </p:txBody>
                </p:sp>
              </p:grpSp>
              <p:pic>
                <p:nvPicPr>
                  <p:cNvPr id="224331" name="Picture 107" descr="desktop_computer_stylized_small"/>
                  <p:cNvPicPr>
                    <a:picLocks noChangeAspect="1" noChangeArrowheads="1"/>
                  </p:cNvPicPr>
                  <p:nvPr/>
                </p:nvPicPr>
                <p:blipFill>
                  <a:blip r:embed="rId4" cstate="print"/>
                  <a:srcRect/>
                  <a:stretch>
                    <a:fillRect/>
                  </a:stretch>
                </p:blipFill>
                <p:spPr bwMode="auto">
                  <a:xfrm>
                    <a:off x="-427" y="2049"/>
                    <a:ext cx="447" cy="411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</p:pic>
              <p:sp>
                <p:nvSpPr>
                  <p:cNvPr id="224332" name="Rectangle 108"/>
                  <p:cNvSpPr>
                    <a:spLocks noChangeArrowheads="1"/>
                  </p:cNvSpPr>
                  <p:nvPr/>
                </p:nvSpPr>
                <p:spPr bwMode="auto">
                  <a:xfrm>
                    <a:off x="529" y="2232"/>
                    <a:ext cx="104" cy="91"/>
                  </a:xfrm>
                  <a:prstGeom prst="rect">
                    <a:avLst/>
                  </a:prstGeom>
                  <a:solidFill>
                    <a:srgbClr val="000099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 sz="2400" i="0">
                      <a:solidFill>
                        <a:srgbClr val="000000"/>
                      </a:solidFill>
                      <a:latin typeface="Arial" charset="0"/>
                      <a:ea typeface="ＭＳ Ｐゴシック" charset="-128"/>
                    </a:endParaRPr>
                  </a:p>
                </p:txBody>
              </p:sp>
              <p:sp>
                <p:nvSpPr>
                  <p:cNvPr id="224333" name="Freeform 109"/>
                  <p:cNvSpPr>
                    <a:spLocks/>
                  </p:cNvSpPr>
                  <p:nvPr/>
                </p:nvSpPr>
                <p:spPr bwMode="auto">
                  <a:xfrm>
                    <a:off x="282" y="1951"/>
                    <a:ext cx="302" cy="274"/>
                  </a:xfrm>
                  <a:custGeom>
                    <a:avLst/>
                    <a:gdLst>
                      <a:gd name="T0" fmla="*/ 37 w 381"/>
                      <a:gd name="T1" fmla="*/ 274 h 274"/>
                      <a:gd name="T2" fmla="*/ 37 w 381"/>
                      <a:gd name="T3" fmla="*/ 130 h 274"/>
                      <a:gd name="T4" fmla="*/ 0 w 381"/>
                      <a:gd name="T5" fmla="*/ 0 h 274"/>
                      <a:gd name="T6" fmla="*/ 0 60000 65536"/>
                      <a:gd name="T7" fmla="*/ 0 60000 65536"/>
                      <a:gd name="T8" fmla="*/ 0 60000 65536"/>
                      <a:gd name="T9" fmla="*/ 0 w 381"/>
                      <a:gd name="T10" fmla="*/ 0 h 274"/>
                      <a:gd name="T11" fmla="*/ 381 w 381"/>
                      <a:gd name="T12" fmla="*/ 274 h 274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381" h="274">
                        <a:moveTo>
                          <a:pt x="381" y="274"/>
                        </a:moveTo>
                        <a:lnTo>
                          <a:pt x="381" y="13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224334" name="Line 110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470" y="2270"/>
                    <a:ext cx="15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pic>
                <p:nvPicPr>
                  <p:cNvPr id="224335" name="Picture 111" descr="tv"/>
                  <p:cNvPicPr>
                    <a:picLocks noChangeAspect="1" noChangeArrowheads="1"/>
                  </p:cNvPicPr>
                  <p:nvPr/>
                </p:nvPicPr>
                <p:blipFill>
                  <a:blip r:embed="rId5" cstate="print"/>
                  <a:srcRect/>
                  <a:stretch>
                    <a:fillRect/>
                  </a:stretch>
                </p:blipFill>
                <p:spPr bwMode="auto">
                  <a:xfrm>
                    <a:off x="2" y="1737"/>
                    <a:ext cx="476" cy="42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</p:pic>
            </p:grpSp>
          </p:grpSp>
          <p:sp>
            <p:nvSpPr>
              <p:cNvPr id="224322" name="Text Box 112"/>
              <p:cNvSpPr txBox="1">
                <a:spLocks noChangeArrowheads="1"/>
              </p:cNvSpPr>
              <p:nvPr/>
            </p:nvSpPr>
            <p:spPr bwMode="auto">
              <a:xfrm>
                <a:off x="7188723" y="1823710"/>
                <a:ext cx="488952" cy="45712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n-US" sz="2400" i="0">
                    <a:solidFill>
                      <a:srgbClr val="969696"/>
                    </a:solidFill>
                    <a:latin typeface="Times New Roman" pitchFamily="18" charset="0"/>
                  </a:rPr>
                  <a:t>…</a:t>
                </a:r>
              </a:p>
            </p:txBody>
          </p:sp>
          <p:sp>
            <p:nvSpPr>
              <p:cNvPr id="224323" name="Line 113"/>
              <p:cNvSpPr>
                <a:spLocks noChangeShapeType="1"/>
              </p:cNvSpPr>
              <p:nvPr/>
            </p:nvSpPr>
            <p:spPr bwMode="auto">
              <a:xfrm flipH="1">
                <a:off x="6169544" y="2164969"/>
                <a:ext cx="3175" cy="33332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24324" name="Line 114"/>
              <p:cNvSpPr>
                <a:spLocks noChangeShapeType="1"/>
              </p:cNvSpPr>
              <p:nvPr/>
            </p:nvSpPr>
            <p:spPr bwMode="auto">
              <a:xfrm flipH="1">
                <a:off x="7074423" y="2164969"/>
                <a:ext cx="3175" cy="33332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24325" name="Line 115"/>
              <p:cNvSpPr>
                <a:spLocks noChangeShapeType="1"/>
              </p:cNvSpPr>
              <p:nvPr/>
            </p:nvSpPr>
            <p:spPr bwMode="auto">
              <a:xfrm flipH="1">
                <a:off x="8211077" y="2164969"/>
                <a:ext cx="3175" cy="33332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224280" name="Group 5"/>
            <p:cNvGrpSpPr>
              <a:grpSpLocks/>
            </p:cNvGrpSpPr>
            <p:nvPr/>
          </p:nvGrpSpPr>
          <p:grpSpPr bwMode="auto">
            <a:xfrm flipH="1">
              <a:off x="7298039" y="2490881"/>
              <a:ext cx="850900" cy="627063"/>
              <a:chOff x="6488251" y="2501584"/>
              <a:chExt cx="850900" cy="627063"/>
            </a:xfrm>
          </p:grpSpPr>
          <p:grpSp>
            <p:nvGrpSpPr>
              <p:cNvPr id="224301" name="Group 77"/>
              <p:cNvGrpSpPr>
                <a:grpSpLocks/>
              </p:cNvGrpSpPr>
              <p:nvPr/>
            </p:nvGrpSpPr>
            <p:grpSpPr bwMode="auto">
              <a:xfrm>
                <a:off x="6488251" y="2601597"/>
                <a:ext cx="850900" cy="527050"/>
                <a:chOff x="-490" y="1664"/>
                <a:chExt cx="1429" cy="842"/>
              </a:xfrm>
            </p:grpSpPr>
            <p:sp>
              <p:nvSpPr>
                <p:cNvPr id="224303" name="AutoShape 78"/>
                <p:cNvSpPr>
                  <a:spLocks noChangeArrowheads="1"/>
                </p:cNvSpPr>
                <p:nvPr/>
              </p:nvSpPr>
              <p:spPr bwMode="auto">
                <a:xfrm>
                  <a:off x="-489" y="1663"/>
                  <a:ext cx="1429" cy="294"/>
                </a:xfrm>
                <a:prstGeom prst="triangle">
                  <a:avLst>
                    <a:gd name="adj" fmla="val 50000"/>
                  </a:avLst>
                </a:prstGeom>
                <a:solidFill>
                  <a:srgbClr val="DDDDDD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 sz="2400" i="0">
                    <a:solidFill>
                      <a:srgbClr val="000000"/>
                    </a:solidFill>
                    <a:latin typeface="Arial" charset="0"/>
                    <a:ea typeface="ＭＳ Ｐゴシック" charset="-128"/>
                  </a:endParaRPr>
                </a:p>
              </p:txBody>
            </p:sp>
            <p:grpSp>
              <p:nvGrpSpPr>
                <p:cNvPr id="224304" name="Group 79"/>
                <p:cNvGrpSpPr>
                  <a:grpSpLocks/>
                </p:cNvGrpSpPr>
                <p:nvPr/>
              </p:nvGrpSpPr>
              <p:grpSpPr bwMode="auto">
                <a:xfrm>
                  <a:off x="-427" y="1737"/>
                  <a:ext cx="1217" cy="769"/>
                  <a:chOff x="-427" y="1737"/>
                  <a:chExt cx="1217" cy="769"/>
                </a:xfrm>
              </p:grpSpPr>
              <p:sp>
                <p:nvSpPr>
                  <p:cNvPr id="224305" name="Rectangle 80"/>
                  <p:cNvSpPr>
                    <a:spLocks noChangeArrowheads="1"/>
                  </p:cNvSpPr>
                  <p:nvPr/>
                </p:nvSpPr>
                <p:spPr bwMode="auto">
                  <a:xfrm>
                    <a:off x="-332" y="1922"/>
                    <a:ext cx="1122" cy="583"/>
                  </a:xfrm>
                  <a:prstGeom prst="rect">
                    <a:avLst/>
                  </a:prstGeom>
                  <a:solidFill>
                    <a:srgbClr val="DDDDDD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 sz="2400" i="0">
                      <a:solidFill>
                        <a:srgbClr val="000000"/>
                      </a:solidFill>
                      <a:latin typeface="Arial" charset="0"/>
                      <a:ea typeface="ＭＳ Ｐゴシック" charset="-128"/>
                    </a:endParaRPr>
                  </a:p>
                </p:txBody>
              </p:sp>
              <p:sp>
                <p:nvSpPr>
                  <p:cNvPr id="224306" name="Line 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-150" y="2270"/>
                    <a:ext cx="230" cy="1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grpSp>
                <p:nvGrpSpPr>
                  <p:cNvPr id="224307" name="Group 82"/>
                  <p:cNvGrpSpPr>
                    <a:grpSpLocks/>
                  </p:cNvGrpSpPr>
                  <p:nvPr/>
                </p:nvGrpSpPr>
                <p:grpSpPr bwMode="auto">
                  <a:xfrm>
                    <a:off x="68" y="2192"/>
                    <a:ext cx="387" cy="139"/>
                    <a:chOff x="322" y="890"/>
                    <a:chExt cx="872" cy="339"/>
                  </a:xfrm>
                </p:grpSpPr>
                <p:sp>
                  <p:nvSpPr>
                    <p:cNvPr id="224313" name="Rectangle 8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22" y="998"/>
                      <a:ext cx="871" cy="229"/>
                    </a:xfrm>
                    <a:prstGeom prst="rect">
                      <a:avLst/>
                    </a:prstGeom>
                    <a:solidFill>
                      <a:srgbClr val="FFFF99"/>
                    </a:soli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eaLnBrk="0" hangingPunct="0"/>
                      <a:endParaRPr lang="el-GR" sz="2400" i="0">
                        <a:solidFill>
                          <a:srgbClr val="000000"/>
                        </a:solidFill>
                        <a:latin typeface="Arial" charset="0"/>
                        <a:ea typeface="ＭＳ Ｐゴシック" charset="-128"/>
                      </a:endParaRPr>
                    </a:p>
                  </p:txBody>
                </p:sp>
                <p:sp>
                  <p:nvSpPr>
                    <p:cNvPr id="224314" name="Rectangle 8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94" y="1072"/>
                      <a:ext cx="54" cy="56"/>
                    </a:xfrm>
                    <a:prstGeom prst="rect">
                      <a:avLst/>
                    </a:prstGeom>
                    <a:solidFill>
                      <a:srgbClr val="FF0000"/>
                    </a:solidFill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eaLnBrk="0" hangingPunct="0"/>
                      <a:endParaRPr lang="el-GR" sz="2400" i="0">
                        <a:solidFill>
                          <a:srgbClr val="000000"/>
                        </a:solidFill>
                        <a:latin typeface="Arial" charset="0"/>
                        <a:ea typeface="ＭＳ Ｐゴシック" charset="-128"/>
                      </a:endParaRPr>
                    </a:p>
                  </p:txBody>
                </p:sp>
                <p:sp>
                  <p:nvSpPr>
                    <p:cNvPr id="224315" name="Rectangle 8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66" y="1072"/>
                      <a:ext cx="54" cy="56"/>
                    </a:xfrm>
                    <a:prstGeom prst="rect">
                      <a:avLst/>
                    </a:prstGeom>
                    <a:solidFill>
                      <a:srgbClr val="33CC33"/>
                    </a:solidFill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eaLnBrk="0" hangingPunct="0"/>
                      <a:endParaRPr lang="el-GR" sz="2400" i="0">
                        <a:solidFill>
                          <a:srgbClr val="000000"/>
                        </a:solidFill>
                        <a:latin typeface="Arial" charset="0"/>
                        <a:ea typeface="ＭＳ Ｐゴシック" charset="-128"/>
                      </a:endParaRPr>
                    </a:p>
                  </p:txBody>
                </p:sp>
                <p:sp>
                  <p:nvSpPr>
                    <p:cNvPr id="224316" name="Rectangle 8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39" y="1066"/>
                      <a:ext cx="60" cy="56"/>
                    </a:xfrm>
                    <a:prstGeom prst="rect">
                      <a:avLst/>
                    </a:prstGeom>
                    <a:solidFill>
                      <a:srgbClr val="FF0000"/>
                    </a:solidFill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eaLnBrk="0" hangingPunct="0"/>
                      <a:endParaRPr lang="el-GR" sz="2400" i="0">
                        <a:solidFill>
                          <a:srgbClr val="000000"/>
                        </a:solidFill>
                        <a:latin typeface="Arial" charset="0"/>
                        <a:ea typeface="ＭＳ Ｐゴシック" charset="-128"/>
                      </a:endParaRPr>
                    </a:p>
                  </p:txBody>
                </p:sp>
                <p:sp>
                  <p:nvSpPr>
                    <p:cNvPr id="224317" name="Rectangle 8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17" y="1066"/>
                      <a:ext cx="54" cy="56"/>
                    </a:xfrm>
                    <a:prstGeom prst="rect">
                      <a:avLst/>
                    </a:prstGeom>
                    <a:solidFill>
                      <a:srgbClr val="FF0000"/>
                    </a:solidFill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eaLnBrk="0" hangingPunct="0"/>
                      <a:endParaRPr lang="el-GR" sz="2400" i="0">
                        <a:solidFill>
                          <a:srgbClr val="000000"/>
                        </a:solidFill>
                        <a:latin typeface="Arial" charset="0"/>
                        <a:ea typeface="ＭＳ Ｐゴシック" charset="-128"/>
                      </a:endParaRPr>
                    </a:p>
                  </p:txBody>
                </p:sp>
                <p:sp>
                  <p:nvSpPr>
                    <p:cNvPr id="224318" name="AutoShape 88"/>
                    <p:cNvSpPr>
                      <a:spLocks noChangeArrowheads="1"/>
                    </p:cNvSpPr>
                    <p:nvPr/>
                  </p:nvSpPr>
                  <p:spPr bwMode="auto">
                    <a:xfrm rot="10800000" flipH="1">
                      <a:off x="322" y="890"/>
                      <a:ext cx="859" cy="110"/>
                    </a:xfrm>
                    <a:custGeom>
                      <a:avLst/>
                      <a:gdLst>
                        <a:gd name="T0" fmla="*/ 0 w 21600"/>
                        <a:gd name="T1" fmla="*/ 0 h 21600"/>
                        <a:gd name="T2" fmla="*/ 0 w 21600"/>
                        <a:gd name="T3" fmla="*/ 0 h 21600"/>
                        <a:gd name="T4" fmla="*/ 0 w 21600"/>
                        <a:gd name="T5" fmla="*/ 0 h 21600"/>
                        <a:gd name="T6" fmla="*/ 0 w 21600"/>
                        <a:gd name="T7" fmla="*/ 0 h 21600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4501 w 21600"/>
                        <a:gd name="T13" fmla="*/ 4516 h 21600"/>
                        <a:gd name="T14" fmla="*/ 17099 w 21600"/>
                        <a:gd name="T15" fmla="*/ 17084 h 21600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1600" h="21600">
                          <a:moveTo>
                            <a:pt x="0" y="0"/>
                          </a:moveTo>
                          <a:lnTo>
                            <a:pt x="5400" y="21600"/>
                          </a:lnTo>
                          <a:lnTo>
                            <a:pt x="16200" y="21600"/>
                          </a:lnTo>
                          <a:lnTo>
                            <a:pt x="21600" y="0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FFFF99"/>
                    </a:soli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/>
                    </a:p>
                  </p:txBody>
                </p:sp>
              </p:grpSp>
              <p:pic>
                <p:nvPicPr>
                  <p:cNvPr id="224308" name="Picture 89" descr="desktop_computer_stylized_small"/>
                  <p:cNvPicPr>
                    <a:picLocks noChangeAspect="1" noChangeArrowheads="1"/>
                  </p:cNvPicPr>
                  <p:nvPr/>
                </p:nvPicPr>
                <p:blipFill>
                  <a:blip r:embed="rId4" cstate="print"/>
                  <a:srcRect/>
                  <a:stretch>
                    <a:fillRect/>
                  </a:stretch>
                </p:blipFill>
                <p:spPr bwMode="auto">
                  <a:xfrm>
                    <a:off x="-427" y="2049"/>
                    <a:ext cx="447" cy="411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</p:pic>
              <p:sp>
                <p:nvSpPr>
                  <p:cNvPr id="224309" name="Rectangle 90"/>
                  <p:cNvSpPr>
                    <a:spLocks noChangeArrowheads="1"/>
                  </p:cNvSpPr>
                  <p:nvPr/>
                </p:nvSpPr>
                <p:spPr bwMode="auto">
                  <a:xfrm>
                    <a:off x="529" y="2231"/>
                    <a:ext cx="104" cy="91"/>
                  </a:xfrm>
                  <a:prstGeom prst="rect">
                    <a:avLst/>
                  </a:prstGeom>
                  <a:solidFill>
                    <a:srgbClr val="000099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 sz="2400" i="0">
                      <a:solidFill>
                        <a:srgbClr val="000000"/>
                      </a:solidFill>
                      <a:latin typeface="Arial" charset="0"/>
                      <a:ea typeface="ＭＳ Ｐゴシック" charset="-128"/>
                    </a:endParaRPr>
                  </a:p>
                </p:txBody>
              </p:sp>
              <p:sp>
                <p:nvSpPr>
                  <p:cNvPr id="224310" name="Freeform 91"/>
                  <p:cNvSpPr>
                    <a:spLocks/>
                  </p:cNvSpPr>
                  <p:nvPr/>
                </p:nvSpPr>
                <p:spPr bwMode="auto">
                  <a:xfrm>
                    <a:off x="282" y="1951"/>
                    <a:ext cx="302" cy="274"/>
                  </a:xfrm>
                  <a:custGeom>
                    <a:avLst/>
                    <a:gdLst>
                      <a:gd name="T0" fmla="*/ 37 w 381"/>
                      <a:gd name="T1" fmla="*/ 274 h 274"/>
                      <a:gd name="T2" fmla="*/ 37 w 381"/>
                      <a:gd name="T3" fmla="*/ 130 h 274"/>
                      <a:gd name="T4" fmla="*/ 0 w 381"/>
                      <a:gd name="T5" fmla="*/ 0 h 274"/>
                      <a:gd name="T6" fmla="*/ 0 60000 65536"/>
                      <a:gd name="T7" fmla="*/ 0 60000 65536"/>
                      <a:gd name="T8" fmla="*/ 0 60000 65536"/>
                      <a:gd name="T9" fmla="*/ 0 w 381"/>
                      <a:gd name="T10" fmla="*/ 0 h 274"/>
                      <a:gd name="T11" fmla="*/ 381 w 381"/>
                      <a:gd name="T12" fmla="*/ 274 h 274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381" h="274">
                        <a:moveTo>
                          <a:pt x="381" y="274"/>
                        </a:moveTo>
                        <a:lnTo>
                          <a:pt x="381" y="13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224311" name="Line 92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471" y="2269"/>
                    <a:ext cx="15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pic>
                <p:nvPicPr>
                  <p:cNvPr id="224312" name="Picture 93" descr="tv"/>
                  <p:cNvPicPr>
                    <a:picLocks noChangeAspect="1" noChangeArrowheads="1"/>
                  </p:cNvPicPr>
                  <p:nvPr/>
                </p:nvPicPr>
                <p:blipFill>
                  <a:blip r:embed="rId5" cstate="print"/>
                  <a:srcRect/>
                  <a:stretch>
                    <a:fillRect/>
                  </a:stretch>
                </p:blipFill>
                <p:spPr bwMode="auto">
                  <a:xfrm>
                    <a:off x="2" y="1737"/>
                    <a:ext cx="476" cy="42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</p:pic>
            </p:grpSp>
          </p:grpSp>
          <p:sp>
            <p:nvSpPr>
              <p:cNvPr id="224302" name="Freeform 116"/>
              <p:cNvSpPr>
                <a:spLocks/>
              </p:cNvSpPr>
              <p:nvPr/>
            </p:nvSpPr>
            <p:spPr bwMode="auto">
              <a:xfrm>
                <a:off x="7159763" y="2501584"/>
                <a:ext cx="127000" cy="476250"/>
              </a:xfrm>
              <a:custGeom>
                <a:avLst/>
                <a:gdLst>
                  <a:gd name="T0" fmla="*/ 0 w 80"/>
                  <a:gd name="T1" fmla="*/ 2147483647 h 300"/>
                  <a:gd name="T2" fmla="*/ 2147483647 w 80"/>
                  <a:gd name="T3" fmla="*/ 2147483647 h 300"/>
                  <a:gd name="T4" fmla="*/ 2147483647 w 80"/>
                  <a:gd name="T5" fmla="*/ 0 h 300"/>
                  <a:gd name="T6" fmla="*/ 0 60000 65536"/>
                  <a:gd name="T7" fmla="*/ 0 60000 65536"/>
                  <a:gd name="T8" fmla="*/ 0 60000 65536"/>
                  <a:gd name="T9" fmla="*/ 0 w 80"/>
                  <a:gd name="T10" fmla="*/ 0 h 300"/>
                  <a:gd name="T11" fmla="*/ 80 w 80"/>
                  <a:gd name="T12" fmla="*/ 300 h 3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80" h="300">
                    <a:moveTo>
                      <a:pt x="0" y="300"/>
                    </a:moveTo>
                    <a:lnTo>
                      <a:pt x="80" y="300"/>
                    </a:lnTo>
                    <a:lnTo>
                      <a:pt x="80" y="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224281" name="Group 186"/>
            <p:cNvGrpSpPr>
              <a:grpSpLocks/>
            </p:cNvGrpSpPr>
            <p:nvPr/>
          </p:nvGrpSpPr>
          <p:grpSpPr bwMode="auto">
            <a:xfrm flipH="1">
              <a:off x="5984260" y="2507718"/>
              <a:ext cx="850900" cy="627063"/>
              <a:chOff x="6488251" y="2501584"/>
              <a:chExt cx="850900" cy="627063"/>
            </a:xfrm>
          </p:grpSpPr>
          <p:grpSp>
            <p:nvGrpSpPr>
              <p:cNvPr id="224283" name="Group 77"/>
              <p:cNvGrpSpPr>
                <a:grpSpLocks/>
              </p:cNvGrpSpPr>
              <p:nvPr/>
            </p:nvGrpSpPr>
            <p:grpSpPr bwMode="auto">
              <a:xfrm>
                <a:off x="6488251" y="2601597"/>
                <a:ext cx="850900" cy="527050"/>
                <a:chOff x="-490" y="1664"/>
                <a:chExt cx="1429" cy="842"/>
              </a:xfrm>
            </p:grpSpPr>
            <p:sp>
              <p:nvSpPr>
                <p:cNvPr id="224285" name="AutoShape 78"/>
                <p:cNvSpPr>
                  <a:spLocks noChangeArrowheads="1"/>
                </p:cNvSpPr>
                <p:nvPr/>
              </p:nvSpPr>
              <p:spPr bwMode="auto">
                <a:xfrm>
                  <a:off x="-491" y="1664"/>
                  <a:ext cx="1429" cy="294"/>
                </a:xfrm>
                <a:prstGeom prst="triangle">
                  <a:avLst>
                    <a:gd name="adj" fmla="val 50000"/>
                  </a:avLst>
                </a:prstGeom>
                <a:solidFill>
                  <a:srgbClr val="DDDDDD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 sz="2400" i="0">
                    <a:solidFill>
                      <a:srgbClr val="000000"/>
                    </a:solidFill>
                    <a:latin typeface="Arial" charset="0"/>
                    <a:ea typeface="ＭＳ Ｐゴシック" charset="-128"/>
                  </a:endParaRPr>
                </a:p>
              </p:txBody>
            </p:sp>
            <p:grpSp>
              <p:nvGrpSpPr>
                <p:cNvPr id="224286" name="Group 79"/>
                <p:cNvGrpSpPr>
                  <a:grpSpLocks/>
                </p:cNvGrpSpPr>
                <p:nvPr/>
              </p:nvGrpSpPr>
              <p:grpSpPr bwMode="auto">
                <a:xfrm>
                  <a:off x="-427" y="1737"/>
                  <a:ext cx="1217" cy="769"/>
                  <a:chOff x="-427" y="1737"/>
                  <a:chExt cx="1217" cy="769"/>
                </a:xfrm>
              </p:grpSpPr>
              <p:sp>
                <p:nvSpPr>
                  <p:cNvPr id="224287" name="Rectangle 80"/>
                  <p:cNvSpPr>
                    <a:spLocks noChangeArrowheads="1"/>
                  </p:cNvSpPr>
                  <p:nvPr/>
                </p:nvSpPr>
                <p:spPr bwMode="auto">
                  <a:xfrm>
                    <a:off x="-339" y="1923"/>
                    <a:ext cx="1128" cy="583"/>
                  </a:xfrm>
                  <a:prstGeom prst="rect">
                    <a:avLst/>
                  </a:prstGeom>
                  <a:solidFill>
                    <a:srgbClr val="DDDDDD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 sz="2400" i="0">
                      <a:solidFill>
                        <a:srgbClr val="000000"/>
                      </a:solidFill>
                      <a:latin typeface="Arial" charset="0"/>
                      <a:ea typeface="ＭＳ Ｐゴシック" charset="-128"/>
                    </a:endParaRPr>
                  </a:p>
                </p:txBody>
              </p:sp>
              <p:sp>
                <p:nvSpPr>
                  <p:cNvPr id="224288" name="Line 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-150" y="2270"/>
                    <a:ext cx="230" cy="1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grpSp>
                <p:nvGrpSpPr>
                  <p:cNvPr id="224289" name="Group 82"/>
                  <p:cNvGrpSpPr>
                    <a:grpSpLocks/>
                  </p:cNvGrpSpPr>
                  <p:nvPr/>
                </p:nvGrpSpPr>
                <p:grpSpPr bwMode="auto">
                  <a:xfrm>
                    <a:off x="68" y="2192"/>
                    <a:ext cx="387" cy="139"/>
                    <a:chOff x="322" y="890"/>
                    <a:chExt cx="872" cy="339"/>
                  </a:xfrm>
                </p:grpSpPr>
                <p:sp>
                  <p:nvSpPr>
                    <p:cNvPr id="224295" name="Rectangle 8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19" y="1000"/>
                      <a:ext cx="859" cy="229"/>
                    </a:xfrm>
                    <a:prstGeom prst="rect">
                      <a:avLst/>
                    </a:prstGeom>
                    <a:solidFill>
                      <a:srgbClr val="FFFF99"/>
                    </a:soli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eaLnBrk="0" hangingPunct="0"/>
                      <a:endParaRPr lang="el-GR" sz="2400" i="0">
                        <a:solidFill>
                          <a:srgbClr val="000000"/>
                        </a:solidFill>
                        <a:latin typeface="Arial" charset="0"/>
                        <a:ea typeface="ＭＳ Ｐゴシック" charset="-128"/>
                      </a:endParaRPr>
                    </a:p>
                  </p:txBody>
                </p:sp>
                <p:sp>
                  <p:nvSpPr>
                    <p:cNvPr id="224296" name="Rectangle 8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79" y="1074"/>
                      <a:ext cx="54" cy="56"/>
                    </a:xfrm>
                    <a:prstGeom prst="rect">
                      <a:avLst/>
                    </a:prstGeom>
                    <a:solidFill>
                      <a:srgbClr val="FF0000"/>
                    </a:solidFill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eaLnBrk="0" hangingPunct="0"/>
                      <a:endParaRPr lang="el-GR" sz="2400" i="0">
                        <a:solidFill>
                          <a:srgbClr val="000000"/>
                        </a:solidFill>
                        <a:latin typeface="Arial" charset="0"/>
                        <a:ea typeface="ＭＳ Ｐゴシック" charset="-128"/>
                      </a:endParaRPr>
                    </a:p>
                  </p:txBody>
                </p:sp>
                <p:sp>
                  <p:nvSpPr>
                    <p:cNvPr id="224297" name="Rectangle 8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51" y="1074"/>
                      <a:ext cx="54" cy="56"/>
                    </a:xfrm>
                    <a:prstGeom prst="rect">
                      <a:avLst/>
                    </a:prstGeom>
                    <a:solidFill>
                      <a:srgbClr val="33CC33"/>
                    </a:solidFill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eaLnBrk="0" hangingPunct="0"/>
                      <a:endParaRPr lang="el-GR" sz="2400" i="0">
                        <a:solidFill>
                          <a:srgbClr val="000000"/>
                        </a:solidFill>
                        <a:latin typeface="Arial" charset="0"/>
                        <a:ea typeface="ＭＳ Ｐゴシック" charset="-128"/>
                      </a:endParaRPr>
                    </a:p>
                  </p:txBody>
                </p:sp>
                <p:sp>
                  <p:nvSpPr>
                    <p:cNvPr id="224298" name="Rectangle 8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23" y="1068"/>
                      <a:ext cx="60" cy="56"/>
                    </a:xfrm>
                    <a:prstGeom prst="rect">
                      <a:avLst/>
                    </a:prstGeom>
                    <a:solidFill>
                      <a:srgbClr val="FF0000"/>
                    </a:solidFill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eaLnBrk="0" hangingPunct="0"/>
                      <a:endParaRPr lang="el-GR" sz="2400" i="0">
                        <a:solidFill>
                          <a:srgbClr val="000000"/>
                        </a:solidFill>
                        <a:latin typeface="Arial" charset="0"/>
                        <a:ea typeface="ＭＳ Ｐゴシック" charset="-128"/>
                      </a:endParaRPr>
                    </a:p>
                  </p:txBody>
                </p:sp>
                <p:sp>
                  <p:nvSpPr>
                    <p:cNvPr id="224299" name="Rectangle 8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01" y="1068"/>
                      <a:ext cx="54" cy="56"/>
                    </a:xfrm>
                    <a:prstGeom prst="rect">
                      <a:avLst/>
                    </a:prstGeom>
                    <a:solidFill>
                      <a:srgbClr val="FF0000"/>
                    </a:solidFill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eaLnBrk="0" hangingPunct="0"/>
                      <a:endParaRPr lang="el-GR" sz="2400" i="0">
                        <a:solidFill>
                          <a:srgbClr val="000000"/>
                        </a:solidFill>
                        <a:latin typeface="Arial" charset="0"/>
                        <a:ea typeface="ＭＳ Ｐゴシック" charset="-128"/>
                      </a:endParaRPr>
                    </a:p>
                  </p:txBody>
                </p:sp>
                <p:sp>
                  <p:nvSpPr>
                    <p:cNvPr id="224300" name="AutoShape 88"/>
                    <p:cNvSpPr>
                      <a:spLocks noChangeArrowheads="1"/>
                    </p:cNvSpPr>
                    <p:nvPr/>
                  </p:nvSpPr>
                  <p:spPr bwMode="auto">
                    <a:xfrm rot="10800000" flipH="1">
                      <a:off x="322" y="890"/>
                      <a:ext cx="859" cy="110"/>
                    </a:xfrm>
                    <a:custGeom>
                      <a:avLst/>
                      <a:gdLst>
                        <a:gd name="T0" fmla="*/ 0 w 21600"/>
                        <a:gd name="T1" fmla="*/ 0 h 21600"/>
                        <a:gd name="T2" fmla="*/ 0 w 21600"/>
                        <a:gd name="T3" fmla="*/ 0 h 21600"/>
                        <a:gd name="T4" fmla="*/ 0 w 21600"/>
                        <a:gd name="T5" fmla="*/ 0 h 21600"/>
                        <a:gd name="T6" fmla="*/ 0 w 21600"/>
                        <a:gd name="T7" fmla="*/ 0 h 21600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4501 w 21600"/>
                        <a:gd name="T13" fmla="*/ 4516 h 21600"/>
                        <a:gd name="T14" fmla="*/ 17099 w 21600"/>
                        <a:gd name="T15" fmla="*/ 17084 h 21600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1600" h="21600">
                          <a:moveTo>
                            <a:pt x="0" y="0"/>
                          </a:moveTo>
                          <a:lnTo>
                            <a:pt x="5400" y="21600"/>
                          </a:lnTo>
                          <a:lnTo>
                            <a:pt x="16200" y="21600"/>
                          </a:lnTo>
                          <a:lnTo>
                            <a:pt x="21600" y="0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FFFF99"/>
                    </a:soli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/>
                    </a:p>
                  </p:txBody>
                </p:sp>
              </p:grpSp>
              <p:pic>
                <p:nvPicPr>
                  <p:cNvPr id="224290" name="Picture 89" descr="desktop_computer_stylized_small"/>
                  <p:cNvPicPr>
                    <a:picLocks noChangeAspect="1" noChangeArrowheads="1"/>
                  </p:cNvPicPr>
                  <p:nvPr/>
                </p:nvPicPr>
                <p:blipFill>
                  <a:blip r:embed="rId4" cstate="print"/>
                  <a:srcRect/>
                  <a:stretch>
                    <a:fillRect/>
                  </a:stretch>
                </p:blipFill>
                <p:spPr bwMode="auto">
                  <a:xfrm>
                    <a:off x="-427" y="2049"/>
                    <a:ext cx="447" cy="411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</p:pic>
              <p:sp>
                <p:nvSpPr>
                  <p:cNvPr id="224291" name="Rectangle 90"/>
                  <p:cNvSpPr>
                    <a:spLocks noChangeArrowheads="1"/>
                  </p:cNvSpPr>
                  <p:nvPr/>
                </p:nvSpPr>
                <p:spPr bwMode="auto">
                  <a:xfrm>
                    <a:off x="528" y="2232"/>
                    <a:ext cx="104" cy="91"/>
                  </a:xfrm>
                  <a:prstGeom prst="rect">
                    <a:avLst/>
                  </a:prstGeom>
                  <a:solidFill>
                    <a:srgbClr val="000099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 sz="2400" i="0">
                      <a:solidFill>
                        <a:srgbClr val="000000"/>
                      </a:solidFill>
                      <a:latin typeface="Arial" charset="0"/>
                      <a:ea typeface="ＭＳ Ｐゴシック" charset="-128"/>
                    </a:endParaRPr>
                  </a:p>
                </p:txBody>
              </p:sp>
              <p:sp>
                <p:nvSpPr>
                  <p:cNvPr id="224292" name="Freeform 91"/>
                  <p:cNvSpPr>
                    <a:spLocks/>
                  </p:cNvSpPr>
                  <p:nvPr/>
                </p:nvSpPr>
                <p:spPr bwMode="auto">
                  <a:xfrm>
                    <a:off x="282" y="1951"/>
                    <a:ext cx="302" cy="274"/>
                  </a:xfrm>
                  <a:custGeom>
                    <a:avLst/>
                    <a:gdLst>
                      <a:gd name="T0" fmla="*/ 37 w 381"/>
                      <a:gd name="T1" fmla="*/ 274 h 274"/>
                      <a:gd name="T2" fmla="*/ 37 w 381"/>
                      <a:gd name="T3" fmla="*/ 130 h 274"/>
                      <a:gd name="T4" fmla="*/ 0 w 381"/>
                      <a:gd name="T5" fmla="*/ 0 h 274"/>
                      <a:gd name="T6" fmla="*/ 0 60000 65536"/>
                      <a:gd name="T7" fmla="*/ 0 60000 65536"/>
                      <a:gd name="T8" fmla="*/ 0 60000 65536"/>
                      <a:gd name="T9" fmla="*/ 0 w 381"/>
                      <a:gd name="T10" fmla="*/ 0 h 274"/>
                      <a:gd name="T11" fmla="*/ 381 w 381"/>
                      <a:gd name="T12" fmla="*/ 274 h 274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381" h="274">
                        <a:moveTo>
                          <a:pt x="381" y="274"/>
                        </a:moveTo>
                        <a:lnTo>
                          <a:pt x="381" y="13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224293" name="Line 92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469" y="2270"/>
                    <a:ext cx="15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pic>
                <p:nvPicPr>
                  <p:cNvPr id="224294" name="Picture 93" descr="tv"/>
                  <p:cNvPicPr>
                    <a:picLocks noChangeAspect="1" noChangeArrowheads="1"/>
                  </p:cNvPicPr>
                  <p:nvPr/>
                </p:nvPicPr>
                <p:blipFill>
                  <a:blip r:embed="rId5" cstate="print"/>
                  <a:srcRect/>
                  <a:stretch>
                    <a:fillRect/>
                  </a:stretch>
                </p:blipFill>
                <p:spPr bwMode="auto">
                  <a:xfrm>
                    <a:off x="2" y="1737"/>
                    <a:ext cx="476" cy="42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</p:pic>
            </p:grpSp>
          </p:grpSp>
          <p:sp>
            <p:nvSpPr>
              <p:cNvPr id="224284" name="Freeform 116"/>
              <p:cNvSpPr>
                <a:spLocks/>
              </p:cNvSpPr>
              <p:nvPr/>
            </p:nvSpPr>
            <p:spPr bwMode="auto">
              <a:xfrm>
                <a:off x="7159763" y="2501584"/>
                <a:ext cx="127000" cy="476250"/>
              </a:xfrm>
              <a:custGeom>
                <a:avLst/>
                <a:gdLst>
                  <a:gd name="T0" fmla="*/ 0 w 80"/>
                  <a:gd name="T1" fmla="*/ 2147483647 h 300"/>
                  <a:gd name="T2" fmla="*/ 2147483647 w 80"/>
                  <a:gd name="T3" fmla="*/ 2147483647 h 300"/>
                  <a:gd name="T4" fmla="*/ 2147483647 w 80"/>
                  <a:gd name="T5" fmla="*/ 0 h 300"/>
                  <a:gd name="T6" fmla="*/ 0 60000 65536"/>
                  <a:gd name="T7" fmla="*/ 0 60000 65536"/>
                  <a:gd name="T8" fmla="*/ 0 60000 65536"/>
                  <a:gd name="T9" fmla="*/ 0 w 80"/>
                  <a:gd name="T10" fmla="*/ 0 h 300"/>
                  <a:gd name="T11" fmla="*/ 80 w 80"/>
                  <a:gd name="T12" fmla="*/ 300 h 3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80" h="300">
                    <a:moveTo>
                      <a:pt x="0" y="300"/>
                    </a:moveTo>
                    <a:lnTo>
                      <a:pt x="80" y="300"/>
                    </a:lnTo>
                    <a:lnTo>
                      <a:pt x="80" y="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224282" name="Text Box 112"/>
            <p:cNvSpPr txBox="1">
              <a:spLocks noChangeArrowheads="1"/>
            </p:cNvSpPr>
            <p:nvPr/>
          </p:nvSpPr>
          <p:spPr bwMode="auto">
            <a:xfrm>
              <a:off x="6787904" y="2596702"/>
              <a:ext cx="488952" cy="4571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400" i="0">
                  <a:solidFill>
                    <a:srgbClr val="969696"/>
                  </a:solidFill>
                  <a:latin typeface="Times New Roman" pitchFamily="18" charset="0"/>
                </a:rPr>
                <a:t>…</a:t>
              </a:r>
            </a:p>
          </p:txBody>
        </p:sp>
      </p:grpSp>
      <p:grpSp>
        <p:nvGrpSpPr>
          <p:cNvPr id="175" name="Group 10"/>
          <p:cNvGrpSpPr>
            <a:grpSpLocks/>
          </p:cNvGrpSpPr>
          <p:nvPr/>
        </p:nvGrpSpPr>
        <p:grpSpPr bwMode="auto">
          <a:xfrm>
            <a:off x="1563688" y="1239838"/>
            <a:ext cx="6373812" cy="938212"/>
            <a:chOff x="1987247" y="1333114"/>
            <a:chExt cx="5338532" cy="938762"/>
          </a:xfrm>
        </p:grpSpPr>
        <p:sp>
          <p:nvSpPr>
            <p:cNvPr id="224276" name="Text Box 6"/>
            <p:cNvSpPr txBox="1">
              <a:spLocks noChangeArrowheads="1"/>
            </p:cNvSpPr>
            <p:nvPr/>
          </p:nvSpPr>
          <p:spPr bwMode="auto">
            <a:xfrm>
              <a:off x="1987247" y="1333114"/>
              <a:ext cx="5338532" cy="5178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lnSpc>
                  <a:spcPct val="85000"/>
                </a:lnSpc>
              </a:pPr>
              <a:r>
                <a:rPr lang="en-US" sz="1600">
                  <a:solidFill>
                    <a:srgbClr val="000000"/>
                  </a:solidFill>
                  <a:latin typeface="Arial" charset="0"/>
                  <a:ea typeface="ＭＳ Ｐゴシック" charset="-128"/>
                  <a:cs typeface="Arial" charset="0"/>
                </a:rPr>
                <a:t>Internet frames,TV channels, control  transmitted </a:t>
              </a:r>
            </a:p>
            <a:p>
              <a:pPr algn="ctr" eaLnBrk="0" hangingPunct="0">
                <a:lnSpc>
                  <a:spcPct val="85000"/>
                </a:lnSpc>
              </a:pPr>
              <a:r>
                <a:rPr lang="en-US" sz="1600">
                  <a:solidFill>
                    <a:srgbClr val="000000"/>
                  </a:solidFill>
                  <a:latin typeface="Arial" charset="0"/>
                  <a:ea typeface="ＭＳ Ｐゴシック" charset="-128"/>
                  <a:cs typeface="Arial" charset="0"/>
                </a:rPr>
                <a:t>downstream at different frequencies</a:t>
              </a:r>
            </a:p>
          </p:txBody>
        </p:sp>
        <p:sp>
          <p:nvSpPr>
            <p:cNvPr id="224277" name="Right Arrow 9"/>
            <p:cNvSpPr>
              <a:spLocks noChangeArrowheads="1"/>
            </p:cNvSpPr>
            <p:nvPr/>
          </p:nvSpPr>
          <p:spPr bwMode="auto">
            <a:xfrm>
              <a:off x="3457110" y="1787244"/>
              <a:ext cx="2387053" cy="484632"/>
            </a:xfrm>
            <a:prstGeom prst="rightArrow">
              <a:avLst>
                <a:gd name="adj1" fmla="val 50000"/>
                <a:gd name="adj2" fmla="val 50007"/>
              </a:avLst>
            </a:prstGeom>
            <a:gradFill rotWithShape="1">
              <a:gsLst>
                <a:gs pos="0">
                  <a:srgbClr val="FFFFFF"/>
                </a:gs>
                <a:gs pos="100000">
                  <a:srgbClr val="0000FF"/>
                </a:gs>
              </a:gsLst>
              <a:lin ang="0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l-GR" sz="2400" i="0">
                <a:latin typeface="Arial" charset="0"/>
              </a:endParaRPr>
            </a:p>
          </p:txBody>
        </p:sp>
      </p:grpSp>
      <p:grpSp>
        <p:nvGrpSpPr>
          <p:cNvPr id="178" name="Group 11"/>
          <p:cNvGrpSpPr>
            <a:grpSpLocks/>
          </p:cNvGrpSpPr>
          <p:nvPr/>
        </p:nvGrpSpPr>
        <p:grpSpPr bwMode="auto">
          <a:xfrm>
            <a:off x="2998788" y="3644900"/>
            <a:ext cx="5995987" cy="944563"/>
            <a:chOff x="2810374" y="3867998"/>
            <a:chExt cx="5997028" cy="944803"/>
          </a:xfrm>
        </p:grpSpPr>
        <p:sp>
          <p:nvSpPr>
            <p:cNvPr id="224274" name="Text Box 6"/>
            <p:cNvSpPr txBox="1">
              <a:spLocks noChangeArrowheads="1"/>
            </p:cNvSpPr>
            <p:nvPr/>
          </p:nvSpPr>
          <p:spPr bwMode="auto">
            <a:xfrm>
              <a:off x="2810374" y="4295145"/>
              <a:ext cx="5997028" cy="5176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lnSpc>
                  <a:spcPct val="85000"/>
                </a:lnSpc>
              </a:pPr>
              <a:r>
                <a:rPr lang="en-US" sz="1600">
                  <a:solidFill>
                    <a:srgbClr val="000000"/>
                  </a:solidFill>
                  <a:latin typeface="Arial" charset="0"/>
                  <a:ea typeface="ＭＳ Ｐゴシック" charset="-128"/>
                  <a:cs typeface="Arial" charset="0"/>
                </a:rPr>
                <a:t>upstream Internet frames, TV control,  transmitted </a:t>
              </a:r>
            </a:p>
            <a:p>
              <a:pPr algn="ctr" eaLnBrk="0" hangingPunct="0">
                <a:lnSpc>
                  <a:spcPct val="85000"/>
                </a:lnSpc>
              </a:pPr>
              <a:r>
                <a:rPr lang="en-US" sz="1600">
                  <a:solidFill>
                    <a:srgbClr val="000000"/>
                  </a:solidFill>
                  <a:latin typeface="Arial" charset="0"/>
                  <a:ea typeface="ＭＳ Ｐゴシック" charset="-128"/>
                  <a:cs typeface="Arial" charset="0"/>
                </a:rPr>
                <a:t>upstream at different frequencies in time slots</a:t>
              </a:r>
            </a:p>
          </p:txBody>
        </p:sp>
        <p:sp>
          <p:nvSpPr>
            <p:cNvPr id="224275" name="Right Arrow 213"/>
            <p:cNvSpPr>
              <a:spLocks noChangeArrowheads="1"/>
            </p:cNvSpPr>
            <p:nvPr/>
          </p:nvSpPr>
          <p:spPr bwMode="auto">
            <a:xfrm rot="10800000">
              <a:off x="4197454" y="3867998"/>
              <a:ext cx="2387053" cy="484632"/>
            </a:xfrm>
            <a:prstGeom prst="rightArrow">
              <a:avLst>
                <a:gd name="adj1" fmla="val 50000"/>
                <a:gd name="adj2" fmla="val 50007"/>
              </a:avLst>
            </a:prstGeom>
            <a:gradFill rotWithShape="1">
              <a:gsLst>
                <a:gs pos="0">
                  <a:srgbClr val="FFFFFF"/>
                </a:gs>
                <a:gs pos="100000">
                  <a:srgbClr val="0000FF"/>
                </a:gs>
              </a:gsLst>
              <a:lin ang="0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el-GR" sz="2400" i="0">
                <a:latin typeface="Arial" charset="0"/>
              </a:endParaRPr>
            </a:p>
          </p:txBody>
        </p:sp>
      </p:grpSp>
      <p:pic>
        <p:nvPicPr>
          <p:cNvPr id="224272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25613" y="2740025"/>
            <a:ext cx="260350" cy="52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4273" name="181 - TextBox"/>
          <p:cNvSpPr txBox="1">
            <a:spLocks noChangeArrowheads="1"/>
          </p:cNvSpPr>
          <p:nvPr/>
        </p:nvSpPr>
        <p:spPr bwMode="auto">
          <a:xfrm>
            <a:off x="528638" y="4619625"/>
            <a:ext cx="8278812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buClr>
                <a:schemeClr val="accent2"/>
              </a:buClr>
              <a:buFont typeface="Wingdings" pitchFamily="2" charset="2"/>
              <a:buChar char="q"/>
            </a:pPr>
            <a:r>
              <a:rPr lang="el-GR"/>
              <a:t> </a:t>
            </a:r>
            <a:r>
              <a:rPr lang="el-GR" i="0">
                <a:solidFill>
                  <a:srgbClr val="FF0000"/>
                </a:solidFill>
              </a:rPr>
              <a:t>πολλαπλά</a:t>
            </a:r>
            <a:r>
              <a:rPr lang="el-GR" i="0"/>
              <a:t> (</a:t>
            </a:r>
            <a:r>
              <a:rPr lang="en-US" i="0"/>
              <a:t>broadcast) </a:t>
            </a:r>
            <a:r>
              <a:rPr lang="el-GR" i="0"/>
              <a:t>κανάλια κατερχόμενης ζεύξης 40 </a:t>
            </a:r>
            <a:r>
              <a:rPr lang="en-US" i="0"/>
              <a:t>Mbps</a:t>
            </a:r>
          </a:p>
          <a:p>
            <a:pPr lvl="1" eaLnBrk="0" hangingPunct="0">
              <a:buClr>
                <a:schemeClr val="accent2"/>
              </a:buClr>
              <a:buFont typeface="Wingdings" pitchFamily="2" charset="2"/>
              <a:buChar char="§"/>
            </a:pPr>
            <a:r>
              <a:rPr lang="en-US"/>
              <a:t> </a:t>
            </a:r>
            <a:r>
              <a:rPr lang="el-GR" i="0"/>
              <a:t>ένα μόνο </a:t>
            </a:r>
            <a:r>
              <a:rPr lang="en-US" i="0"/>
              <a:t>CMTS </a:t>
            </a:r>
            <a:r>
              <a:rPr lang="el-GR" i="0"/>
              <a:t>εκπέμπει στα κανάλια</a:t>
            </a:r>
          </a:p>
          <a:p>
            <a:pPr eaLnBrk="0" hangingPunct="0">
              <a:buClr>
                <a:schemeClr val="accent2"/>
              </a:buClr>
              <a:buFont typeface="Wingdings" pitchFamily="2" charset="2"/>
              <a:buChar char="q"/>
            </a:pPr>
            <a:r>
              <a:rPr lang="el-GR" i="0">
                <a:solidFill>
                  <a:srgbClr val="FF0000"/>
                </a:solidFill>
              </a:rPr>
              <a:t> πολλαπλά</a:t>
            </a:r>
            <a:r>
              <a:rPr lang="en-US" i="0"/>
              <a:t> </a:t>
            </a:r>
            <a:r>
              <a:rPr lang="el-GR" i="0"/>
              <a:t>κανάλια ανερχόμενης ζεύξης 30 </a:t>
            </a:r>
            <a:r>
              <a:rPr lang="en-US" i="0"/>
              <a:t>Mbps</a:t>
            </a:r>
            <a:endParaRPr lang="el-GR" i="0"/>
          </a:p>
          <a:p>
            <a:pPr lvl="1" eaLnBrk="0" hangingPunct="0">
              <a:buClr>
                <a:schemeClr val="accent2"/>
              </a:buClr>
              <a:buFont typeface="Wingdings" pitchFamily="2" charset="2"/>
              <a:buChar char="§"/>
            </a:pPr>
            <a:r>
              <a:rPr lang="el-GR"/>
              <a:t> </a:t>
            </a:r>
            <a:r>
              <a:rPr lang="el-GR" i="0">
                <a:solidFill>
                  <a:srgbClr val="FF0000"/>
                </a:solidFill>
              </a:rPr>
              <a:t>πολλαπλής πρόσβασης: </a:t>
            </a:r>
            <a:r>
              <a:rPr lang="el-GR" i="0"/>
              <a:t>όλοι οι χρήστες ανταγωνίζονται για συγκεκριμένες χρονοθυρίδες του ανερχόμενου καναλιού (άλλες έχουν ανατεθεί)</a:t>
            </a:r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9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9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25DD9976-2F65-409A-BF19-B68D99084CA4}" type="slidenum">
              <a:rPr lang="en-US" smtClean="0">
                <a:latin typeface="Arial" charset="0"/>
                <a:cs typeface="Arial" charset="0"/>
              </a:rPr>
              <a:pPr/>
              <a:t>4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dirty="0" smtClean="0"/>
              <a:t>Επίπεδο ζεύξης</a:t>
            </a:r>
            <a:endParaRPr lang="en-US" sz="3600" dirty="0" smtClean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sz="2400" dirty="0" smtClean="0">
                <a:solidFill>
                  <a:srgbClr val="FF0000"/>
                </a:solidFill>
              </a:rPr>
              <a:t>5.1  </a:t>
            </a:r>
            <a:r>
              <a:rPr lang="el-GR" sz="2400" dirty="0" smtClean="0">
                <a:solidFill>
                  <a:srgbClr val="FF0000"/>
                </a:solidFill>
              </a:rPr>
              <a:t>Εισαγωγή και υπηρεσίες</a:t>
            </a:r>
            <a:endParaRPr lang="en-US" sz="2400" dirty="0" smtClean="0">
              <a:solidFill>
                <a:srgbClr val="FF0000"/>
              </a:solidFill>
            </a:endParaRPr>
          </a:p>
          <a:p>
            <a:r>
              <a:rPr lang="en-US" sz="2400" dirty="0" smtClean="0"/>
              <a:t>5.2  </a:t>
            </a:r>
            <a:r>
              <a:rPr lang="el-GR" sz="2400" dirty="0" smtClean="0"/>
              <a:t>Ανίχνευση και διόρθωση σφαλμάτων</a:t>
            </a:r>
            <a:endParaRPr lang="en-US" sz="2400" dirty="0" smtClean="0"/>
          </a:p>
          <a:p>
            <a:r>
              <a:rPr lang="en-US" sz="2400" dirty="0" smtClean="0"/>
              <a:t>5.3 </a:t>
            </a:r>
            <a:r>
              <a:rPr lang="el-GR" sz="2400" dirty="0" smtClean="0"/>
              <a:t>Πρωτόκολλα πολλαπλής πρόσβασης</a:t>
            </a:r>
            <a:endParaRPr lang="en-US" sz="2400" dirty="0" smtClean="0"/>
          </a:p>
          <a:p>
            <a:r>
              <a:rPr lang="en-US" sz="2400" dirty="0" smtClean="0"/>
              <a:t>5.4  LANs</a:t>
            </a:r>
          </a:p>
          <a:p>
            <a:pPr lvl="1">
              <a:buFont typeface="Wingdings" pitchFamily="2" charset="2"/>
              <a:buChar char="§"/>
            </a:pPr>
            <a:r>
              <a:rPr lang="el-GR" sz="2000" dirty="0" err="1" smtClean="0"/>
              <a:t>Διευθυνσιοδότηση</a:t>
            </a:r>
            <a:r>
              <a:rPr lang="el-GR" sz="2000" dirty="0" smtClean="0"/>
              <a:t>,</a:t>
            </a:r>
            <a:r>
              <a:rPr lang="en-US" sz="2000" dirty="0" smtClean="0"/>
              <a:t> ARP</a:t>
            </a:r>
          </a:p>
          <a:p>
            <a:pPr lvl="1">
              <a:buFont typeface="Wingdings" pitchFamily="2" charset="2"/>
              <a:buChar char="§"/>
            </a:pPr>
            <a:r>
              <a:rPr lang="en-US" sz="2000" dirty="0" smtClean="0"/>
              <a:t>Ethernet</a:t>
            </a:r>
          </a:p>
          <a:p>
            <a:pPr lvl="1">
              <a:buFont typeface="Wingdings" pitchFamily="2" charset="2"/>
              <a:buChar char="§"/>
            </a:pPr>
            <a:r>
              <a:rPr lang="el-GR" sz="2000" dirty="0" err="1" smtClean="0"/>
              <a:t>Μεταγωγείς</a:t>
            </a:r>
            <a:r>
              <a:rPr lang="el-GR" sz="2000" dirty="0" smtClean="0"/>
              <a:t> (</a:t>
            </a:r>
            <a:r>
              <a:rPr lang="en-US" sz="2000" dirty="0" smtClean="0"/>
              <a:t>switches)</a:t>
            </a:r>
          </a:p>
          <a:p>
            <a:pPr lvl="1">
              <a:buFont typeface="Wingdings" pitchFamily="2" charset="2"/>
              <a:buChar char="§"/>
            </a:pPr>
            <a:r>
              <a:rPr lang="en-US" sz="2000" dirty="0" smtClean="0"/>
              <a:t>VLANs</a:t>
            </a:r>
          </a:p>
        </p:txBody>
      </p:sp>
      <p:sp>
        <p:nvSpPr>
          <p:cNvPr id="1946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495800" y="1600200"/>
            <a:ext cx="4054475" cy="4648200"/>
          </a:xfrm>
        </p:spPr>
        <p:txBody>
          <a:bodyPr/>
          <a:lstStyle/>
          <a:p>
            <a:r>
              <a:rPr lang="en-US" sz="2400" dirty="0" smtClean="0"/>
              <a:t>5.5  </a:t>
            </a:r>
            <a:r>
              <a:rPr lang="el-GR" sz="2400" dirty="0" smtClean="0"/>
              <a:t>Εικονικές Ζεύξεις</a:t>
            </a:r>
            <a:r>
              <a:rPr lang="en-US" sz="2400" dirty="0" smtClean="0"/>
              <a:t>: MPLS</a:t>
            </a:r>
          </a:p>
          <a:p>
            <a:r>
              <a:rPr lang="en-US" sz="2400" dirty="0" smtClean="0"/>
              <a:t>5.6  </a:t>
            </a:r>
            <a:r>
              <a:rPr lang="el-GR" sz="2400" dirty="0" smtClean="0"/>
              <a:t>Δικτύωση κέντρων δεδομένων</a:t>
            </a:r>
            <a:endParaRPr lang="en-US" sz="2400" dirty="0" smtClean="0"/>
          </a:p>
          <a:p>
            <a:r>
              <a:rPr lang="en-US" sz="2400" dirty="0" smtClean="0"/>
              <a:t>5.</a:t>
            </a:r>
            <a:r>
              <a:rPr lang="el-GR" sz="2400" dirty="0" smtClean="0"/>
              <a:t>7 </a:t>
            </a:r>
            <a:r>
              <a:rPr lang="en-US" sz="2400" dirty="0" smtClean="0"/>
              <a:t> </a:t>
            </a:r>
            <a:r>
              <a:rPr lang="el-GR" sz="2400" dirty="0" smtClean="0"/>
              <a:t>Η </a:t>
            </a:r>
            <a:r>
              <a:rPr lang="en-US" sz="2400" dirty="0" smtClean="0"/>
              <a:t>“</a:t>
            </a:r>
            <a:r>
              <a:rPr lang="el-GR" sz="2400" dirty="0" smtClean="0"/>
              <a:t>ζωή</a:t>
            </a:r>
            <a:r>
              <a:rPr lang="en-US" sz="2400" dirty="0" smtClean="0"/>
              <a:t>”</a:t>
            </a:r>
            <a:r>
              <a:rPr lang="el-GR" sz="2400" dirty="0" smtClean="0"/>
              <a:t> μιας αίτησης</a:t>
            </a:r>
            <a:r>
              <a:rPr lang="en-US" sz="2400" dirty="0" smtClean="0"/>
              <a:t> web</a:t>
            </a:r>
          </a:p>
          <a:p>
            <a:pPr>
              <a:buFont typeface="ZapfDingbats"/>
              <a:buNone/>
            </a:pPr>
            <a:endParaRPr lang="en-US" sz="2400" dirty="0" smtClean="0"/>
          </a:p>
        </p:txBody>
      </p:sp>
      <p:sp>
        <p:nvSpPr>
          <p:cNvPr id="19461" name="Rectangle 5"/>
          <p:cNvSpPr>
            <a:spLocks noGrp="1" noChangeArrowheads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l-GR" dirty="0" smtClean="0"/>
              <a:t>Δίκτυα Επικοινωνιών- </a:t>
            </a:r>
            <a:r>
              <a:rPr lang="en-US" dirty="0"/>
              <a:t>5: </a:t>
            </a:r>
            <a:r>
              <a:rPr lang="el-GR" dirty="0"/>
              <a:t>Επίπεδο ζεύξης δεδομένων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81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Δίκτυο καλωδιακής πρόσβασης</a:t>
            </a:r>
          </a:p>
        </p:txBody>
      </p:sp>
      <p:sp>
        <p:nvSpPr>
          <p:cNvPr id="225282" name="2 - Θέση υποσέλιδου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l-GR" dirty="0" smtClean="0"/>
              <a:t>Δίκτυα Επικοινωνιών- </a:t>
            </a:r>
            <a:r>
              <a:rPr lang="en-US" dirty="0"/>
              <a:t>5: </a:t>
            </a:r>
            <a:r>
              <a:rPr lang="el-GR" dirty="0"/>
              <a:t>Επίπεδο ζεύξης δεδομένων</a:t>
            </a:r>
            <a:endParaRPr lang="en-US" dirty="0"/>
          </a:p>
        </p:txBody>
      </p:sp>
      <p:sp>
        <p:nvSpPr>
          <p:cNvPr id="225283" name="3 - Θέση αριθμού διαφάνειας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7BE4A946-75F8-4106-9F5E-31355555BED0}" type="slidenum">
              <a:rPr lang="en-US" smtClean="0">
                <a:latin typeface="Arial" charset="0"/>
                <a:cs typeface="Arial" charset="0"/>
              </a:rPr>
              <a:pPr/>
              <a:t>40</a:t>
            </a:fld>
            <a:endParaRPr lang="en-US" smtClean="0">
              <a:latin typeface="Arial" charset="0"/>
              <a:cs typeface="Arial" charset="0"/>
            </a:endParaRPr>
          </a:p>
        </p:txBody>
      </p:sp>
      <p:grpSp>
        <p:nvGrpSpPr>
          <p:cNvPr id="225284" name="Group 3"/>
          <p:cNvGrpSpPr>
            <a:grpSpLocks/>
          </p:cNvGrpSpPr>
          <p:nvPr/>
        </p:nvGrpSpPr>
        <p:grpSpPr bwMode="auto">
          <a:xfrm>
            <a:off x="636588" y="1304925"/>
            <a:ext cx="8008937" cy="2063750"/>
            <a:chOff x="871157" y="3598021"/>
            <a:chExt cx="8009425" cy="2705644"/>
          </a:xfrm>
        </p:grpSpPr>
        <p:sp>
          <p:nvSpPr>
            <p:cNvPr id="6" name="Rectangle 5"/>
            <p:cNvSpPr/>
            <p:nvPr/>
          </p:nvSpPr>
          <p:spPr>
            <a:xfrm>
              <a:off x="4227336" y="3679191"/>
              <a:ext cx="970021" cy="424578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>
                <a:latin typeface="Arial"/>
                <a:cs typeface="Arial"/>
              </a:endParaRPr>
            </a:p>
          </p:txBody>
        </p:sp>
        <p:sp>
          <p:nvSpPr>
            <p:cNvPr id="225287" name="TextBox 6"/>
            <p:cNvSpPr txBox="1">
              <a:spLocks noChangeArrowheads="1"/>
            </p:cNvSpPr>
            <p:nvPr/>
          </p:nvSpPr>
          <p:spPr bwMode="auto">
            <a:xfrm>
              <a:off x="4170531" y="3611187"/>
              <a:ext cx="1036492" cy="4001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>
                <a:lnSpc>
                  <a:spcPts val="1200"/>
                </a:lnSpc>
              </a:pPr>
              <a:r>
                <a:rPr lang="en-US" sz="1000">
                  <a:latin typeface="Arial" charset="0"/>
                  <a:cs typeface="Arial" charset="0"/>
                </a:rPr>
                <a:t>MAP frame for</a:t>
              </a:r>
            </a:p>
            <a:p>
              <a:pPr eaLnBrk="0" hangingPunct="0">
                <a:lnSpc>
                  <a:spcPts val="1200"/>
                </a:lnSpc>
              </a:pPr>
              <a:r>
                <a:rPr lang="en-US" sz="1000">
                  <a:latin typeface="Arial" charset="0"/>
                  <a:cs typeface="Arial" charset="0"/>
                </a:rPr>
                <a:t>Interval [t1, t2]</a:t>
              </a:r>
            </a:p>
          </p:txBody>
        </p:sp>
        <p:sp>
          <p:nvSpPr>
            <p:cNvPr id="225288" name="TextBox 28"/>
            <p:cNvSpPr txBox="1">
              <a:spLocks noChangeArrowheads="1"/>
            </p:cNvSpPr>
            <p:nvPr/>
          </p:nvSpPr>
          <p:spPr bwMode="auto">
            <a:xfrm>
              <a:off x="6127750" y="5278438"/>
              <a:ext cx="2752832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400">
                  <a:latin typeface="Arial" charset="0"/>
                  <a:cs typeface="Arial" charset="0"/>
                </a:rPr>
                <a:t>Residences with cable modems</a:t>
              </a:r>
            </a:p>
          </p:txBody>
        </p:sp>
        <p:sp>
          <p:nvSpPr>
            <p:cNvPr id="9" name="Down Arrow 29"/>
            <p:cNvSpPr/>
            <p:nvPr/>
          </p:nvSpPr>
          <p:spPr>
            <a:xfrm rot="16200000">
              <a:off x="4257136" y="2473003"/>
              <a:ext cx="391278" cy="3607020"/>
            </a:xfrm>
            <a:prstGeom prst="downArrow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>
                <a:latin typeface="Arial"/>
                <a:cs typeface="Arial"/>
              </a:endParaRPr>
            </a:p>
          </p:txBody>
        </p:sp>
        <p:sp>
          <p:nvSpPr>
            <p:cNvPr id="10" name="Down Arrow 30"/>
            <p:cNvSpPr/>
            <p:nvPr/>
          </p:nvSpPr>
          <p:spPr>
            <a:xfrm rot="5400000">
              <a:off x="4198782" y="2897581"/>
              <a:ext cx="374628" cy="3607020"/>
            </a:xfrm>
            <a:prstGeom prst="downArrow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>
                <a:latin typeface="Arial"/>
                <a:cs typeface="Arial"/>
              </a:endParaRPr>
            </a:p>
          </p:txBody>
        </p:sp>
        <p:sp>
          <p:nvSpPr>
            <p:cNvPr id="225291" name="TextBox 31"/>
            <p:cNvSpPr txBox="1">
              <a:spLocks noChangeArrowheads="1"/>
            </p:cNvSpPr>
            <p:nvPr/>
          </p:nvSpPr>
          <p:spPr bwMode="auto">
            <a:xfrm>
              <a:off x="3505200" y="4124325"/>
              <a:ext cx="1745251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200">
                  <a:latin typeface="Arial" charset="0"/>
                  <a:cs typeface="Arial" charset="0"/>
                </a:rPr>
                <a:t>Downstream channel i</a:t>
              </a:r>
            </a:p>
          </p:txBody>
        </p:sp>
        <p:sp>
          <p:nvSpPr>
            <p:cNvPr id="225292" name="TextBox 32"/>
            <p:cNvSpPr txBox="1">
              <a:spLocks noChangeArrowheads="1"/>
            </p:cNvSpPr>
            <p:nvPr/>
          </p:nvSpPr>
          <p:spPr bwMode="auto">
            <a:xfrm>
              <a:off x="3648075" y="4546600"/>
              <a:ext cx="1548533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200">
                  <a:latin typeface="Arial" charset="0"/>
                  <a:cs typeface="Arial" charset="0"/>
                </a:rPr>
                <a:t>Upstream channel j</a:t>
              </a:r>
            </a:p>
          </p:txBody>
        </p:sp>
        <p:pic>
          <p:nvPicPr>
            <p:cNvPr id="225293" name="Picture 4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240223" y="3796499"/>
              <a:ext cx="817612" cy="2429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14" name="Straight Connector 34"/>
            <p:cNvCxnSpPr/>
            <p:nvPr/>
          </p:nvCxnSpPr>
          <p:spPr>
            <a:xfrm>
              <a:off x="3060452" y="5238058"/>
              <a:ext cx="2756068" cy="416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35"/>
            <p:cNvCxnSpPr/>
            <p:nvPr/>
          </p:nvCxnSpPr>
          <p:spPr>
            <a:xfrm>
              <a:off x="3119194" y="5044501"/>
              <a:ext cx="0" cy="191476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36"/>
            <p:cNvCxnSpPr/>
            <p:nvPr/>
          </p:nvCxnSpPr>
          <p:spPr>
            <a:xfrm flipH="1">
              <a:off x="3204924" y="5129832"/>
              <a:ext cx="3175" cy="108226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37"/>
            <p:cNvCxnSpPr/>
            <p:nvPr/>
          </p:nvCxnSpPr>
          <p:spPr>
            <a:xfrm flipH="1">
              <a:off x="3285891" y="5129832"/>
              <a:ext cx="3175" cy="108226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38"/>
            <p:cNvCxnSpPr/>
            <p:nvPr/>
          </p:nvCxnSpPr>
          <p:spPr>
            <a:xfrm flipH="1">
              <a:off x="3366859" y="5133994"/>
              <a:ext cx="1587" cy="10614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39"/>
            <p:cNvCxnSpPr/>
            <p:nvPr/>
          </p:nvCxnSpPr>
          <p:spPr>
            <a:xfrm flipH="1">
              <a:off x="3447826" y="5133994"/>
              <a:ext cx="1588" cy="10614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40"/>
            <p:cNvCxnSpPr/>
            <p:nvPr/>
          </p:nvCxnSpPr>
          <p:spPr>
            <a:xfrm flipH="1">
              <a:off x="3528794" y="5133994"/>
              <a:ext cx="1587" cy="10614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41"/>
            <p:cNvCxnSpPr/>
            <p:nvPr/>
          </p:nvCxnSpPr>
          <p:spPr>
            <a:xfrm flipH="1">
              <a:off x="3608174" y="5133994"/>
              <a:ext cx="3175" cy="10614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42"/>
            <p:cNvCxnSpPr/>
            <p:nvPr/>
          </p:nvCxnSpPr>
          <p:spPr>
            <a:xfrm flipH="1">
              <a:off x="3689141" y="5133994"/>
              <a:ext cx="3175" cy="10614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43"/>
            <p:cNvCxnSpPr/>
            <p:nvPr/>
          </p:nvCxnSpPr>
          <p:spPr>
            <a:xfrm flipH="1">
              <a:off x="3770109" y="5133994"/>
              <a:ext cx="3175" cy="10614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44"/>
            <p:cNvCxnSpPr/>
            <p:nvPr/>
          </p:nvCxnSpPr>
          <p:spPr>
            <a:xfrm flipH="1">
              <a:off x="3851076" y="5133994"/>
              <a:ext cx="3175" cy="10614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45"/>
            <p:cNvCxnSpPr/>
            <p:nvPr/>
          </p:nvCxnSpPr>
          <p:spPr>
            <a:xfrm flipH="1">
              <a:off x="3939981" y="5133994"/>
              <a:ext cx="1588" cy="10614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46"/>
            <p:cNvCxnSpPr/>
            <p:nvPr/>
          </p:nvCxnSpPr>
          <p:spPr>
            <a:xfrm flipH="1">
              <a:off x="4019361" y="5133994"/>
              <a:ext cx="3175" cy="10614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47"/>
            <p:cNvCxnSpPr/>
            <p:nvPr/>
          </p:nvCxnSpPr>
          <p:spPr>
            <a:xfrm flipH="1">
              <a:off x="4100329" y="5133994"/>
              <a:ext cx="3175" cy="10614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48"/>
            <p:cNvCxnSpPr/>
            <p:nvPr/>
          </p:nvCxnSpPr>
          <p:spPr>
            <a:xfrm flipH="1">
              <a:off x="4181296" y="5133994"/>
              <a:ext cx="3175" cy="10614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49"/>
            <p:cNvCxnSpPr/>
            <p:nvPr/>
          </p:nvCxnSpPr>
          <p:spPr>
            <a:xfrm flipH="1">
              <a:off x="4262264" y="5133994"/>
              <a:ext cx="3175" cy="10614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50"/>
            <p:cNvCxnSpPr/>
            <p:nvPr/>
          </p:nvCxnSpPr>
          <p:spPr>
            <a:xfrm flipH="1">
              <a:off x="4343231" y="5133994"/>
              <a:ext cx="1588" cy="10614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51"/>
            <p:cNvCxnSpPr/>
            <p:nvPr/>
          </p:nvCxnSpPr>
          <p:spPr>
            <a:xfrm flipH="1">
              <a:off x="4424198" y="5133994"/>
              <a:ext cx="1587" cy="10614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52"/>
            <p:cNvCxnSpPr/>
            <p:nvPr/>
          </p:nvCxnSpPr>
          <p:spPr>
            <a:xfrm flipH="1">
              <a:off x="4505165" y="5133994"/>
              <a:ext cx="1588" cy="10614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53"/>
            <p:cNvCxnSpPr/>
            <p:nvPr/>
          </p:nvCxnSpPr>
          <p:spPr>
            <a:xfrm flipH="1">
              <a:off x="4584545" y="5133994"/>
              <a:ext cx="3175" cy="10614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54"/>
            <p:cNvCxnSpPr/>
            <p:nvPr/>
          </p:nvCxnSpPr>
          <p:spPr>
            <a:xfrm flipH="1">
              <a:off x="4678214" y="5133994"/>
              <a:ext cx="3175" cy="10614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55"/>
            <p:cNvCxnSpPr/>
            <p:nvPr/>
          </p:nvCxnSpPr>
          <p:spPr>
            <a:xfrm flipH="1">
              <a:off x="4767119" y="5133994"/>
              <a:ext cx="1587" cy="10614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56"/>
            <p:cNvCxnSpPr/>
            <p:nvPr/>
          </p:nvCxnSpPr>
          <p:spPr>
            <a:xfrm flipH="1">
              <a:off x="4848086" y="5133994"/>
              <a:ext cx="1588" cy="10614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57"/>
            <p:cNvCxnSpPr/>
            <p:nvPr/>
          </p:nvCxnSpPr>
          <p:spPr>
            <a:xfrm flipH="1">
              <a:off x="4929054" y="5133994"/>
              <a:ext cx="1587" cy="10614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58"/>
            <p:cNvCxnSpPr/>
            <p:nvPr/>
          </p:nvCxnSpPr>
          <p:spPr>
            <a:xfrm flipH="1">
              <a:off x="5008434" y="5133994"/>
              <a:ext cx="3175" cy="10614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59"/>
            <p:cNvCxnSpPr/>
            <p:nvPr/>
          </p:nvCxnSpPr>
          <p:spPr>
            <a:xfrm flipH="1">
              <a:off x="5089401" y="5133994"/>
              <a:ext cx="3175" cy="10614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60"/>
            <p:cNvCxnSpPr/>
            <p:nvPr/>
          </p:nvCxnSpPr>
          <p:spPr>
            <a:xfrm flipH="1">
              <a:off x="5170369" y="5133994"/>
              <a:ext cx="3175" cy="10614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61"/>
            <p:cNvCxnSpPr/>
            <p:nvPr/>
          </p:nvCxnSpPr>
          <p:spPr>
            <a:xfrm flipH="1">
              <a:off x="5251336" y="5133994"/>
              <a:ext cx="3175" cy="10614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62"/>
            <p:cNvCxnSpPr/>
            <p:nvPr/>
          </p:nvCxnSpPr>
          <p:spPr>
            <a:xfrm flipH="1">
              <a:off x="5332304" y="5133994"/>
              <a:ext cx="1587" cy="10614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63"/>
            <p:cNvCxnSpPr/>
            <p:nvPr/>
          </p:nvCxnSpPr>
          <p:spPr>
            <a:xfrm flipH="1">
              <a:off x="5413271" y="5133994"/>
              <a:ext cx="1588" cy="10614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64"/>
            <p:cNvCxnSpPr/>
            <p:nvPr/>
          </p:nvCxnSpPr>
          <p:spPr>
            <a:xfrm>
              <a:off x="5508527" y="5044501"/>
              <a:ext cx="0" cy="191476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5325" name="TextBox 65"/>
            <p:cNvSpPr txBox="1">
              <a:spLocks noChangeArrowheads="1"/>
            </p:cNvSpPr>
            <p:nvPr/>
          </p:nvSpPr>
          <p:spPr bwMode="auto">
            <a:xfrm>
              <a:off x="2998788" y="5230813"/>
              <a:ext cx="355832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>
                  <a:latin typeface="Arial" charset="0"/>
                  <a:cs typeface="Arial" charset="0"/>
                </a:rPr>
                <a:t>t</a:t>
              </a:r>
              <a:r>
                <a:rPr lang="en-US" sz="1600" baseline="-25000">
                  <a:latin typeface="Arial" charset="0"/>
                  <a:cs typeface="Arial" charset="0"/>
                </a:rPr>
                <a:t>1</a:t>
              </a:r>
            </a:p>
          </p:txBody>
        </p:sp>
        <p:sp>
          <p:nvSpPr>
            <p:cNvPr id="225326" name="TextBox 66"/>
            <p:cNvSpPr txBox="1">
              <a:spLocks noChangeArrowheads="1"/>
            </p:cNvSpPr>
            <p:nvPr/>
          </p:nvSpPr>
          <p:spPr bwMode="auto">
            <a:xfrm>
              <a:off x="5389563" y="5246688"/>
              <a:ext cx="355832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>
                  <a:latin typeface="Arial" charset="0"/>
                  <a:cs typeface="Arial" charset="0"/>
                </a:rPr>
                <a:t>t</a:t>
              </a:r>
              <a:r>
                <a:rPr lang="en-US" sz="1600" baseline="-25000">
                  <a:latin typeface="Arial" charset="0"/>
                  <a:cs typeface="Arial" charset="0"/>
                </a:rPr>
                <a:t>2</a:t>
              </a:r>
            </a:p>
          </p:txBody>
        </p:sp>
        <p:cxnSp>
          <p:nvCxnSpPr>
            <p:cNvPr id="47" name="Straight Connector 67"/>
            <p:cNvCxnSpPr/>
            <p:nvPr/>
          </p:nvCxnSpPr>
          <p:spPr>
            <a:xfrm>
              <a:off x="3111255" y="5323390"/>
              <a:ext cx="577885" cy="2081"/>
            </a:xfrm>
            <a:prstGeom prst="line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68"/>
            <p:cNvCxnSpPr/>
            <p:nvPr/>
          </p:nvCxnSpPr>
          <p:spPr>
            <a:xfrm>
              <a:off x="3679615" y="5329633"/>
              <a:ext cx="1870189" cy="0"/>
            </a:xfrm>
            <a:prstGeom prst="line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69"/>
            <p:cNvCxnSpPr/>
            <p:nvPr/>
          </p:nvCxnSpPr>
          <p:spPr>
            <a:xfrm>
              <a:off x="3400198" y="5375421"/>
              <a:ext cx="4763" cy="514073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70"/>
            <p:cNvCxnSpPr/>
            <p:nvPr/>
          </p:nvCxnSpPr>
          <p:spPr>
            <a:xfrm>
              <a:off x="4573433" y="5383746"/>
              <a:ext cx="6350" cy="514073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5331" name="TextBox 71"/>
            <p:cNvSpPr txBox="1">
              <a:spLocks noChangeArrowheads="1"/>
            </p:cNvSpPr>
            <p:nvPr/>
          </p:nvSpPr>
          <p:spPr bwMode="auto">
            <a:xfrm>
              <a:off x="4476750" y="5842000"/>
              <a:ext cx="3208016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200">
                  <a:latin typeface="Arial" charset="0"/>
                  <a:cs typeface="Arial" charset="0"/>
                </a:rPr>
                <a:t>Assigned minislots containing cable modem</a:t>
              </a:r>
            </a:p>
            <a:p>
              <a:pPr eaLnBrk="0" hangingPunct="0"/>
              <a:r>
                <a:rPr lang="en-US" sz="1200">
                  <a:latin typeface="Arial" charset="0"/>
                  <a:cs typeface="Arial" charset="0"/>
                </a:rPr>
                <a:t>upstream data frames</a:t>
              </a:r>
            </a:p>
          </p:txBody>
        </p:sp>
        <p:sp>
          <p:nvSpPr>
            <p:cNvPr id="225332" name="TextBox 72"/>
            <p:cNvSpPr txBox="1">
              <a:spLocks noChangeArrowheads="1"/>
            </p:cNvSpPr>
            <p:nvPr/>
          </p:nvSpPr>
          <p:spPr bwMode="auto">
            <a:xfrm>
              <a:off x="2579688" y="5840413"/>
              <a:ext cx="1890423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200">
                  <a:latin typeface="Arial" charset="0"/>
                  <a:cs typeface="Arial" charset="0"/>
                </a:rPr>
                <a:t>Minislots containing </a:t>
              </a:r>
            </a:p>
            <a:p>
              <a:pPr eaLnBrk="0" hangingPunct="0"/>
              <a:r>
                <a:rPr lang="en-US" sz="1200">
                  <a:latin typeface="Arial" charset="0"/>
                  <a:cs typeface="Arial" charset="0"/>
                </a:rPr>
                <a:t>minislots request frames</a:t>
              </a:r>
            </a:p>
          </p:txBody>
        </p:sp>
        <p:sp>
          <p:nvSpPr>
            <p:cNvPr id="225333" name="Rectangle 44"/>
            <p:cNvSpPr>
              <a:spLocks noChangeArrowheads="1"/>
            </p:cNvSpPr>
            <p:nvPr/>
          </p:nvSpPr>
          <p:spPr bwMode="auto">
            <a:xfrm>
              <a:off x="1431405" y="4202429"/>
              <a:ext cx="955675" cy="70008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prstDash val="dashDot"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 sz="2400" i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25334" name="Text Box 45"/>
            <p:cNvSpPr txBox="1">
              <a:spLocks noChangeArrowheads="1"/>
            </p:cNvSpPr>
            <p:nvPr/>
          </p:nvSpPr>
          <p:spPr bwMode="auto">
            <a:xfrm>
              <a:off x="871157" y="3661398"/>
              <a:ext cx="1925637" cy="2873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lnSpc>
                  <a:spcPct val="80000"/>
                </a:lnSpc>
              </a:pPr>
              <a:r>
                <a:rPr lang="en-US" sz="1600" i="0">
                  <a:solidFill>
                    <a:srgbClr val="000000"/>
                  </a:solidFill>
                  <a:latin typeface="Arial" charset="0"/>
                </a:rPr>
                <a:t>cable headend</a:t>
              </a:r>
            </a:p>
          </p:txBody>
        </p:sp>
        <p:sp>
          <p:nvSpPr>
            <p:cNvPr id="225335" name="Text Box 126"/>
            <p:cNvSpPr txBox="1">
              <a:spLocks noChangeArrowheads="1"/>
            </p:cNvSpPr>
            <p:nvPr/>
          </p:nvSpPr>
          <p:spPr bwMode="auto">
            <a:xfrm>
              <a:off x="1296633" y="4171224"/>
              <a:ext cx="950970" cy="3366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600" i="0">
                  <a:solidFill>
                    <a:srgbClr val="000000"/>
                  </a:solidFill>
                  <a:latin typeface="Arial" charset="0"/>
                  <a:ea typeface="ＭＳ Ｐゴシック" charset="-128"/>
                  <a:cs typeface="Arial" charset="0"/>
                </a:rPr>
                <a:t>CMTS</a:t>
              </a:r>
            </a:p>
          </p:txBody>
        </p:sp>
        <p:sp>
          <p:nvSpPr>
            <p:cNvPr id="225336" name="AutoShape 127"/>
            <p:cNvSpPr>
              <a:spLocks noChangeArrowheads="1"/>
            </p:cNvSpPr>
            <p:nvPr/>
          </p:nvSpPr>
          <p:spPr bwMode="auto">
            <a:xfrm>
              <a:off x="1336322" y="3939403"/>
              <a:ext cx="1206574" cy="261990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prstDash val="dashDot"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 sz="2400" i="0">
                <a:solidFill>
                  <a:srgbClr val="000000"/>
                </a:solidFill>
                <a:latin typeface="Arial" charset="0"/>
                <a:ea typeface="ＭＳ Ｐゴシック" charset="-128"/>
                <a:cs typeface="Arial" charset="0"/>
              </a:endParaRPr>
            </a:p>
          </p:txBody>
        </p:sp>
        <p:pic>
          <p:nvPicPr>
            <p:cNvPr id="225337" name="Picture 6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972949" y="4326831"/>
              <a:ext cx="258778" cy="5208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225338" name="Group 77"/>
            <p:cNvGrpSpPr>
              <a:grpSpLocks/>
            </p:cNvGrpSpPr>
            <p:nvPr/>
          </p:nvGrpSpPr>
          <p:grpSpPr bwMode="auto">
            <a:xfrm flipH="1">
              <a:off x="6302761" y="3598021"/>
              <a:ext cx="1034814" cy="625180"/>
              <a:chOff x="-490" y="1664"/>
              <a:chExt cx="1429" cy="842"/>
            </a:xfrm>
          </p:grpSpPr>
          <p:sp>
            <p:nvSpPr>
              <p:cNvPr id="225390" name="AutoShape 78"/>
              <p:cNvSpPr>
                <a:spLocks noChangeArrowheads="1"/>
              </p:cNvSpPr>
              <p:nvPr/>
            </p:nvSpPr>
            <p:spPr bwMode="auto">
              <a:xfrm>
                <a:off x="-490" y="1664"/>
                <a:ext cx="1429" cy="295"/>
              </a:xfrm>
              <a:prstGeom prst="triangle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 sz="2400" i="0">
                  <a:solidFill>
                    <a:srgbClr val="000000"/>
                  </a:solidFill>
                  <a:latin typeface="Arial" charset="0"/>
                  <a:ea typeface="ＭＳ Ｐゴシック" charset="-128"/>
                  <a:cs typeface="Arial" charset="0"/>
                </a:endParaRPr>
              </a:p>
            </p:txBody>
          </p:sp>
          <p:grpSp>
            <p:nvGrpSpPr>
              <p:cNvPr id="225391" name="Group 79"/>
              <p:cNvGrpSpPr>
                <a:grpSpLocks/>
              </p:cNvGrpSpPr>
              <p:nvPr/>
            </p:nvGrpSpPr>
            <p:grpSpPr bwMode="auto">
              <a:xfrm>
                <a:off x="-427" y="1737"/>
                <a:ext cx="1217" cy="769"/>
                <a:chOff x="-427" y="1737"/>
                <a:chExt cx="1217" cy="769"/>
              </a:xfrm>
            </p:grpSpPr>
            <p:sp>
              <p:nvSpPr>
                <p:cNvPr id="225392" name="Rectangle 80"/>
                <p:cNvSpPr>
                  <a:spLocks noChangeArrowheads="1"/>
                </p:cNvSpPr>
                <p:nvPr/>
              </p:nvSpPr>
              <p:spPr bwMode="auto">
                <a:xfrm>
                  <a:off x="-336" y="1923"/>
                  <a:ext cx="1127" cy="584"/>
                </a:xfrm>
                <a:prstGeom prst="rect">
                  <a:avLst/>
                </a:prstGeom>
                <a:solidFill>
                  <a:srgbClr val="DDDDDD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 sz="2400" i="0">
                    <a:solidFill>
                      <a:srgbClr val="000000"/>
                    </a:solidFill>
                    <a:latin typeface="Arial" charset="0"/>
                    <a:ea typeface="ＭＳ Ｐゴシック" charset="-128"/>
                    <a:cs typeface="Arial" charset="0"/>
                  </a:endParaRPr>
                </a:p>
              </p:txBody>
            </p:sp>
            <p:sp>
              <p:nvSpPr>
                <p:cNvPr id="225393" name="Line 7"/>
                <p:cNvSpPr>
                  <a:spLocks noChangeShapeType="1"/>
                </p:cNvSpPr>
                <p:nvPr/>
              </p:nvSpPr>
              <p:spPr bwMode="auto">
                <a:xfrm flipV="1">
                  <a:off x="-150" y="2270"/>
                  <a:ext cx="230" cy="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grpSp>
              <p:nvGrpSpPr>
                <p:cNvPr id="225394" name="Group 82"/>
                <p:cNvGrpSpPr>
                  <a:grpSpLocks/>
                </p:cNvGrpSpPr>
                <p:nvPr/>
              </p:nvGrpSpPr>
              <p:grpSpPr bwMode="auto">
                <a:xfrm>
                  <a:off x="68" y="2192"/>
                  <a:ext cx="387" cy="139"/>
                  <a:chOff x="322" y="890"/>
                  <a:chExt cx="872" cy="339"/>
                </a:xfrm>
              </p:grpSpPr>
              <p:sp>
                <p:nvSpPr>
                  <p:cNvPr id="225400" name="Rectangle 83"/>
                  <p:cNvSpPr>
                    <a:spLocks noChangeArrowheads="1"/>
                  </p:cNvSpPr>
                  <p:nvPr/>
                </p:nvSpPr>
                <p:spPr bwMode="auto">
                  <a:xfrm>
                    <a:off x="335" y="1000"/>
                    <a:ext cx="855" cy="229"/>
                  </a:xfrm>
                  <a:prstGeom prst="rect">
                    <a:avLst/>
                  </a:prstGeom>
                  <a:solidFill>
                    <a:srgbClr val="FFFF99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 sz="2400" i="0">
                      <a:solidFill>
                        <a:srgbClr val="000000"/>
                      </a:solidFill>
                      <a:latin typeface="Arial" charset="0"/>
                      <a:ea typeface="ＭＳ Ｐゴシック" charset="-128"/>
                      <a:cs typeface="Arial" charset="0"/>
                    </a:endParaRPr>
                  </a:p>
                </p:txBody>
              </p:sp>
              <p:sp>
                <p:nvSpPr>
                  <p:cNvPr id="225401" name="Rectangle 84"/>
                  <p:cNvSpPr>
                    <a:spLocks noChangeArrowheads="1"/>
                  </p:cNvSpPr>
                  <p:nvPr/>
                </p:nvSpPr>
                <p:spPr bwMode="auto">
                  <a:xfrm>
                    <a:off x="404" y="1073"/>
                    <a:ext cx="44" cy="57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 sz="2400" i="0">
                      <a:solidFill>
                        <a:srgbClr val="000000"/>
                      </a:solidFill>
                      <a:latin typeface="Arial" charset="0"/>
                      <a:ea typeface="ＭＳ Ｐゴシック" charset="-128"/>
                      <a:cs typeface="Arial" charset="0"/>
                    </a:endParaRPr>
                  </a:p>
                </p:txBody>
              </p:sp>
              <p:sp>
                <p:nvSpPr>
                  <p:cNvPr id="225402" name="Rectangle 85"/>
                  <p:cNvSpPr>
                    <a:spLocks noChangeArrowheads="1"/>
                  </p:cNvSpPr>
                  <p:nvPr/>
                </p:nvSpPr>
                <p:spPr bwMode="auto">
                  <a:xfrm>
                    <a:off x="468" y="1073"/>
                    <a:ext cx="54" cy="57"/>
                  </a:xfrm>
                  <a:prstGeom prst="rect">
                    <a:avLst/>
                  </a:prstGeom>
                  <a:solidFill>
                    <a:srgbClr val="33CC33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 sz="2400" i="0">
                      <a:solidFill>
                        <a:srgbClr val="000000"/>
                      </a:solidFill>
                      <a:latin typeface="Arial" charset="0"/>
                      <a:ea typeface="ＭＳ Ｐゴシック" charset="-128"/>
                      <a:cs typeface="Arial" charset="0"/>
                    </a:endParaRPr>
                  </a:p>
                </p:txBody>
              </p:sp>
              <p:sp>
                <p:nvSpPr>
                  <p:cNvPr id="225403" name="Rectangle 86"/>
                  <p:cNvSpPr>
                    <a:spLocks noChangeArrowheads="1"/>
                  </p:cNvSpPr>
                  <p:nvPr/>
                </p:nvSpPr>
                <p:spPr bwMode="auto">
                  <a:xfrm>
                    <a:off x="537" y="1068"/>
                    <a:ext cx="59" cy="57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 sz="2400" i="0">
                      <a:solidFill>
                        <a:srgbClr val="000000"/>
                      </a:solidFill>
                      <a:latin typeface="Arial" charset="0"/>
                      <a:ea typeface="ＭＳ Ｐゴシック" charset="-128"/>
                      <a:cs typeface="Arial" charset="0"/>
                    </a:endParaRPr>
                  </a:p>
                </p:txBody>
              </p:sp>
              <p:sp>
                <p:nvSpPr>
                  <p:cNvPr id="225404" name="Rectangle 87"/>
                  <p:cNvSpPr>
                    <a:spLocks noChangeArrowheads="1"/>
                  </p:cNvSpPr>
                  <p:nvPr/>
                </p:nvSpPr>
                <p:spPr bwMode="auto">
                  <a:xfrm>
                    <a:off x="616" y="1068"/>
                    <a:ext cx="54" cy="57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 sz="2400" i="0">
                      <a:solidFill>
                        <a:srgbClr val="000000"/>
                      </a:solidFill>
                      <a:latin typeface="Arial" charset="0"/>
                      <a:ea typeface="ＭＳ Ｐゴシック" charset="-128"/>
                      <a:cs typeface="Arial" charset="0"/>
                    </a:endParaRPr>
                  </a:p>
                </p:txBody>
              </p:sp>
              <p:sp>
                <p:nvSpPr>
                  <p:cNvPr id="225405" name="AutoShape 88"/>
                  <p:cNvSpPr>
                    <a:spLocks noChangeArrowheads="1"/>
                  </p:cNvSpPr>
                  <p:nvPr/>
                </p:nvSpPr>
                <p:spPr bwMode="auto">
                  <a:xfrm rot="10800000" flipH="1">
                    <a:off x="322" y="890"/>
                    <a:ext cx="859" cy="110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01 w 21600"/>
                      <a:gd name="T13" fmla="*/ 4516 h 21600"/>
                      <a:gd name="T14" fmla="*/ 17099 w 21600"/>
                      <a:gd name="T15" fmla="*/ 17084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400" y="21600"/>
                        </a:lnTo>
                        <a:lnTo>
                          <a:pt x="16200" y="21600"/>
                        </a:lnTo>
                        <a:lnTo>
                          <a:pt x="2160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FFF99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</p:grpSp>
            <p:pic>
              <p:nvPicPr>
                <p:cNvPr id="225395" name="Picture 89" descr="desktop_computer_stylized_small"/>
                <p:cNvPicPr>
                  <a:picLocks noChangeAspect="1" noChangeArrowheads="1"/>
                </p:cNvPicPr>
                <p:nvPr/>
              </p:nvPicPr>
              <p:blipFill>
                <a:blip r:embed="rId4" cstate="print"/>
                <a:srcRect/>
                <a:stretch>
                  <a:fillRect/>
                </a:stretch>
              </p:blipFill>
              <p:spPr bwMode="auto">
                <a:xfrm>
                  <a:off x="-427" y="2049"/>
                  <a:ext cx="447" cy="41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225396" name="Rectangle 90"/>
                <p:cNvSpPr>
                  <a:spLocks noChangeArrowheads="1"/>
                </p:cNvSpPr>
                <p:nvPr/>
              </p:nvSpPr>
              <p:spPr bwMode="auto">
                <a:xfrm>
                  <a:off x="530" y="2233"/>
                  <a:ext cx="103" cy="90"/>
                </a:xfrm>
                <a:prstGeom prst="rect">
                  <a:avLst/>
                </a:prstGeom>
                <a:solidFill>
                  <a:srgbClr val="000099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 sz="2400" i="0">
                    <a:solidFill>
                      <a:srgbClr val="000000"/>
                    </a:solidFill>
                    <a:latin typeface="Arial" charset="0"/>
                    <a:ea typeface="ＭＳ Ｐゴシック" charset="-128"/>
                    <a:cs typeface="Arial" charset="0"/>
                  </a:endParaRPr>
                </a:p>
              </p:txBody>
            </p:sp>
            <p:sp>
              <p:nvSpPr>
                <p:cNvPr id="225397" name="Freeform 91"/>
                <p:cNvSpPr>
                  <a:spLocks/>
                </p:cNvSpPr>
                <p:nvPr/>
              </p:nvSpPr>
              <p:spPr bwMode="auto">
                <a:xfrm>
                  <a:off x="282" y="1951"/>
                  <a:ext cx="302" cy="274"/>
                </a:xfrm>
                <a:custGeom>
                  <a:avLst/>
                  <a:gdLst>
                    <a:gd name="T0" fmla="*/ 37 w 381"/>
                    <a:gd name="T1" fmla="*/ 274 h 274"/>
                    <a:gd name="T2" fmla="*/ 37 w 381"/>
                    <a:gd name="T3" fmla="*/ 130 h 274"/>
                    <a:gd name="T4" fmla="*/ 0 w 381"/>
                    <a:gd name="T5" fmla="*/ 0 h 274"/>
                    <a:gd name="T6" fmla="*/ 0 60000 65536"/>
                    <a:gd name="T7" fmla="*/ 0 60000 65536"/>
                    <a:gd name="T8" fmla="*/ 0 60000 65536"/>
                    <a:gd name="T9" fmla="*/ 0 w 381"/>
                    <a:gd name="T10" fmla="*/ 0 h 274"/>
                    <a:gd name="T11" fmla="*/ 381 w 381"/>
                    <a:gd name="T12" fmla="*/ 274 h 274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81" h="274">
                      <a:moveTo>
                        <a:pt x="381" y="274"/>
                      </a:moveTo>
                      <a:lnTo>
                        <a:pt x="381" y="13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225398" name="Line 92"/>
                <p:cNvSpPr>
                  <a:spLocks noChangeShapeType="1"/>
                </p:cNvSpPr>
                <p:nvPr/>
              </p:nvSpPr>
              <p:spPr bwMode="auto">
                <a:xfrm flipH="1">
                  <a:off x="470" y="2271"/>
                  <a:ext cx="151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pic>
              <p:nvPicPr>
                <p:cNvPr id="225399" name="Picture 93" descr="tv"/>
                <p:cNvPicPr>
                  <a:picLocks noChangeAspect="1" noChangeArrowheads="1"/>
                </p:cNvPicPr>
                <p:nvPr/>
              </p:nvPicPr>
              <p:blipFill>
                <a:blip r:embed="rId5" cstate="print"/>
                <a:srcRect/>
                <a:stretch>
                  <a:fillRect/>
                </a:stretch>
              </p:blipFill>
              <p:spPr bwMode="auto">
                <a:xfrm>
                  <a:off x="2" y="1737"/>
                  <a:ext cx="476" cy="42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grpSp>
          <p:nvGrpSpPr>
            <p:cNvPr id="225339" name="Group 77"/>
            <p:cNvGrpSpPr>
              <a:grpSpLocks/>
            </p:cNvGrpSpPr>
            <p:nvPr/>
          </p:nvGrpSpPr>
          <p:grpSpPr bwMode="auto">
            <a:xfrm flipH="1">
              <a:off x="7513460" y="3950311"/>
              <a:ext cx="1034814" cy="625180"/>
              <a:chOff x="-490" y="1664"/>
              <a:chExt cx="1429" cy="842"/>
            </a:xfrm>
          </p:grpSpPr>
          <p:sp>
            <p:nvSpPr>
              <p:cNvPr id="225374" name="AutoShape 78"/>
              <p:cNvSpPr>
                <a:spLocks noChangeArrowheads="1"/>
              </p:cNvSpPr>
              <p:nvPr/>
            </p:nvSpPr>
            <p:spPr bwMode="auto">
              <a:xfrm>
                <a:off x="-491" y="1664"/>
                <a:ext cx="1429" cy="295"/>
              </a:xfrm>
              <a:prstGeom prst="triangle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 sz="2400" i="0">
                  <a:solidFill>
                    <a:srgbClr val="000000"/>
                  </a:solidFill>
                  <a:latin typeface="Arial" charset="0"/>
                  <a:ea typeface="ＭＳ Ｐゴシック" charset="-128"/>
                  <a:cs typeface="Arial" charset="0"/>
                </a:endParaRPr>
              </a:p>
            </p:txBody>
          </p:sp>
          <p:grpSp>
            <p:nvGrpSpPr>
              <p:cNvPr id="225375" name="Group 79"/>
              <p:cNvGrpSpPr>
                <a:grpSpLocks/>
              </p:cNvGrpSpPr>
              <p:nvPr/>
            </p:nvGrpSpPr>
            <p:grpSpPr bwMode="auto">
              <a:xfrm>
                <a:off x="-427" y="1737"/>
                <a:ext cx="1217" cy="769"/>
                <a:chOff x="-427" y="1737"/>
                <a:chExt cx="1217" cy="769"/>
              </a:xfrm>
            </p:grpSpPr>
            <p:sp>
              <p:nvSpPr>
                <p:cNvPr id="225376" name="Rectangle 80"/>
                <p:cNvSpPr>
                  <a:spLocks noChangeArrowheads="1"/>
                </p:cNvSpPr>
                <p:nvPr/>
              </p:nvSpPr>
              <p:spPr bwMode="auto">
                <a:xfrm>
                  <a:off x="-337" y="1923"/>
                  <a:ext cx="1127" cy="584"/>
                </a:xfrm>
                <a:prstGeom prst="rect">
                  <a:avLst/>
                </a:prstGeom>
                <a:solidFill>
                  <a:srgbClr val="DDDDDD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 sz="2400" i="0">
                    <a:solidFill>
                      <a:srgbClr val="000000"/>
                    </a:solidFill>
                    <a:latin typeface="Arial" charset="0"/>
                    <a:ea typeface="ＭＳ Ｐゴシック" charset="-128"/>
                    <a:cs typeface="Arial" charset="0"/>
                  </a:endParaRPr>
                </a:p>
              </p:txBody>
            </p:sp>
            <p:sp>
              <p:nvSpPr>
                <p:cNvPr id="225377" name="Line 7"/>
                <p:cNvSpPr>
                  <a:spLocks noChangeShapeType="1"/>
                </p:cNvSpPr>
                <p:nvPr/>
              </p:nvSpPr>
              <p:spPr bwMode="auto">
                <a:xfrm flipV="1">
                  <a:off x="-150" y="2270"/>
                  <a:ext cx="230" cy="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grpSp>
              <p:nvGrpSpPr>
                <p:cNvPr id="225378" name="Group 82"/>
                <p:cNvGrpSpPr>
                  <a:grpSpLocks/>
                </p:cNvGrpSpPr>
                <p:nvPr/>
              </p:nvGrpSpPr>
              <p:grpSpPr bwMode="auto">
                <a:xfrm>
                  <a:off x="68" y="2192"/>
                  <a:ext cx="387" cy="139"/>
                  <a:chOff x="322" y="890"/>
                  <a:chExt cx="872" cy="339"/>
                </a:xfrm>
              </p:grpSpPr>
              <p:sp>
                <p:nvSpPr>
                  <p:cNvPr id="225384" name="Rectangle 83"/>
                  <p:cNvSpPr>
                    <a:spLocks noChangeArrowheads="1"/>
                  </p:cNvSpPr>
                  <p:nvPr/>
                </p:nvSpPr>
                <p:spPr bwMode="auto">
                  <a:xfrm>
                    <a:off x="323" y="1001"/>
                    <a:ext cx="864" cy="229"/>
                  </a:xfrm>
                  <a:prstGeom prst="rect">
                    <a:avLst/>
                  </a:prstGeom>
                  <a:solidFill>
                    <a:srgbClr val="FFFF99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 sz="2400" i="0">
                      <a:solidFill>
                        <a:srgbClr val="000000"/>
                      </a:solidFill>
                      <a:latin typeface="Arial" charset="0"/>
                      <a:ea typeface="ＭＳ Ｐゴシック" charset="-128"/>
                      <a:cs typeface="Arial" charset="0"/>
                    </a:endParaRPr>
                  </a:p>
                </p:txBody>
              </p:sp>
              <p:sp>
                <p:nvSpPr>
                  <p:cNvPr id="225385" name="Rectangle 84"/>
                  <p:cNvSpPr>
                    <a:spLocks noChangeArrowheads="1"/>
                  </p:cNvSpPr>
                  <p:nvPr/>
                </p:nvSpPr>
                <p:spPr bwMode="auto">
                  <a:xfrm>
                    <a:off x="392" y="1074"/>
                    <a:ext cx="54" cy="57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 sz="2400" i="0">
                      <a:solidFill>
                        <a:srgbClr val="000000"/>
                      </a:solidFill>
                      <a:latin typeface="Arial" charset="0"/>
                      <a:ea typeface="ＭＳ Ｐゴシック" charset="-128"/>
                      <a:cs typeface="Arial" charset="0"/>
                    </a:endParaRPr>
                  </a:p>
                </p:txBody>
              </p:sp>
              <p:sp>
                <p:nvSpPr>
                  <p:cNvPr id="225386" name="Rectangle 85"/>
                  <p:cNvSpPr>
                    <a:spLocks noChangeArrowheads="1"/>
                  </p:cNvSpPr>
                  <p:nvPr/>
                </p:nvSpPr>
                <p:spPr bwMode="auto">
                  <a:xfrm>
                    <a:off x="466" y="1074"/>
                    <a:ext cx="54" cy="57"/>
                  </a:xfrm>
                  <a:prstGeom prst="rect">
                    <a:avLst/>
                  </a:prstGeom>
                  <a:solidFill>
                    <a:srgbClr val="33CC33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 sz="2400" i="0">
                      <a:solidFill>
                        <a:srgbClr val="000000"/>
                      </a:solidFill>
                      <a:latin typeface="Arial" charset="0"/>
                      <a:ea typeface="ＭＳ Ｐゴシック" charset="-128"/>
                      <a:cs typeface="Arial" charset="0"/>
                    </a:endParaRPr>
                  </a:p>
                </p:txBody>
              </p:sp>
              <p:sp>
                <p:nvSpPr>
                  <p:cNvPr id="225387" name="Rectangle 86"/>
                  <p:cNvSpPr>
                    <a:spLocks noChangeArrowheads="1"/>
                  </p:cNvSpPr>
                  <p:nvPr/>
                </p:nvSpPr>
                <p:spPr bwMode="auto">
                  <a:xfrm>
                    <a:off x="535" y="1069"/>
                    <a:ext cx="59" cy="57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 sz="2400" i="0">
                      <a:solidFill>
                        <a:srgbClr val="000000"/>
                      </a:solidFill>
                      <a:latin typeface="Arial" charset="0"/>
                      <a:ea typeface="ＭＳ Ｐゴシック" charset="-128"/>
                      <a:cs typeface="Arial" charset="0"/>
                    </a:endParaRPr>
                  </a:p>
                </p:txBody>
              </p:sp>
              <p:sp>
                <p:nvSpPr>
                  <p:cNvPr id="225388" name="Rectangle 87"/>
                  <p:cNvSpPr>
                    <a:spLocks noChangeArrowheads="1"/>
                  </p:cNvSpPr>
                  <p:nvPr/>
                </p:nvSpPr>
                <p:spPr bwMode="auto">
                  <a:xfrm>
                    <a:off x="614" y="1069"/>
                    <a:ext cx="54" cy="57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 sz="2400" i="0">
                      <a:solidFill>
                        <a:srgbClr val="000000"/>
                      </a:solidFill>
                      <a:latin typeface="Arial" charset="0"/>
                      <a:ea typeface="ＭＳ Ｐゴシック" charset="-128"/>
                      <a:cs typeface="Arial" charset="0"/>
                    </a:endParaRPr>
                  </a:p>
                </p:txBody>
              </p:sp>
              <p:sp>
                <p:nvSpPr>
                  <p:cNvPr id="225389" name="AutoShape 88"/>
                  <p:cNvSpPr>
                    <a:spLocks noChangeArrowheads="1"/>
                  </p:cNvSpPr>
                  <p:nvPr/>
                </p:nvSpPr>
                <p:spPr bwMode="auto">
                  <a:xfrm rot="10800000" flipH="1">
                    <a:off x="322" y="890"/>
                    <a:ext cx="859" cy="110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01 w 21600"/>
                      <a:gd name="T13" fmla="*/ 4516 h 21600"/>
                      <a:gd name="T14" fmla="*/ 17099 w 21600"/>
                      <a:gd name="T15" fmla="*/ 17084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400" y="21600"/>
                        </a:lnTo>
                        <a:lnTo>
                          <a:pt x="16200" y="21600"/>
                        </a:lnTo>
                        <a:lnTo>
                          <a:pt x="2160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FFF99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</p:grpSp>
            <p:pic>
              <p:nvPicPr>
                <p:cNvPr id="225379" name="Picture 89" descr="desktop_computer_stylized_small"/>
                <p:cNvPicPr>
                  <a:picLocks noChangeAspect="1" noChangeArrowheads="1"/>
                </p:cNvPicPr>
                <p:nvPr/>
              </p:nvPicPr>
              <p:blipFill>
                <a:blip r:embed="rId4" cstate="print"/>
                <a:srcRect/>
                <a:stretch>
                  <a:fillRect/>
                </a:stretch>
              </p:blipFill>
              <p:spPr bwMode="auto">
                <a:xfrm>
                  <a:off x="-427" y="2049"/>
                  <a:ext cx="447" cy="41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225380" name="Rectangle 90"/>
                <p:cNvSpPr>
                  <a:spLocks noChangeArrowheads="1"/>
                </p:cNvSpPr>
                <p:nvPr/>
              </p:nvSpPr>
              <p:spPr bwMode="auto">
                <a:xfrm>
                  <a:off x="529" y="2233"/>
                  <a:ext cx="103" cy="90"/>
                </a:xfrm>
                <a:prstGeom prst="rect">
                  <a:avLst/>
                </a:prstGeom>
                <a:solidFill>
                  <a:srgbClr val="000099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 sz="2400" i="0">
                    <a:solidFill>
                      <a:srgbClr val="000000"/>
                    </a:solidFill>
                    <a:latin typeface="Arial" charset="0"/>
                    <a:ea typeface="ＭＳ Ｐゴシック" charset="-128"/>
                    <a:cs typeface="Arial" charset="0"/>
                  </a:endParaRPr>
                </a:p>
              </p:txBody>
            </p:sp>
            <p:sp>
              <p:nvSpPr>
                <p:cNvPr id="225381" name="Freeform 91"/>
                <p:cNvSpPr>
                  <a:spLocks/>
                </p:cNvSpPr>
                <p:nvPr/>
              </p:nvSpPr>
              <p:spPr bwMode="auto">
                <a:xfrm>
                  <a:off x="282" y="1951"/>
                  <a:ext cx="302" cy="274"/>
                </a:xfrm>
                <a:custGeom>
                  <a:avLst/>
                  <a:gdLst>
                    <a:gd name="T0" fmla="*/ 37 w 381"/>
                    <a:gd name="T1" fmla="*/ 274 h 274"/>
                    <a:gd name="T2" fmla="*/ 37 w 381"/>
                    <a:gd name="T3" fmla="*/ 130 h 274"/>
                    <a:gd name="T4" fmla="*/ 0 w 381"/>
                    <a:gd name="T5" fmla="*/ 0 h 274"/>
                    <a:gd name="T6" fmla="*/ 0 60000 65536"/>
                    <a:gd name="T7" fmla="*/ 0 60000 65536"/>
                    <a:gd name="T8" fmla="*/ 0 60000 65536"/>
                    <a:gd name="T9" fmla="*/ 0 w 381"/>
                    <a:gd name="T10" fmla="*/ 0 h 274"/>
                    <a:gd name="T11" fmla="*/ 381 w 381"/>
                    <a:gd name="T12" fmla="*/ 274 h 274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81" h="274">
                      <a:moveTo>
                        <a:pt x="381" y="274"/>
                      </a:moveTo>
                      <a:lnTo>
                        <a:pt x="381" y="13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225382" name="Line 92"/>
                <p:cNvSpPr>
                  <a:spLocks noChangeShapeType="1"/>
                </p:cNvSpPr>
                <p:nvPr/>
              </p:nvSpPr>
              <p:spPr bwMode="auto">
                <a:xfrm flipH="1">
                  <a:off x="470" y="2272"/>
                  <a:ext cx="151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pic>
              <p:nvPicPr>
                <p:cNvPr id="225383" name="Picture 93" descr="tv"/>
                <p:cNvPicPr>
                  <a:picLocks noChangeAspect="1" noChangeArrowheads="1"/>
                </p:cNvPicPr>
                <p:nvPr/>
              </p:nvPicPr>
              <p:blipFill>
                <a:blip r:embed="rId5" cstate="print"/>
                <a:srcRect/>
                <a:stretch>
                  <a:fillRect/>
                </a:stretch>
              </p:blipFill>
              <p:spPr bwMode="auto">
                <a:xfrm>
                  <a:off x="2" y="1737"/>
                  <a:ext cx="476" cy="42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grpSp>
          <p:nvGrpSpPr>
            <p:cNvPr id="225340" name="Group 77"/>
            <p:cNvGrpSpPr>
              <a:grpSpLocks/>
            </p:cNvGrpSpPr>
            <p:nvPr/>
          </p:nvGrpSpPr>
          <p:grpSpPr bwMode="auto">
            <a:xfrm flipH="1">
              <a:off x="7313560" y="4655807"/>
              <a:ext cx="1034814" cy="625180"/>
              <a:chOff x="-490" y="1664"/>
              <a:chExt cx="1429" cy="842"/>
            </a:xfrm>
          </p:grpSpPr>
          <p:sp>
            <p:nvSpPr>
              <p:cNvPr id="225358" name="AutoShape 78"/>
              <p:cNvSpPr>
                <a:spLocks noChangeArrowheads="1"/>
              </p:cNvSpPr>
              <p:nvPr/>
            </p:nvSpPr>
            <p:spPr bwMode="auto">
              <a:xfrm>
                <a:off x="-491" y="1664"/>
                <a:ext cx="1429" cy="295"/>
              </a:xfrm>
              <a:prstGeom prst="triangle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 sz="2400" i="0">
                  <a:solidFill>
                    <a:srgbClr val="000000"/>
                  </a:solidFill>
                  <a:latin typeface="Arial" charset="0"/>
                  <a:ea typeface="ＭＳ Ｐゴシック" charset="-128"/>
                  <a:cs typeface="Arial" charset="0"/>
                </a:endParaRPr>
              </a:p>
            </p:txBody>
          </p:sp>
          <p:grpSp>
            <p:nvGrpSpPr>
              <p:cNvPr id="225359" name="Group 79"/>
              <p:cNvGrpSpPr>
                <a:grpSpLocks/>
              </p:cNvGrpSpPr>
              <p:nvPr/>
            </p:nvGrpSpPr>
            <p:grpSpPr bwMode="auto">
              <a:xfrm>
                <a:off x="-427" y="1737"/>
                <a:ext cx="1217" cy="769"/>
                <a:chOff x="-427" y="1737"/>
                <a:chExt cx="1217" cy="769"/>
              </a:xfrm>
            </p:grpSpPr>
            <p:sp>
              <p:nvSpPr>
                <p:cNvPr id="225360" name="Rectangle 80"/>
                <p:cNvSpPr>
                  <a:spLocks noChangeArrowheads="1"/>
                </p:cNvSpPr>
                <p:nvPr/>
              </p:nvSpPr>
              <p:spPr bwMode="auto">
                <a:xfrm>
                  <a:off x="-337" y="1922"/>
                  <a:ext cx="1127" cy="584"/>
                </a:xfrm>
                <a:prstGeom prst="rect">
                  <a:avLst/>
                </a:prstGeom>
                <a:solidFill>
                  <a:srgbClr val="DDDDDD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 sz="2400" i="0">
                    <a:solidFill>
                      <a:srgbClr val="000000"/>
                    </a:solidFill>
                    <a:latin typeface="Arial" charset="0"/>
                    <a:ea typeface="ＭＳ Ｐゴシック" charset="-128"/>
                    <a:cs typeface="Arial" charset="0"/>
                  </a:endParaRPr>
                </a:p>
              </p:txBody>
            </p:sp>
            <p:sp>
              <p:nvSpPr>
                <p:cNvPr id="225361" name="Line 7"/>
                <p:cNvSpPr>
                  <a:spLocks noChangeShapeType="1"/>
                </p:cNvSpPr>
                <p:nvPr/>
              </p:nvSpPr>
              <p:spPr bwMode="auto">
                <a:xfrm flipV="1">
                  <a:off x="-150" y="2270"/>
                  <a:ext cx="230" cy="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grpSp>
              <p:nvGrpSpPr>
                <p:cNvPr id="225362" name="Group 82"/>
                <p:cNvGrpSpPr>
                  <a:grpSpLocks/>
                </p:cNvGrpSpPr>
                <p:nvPr/>
              </p:nvGrpSpPr>
              <p:grpSpPr bwMode="auto">
                <a:xfrm>
                  <a:off x="68" y="2192"/>
                  <a:ext cx="387" cy="139"/>
                  <a:chOff x="322" y="890"/>
                  <a:chExt cx="872" cy="339"/>
                </a:xfrm>
              </p:grpSpPr>
              <p:sp>
                <p:nvSpPr>
                  <p:cNvPr id="225368" name="Rectangle 83"/>
                  <p:cNvSpPr>
                    <a:spLocks noChangeArrowheads="1"/>
                  </p:cNvSpPr>
                  <p:nvPr/>
                </p:nvSpPr>
                <p:spPr bwMode="auto">
                  <a:xfrm>
                    <a:off x="323" y="999"/>
                    <a:ext cx="864" cy="229"/>
                  </a:xfrm>
                  <a:prstGeom prst="rect">
                    <a:avLst/>
                  </a:prstGeom>
                  <a:solidFill>
                    <a:srgbClr val="FFFF99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 sz="2400" i="0">
                      <a:solidFill>
                        <a:srgbClr val="000000"/>
                      </a:solidFill>
                      <a:latin typeface="Arial" charset="0"/>
                      <a:ea typeface="ＭＳ Ｐゴシック" charset="-128"/>
                      <a:cs typeface="Arial" charset="0"/>
                    </a:endParaRPr>
                  </a:p>
                </p:txBody>
              </p:sp>
              <p:sp>
                <p:nvSpPr>
                  <p:cNvPr id="225369" name="Rectangle 84"/>
                  <p:cNvSpPr>
                    <a:spLocks noChangeArrowheads="1"/>
                  </p:cNvSpPr>
                  <p:nvPr/>
                </p:nvSpPr>
                <p:spPr bwMode="auto">
                  <a:xfrm>
                    <a:off x="392" y="1072"/>
                    <a:ext cx="54" cy="57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 sz="2400" i="0">
                      <a:solidFill>
                        <a:srgbClr val="000000"/>
                      </a:solidFill>
                      <a:latin typeface="Arial" charset="0"/>
                      <a:ea typeface="ＭＳ Ｐゴシック" charset="-128"/>
                      <a:cs typeface="Arial" charset="0"/>
                    </a:endParaRPr>
                  </a:p>
                </p:txBody>
              </p:sp>
              <p:sp>
                <p:nvSpPr>
                  <p:cNvPr id="225370" name="Rectangle 85"/>
                  <p:cNvSpPr>
                    <a:spLocks noChangeArrowheads="1"/>
                  </p:cNvSpPr>
                  <p:nvPr/>
                </p:nvSpPr>
                <p:spPr bwMode="auto">
                  <a:xfrm>
                    <a:off x="466" y="1072"/>
                    <a:ext cx="54" cy="57"/>
                  </a:xfrm>
                  <a:prstGeom prst="rect">
                    <a:avLst/>
                  </a:prstGeom>
                  <a:solidFill>
                    <a:srgbClr val="33CC33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 sz="2400" i="0">
                      <a:solidFill>
                        <a:srgbClr val="000000"/>
                      </a:solidFill>
                      <a:latin typeface="Arial" charset="0"/>
                      <a:ea typeface="ＭＳ Ｐゴシック" charset="-128"/>
                      <a:cs typeface="Arial" charset="0"/>
                    </a:endParaRPr>
                  </a:p>
                </p:txBody>
              </p:sp>
              <p:sp>
                <p:nvSpPr>
                  <p:cNvPr id="225371" name="Rectangle 86"/>
                  <p:cNvSpPr>
                    <a:spLocks noChangeArrowheads="1"/>
                  </p:cNvSpPr>
                  <p:nvPr/>
                </p:nvSpPr>
                <p:spPr bwMode="auto">
                  <a:xfrm>
                    <a:off x="536" y="1067"/>
                    <a:ext cx="59" cy="57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 sz="2400" i="0">
                      <a:solidFill>
                        <a:srgbClr val="000000"/>
                      </a:solidFill>
                      <a:latin typeface="Arial" charset="0"/>
                      <a:ea typeface="ＭＳ Ｐゴシック" charset="-128"/>
                      <a:cs typeface="Arial" charset="0"/>
                    </a:endParaRPr>
                  </a:p>
                </p:txBody>
              </p:sp>
              <p:sp>
                <p:nvSpPr>
                  <p:cNvPr id="225372" name="Rectangle 87"/>
                  <p:cNvSpPr>
                    <a:spLocks noChangeArrowheads="1"/>
                  </p:cNvSpPr>
                  <p:nvPr/>
                </p:nvSpPr>
                <p:spPr bwMode="auto">
                  <a:xfrm>
                    <a:off x="615" y="1067"/>
                    <a:ext cx="54" cy="57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 sz="2400" i="0">
                      <a:solidFill>
                        <a:srgbClr val="000000"/>
                      </a:solidFill>
                      <a:latin typeface="Arial" charset="0"/>
                      <a:ea typeface="ＭＳ Ｐゴシック" charset="-128"/>
                      <a:cs typeface="Arial" charset="0"/>
                    </a:endParaRPr>
                  </a:p>
                </p:txBody>
              </p:sp>
              <p:sp>
                <p:nvSpPr>
                  <p:cNvPr id="225373" name="AutoShape 88"/>
                  <p:cNvSpPr>
                    <a:spLocks noChangeArrowheads="1"/>
                  </p:cNvSpPr>
                  <p:nvPr/>
                </p:nvSpPr>
                <p:spPr bwMode="auto">
                  <a:xfrm rot="10800000" flipH="1">
                    <a:off x="322" y="890"/>
                    <a:ext cx="859" cy="110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01 w 21600"/>
                      <a:gd name="T13" fmla="*/ 4516 h 21600"/>
                      <a:gd name="T14" fmla="*/ 17099 w 21600"/>
                      <a:gd name="T15" fmla="*/ 17084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400" y="21600"/>
                        </a:lnTo>
                        <a:lnTo>
                          <a:pt x="16200" y="21600"/>
                        </a:lnTo>
                        <a:lnTo>
                          <a:pt x="2160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FFF99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</p:grpSp>
            <p:pic>
              <p:nvPicPr>
                <p:cNvPr id="225363" name="Picture 89" descr="desktop_computer_stylized_small"/>
                <p:cNvPicPr>
                  <a:picLocks noChangeAspect="1" noChangeArrowheads="1"/>
                </p:cNvPicPr>
                <p:nvPr/>
              </p:nvPicPr>
              <p:blipFill>
                <a:blip r:embed="rId4" cstate="print"/>
                <a:srcRect/>
                <a:stretch>
                  <a:fillRect/>
                </a:stretch>
              </p:blipFill>
              <p:spPr bwMode="auto">
                <a:xfrm>
                  <a:off x="-427" y="2049"/>
                  <a:ext cx="447" cy="41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225364" name="Rectangle 90"/>
                <p:cNvSpPr>
                  <a:spLocks noChangeArrowheads="1"/>
                </p:cNvSpPr>
                <p:nvPr/>
              </p:nvSpPr>
              <p:spPr bwMode="auto">
                <a:xfrm>
                  <a:off x="529" y="2232"/>
                  <a:ext cx="103" cy="90"/>
                </a:xfrm>
                <a:prstGeom prst="rect">
                  <a:avLst/>
                </a:prstGeom>
                <a:solidFill>
                  <a:srgbClr val="000099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 sz="2400" i="0">
                    <a:solidFill>
                      <a:srgbClr val="000000"/>
                    </a:solidFill>
                    <a:latin typeface="Arial" charset="0"/>
                    <a:ea typeface="ＭＳ Ｐゴシック" charset="-128"/>
                    <a:cs typeface="Arial" charset="0"/>
                  </a:endParaRPr>
                </a:p>
              </p:txBody>
            </p:sp>
            <p:sp>
              <p:nvSpPr>
                <p:cNvPr id="225365" name="Freeform 91"/>
                <p:cNvSpPr>
                  <a:spLocks/>
                </p:cNvSpPr>
                <p:nvPr/>
              </p:nvSpPr>
              <p:spPr bwMode="auto">
                <a:xfrm>
                  <a:off x="282" y="1951"/>
                  <a:ext cx="302" cy="274"/>
                </a:xfrm>
                <a:custGeom>
                  <a:avLst/>
                  <a:gdLst>
                    <a:gd name="T0" fmla="*/ 37 w 381"/>
                    <a:gd name="T1" fmla="*/ 274 h 274"/>
                    <a:gd name="T2" fmla="*/ 37 w 381"/>
                    <a:gd name="T3" fmla="*/ 130 h 274"/>
                    <a:gd name="T4" fmla="*/ 0 w 381"/>
                    <a:gd name="T5" fmla="*/ 0 h 274"/>
                    <a:gd name="T6" fmla="*/ 0 60000 65536"/>
                    <a:gd name="T7" fmla="*/ 0 60000 65536"/>
                    <a:gd name="T8" fmla="*/ 0 60000 65536"/>
                    <a:gd name="T9" fmla="*/ 0 w 381"/>
                    <a:gd name="T10" fmla="*/ 0 h 274"/>
                    <a:gd name="T11" fmla="*/ 381 w 381"/>
                    <a:gd name="T12" fmla="*/ 274 h 274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81" h="274">
                      <a:moveTo>
                        <a:pt x="381" y="274"/>
                      </a:moveTo>
                      <a:lnTo>
                        <a:pt x="381" y="13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225366" name="Line 92"/>
                <p:cNvSpPr>
                  <a:spLocks noChangeShapeType="1"/>
                </p:cNvSpPr>
                <p:nvPr/>
              </p:nvSpPr>
              <p:spPr bwMode="auto">
                <a:xfrm flipH="1">
                  <a:off x="470" y="2271"/>
                  <a:ext cx="151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pic>
              <p:nvPicPr>
                <p:cNvPr id="225367" name="Picture 93" descr="tv"/>
                <p:cNvPicPr>
                  <a:picLocks noChangeAspect="1" noChangeArrowheads="1"/>
                </p:cNvPicPr>
                <p:nvPr/>
              </p:nvPicPr>
              <p:blipFill>
                <a:blip r:embed="rId5" cstate="print"/>
                <a:srcRect/>
                <a:stretch>
                  <a:fillRect/>
                </a:stretch>
              </p:blipFill>
              <p:spPr bwMode="auto">
                <a:xfrm>
                  <a:off x="2" y="1737"/>
                  <a:ext cx="476" cy="42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grpSp>
          <p:nvGrpSpPr>
            <p:cNvPr id="225341" name="Group 77"/>
            <p:cNvGrpSpPr>
              <a:grpSpLocks/>
            </p:cNvGrpSpPr>
            <p:nvPr/>
          </p:nvGrpSpPr>
          <p:grpSpPr bwMode="auto">
            <a:xfrm flipH="1">
              <a:off x="6254794" y="4337877"/>
              <a:ext cx="1034814" cy="625180"/>
              <a:chOff x="-490" y="1664"/>
              <a:chExt cx="1429" cy="842"/>
            </a:xfrm>
          </p:grpSpPr>
          <p:sp>
            <p:nvSpPr>
              <p:cNvPr id="225342" name="AutoShape 78"/>
              <p:cNvSpPr>
                <a:spLocks noChangeArrowheads="1"/>
              </p:cNvSpPr>
              <p:nvPr/>
            </p:nvSpPr>
            <p:spPr bwMode="auto">
              <a:xfrm>
                <a:off x="-490" y="1664"/>
                <a:ext cx="1429" cy="295"/>
              </a:xfrm>
              <a:prstGeom prst="triangle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 sz="2400" i="0">
                  <a:solidFill>
                    <a:srgbClr val="000000"/>
                  </a:solidFill>
                  <a:latin typeface="Arial" charset="0"/>
                  <a:ea typeface="ＭＳ Ｐゴシック" charset="-128"/>
                  <a:cs typeface="Arial" charset="0"/>
                </a:endParaRPr>
              </a:p>
            </p:txBody>
          </p:sp>
          <p:grpSp>
            <p:nvGrpSpPr>
              <p:cNvPr id="225343" name="Group 79"/>
              <p:cNvGrpSpPr>
                <a:grpSpLocks/>
              </p:cNvGrpSpPr>
              <p:nvPr/>
            </p:nvGrpSpPr>
            <p:grpSpPr bwMode="auto">
              <a:xfrm>
                <a:off x="-427" y="1737"/>
                <a:ext cx="1217" cy="769"/>
                <a:chOff x="-427" y="1737"/>
                <a:chExt cx="1217" cy="769"/>
              </a:xfrm>
            </p:grpSpPr>
            <p:sp>
              <p:nvSpPr>
                <p:cNvPr id="225344" name="Rectangle 80"/>
                <p:cNvSpPr>
                  <a:spLocks noChangeArrowheads="1"/>
                </p:cNvSpPr>
                <p:nvPr/>
              </p:nvSpPr>
              <p:spPr bwMode="auto">
                <a:xfrm>
                  <a:off x="-337" y="1923"/>
                  <a:ext cx="1127" cy="584"/>
                </a:xfrm>
                <a:prstGeom prst="rect">
                  <a:avLst/>
                </a:prstGeom>
                <a:solidFill>
                  <a:srgbClr val="DDDDDD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 sz="2400" i="0">
                    <a:solidFill>
                      <a:srgbClr val="000000"/>
                    </a:solidFill>
                    <a:latin typeface="Arial" charset="0"/>
                    <a:ea typeface="ＭＳ Ｐゴシック" charset="-128"/>
                    <a:cs typeface="Arial" charset="0"/>
                  </a:endParaRPr>
                </a:p>
              </p:txBody>
            </p:sp>
            <p:sp>
              <p:nvSpPr>
                <p:cNvPr id="225345" name="Line 7"/>
                <p:cNvSpPr>
                  <a:spLocks noChangeShapeType="1"/>
                </p:cNvSpPr>
                <p:nvPr/>
              </p:nvSpPr>
              <p:spPr bwMode="auto">
                <a:xfrm flipV="1">
                  <a:off x="-150" y="2270"/>
                  <a:ext cx="230" cy="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grpSp>
              <p:nvGrpSpPr>
                <p:cNvPr id="225346" name="Group 82"/>
                <p:cNvGrpSpPr>
                  <a:grpSpLocks/>
                </p:cNvGrpSpPr>
                <p:nvPr/>
              </p:nvGrpSpPr>
              <p:grpSpPr bwMode="auto">
                <a:xfrm>
                  <a:off x="68" y="2192"/>
                  <a:ext cx="387" cy="139"/>
                  <a:chOff x="322" y="890"/>
                  <a:chExt cx="872" cy="339"/>
                </a:xfrm>
              </p:grpSpPr>
              <p:sp>
                <p:nvSpPr>
                  <p:cNvPr id="225352" name="Rectangle 83"/>
                  <p:cNvSpPr>
                    <a:spLocks noChangeArrowheads="1"/>
                  </p:cNvSpPr>
                  <p:nvPr/>
                </p:nvSpPr>
                <p:spPr bwMode="auto">
                  <a:xfrm>
                    <a:off x="324" y="1000"/>
                    <a:ext cx="864" cy="229"/>
                  </a:xfrm>
                  <a:prstGeom prst="rect">
                    <a:avLst/>
                  </a:prstGeom>
                  <a:solidFill>
                    <a:srgbClr val="FFFF99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 sz="2400" i="0">
                      <a:solidFill>
                        <a:srgbClr val="000000"/>
                      </a:solidFill>
                      <a:latin typeface="Arial" charset="0"/>
                      <a:ea typeface="ＭＳ Ｐゴシック" charset="-128"/>
                      <a:cs typeface="Arial" charset="0"/>
                    </a:endParaRPr>
                  </a:p>
                </p:txBody>
              </p:sp>
              <p:sp>
                <p:nvSpPr>
                  <p:cNvPr id="225353" name="Rectangle 84"/>
                  <p:cNvSpPr>
                    <a:spLocks noChangeArrowheads="1"/>
                  </p:cNvSpPr>
                  <p:nvPr/>
                </p:nvSpPr>
                <p:spPr bwMode="auto">
                  <a:xfrm>
                    <a:off x="393" y="1073"/>
                    <a:ext cx="54" cy="57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 sz="2400" i="0">
                      <a:solidFill>
                        <a:srgbClr val="000000"/>
                      </a:solidFill>
                      <a:latin typeface="Arial" charset="0"/>
                      <a:ea typeface="ＭＳ Ｐゴシック" charset="-128"/>
                      <a:cs typeface="Arial" charset="0"/>
                    </a:endParaRPr>
                  </a:p>
                </p:txBody>
              </p:sp>
              <p:sp>
                <p:nvSpPr>
                  <p:cNvPr id="225354" name="Rectangle 85"/>
                  <p:cNvSpPr>
                    <a:spLocks noChangeArrowheads="1"/>
                  </p:cNvSpPr>
                  <p:nvPr/>
                </p:nvSpPr>
                <p:spPr bwMode="auto">
                  <a:xfrm>
                    <a:off x="467" y="1073"/>
                    <a:ext cx="54" cy="57"/>
                  </a:xfrm>
                  <a:prstGeom prst="rect">
                    <a:avLst/>
                  </a:prstGeom>
                  <a:solidFill>
                    <a:srgbClr val="33CC33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 sz="2400" i="0">
                      <a:solidFill>
                        <a:srgbClr val="000000"/>
                      </a:solidFill>
                      <a:latin typeface="Arial" charset="0"/>
                      <a:ea typeface="ＭＳ Ｐゴシック" charset="-128"/>
                      <a:cs typeface="Arial" charset="0"/>
                    </a:endParaRPr>
                  </a:p>
                </p:txBody>
              </p:sp>
              <p:sp>
                <p:nvSpPr>
                  <p:cNvPr id="225355" name="Rectangle 86"/>
                  <p:cNvSpPr>
                    <a:spLocks noChangeArrowheads="1"/>
                  </p:cNvSpPr>
                  <p:nvPr/>
                </p:nvSpPr>
                <p:spPr bwMode="auto">
                  <a:xfrm>
                    <a:off x="536" y="1068"/>
                    <a:ext cx="59" cy="57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 sz="2400" i="0">
                      <a:solidFill>
                        <a:srgbClr val="000000"/>
                      </a:solidFill>
                      <a:latin typeface="Arial" charset="0"/>
                      <a:ea typeface="ＭＳ Ｐゴシック" charset="-128"/>
                      <a:cs typeface="Arial" charset="0"/>
                    </a:endParaRPr>
                  </a:p>
                </p:txBody>
              </p:sp>
              <p:sp>
                <p:nvSpPr>
                  <p:cNvPr id="225356" name="Rectangle 87"/>
                  <p:cNvSpPr>
                    <a:spLocks noChangeArrowheads="1"/>
                  </p:cNvSpPr>
                  <p:nvPr/>
                </p:nvSpPr>
                <p:spPr bwMode="auto">
                  <a:xfrm>
                    <a:off x="615" y="1068"/>
                    <a:ext cx="54" cy="57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 sz="2400" i="0">
                      <a:solidFill>
                        <a:srgbClr val="000000"/>
                      </a:solidFill>
                      <a:latin typeface="Arial" charset="0"/>
                      <a:ea typeface="ＭＳ Ｐゴシック" charset="-128"/>
                      <a:cs typeface="Arial" charset="0"/>
                    </a:endParaRPr>
                  </a:p>
                </p:txBody>
              </p:sp>
              <p:sp>
                <p:nvSpPr>
                  <p:cNvPr id="225357" name="AutoShape 88"/>
                  <p:cNvSpPr>
                    <a:spLocks noChangeArrowheads="1"/>
                  </p:cNvSpPr>
                  <p:nvPr/>
                </p:nvSpPr>
                <p:spPr bwMode="auto">
                  <a:xfrm rot="10800000" flipH="1">
                    <a:off x="322" y="890"/>
                    <a:ext cx="859" cy="110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501 w 21600"/>
                      <a:gd name="T13" fmla="*/ 4516 h 21600"/>
                      <a:gd name="T14" fmla="*/ 17099 w 21600"/>
                      <a:gd name="T15" fmla="*/ 17084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0" y="0"/>
                        </a:moveTo>
                        <a:lnTo>
                          <a:pt x="5400" y="21600"/>
                        </a:lnTo>
                        <a:lnTo>
                          <a:pt x="16200" y="21600"/>
                        </a:lnTo>
                        <a:lnTo>
                          <a:pt x="2160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FFF99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</p:grpSp>
            <p:pic>
              <p:nvPicPr>
                <p:cNvPr id="225347" name="Picture 89" descr="desktop_computer_stylized_small"/>
                <p:cNvPicPr>
                  <a:picLocks noChangeAspect="1" noChangeArrowheads="1"/>
                </p:cNvPicPr>
                <p:nvPr/>
              </p:nvPicPr>
              <p:blipFill>
                <a:blip r:embed="rId4" cstate="print"/>
                <a:srcRect/>
                <a:stretch>
                  <a:fillRect/>
                </a:stretch>
              </p:blipFill>
              <p:spPr bwMode="auto">
                <a:xfrm>
                  <a:off x="-427" y="2049"/>
                  <a:ext cx="447" cy="41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225348" name="Rectangle 90"/>
                <p:cNvSpPr>
                  <a:spLocks noChangeArrowheads="1"/>
                </p:cNvSpPr>
                <p:nvPr/>
              </p:nvSpPr>
              <p:spPr bwMode="auto">
                <a:xfrm>
                  <a:off x="529" y="2233"/>
                  <a:ext cx="103" cy="90"/>
                </a:xfrm>
                <a:prstGeom prst="rect">
                  <a:avLst/>
                </a:prstGeom>
                <a:solidFill>
                  <a:srgbClr val="000099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 sz="2400" i="0">
                    <a:solidFill>
                      <a:srgbClr val="000000"/>
                    </a:solidFill>
                    <a:latin typeface="Arial" charset="0"/>
                    <a:ea typeface="ＭＳ Ｐゴシック" charset="-128"/>
                    <a:cs typeface="Arial" charset="0"/>
                  </a:endParaRPr>
                </a:p>
              </p:txBody>
            </p:sp>
            <p:sp>
              <p:nvSpPr>
                <p:cNvPr id="225349" name="Freeform 91"/>
                <p:cNvSpPr>
                  <a:spLocks/>
                </p:cNvSpPr>
                <p:nvPr/>
              </p:nvSpPr>
              <p:spPr bwMode="auto">
                <a:xfrm>
                  <a:off x="282" y="1951"/>
                  <a:ext cx="302" cy="274"/>
                </a:xfrm>
                <a:custGeom>
                  <a:avLst/>
                  <a:gdLst>
                    <a:gd name="T0" fmla="*/ 37 w 381"/>
                    <a:gd name="T1" fmla="*/ 274 h 274"/>
                    <a:gd name="T2" fmla="*/ 37 w 381"/>
                    <a:gd name="T3" fmla="*/ 130 h 274"/>
                    <a:gd name="T4" fmla="*/ 0 w 381"/>
                    <a:gd name="T5" fmla="*/ 0 h 274"/>
                    <a:gd name="T6" fmla="*/ 0 60000 65536"/>
                    <a:gd name="T7" fmla="*/ 0 60000 65536"/>
                    <a:gd name="T8" fmla="*/ 0 60000 65536"/>
                    <a:gd name="T9" fmla="*/ 0 w 381"/>
                    <a:gd name="T10" fmla="*/ 0 h 274"/>
                    <a:gd name="T11" fmla="*/ 381 w 381"/>
                    <a:gd name="T12" fmla="*/ 274 h 274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81" h="274">
                      <a:moveTo>
                        <a:pt x="381" y="274"/>
                      </a:moveTo>
                      <a:lnTo>
                        <a:pt x="381" y="13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225350" name="Line 92"/>
                <p:cNvSpPr>
                  <a:spLocks noChangeShapeType="1"/>
                </p:cNvSpPr>
                <p:nvPr/>
              </p:nvSpPr>
              <p:spPr bwMode="auto">
                <a:xfrm flipH="1">
                  <a:off x="470" y="2271"/>
                  <a:ext cx="151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pic>
              <p:nvPicPr>
                <p:cNvPr id="225351" name="Picture 93" descr="tv"/>
                <p:cNvPicPr>
                  <a:picLocks noChangeAspect="1" noChangeArrowheads="1"/>
                </p:cNvPicPr>
                <p:nvPr/>
              </p:nvPicPr>
              <p:blipFill>
                <a:blip r:embed="rId5" cstate="print"/>
                <a:srcRect/>
                <a:stretch>
                  <a:fillRect/>
                </a:stretch>
              </p:blipFill>
              <p:spPr bwMode="auto">
                <a:xfrm>
                  <a:off x="2" y="1737"/>
                  <a:ext cx="476" cy="42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</p:grpSp>
      <p:sp>
        <p:nvSpPr>
          <p:cNvPr id="126" name="125 - TextBox"/>
          <p:cNvSpPr txBox="1"/>
          <p:nvPr/>
        </p:nvSpPr>
        <p:spPr>
          <a:xfrm>
            <a:off x="401638" y="3962400"/>
            <a:ext cx="8340725" cy="21542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en-US" sz="2000" i="0" dirty="0">
                <a:solidFill>
                  <a:srgbClr val="FF0000"/>
                </a:solidFill>
              </a:rPr>
              <a:t>DOCSIS: </a:t>
            </a:r>
            <a:r>
              <a:rPr lang="en-US" sz="2000" i="0" dirty="0">
                <a:latin typeface="+mn-lt"/>
                <a:ea typeface="ＭＳ Ｐゴシック" charset="0"/>
              </a:rPr>
              <a:t>data over cable service interface spec</a:t>
            </a:r>
          </a:p>
          <a:p>
            <a:pPr eaLnBrk="0" hangingPunct="0">
              <a:buClr>
                <a:schemeClr val="accent2"/>
              </a:buClr>
              <a:buFont typeface="Wingdings" pitchFamily="2" charset="2"/>
              <a:buChar char="q"/>
              <a:defRPr/>
            </a:pPr>
            <a:r>
              <a:rPr lang="en-US" sz="2000" i="0" dirty="0">
                <a:solidFill>
                  <a:srgbClr val="FF0000"/>
                </a:solidFill>
                <a:latin typeface="+mn-lt"/>
                <a:ea typeface="ＭＳ Ｐゴシック" charset="0"/>
              </a:rPr>
              <a:t> </a:t>
            </a:r>
            <a:r>
              <a:rPr lang="en-US" sz="2000" i="0" dirty="0">
                <a:latin typeface="+mn-lt"/>
                <a:ea typeface="ＭＳ Ｐゴシック" charset="0"/>
              </a:rPr>
              <a:t>FDM </a:t>
            </a:r>
            <a:r>
              <a:rPr lang="el-GR" sz="2000" i="0" dirty="0">
                <a:latin typeface="+mn-lt"/>
                <a:ea typeface="ＭＳ Ｐゴシック" charset="0"/>
              </a:rPr>
              <a:t>σε ανερχόμενης, κατερχόμενης ζεύξης κανάλια συχνότητας</a:t>
            </a:r>
          </a:p>
          <a:p>
            <a:pPr eaLnBrk="0" hangingPunct="0">
              <a:buClr>
                <a:schemeClr val="accent2"/>
              </a:buClr>
              <a:buFont typeface="Wingdings" pitchFamily="2" charset="2"/>
              <a:buChar char="q"/>
              <a:defRPr/>
            </a:pPr>
            <a:r>
              <a:rPr lang="el-GR" sz="2000" i="0" dirty="0">
                <a:solidFill>
                  <a:srgbClr val="FF0000"/>
                </a:solidFill>
                <a:latin typeface="+mn-lt"/>
                <a:ea typeface="ＭＳ Ｐゴシック" charset="0"/>
              </a:rPr>
              <a:t> </a:t>
            </a:r>
            <a:r>
              <a:rPr lang="en-US" sz="2000" i="0" dirty="0">
                <a:latin typeface="+mn-lt"/>
                <a:ea typeface="ＭＳ Ｐゴシック" charset="0"/>
              </a:rPr>
              <a:t>TDM </a:t>
            </a:r>
            <a:r>
              <a:rPr lang="el-GR" sz="2000" i="0" dirty="0">
                <a:latin typeface="+mn-lt"/>
                <a:ea typeface="ＭＳ Ｐゴシック" charset="0"/>
              </a:rPr>
              <a:t>ανερχόμενης ζεύξης: κάποιες θυρίδες ανατίθενται, για κάποιες υπάρχει ανταγωνισμός</a:t>
            </a:r>
          </a:p>
          <a:p>
            <a:pPr lvl="1" eaLnBrk="0" hangingPunct="0">
              <a:buClr>
                <a:schemeClr val="accent2"/>
              </a:buClr>
              <a:buFont typeface="Wingdings" pitchFamily="2" charset="2"/>
              <a:buChar char="§"/>
              <a:defRPr/>
            </a:pPr>
            <a:r>
              <a:rPr lang="en-US" i="0" dirty="0">
                <a:latin typeface="+mn-lt"/>
              </a:rPr>
              <a:t>MAP </a:t>
            </a:r>
            <a:r>
              <a:rPr lang="el-GR" i="0" dirty="0">
                <a:latin typeface="+mn-lt"/>
              </a:rPr>
              <a:t>πλαίσιο</a:t>
            </a:r>
            <a:r>
              <a:rPr lang="el-GR" i="0" dirty="0"/>
              <a:t> κατερχόμενης ζεύξης</a:t>
            </a:r>
            <a:r>
              <a:rPr lang="el-GR" i="0" dirty="0">
                <a:latin typeface="+mn-lt"/>
              </a:rPr>
              <a:t>: αναθέτει θυρίδες ανερχόμενης ζεύξης</a:t>
            </a:r>
          </a:p>
          <a:p>
            <a:pPr lvl="1" eaLnBrk="0" hangingPunct="0">
              <a:buClr>
                <a:schemeClr val="accent2"/>
              </a:buClr>
              <a:buFont typeface="Wingdings" pitchFamily="2" charset="2"/>
              <a:buChar char="§"/>
              <a:defRPr/>
            </a:pPr>
            <a:r>
              <a:rPr lang="el-GR" i="0" dirty="0">
                <a:solidFill>
                  <a:srgbClr val="FF0000"/>
                </a:solidFill>
                <a:latin typeface="+mn-lt"/>
              </a:rPr>
              <a:t> </a:t>
            </a:r>
            <a:r>
              <a:rPr lang="el-GR" i="0" dirty="0">
                <a:latin typeface="+mn-lt"/>
              </a:rPr>
              <a:t>αίτηση για ανερχόμενες θυρίδες (και δεδομένα) μεταδίδεται με τυχαία πρόσβαση (δυαδική οπισθοχώρηση) σε επιλεγμένες θυρίδες</a:t>
            </a:r>
            <a:endParaRPr lang="el-GR" i="0" dirty="0">
              <a:solidFill>
                <a:srgbClr val="FF0000"/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05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CA6F525D-9CD1-48C8-966C-D07B6D11B7F2}" type="slidenum">
              <a:rPr lang="en-US" smtClean="0">
                <a:latin typeface="Arial" charset="0"/>
                <a:cs typeface="Arial" charset="0"/>
              </a:rPr>
              <a:pPr/>
              <a:t>41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2263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  </a:t>
            </a:r>
            <a:r>
              <a:rPr lang="el-GR" smtClean="0"/>
              <a:t>Σύνοψη πρωτοκόλλων</a:t>
            </a:r>
            <a:r>
              <a:rPr lang="en-US" smtClean="0"/>
              <a:t> MAC</a:t>
            </a:r>
          </a:p>
        </p:txBody>
      </p:sp>
      <p:sp>
        <p:nvSpPr>
          <p:cNvPr id="2263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600200"/>
            <a:ext cx="7772400" cy="4576763"/>
          </a:xfrm>
        </p:spPr>
        <p:txBody>
          <a:bodyPr/>
          <a:lstStyle/>
          <a:p>
            <a:r>
              <a:rPr lang="el-GR" sz="2400" i="1" smtClean="0">
                <a:solidFill>
                  <a:srgbClr val="FF0000"/>
                </a:solidFill>
              </a:rPr>
              <a:t>Διαμέριση καναλιού</a:t>
            </a:r>
            <a:r>
              <a:rPr lang="en-US" sz="2400" i="1" smtClean="0">
                <a:solidFill>
                  <a:srgbClr val="FF0000"/>
                </a:solidFill>
              </a:rPr>
              <a:t>,</a:t>
            </a:r>
            <a:r>
              <a:rPr lang="el-GR" sz="2400" i="1" smtClean="0">
                <a:solidFill>
                  <a:srgbClr val="FF0000"/>
                </a:solidFill>
              </a:rPr>
              <a:t> </a:t>
            </a:r>
            <a:r>
              <a:rPr lang="el-GR" sz="2400" smtClean="0"/>
              <a:t>μέσω</a:t>
            </a:r>
            <a:r>
              <a:rPr lang="en-US" sz="2400" smtClean="0"/>
              <a:t> </a:t>
            </a:r>
            <a:r>
              <a:rPr lang="el-GR" sz="2400" smtClean="0"/>
              <a:t>χρόνου</a:t>
            </a:r>
            <a:r>
              <a:rPr lang="en-US" sz="2400" smtClean="0"/>
              <a:t>,</a:t>
            </a:r>
            <a:r>
              <a:rPr lang="el-GR" sz="2400" smtClean="0"/>
              <a:t> συχνότητας, ή κώδικα</a:t>
            </a:r>
            <a:endParaRPr lang="en-US" sz="2400" smtClean="0"/>
          </a:p>
          <a:p>
            <a:pPr lvl="1">
              <a:buFont typeface="Wingdings" pitchFamily="2" charset="2"/>
              <a:buChar char="§"/>
            </a:pPr>
            <a:r>
              <a:rPr lang="el-GR" sz="2000" smtClean="0"/>
              <a:t>Διαίρεση χρόνου, διαίρεση συχνότητας</a:t>
            </a:r>
            <a:endParaRPr lang="en-US" sz="2000" smtClean="0"/>
          </a:p>
          <a:p>
            <a:r>
              <a:rPr lang="el-GR" sz="2400" i="1" smtClean="0">
                <a:solidFill>
                  <a:srgbClr val="FF0000"/>
                </a:solidFill>
              </a:rPr>
              <a:t>Τυχαία πρόσβαση</a:t>
            </a:r>
            <a:r>
              <a:rPr lang="en-US" sz="2400" i="1" smtClean="0">
                <a:solidFill>
                  <a:srgbClr val="FF0000"/>
                </a:solidFill>
              </a:rPr>
              <a:t> </a:t>
            </a:r>
            <a:r>
              <a:rPr lang="en-US" sz="2400" smtClean="0"/>
              <a:t>(</a:t>
            </a:r>
            <a:r>
              <a:rPr lang="el-GR" sz="2400" smtClean="0"/>
              <a:t>δυναμικό</a:t>
            </a:r>
            <a:r>
              <a:rPr lang="en-US" sz="2400" smtClean="0"/>
              <a:t>), </a:t>
            </a:r>
          </a:p>
          <a:p>
            <a:pPr lvl="1">
              <a:buFont typeface="Wingdings" pitchFamily="2" charset="2"/>
              <a:buChar char="§"/>
            </a:pPr>
            <a:r>
              <a:rPr lang="en-US" sz="2000" smtClean="0"/>
              <a:t>ALOHA, S-ALOHA, CSMA, CSMA/CD</a:t>
            </a:r>
          </a:p>
          <a:p>
            <a:pPr lvl="1">
              <a:buFont typeface="Wingdings" pitchFamily="2" charset="2"/>
              <a:buChar char="§"/>
            </a:pPr>
            <a:r>
              <a:rPr lang="el-GR" sz="2000" smtClean="0"/>
              <a:t>Ανίχνευση φέροντος</a:t>
            </a:r>
            <a:r>
              <a:rPr lang="en-US" sz="2000" smtClean="0"/>
              <a:t>: </a:t>
            </a:r>
            <a:r>
              <a:rPr lang="el-GR" sz="2000" smtClean="0"/>
              <a:t>εύκολη σε ορισμένες τεχνολογίες (ενσύρματες)</a:t>
            </a:r>
            <a:r>
              <a:rPr lang="en-US" sz="2000" smtClean="0"/>
              <a:t>, </a:t>
            </a:r>
            <a:r>
              <a:rPr lang="el-GR" sz="2000" smtClean="0"/>
              <a:t>δύσκολη σε άλλες</a:t>
            </a:r>
            <a:r>
              <a:rPr lang="en-US" sz="2000" smtClean="0"/>
              <a:t> (</a:t>
            </a:r>
            <a:r>
              <a:rPr lang="el-GR" sz="2000" smtClean="0"/>
              <a:t>ασύρματη</a:t>
            </a:r>
            <a:r>
              <a:rPr lang="en-US" sz="2000" smtClean="0"/>
              <a:t>)</a:t>
            </a:r>
          </a:p>
          <a:p>
            <a:pPr lvl="1">
              <a:buFont typeface="Wingdings" pitchFamily="2" charset="2"/>
              <a:buChar char="§"/>
            </a:pPr>
            <a:r>
              <a:rPr lang="en-US" sz="2000" smtClean="0"/>
              <a:t>CSMA/CD </a:t>
            </a:r>
            <a:r>
              <a:rPr lang="el-GR" sz="2000" smtClean="0"/>
              <a:t>χρησιμοποιείται στο</a:t>
            </a:r>
            <a:r>
              <a:rPr lang="en-US" sz="2000" smtClean="0"/>
              <a:t> Ethernet</a:t>
            </a:r>
          </a:p>
          <a:p>
            <a:pPr lvl="1">
              <a:buFont typeface="Wingdings" pitchFamily="2" charset="2"/>
              <a:buChar char="§"/>
            </a:pPr>
            <a:r>
              <a:rPr lang="en-US" sz="2000" smtClean="0"/>
              <a:t>CSMA/CA </a:t>
            </a:r>
            <a:r>
              <a:rPr lang="el-GR" sz="2000" smtClean="0"/>
              <a:t>χρησιμοποιείται στο</a:t>
            </a:r>
            <a:r>
              <a:rPr lang="en-US" sz="2000" smtClean="0"/>
              <a:t> 802.11</a:t>
            </a:r>
          </a:p>
          <a:p>
            <a:r>
              <a:rPr lang="el-GR" sz="2400" i="1" smtClean="0">
                <a:solidFill>
                  <a:srgbClr val="FF0000"/>
                </a:solidFill>
              </a:rPr>
              <a:t>Λειτουργία εκ περιτροπής</a:t>
            </a:r>
            <a:endParaRPr lang="en-US" sz="2400" i="1" smtClean="0">
              <a:solidFill>
                <a:srgbClr val="FF0000"/>
              </a:solidFill>
            </a:endParaRPr>
          </a:p>
          <a:p>
            <a:pPr lvl="1">
              <a:buFont typeface="Wingdings" pitchFamily="2" charset="2"/>
              <a:buChar char="§"/>
            </a:pPr>
            <a:r>
              <a:rPr lang="el-GR" sz="2000" smtClean="0"/>
              <a:t>Σταθμοσκόπηση από κεντρικό σταθμό</a:t>
            </a:r>
            <a:r>
              <a:rPr lang="en-US" sz="2000" smtClean="0"/>
              <a:t>, </a:t>
            </a:r>
            <a:r>
              <a:rPr lang="el-GR" sz="2000" smtClean="0"/>
              <a:t>μεταβίβαση σκυτάλης</a:t>
            </a:r>
            <a:endParaRPr lang="en-US" sz="2000" smtClean="0"/>
          </a:p>
          <a:p>
            <a:pPr lvl="1">
              <a:buFont typeface="Wingdings" pitchFamily="2" charset="2"/>
              <a:buChar char="§"/>
            </a:pPr>
            <a:r>
              <a:rPr lang="en-US" sz="2000" smtClean="0"/>
              <a:t>Bluetooth, FDDI,  Token Ring </a:t>
            </a:r>
          </a:p>
        </p:txBody>
      </p:sp>
      <p:sp>
        <p:nvSpPr>
          <p:cNvPr id="226308" name="Rectangle 5"/>
          <p:cNvSpPr txBox="1">
            <a:spLocks noChangeArrowheads="1"/>
          </p:cNvSpPr>
          <p:nvPr/>
        </p:nvSpPr>
        <p:spPr bwMode="auto">
          <a:xfrm>
            <a:off x="3876675" y="6400800"/>
            <a:ext cx="4429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/>
            <a:r>
              <a:rPr lang="el-GR" sz="1100" i="0" dirty="0" smtClean="0">
                <a:latin typeface="Arial" charset="0"/>
                <a:cs typeface="Arial" charset="0"/>
              </a:rPr>
              <a:t>Δίκτυα Επικοινωνιών- </a:t>
            </a:r>
            <a:r>
              <a:rPr lang="en-US" sz="1100" i="0" dirty="0">
                <a:latin typeface="Arial" charset="0"/>
                <a:cs typeface="Arial" charset="0"/>
              </a:rPr>
              <a:t>5: </a:t>
            </a:r>
            <a:r>
              <a:rPr lang="el-GR" sz="1100" i="0" dirty="0">
                <a:latin typeface="Arial" charset="0"/>
                <a:cs typeface="Arial" charset="0"/>
              </a:rPr>
              <a:t>Επίπεδο ζεύξης δεδομένων</a:t>
            </a:r>
            <a:endParaRPr lang="en-US" sz="1100" i="0" dirty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53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25ED70FC-88BE-4A2E-AAD9-1F9F37D00894}" type="slidenum">
              <a:rPr lang="en-US" smtClean="0">
                <a:latin typeface="Arial" charset="0"/>
                <a:cs typeface="Arial" charset="0"/>
              </a:rPr>
              <a:pPr/>
              <a:t>42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2283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Επίπεδο ζεύξης</a:t>
            </a:r>
            <a:endParaRPr lang="en-US" smtClean="0"/>
          </a:p>
        </p:txBody>
      </p:sp>
      <p:sp>
        <p:nvSpPr>
          <p:cNvPr id="228355" name="Rectangle 5"/>
          <p:cNvSpPr>
            <a:spLocks noGrp="1" noChangeArrowheads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l-GR" dirty="0" smtClean="0"/>
              <a:t>Δίκτυα Επικοινωνιών- </a:t>
            </a:r>
            <a:r>
              <a:rPr lang="en-US" dirty="0"/>
              <a:t>5: </a:t>
            </a:r>
            <a:r>
              <a:rPr lang="el-GR" dirty="0"/>
              <a:t>Επίπεδο ζεύξης δεδομένων</a:t>
            </a:r>
            <a:endParaRPr lang="en-US" dirty="0"/>
          </a:p>
        </p:txBody>
      </p:sp>
      <p:sp>
        <p:nvSpPr>
          <p:cNvPr id="228356" name="6 - Θέση περιεχομένου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l-GR" smtClean="0"/>
              <a:t> 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604838" y="1431925"/>
            <a:ext cx="3810000" cy="4648200"/>
          </a:xfrm>
          <a:prstGeom prst="rect">
            <a:avLst/>
          </a:prstGeom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  <a:defRPr/>
            </a:pPr>
            <a:r>
              <a:rPr lang="en-US" sz="2400" i="0" kern="0" dirty="0">
                <a:latin typeface="+mn-lt"/>
              </a:rPr>
              <a:t>5.1 </a:t>
            </a:r>
            <a:r>
              <a:rPr lang="el-GR" sz="2400" i="0" kern="0" dirty="0">
                <a:latin typeface="+mn-lt"/>
              </a:rPr>
              <a:t>Εισαγωγή και υπηρεσίες</a:t>
            </a:r>
            <a:endParaRPr lang="en-US" sz="2400" i="0" kern="0" dirty="0">
              <a:latin typeface="+mn-lt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  <a:defRPr/>
            </a:pPr>
            <a:r>
              <a:rPr lang="en-US" sz="2400" i="0" kern="0" dirty="0">
                <a:latin typeface="+mn-lt"/>
              </a:rPr>
              <a:t>5.2 </a:t>
            </a:r>
            <a:r>
              <a:rPr lang="el-GR" sz="2400" i="0" kern="0" dirty="0">
                <a:latin typeface="+mn-lt"/>
              </a:rPr>
              <a:t>Ανίχνευση και διόρθωση σφαλμάτων</a:t>
            </a:r>
            <a:endParaRPr lang="en-US" sz="2400" i="0" kern="0" dirty="0">
              <a:latin typeface="+mn-lt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  <a:defRPr/>
            </a:pPr>
            <a:r>
              <a:rPr lang="en-US" sz="2400" i="0" kern="0" dirty="0">
                <a:latin typeface="+mn-lt"/>
              </a:rPr>
              <a:t>5.3</a:t>
            </a:r>
            <a:r>
              <a:rPr lang="el-GR" sz="2400" i="0" kern="0" dirty="0">
                <a:latin typeface="+mn-lt"/>
              </a:rPr>
              <a:t>Πρωτόκολλα πολλαπλής πρόσβασης</a:t>
            </a:r>
            <a:endParaRPr lang="en-US" sz="2400" i="0" kern="0" dirty="0">
              <a:latin typeface="+mn-lt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  <a:defRPr/>
            </a:pPr>
            <a:r>
              <a:rPr lang="en-US" sz="2400" i="0" kern="0" dirty="0">
                <a:solidFill>
                  <a:srgbClr val="FF0000"/>
                </a:solidFill>
                <a:latin typeface="+mn-lt"/>
              </a:rPr>
              <a:t>5.4 LANs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§"/>
              <a:defRPr/>
            </a:pPr>
            <a:r>
              <a:rPr lang="el-GR" sz="2000" i="0" kern="0" dirty="0" err="1">
                <a:solidFill>
                  <a:srgbClr val="FF0000"/>
                </a:solidFill>
                <a:latin typeface="+mn-lt"/>
              </a:rPr>
              <a:t>Διευθυνσιοδότηση</a:t>
            </a:r>
            <a:r>
              <a:rPr lang="el-GR" sz="2000" i="0" kern="0" dirty="0">
                <a:solidFill>
                  <a:srgbClr val="FF0000"/>
                </a:solidFill>
                <a:latin typeface="+mn-lt"/>
              </a:rPr>
              <a:t>,</a:t>
            </a:r>
            <a:r>
              <a:rPr lang="en-US" sz="2000" i="0" kern="0" dirty="0">
                <a:solidFill>
                  <a:srgbClr val="FF0000"/>
                </a:solidFill>
                <a:latin typeface="+mn-lt"/>
              </a:rPr>
              <a:t> ARP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§"/>
              <a:defRPr/>
            </a:pPr>
            <a:r>
              <a:rPr lang="en-US" sz="2000" i="0" kern="0" dirty="0">
                <a:latin typeface="+mn-lt"/>
              </a:rPr>
              <a:t>Ethernet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§"/>
              <a:defRPr/>
            </a:pPr>
            <a:r>
              <a:rPr lang="el-GR" sz="2000" i="0" kern="0" dirty="0" err="1">
                <a:latin typeface="+mn-lt"/>
              </a:rPr>
              <a:t>Μεταγωγείς</a:t>
            </a:r>
            <a:r>
              <a:rPr lang="el-GR" sz="2000" i="0" kern="0" dirty="0">
                <a:latin typeface="+mn-lt"/>
              </a:rPr>
              <a:t> (</a:t>
            </a:r>
            <a:r>
              <a:rPr lang="en-US" sz="2000" i="0" kern="0" dirty="0">
                <a:latin typeface="+mn-lt"/>
              </a:rPr>
              <a:t>switches)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§"/>
              <a:defRPr/>
            </a:pPr>
            <a:r>
              <a:rPr lang="en-US" sz="2000" i="0" kern="0" dirty="0">
                <a:latin typeface="+mn-lt"/>
              </a:rPr>
              <a:t>VLANs</a:t>
            </a:r>
          </a:p>
        </p:txBody>
      </p:sp>
      <p:sp>
        <p:nvSpPr>
          <p:cNvPr id="228358" name="8 - Θέση περιεχομένου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l-GR" smtClean="0"/>
              <a:t> </a:t>
            </a:r>
          </a:p>
        </p:txBody>
      </p:sp>
      <p:sp>
        <p:nvSpPr>
          <p:cNvPr id="10" name="Rectangle 4"/>
          <p:cNvSpPr txBox="1">
            <a:spLocks noChangeArrowheads="1"/>
          </p:cNvSpPr>
          <p:nvPr/>
        </p:nvSpPr>
        <p:spPr>
          <a:xfrm>
            <a:off x="4448175" y="1408113"/>
            <a:ext cx="4054475" cy="4648200"/>
          </a:xfrm>
          <a:prstGeom prst="rect">
            <a:avLst/>
          </a:prstGeom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  <a:defRPr/>
            </a:pPr>
            <a:r>
              <a:rPr lang="en-US" sz="2400" i="0" kern="0" dirty="0">
                <a:latin typeface="+mn-lt"/>
              </a:rPr>
              <a:t>5.5 </a:t>
            </a:r>
            <a:r>
              <a:rPr lang="el-GR" sz="2400" i="0" kern="0" dirty="0">
                <a:latin typeface="+mn-lt"/>
              </a:rPr>
              <a:t>Εικονικές Ζεύξεις</a:t>
            </a:r>
            <a:r>
              <a:rPr lang="en-US" sz="2400" i="0" kern="0" dirty="0">
                <a:latin typeface="+mn-lt"/>
              </a:rPr>
              <a:t>: MPLS</a:t>
            </a: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  <a:defRPr/>
            </a:pPr>
            <a:r>
              <a:rPr lang="en-US" sz="2400" i="0" kern="0" dirty="0">
                <a:latin typeface="+mn-lt"/>
              </a:rPr>
              <a:t>5.6 </a:t>
            </a:r>
            <a:r>
              <a:rPr lang="el-GR" sz="2400" i="0" kern="0" dirty="0">
                <a:latin typeface="+mn-lt"/>
              </a:rPr>
              <a:t>Δικτύωση κέντρων δεδομένων</a:t>
            </a:r>
            <a:endParaRPr lang="en-US" sz="2400" i="0" kern="0" dirty="0">
              <a:latin typeface="+mn-lt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  <a:defRPr/>
            </a:pPr>
            <a:r>
              <a:rPr lang="en-US" sz="2400" i="0" kern="0" dirty="0">
                <a:latin typeface="+mn-lt"/>
              </a:rPr>
              <a:t>5.</a:t>
            </a:r>
            <a:r>
              <a:rPr lang="el-GR" sz="2400" i="0" kern="0" dirty="0">
                <a:latin typeface="+mn-lt"/>
              </a:rPr>
              <a:t>7 Η </a:t>
            </a:r>
            <a:r>
              <a:rPr lang="en-US" sz="2400" i="0" kern="0" dirty="0">
                <a:latin typeface="+mn-lt"/>
              </a:rPr>
              <a:t>“</a:t>
            </a:r>
            <a:r>
              <a:rPr lang="el-GR" sz="2400" i="0" kern="0" dirty="0">
                <a:latin typeface="+mn-lt"/>
              </a:rPr>
              <a:t>ζωή</a:t>
            </a:r>
            <a:r>
              <a:rPr lang="en-US" sz="2400" i="0" kern="0" dirty="0">
                <a:latin typeface="+mn-lt"/>
              </a:rPr>
              <a:t>”</a:t>
            </a:r>
            <a:r>
              <a:rPr lang="el-GR" sz="2400" i="0" kern="0" dirty="0">
                <a:latin typeface="+mn-lt"/>
              </a:rPr>
              <a:t> μιας </a:t>
            </a:r>
            <a:r>
              <a:rPr lang="en-US" sz="2400" i="0" kern="0" dirty="0">
                <a:latin typeface="+mn-lt"/>
              </a:rPr>
              <a:t>web </a:t>
            </a:r>
            <a:r>
              <a:rPr lang="el-GR" sz="2400" i="0" kern="0" dirty="0">
                <a:latin typeface="+mn-lt"/>
              </a:rPr>
              <a:t>αίτησης</a:t>
            </a:r>
            <a:endParaRPr lang="en-US" sz="2400" i="0" kern="0" dirty="0">
              <a:latin typeface="+mn-lt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ZapfDingbats" pitchFamily="82" charset="2"/>
              <a:buNone/>
              <a:defRPr/>
            </a:pPr>
            <a:endParaRPr lang="en-US" sz="2400" i="0" kern="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1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A24EADA7-D975-47B4-ADCC-C62178D11114}" type="slidenum">
              <a:rPr lang="en-US" smtClean="0">
                <a:latin typeface="Arial" charset="0"/>
                <a:cs typeface="Arial" charset="0"/>
              </a:rPr>
              <a:pPr/>
              <a:t>43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2304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Διευθύνσεις </a:t>
            </a:r>
            <a:r>
              <a:rPr lang="en-US" smtClean="0"/>
              <a:t>MAC </a:t>
            </a:r>
            <a:r>
              <a:rPr lang="el-GR" smtClean="0"/>
              <a:t>και</a:t>
            </a:r>
            <a:r>
              <a:rPr lang="en-US" smtClean="0"/>
              <a:t> ARP</a:t>
            </a:r>
          </a:p>
        </p:txBody>
      </p:sp>
      <p:sp>
        <p:nvSpPr>
          <p:cNvPr id="230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49275" y="1150938"/>
            <a:ext cx="8247063" cy="4648200"/>
          </a:xfrm>
        </p:spPr>
        <p:txBody>
          <a:bodyPr/>
          <a:lstStyle/>
          <a:p>
            <a:r>
              <a:rPr lang="el-GR" dirty="0" smtClean="0"/>
              <a:t>Διευθύνσεις </a:t>
            </a:r>
            <a:r>
              <a:rPr lang="en-US" dirty="0" smtClean="0"/>
              <a:t>IP 32-bit: </a:t>
            </a:r>
          </a:p>
          <a:p>
            <a:pPr lvl="1">
              <a:buFont typeface="Wingdings" pitchFamily="2" charset="2"/>
              <a:buChar char="§"/>
            </a:pPr>
            <a:r>
              <a:rPr lang="el-GR" sz="2000" dirty="0" smtClean="0"/>
              <a:t>διεύθυνση </a:t>
            </a:r>
            <a:r>
              <a:rPr lang="el-GR" sz="2000" i="1" dirty="0" smtClean="0"/>
              <a:t>επιπέδου δικτύου</a:t>
            </a:r>
            <a:r>
              <a:rPr lang="en-US" sz="2000" i="1" dirty="0" smtClean="0"/>
              <a:t> </a:t>
            </a:r>
            <a:r>
              <a:rPr lang="el-GR" sz="2000" dirty="0" smtClean="0"/>
              <a:t>για τη </a:t>
            </a:r>
            <a:r>
              <a:rPr lang="el-GR" sz="2000" dirty="0" err="1" smtClean="0"/>
              <a:t>διεπαφή</a:t>
            </a:r>
            <a:endParaRPr lang="en-US" sz="2000" i="1" dirty="0" smtClean="0"/>
          </a:p>
          <a:p>
            <a:pPr lvl="1">
              <a:buFont typeface="Wingdings" pitchFamily="2" charset="2"/>
              <a:buChar char="§"/>
            </a:pPr>
            <a:r>
              <a:rPr lang="el-GR" sz="2000" dirty="0" smtClean="0"/>
              <a:t>χρησιμοποιείται για προώθηση επιπέδου 3 (επίπεδο δικτύου)</a:t>
            </a:r>
            <a:endParaRPr lang="en-US" sz="2000" dirty="0" smtClean="0"/>
          </a:p>
          <a:p>
            <a:r>
              <a:rPr lang="el-GR" dirty="0" smtClean="0"/>
              <a:t>Διεύθυνση </a:t>
            </a:r>
            <a:r>
              <a:rPr lang="en-US" dirty="0" smtClean="0"/>
              <a:t>MAC (</a:t>
            </a:r>
            <a:r>
              <a:rPr lang="el-GR" dirty="0" smtClean="0"/>
              <a:t>ή</a:t>
            </a:r>
            <a:r>
              <a:rPr lang="en-US" dirty="0" smtClean="0"/>
              <a:t> LAN </a:t>
            </a:r>
            <a:r>
              <a:rPr lang="el-GR" dirty="0" smtClean="0"/>
              <a:t>ή φυσική</a:t>
            </a:r>
            <a:r>
              <a:rPr lang="en-US" dirty="0" smtClean="0"/>
              <a:t> </a:t>
            </a:r>
            <a:r>
              <a:rPr lang="el-GR" dirty="0" smtClean="0"/>
              <a:t>ή</a:t>
            </a:r>
            <a:r>
              <a:rPr lang="en-US" dirty="0" smtClean="0"/>
              <a:t> Ethernet) :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</a:p>
          <a:p>
            <a:pPr lvl="1">
              <a:buFont typeface="Wingdings" pitchFamily="2" charset="2"/>
              <a:buChar char="§"/>
            </a:pPr>
            <a:r>
              <a:rPr lang="el-GR" sz="2000" dirty="0" smtClean="0"/>
              <a:t>Λειτουργία: </a:t>
            </a:r>
            <a:r>
              <a:rPr lang="el-GR" sz="2000" dirty="0" smtClean="0">
                <a:solidFill>
                  <a:srgbClr val="FF0000"/>
                </a:solidFill>
              </a:rPr>
              <a:t>χρησιμοποιείται </a:t>
            </a:r>
            <a:r>
              <a:rPr lang="en-US" sz="2000" dirty="0" smtClean="0">
                <a:solidFill>
                  <a:srgbClr val="FF0000"/>
                </a:solidFill>
              </a:rPr>
              <a:t>“</a:t>
            </a:r>
            <a:r>
              <a:rPr lang="el-GR" sz="2000" dirty="0" smtClean="0">
                <a:solidFill>
                  <a:srgbClr val="FF0000"/>
                </a:solidFill>
              </a:rPr>
              <a:t>τοπικά</a:t>
            </a:r>
            <a:r>
              <a:rPr lang="en-US" sz="2000" dirty="0" smtClean="0">
                <a:solidFill>
                  <a:srgbClr val="FF0000"/>
                </a:solidFill>
              </a:rPr>
              <a:t>”</a:t>
            </a:r>
            <a:r>
              <a:rPr lang="el-GR" sz="2000" dirty="0" smtClean="0">
                <a:solidFill>
                  <a:srgbClr val="FF0000"/>
                </a:solidFill>
              </a:rPr>
              <a:t> για να πάει το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l-GR" sz="2000" dirty="0" smtClean="0">
                <a:solidFill>
                  <a:srgbClr val="FF0000"/>
                </a:solidFill>
              </a:rPr>
              <a:t>πλαίσιο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l-GR" sz="2000" dirty="0" smtClean="0">
                <a:solidFill>
                  <a:srgbClr val="FF0000"/>
                </a:solidFill>
              </a:rPr>
              <a:t>από τη μια </a:t>
            </a:r>
            <a:r>
              <a:rPr lang="el-GR" sz="2000" dirty="0" err="1" smtClean="0">
                <a:solidFill>
                  <a:srgbClr val="FF0000"/>
                </a:solidFill>
              </a:rPr>
              <a:t>διεπαφή</a:t>
            </a:r>
            <a:r>
              <a:rPr lang="el-GR" sz="2000" dirty="0" smtClean="0">
                <a:solidFill>
                  <a:srgbClr val="FF0000"/>
                </a:solidFill>
              </a:rPr>
              <a:t> σε μια άλλη φυσικά συνδεδεμένη </a:t>
            </a:r>
            <a:r>
              <a:rPr lang="el-GR" sz="2000" dirty="0" err="1" smtClean="0">
                <a:solidFill>
                  <a:srgbClr val="FF0000"/>
                </a:solidFill>
              </a:rPr>
              <a:t>διεπαφή</a:t>
            </a:r>
            <a:r>
              <a:rPr lang="en-US" sz="2000" dirty="0" smtClean="0">
                <a:solidFill>
                  <a:srgbClr val="FF0000"/>
                </a:solidFill>
              </a:rPr>
              <a:t> (</a:t>
            </a:r>
            <a:r>
              <a:rPr lang="el-GR" sz="2000" dirty="0" smtClean="0">
                <a:solidFill>
                  <a:srgbClr val="FF0000"/>
                </a:solidFill>
              </a:rPr>
              <a:t>ίδιο δίκτυο, υπό την έννοια της </a:t>
            </a:r>
            <a:r>
              <a:rPr lang="en-US" sz="2000" dirty="0" smtClean="0">
                <a:solidFill>
                  <a:srgbClr val="FF0000"/>
                </a:solidFill>
              </a:rPr>
              <a:t>IP </a:t>
            </a:r>
            <a:r>
              <a:rPr lang="el-GR" sz="2000" dirty="0" err="1" smtClean="0">
                <a:solidFill>
                  <a:srgbClr val="FF0000"/>
                </a:solidFill>
              </a:rPr>
              <a:t>διευθυνσιοδότησης</a:t>
            </a:r>
            <a:r>
              <a:rPr lang="en-US" sz="2000" dirty="0" smtClean="0">
                <a:solidFill>
                  <a:srgbClr val="FF0000"/>
                </a:solidFill>
              </a:rPr>
              <a:t>)</a:t>
            </a:r>
          </a:p>
          <a:p>
            <a:pPr lvl="1">
              <a:buFont typeface="Wingdings" pitchFamily="2" charset="2"/>
              <a:buChar char="§"/>
            </a:pPr>
            <a:r>
              <a:rPr lang="en-US" sz="2000" dirty="0" smtClean="0"/>
              <a:t>48 bit </a:t>
            </a:r>
            <a:r>
              <a:rPr lang="el-GR" sz="2000" dirty="0" smtClean="0"/>
              <a:t>διεύθυνση</a:t>
            </a:r>
            <a:r>
              <a:rPr lang="en-US" sz="2000" dirty="0" smtClean="0"/>
              <a:t> MAC (</a:t>
            </a:r>
            <a:r>
              <a:rPr lang="el-GR" sz="2000" dirty="0" smtClean="0"/>
              <a:t>για τα περισσότερα</a:t>
            </a:r>
            <a:r>
              <a:rPr lang="en-US" sz="2000" dirty="0" smtClean="0"/>
              <a:t> LANs) </a:t>
            </a:r>
            <a:r>
              <a:rPr lang="el-GR" sz="2000" dirty="0" smtClean="0"/>
              <a:t>αποθηκευμένη στη</a:t>
            </a:r>
            <a:r>
              <a:rPr lang="en-US" sz="2000" dirty="0" smtClean="0"/>
              <a:t> ROM</a:t>
            </a:r>
            <a:r>
              <a:rPr lang="el-GR" sz="2000" dirty="0" smtClean="0"/>
              <a:t> του </a:t>
            </a:r>
            <a:r>
              <a:rPr lang="el-GR" sz="2000" dirty="0" err="1" smtClean="0"/>
              <a:t>προσαρμογέα</a:t>
            </a:r>
            <a:r>
              <a:rPr lang="el-GR" sz="2000" dirty="0" smtClean="0"/>
              <a:t> (</a:t>
            </a:r>
            <a:r>
              <a:rPr lang="en-US" sz="2000" dirty="0" smtClean="0"/>
              <a:t>NIC ROM</a:t>
            </a:r>
            <a:r>
              <a:rPr lang="el-GR" sz="2000" dirty="0" smtClean="0"/>
              <a:t>) </a:t>
            </a:r>
          </a:p>
          <a:p>
            <a:pPr lvl="1">
              <a:buFont typeface="Wingdings" pitchFamily="2" charset="2"/>
              <a:buChar char="§"/>
            </a:pPr>
            <a:r>
              <a:rPr lang="el-GR" sz="2000" dirty="0" smtClean="0"/>
              <a:t>π.χ.: </a:t>
            </a:r>
            <a:r>
              <a:rPr lang="en-US" sz="2000" dirty="0" smtClean="0"/>
              <a:t>1A-2F-BB-76-09-AD</a:t>
            </a:r>
          </a:p>
        </p:txBody>
      </p:sp>
      <p:sp>
        <p:nvSpPr>
          <p:cNvPr id="230404" name="Rectangle 5"/>
          <p:cNvSpPr txBox="1">
            <a:spLocks noChangeArrowheads="1"/>
          </p:cNvSpPr>
          <p:nvPr/>
        </p:nvSpPr>
        <p:spPr bwMode="auto">
          <a:xfrm>
            <a:off x="3876675" y="6400800"/>
            <a:ext cx="4429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/>
            <a:r>
              <a:rPr lang="el-GR" sz="1100" i="0" dirty="0" smtClean="0">
                <a:latin typeface="Arial" charset="0"/>
                <a:cs typeface="Arial" charset="0"/>
              </a:rPr>
              <a:t>Δίκτυα Επικοινωνιών- </a:t>
            </a:r>
            <a:r>
              <a:rPr lang="en-US" sz="1100" i="0" dirty="0">
                <a:latin typeface="Arial" charset="0"/>
                <a:cs typeface="Arial" charset="0"/>
              </a:rPr>
              <a:t>5: </a:t>
            </a:r>
            <a:r>
              <a:rPr lang="el-GR" sz="1100" i="0" dirty="0">
                <a:latin typeface="Arial" charset="0"/>
                <a:cs typeface="Arial" charset="0"/>
              </a:rPr>
              <a:t>Επίπεδο ζεύξης δεδομένων</a:t>
            </a:r>
            <a:endParaRPr lang="en-US" sz="1100" i="0" dirty="0">
              <a:latin typeface="Arial" charset="0"/>
              <a:cs typeface="Arial" charset="0"/>
            </a:endParaRPr>
          </a:p>
        </p:txBody>
      </p:sp>
      <p:sp>
        <p:nvSpPr>
          <p:cNvPr id="230405" name="Text Box 6"/>
          <p:cNvSpPr txBox="1">
            <a:spLocks noChangeArrowheads="1"/>
          </p:cNvSpPr>
          <p:nvPr/>
        </p:nvSpPr>
        <p:spPr bwMode="auto">
          <a:xfrm>
            <a:off x="560387" y="5394961"/>
            <a:ext cx="448187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/>
            <a:r>
              <a:rPr lang="el-GR" i="0" dirty="0" err="1">
                <a:solidFill>
                  <a:srgbClr val="000099"/>
                </a:solidFill>
                <a:latin typeface="Arial" charset="0"/>
              </a:rPr>
              <a:t>δεκαεξαδικός</a:t>
            </a:r>
            <a:r>
              <a:rPr lang="en-US" i="0" dirty="0">
                <a:solidFill>
                  <a:srgbClr val="000099"/>
                </a:solidFill>
                <a:latin typeface="Arial" charset="0"/>
              </a:rPr>
              <a:t> (</a:t>
            </a:r>
            <a:r>
              <a:rPr lang="el-GR" i="0" dirty="0">
                <a:solidFill>
                  <a:srgbClr val="000099"/>
                </a:solidFill>
                <a:latin typeface="Arial" charset="0"/>
              </a:rPr>
              <a:t>βάση</a:t>
            </a:r>
            <a:r>
              <a:rPr lang="en-US" i="0" dirty="0">
                <a:solidFill>
                  <a:srgbClr val="000099"/>
                </a:solidFill>
                <a:latin typeface="Arial" charset="0"/>
              </a:rPr>
              <a:t> 16)</a:t>
            </a:r>
            <a:r>
              <a:rPr lang="el-GR" i="0" dirty="0">
                <a:solidFill>
                  <a:srgbClr val="000099"/>
                </a:solidFill>
                <a:latin typeface="Arial" charset="0"/>
              </a:rPr>
              <a:t> συμβολισμός</a:t>
            </a:r>
            <a:endParaRPr lang="en-US" i="0" dirty="0">
              <a:solidFill>
                <a:srgbClr val="000099"/>
              </a:solidFill>
              <a:latin typeface="Arial" charset="0"/>
            </a:endParaRPr>
          </a:p>
          <a:p>
            <a:pPr algn="ctr" eaLnBrk="0" hangingPunct="0"/>
            <a:r>
              <a:rPr lang="en-US" i="0" dirty="0">
                <a:solidFill>
                  <a:srgbClr val="000099"/>
                </a:solidFill>
                <a:latin typeface="Arial" charset="0"/>
              </a:rPr>
              <a:t>(</a:t>
            </a:r>
            <a:r>
              <a:rPr lang="el-GR" i="0" dirty="0">
                <a:solidFill>
                  <a:srgbClr val="000099"/>
                </a:solidFill>
                <a:latin typeface="Arial" charset="0"/>
              </a:rPr>
              <a:t>κάθε</a:t>
            </a:r>
            <a:r>
              <a:rPr lang="en-US" i="0" dirty="0">
                <a:solidFill>
                  <a:srgbClr val="000099"/>
                </a:solidFill>
                <a:latin typeface="Arial" charset="0"/>
              </a:rPr>
              <a:t> </a:t>
            </a:r>
            <a:r>
              <a:rPr lang="ja-JP" altLang="en-US" i="0" dirty="0">
                <a:solidFill>
                  <a:srgbClr val="000099"/>
                </a:solidFill>
                <a:latin typeface="Arial" charset="0"/>
                <a:ea typeface="ＭＳ Ｐゴシック" charset="-128"/>
              </a:rPr>
              <a:t>“</a:t>
            </a:r>
            <a:r>
              <a:rPr lang="el-GR" altLang="ja-JP" i="0" dirty="0">
                <a:solidFill>
                  <a:srgbClr val="000099"/>
                </a:solidFill>
                <a:latin typeface="Arial" charset="0"/>
              </a:rPr>
              <a:t>νούμερο</a:t>
            </a:r>
            <a:r>
              <a:rPr lang="ja-JP" altLang="en-US" i="0" dirty="0">
                <a:solidFill>
                  <a:srgbClr val="000099"/>
                </a:solidFill>
                <a:latin typeface="Arial" charset="0"/>
                <a:ea typeface="ＭＳ Ｐゴシック" charset="-128"/>
              </a:rPr>
              <a:t>”</a:t>
            </a:r>
            <a:r>
              <a:rPr lang="en-US" altLang="ja-JP" i="0" dirty="0">
                <a:solidFill>
                  <a:srgbClr val="000099"/>
                </a:solidFill>
                <a:latin typeface="Arial" charset="0"/>
                <a:ea typeface="ＭＳ Ｐゴシック" charset="-128"/>
              </a:rPr>
              <a:t> </a:t>
            </a:r>
            <a:r>
              <a:rPr lang="el-GR" altLang="ja-JP" i="0" dirty="0">
                <a:solidFill>
                  <a:srgbClr val="000099"/>
                </a:solidFill>
                <a:latin typeface="Arial" charset="0"/>
              </a:rPr>
              <a:t>αντιπροσωπεύει</a:t>
            </a:r>
            <a:r>
              <a:rPr lang="en-US" altLang="ja-JP" i="0" dirty="0">
                <a:solidFill>
                  <a:srgbClr val="000099"/>
                </a:solidFill>
                <a:latin typeface="Arial" charset="0"/>
                <a:ea typeface="ＭＳ Ｐゴシック" charset="-128"/>
              </a:rPr>
              <a:t> 4 bits)</a:t>
            </a:r>
            <a:endParaRPr lang="en-US" i="0" dirty="0">
              <a:solidFill>
                <a:srgbClr val="000099"/>
              </a:solidFill>
              <a:latin typeface="Arial" charset="0"/>
            </a:endParaRPr>
          </a:p>
        </p:txBody>
      </p:sp>
      <p:sp>
        <p:nvSpPr>
          <p:cNvPr id="230406" name="Line 7"/>
          <p:cNvSpPr>
            <a:spLocks noChangeShapeType="1"/>
          </p:cNvSpPr>
          <p:nvPr/>
        </p:nvSpPr>
        <p:spPr bwMode="auto">
          <a:xfrm flipV="1">
            <a:off x="2259873" y="4859383"/>
            <a:ext cx="640081" cy="53557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6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DB63ABC8-A08B-41B5-BDC7-21F1546E23F9}" type="slidenum">
              <a:rPr lang="en-US" smtClean="0">
                <a:latin typeface="Arial" charset="0"/>
                <a:cs typeface="Arial" charset="0"/>
              </a:rPr>
              <a:pPr/>
              <a:t>44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51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dirty="0" smtClean="0"/>
              <a:t>Διευθύνσεις </a:t>
            </a:r>
            <a:r>
              <a:rPr lang="en-US" sz="3600" dirty="0" smtClean="0"/>
              <a:t>LAN</a:t>
            </a:r>
          </a:p>
        </p:txBody>
      </p:sp>
      <p:sp>
        <p:nvSpPr>
          <p:cNvPr id="5128" name="Text Box 4"/>
          <p:cNvSpPr txBox="1">
            <a:spLocks noChangeArrowheads="1"/>
          </p:cNvSpPr>
          <p:nvPr/>
        </p:nvSpPr>
        <p:spPr bwMode="auto">
          <a:xfrm>
            <a:off x="430213" y="1314450"/>
            <a:ext cx="821531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l-GR" sz="2000" i="0"/>
              <a:t>Κάθε προσαρμογέας (</a:t>
            </a:r>
            <a:r>
              <a:rPr lang="en-US" sz="2000" i="0"/>
              <a:t>adapter</a:t>
            </a:r>
            <a:r>
              <a:rPr lang="el-GR" sz="2000" i="0"/>
              <a:t>) του LAN έχει μοναδική διεύθυνση </a:t>
            </a:r>
            <a:r>
              <a:rPr lang="el-GR" sz="2000" i="0">
                <a:solidFill>
                  <a:srgbClr val="FF0000"/>
                </a:solidFill>
              </a:rPr>
              <a:t>LAN</a:t>
            </a:r>
            <a:endParaRPr lang="en-US" sz="2000" i="0">
              <a:solidFill>
                <a:srgbClr val="FF0000"/>
              </a:solidFill>
            </a:endParaRPr>
          </a:p>
        </p:txBody>
      </p:sp>
      <p:sp>
        <p:nvSpPr>
          <p:cNvPr id="5129" name="Text Box 5"/>
          <p:cNvSpPr txBox="1">
            <a:spLocks noChangeArrowheads="1"/>
          </p:cNvSpPr>
          <p:nvPr/>
        </p:nvSpPr>
        <p:spPr bwMode="auto">
          <a:xfrm>
            <a:off x="6230938" y="2490788"/>
            <a:ext cx="2362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>
                <a:solidFill>
                  <a:srgbClr val="FF0000"/>
                </a:solidFill>
              </a:rPr>
              <a:t>Broadcast address =</a:t>
            </a:r>
          </a:p>
          <a:p>
            <a:pPr eaLnBrk="0" hangingPunct="0"/>
            <a:r>
              <a:rPr lang="en-US" i="0">
                <a:solidFill>
                  <a:srgbClr val="FF0000"/>
                </a:solidFill>
              </a:rPr>
              <a:t>FF-FF-FF-FF-FF-FF</a:t>
            </a:r>
          </a:p>
        </p:txBody>
      </p:sp>
      <p:sp>
        <p:nvSpPr>
          <p:cNvPr id="5130" name="Rectangle 17"/>
          <p:cNvSpPr>
            <a:spLocks noChangeArrowheads="1"/>
          </p:cNvSpPr>
          <p:nvPr/>
        </p:nvSpPr>
        <p:spPr bwMode="auto">
          <a:xfrm>
            <a:off x="6642100" y="3989388"/>
            <a:ext cx="269875" cy="20478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5131" name="Text Box 18"/>
          <p:cNvSpPr txBox="1">
            <a:spLocks noChangeArrowheads="1"/>
          </p:cNvSpPr>
          <p:nvPr/>
        </p:nvSpPr>
        <p:spPr bwMode="auto">
          <a:xfrm>
            <a:off x="6862763" y="3895725"/>
            <a:ext cx="12033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 dirty="0">
                <a:solidFill>
                  <a:srgbClr val="FF0000"/>
                </a:solidFill>
              </a:rPr>
              <a:t>= adapter</a:t>
            </a:r>
          </a:p>
        </p:txBody>
      </p:sp>
      <p:graphicFrame>
        <p:nvGraphicFramePr>
          <p:cNvPr id="5122" name="Object 7"/>
          <p:cNvGraphicFramePr>
            <a:graphicFrameLocks noChangeAspect="1"/>
          </p:cNvGraphicFramePr>
          <p:nvPr/>
        </p:nvGraphicFramePr>
        <p:xfrm>
          <a:off x="2967038" y="2052638"/>
          <a:ext cx="611187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8" name="Clip" r:id="rId4" imgW="1305000" imgH="1085760" progId="">
                  <p:embed/>
                </p:oleObj>
              </mc:Choice>
              <mc:Fallback>
                <p:oleObj name="Clip" r:id="rId4" imgW="1305000" imgH="1085760" progId="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67038" y="2052638"/>
                        <a:ext cx="611187" cy="520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32" name="Freeform 8"/>
          <p:cNvSpPr>
            <a:spLocks/>
          </p:cNvSpPr>
          <p:nvPr/>
        </p:nvSpPr>
        <p:spPr bwMode="auto">
          <a:xfrm>
            <a:off x="2152650" y="3262313"/>
            <a:ext cx="2046288" cy="2049462"/>
          </a:xfrm>
          <a:custGeom>
            <a:avLst/>
            <a:gdLst>
              <a:gd name="T0" fmla="*/ 2147483647 w 1292"/>
              <a:gd name="T1" fmla="*/ 2147483647 h 1255"/>
              <a:gd name="T2" fmla="*/ 2147483647 w 1292"/>
              <a:gd name="T3" fmla="*/ 2147483647 h 1255"/>
              <a:gd name="T4" fmla="*/ 2147483647 w 1292"/>
              <a:gd name="T5" fmla="*/ 2147483647 h 1255"/>
              <a:gd name="T6" fmla="*/ 2147483647 w 1292"/>
              <a:gd name="T7" fmla="*/ 2147483647 h 1255"/>
              <a:gd name="T8" fmla="*/ 2147483647 w 1292"/>
              <a:gd name="T9" fmla="*/ 2147483647 h 1255"/>
              <a:gd name="T10" fmla="*/ 2147483647 w 1292"/>
              <a:gd name="T11" fmla="*/ 2147483647 h 1255"/>
              <a:gd name="T12" fmla="*/ 2147483647 w 1292"/>
              <a:gd name="T13" fmla="*/ 2147483647 h 1255"/>
              <a:gd name="T14" fmla="*/ 2147483647 w 1292"/>
              <a:gd name="T15" fmla="*/ 2147483647 h 1255"/>
              <a:gd name="T16" fmla="*/ 2147483647 w 1292"/>
              <a:gd name="T17" fmla="*/ 2147483647 h 1255"/>
              <a:gd name="T18" fmla="*/ 2147483647 w 1292"/>
              <a:gd name="T19" fmla="*/ 2147483647 h 1255"/>
              <a:gd name="T20" fmla="*/ 2147483647 w 1292"/>
              <a:gd name="T21" fmla="*/ 2147483647 h 1255"/>
              <a:gd name="T22" fmla="*/ 2147483647 w 1292"/>
              <a:gd name="T23" fmla="*/ 2147483647 h 1255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292"/>
              <a:gd name="T37" fmla="*/ 0 h 1255"/>
              <a:gd name="T38" fmla="*/ 1292 w 1292"/>
              <a:gd name="T39" fmla="*/ 1255 h 1255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292" h="1255">
                <a:moveTo>
                  <a:pt x="239" y="7"/>
                </a:moveTo>
                <a:cubicBezTo>
                  <a:pt x="120" y="14"/>
                  <a:pt x="70" y="71"/>
                  <a:pt x="35" y="157"/>
                </a:cubicBezTo>
                <a:cubicBezTo>
                  <a:pt x="0" y="243"/>
                  <a:pt x="26" y="411"/>
                  <a:pt x="29" y="523"/>
                </a:cubicBezTo>
                <a:cubicBezTo>
                  <a:pt x="32" y="635"/>
                  <a:pt x="17" y="771"/>
                  <a:pt x="53" y="829"/>
                </a:cubicBezTo>
                <a:cubicBezTo>
                  <a:pt x="89" y="887"/>
                  <a:pt x="146" y="821"/>
                  <a:pt x="245" y="871"/>
                </a:cubicBezTo>
                <a:cubicBezTo>
                  <a:pt x="344" y="921"/>
                  <a:pt x="522" y="1068"/>
                  <a:pt x="647" y="1129"/>
                </a:cubicBezTo>
                <a:cubicBezTo>
                  <a:pt x="772" y="1190"/>
                  <a:pt x="903" y="1255"/>
                  <a:pt x="995" y="1237"/>
                </a:cubicBezTo>
                <a:cubicBezTo>
                  <a:pt x="1087" y="1219"/>
                  <a:pt x="1153" y="1153"/>
                  <a:pt x="1199" y="1021"/>
                </a:cubicBezTo>
                <a:cubicBezTo>
                  <a:pt x="1245" y="889"/>
                  <a:pt x="1270" y="580"/>
                  <a:pt x="1271" y="445"/>
                </a:cubicBezTo>
                <a:cubicBezTo>
                  <a:pt x="1272" y="310"/>
                  <a:pt x="1292" y="266"/>
                  <a:pt x="1205" y="211"/>
                </a:cubicBezTo>
                <a:cubicBezTo>
                  <a:pt x="1118" y="156"/>
                  <a:pt x="908" y="150"/>
                  <a:pt x="749" y="115"/>
                </a:cubicBezTo>
                <a:cubicBezTo>
                  <a:pt x="590" y="80"/>
                  <a:pt x="358" y="0"/>
                  <a:pt x="239" y="7"/>
                </a:cubicBezTo>
                <a:close/>
              </a:path>
            </a:pathLst>
          </a:custGeom>
          <a:solidFill>
            <a:srgbClr val="00FF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graphicFrame>
        <p:nvGraphicFramePr>
          <p:cNvPr id="5123" name="Object 9"/>
          <p:cNvGraphicFramePr>
            <a:graphicFrameLocks noChangeAspect="1"/>
          </p:cNvGraphicFramePr>
          <p:nvPr/>
        </p:nvGraphicFramePr>
        <p:xfrm>
          <a:off x="5167313" y="3868738"/>
          <a:ext cx="611187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9" name="Clip" r:id="rId6" imgW="1305000" imgH="1085760" progId="">
                  <p:embed/>
                </p:oleObj>
              </mc:Choice>
              <mc:Fallback>
                <p:oleObj name="Clip" r:id="rId6" imgW="1305000" imgH="1085760" progId="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67313" y="3868738"/>
                        <a:ext cx="611187" cy="520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4" name="Object 10"/>
          <p:cNvGraphicFramePr>
            <a:graphicFrameLocks noChangeAspect="1"/>
          </p:cNvGraphicFramePr>
          <p:nvPr/>
        </p:nvGraphicFramePr>
        <p:xfrm>
          <a:off x="2952750" y="5811838"/>
          <a:ext cx="611188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0" name="Clip" r:id="rId7" imgW="1305000" imgH="1085760" progId="">
                  <p:embed/>
                </p:oleObj>
              </mc:Choice>
              <mc:Fallback>
                <p:oleObj name="Clip" r:id="rId7" imgW="1305000" imgH="1085760" progId="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52750" y="5811838"/>
                        <a:ext cx="611188" cy="520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5" name="Object 11"/>
          <p:cNvGraphicFramePr>
            <a:graphicFrameLocks noChangeAspect="1"/>
          </p:cNvGraphicFramePr>
          <p:nvPr/>
        </p:nvGraphicFramePr>
        <p:xfrm>
          <a:off x="492125" y="3711575"/>
          <a:ext cx="611188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1" name="Clip" r:id="rId8" imgW="1305000" imgH="1085760" progId="">
                  <p:embed/>
                </p:oleObj>
              </mc:Choice>
              <mc:Fallback>
                <p:oleObj name="Clip" r:id="rId8" imgW="1305000" imgH="1085760" progId="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2125" y="3711575"/>
                        <a:ext cx="611188" cy="520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33" name="Rectangle 12"/>
          <p:cNvSpPr>
            <a:spLocks noChangeArrowheads="1"/>
          </p:cNvSpPr>
          <p:nvPr/>
        </p:nvSpPr>
        <p:spPr bwMode="auto">
          <a:xfrm>
            <a:off x="4968875" y="4017963"/>
            <a:ext cx="269875" cy="20478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5134" name="Rectangle 13"/>
          <p:cNvSpPr>
            <a:spLocks noChangeArrowheads="1"/>
          </p:cNvSpPr>
          <p:nvPr/>
        </p:nvSpPr>
        <p:spPr bwMode="auto">
          <a:xfrm>
            <a:off x="1038225" y="3835400"/>
            <a:ext cx="269875" cy="20478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5135" name="Rectangle 14"/>
          <p:cNvSpPr>
            <a:spLocks noChangeArrowheads="1"/>
          </p:cNvSpPr>
          <p:nvPr/>
        </p:nvSpPr>
        <p:spPr bwMode="auto">
          <a:xfrm>
            <a:off x="3238500" y="2546350"/>
            <a:ext cx="192088" cy="25558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5136" name="Rectangle 16"/>
          <p:cNvSpPr>
            <a:spLocks noChangeArrowheads="1"/>
          </p:cNvSpPr>
          <p:nvPr/>
        </p:nvSpPr>
        <p:spPr bwMode="auto">
          <a:xfrm>
            <a:off x="3171825" y="5557838"/>
            <a:ext cx="192088" cy="25558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5137" name="Line 19"/>
          <p:cNvSpPr>
            <a:spLocks noChangeShapeType="1"/>
          </p:cNvSpPr>
          <p:nvPr/>
        </p:nvSpPr>
        <p:spPr bwMode="auto">
          <a:xfrm>
            <a:off x="1300163" y="3940175"/>
            <a:ext cx="9017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5138" name="Line 20"/>
          <p:cNvSpPr>
            <a:spLocks noChangeShapeType="1"/>
          </p:cNvSpPr>
          <p:nvPr/>
        </p:nvSpPr>
        <p:spPr bwMode="auto">
          <a:xfrm>
            <a:off x="3309938" y="2808288"/>
            <a:ext cx="0" cy="6556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5139" name="Line 21"/>
          <p:cNvSpPr>
            <a:spLocks noChangeShapeType="1"/>
          </p:cNvSpPr>
          <p:nvPr/>
        </p:nvSpPr>
        <p:spPr bwMode="auto">
          <a:xfrm flipH="1">
            <a:off x="4173538" y="4108450"/>
            <a:ext cx="7969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5140" name="Line 22"/>
          <p:cNvSpPr>
            <a:spLocks noChangeShapeType="1"/>
          </p:cNvSpPr>
          <p:nvPr/>
        </p:nvSpPr>
        <p:spPr bwMode="auto">
          <a:xfrm flipV="1">
            <a:off x="3271838" y="5113338"/>
            <a:ext cx="0" cy="4381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5141" name="Text Box 24"/>
          <p:cNvSpPr txBox="1">
            <a:spLocks noChangeArrowheads="1"/>
          </p:cNvSpPr>
          <p:nvPr/>
        </p:nvSpPr>
        <p:spPr bwMode="auto">
          <a:xfrm>
            <a:off x="3630613" y="2516188"/>
            <a:ext cx="18986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400" i="0"/>
              <a:t>1A-2F-BB-76-09-AD</a:t>
            </a:r>
          </a:p>
        </p:txBody>
      </p:sp>
      <p:sp>
        <p:nvSpPr>
          <p:cNvPr id="5142" name="Line 25"/>
          <p:cNvSpPr>
            <a:spLocks noChangeShapeType="1"/>
          </p:cNvSpPr>
          <p:nvPr/>
        </p:nvSpPr>
        <p:spPr bwMode="auto">
          <a:xfrm flipH="1" flipV="1">
            <a:off x="3438525" y="2652713"/>
            <a:ext cx="257175" cy="12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5143" name="Line 26"/>
          <p:cNvSpPr>
            <a:spLocks noChangeShapeType="1"/>
          </p:cNvSpPr>
          <p:nvPr/>
        </p:nvSpPr>
        <p:spPr bwMode="auto">
          <a:xfrm flipV="1">
            <a:off x="5087938" y="4211638"/>
            <a:ext cx="0" cy="3730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5144" name="Text Box 27"/>
          <p:cNvSpPr txBox="1">
            <a:spLocks noChangeArrowheads="1"/>
          </p:cNvSpPr>
          <p:nvPr/>
        </p:nvSpPr>
        <p:spPr bwMode="auto">
          <a:xfrm>
            <a:off x="4479925" y="4602163"/>
            <a:ext cx="190023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400" i="0"/>
              <a:t>58-23-D7-FA-20-B0</a:t>
            </a:r>
          </a:p>
        </p:txBody>
      </p:sp>
      <p:sp>
        <p:nvSpPr>
          <p:cNvPr id="5145" name="Line 28"/>
          <p:cNvSpPr>
            <a:spLocks noChangeShapeType="1"/>
          </p:cNvSpPr>
          <p:nvPr/>
        </p:nvSpPr>
        <p:spPr bwMode="auto">
          <a:xfrm flipH="1">
            <a:off x="3375025" y="5667375"/>
            <a:ext cx="3603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5146" name="Text Box 29"/>
          <p:cNvSpPr txBox="1">
            <a:spLocks noChangeArrowheads="1"/>
          </p:cNvSpPr>
          <p:nvPr/>
        </p:nvSpPr>
        <p:spPr bwMode="auto">
          <a:xfrm>
            <a:off x="3797300" y="5554663"/>
            <a:ext cx="17954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400" i="0"/>
              <a:t>0C-C4-11-6F-E3-98</a:t>
            </a:r>
          </a:p>
        </p:txBody>
      </p:sp>
      <p:sp>
        <p:nvSpPr>
          <p:cNvPr id="5147" name="Line 30"/>
          <p:cNvSpPr>
            <a:spLocks noChangeShapeType="1"/>
          </p:cNvSpPr>
          <p:nvPr/>
        </p:nvSpPr>
        <p:spPr bwMode="auto">
          <a:xfrm flipV="1">
            <a:off x="1169988" y="4040188"/>
            <a:ext cx="0" cy="3730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5148" name="Text Box 31"/>
          <p:cNvSpPr txBox="1">
            <a:spLocks noChangeArrowheads="1"/>
          </p:cNvSpPr>
          <p:nvPr/>
        </p:nvSpPr>
        <p:spPr bwMode="auto">
          <a:xfrm>
            <a:off x="319088" y="4473575"/>
            <a:ext cx="1828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400" i="0"/>
              <a:t>71-65-F7-2B-08-53</a:t>
            </a:r>
          </a:p>
        </p:txBody>
      </p:sp>
      <p:sp>
        <p:nvSpPr>
          <p:cNvPr id="5149" name="Text Box 32"/>
          <p:cNvSpPr txBox="1">
            <a:spLocks noChangeArrowheads="1"/>
          </p:cNvSpPr>
          <p:nvPr/>
        </p:nvSpPr>
        <p:spPr bwMode="auto">
          <a:xfrm>
            <a:off x="2636838" y="3625850"/>
            <a:ext cx="1157287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/>
              <a:t>   LAN</a:t>
            </a:r>
          </a:p>
          <a:p>
            <a:pPr eaLnBrk="0" hangingPunct="0"/>
            <a:r>
              <a:rPr lang="en-US" i="0"/>
              <a:t>(wired or</a:t>
            </a:r>
          </a:p>
          <a:p>
            <a:pPr eaLnBrk="0" hangingPunct="0"/>
            <a:r>
              <a:rPr lang="en-US" i="0"/>
              <a:t>wireless)</a:t>
            </a:r>
          </a:p>
        </p:txBody>
      </p:sp>
      <p:sp>
        <p:nvSpPr>
          <p:cNvPr id="5150" name="Rectangle 5"/>
          <p:cNvSpPr txBox="1">
            <a:spLocks noChangeArrowheads="1"/>
          </p:cNvSpPr>
          <p:nvPr/>
        </p:nvSpPr>
        <p:spPr bwMode="auto">
          <a:xfrm>
            <a:off x="3876675" y="6400800"/>
            <a:ext cx="4429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/>
            <a:r>
              <a:rPr lang="el-GR" sz="1100" i="0" dirty="0" smtClean="0">
                <a:latin typeface="Arial" charset="0"/>
                <a:cs typeface="Arial" charset="0"/>
              </a:rPr>
              <a:t>Δίκτυα Επικοινωνιών- </a:t>
            </a:r>
            <a:r>
              <a:rPr lang="en-US" sz="1100" i="0" dirty="0">
                <a:latin typeface="Arial" charset="0"/>
                <a:cs typeface="Arial" charset="0"/>
              </a:rPr>
              <a:t>5: </a:t>
            </a:r>
            <a:r>
              <a:rPr lang="el-GR" sz="1100" i="0" dirty="0">
                <a:latin typeface="Arial" charset="0"/>
                <a:cs typeface="Arial" charset="0"/>
              </a:rPr>
              <a:t>Επίπεδο ζεύξης δεδομένων</a:t>
            </a:r>
            <a:endParaRPr lang="en-US" sz="1100" i="0" dirty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21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13122BF8-EC33-42FF-877F-ADC887285E04}" type="slidenum">
              <a:rPr lang="en-US" smtClean="0">
                <a:latin typeface="Arial" charset="0"/>
                <a:cs typeface="Arial" charset="0"/>
              </a:rPr>
              <a:pPr/>
              <a:t>45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2355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LAN </a:t>
            </a:r>
            <a:r>
              <a:rPr lang="el-GR" sz="3200" dirty="0" smtClean="0"/>
              <a:t>διευθύνσεις</a:t>
            </a:r>
            <a:r>
              <a:rPr lang="en-US" sz="3200" dirty="0" smtClean="0"/>
              <a:t> </a:t>
            </a:r>
            <a:r>
              <a:rPr lang="en-US" sz="2400" dirty="0" smtClean="0"/>
              <a:t>(</a:t>
            </a:r>
            <a:r>
              <a:rPr lang="el-GR" sz="2400" dirty="0" smtClean="0"/>
              <a:t>συν.</a:t>
            </a:r>
            <a:r>
              <a:rPr lang="en-US" sz="2400" dirty="0" smtClean="0"/>
              <a:t>)</a:t>
            </a:r>
          </a:p>
        </p:txBody>
      </p:sp>
      <p:sp>
        <p:nvSpPr>
          <p:cNvPr id="235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l-GR" sz="2000" dirty="0" smtClean="0"/>
              <a:t>το  </a:t>
            </a:r>
            <a:r>
              <a:rPr lang="en-US" sz="2000" dirty="0" smtClean="0"/>
              <a:t>IEEE</a:t>
            </a:r>
            <a:r>
              <a:rPr lang="el-GR" sz="2000" dirty="0" smtClean="0"/>
              <a:t> διαχειρίζεται την εκχώρηση </a:t>
            </a:r>
            <a:r>
              <a:rPr lang="en-US" sz="2000" dirty="0" smtClean="0"/>
              <a:t>MAC </a:t>
            </a:r>
            <a:r>
              <a:rPr lang="el-GR" sz="2000" dirty="0" smtClean="0"/>
              <a:t>διευθύνσεων</a:t>
            </a:r>
          </a:p>
          <a:p>
            <a:pPr>
              <a:lnSpc>
                <a:spcPct val="90000"/>
              </a:lnSpc>
            </a:pPr>
            <a:r>
              <a:rPr lang="el-GR" sz="2000" dirty="0" smtClean="0"/>
              <a:t>ένας κατασκευαστής αγοράζει τμήμα του χώρου των </a:t>
            </a:r>
            <a:r>
              <a:rPr lang="en-US" sz="2000" dirty="0" smtClean="0"/>
              <a:t> MAC</a:t>
            </a:r>
            <a:r>
              <a:rPr lang="el-GR" sz="2000" dirty="0" smtClean="0"/>
              <a:t>  διευθύνσεων </a:t>
            </a:r>
            <a:r>
              <a:rPr lang="en-US" sz="2000" dirty="0" smtClean="0"/>
              <a:t>(</a:t>
            </a:r>
            <a:r>
              <a:rPr lang="el-GR" sz="2000" dirty="0" smtClean="0"/>
              <a:t>για να διασφαλιστεί μοναδικότητα</a:t>
            </a:r>
            <a:r>
              <a:rPr lang="en-US" sz="2000" dirty="0" smtClean="0"/>
              <a:t>)</a:t>
            </a:r>
          </a:p>
          <a:p>
            <a:pPr>
              <a:lnSpc>
                <a:spcPct val="90000"/>
              </a:lnSpc>
            </a:pPr>
            <a:r>
              <a:rPr lang="en-US" sz="2000" dirty="0" smtClean="0"/>
              <a:t>A</a:t>
            </a:r>
            <a:r>
              <a:rPr lang="el-GR" sz="2000" dirty="0" err="1" smtClean="0"/>
              <a:t>ναλογία</a:t>
            </a:r>
            <a:r>
              <a:rPr lang="en-US" sz="2000" dirty="0" smtClean="0"/>
              <a:t>:</a:t>
            </a:r>
          </a:p>
          <a:p>
            <a:pPr>
              <a:lnSpc>
                <a:spcPct val="90000"/>
              </a:lnSpc>
              <a:buFont typeface="ZapfDingbats"/>
              <a:buNone/>
            </a:pPr>
            <a:r>
              <a:rPr lang="en-US" sz="2000" dirty="0" smtClean="0"/>
              <a:t>         (a) </a:t>
            </a:r>
            <a:r>
              <a:rPr lang="el-GR" sz="2000" dirty="0" smtClean="0"/>
              <a:t>διεύθυνση </a:t>
            </a:r>
            <a:r>
              <a:rPr lang="en-US" sz="2000" dirty="0" smtClean="0"/>
              <a:t>MAC: </a:t>
            </a:r>
            <a:r>
              <a:rPr lang="el-GR" sz="2000" dirty="0" smtClean="0"/>
              <a:t>όπως ο αριθμός κοινωνικής ασφάλισης</a:t>
            </a:r>
            <a:endParaRPr lang="en-US" sz="2000" dirty="0" smtClean="0"/>
          </a:p>
          <a:p>
            <a:pPr>
              <a:lnSpc>
                <a:spcPct val="90000"/>
              </a:lnSpc>
              <a:buFont typeface="ZapfDingbats"/>
              <a:buNone/>
            </a:pPr>
            <a:r>
              <a:rPr lang="en-US" sz="2000" dirty="0" smtClean="0"/>
              <a:t>         (b) </a:t>
            </a:r>
            <a:r>
              <a:rPr lang="el-GR" sz="2000" dirty="0" smtClean="0"/>
              <a:t>διεύθυνση </a:t>
            </a:r>
            <a:r>
              <a:rPr lang="en-US" sz="2000" dirty="0" smtClean="0"/>
              <a:t>IP: </a:t>
            </a:r>
            <a:r>
              <a:rPr lang="el-GR" sz="2000" dirty="0" smtClean="0"/>
              <a:t>όπως η ταχυδρομική διεύθυνση</a:t>
            </a:r>
            <a:endParaRPr lang="en-US" sz="2000" dirty="0" smtClean="0"/>
          </a:p>
          <a:p>
            <a:pPr>
              <a:lnSpc>
                <a:spcPct val="90000"/>
              </a:lnSpc>
            </a:pPr>
            <a:r>
              <a:rPr lang="en-US" sz="2000" dirty="0" smtClean="0"/>
              <a:t> </a:t>
            </a:r>
            <a:r>
              <a:rPr lang="el-GR" sz="2000" dirty="0" smtClean="0"/>
              <a:t>επίπεδη διεύθυνση </a:t>
            </a:r>
            <a:r>
              <a:rPr lang="en-US" sz="2000" dirty="0" smtClean="0"/>
              <a:t>MAC</a:t>
            </a:r>
            <a:r>
              <a:rPr lang="el-GR" sz="2000" dirty="0" smtClean="0"/>
              <a:t> </a:t>
            </a:r>
            <a:r>
              <a:rPr lang="en-US" sz="2000" dirty="0" smtClean="0">
                <a:latin typeface="MS Mincho" charset="-128"/>
                <a:ea typeface="MS Mincho" charset="-128"/>
              </a:rPr>
              <a:t>➜</a:t>
            </a:r>
            <a:r>
              <a:rPr lang="en-US" sz="2000" dirty="0" smtClean="0"/>
              <a:t> </a:t>
            </a:r>
            <a:r>
              <a:rPr lang="el-GR" sz="2000" dirty="0" err="1" smtClean="0"/>
              <a:t>φορητότητα</a:t>
            </a:r>
            <a:r>
              <a:rPr lang="en-US" sz="2000" dirty="0" smtClean="0"/>
              <a:t> 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§"/>
            </a:pPr>
            <a:r>
              <a:rPr lang="el-GR" sz="1800" dirty="0" smtClean="0"/>
              <a:t>μπορεί να μετακινηθεί η κάρτα</a:t>
            </a:r>
            <a:r>
              <a:rPr lang="en-US" sz="1800" dirty="0" smtClean="0"/>
              <a:t> LAN </a:t>
            </a:r>
            <a:r>
              <a:rPr lang="el-GR" sz="1800" dirty="0" smtClean="0"/>
              <a:t>από το ένα</a:t>
            </a:r>
            <a:r>
              <a:rPr lang="en-US" sz="1800" dirty="0" smtClean="0"/>
              <a:t> LAN </a:t>
            </a:r>
            <a:r>
              <a:rPr lang="el-GR" sz="1800" dirty="0" smtClean="0"/>
              <a:t>στο άλλο</a:t>
            </a:r>
            <a:endParaRPr lang="en-US" sz="1800" dirty="0" smtClean="0"/>
          </a:p>
          <a:p>
            <a:pPr>
              <a:lnSpc>
                <a:spcPct val="90000"/>
              </a:lnSpc>
            </a:pPr>
            <a:r>
              <a:rPr lang="el-GR" sz="2000" dirty="0" smtClean="0"/>
              <a:t>η ιεραρχική </a:t>
            </a:r>
            <a:r>
              <a:rPr lang="en-US" sz="2000" dirty="0" smtClean="0"/>
              <a:t>IP </a:t>
            </a:r>
            <a:r>
              <a:rPr lang="el-GR" sz="2000" dirty="0" smtClean="0"/>
              <a:t>διεύθυνση δεν είναι φορητή</a:t>
            </a:r>
            <a:endParaRPr lang="en-US" sz="2000" dirty="0" smtClean="0"/>
          </a:p>
          <a:p>
            <a:pPr lvl="1">
              <a:lnSpc>
                <a:spcPct val="90000"/>
              </a:lnSpc>
              <a:buFont typeface="Wingdings" pitchFamily="2" charset="2"/>
              <a:buChar char="§"/>
            </a:pPr>
            <a:r>
              <a:rPr lang="en-US" sz="1800" dirty="0" smtClean="0"/>
              <a:t> </a:t>
            </a:r>
            <a:r>
              <a:rPr lang="el-GR" sz="1800" dirty="0" smtClean="0"/>
              <a:t>εξαρτάται από το δίκτυο</a:t>
            </a:r>
            <a:r>
              <a:rPr lang="en-US" sz="1800" dirty="0" smtClean="0"/>
              <a:t> IP</a:t>
            </a:r>
            <a:r>
              <a:rPr lang="el-GR" sz="1800" dirty="0" smtClean="0"/>
              <a:t> στον οποίο ο κόμβος είναι συνδεδεμένος</a:t>
            </a:r>
            <a:endParaRPr lang="en-US" sz="1800" dirty="0" smtClean="0"/>
          </a:p>
          <a:p>
            <a:pPr>
              <a:buFont typeface="Wingdings" pitchFamily="2" charset="2"/>
              <a:buNone/>
            </a:pPr>
            <a:endParaRPr lang="en-US" dirty="0" smtClean="0"/>
          </a:p>
        </p:txBody>
      </p:sp>
      <p:sp>
        <p:nvSpPr>
          <p:cNvPr id="235524" name="Rectangle 5"/>
          <p:cNvSpPr txBox="1">
            <a:spLocks noChangeArrowheads="1"/>
          </p:cNvSpPr>
          <p:nvPr/>
        </p:nvSpPr>
        <p:spPr bwMode="auto">
          <a:xfrm>
            <a:off x="3876675" y="6400800"/>
            <a:ext cx="4429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/>
            <a:r>
              <a:rPr lang="el-GR" sz="1100" i="0" dirty="0" smtClean="0">
                <a:latin typeface="Arial" charset="0"/>
                <a:cs typeface="Arial" charset="0"/>
              </a:rPr>
              <a:t>Δίκτυα Επικοινωνιών- </a:t>
            </a:r>
            <a:r>
              <a:rPr lang="en-US" sz="1100" i="0" dirty="0">
                <a:latin typeface="Arial" charset="0"/>
                <a:cs typeface="Arial" charset="0"/>
              </a:rPr>
              <a:t>5: </a:t>
            </a:r>
            <a:r>
              <a:rPr lang="el-GR" sz="1100" i="0" dirty="0">
                <a:latin typeface="Arial" charset="0"/>
                <a:cs typeface="Arial" charset="0"/>
              </a:rPr>
              <a:t>Επίπεδο ζεύξης δεδομένων</a:t>
            </a:r>
            <a:endParaRPr lang="en-US" sz="1100" i="0" dirty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0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E8FDD7F3-FCFE-48B6-805C-B70D745BF3C3}" type="slidenum">
              <a:rPr lang="en-US" smtClean="0">
                <a:latin typeface="Arial" charset="0"/>
                <a:cs typeface="Arial" charset="0"/>
              </a:rPr>
              <a:pPr/>
              <a:t>46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6151" name="Rectangle 3"/>
          <p:cNvSpPr>
            <a:spLocks noGrp="1" noChangeArrowheads="1"/>
          </p:cNvSpPr>
          <p:nvPr>
            <p:ph type="title"/>
          </p:nvPr>
        </p:nvSpPr>
        <p:spPr>
          <a:xfrm>
            <a:off x="501650" y="241300"/>
            <a:ext cx="8191500" cy="901700"/>
          </a:xfrm>
        </p:spPr>
        <p:txBody>
          <a:bodyPr/>
          <a:lstStyle/>
          <a:p>
            <a:r>
              <a:rPr lang="en-US" sz="3600" smtClean="0"/>
              <a:t>ARP: Address Resolution Protocol</a:t>
            </a:r>
            <a:r>
              <a:rPr lang="el-GR" sz="3600" smtClean="0"/>
              <a:t> </a:t>
            </a:r>
            <a:r>
              <a:rPr lang="el-GR" sz="2400" smtClean="0"/>
              <a:t>(Πρωτόκολλο διευθέτησης διευθύνσεων)</a:t>
            </a:r>
            <a:endParaRPr lang="en-US" sz="3200" smtClean="0"/>
          </a:p>
        </p:txBody>
      </p:sp>
      <p:sp>
        <p:nvSpPr>
          <p:cNvPr id="399364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4648200" y="1474788"/>
            <a:ext cx="4495800" cy="479742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l-GR" sz="2400" dirty="0" smtClean="0"/>
              <a:t>Κάθε</a:t>
            </a:r>
            <a:r>
              <a:rPr lang="en-US" sz="2400" dirty="0" smtClean="0"/>
              <a:t> IP </a:t>
            </a:r>
            <a:r>
              <a:rPr lang="el-GR" sz="2400" dirty="0" smtClean="0"/>
              <a:t>κόμβος</a:t>
            </a:r>
            <a:r>
              <a:rPr lang="en-US" sz="2400" dirty="0" smtClean="0"/>
              <a:t> (</a:t>
            </a:r>
            <a:r>
              <a:rPr lang="el-GR" sz="2400" dirty="0" smtClean="0"/>
              <a:t>υπολογιστής</a:t>
            </a:r>
            <a:r>
              <a:rPr lang="en-US" sz="2400" dirty="0" smtClean="0"/>
              <a:t>, </a:t>
            </a:r>
            <a:r>
              <a:rPr lang="el-GR" sz="2400" dirty="0" smtClean="0"/>
              <a:t>δρομολογητής</a:t>
            </a:r>
            <a:r>
              <a:rPr lang="en-US" sz="2400" dirty="0" smtClean="0"/>
              <a:t>) </a:t>
            </a:r>
            <a:r>
              <a:rPr lang="el-GR" sz="2400" dirty="0" smtClean="0"/>
              <a:t>στο</a:t>
            </a:r>
            <a:r>
              <a:rPr lang="en-US" sz="2400" dirty="0" smtClean="0"/>
              <a:t> LAN </a:t>
            </a:r>
            <a:r>
              <a:rPr lang="el-GR" sz="2400" dirty="0" smtClean="0"/>
              <a:t>έχει </a:t>
            </a:r>
            <a:r>
              <a:rPr lang="el-GR" sz="2400" dirty="0" smtClean="0">
                <a:solidFill>
                  <a:srgbClr val="FF0000"/>
                </a:solidFill>
              </a:rPr>
              <a:t>πίνακα</a:t>
            </a:r>
            <a:r>
              <a:rPr lang="en-US" sz="2400" dirty="0" smtClean="0"/>
              <a:t> </a:t>
            </a:r>
            <a:r>
              <a:rPr lang="en-US" sz="2400" dirty="0" smtClean="0">
                <a:solidFill>
                  <a:srgbClr val="FF0000"/>
                </a:solidFill>
              </a:rPr>
              <a:t>ARP</a:t>
            </a:r>
            <a:endParaRPr lang="en-US" sz="2400" dirty="0" smtClean="0"/>
          </a:p>
          <a:p>
            <a:pPr>
              <a:lnSpc>
                <a:spcPct val="80000"/>
              </a:lnSpc>
            </a:pPr>
            <a:r>
              <a:rPr lang="el-GR" sz="2400" dirty="0" smtClean="0"/>
              <a:t>πίνακας </a:t>
            </a:r>
            <a:r>
              <a:rPr lang="en-US" sz="2400" dirty="0" smtClean="0"/>
              <a:t>ARP: </a:t>
            </a:r>
            <a:r>
              <a:rPr lang="el-GR" sz="2400" dirty="0" smtClean="0"/>
              <a:t>αντιστοίχιση διευθύνσεων </a:t>
            </a:r>
            <a:r>
              <a:rPr lang="en-US" sz="2400" dirty="0" smtClean="0"/>
              <a:t>IP/MAC</a:t>
            </a:r>
            <a:r>
              <a:rPr lang="el-GR" sz="2400" dirty="0" smtClean="0"/>
              <a:t> για κάποιους κόμβους του</a:t>
            </a:r>
            <a:r>
              <a:rPr lang="en-US" sz="2400" dirty="0" smtClean="0"/>
              <a:t> LAN </a:t>
            </a:r>
            <a:endParaRPr lang="el-GR" sz="2400" dirty="0" smtClean="0"/>
          </a:p>
          <a:p>
            <a:pPr>
              <a:lnSpc>
                <a:spcPct val="80000"/>
              </a:lnSpc>
              <a:buFont typeface="ZapfDingbats"/>
              <a:buNone/>
            </a:pPr>
            <a:r>
              <a:rPr lang="el-GR" sz="1800" dirty="0" smtClean="0"/>
              <a:t>   </a:t>
            </a:r>
            <a:r>
              <a:rPr lang="en-US" sz="1800" dirty="0" smtClean="0">
                <a:solidFill>
                  <a:srgbClr val="FF0000"/>
                </a:solidFill>
              </a:rPr>
              <a:t>&lt;</a:t>
            </a:r>
            <a:r>
              <a:rPr lang="el-GR" sz="1800" dirty="0" smtClean="0">
                <a:solidFill>
                  <a:srgbClr val="FF0000"/>
                </a:solidFill>
              </a:rPr>
              <a:t> </a:t>
            </a:r>
            <a:r>
              <a:rPr lang="el-GR" sz="2000" dirty="0" smtClean="0">
                <a:solidFill>
                  <a:srgbClr val="FF0000"/>
                </a:solidFill>
              </a:rPr>
              <a:t>διεύθυνση</a:t>
            </a:r>
            <a:r>
              <a:rPr lang="en-US" sz="1800" dirty="0" smtClean="0">
                <a:solidFill>
                  <a:srgbClr val="FF0000"/>
                </a:solidFill>
              </a:rPr>
              <a:t> IP</a:t>
            </a:r>
            <a:r>
              <a:rPr lang="el-GR" sz="1800" dirty="0" smtClean="0">
                <a:solidFill>
                  <a:srgbClr val="FF0000"/>
                </a:solidFill>
              </a:rPr>
              <a:t>, </a:t>
            </a:r>
            <a:r>
              <a:rPr lang="el-GR" sz="2000" dirty="0" smtClean="0">
                <a:solidFill>
                  <a:srgbClr val="FF0000"/>
                </a:solidFill>
              </a:rPr>
              <a:t>διεύθυνση</a:t>
            </a:r>
            <a:r>
              <a:rPr lang="en-US" sz="1600" dirty="0" smtClean="0">
                <a:solidFill>
                  <a:srgbClr val="FF0000"/>
                </a:solidFill>
              </a:rPr>
              <a:t> </a:t>
            </a:r>
            <a:r>
              <a:rPr lang="en-US" sz="1800" dirty="0" smtClean="0">
                <a:solidFill>
                  <a:srgbClr val="FF0000"/>
                </a:solidFill>
              </a:rPr>
              <a:t>MAC</a:t>
            </a:r>
            <a:r>
              <a:rPr lang="el-GR" sz="1800" dirty="0" smtClean="0">
                <a:solidFill>
                  <a:srgbClr val="FF0000"/>
                </a:solidFill>
              </a:rPr>
              <a:t>,</a:t>
            </a:r>
            <a:r>
              <a:rPr lang="en-US" sz="1800" dirty="0" smtClean="0">
                <a:solidFill>
                  <a:srgbClr val="FF0000"/>
                </a:solidFill>
              </a:rPr>
              <a:t> TTL&gt;</a:t>
            </a:r>
          </a:p>
          <a:p>
            <a:pPr lvl="1">
              <a:lnSpc>
                <a:spcPct val="80000"/>
              </a:lnSpc>
              <a:buFont typeface="Wingdings" pitchFamily="2" charset="2"/>
              <a:buChar char="§"/>
            </a:pPr>
            <a:r>
              <a:rPr lang="en-US" sz="1600" dirty="0" smtClean="0"/>
              <a:t> </a:t>
            </a:r>
            <a:r>
              <a:rPr lang="en-US" sz="2000" dirty="0" smtClean="0"/>
              <a:t>TTL (Time To Live</a:t>
            </a:r>
            <a:r>
              <a:rPr lang="el-GR" sz="2000" dirty="0" smtClean="0"/>
              <a:t> - διάρκεια ζωής</a:t>
            </a:r>
            <a:r>
              <a:rPr lang="en-US" sz="2000" dirty="0" smtClean="0"/>
              <a:t>): </a:t>
            </a:r>
            <a:r>
              <a:rPr lang="el-GR" sz="2000" dirty="0" smtClean="0"/>
              <a:t>χρόνος μετά τον οποίο η αντιστοίχιση διευθύνσεων θα έχει «ξεχαστεί» </a:t>
            </a:r>
            <a:r>
              <a:rPr lang="en-US" sz="2000" dirty="0" smtClean="0"/>
              <a:t>(</a:t>
            </a:r>
            <a:r>
              <a:rPr lang="el-GR" sz="2000" dirty="0" smtClean="0"/>
              <a:t>τυπικά</a:t>
            </a:r>
            <a:r>
              <a:rPr lang="en-US" sz="2000" dirty="0" smtClean="0"/>
              <a:t> 20 </a:t>
            </a:r>
            <a:r>
              <a:rPr lang="el-GR" sz="2000" dirty="0" smtClean="0"/>
              <a:t>λεπτά</a:t>
            </a:r>
            <a:r>
              <a:rPr lang="en-US" sz="2000" dirty="0" smtClean="0"/>
              <a:t>)</a:t>
            </a:r>
          </a:p>
        </p:txBody>
      </p:sp>
      <p:grpSp>
        <p:nvGrpSpPr>
          <p:cNvPr id="6153" name="Group 5"/>
          <p:cNvGrpSpPr>
            <a:grpSpLocks/>
          </p:cNvGrpSpPr>
          <p:nvPr/>
        </p:nvGrpSpPr>
        <p:grpSpPr bwMode="auto">
          <a:xfrm>
            <a:off x="230188" y="1487488"/>
            <a:ext cx="4343400" cy="1346200"/>
            <a:chOff x="297" y="3336"/>
            <a:chExt cx="2788" cy="848"/>
          </a:xfrm>
        </p:grpSpPr>
        <p:sp>
          <p:nvSpPr>
            <p:cNvPr id="6181" name="Text Box 6"/>
            <p:cNvSpPr txBox="1">
              <a:spLocks noChangeArrowheads="1"/>
            </p:cNvSpPr>
            <p:nvPr/>
          </p:nvSpPr>
          <p:spPr bwMode="auto">
            <a:xfrm>
              <a:off x="390" y="3350"/>
              <a:ext cx="2690" cy="8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l-GR" sz="2000" u="sng"/>
                <a:t>Ερώτηση</a:t>
              </a:r>
              <a:r>
                <a:rPr lang="en-US" sz="2000"/>
                <a:t>: </a:t>
              </a:r>
              <a:r>
                <a:rPr lang="el-GR" sz="2000"/>
                <a:t>πώς να βρούμε τη</a:t>
              </a:r>
              <a:r>
                <a:rPr lang="en-US" sz="2000"/>
                <a:t> MAC </a:t>
              </a:r>
            </a:p>
            <a:p>
              <a:pPr eaLnBrk="0" hangingPunct="0"/>
              <a:r>
                <a:rPr lang="el-GR" sz="2000"/>
                <a:t>διεύθυνση</a:t>
              </a:r>
              <a:r>
                <a:rPr lang="en-US" sz="2000"/>
                <a:t> </a:t>
              </a:r>
              <a:r>
                <a:rPr lang="el-GR" sz="2000"/>
                <a:t>μιας διεπαφής </a:t>
              </a:r>
            </a:p>
            <a:p>
              <a:pPr eaLnBrk="0" hangingPunct="0"/>
              <a:r>
                <a:rPr lang="el-GR" sz="2000"/>
                <a:t>γνωρίζοντας</a:t>
              </a:r>
              <a:r>
                <a:rPr lang="en-US" sz="2000"/>
                <a:t> </a:t>
              </a:r>
              <a:r>
                <a:rPr lang="el-GR" sz="2000"/>
                <a:t>την </a:t>
              </a:r>
              <a:r>
                <a:rPr lang="en-US" sz="2000"/>
                <a:t>IP </a:t>
              </a:r>
              <a:r>
                <a:rPr lang="el-GR" sz="2000"/>
                <a:t>διεύθυνση της</a:t>
              </a:r>
              <a:r>
                <a:rPr lang="en-US" sz="2000"/>
                <a:t>;</a:t>
              </a:r>
            </a:p>
            <a:p>
              <a:pPr eaLnBrk="0" hangingPunct="0"/>
              <a:endParaRPr lang="en-US" sz="2000" i="0">
                <a:latin typeface="Times New Roman" pitchFamily="18" charset="0"/>
              </a:endParaRPr>
            </a:p>
          </p:txBody>
        </p:sp>
        <p:sp>
          <p:nvSpPr>
            <p:cNvPr id="6182" name="Rectangle 7"/>
            <p:cNvSpPr>
              <a:spLocks noChangeArrowheads="1"/>
            </p:cNvSpPr>
            <p:nvPr/>
          </p:nvSpPr>
          <p:spPr bwMode="auto">
            <a:xfrm>
              <a:off x="297" y="3336"/>
              <a:ext cx="2788" cy="805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</p:grpSp>
      <p:graphicFrame>
        <p:nvGraphicFramePr>
          <p:cNvPr id="6146" name="Object 9"/>
          <p:cNvGraphicFramePr>
            <a:graphicFrameLocks noChangeAspect="1"/>
          </p:cNvGraphicFramePr>
          <p:nvPr/>
        </p:nvGraphicFramePr>
        <p:xfrm>
          <a:off x="2354263" y="3044825"/>
          <a:ext cx="415925" cy="387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2" name="Clip" r:id="rId4" imgW="1305000" imgH="1085760" progId="">
                  <p:embed/>
                </p:oleObj>
              </mc:Choice>
              <mc:Fallback>
                <p:oleObj name="Clip" r:id="rId4" imgW="1305000" imgH="1085760" progId="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54263" y="3044825"/>
                        <a:ext cx="415925" cy="387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54" name="Freeform 10"/>
          <p:cNvSpPr>
            <a:spLocks/>
          </p:cNvSpPr>
          <p:nvPr/>
        </p:nvSpPr>
        <p:spPr bwMode="auto">
          <a:xfrm>
            <a:off x="1800225" y="3944938"/>
            <a:ext cx="1393825" cy="1525587"/>
          </a:xfrm>
          <a:custGeom>
            <a:avLst/>
            <a:gdLst>
              <a:gd name="T0" fmla="*/ 2147483647 w 1292"/>
              <a:gd name="T1" fmla="*/ 2147483647 h 1255"/>
              <a:gd name="T2" fmla="*/ 2147483647 w 1292"/>
              <a:gd name="T3" fmla="*/ 2147483647 h 1255"/>
              <a:gd name="T4" fmla="*/ 2147483647 w 1292"/>
              <a:gd name="T5" fmla="*/ 2147483647 h 1255"/>
              <a:gd name="T6" fmla="*/ 2147483647 w 1292"/>
              <a:gd name="T7" fmla="*/ 2147483647 h 1255"/>
              <a:gd name="T8" fmla="*/ 2147483647 w 1292"/>
              <a:gd name="T9" fmla="*/ 2147483647 h 1255"/>
              <a:gd name="T10" fmla="*/ 2147483647 w 1292"/>
              <a:gd name="T11" fmla="*/ 2147483647 h 1255"/>
              <a:gd name="T12" fmla="*/ 2147483647 w 1292"/>
              <a:gd name="T13" fmla="*/ 2147483647 h 1255"/>
              <a:gd name="T14" fmla="*/ 2147483647 w 1292"/>
              <a:gd name="T15" fmla="*/ 2147483647 h 1255"/>
              <a:gd name="T16" fmla="*/ 2147483647 w 1292"/>
              <a:gd name="T17" fmla="*/ 2147483647 h 1255"/>
              <a:gd name="T18" fmla="*/ 2147483647 w 1292"/>
              <a:gd name="T19" fmla="*/ 2147483647 h 1255"/>
              <a:gd name="T20" fmla="*/ 2147483647 w 1292"/>
              <a:gd name="T21" fmla="*/ 2147483647 h 1255"/>
              <a:gd name="T22" fmla="*/ 2147483647 w 1292"/>
              <a:gd name="T23" fmla="*/ 2147483647 h 1255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292"/>
              <a:gd name="T37" fmla="*/ 0 h 1255"/>
              <a:gd name="T38" fmla="*/ 1292 w 1292"/>
              <a:gd name="T39" fmla="*/ 1255 h 1255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292" h="1255">
                <a:moveTo>
                  <a:pt x="239" y="7"/>
                </a:moveTo>
                <a:cubicBezTo>
                  <a:pt x="120" y="14"/>
                  <a:pt x="70" y="71"/>
                  <a:pt x="35" y="157"/>
                </a:cubicBezTo>
                <a:cubicBezTo>
                  <a:pt x="0" y="243"/>
                  <a:pt x="26" y="411"/>
                  <a:pt x="29" y="523"/>
                </a:cubicBezTo>
                <a:cubicBezTo>
                  <a:pt x="32" y="635"/>
                  <a:pt x="17" y="771"/>
                  <a:pt x="53" y="829"/>
                </a:cubicBezTo>
                <a:cubicBezTo>
                  <a:pt x="89" y="887"/>
                  <a:pt x="146" y="821"/>
                  <a:pt x="245" y="871"/>
                </a:cubicBezTo>
                <a:cubicBezTo>
                  <a:pt x="344" y="921"/>
                  <a:pt x="522" y="1068"/>
                  <a:pt x="647" y="1129"/>
                </a:cubicBezTo>
                <a:cubicBezTo>
                  <a:pt x="772" y="1190"/>
                  <a:pt x="903" y="1255"/>
                  <a:pt x="995" y="1237"/>
                </a:cubicBezTo>
                <a:cubicBezTo>
                  <a:pt x="1087" y="1219"/>
                  <a:pt x="1153" y="1153"/>
                  <a:pt x="1199" y="1021"/>
                </a:cubicBezTo>
                <a:cubicBezTo>
                  <a:pt x="1245" y="889"/>
                  <a:pt x="1270" y="580"/>
                  <a:pt x="1271" y="445"/>
                </a:cubicBezTo>
                <a:cubicBezTo>
                  <a:pt x="1272" y="310"/>
                  <a:pt x="1292" y="266"/>
                  <a:pt x="1205" y="211"/>
                </a:cubicBezTo>
                <a:cubicBezTo>
                  <a:pt x="1118" y="156"/>
                  <a:pt x="908" y="150"/>
                  <a:pt x="749" y="115"/>
                </a:cubicBezTo>
                <a:cubicBezTo>
                  <a:pt x="590" y="80"/>
                  <a:pt x="358" y="0"/>
                  <a:pt x="239" y="7"/>
                </a:cubicBezTo>
                <a:close/>
              </a:path>
            </a:pathLst>
          </a:custGeom>
          <a:solidFill>
            <a:srgbClr val="00FF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graphicFrame>
        <p:nvGraphicFramePr>
          <p:cNvPr id="6147" name="Object 11"/>
          <p:cNvGraphicFramePr>
            <a:graphicFrameLocks noChangeAspect="1"/>
          </p:cNvGraphicFramePr>
          <p:nvPr/>
        </p:nvGraphicFramePr>
        <p:xfrm>
          <a:off x="3852863" y="4397375"/>
          <a:ext cx="415925" cy="387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3" name="Clip" r:id="rId6" imgW="1305000" imgH="1085760" progId="">
                  <p:embed/>
                </p:oleObj>
              </mc:Choice>
              <mc:Fallback>
                <p:oleObj name="Clip" r:id="rId6" imgW="1305000" imgH="1085760" progId="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52863" y="4397375"/>
                        <a:ext cx="415925" cy="387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8" name="Object 12"/>
          <p:cNvGraphicFramePr>
            <a:graphicFrameLocks noChangeAspect="1"/>
          </p:cNvGraphicFramePr>
          <p:nvPr/>
        </p:nvGraphicFramePr>
        <p:xfrm>
          <a:off x="2344738" y="5843588"/>
          <a:ext cx="415925" cy="387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4" name="Clip" r:id="rId7" imgW="1305000" imgH="1085760" progId="">
                  <p:embed/>
                </p:oleObj>
              </mc:Choice>
              <mc:Fallback>
                <p:oleObj name="Clip" r:id="rId7" imgW="1305000" imgH="1085760" progId="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44738" y="5843588"/>
                        <a:ext cx="415925" cy="387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9" name="Object 13"/>
          <p:cNvGraphicFramePr>
            <a:graphicFrameLocks noChangeAspect="1"/>
          </p:cNvGraphicFramePr>
          <p:nvPr/>
        </p:nvGraphicFramePr>
        <p:xfrm>
          <a:off x="668338" y="4279900"/>
          <a:ext cx="415925" cy="387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5" name="Clip" r:id="rId8" imgW="1305000" imgH="1085760" progId="">
                  <p:embed/>
                </p:oleObj>
              </mc:Choice>
              <mc:Fallback>
                <p:oleObj name="Clip" r:id="rId8" imgW="1305000" imgH="1085760" progId="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8338" y="4279900"/>
                        <a:ext cx="415925" cy="387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55" name="Rectangle 14"/>
          <p:cNvSpPr>
            <a:spLocks noChangeArrowheads="1"/>
          </p:cNvSpPr>
          <p:nvPr/>
        </p:nvSpPr>
        <p:spPr bwMode="auto">
          <a:xfrm>
            <a:off x="3717925" y="4508500"/>
            <a:ext cx="184150" cy="152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6156" name="Rectangle 15"/>
          <p:cNvSpPr>
            <a:spLocks noChangeArrowheads="1"/>
          </p:cNvSpPr>
          <p:nvPr/>
        </p:nvSpPr>
        <p:spPr bwMode="auto">
          <a:xfrm>
            <a:off x="1041400" y="4371975"/>
            <a:ext cx="182563" cy="152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6157" name="Rectangle 16"/>
          <p:cNvSpPr>
            <a:spLocks noChangeArrowheads="1"/>
          </p:cNvSpPr>
          <p:nvPr/>
        </p:nvSpPr>
        <p:spPr bwMode="auto">
          <a:xfrm>
            <a:off x="2540000" y="3413125"/>
            <a:ext cx="130175" cy="18891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6158" name="Rectangle 17"/>
          <p:cNvSpPr>
            <a:spLocks noChangeArrowheads="1"/>
          </p:cNvSpPr>
          <p:nvPr/>
        </p:nvSpPr>
        <p:spPr bwMode="auto">
          <a:xfrm>
            <a:off x="2493963" y="5654675"/>
            <a:ext cx="130175" cy="1905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6159" name="Line 18"/>
          <p:cNvSpPr>
            <a:spLocks noChangeShapeType="1"/>
          </p:cNvSpPr>
          <p:nvPr/>
        </p:nvSpPr>
        <p:spPr bwMode="auto">
          <a:xfrm>
            <a:off x="1219200" y="4449763"/>
            <a:ext cx="6143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6160" name="Line 19"/>
          <p:cNvSpPr>
            <a:spLocks noChangeShapeType="1"/>
          </p:cNvSpPr>
          <p:nvPr/>
        </p:nvSpPr>
        <p:spPr bwMode="auto">
          <a:xfrm>
            <a:off x="2587625" y="3606800"/>
            <a:ext cx="0" cy="4889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6161" name="Line 20"/>
          <p:cNvSpPr>
            <a:spLocks noChangeShapeType="1"/>
          </p:cNvSpPr>
          <p:nvPr/>
        </p:nvSpPr>
        <p:spPr bwMode="auto">
          <a:xfrm flipH="1">
            <a:off x="3176588" y="4575175"/>
            <a:ext cx="5429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6162" name="Line 21"/>
          <p:cNvSpPr>
            <a:spLocks noChangeShapeType="1"/>
          </p:cNvSpPr>
          <p:nvPr/>
        </p:nvSpPr>
        <p:spPr bwMode="auto">
          <a:xfrm flipV="1">
            <a:off x="2562225" y="5322888"/>
            <a:ext cx="0" cy="327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6163" name="Text Box 22"/>
          <p:cNvSpPr txBox="1">
            <a:spLocks noChangeArrowheads="1"/>
          </p:cNvSpPr>
          <p:nvPr/>
        </p:nvSpPr>
        <p:spPr bwMode="auto">
          <a:xfrm>
            <a:off x="2806700" y="3389313"/>
            <a:ext cx="18986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400" i="0"/>
              <a:t>1A-2F-BB-76-09-AD</a:t>
            </a:r>
          </a:p>
        </p:txBody>
      </p:sp>
      <p:sp>
        <p:nvSpPr>
          <p:cNvPr id="6164" name="Line 23"/>
          <p:cNvSpPr>
            <a:spLocks noChangeShapeType="1"/>
          </p:cNvSpPr>
          <p:nvPr/>
        </p:nvSpPr>
        <p:spPr bwMode="auto">
          <a:xfrm flipH="1" flipV="1">
            <a:off x="2674938" y="3490913"/>
            <a:ext cx="176212" cy="95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6165" name="Line 24"/>
          <p:cNvSpPr>
            <a:spLocks noChangeShapeType="1"/>
          </p:cNvSpPr>
          <p:nvPr/>
        </p:nvSpPr>
        <p:spPr bwMode="auto">
          <a:xfrm flipV="1">
            <a:off x="3798888" y="4651375"/>
            <a:ext cx="0" cy="2778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6166" name="Text Box 25"/>
          <p:cNvSpPr txBox="1">
            <a:spLocks noChangeArrowheads="1"/>
          </p:cNvSpPr>
          <p:nvPr/>
        </p:nvSpPr>
        <p:spPr bwMode="auto">
          <a:xfrm>
            <a:off x="3384550" y="4943475"/>
            <a:ext cx="190023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400" i="0"/>
              <a:t>58-23-D7-FA-20-B0</a:t>
            </a:r>
          </a:p>
        </p:txBody>
      </p:sp>
      <p:sp>
        <p:nvSpPr>
          <p:cNvPr id="6167" name="Line 26"/>
          <p:cNvSpPr>
            <a:spLocks noChangeShapeType="1"/>
          </p:cNvSpPr>
          <p:nvPr/>
        </p:nvSpPr>
        <p:spPr bwMode="auto">
          <a:xfrm flipH="1">
            <a:off x="2632075" y="5735638"/>
            <a:ext cx="2460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6168" name="Text Box 27"/>
          <p:cNvSpPr txBox="1">
            <a:spLocks noChangeArrowheads="1"/>
          </p:cNvSpPr>
          <p:nvPr/>
        </p:nvSpPr>
        <p:spPr bwMode="auto">
          <a:xfrm>
            <a:off x="2921000" y="5651500"/>
            <a:ext cx="17954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400" i="0"/>
              <a:t>0C-C4-11-6F-E3-98</a:t>
            </a:r>
          </a:p>
        </p:txBody>
      </p:sp>
      <p:sp>
        <p:nvSpPr>
          <p:cNvPr id="6169" name="Line 28"/>
          <p:cNvSpPr>
            <a:spLocks noChangeShapeType="1"/>
          </p:cNvSpPr>
          <p:nvPr/>
        </p:nvSpPr>
        <p:spPr bwMode="auto">
          <a:xfrm flipV="1">
            <a:off x="1130300" y="4524375"/>
            <a:ext cx="0" cy="2778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6170" name="Text Box 29"/>
          <p:cNvSpPr txBox="1">
            <a:spLocks noChangeArrowheads="1"/>
          </p:cNvSpPr>
          <p:nvPr/>
        </p:nvSpPr>
        <p:spPr bwMode="auto">
          <a:xfrm>
            <a:off x="0" y="4833938"/>
            <a:ext cx="1828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400" i="0"/>
              <a:t>71-65-F7-2B-08-53</a:t>
            </a:r>
          </a:p>
        </p:txBody>
      </p:sp>
      <p:sp>
        <p:nvSpPr>
          <p:cNvPr id="6171" name="Text Box 30"/>
          <p:cNvSpPr txBox="1">
            <a:spLocks noChangeArrowheads="1"/>
          </p:cNvSpPr>
          <p:nvPr/>
        </p:nvSpPr>
        <p:spPr bwMode="auto">
          <a:xfrm>
            <a:off x="2012950" y="4435475"/>
            <a:ext cx="863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 dirty="0"/>
              <a:t>   LAN</a:t>
            </a:r>
          </a:p>
        </p:txBody>
      </p:sp>
      <p:sp>
        <p:nvSpPr>
          <p:cNvPr id="6172" name="Text Box 31"/>
          <p:cNvSpPr txBox="1">
            <a:spLocks noChangeArrowheads="1"/>
          </p:cNvSpPr>
          <p:nvPr/>
        </p:nvSpPr>
        <p:spPr bwMode="auto">
          <a:xfrm>
            <a:off x="230188" y="3790950"/>
            <a:ext cx="1231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400" i="0"/>
              <a:t>137.196.7.23</a:t>
            </a:r>
          </a:p>
        </p:txBody>
      </p:sp>
      <p:sp>
        <p:nvSpPr>
          <p:cNvPr id="6173" name="Line 32"/>
          <p:cNvSpPr>
            <a:spLocks noChangeShapeType="1"/>
          </p:cNvSpPr>
          <p:nvPr/>
        </p:nvSpPr>
        <p:spPr bwMode="auto">
          <a:xfrm>
            <a:off x="876300" y="4043363"/>
            <a:ext cx="0" cy="2460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6174" name="Text Box 33"/>
          <p:cNvSpPr txBox="1">
            <a:spLocks noChangeArrowheads="1"/>
          </p:cNvSpPr>
          <p:nvPr/>
        </p:nvSpPr>
        <p:spPr bwMode="auto">
          <a:xfrm>
            <a:off x="2944813" y="2990850"/>
            <a:ext cx="1231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400" i="0"/>
              <a:t>137.196.7.78</a:t>
            </a:r>
          </a:p>
        </p:txBody>
      </p:sp>
      <p:sp>
        <p:nvSpPr>
          <p:cNvPr id="6175" name="Line 34"/>
          <p:cNvSpPr>
            <a:spLocks noChangeShapeType="1"/>
          </p:cNvSpPr>
          <p:nvPr/>
        </p:nvSpPr>
        <p:spPr bwMode="auto">
          <a:xfrm flipH="1" flipV="1">
            <a:off x="2705100" y="3116263"/>
            <a:ext cx="282575" cy="12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6176" name="Line 35"/>
          <p:cNvSpPr>
            <a:spLocks noChangeShapeType="1"/>
          </p:cNvSpPr>
          <p:nvPr/>
        </p:nvSpPr>
        <p:spPr bwMode="auto">
          <a:xfrm>
            <a:off x="4054475" y="4156075"/>
            <a:ext cx="0" cy="2460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6177" name="Text Box 36"/>
          <p:cNvSpPr txBox="1">
            <a:spLocks noChangeArrowheads="1"/>
          </p:cNvSpPr>
          <p:nvPr/>
        </p:nvSpPr>
        <p:spPr bwMode="auto">
          <a:xfrm>
            <a:off x="3444875" y="3890963"/>
            <a:ext cx="12033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400" i="0"/>
              <a:t>137.196.7.14</a:t>
            </a:r>
          </a:p>
        </p:txBody>
      </p:sp>
      <p:sp>
        <p:nvSpPr>
          <p:cNvPr id="6178" name="Line 38"/>
          <p:cNvSpPr>
            <a:spLocks noChangeShapeType="1"/>
          </p:cNvSpPr>
          <p:nvPr/>
        </p:nvSpPr>
        <p:spPr bwMode="auto">
          <a:xfrm>
            <a:off x="2136775" y="6002338"/>
            <a:ext cx="2317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6179" name="Text Box 39"/>
          <p:cNvSpPr txBox="1">
            <a:spLocks noChangeArrowheads="1"/>
          </p:cNvSpPr>
          <p:nvPr/>
        </p:nvSpPr>
        <p:spPr bwMode="auto">
          <a:xfrm>
            <a:off x="898525" y="5861050"/>
            <a:ext cx="1231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400" i="0"/>
              <a:t>137.196.7.88</a:t>
            </a:r>
          </a:p>
        </p:txBody>
      </p:sp>
      <p:sp>
        <p:nvSpPr>
          <p:cNvPr id="6180" name="Rectangle 5"/>
          <p:cNvSpPr txBox="1">
            <a:spLocks noChangeArrowheads="1"/>
          </p:cNvSpPr>
          <p:nvPr/>
        </p:nvSpPr>
        <p:spPr bwMode="auto">
          <a:xfrm>
            <a:off x="3876675" y="6400800"/>
            <a:ext cx="4429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/>
            <a:r>
              <a:rPr lang="el-GR" sz="1100" i="0" dirty="0" smtClean="0">
                <a:latin typeface="Arial" charset="0"/>
                <a:cs typeface="Arial" charset="0"/>
              </a:rPr>
              <a:t>Δίκτυα Επικοινωνιών- </a:t>
            </a:r>
            <a:r>
              <a:rPr lang="en-US" sz="1100" i="0" dirty="0">
                <a:latin typeface="Arial" charset="0"/>
                <a:cs typeface="Arial" charset="0"/>
              </a:rPr>
              <a:t>5: </a:t>
            </a:r>
            <a:r>
              <a:rPr lang="el-GR" sz="1100" i="0" dirty="0">
                <a:latin typeface="Arial" charset="0"/>
                <a:cs typeface="Arial" charset="0"/>
              </a:rPr>
              <a:t>Επίπεδο ζεύξης δεδομένων</a:t>
            </a:r>
            <a:endParaRPr lang="en-US" sz="1100" i="0" dirty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64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641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20D0A8B7-D5A6-49F3-909C-230BEC91D396}" type="slidenum">
              <a:rPr lang="en-US" smtClean="0">
                <a:latin typeface="Arial" charset="0"/>
                <a:cs typeface="Arial" charset="0"/>
              </a:rPr>
              <a:pPr/>
              <a:t>47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240642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0"/>
            <a:ext cx="8272463" cy="1143000"/>
          </a:xfrm>
        </p:spPr>
        <p:txBody>
          <a:bodyPr/>
          <a:lstStyle/>
          <a:p>
            <a:r>
              <a:rPr lang="el-GR" sz="3600" dirty="0" smtClean="0"/>
              <a:t>Πρωτόκολλο </a:t>
            </a:r>
            <a:r>
              <a:rPr lang="en-US" sz="3600" dirty="0" smtClean="0"/>
              <a:t>ARP: </a:t>
            </a:r>
            <a:r>
              <a:rPr lang="el-GR" sz="3600" dirty="0" smtClean="0"/>
              <a:t>ίδιο</a:t>
            </a:r>
            <a:r>
              <a:rPr lang="en-US" sz="3600" dirty="0" smtClean="0"/>
              <a:t> LAN (</a:t>
            </a:r>
            <a:r>
              <a:rPr lang="el-GR" sz="3600" dirty="0" smtClean="0"/>
              <a:t>δίκτυο</a:t>
            </a:r>
            <a:r>
              <a:rPr lang="en-US" sz="3600" dirty="0" smtClean="0"/>
              <a:t>)</a:t>
            </a:r>
          </a:p>
        </p:txBody>
      </p:sp>
      <p:sp>
        <p:nvSpPr>
          <p:cNvPr id="2406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06413" y="1277938"/>
            <a:ext cx="3810000" cy="4648200"/>
          </a:xfrm>
        </p:spPr>
        <p:txBody>
          <a:bodyPr/>
          <a:lstStyle/>
          <a:p>
            <a:r>
              <a:rPr lang="el-GR" sz="1800" smtClean="0"/>
              <a:t>Ο </a:t>
            </a:r>
            <a:r>
              <a:rPr lang="en-US" sz="1800" smtClean="0"/>
              <a:t>A </a:t>
            </a:r>
            <a:r>
              <a:rPr lang="el-GR" sz="1800" smtClean="0"/>
              <a:t>θέλει να στείλει </a:t>
            </a:r>
            <a:r>
              <a:rPr lang="en-US" sz="1800" smtClean="0"/>
              <a:t>datagram </a:t>
            </a:r>
            <a:r>
              <a:rPr lang="el-GR" sz="1800" smtClean="0"/>
              <a:t>στον</a:t>
            </a:r>
            <a:r>
              <a:rPr lang="en-US" sz="1800" smtClean="0"/>
              <a:t> B</a:t>
            </a:r>
            <a:endParaRPr lang="el-GR" sz="1800" smtClean="0"/>
          </a:p>
          <a:p>
            <a:pPr lvl="1">
              <a:buFont typeface="Wingdings" pitchFamily="2" charset="2"/>
              <a:buChar char="§"/>
            </a:pPr>
            <a:r>
              <a:rPr lang="el-GR" sz="1400" smtClean="0"/>
              <a:t> </a:t>
            </a:r>
            <a:r>
              <a:rPr lang="el-GR" sz="1600" smtClean="0"/>
              <a:t>η</a:t>
            </a:r>
            <a:r>
              <a:rPr lang="en-US" sz="1600" smtClean="0"/>
              <a:t> </a:t>
            </a:r>
            <a:r>
              <a:rPr lang="el-GR" sz="1600" smtClean="0"/>
              <a:t>διεύθυνση </a:t>
            </a:r>
            <a:r>
              <a:rPr lang="en-US" sz="1600" smtClean="0"/>
              <a:t>MAC </a:t>
            </a:r>
            <a:r>
              <a:rPr lang="el-GR" sz="1600" smtClean="0"/>
              <a:t>του </a:t>
            </a:r>
            <a:r>
              <a:rPr lang="en-US" sz="1600" smtClean="0"/>
              <a:t>B</a:t>
            </a:r>
            <a:r>
              <a:rPr lang="el-GR" sz="1600" smtClean="0"/>
              <a:t> δεν είναι στον πίνακα </a:t>
            </a:r>
            <a:r>
              <a:rPr lang="en-US" sz="1600" smtClean="0"/>
              <a:t>ARP </a:t>
            </a:r>
            <a:r>
              <a:rPr lang="el-GR" sz="1600" smtClean="0"/>
              <a:t>του</a:t>
            </a:r>
            <a:r>
              <a:rPr lang="en-US" sz="1600" smtClean="0"/>
              <a:t> A.</a:t>
            </a:r>
          </a:p>
          <a:p>
            <a:r>
              <a:rPr lang="el-GR" sz="1800" smtClean="0"/>
              <a:t>Ο </a:t>
            </a:r>
            <a:r>
              <a:rPr lang="en-US" sz="1800" smtClean="0"/>
              <a:t>A </a:t>
            </a:r>
            <a:r>
              <a:rPr lang="el-GR" sz="1800" smtClean="0">
                <a:solidFill>
                  <a:srgbClr val="FF0000"/>
                </a:solidFill>
              </a:rPr>
              <a:t>ευρυεκπέμπει </a:t>
            </a:r>
            <a:r>
              <a:rPr lang="el-GR" sz="1800" smtClean="0"/>
              <a:t>πακέτο </a:t>
            </a:r>
            <a:r>
              <a:rPr lang="en-US" sz="1800" smtClean="0"/>
              <a:t>ARP </a:t>
            </a:r>
            <a:r>
              <a:rPr lang="el-GR" sz="1800" smtClean="0"/>
              <a:t>ερωτήματος</a:t>
            </a:r>
            <a:r>
              <a:rPr lang="en-US" sz="1800" smtClean="0"/>
              <a:t>, </a:t>
            </a:r>
            <a:r>
              <a:rPr lang="el-GR" sz="1800" smtClean="0"/>
              <a:t>που περιέχει τη διεύθυνση </a:t>
            </a:r>
            <a:r>
              <a:rPr lang="en-US" sz="1800" smtClean="0"/>
              <a:t>IP </a:t>
            </a:r>
            <a:r>
              <a:rPr lang="el-GR" sz="1800" smtClean="0"/>
              <a:t>του </a:t>
            </a:r>
            <a:r>
              <a:rPr lang="en-US" sz="1800" smtClean="0"/>
              <a:t>B</a:t>
            </a:r>
          </a:p>
          <a:p>
            <a:pPr lvl="1">
              <a:buFont typeface="Wingdings" pitchFamily="2" charset="2"/>
              <a:buChar char="§"/>
            </a:pPr>
            <a:r>
              <a:rPr lang="en-US" sz="1600" smtClean="0"/>
              <a:t>dest MAC address = FF-FF-FF-FF-FF-FF</a:t>
            </a:r>
          </a:p>
          <a:p>
            <a:pPr lvl="1">
              <a:buFont typeface="Wingdings" pitchFamily="2" charset="2"/>
              <a:buChar char="§"/>
            </a:pPr>
            <a:r>
              <a:rPr lang="el-GR" sz="1600" smtClean="0"/>
              <a:t>Όλοι οι κόμβοι στο </a:t>
            </a:r>
            <a:r>
              <a:rPr lang="en-US" sz="1600" smtClean="0"/>
              <a:t>LAN </a:t>
            </a:r>
            <a:r>
              <a:rPr lang="el-GR" sz="1600" smtClean="0"/>
              <a:t>λαμβάνουν το ερώτημα</a:t>
            </a:r>
            <a:r>
              <a:rPr lang="en-US" sz="1600" smtClean="0"/>
              <a:t> ARP</a:t>
            </a:r>
          </a:p>
          <a:p>
            <a:r>
              <a:rPr lang="el-GR" sz="1800" smtClean="0"/>
              <a:t>Ο </a:t>
            </a:r>
            <a:r>
              <a:rPr lang="en-US" sz="1800" smtClean="0"/>
              <a:t>B </a:t>
            </a:r>
            <a:r>
              <a:rPr lang="el-GR" sz="1800" smtClean="0"/>
              <a:t>λαμβάνει το πακέτο </a:t>
            </a:r>
            <a:r>
              <a:rPr lang="en-US" sz="1800" smtClean="0"/>
              <a:t>ARP, </a:t>
            </a:r>
            <a:r>
              <a:rPr lang="el-GR" sz="1800" smtClean="0"/>
              <a:t>απαντά στον Α με τη δική του </a:t>
            </a:r>
            <a:r>
              <a:rPr lang="en-US" sz="1800" smtClean="0"/>
              <a:t>(</a:t>
            </a:r>
            <a:r>
              <a:rPr lang="el-GR" sz="1800" smtClean="0"/>
              <a:t>του  </a:t>
            </a:r>
            <a:r>
              <a:rPr lang="en-US" sz="1800" smtClean="0"/>
              <a:t>B) </a:t>
            </a:r>
            <a:r>
              <a:rPr lang="el-GR" sz="1800" smtClean="0"/>
              <a:t>διεύθυνση </a:t>
            </a:r>
            <a:r>
              <a:rPr lang="en-US" sz="1800" smtClean="0"/>
              <a:t>MAC</a:t>
            </a:r>
          </a:p>
          <a:p>
            <a:pPr lvl="1">
              <a:buFont typeface="Wingdings" pitchFamily="2" charset="2"/>
              <a:buChar char="§"/>
            </a:pPr>
            <a:r>
              <a:rPr lang="el-GR" sz="1600" smtClean="0"/>
              <a:t>Το πλαίσιο στέλνεται στη διεύθυνση</a:t>
            </a:r>
            <a:r>
              <a:rPr lang="en-US" sz="1600" smtClean="0"/>
              <a:t> MAC</a:t>
            </a:r>
            <a:r>
              <a:rPr lang="el-GR" sz="1600" smtClean="0"/>
              <a:t> του Α</a:t>
            </a:r>
            <a:r>
              <a:rPr lang="en-US" sz="1600" smtClean="0"/>
              <a:t> (unicast)</a:t>
            </a:r>
          </a:p>
          <a:p>
            <a:endParaRPr lang="en-US" sz="1800" smtClean="0"/>
          </a:p>
        </p:txBody>
      </p:sp>
      <p:sp>
        <p:nvSpPr>
          <p:cNvPr id="400388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495800" y="1231900"/>
            <a:ext cx="3810000" cy="4648200"/>
          </a:xfrm>
        </p:spPr>
        <p:txBody>
          <a:bodyPr/>
          <a:lstStyle/>
          <a:p>
            <a:r>
              <a:rPr lang="el-GR" sz="1800" smtClean="0"/>
              <a:t>Ο </a:t>
            </a:r>
            <a:r>
              <a:rPr lang="en-US" sz="1800" smtClean="0"/>
              <a:t>A</a:t>
            </a:r>
            <a:r>
              <a:rPr lang="el-GR" sz="1800" smtClean="0"/>
              <a:t> αποθηκεύει (</a:t>
            </a:r>
            <a:r>
              <a:rPr lang="en-US" sz="1800" smtClean="0"/>
              <a:t>caches</a:t>
            </a:r>
            <a:r>
              <a:rPr lang="el-GR" sz="1800" smtClean="0"/>
              <a:t>) το ζεύγος διευθύνσεων</a:t>
            </a:r>
            <a:r>
              <a:rPr lang="en-US" sz="1800" smtClean="0"/>
              <a:t> IP-</a:t>
            </a:r>
            <a:r>
              <a:rPr lang="el-GR" sz="1800" smtClean="0"/>
              <a:t>σε</a:t>
            </a:r>
            <a:r>
              <a:rPr lang="en-US" sz="1800" smtClean="0"/>
              <a:t>-MAC </a:t>
            </a:r>
            <a:r>
              <a:rPr lang="el-GR" sz="1800" smtClean="0"/>
              <a:t>στον πίνακα </a:t>
            </a:r>
            <a:r>
              <a:rPr lang="en-US" sz="1800" smtClean="0"/>
              <a:t>ARP</a:t>
            </a:r>
            <a:r>
              <a:rPr lang="el-GR" sz="1800" smtClean="0"/>
              <a:t> μέχρι η πληροφορία να παλιώσει </a:t>
            </a:r>
            <a:r>
              <a:rPr lang="en-US" sz="1800" smtClean="0"/>
              <a:t>(</a:t>
            </a:r>
            <a:r>
              <a:rPr lang="el-GR" sz="1800" smtClean="0"/>
              <a:t>λήξη χρόνου</a:t>
            </a:r>
            <a:r>
              <a:rPr lang="en-US" sz="1800" smtClean="0"/>
              <a:t>) </a:t>
            </a:r>
          </a:p>
          <a:p>
            <a:pPr lvl="1">
              <a:buFont typeface="Wingdings" pitchFamily="2" charset="2"/>
              <a:buChar char="§"/>
            </a:pPr>
            <a:r>
              <a:rPr lang="en-US" sz="1600" smtClean="0"/>
              <a:t>soft state: </a:t>
            </a:r>
            <a:r>
              <a:rPr lang="el-GR" sz="1600" smtClean="0"/>
              <a:t>η πληροφορία διαγράφεται </a:t>
            </a:r>
            <a:r>
              <a:rPr lang="en-US" sz="1600" smtClean="0"/>
              <a:t>(</a:t>
            </a:r>
            <a:r>
              <a:rPr lang="el-GR" sz="1600" smtClean="0"/>
              <a:t>όταν υπάρχει λήξη χρόνου</a:t>
            </a:r>
            <a:r>
              <a:rPr lang="en-US" sz="1600" smtClean="0"/>
              <a:t>) </a:t>
            </a:r>
            <a:r>
              <a:rPr lang="el-GR" sz="1600" smtClean="0"/>
              <a:t>εκτός αν ανανεωθεί</a:t>
            </a:r>
            <a:endParaRPr lang="en-US" sz="1600" smtClean="0"/>
          </a:p>
          <a:p>
            <a:r>
              <a:rPr lang="el-GR" sz="1800" smtClean="0"/>
              <a:t>Το </a:t>
            </a:r>
            <a:r>
              <a:rPr lang="en-US" sz="1800" smtClean="0"/>
              <a:t>ARP </a:t>
            </a:r>
            <a:r>
              <a:rPr lang="el-GR" sz="1800" smtClean="0"/>
              <a:t>είναι</a:t>
            </a:r>
            <a:r>
              <a:rPr lang="en-US" sz="1800" smtClean="0"/>
              <a:t> “plug-and-play”:</a:t>
            </a:r>
          </a:p>
          <a:p>
            <a:pPr lvl="1">
              <a:buFont typeface="Wingdings" pitchFamily="2" charset="2"/>
              <a:buChar char="§"/>
            </a:pPr>
            <a:r>
              <a:rPr lang="el-GR" sz="1600" smtClean="0"/>
              <a:t>Οι κόμβοι δημιουργούν τους πίνακες </a:t>
            </a:r>
            <a:r>
              <a:rPr lang="en-US" sz="1600" smtClean="0"/>
              <a:t>ARP</a:t>
            </a:r>
            <a:r>
              <a:rPr lang="el-GR" sz="1600" smtClean="0"/>
              <a:t> τους χωρίς την παρέμβαση του διαχειριστή του δικτύου </a:t>
            </a:r>
            <a:endParaRPr lang="en-US" sz="1600" i="1" smtClean="0"/>
          </a:p>
        </p:txBody>
      </p:sp>
      <p:sp>
        <p:nvSpPr>
          <p:cNvPr id="240645" name="Rectangle 5"/>
          <p:cNvSpPr>
            <a:spLocks noGrp="1" noChangeArrowheads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l-GR" dirty="0" smtClean="0"/>
              <a:t>Δίκτυα Επικοινωνιών- </a:t>
            </a:r>
            <a:r>
              <a:rPr lang="en-US" dirty="0"/>
              <a:t>5: </a:t>
            </a:r>
            <a:r>
              <a:rPr lang="el-GR" dirty="0"/>
              <a:t>Επίπεδο ζεύξης δεδομένων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0388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4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C4E5ED5B-9533-4DDA-899A-B3712EF75897}" type="slidenum">
              <a:rPr lang="en-US" smtClean="0">
                <a:latin typeface="Arial" charset="0"/>
                <a:cs typeface="Arial" charset="0"/>
              </a:rPr>
              <a:pPr/>
              <a:t>48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7175" name="Rectangle 3"/>
          <p:cNvSpPr>
            <a:spLocks noGrp="1" noChangeArrowheads="1"/>
          </p:cNvSpPr>
          <p:nvPr>
            <p:ph type="title"/>
          </p:nvPr>
        </p:nvSpPr>
        <p:spPr>
          <a:xfrm>
            <a:off x="533400" y="0"/>
            <a:ext cx="8001000" cy="1143000"/>
          </a:xfrm>
        </p:spPr>
        <p:txBody>
          <a:bodyPr/>
          <a:lstStyle/>
          <a:p>
            <a:r>
              <a:rPr lang="el-GR" sz="2800" dirty="0" err="1" smtClean="0"/>
              <a:t>Διευθυνσιοδότηση</a:t>
            </a:r>
            <a:r>
              <a:rPr lang="el-GR" sz="2800" dirty="0" smtClean="0"/>
              <a:t>: δρομολόγηση σε άλλο </a:t>
            </a:r>
            <a:r>
              <a:rPr lang="en-US" sz="2800" dirty="0" smtClean="0"/>
              <a:t>LAN</a:t>
            </a:r>
          </a:p>
        </p:txBody>
      </p:sp>
      <p:grpSp>
        <p:nvGrpSpPr>
          <p:cNvPr id="7176" name="Group 66"/>
          <p:cNvGrpSpPr>
            <a:grpSpLocks/>
          </p:cNvGrpSpPr>
          <p:nvPr/>
        </p:nvGrpSpPr>
        <p:grpSpPr bwMode="auto">
          <a:xfrm>
            <a:off x="911225" y="3182938"/>
            <a:ext cx="7321550" cy="2744787"/>
            <a:chOff x="449" y="1367"/>
            <a:chExt cx="4918" cy="2016"/>
          </a:xfrm>
        </p:grpSpPr>
        <p:sp>
          <p:nvSpPr>
            <p:cNvPr id="7179" name="Text Box 6"/>
            <p:cNvSpPr txBox="1">
              <a:spLocks noChangeArrowheads="1"/>
            </p:cNvSpPr>
            <p:nvPr/>
          </p:nvSpPr>
          <p:spPr bwMode="auto">
            <a:xfrm>
              <a:off x="2693" y="2770"/>
              <a:ext cx="252" cy="3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2400" i="0">
                  <a:solidFill>
                    <a:srgbClr val="FF0000"/>
                  </a:solidFill>
                </a:rPr>
                <a:t>R</a:t>
              </a:r>
              <a:endParaRPr lang="en-US" i="0"/>
            </a:p>
          </p:txBody>
        </p:sp>
        <p:grpSp>
          <p:nvGrpSpPr>
            <p:cNvPr id="7180" name="Group 8"/>
            <p:cNvGrpSpPr>
              <a:grpSpLocks/>
            </p:cNvGrpSpPr>
            <p:nvPr/>
          </p:nvGrpSpPr>
          <p:grpSpPr bwMode="auto">
            <a:xfrm>
              <a:off x="2489" y="2157"/>
              <a:ext cx="620" cy="254"/>
              <a:chOff x="3600" y="219"/>
              <a:chExt cx="360" cy="175"/>
            </a:xfrm>
          </p:grpSpPr>
          <p:sp>
            <p:nvSpPr>
              <p:cNvPr id="7217" name="Oval 9"/>
              <p:cNvSpPr>
                <a:spLocks noChangeArrowheads="1"/>
              </p:cNvSpPr>
              <p:nvPr/>
            </p:nvSpPr>
            <p:spPr bwMode="auto">
              <a:xfrm>
                <a:off x="3603" y="297"/>
                <a:ext cx="357" cy="9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7218" name="Line 10"/>
              <p:cNvSpPr>
                <a:spLocks noChangeShapeType="1"/>
              </p:cNvSpPr>
              <p:nvPr/>
            </p:nvSpPr>
            <p:spPr bwMode="auto">
              <a:xfrm>
                <a:off x="3603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7219" name="Line 11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7220" name="Rectangle 12"/>
              <p:cNvSpPr>
                <a:spLocks noChangeArrowheads="1"/>
              </p:cNvSpPr>
              <p:nvPr/>
            </p:nvSpPr>
            <p:spPr bwMode="auto">
              <a:xfrm>
                <a:off x="3603" y="289"/>
                <a:ext cx="354" cy="5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 i="0">
                  <a:latin typeface="Times New Roman" pitchFamily="18" charset="0"/>
                </a:endParaRPr>
              </a:p>
            </p:txBody>
          </p:sp>
          <p:sp>
            <p:nvSpPr>
              <p:cNvPr id="7221" name="Oval 13"/>
              <p:cNvSpPr>
                <a:spLocks noChangeArrowheads="1"/>
              </p:cNvSpPr>
              <p:nvPr/>
            </p:nvSpPr>
            <p:spPr bwMode="auto">
              <a:xfrm>
                <a:off x="3600" y="219"/>
                <a:ext cx="357" cy="113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grpSp>
            <p:nvGrpSpPr>
              <p:cNvPr id="7222" name="Group 14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7227" name="Line 15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7228" name="Line 16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7229" name="Line 17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7223" name="Group 18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7224" name="Line 19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7225" name="Line 20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7226" name="Line 21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</p:grpSp>
        <p:sp>
          <p:nvSpPr>
            <p:cNvPr id="7181" name="Rectangle 22"/>
            <p:cNvSpPr>
              <a:spLocks noChangeArrowheads="1"/>
            </p:cNvSpPr>
            <p:nvPr/>
          </p:nvSpPr>
          <p:spPr bwMode="auto">
            <a:xfrm rot="-5400000">
              <a:off x="3126" y="2222"/>
              <a:ext cx="82" cy="11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7182" name="Rectangle 23"/>
            <p:cNvSpPr>
              <a:spLocks noChangeArrowheads="1"/>
            </p:cNvSpPr>
            <p:nvPr/>
          </p:nvSpPr>
          <p:spPr bwMode="auto">
            <a:xfrm rot="-5400000">
              <a:off x="2387" y="2232"/>
              <a:ext cx="82" cy="11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7183" name="Text Box 24"/>
            <p:cNvSpPr txBox="1">
              <a:spLocks noChangeArrowheads="1"/>
            </p:cNvSpPr>
            <p:nvPr/>
          </p:nvSpPr>
          <p:spPr bwMode="auto">
            <a:xfrm>
              <a:off x="2678" y="1921"/>
              <a:ext cx="1036" cy="2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200" i="0">
                  <a:latin typeface="Arial" charset="0"/>
                </a:rPr>
                <a:t>1A-23-F9-CD-06-9B</a:t>
              </a:r>
            </a:p>
          </p:txBody>
        </p:sp>
        <p:sp>
          <p:nvSpPr>
            <p:cNvPr id="7184" name="Text Box 25"/>
            <p:cNvSpPr txBox="1">
              <a:spLocks noChangeArrowheads="1"/>
            </p:cNvSpPr>
            <p:nvPr/>
          </p:nvSpPr>
          <p:spPr bwMode="auto">
            <a:xfrm>
              <a:off x="2725" y="2423"/>
              <a:ext cx="888" cy="2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200" i="0">
                  <a:latin typeface="Arial" charset="0"/>
                </a:rPr>
                <a:t>222.222.222.220</a:t>
              </a:r>
            </a:p>
          </p:txBody>
        </p:sp>
        <p:sp>
          <p:nvSpPr>
            <p:cNvPr id="7185" name="Text Box 27"/>
            <p:cNvSpPr txBox="1">
              <a:spLocks noChangeArrowheads="1"/>
            </p:cNvSpPr>
            <p:nvPr/>
          </p:nvSpPr>
          <p:spPr bwMode="auto">
            <a:xfrm>
              <a:off x="2083" y="2573"/>
              <a:ext cx="888" cy="2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200" i="0">
                  <a:latin typeface="Arial" charset="0"/>
                </a:rPr>
                <a:t>111.111.111.110</a:t>
              </a:r>
            </a:p>
          </p:txBody>
        </p:sp>
        <p:sp>
          <p:nvSpPr>
            <p:cNvPr id="7186" name="Text Box 28"/>
            <p:cNvSpPr txBox="1">
              <a:spLocks noChangeArrowheads="1"/>
            </p:cNvSpPr>
            <p:nvPr/>
          </p:nvSpPr>
          <p:spPr bwMode="auto">
            <a:xfrm>
              <a:off x="2061" y="1756"/>
              <a:ext cx="1031" cy="2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200" i="0">
                  <a:latin typeface="Arial" charset="0"/>
                </a:rPr>
                <a:t>E6-E9-00-17-BB-4B</a:t>
              </a:r>
            </a:p>
          </p:txBody>
        </p:sp>
        <p:sp>
          <p:nvSpPr>
            <p:cNvPr id="7187" name="Text Box 29"/>
            <p:cNvSpPr txBox="1">
              <a:spLocks noChangeArrowheads="1"/>
            </p:cNvSpPr>
            <p:nvPr/>
          </p:nvSpPr>
          <p:spPr bwMode="auto">
            <a:xfrm>
              <a:off x="846" y="3181"/>
              <a:ext cx="1093" cy="2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200" i="0">
                  <a:latin typeface="Arial" charset="0"/>
                </a:rPr>
                <a:t>CC-49-DE-D0-AB-7D</a:t>
              </a:r>
            </a:p>
          </p:txBody>
        </p:sp>
        <p:sp>
          <p:nvSpPr>
            <p:cNvPr id="7188" name="Text Box 30"/>
            <p:cNvSpPr txBox="1">
              <a:spLocks noChangeArrowheads="1"/>
            </p:cNvSpPr>
            <p:nvPr/>
          </p:nvSpPr>
          <p:spPr bwMode="auto">
            <a:xfrm>
              <a:off x="449" y="2774"/>
              <a:ext cx="888" cy="2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200" i="0">
                  <a:latin typeface="Arial" charset="0"/>
                </a:rPr>
                <a:t>111.111.111.112</a:t>
              </a:r>
            </a:p>
          </p:txBody>
        </p:sp>
        <p:graphicFrame>
          <p:nvGraphicFramePr>
            <p:cNvPr id="7170" name="Object 31"/>
            <p:cNvGraphicFramePr>
              <a:graphicFrameLocks noChangeAspect="1"/>
            </p:cNvGraphicFramePr>
            <p:nvPr/>
          </p:nvGraphicFramePr>
          <p:xfrm>
            <a:off x="830" y="2916"/>
            <a:ext cx="301" cy="23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86" name="Clip" r:id="rId4" imgW="1305000" imgH="1085760" progId="">
                    <p:embed/>
                  </p:oleObj>
                </mc:Choice>
                <mc:Fallback>
                  <p:oleObj name="Clip" r:id="rId4" imgW="1305000" imgH="1085760" progId="">
                    <p:embed/>
                    <p:pic>
                      <p:nvPicPr>
                        <p:cNvPr id="0" name="Object 3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30" y="2916"/>
                          <a:ext cx="301" cy="23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189" name="Rectangle 32"/>
            <p:cNvSpPr>
              <a:spLocks noChangeArrowheads="1"/>
            </p:cNvSpPr>
            <p:nvPr/>
          </p:nvSpPr>
          <p:spPr bwMode="auto">
            <a:xfrm rot="-5400000">
              <a:off x="1130" y="2961"/>
              <a:ext cx="82" cy="11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7190" name="Text Box 33"/>
            <p:cNvSpPr txBox="1">
              <a:spLocks noChangeArrowheads="1"/>
            </p:cNvSpPr>
            <p:nvPr/>
          </p:nvSpPr>
          <p:spPr bwMode="auto">
            <a:xfrm>
              <a:off x="498" y="2007"/>
              <a:ext cx="888" cy="2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200" i="0">
                  <a:latin typeface="Arial" charset="0"/>
                </a:rPr>
                <a:t>111.111.111.111</a:t>
              </a:r>
            </a:p>
          </p:txBody>
        </p:sp>
        <p:grpSp>
          <p:nvGrpSpPr>
            <p:cNvPr id="7191" name="Group 35"/>
            <p:cNvGrpSpPr>
              <a:grpSpLocks/>
            </p:cNvGrpSpPr>
            <p:nvPr/>
          </p:nvGrpSpPr>
          <p:grpSpPr bwMode="auto">
            <a:xfrm>
              <a:off x="513" y="1554"/>
              <a:ext cx="567" cy="463"/>
              <a:chOff x="1910" y="3474"/>
              <a:chExt cx="567" cy="463"/>
            </a:xfrm>
          </p:grpSpPr>
          <p:graphicFrame>
            <p:nvGraphicFramePr>
              <p:cNvPr id="7173" name="Object 34"/>
              <p:cNvGraphicFramePr>
                <a:graphicFrameLocks noChangeAspect="1"/>
              </p:cNvGraphicFramePr>
              <p:nvPr/>
            </p:nvGraphicFramePr>
            <p:xfrm>
              <a:off x="1910" y="3487"/>
              <a:ext cx="567" cy="45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7187" name="Clip" r:id="rId6" imgW="1305000" imgH="1085760" progId="">
                      <p:embed/>
                    </p:oleObj>
                  </mc:Choice>
                  <mc:Fallback>
                    <p:oleObj name="Clip" r:id="rId6" imgW="1305000" imgH="1085760" progId="">
                      <p:embed/>
                      <p:pic>
                        <p:nvPicPr>
                          <p:cNvPr id="0" name="Object 34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910" y="3487"/>
                            <a:ext cx="567" cy="450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7216" name="Text Box 5"/>
              <p:cNvSpPr txBox="1">
                <a:spLocks noChangeArrowheads="1"/>
              </p:cNvSpPr>
              <p:nvPr/>
            </p:nvSpPr>
            <p:spPr bwMode="auto">
              <a:xfrm>
                <a:off x="2063" y="3474"/>
                <a:ext cx="273" cy="33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>
                  <a:spcBef>
                    <a:spcPct val="50000"/>
                  </a:spcBef>
                </a:pPr>
                <a:r>
                  <a:rPr lang="en-US" sz="2400" i="0">
                    <a:solidFill>
                      <a:srgbClr val="FF0000"/>
                    </a:solidFill>
                  </a:rPr>
                  <a:t>A</a:t>
                </a:r>
                <a:endParaRPr lang="en-US" i="0"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7192" name="Rectangle 36"/>
            <p:cNvSpPr>
              <a:spLocks noChangeArrowheads="1"/>
            </p:cNvSpPr>
            <p:nvPr/>
          </p:nvSpPr>
          <p:spPr bwMode="auto">
            <a:xfrm rot="-5400000">
              <a:off x="1075" y="1689"/>
              <a:ext cx="82" cy="11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7193" name="Text Box 37"/>
            <p:cNvSpPr txBox="1">
              <a:spLocks noChangeArrowheads="1"/>
            </p:cNvSpPr>
            <p:nvPr/>
          </p:nvSpPr>
          <p:spPr bwMode="auto">
            <a:xfrm>
              <a:off x="717" y="1402"/>
              <a:ext cx="1014" cy="2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200" i="0">
                  <a:latin typeface="Arial" charset="0"/>
                </a:rPr>
                <a:t>74-29-9C-E8-FF-55</a:t>
              </a:r>
            </a:p>
          </p:txBody>
        </p:sp>
        <p:graphicFrame>
          <p:nvGraphicFramePr>
            <p:cNvPr id="7171" name="Object 38"/>
            <p:cNvGraphicFramePr>
              <a:graphicFrameLocks noChangeAspect="1"/>
            </p:cNvGraphicFramePr>
            <p:nvPr/>
          </p:nvGraphicFramePr>
          <p:xfrm>
            <a:off x="4596" y="1572"/>
            <a:ext cx="301" cy="23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88" name="Clip" r:id="rId7" imgW="1305000" imgH="1085760" progId="">
                    <p:embed/>
                  </p:oleObj>
                </mc:Choice>
                <mc:Fallback>
                  <p:oleObj name="Clip" r:id="rId7" imgW="1305000" imgH="1085760" progId="">
                    <p:embed/>
                    <p:pic>
                      <p:nvPicPr>
                        <p:cNvPr id="0" name="Object 3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96" y="1572"/>
                          <a:ext cx="301" cy="23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194" name="Rectangle 39"/>
            <p:cNvSpPr>
              <a:spLocks noChangeArrowheads="1"/>
            </p:cNvSpPr>
            <p:nvPr/>
          </p:nvSpPr>
          <p:spPr bwMode="auto">
            <a:xfrm rot="-5400000">
              <a:off x="4523" y="1639"/>
              <a:ext cx="82" cy="11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7195" name="Text Box 40"/>
            <p:cNvSpPr txBox="1">
              <a:spLocks noChangeArrowheads="1"/>
            </p:cNvSpPr>
            <p:nvPr/>
          </p:nvSpPr>
          <p:spPr bwMode="auto">
            <a:xfrm>
              <a:off x="4462" y="1825"/>
              <a:ext cx="888" cy="2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200" i="0">
                  <a:latin typeface="Arial" charset="0"/>
                </a:rPr>
                <a:t>222.222.222.221</a:t>
              </a:r>
            </a:p>
          </p:txBody>
        </p:sp>
        <p:sp>
          <p:nvSpPr>
            <p:cNvPr id="7196" name="Text Box 41"/>
            <p:cNvSpPr txBox="1">
              <a:spLocks noChangeArrowheads="1"/>
            </p:cNvSpPr>
            <p:nvPr/>
          </p:nvSpPr>
          <p:spPr bwMode="auto">
            <a:xfrm>
              <a:off x="4126" y="1367"/>
              <a:ext cx="1009" cy="2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200" i="0">
                  <a:latin typeface="Arial" charset="0"/>
                </a:rPr>
                <a:t>88-B2-2F-54-1A-0F</a:t>
              </a:r>
            </a:p>
          </p:txBody>
        </p:sp>
        <p:grpSp>
          <p:nvGrpSpPr>
            <p:cNvPr id="7197" name="Group 42"/>
            <p:cNvGrpSpPr>
              <a:grpSpLocks/>
            </p:cNvGrpSpPr>
            <p:nvPr/>
          </p:nvGrpSpPr>
          <p:grpSpPr bwMode="auto">
            <a:xfrm>
              <a:off x="4598" y="2532"/>
              <a:ext cx="567" cy="463"/>
              <a:chOff x="1910" y="3474"/>
              <a:chExt cx="567" cy="463"/>
            </a:xfrm>
          </p:grpSpPr>
          <p:graphicFrame>
            <p:nvGraphicFramePr>
              <p:cNvPr id="7172" name="Object 43"/>
              <p:cNvGraphicFramePr>
                <a:graphicFrameLocks noChangeAspect="1"/>
              </p:cNvGraphicFramePr>
              <p:nvPr/>
            </p:nvGraphicFramePr>
            <p:xfrm>
              <a:off x="1910" y="3487"/>
              <a:ext cx="567" cy="45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7189" name="Clip" r:id="rId8" imgW="1305000" imgH="1085760" progId="">
                      <p:embed/>
                    </p:oleObj>
                  </mc:Choice>
                  <mc:Fallback>
                    <p:oleObj name="Clip" r:id="rId8" imgW="1305000" imgH="1085760" progId="">
                      <p:embed/>
                      <p:pic>
                        <p:nvPicPr>
                          <p:cNvPr id="0" name="Object 43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910" y="3487"/>
                            <a:ext cx="567" cy="450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7215" name="Text Box 44"/>
              <p:cNvSpPr txBox="1">
                <a:spLocks noChangeArrowheads="1"/>
              </p:cNvSpPr>
              <p:nvPr/>
            </p:nvSpPr>
            <p:spPr bwMode="auto">
              <a:xfrm>
                <a:off x="2063" y="3474"/>
                <a:ext cx="253" cy="33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>
                  <a:spcBef>
                    <a:spcPct val="50000"/>
                  </a:spcBef>
                </a:pPr>
                <a:r>
                  <a:rPr lang="en-US" sz="2400" i="0">
                    <a:solidFill>
                      <a:srgbClr val="FF0000"/>
                    </a:solidFill>
                  </a:rPr>
                  <a:t>B</a:t>
                </a:r>
                <a:endParaRPr lang="en-US" i="0"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7198" name="Text Box 45"/>
            <p:cNvSpPr txBox="1">
              <a:spLocks noChangeArrowheads="1"/>
            </p:cNvSpPr>
            <p:nvPr/>
          </p:nvSpPr>
          <p:spPr bwMode="auto">
            <a:xfrm>
              <a:off x="4479" y="2394"/>
              <a:ext cx="888" cy="2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200" i="0">
                  <a:latin typeface="Arial" charset="0"/>
                </a:rPr>
                <a:t>222.222.222.222</a:t>
              </a:r>
            </a:p>
          </p:txBody>
        </p:sp>
        <p:sp>
          <p:nvSpPr>
            <p:cNvPr id="7199" name="Text Box 46"/>
            <p:cNvSpPr txBox="1">
              <a:spLocks noChangeArrowheads="1"/>
            </p:cNvSpPr>
            <p:nvPr/>
          </p:nvSpPr>
          <p:spPr bwMode="auto">
            <a:xfrm>
              <a:off x="4199" y="2972"/>
              <a:ext cx="1047" cy="2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200" i="0">
                  <a:latin typeface="Arial" charset="0"/>
                </a:rPr>
                <a:t>49-BD-D2-C7-56-2A</a:t>
              </a:r>
            </a:p>
          </p:txBody>
        </p:sp>
        <p:sp>
          <p:nvSpPr>
            <p:cNvPr id="7200" name="Rectangle 47"/>
            <p:cNvSpPr>
              <a:spLocks noChangeArrowheads="1"/>
            </p:cNvSpPr>
            <p:nvPr/>
          </p:nvSpPr>
          <p:spPr bwMode="auto">
            <a:xfrm rot="-5400000">
              <a:off x="4554" y="2656"/>
              <a:ext cx="82" cy="11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7201" name="Freeform 48"/>
            <p:cNvSpPr>
              <a:spLocks/>
            </p:cNvSpPr>
            <p:nvPr/>
          </p:nvSpPr>
          <p:spPr bwMode="auto">
            <a:xfrm>
              <a:off x="1277" y="1775"/>
              <a:ext cx="903" cy="996"/>
            </a:xfrm>
            <a:custGeom>
              <a:avLst/>
              <a:gdLst>
                <a:gd name="T0" fmla="*/ 12 w 1005"/>
                <a:gd name="T1" fmla="*/ 83 h 996"/>
                <a:gd name="T2" fmla="*/ 5 w 1005"/>
                <a:gd name="T3" fmla="*/ 227 h 996"/>
                <a:gd name="T4" fmla="*/ 4 w 1005"/>
                <a:gd name="T5" fmla="*/ 507 h 996"/>
                <a:gd name="T6" fmla="*/ 4 w 1005"/>
                <a:gd name="T7" fmla="*/ 716 h 996"/>
                <a:gd name="T8" fmla="*/ 4 w 1005"/>
                <a:gd name="T9" fmla="*/ 918 h 996"/>
                <a:gd name="T10" fmla="*/ 8 w 1005"/>
                <a:gd name="T11" fmla="*/ 990 h 996"/>
                <a:gd name="T12" fmla="*/ 16 w 1005"/>
                <a:gd name="T13" fmla="*/ 954 h 996"/>
                <a:gd name="T14" fmla="*/ 29 w 1005"/>
                <a:gd name="T15" fmla="*/ 947 h 996"/>
                <a:gd name="T16" fmla="*/ 36 w 1005"/>
                <a:gd name="T17" fmla="*/ 831 h 996"/>
                <a:gd name="T18" fmla="*/ 40 w 1005"/>
                <a:gd name="T19" fmla="*/ 543 h 996"/>
                <a:gd name="T20" fmla="*/ 38 w 1005"/>
                <a:gd name="T21" fmla="*/ 227 h 996"/>
                <a:gd name="T22" fmla="*/ 26 w 1005"/>
                <a:gd name="T23" fmla="*/ 25 h 996"/>
                <a:gd name="T24" fmla="*/ 12 w 1005"/>
                <a:gd name="T25" fmla="*/ 83 h 99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005"/>
                <a:gd name="T40" fmla="*/ 0 h 996"/>
                <a:gd name="T41" fmla="*/ 1005 w 1005"/>
                <a:gd name="T42" fmla="*/ 996 h 99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005" h="996">
                  <a:moveTo>
                    <a:pt x="307" y="83"/>
                  </a:moveTo>
                  <a:cubicBezTo>
                    <a:pt x="218" y="117"/>
                    <a:pt x="182" y="156"/>
                    <a:pt x="134" y="227"/>
                  </a:cubicBezTo>
                  <a:cubicBezTo>
                    <a:pt x="86" y="298"/>
                    <a:pt x="38" y="426"/>
                    <a:pt x="19" y="507"/>
                  </a:cubicBezTo>
                  <a:cubicBezTo>
                    <a:pt x="0" y="588"/>
                    <a:pt x="8" y="648"/>
                    <a:pt x="19" y="716"/>
                  </a:cubicBezTo>
                  <a:cubicBezTo>
                    <a:pt x="30" y="784"/>
                    <a:pt x="54" y="873"/>
                    <a:pt x="84" y="918"/>
                  </a:cubicBezTo>
                  <a:cubicBezTo>
                    <a:pt x="114" y="963"/>
                    <a:pt x="148" y="984"/>
                    <a:pt x="199" y="990"/>
                  </a:cubicBezTo>
                  <a:cubicBezTo>
                    <a:pt x="250" y="996"/>
                    <a:pt x="310" y="961"/>
                    <a:pt x="393" y="954"/>
                  </a:cubicBezTo>
                  <a:cubicBezTo>
                    <a:pt x="476" y="947"/>
                    <a:pt x="614" y="967"/>
                    <a:pt x="696" y="947"/>
                  </a:cubicBezTo>
                  <a:cubicBezTo>
                    <a:pt x="778" y="927"/>
                    <a:pt x="833" y="898"/>
                    <a:pt x="883" y="831"/>
                  </a:cubicBezTo>
                  <a:cubicBezTo>
                    <a:pt x="933" y="764"/>
                    <a:pt x="991" y="644"/>
                    <a:pt x="998" y="543"/>
                  </a:cubicBezTo>
                  <a:cubicBezTo>
                    <a:pt x="1005" y="442"/>
                    <a:pt x="981" y="313"/>
                    <a:pt x="926" y="227"/>
                  </a:cubicBezTo>
                  <a:cubicBezTo>
                    <a:pt x="871" y="141"/>
                    <a:pt x="768" y="50"/>
                    <a:pt x="667" y="25"/>
                  </a:cubicBezTo>
                  <a:cubicBezTo>
                    <a:pt x="566" y="0"/>
                    <a:pt x="396" y="49"/>
                    <a:pt x="307" y="83"/>
                  </a:cubicBezTo>
                  <a:close/>
                </a:path>
              </a:pathLst>
            </a:custGeom>
            <a:solidFill>
              <a:srgbClr val="00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7202" name="Freeform 49"/>
            <p:cNvSpPr>
              <a:spLocks/>
            </p:cNvSpPr>
            <p:nvPr/>
          </p:nvSpPr>
          <p:spPr bwMode="auto">
            <a:xfrm>
              <a:off x="3502" y="1812"/>
              <a:ext cx="1005" cy="996"/>
            </a:xfrm>
            <a:custGeom>
              <a:avLst/>
              <a:gdLst>
                <a:gd name="T0" fmla="*/ 307 w 1005"/>
                <a:gd name="T1" fmla="*/ 83 h 996"/>
                <a:gd name="T2" fmla="*/ 134 w 1005"/>
                <a:gd name="T3" fmla="*/ 227 h 996"/>
                <a:gd name="T4" fmla="*/ 19 w 1005"/>
                <a:gd name="T5" fmla="*/ 507 h 996"/>
                <a:gd name="T6" fmla="*/ 19 w 1005"/>
                <a:gd name="T7" fmla="*/ 716 h 996"/>
                <a:gd name="T8" fmla="*/ 84 w 1005"/>
                <a:gd name="T9" fmla="*/ 918 h 996"/>
                <a:gd name="T10" fmla="*/ 199 w 1005"/>
                <a:gd name="T11" fmla="*/ 990 h 996"/>
                <a:gd name="T12" fmla="*/ 393 w 1005"/>
                <a:gd name="T13" fmla="*/ 954 h 996"/>
                <a:gd name="T14" fmla="*/ 696 w 1005"/>
                <a:gd name="T15" fmla="*/ 947 h 996"/>
                <a:gd name="T16" fmla="*/ 883 w 1005"/>
                <a:gd name="T17" fmla="*/ 831 h 996"/>
                <a:gd name="T18" fmla="*/ 998 w 1005"/>
                <a:gd name="T19" fmla="*/ 543 h 996"/>
                <a:gd name="T20" fmla="*/ 926 w 1005"/>
                <a:gd name="T21" fmla="*/ 227 h 996"/>
                <a:gd name="T22" fmla="*/ 667 w 1005"/>
                <a:gd name="T23" fmla="*/ 25 h 996"/>
                <a:gd name="T24" fmla="*/ 307 w 1005"/>
                <a:gd name="T25" fmla="*/ 83 h 99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005"/>
                <a:gd name="T40" fmla="*/ 0 h 996"/>
                <a:gd name="T41" fmla="*/ 1005 w 1005"/>
                <a:gd name="T42" fmla="*/ 996 h 99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005" h="996">
                  <a:moveTo>
                    <a:pt x="307" y="83"/>
                  </a:moveTo>
                  <a:cubicBezTo>
                    <a:pt x="218" y="117"/>
                    <a:pt x="182" y="156"/>
                    <a:pt x="134" y="227"/>
                  </a:cubicBezTo>
                  <a:cubicBezTo>
                    <a:pt x="86" y="298"/>
                    <a:pt x="38" y="426"/>
                    <a:pt x="19" y="507"/>
                  </a:cubicBezTo>
                  <a:cubicBezTo>
                    <a:pt x="0" y="588"/>
                    <a:pt x="8" y="648"/>
                    <a:pt x="19" y="716"/>
                  </a:cubicBezTo>
                  <a:cubicBezTo>
                    <a:pt x="30" y="784"/>
                    <a:pt x="54" y="873"/>
                    <a:pt x="84" y="918"/>
                  </a:cubicBezTo>
                  <a:cubicBezTo>
                    <a:pt x="114" y="963"/>
                    <a:pt x="148" y="984"/>
                    <a:pt x="199" y="990"/>
                  </a:cubicBezTo>
                  <a:cubicBezTo>
                    <a:pt x="250" y="996"/>
                    <a:pt x="310" y="961"/>
                    <a:pt x="393" y="954"/>
                  </a:cubicBezTo>
                  <a:cubicBezTo>
                    <a:pt x="476" y="947"/>
                    <a:pt x="614" y="967"/>
                    <a:pt x="696" y="947"/>
                  </a:cubicBezTo>
                  <a:cubicBezTo>
                    <a:pt x="778" y="927"/>
                    <a:pt x="833" y="898"/>
                    <a:pt x="883" y="831"/>
                  </a:cubicBezTo>
                  <a:cubicBezTo>
                    <a:pt x="933" y="764"/>
                    <a:pt x="991" y="644"/>
                    <a:pt x="998" y="543"/>
                  </a:cubicBezTo>
                  <a:cubicBezTo>
                    <a:pt x="1005" y="442"/>
                    <a:pt x="981" y="313"/>
                    <a:pt x="926" y="227"/>
                  </a:cubicBezTo>
                  <a:cubicBezTo>
                    <a:pt x="871" y="141"/>
                    <a:pt x="768" y="50"/>
                    <a:pt x="667" y="25"/>
                  </a:cubicBezTo>
                  <a:cubicBezTo>
                    <a:pt x="566" y="0"/>
                    <a:pt x="396" y="49"/>
                    <a:pt x="307" y="83"/>
                  </a:cubicBezTo>
                  <a:close/>
                </a:path>
              </a:pathLst>
            </a:custGeom>
            <a:solidFill>
              <a:srgbClr val="00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7203" name="Line 50"/>
            <p:cNvSpPr>
              <a:spLocks noChangeShapeType="1"/>
            </p:cNvSpPr>
            <p:nvPr/>
          </p:nvSpPr>
          <p:spPr bwMode="auto">
            <a:xfrm>
              <a:off x="1175" y="1753"/>
              <a:ext cx="294" cy="16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7204" name="Line 51"/>
            <p:cNvSpPr>
              <a:spLocks noChangeShapeType="1"/>
            </p:cNvSpPr>
            <p:nvPr/>
          </p:nvSpPr>
          <p:spPr bwMode="auto">
            <a:xfrm flipV="1">
              <a:off x="1226" y="2754"/>
              <a:ext cx="207" cy="25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7205" name="Line 52"/>
            <p:cNvSpPr>
              <a:spLocks noChangeShapeType="1"/>
            </p:cNvSpPr>
            <p:nvPr/>
          </p:nvSpPr>
          <p:spPr bwMode="auto">
            <a:xfrm>
              <a:off x="2172" y="2302"/>
              <a:ext cx="194" cy="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7206" name="Line 53"/>
            <p:cNvSpPr>
              <a:spLocks noChangeShapeType="1"/>
            </p:cNvSpPr>
            <p:nvPr/>
          </p:nvSpPr>
          <p:spPr bwMode="auto">
            <a:xfrm flipV="1">
              <a:off x="3228" y="2293"/>
              <a:ext cx="302" cy="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7207" name="Line 54"/>
            <p:cNvSpPr>
              <a:spLocks noChangeShapeType="1"/>
            </p:cNvSpPr>
            <p:nvPr/>
          </p:nvSpPr>
          <p:spPr bwMode="auto">
            <a:xfrm>
              <a:off x="4398" y="2618"/>
              <a:ext cx="132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7208" name="Line 55"/>
            <p:cNvSpPr>
              <a:spLocks noChangeShapeType="1"/>
            </p:cNvSpPr>
            <p:nvPr/>
          </p:nvSpPr>
          <p:spPr bwMode="auto">
            <a:xfrm flipH="1">
              <a:off x="4273" y="1706"/>
              <a:ext cx="225" cy="1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7209" name="Line 56"/>
            <p:cNvSpPr>
              <a:spLocks noChangeShapeType="1"/>
            </p:cNvSpPr>
            <p:nvPr/>
          </p:nvSpPr>
          <p:spPr bwMode="auto">
            <a:xfrm flipV="1">
              <a:off x="1170" y="3075"/>
              <a:ext cx="0" cy="1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7210" name="Line 57"/>
            <p:cNvSpPr>
              <a:spLocks noChangeShapeType="1"/>
            </p:cNvSpPr>
            <p:nvPr/>
          </p:nvSpPr>
          <p:spPr bwMode="auto">
            <a:xfrm>
              <a:off x="1110" y="1563"/>
              <a:ext cx="0" cy="1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7211" name="Line 58"/>
            <p:cNvSpPr>
              <a:spLocks noChangeShapeType="1"/>
            </p:cNvSpPr>
            <p:nvPr/>
          </p:nvSpPr>
          <p:spPr bwMode="auto">
            <a:xfrm>
              <a:off x="2424" y="1911"/>
              <a:ext cx="0" cy="32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7212" name="Line 59"/>
            <p:cNvSpPr>
              <a:spLocks noChangeShapeType="1"/>
            </p:cNvSpPr>
            <p:nvPr/>
          </p:nvSpPr>
          <p:spPr bwMode="auto">
            <a:xfrm>
              <a:off x="3144" y="2058"/>
              <a:ext cx="0" cy="15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7213" name="Line 60"/>
            <p:cNvSpPr>
              <a:spLocks noChangeShapeType="1"/>
            </p:cNvSpPr>
            <p:nvPr/>
          </p:nvSpPr>
          <p:spPr bwMode="auto">
            <a:xfrm flipV="1">
              <a:off x="4572" y="2787"/>
              <a:ext cx="0" cy="20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7214" name="Line 61"/>
            <p:cNvSpPr>
              <a:spLocks noChangeShapeType="1"/>
            </p:cNvSpPr>
            <p:nvPr/>
          </p:nvSpPr>
          <p:spPr bwMode="auto">
            <a:xfrm flipH="1">
              <a:off x="4560" y="1497"/>
              <a:ext cx="3" cy="14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l-GR"/>
            </a:p>
          </p:txBody>
        </p:sp>
      </p:grpSp>
      <p:sp>
        <p:nvSpPr>
          <p:cNvPr id="7177" name="Rectangle 65"/>
          <p:cNvSpPr>
            <a:spLocks noGrp="1" noChangeArrowheads="1"/>
          </p:cNvSpPr>
          <p:nvPr>
            <p:ph type="body" idx="1"/>
          </p:nvPr>
        </p:nvSpPr>
        <p:spPr>
          <a:xfrm>
            <a:off x="533399" y="927463"/>
            <a:ext cx="7892143" cy="2233748"/>
          </a:xfrm>
        </p:spPr>
        <p:txBody>
          <a:bodyPr/>
          <a:lstStyle/>
          <a:p>
            <a:pPr>
              <a:buFont typeface="ZapfDingbats"/>
              <a:buNone/>
            </a:pPr>
            <a:r>
              <a:rPr lang="el-GR" sz="1800" dirty="0" smtClean="0"/>
              <a:t>Διέλευση:</a:t>
            </a:r>
            <a:r>
              <a:rPr lang="en-US" sz="2400" dirty="0" smtClean="0"/>
              <a:t> </a:t>
            </a:r>
            <a:r>
              <a:rPr lang="el-GR" sz="1600" dirty="0" smtClean="0">
                <a:solidFill>
                  <a:srgbClr val="FF0000"/>
                </a:solidFill>
              </a:rPr>
              <a:t>στείλε το </a:t>
            </a:r>
            <a:r>
              <a:rPr lang="el-GR" sz="1600" dirty="0" err="1" smtClean="0">
                <a:solidFill>
                  <a:srgbClr val="FF0000"/>
                </a:solidFill>
              </a:rPr>
              <a:t>datagram</a:t>
            </a:r>
            <a:r>
              <a:rPr lang="el-GR" sz="1600" dirty="0" smtClean="0">
                <a:solidFill>
                  <a:srgbClr val="FF0000"/>
                </a:solidFill>
              </a:rPr>
              <a:t> από τον A στο B μέσω του R</a:t>
            </a:r>
          </a:p>
          <a:p>
            <a:pPr>
              <a:buFont typeface="Wingdings" pitchFamily="2" charset="2"/>
              <a:buChar char="§"/>
            </a:pPr>
            <a:r>
              <a:rPr lang="el-GR" sz="1600" dirty="0" smtClean="0"/>
              <a:t>εστίασε στη </a:t>
            </a:r>
            <a:r>
              <a:rPr lang="el-GR" sz="1600" dirty="0" err="1" smtClean="0"/>
              <a:t>διευθυνσιοδότηση</a:t>
            </a:r>
            <a:r>
              <a:rPr lang="el-GR" sz="1600" dirty="0" smtClean="0"/>
              <a:t> – στο </a:t>
            </a:r>
            <a:r>
              <a:rPr lang="en-US" sz="1600" dirty="0" smtClean="0"/>
              <a:t>IP (datagram) </a:t>
            </a:r>
            <a:r>
              <a:rPr lang="el-GR" sz="1600" dirty="0" smtClean="0"/>
              <a:t>και </a:t>
            </a:r>
            <a:r>
              <a:rPr lang="en-US" sz="1600" dirty="0" smtClean="0"/>
              <a:t>MAC </a:t>
            </a:r>
            <a:r>
              <a:rPr lang="el-GR" sz="1600" dirty="0" smtClean="0"/>
              <a:t>επίπεδο (</a:t>
            </a:r>
            <a:r>
              <a:rPr lang="en-US" sz="1600" dirty="0" smtClean="0"/>
              <a:t>frame – </a:t>
            </a:r>
            <a:r>
              <a:rPr lang="el-GR" sz="1600" dirty="0" smtClean="0"/>
              <a:t>πλαίσιο)</a:t>
            </a:r>
          </a:p>
          <a:p>
            <a:pPr>
              <a:buFont typeface="Wingdings" pitchFamily="2" charset="2"/>
              <a:buChar char="§"/>
            </a:pPr>
            <a:r>
              <a:rPr lang="el-GR" sz="1600" dirty="0" smtClean="0"/>
              <a:t>υποθέτοντας πως ο A γνωρίζει τη διεύθυνση IP του Β</a:t>
            </a:r>
          </a:p>
          <a:p>
            <a:pPr>
              <a:buFont typeface="Wingdings" pitchFamily="2" charset="2"/>
              <a:buChar char="§"/>
            </a:pPr>
            <a:r>
              <a:rPr lang="el-GR" sz="1600" dirty="0" smtClean="0"/>
              <a:t>υποθέτοντας πως ο Α γνωρίζει την </a:t>
            </a:r>
            <a:r>
              <a:rPr lang="en-US" sz="1600" dirty="0" smtClean="0"/>
              <a:t>IP </a:t>
            </a:r>
            <a:r>
              <a:rPr lang="el-GR" sz="1600" dirty="0" smtClean="0"/>
              <a:t>διεύθυνση του δρομολογητή πρώτου άλματος, </a:t>
            </a:r>
            <a:r>
              <a:rPr lang="en-US" sz="1600" dirty="0" smtClean="0"/>
              <a:t>R </a:t>
            </a:r>
            <a:r>
              <a:rPr lang="el-GR" sz="1600" dirty="0" smtClean="0"/>
              <a:t>(πώς;)</a:t>
            </a:r>
          </a:p>
          <a:p>
            <a:pPr>
              <a:buFont typeface="Wingdings" pitchFamily="2" charset="2"/>
              <a:buChar char="§"/>
            </a:pPr>
            <a:r>
              <a:rPr lang="el-GR" sz="1600" dirty="0" smtClean="0"/>
              <a:t>υποθέτοντας πως ο Α γνωρίζει τη </a:t>
            </a:r>
            <a:r>
              <a:rPr lang="en-US" sz="1600" dirty="0" smtClean="0"/>
              <a:t>MAC </a:t>
            </a:r>
            <a:r>
              <a:rPr lang="el-GR" sz="1600" dirty="0" smtClean="0"/>
              <a:t>διεύθυνση του </a:t>
            </a:r>
            <a:r>
              <a:rPr lang="en-US" sz="1600" dirty="0" smtClean="0"/>
              <a:t>R (</a:t>
            </a:r>
            <a:r>
              <a:rPr lang="el-GR" sz="1600" dirty="0" smtClean="0"/>
              <a:t>πώς;)</a:t>
            </a:r>
          </a:p>
        </p:txBody>
      </p:sp>
      <p:sp>
        <p:nvSpPr>
          <p:cNvPr id="7178" name="Rectangle 5"/>
          <p:cNvSpPr txBox="1">
            <a:spLocks noChangeArrowheads="1"/>
          </p:cNvSpPr>
          <p:nvPr/>
        </p:nvSpPr>
        <p:spPr bwMode="auto">
          <a:xfrm>
            <a:off x="3876675" y="6400800"/>
            <a:ext cx="4429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/>
            <a:r>
              <a:rPr lang="el-GR" sz="1100" i="0" dirty="0" smtClean="0">
                <a:latin typeface="Arial" charset="0"/>
                <a:cs typeface="Arial" charset="0"/>
              </a:rPr>
              <a:t>Δίκτυα Επικοινωνιών- </a:t>
            </a:r>
            <a:r>
              <a:rPr lang="en-US" sz="1100" i="0" dirty="0">
                <a:latin typeface="Arial" charset="0"/>
                <a:cs typeface="Arial" charset="0"/>
              </a:rPr>
              <a:t>5: </a:t>
            </a:r>
            <a:r>
              <a:rPr lang="el-GR" sz="1100" i="0" dirty="0">
                <a:latin typeface="Arial" charset="0"/>
                <a:cs typeface="Arial" charset="0"/>
              </a:rPr>
              <a:t>Επίπεδο ζεύξης δεδομένων</a:t>
            </a:r>
            <a:endParaRPr lang="en-US" sz="1100" i="0" dirty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030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 err="1" smtClean="0"/>
              <a:t>Διευθυνσιοδότηση</a:t>
            </a:r>
            <a:r>
              <a:rPr lang="el-GR" sz="2800" dirty="0" smtClean="0"/>
              <a:t>: δρομολόγηση σε άλλο </a:t>
            </a:r>
            <a:r>
              <a:rPr lang="en-US" sz="2800" dirty="0" smtClean="0"/>
              <a:t>LAN</a:t>
            </a:r>
            <a:endParaRPr lang="el-GR" sz="2800" dirty="0" smtClean="0"/>
          </a:p>
        </p:txBody>
      </p:sp>
      <p:sp>
        <p:nvSpPr>
          <p:cNvPr id="385031" name="2 - Θέση υποσέλιδου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l-GR" dirty="0" smtClean="0"/>
              <a:t>Δίκτυα Επικοινωνιών- </a:t>
            </a:r>
            <a:r>
              <a:rPr lang="en-US" dirty="0"/>
              <a:t>5: </a:t>
            </a:r>
            <a:r>
              <a:rPr lang="el-GR" dirty="0"/>
              <a:t>Επίπεδο ζεύξης δεδομένων</a:t>
            </a:r>
            <a:endParaRPr lang="en-US" dirty="0"/>
          </a:p>
        </p:txBody>
      </p:sp>
      <p:sp>
        <p:nvSpPr>
          <p:cNvPr id="385032" name="3 - Θέση αριθμού διαφάνειας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00D24C37-D0E7-4C5F-8CDC-05FA56030AB9}" type="slidenum">
              <a:rPr lang="en-US" smtClean="0">
                <a:latin typeface="Arial" charset="0"/>
                <a:cs typeface="Arial" charset="0"/>
              </a:rPr>
              <a:pPr/>
              <a:t>49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280988" y="1300163"/>
            <a:ext cx="7772400" cy="1193800"/>
          </a:xfrm>
          <a:prstGeom prst="rect">
            <a:avLst/>
          </a:prstGeom>
        </p:spPr>
        <p:txBody>
          <a:bodyPr/>
          <a:lstStyle/>
          <a:p>
            <a:pPr marL="342900" indent="-342900" eaLnBrk="0" hangingPunct="0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  <a:defRPr/>
            </a:pPr>
            <a:r>
              <a:rPr lang="en-US" i="0" kern="0" dirty="0">
                <a:latin typeface="+mn-lt"/>
              </a:rPr>
              <a:t>O A </a:t>
            </a:r>
            <a:r>
              <a:rPr lang="el-GR" i="0" kern="0" dirty="0">
                <a:latin typeface="+mn-lt"/>
              </a:rPr>
              <a:t>δημιουργεί </a:t>
            </a:r>
            <a:r>
              <a:rPr lang="en-US" i="0" kern="0" dirty="0">
                <a:latin typeface="+mn-lt"/>
              </a:rPr>
              <a:t>datagram </a:t>
            </a:r>
            <a:r>
              <a:rPr lang="el-GR" i="0" kern="0" dirty="0">
                <a:latin typeface="+mn-lt"/>
              </a:rPr>
              <a:t>με πηγή </a:t>
            </a:r>
            <a:r>
              <a:rPr lang="en-US" i="0" kern="0" dirty="0">
                <a:latin typeface="+mn-lt"/>
              </a:rPr>
              <a:t>A, </a:t>
            </a:r>
            <a:r>
              <a:rPr lang="el-GR" i="0" kern="0" dirty="0">
                <a:latin typeface="+mn-lt"/>
              </a:rPr>
              <a:t>και προορισμό</a:t>
            </a:r>
            <a:r>
              <a:rPr lang="en-US" i="0" kern="0" dirty="0">
                <a:latin typeface="+mn-lt"/>
              </a:rPr>
              <a:t> B </a:t>
            </a:r>
          </a:p>
          <a:p>
            <a:pPr marL="342900" indent="-342900" eaLnBrk="0" hangingPunct="0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  <a:defRPr/>
            </a:pPr>
            <a:r>
              <a:rPr lang="el-GR" i="0" kern="0" dirty="0">
                <a:latin typeface="+mn-lt"/>
              </a:rPr>
              <a:t>Ο </a:t>
            </a:r>
            <a:r>
              <a:rPr lang="en-US" i="0" kern="0" dirty="0">
                <a:latin typeface="+mn-lt"/>
              </a:rPr>
              <a:t>A </a:t>
            </a:r>
            <a:r>
              <a:rPr lang="el-GR" i="0" kern="0" dirty="0">
                <a:latin typeface="+mn-lt"/>
              </a:rPr>
              <a:t>δημιουργεί πλαίσιο επιπέδου ζεύξης με τη διεύθυνση</a:t>
            </a:r>
            <a:r>
              <a:rPr lang="en-US" i="0" kern="0" dirty="0">
                <a:latin typeface="+mn-lt"/>
              </a:rPr>
              <a:t> MAC </a:t>
            </a:r>
            <a:r>
              <a:rPr lang="el-GR" i="0" kern="0" dirty="0">
                <a:latin typeface="+mn-lt"/>
              </a:rPr>
              <a:t>του </a:t>
            </a:r>
            <a:r>
              <a:rPr lang="en-US" i="0" kern="0" dirty="0">
                <a:latin typeface="+mn-lt"/>
              </a:rPr>
              <a:t>R</a:t>
            </a:r>
            <a:r>
              <a:rPr lang="el-GR" i="0" kern="0" dirty="0">
                <a:latin typeface="+mn-lt"/>
              </a:rPr>
              <a:t> σαν προορισμό</a:t>
            </a:r>
            <a:r>
              <a:rPr lang="en-US" i="0" kern="0" dirty="0">
                <a:latin typeface="+mn-lt"/>
              </a:rPr>
              <a:t>, </a:t>
            </a:r>
            <a:r>
              <a:rPr lang="el-GR" i="0" kern="0" dirty="0">
                <a:latin typeface="+mn-lt"/>
              </a:rPr>
              <a:t>το πλαίσιο περιέχει το </a:t>
            </a:r>
            <a:r>
              <a:rPr lang="en-US" i="0" kern="0" dirty="0">
                <a:latin typeface="+mn-lt"/>
              </a:rPr>
              <a:t>IP datagram</a:t>
            </a:r>
            <a:r>
              <a:rPr lang="el-GR" i="0" kern="0" dirty="0">
                <a:latin typeface="+mn-lt"/>
              </a:rPr>
              <a:t> από </a:t>
            </a:r>
            <a:r>
              <a:rPr lang="en-US" i="0" kern="0" dirty="0">
                <a:latin typeface="+mn-lt"/>
              </a:rPr>
              <a:t>A</a:t>
            </a:r>
            <a:r>
              <a:rPr lang="el-GR" i="0" kern="0" dirty="0">
                <a:latin typeface="+mn-lt"/>
              </a:rPr>
              <a:t> προς </a:t>
            </a:r>
            <a:r>
              <a:rPr lang="en-US" i="0" kern="0" dirty="0">
                <a:latin typeface="+mn-lt"/>
              </a:rPr>
              <a:t>B </a:t>
            </a:r>
            <a:endParaRPr lang="el-GR" i="0" kern="0" dirty="0">
              <a:latin typeface="+mn-lt"/>
            </a:endParaRPr>
          </a:p>
        </p:txBody>
      </p:sp>
      <p:grpSp>
        <p:nvGrpSpPr>
          <p:cNvPr id="385034" name="Group 63"/>
          <p:cNvGrpSpPr>
            <a:grpSpLocks/>
          </p:cNvGrpSpPr>
          <p:nvPr/>
        </p:nvGrpSpPr>
        <p:grpSpPr bwMode="auto">
          <a:xfrm>
            <a:off x="1039813" y="3844925"/>
            <a:ext cx="6894512" cy="2546350"/>
            <a:chOff x="410" y="2462"/>
            <a:chExt cx="4518" cy="1721"/>
          </a:xfrm>
        </p:grpSpPr>
        <p:sp>
          <p:nvSpPr>
            <p:cNvPr id="385066" name="Text Box 8"/>
            <p:cNvSpPr txBox="1">
              <a:spLocks noChangeArrowheads="1"/>
            </p:cNvSpPr>
            <p:nvPr/>
          </p:nvSpPr>
          <p:spPr bwMode="auto">
            <a:xfrm>
              <a:off x="2515" y="3649"/>
              <a:ext cx="246" cy="3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2400" i="0">
                  <a:solidFill>
                    <a:srgbClr val="FF0000"/>
                  </a:solidFill>
                </a:rPr>
                <a:t>R</a:t>
              </a:r>
              <a:endParaRPr lang="en-US" i="0"/>
            </a:p>
          </p:txBody>
        </p:sp>
        <p:grpSp>
          <p:nvGrpSpPr>
            <p:cNvPr id="385067" name="Group 9"/>
            <p:cNvGrpSpPr>
              <a:grpSpLocks/>
            </p:cNvGrpSpPr>
            <p:nvPr/>
          </p:nvGrpSpPr>
          <p:grpSpPr bwMode="auto">
            <a:xfrm>
              <a:off x="2323" y="3124"/>
              <a:ext cx="581" cy="217"/>
              <a:chOff x="3600" y="219"/>
              <a:chExt cx="360" cy="175"/>
            </a:xfrm>
          </p:grpSpPr>
          <p:sp>
            <p:nvSpPr>
              <p:cNvPr id="385104" name="Oval 10"/>
              <p:cNvSpPr>
                <a:spLocks noChangeArrowheads="1"/>
              </p:cNvSpPr>
              <p:nvPr/>
            </p:nvSpPr>
            <p:spPr bwMode="auto">
              <a:xfrm>
                <a:off x="3603" y="297"/>
                <a:ext cx="357" cy="9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385105" name="Line 11"/>
              <p:cNvSpPr>
                <a:spLocks noChangeShapeType="1"/>
              </p:cNvSpPr>
              <p:nvPr/>
            </p:nvSpPr>
            <p:spPr bwMode="auto">
              <a:xfrm>
                <a:off x="3603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5106" name="Line 12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5107" name="Rectangle 13"/>
              <p:cNvSpPr>
                <a:spLocks noChangeArrowheads="1"/>
              </p:cNvSpPr>
              <p:nvPr/>
            </p:nvSpPr>
            <p:spPr bwMode="auto">
              <a:xfrm>
                <a:off x="3603" y="289"/>
                <a:ext cx="354" cy="5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 i="0">
                  <a:latin typeface="Times New Roman" pitchFamily="18" charset="0"/>
                </a:endParaRPr>
              </a:p>
            </p:txBody>
          </p:sp>
          <p:sp>
            <p:nvSpPr>
              <p:cNvPr id="385108" name="Oval 14"/>
              <p:cNvSpPr>
                <a:spLocks noChangeArrowheads="1"/>
              </p:cNvSpPr>
              <p:nvPr/>
            </p:nvSpPr>
            <p:spPr bwMode="auto">
              <a:xfrm>
                <a:off x="3600" y="219"/>
                <a:ext cx="357" cy="113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grpSp>
            <p:nvGrpSpPr>
              <p:cNvPr id="385109" name="Group 15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385114" name="Line 16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385115" name="Line 17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385116" name="Line 18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385110" name="Group 19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385111" name="Line 20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385112" name="Line 21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385113" name="Line 22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</p:grpSp>
        <p:sp>
          <p:nvSpPr>
            <p:cNvPr id="385068" name="Rectangle 23"/>
            <p:cNvSpPr>
              <a:spLocks noChangeArrowheads="1"/>
            </p:cNvSpPr>
            <p:nvPr/>
          </p:nvSpPr>
          <p:spPr bwMode="auto">
            <a:xfrm rot="-5400000">
              <a:off x="2924" y="3175"/>
              <a:ext cx="70" cy="11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385069" name="Rectangle 24"/>
            <p:cNvSpPr>
              <a:spLocks noChangeArrowheads="1"/>
            </p:cNvSpPr>
            <p:nvPr/>
          </p:nvSpPr>
          <p:spPr bwMode="auto">
            <a:xfrm rot="-5400000">
              <a:off x="2231" y="3183"/>
              <a:ext cx="70" cy="11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385070" name="Text Box 25"/>
            <p:cNvSpPr txBox="1">
              <a:spLocks noChangeArrowheads="1"/>
            </p:cNvSpPr>
            <p:nvPr/>
          </p:nvSpPr>
          <p:spPr bwMode="auto">
            <a:xfrm>
              <a:off x="2500" y="2937"/>
              <a:ext cx="863" cy="1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000" i="0">
                  <a:latin typeface="Arial" charset="0"/>
                </a:rPr>
                <a:t>1A-23-F9-CD-06-9B</a:t>
              </a:r>
            </a:p>
          </p:txBody>
        </p:sp>
        <p:sp>
          <p:nvSpPr>
            <p:cNvPr id="385071" name="Text Box 26"/>
            <p:cNvSpPr txBox="1">
              <a:spLocks noChangeArrowheads="1"/>
            </p:cNvSpPr>
            <p:nvPr/>
          </p:nvSpPr>
          <p:spPr bwMode="auto">
            <a:xfrm>
              <a:off x="2544" y="3368"/>
              <a:ext cx="738" cy="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000" i="0">
                  <a:latin typeface="Arial" charset="0"/>
                </a:rPr>
                <a:t>222.222.222.220</a:t>
              </a:r>
            </a:p>
          </p:txBody>
        </p:sp>
        <p:sp>
          <p:nvSpPr>
            <p:cNvPr id="385072" name="Text Box 27"/>
            <p:cNvSpPr txBox="1">
              <a:spLocks noChangeArrowheads="1"/>
            </p:cNvSpPr>
            <p:nvPr/>
          </p:nvSpPr>
          <p:spPr bwMode="auto">
            <a:xfrm>
              <a:off x="1942" y="3496"/>
              <a:ext cx="739" cy="1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000" i="0">
                  <a:latin typeface="Arial" charset="0"/>
                </a:rPr>
                <a:t>111.111.111.110</a:t>
              </a:r>
            </a:p>
          </p:txBody>
        </p:sp>
        <p:sp>
          <p:nvSpPr>
            <p:cNvPr id="385073" name="Text Box 28"/>
            <p:cNvSpPr txBox="1">
              <a:spLocks noChangeArrowheads="1"/>
            </p:cNvSpPr>
            <p:nvPr/>
          </p:nvSpPr>
          <p:spPr bwMode="auto">
            <a:xfrm>
              <a:off x="1922" y="2796"/>
              <a:ext cx="857" cy="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000" i="0">
                  <a:latin typeface="Arial" charset="0"/>
                </a:rPr>
                <a:t>E6-E9-00-17-BB-4B</a:t>
              </a:r>
            </a:p>
          </p:txBody>
        </p:sp>
        <p:sp>
          <p:nvSpPr>
            <p:cNvPr id="385074" name="Text Box 29"/>
            <p:cNvSpPr txBox="1">
              <a:spLocks noChangeArrowheads="1"/>
            </p:cNvSpPr>
            <p:nvPr/>
          </p:nvSpPr>
          <p:spPr bwMode="auto">
            <a:xfrm>
              <a:off x="782" y="4018"/>
              <a:ext cx="912" cy="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000" i="0">
                  <a:latin typeface="Arial" charset="0"/>
                </a:rPr>
                <a:t>CC-49-DE-D0-AB-7D</a:t>
              </a:r>
            </a:p>
          </p:txBody>
        </p:sp>
        <p:sp>
          <p:nvSpPr>
            <p:cNvPr id="385075" name="Text Box 30"/>
            <p:cNvSpPr txBox="1">
              <a:spLocks noChangeArrowheads="1"/>
            </p:cNvSpPr>
            <p:nvPr/>
          </p:nvSpPr>
          <p:spPr bwMode="auto">
            <a:xfrm>
              <a:off x="410" y="3669"/>
              <a:ext cx="739" cy="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000" i="0">
                  <a:latin typeface="Arial" charset="0"/>
                </a:rPr>
                <a:t>111.111.111.112</a:t>
              </a:r>
            </a:p>
          </p:txBody>
        </p:sp>
        <p:graphicFrame>
          <p:nvGraphicFramePr>
            <p:cNvPr id="385026" name="Object 31"/>
            <p:cNvGraphicFramePr>
              <a:graphicFrameLocks noChangeAspect="1"/>
            </p:cNvGraphicFramePr>
            <p:nvPr/>
          </p:nvGraphicFramePr>
          <p:xfrm>
            <a:off x="767" y="3774"/>
            <a:ext cx="283" cy="20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85042" name="Clip" r:id="rId3" imgW="1305000" imgH="1085760" progId="">
                    <p:embed/>
                  </p:oleObj>
                </mc:Choice>
                <mc:Fallback>
                  <p:oleObj name="Clip" r:id="rId3" imgW="1305000" imgH="1085760" progId="">
                    <p:embed/>
                    <p:pic>
                      <p:nvPicPr>
                        <p:cNvPr id="0" name="Object 3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67" y="3774"/>
                          <a:ext cx="283" cy="20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85076" name="Rectangle 32"/>
            <p:cNvSpPr>
              <a:spLocks noChangeArrowheads="1"/>
            </p:cNvSpPr>
            <p:nvPr/>
          </p:nvSpPr>
          <p:spPr bwMode="auto">
            <a:xfrm rot="-5400000">
              <a:off x="1051" y="3809"/>
              <a:ext cx="71" cy="11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385077" name="Text Box 33"/>
            <p:cNvSpPr txBox="1">
              <a:spLocks noChangeArrowheads="1"/>
            </p:cNvSpPr>
            <p:nvPr/>
          </p:nvSpPr>
          <p:spPr bwMode="auto">
            <a:xfrm>
              <a:off x="456" y="3011"/>
              <a:ext cx="738" cy="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000" i="0">
                  <a:latin typeface="Arial" charset="0"/>
                </a:rPr>
                <a:t>111.111.111.111</a:t>
              </a:r>
            </a:p>
          </p:txBody>
        </p:sp>
        <p:grpSp>
          <p:nvGrpSpPr>
            <p:cNvPr id="385078" name="Group 34"/>
            <p:cNvGrpSpPr>
              <a:grpSpLocks/>
            </p:cNvGrpSpPr>
            <p:nvPr/>
          </p:nvGrpSpPr>
          <p:grpSpPr bwMode="auto">
            <a:xfrm>
              <a:off x="470" y="2606"/>
              <a:ext cx="532" cy="397"/>
              <a:chOff x="1910" y="3474"/>
              <a:chExt cx="567" cy="463"/>
            </a:xfrm>
          </p:grpSpPr>
          <p:graphicFrame>
            <p:nvGraphicFramePr>
              <p:cNvPr id="385027" name="Object 35"/>
              <p:cNvGraphicFramePr>
                <a:graphicFrameLocks noChangeAspect="1"/>
              </p:cNvGraphicFramePr>
              <p:nvPr/>
            </p:nvGraphicFramePr>
            <p:xfrm>
              <a:off x="1910" y="3487"/>
              <a:ext cx="567" cy="45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85043" name="Clip" r:id="rId5" imgW="1305000" imgH="1085760" progId="">
                      <p:embed/>
                    </p:oleObj>
                  </mc:Choice>
                  <mc:Fallback>
                    <p:oleObj name="Clip" r:id="rId5" imgW="1305000" imgH="1085760" progId="">
                      <p:embed/>
                      <p:pic>
                        <p:nvPicPr>
                          <p:cNvPr id="0" name="Object 35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910" y="3487"/>
                            <a:ext cx="567" cy="450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385103" name="Text Box 36"/>
              <p:cNvSpPr txBox="1">
                <a:spLocks noChangeArrowheads="1"/>
              </p:cNvSpPr>
              <p:nvPr/>
            </p:nvSpPr>
            <p:spPr bwMode="auto">
              <a:xfrm>
                <a:off x="2063" y="3474"/>
                <a:ext cx="259" cy="3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>
                  <a:spcBef>
                    <a:spcPct val="50000"/>
                  </a:spcBef>
                </a:pPr>
                <a:r>
                  <a:rPr lang="en-US" sz="2000" i="0">
                    <a:solidFill>
                      <a:srgbClr val="FF0000"/>
                    </a:solidFill>
                  </a:rPr>
                  <a:t>A</a:t>
                </a:r>
              </a:p>
            </p:txBody>
          </p:sp>
        </p:grpSp>
        <p:sp>
          <p:nvSpPr>
            <p:cNvPr id="385079" name="Rectangle 37"/>
            <p:cNvSpPr>
              <a:spLocks noChangeArrowheads="1"/>
            </p:cNvSpPr>
            <p:nvPr/>
          </p:nvSpPr>
          <p:spPr bwMode="auto">
            <a:xfrm rot="-5400000">
              <a:off x="999" y="2718"/>
              <a:ext cx="71" cy="11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385080" name="Text Box 38"/>
            <p:cNvSpPr txBox="1">
              <a:spLocks noChangeArrowheads="1"/>
            </p:cNvSpPr>
            <p:nvPr/>
          </p:nvSpPr>
          <p:spPr bwMode="auto">
            <a:xfrm>
              <a:off x="661" y="2492"/>
              <a:ext cx="844" cy="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000" i="0">
                  <a:latin typeface="Arial" charset="0"/>
                </a:rPr>
                <a:t>74-29-9C-E8-FF-55</a:t>
              </a:r>
            </a:p>
          </p:txBody>
        </p:sp>
        <p:graphicFrame>
          <p:nvGraphicFramePr>
            <p:cNvPr id="385028" name="Object 39"/>
            <p:cNvGraphicFramePr>
              <a:graphicFrameLocks noChangeAspect="1"/>
            </p:cNvGraphicFramePr>
            <p:nvPr/>
          </p:nvGraphicFramePr>
          <p:xfrm>
            <a:off x="4299" y="2622"/>
            <a:ext cx="282" cy="20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85044" name="Clip" r:id="rId6" imgW="1305000" imgH="1085760" progId="">
                    <p:embed/>
                  </p:oleObj>
                </mc:Choice>
                <mc:Fallback>
                  <p:oleObj name="Clip" r:id="rId6" imgW="1305000" imgH="1085760" progId="">
                    <p:embed/>
                    <p:pic>
                      <p:nvPicPr>
                        <p:cNvPr id="0" name="Object 3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99" y="2622"/>
                          <a:ext cx="282" cy="20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85081" name="Rectangle 40"/>
            <p:cNvSpPr>
              <a:spLocks noChangeArrowheads="1"/>
            </p:cNvSpPr>
            <p:nvPr/>
          </p:nvSpPr>
          <p:spPr bwMode="auto">
            <a:xfrm rot="-5400000">
              <a:off x="4234" y="2675"/>
              <a:ext cx="70" cy="11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385082" name="Text Box 41"/>
            <p:cNvSpPr txBox="1">
              <a:spLocks noChangeArrowheads="1"/>
            </p:cNvSpPr>
            <p:nvPr/>
          </p:nvSpPr>
          <p:spPr bwMode="auto">
            <a:xfrm>
              <a:off x="4173" y="2855"/>
              <a:ext cx="738" cy="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000" i="0">
                  <a:latin typeface="Arial" charset="0"/>
                </a:rPr>
                <a:t>222.222.222.221</a:t>
              </a:r>
            </a:p>
          </p:txBody>
        </p:sp>
        <p:sp>
          <p:nvSpPr>
            <p:cNvPr id="385083" name="Text Box 42"/>
            <p:cNvSpPr txBox="1">
              <a:spLocks noChangeArrowheads="1"/>
            </p:cNvSpPr>
            <p:nvPr/>
          </p:nvSpPr>
          <p:spPr bwMode="auto">
            <a:xfrm>
              <a:off x="3858" y="2462"/>
              <a:ext cx="839" cy="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000" i="0">
                  <a:latin typeface="Arial" charset="0"/>
                </a:rPr>
                <a:t>88-B2-2F-54-1A-0F</a:t>
              </a:r>
            </a:p>
          </p:txBody>
        </p:sp>
        <p:grpSp>
          <p:nvGrpSpPr>
            <p:cNvPr id="385084" name="Group 43"/>
            <p:cNvGrpSpPr>
              <a:grpSpLocks/>
            </p:cNvGrpSpPr>
            <p:nvPr/>
          </p:nvGrpSpPr>
          <p:grpSpPr bwMode="auto">
            <a:xfrm>
              <a:off x="4301" y="3445"/>
              <a:ext cx="532" cy="397"/>
              <a:chOff x="1910" y="3474"/>
              <a:chExt cx="567" cy="463"/>
            </a:xfrm>
          </p:grpSpPr>
          <p:graphicFrame>
            <p:nvGraphicFramePr>
              <p:cNvPr id="385029" name="Object 44"/>
              <p:cNvGraphicFramePr>
                <a:graphicFrameLocks noChangeAspect="1"/>
              </p:cNvGraphicFramePr>
              <p:nvPr/>
            </p:nvGraphicFramePr>
            <p:xfrm>
              <a:off x="1910" y="3487"/>
              <a:ext cx="567" cy="45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85045" name="Clip" r:id="rId7" imgW="1305000" imgH="1085760" progId="">
                      <p:embed/>
                    </p:oleObj>
                  </mc:Choice>
                  <mc:Fallback>
                    <p:oleObj name="Clip" r:id="rId7" imgW="1305000" imgH="1085760" progId="">
                      <p:embed/>
                      <p:pic>
                        <p:nvPicPr>
                          <p:cNvPr id="0" name="Object 44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910" y="3487"/>
                            <a:ext cx="567" cy="450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385102" name="Text Box 45"/>
              <p:cNvSpPr txBox="1">
                <a:spLocks noChangeArrowheads="1"/>
              </p:cNvSpPr>
              <p:nvPr/>
            </p:nvSpPr>
            <p:spPr bwMode="auto">
              <a:xfrm>
                <a:off x="2063" y="3474"/>
                <a:ext cx="240" cy="3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>
                  <a:spcBef>
                    <a:spcPct val="50000"/>
                  </a:spcBef>
                </a:pPr>
                <a:r>
                  <a:rPr lang="en-US" sz="2000" i="0">
                    <a:solidFill>
                      <a:srgbClr val="FF0000"/>
                    </a:solidFill>
                  </a:rPr>
                  <a:t>B</a:t>
                </a:r>
              </a:p>
            </p:txBody>
          </p:sp>
        </p:grpSp>
        <p:sp>
          <p:nvSpPr>
            <p:cNvPr id="385085" name="Text Box 46"/>
            <p:cNvSpPr txBox="1">
              <a:spLocks noChangeArrowheads="1"/>
            </p:cNvSpPr>
            <p:nvPr/>
          </p:nvSpPr>
          <p:spPr bwMode="auto">
            <a:xfrm>
              <a:off x="4189" y="3343"/>
              <a:ext cx="739" cy="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000" i="0">
                  <a:latin typeface="Arial" charset="0"/>
                </a:rPr>
                <a:t>222.222.222.222</a:t>
              </a:r>
            </a:p>
          </p:txBody>
        </p:sp>
        <p:sp>
          <p:nvSpPr>
            <p:cNvPr id="385086" name="Text Box 47"/>
            <p:cNvSpPr txBox="1">
              <a:spLocks noChangeArrowheads="1"/>
            </p:cNvSpPr>
            <p:nvPr/>
          </p:nvSpPr>
          <p:spPr bwMode="auto">
            <a:xfrm>
              <a:off x="3927" y="3839"/>
              <a:ext cx="873" cy="1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000" i="0">
                  <a:latin typeface="Arial" charset="0"/>
                </a:rPr>
                <a:t>49-BD-D2-C7-56-2A</a:t>
              </a:r>
            </a:p>
          </p:txBody>
        </p:sp>
        <p:sp>
          <p:nvSpPr>
            <p:cNvPr id="385087" name="Rectangle 48"/>
            <p:cNvSpPr>
              <a:spLocks noChangeArrowheads="1"/>
            </p:cNvSpPr>
            <p:nvPr/>
          </p:nvSpPr>
          <p:spPr bwMode="auto">
            <a:xfrm rot="-5400000">
              <a:off x="4263" y="3547"/>
              <a:ext cx="70" cy="11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385088" name="Freeform 49"/>
            <p:cNvSpPr>
              <a:spLocks/>
            </p:cNvSpPr>
            <p:nvPr/>
          </p:nvSpPr>
          <p:spPr bwMode="auto">
            <a:xfrm>
              <a:off x="1186" y="2796"/>
              <a:ext cx="847" cy="854"/>
            </a:xfrm>
            <a:custGeom>
              <a:avLst/>
              <a:gdLst>
                <a:gd name="T0" fmla="*/ 3 w 1005"/>
                <a:gd name="T1" fmla="*/ 3 h 996"/>
                <a:gd name="T2" fmla="*/ 3 w 1005"/>
                <a:gd name="T3" fmla="*/ 3 h 996"/>
                <a:gd name="T4" fmla="*/ 3 w 1005"/>
                <a:gd name="T5" fmla="*/ 5 h 996"/>
                <a:gd name="T6" fmla="*/ 3 w 1005"/>
                <a:gd name="T7" fmla="*/ 7 h 996"/>
                <a:gd name="T8" fmla="*/ 3 w 1005"/>
                <a:gd name="T9" fmla="*/ 9 h 996"/>
                <a:gd name="T10" fmla="*/ 3 w 1005"/>
                <a:gd name="T11" fmla="*/ 9 h 996"/>
                <a:gd name="T12" fmla="*/ 3 w 1005"/>
                <a:gd name="T13" fmla="*/ 9 h 996"/>
                <a:gd name="T14" fmla="*/ 4 w 1005"/>
                <a:gd name="T15" fmla="*/ 9 h 996"/>
                <a:gd name="T16" fmla="*/ 5 w 1005"/>
                <a:gd name="T17" fmla="*/ 8 h 996"/>
                <a:gd name="T18" fmla="*/ 6 w 1005"/>
                <a:gd name="T19" fmla="*/ 5 h 996"/>
                <a:gd name="T20" fmla="*/ 6 w 1005"/>
                <a:gd name="T21" fmla="*/ 3 h 996"/>
                <a:gd name="T22" fmla="*/ 4 w 1005"/>
                <a:gd name="T23" fmla="*/ 3 h 996"/>
                <a:gd name="T24" fmla="*/ 3 w 1005"/>
                <a:gd name="T25" fmla="*/ 3 h 99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005"/>
                <a:gd name="T40" fmla="*/ 0 h 996"/>
                <a:gd name="T41" fmla="*/ 1005 w 1005"/>
                <a:gd name="T42" fmla="*/ 996 h 99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005" h="996">
                  <a:moveTo>
                    <a:pt x="307" y="83"/>
                  </a:moveTo>
                  <a:cubicBezTo>
                    <a:pt x="218" y="117"/>
                    <a:pt x="182" y="156"/>
                    <a:pt x="134" y="227"/>
                  </a:cubicBezTo>
                  <a:cubicBezTo>
                    <a:pt x="86" y="298"/>
                    <a:pt x="38" y="426"/>
                    <a:pt x="19" y="507"/>
                  </a:cubicBezTo>
                  <a:cubicBezTo>
                    <a:pt x="0" y="588"/>
                    <a:pt x="8" y="648"/>
                    <a:pt x="19" y="716"/>
                  </a:cubicBezTo>
                  <a:cubicBezTo>
                    <a:pt x="30" y="784"/>
                    <a:pt x="54" y="873"/>
                    <a:pt x="84" y="918"/>
                  </a:cubicBezTo>
                  <a:cubicBezTo>
                    <a:pt x="114" y="963"/>
                    <a:pt x="148" y="984"/>
                    <a:pt x="199" y="990"/>
                  </a:cubicBezTo>
                  <a:cubicBezTo>
                    <a:pt x="250" y="996"/>
                    <a:pt x="310" y="961"/>
                    <a:pt x="393" y="954"/>
                  </a:cubicBezTo>
                  <a:cubicBezTo>
                    <a:pt x="476" y="947"/>
                    <a:pt x="614" y="967"/>
                    <a:pt x="696" y="947"/>
                  </a:cubicBezTo>
                  <a:cubicBezTo>
                    <a:pt x="778" y="927"/>
                    <a:pt x="833" y="898"/>
                    <a:pt x="883" y="831"/>
                  </a:cubicBezTo>
                  <a:cubicBezTo>
                    <a:pt x="933" y="764"/>
                    <a:pt x="991" y="644"/>
                    <a:pt x="998" y="543"/>
                  </a:cubicBezTo>
                  <a:cubicBezTo>
                    <a:pt x="1005" y="442"/>
                    <a:pt x="981" y="313"/>
                    <a:pt x="926" y="227"/>
                  </a:cubicBezTo>
                  <a:cubicBezTo>
                    <a:pt x="871" y="141"/>
                    <a:pt x="768" y="50"/>
                    <a:pt x="667" y="25"/>
                  </a:cubicBezTo>
                  <a:cubicBezTo>
                    <a:pt x="566" y="0"/>
                    <a:pt x="396" y="49"/>
                    <a:pt x="307" y="83"/>
                  </a:cubicBezTo>
                  <a:close/>
                </a:path>
              </a:pathLst>
            </a:custGeom>
            <a:solidFill>
              <a:srgbClr val="00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85089" name="Freeform 50"/>
            <p:cNvSpPr>
              <a:spLocks/>
            </p:cNvSpPr>
            <p:nvPr/>
          </p:nvSpPr>
          <p:spPr bwMode="auto">
            <a:xfrm>
              <a:off x="3273" y="2828"/>
              <a:ext cx="943" cy="854"/>
            </a:xfrm>
            <a:custGeom>
              <a:avLst/>
              <a:gdLst>
                <a:gd name="T0" fmla="*/ 45 w 1005"/>
                <a:gd name="T1" fmla="*/ 3 h 996"/>
                <a:gd name="T2" fmla="*/ 21 w 1005"/>
                <a:gd name="T3" fmla="*/ 3 h 996"/>
                <a:gd name="T4" fmla="*/ 8 w 1005"/>
                <a:gd name="T5" fmla="*/ 5 h 996"/>
                <a:gd name="T6" fmla="*/ 8 w 1005"/>
                <a:gd name="T7" fmla="*/ 7 h 996"/>
                <a:gd name="T8" fmla="*/ 13 w 1005"/>
                <a:gd name="T9" fmla="*/ 9 h 996"/>
                <a:gd name="T10" fmla="*/ 30 w 1005"/>
                <a:gd name="T11" fmla="*/ 9 h 996"/>
                <a:gd name="T12" fmla="*/ 57 w 1005"/>
                <a:gd name="T13" fmla="*/ 9 h 996"/>
                <a:gd name="T14" fmla="*/ 102 w 1005"/>
                <a:gd name="T15" fmla="*/ 9 h 996"/>
                <a:gd name="T16" fmla="*/ 131 w 1005"/>
                <a:gd name="T17" fmla="*/ 8 h 996"/>
                <a:gd name="T18" fmla="*/ 148 w 1005"/>
                <a:gd name="T19" fmla="*/ 5 h 996"/>
                <a:gd name="T20" fmla="*/ 138 w 1005"/>
                <a:gd name="T21" fmla="*/ 3 h 996"/>
                <a:gd name="T22" fmla="*/ 99 w 1005"/>
                <a:gd name="T23" fmla="*/ 3 h 996"/>
                <a:gd name="T24" fmla="*/ 45 w 1005"/>
                <a:gd name="T25" fmla="*/ 3 h 99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005"/>
                <a:gd name="T40" fmla="*/ 0 h 996"/>
                <a:gd name="T41" fmla="*/ 1005 w 1005"/>
                <a:gd name="T42" fmla="*/ 996 h 99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005" h="996">
                  <a:moveTo>
                    <a:pt x="307" y="83"/>
                  </a:moveTo>
                  <a:cubicBezTo>
                    <a:pt x="218" y="117"/>
                    <a:pt x="182" y="156"/>
                    <a:pt x="134" y="227"/>
                  </a:cubicBezTo>
                  <a:cubicBezTo>
                    <a:pt x="86" y="298"/>
                    <a:pt x="38" y="426"/>
                    <a:pt x="19" y="507"/>
                  </a:cubicBezTo>
                  <a:cubicBezTo>
                    <a:pt x="0" y="588"/>
                    <a:pt x="8" y="648"/>
                    <a:pt x="19" y="716"/>
                  </a:cubicBezTo>
                  <a:cubicBezTo>
                    <a:pt x="30" y="784"/>
                    <a:pt x="54" y="873"/>
                    <a:pt x="84" y="918"/>
                  </a:cubicBezTo>
                  <a:cubicBezTo>
                    <a:pt x="114" y="963"/>
                    <a:pt x="148" y="984"/>
                    <a:pt x="199" y="990"/>
                  </a:cubicBezTo>
                  <a:cubicBezTo>
                    <a:pt x="250" y="996"/>
                    <a:pt x="310" y="961"/>
                    <a:pt x="393" y="954"/>
                  </a:cubicBezTo>
                  <a:cubicBezTo>
                    <a:pt x="476" y="947"/>
                    <a:pt x="614" y="967"/>
                    <a:pt x="696" y="947"/>
                  </a:cubicBezTo>
                  <a:cubicBezTo>
                    <a:pt x="778" y="927"/>
                    <a:pt x="833" y="898"/>
                    <a:pt x="883" y="831"/>
                  </a:cubicBezTo>
                  <a:cubicBezTo>
                    <a:pt x="933" y="764"/>
                    <a:pt x="991" y="644"/>
                    <a:pt x="998" y="543"/>
                  </a:cubicBezTo>
                  <a:cubicBezTo>
                    <a:pt x="1005" y="442"/>
                    <a:pt x="981" y="313"/>
                    <a:pt x="926" y="227"/>
                  </a:cubicBezTo>
                  <a:cubicBezTo>
                    <a:pt x="871" y="141"/>
                    <a:pt x="768" y="50"/>
                    <a:pt x="667" y="25"/>
                  </a:cubicBezTo>
                  <a:cubicBezTo>
                    <a:pt x="566" y="0"/>
                    <a:pt x="396" y="49"/>
                    <a:pt x="307" y="83"/>
                  </a:cubicBezTo>
                  <a:close/>
                </a:path>
              </a:pathLst>
            </a:custGeom>
            <a:solidFill>
              <a:srgbClr val="00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85090" name="Line 51"/>
            <p:cNvSpPr>
              <a:spLocks noChangeShapeType="1"/>
            </p:cNvSpPr>
            <p:nvPr/>
          </p:nvSpPr>
          <p:spPr bwMode="auto">
            <a:xfrm>
              <a:off x="1091" y="2777"/>
              <a:ext cx="276" cy="14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85091" name="Line 52"/>
            <p:cNvSpPr>
              <a:spLocks noChangeShapeType="1"/>
            </p:cNvSpPr>
            <p:nvPr/>
          </p:nvSpPr>
          <p:spPr bwMode="auto">
            <a:xfrm flipV="1">
              <a:off x="1139" y="3636"/>
              <a:ext cx="194" cy="21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85092" name="Line 53"/>
            <p:cNvSpPr>
              <a:spLocks noChangeShapeType="1"/>
            </p:cNvSpPr>
            <p:nvPr/>
          </p:nvSpPr>
          <p:spPr bwMode="auto">
            <a:xfrm>
              <a:off x="2026" y="3248"/>
              <a:ext cx="182" cy="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85093" name="Line 54"/>
            <p:cNvSpPr>
              <a:spLocks noChangeShapeType="1"/>
            </p:cNvSpPr>
            <p:nvPr/>
          </p:nvSpPr>
          <p:spPr bwMode="auto">
            <a:xfrm flipV="1">
              <a:off x="3016" y="3240"/>
              <a:ext cx="283" cy="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85094" name="Line 55"/>
            <p:cNvSpPr>
              <a:spLocks noChangeShapeType="1"/>
            </p:cNvSpPr>
            <p:nvPr/>
          </p:nvSpPr>
          <p:spPr bwMode="auto">
            <a:xfrm>
              <a:off x="4113" y="3519"/>
              <a:ext cx="124" cy="8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85095" name="Line 56"/>
            <p:cNvSpPr>
              <a:spLocks noChangeShapeType="1"/>
            </p:cNvSpPr>
            <p:nvPr/>
          </p:nvSpPr>
          <p:spPr bwMode="auto">
            <a:xfrm flipH="1">
              <a:off x="3996" y="2737"/>
              <a:ext cx="211" cy="15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85096" name="Line 57"/>
            <p:cNvSpPr>
              <a:spLocks noChangeShapeType="1"/>
            </p:cNvSpPr>
            <p:nvPr/>
          </p:nvSpPr>
          <p:spPr bwMode="auto">
            <a:xfrm flipV="1">
              <a:off x="1086" y="3911"/>
              <a:ext cx="0" cy="10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85097" name="Line 58"/>
            <p:cNvSpPr>
              <a:spLocks noChangeShapeType="1"/>
            </p:cNvSpPr>
            <p:nvPr/>
          </p:nvSpPr>
          <p:spPr bwMode="auto">
            <a:xfrm>
              <a:off x="1030" y="2614"/>
              <a:ext cx="0" cy="11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85098" name="Line 59"/>
            <p:cNvSpPr>
              <a:spLocks noChangeShapeType="1"/>
            </p:cNvSpPr>
            <p:nvPr/>
          </p:nvSpPr>
          <p:spPr bwMode="auto">
            <a:xfrm>
              <a:off x="2262" y="2913"/>
              <a:ext cx="0" cy="27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85099" name="Line 60"/>
            <p:cNvSpPr>
              <a:spLocks noChangeShapeType="1"/>
            </p:cNvSpPr>
            <p:nvPr/>
          </p:nvSpPr>
          <p:spPr bwMode="auto">
            <a:xfrm>
              <a:off x="2937" y="3039"/>
              <a:ext cx="0" cy="13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85100" name="Line 61"/>
            <p:cNvSpPr>
              <a:spLocks noChangeShapeType="1"/>
            </p:cNvSpPr>
            <p:nvPr/>
          </p:nvSpPr>
          <p:spPr bwMode="auto">
            <a:xfrm flipV="1">
              <a:off x="4276" y="3664"/>
              <a:ext cx="0" cy="17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85101" name="Line 62"/>
            <p:cNvSpPr>
              <a:spLocks noChangeShapeType="1"/>
            </p:cNvSpPr>
            <p:nvPr/>
          </p:nvSpPr>
          <p:spPr bwMode="auto">
            <a:xfrm flipH="1">
              <a:off x="4265" y="2557"/>
              <a:ext cx="3" cy="12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l-GR"/>
            </a:p>
          </p:txBody>
        </p:sp>
      </p:grpSp>
      <p:sp>
        <p:nvSpPr>
          <p:cNvPr id="62" name="AutoShape 153"/>
          <p:cNvSpPr>
            <a:spLocks noChangeArrowheads="1"/>
          </p:cNvSpPr>
          <p:nvPr/>
        </p:nvSpPr>
        <p:spPr bwMode="auto">
          <a:xfrm>
            <a:off x="2387600" y="3086100"/>
            <a:ext cx="314325" cy="792163"/>
          </a:xfrm>
          <a:prstGeom prst="downArrow">
            <a:avLst>
              <a:gd name="adj1" fmla="val 50000"/>
              <a:gd name="adj2" fmla="val 63005"/>
            </a:avLst>
          </a:prstGeom>
          <a:gradFill rotWithShape="1">
            <a:gsLst>
              <a:gs pos="0">
                <a:schemeClr val="bg1"/>
              </a:gs>
              <a:gs pos="100000">
                <a:srgbClr val="FF0000"/>
              </a:gs>
            </a:gsLst>
            <a:lin ang="5400000" scaled="1"/>
          </a:gra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>
              <a:ea typeface="ＭＳ Ｐゴシック" charset="-128"/>
            </a:endParaRPr>
          </a:p>
        </p:txBody>
      </p:sp>
      <p:grpSp>
        <p:nvGrpSpPr>
          <p:cNvPr id="63" name="Group 130"/>
          <p:cNvGrpSpPr>
            <a:grpSpLocks/>
          </p:cNvGrpSpPr>
          <p:nvPr/>
        </p:nvGrpSpPr>
        <p:grpSpPr bwMode="auto">
          <a:xfrm>
            <a:off x="311150" y="2909888"/>
            <a:ext cx="976313" cy="1460500"/>
            <a:chOff x="337" y="1692"/>
            <a:chExt cx="615" cy="920"/>
          </a:xfrm>
        </p:grpSpPr>
        <p:sp>
          <p:nvSpPr>
            <p:cNvPr id="385059" name="Freeform 65"/>
            <p:cNvSpPr>
              <a:spLocks/>
            </p:cNvSpPr>
            <p:nvPr/>
          </p:nvSpPr>
          <p:spPr bwMode="auto">
            <a:xfrm>
              <a:off x="348" y="1709"/>
              <a:ext cx="604" cy="903"/>
            </a:xfrm>
            <a:custGeom>
              <a:avLst/>
              <a:gdLst>
                <a:gd name="T0" fmla="*/ 496 w 604"/>
                <a:gd name="T1" fmla="*/ 0 h 903"/>
                <a:gd name="T2" fmla="*/ 604 w 604"/>
                <a:gd name="T3" fmla="*/ 903 h 903"/>
                <a:gd name="T4" fmla="*/ 0 w 604"/>
                <a:gd name="T5" fmla="*/ 788 h 903"/>
                <a:gd name="T6" fmla="*/ 456 w 604"/>
                <a:gd name="T7" fmla="*/ 750 h 903"/>
                <a:gd name="T8" fmla="*/ 496 w 604"/>
                <a:gd name="T9" fmla="*/ 0 h 90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04"/>
                <a:gd name="T16" fmla="*/ 0 h 903"/>
                <a:gd name="T17" fmla="*/ 604 w 604"/>
                <a:gd name="T18" fmla="*/ 903 h 90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04" h="903">
                  <a:moveTo>
                    <a:pt x="496" y="0"/>
                  </a:moveTo>
                  <a:lnTo>
                    <a:pt x="604" y="903"/>
                  </a:lnTo>
                  <a:lnTo>
                    <a:pt x="0" y="788"/>
                  </a:lnTo>
                  <a:lnTo>
                    <a:pt x="456" y="750"/>
                  </a:lnTo>
                  <a:lnTo>
                    <a:pt x="496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FF0000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85060" name="Rectangle 67"/>
            <p:cNvSpPr>
              <a:spLocks noChangeArrowheads="1"/>
            </p:cNvSpPr>
            <p:nvPr/>
          </p:nvSpPr>
          <p:spPr bwMode="auto">
            <a:xfrm>
              <a:off x="344" y="1711"/>
              <a:ext cx="493" cy="79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ea typeface="ＭＳ Ｐゴシック" charset="-128"/>
              </a:endParaRPr>
            </a:p>
          </p:txBody>
        </p:sp>
        <p:sp>
          <p:nvSpPr>
            <p:cNvPr id="385061" name="Text Box 68"/>
            <p:cNvSpPr txBox="1">
              <a:spLocks noChangeArrowheads="1"/>
            </p:cNvSpPr>
            <p:nvPr/>
          </p:nvSpPr>
          <p:spPr bwMode="auto">
            <a:xfrm>
              <a:off x="413" y="1692"/>
              <a:ext cx="336" cy="8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endParaRPr lang="en-US" sz="1600" i="0">
                <a:latin typeface="Arial" charset="0"/>
                <a:ea typeface="ＭＳ Ｐゴシック" charset="-128"/>
              </a:endParaRPr>
            </a:p>
            <a:p>
              <a:pPr algn="ctr" eaLnBrk="0" hangingPunct="0"/>
              <a:endParaRPr lang="en-US" sz="1600" i="0">
                <a:latin typeface="Arial" charset="0"/>
                <a:ea typeface="ＭＳ Ｐゴシック" charset="-128"/>
              </a:endParaRPr>
            </a:p>
            <a:p>
              <a:pPr algn="ctr" eaLnBrk="0" hangingPunct="0"/>
              <a:r>
                <a:rPr lang="en-US" sz="1600" i="0">
                  <a:latin typeface="Arial" charset="0"/>
                  <a:ea typeface="ＭＳ Ｐゴシック" charset="-128"/>
                </a:rPr>
                <a:t>IP</a:t>
              </a:r>
            </a:p>
            <a:p>
              <a:pPr algn="ctr" eaLnBrk="0" hangingPunct="0"/>
              <a:r>
                <a:rPr lang="en-US" sz="1600" i="0">
                  <a:latin typeface="Arial" charset="0"/>
                  <a:ea typeface="ＭＳ Ｐゴシック" charset="-128"/>
                </a:rPr>
                <a:t>Eth</a:t>
              </a:r>
            </a:p>
            <a:p>
              <a:pPr algn="ctr" eaLnBrk="0" hangingPunct="0"/>
              <a:r>
                <a:rPr lang="en-US" sz="1600" i="0">
                  <a:latin typeface="Arial" charset="0"/>
                  <a:ea typeface="ＭＳ Ｐゴシック" charset="-128"/>
                </a:rPr>
                <a:t>Phy</a:t>
              </a:r>
            </a:p>
          </p:txBody>
        </p:sp>
        <p:sp>
          <p:nvSpPr>
            <p:cNvPr id="385062" name="Line 69"/>
            <p:cNvSpPr>
              <a:spLocks noChangeShapeType="1"/>
            </p:cNvSpPr>
            <p:nvPr/>
          </p:nvSpPr>
          <p:spPr bwMode="auto">
            <a:xfrm>
              <a:off x="346" y="1868"/>
              <a:ext cx="48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85063" name="Line 70"/>
            <p:cNvSpPr>
              <a:spLocks noChangeShapeType="1"/>
            </p:cNvSpPr>
            <p:nvPr/>
          </p:nvSpPr>
          <p:spPr bwMode="auto">
            <a:xfrm>
              <a:off x="343" y="2027"/>
              <a:ext cx="48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85064" name="Line 71"/>
            <p:cNvSpPr>
              <a:spLocks noChangeShapeType="1"/>
            </p:cNvSpPr>
            <p:nvPr/>
          </p:nvSpPr>
          <p:spPr bwMode="auto">
            <a:xfrm>
              <a:off x="340" y="2186"/>
              <a:ext cx="48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85065" name="Line 72"/>
            <p:cNvSpPr>
              <a:spLocks noChangeShapeType="1"/>
            </p:cNvSpPr>
            <p:nvPr/>
          </p:nvSpPr>
          <p:spPr bwMode="auto">
            <a:xfrm>
              <a:off x="337" y="2345"/>
              <a:ext cx="48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71" name="Group 151"/>
          <p:cNvGrpSpPr>
            <a:grpSpLocks/>
          </p:cNvGrpSpPr>
          <p:nvPr/>
        </p:nvGrpSpPr>
        <p:grpSpPr bwMode="auto">
          <a:xfrm>
            <a:off x="1893888" y="2643188"/>
            <a:ext cx="2011362" cy="760412"/>
            <a:chOff x="1197" y="1665"/>
            <a:chExt cx="1267" cy="479"/>
          </a:xfrm>
        </p:grpSpPr>
        <p:grpSp>
          <p:nvGrpSpPr>
            <p:cNvPr id="385054" name="Group 150"/>
            <p:cNvGrpSpPr>
              <a:grpSpLocks/>
            </p:cNvGrpSpPr>
            <p:nvPr/>
          </p:nvGrpSpPr>
          <p:grpSpPr bwMode="auto">
            <a:xfrm>
              <a:off x="1231" y="1990"/>
              <a:ext cx="691" cy="154"/>
              <a:chOff x="1231" y="1990"/>
              <a:chExt cx="691" cy="154"/>
            </a:xfrm>
          </p:grpSpPr>
          <p:sp>
            <p:nvSpPr>
              <p:cNvPr id="385056" name="Rectangle 123"/>
              <p:cNvSpPr>
                <a:spLocks noChangeArrowheads="1"/>
              </p:cNvSpPr>
              <p:nvPr/>
            </p:nvSpPr>
            <p:spPr bwMode="auto">
              <a:xfrm>
                <a:off x="1231" y="1991"/>
                <a:ext cx="691" cy="153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ea typeface="ＭＳ Ｐゴシック" charset="-128"/>
                </a:endParaRPr>
              </a:p>
            </p:txBody>
          </p:sp>
          <p:sp>
            <p:nvSpPr>
              <p:cNvPr id="385057" name="Line 124"/>
              <p:cNvSpPr>
                <a:spLocks noChangeShapeType="1"/>
              </p:cNvSpPr>
              <p:nvPr/>
            </p:nvSpPr>
            <p:spPr bwMode="auto">
              <a:xfrm>
                <a:off x="1337" y="1990"/>
                <a:ext cx="0" cy="152"/>
              </a:xfrm>
              <a:prstGeom prst="line">
                <a:avLst/>
              </a:prstGeom>
              <a:noFill/>
              <a:ln w="190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385058" name="Line 125"/>
              <p:cNvSpPr>
                <a:spLocks noChangeShapeType="1"/>
              </p:cNvSpPr>
              <p:nvPr/>
            </p:nvSpPr>
            <p:spPr bwMode="auto">
              <a:xfrm>
                <a:off x="1427" y="1992"/>
                <a:ext cx="0" cy="152"/>
              </a:xfrm>
              <a:prstGeom prst="line">
                <a:avLst/>
              </a:prstGeom>
              <a:noFill/>
              <a:ln w="190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sp>
          <p:nvSpPr>
            <p:cNvPr id="385055" name="Text Box 126"/>
            <p:cNvSpPr txBox="1">
              <a:spLocks noChangeArrowheads="1"/>
            </p:cNvSpPr>
            <p:nvPr/>
          </p:nvSpPr>
          <p:spPr bwMode="auto">
            <a:xfrm>
              <a:off x="1197" y="1665"/>
              <a:ext cx="1267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200" i="0">
                  <a:latin typeface="Arial" charset="0"/>
                  <a:ea typeface="ＭＳ Ｐゴシック" charset="-128"/>
                </a:rPr>
                <a:t>IP src: 111.111.111.111</a:t>
              </a:r>
            </a:p>
            <a:p>
              <a:pPr eaLnBrk="0" hangingPunct="0"/>
              <a:r>
                <a:rPr lang="en-US" sz="1200" i="0">
                  <a:latin typeface="Arial" charset="0"/>
                  <a:ea typeface="ＭＳ Ｐゴシック" charset="-128"/>
                </a:rPr>
                <a:t>   IP dest: 222.222.222.222</a:t>
              </a:r>
            </a:p>
          </p:txBody>
        </p:sp>
      </p:grpSp>
      <p:grpSp>
        <p:nvGrpSpPr>
          <p:cNvPr id="77" name="Group 141"/>
          <p:cNvGrpSpPr>
            <a:grpSpLocks/>
          </p:cNvGrpSpPr>
          <p:nvPr/>
        </p:nvGrpSpPr>
        <p:grpSpPr bwMode="auto">
          <a:xfrm>
            <a:off x="2027238" y="2903538"/>
            <a:ext cx="146050" cy="385762"/>
            <a:chOff x="1272" y="1762"/>
            <a:chExt cx="92" cy="243"/>
          </a:xfrm>
        </p:grpSpPr>
        <p:sp>
          <p:nvSpPr>
            <p:cNvPr id="385052" name="Line 127"/>
            <p:cNvSpPr>
              <a:spLocks noChangeShapeType="1"/>
            </p:cNvSpPr>
            <p:nvPr/>
          </p:nvSpPr>
          <p:spPr bwMode="auto">
            <a:xfrm>
              <a:off x="1272" y="1762"/>
              <a:ext cx="0" cy="24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85053" name="Line 128"/>
            <p:cNvSpPr>
              <a:spLocks noChangeShapeType="1"/>
            </p:cNvSpPr>
            <p:nvPr/>
          </p:nvSpPr>
          <p:spPr bwMode="auto">
            <a:xfrm>
              <a:off x="1364" y="1878"/>
              <a:ext cx="0" cy="12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80" name="Group 152"/>
          <p:cNvGrpSpPr>
            <a:grpSpLocks/>
          </p:cNvGrpSpPr>
          <p:nvPr/>
        </p:nvGrpSpPr>
        <p:grpSpPr bwMode="auto">
          <a:xfrm>
            <a:off x="1477963" y="2292350"/>
            <a:ext cx="2417762" cy="1471613"/>
            <a:chOff x="931" y="1444"/>
            <a:chExt cx="1523" cy="927"/>
          </a:xfrm>
        </p:grpSpPr>
        <p:sp>
          <p:nvSpPr>
            <p:cNvPr id="385040" name="Text Box 135"/>
            <p:cNvSpPr txBox="1">
              <a:spLocks noChangeArrowheads="1"/>
            </p:cNvSpPr>
            <p:nvPr/>
          </p:nvSpPr>
          <p:spPr bwMode="auto">
            <a:xfrm>
              <a:off x="931" y="1444"/>
              <a:ext cx="152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200" i="0">
                  <a:latin typeface="Arial" charset="0"/>
                  <a:ea typeface="ＭＳ Ｐゴシック" charset="-128"/>
                </a:rPr>
                <a:t>MAC src: 74-29-9C-E8-FF-55</a:t>
              </a:r>
            </a:p>
            <a:p>
              <a:pPr eaLnBrk="0" hangingPunct="0"/>
              <a:r>
                <a:rPr lang="en-US" sz="1200" i="0">
                  <a:latin typeface="Arial" charset="0"/>
                  <a:ea typeface="ＭＳ Ｐゴシック" charset="-128"/>
                </a:rPr>
                <a:t>   MAC dest: </a:t>
              </a:r>
              <a:r>
                <a:rPr lang="en-US" sz="1200" i="0">
                  <a:solidFill>
                    <a:srgbClr val="FF0000"/>
                  </a:solidFill>
                  <a:latin typeface="Arial" charset="0"/>
                  <a:ea typeface="ＭＳ Ｐゴシック" charset="-128"/>
                </a:rPr>
                <a:t>E6-E9-00-17-BB-4B</a:t>
              </a:r>
            </a:p>
          </p:txBody>
        </p:sp>
        <p:grpSp>
          <p:nvGrpSpPr>
            <p:cNvPr id="385041" name="Group 145"/>
            <p:cNvGrpSpPr>
              <a:grpSpLocks/>
            </p:cNvGrpSpPr>
            <p:nvPr/>
          </p:nvGrpSpPr>
          <p:grpSpPr bwMode="auto">
            <a:xfrm>
              <a:off x="981" y="2182"/>
              <a:ext cx="1049" cy="189"/>
              <a:chOff x="2829" y="2040"/>
              <a:chExt cx="1049" cy="189"/>
            </a:xfrm>
          </p:grpSpPr>
          <p:sp>
            <p:nvSpPr>
              <p:cNvPr id="385046" name="Rectangle 138"/>
              <p:cNvSpPr>
                <a:spLocks noChangeArrowheads="1"/>
              </p:cNvSpPr>
              <p:nvPr/>
            </p:nvSpPr>
            <p:spPr bwMode="auto">
              <a:xfrm>
                <a:off x="2829" y="2042"/>
                <a:ext cx="1049" cy="185"/>
              </a:xfrm>
              <a:prstGeom prst="rect">
                <a:avLst/>
              </a:prstGeom>
              <a:solidFill>
                <a:srgbClr val="00009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ea typeface="ＭＳ Ｐゴシック" charset="-128"/>
                </a:endParaRPr>
              </a:p>
            </p:txBody>
          </p:sp>
          <p:sp>
            <p:nvSpPr>
              <p:cNvPr id="385047" name="Rectangle 132"/>
              <p:cNvSpPr>
                <a:spLocks noChangeArrowheads="1"/>
              </p:cNvSpPr>
              <p:nvPr/>
            </p:nvSpPr>
            <p:spPr bwMode="auto">
              <a:xfrm>
                <a:off x="3078" y="2060"/>
                <a:ext cx="691" cy="153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ea typeface="ＭＳ Ｐゴシック" charset="-128"/>
                </a:endParaRPr>
              </a:p>
            </p:txBody>
          </p:sp>
          <p:sp>
            <p:nvSpPr>
              <p:cNvPr id="385048" name="Line 133"/>
              <p:cNvSpPr>
                <a:spLocks noChangeShapeType="1"/>
              </p:cNvSpPr>
              <p:nvPr/>
            </p:nvSpPr>
            <p:spPr bwMode="auto">
              <a:xfrm>
                <a:off x="3180" y="2063"/>
                <a:ext cx="0" cy="152"/>
              </a:xfrm>
              <a:prstGeom prst="line">
                <a:avLst/>
              </a:prstGeom>
              <a:noFill/>
              <a:ln w="190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385049" name="Line 134"/>
              <p:cNvSpPr>
                <a:spLocks noChangeShapeType="1"/>
              </p:cNvSpPr>
              <p:nvPr/>
            </p:nvSpPr>
            <p:spPr bwMode="auto">
              <a:xfrm>
                <a:off x="3276" y="2063"/>
                <a:ext cx="0" cy="152"/>
              </a:xfrm>
              <a:prstGeom prst="line">
                <a:avLst/>
              </a:prstGeom>
              <a:noFill/>
              <a:ln w="190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385050" name="Line 139"/>
              <p:cNvSpPr>
                <a:spLocks noChangeShapeType="1"/>
              </p:cNvSpPr>
              <p:nvPr/>
            </p:nvSpPr>
            <p:spPr bwMode="auto">
              <a:xfrm>
                <a:off x="2910" y="2040"/>
                <a:ext cx="0" cy="189"/>
              </a:xfrm>
              <a:prstGeom prst="line">
                <a:avLst/>
              </a:prstGeom>
              <a:noFill/>
              <a:ln w="190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385051" name="Line 140"/>
              <p:cNvSpPr>
                <a:spLocks noChangeShapeType="1"/>
              </p:cNvSpPr>
              <p:nvPr/>
            </p:nvSpPr>
            <p:spPr bwMode="auto">
              <a:xfrm>
                <a:off x="3006" y="2040"/>
                <a:ext cx="0" cy="189"/>
              </a:xfrm>
              <a:prstGeom prst="line">
                <a:avLst/>
              </a:prstGeom>
              <a:noFill/>
              <a:ln w="190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sp>
          <p:nvSpPr>
            <p:cNvPr id="385042" name="Line 146"/>
            <p:cNvSpPr>
              <a:spLocks noChangeShapeType="1"/>
            </p:cNvSpPr>
            <p:nvPr/>
          </p:nvSpPr>
          <p:spPr bwMode="auto">
            <a:xfrm flipV="1">
              <a:off x="1018" y="1576"/>
              <a:ext cx="2" cy="70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85043" name="Line 147"/>
            <p:cNvSpPr>
              <a:spLocks noChangeShapeType="1"/>
            </p:cNvSpPr>
            <p:nvPr/>
          </p:nvSpPr>
          <p:spPr bwMode="auto">
            <a:xfrm flipV="1">
              <a:off x="1106" y="1680"/>
              <a:ext cx="0" cy="59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85044" name="Line 148"/>
            <p:cNvSpPr>
              <a:spLocks noChangeShapeType="1"/>
            </p:cNvSpPr>
            <p:nvPr/>
          </p:nvSpPr>
          <p:spPr bwMode="auto">
            <a:xfrm flipH="1" flipV="1">
              <a:off x="1276" y="1812"/>
              <a:ext cx="2" cy="47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85045" name="Line 149"/>
            <p:cNvSpPr>
              <a:spLocks noChangeShapeType="1"/>
            </p:cNvSpPr>
            <p:nvPr/>
          </p:nvSpPr>
          <p:spPr bwMode="auto">
            <a:xfrm>
              <a:off x="1368" y="1924"/>
              <a:ext cx="2" cy="35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l-GR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979906D4-823C-46BB-B11B-028ABADB060A}" type="slidenum">
              <a:rPr lang="en-US" smtClean="0">
                <a:latin typeface="Arial" charset="0"/>
                <a:cs typeface="Arial" charset="0"/>
              </a:rPr>
              <a:pPr/>
              <a:t>5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228600"/>
            <a:ext cx="8382000" cy="457200"/>
          </a:xfrm>
        </p:spPr>
        <p:txBody>
          <a:bodyPr/>
          <a:lstStyle/>
          <a:p>
            <a:r>
              <a:rPr lang="el-GR" sz="3200" dirty="0" smtClean="0"/>
              <a:t>Επίπεδο ζεύξης</a:t>
            </a:r>
            <a:r>
              <a:rPr lang="en-US" sz="3200" dirty="0" smtClean="0"/>
              <a:t>: </a:t>
            </a:r>
            <a:r>
              <a:rPr lang="el-GR" sz="3200" dirty="0" smtClean="0"/>
              <a:t>Εισαγωγή </a:t>
            </a:r>
            <a:endParaRPr lang="en-US" sz="3200" dirty="0" smtClean="0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22263" y="716280"/>
            <a:ext cx="4267200" cy="4099560"/>
          </a:xfrm>
        </p:spPr>
        <p:txBody>
          <a:bodyPr/>
          <a:lstStyle/>
          <a:p>
            <a:pPr>
              <a:lnSpc>
                <a:spcPct val="80000"/>
              </a:lnSpc>
              <a:buFont typeface="ZapfDingbats"/>
              <a:buNone/>
            </a:pPr>
            <a:r>
              <a:rPr lang="el-GR" sz="2400" dirty="0" smtClean="0">
                <a:solidFill>
                  <a:srgbClr val="FF0000"/>
                </a:solidFill>
              </a:rPr>
              <a:t>Ορολογία</a:t>
            </a:r>
            <a:r>
              <a:rPr lang="en-US" sz="2400" dirty="0" smtClean="0">
                <a:solidFill>
                  <a:srgbClr val="FF0000"/>
                </a:solidFill>
              </a:rPr>
              <a:t>:</a:t>
            </a:r>
            <a:endParaRPr lang="en-US" sz="2400" dirty="0" smtClean="0"/>
          </a:p>
          <a:p>
            <a:pPr>
              <a:lnSpc>
                <a:spcPct val="80000"/>
              </a:lnSpc>
            </a:pPr>
            <a:r>
              <a:rPr lang="el-GR" sz="2000" dirty="0" smtClean="0"/>
              <a:t>οι υπολογιστές</a:t>
            </a:r>
            <a:r>
              <a:rPr lang="en-US" sz="2000" dirty="0" smtClean="0"/>
              <a:t> </a:t>
            </a:r>
            <a:r>
              <a:rPr lang="el-GR" sz="2000" dirty="0" smtClean="0"/>
              <a:t>και οι δρομολογητές είναι </a:t>
            </a:r>
            <a:r>
              <a:rPr lang="el-GR" sz="2000" dirty="0" smtClean="0">
                <a:solidFill>
                  <a:srgbClr val="FF0000"/>
                </a:solidFill>
              </a:rPr>
              <a:t>κόμβοι</a:t>
            </a:r>
            <a:r>
              <a:rPr lang="en-US" sz="2000" dirty="0" smtClean="0"/>
              <a:t> </a:t>
            </a:r>
            <a:r>
              <a:rPr lang="el-GR" sz="2000" dirty="0" smtClean="0"/>
              <a:t>(</a:t>
            </a:r>
            <a:r>
              <a:rPr lang="en-US" sz="2000" dirty="0" smtClean="0">
                <a:solidFill>
                  <a:srgbClr val="FF0000"/>
                </a:solidFill>
              </a:rPr>
              <a:t>nodes</a:t>
            </a:r>
            <a:r>
              <a:rPr lang="el-GR" sz="2000" dirty="0" smtClean="0"/>
              <a:t>)</a:t>
            </a:r>
            <a:endParaRPr lang="en-US" sz="2000" dirty="0" smtClean="0"/>
          </a:p>
          <a:p>
            <a:pPr>
              <a:lnSpc>
                <a:spcPct val="80000"/>
              </a:lnSpc>
            </a:pPr>
            <a:r>
              <a:rPr lang="el-GR" sz="2000" dirty="0" smtClean="0"/>
              <a:t>τα κανάλια επικοινωνίας που ενώνουν γειτονικούς κόμβους κατά μήκος της διαδρομής επικοινωνίας είναι </a:t>
            </a:r>
            <a:r>
              <a:rPr lang="el-GR" sz="2000" dirty="0" smtClean="0">
                <a:solidFill>
                  <a:srgbClr val="FF0000"/>
                </a:solidFill>
              </a:rPr>
              <a:t>ζεύξεις </a:t>
            </a:r>
            <a:r>
              <a:rPr lang="el-GR" sz="2000" dirty="0" smtClean="0"/>
              <a:t>(</a:t>
            </a:r>
            <a:r>
              <a:rPr lang="en-US" sz="2000" dirty="0" smtClean="0">
                <a:solidFill>
                  <a:srgbClr val="FF0000"/>
                </a:solidFill>
              </a:rPr>
              <a:t>links</a:t>
            </a:r>
            <a:r>
              <a:rPr lang="el-GR" sz="2000" dirty="0" smtClean="0"/>
              <a:t>)</a:t>
            </a:r>
            <a:endParaRPr lang="en-US" sz="2000" dirty="0" smtClean="0"/>
          </a:p>
          <a:p>
            <a:pPr lvl="1">
              <a:lnSpc>
                <a:spcPct val="80000"/>
              </a:lnSpc>
              <a:buFont typeface="Wingdings" pitchFamily="2" charset="2"/>
              <a:buChar char="§"/>
            </a:pPr>
            <a:r>
              <a:rPr lang="el-GR" sz="1800" dirty="0" smtClean="0"/>
              <a:t>ενσύρματες ζεύξεις</a:t>
            </a:r>
            <a:endParaRPr lang="en-US" sz="1800" dirty="0" smtClean="0"/>
          </a:p>
          <a:p>
            <a:pPr lvl="1">
              <a:lnSpc>
                <a:spcPct val="80000"/>
              </a:lnSpc>
              <a:buFont typeface="Wingdings" pitchFamily="2" charset="2"/>
              <a:buChar char="§"/>
            </a:pPr>
            <a:r>
              <a:rPr lang="el-GR" sz="1800" dirty="0" smtClean="0"/>
              <a:t>ασύρματες ζεύξεις</a:t>
            </a:r>
            <a:endParaRPr lang="en-US" sz="1800" dirty="0" smtClean="0"/>
          </a:p>
          <a:p>
            <a:pPr lvl="1">
              <a:lnSpc>
                <a:spcPct val="80000"/>
              </a:lnSpc>
              <a:buFont typeface="Wingdings" pitchFamily="2" charset="2"/>
              <a:buChar char="§"/>
            </a:pPr>
            <a:r>
              <a:rPr lang="en-US" sz="1800" dirty="0" smtClean="0"/>
              <a:t>LANs</a:t>
            </a:r>
            <a:endParaRPr lang="en-US" sz="1800" b="1" dirty="0" smtClean="0">
              <a:solidFill>
                <a:srgbClr val="FF0000"/>
              </a:solidFill>
            </a:endParaRPr>
          </a:p>
          <a:p>
            <a:pPr>
              <a:lnSpc>
                <a:spcPct val="80000"/>
              </a:lnSpc>
            </a:pPr>
            <a:r>
              <a:rPr lang="el-GR" sz="2000" dirty="0" smtClean="0"/>
              <a:t>το πακέτο επιπέδου 2 ονομάζεται </a:t>
            </a:r>
            <a:r>
              <a:rPr lang="el-GR" sz="2000" dirty="0" smtClean="0">
                <a:solidFill>
                  <a:srgbClr val="FF0000"/>
                </a:solidFill>
              </a:rPr>
              <a:t>πλαίσιο</a:t>
            </a:r>
            <a:r>
              <a:rPr lang="el-GR" sz="2000" dirty="0" smtClean="0"/>
              <a:t> (</a:t>
            </a:r>
            <a:r>
              <a:rPr lang="en-US" sz="2000" dirty="0" smtClean="0">
                <a:solidFill>
                  <a:srgbClr val="FF0000"/>
                </a:solidFill>
              </a:rPr>
              <a:t>frame</a:t>
            </a:r>
            <a:r>
              <a:rPr lang="el-GR" sz="2000" dirty="0" smtClean="0"/>
              <a:t>)</a:t>
            </a:r>
            <a:r>
              <a:rPr lang="en-US" sz="2000" dirty="0" smtClean="0"/>
              <a:t>, </a:t>
            </a:r>
            <a:r>
              <a:rPr lang="el-GR" sz="2000" dirty="0" smtClean="0"/>
              <a:t>ενθυλακώνει </a:t>
            </a:r>
            <a:r>
              <a:rPr lang="en-US" sz="2000" dirty="0" smtClean="0"/>
              <a:t>datagram</a:t>
            </a:r>
          </a:p>
        </p:txBody>
      </p:sp>
      <p:sp>
        <p:nvSpPr>
          <p:cNvPr id="21508" name="Text Box 467"/>
          <p:cNvSpPr txBox="1">
            <a:spLocks noChangeArrowheads="1"/>
          </p:cNvSpPr>
          <p:nvPr/>
        </p:nvSpPr>
        <p:spPr bwMode="auto">
          <a:xfrm>
            <a:off x="457200" y="4876801"/>
            <a:ext cx="4114801" cy="1877437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el-GR" sz="2000" b="1" dirty="0">
                <a:solidFill>
                  <a:srgbClr val="FF0000"/>
                </a:solidFill>
              </a:rPr>
              <a:t>το επίπεδο ζεύξης δεδομένων </a:t>
            </a:r>
            <a:r>
              <a:rPr lang="el-GR" sz="2000" b="1" dirty="0"/>
              <a:t>έχει την ευθύνη</a:t>
            </a:r>
            <a:r>
              <a:rPr lang="en-US" sz="2000" b="1" dirty="0"/>
              <a:t> </a:t>
            </a:r>
            <a:r>
              <a:rPr lang="el-GR" sz="2000" b="1" dirty="0"/>
              <a:t>μεταφοράς των </a:t>
            </a:r>
            <a:r>
              <a:rPr lang="en-US" sz="2000" b="1" dirty="0" err="1" smtClean="0"/>
              <a:t>datagrams</a:t>
            </a:r>
            <a:r>
              <a:rPr lang="en-US" sz="2000" b="1" dirty="0" smtClean="0"/>
              <a:t> </a:t>
            </a:r>
            <a:r>
              <a:rPr lang="el-GR" sz="2000" b="1" dirty="0"/>
              <a:t>από έναν κόμβο σε φυσικά γειτονικό κόμβο πάνω από μία ζεύξη</a:t>
            </a:r>
            <a:endParaRPr lang="en-US" sz="2000" b="1" dirty="0"/>
          </a:p>
          <a:p>
            <a:pPr eaLnBrk="0" hangingPunct="0"/>
            <a:endParaRPr lang="en-US" sz="1600" i="0" dirty="0"/>
          </a:p>
        </p:txBody>
      </p:sp>
      <p:sp>
        <p:nvSpPr>
          <p:cNvPr id="21509" name="Freeform 9"/>
          <p:cNvSpPr>
            <a:spLocks/>
          </p:cNvSpPr>
          <p:nvPr/>
        </p:nvSpPr>
        <p:spPr bwMode="auto">
          <a:xfrm>
            <a:off x="6710363" y="3457575"/>
            <a:ext cx="1314450" cy="674688"/>
          </a:xfrm>
          <a:custGeom>
            <a:avLst/>
            <a:gdLst>
              <a:gd name="T0" fmla="*/ 2147483647 w 828"/>
              <a:gd name="T1" fmla="*/ 2147483647 h 425"/>
              <a:gd name="T2" fmla="*/ 2147483647 w 828"/>
              <a:gd name="T3" fmla="*/ 2147483647 h 425"/>
              <a:gd name="T4" fmla="*/ 2147483647 w 828"/>
              <a:gd name="T5" fmla="*/ 2147483647 h 425"/>
              <a:gd name="T6" fmla="*/ 2147483647 w 828"/>
              <a:gd name="T7" fmla="*/ 2147483647 h 425"/>
              <a:gd name="T8" fmla="*/ 2147483647 w 828"/>
              <a:gd name="T9" fmla="*/ 2147483647 h 425"/>
              <a:gd name="T10" fmla="*/ 2147483647 w 828"/>
              <a:gd name="T11" fmla="*/ 2147483647 h 425"/>
              <a:gd name="T12" fmla="*/ 2147483647 w 828"/>
              <a:gd name="T13" fmla="*/ 2147483647 h 425"/>
              <a:gd name="T14" fmla="*/ 2147483647 w 828"/>
              <a:gd name="T15" fmla="*/ 2147483647 h 425"/>
              <a:gd name="T16" fmla="*/ 2147483647 w 828"/>
              <a:gd name="T17" fmla="*/ 2147483647 h 425"/>
              <a:gd name="T18" fmla="*/ 2147483647 w 828"/>
              <a:gd name="T19" fmla="*/ 2147483647 h 425"/>
              <a:gd name="T20" fmla="*/ 2147483647 w 828"/>
              <a:gd name="T21" fmla="*/ 2147483647 h 425"/>
              <a:gd name="T22" fmla="*/ 2147483647 w 828"/>
              <a:gd name="T23" fmla="*/ 2147483647 h 425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828"/>
              <a:gd name="T37" fmla="*/ 0 h 425"/>
              <a:gd name="T38" fmla="*/ 828 w 828"/>
              <a:gd name="T39" fmla="*/ 425 h 425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828" h="425">
                <a:moveTo>
                  <a:pt x="382" y="30"/>
                </a:moveTo>
                <a:cubicBezTo>
                  <a:pt x="350" y="29"/>
                  <a:pt x="413" y="30"/>
                  <a:pt x="370" y="30"/>
                </a:cubicBezTo>
                <a:cubicBezTo>
                  <a:pt x="327" y="30"/>
                  <a:pt x="187" y="16"/>
                  <a:pt x="126" y="32"/>
                </a:cubicBezTo>
                <a:cubicBezTo>
                  <a:pt x="65" y="48"/>
                  <a:pt x="12" y="86"/>
                  <a:pt x="6" y="126"/>
                </a:cubicBezTo>
                <a:cubicBezTo>
                  <a:pt x="0" y="166"/>
                  <a:pt x="44" y="231"/>
                  <a:pt x="92" y="274"/>
                </a:cubicBezTo>
                <a:cubicBezTo>
                  <a:pt x="140" y="317"/>
                  <a:pt x="217" y="360"/>
                  <a:pt x="292" y="384"/>
                </a:cubicBezTo>
                <a:cubicBezTo>
                  <a:pt x="367" y="408"/>
                  <a:pt x="472" y="425"/>
                  <a:pt x="540" y="416"/>
                </a:cubicBezTo>
                <a:cubicBezTo>
                  <a:pt x="608" y="407"/>
                  <a:pt x="659" y="371"/>
                  <a:pt x="698" y="330"/>
                </a:cubicBezTo>
                <a:cubicBezTo>
                  <a:pt x="737" y="289"/>
                  <a:pt x="760" y="221"/>
                  <a:pt x="776" y="170"/>
                </a:cubicBezTo>
                <a:cubicBezTo>
                  <a:pt x="792" y="119"/>
                  <a:pt x="828" y="44"/>
                  <a:pt x="792" y="22"/>
                </a:cubicBezTo>
                <a:cubicBezTo>
                  <a:pt x="756" y="0"/>
                  <a:pt x="630" y="37"/>
                  <a:pt x="560" y="38"/>
                </a:cubicBezTo>
                <a:cubicBezTo>
                  <a:pt x="490" y="39"/>
                  <a:pt x="414" y="31"/>
                  <a:pt x="382" y="30"/>
                </a:cubicBezTo>
                <a:close/>
              </a:path>
            </a:pathLst>
          </a:custGeom>
          <a:solidFill>
            <a:srgbClr val="DDDDDD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510" name="Freeform 10"/>
          <p:cNvSpPr>
            <a:spLocks/>
          </p:cNvSpPr>
          <p:nvPr/>
        </p:nvSpPr>
        <p:spPr bwMode="auto">
          <a:xfrm>
            <a:off x="6729413" y="1931988"/>
            <a:ext cx="1730375" cy="1044575"/>
          </a:xfrm>
          <a:custGeom>
            <a:avLst/>
            <a:gdLst>
              <a:gd name="T0" fmla="*/ 2147483647 w 765"/>
              <a:gd name="T1" fmla="*/ 2147483647 h 459"/>
              <a:gd name="T2" fmla="*/ 2147483647 w 765"/>
              <a:gd name="T3" fmla="*/ 2147483647 h 459"/>
              <a:gd name="T4" fmla="*/ 2147483647 w 765"/>
              <a:gd name="T5" fmla="*/ 2147483647 h 459"/>
              <a:gd name="T6" fmla="*/ 2147483647 w 765"/>
              <a:gd name="T7" fmla="*/ 2147483647 h 459"/>
              <a:gd name="T8" fmla="*/ 2147483647 w 765"/>
              <a:gd name="T9" fmla="*/ 2147483647 h 459"/>
              <a:gd name="T10" fmla="*/ 2147483647 w 765"/>
              <a:gd name="T11" fmla="*/ 2147483647 h 459"/>
              <a:gd name="T12" fmla="*/ 2147483647 w 765"/>
              <a:gd name="T13" fmla="*/ 2147483647 h 459"/>
              <a:gd name="T14" fmla="*/ 2147483647 w 765"/>
              <a:gd name="T15" fmla="*/ 2147483647 h 459"/>
              <a:gd name="T16" fmla="*/ 2147483647 w 765"/>
              <a:gd name="T17" fmla="*/ 2147483647 h 459"/>
              <a:gd name="T18" fmla="*/ 2147483647 w 765"/>
              <a:gd name="T19" fmla="*/ 2147483647 h 459"/>
              <a:gd name="T20" fmla="*/ 2147483647 w 765"/>
              <a:gd name="T21" fmla="*/ 2147483647 h 459"/>
              <a:gd name="T22" fmla="*/ 2147483647 w 765"/>
              <a:gd name="T23" fmla="*/ 2147483647 h 459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765"/>
              <a:gd name="T37" fmla="*/ 0 h 459"/>
              <a:gd name="T38" fmla="*/ 765 w 765"/>
              <a:gd name="T39" fmla="*/ 459 h 459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765" h="459">
                <a:moveTo>
                  <a:pt x="424" y="10"/>
                </a:moveTo>
                <a:cubicBezTo>
                  <a:pt x="362" y="16"/>
                  <a:pt x="343" y="55"/>
                  <a:pt x="288" y="70"/>
                </a:cubicBezTo>
                <a:cubicBezTo>
                  <a:pt x="233" y="85"/>
                  <a:pt x="142" y="56"/>
                  <a:pt x="96" y="100"/>
                </a:cubicBezTo>
                <a:cubicBezTo>
                  <a:pt x="50" y="144"/>
                  <a:pt x="0" y="279"/>
                  <a:pt x="14" y="336"/>
                </a:cubicBezTo>
                <a:cubicBezTo>
                  <a:pt x="28" y="393"/>
                  <a:pt x="125" y="429"/>
                  <a:pt x="180" y="444"/>
                </a:cubicBezTo>
                <a:cubicBezTo>
                  <a:pt x="235" y="459"/>
                  <a:pt x="279" y="426"/>
                  <a:pt x="346" y="426"/>
                </a:cubicBezTo>
                <a:cubicBezTo>
                  <a:pt x="413" y="426"/>
                  <a:pt x="525" y="443"/>
                  <a:pt x="584" y="444"/>
                </a:cubicBezTo>
                <a:cubicBezTo>
                  <a:pt x="643" y="445"/>
                  <a:pt x="670" y="446"/>
                  <a:pt x="698" y="434"/>
                </a:cubicBezTo>
                <a:cubicBezTo>
                  <a:pt x="726" y="422"/>
                  <a:pt x="743" y="418"/>
                  <a:pt x="752" y="372"/>
                </a:cubicBezTo>
                <a:cubicBezTo>
                  <a:pt x="761" y="326"/>
                  <a:pt x="765" y="214"/>
                  <a:pt x="750" y="158"/>
                </a:cubicBezTo>
                <a:cubicBezTo>
                  <a:pt x="735" y="102"/>
                  <a:pt x="716" y="58"/>
                  <a:pt x="662" y="34"/>
                </a:cubicBezTo>
                <a:cubicBezTo>
                  <a:pt x="608" y="10"/>
                  <a:pt x="505" y="0"/>
                  <a:pt x="424" y="10"/>
                </a:cubicBezTo>
                <a:close/>
              </a:path>
            </a:pathLst>
          </a:custGeom>
          <a:gradFill rotWithShape="1">
            <a:gsLst>
              <a:gs pos="0">
                <a:srgbClr val="DDDDDD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511" name="Freeform 11"/>
          <p:cNvSpPr>
            <a:spLocks/>
          </p:cNvSpPr>
          <p:nvPr/>
        </p:nvSpPr>
        <p:spPr bwMode="auto">
          <a:xfrm>
            <a:off x="4989513" y="1639888"/>
            <a:ext cx="1644650" cy="1071562"/>
          </a:xfrm>
          <a:custGeom>
            <a:avLst/>
            <a:gdLst>
              <a:gd name="T0" fmla="*/ 2147483647 w 1036"/>
              <a:gd name="T1" fmla="*/ 2147483647 h 675"/>
              <a:gd name="T2" fmla="*/ 2147483647 w 1036"/>
              <a:gd name="T3" fmla="*/ 2147483647 h 675"/>
              <a:gd name="T4" fmla="*/ 2147483647 w 1036"/>
              <a:gd name="T5" fmla="*/ 2147483647 h 675"/>
              <a:gd name="T6" fmla="*/ 2147483647 w 1036"/>
              <a:gd name="T7" fmla="*/ 2147483647 h 675"/>
              <a:gd name="T8" fmla="*/ 2147483647 w 1036"/>
              <a:gd name="T9" fmla="*/ 2147483647 h 675"/>
              <a:gd name="T10" fmla="*/ 2147483647 w 1036"/>
              <a:gd name="T11" fmla="*/ 2147483647 h 675"/>
              <a:gd name="T12" fmla="*/ 2147483647 w 1036"/>
              <a:gd name="T13" fmla="*/ 2147483647 h 675"/>
              <a:gd name="T14" fmla="*/ 2147483647 w 1036"/>
              <a:gd name="T15" fmla="*/ 2147483647 h 675"/>
              <a:gd name="T16" fmla="*/ 2147483647 w 1036"/>
              <a:gd name="T17" fmla="*/ 2147483647 h 675"/>
              <a:gd name="T18" fmla="*/ 2147483647 w 1036"/>
              <a:gd name="T19" fmla="*/ 2147483647 h 675"/>
              <a:gd name="T20" fmla="*/ 2147483647 w 1036"/>
              <a:gd name="T21" fmla="*/ 2147483647 h 675"/>
              <a:gd name="T22" fmla="*/ 2147483647 w 1036"/>
              <a:gd name="T23" fmla="*/ 2147483647 h 675"/>
              <a:gd name="T24" fmla="*/ 2147483647 w 1036"/>
              <a:gd name="T25" fmla="*/ 2147483647 h 675"/>
              <a:gd name="T26" fmla="*/ 2147483647 w 1036"/>
              <a:gd name="T27" fmla="*/ 2147483647 h 675"/>
              <a:gd name="T28" fmla="*/ 2147483647 w 1036"/>
              <a:gd name="T29" fmla="*/ 2147483647 h 675"/>
              <a:gd name="T30" fmla="*/ 2147483647 w 1036"/>
              <a:gd name="T31" fmla="*/ 2147483647 h 675"/>
              <a:gd name="T32" fmla="*/ 2147483647 w 1036"/>
              <a:gd name="T33" fmla="*/ 2147483647 h 675"/>
              <a:gd name="T34" fmla="*/ 2147483647 w 1036"/>
              <a:gd name="T35" fmla="*/ 2147483647 h 675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1036"/>
              <a:gd name="T55" fmla="*/ 0 h 675"/>
              <a:gd name="T56" fmla="*/ 1036 w 1036"/>
              <a:gd name="T57" fmla="*/ 675 h 675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1036" h="675">
                <a:moveTo>
                  <a:pt x="648" y="11"/>
                </a:moveTo>
                <a:cubicBezTo>
                  <a:pt x="584" y="19"/>
                  <a:pt x="464" y="33"/>
                  <a:pt x="390" y="53"/>
                </a:cubicBezTo>
                <a:cubicBezTo>
                  <a:pt x="316" y="73"/>
                  <a:pt x="246" y="100"/>
                  <a:pt x="206" y="129"/>
                </a:cubicBezTo>
                <a:cubicBezTo>
                  <a:pt x="166" y="158"/>
                  <a:pt x="183" y="201"/>
                  <a:pt x="152" y="229"/>
                </a:cubicBezTo>
                <a:cubicBezTo>
                  <a:pt x="121" y="257"/>
                  <a:pt x="44" y="259"/>
                  <a:pt x="22" y="297"/>
                </a:cubicBezTo>
                <a:cubicBezTo>
                  <a:pt x="0" y="335"/>
                  <a:pt x="0" y="427"/>
                  <a:pt x="18" y="459"/>
                </a:cubicBezTo>
                <a:cubicBezTo>
                  <a:pt x="36" y="491"/>
                  <a:pt x="59" y="484"/>
                  <a:pt x="132" y="489"/>
                </a:cubicBezTo>
                <a:cubicBezTo>
                  <a:pt x="205" y="494"/>
                  <a:pt x="380" y="478"/>
                  <a:pt x="458" y="489"/>
                </a:cubicBezTo>
                <a:cubicBezTo>
                  <a:pt x="536" y="500"/>
                  <a:pt x="549" y="527"/>
                  <a:pt x="598" y="555"/>
                </a:cubicBezTo>
                <a:cubicBezTo>
                  <a:pt x="647" y="583"/>
                  <a:pt x="707" y="639"/>
                  <a:pt x="752" y="657"/>
                </a:cubicBezTo>
                <a:cubicBezTo>
                  <a:pt x="797" y="675"/>
                  <a:pt x="837" y="670"/>
                  <a:pt x="870" y="661"/>
                </a:cubicBezTo>
                <a:cubicBezTo>
                  <a:pt x="903" y="652"/>
                  <a:pt x="932" y="639"/>
                  <a:pt x="952" y="603"/>
                </a:cubicBezTo>
                <a:cubicBezTo>
                  <a:pt x="972" y="567"/>
                  <a:pt x="981" y="497"/>
                  <a:pt x="992" y="445"/>
                </a:cubicBezTo>
                <a:cubicBezTo>
                  <a:pt x="1003" y="393"/>
                  <a:pt x="1013" y="347"/>
                  <a:pt x="1018" y="291"/>
                </a:cubicBezTo>
                <a:cubicBezTo>
                  <a:pt x="1023" y="235"/>
                  <a:pt x="1036" y="153"/>
                  <a:pt x="1022" y="107"/>
                </a:cubicBezTo>
                <a:cubicBezTo>
                  <a:pt x="1008" y="61"/>
                  <a:pt x="975" y="34"/>
                  <a:pt x="934" y="17"/>
                </a:cubicBezTo>
                <a:cubicBezTo>
                  <a:pt x="893" y="0"/>
                  <a:pt x="824" y="4"/>
                  <a:pt x="776" y="3"/>
                </a:cubicBezTo>
                <a:cubicBezTo>
                  <a:pt x="728" y="2"/>
                  <a:pt x="712" y="3"/>
                  <a:pt x="648" y="11"/>
                </a:cubicBezTo>
                <a:close/>
              </a:path>
            </a:pathLst>
          </a:custGeom>
          <a:solidFill>
            <a:srgbClr val="DDDDDD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grpSp>
        <p:nvGrpSpPr>
          <p:cNvPr id="21512" name="Group 12"/>
          <p:cNvGrpSpPr>
            <a:grpSpLocks/>
          </p:cNvGrpSpPr>
          <p:nvPr/>
        </p:nvGrpSpPr>
        <p:grpSpPr bwMode="auto">
          <a:xfrm>
            <a:off x="5076825" y="2974975"/>
            <a:ext cx="1458913" cy="933450"/>
            <a:chOff x="2889" y="1631"/>
            <a:chExt cx="980" cy="743"/>
          </a:xfrm>
        </p:grpSpPr>
        <p:sp>
          <p:nvSpPr>
            <p:cNvPr id="22165" name="Rectangle 13"/>
            <p:cNvSpPr>
              <a:spLocks noChangeArrowheads="1"/>
            </p:cNvSpPr>
            <p:nvPr/>
          </p:nvSpPr>
          <p:spPr bwMode="auto">
            <a:xfrm>
              <a:off x="3046" y="1841"/>
              <a:ext cx="663" cy="533"/>
            </a:xfrm>
            <a:prstGeom prst="rect">
              <a:avLst/>
            </a:prstGeom>
            <a:solidFill>
              <a:srgbClr val="DDDDDD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22166" name="AutoShape 14"/>
            <p:cNvSpPr>
              <a:spLocks noChangeArrowheads="1"/>
            </p:cNvSpPr>
            <p:nvPr/>
          </p:nvSpPr>
          <p:spPr bwMode="auto">
            <a:xfrm>
              <a:off x="2889" y="1631"/>
              <a:ext cx="980" cy="253"/>
            </a:xfrm>
            <a:prstGeom prst="triangle">
              <a:avLst>
                <a:gd name="adj" fmla="val 50000"/>
              </a:avLst>
            </a:prstGeom>
            <a:solidFill>
              <a:srgbClr val="DDDDDD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 i="0">
                <a:solidFill>
                  <a:srgbClr val="00CCFF"/>
                </a:solidFill>
                <a:latin typeface="Times New Roman" pitchFamily="18" charset="0"/>
              </a:endParaRPr>
            </a:p>
          </p:txBody>
        </p:sp>
      </p:grpSp>
      <p:sp>
        <p:nvSpPr>
          <p:cNvPr id="21513" name="Line 15"/>
          <p:cNvSpPr>
            <a:spLocks noChangeShapeType="1"/>
          </p:cNvSpPr>
          <p:nvPr/>
        </p:nvSpPr>
        <p:spPr bwMode="auto">
          <a:xfrm flipH="1">
            <a:off x="5854700" y="2020888"/>
            <a:ext cx="92075" cy="31115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21514" name="Line 16"/>
          <p:cNvSpPr>
            <a:spLocks noChangeShapeType="1"/>
          </p:cNvSpPr>
          <p:nvPr/>
        </p:nvSpPr>
        <p:spPr bwMode="auto">
          <a:xfrm>
            <a:off x="5946775" y="2020888"/>
            <a:ext cx="90488" cy="309562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21515" name="Line 17"/>
          <p:cNvSpPr>
            <a:spLocks noChangeShapeType="1"/>
          </p:cNvSpPr>
          <p:nvPr/>
        </p:nvSpPr>
        <p:spPr bwMode="auto">
          <a:xfrm>
            <a:off x="5854700" y="2330450"/>
            <a:ext cx="92075" cy="33338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21516" name="Line 18"/>
          <p:cNvSpPr>
            <a:spLocks noChangeShapeType="1"/>
          </p:cNvSpPr>
          <p:nvPr/>
        </p:nvSpPr>
        <p:spPr bwMode="auto">
          <a:xfrm flipH="1">
            <a:off x="5946775" y="2330450"/>
            <a:ext cx="90488" cy="33338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21517" name="Line 19"/>
          <p:cNvSpPr>
            <a:spLocks noChangeShapeType="1"/>
          </p:cNvSpPr>
          <p:nvPr/>
        </p:nvSpPr>
        <p:spPr bwMode="auto">
          <a:xfrm>
            <a:off x="5946775" y="2027238"/>
            <a:ext cx="0" cy="33655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21518" name="Line 20"/>
          <p:cNvSpPr>
            <a:spLocks noChangeShapeType="1"/>
          </p:cNvSpPr>
          <p:nvPr/>
        </p:nvSpPr>
        <p:spPr bwMode="auto">
          <a:xfrm flipV="1">
            <a:off x="5854700" y="2298700"/>
            <a:ext cx="92075" cy="33338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21519" name="Line 21"/>
          <p:cNvSpPr>
            <a:spLocks noChangeShapeType="1"/>
          </p:cNvSpPr>
          <p:nvPr/>
        </p:nvSpPr>
        <p:spPr bwMode="auto">
          <a:xfrm flipH="1" flipV="1">
            <a:off x="5946775" y="2298700"/>
            <a:ext cx="90488" cy="3175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21520" name="Line 22"/>
          <p:cNvSpPr>
            <a:spLocks noChangeShapeType="1"/>
          </p:cNvSpPr>
          <p:nvPr/>
        </p:nvSpPr>
        <p:spPr bwMode="auto">
          <a:xfrm>
            <a:off x="5894388" y="2195513"/>
            <a:ext cx="52387" cy="26987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21521" name="Line 23"/>
          <p:cNvSpPr>
            <a:spLocks noChangeShapeType="1"/>
          </p:cNvSpPr>
          <p:nvPr/>
        </p:nvSpPr>
        <p:spPr bwMode="auto">
          <a:xfrm flipV="1">
            <a:off x="5946775" y="2195513"/>
            <a:ext cx="55563" cy="26987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21522" name="Line 24"/>
          <p:cNvSpPr>
            <a:spLocks noChangeShapeType="1"/>
          </p:cNvSpPr>
          <p:nvPr/>
        </p:nvSpPr>
        <p:spPr bwMode="auto">
          <a:xfrm>
            <a:off x="5876925" y="2241550"/>
            <a:ext cx="66675" cy="34925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21523" name="Line 25"/>
          <p:cNvSpPr>
            <a:spLocks noChangeShapeType="1"/>
          </p:cNvSpPr>
          <p:nvPr/>
        </p:nvSpPr>
        <p:spPr bwMode="auto">
          <a:xfrm flipV="1">
            <a:off x="5946775" y="2247900"/>
            <a:ext cx="68263" cy="3175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21524" name="Line 26"/>
          <p:cNvSpPr>
            <a:spLocks noChangeShapeType="1"/>
          </p:cNvSpPr>
          <p:nvPr/>
        </p:nvSpPr>
        <p:spPr bwMode="auto">
          <a:xfrm flipV="1">
            <a:off x="5946775" y="2149475"/>
            <a:ext cx="34925" cy="1270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21525" name="Line 27"/>
          <p:cNvSpPr>
            <a:spLocks noChangeShapeType="1"/>
          </p:cNvSpPr>
          <p:nvPr/>
        </p:nvSpPr>
        <p:spPr bwMode="auto">
          <a:xfrm flipV="1">
            <a:off x="5946775" y="2085975"/>
            <a:ext cx="22225" cy="7938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21526" name="Line 28"/>
          <p:cNvSpPr>
            <a:spLocks noChangeShapeType="1"/>
          </p:cNvSpPr>
          <p:nvPr/>
        </p:nvSpPr>
        <p:spPr bwMode="auto">
          <a:xfrm>
            <a:off x="5907088" y="2144713"/>
            <a:ext cx="42862" cy="17462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21527" name="Line 29"/>
          <p:cNvSpPr>
            <a:spLocks noChangeShapeType="1"/>
          </p:cNvSpPr>
          <p:nvPr/>
        </p:nvSpPr>
        <p:spPr bwMode="auto">
          <a:xfrm>
            <a:off x="5926138" y="2082800"/>
            <a:ext cx="23812" cy="15875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grpSp>
        <p:nvGrpSpPr>
          <p:cNvPr id="21528" name="Group 30"/>
          <p:cNvGrpSpPr>
            <a:grpSpLocks/>
          </p:cNvGrpSpPr>
          <p:nvPr/>
        </p:nvGrpSpPr>
        <p:grpSpPr bwMode="auto">
          <a:xfrm>
            <a:off x="5962650" y="1992313"/>
            <a:ext cx="152400" cy="58737"/>
            <a:chOff x="4227" y="1360"/>
            <a:chExt cx="863" cy="270"/>
          </a:xfrm>
        </p:grpSpPr>
        <p:sp>
          <p:nvSpPr>
            <p:cNvPr id="22161" name="Line 31"/>
            <p:cNvSpPr>
              <a:spLocks noChangeShapeType="1"/>
            </p:cNvSpPr>
            <p:nvPr/>
          </p:nvSpPr>
          <p:spPr bwMode="auto">
            <a:xfrm>
              <a:off x="4227" y="1604"/>
              <a:ext cx="0" cy="0"/>
            </a:xfrm>
            <a:prstGeom prst="line">
              <a:avLst/>
            </a:prstGeom>
            <a:noFill/>
            <a:ln w="9525">
              <a:solidFill>
                <a:srgbClr val="FF3300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22162" name="Line 32"/>
            <p:cNvSpPr>
              <a:spLocks noChangeShapeType="1"/>
            </p:cNvSpPr>
            <p:nvPr/>
          </p:nvSpPr>
          <p:spPr bwMode="auto">
            <a:xfrm rot="6361956" flipH="1" flipV="1">
              <a:off x="4464" y="1205"/>
              <a:ext cx="189" cy="500"/>
            </a:xfrm>
            <a:prstGeom prst="line">
              <a:avLst/>
            </a:prstGeom>
            <a:noFill/>
            <a:ln w="31750">
              <a:solidFill>
                <a:srgbClr val="FF3300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22163" name="Line 33"/>
            <p:cNvSpPr>
              <a:spLocks noChangeShapeType="1"/>
            </p:cNvSpPr>
            <p:nvPr/>
          </p:nvSpPr>
          <p:spPr bwMode="auto">
            <a:xfrm rot="6361956">
              <a:off x="4602" y="1393"/>
              <a:ext cx="189" cy="203"/>
            </a:xfrm>
            <a:prstGeom prst="line">
              <a:avLst/>
            </a:prstGeom>
            <a:noFill/>
            <a:ln w="31750">
              <a:solidFill>
                <a:srgbClr val="FF3300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22164" name="Line 34"/>
            <p:cNvSpPr>
              <a:spLocks noChangeShapeType="1"/>
            </p:cNvSpPr>
            <p:nvPr/>
          </p:nvSpPr>
          <p:spPr bwMode="auto">
            <a:xfrm rot="6361956" flipH="1" flipV="1">
              <a:off x="4745" y="1286"/>
              <a:ext cx="189" cy="500"/>
            </a:xfrm>
            <a:prstGeom prst="line">
              <a:avLst/>
            </a:prstGeom>
            <a:noFill/>
            <a:ln w="31750">
              <a:solidFill>
                <a:srgbClr val="FF3300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21529" name="Group 35"/>
          <p:cNvGrpSpPr>
            <a:grpSpLocks/>
          </p:cNvGrpSpPr>
          <p:nvPr/>
        </p:nvGrpSpPr>
        <p:grpSpPr bwMode="auto">
          <a:xfrm rot="5700496">
            <a:off x="5870575" y="1889125"/>
            <a:ext cx="168275" cy="53975"/>
            <a:chOff x="4227" y="1360"/>
            <a:chExt cx="863" cy="270"/>
          </a:xfrm>
        </p:grpSpPr>
        <p:sp>
          <p:nvSpPr>
            <p:cNvPr id="22157" name="Line 36"/>
            <p:cNvSpPr>
              <a:spLocks noChangeShapeType="1"/>
            </p:cNvSpPr>
            <p:nvPr/>
          </p:nvSpPr>
          <p:spPr bwMode="auto">
            <a:xfrm>
              <a:off x="4227" y="1604"/>
              <a:ext cx="0" cy="0"/>
            </a:xfrm>
            <a:prstGeom prst="line">
              <a:avLst/>
            </a:prstGeom>
            <a:noFill/>
            <a:ln w="9525">
              <a:solidFill>
                <a:srgbClr val="FF3300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22158" name="Line 37"/>
            <p:cNvSpPr>
              <a:spLocks noChangeShapeType="1"/>
            </p:cNvSpPr>
            <p:nvPr/>
          </p:nvSpPr>
          <p:spPr bwMode="auto">
            <a:xfrm rot="6361956" flipH="1" flipV="1">
              <a:off x="4464" y="1205"/>
              <a:ext cx="189" cy="500"/>
            </a:xfrm>
            <a:prstGeom prst="line">
              <a:avLst/>
            </a:prstGeom>
            <a:noFill/>
            <a:ln w="31750">
              <a:solidFill>
                <a:srgbClr val="FF3300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22159" name="Line 38"/>
            <p:cNvSpPr>
              <a:spLocks noChangeShapeType="1"/>
            </p:cNvSpPr>
            <p:nvPr/>
          </p:nvSpPr>
          <p:spPr bwMode="auto">
            <a:xfrm rot="6361956">
              <a:off x="4602" y="1393"/>
              <a:ext cx="189" cy="203"/>
            </a:xfrm>
            <a:prstGeom prst="line">
              <a:avLst/>
            </a:prstGeom>
            <a:noFill/>
            <a:ln w="31750">
              <a:solidFill>
                <a:srgbClr val="FF3300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22160" name="Line 39"/>
            <p:cNvSpPr>
              <a:spLocks noChangeShapeType="1"/>
            </p:cNvSpPr>
            <p:nvPr/>
          </p:nvSpPr>
          <p:spPr bwMode="auto">
            <a:xfrm rot="6361956" flipH="1" flipV="1">
              <a:off x="4745" y="1286"/>
              <a:ext cx="189" cy="500"/>
            </a:xfrm>
            <a:prstGeom prst="line">
              <a:avLst/>
            </a:prstGeom>
            <a:noFill/>
            <a:ln w="31750">
              <a:solidFill>
                <a:srgbClr val="FF3300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21530" name="Group 40"/>
          <p:cNvGrpSpPr>
            <a:grpSpLocks/>
          </p:cNvGrpSpPr>
          <p:nvPr/>
        </p:nvGrpSpPr>
        <p:grpSpPr bwMode="auto">
          <a:xfrm rot="10800000">
            <a:off x="5778500" y="1985963"/>
            <a:ext cx="152400" cy="58737"/>
            <a:chOff x="4227" y="1360"/>
            <a:chExt cx="863" cy="270"/>
          </a:xfrm>
        </p:grpSpPr>
        <p:sp>
          <p:nvSpPr>
            <p:cNvPr id="22153" name="Line 41"/>
            <p:cNvSpPr>
              <a:spLocks noChangeShapeType="1"/>
            </p:cNvSpPr>
            <p:nvPr/>
          </p:nvSpPr>
          <p:spPr bwMode="auto">
            <a:xfrm>
              <a:off x="4227" y="1604"/>
              <a:ext cx="0" cy="0"/>
            </a:xfrm>
            <a:prstGeom prst="line">
              <a:avLst/>
            </a:prstGeom>
            <a:noFill/>
            <a:ln w="9525">
              <a:solidFill>
                <a:srgbClr val="FF3300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22154" name="Line 42"/>
            <p:cNvSpPr>
              <a:spLocks noChangeShapeType="1"/>
            </p:cNvSpPr>
            <p:nvPr/>
          </p:nvSpPr>
          <p:spPr bwMode="auto">
            <a:xfrm rot="6361956" flipH="1" flipV="1">
              <a:off x="4464" y="1205"/>
              <a:ext cx="189" cy="500"/>
            </a:xfrm>
            <a:prstGeom prst="line">
              <a:avLst/>
            </a:prstGeom>
            <a:noFill/>
            <a:ln w="31750">
              <a:solidFill>
                <a:srgbClr val="FF3300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22155" name="Line 43"/>
            <p:cNvSpPr>
              <a:spLocks noChangeShapeType="1"/>
            </p:cNvSpPr>
            <p:nvPr/>
          </p:nvSpPr>
          <p:spPr bwMode="auto">
            <a:xfrm rot="6361956">
              <a:off x="4602" y="1393"/>
              <a:ext cx="189" cy="203"/>
            </a:xfrm>
            <a:prstGeom prst="line">
              <a:avLst/>
            </a:prstGeom>
            <a:noFill/>
            <a:ln w="31750">
              <a:solidFill>
                <a:srgbClr val="FF3300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22156" name="Line 44"/>
            <p:cNvSpPr>
              <a:spLocks noChangeShapeType="1"/>
            </p:cNvSpPr>
            <p:nvPr/>
          </p:nvSpPr>
          <p:spPr bwMode="auto">
            <a:xfrm rot="6361956" flipH="1" flipV="1">
              <a:off x="4745" y="1286"/>
              <a:ext cx="189" cy="500"/>
            </a:xfrm>
            <a:prstGeom prst="line">
              <a:avLst/>
            </a:prstGeom>
            <a:noFill/>
            <a:ln w="31750">
              <a:solidFill>
                <a:srgbClr val="FF3300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sp>
        <p:nvSpPr>
          <p:cNvPr id="21531" name="Oval 45"/>
          <p:cNvSpPr>
            <a:spLocks noChangeArrowheads="1"/>
          </p:cNvSpPr>
          <p:nvPr/>
        </p:nvSpPr>
        <p:spPr bwMode="auto">
          <a:xfrm>
            <a:off x="6835775" y="3652838"/>
            <a:ext cx="358775" cy="95250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21532" name="Line 46"/>
          <p:cNvSpPr>
            <a:spLocks noChangeShapeType="1"/>
          </p:cNvSpPr>
          <p:nvPr/>
        </p:nvSpPr>
        <p:spPr bwMode="auto">
          <a:xfrm>
            <a:off x="6835775" y="3644900"/>
            <a:ext cx="0" cy="58738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21533" name="Line 47"/>
          <p:cNvSpPr>
            <a:spLocks noChangeShapeType="1"/>
          </p:cNvSpPr>
          <p:nvPr/>
        </p:nvSpPr>
        <p:spPr bwMode="auto">
          <a:xfrm>
            <a:off x="7194550" y="3644900"/>
            <a:ext cx="0" cy="58738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21534" name="Rectangle 48"/>
          <p:cNvSpPr>
            <a:spLocks noChangeArrowheads="1"/>
          </p:cNvSpPr>
          <p:nvPr/>
        </p:nvSpPr>
        <p:spPr bwMode="auto">
          <a:xfrm>
            <a:off x="6835775" y="3644900"/>
            <a:ext cx="355600" cy="58738"/>
          </a:xfrm>
          <a:prstGeom prst="rect">
            <a:avLst/>
          </a:prstGeom>
          <a:solidFill>
            <a:srgbClr val="DDDDDD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l-GR" sz="2400" i="0">
              <a:latin typeface="Times New Roman" pitchFamily="18" charset="0"/>
            </a:endParaRPr>
          </a:p>
        </p:txBody>
      </p:sp>
      <p:sp>
        <p:nvSpPr>
          <p:cNvPr id="21535" name="Oval 49"/>
          <p:cNvSpPr>
            <a:spLocks noChangeArrowheads="1"/>
          </p:cNvSpPr>
          <p:nvPr/>
        </p:nvSpPr>
        <p:spPr bwMode="auto">
          <a:xfrm>
            <a:off x="6832600" y="3576638"/>
            <a:ext cx="358775" cy="111125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grpSp>
        <p:nvGrpSpPr>
          <p:cNvPr id="21536" name="Group 50"/>
          <p:cNvGrpSpPr>
            <a:grpSpLocks/>
          </p:cNvGrpSpPr>
          <p:nvPr/>
        </p:nvGrpSpPr>
        <p:grpSpPr bwMode="auto">
          <a:xfrm>
            <a:off x="6918325" y="3600450"/>
            <a:ext cx="179388" cy="65088"/>
            <a:chOff x="2848" y="848"/>
            <a:chExt cx="140" cy="98"/>
          </a:xfrm>
        </p:grpSpPr>
        <p:sp>
          <p:nvSpPr>
            <p:cNvPr id="22150" name="Line 51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2151" name="Line 52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2152" name="Line 53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grpSp>
        <p:nvGrpSpPr>
          <p:cNvPr id="21537" name="Group 54"/>
          <p:cNvGrpSpPr>
            <a:grpSpLocks/>
          </p:cNvGrpSpPr>
          <p:nvPr/>
        </p:nvGrpSpPr>
        <p:grpSpPr bwMode="auto">
          <a:xfrm flipV="1">
            <a:off x="6918325" y="3600450"/>
            <a:ext cx="179388" cy="65088"/>
            <a:chOff x="2848" y="848"/>
            <a:chExt cx="140" cy="98"/>
          </a:xfrm>
        </p:grpSpPr>
        <p:sp>
          <p:nvSpPr>
            <p:cNvPr id="22147" name="Line 55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2148" name="Line 56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2149" name="Line 57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sp>
        <p:nvSpPr>
          <p:cNvPr id="21538" name="Oval 58"/>
          <p:cNvSpPr>
            <a:spLocks noChangeArrowheads="1"/>
          </p:cNvSpPr>
          <p:nvPr/>
        </p:nvSpPr>
        <p:spPr bwMode="auto">
          <a:xfrm>
            <a:off x="7191375" y="3932238"/>
            <a:ext cx="358775" cy="95250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21539" name="Line 59"/>
          <p:cNvSpPr>
            <a:spLocks noChangeShapeType="1"/>
          </p:cNvSpPr>
          <p:nvPr/>
        </p:nvSpPr>
        <p:spPr bwMode="auto">
          <a:xfrm>
            <a:off x="7191375" y="3924300"/>
            <a:ext cx="0" cy="58738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21540" name="Line 60"/>
          <p:cNvSpPr>
            <a:spLocks noChangeShapeType="1"/>
          </p:cNvSpPr>
          <p:nvPr/>
        </p:nvSpPr>
        <p:spPr bwMode="auto">
          <a:xfrm>
            <a:off x="7550150" y="3924300"/>
            <a:ext cx="0" cy="58738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21541" name="Rectangle 61"/>
          <p:cNvSpPr>
            <a:spLocks noChangeArrowheads="1"/>
          </p:cNvSpPr>
          <p:nvPr/>
        </p:nvSpPr>
        <p:spPr bwMode="auto">
          <a:xfrm>
            <a:off x="7191375" y="3924300"/>
            <a:ext cx="355600" cy="58738"/>
          </a:xfrm>
          <a:prstGeom prst="rect">
            <a:avLst/>
          </a:prstGeom>
          <a:solidFill>
            <a:srgbClr val="DDDDDD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l-GR" sz="2400" i="0">
              <a:latin typeface="Times New Roman" pitchFamily="18" charset="0"/>
            </a:endParaRPr>
          </a:p>
        </p:txBody>
      </p:sp>
      <p:sp>
        <p:nvSpPr>
          <p:cNvPr id="21542" name="Oval 62"/>
          <p:cNvSpPr>
            <a:spLocks noChangeArrowheads="1"/>
          </p:cNvSpPr>
          <p:nvPr/>
        </p:nvSpPr>
        <p:spPr bwMode="auto">
          <a:xfrm>
            <a:off x="7188200" y="3856038"/>
            <a:ext cx="358775" cy="111125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grpSp>
        <p:nvGrpSpPr>
          <p:cNvPr id="21543" name="Group 63"/>
          <p:cNvGrpSpPr>
            <a:grpSpLocks/>
          </p:cNvGrpSpPr>
          <p:nvPr/>
        </p:nvGrpSpPr>
        <p:grpSpPr bwMode="auto">
          <a:xfrm>
            <a:off x="7273925" y="3879850"/>
            <a:ext cx="179388" cy="65088"/>
            <a:chOff x="2848" y="848"/>
            <a:chExt cx="140" cy="98"/>
          </a:xfrm>
        </p:grpSpPr>
        <p:sp>
          <p:nvSpPr>
            <p:cNvPr id="22144" name="Line 64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2145" name="Line 65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2146" name="Line 66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grpSp>
        <p:nvGrpSpPr>
          <p:cNvPr id="21544" name="Group 67"/>
          <p:cNvGrpSpPr>
            <a:grpSpLocks/>
          </p:cNvGrpSpPr>
          <p:nvPr/>
        </p:nvGrpSpPr>
        <p:grpSpPr bwMode="auto">
          <a:xfrm flipV="1">
            <a:off x="7273925" y="3879850"/>
            <a:ext cx="179388" cy="65088"/>
            <a:chOff x="2848" y="848"/>
            <a:chExt cx="140" cy="98"/>
          </a:xfrm>
        </p:grpSpPr>
        <p:sp>
          <p:nvSpPr>
            <p:cNvPr id="22141" name="Line 68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2142" name="Line 69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2143" name="Line 70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sp>
        <p:nvSpPr>
          <p:cNvPr id="21545" name="Oval 71"/>
          <p:cNvSpPr>
            <a:spLocks noChangeArrowheads="1"/>
          </p:cNvSpPr>
          <p:nvPr/>
        </p:nvSpPr>
        <p:spPr bwMode="auto">
          <a:xfrm>
            <a:off x="7470775" y="3665538"/>
            <a:ext cx="358775" cy="95250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21546" name="Line 72"/>
          <p:cNvSpPr>
            <a:spLocks noChangeShapeType="1"/>
          </p:cNvSpPr>
          <p:nvPr/>
        </p:nvSpPr>
        <p:spPr bwMode="auto">
          <a:xfrm>
            <a:off x="7470775" y="3657600"/>
            <a:ext cx="0" cy="58738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21547" name="Line 73"/>
          <p:cNvSpPr>
            <a:spLocks noChangeShapeType="1"/>
          </p:cNvSpPr>
          <p:nvPr/>
        </p:nvSpPr>
        <p:spPr bwMode="auto">
          <a:xfrm>
            <a:off x="7829550" y="3657600"/>
            <a:ext cx="0" cy="58738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21548" name="Rectangle 74"/>
          <p:cNvSpPr>
            <a:spLocks noChangeArrowheads="1"/>
          </p:cNvSpPr>
          <p:nvPr/>
        </p:nvSpPr>
        <p:spPr bwMode="auto">
          <a:xfrm>
            <a:off x="7470775" y="3657600"/>
            <a:ext cx="355600" cy="58738"/>
          </a:xfrm>
          <a:prstGeom prst="rect">
            <a:avLst/>
          </a:prstGeom>
          <a:solidFill>
            <a:srgbClr val="DDDDDD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l-GR" sz="2400" i="0">
              <a:latin typeface="Times New Roman" pitchFamily="18" charset="0"/>
            </a:endParaRPr>
          </a:p>
        </p:txBody>
      </p:sp>
      <p:sp>
        <p:nvSpPr>
          <p:cNvPr id="21549" name="Oval 75"/>
          <p:cNvSpPr>
            <a:spLocks noChangeArrowheads="1"/>
          </p:cNvSpPr>
          <p:nvPr/>
        </p:nvSpPr>
        <p:spPr bwMode="auto">
          <a:xfrm>
            <a:off x="7467600" y="3589338"/>
            <a:ext cx="358775" cy="111125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grpSp>
        <p:nvGrpSpPr>
          <p:cNvPr id="21550" name="Group 76"/>
          <p:cNvGrpSpPr>
            <a:grpSpLocks/>
          </p:cNvGrpSpPr>
          <p:nvPr/>
        </p:nvGrpSpPr>
        <p:grpSpPr bwMode="auto">
          <a:xfrm>
            <a:off x="7553325" y="3613150"/>
            <a:ext cx="179388" cy="65088"/>
            <a:chOff x="2848" y="848"/>
            <a:chExt cx="140" cy="98"/>
          </a:xfrm>
        </p:grpSpPr>
        <p:sp>
          <p:nvSpPr>
            <p:cNvPr id="22138" name="Line 77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2139" name="Line 78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2140" name="Line 79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grpSp>
        <p:nvGrpSpPr>
          <p:cNvPr id="21551" name="Group 80"/>
          <p:cNvGrpSpPr>
            <a:grpSpLocks/>
          </p:cNvGrpSpPr>
          <p:nvPr/>
        </p:nvGrpSpPr>
        <p:grpSpPr bwMode="auto">
          <a:xfrm flipV="1">
            <a:off x="7553325" y="3613150"/>
            <a:ext cx="179388" cy="65088"/>
            <a:chOff x="2848" y="848"/>
            <a:chExt cx="140" cy="98"/>
          </a:xfrm>
        </p:grpSpPr>
        <p:sp>
          <p:nvSpPr>
            <p:cNvPr id="22135" name="Line 81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2136" name="Line 82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2137" name="Line 83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sp>
        <p:nvSpPr>
          <p:cNvPr id="21552" name="Oval 84"/>
          <p:cNvSpPr>
            <a:spLocks noChangeArrowheads="1"/>
          </p:cNvSpPr>
          <p:nvPr/>
        </p:nvSpPr>
        <p:spPr bwMode="auto">
          <a:xfrm>
            <a:off x="6935788" y="2503488"/>
            <a:ext cx="347662" cy="88900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21553" name="Line 85"/>
          <p:cNvSpPr>
            <a:spLocks noChangeShapeType="1"/>
          </p:cNvSpPr>
          <p:nvPr/>
        </p:nvSpPr>
        <p:spPr bwMode="auto">
          <a:xfrm>
            <a:off x="6935788" y="2495550"/>
            <a:ext cx="0" cy="55563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21554" name="Line 86"/>
          <p:cNvSpPr>
            <a:spLocks noChangeShapeType="1"/>
          </p:cNvSpPr>
          <p:nvPr/>
        </p:nvSpPr>
        <p:spPr bwMode="auto">
          <a:xfrm>
            <a:off x="7283450" y="2495550"/>
            <a:ext cx="0" cy="55563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21555" name="Rectangle 87"/>
          <p:cNvSpPr>
            <a:spLocks noChangeArrowheads="1"/>
          </p:cNvSpPr>
          <p:nvPr/>
        </p:nvSpPr>
        <p:spPr bwMode="auto">
          <a:xfrm>
            <a:off x="6935788" y="2495550"/>
            <a:ext cx="344487" cy="53975"/>
          </a:xfrm>
          <a:prstGeom prst="rect">
            <a:avLst/>
          </a:prstGeom>
          <a:solidFill>
            <a:srgbClr val="DDDDDD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l-GR" sz="2400" i="0">
              <a:latin typeface="Times New Roman" pitchFamily="18" charset="0"/>
            </a:endParaRPr>
          </a:p>
        </p:txBody>
      </p:sp>
      <p:sp>
        <p:nvSpPr>
          <p:cNvPr id="21556" name="Oval 88"/>
          <p:cNvSpPr>
            <a:spLocks noChangeArrowheads="1"/>
          </p:cNvSpPr>
          <p:nvPr/>
        </p:nvSpPr>
        <p:spPr bwMode="auto">
          <a:xfrm>
            <a:off x="6932613" y="2432050"/>
            <a:ext cx="347662" cy="103188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grpSp>
        <p:nvGrpSpPr>
          <p:cNvPr id="21557" name="Group 89"/>
          <p:cNvGrpSpPr>
            <a:grpSpLocks/>
          </p:cNvGrpSpPr>
          <p:nvPr/>
        </p:nvGrpSpPr>
        <p:grpSpPr bwMode="auto">
          <a:xfrm>
            <a:off x="7016750" y="2454275"/>
            <a:ext cx="171450" cy="61913"/>
            <a:chOff x="2848" y="848"/>
            <a:chExt cx="140" cy="98"/>
          </a:xfrm>
        </p:grpSpPr>
        <p:sp>
          <p:nvSpPr>
            <p:cNvPr id="22132" name="Line 90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2133" name="Line 91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2134" name="Line 92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grpSp>
        <p:nvGrpSpPr>
          <p:cNvPr id="21558" name="Group 93"/>
          <p:cNvGrpSpPr>
            <a:grpSpLocks/>
          </p:cNvGrpSpPr>
          <p:nvPr/>
        </p:nvGrpSpPr>
        <p:grpSpPr bwMode="auto">
          <a:xfrm flipV="1">
            <a:off x="7016750" y="2454275"/>
            <a:ext cx="171450" cy="60325"/>
            <a:chOff x="2848" y="848"/>
            <a:chExt cx="140" cy="98"/>
          </a:xfrm>
        </p:grpSpPr>
        <p:sp>
          <p:nvSpPr>
            <p:cNvPr id="22129" name="Line 94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2130" name="Line 95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2131" name="Line 96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sp>
        <p:nvSpPr>
          <p:cNvPr id="21559" name="Oval 97"/>
          <p:cNvSpPr>
            <a:spLocks noChangeArrowheads="1"/>
          </p:cNvSpPr>
          <p:nvPr/>
        </p:nvSpPr>
        <p:spPr bwMode="auto">
          <a:xfrm>
            <a:off x="6934200" y="2763838"/>
            <a:ext cx="358775" cy="95250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21560" name="Line 98"/>
          <p:cNvSpPr>
            <a:spLocks noChangeShapeType="1"/>
          </p:cNvSpPr>
          <p:nvPr/>
        </p:nvSpPr>
        <p:spPr bwMode="auto">
          <a:xfrm>
            <a:off x="6934200" y="2755900"/>
            <a:ext cx="0" cy="58738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21561" name="Line 99"/>
          <p:cNvSpPr>
            <a:spLocks noChangeShapeType="1"/>
          </p:cNvSpPr>
          <p:nvPr/>
        </p:nvSpPr>
        <p:spPr bwMode="auto">
          <a:xfrm>
            <a:off x="7292975" y="2755900"/>
            <a:ext cx="0" cy="58738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21562" name="Rectangle 100"/>
          <p:cNvSpPr>
            <a:spLocks noChangeArrowheads="1"/>
          </p:cNvSpPr>
          <p:nvPr/>
        </p:nvSpPr>
        <p:spPr bwMode="auto">
          <a:xfrm>
            <a:off x="6934200" y="2755900"/>
            <a:ext cx="355600" cy="58738"/>
          </a:xfrm>
          <a:prstGeom prst="rect">
            <a:avLst/>
          </a:prstGeom>
          <a:solidFill>
            <a:srgbClr val="DDDDDD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l-GR" sz="2400" i="0">
              <a:latin typeface="Times New Roman" pitchFamily="18" charset="0"/>
            </a:endParaRPr>
          </a:p>
        </p:txBody>
      </p:sp>
      <p:sp>
        <p:nvSpPr>
          <p:cNvPr id="21563" name="Oval 101"/>
          <p:cNvSpPr>
            <a:spLocks noChangeArrowheads="1"/>
          </p:cNvSpPr>
          <p:nvPr/>
        </p:nvSpPr>
        <p:spPr bwMode="auto">
          <a:xfrm>
            <a:off x="6931025" y="2687638"/>
            <a:ext cx="358775" cy="111125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grpSp>
        <p:nvGrpSpPr>
          <p:cNvPr id="21564" name="Group 102"/>
          <p:cNvGrpSpPr>
            <a:grpSpLocks/>
          </p:cNvGrpSpPr>
          <p:nvPr/>
        </p:nvGrpSpPr>
        <p:grpSpPr bwMode="auto">
          <a:xfrm>
            <a:off x="7016750" y="2711450"/>
            <a:ext cx="179388" cy="65088"/>
            <a:chOff x="2848" y="848"/>
            <a:chExt cx="140" cy="98"/>
          </a:xfrm>
        </p:grpSpPr>
        <p:sp>
          <p:nvSpPr>
            <p:cNvPr id="22126" name="Line 103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2127" name="Line 104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2128" name="Line 105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grpSp>
        <p:nvGrpSpPr>
          <p:cNvPr id="21565" name="Group 106"/>
          <p:cNvGrpSpPr>
            <a:grpSpLocks/>
          </p:cNvGrpSpPr>
          <p:nvPr/>
        </p:nvGrpSpPr>
        <p:grpSpPr bwMode="auto">
          <a:xfrm flipV="1">
            <a:off x="7016750" y="2711450"/>
            <a:ext cx="179388" cy="65088"/>
            <a:chOff x="2848" y="848"/>
            <a:chExt cx="140" cy="98"/>
          </a:xfrm>
        </p:grpSpPr>
        <p:sp>
          <p:nvSpPr>
            <p:cNvPr id="22123" name="Line 107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2124" name="Line 108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2125" name="Line 109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sp>
        <p:nvSpPr>
          <p:cNvPr id="21566" name="Oval 110"/>
          <p:cNvSpPr>
            <a:spLocks noChangeArrowheads="1"/>
          </p:cNvSpPr>
          <p:nvPr/>
        </p:nvSpPr>
        <p:spPr bwMode="auto">
          <a:xfrm>
            <a:off x="7410450" y="2405063"/>
            <a:ext cx="330200" cy="85725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21567" name="Line 111"/>
          <p:cNvSpPr>
            <a:spLocks noChangeShapeType="1"/>
          </p:cNvSpPr>
          <p:nvPr/>
        </p:nvSpPr>
        <p:spPr bwMode="auto">
          <a:xfrm>
            <a:off x="7410450" y="2398713"/>
            <a:ext cx="0" cy="52387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21568" name="Line 112"/>
          <p:cNvSpPr>
            <a:spLocks noChangeShapeType="1"/>
          </p:cNvSpPr>
          <p:nvPr/>
        </p:nvSpPr>
        <p:spPr bwMode="auto">
          <a:xfrm>
            <a:off x="7740650" y="2398713"/>
            <a:ext cx="0" cy="52387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21569" name="Rectangle 113"/>
          <p:cNvSpPr>
            <a:spLocks noChangeArrowheads="1"/>
          </p:cNvSpPr>
          <p:nvPr/>
        </p:nvSpPr>
        <p:spPr bwMode="auto">
          <a:xfrm>
            <a:off x="7410450" y="2398713"/>
            <a:ext cx="327025" cy="52387"/>
          </a:xfrm>
          <a:prstGeom prst="rect">
            <a:avLst/>
          </a:prstGeom>
          <a:solidFill>
            <a:srgbClr val="DDDDDD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l-GR" sz="2400" i="0">
              <a:solidFill>
                <a:schemeClr val="bg2"/>
              </a:solidFill>
              <a:latin typeface="Times New Roman" pitchFamily="18" charset="0"/>
            </a:endParaRPr>
          </a:p>
        </p:txBody>
      </p:sp>
      <p:sp>
        <p:nvSpPr>
          <p:cNvPr id="21570" name="Oval 114"/>
          <p:cNvSpPr>
            <a:spLocks noChangeArrowheads="1"/>
          </p:cNvSpPr>
          <p:nvPr/>
        </p:nvSpPr>
        <p:spPr bwMode="auto">
          <a:xfrm>
            <a:off x="7407275" y="2336800"/>
            <a:ext cx="330200" cy="100013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grpSp>
        <p:nvGrpSpPr>
          <p:cNvPr id="21571" name="Group 115"/>
          <p:cNvGrpSpPr>
            <a:grpSpLocks/>
          </p:cNvGrpSpPr>
          <p:nvPr/>
        </p:nvGrpSpPr>
        <p:grpSpPr bwMode="auto">
          <a:xfrm>
            <a:off x="7486650" y="2359025"/>
            <a:ext cx="163513" cy="57150"/>
            <a:chOff x="2848" y="848"/>
            <a:chExt cx="140" cy="98"/>
          </a:xfrm>
        </p:grpSpPr>
        <p:sp>
          <p:nvSpPr>
            <p:cNvPr id="22120" name="Line 116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2121" name="Line 117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2122" name="Line 118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grpSp>
        <p:nvGrpSpPr>
          <p:cNvPr id="21572" name="Group 119"/>
          <p:cNvGrpSpPr>
            <a:grpSpLocks/>
          </p:cNvGrpSpPr>
          <p:nvPr/>
        </p:nvGrpSpPr>
        <p:grpSpPr bwMode="auto">
          <a:xfrm flipV="1">
            <a:off x="7486650" y="2357438"/>
            <a:ext cx="163513" cy="58737"/>
            <a:chOff x="2848" y="848"/>
            <a:chExt cx="140" cy="98"/>
          </a:xfrm>
        </p:grpSpPr>
        <p:sp>
          <p:nvSpPr>
            <p:cNvPr id="22117" name="Line 120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2118" name="Line 121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2119" name="Line 122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sp>
        <p:nvSpPr>
          <p:cNvPr id="21573" name="Oval 123"/>
          <p:cNvSpPr>
            <a:spLocks noChangeArrowheads="1"/>
          </p:cNvSpPr>
          <p:nvPr/>
        </p:nvSpPr>
        <p:spPr bwMode="auto">
          <a:xfrm>
            <a:off x="7496175" y="2763838"/>
            <a:ext cx="358775" cy="95250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21574" name="Line 124"/>
          <p:cNvSpPr>
            <a:spLocks noChangeShapeType="1"/>
          </p:cNvSpPr>
          <p:nvPr/>
        </p:nvSpPr>
        <p:spPr bwMode="auto">
          <a:xfrm>
            <a:off x="7496175" y="2755900"/>
            <a:ext cx="0" cy="58738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21575" name="Line 125"/>
          <p:cNvSpPr>
            <a:spLocks noChangeShapeType="1"/>
          </p:cNvSpPr>
          <p:nvPr/>
        </p:nvSpPr>
        <p:spPr bwMode="auto">
          <a:xfrm>
            <a:off x="7854950" y="2755900"/>
            <a:ext cx="0" cy="58738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21576" name="Rectangle 126"/>
          <p:cNvSpPr>
            <a:spLocks noChangeArrowheads="1"/>
          </p:cNvSpPr>
          <p:nvPr/>
        </p:nvSpPr>
        <p:spPr bwMode="auto">
          <a:xfrm>
            <a:off x="7496175" y="2755900"/>
            <a:ext cx="355600" cy="58738"/>
          </a:xfrm>
          <a:prstGeom prst="rect">
            <a:avLst/>
          </a:prstGeom>
          <a:solidFill>
            <a:srgbClr val="DDDDDD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l-GR" sz="2400" i="0">
              <a:latin typeface="Times New Roman" pitchFamily="18" charset="0"/>
            </a:endParaRPr>
          </a:p>
        </p:txBody>
      </p:sp>
      <p:sp>
        <p:nvSpPr>
          <p:cNvPr id="21577" name="Oval 127"/>
          <p:cNvSpPr>
            <a:spLocks noChangeArrowheads="1"/>
          </p:cNvSpPr>
          <p:nvPr/>
        </p:nvSpPr>
        <p:spPr bwMode="auto">
          <a:xfrm>
            <a:off x="7493000" y="2687638"/>
            <a:ext cx="358775" cy="111125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grpSp>
        <p:nvGrpSpPr>
          <p:cNvPr id="21578" name="Group 128"/>
          <p:cNvGrpSpPr>
            <a:grpSpLocks/>
          </p:cNvGrpSpPr>
          <p:nvPr/>
        </p:nvGrpSpPr>
        <p:grpSpPr bwMode="auto">
          <a:xfrm>
            <a:off x="7578725" y="2711450"/>
            <a:ext cx="179388" cy="65088"/>
            <a:chOff x="2848" y="848"/>
            <a:chExt cx="140" cy="98"/>
          </a:xfrm>
        </p:grpSpPr>
        <p:sp>
          <p:nvSpPr>
            <p:cNvPr id="22114" name="Line 129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2115" name="Line 130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2116" name="Line 131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grpSp>
        <p:nvGrpSpPr>
          <p:cNvPr id="21579" name="Group 132"/>
          <p:cNvGrpSpPr>
            <a:grpSpLocks/>
          </p:cNvGrpSpPr>
          <p:nvPr/>
        </p:nvGrpSpPr>
        <p:grpSpPr bwMode="auto">
          <a:xfrm flipV="1">
            <a:off x="7578725" y="2711450"/>
            <a:ext cx="179388" cy="65088"/>
            <a:chOff x="2848" y="848"/>
            <a:chExt cx="140" cy="98"/>
          </a:xfrm>
        </p:grpSpPr>
        <p:sp>
          <p:nvSpPr>
            <p:cNvPr id="22111" name="Line 133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2112" name="Line 134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2113" name="Line 135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sp>
        <p:nvSpPr>
          <p:cNvPr id="21580" name="Oval 136"/>
          <p:cNvSpPr>
            <a:spLocks noChangeArrowheads="1"/>
          </p:cNvSpPr>
          <p:nvPr/>
        </p:nvSpPr>
        <p:spPr bwMode="auto">
          <a:xfrm>
            <a:off x="6086475" y="2498725"/>
            <a:ext cx="346075" cy="87313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21581" name="Line 137"/>
          <p:cNvSpPr>
            <a:spLocks noChangeShapeType="1"/>
          </p:cNvSpPr>
          <p:nvPr/>
        </p:nvSpPr>
        <p:spPr bwMode="auto">
          <a:xfrm>
            <a:off x="6086475" y="2490788"/>
            <a:ext cx="0" cy="53975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21582" name="Line 138"/>
          <p:cNvSpPr>
            <a:spLocks noChangeShapeType="1"/>
          </p:cNvSpPr>
          <p:nvPr/>
        </p:nvSpPr>
        <p:spPr bwMode="auto">
          <a:xfrm>
            <a:off x="6432550" y="2490788"/>
            <a:ext cx="0" cy="53975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21583" name="Rectangle 139"/>
          <p:cNvSpPr>
            <a:spLocks noChangeArrowheads="1"/>
          </p:cNvSpPr>
          <p:nvPr/>
        </p:nvSpPr>
        <p:spPr bwMode="auto">
          <a:xfrm>
            <a:off x="6086475" y="2490788"/>
            <a:ext cx="342900" cy="53975"/>
          </a:xfrm>
          <a:prstGeom prst="rect">
            <a:avLst/>
          </a:prstGeom>
          <a:solidFill>
            <a:srgbClr val="DDDDDD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l-GR" sz="2400" i="0">
              <a:latin typeface="Times New Roman" pitchFamily="18" charset="0"/>
            </a:endParaRPr>
          </a:p>
        </p:txBody>
      </p:sp>
      <p:sp>
        <p:nvSpPr>
          <p:cNvPr id="21584" name="Oval 140"/>
          <p:cNvSpPr>
            <a:spLocks noChangeArrowheads="1"/>
          </p:cNvSpPr>
          <p:nvPr/>
        </p:nvSpPr>
        <p:spPr bwMode="auto">
          <a:xfrm>
            <a:off x="6083300" y="2427288"/>
            <a:ext cx="346075" cy="103187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grpSp>
        <p:nvGrpSpPr>
          <p:cNvPr id="21585" name="Group 141"/>
          <p:cNvGrpSpPr>
            <a:grpSpLocks/>
          </p:cNvGrpSpPr>
          <p:nvPr/>
        </p:nvGrpSpPr>
        <p:grpSpPr bwMode="auto">
          <a:xfrm>
            <a:off x="6167438" y="2449513"/>
            <a:ext cx="171450" cy="60325"/>
            <a:chOff x="2848" y="848"/>
            <a:chExt cx="140" cy="98"/>
          </a:xfrm>
        </p:grpSpPr>
        <p:sp>
          <p:nvSpPr>
            <p:cNvPr id="22108" name="Line 142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2109" name="Line 143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2110" name="Line 144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grpSp>
        <p:nvGrpSpPr>
          <p:cNvPr id="21586" name="Group 145"/>
          <p:cNvGrpSpPr>
            <a:grpSpLocks/>
          </p:cNvGrpSpPr>
          <p:nvPr/>
        </p:nvGrpSpPr>
        <p:grpSpPr bwMode="auto">
          <a:xfrm flipV="1">
            <a:off x="6167438" y="2449513"/>
            <a:ext cx="171450" cy="58737"/>
            <a:chOff x="2848" y="848"/>
            <a:chExt cx="140" cy="98"/>
          </a:xfrm>
        </p:grpSpPr>
        <p:sp>
          <p:nvSpPr>
            <p:cNvPr id="22105" name="Line 146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2106" name="Line 147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2107" name="Line 148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sp>
        <p:nvSpPr>
          <p:cNvPr id="21587" name="Oval 149"/>
          <p:cNvSpPr>
            <a:spLocks noChangeArrowheads="1"/>
          </p:cNvSpPr>
          <p:nvPr/>
        </p:nvSpPr>
        <p:spPr bwMode="auto">
          <a:xfrm>
            <a:off x="5780088" y="3648075"/>
            <a:ext cx="346075" cy="87313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21588" name="Line 150"/>
          <p:cNvSpPr>
            <a:spLocks noChangeShapeType="1"/>
          </p:cNvSpPr>
          <p:nvPr/>
        </p:nvSpPr>
        <p:spPr bwMode="auto">
          <a:xfrm>
            <a:off x="5780088" y="3640138"/>
            <a:ext cx="0" cy="53975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21589" name="Line 151"/>
          <p:cNvSpPr>
            <a:spLocks noChangeShapeType="1"/>
          </p:cNvSpPr>
          <p:nvPr/>
        </p:nvSpPr>
        <p:spPr bwMode="auto">
          <a:xfrm>
            <a:off x="6126163" y="3640138"/>
            <a:ext cx="0" cy="53975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21590" name="Rectangle 152"/>
          <p:cNvSpPr>
            <a:spLocks noChangeArrowheads="1"/>
          </p:cNvSpPr>
          <p:nvPr/>
        </p:nvSpPr>
        <p:spPr bwMode="auto">
          <a:xfrm>
            <a:off x="5780088" y="3640138"/>
            <a:ext cx="342900" cy="53975"/>
          </a:xfrm>
          <a:prstGeom prst="rect">
            <a:avLst/>
          </a:prstGeom>
          <a:solidFill>
            <a:srgbClr val="DDDDDD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l-GR" sz="2400" i="0">
              <a:latin typeface="Times New Roman" pitchFamily="18" charset="0"/>
            </a:endParaRPr>
          </a:p>
        </p:txBody>
      </p:sp>
      <p:sp>
        <p:nvSpPr>
          <p:cNvPr id="21591" name="Oval 153"/>
          <p:cNvSpPr>
            <a:spLocks noChangeArrowheads="1"/>
          </p:cNvSpPr>
          <p:nvPr/>
        </p:nvSpPr>
        <p:spPr bwMode="auto">
          <a:xfrm>
            <a:off x="5776913" y="3576638"/>
            <a:ext cx="346075" cy="103187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grpSp>
        <p:nvGrpSpPr>
          <p:cNvPr id="21592" name="Group 154"/>
          <p:cNvGrpSpPr>
            <a:grpSpLocks/>
          </p:cNvGrpSpPr>
          <p:nvPr/>
        </p:nvGrpSpPr>
        <p:grpSpPr bwMode="auto">
          <a:xfrm>
            <a:off x="5861050" y="3598863"/>
            <a:ext cx="171450" cy="60325"/>
            <a:chOff x="2848" y="848"/>
            <a:chExt cx="140" cy="98"/>
          </a:xfrm>
        </p:grpSpPr>
        <p:sp>
          <p:nvSpPr>
            <p:cNvPr id="22102" name="Line 155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2103" name="Line 156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2104" name="Line 157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grpSp>
        <p:nvGrpSpPr>
          <p:cNvPr id="21593" name="Group 158"/>
          <p:cNvGrpSpPr>
            <a:grpSpLocks/>
          </p:cNvGrpSpPr>
          <p:nvPr/>
        </p:nvGrpSpPr>
        <p:grpSpPr bwMode="auto">
          <a:xfrm flipV="1">
            <a:off x="5861050" y="3598863"/>
            <a:ext cx="171450" cy="58737"/>
            <a:chOff x="2848" y="848"/>
            <a:chExt cx="140" cy="98"/>
          </a:xfrm>
        </p:grpSpPr>
        <p:sp>
          <p:nvSpPr>
            <p:cNvPr id="22099" name="Line 159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2100" name="Line 160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2101" name="Line 161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sp>
        <p:nvSpPr>
          <p:cNvPr id="21594" name="Line 163"/>
          <p:cNvSpPr>
            <a:spLocks noChangeShapeType="1"/>
          </p:cNvSpPr>
          <p:nvPr/>
        </p:nvSpPr>
        <p:spPr bwMode="auto">
          <a:xfrm>
            <a:off x="7102475" y="3743325"/>
            <a:ext cx="163513" cy="12065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595" name="Line 164"/>
          <p:cNvSpPr>
            <a:spLocks noChangeShapeType="1"/>
          </p:cNvSpPr>
          <p:nvPr/>
        </p:nvSpPr>
        <p:spPr bwMode="auto">
          <a:xfrm>
            <a:off x="7199313" y="3663950"/>
            <a:ext cx="2794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596" name="Line 165"/>
          <p:cNvSpPr>
            <a:spLocks noChangeShapeType="1"/>
          </p:cNvSpPr>
          <p:nvPr/>
        </p:nvSpPr>
        <p:spPr bwMode="auto">
          <a:xfrm flipV="1">
            <a:off x="7435850" y="3749675"/>
            <a:ext cx="134938" cy="10477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597" name="Line 166"/>
          <p:cNvSpPr>
            <a:spLocks noChangeShapeType="1"/>
          </p:cNvSpPr>
          <p:nvPr/>
        </p:nvSpPr>
        <p:spPr bwMode="auto">
          <a:xfrm>
            <a:off x="6134100" y="3670300"/>
            <a:ext cx="67945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598" name="Line 167"/>
          <p:cNvSpPr>
            <a:spLocks noChangeShapeType="1"/>
          </p:cNvSpPr>
          <p:nvPr/>
        </p:nvSpPr>
        <p:spPr bwMode="auto">
          <a:xfrm>
            <a:off x="6429375" y="2517775"/>
            <a:ext cx="509588" cy="317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599" name="Line 168"/>
          <p:cNvSpPr>
            <a:spLocks noChangeShapeType="1"/>
          </p:cNvSpPr>
          <p:nvPr/>
        </p:nvSpPr>
        <p:spPr bwMode="auto">
          <a:xfrm>
            <a:off x="5995988" y="2346325"/>
            <a:ext cx="152400" cy="8255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00" name="Freeform 169"/>
          <p:cNvSpPr>
            <a:spLocks/>
          </p:cNvSpPr>
          <p:nvPr/>
        </p:nvSpPr>
        <p:spPr bwMode="auto">
          <a:xfrm>
            <a:off x="5316538" y="4352925"/>
            <a:ext cx="2979737" cy="1455738"/>
          </a:xfrm>
          <a:custGeom>
            <a:avLst/>
            <a:gdLst>
              <a:gd name="T0" fmla="*/ 2147483647 w 1877"/>
              <a:gd name="T1" fmla="*/ 2147483647 h 917"/>
              <a:gd name="T2" fmla="*/ 2147483647 w 1877"/>
              <a:gd name="T3" fmla="*/ 2147483647 h 917"/>
              <a:gd name="T4" fmla="*/ 2147483647 w 1877"/>
              <a:gd name="T5" fmla="*/ 2147483647 h 917"/>
              <a:gd name="T6" fmla="*/ 2147483647 w 1877"/>
              <a:gd name="T7" fmla="*/ 2147483647 h 917"/>
              <a:gd name="T8" fmla="*/ 2147483647 w 1877"/>
              <a:gd name="T9" fmla="*/ 2147483647 h 917"/>
              <a:gd name="T10" fmla="*/ 2147483647 w 1877"/>
              <a:gd name="T11" fmla="*/ 2147483647 h 917"/>
              <a:gd name="T12" fmla="*/ 2147483647 w 1877"/>
              <a:gd name="T13" fmla="*/ 2147483647 h 917"/>
              <a:gd name="T14" fmla="*/ 2147483647 w 1877"/>
              <a:gd name="T15" fmla="*/ 2147483647 h 917"/>
              <a:gd name="T16" fmla="*/ 2147483647 w 1877"/>
              <a:gd name="T17" fmla="*/ 2147483647 h 917"/>
              <a:gd name="T18" fmla="*/ 2147483647 w 1877"/>
              <a:gd name="T19" fmla="*/ 2147483647 h 917"/>
              <a:gd name="T20" fmla="*/ 2147483647 w 1877"/>
              <a:gd name="T21" fmla="*/ 2147483647 h 917"/>
              <a:gd name="T22" fmla="*/ 2147483647 w 1877"/>
              <a:gd name="T23" fmla="*/ 2147483647 h 917"/>
              <a:gd name="T24" fmla="*/ 2147483647 w 1877"/>
              <a:gd name="T25" fmla="*/ 2147483647 h 917"/>
              <a:gd name="T26" fmla="*/ 2147483647 w 1877"/>
              <a:gd name="T27" fmla="*/ 2147483647 h 917"/>
              <a:gd name="T28" fmla="*/ 2147483647 w 1877"/>
              <a:gd name="T29" fmla="*/ 2147483647 h 917"/>
              <a:gd name="T30" fmla="*/ 2147483647 w 1877"/>
              <a:gd name="T31" fmla="*/ 2147483647 h 917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1877"/>
              <a:gd name="T49" fmla="*/ 0 h 917"/>
              <a:gd name="T50" fmla="*/ 1877 w 1877"/>
              <a:gd name="T51" fmla="*/ 917 h 917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1877" h="917">
                <a:moveTo>
                  <a:pt x="889" y="23"/>
                </a:moveTo>
                <a:cubicBezTo>
                  <a:pt x="804" y="39"/>
                  <a:pt x="771" y="98"/>
                  <a:pt x="692" y="109"/>
                </a:cubicBezTo>
                <a:cubicBezTo>
                  <a:pt x="613" y="120"/>
                  <a:pt x="511" y="81"/>
                  <a:pt x="415" y="91"/>
                </a:cubicBezTo>
                <a:cubicBezTo>
                  <a:pt x="319" y="101"/>
                  <a:pt x="174" y="126"/>
                  <a:pt x="112" y="170"/>
                </a:cubicBezTo>
                <a:cubicBezTo>
                  <a:pt x="51" y="214"/>
                  <a:pt x="66" y="294"/>
                  <a:pt x="50" y="353"/>
                </a:cubicBezTo>
                <a:cubicBezTo>
                  <a:pt x="34" y="412"/>
                  <a:pt x="0" y="479"/>
                  <a:pt x="14" y="528"/>
                </a:cubicBezTo>
                <a:cubicBezTo>
                  <a:pt x="29" y="577"/>
                  <a:pt x="57" y="608"/>
                  <a:pt x="139" y="650"/>
                </a:cubicBezTo>
                <a:cubicBezTo>
                  <a:pt x="221" y="692"/>
                  <a:pt x="372" y="742"/>
                  <a:pt x="505" y="781"/>
                </a:cubicBezTo>
                <a:cubicBezTo>
                  <a:pt x="638" y="820"/>
                  <a:pt x="789" y="866"/>
                  <a:pt x="933" y="886"/>
                </a:cubicBezTo>
                <a:cubicBezTo>
                  <a:pt x="1077" y="906"/>
                  <a:pt x="1246" y="917"/>
                  <a:pt x="1370" y="901"/>
                </a:cubicBezTo>
                <a:cubicBezTo>
                  <a:pt x="1494" y="885"/>
                  <a:pt x="1594" y="839"/>
                  <a:pt x="1676" y="793"/>
                </a:cubicBezTo>
                <a:cubicBezTo>
                  <a:pt x="1758" y="747"/>
                  <a:pt x="1843" y="720"/>
                  <a:pt x="1860" y="624"/>
                </a:cubicBezTo>
                <a:cubicBezTo>
                  <a:pt x="1877" y="528"/>
                  <a:pt x="1835" y="306"/>
                  <a:pt x="1776" y="219"/>
                </a:cubicBezTo>
                <a:cubicBezTo>
                  <a:pt x="1717" y="132"/>
                  <a:pt x="1599" y="134"/>
                  <a:pt x="1503" y="100"/>
                </a:cubicBezTo>
                <a:cubicBezTo>
                  <a:pt x="1407" y="66"/>
                  <a:pt x="1302" y="26"/>
                  <a:pt x="1200" y="13"/>
                </a:cubicBezTo>
                <a:cubicBezTo>
                  <a:pt x="1098" y="0"/>
                  <a:pt x="974" y="7"/>
                  <a:pt x="889" y="23"/>
                </a:cubicBezTo>
                <a:close/>
              </a:path>
            </a:pathLst>
          </a:custGeom>
          <a:solidFill>
            <a:srgbClr val="DDDDDD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01" name="Line 170"/>
          <p:cNvSpPr>
            <a:spLocks noChangeShapeType="1"/>
          </p:cNvSpPr>
          <p:nvPr/>
        </p:nvSpPr>
        <p:spPr bwMode="auto">
          <a:xfrm rot="-5400000">
            <a:off x="7551737" y="5089526"/>
            <a:ext cx="523875" cy="13970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21602" name="Line 171"/>
          <p:cNvSpPr>
            <a:spLocks noChangeShapeType="1"/>
          </p:cNvSpPr>
          <p:nvPr/>
        </p:nvSpPr>
        <p:spPr bwMode="auto">
          <a:xfrm rot="5400000" flipV="1">
            <a:off x="7697788" y="5370513"/>
            <a:ext cx="3175" cy="85725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21603" name="Line 172"/>
          <p:cNvSpPr>
            <a:spLocks noChangeShapeType="1"/>
          </p:cNvSpPr>
          <p:nvPr/>
        </p:nvSpPr>
        <p:spPr bwMode="auto">
          <a:xfrm rot="-5400000">
            <a:off x="7883525" y="5046663"/>
            <a:ext cx="0" cy="11430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grpSp>
        <p:nvGrpSpPr>
          <p:cNvPr id="21604" name="Group 173"/>
          <p:cNvGrpSpPr>
            <a:grpSpLocks/>
          </p:cNvGrpSpPr>
          <p:nvPr/>
        </p:nvGrpSpPr>
        <p:grpSpPr bwMode="auto">
          <a:xfrm>
            <a:off x="7462838" y="4756150"/>
            <a:ext cx="501650" cy="234950"/>
            <a:chOff x="4701" y="2996"/>
            <a:chExt cx="316" cy="148"/>
          </a:xfrm>
        </p:grpSpPr>
        <p:sp>
          <p:nvSpPr>
            <p:cNvPr id="22086" name="Oval 174"/>
            <p:cNvSpPr>
              <a:spLocks noChangeArrowheads="1"/>
            </p:cNvSpPr>
            <p:nvPr/>
          </p:nvSpPr>
          <p:spPr bwMode="auto">
            <a:xfrm>
              <a:off x="4704" y="3062"/>
              <a:ext cx="313" cy="82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22087" name="Line 175"/>
            <p:cNvSpPr>
              <a:spLocks noChangeShapeType="1"/>
            </p:cNvSpPr>
            <p:nvPr/>
          </p:nvSpPr>
          <p:spPr bwMode="auto">
            <a:xfrm>
              <a:off x="4704" y="3055"/>
              <a:ext cx="0" cy="51"/>
            </a:xfrm>
            <a:prstGeom prst="line">
              <a:avLst/>
            </a:prstGeom>
            <a:noFill/>
            <a:ln w="12700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2088" name="Line 176"/>
            <p:cNvSpPr>
              <a:spLocks noChangeShapeType="1"/>
            </p:cNvSpPr>
            <p:nvPr/>
          </p:nvSpPr>
          <p:spPr bwMode="auto">
            <a:xfrm>
              <a:off x="5017" y="3055"/>
              <a:ext cx="0" cy="51"/>
            </a:xfrm>
            <a:prstGeom prst="line">
              <a:avLst/>
            </a:prstGeom>
            <a:noFill/>
            <a:ln w="12700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2089" name="Rectangle 177"/>
            <p:cNvSpPr>
              <a:spLocks noChangeArrowheads="1"/>
            </p:cNvSpPr>
            <p:nvPr/>
          </p:nvSpPr>
          <p:spPr bwMode="auto">
            <a:xfrm>
              <a:off x="4704" y="3055"/>
              <a:ext cx="310" cy="50"/>
            </a:xfrm>
            <a:prstGeom prst="rect">
              <a:avLst/>
            </a:prstGeom>
            <a:solidFill>
              <a:srgbClr val="DDDDDD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 i="0">
                <a:latin typeface="Times New Roman" pitchFamily="18" charset="0"/>
              </a:endParaRPr>
            </a:p>
          </p:txBody>
        </p:sp>
        <p:sp>
          <p:nvSpPr>
            <p:cNvPr id="22090" name="Oval 178"/>
            <p:cNvSpPr>
              <a:spLocks noChangeArrowheads="1"/>
            </p:cNvSpPr>
            <p:nvPr/>
          </p:nvSpPr>
          <p:spPr bwMode="auto">
            <a:xfrm>
              <a:off x="4701" y="2996"/>
              <a:ext cx="313" cy="96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grpSp>
          <p:nvGrpSpPr>
            <p:cNvPr id="22091" name="Group 179"/>
            <p:cNvGrpSpPr>
              <a:grpSpLocks/>
            </p:cNvGrpSpPr>
            <p:nvPr/>
          </p:nvGrpSpPr>
          <p:grpSpPr bwMode="auto">
            <a:xfrm>
              <a:off x="4776" y="3017"/>
              <a:ext cx="156" cy="56"/>
              <a:chOff x="2848" y="848"/>
              <a:chExt cx="140" cy="98"/>
            </a:xfrm>
          </p:grpSpPr>
          <p:sp>
            <p:nvSpPr>
              <p:cNvPr id="22096" name="Line 180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22097" name="Line 181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22098" name="Line 182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22092" name="Group 183"/>
            <p:cNvGrpSpPr>
              <a:grpSpLocks/>
            </p:cNvGrpSpPr>
            <p:nvPr/>
          </p:nvGrpSpPr>
          <p:grpSpPr bwMode="auto">
            <a:xfrm flipV="1">
              <a:off x="4776" y="3016"/>
              <a:ext cx="156" cy="56"/>
              <a:chOff x="2848" y="848"/>
              <a:chExt cx="140" cy="98"/>
            </a:xfrm>
          </p:grpSpPr>
          <p:sp>
            <p:nvSpPr>
              <p:cNvPr id="22093" name="Line 184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22094" name="Line 185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22095" name="Line 186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grpSp>
        <p:nvGrpSpPr>
          <p:cNvPr id="21605" name="Group 187"/>
          <p:cNvGrpSpPr>
            <a:grpSpLocks/>
          </p:cNvGrpSpPr>
          <p:nvPr/>
        </p:nvGrpSpPr>
        <p:grpSpPr bwMode="auto">
          <a:xfrm>
            <a:off x="6646863" y="4479925"/>
            <a:ext cx="501650" cy="234950"/>
            <a:chOff x="3600" y="219"/>
            <a:chExt cx="360" cy="175"/>
          </a:xfrm>
        </p:grpSpPr>
        <p:sp>
          <p:nvSpPr>
            <p:cNvPr id="22073" name="Oval 188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22074" name="Line 189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2075" name="Line 190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2076" name="Rectangle 191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rgbClr val="DDDDDD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 i="0">
                <a:latin typeface="Times New Roman" pitchFamily="18" charset="0"/>
              </a:endParaRPr>
            </a:p>
          </p:txBody>
        </p:sp>
        <p:sp>
          <p:nvSpPr>
            <p:cNvPr id="22077" name="Oval 192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grpSp>
          <p:nvGrpSpPr>
            <p:cNvPr id="22078" name="Group 193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22083" name="Line 194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22084" name="Line 195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22085" name="Line 196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22079" name="Group 197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22080" name="Line 198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22081" name="Line 199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22082" name="Line 200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grpSp>
        <p:nvGrpSpPr>
          <p:cNvPr id="21606" name="Group 201"/>
          <p:cNvGrpSpPr>
            <a:grpSpLocks/>
          </p:cNvGrpSpPr>
          <p:nvPr/>
        </p:nvGrpSpPr>
        <p:grpSpPr bwMode="auto">
          <a:xfrm>
            <a:off x="5981700" y="4784725"/>
            <a:ext cx="501650" cy="234950"/>
            <a:chOff x="3600" y="219"/>
            <a:chExt cx="360" cy="175"/>
          </a:xfrm>
        </p:grpSpPr>
        <p:sp>
          <p:nvSpPr>
            <p:cNvPr id="22060" name="Oval 202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22061" name="Line 203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2062" name="Line 204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2063" name="Rectangle 205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rgbClr val="DDDDDD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 i="0">
                <a:latin typeface="Times New Roman" pitchFamily="18" charset="0"/>
              </a:endParaRPr>
            </a:p>
          </p:txBody>
        </p:sp>
        <p:sp>
          <p:nvSpPr>
            <p:cNvPr id="22064" name="Oval 206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grpSp>
          <p:nvGrpSpPr>
            <p:cNvPr id="22065" name="Group 207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22070" name="Line 208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22071" name="Line 209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22072" name="Line 210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22066" name="Group 211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22067" name="Line 212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22068" name="Line 213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22069" name="Line 214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sp>
        <p:nvSpPr>
          <p:cNvPr id="21607" name="Line 215"/>
          <p:cNvSpPr>
            <a:spLocks noChangeShapeType="1"/>
          </p:cNvSpPr>
          <p:nvPr/>
        </p:nvSpPr>
        <p:spPr bwMode="auto">
          <a:xfrm>
            <a:off x="7096125" y="4691063"/>
            <a:ext cx="358775" cy="12065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08" name="Line 216"/>
          <p:cNvSpPr>
            <a:spLocks noChangeShapeType="1"/>
          </p:cNvSpPr>
          <p:nvPr/>
        </p:nvSpPr>
        <p:spPr bwMode="auto">
          <a:xfrm flipV="1">
            <a:off x="6443663" y="4703763"/>
            <a:ext cx="277812" cy="10953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09" name="Line 217"/>
          <p:cNvSpPr>
            <a:spLocks noChangeShapeType="1"/>
          </p:cNvSpPr>
          <p:nvPr/>
        </p:nvSpPr>
        <p:spPr bwMode="auto">
          <a:xfrm flipV="1">
            <a:off x="6486525" y="4906963"/>
            <a:ext cx="97155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10" name="Line 218"/>
          <p:cNvSpPr>
            <a:spLocks noChangeShapeType="1"/>
          </p:cNvSpPr>
          <p:nvPr/>
        </p:nvSpPr>
        <p:spPr bwMode="auto">
          <a:xfrm flipH="1">
            <a:off x="5781675" y="4652963"/>
            <a:ext cx="254000" cy="46990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11" name="Line 219"/>
          <p:cNvSpPr>
            <a:spLocks noChangeShapeType="1"/>
          </p:cNvSpPr>
          <p:nvPr/>
        </p:nvSpPr>
        <p:spPr bwMode="auto">
          <a:xfrm>
            <a:off x="5807075" y="4703763"/>
            <a:ext cx="196850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12" name="Line 220"/>
          <p:cNvSpPr>
            <a:spLocks noChangeShapeType="1"/>
          </p:cNvSpPr>
          <p:nvPr/>
        </p:nvSpPr>
        <p:spPr bwMode="auto">
          <a:xfrm>
            <a:off x="5667375" y="5040313"/>
            <a:ext cx="153988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13" name="Line 221"/>
          <p:cNvSpPr>
            <a:spLocks noChangeShapeType="1"/>
          </p:cNvSpPr>
          <p:nvPr/>
        </p:nvSpPr>
        <p:spPr bwMode="auto">
          <a:xfrm>
            <a:off x="5918200" y="5119688"/>
            <a:ext cx="492125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14" name="Line 222"/>
          <p:cNvSpPr>
            <a:spLocks noChangeShapeType="1"/>
          </p:cNvSpPr>
          <p:nvPr/>
        </p:nvSpPr>
        <p:spPr bwMode="auto">
          <a:xfrm flipH="1">
            <a:off x="6159500" y="5027613"/>
            <a:ext cx="53975" cy="85725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15" name="Line 223"/>
          <p:cNvSpPr>
            <a:spLocks noChangeShapeType="1"/>
          </p:cNvSpPr>
          <p:nvPr/>
        </p:nvSpPr>
        <p:spPr bwMode="auto">
          <a:xfrm>
            <a:off x="5972175" y="5116513"/>
            <a:ext cx="1588" cy="82550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16" name="Line 224"/>
          <p:cNvSpPr>
            <a:spLocks noChangeShapeType="1"/>
          </p:cNvSpPr>
          <p:nvPr/>
        </p:nvSpPr>
        <p:spPr bwMode="auto">
          <a:xfrm flipH="1" flipV="1">
            <a:off x="6369050" y="5124450"/>
            <a:ext cx="0" cy="76200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17" name="Line 225"/>
          <p:cNvSpPr>
            <a:spLocks noChangeShapeType="1"/>
          </p:cNvSpPr>
          <p:nvPr/>
        </p:nvSpPr>
        <p:spPr bwMode="auto">
          <a:xfrm>
            <a:off x="6450013" y="4983163"/>
            <a:ext cx="503237" cy="269875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18" name="Line 226"/>
          <p:cNvSpPr>
            <a:spLocks noChangeShapeType="1"/>
          </p:cNvSpPr>
          <p:nvPr/>
        </p:nvSpPr>
        <p:spPr bwMode="auto">
          <a:xfrm>
            <a:off x="5899150" y="4918075"/>
            <a:ext cx="80963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19" name="Line 227"/>
          <p:cNvSpPr>
            <a:spLocks noChangeShapeType="1"/>
          </p:cNvSpPr>
          <p:nvPr/>
        </p:nvSpPr>
        <p:spPr bwMode="auto">
          <a:xfrm flipH="1">
            <a:off x="5988050" y="3440113"/>
            <a:ext cx="3175" cy="144462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20" name="Line 228"/>
          <p:cNvSpPr>
            <a:spLocks noChangeShapeType="1"/>
          </p:cNvSpPr>
          <p:nvPr/>
        </p:nvSpPr>
        <p:spPr bwMode="auto">
          <a:xfrm flipV="1">
            <a:off x="7285038" y="2422525"/>
            <a:ext cx="123825" cy="8731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21" name="Line 229"/>
          <p:cNvSpPr>
            <a:spLocks noChangeShapeType="1"/>
          </p:cNvSpPr>
          <p:nvPr/>
        </p:nvSpPr>
        <p:spPr bwMode="auto">
          <a:xfrm>
            <a:off x="7112000" y="2595563"/>
            <a:ext cx="0" cy="8255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22" name="Line 230"/>
          <p:cNvSpPr>
            <a:spLocks noChangeShapeType="1"/>
          </p:cNvSpPr>
          <p:nvPr/>
        </p:nvSpPr>
        <p:spPr bwMode="auto">
          <a:xfrm flipV="1">
            <a:off x="7296150" y="2492375"/>
            <a:ext cx="263525" cy="28892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23" name="Line 231"/>
          <p:cNvSpPr>
            <a:spLocks noChangeShapeType="1"/>
          </p:cNvSpPr>
          <p:nvPr/>
        </p:nvSpPr>
        <p:spPr bwMode="auto">
          <a:xfrm>
            <a:off x="7648575" y="2490788"/>
            <a:ext cx="0" cy="196850"/>
          </a:xfrm>
          <a:prstGeom prst="line">
            <a:avLst/>
          </a:prstGeom>
          <a:ln>
            <a:solidFill>
              <a:srgbClr val="FF3300"/>
            </a:solidFill>
            <a:headEnd/>
            <a:tailEnd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el-GR" dirty="0">
              <a:solidFill>
                <a:srgbClr val="FF3300"/>
              </a:solidFill>
            </a:endParaRPr>
          </a:p>
        </p:txBody>
      </p:sp>
      <p:sp>
        <p:nvSpPr>
          <p:cNvPr id="21624" name="Line 232"/>
          <p:cNvSpPr>
            <a:spLocks noChangeShapeType="1"/>
          </p:cNvSpPr>
          <p:nvPr/>
        </p:nvSpPr>
        <p:spPr bwMode="auto">
          <a:xfrm>
            <a:off x="7302500" y="2797175"/>
            <a:ext cx="188913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25" name="Line 233"/>
          <p:cNvSpPr>
            <a:spLocks noChangeShapeType="1"/>
          </p:cNvSpPr>
          <p:nvPr/>
        </p:nvSpPr>
        <p:spPr bwMode="auto">
          <a:xfrm flipV="1">
            <a:off x="7716838" y="2190750"/>
            <a:ext cx="238125" cy="16827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26" name="Line 234"/>
          <p:cNvSpPr>
            <a:spLocks noChangeShapeType="1"/>
          </p:cNvSpPr>
          <p:nvPr/>
        </p:nvSpPr>
        <p:spPr bwMode="auto">
          <a:xfrm>
            <a:off x="7856538" y="2787650"/>
            <a:ext cx="1778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27" name="Line 235"/>
          <p:cNvSpPr>
            <a:spLocks noChangeShapeType="1"/>
          </p:cNvSpPr>
          <p:nvPr/>
        </p:nvSpPr>
        <p:spPr bwMode="auto">
          <a:xfrm flipH="1">
            <a:off x="7002463" y="2863850"/>
            <a:ext cx="98425" cy="70485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28" name="Line 236"/>
          <p:cNvSpPr>
            <a:spLocks noChangeShapeType="1"/>
          </p:cNvSpPr>
          <p:nvPr/>
        </p:nvSpPr>
        <p:spPr bwMode="auto">
          <a:xfrm flipH="1">
            <a:off x="7593013" y="2863850"/>
            <a:ext cx="111125" cy="72707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grpSp>
        <p:nvGrpSpPr>
          <p:cNvPr id="21629" name="Group 237"/>
          <p:cNvGrpSpPr>
            <a:grpSpLocks/>
          </p:cNvGrpSpPr>
          <p:nvPr/>
        </p:nvGrpSpPr>
        <p:grpSpPr bwMode="auto">
          <a:xfrm>
            <a:off x="6645275" y="4481513"/>
            <a:ext cx="501650" cy="234950"/>
            <a:chOff x="4701" y="2996"/>
            <a:chExt cx="316" cy="148"/>
          </a:xfrm>
        </p:grpSpPr>
        <p:sp>
          <p:nvSpPr>
            <p:cNvPr id="22047" name="Oval 238"/>
            <p:cNvSpPr>
              <a:spLocks noChangeArrowheads="1"/>
            </p:cNvSpPr>
            <p:nvPr/>
          </p:nvSpPr>
          <p:spPr bwMode="auto">
            <a:xfrm>
              <a:off x="4704" y="3062"/>
              <a:ext cx="313" cy="82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22048" name="Line 239"/>
            <p:cNvSpPr>
              <a:spLocks noChangeShapeType="1"/>
            </p:cNvSpPr>
            <p:nvPr/>
          </p:nvSpPr>
          <p:spPr bwMode="auto">
            <a:xfrm>
              <a:off x="4704" y="3055"/>
              <a:ext cx="0" cy="51"/>
            </a:xfrm>
            <a:prstGeom prst="line">
              <a:avLst/>
            </a:prstGeom>
            <a:noFill/>
            <a:ln w="12700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2049" name="Line 240"/>
            <p:cNvSpPr>
              <a:spLocks noChangeShapeType="1"/>
            </p:cNvSpPr>
            <p:nvPr/>
          </p:nvSpPr>
          <p:spPr bwMode="auto">
            <a:xfrm>
              <a:off x="5017" y="3055"/>
              <a:ext cx="0" cy="51"/>
            </a:xfrm>
            <a:prstGeom prst="line">
              <a:avLst/>
            </a:prstGeom>
            <a:noFill/>
            <a:ln w="12700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2050" name="Rectangle 241"/>
            <p:cNvSpPr>
              <a:spLocks noChangeArrowheads="1"/>
            </p:cNvSpPr>
            <p:nvPr/>
          </p:nvSpPr>
          <p:spPr bwMode="auto">
            <a:xfrm>
              <a:off x="4704" y="3055"/>
              <a:ext cx="310" cy="50"/>
            </a:xfrm>
            <a:prstGeom prst="rect">
              <a:avLst/>
            </a:prstGeom>
            <a:solidFill>
              <a:srgbClr val="DDDDDD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 i="0">
                <a:latin typeface="Times New Roman" pitchFamily="18" charset="0"/>
              </a:endParaRPr>
            </a:p>
          </p:txBody>
        </p:sp>
        <p:sp>
          <p:nvSpPr>
            <p:cNvPr id="22051" name="Oval 242"/>
            <p:cNvSpPr>
              <a:spLocks noChangeArrowheads="1"/>
            </p:cNvSpPr>
            <p:nvPr/>
          </p:nvSpPr>
          <p:spPr bwMode="auto">
            <a:xfrm>
              <a:off x="4701" y="2996"/>
              <a:ext cx="313" cy="96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grpSp>
          <p:nvGrpSpPr>
            <p:cNvPr id="22052" name="Group 243"/>
            <p:cNvGrpSpPr>
              <a:grpSpLocks/>
            </p:cNvGrpSpPr>
            <p:nvPr/>
          </p:nvGrpSpPr>
          <p:grpSpPr bwMode="auto">
            <a:xfrm>
              <a:off x="4776" y="3017"/>
              <a:ext cx="156" cy="56"/>
              <a:chOff x="2848" y="848"/>
              <a:chExt cx="140" cy="98"/>
            </a:xfrm>
          </p:grpSpPr>
          <p:sp>
            <p:nvSpPr>
              <p:cNvPr id="22057" name="Line 244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22058" name="Line 245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22059" name="Line 246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22053" name="Group 247"/>
            <p:cNvGrpSpPr>
              <a:grpSpLocks/>
            </p:cNvGrpSpPr>
            <p:nvPr/>
          </p:nvGrpSpPr>
          <p:grpSpPr bwMode="auto">
            <a:xfrm flipV="1">
              <a:off x="4776" y="3016"/>
              <a:ext cx="156" cy="56"/>
              <a:chOff x="2848" y="848"/>
              <a:chExt cx="140" cy="98"/>
            </a:xfrm>
          </p:grpSpPr>
          <p:sp>
            <p:nvSpPr>
              <p:cNvPr id="22054" name="Line 248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22055" name="Line 249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22056" name="Line 250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grpSp>
        <p:nvGrpSpPr>
          <p:cNvPr id="21630" name="Group 251"/>
          <p:cNvGrpSpPr>
            <a:grpSpLocks/>
          </p:cNvGrpSpPr>
          <p:nvPr/>
        </p:nvGrpSpPr>
        <p:grpSpPr bwMode="auto">
          <a:xfrm>
            <a:off x="5980113" y="4783138"/>
            <a:ext cx="501650" cy="234950"/>
            <a:chOff x="4701" y="2996"/>
            <a:chExt cx="316" cy="148"/>
          </a:xfrm>
        </p:grpSpPr>
        <p:sp>
          <p:nvSpPr>
            <p:cNvPr id="22034" name="Oval 252"/>
            <p:cNvSpPr>
              <a:spLocks noChangeArrowheads="1"/>
            </p:cNvSpPr>
            <p:nvPr/>
          </p:nvSpPr>
          <p:spPr bwMode="auto">
            <a:xfrm>
              <a:off x="4704" y="3062"/>
              <a:ext cx="313" cy="82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22035" name="Line 253"/>
            <p:cNvSpPr>
              <a:spLocks noChangeShapeType="1"/>
            </p:cNvSpPr>
            <p:nvPr/>
          </p:nvSpPr>
          <p:spPr bwMode="auto">
            <a:xfrm>
              <a:off x="4704" y="3055"/>
              <a:ext cx="0" cy="51"/>
            </a:xfrm>
            <a:prstGeom prst="line">
              <a:avLst/>
            </a:prstGeom>
            <a:noFill/>
            <a:ln w="12700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2036" name="Line 254"/>
            <p:cNvSpPr>
              <a:spLocks noChangeShapeType="1"/>
            </p:cNvSpPr>
            <p:nvPr/>
          </p:nvSpPr>
          <p:spPr bwMode="auto">
            <a:xfrm>
              <a:off x="5017" y="3055"/>
              <a:ext cx="0" cy="51"/>
            </a:xfrm>
            <a:prstGeom prst="line">
              <a:avLst/>
            </a:prstGeom>
            <a:noFill/>
            <a:ln w="12700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2037" name="Rectangle 255"/>
            <p:cNvSpPr>
              <a:spLocks noChangeArrowheads="1"/>
            </p:cNvSpPr>
            <p:nvPr/>
          </p:nvSpPr>
          <p:spPr bwMode="auto">
            <a:xfrm>
              <a:off x="4704" y="3055"/>
              <a:ext cx="310" cy="50"/>
            </a:xfrm>
            <a:prstGeom prst="rect">
              <a:avLst/>
            </a:prstGeom>
            <a:solidFill>
              <a:srgbClr val="DDDDDD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 i="0">
                <a:latin typeface="Times New Roman" pitchFamily="18" charset="0"/>
              </a:endParaRPr>
            </a:p>
          </p:txBody>
        </p:sp>
        <p:sp>
          <p:nvSpPr>
            <p:cNvPr id="22038" name="Oval 256"/>
            <p:cNvSpPr>
              <a:spLocks noChangeArrowheads="1"/>
            </p:cNvSpPr>
            <p:nvPr/>
          </p:nvSpPr>
          <p:spPr bwMode="auto">
            <a:xfrm>
              <a:off x="4701" y="2996"/>
              <a:ext cx="313" cy="96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grpSp>
          <p:nvGrpSpPr>
            <p:cNvPr id="22039" name="Group 257"/>
            <p:cNvGrpSpPr>
              <a:grpSpLocks/>
            </p:cNvGrpSpPr>
            <p:nvPr/>
          </p:nvGrpSpPr>
          <p:grpSpPr bwMode="auto">
            <a:xfrm>
              <a:off x="4776" y="3017"/>
              <a:ext cx="156" cy="56"/>
              <a:chOff x="2848" y="848"/>
              <a:chExt cx="140" cy="98"/>
            </a:xfrm>
          </p:grpSpPr>
          <p:sp>
            <p:nvSpPr>
              <p:cNvPr id="22044" name="Line 258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22045" name="Line 259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22046" name="Line 260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22040" name="Group 261"/>
            <p:cNvGrpSpPr>
              <a:grpSpLocks/>
            </p:cNvGrpSpPr>
            <p:nvPr/>
          </p:nvGrpSpPr>
          <p:grpSpPr bwMode="auto">
            <a:xfrm flipV="1">
              <a:off x="4776" y="3016"/>
              <a:ext cx="156" cy="56"/>
              <a:chOff x="2848" y="848"/>
              <a:chExt cx="140" cy="98"/>
            </a:xfrm>
          </p:grpSpPr>
          <p:sp>
            <p:nvSpPr>
              <p:cNvPr id="22041" name="Line 262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22042" name="Line 263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22043" name="Line 264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pic>
        <p:nvPicPr>
          <p:cNvPr id="21631" name="Picture 265" descr="imgyjavg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41938" y="1878013"/>
            <a:ext cx="3683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1632" name="Group 266"/>
          <p:cNvGrpSpPr>
            <a:grpSpLocks/>
          </p:cNvGrpSpPr>
          <p:nvPr/>
        </p:nvGrpSpPr>
        <p:grpSpPr bwMode="auto">
          <a:xfrm>
            <a:off x="7464425" y="5226050"/>
            <a:ext cx="198438" cy="365125"/>
            <a:chOff x="4702" y="3292"/>
            <a:chExt cx="125" cy="230"/>
          </a:xfrm>
        </p:grpSpPr>
        <p:sp>
          <p:nvSpPr>
            <p:cNvPr id="22026" name="AutoShape 267"/>
            <p:cNvSpPr>
              <a:spLocks noChangeArrowheads="1"/>
            </p:cNvSpPr>
            <p:nvPr/>
          </p:nvSpPr>
          <p:spPr bwMode="auto">
            <a:xfrm>
              <a:off x="4702" y="3469"/>
              <a:ext cx="125" cy="53"/>
            </a:xfrm>
            <a:prstGeom prst="parallelogram">
              <a:avLst>
                <a:gd name="adj" fmla="val 90856"/>
              </a:avLst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22027" name="Rectangle 268"/>
            <p:cNvSpPr>
              <a:spLocks noChangeArrowheads="1"/>
            </p:cNvSpPr>
            <p:nvPr/>
          </p:nvSpPr>
          <p:spPr bwMode="auto">
            <a:xfrm>
              <a:off x="4765" y="3293"/>
              <a:ext cx="58" cy="177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22028" name="Rectangle 269"/>
            <p:cNvSpPr>
              <a:spLocks noChangeArrowheads="1"/>
            </p:cNvSpPr>
            <p:nvPr/>
          </p:nvSpPr>
          <p:spPr bwMode="auto">
            <a:xfrm>
              <a:off x="4703" y="3344"/>
              <a:ext cx="79" cy="177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bg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22029" name="AutoShape 270"/>
            <p:cNvSpPr>
              <a:spLocks noChangeArrowheads="1"/>
            </p:cNvSpPr>
            <p:nvPr/>
          </p:nvSpPr>
          <p:spPr bwMode="auto">
            <a:xfrm>
              <a:off x="4702" y="3292"/>
              <a:ext cx="125" cy="53"/>
            </a:xfrm>
            <a:prstGeom prst="parallelogram">
              <a:avLst>
                <a:gd name="adj" fmla="val 90856"/>
              </a:avLst>
            </a:prstGeom>
            <a:solidFill>
              <a:schemeClr val="folHlink"/>
            </a:solidFill>
            <a:ln w="9525">
              <a:solidFill>
                <a:schemeClr val="bg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22030" name="Line 271"/>
            <p:cNvSpPr>
              <a:spLocks noChangeShapeType="1"/>
            </p:cNvSpPr>
            <p:nvPr/>
          </p:nvSpPr>
          <p:spPr bwMode="auto">
            <a:xfrm>
              <a:off x="4827" y="3296"/>
              <a:ext cx="0" cy="173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2031" name="Line 272"/>
            <p:cNvSpPr>
              <a:spLocks noChangeShapeType="1"/>
            </p:cNvSpPr>
            <p:nvPr/>
          </p:nvSpPr>
          <p:spPr bwMode="auto">
            <a:xfrm flipH="1">
              <a:off x="4782" y="3469"/>
              <a:ext cx="45" cy="52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2032" name="Rectangle 273"/>
            <p:cNvSpPr>
              <a:spLocks noChangeArrowheads="1"/>
            </p:cNvSpPr>
            <p:nvPr/>
          </p:nvSpPr>
          <p:spPr bwMode="auto">
            <a:xfrm>
              <a:off x="4713" y="3367"/>
              <a:ext cx="52" cy="102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bg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22033" name="Rectangle 274"/>
            <p:cNvSpPr>
              <a:spLocks noChangeArrowheads="1"/>
            </p:cNvSpPr>
            <p:nvPr/>
          </p:nvSpPr>
          <p:spPr bwMode="auto">
            <a:xfrm>
              <a:off x="4720" y="3398"/>
              <a:ext cx="40" cy="36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bg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</p:grpSp>
      <p:grpSp>
        <p:nvGrpSpPr>
          <p:cNvPr id="21633" name="Group 275"/>
          <p:cNvGrpSpPr>
            <a:grpSpLocks/>
          </p:cNvGrpSpPr>
          <p:nvPr/>
        </p:nvGrpSpPr>
        <p:grpSpPr bwMode="auto">
          <a:xfrm>
            <a:off x="7926388" y="4949825"/>
            <a:ext cx="198437" cy="365125"/>
            <a:chOff x="4702" y="3292"/>
            <a:chExt cx="125" cy="230"/>
          </a:xfrm>
        </p:grpSpPr>
        <p:sp>
          <p:nvSpPr>
            <p:cNvPr id="22018" name="AutoShape 276"/>
            <p:cNvSpPr>
              <a:spLocks noChangeArrowheads="1"/>
            </p:cNvSpPr>
            <p:nvPr/>
          </p:nvSpPr>
          <p:spPr bwMode="auto">
            <a:xfrm>
              <a:off x="4702" y="3469"/>
              <a:ext cx="125" cy="53"/>
            </a:xfrm>
            <a:prstGeom prst="parallelogram">
              <a:avLst>
                <a:gd name="adj" fmla="val 90856"/>
              </a:avLst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22019" name="Rectangle 277"/>
            <p:cNvSpPr>
              <a:spLocks noChangeArrowheads="1"/>
            </p:cNvSpPr>
            <p:nvPr/>
          </p:nvSpPr>
          <p:spPr bwMode="auto">
            <a:xfrm>
              <a:off x="4765" y="3293"/>
              <a:ext cx="58" cy="177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22020" name="Rectangle 278"/>
            <p:cNvSpPr>
              <a:spLocks noChangeArrowheads="1"/>
            </p:cNvSpPr>
            <p:nvPr/>
          </p:nvSpPr>
          <p:spPr bwMode="auto">
            <a:xfrm>
              <a:off x="4703" y="3344"/>
              <a:ext cx="79" cy="177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bg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22021" name="AutoShape 279"/>
            <p:cNvSpPr>
              <a:spLocks noChangeArrowheads="1"/>
            </p:cNvSpPr>
            <p:nvPr/>
          </p:nvSpPr>
          <p:spPr bwMode="auto">
            <a:xfrm>
              <a:off x="4702" y="3292"/>
              <a:ext cx="125" cy="53"/>
            </a:xfrm>
            <a:prstGeom prst="parallelogram">
              <a:avLst>
                <a:gd name="adj" fmla="val 90856"/>
              </a:avLst>
            </a:prstGeom>
            <a:solidFill>
              <a:schemeClr val="folHlink"/>
            </a:solidFill>
            <a:ln w="9525">
              <a:solidFill>
                <a:schemeClr val="bg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22022" name="Line 280"/>
            <p:cNvSpPr>
              <a:spLocks noChangeShapeType="1"/>
            </p:cNvSpPr>
            <p:nvPr/>
          </p:nvSpPr>
          <p:spPr bwMode="auto">
            <a:xfrm>
              <a:off x="4827" y="3296"/>
              <a:ext cx="0" cy="173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2023" name="Line 281"/>
            <p:cNvSpPr>
              <a:spLocks noChangeShapeType="1"/>
            </p:cNvSpPr>
            <p:nvPr/>
          </p:nvSpPr>
          <p:spPr bwMode="auto">
            <a:xfrm flipH="1">
              <a:off x="4782" y="3469"/>
              <a:ext cx="45" cy="52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2024" name="Rectangle 282"/>
            <p:cNvSpPr>
              <a:spLocks noChangeArrowheads="1"/>
            </p:cNvSpPr>
            <p:nvPr/>
          </p:nvSpPr>
          <p:spPr bwMode="auto">
            <a:xfrm>
              <a:off x="4713" y="3367"/>
              <a:ext cx="52" cy="102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bg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22025" name="Rectangle 283"/>
            <p:cNvSpPr>
              <a:spLocks noChangeArrowheads="1"/>
            </p:cNvSpPr>
            <p:nvPr/>
          </p:nvSpPr>
          <p:spPr bwMode="auto">
            <a:xfrm>
              <a:off x="4720" y="3398"/>
              <a:ext cx="40" cy="36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bg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</p:grpSp>
      <p:sp>
        <p:nvSpPr>
          <p:cNvPr id="21634" name="AutoShape 284"/>
          <p:cNvSpPr>
            <a:spLocks noChangeAspect="1" noChangeArrowheads="1" noTextEdit="1"/>
          </p:cNvSpPr>
          <p:nvPr/>
        </p:nvSpPr>
        <p:spPr bwMode="auto">
          <a:xfrm>
            <a:off x="7143750" y="5394325"/>
            <a:ext cx="233363" cy="252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35" name="Freeform 285"/>
          <p:cNvSpPr>
            <a:spLocks/>
          </p:cNvSpPr>
          <p:nvPr/>
        </p:nvSpPr>
        <p:spPr bwMode="auto">
          <a:xfrm>
            <a:off x="7145338" y="5394325"/>
            <a:ext cx="231775" cy="252413"/>
          </a:xfrm>
          <a:custGeom>
            <a:avLst/>
            <a:gdLst>
              <a:gd name="T0" fmla="*/ 2147483647 w 1894"/>
              <a:gd name="T1" fmla="*/ 0 h 1904"/>
              <a:gd name="T2" fmla="*/ 2147483647 w 1894"/>
              <a:gd name="T3" fmla="*/ 0 h 1904"/>
              <a:gd name="T4" fmla="*/ 2147483647 w 1894"/>
              <a:gd name="T5" fmla="*/ 2147483647 h 1904"/>
              <a:gd name="T6" fmla="*/ 2147483647 w 1894"/>
              <a:gd name="T7" fmla="*/ 2147483647 h 1904"/>
              <a:gd name="T8" fmla="*/ 2147483647 w 1894"/>
              <a:gd name="T9" fmla="*/ 2147483647 h 1904"/>
              <a:gd name="T10" fmla="*/ 2147483647 w 1894"/>
              <a:gd name="T11" fmla="*/ 2147483647 h 1904"/>
              <a:gd name="T12" fmla="*/ 2147483647 w 1894"/>
              <a:gd name="T13" fmla="*/ 2147483647 h 1904"/>
              <a:gd name="T14" fmla="*/ 2147483647 w 1894"/>
              <a:gd name="T15" fmla="*/ 2147483647 h 1904"/>
              <a:gd name="T16" fmla="*/ 2147483647 w 1894"/>
              <a:gd name="T17" fmla="*/ 2147483647 h 1904"/>
              <a:gd name="T18" fmla="*/ 2147483647 w 1894"/>
              <a:gd name="T19" fmla="*/ 2147483647 h 1904"/>
              <a:gd name="T20" fmla="*/ 2147483647 w 1894"/>
              <a:gd name="T21" fmla="*/ 2147483647 h 1904"/>
              <a:gd name="T22" fmla="*/ 2147483647 w 1894"/>
              <a:gd name="T23" fmla="*/ 2147483647 h 1904"/>
              <a:gd name="T24" fmla="*/ 2147483647 w 1894"/>
              <a:gd name="T25" fmla="*/ 2147483647 h 1904"/>
              <a:gd name="T26" fmla="*/ 2147483647 w 1894"/>
              <a:gd name="T27" fmla="*/ 2147483647 h 1904"/>
              <a:gd name="T28" fmla="*/ 2147483647 w 1894"/>
              <a:gd name="T29" fmla="*/ 2147483647 h 1904"/>
              <a:gd name="T30" fmla="*/ 2147483647 w 1894"/>
              <a:gd name="T31" fmla="*/ 2147483647 h 1904"/>
              <a:gd name="T32" fmla="*/ 2147483647 w 1894"/>
              <a:gd name="T33" fmla="*/ 2147483647 h 1904"/>
              <a:gd name="T34" fmla="*/ 2147483647 w 1894"/>
              <a:gd name="T35" fmla="*/ 2147483647 h 1904"/>
              <a:gd name="T36" fmla="*/ 2147483647 w 1894"/>
              <a:gd name="T37" fmla="*/ 2147483647 h 1904"/>
              <a:gd name="T38" fmla="*/ 2147483647 w 1894"/>
              <a:gd name="T39" fmla="*/ 2147483647 h 1904"/>
              <a:gd name="T40" fmla="*/ 2147483647 w 1894"/>
              <a:gd name="T41" fmla="*/ 2147483647 h 1904"/>
              <a:gd name="T42" fmla="*/ 2147483647 w 1894"/>
              <a:gd name="T43" fmla="*/ 2147483647 h 1904"/>
              <a:gd name="T44" fmla="*/ 2147483647 w 1894"/>
              <a:gd name="T45" fmla="*/ 2147483647 h 1904"/>
              <a:gd name="T46" fmla="*/ 2147483647 w 1894"/>
              <a:gd name="T47" fmla="*/ 2147483647 h 1904"/>
              <a:gd name="T48" fmla="*/ 2147483647 w 1894"/>
              <a:gd name="T49" fmla="*/ 2147483647 h 1904"/>
              <a:gd name="T50" fmla="*/ 2147483647 w 1894"/>
              <a:gd name="T51" fmla="*/ 2147483647 h 1904"/>
              <a:gd name="T52" fmla="*/ 2147483647 w 1894"/>
              <a:gd name="T53" fmla="*/ 2147483647 h 1904"/>
              <a:gd name="T54" fmla="*/ 2147483647 w 1894"/>
              <a:gd name="T55" fmla="*/ 2147483647 h 1904"/>
              <a:gd name="T56" fmla="*/ 2147483647 w 1894"/>
              <a:gd name="T57" fmla="*/ 2147483647 h 1904"/>
              <a:gd name="T58" fmla="*/ 2147483647 w 1894"/>
              <a:gd name="T59" fmla="*/ 2147483647 h 1904"/>
              <a:gd name="T60" fmla="*/ 2147483647 w 1894"/>
              <a:gd name="T61" fmla="*/ 2147483647 h 1904"/>
              <a:gd name="T62" fmla="*/ 2147483647 w 1894"/>
              <a:gd name="T63" fmla="*/ 2147483647 h 1904"/>
              <a:gd name="T64" fmla="*/ 2147483647 w 1894"/>
              <a:gd name="T65" fmla="*/ 2147483647 h 1904"/>
              <a:gd name="T66" fmla="*/ 2147483647 w 1894"/>
              <a:gd name="T67" fmla="*/ 2147483647 h 1904"/>
              <a:gd name="T68" fmla="*/ 2147483647 w 1894"/>
              <a:gd name="T69" fmla="*/ 2147483647 h 1904"/>
              <a:gd name="T70" fmla="*/ 2147483647 w 1894"/>
              <a:gd name="T71" fmla="*/ 2147483647 h 1904"/>
              <a:gd name="T72" fmla="*/ 2147483647 w 1894"/>
              <a:gd name="T73" fmla="*/ 2147483647 h 1904"/>
              <a:gd name="T74" fmla="*/ 2147483647 w 1894"/>
              <a:gd name="T75" fmla="*/ 2147483647 h 1904"/>
              <a:gd name="T76" fmla="*/ 2147483647 w 1894"/>
              <a:gd name="T77" fmla="*/ 2147483647 h 1904"/>
              <a:gd name="T78" fmla="*/ 2147483647 w 1894"/>
              <a:gd name="T79" fmla="*/ 2147483647 h 1904"/>
              <a:gd name="T80" fmla="*/ 0 w 1894"/>
              <a:gd name="T81" fmla="*/ 2147483647 h 1904"/>
              <a:gd name="T82" fmla="*/ 2147483647 w 1894"/>
              <a:gd name="T83" fmla="*/ 2147483647 h 1904"/>
              <a:gd name="T84" fmla="*/ 2147483647 w 1894"/>
              <a:gd name="T85" fmla="*/ 2147483647 h 1904"/>
              <a:gd name="T86" fmla="*/ 2147483647 w 1894"/>
              <a:gd name="T87" fmla="*/ 2147483647 h 1904"/>
              <a:gd name="T88" fmla="*/ 2147483647 w 1894"/>
              <a:gd name="T89" fmla="*/ 2147483647 h 1904"/>
              <a:gd name="T90" fmla="*/ 2147483647 w 1894"/>
              <a:gd name="T91" fmla="*/ 2147483647 h 1904"/>
              <a:gd name="T92" fmla="*/ 2147483647 w 1894"/>
              <a:gd name="T93" fmla="*/ 2147483647 h 1904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w 1894"/>
              <a:gd name="T142" fmla="*/ 0 h 1904"/>
              <a:gd name="T143" fmla="*/ 1894 w 1894"/>
              <a:gd name="T144" fmla="*/ 1904 h 1904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T141" t="T142" r="T143" b="T144"/>
            <a:pathLst>
              <a:path w="1894" h="1904">
                <a:moveTo>
                  <a:pt x="651" y="0"/>
                </a:moveTo>
                <a:lnTo>
                  <a:pt x="653" y="0"/>
                </a:lnTo>
                <a:lnTo>
                  <a:pt x="659" y="0"/>
                </a:lnTo>
                <a:lnTo>
                  <a:pt x="668" y="0"/>
                </a:lnTo>
                <a:lnTo>
                  <a:pt x="682" y="0"/>
                </a:lnTo>
                <a:lnTo>
                  <a:pt x="699" y="1"/>
                </a:lnTo>
                <a:lnTo>
                  <a:pt x="720" y="1"/>
                </a:lnTo>
                <a:lnTo>
                  <a:pt x="742" y="3"/>
                </a:lnTo>
                <a:lnTo>
                  <a:pt x="769" y="4"/>
                </a:lnTo>
                <a:lnTo>
                  <a:pt x="799" y="6"/>
                </a:lnTo>
                <a:lnTo>
                  <a:pt x="831" y="8"/>
                </a:lnTo>
                <a:lnTo>
                  <a:pt x="865" y="10"/>
                </a:lnTo>
                <a:lnTo>
                  <a:pt x="902" y="13"/>
                </a:lnTo>
                <a:lnTo>
                  <a:pt x="941" y="17"/>
                </a:lnTo>
                <a:lnTo>
                  <a:pt x="982" y="21"/>
                </a:lnTo>
                <a:lnTo>
                  <a:pt x="1025" y="26"/>
                </a:lnTo>
                <a:lnTo>
                  <a:pt x="1070" y="32"/>
                </a:lnTo>
                <a:lnTo>
                  <a:pt x="1116" y="38"/>
                </a:lnTo>
                <a:lnTo>
                  <a:pt x="1164" y="46"/>
                </a:lnTo>
                <a:lnTo>
                  <a:pt x="1213" y="55"/>
                </a:lnTo>
                <a:lnTo>
                  <a:pt x="1263" y="63"/>
                </a:lnTo>
                <a:lnTo>
                  <a:pt x="1315" y="73"/>
                </a:lnTo>
                <a:lnTo>
                  <a:pt x="1366" y="85"/>
                </a:lnTo>
                <a:lnTo>
                  <a:pt x="1418" y="97"/>
                </a:lnTo>
                <a:lnTo>
                  <a:pt x="1472" y="111"/>
                </a:lnTo>
                <a:lnTo>
                  <a:pt x="1525" y="125"/>
                </a:lnTo>
                <a:lnTo>
                  <a:pt x="1579" y="141"/>
                </a:lnTo>
                <a:lnTo>
                  <a:pt x="1632" y="159"/>
                </a:lnTo>
                <a:lnTo>
                  <a:pt x="1685" y="177"/>
                </a:lnTo>
                <a:lnTo>
                  <a:pt x="1739" y="197"/>
                </a:lnTo>
                <a:lnTo>
                  <a:pt x="1791" y="218"/>
                </a:lnTo>
                <a:lnTo>
                  <a:pt x="1843" y="241"/>
                </a:lnTo>
                <a:lnTo>
                  <a:pt x="1894" y="266"/>
                </a:lnTo>
                <a:lnTo>
                  <a:pt x="1729" y="1139"/>
                </a:lnTo>
                <a:lnTo>
                  <a:pt x="1733" y="1140"/>
                </a:lnTo>
                <a:lnTo>
                  <a:pt x="1742" y="1146"/>
                </a:lnTo>
                <a:lnTo>
                  <a:pt x="1755" y="1156"/>
                </a:lnTo>
                <a:lnTo>
                  <a:pt x="1768" y="1173"/>
                </a:lnTo>
                <a:lnTo>
                  <a:pt x="1778" y="1199"/>
                </a:lnTo>
                <a:lnTo>
                  <a:pt x="1781" y="1234"/>
                </a:lnTo>
                <a:lnTo>
                  <a:pt x="1777" y="1281"/>
                </a:lnTo>
                <a:lnTo>
                  <a:pt x="1760" y="1341"/>
                </a:lnTo>
                <a:lnTo>
                  <a:pt x="1472" y="1765"/>
                </a:lnTo>
                <a:lnTo>
                  <a:pt x="1432" y="1765"/>
                </a:lnTo>
                <a:lnTo>
                  <a:pt x="1324" y="1904"/>
                </a:lnTo>
                <a:lnTo>
                  <a:pt x="1322" y="1904"/>
                </a:lnTo>
                <a:lnTo>
                  <a:pt x="1315" y="1903"/>
                </a:lnTo>
                <a:lnTo>
                  <a:pt x="1304" y="1902"/>
                </a:lnTo>
                <a:lnTo>
                  <a:pt x="1290" y="1900"/>
                </a:lnTo>
                <a:lnTo>
                  <a:pt x="1270" y="1897"/>
                </a:lnTo>
                <a:lnTo>
                  <a:pt x="1249" y="1894"/>
                </a:lnTo>
                <a:lnTo>
                  <a:pt x="1223" y="1891"/>
                </a:lnTo>
                <a:lnTo>
                  <a:pt x="1194" y="1887"/>
                </a:lnTo>
                <a:lnTo>
                  <a:pt x="1162" y="1881"/>
                </a:lnTo>
                <a:lnTo>
                  <a:pt x="1128" y="1876"/>
                </a:lnTo>
                <a:lnTo>
                  <a:pt x="1091" y="1869"/>
                </a:lnTo>
                <a:lnTo>
                  <a:pt x="1050" y="1862"/>
                </a:lnTo>
                <a:lnTo>
                  <a:pt x="1008" y="1854"/>
                </a:lnTo>
                <a:lnTo>
                  <a:pt x="964" y="1845"/>
                </a:lnTo>
                <a:lnTo>
                  <a:pt x="918" y="1835"/>
                </a:lnTo>
                <a:lnTo>
                  <a:pt x="870" y="1824"/>
                </a:lnTo>
                <a:lnTo>
                  <a:pt x="820" y="1813"/>
                </a:lnTo>
                <a:lnTo>
                  <a:pt x="769" y="1800"/>
                </a:lnTo>
                <a:lnTo>
                  <a:pt x="717" y="1786"/>
                </a:lnTo>
                <a:lnTo>
                  <a:pt x="664" y="1772"/>
                </a:lnTo>
                <a:lnTo>
                  <a:pt x="610" y="1755"/>
                </a:lnTo>
                <a:lnTo>
                  <a:pt x="555" y="1738"/>
                </a:lnTo>
                <a:lnTo>
                  <a:pt x="501" y="1720"/>
                </a:lnTo>
                <a:lnTo>
                  <a:pt x="445" y="1701"/>
                </a:lnTo>
                <a:lnTo>
                  <a:pt x="390" y="1681"/>
                </a:lnTo>
                <a:lnTo>
                  <a:pt x="334" y="1659"/>
                </a:lnTo>
                <a:lnTo>
                  <a:pt x="280" y="1636"/>
                </a:lnTo>
                <a:lnTo>
                  <a:pt x="225" y="1611"/>
                </a:lnTo>
                <a:lnTo>
                  <a:pt x="172" y="1585"/>
                </a:lnTo>
                <a:lnTo>
                  <a:pt x="119" y="1559"/>
                </a:lnTo>
                <a:lnTo>
                  <a:pt x="67" y="1530"/>
                </a:lnTo>
                <a:lnTo>
                  <a:pt x="17" y="1500"/>
                </a:lnTo>
                <a:lnTo>
                  <a:pt x="16" y="1495"/>
                </a:lnTo>
                <a:lnTo>
                  <a:pt x="12" y="1480"/>
                </a:lnTo>
                <a:lnTo>
                  <a:pt x="8" y="1457"/>
                </a:lnTo>
                <a:lnTo>
                  <a:pt x="4" y="1430"/>
                </a:lnTo>
                <a:lnTo>
                  <a:pt x="0" y="1401"/>
                </a:lnTo>
                <a:lnTo>
                  <a:pt x="0" y="1370"/>
                </a:lnTo>
                <a:lnTo>
                  <a:pt x="4" y="1343"/>
                </a:lnTo>
                <a:lnTo>
                  <a:pt x="12" y="1319"/>
                </a:lnTo>
                <a:lnTo>
                  <a:pt x="388" y="965"/>
                </a:lnTo>
                <a:lnTo>
                  <a:pt x="387" y="961"/>
                </a:lnTo>
                <a:lnTo>
                  <a:pt x="386" y="952"/>
                </a:lnTo>
                <a:lnTo>
                  <a:pt x="386" y="936"/>
                </a:lnTo>
                <a:lnTo>
                  <a:pt x="390" y="917"/>
                </a:lnTo>
                <a:lnTo>
                  <a:pt x="397" y="893"/>
                </a:lnTo>
                <a:lnTo>
                  <a:pt x="412" y="868"/>
                </a:lnTo>
                <a:lnTo>
                  <a:pt x="435" y="841"/>
                </a:lnTo>
                <a:lnTo>
                  <a:pt x="468" y="814"/>
                </a:lnTo>
                <a:lnTo>
                  <a:pt x="651" y="0"/>
                </a:lnTo>
                <a:close/>
              </a:path>
            </a:pathLst>
          </a:custGeom>
          <a:solidFill>
            <a:schemeClr val="folHlink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36" name="Freeform 286"/>
          <p:cNvSpPr>
            <a:spLocks/>
          </p:cNvSpPr>
          <p:nvPr/>
        </p:nvSpPr>
        <p:spPr bwMode="auto">
          <a:xfrm>
            <a:off x="7173913" y="5554663"/>
            <a:ext cx="134937" cy="42862"/>
          </a:xfrm>
          <a:custGeom>
            <a:avLst/>
            <a:gdLst>
              <a:gd name="T0" fmla="*/ 2147483647 w 1106"/>
              <a:gd name="T1" fmla="*/ 0 h 331"/>
              <a:gd name="T2" fmla="*/ 2147483647 w 1106"/>
              <a:gd name="T3" fmla="*/ 2147483647 h 331"/>
              <a:gd name="T4" fmla="*/ 2147483647 w 1106"/>
              <a:gd name="T5" fmla="*/ 2147483647 h 331"/>
              <a:gd name="T6" fmla="*/ 0 w 1106"/>
              <a:gd name="T7" fmla="*/ 2147483647 h 331"/>
              <a:gd name="T8" fmla="*/ 2147483647 w 1106"/>
              <a:gd name="T9" fmla="*/ 0 h 33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106"/>
              <a:gd name="T16" fmla="*/ 0 h 331"/>
              <a:gd name="T17" fmla="*/ 1106 w 1106"/>
              <a:gd name="T18" fmla="*/ 331 h 33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106" h="331">
                <a:moveTo>
                  <a:pt x="40" y="0"/>
                </a:moveTo>
                <a:lnTo>
                  <a:pt x="1106" y="277"/>
                </a:lnTo>
                <a:lnTo>
                  <a:pt x="1071" y="331"/>
                </a:lnTo>
                <a:lnTo>
                  <a:pt x="0" y="36"/>
                </a:lnTo>
                <a:lnTo>
                  <a:pt x="40" y="0"/>
                </a:lnTo>
                <a:close/>
              </a:path>
            </a:pathLst>
          </a:custGeom>
          <a:solidFill>
            <a:srgbClr val="7F7F7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37" name="Freeform 287"/>
          <p:cNvSpPr>
            <a:spLocks/>
          </p:cNvSpPr>
          <p:nvPr/>
        </p:nvSpPr>
        <p:spPr bwMode="auto">
          <a:xfrm>
            <a:off x="7151688" y="5573713"/>
            <a:ext cx="157162" cy="66675"/>
          </a:xfrm>
          <a:custGeom>
            <a:avLst/>
            <a:gdLst>
              <a:gd name="T0" fmla="*/ 2147483647 w 1285"/>
              <a:gd name="T1" fmla="*/ 2147483647 h 505"/>
              <a:gd name="T2" fmla="*/ 2147483647 w 1285"/>
              <a:gd name="T3" fmla="*/ 2147483647 h 505"/>
              <a:gd name="T4" fmla="*/ 2147483647 w 1285"/>
              <a:gd name="T5" fmla="*/ 2147483647 h 505"/>
              <a:gd name="T6" fmla="*/ 2147483647 w 1285"/>
              <a:gd name="T7" fmla="*/ 2147483647 h 505"/>
              <a:gd name="T8" fmla="*/ 2147483647 w 1285"/>
              <a:gd name="T9" fmla="*/ 2147483647 h 505"/>
              <a:gd name="T10" fmla="*/ 2147483647 w 1285"/>
              <a:gd name="T11" fmla="*/ 2147483647 h 505"/>
              <a:gd name="T12" fmla="*/ 2147483647 w 1285"/>
              <a:gd name="T13" fmla="*/ 2147483647 h 505"/>
              <a:gd name="T14" fmla="*/ 2147483647 w 1285"/>
              <a:gd name="T15" fmla="*/ 2147483647 h 505"/>
              <a:gd name="T16" fmla="*/ 2147483647 w 1285"/>
              <a:gd name="T17" fmla="*/ 2147483647 h 505"/>
              <a:gd name="T18" fmla="*/ 2147483647 w 1285"/>
              <a:gd name="T19" fmla="*/ 2147483647 h 505"/>
              <a:gd name="T20" fmla="*/ 2147483647 w 1285"/>
              <a:gd name="T21" fmla="*/ 2147483647 h 505"/>
              <a:gd name="T22" fmla="*/ 2147483647 w 1285"/>
              <a:gd name="T23" fmla="*/ 2147483647 h 505"/>
              <a:gd name="T24" fmla="*/ 2147483647 w 1285"/>
              <a:gd name="T25" fmla="*/ 2147483647 h 505"/>
              <a:gd name="T26" fmla="*/ 2147483647 w 1285"/>
              <a:gd name="T27" fmla="*/ 2147483647 h 505"/>
              <a:gd name="T28" fmla="*/ 2147483647 w 1285"/>
              <a:gd name="T29" fmla="*/ 2147483647 h 505"/>
              <a:gd name="T30" fmla="*/ 2147483647 w 1285"/>
              <a:gd name="T31" fmla="*/ 2147483647 h 505"/>
              <a:gd name="T32" fmla="*/ 2147483647 w 1285"/>
              <a:gd name="T33" fmla="*/ 2147483647 h 505"/>
              <a:gd name="T34" fmla="*/ 2147483647 w 1285"/>
              <a:gd name="T35" fmla="*/ 2147483647 h 505"/>
              <a:gd name="T36" fmla="*/ 0 w 1285"/>
              <a:gd name="T37" fmla="*/ 2147483647 h 505"/>
              <a:gd name="T38" fmla="*/ 2147483647 w 1285"/>
              <a:gd name="T39" fmla="*/ 2147483647 h 505"/>
              <a:gd name="T40" fmla="*/ 2147483647 w 1285"/>
              <a:gd name="T41" fmla="*/ 2147483647 h 505"/>
              <a:gd name="T42" fmla="*/ 2147483647 w 1285"/>
              <a:gd name="T43" fmla="*/ 2147483647 h 505"/>
              <a:gd name="T44" fmla="*/ 2147483647 w 1285"/>
              <a:gd name="T45" fmla="*/ 2147483647 h 505"/>
              <a:gd name="T46" fmla="*/ 2147483647 w 1285"/>
              <a:gd name="T47" fmla="*/ 2147483647 h 505"/>
              <a:gd name="T48" fmla="*/ 2147483647 w 1285"/>
              <a:gd name="T49" fmla="*/ 2147483647 h 505"/>
              <a:gd name="T50" fmla="*/ 2147483647 w 1285"/>
              <a:gd name="T51" fmla="*/ 2147483647 h 505"/>
              <a:gd name="T52" fmla="*/ 2147483647 w 1285"/>
              <a:gd name="T53" fmla="*/ 2147483647 h 505"/>
              <a:gd name="T54" fmla="*/ 2147483647 w 1285"/>
              <a:gd name="T55" fmla="*/ 2147483647 h 505"/>
              <a:gd name="T56" fmla="*/ 2147483647 w 1285"/>
              <a:gd name="T57" fmla="*/ 2147483647 h 505"/>
              <a:gd name="T58" fmla="*/ 2147483647 w 1285"/>
              <a:gd name="T59" fmla="*/ 2147483647 h 505"/>
              <a:gd name="T60" fmla="*/ 2147483647 w 1285"/>
              <a:gd name="T61" fmla="*/ 2147483647 h 505"/>
              <a:gd name="T62" fmla="*/ 2147483647 w 1285"/>
              <a:gd name="T63" fmla="*/ 2147483647 h 505"/>
              <a:gd name="T64" fmla="*/ 2147483647 w 1285"/>
              <a:gd name="T65" fmla="*/ 2147483647 h 505"/>
              <a:gd name="T66" fmla="*/ 2147483647 w 1285"/>
              <a:gd name="T67" fmla="*/ 2147483647 h 505"/>
              <a:gd name="T68" fmla="*/ 2147483647 w 1285"/>
              <a:gd name="T69" fmla="*/ 2147483647 h 505"/>
              <a:gd name="T70" fmla="*/ 2147483647 w 1285"/>
              <a:gd name="T71" fmla="*/ 2147483647 h 505"/>
              <a:gd name="T72" fmla="*/ 2147483647 w 1285"/>
              <a:gd name="T73" fmla="*/ 2147483647 h 505"/>
              <a:gd name="T74" fmla="*/ 2147483647 w 1285"/>
              <a:gd name="T75" fmla="*/ 2147483647 h 505"/>
              <a:gd name="T76" fmla="*/ 2147483647 w 1285"/>
              <a:gd name="T77" fmla="*/ 2147483647 h 505"/>
              <a:gd name="T78" fmla="*/ 2147483647 w 1285"/>
              <a:gd name="T79" fmla="*/ 2147483647 h 505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w 1285"/>
              <a:gd name="T121" fmla="*/ 0 h 505"/>
              <a:gd name="T122" fmla="*/ 1285 w 1285"/>
              <a:gd name="T123" fmla="*/ 505 h 505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T120" t="T121" r="T122" b="T123"/>
            <a:pathLst>
              <a:path w="1285" h="505">
                <a:moveTo>
                  <a:pt x="1284" y="391"/>
                </a:moveTo>
                <a:lnTo>
                  <a:pt x="1282" y="391"/>
                </a:lnTo>
                <a:lnTo>
                  <a:pt x="1275" y="390"/>
                </a:lnTo>
                <a:lnTo>
                  <a:pt x="1264" y="389"/>
                </a:lnTo>
                <a:lnTo>
                  <a:pt x="1250" y="387"/>
                </a:lnTo>
                <a:lnTo>
                  <a:pt x="1232" y="385"/>
                </a:lnTo>
                <a:lnTo>
                  <a:pt x="1209" y="382"/>
                </a:lnTo>
                <a:lnTo>
                  <a:pt x="1183" y="378"/>
                </a:lnTo>
                <a:lnTo>
                  <a:pt x="1155" y="374"/>
                </a:lnTo>
                <a:lnTo>
                  <a:pt x="1124" y="369"/>
                </a:lnTo>
                <a:lnTo>
                  <a:pt x="1089" y="362"/>
                </a:lnTo>
                <a:lnTo>
                  <a:pt x="1052" y="355"/>
                </a:lnTo>
                <a:lnTo>
                  <a:pt x="1013" y="349"/>
                </a:lnTo>
                <a:lnTo>
                  <a:pt x="971" y="340"/>
                </a:lnTo>
                <a:lnTo>
                  <a:pt x="926" y="332"/>
                </a:lnTo>
                <a:lnTo>
                  <a:pt x="881" y="322"/>
                </a:lnTo>
                <a:lnTo>
                  <a:pt x="834" y="311"/>
                </a:lnTo>
                <a:lnTo>
                  <a:pt x="785" y="299"/>
                </a:lnTo>
                <a:lnTo>
                  <a:pt x="735" y="287"/>
                </a:lnTo>
                <a:lnTo>
                  <a:pt x="684" y="273"/>
                </a:lnTo>
                <a:lnTo>
                  <a:pt x="632" y="259"/>
                </a:lnTo>
                <a:lnTo>
                  <a:pt x="579" y="244"/>
                </a:lnTo>
                <a:lnTo>
                  <a:pt x="526" y="228"/>
                </a:lnTo>
                <a:lnTo>
                  <a:pt x="472" y="209"/>
                </a:lnTo>
                <a:lnTo>
                  <a:pt x="419" y="191"/>
                </a:lnTo>
                <a:lnTo>
                  <a:pt x="364" y="171"/>
                </a:lnTo>
                <a:lnTo>
                  <a:pt x="311" y="150"/>
                </a:lnTo>
                <a:lnTo>
                  <a:pt x="259" y="128"/>
                </a:lnTo>
                <a:lnTo>
                  <a:pt x="206" y="105"/>
                </a:lnTo>
                <a:lnTo>
                  <a:pt x="155" y="81"/>
                </a:lnTo>
                <a:lnTo>
                  <a:pt x="104" y="55"/>
                </a:lnTo>
                <a:lnTo>
                  <a:pt x="55" y="28"/>
                </a:lnTo>
                <a:lnTo>
                  <a:pt x="7" y="0"/>
                </a:lnTo>
                <a:lnTo>
                  <a:pt x="6" y="4"/>
                </a:lnTo>
                <a:lnTo>
                  <a:pt x="4" y="15"/>
                </a:lnTo>
                <a:lnTo>
                  <a:pt x="2" y="32"/>
                </a:lnTo>
                <a:lnTo>
                  <a:pt x="0" y="53"/>
                </a:lnTo>
                <a:lnTo>
                  <a:pt x="0" y="76"/>
                </a:lnTo>
                <a:lnTo>
                  <a:pt x="2" y="98"/>
                </a:lnTo>
                <a:lnTo>
                  <a:pt x="8" y="120"/>
                </a:lnTo>
                <a:lnTo>
                  <a:pt x="18" y="137"/>
                </a:lnTo>
                <a:lnTo>
                  <a:pt x="19" y="139"/>
                </a:lnTo>
                <a:lnTo>
                  <a:pt x="22" y="141"/>
                </a:lnTo>
                <a:lnTo>
                  <a:pt x="28" y="144"/>
                </a:lnTo>
                <a:lnTo>
                  <a:pt x="37" y="148"/>
                </a:lnTo>
                <a:lnTo>
                  <a:pt x="47" y="155"/>
                </a:lnTo>
                <a:lnTo>
                  <a:pt x="59" y="162"/>
                </a:lnTo>
                <a:lnTo>
                  <a:pt x="75" y="170"/>
                </a:lnTo>
                <a:lnTo>
                  <a:pt x="92" y="180"/>
                </a:lnTo>
                <a:lnTo>
                  <a:pt x="112" y="190"/>
                </a:lnTo>
                <a:lnTo>
                  <a:pt x="134" y="200"/>
                </a:lnTo>
                <a:lnTo>
                  <a:pt x="159" y="212"/>
                </a:lnTo>
                <a:lnTo>
                  <a:pt x="186" y="225"/>
                </a:lnTo>
                <a:lnTo>
                  <a:pt x="215" y="238"/>
                </a:lnTo>
                <a:lnTo>
                  <a:pt x="247" y="252"/>
                </a:lnTo>
                <a:lnTo>
                  <a:pt x="281" y="267"/>
                </a:lnTo>
                <a:lnTo>
                  <a:pt x="318" y="281"/>
                </a:lnTo>
                <a:lnTo>
                  <a:pt x="358" y="296"/>
                </a:lnTo>
                <a:lnTo>
                  <a:pt x="399" y="311"/>
                </a:lnTo>
                <a:lnTo>
                  <a:pt x="443" y="326"/>
                </a:lnTo>
                <a:lnTo>
                  <a:pt x="491" y="341"/>
                </a:lnTo>
                <a:lnTo>
                  <a:pt x="540" y="357"/>
                </a:lnTo>
                <a:lnTo>
                  <a:pt x="592" y="372"/>
                </a:lnTo>
                <a:lnTo>
                  <a:pt x="647" y="387"/>
                </a:lnTo>
                <a:lnTo>
                  <a:pt x="703" y="402"/>
                </a:lnTo>
                <a:lnTo>
                  <a:pt x="764" y="416"/>
                </a:lnTo>
                <a:lnTo>
                  <a:pt x="826" y="431"/>
                </a:lnTo>
                <a:lnTo>
                  <a:pt x="890" y="444"/>
                </a:lnTo>
                <a:lnTo>
                  <a:pt x="958" y="459"/>
                </a:lnTo>
                <a:lnTo>
                  <a:pt x="1028" y="472"/>
                </a:lnTo>
                <a:lnTo>
                  <a:pt x="1101" y="483"/>
                </a:lnTo>
                <a:lnTo>
                  <a:pt x="1177" y="494"/>
                </a:lnTo>
                <a:lnTo>
                  <a:pt x="1255" y="505"/>
                </a:lnTo>
                <a:lnTo>
                  <a:pt x="1256" y="503"/>
                </a:lnTo>
                <a:lnTo>
                  <a:pt x="1260" y="497"/>
                </a:lnTo>
                <a:lnTo>
                  <a:pt x="1265" y="487"/>
                </a:lnTo>
                <a:lnTo>
                  <a:pt x="1272" y="473"/>
                </a:lnTo>
                <a:lnTo>
                  <a:pt x="1278" y="456"/>
                </a:lnTo>
                <a:lnTo>
                  <a:pt x="1282" y="437"/>
                </a:lnTo>
                <a:lnTo>
                  <a:pt x="1285" y="415"/>
                </a:lnTo>
                <a:lnTo>
                  <a:pt x="1284" y="391"/>
                </a:ln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38" name="AutoShape 288"/>
          <p:cNvSpPr>
            <a:spLocks noChangeAspect="1" noChangeArrowheads="1" noTextEdit="1"/>
          </p:cNvSpPr>
          <p:nvPr/>
        </p:nvSpPr>
        <p:spPr bwMode="auto">
          <a:xfrm>
            <a:off x="7104063" y="5305425"/>
            <a:ext cx="254000" cy="30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39" name="Freeform 289"/>
          <p:cNvSpPr>
            <a:spLocks/>
          </p:cNvSpPr>
          <p:nvPr/>
        </p:nvSpPr>
        <p:spPr bwMode="auto">
          <a:xfrm>
            <a:off x="7156450" y="5324475"/>
            <a:ext cx="36513" cy="49213"/>
          </a:xfrm>
          <a:custGeom>
            <a:avLst/>
            <a:gdLst>
              <a:gd name="T0" fmla="*/ 2147483647 w 179"/>
              <a:gd name="T1" fmla="*/ 2147483647 h 216"/>
              <a:gd name="T2" fmla="*/ 2147483647 w 179"/>
              <a:gd name="T3" fmla="*/ 2147483647 h 216"/>
              <a:gd name="T4" fmla="*/ 2147483647 w 179"/>
              <a:gd name="T5" fmla="*/ 2147483647 h 216"/>
              <a:gd name="T6" fmla="*/ 2147483647 w 179"/>
              <a:gd name="T7" fmla="*/ 2147483647 h 216"/>
              <a:gd name="T8" fmla="*/ 2147483647 w 179"/>
              <a:gd name="T9" fmla="*/ 2147483647 h 216"/>
              <a:gd name="T10" fmla="*/ 2147483647 w 179"/>
              <a:gd name="T11" fmla="*/ 2147483647 h 216"/>
              <a:gd name="T12" fmla="*/ 2147483647 w 179"/>
              <a:gd name="T13" fmla="*/ 2147483647 h 216"/>
              <a:gd name="T14" fmla="*/ 2147483647 w 179"/>
              <a:gd name="T15" fmla="*/ 2147483647 h 216"/>
              <a:gd name="T16" fmla="*/ 0 w 179"/>
              <a:gd name="T17" fmla="*/ 2147483647 h 216"/>
              <a:gd name="T18" fmla="*/ 2147483647 w 179"/>
              <a:gd name="T19" fmla="*/ 2147483647 h 216"/>
              <a:gd name="T20" fmla="*/ 2147483647 w 179"/>
              <a:gd name="T21" fmla="*/ 2147483647 h 216"/>
              <a:gd name="T22" fmla="*/ 2147483647 w 179"/>
              <a:gd name="T23" fmla="*/ 2147483647 h 216"/>
              <a:gd name="T24" fmla="*/ 2147483647 w 179"/>
              <a:gd name="T25" fmla="*/ 2147483647 h 216"/>
              <a:gd name="T26" fmla="*/ 2147483647 w 179"/>
              <a:gd name="T27" fmla="*/ 2147483647 h 216"/>
              <a:gd name="T28" fmla="*/ 2147483647 w 179"/>
              <a:gd name="T29" fmla="*/ 2147483647 h 216"/>
              <a:gd name="T30" fmla="*/ 2147483647 w 179"/>
              <a:gd name="T31" fmla="*/ 2147483647 h 216"/>
              <a:gd name="T32" fmla="*/ 2147483647 w 179"/>
              <a:gd name="T33" fmla="*/ 2147483647 h 216"/>
              <a:gd name="T34" fmla="*/ 2147483647 w 179"/>
              <a:gd name="T35" fmla="*/ 2147483647 h 216"/>
              <a:gd name="T36" fmla="*/ 2147483647 w 179"/>
              <a:gd name="T37" fmla="*/ 2147483647 h 216"/>
              <a:gd name="T38" fmla="*/ 2147483647 w 179"/>
              <a:gd name="T39" fmla="*/ 2147483647 h 216"/>
              <a:gd name="T40" fmla="*/ 2147483647 w 179"/>
              <a:gd name="T41" fmla="*/ 2147483647 h 216"/>
              <a:gd name="T42" fmla="*/ 2147483647 w 179"/>
              <a:gd name="T43" fmla="*/ 2147483647 h 216"/>
              <a:gd name="T44" fmla="*/ 2147483647 w 179"/>
              <a:gd name="T45" fmla="*/ 2147483647 h 216"/>
              <a:gd name="T46" fmla="*/ 2147483647 w 179"/>
              <a:gd name="T47" fmla="*/ 2147483647 h 216"/>
              <a:gd name="T48" fmla="*/ 2147483647 w 179"/>
              <a:gd name="T49" fmla="*/ 2147483647 h 216"/>
              <a:gd name="T50" fmla="*/ 2147483647 w 179"/>
              <a:gd name="T51" fmla="*/ 2147483647 h 216"/>
              <a:gd name="T52" fmla="*/ 2147483647 w 179"/>
              <a:gd name="T53" fmla="*/ 2147483647 h 216"/>
              <a:gd name="T54" fmla="*/ 2147483647 w 179"/>
              <a:gd name="T55" fmla="*/ 2147483647 h 216"/>
              <a:gd name="T56" fmla="*/ 2147483647 w 179"/>
              <a:gd name="T57" fmla="*/ 2147483647 h 216"/>
              <a:gd name="T58" fmla="*/ 2147483647 w 179"/>
              <a:gd name="T59" fmla="*/ 2147483647 h 216"/>
              <a:gd name="T60" fmla="*/ 2147483647 w 179"/>
              <a:gd name="T61" fmla="*/ 2147483647 h 216"/>
              <a:gd name="T62" fmla="*/ 2147483647 w 179"/>
              <a:gd name="T63" fmla="*/ 2147483647 h 216"/>
              <a:gd name="T64" fmla="*/ 2147483647 w 179"/>
              <a:gd name="T65" fmla="*/ 2147483647 h 216"/>
              <a:gd name="T66" fmla="*/ 2147483647 w 179"/>
              <a:gd name="T67" fmla="*/ 2147483647 h 216"/>
              <a:gd name="T68" fmla="*/ 2147483647 w 179"/>
              <a:gd name="T69" fmla="*/ 2147483647 h 216"/>
              <a:gd name="T70" fmla="*/ 2147483647 w 179"/>
              <a:gd name="T71" fmla="*/ 2147483647 h 216"/>
              <a:gd name="T72" fmla="*/ 2147483647 w 179"/>
              <a:gd name="T73" fmla="*/ 2147483647 h 216"/>
              <a:gd name="T74" fmla="*/ 2147483647 w 179"/>
              <a:gd name="T75" fmla="*/ 2147483647 h 216"/>
              <a:gd name="T76" fmla="*/ 2147483647 w 179"/>
              <a:gd name="T77" fmla="*/ 2147483647 h 216"/>
              <a:gd name="T78" fmla="*/ 2147483647 w 179"/>
              <a:gd name="T79" fmla="*/ 2147483647 h 216"/>
              <a:gd name="T80" fmla="*/ 2147483647 w 179"/>
              <a:gd name="T81" fmla="*/ 2147483647 h 216"/>
              <a:gd name="T82" fmla="*/ 2147483647 w 179"/>
              <a:gd name="T83" fmla="*/ 2147483647 h 216"/>
              <a:gd name="T84" fmla="*/ 2147483647 w 179"/>
              <a:gd name="T85" fmla="*/ 0 h 216"/>
              <a:gd name="T86" fmla="*/ 2147483647 w 179"/>
              <a:gd name="T87" fmla="*/ 2147483647 h 216"/>
              <a:gd name="T88" fmla="*/ 2147483647 w 179"/>
              <a:gd name="T89" fmla="*/ 2147483647 h 216"/>
              <a:gd name="T90" fmla="*/ 2147483647 w 179"/>
              <a:gd name="T91" fmla="*/ 2147483647 h 216"/>
              <a:gd name="T92" fmla="*/ 2147483647 w 179"/>
              <a:gd name="T93" fmla="*/ 2147483647 h 216"/>
              <a:gd name="T94" fmla="*/ 2147483647 w 179"/>
              <a:gd name="T95" fmla="*/ 2147483647 h 216"/>
              <a:gd name="T96" fmla="*/ 2147483647 w 179"/>
              <a:gd name="T97" fmla="*/ 2147483647 h 21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179"/>
              <a:gd name="T148" fmla="*/ 0 h 216"/>
              <a:gd name="T149" fmla="*/ 179 w 179"/>
              <a:gd name="T150" fmla="*/ 216 h 21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179" h="216">
                <a:moveTo>
                  <a:pt x="63" y="28"/>
                </a:moveTo>
                <a:lnTo>
                  <a:pt x="49" y="37"/>
                </a:lnTo>
                <a:lnTo>
                  <a:pt x="38" y="47"/>
                </a:lnTo>
                <a:lnTo>
                  <a:pt x="27" y="59"/>
                </a:lnTo>
                <a:lnTo>
                  <a:pt x="18" y="72"/>
                </a:lnTo>
                <a:lnTo>
                  <a:pt x="10" y="86"/>
                </a:lnTo>
                <a:lnTo>
                  <a:pt x="5" y="101"/>
                </a:lnTo>
                <a:lnTo>
                  <a:pt x="2" y="117"/>
                </a:lnTo>
                <a:lnTo>
                  <a:pt x="0" y="133"/>
                </a:lnTo>
                <a:lnTo>
                  <a:pt x="2" y="155"/>
                </a:lnTo>
                <a:lnTo>
                  <a:pt x="10" y="173"/>
                </a:lnTo>
                <a:lnTo>
                  <a:pt x="23" y="190"/>
                </a:lnTo>
                <a:lnTo>
                  <a:pt x="40" y="201"/>
                </a:lnTo>
                <a:lnTo>
                  <a:pt x="59" y="211"/>
                </a:lnTo>
                <a:lnTo>
                  <a:pt x="79" y="215"/>
                </a:lnTo>
                <a:lnTo>
                  <a:pt x="100" y="216"/>
                </a:lnTo>
                <a:lnTo>
                  <a:pt x="120" y="213"/>
                </a:lnTo>
                <a:lnTo>
                  <a:pt x="124" y="213"/>
                </a:lnTo>
                <a:lnTo>
                  <a:pt x="128" y="211"/>
                </a:lnTo>
                <a:lnTo>
                  <a:pt x="131" y="208"/>
                </a:lnTo>
                <a:lnTo>
                  <a:pt x="132" y="203"/>
                </a:lnTo>
                <a:lnTo>
                  <a:pt x="130" y="198"/>
                </a:lnTo>
                <a:lnTo>
                  <a:pt x="126" y="194"/>
                </a:lnTo>
                <a:lnTo>
                  <a:pt x="121" y="190"/>
                </a:lnTo>
                <a:lnTo>
                  <a:pt x="116" y="187"/>
                </a:lnTo>
                <a:lnTo>
                  <a:pt x="105" y="184"/>
                </a:lnTo>
                <a:lnTo>
                  <a:pt x="95" y="182"/>
                </a:lnTo>
                <a:lnTo>
                  <a:pt x="84" y="180"/>
                </a:lnTo>
                <a:lnTo>
                  <a:pt x="75" y="178"/>
                </a:lnTo>
                <a:lnTo>
                  <a:pt x="65" y="175"/>
                </a:lnTo>
                <a:lnTo>
                  <a:pt x="56" y="170"/>
                </a:lnTo>
                <a:lnTo>
                  <a:pt x="47" y="165"/>
                </a:lnTo>
                <a:lnTo>
                  <a:pt x="39" y="156"/>
                </a:lnTo>
                <a:lnTo>
                  <a:pt x="36" y="120"/>
                </a:lnTo>
                <a:lnTo>
                  <a:pt x="44" y="90"/>
                </a:lnTo>
                <a:lnTo>
                  <a:pt x="61" y="67"/>
                </a:lnTo>
                <a:lnTo>
                  <a:pt x="84" y="47"/>
                </a:lnTo>
                <a:lnTo>
                  <a:pt x="109" y="32"/>
                </a:lnTo>
                <a:lnTo>
                  <a:pt x="136" y="21"/>
                </a:lnTo>
                <a:lnTo>
                  <a:pt x="160" y="12"/>
                </a:lnTo>
                <a:lnTo>
                  <a:pt x="179" y="5"/>
                </a:lnTo>
                <a:lnTo>
                  <a:pt x="167" y="1"/>
                </a:lnTo>
                <a:lnTo>
                  <a:pt x="154" y="0"/>
                </a:lnTo>
                <a:lnTo>
                  <a:pt x="140" y="2"/>
                </a:lnTo>
                <a:lnTo>
                  <a:pt x="124" y="5"/>
                </a:lnTo>
                <a:lnTo>
                  <a:pt x="108" y="10"/>
                </a:lnTo>
                <a:lnTo>
                  <a:pt x="92" y="15"/>
                </a:lnTo>
                <a:lnTo>
                  <a:pt x="77" y="22"/>
                </a:lnTo>
                <a:lnTo>
                  <a:pt x="63" y="28"/>
                </a:lnTo>
                <a:close/>
              </a:path>
            </a:pathLst>
          </a:custGeom>
          <a:solidFill>
            <a:srgbClr val="C9E8FF"/>
          </a:solidFill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40" name="Freeform 290"/>
          <p:cNvSpPr>
            <a:spLocks/>
          </p:cNvSpPr>
          <p:nvPr/>
        </p:nvSpPr>
        <p:spPr bwMode="auto">
          <a:xfrm>
            <a:off x="7218363" y="5322888"/>
            <a:ext cx="22225" cy="38100"/>
          </a:xfrm>
          <a:custGeom>
            <a:avLst/>
            <a:gdLst>
              <a:gd name="T0" fmla="*/ 2147483647 w 114"/>
              <a:gd name="T1" fmla="*/ 2147483647 h 168"/>
              <a:gd name="T2" fmla="*/ 2147483647 w 114"/>
              <a:gd name="T3" fmla="*/ 2147483647 h 168"/>
              <a:gd name="T4" fmla="*/ 2147483647 w 114"/>
              <a:gd name="T5" fmla="*/ 2147483647 h 168"/>
              <a:gd name="T6" fmla="*/ 2147483647 w 114"/>
              <a:gd name="T7" fmla="*/ 2147483647 h 168"/>
              <a:gd name="T8" fmla="*/ 2147483647 w 114"/>
              <a:gd name="T9" fmla="*/ 2147483647 h 168"/>
              <a:gd name="T10" fmla="*/ 2147483647 w 114"/>
              <a:gd name="T11" fmla="*/ 2147483647 h 168"/>
              <a:gd name="T12" fmla="*/ 2147483647 w 114"/>
              <a:gd name="T13" fmla="*/ 2147483647 h 168"/>
              <a:gd name="T14" fmla="*/ 2147483647 w 114"/>
              <a:gd name="T15" fmla="*/ 2147483647 h 168"/>
              <a:gd name="T16" fmla="*/ 2147483647 w 114"/>
              <a:gd name="T17" fmla="*/ 2147483647 h 168"/>
              <a:gd name="T18" fmla="*/ 2147483647 w 114"/>
              <a:gd name="T19" fmla="*/ 2147483647 h 168"/>
              <a:gd name="T20" fmla="*/ 2147483647 w 114"/>
              <a:gd name="T21" fmla="*/ 2147483647 h 168"/>
              <a:gd name="T22" fmla="*/ 2147483647 w 114"/>
              <a:gd name="T23" fmla="*/ 2147483647 h 168"/>
              <a:gd name="T24" fmla="*/ 2147483647 w 114"/>
              <a:gd name="T25" fmla="*/ 2147483647 h 168"/>
              <a:gd name="T26" fmla="*/ 2147483647 w 114"/>
              <a:gd name="T27" fmla="*/ 2147483647 h 168"/>
              <a:gd name="T28" fmla="*/ 2147483647 w 114"/>
              <a:gd name="T29" fmla="*/ 2147483647 h 168"/>
              <a:gd name="T30" fmla="*/ 2147483647 w 114"/>
              <a:gd name="T31" fmla="*/ 2147483647 h 168"/>
              <a:gd name="T32" fmla="*/ 2147483647 w 114"/>
              <a:gd name="T33" fmla="*/ 2147483647 h 168"/>
              <a:gd name="T34" fmla="*/ 2147483647 w 114"/>
              <a:gd name="T35" fmla="*/ 2147483647 h 168"/>
              <a:gd name="T36" fmla="*/ 2147483647 w 114"/>
              <a:gd name="T37" fmla="*/ 2147483647 h 168"/>
              <a:gd name="T38" fmla="*/ 2147483647 w 114"/>
              <a:gd name="T39" fmla="*/ 2147483647 h 168"/>
              <a:gd name="T40" fmla="*/ 2147483647 w 114"/>
              <a:gd name="T41" fmla="*/ 2147483647 h 168"/>
              <a:gd name="T42" fmla="*/ 2147483647 w 114"/>
              <a:gd name="T43" fmla="*/ 2147483647 h 168"/>
              <a:gd name="T44" fmla="*/ 2147483647 w 114"/>
              <a:gd name="T45" fmla="*/ 2147483647 h 168"/>
              <a:gd name="T46" fmla="*/ 2147483647 w 114"/>
              <a:gd name="T47" fmla="*/ 2147483647 h 168"/>
              <a:gd name="T48" fmla="*/ 2147483647 w 114"/>
              <a:gd name="T49" fmla="*/ 2147483647 h 168"/>
              <a:gd name="T50" fmla="*/ 2147483647 w 114"/>
              <a:gd name="T51" fmla="*/ 2147483647 h 168"/>
              <a:gd name="T52" fmla="*/ 2147483647 w 114"/>
              <a:gd name="T53" fmla="*/ 2147483647 h 168"/>
              <a:gd name="T54" fmla="*/ 2147483647 w 114"/>
              <a:gd name="T55" fmla="*/ 2147483647 h 168"/>
              <a:gd name="T56" fmla="*/ 2147483647 w 114"/>
              <a:gd name="T57" fmla="*/ 2147483647 h 168"/>
              <a:gd name="T58" fmla="*/ 2147483647 w 114"/>
              <a:gd name="T59" fmla="*/ 2147483647 h 168"/>
              <a:gd name="T60" fmla="*/ 2147483647 w 114"/>
              <a:gd name="T61" fmla="*/ 0 h 168"/>
              <a:gd name="T62" fmla="*/ 2147483647 w 114"/>
              <a:gd name="T63" fmla="*/ 0 h 168"/>
              <a:gd name="T64" fmla="*/ 0 w 114"/>
              <a:gd name="T65" fmla="*/ 2147483647 h 168"/>
              <a:gd name="T66" fmla="*/ 2147483647 w 114"/>
              <a:gd name="T67" fmla="*/ 2147483647 h 168"/>
              <a:gd name="T68" fmla="*/ 2147483647 w 114"/>
              <a:gd name="T69" fmla="*/ 2147483647 h 168"/>
              <a:gd name="T70" fmla="*/ 2147483647 w 114"/>
              <a:gd name="T71" fmla="*/ 2147483647 h 168"/>
              <a:gd name="T72" fmla="*/ 2147483647 w 114"/>
              <a:gd name="T73" fmla="*/ 2147483647 h 168"/>
              <a:gd name="T74" fmla="*/ 2147483647 w 114"/>
              <a:gd name="T75" fmla="*/ 2147483647 h 168"/>
              <a:gd name="T76" fmla="*/ 2147483647 w 114"/>
              <a:gd name="T77" fmla="*/ 2147483647 h 168"/>
              <a:gd name="T78" fmla="*/ 2147483647 w 114"/>
              <a:gd name="T79" fmla="*/ 2147483647 h 168"/>
              <a:gd name="T80" fmla="*/ 2147483647 w 114"/>
              <a:gd name="T81" fmla="*/ 2147483647 h 168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114"/>
              <a:gd name="T124" fmla="*/ 0 h 168"/>
              <a:gd name="T125" fmla="*/ 114 w 114"/>
              <a:gd name="T126" fmla="*/ 168 h 168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114" h="168">
                <a:moveTo>
                  <a:pt x="96" y="55"/>
                </a:moveTo>
                <a:lnTo>
                  <a:pt x="101" y="72"/>
                </a:lnTo>
                <a:lnTo>
                  <a:pt x="100" y="88"/>
                </a:lnTo>
                <a:lnTo>
                  <a:pt x="92" y="101"/>
                </a:lnTo>
                <a:lnTo>
                  <a:pt x="82" y="112"/>
                </a:lnTo>
                <a:lnTo>
                  <a:pt x="69" y="123"/>
                </a:lnTo>
                <a:lnTo>
                  <a:pt x="54" y="134"/>
                </a:lnTo>
                <a:lnTo>
                  <a:pt x="40" y="143"/>
                </a:lnTo>
                <a:lnTo>
                  <a:pt x="27" y="153"/>
                </a:lnTo>
                <a:lnTo>
                  <a:pt x="25" y="156"/>
                </a:lnTo>
                <a:lnTo>
                  <a:pt x="24" y="158"/>
                </a:lnTo>
                <a:lnTo>
                  <a:pt x="24" y="162"/>
                </a:lnTo>
                <a:lnTo>
                  <a:pt x="25" y="165"/>
                </a:lnTo>
                <a:lnTo>
                  <a:pt x="28" y="167"/>
                </a:lnTo>
                <a:lnTo>
                  <a:pt x="31" y="168"/>
                </a:lnTo>
                <a:lnTo>
                  <a:pt x="33" y="168"/>
                </a:lnTo>
                <a:lnTo>
                  <a:pt x="37" y="167"/>
                </a:lnTo>
                <a:lnTo>
                  <a:pt x="53" y="157"/>
                </a:lnTo>
                <a:lnTo>
                  <a:pt x="69" y="147"/>
                </a:lnTo>
                <a:lnTo>
                  <a:pt x="84" y="135"/>
                </a:lnTo>
                <a:lnTo>
                  <a:pt x="97" y="121"/>
                </a:lnTo>
                <a:lnTo>
                  <a:pt x="107" y="106"/>
                </a:lnTo>
                <a:lnTo>
                  <a:pt x="113" y="89"/>
                </a:lnTo>
                <a:lnTo>
                  <a:pt x="114" y="71"/>
                </a:lnTo>
                <a:lnTo>
                  <a:pt x="110" y="51"/>
                </a:lnTo>
                <a:lnTo>
                  <a:pt x="101" y="36"/>
                </a:lnTo>
                <a:lnTo>
                  <a:pt x="87" y="24"/>
                </a:lnTo>
                <a:lnTo>
                  <a:pt x="70" y="14"/>
                </a:lnTo>
                <a:lnTo>
                  <a:pt x="51" y="7"/>
                </a:lnTo>
                <a:lnTo>
                  <a:pt x="32" y="2"/>
                </a:lnTo>
                <a:lnTo>
                  <a:pt x="17" y="0"/>
                </a:lnTo>
                <a:lnTo>
                  <a:pt x="5" y="0"/>
                </a:lnTo>
                <a:lnTo>
                  <a:pt x="0" y="3"/>
                </a:lnTo>
                <a:lnTo>
                  <a:pt x="12" y="9"/>
                </a:lnTo>
                <a:lnTo>
                  <a:pt x="26" y="13"/>
                </a:lnTo>
                <a:lnTo>
                  <a:pt x="41" y="17"/>
                </a:lnTo>
                <a:lnTo>
                  <a:pt x="54" y="22"/>
                </a:lnTo>
                <a:lnTo>
                  <a:pt x="68" y="27"/>
                </a:lnTo>
                <a:lnTo>
                  <a:pt x="80" y="34"/>
                </a:lnTo>
                <a:lnTo>
                  <a:pt x="89" y="43"/>
                </a:lnTo>
                <a:lnTo>
                  <a:pt x="96" y="55"/>
                </a:lnTo>
                <a:close/>
              </a:path>
            </a:pathLst>
          </a:custGeom>
          <a:solidFill>
            <a:srgbClr val="C9E8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41" name="Freeform 291"/>
          <p:cNvSpPr>
            <a:spLocks/>
          </p:cNvSpPr>
          <p:nvPr/>
        </p:nvSpPr>
        <p:spPr bwMode="auto">
          <a:xfrm>
            <a:off x="7134225" y="5314950"/>
            <a:ext cx="58738" cy="79375"/>
          </a:xfrm>
          <a:custGeom>
            <a:avLst/>
            <a:gdLst>
              <a:gd name="T0" fmla="*/ 2147483647 w 289"/>
              <a:gd name="T1" fmla="*/ 2147483647 h 351"/>
              <a:gd name="T2" fmla="*/ 2147483647 w 289"/>
              <a:gd name="T3" fmla="*/ 2147483647 h 351"/>
              <a:gd name="T4" fmla="*/ 2147483647 w 289"/>
              <a:gd name="T5" fmla="*/ 2147483647 h 351"/>
              <a:gd name="T6" fmla="*/ 0 w 289"/>
              <a:gd name="T7" fmla="*/ 2147483647 h 351"/>
              <a:gd name="T8" fmla="*/ 2147483647 w 289"/>
              <a:gd name="T9" fmla="*/ 2147483647 h 351"/>
              <a:gd name="T10" fmla="*/ 2147483647 w 289"/>
              <a:gd name="T11" fmla="*/ 2147483647 h 351"/>
              <a:gd name="T12" fmla="*/ 2147483647 w 289"/>
              <a:gd name="T13" fmla="*/ 2147483647 h 351"/>
              <a:gd name="T14" fmla="*/ 2147483647 w 289"/>
              <a:gd name="T15" fmla="*/ 2147483647 h 351"/>
              <a:gd name="T16" fmla="*/ 2147483647 w 289"/>
              <a:gd name="T17" fmla="*/ 2147483647 h 351"/>
              <a:gd name="T18" fmla="*/ 2147483647 w 289"/>
              <a:gd name="T19" fmla="*/ 2147483647 h 351"/>
              <a:gd name="T20" fmla="*/ 2147483647 w 289"/>
              <a:gd name="T21" fmla="*/ 2147483647 h 351"/>
              <a:gd name="T22" fmla="*/ 2147483647 w 289"/>
              <a:gd name="T23" fmla="*/ 2147483647 h 351"/>
              <a:gd name="T24" fmla="*/ 2147483647 w 289"/>
              <a:gd name="T25" fmla="*/ 2147483647 h 351"/>
              <a:gd name="T26" fmla="*/ 2147483647 w 289"/>
              <a:gd name="T27" fmla="*/ 2147483647 h 351"/>
              <a:gd name="T28" fmla="*/ 2147483647 w 289"/>
              <a:gd name="T29" fmla="*/ 2147483647 h 351"/>
              <a:gd name="T30" fmla="*/ 2147483647 w 289"/>
              <a:gd name="T31" fmla="*/ 2147483647 h 351"/>
              <a:gd name="T32" fmla="*/ 2147483647 w 289"/>
              <a:gd name="T33" fmla="*/ 2147483647 h 351"/>
              <a:gd name="T34" fmla="*/ 2147483647 w 289"/>
              <a:gd name="T35" fmla="*/ 2147483647 h 351"/>
              <a:gd name="T36" fmla="*/ 2147483647 w 289"/>
              <a:gd name="T37" fmla="*/ 2147483647 h 351"/>
              <a:gd name="T38" fmla="*/ 2147483647 w 289"/>
              <a:gd name="T39" fmla="*/ 2147483647 h 351"/>
              <a:gd name="T40" fmla="*/ 2147483647 w 289"/>
              <a:gd name="T41" fmla="*/ 2147483647 h 351"/>
              <a:gd name="T42" fmla="*/ 2147483647 w 289"/>
              <a:gd name="T43" fmla="*/ 2147483647 h 351"/>
              <a:gd name="T44" fmla="*/ 2147483647 w 289"/>
              <a:gd name="T45" fmla="*/ 2147483647 h 351"/>
              <a:gd name="T46" fmla="*/ 2147483647 w 289"/>
              <a:gd name="T47" fmla="*/ 2147483647 h 351"/>
              <a:gd name="T48" fmla="*/ 2147483647 w 289"/>
              <a:gd name="T49" fmla="*/ 2147483647 h 351"/>
              <a:gd name="T50" fmla="*/ 2147483647 w 289"/>
              <a:gd name="T51" fmla="*/ 2147483647 h 351"/>
              <a:gd name="T52" fmla="*/ 2147483647 w 289"/>
              <a:gd name="T53" fmla="*/ 2147483647 h 351"/>
              <a:gd name="T54" fmla="*/ 2147483647 w 289"/>
              <a:gd name="T55" fmla="*/ 2147483647 h 351"/>
              <a:gd name="T56" fmla="*/ 2147483647 w 289"/>
              <a:gd name="T57" fmla="*/ 2147483647 h 351"/>
              <a:gd name="T58" fmla="*/ 2147483647 w 289"/>
              <a:gd name="T59" fmla="*/ 2147483647 h 351"/>
              <a:gd name="T60" fmla="*/ 2147483647 w 289"/>
              <a:gd name="T61" fmla="*/ 2147483647 h 351"/>
              <a:gd name="T62" fmla="*/ 2147483647 w 289"/>
              <a:gd name="T63" fmla="*/ 2147483647 h 351"/>
              <a:gd name="T64" fmla="*/ 2147483647 w 289"/>
              <a:gd name="T65" fmla="*/ 2147483647 h 351"/>
              <a:gd name="T66" fmla="*/ 2147483647 w 289"/>
              <a:gd name="T67" fmla="*/ 2147483647 h 351"/>
              <a:gd name="T68" fmla="*/ 2147483647 w 289"/>
              <a:gd name="T69" fmla="*/ 2147483647 h 351"/>
              <a:gd name="T70" fmla="*/ 2147483647 w 289"/>
              <a:gd name="T71" fmla="*/ 2147483647 h 351"/>
              <a:gd name="T72" fmla="*/ 2147483647 w 289"/>
              <a:gd name="T73" fmla="*/ 2147483647 h 351"/>
              <a:gd name="T74" fmla="*/ 2147483647 w 289"/>
              <a:gd name="T75" fmla="*/ 2147483647 h 351"/>
              <a:gd name="T76" fmla="*/ 2147483647 w 289"/>
              <a:gd name="T77" fmla="*/ 2147483647 h 351"/>
              <a:gd name="T78" fmla="*/ 2147483647 w 289"/>
              <a:gd name="T79" fmla="*/ 2147483647 h 351"/>
              <a:gd name="T80" fmla="*/ 2147483647 w 289"/>
              <a:gd name="T81" fmla="*/ 0 h 351"/>
              <a:gd name="T82" fmla="*/ 2147483647 w 289"/>
              <a:gd name="T83" fmla="*/ 2147483647 h 351"/>
              <a:gd name="T84" fmla="*/ 2147483647 w 289"/>
              <a:gd name="T85" fmla="*/ 2147483647 h 351"/>
              <a:gd name="T86" fmla="*/ 2147483647 w 289"/>
              <a:gd name="T87" fmla="*/ 2147483647 h 351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289"/>
              <a:gd name="T133" fmla="*/ 0 h 351"/>
              <a:gd name="T134" fmla="*/ 289 w 289"/>
              <a:gd name="T135" fmla="*/ 351 h 351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289" h="351">
                <a:moveTo>
                  <a:pt x="112" y="46"/>
                </a:moveTo>
                <a:lnTo>
                  <a:pt x="90" y="65"/>
                </a:lnTo>
                <a:lnTo>
                  <a:pt x="68" y="84"/>
                </a:lnTo>
                <a:lnTo>
                  <a:pt x="48" y="106"/>
                </a:lnTo>
                <a:lnTo>
                  <a:pt x="30" y="130"/>
                </a:lnTo>
                <a:lnTo>
                  <a:pt x="15" y="155"/>
                </a:lnTo>
                <a:lnTo>
                  <a:pt x="5" y="181"/>
                </a:lnTo>
                <a:lnTo>
                  <a:pt x="0" y="210"/>
                </a:lnTo>
                <a:lnTo>
                  <a:pt x="1" y="240"/>
                </a:lnTo>
                <a:lnTo>
                  <a:pt x="3" y="248"/>
                </a:lnTo>
                <a:lnTo>
                  <a:pt x="5" y="256"/>
                </a:lnTo>
                <a:lnTo>
                  <a:pt x="8" y="262"/>
                </a:lnTo>
                <a:lnTo>
                  <a:pt x="12" y="270"/>
                </a:lnTo>
                <a:lnTo>
                  <a:pt x="17" y="276"/>
                </a:lnTo>
                <a:lnTo>
                  <a:pt x="24" y="283"/>
                </a:lnTo>
                <a:lnTo>
                  <a:pt x="29" y="288"/>
                </a:lnTo>
                <a:lnTo>
                  <a:pt x="36" y="292"/>
                </a:lnTo>
                <a:lnTo>
                  <a:pt x="50" y="301"/>
                </a:lnTo>
                <a:lnTo>
                  <a:pt x="64" y="308"/>
                </a:lnTo>
                <a:lnTo>
                  <a:pt x="77" y="315"/>
                </a:lnTo>
                <a:lnTo>
                  <a:pt x="92" y="320"/>
                </a:lnTo>
                <a:lnTo>
                  <a:pt x="107" y="326"/>
                </a:lnTo>
                <a:lnTo>
                  <a:pt x="121" y="330"/>
                </a:lnTo>
                <a:lnTo>
                  <a:pt x="136" y="334"/>
                </a:lnTo>
                <a:lnTo>
                  <a:pt x="151" y="337"/>
                </a:lnTo>
                <a:lnTo>
                  <a:pt x="167" y="341"/>
                </a:lnTo>
                <a:lnTo>
                  <a:pt x="181" y="343"/>
                </a:lnTo>
                <a:lnTo>
                  <a:pt x="197" y="345"/>
                </a:lnTo>
                <a:lnTo>
                  <a:pt x="213" y="347"/>
                </a:lnTo>
                <a:lnTo>
                  <a:pt x="228" y="348"/>
                </a:lnTo>
                <a:lnTo>
                  <a:pt x="243" y="349"/>
                </a:lnTo>
                <a:lnTo>
                  <a:pt x="259" y="350"/>
                </a:lnTo>
                <a:lnTo>
                  <a:pt x="274" y="351"/>
                </a:lnTo>
                <a:lnTo>
                  <a:pt x="279" y="351"/>
                </a:lnTo>
                <a:lnTo>
                  <a:pt x="283" y="349"/>
                </a:lnTo>
                <a:lnTo>
                  <a:pt x="286" y="345"/>
                </a:lnTo>
                <a:lnTo>
                  <a:pt x="289" y="341"/>
                </a:lnTo>
                <a:lnTo>
                  <a:pt x="289" y="335"/>
                </a:lnTo>
                <a:lnTo>
                  <a:pt x="286" y="331"/>
                </a:lnTo>
                <a:lnTo>
                  <a:pt x="282" y="328"/>
                </a:lnTo>
                <a:lnTo>
                  <a:pt x="277" y="326"/>
                </a:lnTo>
                <a:lnTo>
                  <a:pt x="263" y="322"/>
                </a:lnTo>
                <a:lnTo>
                  <a:pt x="250" y="320"/>
                </a:lnTo>
                <a:lnTo>
                  <a:pt x="236" y="317"/>
                </a:lnTo>
                <a:lnTo>
                  <a:pt x="221" y="315"/>
                </a:lnTo>
                <a:lnTo>
                  <a:pt x="208" y="313"/>
                </a:lnTo>
                <a:lnTo>
                  <a:pt x="194" y="311"/>
                </a:lnTo>
                <a:lnTo>
                  <a:pt x="179" y="308"/>
                </a:lnTo>
                <a:lnTo>
                  <a:pt x="166" y="305"/>
                </a:lnTo>
                <a:lnTo>
                  <a:pt x="152" y="303"/>
                </a:lnTo>
                <a:lnTo>
                  <a:pt x="138" y="300"/>
                </a:lnTo>
                <a:lnTo>
                  <a:pt x="125" y="296"/>
                </a:lnTo>
                <a:lnTo>
                  <a:pt x="111" y="292"/>
                </a:lnTo>
                <a:lnTo>
                  <a:pt x="98" y="287"/>
                </a:lnTo>
                <a:lnTo>
                  <a:pt x="85" y="282"/>
                </a:lnTo>
                <a:lnTo>
                  <a:pt x="72" y="276"/>
                </a:lnTo>
                <a:lnTo>
                  <a:pt x="59" y="269"/>
                </a:lnTo>
                <a:lnTo>
                  <a:pt x="49" y="261"/>
                </a:lnTo>
                <a:lnTo>
                  <a:pt x="41" y="252"/>
                </a:lnTo>
                <a:lnTo>
                  <a:pt x="34" y="241"/>
                </a:lnTo>
                <a:lnTo>
                  <a:pt x="31" y="228"/>
                </a:lnTo>
                <a:lnTo>
                  <a:pt x="30" y="215"/>
                </a:lnTo>
                <a:lnTo>
                  <a:pt x="31" y="201"/>
                </a:lnTo>
                <a:lnTo>
                  <a:pt x="34" y="186"/>
                </a:lnTo>
                <a:lnTo>
                  <a:pt x="38" y="174"/>
                </a:lnTo>
                <a:lnTo>
                  <a:pt x="46" y="158"/>
                </a:lnTo>
                <a:lnTo>
                  <a:pt x="54" y="142"/>
                </a:lnTo>
                <a:lnTo>
                  <a:pt x="64" y="128"/>
                </a:lnTo>
                <a:lnTo>
                  <a:pt x="74" y="115"/>
                </a:lnTo>
                <a:lnTo>
                  <a:pt x="85" y="102"/>
                </a:lnTo>
                <a:lnTo>
                  <a:pt x="96" y="89"/>
                </a:lnTo>
                <a:lnTo>
                  <a:pt x="110" y="77"/>
                </a:lnTo>
                <a:lnTo>
                  <a:pt x="124" y="64"/>
                </a:lnTo>
                <a:lnTo>
                  <a:pt x="137" y="53"/>
                </a:lnTo>
                <a:lnTo>
                  <a:pt x="155" y="43"/>
                </a:lnTo>
                <a:lnTo>
                  <a:pt x="175" y="35"/>
                </a:lnTo>
                <a:lnTo>
                  <a:pt x="195" y="26"/>
                </a:lnTo>
                <a:lnTo>
                  <a:pt x="213" y="19"/>
                </a:lnTo>
                <a:lnTo>
                  <a:pt x="228" y="12"/>
                </a:lnTo>
                <a:lnTo>
                  <a:pt x="237" y="6"/>
                </a:lnTo>
                <a:lnTo>
                  <a:pt x="240" y="2"/>
                </a:lnTo>
                <a:lnTo>
                  <a:pt x="230" y="0"/>
                </a:lnTo>
                <a:lnTo>
                  <a:pt x="215" y="1"/>
                </a:lnTo>
                <a:lnTo>
                  <a:pt x="198" y="4"/>
                </a:lnTo>
                <a:lnTo>
                  <a:pt x="180" y="9"/>
                </a:lnTo>
                <a:lnTo>
                  <a:pt x="161" y="17"/>
                </a:lnTo>
                <a:lnTo>
                  <a:pt x="144" y="25"/>
                </a:lnTo>
                <a:lnTo>
                  <a:pt x="127" y="35"/>
                </a:lnTo>
                <a:lnTo>
                  <a:pt x="112" y="46"/>
                </a:lnTo>
                <a:close/>
              </a:path>
            </a:pathLst>
          </a:custGeom>
          <a:solidFill>
            <a:srgbClr val="C9E8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42" name="Freeform 292"/>
          <p:cNvSpPr>
            <a:spLocks/>
          </p:cNvSpPr>
          <p:nvPr/>
        </p:nvSpPr>
        <p:spPr bwMode="auto">
          <a:xfrm>
            <a:off x="7215188" y="5311775"/>
            <a:ext cx="50800" cy="53975"/>
          </a:xfrm>
          <a:custGeom>
            <a:avLst/>
            <a:gdLst>
              <a:gd name="T0" fmla="*/ 2147483647 w 254"/>
              <a:gd name="T1" fmla="*/ 2147483647 h 234"/>
              <a:gd name="T2" fmla="*/ 2147483647 w 254"/>
              <a:gd name="T3" fmla="*/ 2147483647 h 234"/>
              <a:gd name="T4" fmla="*/ 2147483647 w 254"/>
              <a:gd name="T5" fmla="*/ 2147483647 h 234"/>
              <a:gd name="T6" fmla="*/ 2147483647 w 254"/>
              <a:gd name="T7" fmla="*/ 2147483647 h 234"/>
              <a:gd name="T8" fmla="*/ 2147483647 w 254"/>
              <a:gd name="T9" fmla="*/ 2147483647 h 234"/>
              <a:gd name="T10" fmla="*/ 2147483647 w 254"/>
              <a:gd name="T11" fmla="*/ 2147483647 h 234"/>
              <a:gd name="T12" fmla="*/ 2147483647 w 254"/>
              <a:gd name="T13" fmla="*/ 2147483647 h 234"/>
              <a:gd name="T14" fmla="*/ 2147483647 w 254"/>
              <a:gd name="T15" fmla="*/ 2147483647 h 234"/>
              <a:gd name="T16" fmla="*/ 2147483647 w 254"/>
              <a:gd name="T17" fmla="*/ 2147483647 h 234"/>
              <a:gd name="T18" fmla="*/ 2147483647 w 254"/>
              <a:gd name="T19" fmla="*/ 2147483647 h 234"/>
              <a:gd name="T20" fmla="*/ 2147483647 w 254"/>
              <a:gd name="T21" fmla="*/ 2147483647 h 234"/>
              <a:gd name="T22" fmla="*/ 2147483647 w 254"/>
              <a:gd name="T23" fmla="*/ 2147483647 h 234"/>
              <a:gd name="T24" fmla="*/ 2147483647 w 254"/>
              <a:gd name="T25" fmla="*/ 2147483647 h 234"/>
              <a:gd name="T26" fmla="*/ 2147483647 w 254"/>
              <a:gd name="T27" fmla="*/ 2147483647 h 234"/>
              <a:gd name="T28" fmla="*/ 2147483647 w 254"/>
              <a:gd name="T29" fmla="*/ 2147483647 h 234"/>
              <a:gd name="T30" fmla="*/ 2147483647 w 254"/>
              <a:gd name="T31" fmla="*/ 2147483647 h 234"/>
              <a:gd name="T32" fmla="*/ 2147483647 w 254"/>
              <a:gd name="T33" fmla="*/ 2147483647 h 234"/>
              <a:gd name="T34" fmla="*/ 2147483647 w 254"/>
              <a:gd name="T35" fmla="*/ 2147483647 h 234"/>
              <a:gd name="T36" fmla="*/ 2147483647 w 254"/>
              <a:gd name="T37" fmla="*/ 2147483647 h 234"/>
              <a:gd name="T38" fmla="*/ 2147483647 w 254"/>
              <a:gd name="T39" fmla="*/ 2147483647 h 234"/>
              <a:gd name="T40" fmla="*/ 2147483647 w 254"/>
              <a:gd name="T41" fmla="*/ 2147483647 h 234"/>
              <a:gd name="T42" fmla="*/ 2147483647 w 254"/>
              <a:gd name="T43" fmla="*/ 2147483647 h 234"/>
              <a:gd name="T44" fmla="*/ 2147483647 w 254"/>
              <a:gd name="T45" fmla="*/ 2147483647 h 234"/>
              <a:gd name="T46" fmla="*/ 2147483647 w 254"/>
              <a:gd name="T47" fmla="*/ 2147483647 h 234"/>
              <a:gd name="T48" fmla="*/ 2147483647 w 254"/>
              <a:gd name="T49" fmla="*/ 2147483647 h 234"/>
              <a:gd name="T50" fmla="*/ 2147483647 w 254"/>
              <a:gd name="T51" fmla="*/ 2147483647 h 234"/>
              <a:gd name="T52" fmla="*/ 2147483647 w 254"/>
              <a:gd name="T53" fmla="*/ 2147483647 h 234"/>
              <a:gd name="T54" fmla="*/ 2147483647 w 254"/>
              <a:gd name="T55" fmla="*/ 2147483647 h 234"/>
              <a:gd name="T56" fmla="*/ 2147483647 w 254"/>
              <a:gd name="T57" fmla="*/ 2147483647 h 234"/>
              <a:gd name="T58" fmla="*/ 2147483647 w 254"/>
              <a:gd name="T59" fmla="*/ 2147483647 h 234"/>
              <a:gd name="T60" fmla="*/ 2147483647 w 254"/>
              <a:gd name="T61" fmla="*/ 2147483647 h 234"/>
              <a:gd name="T62" fmla="*/ 2147483647 w 254"/>
              <a:gd name="T63" fmla="*/ 2147483647 h 234"/>
              <a:gd name="T64" fmla="*/ 2147483647 w 254"/>
              <a:gd name="T65" fmla="*/ 2147483647 h 234"/>
              <a:gd name="T66" fmla="*/ 2147483647 w 254"/>
              <a:gd name="T67" fmla="*/ 2147483647 h 234"/>
              <a:gd name="T68" fmla="*/ 2147483647 w 254"/>
              <a:gd name="T69" fmla="*/ 2147483647 h 234"/>
              <a:gd name="T70" fmla="*/ 2147483647 w 254"/>
              <a:gd name="T71" fmla="*/ 2147483647 h 234"/>
              <a:gd name="T72" fmla="*/ 2147483647 w 254"/>
              <a:gd name="T73" fmla="*/ 2147483647 h 234"/>
              <a:gd name="T74" fmla="*/ 2147483647 w 254"/>
              <a:gd name="T75" fmla="*/ 2147483647 h 234"/>
              <a:gd name="T76" fmla="*/ 2147483647 w 254"/>
              <a:gd name="T77" fmla="*/ 2147483647 h 234"/>
              <a:gd name="T78" fmla="*/ 2147483647 w 254"/>
              <a:gd name="T79" fmla="*/ 0 h 234"/>
              <a:gd name="T80" fmla="*/ 2147483647 w 254"/>
              <a:gd name="T81" fmla="*/ 0 h 234"/>
              <a:gd name="T82" fmla="*/ 2147483647 w 254"/>
              <a:gd name="T83" fmla="*/ 0 h 234"/>
              <a:gd name="T84" fmla="*/ 2147483647 w 254"/>
              <a:gd name="T85" fmla="*/ 0 h 234"/>
              <a:gd name="T86" fmla="*/ 2147483647 w 254"/>
              <a:gd name="T87" fmla="*/ 2147483647 h 234"/>
              <a:gd name="T88" fmla="*/ 0 w 254"/>
              <a:gd name="T89" fmla="*/ 2147483647 h 234"/>
              <a:gd name="T90" fmla="*/ 2147483647 w 254"/>
              <a:gd name="T91" fmla="*/ 2147483647 h 234"/>
              <a:gd name="T92" fmla="*/ 2147483647 w 254"/>
              <a:gd name="T93" fmla="*/ 2147483647 h 234"/>
              <a:gd name="T94" fmla="*/ 2147483647 w 254"/>
              <a:gd name="T95" fmla="*/ 2147483647 h 234"/>
              <a:gd name="T96" fmla="*/ 2147483647 w 254"/>
              <a:gd name="T97" fmla="*/ 2147483647 h 234"/>
              <a:gd name="T98" fmla="*/ 2147483647 w 254"/>
              <a:gd name="T99" fmla="*/ 2147483647 h 234"/>
              <a:gd name="T100" fmla="*/ 2147483647 w 254"/>
              <a:gd name="T101" fmla="*/ 2147483647 h 234"/>
              <a:gd name="T102" fmla="*/ 2147483647 w 254"/>
              <a:gd name="T103" fmla="*/ 2147483647 h 234"/>
              <a:gd name="T104" fmla="*/ 2147483647 w 254"/>
              <a:gd name="T105" fmla="*/ 2147483647 h 234"/>
              <a:gd name="T106" fmla="*/ 2147483647 w 254"/>
              <a:gd name="T107" fmla="*/ 2147483647 h 234"/>
              <a:gd name="T108" fmla="*/ 2147483647 w 254"/>
              <a:gd name="T109" fmla="*/ 2147483647 h 234"/>
              <a:gd name="T110" fmla="*/ 2147483647 w 254"/>
              <a:gd name="T111" fmla="*/ 2147483647 h 234"/>
              <a:gd name="T112" fmla="*/ 2147483647 w 254"/>
              <a:gd name="T113" fmla="*/ 2147483647 h 234"/>
              <a:gd name="T114" fmla="*/ 2147483647 w 254"/>
              <a:gd name="T115" fmla="*/ 2147483647 h 234"/>
              <a:gd name="T116" fmla="*/ 2147483647 w 254"/>
              <a:gd name="T117" fmla="*/ 2147483647 h 234"/>
              <a:gd name="T118" fmla="*/ 2147483647 w 254"/>
              <a:gd name="T119" fmla="*/ 2147483647 h 234"/>
              <a:gd name="T120" fmla="*/ 2147483647 w 254"/>
              <a:gd name="T121" fmla="*/ 2147483647 h 234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254"/>
              <a:gd name="T184" fmla="*/ 0 h 234"/>
              <a:gd name="T185" fmla="*/ 254 w 254"/>
              <a:gd name="T186" fmla="*/ 234 h 234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254" h="234">
                <a:moveTo>
                  <a:pt x="210" y="71"/>
                </a:moveTo>
                <a:lnTo>
                  <a:pt x="222" y="84"/>
                </a:lnTo>
                <a:lnTo>
                  <a:pt x="229" y="99"/>
                </a:lnTo>
                <a:lnTo>
                  <a:pt x="232" y="115"/>
                </a:lnTo>
                <a:lnTo>
                  <a:pt x="232" y="132"/>
                </a:lnTo>
                <a:lnTo>
                  <a:pt x="230" y="146"/>
                </a:lnTo>
                <a:lnTo>
                  <a:pt x="226" y="158"/>
                </a:lnTo>
                <a:lnTo>
                  <a:pt x="219" y="170"/>
                </a:lnTo>
                <a:lnTo>
                  <a:pt x="211" y="179"/>
                </a:lnTo>
                <a:lnTo>
                  <a:pt x="202" y="190"/>
                </a:lnTo>
                <a:lnTo>
                  <a:pt x="193" y="199"/>
                </a:lnTo>
                <a:lnTo>
                  <a:pt x="183" y="208"/>
                </a:lnTo>
                <a:lnTo>
                  <a:pt x="174" y="218"/>
                </a:lnTo>
                <a:lnTo>
                  <a:pt x="172" y="221"/>
                </a:lnTo>
                <a:lnTo>
                  <a:pt x="172" y="224"/>
                </a:lnTo>
                <a:lnTo>
                  <a:pt x="172" y="227"/>
                </a:lnTo>
                <a:lnTo>
                  <a:pt x="174" y="231"/>
                </a:lnTo>
                <a:lnTo>
                  <a:pt x="177" y="233"/>
                </a:lnTo>
                <a:lnTo>
                  <a:pt x="181" y="234"/>
                </a:lnTo>
                <a:lnTo>
                  <a:pt x="184" y="233"/>
                </a:lnTo>
                <a:lnTo>
                  <a:pt x="187" y="231"/>
                </a:lnTo>
                <a:lnTo>
                  <a:pt x="208" y="217"/>
                </a:lnTo>
                <a:lnTo>
                  <a:pt x="226" y="199"/>
                </a:lnTo>
                <a:lnTo>
                  <a:pt x="240" y="178"/>
                </a:lnTo>
                <a:lnTo>
                  <a:pt x="249" y="155"/>
                </a:lnTo>
                <a:lnTo>
                  <a:pt x="254" y="131"/>
                </a:lnTo>
                <a:lnTo>
                  <a:pt x="251" y="107"/>
                </a:lnTo>
                <a:lnTo>
                  <a:pt x="243" y="84"/>
                </a:lnTo>
                <a:lnTo>
                  <a:pt x="226" y="64"/>
                </a:lnTo>
                <a:lnTo>
                  <a:pt x="214" y="53"/>
                </a:lnTo>
                <a:lnTo>
                  <a:pt x="199" y="45"/>
                </a:lnTo>
                <a:lnTo>
                  <a:pt x="183" y="36"/>
                </a:lnTo>
                <a:lnTo>
                  <a:pt x="165" y="29"/>
                </a:lnTo>
                <a:lnTo>
                  <a:pt x="147" y="21"/>
                </a:lnTo>
                <a:lnTo>
                  <a:pt x="129" y="16"/>
                </a:lnTo>
                <a:lnTo>
                  <a:pt x="111" y="12"/>
                </a:lnTo>
                <a:lnTo>
                  <a:pt x="93" y="7"/>
                </a:lnTo>
                <a:lnTo>
                  <a:pt x="75" y="4"/>
                </a:lnTo>
                <a:lnTo>
                  <a:pt x="59" y="2"/>
                </a:lnTo>
                <a:lnTo>
                  <a:pt x="43" y="0"/>
                </a:lnTo>
                <a:lnTo>
                  <a:pt x="31" y="0"/>
                </a:lnTo>
                <a:lnTo>
                  <a:pt x="19" y="0"/>
                </a:lnTo>
                <a:lnTo>
                  <a:pt x="10" y="0"/>
                </a:lnTo>
                <a:lnTo>
                  <a:pt x="3" y="2"/>
                </a:lnTo>
                <a:lnTo>
                  <a:pt x="0" y="4"/>
                </a:lnTo>
                <a:lnTo>
                  <a:pt x="11" y="6"/>
                </a:lnTo>
                <a:lnTo>
                  <a:pt x="21" y="7"/>
                </a:lnTo>
                <a:lnTo>
                  <a:pt x="34" y="9"/>
                </a:lnTo>
                <a:lnTo>
                  <a:pt x="46" y="12"/>
                </a:lnTo>
                <a:lnTo>
                  <a:pt x="59" y="15"/>
                </a:lnTo>
                <a:lnTo>
                  <a:pt x="74" y="17"/>
                </a:lnTo>
                <a:lnTo>
                  <a:pt x="87" y="20"/>
                </a:lnTo>
                <a:lnTo>
                  <a:pt x="102" y="23"/>
                </a:lnTo>
                <a:lnTo>
                  <a:pt x="116" y="28"/>
                </a:lnTo>
                <a:lnTo>
                  <a:pt x="131" y="32"/>
                </a:lnTo>
                <a:lnTo>
                  <a:pt x="145" y="36"/>
                </a:lnTo>
                <a:lnTo>
                  <a:pt x="159" y="42"/>
                </a:lnTo>
                <a:lnTo>
                  <a:pt x="173" y="48"/>
                </a:lnTo>
                <a:lnTo>
                  <a:pt x="186" y="55"/>
                </a:lnTo>
                <a:lnTo>
                  <a:pt x="199" y="63"/>
                </a:lnTo>
                <a:lnTo>
                  <a:pt x="210" y="71"/>
                </a:lnTo>
                <a:close/>
              </a:path>
            </a:pathLst>
          </a:custGeom>
          <a:solidFill>
            <a:srgbClr val="C9E8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43" name="Freeform 293"/>
          <p:cNvSpPr>
            <a:spLocks/>
          </p:cNvSpPr>
          <p:nvPr/>
        </p:nvSpPr>
        <p:spPr bwMode="auto">
          <a:xfrm>
            <a:off x="7113588" y="5337175"/>
            <a:ext cx="20637" cy="49213"/>
          </a:xfrm>
          <a:custGeom>
            <a:avLst/>
            <a:gdLst>
              <a:gd name="T0" fmla="*/ 0 w 103"/>
              <a:gd name="T1" fmla="*/ 2147483647 h 221"/>
              <a:gd name="T2" fmla="*/ 0 w 103"/>
              <a:gd name="T3" fmla="*/ 2147483647 h 221"/>
              <a:gd name="T4" fmla="*/ 2147483647 w 103"/>
              <a:gd name="T5" fmla="*/ 2147483647 h 221"/>
              <a:gd name="T6" fmla="*/ 2147483647 w 103"/>
              <a:gd name="T7" fmla="*/ 2147483647 h 221"/>
              <a:gd name="T8" fmla="*/ 2147483647 w 103"/>
              <a:gd name="T9" fmla="*/ 2147483647 h 221"/>
              <a:gd name="T10" fmla="*/ 2147483647 w 103"/>
              <a:gd name="T11" fmla="*/ 2147483647 h 221"/>
              <a:gd name="T12" fmla="*/ 2147483647 w 103"/>
              <a:gd name="T13" fmla="*/ 2147483647 h 221"/>
              <a:gd name="T14" fmla="*/ 2147483647 w 103"/>
              <a:gd name="T15" fmla="*/ 2147483647 h 221"/>
              <a:gd name="T16" fmla="*/ 2147483647 w 103"/>
              <a:gd name="T17" fmla="*/ 2147483647 h 221"/>
              <a:gd name="T18" fmla="*/ 2147483647 w 103"/>
              <a:gd name="T19" fmla="*/ 2147483647 h 221"/>
              <a:gd name="T20" fmla="*/ 2147483647 w 103"/>
              <a:gd name="T21" fmla="*/ 2147483647 h 221"/>
              <a:gd name="T22" fmla="*/ 2147483647 w 103"/>
              <a:gd name="T23" fmla="*/ 2147483647 h 221"/>
              <a:gd name="T24" fmla="*/ 2147483647 w 103"/>
              <a:gd name="T25" fmla="*/ 2147483647 h 221"/>
              <a:gd name="T26" fmla="*/ 2147483647 w 103"/>
              <a:gd name="T27" fmla="*/ 2147483647 h 221"/>
              <a:gd name="T28" fmla="*/ 2147483647 w 103"/>
              <a:gd name="T29" fmla="*/ 2147483647 h 221"/>
              <a:gd name="T30" fmla="*/ 2147483647 w 103"/>
              <a:gd name="T31" fmla="*/ 2147483647 h 221"/>
              <a:gd name="T32" fmla="*/ 2147483647 w 103"/>
              <a:gd name="T33" fmla="*/ 2147483647 h 221"/>
              <a:gd name="T34" fmla="*/ 2147483647 w 103"/>
              <a:gd name="T35" fmla="*/ 2147483647 h 221"/>
              <a:gd name="T36" fmla="*/ 2147483647 w 103"/>
              <a:gd name="T37" fmla="*/ 2147483647 h 221"/>
              <a:gd name="T38" fmla="*/ 2147483647 w 103"/>
              <a:gd name="T39" fmla="*/ 2147483647 h 221"/>
              <a:gd name="T40" fmla="*/ 2147483647 w 103"/>
              <a:gd name="T41" fmla="*/ 2147483647 h 221"/>
              <a:gd name="T42" fmla="*/ 2147483647 w 103"/>
              <a:gd name="T43" fmla="*/ 2147483647 h 221"/>
              <a:gd name="T44" fmla="*/ 2147483647 w 103"/>
              <a:gd name="T45" fmla="*/ 2147483647 h 221"/>
              <a:gd name="T46" fmla="*/ 2147483647 w 103"/>
              <a:gd name="T47" fmla="*/ 2147483647 h 221"/>
              <a:gd name="T48" fmla="*/ 2147483647 w 103"/>
              <a:gd name="T49" fmla="*/ 2147483647 h 221"/>
              <a:gd name="T50" fmla="*/ 2147483647 w 103"/>
              <a:gd name="T51" fmla="*/ 2147483647 h 221"/>
              <a:gd name="T52" fmla="*/ 2147483647 w 103"/>
              <a:gd name="T53" fmla="*/ 2147483647 h 221"/>
              <a:gd name="T54" fmla="*/ 2147483647 w 103"/>
              <a:gd name="T55" fmla="*/ 2147483647 h 221"/>
              <a:gd name="T56" fmla="*/ 2147483647 w 103"/>
              <a:gd name="T57" fmla="*/ 2147483647 h 221"/>
              <a:gd name="T58" fmla="*/ 2147483647 w 103"/>
              <a:gd name="T59" fmla="*/ 2147483647 h 221"/>
              <a:gd name="T60" fmla="*/ 2147483647 w 103"/>
              <a:gd name="T61" fmla="*/ 2147483647 h 221"/>
              <a:gd name="T62" fmla="*/ 2147483647 w 103"/>
              <a:gd name="T63" fmla="*/ 2147483647 h 221"/>
              <a:gd name="T64" fmla="*/ 2147483647 w 103"/>
              <a:gd name="T65" fmla="*/ 2147483647 h 221"/>
              <a:gd name="T66" fmla="*/ 2147483647 w 103"/>
              <a:gd name="T67" fmla="*/ 0 h 221"/>
              <a:gd name="T68" fmla="*/ 2147483647 w 103"/>
              <a:gd name="T69" fmla="*/ 2147483647 h 221"/>
              <a:gd name="T70" fmla="*/ 2147483647 w 103"/>
              <a:gd name="T71" fmla="*/ 2147483647 h 221"/>
              <a:gd name="T72" fmla="*/ 2147483647 w 103"/>
              <a:gd name="T73" fmla="*/ 2147483647 h 221"/>
              <a:gd name="T74" fmla="*/ 2147483647 w 103"/>
              <a:gd name="T75" fmla="*/ 2147483647 h 221"/>
              <a:gd name="T76" fmla="*/ 2147483647 w 103"/>
              <a:gd name="T77" fmla="*/ 2147483647 h 221"/>
              <a:gd name="T78" fmla="*/ 2147483647 w 103"/>
              <a:gd name="T79" fmla="*/ 2147483647 h 221"/>
              <a:gd name="T80" fmla="*/ 0 w 103"/>
              <a:gd name="T81" fmla="*/ 2147483647 h 221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103"/>
              <a:gd name="T124" fmla="*/ 0 h 221"/>
              <a:gd name="T125" fmla="*/ 103 w 103"/>
              <a:gd name="T126" fmla="*/ 221 h 221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103" h="221">
                <a:moveTo>
                  <a:pt x="0" y="121"/>
                </a:moveTo>
                <a:lnTo>
                  <a:pt x="0" y="139"/>
                </a:lnTo>
                <a:lnTo>
                  <a:pt x="4" y="156"/>
                </a:lnTo>
                <a:lnTo>
                  <a:pt x="12" y="172"/>
                </a:lnTo>
                <a:lnTo>
                  <a:pt x="22" y="186"/>
                </a:lnTo>
                <a:lnTo>
                  <a:pt x="35" y="197"/>
                </a:lnTo>
                <a:lnTo>
                  <a:pt x="50" y="208"/>
                </a:lnTo>
                <a:lnTo>
                  <a:pt x="66" y="216"/>
                </a:lnTo>
                <a:lnTo>
                  <a:pt x="83" y="220"/>
                </a:lnTo>
                <a:lnTo>
                  <a:pt x="89" y="221"/>
                </a:lnTo>
                <a:lnTo>
                  <a:pt x="94" y="219"/>
                </a:lnTo>
                <a:lnTo>
                  <a:pt x="98" y="216"/>
                </a:lnTo>
                <a:lnTo>
                  <a:pt x="100" y="211"/>
                </a:lnTo>
                <a:lnTo>
                  <a:pt x="100" y="206"/>
                </a:lnTo>
                <a:lnTo>
                  <a:pt x="99" y="201"/>
                </a:lnTo>
                <a:lnTo>
                  <a:pt x="96" y="196"/>
                </a:lnTo>
                <a:lnTo>
                  <a:pt x="91" y="194"/>
                </a:lnTo>
                <a:lnTo>
                  <a:pt x="74" y="188"/>
                </a:lnTo>
                <a:lnTo>
                  <a:pt x="58" y="179"/>
                </a:lnTo>
                <a:lnTo>
                  <a:pt x="45" y="168"/>
                </a:lnTo>
                <a:lnTo>
                  <a:pt x="36" y="155"/>
                </a:lnTo>
                <a:lnTo>
                  <a:pt x="30" y="139"/>
                </a:lnTo>
                <a:lnTo>
                  <a:pt x="27" y="122"/>
                </a:lnTo>
                <a:lnTo>
                  <a:pt x="27" y="103"/>
                </a:lnTo>
                <a:lnTo>
                  <a:pt x="32" y="84"/>
                </a:lnTo>
                <a:lnTo>
                  <a:pt x="38" y="70"/>
                </a:lnTo>
                <a:lnTo>
                  <a:pt x="46" y="57"/>
                </a:lnTo>
                <a:lnTo>
                  <a:pt x="56" y="46"/>
                </a:lnTo>
                <a:lnTo>
                  <a:pt x="66" y="35"/>
                </a:lnTo>
                <a:lnTo>
                  <a:pt x="76" y="25"/>
                </a:lnTo>
                <a:lnTo>
                  <a:pt x="86" y="17"/>
                </a:lnTo>
                <a:lnTo>
                  <a:pt x="96" y="8"/>
                </a:lnTo>
                <a:lnTo>
                  <a:pt x="103" y="1"/>
                </a:lnTo>
                <a:lnTo>
                  <a:pt x="96" y="0"/>
                </a:lnTo>
                <a:lnTo>
                  <a:pt x="84" y="5"/>
                </a:lnTo>
                <a:lnTo>
                  <a:pt x="69" y="17"/>
                </a:lnTo>
                <a:lnTo>
                  <a:pt x="51" y="33"/>
                </a:lnTo>
                <a:lnTo>
                  <a:pt x="34" y="53"/>
                </a:lnTo>
                <a:lnTo>
                  <a:pt x="18" y="75"/>
                </a:lnTo>
                <a:lnTo>
                  <a:pt x="7" y="98"/>
                </a:lnTo>
                <a:lnTo>
                  <a:pt x="0" y="121"/>
                </a:lnTo>
                <a:close/>
              </a:path>
            </a:pathLst>
          </a:custGeom>
          <a:solidFill>
            <a:srgbClr val="C9E8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44" name="Freeform 294"/>
          <p:cNvSpPr>
            <a:spLocks/>
          </p:cNvSpPr>
          <p:nvPr/>
        </p:nvSpPr>
        <p:spPr bwMode="auto">
          <a:xfrm>
            <a:off x="7256463" y="5308600"/>
            <a:ext cx="44450" cy="65088"/>
          </a:xfrm>
          <a:custGeom>
            <a:avLst/>
            <a:gdLst>
              <a:gd name="T0" fmla="*/ 2147483647 w 221"/>
              <a:gd name="T1" fmla="*/ 2147483647 h 288"/>
              <a:gd name="T2" fmla="*/ 2147483647 w 221"/>
              <a:gd name="T3" fmla="*/ 2147483647 h 288"/>
              <a:gd name="T4" fmla="*/ 2147483647 w 221"/>
              <a:gd name="T5" fmla="*/ 2147483647 h 288"/>
              <a:gd name="T6" fmla="*/ 2147483647 w 221"/>
              <a:gd name="T7" fmla="*/ 2147483647 h 288"/>
              <a:gd name="T8" fmla="*/ 2147483647 w 221"/>
              <a:gd name="T9" fmla="*/ 2147483647 h 288"/>
              <a:gd name="T10" fmla="*/ 2147483647 w 221"/>
              <a:gd name="T11" fmla="*/ 2147483647 h 288"/>
              <a:gd name="T12" fmla="*/ 2147483647 w 221"/>
              <a:gd name="T13" fmla="*/ 2147483647 h 288"/>
              <a:gd name="T14" fmla="*/ 2147483647 w 221"/>
              <a:gd name="T15" fmla="*/ 2147483647 h 288"/>
              <a:gd name="T16" fmla="*/ 2147483647 w 221"/>
              <a:gd name="T17" fmla="*/ 2147483647 h 288"/>
              <a:gd name="T18" fmla="*/ 2147483647 w 221"/>
              <a:gd name="T19" fmla="*/ 2147483647 h 288"/>
              <a:gd name="T20" fmla="*/ 2147483647 w 221"/>
              <a:gd name="T21" fmla="*/ 2147483647 h 288"/>
              <a:gd name="T22" fmla="*/ 2147483647 w 221"/>
              <a:gd name="T23" fmla="*/ 2147483647 h 288"/>
              <a:gd name="T24" fmla="*/ 2147483647 w 221"/>
              <a:gd name="T25" fmla="*/ 2147483647 h 288"/>
              <a:gd name="T26" fmla="*/ 2147483647 w 221"/>
              <a:gd name="T27" fmla="*/ 2147483647 h 288"/>
              <a:gd name="T28" fmla="*/ 2147483647 w 221"/>
              <a:gd name="T29" fmla="*/ 2147483647 h 288"/>
              <a:gd name="T30" fmla="*/ 2147483647 w 221"/>
              <a:gd name="T31" fmla="*/ 2147483647 h 288"/>
              <a:gd name="T32" fmla="*/ 2147483647 w 221"/>
              <a:gd name="T33" fmla="*/ 2147483647 h 288"/>
              <a:gd name="T34" fmla="*/ 2147483647 w 221"/>
              <a:gd name="T35" fmla="*/ 2147483647 h 288"/>
              <a:gd name="T36" fmla="*/ 2147483647 w 221"/>
              <a:gd name="T37" fmla="*/ 2147483647 h 288"/>
              <a:gd name="T38" fmla="*/ 2147483647 w 221"/>
              <a:gd name="T39" fmla="*/ 2147483647 h 288"/>
              <a:gd name="T40" fmla="*/ 2147483647 w 221"/>
              <a:gd name="T41" fmla="*/ 2147483647 h 288"/>
              <a:gd name="T42" fmla="*/ 2147483647 w 221"/>
              <a:gd name="T43" fmla="*/ 2147483647 h 288"/>
              <a:gd name="T44" fmla="*/ 2147483647 w 221"/>
              <a:gd name="T45" fmla="*/ 2147483647 h 288"/>
              <a:gd name="T46" fmla="*/ 2147483647 w 221"/>
              <a:gd name="T47" fmla="*/ 2147483647 h 288"/>
              <a:gd name="T48" fmla="*/ 2147483647 w 221"/>
              <a:gd name="T49" fmla="*/ 2147483647 h 288"/>
              <a:gd name="T50" fmla="*/ 2147483647 w 221"/>
              <a:gd name="T51" fmla="*/ 2147483647 h 288"/>
              <a:gd name="T52" fmla="*/ 2147483647 w 221"/>
              <a:gd name="T53" fmla="*/ 2147483647 h 288"/>
              <a:gd name="T54" fmla="*/ 2147483647 w 221"/>
              <a:gd name="T55" fmla="*/ 2147483647 h 288"/>
              <a:gd name="T56" fmla="*/ 2147483647 w 221"/>
              <a:gd name="T57" fmla="*/ 2147483647 h 288"/>
              <a:gd name="T58" fmla="*/ 2147483647 w 221"/>
              <a:gd name="T59" fmla="*/ 2147483647 h 288"/>
              <a:gd name="T60" fmla="*/ 2147483647 w 221"/>
              <a:gd name="T61" fmla="*/ 2147483647 h 288"/>
              <a:gd name="T62" fmla="*/ 2147483647 w 221"/>
              <a:gd name="T63" fmla="*/ 2147483647 h 288"/>
              <a:gd name="T64" fmla="*/ 2147483647 w 221"/>
              <a:gd name="T65" fmla="*/ 2147483647 h 288"/>
              <a:gd name="T66" fmla="*/ 2147483647 w 221"/>
              <a:gd name="T67" fmla="*/ 2147483647 h 288"/>
              <a:gd name="T68" fmla="*/ 2147483647 w 221"/>
              <a:gd name="T69" fmla="*/ 2147483647 h 288"/>
              <a:gd name="T70" fmla="*/ 2147483647 w 221"/>
              <a:gd name="T71" fmla="*/ 2147483647 h 288"/>
              <a:gd name="T72" fmla="*/ 2147483647 w 221"/>
              <a:gd name="T73" fmla="*/ 2147483647 h 288"/>
              <a:gd name="T74" fmla="*/ 2147483647 w 221"/>
              <a:gd name="T75" fmla="*/ 2147483647 h 288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w 221"/>
              <a:gd name="T115" fmla="*/ 0 h 288"/>
              <a:gd name="T116" fmla="*/ 221 w 221"/>
              <a:gd name="T117" fmla="*/ 288 h 288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T114" t="T115" r="T116" b="T117"/>
            <a:pathLst>
              <a:path w="221" h="288">
                <a:moveTo>
                  <a:pt x="179" y="108"/>
                </a:moveTo>
                <a:lnTo>
                  <a:pt x="186" y="115"/>
                </a:lnTo>
                <a:lnTo>
                  <a:pt x="193" y="124"/>
                </a:lnTo>
                <a:lnTo>
                  <a:pt x="197" y="133"/>
                </a:lnTo>
                <a:lnTo>
                  <a:pt x="201" y="143"/>
                </a:lnTo>
                <a:lnTo>
                  <a:pt x="202" y="153"/>
                </a:lnTo>
                <a:lnTo>
                  <a:pt x="202" y="163"/>
                </a:lnTo>
                <a:lnTo>
                  <a:pt x="199" y="174"/>
                </a:lnTo>
                <a:lnTo>
                  <a:pt x="195" y="184"/>
                </a:lnTo>
                <a:lnTo>
                  <a:pt x="187" y="194"/>
                </a:lnTo>
                <a:lnTo>
                  <a:pt x="179" y="204"/>
                </a:lnTo>
                <a:lnTo>
                  <a:pt x="170" y="212"/>
                </a:lnTo>
                <a:lnTo>
                  <a:pt x="159" y="221"/>
                </a:lnTo>
                <a:lnTo>
                  <a:pt x="150" y="229"/>
                </a:lnTo>
                <a:lnTo>
                  <a:pt x="139" y="237"/>
                </a:lnTo>
                <a:lnTo>
                  <a:pt x="129" y="246"/>
                </a:lnTo>
                <a:lnTo>
                  <a:pt x="119" y="255"/>
                </a:lnTo>
                <a:lnTo>
                  <a:pt x="116" y="258"/>
                </a:lnTo>
                <a:lnTo>
                  <a:pt x="114" y="263"/>
                </a:lnTo>
                <a:lnTo>
                  <a:pt x="112" y="267"/>
                </a:lnTo>
                <a:lnTo>
                  <a:pt x="110" y="271"/>
                </a:lnTo>
                <a:lnTo>
                  <a:pt x="109" y="276"/>
                </a:lnTo>
                <a:lnTo>
                  <a:pt x="109" y="280"/>
                </a:lnTo>
                <a:lnTo>
                  <a:pt x="110" y="284"/>
                </a:lnTo>
                <a:lnTo>
                  <a:pt x="113" y="287"/>
                </a:lnTo>
                <a:lnTo>
                  <a:pt x="117" y="288"/>
                </a:lnTo>
                <a:lnTo>
                  <a:pt x="121" y="288"/>
                </a:lnTo>
                <a:lnTo>
                  <a:pt x="125" y="287"/>
                </a:lnTo>
                <a:lnTo>
                  <a:pt x="129" y="284"/>
                </a:lnTo>
                <a:lnTo>
                  <a:pt x="139" y="272"/>
                </a:lnTo>
                <a:lnTo>
                  <a:pt x="151" y="261"/>
                </a:lnTo>
                <a:lnTo>
                  <a:pt x="162" y="250"/>
                </a:lnTo>
                <a:lnTo>
                  <a:pt x="175" y="239"/>
                </a:lnTo>
                <a:lnTo>
                  <a:pt x="186" y="229"/>
                </a:lnTo>
                <a:lnTo>
                  <a:pt x="197" y="217"/>
                </a:lnTo>
                <a:lnTo>
                  <a:pt x="207" y="204"/>
                </a:lnTo>
                <a:lnTo>
                  <a:pt x="215" y="190"/>
                </a:lnTo>
                <a:lnTo>
                  <a:pt x="220" y="174"/>
                </a:lnTo>
                <a:lnTo>
                  <a:pt x="221" y="158"/>
                </a:lnTo>
                <a:lnTo>
                  <a:pt x="218" y="142"/>
                </a:lnTo>
                <a:lnTo>
                  <a:pt x="213" y="127"/>
                </a:lnTo>
                <a:lnTo>
                  <a:pt x="204" y="112"/>
                </a:lnTo>
                <a:lnTo>
                  <a:pt x="194" y="99"/>
                </a:lnTo>
                <a:lnTo>
                  <a:pt x="181" y="87"/>
                </a:lnTo>
                <a:lnTo>
                  <a:pt x="169" y="77"/>
                </a:lnTo>
                <a:lnTo>
                  <a:pt x="159" y="69"/>
                </a:lnTo>
                <a:lnTo>
                  <a:pt x="149" y="63"/>
                </a:lnTo>
                <a:lnTo>
                  <a:pt x="137" y="55"/>
                </a:lnTo>
                <a:lnTo>
                  <a:pt x="125" y="48"/>
                </a:lnTo>
                <a:lnTo>
                  <a:pt x="114" y="40"/>
                </a:lnTo>
                <a:lnTo>
                  <a:pt x="101" y="33"/>
                </a:lnTo>
                <a:lnTo>
                  <a:pt x="89" y="27"/>
                </a:lnTo>
                <a:lnTo>
                  <a:pt x="77" y="20"/>
                </a:lnTo>
                <a:lnTo>
                  <a:pt x="66" y="15"/>
                </a:lnTo>
                <a:lnTo>
                  <a:pt x="54" y="9"/>
                </a:lnTo>
                <a:lnTo>
                  <a:pt x="42" y="6"/>
                </a:lnTo>
                <a:lnTo>
                  <a:pt x="32" y="3"/>
                </a:lnTo>
                <a:lnTo>
                  <a:pt x="22" y="1"/>
                </a:lnTo>
                <a:lnTo>
                  <a:pt x="14" y="0"/>
                </a:lnTo>
                <a:lnTo>
                  <a:pt x="7" y="1"/>
                </a:lnTo>
                <a:lnTo>
                  <a:pt x="0" y="3"/>
                </a:lnTo>
                <a:lnTo>
                  <a:pt x="8" y="5"/>
                </a:lnTo>
                <a:lnTo>
                  <a:pt x="16" y="8"/>
                </a:lnTo>
                <a:lnTo>
                  <a:pt x="26" y="13"/>
                </a:lnTo>
                <a:lnTo>
                  <a:pt x="35" y="17"/>
                </a:lnTo>
                <a:lnTo>
                  <a:pt x="47" y="22"/>
                </a:lnTo>
                <a:lnTo>
                  <a:pt x="58" y="28"/>
                </a:lnTo>
                <a:lnTo>
                  <a:pt x="71" y="34"/>
                </a:lnTo>
                <a:lnTo>
                  <a:pt x="83" y="40"/>
                </a:lnTo>
                <a:lnTo>
                  <a:pt x="96" y="48"/>
                </a:lnTo>
                <a:lnTo>
                  <a:pt x="109" y="55"/>
                </a:lnTo>
                <a:lnTo>
                  <a:pt x="121" y="64"/>
                </a:lnTo>
                <a:lnTo>
                  <a:pt x="134" y="72"/>
                </a:lnTo>
                <a:lnTo>
                  <a:pt x="146" y="81"/>
                </a:lnTo>
                <a:lnTo>
                  <a:pt x="158" y="90"/>
                </a:lnTo>
                <a:lnTo>
                  <a:pt x="169" y="98"/>
                </a:lnTo>
                <a:lnTo>
                  <a:pt x="179" y="108"/>
                </a:lnTo>
                <a:close/>
              </a:path>
            </a:pathLst>
          </a:custGeom>
          <a:solidFill>
            <a:srgbClr val="C9E8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45" name="Freeform 295"/>
          <p:cNvSpPr>
            <a:spLocks/>
          </p:cNvSpPr>
          <p:nvPr/>
        </p:nvSpPr>
        <p:spPr bwMode="auto">
          <a:xfrm>
            <a:off x="7208838" y="5384800"/>
            <a:ext cx="14287" cy="39688"/>
          </a:xfrm>
          <a:custGeom>
            <a:avLst/>
            <a:gdLst>
              <a:gd name="T0" fmla="*/ 2147483647 w 74"/>
              <a:gd name="T1" fmla="*/ 2147483647 h 174"/>
              <a:gd name="T2" fmla="*/ 2147483647 w 74"/>
              <a:gd name="T3" fmla="*/ 2147483647 h 174"/>
              <a:gd name="T4" fmla="*/ 2147483647 w 74"/>
              <a:gd name="T5" fmla="*/ 2147483647 h 174"/>
              <a:gd name="T6" fmla="*/ 2147483647 w 74"/>
              <a:gd name="T7" fmla="*/ 2147483647 h 174"/>
              <a:gd name="T8" fmla="*/ 2147483647 w 74"/>
              <a:gd name="T9" fmla="*/ 0 h 174"/>
              <a:gd name="T10" fmla="*/ 2147483647 w 74"/>
              <a:gd name="T11" fmla="*/ 2147483647 h 174"/>
              <a:gd name="T12" fmla="*/ 2147483647 w 74"/>
              <a:gd name="T13" fmla="*/ 2147483647 h 174"/>
              <a:gd name="T14" fmla="*/ 0 w 74"/>
              <a:gd name="T15" fmla="*/ 2147483647 h 174"/>
              <a:gd name="T16" fmla="*/ 0 w 74"/>
              <a:gd name="T17" fmla="*/ 2147483647 h 174"/>
              <a:gd name="T18" fmla="*/ 2147483647 w 74"/>
              <a:gd name="T19" fmla="*/ 2147483647 h 174"/>
              <a:gd name="T20" fmla="*/ 2147483647 w 74"/>
              <a:gd name="T21" fmla="*/ 2147483647 h 174"/>
              <a:gd name="T22" fmla="*/ 2147483647 w 74"/>
              <a:gd name="T23" fmla="*/ 2147483647 h 174"/>
              <a:gd name="T24" fmla="*/ 2147483647 w 74"/>
              <a:gd name="T25" fmla="*/ 2147483647 h 174"/>
              <a:gd name="T26" fmla="*/ 2147483647 w 74"/>
              <a:gd name="T27" fmla="*/ 2147483647 h 174"/>
              <a:gd name="T28" fmla="*/ 2147483647 w 74"/>
              <a:gd name="T29" fmla="*/ 2147483647 h 174"/>
              <a:gd name="T30" fmla="*/ 2147483647 w 74"/>
              <a:gd name="T31" fmla="*/ 2147483647 h 174"/>
              <a:gd name="T32" fmla="*/ 2147483647 w 74"/>
              <a:gd name="T33" fmla="*/ 2147483647 h 174"/>
              <a:gd name="T34" fmla="*/ 2147483647 w 74"/>
              <a:gd name="T35" fmla="*/ 2147483647 h 174"/>
              <a:gd name="T36" fmla="*/ 2147483647 w 74"/>
              <a:gd name="T37" fmla="*/ 2147483647 h 174"/>
              <a:gd name="T38" fmla="*/ 2147483647 w 74"/>
              <a:gd name="T39" fmla="*/ 2147483647 h 174"/>
              <a:gd name="T40" fmla="*/ 2147483647 w 74"/>
              <a:gd name="T41" fmla="*/ 2147483647 h 174"/>
              <a:gd name="T42" fmla="*/ 2147483647 w 74"/>
              <a:gd name="T43" fmla="*/ 2147483647 h 174"/>
              <a:gd name="T44" fmla="*/ 2147483647 w 74"/>
              <a:gd name="T45" fmla="*/ 2147483647 h 174"/>
              <a:gd name="T46" fmla="*/ 2147483647 w 74"/>
              <a:gd name="T47" fmla="*/ 2147483647 h 174"/>
              <a:gd name="T48" fmla="*/ 2147483647 w 74"/>
              <a:gd name="T49" fmla="*/ 2147483647 h 174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74"/>
              <a:gd name="T76" fmla="*/ 0 h 174"/>
              <a:gd name="T77" fmla="*/ 74 w 74"/>
              <a:gd name="T78" fmla="*/ 174 h 174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74" h="174">
                <a:moveTo>
                  <a:pt x="28" y="12"/>
                </a:moveTo>
                <a:lnTo>
                  <a:pt x="26" y="7"/>
                </a:lnTo>
                <a:lnTo>
                  <a:pt x="23" y="3"/>
                </a:lnTo>
                <a:lnTo>
                  <a:pt x="17" y="1"/>
                </a:lnTo>
                <a:lnTo>
                  <a:pt x="12" y="0"/>
                </a:lnTo>
                <a:lnTo>
                  <a:pt x="7" y="2"/>
                </a:lnTo>
                <a:lnTo>
                  <a:pt x="3" y="5"/>
                </a:lnTo>
                <a:lnTo>
                  <a:pt x="0" y="10"/>
                </a:lnTo>
                <a:lnTo>
                  <a:pt x="0" y="16"/>
                </a:lnTo>
                <a:lnTo>
                  <a:pt x="5" y="39"/>
                </a:lnTo>
                <a:lnTo>
                  <a:pt x="13" y="66"/>
                </a:lnTo>
                <a:lnTo>
                  <a:pt x="24" y="92"/>
                </a:lnTo>
                <a:lnTo>
                  <a:pt x="36" y="118"/>
                </a:lnTo>
                <a:lnTo>
                  <a:pt x="49" y="141"/>
                </a:lnTo>
                <a:lnTo>
                  <a:pt x="61" y="159"/>
                </a:lnTo>
                <a:lnTo>
                  <a:pt x="69" y="171"/>
                </a:lnTo>
                <a:lnTo>
                  <a:pt x="74" y="174"/>
                </a:lnTo>
                <a:lnTo>
                  <a:pt x="72" y="162"/>
                </a:lnTo>
                <a:lnTo>
                  <a:pt x="67" y="147"/>
                </a:lnTo>
                <a:lnTo>
                  <a:pt x="61" y="128"/>
                </a:lnTo>
                <a:lnTo>
                  <a:pt x="53" y="105"/>
                </a:lnTo>
                <a:lnTo>
                  <a:pt x="46" y="82"/>
                </a:lnTo>
                <a:lnTo>
                  <a:pt x="38" y="58"/>
                </a:lnTo>
                <a:lnTo>
                  <a:pt x="32" y="35"/>
                </a:lnTo>
                <a:lnTo>
                  <a:pt x="28" y="12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46" name="Freeform 296"/>
          <p:cNvSpPr>
            <a:spLocks/>
          </p:cNvSpPr>
          <p:nvPr/>
        </p:nvSpPr>
        <p:spPr bwMode="auto">
          <a:xfrm>
            <a:off x="7202488" y="5364163"/>
            <a:ext cx="7937" cy="19050"/>
          </a:xfrm>
          <a:custGeom>
            <a:avLst/>
            <a:gdLst>
              <a:gd name="T0" fmla="*/ 2147483647 w 39"/>
              <a:gd name="T1" fmla="*/ 2147483647 h 87"/>
              <a:gd name="T2" fmla="*/ 2147483647 w 39"/>
              <a:gd name="T3" fmla="*/ 2147483647 h 87"/>
              <a:gd name="T4" fmla="*/ 2147483647 w 39"/>
              <a:gd name="T5" fmla="*/ 2147483647 h 87"/>
              <a:gd name="T6" fmla="*/ 2147483647 w 39"/>
              <a:gd name="T7" fmla="*/ 0 h 87"/>
              <a:gd name="T8" fmla="*/ 2147483647 w 39"/>
              <a:gd name="T9" fmla="*/ 0 h 87"/>
              <a:gd name="T10" fmla="*/ 2147483647 w 39"/>
              <a:gd name="T11" fmla="*/ 2147483647 h 87"/>
              <a:gd name="T12" fmla="*/ 2147483647 w 39"/>
              <a:gd name="T13" fmla="*/ 2147483647 h 87"/>
              <a:gd name="T14" fmla="*/ 0 w 39"/>
              <a:gd name="T15" fmla="*/ 2147483647 h 87"/>
              <a:gd name="T16" fmla="*/ 0 w 39"/>
              <a:gd name="T17" fmla="*/ 2147483647 h 87"/>
              <a:gd name="T18" fmla="*/ 0 w 39"/>
              <a:gd name="T19" fmla="*/ 2147483647 h 87"/>
              <a:gd name="T20" fmla="*/ 2147483647 w 39"/>
              <a:gd name="T21" fmla="*/ 2147483647 h 87"/>
              <a:gd name="T22" fmla="*/ 2147483647 w 39"/>
              <a:gd name="T23" fmla="*/ 2147483647 h 87"/>
              <a:gd name="T24" fmla="*/ 2147483647 w 39"/>
              <a:gd name="T25" fmla="*/ 2147483647 h 87"/>
              <a:gd name="T26" fmla="*/ 2147483647 w 39"/>
              <a:gd name="T27" fmla="*/ 2147483647 h 87"/>
              <a:gd name="T28" fmla="*/ 2147483647 w 39"/>
              <a:gd name="T29" fmla="*/ 2147483647 h 87"/>
              <a:gd name="T30" fmla="*/ 2147483647 w 39"/>
              <a:gd name="T31" fmla="*/ 2147483647 h 87"/>
              <a:gd name="T32" fmla="*/ 2147483647 w 39"/>
              <a:gd name="T33" fmla="*/ 2147483647 h 87"/>
              <a:gd name="T34" fmla="*/ 2147483647 w 39"/>
              <a:gd name="T35" fmla="*/ 2147483647 h 87"/>
              <a:gd name="T36" fmla="*/ 2147483647 w 39"/>
              <a:gd name="T37" fmla="*/ 2147483647 h 87"/>
              <a:gd name="T38" fmla="*/ 2147483647 w 39"/>
              <a:gd name="T39" fmla="*/ 2147483647 h 87"/>
              <a:gd name="T40" fmla="*/ 2147483647 w 39"/>
              <a:gd name="T41" fmla="*/ 2147483647 h 87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39"/>
              <a:gd name="T64" fmla="*/ 0 h 87"/>
              <a:gd name="T65" fmla="*/ 39 w 39"/>
              <a:gd name="T66" fmla="*/ 87 h 87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39" h="87">
                <a:moveTo>
                  <a:pt x="20" y="9"/>
                </a:moveTo>
                <a:lnTo>
                  <a:pt x="19" y="5"/>
                </a:lnTo>
                <a:lnTo>
                  <a:pt x="16" y="2"/>
                </a:lnTo>
                <a:lnTo>
                  <a:pt x="13" y="0"/>
                </a:lnTo>
                <a:lnTo>
                  <a:pt x="8" y="0"/>
                </a:lnTo>
                <a:lnTo>
                  <a:pt x="5" y="1"/>
                </a:lnTo>
                <a:lnTo>
                  <a:pt x="2" y="3"/>
                </a:lnTo>
                <a:lnTo>
                  <a:pt x="0" y="6"/>
                </a:lnTo>
                <a:lnTo>
                  <a:pt x="0" y="10"/>
                </a:lnTo>
                <a:lnTo>
                  <a:pt x="0" y="22"/>
                </a:lnTo>
                <a:lnTo>
                  <a:pt x="3" y="35"/>
                </a:lnTo>
                <a:lnTo>
                  <a:pt x="7" y="48"/>
                </a:lnTo>
                <a:lnTo>
                  <a:pt x="13" y="60"/>
                </a:lnTo>
                <a:lnTo>
                  <a:pt x="19" y="72"/>
                </a:lnTo>
                <a:lnTo>
                  <a:pt x="25" y="81"/>
                </a:lnTo>
                <a:lnTo>
                  <a:pt x="33" y="86"/>
                </a:lnTo>
                <a:lnTo>
                  <a:pt x="38" y="87"/>
                </a:lnTo>
                <a:lnTo>
                  <a:pt x="39" y="70"/>
                </a:lnTo>
                <a:lnTo>
                  <a:pt x="34" y="50"/>
                </a:lnTo>
                <a:lnTo>
                  <a:pt x="27" y="29"/>
                </a:lnTo>
                <a:lnTo>
                  <a:pt x="20" y="9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47" name="Freeform 297"/>
          <p:cNvSpPr>
            <a:spLocks/>
          </p:cNvSpPr>
          <p:nvPr/>
        </p:nvSpPr>
        <p:spPr bwMode="auto">
          <a:xfrm>
            <a:off x="7196138" y="5349875"/>
            <a:ext cx="6350" cy="11113"/>
          </a:xfrm>
          <a:custGeom>
            <a:avLst/>
            <a:gdLst>
              <a:gd name="T0" fmla="*/ 2147483647 w 34"/>
              <a:gd name="T1" fmla="*/ 2147483647 h 51"/>
              <a:gd name="T2" fmla="*/ 2147483647 w 34"/>
              <a:gd name="T3" fmla="*/ 2147483647 h 51"/>
              <a:gd name="T4" fmla="*/ 2147483647 w 34"/>
              <a:gd name="T5" fmla="*/ 2147483647 h 51"/>
              <a:gd name="T6" fmla="*/ 2147483647 w 34"/>
              <a:gd name="T7" fmla="*/ 2147483647 h 51"/>
              <a:gd name="T8" fmla="*/ 2147483647 w 34"/>
              <a:gd name="T9" fmla="*/ 2147483647 h 51"/>
              <a:gd name="T10" fmla="*/ 2147483647 w 34"/>
              <a:gd name="T11" fmla="*/ 2147483647 h 51"/>
              <a:gd name="T12" fmla="*/ 2147483647 w 34"/>
              <a:gd name="T13" fmla="*/ 2147483647 h 51"/>
              <a:gd name="T14" fmla="*/ 2147483647 w 34"/>
              <a:gd name="T15" fmla="*/ 0 h 51"/>
              <a:gd name="T16" fmla="*/ 2147483647 w 34"/>
              <a:gd name="T17" fmla="*/ 0 h 51"/>
              <a:gd name="T18" fmla="*/ 2147483647 w 34"/>
              <a:gd name="T19" fmla="*/ 2147483647 h 51"/>
              <a:gd name="T20" fmla="*/ 2147483647 w 34"/>
              <a:gd name="T21" fmla="*/ 2147483647 h 51"/>
              <a:gd name="T22" fmla="*/ 0 w 34"/>
              <a:gd name="T23" fmla="*/ 2147483647 h 51"/>
              <a:gd name="T24" fmla="*/ 0 w 34"/>
              <a:gd name="T25" fmla="*/ 2147483647 h 51"/>
              <a:gd name="T26" fmla="*/ 2147483647 w 34"/>
              <a:gd name="T27" fmla="*/ 2147483647 h 51"/>
              <a:gd name="T28" fmla="*/ 2147483647 w 34"/>
              <a:gd name="T29" fmla="*/ 2147483647 h 51"/>
              <a:gd name="T30" fmla="*/ 2147483647 w 34"/>
              <a:gd name="T31" fmla="*/ 2147483647 h 51"/>
              <a:gd name="T32" fmla="*/ 2147483647 w 34"/>
              <a:gd name="T33" fmla="*/ 2147483647 h 51"/>
              <a:gd name="T34" fmla="*/ 2147483647 w 34"/>
              <a:gd name="T35" fmla="*/ 2147483647 h 51"/>
              <a:gd name="T36" fmla="*/ 2147483647 w 34"/>
              <a:gd name="T37" fmla="*/ 2147483647 h 51"/>
              <a:gd name="T38" fmla="*/ 2147483647 w 34"/>
              <a:gd name="T39" fmla="*/ 2147483647 h 51"/>
              <a:gd name="T40" fmla="*/ 2147483647 w 34"/>
              <a:gd name="T41" fmla="*/ 2147483647 h 51"/>
              <a:gd name="T42" fmla="*/ 2147483647 w 34"/>
              <a:gd name="T43" fmla="*/ 2147483647 h 51"/>
              <a:gd name="T44" fmla="*/ 2147483647 w 34"/>
              <a:gd name="T45" fmla="*/ 2147483647 h 51"/>
              <a:gd name="T46" fmla="*/ 2147483647 w 34"/>
              <a:gd name="T47" fmla="*/ 2147483647 h 51"/>
              <a:gd name="T48" fmla="*/ 2147483647 w 34"/>
              <a:gd name="T49" fmla="*/ 2147483647 h 51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34"/>
              <a:gd name="T76" fmla="*/ 0 h 51"/>
              <a:gd name="T77" fmla="*/ 34 w 34"/>
              <a:gd name="T78" fmla="*/ 51 h 51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34" h="51">
                <a:moveTo>
                  <a:pt x="18" y="7"/>
                </a:moveTo>
                <a:lnTo>
                  <a:pt x="18" y="8"/>
                </a:lnTo>
                <a:lnTo>
                  <a:pt x="17" y="5"/>
                </a:lnTo>
                <a:lnTo>
                  <a:pt x="14" y="1"/>
                </a:lnTo>
                <a:lnTo>
                  <a:pt x="11" y="0"/>
                </a:lnTo>
                <a:lnTo>
                  <a:pt x="7" y="0"/>
                </a:lnTo>
                <a:lnTo>
                  <a:pt x="4" y="1"/>
                </a:lnTo>
                <a:lnTo>
                  <a:pt x="1" y="5"/>
                </a:lnTo>
                <a:lnTo>
                  <a:pt x="0" y="8"/>
                </a:lnTo>
                <a:lnTo>
                  <a:pt x="0" y="11"/>
                </a:lnTo>
                <a:lnTo>
                  <a:pt x="1" y="16"/>
                </a:lnTo>
                <a:lnTo>
                  <a:pt x="4" y="23"/>
                </a:lnTo>
                <a:lnTo>
                  <a:pt x="8" y="30"/>
                </a:lnTo>
                <a:lnTo>
                  <a:pt x="13" y="37"/>
                </a:lnTo>
                <a:lnTo>
                  <a:pt x="18" y="43"/>
                </a:lnTo>
                <a:lnTo>
                  <a:pt x="25" y="47"/>
                </a:lnTo>
                <a:lnTo>
                  <a:pt x="30" y="51"/>
                </a:lnTo>
                <a:lnTo>
                  <a:pt x="34" y="51"/>
                </a:lnTo>
                <a:lnTo>
                  <a:pt x="33" y="40"/>
                </a:lnTo>
                <a:lnTo>
                  <a:pt x="29" y="27"/>
                </a:lnTo>
                <a:lnTo>
                  <a:pt x="23" y="15"/>
                </a:lnTo>
                <a:lnTo>
                  <a:pt x="18" y="7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48" name="Freeform 298"/>
          <p:cNvSpPr>
            <a:spLocks/>
          </p:cNvSpPr>
          <p:nvPr/>
        </p:nvSpPr>
        <p:spPr bwMode="auto">
          <a:xfrm>
            <a:off x="7189788" y="5340350"/>
            <a:ext cx="9525" cy="6350"/>
          </a:xfrm>
          <a:custGeom>
            <a:avLst/>
            <a:gdLst>
              <a:gd name="T0" fmla="*/ 2147483647 w 46"/>
              <a:gd name="T1" fmla="*/ 2147483647 h 33"/>
              <a:gd name="T2" fmla="*/ 2147483647 w 46"/>
              <a:gd name="T3" fmla="*/ 2147483647 h 33"/>
              <a:gd name="T4" fmla="*/ 2147483647 w 46"/>
              <a:gd name="T5" fmla="*/ 2147483647 h 33"/>
              <a:gd name="T6" fmla="*/ 2147483647 w 46"/>
              <a:gd name="T7" fmla="*/ 2147483647 h 33"/>
              <a:gd name="T8" fmla="*/ 2147483647 w 46"/>
              <a:gd name="T9" fmla="*/ 2147483647 h 33"/>
              <a:gd name="T10" fmla="*/ 2147483647 w 46"/>
              <a:gd name="T11" fmla="*/ 2147483647 h 33"/>
              <a:gd name="T12" fmla="*/ 2147483647 w 46"/>
              <a:gd name="T13" fmla="*/ 2147483647 h 33"/>
              <a:gd name="T14" fmla="*/ 2147483647 w 46"/>
              <a:gd name="T15" fmla="*/ 0 h 33"/>
              <a:gd name="T16" fmla="*/ 2147483647 w 46"/>
              <a:gd name="T17" fmla="*/ 0 h 33"/>
              <a:gd name="T18" fmla="*/ 2147483647 w 46"/>
              <a:gd name="T19" fmla="*/ 0 h 33"/>
              <a:gd name="T20" fmla="*/ 2147483647 w 46"/>
              <a:gd name="T21" fmla="*/ 2147483647 h 33"/>
              <a:gd name="T22" fmla="*/ 2147483647 w 46"/>
              <a:gd name="T23" fmla="*/ 2147483647 h 33"/>
              <a:gd name="T24" fmla="*/ 2147483647 w 46"/>
              <a:gd name="T25" fmla="*/ 2147483647 h 33"/>
              <a:gd name="T26" fmla="*/ 2147483647 w 46"/>
              <a:gd name="T27" fmla="*/ 2147483647 h 33"/>
              <a:gd name="T28" fmla="*/ 2147483647 w 46"/>
              <a:gd name="T29" fmla="*/ 2147483647 h 33"/>
              <a:gd name="T30" fmla="*/ 0 w 46"/>
              <a:gd name="T31" fmla="*/ 2147483647 h 33"/>
              <a:gd name="T32" fmla="*/ 0 w 46"/>
              <a:gd name="T33" fmla="*/ 2147483647 h 33"/>
              <a:gd name="T34" fmla="*/ 2147483647 w 46"/>
              <a:gd name="T35" fmla="*/ 2147483647 h 33"/>
              <a:gd name="T36" fmla="*/ 2147483647 w 46"/>
              <a:gd name="T37" fmla="*/ 2147483647 h 33"/>
              <a:gd name="T38" fmla="*/ 2147483647 w 46"/>
              <a:gd name="T39" fmla="*/ 2147483647 h 33"/>
              <a:gd name="T40" fmla="*/ 2147483647 w 46"/>
              <a:gd name="T41" fmla="*/ 2147483647 h 33"/>
              <a:gd name="T42" fmla="*/ 2147483647 w 46"/>
              <a:gd name="T43" fmla="*/ 2147483647 h 33"/>
              <a:gd name="T44" fmla="*/ 2147483647 w 46"/>
              <a:gd name="T45" fmla="*/ 2147483647 h 33"/>
              <a:gd name="T46" fmla="*/ 2147483647 w 46"/>
              <a:gd name="T47" fmla="*/ 2147483647 h 33"/>
              <a:gd name="T48" fmla="*/ 2147483647 w 46"/>
              <a:gd name="T49" fmla="*/ 2147483647 h 33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46"/>
              <a:gd name="T76" fmla="*/ 0 h 33"/>
              <a:gd name="T77" fmla="*/ 46 w 46"/>
              <a:gd name="T78" fmla="*/ 33 h 33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46" h="33">
                <a:moveTo>
                  <a:pt x="37" y="24"/>
                </a:moveTo>
                <a:lnTo>
                  <a:pt x="41" y="22"/>
                </a:lnTo>
                <a:lnTo>
                  <a:pt x="45" y="19"/>
                </a:lnTo>
                <a:lnTo>
                  <a:pt x="46" y="15"/>
                </a:lnTo>
                <a:lnTo>
                  <a:pt x="46" y="10"/>
                </a:lnTo>
                <a:lnTo>
                  <a:pt x="44" y="5"/>
                </a:lnTo>
                <a:lnTo>
                  <a:pt x="41" y="2"/>
                </a:lnTo>
                <a:lnTo>
                  <a:pt x="37" y="0"/>
                </a:lnTo>
                <a:lnTo>
                  <a:pt x="32" y="0"/>
                </a:lnTo>
                <a:lnTo>
                  <a:pt x="29" y="0"/>
                </a:lnTo>
                <a:lnTo>
                  <a:pt x="25" y="1"/>
                </a:lnTo>
                <a:lnTo>
                  <a:pt x="19" y="3"/>
                </a:lnTo>
                <a:lnTo>
                  <a:pt x="12" y="7"/>
                </a:lnTo>
                <a:lnTo>
                  <a:pt x="5" y="14"/>
                </a:lnTo>
                <a:lnTo>
                  <a:pt x="2" y="20"/>
                </a:lnTo>
                <a:lnTo>
                  <a:pt x="0" y="26"/>
                </a:lnTo>
                <a:lnTo>
                  <a:pt x="0" y="29"/>
                </a:lnTo>
                <a:lnTo>
                  <a:pt x="3" y="31"/>
                </a:lnTo>
                <a:lnTo>
                  <a:pt x="7" y="33"/>
                </a:lnTo>
                <a:lnTo>
                  <a:pt x="12" y="33"/>
                </a:lnTo>
                <a:lnTo>
                  <a:pt x="16" y="33"/>
                </a:lnTo>
                <a:lnTo>
                  <a:pt x="21" y="31"/>
                </a:lnTo>
                <a:lnTo>
                  <a:pt x="26" y="30"/>
                </a:lnTo>
                <a:lnTo>
                  <a:pt x="32" y="28"/>
                </a:lnTo>
                <a:lnTo>
                  <a:pt x="37" y="24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49" name="Freeform 299"/>
          <p:cNvSpPr>
            <a:spLocks/>
          </p:cNvSpPr>
          <p:nvPr/>
        </p:nvSpPr>
        <p:spPr bwMode="auto">
          <a:xfrm>
            <a:off x="7146925" y="5327650"/>
            <a:ext cx="36513" cy="49213"/>
          </a:xfrm>
          <a:custGeom>
            <a:avLst/>
            <a:gdLst>
              <a:gd name="T0" fmla="*/ 2147483647 w 177"/>
              <a:gd name="T1" fmla="*/ 2147483647 h 219"/>
              <a:gd name="T2" fmla="*/ 2147483647 w 177"/>
              <a:gd name="T3" fmla="*/ 2147483647 h 219"/>
              <a:gd name="T4" fmla="*/ 2147483647 w 177"/>
              <a:gd name="T5" fmla="*/ 2147483647 h 219"/>
              <a:gd name="T6" fmla="*/ 2147483647 w 177"/>
              <a:gd name="T7" fmla="*/ 2147483647 h 219"/>
              <a:gd name="T8" fmla="*/ 2147483647 w 177"/>
              <a:gd name="T9" fmla="*/ 2147483647 h 219"/>
              <a:gd name="T10" fmla="*/ 2147483647 w 177"/>
              <a:gd name="T11" fmla="*/ 2147483647 h 219"/>
              <a:gd name="T12" fmla="*/ 2147483647 w 177"/>
              <a:gd name="T13" fmla="*/ 2147483647 h 219"/>
              <a:gd name="T14" fmla="*/ 2147483647 w 177"/>
              <a:gd name="T15" fmla="*/ 2147483647 h 219"/>
              <a:gd name="T16" fmla="*/ 0 w 177"/>
              <a:gd name="T17" fmla="*/ 2147483647 h 219"/>
              <a:gd name="T18" fmla="*/ 2147483647 w 177"/>
              <a:gd name="T19" fmla="*/ 2147483647 h 219"/>
              <a:gd name="T20" fmla="*/ 2147483647 w 177"/>
              <a:gd name="T21" fmla="*/ 2147483647 h 219"/>
              <a:gd name="T22" fmla="*/ 2147483647 w 177"/>
              <a:gd name="T23" fmla="*/ 2147483647 h 219"/>
              <a:gd name="T24" fmla="*/ 2147483647 w 177"/>
              <a:gd name="T25" fmla="*/ 2147483647 h 219"/>
              <a:gd name="T26" fmla="*/ 2147483647 w 177"/>
              <a:gd name="T27" fmla="*/ 2147483647 h 219"/>
              <a:gd name="T28" fmla="*/ 2147483647 w 177"/>
              <a:gd name="T29" fmla="*/ 2147483647 h 219"/>
              <a:gd name="T30" fmla="*/ 2147483647 w 177"/>
              <a:gd name="T31" fmla="*/ 2147483647 h 219"/>
              <a:gd name="T32" fmla="*/ 2147483647 w 177"/>
              <a:gd name="T33" fmla="*/ 2147483647 h 219"/>
              <a:gd name="T34" fmla="*/ 2147483647 w 177"/>
              <a:gd name="T35" fmla="*/ 2147483647 h 219"/>
              <a:gd name="T36" fmla="*/ 2147483647 w 177"/>
              <a:gd name="T37" fmla="*/ 2147483647 h 219"/>
              <a:gd name="T38" fmla="*/ 2147483647 w 177"/>
              <a:gd name="T39" fmla="*/ 2147483647 h 219"/>
              <a:gd name="T40" fmla="*/ 2147483647 w 177"/>
              <a:gd name="T41" fmla="*/ 2147483647 h 219"/>
              <a:gd name="T42" fmla="*/ 2147483647 w 177"/>
              <a:gd name="T43" fmla="*/ 2147483647 h 219"/>
              <a:gd name="T44" fmla="*/ 2147483647 w 177"/>
              <a:gd name="T45" fmla="*/ 2147483647 h 219"/>
              <a:gd name="T46" fmla="*/ 2147483647 w 177"/>
              <a:gd name="T47" fmla="*/ 2147483647 h 219"/>
              <a:gd name="T48" fmla="*/ 2147483647 w 177"/>
              <a:gd name="T49" fmla="*/ 2147483647 h 219"/>
              <a:gd name="T50" fmla="*/ 2147483647 w 177"/>
              <a:gd name="T51" fmla="*/ 2147483647 h 219"/>
              <a:gd name="T52" fmla="*/ 2147483647 w 177"/>
              <a:gd name="T53" fmla="*/ 2147483647 h 219"/>
              <a:gd name="T54" fmla="*/ 2147483647 w 177"/>
              <a:gd name="T55" fmla="*/ 2147483647 h 219"/>
              <a:gd name="T56" fmla="*/ 2147483647 w 177"/>
              <a:gd name="T57" fmla="*/ 2147483647 h 219"/>
              <a:gd name="T58" fmla="*/ 2147483647 w 177"/>
              <a:gd name="T59" fmla="*/ 2147483647 h 219"/>
              <a:gd name="T60" fmla="*/ 2147483647 w 177"/>
              <a:gd name="T61" fmla="*/ 2147483647 h 219"/>
              <a:gd name="T62" fmla="*/ 2147483647 w 177"/>
              <a:gd name="T63" fmla="*/ 2147483647 h 219"/>
              <a:gd name="T64" fmla="*/ 2147483647 w 177"/>
              <a:gd name="T65" fmla="*/ 2147483647 h 219"/>
              <a:gd name="T66" fmla="*/ 2147483647 w 177"/>
              <a:gd name="T67" fmla="*/ 2147483647 h 219"/>
              <a:gd name="T68" fmla="*/ 2147483647 w 177"/>
              <a:gd name="T69" fmla="*/ 2147483647 h 219"/>
              <a:gd name="T70" fmla="*/ 2147483647 w 177"/>
              <a:gd name="T71" fmla="*/ 2147483647 h 219"/>
              <a:gd name="T72" fmla="*/ 2147483647 w 177"/>
              <a:gd name="T73" fmla="*/ 2147483647 h 219"/>
              <a:gd name="T74" fmla="*/ 2147483647 w 177"/>
              <a:gd name="T75" fmla="*/ 2147483647 h 219"/>
              <a:gd name="T76" fmla="*/ 2147483647 w 177"/>
              <a:gd name="T77" fmla="*/ 2147483647 h 219"/>
              <a:gd name="T78" fmla="*/ 2147483647 w 177"/>
              <a:gd name="T79" fmla="*/ 2147483647 h 219"/>
              <a:gd name="T80" fmla="*/ 2147483647 w 177"/>
              <a:gd name="T81" fmla="*/ 2147483647 h 219"/>
              <a:gd name="T82" fmla="*/ 2147483647 w 177"/>
              <a:gd name="T83" fmla="*/ 2147483647 h 219"/>
              <a:gd name="T84" fmla="*/ 2147483647 w 177"/>
              <a:gd name="T85" fmla="*/ 2147483647 h 219"/>
              <a:gd name="T86" fmla="*/ 2147483647 w 177"/>
              <a:gd name="T87" fmla="*/ 2147483647 h 219"/>
              <a:gd name="T88" fmla="*/ 2147483647 w 177"/>
              <a:gd name="T89" fmla="*/ 2147483647 h 219"/>
              <a:gd name="T90" fmla="*/ 2147483647 w 177"/>
              <a:gd name="T91" fmla="*/ 2147483647 h 219"/>
              <a:gd name="T92" fmla="*/ 2147483647 w 177"/>
              <a:gd name="T93" fmla="*/ 2147483647 h 219"/>
              <a:gd name="T94" fmla="*/ 2147483647 w 177"/>
              <a:gd name="T95" fmla="*/ 2147483647 h 219"/>
              <a:gd name="T96" fmla="*/ 2147483647 w 177"/>
              <a:gd name="T97" fmla="*/ 2147483647 h 219"/>
              <a:gd name="T98" fmla="*/ 2147483647 w 177"/>
              <a:gd name="T99" fmla="*/ 2147483647 h 219"/>
              <a:gd name="T100" fmla="*/ 2147483647 w 177"/>
              <a:gd name="T101" fmla="*/ 2147483647 h 219"/>
              <a:gd name="T102" fmla="*/ 2147483647 w 177"/>
              <a:gd name="T103" fmla="*/ 2147483647 h 219"/>
              <a:gd name="T104" fmla="*/ 2147483647 w 177"/>
              <a:gd name="T105" fmla="*/ 2147483647 h 219"/>
              <a:gd name="T106" fmla="*/ 2147483647 w 177"/>
              <a:gd name="T107" fmla="*/ 2147483647 h 219"/>
              <a:gd name="T108" fmla="*/ 2147483647 w 177"/>
              <a:gd name="T109" fmla="*/ 0 h 219"/>
              <a:gd name="T110" fmla="*/ 2147483647 w 177"/>
              <a:gd name="T111" fmla="*/ 2147483647 h 219"/>
              <a:gd name="T112" fmla="*/ 2147483647 w 177"/>
              <a:gd name="T113" fmla="*/ 2147483647 h 219"/>
              <a:gd name="T114" fmla="*/ 2147483647 w 177"/>
              <a:gd name="T115" fmla="*/ 2147483647 h 219"/>
              <a:gd name="T116" fmla="*/ 2147483647 w 177"/>
              <a:gd name="T117" fmla="*/ 2147483647 h 219"/>
              <a:gd name="T118" fmla="*/ 2147483647 w 177"/>
              <a:gd name="T119" fmla="*/ 2147483647 h 219"/>
              <a:gd name="T120" fmla="*/ 2147483647 w 177"/>
              <a:gd name="T121" fmla="*/ 2147483647 h 219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177"/>
              <a:gd name="T184" fmla="*/ 0 h 219"/>
              <a:gd name="T185" fmla="*/ 177 w 177"/>
              <a:gd name="T186" fmla="*/ 219 h 219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177" h="219">
                <a:moveTo>
                  <a:pt x="65" y="33"/>
                </a:moveTo>
                <a:lnTo>
                  <a:pt x="52" y="43"/>
                </a:lnTo>
                <a:lnTo>
                  <a:pt x="41" y="54"/>
                </a:lnTo>
                <a:lnTo>
                  <a:pt x="29" y="66"/>
                </a:lnTo>
                <a:lnTo>
                  <a:pt x="20" y="79"/>
                </a:lnTo>
                <a:lnTo>
                  <a:pt x="12" y="93"/>
                </a:lnTo>
                <a:lnTo>
                  <a:pt x="6" y="107"/>
                </a:lnTo>
                <a:lnTo>
                  <a:pt x="2" y="121"/>
                </a:lnTo>
                <a:lnTo>
                  <a:pt x="0" y="136"/>
                </a:lnTo>
                <a:lnTo>
                  <a:pt x="2" y="158"/>
                </a:lnTo>
                <a:lnTo>
                  <a:pt x="10" y="177"/>
                </a:lnTo>
                <a:lnTo>
                  <a:pt x="23" y="193"/>
                </a:lnTo>
                <a:lnTo>
                  <a:pt x="38" y="204"/>
                </a:lnTo>
                <a:lnTo>
                  <a:pt x="57" y="213"/>
                </a:lnTo>
                <a:lnTo>
                  <a:pt x="78" y="218"/>
                </a:lnTo>
                <a:lnTo>
                  <a:pt x="98" y="219"/>
                </a:lnTo>
                <a:lnTo>
                  <a:pt x="118" y="216"/>
                </a:lnTo>
                <a:lnTo>
                  <a:pt x="123" y="216"/>
                </a:lnTo>
                <a:lnTo>
                  <a:pt x="127" y="214"/>
                </a:lnTo>
                <a:lnTo>
                  <a:pt x="130" y="210"/>
                </a:lnTo>
                <a:lnTo>
                  <a:pt x="131" y="205"/>
                </a:lnTo>
                <a:lnTo>
                  <a:pt x="130" y="203"/>
                </a:lnTo>
                <a:lnTo>
                  <a:pt x="127" y="203"/>
                </a:lnTo>
                <a:lnTo>
                  <a:pt x="123" y="202"/>
                </a:lnTo>
                <a:lnTo>
                  <a:pt x="117" y="202"/>
                </a:lnTo>
                <a:lnTo>
                  <a:pt x="111" y="202"/>
                </a:lnTo>
                <a:lnTo>
                  <a:pt x="106" y="202"/>
                </a:lnTo>
                <a:lnTo>
                  <a:pt x="100" y="202"/>
                </a:lnTo>
                <a:lnTo>
                  <a:pt x="97" y="202"/>
                </a:lnTo>
                <a:lnTo>
                  <a:pt x="87" y="201"/>
                </a:lnTo>
                <a:lnTo>
                  <a:pt x="77" y="200"/>
                </a:lnTo>
                <a:lnTo>
                  <a:pt x="67" y="199"/>
                </a:lnTo>
                <a:lnTo>
                  <a:pt x="56" y="196"/>
                </a:lnTo>
                <a:lnTo>
                  <a:pt x="46" y="193"/>
                </a:lnTo>
                <a:lnTo>
                  <a:pt x="35" y="185"/>
                </a:lnTo>
                <a:lnTo>
                  <a:pt x="26" y="175"/>
                </a:lnTo>
                <a:lnTo>
                  <a:pt x="15" y="162"/>
                </a:lnTo>
                <a:lnTo>
                  <a:pt x="13" y="146"/>
                </a:lnTo>
                <a:lnTo>
                  <a:pt x="14" y="131"/>
                </a:lnTo>
                <a:lnTo>
                  <a:pt x="19" y="116"/>
                </a:lnTo>
                <a:lnTo>
                  <a:pt x="25" y="102"/>
                </a:lnTo>
                <a:lnTo>
                  <a:pt x="34" y="89"/>
                </a:lnTo>
                <a:lnTo>
                  <a:pt x="45" y="76"/>
                </a:lnTo>
                <a:lnTo>
                  <a:pt x="56" y="65"/>
                </a:lnTo>
                <a:lnTo>
                  <a:pt x="70" y="55"/>
                </a:lnTo>
                <a:lnTo>
                  <a:pt x="84" y="45"/>
                </a:lnTo>
                <a:lnTo>
                  <a:pt x="98" y="37"/>
                </a:lnTo>
                <a:lnTo>
                  <a:pt x="113" y="29"/>
                </a:lnTo>
                <a:lnTo>
                  <a:pt x="127" y="23"/>
                </a:lnTo>
                <a:lnTo>
                  <a:pt x="141" y="17"/>
                </a:lnTo>
                <a:lnTo>
                  <a:pt x="154" y="12"/>
                </a:lnTo>
                <a:lnTo>
                  <a:pt x="167" y="9"/>
                </a:lnTo>
                <a:lnTo>
                  <a:pt x="177" y="7"/>
                </a:lnTo>
                <a:lnTo>
                  <a:pt x="170" y="2"/>
                </a:lnTo>
                <a:lnTo>
                  <a:pt x="158" y="0"/>
                </a:lnTo>
                <a:lnTo>
                  <a:pt x="145" y="2"/>
                </a:lnTo>
                <a:lnTo>
                  <a:pt x="129" y="6"/>
                </a:lnTo>
                <a:lnTo>
                  <a:pt x="111" y="11"/>
                </a:lnTo>
                <a:lnTo>
                  <a:pt x="94" y="17"/>
                </a:lnTo>
                <a:lnTo>
                  <a:pt x="78" y="26"/>
                </a:lnTo>
                <a:lnTo>
                  <a:pt x="65" y="33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50" name="Freeform 300"/>
          <p:cNvSpPr>
            <a:spLocks/>
          </p:cNvSpPr>
          <p:nvPr/>
        </p:nvSpPr>
        <p:spPr bwMode="auto">
          <a:xfrm>
            <a:off x="7207250" y="5326063"/>
            <a:ext cx="23813" cy="39687"/>
          </a:xfrm>
          <a:custGeom>
            <a:avLst/>
            <a:gdLst>
              <a:gd name="T0" fmla="*/ 2147483647 w 115"/>
              <a:gd name="T1" fmla="*/ 2147483647 h 170"/>
              <a:gd name="T2" fmla="*/ 2147483647 w 115"/>
              <a:gd name="T3" fmla="*/ 2147483647 h 170"/>
              <a:gd name="T4" fmla="*/ 2147483647 w 115"/>
              <a:gd name="T5" fmla="*/ 2147483647 h 170"/>
              <a:gd name="T6" fmla="*/ 2147483647 w 115"/>
              <a:gd name="T7" fmla="*/ 2147483647 h 170"/>
              <a:gd name="T8" fmla="*/ 2147483647 w 115"/>
              <a:gd name="T9" fmla="*/ 2147483647 h 170"/>
              <a:gd name="T10" fmla="*/ 2147483647 w 115"/>
              <a:gd name="T11" fmla="*/ 2147483647 h 170"/>
              <a:gd name="T12" fmla="*/ 2147483647 w 115"/>
              <a:gd name="T13" fmla="*/ 2147483647 h 170"/>
              <a:gd name="T14" fmla="*/ 2147483647 w 115"/>
              <a:gd name="T15" fmla="*/ 2147483647 h 170"/>
              <a:gd name="T16" fmla="*/ 2147483647 w 115"/>
              <a:gd name="T17" fmla="*/ 2147483647 h 170"/>
              <a:gd name="T18" fmla="*/ 2147483647 w 115"/>
              <a:gd name="T19" fmla="*/ 2147483647 h 170"/>
              <a:gd name="T20" fmla="*/ 2147483647 w 115"/>
              <a:gd name="T21" fmla="*/ 2147483647 h 170"/>
              <a:gd name="T22" fmla="*/ 2147483647 w 115"/>
              <a:gd name="T23" fmla="*/ 2147483647 h 170"/>
              <a:gd name="T24" fmla="*/ 2147483647 w 115"/>
              <a:gd name="T25" fmla="*/ 2147483647 h 170"/>
              <a:gd name="T26" fmla="*/ 2147483647 w 115"/>
              <a:gd name="T27" fmla="*/ 2147483647 h 170"/>
              <a:gd name="T28" fmla="*/ 2147483647 w 115"/>
              <a:gd name="T29" fmla="*/ 2147483647 h 170"/>
              <a:gd name="T30" fmla="*/ 2147483647 w 115"/>
              <a:gd name="T31" fmla="*/ 2147483647 h 170"/>
              <a:gd name="T32" fmla="*/ 2147483647 w 115"/>
              <a:gd name="T33" fmla="*/ 2147483647 h 170"/>
              <a:gd name="T34" fmla="*/ 2147483647 w 115"/>
              <a:gd name="T35" fmla="*/ 2147483647 h 170"/>
              <a:gd name="T36" fmla="*/ 2147483647 w 115"/>
              <a:gd name="T37" fmla="*/ 2147483647 h 170"/>
              <a:gd name="T38" fmla="*/ 2147483647 w 115"/>
              <a:gd name="T39" fmla="*/ 2147483647 h 170"/>
              <a:gd name="T40" fmla="*/ 2147483647 w 115"/>
              <a:gd name="T41" fmla="*/ 2147483647 h 170"/>
              <a:gd name="T42" fmla="*/ 2147483647 w 115"/>
              <a:gd name="T43" fmla="*/ 2147483647 h 170"/>
              <a:gd name="T44" fmla="*/ 2147483647 w 115"/>
              <a:gd name="T45" fmla="*/ 2147483647 h 170"/>
              <a:gd name="T46" fmla="*/ 2147483647 w 115"/>
              <a:gd name="T47" fmla="*/ 2147483647 h 170"/>
              <a:gd name="T48" fmla="*/ 2147483647 w 115"/>
              <a:gd name="T49" fmla="*/ 2147483647 h 170"/>
              <a:gd name="T50" fmla="*/ 2147483647 w 115"/>
              <a:gd name="T51" fmla="*/ 2147483647 h 170"/>
              <a:gd name="T52" fmla="*/ 2147483647 w 115"/>
              <a:gd name="T53" fmla="*/ 2147483647 h 170"/>
              <a:gd name="T54" fmla="*/ 2147483647 w 115"/>
              <a:gd name="T55" fmla="*/ 2147483647 h 170"/>
              <a:gd name="T56" fmla="*/ 2147483647 w 115"/>
              <a:gd name="T57" fmla="*/ 2147483647 h 170"/>
              <a:gd name="T58" fmla="*/ 2147483647 w 115"/>
              <a:gd name="T59" fmla="*/ 2147483647 h 170"/>
              <a:gd name="T60" fmla="*/ 2147483647 w 115"/>
              <a:gd name="T61" fmla="*/ 0 h 170"/>
              <a:gd name="T62" fmla="*/ 2147483647 w 115"/>
              <a:gd name="T63" fmla="*/ 2147483647 h 170"/>
              <a:gd name="T64" fmla="*/ 0 w 115"/>
              <a:gd name="T65" fmla="*/ 2147483647 h 170"/>
              <a:gd name="T66" fmla="*/ 2147483647 w 115"/>
              <a:gd name="T67" fmla="*/ 2147483647 h 170"/>
              <a:gd name="T68" fmla="*/ 2147483647 w 115"/>
              <a:gd name="T69" fmla="*/ 2147483647 h 170"/>
              <a:gd name="T70" fmla="*/ 2147483647 w 115"/>
              <a:gd name="T71" fmla="*/ 2147483647 h 170"/>
              <a:gd name="T72" fmla="*/ 2147483647 w 115"/>
              <a:gd name="T73" fmla="*/ 2147483647 h 170"/>
              <a:gd name="T74" fmla="*/ 2147483647 w 115"/>
              <a:gd name="T75" fmla="*/ 2147483647 h 170"/>
              <a:gd name="T76" fmla="*/ 2147483647 w 115"/>
              <a:gd name="T77" fmla="*/ 2147483647 h 170"/>
              <a:gd name="T78" fmla="*/ 2147483647 w 115"/>
              <a:gd name="T79" fmla="*/ 2147483647 h 170"/>
              <a:gd name="T80" fmla="*/ 2147483647 w 115"/>
              <a:gd name="T81" fmla="*/ 2147483647 h 170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115"/>
              <a:gd name="T124" fmla="*/ 0 h 170"/>
              <a:gd name="T125" fmla="*/ 115 w 115"/>
              <a:gd name="T126" fmla="*/ 170 h 170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115" h="170">
                <a:moveTo>
                  <a:pt x="97" y="57"/>
                </a:moveTo>
                <a:lnTo>
                  <a:pt x="100" y="75"/>
                </a:lnTo>
                <a:lnTo>
                  <a:pt x="98" y="90"/>
                </a:lnTo>
                <a:lnTo>
                  <a:pt x="91" y="103"/>
                </a:lnTo>
                <a:lnTo>
                  <a:pt x="80" y="114"/>
                </a:lnTo>
                <a:lnTo>
                  <a:pt x="68" y="125"/>
                </a:lnTo>
                <a:lnTo>
                  <a:pt x="54" y="135"/>
                </a:lnTo>
                <a:lnTo>
                  <a:pt x="39" y="145"/>
                </a:lnTo>
                <a:lnTo>
                  <a:pt x="27" y="155"/>
                </a:lnTo>
                <a:lnTo>
                  <a:pt x="25" y="158"/>
                </a:lnTo>
                <a:lnTo>
                  <a:pt x="23" y="160"/>
                </a:lnTo>
                <a:lnTo>
                  <a:pt x="23" y="164"/>
                </a:lnTo>
                <a:lnTo>
                  <a:pt x="26" y="167"/>
                </a:lnTo>
                <a:lnTo>
                  <a:pt x="28" y="169"/>
                </a:lnTo>
                <a:lnTo>
                  <a:pt x="31" y="170"/>
                </a:lnTo>
                <a:lnTo>
                  <a:pt x="34" y="170"/>
                </a:lnTo>
                <a:lnTo>
                  <a:pt x="37" y="169"/>
                </a:lnTo>
                <a:lnTo>
                  <a:pt x="53" y="159"/>
                </a:lnTo>
                <a:lnTo>
                  <a:pt x="69" y="149"/>
                </a:lnTo>
                <a:lnTo>
                  <a:pt x="83" y="137"/>
                </a:lnTo>
                <a:lnTo>
                  <a:pt x="97" y="123"/>
                </a:lnTo>
                <a:lnTo>
                  <a:pt x="106" y="108"/>
                </a:lnTo>
                <a:lnTo>
                  <a:pt x="113" y="91"/>
                </a:lnTo>
                <a:lnTo>
                  <a:pt x="115" y="73"/>
                </a:lnTo>
                <a:lnTo>
                  <a:pt x="111" y="53"/>
                </a:lnTo>
                <a:lnTo>
                  <a:pt x="101" y="39"/>
                </a:lnTo>
                <a:lnTo>
                  <a:pt x="89" y="26"/>
                </a:lnTo>
                <a:lnTo>
                  <a:pt x="72" y="15"/>
                </a:lnTo>
                <a:lnTo>
                  <a:pt x="55" y="8"/>
                </a:lnTo>
                <a:lnTo>
                  <a:pt x="37" y="2"/>
                </a:lnTo>
                <a:lnTo>
                  <a:pt x="21" y="0"/>
                </a:lnTo>
                <a:lnTo>
                  <a:pt x="9" y="1"/>
                </a:lnTo>
                <a:lnTo>
                  <a:pt x="0" y="5"/>
                </a:lnTo>
                <a:lnTo>
                  <a:pt x="15" y="10"/>
                </a:lnTo>
                <a:lnTo>
                  <a:pt x="30" y="13"/>
                </a:lnTo>
                <a:lnTo>
                  <a:pt x="43" y="16"/>
                </a:lnTo>
                <a:lnTo>
                  <a:pt x="57" y="20"/>
                </a:lnTo>
                <a:lnTo>
                  <a:pt x="70" y="26"/>
                </a:lnTo>
                <a:lnTo>
                  <a:pt x="81" y="33"/>
                </a:lnTo>
                <a:lnTo>
                  <a:pt x="91" y="43"/>
                </a:lnTo>
                <a:lnTo>
                  <a:pt x="97" y="57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51" name="Freeform 301"/>
          <p:cNvSpPr>
            <a:spLocks/>
          </p:cNvSpPr>
          <p:nvPr/>
        </p:nvSpPr>
        <p:spPr bwMode="auto">
          <a:xfrm>
            <a:off x="7124700" y="5318125"/>
            <a:ext cx="57150" cy="79375"/>
          </a:xfrm>
          <a:custGeom>
            <a:avLst/>
            <a:gdLst>
              <a:gd name="T0" fmla="*/ 2147483647 w 289"/>
              <a:gd name="T1" fmla="*/ 2147483647 h 352"/>
              <a:gd name="T2" fmla="*/ 2147483647 w 289"/>
              <a:gd name="T3" fmla="*/ 2147483647 h 352"/>
              <a:gd name="T4" fmla="*/ 2147483647 w 289"/>
              <a:gd name="T5" fmla="*/ 2147483647 h 352"/>
              <a:gd name="T6" fmla="*/ 0 w 289"/>
              <a:gd name="T7" fmla="*/ 2147483647 h 352"/>
              <a:gd name="T8" fmla="*/ 2147483647 w 289"/>
              <a:gd name="T9" fmla="*/ 2147483647 h 352"/>
              <a:gd name="T10" fmla="*/ 2147483647 w 289"/>
              <a:gd name="T11" fmla="*/ 2147483647 h 352"/>
              <a:gd name="T12" fmla="*/ 2147483647 w 289"/>
              <a:gd name="T13" fmla="*/ 2147483647 h 352"/>
              <a:gd name="T14" fmla="*/ 2147483647 w 289"/>
              <a:gd name="T15" fmla="*/ 2147483647 h 352"/>
              <a:gd name="T16" fmla="*/ 2147483647 w 289"/>
              <a:gd name="T17" fmla="*/ 2147483647 h 352"/>
              <a:gd name="T18" fmla="*/ 2147483647 w 289"/>
              <a:gd name="T19" fmla="*/ 2147483647 h 352"/>
              <a:gd name="T20" fmla="*/ 2147483647 w 289"/>
              <a:gd name="T21" fmla="*/ 2147483647 h 352"/>
              <a:gd name="T22" fmla="*/ 2147483647 w 289"/>
              <a:gd name="T23" fmla="*/ 2147483647 h 352"/>
              <a:gd name="T24" fmla="*/ 2147483647 w 289"/>
              <a:gd name="T25" fmla="*/ 2147483647 h 352"/>
              <a:gd name="T26" fmla="*/ 2147483647 w 289"/>
              <a:gd name="T27" fmla="*/ 2147483647 h 352"/>
              <a:gd name="T28" fmla="*/ 2147483647 w 289"/>
              <a:gd name="T29" fmla="*/ 2147483647 h 352"/>
              <a:gd name="T30" fmla="*/ 2147483647 w 289"/>
              <a:gd name="T31" fmla="*/ 2147483647 h 352"/>
              <a:gd name="T32" fmla="*/ 2147483647 w 289"/>
              <a:gd name="T33" fmla="*/ 2147483647 h 352"/>
              <a:gd name="T34" fmla="*/ 2147483647 w 289"/>
              <a:gd name="T35" fmla="*/ 2147483647 h 352"/>
              <a:gd name="T36" fmla="*/ 2147483647 w 289"/>
              <a:gd name="T37" fmla="*/ 2147483647 h 352"/>
              <a:gd name="T38" fmla="*/ 2147483647 w 289"/>
              <a:gd name="T39" fmla="*/ 2147483647 h 352"/>
              <a:gd name="T40" fmla="*/ 2147483647 w 289"/>
              <a:gd name="T41" fmla="*/ 2147483647 h 352"/>
              <a:gd name="T42" fmla="*/ 2147483647 w 289"/>
              <a:gd name="T43" fmla="*/ 2147483647 h 352"/>
              <a:gd name="T44" fmla="*/ 2147483647 w 289"/>
              <a:gd name="T45" fmla="*/ 2147483647 h 352"/>
              <a:gd name="T46" fmla="*/ 2147483647 w 289"/>
              <a:gd name="T47" fmla="*/ 2147483647 h 352"/>
              <a:gd name="T48" fmla="*/ 2147483647 w 289"/>
              <a:gd name="T49" fmla="*/ 2147483647 h 352"/>
              <a:gd name="T50" fmla="*/ 2147483647 w 289"/>
              <a:gd name="T51" fmla="*/ 2147483647 h 352"/>
              <a:gd name="T52" fmla="*/ 2147483647 w 289"/>
              <a:gd name="T53" fmla="*/ 2147483647 h 352"/>
              <a:gd name="T54" fmla="*/ 2147483647 w 289"/>
              <a:gd name="T55" fmla="*/ 2147483647 h 352"/>
              <a:gd name="T56" fmla="*/ 2147483647 w 289"/>
              <a:gd name="T57" fmla="*/ 2147483647 h 352"/>
              <a:gd name="T58" fmla="*/ 2147483647 w 289"/>
              <a:gd name="T59" fmla="*/ 2147483647 h 352"/>
              <a:gd name="T60" fmla="*/ 2147483647 w 289"/>
              <a:gd name="T61" fmla="*/ 2147483647 h 352"/>
              <a:gd name="T62" fmla="*/ 2147483647 w 289"/>
              <a:gd name="T63" fmla="*/ 2147483647 h 352"/>
              <a:gd name="T64" fmla="*/ 2147483647 w 289"/>
              <a:gd name="T65" fmla="*/ 2147483647 h 352"/>
              <a:gd name="T66" fmla="*/ 2147483647 w 289"/>
              <a:gd name="T67" fmla="*/ 2147483647 h 352"/>
              <a:gd name="T68" fmla="*/ 2147483647 w 289"/>
              <a:gd name="T69" fmla="*/ 2147483647 h 352"/>
              <a:gd name="T70" fmla="*/ 2147483647 w 289"/>
              <a:gd name="T71" fmla="*/ 2147483647 h 352"/>
              <a:gd name="T72" fmla="*/ 2147483647 w 289"/>
              <a:gd name="T73" fmla="*/ 2147483647 h 352"/>
              <a:gd name="T74" fmla="*/ 2147483647 w 289"/>
              <a:gd name="T75" fmla="*/ 2147483647 h 352"/>
              <a:gd name="T76" fmla="*/ 2147483647 w 289"/>
              <a:gd name="T77" fmla="*/ 2147483647 h 352"/>
              <a:gd name="T78" fmla="*/ 2147483647 w 289"/>
              <a:gd name="T79" fmla="*/ 2147483647 h 352"/>
              <a:gd name="T80" fmla="*/ 2147483647 w 289"/>
              <a:gd name="T81" fmla="*/ 0 h 352"/>
              <a:gd name="T82" fmla="*/ 2147483647 w 289"/>
              <a:gd name="T83" fmla="*/ 2147483647 h 352"/>
              <a:gd name="T84" fmla="*/ 2147483647 w 289"/>
              <a:gd name="T85" fmla="*/ 2147483647 h 352"/>
              <a:gd name="T86" fmla="*/ 2147483647 w 289"/>
              <a:gd name="T87" fmla="*/ 2147483647 h 352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289"/>
              <a:gd name="T133" fmla="*/ 0 h 352"/>
              <a:gd name="T134" fmla="*/ 289 w 289"/>
              <a:gd name="T135" fmla="*/ 352 h 352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289" h="352">
                <a:moveTo>
                  <a:pt x="113" y="47"/>
                </a:moveTo>
                <a:lnTo>
                  <a:pt x="90" y="65"/>
                </a:lnTo>
                <a:lnTo>
                  <a:pt x="68" y="85"/>
                </a:lnTo>
                <a:lnTo>
                  <a:pt x="48" y="106"/>
                </a:lnTo>
                <a:lnTo>
                  <a:pt x="31" y="130"/>
                </a:lnTo>
                <a:lnTo>
                  <a:pt x="16" y="156"/>
                </a:lnTo>
                <a:lnTo>
                  <a:pt x="5" y="182"/>
                </a:lnTo>
                <a:lnTo>
                  <a:pt x="0" y="211"/>
                </a:lnTo>
                <a:lnTo>
                  <a:pt x="1" y="241"/>
                </a:lnTo>
                <a:lnTo>
                  <a:pt x="3" y="249"/>
                </a:lnTo>
                <a:lnTo>
                  <a:pt x="6" y="257"/>
                </a:lnTo>
                <a:lnTo>
                  <a:pt x="10" y="264"/>
                </a:lnTo>
                <a:lnTo>
                  <a:pt x="14" y="271"/>
                </a:lnTo>
                <a:lnTo>
                  <a:pt x="19" y="277"/>
                </a:lnTo>
                <a:lnTo>
                  <a:pt x="24" y="284"/>
                </a:lnTo>
                <a:lnTo>
                  <a:pt x="31" y="289"/>
                </a:lnTo>
                <a:lnTo>
                  <a:pt x="37" y="293"/>
                </a:lnTo>
                <a:lnTo>
                  <a:pt x="51" y="302"/>
                </a:lnTo>
                <a:lnTo>
                  <a:pt x="64" y="309"/>
                </a:lnTo>
                <a:lnTo>
                  <a:pt x="78" y="316"/>
                </a:lnTo>
                <a:lnTo>
                  <a:pt x="93" y="321"/>
                </a:lnTo>
                <a:lnTo>
                  <a:pt x="107" y="327"/>
                </a:lnTo>
                <a:lnTo>
                  <a:pt x="122" y="331"/>
                </a:lnTo>
                <a:lnTo>
                  <a:pt x="137" y="335"/>
                </a:lnTo>
                <a:lnTo>
                  <a:pt x="151" y="338"/>
                </a:lnTo>
                <a:lnTo>
                  <a:pt x="167" y="342"/>
                </a:lnTo>
                <a:lnTo>
                  <a:pt x="183" y="344"/>
                </a:lnTo>
                <a:lnTo>
                  <a:pt x="198" y="346"/>
                </a:lnTo>
                <a:lnTo>
                  <a:pt x="213" y="348"/>
                </a:lnTo>
                <a:lnTo>
                  <a:pt x="229" y="349"/>
                </a:lnTo>
                <a:lnTo>
                  <a:pt x="245" y="350"/>
                </a:lnTo>
                <a:lnTo>
                  <a:pt x="260" y="351"/>
                </a:lnTo>
                <a:lnTo>
                  <a:pt x="275" y="352"/>
                </a:lnTo>
                <a:lnTo>
                  <a:pt x="280" y="352"/>
                </a:lnTo>
                <a:lnTo>
                  <a:pt x="284" y="349"/>
                </a:lnTo>
                <a:lnTo>
                  <a:pt x="287" y="346"/>
                </a:lnTo>
                <a:lnTo>
                  <a:pt x="289" y="340"/>
                </a:lnTo>
                <a:lnTo>
                  <a:pt x="289" y="335"/>
                </a:lnTo>
                <a:lnTo>
                  <a:pt x="287" y="331"/>
                </a:lnTo>
                <a:lnTo>
                  <a:pt x="283" y="328"/>
                </a:lnTo>
                <a:lnTo>
                  <a:pt x="279" y="327"/>
                </a:lnTo>
                <a:lnTo>
                  <a:pt x="264" y="327"/>
                </a:lnTo>
                <a:lnTo>
                  <a:pt x="250" y="327"/>
                </a:lnTo>
                <a:lnTo>
                  <a:pt x="235" y="326"/>
                </a:lnTo>
                <a:lnTo>
                  <a:pt x="222" y="324"/>
                </a:lnTo>
                <a:lnTo>
                  <a:pt x="207" y="323"/>
                </a:lnTo>
                <a:lnTo>
                  <a:pt x="192" y="321"/>
                </a:lnTo>
                <a:lnTo>
                  <a:pt x="179" y="319"/>
                </a:lnTo>
                <a:lnTo>
                  <a:pt x="164" y="317"/>
                </a:lnTo>
                <a:lnTo>
                  <a:pt x="150" y="314"/>
                </a:lnTo>
                <a:lnTo>
                  <a:pt x="136" y="311"/>
                </a:lnTo>
                <a:lnTo>
                  <a:pt x="122" y="306"/>
                </a:lnTo>
                <a:lnTo>
                  <a:pt x="108" y="302"/>
                </a:lnTo>
                <a:lnTo>
                  <a:pt x="95" y="298"/>
                </a:lnTo>
                <a:lnTo>
                  <a:pt x="82" y="291"/>
                </a:lnTo>
                <a:lnTo>
                  <a:pt x="68" y="285"/>
                </a:lnTo>
                <a:lnTo>
                  <a:pt x="56" y="278"/>
                </a:lnTo>
                <a:lnTo>
                  <a:pt x="45" y="271"/>
                </a:lnTo>
                <a:lnTo>
                  <a:pt x="37" y="260"/>
                </a:lnTo>
                <a:lnTo>
                  <a:pt x="32" y="250"/>
                </a:lnTo>
                <a:lnTo>
                  <a:pt x="27" y="237"/>
                </a:lnTo>
                <a:lnTo>
                  <a:pt x="27" y="222"/>
                </a:lnTo>
                <a:lnTo>
                  <a:pt x="30" y="203"/>
                </a:lnTo>
                <a:lnTo>
                  <a:pt x="34" y="183"/>
                </a:lnTo>
                <a:lnTo>
                  <a:pt x="38" y="169"/>
                </a:lnTo>
                <a:lnTo>
                  <a:pt x="45" y="153"/>
                </a:lnTo>
                <a:lnTo>
                  <a:pt x="54" y="140"/>
                </a:lnTo>
                <a:lnTo>
                  <a:pt x="61" y="127"/>
                </a:lnTo>
                <a:lnTo>
                  <a:pt x="71" y="115"/>
                </a:lnTo>
                <a:lnTo>
                  <a:pt x="80" y="103"/>
                </a:lnTo>
                <a:lnTo>
                  <a:pt x="90" y="93"/>
                </a:lnTo>
                <a:lnTo>
                  <a:pt x="102" y="82"/>
                </a:lnTo>
                <a:lnTo>
                  <a:pt x="116" y="70"/>
                </a:lnTo>
                <a:lnTo>
                  <a:pt x="129" y="59"/>
                </a:lnTo>
                <a:lnTo>
                  <a:pt x="145" y="49"/>
                </a:lnTo>
                <a:lnTo>
                  <a:pt x="162" y="38"/>
                </a:lnTo>
                <a:lnTo>
                  <a:pt x="180" y="28"/>
                </a:lnTo>
                <a:lnTo>
                  <a:pt x="197" y="20"/>
                </a:lnTo>
                <a:lnTo>
                  <a:pt x="212" y="12"/>
                </a:lnTo>
                <a:lnTo>
                  <a:pt x="227" y="6"/>
                </a:lnTo>
                <a:lnTo>
                  <a:pt x="240" y="1"/>
                </a:lnTo>
                <a:lnTo>
                  <a:pt x="228" y="0"/>
                </a:lnTo>
                <a:lnTo>
                  <a:pt x="213" y="1"/>
                </a:lnTo>
                <a:lnTo>
                  <a:pt x="198" y="5"/>
                </a:lnTo>
                <a:lnTo>
                  <a:pt x="180" y="10"/>
                </a:lnTo>
                <a:lnTo>
                  <a:pt x="162" y="18"/>
                </a:lnTo>
                <a:lnTo>
                  <a:pt x="144" y="26"/>
                </a:lnTo>
                <a:lnTo>
                  <a:pt x="127" y="36"/>
                </a:lnTo>
                <a:lnTo>
                  <a:pt x="113" y="47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52" name="Freeform 302"/>
          <p:cNvSpPr>
            <a:spLocks/>
          </p:cNvSpPr>
          <p:nvPr/>
        </p:nvSpPr>
        <p:spPr bwMode="auto">
          <a:xfrm>
            <a:off x="7205663" y="5314950"/>
            <a:ext cx="50800" cy="53975"/>
          </a:xfrm>
          <a:custGeom>
            <a:avLst/>
            <a:gdLst>
              <a:gd name="T0" fmla="*/ 2147483647 w 252"/>
              <a:gd name="T1" fmla="*/ 2147483647 h 235"/>
              <a:gd name="T2" fmla="*/ 2147483647 w 252"/>
              <a:gd name="T3" fmla="*/ 2147483647 h 235"/>
              <a:gd name="T4" fmla="*/ 2147483647 w 252"/>
              <a:gd name="T5" fmla="*/ 2147483647 h 235"/>
              <a:gd name="T6" fmla="*/ 2147483647 w 252"/>
              <a:gd name="T7" fmla="*/ 2147483647 h 235"/>
              <a:gd name="T8" fmla="*/ 2147483647 w 252"/>
              <a:gd name="T9" fmla="*/ 2147483647 h 235"/>
              <a:gd name="T10" fmla="*/ 2147483647 w 252"/>
              <a:gd name="T11" fmla="*/ 2147483647 h 235"/>
              <a:gd name="T12" fmla="*/ 2147483647 w 252"/>
              <a:gd name="T13" fmla="*/ 2147483647 h 235"/>
              <a:gd name="T14" fmla="*/ 2147483647 w 252"/>
              <a:gd name="T15" fmla="*/ 2147483647 h 235"/>
              <a:gd name="T16" fmla="*/ 2147483647 w 252"/>
              <a:gd name="T17" fmla="*/ 2147483647 h 235"/>
              <a:gd name="T18" fmla="*/ 2147483647 w 252"/>
              <a:gd name="T19" fmla="*/ 2147483647 h 235"/>
              <a:gd name="T20" fmla="*/ 2147483647 w 252"/>
              <a:gd name="T21" fmla="*/ 2147483647 h 235"/>
              <a:gd name="T22" fmla="*/ 2147483647 w 252"/>
              <a:gd name="T23" fmla="*/ 2147483647 h 235"/>
              <a:gd name="T24" fmla="*/ 2147483647 w 252"/>
              <a:gd name="T25" fmla="*/ 2147483647 h 235"/>
              <a:gd name="T26" fmla="*/ 2147483647 w 252"/>
              <a:gd name="T27" fmla="*/ 2147483647 h 235"/>
              <a:gd name="T28" fmla="*/ 2147483647 w 252"/>
              <a:gd name="T29" fmla="*/ 2147483647 h 235"/>
              <a:gd name="T30" fmla="*/ 2147483647 w 252"/>
              <a:gd name="T31" fmla="*/ 2147483647 h 235"/>
              <a:gd name="T32" fmla="*/ 2147483647 w 252"/>
              <a:gd name="T33" fmla="*/ 2147483647 h 235"/>
              <a:gd name="T34" fmla="*/ 2147483647 w 252"/>
              <a:gd name="T35" fmla="*/ 2147483647 h 235"/>
              <a:gd name="T36" fmla="*/ 2147483647 w 252"/>
              <a:gd name="T37" fmla="*/ 2147483647 h 235"/>
              <a:gd name="T38" fmla="*/ 2147483647 w 252"/>
              <a:gd name="T39" fmla="*/ 2147483647 h 235"/>
              <a:gd name="T40" fmla="*/ 2147483647 w 252"/>
              <a:gd name="T41" fmla="*/ 2147483647 h 235"/>
              <a:gd name="T42" fmla="*/ 2147483647 w 252"/>
              <a:gd name="T43" fmla="*/ 2147483647 h 235"/>
              <a:gd name="T44" fmla="*/ 2147483647 w 252"/>
              <a:gd name="T45" fmla="*/ 2147483647 h 235"/>
              <a:gd name="T46" fmla="*/ 2147483647 w 252"/>
              <a:gd name="T47" fmla="*/ 2147483647 h 235"/>
              <a:gd name="T48" fmla="*/ 2147483647 w 252"/>
              <a:gd name="T49" fmla="*/ 2147483647 h 235"/>
              <a:gd name="T50" fmla="*/ 2147483647 w 252"/>
              <a:gd name="T51" fmla="*/ 2147483647 h 235"/>
              <a:gd name="T52" fmla="*/ 2147483647 w 252"/>
              <a:gd name="T53" fmla="*/ 2147483647 h 235"/>
              <a:gd name="T54" fmla="*/ 2147483647 w 252"/>
              <a:gd name="T55" fmla="*/ 2147483647 h 235"/>
              <a:gd name="T56" fmla="*/ 2147483647 w 252"/>
              <a:gd name="T57" fmla="*/ 2147483647 h 235"/>
              <a:gd name="T58" fmla="*/ 2147483647 w 252"/>
              <a:gd name="T59" fmla="*/ 2147483647 h 235"/>
              <a:gd name="T60" fmla="*/ 2147483647 w 252"/>
              <a:gd name="T61" fmla="*/ 2147483647 h 235"/>
              <a:gd name="T62" fmla="*/ 2147483647 w 252"/>
              <a:gd name="T63" fmla="*/ 2147483647 h 235"/>
              <a:gd name="T64" fmla="*/ 2147483647 w 252"/>
              <a:gd name="T65" fmla="*/ 2147483647 h 235"/>
              <a:gd name="T66" fmla="*/ 2147483647 w 252"/>
              <a:gd name="T67" fmla="*/ 2147483647 h 235"/>
              <a:gd name="T68" fmla="*/ 2147483647 w 252"/>
              <a:gd name="T69" fmla="*/ 2147483647 h 235"/>
              <a:gd name="T70" fmla="*/ 2147483647 w 252"/>
              <a:gd name="T71" fmla="*/ 2147483647 h 235"/>
              <a:gd name="T72" fmla="*/ 2147483647 w 252"/>
              <a:gd name="T73" fmla="*/ 2147483647 h 235"/>
              <a:gd name="T74" fmla="*/ 2147483647 w 252"/>
              <a:gd name="T75" fmla="*/ 2147483647 h 235"/>
              <a:gd name="T76" fmla="*/ 2147483647 w 252"/>
              <a:gd name="T77" fmla="*/ 2147483647 h 235"/>
              <a:gd name="T78" fmla="*/ 2147483647 w 252"/>
              <a:gd name="T79" fmla="*/ 0 h 235"/>
              <a:gd name="T80" fmla="*/ 2147483647 w 252"/>
              <a:gd name="T81" fmla="*/ 0 h 235"/>
              <a:gd name="T82" fmla="*/ 2147483647 w 252"/>
              <a:gd name="T83" fmla="*/ 0 h 235"/>
              <a:gd name="T84" fmla="*/ 2147483647 w 252"/>
              <a:gd name="T85" fmla="*/ 2147483647 h 235"/>
              <a:gd name="T86" fmla="*/ 2147483647 w 252"/>
              <a:gd name="T87" fmla="*/ 2147483647 h 235"/>
              <a:gd name="T88" fmla="*/ 0 w 252"/>
              <a:gd name="T89" fmla="*/ 2147483647 h 235"/>
              <a:gd name="T90" fmla="*/ 2147483647 w 252"/>
              <a:gd name="T91" fmla="*/ 2147483647 h 235"/>
              <a:gd name="T92" fmla="*/ 2147483647 w 252"/>
              <a:gd name="T93" fmla="*/ 2147483647 h 235"/>
              <a:gd name="T94" fmla="*/ 2147483647 w 252"/>
              <a:gd name="T95" fmla="*/ 2147483647 h 235"/>
              <a:gd name="T96" fmla="*/ 2147483647 w 252"/>
              <a:gd name="T97" fmla="*/ 2147483647 h 235"/>
              <a:gd name="T98" fmla="*/ 2147483647 w 252"/>
              <a:gd name="T99" fmla="*/ 2147483647 h 235"/>
              <a:gd name="T100" fmla="*/ 2147483647 w 252"/>
              <a:gd name="T101" fmla="*/ 2147483647 h 235"/>
              <a:gd name="T102" fmla="*/ 2147483647 w 252"/>
              <a:gd name="T103" fmla="*/ 2147483647 h 235"/>
              <a:gd name="T104" fmla="*/ 2147483647 w 252"/>
              <a:gd name="T105" fmla="*/ 2147483647 h 235"/>
              <a:gd name="T106" fmla="*/ 2147483647 w 252"/>
              <a:gd name="T107" fmla="*/ 2147483647 h 235"/>
              <a:gd name="T108" fmla="*/ 2147483647 w 252"/>
              <a:gd name="T109" fmla="*/ 2147483647 h 235"/>
              <a:gd name="T110" fmla="*/ 2147483647 w 252"/>
              <a:gd name="T111" fmla="*/ 2147483647 h 235"/>
              <a:gd name="T112" fmla="*/ 2147483647 w 252"/>
              <a:gd name="T113" fmla="*/ 2147483647 h 235"/>
              <a:gd name="T114" fmla="*/ 2147483647 w 252"/>
              <a:gd name="T115" fmla="*/ 2147483647 h 235"/>
              <a:gd name="T116" fmla="*/ 2147483647 w 252"/>
              <a:gd name="T117" fmla="*/ 2147483647 h 235"/>
              <a:gd name="T118" fmla="*/ 2147483647 w 252"/>
              <a:gd name="T119" fmla="*/ 2147483647 h 235"/>
              <a:gd name="T120" fmla="*/ 2147483647 w 252"/>
              <a:gd name="T121" fmla="*/ 2147483647 h 235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252"/>
              <a:gd name="T184" fmla="*/ 0 h 235"/>
              <a:gd name="T185" fmla="*/ 252 w 252"/>
              <a:gd name="T186" fmla="*/ 235 h 235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252" h="235">
                <a:moveTo>
                  <a:pt x="210" y="72"/>
                </a:moveTo>
                <a:lnTo>
                  <a:pt x="222" y="85"/>
                </a:lnTo>
                <a:lnTo>
                  <a:pt x="228" y="100"/>
                </a:lnTo>
                <a:lnTo>
                  <a:pt x="232" y="116"/>
                </a:lnTo>
                <a:lnTo>
                  <a:pt x="232" y="133"/>
                </a:lnTo>
                <a:lnTo>
                  <a:pt x="230" y="147"/>
                </a:lnTo>
                <a:lnTo>
                  <a:pt x="226" y="159"/>
                </a:lnTo>
                <a:lnTo>
                  <a:pt x="218" y="171"/>
                </a:lnTo>
                <a:lnTo>
                  <a:pt x="211" y="180"/>
                </a:lnTo>
                <a:lnTo>
                  <a:pt x="202" y="191"/>
                </a:lnTo>
                <a:lnTo>
                  <a:pt x="192" y="200"/>
                </a:lnTo>
                <a:lnTo>
                  <a:pt x="183" y="209"/>
                </a:lnTo>
                <a:lnTo>
                  <a:pt x="173" y="219"/>
                </a:lnTo>
                <a:lnTo>
                  <a:pt x="171" y="222"/>
                </a:lnTo>
                <a:lnTo>
                  <a:pt x="170" y="225"/>
                </a:lnTo>
                <a:lnTo>
                  <a:pt x="171" y="229"/>
                </a:lnTo>
                <a:lnTo>
                  <a:pt x="173" y="232"/>
                </a:lnTo>
                <a:lnTo>
                  <a:pt x="176" y="234"/>
                </a:lnTo>
                <a:lnTo>
                  <a:pt x="180" y="235"/>
                </a:lnTo>
                <a:lnTo>
                  <a:pt x="184" y="234"/>
                </a:lnTo>
                <a:lnTo>
                  <a:pt x="187" y="232"/>
                </a:lnTo>
                <a:lnTo>
                  <a:pt x="208" y="218"/>
                </a:lnTo>
                <a:lnTo>
                  <a:pt x="225" y="200"/>
                </a:lnTo>
                <a:lnTo>
                  <a:pt x="239" y="178"/>
                </a:lnTo>
                <a:lnTo>
                  <a:pt x="249" y="156"/>
                </a:lnTo>
                <a:lnTo>
                  <a:pt x="252" y="131"/>
                </a:lnTo>
                <a:lnTo>
                  <a:pt x="250" y="108"/>
                </a:lnTo>
                <a:lnTo>
                  <a:pt x="242" y="85"/>
                </a:lnTo>
                <a:lnTo>
                  <a:pt x="225" y="65"/>
                </a:lnTo>
                <a:lnTo>
                  <a:pt x="212" y="54"/>
                </a:lnTo>
                <a:lnTo>
                  <a:pt x="197" y="45"/>
                </a:lnTo>
                <a:lnTo>
                  <a:pt x="181" y="36"/>
                </a:lnTo>
                <a:lnTo>
                  <a:pt x="164" y="29"/>
                </a:lnTo>
                <a:lnTo>
                  <a:pt x="146" y="22"/>
                </a:lnTo>
                <a:lnTo>
                  <a:pt x="127" y="17"/>
                </a:lnTo>
                <a:lnTo>
                  <a:pt x="109" y="12"/>
                </a:lnTo>
                <a:lnTo>
                  <a:pt x="90" y="7"/>
                </a:lnTo>
                <a:lnTo>
                  <a:pt x="73" y="4"/>
                </a:lnTo>
                <a:lnTo>
                  <a:pt x="57" y="2"/>
                </a:lnTo>
                <a:lnTo>
                  <a:pt x="42" y="0"/>
                </a:lnTo>
                <a:lnTo>
                  <a:pt x="28" y="0"/>
                </a:lnTo>
                <a:lnTo>
                  <a:pt x="17" y="0"/>
                </a:lnTo>
                <a:lnTo>
                  <a:pt x="8" y="1"/>
                </a:lnTo>
                <a:lnTo>
                  <a:pt x="3" y="3"/>
                </a:lnTo>
                <a:lnTo>
                  <a:pt x="0" y="5"/>
                </a:lnTo>
                <a:lnTo>
                  <a:pt x="10" y="7"/>
                </a:lnTo>
                <a:lnTo>
                  <a:pt x="22" y="8"/>
                </a:lnTo>
                <a:lnTo>
                  <a:pt x="33" y="11"/>
                </a:lnTo>
                <a:lnTo>
                  <a:pt x="46" y="13"/>
                </a:lnTo>
                <a:lnTo>
                  <a:pt x="60" y="15"/>
                </a:lnTo>
                <a:lnTo>
                  <a:pt x="73" y="17"/>
                </a:lnTo>
                <a:lnTo>
                  <a:pt x="87" y="20"/>
                </a:lnTo>
                <a:lnTo>
                  <a:pt x="102" y="23"/>
                </a:lnTo>
                <a:lnTo>
                  <a:pt x="115" y="28"/>
                </a:lnTo>
                <a:lnTo>
                  <a:pt x="130" y="32"/>
                </a:lnTo>
                <a:lnTo>
                  <a:pt x="145" y="37"/>
                </a:lnTo>
                <a:lnTo>
                  <a:pt x="159" y="43"/>
                </a:lnTo>
                <a:lnTo>
                  <a:pt x="172" y="49"/>
                </a:lnTo>
                <a:lnTo>
                  <a:pt x="186" y="55"/>
                </a:lnTo>
                <a:lnTo>
                  <a:pt x="198" y="64"/>
                </a:lnTo>
                <a:lnTo>
                  <a:pt x="210" y="72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53" name="Freeform 303"/>
          <p:cNvSpPr>
            <a:spLocks/>
          </p:cNvSpPr>
          <p:nvPr/>
        </p:nvSpPr>
        <p:spPr bwMode="auto">
          <a:xfrm>
            <a:off x="7105650" y="5343525"/>
            <a:ext cx="20638" cy="50800"/>
          </a:xfrm>
          <a:custGeom>
            <a:avLst/>
            <a:gdLst>
              <a:gd name="T0" fmla="*/ 0 w 103"/>
              <a:gd name="T1" fmla="*/ 2147483647 h 220"/>
              <a:gd name="T2" fmla="*/ 0 w 103"/>
              <a:gd name="T3" fmla="*/ 2147483647 h 220"/>
              <a:gd name="T4" fmla="*/ 2147483647 w 103"/>
              <a:gd name="T5" fmla="*/ 2147483647 h 220"/>
              <a:gd name="T6" fmla="*/ 2147483647 w 103"/>
              <a:gd name="T7" fmla="*/ 2147483647 h 220"/>
              <a:gd name="T8" fmla="*/ 2147483647 w 103"/>
              <a:gd name="T9" fmla="*/ 2147483647 h 220"/>
              <a:gd name="T10" fmla="*/ 2147483647 w 103"/>
              <a:gd name="T11" fmla="*/ 2147483647 h 220"/>
              <a:gd name="T12" fmla="*/ 2147483647 w 103"/>
              <a:gd name="T13" fmla="*/ 2147483647 h 220"/>
              <a:gd name="T14" fmla="*/ 2147483647 w 103"/>
              <a:gd name="T15" fmla="*/ 2147483647 h 220"/>
              <a:gd name="T16" fmla="*/ 2147483647 w 103"/>
              <a:gd name="T17" fmla="*/ 2147483647 h 220"/>
              <a:gd name="T18" fmla="*/ 2147483647 w 103"/>
              <a:gd name="T19" fmla="*/ 2147483647 h 220"/>
              <a:gd name="T20" fmla="*/ 2147483647 w 103"/>
              <a:gd name="T21" fmla="*/ 2147483647 h 220"/>
              <a:gd name="T22" fmla="*/ 2147483647 w 103"/>
              <a:gd name="T23" fmla="*/ 2147483647 h 220"/>
              <a:gd name="T24" fmla="*/ 2147483647 w 103"/>
              <a:gd name="T25" fmla="*/ 2147483647 h 220"/>
              <a:gd name="T26" fmla="*/ 2147483647 w 103"/>
              <a:gd name="T27" fmla="*/ 2147483647 h 220"/>
              <a:gd name="T28" fmla="*/ 2147483647 w 103"/>
              <a:gd name="T29" fmla="*/ 2147483647 h 220"/>
              <a:gd name="T30" fmla="*/ 2147483647 w 103"/>
              <a:gd name="T31" fmla="*/ 2147483647 h 220"/>
              <a:gd name="T32" fmla="*/ 2147483647 w 103"/>
              <a:gd name="T33" fmla="*/ 2147483647 h 220"/>
              <a:gd name="T34" fmla="*/ 2147483647 w 103"/>
              <a:gd name="T35" fmla="*/ 2147483647 h 220"/>
              <a:gd name="T36" fmla="*/ 2147483647 w 103"/>
              <a:gd name="T37" fmla="*/ 2147483647 h 220"/>
              <a:gd name="T38" fmla="*/ 2147483647 w 103"/>
              <a:gd name="T39" fmla="*/ 2147483647 h 220"/>
              <a:gd name="T40" fmla="*/ 2147483647 w 103"/>
              <a:gd name="T41" fmla="*/ 2147483647 h 220"/>
              <a:gd name="T42" fmla="*/ 2147483647 w 103"/>
              <a:gd name="T43" fmla="*/ 2147483647 h 220"/>
              <a:gd name="T44" fmla="*/ 2147483647 w 103"/>
              <a:gd name="T45" fmla="*/ 2147483647 h 220"/>
              <a:gd name="T46" fmla="*/ 2147483647 w 103"/>
              <a:gd name="T47" fmla="*/ 2147483647 h 220"/>
              <a:gd name="T48" fmla="*/ 2147483647 w 103"/>
              <a:gd name="T49" fmla="*/ 2147483647 h 220"/>
              <a:gd name="T50" fmla="*/ 2147483647 w 103"/>
              <a:gd name="T51" fmla="*/ 2147483647 h 220"/>
              <a:gd name="T52" fmla="*/ 2147483647 w 103"/>
              <a:gd name="T53" fmla="*/ 2147483647 h 220"/>
              <a:gd name="T54" fmla="*/ 2147483647 w 103"/>
              <a:gd name="T55" fmla="*/ 2147483647 h 220"/>
              <a:gd name="T56" fmla="*/ 2147483647 w 103"/>
              <a:gd name="T57" fmla="*/ 2147483647 h 220"/>
              <a:gd name="T58" fmla="*/ 2147483647 w 103"/>
              <a:gd name="T59" fmla="*/ 2147483647 h 220"/>
              <a:gd name="T60" fmla="*/ 2147483647 w 103"/>
              <a:gd name="T61" fmla="*/ 2147483647 h 220"/>
              <a:gd name="T62" fmla="*/ 2147483647 w 103"/>
              <a:gd name="T63" fmla="*/ 2147483647 h 220"/>
              <a:gd name="T64" fmla="*/ 2147483647 w 103"/>
              <a:gd name="T65" fmla="*/ 0 h 220"/>
              <a:gd name="T66" fmla="*/ 2147483647 w 103"/>
              <a:gd name="T67" fmla="*/ 2147483647 h 220"/>
              <a:gd name="T68" fmla="*/ 2147483647 w 103"/>
              <a:gd name="T69" fmla="*/ 2147483647 h 220"/>
              <a:gd name="T70" fmla="*/ 2147483647 w 103"/>
              <a:gd name="T71" fmla="*/ 2147483647 h 220"/>
              <a:gd name="T72" fmla="*/ 2147483647 w 103"/>
              <a:gd name="T73" fmla="*/ 2147483647 h 220"/>
              <a:gd name="T74" fmla="*/ 2147483647 w 103"/>
              <a:gd name="T75" fmla="*/ 2147483647 h 220"/>
              <a:gd name="T76" fmla="*/ 2147483647 w 103"/>
              <a:gd name="T77" fmla="*/ 2147483647 h 220"/>
              <a:gd name="T78" fmla="*/ 2147483647 w 103"/>
              <a:gd name="T79" fmla="*/ 2147483647 h 220"/>
              <a:gd name="T80" fmla="*/ 0 w 103"/>
              <a:gd name="T81" fmla="*/ 2147483647 h 220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103"/>
              <a:gd name="T124" fmla="*/ 0 h 220"/>
              <a:gd name="T125" fmla="*/ 103 w 103"/>
              <a:gd name="T126" fmla="*/ 220 h 220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103" h="220">
                <a:moveTo>
                  <a:pt x="0" y="120"/>
                </a:moveTo>
                <a:lnTo>
                  <a:pt x="0" y="138"/>
                </a:lnTo>
                <a:lnTo>
                  <a:pt x="4" y="155"/>
                </a:lnTo>
                <a:lnTo>
                  <a:pt x="12" y="171"/>
                </a:lnTo>
                <a:lnTo>
                  <a:pt x="22" y="185"/>
                </a:lnTo>
                <a:lnTo>
                  <a:pt x="35" y="197"/>
                </a:lnTo>
                <a:lnTo>
                  <a:pt x="50" y="207"/>
                </a:lnTo>
                <a:lnTo>
                  <a:pt x="66" y="215"/>
                </a:lnTo>
                <a:lnTo>
                  <a:pt x="83" y="219"/>
                </a:lnTo>
                <a:lnTo>
                  <a:pt x="89" y="220"/>
                </a:lnTo>
                <a:lnTo>
                  <a:pt x="94" y="218"/>
                </a:lnTo>
                <a:lnTo>
                  <a:pt x="98" y="215"/>
                </a:lnTo>
                <a:lnTo>
                  <a:pt x="100" y="211"/>
                </a:lnTo>
                <a:lnTo>
                  <a:pt x="100" y="205"/>
                </a:lnTo>
                <a:lnTo>
                  <a:pt x="99" y="200"/>
                </a:lnTo>
                <a:lnTo>
                  <a:pt x="96" y="196"/>
                </a:lnTo>
                <a:lnTo>
                  <a:pt x="91" y="193"/>
                </a:lnTo>
                <a:lnTo>
                  <a:pt x="74" y="187"/>
                </a:lnTo>
                <a:lnTo>
                  <a:pt x="58" y="178"/>
                </a:lnTo>
                <a:lnTo>
                  <a:pt x="45" y="167"/>
                </a:lnTo>
                <a:lnTo>
                  <a:pt x="36" y="154"/>
                </a:lnTo>
                <a:lnTo>
                  <a:pt x="30" y="138"/>
                </a:lnTo>
                <a:lnTo>
                  <a:pt x="27" y="121"/>
                </a:lnTo>
                <a:lnTo>
                  <a:pt x="27" y="103"/>
                </a:lnTo>
                <a:lnTo>
                  <a:pt x="32" y="83"/>
                </a:lnTo>
                <a:lnTo>
                  <a:pt x="39" y="69"/>
                </a:lnTo>
                <a:lnTo>
                  <a:pt x="51" y="56"/>
                </a:lnTo>
                <a:lnTo>
                  <a:pt x="63" y="43"/>
                </a:lnTo>
                <a:lnTo>
                  <a:pt x="77" y="31"/>
                </a:lnTo>
                <a:lnTo>
                  <a:pt x="89" y="21"/>
                </a:lnTo>
                <a:lnTo>
                  <a:pt x="98" y="12"/>
                </a:lnTo>
                <a:lnTo>
                  <a:pt x="103" y="5"/>
                </a:lnTo>
                <a:lnTo>
                  <a:pt x="103" y="0"/>
                </a:lnTo>
                <a:lnTo>
                  <a:pt x="92" y="4"/>
                </a:lnTo>
                <a:lnTo>
                  <a:pt x="77" y="12"/>
                </a:lnTo>
                <a:lnTo>
                  <a:pt x="61" y="25"/>
                </a:lnTo>
                <a:lnTo>
                  <a:pt x="44" y="40"/>
                </a:lnTo>
                <a:lnTo>
                  <a:pt x="29" y="57"/>
                </a:lnTo>
                <a:lnTo>
                  <a:pt x="16" y="77"/>
                </a:lnTo>
                <a:lnTo>
                  <a:pt x="6" y="98"/>
                </a:lnTo>
                <a:lnTo>
                  <a:pt x="0" y="120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54" name="Freeform 304"/>
          <p:cNvSpPr>
            <a:spLocks/>
          </p:cNvSpPr>
          <p:nvPr/>
        </p:nvSpPr>
        <p:spPr bwMode="auto">
          <a:xfrm>
            <a:off x="7246938" y="5311775"/>
            <a:ext cx="44450" cy="65088"/>
          </a:xfrm>
          <a:custGeom>
            <a:avLst/>
            <a:gdLst>
              <a:gd name="T0" fmla="*/ 2147483647 w 220"/>
              <a:gd name="T1" fmla="*/ 2147483647 h 288"/>
              <a:gd name="T2" fmla="*/ 2147483647 w 220"/>
              <a:gd name="T3" fmla="*/ 2147483647 h 288"/>
              <a:gd name="T4" fmla="*/ 2147483647 w 220"/>
              <a:gd name="T5" fmla="*/ 2147483647 h 288"/>
              <a:gd name="T6" fmla="*/ 2147483647 w 220"/>
              <a:gd name="T7" fmla="*/ 2147483647 h 288"/>
              <a:gd name="T8" fmla="*/ 2147483647 w 220"/>
              <a:gd name="T9" fmla="*/ 2147483647 h 288"/>
              <a:gd name="T10" fmla="*/ 2147483647 w 220"/>
              <a:gd name="T11" fmla="*/ 2147483647 h 288"/>
              <a:gd name="T12" fmla="*/ 2147483647 w 220"/>
              <a:gd name="T13" fmla="*/ 2147483647 h 288"/>
              <a:gd name="T14" fmla="*/ 2147483647 w 220"/>
              <a:gd name="T15" fmla="*/ 2147483647 h 288"/>
              <a:gd name="T16" fmla="*/ 2147483647 w 220"/>
              <a:gd name="T17" fmla="*/ 2147483647 h 288"/>
              <a:gd name="T18" fmla="*/ 2147483647 w 220"/>
              <a:gd name="T19" fmla="*/ 2147483647 h 288"/>
              <a:gd name="T20" fmla="*/ 2147483647 w 220"/>
              <a:gd name="T21" fmla="*/ 2147483647 h 288"/>
              <a:gd name="T22" fmla="*/ 2147483647 w 220"/>
              <a:gd name="T23" fmla="*/ 2147483647 h 288"/>
              <a:gd name="T24" fmla="*/ 2147483647 w 220"/>
              <a:gd name="T25" fmla="*/ 2147483647 h 288"/>
              <a:gd name="T26" fmla="*/ 2147483647 w 220"/>
              <a:gd name="T27" fmla="*/ 2147483647 h 288"/>
              <a:gd name="T28" fmla="*/ 2147483647 w 220"/>
              <a:gd name="T29" fmla="*/ 2147483647 h 288"/>
              <a:gd name="T30" fmla="*/ 2147483647 w 220"/>
              <a:gd name="T31" fmla="*/ 2147483647 h 288"/>
              <a:gd name="T32" fmla="*/ 2147483647 w 220"/>
              <a:gd name="T33" fmla="*/ 2147483647 h 288"/>
              <a:gd name="T34" fmla="*/ 2147483647 w 220"/>
              <a:gd name="T35" fmla="*/ 2147483647 h 288"/>
              <a:gd name="T36" fmla="*/ 2147483647 w 220"/>
              <a:gd name="T37" fmla="*/ 2147483647 h 288"/>
              <a:gd name="T38" fmla="*/ 2147483647 w 220"/>
              <a:gd name="T39" fmla="*/ 2147483647 h 288"/>
              <a:gd name="T40" fmla="*/ 2147483647 w 220"/>
              <a:gd name="T41" fmla="*/ 2147483647 h 288"/>
              <a:gd name="T42" fmla="*/ 2147483647 w 220"/>
              <a:gd name="T43" fmla="*/ 2147483647 h 288"/>
              <a:gd name="T44" fmla="*/ 2147483647 w 220"/>
              <a:gd name="T45" fmla="*/ 2147483647 h 288"/>
              <a:gd name="T46" fmla="*/ 2147483647 w 220"/>
              <a:gd name="T47" fmla="*/ 2147483647 h 288"/>
              <a:gd name="T48" fmla="*/ 2147483647 w 220"/>
              <a:gd name="T49" fmla="*/ 2147483647 h 288"/>
              <a:gd name="T50" fmla="*/ 2147483647 w 220"/>
              <a:gd name="T51" fmla="*/ 2147483647 h 288"/>
              <a:gd name="T52" fmla="*/ 2147483647 w 220"/>
              <a:gd name="T53" fmla="*/ 2147483647 h 288"/>
              <a:gd name="T54" fmla="*/ 2147483647 w 220"/>
              <a:gd name="T55" fmla="*/ 2147483647 h 288"/>
              <a:gd name="T56" fmla="*/ 2147483647 w 220"/>
              <a:gd name="T57" fmla="*/ 2147483647 h 288"/>
              <a:gd name="T58" fmla="*/ 2147483647 w 220"/>
              <a:gd name="T59" fmla="*/ 0 h 288"/>
              <a:gd name="T60" fmla="*/ 2147483647 w 220"/>
              <a:gd name="T61" fmla="*/ 2147483647 h 288"/>
              <a:gd name="T62" fmla="*/ 2147483647 w 220"/>
              <a:gd name="T63" fmla="*/ 2147483647 h 288"/>
              <a:gd name="T64" fmla="*/ 2147483647 w 220"/>
              <a:gd name="T65" fmla="*/ 2147483647 h 288"/>
              <a:gd name="T66" fmla="*/ 2147483647 w 220"/>
              <a:gd name="T67" fmla="*/ 2147483647 h 288"/>
              <a:gd name="T68" fmla="*/ 2147483647 w 220"/>
              <a:gd name="T69" fmla="*/ 2147483647 h 288"/>
              <a:gd name="T70" fmla="*/ 2147483647 w 220"/>
              <a:gd name="T71" fmla="*/ 2147483647 h 288"/>
              <a:gd name="T72" fmla="*/ 2147483647 w 220"/>
              <a:gd name="T73" fmla="*/ 2147483647 h 288"/>
              <a:gd name="T74" fmla="*/ 2147483647 w 220"/>
              <a:gd name="T75" fmla="*/ 2147483647 h 288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w 220"/>
              <a:gd name="T115" fmla="*/ 0 h 288"/>
              <a:gd name="T116" fmla="*/ 220 w 220"/>
              <a:gd name="T117" fmla="*/ 288 h 288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T114" t="T115" r="T116" b="T117"/>
            <a:pathLst>
              <a:path w="220" h="288">
                <a:moveTo>
                  <a:pt x="179" y="108"/>
                </a:moveTo>
                <a:lnTo>
                  <a:pt x="186" y="115"/>
                </a:lnTo>
                <a:lnTo>
                  <a:pt x="191" y="124"/>
                </a:lnTo>
                <a:lnTo>
                  <a:pt x="196" y="133"/>
                </a:lnTo>
                <a:lnTo>
                  <a:pt x="200" y="143"/>
                </a:lnTo>
                <a:lnTo>
                  <a:pt x="202" y="153"/>
                </a:lnTo>
                <a:lnTo>
                  <a:pt x="201" y="163"/>
                </a:lnTo>
                <a:lnTo>
                  <a:pt x="199" y="174"/>
                </a:lnTo>
                <a:lnTo>
                  <a:pt x="193" y="184"/>
                </a:lnTo>
                <a:lnTo>
                  <a:pt x="186" y="194"/>
                </a:lnTo>
                <a:lnTo>
                  <a:pt x="178" y="204"/>
                </a:lnTo>
                <a:lnTo>
                  <a:pt x="168" y="213"/>
                </a:lnTo>
                <a:lnTo>
                  <a:pt x="159" y="221"/>
                </a:lnTo>
                <a:lnTo>
                  <a:pt x="148" y="229"/>
                </a:lnTo>
                <a:lnTo>
                  <a:pt x="138" y="237"/>
                </a:lnTo>
                <a:lnTo>
                  <a:pt x="127" y="246"/>
                </a:lnTo>
                <a:lnTo>
                  <a:pt x="118" y="255"/>
                </a:lnTo>
                <a:lnTo>
                  <a:pt x="115" y="258"/>
                </a:lnTo>
                <a:lnTo>
                  <a:pt x="112" y="263"/>
                </a:lnTo>
                <a:lnTo>
                  <a:pt x="110" y="267"/>
                </a:lnTo>
                <a:lnTo>
                  <a:pt x="108" y="271"/>
                </a:lnTo>
                <a:lnTo>
                  <a:pt x="107" y="276"/>
                </a:lnTo>
                <a:lnTo>
                  <a:pt x="107" y="280"/>
                </a:lnTo>
                <a:lnTo>
                  <a:pt x="109" y="284"/>
                </a:lnTo>
                <a:lnTo>
                  <a:pt x="112" y="287"/>
                </a:lnTo>
                <a:lnTo>
                  <a:pt x="117" y="288"/>
                </a:lnTo>
                <a:lnTo>
                  <a:pt x="121" y="288"/>
                </a:lnTo>
                <a:lnTo>
                  <a:pt x="124" y="287"/>
                </a:lnTo>
                <a:lnTo>
                  <a:pt x="127" y="284"/>
                </a:lnTo>
                <a:lnTo>
                  <a:pt x="138" y="271"/>
                </a:lnTo>
                <a:lnTo>
                  <a:pt x="149" y="261"/>
                </a:lnTo>
                <a:lnTo>
                  <a:pt x="161" y="250"/>
                </a:lnTo>
                <a:lnTo>
                  <a:pt x="173" y="239"/>
                </a:lnTo>
                <a:lnTo>
                  <a:pt x="185" y="229"/>
                </a:lnTo>
                <a:lnTo>
                  <a:pt x="196" y="217"/>
                </a:lnTo>
                <a:lnTo>
                  <a:pt x="206" y="204"/>
                </a:lnTo>
                <a:lnTo>
                  <a:pt x="213" y="190"/>
                </a:lnTo>
                <a:lnTo>
                  <a:pt x="219" y="173"/>
                </a:lnTo>
                <a:lnTo>
                  <a:pt x="220" y="157"/>
                </a:lnTo>
                <a:lnTo>
                  <a:pt x="218" y="141"/>
                </a:lnTo>
                <a:lnTo>
                  <a:pt x="212" y="125"/>
                </a:lnTo>
                <a:lnTo>
                  <a:pt x="204" y="111"/>
                </a:lnTo>
                <a:lnTo>
                  <a:pt x="194" y="97"/>
                </a:lnTo>
                <a:lnTo>
                  <a:pt x="182" y="86"/>
                </a:lnTo>
                <a:lnTo>
                  <a:pt x="168" y="77"/>
                </a:lnTo>
                <a:lnTo>
                  <a:pt x="158" y="70"/>
                </a:lnTo>
                <a:lnTo>
                  <a:pt x="146" y="64"/>
                </a:lnTo>
                <a:lnTo>
                  <a:pt x="134" y="56"/>
                </a:lnTo>
                <a:lnTo>
                  <a:pt x="122" y="50"/>
                </a:lnTo>
                <a:lnTo>
                  <a:pt x="109" y="43"/>
                </a:lnTo>
                <a:lnTo>
                  <a:pt x="96" y="36"/>
                </a:lnTo>
                <a:lnTo>
                  <a:pt x="83" y="29"/>
                </a:lnTo>
                <a:lnTo>
                  <a:pt x="70" y="22"/>
                </a:lnTo>
                <a:lnTo>
                  <a:pt x="59" y="17"/>
                </a:lnTo>
                <a:lnTo>
                  <a:pt x="47" y="12"/>
                </a:lnTo>
                <a:lnTo>
                  <a:pt x="36" y="7"/>
                </a:lnTo>
                <a:lnTo>
                  <a:pt x="26" y="4"/>
                </a:lnTo>
                <a:lnTo>
                  <a:pt x="18" y="1"/>
                </a:lnTo>
                <a:lnTo>
                  <a:pt x="10" y="0"/>
                </a:lnTo>
                <a:lnTo>
                  <a:pt x="4" y="0"/>
                </a:lnTo>
                <a:lnTo>
                  <a:pt x="0" y="2"/>
                </a:lnTo>
                <a:lnTo>
                  <a:pt x="9" y="7"/>
                </a:lnTo>
                <a:lnTo>
                  <a:pt x="20" y="13"/>
                </a:lnTo>
                <a:lnTo>
                  <a:pt x="31" y="18"/>
                </a:lnTo>
                <a:lnTo>
                  <a:pt x="42" y="23"/>
                </a:lnTo>
                <a:lnTo>
                  <a:pt x="54" y="29"/>
                </a:lnTo>
                <a:lnTo>
                  <a:pt x="65" y="34"/>
                </a:lnTo>
                <a:lnTo>
                  <a:pt x="77" y="40"/>
                </a:lnTo>
                <a:lnTo>
                  <a:pt x="88" y="47"/>
                </a:lnTo>
                <a:lnTo>
                  <a:pt x="101" y="53"/>
                </a:lnTo>
                <a:lnTo>
                  <a:pt x="112" y="60"/>
                </a:lnTo>
                <a:lnTo>
                  <a:pt x="124" y="66"/>
                </a:lnTo>
                <a:lnTo>
                  <a:pt x="136" y="74"/>
                </a:lnTo>
                <a:lnTo>
                  <a:pt x="147" y="82"/>
                </a:lnTo>
                <a:lnTo>
                  <a:pt x="158" y="90"/>
                </a:lnTo>
                <a:lnTo>
                  <a:pt x="168" y="98"/>
                </a:lnTo>
                <a:lnTo>
                  <a:pt x="179" y="108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55" name="Freeform 305"/>
          <p:cNvSpPr>
            <a:spLocks/>
          </p:cNvSpPr>
          <p:nvPr/>
        </p:nvSpPr>
        <p:spPr bwMode="auto">
          <a:xfrm>
            <a:off x="7204075" y="5411788"/>
            <a:ext cx="169863" cy="112712"/>
          </a:xfrm>
          <a:custGeom>
            <a:avLst/>
            <a:gdLst>
              <a:gd name="T0" fmla="*/ 2147483647 w 1070"/>
              <a:gd name="T1" fmla="*/ 0 h 844"/>
              <a:gd name="T2" fmla="*/ 2147483647 w 1070"/>
              <a:gd name="T3" fmla="*/ 2147483647 h 844"/>
              <a:gd name="T4" fmla="*/ 2147483647 w 1070"/>
              <a:gd name="T5" fmla="*/ 2147483647 h 844"/>
              <a:gd name="T6" fmla="*/ 0 w 1070"/>
              <a:gd name="T7" fmla="*/ 2147483647 h 844"/>
              <a:gd name="T8" fmla="*/ 2147483647 w 1070"/>
              <a:gd name="T9" fmla="*/ 0 h 84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070"/>
              <a:gd name="T16" fmla="*/ 0 h 844"/>
              <a:gd name="T17" fmla="*/ 1070 w 1070"/>
              <a:gd name="T18" fmla="*/ 844 h 84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070" h="844">
                <a:moveTo>
                  <a:pt x="141" y="0"/>
                </a:moveTo>
                <a:lnTo>
                  <a:pt x="1070" y="194"/>
                </a:lnTo>
                <a:lnTo>
                  <a:pt x="919" y="844"/>
                </a:lnTo>
                <a:lnTo>
                  <a:pt x="0" y="624"/>
                </a:lnTo>
                <a:lnTo>
                  <a:pt x="141" y="0"/>
                </a:ln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56" name="Freeform 306"/>
          <p:cNvSpPr>
            <a:spLocks/>
          </p:cNvSpPr>
          <p:nvPr/>
        </p:nvSpPr>
        <p:spPr bwMode="auto">
          <a:xfrm>
            <a:off x="7218363" y="5414963"/>
            <a:ext cx="130175" cy="44450"/>
          </a:xfrm>
          <a:custGeom>
            <a:avLst/>
            <a:gdLst>
              <a:gd name="T0" fmla="*/ 2147483647 w 819"/>
              <a:gd name="T1" fmla="*/ 0 h 333"/>
              <a:gd name="T2" fmla="*/ 2147483647 w 819"/>
              <a:gd name="T3" fmla="*/ 2147483647 h 333"/>
              <a:gd name="T4" fmla="*/ 2147483647 w 819"/>
              <a:gd name="T5" fmla="*/ 2147483647 h 333"/>
              <a:gd name="T6" fmla="*/ 0 w 819"/>
              <a:gd name="T7" fmla="*/ 2147483647 h 333"/>
              <a:gd name="T8" fmla="*/ 2147483647 w 819"/>
              <a:gd name="T9" fmla="*/ 0 h 33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19"/>
              <a:gd name="T16" fmla="*/ 0 h 333"/>
              <a:gd name="T17" fmla="*/ 819 w 819"/>
              <a:gd name="T18" fmla="*/ 333 h 33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19" h="333">
                <a:moveTo>
                  <a:pt x="97" y="0"/>
                </a:moveTo>
                <a:lnTo>
                  <a:pt x="819" y="139"/>
                </a:lnTo>
                <a:lnTo>
                  <a:pt x="172" y="98"/>
                </a:lnTo>
                <a:lnTo>
                  <a:pt x="0" y="333"/>
                </a:lnTo>
                <a:lnTo>
                  <a:pt x="97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57" name="Freeform 307"/>
          <p:cNvSpPr>
            <a:spLocks/>
          </p:cNvSpPr>
          <p:nvPr/>
        </p:nvSpPr>
        <p:spPr bwMode="auto">
          <a:xfrm>
            <a:off x="7186613" y="5546725"/>
            <a:ext cx="171450" cy="41275"/>
          </a:xfrm>
          <a:custGeom>
            <a:avLst/>
            <a:gdLst>
              <a:gd name="T0" fmla="*/ 2147483647 w 1083"/>
              <a:gd name="T1" fmla="*/ 0 h 306"/>
              <a:gd name="T2" fmla="*/ 2147483647 w 1083"/>
              <a:gd name="T3" fmla="*/ 2147483647 h 306"/>
              <a:gd name="T4" fmla="*/ 2147483647 w 1083"/>
              <a:gd name="T5" fmla="*/ 2147483647 h 306"/>
              <a:gd name="T6" fmla="*/ 0 w 1083"/>
              <a:gd name="T7" fmla="*/ 2147483647 h 306"/>
              <a:gd name="T8" fmla="*/ 2147483647 w 1083"/>
              <a:gd name="T9" fmla="*/ 0 h 30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083"/>
              <a:gd name="T16" fmla="*/ 0 h 306"/>
              <a:gd name="T17" fmla="*/ 1083 w 1083"/>
              <a:gd name="T18" fmla="*/ 306 h 30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083" h="306">
                <a:moveTo>
                  <a:pt x="34" y="0"/>
                </a:moveTo>
                <a:lnTo>
                  <a:pt x="1083" y="261"/>
                </a:lnTo>
                <a:lnTo>
                  <a:pt x="1055" y="306"/>
                </a:lnTo>
                <a:lnTo>
                  <a:pt x="0" y="28"/>
                </a:lnTo>
                <a:lnTo>
                  <a:pt x="34" y="0"/>
                </a:lnTo>
                <a:close/>
              </a:path>
            </a:pathLst>
          </a:custGeom>
          <a:solidFill>
            <a:srgbClr val="7F7F7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58" name="Freeform 308"/>
          <p:cNvSpPr>
            <a:spLocks/>
          </p:cNvSpPr>
          <p:nvPr/>
        </p:nvSpPr>
        <p:spPr bwMode="auto">
          <a:xfrm>
            <a:off x="7170738" y="5559425"/>
            <a:ext cx="173037" cy="41275"/>
          </a:xfrm>
          <a:custGeom>
            <a:avLst/>
            <a:gdLst>
              <a:gd name="T0" fmla="*/ 2147483647 w 1088"/>
              <a:gd name="T1" fmla="*/ 0 h 311"/>
              <a:gd name="T2" fmla="*/ 2147483647 w 1088"/>
              <a:gd name="T3" fmla="*/ 2147483647 h 311"/>
              <a:gd name="T4" fmla="*/ 2147483647 w 1088"/>
              <a:gd name="T5" fmla="*/ 2147483647 h 311"/>
              <a:gd name="T6" fmla="*/ 0 w 1088"/>
              <a:gd name="T7" fmla="*/ 2147483647 h 311"/>
              <a:gd name="T8" fmla="*/ 2147483647 w 1088"/>
              <a:gd name="T9" fmla="*/ 0 h 31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088"/>
              <a:gd name="T16" fmla="*/ 0 h 311"/>
              <a:gd name="T17" fmla="*/ 1088 w 1088"/>
              <a:gd name="T18" fmla="*/ 311 h 31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088" h="311">
                <a:moveTo>
                  <a:pt x="39" y="0"/>
                </a:moveTo>
                <a:lnTo>
                  <a:pt x="1088" y="260"/>
                </a:lnTo>
                <a:lnTo>
                  <a:pt x="1055" y="311"/>
                </a:lnTo>
                <a:lnTo>
                  <a:pt x="0" y="34"/>
                </a:lnTo>
                <a:lnTo>
                  <a:pt x="39" y="0"/>
                </a:lnTo>
                <a:close/>
              </a:path>
            </a:pathLst>
          </a:custGeom>
          <a:solidFill>
            <a:srgbClr val="7F7F7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59" name="Freeform 309"/>
          <p:cNvSpPr>
            <a:spLocks/>
          </p:cNvSpPr>
          <p:nvPr/>
        </p:nvSpPr>
        <p:spPr bwMode="auto">
          <a:xfrm>
            <a:off x="7197725" y="5597525"/>
            <a:ext cx="25400" cy="9525"/>
          </a:xfrm>
          <a:custGeom>
            <a:avLst/>
            <a:gdLst>
              <a:gd name="T0" fmla="*/ 2147483647 w 164"/>
              <a:gd name="T1" fmla="*/ 2147483647 h 72"/>
              <a:gd name="T2" fmla="*/ 2147483647 w 164"/>
              <a:gd name="T3" fmla="*/ 2147483647 h 72"/>
              <a:gd name="T4" fmla="*/ 2147483647 w 164"/>
              <a:gd name="T5" fmla="*/ 0 h 72"/>
              <a:gd name="T6" fmla="*/ 2147483647 w 164"/>
              <a:gd name="T7" fmla="*/ 0 h 72"/>
              <a:gd name="T8" fmla="*/ 2147483647 w 164"/>
              <a:gd name="T9" fmla="*/ 2147483647 h 72"/>
              <a:gd name="T10" fmla="*/ 2147483647 w 164"/>
              <a:gd name="T11" fmla="*/ 2147483647 h 72"/>
              <a:gd name="T12" fmla="*/ 2147483647 w 164"/>
              <a:gd name="T13" fmla="*/ 2147483647 h 72"/>
              <a:gd name="T14" fmla="*/ 2147483647 w 164"/>
              <a:gd name="T15" fmla="*/ 2147483647 h 72"/>
              <a:gd name="T16" fmla="*/ 2147483647 w 164"/>
              <a:gd name="T17" fmla="*/ 2147483647 h 72"/>
              <a:gd name="T18" fmla="*/ 2147483647 w 164"/>
              <a:gd name="T19" fmla="*/ 2147483647 h 72"/>
              <a:gd name="T20" fmla="*/ 2147483647 w 164"/>
              <a:gd name="T21" fmla="*/ 2147483647 h 72"/>
              <a:gd name="T22" fmla="*/ 2147483647 w 164"/>
              <a:gd name="T23" fmla="*/ 2147483647 h 72"/>
              <a:gd name="T24" fmla="*/ 2147483647 w 164"/>
              <a:gd name="T25" fmla="*/ 2147483647 h 72"/>
              <a:gd name="T26" fmla="*/ 2147483647 w 164"/>
              <a:gd name="T27" fmla="*/ 2147483647 h 72"/>
              <a:gd name="T28" fmla="*/ 2147483647 w 164"/>
              <a:gd name="T29" fmla="*/ 2147483647 h 72"/>
              <a:gd name="T30" fmla="*/ 2147483647 w 164"/>
              <a:gd name="T31" fmla="*/ 2147483647 h 72"/>
              <a:gd name="T32" fmla="*/ 2147483647 w 164"/>
              <a:gd name="T33" fmla="*/ 2147483647 h 72"/>
              <a:gd name="T34" fmla="*/ 2147483647 w 164"/>
              <a:gd name="T35" fmla="*/ 2147483647 h 72"/>
              <a:gd name="T36" fmla="*/ 2147483647 w 164"/>
              <a:gd name="T37" fmla="*/ 2147483647 h 72"/>
              <a:gd name="T38" fmla="*/ 2147483647 w 164"/>
              <a:gd name="T39" fmla="*/ 2147483647 h 72"/>
              <a:gd name="T40" fmla="*/ 2147483647 w 164"/>
              <a:gd name="T41" fmla="*/ 2147483647 h 72"/>
              <a:gd name="T42" fmla="*/ 2147483647 w 164"/>
              <a:gd name="T43" fmla="*/ 2147483647 h 72"/>
              <a:gd name="T44" fmla="*/ 2147483647 w 164"/>
              <a:gd name="T45" fmla="*/ 2147483647 h 72"/>
              <a:gd name="T46" fmla="*/ 2147483647 w 164"/>
              <a:gd name="T47" fmla="*/ 2147483647 h 72"/>
              <a:gd name="T48" fmla="*/ 2147483647 w 164"/>
              <a:gd name="T49" fmla="*/ 2147483647 h 72"/>
              <a:gd name="T50" fmla="*/ 2147483647 w 164"/>
              <a:gd name="T51" fmla="*/ 2147483647 h 72"/>
              <a:gd name="T52" fmla="*/ 2147483647 w 164"/>
              <a:gd name="T53" fmla="*/ 2147483647 h 72"/>
              <a:gd name="T54" fmla="*/ 2147483647 w 164"/>
              <a:gd name="T55" fmla="*/ 2147483647 h 72"/>
              <a:gd name="T56" fmla="*/ 2147483647 w 164"/>
              <a:gd name="T57" fmla="*/ 2147483647 h 72"/>
              <a:gd name="T58" fmla="*/ 0 w 164"/>
              <a:gd name="T59" fmla="*/ 2147483647 h 72"/>
              <a:gd name="T60" fmla="*/ 0 w 164"/>
              <a:gd name="T61" fmla="*/ 2147483647 h 72"/>
              <a:gd name="T62" fmla="*/ 2147483647 w 164"/>
              <a:gd name="T63" fmla="*/ 2147483647 h 72"/>
              <a:gd name="T64" fmla="*/ 2147483647 w 164"/>
              <a:gd name="T65" fmla="*/ 2147483647 h 72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164"/>
              <a:gd name="T100" fmla="*/ 0 h 72"/>
              <a:gd name="T101" fmla="*/ 164 w 164"/>
              <a:gd name="T102" fmla="*/ 72 h 72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164" h="72">
                <a:moveTo>
                  <a:pt x="16" y="1"/>
                </a:moveTo>
                <a:lnTo>
                  <a:pt x="21" y="1"/>
                </a:lnTo>
                <a:lnTo>
                  <a:pt x="35" y="0"/>
                </a:lnTo>
                <a:lnTo>
                  <a:pt x="54" y="0"/>
                </a:lnTo>
                <a:lnTo>
                  <a:pt x="78" y="2"/>
                </a:lnTo>
                <a:lnTo>
                  <a:pt x="104" y="7"/>
                </a:lnTo>
                <a:lnTo>
                  <a:pt x="128" y="17"/>
                </a:lnTo>
                <a:lnTo>
                  <a:pt x="149" y="31"/>
                </a:lnTo>
                <a:lnTo>
                  <a:pt x="164" y="51"/>
                </a:lnTo>
                <a:lnTo>
                  <a:pt x="164" y="52"/>
                </a:lnTo>
                <a:lnTo>
                  <a:pt x="164" y="57"/>
                </a:lnTo>
                <a:lnTo>
                  <a:pt x="163" y="62"/>
                </a:lnTo>
                <a:lnTo>
                  <a:pt x="161" y="67"/>
                </a:lnTo>
                <a:lnTo>
                  <a:pt x="156" y="71"/>
                </a:lnTo>
                <a:lnTo>
                  <a:pt x="149" y="72"/>
                </a:lnTo>
                <a:lnTo>
                  <a:pt x="138" y="71"/>
                </a:lnTo>
                <a:lnTo>
                  <a:pt x="124" y="65"/>
                </a:lnTo>
                <a:lnTo>
                  <a:pt x="124" y="63"/>
                </a:lnTo>
                <a:lnTo>
                  <a:pt x="123" y="59"/>
                </a:lnTo>
                <a:lnTo>
                  <a:pt x="120" y="52"/>
                </a:lnTo>
                <a:lnTo>
                  <a:pt x="113" y="45"/>
                </a:lnTo>
                <a:lnTo>
                  <a:pt x="100" y="38"/>
                </a:lnTo>
                <a:lnTo>
                  <a:pt x="81" y="32"/>
                </a:lnTo>
                <a:lnTo>
                  <a:pt x="55" y="29"/>
                </a:lnTo>
                <a:lnTo>
                  <a:pt x="20" y="29"/>
                </a:lnTo>
                <a:lnTo>
                  <a:pt x="18" y="29"/>
                </a:lnTo>
                <a:lnTo>
                  <a:pt x="14" y="27"/>
                </a:lnTo>
                <a:lnTo>
                  <a:pt x="9" y="25"/>
                </a:lnTo>
                <a:lnTo>
                  <a:pt x="4" y="22"/>
                </a:lnTo>
                <a:lnTo>
                  <a:pt x="0" y="18"/>
                </a:lnTo>
                <a:lnTo>
                  <a:pt x="0" y="14"/>
                </a:lnTo>
                <a:lnTo>
                  <a:pt x="5" y="7"/>
                </a:lnTo>
                <a:lnTo>
                  <a:pt x="16" y="1"/>
                </a:lnTo>
                <a:close/>
              </a:path>
            </a:pathLst>
          </a:custGeom>
          <a:solidFill>
            <a:srgbClr val="BFBFB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60" name="Freeform 310"/>
          <p:cNvSpPr>
            <a:spLocks/>
          </p:cNvSpPr>
          <p:nvPr/>
        </p:nvSpPr>
        <p:spPr bwMode="auto">
          <a:xfrm>
            <a:off x="7202488" y="5529263"/>
            <a:ext cx="23812" cy="14287"/>
          </a:xfrm>
          <a:custGeom>
            <a:avLst/>
            <a:gdLst>
              <a:gd name="T0" fmla="*/ 2147483647 w 146"/>
              <a:gd name="T1" fmla="*/ 0 h 109"/>
              <a:gd name="T2" fmla="*/ 2147483647 w 146"/>
              <a:gd name="T3" fmla="*/ 0 h 109"/>
              <a:gd name="T4" fmla="*/ 2147483647 w 146"/>
              <a:gd name="T5" fmla="*/ 2147483647 h 109"/>
              <a:gd name="T6" fmla="*/ 2147483647 w 146"/>
              <a:gd name="T7" fmla="*/ 2147483647 h 109"/>
              <a:gd name="T8" fmla="*/ 2147483647 w 146"/>
              <a:gd name="T9" fmla="*/ 2147483647 h 109"/>
              <a:gd name="T10" fmla="*/ 2147483647 w 146"/>
              <a:gd name="T11" fmla="*/ 2147483647 h 109"/>
              <a:gd name="T12" fmla="*/ 2147483647 w 146"/>
              <a:gd name="T13" fmla="*/ 2147483647 h 109"/>
              <a:gd name="T14" fmla="*/ 0 w 146"/>
              <a:gd name="T15" fmla="*/ 2147483647 h 109"/>
              <a:gd name="T16" fmla="*/ 2147483647 w 146"/>
              <a:gd name="T17" fmla="*/ 2147483647 h 109"/>
              <a:gd name="T18" fmla="*/ 2147483647 w 146"/>
              <a:gd name="T19" fmla="*/ 2147483647 h 109"/>
              <a:gd name="T20" fmla="*/ 2147483647 w 146"/>
              <a:gd name="T21" fmla="*/ 2147483647 h 109"/>
              <a:gd name="T22" fmla="*/ 2147483647 w 146"/>
              <a:gd name="T23" fmla="*/ 2147483647 h 109"/>
              <a:gd name="T24" fmla="*/ 2147483647 w 146"/>
              <a:gd name="T25" fmla="*/ 2147483647 h 109"/>
              <a:gd name="T26" fmla="*/ 2147483647 w 146"/>
              <a:gd name="T27" fmla="*/ 2147483647 h 109"/>
              <a:gd name="T28" fmla="*/ 2147483647 w 146"/>
              <a:gd name="T29" fmla="*/ 2147483647 h 109"/>
              <a:gd name="T30" fmla="*/ 2147483647 w 146"/>
              <a:gd name="T31" fmla="*/ 2147483647 h 109"/>
              <a:gd name="T32" fmla="*/ 2147483647 w 146"/>
              <a:gd name="T33" fmla="*/ 2147483647 h 109"/>
              <a:gd name="T34" fmla="*/ 2147483647 w 146"/>
              <a:gd name="T35" fmla="*/ 2147483647 h 109"/>
              <a:gd name="T36" fmla="*/ 2147483647 w 146"/>
              <a:gd name="T37" fmla="*/ 0 h 109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46"/>
              <a:gd name="T58" fmla="*/ 0 h 109"/>
              <a:gd name="T59" fmla="*/ 146 w 146"/>
              <a:gd name="T60" fmla="*/ 109 h 109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46" h="109">
                <a:moveTo>
                  <a:pt x="45" y="0"/>
                </a:moveTo>
                <a:lnTo>
                  <a:pt x="42" y="0"/>
                </a:lnTo>
                <a:lnTo>
                  <a:pt x="35" y="3"/>
                </a:lnTo>
                <a:lnTo>
                  <a:pt x="26" y="7"/>
                </a:lnTo>
                <a:lnTo>
                  <a:pt x="15" y="14"/>
                </a:lnTo>
                <a:lnTo>
                  <a:pt x="6" y="24"/>
                </a:lnTo>
                <a:lnTo>
                  <a:pt x="1" y="39"/>
                </a:lnTo>
                <a:lnTo>
                  <a:pt x="0" y="59"/>
                </a:lnTo>
                <a:lnTo>
                  <a:pt x="6" y="85"/>
                </a:lnTo>
                <a:lnTo>
                  <a:pt x="85" y="109"/>
                </a:lnTo>
                <a:lnTo>
                  <a:pt x="84" y="104"/>
                </a:lnTo>
                <a:lnTo>
                  <a:pt x="84" y="93"/>
                </a:lnTo>
                <a:lnTo>
                  <a:pt x="84" y="76"/>
                </a:lnTo>
                <a:lnTo>
                  <a:pt x="87" y="58"/>
                </a:lnTo>
                <a:lnTo>
                  <a:pt x="93" y="40"/>
                </a:lnTo>
                <a:lnTo>
                  <a:pt x="104" y="27"/>
                </a:lnTo>
                <a:lnTo>
                  <a:pt x="121" y="20"/>
                </a:lnTo>
                <a:lnTo>
                  <a:pt x="146" y="23"/>
                </a:lnTo>
                <a:lnTo>
                  <a:pt x="45" y="0"/>
                </a:lnTo>
                <a:close/>
              </a:path>
            </a:pathLst>
          </a:custGeom>
          <a:solidFill>
            <a:srgbClr val="F2E5B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61" name="Freeform 311"/>
          <p:cNvSpPr>
            <a:spLocks/>
          </p:cNvSpPr>
          <p:nvPr/>
        </p:nvSpPr>
        <p:spPr bwMode="auto">
          <a:xfrm>
            <a:off x="7334250" y="5554663"/>
            <a:ext cx="23813" cy="14287"/>
          </a:xfrm>
          <a:custGeom>
            <a:avLst/>
            <a:gdLst>
              <a:gd name="T0" fmla="*/ 2147483647 w 146"/>
              <a:gd name="T1" fmla="*/ 0 h 107"/>
              <a:gd name="T2" fmla="*/ 2147483647 w 146"/>
              <a:gd name="T3" fmla="*/ 0 h 107"/>
              <a:gd name="T4" fmla="*/ 2147483647 w 146"/>
              <a:gd name="T5" fmla="*/ 2147483647 h 107"/>
              <a:gd name="T6" fmla="*/ 2147483647 w 146"/>
              <a:gd name="T7" fmla="*/ 2147483647 h 107"/>
              <a:gd name="T8" fmla="*/ 2147483647 w 146"/>
              <a:gd name="T9" fmla="*/ 2147483647 h 107"/>
              <a:gd name="T10" fmla="*/ 2147483647 w 146"/>
              <a:gd name="T11" fmla="*/ 2147483647 h 107"/>
              <a:gd name="T12" fmla="*/ 0 w 146"/>
              <a:gd name="T13" fmla="*/ 2147483647 h 107"/>
              <a:gd name="T14" fmla="*/ 0 w 146"/>
              <a:gd name="T15" fmla="*/ 2147483647 h 107"/>
              <a:gd name="T16" fmla="*/ 2147483647 w 146"/>
              <a:gd name="T17" fmla="*/ 2147483647 h 107"/>
              <a:gd name="T18" fmla="*/ 2147483647 w 146"/>
              <a:gd name="T19" fmla="*/ 2147483647 h 107"/>
              <a:gd name="T20" fmla="*/ 2147483647 w 146"/>
              <a:gd name="T21" fmla="*/ 2147483647 h 107"/>
              <a:gd name="T22" fmla="*/ 2147483647 w 146"/>
              <a:gd name="T23" fmla="*/ 2147483647 h 107"/>
              <a:gd name="T24" fmla="*/ 2147483647 w 146"/>
              <a:gd name="T25" fmla="*/ 2147483647 h 107"/>
              <a:gd name="T26" fmla="*/ 2147483647 w 146"/>
              <a:gd name="T27" fmla="*/ 2147483647 h 107"/>
              <a:gd name="T28" fmla="*/ 2147483647 w 146"/>
              <a:gd name="T29" fmla="*/ 2147483647 h 107"/>
              <a:gd name="T30" fmla="*/ 2147483647 w 146"/>
              <a:gd name="T31" fmla="*/ 2147483647 h 107"/>
              <a:gd name="T32" fmla="*/ 2147483647 w 146"/>
              <a:gd name="T33" fmla="*/ 2147483647 h 107"/>
              <a:gd name="T34" fmla="*/ 2147483647 w 146"/>
              <a:gd name="T35" fmla="*/ 2147483647 h 107"/>
              <a:gd name="T36" fmla="*/ 2147483647 w 146"/>
              <a:gd name="T37" fmla="*/ 0 h 107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46"/>
              <a:gd name="T58" fmla="*/ 0 h 107"/>
              <a:gd name="T59" fmla="*/ 146 w 146"/>
              <a:gd name="T60" fmla="*/ 107 h 107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46" h="107">
                <a:moveTo>
                  <a:pt x="45" y="0"/>
                </a:moveTo>
                <a:lnTo>
                  <a:pt x="42" y="0"/>
                </a:lnTo>
                <a:lnTo>
                  <a:pt x="35" y="2"/>
                </a:lnTo>
                <a:lnTo>
                  <a:pt x="25" y="6"/>
                </a:lnTo>
                <a:lnTo>
                  <a:pt x="15" y="12"/>
                </a:lnTo>
                <a:lnTo>
                  <a:pt x="6" y="23"/>
                </a:lnTo>
                <a:lnTo>
                  <a:pt x="0" y="38"/>
                </a:lnTo>
                <a:lnTo>
                  <a:pt x="0" y="58"/>
                </a:lnTo>
                <a:lnTo>
                  <a:pt x="6" y="85"/>
                </a:lnTo>
                <a:lnTo>
                  <a:pt x="84" y="107"/>
                </a:lnTo>
                <a:lnTo>
                  <a:pt x="83" y="103"/>
                </a:lnTo>
                <a:lnTo>
                  <a:pt x="83" y="91"/>
                </a:lnTo>
                <a:lnTo>
                  <a:pt x="83" y="75"/>
                </a:lnTo>
                <a:lnTo>
                  <a:pt x="86" y="56"/>
                </a:lnTo>
                <a:lnTo>
                  <a:pt x="92" y="40"/>
                </a:lnTo>
                <a:lnTo>
                  <a:pt x="103" y="27"/>
                </a:lnTo>
                <a:lnTo>
                  <a:pt x="121" y="19"/>
                </a:lnTo>
                <a:lnTo>
                  <a:pt x="146" y="23"/>
                </a:lnTo>
                <a:lnTo>
                  <a:pt x="45" y="0"/>
                </a:lnTo>
                <a:close/>
              </a:path>
            </a:pathLst>
          </a:custGeom>
          <a:solidFill>
            <a:srgbClr val="F2E5B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62" name="Freeform 312"/>
          <p:cNvSpPr>
            <a:spLocks/>
          </p:cNvSpPr>
          <p:nvPr/>
        </p:nvSpPr>
        <p:spPr bwMode="auto">
          <a:xfrm>
            <a:off x="7227888" y="5532438"/>
            <a:ext cx="100012" cy="25400"/>
          </a:xfrm>
          <a:custGeom>
            <a:avLst/>
            <a:gdLst>
              <a:gd name="T0" fmla="*/ 0 w 629"/>
              <a:gd name="T1" fmla="*/ 2147483647 h 182"/>
              <a:gd name="T2" fmla="*/ 2147483647 w 629"/>
              <a:gd name="T3" fmla="*/ 2147483647 h 182"/>
              <a:gd name="T4" fmla="*/ 2147483647 w 629"/>
              <a:gd name="T5" fmla="*/ 2147483647 h 182"/>
              <a:gd name="T6" fmla="*/ 2147483647 w 629"/>
              <a:gd name="T7" fmla="*/ 0 h 182"/>
              <a:gd name="T8" fmla="*/ 0 w 629"/>
              <a:gd name="T9" fmla="*/ 2147483647 h 18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29"/>
              <a:gd name="T16" fmla="*/ 0 h 182"/>
              <a:gd name="T17" fmla="*/ 629 w 629"/>
              <a:gd name="T18" fmla="*/ 182 h 18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29" h="182">
                <a:moveTo>
                  <a:pt x="0" y="40"/>
                </a:moveTo>
                <a:lnTo>
                  <a:pt x="601" y="182"/>
                </a:lnTo>
                <a:lnTo>
                  <a:pt x="629" y="142"/>
                </a:lnTo>
                <a:lnTo>
                  <a:pt x="29" y="0"/>
                </a:lnTo>
                <a:lnTo>
                  <a:pt x="0" y="40"/>
                </a:ln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63" name="Freeform 313"/>
          <p:cNvSpPr>
            <a:spLocks/>
          </p:cNvSpPr>
          <p:nvPr/>
        </p:nvSpPr>
        <p:spPr bwMode="auto">
          <a:xfrm>
            <a:off x="7227888" y="5543550"/>
            <a:ext cx="95250" cy="22225"/>
          </a:xfrm>
          <a:custGeom>
            <a:avLst/>
            <a:gdLst>
              <a:gd name="T0" fmla="*/ 0 w 606"/>
              <a:gd name="T1" fmla="*/ 2147483647 h 170"/>
              <a:gd name="T2" fmla="*/ 2147483647 w 606"/>
              <a:gd name="T3" fmla="*/ 2147483647 h 170"/>
              <a:gd name="T4" fmla="*/ 2147483647 w 606"/>
              <a:gd name="T5" fmla="*/ 2147483647 h 170"/>
              <a:gd name="T6" fmla="*/ 2147483647 w 606"/>
              <a:gd name="T7" fmla="*/ 0 h 170"/>
              <a:gd name="T8" fmla="*/ 0 w 606"/>
              <a:gd name="T9" fmla="*/ 2147483647 h 17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06"/>
              <a:gd name="T16" fmla="*/ 0 h 170"/>
              <a:gd name="T17" fmla="*/ 606 w 606"/>
              <a:gd name="T18" fmla="*/ 170 h 17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06" h="170">
                <a:moveTo>
                  <a:pt x="0" y="28"/>
                </a:moveTo>
                <a:lnTo>
                  <a:pt x="600" y="170"/>
                </a:lnTo>
                <a:lnTo>
                  <a:pt x="606" y="142"/>
                </a:lnTo>
                <a:lnTo>
                  <a:pt x="5" y="0"/>
                </a:lnTo>
                <a:lnTo>
                  <a:pt x="0" y="28"/>
                </a:lnTo>
                <a:close/>
              </a:path>
            </a:pathLst>
          </a:custGeom>
          <a:solidFill>
            <a:srgbClr val="F2E5B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64" name="Freeform 314"/>
          <p:cNvSpPr>
            <a:spLocks/>
          </p:cNvSpPr>
          <p:nvPr/>
        </p:nvSpPr>
        <p:spPr bwMode="auto">
          <a:xfrm>
            <a:off x="7227888" y="5527675"/>
            <a:ext cx="95250" cy="22225"/>
          </a:xfrm>
          <a:custGeom>
            <a:avLst/>
            <a:gdLst>
              <a:gd name="T0" fmla="*/ 0 w 606"/>
              <a:gd name="T1" fmla="*/ 2147483647 h 170"/>
              <a:gd name="T2" fmla="*/ 2147483647 w 606"/>
              <a:gd name="T3" fmla="*/ 2147483647 h 170"/>
              <a:gd name="T4" fmla="*/ 2147483647 w 606"/>
              <a:gd name="T5" fmla="*/ 2147483647 h 170"/>
              <a:gd name="T6" fmla="*/ 2147483647 w 606"/>
              <a:gd name="T7" fmla="*/ 0 h 170"/>
              <a:gd name="T8" fmla="*/ 0 w 606"/>
              <a:gd name="T9" fmla="*/ 2147483647 h 17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06"/>
              <a:gd name="T16" fmla="*/ 0 h 170"/>
              <a:gd name="T17" fmla="*/ 606 w 606"/>
              <a:gd name="T18" fmla="*/ 170 h 17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06" h="170">
                <a:moveTo>
                  <a:pt x="0" y="28"/>
                </a:moveTo>
                <a:lnTo>
                  <a:pt x="600" y="170"/>
                </a:lnTo>
                <a:lnTo>
                  <a:pt x="606" y="142"/>
                </a:lnTo>
                <a:lnTo>
                  <a:pt x="5" y="0"/>
                </a:lnTo>
                <a:lnTo>
                  <a:pt x="0" y="28"/>
                </a:lnTo>
                <a:close/>
              </a:path>
            </a:pathLst>
          </a:custGeom>
          <a:solidFill>
            <a:srgbClr val="F2E5B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65" name="AutoShape 315"/>
          <p:cNvSpPr>
            <a:spLocks noChangeAspect="1" noChangeArrowheads="1" noTextEdit="1"/>
          </p:cNvSpPr>
          <p:nvPr/>
        </p:nvSpPr>
        <p:spPr bwMode="auto">
          <a:xfrm>
            <a:off x="6686550" y="5411788"/>
            <a:ext cx="233363" cy="252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66" name="Freeform 316"/>
          <p:cNvSpPr>
            <a:spLocks/>
          </p:cNvSpPr>
          <p:nvPr/>
        </p:nvSpPr>
        <p:spPr bwMode="auto">
          <a:xfrm>
            <a:off x="6688138" y="5411788"/>
            <a:ext cx="231775" cy="252412"/>
          </a:xfrm>
          <a:custGeom>
            <a:avLst/>
            <a:gdLst>
              <a:gd name="T0" fmla="*/ 2147483647 w 1894"/>
              <a:gd name="T1" fmla="*/ 0 h 1904"/>
              <a:gd name="T2" fmla="*/ 2147483647 w 1894"/>
              <a:gd name="T3" fmla="*/ 0 h 1904"/>
              <a:gd name="T4" fmla="*/ 2147483647 w 1894"/>
              <a:gd name="T5" fmla="*/ 2147483647 h 1904"/>
              <a:gd name="T6" fmla="*/ 2147483647 w 1894"/>
              <a:gd name="T7" fmla="*/ 2147483647 h 1904"/>
              <a:gd name="T8" fmla="*/ 2147483647 w 1894"/>
              <a:gd name="T9" fmla="*/ 2147483647 h 1904"/>
              <a:gd name="T10" fmla="*/ 2147483647 w 1894"/>
              <a:gd name="T11" fmla="*/ 2147483647 h 1904"/>
              <a:gd name="T12" fmla="*/ 2147483647 w 1894"/>
              <a:gd name="T13" fmla="*/ 2147483647 h 1904"/>
              <a:gd name="T14" fmla="*/ 2147483647 w 1894"/>
              <a:gd name="T15" fmla="*/ 2147483647 h 1904"/>
              <a:gd name="T16" fmla="*/ 2147483647 w 1894"/>
              <a:gd name="T17" fmla="*/ 2147483647 h 1904"/>
              <a:gd name="T18" fmla="*/ 2147483647 w 1894"/>
              <a:gd name="T19" fmla="*/ 2147483647 h 1904"/>
              <a:gd name="T20" fmla="*/ 2147483647 w 1894"/>
              <a:gd name="T21" fmla="*/ 2147483647 h 1904"/>
              <a:gd name="T22" fmla="*/ 2147483647 w 1894"/>
              <a:gd name="T23" fmla="*/ 2147483647 h 1904"/>
              <a:gd name="T24" fmla="*/ 2147483647 w 1894"/>
              <a:gd name="T25" fmla="*/ 2147483647 h 1904"/>
              <a:gd name="T26" fmla="*/ 2147483647 w 1894"/>
              <a:gd name="T27" fmla="*/ 2147483647 h 1904"/>
              <a:gd name="T28" fmla="*/ 2147483647 w 1894"/>
              <a:gd name="T29" fmla="*/ 2147483647 h 1904"/>
              <a:gd name="T30" fmla="*/ 2147483647 w 1894"/>
              <a:gd name="T31" fmla="*/ 2147483647 h 1904"/>
              <a:gd name="T32" fmla="*/ 2147483647 w 1894"/>
              <a:gd name="T33" fmla="*/ 2147483647 h 1904"/>
              <a:gd name="T34" fmla="*/ 2147483647 w 1894"/>
              <a:gd name="T35" fmla="*/ 2147483647 h 1904"/>
              <a:gd name="T36" fmla="*/ 2147483647 w 1894"/>
              <a:gd name="T37" fmla="*/ 2147483647 h 1904"/>
              <a:gd name="T38" fmla="*/ 2147483647 w 1894"/>
              <a:gd name="T39" fmla="*/ 2147483647 h 1904"/>
              <a:gd name="T40" fmla="*/ 2147483647 w 1894"/>
              <a:gd name="T41" fmla="*/ 2147483647 h 1904"/>
              <a:gd name="T42" fmla="*/ 2147483647 w 1894"/>
              <a:gd name="T43" fmla="*/ 2147483647 h 1904"/>
              <a:gd name="T44" fmla="*/ 2147483647 w 1894"/>
              <a:gd name="T45" fmla="*/ 2147483647 h 1904"/>
              <a:gd name="T46" fmla="*/ 2147483647 w 1894"/>
              <a:gd name="T47" fmla="*/ 2147483647 h 1904"/>
              <a:gd name="T48" fmla="*/ 2147483647 w 1894"/>
              <a:gd name="T49" fmla="*/ 2147483647 h 1904"/>
              <a:gd name="T50" fmla="*/ 2147483647 w 1894"/>
              <a:gd name="T51" fmla="*/ 2147483647 h 1904"/>
              <a:gd name="T52" fmla="*/ 2147483647 w 1894"/>
              <a:gd name="T53" fmla="*/ 2147483647 h 1904"/>
              <a:gd name="T54" fmla="*/ 2147483647 w 1894"/>
              <a:gd name="T55" fmla="*/ 2147483647 h 1904"/>
              <a:gd name="T56" fmla="*/ 2147483647 w 1894"/>
              <a:gd name="T57" fmla="*/ 2147483647 h 1904"/>
              <a:gd name="T58" fmla="*/ 2147483647 w 1894"/>
              <a:gd name="T59" fmla="*/ 2147483647 h 1904"/>
              <a:gd name="T60" fmla="*/ 2147483647 w 1894"/>
              <a:gd name="T61" fmla="*/ 2147483647 h 1904"/>
              <a:gd name="T62" fmla="*/ 2147483647 w 1894"/>
              <a:gd name="T63" fmla="*/ 2147483647 h 1904"/>
              <a:gd name="T64" fmla="*/ 2147483647 w 1894"/>
              <a:gd name="T65" fmla="*/ 2147483647 h 1904"/>
              <a:gd name="T66" fmla="*/ 2147483647 w 1894"/>
              <a:gd name="T67" fmla="*/ 2147483647 h 1904"/>
              <a:gd name="T68" fmla="*/ 2147483647 w 1894"/>
              <a:gd name="T69" fmla="*/ 2147483647 h 1904"/>
              <a:gd name="T70" fmla="*/ 2147483647 w 1894"/>
              <a:gd name="T71" fmla="*/ 2147483647 h 1904"/>
              <a:gd name="T72" fmla="*/ 2147483647 w 1894"/>
              <a:gd name="T73" fmla="*/ 2147483647 h 1904"/>
              <a:gd name="T74" fmla="*/ 2147483647 w 1894"/>
              <a:gd name="T75" fmla="*/ 2147483647 h 1904"/>
              <a:gd name="T76" fmla="*/ 2147483647 w 1894"/>
              <a:gd name="T77" fmla="*/ 2147483647 h 1904"/>
              <a:gd name="T78" fmla="*/ 2147483647 w 1894"/>
              <a:gd name="T79" fmla="*/ 2147483647 h 1904"/>
              <a:gd name="T80" fmla="*/ 0 w 1894"/>
              <a:gd name="T81" fmla="*/ 2147483647 h 1904"/>
              <a:gd name="T82" fmla="*/ 2147483647 w 1894"/>
              <a:gd name="T83" fmla="*/ 2147483647 h 1904"/>
              <a:gd name="T84" fmla="*/ 2147483647 w 1894"/>
              <a:gd name="T85" fmla="*/ 2147483647 h 1904"/>
              <a:gd name="T86" fmla="*/ 2147483647 w 1894"/>
              <a:gd name="T87" fmla="*/ 2147483647 h 1904"/>
              <a:gd name="T88" fmla="*/ 2147483647 w 1894"/>
              <a:gd name="T89" fmla="*/ 2147483647 h 1904"/>
              <a:gd name="T90" fmla="*/ 2147483647 w 1894"/>
              <a:gd name="T91" fmla="*/ 2147483647 h 1904"/>
              <a:gd name="T92" fmla="*/ 2147483647 w 1894"/>
              <a:gd name="T93" fmla="*/ 2147483647 h 1904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w 1894"/>
              <a:gd name="T142" fmla="*/ 0 h 1904"/>
              <a:gd name="T143" fmla="*/ 1894 w 1894"/>
              <a:gd name="T144" fmla="*/ 1904 h 1904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T141" t="T142" r="T143" b="T144"/>
            <a:pathLst>
              <a:path w="1894" h="1904">
                <a:moveTo>
                  <a:pt x="651" y="0"/>
                </a:moveTo>
                <a:lnTo>
                  <a:pt x="653" y="0"/>
                </a:lnTo>
                <a:lnTo>
                  <a:pt x="659" y="0"/>
                </a:lnTo>
                <a:lnTo>
                  <a:pt x="668" y="0"/>
                </a:lnTo>
                <a:lnTo>
                  <a:pt x="682" y="0"/>
                </a:lnTo>
                <a:lnTo>
                  <a:pt x="699" y="1"/>
                </a:lnTo>
                <a:lnTo>
                  <a:pt x="720" y="1"/>
                </a:lnTo>
                <a:lnTo>
                  <a:pt x="742" y="3"/>
                </a:lnTo>
                <a:lnTo>
                  <a:pt x="769" y="4"/>
                </a:lnTo>
                <a:lnTo>
                  <a:pt x="799" y="6"/>
                </a:lnTo>
                <a:lnTo>
                  <a:pt x="831" y="8"/>
                </a:lnTo>
                <a:lnTo>
                  <a:pt x="865" y="10"/>
                </a:lnTo>
                <a:lnTo>
                  <a:pt x="902" y="13"/>
                </a:lnTo>
                <a:lnTo>
                  <a:pt x="941" y="17"/>
                </a:lnTo>
                <a:lnTo>
                  <a:pt x="982" y="21"/>
                </a:lnTo>
                <a:lnTo>
                  <a:pt x="1025" y="26"/>
                </a:lnTo>
                <a:lnTo>
                  <a:pt x="1070" y="32"/>
                </a:lnTo>
                <a:lnTo>
                  <a:pt x="1116" y="38"/>
                </a:lnTo>
                <a:lnTo>
                  <a:pt x="1164" y="46"/>
                </a:lnTo>
                <a:lnTo>
                  <a:pt x="1213" y="55"/>
                </a:lnTo>
                <a:lnTo>
                  <a:pt x="1263" y="63"/>
                </a:lnTo>
                <a:lnTo>
                  <a:pt x="1315" y="73"/>
                </a:lnTo>
                <a:lnTo>
                  <a:pt x="1366" y="85"/>
                </a:lnTo>
                <a:lnTo>
                  <a:pt x="1418" y="97"/>
                </a:lnTo>
                <a:lnTo>
                  <a:pt x="1472" y="111"/>
                </a:lnTo>
                <a:lnTo>
                  <a:pt x="1525" y="125"/>
                </a:lnTo>
                <a:lnTo>
                  <a:pt x="1579" y="141"/>
                </a:lnTo>
                <a:lnTo>
                  <a:pt x="1632" y="159"/>
                </a:lnTo>
                <a:lnTo>
                  <a:pt x="1685" y="177"/>
                </a:lnTo>
                <a:lnTo>
                  <a:pt x="1739" y="197"/>
                </a:lnTo>
                <a:lnTo>
                  <a:pt x="1791" y="218"/>
                </a:lnTo>
                <a:lnTo>
                  <a:pt x="1843" y="241"/>
                </a:lnTo>
                <a:lnTo>
                  <a:pt x="1894" y="266"/>
                </a:lnTo>
                <a:lnTo>
                  <a:pt x="1729" y="1139"/>
                </a:lnTo>
                <a:lnTo>
                  <a:pt x="1733" y="1140"/>
                </a:lnTo>
                <a:lnTo>
                  <a:pt x="1742" y="1146"/>
                </a:lnTo>
                <a:lnTo>
                  <a:pt x="1755" y="1156"/>
                </a:lnTo>
                <a:lnTo>
                  <a:pt x="1768" y="1173"/>
                </a:lnTo>
                <a:lnTo>
                  <a:pt x="1778" y="1199"/>
                </a:lnTo>
                <a:lnTo>
                  <a:pt x="1781" y="1234"/>
                </a:lnTo>
                <a:lnTo>
                  <a:pt x="1777" y="1281"/>
                </a:lnTo>
                <a:lnTo>
                  <a:pt x="1760" y="1341"/>
                </a:lnTo>
                <a:lnTo>
                  <a:pt x="1472" y="1765"/>
                </a:lnTo>
                <a:lnTo>
                  <a:pt x="1432" y="1765"/>
                </a:lnTo>
                <a:lnTo>
                  <a:pt x="1324" y="1904"/>
                </a:lnTo>
                <a:lnTo>
                  <a:pt x="1322" y="1904"/>
                </a:lnTo>
                <a:lnTo>
                  <a:pt x="1315" y="1903"/>
                </a:lnTo>
                <a:lnTo>
                  <a:pt x="1304" y="1902"/>
                </a:lnTo>
                <a:lnTo>
                  <a:pt x="1290" y="1900"/>
                </a:lnTo>
                <a:lnTo>
                  <a:pt x="1270" y="1897"/>
                </a:lnTo>
                <a:lnTo>
                  <a:pt x="1249" y="1894"/>
                </a:lnTo>
                <a:lnTo>
                  <a:pt x="1223" y="1891"/>
                </a:lnTo>
                <a:lnTo>
                  <a:pt x="1194" y="1887"/>
                </a:lnTo>
                <a:lnTo>
                  <a:pt x="1162" y="1881"/>
                </a:lnTo>
                <a:lnTo>
                  <a:pt x="1128" y="1876"/>
                </a:lnTo>
                <a:lnTo>
                  <a:pt x="1091" y="1869"/>
                </a:lnTo>
                <a:lnTo>
                  <a:pt x="1050" y="1862"/>
                </a:lnTo>
                <a:lnTo>
                  <a:pt x="1008" y="1854"/>
                </a:lnTo>
                <a:lnTo>
                  <a:pt x="964" y="1845"/>
                </a:lnTo>
                <a:lnTo>
                  <a:pt x="918" y="1835"/>
                </a:lnTo>
                <a:lnTo>
                  <a:pt x="870" y="1824"/>
                </a:lnTo>
                <a:lnTo>
                  <a:pt x="820" y="1813"/>
                </a:lnTo>
                <a:lnTo>
                  <a:pt x="769" y="1800"/>
                </a:lnTo>
                <a:lnTo>
                  <a:pt x="717" y="1786"/>
                </a:lnTo>
                <a:lnTo>
                  <a:pt x="664" y="1772"/>
                </a:lnTo>
                <a:lnTo>
                  <a:pt x="610" y="1755"/>
                </a:lnTo>
                <a:lnTo>
                  <a:pt x="555" y="1738"/>
                </a:lnTo>
                <a:lnTo>
                  <a:pt x="501" y="1720"/>
                </a:lnTo>
                <a:lnTo>
                  <a:pt x="445" y="1701"/>
                </a:lnTo>
                <a:lnTo>
                  <a:pt x="390" y="1681"/>
                </a:lnTo>
                <a:lnTo>
                  <a:pt x="334" y="1659"/>
                </a:lnTo>
                <a:lnTo>
                  <a:pt x="280" y="1636"/>
                </a:lnTo>
                <a:lnTo>
                  <a:pt x="225" y="1611"/>
                </a:lnTo>
                <a:lnTo>
                  <a:pt x="172" y="1585"/>
                </a:lnTo>
                <a:lnTo>
                  <a:pt x="119" y="1559"/>
                </a:lnTo>
                <a:lnTo>
                  <a:pt x="67" y="1530"/>
                </a:lnTo>
                <a:lnTo>
                  <a:pt x="17" y="1500"/>
                </a:lnTo>
                <a:lnTo>
                  <a:pt x="16" y="1495"/>
                </a:lnTo>
                <a:lnTo>
                  <a:pt x="12" y="1480"/>
                </a:lnTo>
                <a:lnTo>
                  <a:pt x="8" y="1457"/>
                </a:lnTo>
                <a:lnTo>
                  <a:pt x="4" y="1430"/>
                </a:lnTo>
                <a:lnTo>
                  <a:pt x="0" y="1401"/>
                </a:lnTo>
                <a:lnTo>
                  <a:pt x="0" y="1370"/>
                </a:lnTo>
                <a:lnTo>
                  <a:pt x="4" y="1343"/>
                </a:lnTo>
                <a:lnTo>
                  <a:pt x="12" y="1319"/>
                </a:lnTo>
                <a:lnTo>
                  <a:pt x="388" y="965"/>
                </a:lnTo>
                <a:lnTo>
                  <a:pt x="387" y="961"/>
                </a:lnTo>
                <a:lnTo>
                  <a:pt x="386" y="952"/>
                </a:lnTo>
                <a:lnTo>
                  <a:pt x="386" y="936"/>
                </a:lnTo>
                <a:lnTo>
                  <a:pt x="390" y="917"/>
                </a:lnTo>
                <a:lnTo>
                  <a:pt x="397" y="893"/>
                </a:lnTo>
                <a:lnTo>
                  <a:pt x="412" y="868"/>
                </a:lnTo>
                <a:lnTo>
                  <a:pt x="435" y="841"/>
                </a:lnTo>
                <a:lnTo>
                  <a:pt x="468" y="814"/>
                </a:lnTo>
                <a:lnTo>
                  <a:pt x="651" y="0"/>
                </a:lnTo>
                <a:close/>
              </a:path>
            </a:pathLst>
          </a:custGeom>
          <a:solidFill>
            <a:schemeClr val="folHlink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67" name="Freeform 317"/>
          <p:cNvSpPr>
            <a:spLocks/>
          </p:cNvSpPr>
          <p:nvPr/>
        </p:nvSpPr>
        <p:spPr bwMode="auto">
          <a:xfrm>
            <a:off x="6716713" y="5572125"/>
            <a:ext cx="134937" cy="42863"/>
          </a:xfrm>
          <a:custGeom>
            <a:avLst/>
            <a:gdLst>
              <a:gd name="T0" fmla="*/ 2147483647 w 1106"/>
              <a:gd name="T1" fmla="*/ 0 h 331"/>
              <a:gd name="T2" fmla="*/ 2147483647 w 1106"/>
              <a:gd name="T3" fmla="*/ 2147483647 h 331"/>
              <a:gd name="T4" fmla="*/ 2147483647 w 1106"/>
              <a:gd name="T5" fmla="*/ 2147483647 h 331"/>
              <a:gd name="T6" fmla="*/ 0 w 1106"/>
              <a:gd name="T7" fmla="*/ 2147483647 h 331"/>
              <a:gd name="T8" fmla="*/ 2147483647 w 1106"/>
              <a:gd name="T9" fmla="*/ 0 h 33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106"/>
              <a:gd name="T16" fmla="*/ 0 h 331"/>
              <a:gd name="T17" fmla="*/ 1106 w 1106"/>
              <a:gd name="T18" fmla="*/ 331 h 33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106" h="331">
                <a:moveTo>
                  <a:pt x="40" y="0"/>
                </a:moveTo>
                <a:lnTo>
                  <a:pt x="1106" y="277"/>
                </a:lnTo>
                <a:lnTo>
                  <a:pt x="1071" y="331"/>
                </a:lnTo>
                <a:lnTo>
                  <a:pt x="0" y="36"/>
                </a:lnTo>
                <a:lnTo>
                  <a:pt x="40" y="0"/>
                </a:lnTo>
                <a:close/>
              </a:path>
            </a:pathLst>
          </a:custGeom>
          <a:solidFill>
            <a:srgbClr val="7F7F7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68" name="Freeform 318"/>
          <p:cNvSpPr>
            <a:spLocks/>
          </p:cNvSpPr>
          <p:nvPr/>
        </p:nvSpPr>
        <p:spPr bwMode="auto">
          <a:xfrm>
            <a:off x="6694488" y="5591175"/>
            <a:ext cx="157162" cy="66675"/>
          </a:xfrm>
          <a:custGeom>
            <a:avLst/>
            <a:gdLst>
              <a:gd name="T0" fmla="*/ 2147483647 w 1285"/>
              <a:gd name="T1" fmla="*/ 2147483647 h 505"/>
              <a:gd name="T2" fmla="*/ 2147483647 w 1285"/>
              <a:gd name="T3" fmla="*/ 2147483647 h 505"/>
              <a:gd name="T4" fmla="*/ 2147483647 w 1285"/>
              <a:gd name="T5" fmla="*/ 2147483647 h 505"/>
              <a:gd name="T6" fmla="*/ 2147483647 w 1285"/>
              <a:gd name="T7" fmla="*/ 2147483647 h 505"/>
              <a:gd name="T8" fmla="*/ 2147483647 w 1285"/>
              <a:gd name="T9" fmla="*/ 2147483647 h 505"/>
              <a:gd name="T10" fmla="*/ 2147483647 w 1285"/>
              <a:gd name="T11" fmla="*/ 2147483647 h 505"/>
              <a:gd name="T12" fmla="*/ 2147483647 w 1285"/>
              <a:gd name="T13" fmla="*/ 2147483647 h 505"/>
              <a:gd name="T14" fmla="*/ 2147483647 w 1285"/>
              <a:gd name="T15" fmla="*/ 2147483647 h 505"/>
              <a:gd name="T16" fmla="*/ 2147483647 w 1285"/>
              <a:gd name="T17" fmla="*/ 2147483647 h 505"/>
              <a:gd name="T18" fmla="*/ 2147483647 w 1285"/>
              <a:gd name="T19" fmla="*/ 2147483647 h 505"/>
              <a:gd name="T20" fmla="*/ 2147483647 w 1285"/>
              <a:gd name="T21" fmla="*/ 2147483647 h 505"/>
              <a:gd name="T22" fmla="*/ 2147483647 w 1285"/>
              <a:gd name="T23" fmla="*/ 2147483647 h 505"/>
              <a:gd name="T24" fmla="*/ 2147483647 w 1285"/>
              <a:gd name="T25" fmla="*/ 2147483647 h 505"/>
              <a:gd name="T26" fmla="*/ 2147483647 w 1285"/>
              <a:gd name="T27" fmla="*/ 2147483647 h 505"/>
              <a:gd name="T28" fmla="*/ 2147483647 w 1285"/>
              <a:gd name="T29" fmla="*/ 2147483647 h 505"/>
              <a:gd name="T30" fmla="*/ 2147483647 w 1285"/>
              <a:gd name="T31" fmla="*/ 2147483647 h 505"/>
              <a:gd name="T32" fmla="*/ 2147483647 w 1285"/>
              <a:gd name="T33" fmla="*/ 2147483647 h 505"/>
              <a:gd name="T34" fmla="*/ 2147483647 w 1285"/>
              <a:gd name="T35" fmla="*/ 2147483647 h 505"/>
              <a:gd name="T36" fmla="*/ 0 w 1285"/>
              <a:gd name="T37" fmla="*/ 2147483647 h 505"/>
              <a:gd name="T38" fmla="*/ 2147483647 w 1285"/>
              <a:gd name="T39" fmla="*/ 2147483647 h 505"/>
              <a:gd name="T40" fmla="*/ 2147483647 w 1285"/>
              <a:gd name="T41" fmla="*/ 2147483647 h 505"/>
              <a:gd name="T42" fmla="*/ 2147483647 w 1285"/>
              <a:gd name="T43" fmla="*/ 2147483647 h 505"/>
              <a:gd name="T44" fmla="*/ 2147483647 w 1285"/>
              <a:gd name="T45" fmla="*/ 2147483647 h 505"/>
              <a:gd name="T46" fmla="*/ 2147483647 w 1285"/>
              <a:gd name="T47" fmla="*/ 2147483647 h 505"/>
              <a:gd name="T48" fmla="*/ 2147483647 w 1285"/>
              <a:gd name="T49" fmla="*/ 2147483647 h 505"/>
              <a:gd name="T50" fmla="*/ 2147483647 w 1285"/>
              <a:gd name="T51" fmla="*/ 2147483647 h 505"/>
              <a:gd name="T52" fmla="*/ 2147483647 w 1285"/>
              <a:gd name="T53" fmla="*/ 2147483647 h 505"/>
              <a:gd name="T54" fmla="*/ 2147483647 w 1285"/>
              <a:gd name="T55" fmla="*/ 2147483647 h 505"/>
              <a:gd name="T56" fmla="*/ 2147483647 w 1285"/>
              <a:gd name="T57" fmla="*/ 2147483647 h 505"/>
              <a:gd name="T58" fmla="*/ 2147483647 w 1285"/>
              <a:gd name="T59" fmla="*/ 2147483647 h 505"/>
              <a:gd name="T60" fmla="*/ 2147483647 w 1285"/>
              <a:gd name="T61" fmla="*/ 2147483647 h 505"/>
              <a:gd name="T62" fmla="*/ 2147483647 w 1285"/>
              <a:gd name="T63" fmla="*/ 2147483647 h 505"/>
              <a:gd name="T64" fmla="*/ 2147483647 w 1285"/>
              <a:gd name="T65" fmla="*/ 2147483647 h 505"/>
              <a:gd name="T66" fmla="*/ 2147483647 w 1285"/>
              <a:gd name="T67" fmla="*/ 2147483647 h 505"/>
              <a:gd name="T68" fmla="*/ 2147483647 w 1285"/>
              <a:gd name="T69" fmla="*/ 2147483647 h 505"/>
              <a:gd name="T70" fmla="*/ 2147483647 w 1285"/>
              <a:gd name="T71" fmla="*/ 2147483647 h 505"/>
              <a:gd name="T72" fmla="*/ 2147483647 w 1285"/>
              <a:gd name="T73" fmla="*/ 2147483647 h 505"/>
              <a:gd name="T74" fmla="*/ 2147483647 w 1285"/>
              <a:gd name="T75" fmla="*/ 2147483647 h 505"/>
              <a:gd name="T76" fmla="*/ 2147483647 w 1285"/>
              <a:gd name="T77" fmla="*/ 2147483647 h 505"/>
              <a:gd name="T78" fmla="*/ 2147483647 w 1285"/>
              <a:gd name="T79" fmla="*/ 2147483647 h 505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w 1285"/>
              <a:gd name="T121" fmla="*/ 0 h 505"/>
              <a:gd name="T122" fmla="*/ 1285 w 1285"/>
              <a:gd name="T123" fmla="*/ 505 h 505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T120" t="T121" r="T122" b="T123"/>
            <a:pathLst>
              <a:path w="1285" h="505">
                <a:moveTo>
                  <a:pt x="1284" y="391"/>
                </a:moveTo>
                <a:lnTo>
                  <a:pt x="1282" y="391"/>
                </a:lnTo>
                <a:lnTo>
                  <a:pt x="1275" y="390"/>
                </a:lnTo>
                <a:lnTo>
                  <a:pt x="1264" y="389"/>
                </a:lnTo>
                <a:lnTo>
                  <a:pt x="1250" y="387"/>
                </a:lnTo>
                <a:lnTo>
                  <a:pt x="1232" y="385"/>
                </a:lnTo>
                <a:lnTo>
                  <a:pt x="1209" y="382"/>
                </a:lnTo>
                <a:lnTo>
                  <a:pt x="1183" y="378"/>
                </a:lnTo>
                <a:lnTo>
                  <a:pt x="1155" y="374"/>
                </a:lnTo>
                <a:lnTo>
                  <a:pt x="1124" y="369"/>
                </a:lnTo>
                <a:lnTo>
                  <a:pt x="1089" y="362"/>
                </a:lnTo>
                <a:lnTo>
                  <a:pt x="1052" y="355"/>
                </a:lnTo>
                <a:lnTo>
                  <a:pt x="1013" y="349"/>
                </a:lnTo>
                <a:lnTo>
                  <a:pt x="971" y="340"/>
                </a:lnTo>
                <a:lnTo>
                  <a:pt x="926" y="332"/>
                </a:lnTo>
                <a:lnTo>
                  <a:pt x="881" y="322"/>
                </a:lnTo>
                <a:lnTo>
                  <a:pt x="834" y="311"/>
                </a:lnTo>
                <a:lnTo>
                  <a:pt x="785" y="299"/>
                </a:lnTo>
                <a:lnTo>
                  <a:pt x="735" y="287"/>
                </a:lnTo>
                <a:lnTo>
                  <a:pt x="684" y="273"/>
                </a:lnTo>
                <a:lnTo>
                  <a:pt x="632" y="259"/>
                </a:lnTo>
                <a:lnTo>
                  <a:pt x="579" y="244"/>
                </a:lnTo>
                <a:lnTo>
                  <a:pt x="526" y="228"/>
                </a:lnTo>
                <a:lnTo>
                  <a:pt x="472" y="209"/>
                </a:lnTo>
                <a:lnTo>
                  <a:pt x="419" y="191"/>
                </a:lnTo>
                <a:lnTo>
                  <a:pt x="364" y="171"/>
                </a:lnTo>
                <a:lnTo>
                  <a:pt x="311" y="150"/>
                </a:lnTo>
                <a:lnTo>
                  <a:pt x="259" y="128"/>
                </a:lnTo>
                <a:lnTo>
                  <a:pt x="206" y="105"/>
                </a:lnTo>
                <a:lnTo>
                  <a:pt x="155" y="81"/>
                </a:lnTo>
                <a:lnTo>
                  <a:pt x="104" y="55"/>
                </a:lnTo>
                <a:lnTo>
                  <a:pt x="55" y="28"/>
                </a:lnTo>
                <a:lnTo>
                  <a:pt x="7" y="0"/>
                </a:lnTo>
                <a:lnTo>
                  <a:pt x="6" y="4"/>
                </a:lnTo>
                <a:lnTo>
                  <a:pt x="4" y="15"/>
                </a:lnTo>
                <a:lnTo>
                  <a:pt x="2" y="32"/>
                </a:lnTo>
                <a:lnTo>
                  <a:pt x="0" y="53"/>
                </a:lnTo>
                <a:lnTo>
                  <a:pt x="0" y="76"/>
                </a:lnTo>
                <a:lnTo>
                  <a:pt x="2" y="98"/>
                </a:lnTo>
                <a:lnTo>
                  <a:pt x="8" y="120"/>
                </a:lnTo>
                <a:lnTo>
                  <a:pt x="18" y="137"/>
                </a:lnTo>
                <a:lnTo>
                  <a:pt x="19" y="139"/>
                </a:lnTo>
                <a:lnTo>
                  <a:pt x="22" y="141"/>
                </a:lnTo>
                <a:lnTo>
                  <a:pt x="28" y="144"/>
                </a:lnTo>
                <a:lnTo>
                  <a:pt x="37" y="148"/>
                </a:lnTo>
                <a:lnTo>
                  <a:pt x="47" y="155"/>
                </a:lnTo>
                <a:lnTo>
                  <a:pt x="59" y="162"/>
                </a:lnTo>
                <a:lnTo>
                  <a:pt x="75" y="170"/>
                </a:lnTo>
                <a:lnTo>
                  <a:pt x="92" y="180"/>
                </a:lnTo>
                <a:lnTo>
                  <a:pt x="112" y="190"/>
                </a:lnTo>
                <a:lnTo>
                  <a:pt x="134" y="200"/>
                </a:lnTo>
                <a:lnTo>
                  <a:pt x="159" y="212"/>
                </a:lnTo>
                <a:lnTo>
                  <a:pt x="186" y="225"/>
                </a:lnTo>
                <a:lnTo>
                  <a:pt x="215" y="238"/>
                </a:lnTo>
                <a:lnTo>
                  <a:pt x="247" y="252"/>
                </a:lnTo>
                <a:lnTo>
                  <a:pt x="281" y="267"/>
                </a:lnTo>
                <a:lnTo>
                  <a:pt x="318" y="281"/>
                </a:lnTo>
                <a:lnTo>
                  <a:pt x="358" y="296"/>
                </a:lnTo>
                <a:lnTo>
                  <a:pt x="399" y="311"/>
                </a:lnTo>
                <a:lnTo>
                  <a:pt x="443" y="326"/>
                </a:lnTo>
                <a:lnTo>
                  <a:pt x="491" y="341"/>
                </a:lnTo>
                <a:lnTo>
                  <a:pt x="540" y="357"/>
                </a:lnTo>
                <a:lnTo>
                  <a:pt x="592" y="372"/>
                </a:lnTo>
                <a:lnTo>
                  <a:pt x="647" y="387"/>
                </a:lnTo>
                <a:lnTo>
                  <a:pt x="703" y="402"/>
                </a:lnTo>
                <a:lnTo>
                  <a:pt x="764" y="416"/>
                </a:lnTo>
                <a:lnTo>
                  <a:pt x="826" y="431"/>
                </a:lnTo>
                <a:lnTo>
                  <a:pt x="890" y="444"/>
                </a:lnTo>
                <a:lnTo>
                  <a:pt x="958" y="459"/>
                </a:lnTo>
                <a:lnTo>
                  <a:pt x="1028" y="472"/>
                </a:lnTo>
                <a:lnTo>
                  <a:pt x="1101" y="483"/>
                </a:lnTo>
                <a:lnTo>
                  <a:pt x="1177" y="494"/>
                </a:lnTo>
                <a:lnTo>
                  <a:pt x="1255" y="505"/>
                </a:lnTo>
                <a:lnTo>
                  <a:pt x="1256" y="503"/>
                </a:lnTo>
                <a:lnTo>
                  <a:pt x="1260" y="497"/>
                </a:lnTo>
                <a:lnTo>
                  <a:pt x="1265" y="487"/>
                </a:lnTo>
                <a:lnTo>
                  <a:pt x="1272" y="473"/>
                </a:lnTo>
                <a:lnTo>
                  <a:pt x="1278" y="456"/>
                </a:lnTo>
                <a:lnTo>
                  <a:pt x="1282" y="437"/>
                </a:lnTo>
                <a:lnTo>
                  <a:pt x="1285" y="415"/>
                </a:lnTo>
                <a:lnTo>
                  <a:pt x="1284" y="391"/>
                </a:ln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69" name="AutoShape 319"/>
          <p:cNvSpPr>
            <a:spLocks noChangeAspect="1" noChangeArrowheads="1" noTextEdit="1"/>
          </p:cNvSpPr>
          <p:nvPr/>
        </p:nvSpPr>
        <p:spPr bwMode="auto">
          <a:xfrm>
            <a:off x="6646863" y="5322888"/>
            <a:ext cx="254000" cy="30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70" name="Freeform 320"/>
          <p:cNvSpPr>
            <a:spLocks/>
          </p:cNvSpPr>
          <p:nvPr/>
        </p:nvSpPr>
        <p:spPr bwMode="auto">
          <a:xfrm>
            <a:off x="6699250" y="5341938"/>
            <a:ext cx="36513" cy="49212"/>
          </a:xfrm>
          <a:custGeom>
            <a:avLst/>
            <a:gdLst>
              <a:gd name="T0" fmla="*/ 2147483647 w 179"/>
              <a:gd name="T1" fmla="*/ 2147483647 h 216"/>
              <a:gd name="T2" fmla="*/ 2147483647 w 179"/>
              <a:gd name="T3" fmla="*/ 2147483647 h 216"/>
              <a:gd name="T4" fmla="*/ 2147483647 w 179"/>
              <a:gd name="T5" fmla="*/ 2147483647 h 216"/>
              <a:gd name="T6" fmla="*/ 2147483647 w 179"/>
              <a:gd name="T7" fmla="*/ 2147483647 h 216"/>
              <a:gd name="T8" fmla="*/ 2147483647 w 179"/>
              <a:gd name="T9" fmla="*/ 2147483647 h 216"/>
              <a:gd name="T10" fmla="*/ 2147483647 w 179"/>
              <a:gd name="T11" fmla="*/ 2147483647 h 216"/>
              <a:gd name="T12" fmla="*/ 2147483647 w 179"/>
              <a:gd name="T13" fmla="*/ 2147483647 h 216"/>
              <a:gd name="T14" fmla="*/ 2147483647 w 179"/>
              <a:gd name="T15" fmla="*/ 2147483647 h 216"/>
              <a:gd name="T16" fmla="*/ 0 w 179"/>
              <a:gd name="T17" fmla="*/ 2147483647 h 216"/>
              <a:gd name="T18" fmla="*/ 2147483647 w 179"/>
              <a:gd name="T19" fmla="*/ 2147483647 h 216"/>
              <a:gd name="T20" fmla="*/ 2147483647 w 179"/>
              <a:gd name="T21" fmla="*/ 2147483647 h 216"/>
              <a:gd name="T22" fmla="*/ 2147483647 w 179"/>
              <a:gd name="T23" fmla="*/ 2147483647 h 216"/>
              <a:gd name="T24" fmla="*/ 2147483647 w 179"/>
              <a:gd name="T25" fmla="*/ 2147483647 h 216"/>
              <a:gd name="T26" fmla="*/ 2147483647 w 179"/>
              <a:gd name="T27" fmla="*/ 2147483647 h 216"/>
              <a:gd name="T28" fmla="*/ 2147483647 w 179"/>
              <a:gd name="T29" fmla="*/ 2147483647 h 216"/>
              <a:gd name="T30" fmla="*/ 2147483647 w 179"/>
              <a:gd name="T31" fmla="*/ 2147483647 h 216"/>
              <a:gd name="T32" fmla="*/ 2147483647 w 179"/>
              <a:gd name="T33" fmla="*/ 2147483647 h 216"/>
              <a:gd name="T34" fmla="*/ 2147483647 w 179"/>
              <a:gd name="T35" fmla="*/ 2147483647 h 216"/>
              <a:gd name="T36" fmla="*/ 2147483647 w 179"/>
              <a:gd name="T37" fmla="*/ 2147483647 h 216"/>
              <a:gd name="T38" fmla="*/ 2147483647 w 179"/>
              <a:gd name="T39" fmla="*/ 2147483647 h 216"/>
              <a:gd name="T40" fmla="*/ 2147483647 w 179"/>
              <a:gd name="T41" fmla="*/ 2147483647 h 216"/>
              <a:gd name="T42" fmla="*/ 2147483647 w 179"/>
              <a:gd name="T43" fmla="*/ 2147483647 h 216"/>
              <a:gd name="T44" fmla="*/ 2147483647 w 179"/>
              <a:gd name="T45" fmla="*/ 2147483647 h 216"/>
              <a:gd name="T46" fmla="*/ 2147483647 w 179"/>
              <a:gd name="T47" fmla="*/ 2147483647 h 216"/>
              <a:gd name="T48" fmla="*/ 2147483647 w 179"/>
              <a:gd name="T49" fmla="*/ 2147483647 h 216"/>
              <a:gd name="T50" fmla="*/ 2147483647 w 179"/>
              <a:gd name="T51" fmla="*/ 2147483647 h 216"/>
              <a:gd name="T52" fmla="*/ 2147483647 w 179"/>
              <a:gd name="T53" fmla="*/ 2147483647 h 216"/>
              <a:gd name="T54" fmla="*/ 2147483647 w 179"/>
              <a:gd name="T55" fmla="*/ 2147483647 h 216"/>
              <a:gd name="T56" fmla="*/ 2147483647 w 179"/>
              <a:gd name="T57" fmla="*/ 2147483647 h 216"/>
              <a:gd name="T58" fmla="*/ 2147483647 w 179"/>
              <a:gd name="T59" fmla="*/ 2147483647 h 216"/>
              <a:gd name="T60" fmla="*/ 2147483647 w 179"/>
              <a:gd name="T61" fmla="*/ 2147483647 h 216"/>
              <a:gd name="T62" fmla="*/ 2147483647 w 179"/>
              <a:gd name="T63" fmla="*/ 2147483647 h 216"/>
              <a:gd name="T64" fmla="*/ 2147483647 w 179"/>
              <a:gd name="T65" fmla="*/ 2147483647 h 216"/>
              <a:gd name="T66" fmla="*/ 2147483647 w 179"/>
              <a:gd name="T67" fmla="*/ 2147483647 h 216"/>
              <a:gd name="T68" fmla="*/ 2147483647 w 179"/>
              <a:gd name="T69" fmla="*/ 2147483647 h 216"/>
              <a:gd name="T70" fmla="*/ 2147483647 w 179"/>
              <a:gd name="T71" fmla="*/ 2147483647 h 216"/>
              <a:gd name="T72" fmla="*/ 2147483647 w 179"/>
              <a:gd name="T73" fmla="*/ 2147483647 h 216"/>
              <a:gd name="T74" fmla="*/ 2147483647 w 179"/>
              <a:gd name="T75" fmla="*/ 2147483647 h 216"/>
              <a:gd name="T76" fmla="*/ 2147483647 w 179"/>
              <a:gd name="T77" fmla="*/ 2147483647 h 216"/>
              <a:gd name="T78" fmla="*/ 2147483647 w 179"/>
              <a:gd name="T79" fmla="*/ 2147483647 h 216"/>
              <a:gd name="T80" fmla="*/ 2147483647 w 179"/>
              <a:gd name="T81" fmla="*/ 2147483647 h 216"/>
              <a:gd name="T82" fmla="*/ 2147483647 w 179"/>
              <a:gd name="T83" fmla="*/ 2147483647 h 216"/>
              <a:gd name="T84" fmla="*/ 2147483647 w 179"/>
              <a:gd name="T85" fmla="*/ 0 h 216"/>
              <a:gd name="T86" fmla="*/ 2147483647 w 179"/>
              <a:gd name="T87" fmla="*/ 2147483647 h 216"/>
              <a:gd name="T88" fmla="*/ 2147483647 w 179"/>
              <a:gd name="T89" fmla="*/ 2147483647 h 216"/>
              <a:gd name="T90" fmla="*/ 2147483647 w 179"/>
              <a:gd name="T91" fmla="*/ 2147483647 h 216"/>
              <a:gd name="T92" fmla="*/ 2147483647 w 179"/>
              <a:gd name="T93" fmla="*/ 2147483647 h 216"/>
              <a:gd name="T94" fmla="*/ 2147483647 w 179"/>
              <a:gd name="T95" fmla="*/ 2147483647 h 216"/>
              <a:gd name="T96" fmla="*/ 2147483647 w 179"/>
              <a:gd name="T97" fmla="*/ 2147483647 h 21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179"/>
              <a:gd name="T148" fmla="*/ 0 h 216"/>
              <a:gd name="T149" fmla="*/ 179 w 179"/>
              <a:gd name="T150" fmla="*/ 216 h 21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179" h="216">
                <a:moveTo>
                  <a:pt x="63" y="28"/>
                </a:moveTo>
                <a:lnTo>
                  <a:pt x="49" y="37"/>
                </a:lnTo>
                <a:lnTo>
                  <a:pt x="38" y="47"/>
                </a:lnTo>
                <a:lnTo>
                  <a:pt x="27" y="59"/>
                </a:lnTo>
                <a:lnTo>
                  <a:pt x="18" y="72"/>
                </a:lnTo>
                <a:lnTo>
                  <a:pt x="10" y="86"/>
                </a:lnTo>
                <a:lnTo>
                  <a:pt x="5" y="101"/>
                </a:lnTo>
                <a:lnTo>
                  <a:pt x="2" y="117"/>
                </a:lnTo>
                <a:lnTo>
                  <a:pt x="0" y="133"/>
                </a:lnTo>
                <a:lnTo>
                  <a:pt x="2" y="155"/>
                </a:lnTo>
                <a:lnTo>
                  <a:pt x="10" y="173"/>
                </a:lnTo>
                <a:lnTo>
                  <a:pt x="23" y="190"/>
                </a:lnTo>
                <a:lnTo>
                  <a:pt x="40" y="201"/>
                </a:lnTo>
                <a:lnTo>
                  <a:pt x="59" y="211"/>
                </a:lnTo>
                <a:lnTo>
                  <a:pt x="79" y="215"/>
                </a:lnTo>
                <a:lnTo>
                  <a:pt x="100" y="216"/>
                </a:lnTo>
                <a:lnTo>
                  <a:pt x="120" y="213"/>
                </a:lnTo>
                <a:lnTo>
                  <a:pt x="124" y="213"/>
                </a:lnTo>
                <a:lnTo>
                  <a:pt x="128" y="211"/>
                </a:lnTo>
                <a:lnTo>
                  <a:pt x="131" y="208"/>
                </a:lnTo>
                <a:lnTo>
                  <a:pt x="132" y="203"/>
                </a:lnTo>
                <a:lnTo>
                  <a:pt x="130" y="198"/>
                </a:lnTo>
                <a:lnTo>
                  <a:pt x="126" y="194"/>
                </a:lnTo>
                <a:lnTo>
                  <a:pt x="121" y="190"/>
                </a:lnTo>
                <a:lnTo>
                  <a:pt x="116" y="187"/>
                </a:lnTo>
                <a:lnTo>
                  <a:pt x="105" y="184"/>
                </a:lnTo>
                <a:lnTo>
                  <a:pt x="95" y="182"/>
                </a:lnTo>
                <a:lnTo>
                  <a:pt x="84" y="180"/>
                </a:lnTo>
                <a:lnTo>
                  <a:pt x="75" y="178"/>
                </a:lnTo>
                <a:lnTo>
                  <a:pt x="65" y="175"/>
                </a:lnTo>
                <a:lnTo>
                  <a:pt x="56" y="170"/>
                </a:lnTo>
                <a:lnTo>
                  <a:pt x="47" y="165"/>
                </a:lnTo>
                <a:lnTo>
                  <a:pt x="39" y="156"/>
                </a:lnTo>
                <a:lnTo>
                  <a:pt x="36" y="120"/>
                </a:lnTo>
                <a:lnTo>
                  <a:pt x="44" y="90"/>
                </a:lnTo>
                <a:lnTo>
                  <a:pt x="61" y="67"/>
                </a:lnTo>
                <a:lnTo>
                  <a:pt x="84" y="47"/>
                </a:lnTo>
                <a:lnTo>
                  <a:pt x="109" y="32"/>
                </a:lnTo>
                <a:lnTo>
                  <a:pt x="136" y="21"/>
                </a:lnTo>
                <a:lnTo>
                  <a:pt x="160" y="12"/>
                </a:lnTo>
                <a:lnTo>
                  <a:pt x="179" y="5"/>
                </a:lnTo>
                <a:lnTo>
                  <a:pt x="167" y="1"/>
                </a:lnTo>
                <a:lnTo>
                  <a:pt x="154" y="0"/>
                </a:lnTo>
                <a:lnTo>
                  <a:pt x="140" y="2"/>
                </a:lnTo>
                <a:lnTo>
                  <a:pt x="124" y="5"/>
                </a:lnTo>
                <a:lnTo>
                  <a:pt x="108" y="10"/>
                </a:lnTo>
                <a:lnTo>
                  <a:pt x="92" y="15"/>
                </a:lnTo>
                <a:lnTo>
                  <a:pt x="77" y="22"/>
                </a:lnTo>
                <a:lnTo>
                  <a:pt x="63" y="28"/>
                </a:lnTo>
                <a:close/>
              </a:path>
            </a:pathLst>
          </a:custGeom>
          <a:solidFill>
            <a:srgbClr val="C9E8FF"/>
          </a:solidFill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71" name="Freeform 321"/>
          <p:cNvSpPr>
            <a:spLocks/>
          </p:cNvSpPr>
          <p:nvPr/>
        </p:nvSpPr>
        <p:spPr bwMode="auto">
          <a:xfrm>
            <a:off x="6761163" y="5340350"/>
            <a:ext cx="22225" cy="38100"/>
          </a:xfrm>
          <a:custGeom>
            <a:avLst/>
            <a:gdLst>
              <a:gd name="T0" fmla="*/ 2147483647 w 114"/>
              <a:gd name="T1" fmla="*/ 2147483647 h 168"/>
              <a:gd name="T2" fmla="*/ 2147483647 w 114"/>
              <a:gd name="T3" fmla="*/ 2147483647 h 168"/>
              <a:gd name="T4" fmla="*/ 2147483647 w 114"/>
              <a:gd name="T5" fmla="*/ 2147483647 h 168"/>
              <a:gd name="T6" fmla="*/ 2147483647 w 114"/>
              <a:gd name="T7" fmla="*/ 2147483647 h 168"/>
              <a:gd name="T8" fmla="*/ 2147483647 w 114"/>
              <a:gd name="T9" fmla="*/ 2147483647 h 168"/>
              <a:gd name="T10" fmla="*/ 2147483647 w 114"/>
              <a:gd name="T11" fmla="*/ 2147483647 h 168"/>
              <a:gd name="T12" fmla="*/ 2147483647 w 114"/>
              <a:gd name="T13" fmla="*/ 2147483647 h 168"/>
              <a:gd name="T14" fmla="*/ 2147483647 w 114"/>
              <a:gd name="T15" fmla="*/ 2147483647 h 168"/>
              <a:gd name="T16" fmla="*/ 2147483647 w 114"/>
              <a:gd name="T17" fmla="*/ 2147483647 h 168"/>
              <a:gd name="T18" fmla="*/ 2147483647 w 114"/>
              <a:gd name="T19" fmla="*/ 2147483647 h 168"/>
              <a:gd name="T20" fmla="*/ 2147483647 w 114"/>
              <a:gd name="T21" fmla="*/ 2147483647 h 168"/>
              <a:gd name="T22" fmla="*/ 2147483647 w 114"/>
              <a:gd name="T23" fmla="*/ 2147483647 h 168"/>
              <a:gd name="T24" fmla="*/ 2147483647 w 114"/>
              <a:gd name="T25" fmla="*/ 2147483647 h 168"/>
              <a:gd name="T26" fmla="*/ 2147483647 w 114"/>
              <a:gd name="T27" fmla="*/ 2147483647 h 168"/>
              <a:gd name="T28" fmla="*/ 2147483647 w 114"/>
              <a:gd name="T29" fmla="*/ 2147483647 h 168"/>
              <a:gd name="T30" fmla="*/ 2147483647 w 114"/>
              <a:gd name="T31" fmla="*/ 2147483647 h 168"/>
              <a:gd name="T32" fmla="*/ 2147483647 w 114"/>
              <a:gd name="T33" fmla="*/ 2147483647 h 168"/>
              <a:gd name="T34" fmla="*/ 2147483647 w 114"/>
              <a:gd name="T35" fmla="*/ 2147483647 h 168"/>
              <a:gd name="T36" fmla="*/ 2147483647 w 114"/>
              <a:gd name="T37" fmla="*/ 2147483647 h 168"/>
              <a:gd name="T38" fmla="*/ 2147483647 w 114"/>
              <a:gd name="T39" fmla="*/ 2147483647 h 168"/>
              <a:gd name="T40" fmla="*/ 2147483647 w 114"/>
              <a:gd name="T41" fmla="*/ 2147483647 h 168"/>
              <a:gd name="T42" fmla="*/ 2147483647 w 114"/>
              <a:gd name="T43" fmla="*/ 2147483647 h 168"/>
              <a:gd name="T44" fmla="*/ 2147483647 w 114"/>
              <a:gd name="T45" fmla="*/ 2147483647 h 168"/>
              <a:gd name="T46" fmla="*/ 2147483647 w 114"/>
              <a:gd name="T47" fmla="*/ 2147483647 h 168"/>
              <a:gd name="T48" fmla="*/ 2147483647 w 114"/>
              <a:gd name="T49" fmla="*/ 2147483647 h 168"/>
              <a:gd name="T50" fmla="*/ 2147483647 w 114"/>
              <a:gd name="T51" fmla="*/ 2147483647 h 168"/>
              <a:gd name="T52" fmla="*/ 2147483647 w 114"/>
              <a:gd name="T53" fmla="*/ 2147483647 h 168"/>
              <a:gd name="T54" fmla="*/ 2147483647 w 114"/>
              <a:gd name="T55" fmla="*/ 2147483647 h 168"/>
              <a:gd name="T56" fmla="*/ 2147483647 w 114"/>
              <a:gd name="T57" fmla="*/ 2147483647 h 168"/>
              <a:gd name="T58" fmla="*/ 2147483647 w 114"/>
              <a:gd name="T59" fmla="*/ 2147483647 h 168"/>
              <a:gd name="T60" fmla="*/ 2147483647 w 114"/>
              <a:gd name="T61" fmla="*/ 0 h 168"/>
              <a:gd name="T62" fmla="*/ 2147483647 w 114"/>
              <a:gd name="T63" fmla="*/ 0 h 168"/>
              <a:gd name="T64" fmla="*/ 0 w 114"/>
              <a:gd name="T65" fmla="*/ 2147483647 h 168"/>
              <a:gd name="T66" fmla="*/ 2147483647 w 114"/>
              <a:gd name="T67" fmla="*/ 2147483647 h 168"/>
              <a:gd name="T68" fmla="*/ 2147483647 w 114"/>
              <a:gd name="T69" fmla="*/ 2147483647 h 168"/>
              <a:gd name="T70" fmla="*/ 2147483647 w 114"/>
              <a:gd name="T71" fmla="*/ 2147483647 h 168"/>
              <a:gd name="T72" fmla="*/ 2147483647 w 114"/>
              <a:gd name="T73" fmla="*/ 2147483647 h 168"/>
              <a:gd name="T74" fmla="*/ 2147483647 w 114"/>
              <a:gd name="T75" fmla="*/ 2147483647 h 168"/>
              <a:gd name="T76" fmla="*/ 2147483647 w 114"/>
              <a:gd name="T77" fmla="*/ 2147483647 h 168"/>
              <a:gd name="T78" fmla="*/ 2147483647 w 114"/>
              <a:gd name="T79" fmla="*/ 2147483647 h 168"/>
              <a:gd name="T80" fmla="*/ 2147483647 w 114"/>
              <a:gd name="T81" fmla="*/ 2147483647 h 168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114"/>
              <a:gd name="T124" fmla="*/ 0 h 168"/>
              <a:gd name="T125" fmla="*/ 114 w 114"/>
              <a:gd name="T126" fmla="*/ 168 h 168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114" h="168">
                <a:moveTo>
                  <a:pt x="96" y="55"/>
                </a:moveTo>
                <a:lnTo>
                  <a:pt x="101" y="72"/>
                </a:lnTo>
                <a:lnTo>
                  <a:pt x="100" y="88"/>
                </a:lnTo>
                <a:lnTo>
                  <a:pt x="92" y="101"/>
                </a:lnTo>
                <a:lnTo>
                  <a:pt x="82" y="112"/>
                </a:lnTo>
                <a:lnTo>
                  <a:pt x="69" y="123"/>
                </a:lnTo>
                <a:lnTo>
                  <a:pt x="54" y="134"/>
                </a:lnTo>
                <a:lnTo>
                  <a:pt x="40" y="143"/>
                </a:lnTo>
                <a:lnTo>
                  <a:pt x="27" y="153"/>
                </a:lnTo>
                <a:lnTo>
                  <a:pt x="25" y="156"/>
                </a:lnTo>
                <a:lnTo>
                  <a:pt x="24" y="158"/>
                </a:lnTo>
                <a:lnTo>
                  <a:pt x="24" y="162"/>
                </a:lnTo>
                <a:lnTo>
                  <a:pt x="25" y="165"/>
                </a:lnTo>
                <a:lnTo>
                  <a:pt x="28" y="167"/>
                </a:lnTo>
                <a:lnTo>
                  <a:pt x="31" y="168"/>
                </a:lnTo>
                <a:lnTo>
                  <a:pt x="33" y="168"/>
                </a:lnTo>
                <a:lnTo>
                  <a:pt x="37" y="167"/>
                </a:lnTo>
                <a:lnTo>
                  <a:pt x="53" y="157"/>
                </a:lnTo>
                <a:lnTo>
                  <a:pt x="69" y="147"/>
                </a:lnTo>
                <a:lnTo>
                  <a:pt x="84" y="135"/>
                </a:lnTo>
                <a:lnTo>
                  <a:pt x="97" y="121"/>
                </a:lnTo>
                <a:lnTo>
                  <a:pt x="107" y="106"/>
                </a:lnTo>
                <a:lnTo>
                  <a:pt x="113" y="89"/>
                </a:lnTo>
                <a:lnTo>
                  <a:pt x="114" y="71"/>
                </a:lnTo>
                <a:lnTo>
                  <a:pt x="110" y="51"/>
                </a:lnTo>
                <a:lnTo>
                  <a:pt x="101" y="36"/>
                </a:lnTo>
                <a:lnTo>
                  <a:pt x="87" y="24"/>
                </a:lnTo>
                <a:lnTo>
                  <a:pt x="70" y="14"/>
                </a:lnTo>
                <a:lnTo>
                  <a:pt x="51" y="7"/>
                </a:lnTo>
                <a:lnTo>
                  <a:pt x="32" y="2"/>
                </a:lnTo>
                <a:lnTo>
                  <a:pt x="17" y="0"/>
                </a:lnTo>
                <a:lnTo>
                  <a:pt x="5" y="0"/>
                </a:lnTo>
                <a:lnTo>
                  <a:pt x="0" y="3"/>
                </a:lnTo>
                <a:lnTo>
                  <a:pt x="12" y="9"/>
                </a:lnTo>
                <a:lnTo>
                  <a:pt x="26" y="13"/>
                </a:lnTo>
                <a:lnTo>
                  <a:pt x="41" y="17"/>
                </a:lnTo>
                <a:lnTo>
                  <a:pt x="54" y="22"/>
                </a:lnTo>
                <a:lnTo>
                  <a:pt x="68" y="27"/>
                </a:lnTo>
                <a:lnTo>
                  <a:pt x="80" y="34"/>
                </a:lnTo>
                <a:lnTo>
                  <a:pt x="89" y="43"/>
                </a:lnTo>
                <a:lnTo>
                  <a:pt x="96" y="55"/>
                </a:lnTo>
                <a:close/>
              </a:path>
            </a:pathLst>
          </a:custGeom>
          <a:solidFill>
            <a:srgbClr val="C9E8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72" name="Freeform 322"/>
          <p:cNvSpPr>
            <a:spLocks/>
          </p:cNvSpPr>
          <p:nvPr/>
        </p:nvSpPr>
        <p:spPr bwMode="auto">
          <a:xfrm>
            <a:off x="6677025" y="5332413"/>
            <a:ext cx="58738" cy="79375"/>
          </a:xfrm>
          <a:custGeom>
            <a:avLst/>
            <a:gdLst>
              <a:gd name="T0" fmla="*/ 2147483647 w 289"/>
              <a:gd name="T1" fmla="*/ 2147483647 h 351"/>
              <a:gd name="T2" fmla="*/ 2147483647 w 289"/>
              <a:gd name="T3" fmla="*/ 2147483647 h 351"/>
              <a:gd name="T4" fmla="*/ 2147483647 w 289"/>
              <a:gd name="T5" fmla="*/ 2147483647 h 351"/>
              <a:gd name="T6" fmla="*/ 0 w 289"/>
              <a:gd name="T7" fmla="*/ 2147483647 h 351"/>
              <a:gd name="T8" fmla="*/ 2147483647 w 289"/>
              <a:gd name="T9" fmla="*/ 2147483647 h 351"/>
              <a:gd name="T10" fmla="*/ 2147483647 w 289"/>
              <a:gd name="T11" fmla="*/ 2147483647 h 351"/>
              <a:gd name="T12" fmla="*/ 2147483647 w 289"/>
              <a:gd name="T13" fmla="*/ 2147483647 h 351"/>
              <a:gd name="T14" fmla="*/ 2147483647 w 289"/>
              <a:gd name="T15" fmla="*/ 2147483647 h 351"/>
              <a:gd name="T16" fmla="*/ 2147483647 w 289"/>
              <a:gd name="T17" fmla="*/ 2147483647 h 351"/>
              <a:gd name="T18" fmla="*/ 2147483647 w 289"/>
              <a:gd name="T19" fmla="*/ 2147483647 h 351"/>
              <a:gd name="T20" fmla="*/ 2147483647 w 289"/>
              <a:gd name="T21" fmla="*/ 2147483647 h 351"/>
              <a:gd name="T22" fmla="*/ 2147483647 w 289"/>
              <a:gd name="T23" fmla="*/ 2147483647 h 351"/>
              <a:gd name="T24" fmla="*/ 2147483647 w 289"/>
              <a:gd name="T25" fmla="*/ 2147483647 h 351"/>
              <a:gd name="T26" fmla="*/ 2147483647 w 289"/>
              <a:gd name="T27" fmla="*/ 2147483647 h 351"/>
              <a:gd name="T28" fmla="*/ 2147483647 w 289"/>
              <a:gd name="T29" fmla="*/ 2147483647 h 351"/>
              <a:gd name="T30" fmla="*/ 2147483647 w 289"/>
              <a:gd name="T31" fmla="*/ 2147483647 h 351"/>
              <a:gd name="T32" fmla="*/ 2147483647 w 289"/>
              <a:gd name="T33" fmla="*/ 2147483647 h 351"/>
              <a:gd name="T34" fmla="*/ 2147483647 w 289"/>
              <a:gd name="T35" fmla="*/ 2147483647 h 351"/>
              <a:gd name="T36" fmla="*/ 2147483647 w 289"/>
              <a:gd name="T37" fmla="*/ 2147483647 h 351"/>
              <a:gd name="T38" fmla="*/ 2147483647 w 289"/>
              <a:gd name="T39" fmla="*/ 2147483647 h 351"/>
              <a:gd name="T40" fmla="*/ 2147483647 w 289"/>
              <a:gd name="T41" fmla="*/ 2147483647 h 351"/>
              <a:gd name="T42" fmla="*/ 2147483647 w 289"/>
              <a:gd name="T43" fmla="*/ 2147483647 h 351"/>
              <a:gd name="T44" fmla="*/ 2147483647 w 289"/>
              <a:gd name="T45" fmla="*/ 2147483647 h 351"/>
              <a:gd name="T46" fmla="*/ 2147483647 w 289"/>
              <a:gd name="T47" fmla="*/ 2147483647 h 351"/>
              <a:gd name="T48" fmla="*/ 2147483647 w 289"/>
              <a:gd name="T49" fmla="*/ 2147483647 h 351"/>
              <a:gd name="T50" fmla="*/ 2147483647 w 289"/>
              <a:gd name="T51" fmla="*/ 2147483647 h 351"/>
              <a:gd name="T52" fmla="*/ 2147483647 w 289"/>
              <a:gd name="T53" fmla="*/ 2147483647 h 351"/>
              <a:gd name="T54" fmla="*/ 2147483647 w 289"/>
              <a:gd name="T55" fmla="*/ 2147483647 h 351"/>
              <a:gd name="T56" fmla="*/ 2147483647 w 289"/>
              <a:gd name="T57" fmla="*/ 2147483647 h 351"/>
              <a:gd name="T58" fmla="*/ 2147483647 w 289"/>
              <a:gd name="T59" fmla="*/ 2147483647 h 351"/>
              <a:gd name="T60" fmla="*/ 2147483647 w 289"/>
              <a:gd name="T61" fmla="*/ 2147483647 h 351"/>
              <a:gd name="T62" fmla="*/ 2147483647 w 289"/>
              <a:gd name="T63" fmla="*/ 2147483647 h 351"/>
              <a:gd name="T64" fmla="*/ 2147483647 w 289"/>
              <a:gd name="T65" fmla="*/ 2147483647 h 351"/>
              <a:gd name="T66" fmla="*/ 2147483647 w 289"/>
              <a:gd name="T67" fmla="*/ 2147483647 h 351"/>
              <a:gd name="T68" fmla="*/ 2147483647 w 289"/>
              <a:gd name="T69" fmla="*/ 2147483647 h 351"/>
              <a:gd name="T70" fmla="*/ 2147483647 w 289"/>
              <a:gd name="T71" fmla="*/ 2147483647 h 351"/>
              <a:gd name="T72" fmla="*/ 2147483647 w 289"/>
              <a:gd name="T73" fmla="*/ 2147483647 h 351"/>
              <a:gd name="T74" fmla="*/ 2147483647 w 289"/>
              <a:gd name="T75" fmla="*/ 2147483647 h 351"/>
              <a:gd name="T76" fmla="*/ 2147483647 w 289"/>
              <a:gd name="T77" fmla="*/ 2147483647 h 351"/>
              <a:gd name="T78" fmla="*/ 2147483647 w 289"/>
              <a:gd name="T79" fmla="*/ 2147483647 h 351"/>
              <a:gd name="T80" fmla="*/ 2147483647 w 289"/>
              <a:gd name="T81" fmla="*/ 0 h 351"/>
              <a:gd name="T82" fmla="*/ 2147483647 w 289"/>
              <a:gd name="T83" fmla="*/ 2147483647 h 351"/>
              <a:gd name="T84" fmla="*/ 2147483647 w 289"/>
              <a:gd name="T85" fmla="*/ 2147483647 h 351"/>
              <a:gd name="T86" fmla="*/ 2147483647 w 289"/>
              <a:gd name="T87" fmla="*/ 2147483647 h 351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289"/>
              <a:gd name="T133" fmla="*/ 0 h 351"/>
              <a:gd name="T134" fmla="*/ 289 w 289"/>
              <a:gd name="T135" fmla="*/ 351 h 351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289" h="351">
                <a:moveTo>
                  <a:pt x="112" y="46"/>
                </a:moveTo>
                <a:lnTo>
                  <a:pt x="90" y="65"/>
                </a:lnTo>
                <a:lnTo>
                  <a:pt x="68" y="84"/>
                </a:lnTo>
                <a:lnTo>
                  <a:pt x="48" y="106"/>
                </a:lnTo>
                <a:lnTo>
                  <a:pt x="30" y="130"/>
                </a:lnTo>
                <a:lnTo>
                  <a:pt x="15" y="155"/>
                </a:lnTo>
                <a:lnTo>
                  <a:pt x="5" y="181"/>
                </a:lnTo>
                <a:lnTo>
                  <a:pt x="0" y="210"/>
                </a:lnTo>
                <a:lnTo>
                  <a:pt x="1" y="240"/>
                </a:lnTo>
                <a:lnTo>
                  <a:pt x="3" y="248"/>
                </a:lnTo>
                <a:lnTo>
                  <a:pt x="5" y="256"/>
                </a:lnTo>
                <a:lnTo>
                  <a:pt x="8" y="262"/>
                </a:lnTo>
                <a:lnTo>
                  <a:pt x="12" y="270"/>
                </a:lnTo>
                <a:lnTo>
                  <a:pt x="17" y="276"/>
                </a:lnTo>
                <a:lnTo>
                  <a:pt x="24" y="283"/>
                </a:lnTo>
                <a:lnTo>
                  <a:pt x="29" y="288"/>
                </a:lnTo>
                <a:lnTo>
                  <a:pt x="36" y="292"/>
                </a:lnTo>
                <a:lnTo>
                  <a:pt x="50" y="301"/>
                </a:lnTo>
                <a:lnTo>
                  <a:pt x="64" y="308"/>
                </a:lnTo>
                <a:lnTo>
                  <a:pt x="77" y="315"/>
                </a:lnTo>
                <a:lnTo>
                  <a:pt x="92" y="320"/>
                </a:lnTo>
                <a:lnTo>
                  <a:pt x="107" y="326"/>
                </a:lnTo>
                <a:lnTo>
                  <a:pt x="121" y="330"/>
                </a:lnTo>
                <a:lnTo>
                  <a:pt x="136" y="334"/>
                </a:lnTo>
                <a:lnTo>
                  <a:pt x="151" y="337"/>
                </a:lnTo>
                <a:lnTo>
                  <a:pt x="167" y="341"/>
                </a:lnTo>
                <a:lnTo>
                  <a:pt x="181" y="343"/>
                </a:lnTo>
                <a:lnTo>
                  <a:pt x="197" y="345"/>
                </a:lnTo>
                <a:lnTo>
                  <a:pt x="213" y="347"/>
                </a:lnTo>
                <a:lnTo>
                  <a:pt x="228" y="348"/>
                </a:lnTo>
                <a:lnTo>
                  <a:pt x="243" y="349"/>
                </a:lnTo>
                <a:lnTo>
                  <a:pt x="259" y="350"/>
                </a:lnTo>
                <a:lnTo>
                  <a:pt x="274" y="351"/>
                </a:lnTo>
                <a:lnTo>
                  <a:pt x="279" y="351"/>
                </a:lnTo>
                <a:lnTo>
                  <a:pt x="283" y="349"/>
                </a:lnTo>
                <a:lnTo>
                  <a:pt x="286" y="345"/>
                </a:lnTo>
                <a:lnTo>
                  <a:pt x="289" y="341"/>
                </a:lnTo>
                <a:lnTo>
                  <a:pt x="289" y="335"/>
                </a:lnTo>
                <a:lnTo>
                  <a:pt x="286" y="331"/>
                </a:lnTo>
                <a:lnTo>
                  <a:pt x="282" y="328"/>
                </a:lnTo>
                <a:lnTo>
                  <a:pt x="277" y="326"/>
                </a:lnTo>
                <a:lnTo>
                  <a:pt x="263" y="322"/>
                </a:lnTo>
                <a:lnTo>
                  <a:pt x="250" y="320"/>
                </a:lnTo>
                <a:lnTo>
                  <a:pt x="236" y="317"/>
                </a:lnTo>
                <a:lnTo>
                  <a:pt x="221" y="315"/>
                </a:lnTo>
                <a:lnTo>
                  <a:pt x="208" y="313"/>
                </a:lnTo>
                <a:lnTo>
                  <a:pt x="194" y="311"/>
                </a:lnTo>
                <a:lnTo>
                  <a:pt x="179" y="308"/>
                </a:lnTo>
                <a:lnTo>
                  <a:pt x="166" y="305"/>
                </a:lnTo>
                <a:lnTo>
                  <a:pt x="152" y="303"/>
                </a:lnTo>
                <a:lnTo>
                  <a:pt x="138" y="300"/>
                </a:lnTo>
                <a:lnTo>
                  <a:pt x="125" y="296"/>
                </a:lnTo>
                <a:lnTo>
                  <a:pt x="111" y="292"/>
                </a:lnTo>
                <a:lnTo>
                  <a:pt x="98" y="287"/>
                </a:lnTo>
                <a:lnTo>
                  <a:pt x="85" y="282"/>
                </a:lnTo>
                <a:lnTo>
                  <a:pt x="72" y="276"/>
                </a:lnTo>
                <a:lnTo>
                  <a:pt x="59" y="269"/>
                </a:lnTo>
                <a:lnTo>
                  <a:pt x="49" y="261"/>
                </a:lnTo>
                <a:lnTo>
                  <a:pt x="41" y="252"/>
                </a:lnTo>
                <a:lnTo>
                  <a:pt x="34" y="241"/>
                </a:lnTo>
                <a:lnTo>
                  <a:pt x="31" y="228"/>
                </a:lnTo>
                <a:lnTo>
                  <a:pt x="30" y="215"/>
                </a:lnTo>
                <a:lnTo>
                  <a:pt x="31" y="201"/>
                </a:lnTo>
                <a:lnTo>
                  <a:pt x="34" y="186"/>
                </a:lnTo>
                <a:lnTo>
                  <a:pt x="38" y="174"/>
                </a:lnTo>
                <a:lnTo>
                  <a:pt x="46" y="158"/>
                </a:lnTo>
                <a:lnTo>
                  <a:pt x="54" y="142"/>
                </a:lnTo>
                <a:lnTo>
                  <a:pt x="64" y="128"/>
                </a:lnTo>
                <a:lnTo>
                  <a:pt x="74" y="115"/>
                </a:lnTo>
                <a:lnTo>
                  <a:pt x="85" y="102"/>
                </a:lnTo>
                <a:lnTo>
                  <a:pt x="96" y="89"/>
                </a:lnTo>
                <a:lnTo>
                  <a:pt x="110" y="77"/>
                </a:lnTo>
                <a:lnTo>
                  <a:pt x="124" y="64"/>
                </a:lnTo>
                <a:lnTo>
                  <a:pt x="137" y="53"/>
                </a:lnTo>
                <a:lnTo>
                  <a:pt x="155" y="43"/>
                </a:lnTo>
                <a:lnTo>
                  <a:pt x="175" y="35"/>
                </a:lnTo>
                <a:lnTo>
                  <a:pt x="195" y="26"/>
                </a:lnTo>
                <a:lnTo>
                  <a:pt x="213" y="19"/>
                </a:lnTo>
                <a:lnTo>
                  <a:pt x="228" y="12"/>
                </a:lnTo>
                <a:lnTo>
                  <a:pt x="237" y="6"/>
                </a:lnTo>
                <a:lnTo>
                  <a:pt x="240" y="2"/>
                </a:lnTo>
                <a:lnTo>
                  <a:pt x="230" y="0"/>
                </a:lnTo>
                <a:lnTo>
                  <a:pt x="215" y="1"/>
                </a:lnTo>
                <a:lnTo>
                  <a:pt x="198" y="4"/>
                </a:lnTo>
                <a:lnTo>
                  <a:pt x="180" y="9"/>
                </a:lnTo>
                <a:lnTo>
                  <a:pt x="161" y="17"/>
                </a:lnTo>
                <a:lnTo>
                  <a:pt x="144" y="25"/>
                </a:lnTo>
                <a:lnTo>
                  <a:pt x="127" y="35"/>
                </a:lnTo>
                <a:lnTo>
                  <a:pt x="112" y="46"/>
                </a:lnTo>
                <a:close/>
              </a:path>
            </a:pathLst>
          </a:custGeom>
          <a:solidFill>
            <a:srgbClr val="C9E8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73" name="Freeform 323"/>
          <p:cNvSpPr>
            <a:spLocks/>
          </p:cNvSpPr>
          <p:nvPr/>
        </p:nvSpPr>
        <p:spPr bwMode="auto">
          <a:xfrm>
            <a:off x="6757988" y="5329238"/>
            <a:ext cx="50800" cy="53975"/>
          </a:xfrm>
          <a:custGeom>
            <a:avLst/>
            <a:gdLst>
              <a:gd name="T0" fmla="*/ 2147483647 w 254"/>
              <a:gd name="T1" fmla="*/ 2147483647 h 234"/>
              <a:gd name="T2" fmla="*/ 2147483647 w 254"/>
              <a:gd name="T3" fmla="*/ 2147483647 h 234"/>
              <a:gd name="T4" fmla="*/ 2147483647 w 254"/>
              <a:gd name="T5" fmla="*/ 2147483647 h 234"/>
              <a:gd name="T6" fmla="*/ 2147483647 w 254"/>
              <a:gd name="T7" fmla="*/ 2147483647 h 234"/>
              <a:gd name="T8" fmla="*/ 2147483647 w 254"/>
              <a:gd name="T9" fmla="*/ 2147483647 h 234"/>
              <a:gd name="T10" fmla="*/ 2147483647 w 254"/>
              <a:gd name="T11" fmla="*/ 2147483647 h 234"/>
              <a:gd name="T12" fmla="*/ 2147483647 w 254"/>
              <a:gd name="T13" fmla="*/ 2147483647 h 234"/>
              <a:gd name="T14" fmla="*/ 2147483647 w 254"/>
              <a:gd name="T15" fmla="*/ 2147483647 h 234"/>
              <a:gd name="T16" fmla="*/ 2147483647 w 254"/>
              <a:gd name="T17" fmla="*/ 2147483647 h 234"/>
              <a:gd name="T18" fmla="*/ 2147483647 w 254"/>
              <a:gd name="T19" fmla="*/ 2147483647 h 234"/>
              <a:gd name="T20" fmla="*/ 2147483647 w 254"/>
              <a:gd name="T21" fmla="*/ 2147483647 h 234"/>
              <a:gd name="T22" fmla="*/ 2147483647 w 254"/>
              <a:gd name="T23" fmla="*/ 2147483647 h 234"/>
              <a:gd name="T24" fmla="*/ 2147483647 w 254"/>
              <a:gd name="T25" fmla="*/ 2147483647 h 234"/>
              <a:gd name="T26" fmla="*/ 2147483647 w 254"/>
              <a:gd name="T27" fmla="*/ 2147483647 h 234"/>
              <a:gd name="T28" fmla="*/ 2147483647 w 254"/>
              <a:gd name="T29" fmla="*/ 2147483647 h 234"/>
              <a:gd name="T30" fmla="*/ 2147483647 w 254"/>
              <a:gd name="T31" fmla="*/ 2147483647 h 234"/>
              <a:gd name="T32" fmla="*/ 2147483647 w 254"/>
              <a:gd name="T33" fmla="*/ 2147483647 h 234"/>
              <a:gd name="T34" fmla="*/ 2147483647 w 254"/>
              <a:gd name="T35" fmla="*/ 2147483647 h 234"/>
              <a:gd name="T36" fmla="*/ 2147483647 w 254"/>
              <a:gd name="T37" fmla="*/ 2147483647 h 234"/>
              <a:gd name="T38" fmla="*/ 2147483647 w 254"/>
              <a:gd name="T39" fmla="*/ 2147483647 h 234"/>
              <a:gd name="T40" fmla="*/ 2147483647 w 254"/>
              <a:gd name="T41" fmla="*/ 2147483647 h 234"/>
              <a:gd name="T42" fmla="*/ 2147483647 w 254"/>
              <a:gd name="T43" fmla="*/ 2147483647 h 234"/>
              <a:gd name="T44" fmla="*/ 2147483647 w 254"/>
              <a:gd name="T45" fmla="*/ 2147483647 h 234"/>
              <a:gd name="T46" fmla="*/ 2147483647 w 254"/>
              <a:gd name="T47" fmla="*/ 2147483647 h 234"/>
              <a:gd name="T48" fmla="*/ 2147483647 w 254"/>
              <a:gd name="T49" fmla="*/ 2147483647 h 234"/>
              <a:gd name="T50" fmla="*/ 2147483647 w 254"/>
              <a:gd name="T51" fmla="*/ 2147483647 h 234"/>
              <a:gd name="T52" fmla="*/ 2147483647 w 254"/>
              <a:gd name="T53" fmla="*/ 2147483647 h 234"/>
              <a:gd name="T54" fmla="*/ 2147483647 w 254"/>
              <a:gd name="T55" fmla="*/ 2147483647 h 234"/>
              <a:gd name="T56" fmla="*/ 2147483647 w 254"/>
              <a:gd name="T57" fmla="*/ 2147483647 h 234"/>
              <a:gd name="T58" fmla="*/ 2147483647 w 254"/>
              <a:gd name="T59" fmla="*/ 2147483647 h 234"/>
              <a:gd name="T60" fmla="*/ 2147483647 w 254"/>
              <a:gd name="T61" fmla="*/ 2147483647 h 234"/>
              <a:gd name="T62" fmla="*/ 2147483647 w 254"/>
              <a:gd name="T63" fmla="*/ 2147483647 h 234"/>
              <a:gd name="T64" fmla="*/ 2147483647 w 254"/>
              <a:gd name="T65" fmla="*/ 2147483647 h 234"/>
              <a:gd name="T66" fmla="*/ 2147483647 w 254"/>
              <a:gd name="T67" fmla="*/ 2147483647 h 234"/>
              <a:gd name="T68" fmla="*/ 2147483647 w 254"/>
              <a:gd name="T69" fmla="*/ 2147483647 h 234"/>
              <a:gd name="T70" fmla="*/ 2147483647 w 254"/>
              <a:gd name="T71" fmla="*/ 2147483647 h 234"/>
              <a:gd name="T72" fmla="*/ 2147483647 w 254"/>
              <a:gd name="T73" fmla="*/ 2147483647 h 234"/>
              <a:gd name="T74" fmla="*/ 2147483647 w 254"/>
              <a:gd name="T75" fmla="*/ 2147483647 h 234"/>
              <a:gd name="T76" fmla="*/ 2147483647 w 254"/>
              <a:gd name="T77" fmla="*/ 2147483647 h 234"/>
              <a:gd name="T78" fmla="*/ 2147483647 w 254"/>
              <a:gd name="T79" fmla="*/ 0 h 234"/>
              <a:gd name="T80" fmla="*/ 2147483647 w 254"/>
              <a:gd name="T81" fmla="*/ 0 h 234"/>
              <a:gd name="T82" fmla="*/ 2147483647 w 254"/>
              <a:gd name="T83" fmla="*/ 0 h 234"/>
              <a:gd name="T84" fmla="*/ 2147483647 w 254"/>
              <a:gd name="T85" fmla="*/ 0 h 234"/>
              <a:gd name="T86" fmla="*/ 2147483647 w 254"/>
              <a:gd name="T87" fmla="*/ 2147483647 h 234"/>
              <a:gd name="T88" fmla="*/ 0 w 254"/>
              <a:gd name="T89" fmla="*/ 2147483647 h 234"/>
              <a:gd name="T90" fmla="*/ 2147483647 w 254"/>
              <a:gd name="T91" fmla="*/ 2147483647 h 234"/>
              <a:gd name="T92" fmla="*/ 2147483647 w 254"/>
              <a:gd name="T93" fmla="*/ 2147483647 h 234"/>
              <a:gd name="T94" fmla="*/ 2147483647 w 254"/>
              <a:gd name="T95" fmla="*/ 2147483647 h 234"/>
              <a:gd name="T96" fmla="*/ 2147483647 w 254"/>
              <a:gd name="T97" fmla="*/ 2147483647 h 234"/>
              <a:gd name="T98" fmla="*/ 2147483647 w 254"/>
              <a:gd name="T99" fmla="*/ 2147483647 h 234"/>
              <a:gd name="T100" fmla="*/ 2147483647 w 254"/>
              <a:gd name="T101" fmla="*/ 2147483647 h 234"/>
              <a:gd name="T102" fmla="*/ 2147483647 w 254"/>
              <a:gd name="T103" fmla="*/ 2147483647 h 234"/>
              <a:gd name="T104" fmla="*/ 2147483647 w 254"/>
              <a:gd name="T105" fmla="*/ 2147483647 h 234"/>
              <a:gd name="T106" fmla="*/ 2147483647 w 254"/>
              <a:gd name="T107" fmla="*/ 2147483647 h 234"/>
              <a:gd name="T108" fmla="*/ 2147483647 w 254"/>
              <a:gd name="T109" fmla="*/ 2147483647 h 234"/>
              <a:gd name="T110" fmla="*/ 2147483647 w 254"/>
              <a:gd name="T111" fmla="*/ 2147483647 h 234"/>
              <a:gd name="T112" fmla="*/ 2147483647 w 254"/>
              <a:gd name="T113" fmla="*/ 2147483647 h 234"/>
              <a:gd name="T114" fmla="*/ 2147483647 w 254"/>
              <a:gd name="T115" fmla="*/ 2147483647 h 234"/>
              <a:gd name="T116" fmla="*/ 2147483647 w 254"/>
              <a:gd name="T117" fmla="*/ 2147483647 h 234"/>
              <a:gd name="T118" fmla="*/ 2147483647 w 254"/>
              <a:gd name="T119" fmla="*/ 2147483647 h 234"/>
              <a:gd name="T120" fmla="*/ 2147483647 w 254"/>
              <a:gd name="T121" fmla="*/ 2147483647 h 234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254"/>
              <a:gd name="T184" fmla="*/ 0 h 234"/>
              <a:gd name="T185" fmla="*/ 254 w 254"/>
              <a:gd name="T186" fmla="*/ 234 h 234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254" h="234">
                <a:moveTo>
                  <a:pt x="210" y="71"/>
                </a:moveTo>
                <a:lnTo>
                  <a:pt x="222" y="84"/>
                </a:lnTo>
                <a:lnTo>
                  <a:pt x="229" y="99"/>
                </a:lnTo>
                <a:lnTo>
                  <a:pt x="232" y="115"/>
                </a:lnTo>
                <a:lnTo>
                  <a:pt x="232" y="132"/>
                </a:lnTo>
                <a:lnTo>
                  <a:pt x="230" y="146"/>
                </a:lnTo>
                <a:lnTo>
                  <a:pt x="226" y="158"/>
                </a:lnTo>
                <a:lnTo>
                  <a:pt x="219" y="170"/>
                </a:lnTo>
                <a:lnTo>
                  <a:pt x="211" y="179"/>
                </a:lnTo>
                <a:lnTo>
                  <a:pt x="202" y="190"/>
                </a:lnTo>
                <a:lnTo>
                  <a:pt x="193" y="199"/>
                </a:lnTo>
                <a:lnTo>
                  <a:pt x="183" y="208"/>
                </a:lnTo>
                <a:lnTo>
                  <a:pt x="174" y="218"/>
                </a:lnTo>
                <a:lnTo>
                  <a:pt x="172" y="221"/>
                </a:lnTo>
                <a:lnTo>
                  <a:pt x="172" y="224"/>
                </a:lnTo>
                <a:lnTo>
                  <a:pt x="172" y="227"/>
                </a:lnTo>
                <a:lnTo>
                  <a:pt x="174" y="231"/>
                </a:lnTo>
                <a:lnTo>
                  <a:pt x="177" y="233"/>
                </a:lnTo>
                <a:lnTo>
                  <a:pt x="181" y="234"/>
                </a:lnTo>
                <a:lnTo>
                  <a:pt x="184" y="233"/>
                </a:lnTo>
                <a:lnTo>
                  <a:pt x="187" y="231"/>
                </a:lnTo>
                <a:lnTo>
                  <a:pt x="208" y="217"/>
                </a:lnTo>
                <a:lnTo>
                  <a:pt x="226" y="199"/>
                </a:lnTo>
                <a:lnTo>
                  <a:pt x="240" y="178"/>
                </a:lnTo>
                <a:lnTo>
                  <a:pt x="249" y="155"/>
                </a:lnTo>
                <a:lnTo>
                  <a:pt x="254" y="131"/>
                </a:lnTo>
                <a:lnTo>
                  <a:pt x="251" y="107"/>
                </a:lnTo>
                <a:lnTo>
                  <a:pt x="243" y="84"/>
                </a:lnTo>
                <a:lnTo>
                  <a:pt x="226" y="64"/>
                </a:lnTo>
                <a:lnTo>
                  <a:pt x="214" y="53"/>
                </a:lnTo>
                <a:lnTo>
                  <a:pt x="199" y="45"/>
                </a:lnTo>
                <a:lnTo>
                  <a:pt x="183" y="36"/>
                </a:lnTo>
                <a:lnTo>
                  <a:pt x="165" y="29"/>
                </a:lnTo>
                <a:lnTo>
                  <a:pt x="147" y="21"/>
                </a:lnTo>
                <a:lnTo>
                  <a:pt x="129" y="16"/>
                </a:lnTo>
                <a:lnTo>
                  <a:pt x="111" y="12"/>
                </a:lnTo>
                <a:lnTo>
                  <a:pt x="93" y="7"/>
                </a:lnTo>
                <a:lnTo>
                  <a:pt x="75" y="4"/>
                </a:lnTo>
                <a:lnTo>
                  <a:pt x="59" y="2"/>
                </a:lnTo>
                <a:lnTo>
                  <a:pt x="43" y="0"/>
                </a:lnTo>
                <a:lnTo>
                  <a:pt x="31" y="0"/>
                </a:lnTo>
                <a:lnTo>
                  <a:pt x="19" y="0"/>
                </a:lnTo>
                <a:lnTo>
                  <a:pt x="10" y="0"/>
                </a:lnTo>
                <a:lnTo>
                  <a:pt x="3" y="2"/>
                </a:lnTo>
                <a:lnTo>
                  <a:pt x="0" y="4"/>
                </a:lnTo>
                <a:lnTo>
                  <a:pt x="11" y="6"/>
                </a:lnTo>
                <a:lnTo>
                  <a:pt x="21" y="7"/>
                </a:lnTo>
                <a:lnTo>
                  <a:pt x="34" y="9"/>
                </a:lnTo>
                <a:lnTo>
                  <a:pt x="46" y="12"/>
                </a:lnTo>
                <a:lnTo>
                  <a:pt x="59" y="15"/>
                </a:lnTo>
                <a:lnTo>
                  <a:pt x="74" y="17"/>
                </a:lnTo>
                <a:lnTo>
                  <a:pt x="87" y="20"/>
                </a:lnTo>
                <a:lnTo>
                  <a:pt x="102" y="23"/>
                </a:lnTo>
                <a:lnTo>
                  <a:pt x="116" y="28"/>
                </a:lnTo>
                <a:lnTo>
                  <a:pt x="131" y="32"/>
                </a:lnTo>
                <a:lnTo>
                  <a:pt x="145" y="36"/>
                </a:lnTo>
                <a:lnTo>
                  <a:pt x="159" y="42"/>
                </a:lnTo>
                <a:lnTo>
                  <a:pt x="173" y="48"/>
                </a:lnTo>
                <a:lnTo>
                  <a:pt x="186" y="55"/>
                </a:lnTo>
                <a:lnTo>
                  <a:pt x="199" y="63"/>
                </a:lnTo>
                <a:lnTo>
                  <a:pt x="210" y="71"/>
                </a:lnTo>
                <a:close/>
              </a:path>
            </a:pathLst>
          </a:custGeom>
          <a:solidFill>
            <a:srgbClr val="C9E8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74" name="Freeform 324"/>
          <p:cNvSpPr>
            <a:spLocks/>
          </p:cNvSpPr>
          <p:nvPr/>
        </p:nvSpPr>
        <p:spPr bwMode="auto">
          <a:xfrm>
            <a:off x="6656388" y="5354638"/>
            <a:ext cx="20637" cy="49212"/>
          </a:xfrm>
          <a:custGeom>
            <a:avLst/>
            <a:gdLst>
              <a:gd name="T0" fmla="*/ 0 w 103"/>
              <a:gd name="T1" fmla="*/ 2147483647 h 221"/>
              <a:gd name="T2" fmla="*/ 0 w 103"/>
              <a:gd name="T3" fmla="*/ 2147483647 h 221"/>
              <a:gd name="T4" fmla="*/ 2147483647 w 103"/>
              <a:gd name="T5" fmla="*/ 2147483647 h 221"/>
              <a:gd name="T6" fmla="*/ 2147483647 w 103"/>
              <a:gd name="T7" fmla="*/ 2147483647 h 221"/>
              <a:gd name="T8" fmla="*/ 2147483647 w 103"/>
              <a:gd name="T9" fmla="*/ 2147483647 h 221"/>
              <a:gd name="T10" fmla="*/ 2147483647 w 103"/>
              <a:gd name="T11" fmla="*/ 2147483647 h 221"/>
              <a:gd name="T12" fmla="*/ 2147483647 w 103"/>
              <a:gd name="T13" fmla="*/ 2147483647 h 221"/>
              <a:gd name="T14" fmla="*/ 2147483647 w 103"/>
              <a:gd name="T15" fmla="*/ 2147483647 h 221"/>
              <a:gd name="T16" fmla="*/ 2147483647 w 103"/>
              <a:gd name="T17" fmla="*/ 2147483647 h 221"/>
              <a:gd name="T18" fmla="*/ 2147483647 w 103"/>
              <a:gd name="T19" fmla="*/ 2147483647 h 221"/>
              <a:gd name="T20" fmla="*/ 2147483647 w 103"/>
              <a:gd name="T21" fmla="*/ 2147483647 h 221"/>
              <a:gd name="T22" fmla="*/ 2147483647 w 103"/>
              <a:gd name="T23" fmla="*/ 2147483647 h 221"/>
              <a:gd name="T24" fmla="*/ 2147483647 w 103"/>
              <a:gd name="T25" fmla="*/ 2147483647 h 221"/>
              <a:gd name="T26" fmla="*/ 2147483647 w 103"/>
              <a:gd name="T27" fmla="*/ 2147483647 h 221"/>
              <a:gd name="T28" fmla="*/ 2147483647 w 103"/>
              <a:gd name="T29" fmla="*/ 2147483647 h 221"/>
              <a:gd name="T30" fmla="*/ 2147483647 w 103"/>
              <a:gd name="T31" fmla="*/ 2147483647 h 221"/>
              <a:gd name="T32" fmla="*/ 2147483647 w 103"/>
              <a:gd name="T33" fmla="*/ 2147483647 h 221"/>
              <a:gd name="T34" fmla="*/ 2147483647 w 103"/>
              <a:gd name="T35" fmla="*/ 2147483647 h 221"/>
              <a:gd name="T36" fmla="*/ 2147483647 w 103"/>
              <a:gd name="T37" fmla="*/ 2147483647 h 221"/>
              <a:gd name="T38" fmla="*/ 2147483647 w 103"/>
              <a:gd name="T39" fmla="*/ 2147483647 h 221"/>
              <a:gd name="T40" fmla="*/ 2147483647 w 103"/>
              <a:gd name="T41" fmla="*/ 2147483647 h 221"/>
              <a:gd name="T42" fmla="*/ 2147483647 w 103"/>
              <a:gd name="T43" fmla="*/ 2147483647 h 221"/>
              <a:gd name="T44" fmla="*/ 2147483647 w 103"/>
              <a:gd name="T45" fmla="*/ 2147483647 h 221"/>
              <a:gd name="T46" fmla="*/ 2147483647 w 103"/>
              <a:gd name="T47" fmla="*/ 2147483647 h 221"/>
              <a:gd name="T48" fmla="*/ 2147483647 w 103"/>
              <a:gd name="T49" fmla="*/ 2147483647 h 221"/>
              <a:gd name="T50" fmla="*/ 2147483647 w 103"/>
              <a:gd name="T51" fmla="*/ 2147483647 h 221"/>
              <a:gd name="T52" fmla="*/ 2147483647 w 103"/>
              <a:gd name="T53" fmla="*/ 2147483647 h 221"/>
              <a:gd name="T54" fmla="*/ 2147483647 w 103"/>
              <a:gd name="T55" fmla="*/ 2147483647 h 221"/>
              <a:gd name="T56" fmla="*/ 2147483647 w 103"/>
              <a:gd name="T57" fmla="*/ 2147483647 h 221"/>
              <a:gd name="T58" fmla="*/ 2147483647 w 103"/>
              <a:gd name="T59" fmla="*/ 2147483647 h 221"/>
              <a:gd name="T60" fmla="*/ 2147483647 w 103"/>
              <a:gd name="T61" fmla="*/ 2147483647 h 221"/>
              <a:gd name="T62" fmla="*/ 2147483647 w 103"/>
              <a:gd name="T63" fmla="*/ 2147483647 h 221"/>
              <a:gd name="T64" fmla="*/ 2147483647 w 103"/>
              <a:gd name="T65" fmla="*/ 2147483647 h 221"/>
              <a:gd name="T66" fmla="*/ 2147483647 w 103"/>
              <a:gd name="T67" fmla="*/ 0 h 221"/>
              <a:gd name="T68" fmla="*/ 2147483647 w 103"/>
              <a:gd name="T69" fmla="*/ 2147483647 h 221"/>
              <a:gd name="T70" fmla="*/ 2147483647 w 103"/>
              <a:gd name="T71" fmla="*/ 2147483647 h 221"/>
              <a:gd name="T72" fmla="*/ 2147483647 w 103"/>
              <a:gd name="T73" fmla="*/ 2147483647 h 221"/>
              <a:gd name="T74" fmla="*/ 2147483647 w 103"/>
              <a:gd name="T75" fmla="*/ 2147483647 h 221"/>
              <a:gd name="T76" fmla="*/ 2147483647 w 103"/>
              <a:gd name="T77" fmla="*/ 2147483647 h 221"/>
              <a:gd name="T78" fmla="*/ 2147483647 w 103"/>
              <a:gd name="T79" fmla="*/ 2147483647 h 221"/>
              <a:gd name="T80" fmla="*/ 0 w 103"/>
              <a:gd name="T81" fmla="*/ 2147483647 h 221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103"/>
              <a:gd name="T124" fmla="*/ 0 h 221"/>
              <a:gd name="T125" fmla="*/ 103 w 103"/>
              <a:gd name="T126" fmla="*/ 221 h 221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103" h="221">
                <a:moveTo>
                  <a:pt x="0" y="121"/>
                </a:moveTo>
                <a:lnTo>
                  <a:pt x="0" y="139"/>
                </a:lnTo>
                <a:lnTo>
                  <a:pt x="4" y="156"/>
                </a:lnTo>
                <a:lnTo>
                  <a:pt x="12" y="172"/>
                </a:lnTo>
                <a:lnTo>
                  <a:pt x="22" y="186"/>
                </a:lnTo>
                <a:lnTo>
                  <a:pt x="35" y="197"/>
                </a:lnTo>
                <a:lnTo>
                  <a:pt x="50" y="208"/>
                </a:lnTo>
                <a:lnTo>
                  <a:pt x="66" y="216"/>
                </a:lnTo>
                <a:lnTo>
                  <a:pt x="83" y="220"/>
                </a:lnTo>
                <a:lnTo>
                  <a:pt x="89" y="221"/>
                </a:lnTo>
                <a:lnTo>
                  <a:pt x="94" y="219"/>
                </a:lnTo>
                <a:lnTo>
                  <a:pt x="98" y="216"/>
                </a:lnTo>
                <a:lnTo>
                  <a:pt x="100" y="211"/>
                </a:lnTo>
                <a:lnTo>
                  <a:pt x="100" y="206"/>
                </a:lnTo>
                <a:lnTo>
                  <a:pt x="99" y="201"/>
                </a:lnTo>
                <a:lnTo>
                  <a:pt x="96" y="196"/>
                </a:lnTo>
                <a:lnTo>
                  <a:pt x="91" y="194"/>
                </a:lnTo>
                <a:lnTo>
                  <a:pt x="74" y="188"/>
                </a:lnTo>
                <a:lnTo>
                  <a:pt x="58" y="179"/>
                </a:lnTo>
                <a:lnTo>
                  <a:pt x="45" y="168"/>
                </a:lnTo>
                <a:lnTo>
                  <a:pt x="36" y="155"/>
                </a:lnTo>
                <a:lnTo>
                  <a:pt x="30" y="139"/>
                </a:lnTo>
                <a:lnTo>
                  <a:pt x="27" y="122"/>
                </a:lnTo>
                <a:lnTo>
                  <a:pt x="27" y="103"/>
                </a:lnTo>
                <a:lnTo>
                  <a:pt x="32" y="84"/>
                </a:lnTo>
                <a:lnTo>
                  <a:pt x="38" y="70"/>
                </a:lnTo>
                <a:lnTo>
                  <a:pt x="46" y="57"/>
                </a:lnTo>
                <a:lnTo>
                  <a:pt x="56" y="46"/>
                </a:lnTo>
                <a:lnTo>
                  <a:pt x="66" y="35"/>
                </a:lnTo>
                <a:lnTo>
                  <a:pt x="76" y="25"/>
                </a:lnTo>
                <a:lnTo>
                  <a:pt x="86" y="17"/>
                </a:lnTo>
                <a:lnTo>
                  <a:pt x="96" y="8"/>
                </a:lnTo>
                <a:lnTo>
                  <a:pt x="103" y="1"/>
                </a:lnTo>
                <a:lnTo>
                  <a:pt x="96" y="0"/>
                </a:lnTo>
                <a:lnTo>
                  <a:pt x="84" y="5"/>
                </a:lnTo>
                <a:lnTo>
                  <a:pt x="69" y="17"/>
                </a:lnTo>
                <a:lnTo>
                  <a:pt x="51" y="33"/>
                </a:lnTo>
                <a:lnTo>
                  <a:pt x="34" y="53"/>
                </a:lnTo>
                <a:lnTo>
                  <a:pt x="18" y="75"/>
                </a:lnTo>
                <a:lnTo>
                  <a:pt x="7" y="98"/>
                </a:lnTo>
                <a:lnTo>
                  <a:pt x="0" y="121"/>
                </a:lnTo>
                <a:close/>
              </a:path>
            </a:pathLst>
          </a:custGeom>
          <a:solidFill>
            <a:srgbClr val="C9E8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75" name="Freeform 325"/>
          <p:cNvSpPr>
            <a:spLocks/>
          </p:cNvSpPr>
          <p:nvPr/>
        </p:nvSpPr>
        <p:spPr bwMode="auto">
          <a:xfrm>
            <a:off x="6799263" y="5326063"/>
            <a:ext cx="44450" cy="65087"/>
          </a:xfrm>
          <a:custGeom>
            <a:avLst/>
            <a:gdLst>
              <a:gd name="T0" fmla="*/ 2147483647 w 221"/>
              <a:gd name="T1" fmla="*/ 2147483647 h 288"/>
              <a:gd name="T2" fmla="*/ 2147483647 w 221"/>
              <a:gd name="T3" fmla="*/ 2147483647 h 288"/>
              <a:gd name="T4" fmla="*/ 2147483647 w 221"/>
              <a:gd name="T5" fmla="*/ 2147483647 h 288"/>
              <a:gd name="T6" fmla="*/ 2147483647 w 221"/>
              <a:gd name="T7" fmla="*/ 2147483647 h 288"/>
              <a:gd name="T8" fmla="*/ 2147483647 w 221"/>
              <a:gd name="T9" fmla="*/ 2147483647 h 288"/>
              <a:gd name="T10" fmla="*/ 2147483647 w 221"/>
              <a:gd name="T11" fmla="*/ 2147483647 h 288"/>
              <a:gd name="T12" fmla="*/ 2147483647 w 221"/>
              <a:gd name="T13" fmla="*/ 2147483647 h 288"/>
              <a:gd name="T14" fmla="*/ 2147483647 w 221"/>
              <a:gd name="T15" fmla="*/ 2147483647 h 288"/>
              <a:gd name="T16" fmla="*/ 2147483647 w 221"/>
              <a:gd name="T17" fmla="*/ 2147483647 h 288"/>
              <a:gd name="T18" fmla="*/ 2147483647 w 221"/>
              <a:gd name="T19" fmla="*/ 2147483647 h 288"/>
              <a:gd name="T20" fmla="*/ 2147483647 w 221"/>
              <a:gd name="T21" fmla="*/ 2147483647 h 288"/>
              <a:gd name="T22" fmla="*/ 2147483647 w 221"/>
              <a:gd name="T23" fmla="*/ 2147483647 h 288"/>
              <a:gd name="T24" fmla="*/ 2147483647 w 221"/>
              <a:gd name="T25" fmla="*/ 2147483647 h 288"/>
              <a:gd name="T26" fmla="*/ 2147483647 w 221"/>
              <a:gd name="T27" fmla="*/ 2147483647 h 288"/>
              <a:gd name="T28" fmla="*/ 2147483647 w 221"/>
              <a:gd name="T29" fmla="*/ 2147483647 h 288"/>
              <a:gd name="T30" fmla="*/ 2147483647 w 221"/>
              <a:gd name="T31" fmla="*/ 2147483647 h 288"/>
              <a:gd name="T32" fmla="*/ 2147483647 w 221"/>
              <a:gd name="T33" fmla="*/ 2147483647 h 288"/>
              <a:gd name="T34" fmla="*/ 2147483647 w 221"/>
              <a:gd name="T35" fmla="*/ 2147483647 h 288"/>
              <a:gd name="T36" fmla="*/ 2147483647 w 221"/>
              <a:gd name="T37" fmla="*/ 2147483647 h 288"/>
              <a:gd name="T38" fmla="*/ 2147483647 w 221"/>
              <a:gd name="T39" fmla="*/ 2147483647 h 288"/>
              <a:gd name="T40" fmla="*/ 2147483647 w 221"/>
              <a:gd name="T41" fmla="*/ 2147483647 h 288"/>
              <a:gd name="T42" fmla="*/ 2147483647 w 221"/>
              <a:gd name="T43" fmla="*/ 2147483647 h 288"/>
              <a:gd name="T44" fmla="*/ 2147483647 w 221"/>
              <a:gd name="T45" fmla="*/ 2147483647 h 288"/>
              <a:gd name="T46" fmla="*/ 2147483647 w 221"/>
              <a:gd name="T47" fmla="*/ 2147483647 h 288"/>
              <a:gd name="T48" fmla="*/ 2147483647 w 221"/>
              <a:gd name="T49" fmla="*/ 2147483647 h 288"/>
              <a:gd name="T50" fmla="*/ 2147483647 w 221"/>
              <a:gd name="T51" fmla="*/ 2147483647 h 288"/>
              <a:gd name="T52" fmla="*/ 2147483647 w 221"/>
              <a:gd name="T53" fmla="*/ 2147483647 h 288"/>
              <a:gd name="T54" fmla="*/ 2147483647 w 221"/>
              <a:gd name="T55" fmla="*/ 2147483647 h 288"/>
              <a:gd name="T56" fmla="*/ 2147483647 w 221"/>
              <a:gd name="T57" fmla="*/ 2147483647 h 288"/>
              <a:gd name="T58" fmla="*/ 2147483647 w 221"/>
              <a:gd name="T59" fmla="*/ 2147483647 h 288"/>
              <a:gd name="T60" fmla="*/ 2147483647 w 221"/>
              <a:gd name="T61" fmla="*/ 2147483647 h 288"/>
              <a:gd name="T62" fmla="*/ 2147483647 w 221"/>
              <a:gd name="T63" fmla="*/ 2147483647 h 288"/>
              <a:gd name="T64" fmla="*/ 2147483647 w 221"/>
              <a:gd name="T65" fmla="*/ 2147483647 h 288"/>
              <a:gd name="T66" fmla="*/ 2147483647 w 221"/>
              <a:gd name="T67" fmla="*/ 2147483647 h 288"/>
              <a:gd name="T68" fmla="*/ 2147483647 w 221"/>
              <a:gd name="T69" fmla="*/ 2147483647 h 288"/>
              <a:gd name="T70" fmla="*/ 2147483647 w 221"/>
              <a:gd name="T71" fmla="*/ 2147483647 h 288"/>
              <a:gd name="T72" fmla="*/ 2147483647 w 221"/>
              <a:gd name="T73" fmla="*/ 2147483647 h 288"/>
              <a:gd name="T74" fmla="*/ 2147483647 w 221"/>
              <a:gd name="T75" fmla="*/ 2147483647 h 288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w 221"/>
              <a:gd name="T115" fmla="*/ 0 h 288"/>
              <a:gd name="T116" fmla="*/ 221 w 221"/>
              <a:gd name="T117" fmla="*/ 288 h 288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T114" t="T115" r="T116" b="T117"/>
            <a:pathLst>
              <a:path w="221" h="288">
                <a:moveTo>
                  <a:pt x="179" y="108"/>
                </a:moveTo>
                <a:lnTo>
                  <a:pt x="186" y="115"/>
                </a:lnTo>
                <a:lnTo>
                  <a:pt x="193" y="124"/>
                </a:lnTo>
                <a:lnTo>
                  <a:pt x="197" y="133"/>
                </a:lnTo>
                <a:lnTo>
                  <a:pt x="201" y="143"/>
                </a:lnTo>
                <a:lnTo>
                  <a:pt x="202" y="153"/>
                </a:lnTo>
                <a:lnTo>
                  <a:pt x="202" y="163"/>
                </a:lnTo>
                <a:lnTo>
                  <a:pt x="199" y="174"/>
                </a:lnTo>
                <a:lnTo>
                  <a:pt x="195" y="184"/>
                </a:lnTo>
                <a:lnTo>
                  <a:pt x="187" y="194"/>
                </a:lnTo>
                <a:lnTo>
                  <a:pt x="179" y="204"/>
                </a:lnTo>
                <a:lnTo>
                  <a:pt x="170" y="212"/>
                </a:lnTo>
                <a:lnTo>
                  <a:pt x="159" y="221"/>
                </a:lnTo>
                <a:lnTo>
                  <a:pt x="150" y="229"/>
                </a:lnTo>
                <a:lnTo>
                  <a:pt x="139" y="237"/>
                </a:lnTo>
                <a:lnTo>
                  <a:pt x="129" y="246"/>
                </a:lnTo>
                <a:lnTo>
                  <a:pt x="119" y="255"/>
                </a:lnTo>
                <a:lnTo>
                  <a:pt x="116" y="258"/>
                </a:lnTo>
                <a:lnTo>
                  <a:pt x="114" y="263"/>
                </a:lnTo>
                <a:lnTo>
                  <a:pt x="112" y="267"/>
                </a:lnTo>
                <a:lnTo>
                  <a:pt x="110" y="271"/>
                </a:lnTo>
                <a:lnTo>
                  <a:pt x="109" y="276"/>
                </a:lnTo>
                <a:lnTo>
                  <a:pt x="109" y="280"/>
                </a:lnTo>
                <a:lnTo>
                  <a:pt x="110" y="284"/>
                </a:lnTo>
                <a:lnTo>
                  <a:pt x="113" y="287"/>
                </a:lnTo>
                <a:lnTo>
                  <a:pt x="117" y="288"/>
                </a:lnTo>
                <a:lnTo>
                  <a:pt x="121" y="288"/>
                </a:lnTo>
                <a:lnTo>
                  <a:pt x="125" y="287"/>
                </a:lnTo>
                <a:lnTo>
                  <a:pt x="129" y="284"/>
                </a:lnTo>
                <a:lnTo>
                  <a:pt x="139" y="272"/>
                </a:lnTo>
                <a:lnTo>
                  <a:pt x="151" y="261"/>
                </a:lnTo>
                <a:lnTo>
                  <a:pt x="162" y="250"/>
                </a:lnTo>
                <a:lnTo>
                  <a:pt x="175" y="239"/>
                </a:lnTo>
                <a:lnTo>
                  <a:pt x="186" y="229"/>
                </a:lnTo>
                <a:lnTo>
                  <a:pt x="197" y="217"/>
                </a:lnTo>
                <a:lnTo>
                  <a:pt x="207" y="204"/>
                </a:lnTo>
                <a:lnTo>
                  <a:pt x="215" y="190"/>
                </a:lnTo>
                <a:lnTo>
                  <a:pt x="220" y="174"/>
                </a:lnTo>
                <a:lnTo>
                  <a:pt x="221" y="158"/>
                </a:lnTo>
                <a:lnTo>
                  <a:pt x="218" y="142"/>
                </a:lnTo>
                <a:lnTo>
                  <a:pt x="213" y="127"/>
                </a:lnTo>
                <a:lnTo>
                  <a:pt x="204" y="112"/>
                </a:lnTo>
                <a:lnTo>
                  <a:pt x="194" y="99"/>
                </a:lnTo>
                <a:lnTo>
                  <a:pt x="181" y="87"/>
                </a:lnTo>
                <a:lnTo>
                  <a:pt x="169" y="77"/>
                </a:lnTo>
                <a:lnTo>
                  <a:pt x="159" y="69"/>
                </a:lnTo>
                <a:lnTo>
                  <a:pt x="149" y="63"/>
                </a:lnTo>
                <a:lnTo>
                  <a:pt x="137" y="55"/>
                </a:lnTo>
                <a:lnTo>
                  <a:pt x="125" y="48"/>
                </a:lnTo>
                <a:lnTo>
                  <a:pt x="114" y="40"/>
                </a:lnTo>
                <a:lnTo>
                  <a:pt x="101" y="33"/>
                </a:lnTo>
                <a:lnTo>
                  <a:pt x="89" y="27"/>
                </a:lnTo>
                <a:lnTo>
                  <a:pt x="77" y="20"/>
                </a:lnTo>
                <a:lnTo>
                  <a:pt x="66" y="15"/>
                </a:lnTo>
                <a:lnTo>
                  <a:pt x="54" y="9"/>
                </a:lnTo>
                <a:lnTo>
                  <a:pt x="42" y="6"/>
                </a:lnTo>
                <a:lnTo>
                  <a:pt x="32" y="3"/>
                </a:lnTo>
                <a:lnTo>
                  <a:pt x="22" y="1"/>
                </a:lnTo>
                <a:lnTo>
                  <a:pt x="14" y="0"/>
                </a:lnTo>
                <a:lnTo>
                  <a:pt x="7" y="1"/>
                </a:lnTo>
                <a:lnTo>
                  <a:pt x="0" y="3"/>
                </a:lnTo>
                <a:lnTo>
                  <a:pt x="8" y="5"/>
                </a:lnTo>
                <a:lnTo>
                  <a:pt x="16" y="8"/>
                </a:lnTo>
                <a:lnTo>
                  <a:pt x="26" y="13"/>
                </a:lnTo>
                <a:lnTo>
                  <a:pt x="35" y="17"/>
                </a:lnTo>
                <a:lnTo>
                  <a:pt x="47" y="22"/>
                </a:lnTo>
                <a:lnTo>
                  <a:pt x="58" y="28"/>
                </a:lnTo>
                <a:lnTo>
                  <a:pt x="71" y="34"/>
                </a:lnTo>
                <a:lnTo>
                  <a:pt x="83" y="40"/>
                </a:lnTo>
                <a:lnTo>
                  <a:pt x="96" y="48"/>
                </a:lnTo>
                <a:lnTo>
                  <a:pt x="109" y="55"/>
                </a:lnTo>
                <a:lnTo>
                  <a:pt x="121" y="64"/>
                </a:lnTo>
                <a:lnTo>
                  <a:pt x="134" y="72"/>
                </a:lnTo>
                <a:lnTo>
                  <a:pt x="146" y="81"/>
                </a:lnTo>
                <a:lnTo>
                  <a:pt x="158" y="90"/>
                </a:lnTo>
                <a:lnTo>
                  <a:pt x="169" y="98"/>
                </a:lnTo>
                <a:lnTo>
                  <a:pt x="179" y="108"/>
                </a:lnTo>
                <a:close/>
              </a:path>
            </a:pathLst>
          </a:custGeom>
          <a:solidFill>
            <a:srgbClr val="C9E8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76" name="Freeform 326"/>
          <p:cNvSpPr>
            <a:spLocks/>
          </p:cNvSpPr>
          <p:nvPr/>
        </p:nvSpPr>
        <p:spPr bwMode="auto">
          <a:xfrm>
            <a:off x="6751638" y="5402263"/>
            <a:ext cx="14287" cy="39687"/>
          </a:xfrm>
          <a:custGeom>
            <a:avLst/>
            <a:gdLst>
              <a:gd name="T0" fmla="*/ 2147483647 w 74"/>
              <a:gd name="T1" fmla="*/ 2147483647 h 174"/>
              <a:gd name="T2" fmla="*/ 2147483647 w 74"/>
              <a:gd name="T3" fmla="*/ 2147483647 h 174"/>
              <a:gd name="T4" fmla="*/ 2147483647 w 74"/>
              <a:gd name="T5" fmla="*/ 2147483647 h 174"/>
              <a:gd name="T6" fmla="*/ 2147483647 w 74"/>
              <a:gd name="T7" fmla="*/ 2147483647 h 174"/>
              <a:gd name="T8" fmla="*/ 2147483647 w 74"/>
              <a:gd name="T9" fmla="*/ 0 h 174"/>
              <a:gd name="T10" fmla="*/ 2147483647 w 74"/>
              <a:gd name="T11" fmla="*/ 2147483647 h 174"/>
              <a:gd name="T12" fmla="*/ 2147483647 w 74"/>
              <a:gd name="T13" fmla="*/ 2147483647 h 174"/>
              <a:gd name="T14" fmla="*/ 0 w 74"/>
              <a:gd name="T15" fmla="*/ 2147483647 h 174"/>
              <a:gd name="T16" fmla="*/ 0 w 74"/>
              <a:gd name="T17" fmla="*/ 2147483647 h 174"/>
              <a:gd name="T18" fmla="*/ 2147483647 w 74"/>
              <a:gd name="T19" fmla="*/ 2147483647 h 174"/>
              <a:gd name="T20" fmla="*/ 2147483647 w 74"/>
              <a:gd name="T21" fmla="*/ 2147483647 h 174"/>
              <a:gd name="T22" fmla="*/ 2147483647 w 74"/>
              <a:gd name="T23" fmla="*/ 2147483647 h 174"/>
              <a:gd name="T24" fmla="*/ 2147483647 w 74"/>
              <a:gd name="T25" fmla="*/ 2147483647 h 174"/>
              <a:gd name="T26" fmla="*/ 2147483647 w 74"/>
              <a:gd name="T27" fmla="*/ 2147483647 h 174"/>
              <a:gd name="T28" fmla="*/ 2147483647 w 74"/>
              <a:gd name="T29" fmla="*/ 2147483647 h 174"/>
              <a:gd name="T30" fmla="*/ 2147483647 w 74"/>
              <a:gd name="T31" fmla="*/ 2147483647 h 174"/>
              <a:gd name="T32" fmla="*/ 2147483647 w 74"/>
              <a:gd name="T33" fmla="*/ 2147483647 h 174"/>
              <a:gd name="T34" fmla="*/ 2147483647 w 74"/>
              <a:gd name="T35" fmla="*/ 2147483647 h 174"/>
              <a:gd name="T36" fmla="*/ 2147483647 w 74"/>
              <a:gd name="T37" fmla="*/ 2147483647 h 174"/>
              <a:gd name="T38" fmla="*/ 2147483647 w 74"/>
              <a:gd name="T39" fmla="*/ 2147483647 h 174"/>
              <a:gd name="T40" fmla="*/ 2147483647 w 74"/>
              <a:gd name="T41" fmla="*/ 2147483647 h 174"/>
              <a:gd name="T42" fmla="*/ 2147483647 w 74"/>
              <a:gd name="T43" fmla="*/ 2147483647 h 174"/>
              <a:gd name="T44" fmla="*/ 2147483647 w 74"/>
              <a:gd name="T45" fmla="*/ 2147483647 h 174"/>
              <a:gd name="T46" fmla="*/ 2147483647 w 74"/>
              <a:gd name="T47" fmla="*/ 2147483647 h 174"/>
              <a:gd name="T48" fmla="*/ 2147483647 w 74"/>
              <a:gd name="T49" fmla="*/ 2147483647 h 174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74"/>
              <a:gd name="T76" fmla="*/ 0 h 174"/>
              <a:gd name="T77" fmla="*/ 74 w 74"/>
              <a:gd name="T78" fmla="*/ 174 h 174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74" h="174">
                <a:moveTo>
                  <a:pt x="28" y="12"/>
                </a:moveTo>
                <a:lnTo>
                  <a:pt x="26" y="7"/>
                </a:lnTo>
                <a:lnTo>
                  <a:pt x="23" y="3"/>
                </a:lnTo>
                <a:lnTo>
                  <a:pt x="17" y="1"/>
                </a:lnTo>
                <a:lnTo>
                  <a:pt x="12" y="0"/>
                </a:lnTo>
                <a:lnTo>
                  <a:pt x="7" y="2"/>
                </a:lnTo>
                <a:lnTo>
                  <a:pt x="3" y="5"/>
                </a:lnTo>
                <a:lnTo>
                  <a:pt x="0" y="10"/>
                </a:lnTo>
                <a:lnTo>
                  <a:pt x="0" y="16"/>
                </a:lnTo>
                <a:lnTo>
                  <a:pt x="5" y="39"/>
                </a:lnTo>
                <a:lnTo>
                  <a:pt x="13" y="66"/>
                </a:lnTo>
                <a:lnTo>
                  <a:pt x="24" y="92"/>
                </a:lnTo>
                <a:lnTo>
                  <a:pt x="36" y="118"/>
                </a:lnTo>
                <a:lnTo>
                  <a:pt x="49" y="141"/>
                </a:lnTo>
                <a:lnTo>
                  <a:pt x="61" y="159"/>
                </a:lnTo>
                <a:lnTo>
                  <a:pt x="69" y="171"/>
                </a:lnTo>
                <a:lnTo>
                  <a:pt x="74" y="174"/>
                </a:lnTo>
                <a:lnTo>
                  <a:pt x="72" y="162"/>
                </a:lnTo>
                <a:lnTo>
                  <a:pt x="67" y="147"/>
                </a:lnTo>
                <a:lnTo>
                  <a:pt x="61" y="128"/>
                </a:lnTo>
                <a:lnTo>
                  <a:pt x="53" y="105"/>
                </a:lnTo>
                <a:lnTo>
                  <a:pt x="46" y="82"/>
                </a:lnTo>
                <a:lnTo>
                  <a:pt x="38" y="58"/>
                </a:lnTo>
                <a:lnTo>
                  <a:pt x="32" y="35"/>
                </a:lnTo>
                <a:lnTo>
                  <a:pt x="28" y="12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77" name="Freeform 327"/>
          <p:cNvSpPr>
            <a:spLocks/>
          </p:cNvSpPr>
          <p:nvPr/>
        </p:nvSpPr>
        <p:spPr bwMode="auto">
          <a:xfrm>
            <a:off x="6745288" y="5381625"/>
            <a:ext cx="7937" cy="19050"/>
          </a:xfrm>
          <a:custGeom>
            <a:avLst/>
            <a:gdLst>
              <a:gd name="T0" fmla="*/ 2147483647 w 39"/>
              <a:gd name="T1" fmla="*/ 2147483647 h 87"/>
              <a:gd name="T2" fmla="*/ 2147483647 w 39"/>
              <a:gd name="T3" fmla="*/ 2147483647 h 87"/>
              <a:gd name="T4" fmla="*/ 2147483647 w 39"/>
              <a:gd name="T5" fmla="*/ 2147483647 h 87"/>
              <a:gd name="T6" fmla="*/ 2147483647 w 39"/>
              <a:gd name="T7" fmla="*/ 0 h 87"/>
              <a:gd name="T8" fmla="*/ 2147483647 w 39"/>
              <a:gd name="T9" fmla="*/ 0 h 87"/>
              <a:gd name="T10" fmla="*/ 2147483647 w 39"/>
              <a:gd name="T11" fmla="*/ 2147483647 h 87"/>
              <a:gd name="T12" fmla="*/ 2147483647 w 39"/>
              <a:gd name="T13" fmla="*/ 2147483647 h 87"/>
              <a:gd name="T14" fmla="*/ 0 w 39"/>
              <a:gd name="T15" fmla="*/ 2147483647 h 87"/>
              <a:gd name="T16" fmla="*/ 0 w 39"/>
              <a:gd name="T17" fmla="*/ 2147483647 h 87"/>
              <a:gd name="T18" fmla="*/ 0 w 39"/>
              <a:gd name="T19" fmla="*/ 2147483647 h 87"/>
              <a:gd name="T20" fmla="*/ 2147483647 w 39"/>
              <a:gd name="T21" fmla="*/ 2147483647 h 87"/>
              <a:gd name="T22" fmla="*/ 2147483647 w 39"/>
              <a:gd name="T23" fmla="*/ 2147483647 h 87"/>
              <a:gd name="T24" fmla="*/ 2147483647 w 39"/>
              <a:gd name="T25" fmla="*/ 2147483647 h 87"/>
              <a:gd name="T26" fmla="*/ 2147483647 w 39"/>
              <a:gd name="T27" fmla="*/ 2147483647 h 87"/>
              <a:gd name="T28" fmla="*/ 2147483647 w 39"/>
              <a:gd name="T29" fmla="*/ 2147483647 h 87"/>
              <a:gd name="T30" fmla="*/ 2147483647 w 39"/>
              <a:gd name="T31" fmla="*/ 2147483647 h 87"/>
              <a:gd name="T32" fmla="*/ 2147483647 w 39"/>
              <a:gd name="T33" fmla="*/ 2147483647 h 87"/>
              <a:gd name="T34" fmla="*/ 2147483647 w 39"/>
              <a:gd name="T35" fmla="*/ 2147483647 h 87"/>
              <a:gd name="T36" fmla="*/ 2147483647 w 39"/>
              <a:gd name="T37" fmla="*/ 2147483647 h 87"/>
              <a:gd name="T38" fmla="*/ 2147483647 w 39"/>
              <a:gd name="T39" fmla="*/ 2147483647 h 87"/>
              <a:gd name="T40" fmla="*/ 2147483647 w 39"/>
              <a:gd name="T41" fmla="*/ 2147483647 h 87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39"/>
              <a:gd name="T64" fmla="*/ 0 h 87"/>
              <a:gd name="T65" fmla="*/ 39 w 39"/>
              <a:gd name="T66" fmla="*/ 87 h 87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39" h="87">
                <a:moveTo>
                  <a:pt x="20" y="9"/>
                </a:moveTo>
                <a:lnTo>
                  <a:pt x="19" y="5"/>
                </a:lnTo>
                <a:lnTo>
                  <a:pt x="16" y="2"/>
                </a:lnTo>
                <a:lnTo>
                  <a:pt x="13" y="0"/>
                </a:lnTo>
                <a:lnTo>
                  <a:pt x="8" y="0"/>
                </a:lnTo>
                <a:lnTo>
                  <a:pt x="5" y="1"/>
                </a:lnTo>
                <a:lnTo>
                  <a:pt x="2" y="3"/>
                </a:lnTo>
                <a:lnTo>
                  <a:pt x="0" y="6"/>
                </a:lnTo>
                <a:lnTo>
                  <a:pt x="0" y="10"/>
                </a:lnTo>
                <a:lnTo>
                  <a:pt x="0" y="22"/>
                </a:lnTo>
                <a:lnTo>
                  <a:pt x="3" y="35"/>
                </a:lnTo>
                <a:lnTo>
                  <a:pt x="7" y="48"/>
                </a:lnTo>
                <a:lnTo>
                  <a:pt x="13" y="60"/>
                </a:lnTo>
                <a:lnTo>
                  <a:pt x="19" y="72"/>
                </a:lnTo>
                <a:lnTo>
                  <a:pt x="25" y="81"/>
                </a:lnTo>
                <a:lnTo>
                  <a:pt x="33" y="86"/>
                </a:lnTo>
                <a:lnTo>
                  <a:pt x="38" y="87"/>
                </a:lnTo>
                <a:lnTo>
                  <a:pt x="39" y="70"/>
                </a:lnTo>
                <a:lnTo>
                  <a:pt x="34" y="50"/>
                </a:lnTo>
                <a:lnTo>
                  <a:pt x="27" y="29"/>
                </a:lnTo>
                <a:lnTo>
                  <a:pt x="20" y="9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78" name="Freeform 328"/>
          <p:cNvSpPr>
            <a:spLocks/>
          </p:cNvSpPr>
          <p:nvPr/>
        </p:nvSpPr>
        <p:spPr bwMode="auto">
          <a:xfrm>
            <a:off x="6738938" y="5367338"/>
            <a:ext cx="6350" cy="11112"/>
          </a:xfrm>
          <a:custGeom>
            <a:avLst/>
            <a:gdLst>
              <a:gd name="T0" fmla="*/ 2147483647 w 34"/>
              <a:gd name="T1" fmla="*/ 2147483647 h 51"/>
              <a:gd name="T2" fmla="*/ 2147483647 w 34"/>
              <a:gd name="T3" fmla="*/ 2147483647 h 51"/>
              <a:gd name="T4" fmla="*/ 2147483647 w 34"/>
              <a:gd name="T5" fmla="*/ 2147483647 h 51"/>
              <a:gd name="T6" fmla="*/ 2147483647 w 34"/>
              <a:gd name="T7" fmla="*/ 2147483647 h 51"/>
              <a:gd name="T8" fmla="*/ 2147483647 w 34"/>
              <a:gd name="T9" fmla="*/ 2147483647 h 51"/>
              <a:gd name="T10" fmla="*/ 2147483647 w 34"/>
              <a:gd name="T11" fmla="*/ 2147483647 h 51"/>
              <a:gd name="T12" fmla="*/ 2147483647 w 34"/>
              <a:gd name="T13" fmla="*/ 2147483647 h 51"/>
              <a:gd name="T14" fmla="*/ 2147483647 w 34"/>
              <a:gd name="T15" fmla="*/ 0 h 51"/>
              <a:gd name="T16" fmla="*/ 2147483647 w 34"/>
              <a:gd name="T17" fmla="*/ 0 h 51"/>
              <a:gd name="T18" fmla="*/ 2147483647 w 34"/>
              <a:gd name="T19" fmla="*/ 2147483647 h 51"/>
              <a:gd name="T20" fmla="*/ 2147483647 w 34"/>
              <a:gd name="T21" fmla="*/ 2147483647 h 51"/>
              <a:gd name="T22" fmla="*/ 0 w 34"/>
              <a:gd name="T23" fmla="*/ 2147483647 h 51"/>
              <a:gd name="T24" fmla="*/ 0 w 34"/>
              <a:gd name="T25" fmla="*/ 2147483647 h 51"/>
              <a:gd name="T26" fmla="*/ 2147483647 w 34"/>
              <a:gd name="T27" fmla="*/ 2147483647 h 51"/>
              <a:gd name="T28" fmla="*/ 2147483647 w 34"/>
              <a:gd name="T29" fmla="*/ 2147483647 h 51"/>
              <a:gd name="T30" fmla="*/ 2147483647 w 34"/>
              <a:gd name="T31" fmla="*/ 2147483647 h 51"/>
              <a:gd name="T32" fmla="*/ 2147483647 w 34"/>
              <a:gd name="T33" fmla="*/ 2147483647 h 51"/>
              <a:gd name="T34" fmla="*/ 2147483647 w 34"/>
              <a:gd name="T35" fmla="*/ 2147483647 h 51"/>
              <a:gd name="T36" fmla="*/ 2147483647 w 34"/>
              <a:gd name="T37" fmla="*/ 2147483647 h 51"/>
              <a:gd name="T38" fmla="*/ 2147483647 w 34"/>
              <a:gd name="T39" fmla="*/ 2147483647 h 51"/>
              <a:gd name="T40" fmla="*/ 2147483647 w 34"/>
              <a:gd name="T41" fmla="*/ 2147483647 h 51"/>
              <a:gd name="T42" fmla="*/ 2147483647 w 34"/>
              <a:gd name="T43" fmla="*/ 2147483647 h 51"/>
              <a:gd name="T44" fmla="*/ 2147483647 w 34"/>
              <a:gd name="T45" fmla="*/ 2147483647 h 51"/>
              <a:gd name="T46" fmla="*/ 2147483647 w 34"/>
              <a:gd name="T47" fmla="*/ 2147483647 h 51"/>
              <a:gd name="T48" fmla="*/ 2147483647 w 34"/>
              <a:gd name="T49" fmla="*/ 2147483647 h 51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34"/>
              <a:gd name="T76" fmla="*/ 0 h 51"/>
              <a:gd name="T77" fmla="*/ 34 w 34"/>
              <a:gd name="T78" fmla="*/ 51 h 51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34" h="51">
                <a:moveTo>
                  <a:pt x="18" y="7"/>
                </a:moveTo>
                <a:lnTo>
                  <a:pt x="18" y="8"/>
                </a:lnTo>
                <a:lnTo>
                  <a:pt x="17" y="5"/>
                </a:lnTo>
                <a:lnTo>
                  <a:pt x="14" y="1"/>
                </a:lnTo>
                <a:lnTo>
                  <a:pt x="11" y="0"/>
                </a:lnTo>
                <a:lnTo>
                  <a:pt x="7" y="0"/>
                </a:lnTo>
                <a:lnTo>
                  <a:pt x="4" y="1"/>
                </a:lnTo>
                <a:lnTo>
                  <a:pt x="1" y="5"/>
                </a:lnTo>
                <a:lnTo>
                  <a:pt x="0" y="8"/>
                </a:lnTo>
                <a:lnTo>
                  <a:pt x="0" y="11"/>
                </a:lnTo>
                <a:lnTo>
                  <a:pt x="1" y="16"/>
                </a:lnTo>
                <a:lnTo>
                  <a:pt x="4" y="23"/>
                </a:lnTo>
                <a:lnTo>
                  <a:pt x="8" y="30"/>
                </a:lnTo>
                <a:lnTo>
                  <a:pt x="13" y="37"/>
                </a:lnTo>
                <a:lnTo>
                  <a:pt x="18" y="43"/>
                </a:lnTo>
                <a:lnTo>
                  <a:pt x="25" y="47"/>
                </a:lnTo>
                <a:lnTo>
                  <a:pt x="30" y="51"/>
                </a:lnTo>
                <a:lnTo>
                  <a:pt x="34" y="51"/>
                </a:lnTo>
                <a:lnTo>
                  <a:pt x="33" y="40"/>
                </a:lnTo>
                <a:lnTo>
                  <a:pt x="29" y="27"/>
                </a:lnTo>
                <a:lnTo>
                  <a:pt x="23" y="15"/>
                </a:lnTo>
                <a:lnTo>
                  <a:pt x="18" y="7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79" name="Freeform 329"/>
          <p:cNvSpPr>
            <a:spLocks/>
          </p:cNvSpPr>
          <p:nvPr/>
        </p:nvSpPr>
        <p:spPr bwMode="auto">
          <a:xfrm>
            <a:off x="6732588" y="5357813"/>
            <a:ext cx="9525" cy="6350"/>
          </a:xfrm>
          <a:custGeom>
            <a:avLst/>
            <a:gdLst>
              <a:gd name="T0" fmla="*/ 2147483647 w 46"/>
              <a:gd name="T1" fmla="*/ 2147483647 h 33"/>
              <a:gd name="T2" fmla="*/ 2147483647 w 46"/>
              <a:gd name="T3" fmla="*/ 2147483647 h 33"/>
              <a:gd name="T4" fmla="*/ 2147483647 w 46"/>
              <a:gd name="T5" fmla="*/ 2147483647 h 33"/>
              <a:gd name="T6" fmla="*/ 2147483647 w 46"/>
              <a:gd name="T7" fmla="*/ 2147483647 h 33"/>
              <a:gd name="T8" fmla="*/ 2147483647 w 46"/>
              <a:gd name="T9" fmla="*/ 2147483647 h 33"/>
              <a:gd name="T10" fmla="*/ 2147483647 w 46"/>
              <a:gd name="T11" fmla="*/ 2147483647 h 33"/>
              <a:gd name="T12" fmla="*/ 2147483647 w 46"/>
              <a:gd name="T13" fmla="*/ 2147483647 h 33"/>
              <a:gd name="T14" fmla="*/ 2147483647 w 46"/>
              <a:gd name="T15" fmla="*/ 0 h 33"/>
              <a:gd name="T16" fmla="*/ 2147483647 w 46"/>
              <a:gd name="T17" fmla="*/ 0 h 33"/>
              <a:gd name="T18" fmla="*/ 2147483647 w 46"/>
              <a:gd name="T19" fmla="*/ 0 h 33"/>
              <a:gd name="T20" fmla="*/ 2147483647 w 46"/>
              <a:gd name="T21" fmla="*/ 2147483647 h 33"/>
              <a:gd name="T22" fmla="*/ 2147483647 w 46"/>
              <a:gd name="T23" fmla="*/ 2147483647 h 33"/>
              <a:gd name="T24" fmla="*/ 2147483647 w 46"/>
              <a:gd name="T25" fmla="*/ 2147483647 h 33"/>
              <a:gd name="T26" fmla="*/ 2147483647 w 46"/>
              <a:gd name="T27" fmla="*/ 2147483647 h 33"/>
              <a:gd name="T28" fmla="*/ 2147483647 w 46"/>
              <a:gd name="T29" fmla="*/ 2147483647 h 33"/>
              <a:gd name="T30" fmla="*/ 0 w 46"/>
              <a:gd name="T31" fmla="*/ 2147483647 h 33"/>
              <a:gd name="T32" fmla="*/ 0 w 46"/>
              <a:gd name="T33" fmla="*/ 2147483647 h 33"/>
              <a:gd name="T34" fmla="*/ 2147483647 w 46"/>
              <a:gd name="T35" fmla="*/ 2147483647 h 33"/>
              <a:gd name="T36" fmla="*/ 2147483647 w 46"/>
              <a:gd name="T37" fmla="*/ 2147483647 h 33"/>
              <a:gd name="T38" fmla="*/ 2147483647 w 46"/>
              <a:gd name="T39" fmla="*/ 2147483647 h 33"/>
              <a:gd name="T40" fmla="*/ 2147483647 w 46"/>
              <a:gd name="T41" fmla="*/ 2147483647 h 33"/>
              <a:gd name="T42" fmla="*/ 2147483647 w 46"/>
              <a:gd name="T43" fmla="*/ 2147483647 h 33"/>
              <a:gd name="T44" fmla="*/ 2147483647 w 46"/>
              <a:gd name="T45" fmla="*/ 2147483647 h 33"/>
              <a:gd name="T46" fmla="*/ 2147483647 w 46"/>
              <a:gd name="T47" fmla="*/ 2147483647 h 33"/>
              <a:gd name="T48" fmla="*/ 2147483647 w 46"/>
              <a:gd name="T49" fmla="*/ 2147483647 h 33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46"/>
              <a:gd name="T76" fmla="*/ 0 h 33"/>
              <a:gd name="T77" fmla="*/ 46 w 46"/>
              <a:gd name="T78" fmla="*/ 33 h 33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46" h="33">
                <a:moveTo>
                  <a:pt x="37" y="24"/>
                </a:moveTo>
                <a:lnTo>
                  <a:pt x="41" y="22"/>
                </a:lnTo>
                <a:lnTo>
                  <a:pt x="45" y="19"/>
                </a:lnTo>
                <a:lnTo>
                  <a:pt x="46" y="15"/>
                </a:lnTo>
                <a:lnTo>
                  <a:pt x="46" y="10"/>
                </a:lnTo>
                <a:lnTo>
                  <a:pt x="44" y="5"/>
                </a:lnTo>
                <a:lnTo>
                  <a:pt x="41" y="2"/>
                </a:lnTo>
                <a:lnTo>
                  <a:pt x="37" y="0"/>
                </a:lnTo>
                <a:lnTo>
                  <a:pt x="32" y="0"/>
                </a:lnTo>
                <a:lnTo>
                  <a:pt x="29" y="0"/>
                </a:lnTo>
                <a:lnTo>
                  <a:pt x="25" y="1"/>
                </a:lnTo>
                <a:lnTo>
                  <a:pt x="19" y="3"/>
                </a:lnTo>
                <a:lnTo>
                  <a:pt x="12" y="7"/>
                </a:lnTo>
                <a:lnTo>
                  <a:pt x="5" y="14"/>
                </a:lnTo>
                <a:lnTo>
                  <a:pt x="2" y="20"/>
                </a:lnTo>
                <a:lnTo>
                  <a:pt x="0" y="26"/>
                </a:lnTo>
                <a:lnTo>
                  <a:pt x="0" y="29"/>
                </a:lnTo>
                <a:lnTo>
                  <a:pt x="3" y="31"/>
                </a:lnTo>
                <a:lnTo>
                  <a:pt x="7" y="33"/>
                </a:lnTo>
                <a:lnTo>
                  <a:pt x="12" y="33"/>
                </a:lnTo>
                <a:lnTo>
                  <a:pt x="16" y="33"/>
                </a:lnTo>
                <a:lnTo>
                  <a:pt x="21" y="31"/>
                </a:lnTo>
                <a:lnTo>
                  <a:pt x="26" y="30"/>
                </a:lnTo>
                <a:lnTo>
                  <a:pt x="32" y="28"/>
                </a:lnTo>
                <a:lnTo>
                  <a:pt x="37" y="24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80" name="Freeform 330"/>
          <p:cNvSpPr>
            <a:spLocks/>
          </p:cNvSpPr>
          <p:nvPr/>
        </p:nvSpPr>
        <p:spPr bwMode="auto">
          <a:xfrm>
            <a:off x="6689725" y="5345113"/>
            <a:ext cx="36513" cy="49212"/>
          </a:xfrm>
          <a:custGeom>
            <a:avLst/>
            <a:gdLst>
              <a:gd name="T0" fmla="*/ 2147483647 w 177"/>
              <a:gd name="T1" fmla="*/ 2147483647 h 219"/>
              <a:gd name="T2" fmla="*/ 2147483647 w 177"/>
              <a:gd name="T3" fmla="*/ 2147483647 h 219"/>
              <a:gd name="T4" fmla="*/ 2147483647 w 177"/>
              <a:gd name="T5" fmla="*/ 2147483647 h 219"/>
              <a:gd name="T6" fmla="*/ 2147483647 w 177"/>
              <a:gd name="T7" fmla="*/ 2147483647 h 219"/>
              <a:gd name="T8" fmla="*/ 2147483647 w 177"/>
              <a:gd name="T9" fmla="*/ 2147483647 h 219"/>
              <a:gd name="T10" fmla="*/ 2147483647 w 177"/>
              <a:gd name="T11" fmla="*/ 2147483647 h 219"/>
              <a:gd name="T12" fmla="*/ 2147483647 w 177"/>
              <a:gd name="T13" fmla="*/ 2147483647 h 219"/>
              <a:gd name="T14" fmla="*/ 2147483647 w 177"/>
              <a:gd name="T15" fmla="*/ 2147483647 h 219"/>
              <a:gd name="T16" fmla="*/ 0 w 177"/>
              <a:gd name="T17" fmla="*/ 2147483647 h 219"/>
              <a:gd name="T18" fmla="*/ 2147483647 w 177"/>
              <a:gd name="T19" fmla="*/ 2147483647 h 219"/>
              <a:gd name="T20" fmla="*/ 2147483647 w 177"/>
              <a:gd name="T21" fmla="*/ 2147483647 h 219"/>
              <a:gd name="T22" fmla="*/ 2147483647 w 177"/>
              <a:gd name="T23" fmla="*/ 2147483647 h 219"/>
              <a:gd name="T24" fmla="*/ 2147483647 w 177"/>
              <a:gd name="T25" fmla="*/ 2147483647 h 219"/>
              <a:gd name="T26" fmla="*/ 2147483647 w 177"/>
              <a:gd name="T27" fmla="*/ 2147483647 h 219"/>
              <a:gd name="T28" fmla="*/ 2147483647 w 177"/>
              <a:gd name="T29" fmla="*/ 2147483647 h 219"/>
              <a:gd name="T30" fmla="*/ 2147483647 w 177"/>
              <a:gd name="T31" fmla="*/ 2147483647 h 219"/>
              <a:gd name="T32" fmla="*/ 2147483647 w 177"/>
              <a:gd name="T33" fmla="*/ 2147483647 h 219"/>
              <a:gd name="T34" fmla="*/ 2147483647 w 177"/>
              <a:gd name="T35" fmla="*/ 2147483647 h 219"/>
              <a:gd name="T36" fmla="*/ 2147483647 w 177"/>
              <a:gd name="T37" fmla="*/ 2147483647 h 219"/>
              <a:gd name="T38" fmla="*/ 2147483647 w 177"/>
              <a:gd name="T39" fmla="*/ 2147483647 h 219"/>
              <a:gd name="T40" fmla="*/ 2147483647 w 177"/>
              <a:gd name="T41" fmla="*/ 2147483647 h 219"/>
              <a:gd name="T42" fmla="*/ 2147483647 w 177"/>
              <a:gd name="T43" fmla="*/ 2147483647 h 219"/>
              <a:gd name="T44" fmla="*/ 2147483647 w 177"/>
              <a:gd name="T45" fmla="*/ 2147483647 h 219"/>
              <a:gd name="T46" fmla="*/ 2147483647 w 177"/>
              <a:gd name="T47" fmla="*/ 2147483647 h 219"/>
              <a:gd name="T48" fmla="*/ 2147483647 w 177"/>
              <a:gd name="T49" fmla="*/ 2147483647 h 219"/>
              <a:gd name="T50" fmla="*/ 2147483647 w 177"/>
              <a:gd name="T51" fmla="*/ 2147483647 h 219"/>
              <a:gd name="T52" fmla="*/ 2147483647 w 177"/>
              <a:gd name="T53" fmla="*/ 2147483647 h 219"/>
              <a:gd name="T54" fmla="*/ 2147483647 w 177"/>
              <a:gd name="T55" fmla="*/ 2147483647 h 219"/>
              <a:gd name="T56" fmla="*/ 2147483647 w 177"/>
              <a:gd name="T57" fmla="*/ 2147483647 h 219"/>
              <a:gd name="T58" fmla="*/ 2147483647 w 177"/>
              <a:gd name="T59" fmla="*/ 2147483647 h 219"/>
              <a:gd name="T60" fmla="*/ 2147483647 w 177"/>
              <a:gd name="T61" fmla="*/ 2147483647 h 219"/>
              <a:gd name="T62" fmla="*/ 2147483647 w 177"/>
              <a:gd name="T63" fmla="*/ 2147483647 h 219"/>
              <a:gd name="T64" fmla="*/ 2147483647 w 177"/>
              <a:gd name="T65" fmla="*/ 2147483647 h 219"/>
              <a:gd name="T66" fmla="*/ 2147483647 w 177"/>
              <a:gd name="T67" fmla="*/ 2147483647 h 219"/>
              <a:gd name="T68" fmla="*/ 2147483647 w 177"/>
              <a:gd name="T69" fmla="*/ 2147483647 h 219"/>
              <a:gd name="T70" fmla="*/ 2147483647 w 177"/>
              <a:gd name="T71" fmla="*/ 2147483647 h 219"/>
              <a:gd name="T72" fmla="*/ 2147483647 w 177"/>
              <a:gd name="T73" fmla="*/ 2147483647 h 219"/>
              <a:gd name="T74" fmla="*/ 2147483647 w 177"/>
              <a:gd name="T75" fmla="*/ 2147483647 h 219"/>
              <a:gd name="T76" fmla="*/ 2147483647 w 177"/>
              <a:gd name="T77" fmla="*/ 2147483647 h 219"/>
              <a:gd name="T78" fmla="*/ 2147483647 w 177"/>
              <a:gd name="T79" fmla="*/ 2147483647 h 219"/>
              <a:gd name="T80" fmla="*/ 2147483647 w 177"/>
              <a:gd name="T81" fmla="*/ 2147483647 h 219"/>
              <a:gd name="T82" fmla="*/ 2147483647 w 177"/>
              <a:gd name="T83" fmla="*/ 2147483647 h 219"/>
              <a:gd name="T84" fmla="*/ 2147483647 w 177"/>
              <a:gd name="T85" fmla="*/ 2147483647 h 219"/>
              <a:gd name="T86" fmla="*/ 2147483647 w 177"/>
              <a:gd name="T87" fmla="*/ 2147483647 h 219"/>
              <a:gd name="T88" fmla="*/ 2147483647 w 177"/>
              <a:gd name="T89" fmla="*/ 2147483647 h 219"/>
              <a:gd name="T90" fmla="*/ 2147483647 w 177"/>
              <a:gd name="T91" fmla="*/ 2147483647 h 219"/>
              <a:gd name="T92" fmla="*/ 2147483647 w 177"/>
              <a:gd name="T93" fmla="*/ 2147483647 h 219"/>
              <a:gd name="T94" fmla="*/ 2147483647 w 177"/>
              <a:gd name="T95" fmla="*/ 2147483647 h 219"/>
              <a:gd name="T96" fmla="*/ 2147483647 w 177"/>
              <a:gd name="T97" fmla="*/ 2147483647 h 219"/>
              <a:gd name="T98" fmla="*/ 2147483647 w 177"/>
              <a:gd name="T99" fmla="*/ 2147483647 h 219"/>
              <a:gd name="T100" fmla="*/ 2147483647 w 177"/>
              <a:gd name="T101" fmla="*/ 2147483647 h 219"/>
              <a:gd name="T102" fmla="*/ 2147483647 w 177"/>
              <a:gd name="T103" fmla="*/ 2147483647 h 219"/>
              <a:gd name="T104" fmla="*/ 2147483647 w 177"/>
              <a:gd name="T105" fmla="*/ 2147483647 h 219"/>
              <a:gd name="T106" fmla="*/ 2147483647 w 177"/>
              <a:gd name="T107" fmla="*/ 2147483647 h 219"/>
              <a:gd name="T108" fmla="*/ 2147483647 w 177"/>
              <a:gd name="T109" fmla="*/ 0 h 219"/>
              <a:gd name="T110" fmla="*/ 2147483647 w 177"/>
              <a:gd name="T111" fmla="*/ 2147483647 h 219"/>
              <a:gd name="T112" fmla="*/ 2147483647 w 177"/>
              <a:gd name="T113" fmla="*/ 2147483647 h 219"/>
              <a:gd name="T114" fmla="*/ 2147483647 w 177"/>
              <a:gd name="T115" fmla="*/ 2147483647 h 219"/>
              <a:gd name="T116" fmla="*/ 2147483647 w 177"/>
              <a:gd name="T117" fmla="*/ 2147483647 h 219"/>
              <a:gd name="T118" fmla="*/ 2147483647 w 177"/>
              <a:gd name="T119" fmla="*/ 2147483647 h 219"/>
              <a:gd name="T120" fmla="*/ 2147483647 w 177"/>
              <a:gd name="T121" fmla="*/ 2147483647 h 219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177"/>
              <a:gd name="T184" fmla="*/ 0 h 219"/>
              <a:gd name="T185" fmla="*/ 177 w 177"/>
              <a:gd name="T186" fmla="*/ 219 h 219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177" h="219">
                <a:moveTo>
                  <a:pt x="65" y="33"/>
                </a:moveTo>
                <a:lnTo>
                  <a:pt x="52" y="43"/>
                </a:lnTo>
                <a:lnTo>
                  <a:pt x="41" y="54"/>
                </a:lnTo>
                <a:lnTo>
                  <a:pt x="29" y="66"/>
                </a:lnTo>
                <a:lnTo>
                  <a:pt x="20" y="79"/>
                </a:lnTo>
                <a:lnTo>
                  <a:pt x="12" y="93"/>
                </a:lnTo>
                <a:lnTo>
                  <a:pt x="6" y="107"/>
                </a:lnTo>
                <a:lnTo>
                  <a:pt x="2" y="121"/>
                </a:lnTo>
                <a:lnTo>
                  <a:pt x="0" y="136"/>
                </a:lnTo>
                <a:lnTo>
                  <a:pt x="2" y="158"/>
                </a:lnTo>
                <a:lnTo>
                  <a:pt x="10" y="177"/>
                </a:lnTo>
                <a:lnTo>
                  <a:pt x="23" y="193"/>
                </a:lnTo>
                <a:lnTo>
                  <a:pt x="38" y="204"/>
                </a:lnTo>
                <a:lnTo>
                  <a:pt x="57" y="213"/>
                </a:lnTo>
                <a:lnTo>
                  <a:pt x="78" y="218"/>
                </a:lnTo>
                <a:lnTo>
                  <a:pt x="98" y="219"/>
                </a:lnTo>
                <a:lnTo>
                  <a:pt x="118" y="216"/>
                </a:lnTo>
                <a:lnTo>
                  <a:pt x="123" y="216"/>
                </a:lnTo>
                <a:lnTo>
                  <a:pt x="127" y="214"/>
                </a:lnTo>
                <a:lnTo>
                  <a:pt x="130" y="210"/>
                </a:lnTo>
                <a:lnTo>
                  <a:pt x="131" y="205"/>
                </a:lnTo>
                <a:lnTo>
                  <a:pt x="130" y="203"/>
                </a:lnTo>
                <a:lnTo>
                  <a:pt x="127" y="203"/>
                </a:lnTo>
                <a:lnTo>
                  <a:pt x="123" y="202"/>
                </a:lnTo>
                <a:lnTo>
                  <a:pt x="117" y="202"/>
                </a:lnTo>
                <a:lnTo>
                  <a:pt x="111" y="202"/>
                </a:lnTo>
                <a:lnTo>
                  <a:pt x="106" y="202"/>
                </a:lnTo>
                <a:lnTo>
                  <a:pt x="100" y="202"/>
                </a:lnTo>
                <a:lnTo>
                  <a:pt x="97" y="202"/>
                </a:lnTo>
                <a:lnTo>
                  <a:pt x="87" y="201"/>
                </a:lnTo>
                <a:lnTo>
                  <a:pt x="77" y="200"/>
                </a:lnTo>
                <a:lnTo>
                  <a:pt x="67" y="199"/>
                </a:lnTo>
                <a:lnTo>
                  <a:pt x="56" y="196"/>
                </a:lnTo>
                <a:lnTo>
                  <a:pt x="46" y="193"/>
                </a:lnTo>
                <a:lnTo>
                  <a:pt x="35" y="185"/>
                </a:lnTo>
                <a:lnTo>
                  <a:pt x="26" y="175"/>
                </a:lnTo>
                <a:lnTo>
                  <a:pt x="15" y="162"/>
                </a:lnTo>
                <a:lnTo>
                  <a:pt x="13" y="146"/>
                </a:lnTo>
                <a:lnTo>
                  <a:pt x="14" y="131"/>
                </a:lnTo>
                <a:lnTo>
                  <a:pt x="19" y="116"/>
                </a:lnTo>
                <a:lnTo>
                  <a:pt x="25" y="102"/>
                </a:lnTo>
                <a:lnTo>
                  <a:pt x="34" y="89"/>
                </a:lnTo>
                <a:lnTo>
                  <a:pt x="45" y="76"/>
                </a:lnTo>
                <a:lnTo>
                  <a:pt x="56" y="65"/>
                </a:lnTo>
                <a:lnTo>
                  <a:pt x="70" y="55"/>
                </a:lnTo>
                <a:lnTo>
                  <a:pt x="84" y="45"/>
                </a:lnTo>
                <a:lnTo>
                  <a:pt x="98" y="37"/>
                </a:lnTo>
                <a:lnTo>
                  <a:pt x="113" y="29"/>
                </a:lnTo>
                <a:lnTo>
                  <a:pt x="127" y="23"/>
                </a:lnTo>
                <a:lnTo>
                  <a:pt x="141" y="17"/>
                </a:lnTo>
                <a:lnTo>
                  <a:pt x="154" y="12"/>
                </a:lnTo>
                <a:lnTo>
                  <a:pt x="167" y="9"/>
                </a:lnTo>
                <a:lnTo>
                  <a:pt x="177" y="7"/>
                </a:lnTo>
                <a:lnTo>
                  <a:pt x="170" y="2"/>
                </a:lnTo>
                <a:lnTo>
                  <a:pt x="158" y="0"/>
                </a:lnTo>
                <a:lnTo>
                  <a:pt x="145" y="2"/>
                </a:lnTo>
                <a:lnTo>
                  <a:pt x="129" y="6"/>
                </a:lnTo>
                <a:lnTo>
                  <a:pt x="111" y="11"/>
                </a:lnTo>
                <a:lnTo>
                  <a:pt x="94" y="17"/>
                </a:lnTo>
                <a:lnTo>
                  <a:pt x="78" y="26"/>
                </a:lnTo>
                <a:lnTo>
                  <a:pt x="65" y="33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81" name="Freeform 331"/>
          <p:cNvSpPr>
            <a:spLocks/>
          </p:cNvSpPr>
          <p:nvPr/>
        </p:nvSpPr>
        <p:spPr bwMode="auto">
          <a:xfrm>
            <a:off x="6750050" y="5343525"/>
            <a:ext cx="23813" cy="39688"/>
          </a:xfrm>
          <a:custGeom>
            <a:avLst/>
            <a:gdLst>
              <a:gd name="T0" fmla="*/ 2147483647 w 115"/>
              <a:gd name="T1" fmla="*/ 2147483647 h 170"/>
              <a:gd name="T2" fmla="*/ 2147483647 w 115"/>
              <a:gd name="T3" fmla="*/ 2147483647 h 170"/>
              <a:gd name="T4" fmla="*/ 2147483647 w 115"/>
              <a:gd name="T5" fmla="*/ 2147483647 h 170"/>
              <a:gd name="T6" fmla="*/ 2147483647 w 115"/>
              <a:gd name="T7" fmla="*/ 2147483647 h 170"/>
              <a:gd name="T8" fmla="*/ 2147483647 w 115"/>
              <a:gd name="T9" fmla="*/ 2147483647 h 170"/>
              <a:gd name="T10" fmla="*/ 2147483647 w 115"/>
              <a:gd name="T11" fmla="*/ 2147483647 h 170"/>
              <a:gd name="T12" fmla="*/ 2147483647 w 115"/>
              <a:gd name="T13" fmla="*/ 2147483647 h 170"/>
              <a:gd name="T14" fmla="*/ 2147483647 w 115"/>
              <a:gd name="T15" fmla="*/ 2147483647 h 170"/>
              <a:gd name="T16" fmla="*/ 2147483647 w 115"/>
              <a:gd name="T17" fmla="*/ 2147483647 h 170"/>
              <a:gd name="T18" fmla="*/ 2147483647 w 115"/>
              <a:gd name="T19" fmla="*/ 2147483647 h 170"/>
              <a:gd name="T20" fmla="*/ 2147483647 w 115"/>
              <a:gd name="T21" fmla="*/ 2147483647 h 170"/>
              <a:gd name="T22" fmla="*/ 2147483647 w 115"/>
              <a:gd name="T23" fmla="*/ 2147483647 h 170"/>
              <a:gd name="T24" fmla="*/ 2147483647 w 115"/>
              <a:gd name="T25" fmla="*/ 2147483647 h 170"/>
              <a:gd name="T26" fmla="*/ 2147483647 w 115"/>
              <a:gd name="T27" fmla="*/ 2147483647 h 170"/>
              <a:gd name="T28" fmla="*/ 2147483647 w 115"/>
              <a:gd name="T29" fmla="*/ 2147483647 h 170"/>
              <a:gd name="T30" fmla="*/ 2147483647 w 115"/>
              <a:gd name="T31" fmla="*/ 2147483647 h 170"/>
              <a:gd name="T32" fmla="*/ 2147483647 w 115"/>
              <a:gd name="T33" fmla="*/ 2147483647 h 170"/>
              <a:gd name="T34" fmla="*/ 2147483647 w 115"/>
              <a:gd name="T35" fmla="*/ 2147483647 h 170"/>
              <a:gd name="T36" fmla="*/ 2147483647 w 115"/>
              <a:gd name="T37" fmla="*/ 2147483647 h 170"/>
              <a:gd name="T38" fmla="*/ 2147483647 w 115"/>
              <a:gd name="T39" fmla="*/ 2147483647 h 170"/>
              <a:gd name="T40" fmla="*/ 2147483647 w 115"/>
              <a:gd name="T41" fmla="*/ 2147483647 h 170"/>
              <a:gd name="T42" fmla="*/ 2147483647 w 115"/>
              <a:gd name="T43" fmla="*/ 2147483647 h 170"/>
              <a:gd name="T44" fmla="*/ 2147483647 w 115"/>
              <a:gd name="T45" fmla="*/ 2147483647 h 170"/>
              <a:gd name="T46" fmla="*/ 2147483647 w 115"/>
              <a:gd name="T47" fmla="*/ 2147483647 h 170"/>
              <a:gd name="T48" fmla="*/ 2147483647 w 115"/>
              <a:gd name="T49" fmla="*/ 2147483647 h 170"/>
              <a:gd name="T50" fmla="*/ 2147483647 w 115"/>
              <a:gd name="T51" fmla="*/ 2147483647 h 170"/>
              <a:gd name="T52" fmla="*/ 2147483647 w 115"/>
              <a:gd name="T53" fmla="*/ 2147483647 h 170"/>
              <a:gd name="T54" fmla="*/ 2147483647 w 115"/>
              <a:gd name="T55" fmla="*/ 2147483647 h 170"/>
              <a:gd name="T56" fmla="*/ 2147483647 w 115"/>
              <a:gd name="T57" fmla="*/ 2147483647 h 170"/>
              <a:gd name="T58" fmla="*/ 2147483647 w 115"/>
              <a:gd name="T59" fmla="*/ 2147483647 h 170"/>
              <a:gd name="T60" fmla="*/ 2147483647 w 115"/>
              <a:gd name="T61" fmla="*/ 0 h 170"/>
              <a:gd name="T62" fmla="*/ 2147483647 w 115"/>
              <a:gd name="T63" fmla="*/ 2147483647 h 170"/>
              <a:gd name="T64" fmla="*/ 0 w 115"/>
              <a:gd name="T65" fmla="*/ 2147483647 h 170"/>
              <a:gd name="T66" fmla="*/ 2147483647 w 115"/>
              <a:gd name="T67" fmla="*/ 2147483647 h 170"/>
              <a:gd name="T68" fmla="*/ 2147483647 w 115"/>
              <a:gd name="T69" fmla="*/ 2147483647 h 170"/>
              <a:gd name="T70" fmla="*/ 2147483647 w 115"/>
              <a:gd name="T71" fmla="*/ 2147483647 h 170"/>
              <a:gd name="T72" fmla="*/ 2147483647 w 115"/>
              <a:gd name="T73" fmla="*/ 2147483647 h 170"/>
              <a:gd name="T74" fmla="*/ 2147483647 w 115"/>
              <a:gd name="T75" fmla="*/ 2147483647 h 170"/>
              <a:gd name="T76" fmla="*/ 2147483647 w 115"/>
              <a:gd name="T77" fmla="*/ 2147483647 h 170"/>
              <a:gd name="T78" fmla="*/ 2147483647 w 115"/>
              <a:gd name="T79" fmla="*/ 2147483647 h 170"/>
              <a:gd name="T80" fmla="*/ 2147483647 w 115"/>
              <a:gd name="T81" fmla="*/ 2147483647 h 170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115"/>
              <a:gd name="T124" fmla="*/ 0 h 170"/>
              <a:gd name="T125" fmla="*/ 115 w 115"/>
              <a:gd name="T126" fmla="*/ 170 h 170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115" h="170">
                <a:moveTo>
                  <a:pt x="97" y="57"/>
                </a:moveTo>
                <a:lnTo>
                  <a:pt x="100" y="75"/>
                </a:lnTo>
                <a:lnTo>
                  <a:pt x="98" y="90"/>
                </a:lnTo>
                <a:lnTo>
                  <a:pt x="91" y="103"/>
                </a:lnTo>
                <a:lnTo>
                  <a:pt x="80" y="114"/>
                </a:lnTo>
                <a:lnTo>
                  <a:pt x="68" y="125"/>
                </a:lnTo>
                <a:lnTo>
                  <a:pt x="54" y="135"/>
                </a:lnTo>
                <a:lnTo>
                  <a:pt x="39" y="145"/>
                </a:lnTo>
                <a:lnTo>
                  <a:pt x="27" y="155"/>
                </a:lnTo>
                <a:lnTo>
                  <a:pt x="25" y="158"/>
                </a:lnTo>
                <a:lnTo>
                  <a:pt x="23" y="160"/>
                </a:lnTo>
                <a:lnTo>
                  <a:pt x="23" y="164"/>
                </a:lnTo>
                <a:lnTo>
                  <a:pt x="26" y="167"/>
                </a:lnTo>
                <a:lnTo>
                  <a:pt x="28" y="169"/>
                </a:lnTo>
                <a:lnTo>
                  <a:pt x="31" y="170"/>
                </a:lnTo>
                <a:lnTo>
                  <a:pt x="34" y="170"/>
                </a:lnTo>
                <a:lnTo>
                  <a:pt x="37" y="169"/>
                </a:lnTo>
                <a:lnTo>
                  <a:pt x="53" y="159"/>
                </a:lnTo>
                <a:lnTo>
                  <a:pt x="69" y="149"/>
                </a:lnTo>
                <a:lnTo>
                  <a:pt x="83" y="137"/>
                </a:lnTo>
                <a:lnTo>
                  <a:pt x="97" y="123"/>
                </a:lnTo>
                <a:lnTo>
                  <a:pt x="106" y="108"/>
                </a:lnTo>
                <a:lnTo>
                  <a:pt x="113" y="91"/>
                </a:lnTo>
                <a:lnTo>
                  <a:pt x="115" y="73"/>
                </a:lnTo>
                <a:lnTo>
                  <a:pt x="111" y="53"/>
                </a:lnTo>
                <a:lnTo>
                  <a:pt x="101" y="39"/>
                </a:lnTo>
                <a:lnTo>
                  <a:pt x="89" y="26"/>
                </a:lnTo>
                <a:lnTo>
                  <a:pt x="72" y="15"/>
                </a:lnTo>
                <a:lnTo>
                  <a:pt x="55" y="8"/>
                </a:lnTo>
                <a:lnTo>
                  <a:pt x="37" y="2"/>
                </a:lnTo>
                <a:lnTo>
                  <a:pt x="21" y="0"/>
                </a:lnTo>
                <a:lnTo>
                  <a:pt x="9" y="1"/>
                </a:lnTo>
                <a:lnTo>
                  <a:pt x="0" y="5"/>
                </a:lnTo>
                <a:lnTo>
                  <a:pt x="15" y="10"/>
                </a:lnTo>
                <a:lnTo>
                  <a:pt x="30" y="13"/>
                </a:lnTo>
                <a:lnTo>
                  <a:pt x="43" y="16"/>
                </a:lnTo>
                <a:lnTo>
                  <a:pt x="57" y="20"/>
                </a:lnTo>
                <a:lnTo>
                  <a:pt x="70" y="26"/>
                </a:lnTo>
                <a:lnTo>
                  <a:pt x="81" y="33"/>
                </a:lnTo>
                <a:lnTo>
                  <a:pt x="91" y="43"/>
                </a:lnTo>
                <a:lnTo>
                  <a:pt x="97" y="57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82" name="Freeform 332"/>
          <p:cNvSpPr>
            <a:spLocks/>
          </p:cNvSpPr>
          <p:nvPr/>
        </p:nvSpPr>
        <p:spPr bwMode="auto">
          <a:xfrm>
            <a:off x="6667500" y="5335588"/>
            <a:ext cx="57150" cy="79375"/>
          </a:xfrm>
          <a:custGeom>
            <a:avLst/>
            <a:gdLst>
              <a:gd name="T0" fmla="*/ 2147483647 w 289"/>
              <a:gd name="T1" fmla="*/ 2147483647 h 352"/>
              <a:gd name="T2" fmla="*/ 2147483647 w 289"/>
              <a:gd name="T3" fmla="*/ 2147483647 h 352"/>
              <a:gd name="T4" fmla="*/ 2147483647 w 289"/>
              <a:gd name="T5" fmla="*/ 2147483647 h 352"/>
              <a:gd name="T6" fmla="*/ 0 w 289"/>
              <a:gd name="T7" fmla="*/ 2147483647 h 352"/>
              <a:gd name="T8" fmla="*/ 2147483647 w 289"/>
              <a:gd name="T9" fmla="*/ 2147483647 h 352"/>
              <a:gd name="T10" fmla="*/ 2147483647 w 289"/>
              <a:gd name="T11" fmla="*/ 2147483647 h 352"/>
              <a:gd name="T12" fmla="*/ 2147483647 w 289"/>
              <a:gd name="T13" fmla="*/ 2147483647 h 352"/>
              <a:gd name="T14" fmla="*/ 2147483647 w 289"/>
              <a:gd name="T15" fmla="*/ 2147483647 h 352"/>
              <a:gd name="T16" fmla="*/ 2147483647 w 289"/>
              <a:gd name="T17" fmla="*/ 2147483647 h 352"/>
              <a:gd name="T18" fmla="*/ 2147483647 w 289"/>
              <a:gd name="T19" fmla="*/ 2147483647 h 352"/>
              <a:gd name="T20" fmla="*/ 2147483647 w 289"/>
              <a:gd name="T21" fmla="*/ 2147483647 h 352"/>
              <a:gd name="T22" fmla="*/ 2147483647 w 289"/>
              <a:gd name="T23" fmla="*/ 2147483647 h 352"/>
              <a:gd name="T24" fmla="*/ 2147483647 w 289"/>
              <a:gd name="T25" fmla="*/ 2147483647 h 352"/>
              <a:gd name="T26" fmla="*/ 2147483647 w 289"/>
              <a:gd name="T27" fmla="*/ 2147483647 h 352"/>
              <a:gd name="T28" fmla="*/ 2147483647 w 289"/>
              <a:gd name="T29" fmla="*/ 2147483647 h 352"/>
              <a:gd name="T30" fmla="*/ 2147483647 w 289"/>
              <a:gd name="T31" fmla="*/ 2147483647 h 352"/>
              <a:gd name="T32" fmla="*/ 2147483647 w 289"/>
              <a:gd name="T33" fmla="*/ 2147483647 h 352"/>
              <a:gd name="T34" fmla="*/ 2147483647 w 289"/>
              <a:gd name="T35" fmla="*/ 2147483647 h 352"/>
              <a:gd name="T36" fmla="*/ 2147483647 w 289"/>
              <a:gd name="T37" fmla="*/ 2147483647 h 352"/>
              <a:gd name="T38" fmla="*/ 2147483647 w 289"/>
              <a:gd name="T39" fmla="*/ 2147483647 h 352"/>
              <a:gd name="T40" fmla="*/ 2147483647 w 289"/>
              <a:gd name="T41" fmla="*/ 2147483647 h 352"/>
              <a:gd name="T42" fmla="*/ 2147483647 w 289"/>
              <a:gd name="T43" fmla="*/ 2147483647 h 352"/>
              <a:gd name="T44" fmla="*/ 2147483647 w 289"/>
              <a:gd name="T45" fmla="*/ 2147483647 h 352"/>
              <a:gd name="T46" fmla="*/ 2147483647 w 289"/>
              <a:gd name="T47" fmla="*/ 2147483647 h 352"/>
              <a:gd name="T48" fmla="*/ 2147483647 w 289"/>
              <a:gd name="T49" fmla="*/ 2147483647 h 352"/>
              <a:gd name="T50" fmla="*/ 2147483647 w 289"/>
              <a:gd name="T51" fmla="*/ 2147483647 h 352"/>
              <a:gd name="T52" fmla="*/ 2147483647 w 289"/>
              <a:gd name="T53" fmla="*/ 2147483647 h 352"/>
              <a:gd name="T54" fmla="*/ 2147483647 w 289"/>
              <a:gd name="T55" fmla="*/ 2147483647 h 352"/>
              <a:gd name="T56" fmla="*/ 2147483647 w 289"/>
              <a:gd name="T57" fmla="*/ 2147483647 h 352"/>
              <a:gd name="T58" fmla="*/ 2147483647 w 289"/>
              <a:gd name="T59" fmla="*/ 2147483647 h 352"/>
              <a:gd name="T60" fmla="*/ 2147483647 w 289"/>
              <a:gd name="T61" fmla="*/ 2147483647 h 352"/>
              <a:gd name="T62" fmla="*/ 2147483647 w 289"/>
              <a:gd name="T63" fmla="*/ 2147483647 h 352"/>
              <a:gd name="T64" fmla="*/ 2147483647 w 289"/>
              <a:gd name="T65" fmla="*/ 2147483647 h 352"/>
              <a:gd name="T66" fmla="*/ 2147483647 w 289"/>
              <a:gd name="T67" fmla="*/ 2147483647 h 352"/>
              <a:gd name="T68" fmla="*/ 2147483647 w 289"/>
              <a:gd name="T69" fmla="*/ 2147483647 h 352"/>
              <a:gd name="T70" fmla="*/ 2147483647 w 289"/>
              <a:gd name="T71" fmla="*/ 2147483647 h 352"/>
              <a:gd name="T72" fmla="*/ 2147483647 w 289"/>
              <a:gd name="T73" fmla="*/ 2147483647 h 352"/>
              <a:gd name="T74" fmla="*/ 2147483647 w 289"/>
              <a:gd name="T75" fmla="*/ 2147483647 h 352"/>
              <a:gd name="T76" fmla="*/ 2147483647 w 289"/>
              <a:gd name="T77" fmla="*/ 2147483647 h 352"/>
              <a:gd name="T78" fmla="*/ 2147483647 w 289"/>
              <a:gd name="T79" fmla="*/ 2147483647 h 352"/>
              <a:gd name="T80" fmla="*/ 2147483647 w 289"/>
              <a:gd name="T81" fmla="*/ 0 h 352"/>
              <a:gd name="T82" fmla="*/ 2147483647 w 289"/>
              <a:gd name="T83" fmla="*/ 2147483647 h 352"/>
              <a:gd name="T84" fmla="*/ 2147483647 w 289"/>
              <a:gd name="T85" fmla="*/ 2147483647 h 352"/>
              <a:gd name="T86" fmla="*/ 2147483647 w 289"/>
              <a:gd name="T87" fmla="*/ 2147483647 h 352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289"/>
              <a:gd name="T133" fmla="*/ 0 h 352"/>
              <a:gd name="T134" fmla="*/ 289 w 289"/>
              <a:gd name="T135" fmla="*/ 352 h 352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289" h="352">
                <a:moveTo>
                  <a:pt x="113" y="47"/>
                </a:moveTo>
                <a:lnTo>
                  <a:pt x="90" y="65"/>
                </a:lnTo>
                <a:lnTo>
                  <a:pt x="68" y="85"/>
                </a:lnTo>
                <a:lnTo>
                  <a:pt x="48" y="106"/>
                </a:lnTo>
                <a:lnTo>
                  <a:pt x="31" y="130"/>
                </a:lnTo>
                <a:lnTo>
                  <a:pt x="16" y="156"/>
                </a:lnTo>
                <a:lnTo>
                  <a:pt x="5" y="182"/>
                </a:lnTo>
                <a:lnTo>
                  <a:pt x="0" y="211"/>
                </a:lnTo>
                <a:lnTo>
                  <a:pt x="1" y="241"/>
                </a:lnTo>
                <a:lnTo>
                  <a:pt x="3" y="249"/>
                </a:lnTo>
                <a:lnTo>
                  <a:pt x="6" y="257"/>
                </a:lnTo>
                <a:lnTo>
                  <a:pt x="10" y="264"/>
                </a:lnTo>
                <a:lnTo>
                  <a:pt x="14" y="271"/>
                </a:lnTo>
                <a:lnTo>
                  <a:pt x="19" y="277"/>
                </a:lnTo>
                <a:lnTo>
                  <a:pt x="24" y="284"/>
                </a:lnTo>
                <a:lnTo>
                  <a:pt x="31" y="289"/>
                </a:lnTo>
                <a:lnTo>
                  <a:pt x="37" y="293"/>
                </a:lnTo>
                <a:lnTo>
                  <a:pt x="51" y="302"/>
                </a:lnTo>
                <a:lnTo>
                  <a:pt x="64" y="309"/>
                </a:lnTo>
                <a:lnTo>
                  <a:pt x="78" y="316"/>
                </a:lnTo>
                <a:lnTo>
                  <a:pt x="93" y="321"/>
                </a:lnTo>
                <a:lnTo>
                  <a:pt x="107" y="327"/>
                </a:lnTo>
                <a:lnTo>
                  <a:pt x="122" y="331"/>
                </a:lnTo>
                <a:lnTo>
                  <a:pt x="137" y="335"/>
                </a:lnTo>
                <a:lnTo>
                  <a:pt x="151" y="338"/>
                </a:lnTo>
                <a:lnTo>
                  <a:pt x="167" y="342"/>
                </a:lnTo>
                <a:lnTo>
                  <a:pt x="183" y="344"/>
                </a:lnTo>
                <a:lnTo>
                  <a:pt x="198" y="346"/>
                </a:lnTo>
                <a:lnTo>
                  <a:pt x="213" y="348"/>
                </a:lnTo>
                <a:lnTo>
                  <a:pt x="229" y="349"/>
                </a:lnTo>
                <a:lnTo>
                  <a:pt x="245" y="350"/>
                </a:lnTo>
                <a:lnTo>
                  <a:pt x="260" y="351"/>
                </a:lnTo>
                <a:lnTo>
                  <a:pt x="275" y="352"/>
                </a:lnTo>
                <a:lnTo>
                  <a:pt x="280" y="352"/>
                </a:lnTo>
                <a:lnTo>
                  <a:pt x="284" y="349"/>
                </a:lnTo>
                <a:lnTo>
                  <a:pt x="287" y="346"/>
                </a:lnTo>
                <a:lnTo>
                  <a:pt x="289" y="340"/>
                </a:lnTo>
                <a:lnTo>
                  <a:pt x="289" y="335"/>
                </a:lnTo>
                <a:lnTo>
                  <a:pt x="287" y="331"/>
                </a:lnTo>
                <a:lnTo>
                  <a:pt x="283" y="328"/>
                </a:lnTo>
                <a:lnTo>
                  <a:pt x="279" y="327"/>
                </a:lnTo>
                <a:lnTo>
                  <a:pt x="264" y="327"/>
                </a:lnTo>
                <a:lnTo>
                  <a:pt x="250" y="327"/>
                </a:lnTo>
                <a:lnTo>
                  <a:pt x="235" y="326"/>
                </a:lnTo>
                <a:lnTo>
                  <a:pt x="222" y="324"/>
                </a:lnTo>
                <a:lnTo>
                  <a:pt x="207" y="323"/>
                </a:lnTo>
                <a:lnTo>
                  <a:pt x="192" y="321"/>
                </a:lnTo>
                <a:lnTo>
                  <a:pt x="179" y="319"/>
                </a:lnTo>
                <a:lnTo>
                  <a:pt x="164" y="317"/>
                </a:lnTo>
                <a:lnTo>
                  <a:pt x="150" y="314"/>
                </a:lnTo>
                <a:lnTo>
                  <a:pt x="136" y="311"/>
                </a:lnTo>
                <a:lnTo>
                  <a:pt x="122" y="306"/>
                </a:lnTo>
                <a:lnTo>
                  <a:pt x="108" y="302"/>
                </a:lnTo>
                <a:lnTo>
                  <a:pt x="95" y="298"/>
                </a:lnTo>
                <a:lnTo>
                  <a:pt x="82" y="291"/>
                </a:lnTo>
                <a:lnTo>
                  <a:pt x="68" y="285"/>
                </a:lnTo>
                <a:lnTo>
                  <a:pt x="56" y="278"/>
                </a:lnTo>
                <a:lnTo>
                  <a:pt x="45" y="271"/>
                </a:lnTo>
                <a:lnTo>
                  <a:pt x="37" y="260"/>
                </a:lnTo>
                <a:lnTo>
                  <a:pt x="32" y="250"/>
                </a:lnTo>
                <a:lnTo>
                  <a:pt x="27" y="237"/>
                </a:lnTo>
                <a:lnTo>
                  <a:pt x="27" y="222"/>
                </a:lnTo>
                <a:lnTo>
                  <a:pt x="30" y="203"/>
                </a:lnTo>
                <a:lnTo>
                  <a:pt x="34" y="183"/>
                </a:lnTo>
                <a:lnTo>
                  <a:pt x="38" y="169"/>
                </a:lnTo>
                <a:lnTo>
                  <a:pt x="45" y="153"/>
                </a:lnTo>
                <a:lnTo>
                  <a:pt x="54" y="140"/>
                </a:lnTo>
                <a:lnTo>
                  <a:pt x="61" y="127"/>
                </a:lnTo>
                <a:lnTo>
                  <a:pt x="71" y="115"/>
                </a:lnTo>
                <a:lnTo>
                  <a:pt x="80" y="103"/>
                </a:lnTo>
                <a:lnTo>
                  <a:pt x="90" y="93"/>
                </a:lnTo>
                <a:lnTo>
                  <a:pt x="102" y="82"/>
                </a:lnTo>
                <a:lnTo>
                  <a:pt x="116" y="70"/>
                </a:lnTo>
                <a:lnTo>
                  <a:pt x="129" y="59"/>
                </a:lnTo>
                <a:lnTo>
                  <a:pt x="145" y="49"/>
                </a:lnTo>
                <a:lnTo>
                  <a:pt x="162" y="38"/>
                </a:lnTo>
                <a:lnTo>
                  <a:pt x="180" y="28"/>
                </a:lnTo>
                <a:lnTo>
                  <a:pt x="197" y="20"/>
                </a:lnTo>
                <a:lnTo>
                  <a:pt x="212" y="12"/>
                </a:lnTo>
                <a:lnTo>
                  <a:pt x="227" y="6"/>
                </a:lnTo>
                <a:lnTo>
                  <a:pt x="240" y="1"/>
                </a:lnTo>
                <a:lnTo>
                  <a:pt x="228" y="0"/>
                </a:lnTo>
                <a:lnTo>
                  <a:pt x="213" y="1"/>
                </a:lnTo>
                <a:lnTo>
                  <a:pt x="198" y="5"/>
                </a:lnTo>
                <a:lnTo>
                  <a:pt x="180" y="10"/>
                </a:lnTo>
                <a:lnTo>
                  <a:pt x="162" y="18"/>
                </a:lnTo>
                <a:lnTo>
                  <a:pt x="144" y="26"/>
                </a:lnTo>
                <a:lnTo>
                  <a:pt x="127" y="36"/>
                </a:lnTo>
                <a:lnTo>
                  <a:pt x="113" y="47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83" name="Freeform 333"/>
          <p:cNvSpPr>
            <a:spLocks/>
          </p:cNvSpPr>
          <p:nvPr/>
        </p:nvSpPr>
        <p:spPr bwMode="auto">
          <a:xfrm>
            <a:off x="6748463" y="5332413"/>
            <a:ext cx="50800" cy="53975"/>
          </a:xfrm>
          <a:custGeom>
            <a:avLst/>
            <a:gdLst>
              <a:gd name="T0" fmla="*/ 2147483647 w 252"/>
              <a:gd name="T1" fmla="*/ 2147483647 h 235"/>
              <a:gd name="T2" fmla="*/ 2147483647 w 252"/>
              <a:gd name="T3" fmla="*/ 2147483647 h 235"/>
              <a:gd name="T4" fmla="*/ 2147483647 w 252"/>
              <a:gd name="T5" fmla="*/ 2147483647 h 235"/>
              <a:gd name="T6" fmla="*/ 2147483647 w 252"/>
              <a:gd name="T7" fmla="*/ 2147483647 h 235"/>
              <a:gd name="T8" fmla="*/ 2147483647 w 252"/>
              <a:gd name="T9" fmla="*/ 2147483647 h 235"/>
              <a:gd name="T10" fmla="*/ 2147483647 w 252"/>
              <a:gd name="T11" fmla="*/ 2147483647 h 235"/>
              <a:gd name="T12" fmla="*/ 2147483647 w 252"/>
              <a:gd name="T13" fmla="*/ 2147483647 h 235"/>
              <a:gd name="T14" fmla="*/ 2147483647 w 252"/>
              <a:gd name="T15" fmla="*/ 2147483647 h 235"/>
              <a:gd name="T16" fmla="*/ 2147483647 w 252"/>
              <a:gd name="T17" fmla="*/ 2147483647 h 235"/>
              <a:gd name="T18" fmla="*/ 2147483647 w 252"/>
              <a:gd name="T19" fmla="*/ 2147483647 h 235"/>
              <a:gd name="T20" fmla="*/ 2147483647 w 252"/>
              <a:gd name="T21" fmla="*/ 2147483647 h 235"/>
              <a:gd name="T22" fmla="*/ 2147483647 w 252"/>
              <a:gd name="T23" fmla="*/ 2147483647 h 235"/>
              <a:gd name="T24" fmla="*/ 2147483647 w 252"/>
              <a:gd name="T25" fmla="*/ 2147483647 h 235"/>
              <a:gd name="T26" fmla="*/ 2147483647 w 252"/>
              <a:gd name="T27" fmla="*/ 2147483647 h 235"/>
              <a:gd name="T28" fmla="*/ 2147483647 w 252"/>
              <a:gd name="T29" fmla="*/ 2147483647 h 235"/>
              <a:gd name="T30" fmla="*/ 2147483647 w 252"/>
              <a:gd name="T31" fmla="*/ 2147483647 h 235"/>
              <a:gd name="T32" fmla="*/ 2147483647 w 252"/>
              <a:gd name="T33" fmla="*/ 2147483647 h 235"/>
              <a:gd name="T34" fmla="*/ 2147483647 w 252"/>
              <a:gd name="T35" fmla="*/ 2147483647 h 235"/>
              <a:gd name="T36" fmla="*/ 2147483647 w 252"/>
              <a:gd name="T37" fmla="*/ 2147483647 h 235"/>
              <a:gd name="T38" fmla="*/ 2147483647 w 252"/>
              <a:gd name="T39" fmla="*/ 2147483647 h 235"/>
              <a:gd name="T40" fmla="*/ 2147483647 w 252"/>
              <a:gd name="T41" fmla="*/ 2147483647 h 235"/>
              <a:gd name="T42" fmla="*/ 2147483647 w 252"/>
              <a:gd name="T43" fmla="*/ 2147483647 h 235"/>
              <a:gd name="T44" fmla="*/ 2147483647 w 252"/>
              <a:gd name="T45" fmla="*/ 2147483647 h 235"/>
              <a:gd name="T46" fmla="*/ 2147483647 w 252"/>
              <a:gd name="T47" fmla="*/ 2147483647 h 235"/>
              <a:gd name="T48" fmla="*/ 2147483647 w 252"/>
              <a:gd name="T49" fmla="*/ 2147483647 h 235"/>
              <a:gd name="T50" fmla="*/ 2147483647 w 252"/>
              <a:gd name="T51" fmla="*/ 2147483647 h 235"/>
              <a:gd name="T52" fmla="*/ 2147483647 w 252"/>
              <a:gd name="T53" fmla="*/ 2147483647 h 235"/>
              <a:gd name="T54" fmla="*/ 2147483647 w 252"/>
              <a:gd name="T55" fmla="*/ 2147483647 h 235"/>
              <a:gd name="T56" fmla="*/ 2147483647 w 252"/>
              <a:gd name="T57" fmla="*/ 2147483647 h 235"/>
              <a:gd name="T58" fmla="*/ 2147483647 w 252"/>
              <a:gd name="T59" fmla="*/ 2147483647 h 235"/>
              <a:gd name="T60" fmla="*/ 2147483647 w 252"/>
              <a:gd name="T61" fmla="*/ 2147483647 h 235"/>
              <a:gd name="T62" fmla="*/ 2147483647 w 252"/>
              <a:gd name="T63" fmla="*/ 2147483647 h 235"/>
              <a:gd name="T64" fmla="*/ 2147483647 w 252"/>
              <a:gd name="T65" fmla="*/ 2147483647 h 235"/>
              <a:gd name="T66" fmla="*/ 2147483647 w 252"/>
              <a:gd name="T67" fmla="*/ 2147483647 h 235"/>
              <a:gd name="T68" fmla="*/ 2147483647 w 252"/>
              <a:gd name="T69" fmla="*/ 2147483647 h 235"/>
              <a:gd name="T70" fmla="*/ 2147483647 w 252"/>
              <a:gd name="T71" fmla="*/ 2147483647 h 235"/>
              <a:gd name="T72" fmla="*/ 2147483647 w 252"/>
              <a:gd name="T73" fmla="*/ 2147483647 h 235"/>
              <a:gd name="T74" fmla="*/ 2147483647 w 252"/>
              <a:gd name="T75" fmla="*/ 2147483647 h 235"/>
              <a:gd name="T76" fmla="*/ 2147483647 w 252"/>
              <a:gd name="T77" fmla="*/ 2147483647 h 235"/>
              <a:gd name="T78" fmla="*/ 2147483647 w 252"/>
              <a:gd name="T79" fmla="*/ 0 h 235"/>
              <a:gd name="T80" fmla="*/ 2147483647 w 252"/>
              <a:gd name="T81" fmla="*/ 0 h 235"/>
              <a:gd name="T82" fmla="*/ 2147483647 w 252"/>
              <a:gd name="T83" fmla="*/ 0 h 235"/>
              <a:gd name="T84" fmla="*/ 2147483647 w 252"/>
              <a:gd name="T85" fmla="*/ 2147483647 h 235"/>
              <a:gd name="T86" fmla="*/ 2147483647 w 252"/>
              <a:gd name="T87" fmla="*/ 2147483647 h 235"/>
              <a:gd name="T88" fmla="*/ 0 w 252"/>
              <a:gd name="T89" fmla="*/ 2147483647 h 235"/>
              <a:gd name="T90" fmla="*/ 2147483647 w 252"/>
              <a:gd name="T91" fmla="*/ 2147483647 h 235"/>
              <a:gd name="T92" fmla="*/ 2147483647 w 252"/>
              <a:gd name="T93" fmla="*/ 2147483647 h 235"/>
              <a:gd name="T94" fmla="*/ 2147483647 w 252"/>
              <a:gd name="T95" fmla="*/ 2147483647 h 235"/>
              <a:gd name="T96" fmla="*/ 2147483647 w 252"/>
              <a:gd name="T97" fmla="*/ 2147483647 h 235"/>
              <a:gd name="T98" fmla="*/ 2147483647 w 252"/>
              <a:gd name="T99" fmla="*/ 2147483647 h 235"/>
              <a:gd name="T100" fmla="*/ 2147483647 w 252"/>
              <a:gd name="T101" fmla="*/ 2147483647 h 235"/>
              <a:gd name="T102" fmla="*/ 2147483647 w 252"/>
              <a:gd name="T103" fmla="*/ 2147483647 h 235"/>
              <a:gd name="T104" fmla="*/ 2147483647 w 252"/>
              <a:gd name="T105" fmla="*/ 2147483647 h 235"/>
              <a:gd name="T106" fmla="*/ 2147483647 w 252"/>
              <a:gd name="T107" fmla="*/ 2147483647 h 235"/>
              <a:gd name="T108" fmla="*/ 2147483647 w 252"/>
              <a:gd name="T109" fmla="*/ 2147483647 h 235"/>
              <a:gd name="T110" fmla="*/ 2147483647 w 252"/>
              <a:gd name="T111" fmla="*/ 2147483647 h 235"/>
              <a:gd name="T112" fmla="*/ 2147483647 w 252"/>
              <a:gd name="T113" fmla="*/ 2147483647 h 235"/>
              <a:gd name="T114" fmla="*/ 2147483647 w 252"/>
              <a:gd name="T115" fmla="*/ 2147483647 h 235"/>
              <a:gd name="T116" fmla="*/ 2147483647 w 252"/>
              <a:gd name="T117" fmla="*/ 2147483647 h 235"/>
              <a:gd name="T118" fmla="*/ 2147483647 w 252"/>
              <a:gd name="T119" fmla="*/ 2147483647 h 235"/>
              <a:gd name="T120" fmla="*/ 2147483647 w 252"/>
              <a:gd name="T121" fmla="*/ 2147483647 h 235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252"/>
              <a:gd name="T184" fmla="*/ 0 h 235"/>
              <a:gd name="T185" fmla="*/ 252 w 252"/>
              <a:gd name="T186" fmla="*/ 235 h 235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252" h="235">
                <a:moveTo>
                  <a:pt x="210" y="72"/>
                </a:moveTo>
                <a:lnTo>
                  <a:pt x="222" y="85"/>
                </a:lnTo>
                <a:lnTo>
                  <a:pt x="228" y="100"/>
                </a:lnTo>
                <a:lnTo>
                  <a:pt x="232" y="116"/>
                </a:lnTo>
                <a:lnTo>
                  <a:pt x="232" y="133"/>
                </a:lnTo>
                <a:lnTo>
                  <a:pt x="230" y="147"/>
                </a:lnTo>
                <a:lnTo>
                  <a:pt x="226" y="159"/>
                </a:lnTo>
                <a:lnTo>
                  <a:pt x="218" y="171"/>
                </a:lnTo>
                <a:lnTo>
                  <a:pt x="211" y="180"/>
                </a:lnTo>
                <a:lnTo>
                  <a:pt x="202" y="191"/>
                </a:lnTo>
                <a:lnTo>
                  <a:pt x="192" y="200"/>
                </a:lnTo>
                <a:lnTo>
                  <a:pt x="183" y="209"/>
                </a:lnTo>
                <a:lnTo>
                  <a:pt x="173" y="219"/>
                </a:lnTo>
                <a:lnTo>
                  <a:pt x="171" y="222"/>
                </a:lnTo>
                <a:lnTo>
                  <a:pt x="170" y="225"/>
                </a:lnTo>
                <a:lnTo>
                  <a:pt x="171" y="229"/>
                </a:lnTo>
                <a:lnTo>
                  <a:pt x="173" y="232"/>
                </a:lnTo>
                <a:lnTo>
                  <a:pt x="176" y="234"/>
                </a:lnTo>
                <a:lnTo>
                  <a:pt x="180" y="235"/>
                </a:lnTo>
                <a:lnTo>
                  <a:pt x="184" y="234"/>
                </a:lnTo>
                <a:lnTo>
                  <a:pt x="187" y="232"/>
                </a:lnTo>
                <a:lnTo>
                  <a:pt x="208" y="218"/>
                </a:lnTo>
                <a:lnTo>
                  <a:pt x="225" y="200"/>
                </a:lnTo>
                <a:lnTo>
                  <a:pt x="239" y="178"/>
                </a:lnTo>
                <a:lnTo>
                  <a:pt x="249" y="156"/>
                </a:lnTo>
                <a:lnTo>
                  <a:pt x="252" y="131"/>
                </a:lnTo>
                <a:lnTo>
                  <a:pt x="250" y="108"/>
                </a:lnTo>
                <a:lnTo>
                  <a:pt x="242" y="85"/>
                </a:lnTo>
                <a:lnTo>
                  <a:pt x="225" y="65"/>
                </a:lnTo>
                <a:lnTo>
                  <a:pt x="212" y="54"/>
                </a:lnTo>
                <a:lnTo>
                  <a:pt x="197" y="45"/>
                </a:lnTo>
                <a:lnTo>
                  <a:pt x="181" y="36"/>
                </a:lnTo>
                <a:lnTo>
                  <a:pt x="164" y="29"/>
                </a:lnTo>
                <a:lnTo>
                  <a:pt x="146" y="22"/>
                </a:lnTo>
                <a:lnTo>
                  <a:pt x="127" y="17"/>
                </a:lnTo>
                <a:lnTo>
                  <a:pt x="109" y="12"/>
                </a:lnTo>
                <a:lnTo>
                  <a:pt x="90" y="7"/>
                </a:lnTo>
                <a:lnTo>
                  <a:pt x="73" y="4"/>
                </a:lnTo>
                <a:lnTo>
                  <a:pt x="57" y="2"/>
                </a:lnTo>
                <a:lnTo>
                  <a:pt x="42" y="0"/>
                </a:lnTo>
                <a:lnTo>
                  <a:pt x="28" y="0"/>
                </a:lnTo>
                <a:lnTo>
                  <a:pt x="17" y="0"/>
                </a:lnTo>
                <a:lnTo>
                  <a:pt x="8" y="1"/>
                </a:lnTo>
                <a:lnTo>
                  <a:pt x="3" y="3"/>
                </a:lnTo>
                <a:lnTo>
                  <a:pt x="0" y="5"/>
                </a:lnTo>
                <a:lnTo>
                  <a:pt x="10" y="7"/>
                </a:lnTo>
                <a:lnTo>
                  <a:pt x="22" y="8"/>
                </a:lnTo>
                <a:lnTo>
                  <a:pt x="33" y="11"/>
                </a:lnTo>
                <a:lnTo>
                  <a:pt x="46" y="13"/>
                </a:lnTo>
                <a:lnTo>
                  <a:pt x="60" y="15"/>
                </a:lnTo>
                <a:lnTo>
                  <a:pt x="73" y="17"/>
                </a:lnTo>
                <a:lnTo>
                  <a:pt x="87" y="20"/>
                </a:lnTo>
                <a:lnTo>
                  <a:pt x="102" y="23"/>
                </a:lnTo>
                <a:lnTo>
                  <a:pt x="115" y="28"/>
                </a:lnTo>
                <a:lnTo>
                  <a:pt x="130" y="32"/>
                </a:lnTo>
                <a:lnTo>
                  <a:pt x="145" y="37"/>
                </a:lnTo>
                <a:lnTo>
                  <a:pt x="159" y="43"/>
                </a:lnTo>
                <a:lnTo>
                  <a:pt x="172" y="49"/>
                </a:lnTo>
                <a:lnTo>
                  <a:pt x="186" y="55"/>
                </a:lnTo>
                <a:lnTo>
                  <a:pt x="198" y="64"/>
                </a:lnTo>
                <a:lnTo>
                  <a:pt x="210" y="72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84" name="Freeform 334"/>
          <p:cNvSpPr>
            <a:spLocks/>
          </p:cNvSpPr>
          <p:nvPr/>
        </p:nvSpPr>
        <p:spPr bwMode="auto">
          <a:xfrm>
            <a:off x="6648450" y="5360988"/>
            <a:ext cx="20638" cy="50800"/>
          </a:xfrm>
          <a:custGeom>
            <a:avLst/>
            <a:gdLst>
              <a:gd name="T0" fmla="*/ 0 w 103"/>
              <a:gd name="T1" fmla="*/ 2147483647 h 220"/>
              <a:gd name="T2" fmla="*/ 0 w 103"/>
              <a:gd name="T3" fmla="*/ 2147483647 h 220"/>
              <a:gd name="T4" fmla="*/ 2147483647 w 103"/>
              <a:gd name="T5" fmla="*/ 2147483647 h 220"/>
              <a:gd name="T6" fmla="*/ 2147483647 w 103"/>
              <a:gd name="T7" fmla="*/ 2147483647 h 220"/>
              <a:gd name="T8" fmla="*/ 2147483647 w 103"/>
              <a:gd name="T9" fmla="*/ 2147483647 h 220"/>
              <a:gd name="T10" fmla="*/ 2147483647 w 103"/>
              <a:gd name="T11" fmla="*/ 2147483647 h 220"/>
              <a:gd name="T12" fmla="*/ 2147483647 w 103"/>
              <a:gd name="T13" fmla="*/ 2147483647 h 220"/>
              <a:gd name="T14" fmla="*/ 2147483647 w 103"/>
              <a:gd name="T15" fmla="*/ 2147483647 h 220"/>
              <a:gd name="T16" fmla="*/ 2147483647 w 103"/>
              <a:gd name="T17" fmla="*/ 2147483647 h 220"/>
              <a:gd name="T18" fmla="*/ 2147483647 w 103"/>
              <a:gd name="T19" fmla="*/ 2147483647 h 220"/>
              <a:gd name="T20" fmla="*/ 2147483647 w 103"/>
              <a:gd name="T21" fmla="*/ 2147483647 h 220"/>
              <a:gd name="T22" fmla="*/ 2147483647 w 103"/>
              <a:gd name="T23" fmla="*/ 2147483647 h 220"/>
              <a:gd name="T24" fmla="*/ 2147483647 w 103"/>
              <a:gd name="T25" fmla="*/ 2147483647 h 220"/>
              <a:gd name="T26" fmla="*/ 2147483647 w 103"/>
              <a:gd name="T27" fmla="*/ 2147483647 h 220"/>
              <a:gd name="T28" fmla="*/ 2147483647 w 103"/>
              <a:gd name="T29" fmla="*/ 2147483647 h 220"/>
              <a:gd name="T30" fmla="*/ 2147483647 w 103"/>
              <a:gd name="T31" fmla="*/ 2147483647 h 220"/>
              <a:gd name="T32" fmla="*/ 2147483647 w 103"/>
              <a:gd name="T33" fmla="*/ 2147483647 h 220"/>
              <a:gd name="T34" fmla="*/ 2147483647 w 103"/>
              <a:gd name="T35" fmla="*/ 2147483647 h 220"/>
              <a:gd name="T36" fmla="*/ 2147483647 w 103"/>
              <a:gd name="T37" fmla="*/ 2147483647 h 220"/>
              <a:gd name="T38" fmla="*/ 2147483647 w 103"/>
              <a:gd name="T39" fmla="*/ 2147483647 h 220"/>
              <a:gd name="T40" fmla="*/ 2147483647 w 103"/>
              <a:gd name="T41" fmla="*/ 2147483647 h 220"/>
              <a:gd name="T42" fmla="*/ 2147483647 w 103"/>
              <a:gd name="T43" fmla="*/ 2147483647 h 220"/>
              <a:gd name="T44" fmla="*/ 2147483647 w 103"/>
              <a:gd name="T45" fmla="*/ 2147483647 h 220"/>
              <a:gd name="T46" fmla="*/ 2147483647 w 103"/>
              <a:gd name="T47" fmla="*/ 2147483647 h 220"/>
              <a:gd name="T48" fmla="*/ 2147483647 w 103"/>
              <a:gd name="T49" fmla="*/ 2147483647 h 220"/>
              <a:gd name="T50" fmla="*/ 2147483647 w 103"/>
              <a:gd name="T51" fmla="*/ 2147483647 h 220"/>
              <a:gd name="T52" fmla="*/ 2147483647 w 103"/>
              <a:gd name="T53" fmla="*/ 2147483647 h 220"/>
              <a:gd name="T54" fmla="*/ 2147483647 w 103"/>
              <a:gd name="T55" fmla="*/ 2147483647 h 220"/>
              <a:gd name="T56" fmla="*/ 2147483647 w 103"/>
              <a:gd name="T57" fmla="*/ 2147483647 h 220"/>
              <a:gd name="T58" fmla="*/ 2147483647 w 103"/>
              <a:gd name="T59" fmla="*/ 2147483647 h 220"/>
              <a:gd name="T60" fmla="*/ 2147483647 w 103"/>
              <a:gd name="T61" fmla="*/ 2147483647 h 220"/>
              <a:gd name="T62" fmla="*/ 2147483647 w 103"/>
              <a:gd name="T63" fmla="*/ 2147483647 h 220"/>
              <a:gd name="T64" fmla="*/ 2147483647 w 103"/>
              <a:gd name="T65" fmla="*/ 0 h 220"/>
              <a:gd name="T66" fmla="*/ 2147483647 w 103"/>
              <a:gd name="T67" fmla="*/ 2147483647 h 220"/>
              <a:gd name="T68" fmla="*/ 2147483647 w 103"/>
              <a:gd name="T69" fmla="*/ 2147483647 h 220"/>
              <a:gd name="T70" fmla="*/ 2147483647 w 103"/>
              <a:gd name="T71" fmla="*/ 2147483647 h 220"/>
              <a:gd name="T72" fmla="*/ 2147483647 w 103"/>
              <a:gd name="T73" fmla="*/ 2147483647 h 220"/>
              <a:gd name="T74" fmla="*/ 2147483647 w 103"/>
              <a:gd name="T75" fmla="*/ 2147483647 h 220"/>
              <a:gd name="T76" fmla="*/ 2147483647 w 103"/>
              <a:gd name="T77" fmla="*/ 2147483647 h 220"/>
              <a:gd name="T78" fmla="*/ 2147483647 w 103"/>
              <a:gd name="T79" fmla="*/ 2147483647 h 220"/>
              <a:gd name="T80" fmla="*/ 0 w 103"/>
              <a:gd name="T81" fmla="*/ 2147483647 h 220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103"/>
              <a:gd name="T124" fmla="*/ 0 h 220"/>
              <a:gd name="T125" fmla="*/ 103 w 103"/>
              <a:gd name="T126" fmla="*/ 220 h 220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103" h="220">
                <a:moveTo>
                  <a:pt x="0" y="120"/>
                </a:moveTo>
                <a:lnTo>
                  <a:pt x="0" y="138"/>
                </a:lnTo>
                <a:lnTo>
                  <a:pt x="4" y="155"/>
                </a:lnTo>
                <a:lnTo>
                  <a:pt x="12" y="171"/>
                </a:lnTo>
                <a:lnTo>
                  <a:pt x="22" y="185"/>
                </a:lnTo>
                <a:lnTo>
                  <a:pt x="35" y="197"/>
                </a:lnTo>
                <a:lnTo>
                  <a:pt x="50" y="207"/>
                </a:lnTo>
                <a:lnTo>
                  <a:pt x="66" y="215"/>
                </a:lnTo>
                <a:lnTo>
                  <a:pt x="83" y="219"/>
                </a:lnTo>
                <a:lnTo>
                  <a:pt x="89" y="220"/>
                </a:lnTo>
                <a:lnTo>
                  <a:pt x="94" y="218"/>
                </a:lnTo>
                <a:lnTo>
                  <a:pt x="98" y="215"/>
                </a:lnTo>
                <a:lnTo>
                  <a:pt x="100" y="211"/>
                </a:lnTo>
                <a:lnTo>
                  <a:pt x="100" y="205"/>
                </a:lnTo>
                <a:lnTo>
                  <a:pt x="99" y="200"/>
                </a:lnTo>
                <a:lnTo>
                  <a:pt x="96" y="196"/>
                </a:lnTo>
                <a:lnTo>
                  <a:pt x="91" y="193"/>
                </a:lnTo>
                <a:lnTo>
                  <a:pt x="74" y="187"/>
                </a:lnTo>
                <a:lnTo>
                  <a:pt x="58" y="178"/>
                </a:lnTo>
                <a:lnTo>
                  <a:pt x="45" y="167"/>
                </a:lnTo>
                <a:lnTo>
                  <a:pt x="36" y="154"/>
                </a:lnTo>
                <a:lnTo>
                  <a:pt x="30" y="138"/>
                </a:lnTo>
                <a:lnTo>
                  <a:pt x="27" y="121"/>
                </a:lnTo>
                <a:lnTo>
                  <a:pt x="27" y="103"/>
                </a:lnTo>
                <a:lnTo>
                  <a:pt x="32" y="83"/>
                </a:lnTo>
                <a:lnTo>
                  <a:pt x="39" y="69"/>
                </a:lnTo>
                <a:lnTo>
                  <a:pt x="51" y="56"/>
                </a:lnTo>
                <a:lnTo>
                  <a:pt x="63" y="43"/>
                </a:lnTo>
                <a:lnTo>
                  <a:pt x="77" y="31"/>
                </a:lnTo>
                <a:lnTo>
                  <a:pt x="89" y="21"/>
                </a:lnTo>
                <a:lnTo>
                  <a:pt x="98" y="12"/>
                </a:lnTo>
                <a:lnTo>
                  <a:pt x="103" y="5"/>
                </a:lnTo>
                <a:lnTo>
                  <a:pt x="103" y="0"/>
                </a:lnTo>
                <a:lnTo>
                  <a:pt x="92" y="4"/>
                </a:lnTo>
                <a:lnTo>
                  <a:pt x="77" y="12"/>
                </a:lnTo>
                <a:lnTo>
                  <a:pt x="61" y="25"/>
                </a:lnTo>
                <a:lnTo>
                  <a:pt x="44" y="40"/>
                </a:lnTo>
                <a:lnTo>
                  <a:pt x="29" y="57"/>
                </a:lnTo>
                <a:lnTo>
                  <a:pt x="16" y="77"/>
                </a:lnTo>
                <a:lnTo>
                  <a:pt x="6" y="98"/>
                </a:lnTo>
                <a:lnTo>
                  <a:pt x="0" y="120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85" name="Freeform 335"/>
          <p:cNvSpPr>
            <a:spLocks/>
          </p:cNvSpPr>
          <p:nvPr/>
        </p:nvSpPr>
        <p:spPr bwMode="auto">
          <a:xfrm>
            <a:off x="6789738" y="5329238"/>
            <a:ext cx="44450" cy="65087"/>
          </a:xfrm>
          <a:custGeom>
            <a:avLst/>
            <a:gdLst>
              <a:gd name="T0" fmla="*/ 2147483647 w 220"/>
              <a:gd name="T1" fmla="*/ 2147483647 h 288"/>
              <a:gd name="T2" fmla="*/ 2147483647 w 220"/>
              <a:gd name="T3" fmla="*/ 2147483647 h 288"/>
              <a:gd name="T4" fmla="*/ 2147483647 w 220"/>
              <a:gd name="T5" fmla="*/ 2147483647 h 288"/>
              <a:gd name="T6" fmla="*/ 2147483647 w 220"/>
              <a:gd name="T7" fmla="*/ 2147483647 h 288"/>
              <a:gd name="T8" fmla="*/ 2147483647 w 220"/>
              <a:gd name="T9" fmla="*/ 2147483647 h 288"/>
              <a:gd name="T10" fmla="*/ 2147483647 w 220"/>
              <a:gd name="T11" fmla="*/ 2147483647 h 288"/>
              <a:gd name="T12" fmla="*/ 2147483647 w 220"/>
              <a:gd name="T13" fmla="*/ 2147483647 h 288"/>
              <a:gd name="T14" fmla="*/ 2147483647 w 220"/>
              <a:gd name="T15" fmla="*/ 2147483647 h 288"/>
              <a:gd name="T16" fmla="*/ 2147483647 w 220"/>
              <a:gd name="T17" fmla="*/ 2147483647 h 288"/>
              <a:gd name="T18" fmla="*/ 2147483647 w 220"/>
              <a:gd name="T19" fmla="*/ 2147483647 h 288"/>
              <a:gd name="T20" fmla="*/ 2147483647 w 220"/>
              <a:gd name="T21" fmla="*/ 2147483647 h 288"/>
              <a:gd name="T22" fmla="*/ 2147483647 w 220"/>
              <a:gd name="T23" fmla="*/ 2147483647 h 288"/>
              <a:gd name="T24" fmla="*/ 2147483647 w 220"/>
              <a:gd name="T25" fmla="*/ 2147483647 h 288"/>
              <a:gd name="T26" fmla="*/ 2147483647 w 220"/>
              <a:gd name="T27" fmla="*/ 2147483647 h 288"/>
              <a:gd name="T28" fmla="*/ 2147483647 w 220"/>
              <a:gd name="T29" fmla="*/ 2147483647 h 288"/>
              <a:gd name="T30" fmla="*/ 2147483647 w 220"/>
              <a:gd name="T31" fmla="*/ 2147483647 h 288"/>
              <a:gd name="T32" fmla="*/ 2147483647 w 220"/>
              <a:gd name="T33" fmla="*/ 2147483647 h 288"/>
              <a:gd name="T34" fmla="*/ 2147483647 w 220"/>
              <a:gd name="T35" fmla="*/ 2147483647 h 288"/>
              <a:gd name="T36" fmla="*/ 2147483647 w 220"/>
              <a:gd name="T37" fmla="*/ 2147483647 h 288"/>
              <a:gd name="T38" fmla="*/ 2147483647 w 220"/>
              <a:gd name="T39" fmla="*/ 2147483647 h 288"/>
              <a:gd name="T40" fmla="*/ 2147483647 w 220"/>
              <a:gd name="T41" fmla="*/ 2147483647 h 288"/>
              <a:gd name="T42" fmla="*/ 2147483647 w 220"/>
              <a:gd name="T43" fmla="*/ 2147483647 h 288"/>
              <a:gd name="T44" fmla="*/ 2147483647 w 220"/>
              <a:gd name="T45" fmla="*/ 2147483647 h 288"/>
              <a:gd name="T46" fmla="*/ 2147483647 w 220"/>
              <a:gd name="T47" fmla="*/ 2147483647 h 288"/>
              <a:gd name="T48" fmla="*/ 2147483647 w 220"/>
              <a:gd name="T49" fmla="*/ 2147483647 h 288"/>
              <a:gd name="T50" fmla="*/ 2147483647 w 220"/>
              <a:gd name="T51" fmla="*/ 2147483647 h 288"/>
              <a:gd name="T52" fmla="*/ 2147483647 w 220"/>
              <a:gd name="T53" fmla="*/ 2147483647 h 288"/>
              <a:gd name="T54" fmla="*/ 2147483647 w 220"/>
              <a:gd name="T55" fmla="*/ 2147483647 h 288"/>
              <a:gd name="T56" fmla="*/ 2147483647 w 220"/>
              <a:gd name="T57" fmla="*/ 2147483647 h 288"/>
              <a:gd name="T58" fmla="*/ 2147483647 w 220"/>
              <a:gd name="T59" fmla="*/ 0 h 288"/>
              <a:gd name="T60" fmla="*/ 2147483647 w 220"/>
              <a:gd name="T61" fmla="*/ 2147483647 h 288"/>
              <a:gd name="T62" fmla="*/ 2147483647 w 220"/>
              <a:gd name="T63" fmla="*/ 2147483647 h 288"/>
              <a:gd name="T64" fmla="*/ 2147483647 w 220"/>
              <a:gd name="T65" fmla="*/ 2147483647 h 288"/>
              <a:gd name="T66" fmla="*/ 2147483647 w 220"/>
              <a:gd name="T67" fmla="*/ 2147483647 h 288"/>
              <a:gd name="T68" fmla="*/ 2147483647 w 220"/>
              <a:gd name="T69" fmla="*/ 2147483647 h 288"/>
              <a:gd name="T70" fmla="*/ 2147483647 w 220"/>
              <a:gd name="T71" fmla="*/ 2147483647 h 288"/>
              <a:gd name="T72" fmla="*/ 2147483647 w 220"/>
              <a:gd name="T73" fmla="*/ 2147483647 h 288"/>
              <a:gd name="T74" fmla="*/ 2147483647 w 220"/>
              <a:gd name="T75" fmla="*/ 2147483647 h 288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w 220"/>
              <a:gd name="T115" fmla="*/ 0 h 288"/>
              <a:gd name="T116" fmla="*/ 220 w 220"/>
              <a:gd name="T117" fmla="*/ 288 h 288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T114" t="T115" r="T116" b="T117"/>
            <a:pathLst>
              <a:path w="220" h="288">
                <a:moveTo>
                  <a:pt x="179" y="108"/>
                </a:moveTo>
                <a:lnTo>
                  <a:pt x="186" y="115"/>
                </a:lnTo>
                <a:lnTo>
                  <a:pt x="191" y="124"/>
                </a:lnTo>
                <a:lnTo>
                  <a:pt x="196" y="133"/>
                </a:lnTo>
                <a:lnTo>
                  <a:pt x="200" y="143"/>
                </a:lnTo>
                <a:lnTo>
                  <a:pt x="202" y="153"/>
                </a:lnTo>
                <a:lnTo>
                  <a:pt x="201" y="163"/>
                </a:lnTo>
                <a:lnTo>
                  <a:pt x="199" y="174"/>
                </a:lnTo>
                <a:lnTo>
                  <a:pt x="193" y="184"/>
                </a:lnTo>
                <a:lnTo>
                  <a:pt x="186" y="194"/>
                </a:lnTo>
                <a:lnTo>
                  <a:pt x="178" y="204"/>
                </a:lnTo>
                <a:lnTo>
                  <a:pt x="168" y="213"/>
                </a:lnTo>
                <a:lnTo>
                  <a:pt x="159" y="221"/>
                </a:lnTo>
                <a:lnTo>
                  <a:pt x="148" y="229"/>
                </a:lnTo>
                <a:lnTo>
                  <a:pt x="138" y="237"/>
                </a:lnTo>
                <a:lnTo>
                  <a:pt x="127" y="246"/>
                </a:lnTo>
                <a:lnTo>
                  <a:pt x="118" y="255"/>
                </a:lnTo>
                <a:lnTo>
                  <a:pt x="115" y="258"/>
                </a:lnTo>
                <a:lnTo>
                  <a:pt x="112" y="263"/>
                </a:lnTo>
                <a:lnTo>
                  <a:pt x="110" y="267"/>
                </a:lnTo>
                <a:lnTo>
                  <a:pt x="108" y="271"/>
                </a:lnTo>
                <a:lnTo>
                  <a:pt x="107" y="276"/>
                </a:lnTo>
                <a:lnTo>
                  <a:pt x="107" y="280"/>
                </a:lnTo>
                <a:lnTo>
                  <a:pt x="109" y="284"/>
                </a:lnTo>
                <a:lnTo>
                  <a:pt x="112" y="287"/>
                </a:lnTo>
                <a:lnTo>
                  <a:pt x="117" y="288"/>
                </a:lnTo>
                <a:lnTo>
                  <a:pt x="121" y="288"/>
                </a:lnTo>
                <a:lnTo>
                  <a:pt x="124" y="287"/>
                </a:lnTo>
                <a:lnTo>
                  <a:pt x="127" y="284"/>
                </a:lnTo>
                <a:lnTo>
                  <a:pt x="138" y="271"/>
                </a:lnTo>
                <a:lnTo>
                  <a:pt x="149" y="261"/>
                </a:lnTo>
                <a:lnTo>
                  <a:pt x="161" y="250"/>
                </a:lnTo>
                <a:lnTo>
                  <a:pt x="173" y="239"/>
                </a:lnTo>
                <a:lnTo>
                  <a:pt x="185" y="229"/>
                </a:lnTo>
                <a:lnTo>
                  <a:pt x="196" y="217"/>
                </a:lnTo>
                <a:lnTo>
                  <a:pt x="206" y="204"/>
                </a:lnTo>
                <a:lnTo>
                  <a:pt x="213" y="190"/>
                </a:lnTo>
                <a:lnTo>
                  <a:pt x="219" y="173"/>
                </a:lnTo>
                <a:lnTo>
                  <a:pt x="220" y="157"/>
                </a:lnTo>
                <a:lnTo>
                  <a:pt x="218" y="141"/>
                </a:lnTo>
                <a:lnTo>
                  <a:pt x="212" y="125"/>
                </a:lnTo>
                <a:lnTo>
                  <a:pt x="204" y="111"/>
                </a:lnTo>
                <a:lnTo>
                  <a:pt x="194" y="97"/>
                </a:lnTo>
                <a:lnTo>
                  <a:pt x="182" y="86"/>
                </a:lnTo>
                <a:lnTo>
                  <a:pt x="168" y="77"/>
                </a:lnTo>
                <a:lnTo>
                  <a:pt x="158" y="70"/>
                </a:lnTo>
                <a:lnTo>
                  <a:pt x="146" y="64"/>
                </a:lnTo>
                <a:lnTo>
                  <a:pt x="134" y="56"/>
                </a:lnTo>
                <a:lnTo>
                  <a:pt x="122" y="50"/>
                </a:lnTo>
                <a:lnTo>
                  <a:pt x="109" y="43"/>
                </a:lnTo>
                <a:lnTo>
                  <a:pt x="96" y="36"/>
                </a:lnTo>
                <a:lnTo>
                  <a:pt x="83" y="29"/>
                </a:lnTo>
                <a:lnTo>
                  <a:pt x="70" y="22"/>
                </a:lnTo>
                <a:lnTo>
                  <a:pt x="59" y="17"/>
                </a:lnTo>
                <a:lnTo>
                  <a:pt x="47" y="12"/>
                </a:lnTo>
                <a:lnTo>
                  <a:pt x="36" y="7"/>
                </a:lnTo>
                <a:lnTo>
                  <a:pt x="26" y="4"/>
                </a:lnTo>
                <a:lnTo>
                  <a:pt x="18" y="1"/>
                </a:lnTo>
                <a:lnTo>
                  <a:pt x="10" y="0"/>
                </a:lnTo>
                <a:lnTo>
                  <a:pt x="4" y="0"/>
                </a:lnTo>
                <a:lnTo>
                  <a:pt x="0" y="2"/>
                </a:lnTo>
                <a:lnTo>
                  <a:pt x="9" y="7"/>
                </a:lnTo>
                <a:lnTo>
                  <a:pt x="20" y="13"/>
                </a:lnTo>
                <a:lnTo>
                  <a:pt x="31" y="18"/>
                </a:lnTo>
                <a:lnTo>
                  <a:pt x="42" y="23"/>
                </a:lnTo>
                <a:lnTo>
                  <a:pt x="54" y="29"/>
                </a:lnTo>
                <a:lnTo>
                  <a:pt x="65" y="34"/>
                </a:lnTo>
                <a:lnTo>
                  <a:pt x="77" y="40"/>
                </a:lnTo>
                <a:lnTo>
                  <a:pt x="88" y="47"/>
                </a:lnTo>
                <a:lnTo>
                  <a:pt x="101" y="53"/>
                </a:lnTo>
                <a:lnTo>
                  <a:pt x="112" y="60"/>
                </a:lnTo>
                <a:lnTo>
                  <a:pt x="124" y="66"/>
                </a:lnTo>
                <a:lnTo>
                  <a:pt x="136" y="74"/>
                </a:lnTo>
                <a:lnTo>
                  <a:pt x="147" y="82"/>
                </a:lnTo>
                <a:lnTo>
                  <a:pt x="158" y="90"/>
                </a:lnTo>
                <a:lnTo>
                  <a:pt x="168" y="98"/>
                </a:lnTo>
                <a:lnTo>
                  <a:pt x="179" y="108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86" name="Freeform 336"/>
          <p:cNvSpPr>
            <a:spLocks/>
          </p:cNvSpPr>
          <p:nvPr/>
        </p:nvSpPr>
        <p:spPr bwMode="auto">
          <a:xfrm>
            <a:off x="6746875" y="5429250"/>
            <a:ext cx="169863" cy="112713"/>
          </a:xfrm>
          <a:custGeom>
            <a:avLst/>
            <a:gdLst>
              <a:gd name="T0" fmla="*/ 2147483647 w 1070"/>
              <a:gd name="T1" fmla="*/ 0 h 844"/>
              <a:gd name="T2" fmla="*/ 2147483647 w 1070"/>
              <a:gd name="T3" fmla="*/ 2147483647 h 844"/>
              <a:gd name="T4" fmla="*/ 2147483647 w 1070"/>
              <a:gd name="T5" fmla="*/ 2147483647 h 844"/>
              <a:gd name="T6" fmla="*/ 0 w 1070"/>
              <a:gd name="T7" fmla="*/ 2147483647 h 844"/>
              <a:gd name="T8" fmla="*/ 2147483647 w 1070"/>
              <a:gd name="T9" fmla="*/ 0 h 84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070"/>
              <a:gd name="T16" fmla="*/ 0 h 844"/>
              <a:gd name="T17" fmla="*/ 1070 w 1070"/>
              <a:gd name="T18" fmla="*/ 844 h 84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070" h="844">
                <a:moveTo>
                  <a:pt x="141" y="0"/>
                </a:moveTo>
                <a:lnTo>
                  <a:pt x="1070" y="194"/>
                </a:lnTo>
                <a:lnTo>
                  <a:pt x="919" y="844"/>
                </a:lnTo>
                <a:lnTo>
                  <a:pt x="0" y="624"/>
                </a:lnTo>
                <a:lnTo>
                  <a:pt x="141" y="0"/>
                </a:ln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87" name="Freeform 337"/>
          <p:cNvSpPr>
            <a:spLocks/>
          </p:cNvSpPr>
          <p:nvPr/>
        </p:nvSpPr>
        <p:spPr bwMode="auto">
          <a:xfrm>
            <a:off x="6761163" y="5432425"/>
            <a:ext cx="130175" cy="44450"/>
          </a:xfrm>
          <a:custGeom>
            <a:avLst/>
            <a:gdLst>
              <a:gd name="T0" fmla="*/ 2147483647 w 819"/>
              <a:gd name="T1" fmla="*/ 0 h 333"/>
              <a:gd name="T2" fmla="*/ 2147483647 w 819"/>
              <a:gd name="T3" fmla="*/ 2147483647 h 333"/>
              <a:gd name="T4" fmla="*/ 2147483647 w 819"/>
              <a:gd name="T5" fmla="*/ 2147483647 h 333"/>
              <a:gd name="T6" fmla="*/ 0 w 819"/>
              <a:gd name="T7" fmla="*/ 2147483647 h 333"/>
              <a:gd name="T8" fmla="*/ 2147483647 w 819"/>
              <a:gd name="T9" fmla="*/ 0 h 33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19"/>
              <a:gd name="T16" fmla="*/ 0 h 333"/>
              <a:gd name="T17" fmla="*/ 819 w 819"/>
              <a:gd name="T18" fmla="*/ 333 h 33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19" h="333">
                <a:moveTo>
                  <a:pt x="97" y="0"/>
                </a:moveTo>
                <a:lnTo>
                  <a:pt x="819" y="139"/>
                </a:lnTo>
                <a:lnTo>
                  <a:pt x="172" y="98"/>
                </a:lnTo>
                <a:lnTo>
                  <a:pt x="0" y="333"/>
                </a:lnTo>
                <a:lnTo>
                  <a:pt x="97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88" name="Freeform 338"/>
          <p:cNvSpPr>
            <a:spLocks/>
          </p:cNvSpPr>
          <p:nvPr/>
        </p:nvSpPr>
        <p:spPr bwMode="auto">
          <a:xfrm>
            <a:off x="6729413" y="5564188"/>
            <a:ext cx="171450" cy="41275"/>
          </a:xfrm>
          <a:custGeom>
            <a:avLst/>
            <a:gdLst>
              <a:gd name="T0" fmla="*/ 2147483647 w 1083"/>
              <a:gd name="T1" fmla="*/ 0 h 306"/>
              <a:gd name="T2" fmla="*/ 2147483647 w 1083"/>
              <a:gd name="T3" fmla="*/ 2147483647 h 306"/>
              <a:gd name="T4" fmla="*/ 2147483647 w 1083"/>
              <a:gd name="T5" fmla="*/ 2147483647 h 306"/>
              <a:gd name="T6" fmla="*/ 0 w 1083"/>
              <a:gd name="T7" fmla="*/ 2147483647 h 306"/>
              <a:gd name="T8" fmla="*/ 2147483647 w 1083"/>
              <a:gd name="T9" fmla="*/ 0 h 30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083"/>
              <a:gd name="T16" fmla="*/ 0 h 306"/>
              <a:gd name="T17" fmla="*/ 1083 w 1083"/>
              <a:gd name="T18" fmla="*/ 306 h 30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083" h="306">
                <a:moveTo>
                  <a:pt x="34" y="0"/>
                </a:moveTo>
                <a:lnTo>
                  <a:pt x="1083" y="261"/>
                </a:lnTo>
                <a:lnTo>
                  <a:pt x="1055" y="306"/>
                </a:lnTo>
                <a:lnTo>
                  <a:pt x="0" y="28"/>
                </a:lnTo>
                <a:lnTo>
                  <a:pt x="34" y="0"/>
                </a:lnTo>
                <a:close/>
              </a:path>
            </a:pathLst>
          </a:custGeom>
          <a:solidFill>
            <a:srgbClr val="7F7F7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89" name="Freeform 339"/>
          <p:cNvSpPr>
            <a:spLocks/>
          </p:cNvSpPr>
          <p:nvPr/>
        </p:nvSpPr>
        <p:spPr bwMode="auto">
          <a:xfrm>
            <a:off x="6713538" y="5576888"/>
            <a:ext cx="173037" cy="41275"/>
          </a:xfrm>
          <a:custGeom>
            <a:avLst/>
            <a:gdLst>
              <a:gd name="T0" fmla="*/ 2147483647 w 1088"/>
              <a:gd name="T1" fmla="*/ 0 h 311"/>
              <a:gd name="T2" fmla="*/ 2147483647 w 1088"/>
              <a:gd name="T3" fmla="*/ 2147483647 h 311"/>
              <a:gd name="T4" fmla="*/ 2147483647 w 1088"/>
              <a:gd name="T5" fmla="*/ 2147483647 h 311"/>
              <a:gd name="T6" fmla="*/ 0 w 1088"/>
              <a:gd name="T7" fmla="*/ 2147483647 h 311"/>
              <a:gd name="T8" fmla="*/ 2147483647 w 1088"/>
              <a:gd name="T9" fmla="*/ 0 h 31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088"/>
              <a:gd name="T16" fmla="*/ 0 h 311"/>
              <a:gd name="T17" fmla="*/ 1088 w 1088"/>
              <a:gd name="T18" fmla="*/ 311 h 31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088" h="311">
                <a:moveTo>
                  <a:pt x="39" y="0"/>
                </a:moveTo>
                <a:lnTo>
                  <a:pt x="1088" y="260"/>
                </a:lnTo>
                <a:lnTo>
                  <a:pt x="1055" y="311"/>
                </a:lnTo>
                <a:lnTo>
                  <a:pt x="0" y="34"/>
                </a:lnTo>
                <a:lnTo>
                  <a:pt x="39" y="0"/>
                </a:lnTo>
                <a:close/>
              </a:path>
            </a:pathLst>
          </a:custGeom>
          <a:solidFill>
            <a:srgbClr val="7F7F7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90" name="Freeform 340"/>
          <p:cNvSpPr>
            <a:spLocks/>
          </p:cNvSpPr>
          <p:nvPr/>
        </p:nvSpPr>
        <p:spPr bwMode="auto">
          <a:xfrm>
            <a:off x="6740525" y="5614988"/>
            <a:ext cx="25400" cy="9525"/>
          </a:xfrm>
          <a:custGeom>
            <a:avLst/>
            <a:gdLst>
              <a:gd name="T0" fmla="*/ 2147483647 w 164"/>
              <a:gd name="T1" fmla="*/ 2147483647 h 72"/>
              <a:gd name="T2" fmla="*/ 2147483647 w 164"/>
              <a:gd name="T3" fmla="*/ 2147483647 h 72"/>
              <a:gd name="T4" fmla="*/ 2147483647 w 164"/>
              <a:gd name="T5" fmla="*/ 0 h 72"/>
              <a:gd name="T6" fmla="*/ 2147483647 w 164"/>
              <a:gd name="T7" fmla="*/ 0 h 72"/>
              <a:gd name="T8" fmla="*/ 2147483647 w 164"/>
              <a:gd name="T9" fmla="*/ 2147483647 h 72"/>
              <a:gd name="T10" fmla="*/ 2147483647 w 164"/>
              <a:gd name="T11" fmla="*/ 2147483647 h 72"/>
              <a:gd name="T12" fmla="*/ 2147483647 w 164"/>
              <a:gd name="T13" fmla="*/ 2147483647 h 72"/>
              <a:gd name="T14" fmla="*/ 2147483647 w 164"/>
              <a:gd name="T15" fmla="*/ 2147483647 h 72"/>
              <a:gd name="T16" fmla="*/ 2147483647 w 164"/>
              <a:gd name="T17" fmla="*/ 2147483647 h 72"/>
              <a:gd name="T18" fmla="*/ 2147483647 w 164"/>
              <a:gd name="T19" fmla="*/ 2147483647 h 72"/>
              <a:gd name="T20" fmla="*/ 2147483647 w 164"/>
              <a:gd name="T21" fmla="*/ 2147483647 h 72"/>
              <a:gd name="T22" fmla="*/ 2147483647 w 164"/>
              <a:gd name="T23" fmla="*/ 2147483647 h 72"/>
              <a:gd name="T24" fmla="*/ 2147483647 w 164"/>
              <a:gd name="T25" fmla="*/ 2147483647 h 72"/>
              <a:gd name="T26" fmla="*/ 2147483647 w 164"/>
              <a:gd name="T27" fmla="*/ 2147483647 h 72"/>
              <a:gd name="T28" fmla="*/ 2147483647 w 164"/>
              <a:gd name="T29" fmla="*/ 2147483647 h 72"/>
              <a:gd name="T30" fmla="*/ 2147483647 w 164"/>
              <a:gd name="T31" fmla="*/ 2147483647 h 72"/>
              <a:gd name="T32" fmla="*/ 2147483647 w 164"/>
              <a:gd name="T33" fmla="*/ 2147483647 h 72"/>
              <a:gd name="T34" fmla="*/ 2147483647 w 164"/>
              <a:gd name="T35" fmla="*/ 2147483647 h 72"/>
              <a:gd name="T36" fmla="*/ 2147483647 w 164"/>
              <a:gd name="T37" fmla="*/ 2147483647 h 72"/>
              <a:gd name="T38" fmla="*/ 2147483647 w 164"/>
              <a:gd name="T39" fmla="*/ 2147483647 h 72"/>
              <a:gd name="T40" fmla="*/ 2147483647 w 164"/>
              <a:gd name="T41" fmla="*/ 2147483647 h 72"/>
              <a:gd name="T42" fmla="*/ 2147483647 w 164"/>
              <a:gd name="T43" fmla="*/ 2147483647 h 72"/>
              <a:gd name="T44" fmla="*/ 2147483647 w 164"/>
              <a:gd name="T45" fmla="*/ 2147483647 h 72"/>
              <a:gd name="T46" fmla="*/ 2147483647 w 164"/>
              <a:gd name="T47" fmla="*/ 2147483647 h 72"/>
              <a:gd name="T48" fmla="*/ 2147483647 w 164"/>
              <a:gd name="T49" fmla="*/ 2147483647 h 72"/>
              <a:gd name="T50" fmla="*/ 2147483647 w 164"/>
              <a:gd name="T51" fmla="*/ 2147483647 h 72"/>
              <a:gd name="T52" fmla="*/ 2147483647 w 164"/>
              <a:gd name="T53" fmla="*/ 2147483647 h 72"/>
              <a:gd name="T54" fmla="*/ 2147483647 w 164"/>
              <a:gd name="T55" fmla="*/ 2147483647 h 72"/>
              <a:gd name="T56" fmla="*/ 2147483647 w 164"/>
              <a:gd name="T57" fmla="*/ 2147483647 h 72"/>
              <a:gd name="T58" fmla="*/ 0 w 164"/>
              <a:gd name="T59" fmla="*/ 2147483647 h 72"/>
              <a:gd name="T60" fmla="*/ 0 w 164"/>
              <a:gd name="T61" fmla="*/ 2147483647 h 72"/>
              <a:gd name="T62" fmla="*/ 2147483647 w 164"/>
              <a:gd name="T63" fmla="*/ 2147483647 h 72"/>
              <a:gd name="T64" fmla="*/ 2147483647 w 164"/>
              <a:gd name="T65" fmla="*/ 2147483647 h 72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164"/>
              <a:gd name="T100" fmla="*/ 0 h 72"/>
              <a:gd name="T101" fmla="*/ 164 w 164"/>
              <a:gd name="T102" fmla="*/ 72 h 72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164" h="72">
                <a:moveTo>
                  <a:pt x="16" y="1"/>
                </a:moveTo>
                <a:lnTo>
                  <a:pt x="21" y="1"/>
                </a:lnTo>
                <a:lnTo>
                  <a:pt x="35" y="0"/>
                </a:lnTo>
                <a:lnTo>
                  <a:pt x="54" y="0"/>
                </a:lnTo>
                <a:lnTo>
                  <a:pt x="78" y="2"/>
                </a:lnTo>
                <a:lnTo>
                  <a:pt x="104" y="7"/>
                </a:lnTo>
                <a:lnTo>
                  <a:pt x="128" y="17"/>
                </a:lnTo>
                <a:lnTo>
                  <a:pt x="149" y="31"/>
                </a:lnTo>
                <a:lnTo>
                  <a:pt x="164" y="51"/>
                </a:lnTo>
                <a:lnTo>
                  <a:pt x="164" y="52"/>
                </a:lnTo>
                <a:lnTo>
                  <a:pt x="164" y="57"/>
                </a:lnTo>
                <a:lnTo>
                  <a:pt x="163" y="62"/>
                </a:lnTo>
                <a:lnTo>
                  <a:pt x="161" y="67"/>
                </a:lnTo>
                <a:lnTo>
                  <a:pt x="156" y="71"/>
                </a:lnTo>
                <a:lnTo>
                  <a:pt x="149" y="72"/>
                </a:lnTo>
                <a:lnTo>
                  <a:pt x="138" y="71"/>
                </a:lnTo>
                <a:lnTo>
                  <a:pt x="124" y="65"/>
                </a:lnTo>
                <a:lnTo>
                  <a:pt x="124" y="63"/>
                </a:lnTo>
                <a:lnTo>
                  <a:pt x="123" y="59"/>
                </a:lnTo>
                <a:lnTo>
                  <a:pt x="120" y="52"/>
                </a:lnTo>
                <a:lnTo>
                  <a:pt x="113" y="45"/>
                </a:lnTo>
                <a:lnTo>
                  <a:pt x="100" y="38"/>
                </a:lnTo>
                <a:lnTo>
                  <a:pt x="81" y="32"/>
                </a:lnTo>
                <a:lnTo>
                  <a:pt x="55" y="29"/>
                </a:lnTo>
                <a:lnTo>
                  <a:pt x="20" y="29"/>
                </a:lnTo>
                <a:lnTo>
                  <a:pt x="18" y="29"/>
                </a:lnTo>
                <a:lnTo>
                  <a:pt x="14" y="27"/>
                </a:lnTo>
                <a:lnTo>
                  <a:pt x="9" y="25"/>
                </a:lnTo>
                <a:lnTo>
                  <a:pt x="4" y="22"/>
                </a:lnTo>
                <a:lnTo>
                  <a:pt x="0" y="18"/>
                </a:lnTo>
                <a:lnTo>
                  <a:pt x="0" y="14"/>
                </a:lnTo>
                <a:lnTo>
                  <a:pt x="5" y="7"/>
                </a:lnTo>
                <a:lnTo>
                  <a:pt x="16" y="1"/>
                </a:lnTo>
                <a:close/>
              </a:path>
            </a:pathLst>
          </a:custGeom>
          <a:solidFill>
            <a:srgbClr val="BFBFB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91" name="Freeform 341"/>
          <p:cNvSpPr>
            <a:spLocks/>
          </p:cNvSpPr>
          <p:nvPr/>
        </p:nvSpPr>
        <p:spPr bwMode="auto">
          <a:xfrm>
            <a:off x="6745288" y="5546725"/>
            <a:ext cx="23812" cy="14288"/>
          </a:xfrm>
          <a:custGeom>
            <a:avLst/>
            <a:gdLst>
              <a:gd name="T0" fmla="*/ 2147483647 w 146"/>
              <a:gd name="T1" fmla="*/ 0 h 109"/>
              <a:gd name="T2" fmla="*/ 2147483647 w 146"/>
              <a:gd name="T3" fmla="*/ 0 h 109"/>
              <a:gd name="T4" fmla="*/ 2147483647 w 146"/>
              <a:gd name="T5" fmla="*/ 2147483647 h 109"/>
              <a:gd name="T6" fmla="*/ 2147483647 w 146"/>
              <a:gd name="T7" fmla="*/ 2147483647 h 109"/>
              <a:gd name="T8" fmla="*/ 2147483647 w 146"/>
              <a:gd name="T9" fmla="*/ 2147483647 h 109"/>
              <a:gd name="T10" fmla="*/ 2147483647 w 146"/>
              <a:gd name="T11" fmla="*/ 2147483647 h 109"/>
              <a:gd name="T12" fmla="*/ 2147483647 w 146"/>
              <a:gd name="T13" fmla="*/ 2147483647 h 109"/>
              <a:gd name="T14" fmla="*/ 0 w 146"/>
              <a:gd name="T15" fmla="*/ 2147483647 h 109"/>
              <a:gd name="T16" fmla="*/ 2147483647 w 146"/>
              <a:gd name="T17" fmla="*/ 2147483647 h 109"/>
              <a:gd name="T18" fmla="*/ 2147483647 w 146"/>
              <a:gd name="T19" fmla="*/ 2147483647 h 109"/>
              <a:gd name="T20" fmla="*/ 2147483647 w 146"/>
              <a:gd name="T21" fmla="*/ 2147483647 h 109"/>
              <a:gd name="T22" fmla="*/ 2147483647 w 146"/>
              <a:gd name="T23" fmla="*/ 2147483647 h 109"/>
              <a:gd name="T24" fmla="*/ 2147483647 w 146"/>
              <a:gd name="T25" fmla="*/ 2147483647 h 109"/>
              <a:gd name="T26" fmla="*/ 2147483647 w 146"/>
              <a:gd name="T27" fmla="*/ 2147483647 h 109"/>
              <a:gd name="T28" fmla="*/ 2147483647 w 146"/>
              <a:gd name="T29" fmla="*/ 2147483647 h 109"/>
              <a:gd name="T30" fmla="*/ 2147483647 w 146"/>
              <a:gd name="T31" fmla="*/ 2147483647 h 109"/>
              <a:gd name="T32" fmla="*/ 2147483647 w 146"/>
              <a:gd name="T33" fmla="*/ 2147483647 h 109"/>
              <a:gd name="T34" fmla="*/ 2147483647 w 146"/>
              <a:gd name="T35" fmla="*/ 2147483647 h 109"/>
              <a:gd name="T36" fmla="*/ 2147483647 w 146"/>
              <a:gd name="T37" fmla="*/ 0 h 109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46"/>
              <a:gd name="T58" fmla="*/ 0 h 109"/>
              <a:gd name="T59" fmla="*/ 146 w 146"/>
              <a:gd name="T60" fmla="*/ 109 h 109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46" h="109">
                <a:moveTo>
                  <a:pt x="45" y="0"/>
                </a:moveTo>
                <a:lnTo>
                  <a:pt x="42" y="0"/>
                </a:lnTo>
                <a:lnTo>
                  <a:pt x="35" y="3"/>
                </a:lnTo>
                <a:lnTo>
                  <a:pt x="26" y="7"/>
                </a:lnTo>
                <a:lnTo>
                  <a:pt x="15" y="14"/>
                </a:lnTo>
                <a:lnTo>
                  <a:pt x="6" y="24"/>
                </a:lnTo>
                <a:lnTo>
                  <a:pt x="1" y="39"/>
                </a:lnTo>
                <a:lnTo>
                  <a:pt x="0" y="59"/>
                </a:lnTo>
                <a:lnTo>
                  <a:pt x="6" y="85"/>
                </a:lnTo>
                <a:lnTo>
                  <a:pt x="85" y="109"/>
                </a:lnTo>
                <a:lnTo>
                  <a:pt x="84" y="104"/>
                </a:lnTo>
                <a:lnTo>
                  <a:pt x="84" y="93"/>
                </a:lnTo>
                <a:lnTo>
                  <a:pt x="84" y="76"/>
                </a:lnTo>
                <a:lnTo>
                  <a:pt x="87" y="58"/>
                </a:lnTo>
                <a:lnTo>
                  <a:pt x="93" y="40"/>
                </a:lnTo>
                <a:lnTo>
                  <a:pt x="104" y="27"/>
                </a:lnTo>
                <a:lnTo>
                  <a:pt x="121" y="20"/>
                </a:lnTo>
                <a:lnTo>
                  <a:pt x="146" y="23"/>
                </a:lnTo>
                <a:lnTo>
                  <a:pt x="45" y="0"/>
                </a:lnTo>
                <a:close/>
              </a:path>
            </a:pathLst>
          </a:custGeom>
          <a:solidFill>
            <a:srgbClr val="F2E5B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92" name="Freeform 342"/>
          <p:cNvSpPr>
            <a:spLocks/>
          </p:cNvSpPr>
          <p:nvPr/>
        </p:nvSpPr>
        <p:spPr bwMode="auto">
          <a:xfrm>
            <a:off x="6877050" y="5572125"/>
            <a:ext cx="23813" cy="14288"/>
          </a:xfrm>
          <a:custGeom>
            <a:avLst/>
            <a:gdLst>
              <a:gd name="T0" fmla="*/ 2147483647 w 146"/>
              <a:gd name="T1" fmla="*/ 0 h 107"/>
              <a:gd name="T2" fmla="*/ 2147483647 w 146"/>
              <a:gd name="T3" fmla="*/ 0 h 107"/>
              <a:gd name="T4" fmla="*/ 2147483647 w 146"/>
              <a:gd name="T5" fmla="*/ 2147483647 h 107"/>
              <a:gd name="T6" fmla="*/ 2147483647 w 146"/>
              <a:gd name="T7" fmla="*/ 2147483647 h 107"/>
              <a:gd name="T8" fmla="*/ 2147483647 w 146"/>
              <a:gd name="T9" fmla="*/ 2147483647 h 107"/>
              <a:gd name="T10" fmla="*/ 2147483647 w 146"/>
              <a:gd name="T11" fmla="*/ 2147483647 h 107"/>
              <a:gd name="T12" fmla="*/ 0 w 146"/>
              <a:gd name="T13" fmla="*/ 2147483647 h 107"/>
              <a:gd name="T14" fmla="*/ 0 w 146"/>
              <a:gd name="T15" fmla="*/ 2147483647 h 107"/>
              <a:gd name="T16" fmla="*/ 2147483647 w 146"/>
              <a:gd name="T17" fmla="*/ 2147483647 h 107"/>
              <a:gd name="T18" fmla="*/ 2147483647 w 146"/>
              <a:gd name="T19" fmla="*/ 2147483647 h 107"/>
              <a:gd name="T20" fmla="*/ 2147483647 w 146"/>
              <a:gd name="T21" fmla="*/ 2147483647 h 107"/>
              <a:gd name="T22" fmla="*/ 2147483647 w 146"/>
              <a:gd name="T23" fmla="*/ 2147483647 h 107"/>
              <a:gd name="T24" fmla="*/ 2147483647 w 146"/>
              <a:gd name="T25" fmla="*/ 2147483647 h 107"/>
              <a:gd name="T26" fmla="*/ 2147483647 w 146"/>
              <a:gd name="T27" fmla="*/ 2147483647 h 107"/>
              <a:gd name="T28" fmla="*/ 2147483647 w 146"/>
              <a:gd name="T29" fmla="*/ 2147483647 h 107"/>
              <a:gd name="T30" fmla="*/ 2147483647 w 146"/>
              <a:gd name="T31" fmla="*/ 2147483647 h 107"/>
              <a:gd name="T32" fmla="*/ 2147483647 w 146"/>
              <a:gd name="T33" fmla="*/ 2147483647 h 107"/>
              <a:gd name="T34" fmla="*/ 2147483647 w 146"/>
              <a:gd name="T35" fmla="*/ 2147483647 h 107"/>
              <a:gd name="T36" fmla="*/ 2147483647 w 146"/>
              <a:gd name="T37" fmla="*/ 0 h 107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46"/>
              <a:gd name="T58" fmla="*/ 0 h 107"/>
              <a:gd name="T59" fmla="*/ 146 w 146"/>
              <a:gd name="T60" fmla="*/ 107 h 107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46" h="107">
                <a:moveTo>
                  <a:pt x="45" y="0"/>
                </a:moveTo>
                <a:lnTo>
                  <a:pt x="42" y="0"/>
                </a:lnTo>
                <a:lnTo>
                  <a:pt x="35" y="2"/>
                </a:lnTo>
                <a:lnTo>
                  <a:pt x="25" y="6"/>
                </a:lnTo>
                <a:lnTo>
                  <a:pt x="15" y="12"/>
                </a:lnTo>
                <a:lnTo>
                  <a:pt x="6" y="23"/>
                </a:lnTo>
                <a:lnTo>
                  <a:pt x="0" y="38"/>
                </a:lnTo>
                <a:lnTo>
                  <a:pt x="0" y="58"/>
                </a:lnTo>
                <a:lnTo>
                  <a:pt x="6" y="85"/>
                </a:lnTo>
                <a:lnTo>
                  <a:pt x="84" y="107"/>
                </a:lnTo>
                <a:lnTo>
                  <a:pt x="83" y="103"/>
                </a:lnTo>
                <a:lnTo>
                  <a:pt x="83" y="91"/>
                </a:lnTo>
                <a:lnTo>
                  <a:pt x="83" y="75"/>
                </a:lnTo>
                <a:lnTo>
                  <a:pt x="86" y="56"/>
                </a:lnTo>
                <a:lnTo>
                  <a:pt x="92" y="40"/>
                </a:lnTo>
                <a:lnTo>
                  <a:pt x="103" y="27"/>
                </a:lnTo>
                <a:lnTo>
                  <a:pt x="121" y="19"/>
                </a:lnTo>
                <a:lnTo>
                  <a:pt x="146" y="23"/>
                </a:lnTo>
                <a:lnTo>
                  <a:pt x="45" y="0"/>
                </a:lnTo>
                <a:close/>
              </a:path>
            </a:pathLst>
          </a:custGeom>
          <a:solidFill>
            <a:srgbClr val="F2E5B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93" name="Freeform 343"/>
          <p:cNvSpPr>
            <a:spLocks/>
          </p:cNvSpPr>
          <p:nvPr/>
        </p:nvSpPr>
        <p:spPr bwMode="auto">
          <a:xfrm>
            <a:off x="6770688" y="5549900"/>
            <a:ext cx="100012" cy="25400"/>
          </a:xfrm>
          <a:custGeom>
            <a:avLst/>
            <a:gdLst>
              <a:gd name="T0" fmla="*/ 0 w 629"/>
              <a:gd name="T1" fmla="*/ 2147483647 h 182"/>
              <a:gd name="T2" fmla="*/ 2147483647 w 629"/>
              <a:gd name="T3" fmla="*/ 2147483647 h 182"/>
              <a:gd name="T4" fmla="*/ 2147483647 w 629"/>
              <a:gd name="T5" fmla="*/ 2147483647 h 182"/>
              <a:gd name="T6" fmla="*/ 2147483647 w 629"/>
              <a:gd name="T7" fmla="*/ 0 h 182"/>
              <a:gd name="T8" fmla="*/ 0 w 629"/>
              <a:gd name="T9" fmla="*/ 2147483647 h 18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29"/>
              <a:gd name="T16" fmla="*/ 0 h 182"/>
              <a:gd name="T17" fmla="*/ 629 w 629"/>
              <a:gd name="T18" fmla="*/ 182 h 18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29" h="182">
                <a:moveTo>
                  <a:pt x="0" y="40"/>
                </a:moveTo>
                <a:lnTo>
                  <a:pt x="601" y="182"/>
                </a:lnTo>
                <a:lnTo>
                  <a:pt x="629" y="142"/>
                </a:lnTo>
                <a:lnTo>
                  <a:pt x="29" y="0"/>
                </a:lnTo>
                <a:lnTo>
                  <a:pt x="0" y="40"/>
                </a:ln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94" name="Freeform 344"/>
          <p:cNvSpPr>
            <a:spLocks/>
          </p:cNvSpPr>
          <p:nvPr/>
        </p:nvSpPr>
        <p:spPr bwMode="auto">
          <a:xfrm>
            <a:off x="6770688" y="5561013"/>
            <a:ext cx="95250" cy="22225"/>
          </a:xfrm>
          <a:custGeom>
            <a:avLst/>
            <a:gdLst>
              <a:gd name="T0" fmla="*/ 0 w 606"/>
              <a:gd name="T1" fmla="*/ 2147483647 h 170"/>
              <a:gd name="T2" fmla="*/ 2147483647 w 606"/>
              <a:gd name="T3" fmla="*/ 2147483647 h 170"/>
              <a:gd name="T4" fmla="*/ 2147483647 w 606"/>
              <a:gd name="T5" fmla="*/ 2147483647 h 170"/>
              <a:gd name="T6" fmla="*/ 2147483647 w 606"/>
              <a:gd name="T7" fmla="*/ 0 h 170"/>
              <a:gd name="T8" fmla="*/ 0 w 606"/>
              <a:gd name="T9" fmla="*/ 2147483647 h 17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06"/>
              <a:gd name="T16" fmla="*/ 0 h 170"/>
              <a:gd name="T17" fmla="*/ 606 w 606"/>
              <a:gd name="T18" fmla="*/ 170 h 17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06" h="170">
                <a:moveTo>
                  <a:pt x="0" y="28"/>
                </a:moveTo>
                <a:lnTo>
                  <a:pt x="600" y="170"/>
                </a:lnTo>
                <a:lnTo>
                  <a:pt x="606" y="142"/>
                </a:lnTo>
                <a:lnTo>
                  <a:pt x="5" y="0"/>
                </a:lnTo>
                <a:lnTo>
                  <a:pt x="0" y="28"/>
                </a:lnTo>
                <a:close/>
              </a:path>
            </a:pathLst>
          </a:custGeom>
          <a:solidFill>
            <a:srgbClr val="F2E5B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695" name="Freeform 345"/>
          <p:cNvSpPr>
            <a:spLocks/>
          </p:cNvSpPr>
          <p:nvPr/>
        </p:nvSpPr>
        <p:spPr bwMode="auto">
          <a:xfrm>
            <a:off x="6770688" y="5545138"/>
            <a:ext cx="95250" cy="22225"/>
          </a:xfrm>
          <a:custGeom>
            <a:avLst/>
            <a:gdLst>
              <a:gd name="T0" fmla="*/ 0 w 606"/>
              <a:gd name="T1" fmla="*/ 2147483647 h 170"/>
              <a:gd name="T2" fmla="*/ 2147483647 w 606"/>
              <a:gd name="T3" fmla="*/ 2147483647 h 170"/>
              <a:gd name="T4" fmla="*/ 2147483647 w 606"/>
              <a:gd name="T5" fmla="*/ 2147483647 h 170"/>
              <a:gd name="T6" fmla="*/ 2147483647 w 606"/>
              <a:gd name="T7" fmla="*/ 0 h 170"/>
              <a:gd name="T8" fmla="*/ 0 w 606"/>
              <a:gd name="T9" fmla="*/ 2147483647 h 17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06"/>
              <a:gd name="T16" fmla="*/ 0 h 170"/>
              <a:gd name="T17" fmla="*/ 606 w 606"/>
              <a:gd name="T18" fmla="*/ 170 h 17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06" h="170">
                <a:moveTo>
                  <a:pt x="0" y="28"/>
                </a:moveTo>
                <a:lnTo>
                  <a:pt x="600" y="170"/>
                </a:lnTo>
                <a:lnTo>
                  <a:pt x="606" y="142"/>
                </a:lnTo>
                <a:lnTo>
                  <a:pt x="5" y="0"/>
                </a:lnTo>
                <a:lnTo>
                  <a:pt x="0" y="28"/>
                </a:lnTo>
                <a:close/>
              </a:path>
            </a:pathLst>
          </a:custGeom>
          <a:solidFill>
            <a:srgbClr val="F2E5B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grpSp>
        <p:nvGrpSpPr>
          <p:cNvPr id="21696" name="Group 346"/>
          <p:cNvGrpSpPr>
            <a:grpSpLocks/>
          </p:cNvGrpSpPr>
          <p:nvPr/>
        </p:nvGrpSpPr>
        <p:grpSpPr bwMode="auto">
          <a:xfrm>
            <a:off x="6189663" y="5181600"/>
            <a:ext cx="338137" cy="282575"/>
            <a:chOff x="3899" y="3264"/>
            <a:chExt cx="213" cy="178"/>
          </a:xfrm>
        </p:grpSpPr>
        <p:sp>
          <p:nvSpPr>
            <p:cNvPr id="21979" name="Freeform 347"/>
            <p:cNvSpPr>
              <a:spLocks/>
            </p:cNvSpPr>
            <p:nvPr/>
          </p:nvSpPr>
          <p:spPr bwMode="auto">
            <a:xfrm>
              <a:off x="3899" y="3264"/>
              <a:ext cx="213" cy="178"/>
            </a:xfrm>
            <a:custGeom>
              <a:avLst/>
              <a:gdLst>
                <a:gd name="T0" fmla="*/ 0 w 1913"/>
                <a:gd name="T1" fmla="*/ 0 h 1606"/>
                <a:gd name="T2" fmla="*/ 0 w 1913"/>
                <a:gd name="T3" fmla="*/ 0 h 1606"/>
                <a:gd name="T4" fmla="*/ 0 w 1913"/>
                <a:gd name="T5" fmla="*/ 0 h 1606"/>
                <a:gd name="T6" fmla="*/ 0 w 1913"/>
                <a:gd name="T7" fmla="*/ 0 h 1606"/>
                <a:gd name="T8" fmla="*/ 0 w 1913"/>
                <a:gd name="T9" fmla="*/ 0 h 1606"/>
                <a:gd name="T10" fmla="*/ 0 w 1913"/>
                <a:gd name="T11" fmla="*/ 0 h 1606"/>
                <a:gd name="T12" fmla="*/ 0 w 1913"/>
                <a:gd name="T13" fmla="*/ 0 h 1606"/>
                <a:gd name="T14" fmla="*/ 0 w 1913"/>
                <a:gd name="T15" fmla="*/ 0 h 1606"/>
                <a:gd name="T16" fmla="*/ 0 w 1913"/>
                <a:gd name="T17" fmla="*/ 0 h 1606"/>
                <a:gd name="T18" fmla="*/ 0 w 1913"/>
                <a:gd name="T19" fmla="*/ 0 h 1606"/>
                <a:gd name="T20" fmla="*/ 0 w 1913"/>
                <a:gd name="T21" fmla="*/ 0 h 1606"/>
                <a:gd name="T22" fmla="*/ 0 w 1913"/>
                <a:gd name="T23" fmla="*/ 0 h 1606"/>
                <a:gd name="T24" fmla="*/ 0 w 1913"/>
                <a:gd name="T25" fmla="*/ 0 h 1606"/>
                <a:gd name="T26" fmla="*/ 0 w 1913"/>
                <a:gd name="T27" fmla="*/ 0 h 1606"/>
                <a:gd name="T28" fmla="*/ 0 w 1913"/>
                <a:gd name="T29" fmla="*/ 0 h 1606"/>
                <a:gd name="T30" fmla="*/ 0 w 1913"/>
                <a:gd name="T31" fmla="*/ 0 h 1606"/>
                <a:gd name="T32" fmla="*/ 0 w 1913"/>
                <a:gd name="T33" fmla="*/ 0 h 1606"/>
                <a:gd name="T34" fmla="*/ 0 w 1913"/>
                <a:gd name="T35" fmla="*/ 0 h 1606"/>
                <a:gd name="T36" fmla="*/ 0 w 1913"/>
                <a:gd name="T37" fmla="*/ 0 h 1606"/>
                <a:gd name="T38" fmla="*/ 0 w 1913"/>
                <a:gd name="T39" fmla="*/ 0 h 1606"/>
                <a:gd name="T40" fmla="*/ 0 w 1913"/>
                <a:gd name="T41" fmla="*/ 0 h 1606"/>
                <a:gd name="T42" fmla="*/ 0 w 1913"/>
                <a:gd name="T43" fmla="*/ 0 h 1606"/>
                <a:gd name="T44" fmla="*/ 0 w 1913"/>
                <a:gd name="T45" fmla="*/ 0 h 1606"/>
                <a:gd name="T46" fmla="*/ 0 w 1913"/>
                <a:gd name="T47" fmla="*/ 0 h 1606"/>
                <a:gd name="T48" fmla="*/ 0 w 1913"/>
                <a:gd name="T49" fmla="*/ 0 h 1606"/>
                <a:gd name="T50" fmla="*/ 0 w 1913"/>
                <a:gd name="T51" fmla="*/ 0 h 1606"/>
                <a:gd name="T52" fmla="*/ 0 w 1913"/>
                <a:gd name="T53" fmla="*/ 0 h 1606"/>
                <a:gd name="T54" fmla="*/ 0 w 1913"/>
                <a:gd name="T55" fmla="*/ 0 h 1606"/>
                <a:gd name="T56" fmla="*/ 0 w 1913"/>
                <a:gd name="T57" fmla="*/ 0 h 1606"/>
                <a:gd name="T58" fmla="*/ 0 w 1913"/>
                <a:gd name="T59" fmla="*/ 0 h 1606"/>
                <a:gd name="T60" fmla="*/ 0 w 1913"/>
                <a:gd name="T61" fmla="*/ 0 h 1606"/>
                <a:gd name="T62" fmla="*/ 0 w 1913"/>
                <a:gd name="T63" fmla="*/ 0 h 1606"/>
                <a:gd name="T64" fmla="*/ 0 w 1913"/>
                <a:gd name="T65" fmla="*/ 0 h 1606"/>
                <a:gd name="T66" fmla="*/ 0 w 1913"/>
                <a:gd name="T67" fmla="*/ 0 h 1606"/>
                <a:gd name="T68" fmla="*/ 0 w 1913"/>
                <a:gd name="T69" fmla="*/ 0 h 1606"/>
                <a:gd name="T70" fmla="*/ 0 w 1913"/>
                <a:gd name="T71" fmla="*/ 0 h 1606"/>
                <a:gd name="T72" fmla="*/ 0 w 1913"/>
                <a:gd name="T73" fmla="*/ 0 h 1606"/>
                <a:gd name="T74" fmla="*/ 0 w 1913"/>
                <a:gd name="T75" fmla="*/ 0 h 1606"/>
                <a:gd name="T76" fmla="*/ 0 w 1913"/>
                <a:gd name="T77" fmla="*/ 0 h 160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1913"/>
                <a:gd name="T118" fmla="*/ 0 h 1606"/>
                <a:gd name="T119" fmla="*/ 1913 w 1913"/>
                <a:gd name="T120" fmla="*/ 1606 h 160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1913" h="1606">
                  <a:moveTo>
                    <a:pt x="518" y="213"/>
                  </a:moveTo>
                  <a:lnTo>
                    <a:pt x="539" y="115"/>
                  </a:lnTo>
                  <a:lnTo>
                    <a:pt x="540" y="115"/>
                  </a:lnTo>
                  <a:lnTo>
                    <a:pt x="544" y="114"/>
                  </a:lnTo>
                  <a:lnTo>
                    <a:pt x="549" y="112"/>
                  </a:lnTo>
                  <a:lnTo>
                    <a:pt x="555" y="110"/>
                  </a:lnTo>
                  <a:lnTo>
                    <a:pt x="564" y="107"/>
                  </a:lnTo>
                  <a:lnTo>
                    <a:pt x="574" y="103"/>
                  </a:lnTo>
                  <a:lnTo>
                    <a:pt x="586" y="100"/>
                  </a:lnTo>
                  <a:lnTo>
                    <a:pt x="602" y="95"/>
                  </a:lnTo>
                  <a:lnTo>
                    <a:pt x="618" y="90"/>
                  </a:lnTo>
                  <a:lnTo>
                    <a:pt x="636" y="85"/>
                  </a:lnTo>
                  <a:lnTo>
                    <a:pt x="656" y="80"/>
                  </a:lnTo>
                  <a:lnTo>
                    <a:pt x="679" y="75"/>
                  </a:lnTo>
                  <a:lnTo>
                    <a:pt x="703" y="70"/>
                  </a:lnTo>
                  <a:lnTo>
                    <a:pt x="730" y="64"/>
                  </a:lnTo>
                  <a:lnTo>
                    <a:pt x="758" y="58"/>
                  </a:lnTo>
                  <a:lnTo>
                    <a:pt x="789" y="52"/>
                  </a:lnTo>
                  <a:lnTo>
                    <a:pt x="820" y="46"/>
                  </a:lnTo>
                  <a:lnTo>
                    <a:pt x="855" y="41"/>
                  </a:lnTo>
                  <a:lnTo>
                    <a:pt x="892" y="36"/>
                  </a:lnTo>
                  <a:lnTo>
                    <a:pt x="929" y="31"/>
                  </a:lnTo>
                  <a:lnTo>
                    <a:pt x="970" y="26"/>
                  </a:lnTo>
                  <a:lnTo>
                    <a:pt x="1013" y="21"/>
                  </a:lnTo>
                  <a:lnTo>
                    <a:pt x="1056" y="17"/>
                  </a:lnTo>
                  <a:lnTo>
                    <a:pt x="1103" y="13"/>
                  </a:lnTo>
                  <a:lnTo>
                    <a:pt x="1152" y="10"/>
                  </a:lnTo>
                  <a:lnTo>
                    <a:pt x="1202" y="6"/>
                  </a:lnTo>
                  <a:lnTo>
                    <a:pt x="1255" y="3"/>
                  </a:lnTo>
                  <a:lnTo>
                    <a:pt x="1309" y="1"/>
                  </a:lnTo>
                  <a:lnTo>
                    <a:pt x="1366" y="0"/>
                  </a:lnTo>
                  <a:lnTo>
                    <a:pt x="1425" y="0"/>
                  </a:lnTo>
                  <a:lnTo>
                    <a:pt x="1485" y="0"/>
                  </a:lnTo>
                  <a:lnTo>
                    <a:pt x="1548" y="1"/>
                  </a:lnTo>
                  <a:lnTo>
                    <a:pt x="1616" y="39"/>
                  </a:lnTo>
                  <a:lnTo>
                    <a:pt x="1601" y="221"/>
                  </a:lnTo>
                  <a:lnTo>
                    <a:pt x="1606" y="223"/>
                  </a:lnTo>
                  <a:lnTo>
                    <a:pt x="1620" y="230"/>
                  </a:lnTo>
                  <a:lnTo>
                    <a:pt x="1640" y="243"/>
                  </a:lnTo>
                  <a:lnTo>
                    <a:pt x="1663" y="260"/>
                  </a:lnTo>
                  <a:lnTo>
                    <a:pt x="1688" y="284"/>
                  </a:lnTo>
                  <a:lnTo>
                    <a:pt x="1709" y="312"/>
                  </a:lnTo>
                  <a:lnTo>
                    <a:pt x="1726" y="347"/>
                  </a:lnTo>
                  <a:lnTo>
                    <a:pt x="1736" y="388"/>
                  </a:lnTo>
                  <a:lnTo>
                    <a:pt x="1891" y="528"/>
                  </a:lnTo>
                  <a:lnTo>
                    <a:pt x="1849" y="898"/>
                  </a:lnTo>
                  <a:lnTo>
                    <a:pt x="1601" y="1023"/>
                  </a:lnTo>
                  <a:lnTo>
                    <a:pt x="1895" y="1110"/>
                  </a:lnTo>
                  <a:lnTo>
                    <a:pt x="1897" y="1114"/>
                  </a:lnTo>
                  <a:lnTo>
                    <a:pt x="1902" y="1125"/>
                  </a:lnTo>
                  <a:lnTo>
                    <a:pt x="1907" y="1143"/>
                  </a:lnTo>
                  <a:lnTo>
                    <a:pt x="1912" y="1166"/>
                  </a:lnTo>
                  <a:lnTo>
                    <a:pt x="1913" y="1195"/>
                  </a:lnTo>
                  <a:lnTo>
                    <a:pt x="1911" y="1229"/>
                  </a:lnTo>
                  <a:lnTo>
                    <a:pt x="1901" y="1266"/>
                  </a:lnTo>
                  <a:lnTo>
                    <a:pt x="1884" y="1307"/>
                  </a:lnTo>
                  <a:lnTo>
                    <a:pt x="1107" y="1606"/>
                  </a:lnTo>
                  <a:lnTo>
                    <a:pt x="0" y="1258"/>
                  </a:lnTo>
                  <a:lnTo>
                    <a:pt x="19" y="1217"/>
                  </a:lnTo>
                  <a:lnTo>
                    <a:pt x="188" y="1159"/>
                  </a:lnTo>
                  <a:lnTo>
                    <a:pt x="188" y="221"/>
                  </a:lnTo>
                  <a:lnTo>
                    <a:pt x="189" y="220"/>
                  </a:lnTo>
                  <a:lnTo>
                    <a:pt x="193" y="217"/>
                  </a:lnTo>
                  <a:lnTo>
                    <a:pt x="198" y="214"/>
                  </a:lnTo>
                  <a:lnTo>
                    <a:pt x="207" y="209"/>
                  </a:lnTo>
                  <a:lnTo>
                    <a:pt x="218" y="203"/>
                  </a:lnTo>
                  <a:lnTo>
                    <a:pt x="230" y="197"/>
                  </a:lnTo>
                  <a:lnTo>
                    <a:pt x="245" y="191"/>
                  </a:lnTo>
                  <a:lnTo>
                    <a:pt x="262" y="184"/>
                  </a:lnTo>
                  <a:lnTo>
                    <a:pt x="281" y="179"/>
                  </a:lnTo>
                  <a:lnTo>
                    <a:pt x="302" y="175"/>
                  </a:lnTo>
                  <a:lnTo>
                    <a:pt x="326" y="173"/>
                  </a:lnTo>
                  <a:lnTo>
                    <a:pt x="350" y="171"/>
                  </a:lnTo>
                  <a:lnTo>
                    <a:pt x="378" y="172"/>
                  </a:lnTo>
                  <a:lnTo>
                    <a:pt x="407" y="175"/>
                  </a:lnTo>
                  <a:lnTo>
                    <a:pt x="439" y="181"/>
                  </a:lnTo>
                  <a:lnTo>
                    <a:pt x="471" y="191"/>
                  </a:lnTo>
                  <a:lnTo>
                    <a:pt x="518" y="213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80" name="Freeform 348"/>
            <p:cNvSpPr>
              <a:spLocks/>
            </p:cNvSpPr>
            <p:nvPr/>
          </p:nvSpPr>
          <p:spPr bwMode="auto">
            <a:xfrm>
              <a:off x="3977" y="3278"/>
              <a:ext cx="68" cy="78"/>
            </a:xfrm>
            <a:custGeom>
              <a:avLst/>
              <a:gdLst>
                <a:gd name="T0" fmla="*/ 0 w 614"/>
                <a:gd name="T1" fmla="*/ 0 h 697"/>
                <a:gd name="T2" fmla="*/ 0 w 614"/>
                <a:gd name="T3" fmla="*/ 0 h 697"/>
                <a:gd name="T4" fmla="*/ 0 w 614"/>
                <a:gd name="T5" fmla="*/ 0 h 697"/>
                <a:gd name="T6" fmla="*/ 0 w 614"/>
                <a:gd name="T7" fmla="*/ 0 h 697"/>
                <a:gd name="T8" fmla="*/ 0 w 614"/>
                <a:gd name="T9" fmla="*/ 0 h 697"/>
                <a:gd name="T10" fmla="*/ 0 w 614"/>
                <a:gd name="T11" fmla="*/ 0 h 697"/>
                <a:gd name="T12" fmla="*/ 0 w 614"/>
                <a:gd name="T13" fmla="*/ 0 h 697"/>
                <a:gd name="T14" fmla="*/ 0 w 614"/>
                <a:gd name="T15" fmla="*/ 0 h 697"/>
                <a:gd name="T16" fmla="*/ 0 w 614"/>
                <a:gd name="T17" fmla="*/ 0 h 697"/>
                <a:gd name="T18" fmla="*/ 0 w 614"/>
                <a:gd name="T19" fmla="*/ 0 h 697"/>
                <a:gd name="T20" fmla="*/ 0 w 614"/>
                <a:gd name="T21" fmla="*/ 0 h 697"/>
                <a:gd name="T22" fmla="*/ 0 w 614"/>
                <a:gd name="T23" fmla="*/ 0 h 697"/>
                <a:gd name="T24" fmla="*/ 0 w 614"/>
                <a:gd name="T25" fmla="*/ 0 h 697"/>
                <a:gd name="T26" fmla="*/ 0 w 614"/>
                <a:gd name="T27" fmla="*/ 0 h 697"/>
                <a:gd name="T28" fmla="*/ 0 w 614"/>
                <a:gd name="T29" fmla="*/ 0 h 697"/>
                <a:gd name="T30" fmla="*/ 0 w 614"/>
                <a:gd name="T31" fmla="*/ 0 h 697"/>
                <a:gd name="T32" fmla="*/ 0 w 614"/>
                <a:gd name="T33" fmla="*/ 0 h 697"/>
                <a:gd name="T34" fmla="*/ 0 w 614"/>
                <a:gd name="T35" fmla="*/ 0 h 697"/>
                <a:gd name="T36" fmla="*/ 0 w 614"/>
                <a:gd name="T37" fmla="*/ 0 h 697"/>
                <a:gd name="T38" fmla="*/ 0 w 614"/>
                <a:gd name="T39" fmla="*/ 0 h 697"/>
                <a:gd name="T40" fmla="*/ 0 w 614"/>
                <a:gd name="T41" fmla="*/ 0 h 697"/>
                <a:gd name="T42" fmla="*/ 0 w 614"/>
                <a:gd name="T43" fmla="*/ 0 h 697"/>
                <a:gd name="T44" fmla="*/ 0 w 614"/>
                <a:gd name="T45" fmla="*/ 0 h 697"/>
                <a:gd name="T46" fmla="*/ 0 w 614"/>
                <a:gd name="T47" fmla="*/ 0 h 697"/>
                <a:gd name="T48" fmla="*/ 0 w 614"/>
                <a:gd name="T49" fmla="*/ 0 h 697"/>
                <a:gd name="T50" fmla="*/ 0 w 614"/>
                <a:gd name="T51" fmla="*/ 0 h 697"/>
                <a:gd name="T52" fmla="*/ 0 w 614"/>
                <a:gd name="T53" fmla="*/ 0 h 697"/>
                <a:gd name="T54" fmla="*/ 0 w 614"/>
                <a:gd name="T55" fmla="*/ 0 h 697"/>
                <a:gd name="T56" fmla="*/ 0 w 614"/>
                <a:gd name="T57" fmla="*/ 0 h 697"/>
                <a:gd name="T58" fmla="*/ 0 w 614"/>
                <a:gd name="T59" fmla="*/ 0 h 697"/>
                <a:gd name="T60" fmla="*/ 0 w 614"/>
                <a:gd name="T61" fmla="*/ 0 h 697"/>
                <a:gd name="T62" fmla="*/ 0 w 614"/>
                <a:gd name="T63" fmla="*/ 0 h 697"/>
                <a:gd name="T64" fmla="*/ 0 w 614"/>
                <a:gd name="T65" fmla="*/ 0 h 697"/>
                <a:gd name="T66" fmla="*/ 0 w 614"/>
                <a:gd name="T67" fmla="*/ 0 h 697"/>
                <a:gd name="T68" fmla="*/ 0 w 614"/>
                <a:gd name="T69" fmla="*/ 0 h 697"/>
                <a:gd name="T70" fmla="*/ 0 w 614"/>
                <a:gd name="T71" fmla="*/ 0 h 697"/>
                <a:gd name="T72" fmla="*/ 0 w 614"/>
                <a:gd name="T73" fmla="*/ 0 h 697"/>
                <a:gd name="T74" fmla="*/ 0 w 614"/>
                <a:gd name="T75" fmla="*/ 0 h 697"/>
                <a:gd name="T76" fmla="*/ 0 w 614"/>
                <a:gd name="T77" fmla="*/ 0 h 697"/>
                <a:gd name="T78" fmla="*/ 0 w 614"/>
                <a:gd name="T79" fmla="*/ 0 h 697"/>
                <a:gd name="T80" fmla="*/ 0 w 614"/>
                <a:gd name="T81" fmla="*/ 0 h 697"/>
                <a:gd name="T82" fmla="*/ 0 w 614"/>
                <a:gd name="T83" fmla="*/ 0 h 697"/>
                <a:gd name="T84" fmla="*/ 0 w 614"/>
                <a:gd name="T85" fmla="*/ 0 h 697"/>
                <a:gd name="T86" fmla="*/ 0 w 614"/>
                <a:gd name="T87" fmla="*/ 0 h 697"/>
                <a:gd name="T88" fmla="*/ 0 w 614"/>
                <a:gd name="T89" fmla="*/ 0 h 697"/>
                <a:gd name="T90" fmla="*/ 0 w 614"/>
                <a:gd name="T91" fmla="*/ 0 h 697"/>
                <a:gd name="T92" fmla="*/ 0 w 614"/>
                <a:gd name="T93" fmla="*/ 0 h 697"/>
                <a:gd name="T94" fmla="*/ 0 w 614"/>
                <a:gd name="T95" fmla="*/ 0 h 697"/>
                <a:gd name="T96" fmla="*/ 0 w 614"/>
                <a:gd name="T97" fmla="*/ 0 h 697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614"/>
                <a:gd name="T148" fmla="*/ 0 h 697"/>
                <a:gd name="T149" fmla="*/ 614 w 614"/>
                <a:gd name="T150" fmla="*/ 697 h 697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614" h="697">
                  <a:moveTo>
                    <a:pt x="609" y="26"/>
                  </a:moveTo>
                  <a:lnTo>
                    <a:pt x="606" y="25"/>
                  </a:lnTo>
                  <a:lnTo>
                    <a:pt x="596" y="23"/>
                  </a:lnTo>
                  <a:lnTo>
                    <a:pt x="581" y="18"/>
                  </a:lnTo>
                  <a:lnTo>
                    <a:pt x="559" y="14"/>
                  </a:lnTo>
                  <a:lnTo>
                    <a:pt x="534" y="10"/>
                  </a:lnTo>
                  <a:lnTo>
                    <a:pt x="503" y="6"/>
                  </a:lnTo>
                  <a:lnTo>
                    <a:pt x="469" y="3"/>
                  </a:lnTo>
                  <a:lnTo>
                    <a:pt x="430" y="1"/>
                  </a:lnTo>
                  <a:lnTo>
                    <a:pt x="388" y="0"/>
                  </a:lnTo>
                  <a:lnTo>
                    <a:pt x="344" y="2"/>
                  </a:lnTo>
                  <a:lnTo>
                    <a:pt x="297" y="6"/>
                  </a:lnTo>
                  <a:lnTo>
                    <a:pt x="247" y="14"/>
                  </a:lnTo>
                  <a:lnTo>
                    <a:pt x="197" y="25"/>
                  </a:lnTo>
                  <a:lnTo>
                    <a:pt x="145" y="40"/>
                  </a:lnTo>
                  <a:lnTo>
                    <a:pt x="92" y="58"/>
                  </a:lnTo>
                  <a:lnTo>
                    <a:pt x="39" y="83"/>
                  </a:lnTo>
                  <a:lnTo>
                    <a:pt x="35" y="96"/>
                  </a:lnTo>
                  <a:lnTo>
                    <a:pt x="26" y="134"/>
                  </a:lnTo>
                  <a:lnTo>
                    <a:pt x="15" y="192"/>
                  </a:lnTo>
                  <a:lnTo>
                    <a:pt x="5" y="268"/>
                  </a:lnTo>
                  <a:lnTo>
                    <a:pt x="0" y="358"/>
                  </a:lnTo>
                  <a:lnTo>
                    <a:pt x="4" y="459"/>
                  </a:lnTo>
                  <a:lnTo>
                    <a:pt x="19" y="568"/>
                  </a:lnTo>
                  <a:lnTo>
                    <a:pt x="50" y="679"/>
                  </a:lnTo>
                  <a:lnTo>
                    <a:pt x="54" y="679"/>
                  </a:lnTo>
                  <a:lnTo>
                    <a:pt x="62" y="678"/>
                  </a:lnTo>
                  <a:lnTo>
                    <a:pt x="75" y="676"/>
                  </a:lnTo>
                  <a:lnTo>
                    <a:pt x="93" y="675"/>
                  </a:lnTo>
                  <a:lnTo>
                    <a:pt x="117" y="673"/>
                  </a:lnTo>
                  <a:lnTo>
                    <a:pt x="144" y="671"/>
                  </a:lnTo>
                  <a:lnTo>
                    <a:pt x="177" y="670"/>
                  </a:lnTo>
                  <a:lnTo>
                    <a:pt x="212" y="669"/>
                  </a:lnTo>
                  <a:lnTo>
                    <a:pt x="252" y="668"/>
                  </a:lnTo>
                  <a:lnTo>
                    <a:pt x="295" y="669"/>
                  </a:lnTo>
                  <a:lnTo>
                    <a:pt x="342" y="670"/>
                  </a:lnTo>
                  <a:lnTo>
                    <a:pt x="391" y="672"/>
                  </a:lnTo>
                  <a:lnTo>
                    <a:pt x="443" y="676"/>
                  </a:lnTo>
                  <a:lnTo>
                    <a:pt x="498" y="681"/>
                  </a:lnTo>
                  <a:lnTo>
                    <a:pt x="555" y="688"/>
                  </a:lnTo>
                  <a:lnTo>
                    <a:pt x="614" y="697"/>
                  </a:lnTo>
                  <a:lnTo>
                    <a:pt x="611" y="676"/>
                  </a:lnTo>
                  <a:lnTo>
                    <a:pt x="605" y="621"/>
                  </a:lnTo>
                  <a:lnTo>
                    <a:pt x="596" y="538"/>
                  </a:lnTo>
                  <a:lnTo>
                    <a:pt x="589" y="438"/>
                  </a:lnTo>
                  <a:lnTo>
                    <a:pt x="584" y="327"/>
                  </a:lnTo>
                  <a:lnTo>
                    <a:pt x="584" y="217"/>
                  </a:lnTo>
                  <a:lnTo>
                    <a:pt x="592" y="114"/>
                  </a:lnTo>
                  <a:lnTo>
                    <a:pt x="609" y="26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81" name="Freeform 349"/>
            <p:cNvSpPr>
              <a:spLocks/>
            </p:cNvSpPr>
            <p:nvPr/>
          </p:nvSpPr>
          <p:spPr bwMode="auto">
            <a:xfrm>
              <a:off x="3984" y="3299"/>
              <a:ext cx="113" cy="77"/>
            </a:xfrm>
            <a:custGeom>
              <a:avLst/>
              <a:gdLst>
                <a:gd name="T0" fmla="*/ 0 w 1014"/>
                <a:gd name="T1" fmla="*/ 0 h 693"/>
                <a:gd name="T2" fmla="*/ 0 w 1014"/>
                <a:gd name="T3" fmla="*/ 0 h 693"/>
                <a:gd name="T4" fmla="*/ 0 w 1014"/>
                <a:gd name="T5" fmla="*/ 0 h 693"/>
                <a:gd name="T6" fmla="*/ 0 w 1014"/>
                <a:gd name="T7" fmla="*/ 0 h 693"/>
                <a:gd name="T8" fmla="*/ 0 w 1014"/>
                <a:gd name="T9" fmla="*/ 0 h 693"/>
                <a:gd name="T10" fmla="*/ 0 w 1014"/>
                <a:gd name="T11" fmla="*/ 0 h 693"/>
                <a:gd name="T12" fmla="*/ 0 w 1014"/>
                <a:gd name="T13" fmla="*/ 0 h 693"/>
                <a:gd name="T14" fmla="*/ 0 w 1014"/>
                <a:gd name="T15" fmla="*/ 0 h 693"/>
                <a:gd name="T16" fmla="*/ 0 w 1014"/>
                <a:gd name="T17" fmla="*/ 0 h 693"/>
                <a:gd name="T18" fmla="*/ 0 w 1014"/>
                <a:gd name="T19" fmla="*/ 0 h 693"/>
                <a:gd name="T20" fmla="*/ 0 w 1014"/>
                <a:gd name="T21" fmla="*/ 0 h 693"/>
                <a:gd name="T22" fmla="*/ 0 w 1014"/>
                <a:gd name="T23" fmla="*/ 0 h 693"/>
                <a:gd name="T24" fmla="*/ 0 w 1014"/>
                <a:gd name="T25" fmla="*/ 0 h 693"/>
                <a:gd name="T26" fmla="*/ 0 w 1014"/>
                <a:gd name="T27" fmla="*/ 0 h 693"/>
                <a:gd name="T28" fmla="*/ 0 w 1014"/>
                <a:gd name="T29" fmla="*/ 0 h 693"/>
                <a:gd name="T30" fmla="*/ 0 w 1014"/>
                <a:gd name="T31" fmla="*/ 0 h 693"/>
                <a:gd name="T32" fmla="*/ 0 w 1014"/>
                <a:gd name="T33" fmla="*/ 0 h 693"/>
                <a:gd name="T34" fmla="*/ 0 w 1014"/>
                <a:gd name="T35" fmla="*/ 0 h 693"/>
                <a:gd name="T36" fmla="*/ 0 w 1014"/>
                <a:gd name="T37" fmla="*/ 0 h 693"/>
                <a:gd name="T38" fmla="*/ 0 w 1014"/>
                <a:gd name="T39" fmla="*/ 0 h 693"/>
                <a:gd name="T40" fmla="*/ 0 w 1014"/>
                <a:gd name="T41" fmla="*/ 0 h 693"/>
                <a:gd name="T42" fmla="*/ 0 w 1014"/>
                <a:gd name="T43" fmla="*/ 0 h 693"/>
                <a:gd name="T44" fmla="*/ 0 w 1014"/>
                <a:gd name="T45" fmla="*/ 0 h 693"/>
                <a:gd name="T46" fmla="*/ 0 w 1014"/>
                <a:gd name="T47" fmla="*/ 0 h 693"/>
                <a:gd name="T48" fmla="*/ 0 w 1014"/>
                <a:gd name="T49" fmla="*/ 0 h 693"/>
                <a:gd name="T50" fmla="*/ 0 w 1014"/>
                <a:gd name="T51" fmla="*/ 0 h 693"/>
                <a:gd name="T52" fmla="*/ 0 w 1014"/>
                <a:gd name="T53" fmla="*/ 0 h 693"/>
                <a:gd name="T54" fmla="*/ 0 w 1014"/>
                <a:gd name="T55" fmla="*/ 0 h 693"/>
                <a:gd name="T56" fmla="*/ 0 w 1014"/>
                <a:gd name="T57" fmla="*/ 0 h 693"/>
                <a:gd name="T58" fmla="*/ 0 w 1014"/>
                <a:gd name="T59" fmla="*/ 0 h 693"/>
                <a:gd name="T60" fmla="*/ 0 w 1014"/>
                <a:gd name="T61" fmla="*/ 0 h 693"/>
                <a:gd name="T62" fmla="*/ 0 w 1014"/>
                <a:gd name="T63" fmla="*/ 0 h 693"/>
                <a:gd name="T64" fmla="*/ 0 w 1014"/>
                <a:gd name="T65" fmla="*/ 0 h 693"/>
                <a:gd name="T66" fmla="*/ 0 w 1014"/>
                <a:gd name="T67" fmla="*/ 0 h 693"/>
                <a:gd name="T68" fmla="*/ 0 w 1014"/>
                <a:gd name="T69" fmla="*/ 0 h 693"/>
                <a:gd name="T70" fmla="*/ 0 w 1014"/>
                <a:gd name="T71" fmla="*/ 0 h 693"/>
                <a:gd name="T72" fmla="*/ 0 w 1014"/>
                <a:gd name="T73" fmla="*/ 0 h 693"/>
                <a:gd name="T74" fmla="*/ 0 w 1014"/>
                <a:gd name="T75" fmla="*/ 0 h 693"/>
                <a:gd name="T76" fmla="*/ 0 w 1014"/>
                <a:gd name="T77" fmla="*/ 0 h 693"/>
                <a:gd name="T78" fmla="*/ 0 w 1014"/>
                <a:gd name="T79" fmla="*/ 0 h 693"/>
                <a:gd name="T80" fmla="*/ 0 w 1014"/>
                <a:gd name="T81" fmla="*/ 0 h 693"/>
                <a:gd name="T82" fmla="*/ 0 w 1014"/>
                <a:gd name="T83" fmla="*/ 0 h 693"/>
                <a:gd name="T84" fmla="*/ 0 w 1014"/>
                <a:gd name="T85" fmla="*/ 0 h 693"/>
                <a:gd name="T86" fmla="*/ 0 w 1014"/>
                <a:gd name="T87" fmla="*/ 0 h 693"/>
                <a:gd name="T88" fmla="*/ 0 w 1014"/>
                <a:gd name="T89" fmla="*/ 0 h 693"/>
                <a:gd name="T90" fmla="*/ 0 w 1014"/>
                <a:gd name="T91" fmla="*/ 0 h 693"/>
                <a:gd name="T92" fmla="*/ 0 w 1014"/>
                <a:gd name="T93" fmla="*/ 0 h 693"/>
                <a:gd name="T94" fmla="*/ 0 w 1014"/>
                <a:gd name="T95" fmla="*/ 0 h 693"/>
                <a:gd name="T96" fmla="*/ 0 w 1014"/>
                <a:gd name="T97" fmla="*/ 0 h 693"/>
                <a:gd name="T98" fmla="*/ 0 w 1014"/>
                <a:gd name="T99" fmla="*/ 0 h 693"/>
                <a:gd name="T100" fmla="*/ 0 w 1014"/>
                <a:gd name="T101" fmla="*/ 0 h 693"/>
                <a:gd name="T102" fmla="*/ 0 w 1014"/>
                <a:gd name="T103" fmla="*/ 0 h 693"/>
                <a:gd name="T104" fmla="*/ 0 w 1014"/>
                <a:gd name="T105" fmla="*/ 0 h 693"/>
                <a:gd name="T106" fmla="*/ 0 w 1014"/>
                <a:gd name="T107" fmla="*/ 0 h 693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1014"/>
                <a:gd name="T163" fmla="*/ 0 h 693"/>
                <a:gd name="T164" fmla="*/ 1014 w 1014"/>
                <a:gd name="T165" fmla="*/ 693 h 693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1014" h="693">
                  <a:moveTo>
                    <a:pt x="6" y="523"/>
                  </a:moveTo>
                  <a:lnTo>
                    <a:pt x="0" y="608"/>
                  </a:lnTo>
                  <a:lnTo>
                    <a:pt x="660" y="693"/>
                  </a:lnTo>
                  <a:lnTo>
                    <a:pt x="665" y="691"/>
                  </a:lnTo>
                  <a:lnTo>
                    <a:pt x="679" y="683"/>
                  </a:lnTo>
                  <a:lnTo>
                    <a:pt x="700" y="672"/>
                  </a:lnTo>
                  <a:lnTo>
                    <a:pt x="726" y="657"/>
                  </a:lnTo>
                  <a:lnTo>
                    <a:pt x="758" y="636"/>
                  </a:lnTo>
                  <a:lnTo>
                    <a:pt x="793" y="611"/>
                  </a:lnTo>
                  <a:lnTo>
                    <a:pt x="829" y="581"/>
                  </a:lnTo>
                  <a:lnTo>
                    <a:pt x="866" y="546"/>
                  </a:lnTo>
                  <a:lnTo>
                    <a:pt x="902" y="508"/>
                  </a:lnTo>
                  <a:lnTo>
                    <a:pt x="935" y="465"/>
                  </a:lnTo>
                  <a:lnTo>
                    <a:pt x="964" y="416"/>
                  </a:lnTo>
                  <a:lnTo>
                    <a:pt x="987" y="362"/>
                  </a:lnTo>
                  <a:lnTo>
                    <a:pt x="1004" y="305"/>
                  </a:lnTo>
                  <a:lnTo>
                    <a:pt x="1014" y="242"/>
                  </a:lnTo>
                  <a:lnTo>
                    <a:pt x="1012" y="175"/>
                  </a:lnTo>
                  <a:lnTo>
                    <a:pt x="1000" y="103"/>
                  </a:lnTo>
                  <a:lnTo>
                    <a:pt x="998" y="98"/>
                  </a:lnTo>
                  <a:lnTo>
                    <a:pt x="992" y="87"/>
                  </a:lnTo>
                  <a:lnTo>
                    <a:pt x="981" y="72"/>
                  </a:lnTo>
                  <a:lnTo>
                    <a:pt x="967" y="53"/>
                  </a:lnTo>
                  <a:lnTo>
                    <a:pt x="948" y="35"/>
                  </a:lnTo>
                  <a:lnTo>
                    <a:pt x="926" y="19"/>
                  </a:lnTo>
                  <a:lnTo>
                    <a:pt x="900" y="6"/>
                  </a:lnTo>
                  <a:lnTo>
                    <a:pt x="870" y="0"/>
                  </a:lnTo>
                  <a:lnTo>
                    <a:pt x="874" y="12"/>
                  </a:lnTo>
                  <a:lnTo>
                    <a:pt x="884" y="41"/>
                  </a:lnTo>
                  <a:lnTo>
                    <a:pt x="896" y="89"/>
                  </a:lnTo>
                  <a:lnTo>
                    <a:pt x="907" y="151"/>
                  </a:lnTo>
                  <a:lnTo>
                    <a:pt x="910" y="225"/>
                  </a:lnTo>
                  <a:lnTo>
                    <a:pt x="902" y="307"/>
                  </a:lnTo>
                  <a:lnTo>
                    <a:pt x="878" y="396"/>
                  </a:lnTo>
                  <a:lnTo>
                    <a:pt x="836" y="489"/>
                  </a:lnTo>
                  <a:lnTo>
                    <a:pt x="835" y="490"/>
                  </a:lnTo>
                  <a:lnTo>
                    <a:pt x="831" y="493"/>
                  </a:lnTo>
                  <a:lnTo>
                    <a:pt x="825" y="498"/>
                  </a:lnTo>
                  <a:lnTo>
                    <a:pt x="816" y="506"/>
                  </a:lnTo>
                  <a:lnTo>
                    <a:pt x="805" y="513"/>
                  </a:lnTo>
                  <a:lnTo>
                    <a:pt x="792" y="521"/>
                  </a:lnTo>
                  <a:lnTo>
                    <a:pt x="775" y="529"/>
                  </a:lnTo>
                  <a:lnTo>
                    <a:pt x="757" y="537"/>
                  </a:lnTo>
                  <a:lnTo>
                    <a:pt x="737" y="544"/>
                  </a:lnTo>
                  <a:lnTo>
                    <a:pt x="713" y="552"/>
                  </a:lnTo>
                  <a:lnTo>
                    <a:pt x="688" y="557"/>
                  </a:lnTo>
                  <a:lnTo>
                    <a:pt x="659" y="561"/>
                  </a:lnTo>
                  <a:lnTo>
                    <a:pt x="630" y="562"/>
                  </a:lnTo>
                  <a:lnTo>
                    <a:pt x="597" y="561"/>
                  </a:lnTo>
                  <a:lnTo>
                    <a:pt x="562" y="558"/>
                  </a:lnTo>
                  <a:lnTo>
                    <a:pt x="525" y="551"/>
                  </a:lnTo>
                  <a:lnTo>
                    <a:pt x="525" y="642"/>
                  </a:lnTo>
                  <a:lnTo>
                    <a:pt x="23" y="590"/>
                  </a:lnTo>
                  <a:lnTo>
                    <a:pt x="6" y="523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82" name="Freeform 350"/>
            <p:cNvSpPr>
              <a:spLocks/>
            </p:cNvSpPr>
            <p:nvPr/>
          </p:nvSpPr>
          <p:spPr bwMode="auto">
            <a:xfrm>
              <a:off x="3970" y="3375"/>
              <a:ext cx="83" cy="27"/>
            </a:xfrm>
            <a:custGeom>
              <a:avLst/>
              <a:gdLst>
                <a:gd name="T0" fmla="*/ 0 w 745"/>
                <a:gd name="T1" fmla="*/ 0 h 240"/>
                <a:gd name="T2" fmla="*/ 0 w 745"/>
                <a:gd name="T3" fmla="*/ 0 h 240"/>
                <a:gd name="T4" fmla="*/ 0 w 745"/>
                <a:gd name="T5" fmla="*/ 0 h 240"/>
                <a:gd name="T6" fmla="*/ 0 w 745"/>
                <a:gd name="T7" fmla="*/ 0 h 240"/>
                <a:gd name="T8" fmla="*/ 0 w 745"/>
                <a:gd name="T9" fmla="*/ 0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45"/>
                <a:gd name="T16" fmla="*/ 0 h 240"/>
                <a:gd name="T17" fmla="*/ 745 w 745"/>
                <a:gd name="T18" fmla="*/ 240 h 2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45" h="240">
                  <a:moveTo>
                    <a:pt x="745" y="86"/>
                  </a:moveTo>
                  <a:lnTo>
                    <a:pt x="11" y="0"/>
                  </a:lnTo>
                  <a:lnTo>
                    <a:pt x="0" y="86"/>
                  </a:lnTo>
                  <a:lnTo>
                    <a:pt x="722" y="240"/>
                  </a:lnTo>
                  <a:lnTo>
                    <a:pt x="745" y="86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83" name="Freeform 351"/>
            <p:cNvSpPr>
              <a:spLocks/>
            </p:cNvSpPr>
            <p:nvPr/>
          </p:nvSpPr>
          <p:spPr bwMode="auto">
            <a:xfrm>
              <a:off x="4011" y="3384"/>
              <a:ext cx="36" cy="12"/>
            </a:xfrm>
            <a:custGeom>
              <a:avLst/>
              <a:gdLst>
                <a:gd name="T0" fmla="*/ 0 w 319"/>
                <a:gd name="T1" fmla="*/ 0 h 109"/>
                <a:gd name="T2" fmla="*/ 0 w 319"/>
                <a:gd name="T3" fmla="*/ 0 h 109"/>
                <a:gd name="T4" fmla="*/ 0 w 319"/>
                <a:gd name="T5" fmla="*/ 0 h 109"/>
                <a:gd name="T6" fmla="*/ 0 w 319"/>
                <a:gd name="T7" fmla="*/ 0 h 109"/>
                <a:gd name="T8" fmla="*/ 0 w 319"/>
                <a:gd name="T9" fmla="*/ 0 h 10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19"/>
                <a:gd name="T16" fmla="*/ 0 h 109"/>
                <a:gd name="T17" fmla="*/ 319 w 319"/>
                <a:gd name="T18" fmla="*/ 109 h 10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19" h="109">
                  <a:moveTo>
                    <a:pt x="319" y="47"/>
                  </a:moveTo>
                  <a:lnTo>
                    <a:pt x="4" y="0"/>
                  </a:lnTo>
                  <a:lnTo>
                    <a:pt x="0" y="45"/>
                  </a:lnTo>
                  <a:lnTo>
                    <a:pt x="309" y="109"/>
                  </a:lnTo>
                  <a:lnTo>
                    <a:pt x="319" y="47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84" name="Freeform 352"/>
            <p:cNvSpPr>
              <a:spLocks/>
            </p:cNvSpPr>
            <p:nvPr/>
          </p:nvSpPr>
          <p:spPr bwMode="auto">
            <a:xfrm>
              <a:off x="3975" y="3378"/>
              <a:ext cx="24" cy="9"/>
            </a:xfrm>
            <a:custGeom>
              <a:avLst/>
              <a:gdLst>
                <a:gd name="T0" fmla="*/ 0 w 213"/>
                <a:gd name="T1" fmla="*/ 0 h 81"/>
                <a:gd name="T2" fmla="*/ 0 w 213"/>
                <a:gd name="T3" fmla="*/ 0 h 81"/>
                <a:gd name="T4" fmla="*/ 0 w 213"/>
                <a:gd name="T5" fmla="*/ 0 h 81"/>
                <a:gd name="T6" fmla="*/ 0 w 213"/>
                <a:gd name="T7" fmla="*/ 0 h 81"/>
                <a:gd name="T8" fmla="*/ 0 w 213"/>
                <a:gd name="T9" fmla="*/ 0 h 8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3"/>
                <a:gd name="T16" fmla="*/ 0 h 81"/>
                <a:gd name="T17" fmla="*/ 213 w 213"/>
                <a:gd name="T18" fmla="*/ 81 h 8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3" h="81">
                  <a:moveTo>
                    <a:pt x="213" y="37"/>
                  </a:moveTo>
                  <a:lnTo>
                    <a:pt x="0" y="0"/>
                  </a:lnTo>
                  <a:lnTo>
                    <a:pt x="2" y="39"/>
                  </a:lnTo>
                  <a:lnTo>
                    <a:pt x="206" y="81"/>
                  </a:lnTo>
                  <a:lnTo>
                    <a:pt x="213" y="37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85" name="Freeform 353"/>
            <p:cNvSpPr>
              <a:spLocks/>
            </p:cNvSpPr>
            <p:nvPr/>
          </p:nvSpPr>
          <p:spPr bwMode="auto">
            <a:xfrm>
              <a:off x="3916" y="3386"/>
              <a:ext cx="139" cy="47"/>
            </a:xfrm>
            <a:custGeom>
              <a:avLst/>
              <a:gdLst>
                <a:gd name="T0" fmla="*/ 0 w 1254"/>
                <a:gd name="T1" fmla="*/ 0 h 415"/>
                <a:gd name="T2" fmla="*/ 0 w 1254"/>
                <a:gd name="T3" fmla="*/ 0 h 415"/>
                <a:gd name="T4" fmla="*/ 0 w 1254"/>
                <a:gd name="T5" fmla="*/ 0 h 415"/>
                <a:gd name="T6" fmla="*/ 0 w 1254"/>
                <a:gd name="T7" fmla="*/ 0 h 415"/>
                <a:gd name="T8" fmla="*/ 0 w 1254"/>
                <a:gd name="T9" fmla="*/ 0 h 415"/>
                <a:gd name="T10" fmla="*/ 0 w 1254"/>
                <a:gd name="T11" fmla="*/ 0 h 415"/>
                <a:gd name="T12" fmla="*/ 0 w 1254"/>
                <a:gd name="T13" fmla="*/ 0 h 415"/>
                <a:gd name="T14" fmla="*/ 0 w 1254"/>
                <a:gd name="T15" fmla="*/ 0 h 415"/>
                <a:gd name="T16" fmla="*/ 0 w 1254"/>
                <a:gd name="T17" fmla="*/ 0 h 415"/>
                <a:gd name="T18" fmla="*/ 0 w 1254"/>
                <a:gd name="T19" fmla="*/ 0 h 415"/>
                <a:gd name="T20" fmla="*/ 0 w 1254"/>
                <a:gd name="T21" fmla="*/ 0 h 415"/>
                <a:gd name="T22" fmla="*/ 0 w 1254"/>
                <a:gd name="T23" fmla="*/ 0 h 415"/>
                <a:gd name="T24" fmla="*/ 0 w 1254"/>
                <a:gd name="T25" fmla="*/ 0 h 415"/>
                <a:gd name="T26" fmla="*/ 0 w 1254"/>
                <a:gd name="T27" fmla="*/ 0 h 415"/>
                <a:gd name="T28" fmla="*/ 0 w 1254"/>
                <a:gd name="T29" fmla="*/ 0 h 415"/>
                <a:gd name="T30" fmla="*/ 0 w 1254"/>
                <a:gd name="T31" fmla="*/ 0 h 415"/>
                <a:gd name="T32" fmla="*/ 0 w 1254"/>
                <a:gd name="T33" fmla="*/ 0 h 415"/>
                <a:gd name="T34" fmla="*/ 0 w 1254"/>
                <a:gd name="T35" fmla="*/ 0 h 415"/>
                <a:gd name="T36" fmla="*/ 0 w 1254"/>
                <a:gd name="T37" fmla="*/ 0 h 415"/>
                <a:gd name="T38" fmla="*/ 0 w 1254"/>
                <a:gd name="T39" fmla="*/ 0 h 415"/>
                <a:gd name="T40" fmla="*/ 0 w 1254"/>
                <a:gd name="T41" fmla="*/ 0 h 415"/>
                <a:gd name="T42" fmla="*/ 0 w 1254"/>
                <a:gd name="T43" fmla="*/ 0 h 415"/>
                <a:gd name="T44" fmla="*/ 0 w 1254"/>
                <a:gd name="T45" fmla="*/ 0 h 415"/>
                <a:gd name="T46" fmla="*/ 0 w 1254"/>
                <a:gd name="T47" fmla="*/ 0 h 415"/>
                <a:gd name="T48" fmla="*/ 0 w 1254"/>
                <a:gd name="T49" fmla="*/ 0 h 415"/>
                <a:gd name="T50" fmla="*/ 0 w 1254"/>
                <a:gd name="T51" fmla="*/ 0 h 415"/>
                <a:gd name="T52" fmla="*/ 0 w 1254"/>
                <a:gd name="T53" fmla="*/ 0 h 415"/>
                <a:gd name="T54" fmla="*/ 0 w 1254"/>
                <a:gd name="T55" fmla="*/ 0 h 415"/>
                <a:gd name="T56" fmla="*/ 0 w 1254"/>
                <a:gd name="T57" fmla="*/ 0 h 415"/>
                <a:gd name="T58" fmla="*/ 0 w 1254"/>
                <a:gd name="T59" fmla="*/ 0 h 415"/>
                <a:gd name="T60" fmla="*/ 0 w 1254"/>
                <a:gd name="T61" fmla="*/ 0 h 415"/>
                <a:gd name="T62" fmla="*/ 0 w 1254"/>
                <a:gd name="T63" fmla="*/ 0 h 415"/>
                <a:gd name="T64" fmla="*/ 0 w 1254"/>
                <a:gd name="T65" fmla="*/ 0 h 415"/>
                <a:gd name="T66" fmla="*/ 0 w 1254"/>
                <a:gd name="T67" fmla="*/ 0 h 415"/>
                <a:gd name="T68" fmla="*/ 0 w 1254"/>
                <a:gd name="T69" fmla="*/ 0 h 415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254"/>
                <a:gd name="T106" fmla="*/ 0 h 415"/>
                <a:gd name="T107" fmla="*/ 1254 w 1254"/>
                <a:gd name="T108" fmla="*/ 415 h 415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254" h="415">
                  <a:moveTo>
                    <a:pt x="0" y="124"/>
                  </a:moveTo>
                  <a:lnTo>
                    <a:pt x="3" y="124"/>
                  </a:lnTo>
                  <a:lnTo>
                    <a:pt x="10" y="122"/>
                  </a:lnTo>
                  <a:lnTo>
                    <a:pt x="23" y="120"/>
                  </a:lnTo>
                  <a:lnTo>
                    <a:pt x="40" y="117"/>
                  </a:lnTo>
                  <a:lnTo>
                    <a:pt x="59" y="114"/>
                  </a:lnTo>
                  <a:lnTo>
                    <a:pt x="81" y="109"/>
                  </a:lnTo>
                  <a:lnTo>
                    <a:pt x="107" y="103"/>
                  </a:lnTo>
                  <a:lnTo>
                    <a:pt x="133" y="96"/>
                  </a:lnTo>
                  <a:lnTo>
                    <a:pt x="161" y="89"/>
                  </a:lnTo>
                  <a:lnTo>
                    <a:pt x="188" y="79"/>
                  </a:lnTo>
                  <a:lnTo>
                    <a:pt x="216" y="69"/>
                  </a:lnTo>
                  <a:lnTo>
                    <a:pt x="243" y="58"/>
                  </a:lnTo>
                  <a:lnTo>
                    <a:pt x="270" y="45"/>
                  </a:lnTo>
                  <a:lnTo>
                    <a:pt x="293" y="31"/>
                  </a:lnTo>
                  <a:lnTo>
                    <a:pt x="316" y="16"/>
                  </a:lnTo>
                  <a:lnTo>
                    <a:pt x="334" y="0"/>
                  </a:lnTo>
                  <a:lnTo>
                    <a:pt x="1254" y="210"/>
                  </a:lnTo>
                  <a:lnTo>
                    <a:pt x="1252" y="212"/>
                  </a:lnTo>
                  <a:lnTo>
                    <a:pt x="1247" y="218"/>
                  </a:lnTo>
                  <a:lnTo>
                    <a:pt x="1239" y="226"/>
                  </a:lnTo>
                  <a:lnTo>
                    <a:pt x="1227" y="236"/>
                  </a:lnTo>
                  <a:lnTo>
                    <a:pt x="1213" y="248"/>
                  </a:lnTo>
                  <a:lnTo>
                    <a:pt x="1197" y="263"/>
                  </a:lnTo>
                  <a:lnTo>
                    <a:pt x="1180" y="279"/>
                  </a:lnTo>
                  <a:lnTo>
                    <a:pt x="1159" y="295"/>
                  </a:lnTo>
                  <a:lnTo>
                    <a:pt x="1138" y="313"/>
                  </a:lnTo>
                  <a:lnTo>
                    <a:pt x="1116" y="330"/>
                  </a:lnTo>
                  <a:lnTo>
                    <a:pt x="1092" y="347"/>
                  </a:lnTo>
                  <a:lnTo>
                    <a:pt x="1068" y="364"/>
                  </a:lnTo>
                  <a:lnTo>
                    <a:pt x="1043" y="379"/>
                  </a:lnTo>
                  <a:lnTo>
                    <a:pt x="1019" y="392"/>
                  </a:lnTo>
                  <a:lnTo>
                    <a:pt x="994" y="405"/>
                  </a:lnTo>
                  <a:lnTo>
                    <a:pt x="971" y="415"/>
                  </a:lnTo>
                  <a:lnTo>
                    <a:pt x="0" y="12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86" name="Freeform 354"/>
            <p:cNvSpPr>
              <a:spLocks/>
            </p:cNvSpPr>
            <p:nvPr/>
          </p:nvSpPr>
          <p:spPr bwMode="auto">
            <a:xfrm>
              <a:off x="4055" y="3381"/>
              <a:ext cx="49" cy="22"/>
            </a:xfrm>
            <a:custGeom>
              <a:avLst/>
              <a:gdLst>
                <a:gd name="T0" fmla="*/ 0 w 447"/>
                <a:gd name="T1" fmla="*/ 0 h 198"/>
                <a:gd name="T2" fmla="*/ 0 w 447"/>
                <a:gd name="T3" fmla="*/ 0 h 198"/>
                <a:gd name="T4" fmla="*/ 0 w 447"/>
                <a:gd name="T5" fmla="*/ 0 h 198"/>
                <a:gd name="T6" fmla="*/ 0 w 447"/>
                <a:gd name="T7" fmla="*/ 0 h 198"/>
                <a:gd name="T8" fmla="*/ 0 w 447"/>
                <a:gd name="T9" fmla="*/ 0 h 198"/>
                <a:gd name="T10" fmla="*/ 0 w 447"/>
                <a:gd name="T11" fmla="*/ 0 h 19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47"/>
                <a:gd name="T19" fmla="*/ 0 h 198"/>
                <a:gd name="T20" fmla="*/ 447 w 447"/>
                <a:gd name="T21" fmla="*/ 198 h 19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47" h="198">
                  <a:moveTo>
                    <a:pt x="45" y="198"/>
                  </a:moveTo>
                  <a:lnTo>
                    <a:pt x="447" y="79"/>
                  </a:lnTo>
                  <a:lnTo>
                    <a:pt x="203" y="0"/>
                  </a:lnTo>
                  <a:lnTo>
                    <a:pt x="5" y="22"/>
                  </a:lnTo>
                  <a:lnTo>
                    <a:pt x="0" y="187"/>
                  </a:lnTo>
                  <a:lnTo>
                    <a:pt x="45" y="198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87" name="Freeform 355"/>
            <p:cNvSpPr>
              <a:spLocks/>
            </p:cNvSpPr>
            <p:nvPr/>
          </p:nvSpPr>
          <p:spPr bwMode="auto">
            <a:xfrm>
              <a:off x="3926" y="3287"/>
              <a:ext cx="27" cy="105"/>
            </a:xfrm>
            <a:custGeom>
              <a:avLst/>
              <a:gdLst>
                <a:gd name="T0" fmla="*/ 0 w 238"/>
                <a:gd name="T1" fmla="*/ 0 h 947"/>
                <a:gd name="T2" fmla="*/ 0 w 238"/>
                <a:gd name="T3" fmla="*/ 0 h 947"/>
                <a:gd name="T4" fmla="*/ 0 w 238"/>
                <a:gd name="T5" fmla="*/ 0 h 947"/>
                <a:gd name="T6" fmla="*/ 0 w 238"/>
                <a:gd name="T7" fmla="*/ 0 h 947"/>
                <a:gd name="T8" fmla="*/ 0 w 238"/>
                <a:gd name="T9" fmla="*/ 0 h 947"/>
                <a:gd name="T10" fmla="*/ 0 w 238"/>
                <a:gd name="T11" fmla="*/ 0 h 947"/>
                <a:gd name="T12" fmla="*/ 0 w 238"/>
                <a:gd name="T13" fmla="*/ 0 h 947"/>
                <a:gd name="T14" fmla="*/ 0 w 238"/>
                <a:gd name="T15" fmla="*/ 0 h 947"/>
                <a:gd name="T16" fmla="*/ 0 w 238"/>
                <a:gd name="T17" fmla="*/ 0 h 947"/>
                <a:gd name="T18" fmla="*/ 0 w 238"/>
                <a:gd name="T19" fmla="*/ 0 h 947"/>
                <a:gd name="T20" fmla="*/ 0 w 238"/>
                <a:gd name="T21" fmla="*/ 0 h 947"/>
                <a:gd name="T22" fmla="*/ 0 w 238"/>
                <a:gd name="T23" fmla="*/ 0 h 947"/>
                <a:gd name="T24" fmla="*/ 0 w 238"/>
                <a:gd name="T25" fmla="*/ 0 h 947"/>
                <a:gd name="T26" fmla="*/ 0 w 238"/>
                <a:gd name="T27" fmla="*/ 0 h 947"/>
                <a:gd name="T28" fmla="*/ 0 w 238"/>
                <a:gd name="T29" fmla="*/ 0 h 947"/>
                <a:gd name="T30" fmla="*/ 0 w 238"/>
                <a:gd name="T31" fmla="*/ 0 h 947"/>
                <a:gd name="T32" fmla="*/ 0 w 238"/>
                <a:gd name="T33" fmla="*/ 0 h 947"/>
                <a:gd name="T34" fmla="*/ 0 w 238"/>
                <a:gd name="T35" fmla="*/ 0 h 947"/>
                <a:gd name="T36" fmla="*/ 0 w 238"/>
                <a:gd name="T37" fmla="*/ 0 h 947"/>
                <a:gd name="T38" fmla="*/ 0 w 238"/>
                <a:gd name="T39" fmla="*/ 0 h 947"/>
                <a:gd name="T40" fmla="*/ 0 w 238"/>
                <a:gd name="T41" fmla="*/ 0 h 947"/>
                <a:gd name="T42" fmla="*/ 0 w 238"/>
                <a:gd name="T43" fmla="*/ 0 h 947"/>
                <a:gd name="T44" fmla="*/ 0 w 238"/>
                <a:gd name="T45" fmla="*/ 0 h 947"/>
                <a:gd name="T46" fmla="*/ 0 w 238"/>
                <a:gd name="T47" fmla="*/ 0 h 947"/>
                <a:gd name="T48" fmla="*/ 0 w 238"/>
                <a:gd name="T49" fmla="*/ 0 h 947"/>
                <a:gd name="T50" fmla="*/ 0 w 238"/>
                <a:gd name="T51" fmla="*/ 0 h 947"/>
                <a:gd name="T52" fmla="*/ 0 w 238"/>
                <a:gd name="T53" fmla="*/ 0 h 947"/>
                <a:gd name="T54" fmla="*/ 0 w 238"/>
                <a:gd name="T55" fmla="*/ 0 h 947"/>
                <a:gd name="T56" fmla="*/ 0 w 238"/>
                <a:gd name="T57" fmla="*/ 0 h 947"/>
                <a:gd name="T58" fmla="*/ 0 w 238"/>
                <a:gd name="T59" fmla="*/ 0 h 947"/>
                <a:gd name="T60" fmla="*/ 0 w 238"/>
                <a:gd name="T61" fmla="*/ 0 h 947"/>
                <a:gd name="T62" fmla="*/ 0 w 238"/>
                <a:gd name="T63" fmla="*/ 0 h 947"/>
                <a:gd name="T64" fmla="*/ 0 w 238"/>
                <a:gd name="T65" fmla="*/ 0 h 947"/>
                <a:gd name="T66" fmla="*/ 0 w 238"/>
                <a:gd name="T67" fmla="*/ 0 h 947"/>
                <a:gd name="T68" fmla="*/ 0 w 238"/>
                <a:gd name="T69" fmla="*/ 0 h 947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38"/>
                <a:gd name="T106" fmla="*/ 0 h 947"/>
                <a:gd name="T107" fmla="*/ 238 w 238"/>
                <a:gd name="T108" fmla="*/ 947 h 947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38" h="947">
                  <a:moveTo>
                    <a:pt x="238" y="22"/>
                  </a:moveTo>
                  <a:lnTo>
                    <a:pt x="237" y="21"/>
                  </a:lnTo>
                  <a:lnTo>
                    <a:pt x="233" y="19"/>
                  </a:lnTo>
                  <a:lnTo>
                    <a:pt x="226" y="17"/>
                  </a:lnTo>
                  <a:lnTo>
                    <a:pt x="217" y="14"/>
                  </a:lnTo>
                  <a:lnTo>
                    <a:pt x="206" y="10"/>
                  </a:lnTo>
                  <a:lnTo>
                    <a:pt x="194" y="7"/>
                  </a:lnTo>
                  <a:lnTo>
                    <a:pt x="180" y="4"/>
                  </a:lnTo>
                  <a:lnTo>
                    <a:pt x="164" y="1"/>
                  </a:lnTo>
                  <a:lnTo>
                    <a:pt x="146" y="0"/>
                  </a:lnTo>
                  <a:lnTo>
                    <a:pt x="127" y="0"/>
                  </a:lnTo>
                  <a:lnTo>
                    <a:pt x="108" y="2"/>
                  </a:lnTo>
                  <a:lnTo>
                    <a:pt x="87" y="5"/>
                  </a:lnTo>
                  <a:lnTo>
                    <a:pt x="66" y="11"/>
                  </a:lnTo>
                  <a:lnTo>
                    <a:pt x="44" y="19"/>
                  </a:lnTo>
                  <a:lnTo>
                    <a:pt x="22" y="30"/>
                  </a:lnTo>
                  <a:lnTo>
                    <a:pt x="0" y="45"/>
                  </a:lnTo>
                  <a:lnTo>
                    <a:pt x="0" y="947"/>
                  </a:lnTo>
                  <a:lnTo>
                    <a:pt x="1" y="947"/>
                  </a:lnTo>
                  <a:lnTo>
                    <a:pt x="6" y="947"/>
                  </a:lnTo>
                  <a:lnTo>
                    <a:pt x="13" y="946"/>
                  </a:lnTo>
                  <a:lnTo>
                    <a:pt x="22" y="945"/>
                  </a:lnTo>
                  <a:lnTo>
                    <a:pt x="33" y="943"/>
                  </a:lnTo>
                  <a:lnTo>
                    <a:pt x="47" y="941"/>
                  </a:lnTo>
                  <a:lnTo>
                    <a:pt x="62" y="938"/>
                  </a:lnTo>
                  <a:lnTo>
                    <a:pt x="78" y="934"/>
                  </a:lnTo>
                  <a:lnTo>
                    <a:pt x="96" y="928"/>
                  </a:lnTo>
                  <a:lnTo>
                    <a:pt x="115" y="922"/>
                  </a:lnTo>
                  <a:lnTo>
                    <a:pt x="135" y="915"/>
                  </a:lnTo>
                  <a:lnTo>
                    <a:pt x="155" y="906"/>
                  </a:lnTo>
                  <a:lnTo>
                    <a:pt x="176" y="896"/>
                  </a:lnTo>
                  <a:lnTo>
                    <a:pt x="197" y="884"/>
                  </a:lnTo>
                  <a:lnTo>
                    <a:pt x="217" y="871"/>
                  </a:lnTo>
                  <a:lnTo>
                    <a:pt x="238" y="856"/>
                  </a:lnTo>
                  <a:lnTo>
                    <a:pt x="238" y="22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88" name="Freeform 356"/>
            <p:cNvSpPr>
              <a:spLocks/>
            </p:cNvSpPr>
            <p:nvPr/>
          </p:nvSpPr>
          <p:spPr bwMode="auto">
            <a:xfrm>
              <a:off x="3927" y="3288"/>
              <a:ext cx="23" cy="89"/>
            </a:xfrm>
            <a:custGeom>
              <a:avLst/>
              <a:gdLst>
                <a:gd name="T0" fmla="*/ 0 w 203"/>
                <a:gd name="T1" fmla="*/ 0 h 799"/>
                <a:gd name="T2" fmla="*/ 0 w 203"/>
                <a:gd name="T3" fmla="*/ 0 h 799"/>
                <a:gd name="T4" fmla="*/ 0 w 203"/>
                <a:gd name="T5" fmla="*/ 0 h 799"/>
                <a:gd name="T6" fmla="*/ 0 w 203"/>
                <a:gd name="T7" fmla="*/ 0 h 799"/>
                <a:gd name="T8" fmla="*/ 0 w 203"/>
                <a:gd name="T9" fmla="*/ 0 h 799"/>
                <a:gd name="T10" fmla="*/ 0 w 203"/>
                <a:gd name="T11" fmla="*/ 0 h 799"/>
                <a:gd name="T12" fmla="*/ 0 w 203"/>
                <a:gd name="T13" fmla="*/ 0 h 799"/>
                <a:gd name="T14" fmla="*/ 0 w 203"/>
                <a:gd name="T15" fmla="*/ 0 h 799"/>
                <a:gd name="T16" fmla="*/ 0 w 203"/>
                <a:gd name="T17" fmla="*/ 0 h 799"/>
                <a:gd name="T18" fmla="*/ 0 w 203"/>
                <a:gd name="T19" fmla="*/ 0 h 799"/>
                <a:gd name="T20" fmla="*/ 0 w 203"/>
                <a:gd name="T21" fmla="*/ 0 h 799"/>
                <a:gd name="T22" fmla="*/ 0 w 203"/>
                <a:gd name="T23" fmla="*/ 0 h 799"/>
                <a:gd name="T24" fmla="*/ 0 w 203"/>
                <a:gd name="T25" fmla="*/ 0 h 799"/>
                <a:gd name="T26" fmla="*/ 0 w 203"/>
                <a:gd name="T27" fmla="*/ 0 h 799"/>
                <a:gd name="T28" fmla="*/ 0 w 203"/>
                <a:gd name="T29" fmla="*/ 0 h 799"/>
                <a:gd name="T30" fmla="*/ 0 w 203"/>
                <a:gd name="T31" fmla="*/ 0 h 799"/>
                <a:gd name="T32" fmla="*/ 0 w 203"/>
                <a:gd name="T33" fmla="*/ 0 h 799"/>
                <a:gd name="T34" fmla="*/ 0 w 203"/>
                <a:gd name="T35" fmla="*/ 0 h 799"/>
                <a:gd name="T36" fmla="*/ 0 w 203"/>
                <a:gd name="T37" fmla="*/ 0 h 799"/>
                <a:gd name="T38" fmla="*/ 0 w 203"/>
                <a:gd name="T39" fmla="*/ 0 h 799"/>
                <a:gd name="T40" fmla="*/ 0 w 203"/>
                <a:gd name="T41" fmla="*/ 0 h 799"/>
                <a:gd name="T42" fmla="*/ 0 w 203"/>
                <a:gd name="T43" fmla="*/ 0 h 799"/>
                <a:gd name="T44" fmla="*/ 0 w 203"/>
                <a:gd name="T45" fmla="*/ 0 h 799"/>
                <a:gd name="T46" fmla="*/ 0 w 203"/>
                <a:gd name="T47" fmla="*/ 0 h 799"/>
                <a:gd name="T48" fmla="*/ 0 w 203"/>
                <a:gd name="T49" fmla="*/ 0 h 799"/>
                <a:gd name="T50" fmla="*/ 0 w 203"/>
                <a:gd name="T51" fmla="*/ 0 h 799"/>
                <a:gd name="T52" fmla="*/ 0 w 203"/>
                <a:gd name="T53" fmla="*/ 0 h 799"/>
                <a:gd name="T54" fmla="*/ 0 w 203"/>
                <a:gd name="T55" fmla="*/ 0 h 799"/>
                <a:gd name="T56" fmla="*/ 0 w 203"/>
                <a:gd name="T57" fmla="*/ 0 h 799"/>
                <a:gd name="T58" fmla="*/ 0 w 203"/>
                <a:gd name="T59" fmla="*/ 0 h 799"/>
                <a:gd name="T60" fmla="*/ 0 w 203"/>
                <a:gd name="T61" fmla="*/ 0 h 799"/>
                <a:gd name="T62" fmla="*/ 0 w 203"/>
                <a:gd name="T63" fmla="*/ 0 h 799"/>
                <a:gd name="T64" fmla="*/ 0 w 203"/>
                <a:gd name="T65" fmla="*/ 0 h 799"/>
                <a:gd name="T66" fmla="*/ 0 w 203"/>
                <a:gd name="T67" fmla="*/ 0 h 799"/>
                <a:gd name="T68" fmla="*/ 0 w 203"/>
                <a:gd name="T69" fmla="*/ 0 h 79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03"/>
                <a:gd name="T106" fmla="*/ 0 h 799"/>
                <a:gd name="T107" fmla="*/ 203 w 203"/>
                <a:gd name="T108" fmla="*/ 799 h 79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03" h="799">
                  <a:moveTo>
                    <a:pt x="203" y="18"/>
                  </a:moveTo>
                  <a:lnTo>
                    <a:pt x="202" y="17"/>
                  </a:lnTo>
                  <a:lnTo>
                    <a:pt x="199" y="16"/>
                  </a:lnTo>
                  <a:lnTo>
                    <a:pt x="193" y="14"/>
                  </a:lnTo>
                  <a:lnTo>
                    <a:pt x="186" y="11"/>
                  </a:lnTo>
                  <a:lnTo>
                    <a:pt x="177" y="8"/>
                  </a:lnTo>
                  <a:lnTo>
                    <a:pt x="166" y="5"/>
                  </a:lnTo>
                  <a:lnTo>
                    <a:pt x="153" y="3"/>
                  </a:lnTo>
                  <a:lnTo>
                    <a:pt x="140" y="1"/>
                  </a:lnTo>
                  <a:lnTo>
                    <a:pt x="125" y="0"/>
                  </a:lnTo>
                  <a:lnTo>
                    <a:pt x="109" y="0"/>
                  </a:lnTo>
                  <a:lnTo>
                    <a:pt x="92" y="1"/>
                  </a:lnTo>
                  <a:lnTo>
                    <a:pt x="74" y="4"/>
                  </a:lnTo>
                  <a:lnTo>
                    <a:pt x="57" y="9"/>
                  </a:lnTo>
                  <a:lnTo>
                    <a:pt x="37" y="16"/>
                  </a:lnTo>
                  <a:lnTo>
                    <a:pt x="19" y="26"/>
                  </a:lnTo>
                  <a:lnTo>
                    <a:pt x="0" y="38"/>
                  </a:lnTo>
                  <a:lnTo>
                    <a:pt x="0" y="799"/>
                  </a:lnTo>
                  <a:lnTo>
                    <a:pt x="1" y="799"/>
                  </a:lnTo>
                  <a:lnTo>
                    <a:pt x="5" y="799"/>
                  </a:lnTo>
                  <a:lnTo>
                    <a:pt x="11" y="798"/>
                  </a:lnTo>
                  <a:lnTo>
                    <a:pt x="19" y="797"/>
                  </a:lnTo>
                  <a:lnTo>
                    <a:pt x="28" y="796"/>
                  </a:lnTo>
                  <a:lnTo>
                    <a:pt x="41" y="794"/>
                  </a:lnTo>
                  <a:lnTo>
                    <a:pt x="53" y="791"/>
                  </a:lnTo>
                  <a:lnTo>
                    <a:pt x="67" y="786"/>
                  </a:lnTo>
                  <a:lnTo>
                    <a:pt x="82" y="782"/>
                  </a:lnTo>
                  <a:lnTo>
                    <a:pt x="99" y="777"/>
                  </a:lnTo>
                  <a:lnTo>
                    <a:pt x="116" y="771"/>
                  </a:lnTo>
                  <a:lnTo>
                    <a:pt x="133" y="763"/>
                  </a:lnTo>
                  <a:lnTo>
                    <a:pt x="150" y="755"/>
                  </a:lnTo>
                  <a:lnTo>
                    <a:pt x="169" y="745"/>
                  </a:lnTo>
                  <a:lnTo>
                    <a:pt x="186" y="733"/>
                  </a:lnTo>
                  <a:lnTo>
                    <a:pt x="203" y="720"/>
                  </a:lnTo>
                  <a:lnTo>
                    <a:pt x="203" y="18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89" name="Freeform 357"/>
            <p:cNvSpPr>
              <a:spLocks/>
            </p:cNvSpPr>
            <p:nvPr/>
          </p:nvSpPr>
          <p:spPr bwMode="auto">
            <a:xfrm>
              <a:off x="3928" y="3289"/>
              <a:ext cx="19" cy="72"/>
            </a:xfrm>
            <a:custGeom>
              <a:avLst/>
              <a:gdLst>
                <a:gd name="T0" fmla="*/ 0 w 171"/>
                <a:gd name="T1" fmla="*/ 0 h 650"/>
                <a:gd name="T2" fmla="*/ 0 w 171"/>
                <a:gd name="T3" fmla="*/ 0 h 650"/>
                <a:gd name="T4" fmla="*/ 0 w 171"/>
                <a:gd name="T5" fmla="*/ 0 h 650"/>
                <a:gd name="T6" fmla="*/ 0 w 171"/>
                <a:gd name="T7" fmla="*/ 0 h 650"/>
                <a:gd name="T8" fmla="*/ 0 w 171"/>
                <a:gd name="T9" fmla="*/ 0 h 650"/>
                <a:gd name="T10" fmla="*/ 0 w 171"/>
                <a:gd name="T11" fmla="*/ 0 h 650"/>
                <a:gd name="T12" fmla="*/ 0 w 171"/>
                <a:gd name="T13" fmla="*/ 0 h 650"/>
                <a:gd name="T14" fmla="*/ 0 w 171"/>
                <a:gd name="T15" fmla="*/ 0 h 650"/>
                <a:gd name="T16" fmla="*/ 0 w 171"/>
                <a:gd name="T17" fmla="*/ 0 h 650"/>
                <a:gd name="T18" fmla="*/ 0 w 171"/>
                <a:gd name="T19" fmla="*/ 0 h 650"/>
                <a:gd name="T20" fmla="*/ 0 w 171"/>
                <a:gd name="T21" fmla="*/ 0 h 650"/>
                <a:gd name="T22" fmla="*/ 0 w 171"/>
                <a:gd name="T23" fmla="*/ 0 h 650"/>
                <a:gd name="T24" fmla="*/ 0 w 171"/>
                <a:gd name="T25" fmla="*/ 0 h 650"/>
                <a:gd name="T26" fmla="*/ 0 w 171"/>
                <a:gd name="T27" fmla="*/ 0 h 650"/>
                <a:gd name="T28" fmla="*/ 0 w 171"/>
                <a:gd name="T29" fmla="*/ 0 h 650"/>
                <a:gd name="T30" fmla="*/ 0 w 171"/>
                <a:gd name="T31" fmla="*/ 0 h 650"/>
                <a:gd name="T32" fmla="*/ 0 w 171"/>
                <a:gd name="T33" fmla="*/ 0 h 650"/>
                <a:gd name="T34" fmla="*/ 0 w 171"/>
                <a:gd name="T35" fmla="*/ 0 h 650"/>
                <a:gd name="T36" fmla="*/ 0 w 171"/>
                <a:gd name="T37" fmla="*/ 0 h 650"/>
                <a:gd name="T38" fmla="*/ 0 w 171"/>
                <a:gd name="T39" fmla="*/ 0 h 650"/>
                <a:gd name="T40" fmla="*/ 0 w 171"/>
                <a:gd name="T41" fmla="*/ 0 h 650"/>
                <a:gd name="T42" fmla="*/ 0 w 171"/>
                <a:gd name="T43" fmla="*/ 0 h 650"/>
                <a:gd name="T44" fmla="*/ 0 w 171"/>
                <a:gd name="T45" fmla="*/ 0 h 650"/>
                <a:gd name="T46" fmla="*/ 0 w 171"/>
                <a:gd name="T47" fmla="*/ 0 h 650"/>
                <a:gd name="T48" fmla="*/ 0 w 171"/>
                <a:gd name="T49" fmla="*/ 0 h 650"/>
                <a:gd name="T50" fmla="*/ 0 w 171"/>
                <a:gd name="T51" fmla="*/ 0 h 650"/>
                <a:gd name="T52" fmla="*/ 0 w 171"/>
                <a:gd name="T53" fmla="*/ 0 h 650"/>
                <a:gd name="T54" fmla="*/ 0 w 171"/>
                <a:gd name="T55" fmla="*/ 0 h 650"/>
                <a:gd name="T56" fmla="*/ 0 w 171"/>
                <a:gd name="T57" fmla="*/ 0 h 650"/>
                <a:gd name="T58" fmla="*/ 0 w 171"/>
                <a:gd name="T59" fmla="*/ 0 h 650"/>
                <a:gd name="T60" fmla="*/ 0 w 171"/>
                <a:gd name="T61" fmla="*/ 0 h 650"/>
                <a:gd name="T62" fmla="*/ 0 w 171"/>
                <a:gd name="T63" fmla="*/ 0 h 650"/>
                <a:gd name="T64" fmla="*/ 0 w 171"/>
                <a:gd name="T65" fmla="*/ 0 h 650"/>
                <a:gd name="T66" fmla="*/ 0 w 171"/>
                <a:gd name="T67" fmla="*/ 0 h 650"/>
                <a:gd name="T68" fmla="*/ 0 w 171"/>
                <a:gd name="T69" fmla="*/ 0 h 650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71"/>
                <a:gd name="T106" fmla="*/ 0 h 650"/>
                <a:gd name="T107" fmla="*/ 171 w 171"/>
                <a:gd name="T108" fmla="*/ 650 h 650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71" h="650">
                  <a:moveTo>
                    <a:pt x="171" y="15"/>
                  </a:moveTo>
                  <a:lnTo>
                    <a:pt x="170" y="15"/>
                  </a:lnTo>
                  <a:lnTo>
                    <a:pt x="167" y="13"/>
                  </a:lnTo>
                  <a:lnTo>
                    <a:pt x="163" y="11"/>
                  </a:lnTo>
                  <a:lnTo>
                    <a:pt x="157" y="9"/>
                  </a:lnTo>
                  <a:lnTo>
                    <a:pt x="149" y="7"/>
                  </a:lnTo>
                  <a:lnTo>
                    <a:pt x="139" y="4"/>
                  </a:lnTo>
                  <a:lnTo>
                    <a:pt x="129" y="2"/>
                  </a:lnTo>
                  <a:lnTo>
                    <a:pt x="118" y="0"/>
                  </a:lnTo>
                  <a:lnTo>
                    <a:pt x="105" y="0"/>
                  </a:lnTo>
                  <a:lnTo>
                    <a:pt x="92" y="0"/>
                  </a:lnTo>
                  <a:lnTo>
                    <a:pt x="77" y="1"/>
                  </a:lnTo>
                  <a:lnTo>
                    <a:pt x="63" y="3"/>
                  </a:lnTo>
                  <a:lnTo>
                    <a:pt x="48" y="7"/>
                  </a:lnTo>
                  <a:lnTo>
                    <a:pt x="31" y="13"/>
                  </a:lnTo>
                  <a:lnTo>
                    <a:pt x="16" y="22"/>
                  </a:lnTo>
                  <a:lnTo>
                    <a:pt x="0" y="32"/>
                  </a:lnTo>
                  <a:lnTo>
                    <a:pt x="0" y="650"/>
                  </a:lnTo>
                  <a:lnTo>
                    <a:pt x="1" y="650"/>
                  </a:lnTo>
                  <a:lnTo>
                    <a:pt x="4" y="650"/>
                  </a:lnTo>
                  <a:lnTo>
                    <a:pt x="9" y="649"/>
                  </a:lnTo>
                  <a:lnTo>
                    <a:pt x="16" y="648"/>
                  </a:lnTo>
                  <a:lnTo>
                    <a:pt x="24" y="647"/>
                  </a:lnTo>
                  <a:lnTo>
                    <a:pt x="34" y="645"/>
                  </a:lnTo>
                  <a:lnTo>
                    <a:pt x="45" y="642"/>
                  </a:lnTo>
                  <a:lnTo>
                    <a:pt x="57" y="640"/>
                  </a:lnTo>
                  <a:lnTo>
                    <a:pt x="69" y="636"/>
                  </a:lnTo>
                  <a:lnTo>
                    <a:pt x="82" y="632"/>
                  </a:lnTo>
                  <a:lnTo>
                    <a:pt x="97" y="627"/>
                  </a:lnTo>
                  <a:lnTo>
                    <a:pt x="112" y="621"/>
                  </a:lnTo>
                  <a:lnTo>
                    <a:pt x="126" y="614"/>
                  </a:lnTo>
                  <a:lnTo>
                    <a:pt x="141" y="606"/>
                  </a:lnTo>
                  <a:lnTo>
                    <a:pt x="157" y="595"/>
                  </a:lnTo>
                  <a:lnTo>
                    <a:pt x="171" y="585"/>
                  </a:lnTo>
                  <a:lnTo>
                    <a:pt x="171" y="15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90" name="Freeform 358"/>
            <p:cNvSpPr>
              <a:spLocks/>
            </p:cNvSpPr>
            <p:nvPr/>
          </p:nvSpPr>
          <p:spPr bwMode="auto">
            <a:xfrm>
              <a:off x="3929" y="3289"/>
              <a:ext cx="15" cy="56"/>
            </a:xfrm>
            <a:custGeom>
              <a:avLst/>
              <a:gdLst>
                <a:gd name="T0" fmla="*/ 0 w 138"/>
                <a:gd name="T1" fmla="*/ 0 h 502"/>
                <a:gd name="T2" fmla="*/ 0 w 138"/>
                <a:gd name="T3" fmla="*/ 0 h 502"/>
                <a:gd name="T4" fmla="*/ 0 w 138"/>
                <a:gd name="T5" fmla="*/ 0 h 502"/>
                <a:gd name="T6" fmla="*/ 0 w 138"/>
                <a:gd name="T7" fmla="*/ 0 h 502"/>
                <a:gd name="T8" fmla="*/ 0 w 138"/>
                <a:gd name="T9" fmla="*/ 0 h 502"/>
                <a:gd name="T10" fmla="*/ 0 w 138"/>
                <a:gd name="T11" fmla="*/ 0 h 502"/>
                <a:gd name="T12" fmla="*/ 0 w 138"/>
                <a:gd name="T13" fmla="*/ 0 h 502"/>
                <a:gd name="T14" fmla="*/ 0 w 138"/>
                <a:gd name="T15" fmla="*/ 0 h 502"/>
                <a:gd name="T16" fmla="*/ 0 w 138"/>
                <a:gd name="T17" fmla="*/ 0 h 502"/>
                <a:gd name="T18" fmla="*/ 0 w 138"/>
                <a:gd name="T19" fmla="*/ 0 h 502"/>
                <a:gd name="T20" fmla="*/ 0 w 138"/>
                <a:gd name="T21" fmla="*/ 0 h 502"/>
                <a:gd name="T22" fmla="*/ 0 w 138"/>
                <a:gd name="T23" fmla="*/ 0 h 502"/>
                <a:gd name="T24" fmla="*/ 0 w 138"/>
                <a:gd name="T25" fmla="*/ 0 h 502"/>
                <a:gd name="T26" fmla="*/ 0 w 138"/>
                <a:gd name="T27" fmla="*/ 0 h 502"/>
                <a:gd name="T28" fmla="*/ 0 w 138"/>
                <a:gd name="T29" fmla="*/ 0 h 502"/>
                <a:gd name="T30" fmla="*/ 0 w 138"/>
                <a:gd name="T31" fmla="*/ 0 h 502"/>
                <a:gd name="T32" fmla="*/ 0 w 138"/>
                <a:gd name="T33" fmla="*/ 0 h 502"/>
                <a:gd name="T34" fmla="*/ 0 w 138"/>
                <a:gd name="T35" fmla="*/ 0 h 502"/>
                <a:gd name="T36" fmla="*/ 0 w 138"/>
                <a:gd name="T37" fmla="*/ 0 h 50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38"/>
                <a:gd name="T58" fmla="*/ 0 h 502"/>
                <a:gd name="T59" fmla="*/ 138 w 138"/>
                <a:gd name="T60" fmla="*/ 502 h 50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38" h="502">
                  <a:moveTo>
                    <a:pt x="138" y="14"/>
                  </a:moveTo>
                  <a:lnTo>
                    <a:pt x="135" y="13"/>
                  </a:lnTo>
                  <a:lnTo>
                    <a:pt x="126" y="8"/>
                  </a:lnTo>
                  <a:lnTo>
                    <a:pt x="113" y="4"/>
                  </a:lnTo>
                  <a:lnTo>
                    <a:pt x="96" y="1"/>
                  </a:lnTo>
                  <a:lnTo>
                    <a:pt x="74" y="0"/>
                  </a:lnTo>
                  <a:lnTo>
                    <a:pt x="51" y="3"/>
                  </a:lnTo>
                  <a:lnTo>
                    <a:pt x="25" y="12"/>
                  </a:lnTo>
                  <a:lnTo>
                    <a:pt x="0" y="26"/>
                  </a:lnTo>
                  <a:lnTo>
                    <a:pt x="0" y="502"/>
                  </a:lnTo>
                  <a:lnTo>
                    <a:pt x="3" y="502"/>
                  </a:lnTo>
                  <a:lnTo>
                    <a:pt x="13" y="501"/>
                  </a:lnTo>
                  <a:lnTo>
                    <a:pt x="28" y="499"/>
                  </a:lnTo>
                  <a:lnTo>
                    <a:pt x="46" y="494"/>
                  </a:lnTo>
                  <a:lnTo>
                    <a:pt x="67" y="488"/>
                  </a:lnTo>
                  <a:lnTo>
                    <a:pt x="91" y="479"/>
                  </a:lnTo>
                  <a:lnTo>
                    <a:pt x="114" y="467"/>
                  </a:lnTo>
                  <a:lnTo>
                    <a:pt x="138" y="450"/>
                  </a:lnTo>
                  <a:lnTo>
                    <a:pt x="138" y="1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91" name="Freeform 359"/>
            <p:cNvSpPr>
              <a:spLocks/>
            </p:cNvSpPr>
            <p:nvPr/>
          </p:nvSpPr>
          <p:spPr bwMode="auto">
            <a:xfrm>
              <a:off x="3929" y="3290"/>
              <a:ext cx="12" cy="40"/>
            </a:xfrm>
            <a:custGeom>
              <a:avLst/>
              <a:gdLst>
                <a:gd name="T0" fmla="*/ 0 w 104"/>
                <a:gd name="T1" fmla="*/ 0 h 353"/>
                <a:gd name="T2" fmla="*/ 0 w 104"/>
                <a:gd name="T3" fmla="*/ 0 h 353"/>
                <a:gd name="T4" fmla="*/ 0 w 104"/>
                <a:gd name="T5" fmla="*/ 0 h 353"/>
                <a:gd name="T6" fmla="*/ 0 w 104"/>
                <a:gd name="T7" fmla="*/ 0 h 353"/>
                <a:gd name="T8" fmla="*/ 0 w 104"/>
                <a:gd name="T9" fmla="*/ 0 h 353"/>
                <a:gd name="T10" fmla="*/ 0 w 104"/>
                <a:gd name="T11" fmla="*/ 0 h 353"/>
                <a:gd name="T12" fmla="*/ 0 w 104"/>
                <a:gd name="T13" fmla="*/ 0 h 353"/>
                <a:gd name="T14" fmla="*/ 0 w 104"/>
                <a:gd name="T15" fmla="*/ 0 h 353"/>
                <a:gd name="T16" fmla="*/ 0 w 104"/>
                <a:gd name="T17" fmla="*/ 0 h 353"/>
                <a:gd name="T18" fmla="*/ 0 w 104"/>
                <a:gd name="T19" fmla="*/ 0 h 353"/>
                <a:gd name="T20" fmla="*/ 0 w 104"/>
                <a:gd name="T21" fmla="*/ 0 h 353"/>
                <a:gd name="T22" fmla="*/ 0 w 104"/>
                <a:gd name="T23" fmla="*/ 0 h 353"/>
                <a:gd name="T24" fmla="*/ 0 w 104"/>
                <a:gd name="T25" fmla="*/ 0 h 353"/>
                <a:gd name="T26" fmla="*/ 0 w 104"/>
                <a:gd name="T27" fmla="*/ 0 h 353"/>
                <a:gd name="T28" fmla="*/ 0 w 104"/>
                <a:gd name="T29" fmla="*/ 0 h 353"/>
                <a:gd name="T30" fmla="*/ 0 w 104"/>
                <a:gd name="T31" fmla="*/ 0 h 353"/>
                <a:gd name="T32" fmla="*/ 0 w 104"/>
                <a:gd name="T33" fmla="*/ 0 h 353"/>
                <a:gd name="T34" fmla="*/ 0 w 104"/>
                <a:gd name="T35" fmla="*/ 0 h 353"/>
                <a:gd name="T36" fmla="*/ 0 w 104"/>
                <a:gd name="T37" fmla="*/ 0 h 353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04"/>
                <a:gd name="T58" fmla="*/ 0 h 353"/>
                <a:gd name="T59" fmla="*/ 104 w 104"/>
                <a:gd name="T60" fmla="*/ 353 h 353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04" h="353">
                  <a:moveTo>
                    <a:pt x="104" y="10"/>
                  </a:moveTo>
                  <a:lnTo>
                    <a:pt x="102" y="9"/>
                  </a:lnTo>
                  <a:lnTo>
                    <a:pt x="95" y="6"/>
                  </a:lnTo>
                  <a:lnTo>
                    <a:pt x="85" y="3"/>
                  </a:lnTo>
                  <a:lnTo>
                    <a:pt x="71" y="0"/>
                  </a:lnTo>
                  <a:lnTo>
                    <a:pt x="56" y="0"/>
                  </a:lnTo>
                  <a:lnTo>
                    <a:pt x="38" y="3"/>
                  </a:lnTo>
                  <a:lnTo>
                    <a:pt x="19" y="9"/>
                  </a:lnTo>
                  <a:lnTo>
                    <a:pt x="0" y="20"/>
                  </a:lnTo>
                  <a:lnTo>
                    <a:pt x="0" y="353"/>
                  </a:lnTo>
                  <a:lnTo>
                    <a:pt x="2" y="353"/>
                  </a:lnTo>
                  <a:lnTo>
                    <a:pt x="9" y="352"/>
                  </a:lnTo>
                  <a:lnTo>
                    <a:pt x="21" y="350"/>
                  </a:lnTo>
                  <a:lnTo>
                    <a:pt x="35" y="347"/>
                  </a:lnTo>
                  <a:lnTo>
                    <a:pt x="51" y="343"/>
                  </a:lnTo>
                  <a:lnTo>
                    <a:pt x="68" y="336"/>
                  </a:lnTo>
                  <a:lnTo>
                    <a:pt x="86" y="326"/>
                  </a:lnTo>
                  <a:lnTo>
                    <a:pt x="104" y="313"/>
                  </a:lnTo>
                  <a:lnTo>
                    <a:pt x="104" y="1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92" name="Freeform 360"/>
            <p:cNvSpPr>
              <a:spLocks/>
            </p:cNvSpPr>
            <p:nvPr/>
          </p:nvSpPr>
          <p:spPr bwMode="auto">
            <a:xfrm>
              <a:off x="3930" y="3291"/>
              <a:ext cx="8" cy="23"/>
            </a:xfrm>
            <a:custGeom>
              <a:avLst/>
              <a:gdLst>
                <a:gd name="T0" fmla="*/ 0 w 72"/>
                <a:gd name="T1" fmla="*/ 0 h 204"/>
                <a:gd name="T2" fmla="*/ 0 w 72"/>
                <a:gd name="T3" fmla="*/ 0 h 204"/>
                <a:gd name="T4" fmla="*/ 0 w 72"/>
                <a:gd name="T5" fmla="*/ 0 h 204"/>
                <a:gd name="T6" fmla="*/ 0 w 72"/>
                <a:gd name="T7" fmla="*/ 0 h 204"/>
                <a:gd name="T8" fmla="*/ 0 w 72"/>
                <a:gd name="T9" fmla="*/ 0 h 204"/>
                <a:gd name="T10" fmla="*/ 0 w 72"/>
                <a:gd name="T11" fmla="*/ 0 h 204"/>
                <a:gd name="T12" fmla="*/ 0 w 72"/>
                <a:gd name="T13" fmla="*/ 0 h 204"/>
                <a:gd name="T14" fmla="*/ 0 w 72"/>
                <a:gd name="T15" fmla="*/ 0 h 204"/>
                <a:gd name="T16" fmla="*/ 0 w 72"/>
                <a:gd name="T17" fmla="*/ 0 h 204"/>
                <a:gd name="T18" fmla="*/ 0 w 72"/>
                <a:gd name="T19" fmla="*/ 0 h 204"/>
                <a:gd name="T20" fmla="*/ 0 w 72"/>
                <a:gd name="T21" fmla="*/ 0 h 204"/>
                <a:gd name="T22" fmla="*/ 0 w 72"/>
                <a:gd name="T23" fmla="*/ 0 h 204"/>
                <a:gd name="T24" fmla="*/ 0 w 72"/>
                <a:gd name="T25" fmla="*/ 0 h 204"/>
                <a:gd name="T26" fmla="*/ 0 w 72"/>
                <a:gd name="T27" fmla="*/ 0 h 204"/>
                <a:gd name="T28" fmla="*/ 0 w 72"/>
                <a:gd name="T29" fmla="*/ 0 h 204"/>
                <a:gd name="T30" fmla="*/ 0 w 72"/>
                <a:gd name="T31" fmla="*/ 0 h 204"/>
                <a:gd name="T32" fmla="*/ 0 w 72"/>
                <a:gd name="T33" fmla="*/ 0 h 204"/>
                <a:gd name="T34" fmla="*/ 0 w 72"/>
                <a:gd name="T35" fmla="*/ 0 h 204"/>
                <a:gd name="T36" fmla="*/ 0 w 72"/>
                <a:gd name="T37" fmla="*/ 0 h 20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72"/>
                <a:gd name="T58" fmla="*/ 0 h 204"/>
                <a:gd name="T59" fmla="*/ 72 w 72"/>
                <a:gd name="T60" fmla="*/ 204 h 204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72" h="204">
                  <a:moveTo>
                    <a:pt x="72" y="6"/>
                  </a:moveTo>
                  <a:lnTo>
                    <a:pt x="69" y="5"/>
                  </a:lnTo>
                  <a:lnTo>
                    <a:pt x="65" y="4"/>
                  </a:lnTo>
                  <a:lnTo>
                    <a:pt x="58" y="2"/>
                  </a:lnTo>
                  <a:lnTo>
                    <a:pt x="49" y="0"/>
                  </a:lnTo>
                  <a:lnTo>
                    <a:pt x="39" y="0"/>
                  </a:lnTo>
                  <a:lnTo>
                    <a:pt x="27" y="1"/>
                  </a:lnTo>
                  <a:lnTo>
                    <a:pt x="13" y="6"/>
                  </a:lnTo>
                  <a:lnTo>
                    <a:pt x="0" y="13"/>
                  </a:lnTo>
                  <a:lnTo>
                    <a:pt x="0" y="204"/>
                  </a:lnTo>
                  <a:lnTo>
                    <a:pt x="2" y="204"/>
                  </a:lnTo>
                  <a:lnTo>
                    <a:pt x="6" y="203"/>
                  </a:lnTo>
                  <a:lnTo>
                    <a:pt x="15" y="202"/>
                  </a:lnTo>
                  <a:lnTo>
                    <a:pt x="24" y="200"/>
                  </a:lnTo>
                  <a:lnTo>
                    <a:pt x="35" y="197"/>
                  </a:lnTo>
                  <a:lnTo>
                    <a:pt x="47" y="192"/>
                  </a:lnTo>
                  <a:lnTo>
                    <a:pt x="59" y="185"/>
                  </a:lnTo>
                  <a:lnTo>
                    <a:pt x="72" y="177"/>
                  </a:lnTo>
                  <a:lnTo>
                    <a:pt x="72" y="6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93" name="Freeform 361"/>
            <p:cNvSpPr>
              <a:spLocks/>
            </p:cNvSpPr>
            <p:nvPr/>
          </p:nvSpPr>
          <p:spPr bwMode="auto">
            <a:xfrm>
              <a:off x="4025" y="3357"/>
              <a:ext cx="12" cy="11"/>
            </a:xfrm>
            <a:custGeom>
              <a:avLst/>
              <a:gdLst>
                <a:gd name="T0" fmla="*/ 0 w 104"/>
                <a:gd name="T1" fmla="*/ 0 h 104"/>
                <a:gd name="T2" fmla="*/ 0 w 104"/>
                <a:gd name="T3" fmla="*/ 0 h 104"/>
                <a:gd name="T4" fmla="*/ 0 w 104"/>
                <a:gd name="T5" fmla="*/ 0 h 104"/>
                <a:gd name="T6" fmla="*/ 0 w 104"/>
                <a:gd name="T7" fmla="*/ 0 h 104"/>
                <a:gd name="T8" fmla="*/ 0 w 104"/>
                <a:gd name="T9" fmla="*/ 0 h 104"/>
                <a:gd name="T10" fmla="*/ 0 w 104"/>
                <a:gd name="T11" fmla="*/ 0 h 104"/>
                <a:gd name="T12" fmla="*/ 0 w 104"/>
                <a:gd name="T13" fmla="*/ 0 h 104"/>
                <a:gd name="T14" fmla="*/ 0 w 104"/>
                <a:gd name="T15" fmla="*/ 0 h 104"/>
                <a:gd name="T16" fmla="*/ 0 w 104"/>
                <a:gd name="T17" fmla="*/ 0 h 104"/>
                <a:gd name="T18" fmla="*/ 0 w 104"/>
                <a:gd name="T19" fmla="*/ 0 h 104"/>
                <a:gd name="T20" fmla="*/ 0 w 104"/>
                <a:gd name="T21" fmla="*/ 0 h 104"/>
                <a:gd name="T22" fmla="*/ 0 w 104"/>
                <a:gd name="T23" fmla="*/ 0 h 104"/>
                <a:gd name="T24" fmla="*/ 0 w 104"/>
                <a:gd name="T25" fmla="*/ 0 h 104"/>
                <a:gd name="T26" fmla="*/ 0 w 104"/>
                <a:gd name="T27" fmla="*/ 0 h 104"/>
                <a:gd name="T28" fmla="*/ 0 w 104"/>
                <a:gd name="T29" fmla="*/ 0 h 104"/>
                <a:gd name="T30" fmla="*/ 0 w 104"/>
                <a:gd name="T31" fmla="*/ 0 h 104"/>
                <a:gd name="T32" fmla="*/ 0 w 104"/>
                <a:gd name="T33" fmla="*/ 0 h 104"/>
                <a:gd name="T34" fmla="*/ 0 w 104"/>
                <a:gd name="T35" fmla="*/ 0 h 104"/>
                <a:gd name="T36" fmla="*/ 0 w 104"/>
                <a:gd name="T37" fmla="*/ 0 h 104"/>
                <a:gd name="T38" fmla="*/ 0 w 104"/>
                <a:gd name="T39" fmla="*/ 0 h 104"/>
                <a:gd name="T40" fmla="*/ 0 w 104"/>
                <a:gd name="T41" fmla="*/ 0 h 104"/>
                <a:gd name="T42" fmla="*/ 0 w 104"/>
                <a:gd name="T43" fmla="*/ 0 h 104"/>
                <a:gd name="T44" fmla="*/ 0 w 104"/>
                <a:gd name="T45" fmla="*/ 0 h 104"/>
                <a:gd name="T46" fmla="*/ 0 w 104"/>
                <a:gd name="T47" fmla="*/ 0 h 104"/>
                <a:gd name="T48" fmla="*/ 0 w 104"/>
                <a:gd name="T49" fmla="*/ 0 h 104"/>
                <a:gd name="T50" fmla="*/ 0 w 104"/>
                <a:gd name="T51" fmla="*/ 0 h 104"/>
                <a:gd name="T52" fmla="*/ 0 w 104"/>
                <a:gd name="T53" fmla="*/ 0 h 104"/>
                <a:gd name="T54" fmla="*/ 0 w 104"/>
                <a:gd name="T55" fmla="*/ 0 h 104"/>
                <a:gd name="T56" fmla="*/ 0 w 104"/>
                <a:gd name="T57" fmla="*/ 0 h 104"/>
                <a:gd name="T58" fmla="*/ 0 w 104"/>
                <a:gd name="T59" fmla="*/ 0 h 104"/>
                <a:gd name="T60" fmla="*/ 0 w 104"/>
                <a:gd name="T61" fmla="*/ 0 h 104"/>
                <a:gd name="T62" fmla="*/ 0 w 104"/>
                <a:gd name="T63" fmla="*/ 0 h 104"/>
                <a:gd name="T64" fmla="*/ 0 w 104"/>
                <a:gd name="T65" fmla="*/ 0 h 104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04"/>
                <a:gd name="T100" fmla="*/ 0 h 104"/>
                <a:gd name="T101" fmla="*/ 104 w 104"/>
                <a:gd name="T102" fmla="*/ 104 h 104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04" h="104">
                  <a:moveTo>
                    <a:pt x="52" y="104"/>
                  </a:moveTo>
                  <a:lnTo>
                    <a:pt x="62" y="103"/>
                  </a:lnTo>
                  <a:lnTo>
                    <a:pt x="73" y="100"/>
                  </a:lnTo>
                  <a:lnTo>
                    <a:pt x="81" y="95"/>
                  </a:lnTo>
                  <a:lnTo>
                    <a:pt x="89" y="89"/>
                  </a:lnTo>
                  <a:lnTo>
                    <a:pt x="95" y="81"/>
                  </a:lnTo>
                  <a:lnTo>
                    <a:pt x="100" y="72"/>
                  </a:lnTo>
                  <a:lnTo>
                    <a:pt x="103" y="62"/>
                  </a:lnTo>
                  <a:lnTo>
                    <a:pt x="104" y="52"/>
                  </a:lnTo>
                  <a:lnTo>
                    <a:pt x="103" y="41"/>
                  </a:lnTo>
                  <a:lnTo>
                    <a:pt x="100" y="31"/>
                  </a:lnTo>
                  <a:lnTo>
                    <a:pt x="95" y="22"/>
                  </a:lnTo>
                  <a:lnTo>
                    <a:pt x="89" y="15"/>
                  </a:lnTo>
                  <a:lnTo>
                    <a:pt x="81" y="8"/>
                  </a:lnTo>
                  <a:lnTo>
                    <a:pt x="73" y="4"/>
                  </a:lnTo>
                  <a:lnTo>
                    <a:pt x="62" y="1"/>
                  </a:lnTo>
                  <a:lnTo>
                    <a:pt x="52" y="0"/>
                  </a:lnTo>
                  <a:lnTo>
                    <a:pt x="42" y="1"/>
                  </a:lnTo>
                  <a:lnTo>
                    <a:pt x="32" y="4"/>
                  </a:lnTo>
                  <a:lnTo>
                    <a:pt x="24" y="8"/>
                  </a:lnTo>
                  <a:lnTo>
                    <a:pt x="16" y="15"/>
                  </a:lnTo>
                  <a:lnTo>
                    <a:pt x="9" y="22"/>
                  </a:lnTo>
                  <a:lnTo>
                    <a:pt x="4" y="31"/>
                  </a:lnTo>
                  <a:lnTo>
                    <a:pt x="1" y="41"/>
                  </a:lnTo>
                  <a:lnTo>
                    <a:pt x="0" y="52"/>
                  </a:lnTo>
                  <a:lnTo>
                    <a:pt x="1" y="62"/>
                  </a:lnTo>
                  <a:lnTo>
                    <a:pt x="4" y="72"/>
                  </a:lnTo>
                  <a:lnTo>
                    <a:pt x="9" y="81"/>
                  </a:lnTo>
                  <a:lnTo>
                    <a:pt x="16" y="89"/>
                  </a:lnTo>
                  <a:lnTo>
                    <a:pt x="24" y="95"/>
                  </a:lnTo>
                  <a:lnTo>
                    <a:pt x="32" y="100"/>
                  </a:lnTo>
                  <a:lnTo>
                    <a:pt x="42" y="103"/>
                  </a:lnTo>
                  <a:lnTo>
                    <a:pt x="52" y="10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94" name="Freeform 362"/>
            <p:cNvSpPr>
              <a:spLocks/>
            </p:cNvSpPr>
            <p:nvPr/>
          </p:nvSpPr>
          <p:spPr bwMode="auto">
            <a:xfrm>
              <a:off x="3990" y="3357"/>
              <a:ext cx="6" cy="6"/>
            </a:xfrm>
            <a:custGeom>
              <a:avLst/>
              <a:gdLst>
                <a:gd name="T0" fmla="*/ 0 w 52"/>
                <a:gd name="T1" fmla="*/ 0 h 52"/>
                <a:gd name="T2" fmla="*/ 0 w 52"/>
                <a:gd name="T3" fmla="*/ 0 h 52"/>
                <a:gd name="T4" fmla="*/ 0 w 52"/>
                <a:gd name="T5" fmla="*/ 0 h 52"/>
                <a:gd name="T6" fmla="*/ 0 w 52"/>
                <a:gd name="T7" fmla="*/ 0 h 52"/>
                <a:gd name="T8" fmla="*/ 0 w 52"/>
                <a:gd name="T9" fmla="*/ 0 h 52"/>
                <a:gd name="T10" fmla="*/ 0 w 52"/>
                <a:gd name="T11" fmla="*/ 0 h 52"/>
                <a:gd name="T12" fmla="*/ 0 w 52"/>
                <a:gd name="T13" fmla="*/ 0 h 52"/>
                <a:gd name="T14" fmla="*/ 0 w 52"/>
                <a:gd name="T15" fmla="*/ 0 h 52"/>
                <a:gd name="T16" fmla="*/ 0 w 52"/>
                <a:gd name="T17" fmla="*/ 0 h 52"/>
                <a:gd name="T18" fmla="*/ 0 w 52"/>
                <a:gd name="T19" fmla="*/ 0 h 52"/>
                <a:gd name="T20" fmla="*/ 0 w 52"/>
                <a:gd name="T21" fmla="*/ 0 h 52"/>
                <a:gd name="T22" fmla="*/ 0 w 52"/>
                <a:gd name="T23" fmla="*/ 0 h 52"/>
                <a:gd name="T24" fmla="*/ 0 w 52"/>
                <a:gd name="T25" fmla="*/ 0 h 52"/>
                <a:gd name="T26" fmla="*/ 0 w 52"/>
                <a:gd name="T27" fmla="*/ 0 h 52"/>
                <a:gd name="T28" fmla="*/ 0 w 52"/>
                <a:gd name="T29" fmla="*/ 0 h 52"/>
                <a:gd name="T30" fmla="*/ 0 w 52"/>
                <a:gd name="T31" fmla="*/ 0 h 52"/>
                <a:gd name="T32" fmla="*/ 0 w 52"/>
                <a:gd name="T33" fmla="*/ 0 h 5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2"/>
                <a:gd name="T52" fmla="*/ 0 h 52"/>
                <a:gd name="T53" fmla="*/ 52 w 52"/>
                <a:gd name="T54" fmla="*/ 52 h 5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2" h="52">
                  <a:moveTo>
                    <a:pt x="25" y="52"/>
                  </a:moveTo>
                  <a:lnTo>
                    <a:pt x="35" y="50"/>
                  </a:lnTo>
                  <a:lnTo>
                    <a:pt x="44" y="44"/>
                  </a:lnTo>
                  <a:lnTo>
                    <a:pt x="50" y="36"/>
                  </a:lnTo>
                  <a:lnTo>
                    <a:pt x="52" y="25"/>
                  </a:lnTo>
                  <a:lnTo>
                    <a:pt x="50" y="15"/>
                  </a:lnTo>
                  <a:lnTo>
                    <a:pt x="44" y="7"/>
                  </a:lnTo>
                  <a:lnTo>
                    <a:pt x="35" y="2"/>
                  </a:lnTo>
                  <a:lnTo>
                    <a:pt x="25" y="0"/>
                  </a:lnTo>
                  <a:lnTo>
                    <a:pt x="15" y="2"/>
                  </a:lnTo>
                  <a:lnTo>
                    <a:pt x="7" y="7"/>
                  </a:lnTo>
                  <a:lnTo>
                    <a:pt x="2" y="15"/>
                  </a:lnTo>
                  <a:lnTo>
                    <a:pt x="0" y="25"/>
                  </a:lnTo>
                  <a:lnTo>
                    <a:pt x="2" y="36"/>
                  </a:lnTo>
                  <a:lnTo>
                    <a:pt x="7" y="44"/>
                  </a:lnTo>
                  <a:lnTo>
                    <a:pt x="15" y="50"/>
                  </a:lnTo>
                  <a:lnTo>
                    <a:pt x="25" y="52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95" name="Freeform 363"/>
            <p:cNvSpPr>
              <a:spLocks/>
            </p:cNvSpPr>
            <p:nvPr/>
          </p:nvSpPr>
          <p:spPr bwMode="auto">
            <a:xfrm>
              <a:off x="4000" y="3357"/>
              <a:ext cx="5" cy="6"/>
            </a:xfrm>
            <a:custGeom>
              <a:avLst/>
              <a:gdLst>
                <a:gd name="T0" fmla="*/ 0 w 52"/>
                <a:gd name="T1" fmla="*/ 0 h 52"/>
                <a:gd name="T2" fmla="*/ 0 w 52"/>
                <a:gd name="T3" fmla="*/ 0 h 52"/>
                <a:gd name="T4" fmla="*/ 0 w 52"/>
                <a:gd name="T5" fmla="*/ 0 h 52"/>
                <a:gd name="T6" fmla="*/ 0 w 52"/>
                <a:gd name="T7" fmla="*/ 0 h 52"/>
                <a:gd name="T8" fmla="*/ 0 w 52"/>
                <a:gd name="T9" fmla="*/ 0 h 52"/>
                <a:gd name="T10" fmla="*/ 0 w 52"/>
                <a:gd name="T11" fmla="*/ 0 h 52"/>
                <a:gd name="T12" fmla="*/ 0 w 52"/>
                <a:gd name="T13" fmla="*/ 0 h 52"/>
                <a:gd name="T14" fmla="*/ 0 w 52"/>
                <a:gd name="T15" fmla="*/ 0 h 52"/>
                <a:gd name="T16" fmla="*/ 0 w 52"/>
                <a:gd name="T17" fmla="*/ 0 h 52"/>
                <a:gd name="T18" fmla="*/ 0 w 52"/>
                <a:gd name="T19" fmla="*/ 0 h 52"/>
                <a:gd name="T20" fmla="*/ 0 w 52"/>
                <a:gd name="T21" fmla="*/ 0 h 52"/>
                <a:gd name="T22" fmla="*/ 0 w 52"/>
                <a:gd name="T23" fmla="*/ 0 h 52"/>
                <a:gd name="T24" fmla="*/ 0 w 52"/>
                <a:gd name="T25" fmla="*/ 0 h 52"/>
                <a:gd name="T26" fmla="*/ 0 w 52"/>
                <a:gd name="T27" fmla="*/ 0 h 52"/>
                <a:gd name="T28" fmla="*/ 0 w 52"/>
                <a:gd name="T29" fmla="*/ 0 h 52"/>
                <a:gd name="T30" fmla="*/ 0 w 52"/>
                <a:gd name="T31" fmla="*/ 0 h 52"/>
                <a:gd name="T32" fmla="*/ 0 w 52"/>
                <a:gd name="T33" fmla="*/ 0 h 5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2"/>
                <a:gd name="T52" fmla="*/ 0 h 52"/>
                <a:gd name="T53" fmla="*/ 52 w 52"/>
                <a:gd name="T54" fmla="*/ 52 h 5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2" h="52">
                  <a:moveTo>
                    <a:pt x="27" y="52"/>
                  </a:moveTo>
                  <a:lnTo>
                    <a:pt x="37" y="50"/>
                  </a:lnTo>
                  <a:lnTo>
                    <a:pt x="45" y="45"/>
                  </a:lnTo>
                  <a:lnTo>
                    <a:pt x="50" y="37"/>
                  </a:lnTo>
                  <a:lnTo>
                    <a:pt x="52" y="26"/>
                  </a:lnTo>
                  <a:lnTo>
                    <a:pt x="50" y="16"/>
                  </a:lnTo>
                  <a:lnTo>
                    <a:pt x="45" y="8"/>
                  </a:lnTo>
                  <a:lnTo>
                    <a:pt x="37" y="2"/>
                  </a:lnTo>
                  <a:lnTo>
                    <a:pt x="27" y="0"/>
                  </a:lnTo>
                  <a:lnTo>
                    <a:pt x="17" y="2"/>
                  </a:lnTo>
                  <a:lnTo>
                    <a:pt x="8" y="8"/>
                  </a:lnTo>
                  <a:lnTo>
                    <a:pt x="2" y="16"/>
                  </a:lnTo>
                  <a:lnTo>
                    <a:pt x="0" y="26"/>
                  </a:lnTo>
                  <a:lnTo>
                    <a:pt x="2" y="37"/>
                  </a:lnTo>
                  <a:lnTo>
                    <a:pt x="8" y="45"/>
                  </a:lnTo>
                  <a:lnTo>
                    <a:pt x="17" y="50"/>
                  </a:lnTo>
                  <a:lnTo>
                    <a:pt x="27" y="52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96" name="Freeform 364"/>
            <p:cNvSpPr>
              <a:spLocks/>
            </p:cNvSpPr>
            <p:nvPr/>
          </p:nvSpPr>
          <p:spPr bwMode="auto">
            <a:xfrm>
              <a:off x="3961" y="3278"/>
              <a:ext cx="16" cy="79"/>
            </a:xfrm>
            <a:custGeom>
              <a:avLst/>
              <a:gdLst>
                <a:gd name="T0" fmla="*/ 0 w 148"/>
                <a:gd name="T1" fmla="*/ 0 h 712"/>
                <a:gd name="T2" fmla="*/ 0 w 148"/>
                <a:gd name="T3" fmla="*/ 0 h 712"/>
                <a:gd name="T4" fmla="*/ 0 w 148"/>
                <a:gd name="T5" fmla="*/ 0 h 712"/>
                <a:gd name="T6" fmla="*/ 0 w 148"/>
                <a:gd name="T7" fmla="*/ 0 h 712"/>
                <a:gd name="T8" fmla="*/ 0 w 148"/>
                <a:gd name="T9" fmla="*/ 0 h 712"/>
                <a:gd name="T10" fmla="*/ 0 w 148"/>
                <a:gd name="T11" fmla="*/ 0 h 712"/>
                <a:gd name="T12" fmla="*/ 0 w 148"/>
                <a:gd name="T13" fmla="*/ 0 h 712"/>
                <a:gd name="T14" fmla="*/ 0 w 148"/>
                <a:gd name="T15" fmla="*/ 0 h 712"/>
                <a:gd name="T16" fmla="*/ 0 w 148"/>
                <a:gd name="T17" fmla="*/ 0 h 712"/>
                <a:gd name="T18" fmla="*/ 0 w 148"/>
                <a:gd name="T19" fmla="*/ 0 h 712"/>
                <a:gd name="T20" fmla="*/ 0 w 148"/>
                <a:gd name="T21" fmla="*/ 0 h 712"/>
                <a:gd name="T22" fmla="*/ 0 w 148"/>
                <a:gd name="T23" fmla="*/ 0 h 712"/>
                <a:gd name="T24" fmla="*/ 0 w 148"/>
                <a:gd name="T25" fmla="*/ 0 h 712"/>
                <a:gd name="T26" fmla="*/ 0 w 148"/>
                <a:gd name="T27" fmla="*/ 0 h 712"/>
                <a:gd name="T28" fmla="*/ 0 w 148"/>
                <a:gd name="T29" fmla="*/ 0 h 712"/>
                <a:gd name="T30" fmla="*/ 0 w 148"/>
                <a:gd name="T31" fmla="*/ 0 h 712"/>
                <a:gd name="T32" fmla="*/ 0 w 148"/>
                <a:gd name="T33" fmla="*/ 0 h 712"/>
                <a:gd name="T34" fmla="*/ 0 w 148"/>
                <a:gd name="T35" fmla="*/ 0 h 712"/>
                <a:gd name="T36" fmla="*/ 0 w 148"/>
                <a:gd name="T37" fmla="*/ 0 h 712"/>
                <a:gd name="T38" fmla="*/ 0 w 148"/>
                <a:gd name="T39" fmla="*/ 0 h 712"/>
                <a:gd name="T40" fmla="*/ 0 w 148"/>
                <a:gd name="T41" fmla="*/ 0 h 712"/>
                <a:gd name="T42" fmla="*/ 0 w 148"/>
                <a:gd name="T43" fmla="*/ 0 h 712"/>
                <a:gd name="T44" fmla="*/ 0 w 148"/>
                <a:gd name="T45" fmla="*/ 0 h 712"/>
                <a:gd name="T46" fmla="*/ 0 w 148"/>
                <a:gd name="T47" fmla="*/ 0 h 712"/>
                <a:gd name="T48" fmla="*/ 0 w 148"/>
                <a:gd name="T49" fmla="*/ 0 h 712"/>
                <a:gd name="T50" fmla="*/ 0 w 148"/>
                <a:gd name="T51" fmla="*/ 0 h 712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48"/>
                <a:gd name="T79" fmla="*/ 0 h 712"/>
                <a:gd name="T80" fmla="*/ 148 w 148"/>
                <a:gd name="T81" fmla="*/ 712 h 712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48" h="712">
                  <a:moveTo>
                    <a:pt x="46" y="14"/>
                  </a:moveTo>
                  <a:lnTo>
                    <a:pt x="42" y="29"/>
                  </a:lnTo>
                  <a:lnTo>
                    <a:pt x="32" y="68"/>
                  </a:lnTo>
                  <a:lnTo>
                    <a:pt x="18" y="132"/>
                  </a:lnTo>
                  <a:lnTo>
                    <a:pt x="7" y="217"/>
                  </a:lnTo>
                  <a:lnTo>
                    <a:pt x="0" y="319"/>
                  </a:lnTo>
                  <a:lnTo>
                    <a:pt x="1" y="438"/>
                  </a:lnTo>
                  <a:lnTo>
                    <a:pt x="13" y="570"/>
                  </a:lnTo>
                  <a:lnTo>
                    <a:pt x="41" y="712"/>
                  </a:lnTo>
                  <a:lnTo>
                    <a:pt x="143" y="707"/>
                  </a:lnTo>
                  <a:lnTo>
                    <a:pt x="139" y="685"/>
                  </a:lnTo>
                  <a:lnTo>
                    <a:pt x="128" y="628"/>
                  </a:lnTo>
                  <a:lnTo>
                    <a:pt x="116" y="543"/>
                  </a:lnTo>
                  <a:lnTo>
                    <a:pt x="105" y="439"/>
                  </a:lnTo>
                  <a:lnTo>
                    <a:pt x="99" y="324"/>
                  </a:lnTo>
                  <a:lnTo>
                    <a:pt x="102" y="209"/>
                  </a:lnTo>
                  <a:lnTo>
                    <a:pt x="117" y="100"/>
                  </a:lnTo>
                  <a:lnTo>
                    <a:pt x="148" y="8"/>
                  </a:lnTo>
                  <a:lnTo>
                    <a:pt x="148" y="7"/>
                  </a:lnTo>
                  <a:lnTo>
                    <a:pt x="148" y="5"/>
                  </a:lnTo>
                  <a:lnTo>
                    <a:pt x="146" y="3"/>
                  </a:lnTo>
                  <a:lnTo>
                    <a:pt x="140" y="0"/>
                  </a:lnTo>
                  <a:lnTo>
                    <a:pt x="127" y="0"/>
                  </a:lnTo>
                  <a:lnTo>
                    <a:pt x="109" y="1"/>
                  </a:lnTo>
                  <a:lnTo>
                    <a:pt x="83" y="6"/>
                  </a:lnTo>
                  <a:lnTo>
                    <a:pt x="46" y="1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97" name="Freeform 365"/>
            <p:cNvSpPr>
              <a:spLocks/>
            </p:cNvSpPr>
            <p:nvPr/>
          </p:nvSpPr>
          <p:spPr bwMode="auto">
            <a:xfrm>
              <a:off x="4045" y="3268"/>
              <a:ext cx="23" cy="88"/>
            </a:xfrm>
            <a:custGeom>
              <a:avLst/>
              <a:gdLst>
                <a:gd name="T0" fmla="*/ 0 w 201"/>
                <a:gd name="T1" fmla="*/ 0 h 795"/>
                <a:gd name="T2" fmla="*/ 0 w 201"/>
                <a:gd name="T3" fmla="*/ 0 h 795"/>
                <a:gd name="T4" fmla="*/ 0 w 201"/>
                <a:gd name="T5" fmla="*/ 0 h 795"/>
                <a:gd name="T6" fmla="*/ 0 w 201"/>
                <a:gd name="T7" fmla="*/ 0 h 795"/>
                <a:gd name="T8" fmla="*/ 0 w 201"/>
                <a:gd name="T9" fmla="*/ 0 h 795"/>
                <a:gd name="T10" fmla="*/ 0 w 201"/>
                <a:gd name="T11" fmla="*/ 0 h 795"/>
                <a:gd name="T12" fmla="*/ 0 w 201"/>
                <a:gd name="T13" fmla="*/ 0 h 795"/>
                <a:gd name="T14" fmla="*/ 0 w 201"/>
                <a:gd name="T15" fmla="*/ 0 h 795"/>
                <a:gd name="T16" fmla="*/ 0 w 201"/>
                <a:gd name="T17" fmla="*/ 0 h 795"/>
                <a:gd name="T18" fmla="*/ 0 w 201"/>
                <a:gd name="T19" fmla="*/ 0 h 795"/>
                <a:gd name="T20" fmla="*/ 0 w 201"/>
                <a:gd name="T21" fmla="*/ 0 h 795"/>
                <a:gd name="T22" fmla="*/ 0 w 201"/>
                <a:gd name="T23" fmla="*/ 0 h 795"/>
                <a:gd name="T24" fmla="*/ 0 w 201"/>
                <a:gd name="T25" fmla="*/ 0 h 795"/>
                <a:gd name="T26" fmla="*/ 0 w 201"/>
                <a:gd name="T27" fmla="*/ 0 h 795"/>
                <a:gd name="T28" fmla="*/ 0 w 201"/>
                <a:gd name="T29" fmla="*/ 0 h 795"/>
                <a:gd name="T30" fmla="*/ 0 w 201"/>
                <a:gd name="T31" fmla="*/ 0 h 795"/>
                <a:gd name="T32" fmla="*/ 0 w 201"/>
                <a:gd name="T33" fmla="*/ 0 h 795"/>
                <a:gd name="T34" fmla="*/ 0 w 201"/>
                <a:gd name="T35" fmla="*/ 0 h 795"/>
                <a:gd name="T36" fmla="*/ 0 w 201"/>
                <a:gd name="T37" fmla="*/ 0 h 79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01"/>
                <a:gd name="T58" fmla="*/ 0 h 795"/>
                <a:gd name="T59" fmla="*/ 201 w 201"/>
                <a:gd name="T60" fmla="*/ 795 h 795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01" h="795">
                  <a:moveTo>
                    <a:pt x="201" y="5"/>
                  </a:moveTo>
                  <a:lnTo>
                    <a:pt x="196" y="10"/>
                  </a:lnTo>
                  <a:lnTo>
                    <a:pt x="183" y="31"/>
                  </a:lnTo>
                  <a:lnTo>
                    <a:pt x="165" y="73"/>
                  </a:lnTo>
                  <a:lnTo>
                    <a:pt x="148" y="140"/>
                  </a:lnTo>
                  <a:lnTo>
                    <a:pt x="134" y="240"/>
                  </a:lnTo>
                  <a:lnTo>
                    <a:pt x="127" y="379"/>
                  </a:lnTo>
                  <a:lnTo>
                    <a:pt x="131" y="561"/>
                  </a:lnTo>
                  <a:lnTo>
                    <a:pt x="150" y="795"/>
                  </a:lnTo>
                  <a:lnTo>
                    <a:pt x="37" y="795"/>
                  </a:lnTo>
                  <a:lnTo>
                    <a:pt x="33" y="771"/>
                  </a:lnTo>
                  <a:lnTo>
                    <a:pt x="24" y="707"/>
                  </a:lnTo>
                  <a:lnTo>
                    <a:pt x="13" y="611"/>
                  </a:lnTo>
                  <a:lnTo>
                    <a:pt x="3" y="493"/>
                  </a:lnTo>
                  <a:lnTo>
                    <a:pt x="0" y="363"/>
                  </a:lnTo>
                  <a:lnTo>
                    <a:pt x="7" y="231"/>
                  </a:lnTo>
                  <a:lnTo>
                    <a:pt x="28" y="107"/>
                  </a:lnTo>
                  <a:lnTo>
                    <a:pt x="66" y="0"/>
                  </a:lnTo>
                  <a:lnTo>
                    <a:pt x="201" y="5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98" name="Freeform 366"/>
            <p:cNvSpPr>
              <a:spLocks/>
            </p:cNvSpPr>
            <p:nvPr/>
          </p:nvSpPr>
          <p:spPr bwMode="auto">
            <a:xfrm>
              <a:off x="3961" y="3282"/>
              <a:ext cx="15" cy="69"/>
            </a:xfrm>
            <a:custGeom>
              <a:avLst/>
              <a:gdLst>
                <a:gd name="T0" fmla="*/ 0 w 129"/>
                <a:gd name="T1" fmla="*/ 0 h 622"/>
                <a:gd name="T2" fmla="*/ 0 w 129"/>
                <a:gd name="T3" fmla="*/ 0 h 622"/>
                <a:gd name="T4" fmla="*/ 0 w 129"/>
                <a:gd name="T5" fmla="*/ 0 h 622"/>
                <a:gd name="T6" fmla="*/ 0 w 129"/>
                <a:gd name="T7" fmla="*/ 0 h 622"/>
                <a:gd name="T8" fmla="*/ 0 w 129"/>
                <a:gd name="T9" fmla="*/ 0 h 622"/>
                <a:gd name="T10" fmla="*/ 0 w 129"/>
                <a:gd name="T11" fmla="*/ 0 h 622"/>
                <a:gd name="T12" fmla="*/ 0 w 129"/>
                <a:gd name="T13" fmla="*/ 0 h 622"/>
                <a:gd name="T14" fmla="*/ 0 w 129"/>
                <a:gd name="T15" fmla="*/ 0 h 622"/>
                <a:gd name="T16" fmla="*/ 0 w 129"/>
                <a:gd name="T17" fmla="*/ 0 h 622"/>
                <a:gd name="T18" fmla="*/ 0 w 129"/>
                <a:gd name="T19" fmla="*/ 0 h 622"/>
                <a:gd name="T20" fmla="*/ 0 w 129"/>
                <a:gd name="T21" fmla="*/ 0 h 622"/>
                <a:gd name="T22" fmla="*/ 0 w 129"/>
                <a:gd name="T23" fmla="*/ 0 h 622"/>
                <a:gd name="T24" fmla="*/ 0 w 129"/>
                <a:gd name="T25" fmla="*/ 0 h 622"/>
                <a:gd name="T26" fmla="*/ 0 w 129"/>
                <a:gd name="T27" fmla="*/ 0 h 622"/>
                <a:gd name="T28" fmla="*/ 0 w 129"/>
                <a:gd name="T29" fmla="*/ 0 h 622"/>
                <a:gd name="T30" fmla="*/ 0 w 129"/>
                <a:gd name="T31" fmla="*/ 0 h 622"/>
                <a:gd name="T32" fmla="*/ 0 w 129"/>
                <a:gd name="T33" fmla="*/ 0 h 622"/>
                <a:gd name="T34" fmla="*/ 0 w 129"/>
                <a:gd name="T35" fmla="*/ 0 h 622"/>
                <a:gd name="T36" fmla="*/ 0 w 129"/>
                <a:gd name="T37" fmla="*/ 0 h 622"/>
                <a:gd name="T38" fmla="*/ 0 w 129"/>
                <a:gd name="T39" fmla="*/ 0 h 622"/>
                <a:gd name="T40" fmla="*/ 0 w 129"/>
                <a:gd name="T41" fmla="*/ 0 h 622"/>
                <a:gd name="T42" fmla="*/ 0 w 129"/>
                <a:gd name="T43" fmla="*/ 0 h 622"/>
                <a:gd name="T44" fmla="*/ 0 w 129"/>
                <a:gd name="T45" fmla="*/ 0 h 622"/>
                <a:gd name="T46" fmla="*/ 0 w 129"/>
                <a:gd name="T47" fmla="*/ 0 h 622"/>
                <a:gd name="T48" fmla="*/ 0 w 129"/>
                <a:gd name="T49" fmla="*/ 0 h 622"/>
                <a:gd name="T50" fmla="*/ 0 w 129"/>
                <a:gd name="T51" fmla="*/ 0 h 622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29"/>
                <a:gd name="T79" fmla="*/ 0 h 622"/>
                <a:gd name="T80" fmla="*/ 129 w 129"/>
                <a:gd name="T81" fmla="*/ 622 h 622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29" h="622">
                  <a:moveTo>
                    <a:pt x="41" y="12"/>
                  </a:moveTo>
                  <a:lnTo>
                    <a:pt x="37" y="24"/>
                  </a:lnTo>
                  <a:lnTo>
                    <a:pt x="29" y="59"/>
                  </a:lnTo>
                  <a:lnTo>
                    <a:pt x="18" y="115"/>
                  </a:lnTo>
                  <a:lnTo>
                    <a:pt x="6" y="189"/>
                  </a:lnTo>
                  <a:lnTo>
                    <a:pt x="0" y="279"/>
                  </a:lnTo>
                  <a:lnTo>
                    <a:pt x="1" y="382"/>
                  </a:lnTo>
                  <a:lnTo>
                    <a:pt x="11" y="497"/>
                  </a:lnTo>
                  <a:lnTo>
                    <a:pt x="36" y="622"/>
                  </a:lnTo>
                  <a:lnTo>
                    <a:pt x="124" y="617"/>
                  </a:lnTo>
                  <a:lnTo>
                    <a:pt x="120" y="598"/>
                  </a:lnTo>
                  <a:lnTo>
                    <a:pt x="112" y="548"/>
                  </a:lnTo>
                  <a:lnTo>
                    <a:pt x="101" y="473"/>
                  </a:lnTo>
                  <a:lnTo>
                    <a:pt x="92" y="382"/>
                  </a:lnTo>
                  <a:lnTo>
                    <a:pt x="87" y="282"/>
                  </a:lnTo>
                  <a:lnTo>
                    <a:pt x="89" y="182"/>
                  </a:lnTo>
                  <a:lnTo>
                    <a:pt x="102" y="87"/>
                  </a:lnTo>
                  <a:lnTo>
                    <a:pt x="129" y="7"/>
                  </a:lnTo>
                  <a:lnTo>
                    <a:pt x="129" y="6"/>
                  </a:lnTo>
                  <a:lnTo>
                    <a:pt x="129" y="4"/>
                  </a:lnTo>
                  <a:lnTo>
                    <a:pt x="127" y="2"/>
                  </a:lnTo>
                  <a:lnTo>
                    <a:pt x="122" y="0"/>
                  </a:lnTo>
                  <a:lnTo>
                    <a:pt x="112" y="0"/>
                  </a:lnTo>
                  <a:lnTo>
                    <a:pt x="96" y="1"/>
                  </a:lnTo>
                  <a:lnTo>
                    <a:pt x="72" y="5"/>
                  </a:lnTo>
                  <a:lnTo>
                    <a:pt x="41" y="12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99" name="Freeform 367"/>
            <p:cNvSpPr>
              <a:spLocks/>
            </p:cNvSpPr>
            <p:nvPr/>
          </p:nvSpPr>
          <p:spPr bwMode="auto">
            <a:xfrm>
              <a:off x="3962" y="3287"/>
              <a:ext cx="12" cy="59"/>
            </a:xfrm>
            <a:custGeom>
              <a:avLst/>
              <a:gdLst>
                <a:gd name="T0" fmla="*/ 0 w 110"/>
                <a:gd name="T1" fmla="*/ 0 h 531"/>
                <a:gd name="T2" fmla="*/ 0 w 110"/>
                <a:gd name="T3" fmla="*/ 0 h 531"/>
                <a:gd name="T4" fmla="*/ 0 w 110"/>
                <a:gd name="T5" fmla="*/ 0 h 531"/>
                <a:gd name="T6" fmla="*/ 0 w 110"/>
                <a:gd name="T7" fmla="*/ 0 h 531"/>
                <a:gd name="T8" fmla="*/ 0 w 110"/>
                <a:gd name="T9" fmla="*/ 0 h 531"/>
                <a:gd name="T10" fmla="*/ 0 w 110"/>
                <a:gd name="T11" fmla="*/ 0 h 531"/>
                <a:gd name="T12" fmla="*/ 0 w 110"/>
                <a:gd name="T13" fmla="*/ 0 h 531"/>
                <a:gd name="T14" fmla="*/ 0 w 110"/>
                <a:gd name="T15" fmla="*/ 0 h 531"/>
                <a:gd name="T16" fmla="*/ 0 w 110"/>
                <a:gd name="T17" fmla="*/ 0 h 531"/>
                <a:gd name="T18" fmla="*/ 0 w 110"/>
                <a:gd name="T19" fmla="*/ 0 h 531"/>
                <a:gd name="T20" fmla="*/ 0 w 110"/>
                <a:gd name="T21" fmla="*/ 0 h 531"/>
                <a:gd name="T22" fmla="*/ 0 w 110"/>
                <a:gd name="T23" fmla="*/ 0 h 531"/>
                <a:gd name="T24" fmla="*/ 0 w 110"/>
                <a:gd name="T25" fmla="*/ 0 h 531"/>
                <a:gd name="T26" fmla="*/ 0 w 110"/>
                <a:gd name="T27" fmla="*/ 0 h 531"/>
                <a:gd name="T28" fmla="*/ 0 w 110"/>
                <a:gd name="T29" fmla="*/ 0 h 531"/>
                <a:gd name="T30" fmla="*/ 0 w 110"/>
                <a:gd name="T31" fmla="*/ 0 h 531"/>
                <a:gd name="T32" fmla="*/ 0 w 110"/>
                <a:gd name="T33" fmla="*/ 0 h 531"/>
                <a:gd name="T34" fmla="*/ 0 w 110"/>
                <a:gd name="T35" fmla="*/ 0 h 531"/>
                <a:gd name="T36" fmla="*/ 0 w 110"/>
                <a:gd name="T37" fmla="*/ 0 h 531"/>
                <a:gd name="T38" fmla="*/ 0 w 110"/>
                <a:gd name="T39" fmla="*/ 0 h 531"/>
                <a:gd name="T40" fmla="*/ 0 w 110"/>
                <a:gd name="T41" fmla="*/ 0 h 531"/>
                <a:gd name="T42" fmla="*/ 0 w 110"/>
                <a:gd name="T43" fmla="*/ 0 h 531"/>
                <a:gd name="T44" fmla="*/ 0 w 110"/>
                <a:gd name="T45" fmla="*/ 0 h 531"/>
                <a:gd name="T46" fmla="*/ 0 w 110"/>
                <a:gd name="T47" fmla="*/ 0 h 531"/>
                <a:gd name="T48" fmla="*/ 0 w 110"/>
                <a:gd name="T49" fmla="*/ 0 h 531"/>
                <a:gd name="T50" fmla="*/ 0 w 110"/>
                <a:gd name="T51" fmla="*/ 0 h 531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10"/>
                <a:gd name="T79" fmla="*/ 0 h 531"/>
                <a:gd name="T80" fmla="*/ 110 w 110"/>
                <a:gd name="T81" fmla="*/ 531 h 531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10" h="531">
                  <a:moveTo>
                    <a:pt x="35" y="10"/>
                  </a:moveTo>
                  <a:lnTo>
                    <a:pt x="32" y="20"/>
                  </a:lnTo>
                  <a:lnTo>
                    <a:pt x="24" y="50"/>
                  </a:lnTo>
                  <a:lnTo>
                    <a:pt x="15" y="98"/>
                  </a:lnTo>
                  <a:lnTo>
                    <a:pt x="5" y="160"/>
                  </a:lnTo>
                  <a:lnTo>
                    <a:pt x="0" y="237"/>
                  </a:lnTo>
                  <a:lnTo>
                    <a:pt x="1" y="326"/>
                  </a:lnTo>
                  <a:lnTo>
                    <a:pt x="10" y="424"/>
                  </a:lnTo>
                  <a:lnTo>
                    <a:pt x="31" y="531"/>
                  </a:lnTo>
                  <a:lnTo>
                    <a:pt x="106" y="525"/>
                  </a:lnTo>
                  <a:lnTo>
                    <a:pt x="103" y="510"/>
                  </a:lnTo>
                  <a:lnTo>
                    <a:pt x="96" y="467"/>
                  </a:lnTo>
                  <a:lnTo>
                    <a:pt x="87" y="404"/>
                  </a:lnTo>
                  <a:lnTo>
                    <a:pt x="79" y="326"/>
                  </a:lnTo>
                  <a:lnTo>
                    <a:pt x="74" y="241"/>
                  </a:lnTo>
                  <a:lnTo>
                    <a:pt x="76" y="155"/>
                  </a:lnTo>
                  <a:lnTo>
                    <a:pt x="87" y="74"/>
                  </a:lnTo>
                  <a:lnTo>
                    <a:pt x="110" y="6"/>
                  </a:lnTo>
                  <a:lnTo>
                    <a:pt x="110" y="5"/>
                  </a:lnTo>
                  <a:lnTo>
                    <a:pt x="110" y="4"/>
                  </a:lnTo>
                  <a:lnTo>
                    <a:pt x="108" y="2"/>
                  </a:lnTo>
                  <a:lnTo>
                    <a:pt x="104" y="0"/>
                  </a:lnTo>
                  <a:lnTo>
                    <a:pt x="95" y="0"/>
                  </a:lnTo>
                  <a:lnTo>
                    <a:pt x="82" y="1"/>
                  </a:lnTo>
                  <a:lnTo>
                    <a:pt x="62" y="4"/>
                  </a:lnTo>
                  <a:lnTo>
                    <a:pt x="35" y="1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2000" name="Freeform 368"/>
            <p:cNvSpPr>
              <a:spLocks/>
            </p:cNvSpPr>
            <p:nvPr/>
          </p:nvSpPr>
          <p:spPr bwMode="auto">
            <a:xfrm>
              <a:off x="3963" y="3292"/>
              <a:ext cx="10" cy="48"/>
            </a:xfrm>
            <a:custGeom>
              <a:avLst/>
              <a:gdLst>
                <a:gd name="T0" fmla="*/ 0 w 92"/>
                <a:gd name="T1" fmla="*/ 0 h 438"/>
                <a:gd name="T2" fmla="*/ 0 w 92"/>
                <a:gd name="T3" fmla="*/ 0 h 438"/>
                <a:gd name="T4" fmla="*/ 0 w 92"/>
                <a:gd name="T5" fmla="*/ 0 h 438"/>
                <a:gd name="T6" fmla="*/ 0 w 92"/>
                <a:gd name="T7" fmla="*/ 0 h 438"/>
                <a:gd name="T8" fmla="*/ 0 w 92"/>
                <a:gd name="T9" fmla="*/ 0 h 438"/>
                <a:gd name="T10" fmla="*/ 0 w 92"/>
                <a:gd name="T11" fmla="*/ 0 h 438"/>
                <a:gd name="T12" fmla="*/ 0 w 92"/>
                <a:gd name="T13" fmla="*/ 0 h 438"/>
                <a:gd name="T14" fmla="*/ 0 w 92"/>
                <a:gd name="T15" fmla="*/ 0 h 438"/>
                <a:gd name="T16" fmla="*/ 0 w 92"/>
                <a:gd name="T17" fmla="*/ 0 h 438"/>
                <a:gd name="T18" fmla="*/ 0 w 92"/>
                <a:gd name="T19" fmla="*/ 0 h 438"/>
                <a:gd name="T20" fmla="*/ 0 w 92"/>
                <a:gd name="T21" fmla="*/ 0 h 438"/>
                <a:gd name="T22" fmla="*/ 0 w 92"/>
                <a:gd name="T23" fmla="*/ 0 h 438"/>
                <a:gd name="T24" fmla="*/ 0 w 92"/>
                <a:gd name="T25" fmla="*/ 0 h 438"/>
                <a:gd name="T26" fmla="*/ 0 w 92"/>
                <a:gd name="T27" fmla="*/ 0 h 438"/>
                <a:gd name="T28" fmla="*/ 0 w 92"/>
                <a:gd name="T29" fmla="*/ 0 h 438"/>
                <a:gd name="T30" fmla="*/ 0 w 92"/>
                <a:gd name="T31" fmla="*/ 0 h 438"/>
                <a:gd name="T32" fmla="*/ 0 w 92"/>
                <a:gd name="T33" fmla="*/ 0 h 438"/>
                <a:gd name="T34" fmla="*/ 0 w 92"/>
                <a:gd name="T35" fmla="*/ 0 h 438"/>
                <a:gd name="T36" fmla="*/ 0 w 92"/>
                <a:gd name="T37" fmla="*/ 0 h 438"/>
                <a:gd name="T38" fmla="*/ 0 w 92"/>
                <a:gd name="T39" fmla="*/ 0 h 438"/>
                <a:gd name="T40" fmla="*/ 0 w 92"/>
                <a:gd name="T41" fmla="*/ 0 h 438"/>
                <a:gd name="T42" fmla="*/ 0 w 92"/>
                <a:gd name="T43" fmla="*/ 0 h 438"/>
                <a:gd name="T44" fmla="*/ 0 w 92"/>
                <a:gd name="T45" fmla="*/ 0 h 438"/>
                <a:gd name="T46" fmla="*/ 0 w 92"/>
                <a:gd name="T47" fmla="*/ 0 h 438"/>
                <a:gd name="T48" fmla="*/ 0 w 92"/>
                <a:gd name="T49" fmla="*/ 0 h 438"/>
                <a:gd name="T50" fmla="*/ 0 w 92"/>
                <a:gd name="T51" fmla="*/ 0 h 438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92"/>
                <a:gd name="T79" fmla="*/ 0 h 438"/>
                <a:gd name="T80" fmla="*/ 92 w 92"/>
                <a:gd name="T81" fmla="*/ 438 h 438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92" h="438">
                  <a:moveTo>
                    <a:pt x="29" y="8"/>
                  </a:moveTo>
                  <a:lnTo>
                    <a:pt x="26" y="16"/>
                  </a:lnTo>
                  <a:lnTo>
                    <a:pt x="20" y="42"/>
                  </a:lnTo>
                  <a:lnTo>
                    <a:pt x="12" y="81"/>
                  </a:lnTo>
                  <a:lnTo>
                    <a:pt x="4" y="133"/>
                  </a:lnTo>
                  <a:lnTo>
                    <a:pt x="0" y="196"/>
                  </a:lnTo>
                  <a:lnTo>
                    <a:pt x="0" y="270"/>
                  </a:lnTo>
                  <a:lnTo>
                    <a:pt x="9" y="351"/>
                  </a:lnTo>
                  <a:lnTo>
                    <a:pt x="25" y="438"/>
                  </a:lnTo>
                  <a:lnTo>
                    <a:pt x="88" y="435"/>
                  </a:lnTo>
                  <a:lnTo>
                    <a:pt x="85" y="422"/>
                  </a:lnTo>
                  <a:lnTo>
                    <a:pt x="79" y="386"/>
                  </a:lnTo>
                  <a:lnTo>
                    <a:pt x="72" y="334"/>
                  </a:lnTo>
                  <a:lnTo>
                    <a:pt x="65" y="270"/>
                  </a:lnTo>
                  <a:lnTo>
                    <a:pt x="61" y="199"/>
                  </a:lnTo>
                  <a:lnTo>
                    <a:pt x="63" y="129"/>
                  </a:lnTo>
                  <a:lnTo>
                    <a:pt x="73" y="61"/>
                  </a:lnTo>
                  <a:lnTo>
                    <a:pt x="92" y="5"/>
                  </a:lnTo>
                  <a:lnTo>
                    <a:pt x="92" y="4"/>
                  </a:lnTo>
                  <a:lnTo>
                    <a:pt x="92" y="3"/>
                  </a:lnTo>
                  <a:lnTo>
                    <a:pt x="90" y="1"/>
                  </a:lnTo>
                  <a:lnTo>
                    <a:pt x="87" y="0"/>
                  </a:lnTo>
                  <a:lnTo>
                    <a:pt x="80" y="0"/>
                  </a:lnTo>
                  <a:lnTo>
                    <a:pt x="68" y="0"/>
                  </a:lnTo>
                  <a:lnTo>
                    <a:pt x="51" y="3"/>
                  </a:lnTo>
                  <a:lnTo>
                    <a:pt x="29" y="8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2001" name="Freeform 369"/>
            <p:cNvSpPr>
              <a:spLocks/>
            </p:cNvSpPr>
            <p:nvPr/>
          </p:nvSpPr>
          <p:spPr bwMode="auto">
            <a:xfrm>
              <a:off x="3963" y="3296"/>
              <a:ext cx="8" cy="39"/>
            </a:xfrm>
            <a:custGeom>
              <a:avLst/>
              <a:gdLst>
                <a:gd name="T0" fmla="*/ 0 w 73"/>
                <a:gd name="T1" fmla="*/ 0 h 347"/>
                <a:gd name="T2" fmla="*/ 0 w 73"/>
                <a:gd name="T3" fmla="*/ 0 h 347"/>
                <a:gd name="T4" fmla="*/ 0 w 73"/>
                <a:gd name="T5" fmla="*/ 0 h 347"/>
                <a:gd name="T6" fmla="*/ 0 w 73"/>
                <a:gd name="T7" fmla="*/ 0 h 347"/>
                <a:gd name="T8" fmla="*/ 0 w 73"/>
                <a:gd name="T9" fmla="*/ 0 h 347"/>
                <a:gd name="T10" fmla="*/ 0 w 73"/>
                <a:gd name="T11" fmla="*/ 0 h 347"/>
                <a:gd name="T12" fmla="*/ 0 w 73"/>
                <a:gd name="T13" fmla="*/ 0 h 347"/>
                <a:gd name="T14" fmla="*/ 0 w 73"/>
                <a:gd name="T15" fmla="*/ 0 h 347"/>
                <a:gd name="T16" fmla="*/ 0 w 73"/>
                <a:gd name="T17" fmla="*/ 0 h 347"/>
                <a:gd name="T18" fmla="*/ 0 w 73"/>
                <a:gd name="T19" fmla="*/ 0 h 347"/>
                <a:gd name="T20" fmla="*/ 0 w 73"/>
                <a:gd name="T21" fmla="*/ 0 h 347"/>
                <a:gd name="T22" fmla="*/ 0 w 73"/>
                <a:gd name="T23" fmla="*/ 0 h 347"/>
                <a:gd name="T24" fmla="*/ 0 w 73"/>
                <a:gd name="T25" fmla="*/ 0 h 347"/>
                <a:gd name="T26" fmla="*/ 0 w 73"/>
                <a:gd name="T27" fmla="*/ 0 h 347"/>
                <a:gd name="T28" fmla="*/ 0 w 73"/>
                <a:gd name="T29" fmla="*/ 0 h 347"/>
                <a:gd name="T30" fmla="*/ 0 w 73"/>
                <a:gd name="T31" fmla="*/ 0 h 347"/>
                <a:gd name="T32" fmla="*/ 0 w 73"/>
                <a:gd name="T33" fmla="*/ 0 h 347"/>
                <a:gd name="T34" fmla="*/ 0 w 73"/>
                <a:gd name="T35" fmla="*/ 0 h 347"/>
                <a:gd name="T36" fmla="*/ 0 w 73"/>
                <a:gd name="T37" fmla="*/ 0 h 347"/>
                <a:gd name="T38" fmla="*/ 0 w 73"/>
                <a:gd name="T39" fmla="*/ 0 h 347"/>
                <a:gd name="T40" fmla="*/ 0 w 73"/>
                <a:gd name="T41" fmla="*/ 0 h 347"/>
                <a:gd name="T42" fmla="*/ 0 w 73"/>
                <a:gd name="T43" fmla="*/ 0 h 347"/>
                <a:gd name="T44" fmla="*/ 0 w 73"/>
                <a:gd name="T45" fmla="*/ 0 h 347"/>
                <a:gd name="T46" fmla="*/ 0 w 73"/>
                <a:gd name="T47" fmla="*/ 0 h 347"/>
                <a:gd name="T48" fmla="*/ 0 w 73"/>
                <a:gd name="T49" fmla="*/ 0 h 347"/>
                <a:gd name="T50" fmla="*/ 0 w 73"/>
                <a:gd name="T51" fmla="*/ 0 h 347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73"/>
                <a:gd name="T79" fmla="*/ 0 h 347"/>
                <a:gd name="T80" fmla="*/ 73 w 73"/>
                <a:gd name="T81" fmla="*/ 347 h 347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73" h="347">
                  <a:moveTo>
                    <a:pt x="23" y="7"/>
                  </a:moveTo>
                  <a:lnTo>
                    <a:pt x="21" y="14"/>
                  </a:lnTo>
                  <a:lnTo>
                    <a:pt x="16" y="33"/>
                  </a:lnTo>
                  <a:lnTo>
                    <a:pt x="10" y="64"/>
                  </a:lnTo>
                  <a:lnTo>
                    <a:pt x="4" y="105"/>
                  </a:lnTo>
                  <a:lnTo>
                    <a:pt x="0" y="155"/>
                  </a:lnTo>
                  <a:lnTo>
                    <a:pt x="0" y="213"/>
                  </a:lnTo>
                  <a:lnTo>
                    <a:pt x="7" y="278"/>
                  </a:lnTo>
                  <a:lnTo>
                    <a:pt x="20" y="347"/>
                  </a:lnTo>
                  <a:lnTo>
                    <a:pt x="70" y="344"/>
                  </a:lnTo>
                  <a:lnTo>
                    <a:pt x="68" y="334"/>
                  </a:lnTo>
                  <a:lnTo>
                    <a:pt x="63" y="305"/>
                  </a:lnTo>
                  <a:lnTo>
                    <a:pt x="56" y="265"/>
                  </a:lnTo>
                  <a:lnTo>
                    <a:pt x="51" y="213"/>
                  </a:lnTo>
                  <a:lnTo>
                    <a:pt x="48" y="158"/>
                  </a:lnTo>
                  <a:lnTo>
                    <a:pt x="50" y="101"/>
                  </a:lnTo>
                  <a:lnTo>
                    <a:pt x="57" y="49"/>
                  </a:lnTo>
                  <a:lnTo>
                    <a:pt x="73" y="4"/>
                  </a:lnTo>
                  <a:lnTo>
                    <a:pt x="73" y="2"/>
                  </a:lnTo>
                  <a:lnTo>
                    <a:pt x="72" y="1"/>
                  </a:lnTo>
                  <a:lnTo>
                    <a:pt x="69" y="0"/>
                  </a:lnTo>
                  <a:lnTo>
                    <a:pt x="63" y="0"/>
                  </a:lnTo>
                  <a:lnTo>
                    <a:pt x="53" y="1"/>
                  </a:lnTo>
                  <a:lnTo>
                    <a:pt x="41" y="3"/>
                  </a:lnTo>
                  <a:lnTo>
                    <a:pt x="23" y="7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2002" name="Freeform 370"/>
            <p:cNvSpPr>
              <a:spLocks/>
            </p:cNvSpPr>
            <p:nvPr/>
          </p:nvSpPr>
          <p:spPr bwMode="auto">
            <a:xfrm>
              <a:off x="3964" y="3301"/>
              <a:ext cx="6" cy="28"/>
            </a:xfrm>
            <a:custGeom>
              <a:avLst/>
              <a:gdLst>
                <a:gd name="T0" fmla="*/ 0 w 52"/>
                <a:gd name="T1" fmla="*/ 0 h 256"/>
                <a:gd name="T2" fmla="*/ 0 w 52"/>
                <a:gd name="T3" fmla="*/ 0 h 256"/>
                <a:gd name="T4" fmla="*/ 0 w 52"/>
                <a:gd name="T5" fmla="*/ 0 h 256"/>
                <a:gd name="T6" fmla="*/ 0 w 52"/>
                <a:gd name="T7" fmla="*/ 0 h 256"/>
                <a:gd name="T8" fmla="*/ 0 w 52"/>
                <a:gd name="T9" fmla="*/ 0 h 256"/>
                <a:gd name="T10" fmla="*/ 0 w 52"/>
                <a:gd name="T11" fmla="*/ 0 h 256"/>
                <a:gd name="T12" fmla="*/ 0 w 52"/>
                <a:gd name="T13" fmla="*/ 0 h 256"/>
                <a:gd name="T14" fmla="*/ 0 w 52"/>
                <a:gd name="T15" fmla="*/ 0 h 256"/>
                <a:gd name="T16" fmla="*/ 0 w 52"/>
                <a:gd name="T17" fmla="*/ 0 h 256"/>
                <a:gd name="T18" fmla="*/ 0 w 52"/>
                <a:gd name="T19" fmla="*/ 0 h 256"/>
                <a:gd name="T20" fmla="*/ 0 w 52"/>
                <a:gd name="T21" fmla="*/ 0 h 256"/>
                <a:gd name="T22" fmla="*/ 0 w 52"/>
                <a:gd name="T23" fmla="*/ 0 h 256"/>
                <a:gd name="T24" fmla="*/ 0 w 52"/>
                <a:gd name="T25" fmla="*/ 0 h 256"/>
                <a:gd name="T26" fmla="*/ 0 w 52"/>
                <a:gd name="T27" fmla="*/ 0 h 256"/>
                <a:gd name="T28" fmla="*/ 0 w 52"/>
                <a:gd name="T29" fmla="*/ 0 h 256"/>
                <a:gd name="T30" fmla="*/ 0 w 52"/>
                <a:gd name="T31" fmla="*/ 0 h 256"/>
                <a:gd name="T32" fmla="*/ 0 w 52"/>
                <a:gd name="T33" fmla="*/ 0 h 256"/>
                <a:gd name="T34" fmla="*/ 0 w 52"/>
                <a:gd name="T35" fmla="*/ 0 h 256"/>
                <a:gd name="T36" fmla="*/ 0 w 52"/>
                <a:gd name="T37" fmla="*/ 0 h 256"/>
                <a:gd name="T38" fmla="*/ 0 w 52"/>
                <a:gd name="T39" fmla="*/ 0 h 256"/>
                <a:gd name="T40" fmla="*/ 0 w 52"/>
                <a:gd name="T41" fmla="*/ 0 h 256"/>
                <a:gd name="T42" fmla="*/ 0 w 52"/>
                <a:gd name="T43" fmla="*/ 0 h 256"/>
                <a:gd name="T44" fmla="*/ 0 w 52"/>
                <a:gd name="T45" fmla="*/ 0 h 256"/>
                <a:gd name="T46" fmla="*/ 0 w 52"/>
                <a:gd name="T47" fmla="*/ 0 h 256"/>
                <a:gd name="T48" fmla="*/ 0 w 52"/>
                <a:gd name="T49" fmla="*/ 0 h 256"/>
                <a:gd name="T50" fmla="*/ 0 w 52"/>
                <a:gd name="T51" fmla="*/ 0 h 25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52"/>
                <a:gd name="T79" fmla="*/ 0 h 256"/>
                <a:gd name="T80" fmla="*/ 52 w 52"/>
                <a:gd name="T81" fmla="*/ 256 h 25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52" h="256">
                  <a:moveTo>
                    <a:pt x="16" y="5"/>
                  </a:moveTo>
                  <a:lnTo>
                    <a:pt x="15" y="10"/>
                  </a:lnTo>
                  <a:lnTo>
                    <a:pt x="11" y="24"/>
                  </a:lnTo>
                  <a:lnTo>
                    <a:pt x="6" y="47"/>
                  </a:lnTo>
                  <a:lnTo>
                    <a:pt x="2" y="77"/>
                  </a:lnTo>
                  <a:lnTo>
                    <a:pt x="0" y="115"/>
                  </a:lnTo>
                  <a:lnTo>
                    <a:pt x="0" y="157"/>
                  </a:lnTo>
                  <a:lnTo>
                    <a:pt x="4" y="205"/>
                  </a:lnTo>
                  <a:lnTo>
                    <a:pt x="14" y="256"/>
                  </a:lnTo>
                  <a:lnTo>
                    <a:pt x="50" y="254"/>
                  </a:lnTo>
                  <a:lnTo>
                    <a:pt x="49" y="247"/>
                  </a:lnTo>
                  <a:lnTo>
                    <a:pt x="45" y="226"/>
                  </a:lnTo>
                  <a:lnTo>
                    <a:pt x="41" y="195"/>
                  </a:lnTo>
                  <a:lnTo>
                    <a:pt x="37" y="157"/>
                  </a:lnTo>
                  <a:lnTo>
                    <a:pt x="35" y="116"/>
                  </a:lnTo>
                  <a:lnTo>
                    <a:pt x="36" y="74"/>
                  </a:lnTo>
                  <a:lnTo>
                    <a:pt x="41" y="35"/>
                  </a:lnTo>
                  <a:lnTo>
                    <a:pt x="52" y="3"/>
                  </a:lnTo>
                  <a:lnTo>
                    <a:pt x="52" y="2"/>
                  </a:lnTo>
                  <a:lnTo>
                    <a:pt x="51" y="1"/>
                  </a:lnTo>
                  <a:lnTo>
                    <a:pt x="49" y="0"/>
                  </a:lnTo>
                  <a:lnTo>
                    <a:pt x="45" y="0"/>
                  </a:lnTo>
                  <a:lnTo>
                    <a:pt x="39" y="0"/>
                  </a:lnTo>
                  <a:lnTo>
                    <a:pt x="29" y="2"/>
                  </a:lnTo>
                  <a:lnTo>
                    <a:pt x="16" y="5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2003" name="Freeform 371"/>
            <p:cNvSpPr>
              <a:spLocks/>
            </p:cNvSpPr>
            <p:nvPr/>
          </p:nvSpPr>
          <p:spPr bwMode="auto">
            <a:xfrm>
              <a:off x="4046" y="3273"/>
              <a:ext cx="20" cy="77"/>
            </a:xfrm>
            <a:custGeom>
              <a:avLst/>
              <a:gdLst>
                <a:gd name="T0" fmla="*/ 0 w 176"/>
                <a:gd name="T1" fmla="*/ 0 h 693"/>
                <a:gd name="T2" fmla="*/ 0 w 176"/>
                <a:gd name="T3" fmla="*/ 0 h 693"/>
                <a:gd name="T4" fmla="*/ 0 w 176"/>
                <a:gd name="T5" fmla="*/ 0 h 693"/>
                <a:gd name="T6" fmla="*/ 0 w 176"/>
                <a:gd name="T7" fmla="*/ 0 h 693"/>
                <a:gd name="T8" fmla="*/ 0 w 176"/>
                <a:gd name="T9" fmla="*/ 0 h 693"/>
                <a:gd name="T10" fmla="*/ 0 w 176"/>
                <a:gd name="T11" fmla="*/ 0 h 693"/>
                <a:gd name="T12" fmla="*/ 0 w 176"/>
                <a:gd name="T13" fmla="*/ 0 h 693"/>
                <a:gd name="T14" fmla="*/ 0 w 176"/>
                <a:gd name="T15" fmla="*/ 0 h 693"/>
                <a:gd name="T16" fmla="*/ 0 w 176"/>
                <a:gd name="T17" fmla="*/ 0 h 693"/>
                <a:gd name="T18" fmla="*/ 0 w 176"/>
                <a:gd name="T19" fmla="*/ 0 h 693"/>
                <a:gd name="T20" fmla="*/ 0 w 176"/>
                <a:gd name="T21" fmla="*/ 0 h 693"/>
                <a:gd name="T22" fmla="*/ 0 w 176"/>
                <a:gd name="T23" fmla="*/ 0 h 693"/>
                <a:gd name="T24" fmla="*/ 0 w 176"/>
                <a:gd name="T25" fmla="*/ 0 h 693"/>
                <a:gd name="T26" fmla="*/ 0 w 176"/>
                <a:gd name="T27" fmla="*/ 0 h 693"/>
                <a:gd name="T28" fmla="*/ 0 w 176"/>
                <a:gd name="T29" fmla="*/ 0 h 693"/>
                <a:gd name="T30" fmla="*/ 0 w 176"/>
                <a:gd name="T31" fmla="*/ 0 h 693"/>
                <a:gd name="T32" fmla="*/ 0 w 176"/>
                <a:gd name="T33" fmla="*/ 0 h 693"/>
                <a:gd name="T34" fmla="*/ 0 w 176"/>
                <a:gd name="T35" fmla="*/ 0 h 693"/>
                <a:gd name="T36" fmla="*/ 0 w 176"/>
                <a:gd name="T37" fmla="*/ 0 h 693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76"/>
                <a:gd name="T58" fmla="*/ 0 h 693"/>
                <a:gd name="T59" fmla="*/ 176 w 176"/>
                <a:gd name="T60" fmla="*/ 693 h 693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76" h="693">
                  <a:moveTo>
                    <a:pt x="176" y="5"/>
                  </a:moveTo>
                  <a:lnTo>
                    <a:pt x="172" y="10"/>
                  </a:lnTo>
                  <a:lnTo>
                    <a:pt x="159" y="28"/>
                  </a:lnTo>
                  <a:lnTo>
                    <a:pt x="144" y="63"/>
                  </a:lnTo>
                  <a:lnTo>
                    <a:pt x="129" y="123"/>
                  </a:lnTo>
                  <a:lnTo>
                    <a:pt x="117" y="210"/>
                  </a:lnTo>
                  <a:lnTo>
                    <a:pt x="110" y="331"/>
                  </a:lnTo>
                  <a:lnTo>
                    <a:pt x="115" y="490"/>
                  </a:lnTo>
                  <a:lnTo>
                    <a:pt x="131" y="693"/>
                  </a:lnTo>
                  <a:lnTo>
                    <a:pt x="32" y="693"/>
                  </a:lnTo>
                  <a:lnTo>
                    <a:pt x="29" y="673"/>
                  </a:lnTo>
                  <a:lnTo>
                    <a:pt x="20" y="617"/>
                  </a:lnTo>
                  <a:lnTo>
                    <a:pt x="11" y="533"/>
                  </a:lnTo>
                  <a:lnTo>
                    <a:pt x="3" y="430"/>
                  </a:lnTo>
                  <a:lnTo>
                    <a:pt x="0" y="317"/>
                  </a:lnTo>
                  <a:lnTo>
                    <a:pt x="6" y="202"/>
                  </a:lnTo>
                  <a:lnTo>
                    <a:pt x="23" y="93"/>
                  </a:lnTo>
                  <a:lnTo>
                    <a:pt x="57" y="0"/>
                  </a:lnTo>
                  <a:lnTo>
                    <a:pt x="176" y="5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2004" name="Freeform 372"/>
            <p:cNvSpPr>
              <a:spLocks/>
            </p:cNvSpPr>
            <p:nvPr/>
          </p:nvSpPr>
          <p:spPr bwMode="auto">
            <a:xfrm>
              <a:off x="4047" y="3279"/>
              <a:ext cx="16" cy="65"/>
            </a:xfrm>
            <a:custGeom>
              <a:avLst/>
              <a:gdLst>
                <a:gd name="T0" fmla="*/ 0 w 149"/>
                <a:gd name="T1" fmla="*/ 0 h 592"/>
                <a:gd name="T2" fmla="*/ 0 w 149"/>
                <a:gd name="T3" fmla="*/ 0 h 592"/>
                <a:gd name="T4" fmla="*/ 0 w 149"/>
                <a:gd name="T5" fmla="*/ 0 h 592"/>
                <a:gd name="T6" fmla="*/ 0 w 149"/>
                <a:gd name="T7" fmla="*/ 0 h 592"/>
                <a:gd name="T8" fmla="*/ 0 w 149"/>
                <a:gd name="T9" fmla="*/ 0 h 592"/>
                <a:gd name="T10" fmla="*/ 0 w 149"/>
                <a:gd name="T11" fmla="*/ 0 h 592"/>
                <a:gd name="T12" fmla="*/ 0 w 149"/>
                <a:gd name="T13" fmla="*/ 0 h 592"/>
                <a:gd name="T14" fmla="*/ 0 w 149"/>
                <a:gd name="T15" fmla="*/ 0 h 592"/>
                <a:gd name="T16" fmla="*/ 0 w 149"/>
                <a:gd name="T17" fmla="*/ 0 h 592"/>
                <a:gd name="T18" fmla="*/ 0 w 149"/>
                <a:gd name="T19" fmla="*/ 0 h 592"/>
                <a:gd name="T20" fmla="*/ 0 w 149"/>
                <a:gd name="T21" fmla="*/ 0 h 592"/>
                <a:gd name="T22" fmla="*/ 0 w 149"/>
                <a:gd name="T23" fmla="*/ 0 h 592"/>
                <a:gd name="T24" fmla="*/ 0 w 149"/>
                <a:gd name="T25" fmla="*/ 0 h 592"/>
                <a:gd name="T26" fmla="*/ 0 w 149"/>
                <a:gd name="T27" fmla="*/ 0 h 592"/>
                <a:gd name="T28" fmla="*/ 0 w 149"/>
                <a:gd name="T29" fmla="*/ 0 h 592"/>
                <a:gd name="T30" fmla="*/ 0 w 149"/>
                <a:gd name="T31" fmla="*/ 0 h 592"/>
                <a:gd name="T32" fmla="*/ 0 w 149"/>
                <a:gd name="T33" fmla="*/ 0 h 592"/>
                <a:gd name="T34" fmla="*/ 0 w 149"/>
                <a:gd name="T35" fmla="*/ 0 h 592"/>
                <a:gd name="T36" fmla="*/ 0 w 149"/>
                <a:gd name="T37" fmla="*/ 0 h 59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49"/>
                <a:gd name="T58" fmla="*/ 0 h 592"/>
                <a:gd name="T59" fmla="*/ 149 w 149"/>
                <a:gd name="T60" fmla="*/ 592 h 59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49" h="592">
                  <a:moveTo>
                    <a:pt x="149" y="4"/>
                  </a:moveTo>
                  <a:lnTo>
                    <a:pt x="145" y="8"/>
                  </a:lnTo>
                  <a:lnTo>
                    <a:pt x="136" y="24"/>
                  </a:lnTo>
                  <a:lnTo>
                    <a:pt x="123" y="54"/>
                  </a:lnTo>
                  <a:lnTo>
                    <a:pt x="110" y="104"/>
                  </a:lnTo>
                  <a:lnTo>
                    <a:pt x="99" y="179"/>
                  </a:lnTo>
                  <a:lnTo>
                    <a:pt x="94" y="282"/>
                  </a:lnTo>
                  <a:lnTo>
                    <a:pt x="97" y="418"/>
                  </a:lnTo>
                  <a:lnTo>
                    <a:pt x="112" y="592"/>
                  </a:lnTo>
                  <a:lnTo>
                    <a:pt x="27" y="592"/>
                  </a:lnTo>
                  <a:lnTo>
                    <a:pt x="24" y="575"/>
                  </a:lnTo>
                  <a:lnTo>
                    <a:pt x="17" y="527"/>
                  </a:lnTo>
                  <a:lnTo>
                    <a:pt x="9" y="455"/>
                  </a:lnTo>
                  <a:lnTo>
                    <a:pt x="2" y="367"/>
                  </a:lnTo>
                  <a:lnTo>
                    <a:pt x="0" y="271"/>
                  </a:lnTo>
                  <a:lnTo>
                    <a:pt x="5" y="173"/>
                  </a:lnTo>
                  <a:lnTo>
                    <a:pt x="20" y="80"/>
                  </a:lnTo>
                  <a:lnTo>
                    <a:pt x="48" y="0"/>
                  </a:lnTo>
                  <a:lnTo>
                    <a:pt x="149" y="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2005" name="Freeform 373"/>
            <p:cNvSpPr>
              <a:spLocks/>
            </p:cNvSpPr>
            <p:nvPr/>
          </p:nvSpPr>
          <p:spPr bwMode="auto">
            <a:xfrm>
              <a:off x="4048" y="3284"/>
              <a:ext cx="13" cy="54"/>
            </a:xfrm>
            <a:custGeom>
              <a:avLst/>
              <a:gdLst>
                <a:gd name="T0" fmla="*/ 0 w 124"/>
                <a:gd name="T1" fmla="*/ 0 h 490"/>
                <a:gd name="T2" fmla="*/ 0 w 124"/>
                <a:gd name="T3" fmla="*/ 0 h 490"/>
                <a:gd name="T4" fmla="*/ 0 w 124"/>
                <a:gd name="T5" fmla="*/ 0 h 490"/>
                <a:gd name="T6" fmla="*/ 0 w 124"/>
                <a:gd name="T7" fmla="*/ 0 h 490"/>
                <a:gd name="T8" fmla="*/ 0 w 124"/>
                <a:gd name="T9" fmla="*/ 0 h 490"/>
                <a:gd name="T10" fmla="*/ 0 w 124"/>
                <a:gd name="T11" fmla="*/ 0 h 490"/>
                <a:gd name="T12" fmla="*/ 0 w 124"/>
                <a:gd name="T13" fmla="*/ 0 h 490"/>
                <a:gd name="T14" fmla="*/ 0 w 124"/>
                <a:gd name="T15" fmla="*/ 0 h 490"/>
                <a:gd name="T16" fmla="*/ 0 w 124"/>
                <a:gd name="T17" fmla="*/ 0 h 490"/>
                <a:gd name="T18" fmla="*/ 0 w 124"/>
                <a:gd name="T19" fmla="*/ 0 h 490"/>
                <a:gd name="T20" fmla="*/ 0 w 124"/>
                <a:gd name="T21" fmla="*/ 0 h 490"/>
                <a:gd name="T22" fmla="*/ 0 w 124"/>
                <a:gd name="T23" fmla="*/ 0 h 490"/>
                <a:gd name="T24" fmla="*/ 0 w 124"/>
                <a:gd name="T25" fmla="*/ 0 h 490"/>
                <a:gd name="T26" fmla="*/ 0 w 124"/>
                <a:gd name="T27" fmla="*/ 0 h 490"/>
                <a:gd name="T28" fmla="*/ 0 w 124"/>
                <a:gd name="T29" fmla="*/ 0 h 490"/>
                <a:gd name="T30" fmla="*/ 0 w 124"/>
                <a:gd name="T31" fmla="*/ 0 h 490"/>
                <a:gd name="T32" fmla="*/ 0 w 124"/>
                <a:gd name="T33" fmla="*/ 0 h 490"/>
                <a:gd name="T34" fmla="*/ 0 w 124"/>
                <a:gd name="T35" fmla="*/ 0 h 490"/>
                <a:gd name="T36" fmla="*/ 0 w 124"/>
                <a:gd name="T37" fmla="*/ 0 h 49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24"/>
                <a:gd name="T58" fmla="*/ 0 h 490"/>
                <a:gd name="T59" fmla="*/ 124 w 124"/>
                <a:gd name="T60" fmla="*/ 490 h 49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24" h="490">
                  <a:moveTo>
                    <a:pt x="124" y="4"/>
                  </a:moveTo>
                  <a:lnTo>
                    <a:pt x="121" y="7"/>
                  </a:lnTo>
                  <a:lnTo>
                    <a:pt x="113" y="21"/>
                  </a:lnTo>
                  <a:lnTo>
                    <a:pt x="103" y="45"/>
                  </a:lnTo>
                  <a:lnTo>
                    <a:pt x="91" y="87"/>
                  </a:lnTo>
                  <a:lnTo>
                    <a:pt x="83" y="148"/>
                  </a:lnTo>
                  <a:lnTo>
                    <a:pt x="79" y="234"/>
                  </a:lnTo>
                  <a:lnTo>
                    <a:pt x="81" y="347"/>
                  </a:lnTo>
                  <a:lnTo>
                    <a:pt x="93" y="490"/>
                  </a:lnTo>
                  <a:lnTo>
                    <a:pt x="23" y="490"/>
                  </a:lnTo>
                  <a:lnTo>
                    <a:pt x="21" y="476"/>
                  </a:lnTo>
                  <a:lnTo>
                    <a:pt x="15" y="436"/>
                  </a:lnTo>
                  <a:lnTo>
                    <a:pt x="8" y="377"/>
                  </a:lnTo>
                  <a:lnTo>
                    <a:pt x="2" y="304"/>
                  </a:lnTo>
                  <a:lnTo>
                    <a:pt x="0" y="224"/>
                  </a:lnTo>
                  <a:lnTo>
                    <a:pt x="4" y="143"/>
                  </a:lnTo>
                  <a:lnTo>
                    <a:pt x="17" y="67"/>
                  </a:lnTo>
                  <a:lnTo>
                    <a:pt x="40" y="0"/>
                  </a:lnTo>
                  <a:lnTo>
                    <a:pt x="124" y="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2006" name="Freeform 374"/>
            <p:cNvSpPr>
              <a:spLocks/>
            </p:cNvSpPr>
            <p:nvPr/>
          </p:nvSpPr>
          <p:spPr bwMode="auto">
            <a:xfrm>
              <a:off x="4048" y="3289"/>
              <a:ext cx="11" cy="43"/>
            </a:xfrm>
            <a:custGeom>
              <a:avLst/>
              <a:gdLst>
                <a:gd name="T0" fmla="*/ 0 w 99"/>
                <a:gd name="T1" fmla="*/ 0 h 389"/>
                <a:gd name="T2" fmla="*/ 0 w 99"/>
                <a:gd name="T3" fmla="*/ 0 h 389"/>
                <a:gd name="T4" fmla="*/ 0 w 99"/>
                <a:gd name="T5" fmla="*/ 0 h 389"/>
                <a:gd name="T6" fmla="*/ 0 w 99"/>
                <a:gd name="T7" fmla="*/ 0 h 389"/>
                <a:gd name="T8" fmla="*/ 0 w 99"/>
                <a:gd name="T9" fmla="*/ 0 h 389"/>
                <a:gd name="T10" fmla="*/ 0 w 99"/>
                <a:gd name="T11" fmla="*/ 0 h 389"/>
                <a:gd name="T12" fmla="*/ 0 w 99"/>
                <a:gd name="T13" fmla="*/ 0 h 389"/>
                <a:gd name="T14" fmla="*/ 0 w 99"/>
                <a:gd name="T15" fmla="*/ 0 h 389"/>
                <a:gd name="T16" fmla="*/ 0 w 99"/>
                <a:gd name="T17" fmla="*/ 0 h 389"/>
                <a:gd name="T18" fmla="*/ 0 w 99"/>
                <a:gd name="T19" fmla="*/ 0 h 389"/>
                <a:gd name="T20" fmla="*/ 0 w 99"/>
                <a:gd name="T21" fmla="*/ 0 h 389"/>
                <a:gd name="T22" fmla="*/ 0 w 99"/>
                <a:gd name="T23" fmla="*/ 0 h 389"/>
                <a:gd name="T24" fmla="*/ 0 w 99"/>
                <a:gd name="T25" fmla="*/ 0 h 389"/>
                <a:gd name="T26" fmla="*/ 0 w 99"/>
                <a:gd name="T27" fmla="*/ 0 h 389"/>
                <a:gd name="T28" fmla="*/ 0 w 99"/>
                <a:gd name="T29" fmla="*/ 0 h 389"/>
                <a:gd name="T30" fmla="*/ 0 w 99"/>
                <a:gd name="T31" fmla="*/ 0 h 389"/>
                <a:gd name="T32" fmla="*/ 0 w 99"/>
                <a:gd name="T33" fmla="*/ 0 h 389"/>
                <a:gd name="T34" fmla="*/ 0 w 99"/>
                <a:gd name="T35" fmla="*/ 0 h 389"/>
                <a:gd name="T36" fmla="*/ 0 w 99"/>
                <a:gd name="T37" fmla="*/ 0 h 38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99"/>
                <a:gd name="T58" fmla="*/ 0 h 389"/>
                <a:gd name="T59" fmla="*/ 99 w 99"/>
                <a:gd name="T60" fmla="*/ 389 h 389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99" h="389">
                  <a:moveTo>
                    <a:pt x="99" y="3"/>
                  </a:moveTo>
                  <a:lnTo>
                    <a:pt x="96" y="6"/>
                  </a:lnTo>
                  <a:lnTo>
                    <a:pt x="89" y="16"/>
                  </a:lnTo>
                  <a:lnTo>
                    <a:pt x="81" y="36"/>
                  </a:lnTo>
                  <a:lnTo>
                    <a:pt x="72" y="69"/>
                  </a:lnTo>
                  <a:lnTo>
                    <a:pt x="66" y="118"/>
                  </a:lnTo>
                  <a:lnTo>
                    <a:pt x="62" y="185"/>
                  </a:lnTo>
                  <a:lnTo>
                    <a:pt x="64" y="275"/>
                  </a:lnTo>
                  <a:lnTo>
                    <a:pt x="73" y="389"/>
                  </a:lnTo>
                  <a:lnTo>
                    <a:pt x="18" y="389"/>
                  </a:lnTo>
                  <a:lnTo>
                    <a:pt x="16" y="378"/>
                  </a:lnTo>
                  <a:lnTo>
                    <a:pt x="11" y="346"/>
                  </a:lnTo>
                  <a:lnTo>
                    <a:pt x="6" y="299"/>
                  </a:lnTo>
                  <a:lnTo>
                    <a:pt x="2" y="242"/>
                  </a:lnTo>
                  <a:lnTo>
                    <a:pt x="0" y="178"/>
                  </a:lnTo>
                  <a:lnTo>
                    <a:pt x="4" y="114"/>
                  </a:lnTo>
                  <a:lnTo>
                    <a:pt x="14" y="52"/>
                  </a:lnTo>
                  <a:lnTo>
                    <a:pt x="32" y="0"/>
                  </a:lnTo>
                  <a:lnTo>
                    <a:pt x="99" y="3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2007" name="Freeform 375"/>
            <p:cNvSpPr>
              <a:spLocks/>
            </p:cNvSpPr>
            <p:nvPr/>
          </p:nvSpPr>
          <p:spPr bwMode="auto">
            <a:xfrm>
              <a:off x="4049" y="3295"/>
              <a:ext cx="8" cy="31"/>
            </a:xfrm>
            <a:custGeom>
              <a:avLst/>
              <a:gdLst>
                <a:gd name="T0" fmla="*/ 0 w 72"/>
                <a:gd name="T1" fmla="*/ 0 h 287"/>
                <a:gd name="T2" fmla="*/ 0 w 72"/>
                <a:gd name="T3" fmla="*/ 0 h 287"/>
                <a:gd name="T4" fmla="*/ 0 w 72"/>
                <a:gd name="T5" fmla="*/ 0 h 287"/>
                <a:gd name="T6" fmla="*/ 0 w 72"/>
                <a:gd name="T7" fmla="*/ 0 h 287"/>
                <a:gd name="T8" fmla="*/ 0 w 72"/>
                <a:gd name="T9" fmla="*/ 0 h 287"/>
                <a:gd name="T10" fmla="*/ 0 w 72"/>
                <a:gd name="T11" fmla="*/ 0 h 287"/>
                <a:gd name="T12" fmla="*/ 0 w 72"/>
                <a:gd name="T13" fmla="*/ 0 h 287"/>
                <a:gd name="T14" fmla="*/ 0 w 72"/>
                <a:gd name="T15" fmla="*/ 0 h 287"/>
                <a:gd name="T16" fmla="*/ 0 w 72"/>
                <a:gd name="T17" fmla="*/ 0 h 287"/>
                <a:gd name="T18" fmla="*/ 0 w 72"/>
                <a:gd name="T19" fmla="*/ 0 h 287"/>
                <a:gd name="T20" fmla="*/ 0 w 72"/>
                <a:gd name="T21" fmla="*/ 0 h 287"/>
                <a:gd name="T22" fmla="*/ 0 w 72"/>
                <a:gd name="T23" fmla="*/ 0 h 287"/>
                <a:gd name="T24" fmla="*/ 0 w 72"/>
                <a:gd name="T25" fmla="*/ 0 h 287"/>
                <a:gd name="T26" fmla="*/ 0 w 72"/>
                <a:gd name="T27" fmla="*/ 0 h 287"/>
                <a:gd name="T28" fmla="*/ 0 w 72"/>
                <a:gd name="T29" fmla="*/ 0 h 287"/>
                <a:gd name="T30" fmla="*/ 0 w 72"/>
                <a:gd name="T31" fmla="*/ 0 h 287"/>
                <a:gd name="T32" fmla="*/ 0 w 72"/>
                <a:gd name="T33" fmla="*/ 0 h 287"/>
                <a:gd name="T34" fmla="*/ 0 w 72"/>
                <a:gd name="T35" fmla="*/ 0 h 287"/>
                <a:gd name="T36" fmla="*/ 0 w 72"/>
                <a:gd name="T37" fmla="*/ 0 h 28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72"/>
                <a:gd name="T58" fmla="*/ 0 h 287"/>
                <a:gd name="T59" fmla="*/ 72 w 72"/>
                <a:gd name="T60" fmla="*/ 287 h 28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72" h="287">
                  <a:moveTo>
                    <a:pt x="72" y="2"/>
                  </a:moveTo>
                  <a:lnTo>
                    <a:pt x="70" y="4"/>
                  </a:lnTo>
                  <a:lnTo>
                    <a:pt x="66" y="12"/>
                  </a:lnTo>
                  <a:lnTo>
                    <a:pt x="59" y="27"/>
                  </a:lnTo>
                  <a:lnTo>
                    <a:pt x="53" y="50"/>
                  </a:lnTo>
                  <a:lnTo>
                    <a:pt x="48" y="87"/>
                  </a:lnTo>
                  <a:lnTo>
                    <a:pt x="46" y="137"/>
                  </a:lnTo>
                  <a:lnTo>
                    <a:pt x="47" y="203"/>
                  </a:lnTo>
                  <a:lnTo>
                    <a:pt x="54" y="287"/>
                  </a:lnTo>
                  <a:lnTo>
                    <a:pt x="13" y="287"/>
                  </a:lnTo>
                  <a:lnTo>
                    <a:pt x="12" y="279"/>
                  </a:lnTo>
                  <a:lnTo>
                    <a:pt x="8" y="255"/>
                  </a:lnTo>
                  <a:lnTo>
                    <a:pt x="4" y="220"/>
                  </a:lnTo>
                  <a:lnTo>
                    <a:pt x="1" y="178"/>
                  </a:lnTo>
                  <a:lnTo>
                    <a:pt x="0" y="131"/>
                  </a:lnTo>
                  <a:lnTo>
                    <a:pt x="2" y="84"/>
                  </a:lnTo>
                  <a:lnTo>
                    <a:pt x="9" y="39"/>
                  </a:lnTo>
                  <a:lnTo>
                    <a:pt x="23" y="0"/>
                  </a:lnTo>
                  <a:lnTo>
                    <a:pt x="72" y="2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2008" name="Rectangle 376"/>
            <p:cNvSpPr>
              <a:spLocks noChangeArrowheads="1"/>
            </p:cNvSpPr>
            <p:nvPr/>
          </p:nvSpPr>
          <p:spPr bwMode="auto">
            <a:xfrm>
              <a:off x="3944" y="3287"/>
              <a:ext cx="3" cy="101"/>
            </a:xfrm>
            <a:prstGeom prst="rect">
              <a:avLst/>
            </a:prstGeom>
            <a:solidFill>
              <a:srgbClr val="DDDDDD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l-GR"/>
            </a:p>
          </p:txBody>
        </p:sp>
        <p:sp>
          <p:nvSpPr>
            <p:cNvPr id="22009" name="Freeform 377"/>
            <p:cNvSpPr>
              <a:spLocks/>
            </p:cNvSpPr>
            <p:nvPr/>
          </p:nvSpPr>
          <p:spPr bwMode="auto">
            <a:xfrm>
              <a:off x="3980" y="3285"/>
              <a:ext cx="39" cy="47"/>
            </a:xfrm>
            <a:custGeom>
              <a:avLst/>
              <a:gdLst>
                <a:gd name="T0" fmla="*/ 0 w 354"/>
                <a:gd name="T1" fmla="*/ 0 h 418"/>
                <a:gd name="T2" fmla="*/ 0 w 354"/>
                <a:gd name="T3" fmla="*/ 0 h 418"/>
                <a:gd name="T4" fmla="*/ 0 w 354"/>
                <a:gd name="T5" fmla="*/ 0 h 418"/>
                <a:gd name="T6" fmla="*/ 0 w 354"/>
                <a:gd name="T7" fmla="*/ 0 h 418"/>
                <a:gd name="T8" fmla="*/ 0 w 354"/>
                <a:gd name="T9" fmla="*/ 0 h 418"/>
                <a:gd name="T10" fmla="*/ 0 w 354"/>
                <a:gd name="T11" fmla="*/ 0 h 418"/>
                <a:gd name="T12" fmla="*/ 0 w 354"/>
                <a:gd name="T13" fmla="*/ 0 h 418"/>
                <a:gd name="T14" fmla="*/ 0 w 354"/>
                <a:gd name="T15" fmla="*/ 0 h 418"/>
                <a:gd name="T16" fmla="*/ 0 w 354"/>
                <a:gd name="T17" fmla="*/ 0 h 418"/>
                <a:gd name="T18" fmla="*/ 0 w 354"/>
                <a:gd name="T19" fmla="*/ 0 h 418"/>
                <a:gd name="T20" fmla="*/ 0 w 354"/>
                <a:gd name="T21" fmla="*/ 0 h 418"/>
                <a:gd name="T22" fmla="*/ 0 w 354"/>
                <a:gd name="T23" fmla="*/ 0 h 418"/>
                <a:gd name="T24" fmla="*/ 0 w 354"/>
                <a:gd name="T25" fmla="*/ 0 h 418"/>
                <a:gd name="T26" fmla="*/ 0 w 354"/>
                <a:gd name="T27" fmla="*/ 0 h 418"/>
                <a:gd name="T28" fmla="*/ 0 w 354"/>
                <a:gd name="T29" fmla="*/ 0 h 418"/>
                <a:gd name="T30" fmla="*/ 0 w 354"/>
                <a:gd name="T31" fmla="*/ 0 h 418"/>
                <a:gd name="T32" fmla="*/ 0 w 354"/>
                <a:gd name="T33" fmla="*/ 0 h 418"/>
                <a:gd name="T34" fmla="*/ 0 w 354"/>
                <a:gd name="T35" fmla="*/ 0 h 418"/>
                <a:gd name="T36" fmla="*/ 0 w 354"/>
                <a:gd name="T37" fmla="*/ 0 h 418"/>
                <a:gd name="T38" fmla="*/ 0 w 354"/>
                <a:gd name="T39" fmla="*/ 0 h 418"/>
                <a:gd name="T40" fmla="*/ 0 w 354"/>
                <a:gd name="T41" fmla="*/ 0 h 418"/>
                <a:gd name="T42" fmla="*/ 0 w 354"/>
                <a:gd name="T43" fmla="*/ 0 h 418"/>
                <a:gd name="T44" fmla="*/ 0 w 354"/>
                <a:gd name="T45" fmla="*/ 0 h 418"/>
                <a:gd name="T46" fmla="*/ 0 w 354"/>
                <a:gd name="T47" fmla="*/ 0 h 418"/>
                <a:gd name="T48" fmla="*/ 0 w 354"/>
                <a:gd name="T49" fmla="*/ 0 h 418"/>
                <a:gd name="T50" fmla="*/ 0 w 354"/>
                <a:gd name="T51" fmla="*/ 0 h 418"/>
                <a:gd name="T52" fmla="*/ 0 w 354"/>
                <a:gd name="T53" fmla="*/ 0 h 418"/>
                <a:gd name="T54" fmla="*/ 0 w 354"/>
                <a:gd name="T55" fmla="*/ 0 h 418"/>
                <a:gd name="T56" fmla="*/ 0 w 354"/>
                <a:gd name="T57" fmla="*/ 0 h 418"/>
                <a:gd name="T58" fmla="*/ 0 w 354"/>
                <a:gd name="T59" fmla="*/ 0 h 418"/>
                <a:gd name="T60" fmla="*/ 0 w 354"/>
                <a:gd name="T61" fmla="*/ 0 h 418"/>
                <a:gd name="T62" fmla="*/ 0 w 354"/>
                <a:gd name="T63" fmla="*/ 0 h 418"/>
                <a:gd name="T64" fmla="*/ 0 w 354"/>
                <a:gd name="T65" fmla="*/ 0 h 418"/>
                <a:gd name="T66" fmla="*/ 0 w 354"/>
                <a:gd name="T67" fmla="*/ 0 h 418"/>
                <a:gd name="T68" fmla="*/ 0 w 354"/>
                <a:gd name="T69" fmla="*/ 0 h 418"/>
                <a:gd name="T70" fmla="*/ 0 w 354"/>
                <a:gd name="T71" fmla="*/ 0 h 418"/>
                <a:gd name="T72" fmla="*/ 0 w 354"/>
                <a:gd name="T73" fmla="*/ 0 h 418"/>
                <a:gd name="T74" fmla="*/ 0 w 354"/>
                <a:gd name="T75" fmla="*/ 0 h 418"/>
                <a:gd name="T76" fmla="*/ 0 w 354"/>
                <a:gd name="T77" fmla="*/ 0 h 418"/>
                <a:gd name="T78" fmla="*/ 0 w 354"/>
                <a:gd name="T79" fmla="*/ 0 h 418"/>
                <a:gd name="T80" fmla="*/ 0 w 354"/>
                <a:gd name="T81" fmla="*/ 0 h 418"/>
                <a:gd name="T82" fmla="*/ 0 w 354"/>
                <a:gd name="T83" fmla="*/ 0 h 418"/>
                <a:gd name="T84" fmla="*/ 0 w 354"/>
                <a:gd name="T85" fmla="*/ 0 h 418"/>
                <a:gd name="T86" fmla="*/ 0 w 354"/>
                <a:gd name="T87" fmla="*/ 0 h 418"/>
                <a:gd name="T88" fmla="*/ 0 w 354"/>
                <a:gd name="T89" fmla="*/ 0 h 418"/>
                <a:gd name="T90" fmla="*/ 0 w 354"/>
                <a:gd name="T91" fmla="*/ 0 h 418"/>
                <a:gd name="T92" fmla="*/ 0 w 354"/>
                <a:gd name="T93" fmla="*/ 0 h 418"/>
                <a:gd name="T94" fmla="*/ 0 w 354"/>
                <a:gd name="T95" fmla="*/ 0 h 418"/>
                <a:gd name="T96" fmla="*/ 0 w 354"/>
                <a:gd name="T97" fmla="*/ 0 h 418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354"/>
                <a:gd name="T148" fmla="*/ 0 h 418"/>
                <a:gd name="T149" fmla="*/ 354 w 354"/>
                <a:gd name="T150" fmla="*/ 418 h 418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354" h="418">
                  <a:moveTo>
                    <a:pt x="33" y="39"/>
                  </a:moveTo>
                  <a:lnTo>
                    <a:pt x="30" y="48"/>
                  </a:lnTo>
                  <a:lnTo>
                    <a:pt x="23" y="71"/>
                  </a:lnTo>
                  <a:lnTo>
                    <a:pt x="15" y="107"/>
                  </a:lnTo>
                  <a:lnTo>
                    <a:pt x="7" y="155"/>
                  </a:lnTo>
                  <a:lnTo>
                    <a:pt x="1" y="212"/>
                  </a:lnTo>
                  <a:lnTo>
                    <a:pt x="0" y="276"/>
                  </a:lnTo>
                  <a:lnTo>
                    <a:pt x="6" y="345"/>
                  </a:lnTo>
                  <a:lnTo>
                    <a:pt x="21" y="418"/>
                  </a:lnTo>
                  <a:lnTo>
                    <a:pt x="21" y="415"/>
                  </a:lnTo>
                  <a:lnTo>
                    <a:pt x="21" y="405"/>
                  </a:lnTo>
                  <a:lnTo>
                    <a:pt x="21" y="390"/>
                  </a:lnTo>
                  <a:lnTo>
                    <a:pt x="21" y="372"/>
                  </a:lnTo>
                  <a:lnTo>
                    <a:pt x="23" y="348"/>
                  </a:lnTo>
                  <a:lnTo>
                    <a:pt x="27" y="324"/>
                  </a:lnTo>
                  <a:lnTo>
                    <a:pt x="31" y="296"/>
                  </a:lnTo>
                  <a:lnTo>
                    <a:pt x="37" y="267"/>
                  </a:lnTo>
                  <a:lnTo>
                    <a:pt x="46" y="239"/>
                  </a:lnTo>
                  <a:lnTo>
                    <a:pt x="57" y="211"/>
                  </a:lnTo>
                  <a:lnTo>
                    <a:pt x="70" y="185"/>
                  </a:lnTo>
                  <a:lnTo>
                    <a:pt x="88" y="160"/>
                  </a:lnTo>
                  <a:lnTo>
                    <a:pt x="109" y="139"/>
                  </a:lnTo>
                  <a:lnTo>
                    <a:pt x="133" y="121"/>
                  </a:lnTo>
                  <a:lnTo>
                    <a:pt x="163" y="109"/>
                  </a:lnTo>
                  <a:lnTo>
                    <a:pt x="197" y="102"/>
                  </a:lnTo>
                  <a:lnTo>
                    <a:pt x="199" y="100"/>
                  </a:lnTo>
                  <a:lnTo>
                    <a:pt x="205" y="96"/>
                  </a:lnTo>
                  <a:lnTo>
                    <a:pt x="215" y="88"/>
                  </a:lnTo>
                  <a:lnTo>
                    <a:pt x="231" y="78"/>
                  </a:lnTo>
                  <a:lnTo>
                    <a:pt x="252" y="66"/>
                  </a:lnTo>
                  <a:lnTo>
                    <a:pt x="280" y="52"/>
                  </a:lnTo>
                  <a:lnTo>
                    <a:pt x="314" y="35"/>
                  </a:lnTo>
                  <a:lnTo>
                    <a:pt x="354" y="17"/>
                  </a:lnTo>
                  <a:lnTo>
                    <a:pt x="352" y="16"/>
                  </a:lnTo>
                  <a:lnTo>
                    <a:pt x="346" y="15"/>
                  </a:lnTo>
                  <a:lnTo>
                    <a:pt x="337" y="13"/>
                  </a:lnTo>
                  <a:lnTo>
                    <a:pt x="324" y="11"/>
                  </a:lnTo>
                  <a:lnTo>
                    <a:pt x="308" y="8"/>
                  </a:lnTo>
                  <a:lnTo>
                    <a:pt x="290" y="6"/>
                  </a:lnTo>
                  <a:lnTo>
                    <a:pt x="269" y="4"/>
                  </a:lnTo>
                  <a:lnTo>
                    <a:pt x="246" y="1"/>
                  </a:lnTo>
                  <a:lnTo>
                    <a:pt x="222" y="0"/>
                  </a:lnTo>
                  <a:lnTo>
                    <a:pt x="197" y="1"/>
                  </a:lnTo>
                  <a:lnTo>
                    <a:pt x="170" y="3"/>
                  </a:lnTo>
                  <a:lnTo>
                    <a:pt x="143" y="6"/>
                  </a:lnTo>
                  <a:lnTo>
                    <a:pt x="115" y="11"/>
                  </a:lnTo>
                  <a:lnTo>
                    <a:pt x="87" y="18"/>
                  </a:lnTo>
                  <a:lnTo>
                    <a:pt x="59" y="27"/>
                  </a:lnTo>
                  <a:lnTo>
                    <a:pt x="33" y="39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2010" name="Freeform 378"/>
            <p:cNvSpPr>
              <a:spLocks/>
            </p:cNvSpPr>
            <p:nvPr/>
          </p:nvSpPr>
          <p:spPr bwMode="auto">
            <a:xfrm>
              <a:off x="3925" y="3320"/>
              <a:ext cx="32" cy="8"/>
            </a:xfrm>
            <a:custGeom>
              <a:avLst/>
              <a:gdLst>
                <a:gd name="T0" fmla="*/ 0 w 290"/>
                <a:gd name="T1" fmla="*/ 0 h 79"/>
                <a:gd name="T2" fmla="*/ 0 w 290"/>
                <a:gd name="T3" fmla="*/ 0 h 79"/>
                <a:gd name="T4" fmla="*/ 0 w 290"/>
                <a:gd name="T5" fmla="*/ 0 h 79"/>
                <a:gd name="T6" fmla="*/ 0 w 290"/>
                <a:gd name="T7" fmla="*/ 0 h 79"/>
                <a:gd name="T8" fmla="*/ 0 w 290"/>
                <a:gd name="T9" fmla="*/ 0 h 79"/>
                <a:gd name="T10" fmla="*/ 0 w 290"/>
                <a:gd name="T11" fmla="*/ 0 h 79"/>
                <a:gd name="T12" fmla="*/ 0 w 290"/>
                <a:gd name="T13" fmla="*/ 0 h 79"/>
                <a:gd name="T14" fmla="*/ 0 w 290"/>
                <a:gd name="T15" fmla="*/ 0 h 79"/>
                <a:gd name="T16" fmla="*/ 0 w 290"/>
                <a:gd name="T17" fmla="*/ 0 h 79"/>
                <a:gd name="T18" fmla="*/ 0 w 290"/>
                <a:gd name="T19" fmla="*/ 0 h 79"/>
                <a:gd name="T20" fmla="*/ 0 w 290"/>
                <a:gd name="T21" fmla="*/ 0 h 79"/>
                <a:gd name="T22" fmla="*/ 0 w 290"/>
                <a:gd name="T23" fmla="*/ 0 h 79"/>
                <a:gd name="T24" fmla="*/ 0 w 290"/>
                <a:gd name="T25" fmla="*/ 0 h 79"/>
                <a:gd name="T26" fmla="*/ 0 w 290"/>
                <a:gd name="T27" fmla="*/ 0 h 79"/>
                <a:gd name="T28" fmla="*/ 0 w 290"/>
                <a:gd name="T29" fmla="*/ 0 h 79"/>
                <a:gd name="T30" fmla="*/ 0 w 290"/>
                <a:gd name="T31" fmla="*/ 0 h 79"/>
                <a:gd name="T32" fmla="*/ 0 w 290"/>
                <a:gd name="T33" fmla="*/ 0 h 79"/>
                <a:gd name="T34" fmla="*/ 0 w 290"/>
                <a:gd name="T35" fmla="*/ 0 h 79"/>
                <a:gd name="T36" fmla="*/ 0 w 290"/>
                <a:gd name="T37" fmla="*/ 0 h 79"/>
                <a:gd name="T38" fmla="*/ 0 w 290"/>
                <a:gd name="T39" fmla="*/ 0 h 79"/>
                <a:gd name="T40" fmla="*/ 0 w 290"/>
                <a:gd name="T41" fmla="*/ 0 h 79"/>
                <a:gd name="T42" fmla="*/ 0 w 290"/>
                <a:gd name="T43" fmla="*/ 0 h 79"/>
                <a:gd name="T44" fmla="*/ 0 w 290"/>
                <a:gd name="T45" fmla="*/ 0 h 79"/>
                <a:gd name="T46" fmla="*/ 0 w 290"/>
                <a:gd name="T47" fmla="*/ 0 h 79"/>
                <a:gd name="T48" fmla="*/ 0 w 290"/>
                <a:gd name="T49" fmla="*/ 0 h 79"/>
                <a:gd name="T50" fmla="*/ 0 w 290"/>
                <a:gd name="T51" fmla="*/ 0 h 79"/>
                <a:gd name="T52" fmla="*/ 0 w 290"/>
                <a:gd name="T53" fmla="*/ 0 h 79"/>
                <a:gd name="T54" fmla="*/ 0 w 290"/>
                <a:gd name="T55" fmla="*/ 0 h 79"/>
                <a:gd name="T56" fmla="*/ 0 w 290"/>
                <a:gd name="T57" fmla="*/ 0 h 79"/>
                <a:gd name="T58" fmla="*/ 0 w 290"/>
                <a:gd name="T59" fmla="*/ 0 h 79"/>
                <a:gd name="T60" fmla="*/ 0 w 290"/>
                <a:gd name="T61" fmla="*/ 0 h 79"/>
                <a:gd name="T62" fmla="*/ 0 w 290"/>
                <a:gd name="T63" fmla="*/ 0 h 79"/>
                <a:gd name="T64" fmla="*/ 0 w 290"/>
                <a:gd name="T65" fmla="*/ 0 h 79"/>
                <a:gd name="T66" fmla="*/ 0 w 290"/>
                <a:gd name="T67" fmla="*/ 0 h 79"/>
                <a:gd name="T68" fmla="*/ 0 w 290"/>
                <a:gd name="T69" fmla="*/ 0 h 7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90"/>
                <a:gd name="T106" fmla="*/ 0 h 79"/>
                <a:gd name="T107" fmla="*/ 290 w 290"/>
                <a:gd name="T108" fmla="*/ 79 h 7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90" h="79">
                  <a:moveTo>
                    <a:pt x="0" y="50"/>
                  </a:moveTo>
                  <a:lnTo>
                    <a:pt x="0" y="49"/>
                  </a:lnTo>
                  <a:lnTo>
                    <a:pt x="3" y="46"/>
                  </a:lnTo>
                  <a:lnTo>
                    <a:pt x="6" y="42"/>
                  </a:lnTo>
                  <a:lnTo>
                    <a:pt x="11" y="36"/>
                  </a:lnTo>
                  <a:lnTo>
                    <a:pt x="18" y="30"/>
                  </a:lnTo>
                  <a:lnTo>
                    <a:pt x="26" y="24"/>
                  </a:lnTo>
                  <a:lnTo>
                    <a:pt x="37" y="18"/>
                  </a:lnTo>
                  <a:lnTo>
                    <a:pt x="51" y="12"/>
                  </a:lnTo>
                  <a:lnTo>
                    <a:pt x="69" y="6"/>
                  </a:lnTo>
                  <a:lnTo>
                    <a:pt x="88" y="2"/>
                  </a:lnTo>
                  <a:lnTo>
                    <a:pt x="112" y="0"/>
                  </a:lnTo>
                  <a:lnTo>
                    <a:pt x="139" y="0"/>
                  </a:lnTo>
                  <a:lnTo>
                    <a:pt x="170" y="2"/>
                  </a:lnTo>
                  <a:lnTo>
                    <a:pt x="205" y="8"/>
                  </a:lnTo>
                  <a:lnTo>
                    <a:pt x="245" y="16"/>
                  </a:lnTo>
                  <a:lnTo>
                    <a:pt x="290" y="28"/>
                  </a:lnTo>
                  <a:lnTo>
                    <a:pt x="283" y="45"/>
                  </a:lnTo>
                  <a:lnTo>
                    <a:pt x="281" y="44"/>
                  </a:lnTo>
                  <a:lnTo>
                    <a:pt x="274" y="42"/>
                  </a:lnTo>
                  <a:lnTo>
                    <a:pt x="263" y="39"/>
                  </a:lnTo>
                  <a:lnTo>
                    <a:pt x="249" y="35"/>
                  </a:lnTo>
                  <a:lnTo>
                    <a:pt x="232" y="31"/>
                  </a:lnTo>
                  <a:lnTo>
                    <a:pt x="212" y="27"/>
                  </a:lnTo>
                  <a:lnTo>
                    <a:pt x="191" y="24"/>
                  </a:lnTo>
                  <a:lnTo>
                    <a:pt x="167" y="22"/>
                  </a:lnTo>
                  <a:lnTo>
                    <a:pt x="144" y="21"/>
                  </a:lnTo>
                  <a:lnTo>
                    <a:pt x="120" y="21"/>
                  </a:lnTo>
                  <a:lnTo>
                    <a:pt x="96" y="23"/>
                  </a:lnTo>
                  <a:lnTo>
                    <a:pt x="74" y="28"/>
                  </a:lnTo>
                  <a:lnTo>
                    <a:pt x="52" y="36"/>
                  </a:lnTo>
                  <a:lnTo>
                    <a:pt x="32" y="46"/>
                  </a:lnTo>
                  <a:lnTo>
                    <a:pt x="15" y="61"/>
                  </a:lnTo>
                  <a:lnTo>
                    <a:pt x="0" y="79"/>
                  </a:lnTo>
                  <a:lnTo>
                    <a:pt x="0" y="5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2011" name="Freeform 379"/>
            <p:cNvSpPr>
              <a:spLocks/>
            </p:cNvSpPr>
            <p:nvPr/>
          </p:nvSpPr>
          <p:spPr bwMode="auto">
            <a:xfrm>
              <a:off x="3925" y="3299"/>
              <a:ext cx="32" cy="9"/>
            </a:xfrm>
            <a:custGeom>
              <a:avLst/>
              <a:gdLst>
                <a:gd name="T0" fmla="*/ 0 w 290"/>
                <a:gd name="T1" fmla="*/ 0 h 79"/>
                <a:gd name="T2" fmla="*/ 0 w 290"/>
                <a:gd name="T3" fmla="*/ 0 h 79"/>
                <a:gd name="T4" fmla="*/ 0 w 290"/>
                <a:gd name="T5" fmla="*/ 0 h 79"/>
                <a:gd name="T6" fmla="*/ 0 w 290"/>
                <a:gd name="T7" fmla="*/ 0 h 79"/>
                <a:gd name="T8" fmla="*/ 0 w 290"/>
                <a:gd name="T9" fmla="*/ 0 h 79"/>
                <a:gd name="T10" fmla="*/ 0 w 290"/>
                <a:gd name="T11" fmla="*/ 0 h 79"/>
                <a:gd name="T12" fmla="*/ 0 w 290"/>
                <a:gd name="T13" fmla="*/ 0 h 79"/>
                <a:gd name="T14" fmla="*/ 0 w 290"/>
                <a:gd name="T15" fmla="*/ 0 h 79"/>
                <a:gd name="T16" fmla="*/ 0 w 290"/>
                <a:gd name="T17" fmla="*/ 0 h 79"/>
                <a:gd name="T18" fmla="*/ 0 w 290"/>
                <a:gd name="T19" fmla="*/ 0 h 79"/>
                <a:gd name="T20" fmla="*/ 0 w 290"/>
                <a:gd name="T21" fmla="*/ 0 h 79"/>
                <a:gd name="T22" fmla="*/ 0 w 290"/>
                <a:gd name="T23" fmla="*/ 0 h 79"/>
                <a:gd name="T24" fmla="*/ 0 w 290"/>
                <a:gd name="T25" fmla="*/ 0 h 79"/>
                <a:gd name="T26" fmla="*/ 0 w 290"/>
                <a:gd name="T27" fmla="*/ 0 h 79"/>
                <a:gd name="T28" fmla="*/ 0 w 290"/>
                <a:gd name="T29" fmla="*/ 0 h 79"/>
                <a:gd name="T30" fmla="*/ 0 w 290"/>
                <a:gd name="T31" fmla="*/ 0 h 79"/>
                <a:gd name="T32" fmla="*/ 0 w 290"/>
                <a:gd name="T33" fmla="*/ 0 h 79"/>
                <a:gd name="T34" fmla="*/ 0 w 290"/>
                <a:gd name="T35" fmla="*/ 0 h 79"/>
                <a:gd name="T36" fmla="*/ 0 w 290"/>
                <a:gd name="T37" fmla="*/ 0 h 79"/>
                <a:gd name="T38" fmla="*/ 0 w 290"/>
                <a:gd name="T39" fmla="*/ 0 h 79"/>
                <a:gd name="T40" fmla="*/ 0 w 290"/>
                <a:gd name="T41" fmla="*/ 0 h 79"/>
                <a:gd name="T42" fmla="*/ 0 w 290"/>
                <a:gd name="T43" fmla="*/ 0 h 79"/>
                <a:gd name="T44" fmla="*/ 0 w 290"/>
                <a:gd name="T45" fmla="*/ 0 h 79"/>
                <a:gd name="T46" fmla="*/ 0 w 290"/>
                <a:gd name="T47" fmla="*/ 0 h 79"/>
                <a:gd name="T48" fmla="*/ 0 w 290"/>
                <a:gd name="T49" fmla="*/ 0 h 79"/>
                <a:gd name="T50" fmla="*/ 0 w 290"/>
                <a:gd name="T51" fmla="*/ 0 h 79"/>
                <a:gd name="T52" fmla="*/ 0 w 290"/>
                <a:gd name="T53" fmla="*/ 0 h 79"/>
                <a:gd name="T54" fmla="*/ 0 w 290"/>
                <a:gd name="T55" fmla="*/ 0 h 79"/>
                <a:gd name="T56" fmla="*/ 0 w 290"/>
                <a:gd name="T57" fmla="*/ 0 h 79"/>
                <a:gd name="T58" fmla="*/ 0 w 290"/>
                <a:gd name="T59" fmla="*/ 0 h 79"/>
                <a:gd name="T60" fmla="*/ 0 w 290"/>
                <a:gd name="T61" fmla="*/ 0 h 79"/>
                <a:gd name="T62" fmla="*/ 0 w 290"/>
                <a:gd name="T63" fmla="*/ 0 h 79"/>
                <a:gd name="T64" fmla="*/ 0 w 290"/>
                <a:gd name="T65" fmla="*/ 0 h 79"/>
                <a:gd name="T66" fmla="*/ 0 w 290"/>
                <a:gd name="T67" fmla="*/ 0 h 79"/>
                <a:gd name="T68" fmla="*/ 0 w 290"/>
                <a:gd name="T69" fmla="*/ 0 h 7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90"/>
                <a:gd name="T106" fmla="*/ 0 h 79"/>
                <a:gd name="T107" fmla="*/ 290 w 290"/>
                <a:gd name="T108" fmla="*/ 79 h 7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90" h="79">
                  <a:moveTo>
                    <a:pt x="0" y="50"/>
                  </a:moveTo>
                  <a:lnTo>
                    <a:pt x="0" y="49"/>
                  </a:lnTo>
                  <a:lnTo>
                    <a:pt x="3" y="46"/>
                  </a:lnTo>
                  <a:lnTo>
                    <a:pt x="6" y="42"/>
                  </a:lnTo>
                  <a:lnTo>
                    <a:pt x="11" y="36"/>
                  </a:lnTo>
                  <a:lnTo>
                    <a:pt x="18" y="30"/>
                  </a:lnTo>
                  <a:lnTo>
                    <a:pt x="26" y="24"/>
                  </a:lnTo>
                  <a:lnTo>
                    <a:pt x="37" y="17"/>
                  </a:lnTo>
                  <a:lnTo>
                    <a:pt x="51" y="11"/>
                  </a:lnTo>
                  <a:lnTo>
                    <a:pt x="69" y="6"/>
                  </a:lnTo>
                  <a:lnTo>
                    <a:pt x="88" y="2"/>
                  </a:lnTo>
                  <a:lnTo>
                    <a:pt x="112" y="0"/>
                  </a:lnTo>
                  <a:lnTo>
                    <a:pt x="139" y="0"/>
                  </a:lnTo>
                  <a:lnTo>
                    <a:pt x="170" y="2"/>
                  </a:lnTo>
                  <a:lnTo>
                    <a:pt x="205" y="7"/>
                  </a:lnTo>
                  <a:lnTo>
                    <a:pt x="245" y="16"/>
                  </a:lnTo>
                  <a:lnTo>
                    <a:pt x="290" y="28"/>
                  </a:lnTo>
                  <a:lnTo>
                    <a:pt x="283" y="44"/>
                  </a:lnTo>
                  <a:lnTo>
                    <a:pt x="281" y="43"/>
                  </a:lnTo>
                  <a:lnTo>
                    <a:pt x="274" y="41"/>
                  </a:lnTo>
                  <a:lnTo>
                    <a:pt x="263" y="38"/>
                  </a:lnTo>
                  <a:lnTo>
                    <a:pt x="249" y="34"/>
                  </a:lnTo>
                  <a:lnTo>
                    <a:pt x="232" y="31"/>
                  </a:lnTo>
                  <a:lnTo>
                    <a:pt x="212" y="27"/>
                  </a:lnTo>
                  <a:lnTo>
                    <a:pt x="191" y="24"/>
                  </a:lnTo>
                  <a:lnTo>
                    <a:pt x="167" y="21"/>
                  </a:lnTo>
                  <a:lnTo>
                    <a:pt x="144" y="20"/>
                  </a:lnTo>
                  <a:lnTo>
                    <a:pt x="120" y="21"/>
                  </a:lnTo>
                  <a:lnTo>
                    <a:pt x="96" y="23"/>
                  </a:lnTo>
                  <a:lnTo>
                    <a:pt x="74" y="28"/>
                  </a:lnTo>
                  <a:lnTo>
                    <a:pt x="52" y="36"/>
                  </a:lnTo>
                  <a:lnTo>
                    <a:pt x="32" y="46"/>
                  </a:lnTo>
                  <a:lnTo>
                    <a:pt x="15" y="61"/>
                  </a:lnTo>
                  <a:lnTo>
                    <a:pt x="0" y="79"/>
                  </a:lnTo>
                  <a:lnTo>
                    <a:pt x="0" y="5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2012" name="Freeform 380"/>
            <p:cNvSpPr>
              <a:spLocks/>
            </p:cNvSpPr>
            <p:nvPr/>
          </p:nvSpPr>
          <p:spPr bwMode="auto">
            <a:xfrm>
              <a:off x="3955" y="3289"/>
              <a:ext cx="52" cy="96"/>
            </a:xfrm>
            <a:custGeom>
              <a:avLst/>
              <a:gdLst>
                <a:gd name="T0" fmla="*/ 0 w 469"/>
                <a:gd name="T1" fmla="*/ 0 h 868"/>
                <a:gd name="T2" fmla="*/ 0 w 469"/>
                <a:gd name="T3" fmla="*/ 0 h 868"/>
                <a:gd name="T4" fmla="*/ 0 w 469"/>
                <a:gd name="T5" fmla="*/ 0 h 868"/>
                <a:gd name="T6" fmla="*/ 0 w 469"/>
                <a:gd name="T7" fmla="*/ 0 h 868"/>
                <a:gd name="T8" fmla="*/ 0 w 469"/>
                <a:gd name="T9" fmla="*/ 0 h 868"/>
                <a:gd name="T10" fmla="*/ 0 w 469"/>
                <a:gd name="T11" fmla="*/ 0 h 868"/>
                <a:gd name="T12" fmla="*/ 0 w 469"/>
                <a:gd name="T13" fmla="*/ 0 h 868"/>
                <a:gd name="T14" fmla="*/ 0 w 469"/>
                <a:gd name="T15" fmla="*/ 0 h 868"/>
                <a:gd name="T16" fmla="*/ 0 w 469"/>
                <a:gd name="T17" fmla="*/ 0 h 868"/>
                <a:gd name="T18" fmla="*/ 0 w 469"/>
                <a:gd name="T19" fmla="*/ 0 h 868"/>
                <a:gd name="T20" fmla="*/ 0 w 469"/>
                <a:gd name="T21" fmla="*/ 0 h 868"/>
                <a:gd name="T22" fmla="*/ 0 w 469"/>
                <a:gd name="T23" fmla="*/ 0 h 868"/>
                <a:gd name="T24" fmla="*/ 0 w 469"/>
                <a:gd name="T25" fmla="*/ 0 h 868"/>
                <a:gd name="T26" fmla="*/ 0 w 469"/>
                <a:gd name="T27" fmla="*/ 0 h 868"/>
                <a:gd name="T28" fmla="*/ 0 w 469"/>
                <a:gd name="T29" fmla="*/ 0 h 868"/>
                <a:gd name="T30" fmla="*/ 0 w 469"/>
                <a:gd name="T31" fmla="*/ 0 h 868"/>
                <a:gd name="T32" fmla="*/ 0 w 469"/>
                <a:gd name="T33" fmla="*/ 0 h 868"/>
                <a:gd name="T34" fmla="*/ 0 w 469"/>
                <a:gd name="T35" fmla="*/ 0 h 86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69"/>
                <a:gd name="T55" fmla="*/ 0 h 868"/>
                <a:gd name="T56" fmla="*/ 469 w 469"/>
                <a:gd name="T57" fmla="*/ 868 h 86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69" h="868">
                  <a:moveTo>
                    <a:pt x="0" y="0"/>
                  </a:moveTo>
                  <a:lnTo>
                    <a:pt x="0" y="840"/>
                  </a:lnTo>
                  <a:lnTo>
                    <a:pt x="142" y="868"/>
                  </a:lnTo>
                  <a:lnTo>
                    <a:pt x="136" y="755"/>
                  </a:lnTo>
                  <a:lnTo>
                    <a:pt x="469" y="806"/>
                  </a:lnTo>
                  <a:lnTo>
                    <a:pt x="463" y="761"/>
                  </a:lnTo>
                  <a:lnTo>
                    <a:pt x="232" y="732"/>
                  </a:lnTo>
                  <a:lnTo>
                    <a:pt x="226" y="635"/>
                  </a:lnTo>
                  <a:lnTo>
                    <a:pt x="68" y="635"/>
                  </a:lnTo>
                  <a:lnTo>
                    <a:pt x="64" y="623"/>
                  </a:lnTo>
                  <a:lnTo>
                    <a:pt x="53" y="587"/>
                  </a:lnTo>
                  <a:lnTo>
                    <a:pt x="39" y="530"/>
                  </a:lnTo>
                  <a:lnTo>
                    <a:pt x="25" y="455"/>
                  </a:lnTo>
                  <a:lnTo>
                    <a:pt x="14" y="365"/>
                  </a:lnTo>
                  <a:lnTo>
                    <a:pt x="10" y="262"/>
                  </a:lnTo>
                  <a:lnTo>
                    <a:pt x="19" y="149"/>
                  </a:lnTo>
                  <a:lnTo>
                    <a:pt x="40" y="2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2013" name="Freeform 381"/>
            <p:cNvSpPr>
              <a:spLocks/>
            </p:cNvSpPr>
            <p:nvPr/>
          </p:nvSpPr>
          <p:spPr bwMode="auto">
            <a:xfrm>
              <a:off x="3981" y="3267"/>
              <a:ext cx="67" cy="13"/>
            </a:xfrm>
            <a:custGeom>
              <a:avLst/>
              <a:gdLst>
                <a:gd name="T0" fmla="*/ 0 w 604"/>
                <a:gd name="T1" fmla="*/ 0 h 118"/>
                <a:gd name="T2" fmla="*/ 0 w 604"/>
                <a:gd name="T3" fmla="*/ 0 h 118"/>
                <a:gd name="T4" fmla="*/ 0 w 604"/>
                <a:gd name="T5" fmla="*/ 0 h 118"/>
                <a:gd name="T6" fmla="*/ 0 w 604"/>
                <a:gd name="T7" fmla="*/ 0 h 118"/>
                <a:gd name="T8" fmla="*/ 0 w 604"/>
                <a:gd name="T9" fmla="*/ 0 h 118"/>
                <a:gd name="T10" fmla="*/ 0 w 604"/>
                <a:gd name="T11" fmla="*/ 0 h 118"/>
                <a:gd name="T12" fmla="*/ 0 w 604"/>
                <a:gd name="T13" fmla="*/ 0 h 118"/>
                <a:gd name="T14" fmla="*/ 0 w 604"/>
                <a:gd name="T15" fmla="*/ 0 h 118"/>
                <a:gd name="T16" fmla="*/ 0 w 604"/>
                <a:gd name="T17" fmla="*/ 0 h 118"/>
                <a:gd name="T18" fmla="*/ 0 w 604"/>
                <a:gd name="T19" fmla="*/ 0 h 118"/>
                <a:gd name="T20" fmla="*/ 0 w 604"/>
                <a:gd name="T21" fmla="*/ 0 h 118"/>
                <a:gd name="T22" fmla="*/ 0 w 604"/>
                <a:gd name="T23" fmla="*/ 0 h 118"/>
                <a:gd name="T24" fmla="*/ 0 w 604"/>
                <a:gd name="T25" fmla="*/ 0 h 118"/>
                <a:gd name="T26" fmla="*/ 0 w 604"/>
                <a:gd name="T27" fmla="*/ 0 h 118"/>
                <a:gd name="T28" fmla="*/ 0 w 604"/>
                <a:gd name="T29" fmla="*/ 0 h 118"/>
                <a:gd name="T30" fmla="*/ 0 w 604"/>
                <a:gd name="T31" fmla="*/ 0 h 118"/>
                <a:gd name="T32" fmla="*/ 0 w 604"/>
                <a:gd name="T33" fmla="*/ 0 h 118"/>
                <a:gd name="T34" fmla="*/ 0 w 604"/>
                <a:gd name="T35" fmla="*/ 0 h 118"/>
                <a:gd name="T36" fmla="*/ 0 w 604"/>
                <a:gd name="T37" fmla="*/ 0 h 118"/>
                <a:gd name="T38" fmla="*/ 0 w 604"/>
                <a:gd name="T39" fmla="*/ 0 h 118"/>
                <a:gd name="T40" fmla="*/ 0 w 604"/>
                <a:gd name="T41" fmla="*/ 0 h 118"/>
                <a:gd name="T42" fmla="*/ 0 w 604"/>
                <a:gd name="T43" fmla="*/ 0 h 118"/>
                <a:gd name="T44" fmla="*/ 0 w 604"/>
                <a:gd name="T45" fmla="*/ 0 h 118"/>
                <a:gd name="T46" fmla="*/ 0 w 604"/>
                <a:gd name="T47" fmla="*/ 0 h 118"/>
                <a:gd name="T48" fmla="*/ 0 w 604"/>
                <a:gd name="T49" fmla="*/ 0 h 118"/>
                <a:gd name="T50" fmla="*/ 0 w 604"/>
                <a:gd name="T51" fmla="*/ 0 h 118"/>
                <a:gd name="T52" fmla="*/ 0 w 604"/>
                <a:gd name="T53" fmla="*/ 0 h 118"/>
                <a:gd name="T54" fmla="*/ 0 w 604"/>
                <a:gd name="T55" fmla="*/ 0 h 118"/>
                <a:gd name="T56" fmla="*/ 0 w 604"/>
                <a:gd name="T57" fmla="*/ 0 h 118"/>
                <a:gd name="T58" fmla="*/ 0 w 604"/>
                <a:gd name="T59" fmla="*/ 0 h 118"/>
                <a:gd name="T60" fmla="*/ 0 w 604"/>
                <a:gd name="T61" fmla="*/ 0 h 118"/>
                <a:gd name="T62" fmla="*/ 0 w 604"/>
                <a:gd name="T63" fmla="*/ 0 h 118"/>
                <a:gd name="T64" fmla="*/ 0 w 604"/>
                <a:gd name="T65" fmla="*/ 0 h 118"/>
                <a:gd name="T66" fmla="*/ 0 w 604"/>
                <a:gd name="T67" fmla="*/ 0 h 118"/>
                <a:gd name="T68" fmla="*/ 0 w 604"/>
                <a:gd name="T69" fmla="*/ 0 h 118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604"/>
                <a:gd name="T106" fmla="*/ 0 h 118"/>
                <a:gd name="T107" fmla="*/ 604 w 604"/>
                <a:gd name="T108" fmla="*/ 118 h 118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604" h="118">
                  <a:moveTo>
                    <a:pt x="0" y="118"/>
                  </a:moveTo>
                  <a:lnTo>
                    <a:pt x="3" y="117"/>
                  </a:lnTo>
                  <a:lnTo>
                    <a:pt x="14" y="113"/>
                  </a:lnTo>
                  <a:lnTo>
                    <a:pt x="29" y="108"/>
                  </a:lnTo>
                  <a:lnTo>
                    <a:pt x="50" y="101"/>
                  </a:lnTo>
                  <a:lnTo>
                    <a:pt x="77" y="93"/>
                  </a:lnTo>
                  <a:lnTo>
                    <a:pt x="107" y="85"/>
                  </a:lnTo>
                  <a:lnTo>
                    <a:pt x="143" y="76"/>
                  </a:lnTo>
                  <a:lnTo>
                    <a:pt x="181" y="69"/>
                  </a:lnTo>
                  <a:lnTo>
                    <a:pt x="224" y="62"/>
                  </a:lnTo>
                  <a:lnTo>
                    <a:pt x="270" y="57"/>
                  </a:lnTo>
                  <a:lnTo>
                    <a:pt x="319" y="53"/>
                  </a:lnTo>
                  <a:lnTo>
                    <a:pt x="369" y="52"/>
                  </a:lnTo>
                  <a:lnTo>
                    <a:pt x="422" y="53"/>
                  </a:lnTo>
                  <a:lnTo>
                    <a:pt x="476" y="58"/>
                  </a:lnTo>
                  <a:lnTo>
                    <a:pt x="531" y="66"/>
                  </a:lnTo>
                  <a:lnTo>
                    <a:pt x="587" y="78"/>
                  </a:lnTo>
                  <a:lnTo>
                    <a:pt x="604" y="0"/>
                  </a:lnTo>
                  <a:lnTo>
                    <a:pt x="600" y="0"/>
                  </a:lnTo>
                  <a:lnTo>
                    <a:pt x="587" y="0"/>
                  </a:lnTo>
                  <a:lnTo>
                    <a:pt x="566" y="0"/>
                  </a:lnTo>
                  <a:lnTo>
                    <a:pt x="540" y="1"/>
                  </a:lnTo>
                  <a:lnTo>
                    <a:pt x="507" y="2"/>
                  </a:lnTo>
                  <a:lnTo>
                    <a:pt x="470" y="3"/>
                  </a:lnTo>
                  <a:lnTo>
                    <a:pt x="428" y="6"/>
                  </a:lnTo>
                  <a:lnTo>
                    <a:pt x="383" y="8"/>
                  </a:lnTo>
                  <a:lnTo>
                    <a:pt x="335" y="12"/>
                  </a:lnTo>
                  <a:lnTo>
                    <a:pt x="285" y="16"/>
                  </a:lnTo>
                  <a:lnTo>
                    <a:pt x="235" y="21"/>
                  </a:lnTo>
                  <a:lnTo>
                    <a:pt x="186" y="28"/>
                  </a:lnTo>
                  <a:lnTo>
                    <a:pt x="136" y="36"/>
                  </a:lnTo>
                  <a:lnTo>
                    <a:pt x="88" y="45"/>
                  </a:lnTo>
                  <a:lnTo>
                    <a:pt x="42" y="55"/>
                  </a:lnTo>
                  <a:lnTo>
                    <a:pt x="0" y="67"/>
                  </a:lnTo>
                  <a:lnTo>
                    <a:pt x="0" y="118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2014" name="Freeform 382"/>
            <p:cNvSpPr>
              <a:spLocks/>
            </p:cNvSpPr>
            <p:nvPr/>
          </p:nvSpPr>
          <p:spPr bwMode="auto">
            <a:xfrm>
              <a:off x="3942" y="3387"/>
              <a:ext cx="113" cy="38"/>
            </a:xfrm>
            <a:custGeom>
              <a:avLst/>
              <a:gdLst>
                <a:gd name="T0" fmla="*/ 0 w 1017"/>
                <a:gd name="T1" fmla="*/ 0 h 337"/>
                <a:gd name="T2" fmla="*/ 0 w 1017"/>
                <a:gd name="T3" fmla="*/ 0 h 337"/>
                <a:gd name="T4" fmla="*/ 0 w 1017"/>
                <a:gd name="T5" fmla="*/ 0 h 337"/>
                <a:gd name="T6" fmla="*/ 0 w 1017"/>
                <a:gd name="T7" fmla="*/ 0 h 337"/>
                <a:gd name="T8" fmla="*/ 0 w 1017"/>
                <a:gd name="T9" fmla="*/ 0 h 337"/>
                <a:gd name="T10" fmla="*/ 0 w 1017"/>
                <a:gd name="T11" fmla="*/ 0 h 337"/>
                <a:gd name="T12" fmla="*/ 0 w 1017"/>
                <a:gd name="T13" fmla="*/ 0 h 337"/>
                <a:gd name="T14" fmla="*/ 0 w 1017"/>
                <a:gd name="T15" fmla="*/ 0 h 337"/>
                <a:gd name="T16" fmla="*/ 0 w 1017"/>
                <a:gd name="T17" fmla="*/ 0 h 337"/>
                <a:gd name="T18" fmla="*/ 0 w 1017"/>
                <a:gd name="T19" fmla="*/ 0 h 337"/>
                <a:gd name="T20" fmla="*/ 0 w 1017"/>
                <a:gd name="T21" fmla="*/ 0 h 337"/>
                <a:gd name="T22" fmla="*/ 0 w 1017"/>
                <a:gd name="T23" fmla="*/ 0 h 337"/>
                <a:gd name="T24" fmla="*/ 0 w 1017"/>
                <a:gd name="T25" fmla="*/ 0 h 337"/>
                <a:gd name="T26" fmla="*/ 0 w 1017"/>
                <a:gd name="T27" fmla="*/ 0 h 337"/>
                <a:gd name="T28" fmla="*/ 0 w 1017"/>
                <a:gd name="T29" fmla="*/ 0 h 337"/>
                <a:gd name="T30" fmla="*/ 0 w 1017"/>
                <a:gd name="T31" fmla="*/ 0 h 337"/>
                <a:gd name="T32" fmla="*/ 0 w 1017"/>
                <a:gd name="T33" fmla="*/ 0 h 337"/>
                <a:gd name="T34" fmla="*/ 0 w 1017"/>
                <a:gd name="T35" fmla="*/ 0 h 337"/>
                <a:gd name="T36" fmla="*/ 0 w 1017"/>
                <a:gd name="T37" fmla="*/ 0 h 337"/>
                <a:gd name="T38" fmla="*/ 0 w 1017"/>
                <a:gd name="T39" fmla="*/ 0 h 337"/>
                <a:gd name="T40" fmla="*/ 0 w 1017"/>
                <a:gd name="T41" fmla="*/ 0 h 337"/>
                <a:gd name="T42" fmla="*/ 0 w 1017"/>
                <a:gd name="T43" fmla="*/ 0 h 337"/>
                <a:gd name="T44" fmla="*/ 0 w 1017"/>
                <a:gd name="T45" fmla="*/ 0 h 337"/>
                <a:gd name="T46" fmla="*/ 0 w 1017"/>
                <a:gd name="T47" fmla="*/ 0 h 337"/>
                <a:gd name="T48" fmla="*/ 0 w 1017"/>
                <a:gd name="T49" fmla="*/ 0 h 337"/>
                <a:gd name="T50" fmla="*/ 0 w 1017"/>
                <a:gd name="T51" fmla="*/ 0 h 337"/>
                <a:gd name="T52" fmla="*/ 0 w 1017"/>
                <a:gd name="T53" fmla="*/ 0 h 337"/>
                <a:gd name="T54" fmla="*/ 0 w 1017"/>
                <a:gd name="T55" fmla="*/ 0 h 337"/>
                <a:gd name="T56" fmla="*/ 0 w 1017"/>
                <a:gd name="T57" fmla="*/ 0 h 337"/>
                <a:gd name="T58" fmla="*/ 0 w 1017"/>
                <a:gd name="T59" fmla="*/ 0 h 337"/>
                <a:gd name="T60" fmla="*/ 0 w 1017"/>
                <a:gd name="T61" fmla="*/ 0 h 337"/>
                <a:gd name="T62" fmla="*/ 0 w 1017"/>
                <a:gd name="T63" fmla="*/ 0 h 337"/>
                <a:gd name="T64" fmla="*/ 0 w 1017"/>
                <a:gd name="T65" fmla="*/ 0 h 337"/>
                <a:gd name="T66" fmla="*/ 0 w 1017"/>
                <a:gd name="T67" fmla="*/ 0 h 337"/>
                <a:gd name="T68" fmla="*/ 0 w 1017"/>
                <a:gd name="T69" fmla="*/ 0 h 337"/>
                <a:gd name="T70" fmla="*/ 0 w 1017"/>
                <a:gd name="T71" fmla="*/ 0 h 337"/>
                <a:gd name="T72" fmla="*/ 0 w 1017"/>
                <a:gd name="T73" fmla="*/ 0 h 337"/>
                <a:gd name="T74" fmla="*/ 0 w 1017"/>
                <a:gd name="T75" fmla="*/ 0 h 337"/>
                <a:gd name="T76" fmla="*/ 0 w 1017"/>
                <a:gd name="T77" fmla="*/ 0 h 337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1017"/>
                <a:gd name="T118" fmla="*/ 0 h 337"/>
                <a:gd name="T119" fmla="*/ 1017 w 1017"/>
                <a:gd name="T120" fmla="*/ 337 h 337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1017" h="337">
                  <a:moveTo>
                    <a:pt x="430" y="326"/>
                  </a:moveTo>
                  <a:lnTo>
                    <a:pt x="432" y="325"/>
                  </a:lnTo>
                  <a:lnTo>
                    <a:pt x="438" y="323"/>
                  </a:lnTo>
                  <a:lnTo>
                    <a:pt x="447" y="319"/>
                  </a:lnTo>
                  <a:lnTo>
                    <a:pt x="459" y="314"/>
                  </a:lnTo>
                  <a:lnTo>
                    <a:pt x="474" y="308"/>
                  </a:lnTo>
                  <a:lnTo>
                    <a:pt x="491" y="301"/>
                  </a:lnTo>
                  <a:lnTo>
                    <a:pt x="509" y="291"/>
                  </a:lnTo>
                  <a:lnTo>
                    <a:pt x="528" y="282"/>
                  </a:lnTo>
                  <a:lnTo>
                    <a:pt x="549" y="272"/>
                  </a:lnTo>
                  <a:lnTo>
                    <a:pt x="568" y="260"/>
                  </a:lnTo>
                  <a:lnTo>
                    <a:pt x="587" y="248"/>
                  </a:lnTo>
                  <a:lnTo>
                    <a:pt x="606" y="235"/>
                  </a:lnTo>
                  <a:lnTo>
                    <a:pt x="623" y="222"/>
                  </a:lnTo>
                  <a:lnTo>
                    <a:pt x="638" y="208"/>
                  </a:lnTo>
                  <a:lnTo>
                    <a:pt x="651" y="193"/>
                  </a:lnTo>
                  <a:lnTo>
                    <a:pt x="662" y="179"/>
                  </a:lnTo>
                  <a:lnTo>
                    <a:pt x="0" y="17"/>
                  </a:lnTo>
                  <a:lnTo>
                    <a:pt x="51" y="0"/>
                  </a:lnTo>
                  <a:lnTo>
                    <a:pt x="1017" y="237"/>
                  </a:lnTo>
                  <a:lnTo>
                    <a:pt x="977" y="260"/>
                  </a:lnTo>
                  <a:lnTo>
                    <a:pt x="698" y="188"/>
                  </a:lnTo>
                  <a:lnTo>
                    <a:pt x="697" y="189"/>
                  </a:lnTo>
                  <a:lnTo>
                    <a:pt x="695" y="192"/>
                  </a:lnTo>
                  <a:lnTo>
                    <a:pt x="691" y="196"/>
                  </a:lnTo>
                  <a:lnTo>
                    <a:pt x="685" y="202"/>
                  </a:lnTo>
                  <a:lnTo>
                    <a:pt x="678" y="211"/>
                  </a:lnTo>
                  <a:lnTo>
                    <a:pt x="668" y="219"/>
                  </a:lnTo>
                  <a:lnTo>
                    <a:pt x="657" y="229"/>
                  </a:lnTo>
                  <a:lnTo>
                    <a:pt x="642" y="239"/>
                  </a:lnTo>
                  <a:lnTo>
                    <a:pt x="626" y="250"/>
                  </a:lnTo>
                  <a:lnTo>
                    <a:pt x="609" y="263"/>
                  </a:lnTo>
                  <a:lnTo>
                    <a:pt x="587" y="275"/>
                  </a:lnTo>
                  <a:lnTo>
                    <a:pt x="565" y="287"/>
                  </a:lnTo>
                  <a:lnTo>
                    <a:pt x="540" y="301"/>
                  </a:lnTo>
                  <a:lnTo>
                    <a:pt x="511" y="313"/>
                  </a:lnTo>
                  <a:lnTo>
                    <a:pt x="480" y="325"/>
                  </a:lnTo>
                  <a:lnTo>
                    <a:pt x="447" y="337"/>
                  </a:lnTo>
                  <a:lnTo>
                    <a:pt x="430" y="326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2015" name="Freeform 383"/>
            <p:cNvSpPr>
              <a:spLocks/>
            </p:cNvSpPr>
            <p:nvPr/>
          </p:nvSpPr>
          <p:spPr bwMode="auto">
            <a:xfrm>
              <a:off x="3918" y="3397"/>
              <a:ext cx="116" cy="34"/>
            </a:xfrm>
            <a:custGeom>
              <a:avLst/>
              <a:gdLst>
                <a:gd name="T0" fmla="*/ 0 w 1036"/>
                <a:gd name="T1" fmla="*/ 0 h 303"/>
                <a:gd name="T2" fmla="*/ 0 w 1036"/>
                <a:gd name="T3" fmla="*/ 0 h 303"/>
                <a:gd name="T4" fmla="*/ 0 w 1036"/>
                <a:gd name="T5" fmla="*/ 0 h 303"/>
                <a:gd name="T6" fmla="*/ 0 w 1036"/>
                <a:gd name="T7" fmla="*/ 0 h 303"/>
                <a:gd name="T8" fmla="*/ 0 w 1036"/>
                <a:gd name="T9" fmla="*/ 0 h 30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36"/>
                <a:gd name="T16" fmla="*/ 0 h 303"/>
                <a:gd name="T17" fmla="*/ 1036 w 1036"/>
                <a:gd name="T18" fmla="*/ 303 h 30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36" h="303">
                  <a:moveTo>
                    <a:pt x="0" y="0"/>
                  </a:moveTo>
                  <a:lnTo>
                    <a:pt x="1013" y="303"/>
                  </a:lnTo>
                  <a:lnTo>
                    <a:pt x="1036" y="303"/>
                  </a:lnTo>
                  <a:lnTo>
                    <a:pt x="3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2016" name="Freeform 384"/>
            <p:cNvSpPr>
              <a:spLocks/>
            </p:cNvSpPr>
            <p:nvPr/>
          </p:nvSpPr>
          <p:spPr bwMode="auto">
            <a:xfrm>
              <a:off x="3938" y="3393"/>
              <a:ext cx="113" cy="30"/>
            </a:xfrm>
            <a:custGeom>
              <a:avLst/>
              <a:gdLst>
                <a:gd name="T0" fmla="*/ 0 w 1023"/>
                <a:gd name="T1" fmla="*/ 0 h 270"/>
                <a:gd name="T2" fmla="*/ 0 w 1023"/>
                <a:gd name="T3" fmla="*/ 0 h 270"/>
                <a:gd name="T4" fmla="*/ 0 w 1023"/>
                <a:gd name="T5" fmla="*/ 0 h 270"/>
                <a:gd name="T6" fmla="*/ 0 w 1023"/>
                <a:gd name="T7" fmla="*/ 0 h 270"/>
                <a:gd name="T8" fmla="*/ 0 w 1023"/>
                <a:gd name="T9" fmla="*/ 0 h 27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23"/>
                <a:gd name="T16" fmla="*/ 0 h 270"/>
                <a:gd name="T17" fmla="*/ 1023 w 1023"/>
                <a:gd name="T18" fmla="*/ 270 h 27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23" h="270">
                  <a:moveTo>
                    <a:pt x="0" y="1"/>
                  </a:moveTo>
                  <a:lnTo>
                    <a:pt x="1001" y="270"/>
                  </a:lnTo>
                  <a:lnTo>
                    <a:pt x="1023" y="269"/>
                  </a:lnTo>
                  <a:lnTo>
                    <a:pt x="31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2017" name="Freeform 385"/>
            <p:cNvSpPr>
              <a:spLocks/>
            </p:cNvSpPr>
            <p:nvPr/>
          </p:nvSpPr>
          <p:spPr bwMode="auto">
            <a:xfrm>
              <a:off x="3929" y="3394"/>
              <a:ext cx="114" cy="33"/>
            </a:xfrm>
            <a:custGeom>
              <a:avLst/>
              <a:gdLst>
                <a:gd name="T0" fmla="*/ 0 w 1028"/>
                <a:gd name="T1" fmla="*/ 0 h 299"/>
                <a:gd name="T2" fmla="*/ 0 w 1028"/>
                <a:gd name="T3" fmla="*/ 0 h 299"/>
                <a:gd name="T4" fmla="*/ 0 w 1028"/>
                <a:gd name="T5" fmla="*/ 0 h 299"/>
                <a:gd name="T6" fmla="*/ 0 w 1028"/>
                <a:gd name="T7" fmla="*/ 0 h 299"/>
                <a:gd name="T8" fmla="*/ 0 w 1028"/>
                <a:gd name="T9" fmla="*/ 0 h 29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28"/>
                <a:gd name="T16" fmla="*/ 0 h 299"/>
                <a:gd name="T17" fmla="*/ 1028 w 1028"/>
                <a:gd name="T18" fmla="*/ 299 h 29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28" h="299">
                  <a:moveTo>
                    <a:pt x="0" y="0"/>
                  </a:moveTo>
                  <a:lnTo>
                    <a:pt x="1009" y="299"/>
                  </a:lnTo>
                  <a:lnTo>
                    <a:pt x="1028" y="292"/>
                  </a:lnTo>
                  <a:lnTo>
                    <a:pt x="3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21697" name="Group 386"/>
          <p:cNvGrpSpPr>
            <a:grpSpLocks/>
          </p:cNvGrpSpPr>
          <p:nvPr/>
        </p:nvGrpSpPr>
        <p:grpSpPr bwMode="auto">
          <a:xfrm>
            <a:off x="5843588" y="5184775"/>
            <a:ext cx="338137" cy="282575"/>
            <a:chOff x="3899" y="3264"/>
            <a:chExt cx="213" cy="178"/>
          </a:xfrm>
        </p:grpSpPr>
        <p:sp>
          <p:nvSpPr>
            <p:cNvPr id="21940" name="Freeform 387"/>
            <p:cNvSpPr>
              <a:spLocks/>
            </p:cNvSpPr>
            <p:nvPr/>
          </p:nvSpPr>
          <p:spPr bwMode="auto">
            <a:xfrm>
              <a:off x="3899" y="3264"/>
              <a:ext cx="213" cy="178"/>
            </a:xfrm>
            <a:custGeom>
              <a:avLst/>
              <a:gdLst>
                <a:gd name="T0" fmla="*/ 0 w 1913"/>
                <a:gd name="T1" fmla="*/ 0 h 1606"/>
                <a:gd name="T2" fmla="*/ 0 w 1913"/>
                <a:gd name="T3" fmla="*/ 0 h 1606"/>
                <a:gd name="T4" fmla="*/ 0 w 1913"/>
                <a:gd name="T5" fmla="*/ 0 h 1606"/>
                <a:gd name="T6" fmla="*/ 0 w 1913"/>
                <a:gd name="T7" fmla="*/ 0 h 1606"/>
                <a:gd name="T8" fmla="*/ 0 w 1913"/>
                <a:gd name="T9" fmla="*/ 0 h 1606"/>
                <a:gd name="T10" fmla="*/ 0 w 1913"/>
                <a:gd name="T11" fmla="*/ 0 h 1606"/>
                <a:gd name="T12" fmla="*/ 0 w 1913"/>
                <a:gd name="T13" fmla="*/ 0 h 1606"/>
                <a:gd name="T14" fmla="*/ 0 w 1913"/>
                <a:gd name="T15" fmla="*/ 0 h 1606"/>
                <a:gd name="T16" fmla="*/ 0 w 1913"/>
                <a:gd name="T17" fmla="*/ 0 h 1606"/>
                <a:gd name="T18" fmla="*/ 0 w 1913"/>
                <a:gd name="T19" fmla="*/ 0 h 1606"/>
                <a:gd name="T20" fmla="*/ 0 w 1913"/>
                <a:gd name="T21" fmla="*/ 0 h 1606"/>
                <a:gd name="T22" fmla="*/ 0 w 1913"/>
                <a:gd name="T23" fmla="*/ 0 h 1606"/>
                <a:gd name="T24" fmla="*/ 0 w 1913"/>
                <a:gd name="T25" fmla="*/ 0 h 1606"/>
                <a:gd name="T26" fmla="*/ 0 w 1913"/>
                <a:gd name="T27" fmla="*/ 0 h 1606"/>
                <a:gd name="T28" fmla="*/ 0 w 1913"/>
                <a:gd name="T29" fmla="*/ 0 h 1606"/>
                <a:gd name="T30" fmla="*/ 0 w 1913"/>
                <a:gd name="T31" fmla="*/ 0 h 1606"/>
                <a:gd name="T32" fmla="*/ 0 w 1913"/>
                <a:gd name="T33" fmla="*/ 0 h 1606"/>
                <a:gd name="T34" fmla="*/ 0 w 1913"/>
                <a:gd name="T35" fmla="*/ 0 h 1606"/>
                <a:gd name="T36" fmla="*/ 0 w 1913"/>
                <a:gd name="T37" fmla="*/ 0 h 1606"/>
                <a:gd name="T38" fmla="*/ 0 w 1913"/>
                <a:gd name="T39" fmla="*/ 0 h 1606"/>
                <a:gd name="T40" fmla="*/ 0 w 1913"/>
                <a:gd name="T41" fmla="*/ 0 h 1606"/>
                <a:gd name="T42" fmla="*/ 0 w 1913"/>
                <a:gd name="T43" fmla="*/ 0 h 1606"/>
                <a:gd name="T44" fmla="*/ 0 w 1913"/>
                <a:gd name="T45" fmla="*/ 0 h 1606"/>
                <a:gd name="T46" fmla="*/ 0 w 1913"/>
                <a:gd name="T47" fmla="*/ 0 h 1606"/>
                <a:gd name="T48" fmla="*/ 0 w 1913"/>
                <a:gd name="T49" fmla="*/ 0 h 1606"/>
                <a:gd name="T50" fmla="*/ 0 w 1913"/>
                <a:gd name="T51" fmla="*/ 0 h 1606"/>
                <a:gd name="T52" fmla="*/ 0 w 1913"/>
                <a:gd name="T53" fmla="*/ 0 h 1606"/>
                <a:gd name="T54" fmla="*/ 0 w 1913"/>
                <a:gd name="T55" fmla="*/ 0 h 1606"/>
                <a:gd name="T56" fmla="*/ 0 w 1913"/>
                <a:gd name="T57" fmla="*/ 0 h 1606"/>
                <a:gd name="T58" fmla="*/ 0 w 1913"/>
                <a:gd name="T59" fmla="*/ 0 h 1606"/>
                <a:gd name="T60" fmla="*/ 0 w 1913"/>
                <a:gd name="T61" fmla="*/ 0 h 1606"/>
                <a:gd name="T62" fmla="*/ 0 w 1913"/>
                <a:gd name="T63" fmla="*/ 0 h 1606"/>
                <a:gd name="T64" fmla="*/ 0 w 1913"/>
                <a:gd name="T65" fmla="*/ 0 h 1606"/>
                <a:gd name="T66" fmla="*/ 0 w 1913"/>
                <a:gd name="T67" fmla="*/ 0 h 1606"/>
                <a:gd name="T68" fmla="*/ 0 w 1913"/>
                <a:gd name="T69" fmla="*/ 0 h 1606"/>
                <a:gd name="T70" fmla="*/ 0 w 1913"/>
                <a:gd name="T71" fmla="*/ 0 h 1606"/>
                <a:gd name="T72" fmla="*/ 0 w 1913"/>
                <a:gd name="T73" fmla="*/ 0 h 1606"/>
                <a:gd name="T74" fmla="*/ 0 w 1913"/>
                <a:gd name="T75" fmla="*/ 0 h 1606"/>
                <a:gd name="T76" fmla="*/ 0 w 1913"/>
                <a:gd name="T77" fmla="*/ 0 h 160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1913"/>
                <a:gd name="T118" fmla="*/ 0 h 1606"/>
                <a:gd name="T119" fmla="*/ 1913 w 1913"/>
                <a:gd name="T120" fmla="*/ 1606 h 160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1913" h="1606">
                  <a:moveTo>
                    <a:pt x="518" y="213"/>
                  </a:moveTo>
                  <a:lnTo>
                    <a:pt x="539" y="115"/>
                  </a:lnTo>
                  <a:lnTo>
                    <a:pt x="540" y="115"/>
                  </a:lnTo>
                  <a:lnTo>
                    <a:pt x="544" y="114"/>
                  </a:lnTo>
                  <a:lnTo>
                    <a:pt x="549" y="112"/>
                  </a:lnTo>
                  <a:lnTo>
                    <a:pt x="555" y="110"/>
                  </a:lnTo>
                  <a:lnTo>
                    <a:pt x="564" y="107"/>
                  </a:lnTo>
                  <a:lnTo>
                    <a:pt x="574" y="103"/>
                  </a:lnTo>
                  <a:lnTo>
                    <a:pt x="586" y="100"/>
                  </a:lnTo>
                  <a:lnTo>
                    <a:pt x="602" y="95"/>
                  </a:lnTo>
                  <a:lnTo>
                    <a:pt x="618" y="90"/>
                  </a:lnTo>
                  <a:lnTo>
                    <a:pt x="636" y="85"/>
                  </a:lnTo>
                  <a:lnTo>
                    <a:pt x="656" y="80"/>
                  </a:lnTo>
                  <a:lnTo>
                    <a:pt x="679" y="75"/>
                  </a:lnTo>
                  <a:lnTo>
                    <a:pt x="703" y="70"/>
                  </a:lnTo>
                  <a:lnTo>
                    <a:pt x="730" y="64"/>
                  </a:lnTo>
                  <a:lnTo>
                    <a:pt x="758" y="58"/>
                  </a:lnTo>
                  <a:lnTo>
                    <a:pt x="789" y="52"/>
                  </a:lnTo>
                  <a:lnTo>
                    <a:pt x="820" y="46"/>
                  </a:lnTo>
                  <a:lnTo>
                    <a:pt x="855" y="41"/>
                  </a:lnTo>
                  <a:lnTo>
                    <a:pt x="892" y="36"/>
                  </a:lnTo>
                  <a:lnTo>
                    <a:pt x="929" y="31"/>
                  </a:lnTo>
                  <a:lnTo>
                    <a:pt x="970" y="26"/>
                  </a:lnTo>
                  <a:lnTo>
                    <a:pt x="1013" y="21"/>
                  </a:lnTo>
                  <a:lnTo>
                    <a:pt x="1056" y="17"/>
                  </a:lnTo>
                  <a:lnTo>
                    <a:pt x="1103" y="13"/>
                  </a:lnTo>
                  <a:lnTo>
                    <a:pt x="1152" y="10"/>
                  </a:lnTo>
                  <a:lnTo>
                    <a:pt x="1202" y="6"/>
                  </a:lnTo>
                  <a:lnTo>
                    <a:pt x="1255" y="3"/>
                  </a:lnTo>
                  <a:lnTo>
                    <a:pt x="1309" y="1"/>
                  </a:lnTo>
                  <a:lnTo>
                    <a:pt x="1366" y="0"/>
                  </a:lnTo>
                  <a:lnTo>
                    <a:pt x="1425" y="0"/>
                  </a:lnTo>
                  <a:lnTo>
                    <a:pt x="1485" y="0"/>
                  </a:lnTo>
                  <a:lnTo>
                    <a:pt x="1548" y="1"/>
                  </a:lnTo>
                  <a:lnTo>
                    <a:pt x="1616" y="39"/>
                  </a:lnTo>
                  <a:lnTo>
                    <a:pt x="1601" y="221"/>
                  </a:lnTo>
                  <a:lnTo>
                    <a:pt x="1606" y="223"/>
                  </a:lnTo>
                  <a:lnTo>
                    <a:pt x="1620" y="230"/>
                  </a:lnTo>
                  <a:lnTo>
                    <a:pt x="1640" y="243"/>
                  </a:lnTo>
                  <a:lnTo>
                    <a:pt x="1663" y="260"/>
                  </a:lnTo>
                  <a:lnTo>
                    <a:pt x="1688" y="284"/>
                  </a:lnTo>
                  <a:lnTo>
                    <a:pt x="1709" y="312"/>
                  </a:lnTo>
                  <a:lnTo>
                    <a:pt x="1726" y="347"/>
                  </a:lnTo>
                  <a:lnTo>
                    <a:pt x="1736" y="388"/>
                  </a:lnTo>
                  <a:lnTo>
                    <a:pt x="1891" y="528"/>
                  </a:lnTo>
                  <a:lnTo>
                    <a:pt x="1849" y="898"/>
                  </a:lnTo>
                  <a:lnTo>
                    <a:pt x="1601" y="1023"/>
                  </a:lnTo>
                  <a:lnTo>
                    <a:pt x="1895" y="1110"/>
                  </a:lnTo>
                  <a:lnTo>
                    <a:pt x="1897" y="1114"/>
                  </a:lnTo>
                  <a:lnTo>
                    <a:pt x="1902" y="1125"/>
                  </a:lnTo>
                  <a:lnTo>
                    <a:pt x="1907" y="1143"/>
                  </a:lnTo>
                  <a:lnTo>
                    <a:pt x="1912" y="1166"/>
                  </a:lnTo>
                  <a:lnTo>
                    <a:pt x="1913" y="1195"/>
                  </a:lnTo>
                  <a:lnTo>
                    <a:pt x="1911" y="1229"/>
                  </a:lnTo>
                  <a:lnTo>
                    <a:pt x="1901" y="1266"/>
                  </a:lnTo>
                  <a:lnTo>
                    <a:pt x="1884" y="1307"/>
                  </a:lnTo>
                  <a:lnTo>
                    <a:pt x="1107" y="1606"/>
                  </a:lnTo>
                  <a:lnTo>
                    <a:pt x="0" y="1258"/>
                  </a:lnTo>
                  <a:lnTo>
                    <a:pt x="19" y="1217"/>
                  </a:lnTo>
                  <a:lnTo>
                    <a:pt x="188" y="1159"/>
                  </a:lnTo>
                  <a:lnTo>
                    <a:pt x="188" y="221"/>
                  </a:lnTo>
                  <a:lnTo>
                    <a:pt x="189" y="220"/>
                  </a:lnTo>
                  <a:lnTo>
                    <a:pt x="193" y="217"/>
                  </a:lnTo>
                  <a:lnTo>
                    <a:pt x="198" y="214"/>
                  </a:lnTo>
                  <a:lnTo>
                    <a:pt x="207" y="209"/>
                  </a:lnTo>
                  <a:lnTo>
                    <a:pt x="218" y="203"/>
                  </a:lnTo>
                  <a:lnTo>
                    <a:pt x="230" y="197"/>
                  </a:lnTo>
                  <a:lnTo>
                    <a:pt x="245" y="191"/>
                  </a:lnTo>
                  <a:lnTo>
                    <a:pt x="262" y="184"/>
                  </a:lnTo>
                  <a:lnTo>
                    <a:pt x="281" y="179"/>
                  </a:lnTo>
                  <a:lnTo>
                    <a:pt x="302" y="175"/>
                  </a:lnTo>
                  <a:lnTo>
                    <a:pt x="326" y="173"/>
                  </a:lnTo>
                  <a:lnTo>
                    <a:pt x="350" y="171"/>
                  </a:lnTo>
                  <a:lnTo>
                    <a:pt x="378" y="172"/>
                  </a:lnTo>
                  <a:lnTo>
                    <a:pt x="407" y="175"/>
                  </a:lnTo>
                  <a:lnTo>
                    <a:pt x="439" y="181"/>
                  </a:lnTo>
                  <a:lnTo>
                    <a:pt x="471" y="191"/>
                  </a:lnTo>
                  <a:lnTo>
                    <a:pt x="518" y="213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41" name="Freeform 388"/>
            <p:cNvSpPr>
              <a:spLocks/>
            </p:cNvSpPr>
            <p:nvPr/>
          </p:nvSpPr>
          <p:spPr bwMode="auto">
            <a:xfrm>
              <a:off x="3977" y="3278"/>
              <a:ext cx="68" cy="78"/>
            </a:xfrm>
            <a:custGeom>
              <a:avLst/>
              <a:gdLst>
                <a:gd name="T0" fmla="*/ 0 w 614"/>
                <a:gd name="T1" fmla="*/ 0 h 697"/>
                <a:gd name="T2" fmla="*/ 0 w 614"/>
                <a:gd name="T3" fmla="*/ 0 h 697"/>
                <a:gd name="T4" fmla="*/ 0 w 614"/>
                <a:gd name="T5" fmla="*/ 0 h 697"/>
                <a:gd name="T6" fmla="*/ 0 w 614"/>
                <a:gd name="T7" fmla="*/ 0 h 697"/>
                <a:gd name="T8" fmla="*/ 0 w 614"/>
                <a:gd name="T9" fmla="*/ 0 h 697"/>
                <a:gd name="T10" fmla="*/ 0 w 614"/>
                <a:gd name="T11" fmla="*/ 0 h 697"/>
                <a:gd name="T12" fmla="*/ 0 w 614"/>
                <a:gd name="T13" fmla="*/ 0 h 697"/>
                <a:gd name="T14" fmla="*/ 0 w 614"/>
                <a:gd name="T15" fmla="*/ 0 h 697"/>
                <a:gd name="T16" fmla="*/ 0 w 614"/>
                <a:gd name="T17" fmla="*/ 0 h 697"/>
                <a:gd name="T18" fmla="*/ 0 w 614"/>
                <a:gd name="T19" fmla="*/ 0 h 697"/>
                <a:gd name="T20" fmla="*/ 0 w 614"/>
                <a:gd name="T21" fmla="*/ 0 h 697"/>
                <a:gd name="T22" fmla="*/ 0 w 614"/>
                <a:gd name="T23" fmla="*/ 0 h 697"/>
                <a:gd name="T24" fmla="*/ 0 w 614"/>
                <a:gd name="T25" fmla="*/ 0 h 697"/>
                <a:gd name="T26" fmla="*/ 0 w 614"/>
                <a:gd name="T27" fmla="*/ 0 h 697"/>
                <a:gd name="T28" fmla="*/ 0 w 614"/>
                <a:gd name="T29" fmla="*/ 0 h 697"/>
                <a:gd name="T30" fmla="*/ 0 w 614"/>
                <a:gd name="T31" fmla="*/ 0 h 697"/>
                <a:gd name="T32" fmla="*/ 0 w 614"/>
                <a:gd name="T33" fmla="*/ 0 h 697"/>
                <a:gd name="T34" fmla="*/ 0 w 614"/>
                <a:gd name="T35" fmla="*/ 0 h 697"/>
                <a:gd name="T36" fmla="*/ 0 w 614"/>
                <a:gd name="T37" fmla="*/ 0 h 697"/>
                <a:gd name="T38" fmla="*/ 0 w 614"/>
                <a:gd name="T39" fmla="*/ 0 h 697"/>
                <a:gd name="T40" fmla="*/ 0 w 614"/>
                <a:gd name="T41" fmla="*/ 0 h 697"/>
                <a:gd name="T42" fmla="*/ 0 w 614"/>
                <a:gd name="T43" fmla="*/ 0 h 697"/>
                <a:gd name="T44" fmla="*/ 0 w 614"/>
                <a:gd name="T45" fmla="*/ 0 h 697"/>
                <a:gd name="T46" fmla="*/ 0 w 614"/>
                <a:gd name="T47" fmla="*/ 0 h 697"/>
                <a:gd name="T48" fmla="*/ 0 w 614"/>
                <a:gd name="T49" fmla="*/ 0 h 697"/>
                <a:gd name="T50" fmla="*/ 0 w 614"/>
                <a:gd name="T51" fmla="*/ 0 h 697"/>
                <a:gd name="T52" fmla="*/ 0 w 614"/>
                <a:gd name="T53" fmla="*/ 0 h 697"/>
                <a:gd name="T54" fmla="*/ 0 w 614"/>
                <a:gd name="T55" fmla="*/ 0 h 697"/>
                <a:gd name="T56" fmla="*/ 0 w 614"/>
                <a:gd name="T57" fmla="*/ 0 h 697"/>
                <a:gd name="T58" fmla="*/ 0 w 614"/>
                <a:gd name="T59" fmla="*/ 0 h 697"/>
                <a:gd name="T60" fmla="*/ 0 w 614"/>
                <a:gd name="T61" fmla="*/ 0 h 697"/>
                <a:gd name="T62" fmla="*/ 0 w 614"/>
                <a:gd name="T63" fmla="*/ 0 h 697"/>
                <a:gd name="T64" fmla="*/ 0 w 614"/>
                <a:gd name="T65" fmla="*/ 0 h 697"/>
                <a:gd name="T66" fmla="*/ 0 w 614"/>
                <a:gd name="T67" fmla="*/ 0 h 697"/>
                <a:gd name="T68" fmla="*/ 0 w 614"/>
                <a:gd name="T69" fmla="*/ 0 h 697"/>
                <a:gd name="T70" fmla="*/ 0 w 614"/>
                <a:gd name="T71" fmla="*/ 0 h 697"/>
                <a:gd name="T72" fmla="*/ 0 w 614"/>
                <a:gd name="T73" fmla="*/ 0 h 697"/>
                <a:gd name="T74" fmla="*/ 0 w 614"/>
                <a:gd name="T75" fmla="*/ 0 h 697"/>
                <a:gd name="T76" fmla="*/ 0 w 614"/>
                <a:gd name="T77" fmla="*/ 0 h 697"/>
                <a:gd name="T78" fmla="*/ 0 w 614"/>
                <a:gd name="T79" fmla="*/ 0 h 697"/>
                <a:gd name="T80" fmla="*/ 0 w 614"/>
                <a:gd name="T81" fmla="*/ 0 h 697"/>
                <a:gd name="T82" fmla="*/ 0 w 614"/>
                <a:gd name="T83" fmla="*/ 0 h 697"/>
                <a:gd name="T84" fmla="*/ 0 w 614"/>
                <a:gd name="T85" fmla="*/ 0 h 697"/>
                <a:gd name="T86" fmla="*/ 0 w 614"/>
                <a:gd name="T87" fmla="*/ 0 h 697"/>
                <a:gd name="T88" fmla="*/ 0 w 614"/>
                <a:gd name="T89" fmla="*/ 0 h 697"/>
                <a:gd name="T90" fmla="*/ 0 w 614"/>
                <a:gd name="T91" fmla="*/ 0 h 697"/>
                <a:gd name="T92" fmla="*/ 0 w 614"/>
                <a:gd name="T93" fmla="*/ 0 h 697"/>
                <a:gd name="T94" fmla="*/ 0 w 614"/>
                <a:gd name="T95" fmla="*/ 0 h 697"/>
                <a:gd name="T96" fmla="*/ 0 w 614"/>
                <a:gd name="T97" fmla="*/ 0 h 697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614"/>
                <a:gd name="T148" fmla="*/ 0 h 697"/>
                <a:gd name="T149" fmla="*/ 614 w 614"/>
                <a:gd name="T150" fmla="*/ 697 h 697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614" h="697">
                  <a:moveTo>
                    <a:pt x="609" y="26"/>
                  </a:moveTo>
                  <a:lnTo>
                    <a:pt x="606" y="25"/>
                  </a:lnTo>
                  <a:lnTo>
                    <a:pt x="596" y="23"/>
                  </a:lnTo>
                  <a:lnTo>
                    <a:pt x="581" y="18"/>
                  </a:lnTo>
                  <a:lnTo>
                    <a:pt x="559" y="14"/>
                  </a:lnTo>
                  <a:lnTo>
                    <a:pt x="534" y="10"/>
                  </a:lnTo>
                  <a:lnTo>
                    <a:pt x="503" y="6"/>
                  </a:lnTo>
                  <a:lnTo>
                    <a:pt x="469" y="3"/>
                  </a:lnTo>
                  <a:lnTo>
                    <a:pt x="430" y="1"/>
                  </a:lnTo>
                  <a:lnTo>
                    <a:pt x="388" y="0"/>
                  </a:lnTo>
                  <a:lnTo>
                    <a:pt x="344" y="2"/>
                  </a:lnTo>
                  <a:lnTo>
                    <a:pt x="297" y="6"/>
                  </a:lnTo>
                  <a:lnTo>
                    <a:pt x="247" y="14"/>
                  </a:lnTo>
                  <a:lnTo>
                    <a:pt x="197" y="25"/>
                  </a:lnTo>
                  <a:lnTo>
                    <a:pt x="145" y="40"/>
                  </a:lnTo>
                  <a:lnTo>
                    <a:pt x="92" y="58"/>
                  </a:lnTo>
                  <a:lnTo>
                    <a:pt x="39" y="83"/>
                  </a:lnTo>
                  <a:lnTo>
                    <a:pt x="35" y="96"/>
                  </a:lnTo>
                  <a:lnTo>
                    <a:pt x="26" y="134"/>
                  </a:lnTo>
                  <a:lnTo>
                    <a:pt x="15" y="192"/>
                  </a:lnTo>
                  <a:lnTo>
                    <a:pt x="5" y="268"/>
                  </a:lnTo>
                  <a:lnTo>
                    <a:pt x="0" y="358"/>
                  </a:lnTo>
                  <a:lnTo>
                    <a:pt x="4" y="459"/>
                  </a:lnTo>
                  <a:lnTo>
                    <a:pt x="19" y="568"/>
                  </a:lnTo>
                  <a:lnTo>
                    <a:pt x="50" y="679"/>
                  </a:lnTo>
                  <a:lnTo>
                    <a:pt x="54" y="679"/>
                  </a:lnTo>
                  <a:lnTo>
                    <a:pt x="62" y="678"/>
                  </a:lnTo>
                  <a:lnTo>
                    <a:pt x="75" y="676"/>
                  </a:lnTo>
                  <a:lnTo>
                    <a:pt x="93" y="675"/>
                  </a:lnTo>
                  <a:lnTo>
                    <a:pt x="117" y="673"/>
                  </a:lnTo>
                  <a:lnTo>
                    <a:pt x="144" y="671"/>
                  </a:lnTo>
                  <a:lnTo>
                    <a:pt x="177" y="670"/>
                  </a:lnTo>
                  <a:lnTo>
                    <a:pt x="212" y="669"/>
                  </a:lnTo>
                  <a:lnTo>
                    <a:pt x="252" y="668"/>
                  </a:lnTo>
                  <a:lnTo>
                    <a:pt x="295" y="669"/>
                  </a:lnTo>
                  <a:lnTo>
                    <a:pt x="342" y="670"/>
                  </a:lnTo>
                  <a:lnTo>
                    <a:pt x="391" y="672"/>
                  </a:lnTo>
                  <a:lnTo>
                    <a:pt x="443" y="676"/>
                  </a:lnTo>
                  <a:lnTo>
                    <a:pt x="498" y="681"/>
                  </a:lnTo>
                  <a:lnTo>
                    <a:pt x="555" y="688"/>
                  </a:lnTo>
                  <a:lnTo>
                    <a:pt x="614" y="697"/>
                  </a:lnTo>
                  <a:lnTo>
                    <a:pt x="611" y="676"/>
                  </a:lnTo>
                  <a:lnTo>
                    <a:pt x="605" y="621"/>
                  </a:lnTo>
                  <a:lnTo>
                    <a:pt x="596" y="538"/>
                  </a:lnTo>
                  <a:lnTo>
                    <a:pt x="589" y="438"/>
                  </a:lnTo>
                  <a:lnTo>
                    <a:pt x="584" y="327"/>
                  </a:lnTo>
                  <a:lnTo>
                    <a:pt x="584" y="217"/>
                  </a:lnTo>
                  <a:lnTo>
                    <a:pt x="592" y="114"/>
                  </a:lnTo>
                  <a:lnTo>
                    <a:pt x="609" y="26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42" name="Freeform 389"/>
            <p:cNvSpPr>
              <a:spLocks/>
            </p:cNvSpPr>
            <p:nvPr/>
          </p:nvSpPr>
          <p:spPr bwMode="auto">
            <a:xfrm>
              <a:off x="3984" y="3299"/>
              <a:ext cx="113" cy="77"/>
            </a:xfrm>
            <a:custGeom>
              <a:avLst/>
              <a:gdLst>
                <a:gd name="T0" fmla="*/ 0 w 1014"/>
                <a:gd name="T1" fmla="*/ 0 h 693"/>
                <a:gd name="T2" fmla="*/ 0 w 1014"/>
                <a:gd name="T3" fmla="*/ 0 h 693"/>
                <a:gd name="T4" fmla="*/ 0 w 1014"/>
                <a:gd name="T5" fmla="*/ 0 h 693"/>
                <a:gd name="T6" fmla="*/ 0 w 1014"/>
                <a:gd name="T7" fmla="*/ 0 h 693"/>
                <a:gd name="T8" fmla="*/ 0 w 1014"/>
                <a:gd name="T9" fmla="*/ 0 h 693"/>
                <a:gd name="T10" fmla="*/ 0 w 1014"/>
                <a:gd name="T11" fmla="*/ 0 h 693"/>
                <a:gd name="T12" fmla="*/ 0 w 1014"/>
                <a:gd name="T13" fmla="*/ 0 h 693"/>
                <a:gd name="T14" fmla="*/ 0 w 1014"/>
                <a:gd name="T15" fmla="*/ 0 h 693"/>
                <a:gd name="T16" fmla="*/ 0 w 1014"/>
                <a:gd name="T17" fmla="*/ 0 h 693"/>
                <a:gd name="T18" fmla="*/ 0 w 1014"/>
                <a:gd name="T19" fmla="*/ 0 h 693"/>
                <a:gd name="T20" fmla="*/ 0 w 1014"/>
                <a:gd name="T21" fmla="*/ 0 h 693"/>
                <a:gd name="T22" fmla="*/ 0 w 1014"/>
                <a:gd name="T23" fmla="*/ 0 h 693"/>
                <a:gd name="T24" fmla="*/ 0 w 1014"/>
                <a:gd name="T25" fmla="*/ 0 h 693"/>
                <a:gd name="T26" fmla="*/ 0 w 1014"/>
                <a:gd name="T27" fmla="*/ 0 h 693"/>
                <a:gd name="T28" fmla="*/ 0 w 1014"/>
                <a:gd name="T29" fmla="*/ 0 h 693"/>
                <a:gd name="T30" fmla="*/ 0 w 1014"/>
                <a:gd name="T31" fmla="*/ 0 h 693"/>
                <a:gd name="T32" fmla="*/ 0 w 1014"/>
                <a:gd name="T33" fmla="*/ 0 h 693"/>
                <a:gd name="T34" fmla="*/ 0 w 1014"/>
                <a:gd name="T35" fmla="*/ 0 h 693"/>
                <a:gd name="T36" fmla="*/ 0 w 1014"/>
                <a:gd name="T37" fmla="*/ 0 h 693"/>
                <a:gd name="T38" fmla="*/ 0 w 1014"/>
                <a:gd name="T39" fmla="*/ 0 h 693"/>
                <a:gd name="T40" fmla="*/ 0 w 1014"/>
                <a:gd name="T41" fmla="*/ 0 h 693"/>
                <a:gd name="T42" fmla="*/ 0 w 1014"/>
                <a:gd name="T43" fmla="*/ 0 h 693"/>
                <a:gd name="T44" fmla="*/ 0 w 1014"/>
                <a:gd name="T45" fmla="*/ 0 h 693"/>
                <a:gd name="T46" fmla="*/ 0 w 1014"/>
                <a:gd name="T47" fmla="*/ 0 h 693"/>
                <a:gd name="T48" fmla="*/ 0 w 1014"/>
                <a:gd name="T49" fmla="*/ 0 h 693"/>
                <a:gd name="T50" fmla="*/ 0 w 1014"/>
                <a:gd name="T51" fmla="*/ 0 h 693"/>
                <a:gd name="T52" fmla="*/ 0 w 1014"/>
                <a:gd name="T53" fmla="*/ 0 h 693"/>
                <a:gd name="T54" fmla="*/ 0 w 1014"/>
                <a:gd name="T55" fmla="*/ 0 h 693"/>
                <a:gd name="T56" fmla="*/ 0 w 1014"/>
                <a:gd name="T57" fmla="*/ 0 h 693"/>
                <a:gd name="T58" fmla="*/ 0 w 1014"/>
                <a:gd name="T59" fmla="*/ 0 h 693"/>
                <a:gd name="T60" fmla="*/ 0 w 1014"/>
                <a:gd name="T61" fmla="*/ 0 h 693"/>
                <a:gd name="T62" fmla="*/ 0 w 1014"/>
                <a:gd name="T63" fmla="*/ 0 h 693"/>
                <a:gd name="T64" fmla="*/ 0 w 1014"/>
                <a:gd name="T65" fmla="*/ 0 h 693"/>
                <a:gd name="T66" fmla="*/ 0 w 1014"/>
                <a:gd name="T67" fmla="*/ 0 h 693"/>
                <a:gd name="T68" fmla="*/ 0 w 1014"/>
                <a:gd name="T69" fmla="*/ 0 h 693"/>
                <a:gd name="T70" fmla="*/ 0 w 1014"/>
                <a:gd name="T71" fmla="*/ 0 h 693"/>
                <a:gd name="T72" fmla="*/ 0 w 1014"/>
                <a:gd name="T73" fmla="*/ 0 h 693"/>
                <a:gd name="T74" fmla="*/ 0 w 1014"/>
                <a:gd name="T75" fmla="*/ 0 h 693"/>
                <a:gd name="T76" fmla="*/ 0 w 1014"/>
                <a:gd name="T77" fmla="*/ 0 h 693"/>
                <a:gd name="T78" fmla="*/ 0 w 1014"/>
                <a:gd name="T79" fmla="*/ 0 h 693"/>
                <a:gd name="T80" fmla="*/ 0 w 1014"/>
                <a:gd name="T81" fmla="*/ 0 h 693"/>
                <a:gd name="T82" fmla="*/ 0 w 1014"/>
                <a:gd name="T83" fmla="*/ 0 h 693"/>
                <a:gd name="T84" fmla="*/ 0 w 1014"/>
                <a:gd name="T85" fmla="*/ 0 h 693"/>
                <a:gd name="T86" fmla="*/ 0 w 1014"/>
                <a:gd name="T87" fmla="*/ 0 h 693"/>
                <a:gd name="T88" fmla="*/ 0 w 1014"/>
                <a:gd name="T89" fmla="*/ 0 h 693"/>
                <a:gd name="T90" fmla="*/ 0 w 1014"/>
                <a:gd name="T91" fmla="*/ 0 h 693"/>
                <a:gd name="T92" fmla="*/ 0 w 1014"/>
                <a:gd name="T93" fmla="*/ 0 h 693"/>
                <a:gd name="T94" fmla="*/ 0 w 1014"/>
                <a:gd name="T95" fmla="*/ 0 h 693"/>
                <a:gd name="T96" fmla="*/ 0 w 1014"/>
                <a:gd name="T97" fmla="*/ 0 h 693"/>
                <a:gd name="T98" fmla="*/ 0 w 1014"/>
                <a:gd name="T99" fmla="*/ 0 h 693"/>
                <a:gd name="T100" fmla="*/ 0 w 1014"/>
                <a:gd name="T101" fmla="*/ 0 h 693"/>
                <a:gd name="T102" fmla="*/ 0 w 1014"/>
                <a:gd name="T103" fmla="*/ 0 h 693"/>
                <a:gd name="T104" fmla="*/ 0 w 1014"/>
                <a:gd name="T105" fmla="*/ 0 h 693"/>
                <a:gd name="T106" fmla="*/ 0 w 1014"/>
                <a:gd name="T107" fmla="*/ 0 h 693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1014"/>
                <a:gd name="T163" fmla="*/ 0 h 693"/>
                <a:gd name="T164" fmla="*/ 1014 w 1014"/>
                <a:gd name="T165" fmla="*/ 693 h 693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1014" h="693">
                  <a:moveTo>
                    <a:pt x="6" y="523"/>
                  </a:moveTo>
                  <a:lnTo>
                    <a:pt x="0" y="608"/>
                  </a:lnTo>
                  <a:lnTo>
                    <a:pt x="660" y="693"/>
                  </a:lnTo>
                  <a:lnTo>
                    <a:pt x="665" y="691"/>
                  </a:lnTo>
                  <a:lnTo>
                    <a:pt x="679" y="683"/>
                  </a:lnTo>
                  <a:lnTo>
                    <a:pt x="700" y="672"/>
                  </a:lnTo>
                  <a:lnTo>
                    <a:pt x="726" y="657"/>
                  </a:lnTo>
                  <a:lnTo>
                    <a:pt x="758" y="636"/>
                  </a:lnTo>
                  <a:lnTo>
                    <a:pt x="793" y="611"/>
                  </a:lnTo>
                  <a:lnTo>
                    <a:pt x="829" y="581"/>
                  </a:lnTo>
                  <a:lnTo>
                    <a:pt x="866" y="546"/>
                  </a:lnTo>
                  <a:lnTo>
                    <a:pt x="902" y="508"/>
                  </a:lnTo>
                  <a:lnTo>
                    <a:pt x="935" y="465"/>
                  </a:lnTo>
                  <a:lnTo>
                    <a:pt x="964" y="416"/>
                  </a:lnTo>
                  <a:lnTo>
                    <a:pt x="987" y="362"/>
                  </a:lnTo>
                  <a:lnTo>
                    <a:pt x="1004" y="305"/>
                  </a:lnTo>
                  <a:lnTo>
                    <a:pt x="1014" y="242"/>
                  </a:lnTo>
                  <a:lnTo>
                    <a:pt x="1012" y="175"/>
                  </a:lnTo>
                  <a:lnTo>
                    <a:pt x="1000" y="103"/>
                  </a:lnTo>
                  <a:lnTo>
                    <a:pt x="998" y="98"/>
                  </a:lnTo>
                  <a:lnTo>
                    <a:pt x="992" y="87"/>
                  </a:lnTo>
                  <a:lnTo>
                    <a:pt x="981" y="72"/>
                  </a:lnTo>
                  <a:lnTo>
                    <a:pt x="967" y="53"/>
                  </a:lnTo>
                  <a:lnTo>
                    <a:pt x="948" y="35"/>
                  </a:lnTo>
                  <a:lnTo>
                    <a:pt x="926" y="19"/>
                  </a:lnTo>
                  <a:lnTo>
                    <a:pt x="900" y="6"/>
                  </a:lnTo>
                  <a:lnTo>
                    <a:pt x="870" y="0"/>
                  </a:lnTo>
                  <a:lnTo>
                    <a:pt x="874" y="12"/>
                  </a:lnTo>
                  <a:lnTo>
                    <a:pt x="884" y="41"/>
                  </a:lnTo>
                  <a:lnTo>
                    <a:pt x="896" y="89"/>
                  </a:lnTo>
                  <a:lnTo>
                    <a:pt x="907" y="151"/>
                  </a:lnTo>
                  <a:lnTo>
                    <a:pt x="910" y="225"/>
                  </a:lnTo>
                  <a:lnTo>
                    <a:pt x="902" y="307"/>
                  </a:lnTo>
                  <a:lnTo>
                    <a:pt x="878" y="396"/>
                  </a:lnTo>
                  <a:lnTo>
                    <a:pt x="836" y="489"/>
                  </a:lnTo>
                  <a:lnTo>
                    <a:pt x="835" y="490"/>
                  </a:lnTo>
                  <a:lnTo>
                    <a:pt x="831" y="493"/>
                  </a:lnTo>
                  <a:lnTo>
                    <a:pt x="825" y="498"/>
                  </a:lnTo>
                  <a:lnTo>
                    <a:pt x="816" y="506"/>
                  </a:lnTo>
                  <a:lnTo>
                    <a:pt x="805" y="513"/>
                  </a:lnTo>
                  <a:lnTo>
                    <a:pt x="792" y="521"/>
                  </a:lnTo>
                  <a:lnTo>
                    <a:pt x="775" y="529"/>
                  </a:lnTo>
                  <a:lnTo>
                    <a:pt x="757" y="537"/>
                  </a:lnTo>
                  <a:lnTo>
                    <a:pt x="737" y="544"/>
                  </a:lnTo>
                  <a:lnTo>
                    <a:pt x="713" y="552"/>
                  </a:lnTo>
                  <a:lnTo>
                    <a:pt x="688" y="557"/>
                  </a:lnTo>
                  <a:lnTo>
                    <a:pt x="659" y="561"/>
                  </a:lnTo>
                  <a:lnTo>
                    <a:pt x="630" y="562"/>
                  </a:lnTo>
                  <a:lnTo>
                    <a:pt x="597" y="561"/>
                  </a:lnTo>
                  <a:lnTo>
                    <a:pt x="562" y="558"/>
                  </a:lnTo>
                  <a:lnTo>
                    <a:pt x="525" y="551"/>
                  </a:lnTo>
                  <a:lnTo>
                    <a:pt x="525" y="642"/>
                  </a:lnTo>
                  <a:lnTo>
                    <a:pt x="23" y="590"/>
                  </a:lnTo>
                  <a:lnTo>
                    <a:pt x="6" y="523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43" name="Freeform 390"/>
            <p:cNvSpPr>
              <a:spLocks/>
            </p:cNvSpPr>
            <p:nvPr/>
          </p:nvSpPr>
          <p:spPr bwMode="auto">
            <a:xfrm>
              <a:off x="3970" y="3375"/>
              <a:ext cx="83" cy="27"/>
            </a:xfrm>
            <a:custGeom>
              <a:avLst/>
              <a:gdLst>
                <a:gd name="T0" fmla="*/ 0 w 745"/>
                <a:gd name="T1" fmla="*/ 0 h 240"/>
                <a:gd name="T2" fmla="*/ 0 w 745"/>
                <a:gd name="T3" fmla="*/ 0 h 240"/>
                <a:gd name="T4" fmla="*/ 0 w 745"/>
                <a:gd name="T5" fmla="*/ 0 h 240"/>
                <a:gd name="T6" fmla="*/ 0 w 745"/>
                <a:gd name="T7" fmla="*/ 0 h 240"/>
                <a:gd name="T8" fmla="*/ 0 w 745"/>
                <a:gd name="T9" fmla="*/ 0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45"/>
                <a:gd name="T16" fmla="*/ 0 h 240"/>
                <a:gd name="T17" fmla="*/ 745 w 745"/>
                <a:gd name="T18" fmla="*/ 240 h 2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45" h="240">
                  <a:moveTo>
                    <a:pt x="745" y="86"/>
                  </a:moveTo>
                  <a:lnTo>
                    <a:pt x="11" y="0"/>
                  </a:lnTo>
                  <a:lnTo>
                    <a:pt x="0" y="86"/>
                  </a:lnTo>
                  <a:lnTo>
                    <a:pt x="722" y="240"/>
                  </a:lnTo>
                  <a:lnTo>
                    <a:pt x="745" y="86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44" name="Freeform 391"/>
            <p:cNvSpPr>
              <a:spLocks/>
            </p:cNvSpPr>
            <p:nvPr/>
          </p:nvSpPr>
          <p:spPr bwMode="auto">
            <a:xfrm>
              <a:off x="4011" y="3384"/>
              <a:ext cx="36" cy="12"/>
            </a:xfrm>
            <a:custGeom>
              <a:avLst/>
              <a:gdLst>
                <a:gd name="T0" fmla="*/ 0 w 319"/>
                <a:gd name="T1" fmla="*/ 0 h 109"/>
                <a:gd name="T2" fmla="*/ 0 w 319"/>
                <a:gd name="T3" fmla="*/ 0 h 109"/>
                <a:gd name="T4" fmla="*/ 0 w 319"/>
                <a:gd name="T5" fmla="*/ 0 h 109"/>
                <a:gd name="T6" fmla="*/ 0 w 319"/>
                <a:gd name="T7" fmla="*/ 0 h 109"/>
                <a:gd name="T8" fmla="*/ 0 w 319"/>
                <a:gd name="T9" fmla="*/ 0 h 10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19"/>
                <a:gd name="T16" fmla="*/ 0 h 109"/>
                <a:gd name="T17" fmla="*/ 319 w 319"/>
                <a:gd name="T18" fmla="*/ 109 h 10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19" h="109">
                  <a:moveTo>
                    <a:pt x="319" y="47"/>
                  </a:moveTo>
                  <a:lnTo>
                    <a:pt x="4" y="0"/>
                  </a:lnTo>
                  <a:lnTo>
                    <a:pt x="0" y="45"/>
                  </a:lnTo>
                  <a:lnTo>
                    <a:pt x="309" y="109"/>
                  </a:lnTo>
                  <a:lnTo>
                    <a:pt x="319" y="47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45" name="Freeform 392"/>
            <p:cNvSpPr>
              <a:spLocks/>
            </p:cNvSpPr>
            <p:nvPr/>
          </p:nvSpPr>
          <p:spPr bwMode="auto">
            <a:xfrm>
              <a:off x="3975" y="3378"/>
              <a:ext cx="24" cy="9"/>
            </a:xfrm>
            <a:custGeom>
              <a:avLst/>
              <a:gdLst>
                <a:gd name="T0" fmla="*/ 0 w 213"/>
                <a:gd name="T1" fmla="*/ 0 h 81"/>
                <a:gd name="T2" fmla="*/ 0 w 213"/>
                <a:gd name="T3" fmla="*/ 0 h 81"/>
                <a:gd name="T4" fmla="*/ 0 w 213"/>
                <a:gd name="T5" fmla="*/ 0 h 81"/>
                <a:gd name="T6" fmla="*/ 0 w 213"/>
                <a:gd name="T7" fmla="*/ 0 h 81"/>
                <a:gd name="T8" fmla="*/ 0 w 213"/>
                <a:gd name="T9" fmla="*/ 0 h 8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3"/>
                <a:gd name="T16" fmla="*/ 0 h 81"/>
                <a:gd name="T17" fmla="*/ 213 w 213"/>
                <a:gd name="T18" fmla="*/ 81 h 8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3" h="81">
                  <a:moveTo>
                    <a:pt x="213" y="37"/>
                  </a:moveTo>
                  <a:lnTo>
                    <a:pt x="0" y="0"/>
                  </a:lnTo>
                  <a:lnTo>
                    <a:pt x="2" y="39"/>
                  </a:lnTo>
                  <a:lnTo>
                    <a:pt x="206" y="81"/>
                  </a:lnTo>
                  <a:lnTo>
                    <a:pt x="213" y="37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46" name="Freeform 393"/>
            <p:cNvSpPr>
              <a:spLocks/>
            </p:cNvSpPr>
            <p:nvPr/>
          </p:nvSpPr>
          <p:spPr bwMode="auto">
            <a:xfrm>
              <a:off x="3916" y="3386"/>
              <a:ext cx="139" cy="47"/>
            </a:xfrm>
            <a:custGeom>
              <a:avLst/>
              <a:gdLst>
                <a:gd name="T0" fmla="*/ 0 w 1254"/>
                <a:gd name="T1" fmla="*/ 0 h 415"/>
                <a:gd name="T2" fmla="*/ 0 w 1254"/>
                <a:gd name="T3" fmla="*/ 0 h 415"/>
                <a:gd name="T4" fmla="*/ 0 w 1254"/>
                <a:gd name="T5" fmla="*/ 0 h 415"/>
                <a:gd name="T6" fmla="*/ 0 w 1254"/>
                <a:gd name="T7" fmla="*/ 0 h 415"/>
                <a:gd name="T8" fmla="*/ 0 w 1254"/>
                <a:gd name="T9" fmla="*/ 0 h 415"/>
                <a:gd name="T10" fmla="*/ 0 w 1254"/>
                <a:gd name="T11" fmla="*/ 0 h 415"/>
                <a:gd name="T12" fmla="*/ 0 w 1254"/>
                <a:gd name="T13" fmla="*/ 0 h 415"/>
                <a:gd name="T14" fmla="*/ 0 w 1254"/>
                <a:gd name="T15" fmla="*/ 0 h 415"/>
                <a:gd name="T16" fmla="*/ 0 w 1254"/>
                <a:gd name="T17" fmla="*/ 0 h 415"/>
                <a:gd name="T18" fmla="*/ 0 w 1254"/>
                <a:gd name="T19" fmla="*/ 0 h 415"/>
                <a:gd name="T20" fmla="*/ 0 w 1254"/>
                <a:gd name="T21" fmla="*/ 0 h 415"/>
                <a:gd name="T22" fmla="*/ 0 w 1254"/>
                <a:gd name="T23" fmla="*/ 0 h 415"/>
                <a:gd name="T24" fmla="*/ 0 w 1254"/>
                <a:gd name="T25" fmla="*/ 0 h 415"/>
                <a:gd name="T26" fmla="*/ 0 w 1254"/>
                <a:gd name="T27" fmla="*/ 0 h 415"/>
                <a:gd name="T28" fmla="*/ 0 w 1254"/>
                <a:gd name="T29" fmla="*/ 0 h 415"/>
                <a:gd name="T30" fmla="*/ 0 w 1254"/>
                <a:gd name="T31" fmla="*/ 0 h 415"/>
                <a:gd name="T32" fmla="*/ 0 w 1254"/>
                <a:gd name="T33" fmla="*/ 0 h 415"/>
                <a:gd name="T34" fmla="*/ 0 w 1254"/>
                <a:gd name="T35" fmla="*/ 0 h 415"/>
                <a:gd name="T36" fmla="*/ 0 w 1254"/>
                <a:gd name="T37" fmla="*/ 0 h 415"/>
                <a:gd name="T38" fmla="*/ 0 w 1254"/>
                <a:gd name="T39" fmla="*/ 0 h 415"/>
                <a:gd name="T40" fmla="*/ 0 w 1254"/>
                <a:gd name="T41" fmla="*/ 0 h 415"/>
                <a:gd name="T42" fmla="*/ 0 w 1254"/>
                <a:gd name="T43" fmla="*/ 0 h 415"/>
                <a:gd name="T44" fmla="*/ 0 w 1254"/>
                <a:gd name="T45" fmla="*/ 0 h 415"/>
                <a:gd name="T46" fmla="*/ 0 w 1254"/>
                <a:gd name="T47" fmla="*/ 0 h 415"/>
                <a:gd name="T48" fmla="*/ 0 w 1254"/>
                <a:gd name="T49" fmla="*/ 0 h 415"/>
                <a:gd name="T50" fmla="*/ 0 w 1254"/>
                <a:gd name="T51" fmla="*/ 0 h 415"/>
                <a:gd name="T52" fmla="*/ 0 w 1254"/>
                <a:gd name="T53" fmla="*/ 0 h 415"/>
                <a:gd name="T54" fmla="*/ 0 w 1254"/>
                <a:gd name="T55" fmla="*/ 0 h 415"/>
                <a:gd name="T56" fmla="*/ 0 w 1254"/>
                <a:gd name="T57" fmla="*/ 0 h 415"/>
                <a:gd name="T58" fmla="*/ 0 w 1254"/>
                <a:gd name="T59" fmla="*/ 0 h 415"/>
                <a:gd name="T60" fmla="*/ 0 w 1254"/>
                <a:gd name="T61" fmla="*/ 0 h 415"/>
                <a:gd name="T62" fmla="*/ 0 w 1254"/>
                <a:gd name="T63" fmla="*/ 0 h 415"/>
                <a:gd name="T64" fmla="*/ 0 w 1254"/>
                <a:gd name="T65" fmla="*/ 0 h 415"/>
                <a:gd name="T66" fmla="*/ 0 w 1254"/>
                <a:gd name="T67" fmla="*/ 0 h 415"/>
                <a:gd name="T68" fmla="*/ 0 w 1254"/>
                <a:gd name="T69" fmla="*/ 0 h 415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254"/>
                <a:gd name="T106" fmla="*/ 0 h 415"/>
                <a:gd name="T107" fmla="*/ 1254 w 1254"/>
                <a:gd name="T108" fmla="*/ 415 h 415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254" h="415">
                  <a:moveTo>
                    <a:pt x="0" y="124"/>
                  </a:moveTo>
                  <a:lnTo>
                    <a:pt x="3" y="124"/>
                  </a:lnTo>
                  <a:lnTo>
                    <a:pt x="10" y="122"/>
                  </a:lnTo>
                  <a:lnTo>
                    <a:pt x="23" y="120"/>
                  </a:lnTo>
                  <a:lnTo>
                    <a:pt x="40" y="117"/>
                  </a:lnTo>
                  <a:lnTo>
                    <a:pt x="59" y="114"/>
                  </a:lnTo>
                  <a:lnTo>
                    <a:pt x="81" y="109"/>
                  </a:lnTo>
                  <a:lnTo>
                    <a:pt x="107" y="103"/>
                  </a:lnTo>
                  <a:lnTo>
                    <a:pt x="133" y="96"/>
                  </a:lnTo>
                  <a:lnTo>
                    <a:pt x="161" y="89"/>
                  </a:lnTo>
                  <a:lnTo>
                    <a:pt x="188" y="79"/>
                  </a:lnTo>
                  <a:lnTo>
                    <a:pt x="216" y="69"/>
                  </a:lnTo>
                  <a:lnTo>
                    <a:pt x="243" y="58"/>
                  </a:lnTo>
                  <a:lnTo>
                    <a:pt x="270" y="45"/>
                  </a:lnTo>
                  <a:lnTo>
                    <a:pt x="293" y="31"/>
                  </a:lnTo>
                  <a:lnTo>
                    <a:pt x="316" y="16"/>
                  </a:lnTo>
                  <a:lnTo>
                    <a:pt x="334" y="0"/>
                  </a:lnTo>
                  <a:lnTo>
                    <a:pt x="1254" y="210"/>
                  </a:lnTo>
                  <a:lnTo>
                    <a:pt x="1252" y="212"/>
                  </a:lnTo>
                  <a:lnTo>
                    <a:pt x="1247" y="218"/>
                  </a:lnTo>
                  <a:lnTo>
                    <a:pt x="1239" y="226"/>
                  </a:lnTo>
                  <a:lnTo>
                    <a:pt x="1227" y="236"/>
                  </a:lnTo>
                  <a:lnTo>
                    <a:pt x="1213" y="248"/>
                  </a:lnTo>
                  <a:lnTo>
                    <a:pt x="1197" y="263"/>
                  </a:lnTo>
                  <a:lnTo>
                    <a:pt x="1180" y="279"/>
                  </a:lnTo>
                  <a:lnTo>
                    <a:pt x="1159" y="295"/>
                  </a:lnTo>
                  <a:lnTo>
                    <a:pt x="1138" y="313"/>
                  </a:lnTo>
                  <a:lnTo>
                    <a:pt x="1116" y="330"/>
                  </a:lnTo>
                  <a:lnTo>
                    <a:pt x="1092" y="347"/>
                  </a:lnTo>
                  <a:lnTo>
                    <a:pt x="1068" y="364"/>
                  </a:lnTo>
                  <a:lnTo>
                    <a:pt x="1043" y="379"/>
                  </a:lnTo>
                  <a:lnTo>
                    <a:pt x="1019" y="392"/>
                  </a:lnTo>
                  <a:lnTo>
                    <a:pt x="994" y="405"/>
                  </a:lnTo>
                  <a:lnTo>
                    <a:pt x="971" y="415"/>
                  </a:lnTo>
                  <a:lnTo>
                    <a:pt x="0" y="12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47" name="Freeform 394"/>
            <p:cNvSpPr>
              <a:spLocks/>
            </p:cNvSpPr>
            <p:nvPr/>
          </p:nvSpPr>
          <p:spPr bwMode="auto">
            <a:xfrm>
              <a:off x="4055" y="3381"/>
              <a:ext cx="49" cy="22"/>
            </a:xfrm>
            <a:custGeom>
              <a:avLst/>
              <a:gdLst>
                <a:gd name="T0" fmla="*/ 0 w 447"/>
                <a:gd name="T1" fmla="*/ 0 h 198"/>
                <a:gd name="T2" fmla="*/ 0 w 447"/>
                <a:gd name="T3" fmla="*/ 0 h 198"/>
                <a:gd name="T4" fmla="*/ 0 w 447"/>
                <a:gd name="T5" fmla="*/ 0 h 198"/>
                <a:gd name="T6" fmla="*/ 0 w 447"/>
                <a:gd name="T7" fmla="*/ 0 h 198"/>
                <a:gd name="T8" fmla="*/ 0 w 447"/>
                <a:gd name="T9" fmla="*/ 0 h 198"/>
                <a:gd name="T10" fmla="*/ 0 w 447"/>
                <a:gd name="T11" fmla="*/ 0 h 19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47"/>
                <a:gd name="T19" fmla="*/ 0 h 198"/>
                <a:gd name="T20" fmla="*/ 447 w 447"/>
                <a:gd name="T21" fmla="*/ 198 h 19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47" h="198">
                  <a:moveTo>
                    <a:pt x="45" y="198"/>
                  </a:moveTo>
                  <a:lnTo>
                    <a:pt x="447" y="79"/>
                  </a:lnTo>
                  <a:lnTo>
                    <a:pt x="203" y="0"/>
                  </a:lnTo>
                  <a:lnTo>
                    <a:pt x="5" y="22"/>
                  </a:lnTo>
                  <a:lnTo>
                    <a:pt x="0" y="187"/>
                  </a:lnTo>
                  <a:lnTo>
                    <a:pt x="45" y="198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48" name="Freeform 395"/>
            <p:cNvSpPr>
              <a:spLocks/>
            </p:cNvSpPr>
            <p:nvPr/>
          </p:nvSpPr>
          <p:spPr bwMode="auto">
            <a:xfrm>
              <a:off x="3926" y="3287"/>
              <a:ext cx="27" cy="105"/>
            </a:xfrm>
            <a:custGeom>
              <a:avLst/>
              <a:gdLst>
                <a:gd name="T0" fmla="*/ 0 w 238"/>
                <a:gd name="T1" fmla="*/ 0 h 947"/>
                <a:gd name="T2" fmla="*/ 0 w 238"/>
                <a:gd name="T3" fmla="*/ 0 h 947"/>
                <a:gd name="T4" fmla="*/ 0 w 238"/>
                <a:gd name="T5" fmla="*/ 0 h 947"/>
                <a:gd name="T6" fmla="*/ 0 w 238"/>
                <a:gd name="T7" fmla="*/ 0 h 947"/>
                <a:gd name="T8" fmla="*/ 0 w 238"/>
                <a:gd name="T9" fmla="*/ 0 h 947"/>
                <a:gd name="T10" fmla="*/ 0 w 238"/>
                <a:gd name="T11" fmla="*/ 0 h 947"/>
                <a:gd name="T12" fmla="*/ 0 w 238"/>
                <a:gd name="T13" fmla="*/ 0 h 947"/>
                <a:gd name="T14" fmla="*/ 0 w 238"/>
                <a:gd name="T15" fmla="*/ 0 h 947"/>
                <a:gd name="T16" fmla="*/ 0 w 238"/>
                <a:gd name="T17" fmla="*/ 0 h 947"/>
                <a:gd name="T18" fmla="*/ 0 w 238"/>
                <a:gd name="T19" fmla="*/ 0 h 947"/>
                <a:gd name="T20" fmla="*/ 0 w 238"/>
                <a:gd name="T21" fmla="*/ 0 h 947"/>
                <a:gd name="T22" fmla="*/ 0 w 238"/>
                <a:gd name="T23" fmla="*/ 0 h 947"/>
                <a:gd name="T24" fmla="*/ 0 w 238"/>
                <a:gd name="T25" fmla="*/ 0 h 947"/>
                <a:gd name="T26" fmla="*/ 0 w 238"/>
                <a:gd name="T27" fmla="*/ 0 h 947"/>
                <a:gd name="T28" fmla="*/ 0 w 238"/>
                <a:gd name="T29" fmla="*/ 0 h 947"/>
                <a:gd name="T30" fmla="*/ 0 w 238"/>
                <a:gd name="T31" fmla="*/ 0 h 947"/>
                <a:gd name="T32" fmla="*/ 0 w 238"/>
                <a:gd name="T33" fmla="*/ 0 h 947"/>
                <a:gd name="T34" fmla="*/ 0 w 238"/>
                <a:gd name="T35" fmla="*/ 0 h 947"/>
                <a:gd name="T36" fmla="*/ 0 w 238"/>
                <a:gd name="T37" fmla="*/ 0 h 947"/>
                <a:gd name="T38" fmla="*/ 0 w 238"/>
                <a:gd name="T39" fmla="*/ 0 h 947"/>
                <a:gd name="T40" fmla="*/ 0 w 238"/>
                <a:gd name="T41" fmla="*/ 0 h 947"/>
                <a:gd name="T42" fmla="*/ 0 w 238"/>
                <a:gd name="T43" fmla="*/ 0 h 947"/>
                <a:gd name="T44" fmla="*/ 0 w 238"/>
                <a:gd name="T45" fmla="*/ 0 h 947"/>
                <a:gd name="T46" fmla="*/ 0 w 238"/>
                <a:gd name="T47" fmla="*/ 0 h 947"/>
                <a:gd name="T48" fmla="*/ 0 w 238"/>
                <a:gd name="T49" fmla="*/ 0 h 947"/>
                <a:gd name="T50" fmla="*/ 0 w 238"/>
                <a:gd name="T51" fmla="*/ 0 h 947"/>
                <a:gd name="T52" fmla="*/ 0 w 238"/>
                <a:gd name="T53" fmla="*/ 0 h 947"/>
                <a:gd name="T54" fmla="*/ 0 w 238"/>
                <a:gd name="T55" fmla="*/ 0 h 947"/>
                <a:gd name="T56" fmla="*/ 0 w 238"/>
                <a:gd name="T57" fmla="*/ 0 h 947"/>
                <a:gd name="T58" fmla="*/ 0 w 238"/>
                <a:gd name="T59" fmla="*/ 0 h 947"/>
                <a:gd name="T60" fmla="*/ 0 w 238"/>
                <a:gd name="T61" fmla="*/ 0 h 947"/>
                <a:gd name="T62" fmla="*/ 0 w 238"/>
                <a:gd name="T63" fmla="*/ 0 h 947"/>
                <a:gd name="T64" fmla="*/ 0 w 238"/>
                <a:gd name="T65" fmla="*/ 0 h 947"/>
                <a:gd name="T66" fmla="*/ 0 w 238"/>
                <a:gd name="T67" fmla="*/ 0 h 947"/>
                <a:gd name="T68" fmla="*/ 0 w 238"/>
                <a:gd name="T69" fmla="*/ 0 h 947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38"/>
                <a:gd name="T106" fmla="*/ 0 h 947"/>
                <a:gd name="T107" fmla="*/ 238 w 238"/>
                <a:gd name="T108" fmla="*/ 947 h 947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38" h="947">
                  <a:moveTo>
                    <a:pt x="238" y="22"/>
                  </a:moveTo>
                  <a:lnTo>
                    <a:pt x="237" y="21"/>
                  </a:lnTo>
                  <a:lnTo>
                    <a:pt x="233" y="19"/>
                  </a:lnTo>
                  <a:lnTo>
                    <a:pt x="226" y="17"/>
                  </a:lnTo>
                  <a:lnTo>
                    <a:pt x="217" y="14"/>
                  </a:lnTo>
                  <a:lnTo>
                    <a:pt x="206" y="10"/>
                  </a:lnTo>
                  <a:lnTo>
                    <a:pt x="194" y="7"/>
                  </a:lnTo>
                  <a:lnTo>
                    <a:pt x="180" y="4"/>
                  </a:lnTo>
                  <a:lnTo>
                    <a:pt x="164" y="1"/>
                  </a:lnTo>
                  <a:lnTo>
                    <a:pt x="146" y="0"/>
                  </a:lnTo>
                  <a:lnTo>
                    <a:pt x="127" y="0"/>
                  </a:lnTo>
                  <a:lnTo>
                    <a:pt x="108" y="2"/>
                  </a:lnTo>
                  <a:lnTo>
                    <a:pt x="87" y="5"/>
                  </a:lnTo>
                  <a:lnTo>
                    <a:pt x="66" y="11"/>
                  </a:lnTo>
                  <a:lnTo>
                    <a:pt x="44" y="19"/>
                  </a:lnTo>
                  <a:lnTo>
                    <a:pt x="22" y="30"/>
                  </a:lnTo>
                  <a:lnTo>
                    <a:pt x="0" y="45"/>
                  </a:lnTo>
                  <a:lnTo>
                    <a:pt x="0" y="947"/>
                  </a:lnTo>
                  <a:lnTo>
                    <a:pt x="1" y="947"/>
                  </a:lnTo>
                  <a:lnTo>
                    <a:pt x="6" y="947"/>
                  </a:lnTo>
                  <a:lnTo>
                    <a:pt x="13" y="946"/>
                  </a:lnTo>
                  <a:lnTo>
                    <a:pt x="22" y="945"/>
                  </a:lnTo>
                  <a:lnTo>
                    <a:pt x="33" y="943"/>
                  </a:lnTo>
                  <a:lnTo>
                    <a:pt x="47" y="941"/>
                  </a:lnTo>
                  <a:lnTo>
                    <a:pt x="62" y="938"/>
                  </a:lnTo>
                  <a:lnTo>
                    <a:pt x="78" y="934"/>
                  </a:lnTo>
                  <a:lnTo>
                    <a:pt x="96" y="928"/>
                  </a:lnTo>
                  <a:lnTo>
                    <a:pt x="115" y="922"/>
                  </a:lnTo>
                  <a:lnTo>
                    <a:pt x="135" y="915"/>
                  </a:lnTo>
                  <a:lnTo>
                    <a:pt x="155" y="906"/>
                  </a:lnTo>
                  <a:lnTo>
                    <a:pt x="176" y="896"/>
                  </a:lnTo>
                  <a:lnTo>
                    <a:pt x="197" y="884"/>
                  </a:lnTo>
                  <a:lnTo>
                    <a:pt x="217" y="871"/>
                  </a:lnTo>
                  <a:lnTo>
                    <a:pt x="238" y="856"/>
                  </a:lnTo>
                  <a:lnTo>
                    <a:pt x="238" y="22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49" name="Freeform 396"/>
            <p:cNvSpPr>
              <a:spLocks/>
            </p:cNvSpPr>
            <p:nvPr/>
          </p:nvSpPr>
          <p:spPr bwMode="auto">
            <a:xfrm>
              <a:off x="3927" y="3288"/>
              <a:ext cx="23" cy="89"/>
            </a:xfrm>
            <a:custGeom>
              <a:avLst/>
              <a:gdLst>
                <a:gd name="T0" fmla="*/ 0 w 203"/>
                <a:gd name="T1" fmla="*/ 0 h 799"/>
                <a:gd name="T2" fmla="*/ 0 w 203"/>
                <a:gd name="T3" fmla="*/ 0 h 799"/>
                <a:gd name="T4" fmla="*/ 0 w 203"/>
                <a:gd name="T5" fmla="*/ 0 h 799"/>
                <a:gd name="T6" fmla="*/ 0 w 203"/>
                <a:gd name="T7" fmla="*/ 0 h 799"/>
                <a:gd name="T8" fmla="*/ 0 w 203"/>
                <a:gd name="T9" fmla="*/ 0 h 799"/>
                <a:gd name="T10" fmla="*/ 0 w 203"/>
                <a:gd name="T11" fmla="*/ 0 h 799"/>
                <a:gd name="T12" fmla="*/ 0 w 203"/>
                <a:gd name="T13" fmla="*/ 0 h 799"/>
                <a:gd name="T14" fmla="*/ 0 w 203"/>
                <a:gd name="T15" fmla="*/ 0 h 799"/>
                <a:gd name="T16" fmla="*/ 0 w 203"/>
                <a:gd name="T17" fmla="*/ 0 h 799"/>
                <a:gd name="T18" fmla="*/ 0 w 203"/>
                <a:gd name="T19" fmla="*/ 0 h 799"/>
                <a:gd name="T20" fmla="*/ 0 w 203"/>
                <a:gd name="T21" fmla="*/ 0 h 799"/>
                <a:gd name="T22" fmla="*/ 0 w 203"/>
                <a:gd name="T23" fmla="*/ 0 h 799"/>
                <a:gd name="T24" fmla="*/ 0 w 203"/>
                <a:gd name="T25" fmla="*/ 0 h 799"/>
                <a:gd name="T26" fmla="*/ 0 w 203"/>
                <a:gd name="T27" fmla="*/ 0 h 799"/>
                <a:gd name="T28" fmla="*/ 0 w 203"/>
                <a:gd name="T29" fmla="*/ 0 h 799"/>
                <a:gd name="T30" fmla="*/ 0 w 203"/>
                <a:gd name="T31" fmla="*/ 0 h 799"/>
                <a:gd name="T32" fmla="*/ 0 w 203"/>
                <a:gd name="T33" fmla="*/ 0 h 799"/>
                <a:gd name="T34" fmla="*/ 0 w 203"/>
                <a:gd name="T35" fmla="*/ 0 h 799"/>
                <a:gd name="T36" fmla="*/ 0 w 203"/>
                <a:gd name="T37" fmla="*/ 0 h 799"/>
                <a:gd name="T38" fmla="*/ 0 w 203"/>
                <a:gd name="T39" fmla="*/ 0 h 799"/>
                <a:gd name="T40" fmla="*/ 0 w 203"/>
                <a:gd name="T41" fmla="*/ 0 h 799"/>
                <a:gd name="T42" fmla="*/ 0 w 203"/>
                <a:gd name="T43" fmla="*/ 0 h 799"/>
                <a:gd name="T44" fmla="*/ 0 w 203"/>
                <a:gd name="T45" fmla="*/ 0 h 799"/>
                <a:gd name="T46" fmla="*/ 0 w 203"/>
                <a:gd name="T47" fmla="*/ 0 h 799"/>
                <a:gd name="T48" fmla="*/ 0 w 203"/>
                <a:gd name="T49" fmla="*/ 0 h 799"/>
                <a:gd name="T50" fmla="*/ 0 w 203"/>
                <a:gd name="T51" fmla="*/ 0 h 799"/>
                <a:gd name="T52" fmla="*/ 0 w 203"/>
                <a:gd name="T53" fmla="*/ 0 h 799"/>
                <a:gd name="T54" fmla="*/ 0 w 203"/>
                <a:gd name="T55" fmla="*/ 0 h 799"/>
                <a:gd name="T56" fmla="*/ 0 w 203"/>
                <a:gd name="T57" fmla="*/ 0 h 799"/>
                <a:gd name="T58" fmla="*/ 0 w 203"/>
                <a:gd name="T59" fmla="*/ 0 h 799"/>
                <a:gd name="T60" fmla="*/ 0 w 203"/>
                <a:gd name="T61" fmla="*/ 0 h 799"/>
                <a:gd name="T62" fmla="*/ 0 w 203"/>
                <a:gd name="T63" fmla="*/ 0 h 799"/>
                <a:gd name="T64" fmla="*/ 0 w 203"/>
                <a:gd name="T65" fmla="*/ 0 h 799"/>
                <a:gd name="T66" fmla="*/ 0 w 203"/>
                <a:gd name="T67" fmla="*/ 0 h 799"/>
                <a:gd name="T68" fmla="*/ 0 w 203"/>
                <a:gd name="T69" fmla="*/ 0 h 79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03"/>
                <a:gd name="T106" fmla="*/ 0 h 799"/>
                <a:gd name="T107" fmla="*/ 203 w 203"/>
                <a:gd name="T108" fmla="*/ 799 h 79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03" h="799">
                  <a:moveTo>
                    <a:pt x="203" y="18"/>
                  </a:moveTo>
                  <a:lnTo>
                    <a:pt x="202" y="17"/>
                  </a:lnTo>
                  <a:lnTo>
                    <a:pt x="199" y="16"/>
                  </a:lnTo>
                  <a:lnTo>
                    <a:pt x="193" y="14"/>
                  </a:lnTo>
                  <a:lnTo>
                    <a:pt x="186" y="11"/>
                  </a:lnTo>
                  <a:lnTo>
                    <a:pt x="177" y="8"/>
                  </a:lnTo>
                  <a:lnTo>
                    <a:pt x="166" y="5"/>
                  </a:lnTo>
                  <a:lnTo>
                    <a:pt x="153" y="3"/>
                  </a:lnTo>
                  <a:lnTo>
                    <a:pt x="140" y="1"/>
                  </a:lnTo>
                  <a:lnTo>
                    <a:pt x="125" y="0"/>
                  </a:lnTo>
                  <a:lnTo>
                    <a:pt x="109" y="0"/>
                  </a:lnTo>
                  <a:lnTo>
                    <a:pt x="92" y="1"/>
                  </a:lnTo>
                  <a:lnTo>
                    <a:pt x="74" y="4"/>
                  </a:lnTo>
                  <a:lnTo>
                    <a:pt x="57" y="9"/>
                  </a:lnTo>
                  <a:lnTo>
                    <a:pt x="37" y="16"/>
                  </a:lnTo>
                  <a:lnTo>
                    <a:pt x="19" y="26"/>
                  </a:lnTo>
                  <a:lnTo>
                    <a:pt x="0" y="38"/>
                  </a:lnTo>
                  <a:lnTo>
                    <a:pt x="0" y="799"/>
                  </a:lnTo>
                  <a:lnTo>
                    <a:pt x="1" y="799"/>
                  </a:lnTo>
                  <a:lnTo>
                    <a:pt x="5" y="799"/>
                  </a:lnTo>
                  <a:lnTo>
                    <a:pt x="11" y="798"/>
                  </a:lnTo>
                  <a:lnTo>
                    <a:pt x="19" y="797"/>
                  </a:lnTo>
                  <a:lnTo>
                    <a:pt x="28" y="796"/>
                  </a:lnTo>
                  <a:lnTo>
                    <a:pt x="41" y="794"/>
                  </a:lnTo>
                  <a:lnTo>
                    <a:pt x="53" y="791"/>
                  </a:lnTo>
                  <a:lnTo>
                    <a:pt x="67" y="786"/>
                  </a:lnTo>
                  <a:lnTo>
                    <a:pt x="82" y="782"/>
                  </a:lnTo>
                  <a:lnTo>
                    <a:pt x="99" y="777"/>
                  </a:lnTo>
                  <a:lnTo>
                    <a:pt x="116" y="771"/>
                  </a:lnTo>
                  <a:lnTo>
                    <a:pt x="133" y="763"/>
                  </a:lnTo>
                  <a:lnTo>
                    <a:pt x="150" y="755"/>
                  </a:lnTo>
                  <a:lnTo>
                    <a:pt x="169" y="745"/>
                  </a:lnTo>
                  <a:lnTo>
                    <a:pt x="186" y="733"/>
                  </a:lnTo>
                  <a:lnTo>
                    <a:pt x="203" y="720"/>
                  </a:lnTo>
                  <a:lnTo>
                    <a:pt x="203" y="18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50" name="Freeform 397"/>
            <p:cNvSpPr>
              <a:spLocks/>
            </p:cNvSpPr>
            <p:nvPr/>
          </p:nvSpPr>
          <p:spPr bwMode="auto">
            <a:xfrm>
              <a:off x="3928" y="3289"/>
              <a:ext cx="19" cy="72"/>
            </a:xfrm>
            <a:custGeom>
              <a:avLst/>
              <a:gdLst>
                <a:gd name="T0" fmla="*/ 0 w 171"/>
                <a:gd name="T1" fmla="*/ 0 h 650"/>
                <a:gd name="T2" fmla="*/ 0 w 171"/>
                <a:gd name="T3" fmla="*/ 0 h 650"/>
                <a:gd name="T4" fmla="*/ 0 w 171"/>
                <a:gd name="T5" fmla="*/ 0 h 650"/>
                <a:gd name="T6" fmla="*/ 0 w 171"/>
                <a:gd name="T7" fmla="*/ 0 h 650"/>
                <a:gd name="T8" fmla="*/ 0 w 171"/>
                <a:gd name="T9" fmla="*/ 0 h 650"/>
                <a:gd name="T10" fmla="*/ 0 w 171"/>
                <a:gd name="T11" fmla="*/ 0 h 650"/>
                <a:gd name="T12" fmla="*/ 0 w 171"/>
                <a:gd name="T13" fmla="*/ 0 h 650"/>
                <a:gd name="T14" fmla="*/ 0 w 171"/>
                <a:gd name="T15" fmla="*/ 0 h 650"/>
                <a:gd name="T16" fmla="*/ 0 w 171"/>
                <a:gd name="T17" fmla="*/ 0 h 650"/>
                <a:gd name="T18" fmla="*/ 0 w 171"/>
                <a:gd name="T19" fmla="*/ 0 h 650"/>
                <a:gd name="T20" fmla="*/ 0 w 171"/>
                <a:gd name="T21" fmla="*/ 0 h 650"/>
                <a:gd name="T22" fmla="*/ 0 w 171"/>
                <a:gd name="T23" fmla="*/ 0 h 650"/>
                <a:gd name="T24" fmla="*/ 0 w 171"/>
                <a:gd name="T25" fmla="*/ 0 h 650"/>
                <a:gd name="T26" fmla="*/ 0 w 171"/>
                <a:gd name="T27" fmla="*/ 0 h 650"/>
                <a:gd name="T28" fmla="*/ 0 w 171"/>
                <a:gd name="T29" fmla="*/ 0 h 650"/>
                <a:gd name="T30" fmla="*/ 0 w 171"/>
                <a:gd name="T31" fmla="*/ 0 h 650"/>
                <a:gd name="T32" fmla="*/ 0 w 171"/>
                <a:gd name="T33" fmla="*/ 0 h 650"/>
                <a:gd name="T34" fmla="*/ 0 w 171"/>
                <a:gd name="T35" fmla="*/ 0 h 650"/>
                <a:gd name="T36" fmla="*/ 0 w 171"/>
                <a:gd name="T37" fmla="*/ 0 h 650"/>
                <a:gd name="T38" fmla="*/ 0 w 171"/>
                <a:gd name="T39" fmla="*/ 0 h 650"/>
                <a:gd name="T40" fmla="*/ 0 w 171"/>
                <a:gd name="T41" fmla="*/ 0 h 650"/>
                <a:gd name="T42" fmla="*/ 0 w 171"/>
                <a:gd name="T43" fmla="*/ 0 h 650"/>
                <a:gd name="T44" fmla="*/ 0 w 171"/>
                <a:gd name="T45" fmla="*/ 0 h 650"/>
                <a:gd name="T46" fmla="*/ 0 w 171"/>
                <a:gd name="T47" fmla="*/ 0 h 650"/>
                <a:gd name="T48" fmla="*/ 0 w 171"/>
                <a:gd name="T49" fmla="*/ 0 h 650"/>
                <a:gd name="T50" fmla="*/ 0 w 171"/>
                <a:gd name="T51" fmla="*/ 0 h 650"/>
                <a:gd name="T52" fmla="*/ 0 w 171"/>
                <a:gd name="T53" fmla="*/ 0 h 650"/>
                <a:gd name="T54" fmla="*/ 0 w 171"/>
                <a:gd name="T55" fmla="*/ 0 h 650"/>
                <a:gd name="T56" fmla="*/ 0 w 171"/>
                <a:gd name="T57" fmla="*/ 0 h 650"/>
                <a:gd name="T58" fmla="*/ 0 w 171"/>
                <a:gd name="T59" fmla="*/ 0 h 650"/>
                <a:gd name="T60" fmla="*/ 0 w 171"/>
                <a:gd name="T61" fmla="*/ 0 h 650"/>
                <a:gd name="T62" fmla="*/ 0 w 171"/>
                <a:gd name="T63" fmla="*/ 0 h 650"/>
                <a:gd name="T64" fmla="*/ 0 w 171"/>
                <a:gd name="T65" fmla="*/ 0 h 650"/>
                <a:gd name="T66" fmla="*/ 0 w 171"/>
                <a:gd name="T67" fmla="*/ 0 h 650"/>
                <a:gd name="T68" fmla="*/ 0 w 171"/>
                <a:gd name="T69" fmla="*/ 0 h 650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71"/>
                <a:gd name="T106" fmla="*/ 0 h 650"/>
                <a:gd name="T107" fmla="*/ 171 w 171"/>
                <a:gd name="T108" fmla="*/ 650 h 650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71" h="650">
                  <a:moveTo>
                    <a:pt x="171" y="15"/>
                  </a:moveTo>
                  <a:lnTo>
                    <a:pt x="170" y="15"/>
                  </a:lnTo>
                  <a:lnTo>
                    <a:pt x="167" y="13"/>
                  </a:lnTo>
                  <a:lnTo>
                    <a:pt x="163" y="11"/>
                  </a:lnTo>
                  <a:lnTo>
                    <a:pt x="157" y="9"/>
                  </a:lnTo>
                  <a:lnTo>
                    <a:pt x="149" y="7"/>
                  </a:lnTo>
                  <a:lnTo>
                    <a:pt x="139" y="4"/>
                  </a:lnTo>
                  <a:lnTo>
                    <a:pt x="129" y="2"/>
                  </a:lnTo>
                  <a:lnTo>
                    <a:pt x="118" y="0"/>
                  </a:lnTo>
                  <a:lnTo>
                    <a:pt x="105" y="0"/>
                  </a:lnTo>
                  <a:lnTo>
                    <a:pt x="92" y="0"/>
                  </a:lnTo>
                  <a:lnTo>
                    <a:pt x="77" y="1"/>
                  </a:lnTo>
                  <a:lnTo>
                    <a:pt x="63" y="3"/>
                  </a:lnTo>
                  <a:lnTo>
                    <a:pt x="48" y="7"/>
                  </a:lnTo>
                  <a:lnTo>
                    <a:pt x="31" y="13"/>
                  </a:lnTo>
                  <a:lnTo>
                    <a:pt x="16" y="22"/>
                  </a:lnTo>
                  <a:lnTo>
                    <a:pt x="0" y="32"/>
                  </a:lnTo>
                  <a:lnTo>
                    <a:pt x="0" y="650"/>
                  </a:lnTo>
                  <a:lnTo>
                    <a:pt x="1" y="650"/>
                  </a:lnTo>
                  <a:lnTo>
                    <a:pt x="4" y="650"/>
                  </a:lnTo>
                  <a:lnTo>
                    <a:pt x="9" y="649"/>
                  </a:lnTo>
                  <a:lnTo>
                    <a:pt x="16" y="648"/>
                  </a:lnTo>
                  <a:lnTo>
                    <a:pt x="24" y="647"/>
                  </a:lnTo>
                  <a:lnTo>
                    <a:pt x="34" y="645"/>
                  </a:lnTo>
                  <a:lnTo>
                    <a:pt x="45" y="642"/>
                  </a:lnTo>
                  <a:lnTo>
                    <a:pt x="57" y="640"/>
                  </a:lnTo>
                  <a:lnTo>
                    <a:pt x="69" y="636"/>
                  </a:lnTo>
                  <a:lnTo>
                    <a:pt x="82" y="632"/>
                  </a:lnTo>
                  <a:lnTo>
                    <a:pt x="97" y="627"/>
                  </a:lnTo>
                  <a:lnTo>
                    <a:pt x="112" y="621"/>
                  </a:lnTo>
                  <a:lnTo>
                    <a:pt x="126" y="614"/>
                  </a:lnTo>
                  <a:lnTo>
                    <a:pt x="141" y="606"/>
                  </a:lnTo>
                  <a:lnTo>
                    <a:pt x="157" y="595"/>
                  </a:lnTo>
                  <a:lnTo>
                    <a:pt x="171" y="585"/>
                  </a:lnTo>
                  <a:lnTo>
                    <a:pt x="171" y="15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51" name="Freeform 398"/>
            <p:cNvSpPr>
              <a:spLocks/>
            </p:cNvSpPr>
            <p:nvPr/>
          </p:nvSpPr>
          <p:spPr bwMode="auto">
            <a:xfrm>
              <a:off x="3929" y="3289"/>
              <a:ext cx="15" cy="56"/>
            </a:xfrm>
            <a:custGeom>
              <a:avLst/>
              <a:gdLst>
                <a:gd name="T0" fmla="*/ 0 w 138"/>
                <a:gd name="T1" fmla="*/ 0 h 502"/>
                <a:gd name="T2" fmla="*/ 0 w 138"/>
                <a:gd name="T3" fmla="*/ 0 h 502"/>
                <a:gd name="T4" fmla="*/ 0 w 138"/>
                <a:gd name="T5" fmla="*/ 0 h 502"/>
                <a:gd name="T6" fmla="*/ 0 w 138"/>
                <a:gd name="T7" fmla="*/ 0 h 502"/>
                <a:gd name="T8" fmla="*/ 0 w 138"/>
                <a:gd name="T9" fmla="*/ 0 h 502"/>
                <a:gd name="T10" fmla="*/ 0 w 138"/>
                <a:gd name="T11" fmla="*/ 0 h 502"/>
                <a:gd name="T12" fmla="*/ 0 w 138"/>
                <a:gd name="T13" fmla="*/ 0 h 502"/>
                <a:gd name="T14" fmla="*/ 0 w 138"/>
                <a:gd name="T15" fmla="*/ 0 h 502"/>
                <a:gd name="T16" fmla="*/ 0 w 138"/>
                <a:gd name="T17" fmla="*/ 0 h 502"/>
                <a:gd name="T18" fmla="*/ 0 w 138"/>
                <a:gd name="T19" fmla="*/ 0 h 502"/>
                <a:gd name="T20" fmla="*/ 0 w 138"/>
                <a:gd name="T21" fmla="*/ 0 h 502"/>
                <a:gd name="T22" fmla="*/ 0 w 138"/>
                <a:gd name="T23" fmla="*/ 0 h 502"/>
                <a:gd name="T24" fmla="*/ 0 w 138"/>
                <a:gd name="T25" fmla="*/ 0 h 502"/>
                <a:gd name="T26" fmla="*/ 0 w 138"/>
                <a:gd name="T27" fmla="*/ 0 h 502"/>
                <a:gd name="T28" fmla="*/ 0 w 138"/>
                <a:gd name="T29" fmla="*/ 0 h 502"/>
                <a:gd name="T30" fmla="*/ 0 w 138"/>
                <a:gd name="T31" fmla="*/ 0 h 502"/>
                <a:gd name="T32" fmla="*/ 0 w 138"/>
                <a:gd name="T33" fmla="*/ 0 h 502"/>
                <a:gd name="T34" fmla="*/ 0 w 138"/>
                <a:gd name="T35" fmla="*/ 0 h 502"/>
                <a:gd name="T36" fmla="*/ 0 w 138"/>
                <a:gd name="T37" fmla="*/ 0 h 50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38"/>
                <a:gd name="T58" fmla="*/ 0 h 502"/>
                <a:gd name="T59" fmla="*/ 138 w 138"/>
                <a:gd name="T60" fmla="*/ 502 h 50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38" h="502">
                  <a:moveTo>
                    <a:pt x="138" y="14"/>
                  </a:moveTo>
                  <a:lnTo>
                    <a:pt x="135" y="13"/>
                  </a:lnTo>
                  <a:lnTo>
                    <a:pt x="126" y="8"/>
                  </a:lnTo>
                  <a:lnTo>
                    <a:pt x="113" y="4"/>
                  </a:lnTo>
                  <a:lnTo>
                    <a:pt x="96" y="1"/>
                  </a:lnTo>
                  <a:lnTo>
                    <a:pt x="74" y="0"/>
                  </a:lnTo>
                  <a:lnTo>
                    <a:pt x="51" y="3"/>
                  </a:lnTo>
                  <a:lnTo>
                    <a:pt x="25" y="12"/>
                  </a:lnTo>
                  <a:lnTo>
                    <a:pt x="0" y="26"/>
                  </a:lnTo>
                  <a:lnTo>
                    <a:pt x="0" y="502"/>
                  </a:lnTo>
                  <a:lnTo>
                    <a:pt x="3" y="502"/>
                  </a:lnTo>
                  <a:lnTo>
                    <a:pt x="13" y="501"/>
                  </a:lnTo>
                  <a:lnTo>
                    <a:pt x="28" y="499"/>
                  </a:lnTo>
                  <a:lnTo>
                    <a:pt x="46" y="494"/>
                  </a:lnTo>
                  <a:lnTo>
                    <a:pt x="67" y="488"/>
                  </a:lnTo>
                  <a:lnTo>
                    <a:pt x="91" y="479"/>
                  </a:lnTo>
                  <a:lnTo>
                    <a:pt x="114" y="467"/>
                  </a:lnTo>
                  <a:lnTo>
                    <a:pt x="138" y="450"/>
                  </a:lnTo>
                  <a:lnTo>
                    <a:pt x="138" y="1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52" name="Freeform 399"/>
            <p:cNvSpPr>
              <a:spLocks/>
            </p:cNvSpPr>
            <p:nvPr/>
          </p:nvSpPr>
          <p:spPr bwMode="auto">
            <a:xfrm>
              <a:off x="3929" y="3290"/>
              <a:ext cx="12" cy="40"/>
            </a:xfrm>
            <a:custGeom>
              <a:avLst/>
              <a:gdLst>
                <a:gd name="T0" fmla="*/ 0 w 104"/>
                <a:gd name="T1" fmla="*/ 0 h 353"/>
                <a:gd name="T2" fmla="*/ 0 w 104"/>
                <a:gd name="T3" fmla="*/ 0 h 353"/>
                <a:gd name="T4" fmla="*/ 0 w 104"/>
                <a:gd name="T5" fmla="*/ 0 h 353"/>
                <a:gd name="T6" fmla="*/ 0 w 104"/>
                <a:gd name="T7" fmla="*/ 0 h 353"/>
                <a:gd name="T8" fmla="*/ 0 w 104"/>
                <a:gd name="T9" fmla="*/ 0 h 353"/>
                <a:gd name="T10" fmla="*/ 0 w 104"/>
                <a:gd name="T11" fmla="*/ 0 h 353"/>
                <a:gd name="T12" fmla="*/ 0 w 104"/>
                <a:gd name="T13" fmla="*/ 0 h 353"/>
                <a:gd name="T14" fmla="*/ 0 w 104"/>
                <a:gd name="T15" fmla="*/ 0 h 353"/>
                <a:gd name="T16" fmla="*/ 0 w 104"/>
                <a:gd name="T17" fmla="*/ 0 h 353"/>
                <a:gd name="T18" fmla="*/ 0 w 104"/>
                <a:gd name="T19" fmla="*/ 0 h 353"/>
                <a:gd name="T20" fmla="*/ 0 w 104"/>
                <a:gd name="T21" fmla="*/ 0 h 353"/>
                <a:gd name="T22" fmla="*/ 0 w 104"/>
                <a:gd name="T23" fmla="*/ 0 h 353"/>
                <a:gd name="T24" fmla="*/ 0 w 104"/>
                <a:gd name="T25" fmla="*/ 0 h 353"/>
                <a:gd name="T26" fmla="*/ 0 w 104"/>
                <a:gd name="T27" fmla="*/ 0 h 353"/>
                <a:gd name="T28" fmla="*/ 0 w 104"/>
                <a:gd name="T29" fmla="*/ 0 h 353"/>
                <a:gd name="T30" fmla="*/ 0 w 104"/>
                <a:gd name="T31" fmla="*/ 0 h 353"/>
                <a:gd name="T32" fmla="*/ 0 w 104"/>
                <a:gd name="T33" fmla="*/ 0 h 353"/>
                <a:gd name="T34" fmla="*/ 0 w 104"/>
                <a:gd name="T35" fmla="*/ 0 h 353"/>
                <a:gd name="T36" fmla="*/ 0 w 104"/>
                <a:gd name="T37" fmla="*/ 0 h 353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04"/>
                <a:gd name="T58" fmla="*/ 0 h 353"/>
                <a:gd name="T59" fmla="*/ 104 w 104"/>
                <a:gd name="T60" fmla="*/ 353 h 353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04" h="353">
                  <a:moveTo>
                    <a:pt x="104" y="10"/>
                  </a:moveTo>
                  <a:lnTo>
                    <a:pt x="102" y="9"/>
                  </a:lnTo>
                  <a:lnTo>
                    <a:pt x="95" y="6"/>
                  </a:lnTo>
                  <a:lnTo>
                    <a:pt x="85" y="3"/>
                  </a:lnTo>
                  <a:lnTo>
                    <a:pt x="71" y="0"/>
                  </a:lnTo>
                  <a:lnTo>
                    <a:pt x="56" y="0"/>
                  </a:lnTo>
                  <a:lnTo>
                    <a:pt x="38" y="3"/>
                  </a:lnTo>
                  <a:lnTo>
                    <a:pt x="19" y="9"/>
                  </a:lnTo>
                  <a:lnTo>
                    <a:pt x="0" y="20"/>
                  </a:lnTo>
                  <a:lnTo>
                    <a:pt x="0" y="353"/>
                  </a:lnTo>
                  <a:lnTo>
                    <a:pt x="2" y="353"/>
                  </a:lnTo>
                  <a:lnTo>
                    <a:pt x="9" y="352"/>
                  </a:lnTo>
                  <a:lnTo>
                    <a:pt x="21" y="350"/>
                  </a:lnTo>
                  <a:lnTo>
                    <a:pt x="35" y="347"/>
                  </a:lnTo>
                  <a:lnTo>
                    <a:pt x="51" y="343"/>
                  </a:lnTo>
                  <a:lnTo>
                    <a:pt x="68" y="336"/>
                  </a:lnTo>
                  <a:lnTo>
                    <a:pt x="86" y="326"/>
                  </a:lnTo>
                  <a:lnTo>
                    <a:pt x="104" y="313"/>
                  </a:lnTo>
                  <a:lnTo>
                    <a:pt x="104" y="1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53" name="Freeform 400"/>
            <p:cNvSpPr>
              <a:spLocks/>
            </p:cNvSpPr>
            <p:nvPr/>
          </p:nvSpPr>
          <p:spPr bwMode="auto">
            <a:xfrm>
              <a:off x="3930" y="3291"/>
              <a:ext cx="8" cy="23"/>
            </a:xfrm>
            <a:custGeom>
              <a:avLst/>
              <a:gdLst>
                <a:gd name="T0" fmla="*/ 0 w 72"/>
                <a:gd name="T1" fmla="*/ 0 h 204"/>
                <a:gd name="T2" fmla="*/ 0 w 72"/>
                <a:gd name="T3" fmla="*/ 0 h 204"/>
                <a:gd name="T4" fmla="*/ 0 w 72"/>
                <a:gd name="T5" fmla="*/ 0 h 204"/>
                <a:gd name="T6" fmla="*/ 0 w 72"/>
                <a:gd name="T7" fmla="*/ 0 h 204"/>
                <a:gd name="T8" fmla="*/ 0 w 72"/>
                <a:gd name="T9" fmla="*/ 0 h 204"/>
                <a:gd name="T10" fmla="*/ 0 w 72"/>
                <a:gd name="T11" fmla="*/ 0 h 204"/>
                <a:gd name="T12" fmla="*/ 0 w 72"/>
                <a:gd name="T13" fmla="*/ 0 h 204"/>
                <a:gd name="T14" fmla="*/ 0 w 72"/>
                <a:gd name="T15" fmla="*/ 0 h 204"/>
                <a:gd name="T16" fmla="*/ 0 w 72"/>
                <a:gd name="T17" fmla="*/ 0 h 204"/>
                <a:gd name="T18" fmla="*/ 0 w 72"/>
                <a:gd name="T19" fmla="*/ 0 h 204"/>
                <a:gd name="T20" fmla="*/ 0 w 72"/>
                <a:gd name="T21" fmla="*/ 0 h 204"/>
                <a:gd name="T22" fmla="*/ 0 w 72"/>
                <a:gd name="T23" fmla="*/ 0 h 204"/>
                <a:gd name="T24" fmla="*/ 0 w 72"/>
                <a:gd name="T25" fmla="*/ 0 h 204"/>
                <a:gd name="T26" fmla="*/ 0 w 72"/>
                <a:gd name="T27" fmla="*/ 0 h 204"/>
                <a:gd name="T28" fmla="*/ 0 w 72"/>
                <a:gd name="T29" fmla="*/ 0 h 204"/>
                <a:gd name="T30" fmla="*/ 0 w 72"/>
                <a:gd name="T31" fmla="*/ 0 h 204"/>
                <a:gd name="T32" fmla="*/ 0 w 72"/>
                <a:gd name="T33" fmla="*/ 0 h 204"/>
                <a:gd name="T34" fmla="*/ 0 w 72"/>
                <a:gd name="T35" fmla="*/ 0 h 204"/>
                <a:gd name="T36" fmla="*/ 0 w 72"/>
                <a:gd name="T37" fmla="*/ 0 h 20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72"/>
                <a:gd name="T58" fmla="*/ 0 h 204"/>
                <a:gd name="T59" fmla="*/ 72 w 72"/>
                <a:gd name="T60" fmla="*/ 204 h 204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72" h="204">
                  <a:moveTo>
                    <a:pt x="72" y="6"/>
                  </a:moveTo>
                  <a:lnTo>
                    <a:pt x="69" y="5"/>
                  </a:lnTo>
                  <a:lnTo>
                    <a:pt x="65" y="4"/>
                  </a:lnTo>
                  <a:lnTo>
                    <a:pt x="58" y="2"/>
                  </a:lnTo>
                  <a:lnTo>
                    <a:pt x="49" y="0"/>
                  </a:lnTo>
                  <a:lnTo>
                    <a:pt x="39" y="0"/>
                  </a:lnTo>
                  <a:lnTo>
                    <a:pt x="27" y="1"/>
                  </a:lnTo>
                  <a:lnTo>
                    <a:pt x="13" y="6"/>
                  </a:lnTo>
                  <a:lnTo>
                    <a:pt x="0" y="13"/>
                  </a:lnTo>
                  <a:lnTo>
                    <a:pt x="0" y="204"/>
                  </a:lnTo>
                  <a:lnTo>
                    <a:pt x="2" y="204"/>
                  </a:lnTo>
                  <a:lnTo>
                    <a:pt x="6" y="203"/>
                  </a:lnTo>
                  <a:lnTo>
                    <a:pt x="15" y="202"/>
                  </a:lnTo>
                  <a:lnTo>
                    <a:pt x="24" y="200"/>
                  </a:lnTo>
                  <a:lnTo>
                    <a:pt x="35" y="197"/>
                  </a:lnTo>
                  <a:lnTo>
                    <a:pt x="47" y="192"/>
                  </a:lnTo>
                  <a:lnTo>
                    <a:pt x="59" y="185"/>
                  </a:lnTo>
                  <a:lnTo>
                    <a:pt x="72" y="177"/>
                  </a:lnTo>
                  <a:lnTo>
                    <a:pt x="72" y="6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54" name="Freeform 401"/>
            <p:cNvSpPr>
              <a:spLocks/>
            </p:cNvSpPr>
            <p:nvPr/>
          </p:nvSpPr>
          <p:spPr bwMode="auto">
            <a:xfrm>
              <a:off x="4025" y="3357"/>
              <a:ext cx="12" cy="11"/>
            </a:xfrm>
            <a:custGeom>
              <a:avLst/>
              <a:gdLst>
                <a:gd name="T0" fmla="*/ 0 w 104"/>
                <a:gd name="T1" fmla="*/ 0 h 104"/>
                <a:gd name="T2" fmla="*/ 0 w 104"/>
                <a:gd name="T3" fmla="*/ 0 h 104"/>
                <a:gd name="T4" fmla="*/ 0 w 104"/>
                <a:gd name="T5" fmla="*/ 0 h 104"/>
                <a:gd name="T6" fmla="*/ 0 w 104"/>
                <a:gd name="T7" fmla="*/ 0 h 104"/>
                <a:gd name="T8" fmla="*/ 0 w 104"/>
                <a:gd name="T9" fmla="*/ 0 h 104"/>
                <a:gd name="T10" fmla="*/ 0 w 104"/>
                <a:gd name="T11" fmla="*/ 0 h 104"/>
                <a:gd name="T12" fmla="*/ 0 w 104"/>
                <a:gd name="T13" fmla="*/ 0 h 104"/>
                <a:gd name="T14" fmla="*/ 0 w 104"/>
                <a:gd name="T15" fmla="*/ 0 h 104"/>
                <a:gd name="T16" fmla="*/ 0 w 104"/>
                <a:gd name="T17" fmla="*/ 0 h 104"/>
                <a:gd name="T18" fmla="*/ 0 w 104"/>
                <a:gd name="T19" fmla="*/ 0 h 104"/>
                <a:gd name="T20" fmla="*/ 0 w 104"/>
                <a:gd name="T21" fmla="*/ 0 h 104"/>
                <a:gd name="T22" fmla="*/ 0 w 104"/>
                <a:gd name="T23" fmla="*/ 0 h 104"/>
                <a:gd name="T24" fmla="*/ 0 w 104"/>
                <a:gd name="T25" fmla="*/ 0 h 104"/>
                <a:gd name="T26" fmla="*/ 0 w 104"/>
                <a:gd name="T27" fmla="*/ 0 h 104"/>
                <a:gd name="T28" fmla="*/ 0 w 104"/>
                <a:gd name="T29" fmla="*/ 0 h 104"/>
                <a:gd name="T30" fmla="*/ 0 w 104"/>
                <a:gd name="T31" fmla="*/ 0 h 104"/>
                <a:gd name="T32" fmla="*/ 0 w 104"/>
                <a:gd name="T33" fmla="*/ 0 h 104"/>
                <a:gd name="T34" fmla="*/ 0 w 104"/>
                <a:gd name="T35" fmla="*/ 0 h 104"/>
                <a:gd name="T36" fmla="*/ 0 w 104"/>
                <a:gd name="T37" fmla="*/ 0 h 104"/>
                <a:gd name="T38" fmla="*/ 0 w 104"/>
                <a:gd name="T39" fmla="*/ 0 h 104"/>
                <a:gd name="T40" fmla="*/ 0 w 104"/>
                <a:gd name="T41" fmla="*/ 0 h 104"/>
                <a:gd name="T42" fmla="*/ 0 w 104"/>
                <a:gd name="T43" fmla="*/ 0 h 104"/>
                <a:gd name="T44" fmla="*/ 0 w 104"/>
                <a:gd name="T45" fmla="*/ 0 h 104"/>
                <a:gd name="T46" fmla="*/ 0 w 104"/>
                <a:gd name="T47" fmla="*/ 0 h 104"/>
                <a:gd name="T48" fmla="*/ 0 w 104"/>
                <a:gd name="T49" fmla="*/ 0 h 104"/>
                <a:gd name="T50" fmla="*/ 0 w 104"/>
                <a:gd name="T51" fmla="*/ 0 h 104"/>
                <a:gd name="T52" fmla="*/ 0 w 104"/>
                <a:gd name="T53" fmla="*/ 0 h 104"/>
                <a:gd name="T54" fmla="*/ 0 w 104"/>
                <a:gd name="T55" fmla="*/ 0 h 104"/>
                <a:gd name="T56" fmla="*/ 0 w 104"/>
                <a:gd name="T57" fmla="*/ 0 h 104"/>
                <a:gd name="T58" fmla="*/ 0 w 104"/>
                <a:gd name="T59" fmla="*/ 0 h 104"/>
                <a:gd name="T60" fmla="*/ 0 w 104"/>
                <a:gd name="T61" fmla="*/ 0 h 104"/>
                <a:gd name="T62" fmla="*/ 0 w 104"/>
                <a:gd name="T63" fmla="*/ 0 h 104"/>
                <a:gd name="T64" fmla="*/ 0 w 104"/>
                <a:gd name="T65" fmla="*/ 0 h 104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04"/>
                <a:gd name="T100" fmla="*/ 0 h 104"/>
                <a:gd name="T101" fmla="*/ 104 w 104"/>
                <a:gd name="T102" fmla="*/ 104 h 104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04" h="104">
                  <a:moveTo>
                    <a:pt x="52" y="104"/>
                  </a:moveTo>
                  <a:lnTo>
                    <a:pt x="62" y="103"/>
                  </a:lnTo>
                  <a:lnTo>
                    <a:pt x="73" y="100"/>
                  </a:lnTo>
                  <a:lnTo>
                    <a:pt x="81" y="95"/>
                  </a:lnTo>
                  <a:lnTo>
                    <a:pt x="89" y="89"/>
                  </a:lnTo>
                  <a:lnTo>
                    <a:pt x="95" y="81"/>
                  </a:lnTo>
                  <a:lnTo>
                    <a:pt x="100" y="72"/>
                  </a:lnTo>
                  <a:lnTo>
                    <a:pt x="103" y="62"/>
                  </a:lnTo>
                  <a:lnTo>
                    <a:pt x="104" y="52"/>
                  </a:lnTo>
                  <a:lnTo>
                    <a:pt x="103" y="41"/>
                  </a:lnTo>
                  <a:lnTo>
                    <a:pt x="100" y="31"/>
                  </a:lnTo>
                  <a:lnTo>
                    <a:pt x="95" y="22"/>
                  </a:lnTo>
                  <a:lnTo>
                    <a:pt x="89" y="15"/>
                  </a:lnTo>
                  <a:lnTo>
                    <a:pt x="81" y="8"/>
                  </a:lnTo>
                  <a:lnTo>
                    <a:pt x="73" y="4"/>
                  </a:lnTo>
                  <a:lnTo>
                    <a:pt x="62" y="1"/>
                  </a:lnTo>
                  <a:lnTo>
                    <a:pt x="52" y="0"/>
                  </a:lnTo>
                  <a:lnTo>
                    <a:pt x="42" y="1"/>
                  </a:lnTo>
                  <a:lnTo>
                    <a:pt x="32" y="4"/>
                  </a:lnTo>
                  <a:lnTo>
                    <a:pt x="24" y="8"/>
                  </a:lnTo>
                  <a:lnTo>
                    <a:pt x="16" y="15"/>
                  </a:lnTo>
                  <a:lnTo>
                    <a:pt x="9" y="22"/>
                  </a:lnTo>
                  <a:lnTo>
                    <a:pt x="4" y="31"/>
                  </a:lnTo>
                  <a:lnTo>
                    <a:pt x="1" y="41"/>
                  </a:lnTo>
                  <a:lnTo>
                    <a:pt x="0" y="52"/>
                  </a:lnTo>
                  <a:lnTo>
                    <a:pt x="1" y="62"/>
                  </a:lnTo>
                  <a:lnTo>
                    <a:pt x="4" y="72"/>
                  </a:lnTo>
                  <a:lnTo>
                    <a:pt x="9" y="81"/>
                  </a:lnTo>
                  <a:lnTo>
                    <a:pt x="16" y="89"/>
                  </a:lnTo>
                  <a:lnTo>
                    <a:pt x="24" y="95"/>
                  </a:lnTo>
                  <a:lnTo>
                    <a:pt x="32" y="100"/>
                  </a:lnTo>
                  <a:lnTo>
                    <a:pt x="42" y="103"/>
                  </a:lnTo>
                  <a:lnTo>
                    <a:pt x="52" y="10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55" name="Freeform 402"/>
            <p:cNvSpPr>
              <a:spLocks/>
            </p:cNvSpPr>
            <p:nvPr/>
          </p:nvSpPr>
          <p:spPr bwMode="auto">
            <a:xfrm>
              <a:off x="3990" y="3357"/>
              <a:ext cx="6" cy="6"/>
            </a:xfrm>
            <a:custGeom>
              <a:avLst/>
              <a:gdLst>
                <a:gd name="T0" fmla="*/ 0 w 52"/>
                <a:gd name="T1" fmla="*/ 0 h 52"/>
                <a:gd name="T2" fmla="*/ 0 w 52"/>
                <a:gd name="T3" fmla="*/ 0 h 52"/>
                <a:gd name="T4" fmla="*/ 0 w 52"/>
                <a:gd name="T5" fmla="*/ 0 h 52"/>
                <a:gd name="T6" fmla="*/ 0 w 52"/>
                <a:gd name="T7" fmla="*/ 0 h 52"/>
                <a:gd name="T8" fmla="*/ 0 w 52"/>
                <a:gd name="T9" fmla="*/ 0 h 52"/>
                <a:gd name="T10" fmla="*/ 0 w 52"/>
                <a:gd name="T11" fmla="*/ 0 h 52"/>
                <a:gd name="T12" fmla="*/ 0 w 52"/>
                <a:gd name="T13" fmla="*/ 0 h 52"/>
                <a:gd name="T14" fmla="*/ 0 w 52"/>
                <a:gd name="T15" fmla="*/ 0 h 52"/>
                <a:gd name="T16" fmla="*/ 0 w 52"/>
                <a:gd name="T17" fmla="*/ 0 h 52"/>
                <a:gd name="T18" fmla="*/ 0 w 52"/>
                <a:gd name="T19" fmla="*/ 0 h 52"/>
                <a:gd name="T20" fmla="*/ 0 w 52"/>
                <a:gd name="T21" fmla="*/ 0 h 52"/>
                <a:gd name="T22" fmla="*/ 0 w 52"/>
                <a:gd name="T23" fmla="*/ 0 h 52"/>
                <a:gd name="T24" fmla="*/ 0 w 52"/>
                <a:gd name="T25" fmla="*/ 0 h 52"/>
                <a:gd name="T26" fmla="*/ 0 w 52"/>
                <a:gd name="T27" fmla="*/ 0 h 52"/>
                <a:gd name="T28" fmla="*/ 0 w 52"/>
                <a:gd name="T29" fmla="*/ 0 h 52"/>
                <a:gd name="T30" fmla="*/ 0 w 52"/>
                <a:gd name="T31" fmla="*/ 0 h 52"/>
                <a:gd name="T32" fmla="*/ 0 w 52"/>
                <a:gd name="T33" fmla="*/ 0 h 5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2"/>
                <a:gd name="T52" fmla="*/ 0 h 52"/>
                <a:gd name="T53" fmla="*/ 52 w 52"/>
                <a:gd name="T54" fmla="*/ 52 h 5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2" h="52">
                  <a:moveTo>
                    <a:pt x="25" y="52"/>
                  </a:moveTo>
                  <a:lnTo>
                    <a:pt x="35" y="50"/>
                  </a:lnTo>
                  <a:lnTo>
                    <a:pt x="44" y="44"/>
                  </a:lnTo>
                  <a:lnTo>
                    <a:pt x="50" y="36"/>
                  </a:lnTo>
                  <a:lnTo>
                    <a:pt x="52" y="25"/>
                  </a:lnTo>
                  <a:lnTo>
                    <a:pt x="50" y="15"/>
                  </a:lnTo>
                  <a:lnTo>
                    <a:pt x="44" y="7"/>
                  </a:lnTo>
                  <a:lnTo>
                    <a:pt x="35" y="2"/>
                  </a:lnTo>
                  <a:lnTo>
                    <a:pt x="25" y="0"/>
                  </a:lnTo>
                  <a:lnTo>
                    <a:pt x="15" y="2"/>
                  </a:lnTo>
                  <a:lnTo>
                    <a:pt x="7" y="7"/>
                  </a:lnTo>
                  <a:lnTo>
                    <a:pt x="2" y="15"/>
                  </a:lnTo>
                  <a:lnTo>
                    <a:pt x="0" y="25"/>
                  </a:lnTo>
                  <a:lnTo>
                    <a:pt x="2" y="36"/>
                  </a:lnTo>
                  <a:lnTo>
                    <a:pt x="7" y="44"/>
                  </a:lnTo>
                  <a:lnTo>
                    <a:pt x="15" y="50"/>
                  </a:lnTo>
                  <a:lnTo>
                    <a:pt x="25" y="52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56" name="Freeform 403"/>
            <p:cNvSpPr>
              <a:spLocks/>
            </p:cNvSpPr>
            <p:nvPr/>
          </p:nvSpPr>
          <p:spPr bwMode="auto">
            <a:xfrm>
              <a:off x="4000" y="3357"/>
              <a:ext cx="5" cy="6"/>
            </a:xfrm>
            <a:custGeom>
              <a:avLst/>
              <a:gdLst>
                <a:gd name="T0" fmla="*/ 0 w 52"/>
                <a:gd name="T1" fmla="*/ 0 h 52"/>
                <a:gd name="T2" fmla="*/ 0 w 52"/>
                <a:gd name="T3" fmla="*/ 0 h 52"/>
                <a:gd name="T4" fmla="*/ 0 w 52"/>
                <a:gd name="T5" fmla="*/ 0 h 52"/>
                <a:gd name="T6" fmla="*/ 0 w 52"/>
                <a:gd name="T7" fmla="*/ 0 h 52"/>
                <a:gd name="T8" fmla="*/ 0 w 52"/>
                <a:gd name="T9" fmla="*/ 0 h 52"/>
                <a:gd name="T10" fmla="*/ 0 w 52"/>
                <a:gd name="T11" fmla="*/ 0 h 52"/>
                <a:gd name="T12" fmla="*/ 0 w 52"/>
                <a:gd name="T13" fmla="*/ 0 h 52"/>
                <a:gd name="T14" fmla="*/ 0 w 52"/>
                <a:gd name="T15" fmla="*/ 0 h 52"/>
                <a:gd name="T16" fmla="*/ 0 w 52"/>
                <a:gd name="T17" fmla="*/ 0 h 52"/>
                <a:gd name="T18" fmla="*/ 0 w 52"/>
                <a:gd name="T19" fmla="*/ 0 h 52"/>
                <a:gd name="T20" fmla="*/ 0 w 52"/>
                <a:gd name="T21" fmla="*/ 0 h 52"/>
                <a:gd name="T22" fmla="*/ 0 w 52"/>
                <a:gd name="T23" fmla="*/ 0 h 52"/>
                <a:gd name="T24" fmla="*/ 0 w 52"/>
                <a:gd name="T25" fmla="*/ 0 h 52"/>
                <a:gd name="T26" fmla="*/ 0 w 52"/>
                <a:gd name="T27" fmla="*/ 0 h 52"/>
                <a:gd name="T28" fmla="*/ 0 w 52"/>
                <a:gd name="T29" fmla="*/ 0 h 52"/>
                <a:gd name="T30" fmla="*/ 0 w 52"/>
                <a:gd name="T31" fmla="*/ 0 h 52"/>
                <a:gd name="T32" fmla="*/ 0 w 52"/>
                <a:gd name="T33" fmla="*/ 0 h 5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2"/>
                <a:gd name="T52" fmla="*/ 0 h 52"/>
                <a:gd name="T53" fmla="*/ 52 w 52"/>
                <a:gd name="T54" fmla="*/ 52 h 5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2" h="52">
                  <a:moveTo>
                    <a:pt x="27" y="52"/>
                  </a:moveTo>
                  <a:lnTo>
                    <a:pt x="37" y="50"/>
                  </a:lnTo>
                  <a:lnTo>
                    <a:pt x="45" y="45"/>
                  </a:lnTo>
                  <a:lnTo>
                    <a:pt x="50" y="37"/>
                  </a:lnTo>
                  <a:lnTo>
                    <a:pt x="52" y="26"/>
                  </a:lnTo>
                  <a:lnTo>
                    <a:pt x="50" y="16"/>
                  </a:lnTo>
                  <a:lnTo>
                    <a:pt x="45" y="8"/>
                  </a:lnTo>
                  <a:lnTo>
                    <a:pt x="37" y="2"/>
                  </a:lnTo>
                  <a:lnTo>
                    <a:pt x="27" y="0"/>
                  </a:lnTo>
                  <a:lnTo>
                    <a:pt x="17" y="2"/>
                  </a:lnTo>
                  <a:lnTo>
                    <a:pt x="8" y="8"/>
                  </a:lnTo>
                  <a:lnTo>
                    <a:pt x="2" y="16"/>
                  </a:lnTo>
                  <a:lnTo>
                    <a:pt x="0" y="26"/>
                  </a:lnTo>
                  <a:lnTo>
                    <a:pt x="2" y="37"/>
                  </a:lnTo>
                  <a:lnTo>
                    <a:pt x="8" y="45"/>
                  </a:lnTo>
                  <a:lnTo>
                    <a:pt x="17" y="50"/>
                  </a:lnTo>
                  <a:lnTo>
                    <a:pt x="27" y="52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57" name="Freeform 404"/>
            <p:cNvSpPr>
              <a:spLocks/>
            </p:cNvSpPr>
            <p:nvPr/>
          </p:nvSpPr>
          <p:spPr bwMode="auto">
            <a:xfrm>
              <a:off x="3961" y="3278"/>
              <a:ext cx="16" cy="79"/>
            </a:xfrm>
            <a:custGeom>
              <a:avLst/>
              <a:gdLst>
                <a:gd name="T0" fmla="*/ 0 w 148"/>
                <a:gd name="T1" fmla="*/ 0 h 712"/>
                <a:gd name="T2" fmla="*/ 0 w 148"/>
                <a:gd name="T3" fmla="*/ 0 h 712"/>
                <a:gd name="T4" fmla="*/ 0 w 148"/>
                <a:gd name="T5" fmla="*/ 0 h 712"/>
                <a:gd name="T6" fmla="*/ 0 w 148"/>
                <a:gd name="T7" fmla="*/ 0 h 712"/>
                <a:gd name="T8" fmla="*/ 0 w 148"/>
                <a:gd name="T9" fmla="*/ 0 h 712"/>
                <a:gd name="T10" fmla="*/ 0 w 148"/>
                <a:gd name="T11" fmla="*/ 0 h 712"/>
                <a:gd name="T12" fmla="*/ 0 w 148"/>
                <a:gd name="T13" fmla="*/ 0 h 712"/>
                <a:gd name="T14" fmla="*/ 0 w 148"/>
                <a:gd name="T15" fmla="*/ 0 h 712"/>
                <a:gd name="T16" fmla="*/ 0 w 148"/>
                <a:gd name="T17" fmla="*/ 0 h 712"/>
                <a:gd name="T18" fmla="*/ 0 w 148"/>
                <a:gd name="T19" fmla="*/ 0 h 712"/>
                <a:gd name="T20" fmla="*/ 0 w 148"/>
                <a:gd name="T21" fmla="*/ 0 h 712"/>
                <a:gd name="T22" fmla="*/ 0 w 148"/>
                <a:gd name="T23" fmla="*/ 0 h 712"/>
                <a:gd name="T24" fmla="*/ 0 w 148"/>
                <a:gd name="T25" fmla="*/ 0 h 712"/>
                <a:gd name="T26" fmla="*/ 0 w 148"/>
                <a:gd name="T27" fmla="*/ 0 h 712"/>
                <a:gd name="T28" fmla="*/ 0 w 148"/>
                <a:gd name="T29" fmla="*/ 0 h 712"/>
                <a:gd name="T30" fmla="*/ 0 w 148"/>
                <a:gd name="T31" fmla="*/ 0 h 712"/>
                <a:gd name="T32" fmla="*/ 0 w 148"/>
                <a:gd name="T33" fmla="*/ 0 h 712"/>
                <a:gd name="T34" fmla="*/ 0 w 148"/>
                <a:gd name="T35" fmla="*/ 0 h 712"/>
                <a:gd name="T36" fmla="*/ 0 w 148"/>
                <a:gd name="T37" fmla="*/ 0 h 712"/>
                <a:gd name="T38" fmla="*/ 0 w 148"/>
                <a:gd name="T39" fmla="*/ 0 h 712"/>
                <a:gd name="T40" fmla="*/ 0 w 148"/>
                <a:gd name="T41" fmla="*/ 0 h 712"/>
                <a:gd name="T42" fmla="*/ 0 w 148"/>
                <a:gd name="T43" fmla="*/ 0 h 712"/>
                <a:gd name="T44" fmla="*/ 0 w 148"/>
                <a:gd name="T45" fmla="*/ 0 h 712"/>
                <a:gd name="T46" fmla="*/ 0 w 148"/>
                <a:gd name="T47" fmla="*/ 0 h 712"/>
                <a:gd name="T48" fmla="*/ 0 w 148"/>
                <a:gd name="T49" fmla="*/ 0 h 712"/>
                <a:gd name="T50" fmla="*/ 0 w 148"/>
                <a:gd name="T51" fmla="*/ 0 h 712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48"/>
                <a:gd name="T79" fmla="*/ 0 h 712"/>
                <a:gd name="T80" fmla="*/ 148 w 148"/>
                <a:gd name="T81" fmla="*/ 712 h 712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48" h="712">
                  <a:moveTo>
                    <a:pt x="46" y="14"/>
                  </a:moveTo>
                  <a:lnTo>
                    <a:pt x="42" y="29"/>
                  </a:lnTo>
                  <a:lnTo>
                    <a:pt x="32" y="68"/>
                  </a:lnTo>
                  <a:lnTo>
                    <a:pt x="18" y="132"/>
                  </a:lnTo>
                  <a:lnTo>
                    <a:pt x="7" y="217"/>
                  </a:lnTo>
                  <a:lnTo>
                    <a:pt x="0" y="319"/>
                  </a:lnTo>
                  <a:lnTo>
                    <a:pt x="1" y="438"/>
                  </a:lnTo>
                  <a:lnTo>
                    <a:pt x="13" y="570"/>
                  </a:lnTo>
                  <a:lnTo>
                    <a:pt x="41" y="712"/>
                  </a:lnTo>
                  <a:lnTo>
                    <a:pt x="143" y="707"/>
                  </a:lnTo>
                  <a:lnTo>
                    <a:pt x="139" y="685"/>
                  </a:lnTo>
                  <a:lnTo>
                    <a:pt x="128" y="628"/>
                  </a:lnTo>
                  <a:lnTo>
                    <a:pt x="116" y="543"/>
                  </a:lnTo>
                  <a:lnTo>
                    <a:pt x="105" y="439"/>
                  </a:lnTo>
                  <a:lnTo>
                    <a:pt x="99" y="324"/>
                  </a:lnTo>
                  <a:lnTo>
                    <a:pt x="102" y="209"/>
                  </a:lnTo>
                  <a:lnTo>
                    <a:pt x="117" y="100"/>
                  </a:lnTo>
                  <a:lnTo>
                    <a:pt x="148" y="8"/>
                  </a:lnTo>
                  <a:lnTo>
                    <a:pt x="148" y="7"/>
                  </a:lnTo>
                  <a:lnTo>
                    <a:pt x="148" y="5"/>
                  </a:lnTo>
                  <a:lnTo>
                    <a:pt x="146" y="3"/>
                  </a:lnTo>
                  <a:lnTo>
                    <a:pt x="140" y="0"/>
                  </a:lnTo>
                  <a:lnTo>
                    <a:pt x="127" y="0"/>
                  </a:lnTo>
                  <a:lnTo>
                    <a:pt x="109" y="1"/>
                  </a:lnTo>
                  <a:lnTo>
                    <a:pt x="83" y="6"/>
                  </a:lnTo>
                  <a:lnTo>
                    <a:pt x="46" y="1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58" name="Freeform 405"/>
            <p:cNvSpPr>
              <a:spLocks/>
            </p:cNvSpPr>
            <p:nvPr/>
          </p:nvSpPr>
          <p:spPr bwMode="auto">
            <a:xfrm>
              <a:off x="4045" y="3268"/>
              <a:ext cx="23" cy="88"/>
            </a:xfrm>
            <a:custGeom>
              <a:avLst/>
              <a:gdLst>
                <a:gd name="T0" fmla="*/ 0 w 201"/>
                <a:gd name="T1" fmla="*/ 0 h 795"/>
                <a:gd name="T2" fmla="*/ 0 w 201"/>
                <a:gd name="T3" fmla="*/ 0 h 795"/>
                <a:gd name="T4" fmla="*/ 0 w 201"/>
                <a:gd name="T5" fmla="*/ 0 h 795"/>
                <a:gd name="T6" fmla="*/ 0 w 201"/>
                <a:gd name="T7" fmla="*/ 0 h 795"/>
                <a:gd name="T8" fmla="*/ 0 w 201"/>
                <a:gd name="T9" fmla="*/ 0 h 795"/>
                <a:gd name="T10" fmla="*/ 0 w 201"/>
                <a:gd name="T11" fmla="*/ 0 h 795"/>
                <a:gd name="T12" fmla="*/ 0 w 201"/>
                <a:gd name="T13" fmla="*/ 0 h 795"/>
                <a:gd name="T14" fmla="*/ 0 w 201"/>
                <a:gd name="T15" fmla="*/ 0 h 795"/>
                <a:gd name="T16" fmla="*/ 0 w 201"/>
                <a:gd name="T17" fmla="*/ 0 h 795"/>
                <a:gd name="T18" fmla="*/ 0 w 201"/>
                <a:gd name="T19" fmla="*/ 0 h 795"/>
                <a:gd name="T20" fmla="*/ 0 w 201"/>
                <a:gd name="T21" fmla="*/ 0 h 795"/>
                <a:gd name="T22" fmla="*/ 0 w 201"/>
                <a:gd name="T23" fmla="*/ 0 h 795"/>
                <a:gd name="T24" fmla="*/ 0 w 201"/>
                <a:gd name="T25" fmla="*/ 0 h 795"/>
                <a:gd name="T26" fmla="*/ 0 w 201"/>
                <a:gd name="T27" fmla="*/ 0 h 795"/>
                <a:gd name="T28" fmla="*/ 0 w 201"/>
                <a:gd name="T29" fmla="*/ 0 h 795"/>
                <a:gd name="T30" fmla="*/ 0 w 201"/>
                <a:gd name="T31" fmla="*/ 0 h 795"/>
                <a:gd name="T32" fmla="*/ 0 w 201"/>
                <a:gd name="T33" fmla="*/ 0 h 795"/>
                <a:gd name="T34" fmla="*/ 0 w 201"/>
                <a:gd name="T35" fmla="*/ 0 h 795"/>
                <a:gd name="T36" fmla="*/ 0 w 201"/>
                <a:gd name="T37" fmla="*/ 0 h 79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01"/>
                <a:gd name="T58" fmla="*/ 0 h 795"/>
                <a:gd name="T59" fmla="*/ 201 w 201"/>
                <a:gd name="T60" fmla="*/ 795 h 795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01" h="795">
                  <a:moveTo>
                    <a:pt x="201" y="5"/>
                  </a:moveTo>
                  <a:lnTo>
                    <a:pt x="196" y="10"/>
                  </a:lnTo>
                  <a:lnTo>
                    <a:pt x="183" y="31"/>
                  </a:lnTo>
                  <a:lnTo>
                    <a:pt x="165" y="73"/>
                  </a:lnTo>
                  <a:lnTo>
                    <a:pt x="148" y="140"/>
                  </a:lnTo>
                  <a:lnTo>
                    <a:pt x="134" y="240"/>
                  </a:lnTo>
                  <a:lnTo>
                    <a:pt x="127" y="379"/>
                  </a:lnTo>
                  <a:lnTo>
                    <a:pt x="131" y="561"/>
                  </a:lnTo>
                  <a:lnTo>
                    <a:pt x="150" y="795"/>
                  </a:lnTo>
                  <a:lnTo>
                    <a:pt x="37" y="795"/>
                  </a:lnTo>
                  <a:lnTo>
                    <a:pt x="33" y="771"/>
                  </a:lnTo>
                  <a:lnTo>
                    <a:pt x="24" y="707"/>
                  </a:lnTo>
                  <a:lnTo>
                    <a:pt x="13" y="611"/>
                  </a:lnTo>
                  <a:lnTo>
                    <a:pt x="3" y="493"/>
                  </a:lnTo>
                  <a:lnTo>
                    <a:pt x="0" y="363"/>
                  </a:lnTo>
                  <a:lnTo>
                    <a:pt x="7" y="231"/>
                  </a:lnTo>
                  <a:lnTo>
                    <a:pt x="28" y="107"/>
                  </a:lnTo>
                  <a:lnTo>
                    <a:pt x="66" y="0"/>
                  </a:lnTo>
                  <a:lnTo>
                    <a:pt x="201" y="5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59" name="Freeform 406"/>
            <p:cNvSpPr>
              <a:spLocks/>
            </p:cNvSpPr>
            <p:nvPr/>
          </p:nvSpPr>
          <p:spPr bwMode="auto">
            <a:xfrm>
              <a:off x="3961" y="3282"/>
              <a:ext cx="15" cy="69"/>
            </a:xfrm>
            <a:custGeom>
              <a:avLst/>
              <a:gdLst>
                <a:gd name="T0" fmla="*/ 0 w 129"/>
                <a:gd name="T1" fmla="*/ 0 h 622"/>
                <a:gd name="T2" fmla="*/ 0 w 129"/>
                <a:gd name="T3" fmla="*/ 0 h 622"/>
                <a:gd name="T4" fmla="*/ 0 w 129"/>
                <a:gd name="T5" fmla="*/ 0 h 622"/>
                <a:gd name="T6" fmla="*/ 0 w 129"/>
                <a:gd name="T7" fmla="*/ 0 h 622"/>
                <a:gd name="T8" fmla="*/ 0 w 129"/>
                <a:gd name="T9" fmla="*/ 0 h 622"/>
                <a:gd name="T10" fmla="*/ 0 w 129"/>
                <a:gd name="T11" fmla="*/ 0 h 622"/>
                <a:gd name="T12" fmla="*/ 0 w 129"/>
                <a:gd name="T13" fmla="*/ 0 h 622"/>
                <a:gd name="T14" fmla="*/ 0 w 129"/>
                <a:gd name="T15" fmla="*/ 0 h 622"/>
                <a:gd name="T16" fmla="*/ 0 w 129"/>
                <a:gd name="T17" fmla="*/ 0 h 622"/>
                <a:gd name="T18" fmla="*/ 0 w 129"/>
                <a:gd name="T19" fmla="*/ 0 h 622"/>
                <a:gd name="T20" fmla="*/ 0 w 129"/>
                <a:gd name="T21" fmla="*/ 0 h 622"/>
                <a:gd name="T22" fmla="*/ 0 w 129"/>
                <a:gd name="T23" fmla="*/ 0 h 622"/>
                <a:gd name="T24" fmla="*/ 0 w 129"/>
                <a:gd name="T25" fmla="*/ 0 h 622"/>
                <a:gd name="T26" fmla="*/ 0 w 129"/>
                <a:gd name="T27" fmla="*/ 0 h 622"/>
                <a:gd name="T28" fmla="*/ 0 w 129"/>
                <a:gd name="T29" fmla="*/ 0 h 622"/>
                <a:gd name="T30" fmla="*/ 0 w 129"/>
                <a:gd name="T31" fmla="*/ 0 h 622"/>
                <a:gd name="T32" fmla="*/ 0 w 129"/>
                <a:gd name="T33" fmla="*/ 0 h 622"/>
                <a:gd name="T34" fmla="*/ 0 w 129"/>
                <a:gd name="T35" fmla="*/ 0 h 622"/>
                <a:gd name="T36" fmla="*/ 0 w 129"/>
                <a:gd name="T37" fmla="*/ 0 h 622"/>
                <a:gd name="T38" fmla="*/ 0 w 129"/>
                <a:gd name="T39" fmla="*/ 0 h 622"/>
                <a:gd name="T40" fmla="*/ 0 w 129"/>
                <a:gd name="T41" fmla="*/ 0 h 622"/>
                <a:gd name="T42" fmla="*/ 0 w 129"/>
                <a:gd name="T43" fmla="*/ 0 h 622"/>
                <a:gd name="T44" fmla="*/ 0 w 129"/>
                <a:gd name="T45" fmla="*/ 0 h 622"/>
                <a:gd name="T46" fmla="*/ 0 w 129"/>
                <a:gd name="T47" fmla="*/ 0 h 622"/>
                <a:gd name="T48" fmla="*/ 0 w 129"/>
                <a:gd name="T49" fmla="*/ 0 h 622"/>
                <a:gd name="T50" fmla="*/ 0 w 129"/>
                <a:gd name="T51" fmla="*/ 0 h 622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29"/>
                <a:gd name="T79" fmla="*/ 0 h 622"/>
                <a:gd name="T80" fmla="*/ 129 w 129"/>
                <a:gd name="T81" fmla="*/ 622 h 622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29" h="622">
                  <a:moveTo>
                    <a:pt x="41" y="12"/>
                  </a:moveTo>
                  <a:lnTo>
                    <a:pt x="37" y="24"/>
                  </a:lnTo>
                  <a:lnTo>
                    <a:pt x="29" y="59"/>
                  </a:lnTo>
                  <a:lnTo>
                    <a:pt x="18" y="115"/>
                  </a:lnTo>
                  <a:lnTo>
                    <a:pt x="6" y="189"/>
                  </a:lnTo>
                  <a:lnTo>
                    <a:pt x="0" y="279"/>
                  </a:lnTo>
                  <a:lnTo>
                    <a:pt x="1" y="382"/>
                  </a:lnTo>
                  <a:lnTo>
                    <a:pt x="11" y="497"/>
                  </a:lnTo>
                  <a:lnTo>
                    <a:pt x="36" y="622"/>
                  </a:lnTo>
                  <a:lnTo>
                    <a:pt x="124" y="617"/>
                  </a:lnTo>
                  <a:lnTo>
                    <a:pt x="120" y="598"/>
                  </a:lnTo>
                  <a:lnTo>
                    <a:pt x="112" y="548"/>
                  </a:lnTo>
                  <a:lnTo>
                    <a:pt x="101" y="473"/>
                  </a:lnTo>
                  <a:lnTo>
                    <a:pt x="92" y="382"/>
                  </a:lnTo>
                  <a:lnTo>
                    <a:pt x="87" y="282"/>
                  </a:lnTo>
                  <a:lnTo>
                    <a:pt x="89" y="182"/>
                  </a:lnTo>
                  <a:lnTo>
                    <a:pt x="102" y="87"/>
                  </a:lnTo>
                  <a:lnTo>
                    <a:pt x="129" y="7"/>
                  </a:lnTo>
                  <a:lnTo>
                    <a:pt x="129" y="6"/>
                  </a:lnTo>
                  <a:lnTo>
                    <a:pt x="129" y="4"/>
                  </a:lnTo>
                  <a:lnTo>
                    <a:pt x="127" y="2"/>
                  </a:lnTo>
                  <a:lnTo>
                    <a:pt x="122" y="0"/>
                  </a:lnTo>
                  <a:lnTo>
                    <a:pt x="112" y="0"/>
                  </a:lnTo>
                  <a:lnTo>
                    <a:pt x="96" y="1"/>
                  </a:lnTo>
                  <a:lnTo>
                    <a:pt x="72" y="5"/>
                  </a:lnTo>
                  <a:lnTo>
                    <a:pt x="41" y="12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60" name="Freeform 407"/>
            <p:cNvSpPr>
              <a:spLocks/>
            </p:cNvSpPr>
            <p:nvPr/>
          </p:nvSpPr>
          <p:spPr bwMode="auto">
            <a:xfrm>
              <a:off x="3962" y="3287"/>
              <a:ext cx="12" cy="59"/>
            </a:xfrm>
            <a:custGeom>
              <a:avLst/>
              <a:gdLst>
                <a:gd name="T0" fmla="*/ 0 w 110"/>
                <a:gd name="T1" fmla="*/ 0 h 531"/>
                <a:gd name="T2" fmla="*/ 0 w 110"/>
                <a:gd name="T3" fmla="*/ 0 h 531"/>
                <a:gd name="T4" fmla="*/ 0 w 110"/>
                <a:gd name="T5" fmla="*/ 0 h 531"/>
                <a:gd name="T6" fmla="*/ 0 w 110"/>
                <a:gd name="T7" fmla="*/ 0 h 531"/>
                <a:gd name="T8" fmla="*/ 0 w 110"/>
                <a:gd name="T9" fmla="*/ 0 h 531"/>
                <a:gd name="T10" fmla="*/ 0 w 110"/>
                <a:gd name="T11" fmla="*/ 0 h 531"/>
                <a:gd name="T12" fmla="*/ 0 w 110"/>
                <a:gd name="T13" fmla="*/ 0 h 531"/>
                <a:gd name="T14" fmla="*/ 0 w 110"/>
                <a:gd name="T15" fmla="*/ 0 h 531"/>
                <a:gd name="T16" fmla="*/ 0 w 110"/>
                <a:gd name="T17" fmla="*/ 0 h 531"/>
                <a:gd name="T18" fmla="*/ 0 w 110"/>
                <a:gd name="T19" fmla="*/ 0 h 531"/>
                <a:gd name="T20" fmla="*/ 0 w 110"/>
                <a:gd name="T21" fmla="*/ 0 h 531"/>
                <a:gd name="T22" fmla="*/ 0 w 110"/>
                <a:gd name="T23" fmla="*/ 0 h 531"/>
                <a:gd name="T24" fmla="*/ 0 w 110"/>
                <a:gd name="T25" fmla="*/ 0 h 531"/>
                <a:gd name="T26" fmla="*/ 0 w 110"/>
                <a:gd name="T27" fmla="*/ 0 h 531"/>
                <a:gd name="T28" fmla="*/ 0 w 110"/>
                <a:gd name="T29" fmla="*/ 0 h 531"/>
                <a:gd name="T30" fmla="*/ 0 w 110"/>
                <a:gd name="T31" fmla="*/ 0 h 531"/>
                <a:gd name="T32" fmla="*/ 0 w 110"/>
                <a:gd name="T33" fmla="*/ 0 h 531"/>
                <a:gd name="T34" fmla="*/ 0 w 110"/>
                <a:gd name="T35" fmla="*/ 0 h 531"/>
                <a:gd name="T36" fmla="*/ 0 w 110"/>
                <a:gd name="T37" fmla="*/ 0 h 531"/>
                <a:gd name="T38" fmla="*/ 0 w 110"/>
                <a:gd name="T39" fmla="*/ 0 h 531"/>
                <a:gd name="T40" fmla="*/ 0 w 110"/>
                <a:gd name="T41" fmla="*/ 0 h 531"/>
                <a:gd name="T42" fmla="*/ 0 w 110"/>
                <a:gd name="T43" fmla="*/ 0 h 531"/>
                <a:gd name="T44" fmla="*/ 0 w 110"/>
                <a:gd name="T45" fmla="*/ 0 h 531"/>
                <a:gd name="T46" fmla="*/ 0 w 110"/>
                <a:gd name="T47" fmla="*/ 0 h 531"/>
                <a:gd name="T48" fmla="*/ 0 w 110"/>
                <a:gd name="T49" fmla="*/ 0 h 531"/>
                <a:gd name="T50" fmla="*/ 0 w 110"/>
                <a:gd name="T51" fmla="*/ 0 h 531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10"/>
                <a:gd name="T79" fmla="*/ 0 h 531"/>
                <a:gd name="T80" fmla="*/ 110 w 110"/>
                <a:gd name="T81" fmla="*/ 531 h 531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10" h="531">
                  <a:moveTo>
                    <a:pt x="35" y="10"/>
                  </a:moveTo>
                  <a:lnTo>
                    <a:pt x="32" y="20"/>
                  </a:lnTo>
                  <a:lnTo>
                    <a:pt x="24" y="50"/>
                  </a:lnTo>
                  <a:lnTo>
                    <a:pt x="15" y="98"/>
                  </a:lnTo>
                  <a:lnTo>
                    <a:pt x="5" y="160"/>
                  </a:lnTo>
                  <a:lnTo>
                    <a:pt x="0" y="237"/>
                  </a:lnTo>
                  <a:lnTo>
                    <a:pt x="1" y="326"/>
                  </a:lnTo>
                  <a:lnTo>
                    <a:pt x="10" y="424"/>
                  </a:lnTo>
                  <a:lnTo>
                    <a:pt x="31" y="531"/>
                  </a:lnTo>
                  <a:lnTo>
                    <a:pt x="106" y="525"/>
                  </a:lnTo>
                  <a:lnTo>
                    <a:pt x="103" y="510"/>
                  </a:lnTo>
                  <a:lnTo>
                    <a:pt x="96" y="467"/>
                  </a:lnTo>
                  <a:lnTo>
                    <a:pt x="87" y="404"/>
                  </a:lnTo>
                  <a:lnTo>
                    <a:pt x="79" y="326"/>
                  </a:lnTo>
                  <a:lnTo>
                    <a:pt x="74" y="241"/>
                  </a:lnTo>
                  <a:lnTo>
                    <a:pt x="76" y="155"/>
                  </a:lnTo>
                  <a:lnTo>
                    <a:pt x="87" y="74"/>
                  </a:lnTo>
                  <a:lnTo>
                    <a:pt x="110" y="6"/>
                  </a:lnTo>
                  <a:lnTo>
                    <a:pt x="110" y="5"/>
                  </a:lnTo>
                  <a:lnTo>
                    <a:pt x="110" y="4"/>
                  </a:lnTo>
                  <a:lnTo>
                    <a:pt x="108" y="2"/>
                  </a:lnTo>
                  <a:lnTo>
                    <a:pt x="104" y="0"/>
                  </a:lnTo>
                  <a:lnTo>
                    <a:pt x="95" y="0"/>
                  </a:lnTo>
                  <a:lnTo>
                    <a:pt x="82" y="1"/>
                  </a:lnTo>
                  <a:lnTo>
                    <a:pt x="62" y="4"/>
                  </a:lnTo>
                  <a:lnTo>
                    <a:pt x="35" y="1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61" name="Freeform 408"/>
            <p:cNvSpPr>
              <a:spLocks/>
            </p:cNvSpPr>
            <p:nvPr/>
          </p:nvSpPr>
          <p:spPr bwMode="auto">
            <a:xfrm>
              <a:off x="3963" y="3292"/>
              <a:ext cx="10" cy="48"/>
            </a:xfrm>
            <a:custGeom>
              <a:avLst/>
              <a:gdLst>
                <a:gd name="T0" fmla="*/ 0 w 92"/>
                <a:gd name="T1" fmla="*/ 0 h 438"/>
                <a:gd name="T2" fmla="*/ 0 w 92"/>
                <a:gd name="T3" fmla="*/ 0 h 438"/>
                <a:gd name="T4" fmla="*/ 0 w 92"/>
                <a:gd name="T5" fmla="*/ 0 h 438"/>
                <a:gd name="T6" fmla="*/ 0 w 92"/>
                <a:gd name="T7" fmla="*/ 0 h 438"/>
                <a:gd name="T8" fmla="*/ 0 w 92"/>
                <a:gd name="T9" fmla="*/ 0 h 438"/>
                <a:gd name="T10" fmla="*/ 0 w 92"/>
                <a:gd name="T11" fmla="*/ 0 h 438"/>
                <a:gd name="T12" fmla="*/ 0 w 92"/>
                <a:gd name="T13" fmla="*/ 0 h 438"/>
                <a:gd name="T14" fmla="*/ 0 w 92"/>
                <a:gd name="T15" fmla="*/ 0 h 438"/>
                <a:gd name="T16" fmla="*/ 0 w 92"/>
                <a:gd name="T17" fmla="*/ 0 h 438"/>
                <a:gd name="T18" fmla="*/ 0 w 92"/>
                <a:gd name="T19" fmla="*/ 0 h 438"/>
                <a:gd name="T20" fmla="*/ 0 w 92"/>
                <a:gd name="T21" fmla="*/ 0 h 438"/>
                <a:gd name="T22" fmla="*/ 0 w 92"/>
                <a:gd name="T23" fmla="*/ 0 h 438"/>
                <a:gd name="T24" fmla="*/ 0 w 92"/>
                <a:gd name="T25" fmla="*/ 0 h 438"/>
                <a:gd name="T26" fmla="*/ 0 w 92"/>
                <a:gd name="T27" fmla="*/ 0 h 438"/>
                <a:gd name="T28" fmla="*/ 0 w 92"/>
                <a:gd name="T29" fmla="*/ 0 h 438"/>
                <a:gd name="T30" fmla="*/ 0 w 92"/>
                <a:gd name="T31" fmla="*/ 0 h 438"/>
                <a:gd name="T32" fmla="*/ 0 w 92"/>
                <a:gd name="T33" fmla="*/ 0 h 438"/>
                <a:gd name="T34" fmla="*/ 0 w 92"/>
                <a:gd name="T35" fmla="*/ 0 h 438"/>
                <a:gd name="T36" fmla="*/ 0 w 92"/>
                <a:gd name="T37" fmla="*/ 0 h 438"/>
                <a:gd name="T38" fmla="*/ 0 w 92"/>
                <a:gd name="T39" fmla="*/ 0 h 438"/>
                <a:gd name="T40" fmla="*/ 0 w 92"/>
                <a:gd name="T41" fmla="*/ 0 h 438"/>
                <a:gd name="T42" fmla="*/ 0 w 92"/>
                <a:gd name="T43" fmla="*/ 0 h 438"/>
                <a:gd name="T44" fmla="*/ 0 w 92"/>
                <a:gd name="T45" fmla="*/ 0 h 438"/>
                <a:gd name="T46" fmla="*/ 0 w 92"/>
                <a:gd name="T47" fmla="*/ 0 h 438"/>
                <a:gd name="T48" fmla="*/ 0 w 92"/>
                <a:gd name="T49" fmla="*/ 0 h 438"/>
                <a:gd name="T50" fmla="*/ 0 w 92"/>
                <a:gd name="T51" fmla="*/ 0 h 438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92"/>
                <a:gd name="T79" fmla="*/ 0 h 438"/>
                <a:gd name="T80" fmla="*/ 92 w 92"/>
                <a:gd name="T81" fmla="*/ 438 h 438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92" h="438">
                  <a:moveTo>
                    <a:pt x="29" y="8"/>
                  </a:moveTo>
                  <a:lnTo>
                    <a:pt x="26" y="16"/>
                  </a:lnTo>
                  <a:lnTo>
                    <a:pt x="20" y="42"/>
                  </a:lnTo>
                  <a:lnTo>
                    <a:pt x="12" y="81"/>
                  </a:lnTo>
                  <a:lnTo>
                    <a:pt x="4" y="133"/>
                  </a:lnTo>
                  <a:lnTo>
                    <a:pt x="0" y="196"/>
                  </a:lnTo>
                  <a:lnTo>
                    <a:pt x="0" y="270"/>
                  </a:lnTo>
                  <a:lnTo>
                    <a:pt x="9" y="351"/>
                  </a:lnTo>
                  <a:lnTo>
                    <a:pt x="25" y="438"/>
                  </a:lnTo>
                  <a:lnTo>
                    <a:pt x="88" y="435"/>
                  </a:lnTo>
                  <a:lnTo>
                    <a:pt x="85" y="422"/>
                  </a:lnTo>
                  <a:lnTo>
                    <a:pt x="79" y="386"/>
                  </a:lnTo>
                  <a:lnTo>
                    <a:pt x="72" y="334"/>
                  </a:lnTo>
                  <a:lnTo>
                    <a:pt x="65" y="270"/>
                  </a:lnTo>
                  <a:lnTo>
                    <a:pt x="61" y="199"/>
                  </a:lnTo>
                  <a:lnTo>
                    <a:pt x="63" y="129"/>
                  </a:lnTo>
                  <a:lnTo>
                    <a:pt x="73" y="61"/>
                  </a:lnTo>
                  <a:lnTo>
                    <a:pt x="92" y="5"/>
                  </a:lnTo>
                  <a:lnTo>
                    <a:pt x="92" y="4"/>
                  </a:lnTo>
                  <a:lnTo>
                    <a:pt x="92" y="3"/>
                  </a:lnTo>
                  <a:lnTo>
                    <a:pt x="90" y="1"/>
                  </a:lnTo>
                  <a:lnTo>
                    <a:pt x="87" y="0"/>
                  </a:lnTo>
                  <a:lnTo>
                    <a:pt x="80" y="0"/>
                  </a:lnTo>
                  <a:lnTo>
                    <a:pt x="68" y="0"/>
                  </a:lnTo>
                  <a:lnTo>
                    <a:pt x="51" y="3"/>
                  </a:lnTo>
                  <a:lnTo>
                    <a:pt x="29" y="8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62" name="Freeform 409"/>
            <p:cNvSpPr>
              <a:spLocks/>
            </p:cNvSpPr>
            <p:nvPr/>
          </p:nvSpPr>
          <p:spPr bwMode="auto">
            <a:xfrm>
              <a:off x="3963" y="3296"/>
              <a:ext cx="8" cy="39"/>
            </a:xfrm>
            <a:custGeom>
              <a:avLst/>
              <a:gdLst>
                <a:gd name="T0" fmla="*/ 0 w 73"/>
                <a:gd name="T1" fmla="*/ 0 h 347"/>
                <a:gd name="T2" fmla="*/ 0 w 73"/>
                <a:gd name="T3" fmla="*/ 0 h 347"/>
                <a:gd name="T4" fmla="*/ 0 w 73"/>
                <a:gd name="T5" fmla="*/ 0 h 347"/>
                <a:gd name="T6" fmla="*/ 0 w 73"/>
                <a:gd name="T7" fmla="*/ 0 h 347"/>
                <a:gd name="T8" fmla="*/ 0 w 73"/>
                <a:gd name="T9" fmla="*/ 0 h 347"/>
                <a:gd name="T10" fmla="*/ 0 w 73"/>
                <a:gd name="T11" fmla="*/ 0 h 347"/>
                <a:gd name="T12" fmla="*/ 0 w 73"/>
                <a:gd name="T13" fmla="*/ 0 h 347"/>
                <a:gd name="T14" fmla="*/ 0 w 73"/>
                <a:gd name="T15" fmla="*/ 0 h 347"/>
                <a:gd name="T16" fmla="*/ 0 w 73"/>
                <a:gd name="T17" fmla="*/ 0 h 347"/>
                <a:gd name="T18" fmla="*/ 0 w 73"/>
                <a:gd name="T19" fmla="*/ 0 h 347"/>
                <a:gd name="T20" fmla="*/ 0 w 73"/>
                <a:gd name="T21" fmla="*/ 0 h 347"/>
                <a:gd name="T22" fmla="*/ 0 w 73"/>
                <a:gd name="T23" fmla="*/ 0 h 347"/>
                <a:gd name="T24" fmla="*/ 0 w 73"/>
                <a:gd name="T25" fmla="*/ 0 h 347"/>
                <a:gd name="T26" fmla="*/ 0 w 73"/>
                <a:gd name="T27" fmla="*/ 0 h 347"/>
                <a:gd name="T28" fmla="*/ 0 w 73"/>
                <a:gd name="T29" fmla="*/ 0 h 347"/>
                <a:gd name="T30" fmla="*/ 0 w 73"/>
                <a:gd name="T31" fmla="*/ 0 h 347"/>
                <a:gd name="T32" fmla="*/ 0 w 73"/>
                <a:gd name="T33" fmla="*/ 0 h 347"/>
                <a:gd name="T34" fmla="*/ 0 w 73"/>
                <a:gd name="T35" fmla="*/ 0 h 347"/>
                <a:gd name="T36" fmla="*/ 0 w 73"/>
                <a:gd name="T37" fmla="*/ 0 h 347"/>
                <a:gd name="T38" fmla="*/ 0 w 73"/>
                <a:gd name="T39" fmla="*/ 0 h 347"/>
                <a:gd name="T40" fmla="*/ 0 w 73"/>
                <a:gd name="T41" fmla="*/ 0 h 347"/>
                <a:gd name="T42" fmla="*/ 0 w 73"/>
                <a:gd name="T43" fmla="*/ 0 h 347"/>
                <a:gd name="T44" fmla="*/ 0 w 73"/>
                <a:gd name="T45" fmla="*/ 0 h 347"/>
                <a:gd name="T46" fmla="*/ 0 w 73"/>
                <a:gd name="T47" fmla="*/ 0 h 347"/>
                <a:gd name="T48" fmla="*/ 0 w 73"/>
                <a:gd name="T49" fmla="*/ 0 h 347"/>
                <a:gd name="T50" fmla="*/ 0 w 73"/>
                <a:gd name="T51" fmla="*/ 0 h 347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73"/>
                <a:gd name="T79" fmla="*/ 0 h 347"/>
                <a:gd name="T80" fmla="*/ 73 w 73"/>
                <a:gd name="T81" fmla="*/ 347 h 347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73" h="347">
                  <a:moveTo>
                    <a:pt x="23" y="7"/>
                  </a:moveTo>
                  <a:lnTo>
                    <a:pt x="21" y="14"/>
                  </a:lnTo>
                  <a:lnTo>
                    <a:pt x="16" y="33"/>
                  </a:lnTo>
                  <a:lnTo>
                    <a:pt x="10" y="64"/>
                  </a:lnTo>
                  <a:lnTo>
                    <a:pt x="4" y="105"/>
                  </a:lnTo>
                  <a:lnTo>
                    <a:pt x="0" y="155"/>
                  </a:lnTo>
                  <a:lnTo>
                    <a:pt x="0" y="213"/>
                  </a:lnTo>
                  <a:lnTo>
                    <a:pt x="7" y="278"/>
                  </a:lnTo>
                  <a:lnTo>
                    <a:pt x="20" y="347"/>
                  </a:lnTo>
                  <a:lnTo>
                    <a:pt x="70" y="344"/>
                  </a:lnTo>
                  <a:lnTo>
                    <a:pt x="68" y="334"/>
                  </a:lnTo>
                  <a:lnTo>
                    <a:pt x="63" y="305"/>
                  </a:lnTo>
                  <a:lnTo>
                    <a:pt x="56" y="265"/>
                  </a:lnTo>
                  <a:lnTo>
                    <a:pt x="51" y="213"/>
                  </a:lnTo>
                  <a:lnTo>
                    <a:pt x="48" y="158"/>
                  </a:lnTo>
                  <a:lnTo>
                    <a:pt x="50" y="101"/>
                  </a:lnTo>
                  <a:lnTo>
                    <a:pt x="57" y="49"/>
                  </a:lnTo>
                  <a:lnTo>
                    <a:pt x="73" y="4"/>
                  </a:lnTo>
                  <a:lnTo>
                    <a:pt x="73" y="2"/>
                  </a:lnTo>
                  <a:lnTo>
                    <a:pt x="72" y="1"/>
                  </a:lnTo>
                  <a:lnTo>
                    <a:pt x="69" y="0"/>
                  </a:lnTo>
                  <a:lnTo>
                    <a:pt x="63" y="0"/>
                  </a:lnTo>
                  <a:lnTo>
                    <a:pt x="53" y="1"/>
                  </a:lnTo>
                  <a:lnTo>
                    <a:pt x="41" y="3"/>
                  </a:lnTo>
                  <a:lnTo>
                    <a:pt x="23" y="7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63" name="Freeform 410"/>
            <p:cNvSpPr>
              <a:spLocks/>
            </p:cNvSpPr>
            <p:nvPr/>
          </p:nvSpPr>
          <p:spPr bwMode="auto">
            <a:xfrm>
              <a:off x="3964" y="3301"/>
              <a:ext cx="6" cy="28"/>
            </a:xfrm>
            <a:custGeom>
              <a:avLst/>
              <a:gdLst>
                <a:gd name="T0" fmla="*/ 0 w 52"/>
                <a:gd name="T1" fmla="*/ 0 h 256"/>
                <a:gd name="T2" fmla="*/ 0 w 52"/>
                <a:gd name="T3" fmla="*/ 0 h 256"/>
                <a:gd name="T4" fmla="*/ 0 w 52"/>
                <a:gd name="T5" fmla="*/ 0 h 256"/>
                <a:gd name="T6" fmla="*/ 0 w 52"/>
                <a:gd name="T7" fmla="*/ 0 h 256"/>
                <a:gd name="T8" fmla="*/ 0 w 52"/>
                <a:gd name="T9" fmla="*/ 0 h 256"/>
                <a:gd name="T10" fmla="*/ 0 w 52"/>
                <a:gd name="T11" fmla="*/ 0 h 256"/>
                <a:gd name="T12" fmla="*/ 0 w 52"/>
                <a:gd name="T13" fmla="*/ 0 h 256"/>
                <a:gd name="T14" fmla="*/ 0 w 52"/>
                <a:gd name="T15" fmla="*/ 0 h 256"/>
                <a:gd name="T16" fmla="*/ 0 w 52"/>
                <a:gd name="T17" fmla="*/ 0 h 256"/>
                <a:gd name="T18" fmla="*/ 0 w 52"/>
                <a:gd name="T19" fmla="*/ 0 h 256"/>
                <a:gd name="T20" fmla="*/ 0 w 52"/>
                <a:gd name="T21" fmla="*/ 0 h 256"/>
                <a:gd name="T22" fmla="*/ 0 w 52"/>
                <a:gd name="T23" fmla="*/ 0 h 256"/>
                <a:gd name="T24" fmla="*/ 0 w 52"/>
                <a:gd name="T25" fmla="*/ 0 h 256"/>
                <a:gd name="T26" fmla="*/ 0 w 52"/>
                <a:gd name="T27" fmla="*/ 0 h 256"/>
                <a:gd name="T28" fmla="*/ 0 w 52"/>
                <a:gd name="T29" fmla="*/ 0 h 256"/>
                <a:gd name="T30" fmla="*/ 0 w 52"/>
                <a:gd name="T31" fmla="*/ 0 h 256"/>
                <a:gd name="T32" fmla="*/ 0 w 52"/>
                <a:gd name="T33" fmla="*/ 0 h 256"/>
                <a:gd name="T34" fmla="*/ 0 w 52"/>
                <a:gd name="T35" fmla="*/ 0 h 256"/>
                <a:gd name="T36" fmla="*/ 0 w 52"/>
                <a:gd name="T37" fmla="*/ 0 h 256"/>
                <a:gd name="T38" fmla="*/ 0 w 52"/>
                <a:gd name="T39" fmla="*/ 0 h 256"/>
                <a:gd name="T40" fmla="*/ 0 w 52"/>
                <a:gd name="T41" fmla="*/ 0 h 256"/>
                <a:gd name="T42" fmla="*/ 0 w 52"/>
                <a:gd name="T43" fmla="*/ 0 h 256"/>
                <a:gd name="T44" fmla="*/ 0 w 52"/>
                <a:gd name="T45" fmla="*/ 0 h 256"/>
                <a:gd name="T46" fmla="*/ 0 w 52"/>
                <a:gd name="T47" fmla="*/ 0 h 256"/>
                <a:gd name="T48" fmla="*/ 0 w 52"/>
                <a:gd name="T49" fmla="*/ 0 h 256"/>
                <a:gd name="T50" fmla="*/ 0 w 52"/>
                <a:gd name="T51" fmla="*/ 0 h 25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52"/>
                <a:gd name="T79" fmla="*/ 0 h 256"/>
                <a:gd name="T80" fmla="*/ 52 w 52"/>
                <a:gd name="T81" fmla="*/ 256 h 25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52" h="256">
                  <a:moveTo>
                    <a:pt x="16" y="5"/>
                  </a:moveTo>
                  <a:lnTo>
                    <a:pt x="15" y="10"/>
                  </a:lnTo>
                  <a:lnTo>
                    <a:pt x="11" y="24"/>
                  </a:lnTo>
                  <a:lnTo>
                    <a:pt x="6" y="47"/>
                  </a:lnTo>
                  <a:lnTo>
                    <a:pt x="2" y="77"/>
                  </a:lnTo>
                  <a:lnTo>
                    <a:pt x="0" y="115"/>
                  </a:lnTo>
                  <a:lnTo>
                    <a:pt x="0" y="157"/>
                  </a:lnTo>
                  <a:lnTo>
                    <a:pt x="4" y="205"/>
                  </a:lnTo>
                  <a:lnTo>
                    <a:pt x="14" y="256"/>
                  </a:lnTo>
                  <a:lnTo>
                    <a:pt x="50" y="254"/>
                  </a:lnTo>
                  <a:lnTo>
                    <a:pt x="49" y="247"/>
                  </a:lnTo>
                  <a:lnTo>
                    <a:pt x="45" y="226"/>
                  </a:lnTo>
                  <a:lnTo>
                    <a:pt x="41" y="195"/>
                  </a:lnTo>
                  <a:lnTo>
                    <a:pt x="37" y="157"/>
                  </a:lnTo>
                  <a:lnTo>
                    <a:pt x="35" y="116"/>
                  </a:lnTo>
                  <a:lnTo>
                    <a:pt x="36" y="74"/>
                  </a:lnTo>
                  <a:lnTo>
                    <a:pt x="41" y="35"/>
                  </a:lnTo>
                  <a:lnTo>
                    <a:pt x="52" y="3"/>
                  </a:lnTo>
                  <a:lnTo>
                    <a:pt x="52" y="2"/>
                  </a:lnTo>
                  <a:lnTo>
                    <a:pt x="51" y="1"/>
                  </a:lnTo>
                  <a:lnTo>
                    <a:pt x="49" y="0"/>
                  </a:lnTo>
                  <a:lnTo>
                    <a:pt x="45" y="0"/>
                  </a:lnTo>
                  <a:lnTo>
                    <a:pt x="39" y="0"/>
                  </a:lnTo>
                  <a:lnTo>
                    <a:pt x="29" y="2"/>
                  </a:lnTo>
                  <a:lnTo>
                    <a:pt x="16" y="5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64" name="Freeform 411"/>
            <p:cNvSpPr>
              <a:spLocks/>
            </p:cNvSpPr>
            <p:nvPr/>
          </p:nvSpPr>
          <p:spPr bwMode="auto">
            <a:xfrm>
              <a:off x="4046" y="3273"/>
              <a:ext cx="20" cy="77"/>
            </a:xfrm>
            <a:custGeom>
              <a:avLst/>
              <a:gdLst>
                <a:gd name="T0" fmla="*/ 0 w 176"/>
                <a:gd name="T1" fmla="*/ 0 h 693"/>
                <a:gd name="T2" fmla="*/ 0 w 176"/>
                <a:gd name="T3" fmla="*/ 0 h 693"/>
                <a:gd name="T4" fmla="*/ 0 w 176"/>
                <a:gd name="T5" fmla="*/ 0 h 693"/>
                <a:gd name="T6" fmla="*/ 0 w 176"/>
                <a:gd name="T7" fmla="*/ 0 h 693"/>
                <a:gd name="T8" fmla="*/ 0 w 176"/>
                <a:gd name="T9" fmla="*/ 0 h 693"/>
                <a:gd name="T10" fmla="*/ 0 w 176"/>
                <a:gd name="T11" fmla="*/ 0 h 693"/>
                <a:gd name="T12" fmla="*/ 0 w 176"/>
                <a:gd name="T13" fmla="*/ 0 h 693"/>
                <a:gd name="T14" fmla="*/ 0 w 176"/>
                <a:gd name="T15" fmla="*/ 0 h 693"/>
                <a:gd name="T16" fmla="*/ 0 w 176"/>
                <a:gd name="T17" fmla="*/ 0 h 693"/>
                <a:gd name="T18" fmla="*/ 0 w 176"/>
                <a:gd name="T19" fmla="*/ 0 h 693"/>
                <a:gd name="T20" fmla="*/ 0 w 176"/>
                <a:gd name="T21" fmla="*/ 0 h 693"/>
                <a:gd name="T22" fmla="*/ 0 w 176"/>
                <a:gd name="T23" fmla="*/ 0 h 693"/>
                <a:gd name="T24" fmla="*/ 0 w 176"/>
                <a:gd name="T25" fmla="*/ 0 h 693"/>
                <a:gd name="T26" fmla="*/ 0 w 176"/>
                <a:gd name="T27" fmla="*/ 0 h 693"/>
                <a:gd name="T28" fmla="*/ 0 w 176"/>
                <a:gd name="T29" fmla="*/ 0 h 693"/>
                <a:gd name="T30" fmla="*/ 0 w 176"/>
                <a:gd name="T31" fmla="*/ 0 h 693"/>
                <a:gd name="T32" fmla="*/ 0 w 176"/>
                <a:gd name="T33" fmla="*/ 0 h 693"/>
                <a:gd name="T34" fmla="*/ 0 w 176"/>
                <a:gd name="T35" fmla="*/ 0 h 693"/>
                <a:gd name="T36" fmla="*/ 0 w 176"/>
                <a:gd name="T37" fmla="*/ 0 h 693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76"/>
                <a:gd name="T58" fmla="*/ 0 h 693"/>
                <a:gd name="T59" fmla="*/ 176 w 176"/>
                <a:gd name="T60" fmla="*/ 693 h 693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76" h="693">
                  <a:moveTo>
                    <a:pt x="176" y="5"/>
                  </a:moveTo>
                  <a:lnTo>
                    <a:pt x="172" y="10"/>
                  </a:lnTo>
                  <a:lnTo>
                    <a:pt x="159" y="28"/>
                  </a:lnTo>
                  <a:lnTo>
                    <a:pt x="144" y="63"/>
                  </a:lnTo>
                  <a:lnTo>
                    <a:pt x="129" y="123"/>
                  </a:lnTo>
                  <a:lnTo>
                    <a:pt x="117" y="210"/>
                  </a:lnTo>
                  <a:lnTo>
                    <a:pt x="110" y="331"/>
                  </a:lnTo>
                  <a:lnTo>
                    <a:pt x="115" y="490"/>
                  </a:lnTo>
                  <a:lnTo>
                    <a:pt x="131" y="693"/>
                  </a:lnTo>
                  <a:lnTo>
                    <a:pt x="32" y="693"/>
                  </a:lnTo>
                  <a:lnTo>
                    <a:pt x="29" y="673"/>
                  </a:lnTo>
                  <a:lnTo>
                    <a:pt x="20" y="617"/>
                  </a:lnTo>
                  <a:lnTo>
                    <a:pt x="11" y="533"/>
                  </a:lnTo>
                  <a:lnTo>
                    <a:pt x="3" y="430"/>
                  </a:lnTo>
                  <a:lnTo>
                    <a:pt x="0" y="317"/>
                  </a:lnTo>
                  <a:lnTo>
                    <a:pt x="6" y="202"/>
                  </a:lnTo>
                  <a:lnTo>
                    <a:pt x="23" y="93"/>
                  </a:lnTo>
                  <a:lnTo>
                    <a:pt x="57" y="0"/>
                  </a:lnTo>
                  <a:lnTo>
                    <a:pt x="176" y="5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65" name="Freeform 412"/>
            <p:cNvSpPr>
              <a:spLocks/>
            </p:cNvSpPr>
            <p:nvPr/>
          </p:nvSpPr>
          <p:spPr bwMode="auto">
            <a:xfrm>
              <a:off x="4047" y="3279"/>
              <a:ext cx="16" cy="65"/>
            </a:xfrm>
            <a:custGeom>
              <a:avLst/>
              <a:gdLst>
                <a:gd name="T0" fmla="*/ 0 w 149"/>
                <a:gd name="T1" fmla="*/ 0 h 592"/>
                <a:gd name="T2" fmla="*/ 0 w 149"/>
                <a:gd name="T3" fmla="*/ 0 h 592"/>
                <a:gd name="T4" fmla="*/ 0 w 149"/>
                <a:gd name="T5" fmla="*/ 0 h 592"/>
                <a:gd name="T6" fmla="*/ 0 w 149"/>
                <a:gd name="T7" fmla="*/ 0 h 592"/>
                <a:gd name="T8" fmla="*/ 0 w 149"/>
                <a:gd name="T9" fmla="*/ 0 h 592"/>
                <a:gd name="T10" fmla="*/ 0 w 149"/>
                <a:gd name="T11" fmla="*/ 0 h 592"/>
                <a:gd name="T12" fmla="*/ 0 w 149"/>
                <a:gd name="T13" fmla="*/ 0 h 592"/>
                <a:gd name="T14" fmla="*/ 0 w 149"/>
                <a:gd name="T15" fmla="*/ 0 h 592"/>
                <a:gd name="T16" fmla="*/ 0 w 149"/>
                <a:gd name="T17" fmla="*/ 0 h 592"/>
                <a:gd name="T18" fmla="*/ 0 w 149"/>
                <a:gd name="T19" fmla="*/ 0 h 592"/>
                <a:gd name="T20" fmla="*/ 0 w 149"/>
                <a:gd name="T21" fmla="*/ 0 h 592"/>
                <a:gd name="T22" fmla="*/ 0 w 149"/>
                <a:gd name="T23" fmla="*/ 0 h 592"/>
                <a:gd name="T24" fmla="*/ 0 w 149"/>
                <a:gd name="T25" fmla="*/ 0 h 592"/>
                <a:gd name="T26" fmla="*/ 0 w 149"/>
                <a:gd name="T27" fmla="*/ 0 h 592"/>
                <a:gd name="T28" fmla="*/ 0 w 149"/>
                <a:gd name="T29" fmla="*/ 0 h 592"/>
                <a:gd name="T30" fmla="*/ 0 w 149"/>
                <a:gd name="T31" fmla="*/ 0 h 592"/>
                <a:gd name="T32" fmla="*/ 0 w 149"/>
                <a:gd name="T33" fmla="*/ 0 h 592"/>
                <a:gd name="T34" fmla="*/ 0 w 149"/>
                <a:gd name="T35" fmla="*/ 0 h 592"/>
                <a:gd name="T36" fmla="*/ 0 w 149"/>
                <a:gd name="T37" fmla="*/ 0 h 59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49"/>
                <a:gd name="T58" fmla="*/ 0 h 592"/>
                <a:gd name="T59" fmla="*/ 149 w 149"/>
                <a:gd name="T60" fmla="*/ 592 h 59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49" h="592">
                  <a:moveTo>
                    <a:pt x="149" y="4"/>
                  </a:moveTo>
                  <a:lnTo>
                    <a:pt x="145" y="8"/>
                  </a:lnTo>
                  <a:lnTo>
                    <a:pt x="136" y="24"/>
                  </a:lnTo>
                  <a:lnTo>
                    <a:pt x="123" y="54"/>
                  </a:lnTo>
                  <a:lnTo>
                    <a:pt x="110" y="104"/>
                  </a:lnTo>
                  <a:lnTo>
                    <a:pt x="99" y="179"/>
                  </a:lnTo>
                  <a:lnTo>
                    <a:pt x="94" y="282"/>
                  </a:lnTo>
                  <a:lnTo>
                    <a:pt x="97" y="418"/>
                  </a:lnTo>
                  <a:lnTo>
                    <a:pt x="112" y="592"/>
                  </a:lnTo>
                  <a:lnTo>
                    <a:pt x="27" y="592"/>
                  </a:lnTo>
                  <a:lnTo>
                    <a:pt x="24" y="575"/>
                  </a:lnTo>
                  <a:lnTo>
                    <a:pt x="17" y="527"/>
                  </a:lnTo>
                  <a:lnTo>
                    <a:pt x="9" y="455"/>
                  </a:lnTo>
                  <a:lnTo>
                    <a:pt x="2" y="367"/>
                  </a:lnTo>
                  <a:lnTo>
                    <a:pt x="0" y="271"/>
                  </a:lnTo>
                  <a:lnTo>
                    <a:pt x="5" y="173"/>
                  </a:lnTo>
                  <a:lnTo>
                    <a:pt x="20" y="80"/>
                  </a:lnTo>
                  <a:lnTo>
                    <a:pt x="48" y="0"/>
                  </a:lnTo>
                  <a:lnTo>
                    <a:pt x="149" y="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66" name="Freeform 413"/>
            <p:cNvSpPr>
              <a:spLocks/>
            </p:cNvSpPr>
            <p:nvPr/>
          </p:nvSpPr>
          <p:spPr bwMode="auto">
            <a:xfrm>
              <a:off x="4048" y="3284"/>
              <a:ext cx="13" cy="54"/>
            </a:xfrm>
            <a:custGeom>
              <a:avLst/>
              <a:gdLst>
                <a:gd name="T0" fmla="*/ 0 w 124"/>
                <a:gd name="T1" fmla="*/ 0 h 490"/>
                <a:gd name="T2" fmla="*/ 0 w 124"/>
                <a:gd name="T3" fmla="*/ 0 h 490"/>
                <a:gd name="T4" fmla="*/ 0 w 124"/>
                <a:gd name="T5" fmla="*/ 0 h 490"/>
                <a:gd name="T6" fmla="*/ 0 w 124"/>
                <a:gd name="T7" fmla="*/ 0 h 490"/>
                <a:gd name="T8" fmla="*/ 0 w 124"/>
                <a:gd name="T9" fmla="*/ 0 h 490"/>
                <a:gd name="T10" fmla="*/ 0 w 124"/>
                <a:gd name="T11" fmla="*/ 0 h 490"/>
                <a:gd name="T12" fmla="*/ 0 w 124"/>
                <a:gd name="T13" fmla="*/ 0 h 490"/>
                <a:gd name="T14" fmla="*/ 0 w 124"/>
                <a:gd name="T15" fmla="*/ 0 h 490"/>
                <a:gd name="T16" fmla="*/ 0 w 124"/>
                <a:gd name="T17" fmla="*/ 0 h 490"/>
                <a:gd name="T18" fmla="*/ 0 w 124"/>
                <a:gd name="T19" fmla="*/ 0 h 490"/>
                <a:gd name="T20" fmla="*/ 0 w 124"/>
                <a:gd name="T21" fmla="*/ 0 h 490"/>
                <a:gd name="T22" fmla="*/ 0 w 124"/>
                <a:gd name="T23" fmla="*/ 0 h 490"/>
                <a:gd name="T24" fmla="*/ 0 w 124"/>
                <a:gd name="T25" fmla="*/ 0 h 490"/>
                <a:gd name="T26" fmla="*/ 0 w 124"/>
                <a:gd name="T27" fmla="*/ 0 h 490"/>
                <a:gd name="T28" fmla="*/ 0 w 124"/>
                <a:gd name="T29" fmla="*/ 0 h 490"/>
                <a:gd name="T30" fmla="*/ 0 w 124"/>
                <a:gd name="T31" fmla="*/ 0 h 490"/>
                <a:gd name="T32" fmla="*/ 0 w 124"/>
                <a:gd name="T33" fmla="*/ 0 h 490"/>
                <a:gd name="T34" fmla="*/ 0 w 124"/>
                <a:gd name="T35" fmla="*/ 0 h 490"/>
                <a:gd name="T36" fmla="*/ 0 w 124"/>
                <a:gd name="T37" fmla="*/ 0 h 49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24"/>
                <a:gd name="T58" fmla="*/ 0 h 490"/>
                <a:gd name="T59" fmla="*/ 124 w 124"/>
                <a:gd name="T60" fmla="*/ 490 h 49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24" h="490">
                  <a:moveTo>
                    <a:pt x="124" y="4"/>
                  </a:moveTo>
                  <a:lnTo>
                    <a:pt x="121" y="7"/>
                  </a:lnTo>
                  <a:lnTo>
                    <a:pt x="113" y="21"/>
                  </a:lnTo>
                  <a:lnTo>
                    <a:pt x="103" y="45"/>
                  </a:lnTo>
                  <a:lnTo>
                    <a:pt x="91" y="87"/>
                  </a:lnTo>
                  <a:lnTo>
                    <a:pt x="83" y="148"/>
                  </a:lnTo>
                  <a:lnTo>
                    <a:pt x="79" y="234"/>
                  </a:lnTo>
                  <a:lnTo>
                    <a:pt x="81" y="347"/>
                  </a:lnTo>
                  <a:lnTo>
                    <a:pt x="93" y="490"/>
                  </a:lnTo>
                  <a:lnTo>
                    <a:pt x="23" y="490"/>
                  </a:lnTo>
                  <a:lnTo>
                    <a:pt x="21" y="476"/>
                  </a:lnTo>
                  <a:lnTo>
                    <a:pt x="15" y="436"/>
                  </a:lnTo>
                  <a:lnTo>
                    <a:pt x="8" y="377"/>
                  </a:lnTo>
                  <a:lnTo>
                    <a:pt x="2" y="304"/>
                  </a:lnTo>
                  <a:lnTo>
                    <a:pt x="0" y="224"/>
                  </a:lnTo>
                  <a:lnTo>
                    <a:pt x="4" y="143"/>
                  </a:lnTo>
                  <a:lnTo>
                    <a:pt x="17" y="67"/>
                  </a:lnTo>
                  <a:lnTo>
                    <a:pt x="40" y="0"/>
                  </a:lnTo>
                  <a:lnTo>
                    <a:pt x="124" y="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67" name="Freeform 414"/>
            <p:cNvSpPr>
              <a:spLocks/>
            </p:cNvSpPr>
            <p:nvPr/>
          </p:nvSpPr>
          <p:spPr bwMode="auto">
            <a:xfrm>
              <a:off x="4048" y="3289"/>
              <a:ext cx="11" cy="43"/>
            </a:xfrm>
            <a:custGeom>
              <a:avLst/>
              <a:gdLst>
                <a:gd name="T0" fmla="*/ 0 w 99"/>
                <a:gd name="T1" fmla="*/ 0 h 389"/>
                <a:gd name="T2" fmla="*/ 0 w 99"/>
                <a:gd name="T3" fmla="*/ 0 h 389"/>
                <a:gd name="T4" fmla="*/ 0 w 99"/>
                <a:gd name="T5" fmla="*/ 0 h 389"/>
                <a:gd name="T6" fmla="*/ 0 w 99"/>
                <a:gd name="T7" fmla="*/ 0 h 389"/>
                <a:gd name="T8" fmla="*/ 0 w 99"/>
                <a:gd name="T9" fmla="*/ 0 h 389"/>
                <a:gd name="T10" fmla="*/ 0 w 99"/>
                <a:gd name="T11" fmla="*/ 0 h 389"/>
                <a:gd name="T12" fmla="*/ 0 w 99"/>
                <a:gd name="T13" fmla="*/ 0 h 389"/>
                <a:gd name="T14" fmla="*/ 0 w 99"/>
                <a:gd name="T15" fmla="*/ 0 h 389"/>
                <a:gd name="T16" fmla="*/ 0 w 99"/>
                <a:gd name="T17" fmla="*/ 0 h 389"/>
                <a:gd name="T18" fmla="*/ 0 w 99"/>
                <a:gd name="T19" fmla="*/ 0 h 389"/>
                <a:gd name="T20" fmla="*/ 0 w 99"/>
                <a:gd name="T21" fmla="*/ 0 h 389"/>
                <a:gd name="T22" fmla="*/ 0 w 99"/>
                <a:gd name="T23" fmla="*/ 0 h 389"/>
                <a:gd name="T24" fmla="*/ 0 w 99"/>
                <a:gd name="T25" fmla="*/ 0 h 389"/>
                <a:gd name="T26" fmla="*/ 0 w 99"/>
                <a:gd name="T27" fmla="*/ 0 h 389"/>
                <a:gd name="T28" fmla="*/ 0 w 99"/>
                <a:gd name="T29" fmla="*/ 0 h 389"/>
                <a:gd name="T30" fmla="*/ 0 w 99"/>
                <a:gd name="T31" fmla="*/ 0 h 389"/>
                <a:gd name="T32" fmla="*/ 0 w 99"/>
                <a:gd name="T33" fmla="*/ 0 h 389"/>
                <a:gd name="T34" fmla="*/ 0 w 99"/>
                <a:gd name="T35" fmla="*/ 0 h 389"/>
                <a:gd name="T36" fmla="*/ 0 w 99"/>
                <a:gd name="T37" fmla="*/ 0 h 38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99"/>
                <a:gd name="T58" fmla="*/ 0 h 389"/>
                <a:gd name="T59" fmla="*/ 99 w 99"/>
                <a:gd name="T60" fmla="*/ 389 h 389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99" h="389">
                  <a:moveTo>
                    <a:pt x="99" y="3"/>
                  </a:moveTo>
                  <a:lnTo>
                    <a:pt x="96" y="6"/>
                  </a:lnTo>
                  <a:lnTo>
                    <a:pt x="89" y="16"/>
                  </a:lnTo>
                  <a:lnTo>
                    <a:pt x="81" y="36"/>
                  </a:lnTo>
                  <a:lnTo>
                    <a:pt x="72" y="69"/>
                  </a:lnTo>
                  <a:lnTo>
                    <a:pt x="66" y="118"/>
                  </a:lnTo>
                  <a:lnTo>
                    <a:pt x="62" y="185"/>
                  </a:lnTo>
                  <a:lnTo>
                    <a:pt x="64" y="275"/>
                  </a:lnTo>
                  <a:lnTo>
                    <a:pt x="73" y="389"/>
                  </a:lnTo>
                  <a:lnTo>
                    <a:pt x="18" y="389"/>
                  </a:lnTo>
                  <a:lnTo>
                    <a:pt x="16" y="378"/>
                  </a:lnTo>
                  <a:lnTo>
                    <a:pt x="11" y="346"/>
                  </a:lnTo>
                  <a:lnTo>
                    <a:pt x="6" y="299"/>
                  </a:lnTo>
                  <a:lnTo>
                    <a:pt x="2" y="242"/>
                  </a:lnTo>
                  <a:lnTo>
                    <a:pt x="0" y="178"/>
                  </a:lnTo>
                  <a:lnTo>
                    <a:pt x="4" y="114"/>
                  </a:lnTo>
                  <a:lnTo>
                    <a:pt x="14" y="52"/>
                  </a:lnTo>
                  <a:lnTo>
                    <a:pt x="32" y="0"/>
                  </a:lnTo>
                  <a:lnTo>
                    <a:pt x="99" y="3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68" name="Freeform 415"/>
            <p:cNvSpPr>
              <a:spLocks/>
            </p:cNvSpPr>
            <p:nvPr/>
          </p:nvSpPr>
          <p:spPr bwMode="auto">
            <a:xfrm>
              <a:off x="4049" y="3295"/>
              <a:ext cx="8" cy="31"/>
            </a:xfrm>
            <a:custGeom>
              <a:avLst/>
              <a:gdLst>
                <a:gd name="T0" fmla="*/ 0 w 72"/>
                <a:gd name="T1" fmla="*/ 0 h 287"/>
                <a:gd name="T2" fmla="*/ 0 w 72"/>
                <a:gd name="T3" fmla="*/ 0 h 287"/>
                <a:gd name="T4" fmla="*/ 0 w 72"/>
                <a:gd name="T5" fmla="*/ 0 h 287"/>
                <a:gd name="T6" fmla="*/ 0 w 72"/>
                <a:gd name="T7" fmla="*/ 0 h 287"/>
                <a:gd name="T8" fmla="*/ 0 w 72"/>
                <a:gd name="T9" fmla="*/ 0 h 287"/>
                <a:gd name="T10" fmla="*/ 0 w 72"/>
                <a:gd name="T11" fmla="*/ 0 h 287"/>
                <a:gd name="T12" fmla="*/ 0 w 72"/>
                <a:gd name="T13" fmla="*/ 0 h 287"/>
                <a:gd name="T14" fmla="*/ 0 w 72"/>
                <a:gd name="T15" fmla="*/ 0 h 287"/>
                <a:gd name="T16" fmla="*/ 0 w 72"/>
                <a:gd name="T17" fmla="*/ 0 h 287"/>
                <a:gd name="T18" fmla="*/ 0 w 72"/>
                <a:gd name="T19" fmla="*/ 0 h 287"/>
                <a:gd name="T20" fmla="*/ 0 w 72"/>
                <a:gd name="T21" fmla="*/ 0 h 287"/>
                <a:gd name="T22" fmla="*/ 0 w 72"/>
                <a:gd name="T23" fmla="*/ 0 h 287"/>
                <a:gd name="T24" fmla="*/ 0 w 72"/>
                <a:gd name="T25" fmla="*/ 0 h 287"/>
                <a:gd name="T26" fmla="*/ 0 w 72"/>
                <a:gd name="T27" fmla="*/ 0 h 287"/>
                <a:gd name="T28" fmla="*/ 0 w 72"/>
                <a:gd name="T29" fmla="*/ 0 h 287"/>
                <a:gd name="T30" fmla="*/ 0 w 72"/>
                <a:gd name="T31" fmla="*/ 0 h 287"/>
                <a:gd name="T32" fmla="*/ 0 w 72"/>
                <a:gd name="T33" fmla="*/ 0 h 287"/>
                <a:gd name="T34" fmla="*/ 0 w 72"/>
                <a:gd name="T35" fmla="*/ 0 h 287"/>
                <a:gd name="T36" fmla="*/ 0 w 72"/>
                <a:gd name="T37" fmla="*/ 0 h 28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72"/>
                <a:gd name="T58" fmla="*/ 0 h 287"/>
                <a:gd name="T59" fmla="*/ 72 w 72"/>
                <a:gd name="T60" fmla="*/ 287 h 28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72" h="287">
                  <a:moveTo>
                    <a:pt x="72" y="2"/>
                  </a:moveTo>
                  <a:lnTo>
                    <a:pt x="70" y="4"/>
                  </a:lnTo>
                  <a:lnTo>
                    <a:pt x="66" y="12"/>
                  </a:lnTo>
                  <a:lnTo>
                    <a:pt x="59" y="27"/>
                  </a:lnTo>
                  <a:lnTo>
                    <a:pt x="53" y="50"/>
                  </a:lnTo>
                  <a:lnTo>
                    <a:pt x="48" y="87"/>
                  </a:lnTo>
                  <a:lnTo>
                    <a:pt x="46" y="137"/>
                  </a:lnTo>
                  <a:lnTo>
                    <a:pt x="47" y="203"/>
                  </a:lnTo>
                  <a:lnTo>
                    <a:pt x="54" y="287"/>
                  </a:lnTo>
                  <a:lnTo>
                    <a:pt x="13" y="287"/>
                  </a:lnTo>
                  <a:lnTo>
                    <a:pt x="12" y="279"/>
                  </a:lnTo>
                  <a:lnTo>
                    <a:pt x="8" y="255"/>
                  </a:lnTo>
                  <a:lnTo>
                    <a:pt x="4" y="220"/>
                  </a:lnTo>
                  <a:lnTo>
                    <a:pt x="1" y="178"/>
                  </a:lnTo>
                  <a:lnTo>
                    <a:pt x="0" y="131"/>
                  </a:lnTo>
                  <a:lnTo>
                    <a:pt x="2" y="84"/>
                  </a:lnTo>
                  <a:lnTo>
                    <a:pt x="9" y="39"/>
                  </a:lnTo>
                  <a:lnTo>
                    <a:pt x="23" y="0"/>
                  </a:lnTo>
                  <a:lnTo>
                    <a:pt x="72" y="2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69" name="Rectangle 416"/>
            <p:cNvSpPr>
              <a:spLocks noChangeArrowheads="1"/>
            </p:cNvSpPr>
            <p:nvPr/>
          </p:nvSpPr>
          <p:spPr bwMode="auto">
            <a:xfrm>
              <a:off x="3944" y="3287"/>
              <a:ext cx="3" cy="101"/>
            </a:xfrm>
            <a:prstGeom prst="rect">
              <a:avLst/>
            </a:prstGeom>
            <a:solidFill>
              <a:srgbClr val="DDDDDD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l-GR"/>
            </a:p>
          </p:txBody>
        </p:sp>
        <p:sp>
          <p:nvSpPr>
            <p:cNvPr id="21970" name="Freeform 417"/>
            <p:cNvSpPr>
              <a:spLocks/>
            </p:cNvSpPr>
            <p:nvPr/>
          </p:nvSpPr>
          <p:spPr bwMode="auto">
            <a:xfrm>
              <a:off x="3980" y="3285"/>
              <a:ext cx="39" cy="47"/>
            </a:xfrm>
            <a:custGeom>
              <a:avLst/>
              <a:gdLst>
                <a:gd name="T0" fmla="*/ 0 w 354"/>
                <a:gd name="T1" fmla="*/ 0 h 418"/>
                <a:gd name="T2" fmla="*/ 0 w 354"/>
                <a:gd name="T3" fmla="*/ 0 h 418"/>
                <a:gd name="T4" fmla="*/ 0 w 354"/>
                <a:gd name="T5" fmla="*/ 0 h 418"/>
                <a:gd name="T6" fmla="*/ 0 w 354"/>
                <a:gd name="T7" fmla="*/ 0 h 418"/>
                <a:gd name="T8" fmla="*/ 0 w 354"/>
                <a:gd name="T9" fmla="*/ 0 h 418"/>
                <a:gd name="T10" fmla="*/ 0 w 354"/>
                <a:gd name="T11" fmla="*/ 0 h 418"/>
                <a:gd name="T12" fmla="*/ 0 w 354"/>
                <a:gd name="T13" fmla="*/ 0 h 418"/>
                <a:gd name="T14" fmla="*/ 0 w 354"/>
                <a:gd name="T15" fmla="*/ 0 h 418"/>
                <a:gd name="T16" fmla="*/ 0 w 354"/>
                <a:gd name="T17" fmla="*/ 0 h 418"/>
                <a:gd name="T18" fmla="*/ 0 w 354"/>
                <a:gd name="T19" fmla="*/ 0 h 418"/>
                <a:gd name="T20" fmla="*/ 0 w 354"/>
                <a:gd name="T21" fmla="*/ 0 h 418"/>
                <a:gd name="T22" fmla="*/ 0 w 354"/>
                <a:gd name="T23" fmla="*/ 0 h 418"/>
                <a:gd name="T24" fmla="*/ 0 w 354"/>
                <a:gd name="T25" fmla="*/ 0 h 418"/>
                <a:gd name="T26" fmla="*/ 0 w 354"/>
                <a:gd name="T27" fmla="*/ 0 h 418"/>
                <a:gd name="T28" fmla="*/ 0 w 354"/>
                <a:gd name="T29" fmla="*/ 0 h 418"/>
                <a:gd name="T30" fmla="*/ 0 w 354"/>
                <a:gd name="T31" fmla="*/ 0 h 418"/>
                <a:gd name="T32" fmla="*/ 0 w 354"/>
                <a:gd name="T33" fmla="*/ 0 h 418"/>
                <a:gd name="T34" fmla="*/ 0 w 354"/>
                <a:gd name="T35" fmla="*/ 0 h 418"/>
                <a:gd name="T36" fmla="*/ 0 w 354"/>
                <a:gd name="T37" fmla="*/ 0 h 418"/>
                <a:gd name="T38" fmla="*/ 0 w 354"/>
                <a:gd name="T39" fmla="*/ 0 h 418"/>
                <a:gd name="T40" fmla="*/ 0 w 354"/>
                <a:gd name="T41" fmla="*/ 0 h 418"/>
                <a:gd name="T42" fmla="*/ 0 w 354"/>
                <a:gd name="T43" fmla="*/ 0 h 418"/>
                <a:gd name="T44" fmla="*/ 0 w 354"/>
                <a:gd name="T45" fmla="*/ 0 h 418"/>
                <a:gd name="T46" fmla="*/ 0 w 354"/>
                <a:gd name="T47" fmla="*/ 0 h 418"/>
                <a:gd name="T48" fmla="*/ 0 w 354"/>
                <a:gd name="T49" fmla="*/ 0 h 418"/>
                <a:gd name="T50" fmla="*/ 0 w 354"/>
                <a:gd name="T51" fmla="*/ 0 h 418"/>
                <a:gd name="T52" fmla="*/ 0 w 354"/>
                <a:gd name="T53" fmla="*/ 0 h 418"/>
                <a:gd name="T54" fmla="*/ 0 w 354"/>
                <a:gd name="T55" fmla="*/ 0 h 418"/>
                <a:gd name="T56" fmla="*/ 0 w 354"/>
                <a:gd name="T57" fmla="*/ 0 h 418"/>
                <a:gd name="T58" fmla="*/ 0 w 354"/>
                <a:gd name="T59" fmla="*/ 0 h 418"/>
                <a:gd name="T60" fmla="*/ 0 w 354"/>
                <a:gd name="T61" fmla="*/ 0 h 418"/>
                <a:gd name="T62" fmla="*/ 0 w 354"/>
                <a:gd name="T63" fmla="*/ 0 h 418"/>
                <a:gd name="T64" fmla="*/ 0 w 354"/>
                <a:gd name="T65" fmla="*/ 0 h 418"/>
                <a:gd name="T66" fmla="*/ 0 w 354"/>
                <a:gd name="T67" fmla="*/ 0 h 418"/>
                <a:gd name="T68" fmla="*/ 0 w 354"/>
                <a:gd name="T69" fmla="*/ 0 h 418"/>
                <a:gd name="T70" fmla="*/ 0 w 354"/>
                <a:gd name="T71" fmla="*/ 0 h 418"/>
                <a:gd name="T72" fmla="*/ 0 w 354"/>
                <a:gd name="T73" fmla="*/ 0 h 418"/>
                <a:gd name="T74" fmla="*/ 0 w 354"/>
                <a:gd name="T75" fmla="*/ 0 h 418"/>
                <a:gd name="T76" fmla="*/ 0 w 354"/>
                <a:gd name="T77" fmla="*/ 0 h 418"/>
                <a:gd name="T78" fmla="*/ 0 w 354"/>
                <a:gd name="T79" fmla="*/ 0 h 418"/>
                <a:gd name="T80" fmla="*/ 0 w 354"/>
                <a:gd name="T81" fmla="*/ 0 h 418"/>
                <a:gd name="T82" fmla="*/ 0 w 354"/>
                <a:gd name="T83" fmla="*/ 0 h 418"/>
                <a:gd name="T84" fmla="*/ 0 w 354"/>
                <a:gd name="T85" fmla="*/ 0 h 418"/>
                <a:gd name="T86" fmla="*/ 0 w 354"/>
                <a:gd name="T87" fmla="*/ 0 h 418"/>
                <a:gd name="T88" fmla="*/ 0 w 354"/>
                <a:gd name="T89" fmla="*/ 0 h 418"/>
                <a:gd name="T90" fmla="*/ 0 w 354"/>
                <a:gd name="T91" fmla="*/ 0 h 418"/>
                <a:gd name="T92" fmla="*/ 0 w 354"/>
                <a:gd name="T93" fmla="*/ 0 h 418"/>
                <a:gd name="T94" fmla="*/ 0 w 354"/>
                <a:gd name="T95" fmla="*/ 0 h 418"/>
                <a:gd name="T96" fmla="*/ 0 w 354"/>
                <a:gd name="T97" fmla="*/ 0 h 418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354"/>
                <a:gd name="T148" fmla="*/ 0 h 418"/>
                <a:gd name="T149" fmla="*/ 354 w 354"/>
                <a:gd name="T150" fmla="*/ 418 h 418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354" h="418">
                  <a:moveTo>
                    <a:pt x="33" y="39"/>
                  </a:moveTo>
                  <a:lnTo>
                    <a:pt x="30" y="48"/>
                  </a:lnTo>
                  <a:lnTo>
                    <a:pt x="23" y="71"/>
                  </a:lnTo>
                  <a:lnTo>
                    <a:pt x="15" y="107"/>
                  </a:lnTo>
                  <a:lnTo>
                    <a:pt x="7" y="155"/>
                  </a:lnTo>
                  <a:lnTo>
                    <a:pt x="1" y="212"/>
                  </a:lnTo>
                  <a:lnTo>
                    <a:pt x="0" y="276"/>
                  </a:lnTo>
                  <a:lnTo>
                    <a:pt x="6" y="345"/>
                  </a:lnTo>
                  <a:lnTo>
                    <a:pt x="21" y="418"/>
                  </a:lnTo>
                  <a:lnTo>
                    <a:pt x="21" y="415"/>
                  </a:lnTo>
                  <a:lnTo>
                    <a:pt x="21" y="405"/>
                  </a:lnTo>
                  <a:lnTo>
                    <a:pt x="21" y="390"/>
                  </a:lnTo>
                  <a:lnTo>
                    <a:pt x="21" y="372"/>
                  </a:lnTo>
                  <a:lnTo>
                    <a:pt x="23" y="348"/>
                  </a:lnTo>
                  <a:lnTo>
                    <a:pt x="27" y="324"/>
                  </a:lnTo>
                  <a:lnTo>
                    <a:pt x="31" y="296"/>
                  </a:lnTo>
                  <a:lnTo>
                    <a:pt x="37" y="267"/>
                  </a:lnTo>
                  <a:lnTo>
                    <a:pt x="46" y="239"/>
                  </a:lnTo>
                  <a:lnTo>
                    <a:pt x="57" y="211"/>
                  </a:lnTo>
                  <a:lnTo>
                    <a:pt x="70" y="185"/>
                  </a:lnTo>
                  <a:lnTo>
                    <a:pt x="88" y="160"/>
                  </a:lnTo>
                  <a:lnTo>
                    <a:pt x="109" y="139"/>
                  </a:lnTo>
                  <a:lnTo>
                    <a:pt x="133" y="121"/>
                  </a:lnTo>
                  <a:lnTo>
                    <a:pt x="163" y="109"/>
                  </a:lnTo>
                  <a:lnTo>
                    <a:pt x="197" y="102"/>
                  </a:lnTo>
                  <a:lnTo>
                    <a:pt x="199" y="100"/>
                  </a:lnTo>
                  <a:lnTo>
                    <a:pt x="205" y="96"/>
                  </a:lnTo>
                  <a:lnTo>
                    <a:pt x="215" y="88"/>
                  </a:lnTo>
                  <a:lnTo>
                    <a:pt x="231" y="78"/>
                  </a:lnTo>
                  <a:lnTo>
                    <a:pt x="252" y="66"/>
                  </a:lnTo>
                  <a:lnTo>
                    <a:pt x="280" y="52"/>
                  </a:lnTo>
                  <a:lnTo>
                    <a:pt x="314" y="35"/>
                  </a:lnTo>
                  <a:lnTo>
                    <a:pt x="354" y="17"/>
                  </a:lnTo>
                  <a:lnTo>
                    <a:pt x="352" y="16"/>
                  </a:lnTo>
                  <a:lnTo>
                    <a:pt x="346" y="15"/>
                  </a:lnTo>
                  <a:lnTo>
                    <a:pt x="337" y="13"/>
                  </a:lnTo>
                  <a:lnTo>
                    <a:pt x="324" y="11"/>
                  </a:lnTo>
                  <a:lnTo>
                    <a:pt x="308" y="8"/>
                  </a:lnTo>
                  <a:lnTo>
                    <a:pt x="290" y="6"/>
                  </a:lnTo>
                  <a:lnTo>
                    <a:pt x="269" y="4"/>
                  </a:lnTo>
                  <a:lnTo>
                    <a:pt x="246" y="1"/>
                  </a:lnTo>
                  <a:lnTo>
                    <a:pt x="222" y="0"/>
                  </a:lnTo>
                  <a:lnTo>
                    <a:pt x="197" y="1"/>
                  </a:lnTo>
                  <a:lnTo>
                    <a:pt x="170" y="3"/>
                  </a:lnTo>
                  <a:lnTo>
                    <a:pt x="143" y="6"/>
                  </a:lnTo>
                  <a:lnTo>
                    <a:pt x="115" y="11"/>
                  </a:lnTo>
                  <a:lnTo>
                    <a:pt x="87" y="18"/>
                  </a:lnTo>
                  <a:lnTo>
                    <a:pt x="59" y="27"/>
                  </a:lnTo>
                  <a:lnTo>
                    <a:pt x="33" y="39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71" name="Freeform 418"/>
            <p:cNvSpPr>
              <a:spLocks/>
            </p:cNvSpPr>
            <p:nvPr/>
          </p:nvSpPr>
          <p:spPr bwMode="auto">
            <a:xfrm>
              <a:off x="3925" y="3320"/>
              <a:ext cx="32" cy="8"/>
            </a:xfrm>
            <a:custGeom>
              <a:avLst/>
              <a:gdLst>
                <a:gd name="T0" fmla="*/ 0 w 290"/>
                <a:gd name="T1" fmla="*/ 0 h 79"/>
                <a:gd name="T2" fmla="*/ 0 w 290"/>
                <a:gd name="T3" fmla="*/ 0 h 79"/>
                <a:gd name="T4" fmla="*/ 0 w 290"/>
                <a:gd name="T5" fmla="*/ 0 h 79"/>
                <a:gd name="T6" fmla="*/ 0 w 290"/>
                <a:gd name="T7" fmla="*/ 0 h 79"/>
                <a:gd name="T8" fmla="*/ 0 w 290"/>
                <a:gd name="T9" fmla="*/ 0 h 79"/>
                <a:gd name="T10" fmla="*/ 0 w 290"/>
                <a:gd name="T11" fmla="*/ 0 h 79"/>
                <a:gd name="T12" fmla="*/ 0 w 290"/>
                <a:gd name="T13" fmla="*/ 0 h 79"/>
                <a:gd name="T14" fmla="*/ 0 w 290"/>
                <a:gd name="T15" fmla="*/ 0 h 79"/>
                <a:gd name="T16" fmla="*/ 0 w 290"/>
                <a:gd name="T17" fmla="*/ 0 h 79"/>
                <a:gd name="T18" fmla="*/ 0 w 290"/>
                <a:gd name="T19" fmla="*/ 0 h 79"/>
                <a:gd name="T20" fmla="*/ 0 w 290"/>
                <a:gd name="T21" fmla="*/ 0 h 79"/>
                <a:gd name="T22" fmla="*/ 0 w 290"/>
                <a:gd name="T23" fmla="*/ 0 h 79"/>
                <a:gd name="T24" fmla="*/ 0 w 290"/>
                <a:gd name="T25" fmla="*/ 0 h 79"/>
                <a:gd name="T26" fmla="*/ 0 w 290"/>
                <a:gd name="T27" fmla="*/ 0 h 79"/>
                <a:gd name="T28" fmla="*/ 0 w 290"/>
                <a:gd name="T29" fmla="*/ 0 h 79"/>
                <a:gd name="T30" fmla="*/ 0 w 290"/>
                <a:gd name="T31" fmla="*/ 0 h 79"/>
                <a:gd name="T32" fmla="*/ 0 w 290"/>
                <a:gd name="T33" fmla="*/ 0 h 79"/>
                <a:gd name="T34" fmla="*/ 0 w 290"/>
                <a:gd name="T35" fmla="*/ 0 h 79"/>
                <a:gd name="T36" fmla="*/ 0 w 290"/>
                <a:gd name="T37" fmla="*/ 0 h 79"/>
                <a:gd name="T38" fmla="*/ 0 w 290"/>
                <a:gd name="T39" fmla="*/ 0 h 79"/>
                <a:gd name="T40" fmla="*/ 0 w 290"/>
                <a:gd name="T41" fmla="*/ 0 h 79"/>
                <a:gd name="T42" fmla="*/ 0 w 290"/>
                <a:gd name="T43" fmla="*/ 0 h 79"/>
                <a:gd name="T44" fmla="*/ 0 w 290"/>
                <a:gd name="T45" fmla="*/ 0 h 79"/>
                <a:gd name="T46" fmla="*/ 0 w 290"/>
                <a:gd name="T47" fmla="*/ 0 h 79"/>
                <a:gd name="T48" fmla="*/ 0 w 290"/>
                <a:gd name="T49" fmla="*/ 0 h 79"/>
                <a:gd name="T50" fmla="*/ 0 w 290"/>
                <a:gd name="T51" fmla="*/ 0 h 79"/>
                <a:gd name="T52" fmla="*/ 0 w 290"/>
                <a:gd name="T53" fmla="*/ 0 h 79"/>
                <a:gd name="T54" fmla="*/ 0 w 290"/>
                <a:gd name="T55" fmla="*/ 0 h 79"/>
                <a:gd name="T56" fmla="*/ 0 w 290"/>
                <a:gd name="T57" fmla="*/ 0 h 79"/>
                <a:gd name="T58" fmla="*/ 0 w 290"/>
                <a:gd name="T59" fmla="*/ 0 h 79"/>
                <a:gd name="T60" fmla="*/ 0 w 290"/>
                <a:gd name="T61" fmla="*/ 0 h 79"/>
                <a:gd name="T62" fmla="*/ 0 w 290"/>
                <a:gd name="T63" fmla="*/ 0 h 79"/>
                <a:gd name="T64" fmla="*/ 0 w 290"/>
                <a:gd name="T65" fmla="*/ 0 h 79"/>
                <a:gd name="T66" fmla="*/ 0 w 290"/>
                <a:gd name="T67" fmla="*/ 0 h 79"/>
                <a:gd name="T68" fmla="*/ 0 w 290"/>
                <a:gd name="T69" fmla="*/ 0 h 7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90"/>
                <a:gd name="T106" fmla="*/ 0 h 79"/>
                <a:gd name="T107" fmla="*/ 290 w 290"/>
                <a:gd name="T108" fmla="*/ 79 h 7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90" h="79">
                  <a:moveTo>
                    <a:pt x="0" y="50"/>
                  </a:moveTo>
                  <a:lnTo>
                    <a:pt x="0" y="49"/>
                  </a:lnTo>
                  <a:lnTo>
                    <a:pt x="3" y="46"/>
                  </a:lnTo>
                  <a:lnTo>
                    <a:pt x="6" y="42"/>
                  </a:lnTo>
                  <a:lnTo>
                    <a:pt x="11" y="36"/>
                  </a:lnTo>
                  <a:lnTo>
                    <a:pt x="18" y="30"/>
                  </a:lnTo>
                  <a:lnTo>
                    <a:pt x="26" y="24"/>
                  </a:lnTo>
                  <a:lnTo>
                    <a:pt x="37" y="18"/>
                  </a:lnTo>
                  <a:lnTo>
                    <a:pt x="51" y="12"/>
                  </a:lnTo>
                  <a:lnTo>
                    <a:pt x="69" y="6"/>
                  </a:lnTo>
                  <a:lnTo>
                    <a:pt x="88" y="2"/>
                  </a:lnTo>
                  <a:lnTo>
                    <a:pt x="112" y="0"/>
                  </a:lnTo>
                  <a:lnTo>
                    <a:pt x="139" y="0"/>
                  </a:lnTo>
                  <a:lnTo>
                    <a:pt x="170" y="2"/>
                  </a:lnTo>
                  <a:lnTo>
                    <a:pt x="205" y="8"/>
                  </a:lnTo>
                  <a:lnTo>
                    <a:pt x="245" y="16"/>
                  </a:lnTo>
                  <a:lnTo>
                    <a:pt x="290" y="28"/>
                  </a:lnTo>
                  <a:lnTo>
                    <a:pt x="283" y="45"/>
                  </a:lnTo>
                  <a:lnTo>
                    <a:pt x="281" y="44"/>
                  </a:lnTo>
                  <a:lnTo>
                    <a:pt x="274" y="42"/>
                  </a:lnTo>
                  <a:lnTo>
                    <a:pt x="263" y="39"/>
                  </a:lnTo>
                  <a:lnTo>
                    <a:pt x="249" y="35"/>
                  </a:lnTo>
                  <a:lnTo>
                    <a:pt x="232" y="31"/>
                  </a:lnTo>
                  <a:lnTo>
                    <a:pt x="212" y="27"/>
                  </a:lnTo>
                  <a:lnTo>
                    <a:pt x="191" y="24"/>
                  </a:lnTo>
                  <a:lnTo>
                    <a:pt x="167" y="22"/>
                  </a:lnTo>
                  <a:lnTo>
                    <a:pt x="144" y="21"/>
                  </a:lnTo>
                  <a:lnTo>
                    <a:pt x="120" y="21"/>
                  </a:lnTo>
                  <a:lnTo>
                    <a:pt x="96" y="23"/>
                  </a:lnTo>
                  <a:lnTo>
                    <a:pt x="74" y="28"/>
                  </a:lnTo>
                  <a:lnTo>
                    <a:pt x="52" y="36"/>
                  </a:lnTo>
                  <a:lnTo>
                    <a:pt x="32" y="46"/>
                  </a:lnTo>
                  <a:lnTo>
                    <a:pt x="15" y="61"/>
                  </a:lnTo>
                  <a:lnTo>
                    <a:pt x="0" y="79"/>
                  </a:lnTo>
                  <a:lnTo>
                    <a:pt x="0" y="5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72" name="Freeform 419"/>
            <p:cNvSpPr>
              <a:spLocks/>
            </p:cNvSpPr>
            <p:nvPr/>
          </p:nvSpPr>
          <p:spPr bwMode="auto">
            <a:xfrm>
              <a:off x="3925" y="3299"/>
              <a:ext cx="32" cy="9"/>
            </a:xfrm>
            <a:custGeom>
              <a:avLst/>
              <a:gdLst>
                <a:gd name="T0" fmla="*/ 0 w 290"/>
                <a:gd name="T1" fmla="*/ 0 h 79"/>
                <a:gd name="T2" fmla="*/ 0 w 290"/>
                <a:gd name="T3" fmla="*/ 0 h 79"/>
                <a:gd name="T4" fmla="*/ 0 w 290"/>
                <a:gd name="T5" fmla="*/ 0 h 79"/>
                <a:gd name="T6" fmla="*/ 0 w 290"/>
                <a:gd name="T7" fmla="*/ 0 h 79"/>
                <a:gd name="T8" fmla="*/ 0 w 290"/>
                <a:gd name="T9" fmla="*/ 0 h 79"/>
                <a:gd name="T10" fmla="*/ 0 w 290"/>
                <a:gd name="T11" fmla="*/ 0 h 79"/>
                <a:gd name="T12" fmla="*/ 0 w 290"/>
                <a:gd name="T13" fmla="*/ 0 h 79"/>
                <a:gd name="T14" fmla="*/ 0 w 290"/>
                <a:gd name="T15" fmla="*/ 0 h 79"/>
                <a:gd name="T16" fmla="*/ 0 w 290"/>
                <a:gd name="T17" fmla="*/ 0 h 79"/>
                <a:gd name="T18" fmla="*/ 0 w 290"/>
                <a:gd name="T19" fmla="*/ 0 h 79"/>
                <a:gd name="T20" fmla="*/ 0 w 290"/>
                <a:gd name="T21" fmla="*/ 0 h 79"/>
                <a:gd name="T22" fmla="*/ 0 w 290"/>
                <a:gd name="T23" fmla="*/ 0 h 79"/>
                <a:gd name="T24" fmla="*/ 0 w 290"/>
                <a:gd name="T25" fmla="*/ 0 h 79"/>
                <a:gd name="T26" fmla="*/ 0 w 290"/>
                <a:gd name="T27" fmla="*/ 0 h 79"/>
                <a:gd name="T28" fmla="*/ 0 w 290"/>
                <a:gd name="T29" fmla="*/ 0 h 79"/>
                <a:gd name="T30" fmla="*/ 0 w 290"/>
                <a:gd name="T31" fmla="*/ 0 h 79"/>
                <a:gd name="T32" fmla="*/ 0 w 290"/>
                <a:gd name="T33" fmla="*/ 0 h 79"/>
                <a:gd name="T34" fmla="*/ 0 w 290"/>
                <a:gd name="T35" fmla="*/ 0 h 79"/>
                <a:gd name="T36" fmla="*/ 0 w 290"/>
                <a:gd name="T37" fmla="*/ 0 h 79"/>
                <a:gd name="T38" fmla="*/ 0 w 290"/>
                <a:gd name="T39" fmla="*/ 0 h 79"/>
                <a:gd name="T40" fmla="*/ 0 w 290"/>
                <a:gd name="T41" fmla="*/ 0 h 79"/>
                <a:gd name="T42" fmla="*/ 0 w 290"/>
                <a:gd name="T43" fmla="*/ 0 h 79"/>
                <a:gd name="T44" fmla="*/ 0 w 290"/>
                <a:gd name="T45" fmla="*/ 0 h 79"/>
                <a:gd name="T46" fmla="*/ 0 w 290"/>
                <a:gd name="T47" fmla="*/ 0 h 79"/>
                <a:gd name="T48" fmla="*/ 0 w 290"/>
                <a:gd name="T49" fmla="*/ 0 h 79"/>
                <a:gd name="T50" fmla="*/ 0 w 290"/>
                <a:gd name="T51" fmla="*/ 0 h 79"/>
                <a:gd name="T52" fmla="*/ 0 w 290"/>
                <a:gd name="T53" fmla="*/ 0 h 79"/>
                <a:gd name="T54" fmla="*/ 0 w 290"/>
                <a:gd name="T55" fmla="*/ 0 h 79"/>
                <a:gd name="T56" fmla="*/ 0 w 290"/>
                <a:gd name="T57" fmla="*/ 0 h 79"/>
                <a:gd name="T58" fmla="*/ 0 w 290"/>
                <a:gd name="T59" fmla="*/ 0 h 79"/>
                <a:gd name="T60" fmla="*/ 0 w 290"/>
                <a:gd name="T61" fmla="*/ 0 h 79"/>
                <a:gd name="T62" fmla="*/ 0 w 290"/>
                <a:gd name="T63" fmla="*/ 0 h 79"/>
                <a:gd name="T64" fmla="*/ 0 w 290"/>
                <a:gd name="T65" fmla="*/ 0 h 79"/>
                <a:gd name="T66" fmla="*/ 0 w 290"/>
                <a:gd name="T67" fmla="*/ 0 h 79"/>
                <a:gd name="T68" fmla="*/ 0 w 290"/>
                <a:gd name="T69" fmla="*/ 0 h 7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90"/>
                <a:gd name="T106" fmla="*/ 0 h 79"/>
                <a:gd name="T107" fmla="*/ 290 w 290"/>
                <a:gd name="T108" fmla="*/ 79 h 7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90" h="79">
                  <a:moveTo>
                    <a:pt x="0" y="50"/>
                  </a:moveTo>
                  <a:lnTo>
                    <a:pt x="0" y="49"/>
                  </a:lnTo>
                  <a:lnTo>
                    <a:pt x="3" y="46"/>
                  </a:lnTo>
                  <a:lnTo>
                    <a:pt x="6" y="42"/>
                  </a:lnTo>
                  <a:lnTo>
                    <a:pt x="11" y="36"/>
                  </a:lnTo>
                  <a:lnTo>
                    <a:pt x="18" y="30"/>
                  </a:lnTo>
                  <a:lnTo>
                    <a:pt x="26" y="24"/>
                  </a:lnTo>
                  <a:lnTo>
                    <a:pt x="37" y="17"/>
                  </a:lnTo>
                  <a:lnTo>
                    <a:pt x="51" y="11"/>
                  </a:lnTo>
                  <a:lnTo>
                    <a:pt x="69" y="6"/>
                  </a:lnTo>
                  <a:lnTo>
                    <a:pt x="88" y="2"/>
                  </a:lnTo>
                  <a:lnTo>
                    <a:pt x="112" y="0"/>
                  </a:lnTo>
                  <a:lnTo>
                    <a:pt x="139" y="0"/>
                  </a:lnTo>
                  <a:lnTo>
                    <a:pt x="170" y="2"/>
                  </a:lnTo>
                  <a:lnTo>
                    <a:pt x="205" y="7"/>
                  </a:lnTo>
                  <a:lnTo>
                    <a:pt x="245" y="16"/>
                  </a:lnTo>
                  <a:lnTo>
                    <a:pt x="290" y="28"/>
                  </a:lnTo>
                  <a:lnTo>
                    <a:pt x="283" y="44"/>
                  </a:lnTo>
                  <a:lnTo>
                    <a:pt x="281" y="43"/>
                  </a:lnTo>
                  <a:lnTo>
                    <a:pt x="274" y="41"/>
                  </a:lnTo>
                  <a:lnTo>
                    <a:pt x="263" y="38"/>
                  </a:lnTo>
                  <a:lnTo>
                    <a:pt x="249" y="34"/>
                  </a:lnTo>
                  <a:lnTo>
                    <a:pt x="232" y="31"/>
                  </a:lnTo>
                  <a:lnTo>
                    <a:pt x="212" y="27"/>
                  </a:lnTo>
                  <a:lnTo>
                    <a:pt x="191" y="24"/>
                  </a:lnTo>
                  <a:lnTo>
                    <a:pt x="167" y="21"/>
                  </a:lnTo>
                  <a:lnTo>
                    <a:pt x="144" y="20"/>
                  </a:lnTo>
                  <a:lnTo>
                    <a:pt x="120" y="21"/>
                  </a:lnTo>
                  <a:lnTo>
                    <a:pt x="96" y="23"/>
                  </a:lnTo>
                  <a:lnTo>
                    <a:pt x="74" y="28"/>
                  </a:lnTo>
                  <a:lnTo>
                    <a:pt x="52" y="36"/>
                  </a:lnTo>
                  <a:lnTo>
                    <a:pt x="32" y="46"/>
                  </a:lnTo>
                  <a:lnTo>
                    <a:pt x="15" y="61"/>
                  </a:lnTo>
                  <a:lnTo>
                    <a:pt x="0" y="79"/>
                  </a:lnTo>
                  <a:lnTo>
                    <a:pt x="0" y="5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73" name="Freeform 420"/>
            <p:cNvSpPr>
              <a:spLocks/>
            </p:cNvSpPr>
            <p:nvPr/>
          </p:nvSpPr>
          <p:spPr bwMode="auto">
            <a:xfrm>
              <a:off x="3955" y="3289"/>
              <a:ext cx="52" cy="96"/>
            </a:xfrm>
            <a:custGeom>
              <a:avLst/>
              <a:gdLst>
                <a:gd name="T0" fmla="*/ 0 w 469"/>
                <a:gd name="T1" fmla="*/ 0 h 868"/>
                <a:gd name="T2" fmla="*/ 0 w 469"/>
                <a:gd name="T3" fmla="*/ 0 h 868"/>
                <a:gd name="T4" fmla="*/ 0 w 469"/>
                <a:gd name="T5" fmla="*/ 0 h 868"/>
                <a:gd name="T6" fmla="*/ 0 w 469"/>
                <a:gd name="T7" fmla="*/ 0 h 868"/>
                <a:gd name="T8" fmla="*/ 0 w 469"/>
                <a:gd name="T9" fmla="*/ 0 h 868"/>
                <a:gd name="T10" fmla="*/ 0 w 469"/>
                <a:gd name="T11" fmla="*/ 0 h 868"/>
                <a:gd name="T12" fmla="*/ 0 w 469"/>
                <a:gd name="T13" fmla="*/ 0 h 868"/>
                <a:gd name="T14" fmla="*/ 0 w 469"/>
                <a:gd name="T15" fmla="*/ 0 h 868"/>
                <a:gd name="T16" fmla="*/ 0 w 469"/>
                <a:gd name="T17" fmla="*/ 0 h 868"/>
                <a:gd name="T18" fmla="*/ 0 w 469"/>
                <a:gd name="T19" fmla="*/ 0 h 868"/>
                <a:gd name="T20" fmla="*/ 0 w 469"/>
                <a:gd name="T21" fmla="*/ 0 h 868"/>
                <a:gd name="T22" fmla="*/ 0 w 469"/>
                <a:gd name="T23" fmla="*/ 0 h 868"/>
                <a:gd name="T24" fmla="*/ 0 w 469"/>
                <a:gd name="T25" fmla="*/ 0 h 868"/>
                <a:gd name="T26" fmla="*/ 0 w 469"/>
                <a:gd name="T27" fmla="*/ 0 h 868"/>
                <a:gd name="T28" fmla="*/ 0 w 469"/>
                <a:gd name="T29" fmla="*/ 0 h 868"/>
                <a:gd name="T30" fmla="*/ 0 w 469"/>
                <a:gd name="T31" fmla="*/ 0 h 868"/>
                <a:gd name="T32" fmla="*/ 0 w 469"/>
                <a:gd name="T33" fmla="*/ 0 h 868"/>
                <a:gd name="T34" fmla="*/ 0 w 469"/>
                <a:gd name="T35" fmla="*/ 0 h 86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69"/>
                <a:gd name="T55" fmla="*/ 0 h 868"/>
                <a:gd name="T56" fmla="*/ 469 w 469"/>
                <a:gd name="T57" fmla="*/ 868 h 86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69" h="868">
                  <a:moveTo>
                    <a:pt x="0" y="0"/>
                  </a:moveTo>
                  <a:lnTo>
                    <a:pt x="0" y="840"/>
                  </a:lnTo>
                  <a:lnTo>
                    <a:pt x="142" y="868"/>
                  </a:lnTo>
                  <a:lnTo>
                    <a:pt x="136" y="755"/>
                  </a:lnTo>
                  <a:lnTo>
                    <a:pt x="469" y="806"/>
                  </a:lnTo>
                  <a:lnTo>
                    <a:pt x="463" y="761"/>
                  </a:lnTo>
                  <a:lnTo>
                    <a:pt x="232" y="732"/>
                  </a:lnTo>
                  <a:lnTo>
                    <a:pt x="226" y="635"/>
                  </a:lnTo>
                  <a:lnTo>
                    <a:pt x="68" y="635"/>
                  </a:lnTo>
                  <a:lnTo>
                    <a:pt x="64" y="623"/>
                  </a:lnTo>
                  <a:lnTo>
                    <a:pt x="53" y="587"/>
                  </a:lnTo>
                  <a:lnTo>
                    <a:pt x="39" y="530"/>
                  </a:lnTo>
                  <a:lnTo>
                    <a:pt x="25" y="455"/>
                  </a:lnTo>
                  <a:lnTo>
                    <a:pt x="14" y="365"/>
                  </a:lnTo>
                  <a:lnTo>
                    <a:pt x="10" y="262"/>
                  </a:lnTo>
                  <a:lnTo>
                    <a:pt x="19" y="149"/>
                  </a:lnTo>
                  <a:lnTo>
                    <a:pt x="40" y="2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74" name="Freeform 421"/>
            <p:cNvSpPr>
              <a:spLocks/>
            </p:cNvSpPr>
            <p:nvPr/>
          </p:nvSpPr>
          <p:spPr bwMode="auto">
            <a:xfrm>
              <a:off x="3981" y="3267"/>
              <a:ext cx="67" cy="13"/>
            </a:xfrm>
            <a:custGeom>
              <a:avLst/>
              <a:gdLst>
                <a:gd name="T0" fmla="*/ 0 w 604"/>
                <a:gd name="T1" fmla="*/ 0 h 118"/>
                <a:gd name="T2" fmla="*/ 0 w 604"/>
                <a:gd name="T3" fmla="*/ 0 h 118"/>
                <a:gd name="T4" fmla="*/ 0 w 604"/>
                <a:gd name="T5" fmla="*/ 0 h 118"/>
                <a:gd name="T6" fmla="*/ 0 w 604"/>
                <a:gd name="T7" fmla="*/ 0 h 118"/>
                <a:gd name="T8" fmla="*/ 0 w 604"/>
                <a:gd name="T9" fmla="*/ 0 h 118"/>
                <a:gd name="T10" fmla="*/ 0 w 604"/>
                <a:gd name="T11" fmla="*/ 0 h 118"/>
                <a:gd name="T12" fmla="*/ 0 w 604"/>
                <a:gd name="T13" fmla="*/ 0 h 118"/>
                <a:gd name="T14" fmla="*/ 0 w 604"/>
                <a:gd name="T15" fmla="*/ 0 h 118"/>
                <a:gd name="T16" fmla="*/ 0 w 604"/>
                <a:gd name="T17" fmla="*/ 0 h 118"/>
                <a:gd name="T18" fmla="*/ 0 w 604"/>
                <a:gd name="T19" fmla="*/ 0 h 118"/>
                <a:gd name="T20" fmla="*/ 0 w 604"/>
                <a:gd name="T21" fmla="*/ 0 h 118"/>
                <a:gd name="T22" fmla="*/ 0 w 604"/>
                <a:gd name="T23" fmla="*/ 0 h 118"/>
                <a:gd name="T24" fmla="*/ 0 w 604"/>
                <a:gd name="T25" fmla="*/ 0 h 118"/>
                <a:gd name="T26" fmla="*/ 0 w 604"/>
                <a:gd name="T27" fmla="*/ 0 h 118"/>
                <a:gd name="T28" fmla="*/ 0 w 604"/>
                <a:gd name="T29" fmla="*/ 0 h 118"/>
                <a:gd name="T30" fmla="*/ 0 w 604"/>
                <a:gd name="T31" fmla="*/ 0 h 118"/>
                <a:gd name="T32" fmla="*/ 0 w 604"/>
                <a:gd name="T33" fmla="*/ 0 h 118"/>
                <a:gd name="T34" fmla="*/ 0 w 604"/>
                <a:gd name="T35" fmla="*/ 0 h 118"/>
                <a:gd name="T36" fmla="*/ 0 w 604"/>
                <a:gd name="T37" fmla="*/ 0 h 118"/>
                <a:gd name="T38" fmla="*/ 0 w 604"/>
                <a:gd name="T39" fmla="*/ 0 h 118"/>
                <a:gd name="T40" fmla="*/ 0 w 604"/>
                <a:gd name="T41" fmla="*/ 0 h 118"/>
                <a:gd name="T42" fmla="*/ 0 w 604"/>
                <a:gd name="T43" fmla="*/ 0 h 118"/>
                <a:gd name="T44" fmla="*/ 0 w 604"/>
                <a:gd name="T45" fmla="*/ 0 h 118"/>
                <a:gd name="T46" fmla="*/ 0 w 604"/>
                <a:gd name="T47" fmla="*/ 0 h 118"/>
                <a:gd name="T48" fmla="*/ 0 w 604"/>
                <a:gd name="T49" fmla="*/ 0 h 118"/>
                <a:gd name="T50" fmla="*/ 0 w 604"/>
                <a:gd name="T51" fmla="*/ 0 h 118"/>
                <a:gd name="T52" fmla="*/ 0 w 604"/>
                <a:gd name="T53" fmla="*/ 0 h 118"/>
                <a:gd name="T54" fmla="*/ 0 w 604"/>
                <a:gd name="T55" fmla="*/ 0 h 118"/>
                <a:gd name="T56" fmla="*/ 0 w 604"/>
                <a:gd name="T57" fmla="*/ 0 h 118"/>
                <a:gd name="T58" fmla="*/ 0 w 604"/>
                <a:gd name="T59" fmla="*/ 0 h 118"/>
                <a:gd name="T60" fmla="*/ 0 w 604"/>
                <a:gd name="T61" fmla="*/ 0 h 118"/>
                <a:gd name="T62" fmla="*/ 0 w 604"/>
                <a:gd name="T63" fmla="*/ 0 h 118"/>
                <a:gd name="T64" fmla="*/ 0 w 604"/>
                <a:gd name="T65" fmla="*/ 0 h 118"/>
                <a:gd name="T66" fmla="*/ 0 w 604"/>
                <a:gd name="T67" fmla="*/ 0 h 118"/>
                <a:gd name="T68" fmla="*/ 0 w 604"/>
                <a:gd name="T69" fmla="*/ 0 h 118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604"/>
                <a:gd name="T106" fmla="*/ 0 h 118"/>
                <a:gd name="T107" fmla="*/ 604 w 604"/>
                <a:gd name="T108" fmla="*/ 118 h 118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604" h="118">
                  <a:moveTo>
                    <a:pt x="0" y="118"/>
                  </a:moveTo>
                  <a:lnTo>
                    <a:pt x="3" y="117"/>
                  </a:lnTo>
                  <a:lnTo>
                    <a:pt x="14" y="113"/>
                  </a:lnTo>
                  <a:lnTo>
                    <a:pt x="29" y="108"/>
                  </a:lnTo>
                  <a:lnTo>
                    <a:pt x="50" y="101"/>
                  </a:lnTo>
                  <a:lnTo>
                    <a:pt x="77" y="93"/>
                  </a:lnTo>
                  <a:lnTo>
                    <a:pt x="107" y="85"/>
                  </a:lnTo>
                  <a:lnTo>
                    <a:pt x="143" y="76"/>
                  </a:lnTo>
                  <a:lnTo>
                    <a:pt x="181" y="69"/>
                  </a:lnTo>
                  <a:lnTo>
                    <a:pt x="224" y="62"/>
                  </a:lnTo>
                  <a:lnTo>
                    <a:pt x="270" y="57"/>
                  </a:lnTo>
                  <a:lnTo>
                    <a:pt x="319" y="53"/>
                  </a:lnTo>
                  <a:lnTo>
                    <a:pt x="369" y="52"/>
                  </a:lnTo>
                  <a:lnTo>
                    <a:pt x="422" y="53"/>
                  </a:lnTo>
                  <a:lnTo>
                    <a:pt x="476" y="58"/>
                  </a:lnTo>
                  <a:lnTo>
                    <a:pt x="531" y="66"/>
                  </a:lnTo>
                  <a:lnTo>
                    <a:pt x="587" y="78"/>
                  </a:lnTo>
                  <a:lnTo>
                    <a:pt x="604" y="0"/>
                  </a:lnTo>
                  <a:lnTo>
                    <a:pt x="600" y="0"/>
                  </a:lnTo>
                  <a:lnTo>
                    <a:pt x="587" y="0"/>
                  </a:lnTo>
                  <a:lnTo>
                    <a:pt x="566" y="0"/>
                  </a:lnTo>
                  <a:lnTo>
                    <a:pt x="540" y="1"/>
                  </a:lnTo>
                  <a:lnTo>
                    <a:pt x="507" y="2"/>
                  </a:lnTo>
                  <a:lnTo>
                    <a:pt x="470" y="3"/>
                  </a:lnTo>
                  <a:lnTo>
                    <a:pt x="428" y="6"/>
                  </a:lnTo>
                  <a:lnTo>
                    <a:pt x="383" y="8"/>
                  </a:lnTo>
                  <a:lnTo>
                    <a:pt x="335" y="12"/>
                  </a:lnTo>
                  <a:lnTo>
                    <a:pt x="285" y="16"/>
                  </a:lnTo>
                  <a:lnTo>
                    <a:pt x="235" y="21"/>
                  </a:lnTo>
                  <a:lnTo>
                    <a:pt x="186" y="28"/>
                  </a:lnTo>
                  <a:lnTo>
                    <a:pt x="136" y="36"/>
                  </a:lnTo>
                  <a:lnTo>
                    <a:pt x="88" y="45"/>
                  </a:lnTo>
                  <a:lnTo>
                    <a:pt x="42" y="55"/>
                  </a:lnTo>
                  <a:lnTo>
                    <a:pt x="0" y="67"/>
                  </a:lnTo>
                  <a:lnTo>
                    <a:pt x="0" y="118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75" name="Freeform 422"/>
            <p:cNvSpPr>
              <a:spLocks/>
            </p:cNvSpPr>
            <p:nvPr/>
          </p:nvSpPr>
          <p:spPr bwMode="auto">
            <a:xfrm>
              <a:off x="3942" y="3387"/>
              <a:ext cx="113" cy="38"/>
            </a:xfrm>
            <a:custGeom>
              <a:avLst/>
              <a:gdLst>
                <a:gd name="T0" fmla="*/ 0 w 1017"/>
                <a:gd name="T1" fmla="*/ 0 h 337"/>
                <a:gd name="T2" fmla="*/ 0 w 1017"/>
                <a:gd name="T3" fmla="*/ 0 h 337"/>
                <a:gd name="T4" fmla="*/ 0 w 1017"/>
                <a:gd name="T5" fmla="*/ 0 h 337"/>
                <a:gd name="T6" fmla="*/ 0 w 1017"/>
                <a:gd name="T7" fmla="*/ 0 h 337"/>
                <a:gd name="T8" fmla="*/ 0 w 1017"/>
                <a:gd name="T9" fmla="*/ 0 h 337"/>
                <a:gd name="T10" fmla="*/ 0 w 1017"/>
                <a:gd name="T11" fmla="*/ 0 h 337"/>
                <a:gd name="T12" fmla="*/ 0 w 1017"/>
                <a:gd name="T13" fmla="*/ 0 h 337"/>
                <a:gd name="T14" fmla="*/ 0 w 1017"/>
                <a:gd name="T15" fmla="*/ 0 h 337"/>
                <a:gd name="T16" fmla="*/ 0 w 1017"/>
                <a:gd name="T17" fmla="*/ 0 h 337"/>
                <a:gd name="T18" fmla="*/ 0 w 1017"/>
                <a:gd name="T19" fmla="*/ 0 h 337"/>
                <a:gd name="T20" fmla="*/ 0 w 1017"/>
                <a:gd name="T21" fmla="*/ 0 h 337"/>
                <a:gd name="T22" fmla="*/ 0 w 1017"/>
                <a:gd name="T23" fmla="*/ 0 h 337"/>
                <a:gd name="T24" fmla="*/ 0 w 1017"/>
                <a:gd name="T25" fmla="*/ 0 h 337"/>
                <a:gd name="T26" fmla="*/ 0 w 1017"/>
                <a:gd name="T27" fmla="*/ 0 h 337"/>
                <a:gd name="T28" fmla="*/ 0 w 1017"/>
                <a:gd name="T29" fmla="*/ 0 h 337"/>
                <a:gd name="T30" fmla="*/ 0 w 1017"/>
                <a:gd name="T31" fmla="*/ 0 h 337"/>
                <a:gd name="T32" fmla="*/ 0 w 1017"/>
                <a:gd name="T33" fmla="*/ 0 h 337"/>
                <a:gd name="T34" fmla="*/ 0 w 1017"/>
                <a:gd name="T35" fmla="*/ 0 h 337"/>
                <a:gd name="T36" fmla="*/ 0 w 1017"/>
                <a:gd name="T37" fmla="*/ 0 h 337"/>
                <a:gd name="T38" fmla="*/ 0 w 1017"/>
                <a:gd name="T39" fmla="*/ 0 h 337"/>
                <a:gd name="T40" fmla="*/ 0 w 1017"/>
                <a:gd name="T41" fmla="*/ 0 h 337"/>
                <a:gd name="T42" fmla="*/ 0 w 1017"/>
                <a:gd name="T43" fmla="*/ 0 h 337"/>
                <a:gd name="T44" fmla="*/ 0 w 1017"/>
                <a:gd name="T45" fmla="*/ 0 h 337"/>
                <a:gd name="T46" fmla="*/ 0 w 1017"/>
                <a:gd name="T47" fmla="*/ 0 h 337"/>
                <a:gd name="T48" fmla="*/ 0 w 1017"/>
                <a:gd name="T49" fmla="*/ 0 h 337"/>
                <a:gd name="T50" fmla="*/ 0 w 1017"/>
                <a:gd name="T51" fmla="*/ 0 h 337"/>
                <a:gd name="T52" fmla="*/ 0 w 1017"/>
                <a:gd name="T53" fmla="*/ 0 h 337"/>
                <a:gd name="T54" fmla="*/ 0 w 1017"/>
                <a:gd name="T55" fmla="*/ 0 h 337"/>
                <a:gd name="T56" fmla="*/ 0 w 1017"/>
                <a:gd name="T57" fmla="*/ 0 h 337"/>
                <a:gd name="T58" fmla="*/ 0 w 1017"/>
                <a:gd name="T59" fmla="*/ 0 h 337"/>
                <a:gd name="T60" fmla="*/ 0 w 1017"/>
                <a:gd name="T61" fmla="*/ 0 h 337"/>
                <a:gd name="T62" fmla="*/ 0 w 1017"/>
                <a:gd name="T63" fmla="*/ 0 h 337"/>
                <a:gd name="T64" fmla="*/ 0 w 1017"/>
                <a:gd name="T65" fmla="*/ 0 h 337"/>
                <a:gd name="T66" fmla="*/ 0 w 1017"/>
                <a:gd name="T67" fmla="*/ 0 h 337"/>
                <a:gd name="T68" fmla="*/ 0 w 1017"/>
                <a:gd name="T69" fmla="*/ 0 h 337"/>
                <a:gd name="T70" fmla="*/ 0 w 1017"/>
                <a:gd name="T71" fmla="*/ 0 h 337"/>
                <a:gd name="T72" fmla="*/ 0 w 1017"/>
                <a:gd name="T73" fmla="*/ 0 h 337"/>
                <a:gd name="T74" fmla="*/ 0 w 1017"/>
                <a:gd name="T75" fmla="*/ 0 h 337"/>
                <a:gd name="T76" fmla="*/ 0 w 1017"/>
                <a:gd name="T77" fmla="*/ 0 h 337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1017"/>
                <a:gd name="T118" fmla="*/ 0 h 337"/>
                <a:gd name="T119" fmla="*/ 1017 w 1017"/>
                <a:gd name="T120" fmla="*/ 337 h 337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1017" h="337">
                  <a:moveTo>
                    <a:pt x="430" y="326"/>
                  </a:moveTo>
                  <a:lnTo>
                    <a:pt x="432" y="325"/>
                  </a:lnTo>
                  <a:lnTo>
                    <a:pt x="438" y="323"/>
                  </a:lnTo>
                  <a:lnTo>
                    <a:pt x="447" y="319"/>
                  </a:lnTo>
                  <a:lnTo>
                    <a:pt x="459" y="314"/>
                  </a:lnTo>
                  <a:lnTo>
                    <a:pt x="474" y="308"/>
                  </a:lnTo>
                  <a:lnTo>
                    <a:pt x="491" y="301"/>
                  </a:lnTo>
                  <a:lnTo>
                    <a:pt x="509" y="291"/>
                  </a:lnTo>
                  <a:lnTo>
                    <a:pt x="528" y="282"/>
                  </a:lnTo>
                  <a:lnTo>
                    <a:pt x="549" y="272"/>
                  </a:lnTo>
                  <a:lnTo>
                    <a:pt x="568" y="260"/>
                  </a:lnTo>
                  <a:lnTo>
                    <a:pt x="587" y="248"/>
                  </a:lnTo>
                  <a:lnTo>
                    <a:pt x="606" y="235"/>
                  </a:lnTo>
                  <a:lnTo>
                    <a:pt x="623" y="222"/>
                  </a:lnTo>
                  <a:lnTo>
                    <a:pt x="638" y="208"/>
                  </a:lnTo>
                  <a:lnTo>
                    <a:pt x="651" y="193"/>
                  </a:lnTo>
                  <a:lnTo>
                    <a:pt x="662" y="179"/>
                  </a:lnTo>
                  <a:lnTo>
                    <a:pt x="0" y="17"/>
                  </a:lnTo>
                  <a:lnTo>
                    <a:pt x="51" y="0"/>
                  </a:lnTo>
                  <a:lnTo>
                    <a:pt x="1017" y="237"/>
                  </a:lnTo>
                  <a:lnTo>
                    <a:pt x="977" y="260"/>
                  </a:lnTo>
                  <a:lnTo>
                    <a:pt x="698" y="188"/>
                  </a:lnTo>
                  <a:lnTo>
                    <a:pt x="697" y="189"/>
                  </a:lnTo>
                  <a:lnTo>
                    <a:pt x="695" y="192"/>
                  </a:lnTo>
                  <a:lnTo>
                    <a:pt x="691" y="196"/>
                  </a:lnTo>
                  <a:lnTo>
                    <a:pt x="685" y="202"/>
                  </a:lnTo>
                  <a:lnTo>
                    <a:pt x="678" y="211"/>
                  </a:lnTo>
                  <a:lnTo>
                    <a:pt x="668" y="219"/>
                  </a:lnTo>
                  <a:lnTo>
                    <a:pt x="657" y="229"/>
                  </a:lnTo>
                  <a:lnTo>
                    <a:pt x="642" y="239"/>
                  </a:lnTo>
                  <a:lnTo>
                    <a:pt x="626" y="250"/>
                  </a:lnTo>
                  <a:lnTo>
                    <a:pt x="609" y="263"/>
                  </a:lnTo>
                  <a:lnTo>
                    <a:pt x="587" y="275"/>
                  </a:lnTo>
                  <a:lnTo>
                    <a:pt x="565" y="287"/>
                  </a:lnTo>
                  <a:lnTo>
                    <a:pt x="540" y="301"/>
                  </a:lnTo>
                  <a:lnTo>
                    <a:pt x="511" y="313"/>
                  </a:lnTo>
                  <a:lnTo>
                    <a:pt x="480" y="325"/>
                  </a:lnTo>
                  <a:lnTo>
                    <a:pt x="447" y="337"/>
                  </a:lnTo>
                  <a:lnTo>
                    <a:pt x="430" y="326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76" name="Freeform 423"/>
            <p:cNvSpPr>
              <a:spLocks/>
            </p:cNvSpPr>
            <p:nvPr/>
          </p:nvSpPr>
          <p:spPr bwMode="auto">
            <a:xfrm>
              <a:off x="3918" y="3397"/>
              <a:ext cx="116" cy="34"/>
            </a:xfrm>
            <a:custGeom>
              <a:avLst/>
              <a:gdLst>
                <a:gd name="T0" fmla="*/ 0 w 1036"/>
                <a:gd name="T1" fmla="*/ 0 h 303"/>
                <a:gd name="T2" fmla="*/ 0 w 1036"/>
                <a:gd name="T3" fmla="*/ 0 h 303"/>
                <a:gd name="T4" fmla="*/ 0 w 1036"/>
                <a:gd name="T5" fmla="*/ 0 h 303"/>
                <a:gd name="T6" fmla="*/ 0 w 1036"/>
                <a:gd name="T7" fmla="*/ 0 h 303"/>
                <a:gd name="T8" fmla="*/ 0 w 1036"/>
                <a:gd name="T9" fmla="*/ 0 h 30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36"/>
                <a:gd name="T16" fmla="*/ 0 h 303"/>
                <a:gd name="T17" fmla="*/ 1036 w 1036"/>
                <a:gd name="T18" fmla="*/ 303 h 30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36" h="303">
                  <a:moveTo>
                    <a:pt x="0" y="0"/>
                  </a:moveTo>
                  <a:lnTo>
                    <a:pt x="1013" y="303"/>
                  </a:lnTo>
                  <a:lnTo>
                    <a:pt x="1036" y="303"/>
                  </a:lnTo>
                  <a:lnTo>
                    <a:pt x="3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77" name="Freeform 424"/>
            <p:cNvSpPr>
              <a:spLocks/>
            </p:cNvSpPr>
            <p:nvPr/>
          </p:nvSpPr>
          <p:spPr bwMode="auto">
            <a:xfrm>
              <a:off x="3938" y="3393"/>
              <a:ext cx="113" cy="30"/>
            </a:xfrm>
            <a:custGeom>
              <a:avLst/>
              <a:gdLst>
                <a:gd name="T0" fmla="*/ 0 w 1023"/>
                <a:gd name="T1" fmla="*/ 0 h 270"/>
                <a:gd name="T2" fmla="*/ 0 w 1023"/>
                <a:gd name="T3" fmla="*/ 0 h 270"/>
                <a:gd name="T4" fmla="*/ 0 w 1023"/>
                <a:gd name="T5" fmla="*/ 0 h 270"/>
                <a:gd name="T6" fmla="*/ 0 w 1023"/>
                <a:gd name="T7" fmla="*/ 0 h 270"/>
                <a:gd name="T8" fmla="*/ 0 w 1023"/>
                <a:gd name="T9" fmla="*/ 0 h 27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23"/>
                <a:gd name="T16" fmla="*/ 0 h 270"/>
                <a:gd name="T17" fmla="*/ 1023 w 1023"/>
                <a:gd name="T18" fmla="*/ 270 h 27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23" h="270">
                  <a:moveTo>
                    <a:pt x="0" y="1"/>
                  </a:moveTo>
                  <a:lnTo>
                    <a:pt x="1001" y="270"/>
                  </a:lnTo>
                  <a:lnTo>
                    <a:pt x="1023" y="269"/>
                  </a:lnTo>
                  <a:lnTo>
                    <a:pt x="31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78" name="Freeform 425"/>
            <p:cNvSpPr>
              <a:spLocks/>
            </p:cNvSpPr>
            <p:nvPr/>
          </p:nvSpPr>
          <p:spPr bwMode="auto">
            <a:xfrm>
              <a:off x="3929" y="3394"/>
              <a:ext cx="114" cy="33"/>
            </a:xfrm>
            <a:custGeom>
              <a:avLst/>
              <a:gdLst>
                <a:gd name="T0" fmla="*/ 0 w 1028"/>
                <a:gd name="T1" fmla="*/ 0 h 299"/>
                <a:gd name="T2" fmla="*/ 0 w 1028"/>
                <a:gd name="T3" fmla="*/ 0 h 299"/>
                <a:gd name="T4" fmla="*/ 0 w 1028"/>
                <a:gd name="T5" fmla="*/ 0 h 299"/>
                <a:gd name="T6" fmla="*/ 0 w 1028"/>
                <a:gd name="T7" fmla="*/ 0 h 299"/>
                <a:gd name="T8" fmla="*/ 0 w 1028"/>
                <a:gd name="T9" fmla="*/ 0 h 29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28"/>
                <a:gd name="T16" fmla="*/ 0 h 299"/>
                <a:gd name="T17" fmla="*/ 1028 w 1028"/>
                <a:gd name="T18" fmla="*/ 299 h 29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28" h="299">
                  <a:moveTo>
                    <a:pt x="0" y="0"/>
                  </a:moveTo>
                  <a:lnTo>
                    <a:pt x="1009" y="299"/>
                  </a:lnTo>
                  <a:lnTo>
                    <a:pt x="1028" y="292"/>
                  </a:lnTo>
                  <a:lnTo>
                    <a:pt x="3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21698" name="Group 426"/>
          <p:cNvGrpSpPr>
            <a:grpSpLocks/>
          </p:cNvGrpSpPr>
          <p:nvPr/>
        </p:nvGrpSpPr>
        <p:grpSpPr bwMode="auto">
          <a:xfrm>
            <a:off x="5424488" y="4926013"/>
            <a:ext cx="338137" cy="282575"/>
            <a:chOff x="3899" y="3264"/>
            <a:chExt cx="213" cy="178"/>
          </a:xfrm>
        </p:grpSpPr>
        <p:sp>
          <p:nvSpPr>
            <p:cNvPr id="21901" name="Freeform 427"/>
            <p:cNvSpPr>
              <a:spLocks/>
            </p:cNvSpPr>
            <p:nvPr/>
          </p:nvSpPr>
          <p:spPr bwMode="auto">
            <a:xfrm>
              <a:off x="3899" y="3264"/>
              <a:ext cx="213" cy="178"/>
            </a:xfrm>
            <a:custGeom>
              <a:avLst/>
              <a:gdLst>
                <a:gd name="T0" fmla="*/ 0 w 1913"/>
                <a:gd name="T1" fmla="*/ 0 h 1606"/>
                <a:gd name="T2" fmla="*/ 0 w 1913"/>
                <a:gd name="T3" fmla="*/ 0 h 1606"/>
                <a:gd name="T4" fmla="*/ 0 w 1913"/>
                <a:gd name="T5" fmla="*/ 0 h 1606"/>
                <a:gd name="T6" fmla="*/ 0 w 1913"/>
                <a:gd name="T7" fmla="*/ 0 h 1606"/>
                <a:gd name="T8" fmla="*/ 0 w 1913"/>
                <a:gd name="T9" fmla="*/ 0 h 1606"/>
                <a:gd name="T10" fmla="*/ 0 w 1913"/>
                <a:gd name="T11" fmla="*/ 0 h 1606"/>
                <a:gd name="T12" fmla="*/ 0 w 1913"/>
                <a:gd name="T13" fmla="*/ 0 h 1606"/>
                <a:gd name="T14" fmla="*/ 0 w 1913"/>
                <a:gd name="T15" fmla="*/ 0 h 1606"/>
                <a:gd name="T16" fmla="*/ 0 w 1913"/>
                <a:gd name="T17" fmla="*/ 0 h 1606"/>
                <a:gd name="T18" fmla="*/ 0 w 1913"/>
                <a:gd name="T19" fmla="*/ 0 h 1606"/>
                <a:gd name="T20" fmla="*/ 0 w 1913"/>
                <a:gd name="T21" fmla="*/ 0 h 1606"/>
                <a:gd name="T22" fmla="*/ 0 w 1913"/>
                <a:gd name="T23" fmla="*/ 0 h 1606"/>
                <a:gd name="T24" fmla="*/ 0 w 1913"/>
                <a:gd name="T25" fmla="*/ 0 h 1606"/>
                <a:gd name="T26" fmla="*/ 0 w 1913"/>
                <a:gd name="T27" fmla="*/ 0 h 1606"/>
                <a:gd name="T28" fmla="*/ 0 w 1913"/>
                <a:gd name="T29" fmla="*/ 0 h 1606"/>
                <a:gd name="T30" fmla="*/ 0 w 1913"/>
                <a:gd name="T31" fmla="*/ 0 h 1606"/>
                <a:gd name="T32" fmla="*/ 0 w 1913"/>
                <a:gd name="T33" fmla="*/ 0 h 1606"/>
                <a:gd name="T34" fmla="*/ 0 w 1913"/>
                <a:gd name="T35" fmla="*/ 0 h 1606"/>
                <a:gd name="T36" fmla="*/ 0 w 1913"/>
                <a:gd name="T37" fmla="*/ 0 h 1606"/>
                <a:gd name="T38" fmla="*/ 0 w 1913"/>
                <a:gd name="T39" fmla="*/ 0 h 1606"/>
                <a:gd name="T40" fmla="*/ 0 w 1913"/>
                <a:gd name="T41" fmla="*/ 0 h 1606"/>
                <a:gd name="T42" fmla="*/ 0 w 1913"/>
                <a:gd name="T43" fmla="*/ 0 h 1606"/>
                <a:gd name="T44" fmla="*/ 0 w 1913"/>
                <a:gd name="T45" fmla="*/ 0 h 1606"/>
                <a:gd name="T46" fmla="*/ 0 w 1913"/>
                <a:gd name="T47" fmla="*/ 0 h 1606"/>
                <a:gd name="T48" fmla="*/ 0 w 1913"/>
                <a:gd name="T49" fmla="*/ 0 h 1606"/>
                <a:gd name="T50" fmla="*/ 0 w 1913"/>
                <a:gd name="T51" fmla="*/ 0 h 1606"/>
                <a:gd name="T52" fmla="*/ 0 w 1913"/>
                <a:gd name="T53" fmla="*/ 0 h 1606"/>
                <a:gd name="T54" fmla="*/ 0 w 1913"/>
                <a:gd name="T55" fmla="*/ 0 h 1606"/>
                <a:gd name="T56" fmla="*/ 0 w 1913"/>
                <a:gd name="T57" fmla="*/ 0 h 1606"/>
                <a:gd name="T58" fmla="*/ 0 w 1913"/>
                <a:gd name="T59" fmla="*/ 0 h 1606"/>
                <a:gd name="T60" fmla="*/ 0 w 1913"/>
                <a:gd name="T61" fmla="*/ 0 h 1606"/>
                <a:gd name="T62" fmla="*/ 0 w 1913"/>
                <a:gd name="T63" fmla="*/ 0 h 1606"/>
                <a:gd name="T64" fmla="*/ 0 w 1913"/>
                <a:gd name="T65" fmla="*/ 0 h 1606"/>
                <a:gd name="T66" fmla="*/ 0 w 1913"/>
                <a:gd name="T67" fmla="*/ 0 h 1606"/>
                <a:gd name="T68" fmla="*/ 0 w 1913"/>
                <a:gd name="T69" fmla="*/ 0 h 1606"/>
                <a:gd name="T70" fmla="*/ 0 w 1913"/>
                <a:gd name="T71" fmla="*/ 0 h 1606"/>
                <a:gd name="T72" fmla="*/ 0 w 1913"/>
                <a:gd name="T73" fmla="*/ 0 h 1606"/>
                <a:gd name="T74" fmla="*/ 0 w 1913"/>
                <a:gd name="T75" fmla="*/ 0 h 1606"/>
                <a:gd name="T76" fmla="*/ 0 w 1913"/>
                <a:gd name="T77" fmla="*/ 0 h 160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1913"/>
                <a:gd name="T118" fmla="*/ 0 h 1606"/>
                <a:gd name="T119" fmla="*/ 1913 w 1913"/>
                <a:gd name="T120" fmla="*/ 1606 h 160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1913" h="1606">
                  <a:moveTo>
                    <a:pt x="518" y="213"/>
                  </a:moveTo>
                  <a:lnTo>
                    <a:pt x="539" y="115"/>
                  </a:lnTo>
                  <a:lnTo>
                    <a:pt x="540" y="115"/>
                  </a:lnTo>
                  <a:lnTo>
                    <a:pt x="544" y="114"/>
                  </a:lnTo>
                  <a:lnTo>
                    <a:pt x="549" y="112"/>
                  </a:lnTo>
                  <a:lnTo>
                    <a:pt x="555" y="110"/>
                  </a:lnTo>
                  <a:lnTo>
                    <a:pt x="564" y="107"/>
                  </a:lnTo>
                  <a:lnTo>
                    <a:pt x="574" y="103"/>
                  </a:lnTo>
                  <a:lnTo>
                    <a:pt x="586" y="100"/>
                  </a:lnTo>
                  <a:lnTo>
                    <a:pt x="602" y="95"/>
                  </a:lnTo>
                  <a:lnTo>
                    <a:pt x="618" y="90"/>
                  </a:lnTo>
                  <a:lnTo>
                    <a:pt x="636" y="85"/>
                  </a:lnTo>
                  <a:lnTo>
                    <a:pt x="656" y="80"/>
                  </a:lnTo>
                  <a:lnTo>
                    <a:pt x="679" y="75"/>
                  </a:lnTo>
                  <a:lnTo>
                    <a:pt x="703" y="70"/>
                  </a:lnTo>
                  <a:lnTo>
                    <a:pt x="730" y="64"/>
                  </a:lnTo>
                  <a:lnTo>
                    <a:pt x="758" y="58"/>
                  </a:lnTo>
                  <a:lnTo>
                    <a:pt x="789" y="52"/>
                  </a:lnTo>
                  <a:lnTo>
                    <a:pt x="820" y="46"/>
                  </a:lnTo>
                  <a:lnTo>
                    <a:pt x="855" y="41"/>
                  </a:lnTo>
                  <a:lnTo>
                    <a:pt x="892" y="36"/>
                  </a:lnTo>
                  <a:lnTo>
                    <a:pt x="929" y="31"/>
                  </a:lnTo>
                  <a:lnTo>
                    <a:pt x="970" y="26"/>
                  </a:lnTo>
                  <a:lnTo>
                    <a:pt x="1013" y="21"/>
                  </a:lnTo>
                  <a:lnTo>
                    <a:pt x="1056" y="17"/>
                  </a:lnTo>
                  <a:lnTo>
                    <a:pt x="1103" y="13"/>
                  </a:lnTo>
                  <a:lnTo>
                    <a:pt x="1152" y="10"/>
                  </a:lnTo>
                  <a:lnTo>
                    <a:pt x="1202" y="6"/>
                  </a:lnTo>
                  <a:lnTo>
                    <a:pt x="1255" y="3"/>
                  </a:lnTo>
                  <a:lnTo>
                    <a:pt x="1309" y="1"/>
                  </a:lnTo>
                  <a:lnTo>
                    <a:pt x="1366" y="0"/>
                  </a:lnTo>
                  <a:lnTo>
                    <a:pt x="1425" y="0"/>
                  </a:lnTo>
                  <a:lnTo>
                    <a:pt x="1485" y="0"/>
                  </a:lnTo>
                  <a:lnTo>
                    <a:pt x="1548" y="1"/>
                  </a:lnTo>
                  <a:lnTo>
                    <a:pt x="1616" y="39"/>
                  </a:lnTo>
                  <a:lnTo>
                    <a:pt x="1601" y="221"/>
                  </a:lnTo>
                  <a:lnTo>
                    <a:pt x="1606" y="223"/>
                  </a:lnTo>
                  <a:lnTo>
                    <a:pt x="1620" y="230"/>
                  </a:lnTo>
                  <a:lnTo>
                    <a:pt x="1640" y="243"/>
                  </a:lnTo>
                  <a:lnTo>
                    <a:pt x="1663" y="260"/>
                  </a:lnTo>
                  <a:lnTo>
                    <a:pt x="1688" y="284"/>
                  </a:lnTo>
                  <a:lnTo>
                    <a:pt x="1709" y="312"/>
                  </a:lnTo>
                  <a:lnTo>
                    <a:pt x="1726" y="347"/>
                  </a:lnTo>
                  <a:lnTo>
                    <a:pt x="1736" y="388"/>
                  </a:lnTo>
                  <a:lnTo>
                    <a:pt x="1891" y="528"/>
                  </a:lnTo>
                  <a:lnTo>
                    <a:pt x="1849" y="898"/>
                  </a:lnTo>
                  <a:lnTo>
                    <a:pt x="1601" y="1023"/>
                  </a:lnTo>
                  <a:lnTo>
                    <a:pt x="1895" y="1110"/>
                  </a:lnTo>
                  <a:lnTo>
                    <a:pt x="1897" y="1114"/>
                  </a:lnTo>
                  <a:lnTo>
                    <a:pt x="1902" y="1125"/>
                  </a:lnTo>
                  <a:lnTo>
                    <a:pt x="1907" y="1143"/>
                  </a:lnTo>
                  <a:lnTo>
                    <a:pt x="1912" y="1166"/>
                  </a:lnTo>
                  <a:lnTo>
                    <a:pt x="1913" y="1195"/>
                  </a:lnTo>
                  <a:lnTo>
                    <a:pt x="1911" y="1229"/>
                  </a:lnTo>
                  <a:lnTo>
                    <a:pt x="1901" y="1266"/>
                  </a:lnTo>
                  <a:lnTo>
                    <a:pt x="1884" y="1307"/>
                  </a:lnTo>
                  <a:lnTo>
                    <a:pt x="1107" y="1606"/>
                  </a:lnTo>
                  <a:lnTo>
                    <a:pt x="0" y="1258"/>
                  </a:lnTo>
                  <a:lnTo>
                    <a:pt x="19" y="1217"/>
                  </a:lnTo>
                  <a:lnTo>
                    <a:pt x="188" y="1159"/>
                  </a:lnTo>
                  <a:lnTo>
                    <a:pt x="188" y="221"/>
                  </a:lnTo>
                  <a:lnTo>
                    <a:pt x="189" y="220"/>
                  </a:lnTo>
                  <a:lnTo>
                    <a:pt x="193" y="217"/>
                  </a:lnTo>
                  <a:lnTo>
                    <a:pt x="198" y="214"/>
                  </a:lnTo>
                  <a:lnTo>
                    <a:pt x="207" y="209"/>
                  </a:lnTo>
                  <a:lnTo>
                    <a:pt x="218" y="203"/>
                  </a:lnTo>
                  <a:lnTo>
                    <a:pt x="230" y="197"/>
                  </a:lnTo>
                  <a:lnTo>
                    <a:pt x="245" y="191"/>
                  </a:lnTo>
                  <a:lnTo>
                    <a:pt x="262" y="184"/>
                  </a:lnTo>
                  <a:lnTo>
                    <a:pt x="281" y="179"/>
                  </a:lnTo>
                  <a:lnTo>
                    <a:pt x="302" y="175"/>
                  </a:lnTo>
                  <a:lnTo>
                    <a:pt x="326" y="173"/>
                  </a:lnTo>
                  <a:lnTo>
                    <a:pt x="350" y="171"/>
                  </a:lnTo>
                  <a:lnTo>
                    <a:pt x="378" y="172"/>
                  </a:lnTo>
                  <a:lnTo>
                    <a:pt x="407" y="175"/>
                  </a:lnTo>
                  <a:lnTo>
                    <a:pt x="439" y="181"/>
                  </a:lnTo>
                  <a:lnTo>
                    <a:pt x="471" y="191"/>
                  </a:lnTo>
                  <a:lnTo>
                    <a:pt x="518" y="213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02" name="Freeform 428"/>
            <p:cNvSpPr>
              <a:spLocks/>
            </p:cNvSpPr>
            <p:nvPr/>
          </p:nvSpPr>
          <p:spPr bwMode="auto">
            <a:xfrm>
              <a:off x="3977" y="3278"/>
              <a:ext cx="68" cy="78"/>
            </a:xfrm>
            <a:custGeom>
              <a:avLst/>
              <a:gdLst>
                <a:gd name="T0" fmla="*/ 0 w 614"/>
                <a:gd name="T1" fmla="*/ 0 h 697"/>
                <a:gd name="T2" fmla="*/ 0 w 614"/>
                <a:gd name="T3" fmla="*/ 0 h 697"/>
                <a:gd name="T4" fmla="*/ 0 w 614"/>
                <a:gd name="T5" fmla="*/ 0 h 697"/>
                <a:gd name="T6" fmla="*/ 0 w 614"/>
                <a:gd name="T7" fmla="*/ 0 h 697"/>
                <a:gd name="T8" fmla="*/ 0 w 614"/>
                <a:gd name="T9" fmla="*/ 0 h 697"/>
                <a:gd name="T10" fmla="*/ 0 w 614"/>
                <a:gd name="T11" fmla="*/ 0 h 697"/>
                <a:gd name="T12" fmla="*/ 0 w 614"/>
                <a:gd name="T13" fmla="*/ 0 h 697"/>
                <a:gd name="T14" fmla="*/ 0 w 614"/>
                <a:gd name="T15" fmla="*/ 0 h 697"/>
                <a:gd name="T16" fmla="*/ 0 w 614"/>
                <a:gd name="T17" fmla="*/ 0 h 697"/>
                <a:gd name="T18" fmla="*/ 0 w 614"/>
                <a:gd name="T19" fmla="*/ 0 h 697"/>
                <a:gd name="T20" fmla="*/ 0 w 614"/>
                <a:gd name="T21" fmla="*/ 0 h 697"/>
                <a:gd name="T22" fmla="*/ 0 w 614"/>
                <a:gd name="T23" fmla="*/ 0 h 697"/>
                <a:gd name="T24" fmla="*/ 0 w 614"/>
                <a:gd name="T25" fmla="*/ 0 h 697"/>
                <a:gd name="T26" fmla="*/ 0 w 614"/>
                <a:gd name="T27" fmla="*/ 0 h 697"/>
                <a:gd name="T28" fmla="*/ 0 w 614"/>
                <a:gd name="T29" fmla="*/ 0 h 697"/>
                <a:gd name="T30" fmla="*/ 0 w 614"/>
                <a:gd name="T31" fmla="*/ 0 h 697"/>
                <a:gd name="T32" fmla="*/ 0 w 614"/>
                <a:gd name="T33" fmla="*/ 0 h 697"/>
                <a:gd name="T34" fmla="*/ 0 w 614"/>
                <a:gd name="T35" fmla="*/ 0 h 697"/>
                <a:gd name="T36" fmla="*/ 0 w 614"/>
                <a:gd name="T37" fmla="*/ 0 h 697"/>
                <a:gd name="T38" fmla="*/ 0 w 614"/>
                <a:gd name="T39" fmla="*/ 0 h 697"/>
                <a:gd name="T40" fmla="*/ 0 w 614"/>
                <a:gd name="T41" fmla="*/ 0 h 697"/>
                <a:gd name="T42" fmla="*/ 0 w 614"/>
                <a:gd name="T43" fmla="*/ 0 h 697"/>
                <a:gd name="T44" fmla="*/ 0 w 614"/>
                <a:gd name="T45" fmla="*/ 0 h 697"/>
                <a:gd name="T46" fmla="*/ 0 w 614"/>
                <a:gd name="T47" fmla="*/ 0 h 697"/>
                <a:gd name="T48" fmla="*/ 0 w 614"/>
                <a:gd name="T49" fmla="*/ 0 h 697"/>
                <a:gd name="T50" fmla="*/ 0 w 614"/>
                <a:gd name="T51" fmla="*/ 0 h 697"/>
                <a:gd name="T52" fmla="*/ 0 w 614"/>
                <a:gd name="T53" fmla="*/ 0 h 697"/>
                <a:gd name="T54" fmla="*/ 0 w 614"/>
                <a:gd name="T55" fmla="*/ 0 h 697"/>
                <a:gd name="T56" fmla="*/ 0 w 614"/>
                <a:gd name="T57" fmla="*/ 0 h 697"/>
                <a:gd name="T58" fmla="*/ 0 w 614"/>
                <a:gd name="T59" fmla="*/ 0 h 697"/>
                <a:gd name="T60" fmla="*/ 0 w 614"/>
                <a:gd name="T61" fmla="*/ 0 h 697"/>
                <a:gd name="T62" fmla="*/ 0 w 614"/>
                <a:gd name="T63" fmla="*/ 0 h 697"/>
                <a:gd name="T64" fmla="*/ 0 w 614"/>
                <a:gd name="T65" fmla="*/ 0 h 697"/>
                <a:gd name="T66" fmla="*/ 0 w 614"/>
                <a:gd name="T67" fmla="*/ 0 h 697"/>
                <a:gd name="T68" fmla="*/ 0 w 614"/>
                <a:gd name="T69" fmla="*/ 0 h 697"/>
                <a:gd name="T70" fmla="*/ 0 w 614"/>
                <a:gd name="T71" fmla="*/ 0 h 697"/>
                <a:gd name="T72" fmla="*/ 0 w 614"/>
                <a:gd name="T73" fmla="*/ 0 h 697"/>
                <a:gd name="T74" fmla="*/ 0 w 614"/>
                <a:gd name="T75" fmla="*/ 0 h 697"/>
                <a:gd name="T76" fmla="*/ 0 w 614"/>
                <a:gd name="T77" fmla="*/ 0 h 697"/>
                <a:gd name="T78" fmla="*/ 0 w 614"/>
                <a:gd name="T79" fmla="*/ 0 h 697"/>
                <a:gd name="T80" fmla="*/ 0 w 614"/>
                <a:gd name="T81" fmla="*/ 0 h 697"/>
                <a:gd name="T82" fmla="*/ 0 w 614"/>
                <a:gd name="T83" fmla="*/ 0 h 697"/>
                <a:gd name="T84" fmla="*/ 0 w 614"/>
                <a:gd name="T85" fmla="*/ 0 h 697"/>
                <a:gd name="T86" fmla="*/ 0 w 614"/>
                <a:gd name="T87" fmla="*/ 0 h 697"/>
                <a:gd name="T88" fmla="*/ 0 w 614"/>
                <a:gd name="T89" fmla="*/ 0 h 697"/>
                <a:gd name="T90" fmla="*/ 0 w 614"/>
                <a:gd name="T91" fmla="*/ 0 h 697"/>
                <a:gd name="T92" fmla="*/ 0 w 614"/>
                <a:gd name="T93" fmla="*/ 0 h 697"/>
                <a:gd name="T94" fmla="*/ 0 w 614"/>
                <a:gd name="T95" fmla="*/ 0 h 697"/>
                <a:gd name="T96" fmla="*/ 0 w 614"/>
                <a:gd name="T97" fmla="*/ 0 h 697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614"/>
                <a:gd name="T148" fmla="*/ 0 h 697"/>
                <a:gd name="T149" fmla="*/ 614 w 614"/>
                <a:gd name="T150" fmla="*/ 697 h 697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614" h="697">
                  <a:moveTo>
                    <a:pt x="609" y="26"/>
                  </a:moveTo>
                  <a:lnTo>
                    <a:pt x="606" y="25"/>
                  </a:lnTo>
                  <a:lnTo>
                    <a:pt x="596" y="23"/>
                  </a:lnTo>
                  <a:lnTo>
                    <a:pt x="581" y="18"/>
                  </a:lnTo>
                  <a:lnTo>
                    <a:pt x="559" y="14"/>
                  </a:lnTo>
                  <a:lnTo>
                    <a:pt x="534" y="10"/>
                  </a:lnTo>
                  <a:lnTo>
                    <a:pt x="503" y="6"/>
                  </a:lnTo>
                  <a:lnTo>
                    <a:pt x="469" y="3"/>
                  </a:lnTo>
                  <a:lnTo>
                    <a:pt x="430" y="1"/>
                  </a:lnTo>
                  <a:lnTo>
                    <a:pt x="388" y="0"/>
                  </a:lnTo>
                  <a:lnTo>
                    <a:pt x="344" y="2"/>
                  </a:lnTo>
                  <a:lnTo>
                    <a:pt x="297" y="6"/>
                  </a:lnTo>
                  <a:lnTo>
                    <a:pt x="247" y="14"/>
                  </a:lnTo>
                  <a:lnTo>
                    <a:pt x="197" y="25"/>
                  </a:lnTo>
                  <a:lnTo>
                    <a:pt x="145" y="40"/>
                  </a:lnTo>
                  <a:lnTo>
                    <a:pt x="92" y="58"/>
                  </a:lnTo>
                  <a:lnTo>
                    <a:pt x="39" y="83"/>
                  </a:lnTo>
                  <a:lnTo>
                    <a:pt x="35" y="96"/>
                  </a:lnTo>
                  <a:lnTo>
                    <a:pt x="26" y="134"/>
                  </a:lnTo>
                  <a:lnTo>
                    <a:pt x="15" y="192"/>
                  </a:lnTo>
                  <a:lnTo>
                    <a:pt x="5" y="268"/>
                  </a:lnTo>
                  <a:lnTo>
                    <a:pt x="0" y="358"/>
                  </a:lnTo>
                  <a:lnTo>
                    <a:pt x="4" y="459"/>
                  </a:lnTo>
                  <a:lnTo>
                    <a:pt x="19" y="568"/>
                  </a:lnTo>
                  <a:lnTo>
                    <a:pt x="50" y="679"/>
                  </a:lnTo>
                  <a:lnTo>
                    <a:pt x="54" y="679"/>
                  </a:lnTo>
                  <a:lnTo>
                    <a:pt x="62" y="678"/>
                  </a:lnTo>
                  <a:lnTo>
                    <a:pt x="75" y="676"/>
                  </a:lnTo>
                  <a:lnTo>
                    <a:pt x="93" y="675"/>
                  </a:lnTo>
                  <a:lnTo>
                    <a:pt x="117" y="673"/>
                  </a:lnTo>
                  <a:lnTo>
                    <a:pt x="144" y="671"/>
                  </a:lnTo>
                  <a:lnTo>
                    <a:pt x="177" y="670"/>
                  </a:lnTo>
                  <a:lnTo>
                    <a:pt x="212" y="669"/>
                  </a:lnTo>
                  <a:lnTo>
                    <a:pt x="252" y="668"/>
                  </a:lnTo>
                  <a:lnTo>
                    <a:pt x="295" y="669"/>
                  </a:lnTo>
                  <a:lnTo>
                    <a:pt x="342" y="670"/>
                  </a:lnTo>
                  <a:lnTo>
                    <a:pt x="391" y="672"/>
                  </a:lnTo>
                  <a:lnTo>
                    <a:pt x="443" y="676"/>
                  </a:lnTo>
                  <a:lnTo>
                    <a:pt x="498" y="681"/>
                  </a:lnTo>
                  <a:lnTo>
                    <a:pt x="555" y="688"/>
                  </a:lnTo>
                  <a:lnTo>
                    <a:pt x="614" y="697"/>
                  </a:lnTo>
                  <a:lnTo>
                    <a:pt x="611" y="676"/>
                  </a:lnTo>
                  <a:lnTo>
                    <a:pt x="605" y="621"/>
                  </a:lnTo>
                  <a:lnTo>
                    <a:pt x="596" y="538"/>
                  </a:lnTo>
                  <a:lnTo>
                    <a:pt x="589" y="438"/>
                  </a:lnTo>
                  <a:lnTo>
                    <a:pt x="584" y="327"/>
                  </a:lnTo>
                  <a:lnTo>
                    <a:pt x="584" y="217"/>
                  </a:lnTo>
                  <a:lnTo>
                    <a:pt x="592" y="114"/>
                  </a:lnTo>
                  <a:lnTo>
                    <a:pt x="609" y="26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03" name="Freeform 429"/>
            <p:cNvSpPr>
              <a:spLocks/>
            </p:cNvSpPr>
            <p:nvPr/>
          </p:nvSpPr>
          <p:spPr bwMode="auto">
            <a:xfrm>
              <a:off x="3984" y="3299"/>
              <a:ext cx="113" cy="77"/>
            </a:xfrm>
            <a:custGeom>
              <a:avLst/>
              <a:gdLst>
                <a:gd name="T0" fmla="*/ 0 w 1014"/>
                <a:gd name="T1" fmla="*/ 0 h 693"/>
                <a:gd name="T2" fmla="*/ 0 w 1014"/>
                <a:gd name="T3" fmla="*/ 0 h 693"/>
                <a:gd name="T4" fmla="*/ 0 w 1014"/>
                <a:gd name="T5" fmla="*/ 0 h 693"/>
                <a:gd name="T6" fmla="*/ 0 w 1014"/>
                <a:gd name="T7" fmla="*/ 0 h 693"/>
                <a:gd name="T8" fmla="*/ 0 w 1014"/>
                <a:gd name="T9" fmla="*/ 0 h 693"/>
                <a:gd name="T10" fmla="*/ 0 w 1014"/>
                <a:gd name="T11" fmla="*/ 0 h 693"/>
                <a:gd name="T12" fmla="*/ 0 w 1014"/>
                <a:gd name="T13" fmla="*/ 0 h 693"/>
                <a:gd name="T14" fmla="*/ 0 w 1014"/>
                <a:gd name="T15" fmla="*/ 0 h 693"/>
                <a:gd name="T16" fmla="*/ 0 w 1014"/>
                <a:gd name="T17" fmla="*/ 0 h 693"/>
                <a:gd name="T18" fmla="*/ 0 w 1014"/>
                <a:gd name="T19" fmla="*/ 0 h 693"/>
                <a:gd name="T20" fmla="*/ 0 w 1014"/>
                <a:gd name="T21" fmla="*/ 0 h 693"/>
                <a:gd name="T22" fmla="*/ 0 w 1014"/>
                <a:gd name="T23" fmla="*/ 0 h 693"/>
                <a:gd name="T24" fmla="*/ 0 w 1014"/>
                <a:gd name="T25" fmla="*/ 0 h 693"/>
                <a:gd name="T26" fmla="*/ 0 w 1014"/>
                <a:gd name="T27" fmla="*/ 0 h 693"/>
                <a:gd name="T28" fmla="*/ 0 w 1014"/>
                <a:gd name="T29" fmla="*/ 0 h 693"/>
                <a:gd name="T30" fmla="*/ 0 w 1014"/>
                <a:gd name="T31" fmla="*/ 0 h 693"/>
                <a:gd name="T32" fmla="*/ 0 w 1014"/>
                <a:gd name="T33" fmla="*/ 0 h 693"/>
                <a:gd name="T34" fmla="*/ 0 w 1014"/>
                <a:gd name="T35" fmla="*/ 0 h 693"/>
                <a:gd name="T36" fmla="*/ 0 w 1014"/>
                <a:gd name="T37" fmla="*/ 0 h 693"/>
                <a:gd name="T38" fmla="*/ 0 w 1014"/>
                <a:gd name="T39" fmla="*/ 0 h 693"/>
                <a:gd name="T40" fmla="*/ 0 w 1014"/>
                <a:gd name="T41" fmla="*/ 0 h 693"/>
                <a:gd name="T42" fmla="*/ 0 w 1014"/>
                <a:gd name="T43" fmla="*/ 0 h 693"/>
                <a:gd name="T44" fmla="*/ 0 w 1014"/>
                <a:gd name="T45" fmla="*/ 0 h 693"/>
                <a:gd name="T46" fmla="*/ 0 w 1014"/>
                <a:gd name="T47" fmla="*/ 0 h 693"/>
                <a:gd name="T48" fmla="*/ 0 w 1014"/>
                <a:gd name="T49" fmla="*/ 0 h 693"/>
                <a:gd name="T50" fmla="*/ 0 w 1014"/>
                <a:gd name="T51" fmla="*/ 0 h 693"/>
                <a:gd name="T52" fmla="*/ 0 w 1014"/>
                <a:gd name="T53" fmla="*/ 0 h 693"/>
                <a:gd name="T54" fmla="*/ 0 w 1014"/>
                <a:gd name="T55" fmla="*/ 0 h 693"/>
                <a:gd name="T56" fmla="*/ 0 w 1014"/>
                <a:gd name="T57" fmla="*/ 0 h 693"/>
                <a:gd name="T58" fmla="*/ 0 w 1014"/>
                <a:gd name="T59" fmla="*/ 0 h 693"/>
                <a:gd name="T60" fmla="*/ 0 w 1014"/>
                <a:gd name="T61" fmla="*/ 0 h 693"/>
                <a:gd name="T62" fmla="*/ 0 w 1014"/>
                <a:gd name="T63" fmla="*/ 0 h 693"/>
                <a:gd name="T64" fmla="*/ 0 w 1014"/>
                <a:gd name="T65" fmla="*/ 0 h 693"/>
                <a:gd name="T66" fmla="*/ 0 w 1014"/>
                <a:gd name="T67" fmla="*/ 0 h 693"/>
                <a:gd name="T68" fmla="*/ 0 w 1014"/>
                <a:gd name="T69" fmla="*/ 0 h 693"/>
                <a:gd name="T70" fmla="*/ 0 w 1014"/>
                <a:gd name="T71" fmla="*/ 0 h 693"/>
                <a:gd name="T72" fmla="*/ 0 w 1014"/>
                <a:gd name="T73" fmla="*/ 0 h 693"/>
                <a:gd name="T74" fmla="*/ 0 w 1014"/>
                <a:gd name="T75" fmla="*/ 0 h 693"/>
                <a:gd name="T76" fmla="*/ 0 w 1014"/>
                <a:gd name="T77" fmla="*/ 0 h 693"/>
                <a:gd name="T78" fmla="*/ 0 w 1014"/>
                <a:gd name="T79" fmla="*/ 0 h 693"/>
                <a:gd name="T80" fmla="*/ 0 w 1014"/>
                <a:gd name="T81" fmla="*/ 0 h 693"/>
                <a:gd name="T82" fmla="*/ 0 w 1014"/>
                <a:gd name="T83" fmla="*/ 0 h 693"/>
                <a:gd name="T84" fmla="*/ 0 w 1014"/>
                <a:gd name="T85" fmla="*/ 0 h 693"/>
                <a:gd name="T86" fmla="*/ 0 w 1014"/>
                <a:gd name="T87" fmla="*/ 0 h 693"/>
                <a:gd name="T88" fmla="*/ 0 w 1014"/>
                <a:gd name="T89" fmla="*/ 0 h 693"/>
                <a:gd name="T90" fmla="*/ 0 w 1014"/>
                <a:gd name="T91" fmla="*/ 0 h 693"/>
                <a:gd name="T92" fmla="*/ 0 w 1014"/>
                <a:gd name="T93" fmla="*/ 0 h 693"/>
                <a:gd name="T94" fmla="*/ 0 w 1014"/>
                <a:gd name="T95" fmla="*/ 0 h 693"/>
                <a:gd name="T96" fmla="*/ 0 w 1014"/>
                <a:gd name="T97" fmla="*/ 0 h 693"/>
                <a:gd name="T98" fmla="*/ 0 w 1014"/>
                <a:gd name="T99" fmla="*/ 0 h 693"/>
                <a:gd name="T100" fmla="*/ 0 w 1014"/>
                <a:gd name="T101" fmla="*/ 0 h 693"/>
                <a:gd name="T102" fmla="*/ 0 w 1014"/>
                <a:gd name="T103" fmla="*/ 0 h 693"/>
                <a:gd name="T104" fmla="*/ 0 w 1014"/>
                <a:gd name="T105" fmla="*/ 0 h 693"/>
                <a:gd name="T106" fmla="*/ 0 w 1014"/>
                <a:gd name="T107" fmla="*/ 0 h 693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1014"/>
                <a:gd name="T163" fmla="*/ 0 h 693"/>
                <a:gd name="T164" fmla="*/ 1014 w 1014"/>
                <a:gd name="T165" fmla="*/ 693 h 693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1014" h="693">
                  <a:moveTo>
                    <a:pt x="6" y="523"/>
                  </a:moveTo>
                  <a:lnTo>
                    <a:pt x="0" y="608"/>
                  </a:lnTo>
                  <a:lnTo>
                    <a:pt x="660" y="693"/>
                  </a:lnTo>
                  <a:lnTo>
                    <a:pt x="665" y="691"/>
                  </a:lnTo>
                  <a:lnTo>
                    <a:pt x="679" y="683"/>
                  </a:lnTo>
                  <a:lnTo>
                    <a:pt x="700" y="672"/>
                  </a:lnTo>
                  <a:lnTo>
                    <a:pt x="726" y="657"/>
                  </a:lnTo>
                  <a:lnTo>
                    <a:pt x="758" y="636"/>
                  </a:lnTo>
                  <a:lnTo>
                    <a:pt x="793" y="611"/>
                  </a:lnTo>
                  <a:lnTo>
                    <a:pt x="829" y="581"/>
                  </a:lnTo>
                  <a:lnTo>
                    <a:pt x="866" y="546"/>
                  </a:lnTo>
                  <a:lnTo>
                    <a:pt x="902" y="508"/>
                  </a:lnTo>
                  <a:lnTo>
                    <a:pt x="935" y="465"/>
                  </a:lnTo>
                  <a:lnTo>
                    <a:pt x="964" y="416"/>
                  </a:lnTo>
                  <a:lnTo>
                    <a:pt x="987" y="362"/>
                  </a:lnTo>
                  <a:lnTo>
                    <a:pt x="1004" y="305"/>
                  </a:lnTo>
                  <a:lnTo>
                    <a:pt x="1014" y="242"/>
                  </a:lnTo>
                  <a:lnTo>
                    <a:pt x="1012" y="175"/>
                  </a:lnTo>
                  <a:lnTo>
                    <a:pt x="1000" y="103"/>
                  </a:lnTo>
                  <a:lnTo>
                    <a:pt x="998" y="98"/>
                  </a:lnTo>
                  <a:lnTo>
                    <a:pt x="992" y="87"/>
                  </a:lnTo>
                  <a:lnTo>
                    <a:pt x="981" y="72"/>
                  </a:lnTo>
                  <a:lnTo>
                    <a:pt x="967" y="53"/>
                  </a:lnTo>
                  <a:lnTo>
                    <a:pt x="948" y="35"/>
                  </a:lnTo>
                  <a:lnTo>
                    <a:pt x="926" y="19"/>
                  </a:lnTo>
                  <a:lnTo>
                    <a:pt x="900" y="6"/>
                  </a:lnTo>
                  <a:lnTo>
                    <a:pt x="870" y="0"/>
                  </a:lnTo>
                  <a:lnTo>
                    <a:pt x="874" y="12"/>
                  </a:lnTo>
                  <a:lnTo>
                    <a:pt x="884" y="41"/>
                  </a:lnTo>
                  <a:lnTo>
                    <a:pt x="896" y="89"/>
                  </a:lnTo>
                  <a:lnTo>
                    <a:pt x="907" y="151"/>
                  </a:lnTo>
                  <a:lnTo>
                    <a:pt x="910" y="225"/>
                  </a:lnTo>
                  <a:lnTo>
                    <a:pt x="902" y="307"/>
                  </a:lnTo>
                  <a:lnTo>
                    <a:pt x="878" y="396"/>
                  </a:lnTo>
                  <a:lnTo>
                    <a:pt x="836" y="489"/>
                  </a:lnTo>
                  <a:lnTo>
                    <a:pt x="835" y="490"/>
                  </a:lnTo>
                  <a:lnTo>
                    <a:pt x="831" y="493"/>
                  </a:lnTo>
                  <a:lnTo>
                    <a:pt x="825" y="498"/>
                  </a:lnTo>
                  <a:lnTo>
                    <a:pt x="816" y="506"/>
                  </a:lnTo>
                  <a:lnTo>
                    <a:pt x="805" y="513"/>
                  </a:lnTo>
                  <a:lnTo>
                    <a:pt x="792" y="521"/>
                  </a:lnTo>
                  <a:lnTo>
                    <a:pt x="775" y="529"/>
                  </a:lnTo>
                  <a:lnTo>
                    <a:pt x="757" y="537"/>
                  </a:lnTo>
                  <a:lnTo>
                    <a:pt x="737" y="544"/>
                  </a:lnTo>
                  <a:lnTo>
                    <a:pt x="713" y="552"/>
                  </a:lnTo>
                  <a:lnTo>
                    <a:pt x="688" y="557"/>
                  </a:lnTo>
                  <a:lnTo>
                    <a:pt x="659" y="561"/>
                  </a:lnTo>
                  <a:lnTo>
                    <a:pt x="630" y="562"/>
                  </a:lnTo>
                  <a:lnTo>
                    <a:pt x="597" y="561"/>
                  </a:lnTo>
                  <a:lnTo>
                    <a:pt x="562" y="558"/>
                  </a:lnTo>
                  <a:lnTo>
                    <a:pt x="525" y="551"/>
                  </a:lnTo>
                  <a:lnTo>
                    <a:pt x="525" y="642"/>
                  </a:lnTo>
                  <a:lnTo>
                    <a:pt x="23" y="590"/>
                  </a:lnTo>
                  <a:lnTo>
                    <a:pt x="6" y="523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04" name="Freeform 430"/>
            <p:cNvSpPr>
              <a:spLocks/>
            </p:cNvSpPr>
            <p:nvPr/>
          </p:nvSpPr>
          <p:spPr bwMode="auto">
            <a:xfrm>
              <a:off x="3970" y="3375"/>
              <a:ext cx="83" cy="27"/>
            </a:xfrm>
            <a:custGeom>
              <a:avLst/>
              <a:gdLst>
                <a:gd name="T0" fmla="*/ 0 w 745"/>
                <a:gd name="T1" fmla="*/ 0 h 240"/>
                <a:gd name="T2" fmla="*/ 0 w 745"/>
                <a:gd name="T3" fmla="*/ 0 h 240"/>
                <a:gd name="T4" fmla="*/ 0 w 745"/>
                <a:gd name="T5" fmla="*/ 0 h 240"/>
                <a:gd name="T6" fmla="*/ 0 w 745"/>
                <a:gd name="T7" fmla="*/ 0 h 240"/>
                <a:gd name="T8" fmla="*/ 0 w 745"/>
                <a:gd name="T9" fmla="*/ 0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45"/>
                <a:gd name="T16" fmla="*/ 0 h 240"/>
                <a:gd name="T17" fmla="*/ 745 w 745"/>
                <a:gd name="T18" fmla="*/ 240 h 2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45" h="240">
                  <a:moveTo>
                    <a:pt x="745" y="86"/>
                  </a:moveTo>
                  <a:lnTo>
                    <a:pt x="11" y="0"/>
                  </a:lnTo>
                  <a:lnTo>
                    <a:pt x="0" y="86"/>
                  </a:lnTo>
                  <a:lnTo>
                    <a:pt x="722" y="240"/>
                  </a:lnTo>
                  <a:lnTo>
                    <a:pt x="745" y="86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05" name="Freeform 431"/>
            <p:cNvSpPr>
              <a:spLocks/>
            </p:cNvSpPr>
            <p:nvPr/>
          </p:nvSpPr>
          <p:spPr bwMode="auto">
            <a:xfrm>
              <a:off x="4011" y="3384"/>
              <a:ext cx="36" cy="12"/>
            </a:xfrm>
            <a:custGeom>
              <a:avLst/>
              <a:gdLst>
                <a:gd name="T0" fmla="*/ 0 w 319"/>
                <a:gd name="T1" fmla="*/ 0 h 109"/>
                <a:gd name="T2" fmla="*/ 0 w 319"/>
                <a:gd name="T3" fmla="*/ 0 h 109"/>
                <a:gd name="T4" fmla="*/ 0 w 319"/>
                <a:gd name="T5" fmla="*/ 0 h 109"/>
                <a:gd name="T6" fmla="*/ 0 w 319"/>
                <a:gd name="T7" fmla="*/ 0 h 109"/>
                <a:gd name="T8" fmla="*/ 0 w 319"/>
                <a:gd name="T9" fmla="*/ 0 h 10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19"/>
                <a:gd name="T16" fmla="*/ 0 h 109"/>
                <a:gd name="T17" fmla="*/ 319 w 319"/>
                <a:gd name="T18" fmla="*/ 109 h 10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19" h="109">
                  <a:moveTo>
                    <a:pt x="319" y="47"/>
                  </a:moveTo>
                  <a:lnTo>
                    <a:pt x="4" y="0"/>
                  </a:lnTo>
                  <a:lnTo>
                    <a:pt x="0" y="45"/>
                  </a:lnTo>
                  <a:lnTo>
                    <a:pt x="309" y="109"/>
                  </a:lnTo>
                  <a:lnTo>
                    <a:pt x="319" y="47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06" name="Freeform 432"/>
            <p:cNvSpPr>
              <a:spLocks/>
            </p:cNvSpPr>
            <p:nvPr/>
          </p:nvSpPr>
          <p:spPr bwMode="auto">
            <a:xfrm>
              <a:off x="3975" y="3378"/>
              <a:ext cx="24" cy="9"/>
            </a:xfrm>
            <a:custGeom>
              <a:avLst/>
              <a:gdLst>
                <a:gd name="T0" fmla="*/ 0 w 213"/>
                <a:gd name="T1" fmla="*/ 0 h 81"/>
                <a:gd name="T2" fmla="*/ 0 w 213"/>
                <a:gd name="T3" fmla="*/ 0 h 81"/>
                <a:gd name="T4" fmla="*/ 0 w 213"/>
                <a:gd name="T5" fmla="*/ 0 h 81"/>
                <a:gd name="T6" fmla="*/ 0 w 213"/>
                <a:gd name="T7" fmla="*/ 0 h 81"/>
                <a:gd name="T8" fmla="*/ 0 w 213"/>
                <a:gd name="T9" fmla="*/ 0 h 8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3"/>
                <a:gd name="T16" fmla="*/ 0 h 81"/>
                <a:gd name="T17" fmla="*/ 213 w 213"/>
                <a:gd name="T18" fmla="*/ 81 h 8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3" h="81">
                  <a:moveTo>
                    <a:pt x="213" y="37"/>
                  </a:moveTo>
                  <a:lnTo>
                    <a:pt x="0" y="0"/>
                  </a:lnTo>
                  <a:lnTo>
                    <a:pt x="2" y="39"/>
                  </a:lnTo>
                  <a:lnTo>
                    <a:pt x="206" y="81"/>
                  </a:lnTo>
                  <a:lnTo>
                    <a:pt x="213" y="37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07" name="Freeform 433"/>
            <p:cNvSpPr>
              <a:spLocks/>
            </p:cNvSpPr>
            <p:nvPr/>
          </p:nvSpPr>
          <p:spPr bwMode="auto">
            <a:xfrm>
              <a:off x="3916" y="3386"/>
              <a:ext cx="139" cy="47"/>
            </a:xfrm>
            <a:custGeom>
              <a:avLst/>
              <a:gdLst>
                <a:gd name="T0" fmla="*/ 0 w 1254"/>
                <a:gd name="T1" fmla="*/ 0 h 415"/>
                <a:gd name="T2" fmla="*/ 0 w 1254"/>
                <a:gd name="T3" fmla="*/ 0 h 415"/>
                <a:gd name="T4" fmla="*/ 0 w 1254"/>
                <a:gd name="T5" fmla="*/ 0 h 415"/>
                <a:gd name="T6" fmla="*/ 0 w 1254"/>
                <a:gd name="T7" fmla="*/ 0 h 415"/>
                <a:gd name="T8" fmla="*/ 0 w 1254"/>
                <a:gd name="T9" fmla="*/ 0 h 415"/>
                <a:gd name="T10" fmla="*/ 0 w 1254"/>
                <a:gd name="T11" fmla="*/ 0 h 415"/>
                <a:gd name="T12" fmla="*/ 0 w 1254"/>
                <a:gd name="T13" fmla="*/ 0 h 415"/>
                <a:gd name="T14" fmla="*/ 0 w 1254"/>
                <a:gd name="T15" fmla="*/ 0 h 415"/>
                <a:gd name="T16" fmla="*/ 0 w 1254"/>
                <a:gd name="T17" fmla="*/ 0 h 415"/>
                <a:gd name="T18" fmla="*/ 0 w 1254"/>
                <a:gd name="T19" fmla="*/ 0 h 415"/>
                <a:gd name="T20" fmla="*/ 0 w 1254"/>
                <a:gd name="T21" fmla="*/ 0 h 415"/>
                <a:gd name="T22" fmla="*/ 0 w 1254"/>
                <a:gd name="T23" fmla="*/ 0 h 415"/>
                <a:gd name="T24" fmla="*/ 0 w 1254"/>
                <a:gd name="T25" fmla="*/ 0 h 415"/>
                <a:gd name="T26" fmla="*/ 0 w 1254"/>
                <a:gd name="T27" fmla="*/ 0 h 415"/>
                <a:gd name="T28" fmla="*/ 0 w 1254"/>
                <a:gd name="T29" fmla="*/ 0 h 415"/>
                <a:gd name="T30" fmla="*/ 0 w 1254"/>
                <a:gd name="T31" fmla="*/ 0 h 415"/>
                <a:gd name="T32" fmla="*/ 0 w 1254"/>
                <a:gd name="T33" fmla="*/ 0 h 415"/>
                <a:gd name="T34" fmla="*/ 0 w 1254"/>
                <a:gd name="T35" fmla="*/ 0 h 415"/>
                <a:gd name="T36" fmla="*/ 0 w 1254"/>
                <a:gd name="T37" fmla="*/ 0 h 415"/>
                <a:gd name="T38" fmla="*/ 0 w 1254"/>
                <a:gd name="T39" fmla="*/ 0 h 415"/>
                <a:gd name="T40" fmla="*/ 0 w 1254"/>
                <a:gd name="T41" fmla="*/ 0 h 415"/>
                <a:gd name="T42" fmla="*/ 0 w 1254"/>
                <a:gd name="T43" fmla="*/ 0 h 415"/>
                <a:gd name="T44" fmla="*/ 0 w 1254"/>
                <a:gd name="T45" fmla="*/ 0 h 415"/>
                <a:gd name="T46" fmla="*/ 0 w 1254"/>
                <a:gd name="T47" fmla="*/ 0 h 415"/>
                <a:gd name="T48" fmla="*/ 0 w 1254"/>
                <a:gd name="T49" fmla="*/ 0 h 415"/>
                <a:gd name="T50" fmla="*/ 0 w 1254"/>
                <a:gd name="T51" fmla="*/ 0 h 415"/>
                <a:gd name="T52" fmla="*/ 0 w 1254"/>
                <a:gd name="T53" fmla="*/ 0 h 415"/>
                <a:gd name="T54" fmla="*/ 0 w 1254"/>
                <a:gd name="T55" fmla="*/ 0 h 415"/>
                <a:gd name="T56" fmla="*/ 0 w 1254"/>
                <a:gd name="T57" fmla="*/ 0 h 415"/>
                <a:gd name="T58" fmla="*/ 0 w 1254"/>
                <a:gd name="T59" fmla="*/ 0 h 415"/>
                <a:gd name="T60" fmla="*/ 0 w 1254"/>
                <a:gd name="T61" fmla="*/ 0 h 415"/>
                <a:gd name="T62" fmla="*/ 0 w 1254"/>
                <a:gd name="T63" fmla="*/ 0 h 415"/>
                <a:gd name="T64" fmla="*/ 0 w 1254"/>
                <a:gd name="T65" fmla="*/ 0 h 415"/>
                <a:gd name="T66" fmla="*/ 0 w 1254"/>
                <a:gd name="T67" fmla="*/ 0 h 415"/>
                <a:gd name="T68" fmla="*/ 0 w 1254"/>
                <a:gd name="T69" fmla="*/ 0 h 415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254"/>
                <a:gd name="T106" fmla="*/ 0 h 415"/>
                <a:gd name="T107" fmla="*/ 1254 w 1254"/>
                <a:gd name="T108" fmla="*/ 415 h 415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254" h="415">
                  <a:moveTo>
                    <a:pt x="0" y="124"/>
                  </a:moveTo>
                  <a:lnTo>
                    <a:pt x="3" y="124"/>
                  </a:lnTo>
                  <a:lnTo>
                    <a:pt x="10" y="122"/>
                  </a:lnTo>
                  <a:lnTo>
                    <a:pt x="23" y="120"/>
                  </a:lnTo>
                  <a:lnTo>
                    <a:pt x="40" y="117"/>
                  </a:lnTo>
                  <a:lnTo>
                    <a:pt x="59" y="114"/>
                  </a:lnTo>
                  <a:lnTo>
                    <a:pt x="81" y="109"/>
                  </a:lnTo>
                  <a:lnTo>
                    <a:pt x="107" y="103"/>
                  </a:lnTo>
                  <a:lnTo>
                    <a:pt x="133" y="96"/>
                  </a:lnTo>
                  <a:lnTo>
                    <a:pt x="161" y="89"/>
                  </a:lnTo>
                  <a:lnTo>
                    <a:pt x="188" y="79"/>
                  </a:lnTo>
                  <a:lnTo>
                    <a:pt x="216" y="69"/>
                  </a:lnTo>
                  <a:lnTo>
                    <a:pt x="243" y="58"/>
                  </a:lnTo>
                  <a:lnTo>
                    <a:pt x="270" y="45"/>
                  </a:lnTo>
                  <a:lnTo>
                    <a:pt x="293" y="31"/>
                  </a:lnTo>
                  <a:lnTo>
                    <a:pt x="316" y="16"/>
                  </a:lnTo>
                  <a:lnTo>
                    <a:pt x="334" y="0"/>
                  </a:lnTo>
                  <a:lnTo>
                    <a:pt x="1254" y="210"/>
                  </a:lnTo>
                  <a:lnTo>
                    <a:pt x="1252" y="212"/>
                  </a:lnTo>
                  <a:lnTo>
                    <a:pt x="1247" y="218"/>
                  </a:lnTo>
                  <a:lnTo>
                    <a:pt x="1239" y="226"/>
                  </a:lnTo>
                  <a:lnTo>
                    <a:pt x="1227" y="236"/>
                  </a:lnTo>
                  <a:lnTo>
                    <a:pt x="1213" y="248"/>
                  </a:lnTo>
                  <a:lnTo>
                    <a:pt x="1197" y="263"/>
                  </a:lnTo>
                  <a:lnTo>
                    <a:pt x="1180" y="279"/>
                  </a:lnTo>
                  <a:lnTo>
                    <a:pt x="1159" y="295"/>
                  </a:lnTo>
                  <a:lnTo>
                    <a:pt x="1138" y="313"/>
                  </a:lnTo>
                  <a:lnTo>
                    <a:pt x="1116" y="330"/>
                  </a:lnTo>
                  <a:lnTo>
                    <a:pt x="1092" y="347"/>
                  </a:lnTo>
                  <a:lnTo>
                    <a:pt x="1068" y="364"/>
                  </a:lnTo>
                  <a:lnTo>
                    <a:pt x="1043" y="379"/>
                  </a:lnTo>
                  <a:lnTo>
                    <a:pt x="1019" y="392"/>
                  </a:lnTo>
                  <a:lnTo>
                    <a:pt x="994" y="405"/>
                  </a:lnTo>
                  <a:lnTo>
                    <a:pt x="971" y="415"/>
                  </a:lnTo>
                  <a:lnTo>
                    <a:pt x="0" y="12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08" name="Freeform 434"/>
            <p:cNvSpPr>
              <a:spLocks/>
            </p:cNvSpPr>
            <p:nvPr/>
          </p:nvSpPr>
          <p:spPr bwMode="auto">
            <a:xfrm>
              <a:off x="4055" y="3381"/>
              <a:ext cx="49" cy="22"/>
            </a:xfrm>
            <a:custGeom>
              <a:avLst/>
              <a:gdLst>
                <a:gd name="T0" fmla="*/ 0 w 447"/>
                <a:gd name="T1" fmla="*/ 0 h 198"/>
                <a:gd name="T2" fmla="*/ 0 w 447"/>
                <a:gd name="T3" fmla="*/ 0 h 198"/>
                <a:gd name="T4" fmla="*/ 0 w 447"/>
                <a:gd name="T5" fmla="*/ 0 h 198"/>
                <a:gd name="T6" fmla="*/ 0 w 447"/>
                <a:gd name="T7" fmla="*/ 0 h 198"/>
                <a:gd name="T8" fmla="*/ 0 w 447"/>
                <a:gd name="T9" fmla="*/ 0 h 198"/>
                <a:gd name="T10" fmla="*/ 0 w 447"/>
                <a:gd name="T11" fmla="*/ 0 h 19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47"/>
                <a:gd name="T19" fmla="*/ 0 h 198"/>
                <a:gd name="T20" fmla="*/ 447 w 447"/>
                <a:gd name="T21" fmla="*/ 198 h 19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47" h="198">
                  <a:moveTo>
                    <a:pt x="45" y="198"/>
                  </a:moveTo>
                  <a:lnTo>
                    <a:pt x="447" y="79"/>
                  </a:lnTo>
                  <a:lnTo>
                    <a:pt x="203" y="0"/>
                  </a:lnTo>
                  <a:lnTo>
                    <a:pt x="5" y="22"/>
                  </a:lnTo>
                  <a:lnTo>
                    <a:pt x="0" y="187"/>
                  </a:lnTo>
                  <a:lnTo>
                    <a:pt x="45" y="198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09" name="Freeform 435"/>
            <p:cNvSpPr>
              <a:spLocks/>
            </p:cNvSpPr>
            <p:nvPr/>
          </p:nvSpPr>
          <p:spPr bwMode="auto">
            <a:xfrm>
              <a:off x="3926" y="3287"/>
              <a:ext cx="27" cy="105"/>
            </a:xfrm>
            <a:custGeom>
              <a:avLst/>
              <a:gdLst>
                <a:gd name="T0" fmla="*/ 0 w 238"/>
                <a:gd name="T1" fmla="*/ 0 h 947"/>
                <a:gd name="T2" fmla="*/ 0 w 238"/>
                <a:gd name="T3" fmla="*/ 0 h 947"/>
                <a:gd name="T4" fmla="*/ 0 w 238"/>
                <a:gd name="T5" fmla="*/ 0 h 947"/>
                <a:gd name="T6" fmla="*/ 0 w 238"/>
                <a:gd name="T7" fmla="*/ 0 h 947"/>
                <a:gd name="T8" fmla="*/ 0 w 238"/>
                <a:gd name="T9" fmla="*/ 0 h 947"/>
                <a:gd name="T10" fmla="*/ 0 w 238"/>
                <a:gd name="T11" fmla="*/ 0 h 947"/>
                <a:gd name="T12" fmla="*/ 0 w 238"/>
                <a:gd name="T13" fmla="*/ 0 h 947"/>
                <a:gd name="T14" fmla="*/ 0 w 238"/>
                <a:gd name="T15" fmla="*/ 0 h 947"/>
                <a:gd name="T16" fmla="*/ 0 w 238"/>
                <a:gd name="T17" fmla="*/ 0 h 947"/>
                <a:gd name="T18" fmla="*/ 0 w 238"/>
                <a:gd name="T19" fmla="*/ 0 h 947"/>
                <a:gd name="T20" fmla="*/ 0 w 238"/>
                <a:gd name="T21" fmla="*/ 0 h 947"/>
                <a:gd name="T22" fmla="*/ 0 w 238"/>
                <a:gd name="T23" fmla="*/ 0 h 947"/>
                <a:gd name="T24" fmla="*/ 0 w 238"/>
                <a:gd name="T25" fmla="*/ 0 h 947"/>
                <a:gd name="T26" fmla="*/ 0 w 238"/>
                <a:gd name="T27" fmla="*/ 0 h 947"/>
                <a:gd name="T28" fmla="*/ 0 w 238"/>
                <a:gd name="T29" fmla="*/ 0 h 947"/>
                <a:gd name="T30" fmla="*/ 0 w 238"/>
                <a:gd name="T31" fmla="*/ 0 h 947"/>
                <a:gd name="T32" fmla="*/ 0 w 238"/>
                <a:gd name="T33" fmla="*/ 0 h 947"/>
                <a:gd name="T34" fmla="*/ 0 w 238"/>
                <a:gd name="T35" fmla="*/ 0 h 947"/>
                <a:gd name="T36" fmla="*/ 0 w 238"/>
                <a:gd name="T37" fmla="*/ 0 h 947"/>
                <a:gd name="T38" fmla="*/ 0 w 238"/>
                <a:gd name="T39" fmla="*/ 0 h 947"/>
                <a:gd name="T40" fmla="*/ 0 w 238"/>
                <a:gd name="T41" fmla="*/ 0 h 947"/>
                <a:gd name="T42" fmla="*/ 0 w 238"/>
                <a:gd name="T43" fmla="*/ 0 h 947"/>
                <a:gd name="T44" fmla="*/ 0 w 238"/>
                <a:gd name="T45" fmla="*/ 0 h 947"/>
                <a:gd name="T46" fmla="*/ 0 w 238"/>
                <a:gd name="T47" fmla="*/ 0 h 947"/>
                <a:gd name="T48" fmla="*/ 0 w 238"/>
                <a:gd name="T49" fmla="*/ 0 h 947"/>
                <a:gd name="T50" fmla="*/ 0 w 238"/>
                <a:gd name="T51" fmla="*/ 0 h 947"/>
                <a:gd name="T52" fmla="*/ 0 w 238"/>
                <a:gd name="T53" fmla="*/ 0 h 947"/>
                <a:gd name="T54" fmla="*/ 0 w 238"/>
                <a:gd name="T55" fmla="*/ 0 h 947"/>
                <a:gd name="T56" fmla="*/ 0 w 238"/>
                <a:gd name="T57" fmla="*/ 0 h 947"/>
                <a:gd name="T58" fmla="*/ 0 w 238"/>
                <a:gd name="T59" fmla="*/ 0 h 947"/>
                <a:gd name="T60" fmla="*/ 0 w 238"/>
                <a:gd name="T61" fmla="*/ 0 h 947"/>
                <a:gd name="T62" fmla="*/ 0 w 238"/>
                <a:gd name="T63" fmla="*/ 0 h 947"/>
                <a:gd name="T64" fmla="*/ 0 w 238"/>
                <a:gd name="T65" fmla="*/ 0 h 947"/>
                <a:gd name="T66" fmla="*/ 0 w 238"/>
                <a:gd name="T67" fmla="*/ 0 h 947"/>
                <a:gd name="T68" fmla="*/ 0 w 238"/>
                <a:gd name="T69" fmla="*/ 0 h 947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38"/>
                <a:gd name="T106" fmla="*/ 0 h 947"/>
                <a:gd name="T107" fmla="*/ 238 w 238"/>
                <a:gd name="T108" fmla="*/ 947 h 947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38" h="947">
                  <a:moveTo>
                    <a:pt x="238" y="22"/>
                  </a:moveTo>
                  <a:lnTo>
                    <a:pt x="237" y="21"/>
                  </a:lnTo>
                  <a:lnTo>
                    <a:pt x="233" y="19"/>
                  </a:lnTo>
                  <a:lnTo>
                    <a:pt x="226" y="17"/>
                  </a:lnTo>
                  <a:lnTo>
                    <a:pt x="217" y="14"/>
                  </a:lnTo>
                  <a:lnTo>
                    <a:pt x="206" y="10"/>
                  </a:lnTo>
                  <a:lnTo>
                    <a:pt x="194" y="7"/>
                  </a:lnTo>
                  <a:lnTo>
                    <a:pt x="180" y="4"/>
                  </a:lnTo>
                  <a:lnTo>
                    <a:pt x="164" y="1"/>
                  </a:lnTo>
                  <a:lnTo>
                    <a:pt x="146" y="0"/>
                  </a:lnTo>
                  <a:lnTo>
                    <a:pt x="127" y="0"/>
                  </a:lnTo>
                  <a:lnTo>
                    <a:pt x="108" y="2"/>
                  </a:lnTo>
                  <a:lnTo>
                    <a:pt x="87" y="5"/>
                  </a:lnTo>
                  <a:lnTo>
                    <a:pt x="66" y="11"/>
                  </a:lnTo>
                  <a:lnTo>
                    <a:pt x="44" y="19"/>
                  </a:lnTo>
                  <a:lnTo>
                    <a:pt x="22" y="30"/>
                  </a:lnTo>
                  <a:lnTo>
                    <a:pt x="0" y="45"/>
                  </a:lnTo>
                  <a:lnTo>
                    <a:pt x="0" y="947"/>
                  </a:lnTo>
                  <a:lnTo>
                    <a:pt x="1" y="947"/>
                  </a:lnTo>
                  <a:lnTo>
                    <a:pt x="6" y="947"/>
                  </a:lnTo>
                  <a:lnTo>
                    <a:pt x="13" y="946"/>
                  </a:lnTo>
                  <a:lnTo>
                    <a:pt x="22" y="945"/>
                  </a:lnTo>
                  <a:lnTo>
                    <a:pt x="33" y="943"/>
                  </a:lnTo>
                  <a:lnTo>
                    <a:pt x="47" y="941"/>
                  </a:lnTo>
                  <a:lnTo>
                    <a:pt x="62" y="938"/>
                  </a:lnTo>
                  <a:lnTo>
                    <a:pt x="78" y="934"/>
                  </a:lnTo>
                  <a:lnTo>
                    <a:pt x="96" y="928"/>
                  </a:lnTo>
                  <a:lnTo>
                    <a:pt x="115" y="922"/>
                  </a:lnTo>
                  <a:lnTo>
                    <a:pt x="135" y="915"/>
                  </a:lnTo>
                  <a:lnTo>
                    <a:pt x="155" y="906"/>
                  </a:lnTo>
                  <a:lnTo>
                    <a:pt x="176" y="896"/>
                  </a:lnTo>
                  <a:lnTo>
                    <a:pt x="197" y="884"/>
                  </a:lnTo>
                  <a:lnTo>
                    <a:pt x="217" y="871"/>
                  </a:lnTo>
                  <a:lnTo>
                    <a:pt x="238" y="856"/>
                  </a:lnTo>
                  <a:lnTo>
                    <a:pt x="238" y="22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10" name="Freeform 436"/>
            <p:cNvSpPr>
              <a:spLocks/>
            </p:cNvSpPr>
            <p:nvPr/>
          </p:nvSpPr>
          <p:spPr bwMode="auto">
            <a:xfrm>
              <a:off x="3927" y="3288"/>
              <a:ext cx="23" cy="89"/>
            </a:xfrm>
            <a:custGeom>
              <a:avLst/>
              <a:gdLst>
                <a:gd name="T0" fmla="*/ 0 w 203"/>
                <a:gd name="T1" fmla="*/ 0 h 799"/>
                <a:gd name="T2" fmla="*/ 0 w 203"/>
                <a:gd name="T3" fmla="*/ 0 h 799"/>
                <a:gd name="T4" fmla="*/ 0 w 203"/>
                <a:gd name="T5" fmla="*/ 0 h 799"/>
                <a:gd name="T6" fmla="*/ 0 w 203"/>
                <a:gd name="T7" fmla="*/ 0 h 799"/>
                <a:gd name="T8" fmla="*/ 0 w 203"/>
                <a:gd name="T9" fmla="*/ 0 h 799"/>
                <a:gd name="T10" fmla="*/ 0 w 203"/>
                <a:gd name="T11" fmla="*/ 0 h 799"/>
                <a:gd name="T12" fmla="*/ 0 w 203"/>
                <a:gd name="T13" fmla="*/ 0 h 799"/>
                <a:gd name="T14" fmla="*/ 0 w 203"/>
                <a:gd name="T15" fmla="*/ 0 h 799"/>
                <a:gd name="T16" fmla="*/ 0 w 203"/>
                <a:gd name="T17" fmla="*/ 0 h 799"/>
                <a:gd name="T18" fmla="*/ 0 w 203"/>
                <a:gd name="T19" fmla="*/ 0 h 799"/>
                <a:gd name="T20" fmla="*/ 0 w 203"/>
                <a:gd name="T21" fmla="*/ 0 h 799"/>
                <a:gd name="T22" fmla="*/ 0 w 203"/>
                <a:gd name="T23" fmla="*/ 0 h 799"/>
                <a:gd name="T24" fmla="*/ 0 w 203"/>
                <a:gd name="T25" fmla="*/ 0 h 799"/>
                <a:gd name="T26" fmla="*/ 0 w 203"/>
                <a:gd name="T27" fmla="*/ 0 h 799"/>
                <a:gd name="T28" fmla="*/ 0 w 203"/>
                <a:gd name="T29" fmla="*/ 0 h 799"/>
                <a:gd name="T30" fmla="*/ 0 w 203"/>
                <a:gd name="T31" fmla="*/ 0 h 799"/>
                <a:gd name="T32" fmla="*/ 0 w 203"/>
                <a:gd name="T33" fmla="*/ 0 h 799"/>
                <a:gd name="T34" fmla="*/ 0 w 203"/>
                <a:gd name="T35" fmla="*/ 0 h 799"/>
                <a:gd name="T36" fmla="*/ 0 w 203"/>
                <a:gd name="T37" fmla="*/ 0 h 799"/>
                <a:gd name="T38" fmla="*/ 0 w 203"/>
                <a:gd name="T39" fmla="*/ 0 h 799"/>
                <a:gd name="T40" fmla="*/ 0 w 203"/>
                <a:gd name="T41" fmla="*/ 0 h 799"/>
                <a:gd name="T42" fmla="*/ 0 w 203"/>
                <a:gd name="T43" fmla="*/ 0 h 799"/>
                <a:gd name="T44" fmla="*/ 0 w 203"/>
                <a:gd name="T45" fmla="*/ 0 h 799"/>
                <a:gd name="T46" fmla="*/ 0 w 203"/>
                <a:gd name="T47" fmla="*/ 0 h 799"/>
                <a:gd name="T48" fmla="*/ 0 w 203"/>
                <a:gd name="T49" fmla="*/ 0 h 799"/>
                <a:gd name="T50" fmla="*/ 0 w 203"/>
                <a:gd name="T51" fmla="*/ 0 h 799"/>
                <a:gd name="T52" fmla="*/ 0 w 203"/>
                <a:gd name="T53" fmla="*/ 0 h 799"/>
                <a:gd name="T54" fmla="*/ 0 w 203"/>
                <a:gd name="T55" fmla="*/ 0 h 799"/>
                <a:gd name="T56" fmla="*/ 0 w 203"/>
                <a:gd name="T57" fmla="*/ 0 h 799"/>
                <a:gd name="T58" fmla="*/ 0 w 203"/>
                <a:gd name="T59" fmla="*/ 0 h 799"/>
                <a:gd name="T60" fmla="*/ 0 w 203"/>
                <a:gd name="T61" fmla="*/ 0 h 799"/>
                <a:gd name="T62" fmla="*/ 0 w 203"/>
                <a:gd name="T63" fmla="*/ 0 h 799"/>
                <a:gd name="T64" fmla="*/ 0 w 203"/>
                <a:gd name="T65" fmla="*/ 0 h 799"/>
                <a:gd name="T66" fmla="*/ 0 w 203"/>
                <a:gd name="T67" fmla="*/ 0 h 799"/>
                <a:gd name="T68" fmla="*/ 0 w 203"/>
                <a:gd name="T69" fmla="*/ 0 h 79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03"/>
                <a:gd name="T106" fmla="*/ 0 h 799"/>
                <a:gd name="T107" fmla="*/ 203 w 203"/>
                <a:gd name="T108" fmla="*/ 799 h 79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03" h="799">
                  <a:moveTo>
                    <a:pt x="203" y="18"/>
                  </a:moveTo>
                  <a:lnTo>
                    <a:pt x="202" y="17"/>
                  </a:lnTo>
                  <a:lnTo>
                    <a:pt x="199" y="16"/>
                  </a:lnTo>
                  <a:lnTo>
                    <a:pt x="193" y="14"/>
                  </a:lnTo>
                  <a:lnTo>
                    <a:pt x="186" y="11"/>
                  </a:lnTo>
                  <a:lnTo>
                    <a:pt x="177" y="8"/>
                  </a:lnTo>
                  <a:lnTo>
                    <a:pt x="166" y="5"/>
                  </a:lnTo>
                  <a:lnTo>
                    <a:pt x="153" y="3"/>
                  </a:lnTo>
                  <a:lnTo>
                    <a:pt x="140" y="1"/>
                  </a:lnTo>
                  <a:lnTo>
                    <a:pt x="125" y="0"/>
                  </a:lnTo>
                  <a:lnTo>
                    <a:pt x="109" y="0"/>
                  </a:lnTo>
                  <a:lnTo>
                    <a:pt x="92" y="1"/>
                  </a:lnTo>
                  <a:lnTo>
                    <a:pt x="74" y="4"/>
                  </a:lnTo>
                  <a:lnTo>
                    <a:pt x="57" y="9"/>
                  </a:lnTo>
                  <a:lnTo>
                    <a:pt x="37" y="16"/>
                  </a:lnTo>
                  <a:lnTo>
                    <a:pt x="19" y="26"/>
                  </a:lnTo>
                  <a:lnTo>
                    <a:pt x="0" y="38"/>
                  </a:lnTo>
                  <a:lnTo>
                    <a:pt x="0" y="799"/>
                  </a:lnTo>
                  <a:lnTo>
                    <a:pt x="1" y="799"/>
                  </a:lnTo>
                  <a:lnTo>
                    <a:pt x="5" y="799"/>
                  </a:lnTo>
                  <a:lnTo>
                    <a:pt x="11" y="798"/>
                  </a:lnTo>
                  <a:lnTo>
                    <a:pt x="19" y="797"/>
                  </a:lnTo>
                  <a:lnTo>
                    <a:pt x="28" y="796"/>
                  </a:lnTo>
                  <a:lnTo>
                    <a:pt x="41" y="794"/>
                  </a:lnTo>
                  <a:lnTo>
                    <a:pt x="53" y="791"/>
                  </a:lnTo>
                  <a:lnTo>
                    <a:pt x="67" y="786"/>
                  </a:lnTo>
                  <a:lnTo>
                    <a:pt x="82" y="782"/>
                  </a:lnTo>
                  <a:lnTo>
                    <a:pt x="99" y="777"/>
                  </a:lnTo>
                  <a:lnTo>
                    <a:pt x="116" y="771"/>
                  </a:lnTo>
                  <a:lnTo>
                    <a:pt x="133" y="763"/>
                  </a:lnTo>
                  <a:lnTo>
                    <a:pt x="150" y="755"/>
                  </a:lnTo>
                  <a:lnTo>
                    <a:pt x="169" y="745"/>
                  </a:lnTo>
                  <a:lnTo>
                    <a:pt x="186" y="733"/>
                  </a:lnTo>
                  <a:lnTo>
                    <a:pt x="203" y="720"/>
                  </a:lnTo>
                  <a:lnTo>
                    <a:pt x="203" y="18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11" name="Freeform 437"/>
            <p:cNvSpPr>
              <a:spLocks/>
            </p:cNvSpPr>
            <p:nvPr/>
          </p:nvSpPr>
          <p:spPr bwMode="auto">
            <a:xfrm>
              <a:off x="3928" y="3289"/>
              <a:ext cx="19" cy="72"/>
            </a:xfrm>
            <a:custGeom>
              <a:avLst/>
              <a:gdLst>
                <a:gd name="T0" fmla="*/ 0 w 171"/>
                <a:gd name="T1" fmla="*/ 0 h 650"/>
                <a:gd name="T2" fmla="*/ 0 w 171"/>
                <a:gd name="T3" fmla="*/ 0 h 650"/>
                <a:gd name="T4" fmla="*/ 0 w 171"/>
                <a:gd name="T5" fmla="*/ 0 h 650"/>
                <a:gd name="T6" fmla="*/ 0 w 171"/>
                <a:gd name="T7" fmla="*/ 0 h 650"/>
                <a:gd name="T8" fmla="*/ 0 w 171"/>
                <a:gd name="T9" fmla="*/ 0 h 650"/>
                <a:gd name="T10" fmla="*/ 0 w 171"/>
                <a:gd name="T11" fmla="*/ 0 h 650"/>
                <a:gd name="T12" fmla="*/ 0 w 171"/>
                <a:gd name="T13" fmla="*/ 0 h 650"/>
                <a:gd name="T14" fmla="*/ 0 w 171"/>
                <a:gd name="T15" fmla="*/ 0 h 650"/>
                <a:gd name="T16" fmla="*/ 0 w 171"/>
                <a:gd name="T17" fmla="*/ 0 h 650"/>
                <a:gd name="T18" fmla="*/ 0 w 171"/>
                <a:gd name="T19" fmla="*/ 0 h 650"/>
                <a:gd name="T20" fmla="*/ 0 w 171"/>
                <a:gd name="T21" fmla="*/ 0 h 650"/>
                <a:gd name="T22" fmla="*/ 0 w 171"/>
                <a:gd name="T23" fmla="*/ 0 h 650"/>
                <a:gd name="T24" fmla="*/ 0 w 171"/>
                <a:gd name="T25" fmla="*/ 0 h 650"/>
                <a:gd name="T26" fmla="*/ 0 w 171"/>
                <a:gd name="T27" fmla="*/ 0 h 650"/>
                <a:gd name="T28" fmla="*/ 0 w 171"/>
                <a:gd name="T29" fmla="*/ 0 h 650"/>
                <a:gd name="T30" fmla="*/ 0 w 171"/>
                <a:gd name="T31" fmla="*/ 0 h 650"/>
                <a:gd name="T32" fmla="*/ 0 w 171"/>
                <a:gd name="T33" fmla="*/ 0 h 650"/>
                <a:gd name="T34" fmla="*/ 0 w 171"/>
                <a:gd name="T35" fmla="*/ 0 h 650"/>
                <a:gd name="T36" fmla="*/ 0 w 171"/>
                <a:gd name="T37" fmla="*/ 0 h 650"/>
                <a:gd name="T38" fmla="*/ 0 w 171"/>
                <a:gd name="T39" fmla="*/ 0 h 650"/>
                <a:gd name="T40" fmla="*/ 0 w 171"/>
                <a:gd name="T41" fmla="*/ 0 h 650"/>
                <a:gd name="T42" fmla="*/ 0 w 171"/>
                <a:gd name="T43" fmla="*/ 0 h 650"/>
                <a:gd name="T44" fmla="*/ 0 w 171"/>
                <a:gd name="T45" fmla="*/ 0 h 650"/>
                <a:gd name="T46" fmla="*/ 0 w 171"/>
                <a:gd name="T47" fmla="*/ 0 h 650"/>
                <a:gd name="T48" fmla="*/ 0 w 171"/>
                <a:gd name="T49" fmla="*/ 0 h 650"/>
                <a:gd name="T50" fmla="*/ 0 w 171"/>
                <a:gd name="T51" fmla="*/ 0 h 650"/>
                <a:gd name="T52" fmla="*/ 0 w 171"/>
                <a:gd name="T53" fmla="*/ 0 h 650"/>
                <a:gd name="T54" fmla="*/ 0 w 171"/>
                <a:gd name="T55" fmla="*/ 0 h 650"/>
                <a:gd name="T56" fmla="*/ 0 w 171"/>
                <a:gd name="T57" fmla="*/ 0 h 650"/>
                <a:gd name="T58" fmla="*/ 0 w 171"/>
                <a:gd name="T59" fmla="*/ 0 h 650"/>
                <a:gd name="T60" fmla="*/ 0 w 171"/>
                <a:gd name="T61" fmla="*/ 0 h 650"/>
                <a:gd name="T62" fmla="*/ 0 w 171"/>
                <a:gd name="T63" fmla="*/ 0 h 650"/>
                <a:gd name="T64" fmla="*/ 0 w 171"/>
                <a:gd name="T65" fmla="*/ 0 h 650"/>
                <a:gd name="T66" fmla="*/ 0 w 171"/>
                <a:gd name="T67" fmla="*/ 0 h 650"/>
                <a:gd name="T68" fmla="*/ 0 w 171"/>
                <a:gd name="T69" fmla="*/ 0 h 650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71"/>
                <a:gd name="T106" fmla="*/ 0 h 650"/>
                <a:gd name="T107" fmla="*/ 171 w 171"/>
                <a:gd name="T108" fmla="*/ 650 h 650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71" h="650">
                  <a:moveTo>
                    <a:pt x="171" y="15"/>
                  </a:moveTo>
                  <a:lnTo>
                    <a:pt x="170" y="15"/>
                  </a:lnTo>
                  <a:lnTo>
                    <a:pt x="167" y="13"/>
                  </a:lnTo>
                  <a:lnTo>
                    <a:pt x="163" y="11"/>
                  </a:lnTo>
                  <a:lnTo>
                    <a:pt x="157" y="9"/>
                  </a:lnTo>
                  <a:lnTo>
                    <a:pt x="149" y="7"/>
                  </a:lnTo>
                  <a:lnTo>
                    <a:pt x="139" y="4"/>
                  </a:lnTo>
                  <a:lnTo>
                    <a:pt x="129" y="2"/>
                  </a:lnTo>
                  <a:lnTo>
                    <a:pt x="118" y="0"/>
                  </a:lnTo>
                  <a:lnTo>
                    <a:pt x="105" y="0"/>
                  </a:lnTo>
                  <a:lnTo>
                    <a:pt x="92" y="0"/>
                  </a:lnTo>
                  <a:lnTo>
                    <a:pt x="77" y="1"/>
                  </a:lnTo>
                  <a:lnTo>
                    <a:pt x="63" y="3"/>
                  </a:lnTo>
                  <a:lnTo>
                    <a:pt x="48" y="7"/>
                  </a:lnTo>
                  <a:lnTo>
                    <a:pt x="31" y="13"/>
                  </a:lnTo>
                  <a:lnTo>
                    <a:pt x="16" y="22"/>
                  </a:lnTo>
                  <a:lnTo>
                    <a:pt x="0" y="32"/>
                  </a:lnTo>
                  <a:lnTo>
                    <a:pt x="0" y="650"/>
                  </a:lnTo>
                  <a:lnTo>
                    <a:pt x="1" y="650"/>
                  </a:lnTo>
                  <a:lnTo>
                    <a:pt x="4" y="650"/>
                  </a:lnTo>
                  <a:lnTo>
                    <a:pt x="9" y="649"/>
                  </a:lnTo>
                  <a:lnTo>
                    <a:pt x="16" y="648"/>
                  </a:lnTo>
                  <a:lnTo>
                    <a:pt x="24" y="647"/>
                  </a:lnTo>
                  <a:lnTo>
                    <a:pt x="34" y="645"/>
                  </a:lnTo>
                  <a:lnTo>
                    <a:pt x="45" y="642"/>
                  </a:lnTo>
                  <a:lnTo>
                    <a:pt x="57" y="640"/>
                  </a:lnTo>
                  <a:lnTo>
                    <a:pt x="69" y="636"/>
                  </a:lnTo>
                  <a:lnTo>
                    <a:pt x="82" y="632"/>
                  </a:lnTo>
                  <a:lnTo>
                    <a:pt x="97" y="627"/>
                  </a:lnTo>
                  <a:lnTo>
                    <a:pt x="112" y="621"/>
                  </a:lnTo>
                  <a:lnTo>
                    <a:pt x="126" y="614"/>
                  </a:lnTo>
                  <a:lnTo>
                    <a:pt x="141" y="606"/>
                  </a:lnTo>
                  <a:lnTo>
                    <a:pt x="157" y="595"/>
                  </a:lnTo>
                  <a:lnTo>
                    <a:pt x="171" y="585"/>
                  </a:lnTo>
                  <a:lnTo>
                    <a:pt x="171" y="15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12" name="Freeform 438"/>
            <p:cNvSpPr>
              <a:spLocks/>
            </p:cNvSpPr>
            <p:nvPr/>
          </p:nvSpPr>
          <p:spPr bwMode="auto">
            <a:xfrm>
              <a:off x="3929" y="3289"/>
              <a:ext cx="15" cy="56"/>
            </a:xfrm>
            <a:custGeom>
              <a:avLst/>
              <a:gdLst>
                <a:gd name="T0" fmla="*/ 0 w 138"/>
                <a:gd name="T1" fmla="*/ 0 h 502"/>
                <a:gd name="T2" fmla="*/ 0 w 138"/>
                <a:gd name="T3" fmla="*/ 0 h 502"/>
                <a:gd name="T4" fmla="*/ 0 w 138"/>
                <a:gd name="T5" fmla="*/ 0 h 502"/>
                <a:gd name="T6" fmla="*/ 0 w 138"/>
                <a:gd name="T7" fmla="*/ 0 h 502"/>
                <a:gd name="T8" fmla="*/ 0 w 138"/>
                <a:gd name="T9" fmla="*/ 0 h 502"/>
                <a:gd name="T10" fmla="*/ 0 w 138"/>
                <a:gd name="T11" fmla="*/ 0 h 502"/>
                <a:gd name="T12" fmla="*/ 0 w 138"/>
                <a:gd name="T13" fmla="*/ 0 h 502"/>
                <a:gd name="T14" fmla="*/ 0 w 138"/>
                <a:gd name="T15" fmla="*/ 0 h 502"/>
                <a:gd name="T16" fmla="*/ 0 w 138"/>
                <a:gd name="T17" fmla="*/ 0 h 502"/>
                <a:gd name="T18" fmla="*/ 0 w 138"/>
                <a:gd name="T19" fmla="*/ 0 h 502"/>
                <a:gd name="T20" fmla="*/ 0 w 138"/>
                <a:gd name="T21" fmla="*/ 0 h 502"/>
                <a:gd name="T22" fmla="*/ 0 w 138"/>
                <a:gd name="T23" fmla="*/ 0 h 502"/>
                <a:gd name="T24" fmla="*/ 0 w 138"/>
                <a:gd name="T25" fmla="*/ 0 h 502"/>
                <a:gd name="T26" fmla="*/ 0 w 138"/>
                <a:gd name="T27" fmla="*/ 0 h 502"/>
                <a:gd name="T28" fmla="*/ 0 w 138"/>
                <a:gd name="T29" fmla="*/ 0 h 502"/>
                <a:gd name="T30" fmla="*/ 0 w 138"/>
                <a:gd name="T31" fmla="*/ 0 h 502"/>
                <a:gd name="T32" fmla="*/ 0 w 138"/>
                <a:gd name="T33" fmla="*/ 0 h 502"/>
                <a:gd name="T34" fmla="*/ 0 w 138"/>
                <a:gd name="T35" fmla="*/ 0 h 502"/>
                <a:gd name="T36" fmla="*/ 0 w 138"/>
                <a:gd name="T37" fmla="*/ 0 h 50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38"/>
                <a:gd name="T58" fmla="*/ 0 h 502"/>
                <a:gd name="T59" fmla="*/ 138 w 138"/>
                <a:gd name="T60" fmla="*/ 502 h 50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38" h="502">
                  <a:moveTo>
                    <a:pt x="138" y="14"/>
                  </a:moveTo>
                  <a:lnTo>
                    <a:pt x="135" y="13"/>
                  </a:lnTo>
                  <a:lnTo>
                    <a:pt x="126" y="8"/>
                  </a:lnTo>
                  <a:lnTo>
                    <a:pt x="113" y="4"/>
                  </a:lnTo>
                  <a:lnTo>
                    <a:pt x="96" y="1"/>
                  </a:lnTo>
                  <a:lnTo>
                    <a:pt x="74" y="0"/>
                  </a:lnTo>
                  <a:lnTo>
                    <a:pt x="51" y="3"/>
                  </a:lnTo>
                  <a:lnTo>
                    <a:pt x="25" y="12"/>
                  </a:lnTo>
                  <a:lnTo>
                    <a:pt x="0" y="26"/>
                  </a:lnTo>
                  <a:lnTo>
                    <a:pt x="0" y="502"/>
                  </a:lnTo>
                  <a:lnTo>
                    <a:pt x="3" y="502"/>
                  </a:lnTo>
                  <a:lnTo>
                    <a:pt x="13" y="501"/>
                  </a:lnTo>
                  <a:lnTo>
                    <a:pt x="28" y="499"/>
                  </a:lnTo>
                  <a:lnTo>
                    <a:pt x="46" y="494"/>
                  </a:lnTo>
                  <a:lnTo>
                    <a:pt x="67" y="488"/>
                  </a:lnTo>
                  <a:lnTo>
                    <a:pt x="91" y="479"/>
                  </a:lnTo>
                  <a:lnTo>
                    <a:pt x="114" y="467"/>
                  </a:lnTo>
                  <a:lnTo>
                    <a:pt x="138" y="450"/>
                  </a:lnTo>
                  <a:lnTo>
                    <a:pt x="138" y="1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13" name="Freeform 439"/>
            <p:cNvSpPr>
              <a:spLocks/>
            </p:cNvSpPr>
            <p:nvPr/>
          </p:nvSpPr>
          <p:spPr bwMode="auto">
            <a:xfrm>
              <a:off x="3929" y="3290"/>
              <a:ext cx="12" cy="40"/>
            </a:xfrm>
            <a:custGeom>
              <a:avLst/>
              <a:gdLst>
                <a:gd name="T0" fmla="*/ 0 w 104"/>
                <a:gd name="T1" fmla="*/ 0 h 353"/>
                <a:gd name="T2" fmla="*/ 0 w 104"/>
                <a:gd name="T3" fmla="*/ 0 h 353"/>
                <a:gd name="T4" fmla="*/ 0 w 104"/>
                <a:gd name="T5" fmla="*/ 0 h 353"/>
                <a:gd name="T6" fmla="*/ 0 w 104"/>
                <a:gd name="T7" fmla="*/ 0 h 353"/>
                <a:gd name="T8" fmla="*/ 0 w 104"/>
                <a:gd name="T9" fmla="*/ 0 h 353"/>
                <a:gd name="T10" fmla="*/ 0 w 104"/>
                <a:gd name="T11" fmla="*/ 0 h 353"/>
                <a:gd name="T12" fmla="*/ 0 w 104"/>
                <a:gd name="T13" fmla="*/ 0 h 353"/>
                <a:gd name="T14" fmla="*/ 0 w 104"/>
                <a:gd name="T15" fmla="*/ 0 h 353"/>
                <a:gd name="T16" fmla="*/ 0 w 104"/>
                <a:gd name="T17" fmla="*/ 0 h 353"/>
                <a:gd name="T18" fmla="*/ 0 w 104"/>
                <a:gd name="T19" fmla="*/ 0 h 353"/>
                <a:gd name="T20" fmla="*/ 0 w 104"/>
                <a:gd name="T21" fmla="*/ 0 h 353"/>
                <a:gd name="T22" fmla="*/ 0 w 104"/>
                <a:gd name="T23" fmla="*/ 0 h 353"/>
                <a:gd name="T24" fmla="*/ 0 w 104"/>
                <a:gd name="T25" fmla="*/ 0 h 353"/>
                <a:gd name="T26" fmla="*/ 0 w 104"/>
                <a:gd name="T27" fmla="*/ 0 h 353"/>
                <a:gd name="T28" fmla="*/ 0 w 104"/>
                <a:gd name="T29" fmla="*/ 0 h 353"/>
                <a:gd name="T30" fmla="*/ 0 w 104"/>
                <a:gd name="T31" fmla="*/ 0 h 353"/>
                <a:gd name="T32" fmla="*/ 0 w 104"/>
                <a:gd name="T33" fmla="*/ 0 h 353"/>
                <a:gd name="T34" fmla="*/ 0 w 104"/>
                <a:gd name="T35" fmla="*/ 0 h 353"/>
                <a:gd name="T36" fmla="*/ 0 w 104"/>
                <a:gd name="T37" fmla="*/ 0 h 353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04"/>
                <a:gd name="T58" fmla="*/ 0 h 353"/>
                <a:gd name="T59" fmla="*/ 104 w 104"/>
                <a:gd name="T60" fmla="*/ 353 h 353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04" h="353">
                  <a:moveTo>
                    <a:pt x="104" y="10"/>
                  </a:moveTo>
                  <a:lnTo>
                    <a:pt x="102" y="9"/>
                  </a:lnTo>
                  <a:lnTo>
                    <a:pt x="95" y="6"/>
                  </a:lnTo>
                  <a:lnTo>
                    <a:pt x="85" y="3"/>
                  </a:lnTo>
                  <a:lnTo>
                    <a:pt x="71" y="0"/>
                  </a:lnTo>
                  <a:lnTo>
                    <a:pt x="56" y="0"/>
                  </a:lnTo>
                  <a:lnTo>
                    <a:pt x="38" y="3"/>
                  </a:lnTo>
                  <a:lnTo>
                    <a:pt x="19" y="9"/>
                  </a:lnTo>
                  <a:lnTo>
                    <a:pt x="0" y="20"/>
                  </a:lnTo>
                  <a:lnTo>
                    <a:pt x="0" y="353"/>
                  </a:lnTo>
                  <a:lnTo>
                    <a:pt x="2" y="353"/>
                  </a:lnTo>
                  <a:lnTo>
                    <a:pt x="9" y="352"/>
                  </a:lnTo>
                  <a:lnTo>
                    <a:pt x="21" y="350"/>
                  </a:lnTo>
                  <a:lnTo>
                    <a:pt x="35" y="347"/>
                  </a:lnTo>
                  <a:lnTo>
                    <a:pt x="51" y="343"/>
                  </a:lnTo>
                  <a:lnTo>
                    <a:pt x="68" y="336"/>
                  </a:lnTo>
                  <a:lnTo>
                    <a:pt x="86" y="326"/>
                  </a:lnTo>
                  <a:lnTo>
                    <a:pt x="104" y="313"/>
                  </a:lnTo>
                  <a:lnTo>
                    <a:pt x="104" y="1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14" name="Freeform 440"/>
            <p:cNvSpPr>
              <a:spLocks/>
            </p:cNvSpPr>
            <p:nvPr/>
          </p:nvSpPr>
          <p:spPr bwMode="auto">
            <a:xfrm>
              <a:off x="3930" y="3291"/>
              <a:ext cx="8" cy="23"/>
            </a:xfrm>
            <a:custGeom>
              <a:avLst/>
              <a:gdLst>
                <a:gd name="T0" fmla="*/ 0 w 72"/>
                <a:gd name="T1" fmla="*/ 0 h 204"/>
                <a:gd name="T2" fmla="*/ 0 w 72"/>
                <a:gd name="T3" fmla="*/ 0 h 204"/>
                <a:gd name="T4" fmla="*/ 0 w 72"/>
                <a:gd name="T5" fmla="*/ 0 h 204"/>
                <a:gd name="T6" fmla="*/ 0 w 72"/>
                <a:gd name="T7" fmla="*/ 0 h 204"/>
                <a:gd name="T8" fmla="*/ 0 w 72"/>
                <a:gd name="T9" fmla="*/ 0 h 204"/>
                <a:gd name="T10" fmla="*/ 0 w 72"/>
                <a:gd name="T11" fmla="*/ 0 h 204"/>
                <a:gd name="T12" fmla="*/ 0 w 72"/>
                <a:gd name="T13" fmla="*/ 0 h 204"/>
                <a:gd name="T14" fmla="*/ 0 w 72"/>
                <a:gd name="T15" fmla="*/ 0 h 204"/>
                <a:gd name="T16" fmla="*/ 0 w 72"/>
                <a:gd name="T17" fmla="*/ 0 h 204"/>
                <a:gd name="T18" fmla="*/ 0 w 72"/>
                <a:gd name="T19" fmla="*/ 0 h 204"/>
                <a:gd name="T20" fmla="*/ 0 w 72"/>
                <a:gd name="T21" fmla="*/ 0 h 204"/>
                <a:gd name="T22" fmla="*/ 0 w 72"/>
                <a:gd name="T23" fmla="*/ 0 h 204"/>
                <a:gd name="T24" fmla="*/ 0 w 72"/>
                <a:gd name="T25" fmla="*/ 0 h 204"/>
                <a:gd name="T26" fmla="*/ 0 w 72"/>
                <a:gd name="T27" fmla="*/ 0 h 204"/>
                <a:gd name="T28" fmla="*/ 0 w 72"/>
                <a:gd name="T29" fmla="*/ 0 h 204"/>
                <a:gd name="T30" fmla="*/ 0 w 72"/>
                <a:gd name="T31" fmla="*/ 0 h 204"/>
                <a:gd name="T32" fmla="*/ 0 w 72"/>
                <a:gd name="T33" fmla="*/ 0 h 204"/>
                <a:gd name="T34" fmla="*/ 0 w 72"/>
                <a:gd name="T35" fmla="*/ 0 h 204"/>
                <a:gd name="T36" fmla="*/ 0 w 72"/>
                <a:gd name="T37" fmla="*/ 0 h 20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72"/>
                <a:gd name="T58" fmla="*/ 0 h 204"/>
                <a:gd name="T59" fmla="*/ 72 w 72"/>
                <a:gd name="T60" fmla="*/ 204 h 204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72" h="204">
                  <a:moveTo>
                    <a:pt x="72" y="6"/>
                  </a:moveTo>
                  <a:lnTo>
                    <a:pt x="69" y="5"/>
                  </a:lnTo>
                  <a:lnTo>
                    <a:pt x="65" y="4"/>
                  </a:lnTo>
                  <a:lnTo>
                    <a:pt x="58" y="2"/>
                  </a:lnTo>
                  <a:lnTo>
                    <a:pt x="49" y="0"/>
                  </a:lnTo>
                  <a:lnTo>
                    <a:pt x="39" y="0"/>
                  </a:lnTo>
                  <a:lnTo>
                    <a:pt x="27" y="1"/>
                  </a:lnTo>
                  <a:lnTo>
                    <a:pt x="13" y="6"/>
                  </a:lnTo>
                  <a:lnTo>
                    <a:pt x="0" y="13"/>
                  </a:lnTo>
                  <a:lnTo>
                    <a:pt x="0" y="204"/>
                  </a:lnTo>
                  <a:lnTo>
                    <a:pt x="2" y="204"/>
                  </a:lnTo>
                  <a:lnTo>
                    <a:pt x="6" y="203"/>
                  </a:lnTo>
                  <a:lnTo>
                    <a:pt x="15" y="202"/>
                  </a:lnTo>
                  <a:lnTo>
                    <a:pt x="24" y="200"/>
                  </a:lnTo>
                  <a:lnTo>
                    <a:pt x="35" y="197"/>
                  </a:lnTo>
                  <a:lnTo>
                    <a:pt x="47" y="192"/>
                  </a:lnTo>
                  <a:lnTo>
                    <a:pt x="59" y="185"/>
                  </a:lnTo>
                  <a:lnTo>
                    <a:pt x="72" y="177"/>
                  </a:lnTo>
                  <a:lnTo>
                    <a:pt x="72" y="6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15" name="Freeform 441"/>
            <p:cNvSpPr>
              <a:spLocks/>
            </p:cNvSpPr>
            <p:nvPr/>
          </p:nvSpPr>
          <p:spPr bwMode="auto">
            <a:xfrm>
              <a:off x="4025" y="3357"/>
              <a:ext cx="12" cy="11"/>
            </a:xfrm>
            <a:custGeom>
              <a:avLst/>
              <a:gdLst>
                <a:gd name="T0" fmla="*/ 0 w 104"/>
                <a:gd name="T1" fmla="*/ 0 h 104"/>
                <a:gd name="T2" fmla="*/ 0 w 104"/>
                <a:gd name="T3" fmla="*/ 0 h 104"/>
                <a:gd name="T4" fmla="*/ 0 w 104"/>
                <a:gd name="T5" fmla="*/ 0 h 104"/>
                <a:gd name="T6" fmla="*/ 0 w 104"/>
                <a:gd name="T7" fmla="*/ 0 h 104"/>
                <a:gd name="T8" fmla="*/ 0 w 104"/>
                <a:gd name="T9" fmla="*/ 0 h 104"/>
                <a:gd name="T10" fmla="*/ 0 w 104"/>
                <a:gd name="T11" fmla="*/ 0 h 104"/>
                <a:gd name="T12" fmla="*/ 0 w 104"/>
                <a:gd name="T13" fmla="*/ 0 h 104"/>
                <a:gd name="T14" fmla="*/ 0 w 104"/>
                <a:gd name="T15" fmla="*/ 0 h 104"/>
                <a:gd name="T16" fmla="*/ 0 w 104"/>
                <a:gd name="T17" fmla="*/ 0 h 104"/>
                <a:gd name="T18" fmla="*/ 0 w 104"/>
                <a:gd name="T19" fmla="*/ 0 h 104"/>
                <a:gd name="T20" fmla="*/ 0 w 104"/>
                <a:gd name="T21" fmla="*/ 0 h 104"/>
                <a:gd name="T22" fmla="*/ 0 w 104"/>
                <a:gd name="T23" fmla="*/ 0 h 104"/>
                <a:gd name="T24" fmla="*/ 0 w 104"/>
                <a:gd name="T25" fmla="*/ 0 h 104"/>
                <a:gd name="T26" fmla="*/ 0 w 104"/>
                <a:gd name="T27" fmla="*/ 0 h 104"/>
                <a:gd name="T28" fmla="*/ 0 w 104"/>
                <a:gd name="T29" fmla="*/ 0 h 104"/>
                <a:gd name="T30" fmla="*/ 0 w 104"/>
                <a:gd name="T31" fmla="*/ 0 h 104"/>
                <a:gd name="T32" fmla="*/ 0 w 104"/>
                <a:gd name="T33" fmla="*/ 0 h 104"/>
                <a:gd name="T34" fmla="*/ 0 w 104"/>
                <a:gd name="T35" fmla="*/ 0 h 104"/>
                <a:gd name="T36" fmla="*/ 0 w 104"/>
                <a:gd name="T37" fmla="*/ 0 h 104"/>
                <a:gd name="T38" fmla="*/ 0 w 104"/>
                <a:gd name="T39" fmla="*/ 0 h 104"/>
                <a:gd name="T40" fmla="*/ 0 w 104"/>
                <a:gd name="T41" fmla="*/ 0 h 104"/>
                <a:gd name="T42" fmla="*/ 0 w 104"/>
                <a:gd name="T43" fmla="*/ 0 h 104"/>
                <a:gd name="T44" fmla="*/ 0 w 104"/>
                <a:gd name="T45" fmla="*/ 0 h 104"/>
                <a:gd name="T46" fmla="*/ 0 w 104"/>
                <a:gd name="T47" fmla="*/ 0 h 104"/>
                <a:gd name="T48" fmla="*/ 0 w 104"/>
                <a:gd name="T49" fmla="*/ 0 h 104"/>
                <a:gd name="T50" fmla="*/ 0 w 104"/>
                <a:gd name="T51" fmla="*/ 0 h 104"/>
                <a:gd name="T52" fmla="*/ 0 w 104"/>
                <a:gd name="T53" fmla="*/ 0 h 104"/>
                <a:gd name="T54" fmla="*/ 0 w 104"/>
                <a:gd name="T55" fmla="*/ 0 h 104"/>
                <a:gd name="T56" fmla="*/ 0 w 104"/>
                <a:gd name="T57" fmla="*/ 0 h 104"/>
                <a:gd name="T58" fmla="*/ 0 w 104"/>
                <a:gd name="T59" fmla="*/ 0 h 104"/>
                <a:gd name="T60" fmla="*/ 0 w 104"/>
                <a:gd name="T61" fmla="*/ 0 h 104"/>
                <a:gd name="T62" fmla="*/ 0 w 104"/>
                <a:gd name="T63" fmla="*/ 0 h 104"/>
                <a:gd name="T64" fmla="*/ 0 w 104"/>
                <a:gd name="T65" fmla="*/ 0 h 104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04"/>
                <a:gd name="T100" fmla="*/ 0 h 104"/>
                <a:gd name="T101" fmla="*/ 104 w 104"/>
                <a:gd name="T102" fmla="*/ 104 h 104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04" h="104">
                  <a:moveTo>
                    <a:pt x="52" y="104"/>
                  </a:moveTo>
                  <a:lnTo>
                    <a:pt x="62" y="103"/>
                  </a:lnTo>
                  <a:lnTo>
                    <a:pt x="73" y="100"/>
                  </a:lnTo>
                  <a:lnTo>
                    <a:pt x="81" y="95"/>
                  </a:lnTo>
                  <a:lnTo>
                    <a:pt x="89" y="89"/>
                  </a:lnTo>
                  <a:lnTo>
                    <a:pt x="95" y="81"/>
                  </a:lnTo>
                  <a:lnTo>
                    <a:pt x="100" y="72"/>
                  </a:lnTo>
                  <a:lnTo>
                    <a:pt x="103" y="62"/>
                  </a:lnTo>
                  <a:lnTo>
                    <a:pt x="104" y="52"/>
                  </a:lnTo>
                  <a:lnTo>
                    <a:pt x="103" y="41"/>
                  </a:lnTo>
                  <a:lnTo>
                    <a:pt x="100" y="31"/>
                  </a:lnTo>
                  <a:lnTo>
                    <a:pt x="95" y="22"/>
                  </a:lnTo>
                  <a:lnTo>
                    <a:pt x="89" y="15"/>
                  </a:lnTo>
                  <a:lnTo>
                    <a:pt x="81" y="8"/>
                  </a:lnTo>
                  <a:lnTo>
                    <a:pt x="73" y="4"/>
                  </a:lnTo>
                  <a:lnTo>
                    <a:pt x="62" y="1"/>
                  </a:lnTo>
                  <a:lnTo>
                    <a:pt x="52" y="0"/>
                  </a:lnTo>
                  <a:lnTo>
                    <a:pt x="42" y="1"/>
                  </a:lnTo>
                  <a:lnTo>
                    <a:pt x="32" y="4"/>
                  </a:lnTo>
                  <a:lnTo>
                    <a:pt x="24" y="8"/>
                  </a:lnTo>
                  <a:lnTo>
                    <a:pt x="16" y="15"/>
                  </a:lnTo>
                  <a:lnTo>
                    <a:pt x="9" y="22"/>
                  </a:lnTo>
                  <a:lnTo>
                    <a:pt x="4" y="31"/>
                  </a:lnTo>
                  <a:lnTo>
                    <a:pt x="1" y="41"/>
                  </a:lnTo>
                  <a:lnTo>
                    <a:pt x="0" y="52"/>
                  </a:lnTo>
                  <a:lnTo>
                    <a:pt x="1" y="62"/>
                  </a:lnTo>
                  <a:lnTo>
                    <a:pt x="4" y="72"/>
                  </a:lnTo>
                  <a:lnTo>
                    <a:pt x="9" y="81"/>
                  </a:lnTo>
                  <a:lnTo>
                    <a:pt x="16" y="89"/>
                  </a:lnTo>
                  <a:lnTo>
                    <a:pt x="24" y="95"/>
                  </a:lnTo>
                  <a:lnTo>
                    <a:pt x="32" y="100"/>
                  </a:lnTo>
                  <a:lnTo>
                    <a:pt x="42" y="103"/>
                  </a:lnTo>
                  <a:lnTo>
                    <a:pt x="52" y="10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16" name="Freeform 442"/>
            <p:cNvSpPr>
              <a:spLocks/>
            </p:cNvSpPr>
            <p:nvPr/>
          </p:nvSpPr>
          <p:spPr bwMode="auto">
            <a:xfrm>
              <a:off x="3990" y="3357"/>
              <a:ext cx="6" cy="6"/>
            </a:xfrm>
            <a:custGeom>
              <a:avLst/>
              <a:gdLst>
                <a:gd name="T0" fmla="*/ 0 w 52"/>
                <a:gd name="T1" fmla="*/ 0 h 52"/>
                <a:gd name="T2" fmla="*/ 0 w 52"/>
                <a:gd name="T3" fmla="*/ 0 h 52"/>
                <a:gd name="T4" fmla="*/ 0 w 52"/>
                <a:gd name="T5" fmla="*/ 0 h 52"/>
                <a:gd name="T6" fmla="*/ 0 w 52"/>
                <a:gd name="T7" fmla="*/ 0 h 52"/>
                <a:gd name="T8" fmla="*/ 0 w 52"/>
                <a:gd name="T9" fmla="*/ 0 h 52"/>
                <a:gd name="T10" fmla="*/ 0 w 52"/>
                <a:gd name="T11" fmla="*/ 0 h 52"/>
                <a:gd name="T12" fmla="*/ 0 w 52"/>
                <a:gd name="T13" fmla="*/ 0 h 52"/>
                <a:gd name="T14" fmla="*/ 0 w 52"/>
                <a:gd name="T15" fmla="*/ 0 h 52"/>
                <a:gd name="T16" fmla="*/ 0 w 52"/>
                <a:gd name="T17" fmla="*/ 0 h 52"/>
                <a:gd name="T18" fmla="*/ 0 w 52"/>
                <a:gd name="T19" fmla="*/ 0 h 52"/>
                <a:gd name="T20" fmla="*/ 0 w 52"/>
                <a:gd name="T21" fmla="*/ 0 h 52"/>
                <a:gd name="T22" fmla="*/ 0 w 52"/>
                <a:gd name="T23" fmla="*/ 0 h 52"/>
                <a:gd name="T24" fmla="*/ 0 w 52"/>
                <a:gd name="T25" fmla="*/ 0 h 52"/>
                <a:gd name="T26" fmla="*/ 0 w 52"/>
                <a:gd name="T27" fmla="*/ 0 h 52"/>
                <a:gd name="T28" fmla="*/ 0 w 52"/>
                <a:gd name="T29" fmla="*/ 0 h 52"/>
                <a:gd name="T30" fmla="*/ 0 w 52"/>
                <a:gd name="T31" fmla="*/ 0 h 52"/>
                <a:gd name="T32" fmla="*/ 0 w 52"/>
                <a:gd name="T33" fmla="*/ 0 h 5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2"/>
                <a:gd name="T52" fmla="*/ 0 h 52"/>
                <a:gd name="T53" fmla="*/ 52 w 52"/>
                <a:gd name="T54" fmla="*/ 52 h 5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2" h="52">
                  <a:moveTo>
                    <a:pt x="25" y="52"/>
                  </a:moveTo>
                  <a:lnTo>
                    <a:pt x="35" y="50"/>
                  </a:lnTo>
                  <a:lnTo>
                    <a:pt x="44" y="44"/>
                  </a:lnTo>
                  <a:lnTo>
                    <a:pt x="50" y="36"/>
                  </a:lnTo>
                  <a:lnTo>
                    <a:pt x="52" y="25"/>
                  </a:lnTo>
                  <a:lnTo>
                    <a:pt x="50" y="15"/>
                  </a:lnTo>
                  <a:lnTo>
                    <a:pt x="44" y="7"/>
                  </a:lnTo>
                  <a:lnTo>
                    <a:pt x="35" y="2"/>
                  </a:lnTo>
                  <a:lnTo>
                    <a:pt x="25" y="0"/>
                  </a:lnTo>
                  <a:lnTo>
                    <a:pt x="15" y="2"/>
                  </a:lnTo>
                  <a:lnTo>
                    <a:pt x="7" y="7"/>
                  </a:lnTo>
                  <a:lnTo>
                    <a:pt x="2" y="15"/>
                  </a:lnTo>
                  <a:lnTo>
                    <a:pt x="0" y="25"/>
                  </a:lnTo>
                  <a:lnTo>
                    <a:pt x="2" y="36"/>
                  </a:lnTo>
                  <a:lnTo>
                    <a:pt x="7" y="44"/>
                  </a:lnTo>
                  <a:lnTo>
                    <a:pt x="15" y="50"/>
                  </a:lnTo>
                  <a:lnTo>
                    <a:pt x="25" y="52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17" name="Freeform 443"/>
            <p:cNvSpPr>
              <a:spLocks/>
            </p:cNvSpPr>
            <p:nvPr/>
          </p:nvSpPr>
          <p:spPr bwMode="auto">
            <a:xfrm>
              <a:off x="4000" y="3357"/>
              <a:ext cx="5" cy="6"/>
            </a:xfrm>
            <a:custGeom>
              <a:avLst/>
              <a:gdLst>
                <a:gd name="T0" fmla="*/ 0 w 52"/>
                <a:gd name="T1" fmla="*/ 0 h 52"/>
                <a:gd name="T2" fmla="*/ 0 w 52"/>
                <a:gd name="T3" fmla="*/ 0 h 52"/>
                <a:gd name="T4" fmla="*/ 0 w 52"/>
                <a:gd name="T5" fmla="*/ 0 h 52"/>
                <a:gd name="T6" fmla="*/ 0 w 52"/>
                <a:gd name="T7" fmla="*/ 0 h 52"/>
                <a:gd name="T8" fmla="*/ 0 w 52"/>
                <a:gd name="T9" fmla="*/ 0 h 52"/>
                <a:gd name="T10" fmla="*/ 0 w 52"/>
                <a:gd name="T11" fmla="*/ 0 h 52"/>
                <a:gd name="T12" fmla="*/ 0 w 52"/>
                <a:gd name="T13" fmla="*/ 0 h 52"/>
                <a:gd name="T14" fmla="*/ 0 w 52"/>
                <a:gd name="T15" fmla="*/ 0 h 52"/>
                <a:gd name="T16" fmla="*/ 0 w 52"/>
                <a:gd name="T17" fmla="*/ 0 h 52"/>
                <a:gd name="T18" fmla="*/ 0 w 52"/>
                <a:gd name="T19" fmla="*/ 0 h 52"/>
                <a:gd name="T20" fmla="*/ 0 w 52"/>
                <a:gd name="T21" fmla="*/ 0 h 52"/>
                <a:gd name="T22" fmla="*/ 0 w 52"/>
                <a:gd name="T23" fmla="*/ 0 h 52"/>
                <a:gd name="T24" fmla="*/ 0 w 52"/>
                <a:gd name="T25" fmla="*/ 0 h 52"/>
                <a:gd name="T26" fmla="*/ 0 w 52"/>
                <a:gd name="T27" fmla="*/ 0 h 52"/>
                <a:gd name="T28" fmla="*/ 0 w 52"/>
                <a:gd name="T29" fmla="*/ 0 h 52"/>
                <a:gd name="T30" fmla="*/ 0 w 52"/>
                <a:gd name="T31" fmla="*/ 0 h 52"/>
                <a:gd name="T32" fmla="*/ 0 w 52"/>
                <a:gd name="T33" fmla="*/ 0 h 5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2"/>
                <a:gd name="T52" fmla="*/ 0 h 52"/>
                <a:gd name="T53" fmla="*/ 52 w 52"/>
                <a:gd name="T54" fmla="*/ 52 h 5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2" h="52">
                  <a:moveTo>
                    <a:pt x="27" y="52"/>
                  </a:moveTo>
                  <a:lnTo>
                    <a:pt x="37" y="50"/>
                  </a:lnTo>
                  <a:lnTo>
                    <a:pt x="45" y="45"/>
                  </a:lnTo>
                  <a:lnTo>
                    <a:pt x="50" y="37"/>
                  </a:lnTo>
                  <a:lnTo>
                    <a:pt x="52" y="26"/>
                  </a:lnTo>
                  <a:lnTo>
                    <a:pt x="50" y="16"/>
                  </a:lnTo>
                  <a:lnTo>
                    <a:pt x="45" y="8"/>
                  </a:lnTo>
                  <a:lnTo>
                    <a:pt x="37" y="2"/>
                  </a:lnTo>
                  <a:lnTo>
                    <a:pt x="27" y="0"/>
                  </a:lnTo>
                  <a:lnTo>
                    <a:pt x="17" y="2"/>
                  </a:lnTo>
                  <a:lnTo>
                    <a:pt x="8" y="8"/>
                  </a:lnTo>
                  <a:lnTo>
                    <a:pt x="2" y="16"/>
                  </a:lnTo>
                  <a:lnTo>
                    <a:pt x="0" y="26"/>
                  </a:lnTo>
                  <a:lnTo>
                    <a:pt x="2" y="37"/>
                  </a:lnTo>
                  <a:lnTo>
                    <a:pt x="8" y="45"/>
                  </a:lnTo>
                  <a:lnTo>
                    <a:pt x="17" y="50"/>
                  </a:lnTo>
                  <a:lnTo>
                    <a:pt x="27" y="52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18" name="Freeform 444"/>
            <p:cNvSpPr>
              <a:spLocks/>
            </p:cNvSpPr>
            <p:nvPr/>
          </p:nvSpPr>
          <p:spPr bwMode="auto">
            <a:xfrm>
              <a:off x="3961" y="3278"/>
              <a:ext cx="16" cy="79"/>
            </a:xfrm>
            <a:custGeom>
              <a:avLst/>
              <a:gdLst>
                <a:gd name="T0" fmla="*/ 0 w 148"/>
                <a:gd name="T1" fmla="*/ 0 h 712"/>
                <a:gd name="T2" fmla="*/ 0 w 148"/>
                <a:gd name="T3" fmla="*/ 0 h 712"/>
                <a:gd name="T4" fmla="*/ 0 w 148"/>
                <a:gd name="T5" fmla="*/ 0 h 712"/>
                <a:gd name="T6" fmla="*/ 0 w 148"/>
                <a:gd name="T7" fmla="*/ 0 h 712"/>
                <a:gd name="T8" fmla="*/ 0 w 148"/>
                <a:gd name="T9" fmla="*/ 0 h 712"/>
                <a:gd name="T10" fmla="*/ 0 w 148"/>
                <a:gd name="T11" fmla="*/ 0 h 712"/>
                <a:gd name="T12" fmla="*/ 0 w 148"/>
                <a:gd name="T13" fmla="*/ 0 h 712"/>
                <a:gd name="T14" fmla="*/ 0 w 148"/>
                <a:gd name="T15" fmla="*/ 0 h 712"/>
                <a:gd name="T16" fmla="*/ 0 w 148"/>
                <a:gd name="T17" fmla="*/ 0 h 712"/>
                <a:gd name="T18" fmla="*/ 0 w 148"/>
                <a:gd name="T19" fmla="*/ 0 h 712"/>
                <a:gd name="T20" fmla="*/ 0 w 148"/>
                <a:gd name="T21" fmla="*/ 0 h 712"/>
                <a:gd name="T22" fmla="*/ 0 w 148"/>
                <a:gd name="T23" fmla="*/ 0 h 712"/>
                <a:gd name="T24" fmla="*/ 0 w 148"/>
                <a:gd name="T25" fmla="*/ 0 h 712"/>
                <a:gd name="T26" fmla="*/ 0 w 148"/>
                <a:gd name="T27" fmla="*/ 0 h 712"/>
                <a:gd name="T28" fmla="*/ 0 w 148"/>
                <a:gd name="T29" fmla="*/ 0 h 712"/>
                <a:gd name="T30" fmla="*/ 0 w 148"/>
                <a:gd name="T31" fmla="*/ 0 h 712"/>
                <a:gd name="T32" fmla="*/ 0 w 148"/>
                <a:gd name="T33" fmla="*/ 0 h 712"/>
                <a:gd name="T34" fmla="*/ 0 w 148"/>
                <a:gd name="T35" fmla="*/ 0 h 712"/>
                <a:gd name="T36" fmla="*/ 0 w 148"/>
                <a:gd name="T37" fmla="*/ 0 h 712"/>
                <a:gd name="T38" fmla="*/ 0 w 148"/>
                <a:gd name="T39" fmla="*/ 0 h 712"/>
                <a:gd name="T40" fmla="*/ 0 w 148"/>
                <a:gd name="T41" fmla="*/ 0 h 712"/>
                <a:gd name="T42" fmla="*/ 0 w 148"/>
                <a:gd name="T43" fmla="*/ 0 h 712"/>
                <a:gd name="T44" fmla="*/ 0 w 148"/>
                <a:gd name="T45" fmla="*/ 0 h 712"/>
                <a:gd name="T46" fmla="*/ 0 w 148"/>
                <a:gd name="T47" fmla="*/ 0 h 712"/>
                <a:gd name="T48" fmla="*/ 0 w 148"/>
                <a:gd name="T49" fmla="*/ 0 h 712"/>
                <a:gd name="T50" fmla="*/ 0 w 148"/>
                <a:gd name="T51" fmla="*/ 0 h 712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48"/>
                <a:gd name="T79" fmla="*/ 0 h 712"/>
                <a:gd name="T80" fmla="*/ 148 w 148"/>
                <a:gd name="T81" fmla="*/ 712 h 712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48" h="712">
                  <a:moveTo>
                    <a:pt x="46" y="14"/>
                  </a:moveTo>
                  <a:lnTo>
                    <a:pt x="42" y="29"/>
                  </a:lnTo>
                  <a:lnTo>
                    <a:pt x="32" y="68"/>
                  </a:lnTo>
                  <a:lnTo>
                    <a:pt x="18" y="132"/>
                  </a:lnTo>
                  <a:lnTo>
                    <a:pt x="7" y="217"/>
                  </a:lnTo>
                  <a:lnTo>
                    <a:pt x="0" y="319"/>
                  </a:lnTo>
                  <a:lnTo>
                    <a:pt x="1" y="438"/>
                  </a:lnTo>
                  <a:lnTo>
                    <a:pt x="13" y="570"/>
                  </a:lnTo>
                  <a:lnTo>
                    <a:pt x="41" y="712"/>
                  </a:lnTo>
                  <a:lnTo>
                    <a:pt x="143" y="707"/>
                  </a:lnTo>
                  <a:lnTo>
                    <a:pt x="139" y="685"/>
                  </a:lnTo>
                  <a:lnTo>
                    <a:pt x="128" y="628"/>
                  </a:lnTo>
                  <a:lnTo>
                    <a:pt x="116" y="543"/>
                  </a:lnTo>
                  <a:lnTo>
                    <a:pt x="105" y="439"/>
                  </a:lnTo>
                  <a:lnTo>
                    <a:pt x="99" y="324"/>
                  </a:lnTo>
                  <a:lnTo>
                    <a:pt x="102" y="209"/>
                  </a:lnTo>
                  <a:lnTo>
                    <a:pt x="117" y="100"/>
                  </a:lnTo>
                  <a:lnTo>
                    <a:pt x="148" y="8"/>
                  </a:lnTo>
                  <a:lnTo>
                    <a:pt x="148" y="7"/>
                  </a:lnTo>
                  <a:lnTo>
                    <a:pt x="148" y="5"/>
                  </a:lnTo>
                  <a:lnTo>
                    <a:pt x="146" y="3"/>
                  </a:lnTo>
                  <a:lnTo>
                    <a:pt x="140" y="0"/>
                  </a:lnTo>
                  <a:lnTo>
                    <a:pt x="127" y="0"/>
                  </a:lnTo>
                  <a:lnTo>
                    <a:pt x="109" y="1"/>
                  </a:lnTo>
                  <a:lnTo>
                    <a:pt x="83" y="6"/>
                  </a:lnTo>
                  <a:lnTo>
                    <a:pt x="46" y="1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19" name="Freeform 445"/>
            <p:cNvSpPr>
              <a:spLocks/>
            </p:cNvSpPr>
            <p:nvPr/>
          </p:nvSpPr>
          <p:spPr bwMode="auto">
            <a:xfrm>
              <a:off x="4045" y="3268"/>
              <a:ext cx="23" cy="88"/>
            </a:xfrm>
            <a:custGeom>
              <a:avLst/>
              <a:gdLst>
                <a:gd name="T0" fmla="*/ 0 w 201"/>
                <a:gd name="T1" fmla="*/ 0 h 795"/>
                <a:gd name="T2" fmla="*/ 0 w 201"/>
                <a:gd name="T3" fmla="*/ 0 h 795"/>
                <a:gd name="T4" fmla="*/ 0 w 201"/>
                <a:gd name="T5" fmla="*/ 0 h 795"/>
                <a:gd name="T6" fmla="*/ 0 w 201"/>
                <a:gd name="T7" fmla="*/ 0 h 795"/>
                <a:gd name="T8" fmla="*/ 0 w 201"/>
                <a:gd name="T9" fmla="*/ 0 h 795"/>
                <a:gd name="T10" fmla="*/ 0 w 201"/>
                <a:gd name="T11" fmla="*/ 0 h 795"/>
                <a:gd name="T12" fmla="*/ 0 w 201"/>
                <a:gd name="T13" fmla="*/ 0 h 795"/>
                <a:gd name="T14" fmla="*/ 0 w 201"/>
                <a:gd name="T15" fmla="*/ 0 h 795"/>
                <a:gd name="T16" fmla="*/ 0 w 201"/>
                <a:gd name="T17" fmla="*/ 0 h 795"/>
                <a:gd name="T18" fmla="*/ 0 w 201"/>
                <a:gd name="T19" fmla="*/ 0 h 795"/>
                <a:gd name="T20" fmla="*/ 0 w 201"/>
                <a:gd name="T21" fmla="*/ 0 h 795"/>
                <a:gd name="T22" fmla="*/ 0 w 201"/>
                <a:gd name="T23" fmla="*/ 0 h 795"/>
                <a:gd name="T24" fmla="*/ 0 w 201"/>
                <a:gd name="T25" fmla="*/ 0 h 795"/>
                <a:gd name="T26" fmla="*/ 0 w 201"/>
                <a:gd name="T27" fmla="*/ 0 h 795"/>
                <a:gd name="T28" fmla="*/ 0 w 201"/>
                <a:gd name="T29" fmla="*/ 0 h 795"/>
                <a:gd name="T30" fmla="*/ 0 w 201"/>
                <a:gd name="T31" fmla="*/ 0 h 795"/>
                <a:gd name="T32" fmla="*/ 0 w 201"/>
                <a:gd name="T33" fmla="*/ 0 h 795"/>
                <a:gd name="T34" fmla="*/ 0 w 201"/>
                <a:gd name="T35" fmla="*/ 0 h 795"/>
                <a:gd name="T36" fmla="*/ 0 w 201"/>
                <a:gd name="T37" fmla="*/ 0 h 79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01"/>
                <a:gd name="T58" fmla="*/ 0 h 795"/>
                <a:gd name="T59" fmla="*/ 201 w 201"/>
                <a:gd name="T60" fmla="*/ 795 h 795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01" h="795">
                  <a:moveTo>
                    <a:pt x="201" y="5"/>
                  </a:moveTo>
                  <a:lnTo>
                    <a:pt x="196" y="10"/>
                  </a:lnTo>
                  <a:lnTo>
                    <a:pt x="183" y="31"/>
                  </a:lnTo>
                  <a:lnTo>
                    <a:pt x="165" y="73"/>
                  </a:lnTo>
                  <a:lnTo>
                    <a:pt x="148" y="140"/>
                  </a:lnTo>
                  <a:lnTo>
                    <a:pt x="134" y="240"/>
                  </a:lnTo>
                  <a:lnTo>
                    <a:pt x="127" y="379"/>
                  </a:lnTo>
                  <a:lnTo>
                    <a:pt x="131" y="561"/>
                  </a:lnTo>
                  <a:lnTo>
                    <a:pt x="150" y="795"/>
                  </a:lnTo>
                  <a:lnTo>
                    <a:pt x="37" y="795"/>
                  </a:lnTo>
                  <a:lnTo>
                    <a:pt x="33" y="771"/>
                  </a:lnTo>
                  <a:lnTo>
                    <a:pt x="24" y="707"/>
                  </a:lnTo>
                  <a:lnTo>
                    <a:pt x="13" y="611"/>
                  </a:lnTo>
                  <a:lnTo>
                    <a:pt x="3" y="493"/>
                  </a:lnTo>
                  <a:lnTo>
                    <a:pt x="0" y="363"/>
                  </a:lnTo>
                  <a:lnTo>
                    <a:pt x="7" y="231"/>
                  </a:lnTo>
                  <a:lnTo>
                    <a:pt x="28" y="107"/>
                  </a:lnTo>
                  <a:lnTo>
                    <a:pt x="66" y="0"/>
                  </a:lnTo>
                  <a:lnTo>
                    <a:pt x="201" y="5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20" name="Freeform 446"/>
            <p:cNvSpPr>
              <a:spLocks/>
            </p:cNvSpPr>
            <p:nvPr/>
          </p:nvSpPr>
          <p:spPr bwMode="auto">
            <a:xfrm>
              <a:off x="3961" y="3282"/>
              <a:ext cx="15" cy="69"/>
            </a:xfrm>
            <a:custGeom>
              <a:avLst/>
              <a:gdLst>
                <a:gd name="T0" fmla="*/ 0 w 129"/>
                <a:gd name="T1" fmla="*/ 0 h 622"/>
                <a:gd name="T2" fmla="*/ 0 w 129"/>
                <a:gd name="T3" fmla="*/ 0 h 622"/>
                <a:gd name="T4" fmla="*/ 0 w 129"/>
                <a:gd name="T5" fmla="*/ 0 h 622"/>
                <a:gd name="T6" fmla="*/ 0 w 129"/>
                <a:gd name="T7" fmla="*/ 0 h 622"/>
                <a:gd name="T8" fmla="*/ 0 w 129"/>
                <a:gd name="T9" fmla="*/ 0 h 622"/>
                <a:gd name="T10" fmla="*/ 0 w 129"/>
                <a:gd name="T11" fmla="*/ 0 h 622"/>
                <a:gd name="T12" fmla="*/ 0 w 129"/>
                <a:gd name="T13" fmla="*/ 0 h 622"/>
                <a:gd name="T14" fmla="*/ 0 w 129"/>
                <a:gd name="T15" fmla="*/ 0 h 622"/>
                <a:gd name="T16" fmla="*/ 0 w 129"/>
                <a:gd name="T17" fmla="*/ 0 h 622"/>
                <a:gd name="T18" fmla="*/ 0 w 129"/>
                <a:gd name="T19" fmla="*/ 0 h 622"/>
                <a:gd name="T20" fmla="*/ 0 w 129"/>
                <a:gd name="T21" fmla="*/ 0 h 622"/>
                <a:gd name="T22" fmla="*/ 0 w 129"/>
                <a:gd name="T23" fmla="*/ 0 h 622"/>
                <a:gd name="T24" fmla="*/ 0 w 129"/>
                <a:gd name="T25" fmla="*/ 0 h 622"/>
                <a:gd name="T26" fmla="*/ 0 w 129"/>
                <a:gd name="T27" fmla="*/ 0 h 622"/>
                <a:gd name="T28" fmla="*/ 0 w 129"/>
                <a:gd name="T29" fmla="*/ 0 h 622"/>
                <a:gd name="T30" fmla="*/ 0 w 129"/>
                <a:gd name="T31" fmla="*/ 0 h 622"/>
                <a:gd name="T32" fmla="*/ 0 w 129"/>
                <a:gd name="T33" fmla="*/ 0 h 622"/>
                <a:gd name="T34" fmla="*/ 0 w 129"/>
                <a:gd name="T35" fmla="*/ 0 h 622"/>
                <a:gd name="T36" fmla="*/ 0 w 129"/>
                <a:gd name="T37" fmla="*/ 0 h 622"/>
                <a:gd name="T38" fmla="*/ 0 w 129"/>
                <a:gd name="T39" fmla="*/ 0 h 622"/>
                <a:gd name="T40" fmla="*/ 0 w 129"/>
                <a:gd name="T41" fmla="*/ 0 h 622"/>
                <a:gd name="T42" fmla="*/ 0 w 129"/>
                <a:gd name="T43" fmla="*/ 0 h 622"/>
                <a:gd name="T44" fmla="*/ 0 w 129"/>
                <a:gd name="T45" fmla="*/ 0 h 622"/>
                <a:gd name="T46" fmla="*/ 0 w 129"/>
                <a:gd name="T47" fmla="*/ 0 h 622"/>
                <a:gd name="T48" fmla="*/ 0 w 129"/>
                <a:gd name="T49" fmla="*/ 0 h 622"/>
                <a:gd name="T50" fmla="*/ 0 w 129"/>
                <a:gd name="T51" fmla="*/ 0 h 622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29"/>
                <a:gd name="T79" fmla="*/ 0 h 622"/>
                <a:gd name="T80" fmla="*/ 129 w 129"/>
                <a:gd name="T81" fmla="*/ 622 h 622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29" h="622">
                  <a:moveTo>
                    <a:pt x="41" y="12"/>
                  </a:moveTo>
                  <a:lnTo>
                    <a:pt x="37" y="24"/>
                  </a:lnTo>
                  <a:lnTo>
                    <a:pt x="29" y="59"/>
                  </a:lnTo>
                  <a:lnTo>
                    <a:pt x="18" y="115"/>
                  </a:lnTo>
                  <a:lnTo>
                    <a:pt x="6" y="189"/>
                  </a:lnTo>
                  <a:lnTo>
                    <a:pt x="0" y="279"/>
                  </a:lnTo>
                  <a:lnTo>
                    <a:pt x="1" y="382"/>
                  </a:lnTo>
                  <a:lnTo>
                    <a:pt x="11" y="497"/>
                  </a:lnTo>
                  <a:lnTo>
                    <a:pt x="36" y="622"/>
                  </a:lnTo>
                  <a:lnTo>
                    <a:pt x="124" y="617"/>
                  </a:lnTo>
                  <a:lnTo>
                    <a:pt x="120" y="598"/>
                  </a:lnTo>
                  <a:lnTo>
                    <a:pt x="112" y="548"/>
                  </a:lnTo>
                  <a:lnTo>
                    <a:pt x="101" y="473"/>
                  </a:lnTo>
                  <a:lnTo>
                    <a:pt x="92" y="382"/>
                  </a:lnTo>
                  <a:lnTo>
                    <a:pt x="87" y="282"/>
                  </a:lnTo>
                  <a:lnTo>
                    <a:pt x="89" y="182"/>
                  </a:lnTo>
                  <a:lnTo>
                    <a:pt x="102" y="87"/>
                  </a:lnTo>
                  <a:lnTo>
                    <a:pt x="129" y="7"/>
                  </a:lnTo>
                  <a:lnTo>
                    <a:pt x="129" y="6"/>
                  </a:lnTo>
                  <a:lnTo>
                    <a:pt x="129" y="4"/>
                  </a:lnTo>
                  <a:lnTo>
                    <a:pt x="127" y="2"/>
                  </a:lnTo>
                  <a:lnTo>
                    <a:pt x="122" y="0"/>
                  </a:lnTo>
                  <a:lnTo>
                    <a:pt x="112" y="0"/>
                  </a:lnTo>
                  <a:lnTo>
                    <a:pt x="96" y="1"/>
                  </a:lnTo>
                  <a:lnTo>
                    <a:pt x="72" y="5"/>
                  </a:lnTo>
                  <a:lnTo>
                    <a:pt x="41" y="12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21" name="Freeform 447"/>
            <p:cNvSpPr>
              <a:spLocks/>
            </p:cNvSpPr>
            <p:nvPr/>
          </p:nvSpPr>
          <p:spPr bwMode="auto">
            <a:xfrm>
              <a:off x="3962" y="3287"/>
              <a:ext cx="12" cy="59"/>
            </a:xfrm>
            <a:custGeom>
              <a:avLst/>
              <a:gdLst>
                <a:gd name="T0" fmla="*/ 0 w 110"/>
                <a:gd name="T1" fmla="*/ 0 h 531"/>
                <a:gd name="T2" fmla="*/ 0 w 110"/>
                <a:gd name="T3" fmla="*/ 0 h 531"/>
                <a:gd name="T4" fmla="*/ 0 w 110"/>
                <a:gd name="T5" fmla="*/ 0 h 531"/>
                <a:gd name="T6" fmla="*/ 0 w 110"/>
                <a:gd name="T7" fmla="*/ 0 h 531"/>
                <a:gd name="T8" fmla="*/ 0 w 110"/>
                <a:gd name="T9" fmla="*/ 0 h 531"/>
                <a:gd name="T10" fmla="*/ 0 w 110"/>
                <a:gd name="T11" fmla="*/ 0 h 531"/>
                <a:gd name="T12" fmla="*/ 0 w 110"/>
                <a:gd name="T13" fmla="*/ 0 h 531"/>
                <a:gd name="T14" fmla="*/ 0 w 110"/>
                <a:gd name="T15" fmla="*/ 0 h 531"/>
                <a:gd name="T16" fmla="*/ 0 w 110"/>
                <a:gd name="T17" fmla="*/ 0 h 531"/>
                <a:gd name="T18" fmla="*/ 0 w 110"/>
                <a:gd name="T19" fmla="*/ 0 h 531"/>
                <a:gd name="T20" fmla="*/ 0 w 110"/>
                <a:gd name="T21" fmla="*/ 0 h 531"/>
                <a:gd name="T22" fmla="*/ 0 w 110"/>
                <a:gd name="T23" fmla="*/ 0 h 531"/>
                <a:gd name="T24" fmla="*/ 0 w 110"/>
                <a:gd name="T25" fmla="*/ 0 h 531"/>
                <a:gd name="T26" fmla="*/ 0 w 110"/>
                <a:gd name="T27" fmla="*/ 0 h 531"/>
                <a:gd name="T28" fmla="*/ 0 w 110"/>
                <a:gd name="T29" fmla="*/ 0 h 531"/>
                <a:gd name="T30" fmla="*/ 0 w 110"/>
                <a:gd name="T31" fmla="*/ 0 h 531"/>
                <a:gd name="T32" fmla="*/ 0 w 110"/>
                <a:gd name="T33" fmla="*/ 0 h 531"/>
                <a:gd name="T34" fmla="*/ 0 w 110"/>
                <a:gd name="T35" fmla="*/ 0 h 531"/>
                <a:gd name="T36" fmla="*/ 0 w 110"/>
                <a:gd name="T37" fmla="*/ 0 h 531"/>
                <a:gd name="T38" fmla="*/ 0 w 110"/>
                <a:gd name="T39" fmla="*/ 0 h 531"/>
                <a:gd name="T40" fmla="*/ 0 w 110"/>
                <a:gd name="T41" fmla="*/ 0 h 531"/>
                <a:gd name="T42" fmla="*/ 0 w 110"/>
                <a:gd name="T43" fmla="*/ 0 h 531"/>
                <a:gd name="T44" fmla="*/ 0 w 110"/>
                <a:gd name="T45" fmla="*/ 0 h 531"/>
                <a:gd name="T46" fmla="*/ 0 w 110"/>
                <a:gd name="T47" fmla="*/ 0 h 531"/>
                <a:gd name="T48" fmla="*/ 0 w 110"/>
                <a:gd name="T49" fmla="*/ 0 h 531"/>
                <a:gd name="T50" fmla="*/ 0 w 110"/>
                <a:gd name="T51" fmla="*/ 0 h 531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10"/>
                <a:gd name="T79" fmla="*/ 0 h 531"/>
                <a:gd name="T80" fmla="*/ 110 w 110"/>
                <a:gd name="T81" fmla="*/ 531 h 531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10" h="531">
                  <a:moveTo>
                    <a:pt x="35" y="10"/>
                  </a:moveTo>
                  <a:lnTo>
                    <a:pt x="32" y="20"/>
                  </a:lnTo>
                  <a:lnTo>
                    <a:pt x="24" y="50"/>
                  </a:lnTo>
                  <a:lnTo>
                    <a:pt x="15" y="98"/>
                  </a:lnTo>
                  <a:lnTo>
                    <a:pt x="5" y="160"/>
                  </a:lnTo>
                  <a:lnTo>
                    <a:pt x="0" y="237"/>
                  </a:lnTo>
                  <a:lnTo>
                    <a:pt x="1" y="326"/>
                  </a:lnTo>
                  <a:lnTo>
                    <a:pt x="10" y="424"/>
                  </a:lnTo>
                  <a:lnTo>
                    <a:pt x="31" y="531"/>
                  </a:lnTo>
                  <a:lnTo>
                    <a:pt x="106" y="525"/>
                  </a:lnTo>
                  <a:lnTo>
                    <a:pt x="103" y="510"/>
                  </a:lnTo>
                  <a:lnTo>
                    <a:pt x="96" y="467"/>
                  </a:lnTo>
                  <a:lnTo>
                    <a:pt x="87" y="404"/>
                  </a:lnTo>
                  <a:lnTo>
                    <a:pt x="79" y="326"/>
                  </a:lnTo>
                  <a:lnTo>
                    <a:pt x="74" y="241"/>
                  </a:lnTo>
                  <a:lnTo>
                    <a:pt x="76" y="155"/>
                  </a:lnTo>
                  <a:lnTo>
                    <a:pt x="87" y="74"/>
                  </a:lnTo>
                  <a:lnTo>
                    <a:pt x="110" y="6"/>
                  </a:lnTo>
                  <a:lnTo>
                    <a:pt x="110" y="5"/>
                  </a:lnTo>
                  <a:lnTo>
                    <a:pt x="110" y="4"/>
                  </a:lnTo>
                  <a:lnTo>
                    <a:pt x="108" y="2"/>
                  </a:lnTo>
                  <a:lnTo>
                    <a:pt x="104" y="0"/>
                  </a:lnTo>
                  <a:lnTo>
                    <a:pt x="95" y="0"/>
                  </a:lnTo>
                  <a:lnTo>
                    <a:pt x="82" y="1"/>
                  </a:lnTo>
                  <a:lnTo>
                    <a:pt x="62" y="4"/>
                  </a:lnTo>
                  <a:lnTo>
                    <a:pt x="35" y="1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22" name="Freeform 448"/>
            <p:cNvSpPr>
              <a:spLocks/>
            </p:cNvSpPr>
            <p:nvPr/>
          </p:nvSpPr>
          <p:spPr bwMode="auto">
            <a:xfrm>
              <a:off x="3963" y="3292"/>
              <a:ext cx="10" cy="48"/>
            </a:xfrm>
            <a:custGeom>
              <a:avLst/>
              <a:gdLst>
                <a:gd name="T0" fmla="*/ 0 w 92"/>
                <a:gd name="T1" fmla="*/ 0 h 438"/>
                <a:gd name="T2" fmla="*/ 0 w 92"/>
                <a:gd name="T3" fmla="*/ 0 h 438"/>
                <a:gd name="T4" fmla="*/ 0 w 92"/>
                <a:gd name="T5" fmla="*/ 0 h 438"/>
                <a:gd name="T6" fmla="*/ 0 w 92"/>
                <a:gd name="T7" fmla="*/ 0 h 438"/>
                <a:gd name="T8" fmla="*/ 0 w 92"/>
                <a:gd name="T9" fmla="*/ 0 h 438"/>
                <a:gd name="T10" fmla="*/ 0 w 92"/>
                <a:gd name="T11" fmla="*/ 0 h 438"/>
                <a:gd name="T12" fmla="*/ 0 w 92"/>
                <a:gd name="T13" fmla="*/ 0 h 438"/>
                <a:gd name="T14" fmla="*/ 0 w 92"/>
                <a:gd name="T15" fmla="*/ 0 h 438"/>
                <a:gd name="T16" fmla="*/ 0 w 92"/>
                <a:gd name="T17" fmla="*/ 0 h 438"/>
                <a:gd name="T18" fmla="*/ 0 w 92"/>
                <a:gd name="T19" fmla="*/ 0 h 438"/>
                <a:gd name="T20" fmla="*/ 0 w 92"/>
                <a:gd name="T21" fmla="*/ 0 h 438"/>
                <a:gd name="T22" fmla="*/ 0 w 92"/>
                <a:gd name="T23" fmla="*/ 0 h 438"/>
                <a:gd name="T24" fmla="*/ 0 w 92"/>
                <a:gd name="T25" fmla="*/ 0 h 438"/>
                <a:gd name="T26" fmla="*/ 0 w 92"/>
                <a:gd name="T27" fmla="*/ 0 h 438"/>
                <a:gd name="T28" fmla="*/ 0 w 92"/>
                <a:gd name="T29" fmla="*/ 0 h 438"/>
                <a:gd name="T30" fmla="*/ 0 w 92"/>
                <a:gd name="T31" fmla="*/ 0 h 438"/>
                <a:gd name="T32" fmla="*/ 0 w 92"/>
                <a:gd name="T33" fmla="*/ 0 h 438"/>
                <a:gd name="T34" fmla="*/ 0 w 92"/>
                <a:gd name="T35" fmla="*/ 0 h 438"/>
                <a:gd name="T36" fmla="*/ 0 w 92"/>
                <a:gd name="T37" fmla="*/ 0 h 438"/>
                <a:gd name="T38" fmla="*/ 0 w 92"/>
                <a:gd name="T39" fmla="*/ 0 h 438"/>
                <a:gd name="T40" fmla="*/ 0 w 92"/>
                <a:gd name="T41" fmla="*/ 0 h 438"/>
                <a:gd name="T42" fmla="*/ 0 w 92"/>
                <a:gd name="T43" fmla="*/ 0 h 438"/>
                <a:gd name="T44" fmla="*/ 0 w 92"/>
                <a:gd name="T45" fmla="*/ 0 h 438"/>
                <a:gd name="T46" fmla="*/ 0 w 92"/>
                <a:gd name="T47" fmla="*/ 0 h 438"/>
                <a:gd name="T48" fmla="*/ 0 w 92"/>
                <a:gd name="T49" fmla="*/ 0 h 438"/>
                <a:gd name="T50" fmla="*/ 0 w 92"/>
                <a:gd name="T51" fmla="*/ 0 h 438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92"/>
                <a:gd name="T79" fmla="*/ 0 h 438"/>
                <a:gd name="T80" fmla="*/ 92 w 92"/>
                <a:gd name="T81" fmla="*/ 438 h 438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92" h="438">
                  <a:moveTo>
                    <a:pt x="29" y="8"/>
                  </a:moveTo>
                  <a:lnTo>
                    <a:pt x="26" y="16"/>
                  </a:lnTo>
                  <a:lnTo>
                    <a:pt x="20" y="42"/>
                  </a:lnTo>
                  <a:lnTo>
                    <a:pt x="12" y="81"/>
                  </a:lnTo>
                  <a:lnTo>
                    <a:pt x="4" y="133"/>
                  </a:lnTo>
                  <a:lnTo>
                    <a:pt x="0" y="196"/>
                  </a:lnTo>
                  <a:lnTo>
                    <a:pt x="0" y="270"/>
                  </a:lnTo>
                  <a:lnTo>
                    <a:pt x="9" y="351"/>
                  </a:lnTo>
                  <a:lnTo>
                    <a:pt x="25" y="438"/>
                  </a:lnTo>
                  <a:lnTo>
                    <a:pt x="88" y="435"/>
                  </a:lnTo>
                  <a:lnTo>
                    <a:pt x="85" y="422"/>
                  </a:lnTo>
                  <a:lnTo>
                    <a:pt x="79" y="386"/>
                  </a:lnTo>
                  <a:lnTo>
                    <a:pt x="72" y="334"/>
                  </a:lnTo>
                  <a:lnTo>
                    <a:pt x="65" y="270"/>
                  </a:lnTo>
                  <a:lnTo>
                    <a:pt x="61" y="199"/>
                  </a:lnTo>
                  <a:lnTo>
                    <a:pt x="63" y="129"/>
                  </a:lnTo>
                  <a:lnTo>
                    <a:pt x="73" y="61"/>
                  </a:lnTo>
                  <a:lnTo>
                    <a:pt x="92" y="5"/>
                  </a:lnTo>
                  <a:lnTo>
                    <a:pt x="92" y="4"/>
                  </a:lnTo>
                  <a:lnTo>
                    <a:pt x="92" y="3"/>
                  </a:lnTo>
                  <a:lnTo>
                    <a:pt x="90" y="1"/>
                  </a:lnTo>
                  <a:lnTo>
                    <a:pt x="87" y="0"/>
                  </a:lnTo>
                  <a:lnTo>
                    <a:pt x="80" y="0"/>
                  </a:lnTo>
                  <a:lnTo>
                    <a:pt x="68" y="0"/>
                  </a:lnTo>
                  <a:lnTo>
                    <a:pt x="51" y="3"/>
                  </a:lnTo>
                  <a:lnTo>
                    <a:pt x="29" y="8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23" name="Freeform 449"/>
            <p:cNvSpPr>
              <a:spLocks/>
            </p:cNvSpPr>
            <p:nvPr/>
          </p:nvSpPr>
          <p:spPr bwMode="auto">
            <a:xfrm>
              <a:off x="3963" y="3296"/>
              <a:ext cx="8" cy="39"/>
            </a:xfrm>
            <a:custGeom>
              <a:avLst/>
              <a:gdLst>
                <a:gd name="T0" fmla="*/ 0 w 73"/>
                <a:gd name="T1" fmla="*/ 0 h 347"/>
                <a:gd name="T2" fmla="*/ 0 w 73"/>
                <a:gd name="T3" fmla="*/ 0 h 347"/>
                <a:gd name="T4" fmla="*/ 0 w 73"/>
                <a:gd name="T5" fmla="*/ 0 h 347"/>
                <a:gd name="T6" fmla="*/ 0 w 73"/>
                <a:gd name="T7" fmla="*/ 0 h 347"/>
                <a:gd name="T8" fmla="*/ 0 w 73"/>
                <a:gd name="T9" fmla="*/ 0 h 347"/>
                <a:gd name="T10" fmla="*/ 0 w 73"/>
                <a:gd name="T11" fmla="*/ 0 h 347"/>
                <a:gd name="T12" fmla="*/ 0 w 73"/>
                <a:gd name="T13" fmla="*/ 0 h 347"/>
                <a:gd name="T14" fmla="*/ 0 w 73"/>
                <a:gd name="T15" fmla="*/ 0 h 347"/>
                <a:gd name="T16" fmla="*/ 0 w 73"/>
                <a:gd name="T17" fmla="*/ 0 h 347"/>
                <a:gd name="T18" fmla="*/ 0 w 73"/>
                <a:gd name="T19" fmla="*/ 0 h 347"/>
                <a:gd name="T20" fmla="*/ 0 w 73"/>
                <a:gd name="T21" fmla="*/ 0 h 347"/>
                <a:gd name="T22" fmla="*/ 0 w 73"/>
                <a:gd name="T23" fmla="*/ 0 h 347"/>
                <a:gd name="T24" fmla="*/ 0 w 73"/>
                <a:gd name="T25" fmla="*/ 0 h 347"/>
                <a:gd name="T26" fmla="*/ 0 w 73"/>
                <a:gd name="T27" fmla="*/ 0 h 347"/>
                <a:gd name="T28" fmla="*/ 0 w 73"/>
                <a:gd name="T29" fmla="*/ 0 h 347"/>
                <a:gd name="T30" fmla="*/ 0 w 73"/>
                <a:gd name="T31" fmla="*/ 0 h 347"/>
                <a:gd name="T32" fmla="*/ 0 w 73"/>
                <a:gd name="T33" fmla="*/ 0 h 347"/>
                <a:gd name="T34" fmla="*/ 0 w 73"/>
                <a:gd name="T35" fmla="*/ 0 h 347"/>
                <a:gd name="T36" fmla="*/ 0 w 73"/>
                <a:gd name="T37" fmla="*/ 0 h 347"/>
                <a:gd name="T38" fmla="*/ 0 w 73"/>
                <a:gd name="T39" fmla="*/ 0 h 347"/>
                <a:gd name="T40" fmla="*/ 0 w 73"/>
                <a:gd name="T41" fmla="*/ 0 h 347"/>
                <a:gd name="T42" fmla="*/ 0 w 73"/>
                <a:gd name="T43" fmla="*/ 0 h 347"/>
                <a:gd name="T44" fmla="*/ 0 w 73"/>
                <a:gd name="T45" fmla="*/ 0 h 347"/>
                <a:gd name="T46" fmla="*/ 0 w 73"/>
                <a:gd name="T47" fmla="*/ 0 h 347"/>
                <a:gd name="T48" fmla="*/ 0 w 73"/>
                <a:gd name="T49" fmla="*/ 0 h 347"/>
                <a:gd name="T50" fmla="*/ 0 w 73"/>
                <a:gd name="T51" fmla="*/ 0 h 347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73"/>
                <a:gd name="T79" fmla="*/ 0 h 347"/>
                <a:gd name="T80" fmla="*/ 73 w 73"/>
                <a:gd name="T81" fmla="*/ 347 h 347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73" h="347">
                  <a:moveTo>
                    <a:pt x="23" y="7"/>
                  </a:moveTo>
                  <a:lnTo>
                    <a:pt x="21" y="14"/>
                  </a:lnTo>
                  <a:lnTo>
                    <a:pt x="16" y="33"/>
                  </a:lnTo>
                  <a:lnTo>
                    <a:pt x="10" y="64"/>
                  </a:lnTo>
                  <a:lnTo>
                    <a:pt x="4" y="105"/>
                  </a:lnTo>
                  <a:lnTo>
                    <a:pt x="0" y="155"/>
                  </a:lnTo>
                  <a:lnTo>
                    <a:pt x="0" y="213"/>
                  </a:lnTo>
                  <a:lnTo>
                    <a:pt x="7" y="278"/>
                  </a:lnTo>
                  <a:lnTo>
                    <a:pt x="20" y="347"/>
                  </a:lnTo>
                  <a:lnTo>
                    <a:pt x="70" y="344"/>
                  </a:lnTo>
                  <a:lnTo>
                    <a:pt x="68" y="334"/>
                  </a:lnTo>
                  <a:lnTo>
                    <a:pt x="63" y="305"/>
                  </a:lnTo>
                  <a:lnTo>
                    <a:pt x="56" y="265"/>
                  </a:lnTo>
                  <a:lnTo>
                    <a:pt x="51" y="213"/>
                  </a:lnTo>
                  <a:lnTo>
                    <a:pt x="48" y="158"/>
                  </a:lnTo>
                  <a:lnTo>
                    <a:pt x="50" y="101"/>
                  </a:lnTo>
                  <a:lnTo>
                    <a:pt x="57" y="49"/>
                  </a:lnTo>
                  <a:lnTo>
                    <a:pt x="73" y="4"/>
                  </a:lnTo>
                  <a:lnTo>
                    <a:pt x="73" y="2"/>
                  </a:lnTo>
                  <a:lnTo>
                    <a:pt x="72" y="1"/>
                  </a:lnTo>
                  <a:lnTo>
                    <a:pt x="69" y="0"/>
                  </a:lnTo>
                  <a:lnTo>
                    <a:pt x="63" y="0"/>
                  </a:lnTo>
                  <a:lnTo>
                    <a:pt x="53" y="1"/>
                  </a:lnTo>
                  <a:lnTo>
                    <a:pt x="41" y="3"/>
                  </a:lnTo>
                  <a:lnTo>
                    <a:pt x="23" y="7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24" name="Freeform 450"/>
            <p:cNvSpPr>
              <a:spLocks/>
            </p:cNvSpPr>
            <p:nvPr/>
          </p:nvSpPr>
          <p:spPr bwMode="auto">
            <a:xfrm>
              <a:off x="3964" y="3301"/>
              <a:ext cx="6" cy="28"/>
            </a:xfrm>
            <a:custGeom>
              <a:avLst/>
              <a:gdLst>
                <a:gd name="T0" fmla="*/ 0 w 52"/>
                <a:gd name="T1" fmla="*/ 0 h 256"/>
                <a:gd name="T2" fmla="*/ 0 w 52"/>
                <a:gd name="T3" fmla="*/ 0 h 256"/>
                <a:gd name="T4" fmla="*/ 0 w 52"/>
                <a:gd name="T5" fmla="*/ 0 h 256"/>
                <a:gd name="T6" fmla="*/ 0 w 52"/>
                <a:gd name="T7" fmla="*/ 0 h 256"/>
                <a:gd name="T8" fmla="*/ 0 w 52"/>
                <a:gd name="T9" fmla="*/ 0 h 256"/>
                <a:gd name="T10" fmla="*/ 0 w 52"/>
                <a:gd name="T11" fmla="*/ 0 h 256"/>
                <a:gd name="T12" fmla="*/ 0 w 52"/>
                <a:gd name="T13" fmla="*/ 0 h 256"/>
                <a:gd name="T14" fmla="*/ 0 w 52"/>
                <a:gd name="T15" fmla="*/ 0 h 256"/>
                <a:gd name="T16" fmla="*/ 0 w 52"/>
                <a:gd name="T17" fmla="*/ 0 h 256"/>
                <a:gd name="T18" fmla="*/ 0 w 52"/>
                <a:gd name="T19" fmla="*/ 0 h 256"/>
                <a:gd name="T20" fmla="*/ 0 w 52"/>
                <a:gd name="T21" fmla="*/ 0 h 256"/>
                <a:gd name="T22" fmla="*/ 0 w 52"/>
                <a:gd name="T23" fmla="*/ 0 h 256"/>
                <a:gd name="T24" fmla="*/ 0 w 52"/>
                <a:gd name="T25" fmla="*/ 0 h 256"/>
                <a:gd name="T26" fmla="*/ 0 w 52"/>
                <a:gd name="T27" fmla="*/ 0 h 256"/>
                <a:gd name="T28" fmla="*/ 0 w 52"/>
                <a:gd name="T29" fmla="*/ 0 h 256"/>
                <a:gd name="T30" fmla="*/ 0 w 52"/>
                <a:gd name="T31" fmla="*/ 0 h 256"/>
                <a:gd name="T32" fmla="*/ 0 w 52"/>
                <a:gd name="T33" fmla="*/ 0 h 256"/>
                <a:gd name="T34" fmla="*/ 0 w 52"/>
                <a:gd name="T35" fmla="*/ 0 h 256"/>
                <a:gd name="T36" fmla="*/ 0 w 52"/>
                <a:gd name="T37" fmla="*/ 0 h 256"/>
                <a:gd name="T38" fmla="*/ 0 w 52"/>
                <a:gd name="T39" fmla="*/ 0 h 256"/>
                <a:gd name="T40" fmla="*/ 0 w 52"/>
                <a:gd name="T41" fmla="*/ 0 h 256"/>
                <a:gd name="T42" fmla="*/ 0 w 52"/>
                <a:gd name="T43" fmla="*/ 0 h 256"/>
                <a:gd name="T44" fmla="*/ 0 w 52"/>
                <a:gd name="T45" fmla="*/ 0 h 256"/>
                <a:gd name="T46" fmla="*/ 0 w 52"/>
                <a:gd name="T47" fmla="*/ 0 h 256"/>
                <a:gd name="T48" fmla="*/ 0 w 52"/>
                <a:gd name="T49" fmla="*/ 0 h 256"/>
                <a:gd name="T50" fmla="*/ 0 w 52"/>
                <a:gd name="T51" fmla="*/ 0 h 25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52"/>
                <a:gd name="T79" fmla="*/ 0 h 256"/>
                <a:gd name="T80" fmla="*/ 52 w 52"/>
                <a:gd name="T81" fmla="*/ 256 h 25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52" h="256">
                  <a:moveTo>
                    <a:pt x="16" y="5"/>
                  </a:moveTo>
                  <a:lnTo>
                    <a:pt x="15" y="10"/>
                  </a:lnTo>
                  <a:lnTo>
                    <a:pt x="11" y="24"/>
                  </a:lnTo>
                  <a:lnTo>
                    <a:pt x="6" y="47"/>
                  </a:lnTo>
                  <a:lnTo>
                    <a:pt x="2" y="77"/>
                  </a:lnTo>
                  <a:lnTo>
                    <a:pt x="0" y="115"/>
                  </a:lnTo>
                  <a:lnTo>
                    <a:pt x="0" y="157"/>
                  </a:lnTo>
                  <a:lnTo>
                    <a:pt x="4" y="205"/>
                  </a:lnTo>
                  <a:lnTo>
                    <a:pt x="14" y="256"/>
                  </a:lnTo>
                  <a:lnTo>
                    <a:pt x="50" y="254"/>
                  </a:lnTo>
                  <a:lnTo>
                    <a:pt x="49" y="247"/>
                  </a:lnTo>
                  <a:lnTo>
                    <a:pt x="45" y="226"/>
                  </a:lnTo>
                  <a:lnTo>
                    <a:pt x="41" y="195"/>
                  </a:lnTo>
                  <a:lnTo>
                    <a:pt x="37" y="157"/>
                  </a:lnTo>
                  <a:lnTo>
                    <a:pt x="35" y="116"/>
                  </a:lnTo>
                  <a:lnTo>
                    <a:pt x="36" y="74"/>
                  </a:lnTo>
                  <a:lnTo>
                    <a:pt x="41" y="35"/>
                  </a:lnTo>
                  <a:lnTo>
                    <a:pt x="52" y="3"/>
                  </a:lnTo>
                  <a:lnTo>
                    <a:pt x="52" y="2"/>
                  </a:lnTo>
                  <a:lnTo>
                    <a:pt x="51" y="1"/>
                  </a:lnTo>
                  <a:lnTo>
                    <a:pt x="49" y="0"/>
                  </a:lnTo>
                  <a:lnTo>
                    <a:pt x="45" y="0"/>
                  </a:lnTo>
                  <a:lnTo>
                    <a:pt x="39" y="0"/>
                  </a:lnTo>
                  <a:lnTo>
                    <a:pt x="29" y="2"/>
                  </a:lnTo>
                  <a:lnTo>
                    <a:pt x="16" y="5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25" name="Freeform 451"/>
            <p:cNvSpPr>
              <a:spLocks/>
            </p:cNvSpPr>
            <p:nvPr/>
          </p:nvSpPr>
          <p:spPr bwMode="auto">
            <a:xfrm>
              <a:off x="4046" y="3273"/>
              <a:ext cx="20" cy="77"/>
            </a:xfrm>
            <a:custGeom>
              <a:avLst/>
              <a:gdLst>
                <a:gd name="T0" fmla="*/ 0 w 176"/>
                <a:gd name="T1" fmla="*/ 0 h 693"/>
                <a:gd name="T2" fmla="*/ 0 w 176"/>
                <a:gd name="T3" fmla="*/ 0 h 693"/>
                <a:gd name="T4" fmla="*/ 0 w 176"/>
                <a:gd name="T5" fmla="*/ 0 h 693"/>
                <a:gd name="T6" fmla="*/ 0 w 176"/>
                <a:gd name="T7" fmla="*/ 0 h 693"/>
                <a:gd name="T8" fmla="*/ 0 w 176"/>
                <a:gd name="T9" fmla="*/ 0 h 693"/>
                <a:gd name="T10" fmla="*/ 0 w 176"/>
                <a:gd name="T11" fmla="*/ 0 h 693"/>
                <a:gd name="T12" fmla="*/ 0 w 176"/>
                <a:gd name="T13" fmla="*/ 0 h 693"/>
                <a:gd name="T14" fmla="*/ 0 w 176"/>
                <a:gd name="T15" fmla="*/ 0 h 693"/>
                <a:gd name="T16" fmla="*/ 0 w 176"/>
                <a:gd name="T17" fmla="*/ 0 h 693"/>
                <a:gd name="T18" fmla="*/ 0 w 176"/>
                <a:gd name="T19" fmla="*/ 0 h 693"/>
                <a:gd name="T20" fmla="*/ 0 w 176"/>
                <a:gd name="T21" fmla="*/ 0 h 693"/>
                <a:gd name="T22" fmla="*/ 0 w 176"/>
                <a:gd name="T23" fmla="*/ 0 h 693"/>
                <a:gd name="T24" fmla="*/ 0 w 176"/>
                <a:gd name="T25" fmla="*/ 0 h 693"/>
                <a:gd name="T26" fmla="*/ 0 w 176"/>
                <a:gd name="T27" fmla="*/ 0 h 693"/>
                <a:gd name="T28" fmla="*/ 0 w 176"/>
                <a:gd name="T29" fmla="*/ 0 h 693"/>
                <a:gd name="T30" fmla="*/ 0 w 176"/>
                <a:gd name="T31" fmla="*/ 0 h 693"/>
                <a:gd name="T32" fmla="*/ 0 w 176"/>
                <a:gd name="T33" fmla="*/ 0 h 693"/>
                <a:gd name="T34" fmla="*/ 0 w 176"/>
                <a:gd name="T35" fmla="*/ 0 h 693"/>
                <a:gd name="T36" fmla="*/ 0 w 176"/>
                <a:gd name="T37" fmla="*/ 0 h 693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76"/>
                <a:gd name="T58" fmla="*/ 0 h 693"/>
                <a:gd name="T59" fmla="*/ 176 w 176"/>
                <a:gd name="T60" fmla="*/ 693 h 693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76" h="693">
                  <a:moveTo>
                    <a:pt x="176" y="5"/>
                  </a:moveTo>
                  <a:lnTo>
                    <a:pt x="172" y="10"/>
                  </a:lnTo>
                  <a:lnTo>
                    <a:pt x="159" y="28"/>
                  </a:lnTo>
                  <a:lnTo>
                    <a:pt x="144" y="63"/>
                  </a:lnTo>
                  <a:lnTo>
                    <a:pt x="129" y="123"/>
                  </a:lnTo>
                  <a:lnTo>
                    <a:pt x="117" y="210"/>
                  </a:lnTo>
                  <a:lnTo>
                    <a:pt x="110" y="331"/>
                  </a:lnTo>
                  <a:lnTo>
                    <a:pt x="115" y="490"/>
                  </a:lnTo>
                  <a:lnTo>
                    <a:pt x="131" y="693"/>
                  </a:lnTo>
                  <a:lnTo>
                    <a:pt x="32" y="693"/>
                  </a:lnTo>
                  <a:lnTo>
                    <a:pt x="29" y="673"/>
                  </a:lnTo>
                  <a:lnTo>
                    <a:pt x="20" y="617"/>
                  </a:lnTo>
                  <a:lnTo>
                    <a:pt x="11" y="533"/>
                  </a:lnTo>
                  <a:lnTo>
                    <a:pt x="3" y="430"/>
                  </a:lnTo>
                  <a:lnTo>
                    <a:pt x="0" y="317"/>
                  </a:lnTo>
                  <a:lnTo>
                    <a:pt x="6" y="202"/>
                  </a:lnTo>
                  <a:lnTo>
                    <a:pt x="23" y="93"/>
                  </a:lnTo>
                  <a:lnTo>
                    <a:pt x="57" y="0"/>
                  </a:lnTo>
                  <a:lnTo>
                    <a:pt x="176" y="5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26" name="Freeform 452"/>
            <p:cNvSpPr>
              <a:spLocks/>
            </p:cNvSpPr>
            <p:nvPr/>
          </p:nvSpPr>
          <p:spPr bwMode="auto">
            <a:xfrm>
              <a:off x="4047" y="3279"/>
              <a:ext cx="16" cy="65"/>
            </a:xfrm>
            <a:custGeom>
              <a:avLst/>
              <a:gdLst>
                <a:gd name="T0" fmla="*/ 0 w 149"/>
                <a:gd name="T1" fmla="*/ 0 h 592"/>
                <a:gd name="T2" fmla="*/ 0 w 149"/>
                <a:gd name="T3" fmla="*/ 0 h 592"/>
                <a:gd name="T4" fmla="*/ 0 w 149"/>
                <a:gd name="T5" fmla="*/ 0 h 592"/>
                <a:gd name="T6" fmla="*/ 0 w 149"/>
                <a:gd name="T7" fmla="*/ 0 h 592"/>
                <a:gd name="T8" fmla="*/ 0 w 149"/>
                <a:gd name="T9" fmla="*/ 0 h 592"/>
                <a:gd name="T10" fmla="*/ 0 w 149"/>
                <a:gd name="T11" fmla="*/ 0 h 592"/>
                <a:gd name="T12" fmla="*/ 0 w 149"/>
                <a:gd name="T13" fmla="*/ 0 h 592"/>
                <a:gd name="T14" fmla="*/ 0 w 149"/>
                <a:gd name="T15" fmla="*/ 0 h 592"/>
                <a:gd name="T16" fmla="*/ 0 w 149"/>
                <a:gd name="T17" fmla="*/ 0 h 592"/>
                <a:gd name="T18" fmla="*/ 0 w 149"/>
                <a:gd name="T19" fmla="*/ 0 h 592"/>
                <a:gd name="T20" fmla="*/ 0 w 149"/>
                <a:gd name="T21" fmla="*/ 0 h 592"/>
                <a:gd name="T22" fmla="*/ 0 w 149"/>
                <a:gd name="T23" fmla="*/ 0 h 592"/>
                <a:gd name="T24" fmla="*/ 0 w 149"/>
                <a:gd name="T25" fmla="*/ 0 h 592"/>
                <a:gd name="T26" fmla="*/ 0 w 149"/>
                <a:gd name="T27" fmla="*/ 0 h 592"/>
                <a:gd name="T28" fmla="*/ 0 w 149"/>
                <a:gd name="T29" fmla="*/ 0 h 592"/>
                <a:gd name="T30" fmla="*/ 0 w 149"/>
                <a:gd name="T31" fmla="*/ 0 h 592"/>
                <a:gd name="T32" fmla="*/ 0 w 149"/>
                <a:gd name="T33" fmla="*/ 0 h 592"/>
                <a:gd name="T34" fmla="*/ 0 w 149"/>
                <a:gd name="T35" fmla="*/ 0 h 592"/>
                <a:gd name="T36" fmla="*/ 0 w 149"/>
                <a:gd name="T37" fmla="*/ 0 h 59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49"/>
                <a:gd name="T58" fmla="*/ 0 h 592"/>
                <a:gd name="T59" fmla="*/ 149 w 149"/>
                <a:gd name="T60" fmla="*/ 592 h 59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49" h="592">
                  <a:moveTo>
                    <a:pt x="149" y="4"/>
                  </a:moveTo>
                  <a:lnTo>
                    <a:pt x="145" y="8"/>
                  </a:lnTo>
                  <a:lnTo>
                    <a:pt x="136" y="24"/>
                  </a:lnTo>
                  <a:lnTo>
                    <a:pt x="123" y="54"/>
                  </a:lnTo>
                  <a:lnTo>
                    <a:pt x="110" y="104"/>
                  </a:lnTo>
                  <a:lnTo>
                    <a:pt x="99" y="179"/>
                  </a:lnTo>
                  <a:lnTo>
                    <a:pt x="94" y="282"/>
                  </a:lnTo>
                  <a:lnTo>
                    <a:pt x="97" y="418"/>
                  </a:lnTo>
                  <a:lnTo>
                    <a:pt x="112" y="592"/>
                  </a:lnTo>
                  <a:lnTo>
                    <a:pt x="27" y="592"/>
                  </a:lnTo>
                  <a:lnTo>
                    <a:pt x="24" y="575"/>
                  </a:lnTo>
                  <a:lnTo>
                    <a:pt x="17" y="527"/>
                  </a:lnTo>
                  <a:lnTo>
                    <a:pt x="9" y="455"/>
                  </a:lnTo>
                  <a:lnTo>
                    <a:pt x="2" y="367"/>
                  </a:lnTo>
                  <a:lnTo>
                    <a:pt x="0" y="271"/>
                  </a:lnTo>
                  <a:lnTo>
                    <a:pt x="5" y="173"/>
                  </a:lnTo>
                  <a:lnTo>
                    <a:pt x="20" y="80"/>
                  </a:lnTo>
                  <a:lnTo>
                    <a:pt x="48" y="0"/>
                  </a:lnTo>
                  <a:lnTo>
                    <a:pt x="149" y="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27" name="Freeform 453"/>
            <p:cNvSpPr>
              <a:spLocks/>
            </p:cNvSpPr>
            <p:nvPr/>
          </p:nvSpPr>
          <p:spPr bwMode="auto">
            <a:xfrm>
              <a:off x="4048" y="3284"/>
              <a:ext cx="13" cy="54"/>
            </a:xfrm>
            <a:custGeom>
              <a:avLst/>
              <a:gdLst>
                <a:gd name="T0" fmla="*/ 0 w 124"/>
                <a:gd name="T1" fmla="*/ 0 h 490"/>
                <a:gd name="T2" fmla="*/ 0 w 124"/>
                <a:gd name="T3" fmla="*/ 0 h 490"/>
                <a:gd name="T4" fmla="*/ 0 w 124"/>
                <a:gd name="T5" fmla="*/ 0 h 490"/>
                <a:gd name="T6" fmla="*/ 0 w 124"/>
                <a:gd name="T7" fmla="*/ 0 h 490"/>
                <a:gd name="T8" fmla="*/ 0 w 124"/>
                <a:gd name="T9" fmla="*/ 0 h 490"/>
                <a:gd name="T10" fmla="*/ 0 w 124"/>
                <a:gd name="T11" fmla="*/ 0 h 490"/>
                <a:gd name="T12" fmla="*/ 0 w 124"/>
                <a:gd name="T13" fmla="*/ 0 h 490"/>
                <a:gd name="T14" fmla="*/ 0 w 124"/>
                <a:gd name="T15" fmla="*/ 0 h 490"/>
                <a:gd name="T16" fmla="*/ 0 w 124"/>
                <a:gd name="T17" fmla="*/ 0 h 490"/>
                <a:gd name="T18" fmla="*/ 0 w 124"/>
                <a:gd name="T19" fmla="*/ 0 h 490"/>
                <a:gd name="T20" fmla="*/ 0 w 124"/>
                <a:gd name="T21" fmla="*/ 0 h 490"/>
                <a:gd name="T22" fmla="*/ 0 w 124"/>
                <a:gd name="T23" fmla="*/ 0 h 490"/>
                <a:gd name="T24" fmla="*/ 0 w 124"/>
                <a:gd name="T25" fmla="*/ 0 h 490"/>
                <a:gd name="T26" fmla="*/ 0 w 124"/>
                <a:gd name="T27" fmla="*/ 0 h 490"/>
                <a:gd name="T28" fmla="*/ 0 w 124"/>
                <a:gd name="T29" fmla="*/ 0 h 490"/>
                <a:gd name="T30" fmla="*/ 0 w 124"/>
                <a:gd name="T31" fmla="*/ 0 h 490"/>
                <a:gd name="T32" fmla="*/ 0 w 124"/>
                <a:gd name="T33" fmla="*/ 0 h 490"/>
                <a:gd name="T34" fmla="*/ 0 w 124"/>
                <a:gd name="T35" fmla="*/ 0 h 490"/>
                <a:gd name="T36" fmla="*/ 0 w 124"/>
                <a:gd name="T37" fmla="*/ 0 h 49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24"/>
                <a:gd name="T58" fmla="*/ 0 h 490"/>
                <a:gd name="T59" fmla="*/ 124 w 124"/>
                <a:gd name="T60" fmla="*/ 490 h 49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24" h="490">
                  <a:moveTo>
                    <a:pt x="124" y="4"/>
                  </a:moveTo>
                  <a:lnTo>
                    <a:pt x="121" y="7"/>
                  </a:lnTo>
                  <a:lnTo>
                    <a:pt x="113" y="21"/>
                  </a:lnTo>
                  <a:lnTo>
                    <a:pt x="103" y="45"/>
                  </a:lnTo>
                  <a:lnTo>
                    <a:pt x="91" y="87"/>
                  </a:lnTo>
                  <a:lnTo>
                    <a:pt x="83" y="148"/>
                  </a:lnTo>
                  <a:lnTo>
                    <a:pt x="79" y="234"/>
                  </a:lnTo>
                  <a:lnTo>
                    <a:pt x="81" y="347"/>
                  </a:lnTo>
                  <a:lnTo>
                    <a:pt x="93" y="490"/>
                  </a:lnTo>
                  <a:lnTo>
                    <a:pt x="23" y="490"/>
                  </a:lnTo>
                  <a:lnTo>
                    <a:pt x="21" y="476"/>
                  </a:lnTo>
                  <a:lnTo>
                    <a:pt x="15" y="436"/>
                  </a:lnTo>
                  <a:lnTo>
                    <a:pt x="8" y="377"/>
                  </a:lnTo>
                  <a:lnTo>
                    <a:pt x="2" y="304"/>
                  </a:lnTo>
                  <a:lnTo>
                    <a:pt x="0" y="224"/>
                  </a:lnTo>
                  <a:lnTo>
                    <a:pt x="4" y="143"/>
                  </a:lnTo>
                  <a:lnTo>
                    <a:pt x="17" y="67"/>
                  </a:lnTo>
                  <a:lnTo>
                    <a:pt x="40" y="0"/>
                  </a:lnTo>
                  <a:lnTo>
                    <a:pt x="124" y="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28" name="Freeform 454"/>
            <p:cNvSpPr>
              <a:spLocks/>
            </p:cNvSpPr>
            <p:nvPr/>
          </p:nvSpPr>
          <p:spPr bwMode="auto">
            <a:xfrm>
              <a:off x="4048" y="3289"/>
              <a:ext cx="11" cy="43"/>
            </a:xfrm>
            <a:custGeom>
              <a:avLst/>
              <a:gdLst>
                <a:gd name="T0" fmla="*/ 0 w 99"/>
                <a:gd name="T1" fmla="*/ 0 h 389"/>
                <a:gd name="T2" fmla="*/ 0 w 99"/>
                <a:gd name="T3" fmla="*/ 0 h 389"/>
                <a:gd name="T4" fmla="*/ 0 w 99"/>
                <a:gd name="T5" fmla="*/ 0 h 389"/>
                <a:gd name="T6" fmla="*/ 0 w 99"/>
                <a:gd name="T7" fmla="*/ 0 h 389"/>
                <a:gd name="T8" fmla="*/ 0 w 99"/>
                <a:gd name="T9" fmla="*/ 0 h 389"/>
                <a:gd name="T10" fmla="*/ 0 w 99"/>
                <a:gd name="T11" fmla="*/ 0 h 389"/>
                <a:gd name="T12" fmla="*/ 0 w 99"/>
                <a:gd name="T13" fmla="*/ 0 h 389"/>
                <a:gd name="T14" fmla="*/ 0 w 99"/>
                <a:gd name="T15" fmla="*/ 0 h 389"/>
                <a:gd name="T16" fmla="*/ 0 w 99"/>
                <a:gd name="T17" fmla="*/ 0 h 389"/>
                <a:gd name="T18" fmla="*/ 0 w 99"/>
                <a:gd name="T19" fmla="*/ 0 h 389"/>
                <a:gd name="T20" fmla="*/ 0 w 99"/>
                <a:gd name="T21" fmla="*/ 0 h 389"/>
                <a:gd name="T22" fmla="*/ 0 w 99"/>
                <a:gd name="T23" fmla="*/ 0 h 389"/>
                <a:gd name="T24" fmla="*/ 0 w 99"/>
                <a:gd name="T25" fmla="*/ 0 h 389"/>
                <a:gd name="T26" fmla="*/ 0 w 99"/>
                <a:gd name="T27" fmla="*/ 0 h 389"/>
                <a:gd name="T28" fmla="*/ 0 w 99"/>
                <a:gd name="T29" fmla="*/ 0 h 389"/>
                <a:gd name="T30" fmla="*/ 0 w 99"/>
                <a:gd name="T31" fmla="*/ 0 h 389"/>
                <a:gd name="T32" fmla="*/ 0 w 99"/>
                <a:gd name="T33" fmla="*/ 0 h 389"/>
                <a:gd name="T34" fmla="*/ 0 w 99"/>
                <a:gd name="T35" fmla="*/ 0 h 389"/>
                <a:gd name="T36" fmla="*/ 0 w 99"/>
                <a:gd name="T37" fmla="*/ 0 h 38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99"/>
                <a:gd name="T58" fmla="*/ 0 h 389"/>
                <a:gd name="T59" fmla="*/ 99 w 99"/>
                <a:gd name="T60" fmla="*/ 389 h 389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99" h="389">
                  <a:moveTo>
                    <a:pt x="99" y="3"/>
                  </a:moveTo>
                  <a:lnTo>
                    <a:pt x="96" y="6"/>
                  </a:lnTo>
                  <a:lnTo>
                    <a:pt x="89" y="16"/>
                  </a:lnTo>
                  <a:lnTo>
                    <a:pt x="81" y="36"/>
                  </a:lnTo>
                  <a:lnTo>
                    <a:pt x="72" y="69"/>
                  </a:lnTo>
                  <a:lnTo>
                    <a:pt x="66" y="118"/>
                  </a:lnTo>
                  <a:lnTo>
                    <a:pt x="62" y="185"/>
                  </a:lnTo>
                  <a:lnTo>
                    <a:pt x="64" y="275"/>
                  </a:lnTo>
                  <a:lnTo>
                    <a:pt x="73" y="389"/>
                  </a:lnTo>
                  <a:lnTo>
                    <a:pt x="18" y="389"/>
                  </a:lnTo>
                  <a:lnTo>
                    <a:pt x="16" y="378"/>
                  </a:lnTo>
                  <a:lnTo>
                    <a:pt x="11" y="346"/>
                  </a:lnTo>
                  <a:lnTo>
                    <a:pt x="6" y="299"/>
                  </a:lnTo>
                  <a:lnTo>
                    <a:pt x="2" y="242"/>
                  </a:lnTo>
                  <a:lnTo>
                    <a:pt x="0" y="178"/>
                  </a:lnTo>
                  <a:lnTo>
                    <a:pt x="4" y="114"/>
                  </a:lnTo>
                  <a:lnTo>
                    <a:pt x="14" y="52"/>
                  </a:lnTo>
                  <a:lnTo>
                    <a:pt x="32" y="0"/>
                  </a:lnTo>
                  <a:lnTo>
                    <a:pt x="99" y="3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29" name="Freeform 455"/>
            <p:cNvSpPr>
              <a:spLocks/>
            </p:cNvSpPr>
            <p:nvPr/>
          </p:nvSpPr>
          <p:spPr bwMode="auto">
            <a:xfrm>
              <a:off x="4049" y="3295"/>
              <a:ext cx="8" cy="31"/>
            </a:xfrm>
            <a:custGeom>
              <a:avLst/>
              <a:gdLst>
                <a:gd name="T0" fmla="*/ 0 w 72"/>
                <a:gd name="T1" fmla="*/ 0 h 287"/>
                <a:gd name="T2" fmla="*/ 0 w 72"/>
                <a:gd name="T3" fmla="*/ 0 h 287"/>
                <a:gd name="T4" fmla="*/ 0 w 72"/>
                <a:gd name="T5" fmla="*/ 0 h 287"/>
                <a:gd name="T6" fmla="*/ 0 w 72"/>
                <a:gd name="T7" fmla="*/ 0 h 287"/>
                <a:gd name="T8" fmla="*/ 0 w 72"/>
                <a:gd name="T9" fmla="*/ 0 h 287"/>
                <a:gd name="T10" fmla="*/ 0 w 72"/>
                <a:gd name="T11" fmla="*/ 0 h 287"/>
                <a:gd name="T12" fmla="*/ 0 w 72"/>
                <a:gd name="T13" fmla="*/ 0 h 287"/>
                <a:gd name="T14" fmla="*/ 0 w 72"/>
                <a:gd name="T15" fmla="*/ 0 h 287"/>
                <a:gd name="T16" fmla="*/ 0 w 72"/>
                <a:gd name="T17" fmla="*/ 0 h 287"/>
                <a:gd name="T18" fmla="*/ 0 w 72"/>
                <a:gd name="T19" fmla="*/ 0 h 287"/>
                <a:gd name="T20" fmla="*/ 0 w 72"/>
                <a:gd name="T21" fmla="*/ 0 h 287"/>
                <a:gd name="T22" fmla="*/ 0 w 72"/>
                <a:gd name="T23" fmla="*/ 0 h 287"/>
                <a:gd name="T24" fmla="*/ 0 w 72"/>
                <a:gd name="T25" fmla="*/ 0 h 287"/>
                <a:gd name="T26" fmla="*/ 0 w 72"/>
                <a:gd name="T27" fmla="*/ 0 h 287"/>
                <a:gd name="T28" fmla="*/ 0 w 72"/>
                <a:gd name="T29" fmla="*/ 0 h 287"/>
                <a:gd name="T30" fmla="*/ 0 w 72"/>
                <a:gd name="T31" fmla="*/ 0 h 287"/>
                <a:gd name="T32" fmla="*/ 0 w 72"/>
                <a:gd name="T33" fmla="*/ 0 h 287"/>
                <a:gd name="T34" fmla="*/ 0 w 72"/>
                <a:gd name="T35" fmla="*/ 0 h 287"/>
                <a:gd name="T36" fmla="*/ 0 w 72"/>
                <a:gd name="T37" fmla="*/ 0 h 28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72"/>
                <a:gd name="T58" fmla="*/ 0 h 287"/>
                <a:gd name="T59" fmla="*/ 72 w 72"/>
                <a:gd name="T60" fmla="*/ 287 h 28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72" h="287">
                  <a:moveTo>
                    <a:pt x="72" y="2"/>
                  </a:moveTo>
                  <a:lnTo>
                    <a:pt x="70" y="4"/>
                  </a:lnTo>
                  <a:lnTo>
                    <a:pt x="66" y="12"/>
                  </a:lnTo>
                  <a:lnTo>
                    <a:pt x="59" y="27"/>
                  </a:lnTo>
                  <a:lnTo>
                    <a:pt x="53" y="50"/>
                  </a:lnTo>
                  <a:lnTo>
                    <a:pt x="48" y="87"/>
                  </a:lnTo>
                  <a:lnTo>
                    <a:pt x="46" y="137"/>
                  </a:lnTo>
                  <a:lnTo>
                    <a:pt x="47" y="203"/>
                  </a:lnTo>
                  <a:lnTo>
                    <a:pt x="54" y="287"/>
                  </a:lnTo>
                  <a:lnTo>
                    <a:pt x="13" y="287"/>
                  </a:lnTo>
                  <a:lnTo>
                    <a:pt x="12" y="279"/>
                  </a:lnTo>
                  <a:lnTo>
                    <a:pt x="8" y="255"/>
                  </a:lnTo>
                  <a:lnTo>
                    <a:pt x="4" y="220"/>
                  </a:lnTo>
                  <a:lnTo>
                    <a:pt x="1" y="178"/>
                  </a:lnTo>
                  <a:lnTo>
                    <a:pt x="0" y="131"/>
                  </a:lnTo>
                  <a:lnTo>
                    <a:pt x="2" y="84"/>
                  </a:lnTo>
                  <a:lnTo>
                    <a:pt x="9" y="39"/>
                  </a:lnTo>
                  <a:lnTo>
                    <a:pt x="23" y="0"/>
                  </a:lnTo>
                  <a:lnTo>
                    <a:pt x="72" y="2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30" name="Rectangle 456"/>
            <p:cNvSpPr>
              <a:spLocks noChangeArrowheads="1"/>
            </p:cNvSpPr>
            <p:nvPr/>
          </p:nvSpPr>
          <p:spPr bwMode="auto">
            <a:xfrm>
              <a:off x="3944" y="3287"/>
              <a:ext cx="3" cy="101"/>
            </a:xfrm>
            <a:prstGeom prst="rect">
              <a:avLst/>
            </a:prstGeom>
            <a:solidFill>
              <a:srgbClr val="DDDDDD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l-GR"/>
            </a:p>
          </p:txBody>
        </p:sp>
        <p:sp>
          <p:nvSpPr>
            <p:cNvPr id="21931" name="Freeform 457"/>
            <p:cNvSpPr>
              <a:spLocks/>
            </p:cNvSpPr>
            <p:nvPr/>
          </p:nvSpPr>
          <p:spPr bwMode="auto">
            <a:xfrm>
              <a:off x="3980" y="3285"/>
              <a:ext cx="39" cy="47"/>
            </a:xfrm>
            <a:custGeom>
              <a:avLst/>
              <a:gdLst>
                <a:gd name="T0" fmla="*/ 0 w 354"/>
                <a:gd name="T1" fmla="*/ 0 h 418"/>
                <a:gd name="T2" fmla="*/ 0 w 354"/>
                <a:gd name="T3" fmla="*/ 0 h 418"/>
                <a:gd name="T4" fmla="*/ 0 w 354"/>
                <a:gd name="T5" fmla="*/ 0 h 418"/>
                <a:gd name="T6" fmla="*/ 0 w 354"/>
                <a:gd name="T7" fmla="*/ 0 h 418"/>
                <a:gd name="T8" fmla="*/ 0 w 354"/>
                <a:gd name="T9" fmla="*/ 0 h 418"/>
                <a:gd name="T10" fmla="*/ 0 w 354"/>
                <a:gd name="T11" fmla="*/ 0 h 418"/>
                <a:gd name="T12" fmla="*/ 0 w 354"/>
                <a:gd name="T13" fmla="*/ 0 h 418"/>
                <a:gd name="T14" fmla="*/ 0 w 354"/>
                <a:gd name="T15" fmla="*/ 0 h 418"/>
                <a:gd name="T16" fmla="*/ 0 w 354"/>
                <a:gd name="T17" fmla="*/ 0 h 418"/>
                <a:gd name="T18" fmla="*/ 0 w 354"/>
                <a:gd name="T19" fmla="*/ 0 h 418"/>
                <a:gd name="T20" fmla="*/ 0 w 354"/>
                <a:gd name="T21" fmla="*/ 0 h 418"/>
                <a:gd name="T22" fmla="*/ 0 w 354"/>
                <a:gd name="T23" fmla="*/ 0 h 418"/>
                <a:gd name="T24" fmla="*/ 0 w 354"/>
                <a:gd name="T25" fmla="*/ 0 h 418"/>
                <a:gd name="T26" fmla="*/ 0 w 354"/>
                <a:gd name="T27" fmla="*/ 0 h 418"/>
                <a:gd name="T28" fmla="*/ 0 w 354"/>
                <a:gd name="T29" fmla="*/ 0 h 418"/>
                <a:gd name="T30" fmla="*/ 0 w 354"/>
                <a:gd name="T31" fmla="*/ 0 h 418"/>
                <a:gd name="T32" fmla="*/ 0 w 354"/>
                <a:gd name="T33" fmla="*/ 0 h 418"/>
                <a:gd name="T34" fmla="*/ 0 w 354"/>
                <a:gd name="T35" fmla="*/ 0 h 418"/>
                <a:gd name="T36" fmla="*/ 0 w 354"/>
                <a:gd name="T37" fmla="*/ 0 h 418"/>
                <a:gd name="T38" fmla="*/ 0 w 354"/>
                <a:gd name="T39" fmla="*/ 0 h 418"/>
                <a:gd name="T40" fmla="*/ 0 w 354"/>
                <a:gd name="T41" fmla="*/ 0 h 418"/>
                <a:gd name="T42" fmla="*/ 0 w 354"/>
                <a:gd name="T43" fmla="*/ 0 h 418"/>
                <a:gd name="T44" fmla="*/ 0 w 354"/>
                <a:gd name="T45" fmla="*/ 0 h 418"/>
                <a:gd name="T46" fmla="*/ 0 w 354"/>
                <a:gd name="T47" fmla="*/ 0 h 418"/>
                <a:gd name="T48" fmla="*/ 0 w 354"/>
                <a:gd name="T49" fmla="*/ 0 h 418"/>
                <a:gd name="T50" fmla="*/ 0 w 354"/>
                <a:gd name="T51" fmla="*/ 0 h 418"/>
                <a:gd name="T52" fmla="*/ 0 w 354"/>
                <a:gd name="T53" fmla="*/ 0 h 418"/>
                <a:gd name="T54" fmla="*/ 0 w 354"/>
                <a:gd name="T55" fmla="*/ 0 h 418"/>
                <a:gd name="T56" fmla="*/ 0 w 354"/>
                <a:gd name="T57" fmla="*/ 0 h 418"/>
                <a:gd name="T58" fmla="*/ 0 w 354"/>
                <a:gd name="T59" fmla="*/ 0 h 418"/>
                <a:gd name="T60" fmla="*/ 0 w 354"/>
                <a:gd name="T61" fmla="*/ 0 h 418"/>
                <a:gd name="T62" fmla="*/ 0 w 354"/>
                <a:gd name="T63" fmla="*/ 0 h 418"/>
                <a:gd name="T64" fmla="*/ 0 w 354"/>
                <a:gd name="T65" fmla="*/ 0 h 418"/>
                <a:gd name="T66" fmla="*/ 0 w 354"/>
                <a:gd name="T67" fmla="*/ 0 h 418"/>
                <a:gd name="T68" fmla="*/ 0 w 354"/>
                <a:gd name="T69" fmla="*/ 0 h 418"/>
                <a:gd name="T70" fmla="*/ 0 w 354"/>
                <a:gd name="T71" fmla="*/ 0 h 418"/>
                <a:gd name="T72" fmla="*/ 0 w 354"/>
                <a:gd name="T73" fmla="*/ 0 h 418"/>
                <a:gd name="T74" fmla="*/ 0 w 354"/>
                <a:gd name="T75" fmla="*/ 0 h 418"/>
                <a:gd name="T76" fmla="*/ 0 w 354"/>
                <a:gd name="T77" fmla="*/ 0 h 418"/>
                <a:gd name="T78" fmla="*/ 0 w 354"/>
                <a:gd name="T79" fmla="*/ 0 h 418"/>
                <a:gd name="T80" fmla="*/ 0 w 354"/>
                <a:gd name="T81" fmla="*/ 0 h 418"/>
                <a:gd name="T82" fmla="*/ 0 w 354"/>
                <a:gd name="T83" fmla="*/ 0 h 418"/>
                <a:gd name="T84" fmla="*/ 0 w 354"/>
                <a:gd name="T85" fmla="*/ 0 h 418"/>
                <a:gd name="T86" fmla="*/ 0 w 354"/>
                <a:gd name="T87" fmla="*/ 0 h 418"/>
                <a:gd name="T88" fmla="*/ 0 w 354"/>
                <a:gd name="T89" fmla="*/ 0 h 418"/>
                <a:gd name="T90" fmla="*/ 0 w 354"/>
                <a:gd name="T91" fmla="*/ 0 h 418"/>
                <a:gd name="T92" fmla="*/ 0 w 354"/>
                <a:gd name="T93" fmla="*/ 0 h 418"/>
                <a:gd name="T94" fmla="*/ 0 w 354"/>
                <a:gd name="T95" fmla="*/ 0 h 418"/>
                <a:gd name="T96" fmla="*/ 0 w 354"/>
                <a:gd name="T97" fmla="*/ 0 h 418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354"/>
                <a:gd name="T148" fmla="*/ 0 h 418"/>
                <a:gd name="T149" fmla="*/ 354 w 354"/>
                <a:gd name="T150" fmla="*/ 418 h 418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354" h="418">
                  <a:moveTo>
                    <a:pt x="33" y="39"/>
                  </a:moveTo>
                  <a:lnTo>
                    <a:pt x="30" y="48"/>
                  </a:lnTo>
                  <a:lnTo>
                    <a:pt x="23" y="71"/>
                  </a:lnTo>
                  <a:lnTo>
                    <a:pt x="15" y="107"/>
                  </a:lnTo>
                  <a:lnTo>
                    <a:pt x="7" y="155"/>
                  </a:lnTo>
                  <a:lnTo>
                    <a:pt x="1" y="212"/>
                  </a:lnTo>
                  <a:lnTo>
                    <a:pt x="0" y="276"/>
                  </a:lnTo>
                  <a:lnTo>
                    <a:pt x="6" y="345"/>
                  </a:lnTo>
                  <a:lnTo>
                    <a:pt x="21" y="418"/>
                  </a:lnTo>
                  <a:lnTo>
                    <a:pt x="21" y="415"/>
                  </a:lnTo>
                  <a:lnTo>
                    <a:pt x="21" y="405"/>
                  </a:lnTo>
                  <a:lnTo>
                    <a:pt x="21" y="390"/>
                  </a:lnTo>
                  <a:lnTo>
                    <a:pt x="21" y="372"/>
                  </a:lnTo>
                  <a:lnTo>
                    <a:pt x="23" y="348"/>
                  </a:lnTo>
                  <a:lnTo>
                    <a:pt x="27" y="324"/>
                  </a:lnTo>
                  <a:lnTo>
                    <a:pt x="31" y="296"/>
                  </a:lnTo>
                  <a:lnTo>
                    <a:pt x="37" y="267"/>
                  </a:lnTo>
                  <a:lnTo>
                    <a:pt x="46" y="239"/>
                  </a:lnTo>
                  <a:lnTo>
                    <a:pt x="57" y="211"/>
                  </a:lnTo>
                  <a:lnTo>
                    <a:pt x="70" y="185"/>
                  </a:lnTo>
                  <a:lnTo>
                    <a:pt x="88" y="160"/>
                  </a:lnTo>
                  <a:lnTo>
                    <a:pt x="109" y="139"/>
                  </a:lnTo>
                  <a:lnTo>
                    <a:pt x="133" y="121"/>
                  </a:lnTo>
                  <a:lnTo>
                    <a:pt x="163" y="109"/>
                  </a:lnTo>
                  <a:lnTo>
                    <a:pt x="197" y="102"/>
                  </a:lnTo>
                  <a:lnTo>
                    <a:pt x="199" y="100"/>
                  </a:lnTo>
                  <a:lnTo>
                    <a:pt x="205" y="96"/>
                  </a:lnTo>
                  <a:lnTo>
                    <a:pt x="215" y="88"/>
                  </a:lnTo>
                  <a:lnTo>
                    <a:pt x="231" y="78"/>
                  </a:lnTo>
                  <a:lnTo>
                    <a:pt x="252" y="66"/>
                  </a:lnTo>
                  <a:lnTo>
                    <a:pt x="280" y="52"/>
                  </a:lnTo>
                  <a:lnTo>
                    <a:pt x="314" y="35"/>
                  </a:lnTo>
                  <a:lnTo>
                    <a:pt x="354" y="17"/>
                  </a:lnTo>
                  <a:lnTo>
                    <a:pt x="352" y="16"/>
                  </a:lnTo>
                  <a:lnTo>
                    <a:pt x="346" y="15"/>
                  </a:lnTo>
                  <a:lnTo>
                    <a:pt x="337" y="13"/>
                  </a:lnTo>
                  <a:lnTo>
                    <a:pt x="324" y="11"/>
                  </a:lnTo>
                  <a:lnTo>
                    <a:pt x="308" y="8"/>
                  </a:lnTo>
                  <a:lnTo>
                    <a:pt x="290" y="6"/>
                  </a:lnTo>
                  <a:lnTo>
                    <a:pt x="269" y="4"/>
                  </a:lnTo>
                  <a:lnTo>
                    <a:pt x="246" y="1"/>
                  </a:lnTo>
                  <a:lnTo>
                    <a:pt x="222" y="0"/>
                  </a:lnTo>
                  <a:lnTo>
                    <a:pt x="197" y="1"/>
                  </a:lnTo>
                  <a:lnTo>
                    <a:pt x="170" y="3"/>
                  </a:lnTo>
                  <a:lnTo>
                    <a:pt x="143" y="6"/>
                  </a:lnTo>
                  <a:lnTo>
                    <a:pt x="115" y="11"/>
                  </a:lnTo>
                  <a:lnTo>
                    <a:pt x="87" y="18"/>
                  </a:lnTo>
                  <a:lnTo>
                    <a:pt x="59" y="27"/>
                  </a:lnTo>
                  <a:lnTo>
                    <a:pt x="33" y="39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32" name="Freeform 458"/>
            <p:cNvSpPr>
              <a:spLocks/>
            </p:cNvSpPr>
            <p:nvPr/>
          </p:nvSpPr>
          <p:spPr bwMode="auto">
            <a:xfrm>
              <a:off x="3925" y="3320"/>
              <a:ext cx="32" cy="8"/>
            </a:xfrm>
            <a:custGeom>
              <a:avLst/>
              <a:gdLst>
                <a:gd name="T0" fmla="*/ 0 w 290"/>
                <a:gd name="T1" fmla="*/ 0 h 79"/>
                <a:gd name="T2" fmla="*/ 0 w 290"/>
                <a:gd name="T3" fmla="*/ 0 h 79"/>
                <a:gd name="T4" fmla="*/ 0 w 290"/>
                <a:gd name="T5" fmla="*/ 0 h 79"/>
                <a:gd name="T6" fmla="*/ 0 w 290"/>
                <a:gd name="T7" fmla="*/ 0 h 79"/>
                <a:gd name="T8" fmla="*/ 0 w 290"/>
                <a:gd name="T9" fmla="*/ 0 h 79"/>
                <a:gd name="T10" fmla="*/ 0 w 290"/>
                <a:gd name="T11" fmla="*/ 0 h 79"/>
                <a:gd name="T12" fmla="*/ 0 w 290"/>
                <a:gd name="T13" fmla="*/ 0 h 79"/>
                <a:gd name="T14" fmla="*/ 0 w 290"/>
                <a:gd name="T15" fmla="*/ 0 h 79"/>
                <a:gd name="T16" fmla="*/ 0 w 290"/>
                <a:gd name="T17" fmla="*/ 0 h 79"/>
                <a:gd name="T18" fmla="*/ 0 w 290"/>
                <a:gd name="T19" fmla="*/ 0 h 79"/>
                <a:gd name="T20" fmla="*/ 0 w 290"/>
                <a:gd name="T21" fmla="*/ 0 h 79"/>
                <a:gd name="T22" fmla="*/ 0 w 290"/>
                <a:gd name="T23" fmla="*/ 0 h 79"/>
                <a:gd name="T24" fmla="*/ 0 w 290"/>
                <a:gd name="T25" fmla="*/ 0 h 79"/>
                <a:gd name="T26" fmla="*/ 0 w 290"/>
                <a:gd name="T27" fmla="*/ 0 h 79"/>
                <a:gd name="T28" fmla="*/ 0 w 290"/>
                <a:gd name="T29" fmla="*/ 0 h 79"/>
                <a:gd name="T30" fmla="*/ 0 w 290"/>
                <a:gd name="T31" fmla="*/ 0 h 79"/>
                <a:gd name="T32" fmla="*/ 0 w 290"/>
                <a:gd name="T33" fmla="*/ 0 h 79"/>
                <a:gd name="T34" fmla="*/ 0 w 290"/>
                <a:gd name="T35" fmla="*/ 0 h 79"/>
                <a:gd name="T36" fmla="*/ 0 w 290"/>
                <a:gd name="T37" fmla="*/ 0 h 79"/>
                <a:gd name="T38" fmla="*/ 0 w 290"/>
                <a:gd name="T39" fmla="*/ 0 h 79"/>
                <a:gd name="T40" fmla="*/ 0 w 290"/>
                <a:gd name="T41" fmla="*/ 0 h 79"/>
                <a:gd name="T42" fmla="*/ 0 w 290"/>
                <a:gd name="T43" fmla="*/ 0 h 79"/>
                <a:gd name="T44" fmla="*/ 0 w 290"/>
                <a:gd name="T45" fmla="*/ 0 h 79"/>
                <a:gd name="T46" fmla="*/ 0 w 290"/>
                <a:gd name="T47" fmla="*/ 0 h 79"/>
                <a:gd name="T48" fmla="*/ 0 w 290"/>
                <a:gd name="T49" fmla="*/ 0 h 79"/>
                <a:gd name="T50" fmla="*/ 0 w 290"/>
                <a:gd name="T51" fmla="*/ 0 h 79"/>
                <a:gd name="T52" fmla="*/ 0 w 290"/>
                <a:gd name="T53" fmla="*/ 0 h 79"/>
                <a:gd name="T54" fmla="*/ 0 w 290"/>
                <a:gd name="T55" fmla="*/ 0 h 79"/>
                <a:gd name="T56" fmla="*/ 0 w 290"/>
                <a:gd name="T57" fmla="*/ 0 h 79"/>
                <a:gd name="T58" fmla="*/ 0 w 290"/>
                <a:gd name="T59" fmla="*/ 0 h 79"/>
                <a:gd name="T60" fmla="*/ 0 w 290"/>
                <a:gd name="T61" fmla="*/ 0 h 79"/>
                <a:gd name="T62" fmla="*/ 0 w 290"/>
                <a:gd name="T63" fmla="*/ 0 h 79"/>
                <a:gd name="T64" fmla="*/ 0 w 290"/>
                <a:gd name="T65" fmla="*/ 0 h 79"/>
                <a:gd name="T66" fmla="*/ 0 w 290"/>
                <a:gd name="T67" fmla="*/ 0 h 79"/>
                <a:gd name="T68" fmla="*/ 0 w 290"/>
                <a:gd name="T69" fmla="*/ 0 h 7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90"/>
                <a:gd name="T106" fmla="*/ 0 h 79"/>
                <a:gd name="T107" fmla="*/ 290 w 290"/>
                <a:gd name="T108" fmla="*/ 79 h 7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90" h="79">
                  <a:moveTo>
                    <a:pt x="0" y="50"/>
                  </a:moveTo>
                  <a:lnTo>
                    <a:pt x="0" y="49"/>
                  </a:lnTo>
                  <a:lnTo>
                    <a:pt x="3" y="46"/>
                  </a:lnTo>
                  <a:lnTo>
                    <a:pt x="6" y="42"/>
                  </a:lnTo>
                  <a:lnTo>
                    <a:pt x="11" y="36"/>
                  </a:lnTo>
                  <a:lnTo>
                    <a:pt x="18" y="30"/>
                  </a:lnTo>
                  <a:lnTo>
                    <a:pt x="26" y="24"/>
                  </a:lnTo>
                  <a:lnTo>
                    <a:pt x="37" y="18"/>
                  </a:lnTo>
                  <a:lnTo>
                    <a:pt x="51" y="12"/>
                  </a:lnTo>
                  <a:lnTo>
                    <a:pt x="69" y="6"/>
                  </a:lnTo>
                  <a:lnTo>
                    <a:pt x="88" y="2"/>
                  </a:lnTo>
                  <a:lnTo>
                    <a:pt x="112" y="0"/>
                  </a:lnTo>
                  <a:lnTo>
                    <a:pt x="139" y="0"/>
                  </a:lnTo>
                  <a:lnTo>
                    <a:pt x="170" y="2"/>
                  </a:lnTo>
                  <a:lnTo>
                    <a:pt x="205" y="8"/>
                  </a:lnTo>
                  <a:lnTo>
                    <a:pt x="245" y="16"/>
                  </a:lnTo>
                  <a:lnTo>
                    <a:pt x="290" y="28"/>
                  </a:lnTo>
                  <a:lnTo>
                    <a:pt x="283" y="45"/>
                  </a:lnTo>
                  <a:lnTo>
                    <a:pt x="281" y="44"/>
                  </a:lnTo>
                  <a:lnTo>
                    <a:pt x="274" y="42"/>
                  </a:lnTo>
                  <a:lnTo>
                    <a:pt x="263" y="39"/>
                  </a:lnTo>
                  <a:lnTo>
                    <a:pt x="249" y="35"/>
                  </a:lnTo>
                  <a:lnTo>
                    <a:pt x="232" y="31"/>
                  </a:lnTo>
                  <a:lnTo>
                    <a:pt x="212" y="27"/>
                  </a:lnTo>
                  <a:lnTo>
                    <a:pt x="191" y="24"/>
                  </a:lnTo>
                  <a:lnTo>
                    <a:pt x="167" y="22"/>
                  </a:lnTo>
                  <a:lnTo>
                    <a:pt x="144" y="21"/>
                  </a:lnTo>
                  <a:lnTo>
                    <a:pt x="120" y="21"/>
                  </a:lnTo>
                  <a:lnTo>
                    <a:pt x="96" y="23"/>
                  </a:lnTo>
                  <a:lnTo>
                    <a:pt x="74" y="28"/>
                  </a:lnTo>
                  <a:lnTo>
                    <a:pt x="52" y="36"/>
                  </a:lnTo>
                  <a:lnTo>
                    <a:pt x="32" y="46"/>
                  </a:lnTo>
                  <a:lnTo>
                    <a:pt x="15" y="61"/>
                  </a:lnTo>
                  <a:lnTo>
                    <a:pt x="0" y="79"/>
                  </a:lnTo>
                  <a:lnTo>
                    <a:pt x="0" y="5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33" name="Freeform 459"/>
            <p:cNvSpPr>
              <a:spLocks/>
            </p:cNvSpPr>
            <p:nvPr/>
          </p:nvSpPr>
          <p:spPr bwMode="auto">
            <a:xfrm>
              <a:off x="3925" y="3299"/>
              <a:ext cx="32" cy="9"/>
            </a:xfrm>
            <a:custGeom>
              <a:avLst/>
              <a:gdLst>
                <a:gd name="T0" fmla="*/ 0 w 290"/>
                <a:gd name="T1" fmla="*/ 0 h 79"/>
                <a:gd name="T2" fmla="*/ 0 w 290"/>
                <a:gd name="T3" fmla="*/ 0 h 79"/>
                <a:gd name="T4" fmla="*/ 0 w 290"/>
                <a:gd name="T5" fmla="*/ 0 h 79"/>
                <a:gd name="T6" fmla="*/ 0 w 290"/>
                <a:gd name="T7" fmla="*/ 0 h 79"/>
                <a:gd name="T8" fmla="*/ 0 w 290"/>
                <a:gd name="T9" fmla="*/ 0 h 79"/>
                <a:gd name="T10" fmla="*/ 0 w 290"/>
                <a:gd name="T11" fmla="*/ 0 h 79"/>
                <a:gd name="T12" fmla="*/ 0 w 290"/>
                <a:gd name="T13" fmla="*/ 0 h 79"/>
                <a:gd name="T14" fmla="*/ 0 w 290"/>
                <a:gd name="T15" fmla="*/ 0 h 79"/>
                <a:gd name="T16" fmla="*/ 0 w 290"/>
                <a:gd name="T17" fmla="*/ 0 h 79"/>
                <a:gd name="T18" fmla="*/ 0 w 290"/>
                <a:gd name="T19" fmla="*/ 0 h 79"/>
                <a:gd name="T20" fmla="*/ 0 w 290"/>
                <a:gd name="T21" fmla="*/ 0 h 79"/>
                <a:gd name="T22" fmla="*/ 0 w 290"/>
                <a:gd name="T23" fmla="*/ 0 h 79"/>
                <a:gd name="T24" fmla="*/ 0 w 290"/>
                <a:gd name="T25" fmla="*/ 0 h 79"/>
                <a:gd name="T26" fmla="*/ 0 w 290"/>
                <a:gd name="T27" fmla="*/ 0 h 79"/>
                <a:gd name="T28" fmla="*/ 0 w 290"/>
                <a:gd name="T29" fmla="*/ 0 h 79"/>
                <a:gd name="T30" fmla="*/ 0 w 290"/>
                <a:gd name="T31" fmla="*/ 0 h 79"/>
                <a:gd name="T32" fmla="*/ 0 w 290"/>
                <a:gd name="T33" fmla="*/ 0 h 79"/>
                <a:gd name="T34" fmla="*/ 0 w 290"/>
                <a:gd name="T35" fmla="*/ 0 h 79"/>
                <a:gd name="T36" fmla="*/ 0 w 290"/>
                <a:gd name="T37" fmla="*/ 0 h 79"/>
                <a:gd name="T38" fmla="*/ 0 w 290"/>
                <a:gd name="T39" fmla="*/ 0 h 79"/>
                <a:gd name="T40" fmla="*/ 0 w 290"/>
                <a:gd name="T41" fmla="*/ 0 h 79"/>
                <a:gd name="T42" fmla="*/ 0 w 290"/>
                <a:gd name="T43" fmla="*/ 0 h 79"/>
                <a:gd name="T44" fmla="*/ 0 w 290"/>
                <a:gd name="T45" fmla="*/ 0 h 79"/>
                <a:gd name="T46" fmla="*/ 0 w 290"/>
                <a:gd name="T47" fmla="*/ 0 h 79"/>
                <a:gd name="T48" fmla="*/ 0 w 290"/>
                <a:gd name="T49" fmla="*/ 0 h 79"/>
                <a:gd name="T50" fmla="*/ 0 w 290"/>
                <a:gd name="T51" fmla="*/ 0 h 79"/>
                <a:gd name="T52" fmla="*/ 0 w 290"/>
                <a:gd name="T53" fmla="*/ 0 h 79"/>
                <a:gd name="T54" fmla="*/ 0 w 290"/>
                <a:gd name="T55" fmla="*/ 0 h 79"/>
                <a:gd name="T56" fmla="*/ 0 w 290"/>
                <a:gd name="T57" fmla="*/ 0 h 79"/>
                <a:gd name="T58" fmla="*/ 0 w 290"/>
                <a:gd name="T59" fmla="*/ 0 h 79"/>
                <a:gd name="T60" fmla="*/ 0 w 290"/>
                <a:gd name="T61" fmla="*/ 0 h 79"/>
                <a:gd name="T62" fmla="*/ 0 w 290"/>
                <a:gd name="T63" fmla="*/ 0 h 79"/>
                <a:gd name="T64" fmla="*/ 0 w 290"/>
                <a:gd name="T65" fmla="*/ 0 h 79"/>
                <a:gd name="T66" fmla="*/ 0 w 290"/>
                <a:gd name="T67" fmla="*/ 0 h 79"/>
                <a:gd name="T68" fmla="*/ 0 w 290"/>
                <a:gd name="T69" fmla="*/ 0 h 7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90"/>
                <a:gd name="T106" fmla="*/ 0 h 79"/>
                <a:gd name="T107" fmla="*/ 290 w 290"/>
                <a:gd name="T108" fmla="*/ 79 h 7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90" h="79">
                  <a:moveTo>
                    <a:pt x="0" y="50"/>
                  </a:moveTo>
                  <a:lnTo>
                    <a:pt x="0" y="49"/>
                  </a:lnTo>
                  <a:lnTo>
                    <a:pt x="3" y="46"/>
                  </a:lnTo>
                  <a:lnTo>
                    <a:pt x="6" y="42"/>
                  </a:lnTo>
                  <a:lnTo>
                    <a:pt x="11" y="36"/>
                  </a:lnTo>
                  <a:lnTo>
                    <a:pt x="18" y="30"/>
                  </a:lnTo>
                  <a:lnTo>
                    <a:pt x="26" y="24"/>
                  </a:lnTo>
                  <a:lnTo>
                    <a:pt x="37" y="17"/>
                  </a:lnTo>
                  <a:lnTo>
                    <a:pt x="51" y="11"/>
                  </a:lnTo>
                  <a:lnTo>
                    <a:pt x="69" y="6"/>
                  </a:lnTo>
                  <a:lnTo>
                    <a:pt x="88" y="2"/>
                  </a:lnTo>
                  <a:lnTo>
                    <a:pt x="112" y="0"/>
                  </a:lnTo>
                  <a:lnTo>
                    <a:pt x="139" y="0"/>
                  </a:lnTo>
                  <a:lnTo>
                    <a:pt x="170" y="2"/>
                  </a:lnTo>
                  <a:lnTo>
                    <a:pt x="205" y="7"/>
                  </a:lnTo>
                  <a:lnTo>
                    <a:pt x="245" y="16"/>
                  </a:lnTo>
                  <a:lnTo>
                    <a:pt x="290" y="28"/>
                  </a:lnTo>
                  <a:lnTo>
                    <a:pt x="283" y="44"/>
                  </a:lnTo>
                  <a:lnTo>
                    <a:pt x="281" y="43"/>
                  </a:lnTo>
                  <a:lnTo>
                    <a:pt x="274" y="41"/>
                  </a:lnTo>
                  <a:lnTo>
                    <a:pt x="263" y="38"/>
                  </a:lnTo>
                  <a:lnTo>
                    <a:pt x="249" y="34"/>
                  </a:lnTo>
                  <a:lnTo>
                    <a:pt x="232" y="31"/>
                  </a:lnTo>
                  <a:lnTo>
                    <a:pt x="212" y="27"/>
                  </a:lnTo>
                  <a:lnTo>
                    <a:pt x="191" y="24"/>
                  </a:lnTo>
                  <a:lnTo>
                    <a:pt x="167" y="21"/>
                  </a:lnTo>
                  <a:lnTo>
                    <a:pt x="144" y="20"/>
                  </a:lnTo>
                  <a:lnTo>
                    <a:pt x="120" y="21"/>
                  </a:lnTo>
                  <a:lnTo>
                    <a:pt x="96" y="23"/>
                  </a:lnTo>
                  <a:lnTo>
                    <a:pt x="74" y="28"/>
                  </a:lnTo>
                  <a:lnTo>
                    <a:pt x="52" y="36"/>
                  </a:lnTo>
                  <a:lnTo>
                    <a:pt x="32" y="46"/>
                  </a:lnTo>
                  <a:lnTo>
                    <a:pt x="15" y="61"/>
                  </a:lnTo>
                  <a:lnTo>
                    <a:pt x="0" y="79"/>
                  </a:lnTo>
                  <a:lnTo>
                    <a:pt x="0" y="5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34" name="Freeform 460"/>
            <p:cNvSpPr>
              <a:spLocks/>
            </p:cNvSpPr>
            <p:nvPr/>
          </p:nvSpPr>
          <p:spPr bwMode="auto">
            <a:xfrm>
              <a:off x="3955" y="3289"/>
              <a:ext cx="52" cy="96"/>
            </a:xfrm>
            <a:custGeom>
              <a:avLst/>
              <a:gdLst>
                <a:gd name="T0" fmla="*/ 0 w 469"/>
                <a:gd name="T1" fmla="*/ 0 h 868"/>
                <a:gd name="T2" fmla="*/ 0 w 469"/>
                <a:gd name="T3" fmla="*/ 0 h 868"/>
                <a:gd name="T4" fmla="*/ 0 w 469"/>
                <a:gd name="T5" fmla="*/ 0 h 868"/>
                <a:gd name="T6" fmla="*/ 0 w 469"/>
                <a:gd name="T7" fmla="*/ 0 h 868"/>
                <a:gd name="T8" fmla="*/ 0 w 469"/>
                <a:gd name="T9" fmla="*/ 0 h 868"/>
                <a:gd name="T10" fmla="*/ 0 w 469"/>
                <a:gd name="T11" fmla="*/ 0 h 868"/>
                <a:gd name="T12" fmla="*/ 0 w 469"/>
                <a:gd name="T13" fmla="*/ 0 h 868"/>
                <a:gd name="T14" fmla="*/ 0 w 469"/>
                <a:gd name="T15" fmla="*/ 0 h 868"/>
                <a:gd name="T16" fmla="*/ 0 w 469"/>
                <a:gd name="T17" fmla="*/ 0 h 868"/>
                <a:gd name="T18" fmla="*/ 0 w 469"/>
                <a:gd name="T19" fmla="*/ 0 h 868"/>
                <a:gd name="T20" fmla="*/ 0 w 469"/>
                <a:gd name="T21" fmla="*/ 0 h 868"/>
                <a:gd name="T22" fmla="*/ 0 w 469"/>
                <a:gd name="T23" fmla="*/ 0 h 868"/>
                <a:gd name="T24" fmla="*/ 0 w 469"/>
                <a:gd name="T25" fmla="*/ 0 h 868"/>
                <a:gd name="T26" fmla="*/ 0 w 469"/>
                <a:gd name="T27" fmla="*/ 0 h 868"/>
                <a:gd name="T28" fmla="*/ 0 w 469"/>
                <a:gd name="T29" fmla="*/ 0 h 868"/>
                <a:gd name="T30" fmla="*/ 0 w 469"/>
                <a:gd name="T31" fmla="*/ 0 h 868"/>
                <a:gd name="T32" fmla="*/ 0 w 469"/>
                <a:gd name="T33" fmla="*/ 0 h 868"/>
                <a:gd name="T34" fmla="*/ 0 w 469"/>
                <a:gd name="T35" fmla="*/ 0 h 86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69"/>
                <a:gd name="T55" fmla="*/ 0 h 868"/>
                <a:gd name="T56" fmla="*/ 469 w 469"/>
                <a:gd name="T57" fmla="*/ 868 h 86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69" h="868">
                  <a:moveTo>
                    <a:pt x="0" y="0"/>
                  </a:moveTo>
                  <a:lnTo>
                    <a:pt x="0" y="840"/>
                  </a:lnTo>
                  <a:lnTo>
                    <a:pt x="142" y="868"/>
                  </a:lnTo>
                  <a:lnTo>
                    <a:pt x="136" y="755"/>
                  </a:lnTo>
                  <a:lnTo>
                    <a:pt x="469" y="806"/>
                  </a:lnTo>
                  <a:lnTo>
                    <a:pt x="463" y="761"/>
                  </a:lnTo>
                  <a:lnTo>
                    <a:pt x="232" y="732"/>
                  </a:lnTo>
                  <a:lnTo>
                    <a:pt x="226" y="635"/>
                  </a:lnTo>
                  <a:lnTo>
                    <a:pt x="68" y="635"/>
                  </a:lnTo>
                  <a:lnTo>
                    <a:pt x="64" y="623"/>
                  </a:lnTo>
                  <a:lnTo>
                    <a:pt x="53" y="587"/>
                  </a:lnTo>
                  <a:lnTo>
                    <a:pt x="39" y="530"/>
                  </a:lnTo>
                  <a:lnTo>
                    <a:pt x="25" y="455"/>
                  </a:lnTo>
                  <a:lnTo>
                    <a:pt x="14" y="365"/>
                  </a:lnTo>
                  <a:lnTo>
                    <a:pt x="10" y="262"/>
                  </a:lnTo>
                  <a:lnTo>
                    <a:pt x="19" y="149"/>
                  </a:lnTo>
                  <a:lnTo>
                    <a:pt x="40" y="2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35" name="Freeform 461"/>
            <p:cNvSpPr>
              <a:spLocks/>
            </p:cNvSpPr>
            <p:nvPr/>
          </p:nvSpPr>
          <p:spPr bwMode="auto">
            <a:xfrm>
              <a:off x="3981" y="3267"/>
              <a:ext cx="67" cy="13"/>
            </a:xfrm>
            <a:custGeom>
              <a:avLst/>
              <a:gdLst>
                <a:gd name="T0" fmla="*/ 0 w 604"/>
                <a:gd name="T1" fmla="*/ 0 h 118"/>
                <a:gd name="T2" fmla="*/ 0 w 604"/>
                <a:gd name="T3" fmla="*/ 0 h 118"/>
                <a:gd name="T4" fmla="*/ 0 w 604"/>
                <a:gd name="T5" fmla="*/ 0 h 118"/>
                <a:gd name="T6" fmla="*/ 0 w 604"/>
                <a:gd name="T7" fmla="*/ 0 h 118"/>
                <a:gd name="T8" fmla="*/ 0 w 604"/>
                <a:gd name="T9" fmla="*/ 0 h 118"/>
                <a:gd name="T10" fmla="*/ 0 w 604"/>
                <a:gd name="T11" fmla="*/ 0 h 118"/>
                <a:gd name="T12" fmla="*/ 0 w 604"/>
                <a:gd name="T13" fmla="*/ 0 h 118"/>
                <a:gd name="T14" fmla="*/ 0 w 604"/>
                <a:gd name="T15" fmla="*/ 0 h 118"/>
                <a:gd name="T16" fmla="*/ 0 w 604"/>
                <a:gd name="T17" fmla="*/ 0 h 118"/>
                <a:gd name="T18" fmla="*/ 0 w 604"/>
                <a:gd name="T19" fmla="*/ 0 h 118"/>
                <a:gd name="T20" fmla="*/ 0 w 604"/>
                <a:gd name="T21" fmla="*/ 0 h 118"/>
                <a:gd name="T22" fmla="*/ 0 w 604"/>
                <a:gd name="T23" fmla="*/ 0 h 118"/>
                <a:gd name="T24" fmla="*/ 0 w 604"/>
                <a:gd name="T25" fmla="*/ 0 h 118"/>
                <a:gd name="T26" fmla="*/ 0 w 604"/>
                <a:gd name="T27" fmla="*/ 0 h 118"/>
                <a:gd name="T28" fmla="*/ 0 w 604"/>
                <a:gd name="T29" fmla="*/ 0 h 118"/>
                <a:gd name="T30" fmla="*/ 0 w 604"/>
                <a:gd name="T31" fmla="*/ 0 h 118"/>
                <a:gd name="T32" fmla="*/ 0 w 604"/>
                <a:gd name="T33" fmla="*/ 0 h 118"/>
                <a:gd name="T34" fmla="*/ 0 w 604"/>
                <a:gd name="T35" fmla="*/ 0 h 118"/>
                <a:gd name="T36" fmla="*/ 0 w 604"/>
                <a:gd name="T37" fmla="*/ 0 h 118"/>
                <a:gd name="T38" fmla="*/ 0 w 604"/>
                <a:gd name="T39" fmla="*/ 0 h 118"/>
                <a:gd name="T40" fmla="*/ 0 w 604"/>
                <a:gd name="T41" fmla="*/ 0 h 118"/>
                <a:gd name="T42" fmla="*/ 0 w 604"/>
                <a:gd name="T43" fmla="*/ 0 h 118"/>
                <a:gd name="T44" fmla="*/ 0 w 604"/>
                <a:gd name="T45" fmla="*/ 0 h 118"/>
                <a:gd name="T46" fmla="*/ 0 w 604"/>
                <a:gd name="T47" fmla="*/ 0 h 118"/>
                <a:gd name="T48" fmla="*/ 0 w 604"/>
                <a:gd name="T49" fmla="*/ 0 h 118"/>
                <a:gd name="T50" fmla="*/ 0 w 604"/>
                <a:gd name="T51" fmla="*/ 0 h 118"/>
                <a:gd name="T52" fmla="*/ 0 w 604"/>
                <a:gd name="T53" fmla="*/ 0 h 118"/>
                <a:gd name="T54" fmla="*/ 0 w 604"/>
                <a:gd name="T55" fmla="*/ 0 h 118"/>
                <a:gd name="T56" fmla="*/ 0 w 604"/>
                <a:gd name="T57" fmla="*/ 0 h 118"/>
                <a:gd name="T58" fmla="*/ 0 w 604"/>
                <a:gd name="T59" fmla="*/ 0 h 118"/>
                <a:gd name="T60" fmla="*/ 0 w 604"/>
                <a:gd name="T61" fmla="*/ 0 h 118"/>
                <a:gd name="T62" fmla="*/ 0 w 604"/>
                <a:gd name="T63" fmla="*/ 0 h 118"/>
                <a:gd name="T64" fmla="*/ 0 w 604"/>
                <a:gd name="T65" fmla="*/ 0 h 118"/>
                <a:gd name="T66" fmla="*/ 0 w 604"/>
                <a:gd name="T67" fmla="*/ 0 h 118"/>
                <a:gd name="T68" fmla="*/ 0 w 604"/>
                <a:gd name="T69" fmla="*/ 0 h 118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604"/>
                <a:gd name="T106" fmla="*/ 0 h 118"/>
                <a:gd name="T107" fmla="*/ 604 w 604"/>
                <a:gd name="T108" fmla="*/ 118 h 118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604" h="118">
                  <a:moveTo>
                    <a:pt x="0" y="118"/>
                  </a:moveTo>
                  <a:lnTo>
                    <a:pt x="3" y="117"/>
                  </a:lnTo>
                  <a:lnTo>
                    <a:pt x="14" y="113"/>
                  </a:lnTo>
                  <a:lnTo>
                    <a:pt x="29" y="108"/>
                  </a:lnTo>
                  <a:lnTo>
                    <a:pt x="50" y="101"/>
                  </a:lnTo>
                  <a:lnTo>
                    <a:pt x="77" y="93"/>
                  </a:lnTo>
                  <a:lnTo>
                    <a:pt x="107" y="85"/>
                  </a:lnTo>
                  <a:lnTo>
                    <a:pt x="143" y="76"/>
                  </a:lnTo>
                  <a:lnTo>
                    <a:pt x="181" y="69"/>
                  </a:lnTo>
                  <a:lnTo>
                    <a:pt x="224" y="62"/>
                  </a:lnTo>
                  <a:lnTo>
                    <a:pt x="270" y="57"/>
                  </a:lnTo>
                  <a:lnTo>
                    <a:pt x="319" y="53"/>
                  </a:lnTo>
                  <a:lnTo>
                    <a:pt x="369" y="52"/>
                  </a:lnTo>
                  <a:lnTo>
                    <a:pt x="422" y="53"/>
                  </a:lnTo>
                  <a:lnTo>
                    <a:pt x="476" y="58"/>
                  </a:lnTo>
                  <a:lnTo>
                    <a:pt x="531" y="66"/>
                  </a:lnTo>
                  <a:lnTo>
                    <a:pt x="587" y="78"/>
                  </a:lnTo>
                  <a:lnTo>
                    <a:pt x="604" y="0"/>
                  </a:lnTo>
                  <a:lnTo>
                    <a:pt x="600" y="0"/>
                  </a:lnTo>
                  <a:lnTo>
                    <a:pt x="587" y="0"/>
                  </a:lnTo>
                  <a:lnTo>
                    <a:pt x="566" y="0"/>
                  </a:lnTo>
                  <a:lnTo>
                    <a:pt x="540" y="1"/>
                  </a:lnTo>
                  <a:lnTo>
                    <a:pt x="507" y="2"/>
                  </a:lnTo>
                  <a:lnTo>
                    <a:pt x="470" y="3"/>
                  </a:lnTo>
                  <a:lnTo>
                    <a:pt x="428" y="6"/>
                  </a:lnTo>
                  <a:lnTo>
                    <a:pt x="383" y="8"/>
                  </a:lnTo>
                  <a:lnTo>
                    <a:pt x="335" y="12"/>
                  </a:lnTo>
                  <a:lnTo>
                    <a:pt x="285" y="16"/>
                  </a:lnTo>
                  <a:lnTo>
                    <a:pt x="235" y="21"/>
                  </a:lnTo>
                  <a:lnTo>
                    <a:pt x="186" y="28"/>
                  </a:lnTo>
                  <a:lnTo>
                    <a:pt x="136" y="36"/>
                  </a:lnTo>
                  <a:lnTo>
                    <a:pt x="88" y="45"/>
                  </a:lnTo>
                  <a:lnTo>
                    <a:pt x="42" y="55"/>
                  </a:lnTo>
                  <a:lnTo>
                    <a:pt x="0" y="67"/>
                  </a:lnTo>
                  <a:lnTo>
                    <a:pt x="0" y="118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36" name="Freeform 462"/>
            <p:cNvSpPr>
              <a:spLocks/>
            </p:cNvSpPr>
            <p:nvPr/>
          </p:nvSpPr>
          <p:spPr bwMode="auto">
            <a:xfrm>
              <a:off x="3942" y="3387"/>
              <a:ext cx="113" cy="38"/>
            </a:xfrm>
            <a:custGeom>
              <a:avLst/>
              <a:gdLst>
                <a:gd name="T0" fmla="*/ 0 w 1017"/>
                <a:gd name="T1" fmla="*/ 0 h 337"/>
                <a:gd name="T2" fmla="*/ 0 w 1017"/>
                <a:gd name="T3" fmla="*/ 0 h 337"/>
                <a:gd name="T4" fmla="*/ 0 w 1017"/>
                <a:gd name="T5" fmla="*/ 0 h 337"/>
                <a:gd name="T6" fmla="*/ 0 w 1017"/>
                <a:gd name="T7" fmla="*/ 0 h 337"/>
                <a:gd name="T8" fmla="*/ 0 w 1017"/>
                <a:gd name="T9" fmla="*/ 0 h 337"/>
                <a:gd name="T10" fmla="*/ 0 w 1017"/>
                <a:gd name="T11" fmla="*/ 0 h 337"/>
                <a:gd name="T12" fmla="*/ 0 w 1017"/>
                <a:gd name="T13" fmla="*/ 0 h 337"/>
                <a:gd name="T14" fmla="*/ 0 w 1017"/>
                <a:gd name="T15" fmla="*/ 0 h 337"/>
                <a:gd name="T16" fmla="*/ 0 w 1017"/>
                <a:gd name="T17" fmla="*/ 0 h 337"/>
                <a:gd name="T18" fmla="*/ 0 w 1017"/>
                <a:gd name="T19" fmla="*/ 0 h 337"/>
                <a:gd name="T20" fmla="*/ 0 w 1017"/>
                <a:gd name="T21" fmla="*/ 0 h 337"/>
                <a:gd name="T22" fmla="*/ 0 w 1017"/>
                <a:gd name="T23" fmla="*/ 0 h 337"/>
                <a:gd name="T24" fmla="*/ 0 w 1017"/>
                <a:gd name="T25" fmla="*/ 0 h 337"/>
                <a:gd name="T26" fmla="*/ 0 w 1017"/>
                <a:gd name="T27" fmla="*/ 0 h 337"/>
                <a:gd name="T28" fmla="*/ 0 w 1017"/>
                <a:gd name="T29" fmla="*/ 0 h 337"/>
                <a:gd name="T30" fmla="*/ 0 w 1017"/>
                <a:gd name="T31" fmla="*/ 0 h 337"/>
                <a:gd name="T32" fmla="*/ 0 w 1017"/>
                <a:gd name="T33" fmla="*/ 0 h 337"/>
                <a:gd name="T34" fmla="*/ 0 w 1017"/>
                <a:gd name="T35" fmla="*/ 0 h 337"/>
                <a:gd name="T36" fmla="*/ 0 w 1017"/>
                <a:gd name="T37" fmla="*/ 0 h 337"/>
                <a:gd name="T38" fmla="*/ 0 w 1017"/>
                <a:gd name="T39" fmla="*/ 0 h 337"/>
                <a:gd name="T40" fmla="*/ 0 w 1017"/>
                <a:gd name="T41" fmla="*/ 0 h 337"/>
                <a:gd name="T42" fmla="*/ 0 w 1017"/>
                <a:gd name="T43" fmla="*/ 0 h 337"/>
                <a:gd name="T44" fmla="*/ 0 w 1017"/>
                <a:gd name="T45" fmla="*/ 0 h 337"/>
                <a:gd name="T46" fmla="*/ 0 w 1017"/>
                <a:gd name="T47" fmla="*/ 0 h 337"/>
                <a:gd name="T48" fmla="*/ 0 w 1017"/>
                <a:gd name="T49" fmla="*/ 0 h 337"/>
                <a:gd name="T50" fmla="*/ 0 w 1017"/>
                <a:gd name="T51" fmla="*/ 0 h 337"/>
                <a:gd name="T52" fmla="*/ 0 w 1017"/>
                <a:gd name="T53" fmla="*/ 0 h 337"/>
                <a:gd name="T54" fmla="*/ 0 w 1017"/>
                <a:gd name="T55" fmla="*/ 0 h 337"/>
                <a:gd name="T56" fmla="*/ 0 w 1017"/>
                <a:gd name="T57" fmla="*/ 0 h 337"/>
                <a:gd name="T58" fmla="*/ 0 w 1017"/>
                <a:gd name="T59" fmla="*/ 0 h 337"/>
                <a:gd name="T60" fmla="*/ 0 w 1017"/>
                <a:gd name="T61" fmla="*/ 0 h 337"/>
                <a:gd name="T62" fmla="*/ 0 w 1017"/>
                <a:gd name="T63" fmla="*/ 0 h 337"/>
                <a:gd name="T64" fmla="*/ 0 w 1017"/>
                <a:gd name="T65" fmla="*/ 0 h 337"/>
                <a:gd name="T66" fmla="*/ 0 w 1017"/>
                <a:gd name="T67" fmla="*/ 0 h 337"/>
                <a:gd name="T68" fmla="*/ 0 w 1017"/>
                <a:gd name="T69" fmla="*/ 0 h 337"/>
                <a:gd name="T70" fmla="*/ 0 w 1017"/>
                <a:gd name="T71" fmla="*/ 0 h 337"/>
                <a:gd name="T72" fmla="*/ 0 w 1017"/>
                <a:gd name="T73" fmla="*/ 0 h 337"/>
                <a:gd name="T74" fmla="*/ 0 w 1017"/>
                <a:gd name="T75" fmla="*/ 0 h 337"/>
                <a:gd name="T76" fmla="*/ 0 w 1017"/>
                <a:gd name="T77" fmla="*/ 0 h 337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1017"/>
                <a:gd name="T118" fmla="*/ 0 h 337"/>
                <a:gd name="T119" fmla="*/ 1017 w 1017"/>
                <a:gd name="T120" fmla="*/ 337 h 337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1017" h="337">
                  <a:moveTo>
                    <a:pt x="430" y="326"/>
                  </a:moveTo>
                  <a:lnTo>
                    <a:pt x="432" y="325"/>
                  </a:lnTo>
                  <a:lnTo>
                    <a:pt x="438" y="323"/>
                  </a:lnTo>
                  <a:lnTo>
                    <a:pt x="447" y="319"/>
                  </a:lnTo>
                  <a:lnTo>
                    <a:pt x="459" y="314"/>
                  </a:lnTo>
                  <a:lnTo>
                    <a:pt x="474" y="308"/>
                  </a:lnTo>
                  <a:lnTo>
                    <a:pt x="491" y="301"/>
                  </a:lnTo>
                  <a:lnTo>
                    <a:pt x="509" y="291"/>
                  </a:lnTo>
                  <a:lnTo>
                    <a:pt x="528" y="282"/>
                  </a:lnTo>
                  <a:lnTo>
                    <a:pt x="549" y="272"/>
                  </a:lnTo>
                  <a:lnTo>
                    <a:pt x="568" y="260"/>
                  </a:lnTo>
                  <a:lnTo>
                    <a:pt x="587" y="248"/>
                  </a:lnTo>
                  <a:lnTo>
                    <a:pt x="606" y="235"/>
                  </a:lnTo>
                  <a:lnTo>
                    <a:pt x="623" y="222"/>
                  </a:lnTo>
                  <a:lnTo>
                    <a:pt x="638" y="208"/>
                  </a:lnTo>
                  <a:lnTo>
                    <a:pt x="651" y="193"/>
                  </a:lnTo>
                  <a:lnTo>
                    <a:pt x="662" y="179"/>
                  </a:lnTo>
                  <a:lnTo>
                    <a:pt x="0" y="17"/>
                  </a:lnTo>
                  <a:lnTo>
                    <a:pt x="51" y="0"/>
                  </a:lnTo>
                  <a:lnTo>
                    <a:pt x="1017" y="237"/>
                  </a:lnTo>
                  <a:lnTo>
                    <a:pt x="977" y="260"/>
                  </a:lnTo>
                  <a:lnTo>
                    <a:pt x="698" y="188"/>
                  </a:lnTo>
                  <a:lnTo>
                    <a:pt x="697" y="189"/>
                  </a:lnTo>
                  <a:lnTo>
                    <a:pt x="695" y="192"/>
                  </a:lnTo>
                  <a:lnTo>
                    <a:pt x="691" y="196"/>
                  </a:lnTo>
                  <a:lnTo>
                    <a:pt x="685" y="202"/>
                  </a:lnTo>
                  <a:lnTo>
                    <a:pt x="678" y="211"/>
                  </a:lnTo>
                  <a:lnTo>
                    <a:pt x="668" y="219"/>
                  </a:lnTo>
                  <a:lnTo>
                    <a:pt x="657" y="229"/>
                  </a:lnTo>
                  <a:lnTo>
                    <a:pt x="642" y="239"/>
                  </a:lnTo>
                  <a:lnTo>
                    <a:pt x="626" y="250"/>
                  </a:lnTo>
                  <a:lnTo>
                    <a:pt x="609" y="263"/>
                  </a:lnTo>
                  <a:lnTo>
                    <a:pt x="587" y="275"/>
                  </a:lnTo>
                  <a:lnTo>
                    <a:pt x="565" y="287"/>
                  </a:lnTo>
                  <a:lnTo>
                    <a:pt x="540" y="301"/>
                  </a:lnTo>
                  <a:lnTo>
                    <a:pt x="511" y="313"/>
                  </a:lnTo>
                  <a:lnTo>
                    <a:pt x="480" y="325"/>
                  </a:lnTo>
                  <a:lnTo>
                    <a:pt x="447" y="337"/>
                  </a:lnTo>
                  <a:lnTo>
                    <a:pt x="430" y="326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37" name="Freeform 463"/>
            <p:cNvSpPr>
              <a:spLocks/>
            </p:cNvSpPr>
            <p:nvPr/>
          </p:nvSpPr>
          <p:spPr bwMode="auto">
            <a:xfrm>
              <a:off x="3918" y="3397"/>
              <a:ext cx="116" cy="34"/>
            </a:xfrm>
            <a:custGeom>
              <a:avLst/>
              <a:gdLst>
                <a:gd name="T0" fmla="*/ 0 w 1036"/>
                <a:gd name="T1" fmla="*/ 0 h 303"/>
                <a:gd name="T2" fmla="*/ 0 w 1036"/>
                <a:gd name="T3" fmla="*/ 0 h 303"/>
                <a:gd name="T4" fmla="*/ 0 w 1036"/>
                <a:gd name="T5" fmla="*/ 0 h 303"/>
                <a:gd name="T6" fmla="*/ 0 w 1036"/>
                <a:gd name="T7" fmla="*/ 0 h 303"/>
                <a:gd name="T8" fmla="*/ 0 w 1036"/>
                <a:gd name="T9" fmla="*/ 0 h 30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36"/>
                <a:gd name="T16" fmla="*/ 0 h 303"/>
                <a:gd name="T17" fmla="*/ 1036 w 1036"/>
                <a:gd name="T18" fmla="*/ 303 h 30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36" h="303">
                  <a:moveTo>
                    <a:pt x="0" y="0"/>
                  </a:moveTo>
                  <a:lnTo>
                    <a:pt x="1013" y="303"/>
                  </a:lnTo>
                  <a:lnTo>
                    <a:pt x="1036" y="303"/>
                  </a:lnTo>
                  <a:lnTo>
                    <a:pt x="3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38" name="Freeform 464"/>
            <p:cNvSpPr>
              <a:spLocks/>
            </p:cNvSpPr>
            <p:nvPr/>
          </p:nvSpPr>
          <p:spPr bwMode="auto">
            <a:xfrm>
              <a:off x="3938" y="3393"/>
              <a:ext cx="113" cy="30"/>
            </a:xfrm>
            <a:custGeom>
              <a:avLst/>
              <a:gdLst>
                <a:gd name="T0" fmla="*/ 0 w 1023"/>
                <a:gd name="T1" fmla="*/ 0 h 270"/>
                <a:gd name="T2" fmla="*/ 0 w 1023"/>
                <a:gd name="T3" fmla="*/ 0 h 270"/>
                <a:gd name="T4" fmla="*/ 0 w 1023"/>
                <a:gd name="T5" fmla="*/ 0 h 270"/>
                <a:gd name="T6" fmla="*/ 0 w 1023"/>
                <a:gd name="T7" fmla="*/ 0 h 270"/>
                <a:gd name="T8" fmla="*/ 0 w 1023"/>
                <a:gd name="T9" fmla="*/ 0 h 27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23"/>
                <a:gd name="T16" fmla="*/ 0 h 270"/>
                <a:gd name="T17" fmla="*/ 1023 w 1023"/>
                <a:gd name="T18" fmla="*/ 270 h 27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23" h="270">
                  <a:moveTo>
                    <a:pt x="0" y="1"/>
                  </a:moveTo>
                  <a:lnTo>
                    <a:pt x="1001" y="270"/>
                  </a:lnTo>
                  <a:lnTo>
                    <a:pt x="1023" y="269"/>
                  </a:lnTo>
                  <a:lnTo>
                    <a:pt x="31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39" name="Freeform 465"/>
            <p:cNvSpPr>
              <a:spLocks/>
            </p:cNvSpPr>
            <p:nvPr/>
          </p:nvSpPr>
          <p:spPr bwMode="auto">
            <a:xfrm>
              <a:off x="3929" y="3394"/>
              <a:ext cx="114" cy="33"/>
            </a:xfrm>
            <a:custGeom>
              <a:avLst/>
              <a:gdLst>
                <a:gd name="T0" fmla="*/ 0 w 1028"/>
                <a:gd name="T1" fmla="*/ 0 h 299"/>
                <a:gd name="T2" fmla="*/ 0 w 1028"/>
                <a:gd name="T3" fmla="*/ 0 h 299"/>
                <a:gd name="T4" fmla="*/ 0 w 1028"/>
                <a:gd name="T5" fmla="*/ 0 h 299"/>
                <a:gd name="T6" fmla="*/ 0 w 1028"/>
                <a:gd name="T7" fmla="*/ 0 h 299"/>
                <a:gd name="T8" fmla="*/ 0 w 1028"/>
                <a:gd name="T9" fmla="*/ 0 h 29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28"/>
                <a:gd name="T16" fmla="*/ 0 h 299"/>
                <a:gd name="T17" fmla="*/ 1028 w 1028"/>
                <a:gd name="T18" fmla="*/ 299 h 29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28" h="299">
                  <a:moveTo>
                    <a:pt x="0" y="0"/>
                  </a:moveTo>
                  <a:lnTo>
                    <a:pt x="1009" y="299"/>
                  </a:lnTo>
                  <a:lnTo>
                    <a:pt x="1028" y="292"/>
                  </a:lnTo>
                  <a:lnTo>
                    <a:pt x="3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21699" name="Group 466"/>
          <p:cNvGrpSpPr>
            <a:grpSpLocks/>
          </p:cNvGrpSpPr>
          <p:nvPr/>
        </p:nvGrpSpPr>
        <p:grpSpPr bwMode="auto">
          <a:xfrm>
            <a:off x="5588000" y="4610100"/>
            <a:ext cx="338138" cy="282575"/>
            <a:chOff x="3899" y="3264"/>
            <a:chExt cx="213" cy="178"/>
          </a:xfrm>
        </p:grpSpPr>
        <p:sp>
          <p:nvSpPr>
            <p:cNvPr id="21862" name="Freeform 467"/>
            <p:cNvSpPr>
              <a:spLocks/>
            </p:cNvSpPr>
            <p:nvPr/>
          </p:nvSpPr>
          <p:spPr bwMode="auto">
            <a:xfrm>
              <a:off x="3899" y="3264"/>
              <a:ext cx="213" cy="178"/>
            </a:xfrm>
            <a:custGeom>
              <a:avLst/>
              <a:gdLst>
                <a:gd name="T0" fmla="*/ 0 w 1913"/>
                <a:gd name="T1" fmla="*/ 0 h 1606"/>
                <a:gd name="T2" fmla="*/ 0 w 1913"/>
                <a:gd name="T3" fmla="*/ 0 h 1606"/>
                <a:gd name="T4" fmla="*/ 0 w 1913"/>
                <a:gd name="T5" fmla="*/ 0 h 1606"/>
                <a:gd name="T6" fmla="*/ 0 w 1913"/>
                <a:gd name="T7" fmla="*/ 0 h 1606"/>
                <a:gd name="T8" fmla="*/ 0 w 1913"/>
                <a:gd name="T9" fmla="*/ 0 h 1606"/>
                <a:gd name="T10" fmla="*/ 0 w 1913"/>
                <a:gd name="T11" fmla="*/ 0 h 1606"/>
                <a:gd name="T12" fmla="*/ 0 w 1913"/>
                <a:gd name="T13" fmla="*/ 0 h 1606"/>
                <a:gd name="T14" fmla="*/ 0 w 1913"/>
                <a:gd name="T15" fmla="*/ 0 h 1606"/>
                <a:gd name="T16" fmla="*/ 0 w 1913"/>
                <a:gd name="T17" fmla="*/ 0 h 1606"/>
                <a:gd name="T18" fmla="*/ 0 w 1913"/>
                <a:gd name="T19" fmla="*/ 0 h 1606"/>
                <a:gd name="T20" fmla="*/ 0 w 1913"/>
                <a:gd name="T21" fmla="*/ 0 h 1606"/>
                <a:gd name="T22" fmla="*/ 0 w 1913"/>
                <a:gd name="T23" fmla="*/ 0 h 1606"/>
                <a:gd name="T24" fmla="*/ 0 w 1913"/>
                <a:gd name="T25" fmla="*/ 0 h 1606"/>
                <a:gd name="T26" fmla="*/ 0 w 1913"/>
                <a:gd name="T27" fmla="*/ 0 h 1606"/>
                <a:gd name="T28" fmla="*/ 0 w 1913"/>
                <a:gd name="T29" fmla="*/ 0 h 1606"/>
                <a:gd name="T30" fmla="*/ 0 w 1913"/>
                <a:gd name="T31" fmla="*/ 0 h 1606"/>
                <a:gd name="T32" fmla="*/ 0 w 1913"/>
                <a:gd name="T33" fmla="*/ 0 h 1606"/>
                <a:gd name="T34" fmla="*/ 0 w 1913"/>
                <a:gd name="T35" fmla="*/ 0 h 1606"/>
                <a:gd name="T36" fmla="*/ 0 w 1913"/>
                <a:gd name="T37" fmla="*/ 0 h 1606"/>
                <a:gd name="T38" fmla="*/ 0 w 1913"/>
                <a:gd name="T39" fmla="*/ 0 h 1606"/>
                <a:gd name="T40" fmla="*/ 0 w 1913"/>
                <a:gd name="T41" fmla="*/ 0 h 1606"/>
                <a:gd name="T42" fmla="*/ 0 w 1913"/>
                <a:gd name="T43" fmla="*/ 0 h 1606"/>
                <a:gd name="T44" fmla="*/ 0 w 1913"/>
                <a:gd name="T45" fmla="*/ 0 h 1606"/>
                <a:gd name="T46" fmla="*/ 0 w 1913"/>
                <a:gd name="T47" fmla="*/ 0 h 1606"/>
                <a:gd name="T48" fmla="*/ 0 w 1913"/>
                <a:gd name="T49" fmla="*/ 0 h 1606"/>
                <a:gd name="T50" fmla="*/ 0 w 1913"/>
                <a:gd name="T51" fmla="*/ 0 h 1606"/>
                <a:gd name="T52" fmla="*/ 0 w 1913"/>
                <a:gd name="T53" fmla="*/ 0 h 1606"/>
                <a:gd name="T54" fmla="*/ 0 w 1913"/>
                <a:gd name="T55" fmla="*/ 0 h 1606"/>
                <a:gd name="T56" fmla="*/ 0 w 1913"/>
                <a:gd name="T57" fmla="*/ 0 h 1606"/>
                <a:gd name="T58" fmla="*/ 0 w 1913"/>
                <a:gd name="T59" fmla="*/ 0 h 1606"/>
                <a:gd name="T60" fmla="*/ 0 w 1913"/>
                <a:gd name="T61" fmla="*/ 0 h 1606"/>
                <a:gd name="T62" fmla="*/ 0 w 1913"/>
                <a:gd name="T63" fmla="*/ 0 h 1606"/>
                <a:gd name="T64" fmla="*/ 0 w 1913"/>
                <a:gd name="T65" fmla="*/ 0 h 1606"/>
                <a:gd name="T66" fmla="*/ 0 w 1913"/>
                <a:gd name="T67" fmla="*/ 0 h 1606"/>
                <a:gd name="T68" fmla="*/ 0 w 1913"/>
                <a:gd name="T69" fmla="*/ 0 h 1606"/>
                <a:gd name="T70" fmla="*/ 0 w 1913"/>
                <a:gd name="T71" fmla="*/ 0 h 1606"/>
                <a:gd name="T72" fmla="*/ 0 w 1913"/>
                <a:gd name="T73" fmla="*/ 0 h 1606"/>
                <a:gd name="T74" fmla="*/ 0 w 1913"/>
                <a:gd name="T75" fmla="*/ 0 h 1606"/>
                <a:gd name="T76" fmla="*/ 0 w 1913"/>
                <a:gd name="T77" fmla="*/ 0 h 160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1913"/>
                <a:gd name="T118" fmla="*/ 0 h 1606"/>
                <a:gd name="T119" fmla="*/ 1913 w 1913"/>
                <a:gd name="T120" fmla="*/ 1606 h 160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1913" h="1606">
                  <a:moveTo>
                    <a:pt x="518" y="213"/>
                  </a:moveTo>
                  <a:lnTo>
                    <a:pt x="539" y="115"/>
                  </a:lnTo>
                  <a:lnTo>
                    <a:pt x="540" y="115"/>
                  </a:lnTo>
                  <a:lnTo>
                    <a:pt x="544" y="114"/>
                  </a:lnTo>
                  <a:lnTo>
                    <a:pt x="549" y="112"/>
                  </a:lnTo>
                  <a:lnTo>
                    <a:pt x="555" y="110"/>
                  </a:lnTo>
                  <a:lnTo>
                    <a:pt x="564" y="107"/>
                  </a:lnTo>
                  <a:lnTo>
                    <a:pt x="574" y="103"/>
                  </a:lnTo>
                  <a:lnTo>
                    <a:pt x="586" y="100"/>
                  </a:lnTo>
                  <a:lnTo>
                    <a:pt x="602" y="95"/>
                  </a:lnTo>
                  <a:lnTo>
                    <a:pt x="618" y="90"/>
                  </a:lnTo>
                  <a:lnTo>
                    <a:pt x="636" y="85"/>
                  </a:lnTo>
                  <a:lnTo>
                    <a:pt x="656" y="80"/>
                  </a:lnTo>
                  <a:lnTo>
                    <a:pt x="679" y="75"/>
                  </a:lnTo>
                  <a:lnTo>
                    <a:pt x="703" y="70"/>
                  </a:lnTo>
                  <a:lnTo>
                    <a:pt x="730" y="64"/>
                  </a:lnTo>
                  <a:lnTo>
                    <a:pt x="758" y="58"/>
                  </a:lnTo>
                  <a:lnTo>
                    <a:pt x="789" y="52"/>
                  </a:lnTo>
                  <a:lnTo>
                    <a:pt x="820" y="46"/>
                  </a:lnTo>
                  <a:lnTo>
                    <a:pt x="855" y="41"/>
                  </a:lnTo>
                  <a:lnTo>
                    <a:pt x="892" y="36"/>
                  </a:lnTo>
                  <a:lnTo>
                    <a:pt x="929" y="31"/>
                  </a:lnTo>
                  <a:lnTo>
                    <a:pt x="970" y="26"/>
                  </a:lnTo>
                  <a:lnTo>
                    <a:pt x="1013" y="21"/>
                  </a:lnTo>
                  <a:lnTo>
                    <a:pt x="1056" y="17"/>
                  </a:lnTo>
                  <a:lnTo>
                    <a:pt x="1103" y="13"/>
                  </a:lnTo>
                  <a:lnTo>
                    <a:pt x="1152" y="10"/>
                  </a:lnTo>
                  <a:lnTo>
                    <a:pt x="1202" y="6"/>
                  </a:lnTo>
                  <a:lnTo>
                    <a:pt x="1255" y="3"/>
                  </a:lnTo>
                  <a:lnTo>
                    <a:pt x="1309" y="1"/>
                  </a:lnTo>
                  <a:lnTo>
                    <a:pt x="1366" y="0"/>
                  </a:lnTo>
                  <a:lnTo>
                    <a:pt x="1425" y="0"/>
                  </a:lnTo>
                  <a:lnTo>
                    <a:pt x="1485" y="0"/>
                  </a:lnTo>
                  <a:lnTo>
                    <a:pt x="1548" y="1"/>
                  </a:lnTo>
                  <a:lnTo>
                    <a:pt x="1616" y="39"/>
                  </a:lnTo>
                  <a:lnTo>
                    <a:pt x="1601" y="221"/>
                  </a:lnTo>
                  <a:lnTo>
                    <a:pt x="1606" y="223"/>
                  </a:lnTo>
                  <a:lnTo>
                    <a:pt x="1620" y="230"/>
                  </a:lnTo>
                  <a:lnTo>
                    <a:pt x="1640" y="243"/>
                  </a:lnTo>
                  <a:lnTo>
                    <a:pt x="1663" y="260"/>
                  </a:lnTo>
                  <a:lnTo>
                    <a:pt x="1688" y="284"/>
                  </a:lnTo>
                  <a:lnTo>
                    <a:pt x="1709" y="312"/>
                  </a:lnTo>
                  <a:lnTo>
                    <a:pt x="1726" y="347"/>
                  </a:lnTo>
                  <a:lnTo>
                    <a:pt x="1736" y="388"/>
                  </a:lnTo>
                  <a:lnTo>
                    <a:pt x="1891" y="528"/>
                  </a:lnTo>
                  <a:lnTo>
                    <a:pt x="1849" y="898"/>
                  </a:lnTo>
                  <a:lnTo>
                    <a:pt x="1601" y="1023"/>
                  </a:lnTo>
                  <a:lnTo>
                    <a:pt x="1895" y="1110"/>
                  </a:lnTo>
                  <a:lnTo>
                    <a:pt x="1897" y="1114"/>
                  </a:lnTo>
                  <a:lnTo>
                    <a:pt x="1902" y="1125"/>
                  </a:lnTo>
                  <a:lnTo>
                    <a:pt x="1907" y="1143"/>
                  </a:lnTo>
                  <a:lnTo>
                    <a:pt x="1912" y="1166"/>
                  </a:lnTo>
                  <a:lnTo>
                    <a:pt x="1913" y="1195"/>
                  </a:lnTo>
                  <a:lnTo>
                    <a:pt x="1911" y="1229"/>
                  </a:lnTo>
                  <a:lnTo>
                    <a:pt x="1901" y="1266"/>
                  </a:lnTo>
                  <a:lnTo>
                    <a:pt x="1884" y="1307"/>
                  </a:lnTo>
                  <a:lnTo>
                    <a:pt x="1107" y="1606"/>
                  </a:lnTo>
                  <a:lnTo>
                    <a:pt x="0" y="1258"/>
                  </a:lnTo>
                  <a:lnTo>
                    <a:pt x="19" y="1217"/>
                  </a:lnTo>
                  <a:lnTo>
                    <a:pt x="188" y="1159"/>
                  </a:lnTo>
                  <a:lnTo>
                    <a:pt x="188" y="221"/>
                  </a:lnTo>
                  <a:lnTo>
                    <a:pt x="189" y="220"/>
                  </a:lnTo>
                  <a:lnTo>
                    <a:pt x="193" y="217"/>
                  </a:lnTo>
                  <a:lnTo>
                    <a:pt x="198" y="214"/>
                  </a:lnTo>
                  <a:lnTo>
                    <a:pt x="207" y="209"/>
                  </a:lnTo>
                  <a:lnTo>
                    <a:pt x="218" y="203"/>
                  </a:lnTo>
                  <a:lnTo>
                    <a:pt x="230" y="197"/>
                  </a:lnTo>
                  <a:lnTo>
                    <a:pt x="245" y="191"/>
                  </a:lnTo>
                  <a:lnTo>
                    <a:pt x="262" y="184"/>
                  </a:lnTo>
                  <a:lnTo>
                    <a:pt x="281" y="179"/>
                  </a:lnTo>
                  <a:lnTo>
                    <a:pt x="302" y="175"/>
                  </a:lnTo>
                  <a:lnTo>
                    <a:pt x="326" y="173"/>
                  </a:lnTo>
                  <a:lnTo>
                    <a:pt x="350" y="171"/>
                  </a:lnTo>
                  <a:lnTo>
                    <a:pt x="378" y="172"/>
                  </a:lnTo>
                  <a:lnTo>
                    <a:pt x="407" y="175"/>
                  </a:lnTo>
                  <a:lnTo>
                    <a:pt x="439" y="181"/>
                  </a:lnTo>
                  <a:lnTo>
                    <a:pt x="471" y="191"/>
                  </a:lnTo>
                  <a:lnTo>
                    <a:pt x="518" y="213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63" name="Freeform 468"/>
            <p:cNvSpPr>
              <a:spLocks/>
            </p:cNvSpPr>
            <p:nvPr/>
          </p:nvSpPr>
          <p:spPr bwMode="auto">
            <a:xfrm>
              <a:off x="3977" y="3278"/>
              <a:ext cx="68" cy="78"/>
            </a:xfrm>
            <a:custGeom>
              <a:avLst/>
              <a:gdLst>
                <a:gd name="T0" fmla="*/ 0 w 614"/>
                <a:gd name="T1" fmla="*/ 0 h 697"/>
                <a:gd name="T2" fmla="*/ 0 w 614"/>
                <a:gd name="T3" fmla="*/ 0 h 697"/>
                <a:gd name="T4" fmla="*/ 0 w 614"/>
                <a:gd name="T5" fmla="*/ 0 h 697"/>
                <a:gd name="T6" fmla="*/ 0 w 614"/>
                <a:gd name="T7" fmla="*/ 0 h 697"/>
                <a:gd name="T8" fmla="*/ 0 w 614"/>
                <a:gd name="T9" fmla="*/ 0 h 697"/>
                <a:gd name="T10" fmla="*/ 0 w 614"/>
                <a:gd name="T11" fmla="*/ 0 h 697"/>
                <a:gd name="T12" fmla="*/ 0 w 614"/>
                <a:gd name="T13" fmla="*/ 0 h 697"/>
                <a:gd name="T14" fmla="*/ 0 w 614"/>
                <a:gd name="T15" fmla="*/ 0 h 697"/>
                <a:gd name="T16" fmla="*/ 0 w 614"/>
                <a:gd name="T17" fmla="*/ 0 h 697"/>
                <a:gd name="T18" fmla="*/ 0 w 614"/>
                <a:gd name="T19" fmla="*/ 0 h 697"/>
                <a:gd name="T20" fmla="*/ 0 w 614"/>
                <a:gd name="T21" fmla="*/ 0 h 697"/>
                <a:gd name="T22" fmla="*/ 0 w 614"/>
                <a:gd name="T23" fmla="*/ 0 h 697"/>
                <a:gd name="T24" fmla="*/ 0 w 614"/>
                <a:gd name="T25" fmla="*/ 0 h 697"/>
                <a:gd name="T26" fmla="*/ 0 w 614"/>
                <a:gd name="T27" fmla="*/ 0 h 697"/>
                <a:gd name="T28" fmla="*/ 0 w 614"/>
                <a:gd name="T29" fmla="*/ 0 h 697"/>
                <a:gd name="T30" fmla="*/ 0 w 614"/>
                <a:gd name="T31" fmla="*/ 0 h 697"/>
                <a:gd name="T32" fmla="*/ 0 w 614"/>
                <a:gd name="T33" fmla="*/ 0 h 697"/>
                <a:gd name="T34" fmla="*/ 0 w 614"/>
                <a:gd name="T35" fmla="*/ 0 h 697"/>
                <a:gd name="T36" fmla="*/ 0 w 614"/>
                <a:gd name="T37" fmla="*/ 0 h 697"/>
                <a:gd name="T38" fmla="*/ 0 w 614"/>
                <a:gd name="T39" fmla="*/ 0 h 697"/>
                <a:gd name="T40" fmla="*/ 0 w 614"/>
                <a:gd name="T41" fmla="*/ 0 h 697"/>
                <a:gd name="T42" fmla="*/ 0 w 614"/>
                <a:gd name="T43" fmla="*/ 0 h 697"/>
                <a:gd name="T44" fmla="*/ 0 w 614"/>
                <a:gd name="T45" fmla="*/ 0 h 697"/>
                <a:gd name="T46" fmla="*/ 0 w 614"/>
                <a:gd name="T47" fmla="*/ 0 h 697"/>
                <a:gd name="T48" fmla="*/ 0 w 614"/>
                <a:gd name="T49" fmla="*/ 0 h 697"/>
                <a:gd name="T50" fmla="*/ 0 w 614"/>
                <a:gd name="T51" fmla="*/ 0 h 697"/>
                <a:gd name="T52" fmla="*/ 0 w 614"/>
                <a:gd name="T53" fmla="*/ 0 h 697"/>
                <a:gd name="T54" fmla="*/ 0 w 614"/>
                <a:gd name="T55" fmla="*/ 0 h 697"/>
                <a:gd name="T56" fmla="*/ 0 w 614"/>
                <a:gd name="T57" fmla="*/ 0 h 697"/>
                <a:gd name="T58" fmla="*/ 0 w 614"/>
                <a:gd name="T59" fmla="*/ 0 h 697"/>
                <a:gd name="T60" fmla="*/ 0 w 614"/>
                <a:gd name="T61" fmla="*/ 0 h 697"/>
                <a:gd name="T62" fmla="*/ 0 w 614"/>
                <a:gd name="T63" fmla="*/ 0 h 697"/>
                <a:gd name="T64" fmla="*/ 0 w 614"/>
                <a:gd name="T65" fmla="*/ 0 h 697"/>
                <a:gd name="T66" fmla="*/ 0 w 614"/>
                <a:gd name="T67" fmla="*/ 0 h 697"/>
                <a:gd name="T68" fmla="*/ 0 w 614"/>
                <a:gd name="T69" fmla="*/ 0 h 697"/>
                <a:gd name="T70" fmla="*/ 0 w 614"/>
                <a:gd name="T71" fmla="*/ 0 h 697"/>
                <a:gd name="T72" fmla="*/ 0 w 614"/>
                <a:gd name="T73" fmla="*/ 0 h 697"/>
                <a:gd name="T74" fmla="*/ 0 w 614"/>
                <a:gd name="T75" fmla="*/ 0 h 697"/>
                <a:gd name="T76" fmla="*/ 0 w 614"/>
                <a:gd name="T77" fmla="*/ 0 h 697"/>
                <a:gd name="T78" fmla="*/ 0 w 614"/>
                <a:gd name="T79" fmla="*/ 0 h 697"/>
                <a:gd name="T80" fmla="*/ 0 w 614"/>
                <a:gd name="T81" fmla="*/ 0 h 697"/>
                <a:gd name="T82" fmla="*/ 0 w 614"/>
                <a:gd name="T83" fmla="*/ 0 h 697"/>
                <a:gd name="T84" fmla="*/ 0 w 614"/>
                <a:gd name="T85" fmla="*/ 0 h 697"/>
                <a:gd name="T86" fmla="*/ 0 w 614"/>
                <a:gd name="T87" fmla="*/ 0 h 697"/>
                <a:gd name="T88" fmla="*/ 0 w 614"/>
                <a:gd name="T89" fmla="*/ 0 h 697"/>
                <a:gd name="T90" fmla="*/ 0 w 614"/>
                <a:gd name="T91" fmla="*/ 0 h 697"/>
                <a:gd name="T92" fmla="*/ 0 w 614"/>
                <a:gd name="T93" fmla="*/ 0 h 697"/>
                <a:gd name="T94" fmla="*/ 0 w 614"/>
                <a:gd name="T95" fmla="*/ 0 h 697"/>
                <a:gd name="T96" fmla="*/ 0 w 614"/>
                <a:gd name="T97" fmla="*/ 0 h 697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614"/>
                <a:gd name="T148" fmla="*/ 0 h 697"/>
                <a:gd name="T149" fmla="*/ 614 w 614"/>
                <a:gd name="T150" fmla="*/ 697 h 697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614" h="697">
                  <a:moveTo>
                    <a:pt x="609" y="26"/>
                  </a:moveTo>
                  <a:lnTo>
                    <a:pt x="606" y="25"/>
                  </a:lnTo>
                  <a:lnTo>
                    <a:pt x="596" y="23"/>
                  </a:lnTo>
                  <a:lnTo>
                    <a:pt x="581" y="18"/>
                  </a:lnTo>
                  <a:lnTo>
                    <a:pt x="559" y="14"/>
                  </a:lnTo>
                  <a:lnTo>
                    <a:pt x="534" y="10"/>
                  </a:lnTo>
                  <a:lnTo>
                    <a:pt x="503" y="6"/>
                  </a:lnTo>
                  <a:lnTo>
                    <a:pt x="469" y="3"/>
                  </a:lnTo>
                  <a:lnTo>
                    <a:pt x="430" y="1"/>
                  </a:lnTo>
                  <a:lnTo>
                    <a:pt x="388" y="0"/>
                  </a:lnTo>
                  <a:lnTo>
                    <a:pt x="344" y="2"/>
                  </a:lnTo>
                  <a:lnTo>
                    <a:pt x="297" y="6"/>
                  </a:lnTo>
                  <a:lnTo>
                    <a:pt x="247" y="14"/>
                  </a:lnTo>
                  <a:lnTo>
                    <a:pt x="197" y="25"/>
                  </a:lnTo>
                  <a:lnTo>
                    <a:pt x="145" y="40"/>
                  </a:lnTo>
                  <a:lnTo>
                    <a:pt x="92" y="58"/>
                  </a:lnTo>
                  <a:lnTo>
                    <a:pt x="39" y="83"/>
                  </a:lnTo>
                  <a:lnTo>
                    <a:pt x="35" y="96"/>
                  </a:lnTo>
                  <a:lnTo>
                    <a:pt x="26" y="134"/>
                  </a:lnTo>
                  <a:lnTo>
                    <a:pt x="15" y="192"/>
                  </a:lnTo>
                  <a:lnTo>
                    <a:pt x="5" y="268"/>
                  </a:lnTo>
                  <a:lnTo>
                    <a:pt x="0" y="358"/>
                  </a:lnTo>
                  <a:lnTo>
                    <a:pt x="4" y="459"/>
                  </a:lnTo>
                  <a:lnTo>
                    <a:pt x="19" y="568"/>
                  </a:lnTo>
                  <a:lnTo>
                    <a:pt x="50" y="679"/>
                  </a:lnTo>
                  <a:lnTo>
                    <a:pt x="54" y="679"/>
                  </a:lnTo>
                  <a:lnTo>
                    <a:pt x="62" y="678"/>
                  </a:lnTo>
                  <a:lnTo>
                    <a:pt x="75" y="676"/>
                  </a:lnTo>
                  <a:lnTo>
                    <a:pt x="93" y="675"/>
                  </a:lnTo>
                  <a:lnTo>
                    <a:pt x="117" y="673"/>
                  </a:lnTo>
                  <a:lnTo>
                    <a:pt x="144" y="671"/>
                  </a:lnTo>
                  <a:lnTo>
                    <a:pt x="177" y="670"/>
                  </a:lnTo>
                  <a:lnTo>
                    <a:pt x="212" y="669"/>
                  </a:lnTo>
                  <a:lnTo>
                    <a:pt x="252" y="668"/>
                  </a:lnTo>
                  <a:lnTo>
                    <a:pt x="295" y="669"/>
                  </a:lnTo>
                  <a:lnTo>
                    <a:pt x="342" y="670"/>
                  </a:lnTo>
                  <a:lnTo>
                    <a:pt x="391" y="672"/>
                  </a:lnTo>
                  <a:lnTo>
                    <a:pt x="443" y="676"/>
                  </a:lnTo>
                  <a:lnTo>
                    <a:pt x="498" y="681"/>
                  </a:lnTo>
                  <a:lnTo>
                    <a:pt x="555" y="688"/>
                  </a:lnTo>
                  <a:lnTo>
                    <a:pt x="614" y="697"/>
                  </a:lnTo>
                  <a:lnTo>
                    <a:pt x="611" y="676"/>
                  </a:lnTo>
                  <a:lnTo>
                    <a:pt x="605" y="621"/>
                  </a:lnTo>
                  <a:lnTo>
                    <a:pt x="596" y="538"/>
                  </a:lnTo>
                  <a:lnTo>
                    <a:pt x="589" y="438"/>
                  </a:lnTo>
                  <a:lnTo>
                    <a:pt x="584" y="327"/>
                  </a:lnTo>
                  <a:lnTo>
                    <a:pt x="584" y="217"/>
                  </a:lnTo>
                  <a:lnTo>
                    <a:pt x="592" y="114"/>
                  </a:lnTo>
                  <a:lnTo>
                    <a:pt x="609" y="26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64" name="Freeform 469"/>
            <p:cNvSpPr>
              <a:spLocks/>
            </p:cNvSpPr>
            <p:nvPr/>
          </p:nvSpPr>
          <p:spPr bwMode="auto">
            <a:xfrm>
              <a:off x="3984" y="3299"/>
              <a:ext cx="113" cy="77"/>
            </a:xfrm>
            <a:custGeom>
              <a:avLst/>
              <a:gdLst>
                <a:gd name="T0" fmla="*/ 0 w 1014"/>
                <a:gd name="T1" fmla="*/ 0 h 693"/>
                <a:gd name="T2" fmla="*/ 0 w 1014"/>
                <a:gd name="T3" fmla="*/ 0 h 693"/>
                <a:gd name="T4" fmla="*/ 0 w 1014"/>
                <a:gd name="T5" fmla="*/ 0 h 693"/>
                <a:gd name="T6" fmla="*/ 0 w 1014"/>
                <a:gd name="T7" fmla="*/ 0 h 693"/>
                <a:gd name="T8" fmla="*/ 0 w 1014"/>
                <a:gd name="T9" fmla="*/ 0 h 693"/>
                <a:gd name="T10" fmla="*/ 0 w 1014"/>
                <a:gd name="T11" fmla="*/ 0 h 693"/>
                <a:gd name="T12" fmla="*/ 0 w 1014"/>
                <a:gd name="T13" fmla="*/ 0 h 693"/>
                <a:gd name="T14" fmla="*/ 0 w 1014"/>
                <a:gd name="T15" fmla="*/ 0 h 693"/>
                <a:gd name="T16" fmla="*/ 0 w 1014"/>
                <a:gd name="T17" fmla="*/ 0 h 693"/>
                <a:gd name="T18" fmla="*/ 0 w 1014"/>
                <a:gd name="T19" fmla="*/ 0 h 693"/>
                <a:gd name="T20" fmla="*/ 0 w 1014"/>
                <a:gd name="T21" fmla="*/ 0 h 693"/>
                <a:gd name="T22" fmla="*/ 0 w 1014"/>
                <a:gd name="T23" fmla="*/ 0 h 693"/>
                <a:gd name="T24" fmla="*/ 0 w 1014"/>
                <a:gd name="T25" fmla="*/ 0 h 693"/>
                <a:gd name="T26" fmla="*/ 0 w 1014"/>
                <a:gd name="T27" fmla="*/ 0 h 693"/>
                <a:gd name="T28" fmla="*/ 0 w 1014"/>
                <a:gd name="T29" fmla="*/ 0 h 693"/>
                <a:gd name="T30" fmla="*/ 0 w 1014"/>
                <a:gd name="T31" fmla="*/ 0 h 693"/>
                <a:gd name="T32" fmla="*/ 0 w 1014"/>
                <a:gd name="T33" fmla="*/ 0 h 693"/>
                <a:gd name="T34" fmla="*/ 0 w 1014"/>
                <a:gd name="T35" fmla="*/ 0 h 693"/>
                <a:gd name="T36" fmla="*/ 0 w 1014"/>
                <a:gd name="T37" fmla="*/ 0 h 693"/>
                <a:gd name="T38" fmla="*/ 0 w 1014"/>
                <a:gd name="T39" fmla="*/ 0 h 693"/>
                <a:gd name="T40" fmla="*/ 0 w 1014"/>
                <a:gd name="T41" fmla="*/ 0 h 693"/>
                <a:gd name="T42" fmla="*/ 0 w 1014"/>
                <a:gd name="T43" fmla="*/ 0 h 693"/>
                <a:gd name="T44" fmla="*/ 0 w 1014"/>
                <a:gd name="T45" fmla="*/ 0 h 693"/>
                <a:gd name="T46" fmla="*/ 0 w 1014"/>
                <a:gd name="T47" fmla="*/ 0 h 693"/>
                <a:gd name="T48" fmla="*/ 0 w 1014"/>
                <a:gd name="T49" fmla="*/ 0 h 693"/>
                <a:gd name="T50" fmla="*/ 0 w 1014"/>
                <a:gd name="T51" fmla="*/ 0 h 693"/>
                <a:gd name="T52" fmla="*/ 0 w 1014"/>
                <a:gd name="T53" fmla="*/ 0 h 693"/>
                <a:gd name="T54" fmla="*/ 0 w 1014"/>
                <a:gd name="T55" fmla="*/ 0 h 693"/>
                <a:gd name="T56" fmla="*/ 0 w 1014"/>
                <a:gd name="T57" fmla="*/ 0 h 693"/>
                <a:gd name="T58" fmla="*/ 0 w 1014"/>
                <a:gd name="T59" fmla="*/ 0 h 693"/>
                <a:gd name="T60" fmla="*/ 0 w 1014"/>
                <a:gd name="T61" fmla="*/ 0 h 693"/>
                <a:gd name="T62" fmla="*/ 0 w 1014"/>
                <a:gd name="T63" fmla="*/ 0 h 693"/>
                <a:gd name="T64" fmla="*/ 0 w 1014"/>
                <a:gd name="T65" fmla="*/ 0 h 693"/>
                <a:gd name="T66" fmla="*/ 0 w 1014"/>
                <a:gd name="T67" fmla="*/ 0 h 693"/>
                <a:gd name="T68" fmla="*/ 0 w 1014"/>
                <a:gd name="T69" fmla="*/ 0 h 693"/>
                <a:gd name="T70" fmla="*/ 0 w 1014"/>
                <a:gd name="T71" fmla="*/ 0 h 693"/>
                <a:gd name="T72" fmla="*/ 0 w 1014"/>
                <a:gd name="T73" fmla="*/ 0 h 693"/>
                <a:gd name="T74" fmla="*/ 0 w 1014"/>
                <a:gd name="T75" fmla="*/ 0 h 693"/>
                <a:gd name="T76" fmla="*/ 0 w 1014"/>
                <a:gd name="T77" fmla="*/ 0 h 693"/>
                <a:gd name="T78" fmla="*/ 0 w 1014"/>
                <a:gd name="T79" fmla="*/ 0 h 693"/>
                <a:gd name="T80" fmla="*/ 0 w 1014"/>
                <a:gd name="T81" fmla="*/ 0 h 693"/>
                <a:gd name="T82" fmla="*/ 0 w 1014"/>
                <a:gd name="T83" fmla="*/ 0 h 693"/>
                <a:gd name="T84" fmla="*/ 0 w 1014"/>
                <a:gd name="T85" fmla="*/ 0 h 693"/>
                <a:gd name="T86" fmla="*/ 0 w 1014"/>
                <a:gd name="T87" fmla="*/ 0 h 693"/>
                <a:gd name="T88" fmla="*/ 0 w 1014"/>
                <a:gd name="T89" fmla="*/ 0 h 693"/>
                <a:gd name="T90" fmla="*/ 0 w 1014"/>
                <a:gd name="T91" fmla="*/ 0 h 693"/>
                <a:gd name="T92" fmla="*/ 0 w 1014"/>
                <a:gd name="T93" fmla="*/ 0 h 693"/>
                <a:gd name="T94" fmla="*/ 0 w 1014"/>
                <a:gd name="T95" fmla="*/ 0 h 693"/>
                <a:gd name="T96" fmla="*/ 0 w 1014"/>
                <a:gd name="T97" fmla="*/ 0 h 693"/>
                <a:gd name="T98" fmla="*/ 0 w 1014"/>
                <a:gd name="T99" fmla="*/ 0 h 693"/>
                <a:gd name="T100" fmla="*/ 0 w 1014"/>
                <a:gd name="T101" fmla="*/ 0 h 693"/>
                <a:gd name="T102" fmla="*/ 0 w 1014"/>
                <a:gd name="T103" fmla="*/ 0 h 693"/>
                <a:gd name="T104" fmla="*/ 0 w 1014"/>
                <a:gd name="T105" fmla="*/ 0 h 693"/>
                <a:gd name="T106" fmla="*/ 0 w 1014"/>
                <a:gd name="T107" fmla="*/ 0 h 693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1014"/>
                <a:gd name="T163" fmla="*/ 0 h 693"/>
                <a:gd name="T164" fmla="*/ 1014 w 1014"/>
                <a:gd name="T165" fmla="*/ 693 h 693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1014" h="693">
                  <a:moveTo>
                    <a:pt x="6" y="523"/>
                  </a:moveTo>
                  <a:lnTo>
                    <a:pt x="0" y="608"/>
                  </a:lnTo>
                  <a:lnTo>
                    <a:pt x="660" y="693"/>
                  </a:lnTo>
                  <a:lnTo>
                    <a:pt x="665" y="691"/>
                  </a:lnTo>
                  <a:lnTo>
                    <a:pt x="679" y="683"/>
                  </a:lnTo>
                  <a:lnTo>
                    <a:pt x="700" y="672"/>
                  </a:lnTo>
                  <a:lnTo>
                    <a:pt x="726" y="657"/>
                  </a:lnTo>
                  <a:lnTo>
                    <a:pt x="758" y="636"/>
                  </a:lnTo>
                  <a:lnTo>
                    <a:pt x="793" y="611"/>
                  </a:lnTo>
                  <a:lnTo>
                    <a:pt x="829" y="581"/>
                  </a:lnTo>
                  <a:lnTo>
                    <a:pt x="866" y="546"/>
                  </a:lnTo>
                  <a:lnTo>
                    <a:pt x="902" y="508"/>
                  </a:lnTo>
                  <a:lnTo>
                    <a:pt x="935" y="465"/>
                  </a:lnTo>
                  <a:lnTo>
                    <a:pt x="964" y="416"/>
                  </a:lnTo>
                  <a:lnTo>
                    <a:pt x="987" y="362"/>
                  </a:lnTo>
                  <a:lnTo>
                    <a:pt x="1004" y="305"/>
                  </a:lnTo>
                  <a:lnTo>
                    <a:pt x="1014" y="242"/>
                  </a:lnTo>
                  <a:lnTo>
                    <a:pt x="1012" y="175"/>
                  </a:lnTo>
                  <a:lnTo>
                    <a:pt x="1000" y="103"/>
                  </a:lnTo>
                  <a:lnTo>
                    <a:pt x="998" y="98"/>
                  </a:lnTo>
                  <a:lnTo>
                    <a:pt x="992" y="87"/>
                  </a:lnTo>
                  <a:lnTo>
                    <a:pt x="981" y="72"/>
                  </a:lnTo>
                  <a:lnTo>
                    <a:pt x="967" y="53"/>
                  </a:lnTo>
                  <a:lnTo>
                    <a:pt x="948" y="35"/>
                  </a:lnTo>
                  <a:lnTo>
                    <a:pt x="926" y="19"/>
                  </a:lnTo>
                  <a:lnTo>
                    <a:pt x="900" y="6"/>
                  </a:lnTo>
                  <a:lnTo>
                    <a:pt x="870" y="0"/>
                  </a:lnTo>
                  <a:lnTo>
                    <a:pt x="874" y="12"/>
                  </a:lnTo>
                  <a:lnTo>
                    <a:pt x="884" y="41"/>
                  </a:lnTo>
                  <a:lnTo>
                    <a:pt x="896" y="89"/>
                  </a:lnTo>
                  <a:lnTo>
                    <a:pt x="907" y="151"/>
                  </a:lnTo>
                  <a:lnTo>
                    <a:pt x="910" y="225"/>
                  </a:lnTo>
                  <a:lnTo>
                    <a:pt x="902" y="307"/>
                  </a:lnTo>
                  <a:lnTo>
                    <a:pt x="878" y="396"/>
                  </a:lnTo>
                  <a:lnTo>
                    <a:pt x="836" y="489"/>
                  </a:lnTo>
                  <a:lnTo>
                    <a:pt x="835" y="490"/>
                  </a:lnTo>
                  <a:lnTo>
                    <a:pt x="831" y="493"/>
                  </a:lnTo>
                  <a:lnTo>
                    <a:pt x="825" y="498"/>
                  </a:lnTo>
                  <a:lnTo>
                    <a:pt x="816" y="506"/>
                  </a:lnTo>
                  <a:lnTo>
                    <a:pt x="805" y="513"/>
                  </a:lnTo>
                  <a:lnTo>
                    <a:pt x="792" y="521"/>
                  </a:lnTo>
                  <a:lnTo>
                    <a:pt x="775" y="529"/>
                  </a:lnTo>
                  <a:lnTo>
                    <a:pt x="757" y="537"/>
                  </a:lnTo>
                  <a:lnTo>
                    <a:pt x="737" y="544"/>
                  </a:lnTo>
                  <a:lnTo>
                    <a:pt x="713" y="552"/>
                  </a:lnTo>
                  <a:lnTo>
                    <a:pt x="688" y="557"/>
                  </a:lnTo>
                  <a:lnTo>
                    <a:pt x="659" y="561"/>
                  </a:lnTo>
                  <a:lnTo>
                    <a:pt x="630" y="562"/>
                  </a:lnTo>
                  <a:lnTo>
                    <a:pt x="597" y="561"/>
                  </a:lnTo>
                  <a:lnTo>
                    <a:pt x="562" y="558"/>
                  </a:lnTo>
                  <a:lnTo>
                    <a:pt x="525" y="551"/>
                  </a:lnTo>
                  <a:lnTo>
                    <a:pt x="525" y="642"/>
                  </a:lnTo>
                  <a:lnTo>
                    <a:pt x="23" y="590"/>
                  </a:lnTo>
                  <a:lnTo>
                    <a:pt x="6" y="523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65" name="Freeform 470"/>
            <p:cNvSpPr>
              <a:spLocks/>
            </p:cNvSpPr>
            <p:nvPr/>
          </p:nvSpPr>
          <p:spPr bwMode="auto">
            <a:xfrm>
              <a:off x="3970" y="3375"/>
              <a:ext cx="83" cy="27"/>
            </a:xfrm>
            <a:custGeom>
              <a:avLst/>
              <a:gdLst>
                <a:gd name="T0" fmla="*/ 0 w 745"/>
                <a:gd name="T1" fmla="*/ 0 h 240"/>
                <a:gd name="T2" fmla="*/ 0 w 745"/>
                <a:gd name="T3" fmla="*/ 0 h 240"/>
                <a:gd name="T4" fmla="*/ 0 w 745"/>
                <a:gd name="T5" fmla="*/ 0 h 240"/>
                <a:gd name="T6" fmla="*/ 0 w 745"/>
                <a:gd name="T7" fmla="*/ 0 h 240"/>
                <a:gd name="T8" fmla="*/ 0 w 745"/>
                <a:gd name="T9" fmla="*/ 0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45"/>
                <a:gd name="T16" fmla="*/ 0 h 240"/>
                <a:gd name="T17" fmla="*/ 745 w 745"/>
                <a:gd name="T18" fmla="*/ 240 h 2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45" h="240">
                  <a:moveTo>
                    <a:pt x="745" y="86"/>
                  </a:moveTo>
                  <a:lnTo>
                    <a:pt x="11" y="0"/>
                  </a:lnTo>
                  <a:lnTo>
                    <a:pt x="0" y="86"/>
                  </a:lnTo>
                  <a:lnTo>
                    <a:pt x="722" y="240"/>
                  </a:lnTo>
                  <a:lnTo>
                    <a:pt x="745" y="86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66" name="Freeform 471"/>
            <p:cNvSpPr>
              <a:spLocks/>
            </p:cNvSpPr>
            <p:nvPr/>
          </p:nvSpPr>
          <p:spPr bwMode="auto">
            <a:xfrm>
              <a:off x="4011" y="3384"/>
              <a:ext cx="36" cy="12"/>
            </a:xfrm>
            <a:custGeom>
              <a:avLst/>
              <a:gdLst>
                <a:gd name="T0" fmla="*/ 0 w 319"/>
                <a:gd name="T1" fmla="*/ 0 h 109"/>
                <a:gd name="T2" fmla="*/ 0 w 319"/>
                <a:gd name="T3" fmla="*/ 0 h 109"/>
                <a:gd name="T4" fmla="*/ 0 w 319"/>
                <a:gd name="T5" fmla="*/ 0 h 109"/>
                <a:gd name="T6" fmla="*/ 0 w 319"/>
                <a:gd name="T7" fmla="*/ 0 h 109"/>
                <a:gd name="T8" fmla="*/ 0 w 319"/>
                <a:gd name="T9" fmla="*/ 0 h 10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19"/>
                <a:gd name="T16" fmla="*/ 0 h 109"/>
                <a:gd name="T17" fmla="*/ 319 w 319"/>
                <a:gd name="T18" fmla="*/ 109 h 10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19" h="109">
                  <a:moveTo>
                    <a:pt x="319" y="47"/>
                  </a:moveTo>
                  <a:lnTo>
                    <a:pt x="4" y="0"/>
                  </a:lnTo>
                  <a:lnTo>
                    <a:pt x="0" y="45"/>
                  </a:lnTo>
                  <a:lnTo>
                    <a:pt x="309" y="109"/>
                  </a:lnTo>
                  <a:lnTo>
                    <a:pt x="319" y="47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67" name="Freeform 472"/>
            <p:cNvSpPr>
              <a:spLocks/>
            </p:cNvSpPr>
            <p:nvPr/>
          </p:nvSpPr>
          <p:spPr bwMode="auto">
            <a:xfrm>
              <a:off x="3975" y="3378"/>
              <a:ext cx="24" cy="9"/>
            </a:xfrm>
            <a:custGeom>
              <a:avLst/>
              <a:gdLst>
                <a:gd name="T0" fmla="*/ 0 w 213"/>
                <a:gd name="T1" fmla="*/ 0 h 81"/>
                <a:gd name="T2" fmla="*/ 0 w 213"/>
                <a:gd name="T3" fmla="*/ 0 h 81"/>
                <a:gd name="T4" fmla="*/ 0 w 213"/>
                <a:gd name="T5" fmla="*/ 0 h 81"/>
                <a:gd name="T6" fmla="*/ 0 w 213"/>
                <a:gd name="T7" fmla="*/ 0 h 81"/>
                <a:gd name="T8" fmla="*/ 0 w 213"/>
                <a:gd name="T9" fmla="*/ 0 h 8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3"/>
                <a:gd name="T16" fmla="*/ 0 h 81"/>
                <a:gd name="T17" fmla="*/ 213 w 213"/>
                <a:gd name="T18" fmla="*/ 81 h 8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3" h="81">
                  <a:moveTo>
                    <a:pt x="213" y="37"/>
                  </a:moveTo>
                  <a:lnTo>
                    <a:pt x="0" y="0"/>
                  </a:lnTo>
                  <a:lnTo>
                    <a:pt x="2" y="39"/>
                  </a:lnTo>
                  <a:lnTo>
                    <a:pt x="206" y="81"/>
                  </a:lnTo>
                  <a:lnTo>
                    <a:pt x="213" y="37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68" name="Freeform 473"/>
            <p:cNvSpPr>
              <a:spLocks/>
            </p:cNvSpPr>
            <p:nvPr/>
          </p:nvSpPr>
          <p:spPr bwMode="auto">
            <a:xfrm>
              <a:off x="3916" y="3386"/>
              <a:ext cx="139" cy="47"/>
            </a:xfrm>
            <a:custGeom>
              <a:avLst/>
              <a:gdLst>
                <a:gd name="T0" fmla="*/ 0 w 1254"/>
                <a:gd name="T1" fmla="*/ 0 h 415"/>
                <a:gd name="T2" fmla="*/ 0 w 1254"/>
                <a:gd name="T3" fmla="*/ 0 h 415"/>
                <a:gd name="T4" fmla="*/ 0 w 1254"/>
                <a:gd name="T5" fmla="*/ 0 h 415"/>
                <a:gd name="T6" fmla="*/ 0 w 1254"/>
                <a:gd name="T7" fmla="*/ 0 h 415"/>
                <a:gd name="T8" fmla="*/ 0 w 1254"/>
                <a:gd name="T9" fmla="*/ 0 h 415"/>
                <a:gd name="T10" fmla="*/ 0 w 1254"/>
                <a:gd name="T11" fmla="*/ 0 h 415"/>
                <a:gd name="T12" fmla="*/ 0 w 1254"/>
                <a:gd name="T13" fmla="*/ 0 h 415"/>
                <a:gd name="T14" fmla="*/ 0 w 1254"/>
                <a:gd name="T15" fmla="*/ 0 h 415"/>
                <a:gd name="T16" fmla="*/ 0 w 1254"/>
                <a:gd name="T17" fmla="*/ 0 h 415"/>
                <a:gd name="T18" fmla="*/ 0 w 1254"/>
                <a:gd name="T19" fmla="*/ 0 h 415"/>
                <a:gd name="T20" fmla="*/ 0 w 1254"/>
                <a:gd name="T21" fmla="*/ 0 h 415"/>
                <a:gd name="T22" fmla="*/ 0 w 1254"/>
                <a:gd name="T23" fmla="*/ 0 h 415"/>
                <a:gd name="T24" fmla="*/ 0 w 1254"/>
                <a:gd name="T25" fmla="*/ 0 h 415"/>
                <a:gd name="T26" fmla="*/ 0 w 1254"/>
                <a:gd name="T27" fmla="*/ 0 h 415"/>
                <a:gd name="T28" fmla="*/ 0 w 1254"/>
                <a:gd name="T29" fmla="*/ 0 h 415"/>
                <a:gd name="T30" fmla="*/ 0 w 1254"/>
                <a:gd name="T31" fmla="*/ 0 h 415"/>
                <a:gd name="T32" fmla="*/ 0 w 1254"/>
                <a:gd name="T33" fmla="*/ 0 h 415"/>
                <a:gd name="T34" fmla="*/ 0 w 1254"/>
                <a:gd name="T35" fmla="*/ 0 h 415"/>
                <a:gd name="T36" fmla="*/ 0 w 1254"/>
                <a:gd name="T37" fmla="*/ 0 h 415"/>
                <a:gd name="T38" fmla="*/ 0 w 1254"/>
                <a:gd name="T39" fmla="*/ 0 h 415"/>
                <a:gd name="T40" fmla="*/ 0 w 1254"/>
                <a:gd name="T41" fmla="*/ 0 h 415"/>
                <a:gd name="T42" fmla="*/ 0 w 1254"/>
                <a:gd name="T43" fmla="*/ 0 h 415"/>
                <a:gd name="T44" fmla="*/ 0 w 1254"/>
                <a:gd name="T45" fmla="*/ 0 h 415"/>
                <a:gd name="T46" fmla="*/ 0 w 1254"/>
                <a:gd name="T47" fmla="*/ 0 h 415"/>
                <a:gd name="T48" fmla="*/ 0 w 1254"/>
                <a:gd name="T49" fmla="*/ 0 h 415"/>
                <a:gd name="T50" fmla="*/ 0 w 1254"/>
                <a:gd name="T51" fmla="*/ 0 h 415"/>
                <a:gd name="T52" fmla="*/ 0 w 1254"/>
                <a:gd name="T53" fmla="*/ 0 h 415"/>
                <a:gd name="T54" fmla="*/ 0 w 1254"/>
                <a:gd name="T55" fmla="*/ 0 h 415"/>
                <a:gd name="T56" fmla="*/ 0 w 1254"/>
                <a:gd name="T57" fmla="*/ 0 h 415"/>
                <a:gd name="T58" fmla="*/ 0 w 1254"/>
                <a:gd name="T59" fmla="*/ 0 h 415"/>
                <a:gd name="T60" fmla="*/ 0 w 1254"/>
                <a:gd name="T61" fmla="*/ 0 h 415"/>
                <a:gd name="T62" fmla="*/ 0 w 1254"/>
                <a:gd name="T63" fmla="*/ 0 h 415"/>
                <a:gd name="T64" fmla="*/ 0 w 1254"/>
                <a:gd name="T65" fmla="*/ 0 h 415"/>
                <a:gd name="T66" fmla="*/ 0 w 1254"/>
                <a:gd name="T67" fmla="*/ 0 h 415"/>
                <a:gd name="T68" fmla="*/ 0 w 1254"/>
                <a:gd name="T69" fmla="*/ 0 h 415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254"/>
                <a:gd name="T106" fmla="*/ 0 h 415"/>
                <a:gd name="T107" fmla="*/ 1254 w 1254"/>
                <a:gd name="T108" fmla="*/ 415 h 415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254" h="415">
                  <a:moveTo>
                    <a:pt x="0" y="124"/>
                  </a:moveTo>
                  <a:lnTo>
                    <a:pt x="3" y="124"/>
                  </a:lnTo>
                  <a:lnTo>
                    <a:pt x="10" y="122"/>
                  </a:lnTo>
                  <a:lnTo>
                    <a:pt x="23" y="120"/>
                  </a:lnTo>
                  <a:lnTo>
                    <a:pt x="40" y="117"/>
                  </a:lnTo>
                  <a:lnTo>
                    <a:pt x="59" y="114"/>
                  </a:lnTo>
                  <a:lnTo>
                    <a:pt x="81" y="109"/>
                  </a:lnTo>
                  <a:lnTo>
                    <a:pt x="107" y="103"/>
                  </a:lnTo>
                  <a:lnTo>
                    <a:pt x="133" y="96"/>
                  </a:lnTo>
                  <a:lnTo>
                    <a:pt x="161" y="89"/>
                  </a:lnTo>
                  <a:lnTo>
                    <a:pt x="188" y="79"/>
                  </a:lnTo>
                  <a:lnTo>
                    <a:pt x="216" y="69"/>
                  </a:lnTo>
                  <a:lnTo>
                    <a:pt x="243" y="58"/>
                  </a:lnTo>
                  <a:lnTo>
                    <a:pt x="270" y="45"/>
                  </a:lnTo>
                  <a:lnTo>
                    <a:pt x="293" y="31"/>
                  </a:lnTo>
                  <a:lnTo>
                    <a:pt x="316" y="16"/>
                  </a:lnTo>
                  <a:lnTo>
                    <a:pt x="334" y="0"/>
                  </a:lnTo>
                  <a:lnTo>
                    <a:pt x="1254" y="210"/>
                  </a:lnTo>
                  <a:lnTo>
                    <a:pt x="1252" y="212"/>
                  </a:lnTo>
                  <a:lnTo>
                    <a:pt x="1247" y="218"/>
                  </a:lnTo>
                  <a:lnTo>
                    <a:pt x="1239" y="226"/>
                  </a:lnTo>
                  <a:lnTo>
                    <a:pt x="1227" y="236"/>
                  </a:lnTo>
                  <a:lnTo>
                    <a:pt x="1213" y="248"/>
                  </a:lnTo>
                  <a:lnTo>
                    <a:pt x="1197" y="263"/>
                  </a:lnTo>
                  <a:lnTo>
                    <a:pt x="1180" y="279"/>
                  </a:lnTo>
                  <a:lnTo>
                    <a:pt x="1159" y="295"/>
                  </a:lnTo>
                  <a:lnTo>
                    <a:pt x="1138" y="313"/>
                  </a:lnTo>
                  <a:lnTo>
                    <a:pt x="1116" y="330"/>
                  </a:lnTo>
                  <a:lnTo>
                    <a:pt x="1092" y="347"/>
                  </a:lnTo>
                  <a:lnTo>
                    <a:pt x="1068" y="364"/>
                  </a:lnTo>
                  <a:lnTo>
                    <a:pt x="1043" y="379"/>
                  </a:lnTo>
                  <a:lnTo>
                    <a:pt x="1019" y="392"/>
                  </a:lnTo>
                  <a:lnTo>
                    <a:pt x="994" y="405"/>
                  </a:lnTo>
                  <a:lnTo>
                    <a:pt x="971" y="415"/>
                  </a:lnTo>
                  <a:lnTo>
                    <a:pt x="0" y="12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69" name="Freeform 474"/>
            <p:cNvSpPr>
              <a:spLocks/>
            </p:cNvSpPr>
            <p:nvPr/>
          </p:nvSpPr>
          <p:spPr bwMode="auto">
            <a:xfrm>
              <a:off x="4055" y="3381"/>
              <a:ext cx="49" cy="22"/>
            </a:xfrm>
            <a:custGeom>
              <a:avLst/>
              <a:gdLst>
                <a:gd name="T0" fmla="*/ 0 w 447"/>
                <a:gd name="T1" fmla="*/ 0 h 198"/>
                <a:gd name="T2" fmla="*/ 0 w 447"/>
                <a:gd name="T3" fmla="*/ 0 h 198"/>
                <a:gd name="T4" fmla="*/ 0 w 447"/>
                <a:gd name="T5" fmla="*/ 0 h 198"/>
                <a:gd name="T6" fmla="*/ 0 w 447"/>
                <a:gd name="T7" fmla="*/ 0 h 198"/>
                <a:gd name="T8" fmla="*/ 0 w 447"/>
                <a:gd name="T9" fmla="*/ 0 h 198"/>
                <a:gd name="T10" fmla="*/ 0 w 447"/>
                <a:gd name="T11" fmla="*/ 0 h 19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47"/>
                <a:gd name="T19" fmla="*/ 0 h 198"/>
                <a:gd name="T20" fmla="*/ 447 w 447"/>
                <a:gd name="T21" fmla="*/ 198 h 19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47" h="198">
                  <a:moveTo>
                    <a:pt x="45" y="198"/>
                  </a:moveTo>
                  <a:lnTo>
                    <a:pt x="447" y="79"/>
                  </a:lnTo>
                  <a:lnTo>
                    <a:pt x="203" y="0"/>
                  </a:lnTo>
                  <a:lnTo>
                    <a:pt x="5" y="22"/>
                  </a:lnTo>
                  <a:lnTo>
                    <a:pt x="0" y="187"/>
                  </a:lnTo>
                  <a:lnTo>
                    <a:pt x="45" y="198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70" name="Freeform 475"/>
            <p:cNvSpPr>
              <a:spLocks/>
            </p:cNvSpPr>
            <p:nvPr/>
          </p:nvSpPr>
          <p:spPr bwMode="auto">
            <a:xfrm>
              <a:off x="3926" y="3287"/>
              <a:ext cx="27" cy="105"/>
            </a:xfrm>
            <a:custGeom>
              <a:avLst/>
              <a:gdLst>
                <a:gd name="T0" fmla="*/ 0 w 238"/>
                <a:gd name="T1" fmla="*/ 0 h 947"/>
                <a:gd name="T2" fmla="*/ 0 w 238"/>
                <a:gd name="T3" fmla="*/ 0 h 947"/>
                <a:gd name="T4" fmla="*/ 0 w 238"/>
                <a:gd name="T5" fmla="*/ 0 h 947"/>
                <a:gd name="T6" fmla="*/ 0 w 238"/>
                <a:gd name="T7" fmla="*/ 0 h 947"/>
                <a:gd name="T8" fmla="*/ 0 w 238"/>
                <a:gd name="T9" fmla="*/ 0 h 947"/>
                <a:gd name="T10" fmla="*/ 0 w 238"/>
                <a:gd name="T11" fmla="*/ 0 h 947"/>
                <a:gd name="T12" fmla="*/ 0 w 238"/>
                <a:gd name="T13" fmla="*/ 0 h 947"/>
                <a:gd name="T14" fmla="*/ 0 w 238"/>
                <a:gd name="T15" fmla="*/ 0 h 947"/>
                <a:gd name="T16" fmla="*/ 0 w 238"/>
                <a:gd name="T17" fmla="*/ 0 h 947"/>
                <a:gd name="T18" fmla="*/ 0 w 238"/>
                <a:gd name="T19" fmla="*/ 0 h 947"/>
                <a:gd name="T20" fmla="*/ 0 w 238"/>
                <a:gd name="T21" fmla="*/ 0 h 947"/>
                <a:gd name="T22" fmla="*/ 0 w 238"/>
                <a:gd name="T23" fmla="*/ 0 h 947"/>
                <a:gd name="T24" fmla="*/ 0 w 238"/>
                <a:gd name="T25" fmla="*/ 0 h 947"/>
                <a:gd name="T26" fmla="*/ 0 w 238"/>
                <a:gd name="T27" fmla="*/ 0 h 947"/>
                <a:gd name="T28" fmla="*/ 0 w 238"/>
                <a:gd name="T29" fmla="*/ 0 h 947"/>
                <a:gd name="T30" fmla="*/ 0 w 238"/>
                <a:gd name="T31" fmla="*/ 0 h 947"/>
                <a:gd name="T32" fmla="*/ 0 w 238"/>
                <a:gd name="T33" fmla="*/ 0 h 947"/>
                <a:gd name="T34" fmla="*/ 0 w 238"/>
                <a:gd name="T35" fmla="*/ 0 h 947"/>
                <a:gd name="T36" fmla="*/ 0 w 238"/>
                <a:gd name="T37" fmla="*/ 0 h 947"/>
                <a:gd name="T38" fmla="*/ 0 w 238"/>
                <a:gd name="T39" fmla="*/ 0 h 947"/>
                <a:gd name="T40" fmla="*/ 0 w 238"/>
                <a:gd name="T41" fmla="*/ 0 h 947"/>
                <a:gd name="T42" fmla="*/ 0 w 238"/>
                <a:gd name="T43" fmla="*/ 0 h 947"/>
                <a:gd name="T44" fmla="*/ 0 w 238"/>
                <a:gd name="T45" fmla="*/ 0 h 947"/>
                <a:gd name="T46" fmla="*/ 0 w 238"/>
                <a:gd name="T47" fmla="*/ 0 h 947"/>
                <a:gd name="T48" fmla="*/ 0 w 238"/>
                <a:gd name="T49" fmla="*/ 0 h 947"/>
                <a:gd name="T50" fmla="*/ 0 w 238"/>
                <a:gd name="T51" fmla="*/ 0 h 947"/>
                <a:gd name="T52" fmla="*/ 0 w 238"/>
                <a:gd name="T53" fmla="*/ 0 h 947"/>
                <a:gd name="T54" fmla="*/ 0 w 238"/>
                <a:gd name="T55" fmla="*/ 0 h 947"/>
                <a:gd name="T56" fmla="*/ 0 w 238"/>
                <a:gd name="T57" fmla="*/ 0 h 947"/>
                <a:gd name="T58" fmla="*/ 0 w 238"/>
                <a:gd name="T59" fmla="*/ 0 h 947"/>
                <a:gd name="T60" fmla="*/ 0 w 238"/>
                <a:gd name="T61" fmla="*/ 0 h 947"/>
                <a:gd name="T62" fmla="*/ 0 w 238"/>
                <a:gd name="T63" fmla="*/ 0 h 947"/>
                <a:gd name="T64" fmla="*/ 0 w 238"/>
                <a:gd name="T65" fmla="*/ 0 h 947"/>
                <a:gd name="T66" fmla="*/ 0 w 238"/>
                <a:gd name="T67" fmla="*/ 0 h 947"/>
                <a:gd name="T68" fmla="*/ 0 w 238"/>
                <a:gd name="T69" fmla="*/ 0 h 947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38"/>
                <a:gd name="T106" fmla="*/ 0 h 947"/>
                <a:gd name="T107" fmla="*/ 238 w 238"/>
                <a:gd name="T108" fmla="*/ 947 h 947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38" h="947">
                  <a:moveTo>
                    <a:pt x="238" y="22"/>
                  </a:moveTo>
                  <a:lnTo>
                    <a:pt x="237" y="21"/>
                  </a:lnTo>
                  <a:lnTo>
                    <a:pt x="233" y="19"/>
                  </a:lnTo>
                  <a:lnTo>
                    <a:pt x="226" y="17"/>
                  </a:lnTo>
                  <a:lnTo>
                    <a:pt x="217" y="14"/>
                  </a:lnTo>
                  <a:lnTo>
                    <a:pt x="206" y="10"/>
                  </a:lnTo>
                  <a:lnTo>
                    <a:pt x="194" y="7"/>
                  </a:lnTo>
                  <a:lnTo>
                    <a:pt x="180" y="4"/>
                  </a:lnTo>
                  <a:lnTo>
                    <a:pt x="164" y="1"/>
                  </a:lnTo>
                  <a:lnTo>
                    <a:pt x="146" y="0"/>
                  </a:lnTo>
                  <a:lnTo>
                    <a:pt x="127" y="0"/>
                  </a:lnTo>
                  <a:lnTo>
                    <a:pt x="108" y="2"/>
                  </a:lnTo>
                  <a:lnTo>
                    <a:pt x="87" y="5"/>
                  </a:lnTo>
                  <a:lnTo>
                    <a:pt x="66" y="11"/>
                  </a:lnTo>
                  <a:lnTo>
                    <a:pt x="44" y="19"/>
                  </a:lnTo>
                  <a:lnTo>
                    <a:pt x="22" y="30"/>
                  </a:lnTo>
                  <a:lnTo>
                    <a:pt x="0" y="45"/>
                  </a:lnTo>
                  <a:lnTo>
                    <a:pt x="0" y="947"/>
                  </a:lnTo>
                  <a:lnTo>
                    <a:pt x="1" y="947"/>
                  </a:lnTo>
                  <a:lnTo>
                    <a:pt x="6" y="947"/>
                  </a:lnTo>
                  <a:lnTo>
                    <a:pt x="13" y="946"/>
                  </a:lnTo>
                  <a:lnTo>
                    <a:pt x="22" y="945"/>
                  </a:lnTo>
                  <a:lnTo>
                    <a:pt x="33" y="943"/>
                  </a:lnTo>
                  <a:lnTo>
                    <a:pt x="47" y="941"/>
                  </a:lnTo>
                  <a:lnTo>
                    <a:pt x="62" y="938"/>
                  </a:lnTo>
                  <a:lnTo>
                    <a:pt x="78" y="934"/>
                  </a:lnTo>
                  <a:lnTo>
                    <a:pt x="96" y="928"/>
                  </a:lnTo>
                  <a:lnTo>
                    <a:pt x="115" y="922"/>
                  </a:lnTo>
                  <a:lnTo>
                    <a:pt x="135" y="915"/>
                  </a:lnTo>
                  <a:lnTo>
                    <a:pt x="155" y="906"/>
                  </a:lnTo>
                  <a:lnTo>
                    <a:pt x="176" y="896"/>
                  </a:lnTo>
                  <a:lnTo>
                    <a:pt x="197" y="884"/>
                  </a:lnTo>
                  <a:lnTo>
                    <a:pt x="217" y="871"/>
                  </a:lnTo>
                  <a:lnTo>
                    <a:pt x="238" y="856"/>
                  </a:lnTo>
                  <a:lnTo>
                    <a:pt x="238" y="22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71" name="Freeform 476"/>
            <p:cNvSpPr>
              <a:spLocks/>
            </p:cNvSpPr>
            <p:nvPr/>
          </p:nvSpPr>
          <p:spPr bwMode="auto">
            <a:xfrm>
              <a:off x="3927" y="3288"/>
              <a:ext cx="23" cy="89"/>
            </a:xfrm>
            <a:custGeom>
              <a:avLst/>
              <a:gdLst>
                <a:gd name="T0" fmla="*/ 0 w 203"/>
                <a:gd name="T1" fmla="*/ 0 h 799"/>
                <a:gd name="T2" fmla="*/ 0 w 203"/>
                <a:gd name="T3" fmla="*/ 0 h 799"/>
                <a:gd name="T4" fmla="*/ 0 w 203"/>
                <a:gd name="T5" fmla="*/ 0 h 799"/>
                <a:gd name="T6" fmla="*/ 0 w 203"/>
                <a:gd name="T7" fmla="*/ 0 h 799"/>
                <a:gd name="T8" fmla="*/ 0 w 203"/>
                <a:gd name="T9" fmla="*/ 0 h 799"/>
                <a:gd name="T10" fmla="*/ 0 w 203"/>
                <a:gd name="T11" fmla="*/ 0 h 799"/>
                <a:gd name="T12" fmla="*/ 0 w 203"/>
                <a:gd name="T13" fmla="*/ 0 h 799"/>
                <a:gd name="T14" fmla="*/ 0 w 203"/>
                <a:gd name="T15" fmla="*/ 0 h 799"/>
                <a:gd name="T16" fmla="*/ 0 w 203"/>
                <a:gd name="T17" fmla="*/ 0 h 799"/>
                <a:gd name="T18" fmla="*/ 0 w 203"/>
                <a:gd name="T19" fmla="*/ 0 h 799"/>
                <a:gd name="T20" fmla="*/ 0 w 203"/>
                <a:gd name="T21" fmla="*/ 0 h 799"/>
                <a:gd name="T22" fmla="*/ 0 w 203"/>
                <a:gd name="T23" fmla="*/ 0 h 799"/>
                <a:gd name="T24" fmla="*/ 0 w 203"/>
                <a:gd name="T25" fmla="*/ 0 h 799"/>
                <a:gd name="T26" fmla="*/ 0 w 203"/>
                <a:gd name="T27" fmla="*/ 0 h 799"/>
                <a:gd name="T28" fmla="*/ 0 w 203"/>
                <a:gd name="T29" fmla="*/ 0 h 799"/>
                <a:gd name="T30" fmla="*/ 0 w 203"/>
                <a:gd name="T31" fmla="*/ 0 h 799"/>
                <a:gd name="T32" fmla="*/ 0 w 203"/>
                <a:gd name="T33" fmla="*/ 0 h 799"/>
                <a:gd name="T34" fmla="*/ 0 w 203"/>
                <a:gd name="T35" fmla="*/ 0 h 799"/>
                <a:gd name="T36" fmla="*/ 0 w 203"/>
                <a:gd name="T37" fmla="*/ 0 h 799"/>
                <a:gd name="T38" fmla="*/ 0 w 203"/>
                <a:gd name="T39" fmla="*/ 0 h 799"/>
                <a:gd name="T40" fmla="*/ 0 w 203"/>
                <a:gd name="T41" fmla="*/ 0 h 799"/>
                <a:gd name="T42" fmla="*/ 0 w 203"/>
                <a:gd name="T43" fmla="*/ 0 h 799"/>
                <a:gd name="T44" fmla="*/ 0 w 203"/>
                <a:gd name="T45" fmla="*/ 0 h 799"/>
                <a:gd name="T46" fmla="*/ 0 w 203"/>
                <a:gd name="T47" fmla="*/ 0 h 799"/>
                <a:gd name="T48" fmla="*/ 0 w 203"/>
                <a:gd name="T49" fmla="*/ 0 h 799"/>
                <a:gd name="T50" fmla="*/ 0 w 203"/>
                <a:gd name="T51" fmla="*/ 0 h 799"/>
                <a:gd name="T52" fmla="*/ 0 w 203"/>
                <a:gd name="T53" fmla="*/ 0 h 799"/>
                <a:gd name="T54" fmla="*/ 0 w 203"/>
                <a:gd name="T55" fmla="*/ 0 h 799"/>
                <a:gd name="T56" fmla="*/ 0 w 203"/>
                <a:gd name="T57" fmla="*/ 0 h 799"/>
                <a:gd name="T58" fmla="*/ 0 w 203"/>
                <a:gd name="T59" fmla="*/ 0 h 799"/>
                <a:gd name="T60" fmla="*/ 0 w 203"/>
                <a:gd name="T61" fmla="*/ 0 h 799"/>
                <a:gd name="T62" fmla="*/ 0 w 203"/>
                <a:gd name="T63" fmla="*/ 0 h 799"/>
                <a:gd name="T64" fmla="*/ 0 w 203"/>
                <a:gd name="T65" fmla="*/ 0 h 799"/>
                <a:gd name="T66" fmla="*/ 0 w 203"/>
                <a:gd name="T67" fmla="*/ 0 h 799"/>
                <a:gd name="T68" fmla="*/ 0 w 203"/>
                <a:gd name="T69" fmla="*/ 0 h 79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03"/>
                <a:gd name="T106" fmla="*/ 0 h 799"/>
                <a:gd name="T107" fmla="*/ 203 w 203"/>
                <a:gd name="T108" fmla="*/ 799 h 79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03" h="799">
                  <a:moveTo>
                    <a:pt x="203" y="18"/>
                  </a:moveTo>
                  <a:lnTo>
                    <a:pt x="202" y="17"/>
                  </a:lnTo>
                  <a:lnTo>
                    <a:pt x="199" y="16"/>
                  </a:lnTo>
                  <a:lnTo>
                    <a:pt x="193" y="14"/>
                  </a:lnTo>
                  <a:lnTo>
                    <a:pt x="186" y="11"/>
                  </a:lnTo>
                  <a:lnTo>
                    <a:pt x="177" y="8"/>
                  </a:lnTo>
                  <a:lnTo>
                    <a:pt x="166" y="5"/>
                  </a:lnTo>
                  <a:lnTo>
                    <a:pt x="153" y="3"/>
                  </a:lnTo>
                  <a:lnTo>
                    <a:pt x="140" y="1"/>
                  </a:lnTo>
                  <a:lnTo>
                    <a:pt x="125" y="0"/>
                  </a:lnTo>
                  <a:lnTo>
                    <a:pt x="109" y="0"/>
                  </a:lnTo>
                  <a:lnTo>
                    <a:pt x="92" y="1"/>
                  </a:lnTo>
                  <a:lnTo>
                    <a:pt x="74" y="4"/>
                  </a:lnTo>
                  <a:lnTo>
                    <a:pt x="57" y="9"/>
                  </a:lnTo>
                  <a:lnTo>
                    <a:pt x="37" y="16"/>
                  </a:lnTo>
                  <a:lnTo>
                    <a:pt x="19" y="26"/>
                  </a:lnTo>
                  <a:lnTo>
                    <a:pt x="0" y="38"/>
                  </a:lnTo>
                  <a:lnTo>
                    <a:pt x="0" y="799"/>
                  </a:lnTo>
                  <a:lnTo>
                    <a:pt x="1" y="799"/>
                  </a:lnTo>
                  <a:lnTo>
                    <a:pt x="5" y="799"/>
                  </a:lnTo>
                  <a:lnTo>
                    <a:pt x="11" y="798"/>
                  </a:lnTo>
                  <a:lnTo>
                    <a:pt x="19" y="797"/>
                  </a:lnTo>
                  <a:lnTo>
                    <a:pt x="28" y="796"/>
                  </a:lnTo>
                  <a:lnTo>
                    <a:pt x="41" y="794"/>
                  </a:lnTo>
                  <a:lnTo>
                    <a:pt x="53" y="791"/>
                  </a:lnTo>
                  <a:lnTo>
                    <a:pt x="67" y="786"/>
                  </a:lnTo>
                  <a:lnTo>
                    <a:pt x="82" y="782"/>
                  </a:lnTo>
                  <a:lnTo>
                    <a:pt x="99" y="777"/>
                  </a:lnTo>
                  <a:lnTo>
                    <a:pt x="116" y="771"/>
                  </a:lnTo>
                  <a:lnTo>
                    <a:pt x="133" y="763"/>
                  </a:lnTo>
                  <a:lnTo>
                    <a:pt x="150" y="755"/>
                  </a:lnTo>
                  <a:lnTo>
                    <a:pt x="169" y="745"/>
                  </a:lnTo>
                  <a:lnTo>
                    <a:pt x="186" y="733"/>
                  </a:lnTo>
                  <a:lnTo>
                    <a:pt x="203" y="720"/>
                  </a:lnTo>
                  <a:lnTo>
                    <a:pt x="203" y="18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72" name="Freeform 477"/>
            <p:cNvSpPr>
              <a:spLocks/>
            </p:cNvSpPr>
            <p:nvPr/>
          </p:nvSpPr>
          <p:spPr bwMode="auto">
            <a:xfrm>
              <a:off x="3928" y="3289"/>
              <a:ext cx="19" cy="72"/>
            </a:xfrm>
            <a:custGeom>
              <a:avLst/>
              <a:gdLst>
                <a:gd name="T0" fmla="*/ 0 w 171"/>
                <a:gd name="T1" fmla="*/ 0 h 650"/>
                <a:gd name="T2" fmla="*/ 0 w 171"/>
                <a:gd name="T3" fmla="*/ 0 h 650"/>
                <a:gd name="T4" fmla="*/ 0 w 171"/>
                <a:gd name="T5" fmla="*/ 0 h 650"/>
                <a:gd name="T6" fmla="*/ 0 w 171"/>
                <a:gd name="T7" fmla="*/ 0 h 650"/>
                <a:gd name="T8" fmla="*/ 0 w 171"/>
                <a:gd name="T9" fmla="*/ 0 h 650"/>
                <a:gd name="T10" fmla="*/ 0 w 171"/>
                <a:gd name="T11" fmla="*/ 0 h 650"/>
                <a:gd name="T12" fmla="*/ 0 w 171"/>
                <a:gd name="T13" fmla="*/ 0 h 650"/>
                <a:gd name="T14" fmla="*/ 0 w 171"/>
                <a:gd name="T15" fmla="*/ 0 h 650"/>
                <a:gd name="T16" fmla="*/ 0 w 171"/>
                <a:gd name="T17" fmla="*/ 0 h 650"/>
                <a:gd name="T18" fmla="*/ 0 w 171"/>
                <a:gd name="T19" fmla="*/ 0 h 650"/>
                <a:gd name="T20" fmla="*/ 0 w 171"/>
                <a:gd name="T21" fmla="*/ 0 h 650"/>
                <a:gd name="T22" fmla="*/ 0 w 171"/>
                <a:gd name="T23" fmla="*/ 0 h 650"/>
                <a:gd name="T24" fmla="*/ 0 w 171"/>
                <a:gd name="T25" fmla="*/ 0 h 650"/>
                <a:gd name="T26" fmla="*/ 0 w 171"/>
                <a:gd name="T27" fmla="*/ 0 h 650"/>
                <a:gd name="T28" fmla="*/ 0 w 171"/>
                <a:gd name="T29" fmla="*/ 0 h 650"/>
                <a:gd name="T30" fmla="*/ 0 w 171"/>
                <a:gd name="T31" fmla="*/ 0 h 650"/>
                <a:gd name="T32" fmla="*/ 0 w 171"/>
                <a:gd name="T33" fmla="*/ 0 h 650"/>
                <a:gd name="T34" fmla="*/ 0 w 171"/>
                <a:gd name="T35" fmla="*/ 0 h 650"/>
                <a:gd name="T36" fmla="*/ 0 w 171"/>
                <a:gd name="T37" fmla="*/ 0 h 650"/>
                <a:gd name="T38" fmla="*/ 0 w 171"/>
                <a:gd name="T39" fmla="*/ 0 h 650"/>
                <a:gd name="T40" fmla="*/ 0 w 171"/>
                <a:gd name="T41" fmla="*/ 0 h 650"/>
                <a:gd name="T42" fmla="*/ 0 w 171"/>
                <a:gd name="T43" fmla="*/ 0 h 650"/>
                <a:gd name="T44" fmla="*/ 0 w 171"/>
                <a:gd name="T45" fmla="*/ 0 h 650"/>
                <a:gd name="T46" fmla="*/ 0 w 171"/>
                <a:gd name="T47" fmla="*/ 0 h 650"/>
                <a:gd name="T48" fmla="*/ 0 w 171"/>
                <a:gd name="T49" fmla="*/ 0 h 650"/>
                <a:gd name="T50" fmla="*/ 0 w 171"/>
                <a:gd name="T51" fmla="*/ 0 h 650"/>
                <a:gd name="T52" fmla="*/ 0 w 171"/>
                <a:gd name="T53" fmla="*/ 0 h 650"/>
                <a:gd name="T54" fmla="*/ 0 w 171"/>
                <a:gd name="T55" fmla="*/ 0 h 650"/>
                <a:gd name="T56" fmla="*/ 0 w 171"/>
                <a:gd name="T57" fmla="*/ 0 h 650"/>
                <a:gd name="T58" fmla="*/ 0 w 171"/>
                <a:gd name="T59" fmla="*/ 0 h 650"/>
                <a:gd name="T60" fmla="*/ 0 w 171"/>
                <a:gd name="T61" fmla="*/ 0 h 650"/>
                <a:gd name="T62" fmla="*/ 0 w 171"/>
                <a:gd name="T63" fmla="*/ 0 h 650"/>
                <a:gd name="T64" fmla="*/ 0 w 171"/>
                <a:gd name="T65" fmla="*/ 0 h 650"/>
                <a:gd name="T66" fmla="*/ 0 w 171"/>
                <a:gd name="T67" fmla="*/ 0 h 650"/>
                <a:gd name="T68" fmla="*/ 0 w 171"/>
                <a:gd name="T69" fmla="*/ 0 h 650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71"/>
                <a:gd name="T106" fmla="*/ 0 h 650"/>
                <a:gd name="T107" fmla="*/ 171 w 171"/>
                <a:gd name="T108" fmla="*/ 650 h 650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71" h="650">
                  <a:moveTo>
                    <a:pt x="171" y="15"/>
                  </a:moveTo>
                  <a:lnTo>
                    <a:pt x="170" y="15"/>
                  </a:lnTo>
                  <a:lnTo>
                    <a:pt x="167" y="13"/>
                  </a:lnTo>
                  <a:lnTo>
                    <a:pt x="163" y="11"/>
                  </a:lnTo>
                  <a:lnTo>
                    <a:pt x="157" y="9"/>
                  </a:lnTo>
                  <a:lnTo>
                    <a:pt x="149" y="7"/>
                  </a:lnTo>
                  <a:lnTo>
                    <a:pt x="139" y="4"/>
                  </a:lnTo>
                  <a:lnTo>
                    <a:pt x="129" y="2"/>
                  </a:lnTo>
                  <a:lnTo>
                    <a:pt x="118" y="0"/>
                  </a:lnTo>
                  <a:lnTo>
                    <a:pt x="105" y="0"/>
                  </a:lnTo>
                  <a:lnTo>
                    <a:pt x="92" y="0"/>
                  </a:lnTo>
                  <a:lnTo>
                    <a:pt x="77" y="1"/>
                  </a:lnTo>
                  <a:lnTo>
                    <a:pt x="63" y="3"/>
                  </a:lnTo>
                  <a:lnTo>
                    <a:pt x="48" y="7"/>
                  </a:lnTo>
                  <a:lnTo>
                    <a:pt x="31" y="13"/>
                  </a:lnTo>
                  <a:lnTo>
                    <a:pt x="16" y="22"/>
                  </a:lnTo>
                  <a:lnTo>
                    <a:pt x="0" y="32"/>
                  </a:lnTo>
                  <a:lnTo>
                    <a:pt x="0" y="650"/>
                  </a:lnTo>
                  <a:lnTo>
                    <a:pt x="1" y="650"/>
                  </a:lnTo>
                  <a:lnTo>
                    <a:pt x="4" y="650"/>
                  </a:lnTo>
                  <a:lnTo>
                    <a:pt x="9" y="649"/>
                  </a:lnTo>
                  <a:lnTo>
                    <a:pt x="16" y="648"/>
                  </a:lnTo>
                  <a:lnTo>
                    <a:pt x="24" y="647"/>
                  </a:lnTo>
                  <a:lnTo>
                    <a:pt x="34" y="645"/>
                  </a:lnTo>
                  <a:lnTo>
                    <a:pt x="45" y="642"/>
                  </a:lnTo>
                  <a:lnTo>
                    <a:pt x="57" y="640"/>
                  </a:lnTo>
                  <a:lnTo>
                    <a:pt x="69" y="636"/>
                  </a:lnTo>
                  <a:lnTo>
                    <a:pt x="82" y="632"/>
                  </a:lnTo>
                  <a:lnTo>
                    <a:pt x="97" y="627"/>
                  </a:lnTo>
                  <a:lnTo>
                    <a:pt x="112" y="621"/>
                  </a:lnTo>
                  <a:lnTo>
                    <a:pt x="126" y="614"/>
                  </a:lnTo>
                  <a:lnTo>
                    <a:pt x="141" y="606"/>
                  </a:lnTo>
                  <a:lnTo>
                    <a:pt x="157" y="595"/>
                  </a:lnTo>
                  <a:lnTo>
                    <a:pt x="171" y="585"/>
                  </a:lnTo>
                  <a:lnTo>
                    <a:pt x="171" y="15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73" name="Freeform 478"/>
            <p:cNvSpPr>
              <a:spLocks/>
            </p:cNvSpPr>
            <p:nvPr/>
          </p:nvSpPr>
          <p:spPr bwMode="auto">
            <a:xfrm>
              <a:off x="3929" y="3289"/>
              <a:ext cx="15" cy="56"/>
            </a:xfrm>
            <a:custGeom>
              <a:avLst/>
              <a:gdLst>
                <a:gd name="T0" fmla="*/ 0 w 138"/>
                <a:gd name="T1" fmla="*/ 0 h 502"/>
                <a:gd name="T2" fmla="*/ 0 w 138"/>
                <a:gd name="T3" fmla="*/ 0 h 502"/>
                <a:gd name="T4" fmla="*/ 0 w 138"/>
                <a:gd name="T5" fmla="*/ 0 h 502"/>
                <a:gd name="T6" fmla="*/ 0 w 138"/>
                <a:gd name="T7" fmla="*/ 0 h 502"/>
                <a:gd name="T8" fmla="*/ 0 w 138"/>
                <a:gd name="T9" fmla="*/ 0 h 502"/>
                <a:gd name="T10" fmla="*/ 0 w 138"/>
                <a:gd name="T11" fmla="*/ 0 h 502"/>
                <a:gd name="T12" fmla="*/ 0 w 138"/>
                <a:gd name="T13" fmla="*/ 0 h 502"/>
                <a:gd name="T14" fmla="*/ 0 w 138"/>
                <a:gd name="T15" fmla="*/ 0 h 502"/>
                <a:gd name="T16" fmla="*/ 0 w 138"/>
                <a:gd name="T17" fmla="*/ 0 h 502"/>
                <a:gd name="T18" fmla="*/ 0 w 138"/>
                <a:gd name="T19" fmla="*/ 0 h 502"/>
                <a:gd name="T20" fmla="*/ 0 w 138"/>
                <a:gd name="T21" fmla="*/ 0 h 502"/>
                <a:gd name="T22" fmla="*/ 0 w 138"/>
                <a:gd name="T23" fmla="*/ 0 h 502"/>
                <a:gd name="T24" fmla="*/ 0 w 138"/>
                <a:gd name="T25" fmla="*/ 0 h 502"/>
                <a:gd name="T26" fmla="*/ 0 w 138"/>
                <a:gd name="T27" fmla="*/ 0 h 502"/>
                <a:gd name="T28" fmla="*/ 0 w 138"/>
                <a:gd name="T29" fmla="*/ 0 h 502"/>
                <a:gd name="T30" fmla="*/ 0 w 138"/>
                <a:gd name="T31" fmla="*/ 0 h 502"/>
                <a:gd name="T32" fmla="*/ 0 w 138"/>
                <a:gd name="T33" fmla="*/ 0 h 502"/>
                <a:gd name="T34" fmla="*/ 0 w 138"/>
                <a:gd name="T35" fmla="*/ 0 h 502"/>
                <a:gd name="T36" fmla="*/ 0 w 138"/>
                <a:gd name="T37" fmla="*/ 0 h 50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38"/>
                <a:gd name="T58" fmla="*/ 0 h 502"/>
                <a:gd name="T59" fmla="*/ 138 w 138"/>
                <a:gd name="T60" fmla="*/ 502 h 50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38" h="502">
                  <a:moveTo>
                    <a:pt x="138" y="14"/>
                  </a:moveTo>
                  <a:lnTo>
                    <a:pt x="135" y="13"/>
                  </a:lnTo>
                  <a:lnTo>
                    <a:pt x="126" y="8"/>
                  </a:lnTo>
                  <a:lnTo>
                    <a:pt x="113" y="4"/>
                  </a:lnTo>
                  <a:lnTo>
                    <a:pt x="96" y="1"/>
                  </a:lnTo>
                  <a:lnTo>
                    <a:pt x="74" y="0"/>
                  </a:lnTo>
                  <a:lnTo>
                    <a:pt x="51" y="3"/>
                  </a:lnTo>
                  <a:lnTo>
                    <a:pt x="25" y="12"/>
                  </a:lnTo>
                  <a:lnTo>
                    <a:pt x="0" y="26"/>
                  </a:lnTo>
                  <a:lnTo>
                    <a:pt x="0" y="502"/>
                  </a:lnTo>
                  <a:lnTo>
                    <a:pt x="3" y="502"/>
                  </a:lnTo>
                  <a:lnTo>
                    <a:pt x="13" y="501"/>
                  </a:lnTo>
                  <a:lnTo>
                    <a:pt x="28" y="499"/>
                  </a:lnTo>
                  <a:lnTo>
                    <a:pt x="46" y="494"/>
                  </a:lnTo>
                  <a:lnTo>
                    <a:pt x="67" y="488"/>
                  </a:lnTo>
                  <a:lnTo>
                    <a:pt x="91" y="479"/>
                  </a:lnTo>
                  <a:lnTo>
                    <a:pt x="114" y="467"/>
                  </a:lnTo>
                  <a:lnTo>
                    <a:pt x="138" y="450"/>
                  </a:lnTo>
                  <a:lnTo>
                    <a:pt x="138" y="1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74" name="Freeform 479"/>
            <p:cNvSpPr>
              <a:spLocks/>
            </p:cNvSpPr>
            <p:nvPr/>
          </p:nvSpPr>
          <p:spPr bwMode="auto">
            <a:xfrm>
              <a:off x="3929" y="3290"/>
              <a:ext cx="12" cy="40"/>
            </a:xfrm>
            <a:custGeom>
              <a:avLst/>
              <a:gdLst>
                <a:gd name="T0" fmla="*/ 0 w 104"/>
                <a:gd name="T1" fmla="*/ 0 h 353"/>
                <a:gd name="T2" fmla="*/ 0 w 104"/>
                <a:gd name="T3" fmla="*/ 0 h 353"/>
                <a:gd name="T4" fmla="*/ 0 w 104"/>
                <a:gd name="T5" fmla="*/ 0 h 353"/>
                <a:gd name="T6" fmla="*/ 0 w 104"/>
                <a:gd name="T7" fmla="*/ 0 h 353"/>
                <a:gd name="T8" fmla="*/ 0 w 104"/>
                <a:gd name="T9" fmla="*/ 0 h 353"/>
                <a:gd name="T10" fmla="*/ 0 w 104"/>
                <a:gd name="T11" fmla="*/ 0 h 353"/>
                <a:gd name="T12" fmla="*/ 0 w 104"/>
                <a:gd name="T13" fmla="*/ 0 h 353"/>
                <a:gd name="T14" fmla="*/ 0 w 104"/>
                <a:gd name="T15" fmla="*/ 0 h 353"/>
                <a:gd name="T16" fmla="*/ 0 w 104"/>
                <a:gd name="T17" fmla="*/ 0 h 353"/>
                <a:gd name="T18" fmla="*/ 0 w 104"/>
                <a:gd name="T19" fmla="*/ 0 h 353"/>
                <a:gd name="T20" fmla="*/ 0 w 104"/>
                <a:gd name="T21" fmla="*/ 0 h 353"/>
                <a:gd name="T22" fmla="*/ 0 w 104"/>
                <a:gd name="T23" fmla="*/ 0 h 353"/>
                <a:gd name="T24" fmla="*/ 0 w 104"/>
                <a:gd name="T25" fmla="*/ 0 h 353"/>
                <a:gd name="T26" fmla="*/ 0 w 104"/>
                <a:gd name="T27" fmla="*/ 0 h 353"/>
                <a:gd name="T28" fmla="*/ 0 w 104"/>
                <a:gd name="T29" fmla="*/ 0 h 353"/>
                <a:gd name="T30" fmla="*/ 0 w 104"/>
                <a:gd name="T31" fmla="*/ 0 h 353"/>
                <a:gd name="T32" fmla="*/ 0 w 104"/>
                <a:gd name="T33" fmla="*/ 0 h 353"/>
                <a:gd name="T34" fmla="*/ 0 w 104"/>
                <a:gd name="T35" fmla="*/ 0 h 353"/>
                <a:gd name="T36" fmla="*/ 0 w 104"/>
                <a:gd name="T37" fmla="*/ 0 h 353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04"/>
                <a:gd name="T58" fmla="*/ 0 h 353"/>
                <a:gd name="T59" fmla="*/ 104 w 104"/>
                <a:gd name="T60" fmla="*/ 353 h 353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04" h="353">
                  <a:moveTo>
                    <a:pt x="104" y="10"/>
                  </a:moveTo>
                  <a:lnTo>
                    <a:pt x="102" y="9"/>
                  </a:lnTo>
                  <a:lnTo>
                    <a:pt x="95" y="6"/>
                  </a:lnTo>
                  <a:lnTo>
                    <a:pt x="85" y="3"/>
                  </a:lnTo>
                  <a:lnTo>
                    <a:pt x="71" y="0"/>
                  </a:lnTo>
                  <a:lnTo>
                    <a:pt x="56" y="0"/>
                  </a:lnTo>
                  <a:lnTo>
                    <a:pt x="38" y="3"/>
                  </a:lnTo>
                  <a:lnTo>
                    <a:pt x="19" y="9"/>
                  </a:lnTo>
                  <a:lnTo>
                    <a:pt x="0" y="20"/>
                  </a:lnTo>
                  <a:lnTo>
                    <a:pt x="0" y="353"/>
                  </a:lnTo>
                  <a:lnTo>
                    <a:pt x="2" y="353"/>
                  </a:lnTo>
                  <a:lnTo>
                    <a:pt x="9" y="352"/>
                  </a:lnTo>
                  <a:lnTo>
                    <a:pt x="21" y="350"/>
                  </a:lnTo>
                  <a:lnTo>
                    <a:pt x="35" y="347"/>
                  </a:lnTo>
                  <a:lnTo>
                    <a:pt x="51" y="343"/>
                  </a:lnTo>
                  <a:lnTo>
                    <a:pt x="68" y="336"/>
                  </a:lnTo>
                  <a:lnTo>
                    <a:pt x="86" y="326"/>
                  </a:lnTo>
                  <a:lnTo>
                    <a:pt x="104" y="313"/>
                  </a:lnTo>
                  <a:lnTo>
                    <a:pt x="104" y="1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75" name="Freeform 480"/>
            <p:cNvSpPr>
              <a:spLocks/>
            </p:cNvSpPr>
            <p:nvPr/>
          </p:nvSpPr>
          <p:spPr bwMode="auto">
            <a:xfrm>
              <a:off x="3930" y="3291"/>
              <a:ext cx="8" cy="23"/>
            </a:xfrm>
            <a:custGeom>
              <a:avLst/>
              <a:gdLst>
                <a:gd name="T0" fmla="*/ 0 w 72"/>
                <a:gd name="T1" fmla="*/ 0 h 204"/>
                <a:gd name="T2" fmla="*/ 0 w 72"/>
                <a:gd name="T3" fmla="*/ 0 h 204"/>
                <a:gd name="T4" fmla="*/ 0 w 72"/>
                <a:gd name="T5" fmla="*/ 0 h 204"/>
                <a:gd name="T6" fmla="*/ 0 w 72"/>
                <a:gd name="T7" fmla="*/ 0 h 204"/>
                <a:gd name="T8" fmla="*/ 0 w 72"/>
                <a:gd name="T9" fmla="*/ 0 h 204"/>
                <a:gd name="T10" fmla="*/ 0 w 72"/>
                <a:gd name="T11" fmla="*/ 0 h 204"/>
                <a:gd name="T12" fmla="*/ 0 w 72"/>
                <a:gd name="T13" fmla="*/ 0 h 204"/>
                <a:gd name="T14" fmla="*/ 0 w 72"/>
                <a:gd name="T15" fmla="*/ 0 h 204"/>
                <a:gd name="T16" fmla="*/ 0 w 72"/>
                <a:gd name="T17" fmla="*/ 0 h 204"/>
                <a:gd name="T18" fmla="*/ 0 w 72"/>
                <a:gd name="T19" fmla="*/ 0 h 204"/>
                <a:gd name="T20" fmla="*/ 0 w 72"/>
                <a:gd name="T21" fmla="*/ 0 h 204"/>
                <a:gd name="T22" fmla="*/ 0 w 72"/>
                <a:gd name="T23" fmla="*/ 0 h 204"/>
                <a:gd name="T24" fmla="*/ 0 w 72"/>
                <a:gd name="T25" fmla="*/ 0 h 204"/>
                <a:gd name="T26" fmla="*/ 0 w 72"/>
                <a:gd name="T27" fmla="*/ 0 h 204"/>
                <a:gd name="T28" fmla="*/ 0 w 72"/>
                <a:gd name="T29" fmla="*/ 0 h 204"/>
                <a:gd name="T30" fmla="*/ 0 w 72"/>
                <a:gd name="T31" fmla="*/ 0 h 204"/>
                <a:gd name="T32" fmla="*/ 0 w 72"/>
                <a:gd name="T33" fmla="*/ 0 h 204"/>
                <a:gd name="T34" fmla="*/ 0 w 72"/>
                <a:gd name="T35" fmla="*/ 0 h 204"/>
                <a:gd name="T36" fmla="*/ 0 w 72"/>
                <a:gd name="T37" fmla="*/ 0 h 20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72"/>
                <a:gd name="T58" fmla="*/ 0 h 204"/>
                <a:gd name="T59" fmla="*/ 72 w 72"/>
                <a:gd name="T60" fmla="*/ 204 h 204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72" h="204">
                  <a:moveTo>
                    <a:pt x="72" y="6"/>
                  </a:moveTo>
                  <a:lnTo>
                    <a:pt x="69" y="5"/>
                  </a:lnTo>
                  <a:lnTo>
                    <a:pt x="65" y="4"/>
                  </a:lnTo>
                  <a:lnTo>
                    <a:pt x="58" y="2"/>
                  </a:lnTo>
                  <a:lnTo>
                    <a:pt x="49" y="0"/>
                  </a:lnTo>
                  <a:lnTo>
                    <a:pt x="39" y="0"/>
                  </a:lnTo>
                  <a:lnTo>
                    <a:pt x="27" y="1"/>
                  </a:lnTo>
                  <a:lnTo>
                    <a:pt x="13" y="6"/>
                  </a:lnTo>
                  <a:lnTo>
                    <a:pt x="0" y="13"/>
                  </a:lnTo>
                  <a:lnTo>
                    <a:pt x="0" y="204"/>
                  </a:lnTo>
                  <a:lnTo>
                    <a:pt x="2" y="204"/>
                  </a:lnTo>
                  <a:lnTo>
                    <a:pt x="6" y="203"/>
                  </a:lnTo>
                  <a:lnTo>
                    <a:pt x="15" y="202"/>
                  </a:lnTo>
                  <a:lnTo>
                    <a:pt x="24" y="200"/>
                  </a:lnTo>
                  <a:lnTo>
                    <a:pt x="35" y="197"/>
                  </a:lnTo>
                  <a:lnTo>
                    <a:pt x="47" y="192"/>
                  </a:lnTo>
                  <a:lnTo>
                    <a:pt x="59" y="185"/>
                  </a:lnTo>
                  <a:lnTo>
                    <a:pt x="72" y="177"/>
                  </a:lnTo>
                  <a:lnTo>
                    <a:pt x="72" y="6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76" name="Freeform 481"/>
            <p:cNvSpPr>
              <a:spLocks/>
            </p:cNvSpPr>
            <p:nvPr/>
          </p:nvSpPr>
          <p:spPr bwMode="auto">
            <a:xfrm>
              <a:off x="4025" y="3357"/>
              <a:ext cx="12" cy="11"/>
            </a:xfrm>
            <a:custGeom>
              <a:avLst/>
              <a:gdLst>
                <a:gd name="T0" fmla="*/ 0 w 104"/>
                <a:gd name="T1" fmla="*/ 0 h 104"/>
                <a:gd name="T2" fmla="*/ 0 w 104"/>
                <a:gd name="T3" fmla="*/ 0 h 104"/>
                <a:gd name="T4" fmla="*/ 0 w 104"/>
                <a:gd name="T5" fmla="*/ 0 h 104"/>
                <a:gd name="T6" fmla="*/ 0 w 104"/>
                <a:gd name="T7" fmla="*/ 0 h 104"/>
                <a:gd name="T8" fmla="*/ 0 w 104"/>
                <a:gd name="T9" fmla="*/ 0 h 104"/>
                <a:gd name="T10" fmla="*/ 0 w 104"/>
                <a:gd name="T11" fmla="*/ 0 h 104"/>
                <a:gd name="T12" fmla="*/ 0 w 104"/>
                <a:gd name="T13" fmla="*/ 0 h 104"/>
                <a:gd name="T14" fmla="*/ 0 w 104"/>
                <a:gd name="T15" fmla="*/ 0 h 104"/>
                <a:gd name="T16" fmla="*/ 0 w 104"/>
                <a:gd name="T17" fmla="*/ 0 h 104"/>
                <a:gd name="T18" fmla="*/ 0 w 104"/>
                <a:gd name="T19" fmla="*/ 0 h 104"/>
                <a:gd name="T20" fmla="*/ 0 w 104"/>
                <a:gd name="T21" fmla="*/ 0 h 104"/>
                <a:gd name="T22" fmla="*/ 0 w 104"/>
                <a:gd name="T23" fmla="*/ 0 h 104"/>
                <a:gd name="T24" fmla="*/ 0 w 104"/>
                <a:gd name="T25" fmla="*/ 0 h 104"/>
                <a:gd name="T26" fmla="*/ 0 w 104"/>
                <a:gd name="T27" fmla="*/ 0 h 104"/>
                <a:gd name="T28" fmla="*/ 0 w 104"/>
                <a:gd name="T29" fmla="*/ 0 h 104"/>
                <a:gd name="T30" fmla="*/ 0 w 104"/>
                <a:gd name="T31" fmla="*/ 0 h 104"/>
                <a:gd name="T32" fmla="*/ 0 w 104"/>
                <a:gd name="T33" fmla="*/ 0 h 104"/>
                <a:gd name="T34" fmla="*/ 0 w 104"/>
                <a:gd name="T35" fmla="*/ 0 h 104"/>
                <a:gd name="T36" fmla="*/ 0 w 104"/>
                <a:gd name="T37" fmla="*/ 0 h 104"/>
                <a:gd name="T38" fmla="*/ 0 w 104"/>
                <a:gd name="T39" fmla="*/ 0 h 104"/>
                <a:gd name="T40" fmla="*/ 0 w 104"/>
                <a:gd name="T41" fmla="*/ 0 h 104"/>
                <a:gd name="T42" fmla="*/ 0 w 104"/>
                <a:gd name="T43" fmla="*/ 0 h 104"/>
                <a:gd name="T44" fmla="*/ 0 w 104"/>
                <a:gd name="T45" fmla="*/ 0 h 104"/>
                <a:gd name="T46" fmla="*/ 0 w 104"/>
                <a:gd name="T47" fmla="*/ 0 h 104"/>
                <a:gd name="T48" fmla="*/ 0 w 104"/>
                <a:gd name="T49" fmla="*/ 0 h 104"/>
                <a:gd name="T50" fmla="*/ 0 w 104"/>
                <a:gd name="T51" fmla="*/ 0 h 104"/>
                <a:gd name="T52" fmla="*/ 0 w 104"/>
                <a:gd name="T53" fmla="*/ 0 h 104"/>
                <a:gd name="T54" fmla="*/ 0 w 104"/>
                <a:gd name="T55" fmla="*/ 0 h 104"/>
                <a:gd name="T56" fmla="*/ 0 w 104"/>
                <a:gd name="T57" fmla="*/ 0 h 104"/>
                <a:gd name="T58" fmla="*/ 0 w 104"/>
                <a:gd name="T59" fmla="*/ 0 h 104"/>
                <a:gd name="T60" fmla="*/ 0 w 104"/>
                <a:gd name="T61" fmla="*/ 0 h 104"/>
                <a:gd name="T62" fmla="*/ 0 w 104"/>
                <a:gd name="T63" fmla="*/ 0 h 104"/>
                <a:gd name="T64" fmla="*/ 0 w 104"/>
                <a:gd name="T65" fmla="*/ 0 h 104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04"/>
                <a:gd name="T100" fmla="*/ 0 h 104"/>
                <a:gd name="T101" fmla="*/ 104 w 104"/>
                <a:gd name="T102" fmla="*/ 104 h 104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04" h="104">
                  <a:moveTo>
                    <a:pt x="52" y="104"/>
                  </a:moveTo>
                  <a:lnTo>
                    <a:pt x="62" y="103"/>
                  </a:lnTo>
                  <a:lnTo>
                    <a:pt x="73" y="100"/>
                  </a:lnTo>
                  <a:lnTo>
                    <a:pt x="81" y="95"/>
                  </a:lnTo>
                  <a:lnTo>
                    <a:pt x="89" y="89"/>
                  </a:lnTo>
                  <a:lnTo>
                    <a:pt x="95" y="81"/>
                  </a:lnTo>
                  <a:lnTo>
                    <a:pt x="100" y="72"/>
                  </a:lnTo>
                  <a:lnTo>
                    <a:pt x="103" y="62"/>
                  </a:lnTo>
                  <a:lnTo>
                    <a:pt x="104" y="52"/>
                  </a:lnTo>
                  <a:lnTo>
                    <a:pt x="103" y="41"/>
                  </a:lnTo>
                  <a:lnTo>
                    <a:pt x="100" y="31"/>
                  </a:lnTo>
                  <a:lnTo>
                    <a:pt x="95" y="22"/>
                  </a:lnTo>
                  <a:lnTo>
                    <a:pt x="89" y="15"/>
                  </a:lnTo>
                  <a:lnTo>
                    <a:pt x="81" y="8"/>
                  </a:lnTo>
                  <a:lnTo>
                    <a:pt x="73" y="4"/>
                  </a:lnTo>
                  <a:lnTo>
                    <a:pt x="62" y="1"/>
                  </a:lnTo>
                  <a:lnTo>
                    <a:pt x="52" y="0"/>
                  </a:lnTo>
                  <a:lnTo>
                    <a:pt x="42" y="1"/>
                  </a:lnTo>
                  <a:lnTo>
                    <a:pt x="32" y="4"/>
                  </a:lnTo>
                  <a:lnTo>
                    <a:pt x="24" y="8"/>
                  </a:lnTo>
                  <a:lnTo>
                    <a:pt x="16" y="15"/>
                  </a:lnTo>
                  <a:lnTo>
                    <a:pt x="9" y="22"/>
                  </a:lnTo>
                  <a:lnTo>
                    <a:pt x="4" y="31"/>
                  </a:lnTo>
                  <a:lnTo>
                    <a:pt x="1" y="41"/>
                  </a:lnTo>
                  <a:lnTo>
                    <a:pt x="0" y="52"/>
                  </a:lnTo>
                  <a:lnTo>
                    <a:pt x="1" y="62"/>
                  </a:lnTo>
                  <a:lnTo>
                    <a:pt x="4" y="72"/>
                  </a:lnTo>
                  <a:lnTo>
                    <a:pt x="9" y="81"/>
                  </a:lnTo>
                  <a:lnTo>
                    <a:pt x="16" y="89"/>
                  </a:lnTo>
                  <a:lnTo>
                    <a:pt x="24" y="95"/>
                  </a:lnTo>
                  <a:lnTo>
                    <a:pt x="32" y="100"/>
                  </a:lnTo>
                  <a:lnTo>
                    <a:pt x="42" y="103"/>
                  </a:lnTo>
                  <a:lnTo>
                    <a:pt x="52" y="10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77" name="Freeform 482"/>
            <p:cNvSpPr>
              <a:spLocks/>
            </p:cNvSpPr>
            <p:nvPr/>
          </p:nvSpPr>
          <p:spPr bwMode="auto">
            <a:xfrm>
              <a:off x="3990" y="3357"/>
              <a:ext cx="6" cy="6"/>
            </a:xfrm>
            <a:custGeom>
              <a:avLst/>
              <a:gdLst>
                <a:gd name="T0" fmla="*/ 0 w 52"/>
                <a:gd name="T1" fmla="*/ 0 h 52"/>
                <a:gd name="T2" fmla="*/ 0 w 52"/>
                <a:gd name="T3" fmla="*/ 0 h 52"/>
                <a:gd name="T4" fmla="*/ 0 w 52"/>
                <a:gd name="T5" fmla="*/ 0 h 52"/>
                <a:gd name="T6" fmla="*/ 0 w 52"/>
                <a:gd name="T7" fmla="*/ 0 h 52"/>
                <a:gd name="T8" fmla="*/ 0 w 52"/>
                <a:gd name="T9" fmla="*/ 0 h 52"/>
                <a:gd name="T10" fmla="*/ 0 w 52"/>
                <a:gd name="T11" fmla="*/ 0 h 52"/>
                <a:gd name="T12" fmla="*/ 0 w 52"/>
                <a:gd name="T13" fmla="*/ 0 h 52"/>
                <a:gd name="T14" fmla="*/ 0 w 52"/>
                <a:gd name="T15" fmla="*/ 0 h 52"/>
                <a:gd name="T16" fmla="*/ 0 w 52"/>
                <a:gd name="T17" fmla="*/ 0 h 52"/>
                <a:gd name="T18" fmla="*/ 0 w 52"/>
                <a:gd name="T19" fmla="*/ 0 h 52"/>
                <a:gd name="T20" fmla="*/ 0 w 52"/>
                <a:gd name="T21" fmla="*/ 0 h 52"/>
                <a:gd name="T22" fmla="*/ 0 w 52"/>
                <a:gd name="T23" fmla="*/ 0 h 52"/>
                <a:gd name="T24" fmla="*/ 0 w 52"/>
                <a:gd name="T25" fmla="*/ 0 h 52"/>
                <a:gd name="T26" fmla="*/ 0 w 52"/>
                <a:gd name="T27" fmla="*/ 0 h 52"/>
                <a:gd name="T28" fmla="*/ 0 w 52"/>
                <a:gd name="T29" fmla="*/ 0 h 52"/>
                <a:gd name="T30" fmla="*/ 0 w 52"/>
                <a:gd name="T31" fmla="*/ 0 h 52"/>
                <a:gd name="T32" fmla="*/ 0 w 52"/>
                <a:gd name="T33" fmla="*/ 0 h 5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2"/>
                <a:gd name="T52" fmla="*/ 0 h 52"/>
                <a:gd name="T53" fmla="*/ 52 w 52"/>
                <a:gd name="T54" fmla="*/ 52 h 5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2" h="52">
                  <a:moveTo>
                    <a:pt x="25" y="52"/>
                  </a:moveTo>
                  <a:lnTo>
                    <a:pt x="35" y="50"/>
                  </a:lnTo>
                  <a:lnTo>
                    <a:pt x="44" y="44"/>
                  </a:lnTo>
                  <a:lnTo>
                    <a:pt x="50" y="36"/>
                  </a:lnTo>
                  <a:lnTo>
                    <a:pt x="52" y="25"/>
                  </a:lnTo>
                  <a:lnTo>
                    <a:pt x="50" y="15"/>
                  </a:lnTo>
                  <a:lnTo>
                    <a:pt x="44" y="7"/>
                  </a:lnTo>
                  <a:lnTo>
                    <a:pt x="35" y="2"/>
                  </a:lnTo>
                  <a:lnTo>
                    <a:pt x="25" y="0"/>
                  </a:lnTo>
                  <a:lnTo>
                    <a:pt x="15" y="2"/>
                  </a:lnTo>
                  <a:lnTo>
                    <a:pt x="7" y="7"/>
                  </a:lnTo>
                  <a:lnTo>
                    <a:pt x="2" y="15"/>
                  </a:lnTo>
                  <a:lnTo>
                    <a:pt x="0" y="25"/>
                  </a:lnTo>
                  <a:lnTo>
                    <a:pt x="2" y="36"/>
                  </a:lnTo>
                  <a:lnTo>
                    <a:pt x="7" y="44"/>
                  </a:lnTo>
                  <a:lnTo>
                    <a:pt x="15" y="50"/>
                  </a:lnTo>
                  <a:lnTo>
                    <a:pt x="25" y="52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78" name="Freeform 483"/>
            <p:cNvSpPr>
              <a:spLocks/>
            </p:cNvSpPr>
            <p:nvPr/>
          </p:nvSpPr>
          <p:spPr bwMode="auto">
            <a:xfrm>
              <a:off x="4000" y="3357"/>
              <a:ext cx="5" cy="6"/>
            </a:xfrm>
            <a:custGeom>
              <a:avLst/>
              <a:gdLst>
                <a:gd name="T0" fmla="*/ 0 w 52"/>
                <a:gd name="T1" fmla="*/ 0 h 52"/>
                <a:gd name="T2" fmla="*/ 0 w 52"/>
                <a:gd name="T3" fmla="*/ 0 h 52"/>
                <a:gd name="T4" fmla="*/ 0 w 52"/>
                <a:gd name="T5" fmla="*/ 0 h 52"/>
                <a:gd name="T6" fmla="*/ 0 w 52"/>
                <a:gd name="T7" fmla="*/ 0 h 52"/>
                <a:gd name="T8" fmla="*/ 0 w 52"/>
                <a:gd name="T9" fmla="*/ 0 h 52"/>
                <a:gd name="T10" fmla="*/ 0 w 52"/>
                <a:gd name="T11" fmla="*/ 0 h 52"/>
                <a:gd name="T12" fmla="*/ 0 w 52"/>
                <a:gd name="T13" fmla="*/ 0 h 52"/>
                <a:gd name="T14" fmla="*/ 0 w 52"/>
                <a:gd name="T15" fmla="*/ 0 h 52"/>
                <a:gd name="T16" fmla="*/ 0 w 52"/>
                <a:gd name="T17" fmla="*/ 0 h 52"/>
                <a:gd name="T18" fmla="*/ 0 w 52"/>
                <a:gd name="T19" fmla="*/ 0 h 52"/>
                <a:gd name="T20" fmla="*/ 0 w 52"/>
                <a:gd name="T21" fmla="*/ 0 h 52"/>
                <a:gd name="T22" fmla="*/ 0 w 52"/>
                <a:gd name="T23" fmla="*/ 0 h 52"/>
                <a:gd name="T24" fmla="*/ 0 w 52"/>
                <a:gd name="T25" fmla="*/ 0 h 52"/>
                <a:gd name="T26" fmla="*/ 0 w 52"/>
                <a:gd name="T27" fmla="*/ 0 h 52"/>
                <a:gd name="T28" fmla="*/ 0 w 52"/>
                <a:gd name="T29" fmla="*/ 0 h 52"/>
                <a:gd name="T30" fmla="*/ 0 w 52"/>
                <a:gd name="T31" fmla="*/ 0 h 52"/>
                <a:gd name="T32" fmla="*/ 0 w 52"/>
                <a:gd name="T33" fmla="*/ 0 h 5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2"/>
                <a:gd name="T52" fmla="*/ 0 h 52"/>
                <a:gd name="T53" fmla="*/ 52 w 52"/>
                <a:gd name="T54" fmla="*/ 52 h 5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2" h="52">
                  <a:moveTo>
                    <a:pt x="27" y="52"/>
                  </a:moveTo>
                  <a:lnTo>
                    <a:pt x="37" y="50"/>
                  </a:lnTo>
                  <a:lnTo>
                    <a:pt x="45" y="45"/>
                  </a:lnTo>
                  <a:lnTo>
                    <a:pt x="50" y="37"/>
                  </a:lnTo>
                  <a:lnTo>
                    <a:pt x="52" y="26"/>
                  </a:lnTo>
                  <a:lnTo>
                    <a:pt x="50" y="16"/>
                  </a:lnTo>
                  <a:lnTo>
                    <a:pt x="45" y="8"/>
                  </a:lnTo>
                  <a:lnTo>
                    <a:pt x="37" y="2"/>
                  </a:lnTo>
                  <a:lnTo>
                    <a:pt x="27" y="0"/>
                  </a:lnTo>
                  <a:lnTo>
                    <a:pt x="17" y="2"/>
                  </a:lnTo>
                  <a:lnTo>
                    <a:pt x="8" y="8"/>
                  </a:lnTo>
                  <a:lnTo>
                    <a:pt x="2" y="16"/>
                  </a:lnTo>
                  <a:lnTo>
                    <a:pt x="0" y="26"/>
                  </a:lnTo>
                  <a:lnTo>
                    <a:pt x="2" y="37"/>
                  </a:lnTo>
                  <a:lnTo>
                    <a:pt x="8" y="45"/>
                  </a:lnTo>
                  <a:lnTo>
                    <a:pt x="17" y="50"/>
                  </a:lnTo>
                  <a:lnTo>
                    <a:pt x="27" y="52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79" name="Freeform 484"/>
            <p:cNvSpPr>
              <a:spLocks/>
            </p:cNvSpPr>
            <p:nvPr/>
          </p:nvSpPr>
          <p:spPr bwMode="auto">
            <a:xfrm>
              <a:off x="3961" y="3278"/>
              <a:ext cx="16" cy="79"/>
            </a:xfrm>
            <a:custGeom>
              <a:avLst/>
              <a:gdLst>
                <a:gd name="T0" fmla="*/ 0 w 148"/>
                <a:gd name="T1" fmla="*/ 0 h 712"/>
                <a:gd name="T2" fmla="*/ 0 w 148"/>
                <a:gd name="T3" fmla="*/ 0 h 712"/>
                <a:gd name="T4" fmla="*/ 0 w 148"/>
                <a:gd name="T5" fmla="*/ 0 h 712"/>
                <a:gd name="T6" fmla="*/ 0 w 148"/>
                <a:gd name="T7" fmla="*/ 0 h 712"/>
                <a:gd name="T8" fmla="*/ 0 w 148"/>
                <a:gd name="T9" fmla="*/ 0 h 712"/>
                <a:gd name="T10" fmla="*/ 0 w 148"/>
                <a:gd name="T11" fmla="*/ 0 h 712"/>
                <a:gd name="T12" fmla="*/ 0 w 148"/>
                <a:gd name="T13" fmla="*/ 0 h 712"/>
                <a:gd name="T14" fmla="*/ 0 w 148"/>
                <a:gd name="T15" fmla="*/ 0 h 712"/>
                <a:gd name="T16" fmla="*/ 0 w 148"/>
                <a:gd name="T17" fmla="*/ 0 h 712"/>
                <a:gd name="T18" fmla="*/ 0 w 148"/>
                <a:gd name="T19" fmla="*/ 0 h 712"/>
                <a:gd name="T20" fmla="*/ 0 w 148"/>
                <a:gd name="T21" fmla="*/ 0 h 712"/>
                <a:gd name="T22" fmla="*/ 0 w 148"/>
                <a:gd name="T23" fmla="*/ 0 h 712"/>
                <a:gd name="T24" fmla="*/ 0 w 148"/>
                <a:gd name="T25" fmla="*/ 0 h 712"/>
                <a:gd name="T26" fmla="*/ 0 w 148"/>
                <a:gd name="T27" fmla="*/ 0 h 712"/>
                <a:gd name="T28" fmla="*/ 0 w 148"/>
                <a:gd name="T29" fmla="*/ 0 h 712"/>
                <a:gd name="T30" fmla="*/ 0 w 148"/>
                <a:gd name="T31" fmla="*/ 0 h 712"/>
                <a:gd name="T32" fmla="*/ 0 w 148"/>
                <a:gd name="T33" fmla="*/ 0 h 712"/>
                <a:gd name="T34" fmla="*/ 0 w 148"/>
                <a:gd name="T35" fmla="*/ 0 h 712"/>
                <a:gd name="T36" fmla="*/ 0 w 148"/>
                <a:gd name="T37" fmla="*/ 0 h 712"/>
                <a:gd name="T38" fmla="*/ 0 w 148"/>
                <a:gd name="T39" fmla="*/ 0 h 712"/>
                <a:gd name="T40" fmla="*/ 0 w 148"/>
                <a:gd name="T41" fmla="*/ 0 h 712"/>
                <a:gd name="T42" fmla="*/ 0 w 148"/>
                <a:gd name="T43" fmla="*/ 0 h 712"/>
                <a:gd name="T44" fmla="*/ 0 w 148"/>
                <a:gd name="T45" fmla="*/ 0 h 712"/>
                <a:gd name="T46" fmla="*/ 0 w 148"/>
                <a:gd name="T47" fmla="*/ 0 h 712"/>
                <a:gd name="T48" fmla="*/ 0 w 148"/>
                <a:gd name="T49" fmla="*/ 0 h 712"/>
                <a:gd name="T50" fmla="*/ 0 w 148"/>
                <a:gd name="T51" fmla="*/ 0 h 712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48"/>
                <a:gd name="T79" fmla="*/ 0 h 712"/>
                <a:gd name="T80" fmla="*/ 148 w 148"/>
                <a:gd name="T81" fmla="*/ 712 h 712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48" h="712">
                  <a:moveTo>
                    <a:pt x="46" y="14"/>
                  </a:moveTo>
                  <a:lnTo>
                    <a:pt x="42" y="29"/>
                  </a:lnTo>
                  <a:lnTo>
                    <a:pt x="32" y="68"/>
                  </a:lnTo>
                  <a:lnTo>
                    <a:pt x="18" y="132"/>
                  </a:lnTo>
                  <a:lnTo>
                    <a:pt x="7" y="217"/>
                  </a:lnTo>
                  <a:lnTo>
                    <a:pt x="0" y="319"/>
                  </a:lnTo>
                  <a:lnTo>
                    <a:pt x="1" y="438"/>
                  </a:lnTo>
                  <a:lnTo>
                    <a:pt x="13" y="570"/>
                  </a:lnTo>
                  <a:lnTo>
                    <a:pt x="41" y="712"/>
                  </a:lnTo>
                  <a:lnTo>
                    <a:pt x="143" y="707"/>
                  </a:lnTo>
                  <a:lnTo>
                    <a:pt x="139" y="685"/>
                  </a:lnTo>
                  <a:lnTo>
                    <a:pt x="128" y="628"/>
                  </a:lnTo>
                  <a:lnTo>
                    <a:pt x="116" y="543"/>
                  </a:lnTo>
                  <a:lnTo>
                    <a:pt x="105" y="439"/>
                  </a:lnTo>
                  <a:lnTo>
                    <a:pt x="99" y="324"/>
                  </a:lnTo>
                  <a:lnTo>
                    <a:pt x="102" y="209"/>
                  </a:lnTo>
                  <a:lnTo>
                    <a:pt x="117" y="100"/>
                  </a:lnTo>
                  <a:lnTo>
                    <a:pt x="148" y="8"/>
                  </a:lnTo>
                  <a:lnTo>
                    <a:pt x="148" y="7"/>
                  </a:lnTo>
                  <a:lnTo>
                    <a:pt x="148" y="5"/>
                  </a:lnTo>
                  <a:lnTo>
                    <a:pt x="146" y="3"/>
                  </a:lnTo>
                  <a:lnTo>
                    <a:pt x="140" y="0"/>
                  </a:lnTo>
                  <a:lnTo>
                    <a:pt x="127" y="0"/>
                  </a:lnTo>
                  <a:lnTo>
                    <a:pt x="109" y="1"/>
                  </a:lnTo>
                  <a:lnTo>
                    <a:pt x="83" y="6"/>
                  </a:lnTo>
                  <a:lnTo>
                    <a:pt x="46" y="1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80" name="Freeform 485"/>
            <p:cNvSpPr>
              <a:spLocks/>
            </p:cNvSpPr>
            <p:nvPr/>
          </p:nvSpPr>
          <p:spPr bwMode="auto">
            <a:xfrm>
              <a:off x="4045" y="3268"/>
              <a:ext cx="23" cy="88"/>
            </a:xfrm>
            <a:custGeom>
              <a:avLst/>
              <a:gdLst>
                <a:gd name="T0" fmla="*/ 0 w 201"/>
                <a:gd name="T1" fmla="*/ 0 h 795"/>
                <a:gd name="T2" fmla="*/ 0 w 201"/>
                <a:gd name="T3" fmla="*/ 0 h 795"/>
                <a:gd name="T4" fmla="*/ 0 w 201"/>
                <a:gd name="T5" fmla="*/ 0 h 795"/>
                <a:gd name="T6" fmla="*/ 0 w 201"/>
                <a:gd name="T7" fmla="*/ 0 h 795"/>
                <a:gd name="T8" fmla="*/ 0 w 201"/>
                <a:gd name="T9" fmla="*/ 0 h 795"/>
                <a:gd name="T10" fmla="*/ 0 w 201"/>
                <a:gd name="T11" fmla="*/ 0 h 795"/>
                <a:gd name="T12" fmla="*/ 0 w 201"/>
                <a:gd name="T13" fmla="*/ 0 h 795"/>
                <a:gd name="T14" fmla="*/ 0 w 201"/>
                <a:gd name="T15" fmla="*/ 0 h 795"/>
                <a:gd name="T16" fmla="*/ 0 w 201"/>
                <a:gd name="T17" fmla="*/ 0 h 795"/>
                <a:gd name="T18" fmla="*/ 0 w 201"/>
                <a:gd name="T19" fmla="*/ 0 h 795"/>
                <a:gd name="T20" fmla="*/ 0 w 201"/>
                <a:gd name="T21" fmla="*/ 0 h 795"/>
                <a:gd name="T22" fmla="*/ 0 w 201"/>
                <a:gd name="T23" fmla="*/ 0 h 795"/>
                <a:gd name="T24" fmla="*/ 0 w 201"/>
                <a:gd name="T25" fmla="*/ 0 h 795"/>
                <a:gd name="T26" fmla="*/ 0 w 201"/>
                <a:gd name="T27" fmla="*/ 0 h 795"/>
                <a:gd name="T28" fmla="*/ 0 w 201"/>
                <a:gd name="T29" fmla="*/ 0 h 795"/>
                <a:gd name="T30" fmla="*/ 0 w 201"/>
                <a:gd name="T31" fmla="*/ 0 h 795"/>
                <a:gd name="T32" fmla="*/ 0 w 201"/>
                <a:gd name="T33" fmla="*/ 0 h 795"/>
                <a:gd name="T34" fmla="*/ 0 w 201"/>
                <a:gd name="T35" fmla="*/ 0 h 795"/>
                <a:gd name="T36" fmla="*/ 0 w 201"/>
                <a:gd name="T37" fmla="*/ 0 h 79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01"/>
                <a:gd name="T58" fmla="*/ 0 h 795"/>
                <a:gd name="T59" fmla="*/ 201 w 201"/>
                <a:gd name="T60" fmla="*/ 795 h 795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01" h="795">
                  <a:moveTo>
                    <a:pt x="201" y="5"/>
                  </a:moveTo>
                  <a:lnTo>
                    <a:pt x="196" y="10"/>
                  </a:lnTo>
                  <a:lnTo>
                    <a:pt x="183" y="31"/>
                  </a:lnTo>
                  <a:lnTo>
                    <a:pt x="165" y="73"/>
                  </a:lnTo>
                  <a:lnTo>
                    <a:pt x="148" y="140"/>
                  </a:lnTo>
                  <a:lnTo>
                    <a:pt x="134" y="240"/>
                  </a:lnTo>
                  <a:lnTo>
                    <a:pt x="127" y="379"/>
                  </a:lnTo>
                  <a:lnTo>
                    <a:pt x="131" y="561"/>
                  </a:lnTo>
                  <a:lnTo>
                    <a:pt x="150" y="795"/>
                  </a:lnTo>
                  <a:lnTo>
                    <a:pt x="37" y="795"/>
                  </a:lnTo>
                  <a:lnTo>
                    <a:pt x="33" y="771"/>
                  </a:lnTo>
                  <a:lnTo>
                    <a:pt x="24" y="707"/>
                  </a:lnTo>
                  <a:lnTo>
                    <a:pt x="13" y="611"/>
                  </a:lnTo>
                  <a:lnTo>
                    <a:pt x="3" y="493"/>
                  </a:lnTo>
                  <a:lnTo>
                    <a:pt x="0" y="363"/>
                  </a:lnTo>
                  <a:lnTo>
                    <a:pt x="7" y="231"/>
                  </a:lnTo>
                  <a:lnTo>
                    <a:pt x="28" y="107"/>
                  </a:lnTo>
                  <a:lnTo>
                    <a:pt x="66" y="0"/>
                  </a:lnTo>
                  <a:lnTo>
                    <a:pt x="201" y="5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81" name="Freeform 486"/>
            <p:cNvSpPr>
              <a:spLocks/>
            </p:cNvSpPr>
            <p:nvPr/>
          </p:nvSpPr>
          <p:spPr bwMode="auto">
            <a:xfrm>
              <a:off x="3961" y="3282"/>
              <a:ext cx="15" cy="69"/>
            </a:xfrm>
            <a:custGeom>
              <a:avLst/>
              <a:gdLst>
                <a:gd name="T0" fmla="*/ 0 w 129"/>
                <a:gd name="T1" fmla="*/ 0 h 622"/>
                <a:gd name="T2" fmla="*/ 0 w 129"/>
                <a:gd name="T3" fmla="*/ 0 h 622"/>
                <a:gd name="T4" fmla="*/ 0 w 129"/>
                <a:gd name="T5" fmla="*/ 0 h 622"/>
                <a:gd name="T6" fmla="*/ 0 w 129"/>
                <a:gd name="T7" fmla="*/ 0 h 622"/>
                <a:gd name="T8" fmla="*/ 0 w 129"/>
                <a:gd name="T9" fmla="*/ 0 h 622"/>
                <a:gd name="T10" fmla="*/ 0 w 129"/>
                <a:gd name="T11" fmla="*/ 0 h 622"/>
                <a:gd name="T12" fmla="*/ 0 w 129"/>
                <a:gd name="T13" fmla="*/ 0 h 622"/>
                <a:gd name="T14" fmla="*/ 0 w 129"/>
                <a:gd name="T15" fmla="*/ 0 h 622"/>
                <a:gd name="T16" fmla="*/ 0 w 129"/>
                <a:gd name="T17" fmla="*/ 0 h 622"/>
                <a:gd name="T18" fmla="*/ 0 w 129"/>
                <a:gd name="T19" fmla="*/ 0 h 622"/>
                <a:gd name="T20" fmla="*/ 0 w 129"/>
                <a:gd name="T21" fmla="*/ 0 h 622"/>
                <a:gd name="T22" fmla="*/ 0 w 129"/>
                <a:gd name="T23" fmla="*/ 0 h 622"/>
                <a:gd name="T24" fmla="*/ 0 w 129"/>
                <a:gd name="T25" fmla="*/ 0 h 622"/>
                <a:gd name="T26" fmla="*/ 0 w 129"/>
                <a:gd name="T27" fmla="*/ 0 h 622"/>
                <a:gd name="T28" fmla="*/ 0 w 129"/>
                <a:gd name="T29" fmla="*/ 0 h 622"/>
                <a:gd name="T30" fmla="*/ 0 w 129"/>
                <a:gd name="T31" fmla="*/ 0 h 622"/>
                <a:gd name="T32" fmla="*/ 0 w 129"/>
                <a:gd name="T33" fmla="*/ 0 h 622"/>
                <a:gd name="T34" fmla="*/ 0 w 129"/>
                <a:gd name="T35" fmla="*/ 0 h 622"/>
                <a:gd name="T36" fmla="*/ 0 w 129"/>
                <a:gd name="T37" fmla="*/ 0 h 622"/>
                <a:gd name="T38" fmla="*/ 0 w 129"/>
                <a:gd name="T39" fmla="*/ 0 h 622"/>
                <a:gd name="T40" fmla="*/ 0 w 129"/>
                <a:gd name="T41" fmla="*/ 0 h 622"/>
                <a:gd name="T42" fmla="*/ 0 w 129"/>
                <a:gd name="T43" fmla="*/ 0 h 622"/>
                <a:gd name="T44" fmla="*/ 0 w 129"/>
                <a:gd name="T45" fmla="*/ 0 h 622"/>
                <a:gd name="T46" fmla="*/ 0 w 129"/>
                <a:gd name="T47" fmla="*/ 0 h 622"/>
                <a:gd name="T48" fmla="*/ 0 w 129"/>
                <a:gd name="T49" fmla="*/ 0 h 622"/>
                <a:gd name="T50" fmla="*/ 0 w 129"/>
                <a:gd name="T51" fmla="*/ 0 h 622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29"/>
                <a:gd name="T79" fmla="*/ 0 h 622"/>
                <a:gd name="T80" fmla="*/ 129 w 129"/>
                <a:gd name="T81" fmla="*/ 622 h 622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29" h="622">
                  <a:moveTo>
                    <a:pt x="41" y="12"/>
                  </a:moveTo>
                  <a:lnTo>
                    <a:pt x="37" y="24"/>
                  </a:lnTo>
                  <a:lnTo>
                    <a:pt x="29" y="59"/>
                  </a:lnTo>
                  <a:lnTo>
                    <a:pt x="18" y="115"/>
                  </a:lnTo>
                  <a:lnTo>
                    <a:pt x="6" y="189"/>
                  </a:lnTo>
                  <a:lnTo>
                    <a:pt x="0" y="279"/>
                  </a:lnTo>
                  <a:lnTo>
                    <a:pt x="1" y="382"/>
                  </a:lnTo>
                  <a:lnTo>
                    <a:pt x="11" y="497"/>
                  </a:lnTo>
                  <a:lnTo>
                    <a:pt x="36" y="622"/>
                  </a:lnTo>
                  <a:lnTo>
                    <a:pt x="124" y="617"/>
                  </a:lnTo>
                  <a:lnTo>
                    <a:pt x="120" y="598"/>
                  </a:lnTo>
                  <a:lnTo>
                    <a:pt x="112" y="548"/>
                  </a:lnTo>
                  <a:lnTo>
                    <a:pt x="101" y="473"/>
                  </a:lnTo>
                  <a:lnTo>
                    <a:pt x="92" y="382"/>
                  </a:lnTo>
                  <a:lnTo>
                    <a:pt x="87" y="282"/>
                  </a:lnTo>
                  <a:lnTo>
                    <a:pt x="89" y="182"/>
                  </a:lnTo>
                  <a:lnTo>
                    <a:pt x="102" y="87"/>
                  </a:lnTo>
                  <a:lnTo>
                    <a:pt x="129" y="7"/>
                  </a:lnTo>
                  <a:lnTo>
                    <a:pt x="129" y="6"/>
                  </a:lnTo>
                  <a:lnTo>
                    <a:pt x="129" y="4"/>
                  </a:lnTo>
                  <a:lnTo>
                    <a:pt x="127" y="2"/>
                  </a:lnTo>
                  <a:lnTo>
                    <a:pt x="122" y="0"/>
                  </a:lnTo>
                  <a:lnTo>
                    <a:pt x="112" y="0"/>
                  </a:lnTo>
                  <a:lnTo>
                    <a:pt x="96" y="1"/>
                  </a:lnTo>
                  <a:lnTo>
                    <a:pt x="72" y="5"/>
                  </a:lnTo>
                  <a:lnTo>
                    <a:pt x="41" y="12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82" name="Freeform 487"/>
            <p:cNvSpPr>
              <a:spLocks/>
            </p:cNvSpPr>
            <p:nvPr/>
          </p:nvSpPr>
          <p:spPr bwMode="auto">
            <a:xfrm>
              <a:off x="3962" y="3287"/>
              <a:ext cx="12" cy="59"/>
            </a:xfrm>
            <a:custGeom>
              <a:avLst/>
              <a:gdLst>
                <a:gd name="T0" fmla="*/ 0 w 110"/>
                <a:gd name="T1" fmla="*/ 0 h 531"/>
                <a:gd name="T2" fmla="*/ 0 w 110"/>
                <a:gd name="T3" fmla="*/ 0 h 531"/>
                <a:gd name="T4" fmla="*/ 0 w 110"/>
                <a:gd name="T5" fmla="*/ 0 h 531"/>
                <a:gd name="T6" fmla="*/ 0 w 110"/>
                <a:gd name="T7" fmla="*/ 0 h 531"/>
                <a:gd name="T8" fmla="*/ 0 w 110"/>
                <a:gd name="T9" fmla="*/ 0 h 531"/>
                <a:gd name="T10" fmla="*/ 0 w 110"/>
                <a:gd name="T11" fmla="*/ 0 h 531"/>
                <a:gd name="T12" fmla="*/ 0 w 110"/>
                <a:gd name="T13" fmla="*/ 0 h 531"/>
                <a:gd name="T14" fmla="*/ 0 w 110"/>
                <a:gd name="T15" fmla="*/ 0 h 531"/>
                <a:gd name="T16" fmla="*/ 0 w 110"/>
                <a:gd name="T17" fmla="*/ 0 h 531"/>
                <a:gd name="T18" fmla="*/ 0 w 110"/>
                <a:gd name="T19" fmla="*/ 0 h 531"/>
                <a:gd name="T20" fmla="*/ 0 w 110"/>
                <a:gd name="T21" fmla="*/ 0 h 531"/>
                <a:gd name="T22" fmla="*/ 0 w 110"/>
                <a:gd name="T23" fmla="*/ 0 h 531"/>
                <a:gd name="T24" fmla="*/ 0 w 110"/>
                <a:gd name="T25" fmla="*/ 0 h 531"/>
                <a:gd name="T26" fmla="*/ 0 w 110"/>
                <a:gd name="T27" fmla="*/ 0 h 531"/>
                <a:gd name="T28" fmla="*/ 0 w 110"/>
                <a:gd name="T29" fmla="*/ 0 h 531"/>
                <a:gd name="T30" fmla="*/ 0 w 110"/>
                <a:gd name="T31" fmla="*/ 0 h 531"/>
                <a:gd name="T32" fmla="*/ 0 w 110"/>
                <a:gd name="T33" fmla="*/ 0 h 531"/>
                <a:gd name="T34" fmla="*/ 0 w 110"/>
                <a:gd name="T35" fmla="*/ 0 h 531"/>
                <a:gd name="T36" fmla="*/ 0 w 110"/>
                <a:gd name="T37" fmla="*/ 0 h 531"/>
                <a:gd name="T38" fmla="*/ 0 w 110"/>
                <a:gd name="T39" fmla="*/ 0 h 531"/>
                <a:gd name="T40" fmla="*/ 0 w 110"/>
                <a:gd name="T41" fmla="*/ 0 h 531"/>
                <a:gd name="T42" fmla="*/ 0 w 110"/>
                <a:gd name="T43" fmla="*/ 0 h 531"/>
                <a:gd name="T44" fmla="*/ 0 w 110"/>
                <a:gd name="T45" fmla="*/ 0 h 531"/>
                <a:gd name="T46" fmla="*/ 0 w 110"/>
                <a:gd name="T47" fmla="*/ 0 h 531"/>
                <a:gd name="T48" fmla="*/ 0 w 110"/>
                <a:gd name="T49" fmla="*/ 0 h 531"/>
                <a:gd name="T50" fmla="*/ 0 w 110"/>
                <a:gd name="T51" fmla="*/ 0 h 531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10"/>
                <a:gd name="T79" fmla="*/ 0 h 531"/>
                <a:gd name="T80" fmla="*/ 110 w 110"/>
                <a:gd name="T81" fmla="*/ 531 h 531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10" h="531">
                  <a:moveTo>
                    <a:pt x="35" y="10"/>
                  </a:moveTo>
                  <a:lnTo>
                    <a:pt x="32" y="20"/>
                  </a:lnTo>
                  <a:lnTo>
                    <a:pt x="24" y="50"/>
                  </a:lnTo>
                  <a:lnTo>
                    <a:pt x="15" y="98"/>
                  </a:lnTo>
                  <a:lnTo>
                    <a:pt x="5" y="160"/>
                  </a:lnTo>
                  <a:lnTo>
                    <a:pt x="0" y="237"/>
                  </a:lnTo>
                  <a:lnTo>
                    <a:pt x="1" y="326"/>
                  </a:lnTo>
                  <a:lnTo>
                    <a:pt x="10" y="424"/>
                  </a:lnTo>
                  <a:lnTo>
                    <a:pt x="31" y="531"/>
                  </a:lnTo>
                  <a:lnTo>
                    <a:pt x="106" y="525"/>
                  </a:lnTo>
                  <a:lnTo>
                    <a:pt x="103" y="510"/>
                  </a:lnTo>
                  <a:lnTo>
                    <a:pt x="96" y="467"/>
                  </a:lnTo>
                  <a:lnTo>
                    <a:pt x="87" y="404"/>
                  </a:lnTo>
                  <a:lnTo>
                    <a:pt x="79" y="326"/>
                  </a:lnTo>
                  <a:lnTo>
                    <a:pt x="74" y="241"/>
                  </a:lnTo>
                  <a:lnTo>
                    <a:pt x="76" y="155"/>
                  </a:lnTo>
                  <a:lnTo>
                    <a:pt x="87" y="74"/>
                  </a:lnTo>
                  <a:lnTo>
                    <a:pt x="110" y="6"/>
                  </a:lnTo>
                  <a:lnTo>
                    <a:pt x="110" y="5"/>
                  </a:lnTo>
                  <a:lnTo>
                    <a:pt x="110" y="4"/>
                  </a:lnTo>
                  <a:lnTo>
                    <a:pt x="108" y="2"/>
                  </a:lnTo>
                  <a:lnTo>
                    <a:pt x="104" y="0"/>
                  </a:lnTo>
                  <a:lnTo>
                    <a:pt x="95" y="0"/>
                  </a:lnTo>
                  <a:lnTo>
                    <a:pt x="82" y="1"/>
                  </a:lnTo>
                  <a:lnTo>
                    <a:pt x="62" y="4"/>
                  </a:lnTo>
                  <a:lnTo>
                    <a:pt x="35" y="1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83" name="Freeform 488"/>
            <p:cNvSpPr>
              <a:spLocks/>
            </p:cNvSpPr>
            <p:nvPr/>
          </p:nvSpPr>
          <p:spPr bwMode="auto">
            <a:xfrm>
              <a:off x="3963" y="3292"/>
              <a:ext cx="10" cy="48"/>
            </a:xfrm>
            <a:custGeom>
              <a:avLst/>
              <a:gdLst>
                <a:gd name="T0" fmla="*/ 0 w 92"/>
                <a:gd name="T1" fmla="*/ 0 h 438"/>
                <a:gd name="T2" fmla="*/ 0 w 92"/>
                <a:gd name="T3" fmla="*/ 0 h 438"/>
                <a:gd name="T4" fmla="*/ 0 w 92"/>
                <a:gd name="T5" fmla="*/ 0 h 438"/>
                <a:gd name="T6" fmla="*/ 0 w 92"/>
                <a:gd name="T7" fmla="*/ 0 h 438"/>
                <a:gd name="T8" fmla="*/ 0 w 92"/>
                <a:gd name="T9" fmla="*/ 0 h 438"/>
                <a:gd name="T10" fmla="*/ 0 w 92"/>
                <a:gd name="T11" fmla="*/ 0 h 438"/>
                <a:gd name="T12" fmla="*/ 0 w 92"/>
                <a:gd name="T13" fmla="*/ 0 h 438"/>
                <a:gd name="T14" fmla="*/ 0 w 92"/>
                <a:gd name="T15" fmla="*/ 0 h 438"/>
                <a:gd name="T16" fmla="*/ 0 w 92"/>
                <a:gd name="T17" fmla="*/ 0 h 438"/>
                <a:gd name="T18" fmla="*/ 0 w 92"/>
                <a:gd name="T19" fmla="*/ 0 h 438"/>
                <a:gd name="T20" fmla="*/ 0 w 92"/>
                <a:gd name="T21" fmla="*/ 0 h 438"/>
                <a:gd name="T22" fmla="*/ 0 w 92"/>
                <a:gd name="T23" fmla="*/ 0 h 438"/>
                <a:gd name="T24" fmla="*/ 0 w 92"/>
                <a:gd name="T25" fmla="*/ 0 h 438"/>
                <a:gd name="T26" fmla="*/ 0 w 92"/>
                <a:gd name="T27" fmla="*/ 0 h 438"/>
                <a:gd name="T28" fmla="*/ 0 w 92"/>
                <a:gd name="T29" fmla="*/ 0 h 438"/>
                <a:gd name="T30" fmla="*/ 0 w 92"/>
                <a:gd name="T31" fmla="*/ 0 h 438"/>
                <a:gd name="T32" fmla="*/ 0 w 92"/>
                <a:gd name="T33" fmla="*/ 0 h 438"/>
                <a:gd name="T34" fmla="*/ 0 w 92"/>
                <a:gd name="T35" fmla="*/ 0 h 438"/>
                <a:gd name="T36" fmla="*/ 0 w 92"/>
                <a:gd name="T37" fmla="*/ 0 h 438"/>
                <a:gd name="T38" fmla="*/ 0 w 92"/>
                <a:gd name="T39" fmla="*/ 0 h 438"/>
                <a:gd name="T40" fmla="*/ 0 w 92"/>
                <a:gd name="T41" fmla="*/ 0 h 438"/>
                <a:gd name="T42" fmla="*/ 0 w 92"/>
                <a:gd name="T43" fmla="*/ 0 h 438"/>
                <a:gd name="T44" fmla="*/ 0 w 92"/>
                <a:gd name="T45" fmla="*/ 0 h 438"/>
                <a:gd name="T46" fmla="*/ 0 w 92"/>
                <a:gd name="T47" fmla="*/ 0 h 438"/>
                <a:gd name="T48" fmla="*/ 0 w 92"/>
                <a:gd name="T49" fmla="*/ 0 h 438"/>
                <a:gd name="T50" fmla="*/ 0 w 92"/>
                <a:gd name="T51" fmla="*/ 0 h 438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92"/>
                <a:gd name="T79" fmla="*/ 0 h 438"/>
                <a:gd name="T80" fmla="*/ 92 w 92"/>
                <a:gd name="T81" fmla="*/ 438 h 438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92" h="438">
                  <a:moveTo>
                    <a:pt x="29" y="8"/>
                  </a:moveTo>
                  <a:lnTo>
                    <a:pt x="26" y="16"/>
                  </a:lnTo>
                  <a:lnTo>
                    <a:pt x="20" y="42"/>
                  </a:lnTo>
                  <a:lnTo>
                    <a:pt x="12" y="81"/>
                  </a:lnTo>
                  <a:lnTo>
                    <a:pt x="4" y="133"/>
                  </a:lnTo>
                  <a:lnTo>
                    <a:pt x="0" y="196"/>
                  </a:lnTo>
                  <a:lnTo>
                    <a:pt x="0" y="270"/>
                  </a:lnTo>
                  <a:lnTo>
                    <a:pt x="9" y="351"/>
                  </a:lnTo>
                  <a:lnTo>
                    <a:pt x="25" y="438"/>
                  </a:lnTo>
                  <a:lnTo>
                    <a:pt x="88" y="435"/>
                  </a:lnTo>
                  <a:lnTo>
                    <a:pt x="85" y="422"/>
                  </a:lnTo>
                  <a:lnTo>
                    <a:pt x="79" y="386"/>
                  </a:lnTo>
                  <a:lnTo>
                    <a:pt x="72" y="334"/>
                  </a:lnTo>
                  <a:lnTo>
                    <a:pt x="65" y="270"/>
                  </a:lnTo>
                  <a:lnTo>
                    <a:pt x="61" y="199"/>
                  </a:lnTo>
                  <a:lnTo>
                    <a:pt x="63" y="129"/>
                  </a:lnTo>
                  <a:lnTo>
                    <a:pt x="73" y="61"/>
                  </a:lnTo>
                  <a:lnTo>
                    <a:pt x="92" y="5"/>
                  </a:lnTo>
                  <a:lnTo>
                    <a:pt x="92" y="4"/>
                  </a:lnTo>
                  <a:lnTo>
                    <a:pt x="92" y="3"/>
                  </a:lnTo>
                  <a:lnTo>
                    <a:pt x="90" y="1"/>
                  </a:lnTo>
                  <a:lnTo>
                    <a:pt x="87" y="0"/>
                  </a:lnTo>
                  <a:lnTo>
                    <a:pt x="80" y="0"/>
                  </a:lnTo>
                  <a:lnTo>
                    <a:pt x="68" y="0"/>
                  </a:lnTo>
                  <a:lnTo>
                    <a:pt x="51" y="3"/>
                  </a:lnTo>
                  <a:lnTo>
                    <a:pt x="29" y="8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84" name="Freeform 489"/>
            <p:cNvSpPr>
              <a:spLocks/>
            </p:cNvSpPr>
            <p:nvPr/>
          </p:nvSpPr>
          <p:spPr bwMode="auto">
            <a:xfrm>
              <a:off x="3963" y="3296"/>
              <a:ext cx="8" cy="39"/>
            </a:xfrm>
            <a:custGeom>
              <a:avLst/>
              <a:gdLst>
                <a:gd name="T0" fmla="*/ 0 w 73"/>
                <a:gd name="T1" fmla="*/ 0 h 347"/>
                <a:gd name="T2" fmla="*/ 0 w 73"/>
                <a:gd name="T3" fmla="*/ 0 h 347"/>
                <a:gd name="T4" fmla="*/ 0 w 73"/>
                <a:gd name="T5" fmla="*/ 0 h 347"/>
                <a:gd name="T6" fmla="*/ 0 w 73"/>
                <a:gd name="T7" fmla="*/ 0 h 347"/>
                <a:gd name="T8" fmla="*/ 0 w 73"/>
                <a:gd name="T9" fmla="*/ 0 h 347"/>
                <a:gd name="T10" fmla="*/ 0 w 73"/>
                <a:gd name="T11" fmla="*/ 0 h 347"/>
                <a:gd name="T12" fmla="*/ 0 w 73"/>
                <a:gd name="T13" fmla="*/ 0 h 347"/>
                <a:gd name="T14" fmla="*/ 0 w 73"/>
                <a:gd name="T15" fmla="*/ 0 h 347"/>
                <a:gd name="T16" fmla="*/ 0 w 73"/>
                <a:gd name="T17" fmla="*/ 0 h 347"/>
                <a:gd name="T18" fmla="*/ 0 w 73"/>
                <a:gd name="T19" fmla="*/ 0 h 347"/>
                <a:gd name="T20" fmla="*/ 0 w 73"/>
                <a:gd name="T21" fmla="*/ 0 h 347"/>
                <a:gd name="T22" fmla="*/ 0 w 73"/>
                <a:gd name="T23" fmla="*/ 0 h 347"/>
                <a:gd name="T24" fmla="*/ 0 w 73"/>
                <a:gd name="T25" fmla="*/ 0 h 347"/>
                <a:gd name="T26" fmla="*/ 0 w 73"/>
                <a:gd name="T27" fmla="*/ 0 h 347"/>
                <a:gd name="T28" fmla="*/ 0 w 73"/>
                <a:gd name="T29" fmla="*/ 0 h 347"/>
                <a:gd name="T30" fmla="*/ 0 w 73"/>
                <a:gd name="T31" fmla="*/ 0 h 347"/>
                <a:gd name="T32" fmla="*/ 0 w 73"/>
                <a:gd name="T33" fmla="*/ 0 h 347"/>
                <a:gd name="T34" fmla="*/ 0 w 73"/>
                <a:gd name="T35" fmla="*/ 0 h 347"/>
                <a:gd name="T36" fmla="*/ 0 w 73"/>
                <a:gd name="T37" fmla="*/ 0 h 347"/>
                <a:gd name="T38" fmla="*/ 0 w 73"/>
                <a:gd name="T39" fmla="*/ 0 h 347"/>
                <a:gd name="T40" fmla="*/ 0 w 73"/>
                <a:gd name="T41" fmla="*/ 0 h 347"/>
                <a:gd name="T42" fmla="*/ 0 w 73"/>
                <a:gd name="T43" fmla="*/ 0 h 347"/>
                <a:gd name="T44" fmla="*/ 0 w 73"/>
                <a:gd name="T45" fmla="*/ 0 h 347"/>
                <a:gd name="T46" fmla="*/ 0 w 73"/>
                <a:gd name="T47" fmla="*/ 0 h 347"/>
                <a:gd name="T48" fmla="*/ 0 w 73"/>
                <a:gd name="T49" fmla="*/ 0 h 347"/>
                <a:gd name="T50" fmla="*/ 0 w 73"/>
                <a:gd name="T51" fmla="*/ 0 h 347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73"/>
                <a:gd name="T79" fmla="*/ 0 h 347"/>
                <a:gd name="T80" fmla="*/ 73 w 73"/>
                <a:gd name="T81" fmla="*/ 347 h 347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73" h="347">
                  <a:moveTo>
                    <a:pt x="23" y="7"/>
                  </a:moveTo>
                  <a:lnTo>
                    <a:pt x="21" y="14"/>
                  </a:lnTo>
                  <a:lnTo>
                    <a:pt x="16" y="33"/>
                  </a:lnTo>
                  <a:lnTo>
                    <a:pt x="10" y="64"/>
                  </a:lnTo>
                  <a:lnTo>
                    <a:pt x="4" y="105"/>
                  </a:lnTo>
                  <a:lnTo>
                    <a:pt x="0" y="155"/>
                  </a:lnTo>
                  <a:lnTo>
                    <a:pt x="0" y="213"/>
                  </a:lnTo>
                  <a:lnTo>
                    <a:pt x="7" y="278"/>
                  </a:lnTo>
                  <a:lnTo>
                    <a:pt x="20" y="347"/>
                  </a:lnTo>
                  <a:lnTo>
                    <a:pt x="70" y="344"/>
                  </a:lnTo>
                  <a:lnTo>
                    <a:pt x="68" y="334"/>
                  </a:lnTo>
                  <a:lnTo>
                    <a:pt x="63" y="305"/>
                  </a:lnTo>
                  <a:lnTo>
                    <a:pt x="56" y="265"/>
                  </a:lnTo>
                  <a:lnTo>
                    <a:pt x="51" y="213"/>
                  </a:lnTo>
                  <a:lnTo>
                    <a:pt x="48" y="158"/>
                  </a:lnTo>
                  <a:lnTo>
                    <a:pt x="50" y="101"/>
                  </a:lnTo>
                  <a:lnTo>
                    <a:pt x="57" y="49"/>
                  </a:lnTo>
                  <a:lnTo>
                    <a:pt x="73" y="4"/>
                  </a:lnTo>
                  <a:lnTo>
                    <a:pt x="73" y="2"/>
                  </a:lnTo>
                  <a:lnTo>
                    <a:pt x="72" y="1"/>
                  </a:lnTo>
                  <a:lnTo>
                    <a:pt x="69" y="0"/>
                  </a:lnTo>
                  <a:lnTo>
                    <a:pt x="63" y="0"/>
                  </a:lnTo>
                  <a:lnTo>
                    <a:pt x="53" y="1"/>
                  </a:lnTo>
                  <a:lnTo>
                    <a:pt x="41" y="3"/>
                  </a:lnTo>
                  <a:lnTo>
                    <a:pt x="23" y="7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85" name="Freeform 490"/>
            <p:cNvSpPr>
              <a:spLocks/>
            </p:cNvSpPr>
            <p:nvPr/>
          </p:nvSpPr>
          <p:spPr bwMode="auto">
            <a:xfrm>
              <a:off x="3964" y="3301"/>
              <a:ext cx="6" cy="28"/>
            </a:xfrm>
            <a:custGeom>
              <a:avLst/>
              <a:gdLst>
                <a:gd name="T0" fmla="*/ 0 w 52"/>
                <a:gd name="T1" fmla="*/ 0 h 256"/>
                <a:gd name="T2" fmla="*/ 0 w 52"/>
                <a:gd name="T3" fmla="*/ 0 h 256"/>
                <a:gd name="T4" fmla="*/ 0 w 52"/>
                <a:gd name="T5" fmla="*/ 0 h 256"/>
                <a:gd name="T6" fmla="*/ 0 w 52"/>
                <a:gd name="T7" fmla="*/ 0 h 256"/>
                <a:gd name="T8" fmla="*/ 0 w 52"/>
                <a:gd name="T9" fmla="*/ 0 h 256"/>
                <a:gd name="T10" fmla="*/ 0 w 52"/>
                <a:gd name="T11" fmla="*/ 0 h 256"/>
                <a:gd name="T12" fmla="*/ 0 w 52"/>
                <a:gd name="T13" fmla="*/ 0 h 256"/>
                <a:gd name="T14" fmla="*/ 0 w 52"/>
                <a:gd name="T15" fmla="*/ 0 h 256"/>
                <a:gd name="T16" fmla="*/ 0 w 52"/>
                <a:gd name="T17" fmla="*/ 0 h 256"/>
                <a:gd name="T18" fmla="*/ 0 w 52"/>
                <a:gd name="T19" fmla="*/ 0 h 256"/>
                <a:gd name="T20" fmla="*/ 0 w 52"/>
                <a:gd name="T21" fmla="*/ 0 h 256"/>
                <a:gd name="T22" fmla="*/ 0 w 52"/>
                <a:gd name="T23" fmla="*/ 0 h 256"/>
                <a:gd name="T24" fmla="*/ 0 w 52"/>
                <a:gd name="T25" fmla="*/ 0 h 256"/>
                <a:gd name="T26" fmla="*/ 0 w 52"/>
                <a:gd name="T27" fmla="*/ 0 h 256"/>
                <a:gd name="T28" fmla="*/ 0 w 52"/>
                <a:gd name="T29" fmla="*/ 0 h 256"/>
                <a:gd name="T30" fmla="*/ 0 w 52"/>
                <a:gd name="T31" fmla="*/ 0 h 256"/>
                <a:gd name="T32" fmla="*/ 0 w 52"/>
                <a:gd name="T33" fmla="*/ 0 h 256"/>
                <a:gd name="T34" fmla="*/ 0 w 52"/>
                <a:gd name="T35" fmla="*/ 0 h 256"/>
                <a:gd name="T36" fmla="*/ 0 w 52"/>
                <a:gd name="T37" fmla="*/ 0 h 256"/>
                <a:gd name="T38" fmla="*/ 0 w 52"/>
                <a:gd name="T39" fmla="*/ 0 h 256"/>
                <a:gd name="T40" fmla="*/ 0 w 52"/>
                <a:gd name="T41" fmla="*/ 0 h 256"/>
                <a:gd name="T42" fmla="*/ 0 w 52"/>
                <a:gd name="T43" fmla="*/ 0 h 256"/>
                <a:gd name="T44" fmla="*/ 0 w 52"/>
                <a:gd name="T45" fmla="*/ 0 h 256"/>
                <a:gd name="T46" fmla="*/ 0 w 52"/>
                <a:gd name="T47" fmla="*/ 0 h 256"/>
                <a:gd name="T48" fmla="*/ 0 w 52"/>
                <a:gd name="T49" fmla="*/ 0 h 256"/>
                <a:gd name="T50" fmla="*/ 0 w 52"/>
                <a:gd name="T51" fmla="*/ 0 h 25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52"/>
                <a:gd name="T79" fmla="*/ 0 h 256"/>
                <a:gd name="T80" fmla="*/ 52 w 52"/>
                <a:gd name="T81" fmla="*/ 256 h 25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52" h="256">
                  <a:moveTo>
                    <a:pt x="16" y="5"/>
                  </a:moveTo>
                  <a:lnTo>
                    <a:pt x="15" y="10"/>
                  </a:lnTo>
                  <a:lnTo>
                    <a:pt x="11" y="24"/>
                  </a:lnTo>
                  <a:lnTo>
                    <a:pt x="6" y="47"/>
                  </a:lnTo>
                  <a:lnTo>
                    <a:pt x="2" y="77"/>
                  </a:lnTo>
                  <a:lnTo>
                    <a:pt x="0" y="115"/>
                  </a:lnTo>
                  <a:lnTo>
                    <a:pt x="0" y="157"/>
                  </a:lnTo>
                  <a:lnTo>
                    <a:pt x="4" y="205"/>
                  </a:lnTo>
                  <a:lnTo>
                    <a:pt x="14" y="256"/>
                  </a:lnTo>
                  <a:lnTo>
                    <a:pt x="50" y="254"/>
                  </a:lnTo>
                  <a:lnTo>
                    <a:pt x="49" y="247"/>
                  </a:lnTo>
                  <a:lnTo>
                    <a:pt x="45" y="226"/>
                  </a:lnTo>
                  <a:lnTo>
                    <a:pt x="41" y="195"/>
                  </a:lnTo>
                  <a:lnTo>
                    <a:pt x="37" y="157"/>
                  </a:lnTo>
                  <a:lnTo>
                    <a:pt x="35" y="116"/>
                  </a:lnTo>
                  <a:lnTo>
                    <a:pt x="36" y="74"/>
                  </a:lnTo>
                  <a:lnTo>
                    <a:pt x="41" y="35"/>
                  </a:lnTo>
                  <a:lnTo>
                    <a:pt x="52" y="3"/>
                  </a:lnTo>
                  <a:lnTo>
                    <a:pt x="52" y="2"/>
                  </a:lnTo>
                  <a:lnTo>
                    <a:pt x="51" y="1"/>
                  </a:lnTo>
                  <a:lnTo>
                    <a:pt x="49" y="0"/>
                  </a:lnTo>
                  <a:lnTo>
                    <a:pt x="45" y="0"/>
                  </a:lnTo>
                  <a:lnTo>
                    <a:pt x="39" y="0"/>
                  </a:lnTo>
                  <a:lnTo>
                    <a:pt x="29" y="2"/>
                  </a:lnTo>
                  <a:lnTo>
                    <a:pt x="16" y="5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86" name="Freeform 491"/>
            <p:cNvSpPr>
              <a:spLocks/>
            </p:cNvSpPr>
            <p:nvPr/>
          </p:nvSpPr>
          <p:spPr bwMode="auto">
            <a:xfrm>
              <a:off x="4046" y="3273"/>
              <a:ext cx="20" cy="77"/>
            </a:xfrm>
            <a:custGeom>
              <a:avLst/>
              <a:gdLst>
                <a:gd name="T0" fmla="*/ 0 w 176"/>
                <a:gd name="T1" fmla="*/ 0 h 693"/>
                <a:gd name="T2" fmla="*/ 0 w 176"/>
                <a:gd name="T3" fmla="*/ 0 h 693"/>
                <a:gd name="T4" fmla="*/ 0 w 176"/>
                <a:gd name="T5" fmla="*/ 0 h 693"/>
                <a:gd name="T6" fmla="*/ 0 w 176"/>
                <a:gd name="T7" fmla="*/ 0 h 693"/>
                <a:gd name="T8" fmla="*/ 0 w 176"/>
                <a:gd name="T9" fmla="*/ 0 h 693"/>
                <a:gd name="T10" fmla="*/ 0 w 176"/>
                <a:gd name="T11" fmla="*/ 0 h 693"/>
                <a:gd name="T12" fmla="*/ 0 w 176"/>
                <a:gd name="T13" fmla="*/ 0 h 693"/>
                <a:gd name="T14" fmla="*/ 0 w 176"/>
                <a:gd name="T15" fmla="*/ 0 h 693"/>
                <a:gd name="T16" fmla="*/ 0 w 176"/>
                <a:gd name="T17" fmla="*/ 0 h 693"/>
                <a:gd name="T18" fmla="*/ 0 w 176"/>
                <a:gd name="T19" fmla="*/ 0 h 693"/>
                <a:gd name="T20" fmla="*/ 0 w 176"/>
                <a:gd name="T21" fmla="*/ 0 h 693"/>
                <a:gd name="T22" fmla="*/ 0 w 176"/>
                <a:gd name="T23" fmla="*/ 0 h 693"/>
                <a:gd name="T24" fmla="*/ 0 w 176"/>
                <a:gd name="T25" fmla="*/ 0 h 693"/>
                <a:gd name="T26" fmla="*/ 0 w 176"/>
                <a:gd name="T27" fmla="*/ 0 h 693"/>
                <a:gd name="T28" fmla="*/ 0 w 176"/>
                <a:gd name="T29" fmla="*/ 0 h 693"/>
                <a:gd name="T30" fmla="*/ 0 w 176"/>
                <a:gd name="T31" fmla="*/ 0 h 693"/>
                <a:gd name="T32" fmla="*/ 0 w 176"/>
                <a:gd name="T33" fmla="*/ 0 h 693"/>
                <a:gd name="T34" fmla="*/ 0 w 176"/>
                <a:gd name="T35" fmla="*/ 0 h 693"/>
                <a:gd name="T36" fmla="*/ 0 w 176"/>
                <a:gd name="T37" fmla="*/ 0 h 693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76"/>
                <a:gd name="T58" fmla="*/ 0 h 693"/>
                <a:gd name="T59" fmla="*/ 176 w 176"/>
                <a:gd name="T60" fmla="*/ 693 h 693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76" h="693">
                  <a:moveTo>
                    <a:pt x="176" y="5"/>
                  </a:moveTo>
                  <a:lnTo>
                    <a:pt x="172" y="10"/>
                  </a:lnTo>
                  <a:lnTo>
                    <a:pt x="159" y="28"/>
                  </a:lnTo>
                  <a:lnTo>
                    <a:pt x="144" y="63"/>
                  </a:lnTo>
                  <a:lnTo>
                    <a:pt x="129" y="123"/>
                  </a:lnTo>
                  <a:lnTo>
                    <a:pt x="117" y="210"/>
                  </a:lnTo>
                  <a:lnTo>
                    <a:pt x="110" y="331"/>
                  </a:lnTo>
                  <a:lnTo>
                    <a:pt x="115" y="490"/>
                  </a:lnTo>
                  <a:lnTo>
                    <a:pt x="131" y="693"/>
                  </a:lnTo>
                  <a:lnTo>
                    <a:pt x="32" y="693"/>
                  </a:lnTo>
                  <a:lnTo>
                    <a:pt x="29" y="673"/>
                  </a:lnTo>
                  <a:lnTo>
                    <a:pt x="20" y="617"/>
                  </a:lnTo>
                  <a:lnTo>
                    <a:pt x="11" y="533"/>
                  </a:lnTo>
                  <a:lnTo>
                    <a:pt x="3" y="430"/>
                  </a:lnTo>
                  <a:lnTo>
                    <a:pt x="0" y="317"/>
                  </a:lnTo>
                  <a:lnTo>
                    <a:pt x="6" y="202"/>
                  </a:lnTo>
                  <a:lnTo>
                    <a:pt x="23" y="93"/>
                  </a:lnTo>
                  <a:lnTo>
                    <a:pt x="57" y="0"/>
                  </a:lnTo>
                  <a:lnTo>
                    <a:pt x="176" y="5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87" name="Freeform 492"/>
            <p:cNvSpPr>
              <a:spLocks/>
            </p:cNvSpPr>
            <p:nvPr/>
          </p:nvSpPr>
          <p:spPr bwMode="auto">
            <a:xfrm>
              <a:off x="4047" y="3279"/>
              <a:ext cx="16" cy="65"/>
            </a:xfrm>
            <a:custGeom>
              <a:avLst/>
              <a:gdLst>
                <a:gd name="T0" fmla="*/ 0 w 149"/>
                <a:gd name="T1" fmla="*/ 0 h 592"/>
                <a:gd name="T2" fmla="*/ 0 w 149"/>
                <a:gd name="T3" fmla="*/ 0 h 592"/>
                <a:gd name="T4" fmla="*/ 0 w 149"/>
                <a:gd name="T5" fmla="*/ 0 h 592"/>
                <a:gd name="T6" fmla="*/ 0 w 149"/>
                <a:gd name="T7" fmla="*/ 0 h 592"/>
                <a:gd name="T8" fmla="*/ 0 w 149"/>
                <a:gd name="T9" fmla="*/ 0 h 592"/>
                <a:gd name="T10" fmla="*/ 0 w 149"/>
                <a:gd name="T11" fmla="*/ 0 h 592"/>
                <a:gd name="T12" fmla="*/ 0 w 149"/>
                <a:gd name="T13" fmla="*/ 0 h 592"/>
                <a:gd name="T14" fmla="*/ 0 w 149"/>
                <a:gd name="T15" fmla="*/ 0 h 592"/>
                <a:gd name="T16" fmla="*/ 0 w 149"/>
                <a:gd name="T17" fmla="*/ 0 h 592"/>
                <a:gd name="T18" fmla="*/ 0 w 149"/>
                <a:gd name="T19" fmla="*/ 0 h 592"/>
                <a:gd name="T20" fmla="*/ 0 w 149"/>
                <a:gd name="T21" fmla="*/ 0 h 592"/>
                <a:gd name="T22" fmla="*/ 0 w 149"/>
                <a:gd name="T23" fmla="*/ 0 h 592"/>
                <a:gd name="T24" fmla="*/ 0 w 149"/>
                <a:gd name="T25" fmla="*/ 0 h 592"/>
                <a:gd name="T26" fmla="*/ 0 w 149"/>
                <a:gd name="T27" fmla="*/ 0 h 592"/>
                <a:gd name="T28" fmla="*/ 0 w 149"/>
                <a:gd name="T29" fmla="*/ 0 h 592"/>
                <a:gd name="T30" fmla="*/ 0 w 149"/>
                <a:gd name="T31" fmla="*/ 0 h 592"/>
                <a:gd name="T32" fmla="*/ 0 w 149"/>
                <a:gd name="T33" fmla="*/ 0 h 592"/>
                <a:gd name="T34" fmla="*/ 0 w 149"/>
                <a:gd name="T35" fmla="*/ 0 h 592"/>
                <a:gd name="T36" fmla="*/ 0 w 149"/>
                <a:gd name="T37" fmla="*/ 0 h 59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49"/>
                <a:gd name="T58" fmla="*/ 0 h 592"/>
                <a:gd name="T59" fmla="*/ 149 w 149"/>
                <a:gd name="T60" fmla="*/ 592 h 59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49" h="592">
                  <a:moveTo>
                    <a:pt x="149" y="4"/>
                  </a:moveTo>
                  <a:lnTo>
                    <a:pt x="145" y="8"/>
                  </a:lnTo>
                  <a:lnTo>
                    <a:pt x="136" y="24"/>
                  </a:lnTo>
                  <a:lnTo>
                    <a:pt x="123" y="54"/>
                  </a:lnTo>
                  <a:lnTo>
                    <a:pt x="110" y="104"/>
                  </a:lnTo>
                  <a:lnTo>
                    <a:pt x="99" y="179"/>
                  </a:lnTo>
                  <a:lnTo>
                    <a:pt x="94" y="282"/>
                  </a:lnTo>
                  <a:lnTo>
                    <a:pt x="97" y="418"/>
                  </a:lnTo>
                  <a:lnTo>
                    <a:pt x="112" y="592"/>
                  </a:lnTo>
                  <a:lnTo>
                    <a:pt x="27" y="592"/>
                  </a:lnTo>
                  <a:lnTo>
                    <a:pt x="24" y="575"/>
                  </a:lnTo>
                  <a:lnTo>
                    <a:pt x="17" y="527"/>
                  </a:lnTo>
                  <a:lnTo>
                    <a:pt x="9" y="455"/>
                  </a:lnTo>
                  <a:lnTo>
                    <a:pt x="2" y="367"/>
                  </a:lnTo>
                  <a:lnTo>
                    <a:pt x="0" y="271"/>
                  </a:lnTo>
                  <a:lnTo>
                    <a:pt x="5" y="173"/>
                  </a:lnTo>
                  <a:lnTo>
                    <a:pt x="20" y="80"/>
                  </a:lnTo>
                  <a:lnTo>
                    <a:pt x="48" y="0"/>
                  </a:lnTo>
                  <a:lnTo>
                    <a:pt x="149" y="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88" name="Freeform 493"/>
            <p:cNvSpPr>
              <a:spLocks/>
            </p:cNvSpPr>
            <p:nvPr/>
          </p:nvSpPr>
          <p:spPr bwMode="auto">
            <a:xfrm>
              <a:off x="4048" y="3284"/>
              <a:ext cx="13" cy="54"/>
            </a:xfrm>
            <a:custGeom>
              <a:avLst/>
              <a:gdLst>
                <a:gd name="T0" fmla="*/ 0 w 124"/>
                <a:gd name="T1" fmla="*/ 0 h 490"/>
                <a:gd name="T2" fmla="*/ 0 w 124"/>
                <a:gd name="T3" fmla="*/ 0 h 490"/>
                <a:gd name="T4" fmla="*/ 0 w 124"/>
                <a:gd name="T5" fmla="*/ 0 h 490"/>
                <a:gd name="T6" fmla="*/ 0 w 124"/>
                <a:gd name="T7" fmla="*/ 0 h 490"/>
                <a:gd name="T8" fmla="*/ 0 w 124"/>
                <a:gd name="T9" fmla="*/ 0 h 490"/>
                <a:gd name="T10" fmla="*/ 0 w 124"/>
                <a:gd name="T11" fmla="*/ 0 h 490"/>
                <a:gd name="T12" fmla="*/ 0 w 124"/>
                <a:gd name="T13" fmla="*/ 0 h 490"/>
                <a:gd name="T14" fmla="*/ 0 w 124"/>
                <a:gd name="T15" fmla="*/ 0 h 490"/>
                <a:gd name="T16" fmla="*/ 0 w 124"/>
                <a:gd name="T17" fmla="*/ 0 h 490"/>
                <a:gd name="T18" fmla="*/ 0 w 124"/>
                <a:gd name="T19" fmla="*/ 0 h 490"/>
                <a:gd name="T20" fmla="*/ 0 w 124"/>
                <a:gd name="T21" fmla="*/ 0 h 490"/>
                <a:gd name="T22" fmla="*/ 0 w 124"/>
                <a:gd name="T23" fmla="*/ 0 h 490"/>
                <a:gd name="T24" fmla="*/ 0 w 124"/>
                <a:gd name="T25" fmla="*/ 0 h 490"/>
                <a:gd name="T26" fmla="*/ 0 w 124"/>
                <a:gd name="T27" fmla="*/ 0 h 490"/>
                <a:gd name="T28" fmla="*/ 0 w 124"/>
                <a:gd name="T29" fmla="*/ 0 h 490"/>
                <a:gd name="T30" fmla="*/ 0 w 124"/>
                <a:gd name="T31" fmla="*/ 0 h 490"/>
                <a:gd name="T32" fmla="*/ 0 w 124"/>
                <a:gd name="T33" fmla="*/ 0 h 490"/>
                <a:gd name="T34" fmla="*/ 0 w 124"/>
                <a:gd name="T35" fmla="*/ 0 h 490"/>
                <a:gd name="T36" fmla="*/ 0 w 124"/>
                <a:gd name="T37" fmla="*/ 0 h 49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24"/>
                <a:gd name="T58" fmla="*/ 0 h 490"/>
                <a:gd name="T59" fmla="*/ 124 w 124"/>
                <a:gd name="T60" fmla="*/ 490 h 49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24" h="490">
                  <a:moveTo>
                    <a:pt x="124" y="4"/>
                  </a:moveTo>
                  <a:lnTo>
                    <a:pt x="121" y="7"/>
                  </a:lnTo>
                  <a:lnTo>
                    <a:pt x="113" y="21"/>
                  </a:lnTo>
                  <a:lnTo>
                    <a:pt x="103" y="45"/>
                  </a:lnTo>
                  <a:lnTo>
                    <a:pt x="91" y="87"/>
                  </a:lnTo>
                  <a:lnTo>
                    <a:pt x="83" y="148"/>
                  </a:lnTo>
                  <a:lnTo>
                    <a:pt x="79" y="234"/>
                  </a:lnTo>
                  <a:lnTo>
                    <a:pt x="81" y="347"/>
                  </a:lnTo>
                  <a:lnTo>
                    <a:pt x="93" y="490"/>
                  </a:lnTo>
                  <a:lnTo>
                    <a:pt x="23" y="490"/>
                  </a:lnTo>
                  <a:lnTo>
                    <a:pt x="21" y="476"/>
                  </a:lnTo>
                  <a:lnTo>
                    <a:pt x="15" y="436"/>
                  </a:lnTo>
                  <a:lnTo>
                    <a:pt x="8" y="377"/>
                  </a:lnTo>
                  <a:lnTo>
                    <a:pt x="2" y="304"/>
                  </a:lnTo>
                  <a:lnTo>
                    <a:pt x="0" y="224"/>
                  </a:lnTo>
                  <a:lnTo>
                    <a:pt x="4" y="143"/>
                  </a:lnTo>
                  <a:lnTo>
                    <a:pt x="17" y="67"/>
                  </a:lnTo>
                  <a:lnTo>
                    <a:pt x="40" y="0"/>
                  </a:lnTo>
                  <a:lnTo>
                    <a:pt x="124" y="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89" name="Freeform 494"/>
            <p:cNvSpPr>
              <a:spLocks/>
            </p:cNvSpPr>
            <p:nvPr/>
          </p:nvSpPr>
          <p:spPr bwMode="auto">
            <a:xfrm>
              <a:off x="4048" y="3289"/>
              <a:ext cx="11" cy="43"/>
            </a:xfrm>
            <a:custGeom>
              <a:avLst/>
              <a:gdLst>
                <a:gd name="T0" fmla="*/ 0 w 99"/>
                <a:gd name="T1" fmla="*/ 0 h 389"/>
                <a:gd name="T2" fmla="*/ 0 w 99"/>
                <a:gd name="T3" fmla="*/ 0 h 389"/>
                <a:gd name="T4" fmla="*/ 0 w 99"/>
                <a:gd name="T5" fmla="*/ 0 h 389"/>
                <a:gd name="T6" fmla="*/ 0 w 99"/>
                <a:gd name="T7" fmla="*/ 0 h 389"/>
                <a:gd name="T8" fmla="*/ 0 w 99"/>
                <a:gd name="T9" fmla="*/ 0 h 389"/>
                <a:gd name="T10" fmla="*/ 0 w 99"/>
                <a:gd name="T11" fmla="*/ 0 h 389"/>
                <a:gd name="T12" fmla="*/ 0 w 99"/>
                <a:gd name="T13" fmla="*/ 0 h 389"/>
                <a:gd name="T14" fmla="*/ 0 w 99"/>
                <a:gd name="T15" fmla="*/ 0 h 389"/>
                <a:gd name="T16" fmla="*/ 0 w 99"/>
                <a:gd name="T17" fmla="*/ 0 h 389"/>
                <a:gd name="T18" fmla="*/ 0 w 99"/>
                <a:gd name="T19" fmla="*/ 0 h 389"/>
                <a:gd name="T20" fmla="*/ 0 w 99"/>
                <a:gd name="T21" fmla="*/ 0 h 389"/>
                <a:gd name="T22" fmla="*/ 0 w 99"/>
                <a:gd name="T23" fmla="*/ 0 h 389"/>
                <a:gd name="T24" fmla="*/ 0 w 99"/>
                <a:gd name="T25" fmla="*/ 0 h 389"/>
                <a:gd name="T26" fmla="*/ 0 w 99"/>
                <a:gd name="T27" fmla="*/ 0 h 389"/>
                <a:gd name="T28" fmla="*/ 0 w 99"/>
                <a:gd name="T29" fmla="*/ 0 h 389"/>
                <a:gd name="T30" fmla="*/ 0 w 99"/>
                <a:gd name="T31" fmla="*/ 0 h 389"/>
                <a:gd name="T32" fmla="*/ 0 w 99"/>
                <a:gd name="T33" fmla="*/ 0 h 389"/>
                <a:gd name="T34" fmla="*/ 0 w 99"/>
                <a:gd name="T35" fmla="*/ 0 h 389"/>
                <a:gd name="T36" fmla="*/ 0 w 99"/>
                <a:gd name="T37" fmla="*/ 0 h 38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99"/>
                <a:gd name="T58" fmla="*/ 0 h 389"/>
                <a:gd name="T59" fmla="*/ 99 w 99"/>
                <a:gd name="T60" fmla="*/ 389 h 389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99" h="389">
                  <a:moveTo>
                    <a:pt x="99" y="3"/>
                  </a:moveTo>
                  <a:lnTo>
                    <a:pt x="96" y="6"/>
                  </a:lnTo>
                  <a:lnTo>
                    <a:pt x="89" y="16"/>
                  </a:lnTo>
                  <a:lnTo>
                    <a:pt x="81" y="36"/>
                  </a:lnTo>
                  <a:lnTo>
                    <a:pt x="72" y="69"/>
                  </a:lnTo>
                  <a:lnTo>
                    <a:pt x="66" y="118"/>
                  </a:lnTo>
                  <a:lnTo>
                    <a:pt x="62" y="185"/>
                  </a:lnTo>
                  <a:lnTo>
                    <a:pt x="64" y="275"/>
                  </a:lnTo>
                  <a:lnTo>
                    <a:pt x="73" y="389"/>
                  </a:lnTo>
                  <a:lnTo>
                    <a:pt x="18" y="389"/>
                  </a:lnTo>
                  <a:lnTo>
                    <a:pt x="16" y="378"/>
                  </a:lnTo>
                  <a:lnTo>
                    <a:pt x="11" y="346"/>
                  </a:lnTo>
                  <a:lnTo>
                    <a:pt x="6" y="299"/>
                  </a:lnTo>
                  <a:lnTo>
                    <a:pt x="2" y="242"/>
                  </a:lnTo>
                  <a:lnTo>
                    <a:pt x="0" y="178"/>
                  </a:lnTo>
                  <a:lnTo>
                    <a:pt x="4" y="114"/>
                  </a:lnTo>
                  <a:lnTo>
                    <a:pt x="14" y="52"/>
                  </a:lnTo>
                  <a:lnTo>
                    <a:pt x="32" y="0"/>
                  </a:lnTo>
                  <a:lnTo>
                    <a:pt x="99" y="3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90" name="Freeform 495"/>
            <p:cNvSpPr>
              <a:spLocks/>
            </p:cNvSpPr>
            <p:nvPr/>
          </p:nvSpPr>
          <p:spPr bwMode="auto">
            <a:xfrm>
              <a:off x="4049" y="3295"/>
              <a:ext cx="8" cy="31"/>
            </a:xfrm>
            <a:custGeom>
              <a:avLst/>
              <a:gdLst>
                <a:gd name="T0" fmla="*/ 0 w 72"/>
                <a:gd name="T1" fmla="*/ 0 h 287"/>
                <a:gd name="T2" fmla="*/ 0 w 72"/>
                <a:gd name="T3" fmla="*/ 0 h 287"/>
                <a:gd name="T4" fmla="*/ 0 w 72"/>
                <a:gd name="T5" fmla="*/ 0 h 287"/>
                <a:gd name="T6" fmla="*/ 0 w 72"/>
                <a:gd name="T7" fmla="*/ 0 h 287"/>
                <a:gd name="T8" fmla="*/ 0 w 72"/>
                <a:gd name="T9" fmla="*/ 0 h 287"/>
                <a:gd name="T10" fmla="*/ 0 w 72"/>
                <a:gd name="T11" fmla="*/ 0 h 287"/>
                <a:gd name="T12" fmla="*/ 0 w 72"/>
                <a:gd name="T13" fmla="*/ 0 h 287"/>
                <a:gd name="T14" fmla="*/ 0 w 72"/>
                <a:gd name="T15" fmla="*/ 0 h 287"/>
                <a:gd name="T16" fmla="*/ 0 w 72"/>
                <a:gd name="T17" fmla="*/ 0 h 287"/>
                <a:gd name="T18" fmla="*/ 0 w 72"/>
                <a:gd name="T19" fmla="*/ 0 h 287"/>
                <a:gd name="T20" fmla="*/ 0 w 72"/>
                <a:gd name="T21" fmla="*/ 0 h 287"/>
                <a:gd name="T22" fmla="*/ 0 w 72"/>
                <a:gd name="T23" fmla="*/ 0 h 287"/>
                <a:gd name="T24" fmla="*/ 0 w 72"/>
                <a:gd name="T25" fmla="*/ 0 h 287"/>
                <a:gd name="T26" fmla="*/ 0 w 72"/>
                <a:gd name="T27" fmla="*/ 0 h 287"/>
                <a:gd name="T28" fmla="*/ 0 w 72"/>
                <a:gd name="T29" fmla="*/ 0 h 287"/>
                <a:gd name="T30" fmla="*/ 0 w 72"/>
                <a:gd name="T31" fmla="*/ 0 h 287"/>
                <a:gd name="T32" fmla="*/ 0 w 72"/>
                <a:gd name="T33" fmla="*/ 0 h 287"/>
                <a:gd name="T34" fmla="*/ 0 w 72"/>
                <a:gd name="T35" fmla="*/ 0 h 287"/>
                <a:gd name="T36" fmla="*/ 0 w 72"/>
                <a:gd name="T37" fmla="*/ 0 h 28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72"/>
                <a:gd name="T58" fmla="*/ 0 h 287"/>
                <a:gd name="T59" fmla="*/ 72 w 72"/>
                <a:gd name="T60" fmla="*/ 287 h 28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72" h="287">
                  <a:moveTo>
                    <a:pt x="72" y="2"/>
                  </a:moveTo>
                  <a:lnTo>
                    <a:pt x="70" y="4"/>
                  </a:lnTo>
                  <a:lnTo>
                    <a:pt x="66" y="12"/>
                  </a:lnTo>
                  <a:lnTo>
                    <a:pt x="59" y="27"/>
                  </a:lnTo>
                  <a:lnTo>
                    <a:pt x="53" y="50"/>
                  </a:lnTo>
                  <a:lnTo>
                    <a:pt x="48" y="87"/>
                  </a:lnTo>
                  <a:lnTo>
                    <a:pt x="46" y="137"/>
                  </a:lnTo>
                  <a:lnTo>
                    <a:pt x="47" y="203"/>
                  </a:lnTo>
                  <a:lnTo>
                    <a:pt x="54" y="287"/>
                  </a:lnTo>
                  <a:lnTo>
                    <a:pt x="13" y="287"/>
                  </a:lnTo>
                  <a:lnTo>
                    <a:pt x="12" y="279"/>
                  </a:lnTo>
                  <a:lnTo>
                    <a:pt x="8" y="255"/>
                  </a:lnTo>
                  <a:lnTo>
                    <a:pt x="4" y="220"/>
                  </a:lnTo>
                  <a:lnTo>
                    <a:pt x="1" y="178"/>
                  </a:lnTo>
                  <a:lnTo>
                    <a:pt x="0" y="131"/>
                  </a:lnTo>
                  <a:lnTo>
                    <a:pt x="2" y="84"/>
                  </a:lnTo>
                  <a:lnTo>
                    <a:pt x="9" y="39"/>
                  </a:lnTo>
                  <a:lnTo>
                    <a:pt x="23" y="0"/>
                  </a:lnTo>
                  <a:lnTo>
                    <a:pt x="72" y="2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91" name="Rectangle 496"/>
            <p:cNvSpPr>
              <a:spLocks noChangeArrowheads="1"/>
            </p:cNvSpPr>
            <p:nvPr/>
          </p:nvSpPr>
          <p:spPr bwMode="auto">
            <a:xfrm>
              <a:off x="3944" y="3287"/>
              <a:ext cx="3" cy="101"/>
            </a:xfrm>
            <a:prstGeom prst="rect">
              <a:avLst/>
            </a:prstGeom>
            <a:solidFill>
              <a:srgbClr val="DDDDDD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l-GR"/>
            </a:p>
          </p:txBody>
        </p:sp>
        <p:sp>
          <p:nvSpPr>
            <p:cNvPr id="21892" name="Freeform 497"/>
            <p:cNvSpPr>
              <a:spLocks/>
            </p:cNvSpPr>
            <p:nvPr/>
          </p:nvSpPr>
          <p:spPr bwMode="auto">
            <a:xfrm>
              <a:off x="3980" y="3285"/>
              <a:ext cx="39" cy="47"/>
            </a:xfrm>
            <a:custGeom>
              <a:avLst/>
              <a:gdLst>
                <a:gd name="T0" fmla="*/ 0 w 354"/>
                <a:gd name="T1" fmla="*/ 0 h 418"/>
                <a:gd name="T2" fmla="*/ 0 w 354"/>
                <a:gd name="T3" fmla="*/ 0 h 418"/>
                <a:gd name="T4" fmla="*/ 0 w 354"/>
                <a:gd name="T5" fmla="*/ 0 h 418"/>
                <a:gd name="T6" fmla="*/ 0 w 354"/>
                <a:gd name="T7" fmla="*/ 0 h 418"/>
                <a:gd name="T8" fmla="*/ 0 w 354"/>
                <a:gd name="T9" fmla="*/ 0 h 418"/>
                <a:gd name="T10" fmla="*/ 0 w 354"/>
                <a:gd name="T11" fmla="*/ 0 h 418"/>
                <a:gd name="T12" fmla="*/ 0 w 354"/>
                <a:gd name="T13" fmla="*/ 0 h 418"/>
                <a:gd name="T14" fmla="*/ 0 w 354"/>
                <a:gd name="T15" fmla="*/ 0 h 418"/>
                <a:gd name="T16" fmla="*/ 0 w 354"/>
                <a:gd name="T17" fmla="*/ 0 h 418"/>
                <a:gd name="T18" fmla="*/ 0 w 354"/>
                <a:gd name="T19" fmla="*/ 0 h 418"/>
                <a:gd name="T20" fmla="*/ 0 w 354"/>
                <a:gd name="T21" fmla="*/ 0 h 418"/>
                <a:gd name="T22" fmla="*/ 0 w 354"/>
                <a:gd name="T23" fmla="*/ 0 h 418"/>
                <a:gd name="T24" fmla="*/ 0 w 354"/>
                <a:gd name="T25" fmla="*/ 0 h 418"/>
                <a:gd name="T26" fmla="*/ 0 w 354"/>
                <a:gd name="T27" fmla="*/ 0 h 418"/>
                <a:gd name="T28" fmla="*/ 0 w 354"/>
                <a:gd name="T29" fmla="*/ 0 h 418"/>
                <a:gd name="T30" fmla="*/ 0 w 354"/>
                <a:gd name="T31" fmla="*/ 0 h 418"/>
                <a:gd name="T32" fmla="*/ 0 w 354"/>
                <a:gd name="T33" fmla="*/ 0 h 418"/>
                <a:gd name="T34" fmla="*/ 0 w 354"/>
                <a:gd name="T35" fmla="*/ 0 h 418"/>
                <a:gd name="T36" fmla="*/ 0 w 354"/>
                <a:gd name="T37" fmla="*/ 0 h 418"/>
                <a:gd name="T38" fmla="*/ 0 w 354"/>
                <a:gd name="T39" fmla="*/ 0 h 418"/>
                <a:gd name="T40" fmla="*/ 0 w 354"/>
                <a:gd name="T41" fmla="*/ 0 h 418"/>
                <a:gd name="T42" fmla="*/ 0 w 354"/>
                <a:gd name="T43" fmla="*/ 0 h 418"/>
                <a:gd name="T44" fmla="*/ 0 w 354"/>
                <a:gd name="T45" fmla="*/ 0 h 418"/>
                <a:gd name="T46" fmla="*/ 0 w 354"/>
                <a:gd name="T47" fmla="*/ 0 h 418"/>
                <a:gd name="T48" fmla="*/ 0 w 354"/>
                <a:gd name="T49" fmla="*/ 0 h 418"/>
                <a:gd name="T50" fmla="*/ 0 w 354"/>
                <a:gd name="T51" fmla="*/ 0 h 418"/>
                <a:gd name="T52" fmla="*/ 0 w 354"/>
                <a:gd name="T53" fmla="*/ 0 h 418"/>
                <a:gd name="T54" fmla="*/ 0 w 354"/>
                <a:gd name="T55" fmla="*/ 0 h 418"/>
                <a:gd name="T56" fmla="*/ 0 w 354"/>
                <a:gd name="T57" fmla="*/ 0 h 418"/>
                <a:gd name="T58" fmla="*/ 0 w 354"/>
                <a:gd name="T59" fmla="*/ 0 h 418"/>
                <a:gd name="T60" fmla="*/ 0 w 354"/>
                <a:gd name="T61" fmla="*/ 0 h 418"/>
                <a:gd name="T62" fmla="*/ 0 w 354"/>
                <a:gd name="T63" fmla="*/ 0 h 418"/>
                <a:gd name="T64" fmla="*/ 0 w 354"/>
                <a:gd name="T65" fmla="*/ 0 h 418"/>
                <a:gd name="T66" fmla="*/ 0 w 354"/>
                <a:gd name="T67" fmla="*/ 0 h 418"/>
                <a:gd name="T68" fmla="*/ 0 w 354"/>
                <a:gd name="T69" fmla="*/ 0 h 418"/>
                <a:gd name="T70" fmla="*/ 0 w 354"/>
                <a:gd name="T71" fmla="*/ 0 h 418"/>
                <a:gd name="T72" fmla="*/ 0 w 354"/>
                <a:gd name="T73" fmla="*/ 0 h 418"/>
                <a:gd name="T74" fmla="*/ 0 w 354"/>
                <a:gd name="T75" fmla="*/ 0 h 418"/>
                <a:gd name="T76" fmla="*/ 0 w 354"/>
                <a:gd name="T77" fmla="*/ 0 h 418"/>
                <a:gd name="T78" fmla="*/ 0 w 354"/>
                <a:gd name="T79" fmla="*/ 0 h 418"/>
                <a:gd name="T80" fmla="*/ 0 w 354"/>
                <a:gd name="T81" fmla="*/ 0 h 418"/>
                <a:gd name="T82" fmla="*/ 0 w 354"/>
                <a:gd name="T83" fmla="*/ 0 h 418"/>
                <a:gd name="T84" fmla="*/ 0 w 354"/>
                <a:gd name="T85" fmla="*/ 0 h 418"/>
                <a:gd name="T86" fmla="*/ 0 w 354"/>
                <a:gd name="T87" fmla="*/ 0 h 418"/>
                <a:gd name="T88" fmla="*/ 0 w 354"/>
                <a:gd name="T89" fmla="*/ 0 h 418"/>
                <a:gd name="T90" fmla="*/ 0 w 354"/>
                <a:gd name="T91" fmla="*/ 0 h 418"/>
                <a:gd name="T92" fmla="*/ 0 w 354"/>
                <a:gd name="T93" fmla="*/ 0 h 418"/>
                <a:gd name="T94" fmla="*/ 0 w 354"/>
                <a:gd name="T95" fmla="*/ 0 h 418"/>
                <a:gd name="T96" fmla="*/ 0 w 354"/>
                <a:gd name="T97" fmla="*/ 0 h 418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354"/>
                <a:gd name="T148" fmla="*/ 0 h 418"/>
                <a:gd name="T149" fmla="*/ 354 w 354"/>
                <a:gd name="T150" fmla="*/ 418 h 418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354" h="418">
                  <a:moveTo>
                    <a:pt x="33" y="39"/>
                  </a:moveTo>
                  <a:lnTo>
                    <a:pt x="30" y="48"/>
                  </a:lnTo>
                  <a:lnTo>
                    <a:pt x="23" y="71"/>
                  </a:lnTo>
                  <a:lnTo>
                    <a:pt x="15" y="107"/>
                  </a:lnTo>
                  <a:lnTo>
                    <a:pt x="7" y="155"/>
                  </a:lnTo>
                  <a:lnTo>
                    <a:pt x="1" y="212"/>
                  </a:lnTo>
                  <a:lnTo>
                    <a:pt x="0" y="276"/>
                  </a:lnTo>
                  <a:lnTo>
                    <a:pt x="6" y="345"/>
                  </a:lnTo>
                  <a:lnTo>
                    <a:pt x="21" y="418"/>
                  </a:lnTo>
                  <a:lnTo>
                    <a:pt x="21" y="415"/>
                  </a:lnTo>
                  <a:lnTo>
                    <a:pt x="21" y="405"/>
                  </a:lnTo>
                  <a:lnTo>
                    <a:pt x="21" y="390"/>
                  </a:lnTo>
                  <a:lnTo>
                    <a:pt x="21" y="372"/>
                  </a:lnTo>
                  <a:lnTo>
                    <a:pt x="23" y="348"/>
                  </a:lnTo>
                  <a:lnTo>
                    <a:pt x="27" y="324"/>
                  </a:lnTo>
                  <a:lnTo>
                    <a:pt x="31" y="296"/>
                  </a:lnTo>
                  <a:lnTo>
                    <a:pt x="37" y="267"/>
                  </a:lnTo>
                  <a:lnTo>
                    <a:pt x="46" y="239"/>
                  </a:lnTo>
                  <a:lnTo>
                    <a:pt x="57" y="211"/>
                  </a:lnTo>
                  <a:lnTo>
                    <a:pt x="70" y="185"/>
                  </a:lnTo>
                  <a:lnTo>
                    <a:pt x="88" y="160"/>
                  </a:lnTo>
                  <a:lnTo>
                    <a:pt x="109" y="139"/>
                  </a:lnTo>
                  <a:lnTo>
                    <a:pt x="133" y="121"/>
                  </a:lnTo>
                  <a:lnTo>
                    <a:pt x="163" y="109"/>
                  </a:lnTo>
                  <a:lnTo>
                    <a:pt x="197" y="102"/>
                  </a:lnTo>
                  <a:lnTo>
                    <a:pt x="199" y="100"/>
                  </a:lnTo>
                  <a:lnTo>
                    <a:pt x="205" y="96"/>
                  </a:lnTo>
                  <a:lnTo>
                    <a:pt x="215" y="88"/>
                  </a:lnTo>
                  <a:lnTo>
                    <a:pt x="231" y="78"/>
                  </a:lnTo>
                  <a:lnTo>
                    <a:pt x="252" y="66"/>
                  </a:lnTo>
                  <a:lnTo>
                    <a:pt x="280" y="52"/>
                  </a:lnTo>
                  <a:lnTo>
                    <a:pt x="314" y="35"/>
                  </a:lnTo>
                  <a:lnTo>
                    <a:pt x="354" y="17"/>
                  </a:lnTo>
                  <a:lnTo>
                    <a:pt x="352" y="16"/>
                  </a:lnTo>
                  <a:lnTo>
                    <a:pt x="346" y="15"/>
                  </a:lnTo>
                  <a:lnTo>
                    <a:pt x="337" y="13"/>
                  </a:lnTo>
                  <a:lnTo>
                    <a:pt x="324" y="11"/>
                  </a:lnTo>
                  <a:lnTo>
                    <a:pt x="308" y="8"/>
                  </a:lnTo>
                  <a:lnTo>
                    <a:pt x="290" y="6"/>
                  </a:lnTo>
                  <a:lnTo>
                    <a:pt x="269" y="4"/>
                  </a:lnTo>
                  <a:lnTo>
                    <a:pt x="246" y="1"/>
                  </a:lnTo>
                  <a:lnTo>
                    <a:pt x="222" y="0"/>
                  </a:lnTo>
                  <a:lnTo>
                    <a:pt x="197" y="1"/>
                  </a:lnTo>
                  <a:lnTo>
                    <a:pt x="170" y="3"/>
                  </a:lnTo>
                  <a:lnTo>
                    <a:pt x="143" y="6"/>
                  </a:lnTo>
                  <a:lnTo>
                    <a:pt x="115" y="11"/>
                  </a:lnTo>
                  <a:lnTo>
                    <a:pt x="87" y="18"/>
                  </a:lnTo>
                  <a:lnTo>
                    <a:pt x="59" y="27"/>
                  </a:lnTo>
                  <a:lnTo>
                    <a:pt x="33" y="39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93" name="Freeform 498"/>
            <p:cNvSpPr>
              <a:spLocks/>
            </p:cNvSpPr>
            <p:nvPr/>
          </p:nvSpPr>
          <p:spPr bwMode="auto">
            <a:xfrm>
              <a:off x="3925" y="3320"/>
              <a:ext cx="32" cy="8"/>
            </a:xfrm>
            <a:custGeom>
              <a:avLst/>
              <a:gdLst>
                <a:gd name="T0" fmla="*/ 0 w 290"/>
                <a:gd name="T1" fmla="*/ 0 h 79"/>
                <a:gd name="T2" fmla="*/ 0 w 290"/>
                <a:gd name="T3" fmla="*/ 0 h 79"/>
                <a:gd name="T4" fmla="*/ 0 w 290"/>
                <a:gd name="T5" fmla="*/ 0 h 79"/>
                <a:gd name="T6" fmla="*/ 0 w 290"/>
                <a:gd name="T7" fmla="*/ 0 h 79"/>
                <a:gd name="T8" fmla="*/ 0 w 290"/>
                <a:gd name="T9" fmla="*/ 0 h 79"/>
                <a:gd name="T10" fmla="*/ 0 w 290"/>
                <a:gd name="T11" fmla="*/ 0 h 79"/>
                <a:gd name="T12" fmla="*/ 0 w 290"/>
                <a:gd name="T13" fmla="*/ 0 h 79"/>
                <a:gd name="T14" fmla="*/ 0 w 290"/>
                <a:gd name="T15" fmla="*/ 0 h 79"/>
                <a:gd name="T16" fmla="*/ 0 w 290"/>
                <a:gd name="T17" fmla="*/ 0 h 79"/>
                <a:gd name="T18" fmla="*/ 0 w 290"/>
                <a:gd name="T19" fmla="*/ 0 h 79"/>
                <a:gd name="T20" fmla="*/ 0 w 290"/>
                <a:gd name="T21" fmla="*/ 0 h 79"/>
                <a:gd name="T22" fmla="*/ 0 w 290"/>
                <a:gd name="T23" fmla="*/ 0 h 79"/>
                <a:gd name="T24" fmla="*/ 0 w 290"/>
                <a:gd name="T25" fmla="*/ 0 h 79"/>
                <a:gd name="T26" fmla="*/ 0 w 290"/>
                <a:gd name="T27" fmla="*/ 0 h 79"/>
                <a:gd name="T28" fmla="*/ 0 w 290"/>
                <a:gd name="T29" fmla="*/ 0 h 79"/>
                <a:gd name="T30" fmla="*/ 0 w 290"/>
                <a:gd name="T31" fmla="*/ 0 h 79"/>
                <a:gd name="T32" fmla="*/ 0 w 290"/>
                <a:gd name="T33" fmla="*/ 0 h 79"/>
                <a:gd name="T34" fmla="*/ 0 w 290"/>
                <a:gd name="T35" fmla="*/ 0 h 79"/>
                <a:gd name="T36" fmla="*/ 0 w 290"/>
                <a:gd name="T37" fmla="*/ 0 h 79"/>
                <a:gd name="T38" fmla="*/ 0 w 290"/>
                <a:gd name="T39" fmla="*/ 0 h 79"/>
                <a:gd name="T40" fmla="*/ 0 w 290"/>
                <a:gd name="T41" fmla="*/ 0 h 79"/>
                <a:gd name="T42" fmla="*/ 0 w 290"/>
                <a:gd name="T43" fmla="*/ 0 h 79"/>
                <a:gd name="T44" fmla="*/ 0 w 290"/>
                <a:gd name="T45" fmla="*/ 0 h 79"/>
                <a:gd name="T46" fmla="*/ 0 w 290"/>
                <a:gd name="T47" fmla="*/ 0 h 79"/>
                <a:gd name="T48" fmla="*/ 0 w 290"/>
                <a:gd name="T49" fmla="*/ 0 h 79"/>
                <a:gd name="T50" fmla="*/ 0 w 290"/>
                <a:gd name="T51" fmla="*/ 0 h 79"/>
                <a:gd name="T52" fmla="*/ 0 w 290"/>
                <a:gd name="T53" fmla="*/ 0 h 79"/>
                <a:gd name="T54" fmla="*/ 0 w 290"/>
                <a:gd name="T55" fmla="*/ 0 h 79"/>
                <a:gd name="T56" fmla="*/ 0 w 290"/>
                <a:gd name="T57" fmla="*/ 0 h 79"/>
                <a:gd name="T58" fmla="*/ 0 w 290"/>
                <a:gd name="T59" fmla="*/ 0 h 79"/>
                <a:gd name="T60" fmla="*/ 0 w 290"/>
                <a:gd name="T61" fmla="*/ 0 h 79"/>
                <a:gd name="T62" fmla="*/ 0 w 290"/>
                <a:gd name="T63" fmla="*/ 0 h 79"/>
                <a:gd name="T64" fmla="*/ 0 w 290"/>
                <a:gd name="T65" fmla="*/ 0 h 79"/>
                <a:gd name="T66" fmla="*/ 0 w 290"/>
                <a:gd name="T67" fmla="*/ 0 h 79"/>
                <a:gd name="T68" fmla="*/ 0 w 290"/>
                <a:gd name="T69" fmla="*/ 0 h 7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90"/>
                <a:gd name="T106" fmla="*/ 0 h 79"/>
                <a:gd name="T107" fmla="*/ 290 w 290"/>
                <a:gd name="T108" fmla="*/ 79 h 7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90" h="79">
                  <a:moveTo>
                    <a:pt x="0" y="50"/>
                  </a:moveTo>
                  <a:lnTo>
                    <a:pt x="0" y="49"/>
                  </a:lnTo>
                  <a:lnTo>
                    <a:pt x="3" y="46"/>
                  </a:lnTo>
                  <a:lnTo>
                    <a:pt x="6" y="42"/>
                  </a:lnTo>
                  <a:lnTo>
                    <a:pt x="11" y="36"/>
                  </a:lnTo>
                  <a:lnTo>
                    <a:pt x="18" y="30"/>
                  </a:lnTo>
                  <a:lnTo>
                    <a:pt x="26" y="24"/>
                  </a:lnTo>
                  <a:lnTo>
                    <a:pt x="37" y="18"/>
                  </a:lnTo>
                  <a:lnTo>
                    <a:pt x="51" y="12"/>
                  </a:lnTo>
                  <a:lnTo>
                    <a:pt x="69" y="6"/>
                  </a:lnTo>
                  <a:lnTo>
                    <a:pt x="88" y="2"/>
                  </a:lnTo>
                  <a:lnTo>
                    <a:pt x="112" y="0"/>
                  </a:lnTo>
                  <a:lnTo>
                    <a:pt x="139" y="0"/>
                  </a:lnTo>
                  <a:lnTo>
                    <a:pt x="170" y="2"/>
                  </a:lnTo>
                  <a:lnTo>
                    <a:pt x="205" y="8"/>
                  </a:lnTo>
                  <a:lnTo>
                    <a:pt x="245" y="16"/>
                  </a:lnTo>
                  <a:lnTo>
                    <a:pt x="290" y="28"/>
                  </a:lnTo>
                  <a:lnTo>
                    <a:pt x="283" y="45"/>
                  </a:lnTo>
                  <a:lnTo>
                    <a:pt x="281" y="44"/>
                  </a:lnTo>
                  <a:lnTo>
                    <a:pt x="274" y="42"/>
                  </a:lnTo>
                  <a:lnTo>
                    <a:pt x="263" y="39"/>
                  </a:lnTo>
                  <a:lnTo>
                    <a:pt x="249" y="35"/>
                  </a:lnTo>
                  <a:lnTo>
                    <a:pt x="232" y="31"/>
                  </a:lnTo>
                  <a:lnTo>
                    <a:pt x="212" y="27"/>
                  </a:lnTo>
                  <a:lnTo>
                    <a:pt x="191" y="24"/>
                  </a:lnTo>
                  <a:lnTo>
                    <a:pt x="167" y="22"/>
                  </a:lnTo>
                  <a:lnTo>
                    <a:pt x="144" y="21"/>
                  </a:lnTo>
                  <a:lnTo>
                    <a:pt x="120" y="21"/>
                  </a:lnTo>
                  <a:lnTo>
                    <a:pt x="96" y="23"/>
                  </a:lnTo>
                  <a:lnTo>
                    <a:pt x="74" y="28"/>
                  </a:lnTo>
                  <a:lnTo>
                    <a:pt x="52" y="36"/>
                  </a:lnTo>
                  <a:lnTo>
                    <a:pt x="32" y="46"/>
                  </a:lnTo>
                  <a:lnTo>
                    <a:pt x="15" y="61"/>
                  </a:lnTo>
                  <a:lnTo>
                    <a:pt x="0" y="79"/>
                  </a:lnTo>
                  <a:lnTo>
                    <a:pt x="0" y="5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94" name="Freeform 499"/>
            <p:cNvSpPr>
              <a:spLocks/>
            </p:cNvSpPr>
            <p:nvPr/>
          </p:nvSpPr>
          <p:spPr bwMode="auto">
            <a:xfrm>
              <a:off x="3925" y="3299"/>
              <a:ext cx="32" cy="9"/>
            </a:xfrm>
            <a:custGeom>
              <a:avLst/>
              <a:gdLst>
                <a:gd name="T0" fmla="*/ 0 w 290"/>
                <a:gd name="T1" fmla="*/ 0 h 79"/>
                <a:gd name="T2" fmla="*/ 0 w 290"/>
                <a:gd name="T3" fmla="*/ 0 h 79"/>
                <a:gd name="T4" fmla="*/ 0 w 290"/>
                <a:gd name="T5" fmla="*/ 0 h 79"/>
                <a:gd name="T6" fmla="*/ 0 w 290"/>
                <a:gd name="T7" fmla="*/ 0 h 79"/>
                <a:gd name="T8" fmla="*/ 0 w 290"/>
                <a:gd name="T9" fmla="*/ 0 h 79"/>
                <a:gd name="T10" fmla="*/ 0 w 290"/>
                <a:gd name="T11" fmla="*/ 0 h 79"/>
                <a:gd name="T12" fmla="*/ 0 w 290"/>
                <a:gd name="T13" fmla="*/ 0 h 79"/>
                <a:gd name="T14" fmla="*/ 0 w 290"/>
                <a:gd name="T15" fmla="*/ 0 h 79"/>
                <a:gd name="T16" fmla="*/ 0 w 290"/>
                <a:gd name="T17" fmla="*/ 0 h 79"/>
                <a:gd name="T18" fmla="*/ 0 w 290"/>
                <a:gd name="T19" fmla="*/ 0 h 79"/>
                <a:gd name="T20" fmla="*/ 0 w 290"/>
                <a:gd name="T21" fmla="*/ 0 h 79"/>
                <a:gd name="T22" fmla="*/ 0 w 290"/>
                <a:gd name="T23" fmla="*/ 0 h 79"/>
                <a:gd name="T24" fmla="*/ 0 w 290"/>
                <a:gd name="T25" fmla="*/ 0 h 79"/>
                <a:gd name="T26" fmla="*/ 0 w 290"/>
                <a:gd name="T27" fmla="*/ 0 h 79"/>
                <a:gd name="T28" fmla="*/ 0 w 290"/>
                <a:gd name="T29" fmla="*/ 0 h 79"/>
                <a:gd name="T30" fmla="*/ 0 w 290"/>
                <a:gd name="T31" fmla="*/ 0 h 79"/>
                <a:gd name="T32" fmla="*/ 0 w 290"/>
                <a:gd name="T33" fmla="*/ 0 h 79"/>
                <a:gd name="T34" fmla="*/ 0 w 290"/>
                <a:gd name="T35" fmla="*/ 0 h 79"/>
                <a:gd name="T36" fmla="*/ 0 w 290"/>
                <a:gd name="T37" fmla="*/ 0 h 79"/>
                <a:gd name="T38" fmla="*/ 0 w 290"/>
                <a:gd name="T39" fmla="*/ 0 h 79"/>
                <a:gd name="T40" fmla="*/ 0 w 290"/>
                <a:gd name="T41" fmla="*/ 0 h 79"/>
                <a:gd name="T42" fmla="*/ 0 w 290"/>
                <a:gd name="T43" fmla="*/ 0 h 79"/>
                <a:gd name="T44" fmla="*/ 0 w 290"/>
                <a:gd name="T45" fmla="*/ 0 h 79"/>
                <a:gd name="T46" fmla="*/ 0 w 290"/>
                <a:gd name="T47" fmla="*/ 0 h 79"/>
                <a:gd name="T48" fmla="*/ 0 w 290"/>
                <a:gd name="T49" fmla="*/ 0 h 79"/>
                <a:gd name="T50" fmla="*/ 0 w 290"/>
                <a:gd name="T51" fmla="*/ 0 h 79"/>
                <a:gd name="T52" fmla="*/ 0 w 290"/>
                <a:gd name="T53" fmla="*/ 0 h 79"/>
                <a:gd name="T54" fmla="*/ 0 w 290"/>
                <a:gd name="T55" fmla="*/ 0 h 79"/>
                <a:gd name="T56" fmla="*/ 0 w 290"/>
                <a:gd name="T57" fmla="*/ 0 h 79"/>
                <a:gd name="T58" fmla="*/ 0 w 290"/>
                <a:gd name="T59" fmla="*/ 0 h 79"/>
                <a:gd name="T60" fmla="*/ 0 w 290"/>
                <a:gd name="T61" fmla="*/ 0 h 79"/>
                <a:gd name="T62" fmla="*/ 0 w 290"/>
                <a:gd name="T63" fmla="*/ 0 h 79"/>
                <a:gd name="T64" fmla="*/ 0 w 290"/>
                <a:gd name="T65" fmla="*/ 0 h 79"/>
                <a:gd name="T66" fmla="*/ 0 w 290"/>
                <a:gd name="T67" fmla="*/ 0 h 79"/>
                <a:gd name="T68" fmla="*/ 0 w 290"/>
                <a:gd name="T69" fmla="*/ 0 h 7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90"/>
                <a:gd name="T106" fmla="*/ 0 h 79"/>
                <a:gd name="T107" fmla="*/ 290 w 290"/>
                <a:gd name="T108" fmla="*/ 79 h 7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90" h="79">
                  <a:moveTo>
                    <a:pt x="0" y="50"/>
                  </a:moveTo>
                  <a:lnTo>
                    <a:pt x="0" y="49"/>
                  </a:lnTo>
                  <a:lnTo>
                    <a:pt x="3" y="46"/>
                  </a:lnTo>
                  <a:lnTo>
                    <a:pt x="6" y="42"/>
                  </a:lnTo>
                  <a:lnTo>
                    <a:pt x="11" y="36"/>
                  </a:lnTo>
                  <a:lnTo>
                    <a:pt x="18" y="30"/>
                  </a:lnTo>
                  <a:lnTo>
                    <a:pt x="26" y="24"/>
                  </a:lnTo>
                  <a:lnTo>
                    <a:pt x="37" y="17"/>
                  </a:lnTo>
                  <a:lnTo>
                    <a:pt x="51" y="11"/>
                  </a:lnTo>
                  <a:lnTo>
                    <a:pt x="69" y="6"/>
                  </a:lnTo>
                  <a:lnTo>
                    <a:pt x="88" y="2"/>
                  </a:lnTo>
                  <a:lnTo>
                    <a:pt x="112" y="0"/>
                  </a:lnTo>
                  <a:lnTo>
                    <a:pt x="139" y="0"/>
                  </a:lnTo>
                  <a:lnTo>
                    <a:pt x="170" y="2"/>
                  </a:lnTo>
                  <a:lnTo>
                    <a:pt x="205" y="7"/>
                  </a:lnTo>
                  <a:lnTo>
                    <a:pt x="245" y="16"/>
                  </a:lnTo>
                  <a:lnTo>
                    <a:pt x="290" y="28"/>
                  </a:lnTo>
                  <a:lnTo>
                    <a:pt x="283" y="44"/>
                  </a:lnTo>
                  <a:lnTo>
                    <a:pt x="281" y="43"/>
                  </a:lnTo>
                  <a:lnTo>
                    <a:pt x="274" y="41"/>
                  </a:lnTo>
                  <a:lnTo>
                    <a:pt x="263" y="38"/>
                  </a:lnTo>
                  <a:lnTo>
                    <a:pt x="249" y="34"/>
                  </a:lnTo>
                  <a:lnTo>
                    <a:pt x="232" y="31"/>
                  </a:lnTo>
                  <a:lnTo>
                    <a:pt x="212" y="27"/>
                  </a:lnTo>
                  <a:lnTo>
                    <a:pt x="191" y="24"/>
                  </a:lnTo>
                  <a:lnTo>
                    <a:pt x="167" y="21"/>
                  </a:lnTo>
                  <a:lnTo>
                    <a:pt x="144" y="20"/>
                  </a:lnTo>
                  <a:lnTo>
                    <a:pt x="120" y="21"/>
                  </a:lnTo>
                  <a:lnTo>
                    <a:pt x="96" y="23"/>
                  </a:lnTo>
                  <a:lnTo>
                    <a:pt x="74" y="28"/>
                  </a:lnTo>
                  <a:lnTo>
                    <a:pt x="52" y="36"/>
                  </a:lnTo>
                  <a:lnTo>
                    <a:pt x="32" y="46"/>
                  </a:lnTo>
                  <a:lnTo>
                    <a:pt x="15" y="61"/>
                  </a:lnTo>
                  <a:lnTo>
                    <a:pt x="0" y="79"/>
                  </a:lnTo>
                  <a:lnTo>
                    <a:pt x="0" y="5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95" name="Freeform 500"/>
            <p:cNvSpPr>
              <a:spLocks/>
            </p:cNvSpPr>
            <p:nvPr/>
          </p:nvSpPr>
          <p:spPr bwMode="auto">
            <a:xfrm>
              <a:off x="3955" y="3289"/>
              <a:ext cx="52" cy="96"/>
            </a:xfrm>
            <a:custGeom>
              <a:avLst/>
              <a:gdLst>
                <a:gd name="T0" fmla="*/ 0 w 469"/>
                <a:gd name="T1" fmla="*/ 0 h 868"/>
                <a:gd name="T2" fmla="*/ 0 w 469"/>
                <a:gd name="T3" fmla="*/ 0 h 868"/>
                <a:gd name="T4" fmla="*/ 0 w 469"/>
                <a:gd name="T5" fmla="*/ 0 h 868"/>
                <a:gd name="T6" fmla="*/ 0 w 469"/>
                <a:gd name="T7" fmla="*/ 0 h 868"/>
                <a:gd name="T8" fmla="*/ 0 w 469"/>
                <a:gd name="T9" fmla="*/ 0 h 868"/>
                <a:gd name="T10" fmla="*/ 0 w 469"/>
                <a:gd name="T11" fmla="*/ 0 h 868"/>
                <a:gd name="T12" fmla="*/ 0 w 469"/>
                <a:gd name="T13" fmla="*/ 0 h 868"/>
                <a:gd name="T14" fmla="*/ 0 w 469"/>
                <a:gd name="T15" fmla="*/ 0 h 868"/>
                <a:gd name="T16" fmla="*/ 0 w 469"/>
                <a:gd name="T17" fmla="*/ 0 h 868"/>
                <a:gd name="T18" fmla="*/ 0 w 469"/>
                <a:gd name="T19" fmla="*/ 0 h 868"/>
                <a:gd name="T20" fmla="*/ 0 w 469"/>
                <a:gd name="T21" fmla="*/ 0 h 868"/>
                <a:gd name="T22" fmla="*/ 0 w 469"/>
                <a:gd name="T23" fmla="*/ 0 h 868"/>
                <a:gd name="T24" fmla="*/ 0 w 469"/>
                <a:gd name="T25" fmla="*/ 0 h 868"/>
                <a:gd name="T26" fmla="*/ 0 w 469"/>
                <a:gd name="T27" fmla="*/ 0 h 868"/>
                <a:gd name="T28" fmla="*/ 0 w 469"/>
                <a:gd name="T29" fmla="*/ 0 h 868"/>
                <a:gd name="T30" fmla="*/ 0 w 469"/>
                <a:gd name="T31" fmla="*/ 0 h 868"/>
                <a:gd name="T32" fmla="*/ 0 w 469"/>
                <a:gd name="T33" fmla="*/ 0 h 868"/>
                <a:gd name="T34" fmla="*/ 0 w 469"/>
                <a:gd name="T35" fmla="*/ 0 h 86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69"/>
                <a:gd name="T55" fmla="*/ 0 h 868"/>
                <a:gd name="T56" fmla="*/ 469 w 469"/>
                <a:gd name="T57" fmla="*/ 868 h 86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69" h="868">
                  <a:moveTo>
                    <a:pt x="0" y="0"/>
                  </a:moveTo>
                  <a:lnTo>
                    <a:pt x="0" y="840"/>
                  </a:lnTo>
                  <a:lnTo>
                    <a:pt x="142" y="868"/>
                  </a:lnTo>
                  <a:lnTo>
                    <a:pt x="136" y="755"/>
                  </a:lnTo>
                  <a:lnTo>
                    <a:pt x="469" y="806"/>
                  </a:lnTo>
                  <a:lnTo>
                    <a:pt x="463" y="761"/>
                  </a:lnTo>
                  <a:lnTo>
                    <a:pt x="232" y="732"/>
                  </a:lnTo>
                  <a:lnTo>
                    <a:pt x="226" y="635"/>
                  </a:lnTo>
                  <a:lnTo>
                    <a:pt x="68" y="635"/>
                  </a:lnTo>
                  <a:lnTo>
                    <a:pt x="64" y="623"/>
                  </a:lnTo>
                  <a:lnTo>
                    <a:pt x="53" y="587"/>
                  </a:lnTo>
                  <a:lnTo>
                    <a:pt x="39" y="530"/>
                  </a:lnTo>
                  <a:lnTo>
                    <a:pt x="25" y="455"/>
                  </a:lnTo>
                  <a:lnTo>
                    <a:pt x="14" y="365"/>
                  </a:lnTo>
                  <a:lnTo>
                    <a:pt x="10" y="262"/>
                  </a:lnTo>
                  <a:lnTo>
                    <a:pt x="19" y="149"/>
                  </a:lnTo>
                  <a:lnTo>
                    <a:pt x="40" y="2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96" name="Freeform 501"/>
            <p:cNvSpPr>
              <a:spLocks/>
            </p:cNvSpPr>
            <p:nvPr/>
          </p:nvSpPr>
          <p:spPr bwMode="auto">
            <a:xfrm>
              <a:off x="3981" y="3267"/>
              <a:ext cx="67" cy="13"/>
            </a:xfrm>
            <a:custGeom>
              <a:avLst/>
              <a:gdLst>
                <a:gd name="T0" fmla="*/ 0 w 604"/>
                <a:gd name="T1" fmla="*/ 0 h 118"/>
                <a:gd name="T2" fmla="*/ 0 w 604"/>
                <a:gd name="T3" fmla="*/ 0 h 118"/>
                <a:gd name="T4" fmla="*/ 0 w 604"/>
                <a:gd name="T5" fmla="*/ 0 h 118"/>
                <a:gd name="T6" fmla="*/ 0 w 604"/>
                <a:gd name="T7" fmla="*/ 0 h 118"/>
                <a:gd name="T8" fmla="*/ 0 w 604"/>
                <a:gd name="T9" fmla="*/ 0 h 118"/>
                <a:gd name="T10" fmla="*/ 0 w 604"/>
                <a:gd name="T11" fmla="*/ 0 h 118"/>
                <a:gd name="T12" fmla="*/ 0 w 604"/>
                <a:gd name="T13" fmla="*/ 0 h 118"/>
                <a:gd name="T14" fmla="*/ 0 w 604"/>
                <a:gd name="T15" fmla="*/ 0 h 118"/>
                <a:gd name="T16" fmla="*/ 0 w 604"/>
                <a:gd name="T17" fmla="*/ 0 h 118"/>
                <a:gd name="T18" fmla="*/ 0 w 604"/>
                <a:gd name="T19" fmla="*/ 0 h 118"/>
                <a:gd name="T20" fmla="*/ 0 w 604"/>
                <a:gd name="T21" fmla="*/ 0 h 118"/>
                <a:gd name="T22" fmla="*/ 0 w 604"/>
                <a:gd name="T23" fmla="*/ 0 h 118"/>
                <a:gd name="T24" fmla="*/ 0 w 604"/>
                <a:gd name="T25" fmla="*/ 0 h 118"/>
                <a:gd name="T26" fmla="*/ 0 w 604"/>
                <a:gd name="T27" fmla="*/ 0 h 118"/>
                <a:gd name="T28" fmla="*/ 0 w 604"/>
                <a:gd name="T29" fmla="*/ 0 h 118"/>
                <a:gd name="T30" fmla="*/ 0 w 604"/>
                <a:gd name="T31" fmla="*/ 0 h 118"/>
                <a:gd name="T32" fmla="*/ 0 w 604"/>
                <a:gd name="T33" fmla="*/ 0 h 118"/>
                <a:gd name="T34" fmla="*/ 0 w 604"/>
                <a:gd name="T35" fmla="*/ 0 h 118"/>
                <a:gd name="T36" fmla="*/ 0 w 604"/>
                <a:gd name="T37" fmla="*/ 0 h 118"/>
                <a:gd name="T38" fmla="*/ 0 w 604"/>
                <a:gd name="T39" fmla="*/ 0 h 118"/>
                <a:gd name="T40" fmla="*/ 0 w 604"/>
                <a:gd name="T41" fmla="*/ 0 h 118"/>
                <a:gd name="T42" fmla="*/ 0 w 604"/>
                <a:gd name="T43" fmla="*/ 0 h 118"/>
                <a:gd name="T44" fmla="*/ 0 w 604"/>
                <a:gd name="T45" fmla="*/ 0 h 118"/>
                <a:gd name="T46" fmla="*/ 0 w 604"/>
                <a:gd name="T47" fmla="*/ 0 h 118"/>
                <a:gd name="T48" fmla="*/ 0 w 604"/>
                <a:gd name="T49" fmla="*/ 0 h 118"/>
                <a:gd name="T50" fmla="*/ 0 w 604"/>
                <a:gd name="T51" fmla="*/ 0 h 118"/>
                <a:gd name="T52" fmla="*/ 0 w 604"/>
                <a:gd name="T53" fmla="*/ 0 h 118"/>
                <a:gd name="T54" fmla="*/ 0 w 604"/>
                <a:gd name="T55" fmla="*/ 0 h 118"/>
                <a:gd name="T56" fmla="*/ 0 w 604"/>
                <a:gd name="T57" fmla="*/ 0 h 118"/>
                <a:gd name="T58" fmla="*/ 0 w 604"/>
                <a:gd name="T59" fmla="*/ 0 h 118"/>
                <a:gd name="T60" fmla="*/ 0 w 604"/>
                <a:gd name="T61" fmla="*/ 0 h 118"/>
                <a:gd name="T62" fmla="*/ 0 w 604"/>
                <a:gd name="T63" fmla="*/ 0 h 118"/>
                <a:gd name="T64" fmla="*/ 0 w 604"/>
                <a:gd name="T65" fmla="*/ 0 h 118"/>
                <a:gd name="T66" fmla="*/ 0 w 604"/>
                <a:gd name="T67" fmla="*/ 0 h 118"/>
                <a:gd name="T68" fmla="*/ 0 w 604"/>
                <a:gd name="T69" fmla="*/ 0 h 118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604"/>
                <a:gd name="T106" fmla="*/ 0 h 118"/>
                <a:gd name="T107" fmla="*/ 604 w 604"/>
                <a:gd name="T108" fmla="*/ 118 h 118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604" h="118">
                  <a:moveTo>
                    <a:pt x="0" y="118"/>
                  </a:moveTo>
                  <a:lnTo>
                    <a:pt x="3" y="117"/>
                  </a:lnTo>
                  <a:lnTo>
                    <a:pt x="14" y="113"/>
                  </a:lnTo>
                  <a:lnTo>
                    <a:pt x="29" y="108"/>
                  </a:lnTo>
                  <a:lnTo>
                    <a:pt x="50" y="101"/>
                  </a:lnTo>
                  <a:lnTo>
                    <a:pt x="77" y="93"/>
                  </a:lnTo>
                  <a:lnTo>
                    <a:pt x="107" y="85"/>
                  </a:lnTo>
                  <a:lnTo>
                    <a:pt x="143" y="76"/>
                  </a:lnTo>
                  <a:lnTo>
                    <a:pt x="181" y="69"/>
                  </a:lnTo>
                  <a:lnTo>
                    <a:pt x="224" y="62"/>
                  </a:lnTo>
                  <a:lnTo>
                    <a:pt x="270" y="57"/>
                  </a:lnTo>
                  <a:lnTo>
                    <a:pt x="319" y="53"/>
                  </a:lnTo>
                  <a:lnTo>
                    <a:pt x="369" y="52"/>
                  </a:lnTo>
                  <a:lnTo>
                    <a:pt x="422" y="53"/>
                  </a:lnTo>
                  <a:lnTo>
                    <a:pt x="476" y="58"/>
                  </a:lnTo>
                  <a:lnTo>
                    <a:pt x="531" y="66"/>
                  </a:lnTo>
                  <a:lnTo>
                    <a:pt x="587" y="78"/>
                  </a:lnTo>
                  <a:lnTo>
                    <a:pt x="604" y="0"/>
                  </a:lnTo>
                  <a:lnTo>
                    <a:pt x="600" y="0"/>
                  </a:lnTo>
                  <a:lnTo>
                    <a:pt x="587" y="0"/>
                  </a:lnTo>
                  <a:lnTo>
                    <a:pt x="566" y="0"/>
                  </a:lnTo>
                  <a:lnTo>
                    <a:pt x="540" y="1"/>
                  </a:lnTo>
                  <a:lnTo>
                    <a:pt x="507" y="2"/>
                  </a:lnTo>
                  <a:lnTo>
                    <a:pt x="470" y="3"/>
                  </a:lnTo>
                  <a:lnTo>
                    <a:pt x="428" y="6"/>
                  </a:lnTo>
                  <a:lnTo>
                    <a:pt x="383" y="8"/>
                  </a:lnTo>
                  <a:lnTo>
                    <a:pt x="335" y="12"/>
                  </a:lnTo>
                  <a:lnTo>
                    <a:pt x="285" y="16"/>
                  </a:lnTo>
                  <a:lnTo>
                    <a:pt x="235" y="21"/>
                  </a:lnTo>
                  <a:lnTo>
                    <a:pt x="186" y="28"/>
                  </a:lnTo>
                  <a:lnTo>
                    <a:pt x="136" y="36"/>
                  </a:lnTo>
                  <a:lnTo>
                    <a:pt x="88" y="45"/>
                  </a:lnTo>
                  <a:lnTo>
                    <a:pt x="42" y="55"/>
                  </a:lnTo>
                  <a:lnTo>
                    <a:pt x="0" y="67"/>
                  </a:lnTo>
                  <a:lnTo>
                    <a:pt x="0" y="118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97" name="Freeform 502"/>
            <p:cNvSpPr>
              <a:spLocks/>
            </p:cNvSpPr>
            <p:nvPr/>
          </p:nvSpPr>
          <p:spPr bwMode="auto">
            <a:xfrm>
              <a:off x="3942" y="3387"/>
              <a:ext cx="113" cy="38"/>
            </a:xfrm>
            <a:custGeom>
              <a:avLst/>
              <a:gdLst>
                <a:gd name="T0" fmla="*/ 0 w 1017"/>
                <a:gd name="T1" fmla="*/ 0 h 337"/>
                <a:gd name="T2" fmla="*/ 0 w 1017"/>
                <a:gd name="T3" fmla="*/ 0 h 337"/>
                <a:gd name="T4" fmla="*/ 0 w 1017"/>
                <a:gd name="T5" fmla="*/ 0 h 337"/>
                <a:gd name="T6" fmla="*/ 0 w 1017"/>
                <a:gd name="T7" fmla="*/ 0 h 337"/>
                <a:gd name="T8" fmla="*/ 0 w 1017"/>
                <a:gd name="T9" fmla="*/ 0 h 337"/>
                <a:gd name="T10" fmla="*/ 0 w 1017"/>
                <a:gd name="T11" fmla="*/ 0 h 337"/>
                <a:gd name="T12" fmla="*/ 0 w 1017"/>
                <a:gd name="T13" fmla="*/ 0 h 337"/>
                <a:gd name="T14" fmla="*/ 0 w 1017"/>
                <a:gd name="T15" fmla="*/ 0 h 337"/>
                <a:gd name="T16" fmla="*/ 0 w 1017"/>
                <a:gd name="T17" fmla="*/ 0 h 337"/>
                <a:gd name="T18" fmla="*/ 0 w 1017"/>
                <a:gd name="T19" fmla="*/ 0 h 337"/>
                <a:gd name="T20" fmla="*/ 0 w 1017"/>
                <a:gd name="T21" fmla="*/ 0 h 337"/>
                <a:gd name="T22" fmla="*/ 0 w 1017"/>
                <a:gd name="T23" fmla="*/ 0 h 337"/>
                <a:gd name="T24" fmla="*/ 0 w 1017"/>
                <a:gd name="T25" fmla="*/ 0 h 337"/>
                <a:gd name="T26" fmla="*/ 0 w 1017"/>
                <a:gd name="T27" fmla="*/ 0 h 337"/>
                <a:gd name="T28" fmla="*/ 0 w 1017"/>
                <a:gd name="T29" fmla="*/ 0 h 337"/>
                <a:gd name="T30" fmla="*/ 0 w 1017"/>
                <a:gd name="T31" fmla="*/ 0 h 337"/>
                <a:gd name="T32" fmla="*/ 0 w 1017"/>
                <a:gd name="T33" fmla="*/ 0 h 337"/>
                <a:gd name="T34" fmla="*/ 0 w 1017"/>
                <a:gd name="T35" fmla="*/ 0 h 337"/>
                <a:gd name="T36" fmla="*/ 0 w 1017"/>
                <a:gd name="T37" fmla="*/ 0 h 337"/>
                <a:gd name="T38" fmla="*/ 0 w 1017"/>
                <a:gd name="T39" fmla="*/ 0 h 337"/>
                <a:gd name="T40" fmla="*/ 0 w 1017"/>
                <a:gd name="T41" fmla="*/ 0 h 337"/>
                <a:gd name="T42" fmla="*/ 0 w 1017"/>
                <a:gd name="T43" fmla="*/ 0 h 337"/>
                <a:gd name="T44" fmla="*/ 0 w 1017"/>
                <a:gd name="T45" fmla="*/ 0 h 337"/>
                <a:gd name="T46" fmla="*/ 0 w 1017"/>
                <a:gd name="T47" fmla="*/ 0 h 337"/>
                <a:gd name="T48" fmla="*/ 0 w 1017"/>
                <a:gd name="T49" fmla="*/ 0 h 337"/>
                <a:gd name="T50" fmla="*/ 0 w 1017"/>
                <a:gd name="T51" fmla="*/ 0 h 337"/>
                <a:gd name="T52" fmla="*/ 0 w 1017"/>
                <a:gd name="T53" fmla="*/ 0 h 337"/>
                <a:gd name="T54" fmla="*/ 0 w 1017"/>
                <a:gd name="T55" fmla="*/ 0 h 337"/>
                <a:gd name="T56" fmla="*/ 0 w 1017"/>
                <a:gd name="T57" fmla="*/ 0 h 337"/>
                <a:gd name="T58" fmla="*/ 0 w 1017"/>
                <a:gd name="T59" fmla="*/ 0 h 337"/>
                <a:gd name="T60" fmla="*/ 0 w 1017"/>
                <a:gd name="T61" fmla="*/ 0 h 337"/>
                <a:gd name="T62" fmla="*/ 0 w 1017"/>
                <a:gd name="T63" fmla="*/ 0 h 337"/>
                <a:gd name="T64" fmla="*/ 0 w 1017"/>
                <a:gd name="T65" fmla="*/ 0 h 337"/>
                <a:gd name="T66" fmla="*/ 0 w 1017"/>
                <a:gd name="T67" fmla="*/ 0 h 337"/>
                <a:gd name="T68" fmla="*/ 0 w 1017"/>
                <a:gd name="T69" fmla="*/ 0 h 337"/>
                <a:gd name="T70" fmla="*/ 0 w 1017"/>
                <a:gd name="T71" fmla="*/ 0 h 337"/>
                <a:gd name="T72" fmla="*/ 0 w 1017"/>
                <a:gd name="T73" fmla="*/ 0 h 337"/>
                <a:gd name="T74" fmla="*/ 0 w 1017"/>
                <a:gd name="T75" fmla="*/ 0 h 337"/>
                <a:gd name="T76" fmla="*/ 0 w 1017"/>
                <a:gd name="T77" fmla="*/ 0 h 337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1017"/>
                <a:gd name="T118" fmla="*/ 0 h 337"/>
                <a:gd name="T119" fmla="*/ 1017 w 1017"/>
                <a:gd name="T120" fmla="*/ 337 h 337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1017" h="337">
                  <a:moveTo>
                    <a:pt x="430" y="326"/>
                  </a:moveTo>
                  <a:lnTo>
                    <a:pt x="432" y="325"/>
                  </a:lnTo>
                  <a:lnTo>
                    <a:pt x="438" y="323"/>
                  </a:lnTo>
                  <a:lnTo>
                    <a:pt x="447" y="319"/>
                  </a:lnTo>
                  <a:lnTo>
                    <a:pt x="459" y="314"/>
                  </a:lnTo>
                  <a:lnTo>
                    <a:pt x="474" y="308"/>
                  </a:lnTo>
                  <a:lnTo>
                    <a:pt x="491" y="301"/>
                  </a:lnTo>
                  <a:lnTo>
                    <a:pt x="509" y="291"/>
                  </a:lnTo>
                  <a:lnTo>
                    <a:pt x="528" y="282"/>
                  </a:lnTo>
                  <a:lnTo>
                    <a:pt x="549" y="272"/>
                  </a:lnTo>
                  <a:lnTo>
                    <a:pt x="568" y="260"/>
                  </a:lnTo>
                  <a:lnTo>
                    <a:pt x="587" y="248"/>
                  </a:lnTo>
                  <a:lnTo>
                    <a:pt x="606" y="235"/>
                  </a:lnTo>
                  <a:lnTo>
                    <a:pt x="623" y="222"/>
                  </a:lnTo>
                  <a:lnTo>
                    <a:pt x="638" y="208"/>
                  </a:lnTo>
                  <a:lnTo>
                    <a:pt x="651" y="193"/>
                  </a:lnTo>
                  <a:lnTo>
                    <a:pt x="662" y="179"/>
                  </a:lnTo>
                  <a:lnTo>
                    <a:pt x="0" y="17"/>
                  </a:lnTo>
                  <a:lnTo>
                    <a:pt x="51" y="0"/>
                  </a:lnTo>
                  <a:lnTo>
                    <a:pt x="1017" y="237"/>
                  </a:lnTo>
                  <a:lnTo>
                    <a:pt x="977" y="260"/>
                  </a:lnTo>
                  <a:lnTo>
                    <a:pt x="698" y="188"/>
                  </a:lnTo>
                  <a:lnTo>
                    <a:pt x="697" y="189"/>
                  </a:lnTo>
                  <a:lnTo>
                    <a:pt x="695" y="192"/>
                  </a:lnTo>
                  <a:lnTo>
                    <a:pt x="691" y="196"/>
                  </a:lnTo>
                  <a:lnTo>
                    <a:pt x="685" y="202"/>
                  </a:lnTo>
                  <a:lnTo>
                    <a:pt x="678" y="211"/>
                  </a:lnTo>
                  <a:lnTo>
                    <a:pt x="668" y="219"/>
                  </a:lnTo>
                  <a:lnTo>
                    <a:pt x="657" y="229"/>
                  </a:lnTo>
                  <a:lnTo>
                    <a:pt x="642" y="239"/>
                  </a:lnTo>
                  <a:lnTo>
                    <a:pt x="626" y="250"/>
                  </a:lnTo>
                  <a:lnTo>
                    <a:pt x="609" y="263"/>
                  </a:lnTo>
                  <a:lnTo>
                    <a:pt x="587" y="275"/>
                  </a:lnTo>
                  <a:lnTo>
                    <a:pt x="565" y="287"/>
                  </a:lnTo>
                  <a:lnTo>
                    <a:pt x="540" y="301"/>
                  </a:lnTo>
                  <a:lnTo>
                    <a:pt x="511" y="313"/>
                  </a:lnTo>
                  <a:lnTo>
                    <a:pt x="480" y="325"/>
                  </a:lnTo>
                  <a:lnTo>
                    <a:pt x="447" y="337"/>
                  </a:lnTo>
                  <a:lnTo>
                    <a:pt x="430" y="326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98" name="Freeform 503"/>
            <p:cNvSpPr>
              <a:spLocks/>
            </p:cNvSpPr>
            <p:nvPr/>
          </p:nvSpPr>
          <p:spPr bwMode="auto">
            <a:xfrm>
              <a:off x="3918" y="3397"/>
              <a:ext cx="116" cy="34"/>
            </a:xfrm>
            <a:custGeom>
              <a:avLst/>
              <a:gdLst>
                <a:gd name="T0" fmla="*/ 0 w 1036"/>
                <a:gd name="T1" fmla="*/ 0 h 303"/>
                <a:gd name="T2" fmla="*/ 0 w 1036"/>
                <a:gd name="T3" fmla="*/ 0 h 303"/>
                <a:gd name="T4" fmla="*/ 0 w 1036"/>
                <a:gd name="T5" fmla="*/ 0 h 303"/>
                <a:gd name="T6" fmla="*/ 0 w 1036"/>
                <a:gd name="T7" fmla="*/ 0 h 303"/>
                <a:gd name="T8" fmla="*/ 0 w 1036"/>
                <a:gd name="T9" fmla="*/ 0 h 30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36"/>
                <a:gd name="T16" fmla="*/ 0 h 303"/>
                <a:gd name="T17" fmla="*/ 1036 w 1036"/>
                <a:gd name="T18" fmla="*/ 303 h 30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36" h="303">
                  <a:moveTo>
                    <a:pt x="0" y="0"/>
                  </a:moveTo>
                  <a:lnTo>
                    <a:pt x="1013" y="303"/>
                  </a:lnTo>
                  <a:lnTo>
                    <a:pt x="1036" y="303"/>
                  </a:lnTo>
                  <a:lnTo>
                    <a:pt x="3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99" name="Freeform 504"/>
            <p:cNvSpPr>
              <a:spLocks/>
            </p:cNvSpPr>
            <p:nvPr/>
          </p:nvSpPr>
          <p:spPr bwMode="auto">
            <a:xfrm>
              <a:off x="3938" y="3393"/>
              <a:ext cx="113" cy="30"/>
            </a:xfrm>
            <a:custGeom>
              <a:avLst/>
              <a:gdLst>
                <a:gd name="T0" fmla="*/ 0 w 1023"/>
                <a:gd name="T1" fmla="*/ 0 h 270"/>
                <a:gd name="T2" fmla="*/ 0 w 1023"/>
                <a:gd name="T3" fmla="*/ 0 h 270"/>
                <a:gd name="T4" fmla="*/ 0 w 1023"/>
                <a:gd name="T5" fmla="*/ 0 h 270"/>
                <a:gd name="T6" fmla="*/ 0 w 1023"/>
                <a:gd name="T7" fmla="*/ 0 h 270"/>
                <a:gd name="T8" fmla="*/ 0 w 1023"/>
                <a:gd name="T9" fmla="*/ 0 h 27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23"/>
                <a:gd name="T16" fmla="*/ 0 h 270"/>
                <a:gd name="T17" fmla="*/ 1023 w 1023"/>
                <a:gd name="T18" fmla="*/ 270 h 27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23" h="270">
                  <a:moveTo>
                    <a:pt x="0" y="1"/>
                  </a:moveTo>
                  <a:lnTo>
                    <a:pt x="1001" y="270"/>
                  </a:lnTo>
                  <a:lnTo>
                    <a:pt x="1023" y="269"/>
                  </a:lnTo>
                  <a:lnTo>
                    <a:pt x="31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900" name="Freeform 505"/>
            <p:cNvSpPr>
              <a:spLocks/>
            </p:cNvSpPr>
            <p:nvPr/>
          </p:nvSpPr>
          <p:spPr bwMode="auto">
            <a:xfrm>
              <a:off x="3929" y="3394"/>
              <a:ext cx="114" cy="33"/>
            </a:xfrm>
            <a:custGeom>
              <a:avLst/>
              <a:gdLst>
                <a:gd name="T0" fmla="*/ 0 w 1028"/>
                <a:gd name="T1" fmla="*/ 0 h 299"/>
                <a:gd name="T2" fmla="*/ 0 w 1028"/>
                <a:gd name="T3" fmla="*/ 0 h 299"/>
                <a:gd name="T4" fmla="*/ 0 w 1028"/>
                <a:gd name="T5" fmla="*/ 0 h 299"/>
                <a:gd name="T6" fmla="*/ 0 w 1028"/>
                <a:gd name="T7" fmla="*/ 0 h 299"/>
                <a:gd name="T8" fmla="*/ 0 w 1028"/>
                <a:gd name="T9" fmla="*/ 0 h 29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28"/>
                <a:gd name="T16" fmla="*/ 0 h 299"/>
                <a:gd name="T17" fmla="*/ 1028 w 1028"/>
                <a:gd name="T18" fmla="*/ 299 h 29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28" h="299">
                  <a:moveTo>
                    <a:pt x="0" y="0"/>
                  </a:moveTo>
                  <a:lnTo>
                    <a:pt x="1009" y="299"/>
                  </a:lnTo>
                  <a:lnTo>
                    <a:pt x="1028" y="292"/>
                  </a:lnTo>
                  <a:lnTo>
                    <a:pt x="3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21700" name="Group 506"/>
          <p:cNvGrpSpPr>
            <a:grpSpLocks/>
          </p:cNvGrpSpPr>
          <p:nvPr/>
        </p:nvGrpSpPr>
        <p:grpSpPr bwMode="auto">
          <a:xfrm>
            <a:off x="5792788" y="3178175"/>
            <a:ext cx="338137" cy="282575"/>
            <a:chOff x="3899" y="3264"/>
            <a:chExt cx="213" cy="178"/>
          </a:xfrm>
        </p:grpSpPr>
        <p:sp>
          <p:nvSpPr>
            <p:cNvPr id="21823" name="Freeform 507"/>
            <p:cNvSpPr>
              <a:spLocks/>
            </p:cNvSpPr>
            <p:nvPr/>
          </p:nvSpPr>
          <p:spPr bwMode="auto">
            <a:xfrm>
              <a:off x="3899" y="3264"/>
              <a:ext cx="213" cy="178"/>
            </a:xfrm>
            <a:custGeom>
              <a:avLst/>
              <a:gdLst>
                <a:gd name="T0" fmla="*/ 0 w 1913"/>
                <a:gd name="T1" fmla="*/ 0 h 1606"/>
                <a:gd name="T2" fmla="*/ 0 w 1913"/>
                <a:gd name="T3" fmla="*/ 0 h 1606"/>
                <a:gd name="T4" fmla="*/ 0 w 1913"/>
                <a:gd name="T5" fmla="*/ 0 h 1606"/>
                <a:gd name="T6" fmla="*/ 0 w 1913"/>
                <a:gd name="T7" fmla="*/ 0 h 1606"/>
                <a:gd name="T8" fmla="*/ 0 w 1913"/>
                <a:gd name="T9" fmla="*/ 0 h 1606"/>
                <a:gd name="T10" fmla="*/ 0 w 1913"/>
                <a:gd name="T11" fmla="*/ 0 h 1606"/>
                <a:gd name="T12" fmla="*/ 0 w 1913"/>
                <a:gd name="T13" fmla="*/ 0 h 1606"/>
                <a:gd name="T14" fmla="*/ 0 w 1913"/>
                <a:gd name="T15" fmla="*/ 0 h 1606"/>
                <a:gd name="T16" fmla="*/ 0 w 1913"/>
                <a:gd name="T17" fmla="*/ 0 h 1606"/>
                <a:gd name="T18" fmla="*/ 0 w 1913"/>
                <a:gd name="T19" fmla="*/ 0 h 1606"/>
                <a:gd name="T20" fmla="*/ 0 w 1913"/>
                <a:gd name="T21" fmla="*/ 0 h 1606"/>
                <a:gd name="T22" fmla="*/ 0 w 1913"/>
                <a:gd name="T23" fmla="*/ 0 h 1606"/>
                <a:gd name="T24" fmla="*/ 0 w 1913"/>
                <a:gd name="T25" fmla="*/ 0 h 1606"/>
                <a:gd name="T26" fmla="*/ 0 w 1913"/>
                <a:gd name="T27" fmla="*/ 0 h 1606"/>
                <a:gd name="T28" fmla="*/ 0 w 1913"/>
                <a:gd name="T29" fmla="*/ 0 h 1606"/>
                <a:gd name="T30" fmla="*/ 0 w 1913"/>
                <a:gd name="T31" fmla="*/ 0 h 1606"/>
                <a:gd name="T32" fmla="*/ 0 w 1913"/>
                <a:gd name="T33" fmla="*/ 0 h 1606"/>
                <a:gd name="T34" fmla="*/ 0 w 1913"/>
                <a:gd name="T35" fmla="*/ 0 h 1606"/>
                <a:gd name="T36" fmla="*/ 0 w 1913"/>
                <a:gd name="T37" fmla="*/ 0 h 1606"/>
                <a:gd name="T38" fmla="*/ 0 w 1913"/>
                <a:gd name="T39" fmla="*/ 0 h 1606"/>
                <a:gd name="T40" fmla="*/ 0 w 1913"/>
                <a:gd name="T41" fmla="*/ 0 h 1606"/>
                <a:gd name="T42" fmla="*/ 0 w 1913"/>
                <a:gd name="T43" fmla="*/ 0 h 1606"/>
                <a:gd name="T44" fmla="*/ 0 w 1913"/>
                <a:gd name="T45" fmla="*/ 0 h 1606"/>
                <a:gd name="T46" fmla="*/ 0 w 1913"/>
                <a:gd name="T47" fmla="*/ 0 h 1606"/>
                <a:gd name="T48" fmla="*/ 0 w 1913"/>
                <a:gd name="T49" fmla="*/ 0 h 1606"/>
                <a:gd name="T50" fmla="*/ 0 w 1913"/>
                <a:gd name="T51" fmla="*/ 0 h 1606"/>
                <a:gd name="T52" fmla="*/ 0 w 1913"/>
                <a:gd name="T53" fmla="*/ 0 h 1606"/>
                <a:gd name="T54" fmla="*/ 0 w 1913"/>
                <a:gd name="T55" fmla="*/ 0 h 1606"/>
                <a:gd name="T56" fmla="*/ 0 w 1913"/>
                <a:gd name="T57" fmla="*/ 0 h 1606"/>
                <a:gd name="T58" fmla="*/ 0 w 1913"/>
                <a:gd name="T59" fmla="*/ 0 h 1606"/>
                <a:gd name="T60" fmla="*/ 0 w 1913"/>
                <a:gd name="T61" fmla="*/ 0 h 1606"/>
                <a:gd name="T62" fmla="*/ 0 w 1913"/>
                <a:gd name="T63" fmla="*/ 0 h 1606"/>
                <a:gd name="T64" fmla="*/ 0 w 1913"/>
                <a:gd name="T65" fmla="*/ 0 h 1606"/>
                <a:gd name="T66" fmla="*/ 0 w 1913"/>
                <a:gd name="T67" fmla="*/ 0 h 1606"/>
                <a:gd name="T68" fmla="*/ 0 w 1913"/>
                <a:gd name="T69" fmla="*/ 0 h 1606"/>
                <a:gd name="T70" fmla="*/ 0 w 1913"/>
                <a:gd name="T71" fmla="*/ 0 h 1606"/>
                <a:gd name="T72" fmla="*/ 0 w 1913"/>
                <a:gd name="T73" fmla="*/ 0 h 1606"/>
                <a:gd name="T74" fmla="*/ 0 w 1913"/>
                <a:gd name="T75" fmla="*/ 0 h 1606"/>
                <a:gd name="T76" fmla="*/ 0 w 1913"/>
                <a:gd name="T77" fmla="*/ 0 h 160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1913"/>
                <a:gd name="T118" fmla="*/ 0 h 1606"/>
                <a:gd name="T119" fmla="*/ 1913 w 1913"/>
                <a:gd name="T120" fmla="*/ 1606 h 160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1913" h="1606">
                  <a:moveTo>
                    <a:pt x="518" y="213"/>
                  </a:moveTo>
                  <a:lnTo>
                    <a:pt x="539" y="115"/>
                  </a:lnTo>
                  <a:lnTo>
                    <a:pt x="540" y="115"/>
                  </a:lnTo>
                  <a:lnTo>
                    <a:pt x="544" y="114"/>
                  </a:lnTo>
                  <a:lnTo>
                    <a:pt x="549" y="112"/>
                  </a:lnTo>
                  <a:lnTo>
                    <a:pt x="555" y="110"/>
                  </a:lnTo>
                  <a:lnTo>
                    <a:pt x="564" y="107"/>
                  </a:lnTo>
                  <a:lnTo>
                    <a:pt x="574" y="103"/>
                  </a:lnTo>
                  <a:lnTo>
                    <a:pt x="586" y="100"/>
                  </a:lnTo>
                  <a:lnTo>
                    <a:pt x="602" y="95"/>
                  </a:lnTo>
                  <a:lnTo>
                    <a:pt x="618" y="90"/>
                  </a:lnTo>
                  <a:lnTo>
                    <a:pt x="636" y="85"/>
                  </a:lnTo>
                  <a:lnTo>
                    <a:pt x="656" y="80"/>
                  </a:lnTo>
                  <a:lnTo>
                    <a:pt x="679" y="75"/>
                  </a:lnTo>
                  <a:lnTo>
                    <a:pt x="703" y="70"/>
                  </a:lnTo>
                  <a:lnTo>
                    <a:pt x="730" y="64"/>
                  </a:lnTo>
                  <a:lnTo>
                    <a:pt x="758" y="58"/>
                  </a:lnTo>
                  <a:lnTo>
                    <a:pt x="789" y="52"/>
                  </a:lnTo>
                  <a:lnTo>
                    <a:pt x="820" y="46"/>
                  </a:lnTo>
                  <a:lnTo>
                    <a:pt x="855" y="41"/>
                  </a:lnTo>
                  <a:lnTo>
                    <a:pt x="892" y="36"/>
                  </a:lnTo>
                  <a:lnTo>
                    <a:pt x="929" y="31"/>
                  </a:lnTo>
                  <a:lnTo>
                    <a:pt x="970" y="26"/>
                  </a:lnTo>
                  <a:lnTo>
                    <a:pt x="1013" y="21"/>
                  </a:lnTo>
                  <a:lnTo>
                    <a:pt x="1056" y="17"/>
                  </a:lnTo>
                  <a:lnTo>
                    <a:pt x="1103" y="13"/>
                  </a:lnTo>
                  <a:lnTo>
                    <a:pt x="1152" y="10"/>
                  </a:lnTo>
                  <a:lnTo>
                    <a:pt x="1202" y="6"/>
                  </a:lnTo>
                  <a:lnTo>
                    <a:pt x="1255" y="3"/>
                  </a:lnTo>
                  <a:lnTo>
                    <a:pt x="1309" y="1"/>
                  </a:lnTo>
                  <a:lnTo>
                    <a:pt x="1366" y="0"/>
                  </a:lnTo>
                  <a:lnTo>
                    <a:pt x="1425" y="0"/>
                  </a:lnTo>
                  <a:lnTo>
                    <a:pt x="1485" y="0"/>
                  </a:lnTo>
                  <a:lnTo>
                    <a:pt x="1548" y="1"/>
                  </a:lnTo>
                  <a:lnTo>
                    <a:pt x="1616" y="39"/>
                  </a:lnTo>
                  <a:lnTo>
                    <a:pt x="1601" y="221"/>
                  </a:lnTo>
                  <a:lnTo>
                    <a:pt x="1606" y="223"/>
                  </a:lnTo>
                  <a:lnTo>
                    <a:pt x="1620" y="230"/>
                  </a:lnTo>
                  <a:lnTo>
                    <a:pt x="1640" y="243"/>
                  </a:lnTo>
                  <a:lnTo>
                    <a:pt x="1663" y="260"/>
                  </a:lnTo>
                  <a:lnTo>
                    <a:pt x="1688" y="284"/>
                  </a:lnTo>
                  <a:lnTo>
                    <a:pt x="1709" y="312"/>
                  </a:lnTo>
                  <a:lnTo>
                    <a:pt x="1726" y="347"/>
                  </a:lnTo>
                  <a:lnTo>
                    <a:pt x="1736" y="388"/>
                  </a:lnTo>
                  <a:lnTo>
                    <a:pt x="1891" y="528"/>
                  </a:lnTo>
                  <a:lnTo>
                    <a:pt x="1849" y="898"/>
                  </a:lnTo>
                  <a:lnTo>
                    <a:pt x="1601" y="1023"/>
                  </a:lnTo>
                  <a:lnTo>
                    <a:pt x="1895" y="1110"/>
                  </a:lnTo>
                  <a:lnTo>
                    <a:pt x="1897" y="1114"/>
                  </a:lnTo>
                  <a:lnTo>
                    <a:pt x="1902" y="1125"/>
                  </a:lnTo>
                  <a:lnTo>
                    <a:pt x="1907" y="1143"/>
                  </a:lnTo>
                  <a:lnTo>
                    <a:pt x="1912" y="1166"/>
                  </a:lnTo>
                  <a:lnTo>
                    <a:pt x="1913" y="1195"/>
                  </a:lnTo>
                  <a:lnTo>
                    <a:pt x="1911" y="1229"/>
                  </a:lnTo>
                  <a:lnTo>
                    <a:pt x="1901" y="1266"/>
                  </a:lnTo>
                  <a:lnTo>
                    <a:pt x="1884" y="1307"/>
                  </a:lnTo>
                  <a:lnTo>
                    <a:pt x="1107" y="1606"/>
                  </a:lnTo>
                  <a:lnTo>
                    <a:pt x="0" y="1258"/>
                  </a:lnTo>
                  <a:lnTo>
                    <a:pt x="19" y="1217"/>
                  </a:lnTo>
                  <a:lnTo>
                    <a:pt x="188" y="1159"/>
                  </a:lnTo>
                  <a:lnTo>
                    <a:pt x="188" y="221"/>
                  </a:lnTo>
                  <a:lnTo>
                    <a:pt x="189" y="220"/>
                  </a:lnTo>
                  <a:lnTo>
                    <a:pt x="193" y="217"/>
                  </a:lnTo>
                  <a:lnTo>
                    <a:pt x="198" y="214"/>
                  </a:lnTo>
                  <a:lnTo>
                    <a:pt x="207" y="209"/>
                  </a:lnTo>
                  <a:lnTo>
                    <a:pt x="218" y="203"/>
                  </a:lnTo>
                  <a:lnTo>
                    <a:pt x="230" y="197"/>
                  </a:lnTo>
                  <a:lnTo>
                    <a:pt x="245" y="191"/>
                  </a:lnTo>
                  <a:lnTo>
                    <a:pt x="262" y="184"/>
                  </a:lnTo>
                  <a:lnTo>
                    <a:pt x="281" y="179"/>
                  </a:lnTo>
                  <a:lnTo>
                    <a:pt x="302" y="175"/>
                  </a:lnTo>
                  <a:lnTo>
                    <a:pt x="326" y="173"/>
                  </a:lnTo>
                  <a:lnTo>
                    <a:pt x="350" y="171"/>
                  </a:lnTo>
                  <a:lnTo>
                    <a:pt x="378" y="172"/>
                  </a:lnTo>
                  <a:lnTo>
                    <a:pt x="407" y="175"/>
                  </a:lnTo>
                  <a:lnTo>
                    <a:pt x="439" y="181"/>
                  </a:lnTo>
                  <a:lnTo>
                    <a:pt x="471" y="191"/>
                  </a:lnTo>
                  <a:lnTo>
                    <a:pt x="518" y="213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24" name="Freeform 508"/>
            <p:cNvSpPr>
              <a:spLocks/>
            </p:cNvSpPr>
            <p:nvPr/>
          </p:nvSpPr>
          <p:spPr bwMode="auto">
            <a:xfrm>
              <a:off x="3977" y="3278"/>
              <a:ext cx="68" cy="78"/>
            </a:xfrm>
            <a:custGeom>
              <a:avLst/>
              <a:gdLst>
                <a:gd name="T0" fmla="*/ 0 w 614"/>
                <a:gd name="T1" fmla="*/ 0 h 697"/>
                <a:gd name="T2" fmla="*/ 0 w 614"/>
                <a:gd name="T3" fmla="*/ 0 h 697"/>
                <a:gd name="T4" fmla="*/ 0 w 614"/>
                <a:gd name="T5" fmla="*/ 0 h 697"/>
                <a:gd name="T6" fmla="*/ 0 w 614"/>
                <a:gd name="T7" fmla="*/ 0 h 697"/>
                <a:gd name="T8" fmla="*/ 0 w 614"/>
                <a:gd name="T9" fmla="*/ 0 h 697"/>
                <a:gd name="T10" fmla="*/ 0 w 614"/>
                <a:gd name="T11" fmla="*/ 0 h 697"/>
                <a:gd name="T12" fmla="*/ 0 w 614"/>
                <a:gd name="T13" fmla="*/ 0 h 697"/>
                <a:gd name="T14" fmla="*/ 0 w 614"/>
                <a:gd name="T15" fmla="*/ 0 h 697"/>
                <a:gd name="T16" fmla="*/ 0 w 614"/>
                <a:gd name="T17" fmla="*/ 0 h 697"/>
                <a:gd name="T18" fmla="*/ 0 w 614"/>
                <a:gd name="T19" fmla="*/ 0 h 697"/>
                <a:gd name="T20" fmla="*/ 0 w 614"/>
                <a:gd name="T21" fmla="*/ 0 h 697"/>
                <a:gd name="T22" fmla="*/ 0 w 614"/>
                <a:gd name="T23" fmla="*/ 0 h 697"/>
                <a:gd name="T24" fmla="*/ 0 w 614"/>
                <a:gd name="T25" fmla="*/ 0 h 697"/>
                <a:gd name="T26" fmla="*/ 0 w 614"/>
                <a:gd name="T27" fmla="*/ 0 h 697"/>
                <a:gd name="T28" fmla="*/ 0 w 614"/>
                <a:gd name="T29" fmla="*/ 0 h 697"/>
                <a:gd name="T30" fmla="*/ 0 w 614"/>
                <a:gd name="T31" fmla="*/ 0 h 697"/>
                <a:gd name="T32" fmla="*/ 0 w 614"/>
                <a:gd name="T33" fmla="*/ 0 h 697"/>
                <a:gd name="T34" fmla="*/ 0 w 614"/>
                <a:gd name="T35" fmla="*/ 0 h 697"/>
                <a:gd name="T36" fmla="*/ 0 w 614"/>
                <a:gd name="T37" fmla="*/ 0 h 697"/>
                <a:gd name="T38" fmla="*/ 0 w 614"/>
                <a:gd name="T39" fmla="*/ 0 h 697"/>
                <a:gd name="T40" fmla="*/ 0 w 614"/>
                <a:gd name="T41" fmla="*/ 0 h 697"/>
                <a:gd name="T42" fmla="*/ 0 w 614"/>
                <a:gd name="T43" fmla="*/ 0 h 697"/>
                <a:gd name="T44" fmla="*/ 0 w 614"/>
                <a:gd name="T45" fmla="*/ 0 h 697"/>
                <a:gd name="T46" fmla="*/ 0 w 614"/>
                <a:gd name="T47" fmla="*/ 0 h 697"/>
                <a:gd name="T48" fmla="*/ 0 w 614"/>
                <a:gd name="T49" fmla="*/ 0 h 697"/>
                <a:gd name="T50" fmla="*/ 0 w 614"/>
                <a:gd name="T51" fmla="*/ 0 h 697"/>
                <a:gd name="T52" fmla="*/ 0 w 614"/>
                <a:gd name="T53" fmla="*/ 0 h 697"/>
                <a:gd name="T54" fmla="*/ 0 w 614"/>
                <a:gd name="T55" fmla="*/ 0 h 697"/>
                <a:gd name="T56" fmla="*/ 0 w 614"/>
                <a:gd name="T57" fmla="*/ 0 h 697"/>
                <a:gd name="T58" fmla="*/ 0 w 614"/>
                <a:gd name="T59" fmla="*/ 0 h 697"/>
                <a:gd name="T60" fmla="*/ 0 w 614"/>
                <a:gd name="T61" fmla="*/ 0 h 697"/>
                <a:gd name="T62" fmla="*/ 0 w 614"/>
                <a:gd name="T63" fmla="*/ 0 h 697"/>
                <a:gd name="T64" fmla="*/ 0 w 614"/>
                <a:gd name="T65" fmla="*/ 0 h 697"/>
                <a:gd name="T66" fmla="*/ 0 w 614"/>
                <a:gd name="T67" fmla="*/ 0 h 697"/>
                <a:gd name="T68" fmla="*/ 0 w 614"/>
                <a:gd name="T69" fmla="*/ 0 h 697"/>
                <a:gd name="T70" fmla="*/ 0 w 614"/>
                <a:gd name="T71" fmla="*/ 0 h 697"/>
                <a:gd name="T72" fmla="*/ 0 w 614"/>
                <a:gd name="T73" fmla="*/ 0 h 697"/>
                <a:gd name="T74" fmla="*/ 0 w 614"/>
                <a:gd name="T75" fmla="*/ 0 h 697"/>
                <a:gd name="T76" fmla="*/ 0 w 614"/>
                <a:gd name="T77" fmla="*/ 0 h 697"/>
                <a:gd name="T78" fmla="*/ 0 w 614"/>
                <a:gd name="T79" fmla="*/ 0 h 697"/>
                <a:gd name="T80" fmla="*/ 0 w 614"/>
                <a:gd name="T81" fmla="*/ 0 h 697"/>
                <a:gd name="T82" fmla="*/ 0 w 614"/>
                <a:gd name="T83" fmla="*/ 0 h 697"/>
                <a:gd name="T84" fmla="*/ 0 w 614"/>
                <a:gd name="T85" fmla="*/ 0 h 697"/>
                <a:gd name="T86" fmla="*/ 0 w 614"/>
                <a:gd name="T87" fmla="*/ 0 h 697"/>
                <a:gd name="T88" fmla="*/ 0 w 614"/>
                <a:gd name="T89" fmla="*/ 0 h 697"/>
                <a:gd name="T90" fmla="*/ 0 w 614"/>
                <a:gd name="T91" fmla="*/ 0 h 697"/>
                <a:gd name="T92" fmla="*/ 0 w 614"/>
                <a:gd name="T93" fmla="*/ 0 h 697"/>
                <a:gd name="T94" fmla="*/ 0 w 614"/>
                <a:gd name="T95" fmla="*/ 0 h 697"/>
                <a:gd name="T96" fmla="*/ 0 w 614"/>
                <a:gd name="T97" fmla="*/ 0 h 697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614"/>
                <a:gd name="T148" fmla="*/ 0 h 697"/>
                <a:gd name="T149" fmla="*/ 614 w 614"/>
                <a:gd name="T150" fmla="*/ 697 h 697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614" h="697">
                  <a:moveTo>
                    <a:pt x="609" y="26"/>
                  </a:moveTo>
                  <a:lnTo>
                    <a:pt x="606" y="25"/>
                  </a:lnTo>
                  <a:lnTo>
                    <a:pt x="596" y="23"/>
                  </a:lnTo>
                  <a:lnTo>
                    <a:pt x="581" y="18"/>
                  </a:lnTo>
                  <a:lnTo>
                    <a:pt x="559" y="14"/>
                  </a:lnTo>
                  <a:lnTo>
                    <a:pt x="534" y="10"/>
                  </a:lnTo>
                  <a:lnTo>
                    <a:pt x="503" y="6"/>
                  </a:lnTo>
                  <a:lnTo>
                    <a:pt x="469" y="3"/>
                  </a:lnTo>
                  <a:lnTo>
                    <a:pt x="430" y="1"/>
                  </a:lnTo>
                  <a:lnTo>
                    <a:pt x="388" y="0"/>
                  </a:lnTo>
                  <a:lnTo>
                    <a:pt x="344" y="2"/>
                  </a:lnTo>
                  <a:lnTo>
                    <a:pt x="297" y="6"/>
                  </a:lnTo>
                  <a:lnTo>
                    <a:pt x="247" y="14"/>
                  </a:lnTo>
                  <a:lnTo>
                    <a:pt x="197" y="25"/>
                  </a:lnTo>
                  <a:lnTo>
                    <a:pt x="145" y="40"/>
                  </a:lnTo>
                  <a:lnTo>
                    <a:pt x="92" y="58"/>
                  </a:lnTo>
                  <a:lnTo>
                    <a:pt x="39" y="83"/>
                  </a:lnTo>
                  <a:lnTo>
                    <a:pt x="35" y="96"/>
                  </a:lnTo>
                  <a:lnTo>
                    <a:pt x="26" y="134"/>
                  </a:lnTo>
                  <a:lnTo>
                    <a:pt x="15" y="192"/>
                  </a:lnTo>
                  <a:lnTo>
                    <a:pt x="5" y="268"/>
                  </a:lnTo>
                  <a:lnTo>
                    <a:pt x="0" y="358"/>
                  </a:lnTo>
                  <a:lnTo>
                    <a:pt x="4" y="459"/>
                  </a:lnTo>
                  <a:lnTo>
                    <a:pt x="19" y="568"/>
                  </a:lnTo>
                  <a:lnTo>
                    <a:pt x="50" y="679"/>
                  </a:lnTo>
                  <a:lnTo>
                    <a:pt x="54" y="679"/>
                  </a:lnTo>
                  <a:lnTo>
                    <a:pt x="62" y="678"/>
                  </a:lnTo>
                  <a:lnTo>
                    <a:pt x="75" y="676"/>
                  </a:lnTo>
                  <a:lnTo>
                    <a:pt x="93" y="675"/>
                  </a:lnTo>
                  <a:lnTo>
                    <a:pt x="117" y="673"/>
                  </a:lnTo>
                  <a:lnTo>
                    <a:pt x="144" y="671"/>
                  </a:lnTo>
                  <a:lnTo>
                    <a:pt x="177" y="670"/>
                  </a:lnTo>
                  <a:lnTo>
                    <a:pt x="212" y="669"/>
                  </a:lnTo>
                  <a:lnTo>
                    <a:pt x="252" y="668"/>
                  </a:lnTo>
                  <a:lnTo>
                    <a:pt x="295" y="669"/>
                  </a:lnTo>
                  <a:lnTo>
                    <a:pt x="342" y="670"/>
                  </a:lnTo>
                  <a:lnTo>
                    <a:pt x="391" y="672"/>
                  </a:lnTo>
                  <a:lnTo>
                    <a:pt x="443" y="676"/>
                  </a:lnTo>
                  <a:lnTo>
                    <a:pt x="498" y="681"/>
                  </a:lnTo>
                  <a:lnTo>
                    <a:pt x="555" y="688"/>
                  </a:lnTo>
                  <a:lnTo>
                    <a:pt x="614" y="697"/>
                  </a:lnTo>
                  <a:lnTo>
                    <a:pt x="611" y="676"/>
                  </a:lnTo>
                  <a:lnTo>
                    <a:pt x="605" y="621"/>
                  </a:lnTo>
                  <a:lnTo>
                    <a:pt x="596" y="538"/>
                  </a:lnTo>
                  <a:lnTo>
                    <a:pt x="589" y="438"/>
                  </a:lnTo>
                  <a:lnTo>
                    <a:pt x="584" y="327"/>
                  </a:lnTo>
                  <a:lnTo>
                    <a:pt x="584" y="217"/>
                  </a:lnTo>
                  <a:lnTo>
                    <a:pt x="592" y="114"/>
                  </a:lnTo>
                  <a:lnTo>
                    <a:pt x="609" y="26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25" name="Freeform 509"/>
            <p:cNvSpPr>
              <a:spLocks/>
            </p:cNvSpPr>
            <p:nvPr/>
          </p:nvSpPr>
          <p:spPr bwMode="auto">
            <a:xfrm>
              <a:off x="3984" y="3299"/>
              <a:ext cx="113" cy="77"/>
            </a:xfrm>
            <a:custGeom>
              <a:avLst/>
              <a:gdLst>
                <a:gd name="T0" fmla="*/ 0 w 1014"/>
                <a:gd name="T1" fmla="*/ 0 h 693"/>
                <a:gd name="T2" fmla="*/ 0 w 1014"/>
                <a:gd name="T3" fmla="*/ 0 h 693"/>
                <a:gd name="T4" fmla="*/ 0 w 1014"/>
                <a:gd name="T5" fmla="*/ 0 h 693"/>
                <a:gd name="T6" fmla="*/ 0 w 1014"/>
                <a:gd name="T7" fmla="*/ 0 h 693"/>
                <a:gd name="T8" fmla="*/ 0 w 1014"/>
                <a:gd name="T9" fmla="*/ 0 h 693"/>
                <a:gd name="T10" fmla="*/ 0 w 1014"/>
                <a:gd name="T11" fmla="*/ 0 h 693"/>
                <a:gd name="T12" fmla="*/ 0 w 1014"/>
                <a:gd name="T13" fmla="*/ 0 h 693"/>
                <a:gd name="T14" fmla="*/ 0 w 1014"/>
                <a:gd name="T15" fmla="*/ 0 h 693"/>
                <a:gd name="T16" fmla="*/ 0 w 1014"/>
                <a:gd name="T17" fmla="*/ 0 h 693"/>
                <a:gd name="T18" fmla="*/ 0 w 1014"/>
                <a:gd name="T19" fmla="*/ 0 h 693"/>
                <a:gd name="T20" fmla="*/ 0 w 1014"/>
                <a:gd name="T21" fmla="*/ 0 h 693"/>
                <a:gd name="T22" fmla="*/ 0 w 1014"/>
                <a:gd name="T23" fmla="*/ 0 h 693"/>
                <a:gd name="T24" fmla="*/ 0 w 1014"/>
                <a:gd name="T25" fmla="*/ 0 h 693"/>
                <a:gd name="T26" fmla="*/ 0 w 1014"/>
                <a:gd name="T27" fmla="*/ 0 h 693"/>
                <a:gd name="T28" fmla="*/ 0 w 1014"/>
                <a:gd name="T29" fmla="*/ 0 h 693"/>
                <a:gd name="T30" fmla="*/ 0 w 1014"/>
                <a:gd name="T31" fmla="*/ 0 h 693"/>
                <a:gd name="T32" fmla="*/ 0 w 1014"/>
                <a:gd name="T33" fmla="*/ 0 h 693"/>
                <a:gd name="T34" fmla="*/ 0 w 1014"/>
                <a:gd name="T35" fmla="*/ 0 h 693"/>
                <a:gd name="T36" fmla="*/ 0 w 1014"/>
                <a:gd name="T37" fmla="*/ 0 h 693"/>
                <a:gd name="T38" fmla="*/ 0 w 1014"/>
                <a:gd name="T39" fmla="*/ 0 h 693"/>
                <a:gd name="T40" fmla="*/ 0 w 1014"/>
                <a:gd name="T41" fmla="*/ 0 h 693"/>
                <a:gd name="T42" fmla="*/ 0 w 1014"/>
                <a:gd name="T43" fmla="*/ 0 h 693"/>
                <a:gd name="T44" fmla="*/ 0 w 1014"/>
                <a:gd name="T45" fmla="*/ 0 h 693"/>
                <a:gd name="T46" fmla="*/ 0 w 1014"/>
                <a:gd name="T47" fmla="*/ 0 h 693"/>
                <a:gd name="T48" fmla="*/ 0 w 1014"/>
                <a:gd name="T49" fmla="*/ 0 h 693"/>
                <a:gd name="T50" fmla="*/ 0 w 1014"/>
                <a:gd name="T51" fmla="*/ 0 h 693"/>
                <a:gd name="T52" fmla="*/ 0 w 1014"/>
                <a:gd name="T53" fmla="*/ 0 h 693"/>
                <a:gd name="T54" fmla="*/ 0 w 1014"/>
                <a:gd name="T55" fmla="*/ 0 h 693"/>
                <a:gd name="T56" fmla="*/ 0 w 1014"/>
                <a:gd name="T57" fmla="*/ 0 h 693"/>
                <a:gd name="T58" fmla="*/ 0 w 1014"/>
                <a:gd name="T59" fmla="*/ 0 h 693"/>
                <a:gd name="T60" fmla="*/ 0 w 1014"/>
                <a:gd name="T61" fmla="*/ 0 h 693"/>
                <a:gd name="T62" fmla="*/ 0 w 1014"/>
                <a:gd name="T63" fmla="*/ 0 h 693"/>
                <a:gd name="T64" fmla="*/ 0 w 1014"/>
                <a:gd name="T65" fmla="*/ 0 h 693"/>
                <a:gd name="T66" fmla="*/ 0 w 1014"/>
                <a:gd name="T67" fmla="*/ 0 h 693"/>
                <a:gd name="T68" fmla="*/ 0 w 1014"/>
                <a:gd name="T69" fmla="*/ 0 h 693"/>
                <a:gd name="T70" fmla="*/ 0 w 1014"/>
                <a:gd name="T71" fmla="*/ 0 h 693"/>
                <a:gd name="T72" fmla="*/ 0 w 1014"/>
                <a:gd name="T73" fmla="*/ 0 h 693"/>
                <a:gd name="T74" fmla="*/ 0 w 1014"/>
                <a:gd name="T75" fmla="*/ 0 h 693"/>
                <a:gd name="T76" fmla="*/ 0 w 1014"/>
                <a:gd name="T77" fmla="*/ 0 h 693"/>
                <a:gd name="T78" fmla="*/ 0 w 1014"/>
                <a:gd name="T79" fmla="*/ 0 h 693"/>
                <a:gd name="T80" fmla="*/ 0 w 1014"/>
                <a:gd name="T81" fmla="*/ 0 h 693"/>
                <a:gd name="T82" fmla="*/ 0 w 1014"/>
                <a:gd name="T83" fmla="*/ 0 h 693"/>
                <a:gd name="T84" fmla="*/ 0 w 1014"/>
                <a:gd name="T85" fmla="*/ 0 h 693"/>
                <a:gd name="T86" fmla="*/ 0 w 1014"/>
                <a:gd name="T87" fmla="*/ 0 h 693"/>
                <a:gd name="T88" fmla="*/ 0 w 1014"/>
                <a:gd name="T89" fmla="*/ 0 h 693"/>
                <a:gd name="T90" fmla="*/ 0 w 1014"/>
                <a:gd name="T91" fmla="*/ 0 h 693"/>
                <a:gd name="T92" fmla="*/ 0 w 1014"/>
                <a:gd name="T93" fmla="*/ 0 h 693"/>
                <a:gd name="T94" fmla="*/ 0 w 1014"/>
                <a:gd name="T95" fmla="*/ 0 h 693"/>
                <a:gd name="T96" fmla="*/ 0 w 1014"/>
                <a:gd name="T97" fmla="*/ 0 h 693"/>
                <a:gd name="T98" fmla="*/ 0 w 1014"/>
                <a:gd name="T99" fmla="*/ 0 h 693"/>
                <a:gd name="T100" fmla="*/ 0 w 1014"/>
                <a:gd name="T101" fmla="*/ 0 h 693"/>
                <a:gd name="T102" fmla="*/ 0 w 1014"/>
                <a:gd name="T103" fmla="*/ 0 h 693"/>
                <a:gd name="T104" fmla="*/ 0 w 1014"/>
                <a:gd name="T105" fmla="*/ 0 h 693"/>
                <a:gd name="T106" fmla="*/ 0 w 1014"/>
                <a:gd name="T107" fmla="*/ 0 h 693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1014"/>
                <a:gd name="T163" fmla="*/ 0 h 693"/>
                <a:gd name="T164" fmla="*/ 1014 w 1014"/>
                <a:gd name="T165" fmla="*/ 693 h 693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1014" h="693">
                  <a:moveTo>
                    <a:pt x="6" y="523"/>
                  </a:moveTo>
                  <a:lnTo>
                    <a:pt x="0" y="608"/>
                  </a:lnTo>
                  <a:lnTo>
                    <a:pt x="660" y="693"/>
                  </a:lnTo>
                  <a:lnTo>
                    <a:pt x="665" y="691"/>
                  </a:lnTo>
                  <a:lnTo>
                    <a:pt x="679" y="683"/>
                  </a:lnTo>
                  <a:lnTo>
                    <a:pt x="700" y="672"/>
                  </a:lnTo>
                  <a:lnTo>
                    <a:pt x="726" y="657"/>
                  </a:lnTo>
                  <a:lnTo>
                    <a:pt x="758" y="636"/>
                  </a:lnTo>
                  <a:lnTo>
                    <a:pt x="793" y="611"/>
                  </a:lnTo>
                  <a:lnTo>
                    <a:pt x="829" y="581"/>
                  </a:lnTo>
                  <a:lnTo>
                    <a:pt x="866" y="546"/>
                  </a:lnTo>
                  <a:lnTo>
                    <a:pt x="902" y="508"/>
                  </a:lnTo>
                  <a:lnTo>
                    <a:pt x="935" y="465"/>
                  </a:lnTo>
                  <a:lnTo>
                    <a:pt x="964" y="416"/>
                  </a:lnTo>
                  <a:lnTo>
                    <a:pt x="987" y="362"/>
                  </a:lnTo>
                  <a:lnTo>
                    <a:pt x="1004" y="305"/>
                  </a:lnTo>
                  <a:lnTo>
                    <a:pt x="1014" y="242"/>
                  </a:lnTo>
                  <a:lnTo>
                    <a:pt x="1012" y="175"/>
                  </a:lnTo>
                  <a:lnTo>
                    <a:pt x="1000" y="103"/>
                  </a:lnTo>
                  <a:lnTo>
                    <a:pt x="998" y="98"/>
                  </a:lnTo>
                  <a:lnTo>
                    <a:pt x="992" y="87"/>
                  </a:lnTo>
                  <a:lnTo>
                    <a:pt x="981" y="72"/>
                  </a:lnTo>
                  <a:lnTo>
                    <a:pt x="967" y="53"/>
                  </a:lnTo>
                  <a:lnTo>
                    <a:pt x="948" y="35"/>
                  </a:lnTo>
                  <a:lnTo>
                    <a:pt x="926" y="19"/>
                  </a:lnTo>
                  <a:lnTo>
                    <a:pt x="900" y="6"/>
                  </a:lnTo>
                  <a:lnTo>
                    <a:pt x="870" y="0"/>
                  </a:lnTo>
                  <a:lnTo>
                    <a:pt x="874" y="12"/>
                  </a:lnTo>
                  <a:lnTo>
                    <a:pt x="884" y="41"/>
                  </a:lnTo>
                  <a:lnTo>
                    <a:pt x="896" y="89"/>
                  </a:lnTo>
                  <a:lnTo>
                    <a:pt x="907" y="151"/>
                  </a:lnTo>
                  <a:lnTo>
                    <a:pt x="910" y="225"/>
                  </a:lnTo>
                  <a:lnTo>
                    <a:pt x="902" y="307"/>
                  </a:lnTo>
                  <a:lnTo>
                    <a:pt x="878" y="396"/>
                  </a:lnTo>
                  <a:lnTo>
                    <a:pt x="836" y="489"/>
                  </a:lnTo>
                  <a:lnTo>
                    <a:pt x="835" y="490"/>
                  </a:lnTo>
                  <a:lnTo>
                    <a:pt x="831" y="493"/>
                  </a:lnTo>
                  <a:lnTo>
                    <a:pt x="825" y="498"/>
                  </a:lnTo>
                  <a:lnTo>
                    <a:pt x="816" y="506"/>
                  </a:lnTo>
                  <a:lnTo>
                    <a:pt x="805" y="513"/>
                  </a:lnTo>
                  <a:lnTo>
                    <a:pt x="792" y="521"/>
                  </a:lnTo>
                  <a:lnTo>
                    <a:pt x="775" y="529"/>
                  </a:lnTo>
                  <a:lnTo>
                    <a:pt x="757" y="537"/>
                  </a:lnTo>
                  <a:lnTo>
                    <a:pt x="737" y="544"/>
                  </a:lnTo>
                  <a:lnTo>
                    <a:pt x="713" y="552"/>
                  </a:lnTo>
                  <a:lnTo>
                    <a:pt x="688" y="557"/>
                  </a:lnTo>
                  <a:lnTo>
                    <a:pt x="659" y="561"/>
                  </a:lnTo>
                  <a:lnTo>
                    <a:pt x="630" y="562"/>
                  </a:lnTo>
                  <a:lnTo>
                    <a:pt x="597" y="561"/>
                  </a:lnTo>
                  <a:lnTo>
                    <a:pt x="562" y="558"/>
                  </a:lnTo>
                  <a:lnTo>
                    <a:pt x="525" y="551"/>
                  </a:lnTo>
                  <a:lnTo>
                    <a:pt x="525" y="642"/>
                  </a:lnTo>
                  <a:lnTo>
                    <a:pt x="23" y="590"/>
                  </a:lnTo>
                  <a:lnTo>
                    <a:pt x="6" y="523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26" name="Freeform 510"/>
            <p:cNvSpPr>
              <a:spLocks/>
            </p:cNvSpPr>
            <p:nvPr/>
          </p:nvSpPr>
          <p:spPr bwMode="auto">
            <a:xfrm>
              <a:off x="3970" y="3375"/>
              <a:ext cx="83" cy="27"/>
            </a:xfrm>
            <a:custGeom>
              <a:avLst/>
              <a:gdLst>
                <a:gd name="T0" fmla="*/ 0 w 745"/>
                <a:gd name="T1" fmla="*/ 0 h 240"/>
                <a:gd name="T2" fmla="*/ 0 w 745"/>
                <a:gd name="T3" fmla="*/ 0 h 240"/>
                <a:gd name="T4" fmla="*/ 0 w 745"/>
                <a:gd name="T5" fmla="*/ 0 h 240"/>
                <a:gd name="T6" fmla="*/ 0 w 745"/>
                <a:gd name="T7" fmla="*/ 0 h 240"/>
                <a:gd name="T8" fmla="*/ 0 w 745"/>
                <a:gd name="T9" fmla="*/ 0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45"/>
                <a:gd name="T16" fmla="*/ 0 h 240"/>
                <a:gd name="T17" fmla="*/ 745 w 745"/>
                <a:gd name="T18" fmla="*/ 240 h 2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45" h="240">
                  <a:moveTo>
                    <a:pt x="745" y="86"/>
                  </a:moveTo>
                  <a:lnTo>
                    <a:pt x="11" y="0"/>
                  </a:lnTo>
                  <a:lnTo>
                    <a:pt x="0" y="86"/>
                  </a:lnTo>
                  <a:lnTo>
                    <a:pt x="722" y="240"/>
                  </a:lnTo>
                  <a:lnTo>
                    <a:pt x="745" y="86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27" name="Freeform 511"/>
            <p:cNvSpPr>
              <a:spLocks/>
            </p:cNvSpPr>
            <p:nvPr/>
          </p:nvSpPr>
          <p:spPr bwMode="auto">
            <a:xfrm>
              <a:off x="4011" y="3384"/>
              <a:ext cx="36" cy="12"/>
            </a:xfrm>
            <a:custGeom>
              <a:avLst/>
              <a:gdLst>
                <a:gd name="T0" fmla="*/ 0 w 319"/>
                <a:gd name="T1" fmla="*/ 0 h 109"/>
                <a:gd name="T2" fmla="*/ 0 w 319"/>
                <a:gd name="T3" fmla="*/ 0 h 109"/>
                <a:gd name="T4" fmla="*/ 0 w 319"/>
                <a:gd name="T5" fmla="*/ 0 h 109"/>
                <a:gd name="T6" fmla="*/ 0 w 319"/>
                <a:gd name="T7" fmla="*/ 0 h 109"/>
                <a:gd name="T8" fmla="*/ 0 w 319"/>
                <a:gd name="T9" fmla="*/ 0 h 10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19"/>
                <a:gd name="T16" fmla="*/ 0 h 109"/>
                <a:gd name="T17" fmla="*/ 319 w 319"/>
                <a:gd name="T18" fmla="*/ 109 h 10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19" h="109">
                  <a:moveTo>
                    <a:pt x="319" y="47"/>
                  </a:moveTo>
                  <a:lnTo>
                    <a:pt x="4" y="0"/>
                  </a:lnTo>
                  <a:lnTo>
                    <a:pt x="0" y="45"/>
                  </a:lnTo>
                  <a:lnTo>
                    <a:pt x="309" y="109"/>
                  </a:lnTo>
                  <a:lnTo>
                    <a:pt x="319" y="47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28" name="Freeform 512"/>
            <p:cNvSpPr>
              <a:spLocks/>
            </p:cNvSpPr>
            <p:nvPr/>
          </p:nvSpPr>
          <p:spPr bwMode="auto">
            <a:xfrm>
              <a:off x="3975" y="3378"/>
              <a:ext cx="24" cy="9"/>
            </a:xfrm>
            <a:custGeom>
              <a:avLst/>
              <a:gdLst>
                <a:gd name="T0" fmla="*/ 0 w 213"/>
                <a:gd name="T1" fmla="*/ 0 h 81"/>
                <a:gd name="T2" fmla="*/ 0 w 213"/>
                <a:gd name="T3" fmla="*/ 0 h 81"/>
                <a:gd name="T4" fmla="*/ 0 w 213"/>
                <a:gd name="T5" fmla="*/ 0 h 81"/>
                <a:gd name="T6" fmla="*/ 0 w 213"/>
                <a:gd name="T7" fmla="*/ 0 h 81"/>
                <a:gd name="T8" fmla="*/ 0 w 213"/>
                <a:gd name="T9" fmla="*/ 0 h 8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3"/>
                <a:gd name="T16" fmla="*/ 0 h 81"/>
                <a:gd name="T17" fmla="*/ 213 w 213"/>
                <a:gd name="T18" fmla="*/ 81 h 8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3" h="81">
                  <a:moveTo>
                    <a:pt x="213" y="37"/>
                  </a:moveTo>
                  <a:lnTo>
                    <a:pt x="0" y="0"/>
                  </a:lnTo>
                  <a:lnTo>
                    <a:pt x="2" y="39"/>
                  </a:lnTo>
                  <a:lnTo>
                    <a:pt x="206" y="81"/>
                  </a:lnTo>
                  <a:lnTo>
                    <a:pt x="213" y="37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29" name="Freeform 513"/>
            <p:cNvSpPr>
              <a:spLocks/>
            </p:cNvSpPr>
            <p:nvPr/>
          </p:nvSpPr>
          <p:spPr bwMode="auto">
            <a:xfrm>
              <a:off x="3916" y="3386"/>
              <a:ext cx="139" cy="47"/>
            </a:xfrm>
            <a:custGeom>
              <a:avLst/>
              <a:gdLst>
                <a:gd name="T0" fmla="*/ 0 w 1254"/>
                <a:gd name="T1" fmla="*/ 0 h 415"/>
                <a:gd name="T2" fmla="*/ 0 w 1254"/>
                <a:gd name="T3" fmla="*/ 0 h 415"/>
                <a:gd name="T4" fmla="*/ 0 w 1254"/>
                <a:gd name="T5" fmla="*/ 0 h 415"/>
                <a:gd name="T6" fmla="*/ 0 w 1254"/>
                <a:gd name="T7" fmla="*/ 0 h 415"/>
                <a:gd name="T8" fmla="*/ 0 w 1254"/>
                <a:gd name="T9" fmla="*/ 0 h 415"/>
                <a:gd name="T10" fmla="*/ 0 w 1254"/>
                <a:gd name="T11" fmla="*/ 0 h 415"/>
                <a:gd name="T12" fmla="*/ 0 w 1254"/>
                <a:gd name="T13" fmla="*/ 0 h 415"/>
                <a:gd name="T14" fmla="*/ 0 w 1254"/>
                <a:gd name="T15" fmla="*/ 0 h 415"/>
                <a:gd name="T16" fmla="*/ 0 w 1254"/>
                <a:gd name="T17" fmla="*/ 0 h 415"/>
                <a:gd name="T18" fmla="*/ 0 w 1254"/>
                <a:gd name="T19" fmla="*/ 0 h 415"/>
                <a:gd name="T20" fmla="*/ 0 w 1254"/>
                <a:gd name="T21" fmla="*/ 0 h 415"/>
                <a:gd name="T22" fmla="*/ 0 w 1254"/>
                <a:gd name="T23" fmla="*/ 0 h 415"/>
                <a:gd name="T24" fmla="*/ 0 w 1254"/>
                <a:gd name="T25" fmla="*/ 0 h 415"/>
                <a:gd name="T26" fmla="*/ 0 w 1254"/>
                <a:gd name="T27" fmla="*/ 0 h 415"/>
                <a:gd name="T28" fmla="*/ 0 w 1254"/>
                <a:gd name="T29" fmla="*/ 0 h 415"/>
                <a:gd name="T30" fmla="*/ 0 w 1254"/>
                <a:gd name="T31" fmla="*/ 0 h 415"/>
                <a:gd name="T32" fmla="*/ 0 w 1254"/>
                <a:gd name="T33" fmla="*/ 0 h 415"/>
                <a:gd name="T34" fmla="*/ 0 w 1254"/>
                <a:gd name="T35" fmla="*/ 0 h 415"/>
                <a:gd name="T36" fmla="*/ 0 w 1254"/>
                <a:gd name="T37" fmla="*/ 0 h 415"/>
                <a:gd name="T38" fmla="*/ 0 w 1254"/>
                <a:gd name="T39" fmla="*/ 0 h 415"/>
                <a:gd name="T40" fmla="*/ 0 w 1254"/>
                <a:gd name="T41" fmla="*/ 0 h 415"/>
                <a:gd name="T42" fmla="*/ 0 w 1254"/>
                <a:gd name="T43" fmla="*/ 0 h 415"/>
                <a:gd name="T44" fmla="*/ 0 w 1254"/>
                <a:gd name="T45" fmla="*/ 0 h 415"/>
                <a:gd name="T46" fmla="*/ 0 w 1254"/>
                <a:gd name="T47" fmla="*/ 0 h 415"/>
                <a:gd name="T48" fmla="*/ 0 w 1254"/>
                <a:gd name="T49" fmla="*/ 0 h 415"/>
                <a:gd name="T50" fmla="*/ 0 w 1254"/>
                <a:gd name="T51" fmla="*/ 0 h 415"/>
                <a:gd name="T52" fmla="*/ 0 w 1254"/>
                <a:gd name="T53" fmla="*/ 0 h 415"/>
                <a:gd name="T54" fmla="*/ 0 w 1254"/>
                <a:gd name="T55" fmla="*/ 0 h 415"/>
                <a:gd name="T56" fmla="*/ 0 w 1254"/>
                <a:gd name="T57" fmla="*/ 0 h 415"/>
                <a:gd name="T58" fmla="*/ 0 w 1254"/>
                <a:gd name="T59" fmla="*/ 0 h 415"/>
                <a:gd name="T60" fmla="*/ 0 w 1254"/>
                <a:gd name="T61" fmla="*/ 0 h 415"/>
                <a:gd name="T62" fmla="*/ 0 w 1254"/>
                <a:gd name="T63" fmla="*/ 0 h 415"/>
                <a:gd name="T64" fmla="*/ 0 w 1254"/>
                <a:gd name="T65" fmla="*/ 0 h 415"/>
                <a:gd name="T66" fmla="*/ 0 w 1254"/>
                <a:gd name="T67" fmla="*/ 0 h 415"/>
                <a:gd name="T68" fmla="*/ 0 w 1254"/>
                <a:gd name="T69" fmla="*/ 0 h 415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254"/>
                <a:gd name="T106" fmla="*/ 0 h 415"/>
                <a:gd name="T107" fmla="*/ 1254 w 1254"/>
                <a:gd name="T108" fmla="*/ 415 h 415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254" h="415">
                  <a:moveTo>
                    <a:pt x="0" y="124"/>
                  </a:moveTo>
                  <a:lnTo>
                    <a:pt x="3" y="124"/>
                  </a:lnTo>
                  <a:lnTo>
                    <a:pt x="10" y="122"/>
                  </a:lnTo>
                  <a:lnTo>
                    <a:pt x="23" y="120"/>
                  </a:lnTo>
                  <a:lnTo>
                    <a:pt x="40" y="117"/>
                  </a:lnTo>
                  <a:lnTo>
                    <a:pt x="59" y="114"/>
                  </a:lnTo>
                  <a:lnTo>
                    <a:pt x="81" y="109"/>
                  </a:lnTo>
                  <a:lnTo>
                    <a:pt x="107" y="103"/>
                  </a:lnTo>
                  <a:lnTo>
                    <a:pt x="133" y="96"/>
                  </a:lnTo>
                  <a:lnTo>
                    <a:pt x="161" y="89"/>
                  </a:lnTo>
                  <a:lnTo>
                    <a:pt x="188" y="79"/>
                  </a:lnTo>
                  <a:lnTo>
                    <a:pt x="216" y="69"/>
                  </a:lnTo>
                  <a:lnTo>
                    <a:pt x="243" y="58"/>
                  </a:lnTo>
                  <a:lnTo>
                    <a:pt x="270" y="45"/>
                  </a:lnTo>
                  <a:lnTo>
                    <a:pt x="293" y="31"/>
                  </a:lnTo>
                  <a:lnTo>
                    <a:pt x="316" y="16"/>
                  </a:lnTo>
                  <a:lnTo>
                    <a:pt x="334" y="0"/>
                  </a:lnTo>
                  <a:lnTo>
                    <a:pt x="1254" y="210"/>
                  </a:lnTo>
                  <a:lnTo>
                    <a:pt x="1252" y="212"/>
                  </a:lnTo>
                  <a:lnTo>
                    <a:pt x="1247" y="218"/>
                  </a:lnTo>
                  <a:lnTo>
                    <a:pt x="1239" y="226"/>
                  </a:lnTo>
                  <a:lnTo>
                    <a:pt x="1227" y="236"/>
                  </a:lnTo>
                  <a:lnTo>
                    <a:pt x="1213" y="248"/>
                  </a:lnTo>
                  <a:lnTo>
                    <a:pt x="1197" y="263"/>
                  </a:lnTo>
                  <a:lnTo>
                    <a:pt x="1180" y="279"/>
                  </a:lnTo>
                  <a:lnTo>
                    <a:pt x="1159" y="295"/>
                  </a:lnTo>
                  <a:lnTo>
                    <a:pt x="1138" y="313"/>
                  </a:lnTo>
                  <a:lnTo>
                    <a:pt x="1116" y="330"/>
                  </a:lnTo>
                  <a:lnTo>
                    <a:pt x="1092" y="347"/>
                  </a:lnTo>
                  <a:lnTo>
                    <a:pt x="1068" y="364"/>
                  </a:lnTo>
                  <a:lnTo>
                    <a:pt x="1043" y="379"/>
                  </a:lnTo>
                  <a:lnTo>
                    <a:pt x="1019" y="392"/>
                  </a:lnTo>
                  <a:lnTo>
                    <a:pt x="994" y="405"/>
                  </a:lnTo>
                  <a:lnTo>
                    <a:pt x="971" y="415"/>
                  </a:lnTo>
                  <a:lnTo>
                    <a:pt x="0" y="12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30" name="Freeform 514"/>
            <p:cNvSpPr>
              <a:spLocks/>
            </p:cNvSpPr>
            <p:nvPr/>
          </p:nvSpPr>
          <p:spPr bwMode="auto">
            <a:xfrm>
              <a:off x="4055" y="3381"/>
              <a:ext cx="49" cy="22"/>
            </a:xfrm>
            <a:custGeom>
              <a:avLst/>
              <a:gdLst>
                <a:gd name="T0" fmla="*/ 0 w 447"/>
                <a:gd name="T1" fmla="*/ 0 h 198"/>
                <a:gd name="T2" fmla="*/ 0 w 447"/>
                <a:gd name="T3" fmla="*/ 0 h 198"/>
                <a:gd name="T4" fmla="*/ 0 w 447"/>
                <a:gd name="T5" fmla="*/ 0 h 198"/>
                <a:gd name="T6" fmla="*/ 0 w 447"/>
                <a:gd name="T7" fmla="*/ 0 h 198"/>
                <a:gd name="T8" fmla="*/ 0 w 447"/>
                <a:gd name="T9" fmla="*/ 0 h 198"/>
                <a:gd name="T10" fmla="*/ 0 w 447"/>
                <a:gd name="T11" fmla="*/ 0 h 19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47"/>
                <a:gd name="T19" fmla="*/ 0 h 198"/>
                <a:gd name="T20" fmla="*/ 447 w 447"/>
                <a:gd name="T21" fmla="*/ 198 h 19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47" h="198">
                  <a:moveTo>
                    <a:pt x="45" y="198"/>
                  </a:moveTo>
                  <a:lnTo>
                    <a:pt x="447" y="79"/>
                  </a:lnTo>
                  <a:lnTo>
                    <a:pt x="203" y="0"/>
                  </a:lnTo>
                  <a:lnTo>
                    <a:pt x="5" y="22"/>
                  </a:lnTo>
                  <a:lnTo>
                    <a:pt x="0" y="187"/>
                  </a:lnTo>
                  <a:lnTo>
                    <a:pt x="45" y="198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31" name="Freeform 515"/>
            <p:cNvSpPr>
              <a:spLocks/>
            </p:cNvSpPr>
            <p:nvPr/>
          </p:nvSpPr>
          <p:spPr bwMode="auto">
            <a:xfrm>
              <a:off x="3926" y="3287"/>
              <a:ext cx="27" cy="105"/>
            </a:xfrm>
            <a:custGeom>
              <a:avLst/>
              <a:gdLst>
                <a:gd name="T0" fmla="*/ 0 w 238"/>
                <a:gd name="T1" fmla="*/ 0 h 947"/>
                <a:gd name="T2" fmla="*/ 0 w 238"/>
                <a:gd name="T3" fmla="*/ 0 h 947"/>
                <a:gd name="T4" fmla="*/ 0 w 238"/>
                <a:gd name="T5" fmla="*/ 0 h 947"/>
                <a:gd name="T6" fmla="*/ 0 w 238"/>
                <a:gd name="T7" fmla="*/ 0 h 947"/>
                <a:gd name="T8" fmla="*/ 0 w 238"/>
                <a:gd name="T9" fmla="*/ 0 h 947"/>
                <a:gd name="T10" fmla="*/ 0 w 238"/>
                <a:gd name="T11" fmla="*/ 0 h 947"/>
                <a:gd name="T12" fmla="*/ 0 w 238"/>
                <a:gd name="T13" fmla="*/ 0 h 947"/>
                <a:gd name="T14" fmla="*/ 0 w 238"/>
                <a:gd name="T15" fmla="*/ 0 h 947"/>
                <a:gd name="T16" fmla="*/ 0 w 238"/>
                <a:gd name="T17" fmla="*/ 0 h 947"/>
                <a:gd name="T18" fmla="*/ 0 w 238"/>
                <a:gd name="T19" fmla="*/ 0 h 947"/>
                <a:gd name="T20" fmla="*/ 0 w 238"/>
                <a:gd name="T21" fmla="*/ 0 h 947"/>
                <a:gd name="T22" fmla="*/ 0 w 238"/>
                <a:gd name="T23" fmla="*/ 0 h 947"/>
                <a:gd name="T24" fmla="*/ 0 w 238"/>
                <a:gd name="T25" fmla="*/ 0 h 947"/>
                <a:gd name="T26" fmla="*/ 0 w 238"/>
                <a:gd name="T27" fmla="*/ 0 h 947"/>
                <a:gd name="T28" fmla="*/ 0 w 238"/>
                <a:gd name="T29" fmla="*/ 0 h 947"/>
                <a:gd name="T30" fmla="*/ 0 w 238"/>
                <a:gd name="T31" fmla="*/ 0 h 947"/>
                <a:gd name="T32" fmla="*/ 0 w 238"/>
                <a:gd name="T33" fmla="*/ 0 h 947"/>
                <a:gd name="T34" fmla="*/ 0 w 238"/>
                <a:gd name="T35" fmla="*/ 0 h 947"/>
                <a:gd name="T36" fmla="*/ 0 w 238"/>
                <a:gd name="T37" fmla="*/ 0 h 947"/>
                <a:gd name="T38" fmla="*/ 0 w 238"/>
                <a:gd name="T39" fmla="*/ 0 h 947"/>
                <a:gd name="T40" fmla="*/ 0 w 238"/>
                <a:gd name="T41" fmla="*/ 0 h 947"/>
                <a:gd name="T42" fmla="*/ 0 w 238"/>
                <a:gd name="T43" fmla="*/ 0 h 947"/>
                <a:gd name="T44" fmla="*/ 0 w 238"/>
                <a:gd name="T45" fmla="*/ 0 h 947"/>
                <a:gd name="T46" fmla="*/ 0 w 238"/>
                <a:gd name="T47" fmla="*/ 0 h 947"/>
                <a:gd name="T48" fmla="*/ 0 w 238"/>
                <a:gd name="T49" fmla="*/ 0 h 947"/>
                <a:gd name="T50" fmla="*/ 0 w 238"/>
                <a:gd name="T51" fmla="*/ 0 h 947"/>
                <a:gd name="T52" fmla="*/ 0 w 238"/>
                <a:gd name="T53" fmla="*/ 0 h 947"/>
                <a:gd name="T54" fmla="*/ 0 w 238"/>
                <a:gd name="T55" fmla="*/ 0 h 947"/>
                <a:gd name="T56" fmla="*/ 0 w 238"/>
                <a:gd name="T57" fmla="*/ 0 h 947"/>
                <a:gd name="T58" fmla="*/ 0 w 238"/>
                <a:gd name="T59" fmla="*/ 0 h 947"/>
                <a:gd name="T60" fmla="*/ 0 w 238"/>
                <a:gd name="T61" fmla="*/ 0 h 947"/>
                <a:gd name="T62" fmla="*/ 0 w 238"/>
                <a:gd name="T63" fmla="*/ 0 h 947"/>
                <a:gd name="T64" fmla="*/ 0 w 238"/>
                <a:gd name="T65" fmla="*/ 0 h 947"/>
                <a:gd name="T66" fmla="*/ 0 w 238"/>
                <a:gd name="T67" fmla="*/ 0 h 947"/>
                <a:gd name="T68" fmla="*/ 0 w 238"/>
                <a:gd name="T69" fmla="*/ 0 h 947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38"/>
                <a:gd name="T106" fmla="*/ 0 h 947"/>
                <a:gd name="T107" fmla="*/ 238 w 238"/>
                <a:gd name="T108" fmla="*/ 947 h 947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38" h="947">
                  <a:moveTo>
                    <a:pt x="238" y="22"/>
                  </a:moveTo>
                  <a:lnTo>
                    <a:pt x="237" y="21"/>
                  </a:lnTo>
                  <a:lnTo>
                    <a:pt x="233" y="19"/>
                  </a:lnTo>
                  <a:lnTo>
                    <a:pt x="226" y="17"/>
                  </a:lnTo>
                  <a:lnTo>
                    <a:pt x="217" y="14"/>
                  </a:lnTo>
                  <a:lnTo>
                    <a:pt x="206" y="10"/>
                  </a:lnTo>
                  <a:lnTo>
                    <a:pt x="194" y="7"/>
                  </a:lnTo>
                  <a:lnTo>
                    <a:pt x="180" y="4"/>
                  </a:lnTo>
                  <a:lnTo>
                    <a:pt x="164" y="1"/>
                  </a:lnTo>
                  <a:lnTo>
                    <a:pt x="146" y="0"/>
                  </a:lnTo>
                  <a:lnTo>
                    <a:pt x="127" y="0"/>
                  </a:lnTo>
                  <a:lnTo>
                    <a:pt x="108" y="2"/>
                  </a:lnTo>
                  <a:lnTo>
                    <a:pt x="87" y="5"/>
                  </a:lnTo>
                  <a:lnTo>
                    <a:pt x="66" y="11"/>
                  </a:lnTo>
                  <a:lnTo>
                    <a:pt x="44" y="19"/>
                  </a:lnTo>
                  <a:lnTo>
                    <a:pt x="22" y="30"/>
                  </a:lnTo>
                  <a:lnTo>
                    <a:pt x="0" y="45"/>
                  </a:lnTo>
                  <a:lnTo>
                    <a:pt x="0" y="947"/>
                  </a:lnTo>
                  <a:lnTo>
                    <a:pt x="1" y="947"/>
                  </a:lnTo>
                  <a:lnTo>
                    <a:pt x="6" y="947"/>
                  </a:lnTo>
                  <a:lnTo>
                    <a:pt x="13" y="946"/>
                  </a:lnTo>
                  <a:lnTo>
                    <a:pt x="22" y="945"/>
                  </a:lnTo>
                  <a:lnTo>
                    <a:pt x="33" y="943"/>
                  </a:lnTo>
                  <a:lnTo>
                    <a:pt x="47" y="941"/>
                  </a:lnTo>
                  <a:lnTo>
                    <a:pt x="62" y="938"/>
                  </a:lnTo>
                  <a:lnTo>
                    <a:pt x="78" y="934"/>
                  </a:lnTo>
                  <a:lnTo>
                    <a:pt x="96" y="928"/>
                  </a:lnTo>
                  <a:lnTo>
                    <a:pt x="115" y="922"/>
                  </a:lnTo>
                  <a:lnTo>
                    <a:pt x="135" y="915"/>
                  </a:lnTo>
                  <a:lnTo>
                    <a:pt x="155" y="906"/>
                  </a:lnTo>
                  <a:lnTo>
                    <a:pt x="176" y="896"/>
                  </a:lnTo>
                  <a:lnTo>
                    <a:pt x="197" y="884"/>
                  </a:lnTo>
                  <a:lnTo>
                    <a:pt x="217" y="871"/>
                  </a:lnTo>
                  <a:lnTo>
                    <a:pt x="238" y="856"/>
                  </a:lnTo>
                  <a:lnTo>
                    <a:pt x="238" y="22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32" name="Freeform 516"/>
            <p:cNvSpPr>
              <a:spLocks/>
            </p:cNvSpPr>
            <p:nvPr/>
          </p:nvSpPr>
          <p:spPr bwMode="auto">
            <a:xfrm>
              <a:off x="3927" y="3288"/>
              <a:ext cx="23" cy="89"/>
            </a:xfrm>
            <a:custGeom>
              <a:avLst/>
              <a:gdLst>
                <a:gd name="T0" fmla="*/ 0 w 203"/>
                <a:gd name="T1" fmla="*/ 0 h 799"/>
                <a:gd name="T2" fmla="*/ 0 w 203"/>
                <a:gd name="T3" fmla="*/ 0 h 799"/>
                <a:gd name="T4" fmla="*/ 0 w 203"/>
                <a:gd name="T5" fmla="*/ 0 h 799"/>
                <a:gd name="T6" fmla="*/ 0 w 203"/>
                <a:gd name="T7" fmla="*/ 0 h 799"/>
                <a:gd name="T8" fmla="*/ 0 w 203"/>
                <a:gd name="T9" fmla="*/ 0 h 799"/>
                <a:gd name="T10" fmla="*/ 0 w 203"/>
                <a:gd name="T11" fmla="*/ 0 h 799"/>
                <a:gd name="T12" fmla="*/ 0 w 203"/>
                <a:gd name="T13" fmla="*/ 0 h 799"/>
                <a:gd name="T14" fmla="*/ 0 w 203"/>
                <a:gd name="T15" fmla="*/ 0 h 799"/>
                <a:gd name="T16" fmla="*/ 0 w 203"/>
                <a:gd name="T17" fmla="*/ 0 h 799"/>
                <a:gd name="T18" fmla="*/ 0 w 203"/>
                <a:gd name="T19" fmla="*/ 0 h 799"/>
                <a:gd name="T20" fmla="*/ 0 w 203"/>
                <a:gd name="T21" fmla="*/ 0 h 799"/>
                <a:gd name="T22" fmla="*/ 0 w 203"/>
                <a:gd name="T23" fmla="*/ 0 h 799"/>
                <a:gd name="T24" fmla="*/ 0 w 203"/>
                <a:gd name="T25" fmla="*/ 0 h 799"/>
                <a:gd name="T26" fmla="*/ 0 w 203"/>
                <a:gd name="T27" fmla="*/ 0 h 799"/>
                <a:gd name="T28" fmla="*/ 0 w 203"/>
                <a:gd name="T29" fmla="*/ 0 h 799"/>
                <a:gd name="T30" fmla="*/ 0 w 203"/>
                <a:gd name="T31" fmla="*/ 0 h 799"/>
                <a:gd name="T32" fmla="*/ 0 w 203"/>
                <a:gd name="T33" fmla="*/ 0 h 799"/>
                <a:gd name="T34" fmla="*/ 0 w 203"/>
                <a:gd name="T35" fmla="*/ 0 h 799"/>
                <a:gd name="T36" fmla="*/ 0 w 203"/>
                <a:gd name="T37" fmla="*/ 0 h 799"/>
                <a:gd name="T38" fmla="*/ 0 w 203"/>
                <a:gd name="T39" fmla="*/ 0 h 799"/>
                <a:gd name="T40" fmla="*/ 0 w 203"/>
                <a:gd name="T41" fmla="*/ 0 h 799"/>
                <a:gd name="T42" fmla="*/ 0 w 203"/>
                <a:gd name="T43" fmla="*/ 0 h 799"/>
                <a:gd name="T44" fmla="*/ 0 w 203"/>
                <a:gd name="T45" fmla="*/ 0 h 799"/>
                <a:gd name="T46" fmla="*/ 0 w 203"/>
                <a:gd name="T47" fmla="*/ 0 h 799"/>
                <a:gd name="T48" fmla="*/ 0 w 203"/>
                <a:gd name="T49" fmla="*/ 0 h 799"/>
                <a:gd name="T50" fmla="*/ 0 w 203"/>
                <a:gd name="T51" fmla="*/ 0 h 799"/>
                <a:gd name="T52" fmla="*/ 0 w 203"/>
                <a:gd name="T53" fmla="*/ 0 h 799"/>
                <a:gd name="T54" fmla="*/ 0 w 203"/>
                <a:gd name="T55" fmla="*/ 0 h 799"/>
                <a:gd name="T56" fmla="*/ 0 w 203"/>
                <a:gd name="T57" fmla="*/ 0 h 799"/>
                <a:gd name="T58" fmla="*/ 0 w 203"/>
                <a:gd name="T59" fmla="*/ 0 h 799"/>
                <a:gd name="T60" fmla="*/ 0 w 203"/>
                <a:gd name="T61" fmla="*/ 0 h 799"/>
                <a:gd name="T62" fmla="*/ 0 w 203"/>
                <a:gd name="T63" fmla="*/ 0 h 799"/>
                <a:gd name="T64" fmla="*/ 0 w 203"/>
                <a:gd name="T65" fmla="*/ 0 h 799"/>
                <a:gd name="T66" fmla="*/ 0 w 203"/>
                <a:gd name="T67" fmla="*/ 0 h 799"/>
                <a:gd name="T68" fmla="*/ 0 w 203"/>
                <a:gd name="T69" fmla="*/ 0 h 79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03"/>
                <a:gd name="T106" fmla="*/ 0 h 799"/>
                <a:gd name="T107" fmla="*/ 203 w 203"/>
                <a:gd name="T108" fmla="*/ 799 h 79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03" h="799">
                  <a:moveTo>
                    <a:pt x="203" y="18"/>
                  </a:moveTo>
                  <a:lnTo>
                    <a:pt x="202" y="17"/>
                  </a:lnTo>
                  <a:lnTo>
                    <a:pt x="199" y="16"/>
                  </a:lnTo>
                  <a:lnTo>
                    <a:pt x="193" y="14"/>
                  </a:lnTo>
                  <a:lnTo>
                    <a:pt x="186" y="11"/>
                  </a:lnTo>
                  <a:lnTo>
                    <a:pt x="177" y="8"/>
                  </a:lnTo>
                  <a:lnTo>
                    <a:pt x="166" y="5"/>
                  </a:lnTo>
                  <a:lnTo>
                    <a:pt x="153" y="3"/>
                  </a:lnTo>
                  <a:lnTo>
                    <a:pt x="140" y="1"/>
                  </a:lnTo>
                  <a:lnTo>
                    <a:pt x="125" y="0"/>
                  </a:lnTo>
                  <a:lnTo>
                    <a:pt x="109" y="0"/>
                  </a:lnTo>
                  <a:lnTo>
                    <a:pt x="92" y="1"/>
                  </a:lnTo>
                  <a:lnTo>
                    <a:pt x="74" y="4"/>
                  </a:lnTo>
                  <a:lnTo>
                    <a:pt x="57" y="9"/>
                  </a:lnTo>
                  <a:lnTo>
                    <a:pt x="37" y="16"/>
                  </a:lnTo>
                  <a:lnTo>
                    <a:pt x="19" y="26"/>
                  </a:lnTo>
                  <a:lnTo>
                    <a:pt x="0" y="38"/>
                  </a:lnTo>
                  <a:lnTo>
                    <a:pt x="0" y="799"/>
                  </a:lnTo>
                  <a:lnTo>
                    <a:pt x="1" y="799"/>
                  </a:lnTo>
                  <a:lnTo>
                    <a:pt x="5" y="799"/>
                  </a:lnTo>
                  <a:lnTo>
                    <a:pt x="11" y="798"/>
                  </a:lnTo>
                  <a:lnTo>
                    <a:pt x="19" y="797"/>
                  </a:lnTo>
                  <a:lnTo>
                    <a:pt x="28" y="796"/>
                  </a:lnTo>
                  <a:lnTo>
                    <a:pt x="41" y="794"/>
                  </a:lnTo>
                  <a:lnTo>
                    <a:pt x="53" y="791"/>
                  </a:lnTo>
                  <a:lnTo>
                    <a:pt x="67" y="786"/>
                  </a:lnTo>
                  <a:lnTo>
                    <a:pt x="82" y="782"/>
                  </a:lnTo>
                  <a:lnTo>
                    <a:pt x="99" y="777"/>
                  </a:lnTo>
                  <a:lnTo>
                    <a:pt x="116" y="771"/>
                  </a:lnTo>
                  <a:lnTo>
                    <a:pt x="133" y="763"/>
                  </a:lnTo>
                  <a:lnTo>
                    <a:pt x="150" y="755"/>
                  </a:lnTo>
                  <a:lnTo>
                    <a:pt x="169" y="745"/>
                  </a:lnTo>
                  <a:lnTo>
                    <a:pt x="186" y="733"/>
                  </a:lnTo>
                  <a:lnTo>
                    <a:pt x="203" y="720"/>
                  </a:lnTo>
                  <a:lnTo>
                    <a:pt x="203" y="18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33" name="Freeform 517"/>
            <p:cNvSpPr>
              <a:spLocks/>
            </p:cNvSpPr>
            <p:nvPr/>
          </p:nvSpPr>
          <p:spPr bwMode="auto">
            <a:xfrm>
              <a:off x="3928" y="3289"/>
              <a:ext cx="19" cy="72"/>
            </a:xfrm>
            <a:custGeom>
              <a:avLst/>
              <a:gdLst>
                <a:gd name="T0" fmla="*/ 0 w 171"/>
                <a:gd name="T1" fmla="*/ 0 h 650"/>
                <a:gd name="T2" fmla="*/ 0 w 171"/>
                <a:gd name="T3" fmla="*/ 0 h 650"/>
                <a:gd name="T4" fmla="*/ 0 w 171"/>
                <a:gd name="T5" fmla="*/ 0 h 650"/>
                <a:gd name="T6" fmla="*/ 0 w 171"/>
                <a:gd name="T7" fmla="*/ 0 h 650"/>
                <a:gd name="T8" fmla="*/ 0 w 171"/>
                <a:gd name="T9" fmla="*/ 0 h 650"/>
                <a:gd name="T10" fmla="*/ 0 w 171"/>
                <a:gd name="T11" fmla="*/ 0 h 650"/>
                <a:gd name="T12" fmla="*/ 0 w 171"/>
                <a:gd name="T13" fmla="*/ 0 h 650"/>
                <a:gd name="T14" fmla="*/ 0 w 171"/>
                <a:gd name="T15" fmla="*/ 0 h 650"/>
                <a:gd name="T16" fmla="*/ 0 w 171"/>
                <a:gd name="T17" fmla="*/ 0 h 650"/>
                <a:gd name="T18" fmla="*/ 0 w 171"/>
                <a:gd name="T19" fmla="*/ 0 h 650"/>
                <a:gd name="T20" fmla="*/ 0 w 171"/>
                <a:gd name="T21" fmla="*/ 0 h 650"/>
                <a:gd name="T22" fmla="*/ 0 w 171"/>
                <a:gd name="T23" fmla="*/ 0 h 650"/>
                <a:gd name="T24" fmla="*/ 0 w 171"/>
                <a:gd name="T25" fmla="*/ 0 h 650"/>
                <a:gd name="T26" fmla="*/ 0 w 171"/>
                <a:gd name="T27" fmla="*/ 0 h 650"/>
                <a:gd name="T28" fmla="*/ 0 w 171"/>
                <a:gd name="T29" fmla="*/ 0 h 650"/>
                <a:gd name="T30" fmla="*/ 0 w 171"/>
                <a:gd name="T31" fmla="*/ 0 h 650"/>
                <a:gd name="T32" fmla="*/ 0 w 171"/>
                <a:gd name="T33" fmla="*/ 0 h 650"/>
                <a:gd name="T34" fmla="*/ 0 w 171"/>
                <a:gd name="T35" fmla="*/ 0 h 650"/>
                <a:gd name="T36" fmla="*/ 0 w 171"/>
                <a:gd name="T37" fmla="*/ 0 h 650"/>
                <a:gd name="T38" fmla="*/ 0 w 171"/>
                <a:gd name="T39" fmla="*/ 0 h 650"/>
                <a:gd name="T40" fmla="*/ 0 w 171"/>
                <a:gd name="T41" fmla="*/ 0 h 650"/>
                <a:gd name="T42" fmla="*/ 0 w 171"/>
                <a:gd name="T43" fmla="*/ 0 h 650"/>
                <a:gd name="T44" fmla="*/ 0 w 171"/>
                <a:gd name="T45" fmla="*/ 0 h 650"/>
                <a:gd name="T46" fmla="*/ 0 w 171"/>
                <a:gd name="T47" fmla="*/ 0 h 650"/>
                <a:gd name="T48" fmla="*/ 0 w 171"/>
                <a:gd name="T49" fmla="*/ 0 h 650"/>
                <a:gd name="T50" fmla="*/ 0 w 171"/>
                <a:gd name="T51" fmla="*/ 0 h 650"/>
                <a:gd name="T52" fmla="*/ 0 w 171"/>
                <a:gd name="T53" fmla="*/ 0 h 650"/>
                <a:gd name="T54" fmla="*/ 0 w 171"/>
                <a:gd name="T55" fmla="*/ 0 h 650"/>
                <a:gd name="T56" fmla="*/ 0 w 171"/>
                <a:gd name="T57" fmla="*/ 0 h 650"/>
                <a:gd name="T58" fmla="*/ 0 w 171"/>
                <a:gd name="T59" fmla="*/ 0 h 650"/>
                <a:gd name="T60" fmla="*/ 0 w 171"/>
                <a:gd name="T61" fmla="*/ 0 h 650"/>
                <a:gd name="T62" fmla="*/ 0 w 171"/>
                <a:gd name="T63" fmla="*/ 0 h 650"/>
                <a:gd name="T64" fmla="*/ 0 w 171"/>
                <a:gd name="T65" fmla="*/ 0 h 650"/>
                <a:gd name="T66" fmla="*/ 0 w 171"/>
                <a:gd name="T67" fmla="*/ 0 h 650"/>
                <a:gd name="T68" fmla="*/ 0 w 171"/>
                <a:gd name="T69" fmla="*/ 0 h 650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71"/>
                <a:gd name="T106" fmla="*/ 0 h 650"/>
                <a:gd name="T107" fmla="*/ 171 w 171"/>
                <a:gd name="T108" fmla="*/ 650 h 650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71" h="650">
                  <a:moveTo>
                    <a:pt x="171" y="15"/>
                  </a:moveTo>
                  <a:lnTo>
                    <a:pt x="170" y="15"/>
                  </a:lnTo>
                  <a:lnTo>
                    <a:pt x="167" y="13"/>
                  </a:lnTo>
                  <a:lnTo>
                    <a:pt x="163" y="11"/>
                  </a:lnTo>
                  <a:lnTo>
                    <a:pt x="157" y="9"/>
                  </a:lnTo>
                  <a:lnTo>
                    <a:pt x="149" y="7"/>
                  </a:lnTo>
                  <a:lnTo>
                    <a:pt x="139" y="4"/>
                  </a:lnTo>
                  <a:lnTo>
                    <a:pt x="129" y="2"/>
                  </a:lnTo>
                  <a:lnTo>
                    <a:pt x="118" y="0"/>
                  </a:lnTo>
                  <a:lnTo>
                    <a:pt x="105" y="0"/>
                  </a:lnTo>
                  <a:lnTo>
                    <a:pt x="92" y="0"/>
                  </a:lnTo>
                  <a:lnTo>
                    <a:pt x="77" y="1"/>
                  </a:lnTo>
                  <a:lnTo>
                    <a:pt x="63" y="3"/>
                  </a:lnTo>
                  <a:lnTo>
                    <a:pt x="48" y="7"/>
                  </a:lnTo>
                  <a:lnTo>
                    <a:pt x="31" y="13"/>
                  </a:lnTo>
                  <a:lnTo>
                    <a:pt x="16" y="22"/>
                  </a:lnTo>
                  <a:lnTo>
                    <a:pt x="0" y="32"/>
                  </a:lnTo>
                  <a:lnTo>
                    <a:pt x="0" y="650"/>
                  </a:lnTo>
                  <a:lnTo>
                    <a:pt x="1" y="650"/>
                  </a:lnTo>
                  <a:lnTo>
                    <a:pt x="4" y="650"/>
                  </a:lnTo>
                  <a:lnTo>
                    <a:pt x="9" y="649"/>
                  </a:lnTo>
                  <a:lnTo>
                    <a:pt x="16" y="648"/>
                  </a:lnTo>
                  <a:lnTo>
                    <a:pt x="24" y="647"/>
                  </a:lnTo>
                  <a:lnTo>
                    <a:pt x="34" y="645"/>
                  </a:lnTo>
                  <a:lnTo>
                    <a:pt x="45" y="642"/>
                  </a:lnTo>
                  <a:lnTo>
                    <a:pt x="57" y="640"/>
                  </a:lnTo>
                  <a:lnTo>
                    <a:pt x="69" y="636"/>
                  </a:lnTo>
                  <a:lnTo>
                    <a:pt x="82" y="632"/>
                  </a:lnTo>
                  <a:lnTo>
                    <a:pt x="97" y="627"/>
                  </a:lnTo>
                  <a:lnTo>
                    <a:pt x="112" y="621"/>
                  </a:lnTo>
                  <a:lnTo>
                    <a:pt x="126" y="614"/>
                  </a:lnTo>
                  <a:lnTo>
                    <a:pt x="141" y="606"/>
                  </a:lnTo>
                  <a:lnTo>
                    <a:pt x="157" y="595"/>
                  </a:lnTo>
                  <a:lnTo>
                    <a:pt x="171" y="585"/>
                  </a:lnTo>
                  <a:lnTo>
                    <a:pt x="171" y="15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34" name="Freeform 518"/>
            <p:cNvSpPr>
              <a:spLocks/>
            </p:cNvSpPr>
            <p:nvPr/>
          </p:nvSpPr>
          <p:spPr bwMode="auto">
            <a:xfrm>
              <a:off x="3929" y="3289"/>
              <a:ext cx="15" cy="56"/>
            </a:xfrm>
            <a:custGeom>
              <a:avLst/>
              <a:gdLst>
                <a:gd name="T0" fmla="*/ 0 w 138"/>
                <a:gd name="T1" fmla="*/ 0 h 502"/>
                <a:gd name="T2" fmla="*/ 0 w 138"/>
                <a:gd name="T3" fmla="*/ 0 h 502"/>
                <a:gd name="T4" fmla="*/ 0 w 138"/>
                <a:gd name="T5" fmla="*/ 0 h 502"/>
                <a:gd name="T6" fmla="*/ 0 w 138"/>
                <a:gd name="T7" fmla="*/ 0 h 502"/>
                <a:gd name="T8" fmla="*/ 0 w 138"/>
                <a:gd name="T9" fmla="*/ 0 h 502"/>
                <a:gd name="T10" fmla="*/ 0 w 138"/>
                <a:gd name="T11" fmla="*/ 0 h 502"/>
                <a:gd name="T12" fmla="*/ 0 w 138"/>
                <a:gd name="T13" fmla="*/ 0 h 502"/>
                <a:gd name="T14" fmla="*/ 0 w 138"/>
                <a:gd name="T15" fmla="*/ 0 h 502"/>
                <a:gd name="T16" fmla="*/ 0 w 138"/>
                <a:gd name="T17" fmla="*/ 0 h 502"/>
                <a:gd name="T18" fmla="*/ 0 w 138"/>
                <a:gd name="T19" fmla="*/ 0 h 502"/>
                <a:gd name="T20" fmla="*/ 0 w 138"/>
                <a:gd name="T21" fmla="*/ 0 h 502"/>
                <a:gd name="T22" fmla="*/ 0 w 138"/>
                <a:gd name="T23" fmla="*/ 0 h 502"/>
                <a:gd name="T24" fmla="*/ 0 w 138"/>
                <a:gd name="T25" fmla="*/ 0 h 502"/>
                <a:gd name="T26" fmla="*/ 0 w 138"/>
                <a:gd name="T27" fmla="*/ 0 h 502"/>
                <a:gd name="T28" fmla="*/ 0 w 138"/>
                <a:gd name="T29" fmla="*/ 0 h 502"/>
                <a:gd name="T30" fmla="*/ 0 w 138"/>
                <a:gd name="T31" fmla="*/ 0 h 502"/>
                <a:gd name="T32" fmla="*/ 0 w 138"/>
                <a:gd name="T33" fmla="*/ 0 h 502"/>
                <a:gd name="T34" fmla="*/ 0 w 138"/>
                <a:gd name="T35" fmla="*/ 0 h 502"/>
                <a:gd name="T36" fmla="*/ 0 w 138"/>
                <a:gd name="T37" fmla="*/ 0 h 50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38"/>
                <a:gd name="T58" fmla="*/ 0 h 502"/>
                <a:gd name="T59" fmla="*/ 138 w 138"/>
                <a:gd name="T60" fmla="*/ 502 h 50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38" h="502">
                  <a:moveTo>
                    <a:pt x="138" y="14"/>
                  </a:moveTo>
                  <a:lnTo>
                    <a:pt x="135" y="13"/>
                  </a:lnTo>
                  <a:lnTo>
                    <a:pt x="126" y="8"/>
                  </a:lnTo>
                  <a:lnTo>
                    <a:pt x="113" y="4"/>
                  </a:lnTo>
                  <a:lnTo>
                    <a:pt x="96" y="1"/>
                  </a:lnTo>
                  <a:lnTo>
                    <a:pt x="74" y="0"/>
                  </a:lnTo>
                  <a:lnTo>
                    <a:pt x="51" y="3"/>
                  </a:lnTo>
                  <a:lnTo>
                    <a:pt x="25" y="12"/>
                  </a:lnTo>
                  <a:lnTo>
                    <a:pt x="0" y="26"/>
                  </a:lnTo>
                  <a:lnTo>
                    <a:pt x="0" y="502"/>
                  </a:lnTo>
                  <a:lnTo>
                    <a:pt x="3" y="502"/>
                  </a:lnTo>
                  <a:lnTo>
                    <a:pt x="13" y="501"/>
                  </a:lnTo>
                  <a:lnTo>
                    <a:pt x="28" y="499"/>
                  </a:lnTo>
                  <a:lnTo>
                    <a:pt x="46" y="494"/>
                  </a:lnTo>
                  <a:lnTo>
                    <a:pt x="67" y="488"/>
                  </a:lnTo>
                  <a:lnTo>
                    <a:pt x="91" y="479"/>
                  </a:lnTo>
                  <a:lnTo>
                    <a:pt x="114" y="467"/>
                  </a:lnTo>
                  <a:lnTo>
                    <a:pt x="138" y="450"/>
                  </a:lnTo>
                  <a:lnTo>
                    <a:pt x="138" y="1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35" name="Freeform 519"/>
            <p:cNvSpPr>
              <a:spLocks/>
            </p:cNvSpPr>
            <p:nvPr/>
          </p:nvSpPr>
          <p:spPr bwMode="auto">
            <a:xfrm>
              <a:off x="3929" y="3290"/>
              <a:ext cx="12" cy="40"/>
            </a:xfrm>
            <a:custGeom>
              <a:avLst/>
              <a:gdLst>
                <a:gd name="T0" fmla="*/ 0 w 104"/>
                <a:gd name="T1" fmla="*/ 0 h 353"/>
                <a:gd name="T2" fmla="*/ 0 w 104"/>
                <a:gd name="T3" fmla="*/ 0 h 353"/>
                <a:gd name="T4" fmla="*/ 0 w 104"/>
                <a:gd name="T5" fmla="*/ 0 h 353"/>
                <a:gd name="T6" fmla="*/ 0 w 104"/>
                <a:gd name="T7" fmla="*/ 0 h 353"/>
                <a:gd name="T8" fmla="*/ 0 w 104"/>
                <a:gd name="T9" fmla="*/ 0 h 353"/>
                <a:gd name="T10" fmla="*/ 0 w 104"/>
                <a:gd name="T11" fmla="*/ 0 h 353"/>
                <a:gd name="T12" fmla="*/ 0 w 104"/>
                <a:gd name="T13" fmla="*/ 0 h 353"/>
                <a:gd name="T14" fmla="*/ 0 w 104"/>
                <a:gd name="T15" fmla="*/ 0 h 353"/>
                <a:gd name="T16" fmla="*/ 0 w 104"/>
                <a:gd name="T17" fmla="*/ 0 h 353"/>
                <a:gd name="T18" fmla="*/ 0 w 104"/>
                <a:gd name="T19" fmla="*/ 0 h 353"/>
                <a:gd name="T20" fmla="*/ 0 w 104"/>
                <a:gd name="T21" fmla="*/ 0 h 353"/>
                <a:gd name="T22" fmla="*/ 0 w 104"/>
                <a:gd name="T23" fmla="*/ 0 h 353"/>
                <a:gd name="T24" fmla="*/ 0 w 104"/>
                <a:gd name="T25" fmla="*/ 0 h 353"/>
                <a:gd name="T26" fmla="*/ 0 w 104"/>
                <a:gd name="T27" fmla="*/ 0 h 353"/>
                <a:gd name="T28" fmla="*/ 0 w 104"/>
                <a:gd name="T29" fmla="*/ 0 h 353"/>
                <a:gd name="T30" fmla="*/ 0 w 104"/>
                <a:gd name="T31" fmla="*/ 0 h 353"/>
                <a:gd name="T32" fmla="*/ 0 w 104"/>
                <a:gd name="T33" fmla="*/ 0 h 353"/>
                <a:gd name="T34" fmla="*/ 0 w 104"/>
                <a:gd name="T35" fmla="*/ 0 h 353"/>
                <a:gd name="T36" fmla="*/ 0 w 104"/>
                <a:gd name="T37" fmla="*/ 0 h 353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04"/>
                <a:gd name="T58" fmla="*/ 0 h 353"/>
                <a:gd name="T59" fmla="*/ 104 w 104"/>
                <a:gd name="T60" fmla="*/ 353 h 353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04" h="353">
                  <a:moveTo>
                    <a:pt x="104" y="10"/>
                  </a:moveTo>
                  <a:lnTo>
                    <a:pt x="102" y="9"/>
                  </a:lnTo>
                  <a:lnTo>
                    <a:pt x="95" y="6"/>
                  </a:lnTo>
                  <a:lnTo>
                    <a:pt x="85" y="3"/>
                  </a:lnTo>
                  <a:lnTo>
                    <a:pt x="71" y="0"/>
                  </a:lnTo>
                  <a:lnTo>
                    <a:pt x="56" y="0"/>
                  </a:lnTo>
                  <a:lnTo>
                    <a:pt x="38" y="3"/>
                  </a:lnTo>
                  <a:lnTo>
                    <a:pt x="19" y="9"/>
                  </a:lnTo>
                  <a:lnTo>
                    <a:pt x="0" y="20"/>
                  </a:lnTo>
                  <a:lnTo>
                    <a:pt x="0" y="353"/>
                  </a:lnTo>
                  <a:lnTo>
                    <a:pt x="2" y="353"/>
                  </a:lnTo>
                  <a:lnTo>
                    <a:pt x="9" y="352"/>
                  </a:lnTo>
                  <a:lnTo>
                    <a:pt x="21" y="350"/>
                  </a:lnTo>
                  <a:lnTo>
                    <a:pt x="35" y="347"/>
                  </a:lnTo>
                  <a:lnTo>
                    <a:pt x="51" y="343"/>
                  </a:lnTo>
                  <a:lnTo>
                    <a:pt x="68" y="336"/>
                  </a:lnTo>
                  <a:lnTo>
                    <a:pt x="86" y="326"/>
                  </a:lnTo>
                  <a:lnTo>
                    <a:pt x="104" y="313"/>
                  </a:lnTo>
                  <a:lnTo>
                    <a:pt x="104" y="1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36" name="Freeform 520"/>
            <p:cNvSpPr>
              <a:spLocks/>
            </p:cNvSpPr>
            <p:nvPr/>
          </p:nvSpPr>
          <p:spPr bwMode="auto">
            <a:xfrm>
              <a:off x="3930" y="3291"/>
              <a:ext cx="8" cy="23"/>
            </a:xfrm>
            <a:custGeom>
              <a:avLst/>
              <a:gdLst>
                <a:gd name="T0" fmla="*/ 0 w 72"/>
                <a:gd name="T1" fmla="*/ 0 h 204"/>
                <a:gd name="T2" fmla="*/ 0 w 72"/>
                <a:gd name="T3" fmla="*/ 0 h 204"/>
                <a:gd name="T4" fmla="*/ 0 w 72"/>
                <a:gd name="T5" fmla="*/ 0 h 204"/>
                <a:gd name="T6" fmla="*/ 0 w 72"/>
                <a:gd name="T7" fmla="*/ 0 h 204"/>
                <a:gd name="T8" fmla="*/ 0 w 72"/>
                <a:gd name="T9" fmla="*/ 0 h 204"/>
                <a:gd name="T10" fmla="*/ 0 w 72"/>
                <a:gd name="T11" fmla="*/ 0 h 204"/>
                <a:gd name="T12" fmla="*/ 0 w 72"/>
                <a:gd name="T13" fmla="*/ 0 h 204"/>
                <a:gd name="T14" fmla="*/ 0 w 72"/>
                <a:gd name="T15" fmla="*/ 0 h 204"/>
                <a:gd name="T16" fmla="*/ 0 w 72"/>
                <a:gd name="T17" fmla="*/ 0 h 204"/>
                <a:gd name="T18" fmla="*/ 0 w 72"/>
                <a:gd name="T19" fmla="*/ 0 h 204"/>
                <a:gd name="T20" fmla="*/ 0 w 72"/>
                <a:gd name="T21" fmla="*/ 0 h 204"/>
                <a:gd name="T22" fmla="*/ 0 w 72"/>
                <a:gd name="T23" fmla="*/ 0 h 204"/>
                <a:gd name="T24" fmla="*/ 0 w 72"/>
                <a:gd name="T25" fmla="*/ 0 h 204"/>
                <a:gd name="T26" fmla="*/ 0 w 72"/>
                <a:gd name="T27" fmla="*/ 0 h 204"/>
                <a:gd name="T28" fmla="*/ 0 w 72"/>
                <a:gd name="T29" fmla="*/ 0 h 204"/>
                <a:gd name="T30" fmla="*/ 0 w 72"/>
                <a:gd name="T31" fmla="*/ 0 h 204"/>
                <a:gd name="T32" fmla="*/ 0 w 72"/>
                <a:gd name="T33" fmla="*/ 0 h 204"/>
                <a:gd name="T34" fmla="*/ 0 w 72"/>
                <a:gd name="T35" fmla="*/ 0 h 204"/>
                <a:gd name="T36" fmla="*/ 0 w 72"/>
                <a:gd name="T37" fmla="*/ 0 h 20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72"/>
                <a:gd name="T58" fmla="*/ 0 h 204"/>
                <a:gd name="T59" fmla="*/ 72 w 72"/>
                <a:gd name="T60" fmla="*/ 204 h 204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72" h="204">
                  <a:moveTo>
                    <a:pt x="72" y="6"/>
                  </a:moveTo>
                  <a:lnTo>
                    <a:pt x="69" y="5"/>
                  </a:lnTo>
                  <a:lnTo>
                    <a:pt x="65" y="4"/>
                  </a:lnTo>
                  <a:lnTo>
                    <a:pt x="58" y="2"/>
                  </a:lnTo>
                  <a:lnTo>
                    <a:pt x="49" y="0"/>
                  </a:lnTo>
                  <a:lnTo>
                    <a:pt x="39" y="0"/>
                  </a:lnTo>
                  <a:lnTo>
                    <a:pt x="27" y="1"/>
                  </a:lnTo>
                  <a:lnTo>
                    <a:pt x="13" y="6"/>
                  </a:lnTo>
                  <a:lnTo>
                    <a:pt x="0" y="13"/>
                  </a:lnTo>
                  <a:lnTo>
                    <a:pt x="0" y="204"/>
                  </a:lnTo>
                  <a:lnTo>
                    <a:pt x="2" y="204"/>
                  </a:lnTo>
                  <a:lnTo>
                    <a:pt x="6" y="203"/>
                  </a:lnTo>
                  <a:lnTo>
                    <a:pt x="15" y="202"/>
                  </a:lnTo>
                  <a:lnTo>
                    <a:pt x="24" y="200"/>
                  </a:lnTo>
                  <a:lnTo>
                    <a:pt x="35" y="197"/>
                  </a:lnTo>
                  <a:lnTo>
                    <a:pt x="47" y="192"/>
                  </a:lnTo>
                  <a:lnTo>
                    <a:pt x="59" y="185"/>
                  </a:lnTo>
                  <a:lnTo>
                    <a:pt x="72" y="177"/>
                  </a:lnTo>
                  <a:lnTo>
                    <a:pt x="72" y="6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37" name="Freeform 521"/>
            <p:cNvSpPr>
              <a:spLocks/>
            </p:cNvSpPr>
            <p:nvPr/>
          </p:nvSpPr>
          <p:spPr bwMode="auto">
            <a:xfrm>
              <a:off x="4025" y="3357"/>
              <a:ext cx="12" cy="11"/>
            </a:xfrm>
            <a:custGeom>
              <a:avLst/>
              <a:gdLst>
                <a:gd name="T0" fmla="*/ 0 w 104"/>
                <a:gd name="T1" fmla="*/ 0 h 104"/>
                <a:gd name="T2" fmla="*/ 0 w 104"/>
                <a:gd name="T3" fmla="*/ 0 h 104"/>
                <a:gd name="T4" fmla="*/ 0 w 104"/>
                <a:gd name="T5" fmla="*/ 0 h 104"/>
                <a:gd name="T6" fmla="*/ 0 w 104"/>
                <a:gd name="T7" fmla="*/ 0 h 104"/>
                <a:gd name="T8" fmla="*/ 0 w 104"/>
                <a:gd name="T9" fmla="*/ 0 h 104"/>
                <a:gd name="T10" fmla="*/ 0 w 104"/>
                <a:gd name="T11" fmla="*/ 0 h 104"/>
                <a:gd name="T12" fmla="*/ 0 w 104"/>
                <a:gd name="T13" fmla="*/ 0 h 104"/>
                <a:gd name="T14" fmla="*/ 0 w 104"/>
                <a:gd name="T15" fmla="*/ 0 h 104"/>
                <a:gd name="T16" fmla="*/ 0 w 104"/>
                <a:gd name="T17" fmla="*/ 0 h 104"/>
                <a:gd name="T18" fmla="*/ 0 w 104"/>
                <a:gd name="T19" fmla="*/ 0 h 104"/>
                <a:gd name="T20" fmla="*/ 0 w 104"/>
                <a:gd name="T21" fmla="*/ 0 h 104"/>
                <a:gd name="T22" fmla="*/ 0 w 104"/>
                <a:gd name="T23" fmla="*/ 0 h 104"/>
                <a:gd name="T24" fmla="*/ 0 w 104"/>
                <a:gd name="T25" fmla="*/ 0 h 104"/>
                <a:gd name="T26" fmla="*/ 0 w 104"/>
                <a:gd name="T27" fmla="*/ 0 h 104"/>
                <a:gd name="T28" fmla="*/ 0 w 104"/>
                <a:gd name="T29" fmla="*/ 0 h 104"/>
                <a:gd name="T30" fmla="*/ 0 w 104"/>
                <a:gd name="T31" fmla="*/ 0 h 104"/>
                <a:gd name="T32" fmla="*/ 0 w 104"/>
                <a:gd name="T33" fmla="*/ 0 h 104"/>
                <a:gd name="T34" fmla="*/ 0 w 104"/>
                <a:gd name="T35" fmla="*/ 0 h 104"/>
                <a:gd name="T36" fmla="*/ 0 w 104"/>
                <a:gd name="T37" fmla="*/ 0 h 104"/>
                <a:gd name="T38" fmla="*/ 0 w 104"/>
                <a:gd name="T39" fmla="*/ 0 h 104"/>
                <a:gd name="T40" fmla="*/ 0 w 104"/>
                <a:gd name="T41" fmla="*/ 0 h 104"/>
                <a:gd name="T42" fmla="*/ 0 w 104"/>
                <a:gd name="T43" fmla="*/ 0 h 104"/>
                <a:gd name="T44" fmla="*/ 0 w 104"/>
                <a:gd name="T45" fmla="*/ 0 h 104"/>
                <a:gd name="T46" fmla="*/ 0 w 104"/>
                <a:gd name="T47" fmla="*/ 0 h 104"/>
                <a:gd name="T48" fmla="*/ 0 w 104"/>
                <a:gd name="T49" fmla="*/ 0 h 104"/>
                <a:gd name="T50" fmla="*/ 0 w 104"/>
                <a:gd name="T51" fmla="*/ 0 h 104"/>
                <a:gd name="T52" fmla="*/ 0 w 104"/>
                <a:gd name="T53" fmla="*/ 0 h 104"/>
                <a:gd name="T54" fmla="*/ 0 w 104"/>
                <a:gd name="T55" fmla="*/ 0 h 104"/>
                <a:gd name="T56" fmla="*/ 0 w 104"/>
                <a:gd name="T57" fmla="*/ 0 h 104"/>
                <a:gd name="T58" fmla="*/ 0 w 104"/>
                <a:gd name="T59" fmla="*/ 0 h 104"/>
                <a:gd name="T60" fmla="*/ 0 w 104"/>
                <a:gd name="T61" fmla="*/ 0 h 104"/>
                <a:gd name="T62" fmla="*/ 0 w 104"/>
                <a:gd name="T63" fmla="*/ 0 h 104"/>
                <a:gd name="T64" fmla="*/ 0 w 104"/>
                <a:gd name="T65" fmla="*/ 0 h 104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04"/>
                <a:gd name="T100" fmla="*/ 0 h 104"/>
                <a:gd name="T101" fmla="*/ 104 w 104"/>
                <a:gd name="T102" fmla="*/ 104 h 104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04" h="104">
                  <a:moveTo>
                    <a:pt x="52" y="104"/>
                  </a:moveTo>
                  <a:lnTo>
                    <a:pt x="62" y="103"/>
                  </a:lnTo>
                  <a:lnTo>
                    <a:pt x="73" y="100"/>
                  </a:lnTo>
                  <a:lnTo>
                    <a:pt x="81" y="95"/>
                  </a:lnTo>
                  <a:lnTo>
                    <a:pt x="89" y="89"/>
                  </a:lnTo>
                  <a:lnTo>
                    <a:pt x="95" y="81"/>
                  </a:lnTo>
                  <a:lnTo>
                    <a:pt x="100" y="72"/>
                  </a:lnTo>
                  <a:lnTo>
                    <a:pt x="103" y="62"/>
                  </a:lnTo>
                  <a:lnTo>
                    <a:pt x="104" y="52"/>
                  </a:lnTo>
                  <a:lnTo>
                    <a:pt x="103" y="41"/>
                  </a:lnTo>
                  <a:lnTo>
                    <a:pt x="100" y="31"/>
                  </a:lnTo>
                  <a:lnTo>
                    <a:pt x="95" y="22"/>
                  </a:lnTo>
                  <a:lnTo>
                    <a:pt x="89" y="15"/>
                  </a:lnTo>
                  <a:lnTo>
                    <a:pt x="81" y="8"/>
                  </a:lnTo>
                  <a:lnTo>
                    <a:pt x="73" y="4"/>
                  </a:lnTo>
                  <a:lnTo>
                    <a:pt x="62" y="1"/>
                  </a:lnTo>
                  <a:lnTo>
                    <a:pt x="52" y="0"/>
                  </a:lnTo>
                  <a:lnTo>
                    <a:pt x="42" y="1"/>
                  </a:lnTo>
                  <a:lnTo>
                    <a:pt x="32" y="4"/>
                  </a:lnTo>
                  <a:lnTo>
                    <a:pt x="24" y="8"/>
                  </a:lnTo>
                  <a:lnTo>
                    <a:pt x="16" y="15"/>
                  </a:lnTo>
                  <a:lnTo>
                    <a:pt x="9" y="22"/>
                  </a:lnTo>
                  <a:lnTo>
                    <a:pt x="4" y="31"/>
                  </a:lnTo>
                  <a:lnTo>
                    <a:pt x="1" y="41"/>
                  </a:lnTo>
                  <a:lnTo>
                    <a:pt x="0" y="52"/>
                  </a:lnTo>
                  <a:lnTo>
                    <a:pt x="1" y="62"/>
                  </a:lnTo>
                  <a:lnTo>
                    <a:pt x="4" y="72"/>
                  </a:lnTo>
                  <a:lnTo>
                    <a:pt x="9" y="81"/>
                  </a:lnTo>
                  <a:lnTo>
                    <a:pt x="16" y="89"/>
                  </a:lnTo>
                  <a:lnTo>
                    <a:pt x="24" y="95"/>
                  </a:lnTo>
                  <a:lnTo>
                    <a:pt x="32" y="100"/>
                  </a:lnTo>
                  <a:lnTo>
                    <a:pt x="42" y="103"/>
                  </a:lnTo>
                  <a:lnTo>
                    <a:pt x="52" y="10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38" name="Freeform 522"/>
            <p:cNvSpPr>
              <a:spLocks/>
            </p:cNvSpPr>
            <p:nvPr/>
          </p:nvSpPr>
          <p:spPr bwMode="auto">
            <a:xfrm>
              <a:off x="3990" y="3357"/>
              <a:ext cx="6" cy="6"/>
            </a:xfrm>
            <a:custGeom>
              <a:avLst/>
              <a:gdLst>
                <a:gd name="T0" fmla="*/ 0 w 52"/>
                <a:gd name="T1" fmla="*/ 0 h 52"/>
                <a:gd name="T2" fmla="*/ 0 w 52"/>
                <a:gd name="T3" fmla="*/ 0 h 52"/>
                <a:gd name="T4" fmla="*/ 0 w 52"/>
                <a:gd name="T5" fmla="*/ 0 h 52"/>
                <a:gd name="T6" fmla="*/ 0 w 52"/>
                <a:gd name="T7" fmla="*/ 0 h 52"/>
                <a:gd name="T8" fmla="*/ 0 w 52"/>
                <a:gd name="T9" fmla="*/ 0 h 52"/>
                <a:gd name="T10" fmla="*/ 0 w 52"/>
                <a:gd name="T11" fmla="*/ 0 h 52"/>
                <a:gd name="T12" fmla="*/ 0 w 52"/>
                <a:gd name="T13" fmla="*/ 0 h 52"/>
                <a:gd name="T14" fmla="*/ 0 w 52"/>
                <a:gd name="T15" fmla="*/ 0 h 52"/>
                <a:gd name="T16" fmla="*/ 0 w 52"/>
                <a:gd name="T17" fmla="*/ 0 h 52"/>
                <a:gd name="T18" fmla="*/ 0 w 52"/>
                <a:gd name="T19" fmla="*/ 0 h 52"/>
                <a:gd name="T20" fmla="*/ 0 w 52"/>
                <a:gd name="T21" fmla="*/ 0 h 52"/>
                <a:gd name="T22" fmla="*/ 0 w 52"/>
                <a:gd name="T23" fmla="*/ 0 h 52"/>
                <a:gd name="T24" fmla="*/ 0 w 52"/>
                <a:gd name="T25" fmla="*/ 0 h 52"/>
                <a:gd name="T26" fmla="*/ 0 w 52"/>
                <a:gd name="T27" fmla="*/ 0 h 52"/>
                <a:gd name="T28" fmla="*/ 0 w 52"/>
                <a:gd name="T29" fmla="*/ 0 h 52"/>
                <a:gd name="T30" fmla="*/ 0 w 52"/>
                <a:gd name="T31" fmla="*/ 0 h 52"/>
                <a:gd name="T32" fmla="*/ 0 w 52"/>
                <a:gd name="T33" fmla="*/ 0 h 5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2"/>
                <a:gd name="T52" fmla="*/ 0 h 52"/>
                <a:gd name="T53" fmla="*/ 52 w 52"/>
                <a:gd name="T54" fmla="*/ 52 h 5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2" h="52">
                  <a:moveTo>
                    <a:pt x="25" y="52"/>
                  </a:moveTo>
                  <a:lnTo>
                    <a:pt x="35" y="50"/>
                  </a:lnTo>
                  <a:lnTo>
                    <a:pt x="44" y="44"/>
                  </a:lnTo>
                  <a:lnTo>
                    <a:pt x="50" y="36"/>
                  </a:lnTo>
                  <a:lnTo>
                    <a:pt x="52" y="25"/>
                  </a:lnTo>
                  <a:lnTo>
                    <a:pt x="50" y="15"/>
                  </a:lnTo>
                  <a:lnTo>
                    <a:pt x="44" y="7"/>
                  </a:lnTo>
                  <a:lnTo>
                    <a:pt x="35" y="2"/>
                  </a:lnTo>
                  <a:lnTo>
                    <a:pt x="25" y="0"/>
                  </a:lnTo>
                  <a:lnTo>
                    <a:pt x="15" y="2"/>
                  </a:lnTo>
                  <a:lnTo>
                    <a:pt x="7" y="7"/>
                  </a:lnTo>
                  <a:lnTo>
                    <a:pt x="2" y="15"/>
                  </a:lnTo>
                  <a:lnTo>
                    <a:pt x="0" y="25"/>
                  </a:lnTo>
                  <a:lnTo>
                    <a:pt x="2" y="36"/>
                  </a:lnTo>
                  <a:lnTo>
                    <a:pt x="7" y="44"/>
                  </a:lnTo>
                  <a:lnTo>
                    <a:pt x="15" y="50"/>
                  </a:lnTo>
                  <a:lnTo>
                    <a:pt x="25" y="52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39" name="Freeform 523"/>
            <p:cNvSpPr>
              <a:spLocks/>
            </p:cNvSpPr>
            <p:nvPr/>
          </p:nvSpPr>
          <p:spPr bwMode="auto">
            <a:xfrm>
              <a:off x="4000" y="3357"/>
              <a:ext cx="5" cy="6"/>
            </a:xfrm>
            <a:custGeom>
              <a:avLst/>
              <a:gdLst>
                <a:gd name="T0" fmla="*/ 0 w 52"/>
                <a:gd name="T1" fmla="*/ 0 h 52"/>
                <a:gd name="T2" fmla="*/ 0 w 52"/>
                <a:gd name="T3" fmla="*/ 0 h 52"/>
                <a:gd name="T4" fmla="*/ 0 w 52"/>
                <a:gd name="T5" fmla="*/ 0 h 52"/>
                <a:gd name="T6" fmla="*/ 0 w 52"/>
                <a:gd name="T7" fmla="*/ 0 h 52"/>
                <a:gd name="T8" fmla="*/ 0 w 52"/>
                <a:gd name="T9" fmla="*/ 0 h 52"/>
                <a:gd name="T10" fmla="*/ 0 w 52"/>
                <a:gd name="T11" fmla="*/ 0 h 52"/>
                <a:gd name="T12" fmla="*/ 0 w 52"/>
                <a:gd name="T13" fmla="*/ 0 h 52"/>
                <a:gd name="T14" fmla="*/ 0 w 52"/>
                <a:gd name="T15" fmla="*/ 0 h 52"/>
                <a:gd name="T16" fmla="*/ 0 w 52"/>
                <a:gd name="T17" fmla="*/ 0 h 52"/>
                <a:gd name="T18" fmla="*/ 0 w 52"/>
                <a:gd name="T19" fmla="*/ 0 h 52"/>
                <a:gd name="T20" fmla="*/ 0 w 52"/>
                <a:gd name="T21" fmla="*/ 0 h 52"/>
                <a:gd name="T22" fmla="*/ 0 w 52"/>
                <a:gd name="T23" fmla="*/ 0 h 52"/>
                <a:gd name="T24" fmla="*/ 0 w 52"/>
                <a:gd name="T25" fmla="*/ 0 h 52"/>
                <a:gd name="T26" fmla="*/ 0 w 52"/>
                <a:gd name="T27" fmla="*/ 0 h 52"/>
                <a:gd name="T28" fmla="*/ 0 w 52"/>
                <a:gd name="T29" fmla="*/ 0 h 52"/>
                <a:gd name="T30" fmla="*/ 0 w 52"/>
                <a:gd name="T31" fmla="*/ 0 h 52"/>
                <a:gd name="T32" fmla="*/ 0 w 52"/>
                <a:gd name="T33" fmla="*/ 0 h 5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2"/>
                <a:gd name="T52" fmla="*/ 0 h 52"/>
                <a:gd name="T53" fmla="*/ 52 w 52"/>
                <a:gd name="T54" fmla="*/ 52 h 5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2" h="52">
                  <a:moveTo>
                    <a:pt x="27" y="52"/>
                  </a:moveTo>
                  <a:lnTo>
                    <a:pt x="37" y="50"/>
                  </a:lnTo>
                  <a:lnTo>
                    <a:pt x="45" y="45"/>
                  </a:lnTo>
                  <a:lnTo>
                    <a:pt x="50" y="37"/>
                  </a:lnTo>
                  <a:lnTo>
                    <a:pt x="52" y="26"/>
                  </a:lnTo>
                  <a:lnTo>
                    <a:pt x="50" y="16"/>
                  </a:lnTo>
                  <a:lnTo>
                    <a:pt x="45" y="8"/>
                  </a:lnTo>
                  <a:lnTo>
                    <a:pt x="37" y="2"/>
                  </a:lnTo>
                  <a:lnTo>
                    <a:pt x="27" y="0"/>
                  </a:lnTo>
                  <a:lnTo>
                    <a:pt x="17" y="2"/>
                  </a:lnTo>
                  <a:lnTo>
                    <a:pt x="8" y="8"/>
                  </a:lnTo>
                  <a:lnTo>
                    <a:pt x="2" y="16"/>
                  </a:lnTo>
                  <a:lnTo>
                    <a:pt x="0" y="26"/>
                  </a:lnTo>
                  <a:lnTo>
                    <a:pt x="2" y="37"/>
                  </a:lnTo>
                  <a:lnTo>
                    <a:pt x="8" y="45"/>
                  </a:lnTo>
                  <a:lnTo>
                    <a:pt x="17" y="50"/>
                  </a:lnTo>
                  <a:lnTo>
                    <a:pt x="27" y="52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40" name="Freeform 524"/>
            <p:cNvSpPr>
              <a:spLocks/>
            </p:cNvSpPr>
            <p:nvPr/>
          </p:nvSpPr>
          <p:spPr bwMode="auto">
            <a:xfrm>
              <a:off x="3961" y="3278"/>
              <a:ext cx="16" cy="79"/>
            </a:xfrm>
            <a:custGeom>
              <a:avLst/>
              <a:gdLst>
                <a:gd name="T0" fmla="*/ 0 w 148"/>
                <a:gd name="T1" fmla="*/ 0 h 712"/>
                <a:gd name="T2" fmla="*/ 0 w 148"/>
                <a:gd name="T3" fmla="*/ 0 h 712"/>
                <a:gd name="T4" fmla="*/ 0 w 148"/>
                <a:gd name="T5" fmla="*/ 0 h 712"/>
                <a:gd name="T6" fmla="*/ 0 w 148"/>
                <a:gd name="T7" fmla="*/ 0 h 712"/>
                <a:gd name="T8" fmla="*/ 0 w 148"/>
                <a:gd name="T9" fmla="*/ 0 h 712"/>
                <a:gd name="T10" fmla="*/ 0 w 148"/>
                <a:gd name="T11" fmla="*/ 0 h 712"/>
                <a:gd name="T12" fmla="*/ 0 w 148"/>
                <a:gd name="T13" fmla="*/ 0 h 712"/>
                <a:gd name="T14" fmla="*/ 0 w 148"/>
                <a:gd name="T15" fmla="*/ 0 h 712"/>
                <a:gd name="T16" fmla="*/ 0 w 148"/>
                <a:gd name="T17" fmla="*/ 0 h 712"/>
                <a:gd name="T18" fmla="*/ 0 w 148"/>
                <a:gd name="T19" fmla="*/ 0 h 712"/>
                <a:gd name="T20" fmla="*/ 0 w 148"/>
                <a:gd name="T21" fmla="*/ 0 h 712"/>
                <a:gd name="T22" fmla="*/ 0 w 148"/>
                <a:gd name="T23" fmla="*/ 0 h 712"/>
                <a:gd name="T24" fmla="*/ 0 w 148"/>
                <a:gd name="T25" fmla="*/ 0 h 712"/>
                <a:gd name="T26" fmla="*/ 0 w 148"/>
                <a:gd name="T27" fmla="*/ 0 h 712"/>
                <a:gd name="T28" fmla="*/ 0 w 148"/>
                <a:gd name="T29" fmla="*/ 0 h 712"/>
                <a:gd name="T30" fmla="*/ 0 w 148"/>
                <a:gd name="T31" fmla="*/ 0 h 712"/>
                <a:gd name="T32" fmla="*/ 0 w 148"/>
                <a:gd name="T33" fmla="*/ 0 h 712"/>
                <a:gd name="T34" fmla="*/ 0 w 148"/>
                <a:gd name="T35" fmla="*/ 0 h 712"/>
                <a:gd name="T36" fmla="*/ 0 w 148"/>
                <a:gd name="T37" fmla="*/ 0 h 712"/>
                <a:gd name="T38" fmla="*/ 0 w 148"/>
                <a:gd name="T39" fmla="*/ 0 h 712"/>
                <a:gd name="T40" fmla="*/ 0 w 148"/>
                <a:gd name="T41" fmla="*/ 0 h 712"/>
                <a:gd name="T42" fmla="*/ 0 w 148"/>
                <a:gd name="T43" fmla="*/ 0 h 712"/>
                <a:gd name="T44" fmla="*/ 0 w 148"/>
                <a:gd name="T45" fmla="*/ 0 h 712"/>
                <a:gd name="T46" fmla="*/ 0 w 148"/>
                <a:gd name="T47" fmla="*/ 0 h 712"/>
                <a:gd name="T48" fmla="*/ 0 w 148"/>
                <a:gd name="T49" fmla="*/ 0 h 712"/>
                <a:gd name="T50" fmla="*/ 0 w 148"/>
                <a:gd name="T51" fmla="*/ 0 h 712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48"/>
                <a:gd name="T79" fmla="*/ 0 h 712"/>
                <a:gd name="T80" fmla="*/ 148 w 148"/>
                <a:gd name="T81" fmla="*/ 712 h 712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48" h="712">
                  <a:moveTo>
                    <a:pt x="46" y="14"/>
                  </a:moveTo>
                  <a:lnTo>
                    <a:pt x="42" y="29"/>
                  </a:lnTo>
                  <a:lnTo>
                    <a:pt x="32" y="68"/>
                  </a:lnTo>
                  <a:lnTo>
                    <a:pt x="18" y="132"/>
                  </a:lnTo>
                  <a:lnTo>
                    <a:pt x="7" y="217"/>
                  </a:lnTo>
                  <a:lnTo>
                    <a:pt x="0" y="319"/>
                  </a:lnTo>
                  <a:lnTo>
                    <a:pt x="1" y="438"/>
                  </a:lnTo>
                  <a:lnTo>
                    <a:pt x="13" y="570"/>
                  </a:lnTo>
                  <a:lnTo>
                    <a:pt x="41" y="712"/>
                  </a:lnTo>
                  <a:lnTo>
                    <a:pt x="143" y="707"/>
                  </a:lnTo>
                  <a:lnTo>
                    <a:pt x="139" y="685"/>
                  </a:lnTo>
                  <a:lnTo>
                    <a:pt x="128" y="628"/>
                  </a:lnTo>
                  <a:lnTo>
                    <a:pt x="116" y="543"/>
                  </a:lnTo>
                  <a:lnTo>
                    <a:pt x="105" y="439"/>
                  </a:lnTo>
                  <a:lnTo>
                    <a:pt x="99" y="324"/>
                  </a:lnTo>
                  <a:lnTo>
                    <a:pt x="102" y="209"/>
                  </a:lnTo>
                  <a:lnTo>
                    <a:pt x="117" y="100"/>
                  </a:lnTo>
                  <a:lnTo>
                    <a:pt x="148" y="8"/>
                  </a:lnTo>
                  <a:lnTo>
                    <a:pt x="148" y="7"/>
                  </a:lnTo>
                  <a:lnTo>
                    <a:pt x="148" y="5"/>
                  </a:lnTo>
                  <a:lnTo>
                    <a:pt x="146" y="3"/>
                  </a:lnTo>
                  <a:lnTo>
                    <a:pt x="140" y="0"/>
                  </a:lnTo>
                  <a:lnTo>
                    <a:pt x="127" y="0"/>
                  </a:lnTo>
                  <a:lnTo>
                    <a:pt x="109" y="1"/>
                  </a:lnTo>
                  <a:lnTo>
                    <a:pt x="83" y="6"/>
                  </a:lnTo>
                  <a:lnTo>
                    <a:pt x="46" y="1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41" name="Freeform 525"/>
            <p:cNvSpPr>
              <a:spLocks/>
            </p:cNvSpPr>
            <p:nvPr/>
          </p:nvSpPr>
          <p:spPr bwMode="auto">
            <a:xfrm>
              <a:off x="4045" y="3268"/>
              <a:ext cx="23" cy="88"/>
            </a:xfrm>
            <a:custGeom>
              <a:avLst/>
              <a:gdLst>
                <a:gd name="T0" fmla="*/ 0 w 201"/>
                <a:gd name="T1" fmla="*/ 0 h 795"/>
                <a:gd name="T2" fmla="*/ 0 w 201"/>
                <a:gd name="T3" fmla="*/ 0 h 795"/>
                <a:gd name="T4" fmla="*/ 0 w 201"/>
                <a:gd name="T5" fmla="*/ 0 h 795"/>
                <a:gd name="T6" fmla="*/ 0 w 201"/>
                <a:gd name="T7" fmla="*/ 0 h 795"/>
                <a:gd name="T8" fmla="*/ 0 w 201"/>
                <a:gd name="T9" fmla="*/ 0 h 795"/>
                <a:gd name="T10" fmla="*/ 0 w 201"/>
                <a:gd name="T11" fmla="*/ 0 h 795"/>
                <a:gd name="T12" fmla="*/ 0 w 201"/>
                <a:gd name="T13" fmla="*/ 0 h 795"/>
                <a:gd name="T14" fmla="*/ 0 w 201"/>
                <a:gd name="T15" fmla="*/ 0 h 795"/>
                <a:gd name="T16" fmla="*/ 0 w 201"/>
                <a:gd name="T17" fmla="*/ 0 h 795"/>
                <a:gd name="T18" fmla="*/ 0 w 201"/>
                <a:gd name="T19" fmla="*/ 0 h 795"/>
                <a:gd name="T20" fmla="*/ 0 w 201"/>
                <a:gd name="T21" fmla="*/ 0 h 795"/>
                <a:gd name="T22" fmla="*/ 0 w 201"/>
                <a:gd name="T23" fmla="*/ 0 h 795"/>
                <a:gd name="T24" fmla="*/ 0 w 201"/>
                <a:gd name="T25" fmla="*/ 0 h 795"/>
                <a:gd name="T26" fmla="*/ 0 w 201"/>
                <a:gd name="T27" fmla="*/ 0 h 795"/>
                <a:gd name="T28" fmla="*/ 0 w 201"/>
                <a:gd name="T29" fmla="*/ 0 h 795"/>
                <a:gd name="T30" fmla="*/ 0 w 201"/>
                <a:gd name="T31" fmla="*/ 0 h 795"/>
                <a:gd name="T32" fmla="*/ 0 w 201"/>
                <a:gd name="T33" fmla="*/ 0 h 795"/>
                <a:gd name="T34" fmla="*/ 0 w 201"/>
                <a:gd name="T35" fmla="*/ 0 h 795"/>
                <a:gd name="T36" fmla="*/ 0 w 201"/>
                <a:gd name="T37" fmla="*/ 0 h 79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01"/>
                <a:gd name="T58" fmla="*/ 0 h 795"/>
                <a:gd name="T59" fmla="*/ 201 w 201"/>
                <a:gd name="T60" fmla="*/ 795 h 795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01" h="795">
                  <a:moveTo>
                    <a:pt x="201" y="5"/>
                  </a:moveTo>
                  <a:lnTo>
                    <a:pt x="196" y="10"/>
                  </a:lnTo>
                  <a:lnTo>
                    <a:pt x="183" y="31"/>
                  </a:lnTo>
                  <a:lnTo>
                    <a:pt x="165" y="73"/>
                  </a:lnTo>
                  <a:lnTo>
                    <a:pt x="148" y="140"/>
                  </a:lnTo>
                  <a:lnTo>
                    <a:pt x="134" y="240"/>
                  </a:lnTo>
                  <a:lnTo>
                    <a:pt x="127" y="379"/>
                  </a:lnTo>
                  <a:lnTo>
                    <a:pt x="131" y="561"/>
                  </a:lnTo>
                  <a:lnTo>
                    <a:pt x="150" y="795"/>
                  </a:lnTo>
                  <a:lnTo>
                    <a:pt x="37" y="795"/>
                  </a:lnTo>
                  <a:lnTo>
                    <a:pt x="33" y="771"/>
                  </a:lnTo>
                  <a:lnTo>
                    <a:pt x="24" y="707"/>
                  </a:lnTo>
                  <a:lnTo>
                    <a:pt x="13" y="611"/>
                  </a:lnTo>
                  <a:lnTo>
                    <a:pt x="3" y="493"/>
                  </a:lnTo>
                  <a:lnTo>
                    <a:pt x="0" y="363"/>
                  </a:lnTo>
                  <a:lnTo>
                    <a:pt x="7" y="231"/>
                  </a:lnTo>
                  <a:lnTo>
                    <a:pt x="28" y="107"/>
                  </a:lnTo>
                  <a:lnTo>
                    <a:pt x="66" y="0"/>
                  </a:lnTo>
                  <a:lnTo>
                    <a:pt x="201" y="5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42" name="Freeform 526"/>
            <p:cNvSpPr>
              <a:spLocks/>
            </p:cNvSpPr>
            <p:nvPr/>
          </p:nvSpPr>
          <p:spPr bwMode="auto">
            <a:xfrm>
              <a:off x="3961" y="3282"/>
              <a:ext cx="15" cy="69"/>
            </a:xfrm>
            <a:custGeom>
              <a:avLst/>
              <a:gdLst>
                <a:gd name="T0" fmla="*/ 0 w 129"/>
                <a:gd name="T1" fmla="*/ 0 h 622"/>
                <a:gd name="T2" fmla="*/ 0 w 129"/>
                <a:gd name="T3" fmla="*/ 0 h 622"/>
                <a:gd name="T4" fmla="*/ 0 w 129"/>
                <a:gd name="T5" fmla="*/ 0 h 622"/>
                <a:gd name="T6" fmla="*/ 0 w 129"/>
                <a:gd name="T7" fmla="*/ 0 h 622"/>
                <a:gd name="T8" fmla="*/ 0 w 129"/>
                <a:gd name="T9" fmla="*/ 0 h 622"/>
                <a:gd name="T10" fmla="*/ 0 w 129"/>
                <a:gd name="T11" fmla="*/ 0 h 622"/>
                <a:gd name="T12" fmla="*/ 0 w 129"/>
                <a:gd name="T13" fmla="*/ 0 h 622"/>
                <a:gd name="T14" fmla="*/ 0 w 129"/>
                <a:gd name="T15" fmla="*/ 0 h 622"/>
                <a:gd name="T16" fmla="*/ 0 w 129"/>
                <a:gd name="T17" fmla="*/ 0 h 622"/>
                <a:gd name="T18" fmla="*/ 0 w 129"/>
                <a:gd name="T19" fmla="*/ 0 h 622"/>
                <a:gd name="T20" fmla="*/ 0 w 129"/>
                <a:gd name="T21" fmla="*/ 0 h 622"/>
                <a:gd name="T22" fmla="*/ 0 w 129"/>
                <a:gd name="T23" fmla="*/ 0 h 622"/>
                <a:gd name="T24" fmla="*/ 0 w 129"/>
                <a:gd name="T25" fmla="*/ 0 h 622"/>
                <a:gd name="T26" fmla="*/ 0 w 129"/>
                <a:gd name="T27" fmla="*/ 0 h 622"/>
                <a:gd name="T28" fmla="*/ 0 w 129"/>
                <a:gd name="T29" fmla="*/ 0 h 622"/>
                <a:gd name="T30" fmla="*/ 0 w 129"/>
                <a:gd name="T31" fmla="*/ 0 h 622"/>
                <a:gd name="T32" fmla="*/ 0 w 129"/>
                <a:gd name="T33" fmla="*/ 0 h 622"/>
                <a:gd name="T34" fmla="*/ 0 w 129"/>
                <a:gd name="T35" fmla="*/ 0 h 622"/>
                <a:gd name="T36" fmla="*/ 0 w 129"/>
                <a:gd name="T37" fmla="*/ 0 h 622"/>
                <a:gd name="T38" fmla="*/ 0 w 129"/>
                <a:gd name="T39" fmla="*/ 0 h 622"/>
                <a:gd name="T40" fmla="*/ 0 w 129"/>
                <a:gd name="T41" fmla="*/ 0 h 622"/>
                <a:gd name="T42" fmla="*/ 0 w 129"/>
                <a:gd name="T43" fmla="*/ 0 h 622"/>
                <a:gd name="T44" fmla="*/ 0 w 129"/>
                <a:gd name="T45" fmla="*/ 0 h 622"/>
                <a:gd name="T46" fmla="*/ 0 w 129"/>
                <a:gd name="T47" fmla="*/ 0 h 622"/>
                <a:gd name="T48" fmla="*/ 0 w 129"/>
                <a:gd name="T49" fmla="*/ 0 h 622"/>
                <a:gd name="T50" fmla="*/ 0 w 129"/>
                <a:gd name="T51" fmla="*/ 0 h 622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29"/>
                <a:gd name="T79" fmla="*/ 0 h 622"/>
                <a:gd name="T80" fmla="*/ 129 w 129"/>
                <a:gd name="T81" fmla="*/ 622 h 622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29" h="622">
                  <a:moveTo>
                    <a:pt x="41" y="12"/>
                  </a:moveTo>
                  <a:lnTo>
                    <a:pt x="37" y="24"/>
                  </a:lnTo>
                  <a:lnTo>
                    <a:pt x="29" y="59"/>
                  </a:lnTo>
                  <a:lnTo>
                    <a:pt x="18" y="115"/>
                  </a:lnTo>
                  <a:lnTo>
                    <a:pt x="6" y="189"/>
                  </a:lnTo>
                  <a:lnTo>
                    <a:pt x="0" y="279"/>
                  </a:lnTo>
                  <a:lnTo>
                    <a:pt x="1" y="382"/>
                  </a:lnTo>
                  <a:lnTo>
                    <a:pt x="11" y="497"/>
                  </a:lnTo>
                  <a:lnTo>
                    <a:pt x="36" y="622"/>
                  </a:lnTo>
                  <a:lnTo>
                    <a:pt x="124" y="617"/>
                  </a:lnTo>
                  <a:lnTo>
                    <a:pt x="120" y="598"/>
                  </a:lnTo>
                  <a:lnTo>
                    <a:pt x="112" y="548"/>
                  </a:lnTo>
                  <a:lnTo>
                    <a:pt x="101" y="473"/>
                  </a:lnTo>
                  <a:lnTo>
                    <a:pt x="92" y="382"/>
                  </a:lnTo>
                  <a:lnTo>
                    <a:pt x="87" y="282"/>
                  </a:lnTo>
                  <a:lnTo>
                    <a:pt x="89" y="182"/>
                  </a:lnTo>
                  <a:lnTo>
                    <a:pt x="102" y="87"/>
                  </a:lnTo>
                  <a:lnTo>
                    <a:pt x="129" y="7"/>
                  </a:lnTo>
                  <a:lnTo>
                    <a:pt x="129" y="6"/>
                  </a:lnTo>
                  <a:lnTo>
                    <a:pt x="129" y="4"/>
                  </a:lnTo>
                  <a:lnTo>
                    <a:pt x="127" y="2"/>
                  </a:lnTo>
                  <a:lnTo>
                    <a:pt x="122" y="0"/>
                  </a:lnTo>
                  <a:lnTo>
                    <a:pt x="112" y="0"/>
                  </a:lnTo>
                  <a:lnTo>
                    <a:pt x="96" y="1"/>
                  </a:lnTo>
                  <a:lnTo>
                    <a:pt x="72" y="5"/>
                  </a:lnTo>
                  <a:lnTo>
                    <a:pt x="41" y="12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43" name="Freeform 527"/>
            <p:cNvSpPr>
              <a:spLocks/>
            </p:cNvSpPr>
            <p:nvPr/>
          </p:nvSpPr>
          <p:spPr bwMode="auto">
            <a:xfrm>
              <a:off x="3962" y="3287"/>
              <a:ext cx="12" cy="59"/>
            </a:xfrm>
            <a:custGeom>
              <a:avLst/>
              <a:gdLst>
                <a:gd name="T0" fmla="*/ 0 w 110"/>
                <a:gd name="T1" fmla="*/ 0 h 531"/>
                <a:gd name="T2" fmla="*/ 0 w 110"/>
                <a:gd name="T3" fmla="*/ 0 h 531"/>
                <a:gd name="T4" fmla="*/ 0 w 110"/>
                <a:gd name="T5" fmla="*/ 0 h 531"/>
                <a:gd name="T6" fmla="*/ 0 w 110"/>
                <a:gd name="T7" fmla="*/ 0 h 531"/>
                <a:gd name="T8" fmla="*/ 0 w 110"/>
                <a:gd name="T9" fmla="*/ 0 h 531"/>
                <a:gd name="T10" fmla="*/ 0 w 110"/>
                <a:gd name="T11" fmla="*/ 0 h 531"/>
                <a:gd name="T12" fmla="*/ 0 w 110"/>
                <a:gd name="T13" fmla="*/ 0 h 531"/>
                <a:gd name="T14" fmla="*/ 0 w 110"/>
                <a:gd name="T15" fmla="*/ 0 h 531"/>
                <a:gd name="T16" fmla="*/ 0 w 110"/>
                <a:gd name="T17" fmla="*/ 0 h 531"/>
                <a:gd name="T18" fmla="*/ 0 w 110"/>
                <a:gd name="T19" fmla="*/ 0 h 531"/>
                <a:gd name="T20" fmla="*/ 0 w 110"/>
                <a:gd name="T21" fmla="*/ 0 h 531"/>
                <a:gd name="T22" fmla="*/ 0 w 110"/>
                <a:gd name="T23" fmla="*/ 0 h 531"/>
                <a:gd name="T24" fmla="*/ 0 w 110"/>
                <a:gd name="T25" fmla="*/ 0 h 531"/>
                <a:gd name="T26" fmla="*/ 0 w 110"/>
                <a:gd name="T27" fmla="*/ 0 h 531"/>
                <a:gd name="T28" fmla="*/ 0 w 110"/>
                <a:gd name="T29" fmla="*/ 0 h 531"/>
                <a:gd name="T30" fmla="*/ 0 w 110"/>
                <a:gd name="T31" fmla="*/ 0 h 531"/>
                <a:gd name="T32" fmla="*/ 0 w 110"/>
                <a:gd name="T33" fmla="*/ 0 h 531"/>
                <a:gd name="T34" fmla="*/ 0 w 110"/>
                <a:gd name="T35" fmla="*/ 0 h 531"/>
                <a:gd name="T36" fmla="*/ 0 w 110"/>
                <a:gd name="T37" fmla="*/ 0 h 531"/>
                <a:gd name="T38" fmla="*/ 0 w 110"/>
                <a:gd name="T39" fmla="*/ 0 h 531"/>
                <a:gd name="T40" fmla="*/ 0 w 110"/>
                <a:gd name="T41" fmla="*/ 0 h 531"/>
                <a:gd name="T42" fmla="*/ 0 w 110"/>
                <a:gd name="T43" fmla="*/ 0 h 531"/>
                <a:gd name="T44" fmla="*/ 0 w 110"/>
                <a:gd name="T45" fmla="*/ 0 h 531"/>
                <a:gd name="T46" fmla="*/ 0 w 110"/>
                <a:gd name="T47" fmla="*/ 0 h 531"/>
                <a:gd name="T48" fmla="*/ 0 w 110"/>
                <a:gd name="T49" fmla="*/ 0 h 531"/>
                <a:gd name="T50" fmla="*/ 0 w 110"/>
                <a:gd name="T51" fmla="*/ 0 h 531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10"/>
                <a:gd name="T79" fmla="*/ 0 h 531"/>
                <a:gd name="T80" fmla="*/ 110 w 110"/>
                <a:gd name="T81" fmla="*/ 531 h 531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10" h="531">
                  <a:moveTo>
                    <a:pt x="35" y="10"/>
                  </a:moveTo>
                  <a:lnTo>
                    <a:pt x="32" y="20"/>
                  </a:lnTo>
                  <a:lnTo>
                    <a:pt x="24" y="50"/>
                  </a:lnTo>
                  <a:lnTo>
                    <a:pt x="15" y="98"/>
                  </a:lnTo>
                  <a:lnTo>
                    <a:pt x="5" y="160"/>
                  </a:lnTo>
                  <a:lnTo>
                    <a:pt x="0" y="237"/>
                  </a:lnTo>
                  <a:lnTo>
                    <a:pt x="1" y="326"/>
                  </a:lnTo>
                  <a:lnTo>
                    <a:pt x="10" y="424"/>
                  </a:lnTo>
                  <a:lnTo>
                    <a:pt x="31" y="531"/>
                  </a:lnTo>
                  <a:lnTo>
                    <a:pt x="106" y="525"/>
                  </a:lnTo>
                  <a:lnTo>
                    <a:pt x="103" y="510"/>
                  </a:lnTo>
                  <a:lnTo>
                    <a:pt x="96" y="467"/>
                  </a:lnTo>
                  <a:lnTo>
                    <a:pt x="87" y="404"/>
                  </a:lnTo>
                  <a:lnTo>
                    <a:pt x="79" y="326"/>
                  </a:lnTo>
                  <a:lnTo>
                    <a:pt x="74" y="241"/>
                  </a:lnTo>
                  <a:lnTo>
                    <a:pt x="76" y="155"/>
                  </a:lnTo>
                  <a:lnTo>
                    <a:pt x="87" y="74"/>
                  </a:lnTo>
                  <a:lnTo>
                    <a:pt x="110" y="6"/>
                  </a:lnTo>
                  <a:lnTo>
                    <a:pt x="110" y="5"/>
                  </a:lnTo>
                  <a:lnTo>
                    <a:pt x="110" y="4"/>
                  </a:lnTo>
                  <a:lnTo>
                    <a:pt x="108" y="2"/>
                  </a:lnTo>
                  <a:lnTo>
                    <a:pt x="104" y="0"/>
                  </a:lnTo>
                  <a:lnTo>
                    <a:pt x="95" y="0"/>
                  </a:lnTo>
                  <a:lnTo>
                    <a:pt x="82" y="1"/>
                  </a:lnTo>
                  <a:lnTo>
                    <a:pt x="62" y="4"/>
                  </a:lnTo>
                  <a:lnTo>
                    <a:pt x="35" y="1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44" name="Freeform 528"/>
            <p:cNvSpPr>
              <a:spLocks/>
            </p:cNvSpPr>
            <p:nvPr/>
          </p:nvSpPr>
          <p:spPr bwMode="auto">
            <a:xfrm>
              <a:off x="3963" y="3292"/>
              <a:ext cx="10" cy="48"/>
            </a:xfrm>
            <a:custGeom>
              <a:avLst/>
              <a:gdLst>
                <a:gd name="T0" fmla="*/ 0 w 92"/>
                <a:gd name="T1" fmla="*/ 0 h 438"/>
                <a:gd name="T2" fmla="*/ 0 w 92"/>
                <a:gd name="T3" fmla="*/ 0 h 438"/>
                <a:gd name="T4" fmla="*/ 0 w 92"/>
                <a:gd name="T5" fmla="*/ 0 h 438"/>
                <a:gd name="T6" fmla="*/ 0 w 92"/>
                <a:gd name="T7" fmla="*/ 0 h 438"/>
                <a:gd name="T8" fmla="*/ 0 w 92"/>
                <a:gd name="T9" fmla="*/ 0 h 438"/>
                <a:gd name="T10" fmla="*/ 0 w 92"/>
                <a:gd name="T11" fmla="*/ 0 h 438"/>
                <a:gd name="T12" fmla="*/ 0 w 92"/>
                <a:gd name="T13" fmla="*/ 0 h 438"/>
                <a:gd name="T14" fmla="*/ 0 w 92"/>
                <a:gd name="T15" fmla="*/ 0 h 438"/>
                <a:gd name="T16" fmla="*/ 0 w 92"/>
                <a:gd name="T17" fmla="*/ 0 h 438"/>
                <a:gd name="T18" fmla="*/ 0 w 92"/>
                <a:gd name="T19" fmla="*/ 0 h 438"/>
                <a:gd name="T20" fmla="*/ 0 w 92"/>
                <a:gd name="T21" fmla="*/ 0 h 438"/>
                <a:gd name="T22" fmla="*/ 0 w 92"/>
                <a:gd name="T23" fmla="*/ 0 h 438"/>
                <a:gd name="T24" fmla="*/ 0 w 92"/>
                <a:gd name="T25" fmla="*/ 0 h 438"/>
                <a:gd name="T26" fmla="*/ 0 w 92"/>
                <a:gd name="T27" fmla="*/ 0 h 438"/>
                <a:gd name="T28" fmla="*/ 0 w 92"/>
                <a:gd name="T29" fmla="*/ 0 h 438"/>
                <a:gd name="T30" fmla="*/ 0 w 92"/>
                <a:gd name="T31" fmla="*/ 0 h 438"/>
                <a:gd name="T32" fmla="*/ 0 w 92"/>
                <a:gd name="T33" fmla="*/ 0 h 438"/>
                <a:gd name="T34" fmla="*/ 0 w 92"/>
                <a:gd name="T35" fmla="*/ 0 h 438"/>
                <a:gd name="T36" fmla="*/ 0 w 92"/>
                <a:gd name="T37" fmla="*/ 0 h 438"/>
                <a:gd name="T38" fmla="*/ 0 w 92"/>
                <a:gd name="T39" fmla="*/ 0 h 438"/>
                <a:gd name="T40" fmla="*/ 0 w 92"/>
                <a:gd name="T41" fmla="*/ 0 h 438"/>
                <a:gd name="T42" fmla="*/ 0 w 92"/>
                <a:gd name="T43" fmla="*/ 0 h 438"/>
                <a:gd name="T44" fmla="*/ 0 w 92"/>
                <a:gd name="T45" fmla="*/ 0 h 438"/>
                <a:gd name="T46" fmla="*/ 0 w 92"/>
                <a:gd name="T47" fmla="*/ 0 h 438"/>
                <a:gd name="T48" fmla="*/ 0 w 92"/>
                <a:gd name="T49" fmla="*/ 0 h 438"/>
                <a:gd name="T50" fmla="*/ 0 w 92"/>
                <a:gd name="T51" fmla="*/ 0 h 438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92"/>
                <a:gd name="T79" fmla="*/ 0 h 438"/>
                <a:gd name="T80" fmla="*/ 92 w 92"/>
                <a:gd name="T81" fmla="*/ 438 h 438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92" h="438">
                  <a:moveTo>
                    <a:pt x="29" y="8"/>
                  </a:moveTo>
                  <a:lnTo>
                    <a:pt x="26" y="16"/>
                  </a:lnTo>
                  <a:lnTo>
                    <a:pt x="20" y="42"/>
                  </a:lnTo>
                  <a:lnTo>
                    <a:pt x="12" y="81"/>
                  </a:lnTo>
                  <a:lnTo>
                    <a:pt x="4" y="133"/>
                  </a:lnTo>
                  <a:lnTo>
                    <a:pt x="0" y="196"/>
                  </a:lnTo>
                  <a:lnTo>
                    <a:pt x="0" y="270"/>
                  </a:lnTo>
                  <a:lnTo>
                    <a:pt x="9" y="351"/>
                  </a:lnTo>
                  <a:lnTo>
                    <a:pt x="25" y="438"/>
                  </a:lnTo>
                  <a:lnTo>
                    <a:pt x="88" y="435"/>
                  </a:lnTo>
                  <a:lnTo>
                    <a:pt x="85" y="422"/>
                  </a:lnTo>
                  <a:lnTo>
                    <a:pt x="79" y="386"/>
                  </a:lnTo>
                  <a:lnTo>
                    <a:pt x="72" y="334"/>
                  </a:lnTo>
                  <a:lnTo>
                    <a:pt x="65" y="270"/>
                  </a:lnTo>
                  <a:lnTo>
                    <a:pt x="61" y="199"/>
                  </a:lnTo>
                  <a:lnTo>
                    <a:pt x="63" y="129"/>
                  </a:lnTo>
                  <a:lnTo>
                    <a:pt x="73" y="61"/>
                  </a:lnTo>
                  <a:lnTo>
                    <a:pt x="92" y="5"/>
                  </a:lnTo>
                  <a:lnTo>
                    <a:pt x="92" y="4"/>
                  </a:lnTo>
                  <a:lnTo>
                    <a:pt x="92" y="3"/>
                  </a:lnTo>
                  <a:lnTo>
                    <a:pt x="90" y="1"/>
                  </a:lnTo>
                  <a:lnTo>
                    <a:pt x="87" y="0"/>
                  </a:lnTo>
                  <a:lnTo>
                    <a:pt x="80" y="0"/>
                  </a:lnTo>
                  <a:lnTo>
                    <a:pt x="68" y="0"/>
                  </a:lnTo>
                  <a:lnTo>
                    <a:pt x="51" y="3"/>
                  </a:lnTo>
                  <a:lnTo>
                    <a:pt x="29" y="8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45" name="Freeform 529"/>
            <p:cNvSpPr>
              <a:spLocks/>
            </p:cNvSpPr>
            <p:nvPr/>
          </p:nvSpPr>
          <p:spPr bwMode="auto">
            <a:xfrm>
              <a:off x="3963" y="3296"/>
              <a:ext cx="8" cy="39"/>
            </a:xfrm>
            <a:custGeom>
              <a:avLst/>
              <a:gdLst>
                <a:gd name="T0" fmla="*/ 0 w 73"/>
                <a:gd name="T1" fmla="*/ 0 h 347"/>
                <a:gd name="T2" fmla="*/ 0 w 73"/>
                <a:gd name="T3" fmla="*/ 0 h 347"/>
                <a:gd name="T4" fmla="*/ 0 w 73"/>
                <a:gd name="T5" fmla="*/ 0 h 347"/>
                <a:gd name="T6" fmla="*/ 0 w 73"/>
                <a:gd name="T7" fmla="*/ 0 h 347"/>
                <a:gd name="T8" fmla="*/ 0 w 73"/>
                <a:gd name="T9" fmla="*/ 0 h 347"/>
                <a:gd name="T10" fmla="*/ 0 w 73"/>
                <a:gd name="T11" fmla="*/ 0 h 347"/>
                <a:gd name="T12" fmla="*/ 0 w 73"/>
                <a:gd name="T13" fmla="*/ 0 h 347"/>
                <a:gd name="T14" fmla="*/ 0 w 73"/>
                <a:gd name="T15" fmla="*/ 0 h 347"/>
                <a:gd name="T16" fmla="*/ 0 w 73"/>
                <a:gd name="T17" fmla="*/ 0 h 347"/>
                <a:gd name="T18" fmla="*/ 0 w 73"/>
                <a:gd name="T19" fmla="*/ 0 h 347"/>
                <a:gd name="T20" fmla="*/ 0 w 73"/>
                <a:gd name="T21" fmla="*/ 0 h 347"/>
                <a:gd name="T22" fmla="*/ 0 w 73"/>
                <a:gd name="T23" fmla="*/ 0 h 347"/>
                <a:gd name="T24" fmla="*/ 0 w 73"/>
                <a:gd name="T25" fmla="*/ 0 h 347"/>
                <a:gd name="T26" fmla="*/ 0 w 73"/>
                <a:gd name="T27" fmla="*/ 0 h 347"/>
                <a:gd name="T28" fmla="*/ 0 w 73"/>
                <a:gd name="T29" fmla="*/ 0 h 347"/>
                <a:gd name="T30" fmla="*/ 0 w 73"/>
                <a:gd name="T31" fmla="*/ 0 h 347"/>
                <a:gd name="T32" fmla="*/ 0 w 73"/>
                <a:gd name="T33" fmla="*/ 0 h 347"/>
                <a:gd name="T34" fmla="*/ 0 w 73"/>
                <a:gd name="T35" fmla="*/ 0 h 347"/>
                <a:gd name="T36" fmla="*/ 0 w 73"/>
                <a:gd name="T37" fmla="*/ 0 h 347"/>
                <a:gd name="T38" fmla="*/ 0 w 73"/>
                <a:gd name="T39" fmla="*/ 0 h 347"/>
                <a:gd name="T40" fmla="*/ 0 w 73"/>
                <a:gd name="T41" fmla="*/ 0 h 347"/>
                <a:gd name="T42" fmla="*/ 0 w 73"/>
                <a:gd name="T43" fmla="*/ 0 h 347"/>
                <a:gd name="T44" fmla="*/ 0 w 73"/>
                <a:gd name="T45" fmla="*/ 0 h 347"/>
                <a:gd name="T46" fmla="*/ 0 w 73"/>
                <a:gd name="T47" fmla="*/ 0 h 347"/>
                <a:gd name="T48" fmla="*/ 0 w 73"/>
                <a:gd name="T49" fmla="*/ 0 h 347"/>
                <a:gd name="T50" fmla="*/ 0 w 73"/>
                <a:gd name="T51" fmla="*/ 0 h 347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73"/>
                <a:gd name="T79" fmla="*/ 0 h 347"/>
                <a:gd name="T80" fmla="*/ 73 w 73"/>
                <a:gd name="T81" fmla="*/ 347 h 347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73" h="347">
                  <a:moveTo>
                    <a:pt x="23" y="7"/>
                  </a:moveTo>
                  <a:lnTo>
                    <a:pt x="21" y="14"/>
                  </a:lnTo>
                  <a:lnTo>
                    <a:pt x="16" y="33"/>
                  </a:lnTo>
                  <a:lnTo>
                    <a:pt x="10" y="64"/>
                  </a:lnTo>
                  <a:lnTo>
                    <a:pt x="4" y="105"/>
                  </a:lnTo>
                  <a:lnTo>
                    <a:pt x="0" y="155"/>
                  </a:lnTo>
                  <a:lnTo>
                    <a:pt x="0" y="213"/>
                  </a:lnTo>
                  <a:lnTo>
                    <a:pt x="7" y="278"/>
                  </a:lnTo>
                  <a:lnTo>
                    <a:pt x="20" y="347"/>
                  </a:lnTo>
                  <a:lnTo>
                    <a:pt x="70" y="344"/>
                  </a:lnTo>
                  <a:lnTo>
                    <a:pt x="68" y="334"/>
                  </a:lnTo>
                  <a:lnTo>
                    <a:pt x="63" y="305"/>
                  </a:lnTo>
                  <a:lnTo>
                    <a:pt x="56" y="265"/>
                  </a:lnTo>
                  <a:lnTo>
                    <a:pt x="51" y="213"/>
                  </a:lnTo>
                  <a:lnTo>
                    <a:pt x="48" y="158"/>
                  </a:lnTo>
                  <a:lnTo>
                    <a:pt x="50" y="101"/>
                  </a:lnTo>
                  <a:lnTo>
                    <a:pt x="57" y="49"/>
                  </a:lnTo>
                  <a:lnTo>
                    <a:pt x="73" y="4"/>
                  </a:lnTo>
                  <a:lnTo>
                    <a:pt x="73" y="2"/>
                  </a:lnTo>
                  <a:lnTo>
                    <a:pt x="72" y="1"/>
                  </a:lnTo>
                  <a:lnTo>
                    <a:pt x="69" y="0"/>
                  </a:lnTo>
                  <a:lnTo>
                    <a:pt x="63" y="0"/>
                  </a:lnTo>
                  <a:lnTo>
                    <a:pt x="53" y="1"/>
                  </a:lnTo>
                  <a:lnTo>
                    <a:pt x="41" y="3"/>
                  </a:lnTo>
                  <a:lnTo>
                    <a:pt x="23" y="7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46" name="Freeform 530"/>
            <p:cNvSpPr>
              <a:spLocks/>
            </p:cNvSpPr>
            <p:nvPr/>
          </p:nvSpPr>
          <p:spPr bwMode="auto">
            <a:xfrm>
              <a:off x="3964" y="3301"/>
              <a:ext cx="6" cy="28"/>
            </a:xfrm>
            <a:custGeom>
              <a:avLst/>
              <a:gdLst>
                <a:gd name="T0" fmla="*/ 0 w 52"/>
                <a:gd name="T1" fmla="*/ 0 h 256"/>
                <a:gd name="T2" fmla="*/ 0 w 52"/>
                <a:gd name="T3" fmla="*/ 0 h 256"/>
                <a:gd name="T4" fmla="*/ 0 w 52"/>
                <a:gd name="T5" fmla="*/ 0 h 256"/>
                <a:gd name="T6" fmla="*/ 0 w 52"/>
                <a:gd name="T7" fmla="*/ 0 h 256"/>
                <a:gd name="T8" fmla="*/ 0 w 52"/>
                <a:gd name="T9" fmla="*/ 0 h 256"/>
                <a:gd name="T10" fmla="*/ 0 w 52"/>
                <a:gd name="T11" fmla="*/ 0 h 256"/>
                <a:gd name="T12" fmla="*/ 0 w 52"/>
                <a:gd name="T13" fmla="*/ 0 h 256"/>
                <a:gd name="T14" fmla="*/ 0 w 52"/>
                <a:gd name="T15" fmla="*/ 0 h 256"/>
                <a:gd name="T16" fmla="*/ 0 w 52"/>
                <a:gd name="T17" fmla="*/ 0 h 256"/>
                <a:gd name="T18" fmla="*/ 0 w 52"/>
                <a:gd name="T19" fmla="*/ 0 h 256"/>
                <a:gd name="T20" fmla="*/ 0 w 52"/>
                <a:gd name="T21" fmla="*/ 0 h 256"/>
                <a:gd name="T22" fmla="*/ 0 w 52"/>
                <a:gd name="T23" fmla="*/ 0 h 256"/>
                <a:gd name="T24" fmla="*/ 0 w 52"/>
                <a:gd name="T25" fmla="*/ 0 h 256"/>
                <a:gd name="T26" fmla="*/ 0 w 52"/>
                <a:gd name="T27" fmla="*/ 0 h 256"/>
                <a:gd name="T28" fmla="*/ 0 w 52"/>
                <a:gd name="T29" fmla="*/ 0 h 256"/>
                <a:gd name="T30" fmla="*/ 0 w 52"/>
                <a:gd name="T31" fmla="*/ 0 h 256"/>
                <a:gd name="T32" fmla="*/ 0 w 52"/>
                <a:gd name="T33" fmla="*/ 0 h 256"/>
                <a:gd name="T34" fmla="*/ 0 w 52"/>
                <a:gd name="T35" fmla="*/ 0 h 256"/>
                <a:gd name="T36" fmla="*/ 0 w 52"/>
                <a:gd name="T37" fmla="*/ 0 h 256"/>
                <a:gd name="T38" fmla="*/ 0 w 52"/>
                <a:gd name="T39" fmla="*/ 0 h 256"/>
                <a:gd name="T40" fmla="*/ 0 w 52"/>
                <a:gd name="T41" fmla="*/ 0 h 256"/>
                <a:gd name="T42" fmla="*/ 0 w 52"/>
                <a:gd name="T43" fmla="*/ 0 h 256"/>
                <a:gd name="T44" fmla="*/ 0 w 52"/>
                <a:gd name="T45" fmla="*/ 0 h 256"/>
                <a:gd name="T46" fmla="*/ 0 w 52"/>
                <a:gd name="T47" fmla="*/ 0 h 256"/>
                <a:gd name="T48" fmla="*/ 0 w 52"/>
                <a:gd name="T49" fmla="*/ 0 h 256"/>
                <a:gd name="T50" fmla="*/ 0 w 52"/>
                <a:gd name="T51" fmla="*/ 0 h 25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52"/>
                <a:gd name="T79" fmla="*/ 0 h 256"/>
                <a:gd name="T80" fmla="*/ 52 w 52"/>
                <a:gd name="T81" fmla="*/ 256 h 25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52" h="256">
                  <a:moveTo>
                    <a:pt x="16" y="5"/>
                  </a:moveTo>
                  <a:lnTo>
                    <a:pt x="15" y="10"/>
                  </a:lnTo>
                  <a:lnTo>
                    <a:pt x="11" y="24"/>
                  </a:lnTo>
                  <a:lnTo>
                    <a:pt x="6" y="47"/>
                  </a:lnTo>
                  <a:lnTo>
                    <a:pt x="2" y="77"/>
                  </a:lnTo>
                  <a:lnTo>
                    <a:pt x="0" y="115"/>
                  </a:lnTo>
                  <a:lnTo>
                    <a:pt x="0" y="157"/>
                  </a:lnTo>
                  <a:lnTo>
                    <a:pt x="4" y="205"/>
                  </a:lnTo>
                  <a:lnTo>
                    <a:pt x="14" y="256"/>
                  </a:lnTo>
                  <a:lnTo>
                    <a:pt x="50" y="254"/>
                  </a:lnTo>
                  <a:lnTo>
                    <a:pt x="49" y="247"/>
                  </a:lnTo>
                  <a:lnTo>
                    <a:pt x="45" y="226"/>
                  </a:lnTo>
                  <a:lnTo>
                    <a:pt x="41" y="195"/>
                  </a:lnTo>
                  <a:lnTo>
                    <a:pt x="37" y="157"/>
                  </a:lnTo>
                  <a:lnTo>
                    <a:pt x="35" y="116"/>
                  </a:lnTo>
                  <a:lnTo>
                    <a:pt x="36" y="74"/>
                  </a:lnTo>
                  <a:lnTo>
                    <a:pt x="41" y="35"/>
                  </a:lnTo>
                  <a:lnTo>
                    <a:pt x="52" y="3"/>
                  </a:lnTo>
                  <a:lnTo>
                    <a:pt x="52" y="2"/>
                  </a:lnTo>
                  <a:lnTo>
                    <a:pt x="51" y="1"/>
                  </a:lnTo>
                  <a:lnTo>
                    <a:pt x="49" y="0"/>
                  </a:lnTo>
                  <a:lnTo>
                    <a:pt x="45" y="0"/>
                  </a:lnTo>
                  <a:lnTo>
                    <a:pt x="39" y="0"/>
                  </a:lnTo>
                  <a:lnTo>
                    <a:pt x="29" y="2"/>
                  </a:lnTo>
                  <a:lnTo>
                    <a:pt x="16" y="5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47" name="Freeform 531"/>
            <p:cNvSpPr>
              <a:spLocks/>
            </p:cNvSpPr>
            <p:nvPr/>
          </p:nvSpPr>
          <p:spPr bwMode="auto">
            <a:xfrm>
              <a:off x="4046" y="3273"/>
              <a:ext cx="20" cy="77"/>
            </a:xfrm>
            <a:custGeom>
              <a:avLst/>
              <a:gdLst>
                <a:gd name="T0" fmla="*/ 0 w 176"/>
                <a:gd name="T1" fmla="*/ 0 h 693"/>
                <a:gd name="T2" fmla="*/ 0 w 176"/>
                <a:gd name="T3" fmla="*/ 0 h 693"/>
                <a:gd name="T4" fmla="*/ 0 w 176"/>
                <a:gd name="T5" fmla="*/ 0 h 693"/>
                <a:gd name="T6" fmla="*/ 0 w 176"/>
                <a:gd name="T7" fmla="*/ 0 h 693"/>
                <a:gd name="T8" fmla="*/ 0 w 176"/>
                <a:gd name="T9" fmla="*/ 0 h 693"/>
                <a:gd name="T10" fmla="*/ 0 w 176"/>
                <a:gd name="T11" fmla="*/ 0 h 693"/>
                <a:gd name="T12" fmla="*/ 0 w 176"/>
                <a:gd name="T13" fmla="*/ 0 h 693"/>
                <a:gd name="T14" fmla="*/ 0 w 176"/>
                <a:gd name="T15" fmla="*/ 0 h 693"/>
                <a:gd name="T16" fmla="*/ 0 w 176"/>
                <a:gd name="T17" fmla="*/ 0 h 693"/>
                <a:gd name="T18" fmla="*/ 0 w 176"/>
                <a:gd name="T19" fmla="*/ 0 h 693"/>
                <a:gd name="T20" fmla="*/ 0 w 176"/>
                <a:gd name="T21" fmla="*/ 0 h 693"/>
                <a:gd name="T22" fmla="*/ 0 w 176"/>
                <a:gd name="T23" fmla="*/ 0 h 693"/>
                <a:gd name="T24" fmla="*/ 0 w 176"/>
                <a:gd name="T25" fmla="*/ 0 h 693"/>
                <a:gd name="T26" fmla="*/ 0 w 176"/>
                <a:gd name="T27" fmla="*/ 0 h 693"/>
                <a:gd name="T28" fmla="*/ 0 w 176"/>
                <a:gd name="T29" fmla="*/ 0 h 693"/>
                <a:gd name="T30" fmla="*/ 0 w 176"/>
                <a:gd name="T31" fmla="*/ 0 h 693"/>
                <a:gd name="T32" fmla="*/ 0 w 176"/>
                <a:gd name="T33" fmla="*/ 0 h 693"/>
                <a:gd name="T34" fmla="*/ 0 w 176"/>
                <a:gd name="T35" fmla="*/ 0 h 693"/>
                <a:gd name="T36" fmla="*/ 0 w 176"/>
                <a:gd name="T37" fmla="*/ 0 h 693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76"/>
                <a:gd name="T58" fmla="*/ 0 h 693"/>
                <a:gd name="T59" fmla="*/ 176 w 176"/>
                <a:gd name="T60" fmla="*/ 693 h 693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76" h="693">
                  <a:moveTo>
                    <a:pt x="176" y="5"/>
                  </a:moveTo>
                  <a:lnTo>
                    <a:pt x="172" y="10"/>
                  </a:lnTo>
                  <a:lnTo>
                    <a:pt x="159" y="28"/>
                  </a:lnTo>
                  <a:lnTo>
                    <a:pt x="144" y="63"/>
                  </a:lnTo>
                  <a:lnTo>
                    <a:pt x="129" y="123"/>
                  </a:lnTo>
                  <a:lnTo>
                    <a:pt x="117" y="210"/>
                  </a:lnTo>
                  <a:lnTo>
                    <a:pt x="110" y="331"/>
                  </a:lnTo>
                  <a:lnTo>
                    <a:pt x="115" y="490"/>
                  </a:lnTo>
                  <a:lnTo>
                    <a:pt x="131" y="693"/>
                  </a:lnTo>
                  <a:lnTo>
                    <a:pt x="32" y="693"/>
                  </a:lnTo>
                  <a:lnTo>
                    <a:pt x="29" y="673"/>
                  </a:lnTo>
                  <a:lnTo>
                    <a:pt x="20" y="617"/>
                  </a:lnTo>
                  <a:lnTo>
                    <a:pt x="11" y="533"/>
                  </a:lnTo>
                  <a:lnTo>
                    <a:pt x="3" y="430"/>
                  </a:lnTo>
                  <a:lnTo>
                    <a:pt x="0" y="317"/>
                  </a:lnTo>
                  <a:lnTo>
                    <a:pt x="6" y="202"/>
                  </a:lnTo>
                  <a:lnTo>
                    <a:pt x="23" y="93"/>
                  </a:lnTo>
                  <a:lnTo>
                    <a:pt x="57" y="0"/>
                  </a:lnTo>
                  <a:lnTo>
                    <a:pt x="176" y="5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48" name="Freeform 532"/>
            <p:cNvSpPr>
              <a:spLocks/>
            </p:cNvSpPr>
            <p:nvPr/>
          </p:nvSpPr>
          <p:spPr bwMode="auto">
            <a:xfrm>
              <a:off x="4047" y="3279"/>
              <a:ext cx="16" cy="65"/>
            </a:xfrm>
            <a:custGeom>
              <a:avLst/>
              <a:gdLst>
                <a:gd name="T0" fmla="*/ 0 w 149"/>
                <a:gd name="T1" fmla="*/ 0 h 592"/>
                <a:gd name="T2" fmla="*/ 0 w 149"/>
                <a:gd name="T3" fmla="*/ 0 h 592"/>
                <a:gd name="T4" fmla="*/ 0 w 149"/>
                <a:gd name="T5" fmla="*/ 0 h 592"/>
                <a:gd name="T6" fmla="*/ 0 w 149"/>
                <a:gd name="T7" fmla="*/ 0 h 592"/>
                <a:gd name="T8" fmla="*/ 0 w 149"/>
                <a:gd name="T9" fmla="*/ 0 h 592"/>
                <a:gd name="T10" fmla="*/ 0 w 149"/>
                <a:gd name="T11" fmla="*/ 0 h 592"/>
                <a:gd name="T12" fmla="*/ 0 w 149"/>
                <a:gd name="T13" fmla="*/ 0 h 592"/>
                <a:gd name="T14" fmla="*/ 0 w 149"/>
                <a:gd name="T15" fmla="*/ 0 h 592"/>
                <a:gd name="T16" fmla="*/ 0 w 149"/>
                <a:gd name="T17" fmla="*/ 0 h 592"/>
                <a:gd name="T18" fmla="*/ 0 w 149"/>
                <a:gd name="T19" fmla="*/ 0 h 592"/>
                <a:gd name="T20" fmla="*/ 0 w 149"/>
                <a:gd name="T21" fmla="*/ 0 h 592"/>
                <a:gd name="T22" fmla="*/ 0 w 149"/>
                <a:gd name="T23" fmla="*/ 0 h 592"/>
                <a:gd name="T24" fmla="*/ 0 w 149"/>
                <a:gd name="T25" fmla="*/ 0 h 592"/>
                <a:gd name="T26" fmla="*/ 0 w 149"/>
                <a:gd name="T27" fmla="*/ 0 h 592"/>
                <a:gd name="T28" fmla="*/ 0 w 149"/>
                <a:gd name="T29" fmla="*/ 0 h 592"/>
                <a:gd name="T30" fmla="*/ 0 w 149"/>
                <a:gd name="T31" fmla="*/ 0 h 592"/>
                <a:gd name="T32" fmla="*/ 0 w 149"/>
                <a:gd name="T33" fmla="*/ 0 h 592"/>
                <a:gd name="T34" fmla="*/ 0 w 149"/>
                <a:gd name="T35" fmla="*/ 0 h 592"/>
                <a:gd name="T36" fmla="*/ 0 w 149"/>
                <a:gd name="T37" fmla="*/ 0 h 59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49"/>
                <a:gd name="T58" fmla="*/ 0 h 592"/>
                <a:gd name="T59" fmla="*/ 149 w 149"/>
                <a:gd name="T60" fmla="*/ 592 h 59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49" h="592">
                  <a:moveTo>
                    <a:pt x="149" y="4"/>
                  </a:moveTo>
                  <a:lnTo>
                    <a:pt x="145" y="8"/>
                  </a:lnTo>
                  <a:lnTo>
                    <a:pt x="136" y="24"/>
                  </a:lnTo>
                  <a:lnTo>
                    <a:pt x="123" y="54"/>
                  </a:lnTo>
                  <a:lnTo>
                    <a:pt x="110" y="104"/>
                  </a:lnTo>
                  <a:lnTo>
                    <a:pt x="99" y="179"/>
                  </a:lnTo>
                  <a:lnTo>
                    <a:pt x="94" y="282"/>
                  </a:lnTo>
                  <a:lnTo>
                    <a:pt x="97" y="418"/>
                  </a:lnTo>
                  <a:lnTo>
                    <a:pt x="112" y="592"/>
                  </a:lnTo>
                  <a:lnTo>
                    <a:pt x="27" y="592"/>
                  </a:lnTo>
                  <a:lnTo>
                    <a:pt x="24" y="575"/>
                  </a:lnTo>
                  <a:lnTo>
                    <a:pt x="17" y="527"/>
                  </a:lnTo>
                  <a:lnTo>
                    <a:pt x="9" y="455"/>
                  </a:lnTo>
                  <a:lnTo>
                    <a:pt x="2" y="367"/>
                  </a:lnTo>
                  <a:lnTo>
                    <a:pt x="0" y="271"/>
                  </a:lnTo>
                  <a:lnTo>
                    <a:pt x="5" y="173"/>
                  </a:lnTo>
                  <a:lnTo>
                    <a:pt x="20" y="80"/>
                  </a:lnTo>
                  <a:lnTo>
                    <a:pt x="48" y="0"/>
                  </a:lnTo>
                  <a:lnTo>
                    <a:pt x="149" y="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49" name="Freeform 533"/>
            <p:cNvSpPr>
              <a:spLocks/>
            </p:cNvSpPr>
            <p:nvPr/>
          </p:nvSpPr>
          <p:spPr bwMode="auto">
            <a:xfrm>
              <a:off x="4048" y="3284"/>
              <a:ext cx="13" cy="54"/>
            </a:xfrm>
            <a:custGeom>
              <a:avLst/>
              <a:gdLst>
                <a:gd name="T0" fmla="*/ 0 w 124"/>
                <a:gd name="T1" fmla="*/ 0 h 490"/>
                <a:gd name="T2" fmla="*/ 0 w 124"/>
                <a:gd name="T3" fmla="*/ 0 h 490"/>
                <a:gd name="T4" fmla="*/ 0 w 124"/>
                <a:gd name="T5" fmla="*/ 0 h 490"/>
                <a:gd name="T6" fmla="*/ 0 w 124"/>
                <a:gd name="T7" fmla="*/ 0 h 490"/>
                <a:gd name="T8" fmla="*/ 0 w 124"/>
                <a:gd name="T9" fmla="*/ 0 h 490"/>
                <a:gd name="T10" fmla="*/ 0 w 124"/>
                <a:gd name="T11" fmla="*/ 0 h 490"/>
                <a:gd name="T12" fmla="*/ 0 w 124"/>
                <a:gd name="T13" fmla="*/ 0 h 490"/>
                <a:gd name="T14" fmla="*/ 0 w 124"/>
                <a:gd name="T15" fmla="*/ 0 h 490"/>
                <a:gd name="T16" fmla="*/ 0 w 124"/>
                <a:gd name="T17" fmla="*/ 0 h 490"/>
                <a:gd name="T18" fmla="*/ 0 w 124"/>
                <a:gd name="T19" fmla="*/ 0 h 490"/>
                <a:gd name="T20" fmla="*/ 0 w 124"/>
                <a:gd name="T21" fmla="*/ 0 h 490"/>
                <a:gd name="T22" fmla="*/ 0 w 124"/>
                <a:gd name="T23" fmla="*/ 0 h 490"/>
                <a:gd name="T24" fmla="*/ 0 w 124"/>
                <a:gd name="T25" fmla="*/ 0 h 490"/>
                <a:gd name="T26" fmla="*/ 0 w 124"/>
                <a:gd name="T27" fmla="*/ 0 h 490"/>
                <a:gd name="T28" fmla="*/ 0 w 124"/>
                <a:gd name="T29" fmla="*/ 0 h 490"/>
                <a:gd name="T30" fmla="*/ 0 w 124"/>
                <a:gd name="T31" fmla="*/ 0 h 490"/>
                <a:gd name="T32" fmla="*/ 0 w 124"/>
                <a:gd name="T33" fmla="*/ 0 h 490"/>
                <a:gd name="T34" fmla="*/ 0 w 124"/>
                <a:gd name="T35" fmla="*/ 0 h 490"/>
                <a:gd name="T36" fmla="*/ 0 w 124"/>
                <a:gd name="T37" fmla="*/ 0 h 49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24"/>
                <a:gd name="T58" fmla="*/ 0 h 490"/>
                <a:gd name="T59" fmla="*/ 124 w 124"/>
                <a:gd name="T60" fmla="*/ 490 h 49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24" h="490">
                  <a:moveTo>
                    <a:pt x="124" y="4"/>
                  </a:moveTo>
                  <a:lnTo>
                    <a:pt x="121" y="7"/>
                  </a:lnTo>
                  <a:lnTo>
                    <a:pt x="113" y="21"/>
                  </a:lnTo>
                  <a:lnTo>
                    <a:pt x="103" y="45"/>
                  </a:lnTo>
                  <a:lnTo>
                    <a:pt x="91" y="87"/>
                  </a:lnTo>
                  <a:lnTo>
                    <a:pt x="83" y="148"/>
                  </a:lnTo>
                  <a:lnTo>
                    <a:pt x="79" y="234"/>
                  </a:lnTo>
                  <a:lnTo>
                    <a:pt x="81" y="347"/>
                  </a:lnTo>
                  <a:lnTo>
                    <a:pt x="93" y="490"/>
                  </a:lnTo>
                  <a:lnTo>
                    <a:pt x="23" y="490"/>
                  </a:lnTo>
                  <a:lnTo>
                    <a:pt x="21" y="476"/>
                  </a:lnTo>
                  <a:lnTo>
                    <a:pt x="15" y="436"/>
                  </a:lnTo>
                  <a:lnTo>
                    <a:pt x="8" y="377"/>
                  </a:lnTo>
                  <a:lnTo>
                    <a:pt x="2" y="304"/>
                  </a:lnTo>
                  <a:lnTo>
                    <a:pt x="0" y="224"/>
                  </a:lnTo>
                  <a:lnTo>
                    <a:pt x="4" y="143"/>
                  </a:lnTo>
                  <a:lnTo>
                    <a:pt x="17" y="67"/>
                  </a:lnTo>
                  <a:lnTo>
                    <a:pt x="40" y="0"/>
                  </a:lnTo>
                  <a:lnTo>
                    <a:pt x="124" y="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50" name="Freeform 534"/>
            <p:cNvSpPr>
              <a:spLocks/>
            </p:cNvSpPr>
            <p:nvPr/>
          </p:nvSpPr>
          <p:spPr bwMode="auto">
            <a:xfrm>
              <a:off x="4048" y="3289"/>
              <a:ext cx="11" cy="43"/>
            </a:xfrm>
            <a:custGeom>
              <a:avLst/>
              <a:gdLst>
                <a:gd name="T0" fmla="*/ 0 w 99"/>
                <a:gd name="T1" fmla="*/ 0 h 389"/>
                <a:gd name="T2" fmla="*/ 0 w 99"/>
                <a:gd name="T3" fmla="*/ 0 h 389"/>
                <a:gd name="T4" fmla="*/ 0 w 99"/>
                <a:gd name="T5" fmla="*/ 0 h 389"/>
                <a:gd name="T6" fmla="*/ 0 w 99"/>
                <a:gd name="T7" fmla="*/ 0 h 389"/>
                <a:gd name="T8" fmla="*/ 0 w 99"/>
                <a:gd name="T9" fmla="*/ 0 h 389"/>
                <a:gd name="T10" fmla="*/ 0 w 99"/>
                <a:gd name="T11" fmla="*/ 0 h 389"/>
                <a:gd name="T12" fmla="*/ 0 w 99"/>
                <a:gd name="T13" fmla="*/ 0 h 389"/>
                <a:gd name="T14" fmla="*/ 0 w 99"/>
                <a:gd name="T15" fmla="*/ 0 h 389"/>
                <a:gd name="T16" fmla="*/ 0 w 99"/>
                <a:gd name="T17" fmla="*/ 0 h 389"/>
                <a:gd name="T18" fmla="*/ 0 w 99"/>
                <a:gd name="T19" fmla="*/ 0 h 389"/>
                <a:gd name="T20" fmla="*/ 0 w 99"/>
                <a:gd name="T21" fmla="*/ 0 h 389"/>
                <a:gd name="T22" fmla="*/ 0 w 99"/>
                <a:gd name="T23" fmla="*/ 0 h 389"/>
                <a:gd name="T24" fmla="*/ 0 w 99"/>
                <a:gd name="T25" fmla="*/ 0 h 389"/>
                <a:gd name="T26" fmla="*/ 0 w 99"/>
                <a:gd name="T27" fmla="*/ 0 h 389"/>
                <a:gd name="T28" fmla="*/ 0 w 99"/>
                <a:gd name="T29" fmla="*/ 0 h 389"/>
                <a:gd name="T30" fmla="*/ 0 w 99"/>
                <a:gd name="T31" fmla="*/ 0 h 389"/>
                <a:gd name="T32" fmla="*/ 0 w 99"/>
                <a:gd name="T33" fmla="*/ 0 h 389"/>
                <a:gd name="T34" fmla="*/ 0 w 99"/>
                <a:gd name="T35" fmla="*/ 0 h 389"/>
                <a:gd name="T36" fmla="*/ 0 w 99"/>
                <a:gd name="T37" fmla="*/ 0 h 38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99"/>
                <a:gd name="T58" fmla="*/ 0 h 389"/>
                <a:gd name="T59" fmla="*/ 99 w 99"/>
                <a:gd name="T60" fmla="*/ 389 h 389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99" h="389">
                  <a:moveTo>
                    <a:pt x="99" y="3"/>
                  </a:moveTo>
                  <a:lnTo>
                    <a:pt x="96" y="6"/>
                  </a:lnTo>
                  <a:lnTo>
                    <a:pt x="89" y="16"/>
                  </a:lnTo>
                  <a:lnTo>
                    <a:pt x="81" y="36"/>
                  </a:lnTo>
                  <a:lnTo>
                    <a:pt x="72" y="69"/>
                  </a:lnTo>
                  <a:lnTo>
                    <a:pt x="66" y="118"/>
                  </a:lnTo>
                  <a:lnTo>
                    <a:pt x="62" y="185"/>
                  </a:lnTo>
                  <a:lnTo>
                    <a:pt x="64" y="275"/>
                  </a:lnTo>
                  <a:lnTo>
                    <a:pt x="73" y="389"/>
                  </a:lnTo>
                  <a:lnTo>
                    <a:pt x="18" y="389"/>
                  </a:lnTo>
                  <a:lnTo>
                    <a:pt x="16" y="378"/>
                  </a:lnTo>
                  <a:lnTo>
                    <a:pt x="11" y="346"/>
                  </a:lnTo>
                  <a:lnTo>
                    <a:pt x="6" y="299"/>
                  </a:lnTo>
                  <a:lnTo>
                    <a:pt x="2" y="242"/>
                  </a:lnTo>
                  <a:lnTo>
                    <a:pt x="0" y="178"/>
                  </a:lnTo>
                  <a:lnTo>
                    <a:pt x="4" y="114"/>
                  </a:lnTo>
                  <a:lnTo>
                    <a:pt x="14" y="52"/>
                  </a:lnTo>
                  <a:lnTo>
                    <a:pt x="32" y="0"/>
                  </a:lnTo>
                  <a:lnTo>
                    <a:pt x="99" y="3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51" name="Freeform 535"/>
            <p:cNvSpPr>
              <a:spLocks/>
            </p:cNvSpPr>
            <p:nvPr/>
          </p:nvSpPr>
          <p:spPr bwMode="auto">
            <a:xfrm>
              <a:off x="4049" y="3295"/>
              <a:ext cx="8" cy="31"/>
            </a:xfrm>
            <a:custGeom>
              <a:avLst/>
              <a:gdLst>
                <a:gd name="T0" fmla="*/ 0 w 72"/>
                <a:gd name="T1" fmla="*/ 0 h 287"/>
                <a:gd name="T2" fmla="*/ 0 w 72"/>
                <a:gd name="T3" fmla="*/ 0 h 287"/>
                <a:gd name="T4" fmla="*/ 0 w 72"/>
                <a:gd name="T5" fmla="*/ 0 h 287"/>
                <a:gd name="T6" fmla="*/ 0 w 72"/>
                <a:gd name="T7" fmla="*/ 0 h 287"/>
                <a:gd name="T8" fmla="*/ 0 w 72"/>
                <a:gd name="T9" fmla="*/ 0 h 287"/>
                <a:gd name="T10" fmla="*/ 0 w 72"/>
                <a:gd name="T11" fmla="*/ 0 h 287"/>
                <a:gd name="T12" fmla="*/ 0 w 72"/>
                <a:gd name="T13" fmla="*/ 0 h 287"/>
                <a:gd name="T14" fmla="*/ 0 w 72"/>
                <a:gd name="T15" fmla="*/ 0 h 287"/>
                <a:gd name="T16" fmla="*/ 0 w 72"/>
                <a:gd name="T17" fmla="*/ 0 h 287"/>
                <a:gd name="T18" fmla="*/ 0 w 72"/>
                <a:gd name="T19" fmla="*/ 0 h 287"/>
                <a:gd name="T20" fmla="*/ 0 w 72"/>
                <a:gd name="T21" fmla="*/ 0 h 287"/>
                <a:gd name="T22" fmla="*/ 0 w 72"/>
                <a:gd name="T23" fmla="*/ 0 h 287"/>
                <a:gd name="T24" fmla="*/ 0 w 72"/>
                <a:gd name="T25" fmla="*/ 0 h 287"/>
                <a:gd name="T26" fmla="*/ 0 w 72"/>
                <a:gd name="T27" fmla="*/ 0 h 287"/>
                <a:gd name="T28" fmla="*/ 0 w 72"/>
                <a:gd name="T29" fmla="*/ 0 h 287"/>
                <a:gd name="T30" fmla="*/ 0 w 72"/>
                <a:gd name="T31" fmla="*/ 0 h 287"/>
                <a:gd name="T32" fmla="*/ 0 w 72"/>
                <a:gd name="T33" fmla="*/ 0 h 287"/>
                <a:gd name="T34" fmla="*/ 0 w 72"/>
                <a:gd name="T35" fmla="*/ 0 h 287"/>
                <a:gd name="T36" fmla="*/ 0 w 72"/>
                <a:gd name="T37" fmla="*/ 0 h 28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72"/>
                <a:gd name="T58" fmla="*/ 0 h 287"/>
                <a:gd name="T59" fmla="*/ 72 w 72"/>
                <a:gd name="T60" fmla="*/ 287 h 28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72" h="287">
                  <a:moveTo>
                    <a:pt x="72" y="2"/>
                  </a:moveTo>
                  <a:lnTo>
                    <a:pt x="70" y="4"/>
                  </a:lnTo>
                  <a:lnTo>
                    <a:pt x="66" y="12"/>
                  </a:lnTo>
                  <a:lnTo>
                    <a:pt x="59" y="27"/>
                  </a:lnTo>
                  <a:lnTo>
                    <a:pt x="53" y="50"/>
                  </a:lnTo>
                  <a:lnTo>
                    <a:pt x="48" y="87"/>
                  </a:lnTo>
                  <a:lnTo>
                    <a:pt x="46" y="137"/>
                  </a:lnTo>
                  <a:lnTo>
                    <a:pt x="47" y="203"/>
                  </a:lnTo>
                  <a:lnTo>
                    <a:pt x="54" y="287"/>
                  </a:lnTo>
                  <a:lnTo>
                    <a:pt x="13" y="287"/>
                  </a:lnTo>
                  <a:lnTo>
                    <a:pt x="12" y="279"/>
                  </a:lnTo>
                  <a:lnTo>
                    <a:pt x="8" y="255"/>
                  </a:lnTo>
                  <a:lnTo>
                    <a:pt x="4" y="220"/>
                  </a:lnTo>
                  <a:lnTo>
                    <a:pt x="1" y="178"/>
                  </a:lnTo>
                  <a:lnTo>
                    <a:pt x="0" y="131"/>
                  </a:lnTo>
                  <a:lnTo>
                    <a:pt x="2" y="84"/>
                  </a:lnTo>
                  <a:lnTo>
                    <a:pt x="9" y="39"/>
                  </a:lnTo>
                  <a:lnTo>
                    <a:pt x="23" y="0"/>
                  </a:lnTo>
                  <a:lnTo>
                    <a:pt x="72" y="2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52" name="Rectangle 536"/>
            <p:cNvSpPr>
              <a:spLocks noChangeArrowheads="1"/>
            </p:cNvSpPr>
            <p:nvPr/>
          </p:nvSpPr>
          <p:spPr bwMode="auto">
            <a:xfrm>
              <a:off x="3944" y="3287"/>
              <a:ext cx="3" cy="101"/>
            </a:xfrm>
            <a:prstGeom prst="rect">
              <a:avLst/>
            </a:prstGeom>
            <a:solidFill>
              <a:srgbClr val="DDDDDD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l-GR"/>
            </a:p>
          </p:txBody>
        </p:sp>
        <p:sp>
          <p:nvSpPr>
            <p:cNvPr id="21853" name="Freeform 537"/>
            <p:cNvSpPr>
              <a:spLocks/>
            </p:cNvSpPr>
            <p:nvPr/>
          </p:nvSpPr>
          <p:spPr bwMode="auto">
            <a:xfrm>
              <a:off x="3980" y="3285"/>
              <a:ext cx="39" cy="47"/>
            </a:xfrm>
            <a:custGeom>
              <a:avLst/>
              <a:gdLst>
                <a:gd name="T0" fmla="*/ 0 w 354"/>
                <a:gd name="T1" fmla="*/ 0 h 418"/>
                <a:gd name="T2" fmla="*/ 0 w 354"/>
                <a:gd name="T3" fmla="*/ 0 h 418"/>
                <a:gd name="T4" fmla="*/ 0 w 354"/>
                <a:gd name="T5" fmla="*/ 0 h 418"/>
                <a:gd name="T6" fmla="*/ 0 w 354"/>
                <a:gd name="T7" fmla="*/ 0 h 418"/>
                <a:gd name="T8" fmla="*/ 0 w 354"/>
                <a:gd name="T9" fmla="*/ 0 h 418"/>
                <a:gd name="T10" fmla="*/ 0 w 354"/>
                <a:gd name="T11" fmla="*/ 0 h 418"/>
                <a:gd name="T12" fmla="*/ 0 w 354"/>
                <a:gd name="T13" fmla="*/ 0 h 418"/>
                <a:gd name="T14" fmla="*/ 0 w 354"/>
                <a:gd name="T15" fmla="*/ 0 h 418"/>
                <a:gd name="T16" fmla="*/ 0 w 354"/>
                <a:gd name="T17" fmla="*/ 0 h 418"/>
                <a:gd name="T18" fmla="*/ 0 w 354"/>
                <a:gd name="T19" fmla="*/ 0 h 418"/>
                <a:gd name="T20" fmla="*/ 0 w 354"/>
                <a:gd name="T21" fmla="*/ 0 h 418"/>
                <a:gd name="T22" fmla="*/ 0 w 354"/>
                <a:gd name="T23" fmla="*/ 0 h 418"/>
                <a:gd name="T24" fmla="*/ 0 w 354"/>
                <a:gd name="T25" fmla="*/ 0 h 418"/>
                <a:gd name="T26" fmla="*/ 0 w 354"/>
                <a:gd name="T27" fmla="*/ 0 h 418"/>
                <a:gd name="T28" fmla="*/ 0 w 354"/>
                <a:gd name="T29" fmla="*/ 0 h 418"/>
                <a:gd name="T30" fmla="*/ 0 w 354"/>
                <a:gd name="T31" fmla="*/ 0 h 418"/>
                <a:gd name="T32" fmla="*/ 0 w 354"/>
                <a:gd name="T33" fmla="*/ 0 h 418"/>
                <a:gd name="T34" fmla="*/ 0 w 354"/>
                <a:gd name="T35" fmla="*/ 0 h 418"/>
                <a:gd name="T36" fmla="*/ 0 w 354"/>
                <a:gd name="T37" fmla="*/ 0 h 418"/>
                <a:gd name="T38" fmla="*/ 0 w 354"/>
                <a:gd name="T39" fmla="*/ 0 h 418"/>
                <a:gd name="T40" fmla="*/ 0 w 354"/>
                <a:gd name="T41" fmla="*/ 0 h 418"/>
                <a:gd name="T42" fmla="*/ 0 w 354"/>
                <a:gd name="T43" fmla="*/ 0 h 418"/>
                <a:gd name="T44" fmla="*/ 0 w 354"/>
                <a:gd name="T45" fmla="*/ 0 h 418"/>
                <a:gd name="T46" fmla="*/ 0 w 354"/>
                <a:gd name="T47" fmla="*/ 0 h 418"/>
                <a:gd name="T48" fmla="*/ 0 w 354"/>
                <a:gd name="T49" fmla="*/ 0 h 418"/>
                <a:gd name="T50" fmla="*/ 0 w 354"/>
                <a:gd name="T51" fmla="*/ 0 h 418"/>
                <a:gd name="T52" fmla="*/ 0 w 354"/>
                <a:gd name="T53" fmla="*/ 0 h 418"/>
                <a:gd name="T54" fmla="*/ 0 w 354"/>
                <a:gd name="T55" fmla="*/ 0 h 418"/>
                <a:gd name="T56" fmla="*/ 0 w 354"/>
                <a:gd name="T57" fmla="*/ 0 h 418"/>
                <a:gd name="T58" fmla="*/ 0 w 354"/>
                <a:gd name="T59" fmla="*/ 0 h 418"/>
                <a:gd name="T60" fmla="*/ 0 w 354"/>
                <a:gd name="T61" fmla="*/ 0 h 418"/>
                <a:gd name="T62" fmla="*/ 0 w 354"/>
                <a:gd name="T63" fmla="*/ 0 h 418"/>
                <a:gd name="T64" fmla="*/ 0 w 354"/>
                <a:gd name="T65" fmla="*/ 0 h 418"/>
                <a:gd name="T66" fmla="*/ 0 w 354"/>
                <a:gd name="T67" fmla="*/ 0 h 418"/>
                <a:gd name="T68" fmla="*/ 0 w 354"/>
                <a:gd name="T69" fmla="*/ 0 h 418"/>
                <a:gd name="T70" fmla="*/ 0 w 354"/>
                <a:gd name="T71" fmla="*/ 0 h 418"/>
                <a:gd name="T72" fmla="*/ 0 w 354"/>
                <a:gd name="T73" fmla="*/ 0 h 418"/>
                <a:gd name="T74" fmla="*/ 0 w 354"/>
                <a:gd name="T75" fmla="*/ 0 h 418"/>
                <a:gd name="T76" fmla="*/ 0 w 354"/>
                <a:gd name="T77" fmla="*/ 0 h 418"/>
                <a:gd name="T78" fmla="*/ 0 w 354"/>
                <a:gd name="T79" fmla="*/ 0 h 418"/>
                <a:gd name="T80" fmla="*/ 0 w 354"/>
                <a:gd name="T81" fmla="*/ 0 h 418"/>
                <a:gd name="T82" fmla="*/ 0 w 354"/>
                <a:gd name="T83" fmla="*/ 0 h 418"/>
                <a:gd name="T84" fmla="*/ 0 w 354"/>
                <a:gd name="T85" fmla="*/ 0 h 418"/>
                <a:gd name="T86" fmla="*/ 0 w 354"/>
                <a:gd name="T87" fmla="*/ 0 h 418"/>
                <a:gd name="T88" fmla="*/ 0 w 354"/>
                <a:gd name="T89" fmla="*/ 0 h 418"/>
                <a:gd name="T90" fmla="*/ 0 w 354"/>
                <a:gd name="T91" fmla="*/ 0 h 418"/>
                <a:gd name="T92" fmla="*/ 0 w 354"/>
                <a:gd name="T93" fmla="*/ 0 h 418"/>
                <a:gd name="T94" fmla="*/ 0 w 354"/>
                <a:gd name="T95" fmla="*/ 0 h 418"/>
                <a:gd name="T96" fmla="*/ 0 w 354"/>
                <a:gd name="T97" fmla="*/ 0 h 418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354"/>
                <a:gd name="T148" fmla="*/ 0 h 418"/>
                <a:gd name="T149" fmla="*/ 354 w 354"/>
                <a:gd name="T150" fmla="*/ 418 h 418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354" h="418">
                  <a:moveTo>
                    <a:pt x="33" y="39"/>
                  </a:moveTo>
                  <a:lnTo>
                    <a:pt x="30" y="48"/>
                  </a:lnTo>
                  <a:lnTo>
                    <a:pt x="23" y="71"/>
                  </a:lnTo>
                  <a:lnTo>
                    <a:pt x="15" y="107"/>
                  </a:lnTo>
                  <a:lnTo>
                    <a:pt x="7" y="155"/>
                  </a:lnTo>
                  <a:lnTo>
                    <a:pt x="1" y="212"/>
                  </a:lnTo>
                  <a:lnTo>
                    <a:pt x="0" y="276"/>
                  </a:lnTo>
                  <a:lnTo>
                    <a:pt x="6" y="345"/>
                  </a:lnTo>
                  <a:lnTo>
                    <a:pt x="21" y="418"/>
                  </a:lnTo>
                  <a:lnTo>
                    <a:pt x="21" y="415"/>
                  </a:lnTo>
                  <a:lnTo>
                    <a:pt x="21" y="405"/>
                  </a:lnTo>
                  <a:lnTo>
                    <a:pt x="21" y="390"/>
                  </a:lnTo>
                  <a:lnTo>
                    <a:pt x="21" y="372"/>
                  </a:lnTo>
                  <a:lnTo>
                    <a:pt x="23" y="348"/>
                  </a:lnTo>
                  <a:lnTo>
                    <a:pt x="27" y="324"/>
                  </a:lnTo>
                  <a:lnTo>
                    <a:pt x="31" y="296"/>
                  </a:lnTo>
                  <a:lnTo>
                    <a:pt x="37" y="267"/>
                  </a:lnTo>
                  <a:lnTo>
                    <a:pt x="46" y="239"/>
                  </a:lnTo>
                  <a:lnTo>
                    <a:pt x="57" y="211"/>
                  </a:lnTo>
                  <a:lnTo>
                    <a:pt x="70" y="185"/>
                  </a:lnTo>
                  <a:lnTo>
                    <a:pt x="88" y="160"/>
                  </a:lnTo>
                  <a:lnTo>
                    <a:pt x="109" y="139"/>
                  </a:lnTo>
                  <a:lnTo>
                    <a:pt x="133" y="121"/>
                  </a:lnTo>
                  <a:lnTo>
                    <a:pt x="163" y="109"/>
                  </a:lnTo>
                  <a:lnTo>
                    <a:pt x="197" y="102"/>
                  </a:lnTo>
                  <a:lnTo>
                    <a:pt x="199" y="100"/>
                  </a:lnTo>
                  <a:lnTo>
                    <a:pt x="205" y="96"/>
                  </a:lnTo>
                  <a:lnTo>
                    <a:pt x="215" y="88"/>
                  </a:lnTo>
                  <a:lnTo>
                    <a:pt x="231" y="78"/>
                  </a:lnTo>
                  <a:lnTo>
                    <a:pt x="252" y="66"/>
                  </a:lnTo>
                  <a:lnTo>
                    <a:pt x="280" y="52"/>
                  </a:lnTo>
                  <a:lnTo>
                    <a:pt x="314" y="35"/>
                  </a:lnTo>
                  <a:lnTo>
                    <a:pt x="354" y="17"/>
                  </a:lnTo>
                  <a:lnTo>
                    <a:pt x="352" y="16"/>
                  </a:lnTo>
                  <a:lnTo>
                    <a:pt x="346" y="15"/>
                  </a:lnTo>
                  <a:lnTo>
                    <a:pt x="337" y="13"/>
                  </a:lnTo>
                  <a:lnTo>
                    <a:pt x="324" y="11"/>
                  </a:lnTo>
                  <a:lnTo>
                    <a:pt x="308" y="8"/>
                  </a:lnTo>
                  <a:lnTo>
                    <a:pt x="290" y="6"/>
                  </a:lnTo>
                  <a:lnTo>
                    <a:pt x="269" y="4"/>
                  </a:lnTo>
                  <a:lnTo>
                    <a:pt x="246" y="1"/>
                  </a:lnTo>
                  <a:lnTo>
                    <a:pt x="222" y="0"/>
                  </a:lnTo>
                  <a:lnTo>
                    <a:pt x="197" y="1"/>
                  </a:lnTo>
                  <a:lnTo>
                    <a:pt x="170" y="3"/>
                  </a:lnTo>
                  <a:lnTo>
                    <a:pt x="143" y="6"/>
                  </a:lnTo>
                  <a:lnTo>
                    <a:pt x="115" y="11"/>
                  </a:lnTo>
                  <a:lnTo>
                    <a:pt x="87" y="18"/>
                  </a:lnTo>
                  <a:lnTo>
                    <a:pt x="59" y="27"/>
                  </a:lnTo>
                  <a:lnTo>
                    <a:pt x="33" y="39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54" name="Freeform 538"/>
            <p:cNvSpPr>
              <a:spLocks/>
            </p:cNvSpPr>
            <p:nvPr/>
          </p:nvSpPr>
          <p:spPr bwMode="auto">
            <a:xfrm>
              <a:off x="3925" y="3320"/>
              <a:ext cx="32" cy="8"/>
            </a:xfrm>
            <a:custGeom>
              <a:avLst/>
              <a:gdLst>
                <a:gd name="T0" fmla="*/ 0 w 290"/>
                <a:gd name="T1" fmla="*/ 0 h 79"/>
                <a:gd name="T2" fmla="*/ 0 w 290"/>
                <a:gd name="T3" fmla="*/ 0 h 79"/>
                <a:gd name="T4" fmla="*/ 0 w 290"/>
                <a:gd name="T5" fmla="*/ 0 h 79"/>
                <a:gd name="T6" fmla="*/ 0 w 290"/>
                <a:gd name="T7" fmla="*/ 0 h 79"/>
                <a:gd name="T8" fmla="*/ 0 w 290"/>
                <a:gd name="T9" fmla="*/ 0 h 79"/>
                <a:gd name="T10" fmla="*/ 0 w 290"/>
                <a:gd name="T11" fmla="*/ 0 h 79"/>
                <a:gd name="T12" fmla="*/ 0 w 290"/>
                <a:gd name="T13" fmla="*/ 0 h 79"/>
                <a:gd name="T14" fmla="*/ 0 w 290"/>
                <a:gd name="T15" fmla="*/ 0 h 79"/>
                <a:gd name="T16" fmla="*/ 0 w 290"/>
                <a:gd name="T17" fmla="*/ 0 h 79"/>
                <a:gd name="T18" fmla="*/ 0 w 290"/>
                <a:gd name="T19" fmla="*/ 0 h 79"/>
                <a:gd name="T20" fmla="*/ 0 w 290"/>
                <a:gd name="T21" fmla="*/ 0 h 79"/>
                <a:gd name="T22" fmla="*/ 0 w 290"/>
                <a:gd name="T23" fmla="*/ 0 h 79"/>
                <a:gd name="T24" fmla="*/ 0 w 290"/>
                <a:gd name="T25" fmla="*/ 0 h 79"/>
                <a:gd name="T26" fmla="*/ 0 w 290"/>
                <a:gd name="T27" fmla="*/ 0 h 79"/>
                <a:gd name="T28" fmla="*/ 0 w 290"/>
                <a:gd name="T29" fmla="*/ 0 h 79"/>
                <a:gd name="T30" fmla="*/ 0 w 290"/>
                <a:gd name="T31" fmla="*/ 0 h 79"/>
                <a:gd name="T32" fmla="*/ 0 w 290"/>
                <a:gd name="T33" fmla="*/ 0 h 79"/>
                <a:gd name="T34" fmla="*/ 0 w 290"/>
                <a:gd name="T35" fmla="*/ 0 h 79"/>
                <a:gd name="T36" fmla="*/ 0 w 290"/>
                <a:gd name="T37" fmla="*/ 0 h 79"/>
                <a:gd name="T38" fmla="*/ 0 w 290"/>
                <a:gd name="T39" fmla="*/ 0 h 79"/>
                <a:gd name="T40" fmla="*/ 0 w 290"/>
                <a:gd name="T41" fmla="*/ 0 h 79"/>
                <a:gd name="T42" fmla="*/ 0 w 290"/>
                <a:gd name="T43" fmla="*/ 0 h 79"/>
                <a:gd name="T44" fmla="*/ 0 w 290"/>
                <a:gd name="T45" fmla="*/ 0 h 79"/>
                <a:gd name="T46" fmla="*/ 0 w 290"/>
                <a:gd name="T47" fmla="*/ 0 h 79"/>
                <a:gd name="T48" fmla="*/ 0 w 290"/>
                <a:gd name="T49" fmla="*/ 0 h 79"/>
                <a:gd name="T50" fmla="*/ 0 w 290"/>
                <a:gd name="T51" fmla="*/ 0 h 79"/>
                <a:gd name="T52" fmla="*/ 0 w 290"/>
                <a:gd name="T53" fmla="*/ 0 h 79"/>
                <a:gd name="T54" fmla="*/ 0 w 290"/>
                <a:gd name="T55" fmla="*/ 0 h 79"/>
                <a:gd name="T56" fmla="*/ 0 w 290"/>
                <a:gd name="T57" fmla="*/ 0 h 79"/>
                <a:gd name="T58" fmla="*/ 0 w 290"/>
                <a:gd name="T59" fmla="*/ 0 h 79"/>
                <a:gd name="T60" fmla="*/ 0 w 290"/>
                <a:gd name="T61" fmla="*/ 0 h 79"/>
                <a:gd name="T62" fmla="*/ 0 w 290"/>
                <a:gd name="T63" fmla="*/ 0 h 79"/>
                <a:gd name="T64" fmla="*/ 0 w 290"/>
                <a:gd name="T65" fmla="*/ 0 h 79"/>
                <a:gd name="T66" fmla="*/ 0 w 290"/>
                <a:gd name="T67" fmla="*/ 0 h 79"/>
                <a:gd name="T68" fmla="*/ 0 w 290"/>
                <a:gd name="T69" fmla="*/ 0 h 7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90"/>
                <a:gd name="T106" fmla="*/ 0 h 79"/>
                <a:gd name="T107" fmla="*/ 290 w 290"/>
                <a:gd name="T108" fmla="*/ 79 h 7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90" h="79">
                  <a:moveTo>
                    <a:pt x="0" y="50"/>
                  </a:moveTo>
                  <a:lnTo>
                    <a:pt x="0" y="49"/>
                  </a:lnTo>
                  <a:lnTo>
                    <a:pt x="3" y="46"/>
                  </a:lnTo>
                  <a:lnTo>
                    <a:pt x="6" y="42"/>
                  </a:lnTo>
                  <a:lnTo>
                    <a:pt x="11" y="36"/>
                  </a:lnTo>
                  <a:lnTo>
                    <a:pt x="18" y="30"/>
                  </a:lnTo>
                  <a:lnTo>
                    <a:pt x="26" y="24"/>
                  </a:lnTo>
                  <a:lnTo>
                    <a:pt x="37" y="18"/>
                  </a:lnTo>
                  <a:lnTo>
                    <a:pt x="51" y="12"/>
                  </a:lnTo>
                  <a:lnTo>
                    <a:pt x="69" y="6"/>
                  </a:lnTo>
                  <a:lnTo>
                    <a:pt x="88" y="2"/>
                  </a:lnTo>
                  <a:lnTo>
                    <a:pt x="112" y="0"/>
                  </a:lnTo>
                  <a:lnTo>
                    <a:pt x="139" y="0"/>
                  </a:lnTo>
                  <a:lnTo>
                    <a:pt x="170" y="2"/>
                  </a:lnTo>
                  <a:lnTo>
                    <a:pt x="205" y="8"/>
                  </a:lnTo>
                  <a:lnTo>
                    <a:pt x="245" y="16"/>
                  </a:lnTo>
                  <a:lnTo>
                    <a:pt x="290" y="28"/>
                  </a:lnTo>
                  <a:lnTo>
                    <a:pt x="283" y="45"/>
                  </a:lnTo>
                  <a:lnTo>
                    <a:pt x="281" y="44"/>
                  </a:lnTo>
                  <a:lnTo>
                    <a:pt x="274" y="42"/>
                  </a:lnTo>
                  <a:lnTo>
                    <a:pt x="263" y="39"/>
                  </a:lnTo>
                  <a:lnTo>
                    <a:pt x="249" y="35"/>
                  </a:lnTo>
                  <a:lnTo>
                    <a:pt x="232" y="31"/>
                  </a:lnTo>
                  <a:lnTo>
                    <a:pt x="212" y="27"/>
                  </a:lnTo>
                  <a:lnTo>
                    <a:pt x="191" y="24"/>
                  </a:lnTo>
                  <a:lnTo>
                    <a:pt x="167" y="22"/>
                  </a:lnTo>
                  <a:lnTo>
                    <a:pt x="144" y="21"/>
                  </a:lnTo>
                  <a:lnTo>
                    <a:pt x="120" y="21"/>
                  </a:lnTo>
                  <a:lnTo>
                    <a:pt x="96" y="23"/>
                  </a:lnTo>
                  <a:lnTo>
                    <a:pt x="74" y="28"/>
                  </a:lnTo>
                  <a:lnTo>
                    <a:pt x="52" y="36"/>
                  </a:lnTo>
                  <a:lnTo>
                    <a:pt x="32" y="46"/>
                  </a:lnTo>
                  <a:lnTo>
                    <a:pt x="15" y="61"/>
                  </a:lnTo>
                  <a:lnTo>
                    <a:pt x="0" y="79"/>
                  </a:lnTo>
                  <a:lnTo>
                    <a:pt x="0" y="5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55" name="Freeform 539"/>
            <p:cNvSpPr>
              <a:spLocks/>
            </p:cNvSpPr>
            <p:nvPr/>
          </p:nvSpPr>
          <p:spPr bwMode="auto">
            <a:xfrm>
              <a:off x="3925" y="3299"/>
              <a:ext cx="32" cy="9"/>
            </a:xfrm>
            <a:custGeom>
              <a:avLst/>
              <a:gdLst>
                <a:gd name="T0" fmla="*/ 0 w 290"/>
                <a:gd name="T1" fmla="*/ 0 h 79"/>
                <a:gd name="T2" fmla="*/ 0 w 290"/>
                <a:gd name="T3" fmla="*/ 0 h 79"/>
                <a:gd name="T4" fmla="*/ 0 w 290"/>
                <a:gd name="T5" fmla="*/ 0 h 79"/>
                <a:gd name="T6" fmla="*/ 0 w 290"/>
                <a:gd name="T7" fmla="*/ 0 h 79"/>
                <a:gd name="T8" fmla="*/ 0 w 290"/>
                <a:gd name="T9" fmla="*/ 0 h 79"/>
                <a:gd name="T10" fmla="*/ 0 w 290"/>
                <a:gd name="T11" fmla="*/ 0 h 79"/>
                <a:gd name="T12" fmla="*/ 0 w 290"/>
                <a:gd name="T13" fmla="*/ 0 h 79"/>
                <a:gd name="T14" fmla="*/ 0 w 290"/>
                <a:gd name="T15" fmla="*/ 0 h 79"/>
                <a:gd name="T16" fmla="*/ 0 w 290"/>
                <a:gd name="T17" fmla="*/ 0 h 79"/>
                <a:gd name="T18" fmla="*/ 0 w 290"/>
                <a:gd name="T19" fmla="*/ 0 h 79"/>
                <a:gd name="T20" fmla="*/ 0 w 290"/>
                <a:gd name="T21" fmla="*/ 0 h 79"/>
                <a:gd name="T22" fmla="*/ 0 w 290"/>
                <a:gd name="T23" fmla="*/ 0 h 79"/>
                <a:gd name="T24" fmla="*/ 0 w 290"/>
                <a:gd name="T25" fmla="*/ 0 h 79"/>
                <a:gd name="T26" fmla="*/ 0 w 290"/>
                <a:gd name="T27" fmla="*/ 0 h 79"/>
                <a:gd name="T28" fmla="*/ 0 w 290"/>
                <a:gd name="T29" fmla="*/ 0 h 79"/>
                <a:gd name="T30" fmla="*/ 0 w 290"/>
                <a:gd name="T31" fmla="*/ 0 h 79"/>
                <a:gd name="T32" fmla="*/ 0 w 290"/>
                <a:gd name="T33" fmla="*/ 0 h 79"/>
                <a:gd name="T34" fmla="*/ 0 w 290"/>
                <a:gd name="T35" fmla="*/ 0 h 79"/>
                <a:gd name="T36" fmla="*/ 0 w 290"/>
                <a:gd name="T37" fmla="*/ 0 h 79"/>
                <a:gd name="T38" fmla="*/ 0 w 290"/>
                <a:gd name="T39" fmla="*/ 0 h 79"/>
                <a:gd name="T40" fmla="*/ 0 w 290"/>
                <a:gd name="T41" fmla="*/ 0 h 79"/>
                <a:gd name="T42" fmla="*/ 0 w 290"/>
                <a:gd name="T43" fmla="*/ 0 h 79"/>
                <a:gd name="T44" fmla="*/ 0 w 290"/>
                <a:gd name="T45" fmla="*/ 0 h 79"/>
                <a:gd name="T46" fmla="*/ 0 w 290"/>
                <a:gd name="T47" fmla="*/ 0 h 79"/>
                <a:gd name="T48" fmla="*/ 0 w 290"/>
                <a:gd name="T49" fmla="*/ 0 h 79"/>
                <a:gd name="T50" fmla="*/ 0 w 290"/>
                <a:gd name="T51" fmla="*/ 0 h 79"/>
                <a:gd name="T52" fmla="*/ 0 w 290"/>
                <a:gd name="T53" fmla="*/ 0 h 79"/>
                <a:gd name="T54" fmla="*/ 0 w 290"/>
                <a:gd name="T55" fmla="*/ 0 h 79"/>
                <a:gd name="T56" fmla="*/ 0 w 290"/>
                <a:gd name="T57" fmla="*/ 0 h 79"/>
                <a:gd name="T58" fmla="*/ 0 w 290"/>
                <a:gd name="T59" fmla="*/ 0 h 79"/>
                <a:gd name="T60" fmla="*/ 0 w 290"/>
                <a:gd name="T61" fmla="*/ 0 h 79"/>
                <a:gd name="T62" fmla="*/ 0 w 290"/>
                <a:gd name="T63" fmla="*/ 0 h 79"/>
                <a:gd name="T64" fmla="*/ 0 w 290"/>
                <a:gd name="T65" fmla="*/ 0 h 79"/>
                <a:gd name="T66" fmla="*/ 0 w 290"/>
                <a:gd name="T67" fmla="*/ 0 h 79"/>
                <a:gd name="T68" fmla="*/ 0 w 290"/>
                <a:gd name="T69" fmla="*/ 0 h 7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90"/>
                <a:gd name="T106" fmla="*/ 0 h 79"/>
                <a:gd name="T107" fmla="*/ 290 w 290"/>
                <a:gd name="T108" fmla="*/ 79 h 7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90" h="79">
                  <a:moveTo>
                    <a:pt x="0" y="50"/>
                  </a:moveTo>
                  <a:lnTo>
                    <a:pt x="0" y="49"/>
                  </a:lnTo>
                  <a:lnTo>
                    <a:pt x="3" y="46"/>
                  </a:lnTo>
                  <a:lnTo>
                    <a:pt x="6" y="42"/>
                  </a:lnTo>
                  <a:lnTo>
                    <a:pt x="11" y="36"/>
                  </a:lnTo>
                  <a:lnTo>
                    <a:pt x="18" y="30"/>
                  </a:lnTo>
                  <a:lnTo>
                    <a:pt x="26" y="24"/>
                  </a:lnTo>
                  <a:lnTo>
                    <a:pt x="37" y="17"/>
                  </a:lnTo>
                  <a:lnTo>
                    <a:pt x="51" y="11"/>
                  </a:lnTo>
                  <a:lnTo>
                    <a:pt x="69" y="6"/>
                  </a:lnTo>
                  <a:lnTo>
                    <a:pt x="88" y="2"/>
                  </a:lnTo>
                  <a:lnTo>
                    <a:pt x="112" y="0"/>
                  </a:lnTo>
                  <a:lnTo>
                    <a:pt x="139" y="0"/>
                  </a:lnTo>
                  <a:lnTo>
                    <a:pt x="170" y="2"/>
                  </a:lnTo>
                  <a:lnTo>
                    <a:pt x="205" y="7"/>
                  </a:lnTo>
                  <a:lnTo>
                    <a:pt x="245" y="16"/>
                  </a:lnTo>
                  <a:lnTo>
                    <a:pt x="290" y="28"/>
                  </a:lnTo>
                  <a:lnTo>
                    <a:pt x="283" y="44"/>
                  </a:lnTo>
                  <a:lnTo>
                    <a:pt x="281" y="43"/>
                  </a:lnTo>
                  <a:lnTo>
                    <a:pt x="274" y="41"/>
                  </a:lnTo>
                  <a:lnTo>
                    <a:pt x="263" y="38"/>
                  </a:lnTo>
                  <a:lnTo>
                    <a:pt x="249" y="34"/>
                  </a:lnTo>
                  <a:lnTo>
                    <a:pt x="232" y="31"/>
                  </a:lnTo>
                  <a:lnTo>
                    <a:pt x="212" y="27"/>
                  </a:lnTo>
                  <a:lnTo>
                    <a:pt x="191" y="24"/>
                  </a:lnTo>
                  <a:lnTo>
                    <a:pt x="167" y="21"/>
                  </a:lnTo>
                  <a:lnTo>
                    <a:pt x="144" y="20"/>
                  </a:lnTo>
                  <a:lnTo>
                    <a:pt x="120" y="21"/>
                  </a:lnTo>
                  <a:lnTo>
                    <a:pt x="96" y="23"/>
                  </a:lnTo>
                  <a:lnTo>
                    <a:pt x="74" y="28"/>
                  </a:lnTo>
                  <a:lnTo>
                    <a:pt x="52" y="36"/>
                  </a:lnTo>
                  <a:lnTo>
                    <a:pt x="32" y="46"/>
                  </a:lnTo>
                  <a:lnTo>
                    <a:pt x="15" y="61"/>
                  </a:lnTo>
                  <a:lnTo>
                    <a:pt x="0" y="79"/>
                  </a:lnTo>
                  <a:lnTo>
                    <a:pt x="0" y="5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56" name="Freeform 540"/>
            <p:cNvSpPr>
              <a:spLocks/>
            </p:cNvSpPr>
            <p:nvPr/>
          </p:nvSpPr>
          <p:spPr bwMode="auto">
            <a:xfrm>
              <a:off x="3955" y="3289"/>
              <a:ext cx="52" cy="96"/>
            </a:xfrm>
            <a:custGeom>
              <a:avLst/>
              <a:gdLst>
                <a:gd name="T0" fmla="*/ 0 w 469"/>
                <a:gd name="T1" fmla="*/ 0 h 868"/>
                <a:gd name="T2" fmla="*/ 0 w 469"/>
                <a:gd name="T3" fmla="*/ 0 h 868"/>
                <a:gd name="T4" fmla="*/ 0 w 469"/>
                <a:gd name="T5" fmla="*/ 0 h 868"/>
                <a:gd name="T6" fmla="*/ 0 w 469"/>
                <a:gd name="T7" fmla="*/ 0 h 868"/>
                <a:gd name="T8" fmla="*/ 0 w 469"/>
                <a:gd name="T9" fmla="*/ 0 h 868"/>
                <a:gd name="T10" fmla="*/ 0 w 469"/>
                <a:gd name="T11" fmla="*/ 0 h 868"/>
                <a:gd name="T12" fmla="*/ 0 w 469"/>
                <a:gd name="T13" fmla="*/ 0 h 868"/>
                <a:gd name="T14" fmla="*/ 0 w 469"/>
                <a:gd name="T15" fmla="*/ 0 h 868"/>
                <a:gd name="T16" fmla="*/ 0 w 469"/>
                <a:gd name="T17" fmla="*/ 0 h 868"/>
                <a:gd name="T18" fmla="*/ 0 w 469"/>
                <a:gd name="T19" fmla="*/ 0 h 868"/>
                <a:gd name="T20" fmla="*/ 0 w 469"/>
                <a:gd name="T21" fmla="*/ 0 h 868"/>
                <a:gd name="T22" fmla="*/ 0 w 469"/>
                <a:gd name="T23" fmla="*/ 0 h 868"/>
                <a:gd name="T24" fmla="*/ 0 w 469"/>
                <a:gd name="T25" fmla="*/ 0 h 868"/>
                <a:gd name="T26" fmla="*/ 0 w 469"/>
                <a:gd name="T27" fmla="*/ 0 h 868"/>
                <a:gd name="T28" fmla="*/ 0 w 469"/>
                <a:gd name="T29" fmla="*/ 0 h 868"/>
                <a:gd name="T30" fmla="*/ 0 w 469"/>
                <a:gd name="T31" fmla="*/ 0 h 868"/>
                <a:gd name="T32" fmla="*/ 0 w 469"/>
                <a:gd name="T33" fmla="*/ 0 h 868"/>
                <a:gd name="T34" fmla="*/ 0 w 469"/>
                <a:gd name="T35" fmla="*/ 0 h 86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69"/>
                <a:gd name="T55" fmla="*/ 0 h 868"/>
                <a:gd name="T56" fmla="*/ 469 w 469"/>
                <a:gd name="T57" fmla="*/ 868 h 86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69" h="868">
                  <a:moveTo>
                    <a:pt x="0" y="0"/>
                  </a:moveTo>
                  <a:lnTo>
                    <a:pt x="0" y="840"/>
                  </a:lnTo>
                  <a:lnTo>
                    <a:pt x="142" y="868"/>
                  </a:lnTo>
                  <a:lnTo>
                    <a:pt x="136" y="755"/>
                  </a:lnTo>
                  <a:lnTo>
                    <a:pt x="469" y="806"/>
                  </a:lnTo>
                  <a:lnTo>
                    <a:pt x="463" y="761"/>
                  </a:lnTo>
                  <a:lnTo>
                    <a:pt x="232" y="732"/>
                  </a:lnTo>
                  <a:lnTo>
                    <a:pt x="226" y="635"/>
                  </a:lnTo>
                  <a:lnTo>
                    <a:pt x="68" y="635"/>
                  </a:lnTo>
                  <a:lnTo>
                    <a:pt x="64" y="623"/>
                  </a:lnTo>
                  <a:lnTo>
                    <a:pt x="53" y="587"/>
                  </a:lnTo>
                  <a:lnTo>
                    <a:pt x="39" y="530"/>
                  </a:lnTo>
                  <a:lnTo>
                    <a:pt x="25" y="455"/>
                  </a:lnTo>
                  <a:lnTo>
                    <a:pt x="14" y="365"/>
                  </a:lnTo>
                  <a:lnTo>
                    <a:pt x="10" y="262"/>
                  </a:lnTo>
                  <a:lnTo>
                    <a:pt x="19" y="149"/>
                  </a:lnTo>
                  <a:lnTo>
                    <a:pt x="40" y="2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57" name="Freeform 541"/>
            <p:cNvSpPr>
              <a:spLocks/>
            </p:cNvSpPr>
            <p:nvPr/>
          </p:nvSpPr>
          <p:spPr bwMode="auto">
            <a:xfrm>
              <a:off x="3981" y="3267"/>
              <a:ext cx="67" cy="13"/>
            </a:xfrm>
            <a:custGeom>
              <a:avLst/>
              <a:gdLst>
                <a:gd name="T0" fmla="*/ 0 w 604"/>
                <a:gd name="T1" fmla="*/ 0 h 118"/>
                <a:gd name="T2" fmla="*/ 0 w 604"/>
                <a:gd name="T3" fmla="*/ 0 h 118"/>
                <a:gd name="T4" fmla="*/ 0 w 604"/>
                <a:gd name="T5" fmla="*/ 0 h 118"/>
                <a:gd name="T6" fmla="*/ 0 w 604"/>
                <a:gd name="T7" fmla="*/ 0 h 118"/>
                <a:gd name="T8" fmla="*/ 0 w 604"/>
                <a:gd name="T9" fmla="*/ 0 h 118"/>
                <a:gd name="T10" fmla="*/ 0 w 604"/>
                <a:gd name="T11" fmla="*/ 0 h 118"/>
                <a:gd name="T12" fmla="*/ 0 w 604"/>
                <a:gd name="T13" fmla="*/ 0 h 118"/>
                <a:gd name="T14" fmla="*/ 0 w 604"/>
                <a:gd name="T15" fmla="*/ 0 h 118"/>
                <a:gd name="T16" fmla="*/ 0 w 604"/>
                <a:gd name="T17" fmla="*/ 0 h 118"/>
                <a:gd name="T18" fmla="*/ 0 w 604"/>
                <a:gd name="T19" fmla="*/ 0 h 118"/>
                <a:gd name="T20" fmla="*/ 0 w 604"/>
                <a:gd name="T21" fmla="*/ 0 h 118"/>
                <a:gd name="T22" fmla="*/ 0 w 604"/>
                <a:gd name="T23" fmla="*/ 0 h 118"/>
                <a:gd name="T24" fmla="*/ 0 w 604"/>
                <a:gd name="T25" fmla="*/ 0 h 118"/>
                <a:gd name="T26" fmla="*/ 0 w 604"/>
                <a:gd name="T27" fmla="*/ 0 h 118"/>
                <a:gd name="T28" fmla="*/ 0 w 604"/>
                <a:gd name="T29" fmla="*/ 0 h 118"/>
                <a:gd name="T30" fmla="*/ 0 w 604"/>
                <a:gd name="T31" fmla="*/ 0 h 118"/>
                <a:gd name="T32" fmla="*/ 0 w 604"/>
                <a:gd name="T33" fmla="*/ 0 h 118"/>
                <a:gd name="T34" fmla="*/ 0 w 604"/>
                <a:gd name="T35" fmla="*/ 0 h 118"/>
                <a:gd name="T36" fmla="*/ 0 w 604"/>
                <a:gd name="T37" fmla="*/ 0 h 118"/>
                <a:gd name="T38" fmla="*/ 0 w 604"/>
                <a:gd name="T39" fmla="*/ 0 h 118"/>
                <a:gd name="T40" fmla="*/ 0 w 604"/>
                <a:gd name="T41" fmla="*/ 0 h 118"/>
                <a:gd name="T42" fmla="*/ 0 w 604"/>
                <a:gd name="T43" fmla="*/ 0 h 118"/>
                <a:gd name="T44" fmla="*/ 0 w 604"/>
                <a:gd name="T45" fmla="*/ 0 h 118"/>
                <a:gd name="T46" fmla="*/ 0 w 604"/>
                <a:gd name="T47" fmla="*/ 0 h 118"/>
                <a:gd name="T48" fmla="*/ 0 w 604"/>
                <a:gd name="T49" fmla="*/ 0 h 118"/>
                <a:gd name="T50" fmla="*/ 0 w 604"/>
                <a:gd name="T51" fmla="*/ 0 h 118"/>
                <a:gd name="T52" fmla="*/ 0 w 604"/>
                <a:gd name="T53" fmla="*/ 0 h 118"/>
                <a:gd name="T54" fmla="*/ 0 w 604"/>
                <a:gd name="T55" fmla="*/ 0 h 118"/>
                <a:gd name="T56" fmla="*/ 0 w 604"/>
                <a:gd name="T57" fmla="*/ 0 h 118"/>
                <a:gd name="T58" fmla="*/ 0 w 604"/>
                <a:gd name="T59" fmla="*/ 0 h 118"/>
                <a:gd name="T60" fmla="*/ 0 w 604"/>
                <a:gd name="T61" fmla="*/ 0 h 118"/>
                <a:gd name="T62" fmla="*/ 0 w 604"/>
                <a:gd name="T63" fmla="*/ 0 h 118"/>
                <a:gd name="T64" fmla="*/ 0 w 604"/>
                <a:gd name="T65" fmla="*/ 0 h 118"/>
                <a:gd name="T66" fmla="*/ 0 w 604"/>
                <a:gd name="T67" fmla="*/ 0 h 118"/>
                <a:gd name="T68" fmla="*/ 0 w 604"/>
                <a:gd name="T69" fmla="*/ 0 h 118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604"/>
                <a:gd name="T106" fmla="*/ 0 h 118"/>
                <a:gd name="T107" fmla="*/ 604 w 604"/>
                <a:gd name="T108" fmla="*/ 118 h 118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604" h="118">
                  <a:moveTo>
                    <a:pt x="0" y="118"/>
                  </a:moveTo>
                  <a:lnTo>
                    <a:pt x="3" y="117"/>
                  </a:lnTo>
                  <a:lnTo>
                    <a:pt x="14" y="113"/>
                  </a:lnTo>
                  <a:lnTo>
                    <a:pt x="29" y="108"/>
                  </a:lnTo>
                  <a:lnTo>
                    <a:pt x="50" y="101"/>
                  </a:lnTo>
                  <a:lnTo>
                    <a:pt x="77" y="93"/>
                  </a:lnTo>
                  <a:lnTo>
                    <a:pt x="107" y="85"/>
                  </a:lnTo>
                  <a:lnTo>
                    <a:pt x="143" y="76"/>
                  </a:lnTo>
                  <a:lnTo>
                    <a:pt x="181" y="69"/>
                  </a:lnTo>
                  <a:lnTo>
                    <a:pt x="224" y="62"/>
                  </a:lnTo>
                  <a:lnTo>
                    <a:pt x="270" y="57"/>
                  </a:lnTo>
                  <a:lnTo>
                    <a:pt x="319" y="53"/>
                  </a:lnTo>
                  <a:lnTo>
                    <a:pt x="369" y="52"/>
                  </a:lnTo>
                  <a:lnTo>
                    <a:pt x="422" y="53"/>
                  </a:lnTo>
                  <a:lnTo>
                    <a:pt x="476" y="58"/>
                  </a:lnTo>
                  <a:lnTo>
                    <a:pt x="531" y="66"/>
                  </a:lnTo>
                  <a:lnTo>
                    <a:pt x="587" y="78"/>
                  </a:lnTo>
                  <a:lnTo>
                    <a:pt x="604" y="0"/>
                  </a:lnTo>
                  <a:lnTo>
                    <a:pt x="600" y="0"/>
                  </a:lnTo>
                  <a:lnTo>
                    <a:pt x="587" y="0"/>
                  </a:lnTo>
                  <a:lnTo>
                    <a:pt x="566" y="0"/>
                  </a:lnTo>
                  <a:lnTo>
                    <a:pt x="540" y="1"/>
                  </a:lnTo>
                  <a:lnTo>
                    <a:pt x="507" y="2"/>
                  </a:lnTo>
                  <a:lnTo>
                    <a:pt x="470" y="3"/>
                  </a:lnTo>
                  <a:lnTo>
                    <a:pt x="428" y="6"/>
                  </a:lnTo>
                  <a:lnTo>
                    <a:pt x="383" y="8"/>
                  </a:lnTo>
                  <a:lnTo>
                    <a:pt x="335" y="12"/>
                  </a:lnTo>
                  <a:lnTo>
                    <a:pt x="285" y="16"/>
                  </a:lnTo>
                  <a:lnTo>
                    <a:pt x="235" y="21"/>
                  </a:lnTo>
                  <a:lnTo>
                    <a:pt x="186" y="28"/>
                  </a:lnTo>
                  <a:lnTo>
                    <a:pt x="136" y="36"/>
                  </a:lnTo>
                  <a:lnTo>
                    <a:pt x="88" y="45"/>
                  </a:lnTo>
                  <a:lnTo>
                    <a:pt x="42" y="55"/>
                  </a:lnTo>
                  <a:lnTo>
                    <a:pt x="0" y="67"/>
                  </a:lnTo>
                  <a:lnTo>
                    <a:pt x="0" y="118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58" name="Freeform 542"/>
            <p:cNvSpPr>
              <a:spLocks/>
            </p:cNvSpPr>
            <p:nvPr/>
          </p:nvSpPr>
          <p:spPr bwMode="auto">
            <a:xfrm>
              <a:off x="3942" y="3387"/>
              <a:ext cx="113" cy="38"/>
            </a:xfrm>
            <a:custGeom>
              <a:avLst/>
              <a:gdLst>
                <a:gd name="T0" fmla="*/ 0 w 1017"/>
                <a:gd name="T1" fmla="*/ 0 h 337"/>
                <a:gd name="T2" fmla="*/ 0 w 1017"/>
                <a:gd name="T3" fmla="*/ 0 h 337"/>
                <a:gd name="T4" fmla="*/ 0 w 1017"/>
                <a:gd name="T5" fmla="*/ 0 h 337"/>
                <a:gd name="T6" fmla="*/ 0 w 1017"/>
                <a:gd name="T7" fmla="*/ 0 h 337"/>
                <a:gd name="T8" fmla="*/ 0 w 1017"/>
                <a:gd name="T9" fmla="*/ 0 h 337"/>
                <a:gd name="T10" fmla="*/ 0 w 1017"/>
                <a:gd name="T11" fmla="*/ 0 h 337"/>
                <a:gd name="T12" fmla="*/ 0 w 1017"/>
                <a:gd name="T13" fmla="*/ 0 h 337"/>
                <a:gd name="T14" fmla="*/ 0 w 1017"/>
                <a:gd name="T15" fmla="*/ 0 h 337"/>
                <a:gd name="T16" fmla="*/ 0 w 1017"/>
                <a:gd name="T17" fmla="*/ 0 h 337"/>
                <a:gd name="T18" fmla="*/ 0 w 1017"/>
                <a:gd name="T19" fmla="*/ 0 h 337"/>
                <a:gd name="T20" fmla="*/ 0 w 1017"/>
                <a:gd name="T21" fmla="*/ 0 h 337"/>
                <a:gd name="T22" fmla="*/ 0 w 1017"/>
                <a:gd name="T23" fmla="*/ 0 h 337"/>
                <a:gd name="T24" fmla="*/ 0 w 1017"/>
                <a:gd name="T25" fmla="*/ 0 h 337"/>
                <a:gd name="T26" fmla="*/ 0 w 1017"/>
                <a:gd name="T27" fmla="*/ 0 h 337"/>
                <a:gd name="T28" fmla="*/ 0 w 1017"/>
                <a:gd name="T29" fmla="*/ 0 h 337"/>
                <a:gd name="T30" fmla="*/ 0 w 1017"/>
                <a:gd name="T31" fmla="*/ 0 h 337"/>
                <a:gd name="T32" fmla="*/ 0 w 1017"/>
                <a:gd name="T33" fmla="*/ 0 h 337"/>
                <a:gd name="T34" fmla="*/ 0 w 1017"/>
                <a:gd name="T35" fmla="*/ 0 h 337"/>
                <a:gd name="T36" fmla="*/ 0 w 1017"/>
                <a:gd name="T37" fmla="*/ 0 h 337"/>
                <a:gd name="T38" fmla="*/ 0 w 1017"/>
                <a:gd name="T39" fmla="*/ 0 h 337"/>
                <a:gd name="T40" fmla="*/ 0 w 1017"/>
                <a:gd name="T41" fmla="*/ 0 h 337"/>
                <a:gd name="T42" fmla="*/ 0 w 1017"/>
                <a:gd name="T43" fmla="*/ 0 h 337"/>
                <a:gd name="T44" fmla="*/ 0 w 1017"/>
                <a:gd name="T45" fmla="*/ 0 h 337"/>
                <a:gd name="T46" fmla="*/ 0 w 1017"/>
                <a:gd name="T47" fmla="*/ 0 h 337"/>
                <a:gd name="T48" fmla="*/ 0 w 1017"/>
                <a:gd name="T49" fmla="*/ 0 h 337"/>
                <a:gd name="T50" fmla="*/ 0 w 1017"/>
                <a:gd name="T51" fmla="*/ 0 h 337"/>
                <a:gd name="T52" fmla="*/ 0 w 1017"/>
                <a:gd name="T53" fmla="*/ 0 h 337"/>
                <a:gd name="T54" fmla="*/ 0 w 1017"/>
                <a:gd name="T55" fmla="*/ 0 h 337"/>
                <a:gd name="T56" fmla="*/ 0 w 1017"/>
                <a:gd name="T57" fmla="*/ 0 h 337"/>
                <a:gd name="T58" fmla="*/ 0 w 1017"/>
                <a:gd name="T59" fmla="*/ 0 h 337"/>
                <a:gd name="T60" fmla="*/ 0 w 1017"/>
                <a:gd name="T61" fmla="*/ 0 h 337"/>
                <a:gd name="T62" fmla="*/ 0 w 1017"/>
                <a:gd name="T63" fmla="*/ 0 h 337"/>
                <a:gd name="T64" fmla="*/ 0 w 1017"/>
                <a:gd name="T65" fmla="*/ 0 h 337"/>
                <a:gd name="T66" fmla="*/ 0 w 1017"/>
                <a:gd name="T67" fmla="*/ 0 h 337"/>
                <a:gd name="T68" fmla="*/ 0 w 1017"/>
                <a:gd name="T69" fmla="*/ 0 h 337"/>
                <a:gd name="T70" fmla="*/ 0 w 1017"/>
                <a:gd name="T71" fmla="*/ 0 h 337"/>
                <a:gd name="T72" fmla="*/ 0 w 1017"/>
                <a:gd name="T73" fmla="*/ 0 h 337"/>
                <a:gd name="T74" fmla="*/ 0 w 1017"/>
                <a:gd name="T75" fmla="*/ 0 h 337"/>
                <a:gd name="T76" fmla="*/ 0 w 1017"/>
                <a:gd name="T77" fmla="*/ 0 h 337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1017"/>
                <a:gd name="T118" fmla="*/ 0 h 337"/>
                <a:gd name="T119" fmla="*/ 1017 w 1017"/>
                <a:gd name="T120" fmla="*/ 337 h 337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1017" h="337">
                  <a:moveTo>
                    <a:pt x="430" y="326"/>
                  </a:moveTo>
                  <a:lnTo>
                    <a:pt x="432" y="325"/>
                  </a:lnTo>
                  <a:lnTo>
                    <a:pt x="438" y="323"/>
                  </a:lnTo>
                  <a:lnTo>
                    <a:pt x="447" y="319"/>
                  </a:lnTo>
                  <a:lnTo>
                    <a:pt x="459" y="314"/>
                  </a:lnTo>
                  <a:lnTo>
                    <a:pt x="474" y="308"/>
                  </a:lnTo>
                  <a:lnTo>
                    <a:pt x="491" y="301"/>
                  </a:lnTo>
                  <a:lnTo>
                    <a:pt x="509" y="291"/>
                  </a:lnTo>
                  <a:lnTo>
                    <a:pt x="528" y="282"/>
                  </a:lnTo>
                  <a:lnTo>
                    <a:pt x="549" y="272"/>
                  </a:lnTo>
                  <a:lnTo>
                    <a:pt x="568" y="260"/>
                  </a:lnTo>
                  <a:lnTo>
                    <a:pt x="587" y="248"/>
                  </a:lnTo>
                  <a:lnTo>
                    <a:pt x="606" y="235"/>
                  </a:lnTo>
                  <a:lnTo>
                    <a:pt x="623" y="222"/>
                  </a:lnTo>
                  <a:lnTo>
                    <a:pt x="638" y="208"/>
                  </a:lnTo>
                  <a:lnTo>
                    <a:pt x="651" y="193"/>
                  </a:lnTo>
                  <a:lnTo>
                    <a:pt x="662" y="179"/>
                  </a:lnTo>
                  <a:lnTo>
                    <a:pt x="0" y="17"/>
                  </a:lnTo>
                  <a:lnTo>
                    <a:pt x="51" y="0"/>
                  </a:lnTo>
                  <a:lnTo>
                    <a:pt x="1017" y="237"/>
                  </a:lnTo>
                  <a:lnTo>
                    <a:pt x="977" y="260"/>
                  </a:lnTo>
                  <a:lnTo>
                    <a:pt x="698" y="188"/>
                  </a:lnTo>
                  <a:lnTo>
                    <a:pt x="697" y="189"/>
                  </a:lnTo>
                  <a:lnTo>
                    <a:pt x="695" y="192"/>
                  </a:lnTo>
                  <a:lnTo>
                    <a:pt x="691" y="196"/>
                  </a:lnTo>
                  <a:lnTo>
                    <a:pt x="685" y="202"/>
                  </a:lnTo>
                  <a:lnTo>
                    <a:pt x="678" y="211"/>
                  </a:lnTo>
                  <a:lnTo>
                    <a:pt x="668" y="219"/>
                  </a:lnTo>
                  <a:lnTo>
                    <a:pt x="657" y="229"/>
                  </a:lnTo>
                  <a:lnTo>
                    <a:pt x="642" y="239"/>
                  </a:lnTo>
                  <a:lnTo>
                    <a:pt x="626" y="250"/>
                  </a:lnTo>
                  <a:lnTo>
                    <a:pt x="609" y="263"/>
                  </a:lnTo>
                  <a:lnTo>
                    <a:pt x="587" y="275"/>
                  </a:lnTo>
                  <a:lnTo>
                    <a:pt x="565" y="287"/>
                  </a:lnTo>
                  <a:lnTo>
                    <a:pt x="540" y="301"/>
                  </a:lnTo>
                  <a:lnTo>
                    <a:pt x="511" y="313"/>
                  </a:lnTo>
                  <a:lnTo>
                    <a:pt x="480" y="325"/>
                  </a:lnTo>
                  <a:lnTo>
                    <a:pt x="447" y="337"/>
                  </a:lnTo>
                  <a:lnTo>
                    <a:pt x="430" y="326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59" name="Freeform 543"/>
            <p:cNvSpPr>
              <a:spLocks/>
            </p:cNvSpPr>
            <p:nvPr/>
          </p:nvSpPr>
          <p:spPr bwMode="auto">
            <a:xfrm>
              <a:off x="3918" y="3397"/>
              <a:ext cx="116" cy="34"/>
            </a:xfrm>
            <a:custGeom>
              <a:avLst/>
              <a:gdLst>
                <a:gd name="T0" fmla="*/ 0 w 1036"/>
                <a:gd name="T1" fmla="*/ 0 h 303"/>
                <a:gd name="T2" fmla="*/ 0 w 1036"/>
                <a:gd name="T3" fmla="*/ 0 h 303"/>
                <a:gd name="T4" fmla="*/ 0 w 1036"/>
                <a:gd name="T5" fmla="*/ 0 h 303"/>
                <a:gd name="T6" fmla="*/ 0 w 1036"/>
                <a:gd name="T7" fmla="*/ 0 h 303"/>
                <a:gd name="T8" fmla="*/ 0 w 1036"/>
                <a:gd name="T9" fmla="*/ 0 h 30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36"/>
                <a:gd name="T16" fmla="*/ 0 h 303"/>
                <a:gd name="T17" fmla="*/ 1036 w 1036"/>
                <a:gd name="T18" fmla="*/ 303 h 30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36" h="303">
                  <a:moveTo>
                    <a:pt x="0" y="0"/>
                  </a:moveTo>
                  <a:lnTo>
                    <a:pt x="1013" y="303"/>
                  </a:lnTo>
                  <a:lnTo>
                    <a:pt x="1036" y="303"/>
                  </a:lnTo>
                  <a:lnTo>
                    <a:pt x="3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60" name="Freeform 544"/>
            <p:cNvSpPr>
              <a:spLocks/>
            </p:cNvSpPr>
            <p:nvPr/>
          </p:nvSpPr>
          <p:spPr bwMode="auto">
            <a:xfrm>
              <a:off x="3938" y="3393"/>
              <a:ext cx="113" cy="30"/>
            </a:xfrm>
            <a:custGeom>
              <a:avLst/>
              <a:gdLst>
                <a:gd name="T0" fmla="*/ 0 w 1023"/>
                <a:gd name="T1" fmla="*/ 0 h 270"/>
                <a:gd name="T2" fmla="*/ 0 w 1023"/>
                <a:gd name="T3" fmla="*/ 0 h 270"/>
                <a:gd name="T4" fmla="*/ 0 w 1023"/>
                <a:gd name="T5" fmla="*/ 0 h 270"/>
                <a:gd name="T6" fmla="*/ 0 w 1023"/>
                <a:gd name="T7" fmla="*/ 0 h 270"/>
                <a:gd name="T8" fmla="*/ 0 w 1023"/>
                <a:gd name="T9" fmla="*/ 0 h 27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23"/>
                <a:gd name="T16" fmla="*/ 0 h 270"/>
                <a:gd name="T17" fmla="*/ 1023 w 1023"/>
                <a:gd name="T18" fmla="*/ 270 h 27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23" h="270">
                  <a:moveTo>
                    <a:pt x="0" y="1"/>
                  </a:moveTo>
                  <a:lnTo>
                    <a:pt x="1001" y="270"/>
                  </a:lnTo>
                  <a:lnTo>
                    <a:pt x="1023" y="269"/>
                  </a:lnTo>
                  <a:lnTo>
                    <a:pt x="31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61" name="Freeform 545"/>
            <p:cNvSpPr>
              <a:spLocks/>
            </p:cNvSpPr>
            <p:nvPr/>
          </p:nvSpPr>
          <p:spPr bwMode="auto">
            <a:xfrm>
              <a:off x="3929" y="3394"/>
              <a:ext cx="114" cy="33"/>
            </a:xfrm>
            <a:custGeom>
              <a:avLst/>
              <a:gdLst>
                <a:gd name="T0" fmla="*/ 0 w 1028"/>
                <a:gd name="T1" fmla="*/ 0 h 299"/>
                <a:gd name="T2" fmla="*/ 0 w 1028"/>
                <a:gd name="T3" fmla="*/ 0 h 299"/>
                <a:gd name="T4" fmla="*/ 0 w 1028"/>
                <a:gd name="T5" fmla="*/ 0 h 299"/>
                <a:gd name="T6" fmla="*/ 0 w 1028"/>
                <a:gd name="T7" fmla="*/ 0 h 299"/>
                <a:gd name="T8" fmla="*/ 0 w 1028"/>
                <a:gd name="T9" fmla="*/ 0 h 29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28"/>
                <a:gd name="T16" fmla="*/ 0 h 299"/>
                <a:gd name="T17" fmla="*/ 1028 w 1028"/>
                <a:gd name="T18" fmla="*/ 299 h 29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28" h="299">
                  <a:moveTo>
                    <a:pt x="0" y="0"/>
                  </a:moveTo>
                  <a:lnTo>
                    <a:pt x="1009" y="299"/>
                  </a:lnTo>
                  <a:lnTo>
                    <a:pt x="1028" y="292"/>
                  </a:lnTo>
                  <a:lnTo>
                    <a:pt x="3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21701" name="AutoShape 546"/>
          <p:cNvSpPr>
            <a:spLocks noChangeAspect="1" noChangeArrowheads="1" noTextEdit="1"/>
          </p:cNvSpPr>
          <p:nvPr/>
        </p:nvSpPr>
        <p:spPr bwMode="auto">
          <a:xfrm>
            <a:off x="5494338" y="3140075"/>
            <a:ext cx="260350" cy="26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702" name="Freeform 547"/>
          <p:cNvSpPr>
            <a:spLocks/>
          </p:cNvSpPr>
          <p:nvPr/>
        </p:nvSpPr>
        <p:spPr bwMode="auto">
          <a:xfrm>
            <a:off x="5495925" y="3140075"/>
            <a:ext cx="258763" cy="268288"/>
          </a:xfrm>
          <a:custGeom>
            <a:avLst/>
            <a:gdLst>
              <a:gd name="T0" fmla="*/ 2147483647 w 1894"/>
              <a:gd name="T1" fmla="*/ 0 h 1904"/>
              <a:gd name="T2" fmla="*/ 2147483647 w 1894"/>
              <a:gd name="T3" fmla="*/ 0 h 1904"/>
              <a:gd name="T4" fmla="*/ 2147483647 w 1894"/>
              <a:gd name="T5" fmla="*/ 2147483647 h 1904"/>
              <a:gd name="T6" fmla="*/ 2147483647 w 1894"/>
              <a:gd name="T7" fmla="*/ 2147483647 h 1904"/>
              <a:gd name="T8" fmla="*/ 2147483647 w 1894"/>
              <a:gd name="T9" fmla="*/ 2147483647 h 1904"/>
              <a:gd name="T10" fmla="*/ 2147483647 w 1894"/>
              <a:gd name="T11" fmla="*/ 2147483647 h 1904"/>
              <a:gd name="T12" fmla="*/ 2147483647 w 1894"/>
              <a:gd name="T13" fmla="*/ 2147483647 h 1904"/>
              <a:gd name="T14" fmla="*/ 2147483647 w 1894"/>
              <a:gd name="T15" fmla="*/ 2147483647 h 1904"/>
              <a:gd name="T16" fmla="*/ 2147483647 w 1894"/>
              <a:gd name="T17" fmla="*/ 2147483647 h 1904"/>
              <a:gd name="T18" fmla="*/ 2147483647 w 1894"/>
              <a:gd name="T19" fmla="*/ 2147483647 h 1904"/>
              <a:gd name="T20" fmla="*/ 2147483647 w 1894"/>
              <a:gd name="T21" fmla="*/ 2147483647 h 1904"/>
              <a:gd name="T22" fmla="*/ 2147483647 w 1894"/>
              <a:gd name="T23" fmla="*/ 2147483647 h 1904"/>
              <a:gd name="T24" fmla="*/ 2147483647 w 1894"/>
              <a:gd name="T25" fmla="*/ 2147483647 h 1904"/>
              <a:gd name="T26" fmla="*/ 2147483647 w 1894"/>
              <a:gd name="T27" fmla="*/ 2147483647 h 1904"/>
              <a:gd name="T28" fmla="*/ 2147483647 w 1894"/>
              <a:gd name="T29" fmla="*/ 2147483647 h 1904"/>
              <a:gd name="T30" fmla="*/ 2147483647 w 1894"/>
              <a:gd name="T31" fmla="*/ 2147483647 h 1904"/>
              <a:gd name="T32" fmla="*/ 2147483647 w 1894"/>
              <a:gd name="T33" fmla="*/ 2147483647 h 1904"/>
              <a:gd name="T34" fmla="*/ 2147483647 w 1894"/>
              <a:gd name="T35" fmla="*/ 2147483647 h 1904"/>
              <a:gd name="T36" fmla="*/ 2147483647 w 1894"/>
              <a:gd name="T37" fmla="*/ 2147483647 h 1904"/>
              <a:gd name="T38" fmla="*/ 2147483647 w 1894"/>
              <a:gd name="T39" fmla="*/ 2147483647 h 1904"/>
              <a:gd name="T40" fmla="*/ 2147483647 w 1894"/>
              <a:gd name="T41" fmla="*/ 2147483647 h 1904"/>
              <a:gd name="T42" fmla="*/ 2147483647 w 1894"/>
              <a:gd name="T43" fmla="*/ 2147483647 h 1904"/>
              <a:gd name="T44" fmla="*/ 2147483647 w 1894"/>
              <a:gd name="T45" fmla="*/ 2147483647 h 1904"/>
              <a:gd name="T46" fmla="*/ 2147483647 w 1894"/>
              <a:gd name="T47" fmla="*/ 2147483647 h 1904"/>
              <a:gd name="T48" fmla="*/ 2147483647 w 1894"/>
              <a:gd name="T49" fmla="*/ 2147483647 h 1904"/>
              <a:gd name="T50" fmla="*/ 2147483647 w 1894"/>
              <a:gd name="T51" fmla="*/ 2147483647 h 1904"/>
              <a:gd name="T52" fmla="*/ 2147483647 w 1894"/>
              <a:gd name="T53" fmla="*/ 2147483647 h 1904"/>
              <a:gd name="T54" fmla="*/ 2147483647 w 1894"/>
              <a:gd name="T55" fmla="*/ 2147483647 h 1904"/>
              <a:gd name="T56" fmla="*/ 2147483647 w 1894"/>
              <a:gd name="T57" fmla="*/ 2147483647 h 1904"/>
              <a:gd name="T58" fmla="*/ 2147483647 w 1894"/>
              <a:gd name="T59" fmla="*/ 2147483647 h 1904"/>
              <a:gd name="T60" fmla="*/ 2147483647 w 1894"/>
              <a:gd name="T61" fmla="*/ 2147483647 h 1904"/>
              <a:gd name="T62" fmla="*/ 2147483647 w 1894"/>
              <a:gd name="T63" fmla="*/ 2147483647 h 1904"/>
              <a:gd name="T64" fmla="*/ 2147483647 w 1894"/>
              <a:gd name="T65" fmla="*/ 2147483647 h 1904"/>
              <a:gd name="T66" fmla="*/ 2147483647 w 1894"/>
              <a:gd name="T67" fmla="*/ 2147483647 h 1904"/>
              <a:gd name="T68" fmla="*/ 2147483647 w 1894"/>
              <a:gd name="T69" fmla="*/ 2147483647 h 1904"/>
              <a:gd name="T70" fmla="*/ 2147483647 w 1894"/>
              <a:gd name="T71" fmla="*/ 2147483647 h 1904"/>
              <a:gd name="T72" fmla="*/ 2147483647 w 1894"/>
              <a:gd name="T73" fmla="*/ 2147483647 h 1904"/>
              <a:gd name="T74" fmla="*/ 2147483647 w 1894"/>
              <a:gd name="T75" fmla="*/ 2147483647 h 1904"/>
              <a:gd name="T76" fmla="*/ 2147483647 w 1894"/>
              <a:gd name="T77" fmla="*/ 2147483647 h 1904"/>
              <a:gd name="T78" fmla="*/ 2147483647 w 1894"/>
              <a:gd name="T79" fmla="*/ 2147483647 h 1904"/>
              <a:gd name="T80" fmla="*/ 0 w 1894"/>
              <a:gd name="T81" fmla="*/ 2147483647 h 1904"/>
              <a:gd name="T82" fmla="*/ 2147483647 w 1894"/>
              <a:gd name="T83" fmla="*/ 2147483647 h 1904"/>
              <a:gd name="T84" fmla="*/ 2147483647 w 1894"/>
              <a:gd name="T85" fmla="*/ 2147483647 h 1904"/>
              <a:gd name="T86" fmla="*/ 2147483647 w 1894"/>
              <a:gd name="T87" fmla="*/ 2147483647 h 1904"/>
              <a:gd name="T88" fmla="*/ 2147483647 w 1894"/>
              <a:gd name="T89" fmla="*/ 2147483647 h 1904"/>
              <a:gd name="T90" fmla="*/ 2147483647 w 1894"/>
              <a:gd name="T91" fmla="*/ 2147483647 h 1904"/>
              <a:gd name="T92" fmla="*/ 2147483647 w 1894"/>
              <a:gd name="T93" fmla="*/ 2147483647 h 1904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w 1894"/>
              <a:gd name="T142" fmla="*/ 0 h 1904"/>
              <a:gd name="T143" fmla="*/ 1894 w 1894"/>
              <a:gd name="T144" fmla="*/ 1904 h 1904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T141" t="T142" r="T143" b="T144"/>
            <a:pathLst>
              <a:path w="1894" h="1904">
                <a:moveTo>
                  <a:pt x="651" y="0"/>
                </a:moveTo>
                <a:lnTo>
                  <a:pt x="653" y="0"/>
                </a:lnTo>
                <a:lnTo>
                  <a:pt x="659" y="0"/>
                </a:lnTo>
                <a:lnTo>
                  <a:pt x="668" y="0"/>
                </a:lnTo>
                <a:lnTo>
                  <a:pt x="682" y="0"/>
                </a:lnTo>
                <a:lnTo>
                  <a:pt x="699" y="1"/>
                </a:lnTo>
                <a:lnTo>
                  <a:pt x="720" y="1"/>
                </a:lnTo>
                <a:lnTo>
                  <a:pt x="742" y="3"/>
                </a:lnTo>
                <a:lnTo>
                  <a:pt x="769" y="4"/>
                </a:lnTo>
                <a:lnTo>
                  <a:pt x="799" y="6"/>
                </a:lnTo>
                <a:lnTo>
                  <a:pt x="831" y="8"/>
                </a:lnTo>
                <a:lnTo>
                  <a:pt x="865" y="10"/>
                </a:lnTo>
                <a:lnTo>
                  <a:pt x="902" y="13"/>
                </a:lnTo>
                <a:lnTo>
                  <a:pt x="941" y="17"/>
                </a:lnTo>
                <a:lnTo>
                  <a:pt x="982" y="21"/>
                </a:lnTo>
                <a:lnTo>
                  <a:pt x="1025" y="26"/>
                </a:lnTo>
                <a:lnTo>
                  <a:pt x="1070" y="32"/>
                </a:lnTo>
                <a:lnTo>
                  <a:pt x="1116" y="38"/>
                </a:lnTo>
                <a:lnTo>
                  <a:pt x="1164" y="46"/>
                </a:lnTo>
                <a:lnTo>
                  <a:pt x="1213" y="55"/>
                </a:lnTo>
                <a:lnTo>
                  <a:pt x="1263" y="63"/>
                </a:lnTo>
                <a:lnTo>
                  <a:pt x="1315" y="73"/>
                </a:lnTo>
                <a:lnTo>
                  <a:pt x="1366" y="85"/>
                </a:lnTo>
                <a:lnTo>
                  <a:pt x="1418" y="97"/>
                </a:lnTo>
                <a:lnTo>
                  <a:pt x="1472" y="111"/>
                </a:lnTo>
                <a:lnTo>
                  <a:pt x="1525" y="125"/>
                </a:lnTo>
                <a:lnTo>
                  <a:pt x="1579" y="141"/>
                </a:lnTo>
                <a:lnTo>
                  <a:pt x="1632" y="159"/>
                </a:lnTo>
                <a:lnTo>
                  <a:pt x="1685" y="177"/>
                </a:lnTo>
                <a:lnTo>
                  <a:pt x="1739" y="197"/>
                </a:lnTo>
                <a:lnTo>
                  <a:pt x="1791" y="218"/>
                </a:lnTo>
                <a:lnTo>
                  <a:pt x="1843" y="241"/>
                </a:lnTo>
                <a:lnTo>
                  <a:pt x="1894" y="266"/>
                </a:lnTo>
                <a:lnTo>
                  <a:pt x="1729" y="1139"/>
                </a:lnTo>
                <a:lnTo>
                  <a:pt x="1733" y="1140"/>
                </a:lnTo>
                <a:lnTo>
                  <a:pt x="1742" y="1146"/>
                </a:lnTo>
                <a:lnTo>
                  <a:pt x="1755" y="1156"/>
                </a:lnTo>
                <a:lnTo>
                  <a:pt x="1768" y="1173"/>
                </a:lnTo>
                <a:lnTo>
                  <a:pt x="1778" y="1199"/>
                </a:lnTo>
                <a:lnTo>
                  <a:pt x="1781" y="1234"/>
                </a:lnTo>
                <a:lnTo>
                  <a:pt x="1777" y="1281"/>
                </a:lnTo>
                <a:lnTo>
                  <a:pt x="1760" y="1341"/>
                </a:lnTo>
                <a:lnTo>
                  <a:pt x="1472" y="1765"/>
                </a:lnTo>
                <a:lnTo>
                  <a:pt x="1432" y="1765"/>
                </a:lnTo>
                <a:lnTo>
                  <a:pt x="1324" y="1904"/>
                </a:lnTo>
                <a:lnTo>
                  <a:pt x="1322" y="1904"/>
                </a:lnTo>
                <a:lnTo>
                  <a:pt x="1315" y="1903"/>
                </a:lnTo>
                <a:lnTo>
                  <a:pt x="1304" y="1902"/>
                </a:lnTo>
                <a:lnTo>
                  <a:pt x="1290" y="1900"/>
                </a:lnTo>
                <a:lnTo>
                  <a:pt x="1270" y="1897"/>
                </a:lnTo>
                <a:lnTo>
                  <a:pt x="1249" y="1894"/>
                </a:lnTo>
                <a:lnTo>
                  <a:pt x="1223" y="1891"/>
                </a:lnTo>
                <a:lnTo>
                  <a:pt x="1194" y="1887"/>
                </a:lnTo>
                <a:lnTo>
                  <a:pt x="1162" y="1881"/>
                </a:lnTo>
                <a:lnTo>
                  <a:pt x="1128" y="1876"/>
                </a:lnTo>
                <a:lnTo>
                  <a:pt x="1091" y="1869"/>
                </a:lnTo>
                <a:lnTo>
                  <a:pt x="1050" y="1862"/>
                </a:lnTo>
                <a:lnTo>
                  <a:pt x="1008" y="1854"/>
                </a:lnTo>
                <a:lnTo>
                  <a:pt x="964" y="1845"/>
                </a:lnTo>
                <a:lnTo>
                  <a:pt x="918" y="1835"/>
                </a:lnTo>
                <a:lnTo>
                  <a:pt x="870" y="1824"/>
                </a:lnTo>
                <a:lnTo>
                  <a:pt x="820" y="1813"/>
                </a:lnTo>
                <a:lnTo>
                  <a:pt x="769" y="1800"/>
                </a:lnTo>
                <a:lnTo>
                  <a:pt x="717" y="1786"/>
                </a:lnTo>
                <a:lnTo>
                  <a:pt x="664" y="1772"/>
                </a:lnTo>
                <a:lnTo>
                  <a:pt x="610" y="1755"/>
                </a:lnTo>
                <a:lnTo>
                  <a:pt x="555" y="1738"/>
                </a:lnTo>
                <a:lnTo>
                  <a:pt x="501" y="1720"/>
                </a:lnTo>
                <a:lnTo>
                  <a:pt x="445" y="1701"/>
                </a:lnTo>
                <a:lnTo>
                  <a:pt x="390" y="1681"/>
                </a:lnTo>
                <a:lnTo>
                  <a:pt x="334" y="1659"/>
                </a:lnTo>
                <a:lnTo>
                  <a:pt x="280" y="1636"/>
                </a:lnTo>
                <a:lnTo>
                  <a:pt x="225" y="1611"/>
                </a:lnTo>
                <a:lnTo>
                  <a:pt x="172" y="1585"/>
                </a:lnTo>
                <a:lnTo>
                  <a:pt x="119" y="1559"/>
                </a:lnTo>
                <a:lnTo>
                  <a:pt x="67" y="1530"/>
                </a:lnTo>
                <a:lnTo>
                  <a:pt x="17" y="1500"/>
                </a:lnTo>
                <a:lnTo>
                  <a:pt x="16" y="1495"/>
                </a:lnTo>
                <a:lnTo>
                  <a:pt x="12" y="1480"/>
                </a:lnTo>
                <a:lnTo>
                  <a:pt x="8" y="1457"/>
                </a:lnTo>
                <a:lnTo>
                  <a:pt x="4" y="1430"/>
                </a:lnTo>
                <a:lnTo>
                  <a:pt x="0" y="1401"/>
                </a:lnTo>
                <a:lnTo>
                  <a:pt x="0" y="1370"/>
                </a:lnTo>
                <a:lnTo>
                  <a:pt x="4" y="1343"/>
                </a:lnTo>
                <a:lnTo>
                  <a:pt x="12" y="1319"/>
                </a:lnTo>
                <a:lnTo>
                  <a:pt x="388" y="965"/>
                </a:lnTo>
                <a:lnTo>
                  <a:pt x="387" y="961"/>
                </a:lnTo>
                <a:lnTo>
                  <a:pt x="386" y="952"/>
                </a:lnTo>
                <a:lnTo>
                  <a:pt x="386" y="936"/>
                </a:lnTo>
                <a:lnTo>
                  <a:pt x="390" y="917"/>
                </a:lnTo>
                <a:lnTo>
                  <a:pt x="397" y="893"/>
                </a:lnTo>
                <a:lnTo>
                  <a:pt x="412" y="868"/>
                </a:lnTo>
                <a:lnTo>
                  <a:pt x="435" y="841"/>
                </a:lnTo>
                <a:lnTo>
                  <a:pt x="468" y="814"/>
                </a:lnTo>
                <a:lnTo>
                  <a:pt x="651" y="0"/>
                </a:lnTo>
                <a:close/>
              </a:path>
            </a:pathLst>
          </a:custGeom>
          <a:solidFill>
            <a:schemeClr val="folHlink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703" name="Freeform 548"/>
          <p:cNvSpPr>
            <a:spLocks/>
          </p:cNvSpPr>
          <p:nvPr/>
        </p:nvSpPr>
        <p:spPr bwMode="auto">
          <a:xfrm>
            <a:off x="5527675" y="3309938"/>
            <a:ext cx="150813" cy="46037"/>
          </a:xfrm>
          <a:custGeom>
            <a:avLst/>
            <a:gdLst>
              <a:gd name="T0" fmla="*/ 2147483647 w 1106"/>
              <a:gd name="T1" fmla="*/ 0 h 331"/>
              <a:gd name="T2" fmla="*/ 2147483647 w 1106"/>
              <a:gd name="T3" fmla="*/ 2147483647 h 331"/>
              <a:gd name="T4" fmla="*/ 2147483647 w 1106"/>
              <a:gd name="T5" fmla="*/ 2147483647 h 331"/>
              <a:gd name="T6" fmla="*/ 0 w 1106"/>
              <a:gd name="T7" fmla="*/ 2147483647 h 331"/>
              <a:gd name="T8" fmla="*/ 2147483647 w 1106"/>
              <a:gd name="T9" fmla="*/ 0 h 33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106"/>
              <a:gd name="T16" fmla="*/ 0 h 331"/>
              <a:gd name="T17" fmla="*/ 1106 w 1106"/>
              <a:gd name="T18" fmla="*/ 331 h 33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106" h="331">
                <a:moveTo>
                  <a:pt x="40" y="0"/>
                </a:moveTo>
                <a:lnTo>
                  <a:pt x="1106" y="277"/>
                </a:lnTo>
                <a:lnTo>
                  <a:pt x="1071" y="331"/>
                </a:lnTo>
                <a:lnTo>
                  <a:pt x="0" y="36"/>
                </a:lnTo>
                <a:lnTo>
                  <a:pt x="40" y="0"/>
                </a:lnTo>
                <a:close/>
              </a:path>
            </a:pathLst>
          </a:custGeom>
          <a:solidFill>
            <a:srgbClr val="7F7F7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704" name="Freeform 549"/>
          <p:cNvSpPr>
            <a:spLocks/>
          </p:cNvSpPr>
          <p:nvPr/>
        </p:nvSpPr>
        <p:spPr bwMode="auto">
          <a:xfrm>
            <a:off x="5502275" y="3330575"/>
            <a:ext cx="176213" cy="71438"/>
          </a:xfrm>
          <a:custGeom>
            <a:avLst/>
            <a:gdLst>
              <a:gd name="T0" fmla="*/ 2147483647 w 1285"/>
              <a:gd name="T1" fmla="*/ 2147483647 h 505"/>
              <a:gd name="T2" fmla="*/ 2147483647 w 1285"/>
              <a:gd name="T3" fmla="*/ 2147483647 h 505"/>
              <a:gd name="T4" fmla="*/ 2147483647 w 1285"/>
              <a:gd name="T5" fmla="*/ 2147483647 h 505"/>
              <a:gd name="T6" fmla="*/ 2147483647 w 1285"/>
              <a:gd name="T7" fmla="*/ 2147483647 h 505"/>
              <a:gd name="T8" fmla="*/ 2147483647 w 1285"/>
              <a:gd name="T9" fmla="*/ 2147483647 h 505"/>
              <a:gd name="T10" fmla="*/ 2147483647 w 1285"/>
              <a:gd name="T11" fmla="*/ 2147483647 h 505"/>
              <a:gd name="T12" fmla="*/ 2147483647 w 1285"/>
              <a:gd name="T13" fmla="*/ 2147483647 h 505"/>
              <a:gd name="T14" fmla="*/ 2147483647 w 1285"/>
              <a:gd name="T15" fmla="*/ 2147483647 h 505"/>
              <a:gd name="T16" fmla="*/ 2147483647 w 1285"/>
              <a:gd name="T17" fmla="*/ 2147483647 h 505"/>
              <a:gd name="T18" fmla="*/ 2147483647 w 1285"/>
              <a:gd name="T19" fmla="*/ 2147483647 h 505"/>
              <a:gd name="T20" fmla="*/ 2147483647 w 1285"/>
              <a:gd name="T21" fmla="*/ 2147483647 h 505"/>
              <a:gd name="T22" fmla="*/ 2147483647 w 1285"/>
              <a:gd name="T23" fmla="*/ 2147483647 h 505"/>
              <a:gd name="T24" fmla="*/ 2147483647 w 1285"/>
              <a:gd name="T25" fmla="*/ 2147483647 h 505"/>
              <a:gd name="T26" fmla="*/ 2147483647 w 1285"/>
              <a:gd name="T27" fmla="*/ 2147483647 h 505"/>
              <a:gd name="T28" fmla="*/ 2147483647 w 1285"/>
              <a:gd name="T29" fmla="*/ 2147483647 h 505"/>
              <a:gd name="T30" fmla="*/ 2147483647 w 1285"/>
              <a:gd name="T31" fmla="*/ 2147483647 h 505"/>
              <a:gd name="T32" fmla="*/ 2147483647 w 1285"/>
              <a:gd name="T33" fmla="*/ 2147483647 h 505"/>
              <a:gd name="T34" fmla="*/ 2147483647 w 1285"/>
              <a:gd name="T35" fmla="*/ 2147483647 h 505"/>
              <a:gd name="T36" fmla="*/ 0 w 1285"/>
              <a:gd name="T37" fmla="*/ 2147483647 h 505"/>
              <a:gd name="T38" fmla="*/ 2147483647 w 1285"/>
              <a:gd name="T39" fmla="*/ 2147483647 h 505"/>
              <a:gd name="T40" fmla="*/ 2147483647 w 1285"/>
              <a:gd name="T41" fmla="*/ 2147483647 h 505"/>
              <a:gd name="T42" fmla="*/ 2147483647 w 1285"/>
              <a:gd name="T43" fmla="*/ 2147483647 h 505"/>
              <a:gd name="T44" fmla="*/ 2147483647 w 1285"/>
              <a:gd name="T45" fmla="*/ 2147483647 h 505"/>
              <a:gd name="T46" fmla="*/ 2147483647 w 1285"/>
              <a:gd name="T47" fmla="*/ 2147483647 h 505"/>
              <a:gd name="T48" fmla="*/ 2147483647 w 1285"/>
              <a:gd name="T49" fmla="*/ 2147483647 h 505"/>
              <a:gd name="T50" fmla="*/ 2147483647 w 1285"/>
              <a:gd name="T51" fmla="*/ 2147483647 h 505"/>
              <a:gd name="T52" fmla="*/ 2147483647 w 1285"/>
              <a:gd name="T53" fmla="*/ 2147483647 h 505"/>
              <a:gd name="T54" fmla="*/ 2147483647 w 1285"/>
              <a:gd name="T55" fmla="*/ 2147483647 h 505"/>
              <a:gd name="T56" fmla="*/ 2147483647 w 1285"/>
              <a:gd name="T57" fmla="*/ 2147483647 h 505"/>
              <a:gd name="T58" fmla="*/ 2147483647 w 1285"/>
              <a:gd name="T59" fmla="*/ 2147483647 h 505"/>
              <a:gd name="T60" fmla="*/ 2147483647 w 1285"/>
              <a:gd name="T61" fmla="*/ 2147483647 h 505"/>
              <a:gd name="T62" fmla="*/ 2147483647 w 1285"/>
              <a:gd name="T63" fmla="*/ 2147483647 h 505"/>
              <a:gd name="T64" fmla="*/ 2147483647 w 1285"/>
              <a:gd name="T65" fmla="*/ 2147483647 h 505"/>
              <a:gd name="T66" fmla="*/ 2147483647 w 1285"/>
              <a:gd name="T67" fmla="*/ 2147483647 h 505"/>
              <a:gd name="T68" fmla="*/ 2147483647 w 1285"/>
              <a:gd name="T69" fmla="*/ 2147483647 h 505"/>
              <a:gd name="T70" fmla="*/ 2147483647 w 1285"/>
              <a:gd name="T71" fmla="*/ 2147483647 h 505"/>
              <a:gd name="T72" fmla="*/ 2147483647 w 1285"/>
              <a:gd name="T73" fmla="*/ 2147483647 h 505"/>
              <a:gd name="T74" fmla="*/ 2147483647 w 1285"/>
              <a:gd name="T75" fmla="*/ 2147483647 h 505"/>
              <a:gd name="T76" fmla="*/ 2147483647 w 1285"/>
              <a:gd name="T77" fmla="*/ 2147483647 h 505"/>
              <a:gd name="T78" fmla="*/ 2147483647 w 1285"/>
              <a:gd name="T79" fmla="*/ 2147483647 h 505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w 1285"/>
              <a:gd name="T121" fmla="*/ 0 h 505"/>
              <a:gd name="T122" fmla="*/ 1285 w 1285"/>
              <a:gd name="T123" fmla="*/ 505 h 505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T120" t="T121" r="T122" b="T123"/>
            <a:pathLst>
              <a:path w="1285" h="505">
                <a:moveTo>
                  <a:pt x="1284" y="391"/>
                </a:moveTo>
                <a:lnTo>
                  <a:pt x="1282" y="391"/>
                </a:lnTo>
                <a:lnTo>
                  <a:pt x="1275" y="390"/>
                </a:lnTo>
                <a:lnTo>
                  <a:pt x="1264" y="389"/>
                </a:lnTo>
                <a:lnTo>
                  <a:pt x="1250" y="387"/>
                </a:lnTo>
                <a:lnTo>
                  <a:pt x="1232" y="385"/>
                </a:lnTo>
                <a:lnTo>
                  <a:pt x="1209" y="382"/>
                </a:lnTo>
                <a:lnTo>
                  <a:pt x="1183" y="378"/>
                </a:lnTo>
                <a:lnTo>
                  <a:pt x="1155" y="374"/>
                </a:lnTo>
                <a:lnTo>
                  <a:pt x="1124" y="369"/>
                </a:lnTo>
                <a:lnTo>
                  <a:pt x="1089" y="362"/>
                </a:lnTo>
                <a:lnTo>
                  <a:pt x="1052" y="355"/>
                </a:lnTo>
                <a:lnTo>
                  <a:pt x="1013" y="349"/>
                </a:lnTo>
                <a:lnTo>
                  <a:pt x="971" y="340"/>
                </a:lnTo>
                <a:lnTo>
                  <a:pt x="926" y="332"/>
                </a:lnTo>
                <a:lnTo>
                  <a:pt x="881" y="322"/>
                </a:lnTo>
                <a:lnTo>
                  <a:pt x="834" y="311"/>
                </a:lnTo>
                <a:lnTo>
                  <a:pt x="785" y="299"/>
                </a:lnTo>
                <a:lnTo>
                  <a:pt x="735" y="287"/>
                </a:lnTo>
                <a:lnTo>
                  <a:pt x="684" y="273"/>
                </a:lnTo>
                <a:lnTo>
                  <a:pt x="632" y="259"/>
                </a:lnTo>
                <a:lnTo>
                  <a:pt x="579" y="244"/>
                </a:lnTo>
                <a:lnTo>
                  <a:pt x="526" y="228"/>
                </a:lnTo>
                <a:lnTo>
                  <a:pt x="472" y="209"/>
                </a:lnTo>
                <a:lnTo>
                  <a:pt x="419" y="191"/>
                </a:lnTo>
                <a:lnTo>
                  <a:pt x="364" y="171"/>
                </a:lnTo>
                <a:lnTo>
                  <a:pt x="311" y="150"/>
                </a:lnTo>
                <a:lnTo>
                  <a:pt x="259" y="128"/>
                </a:lnTo>
                <a:lnTo>
                  <a:pt x="206" y="105"/>
                </a:lnTo>
                <a:lnTo>
                  <a:pt x="155" y="81"/>
                </a:lnTo>
                <a:lnTo>
                  <a:pt x="104" y="55"/>
                </a:lnTo>
                <a:lnTo>
                  <a:pt x="55" y="28"/>
                </a:lnTo>
                <a:lnTo>
                  <a:pt x="7" y="0"/>
                </a:lnTo>
                <a:lnTo>
                  <a:pt x="6" y="4"/>
                </a:lnTo>
                <a:lnTo>
                  <a:pt x="4" y="15"/>
                </a:lnTo>
                <a:lnTo>
                  <a:pt x="2" y="32"/>
                </a:lnTo>
                <a:lnTo>
                  <a:pt x="0" y="53"/>
                </a:lnTo>
                <a:lnTo>
                  <a:pt x="0" y="76"/>
                </a:lnTo>
                <a:lnTo>
                  <a:pt x="2" y="98"/>
                </a:lnTo>
                <a:lnTo>
                  <a:pt x="8" y="120"/>
                </a:lnTo>
                <a:lnTo>
                  <a:pt x="18" y="137"/>
                </a:lnTo>
                <a:lnTo>
                  <a:pt x="19" y="139"/>
                </a:lnTo>
                <a:lnTo>
                  <a:pt x="22" y="141"/>
                </a:lnTo>
                <a:lnTo>
                  <a:pt x="28" y="144"/>
                </a:lnTo>
                <a:lnTo>
                  <a:pt x="37" y="148"/>
                </a:lnTo>
                <a:lnTo>
                  <a:pt x="47" y="155"/>
                </a:lnTo>
                <a:lnTo>
                  <a:pt x="59" y="162"/>
                </a:lnTo>
                <a:lnTo>
                  <a:pt x="75" y="170"/>
                </a:lnTo>
                <a:lnTo>
                  <a:pt x="92" y="180"/>
                </a:lnTo>
                <a:lnTo>
                  <a:pt x="112" y="190"/>
                </a:lnTo>
                <a:lnTo>
                  <a:pt x="134" y="200"/>
                </a:lnTo>
                <a:lnTo>
                  <a:pt x="159" y="212"/>
                </a:lnTo>
                <a:lnTo>
                  <a:pt x="186" y="225"/>
                </a:lnTo>
                <a:lnTo>
                  <a:pt x="215" y="238"/>
                </a:lnTo>
                <a:lnTo>
                  <a:pt x="247" y="252"/>
                </a:lnTo>
                <a:lnTo>
                  <a:pt x="281" y="267"/>
                </a:lnTo>
                <a:lnTo>
                  <a:pt x="318" y="281"/>
                </a:lnTo>
                <a:lnTo>
                  <a:pt x="358" y="296"/>
                </a:lnTo>
                <a:lnTo>
                  <a:pt x="399" y="311"/>
                </a:lnTo>
                <a:lnTo>
                  <a:pt x="443" y="326"/>
                </a:lnTo>
                <a:lnTo>
                  <a:pt x="491" y="341"/>
                </a:lnTo>
                <a:lnTo>
                  <a:pt x="540" y="357"/>
                </a:lnTo>
                <a:lnTo>
                  <a:pt x="592" y="372"/>
                </a:lnTo>
                <a:lnTo>
                  <a:pt x="647" y="387"/>
                </a:lnTo>
                <a:lnTo>
                  <a:pt x="703" y="402"/>
                </a:lnTo>
                <a:lnTo>
                  <a:pt x="764" y="416"/>
                </a:lnTo>
                <a:lnTo>
                  <a:pt x="826" y="431"/>
                </a:lnTo>
                <a:lnTo>
                  <a:pt x="890" y="444"/>
                </a:lnTo>
                <a:lnTo>
                  <a:pt x="958" y="459"/>
                </a:lnTo>
                <a:lnTo>
                  <a:pt x="1028" y="472"/>
                </a:lnTo>
                <a:lnTo>
                  <a:pt x="1101" y="483"/>
                </a:lnTo>
                <a:lnTo>
                  <a:pt x="1177" y="494"/>
                </a:lnTo>
                <a:lnTo>
                  <a:pt x="1255" y="505"/>
                </a:lnTo>
                <a:lnTo>
                  <a:pt x="1256" y="503"/>
                </a:lnTo>
                <a:lnTo>
                  <a:pt x="1260" y="497"/>
                </a:lnTo>
                <a:lnTo>
                  <a:pt x="1265" y="487"/>
                </a:lnTo>
                <a:lnTo>
                  <a:pt x="1272" y="473"/>
                </a:lnTo>
                <a:lnTo>
                  <a:pt x="1278" y="456"/>
                </a:lnTo>
                <a:lnTo>
                  <a:pt x="1282" y="437"/>
                </a:lnTo>
                <a:lnTo>
                  <a:pt x="1285" y="415"/>
                </a:lnTo>
                <a:lnTo>
                  <a:pt x="1284" y="391"/>
                </a:ln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705" name="AutoShape 550"/>
          <p:cNvSpPr>
            <a:spLocks noChangeAspect="1" noChangeArrowheads="1" noTextEdit="1"/>
          </p:cNvSpPr>
          <p:nvPr/>
        </p:nvSpPr>
        <p:spPr bwMode="auto">
          <a:xfrm>
            <a:off x="5449888" y="3044825"/>
            <a:ext cx="284162" cy="31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706" name="Freeform 551"/>
          <p:cNvSpPr>
            <a:spLocks/>
          </p:cNvSpPr>
          <p:nvPr/>
        </p:nvSpPr>
        <p:spPr bwMode="auto">
          <a:xfrm>
            <a:off x="5508625" y="3065463"/>
            <a:ext cx="41275" cy="52387"/>
          </a:xfrm>
          <a:custGeom>
            <a:avLst/>
            <a:gdLst>
              <a:gd name="T0" fmla="*/ 2147483647 w 179"/>
              <a:gd name="T1" fmla="*/ 2147483647 h 216"/>
              <a:gd name="T2" fmla="*/ 2147483647 w 179"/>
              <a:gd name="T3" fmla="*/ 2147483647 h 216"/>
              <a:gd name="T4" fmla="*/ 2147483647 w 179"/>
              <a:gd name="T5" fmla="*/ 2147483647 h 216"/>
              <a:gd name="T6" fmla="*/ 2147483647 w 179"/>
              <a:gd name="T7" fmla="*/ 2147483647 h 216"/>
              <a:gd name="T8" fmla="*/ 2147483647 w 179"/>
              <a:gd name="T9" fmla="*/ 2147483647 h 216"/>
              <a:gd name="T10" fmla="*/ 2147483647 w 179"/>
              <a:gd name="T11" fmla="*/ 2147483647 h 216"/>
              <a:gd name="T12" fmla="*/ 2147483647 w 179"/>
              <a:gd name="T13" fmla="*/ 2147483647 h 216"/>
              <a:gd name="T14" fmla="*/ 2147483647 w 179"/>
              <a:gd name="T15" fmla="*/ 2147483647 h 216"/>
              <a:gd name="T16" fmla="*/ 0 w 179"/>
              <a:gd name="T17" fmla="*/ 2147483647 h 216"/>
              <a:gd name="T18" fmla="*/ 2147483647 w 179"/>
              <a:gd name="T19" fmla="*/ 2147483647 h 216"/>
              <a:gd name="T20" fmla="*/ 2147483647 w 179"/>
              <a:gd name="T21" fmla="*/ 2147483647 h 216"/>
              <a:gd name="T22" fmla="*/ 2147483647 w 179"/>
              <a:gd name="T23" fmla="*/ 2147483647 h 216"/>
              <a:gd name="T24" fmla="*/ 2147483647 w 179"/>
              <a:gd name="T25" fmla="*/ 2147483647 h 216"/>
              <a:gd name="T26" fmla="*/ 2147483647 w 179"/>
              <a:gd name="T27" fmla="*/ 2147483647 h 216"/>
              <a:gd name="T28" fmla="*/ 2147483647 w 179"/>
              <a:gd name="T29" fmla="*/ 2147483647 h 216"/>
              <a:gd name="T30" fmla="*/ 2147483647 w 179"/>
              <a:gd name="T31" fmla="*/ 2147483647 h 216"/>
              <a:gd name="T32" fmla="*/ 2147483647 w 179"/>
              <a:gd name="T33" fmla="*/ 2147483647 h 216"/>
              <a:gd name="T34" fmla="*/ 2147483647 w 179"/>
              <a:gd name="T35" fmla="*/ 2147483647 h 216"/>
              <a:gd name="T36" fmla="*/ 2147483647 w 179"/>
              <a:gd name="T37" fmla="*/ 2147483647 h 216"/>
              <a:gd name="T38" fmla="*/ 2147483647 w 179"/>
              <a:gd name="T39" fmla="*/ 2147483647 h 216"/>
              <a:gd name="T40" fmla="*/ 2147483647 w 179"/>
              <a:gd name="T41" fmla="*/ 2147483647 h 216"/>
              <a:gd name="T42" fmla="*/ 2147483647 w 179"/>
              <a:gd name="T43" fmla="*/ 2147483647 h 216"/>
              <a:gd name="T44" fmla="*/ 2147483647 w 179"/>
              <a:gd name="T45" fmla="*/ 2147483647 h 216"/>
              <a:gd name="T46" fmla="*/ 2147483647 w 179"/>
              <a:gd name="T47" fmla="*/ 2147483647 h 216"/>
              <a:gd name="T48" fmla="*/ 2147483647 w 179"/>
              <a:gd name="T49" fmla="*/ 2147483647 h 216"/>
              <a:gd name="T50" fmla="*/ 2147483647 w 179"/>
              <a:gd name="T51" fmla="*/ 2147483647 h 216"/>
              <a:gd name="T52" fmla="*/ 2147483647 w 179"/>
              <a:gd name="T53" fmla="*/ 2147483647 h 216"/>
              <a:gd name="T54" fmla="*/ 2147483647 w 179"/>
              <a:gd name="T55" fmla="*/ 2147483647 h 216"/>
              <a:gd name="T56" fmla="*/ 2147483647 w 179"/>
              <a:gd name="T57" fmla="*/ 2147483647 h 216"/>
              <a:gd name="T58" fmla="*/ 2147483647 w 179"/>
              <a:gd name="T59" fmla="*/ 2147483647 h 216"/>
              <a:gd name="T60" fmla="*/ 2147483647 w 179"/>
              <a:gd name="T61" fmla="*/ 2147483647 h 216"/>
              <a:gd name="T62" fmla="*/ 2147483647 w 179"/>
              <a:gd name="T63" fmla="*/ 2147483647 h 216"/>
              <a:gd name="T64" fmla="*/ 2147483647 w 179"/>
              <a:gd name="T65" fmla="*/ 2147483647 h 216"/>
              <a:gd name="T66" fmla="*/ 2147483647 w 179"/>
              <a:gd name="T67" fmla="*/ 2147483647 h 216"/>
              <a:gd name="T68" fmla="*/ 2147483647 w 179"/>
              <a:gd name="T69" fmla="*/ 2147483647 h 216"/>
              <a:gd name="T70" fmla="*/ 2147483647 w 179"/>
              <a:gd name="T71" fmla="*/ 2147483647 h 216"/>
              <a:gd name="T72" fmla="*/ 2147483647 w 179"/>
              <a:gd name="T73" fmla="*/ 2147483647 h 216"/>
              <a:gd name="T74" fmla="*/ 2147483647 w 179"/>
              <a:gd name="T75" fmla="*/ 2147483647 h 216"/>
              <a:gd name="T76" fmla="*/ 2147483647 w 179"/>
              <a:gd name="T77" fmla="*/ 2147483647 h 216"/>
              <a:gd name="T78" fmla="*/ 2147483647 w 179"/>
              <a:gd name="T79" fmla="*/ 2147483647 h 216"/>
              <a:gd name="T80" fmla="*/ 2147483647 w 179"/>
              <a:gd name="T81" fmla="*/ 2147483647 h 216"/>
              <a:gd name="T82" fmla="*/ 2147483647 w 179"/>
              <a:gd name="T83" fmla="*/ 2147483647 h 216"/>
              <a:gd name="T84" fmla="*/ 2147483647 w 179"/>
              <a:gd name="T85" fmla="*/ 0 h 216"/>
              <a:gd name="T86" fmla="*/ 2147483647 w 179"/>
              <a:gd name="T87" fmla="*/ 2147483647 h 216"/>
              <a:gd name="T88" fmla="*/ 2147483647 w 179"/>
              <a:gd name="T89" fmla="*/ 2147483647 h 216"/>
              <a:gd name="T90" fmla="*/ 2147483647 w 179"/>
              <a:gd name="T91" fmla="*/ 2147483647 h 216"/>
              <a:gd name="T92" fmla="*/ 2147483647 w 179"/>
              <a:gd name="T93" fmla="*/ 2147483647 h 216"/>
              <a:gd name="T94" fmla="*/ 2147483647 w 179"/>
              <a:gd name="T95" fmla="*/ 2147483647 h 216"/>
              <a:gd name="T96" fmla="*/ 2147483647 w 179"/>
              <a:gd name="T97" fmla="*/ 2147483647 h 21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179"/>
              <a:gd name="T148" fmla="*/ 0 h 216"/>
              <a:gd name="T149" fmla="*/ 179 w 179"/>
              <a:gd name="T150" fmla="*/ 216 h 21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179" h="216">
                <a:moveTo>
                  <a:pt x="63" y="28"/>
                </a:moveTo>
                <a:lnTo>
                  <a:pt x="49" y="37"/>
                </a:lnTo>
                <a:lnTo>
                  <a:pt x="38" y="47"/>
                </a:lnTo>
                <a:lnTo>
                  <a:pt x="27" y="59"/>
                </a:lnTo>
                <a:lnTo>
                  <a:pt x="18" y="72"/>
                </a:lnTo>
                <a:lnTo>
                  <a:pt x="10" y="86"/>
                </a:lnTo>
                <a:lnTo>
                  <a:pt x="5" y="101"/>
                </a:lnTo>
                <a:lnTo>
                  <a:pt x="2" y="117"/>
                </a:lnTo>
                <a:lnTo>
                  <a:pt x="0" y="133"/>
                </a:lnTo>
                <a:lnTo>
                  <a:pt x="2" y="155"/>
                </a:lnTo>
                <a:lnTo>
                  <a:pt x="10" y="173"/>
                </a:lnTo>
                <a:lnTo>
                  <a:pt x="23" y="190"/>
                </a:lnTo>
                <a:lnTo>
                  <a:pt x="40" y="201"/>
                </a:lnTo>
                <a:lnTo>
                  <a:pt x="59" y="211"/>
                </a:lnTo>
                <a:lnTo>
                  <a:pt x="79" y="215"/>
                </a:lnTo>
                <a:lnTo>
                  <a:pt x="100" y="216"/>
                </a:lnTo>
                <a:lnTo>
                  <a:pt x="120" y="213"/>
                </a:lnTo>
                <a:lnTo>
                  <a:pt x="124" y="213"/>
                </a:lnTo>
                <a:lnTo>
                  <a:pt x="128" y="211"/>
                </a:lnTo>
                <a:lnTo>
                  <a:pt x="131" y="208"/>
                </a:lnTo>
                <a:lnTo>
                  <a:pt x="132" y="203"/>
                </a:lnTo>
                <a:lnTo>
                  <a:pt x="130" y="198"/>
                </a:lnTo>
                <a:lnTo>
                  <a:pt x="126" y="194"/>
                </a:lnTo>
                <a:lnTo>
                  <a:pt x="121" y="190"/>
                </a:lnTo>
                <a:lnTo>
                  <a:pt x="116" y="187"/>
                </a:lnTo>
                <a:lnTo>
                  <a:pt x="105" y="184"/>
                </a:lnTo>
                <a:lnTo>
                  <a:pt x="95" y="182"/>
                </a:lnTo>
                <a:lnTo>
                  <a:pt x="84" y="180"/>
                </a:lnTo>
                <a:lnTo>
                  <a:pt x="75" y="178"/>
                </a:lnTo>
                <a:lnTo>
                  <a:pt x="65" y="175"/>
                </a:lnTo>
                <a:lnTo>
                  <a:pt x="56" y="170"/>
                </a:lnTo>
                <a:lnTo>
                  <a:pt x="47" y="165"/>
                </a:lnTo>
                <a:lnTo>
                  <a:pt x="39" y="156"/>
                </a:lnTo>
                <a:lnTo>
                  <a:pt x="36" y="120"/>
                </a:lnTo>
                <a:lnTo>
                  <a:pt x="44" y="90"/>
                </a:lnTo>
                <a:lnTo>
                  <a:pt x="61" y="67"/>
                </a:lnTo>
                <a:lnTo>
                  <a:pt x="84" y="47"/>
                </a:lnTo>
                <a:lnTo>
                  <a:pt x="109" y="32"/>
                </a:lnTo>
                <a:lnTo>
                  <a:pt x="136" y="21"/>
                </a:lnTo>
                <a:lnTo>
                  <a:pt x="160" y="12"/>
                </a:lnTo>
                <a:lnTo>
                  <a:pt x="179" y="5"/>
                </a:lnTo>
                <a:lnTo>
                  <a:pt x="167" y="1"/>
                </a:lnTo>
                <a:lnTo>
                  <a:pt x="154" y="0"/>
                </a:lnTo>
                <a:lnTo>
                  <a:pt x="140" y="2"/>
                </a:lnTo>
                <a:lnTo>
                  <a:pt x="124" y="5"/>
                </a:lnTo>
                <a:lnTo>
                  <a:pt x="108" y="10"/>
                </a:lnTo>
                <a:lnTo>
                  <a:pt x="92" y="15"/>
                </a:lnTo>
                <a:lnTo>
                  <a:pt x="77" y="22"/>
                </a:lnTo>
                <a:lnTo>
                  <a:pt x="63" y="28"/>
                </a:lnTo>
                <a:close/>
              </a:path>
            </a:pathLst>
          </a:custGeom>
          <a:solidFill>
            <a:srgbClr val="C9E8FF"/>
          </a:solidFill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707" name="Freeform 552"/>
          <p:cNvSpPr>
            <a:spLocks/>
          </p:cNvSpPr>
          <p:nvPr/>
        </p:nvSpPr>
        <p:spPr bwMode="auto">
          <a:xfrm>
            <a:off x="5576888" y="3063875"/>
            <a:ext cx="25400" cy="39688"/>
          </a:xfrm>
          <a:custGeom>
            <a:avLst/>
            <a:gdLst>
              <a:gd name="T0" fmla="*/ 2147483647 w 114"/>
              <a:gd name="T1" fmla="*/ 2147483647 h 168"/>
              <a:gd name="T2" fmla="*/ 2147483647 w 114"/>
              <a:gd name="T3" fmla="*/ 2147483647 h 168"/>
              <a:gd name="T4" fmla="*/ 2147483647 w 114"/>
              <a:gd name="T5" fmla="*/ 2147483647 h 168"/>
              <a:gd name="T6" fmla="*/ 2147483647 w 114"/>
              <a:gd name="T7" fmla="*/ 2147483647 h 168"/>
              <a:gd name="T8" fmla="*/ 2147483647 w 114"/>
              <a:gd name="T9" fmla="*/ 2147483647 h 168"/>
              <a:gd name="T10" fmla="*/ 2147483647 w 114"/>
              <a:gd name="T11" fmla="*/ 2147483647 h 168"/>
              <a:gd name="T12" fmla="*/ 2147483647 w 114"/>
              <a:gd name="T13" fmla="*/ 2147483647 h 168"/>
              <a:gd name="T14" fmla="*/ 2147483647 w 114"/>
              <a:gd name="T15" fmla="*/ 2147483647 h 168"/>
              <a:gd name="T16" fmla="*/ 2147483647 w 114"/>
              <a:gd name="T17" fmla="*/ 2147483647 h 168"/>
              <a:gd name="T18" fmla="*/ 2147483647 w 114"/>
              <a:gd name="T19" fmla="*/ 2147483647 h 168"/>
              <a:gd name="T20" fmla="*/ 2147483647 w 114"/>
              <a:gd name="T21" fmla="*/ 2147483647 h 168"/>
              <a:gd name="T22" fmla="*/ 2147483647 w 114"/>
              <a:gd name="T23" fmla="*/ 2147483647 h 168"/>
              <a:gd name="T24" fmla="*/ 2147483647 w 114"/>
              <a:gd name="T25" fmla="*/ 2147483647 h 168"/>
              <a:gd name="T26" fmla="*/ 2147483647 w 114"/>
              <a:gd name="T27" fmla="*/ 2147483647 h 168"/>
              <a:gd name="T28" fmla="*/ 2147483647 w 114"/>
              <a:gd name="T29" fmla="*/ 2147483647 h 168"/>
              <a:gd name="T30" fmla="*/ 2147483647 w 114"/>
              <a:gd name="T31" fmla="*/ 2147483647 h 168"/>
              <a:gd name="T32" fmla="*/ 2147483647 w 114"/>
              <a:gd name="T33" fmla="*/ 2147483647 h 168"/>
              <a:gd name="T34" fmla="*/ 2147483647 w 114"/>
              <a:gd name="T35" fmla="*/ 2147483647 h 168"/>
              <a:gd name="T36" fmla="*/ 2147483647 w 114"/>
              <a:gd name="T37" fmla="*/ 2147483647 h 168"/>
              <a:gd name="T38" fmla="*/ 2147483647 w 114"/>
              <a:gd name="T39" fmla="*/ 2147483647 h 168"/>
              <a:gd name="T40" fmla="*/ 2147483647 w 114"/>
              <a:gd name="T41" fmla="*/ 2147483647 h 168"/>
              <a:gd name="T42" fmla="*/ 2147483647 w 114"/>
              <a:gd name="T43" fmla="*/ 2147483647 h 168"/>
              <a:gd name="T44" fmla="*/ 2147483647 w 114"/>
              <a:gd name="T45" fmla="*/ 2147483647 h 168"/>
              <a:gd name="T46" fmla="*/ 2147483647 w 114"/>
              <a:gd name="T47" fmla="*/ 2147483647 h 168"/>
              <a:gd name="T48" fmla="*/ 2147483647 w 114"/>
              <a:gd name="T49" fmla="*/ 2147483647 h 168"/>
              <a:gd name="T50" fmla="*/ 2147483647 w 114"/>
              <a:gd name="T51" fmla="*/ 2147483647 h 168"/>
              <a:gd name="T52" fmla="*/ 2147483647 w 114"/>
              <a:gd name="T53" fmla="*/ 2147483647 h 168"/>
              <a:gd name="T54" fmla="*/ 2147483647 w 114"/>
              <a:gd name="T55" fmla="*/ 2147483647 h 168"/>
              <a:gd name="T56" fmla="*/ 2147483647 w 114"/>
              <a:gd name="T57" fmla="*/ 2147483647 h 168"/>
              <a:gd name="T58" fmla="*/ 2147483647 w 114"/>
              <a:gd name="T59" fmla="*/ 2147483647 h 168"/>
              <a:gd name="T60" fmla="*/ 2147483647 w 114"/>
              <a:gd name="T61" fmla="*/ 0 h 168"/>
              <a:gd name="T62" fmla="*/ 2147483647 w 114"/>
              <a:gd name="T63" fmla="*/ 0 h 168"/>
              <a:gd name="T64" fmla="*/ 0 w 114"/>
              <a:gd name="T65" fmla="*/ 2147483647 h 168"/>
              <a:gd name="T66" fmla="*/ 2147483647 w 114"/>
              <a:gd name="T67" fmla="*/ 2147483647 h 168"/>
              <a:gd name="T68" fmla="*/ 2147483647 w 114"/>
              <a:gd name="T69" fmla="*/ 2147483647 h 168"/>
              <a:gd name="T70" fmla="*/ 2147483647 w 114"/>
              <a:gd name="T71" fmla="*/ 2147483647 h 168"/>
              <a:gd name="T72" fmla="*/ 2147483647 w 114"/>
              <a:gd name="T73" fmla="*/ 2147483647 h 168"/>
              <a:gd name="T74" fmla="*/ 2147483647 w 114"/>
              <a:gd name="T75" fmla="*/ 2147483647 h 168"/>
              <a:gd name="T76" fmla="*/ 2147483647 w 114"/>
              <a:gd name="T77" fmla="*/ 2147483647 h 168"/>
              <a:gd name="T78" fmla="*/ 2147483647 w 114"/>
              <a:gd name="T79" fmla="*/ 2147483647 h 168"/>
              <a:gd name="T80" fmla="*/ 2147483647 w 114"/>
              <a:gd name="T81" fmla="*/ 2147483647 h 168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114"/>
              <a:gd name="T124" fmla="*/ 0 h 168"/>
              <a:gd name="T125" fmla="*/ 114 w 114"/>
              <a:gd name="T126" fmla="*/ 168 h 168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114" h="168">
                <a:moveTo>
                  <a:pt x="96" y="55"/>
                </a:moveTo>
                <a:lnTo>
                  <a:pt x="101" y="72"/>
                </a:lnTo>
                <a:lnTo>
                  <a:pt x="100" y="88"/>
                </a:lnTo>
                <a:lnTo>
                  <a:pt x="92" y="101"/>
                </a:lnTo>
                <a:lnTo>
                  <a:pt x="82" y="112"/>
                </a:lnTo>
                <a:lnTo>
                  <a:pt x="69" y="123"/>
                </a:lnTo>
                <a:lnTo>
                  <a:pt x="54" y="134"/>
                </a:lnTo>
                <a:lnTo>
                  <a:pt x="40" y="143"/>
                </a:lnTo>
                <a:lnTo>
                  <a:pt x="27" y="153"/>
                </a:lnTo>
                <a:lnTo>
                  <a:pt x="25" y="156"/>
                </a:lnTo>
                <a:lnTo>
                  <a:pt x="24" y="158"/>
                </a:lnTo>
                <a:lnTo>
                  <a:pt x="24" y="162"/>
                </a:lnTo>
                <a:lnTo>
                  <a:pt x="25" y="165"/>
                </a:lnTo>
                <a:lnTo>
                  <a:pt x="28" y="167"/>
                </a:lnTo>
                <a:lnTo>
                  <a:pt x="31" y="168"/>
                </a:lnTo>
                <a:lnTo>
                  <a:pt x="33" y="168"/>
                </a:lnTo>
                <a:lnTo>
                  <a:pt x="37" y="167"/>
                </a:lnTo>
                <a:lnTo>
                  <a:pt x="53" y="157"/>
                </a:lnTo>
                <a:lnTo>
                  <a:pt x="69" y="147"/>
                </a:lnTo>
                <a:lnTo>
                  <a:pt x="84" y="135"/>
                </a:lnTo>
                <a:lnTo>
                  <a:pt x="97" y="121"/>
                </a:lnTo>
                <a:lnTo>
                  <a:pt x="107" y="106"/>
                </a:lnTo>
                <a:lnTo>
                  <a:pt x="113" y="89"/>
                </a:lnTo>
                <a:lnTo>
                  <a:pt x="114" y="71"/>
                </a:lnTo>
                <a:lnTo>
                  <a:pt x="110" y="51"/>
                </a:lnTo>
                <a:lnTo>
                  <a:pt x="101" y="36"/>
                </a:lnTo>
                <a:lnTo>
                  <a:pt x="87" y="24"/>
                </a:lnTo>
                <a:lnTo>
                  <a:pt x="70" y="14"/>
                </a:lnTo>
                <a:lnTo>
                  <a:pt x="51" y="7"/>
                </a:lnTo>
                <a:lnTo>
                  <a:pt x="32" y="2"/>
                </a:lnTo>
                <a:lnTo>
                  <a:pt x="17" y="0"/>
                </a:lnTo>
                <a:lnTo>
                  <a:pt x="5" y="0"/>
                </a:lnTo>
                <a:lnTo>
                  <a:pt x="0" y="3"/>
                </a:lnTo>
                <a:lnTo>
                  <a:pt x="12" y="9"/>
                </a:lnTo>
                <a:lnTo>
                  <a:pt x="26" y="13"/>
                </a:lnTo>
                <a:lnTo>
                  <a:pt x="41" y="17"/>
                </a:lnTo>
                <a:lnTo>
                  <a:pt x="54" y="22"/>
                </a:lnTo>
                <a:lnTo>
                  <a:pt x="68" y="27"/>
                </a:lnTo>
                <a:lnTo>
                  <a:pt x="80" y="34"/>
                </a:lnTo>
                <a:lnTo>
                  <a:pt x="89" y="43"/>
                </a:lnTo>
                <a:lnTo>
                  <a:pt x="96" y="55"/>
                </a:lnTo>
                <a:close/>
              </a:path>
            </a:pathLst>
          </a:custGeom>
          <a:solidFill>
            <a:srgbClr val="C9E8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708" name="Freeform 553"/>
          <p:cNvSpPr>
            <a:spLocks/>
          </p:cNvSpPr>
          <p:nvPr/>
        </p:nvSpPr>
        <p:spPr bwMode="auto">
          <a:xfrm>
            <a:off x="5483225" y="3054350"/>
            <a:ext cx="66675" cy="85725"/>
          </a:xfrm>
          <a:custGeom>
            <a:avLst/>
            <a:gdLst>
              <a:gd name="T0" fmla="*/ 2147483647 w 289"/>
              <a:gd name="T1" fmla="*/ 2147483647 h 351"/>
              <a:gd name="T2" fmla="*/ 2147483647 w 289"/>
              <a:gd name="T3" fmla="*/ 2147483647 h 351"/>
              <a:gd name="T4" fmla="*/ 2147483647 w 289"/>
              <a:gd name="T5" fmla="*/ 2147483647 h 351"/>
              <a:gd name="T6" fmla="*/ 0 w 289"/>
              <a:gd name="T7" fmla="*/ 2147483647 h 351"/>
              <a:gd name="T8" fmla="*/ 2147483647 w 289"/>
              <a:gd name="T9" fmla="*/ 2147483647 h 351"/>
              <a:gd name="T10" fmla="*/ 2147483647 w 289"/>
              <a:gd name="T11" fmla="*/ 2147483647 h 351"/>
              <a:gd name="T12" fmla="*/ 2147483647 w 289"/>
              <a:gd name="T13" fmla="*/ 2147483647 h 351"/>
              <a:gd name="T14" fmla="*/ 2147483647 w 289"/>
              <a:gd name="T15" fmla="*/ 2147483647 h 351"/>
              <a:gd name="T16" fmla="*/ 2147483647 w 289"/>
              <a:gd name="T17" fmla="*/ 2147483647 h 351"/>
              <a:gd name="T18" fmla="*/ 2147483647 w 289"/>
              <a:gd name="T19" fmla="*/ 2147483647 h 351"/>
              <a:gd name="T20" fmla="*/ 2147483647 w 289"/>
              <a:gd name="T21" fmla="*/ 2147483647 h 351"/>
              <a:gd name="T22" fmla="*/ 2147483647 w 289"/>
              <a:gd name="T23" fmla="*/ 2147483647 h 351"/>
              <a:gd name="T24" fmla="*/ 2147483647 w 289"/>
              <a:gd name="T25" fmla="*/ 2147483647 h 351"/>
              <a:gd name="T26" fmla="*/ 2147483647 w 289"/>
              <a:gd name="T27" fmla="*/ 2147483647 h 351"/>
              <a:gd name="T28" fmla="*/ 2147483647 w 289"/>
              <a:gd name="T29" fmla="*/ 2147483647 h 351"/>
              <a:gd name="T30" fmla="*/ 2147483647 w 289"/>
              <a:gd name="T31" fmla="*/ 2147483647 h 351"/>
              <a:gd name="T32" fmla="*/ 2147483647 w 289"/>
              <a:gd name="T33" fmla="*/ 2147483647 h 351"/>
              <a:gd name="T34" fmla="*/ 2147483647 w 289"/>
              <a:gd name="T35" fmla="*/ 2147483647 h 351"/>
              <a:gd name="T36" fmla="*/ 2147483647 w 289"/>
              <a:gd name="T37" fmla="*/ 2147483647 h 351"/>
              <a:gd name="T38" fmla="*/ 2147483647 w 289"/>
              <a:gd name="T39" fmla="*/ 2147483647 h 351"/>
              <a:gd name="T40" fmla="*/ 2147483647 w 289"/>
              <a:gd name="T41" fmla="*/ 2147483647 h 351"/>
              <a:gd name="T42" fmla="*/ 2147483647 w 289"/>
              <a:gd name="T43" fmla="*/ 2147483647 h 351"/>
              <a:gd name="T44" fmla="*/ 2147483647 w 289"/>
              <a:gd name="T45" fmla="*/ 2147483647 h 351"/>
              <a:gd name="T46" fmla="*/ 2147483647 w 289"/>
              <a:gd name="T47" fmla="*/ 2147483647 h 351"/>
              <a:gd name="T48" fmla="*/ 2147483647 w 289"/>
              <a:gd name="T49" fmla="*/ 2147483647 h 351"/>
              <a:gd name="T50" fmla="*/ 2147483647 w 289"/>
              <a:gd name="T51" fmla="*/ 2147483647 h 351"/>
              <a:gd name="T52" fmla="*/ 2147483647 w 289"/>
              <a:gd name="T53" fmla="*/ 2147483647 h 351"/>
              <a:gd name="T54" fmla="*/ 2147483647 w 289"/>
              <a:gd name="T55" fmla="*/ 2147483647 h 351"/>
              <a:gd name="T56" fmla="*/ 2147483647 w 289"/>
              <a:gd name="T57" fmla="*/ 2147483647 h 351"/>
              <a:gd name="T58" fmla="*/ 2147483647 w 289"/>
              <a:gd name="T59" fmla="*/ 2147483647 h 351"/>
              <a:gd name="T60" fmla="*/ 2147483647 w 289"/>
              <a:gd name="T61" fmla="*/ 2147483647 h 351"/>
              <a:gd name="T62" fmla="*/ 2147483647 w 289"/>
              <a:gd name="T63" fmla="*/ 2147483647 h 351"/>
              <a:gd name="T64" fmla="*/ 2147483647 w 289"/>
              <a:gd name="T65" fmla="*/ 2147483647 h 351"/>
              <a:gd name="T66" fmla="*/ 2147483647 w 289"/>
              <a:gd name="T67" fmla="*/ 2147483647 h 351"/>
              <a:gd name="T68" fmla="*/ 2147483647 w 289"/>
              <a:gd name="T69" fmla="*/ 2147483647 h 351"/>
              <a:gd name="T70" fmla="*/ 2147483647 w 289"/>
              <a:gd name="T71" fmla="*/ 2147483647 h 351"/>
              <a:gd name="T72" fmla="*/ 2147483647 w 289"/>
              <a:gd name="T73" fmla="*/ 2147483647 h 351"/>
              <a:gd name="T74" fmla="*/ 2147483647 w 289"/>
              <a:gd name="T75" fmla="*/ 2147483647 h 351"/>
              <a:gd name="T76" fmla="*/ 2147483647 w 289"/>
              <a:gd name="T77" fmla="*/ 2147483647 h 351"/>
              <a:gd name="T78" fmla="*/ 2147483647 w 289"/>
              <a:gd name="T79" fmla="*/ 2147483647 h 351"/>
              <a:gd name="T80" fmla="*/ 2147483647 w 289"/>
              <a:gd name="T81" fmla="*/ 0 h 351"/>
              <a:gd name="T82" fmla="*/ 2147483647 w 289"/>
              <a:gd name="T83" fmla="*/ 2147483647 h 351"/>
              <a:gd name="T84" fmla="*/ 2147483647 w 289"/>
              <a:gd name="T85" fmla="*/ 2147483647 h 351"/>
              <a:gd name="T86" fmla="*/ 2147483647 w 289"/>
              <a:gd name="T87" fmla="*/ 2147483647 h 351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289"/>
              <a:gd name="T133" fmla="*/ 0 h 351"/>
              <a:gd name="T134" fmla="*/ 289 w 289"/>
              <a:gd name="T135" fmla="*/ 351 h 351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289" h="351">
                <a:moveTo>
                  <a:pt x="112" y="46"/>
                </a:moveTo>
                <a:lnTo>
                  <a:pt x="90" y="65"/>
                </a:lnTo>
                <a:lnTo>
                  <a:pt x="68" y="84"/>
                </a:lnTo>
                <a:lnTo>
                  <a:pt x="48" y="106"/>
                </a:lnTo>
                <a:lnTo>
                  <a:pt x="30" y="130"/>
                </a:lnTo>
                <a:lnTo>
                  <a:pt x="15" y="155"/>
                </a:lnTo>
                <a:lnTo>
                  <a:pt x="5" y="181"/>
                </a:lnTo>
                <a:lnTo>
                  <a:pt x="0" y="210"/>
                </a:lnTo>
                <a:lnTo>
                  <a:pt x="1" y="240"/>
                </a:lnTo>
                <a:lnTo>
                  <a:pt x="3" y="248"/>
                </a:lnTo>
                <a:lnTo>
                  <a:pt x="5" y="256"/>
                </a:lnTo>
                <a:lnTo>
                  <a:pt x="8" y="262"/>
                </a:lnTo>
                <a:lnTo>
                  <a:pt x="12" y="270"/>
                </a:lnTo>
                <a:lnTo>
                  <a:pt x="17" y="276"/>
                </a:lnTo>
                <a:lnTo>
                  <a:pt x="24" y="283"/>
                </a:lnTo>
                <a:lnTo>
                  <a:pt x="29" y="288"/>
                </a:lnTo>
                <a:lnTo>
                  <a:pt x="36" y="292"/>
                </a:lnTo>
                <a:lnTo>
                  <a:pt x="50" y="301"/>
                </a:lnTo>
                <a:lnTo>
                  <a:pt x="64" y="308"/>
                </a:lnTo>
                <a:lnTo>
                  <a:pt x="77" y="315"/>
                </a:lnTo>
                <a:lnTo>
                  <a:pt x="92" y="320"/>
                </a:lnTo>
                <a:lnTo>
                  <a:pt x="107" y="326"/>
                </a:lnTo>
                <a:lnTo>
                  <a:pt x="121" y="330"/>
                </a:lnTo>
                <a:lnTo>
                  <a:pt x="136" y="334"/>
                </a:lnTo>
                <a:lnTo>
                  <a:pt x="151" y="337"/>
                </a:lnTo>
                <a:lnTo>
                  <a:pt x="167" y="341"/>
                </a:lnTo>
                <a:lnTo>
                  <a:pt x="181" y="343"/>
                </a:lnTo>
                <a:lnTo>
                  <a:pt x="197" y="345"/>
                </a:lnTo>
                <a:lnTo>
                  <a:pt x="213" y="347"/>
                </a:lnTo>
                <a:lnTo>
                  <a:pt x="228" y="348"/>
                </a:lnTo>
                <a:lnTo>
                  <a:pt x="243" y="349"/>
                </a:lnTo>
                <a:lnTo>
                  <a:pt x="259" y="350"/>
                </a:lnTo>
                <a:lnTo>
                  <a:pt x="274" y="351"/>
                </a:lnTo>
                <a:lnTo>
                  <a:pt x="279" y="351"/>
                </a:lnTo>
                <a:lnTo>
                  <a:pt x="283" y="349"/>
                </a:lnTo>
                <a:lnTo>
                  <a:pt x="286" y="345"/>
                </a:lnTo>
                <a:lnTo>
                  <a:pt x="289" y="341"/>
                </a:lnTo>
                <a:lnTo>
                  <a:pt x="289" y="335"/>
                </a:lnTo>
                <a:lnTo>
                  <a:pt x="286" y="331"/>
                </a:lnTo>
                <a:lnTo>
                  <a:pt x="282" y="328"/>
                </a:lnTo>
                <a:lnTo>
                  <a:pt x="277" y="326"/>
                </a:lnTo>
                <a:lnTo>
                  <a:pt x="263" y="322"/>
                </a:lnTo>
                <a:lnTo>
                  <a:pt x="250" y="320"/>
                </a:lnTo>
                <a:lnTo>
                  <a:pt x="236" y="317"/>
                </a:lnTo>
                <a:lnTo>
                  <a:pt x="221" y="315"/>
                </a:lnTo>
                <a:lnTo>
                  <a:pt x="208" y="313"/>
                </a:lnTo>
                <a:lnTo>
                  <a:pt x="194" y="311"/>
                </a:lnTo>
                <a:lnTo>
                  <a:pt x="179" y="308"/>
                </a:lnTo>
                <a:lnTo>
                  <a:pt x="166" y="305"/>
                </a:lnTo>
                <a:lnTo>
                  <a:pt x="152" y="303"/>
                </a:lnTo>
                <a:lnTo>
                  <a:pt x="138" y="300"/>
                </a:lnTo>
                <a:lnTo>
                  <a:pt x="125" y="296"/>
                </a:lnTo>
                <a:lnTo>
                  <a:pt x="111" y="292"/>
                </a:lnTo>
                <a:lnTo>
                  <a:pt x="98" y="287"/>
                </a:lnTo>
                <a:lnTo>
                  <a:pt x="85" y="282"/>
                </a:lnTo>
                <a:lnTo>
                  <a:pt x="72" y="276"/>
                </a:lnTo>
                <a:lnTo>
                  <a:pt x="59" y="269"/>
                </a:lnTo>
                <a:lnTo>
                  <a:pt x="49" y="261"/>
                </a:lnTo>
                <a:lnTo>
                  <a:pt x="41" y="252"/>
                </a:lnTo>
                <a:lnTo>
                  <a:pt x="34" y="241"/>
                </a:lnTo>
                <a:lnTo>
                  <a:pt x="31" y="228"/>
                </a:lnTo>
                <a:lnTo>
                  <a:pt x="30" y="215"/>
                </a:lnTo>
                <a:lnTo>
                  <a:pt x="31" y="201"/>
                </a:lnTo>
                <a:lnTo>
                  <a:pt x="34" y="186"/>
                </a:lnTo>
                <a:lnTo>
                  <a:pt x="38" y="174"/>
                </a:lnTo>
                <a:lnTo>
                  <a:pt x="46" y="158"/>
                </a:lnTo>
                <a:lnTo>
                  <a:pt x="54" y="142"/>
                </a:lnTo>
                <a:lnTo>
                  <a:pt x="64" y="128"/>
                </a:lnTo>
                <a:lnTo>
                  <a:pt x="74" y="115"/>
                </a:lnTo>
                <a:lnTo>
                  <a:pt x="85" y="102"/>
                </a:lnTo>
                <a:lnTo>
                  <a:pt x="96" y="89"/>
                </a:lnTo>
                <a:lnTo>
                  <a:pt x="110" y="77"/>
                </a:lnTo>
                <a:lnTo>
                  <a:pt x="124" y="64"/>
                </a:lnTo>
                <a:lnTo>
                  <a:pt x="137" y="53"/>
                </a:lnTo>
                <a:lnTo>
                  <a:pt x="155" y="43"/>
                </a:lnTo>
                <a:lnTo>
                  <a:pt x="175" y="35"/>
                </a:lnTo>
                <a:lnTo>
                  <a:pt x="195" y="26"/>
                </a:lnTo>
                <a:lnTo>
                  <a:pt x="213" y="19"/>
                </a:lnTo>
                <a:lnTo>
                  <a:pt x="228" y="12"/>
                </a:lnTo>
                <a:lnTo>
                  <a:pt x="237" y="6"/>
                </a:lnTo>
                <a:lnTo>
                  <a:pt x="240" y="2"/>
                </a:lnTo>
                <a:lnTo>
                  <a:pt x="230" y="0"/>
                </a:lnTo>
                <a:lnTo>
                  <a:pt x="215" y="1"/>
                </a:lnTo>
                <a:lnTo>
                  <a:pt x="198" y="4"/>
                </a:lnTo>
                <a:lnTo>
                  <a:pt x="180" y="9"/>
                </a:lnTo>
                <a:lnTo>
                  <a:pt x="161" y="17"/>
                </a:lnTo>
                <a:lnTo>
                  <a:pt x="144" y="25"/>
                </a:lnTo>
                <a:lnTo>
                  <a:pt x="127" y="35"/>
                </a:lnTo>
                <a:lnTo>
                  <a:pt x="112" y="46"/>
                </a:lnTo>
                <a:close/>
              </a:path>
            </a:pathLst>
          </a:custGeom>
          <a:solidFill>
            <a:srgbClr val="C9E8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709" name="Freeform 554"/>
          <p:cNvSpPr>
            <a:spLocks/>
          </p:cNvSpPr>
          <p:nvPr/>
        </p:nvSpPr>
        <p:spPr bwMode="auto">
          <a:xfrm>
            <a:off x="5573713" y="3051175"/>
            <a:ext cx="57150" cy="57150"/>
          </a:xfrm>
          <a:custGeom>
            <a:avLst/>
            <a:gdLst>
              <a:gd name="T0" fmla="*/ 2147483647 w 254"/>
              <a:gd name="T1" fmla="*/ 2147483647 h 234"/>
              <a:gd name="T2" fmla="*/ 2147483647 w 254"/>
              <a:gd name="T3" fmla="*/ 2147483647 h 234"/>
              <a:gd name="T4" fmla="*/ 2147483647 w 254"/>
              <a:gd name="T5" fmla="*/ 2147483647 h 234"/>
              <a:gd name="T6" fmla="*/ 2147483647 w 254"/>
              <a:gd name="T7" fmla="*/ 2147483647 h 234"/>
              <a:gd name="T8" fmla="*/ 2147483647 w 254"/>
              <a:gd name="T9" fmla="*/ 2147483647 h 234"/>
              <a:gd name="T10" fmla="*/ 2147483647 w 254"/>
              <a:gd name="T11" fmla="*/ 2147483647 h 234"/>
              <a:gd name="T12" fmla="*/ 2147483647 w 254"/>
              <a:gd name="T13" fmla="*/ 2147483647 h 234"/>
              <a:gd name="T14" fmla="*/ 2147483647 w 254"/>
              <a:gd name="T15" fmla="*/ 2147483647 h 234"/>
              <a:gd name="T16" fmla="*/ 2147483647 w 254"/>
              <a:gd name="T17" fmla="*/ 2147483647 h 234"/>
              <a:gd name="T18" fmla="*/ 2147483647 w 254"/>
              <a:gd name="T19" fmla="*/ 2147483647 h 234"/>
              <a:gd name="T20" fmla="*/ 2147483647 w 254"/>
              <a:gd name="T21" fmla="*/ 2147483647 h 234"/>
              <a:gd name="T22" fmla="*/ 2147483647 w 254"/>
              <a:gd name="T23" fmla="*/ 2147483647 h 234"/>
              <a:gd name="T24" fmla="*/ 2147483647 w 254"/>
              <a:gd name="T25" fmla="*/ 2147483647 h 234"/>
              <a:gd name="T26" fmla="*/ 2147483647 w 254"/>
              <a:gd name="T27" fmla="*/ 2147483647 h 234"/>
              <a:gd name="T28" fmla="*/ 2147483647 w 254"/>
              <a:gd name="T29" fmla="*/ 2147483647 h 234"/>
              <a:gd name="T30" fmla="*/ 2147483647 w 254"/>
              <a:gd name="T31" fmla="*/ 2147483647 h 234"/>
              <a:gd name="T32" fmla="*/ 2147483647 w 254"/>
              <a:gd name="T33" fmla="*/ 2147483647 h 234"/>
              <a:gd name="T34" fmla="*/ 2147483647 w 254"/>
              <a:gd name="T35" fmla="*/ 2147483647 h 234"/>
              <a:gd name="T36" fmla="*/ 2147483647 w 254"/>
              <a:gd name="T37" fmla="*/ 2147483647 h 234"/>
              <a:gd name="T38" fmla="*/ 2147483647 w 254"/>
              <a:gd name="T39" fmla="*/ 2147483647 h 234"/>
              <a:gd name="T40" fmla="*/ 2147483647 w 254"/>
              <a:gd name="T41" fmla="*/ 2147483647 h 234"/>
              <a:gd name="T42" fmla="*/ 2147483647 w 254"/>
              <a:gd name="T43" fmla="*/ 2147483647 h 234"/>
              <a:gd name="T44" fmla="*/ 2147483647 w 254"/>
              <a:gd name="T45" fmla="*/ 2147483647 h 234"/>
              <a:gd name="T46" fmla="*/ 2147483647 w 254"/>
              <a:gd name="T47" fmla="*/ 2147483647 h 234"/>
              <a:gd name="T48" fmla="*/ 2147483647 w 254"/>
              <a:gd name="T49" fmla="*/ 2147483647 h 234"/>
              <a:gd name="T50" fmla="*/ 2147483647 w 254"/>
              <a:gd name="T51" fmla="*/ 2147483647 h 234"/>
              <a:gd name="T52" fmla="*/ 2147483647 w 254"/>
              <a:gd name="T53" fmla="*/ 2147483647 h 234"/>
              <a:gd name="T54" fmla="*/ 2147483647 w 254"/>
              <a:gd name="T55" fmla="*/ 2147483647 h 234"/>
              <a:gd name="T56" fmla="*/ 2147483647 w 254"/>
              <a:gd name="T57" fmla="*/ 2147483647 h 234"/>
              <a:gd name="T58" fmla="*/ 2147483647 w 254"/>
              <a:gd name="T59" fmla="*/ 2147483647 h 234"/>
              <a:gd name="T60" fmla="*/ 2147483647 w 254"/>
              <a:gd name="T61" fmla="*/ 2147483647 h 234"/>
              <a:gd name="T62" fmla="*/ 2147483647 w 254"/>
              <a:gd name="T63" fmla="*/ 2147483647 h 234"/>
              <a:gd name="T64" fmla="*/ 2147483647 w 254"/>
              <a:gd name="T65" fmla="*/ 2147483647 h 234"/>
              <a:gd name="T66" fmla="*/ 2147483647 w 254"/>
              <a:gd name="T67" fmla="*/ 2147483647 h 234"/>
              <a:gd name="T68" fmla="*/ 2147483647 w 254"/>
              <a:gd name="T69" fmla="*/ 2147483647 h 234"/>
              <a:gd name="T70" fmla="*/ 2147483647 w 254"/>
              <a:gd name="T71" fmla="*/ 2147483647 h 234"/>
              <a:gd name="T72" fmla="*/ 2147483647 w 254"/>
              <a:gd name="T73" fmla="*/ 2147483647 h 234"/>
              <a:gd name="T74" fmla="*/ 2147483647 w 254"/>
              <a:gd name="T75" fmla="*/ 2147483647 h 234"/>
              <a:gd name="T76" fmla="*/ 2147483647 w 254"/>
              <a:gd name="T77" fmla="*/ 2147483647 h 234"/>
              <a:gd name="T78" fmla="*/ 2147483647 w 254"/>
              <a:gd name="T79" fmla="*/ 0 h 234"/>
              <a:gd name="T80" fmla="*/ 2147483647 w 254"/>
              <a:gd name="T81" fmla="*/ 0 h 234"/>
              <a:gd name="T82" fmla="*/ 2147483647 w 254"/>
              <a:gd name="T83" fmla="*/ 0 h 234"/>
              <a:gd name="T84" fmla="*/ 2147483647 w 254"/>
              <a:gd name="T85" fmla="*/ 0 h 234"/>
              <a:gd name="T86" fmla="*/ 2147483647 w 254"/>
              <a:gd name="T87" fmla="*/ 2147483647 h 234"/>
              <a:gd name="T88" fmla="*/ 0 w 254"/>
              <a:gd name="T89" fmla="*/ 2147483647 h 234"/>
              <a:gd name="T90" fmla="*/ 2147483647 w 254"/>
              <a:gd name="T91" fmla="*/ 2147483647 h 234"/>
              <a:gd name="T92" fmla="*/ 2147483647 w 254"/>
              <a:gd name="T93" fmla="*/ 2147483647 h 234"/>
              <a:gd name="T94" fmla="*/ 2147483647 w 254"/>
              <a:gd name="T95" fmla="*/ 2147483647 h 234"/>
              <a:gd name="T96" fmla="*/ 2147483647 w 254"/>
              <a:gd name="T97" fmla="*/ 2147483647 h 234"/>
              <a:gd name="T98" fmla="*/ 2147483647 w 254"/>
              <a:gd name="T99" fmla="*/ 2147483647 h 234"/>
              <a:gd name="T100" fmla="*/ 2147483647 w 254"/>
              <a:gd name="T101" fmla="*/ 2147483647 h 234"/>
              <a:gd name="T102" fmla="*/ 2147483647 w 254"/>
              <a:gd name="T103" fmla="*/ 2147483647 h 234"/>
              <a:gd name="T104" fmla="*/ 2147483647 w 254"/>
              <a:gd name="T105" fmla="*/ 2147483647 h 234"/>
              <a:gd name="T106" fmla="*/ 2147483647 w 254"/>
              <a:gd name="T107" fmla="*/ 2147483647 h 234"/>
              <a:gd name="T108" fmla="*/ 2147483647 w 254"/>
              <a:gd name="T109" fmla="*/ 2147483647 h 234"/>
              <a:gd name="T110" fmla="*/ 2147483647 w 254"/>
              <a:gd name="T111" fmla="*/ 2147483647 h 234"/>
              <a:gd name="T112" fmla="*/ 2147483647 w 254"/>
              <a:gd name="T113" fmla="*/ 2147483647 h 234"/>
              <a:gd name="T114" fmla="*/ 2147483647 w 254"/>
              <a:gd name="T115" fmla="*/ 2147483647 h 234"/>
              <a:gd name="T116" fmla="*/ 2147483647 w 254"/>
              <a:gd name="T117" fmla="*/ 2147483647 h 234"/>
              <a:gd name="T118" fmla="*/ 2147483647 w 254"/>
              <a:gd name="T119" fmla="*/ 2147483647 h 234"/>
              <a:gd name="T120" fmla="*/ 2147483647 w 254"/>
              <a:gd name="T121" fmla="*/ 2147483647 h 234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254"/>
              <a:gd name="T184" fmla="*/ 0 h 234"/>
              <a:gd name="T185" fmla="*/ 254 w 254"/>
              <a:gd name="T186" fmla="*/ 234 h 234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254" h="234">
                <a:moveTo>
                  <a:pt x="210" y="71"/>
                </a:moveTo>
                <a:lnTo>
                  <a:pt x="222" y="84"/>
                </a:lnTo>
                <a:lnTo>
                  <a:pt x="229" y="99"/>
                </a:lnTo>
                <a:lnTo>
                  <a:pt x="232" y="115"/>
                </a:lnTo>
                <a:lnTo>
                  <a:pt x="232" y="132"/>
                </a:lnTo>
                <a:lnTo>
                  <a:pt x="230" y="146"/>
                </a:lnTo>
                <a:lnTo>
                  <a:pt x="226" y="158"/>
                </a:lnTo>
                <a:lnTo>
                  <a:pt x="219" y="170"/>
                </a:lnTo>
                <a:lnTo>
                  <a:pt x="211" y="179"/>
                </a:lnTo>
                <a:lnTo>
                  <a:pt x="202" y="190"/>
                </a:lnTo>
                <a:lnTo>
                  <a:pt x="193" y="199"/>
                </a:lnTo>
                <a:lnTo>
                  <a:pt x="183" y="208"/>
                </a:lnTo>
                <a:lnTo>
                  <a:pt x="174" y="218"/>
                </a:lnTo>
                <a:lnTo>
                  <a:pt x="172" y="221"/>
                </a:lnTo>
                <a:lnTo>
                  <a:pt x="172" y="224"/>
                </a:lnTo>
                <a:lnTo>
                  <a:pt x="172" y="227"/>
                </a:lnTo>
                <a:lnTo>
                  <a:pt x="174" y="231"/>
                </a:lnTo>
                <a:lnTo>
                  <a:pt x="177" y="233"/>
                </a:lnTo>
                <a:lnTo>
                  <a:pt x="181" y="234"/>
                </a:lnTo>
                <a:lnTo>
                  <a:pt x="184" y="233"/>
                </a:lnTo>
                <a:lnTo>
                  <a:pt x="187" y="231"/>
                </a:lnTo>
                <a:lnTo>
                  <a:pt x="208" y="217"/>
                </a:lnTo>
                <a:lnTo>
                  <a:pt x="226" y="199"/>
                </a:lnTo>
                <a:lnTo>
                  <a:pt x="240" y="178"/>
                </a:lnTo>
                <a:lnTo>
                  <a:pt x="249" y="155"/>
                </a:lnTo>
                <a:lnTo>
                  <a:pt x="254" y="131"/>
                </a:lnTo>
                <a:lnTo>
                  <a:pt x="251" y="107"/>
                </a:lnTo>
                <a:lnTo>
                  <a:pt x="243" y="84"/>
                </a:lnTo>
                <a:lnTo>
                  <a:pt x="226" y="64"/>
                </a:lnTo>
                <a:lnTo>
                  <a:pt x="214" y="53"/>
                </a:lnTo>
                <a:lnTo>
                  <a:pt x="199" y="45"/>
                </a:lnTo>
                <a:lnTo>
                  <a:pt x="183" y="36"/>
                </a:lnTo>
                <a:lnTo>
                  <a:pt x="165" y="29"/>
                </a:lnTo>
                <a:lnTo>
                  <a:pt x="147" y="21"/>
                </a:lnTo>
                <a:lnTo>
                  <a:pt x="129" y="16"/>
                </a:lnTo>
                <a:lnTo>
                  <a:pt x="111" y="12"/>
                </a:lnTo>
                <a:lnTo>
                  <a:pt x="93" y="7"/>
                </a:lnTo>
                <a:lnTo>
                  <a:pt x="75" y="4"/>
                </a:lnTo>
                <a:lnTo>
                  <a:pt x="59" y="2"/>
                </a:lnTo>
                <a:lnTo>
                  <a:pt x="43" y="0"/>
                </a:lnTo>
                <a:lnTo>
                  <a:pt x="31" y="0"/>
                </a:lnTo>
                <a:lnTo>
                  <a:pt x="19" y="0"/>
                </a:lnTo>
                <a:lnTo>
                  <a:pt x="10" y="0"/>
                </a:lnTo>
                <a:lnTo>
                  <a:pt x="3" y="2"/>
                </a:lnTo>
                <a:lnTo>
                  <a:pt x="0" y="4"/>
                </a:lnTo>
                <a:lnTo>
                  <a:pt x="11" y="6"/>
                </a:lnTo>
                <a:lnTo>
                  <a:pt x="21" y="7"/>
                </a:lnTo>
                <a:lnTo>
                  <a:pt x="34" y="9"/>
                </a:lnTo>
                <a:lnTo>
                  <a:pt x="46" y="12"/>
                </a:lnTo>
                <a:lnTo>
                  <a:pt x="59" y="15"/>
                </a:lnTo>
                <a:lnTo>
                  <a:pt x="74" y="17"/>
                </a:lnTo>
                <a:lnTo>
                  <a:pt x="87" y="20"/>
                </a:lnTo>
                <a:lnTo>
                  <a:pt x="102" y="23"/>
                </a:lnTo>
                <a:lnTo>
                  <a:pt x="116" y="28"/>
                </a:lnTo>
                <a:lnTo>
                  <a:pt x="131" y="32"/>
                </a:lnTo>
                <a:lnTo>
                  <a:pt x="145" y="36"/>
                </a:lnTo>
                <a:lnTo>
                  <a:pt x="159" y="42"/>
                </a:lnTo>
                <a:lnTo>
                  <a:pt x="173" y="48"/>
                </a:lnTo>
                <a:lnTo>
                  <a:pt x="186" y="55"/>
                </a:lnTo>
                <a:lnTo>
                  <a:pt x="199" y="63"/>
                </a:lnTo>
                <a:lnTo>
                  <a:pt x="210" y="71"/>
                </a:lnTo>
                <a:close/>
              </a:path>
            </a:pathLst>
          </a:custGeom>
          <a:solidFill>
            <a:srgbClr val="C9E8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710" name="Freeform 555"/>
          <p:cNvSpPr>
            <a:spLocks/>
          </p:cNvSpPr>
          <p:nvPr/>
        </p:nvSpPr>
        <p:spPr bwMode="auto">
          <a:xfrm>
            <a:off x="5461000" y="3078163"/>
            <a:ext cx="22225" cy="52387"/>
          </a:xfrm>
          <a:custGeom>
            <a:avLst/>
            <a:gdLst>
              <a:gd name="T0" fmla="*/ 0 w 103"/>
              <a:gd name="T1" fmla="*/ 2147483647 h 221"/>
              <a:gd name="T2" fmla="*/ 0 w 103"/>
              <a:gd name="T3" fmla="*/ 2147483647 h 221"/>
              <a:gd name="T4" fmla="*/ 2147483647 w 103"/>
              <a:gd name="T5" fmla="*/ 2147483647 h 221"/>
              <a:gd name="T6" fmla="*/ 2147483647 w 103"/>
              <a:gd name="T7" fmla="*/ 2147483647 h 221"/>
              <a:gd name="T8" fmla="*/ 2147483647 w 103"/>
              <a:gd name="T9" fmla="*/ 2147483647 h 221"/>
              <a:gd name="T10" fmla="*/ 2147483647 w 103"/>
              <a:gd name="T11" fmla="*/ 2147483647 h 221"/>
              <a:gd name="T12" fmla="*/ 2147483647 w 103"/>
              <a:gd name="T13" fmla="*/ 2147483647 h 221"/>
              <a:gd name="T14" fmla="*/ 2147483647 w 103"/>
              <a:gd name="T15" fmla="*/ 2147483647 h 221"/>
              <a:gd name="T16" fmla="*/ 2147483647 w 103"/>
              <a:gd name="T17" fmla="*/ 2147483647 h 221"/>
              <a:gd name="T18" fmla="*/ 2147483647 w 103"/>
              <a:gd name="T19" fmla="*/ 2147483647 h 221"/>
              <a:gd name="T20" fmla="*/ 2147483647 w 103"/>
              <a:gd name="T21" fmla="*/ 2147483647 h 221"/>
              <a:gd name="T22" fmla="*/ 2147483647 w 103"/>
              <a:gd name="T23" fmla="*/ 2147483647 h 221"/>
              <a:gd name="T24" fmla="*/ 2147483647 w 103"/>
              <a:gd name="T25" fmla="*/ 2147483647 h 221"/>
              <a:gd name="T26" fmla="*/ 2147483647 w 103"/>
              <a:gd name="T27" fmla="*/ 2147483647 h 221"/>
              <a:gd name="T28" fmla="*/ 2147483647 w 103"/>
              <a:gd name="T29" fmla="*/ 2147483647 h 221"/>
              <a:gd name="T30" fmla="*/ 2147483647 w 103"/>
              <a:gd name="T31" fmla="*/ 2147483647 h 221"/>
              <a:gd name="T32" fmla="*/ 2147483647 w 103"/>
              <a:gd name="T33" fmla="*/ 2147483647 h 221"/>
              <a:gd name="T34" fmla="*/ 2147483647 w 103"/>
              <a:gd name="T35" fmla="*/ 2147483647 h 221"/>
              <a:gd name="T36" fmla="*/ 2147483647 w 103"/>
              <a:gd name="T37" fmla="*/ 2147483647 h 221"/>
              <a:gd name="T38" fmla="*/ 2147483647 w 103"/>
              <a:gd name="T39" fmla="*/ 2147483647 h 221"/>
              <a:gd name="T40" fmla="*/ 2147483647 w 103"/>
              <a:gd name="T41" fmla="*/ 2147483647 h 221"/>
              <a:gd name="T42" fmla="*/ 2147483647 w 103"/>
              <a:gd name="T43" fmla="*/ 2147483647 h 221"/>
              <a:gd name="T44" fmla="*/ 2147483647 w 103"/>
              <a:gd name="T45" fmla="*/ 2147483647 h 221"/>
              <a:gd name="T46" fmla="*/ 2147483647 w 103"/>
              <a:gd name="T47" fmla="*/ 2147483647 h 221"/>
              <a:gd name="T48" fmla="*/ 2147483647 w 103"/>
              <a:gd name="T49" fmla="*/ 2147483647 h 221"/>
              <a:gd name="T50" fmla="*/ 2147483647 w 103"/>
              <a:gd name="T51" fmla="*/ 2147483647 h 221"/>
              <a:gd name="T52" fmla="*/ 2147483647 w 103"/>
              <a:gd name="T53" fmla="*/ 2147483647 h 221"/>
              <a:gd name="T54" fmla="*/ 2147483647 w 103"/>
              <a:gd name="T55" fmla="*/ 2147483647 h 221"/>
              <a:gd name="T56" fmla="*/ 2147483647 w 103"/>
              <a:gd name="T57" fmla="*/ 2147483647 h 221"/>
              <a:gd name="T58" fmla="*/ 2147483647 w 103"/>
              <a:gd name="T59" fmla="*/ 2147483647 h 221"/>
              <a:gd name="T60" fmla="*/ 2147483647 w 103"/>
              <a:gd name="T61" fmla="*/ 2147483647 h 221"/>
              <a:gd name="T62" fmla="*/ 2147483647 w 103"/>
              <a:gd name="T63" fmla="*/ 2147483647 h 221"/>
              <a:gd name="T64" fmla="*/ 2147483647 w 103"/>
              <a:gd name="T65" fmla="*/ 2147483647 h 221"/>
              <a:gd name="T66" fmla="*/ 2147483647 w 103"/>
              <a:gd name="T67" fmla="*/ 0 h 221"/>
              <a:gd name="T68" fmla="*/ 2147483647 w 103"/>
              <a:gd name="T69" fmla="*/ 2147483647 h 221"/>
              <a:gd name="T70" fmla="*/ 2147483647 w 103"/>
              <a:gd name="T71" fmla="*/ 2147483647 h 221"/>
              <a:gd name="T72" fmla="*/ 2147483647 w 103"/>
              <a:gd name="T73" fmla="*/ 2147483647 h 221"/>
              <a:gd name="T74" fmla="*/ 2147483647 w 103"/>
              <a:gd name="T75" fmla="*/ 2147483647 h 221"/>
              <a:gd name="T76" fmla="*/ 2147483647 w 103"/>
              <a:gd name="T77" fmla="*/ 2147483647 h 221"/>
              <a:gd name="T78" fmla="*/ 2147483647 w 103"/>
              <a:gd name="T79" fmla="*/ 2147483647 h 221"/>
              <a:gd name="T80" fmla="*/ 0 w 103"/>
              <a:gd name="T81" fmla="*/ 2147483647 h 221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103"/>
              <a:gd name="T124" fmla="*/ 0 h 221"/>
              <a:gd name="T125" fmla="*/ 103 w 103"/>
              <a:gd name="T126" fmla="*/ 221 h 221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103" h="221">
                <a:moveTo>
                  <a:pt x="0" y="121"/>
                </a:moveTo>
                <a:lnTo>
                  <a:pt x="0" y="139"/>
                </a:lnTo>
                <a:lnTo>
                  <a:pt x="4" y="156"/>
                </a:lnTo>
                <a:lnTo>
                  <a:pt x="12" y="172"/>
                </a:lnTo>
                <a:lnTo>
                  <a:pt x="22" y="186"/>
                </a:lnTo>
                <a:lnTo>
                  <a:pt x="35" y="197"/>
                </a:lnTo>
                <a:lnTo>
                  <a:pt x="50" y="208"/>
                </a:lnTo>
                <a:lnTo>
                  <a:pt x="66" y="216"/>
                </a:lnTo>
                <a:lnTo>
                  <a:pt x="83" y="220"/>
                </a:lnTo>
                <a:lnTo>
                  <a:pt x="89" y="221"/>
                </a:lnTo>
                <a:lnTo>
                  <a:pt x="94" y="219"/>
                </a:lnTo>
                <a:lnTo>
                  <a:pt x="98" y="216"/>
                </a:lnTo>
                <a:lnTo>
                  <a:pt x="100" y="211"/>
                </a:lnTo>
                <a:lnTo>
                  <a:pt x="100" y="206"/>
                </a:lnTo>
                <a:lnTo>
                  <a:pt x="99" y="201"/>
                </a:lnTo>
                <a:lnTo>
                  <a:pt x="96" y="196"/>
                </a:lnTo>
                <a:lnTo>
                  <a:pt x="91" y="194"/>
                </a:lnTo>
                <a:lnTo>
                  <a:pt x="74" y="188"/>
                </a:lnTo>
                <a:lnTo>
                  <a:pt x="58" y="179"/>
                </a:lnTo>
                <a:lnTo>
                  <a:pt x="45" y="168"/>
                </a:lnTo>
                <a:lnTo>
                  <a:pt x="36" y="155"/>
                </a:lnTo>
                <a:lnTo>
                  <a:pt x="30" y="139"/>
                </a:lnTo>
                <a:lnTo>
                  <a:pt x="27" y="122"/>
                </a:lnTo>
                <a:lnTo>
                  <a:pt x="27" y="103"/>
                </a:lnTo>
                <a:lnTo>
                  <a:pt x="32" y="84"/>
                </a:lnTo>
                <a:lnTo>
                  <a:pt x="38" y="70"/>
                </a:lnTo>
                <a:lnTo>
                  <a:pt x="46" y="57"/>
                </a:lnTo>
                <a:lnTo>
                  <a:pt x="56" y="46"/>
                </a:lnTo>
                <a:lnTo>
                  <a:pt x="66" y="35"/>
                </a:lnTo>
                <a:lnTo>
                  <a:pt x="76" y="25"/>
                </a:lnTo>
                <a:lnTo>
                  <a:pt x="86" y="17"/>
                </a:lnTo>
                <a:lnTo>
                  <a:pt x="96" y="8"/>
                </a:lnTo>
                <a:lnTo>
                  <a:pt x="103" y="1"/>
                </a:lnTo>
                <a:lnTo>
                  <a:pt x="96" y="0"/>
                </a:lnTo>
                <a:lnTo>
                  <a:pt x="84" y="5"/>
                </a:lnTo>
                <a:lnTo>
                  <a:pt x="69" y="17"/>
                </a:lnTo>
                <a:lnTo>
                  <a:pt x="51" y="33"/>
                </a:lnTo>
                <a:lnTo>
                  <a:pt x="34" y="53"/>
                </a:lnTo>
                <a:lnTo>
                  <a:pt x="18" y="75"/>
                </a:lnTo>
                <a:lnTo>
                  <a:pt x="7" y="98"/>
                </a:lnTo>
                <a:lnTo>
                  <a:pt x="0" y="121"/>
                </a:lnTo>
                <a:close/>
              </a:path>
            </a:pathLst>
          </a:custGeom>
          <a:solidFill>
            <a:srgbClr val="C9E8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711" name="Freeform 556"/>
          <p:cNvSpPr>
            <a:spLocks/>
          </p:cNvSpPr>
          <p:nvPr/>
        </p:nvSpPr>
        <p:spPr bwMode="auto">
          <a:xfrm>
            <a:off x="5619750" y="3048000"/>
            <a:ext cx="49213" cy="69850"/>
          </a:xfrm>
          <a:custGeom>
            <a:avLst/>
            <a:gdLst>
              <a:gd name="T0" fmla="*/ 2147483647 w 221"/>
              <a:gd name="T1" fmla="*/ 2147483647 h 288"/>
              <a:gd name="T2" fmla="*/ 2147483647 w 221"/>
              <a:gd name="T3" fmla="*/ 2147483647 h 288"/>
              <a:gd name="T4" fmla="*/ 2147483647 w 221"/>
              <a:gd name="T5" fmla="*/ 2147483647 h 288"/>
              <a:gd name="T6" fmla="*/ 2147483647 w 221"/>
              <a:gd name="T7" fmla="*/ 2147483647 h 288"/>
              <a:gd name="T8" fmla="*/ 2147483647 w 221"/>
              <a:gd name="T9" fmla="*/ 2147483647 h 288"/>
              <a:gd name="T10" fmla="*/ 2147483647 w 221"/>
              <a:gd name="T11" fmla="*/ 2147483647 h 288"/>
              <a:gd name="T12" fmla="*/ 2147483647 w 221"/>
              <a:gd name="T13" fmla="*/ 2147483647 h 288"/>
              <a:gd name="T14" fmla="*/ 2147483647 w 221"/>
              <a:gd name="T15" fmla="*/ 2147483647 h 288"/>
              <a:gd name="T16" fmla="*/ 2147483647 w 221"/>
              <a:gd name="T17" fmla="*/ 2147483647 h 288"/>
              <a:gd name="T18" fmla="*/ 2147483647 w 221"/>
              <a:gd name="T19" fmla="*/ 2147483647 h 288"/>
              <a:gd name="T20" fmla="*/ 2147483647 w 221"/>
              <a:gd name="T21" fmla="*/ 2147483647 h 288"/>
              <a:gd name="T22" fmla="*/ 2147483647 w 221"/>
              <a:gd name="T23" fmla="*/ 2147483647 h 288"/>
              <a:gd name="T24" fmla="*/ 2147483647 w 221"/>
              <a:gd name="T25" fmla="*/ 2147483647 h 288"/>
              <a:gd name="T26" fmla="*/ 2147483647 w 221"/>
              <a:gd name="T27" fmla="*/ 2147483647 h 288"/>
              <a:gd name="T28" fmla="*/ 2147483647 w 221"/>
              <a:gd name="T29" fmla="*/ 2147483647 h 288"/>
              <a:gd name="T30" fmla="*/ 2147483647 w 221"/>
              <a:gd name="T31" fmla="*/ 2147483647 h 288"/>
              <a:gd name="T32" fmla="*/ 2147483647 w 221"/>
              <a:gd name="T33" fmla="*/ 2147483647 h 288"/>
              <a:gd name="T34" fmla="*/ 2147483647 w 221"/>
              <a:gd name="T35" fmla="*/ 2147483647 h 288"/>
              <a:gd name="T36" fmla="*/ 2147483647 w 221"/>
              <a:gd name="T37" fmla="*/ 2147483647 h 288"/>
              <a:gd name="T38" fmla="*/ 2147483647 w 221"/>
              <a:gd name="T39" fmla="*/ 2147483647 h 288"/>
              <a:gd name="T40" fmla="*/ 2147483647 w 221"/>
              <a:gd name="T41" fmla="*/ 2147483647 h 288"/>
              <a:gd name="T42" fmla="*/ 2147483647 w 221"/>
              <a:gd name="T43" fmla="*/ 2147483647 h 288"/>
              <a:gd name="T44" fmla="*/ 2147483647 w 221"/>
              <a:gd name="T45" fmla="*/ 2147483647 h 288"/>
              <a:gd name="T46" fmla="*/ 2147483647 w 221"/>
              <a:gd name="T47" fmla="*/ 2147483647 h 288"/>
              <a:gd name="T48" fmla="*/ 2147483647 w 221"/>
              <a:gd name="T49" fmla="*/ 2147483647 h 288"/>
              <a:gd name="T50" fmla="*/ 2147483647 w 221"/>
              <a:gd name="T51" fmla="*/ 2147483647 h 288"/>
              <a:gd name="T52" fmla="*/ 2147483647 w 221"/>
              <a:gd name="T53" fmla="*/ 2147483647 h 288"/>
              <a:gd name="T54" fmla="*/ 2147483647 w 221"/>
              <a:gd name="T55" fmla="*/ 2147483647 h 288"/>
              <a:gd name="T56" fmla="*/ 2147483647 w 221"/>
              <a:gd name="T57" fmla="*/ 2147483647 h 288"/>
              <a:gd name="T58" fmla="*/ 2147483647 w 221"/>
              <a:gd name="T59" fmla="*/ 2147483647 h 288"/>
              <a:gd name="T60" fmla="*/ 2147483647 w 221"/>
              <a:gd name="T61" fmla="*/ 2147483647 h 288"/>
              <a:gd name="T62" fmla="*/ 2147483647 w 221"/>
              <a:gd name="T63" fmla="*/ 2147483647 h 288"/>
              <a:gd name="T64" fmla="*/ 2147483647 w 221"/>
              <a:gd name="T65" fmla="*/ 2147483647 h 288"/>
              <a:gd name="T66" fmla="*/ 2147483647 w 221"/>
              <a:gd name="T67" fmla="*/ 2147483647 h 288"/>
              <a:gd name="T68" fmla="*/ 2147483647 w 221"/>
              <a:gd name="T69" fmla="*/ 2147483647 h 288"/>
              <a:gd name="T70" fmla="*/ 2147483647 w 221"/>
              <a:gd name="T71" fmla="*/ 2147483647 h 288"/>
              <a:gd name="T72" fmla="*/ 2147483647 w 221"/>
              <a:gd name="T73" fmla="*/ 2147483647 h 288"/>
              <a:gd name="T74" fmla="*/ 2147483647 w 221"/>
              <a:gd name="T75" fmla="*/ 2147483647 h 288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w 221"/>
              <a:gd name="T115" fmla="*/ 0 h 288"/>
              <a:gd name="T116" fmla="*/ 221 w 221"/>
              <a:gd name="T117" fmla="*/ 288 h 288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T114" t="T115" r="T116" b="T117"/>
            <a:pathLst>
              <a:path w="221" h="288">
                <a:moveTo>
                  <a:pt x="179" y="108"/>
                </a:moveTo>
                <a:lnTo>
                  <a:pt x="186" y="115"/>
                </a:lnTo>
                <a:lnTo>
                  <a:pt x="193" y="124"/>
                </a:lnTo>
                <a:lnTo>
                  <a:pt x="197" y="133"/>
                </a:lnTo>
                <a:lnTo>
                  <a:pt x="201" y="143"/>
                </a:lnTo>
                <a:lnTo>
                  <a:pt x="202" y="153"/>
                </a:lnTo>
                <a:lnTo>
                  <a:pt x="202" y="163"/>
                </a:lnTo>
                <a:lnTo>
                  <a:pt x="199" y="174"/>
                </a:lnTo>
                <a:lnTo>
                  <a:pt x="195" y="184"/>
                </a:lnTo>
                <a:lnTo>
                  <a:pt x="187" y="194"/>
                </a:lnTo>
                <a:lnTo>
                  <a:pt x="179" y="204"/>
                </a:lnTo>
                <a:lnTo>
                  <a:pt x="170" y="212"/>
                </a:lnTo>
                <a:lnTo>
                  <a:pt x="159" y="221"/>
                </a:lnTo>
                <a:lnTo>
                  <a:pt x="150" y="229"/>
                </a:lnTo>
                <a:lnTo>
                  <a:pt x="139" y="237"/>
                </a:lnTo>
                <a:lnTo>
                  <a:pt x="129" y="246"/>
                </a:lnTo>
                <a:lnTo>
                  <a:pt x="119" y="255"/>
                </a:lnTo>
                <a:lnTo>
                  <a:pt x="116" y="258"/>
                </a:lnTo>
                <a:lnTo>
                  <a:pt x="114" y="263"/>
                </a:lnTo>
                <a:lnTo>
                  <a:pt x="112" y="267"/>
                </a:lnTo>
                <a:lnTo>
                  <a:pt x="110" y="271"/>
                </a:lnTo>
                <a:lnTo>
                  <a:pt x="109" y="276"/>
                </a:lnTo>
                <a:lnTo>
                  <a:pt x="109" y="280"/>
                </a:lnTo>
                <a:lnTo>
                  <a:pt x="110" y="284"/>
                </a:lnTo>
                <a:lnTo>
                  <a:pt x="113" y="287"/>
                </a:lnTo>
                <a:lnTo>
                  <a:pt x="117" y="288"/>
                </a:lnTo>
                <a:lnTo>
                  <a:pt x="121" y="288"/>
                </a:lnTo>
                <a:lnTo>
                  <a:pt x="125" y="287"/>
                </a:lnTo>
                <a:lnTo>
                  <a:pt x="129" y="284"/>
                </a:lnTo>
                <a:lnTo>
                  <a:pt x="139" y="272"/>
                </a:lnTo>
                <a:lnTo>
                  <a:pt x="151" y="261"/>
                </a:lnTo>
                <a:lnTo>
                  <a:pt x="162" y="250"/>
                </a:lnTo>
                <a:lnTo>
                  <a:pt x="175" y="239"/>
                </a:lnTo>
                <a:lnTo>
                  <a:pt x="186" y="229"/>
                </a:lnTo>
                <a:lnTo>
                  <a:pt x="197" y="217"/>
                </a:lnTo>
                <a:lnTo>
                  <a:pt x="207" y="204"/>
                </a:lnTo>
                <a:lnTo>
                  <a:pt x="215" y="190"/>
                </a:lnTo>
                <a:lnTo>
                  <a:pt x="220" y="174"/>
                </a:lnTo>
                <a:lnTo>
                  <a:pt x="221" y="158"/>
                </a:lnTo>
                <a:lnTo>
                  <a:pt x="218" y="142"/>
                </a:lnTo>
                <a:lnTo>
                  <a:pt x="213" y="127"/>
                </a:lnTo>
                <a:lnTo>
                  <a:pt x="204" y="112"/>
                </a:lnTo>
                <a:lnTo>
                  <a:pt x="194" y="99"/>
                </a:lnTo>
                <a:lnTo>
                  <a:pt x="181" y="87"/>
                </a:lnTo>
                <a:lnTo>
                  <a:pt x="169" y="77"/>
                </a:lnTo>
                <a:lnTo>
                  <a:pt x="159" y="69"/>
                </a:lnTo>
                <a:lnTo>
                  <a:pt x="149" y="63"/>
                </a:lnTo>
                <a:lnTo>
                  <a:pt x="137" y="55"/>
                </a:lnTo>
                <a:lnTo>
                  <a:pt x="125" y="48"/>
                </a:lnTo>
                <a:lnTo>
                  <a:pt x="114" y="40"/>
                </a:lnTo>
                <a:lnTo>
                  <a:pt x="101" y="33"/>
                </a:lnTo>
                <a:lnTo>
                  <a:pt x="89" y="27"/>
                </a:lnTo>
                <a:lnTo>
                  <a:pt x="77" y="20"/>
                </a:lnTo>
                <a:lnTo>
                  <a:pt x="66" y="15"/>
                </a:lnTo>
                <a:lnTo>
                  <a:pt x="54" y="9"/>
                </a:lnTo>
                <a:lnTo>
                  <a:pt x="42" y="6"/>
                </a:lnTo>
                <a:lnTo>
                  <a:pt x="32" y="3"/>
                </a:lnTo>
                <a:lnTo>
                  <a:pt x="22" y="1"/>
                </a:lnTo>
                <a:lnTo>
                  <a:pt x="14" y="0"/>
                </a:lnTo>
                <a:lnTo>
                  <a:pt x="7" y="1"/>
                </a:lnTo>
                <a:lnTo>
                  <a:pt x="0" y="3"/>
                </a:lnTo>
                <a:lnTo>
                  <a:pt x="8" y="5"/>
                </a:lnTo>
                <a:lnTo>
                  <a:pt x="16" y="8"/>
                </a:lnTo>
                <a:lnTo>
                  <a:pt x="26" y="13"/>
                </a:lnTo>
                <a:lnTo>
                  <a:pt x="35" y="17"/>
                </a:lnTo>
                <a:lnTo>
                  <a:pt x="47" y="22"/>
                </a:lnTo>
                <a:lnTo>
                  <a:pt x="58" y="28"/>
                </a:lnTo>
                <a:lnTo>
                  <a:pt x="71" y="34"/>
                </a:lnTo>
                <a:lnTo>
                  <a:pt x="83" y="40"/>
                </a:lnTo>
                <a:lnTo>
                  <a:pt x="96" y="48"/>
                </a:lnTo>
                <a:lnTo>
                  <a:pt x="109" y="55"/>
                </a:lnTo>
                <a:lnTo>
                  <a:pt x="121" y="64"/>
                </a:lnTo>
                <a:lnTo>
                  <a:pt x="134" y="72"/>
                </a:lnTo>
                <a:lnTo>
                  <a:pt x="146" y="81"/>
                </a:lnTo>
                <a:lnTo>
                  <a:pt x="158" y="90"/>
                </a:lnTo>
                <a:lnTo>
                  <a:pt x="169" y="98"/>
                </a:lnTo>
                <a:lnTo>
                  <a:pt x="179" y="108"/>
                </a:lnTo>
                <a:close/>
              </a:path>
            </a:pathLst>
          </a:custGeom>
          <a:solidFill>
            <a:srgbClr val="C9E8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712" name="Freeform 557"/>
          <p:cNvSpPr>
            <a:spLocks/>
          </p:cNvSpPr>
          <p:nvPr/>
        </p:nvSpPr>
        <p:spPr bwMode="auto">
          <a:xfrm>
            <a:off x="5567363" y="3128963"/>
            <a:ext cx="15875" cy="42862"/>
          </a:xfrm>
          <a:custGeom>
            <a:avLst/>
            <a:gdLst>
              <a:gd name="T0" fmla="*/ 2147483647 w 74"/>
              <a:gd name="T1" fmla="*/ 2147483647 h 174"/>
              <a:gd name="T2" fmla="*/ 2147483647 w 74"/>
              <a:gd name="T3" fmla="*/ 2147483647 h 174"/>
              <a:gd name="T4" fmla="*/ 2147483647 w 74"/>
              <a:gd name="T5" fmla="*/ 2147483647 h 174"/>
              <a:gd name="T6" fmla="*/ 2147483647 w 74"/>
              <a:gd name="T7" fmla="*/ 2147483647 h 174"/>
              <a:gd name="T8" fmla="*/ 2147483647 w 74"/>
              <a:gd name="T9" fmla="*/ 0 h 174"/>
              <a:gd name="T10" fmla="*/ 2147483647 w 74"/>
              <a:gd name="T11" fmla="*/ 2147483647 h 174"/>
              <a:gd name="T12" fmla="*/ 2147483647 w 74"/>
              <a:gd name="T13" fmla="*/ 2147483647 h 174"/>
              <a:gd name="T14" fmla="*/ 0 w 74"/>
              <a:gd name="T15" fmla="*/ 2147483647 h 174"/>
              <a:gd name="T16" fmla="*/ 0 w 74"/>
              <a:gd name="T17" fmla="*/ 2147483647 h 174"/>
              <a:gd name="T18" fmla="*/ 2147483647 w 74"/>
              <a:gd name="T19" fmla="*/ 2147483647 h 174"/>
              <a:gd name="T20" fmla="*/ 2147483647 w 74"/>
              <a:gd name="T21" fmla="*/ 2147483647 h 174"/>
              <a:gd name="T22" fmla="*/ 2147483647 w 74"/>
              <a:gd name="T23" fmla="*/ 2147483647 h 174"/>
              <a:gd name="T24" fmla="*/ 2147483647 w 74"/>
              <a:gd name="T25" fmla="*/ 2147483647 h 174"/>
              <a:gd name="T26" fmla="*/ 2147483647 w 74"/>
              <a:gd name="T27" fmla="*/ 2147483647 h 174"/>
              <a:gd name="T28" fmla="*/ 2147483647 w 74"/>
              <a:gd name="T29" fmla="*/ 2147483647 h 174"/>
              <a:gd name="T30" fmla="*/ 2147483647 w 74"/>
              <a:gd name="T31" fmla="*/ 2147483647 h 174"/>
              <a:gd name="T32" fmla="*/ 2147483647 w 74"/>
              <a:gd name="T33" fmla="*/ 2147483647 h 174"/>
              <a:gd name="T34" fmla="*/ 2147483647 w 74"/>
              <a:gd name="T35" fmla="*/ 2147483647 h 174"/>
              <a:gd name="T36" fmla="*/ 2147483647 w 74"/>
              <a:gd name="T37" fmla="*/ 2147483647 h 174"/>
              <a:gd name="T38" fmla="*/ 2147483647 w 74"/>
              <a:gd name="T39" fmla="*/ 2147483647 h 174"/>
              <a:gd name="T40" fmla="*/ 2147483647 w 74"/>
              <a:gd name="T41" fmla="*/ 2147483647 h 174"/>
              <a:gd name="T42" fmla="*/ 2147483647 w 74"/>
              <a:gd name="T43" fmla="*/ 2147483647 h 174"/>
              <a:gd name="T44" fmla="*/ 2147483647 w 74"/>
              <a:gd name="T45" fmla="*/ 2147483647 h 174"/>
              <a:gd name="T46" fmla="*/ 2147483647 w 74"/>
              <a:gd name="T47" fmla="*/ 2147483647 h 174"/>
              <a:gd name="T48" fmla="*/ 2147483647 w 74"/>
              <a:gd name="T49" fmla="*/ 2147483647 h 174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74"/>
              <a:gd name="T76" fmla="*/ 0 h 174"/>
              <a:gd name="T77" fmla="*/ 74 w 74"/>
              <a:gd name="T78" fmla="*/ 174 h 174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74" h="174">
                <a:moveTo>
                  <a:pt x="28" y="12"/>
                </a:moveTo>
                <a:lnTo>
                  <a:pt x="26" y="7"/>
                </a:lnTo>
                <a:lnTo>
                  <a:pt x="23" y="3"/>
                </a:lnTo>
                <a:lnTo>
                  <a:pt x="17" y="1"/>
                </a:lnTo>
                <a:lnTo>
                  <a:pt x="12" y="0"/>
                </a:lnTo>
                <a:lnTo>
                  <a:pt x="7" y="2"/>
                </a:lnTo>
                <a:lnTo>
                  <a:pt x="3" y="5"/>
                </a:lnTo>
                <a:lnTo>
                  <a:pt x="0" y="10"/>
                </a:lnTo>
                <a:lnTo>
                  <a:pt x="0" y="16"/>
                </a:lnTo>
                <a:lnTo>
                  <a:pt x="5" y="39"/>
                </a:lnTo>
                <a:lnTo>
                  <a:pt x="13" y="66"/>
                </a:lnTo>
                <a:lnTo>
                  <a:pt x="24" y="92"/>
                </a:lnTo>
                <a:lnTo>
                  <a:pt x="36" y="118"/>
                </a:lnTo>
                <a:lnTo>
                  <a:pt x="49" y="141"/>
                </a:lnTo>
                <a:lnTo>
                  <a:pt x="61" y="159"/>
                </a:lnTo>
                <a:lnTo>
                  <a:pt x="69" y="171"/>
                </a:lnTo>
                <a:lnTo>
                  <a:pt x="74" y="174"/>
                </a:lnTo>
                <a:lnTo>
                  <a:pt x="72" y="162"/>
                </a:lnTo>
                <a:lnTo>
                  <a:pt x="67" y="147"/>
                </a:lnTo>
                <a:lnTo>
                  <a:pt x="61" y="128"/>
                </a:lnTo>
                <a:lnTo>
                  <a:pt x="53" y="105"/>
                </a:lnTo>
                <a:lnTo>
                  <a:pt x="46" y="82"/>
                </a:lnTo>
                <a:lnTo>
                  <a:pt x="38" y="58"/>
                </a:lnTo>
                <a:lnTo>
                  <a:pt x="32" y="35"/>
                </a:lnTo>
                <a:lnTo>
                  <a:pt x="28" y="12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713" name="Freeform 558"/>
          <p:cNvSpPr>
            <a:spLocks/>
          </p:cNvSpPr>
          <p:nvPr/>
        </p:nvSpPr>
        <p:spPr bwMode="auto">
          <a:xfrm>
            <a:off x="5559425" y="3106738"/>
            <a:ext cx="9525" cy="20637"/>
          </a:xfrm>
          <a:custGeom>
            <a:avLst/>
            <a:gdLst>
              <a:gd name="T0" fmla="*/ 2147483647 w 39"/>
              <a:gd name="T1" fmla="*/ 2147483647 h 87"/>
              <a:gd name="T2" fmla="*/ 2147483647 w 39"/>
              <a:gd name="T3" fmla="*/ 2147483647 h 87"/>
              <a:gd name="T4" fmla="*/ 2147483647 w 39"/>
              <a:gd name="T5" fmla="*/ 2147483647 h 87"/>
              <a:gd name="T6" fmla="*/ 2147483647 w 39"/>
              <a:gd name="T7" fmla="*/ 0 h 87"/>
              <a:gd name="T8" fmla="*/ 2147483647 w 39"/>
              <a:gd name="T9" fmla="*/ 0 h 87"/>
              <a:gd name="T10" fmla="*/ 2147483647 w 39"/>
              <a:gd name="T11" fmla="*/ 2147483647 h 87"/>
              <a:gd name="T12" fmla="*/ 2147483647 w 39"/>
              <a:gd name="T13" fmla="*/ 2147483647 h 87"/>
              <a:gd name="T14" fmla="*/ 0 w 39"/>
              <a:gd name="T15" fmla="*/ 2147483647 h 87"/>
              <a:gd name="T16" fmla="*/ 0 w 39"/>
              <a:gd name="T17" fmla="*/ 2147483647 h 87"/>
              <a:gd name="T18" fmla="*/ 0 w 39"/>
              <a:gd name="T19" fmla="*/ 2147483647 h 87"/>
              <a:gd name="T20" fmla="*/ 2147483647 w 39"/>
              <a:gd name="T21" fmla="*/ 2147483647 h 87"/>
              <a:gd name="T22" fmla="*/ 2147483647 w 39"/>
              <a:gd name="T23" fmla="*/ 2147483647 h 87"/>
              <a:gd name="T24" fmla="*/ 2147483647 w 39"/>
              <a:gd name="T25" fmla="*/ 2147483647 h 87"/>
              <a:gd name="T26" fmla="*/ 2147483647 w 39"/>
              <a:gd name="T27" fmla="*/ 2147483647 h 87"/>
              <a:gd name="T28" fmla="*/ 2147483647 w 39"/>
              <a:gd name="T29" fmla="*/ 2147483647 h 87"/>
              <a:gd name="T30" fmla="*/ 2147483647 w 39"/>
              <a:gd name="T31" fmla="*/ 2147483647 h 87"/>
              <a:gd name="T32" fmla="*/ 2147483647 w 39"/>
              <a:gd name="T33" fmla="*/ 2147483647 h 87"/>
              <a:gd name="T34" fmla="*/ 2147483647 w 39"/>
              <a:gd name="T35" fmla="*/ 2147483647 h 87"/>
              <a:gd name="T36" fmla="*/ 2147483647 w 39"/>
              <a:gd name="T37" fmla="*/ 2147483647 h 87"/>
              <a:gd name="T38" fmla="*/ 2147483647 w 39"/>
              <a:gd name="T39" fmla="*/ 2147483647 h 87"/>
              <a:gd name="T40" fmla="*/ 2147483647 w 39"/>
              <a:gd name="T41" fmla="*/ 2147483647 h 87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39"/>
              <a:gd name="T64" fmla="*/ 0 h 87"/>
              <a:gd name="T65" fmla="*/ 39 w 39"/>
              <a:gd name="T66" fmla="*/ 87 h 87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39" h="87">
                <a:moveTo>
                  <a:pt x="20" y="9"/>
                </a:moveTo>
                <a:lnTo>
                  <a:pt x="19" y="5"/>
                </a:lnTo>
                <a:lnTo>
                  <a:pt x="16" y="2"/>
                </a:lnTo>
                <a:lnTo>
                  <a:pt x="13" y="0"/>
                </a:lnTo>
                <a:lnTo>
                  <a:pt x="8" y="0"/>
                </a:lnTo>
                <a:lnTo>
                  <a:pt x="5" y="1"/>
                </a:lnTo>
                <a:lnTo>
                  <a:pt x="2" y="3"/>
                </a:lnTo>
                <a:lnTo>
                  <a:pt x="0" y="6"/>
                </a:lnTo>
                <a:lnTo>
                  <a:pt x="0" y="10"/>
                </a:lnTo>
                <a:lnTo>
                  <a:pt x="0" y="22"/>
                </a:lnTo>
                <a:lnTo>
                  <a:pt x="3" y="35"/>
                </a:lnTo>
                <a:lnTo>
                  <a:pt x="7" y="48"/>
                </a:lnTo>
                <a:lnTo>
                  <a:pt x="13" y="60"/>
                </a:lnTo>
                <a:lnTo>
                  <a:pt x="19" y="72"/>
                </a:lnTo>
                <a:lnTo>
                  <a:pt x="25" y="81"/>
                </a:lnTo>
                <a:lnTo>
                  <a:pt x="33" y="86"/>
                </a:lnTo>
                <a:lnTo>
                  <a:pt x="38" y="87"/>
                </a:lnTo>
                <a:lnTo>
                  <a:pt x="39" y="70"/>
                </a:lnTo>
                <a:lnTo>
                  <a:pt x="34" y="50"/>
                </a:lnTo>
                <a:lnTo>
                  <a:pt x="27" y="29"/>
                </a:lnTo>
                <a:lnTo>
                  <a:pt x="20" y="9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714" name="Freeform 559"/>
          <p:cNvSpPr>
            <a:spLocks/>
          </p:cNvSpPr>
          <p:nvPr/>
        </p:nvSpPr>
        <p:spPr bwMode="auto">
          <a:xfrm>
            <a:off x="5553075" y="3092450"/>
            <a:ext cx="6350" cy="11113"/>
          </a:xfrm>
          <a:custGeom>
            <a:avLst/>
            <a:gdLst>
              <a:gd name="T0" fmla="*/ 2147483647 w 34"/>
              <a:gd name="T1" fmla="*/ 2147483647 h 51"/>
              <a:gd name="T2" fmla="*/ 2147483647 w 34"/>
              <a:gd name="T3" fmla="*/ 2147483647 h 51"/>
              <a:gd name="T4" fmla="*/ 2147483647 w 34"/>
              <a:gd name="T5" fmla="*/ 2147483647 h 51"/>
              <a:gd name="T6" fmla="*/ 2147483647 w 34"/>
              <a:gd name="T7" fmla="*/ 2147483647 h 51"/>
              <a:gd name="T8" fmla="*/ 2147483647 w 34"/>
              <a:gd name="T9" fmla="*/ 2147483647 h 51"/>
              <a:gd name="T10" fmla="*/ 2147483647 w 34"/>
              <a:gd name="T11" fmla="*/ 2147483647 h 51"/>
              <a:gd name="T12" fmla="*/ 2147483647 w 34"/>
              <a:gd name="T13" fmla="*/ 2147483647 h 51"/>
              <a:gd name="T14" fmla="*/ 2147483647 w 34"/>
              <a:gd name="T15" fmla="*/ 0 h 51"/>
              <a:gd name="T16" fmla="*/ 2147483647 w 34"/>
              <a:gd name="T17" fmla="*/ 0 h 51"/>
              <a:gd name="T18" fmla="*/ 2147483647 w 34"/>
              <a:gd name="T19" fmla="*/ 2147483647 h 51"/>
              <a:gd name="T20" fmla="*/ 2147483647 w 34"/>
              <a:gd name="T21" fmla="*/ 2147483647 h 51"/>
              <a:gd name="T22" fmla="*/ 0 w 34"/>
              <a:gd name="T23" fmla="*/ 2147483647 h 51"/>
              <a:gd name="T24" fmla="*/ 0 w 34"/>
              <a:gd name="T25" fmla="*/ 2147483647 h 51"/>
              <a:gd name="T26" fmla="*/ 2147483647 w 34"/>
              <a:gd name="T27" fmla="*/ 2147483647 h 51"/>
              <a:gd name="T28" fmla="*/ 2147483647 w 34"/>
              <a:gd name="T29" fmla="*/ 2147483647 h 51"/>
              <a:gd name="T30" fmla="*/ 2147483647 w 34"/>
              <a:gd name="T31" fmla="*/ 2147483647 h 51"/>
              <a:gd name="T32" fmla="*/ 2147483647 w 34"/>
              <a:gd name="T33" fmla="*/ 2147483647 h 51"/>
              <a:gd name="T34" fmla="*/ 2147483647 w 34"/>
              <a:gd name="T35" fmla="*/ 2147483647 h 51"/>
              <a:gd name="T36" fmla="*/ 2147483647 w 34"/>
              <a:gd name="T37" fmla="*/ 2147483647 h 51"/>
              <a:gd name="T38" fmla="*/ 2147483647 w 34"/>
              <a:gd name="T39" fmla="*/ 2147483647 h 51"/>
              <a:gd name="T40" fmla="*/ 2147483647 w 34"/>
              <a:gd name="T41" fmla="*/ 2147483647 h 51"/>
              <a:gd name="T42" fmla="*/ 2147483647 w 34"/>
              <a:gd name="T43" fmla="*/ 2147483647 h 51"/>
              <a:gd name="T44" fmla="*/ 2147483647 w 34"/>
              <a:gd name="T45" fmla="*/ 2147483647 h 51"/>
              <a:gd name="T46" fmla="*/ 2147483647 w 34"/>
              <a:gd name="T47" fmla="*/ 2147483647 h 51"/>
              <a:gd name="T48" fmla="*/ 2147483647 w 34"/>
              <a:gd name="T49" fmla="*/ 2147483647 h 51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34"/>
              <a:gd name="T76" fmla="*/ 0 h 51"/>
              <a:gd name="T77" fmla="*/ 34 w 34"/>
              <a:gd name="T78" fmla="*/ 51 h 51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34" h="51">
                <a:moveTo>
                  <a:pt x="18" y="7"/>
                </a:moveTo>
                <a:lnTo>
                  <a:pt x="18" y="8"/>
                </a:lnTo>
                <a:lnTo>
                  <a:pt x="17" y="5"/>
                </a:lnTo>
                <a:lnTo>
                  <a:pt x="14" y="1"/>
                </a:lnTo>
                <a:lnTo>
                  <a:pt x="11" y="0"/>
                </a:lnTo>
                <a:lnTo>
                  <a:pt x="7" y="0"/>
                </a:lnTo>
                <a:lnTo>
                  <a:pt x="4" y="1"/>
                </a:lnTo>
                <a:lnTo>
                  <a:pt x="1" y="5"/>
                </a:lnTo>
                <a:lnTo>
                  <a:pt x="0" y="8"/>
                </a:lnTo>
                <a:lnTo>
                  <a:pt x="0" y="11"/>
                </a:lnTo>
                <a:lnTo>
                  <a:pt x="1" y="16"/>
                </a:lnTo>
                <a:lnTo>
                  <a:pt x="4" y="23"/>
                </a:lnTo>
                <a:lnTo>
                  <a:pt x="8" y="30"/>
                </a:lnTo>
                <a:lnTo>
                  <a:pt x="13" y="37"/>
                </a:lnTo>
                <a:lnTo>
                  <a:pt x="18" y="43"/>
                </a:lnTo>
                <a:lnTo>
                  <a:pt x="25" y="47"/>
                </a:lnTo>
                <a:lnTo>
                  <a:pt x="30" y="51"/>
                </a:lnTo>
                <a:lnTo>
                  <a:pt x="34" y="51"/>
                </a:lnTo>
                <a:lnTo>
                  <a:pt x="33" y="40"/>
                </a:lnTo>
                <a:lnTo>
                  <a:pt x="29" y="27"/>
                </a:lnTo>
                <a:lnTo>
                  <a:pt x="23" y="15"/>
                </a:lnTo>
                <a:lnTo>
                  <a:pt x="18" y="7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715" name="Freeform 560"/>
          <p:cNvSpPr>
            <a:spLocks/>
          </p:cNvSpPr>
          <p:nvPr/>
        </p:nvSpPr>
        <p:spPr bwMode="auto">
          <a:xfrm>
            <a:off x="5545138" y="3081338"/>
            <a:ext cx="11112" cy="7937"/>
          </a:xfrm>
          <a:custGeom>
            <a:avLst/>
            <a:gdLst>
              <a:gd name="T0" fmla="*/ 2147483647 w 46"/>
              <a:gd name="T1" fmla="*/ 2147483647 h 33"/>
              <a:gd name="T2" fmla="*/ 2147483647 w 46"/>
              <a:gd name="T3" fmla="*/ 2147483647 h 33"/>
              <a:gd name="T4" fmla="*/ 2147483647 w 46"/>
              <a:gd name="T5" fmla="*/ 2147483647 h 33"/>
              <a:gd name="T6" fmla="*/ 2147483647 w 46"/>
              <a:gd name="T7" fmla="*/ 2147483647 h 33"/>
              <a:gd name="T8" fmla="*/ 2147483647 w 46"/>
              <a:gd name="T9" fmla="*/ 2147483647 h 33"/>
              <a:gd name="T10" fmla="*/ 2147483647 w 46"/>
              <a:gd name="T11" fmla="*/ 2147483647 h 33"/>
              <a:gd name="T12" fmla="*/ 2147483647 w 46"/>
              <a:gd name="T13" fmla="*/ 2147483647 h 33"/>
              <a:gd name="T14" fmla="*/ 2147483647 w 46"/>
              <a:gd name="T15" fmla="*/ 0 h 33"/>
              <a:gd name="T16" fmla="*/ 2147483647 w 46"/>
              <a:gd name="T17" fmla="*/ 0 h 33"/>
              <a:gd name="T18" fmla="*/ 2147483647 w 46"/>
              <a:gd name="T19" fmla="*/ 0 h 33"/>
              <a:gd name="T20" fmla="*/ 2147483647 w 46"/>
              <a:gd name="T21" fmla="*/ 2147483647 h 33"/>
              <a:gd name="T22" fmla="*/ 2147483647 w 46"/>
              <a:gd name="T23" fmla="*/ 2147483647 h 33"/>
              <a:gd name="T24" fmla="*/ 2147483647 w 46"/>
              <a:gd name="T25" fmla="*/ 2147483647 h 33"/>
              <a:gd name="T26" fmla="*/ 2147483647 w 46"/>
              <a:gd name="T27" fmla="*/ 2147483647 h 33"/>
              <a:gd name="T28" fmla="*/ 2147483647 w 46"/>
              <a:gd name="T29" fmla="*/ 2147483647 h 33"/>
              <a:gd name="T30" fmla="*/ 0 w 46"/>
              <a:gd name="T31" fmla="*/ 2147483647 h 33"/>
              <a:gd name="T32" fmla="*/ 0 w 46"/>
              <a:gd name="T33" fmla="*/ 2147483647 h 33"/>
              <a:gd name="T34" fmla="*/ 2147483647 w 46"/>
              <a:gd name="T35" fmla="*/ 2147483647 h 33"/>
              <a:gd name="T36" fmla="*/ 2147483647 w 46"/>
              <a:gd name="T37" fmla="*/ 2147483647 h 33"/>
              <a:gd name="T38" fmla="*/ 2147483647 w 46"/>
              <a:gd name="T39" fmla="*/ 2147483647 h 33"/>
              <a:gd name="T40" fmla="*/ 2147483647 w 46"/>
              <a:gd name="T41" fmla="*/ 2147483647 h 33"/>
              <a:gd name="T42" fmla="*/ 2147483647 w 46"/>
              <a:gd name="T43" fmla="*/ 2147483647 h 33"/>
              <a:gd name="T44" fmla="*/ 2147483647 w 46"/>
              <a:gd name="T45" fmla="*/ 2147483647 h 33"/>
              <a:gd name="T46" fmla="*/ 2147483647 w 46"/>
              <a:gd name="T47" fmla="*/ 2147483647 h 33"/>
              <a:gd name="T48" fmla="*/ 2147483647 w 46"/>
              <a:gd name="T49" fmla="*/ 2147483647 h 33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46"/>
              <a:gd name="T76" fmla="*/ 0 h 33"/>
              <a:gd name="T77" fmla="*/ 46 w 46"/>
              <a:gd name="T78" fmla="*/ 33 h 33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46" h="33">
                <a:moveTo>
                  <a:pt x="37" y="24"/>
                </a:moveTo>
                <a:lnTo>
                  <a:pt x="41" y="22"/>
                </a:lnTo>
                <a:lnTo>
                  <a:pt x="45" y="19"/>
                </a:lnTo>
                <a:lnTo>
                  <a:pt x="46" y="15"/>
                </a:lnTo>
                <a:lnTo>
                  <a:pt x="46" y="10"/>
                </a:lnTo>
                <a:lnTo>
                  <a:pt x="44" y="5"/>
                </a:lnTo>
                <a:lnTo>
                  <a:pt x="41" y="2"/>
                </a:lnTo>
                <a:lnTo>
                  <a:pt x="37" y="0"/>
                </a:lnTo>
                <a:lnTo>
                  <a:pt x="32" y="0"/>
                </a:lnTo>
                <a:lnTo>
                  <a:pt x="29" y="0"/>
                </a:lnTo>
                <a:lnTo>
                  <a:pt x="25" y="1"/>
                </a:lnTo>
                <a:lnTo>
                  <a:pt x="19" y="3"/>
                </a:lnTo>
                <a:lnTo>
                  <a:pt x="12" y="7"/>
                </a:lnTo>
                <a:lnTo>
                  <a:pt x="5" y="14"/>
                </a:lnTo>
                <a:lnTo>
                  <a:pt x="2" y="20"/>
                </a:lnTo>
                <a:lnTo>
                  <a:pt x="0" y="26"/>
                </a:lnTo>
                <a:lnTo>
                  <a:pt x="0" y="29"/>
                </a:lnTo>
                <a:lnTo>
                  <a:pt x="3" y="31"/>
                </a:lnTo>
                <a:lnTo>
                  <a:pt x="7" y="33"/>
                </a:lnTo>
                <a:lnTo>
                  <a:pt x="12" y="33"/>
                </a:lnTo>
                <a:lnTo>
                  <a:pt x="16" y="33"/>
                </a:lnTo>
                <a:lnTo>
                  <a:pt x="21" y="31"/>
                </a:lnTo>
                <a:lnTo>
                  <a:pt x="26" y="30"/>
                </a:lnTo>
                <a:lnTo>
                  <a:pt x="32" y="28"/>
                </a:lnTo>
                <a:lnTo>
                  <a:pt x="37" y="24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716" name="Freeform 561"/>
          <p:cNvSpPr>
            <a:spLocks/>
          </p:cNvSpPr>
          <p:nvPr/>
        </p:nvSpPr>
        <p:spPr bwMode="auto">
          <a:xfrm>
            <a:off x="5497513" y="3068638"/>
            <a:ext cx="41275" cy="52387"/>
          </a:xfrm>
          <a:custGeom>
            <a:avLst/>
            <a:gdLst>
              <a:gd name="T0" fmla="*/ 2147483647 w 177"/>
              <a:gd name="T1" fmla="*/ 2147483647 h 219"/>
              <a:gd name="T2" fmla="*/ 2147483647 w 177"/>
              <a:gd name="T3" fmla="*/ 2147483647 h 219"/>
              <a:gd name="T4" fmla="*/ 2147483647 w 177"/>
              <a:gd name="T5" fmla="*/ 2147483647 h 219"/>
              <a:gd name="T6" fmla="*/ 2147483647 w 177"/>
              <a:gd name="T7" fmla="*/ 2147483647 h 219"/>
              <a:gd name="T8" fmla="*/ 2147483647 w 177"/>
              <a:gd name="T9" fmla="*/ 2147483647 h 219"/>
              <a:gd name="T10" fmla="*/ 2147483647 w 177"/>
              <a:gd name="T11" fmla="*/ 2147483647 h 219"/>
              <a:gd name="T12" fmla="*/ 2147483647 w 177"/>
              <a:gd name="T13" fmla="*/ 2147483647 h 219"/>
              <a:gd name="T14" fmla="*/ 2147483647 w 177"/>
              <a:gd name="T15" fmla="*/ 2147483647 h 219"/>
              <a:gd name="T16" fmla="*/ 0 w 177"/>
              <a:gd name="T17" fmla="*/ 2147483647 h 219"/>
              <a:gd name="T18" fmla="*/ 2147483647 w 177"/>
              <a:gd name="T19" fmla="*/ 2147483647 h 219"/>
              <a:gd name="T20" fmla="*/ 2147483647 w 177"/>
              <a:gd name="T21" fmla="*/ 2147483647 h 219"/>
              <a:gd name="T22" fmla="*/ 2147483647 w 177"/>
              <a:gd name="T23" fmla="*/ 2147483647 h 219"/>
              <a:gd name="T24" fmla="*/ 2147483647 w 177"/>
              <a:gd name="T25" fmla="*/ 2147483647 h 219"/>
              <a:gd name="T26" fmla="*/ 2147483647 w 177"/>
              <a:gd name="T27" fmla="*/ 2147483647 h 219"/>
              <a:gd name="T28" fmla="*/ 2147483647 w 177"/>
              <a:gd name="T29" fmla="*/ 2147483647 h 219"/>
              <a:gd name="T30" fmla="*/ 2147483647 w 177"/>
              <a:gd name="T31" fmla="*/ 2147483647 h 219"/>
              <a:gd name="T32" fmla="*/ 2147483647 w 177"/>
              <a:gd name="T33" fmla="*/ 2147483647 h 219"/>
              <a:gd name="T34" fmla="*/ 2147483647 w 177"/>
              <a:gd name="T35" fmla="*/ 2147483647 h 219"/>
              <a:gd name="T36" fmla="*/ 2147483647 w 177"/>
              <a:gd name="T37" fmla="*/ 2147483647 h 219"/>
              <a:gd name="T38" fmla="*/ 2147483647 w 177"/>
              <a:gd name="T39" fmla="*/ 2147483647 h 219"/>
              <a:gd name="T40" fmla="*/ 2147483647 w 177"/>
              <a:gd name="T41" fmla="*/ 2147483647 h 219"/>
              <a:gd name="T42" fmla="*/ 2147483647 w 177"/>
              <a:gd name="T43" fmla="*/ 2147483647 h 219"/>
              <a:gd name="T44" fmla="*/ 2147483647 w 177"/>
              <a:gd name="T45" fmla="*/ 2147483647 h 219"/>
              <a:gd name="T46" fmla="*/ 2147483647 w 177"/>
              <a:gd name="T47" fmla="*/ 2147483647 h 219"/>
              <a:gd name="T48" fmla="*/ 2147483647 w 177"/>
              <a:gd name="T49" fmla="*/ 2147483647 h 219"/>
              <a:gd name="T50" fmla="*/ 2147483647 w 177"/>
              <a:gd name="T51" fmla="*/ 2147483647 h 219"/>
              <a:gd name="T52" fmla="*/ 2147483647 w 177"/>
              <a:gd name="T53" fmla="*/ 2147483647 h 219"/>
              <a:gd name="T54" fmla="*/ 2147483647 w 177"/>
              <a:gd name="T55" fmla="*/ 2147483647 h 219"/>
              <a:gd name="T56" fmla="*/ 2147483647 w 177"/>
              <a:gd name="T57" fmla="*/ 2147483647 h 219"/>
              <a:gd name="T58" fmla="*/ 2147483647 w 177"/>
              <a:gd name="T59" fmla="*/ 2147483647 h 219"/>
              <a:gd name="T60" fmla="*/ 2147483647 w 177"/>
              <a:gd name="T61" fmla="*/ 2147483647 h 219"/>
              <a:gd name="T62" fmla="*/ 2147483647 w 177"/>
              <a:gd name="T63" fmla="*/ 2147483647 h 219"/>
              <a:gd name="T64" fmla="*/ 2147483647 w 177"/>
              <a:gd name="T65" fmla="*/ 2147483647 h 219"/>
              <a:gd name="T66" fmla="*/ 2147483647 w 177"/>
              <a:gd name="T67" fmla="*/ 2147483647 h 219"/>
              <a:gd name="T68" fmla="*/ 2147483647 w 177"/>
              <a:gd name="T69" fmla="*/ 2147483647 h 219"/>
              <a:gd name="T70" fmla="*/ 2147483647 w 177"/>
              <a:gd name="T71" fmla="*/ 2147483647 h 219"/>
              <a:gd name="T72" fmla="*/ 2147483647 w 177"/>
              <a:gd name="T73" fmla="*/ 2147483647 h 219"/>
              <a:gd name="T74" fmla="*/ 2147483647 w 177"/>
              <a:gd name="T75" fmla="*/ 2147483647 h 219"/>
              <a:gd name="T76" fmla="*/ 2147483647 w 177"/>
              <a:gd name="T77" fmla="*/ 2147483647 h 219"/>
              <a:gd name="T78" fmla="*/ 2147483647 w 177"/>
              <a:gd name="T79" fmla="*/ 2147483647 h 219"/>
              <a:gd name="T80" fmla="*/ 2147483647 w 177"/>
              <a:gd name="T81" fmla="*/ 2147483647 h 219"/>
              <a:gd name="T82" fmla="*/ 2147483647 w 177"/>
              <a:gd name="T83" fmla="*/ 2147483647 h 219"/>
              <a:gd name="T84" fmla="*/ 2147483647 w 177"/>
              <a:gd name="T85" fmla="*/ 2147483647 h 219"/>
              <a:gd name="T86" fmla="*/ 2147483647 w 177"/>
              <a:gd name="T87" fmla="*/ 2147483647 h 219"/>
              <a:gd name="T88" fmla="*/ 2147483647 w 177"/>
              <a:gd name="T89" fmla="*/ 2147483647 h 219"/>
              <a:gd name="T90" fmla="*/ 2147483647 w 177"/>
              <a:gd name="T91" fmla="*/ 2147483647 h 219"/>
              <a:gd name="T92" fmla="*/ 2147483647 w 177"/>
              <a:gd name="T93" fmla="*/ 2147483647 h 219"/>
              <a:gd name="T94" fmla="*/ 2147483647 w 177"/>
              <a:gd name="T95" fmla="*/ 2147483647 h 219"/>
              <a:gd name="T96" fmla="*/ 2147483647 w 177"/>
              <a:gd name="T97" fmla="*/ 2147483647 h 219"/>
              <a:gd name="T98" fmla="*/ 2147483647 w 177"/>
              <a:gd name="T99" fmla="*/ 2147483647 h 219"/>
              <a:gd name="T100" fmla="*/ 2147483647 w 177"/>
              <a:gd name="T101" fmla="*/ 2147483647 h 219"/>
              <a:gd name="T102" fmla="*/ 2147483647 w 177"/>
              <a:gd name="T103" fmla="*/ 2147483647 h 219"/>
              <a:gd name="T104" fmla="*/ 2147483647 w 177"/>
              <a:gd name="T105" fmla="*/ 2147483647 h 219"/>
              <a:gd name="T106" fmla="*/ 2147483647 w 177"/>
              <a:gd name="T107" fmla="*/ 2147483647 h 219"/>
              <a:gd name="T108" fmla="*/ 2147483647 w 177"/>
              <a:gd name="T109" fmla="*/ 0 h 219"/>
              <a:gd name="T110" fmla="*/ 2147483647 w 177"/>
              <a:gd name="T111" fmla="*/ 2147483647 h 219"/>
              <a:gd name="T112" fmla="*/ 2147483647 w 177"/>
              <a:gd name="T113" fmla="*/ 2147483647 h 219"/>
              <a:gd name="T114" fmla="*/ 2147483647 w 177"/>
              <a:gd name="T115" fmla="*/ 2147483647 h 219"/>
              <a:gd name="T116" fmla="*/ 2147483647 w 177"/>
              <a:gd name="T117" fmla="*/ 2147483647 h 219"/>
              <a:gd name="T118" fmla="*/ 2147483647 w 177"/>
              <a:gd name="T119" fmla="*/ 2147483647 h 219"/>
              <a:gd name="T120" fmla="*/ 2147483647 w 177"/>
              <a:gd name="T121" fmla="*/ 2147483647 h 219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177"/>
              <a:gd name="T184" fmla="*/ 0 h 219"/>
              <a:gd name="T185" fmla="*/ 177 w 177"/>
              <a:gd name="T186" fmla="*/ 219 h 219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177" h="219">
                <a:moveTo>
                  <a:pt x="65" y="33"/>
                </a:moveTo>
                <a:lnTo>
                  <a:pt x="52" y="43"/>
                </a:lnTo>
                <a:lnTo>
                  <a:pt x="41" y="54"/>
                </a:lnTo>
                <a:lnTo>
                  <a:pt x="29" y="66"/>
                </a:lnTo>
                <a:lnTo>
                  <a:pt x="20" y="79"/>
                </a:lnTo>
                <a:lnTo>
                  <a:pt x="12" y="93"/>
                </a:lnTo>
                <a:lnTo>
                  <a:pt x="6" y="107"/>
                </a:lnTo>
                <a:lnTo>
                  <a:pt x="2" y="121"/>
                </a:lnTo>
                <a:lnTo>
                  <a:pt x="0" y="136"/>
                </a:lnTo>
                <a:lnTo>
                  <a:pt x="2" y="158"/>
                </a:lnTo>
                <a:lnTo>
                  <a:pt x="10" y="177"/>
                </a:lnTo>
                <a:lnTo>
                  <a:pt x="23" y="193"/>
                </a:lnTo>
                <a:lnTo>
                  <a:pt x="38" y="204"/>
                </a:lnTo>
                <a:lnTo>
                  <a:pt x="57" y="213"/>
                </a:lnTo>
                <a:lnTo>
                  <a:pt x="78" y="218"/>
                </a:lnTo>
                <a:lnTo>
                  <a:pt x="98" y="219"/>
                </a:lnTo>
                <a:lnTo>
                  <a:pt x="118" y="216"/>
                </a:lnTo>
                <a:lnTo>
                  <a:pt x="123" y="216"/>
                </a:lnTo>
                <a:lnTo>
                  <a:pt x="127" y="214"/>
                </a:lnTo>
                <a:lnTo>
                  <a:pt x="130" y="210"/>
                </a:lnTo>
                <a:lnTo>
                  <a:pt x="131" y="205"/>
                </a:lnTo>
                <a:lnTo>
                  <a:pt x="130" y="203"/>
                </a:lnTo>
                <a:lnTo>
                  <a:pt x="127" y="203"/>
                </a:lnTo>
                <a:lnTo>
                  <a:pt x="123" y="202"/>
                </a:lnTo>
                <a:lnTo>
                  <a:pt x="117" y="202"/>
                </a:lnTo>
                <a:lnTo>
                  <a:pt x="111" y="202"/>
                </a:lnTo>
                <a:lnTo>
                  <a:pt x="106" y="202"/>
                </a:lnTo>
                <a:lnTo>
                  <a:pt x="100" y="202"/>
                </a:lnTo>
                <a:lnTo>
                  <a:pt x="97" y="202"/>
                </a:lnTo>
                <a:lnTo>
                  <a:pt x="87" y="201"/>
                </a:lnTo>
                <a:lnTo>
                  <a:pt x="77" y="200"/>
                </a:lnTo>
                <a:lnTo>
                  <a:pt x="67" y="199"/>
                </a:lnTo>
                <a:lnTo>
                  <a:pt x="56" y="196"/>
                </a:lnTo>
                <a:lnTo>
                  <a:pt x="46" y="193"/>
                </a:lnTo>
                <a:lnTo>
                  <a:pt x="35" y="185"/>
                </a:lnTo>
                <a:lnTo>
                  <a:pt x="26" y="175"/>
                </a:lnTo>
                <a:lnTo>
                  <a:pt x="15" y="162"/>
                </a:lnTo>
                <a:lnTo>
                  <a:pt x="13" y="146"/>
                </a:lnTo>
                <a:lnTo>
                  <a:pt x="14" y="131"/>
                </a:lnTo>
                <a:lnTo>
                  <a:pt x="19" y="116"/>
                </a:lnTo>
                <a:lnTo>
                  <a:pt x="25" y="102"/>
                </a:lnTo>
                <a:lnTo>
                  <a:pt x="34" y="89"/>
                </a:lnTo>
                <a:lnTo>
                  <a:pt x="45" y="76"/>
                </a:lnTo>
                <a:lnTo>
                  <a:pt x="56" y="65"/>
                </a:lnTo>
                <a:lnTo>
                  <a:pt x="70" y="55"/>
                </a:lnTo>
                <a:lnTo>
                  <a:pt x="84" y="45"/>
                </a:lnTo>
                <a:lnTo>
                  <a:pt x="98" y="37"/>
                </a:lnTo>
                <a:lnTo>
                  <a:pt x="113" y="29"/>
                </a:lnTo>
                <a:lnTo>
                  <a:pt x="127" y="23"/>
                </a:lnTo>
                <a:lnTo>
                  <a:pt x="141" y="17"/>
                </a:lnTo>
                <a:lnTo>
                  <a:pt x="154" y="12"/>
                </a:lnTo>
                <a:lnTo>
                  <a:pt x="167" y="9"/>
                </a:lnTo>
                <a:lnTo>
                  <a:pt x="177" y="7"/>
                </a:lnTo>
                <a:lnTo>
                  <a:pt x="170" y="2"/>
                </a:lnTo>
                <a:lnTo>
                  <a:pt x="158" y="0"/>
                </a:lnTo>
                <a:lnTo>
                  <a:pt x="145" y="2"/>
                </a:lnTo>
                <a:lnTo>
                  <a:pt x="129" y="6"/>
                </a:lnTo>
                <a:lnTo>
                  <a:pt x="111" y="11"/>
                </a:lnTo>
                <a:lnTo>
                  <a:pt x="94" y="17"/>
                </a:lnTo>
                <a:lnTo>
                  <a:pt x="78" y="26"/>
                </a:lnTo>
                <a:lnTo>
                  <a:pt x="65" y="33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717" name="Freeform 562"/>
          <p:cNvSpPr>
            <a:spLocks/>
          </p:cNvSpPr>
          <p:nvPr/>
        </p:nvSpPr>
        <p:spPr bwMode="auto">
          <a:xfrm>
            <a:off x="5565775" y="3067050"/>
            <a:ext cx="25400" cy="41275"/>
          </a:xfrm>
          <a:custGeom>
            <a:avLst/>
            <a:gdLst>
              <a:gd name="T0" fmla="*/ 2147483647 w 115"/>
              <a:gd name="T1" fmla="*/ 2147483647 h 170"/>
              <a:gd name="T2" fmla="*/ 2147483647 w 115"/>
              <a:gd name="T3" fmla="*/ 2147483647 h 170"/>
              <a:gd name="T4" fmla="*/ 2147483647 w 115"/>
              <a:gd name="T5" fmla="*/ 2147483647 h 170"/>
              <a:gd name="T6" fmla="*/ 2147483647 w 115"/>
              <a:gd name="T7" fmla="*/ 2147483647 h 170"/>
              <a:gd name="T8" fmla="*/ 2147483647 w 115"/>
              <a:gd name="T9" fmla="*/ 2147483647 h 170"/>
              <a:gd name="T10" fmla="*/ 2147483647 w 115"/>
              <a:gd name="T11" fmla="*/ 2147483647 h 170"/>
              <a:gd name="T12" fmla="*/ 2147483647 w 115"/>
              <a:gd name="T13" fmla="*/ 2147483647 h 170"/>
              <a:gd name="T14" fmla="*/ 2147483647 w 115"/>
              <a:gd name="T15" fmla="*/ 2147483647 h 170"/>
              <a:gd name="T16" fmla="*/ 2147483647 w 115"/>
              <a:gd name="T17" fmla="*/ 2147483647 h 170"/>
              <a:gd name="T18" fmla="*/ 2147483647 w 115"/>
              <a:gd name="T19" fmla="*/ 2147483647 h 170"/>
              <a:gd name="T20" fmla="*/ 2147483647 w 115"/>
              <a:gd name="T21" fmla="*/ 2147483647 h 170"/>
              <a:gd name="T22" fmla="*/ 2147483647 w 115"/>
              <a:gd name="T23" fmla="*/ 2147483647 h 170"/>
              <a:gd name="T24" fmla="*/ 2147483647 w 115"/>
              <a:gd name="T25" fmla="*/ 2147483647 h 170"/>
              <a:gd name="T26" fmla="*/ 2147483647 w 115"/>
              <a:gd name="T27" fmla="*/ 2147483647 h 170"/>
              <a:gd name="T28" fmla="*/ 2147483647 w 115"/>
              <a:gd name="T29" fmla="*/ 2147483647 h 170"/>
              <a:gd name="T30" fmla="*/ 2147483647 w 115"/>
              <a:gd name="T31" fmla="*/ 2147483647 h 170"/>
              <a:gd name="T32" fmla="*/ 2147483647 w 115"/>
              <a:gd name="T33" fmla="*/ 2147483647 h 170"/>
              <a:gd name="T34" fmla="*/ 2147483647 w 115"/>
              <a:gd name="T35" fmla="*/ 2147483647 h 170"/>
              <a:gd name="T36" fmla="*/ 2147483647 w 115"/>
              <a:gd name="T37" fmla="*/ 2147483647 h 170"/>
              <a:gd name="T38" fmla="*/ 2147483647 w 115"/>
              <a:gd name="T39" fmla="*/ 2147483647 h 170"/>
              <a:gd name="T40" fmla="*/ 2147483647 w 115"/>
              <a:gd name="T41" fmla="*/ 2147483647 h 170"/>
              <a:gd name="T42" fmla="*/ 2147483647 w 115"/>
              <a:gd name="T43" fmla="*/ 2147483647 h 170"/>
              <a:gd name="T44" fmla="*/ 2147483647 w 115"/>
              <a:gd name="T45" fmla="*/ 2147483647 h 170"/>
              <a:gd name="T46" fmla="*/ 2147483647 w 115"/>
              <a:gd name="T47" fmla="*/ 2147483647 h 170"/>
              <a:gd name="T48" fmla="*/ 2147483647 w 115"/>
              <a:gd name="T49" fmla="*/ 2147483647 h 170"/>
              <a:gd name="T50" fmla="*/ 2147483647 w 115"/>
              <a:gd name="T51" fmla="*/ 2147483647 h 170"/>
              <a:gd name="T52" fmla="*/ 2147483647 w 115"/>
              <a:gd name="T53" fmla="*/ 2147483647 h 170"/>
              <a:gd name="T54" fmla="*/ 2147483647 w 115"/>
              <a:gd name="T55" fmla="*/ 2147483647 h 170"/>
              <a:gd name="T56" fmla="*/ 2147483647 w 115"/>
              <a:gd name="T57" fmla="*/ 2147483647 h 170"/>
              <a:gd name="T58" fmla="*/ 2147483647 w 115"/>
              <a:gd name="T59" fmla="*/ 2147483647 h 170"/>
              <a:gd name="T60" fmla="*/ 2147483647 w 115"/>
              <a:gd name="T61" fmla="*/ 0 h 170"/>
              <a:gd name="T62" fmla="*/ 2147483647 w 115"/>
              <a:gd name="T63" fmla="*/ 2147483647 h 170"/>
              <a:gd name="T64" fmla="*/ 0 w 115"/>
              <a:gd name="T65" fmla="*/ 2147483647 h 170"/>
              <a:gd name="T66" fmla="*/ 2147483647 w 115"/>
              <a:gd name="T67" fmla="*/ 2147483647 h 170"/>
              <a:gd name="T68" fmla="*/ 2147483647 w 115"/>
              <a:gd name="T69" fmla="*/ 2147483647 h 170"/>
              <a:gd name="T70" fmla="*/ 2147483647 w 115"/>
              <a:gd name="T71" fmla="*/ 2147483647 h 170"/>
              <a:gd name="T72" fmla="*/ 2147483647 w 115"/>
              <a:gd name="T73" fmla="*/ 2147483647 h 170"/>
              <a:gd name="T74" fmla="*/ 2147483647 w 115"/>
              <a:gd name="T75" fmla="*/ 2147483647 h 170"/>
              <a:gd name="T76" fmla="*/ 2147483647 w 115"/>
              <a:gd name="T77" fmla="*/ 2147483647 h 170"/>
              <a:gd name="T78" fmla="*/ 2147483647 w 115"/>
              <a:gd name="T79" fmla="*/ 2147483647 h 170"/>
              <a:gd name="T80" fmla="*/ 2147483647 w 115"/>
              <a:gd name="T81" fmla="*/ 2147483647 h 170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115"/>
              <a:gd name="T124" fmla="*/ 0 h 170"/>
              <a:gd name="T125" fmla="*/ 115 w 115"/>
              <a:gd name="T126" fmla="*/ 170 h 170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115" h="170">
                <a:moveTo>
                  <a:pt x="97" y="57"/>
                </a:moveTo>
                <a:lnTo>
                  <a:pt x="100" y="75"/>
                </a:lnTo>
                <a:lnTo>
                  <a:pt x="98" y="90"/>
                </a:lnTo>
                <a:lnTo>
                  <a:pt x="91" y="103"/>
                </a:lnTo>
                <a:lnTo>
                  <a:pt x="80" y="114"/>
                </a:lnTo>
                <a:lnTo>
                  <a:pt x="68" y="125"/>
                </a:lnTo>
                <a:lnTo>
                  <a:pt x="54" y="135"/>
                </a:lnTo>
                <a:lnTo>
                  <a:pt x="39" y="145"/>
                </a:lnTo>
                <a:lnTo>
                  <a:pt x="27" y="155"/>
                </a:lnTo>
                <a:lnTo>
                  <a:pt x="25" y="158"/>
                </a:lnTo>
                <a:lnTo>
                  <a:pt x="23" y="160"/>
                </a:lnTo>
                <a:lnTo>
                  <a:pt x="23" y="164"/>
                </a:lnTo>
                <a:lnTo>
                  <a:pt x="26" y="167"/>
                </a:lnTo>
                <a:lnTo>
                  <a:pt x="28" y="169"/>
                </a:lnTo>
                <a:lnTo>
                  <a:pt x="31" y="170"/>
                </a:lnTo>
                <a:lnTo>
                  <a:pt x="34" y="170"/>
                </a:lnTo>
                <a:lnTo>
                  <a:pt x="37" y="169"/>
                </a:lnTo>
                <a:lnTo>
                  <a:pt x="53" y="159"/>
                </a:lnTo>
                <a:lnTo>
                  <a:pt x="69" y="149"/>
                </a:lnTo>
                <a:lnTo>
                  <a:pt x="83" y="137"/>
                </a:lnTo>
                <a:lnTo>
                  <a:pt x="97" y="123"/>
                </a:lnTo>
                <a:lnTo>
                  <a:pt x="106" y="108"/>
                </a:lnTo>
                <a:lnTo>
                  <a:pt x="113" y="91"/>
                </a:lnTo>
                <a:lnTo>
                  <a:pt x="115" y="73"/>
                </a:lnTo>
                <a:lnTo>
                  <a:pt x="111" y="53"/>
                </a:lnTo>
                <a:lnTo>
                  <a:pt x="101" y="39"/>
                </a:lnTo>
                <a:lnTo>
                  <a:pt x="89" y="26"/>
                </a:lnTo>
                <a:lnTo>
                  <a:pt x="72" y="15"/>
                </a:lnTo>
                <a:lnTo>
                  <a:pt x="55" y="8"/>
                </a:lnTo>
                <a:lnTo>
                  <a:pt x="37" y="2"/>
                </a:lnTo>
                <a:lnTo>
                  <a:pt x="21" y="0"/>
                </a:lnTo>
                <a:lnTo>
                  <a:pt x="9" y="1"/>
                </a:lnTo>
                <a:lnTo>
                  <a:pt x="0" y="5"/>
                </a:lnTo>
                <a:lnTo>
                  <a:pt x="15" y="10"/>
                </a:lnTo>
                <a:lnTo>
                  <a:pt x="30" y="13"/>
                </a:lnTo>
                <a:lnTo>
                  <a:pt x="43" y="16"/>
                </a:lnTo>
                <a:lnTo>
                  <a:pt x="57" y="20"/>
                </a:lnTo>
                <a:lnTo>
                  <a:pt x="70" y="26"/>
                </a:lnTo>
                <a:lnTo>
                  <a:pt x="81" y="33"/>
                </a:lnTo>
                <a:lnTo>
                  <a:pt x="91" y="43"/>
                </a:lnTo>
                <a:lnTo>
                  <a:pt x="97" y="57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718" name="Freeform 563"/>
          <p:cNvSpPr>
            <a:spLocks/>
          </p:cNvSpPr>
          <p:nvPr/>
        </p:nvSpPr>
        <p:spPr bwMode="auto">
          <a:xfrm>
            <a:off x="5473700" y="3059113"/>
            <a:ext cx="63500" cy="84137"/>
          </a:xfrm>
          <a:custGeom>
            <a:avLst/>
            <a:gdLst>
              <a:gd name="T0" fmla="*/ 2147483647 w 289"/>
              <a:gd name="T1" fmla="*/ 2147483647 h 352"/>
              <a:gd name="T2" fmla="*/ 2147483647 w 289"/>
              <a:gd name="T3" fmla="*/ 2147483647 h 352"/>
              <a:gd name="T4" fmla="*/ 2147483647 w 289"/>
              <a:gd name="T5" fmla="*/ 2147483647 h 352"/>
              <a:gd name="T6" fmla="*/ 0 w 289"/>
              <a:gd name="T7" fmla="*/ 2147483647 h 352"/>
              <a:gd name="T8" fmla="*/ 2147483647 w 289"/>
              <a:gd name="T9" fmla="*/ 2147483647 h 352"/>
              <a:gd name="T10" fmla="*/ 2147483647 w 289"/>
              <a:gd name="T11" fmla="*/ 2147483647 h 352"/>
              <a:gd name="T12" fmla="*/ 2147483647 w 289"/>
              <a:gd name="T13" fmla="*/ 2147483647 h 352"/>
              <a:gd name="T14" fmla="*/ 2147483647 w 289"/>
              <a:gd name="T15" fmla="*/ 2147483647 h 352"/>
              <a:gd name="T16" fmla="*/ 2147483647 w 289"/>
              <a:gd name="T17" fmla="*/ 2147483647 h 352"/>
              <a:gd name="T18" fmla="*/ 2147483647 w 289"/>
              <a:gd name="T19" fmla="*/ 2147483647 h 352"/>
              <a:gd name="T20" fmla="*/ 2147483647 w 289"/>
              <a:gd name="T21" fmla="*/ 2147483647 h 352"/>
              <a:gd name="T22" fmla="*/ 2147483647 w 289"/>
              <a:gd name="T23" fmla="*/ 2147483647 h 352"/>
              <a:gd name="T24" fmla="*/ 2147483647 w 289"/>
              <a:gd name="T25" fmla="*/ 2147483647 h 352"/>
              <a:gd name="T26" fmla="*/ 2147483647 w 289"/>
              <a:gd name="T27" fmla="*/ 2147483647 h 352"/>
              <a:gd name="T28" fmla="*/ 2147483647 w 289"/>
              <a:gd name="T29" fmla="*/ 2147483647 h 352"/>
              <a:gd name="T30" fmla="*/ 2147483647 w 289"/>
              <a:gd name="T31" fmla="*/ 2147483647 h 352"/>
              <a:gd name="T32" fmla="*/ 2147483647 w 289"/>
              <a:gd name="T33" fmla="*/ 2147483647 h 352"/>
              <a:gd name="T34" fmla="*/ 2147483647 w 289"/>
              <a:gd name="T35" fmla="*/ 2147483647 h 352"/>
              <a:gd name="T36" fmla="*/ 2147483647 w 289"/>
              <a:gd name="T37" fmla="*/ 2147483647 h 352"/>
              <a:gd name="T38" fmla="*/ 2147483647 w 289"/>
              <a:gd name="T39" fmla="*/ 2147483647 h 352"/>
              <a:gd name="T40" fmla="*/ 2147483647 w 289"/>
              <a:gd name="T41" fmla="*/ 2147483647 h 352"/>
              <a:gd name="T42" fmla="*/ 2147483647 w 289"/>
              <a:gd name="T43" fmla="*/ 2147483647 h 352"/>
              <a:gd name="T44" fmla="*/ 2147483647 w 289"/>
              <a:gd name="T45" fmla="*/ 2147483647 h 352"/>
              <a:gd name="T46" fmla="*/ 2147483647 w 289"/>
              <a:gd name="T47" fmla="*/ 2147483647 h 352"/>
              <a:gd name="T48" fmla="*/ 2147483647 w 289"/>
              <a:gd name="T49" fmla="*/ 2147483647 h 352"/>
              <a:gd name="T50" fmla="*/ 2147483647 w 289"/>
              <a:gd name="T51" fmla="*/ 2147483647 h 352"/>
              <a:gd name="T52" fmla="*/ 2147483647 w 289"/>
              <a:gd name="T53" fmla="*/ 2147483647 h 352"/>
              <a:gd name="T54" fmla="*/ 2147483647 w 289"/>
              <a:gd name="T55" fmla="*/ 2147483647 h 352"/>
              <a:gd name="T56" fmla="*/ 2147483647 w 289"/>
              <a:gd name="T57" fmla="*/ 2147483647 h 352"/>
              <a:gd name="T58" fmla="*/ 2147483647 w 289"/>
              <a:gd name="T59" fmla="*/ 2147483647 h 352"/>
              <a:gd name="T60" fmla="*/ 2147483647 w 289"/>
              <a:gd name="T61" fmla="*/ 2147483647 h 352"/>
              <a:gd name="T62" fmla="*/ 2147483647 w 289"/>
              <a:gd name="T63" fmla="*/ 2147483647 h 352"/>
              <a:gd name="T64" fmla="*/ 2147483647 w 289"/>
              <a:gd name="T65" fmla="*/ 2147483647 h 352"/>
              <a:gd name="T66" fmla="*/ 2147483647 w 289"/>
              <a:gd name="T67" fmla="*/ 2147483647 h 352"/>
              <a:gd name="T68" fmla="*/ 2147483647 w 289"/>
              <a:gd name="T69" fmla="*/ 2147483647 h 352"/>
              <a:gd name="T70" fmla="*/ 2147483647 w 289"/>
              <a:gd name="T71" fmla="*/ 2147483647 h 352"/>
              <a:gd name="T72" fmla="*/ 2147483647 w 289"/>
              <a:gd name="T73" fmla="*/ 2147483647 h 352"/>
              <a:gd name="T74" fmla="*/ 2147483647 w 289"/>
              <a:gd name="T75" fmla="*/ 2147483647 h 352"/>
              <a:gd name="T76" fmla="*/ 2147483647 w 289"/>
              <a:gd name="T77" fmla="*/ 2147483647 h 352"/>
              <a:gd name="T78" fmla="*/ 2147483647 w 289"/>
              <a:gd name="T79" fmla="*/ 2147483647 h 352"/>
              <a:gd name="T80" fmla="*/ 2147483647 w 289"/>
              <a:gd name="T81" fmla="*/ 0 h 352"/>
              <a:gd name="T82" fmla="*/ 2147483647 w 289"/>
              <a:gd name="T83" fmla="*/ 2147483647 h 352"/>
              <a:gd name="T84" fmla="*/ 2147483647 w 289"/>
              <a:gd name="T85" fmla="*/ 2147483647 h 352"/>
              <a:gd name="T86" fmla="*/ 2147483647 w 289"/>
              <a:gd name="T87" fmla="*/ 2147483647 h 352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289"/>
              <a:gd name="T133" fmla="*/ 0 h 352"/>
              <a:gd name="T134" fmla="*/ 289 w 289"/>
              <a:gd name="T135" fmla="*/ 352 h 352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289" h="352">
                <a:moveTo>
                  <a:pt x="113" y="47"/>
                </a:moveTo>
                <a:lnTo>
                  <a:pt x="90" y="65"/>
                </a:lnTo>
                <a:lnTo>
                  <a:pt x="68" y="85"/>
                </a:lnTo>
                <a:lnTo>
                  <a:pt x="48" y="106"/>
                </a:lnTo>
                <a:lnTo>
                  <a:pt x="31" y="130"/>
                </a:lnTo>
                <a:lnTo>
                  <a:pt x="16" y="156"/>
                </a:lnTo>
                <a:lnTo>
                  <a:pt x="5" y="182"/>
                </a:lnTo>
                <a:lnTo>
                  <a:pt x="0" y="211"/>
                </a:lnTo>
                <a:lnTo>
                  <a:pt x="1" y="241"/>
                </a:lnTo>
                <a:lnTo>
                  <a:pt x="3" y="249"/>
                </a:lnTo>
                <a:lnTo>
                  <a:pt x="6" y="257"/>
                </a:lnTo>
                <a:lnTo>
                  <a:pt x="10" y="264"/>
                </a:lnTo>
                <a:lnTo>
                  <a:pt x="14" y="271"/>
                </a:lnTo>
                <a:lnTo>
                  <a:pt x="19" y="277"/>
                </a:lnTo>
                <a:lnTo>
                  <a:pt x="24" y="284"/>
                </a:lnTo>
                <a:lnTo>
                  <a:pt x="31" y="289"/>
                </a:lnTo>
                <a:lnTo>
                  <a:pt x="37" y="293"/>
                </a:lnTo>
                <a:lnTo>
                  <a:pt x="51" y="302"/>
                </a:lnTo>
                <a:lnTo>
                  <a:pt x="64" y="309"/>
                </a:lnTo>
                <a:lnTo>
                  <a:pt x="78" y="316"/>
                </a:lnTo>
                <a:lnTo>
                  <a:pt x="93" y="321"/>
                </a:lnTo>
                <a:lnTo>
                  <a:pt x="107" y="327"/>
                </a:lnTo>
                <a:lnTo>
                  <a:pt x="122" y="331"/>
                </a:lnTo>
                <a:lnTo>
                  <a:pt x="137" y="335"/>
                </a:lnTo>
                <a:lnTo>
                  <a:pt x="151" y="338"/>
                </a:lnTo>
                <a:lnTo>
                  <a:pt x="167" y="342"/>
                </a:lnTo>
                <a:lnTo>
                  <a:pt x="183" y="344"/>
                </a:lnTo>
                <a:lnTo>
                  <a:pt x="198" y="346"/>
                </a:lnTo>
                <a:lnTo>
                  <a:pt x="213" y="348"/>
                </a:lnTo>
                <a:lnTo>
                  <a:pt x="229" y="349"/>
                </a:lnTo>
                <a:lnTo>
                  <a:pt x="245" y="350"/>
                </a:lnTo>
                <a:lnTo>
                  <a:pt x="260" y="351"/>
                </a:lnTo>
                <a:lnTo>
                  <a:pt x="275" y="352"/>
                </a:lnTo>
                <a:lnTo>
                  <a:pt x="280" y="352"/>
                </a:lnTo>
                <a:lnTo>
                  <a:pt x="284" y="349"/>
                </a:lnTo>
                <a:lnTo>
                  <a:pt x="287" y="346"/>
                </a:lnTo>
                <a:lnTo>
                  <a:pt x="289" y="340"/>
                </a:lnTo>
                <a:lnTo>
                  <a:pt x="289" y="335"/>
                </a:lnTo>
                <a:lnTo>
                  <a:pt x="287" y="331"/>
                </a:lnTo>
                <a:lnTo>
                  <a:pt x="283" y="328"/>
                </a:lnTo>
                <a:lnTo>
                  <a:pt x="279" y="327"/>
                </a:lnTo>
                <a:lnTo>
                  <a:pt x="264" y="327"/>
                </a:lnTo>
                <a:lnTo>
                  <a:pt x="250" y="327"/>
                </a:lnTo>
                <a:lnTo>
                  <a:pt x="235" y="326"/>
                </a:lnTo>
                <a:lnTo>
                  <a:pt x="222" y="324"/>
                </a:lnTo>
                <a:lnTo>
                  <a:pt x="207" y="323"/>
                </a:lnTo>
                <a:lnTo>
                  <a:pt x="192" y="321"/>
                </a:lnTo>
                <a:lnTo>
                  <a:pt x="179" y="319"/>
                </a:lnTo>
                <a:lnTo>
                  <a:pt x="164" y="317"/>
                </a:lnTo>
                <a:lnTo>
                  <a:pt x="150" y="314"/>
                </a:lnTo>
                <a:lnTo>
                  <a:pt x="136" y="311"/>
                </a:lnTo>
                <a:lnTo>
                  <a:pt x="122" y="306"/>
                </a:lnTo>
                <a:lnTo>
                  <a:pt x="108" y="302"/>
                </a:lnTo>
                <a:lnTo>
                  <a:pt x="95" y="298"/>
                </a:lnTo>
                <a:lnTo>
                  <a:pt x="82" y="291"/>
                </a:lnTo>
                <a:lnTo>
                  <a:pt x="68" y="285"/>
                </a:lnTo>
                <a:lnTo>
                  <a:pt x="56" y="278"/>
                </a:lnTo>
                <a:lnTo>
                  <a:pt x="45" y="271"/>
                </a:lnTo>
                <a:lnTo>
                  <a:pt x="37" y="260"/>
                </a:lnTo>
                <a:lnTo>
                  <a:pt x="32" y="250"/>
                </a:lnTo>
                <a:lnTo>
                  <a:pt x="27" y="237"/>
                </a:lnTo>
                <a:lnTo>
                  <a:pt x="27" y="222"/>
                </a:lnTo>
                <a:lnTo>
                  <a:pt x="30" y="203"/>
                </a:lnTo>
                <a:lnTo>
                  <a:pt x="34" y="183"/>
                </a:lnTo>
                <a:lnTo>
                  <a:pt x="38" y="169"/>
                </a:lnTo>
                <a:lnTo>
                  <a:pt x="45" y="153"/>
                </a:lnTo>
                <a:lnTo>
                  <a:pt x="54" y="140"/>
                </a:lnTo>
                <a:lnTo>
                  <a:pt x="61" y="127"/>
                </a:lnTo>
                <a:lnTo>
                  <a:pt x="71" y="115"/>
                </a:lnTo>
                <a:lnTo>
                  <a:pt x="80" y="103"/>
                </a:lnTo>
                <a:lnTo>
                  <a:pt x="90" y="93"/>
                </a:lnTo>
                <a:lnTo>
                  <a:pt x="102" y="82"/>
                </a:lnTo>
                <a:lnTo>
                  <a:pt x="116" y="70"/>
                </a:lnTo>
                <a:lnTo>
                  <a:pt x="129" y="59"/>
                </a:lnTo>
                <a:lnTo>
                  <a:pt x="145" y="49"/>
                </a:lnTo>
                <a:lnTo>
                  <a:pt x="162" y="38"/>
                </a:lnTo>
                <a:lnTo>
                  <a:pt x="180" y="28"/>
                </a:lnTo>
                <a:lnTo>
                  <a:pt x="197" y="20"/>
                </a:lnTo>
                <a:lnTo>
                  <a:pt x="212" y="12"/>
                </a:lnTo>
                <a:lnTo>
                  <a:pt x="227" y="6"/>
                </a:lnTo>
                <a:lnTo>
                  <a:pt x="240" y="1"/>
                </a:lnTo>
                <a:lnTo>
                  <a:pt x="228" y="0"/>
                </a:lnTo>
                <a:lnTo>
                  <a:pt x="213" y="1"/>
                </a:lnTo>
                <a:lnTo>
                  <a:pt x="198" y="5"/>
                </a:lnTo>
                <a:lnTo>
                  <a:pt x="180" y="10"/>
                </a:lnTo>
                <a:lnTo>
                  <a:pt x="162" y="18"/>
                </a:lnTo>
                <a:lnTo>
                  <a:pt x="144" y="26"/>
                </a:lnTo>
                <a:lnTo>
                  <a:pt x="127" y="36"/>
                </a:lnTo>
                <a:lnTo>
                  <a:pt x="113" y="47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719" name="Freeform 564"/>
          <p:cNvSpPr>
            <a:spLocks/>
          </p:cNvSpPr>
          <p:nvPr/>
        </p:nvSpPr>
        <p:spPr bwMode="auto">
          <a:xfrm>
            <a:off x="5562600" y="3054350"/>
            <a:ext cx="57150" cy="58738"/>
          </a:xfrm>
          <a:custGeom>
            <a:avLst/>
            <a:gdLst>
              <a:gd name="T0" fmla="*/ 2147483647 w 252"/>
              <a:gd name="T1" fmla="*/ 2147483647 h 235"/>
              <a:gd name="T2" fmla="*/ 2147483647 w 252"/>
              <a:gd name="T3" fmla="*/ 2147483647 h 235"/>
              <a:gd name="T4" fmla="*/ 2147483647 w 252"/>
              <a:gd name="T5" fmla="*/ 2147483647 h 235"/>
              <a:gd name="T6" fmla="*/ 2147483647 w 252"/>
              <a:gd name="T7" fmla="*/ 2147483647 h 235"/>
              <a:gd name="T8" fmla="*/ 2147483647 w 252"/>
              <a:gd name="T9" fmla="*/ 2147483647 h 235"/>
              <a:gd name="T10" fmla="*/ 2147483647 w 252"/>
              <a:gd name="T11" fmla="*/ 2147483647 h 235"/>
              <a:gd name="T12" fmla="*/ 2147483647 w 252"/>
              <a:gd name="T13" fmla="*/ 2147483647 h 235"/>
              <a:gd name="T14" fmla="*/ 2147483647 w 252"/>
              <a:gd name="T15" fmla="*/ 2147483647 h 235"/>
              <a:gd name="T16" fmla="*/ 2147483647 w 252"/>
              <a:gd name="T17" fmla="*/ 2147483647 h 235"/>
              <a:gd name="T18" fmla="*/ 2147483647 w 252"/>
              <a:gd name="T19" fmla="*/ 2147483647 h 235"/>
              <a:gd name="T20" fmla="*/ 2147483647 w 252"/>
              <a:gd name="T21" fmla="*/ 2147483647 h 235"/>
              <a:gd name="T22" fmla="*/ 2147483647 w 252"/>
              <a:gd name="T23" fmla="*/ 2147483647 h 235"/>
              <a:gd name="T24" fmla="*/ 2147483647 w 252"/>
              <a:gd name="T25" fmla="*/ 2147483647 h 235"/>
              <a:gd name="T26" fmla="*/ 2147483647 w 252"/>
              <a:gd name="T27" fmla="*/ 2147483647 h 235"/>
              <a:gd name="T28" fmla="*/ 2147483647 w 252"/>
              <a:gd name="T29" fmla="*/ 2147483647 h 235"/>
              <a:gd name="T30" fmla="*/ 2147483647 w 252"/>
              <a:gd name="T31" fmla="*/ 2147483647 h 235"/>
              <a:gd name="T32" fmla="*/ 2147483647 w 252"/>
              <a:gd name="T33" fmla="*/ 2147483647 h 235"/>
              <a:gd name="T34" fmla="*/ 2147483647 w 252"/>
              <a:gd name="T35" fmla="*/ 2147483647 h 235"/>
              <a:gd name="T36" fmla="*/ 2147483647 w 252"/>
              <a:gd name="T37" fmla="*/ 2147483647 h 235"/>
              <a:gd name="T38" fmla="*/ 2147483647 w 252"/>
              <a:gd name="T39" fmla="*/ 2147483647 h 235"/>
              <a:gd name="T40" fmla="*/ 2147483647 w 252"/>
              <a:gd name="T41" fmla="*/ 2147483647 h 235"/>
              <a:gd name="T42" fmla="*/ 2147483647 w 252"/>
              <a:gd name="T43" fmla="*/ 2147483647 h 235"/>
              <a:gd name="T44" fmla="*/ 2147483647 w 252"/>
              <a:gd name="T45" fmla="*/ 2147483647 h 235"/>
              <a:gd name="T46" fmla="*/ 2147483647 w 252"/>
              <a:gd name="T47" fmla="*/ 2147483647 h 235"/>
              <a:gd name="T48" fmla="*/ 2147483647 w 252"/>
              <a:gd name="T49" fmla="*/ 2147483647 h 235"/>
              <a:gd name="T50" fmla="*/ 2147483647 w 252"/>
              <a:gd name="T51" fmla="*/ 2147483647 h 235"/>
              <a:gd name="T52" fmla="*/ 2147483647 w 252"/>
              <a:gd name="T53" fmla="*/ 2147483647 h 235"/>
              <a:gd name="T54" fmla="*/ 2147483647 w 252"/>
              <a:gd name="T55" fmla="*/ 2147483647 h 235"/>
              <a:gd name="T56" fmla="*/ 2147483647 w 252"/>
              <a:gd name="T57" fmla="*/ 2147483647 h 235"/>
              <a:gd name="T58" fmla="*/ 2147483647 w 252"/>
              <a:gd name="T59" fmla="*/ 2147483647 h 235"/>
              <a:gd name="T60" fmla="*/ 2147483647 w 252"/>
              <a:gd name="T61" fmla="*/ 2147483647 h 235"/>
              <a:gd name="T62" fmla="*/ 2147483647 w 252"/>
              <a:gd name="T63" fmla="*/ 2147483647 h 235"/>
              <a:gd name="T64" fmla="*/ 2147483647 w 252"/>
              <a:gd name="T65" fmla="*/ 2147483647 h 235"/>
              <a:gd name="T66" fmla="*/ 2147483647 w 252"/>
              <a:gd name="T67" fmla="*/ 2147483647 h 235"/>
              <a:gd name="T68" fmla="*/ 2147483647 w 252"/>
              <a:gd name="T69" fmla="*/ 2147483647 h 235"/>
              <a:gd name="T70" fmla="*/ 2147483647 w 252"/>
              <a:gd name="T71" fmla="*/ 2147483647 h 235"/>
              <a:gd name="T72" fmla="*/ 2147483647 w 252"/>
              <a:gd name="T73" fmla="*/ 2147483647 h 235"/>
              <a:gd name="T74" fmla="*/ 2147483647 w 252"/>
              <a:gd name="T75" fmla="*/ 2147483647 h 235"/>
              <a:gd name="T76" fmla="*/ 2147483647 w 252"/>
              <a:gd name="T77" fmla="*/ 2147483647 h 235"/>
              <a:gd name="T78" fmla="*/ 2147483647 w 252"/>
              <a:gd name="T79" fmla="*/ 0 h 235"/>
              <a:gd name="T80" fmla="*/ 2147483647 w 252"/>
              <a:gd name="T81" fmla="*/ 0 h 235"/>
              <a:gd name="T82" fmla="*/ 2147483647 w 252"/>
              <a:gd name="T83" fmla="*/ 0 h 235"/>
              <a:gd name="T84" fmla="*/ 2147483647 w 252"/>
              <a:gd name="T85" fmla="*/ 2147483647 h 235"/>
              <a:gd name="T86" fmla="*/ 2147483647 w 252"/>
              <a:gd name="T87" fmla="*/ 2147483647 h 235"/>
              <a:gd name="T88" fmla="*/ 0 w 252"/>
              <a:gd name="T89" fmla="*/ 2147483647 h 235"/>
              <a:gd name="T90" fmla="*/ 2147483647 w 252"/>
              <a:gd name="T91" fmla="*/ 2147483647 h 235"/>
              <a:gd name="T92" fmla="*/ 2147483647 w 252"/>
              <a:gd name="T93" fmla="*/ 2147483647 h 235"/>
              <a:gd name="T94" fmla="*/ 2147483647 w 252"/>
              <a:gd name="T95" fmla="*/ 2147483647 h 235"/>
              <a:gd name="T96" fmla="*/ 2147483647 w 252"/>
              <a:gd name="T97" fmla="*/ 2147483647 h 235"/>
              <a:gd name="T98" fmla="*/ 2147483647 w 252"/>
              <a:gd name="T99" fmla="*/ 2147483647 h 235"/>
              <a:gd name="T100" fmla="*/ 2147483647 w 252"/>
              <a:gd name="T101" fmla="*/ 2147483647 h 235"/>
              <a:gd name="T102" fmla="*/ 2147483647 w 252"/>
              <a:gd name="T103" fmla="*/ 2147483647 h 235"/>
              <a:gd name="T104" fmla="*/ 2147483647 w 252"/>
              <a:gd name="T105" fmla="*/ 2147483647 h 235"/>
              <a:gd name="T106" fmla="*/ 2147483647 w 252"/>
              <a:gd name="T107" fmla="*/ 2147483647 h 235"/>
              <a:gd name="T108" fmla="*/ 2147483647 w 252"/>
              <a:gd name="T109" fmla="*/ 2147483647 h 235"/>
              <a:gd name="T110" fmla="*/ 2147483647 w 252"/>
              <a:gd name="T111" fmla="*/ 2147483647 h 235"/>
              <a:gd name="T112" fmla="*/ 2147483647 w 252"/>
              <a:gd name="T113" fmla="*/ 2147483647 h 235"/>
              <a:gd name="T114" fmla="*/ 2147483647 w 252"/>
              <a:gd name="T115" fmla="*/ 2147483647 h 235"/>
              <a:gd name="T116" fmla="*/ 2147483647 w 252"/>
              <a:gd name="T117" fmla="*/ 2147483647 h 235"/>
              <a:gd name="T118" fmla="*/ 2147483647 w 252"/>
              <a:gd name="T119" fmla="*/ 2147483647 h 235"/>
              <a:gd name="T120" fmla="*/ 2147483647 w 252"/>
              <a:gd name="T121" fmla="*/ 2147483647 h 235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252"/>
              <a:gd name="T184" fmla="*/ 0 h 235"/>
              <a:gd name="T185" fmla="*/ 252 w 252"/>
              <a:gd name="T186" fmla="*/ 235 h 235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252" h="235">
                <a:moveTo>
                  <a:pt x="210" y="72"/>
                </a:moveTo>
                <a:lnTo>
                  <a:pt x="222" y="85"/>
                </a:lnTo>
                <a:lnTo>
                  <a:pt x="228" y="100"/>
                </a:lnTo>
                <a:lnTo>
                  <a:pt x="232" y="116"/>
                </a:lnTo>
                <a:lnTo>
                  <a:pt x="232" y="133"/>
                </a:lnTo>
                <a:lnTo>
                  <a:pt x="230" y="147"/>
                </a:lnTo>
                <a:lnTo>
                  <a:pt x="226" y="159"/>
                </a:lnTo>
                <a:lnTo>
                  <a:pt x="218" y="171"/>
                </a:lnTo>
                <a:lnTo>
                  <a:pt x="211" y="180"/>
                </a:lnTo>
                <a:lnTo>
                  <a:pt x="202" y="191"/>
                </a:lnTo>
                <a:lnTo>
                  <a:pt x="192" y="200"/>
                </a:lnTo>
                <a:lnTo>
                  <a:pt x="183" y="209"/>
                </a:lnTo>
                <a:lnTo>
                  <a:pt x="173" y="219"/>
                </a:lnTo>
                <a:lnTo>
                  <a:pt x="171" y="222"/>
                </a:lnTo>
                <a:lnTo>
                  <a:pt x="170" y="225"/>
                </a:lnTo>
                <a:lnTo>
                  <a:pt x="171" y="229"/>
                </a:lnTo>
                <a:lnTo>
                  <a:pt x="173" y="232"/>
                </a:lnTo>
                <a:lnTo>
                  <a:pt x="176" y="234"/>
                </a:lnTo>
                <a:lnTo>
                  <a:pt x="180" y="235"/>
                </a:lnTo>
                <a:lnTo>
                  <a:pt x="184" y="234"/>
                </a:lnTo>
                <a:lnTo>
                  <a:pt x="187" y="232"/>
                </a:lnTo>
                <a:lnTo>
                  <a:pt x="208" y="218"/>
                </a:lnTo>
                <a:lnTo>
                  <a:pt x="225" y="200"/>
                </a:lnTo>
                <a:lnTo>
                  <a:pt x="239" y="178"/>
                </a:lnTo>
                <a:lnTo>
                  <a:pt x="249" y="156"/>
                </a:lnTo>
                <a:lnTo>
                  <a:pt x="252" y="131"/>
                </a:lnTo>
                <a:lnTo>
                  <a:pt x="250" y="108"/>
                </a:lnTo>
                <a:lnTo>
                  <a:pt x="242" y="85"/>
                </a:lnTo>
                <a:lnTo>
                  <a:pt x="225" y="65"/>
                </a:lnTo>
                <a:lnTo>
                  <a:pt x="212" y="54"/>
                </a:lnTo>
                <a:lnTo>
                  <a:pt x="197" y="45"/>
                </a:lnTo>
                <a:lnTo>
                  <a:pt x="181" y="36"/>
                </a:lnTo>
                <a:lnTo>
                  <a:pt x="164" y="29"/>
                </a:lnTo>
                <a:lnTo>
                  <a:pt x="146" y="22"/>
                </a:lnTo>
                <a:lnTo>
                  <a:pt x="127" y="17"/>
                </a:lnTo>
                <a:lnTo>
                  <a:pt x="109" y="12"/>
                </a:lnTo>
                <a:lnTo>
                  <a:pt x="90" y="7"/>
                </a:lnTo>
                <a:lnTo>
                  <a:pt x="73" y="4"/>
                </a:lnTo>
                <a:lnTo>
                  <a:pt x="57" y="2"/>
                </a:lnTo>
                <a:lnTo>
                  <a:pt x="42" y="0"/>
                </a:lnTo>
                <a:lnTo>
                  <a:pt x="28" y="0"/>
                </a:lnTo>
                <a:lnTo>
                  <a:pt x="17" y="0"/>
                </a:lnTo>
                <a:lnTo>
                  <a:pt x="8" y="1"/>
                </a:lnTo>
                <a:lnTo>
                  <a:pt x="3" y="3"/>
                </a:lnTo>
                <a:lnTo>
                  <a:pt x="0" y="5"/>
                </a:lnTo>
                <a:lnTo>
                  <a:pt x="10" y="7"/>
                </a:lnTo>
                <a:lnTo>
                  <a:pt x="22" y="8"/>
                </a:lnTo>
                <a:lnTo>
                  <a:pt x="33" y="11"/>
                </a:lnTo>
                <a:lnTo>
                  <a:pt x="46" y="13"/>
                </a:lnTo>
                <a:lnTo>
                  <a:pt x="60" y="15"/>
                </a:lnTo>
                <a:lnTo>
                  <a:pt x="73" y="17"/>
                </a:lnTo>
                <a:lnTo>
                  <a:pt x="87" y="20"/>
                </a:lnTo>
                <a:lnTo>
                  <a:pt x="102" y="23"/>
                </a:lnTo>
                <a:lnTo>
                  <a:pt x="115" y="28"/>
                </a:lnTo>
                <a:lnTo>
                  <a:pt x="130" y="32"/>
                </a:lnTo>
                <a:lnTo>
                  <a:pt x="145" y="37"/>
                </a:lnTo>
                <a:lnTo>
                  <a:pt x="159" y="43"/>
                </a:lnTo>
                <a:lnTo>
                  <a:pt x="172" y="49"/>
                </a:lnTo>
                <a:lnTo>
                  <a:pt x="186" y="55"/>
                </a:lnTo>
                <a:lnTo>
                  <a:pt x="198" y="64"/>
                </a:lnTo>
                <a:lnTo>
                  <a:pt x="210" y="72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720" name="Freeform 565"/>
          <p:cNvSpPr>
            <a:spLocks/>
          </p:cNvSpPr>
          <p:nvPr/>
        </p:nvSpPr>
        <p:spPr bwMode="auto">
          <a:xfrm>
            <a:off x="5451475" y="3086100"/>
            <a:ext cx="23813" cy="53975"/>
          </a:xfrm>
          <a:custGeom>
            <a:avLst/>
            <a:gdLst>
              <a:gd name="T0" fmla="*/ 0 w 103"/>
              <a:gd name="T1" fmla="*/ 2147483647 h 220"/>
              <a:gd name="T2" fmla="*/ 0 w 103"/>
              <a:gd name="T3" fmla="*/ 2147483647 h 220"/>
              <a:gd name="T4" fmla="*/ 2147483647 w 103"/>
              <a:gd name="T5" fmla="*/ 2147483647 h 220"/>
              <a:gd name="T6" fmla="*/ 2147483647 w 103"/>
              <a:gd name="T7" fmla="*/ 2147483647 h 220"/>
              <a:gd name="T8" fmla="*/ 2147483647 w 103"/>
              <a:gd name="T9" fmla="*/ 2147483647 h 220"/>
              <a:gd name="T10" fmla="*/ 2147483647 w 103"/>
              <a:gd name="T11" fmla="*/ 2147483647 h 220"/>
              <a:gd name="T12" fmla="*/ 2147483647 w 103"/>
              <a:gd name="T13" fmla="*/ 2147483647 h 220"/>
              <a:gd name="T14" fmla="*/ 2147483647 w 103"/>
              <a:gd name="T15" fmla="*/ 2147483647 h 220"/>
              <a:gd name="T16" fmla="*/ 2147483647 w 103"/>
              <a:gd name="T17" fmla="*/ 2147483647 h 220"/>
              <a:gd name="T18" fmla="*/ 2147483647 w 103"/>
              <a:gd name="T19" fmla="*/ 2147483647 h 220"/>
              <a:gd name="T20" fmla="*/ 2147483647 w 103"/>
              <a:gd name="T21" fmla="*/ 2147483647 h 220"/>
              <a:gd name="T22" fmla="*/ 2147483647 w 103"/>
              <a:gd name="T23" fmla="*/ 2147483647 h 220"/>
              <a:gd name="T24" fmla="*/ 2147483647 w 103"/>
              <a:gd name="T25" fmla="*/ 2147483647 h 220"/>
              <a:gd name="T26" fmla="*/ 2147483647 w 103"/>
              <a:gd name="T27" fmla="*/ 2147483647 h 220"/>
              <a:gd name="T28" fmla="*/ 2147483647 w 103"/>
              <a:gd name="T29" fmla="*/ 2147483647 h 220"/>
              <a:gd name="T30" fmla="*/ 2147483647 w 103"/>
              <a:gd name="T31" fmla="*/ 2147483647 h 220"/>
              <a:gd name="T32" fmla="*/ 2147483647 w 103"/>
              <a:gd name="T33" fmla="*/ 2147483647 h 220"/>
              <a:gd name="T34" fmla="*/ 2147483647 w 103"/>
              <a:gd name="T35" fmla="*/ 2147483647 h 220"/>
              <a:gd name="T36" fmla="*/ 2147483647 w 103"/>
              <a:gd name="T37" fmla="*/ 2147483647 h 220"/>
              <a:gd name="T38" fmla="*/ 2147483647 w 103"/>
              <a:gd name="T39" fmla="*/ 2147483647 h 220"/>
              <a:gd name="T40" fmla="*/ 2147483647 w 103"/>
              <a:gd name="T41" fmla="*/ 2147483647 h 220"/>
              <a:gd name="T42" fmla="*/ 2147483647 w 103"/>
              <a:gd name="T43" fmla="*/ 2147483647 h 220"/>
              <a:gd name="T44" fmla="*/ 2147483647 w 103"/>
              <a:gd name="T45" fmla="*/ 2147483647 h 220"/>
              <a:gd name="T46" fmla="*/ 2147483647 w 103"/>
              <a:gd name="T47" fmla="*/ 2147483647 h 220"/>
              <a:gd name="T48" fmla="*/ 2147483647 w 103"/>
              <a:gd name="T49" fmla="*/ 2147483647 h 220"/>
              <a:gd name="T50" fmla="*/ 2147483647 w 103"/>
              <a:gd name="T51" fmla="*/ 2147483647 h 220"/>
              <a:gd name="T52" fmla="*/ 2147483647 w 103"/>
              <a:gd name="T53" fmla="*/ 2147483647 h 220"/>
              <a:gd name="T54" fmla="*/ 2147483647 w 103"/>
              <a:gd name="T55" fmla="*/ 2147483647 h 220"/>
              <a:gd name="T56" fmla="*/ 2147483647 w 103"/>
              <a:gd name="T57" fmla="*/ 2147483647 h 220"/>
              <a:gd name="T58" fmla="*/ 2147483647 w 103"/>
              <a:gd name="T59" fmla="*/ 2147483647 h 220"/>
              <a:gd name="T60" fmla="*/ 2147483647 w 103"/>
              <a:gd name="T61" fmla="*/ 2147483647 h 220"/>
              <a:gd name="T62" fmla="*/ 2147483647 w 103"/>
              <a:gd name="T63" fmla="*/ 2147483647 h 220"/>
              <a:gd name="T64" fmla="*/ 2147483647 w 103"/>
              <a:gd name="T65" fmla="*/ 0 h 220"/>
              <a:gd name="T66" fmla="*/ 2147483647 w 103"/>
              <a:gd name="T67" fmla="*/ 2147483647 h 220"/>
              <a:gd name="T68" fmla="*/ 2147483647 w 103"/>
              <a:gd name="T69" fmla="*/ 2147483647 h 220"/>
              <a:gd name="T70" fmla="*/ 2147483647 w 103"/>
              <a:gd name="T71" fmla="*/ 2147483647 h 220"/>
              <a:gd name="T72" fmla="*/ 2147483647 w 103"/>
              <a:gd name="T73" fmla="*/ 2147483647 h 220"/>
              <a:gd name="T74" fmla="*/ 2147483647 w 103"/>
              <a:gd name="T75" fmla="*/ 2147483647 h 220"/>
              <a:gd name="T76" fmla="*/ 2147483647 w 103"/>
              <a:gd name="T77" fmla="*/ 2147483647 h 220"/>
              <a:gd name="T78" fmla="*/ 2147483647 w 103"/>
              <a:gd name="T79" fmla="*/ 2147483647 h 220"/>
              <a:gd name="T80" fmla="*/ 0 w 103"/>
              <a:gd name="T81" fmla="*/ 2147483647 h 220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103"/>
              <a:gd name="T124" fmla="*/ 0 h 220"/>
              <a:gd name="T125" fmla="*/ 103 w 103"/>
              <a:gd name="T126" fmla="*/ 220 h 220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103" h="220">
                <a:moveTo>
                  <a:pt x="0" y="120"/>
                </a:moveTo>
                <a:lnTo>
                  <a:pt x="0" y="138"/>
                </a:lnTo>
                <a:lnTo>
                  <a:pt x="4" y="155"/>
                </a:lnTo>
                <a:lnTo>
                  <a:pt x="12" y="171"/>
                </a:lnTo>
                <a:lnTo>
                  <a:pt x="22" y="185"/>
                </a:lnTo>
                <a:lnTo>
                  <a:pt x="35" y="197"/>
                </a:lnTo>
                <a:lnTo>
                  <a:pt x="50" y="207"/>
                </a:lnTo>
                <a:lnTo>
                  <a:pt x="66" y="215"/>
                </a:lnTo>
                <a:lnTo>
                  <a:pt x="83" y="219"/>
                </a:lnTo>
                <a:lnTo>
                  <a:pt x="89" y="220"/>
                </a:lnTo>
                <a:lnTo>
                  <a:pt x="94" y="218"/>
                </a:lnTo>
                <a:lnTo>
                  <a:pt x="98" y="215"/>
                </a:lnTo>
                <a:lnTo>
                  <a:pt x="100" y="211"/>
                </a:lnTo>
                <a:lnTo>
                  <a:pt x="100" y="205"/>
                </a:lnTo>
                <a:lnTo>
                  <a:pt x="99" y="200"/>
                </a:lnTo>
                <a:lnTo>
                  <a:pt x="96" y="196"/>
                </a:lnTo>
                <a:lnTo>
                  <a:pt x="91" y="193"/>
                </a:lnTo>
                <a:lnTo>
                  <a:pt x="74" y="187"/>
                </a:lnTo>
                <a:lnTo>
                  <a:pt x="58" y="178"/>
                </a:lnTo>
                <a:lnTo>
                  <a:pt x="45" y="167"/>
                </a:lnTo>
                <a:lnTo>
                  <a:pt x="36" y="154"/>
                </a:lnTo>
                <a:lnTo>
                  <a:pt x="30" y="138"/>
                </a:lnTo>
                <a:lnTo>
                  <a:pt x="27" y="121"/>
                </a:lnTo>
                <a:lnTo>
                  <a:pt x="27" y="103"/>
                </a:lnTo>
                <a:lnTo>
                  <a:pt x="32" y="83"/>
                </a:lnTo>
                <a:lnTo>
                  <a:pt x="39" y="69"/>
                </a:lnTo>
                <a:lnTo>
                  <a:pt x="51" y="56"/>
                </a:lnTo>
                <a:lnTo>
                  <a:pt x="63" y="43"/>
                </a:lnTo>
                <a:lnTo>
                  <a:pt x="77" y="31"/>
                </a:lnTo>
                <a:lnTo>
                  <a:pt x="89" y="21"/>
                </a:lnTo>
                <a:lnTo>
                  <a:pt x="98" y="12"/>
                </a:lnTo>
                <a:lnTo>
                  <a:pt x="103" y="5"/>
                </a:lnTo>
                <a:lnTo>
                  <a:pt x="103" y="0"/>
                </a:lnTo>
                <a:lnTo>
                  <a:pt x="92" y="4"/>
                </a:lnTo>
                <a:lnTo>
                  <a:pt x="77" y="12"/>
                </a:lnTo>
                <a:lnTo>
                  <a:pt x="61" y="25"/>
                </a:lnTo>
                <a:lnTo>
                  <a:pt x="44" y="40"/>
                </a:lnTo>
                <a:lnTo>
                  <a:pt x="29" y="57"/>
                </a:lnTo>
                <a:lnTo>
                  <a:pt x="16" y="77"/>
                </a:lnTo>
                <a:lnTo>
                  <a:pt x="6" y="98"/>
                </a:lnTo>
                <a:lnTo>
                  <a:pt x="0" y="120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721" name="Freeform 566"/>
          <p:cNvSpPr>
            <a:spLocks/>
          </p:cNvSpPr>
          <p:nvPr/>
        </p:nvSpPr>
        <p:spPr bwMode="auto">
          <a:xfrm>
            <a:off x="5608638" y="3051175"/>
            <a:ext cx="50800" cy="69850"/>
          </a:xfrm>
          <a:custGeom>
            <a:avLst/>
            <a:gdLst>
              <a:gd name="T0" fmla="*/ 2147483647 w 220"/>
              <a:gd name="T1" fmla="*/ 2147483647 h 288"/>
              <a:gd name="T2" fmla="*/ 2147483647 w 220"/>
              <a:gd name="T3" fmla="*/ 2147483647 h 288"/>
              <a:gd name="T4" fmla="*/ 2147483647 w 220"/>
              <a:gd name="T5" fmla="*/ 2147483647 h 288"/>
              <a:gd name="T6" fmla="*/ 2147483647 w 220"/>
              <a:gd name="T7" fmla="*/ 2147483647 h 288"/>
              <a:gd name="T8" fmla="*/ 2147483647 w 220"/>
              <a:gd name="T9" fmla="*/ 2147483647 h 288"/>
              <a:gd name="T10" fmla="*/ 2147483647 w 220"/>
              <a:gd name="T11" fmla="*/ 2147483647 h 288"/>
              <a:gd name="T12" fmla="*/ 2147483647 w 220"/>
              <a:gd name="T13" fmla="*/ 2147483647 h 288"/>
              <a:gd name="T14" fmla="*/ 2147483647 w 220"/>
              <a:gd name="T15" fmla="*/ 2147483647 h 288"/>
              <a:gd name="T16" fmla="*/ 2147483647 w 220"/>
              <a:gd name="T17" fmla="*/ 2147483647 h 288"/>
              <a:gd name="T18" fmla="*/ 2147483647 w 220"/>
              <a:gd name="T19" fmla="*/ 2147483647 h 288"/>
              <a:gd name="T20" fmla="*/ 2147483647 w 220"/>
              <a:gd name="T21" fmla="*/ 2147483647 h 288"/>
              <a:gd name="T22" fmla="*/ 2147483647 w 220"/>
              <a:gd name="T23" fmla="*/ 2147483647 h 288"/>
              <a:gd name="T24" fmla="*/ 2147483647 w 220"/>
              <a:gd name="T25" fmla="*/ 2147483647 h 288"/>
              <a:gd name="T26" fmla="*/ 2147483647 w 220"/>
              <a:gd name="T27" fmla="*/ 2147483647 h 288"/>
              <a:gd name="T28" fmla="*/ 2147483647 w 220"/>
              <a:gd name="T29" fmla="*/ 2147483647 h 288"/>
              <a:gd name="T30" fmla="*/ 2147483647 w 220"/>
              <a:gd name="T31" fmla="*/ 2147483647 h 288"/>
              <a:gd name="T32" fmla="*/ 2147483647 w 220"/>
              <a:gd name="T33" fmla="*/ 2147483647 h 288"/>
              <a:gd name="T34" fmla="*/ 2147483647 w 220"/>
              <a:gd name="T35" fmla="*/ 2147483647 h 288"/>
              <a:gd name="T36" fmla="*/ 2147483647 w 220"/>
              <a:gd name="T37" fmla="*/ 2147483647 h 288"/>
              <a:gd name="T38" fmla="*/ 2147483647 w 220"/>
              <a:gd name="T39" fmla="*/ 2147483647 h 288"/>
              <a:gd name="T40" fmla="*/ 2147483647 w 220"/>
              <a:gd name="T41" fmla="*/ 2147483647 h 288"/>
              <a:gd name="T42" fmla="*/ 2147483647 w 220"/>
              <a:gd name="T43" fmla="*/ 2147483647 h 288"/>
              <a:gd name="T44" fmla="*/ 2147483647 w 220"/>
              <a:gd name="T45" fmla="*/ 2147483647 h 288"/>
              <a:gd name="T46" fmla="*/ 2147483647 w 220"/>
              <a:gd name="T47" fmla="*/ 2147483647 h 288"/>
              <a:gd name="T48" fmla="*/ 2147483647 w 220"/>
              <a:gd name="T49" fmla="*/ 2147483647 h 288"/>
              <a:gd name="T50" fmla="*/ 2147483647 w 220"/>
              <a:gd name="T51" fmla="*/ 2147483647 h 288"/>
              <a:gd name="T52" fmla="*/ 2147483647 w 220"/>
              <a:gd name="T53" fmla="*/ 2147483647 h 288"/>
              <a:gd name="T54" fmla="*/ 2147483647 w 220"/>
              <a:gd name="T55" fmla="*/ 2147483647 h 288"/>
              <a:gd name="T56" fmla="*/ 2147483647 w 220"/>
              <a:gd name="T57" fmla="*/ 2147483647 h 288"/>
              <a:gd name="T58" fmla="*/ 2147483647 w 220"/>
              <a:gd name="T59" fmla="*/ 0 h 288"/>
              <a:gd name="T60" fmla="*/ 2147483647 w 220"/>
              <a:gd name="T61" fmla="*/ 2147483647 h 288"/>
              <a:gd name="T62" fmla="*/ 2147483647 w 220"/>
              <a:gd name="T63" fmla="*/ 2147483647 h 288"/>
              <a:gd name="T64" fmla="*/ 2147483647 w 220"/>
              <a:gd name="T65" fmla="*/ 2147483647 h 288"/>
              <a:gd name="T66" fmla="*/ 2147483647 w 220"/>
              <a:gd name="T67" fmla="*/ 2147483647 h 288"/>
              <a:gd name="T68" fmla="*/ 2147483647 w 220"/>
              <a:gd name="T69" fmla="*/ 2147483647 h 288"/>
              <a:gd name="T70" fmla="*/ 2147483647 w 220"/>
              <a:gd name="T71" fmla="*/ 2147483647 h 288"/>
              <a:gd name="T72" fmla="*/ 2147483647 w 220"/>
              <a:gd name="T73" fmla="*/ 2147483647 h 288"/>
              <a:gd name="T74" fmla="*/ 2147483647 w 220"/>
              <a:gd name="T75" fmla="*/ 2147483647 h 288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w 220"/>
              <a:gd name="T115" fmla="*/ 0 h 288"/>
              <a:gd name="T116" fmla="*/ 220 w 220"/>
              <a:gd name="T117" fmla="*/ 288 h 288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T114" t="T115" r="T116" b="T117"/>
            <a:pathLst>
              <a:path w="220" h="288">
                <a:moveTo>
                  <a:pt x="179" y="108"/>
                </a:moveTo>
                <a:lnTo>
                  <a:pt x="186" y="115"/>
                </a:lnTo>
                <a:lnTo>
                  <a:pt x="191" y="124"/>
                </a:lnTo>
                <a:lnTo>
                  <a:pt x="196" y="133"/>
                </a:lnTo>
                <a:lnTo>
                  <a:pt x="200" y="143"/>
                </a:lnTo>
                <a:lnTo>
                  <a:pt x="202" y="153"/>
                </a:lnTo>
                <a:lnTo>
                  <a:pt x="201" y="163"/>
                </a:lnTo>
                <a:lnTo>
                  <a:pt x="199" y="174"/>
                </a:lnTo>
                <a:lnTo>
                  <a:pt x="193" y="184"/>
                </a:lnTo>
                <a:lnTo>
                  <a:pt x="186" y="194"/>
                </a:lnTo>
                <a:lnTo>
                  <a:pt x="178" y="204"/>
                </a:lnTo>
                <a:lnTo>
                  <a:pt x="168" y="213"/>
                </a:lnTo>
                <a:lnTo>
                  <a:pt x="159" y="221"/>
                </a:lnTo>
                <a:lnTo>
                  <a:pt x="148" y="229"/>
                </a:lnTo>
                <a:lnTo>
                  <a:pt x="138" y="237"/>
                </a:lnTo>
                <a:lnTo>
                  <a:pt x="127" y="246"/>
                </a:lnTo>
                <a:lnTo>
                  <a:pt x="118" y="255"/>
                </a:lnTo>
                <a:lnTo>
                  <a:pt x="115" y="258"/>
                </a:lnTo>
                <a:lnTo>
                  <a:pt x="112" y="263"/>
                </a:lnTo>
                <a:lnTo>
                  <a:pt x="110" y="267"/>
                </a:lnTo>
                <a:lnTo>
                  <a:pt x="108" y="271"/>
                </a:lnTo>
                <a:lnTo>
                  <a:pt x="107" y="276"/>
                </a:lnTo>
                <a:lnTo>
                  <a:pt x="107" y="280"/>
                </a:lnTo>
                <a:lnTo>
                  <a:pt x="109" y="284"/>
                </a:lnTo>
                <a:lnTo>
                  <a:pt x="112" y="287"/>
                </a:lnTo>
                <a:lnTo>
                  <a:pt x="117" y="288"/>
                </a:lnTo>
                <a:lnTo>
                  <a:pt x="121" y="288"/>
                </a:lnTo>
                <a:lnTo>
                  <a:pt x="124" y="287"/>
                </a:lnTo>
                <a:lnTo>
                  <a:pt x="127" y="284"/>
                </a:lnTo>
                <a:lnTo>
                  <a:pt x="138" y="271"/>
                </a:lnTo>
                <a:lnTo>
                  <a:pt x="149" y="261"/>
                </a:lnTo>
                <a:lnTo>
                  <a:pt x="161" y="250"/>
                </a:lnTo>
                <a:lnTo>
                  <a:pt x="173" y="239"/>
                </a:lnTo>
                <a:lnTo>
                  <a:pt x="185" y="229"/>
                </a:lnTo>
                <a:lnTo>
                  <a:pt x="196" y="217"/>
                </a:lnTo>
                <a:lnTo>
                  <a:pt x="206" y="204"/>
                </a:lnTo>
                <a:lnTo>
                  <a:pt x="213" y="190"/>
                </a:lnTo>
                <a:lnTo>
                  <a:pt x="219" y="173"/>
                </a:lnTo>
                <a:lnTo>
                  <a:pt x="220" y="157"/>
                </a:lnTo>
                <a:lnTo>
                  <a:pt x="218" y="141"/>
                </a:lnTo>
                <a:lnTo>
                  <a:pt x="212" y="125"/>
                </a:lnTo>
                <a:lnTo>
                  <a:pt x="204" y="111"/>
                </a:lnTo>
                <a:lnTo>
                  <a:pt x="194" y="97"/>
                </a:lnTo>
                <a:lnTo>
                  <a:pt x="182" y="86"/>
                </a:lnTo>
                <a:lnTo>
                  <a:pt x="168" y="77"/>
                </a:lnTo>
                <a:lnTo>
                  <a:pt x="158" y="70"/>
                </a:lnTo>
                <a:lnTo>
                  <a:pt x="146" y="64"/>
                </a:lnTo>
                <a:lnTo>
                  <a:pt x="134" y="56"/>
                </a:lnTo>
                <a:lnTo>
                  <a:pt x="122" y="50"/>
                </a:lnTo>
                <a:lnTo>
                  <a:pt x="109" y="43"/>
                </a:lnTo>
                <a:lnTo>
                  <a:pt x="96" y="36"/>
                </a:lnTo>
                <a:lnTo>
                  <a:pt x="83" y="29"/>
                </a:lnTo>
                <a:lnTo>
                  <a:pt x="70" y="22"/>
                </a:lnTo>
                <a:lnTo>
                  <a:pt x="59" y="17"/>
                </a:lnTo>
                <a:lnTo>
                  <a:pt x="47" y="12"/>
                </a:lnTo>
                <a:lnTo>
                  <a:pt x="36" y="7"/>
                </a:lnTo>
                <a:lnTo>
                  <a:pt x="26" y="4"/>
                </a:lnTo>
                <a:lnTo>
                  <a:pt x="18" y="1"/>
                </a:lnTo>
                <a:lnTo>
                  <a:pt x="10" y="0"/>
                </a:lnTo>
                <a:lnTo>
                  <a:pt x="4" y="0"/>
                </a:lnTo>
                <a:lnTo>
                  <a:pt x="0" y="2"/>
                </a:lnTo>
                <a:lnTo>
                  <a:pt x="9" y="7"/>
                </a:lnTo>
                <a:lnTo>
                  <a:pt x="20" y="13"/>
                </a:lnTo>
                <a:lnTo>
                  <a:pt x="31" y="18"/>
                </a:lnTo>
                <a:lnTo>
                  <a:pt x="42" y="23"/>
                </a:lnTo>
                <a:lnTo>
                  <a:pt x="54" y="29"/>
                </a:lnTo>
                <a:lnTo>
                  <a:pt x="65" y="34"/>
                </a:lnTo>
                <a:lnTo>
                  <a:pt x="77" y="40"/>
                </a:lnTo>
                <a:lnTo>
                  <a:pt x="88" y="47"/>
                </a:lnTo>
                <a:lnTo>
                  <a:pt x="101" y="53"/>
                </a:lnTo>
                <a:lnTo>
                  <a:pt x="112" y="60"/>
                </a:lnTo>
                <a:lnTo>
                  <a:pt x="124" y="66"/>
                </a:lnTo>
                <a:lnTo>
                  <a:pt x="136" y="74"/>
                </a:lnTo>
                <a:lnTo>
                  <a:pt x="147" y="82"/>
                </a:lnTo>
                <a:lnTo>
                  <a:pt x="158" y="90"/>
                </a:lnTo>
                <a:lnTo>
                  <a:pt x="168" y="98"/>
                </a:lnTo>
                <a:lnTo>
                  <a:pt x="179" y="108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722" name="Freeform 567"/>
          <p:cNvSpPr>
            <a:spLocks/>
          </p:cNvSpPr>
          <p:nvPr/>
        </p:nvSpPr>
        <p:spPr bwMode="auto">
          <a:xfrm>
            <a:off x="5561013" y="3157538"/>
            <a:ext cx="190500" cy="120650"/>
          </a:xfrm>
          <a:custGeom>
            <a:avLst/>
            <a:gdLst>
              <a:gd name="T0" fmla="*/ 2147483647 w 1070"/>
              <a:gd name="T1" fmla="*/ 0 h 844"/>
              <a:gd name="T2" fmla="*/ 2147483647 w 1070"/>
              <a:gd name="T3" fmla="*/ 2147483647 h 844"/>
              <a:gd name="T4" fmla="*/ 2147483647 w 1070"/>
              <a:gd name="T5" fmla="*/ 2147483647 h 844"/>
              <a:gd name="T6" fmla="*/ 0 w 1070"/>
              <a:gd name="T7" fmla="*/ 2147483647 h 844"/>
              <a:gd name="T8" fmla="*/ 2147483647 w 1070"/>
              <a:gd name="T9" fmla="*/ 0 h 84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070"/>
              <a:gd name="T16" fmla="*/ 0 h 844"/>
              <a:gd name="T17" fmla="*/ 1070 w 1070"/>
              <a:gd name="T18" fmla="*/ 844 h 84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070" h="844">
                <a:moveTo>
                  <a:pt x="141" y="0"/>
                </a:moveTo>
                <a:lnTo>
                  <a:pt x="1070" y="194"/>
                </a:lnTo>
                <a:lnTo>
                  <a:pt x="919" y="844"/>
                </a:lnTo>
                <a:lnTo>
                  <a:pt x="0" y="624"/>
                </a:lnTo>
                <a:lnTo>
                  <a:pt x="141" y="0"/>
                </a:ln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723" name="Freeform 568"/>
          <p:cNvSpPr>
            <a:spLocks/>
          </p:cNvSpPr>
          <p:nvPr/>
        </p:nvSpPr>
        <p:spPr bwMode="auto">
          <a:xfrm>
            <a:off x="5576888" y="3160713"/>
            <a:ext cx="146050" cy="47625"/>
          </a:xfrm>
          <a:custGeom>
            <a:avLst/>
            <a:gdLst>
              <a:gd name="T0" fmla="*/ 2147483647 w 819"/>
              <a:gd name="T1" fmla="*/ 0 h 333"/>
              <a:gd name="T2" fmla="*/ 2147483647 w 819"/>
              <a:gd name="T3" fmla="*/ 2147483647 h 333"/>
              <a:gd name="T4" fmla="*/ 2147483647 w 819"/>
              <a:gd name="T5" fmla="*/ 2147483647 h 333"/>
              <a:gd name="T6" fmla="*/ 0 w 819"/>
              <a:gd name="T7" fmla="*/ 2147483647 h 333"/>
              <a:gd name="T8" fmla="*/ 2147483647 w 819"/>
              <a:gd name="T9" fmla="*/ 0 h 33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19"/>
              <a:gd name="T16" fmla="*/ 0 h 333"/>
              <a:gd name="T17" fmla="*/ 819 w 819"/>
              <a:gd name="T18" fmla="*/ 333 h 33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19" h="333">
                <a:moveTo>
                  <a:pt x="97" y="0"/>
                </a:moveTo>
                <a:lnTo>
                  <a:pt x="819" y="139"/>
                </a:lnTo>
                <a:lnTo>
                  <a:pt x="172" y="98"/>
                </a:lnTo>
                <a:lnTo>
                  <a:pt x="0" y="333"/>
                </a:lnTo>
                <a:lnTo>
                  <a:pt x="97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724" name="Freeform 569"/>
          <p:cNvSpPr>
            <a:spLocks/>
          </p:cNvSpPr>
          <p:nvPr/>
        </p:nvSpPr>
        <p:spPr bwMode="auto">
          <a:xfrm>
            <a:off x="5541963" y="3302000"/>
            <a:ext cx="192087" cy="44450"/>
          </a:xfrm>
          <a:custGeom>
            <a:avLst/>
            <a:gdLst>
              <a:gd name="T0" fmla="*/ 2147483647 w 1083"/>
              <a:gd name="T1" fmla="*/ 0 h 306"/>
              <a:gd name="T2" fmla="*/ 2147483647 w 1083"/>
              <a:gd name="T3" fmla="*/ 2147483647 h 306"/>
              <a:gd name="T4" fmla="*/ 2147483647 w 1083"/>
              <a:gd name="T5" fmla="*/ 2147483647 h 306"/>
              <a:gd name="T6" fmla="*/ 0 w 1083"/>
              <a:gd name="T7" fmla="*/ 2147483647 h 306"/>
              <a:gd name="T8" fmla="*/ 2147483647 w 1083"/>
              <a:gd name="T9" fmla="*/ 0 h 30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083"/>
              <a:gd name="T16" fmla="*/ 0 h 306"/>
              <a:gd name="T17" fmla="*/ 1083 w 1083"/>
              <a:gd name="T18" fmla="*/ 306 h 30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083" h="306">
                <a:moveTo>
                  <a:pt x="34" y="0"/>
                </a:moveTo>
                <a:lnTo>
                  <a:pt x="1083" y="261"/>
                </a:lnTo>
                <a:lnTo>
                  <a:pt x="1055" y="306"/>
                </a:lnTo>
                <a:lnTo>
                  <a:pt x="0" y="28"/>
                </a:lnTo>
                <a:lnTo>
                  <a:pt x="34" y="0"/>
                </a:lnTo>
                <a:close/>
              </a:path>
            </a:pathLst>
          </a:custGeom>
          <a:solidFill>
            <a:srgbClr val="7F7F7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725" name="Freeform 570"/>
          <p:cNvSpPr>
            <a:spLocks/>
          </p:cNvSpPr>
          <p:nvPr/>
        </p:nvSpPr>
        <p:spPr bwMode="auto">
          <a:xfrm>
            <a:off x="5524500" y="3314700"/>
            <a:ext cx="193675" cy="44450"/>
          </a:xfrm>
          <a:custGeom>
            <a:avLst/>
            <a:gdLst>
              <a:gd name="T0" fmla="*/ 2147483647 w 1088"/>
              <a:gd name="T1" fmla="*/ 0 h 311"/>
              <a:gd name="T2" fmla="*/ 2147483647 w 1088"/>
              <a:gd name="T3" fmla="*/ 2147483647 h 311"/>
              <a:gd name="T4" fmla="*/ 2147483647 w 1088"/>
              <a:gd name="T5" fmla="*/ 2147483647 h 311"/>
              <a:gd name="T6" fmla="*/ 0 w 1088"/>
              <a:gd name="T7" fmla="*/ 2147483647 h 311"/>
              <a:gd name="T8" fmla="*/ 2147483647 w 1088"/>
              <a:gd name="T9" fmla="*/ 0 h 31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088"/>
              <a:gd name="T16" fmla="*/ 0 h 311"/>
              <a:gd name="T17" fmla="*/ 1088 w 1088"/>
              <a:gd name="T18" fmla="*/ 311 h 31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088" h="311">
                <a:moveTo>
                  <a:pt x="39" y="0"/>
                </a:moveTo>
                <a:lnTo>
                  <a:pt x="1088" y="260"/>
                </a:lnTo>
                <a:lnTo>
                  <a:pt x="1055" y="311"/>
                </a:lnTo>
                <a:lnTo>
                  <a:pt x="0" y="34"/>
                </a:lnTo>
                <a:lnTo>
                  <a:pt x="39" y="0"/>
                </a:lnTo>
                <a:close/>
              </a:path>
            </a:pathLst>
          </a:custGeom>
          <a:solidFill>
            <a:srgbClr val="7F7F7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726" name="Freeform 571"/>
          <p:cNvSpPr>
            <a:spLocks/>
          </p:cNvSpPr>
          <p:nvPr/>
        </p:nvSpPr>
        <p:spPr bwMode="auto">
          <a:xfrm>
            <a:off x="5554663" y="3355975"/>
            <a:ext cx="28575" cy="9525"/>
          </a:xfrm>
          <a:custGeom>
            <a:avLst/>
            <a:gdLst>
              <a:gd name="T0" fmla="*/ 2147483647 w 164"/>
              <a:gd name="T1" fmla="*/ 2147483647 h 72"/>
              <a:gd name="T2" fmla="*/ 2147483647 w 164"/>
              <a:gd name="T3" fmla="*/ 2147483647 h 72"/>
              <a:gd name="T4" fmla="*/ 2147483647 w 164"/>
              <a:gd name="T5" fmla="*/ 0 h 72"/>
              <a:gd name="T6" fmla="*/ 2147483647 w 164"/>
              <a:gd name="T7" fmla="*/ 0 h 72"/>
              <a:gd name="T8" fmla="*/ 2147483647 w 164"/>
              <a:gd name="T9" fmla="*/ 2147483647 h 72"/>
              <a:gd name="T10" fmla="*/ 2147483647 w 164"/>
              <a:gd name="T11" fmla="*/ 2147483647 h 72"/>
              <a:gd name="T12" fmla="*/ 2147483647 w 164"/>
              <a:gd name="T13" fmla="*/ 2147483647 h 72"/>
              <a:gd name="T14" fmla="*/ 2147483647 w 164"/>
              <a:gd name="T15" fmla="*/ 2147483647 h 72"/>
              <a:gd name="T16" fmla="*/ 2147483647 w 164"/>
              <a:gd name="T17" fmla="*/ 2147483647 h 72"/>
              <a:gd name="T18" fmla="*/ 2147483647 w 164"/>
              <a:gd name="T19" fmla="*/ 2147483647 h 72"/>
              <a:gd name="T20" fmla="*/ 2147483647 w 164"/>
              <a:gd name="T21" fmla="*/ 2147483647 h 72"/>
              <a:gd name="T22" fmla="*/ 2147483647 w 164"/>
              <a:gd name="T23" fmla="*/ 2147483647 h 72"/>
              <a:gd name="T24" fmla="*/ 2147483647 w 164"/>
              <a:gd name="T25" fmla="*/ 2147483647 h 72"/>
              <a:gd name="T26" fmla="*/ 2147483647 w 164"/>
              <a:gd name="T27" fmla="*/ 2147483647 h 72"/>
              <a:gd name="T28" fmla="*/ 2147483647 w 164"/>
              <a:gd name="T29" fmla="*/ 2147483647 h 72"/>
              <a:gd name="T30" fmla="*/ 2147483647 w 164"/>
              <a:gd name="T31" fmla="*/ 2147483647 h 72"/>
              <a:gd name="T32" fmla="*/ 2147483647 w 164"/>
              <a:gd name="T33" fmla="*/ 2147483647 h 72"/>
              <a:gd name="T34" fmla="*/ 2147483647 w 164"/>
              <a:gd name="T35" fmla="*/ 2147483647 h 72"/>
              <a:gd name="T36" fmla="*/ 2147483647 w 164"/>
              <a:gd name="T37" fmla="*/ 2147483647 h 72"/>
              <a:gd name="T38" fmla="*/ 2147483647 w 164"/>
              <a:gd name="T39" fmla="*/ 2147483647 h 72"/>
              <a:gd name="T40" fmla="*/ 2147483647 w 164"/>
              <a:gd name="T41" fmla="*/ 2147483647 h 72"/>
              <a:gd name="T42" fmla="*/ 2147483647 w 164"/>
              <a:gd name="T43" fmla="*/ 2147483647 h 72"/>
              <a:gd name="T44" fmla="*/ 2147483647 w 164"/>
              <a:gd name="T45" fmla="*/ 2147483647 h 72"/>
              <a:gd name="T46" fmla="*/ 2147483647 w 164"/>
              <a:gd name="T47" fmla="*/ 2147483647 h 72"/>
              <a:gd name="T48" fmla="*/ 2147483647 w 164"/>
              <a:gd name="T49" fmla="*/ 2147483647 h 72"/>
              <a:gd name="T50" fmla="*/ 2147483647 w 164"/>
              <a:gd name="T51" fmla="*/ 2147483647 h 72"/>
              <a:gd name="T52" fmla="*/ 2147483647 w 164"/>
              <a:gd name="T53" fmla="*/ 2147483647 h 72"/>
              <a:gd name="T54" fmla="*/ 2147483647 w 164"/>
              <a:gd name="T55" fmla="*/ 2147483647 h 72"/>
              <a:gd name="T56" fmla="*/ 2147483647 w 164"/>
              <a:gd name="T57" fmla="*/ 2147483647 h 72"/>
              <a:gd name="T58" fmla="*/ 0 w 164"/>
              <a:gd name="T59" fmla="*/ 2147483647 h 72"/>
              <a:gd name="T60" fmla="*/ 0 w 164"/>
              <a:gd name="T61" fmla="*/ 2147483647 h 72"/>
              <a:gd name="T62" fmla="*/ 2147483647 w 164"/>
              <a:gd name="T63" fmla="*/ 2147483647 h 72"/>
              <a:gd name="T64" fmla="*/ 2147483647 w 164"/>
              <a:gd name="T65" fmla="*/ 2147483647 h 72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164"/>
              <a:gd name="T100" fmla="*/ 0 h 72"/>
              <a:gd name="T101" fmla="*/ 164 w 164"/>
              <a:gd name="T102" fmla="*/ 72 h 72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164" h="72">
                <a:moveTo>
                  <a:pt x="16" y="1"/>
                </a:moveTo>
                <a:lnTo>
                  <a:pt x="21" y="1"/>
                </a:lnTo>
                <a:lnTo>
                  <a:pt x="35" y="0"/>
                </a:lnTo>
                <a:lnTo>
                  <a:pt x="54" y="0"/>
                </a:lnTo>
                <a:lnTo>
                  <a:pt x="78" y="2"/>
                </a:lnTo>
                <a:lnTo>
                  <a:pt x="104" y="7"/>
                </a:lnTo>
                <a:lnTo>
                  <a:pt x="128" y="17"/>
                </a:lnTo>
                <a:lnTo>
                  <a:pt x="149" y="31"/>
                </a:lnTo>
                <a:lnTo>
                  <a:pt x="164" y="51"/>
                </a:lnTo>
                <a:lnTo>
                  <a:pt x="164" y="52"/>
                </a:lnTo>
                <a:lnTo>
                  <a:pt x="164" y="57"/>
                </a:lnTo>
                <a:lnTo>
                  <a:pt x="163" y="62"/>
                </a:lnTo>
                <a:lnTo>
                  <a:pt x="161" y="67"/>
                </a:lnTo>
                <a:lnTo>
                  <a:pt x="156" y="71"/>
                </a:lnTo>
                <a:lnTo>
                  <a:pt x="149" y="72"/>
                </a:lnTo>
                <a:lnTo>
                  <a:pt x="138" y="71"/>
                </a:lnTo>
                <a:lnTo>
                  <a:pt x="124" y="65"/>
                </a:lnTo>
                <a:lnTo>
                  <a:pt x="124" y="63"/>
                </a:lnTo>
                <a:lnTo>
                  <a:pt x="123" y="59"/>
                </a:lnTo>
                <a:lnTo>
                  <a:pt x="120" y="52"/>
                </a:lnTo>
                <a:lnTo>
                  <a:pt x="113" y="45"/>
                </a:lnTo>
                <a:lnTo>
                  <a:pt x="100" y="38"/>
                </a:lnTo>
                <a:lnTo>
                  <a:pt x="81" y="32"/>
                </a:lnTo>
                <a:lnTo>
                  <a:pt x="55" y="29"/>
                </a:lnTo>
                <a:lnTo>
                  <a:pt x="20" y="29"/>
                </a:lnTo>
                <a:lnTo>
                  <a:pt x="18" y="29"/>
                </a:lnTo>
                <a:lnTo>
                  <a:pt x="14" y="27"/>
                </a:lnTo>
                <a:lnTo>
                  <a:pt x="9" y="25"/>
                </a:lnTo>
                <a:lnTo>
                  <a:pt x="4" y="22"/>
                </a:lnTo>
                <a:lnTo>
                  <a:pt x="0" y="18"/>
                </a:lnTo>
                <a:lnTo>
                  <a:pt x="0" y="14"/>
                </a:lnTo>
                <a:lnTo>
                  <a:pt x="5" y="7"/>
                </a:lnTo>
                <a:lnTo>
                  <a:pt x="16" y="1"/>
                </a:lnTo>
                <a:close/>
              </a:path>
            </a:pathLst>
          </a:custGeom>
          <a:solidFill>
            <a:srgbClr val="BFBFB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727" name="Freeform 572"/>
          <p:cNvSpPr>
            <a:spLocks/>
          </p:cNvSpPr>
          <p:nvPr/>
        </p:nvSpPr>
        <p:spPr bwMode="auto">
          <a:xfrm>
            <a:off x="5559425" y="3282950"/>
            <a:ext cx="26988" cy="15875"/>
          </a:xfrm>
          <a:custGeom>
            <a:avLst/>
            <a:gdLst>
              <a:gd name="T0" fmla="*/ 2147483647 w 146"/>
              <a:gd name="T1" fmla="*/ 0 h 109"/>
              <a:gd name="T2" fmla="*/ 2147483647 w 146"/>
              <a:gd name="T3" fmla="*/ 0 h 109"/>
              <a:gd name="T4" fmla="*/ 2147483647 w 146"/>
              <a:gd name="T5" fmla="*/ 2147483647 h 109"/>
              <a:gd name="T6" fmla="*/ 2147483647 w 146"/>
              <a:gd name="T7" fmla="*/ 2147483647 h 109"/>
              <a:gd name="T8" fmla="*/ 2147483647 w 146"/>
              <a:gd name="T9" fmla="*/ 2147483647 h 109"/>
              <a:gd name="T10" fmla="*/ 2147483647 w 146"/>
              <a:gd name="T11" fmla="*/ 2147483647 h 109"/>
              <a:gd name="T12" fmla="*/ 2147483647 w 146"/>
              <a:gd name="T13" fmla="*/ 2147483647 h 109"/>
              <a:gd name="T14" fmla="*/ 0 w 146"/>
              <a:gd name="T15" fmla="*/ 2147483647 h 109"/>
              <a:gd name="T16" fmla="*/ 2147483647 w 146"/>
              <a:gd name="T17" fmla="*/ 2147483647 h 109"/>
              <a:gd name="T18" fmla="*/ 2147483647 w 146"/>
              <a:gd name="T19" fmla="*/ 2147483647 h 109"/>
              <a:gd name="T20" fmla="*/ 2147483647 w 146"/>
              <a:gd name="T21" fmla="*/ 2147483647 h 109"/>
              <a:gd name="T22" fmla="*/ 2147483647 w 146"/>
              <a:gd name="T23" fmla="*/ 2147483647 h 109"/>
              <a:gd name="T24" fmla="*/ 2147483647 w 146"/>
              <a:gd name="T25" fmla="*/ 2147483647 h 109"/>
              <a:gd name="T26" fmla="*/ 2147483647 w 146"/>
              <a:gd name="T27" fmla="*/ 2147483647 h 109"/>
              <a:gd name="T28" fmla="*/ 2147483647 w 146"/>
              <a:gd name="T29" fmla="*/ 2147483647 h 109"/>
              <a:gd name="T30" fmla="*/ 2147483647 w 146"/>
              <a:gd name="T31" fmla="*/ 2147483647 h 109"/>
              <a:gd name="T32" fmla="*/ 2147483647 w 146"/>
              <a:gd name="T33" fmla="*/ 2147483647 h 109"/>
              <a:gd name="T34" fmla="*/ 2147483647 w 146"/>
              <a:gd name="T35" fmla="*/ 2147483647 h 109"/>
              <a:gd name="T36" fmla="*/ 2147483647 w 146"/>
              <a:gd name="T37" fmla="*/ 0 h 109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46"/>
              <a:gd name="T58" fmla="*/ 0 h 109"/>
              <a:gd name="T59" fmla="*/ 146 w 146"/>
              <a:gd name="T60" fmla="*/ 109 h 109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46" h="109">
                <a:moveTo>
                  <a:pt x="45" y="0"/>
                </a:moveTo>
                <a:lnTo>
                  <a:pt x="42" y="0"/>
                </a:lnTo>
                <a:lnTo>
                  <a:pt x="35" y="3"/>
                </a:lnTo>
                <a:lnTo>
                  <a:pt x="26" y="7"/>
                </a:lnTo>
                <a:lnTo>
                  <a:pt x="15" y="14"/>
                </a:lnTo>
                <a:lnTo>
                  <a:pt x="6" y="24"/>
                </a:lnTo>
                <a:lnTo>
                  <a:pt x="1" y="39"/>
                </a:lnTo>
                <a:lnTo>
                  <a:pt x="0" y="59"/>
                </a:lnTo>
                <a:lnTo>
                  <a:pt x="6" y="85"/>
                </a:lnTo>
                <a:lnTo>
                  <a:pt x="85" y="109"/>
                </a:lnTo>
                <a:lnTo>
                  <a:pt x="84" y="104"/>
                </a:lnTo>
                <a:lnTo>
                  <a:pt x="84" y="93"/>
                </a:lnTo>
                <a:lnTo>
                  <a:pt x="84" y="76"/>
                </a:lnTo>
                <a:lnTo>
                  <a:pt x="87" y="58"/>
                </a:lnTo>
                <a:lnTo>
                  <a:pt x="93" y="40"/>
                </a:lnTo>
                <a:lnTo>
                  <a:pt x="104" y="27"/>
                </a:lnTo>
                <a:lnTo>
                  <a:pt x="121" y="20"/>
                </a:lnTo>
                <a:lnTo>
                  <a:pt x="146" y="23"/>
                </a:lnTo>
                <a:lnTo>
                  <a:pt x="45" y="0"/>
                </a:lnTo>
                <a:close/>
              </a:path>
            </a:pathLst>
          </a:custGeom>
          <a:solidFill>
            <a:srgbClr val="F2E5B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728" name="Freeform 573"/>
          <p:cNvSpPr>
            <a:spLocks/>
          </p:cNvSpPr>
          <p:nvPr/>
        </p:nvSpPr>
        <p:spPr bwMode="auto">
          <a:xfrm>
            <a:off x="5707063" y="3309938"/>
            <a:ext cx="26987" cy="15875"/>
          </a:xfrm>
          <a:custGeom>
            <a:avLst/>
            <a:gdLst>
              <a:gd name="T0" fmla="*/ 2147483647 w 146"/>
              <a:gd name="T1" fmla="*/ 0 h 107"/>
              <a:gd name="T2" fmla="*/ 2147483647 w 146"/>
              <a:gd name="T3" fmla="*/ 0 h 107"/>
              <a:gd name="T4" fmla="*/ 2147483647 w 146"/>
              <a:gd name="T5" fmla="*/ 2147483647 h 107"/>
              <a:gd name="T6" fmla="*/ 2147483647 w 146"/>
              <a:gd name="T7" fmla="*/ 2147483647 h 107"/>
              <a:gd name="T8" fmla="*/ 2147483647 w 146"/>
              <a:gd name="T9" fmla="*/ 2147483647 h 107"/>
              <a:gd name="T10" fmla="*/ 2147483647 w 146"/>
              <a:gd name="T11" fmla="*/ 2147483647 h 107"/>
              <a:gd name="T12" fmla="*/ 0 w 146"/>
              <a:gd name="T13" fmla="*/ 2147483647 h 107"/>
              <a:gd name="T14" fmla="*/ 0 w 146"/>
              <a:gd name="T15" fmla="*/ 2147483647 h 107"/>
              <a:gd name="T16" fmla="*/ 2147483647 w 146"/>
              <a:gd name="T17" fmla="*/ 2147483647 h 107"/>
              <a:gd name="T18" fmla="*/ 2147483647 w 146"/>
              <a:gd name="T19" fmla="*/ 2147483647 h 107"/>
              <a:gd name="T20" fmla="*/ 2147483647 w 146"/>
              <a:gd name="T21" fmla="*/ 2147483647 h 107"/>
              <a:gd name="T22" fmla="*/ 2147483647 w 146"/>
              <a:gd name="T23" fmla="*/ 2147483647 h 107"/>
              <a:gd name="T24" fmla="*/ 2147483647 w 146"/>
              <a:gd name="T25" fmla="*/ 2147483647 h 107"/>
              <a:gd name="T26" fmla="*/ 2147483647 w 146"/>
              <a:gd name="T27" fmla="*/ 2147483647 h 107"/>
              <a:gd name="T28" fmla="*/ 2147483647 w 146"/>
              <a:gd name="T29" fmla="*/ 2147483647 h 107"/>
              <a:gd name="T30" fmla="*/ 2147483647 w 146"/>
              <a:gd name="T31" fmla="*/ 2147483647 h 107"/>
              <a:gd name="T32" fmla="*/ 2147483647 w 146"/>
              <a:gd name="T33" fmla="*/ 2147483647 h 107"/>
              <a:gd name="T34" fmla="*/ 2147483647 w 146"/>
              <a:gd name="T35" fmla="*/ 2147483647 h 107"/>
              <a:gd name="T36" fmla="*/ 2147483647 w 146"/>
              <a:gd name="T37" fmla="*/ 0 h 107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46"/>
              <a:gd name="T58" fmla="*/ 0 h 107"/>
              <a:gd name="T59" fmla="*/ 146 w 146"/>
              <a:gd name="T60" fmla="*/ 107 h 107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46" h="107">
                <a:moveTo>
                  <a:pt x="45" y="0"/>
                </a:moveTo>
                <a:lnTo>
                  <a:pt x="42" y="0"/>
                </a:lnTo>
                <a:lnTo>
                  <a:pt x="35" y="2"/>
                </a:lnTo>
                <a:lnTo>
                  <a:pt x="25" y="6"/>
                </a:lnTo>
                <a:lnTo>
                  <a:pt x="15" y="12"/>
                </a:lnTo>
                <a:lnTo>
                  <a:pt x="6" y="23"/>
                </a:lnTo>
                <a:lnTo>
                  <a:pt x="0" y="38"/>
                </a:lnTo>
                <a:lnTo>
                  <a:pt x="0" y="58"/>
                </a:lnTo>
                <a:lnTo>
                  <a:pt x="6" y="85"/>
                </a:lnTo>
                <a:lnTo>
                  <a:pt x="84" y="107"/>
                </a:lnTo>
                <a:lnTo>
                  <a:pt x="83" y="103"/>
                </a:lnTo>
                <a:lnTo>
                  <a:pt x="83" y="91"/>
                </a:lnTo>
                <a:lnTo>
                  <a:pt x="83" y="75"/>
                </a:lnTo>
                <a:lnTo>
                  <a:pt x="86" y="56"/>
                </a:lnTo>
                <a:lnTo>
                  <a:pt x="92" y="40"/>
                </a:lnTo>
                <a:lnTo>
                  <a:pt x="103" y="27"/>
                </a:lnTo>
                <a:lnTo>
                  <a:pt x="121" y="19"/>
                </a:lnTo>
                <a:lnTo>
                  <a:pt x="146" y="23"/>
                </a:lnTo>
                <a:lnTo>
                  <a:pt x="45" y="0"/>
                </a:lnTo>
                <a:close/>
              </a:path>
            </a:pathLst>
          </a:custGeom>
          <a:solidFill>
            <a:srgbClr val="F2E5B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729" name="Freeform 574"/>
          <p:cNvSpPr>
            <a:spLocks/>
          </p:cNvSpPr>
          <p:nvPr/>
        </p:nvSpPr>
        <p:spPr bwMode="auto">
          <a:xfrm>
            <a:off x="5588000" y="3286125"/>
            <a:ext cx="111125" cy="26988"/>
          </a:xfrm>
          <a:custGeom>
            <a:avLst/>
            <a:gdLst>
              <a:gd name="T0" fmla="*/ 0 w 629"/>
              <a:gd name="T1" fmla="*/ 2147483647 h 182"/>
              <a:gd name="T2" fmla="*/ 2147483647 w 629"/>
              <a:gd name="T3" fmla="*/ 2147483647 h 182"/>
              <a:gd name="T4" fmla="*/ 2147483647 w 629"/>
              <a:gd name="T5" fmla="*/ 2147483647 h 182"/>
              <a:gd name="T6" fmla="*/ 2147483647 w 629"/>
              <a:gd name="T7" fmla="*/ 0 h 182"/>
              <a:gd name="T8" fmla="*/ 0 w 629"/>
              <a:gd name="T9" fmla="*/ 2147483647 h 18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29"/>
              <a:gd name="T16" fmla="*/ 0 h 182"/>
              <a:gd name="T17" fmla="*/ 629 w 629"/>
              <a:gd name="T18" fmla="*/ 182 h 18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29" h="182">
                <a:moveTo>
                  <a:pt x="0" y="40"/>
                </a:moveTo>
                <a:lnTo>
                  <a:pt x="601" y="182"/>
                </a:lnTo>
                <a:lnTo>
                  <a:pt x="629" y="142"/>
                </a:lnTo>
                <a:lnTo>
                  <a:pt x="29" y="0"/>
                </a:lnTo>
                <a:lnTo>
                  <a:pt x="0" y="40"/>
                </a:ln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730" name="Freeform 575"/>
          <p:cNvSpPr>
            <a:spLocks/>
          </p:cNvSpPr>
          <p:nvPr/>
        </p:nvSpPr>
        <p:spPr bwMode="auto">
          <a:xfrm>
            <a:off x="5588000" y="3298825"/>
            <a:ext cx="106363" cy="23813"/>
          </a:xfrm>
          <a:custGeom>
            <a:avLst/>
            <a:gdLst>
              <a:gd name="T0" fmla="*/ 0 w 606"/>
              <a:gd name="T1" fmla="*/ 2147483647 h 170"/>
              <a:gd name="T2" fmla="*/ 2147483647 w 606"/>
              <a:gd name="T3" fmla="*/ 2147483647 h 170"/>
              <a:gd name="T4" fmla="*/ 2147483647 w 606"/>
              <a:gd name="T5" fmla="*/ 2147483647 h 170"/>
              <a:gd name="T6" fmla="*/ 2147483647 w 606"/>
              <a:gd name="T7" fmla="*/ 0 h 170"/>
              <a:gd name="T8" fmla="*/ 0 w 606"/>
              <a:gd name="T9" fmla="*/ 2147483647 h 17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06"/>
              <a:gd name="T16" fmla="*/ 0 h 170"/>
              <a:gd name="T17" fmla="*/ 606 w 606"/>
              <a:gd name="T18" fmla="*/ 170 h 17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06" h="170">
                <a:moveTo>
                  <a:pt x="0" y="28"/>
                </a:moveTo>
                <a:lnTo>
                  <a:pt x="600" y="170"/>
                </a:lnTo>
                <a:lnTo>
                  <a:pt x="606" y="142"/>
                </a:lnTo>
                <a:lnTo>
                  <a:pt x="5" y="0"/>
                </a:lnTo>
                <a:lnTo>
                  <a:pt x="0" y="28"/>
                </a:lnTo>
                <a:close/>
              </a:path>
            </a:pathLst>
          </a:custGeom>
          <a:solidFill>
            <a:srgbClr val="F2E5B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731" name="Freeform 576"/>
          <p:cNvSpPr>
            <a:spLocks/>
          </p:cNvSpPr>
          <p:nvPr/>
        </p:nvSpPr>
        <p:spPr bwMode="auto">
          <a:xfrm>
            <a:off x="5588000" y="3281363"/>
            <a:ext cx="106363" cy="23812"/>
          </a:xfrm>
          <a:custGeom>
            <a:avLst/>
            <a:gdLst>
              <a:gd name="T0" fmla="*/ 0 w 606"/>
              <a:gd name="T1" fmla="*/ 2147483647 h 170"/>
              <a:gd name="T2" fmla="*/ 2147483647 w 606"/>
              <a:gd name="T3" fmla="*/ 2147483647 h 170"/>
              <a:gd name="T4" fmla="*/ 2147483647 w 606"/>
              <a:gd name="T5" fmla="*/ 2147483647 h 170"/>
              <a:gd name="T6" fmla="*/ 2147483647 w 606"/>
              <a:gd name="T7" fmla="*/ 0 h 170"/>
              <a:gd name="T8" fmla="*/ 0 w 606"/>
              <a:gd name="T9" fmla="*/ 2147483647 h 17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06"/>
              <a:gd name="T16" fmla="*/ 0 h 170"/>
              <a:gd name="T17" fmla="*/ 606 w 606"/>
              <a:gd name="T18" fmla="*/ 170 h 17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06" h="170">
                <a:moveTo>
                  <a:pt x="0" y="28"/>
                </a:moveTo>
                <a:lnTo>
                  <a:pt x="600" y="170"/>
                </a:lnTo>
                <a:lnTo>
                  <a:pt x="606" y="142"/>
                </a:lnTo>
                <a:lnTo>
                  <a:pt x="5" y="0"/>
                </a:lnTo>
                <a:lnTo>
                  <a:pt x="0" y="28"/>
                </a:lnTo>
                <a:close/>
              </a:path>
            </a:pathLst>
          </a:custGeom>
          <a:solidFill>
            <a:srgbClr val="F2E5B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732" name="AutoShape 577"/>
          <p:cNvSpPr>
            <a:spLocks noChangeAspect="1" noChangeArrowheads="1" noTextEdit="1"/>
          </p:cNvSpPr>
          <p:nvPr/>
        </p:nvSpPr>
        <p:spPr bwMode="auto">
          <a:xfrm>
            <a:off x="6194425" y="1831975"/>
            <a:ext cx="295275" cy="293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733" name="Freeform 578"/>
          <p:cNvSpPr>
            <a:spLocks/>
          </p:cNvSpPr>
          <p:nvPr/>
        </p:nvSpPr>
        <p:spPr bwMode="auto">
          <a:xfrm>
            <a:off x="6196013" y="1831975"/>
            <a:ext cx="293687" cy="293688"/>
          </a:xfrm>
          <a:custGeom>
            <a:avLst/>
            <a:gdLst>
              <a:gd name="T0" fmla="*/ 2147483647 w 1894"/>
              <a:gd name="T1" fmla="*/ 0 h 1904"/>
              <a:gd name="T2" fmla="*/ 2147483647 w 1894"/>
              <a:gd name="T3" fmla="*/ 0 h 1904"/>
              <a:gd name="T4" fmla="*/ 2147483647 w 1894"/>
              <a:gd name="T5" fmla="*/ 2147483647 h 1904"/>
              <a:gd name="T6" fmla="*/ 2147483647 w 1894"/>
              <a:gd name="T7" fmla="*/ 2147483647 h 1904"/>
              <a:gd name="T8" fmla="*/ 2147483647 w 1894"/>
              <a:gd name="T9" fmla="*/ 2147483647 h 1904"/>
              <a:gd name="T10" fmla="*/ 2147483647 w 1894"/>
              <a:gd name="T11" fmla="*/ 2147483647 h 1904"/>
              <a:gd name="T12" fmla="*/ 2147483647 w 1894"/>
              <a:gd name="T13" fmla="*/ 2147483647 h 1904"/>
              <a:gd name="T14" fmla="*/ 2147483647 w 1894"/>
              <a:gd name="T15" fmla="*/ 2147483647 h 1904"/>
              <a:gd name="T16" fmla="*/ 2147483647 w 1894"/>
              <a:gd name="T17" fmla="*/ 2147483647 h 1904"/>
              <a:gd name="T18" fmla="*/ 2147483647 w 1894"/>
              <a:gd name="T19" fmla="*/ 2147483647 h 1904"/>
              <a:gd name="T20" fmla="*/ 2147483647 w 1894"/>
              <a:gd name="T21" fmla="*/ 2147483647 h 1904"/>
              <a:gd name="T22" fmla="*/ 2147483647 w 1894"/>
              <a:gd name="T23" fmla="*/ 2147483647 h 1904"/>
              <a:gd name="T24" fmla="*/ 2147483647 w 1894"/>
              <a:gd name="T25" fmla="*/ 2147483647 h 1904"/>
              <a:gd name="T26" fmla="*/ 2147483647 w 1894"/>
              <a:gd name="T27" fmla="*/ 2147483647 h 1904"/>
              <a:gd name="T28" fmla="*/ 2147483647 w 1894"/>
              <a:gd name="T29" fmla="*/ 2147483647 h 1904"/>
              <a:gd name="T30" fmla="*/ 2147483647 w 1894"/>
              <a:gd name="T31" fmla="*/ 2147483647 h 1904"/>
              <a:gd name="T32" fmla="*/ 2147483647 w 1894"/>
              <a:gd name="T33" fmla="*/ 2147483647 h 1904"/>
              <a:gd name="T34" fmla="*/ 2147483647 w 1894"/>
              <a:gd name="T35" fmla="*/ 2147483647 h 1904"/>
              <a:gd name="T36" fmla="*/ 2147483647 w 1894"/>
              <a:gd name="T37" fmla="*/ 2147483647 h 1904"/>
              <a:gd name="T38" fmla="*/ 2147483647 w 1894"/>
              <a:gd name="T39" fmla="*/ 2147483647 h 1904"/>
              <a:gd name="T40" fmla="*/ 2147483647 w 1894"/>
              <a:gd name="T41" fmla="*/ 2147483647 h 1904"/>
              <a:gd name="T42" fmla="*/ 2147483647 w 1894"/>
              <a:gd name="T43" fmla="*/ 2147483647 h 1904"/>
              <a:gd name="T44" fmla="*/ 2147483647 w 1894"/>
              <a:gd name="T45" fmla="*/ 2147483647 h 1904"/>
              <a:gd name="T46" fmla="*/ 2147483647 w 1894"/>
              <a:gd name="T47" fmla="*/ 2147483647 h 1904"/>
              <a:gd name="T48" fmla="*/ 2147483647 w 1894"/>
              <a:gd name="T49" fmla="*/ 2147483647 h 1904"/>
              <a:gd name="T50" fmla="*/ 2147483647 w 1894"/>
              <a:gd name="T51" fmla="*/ 2147483647 h 1904"/>
              <a:gd name="T52" fmla="*/ 2147483647 w 1894"/>
              <a:gd name="T53" fmla="*/ 2147483647 h 1904"/>
              <a:gd name="T54" fmla="*/ 2147483647 w 1894"/>
              <a:gd name="T55" fmla="*/ 2147483647 h 1904"/>
              <a:gd name="T56" fmla="*/ 2147483647 w 1894"/>
              <a:gd name="T57" fmla="*/ 2147483647 h 1904"/>
              <a:gd name="T58" fmla="*/ 2147483647 w 1894"/>
              <a:gd name="T59" fmla="*/ 2147483647 h 1904"/>
              <a:gd name="T60" fmla="*/ 2147483647 w 1894"/>
              <a:gd name="T61" fmla="*/ 2147483647 h 1904"/>
              <a:gd name="T62" fmla="*/ 2147483647 w 1894"/>
              <a:gd name="T63" fmla="*/ 2147483647 h 1904"/>
              <a:gd name="T64" fmla="*/ 2147483647 w 1894"/>
              <a:gd name="T65" fmla="*/ 2147483647 h 1904"/>
              <a:gd name="T66" fmla="*/ 2147483647 w 1894"/>
              <a:gd name="T67" fmla="*/ 2147483647 h 1904"/>
              <a:gd name="T68" fmla="*/ 2147483647 w 1894"/>
              <a:gd name="T69" fmla="*/ 2147483647 h 1904"/>
              <a:gd name="T70" fmla="*/ 2147483647 w 1894"/>
              <a:gd name="T71" fmla="*/ 2147483647 h 1904"/>
              <a:gd name="T72" fmla="*/ 2147483647 w 1894"/>
              <a:gd name="T73" fmla="*/ 2147483647 h 1904"/>
              <a:gd name="T74" fmla="*/ 2147483647 w 1894"/>
              <a:gd name="T75" fmla="*/ 2147483647 h 1904"/>
              <a:gd name="T76" fmla="*/ 2147483647 w 1894"/>
              <a:gd name="T77" fmla="*/ 2147483647 h 1904"/>
              <a:gd name="T78" fmla="*/ 2147483647 w 1894"/>
              <a:gd name="T79" fmla="*/ 2147483647 h 1904"/>
              <a:gd name="T80" fmla="*/ 0 w 1894"/>
              <a:gd name="T81" fmla="*/ 2147483647 h 1904"/>
              <a:gd name="T82" fmla="*/ 2147483647 w 1894"/>
              <a:gd name="T83" fmla="*/ 2147483647 h 1904"/>
              <a:gd name="T84" fmla="*/ 2147483647 w 1894"/>
              <a:gd name="T85" fmla="*/ 2147483647 h 1904"/>
              <a:gd name="T86" fmla="*/ 2147483647 w 1894"/>
              <a:gd name="T87" fmla="*/ 2147483647 h 1904"/>
              <a:gd name="T88" fmla="*/ 2147483647 w 1894"/>
              <a:gd name="T89" fmla="*/ 2147483647 h 1904"/>
              <a:gd name="T90" fmla="*/ 2147483647 w 1894"/>
              <a:gd name="T91" fmla="*/ 2147483647 h 1904"/>
              <a:gd name="T92" fmla="*/ 2147483647 w 1894"/>
              <a:gd name="T93" fmla="*/ 2147483647 h 1904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w 1894"/>
              <a:gd name="T142" fmla="*/ 0 h 1904"/>
              <a:gd name="T143" fmla="*/ 1894 w 1894"/>
              <a:gd name="T144" fmla="*/ 1904 h 1904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T141" t="T142" r="T143" b="T144"/>
            <a:pathLst>
              <a:path w="1894" h="1904">
                <a:moveTo>
                  <a:pt x="651" y="0"/>
                </a:moveTo>
                <a:lnTo>
                  <a:pt x="653" y="0"/>
                </a:lnTo>
                <a:lnTo>
                  <a:pt x="659" y="0"/>
                </a:lnTo>
                <a:lnTo>
                  <a:pt x="668" y="0"/>
                </a:lnTo>
                <a:lnTo>
                  <a:pt x="682" y="0"/>
                </a:lnTo>
                <a:lnTo>
                  <a:pt x="699" y="1"/>
                </a:lnTo>
                <a:lnTo>
                  <a:pt x="720" y="1"/>
                </a:lnTo>
                <a:lnTo>
                  <a:pt x="742" y="3"/>
                </a:lnTo>
                <a:lnTo>
                  <a:pt x="769" y="4"/>
                </a:lnTo>
                <a:lnTo>
                  <a:pt x="799" y="6"/>
                </a:lnTo>
                <a:lnTo>
                  <a:pt x="831" y="8"/>
                </a:lnTo>
                <a:lnTo>
                  <a:pt x="865" y="10"/>
                </a:lnTo>
                <a:lnTo>
                  <a:pt x="902" y="13"/>
                </a:lnTo>
                <a:lnTo>
                  <a:pt x="941" y="17"/>
                </a:lnTo>
                <a:lnTo>
                  <a:pt x="982" y="21"/>
                </a:lnTo>
                <a:lnTo>
                  <a:pt x="1025" y="26"/>
                </a:lnTo>
                <a:lnTo>
                  <a:pt x="1070" y="32"/>
                </a:lnTo>
                <a:lnTo>
                  <a:pt x="1116" y="38"/>
                </a:lnTo>
                <a:lnTo>
                  <a:pt x="1164" y="46"/>
                </a:lnTo>
                <a:lnTo>
                  <a:pt x="1213" y="55"/>
                </a:lnTo>
                <a:lnTo>
                  <a:pt x="1263" y="63"/>
                </a:lnTo>
                <a:lnTo>
                  <a:pt x="1315" y="73"/>
                </a:lnTo>
                <a:lnTo>
                  <a:pt x="1366" y="85"/>
                </a:lnTo>
                <a:lnTo>
                  <a:pt x="1418" y="97"/>
                </a:lnTo>
                <a:lnTo>
                  <a:pt x="1472" y="111"/>
                </a:lnTo>
                <a:lnTo>
                  <a:pt x="1525" y="125"/>
                </a:lnTo>
                <a:lnTo>
                  <a:pt x="1579" y="141"/>
                </a:lnTo>
                <a:lnTo>
                  <a:pt x="1632" y="159"/>
                </a:lnTo>
                <a:lnTo>
                  <a:pt x="1685" y="177"/>
                </a:lnTo>
                <a:lnTo>
                  <a:pt x="1739" y="197"/>
                </a:lnTo>
                <a:lnTo>
                  <a:pt x="1791" y="218"/>
                </a:lnTo>
                <a:lnTo>
                  <a:pt x="1843" y="241"/>
                </a:lnTo>
                <a:lnTo>
                  <a:pt x="1894" y="266"/>
                </a:lnTo>
                <a:lnTo>
                  <a:pt x="1729" y="1139"/>
                </a:lnTo>
                <a:lnTo>
                  <a:pt x="1733" y="1140"/>
                </a:lnTo>
                <a:lnTo>
                  <a:pt x="1742" y="1146"/>
                </a:lnTo>
                <a:lnTo>
                  <a:pt x="1755" y="1156"/>
                </a:lnTo>
                <a:lnTo>
                  <a:pt x="1768" y="1173"/>
                </a:lnTo>
                <a:lnTo>
                  <a:pt x="1778" y="1199"/>
                </a:lnTo>
                <a:lnTo>
                  <a:pt x="1781" y="1234"/>
                </a:lnTo>
                <a:lnTo>
                  <a:pt x="1777" y="1281"/>
                </a:lnTo>
                <a:lnTo>
                  <a:pt x="1760" y="1341"/>
                </a:lnTo>
                <a:lnTo>
                  <a:pt x="1472" y="1765"/>
                </a:lnTo>
                <a:lnTo>
                  <a:pt x="1432" y="1765"/>
                </a:lnTo>
                <a:lnTo>
                  <a:pt x="1324" y="1904"/>
                </a:lnTo>
                <a:lnTo>
                  <a:pt x="1322" y="1904"/>
                </a:lnTo>
                <a:lnTo>
                  <a:pt x="1315" y="1903"/>
                </a:lnTo>
                <a:lnTo>
                  <a:pt x="1304" y="1902"/>
                </a:lnTo>
                <a:lnTo>
                  <a:pt x="1290" y="1900"/>
                </a:lnTo>
                <a:lnTo>
                  <a:pt x="1270" y="1897"/>
                </a:lnTo>
                <a:lnTo>
                  <a:pt x="1249" y="1894"/>
                </a:lnTo>
                <a:lnTo>
                  <a:pt x="1223" y="1891"/>
                </a:lnTo>
                <a:lnTo>
                  <a:pt x="1194" y="1887"/>
                </a:lnTo>
                <a:lnTo>
                  <a:pt x="1162" y="1881"/>
                </a:lnTo>
                <a:lnTo>
                  <a:pt x="1128" y="1876"/>
                </a:lnTo>
                <a:lnTo>
                  <a:pt x="1091" y="1869"/>
                </a:lnTo>
                <a:lnTo>
                  <a:pt x="1050" y="1862"/>
                </a:lnTo>
                <a:lnTo>
                  <a:pt x="1008" y="1854"/>
                </a:lnTo>
                <a:lnTo>
                  <a:pt x="964" y="1845"/>
                </a:lnTo>
                <a:lnTo>
                  <a:pt x="918" y="1835"/>
                </a:lnTo>
                <a:lnTo>
                  <a:pt x="870" y="1824"/>
                </a:lnTo>
                <a:lnTo>
                  <a:pt x="820" y="1813"/>
                </a:lnTo>
                <a:lnTo>
                  <a:pt x="769" y="1800"/>
                </a:lnTo>
                <a:lnTo>
                  <a:pt x="717" y="1786"/>
                </a:lnTo>
                <a:lnTo>
                  <a:pt x="664" y="1772"/>
                </a:lnTo>
                <a:lnTo>
                  <a:pt x="610" y="1755"/>
                </a:lnTo>
                <a:lnTo>
                  <a:pt x="555" y="1738"/>
                </a:lnTo>
                <a:lnTo>
                  <a:pt x="501" y="1720"/>
                </a:lnTo>
                <a:lnTo>
                  <a:pt x="445" y="1701"/>
                </a:lnTo>
                <a:lnTo>
                  <a:pt x="390" y="1681"/>
                </a:lnTo>
                <a:lnTo>
                  <a:pt x="334" y="1659"/>
                </a:lnTo>
                <a:lnTo>
                  <a:pt x="280" y="1636"/>
                </a:lnTo>
                <a:lnTo>
                  <a:pt x="225" y="1611"/>
                </a:lnTo>
                <a:lnTo>
                  <a:pt x="172" y="1585"/>
                </a:lnTo>
                <a:lnTo>
                  <a:pt x="119" y="1559"/>
                </a:lnTo>
                <a:lnTo>
                  <a:pt x="67" y="1530"/>
                </a:lnTo>
                <a:lnTo>
                  <a:pt x="17" y="1500"/>
                </a:lnTo>
                <a:lnTo>
                  <a:pt x="16" y="1495"/>
                </a:lnTo>
                <a:lnTo>
                  <a:pt x="12" y="1480"/>
                </a:lnTo>
                <a:lnTo>
                  <a:pt x="8" y="1457"/>
                </a:lnTo>
                <a:lnTo>
                  <a:pt x="4" y="1430"/>
                </a:lnTo>
                <a:lnTo>
                  <a:pt x="0" y="1401"/>
                </a:lnTo>
                <a:lnTo>
                  <a:pt x="0" y="1370"/>
                </a:lnTo>
                <a:lnTo>
                  <a:pt x="4" y="1343"/>
                </a:lnTo>
                <a:lnTo>
                  <a:pt x="12" y="1319"/>
                </a:lnTo>
                <a:lnTo>
                  <a:pt x="388" y="965"/>
                </a:lnTo>
                <a:lnTo>
                  <a:pt x="387" y="961"/>
                </a:lnTo>
                <a:lnTo>
                  <a:pt x="386" y="952"/>
                </a:lnTo>
                <a:lnTo>
                  <a:pt x="386" y="936"/>
                </a:lnTo>
                <a:lnTo>
                  <a:pt x="390" y="917"/>
                </a:lnTo>
                <a:lnTo>
                  <a:pt x="397" y="893"/>
                </a:lnTo>
                <a:lnTo>
                  <a:pt x="412" y="868"/>
                </a:lnTo>
                <a:lnTo>
                  <a:pt x="435" y="841"/>
                </a:lnTo>
                <a:lnTo>
                  <a:pt x="468" y="814"/>
                </a:lnTo>
                <a:lnTo>
                  <a:pt x="651" y="0"/>
                </a:lnTo>
                <a:close/>
              </a:path>
            </a:pathLst>
          </a:custGeom>
          <a:solidFill>
            <a:schemeClr val="folHlink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734" name="Freeform 579"/>
          <p:cNvSpPr>
            <a:spLocks/>
          </p:cNvSpPr>
          <p:nvPr/>
        </p:nvSpPr>
        <p:spPr bwMode="auto">
          <a:xfrm>
            <a:off x="6232525" y="2019300"/>
            <a:ext cx="171450" cy="49213"/>
          </a:xfrm>
          <a:custGeom>
            <a:avLst/>
            <a:gdLst>
              <a:gd name="T0" fmla="*/ 2147483647 w 1106"/>
              <a:gd name="T1" fmla="*/ 0 h 331"/>
              <a:gd name="T2" fmla="*/ 2147483647 w 1106"/>
              <a:gd name="T3" fmla="*/ 2147483647 h 331"/>
              <a:gd name="T4" fmla="*/ 2147483647 w 1106"/>
              <a:gd name="T5" fmla="*/ 2147483647 h 331"/>
              <a:gd name="T6" fmla="*/ 0 w 1106"/>
              <a:gd name="T7" fmla="*/ 2147483647 h 331"/>
              <a:gd name="T8" fmla="*/ 2147483647 w 1106"/>
              <a:gd name="T9" fmla="*/ 0 h 33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106"/>
              <a:gd name="T16" fmla="*/ 0 h 331"/>
              <a:gd name="T17" fmla="*/ 1106 w 1106"/>
              <a:gd name="T18" fmla="*/ 331 h 33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106" h="331">
                <a:moveTo>
                  <a:pt x="40" y="0"/>
                </a:moveTo>
                <a:lnTo>
                  <a:pt x="1106" y="277"/>
                </a:lnTo>
                <a:lnTo>
                  <a:pt x="1071" y="331"/>
                </a:lnTo>
                <a:lnTo>
                  <a:pt x="0" y="36"/>
                </a:lnTo>
                <a:lnTo>
                  <a:pt x="40" y="0"/>
                </a:lnTo>
                <a:close/>
              </a:path>
            </a:pathLst>
          </a:custGeom>
          <a:solidFill>
            <a:srgbClr val="7F7F7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735" name="Freeform 580"/>
          <p:cNvSpPr>
            <a:spLocks/>
          </p:cNvSpPr>
          <p:nvPr/>
        </p:nvSpPr>
        <p:spPr bwMode="auto">
          <a:xfrm>
            <a:off x="6203950" y="2041525"/>
            <a:ext cx="200025" cy="76200"/>
          </a:xfrm>
          <a:custGeom>
            <a:avLst/>
            <a:gdLst>
              <a:gd name="T0" fmla="*/ 2147483647 w 1285"/>
              <a:gd name="T1" fmla="*/ 2147483647 h 505"/>
              <a:gd name="T2" fmla="*/ 2147483647 w 1285"/>
              <a:gd name="T3" fmla="*/ 2147483647 h 505"/>
              <a:gd name="T4" fmla="*/ 2147483647 w 1285"/>
              <a:gd name="T5" fmla="*/ 2147483647 h 505"/>
              <a:gd name="T6" fmla="*/ 2147483647 w 1285"/>
              <a:gd name="T7" fmla="*/ 2147483647 h 505"/>
              <a:gd name="T8" fmla="*/ 2147483647 w 1285"/>
              <a:gd name="T9" fmla="*/ 2147483647 h 505"/>
              <a:gd name="T10" fmla="*/ 2147483647 w 1285"/>
              <a:gd name="T11" fmla="*/ 2147483647 h 505"/>
              <a:gd name="T12" fmla="*/ 2147483647 w 1285"/>
              <a:gd name="T13" fmla="*/ 2147483647 h 505"/>
              <a:gd name="T14" fmla="*/ 2147483647 w 1285"/>
              <a:gd name="T15" fmla="*/ 2147483647 h 505"/>
              <a:gd name="T16" fmla="*/ 2147483647 w 1285"/>
              <a:gd name="T17" fmla="*/ 2147483647 h 505"/>
              <a:gd name="T18" fmla="*/ 2147483647 w 1285"/>
              <a:gd name="T19" fmla="*/ 2147483647 h 505"/>
              <a:gd name="T20" fmla="*/ 2147483647 w 1285"/>
              <a:gd name="T21" fmla="*/ 2147483647 h 505"/>
              <a:gd name="T22" fmla="*/ 2147483647 w 1285"/>
              <a:gd name="T23" fmla="*/ 2147483647 h 505"/>
              <a:gd name="T24" fmla="*/ 2147483647 w 1285"/>
              <a:gd name="T25" fmla="*/ 2147483647 h 505"/>
              <a:gd name="T26" fmla="*/ 2147483647 w 1285"/>
              <a:gd name="T27" fmla="*/ 2147483647 h 505"/>
              <a:gd name="T28" fmla="*/ 2147483647 w 1285"/>
              <a:gd name="T29" fmla="*/ 2147483647 h 505"/>
              <a:gd name="T30" fmla="*/ 2147483647 w 1285"/>
              <a:gd name="T31" fmla="*/ 2147483647 h 505"/>
              <a:gd name="T32" fmla="*/ 2147483647 w 1285"/>
              <a:gd name="T33" fmla="*/ 2147483647 h 505"/>
              <a:gd name="T34" fmla="*/ 2147483647 w 1285"/>
              <a:gd name="T35" fmla="*/ 2147483647 h 505"/>
              <a:gd name="T36" fmla="*/ 0 w 1285"/>
              <a:gd name="T37" fmla="*/ 2147483647 h 505"/>
              <a:gd name="T38" fmla="*/ 2147483647 w 1285"/>
              <a:gd name="T39" fmla="*/ 2147483647 h 505"/>
              <a:gd name="T40" fmla="*/ 2147483647 w 1285"/>
              <a:gd name="T41" fmla="*/ 2147483647 h 505"/>
              <a:gd name="T42" fmla="*/ 2147483647 w 1285"/>
              <a:gd name="T43" fmla="*/ 2147483647 h 505"/>
              <a:gd name="T44" fmla="*/ 2147483647 w 1285"/>
              <a:gd name="T45" fmla="*/ 2147483647 h 505"/>
              <a:gd name="T46" fmla="*/ 2147483647 w 1285"/>
              <a:gd name="T47" fmla="*/ 2147483647 h 505"/>
              <a:gd name="T48" fmla="*/ 2147483647 w 1285"/>
              <a:gd name="T49" fmla="*/ 2147483647 h 505"/>
              <a:gd name="T50" fmla="*/ 2147483647 w 1285"/>
              <a:gd name="T51" fmla="*/ 2147483647 h 505"/>
              <a:gd name="T52" fmla="*/ 2147483647 w 1285"/>
              <a:gd name="T53" fmla="*/ 2147483647 h 505"/>
              <a:gd name="T54" fmla="*/ 2147483647 w 1285"/>
              <a:gd name="T55" fmla="*/ 2147483647 h 505"/>
              <a:gd name="T56" fmla="*/ 2147483647 w 1285"/>
              <a:gd name="T57" fmla="*/ 2147483647 h 505"/>
              <a:gd name="T58" fmla="*/ 2147483647 w 1285"/>
              <a:gd name="T59" fmla="*/ 2147483647 h 505"/>
              <a:gd name="T60" fmla="*/ 2147483647 w 1285"/>
              <a:gd name="T61" fmla="*/ 2147483647 h 505"/>
              <a:gd name="T62" fmla="*/ 2147483647 w 1285"/>
              <a:gd name="T63" fmla="*/ 2147483647 h 505"/>
              <a:gd name="T64" fmla="*/ 2147483647 w 1285"/>
              <a:gd name="T65" fmla="*/ 2147483647 h 505"/>
              <a:gd name="T66" fmla="*/ 2147483647 w 1285"/>
              <a:gd name="T67" fmla="*/ 2147483647 h 505"/>
              <a:gd name="T68" fmla="*/ 2147483647 w 1285"/>
              <a:gd name="T69" fmla="*/ 2147483647 h 505"/>
              <a:gd name="T70" fmla="*/ 2147483647 w 1285"/>
              <a:gd name="T71" fmla="*/ 2147483647 h 505"/>
              <a:gd name="T72" fmla="*/ 2147483647 w 1285"/>
              <a:gd name="T73" fmla="*/ 2147483647 h 505"/>
              <a:gd name="T74" fmla="*/ 2147483647 w 1285"/>
              <a:gd name="T75" fmla="*/ 2147483647 h 505"/>
              <a:gd name="T76" fmla="*/ 2147483647 w 1285"/>
              <a:gd name="T77" fmla="*/ 2147483647 h 505"/>
              <a:gd name="T78" fmla="*/ 2147483647 w 1285"/>
              <a:gd name="T79" fmla="*/ 2147483647 h 505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w 1285"/>
              <a:gd name="T121" fmla="*/ 0 h 505"/>
              <a:gd name="T122" fmla="*/ 1285 w 1285"/>
              <a:gd name="T123" fmla="*/ 505 h 505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T120" t="T121" r="T122" b="T123"/>
            <a:pathLst>
              <a:path w="1285" h="505">
                <a:moveTo>
                  <a:pt x="1284" y="391"/>
                </a:moveTo>
                <a:lnTo>
                  <a:pt x="1282" y="391"/>
                </a:lnTo>
                <a:lnTo>
                  <a:pt x="1275" y="390"/>
                </a:lnTo>
                <a:lnTo>
                  <a:pt x="1264" y="389"/>
                </a:lnTo>
                <a:lnTo>
                  <a:pt x="1250" y="387"/>
                </a:lnTo>
                <a:lnTo>
                  <a:pt x="1232" y="385"/>
                </a:lnTo>
                <a:lnTo>
                  <a:pt x="1209" y="382"/>
                </a:lnTo>
                <a:lnTo>
                  <a:pt x="1183" y="378"/>
                </a:lnTo>
                <a:lnTo>
                  <a:pt x="1155" y="374"/>
                </a:lnTo>
                <a:lnTo>
                  <a:pt x="1124" y="369"/>
                </a:lnTo>
                <a:lnTo>
                  <a:pt x="1089" y="362"/>
                </a:lnTo>
                <a:lnTo>
                  <a:pt x="1052" y="355"/>
                </a:lnTo>
                <a:lnTo>
                  <a:pt x="1013" y="349"/>
                </a:lnTo>
                <a:lnTo>
                  <a:pt x="971" y="340"/>
                </a:lnTo>
                <a:lnTo>
                  <a:pt x="926" y="332"/>
                </a:lnTo>
                <a:lnTo>
                  <a:pt x="881" y="322"/>
                </a:lnTo>
                <a:lnTo>
                  <a:pt x="834" y="311"/>
                </a:lnTo>
                <a:lnTo>
                  <a:pt x="785" y="299"/>
                </a:lnTo>
                <a:lnTo>
                  <a:pt x="735" y="287"/>
                </a:lnTo>
                <a:lnTo>
                  <a:pt x="684" y="273"/>
                </a:lnTo>
                <a:lnTo>
                  <a:pt x="632" y="259"/>
                </a:lnTo>
                <a:lnTo>
                  <a:pt x="579" y="244"/>
                </a:lnTo>
                <a:lnTo>
                  <a:pt x="526" y="228"/>
                </a:lnTo>
                <a:lnTo>
                  <a:pt x="472" y="209"/>
                </a:lnTo>
                <a:lnTo>
                  <a:pt x="419" y="191"/>
                </a:lnTo>
                <a:lnTo>
                  <a:pt x="364" y="171"/>
                </a:lnTo>
                <a:lnTo>
                  <a:pt x="311" y="150"/>
                </a:lnTo>
                <a:lnTo>
                  <a:pt x="259" y="128"/>
                </a:lnTo>
                <a:lnTo>
                  <a:pt x="206" y="105"/>
                </a:lnTo>
                <a:lnTo>
                  <a:pt x="155" y="81"/>
                </a:lnTo>
                <a:lnTo>
                  <a:pt x="104" y="55"/>
                </a:lnTo>
                <a:lnTo>
                  <a:pt x="55" y="28"/>
                </a:lnTo>
                <a:lnTo>
                  <a:pt x="7" y="0"/>
                </a:lnTo>
                <a:lnTo>
                  <a:pt x="6" y="4"/>
                </a:lnTo>
                <a:lnTo>
                  <a:pt x="4" y="15"/>
                </a:lnTo>
                <a:lnTo>
                  <a:pt x="2" y="32"/>
                </a:lnTo>
                <a:lnTo>
                  <a:pt x="0" y="53"/>
                </a:lnTo>
                <a:lnTo>
                  <a:pt x="0" y="76"/>
                </a:lnTo>
                <a:lnTo>
                  <a:pt x="2" y="98"/>
                </a:lnTo>
                <a:lnTo>
                  <a:pt x="8" y="120"/>
                </a:lnTo>
                <a:lnTo>
                  <a:pt x="18" y="137"/>
                </a:lnTo>
                <a:lnTo>
                  <a:pt x="19" y="139"/>
                </a:lnTo>
                <a:lnTo>
                  <a:pt x="22" y="141"/>
                </a:lnTo>
                <a:lnTo>
                  <a:pt x="28" y="144"/>
                </a:lnTo>
                <a:lnTo>
                  <a:pt x="37" y="148"/>
                </a:lnTo>
                <a:lnTo>
                  <a:pt x="47" y="155"/>
                </a:lnTo>
                <a:lnTo>
                  <a:pt x="59" y="162"/>
                </a:lnTo>
                <a:lnTo>
                  <a:pt x="75" y="170"/>
                </a:lnTo>
                <a:lnTo>
                  <a:pt x="92" y="180"/>
                </a:lnTo>
                <a:lnTo>
                  <a:pt x="112" y="190"/>
                </a:lnTo>
                <a:lnTo>
                  <a:pt x="134" y="200"/>
                </a:lnTo>
                <a:lnTo>
                  <a:pt x="159" y="212"/>
                </a:lnTo>
                <a:lnTo>
                  <a:pt x="186" y="225"/>
                </a:lnTo>
                <a:lnTo>
                  <a:pt x="215" y="238"/>
                </a:lnTo>
                <a:lnTo>
                  <a:pt x="247" y="252"/>
                </a:lnTo>
                <a:lnTo>
                  <a:pt x="281" y="267"/>
                </a:lnTo>
                <a:lnTo>
                  <a:pt x="318" y="281"/>
                </a:lnTo>
                <a:lnTo>
                  <a:pt x="358" y="296"/>
                </a:lnTo>
                <a:lnTo>
                  <a:pt x="399" y="311"/>
                </a:lnTo>
                <a:lnTo>
                  <a:pt x="443" y="326"/>
                </a:lnTo>
                <a:lnTo>
                  <a:pt x="491" y="341"/>
                </a:lnTo>
                <a:lnTo>
                  <a:pt x="540" y="357"/>
                </a:lnTo>
                <a:lnTo>
                  <a:pt x="592" y="372"/>
                </a:lnTo>
                <a:lnTo>
                  <a:pt x="647" y="387"/>
                </a:lnTo>
                <a:lnTo>
                  <a:pt x="703" y="402"/>
                </a:lnTo>
                <a:lnTo>
                  <a:pt x="764" y="416"/>
                </a:lnTo>
                <a:lnTo>
                  <a:pt x="826" y="431"/>
                </a:lnTo>
                <a:lnTo>
                  <a:pt x="890" y="444"/>
                </a:lnTo>
                <a:lnTo>
                  <a:pt x="958" y="459"/>
                </a:lnTo>
                <a:lnTo>
                  <a:pt x="1028" y="472"/>
                </a:lnTo>
                <a:lnTo>
                  <a:pt x="1101" y="483"/>
                </a:lnTo>
                <a:lnTo>
                  <a:pt x="1177" y="494"/>
                </a:lnTo>
                <a:lnTo>
                  <a:pt x="1255" y="505"/>
                </a:lnTo>
                <a:lnTo>
                  <a:pt x="1256" y="503"/>
                </a:lnTo>
                <a:lnTo>
                  <a:pt x="1260" y="497"/>
                </a:lnTo>
                <a:lnTo>
                  <a:pt x="1265" y="487"/>
                </a:lnTo>
                <a:lnTo>
                  <a:pt x="1272" y="473"/>
                </a:lnTo>
                <a:lnTo>
                  <a:pt x="1278" y="456"/>
                </a:lnTo>
                <a:lnTo>
                  <a:pt x="1282" y="437"/>
                </a:lnTo>
                <a:lnTo>
                  <a:pt x="1285" y="415"/>
                </a:lnTo>
                <a:lnTo>
                  <a:pt x="1284" y="391"/>
                </a:ln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736" name="AutoShape 581"/>
          <p:cNvSpPr>
            <a:spLocks noChangeAspect="1" noChangeArrowheads="1" noTextEdit="1"/>
          </p:cNvSpPr>
          <p:nvPr/>
        </p:nvSpPr>
        <p:spPr bwMode="auto">
          <a:xfrm>
            <a:off x="6143625" y="1728788"/>
            <a:ext cx="322263" cy="34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737" name="Freeform 582"/>
          <p:cNvSpPr>
            <a:spLocks/>
          </p:cNvSpPr>
          <p:nvPr/>
        </p:nvSpPr>
        <p:spPr bwMode="auto">
          <a:xfrm>
            <a:off x="6210300" y="1751013"/>
            <a:ext cx="46038" cy="57150"/>
          </a:xfrm>
          <a:custGeom>
            <a:avLst/>
            <a:gdLst>
              <a:gd name="T0" fmla="*/ 2147483647 w 179"/>
              <a:gd name="T1" fmla="*/ 2147483647 h 216"/>
              <a:gd name="T2" fmla="*/ 2147483647 w 179"/>
              <a:gd name="T3" fmla="*/ 2147483647 h 216"/>
              <a:gd name="T4" fmla="*/ 2147483647 w 179"/>
              <a:gd name="T5" fmla="*/ 2147483647 h 216"/>
              <a:gd name="T6" fmla="*/ 2147483647 w 179"/>
              <a:gd name="T7" fmla="*/ 2147483647 h 216"/>
              <a:gd name="T8" fmla="*/ 2147483647 w 179"/>
              <a:gd name="T9" fmla="*/ 2147483647 h 216"/>
              <a:gd name="T10" fmla="*/ 2147483647 w 179"/>
              <a:gd name="T11" fmla="*/ 2147483647 h 216"/>
              <a:gd name="T12" fmla="*/ 2147483647 w 179"/>
              <a:gd name="T13" fmla="*/ 2147483647 h 216"/>
              <a:gd name="T14" fmla="*/ 2147483647 w 179"/>
              <a:gd name="T15" fmla="*/ 2147483647 h 216"/>
              <a:gd name="T16" fmla="*/ 0 w 179"/>
              <a:gd name="T17" fmla="*/ 2147483647 h 216"/>
              <a:gd name="T18" fmla="*/ 2147483647 w 179"/>
              <a:gd name="T19" fmla="*/ 2147483647 h 216"/>
              <a:gd name="T20" fmla="*/ 2147483647 w 179"/>
              <a:gd name="T21" fmla="*/ 2147483647 h 216"/>
              <a:gd name="T22" fmla="*/ 2147483647 w 179"/>
              <a:gd name="T23" fmla="*/ 2147483647 h 216"/>
              <a:gd name="T24" fmla="*/ 2147483647 w 179"/>
              <a:gd name="T25" fmla="*/ 2147483647 h 216"/>
              <a:gd name="T26" fmla="*/ 2147483647 w 179"/>
              <a:gd name="T27" fmla="*/ 2147483647 h 216"/>
              <a:gd name="T28" fmla="*/ 2147483647 w 179"/>
              <a:gd name="T29" fmla="*/ 2147483647 h 216"/>
              <a:gd name="T30" fmla="*/ 2147483647 w 179"/>
              <a:gd name="T31" fmla="*/ 2147483647 h 216"/>
              <a:gd name="T32" fmla="*/ 2147483647 w 179"/>
              <a:gd name="T33" fmla="*/ 2147483647 h 216"/>
              <a:gd name="T34" fmla="*/ 2147483647 w 179"/>
              <a:gd name="T35" fmla="*/ 2147483647 h 216"/>
              <a:gd name="T36" fmla="*/ 2147483647 w 179"/>
              <a:gd name="T37" fmla="*/ 2147483647 h 216"/>
              <a:gd name="T38" fmla="*/ 2147483647 w 179"/>
              <a:gd name="T39" fmla="*/ 2147483647 h 216"/>
              <a:gd name="T40" fmla="*/ 2147483647 w 179"/>
              <a:gd name="T41" fmla="*/ 2147483647 h 216"/>
              <a:gd name="T42" fmla="*/ 2147483647 w 179"/>
              <a:gd name="T43" fmla="*/ 2147483647 h 216"/>
              <a:gd name="T44" fmla="*/ 2147483647 w 179"/>
              <a:gd name="T45" fmla="*/ 2147483647 h 216"/>
              <a:gd name="T46" fmla="*/ 2147483647 w 179"/>
              <a:gd name="T47" fmla="*/ 2147483647 h 216"/>
              <a:gd name="T48" fmla="*/ 2147483647 w 179"/>
              <a:gd name="T49" fmla="*/ 2147483647 h 216"/>
              <a:gd name="T50" fmla="*/ 2147483647 w 179"/>
              <a:gd name="T51" fmla="*/ 2147483647 h 216"/>
              <a:gd name="T52" fmla="*/ 2147483647 w 179"/>
              <a:gd name="T53" fmla="*/ 2147483647 h 216"/>
              <a:gd name="T54" fmla="*/ 2147483647 w 179"/>
              <a:gd name="T55" fmla="*/ 2147483647 h 216"/>
              <a:gd name="T56" fmla="*/ 2147483647 w 179"/>
              <a:gd name="T57" fmla="*/ 2147483647 h 216"/>
              <a:gd name="T58" fmla="*/ 2147483647 w 179"/>
              <a:gd name="T59" fmla="*/ 2147483647 h 216"/>
              <a:gd name="T60" fmla="*/ 2147483647 w 179"/>
              <a:gd name="T61" fmla="*/ 2147483647 h 216"/>
              <a:gd name="T62" fmla="*/ 2147483647 w 179"/>
              <a:gd name="T63" fmla="*/ 2147483647 h 216"/>
              <a:gd name="T64" fmla="*/ 2147483647 w 179"/>
              <a:gd name="T65" fmla="*/ 2147483647 h 216"/>
              <a:gd name="T66" fmla="*/ 2147483647 w 179"/>
              <a:gd name="T67" fmla="*/ 2147483647 h 216"/>
              <a:gd name="T68" fmla="*/ 2147483647 w 179"/>
              <a:gd name="T69" fmla="*/ 2147483647 h 216"/>
              <a:gd name="T70" fmla="*/ 2147483647 w 179"/>
              <a:gd name="T71" fmla="*/ 2147483647 h 216"/>
              <a:gd name="T72" fmla="*/ 2147483647 w 179"/>
              <a:gd name="T73" fmla="*/ 2147483647 h 216"/>
              <a:gd name="T74" fmla="*/ 2147483647 w 179"/>
              <a:gd name="T75" fmla="*/ 2147483647 h 216"/>
              <a:gd name="T76" fmla="*/ 2147483647 w 179"/>
              <a:gd name="T77" fmla="*/ 2147483647 h 216"/>
              <a:gd name="T78" fmla="*/ 2147483647 w 179"/>
              <a:gd name="T79" fmla="*/ 2147483647 h 216"/>
              <a:gd name="T80" fmla="*/ 2147483647 w 179"/>
              <a:gd name="T81" fmla="*/ 2147483647 h 216"/>
              <a:gd name="T82" fmla="*/ 2147483647 w 179"/>
              <a:gd name="T83" fmla="*/ 2147483647 h 216"/>
              <a:gd name="T84" fmla="*/ 2147483647 w 179"/>
              <a:gd name="T85" fmla="*/ 0 h 216"/>
              <a:gd name="T86" fmla="*/ 2147483647 w 179"/>
              <a:gd name="T87" fmla="*/ 2147483647 h 216"/>
              <a:gd name="T88" fmla="*/ 2147483647 w 179"/>
              <a:gd name="T89" fmla="*/ 2147483647 h 216"/>
              <a:gd name="T90" fmla="*/ 2147483647 w 179"/>
              <a:gd name="T91" fmla="*/ 2147483647 h 216"/>
              <a:gd name="T92" fmla="*/ 2147483647 w 179"/>
              <a:gd name="T93" fmla="*/ 2147483647 h 216"/>
              <a:gd name="T94" fmla="*/ 2147483647 w 179"/>
              <a:gd name="T95" fmla="*/ 2147483647 h 216"/>
              <a:gd name="T96" fmla="*/ 2147483647 w 179"/>
              <a:gd name="T97" fmla="*/ 2147483647 h 21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179"/>
              <a:gd name="T148" fmla="*/ 0 h 216"/>
              <a:gd name="T149" fmla="*/ 179 w 179"/>
              <a:gd name="T150" fmla="*/ 216 h 21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179" h="216">
                <a:moveTo>
                  <a:pt x="63" y="28"/>
                </a:moveTo>
                <a:lnTo>
                  <a:pt x="49" y="37"/>
                </a:lnTo>
                <a:lnTo>
                  <a:pt x="38" y="47"/>
                </a:lnTo>
                <a:lnTo>
                  <a:pt x="27" y="59"/>
                </a:lnTo>
                <a:lnTo>
                  <a:pt x="18" y="72"/>
                </a:lnTo>
                <a:lnTo>
                  <a:pt x="10" y="86"/>
                </a:lnTo>
                <a:lnTo>
                  <a:pt x="5" y="101"/>
                </a:lnTo>
                <a:lnTo>
                  <a:pt x="2" y="117"/>
                </a:lnTo>
                <a:lnTo>
                  <a:pt x="0" y="133"/>
                </a:lnTo>
                <a:lnTo>
                  <a:pt x="2" y="155"/>
                </a:lnTo>
                <a:lnTo>
                  <a:pt x="10" y="173"/>
                </a:lnTo>
                <a:lnTo>
                  <a:pt x="23" y="190"/>
                </a:lnTo>
                <a:lnTo>
                  <a:pt x="40" y="201"/>
                </a:lnTo>
                <a:lnTo>
                  <a:pt x="59" y="211"/>
                </a:lnTo>
                <a:lnTo>
                  <a:pt x="79" y="215"/>
                </a:lnTo>
                <a:lnTo>
                  <a:pt x="100" y="216"/>
                </a:lnTo>
                <a:lnTo>
                  <a:pt x="120" y="213"/>
                </a:lnTo>
                <a:lnTo>
                  <a:pt x="124" y="213"/>
                </a:lnTo>
                <a:lnTo>
                  <a:pt x="128" y="211"/>
                </a:lnTo>
                <a:lnTo>
                  <a:pt x="131" y="208"/>
                </a:lnTo>
                <a:lnTo>
                  <a:pt x="132" y="203"/>
                </a:lnTo>
                <a:lnTo>
                  <a:pt x="130" y="198"/>
                </a:lnTo>
                <a:lnTo>
                  <a:pt x="126" y="194"/>
                </a:lnTo>
                <a:lnTo>
                  <a:pt x="121" y="190"/>
                </a:lnTo>
                <a:lnTo>
                  <a:pt x="116" y="187"/>
                </a:lnTo>
                <a:lnTo>
                  <a:pt x="105" y="184"/>
                </a:lnTo>
                <a:lnTo>
                  <a:pt x="95" y="182"/>
                </a:lnTo>
                <a:lnTo>
                  <a:pt x="84" y="180"/>
                </a:lnTo>
                <a:lnTo>
                  <a:pt x="75" y="178"/>
                </a:lnTo>
                <a:lnTo>
                  <a:pt x="65" y="175"/>
                </a:lnTo>
                <a:lnTo>
                  <a:pt x="56" y="170"/>
                </a:lnTo>
                <a:lnTo>
                  <a:pt x="47" y="165"/>
                </a:lnTo>
                <a:lnTo>
                  <a:pt x="39" y="156"/>
                </a:lnTo>
                <a:lnTo>
                  <a:pt x="36" y="120"/>
                </a:lnTo>
                <a:lnTo>
                  <a:pt x="44" y="90"/>
                </a:lnTo>
                <a:lnTo>
                  <a:pt x="61" y="67"/>
                </a:lnTo>
                <a:lnTo>
                  <a:pt x="84" y="47"/>
                </a:lnTo>
                <a:lnTo>
                  <a:pt x="109" y="32"/>
                </a:lnTo>
                <a:lnTo>
                  <a:pt x="136" y="21"/>
                </a:lnTo>
                <a:lnTo>
                  <a:pt x="160" y="12"/>
                </a:lnTo>
                <a:lnTo>
                  <a:pt x="179" y="5"/>
                </a:lnTo>
                <a:lnTo>
                  <a:pt x="167" y="1"/>
                </a:lnTo>
                <a:lnTo>
                  <a:pt x="154" y="0"/>
                </a:lnTo>
                <a:lnTo>
                  <a:pt x="140" y="2"/>
                </a:lnTo>
                <a:lnTo>
                  <a:pt x="124" y="5"/>
                </a:lnTo>
                <a:lnTo>
                  <a:pt x="108" y="10"/>
                </a:lnTo>
                <a:lnTo>
                  <a:pt x="92" y="15"/>
                </a:lnTo>
                <a:lnTo>
                  <a:pt x="77" y="22"/>
                </a:lnTo>
                <a:lnTo>
                  <a:pt x="63" y="28"/>
                </a:lnTo>
                <a:close/>
              </a:path>
            </a:pathLst>
          </a:custGeom>
          <a:solidFill>
            <a:srgbClr val="C9E8FF"/>
          </a:solidFill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738" name="Freeform 583"/>
          <p:cNvSpPr>
            <a:spLocks/>
          </p:cNvSpPr>
          <p:nvPr/>
        </p:nvSpPr>
        <p:spPr bwMode="auto">
          <a:xfrm>
            <a:off x="6288088" y="1749425"/>
            <a:ext cx="28575" cy="44450"/>
          </a:xfrm>
          <a:custGeom>
            <a:avLst/>
            <a:gdLst>
              <a:gd name="T0" fmla="*/ 2147483647 w 114"/>
              <a:gd name="T1" fmla="*/ 2147483647 h 168"/>
              <a:gd name="T2" fmla="*/ 2147483647 w 114"/>
              <a:gd name="T3" fmla="*/ 2147483647 h 168"/>
              <a:gd name="T4" fmla="*/ 2147483647 w 114"/>
              <a:gd name="T5" fmla="*/ 2147483647 h 168"/>
              <a:gd name="T6" fmla="*/ 2147483647 w 114"/>
              <a:gd name="T7" fmla="*/ 2147483647 h 168"/>
              <a:gd name="T8" fmla="*/ 2147483647 w 114"/>
              <a:gd name="T9" fmla="*/ 2147483647 h 168"/>
              <a:gd name="T10" fmla="*/ 2147483647 w 114"/>
              <a:gd name="T11" fmla="*/ 2147483647 h 168"/>
              <a:gd name="T12" fmla="*/ 2147483647 w 114"/>
              <a:gd name="T13" fmla="*/ 2147483647 h 168"/>
              <a:gd name="T14" fmla="*/ 2147483647 w 114"/>
              <a:gd name="T15" fmla="*/ 2147483647 h 168"/>
              <a:gd name="T16" fmla="*/ 2147483647 w 114"/>
              <a:gd name="T17" fmla="*/ 2147483647 h 168"/>
              <a:gd name="T18" fmla="*/ 2147483647 w 114"/>
              <a:gd name="T19" fmla="*/ 2147483647 h 168"/>
              <a:gd name="T20" fmla="*/ 2147483647 w 114"/>
              <a:gd name="T21" fmla="*/ 2147483647 h 168"/>
              <a:gd name="T22" fmla="*/ 2147483647 w 114"/>
              <a:gd name="T23" fmla="*/ 2147483647 h 168"/>
              <a:gd name="T24" fmla="*/ 2147483647 w 114"/>
              <a:gd name="T25" fmla="*/ 2147483647 h 168"/>
              <a:gd name="T26" fmla="*/ 2147483647 w 114"/>
              <a:gd name="T27" fmla="*/ 2147483647 h 168"/>
              <a:gd name="T28" fmla="*/ 2147483647 w 114"/>
              <a:gd name="T29" fmla="*/ 2147483647 h 168"/>
              <a:gd name="T30" fmla="*/ 2147483647 w 114"/>
              <a:gd name="T31" fmla="*/ 2147483647 h 168"/>
              <a:gd name="T32" fmla="*/ 2147483647 w 114"/>
              <a:gd name="T33" fmla="*/ 2147483647 h 168"/>
              <a:gd name="T34" fmla="*/ 2147483647 w 114"/>
              <a:gd name="T35" fmla="*/ 2147483647 h 168"/>
              <a:gd name="T36" fmla="*/ 2147483647 w 114"/>
              <a:gd name="T37" fmla="*/ 2147483647 h 168"/>
              <a:gd name="T38" fmla="*/ 2147483647 w 114"/>
              <a:gd name="T39" fmla="*/ 2147483647 h 168"/>
              <a:gd name="T40" fmla="*/ 2147483647 w 114"/>
              <a:gd name="T41" fmla="*/ 2147483647 h 168"/>
              <a:gd name="T42" fmla="*/ 2147483647 w 114"/>
              <a:gd name="T43" fmla="*/ 2147483647 h 168"/>
              <a:gd name="T44" fmla="*/ 2147483647 w 114"/>
              <a:gd name="T45" fmla="*/ 2147483647 h 168"/>
              <a:gd name="T46" fmla="*/ 2147483647 w 114"/>
              <a:gd name="T47" fmla="*/ 2147483647 h 168"/>
              <a:gd name="T48" fmla="*/ 2147483647 w 114"/>
              <a:gd name="T49" fmla="*/ 2147483647 h 168"/>
              <a:gd name="T50" fmla="*/ 2147483647 w 114"/>
              <a:gd name="T51" fmla="*/ 2147483647 h 168"/>
              <a:gd name="T52" fmla="*/ 2147483647 w 114"/>
              <a:gd name="T53" fmla="*/ 2147483647 h 168"/>
              <a:gd name="T54" fmla="*/ 2147483647 w 114"/>
              <a:gd name="T55" fmla="*/ 2147483647 h 168"/>
              <a:gd name="T56" fmla="*/ 2147483647 w 114"/>
              <a:gd name="T57" fmla="*/ 2147483647 h 168"/>
              <a:gd name="T58" fmla="*/ 2147483647 w 114"/>
              <a:gd name="T59" fmla="*/ 2147483647 h 168"/>
              <a:gd name="T60" fmla="*/ 2147483647 w 114"/>
              <a:gd name="T61" fmla="*/ 0 h 168"/>
              <a:gd name="T62" fmla="*/ 2147483647 w 114"/>
              <a:gd name="T63" fmla="*/ 0 h 168"/>
              <a:gd name="T64" fmla="*/ 0 w 114"/>
              <a:gd name="T65" fmla="*/ 2147483647 h 168"/>
              <a:gd name="T66" fmla="*/ 2147483647 w 114"/>
              <a:gd name="T67" fmla="*/ 2147483647 h 168"/>
              <a:gd name="T68" fmla="*/ 2147483647 w 114"/>
              <a:gd name="T69" fmla="*/ 2147483647 h 168"/>
              <a:gd name="T70" fmla="*/ 2147483647 w 114"/>
              <a:gd name="T71" fmla="*/ 2147483647 h 168"/>
              <a:gd name="T72" fmla="*/ 2147483647 w 114"/>
              <a:gd name="T73" fmla="*/ 2147483647 h 168"/>
              <a:gd name="T74" fmla="*/ 2147483647 w 114"/>
              <a:gd name="T75" fmla="*/ 2147483647 h 168"/>
              <a:gd name="T76" fmla="*/ 2147483647 w 114"/>
              <a:gd name="T77" fmla="*/ 2147483647 h 168"/>
              <a:gd name="T78" fmla="*/ 2147483647 w 114"/>
              <a:gd name="T79" fmla="*/ 2147483647 h 168"/>
              <a:gd name="T80" fmla="*/ 2147483647 w 114"/>
              <a:gd name="T81" fmla="*/ 2147483647 h 168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114"/>
              <a:gd name="T124" fmla="*/ 0 h 168"/>
              <a:gd name="T125" fmla="*/ 114 w 114"/>
              <a:gd name="T126" fmla="*/ 168 h 168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114" h="168">
                <a:moveTo>
                  <a:pt x="96" y="55"/>
                </a:moveTo>
                <a:lnTo>
                  <a:pt x="101" y="72"/>
                </a:lnTo>
                <a:lnTo>
                  <a:pt x="100" y="88"/>
                </a:lnTo>
                <a:lnTo>
                  <a:pt x="92" y="101"/>
                </a:lnTo>
                <a:lnTo>
                  <a:pt x="82" y="112"/>
                </a:lnTo>
                <a:lnTo>
                  <a:pt x="69" y="123"/>
                </a:lnTo>
                <a:lnTo>
                  <a:pt x="54" y="134"/>
                </a:lnTo>
                <a:lnTo>
                  <a:pt x="40" y="143"/>
                </a:lnTo>
                <a:lnTo>
                  <a:pt x="27" y="153"/>
                </a:lnTo>
                <a:lnTo>
                  <a:pt x="25" y="156"/>
                </a:lnTo>
                <a:lnTo>
                  <a:pt x="24" y="158"/>
                </a:lnTo>
                <a:lnTo>
                  <a:pt x="24" y="162"/>
                </a:lnTo>
                <a:lnTo>
                  <a:pt x="25" y="165"/>
                </a:lnTo>
                <a:lnTo>
                  <a:pt x="28" y="167"/>
                </a:lnTo>
                <a:lnTo>
                  <a:pt x="31" y="168"/>
                </a:lnTo>
                <a:lnTo>
                  <a:pt x="33" y="168"/>
                </a:lnTo>
                <a:lnTo>
                  <a:pt x="37" y="167"/>
                </a:lnTo>
                <a:lnTo>
                  <a:pt x="53" y="157"/>
                </a:lnTo>
                <a:lnTo>
                  <a:pt x="69" y="147"/>
                </a:lnTo>
                <a:lnTo>
                  <a:pt x="84" y="135"/>
                </a:lnTo>
                <a:lnTo>
                  <a:pt x="97" y="121"/>
                </a:lnTo>
                <a:lnTo>
                  <a:pt x="107" y="106"/>
                </a:lnTo>
                <a:lnTo>
                  <a:pt x="113" y="89"/>
                </a:lnTo>
                <a:lnTo>
                  <a:pt x="114" y="71"/>
                </a:lnTo>
                <a:lnTo>
                  <a:pt x="110" y="51"/>
                </a:lnTo>
                <a:lnTo>
                  <a:pt x="101" y="36"/>
                </a:lnTo>
                <a:lnTo>
                  <a:pt x="87" y="24"/>
                </a:lnTo>
                <a:lnTo>
                  <a:pt x="70" y="14"/>
                </a:lnTo>
                <a:lnTo>
                  <a:pt x="51" y="7"/>
                </a:lnTo>
                <a:lnTo>
                  <a:pt x="32" y="2"/>
                </a:lnTo>
                <a:lnTo>
                  <a:pt x="17" y="0"/>
                </a:lnTo>
                <a:lnTo>
                  <a:pt x="5" y="0"/>
                </a:lnTo>
                <a:lnTo>
                  <a:pt x="0" y="3"/>
                </a:lnTo>
                <a:lnTo>
                  <a:pt x="12" y="9"/>
                </a:lnTo>
                <a:lnTo>
                  <a:pt x="26" y="13"/>
                </a:lnTo>
                <a:lnTo>
                  <a:pt x="41" y="17"/>
                </a:lnTo>
                <a:lnTo>
                  <a:pt x="54" y="22"/>
                </a:lnTo>
                <a:lnTo>
                  <a:pt x="68" y="27"/>
                </a:lnTo>
                <a:lnTo>
                  <a:pt x="80" y="34"/>
                </a:lnTo>
                <a:lnTo>
                  <a:pt x="89" y="43"/>
                </a:lnTo>
                <a:lnTo>
                  <a:pt x="96" y="55"/>
                </a:lnTo>
                <a:close/>
              </a:path>
            </a:pathLst>
          </a:custGeom>
          <a:solidFill>
            <a:srgbClr val="C9E8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739" name="Freeform 584"/>
          <p:cNvSpPr>
            <a:spLocks/>
          </p:cNvSpPr>
          <p:nvPr/>
        </p:nvSpPr>
        <p:spPr bwMode="auto">
          <a:xfrm>
            <a:off x="6181725" y="1739900"/>
            <a:ext cx="74613" cy="92075"/>
          </a:xfrm>
          <a:custGeom>
            <a:avLst/>
            <a:gdLst>
              <a:gd name="T0" fmla="*/ 2147483647 w 289"/>
              <a:gd name="T1" fmla="*/ 2147483647 h 351"/>
              <a:gd name="T2" fmla="*/ 2147483647 w 289"/>
              <a:gd name="T3" fmla="*/ 2147483647 h 351"/>
              <a:gd name="T4" fmla="*/ 2147483647 w 289"/>
              <a:gd name="T5" fmla="*/ 2147483647 h 351"/>
              <a:gd name="T6" fmla="*/ 0 w 289"/>
              <a:gd name="T7" fmla="*/ 2147483647 h 351"/>
              <a:gd name="T8" fmla="*/ 2147483647 w 289"/>
              <a:gd name="T9" fmla="*/ 2147483647 h 351"/>
              <a:gd name="T10" fmla="*/ 2147483647 w 289"/>
              <a:gd name="T11" fmla="*/ 2147483647 h 351"/>
              <a:gd name="T12" fmla="*/ 2147483647 w 289"/>
              <a:gd name="T13" fmla="*/ 2147483647 h 351"/>
              <a:gd name="T14" fmla="*/ 2147483647 w 289"/>
              <a:gd name="T15" fmla="*/ 2147483647 h 351"/>
              <a:gd name="T16" fmla="*/ 2147483647 w 289"/>
              <a:gd name="T17" fmla="*/ 2147483647 h 351"/>
              <a:gd name="T18" fmla="*/ 2147483647 w 289"/>
              <a:gd name="T19" fmla="*/ 2147483647 h 351"/>
              <a:gd name="T20" fmla="*/ 2147483647 w 289"/>
              <a:gd name="T21" fmla="*/ 2147483647 h 351"/>
              <a:gd name="T22" fmla="*/ 2147483647 w 289"/>
              <a:gd name="T23" fmla="*/ 2147483647 h 351"/>
              <a:gd name="T24" fmla="*/ 2147483647 w 289"/>
              <a:gd name="T25" fmla="*/ 2147483647 h 351"/>
              <a:gd name="T26" fmla="*/ 2147483647 w 289"/>
              <a:gd name="T27" fmla="*/ 2147483647 h 351"/>
              <a:gd name="T28" fmla="*/ 2147483647 w 289"/>
              <a:gd name="T29" fmla="*/ 2147483647 h 351"/>
              <a:gd name="T30" fmla="*/ 2147483647 w 289"/>
              <a:gd name="T31" fmla="*/ 2147483647 h 351"/>
              <a:gd name="T32" fmla="*/ 2147483647 w 289"/>
              <a:gd name="T33" fmla="*/ 2147483647 h 351"/>
              <a:gd name="T34" fmla="*/ 2147483647 w 289"/>
              <a:gd name="T35" fmla="*/ 2147483647 h 351"/>
              <a:gd name="T36" fmla="*/ 2147483647 w 289"/>
              <a:gd name="T37" fmla="*/ 2147483647 h 351"/>
              <a:gd name="T38" fmla="*/ 2147483647 w 289"/>
              <a:gd name="T39" fmla="*/ 2147483647 h 351"/>
              <a:gd name="T40" fmla="*/ 2147483647 w 289"/>
              <a:gd name="T41" fmla="*/ 2147483647 h 351"/>
              <a:gd name="T42" fmla="*/ 2147483647 w 289"/>
              <a:gd name="T43" fmla="*/ 2147483647 h 351"/>
              <a:gd name="T44" fmla="*/ 2147483647 w 289"/>
              <a:gd name="T45" fmla="*/ 2147483647 h 351"/>
              <a:gd name="T46" fmla="*/ 2147483647 w 289"/>
              <a:gd name="T47" fmla="*/ 2147483647 h 351"/>
              <a:gd name="T48" fmla="*/ 2147483647 w 289"/>
              <a:gd name="T49" fmla="*/ 2147483647 h 351"/>
              <a:gd name="T50" fmla="*/ 2147483647 w 289"/>
              <a:gd name="T51" fmla="*/ 2147483647 h 351"/>
              <a:gd name="T52" fmla="*/ 2147483647 w 289"/>
              <a:gd name="T53" fmla="*/ 2147483647 h 351"/>
              <a:gd name="T54" fmla="*/ 2147483647 w 289"/>
              <a:gd name="T55" fmla="*/ 2147483647 h 351"/>
              <a:gd name="T56" fmla="*/ 2147483647 w 289"/>
              <a:gd name="T57" fmla="*/ 2147483647 h 351"/>
              <a:gd name="T58" fmla="*/ 2147483647 w 289"/>
              <a:gd name="T59" fmla="*/ 2147483647 h 351"/>
              <a:gd name="T60" fmla="*/ 2147483647 w 289"/>
              <a:gd name="T61" fmla="*/ 2147483647 h 351"/>
              <a:gd name="T62" fmla="*/ 2147483647 w 289"/>
              <a:gd name="T63" fmla="*/ 2147483647 h 351"/>
              <a:gd name="T64" fmla="*/ 2147483647 w 289"/>
              <a:gd name="T65" fmla="*/ 2147483647 h 351"/>
              <a:gd name="T66" fmla="*/ 2147483647 w 289"/>
              <a:gd name="T67" fmla="*/ 2147483647 h 351"/>
              <a:gd name="T68" fmla="*/ 2147483647 w 289"/>
              <a:gd name="T69" fmla="*/ 2147483647 h 351"/>
              <a:gd name="T70" fmla="*/ 2147483647 w 289"/>
              <a:gd name="T71" fmla="*/ 2147483647 h 351"/>
              <a:gd name="T72" fmla="*/ 2147483647 w 289"/>
              <a:gd name="T73" fmla="*/ 2147483647 h 351"/>
              <a:gd name="T74" fmla="*/ 2147483647 w 289"/>
              <a:gd name="T75" fmla="*/ 2147483647 h 351"/>
              <a:gd name="T76" fmla="*/ 2147483647 w 289"/>
              <a:gd name="T77" fmla="*/ 2147483647 h 351"/>
              <a:gd name="T78" fmla="*/ 2147483647 w 289"/>
              <a:gd name="T79" fmla="*/ 2147483647 h 351"/>
              <a:gd name="T80" fmla="*/ 2147483647 w 289"/>
              <a:gd name="T81" fmla="*/ 0 h 351"/>
              <a:gd name="T82" fmla="*/ 2147483647 w 289"/>
              <a:gd name="T83" fmla="*/ 2147483647 h 351"/>
              <a:gd name="T84" fmla="*/ 2147483647 w 289"/>
              <a:gd name="T85" fmla="*/ 2147483647 h 351"/>
              <a:gd name="T86" fmla="*/ 2147483647 w 289"/>
              <a:gd name="T87" fmla="*/ 2147483647 h 351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289"/>
              <a:gd name="T133" fmla="*/ 0 h 351"/>
              <a:gd name="T134" fmla="*/ 289 w 289"/>
              <a:gd name="T135" fmla="*/ 351 h 351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289" h="351">
                <a:moveTo>
                  <a:pt x="112" y="46"/>
                </a:moveTo>
                <a:lnTo>
                  <a:pt x="90" y="65"/>
                </a:lnTo>
                <a:lnTo>
                  <a:pt x="68" y="84"/>
                </a:lnTo>
                <a:lnTo>
                  <a:pt x="48" y="106"/>
                </a:lnTo>
                <a:lnTo>
                  <a:pt x="30" y="130"/>
                </a:lnTo>
                <a:lnTo>
                  <a:pt x="15" y="155"/>
                </a:lnTo>
                <a:lnTo>
                  <a:pt x="5" y="181"/>
                </a:lnTo>
                <a:lnTo>
                  <a:pt x="0" y="210"/>
                </a:lnTo>
                <a:lnTo>
                  <a:pt x="1" y="240"/>
                </a:lnTo>
                <a:lnTo>
                  <a:pt x="3" y="248"/>
                </a:lnTo>
                <a:lnTo>
                  <a:pt x="5" y="256"/>
                </a:lnTo>
                <a:lnTo>
                  <a:pt x="8" y="262"/>
                </a:lnTo>
                <a:lnTo>
                  <a:pt x="12" y="270"/>
                </a:lnTo>
                <a:lnTo>
                  <a:pt x="17" y="276"/>
                </a:lnTo>
                <a:lnTo>
                  <a:pt x="24" y="283"/>
                </a:lnTo>
                <a:lnTo>
                  <a:pt x="29" y="288"/>
                </a:lnTo>
                <a:lnTo>
                  <a:pt x="36" y="292"/>
                </a:lnTo>
                <a:lnTo>
                  <a:pt x="50" y="301"/>
                </a:lnTo>
                <a:lnTo>
                  <a:pt x="64" y="308"/>
                </a:lnTo>
                <a:lnTo>
                  <a:pt x="77" y="315"/>
                </a:lnTo>
                <a:lnTo>
                  <a:pt x="92" y="320"/>
                </a:lnTo>
                <a:lnTo>
                  <a:pt x="107" y="326"/>
                </a:lnTo>
                <a:lnTo>
                  <a:pt x="121" y="330"/>
                </a:lnTo>
                <a:lnTo>
                  <a:pt x="136" y="334"/>
                </a:lnTo>
                <a:lnTo>
                  <a:pt x="151" y="337"/>
                </a:lnTo>
                <a:lnTo>
                  <a:pt x="167" y="341"/>
                </a:lnTo>
                <a:lnTo>
                  <a:pt x="181" y="343"/>
                </a:lnTo>
                <a:lnTo>
                  <a:pt x="197" y="345"/>
                </a:lnTo>
                <a:lnTo>
                  <a:pt x="213" y="347"/>
                </a:lnTo>
                <a:lnTo>
                  <a:pt x="228" y="348"/>
                </a:lnTo>
                <a:lnTo>
                  <a:pt x="243" y="349"/>
                </a:lnTo>
                <a:lnTo>
                  <a:pt x="259" y="350"/>
                </a:lnTo>
                <a:lnTo>
                  <a:pt x="274" y="351"/>
                </a:lnTo>
                <a:lnTo>
                  <a:pt x="279" y="351"/>
                </a:lnTo>
                <a:lnTo>
                  <a:pt x="283" y="349"/>
                </a:lnTo>
                <a:lnTo>
                  <a:pt x="286" y="345"/>
                </a:lnTo>
                <a:lnTo>
                  <a:pt x="289" y="341"/>
                </a:lnTo>
                <a:lnTo>
                  <a:pt x="289" y="335"/>
                </a:lnTo>
                <a:lnTo>
                  <a:pt x="286" y="331"/>
                </a:lnTo>
                <a:lnTo>
                  <a:pt x="282" y="328"/>
                </a:lnTo>
                <a:lnTo>
                  <a:pt x="277" y="326"/>
                </a:lnTo>
                <a:lnTo>
                  <a:pt x="263" y="322"/>
                </a:lnTo>
                <a:lnTo>
                  <a:pt x="250" y="320"/>
                </a:lnTo>
                <a:lnTo>
                  <a:pt x="236" y="317"/>
                </a:lnTo>
                <a:lnTo>
                  <a:pt x="221" y="315"/>
                </a:lnTo>
                <a:lnTo>
                  <a:pt x="208" y="313"/>
                </a:lnTo>
                <a:lnTo>
                  <a:pt x="194" y="311"/>
                </a:lnTo>
                <a:lnTo>
                  <a:pt x="179" y="308"/>
                </a:lnTo>
                <a:lnTo>
                  <a:pt x="166" y="305"/>
                </a:lnTo>
                <a:lnTo>
                  <a:pt x="152" y="303"/>
                </a:lnTo>
                <a:lnTo>
                  <a:pt x="138" y="300"/>
                </a:lnTo>
                <a:lnTo>
                  <a:pt x="125" y="296"/>
                </a:lnTo>
                <a:lnTo>
                  <a:pt x="111" y="292"/>
                </a:lnTo>
                <a:lnTo>
                  <a:pt x="98" y="287"/>
                </a:lnTo>
                <a:lnTo>
                  <a:pt x="85" y="282"/>
                </a:lnTo>
                <a:lnTo>
                  <a:pt x="72" y="276"/>
                </a:lnTo>
                <a:lnTo>
                  <a:pt x="59" y="269"/>
                </a:lnTo>
                <a:lnTo>
                  <a:pt x="49" y="261"/>
                </a:lnTo>
                <a:lnTo>
                  <a:pt x="41" y="252"/>
                </a:lnTo>
                <a:lnTo>
                  <a:pt x="34" y="241"/>
                </a:lnTo>
                <a:lnTo>
                  <a:pt x="31" y="228"/>
                </a:lnTo>
                <a:lnTo>
                  <a:pt x="30" y="215"/>
                </a:lnTo>
                <a:lnTo>
                  <a:pt x="31" y="201"/>
                </a:lnTo>
                <a:lnTo>
                  <a:pt x="34" y="186"/>
                </a:lnTo>
                <a:lnTo>
                  <a:pt x="38" y="174"/>
                </a:lnTo>
                <a:lnTo>
                  <a:pt x="46" y="158"/>
                </a:lnTo>
                <a:lnTo>
                  <a:pt x="54" y="142"/>
                </a:lnTo>
                <a:lnTo>
                  <a:pt x="64" y="128"/>
                </a:lnTo>
                <a:lnTo>
                  <a:pt x="74" y="115"/>
                </a:lnTo>
                <a:lnTo>
                  <a:pt x="85" y="102"/>
                </a:lnTo>
                <a:lnTo>
                  <a:pt x="96" y="89"/>
                </a:lnTo>
                <a:lnTo>
                  <a:pt x="110" y="77"/>
                </a:lnTo>
                <a:lnTo>
                  <a:pt x="124" y="64"/>
                </a:lnTo>
                <a:lnTo>
                  <a:pt x="137" y="53"/>
                </a:lnTo>
                <a:lnTo>
                  <a:pt x="155" y="43"/>
                </a:lnTo>
                <a:lnTo>
                  <a:pt x="175" y="35"/>
                </a:lnTo>
                <a:lnTo>
                  <a:pt x="195" y="26"/>
                </a:lnTo>
                <a:lnTo>
                  <a:pt x="213" y="19"/>
                </a:lnTo>
                <a:lnTo>
                  <a:pt x="228" y="12"/>
                </a:lnTo>
                <a:lnTo>
                  <a:pt x="237" y="6"/>
                </a:lnTo>
                <a:lnTo>
                  <a:pt x="240" y="2"/>
                </a:lnTo>
                <a:lnTo>
                  <a:pt x="230" y="0"/>
                </a:lnTo>
                <a:lnTo>
                  <a:pt x="215" y="1"/>
                </a:lnTo>
                <a:lnTo>
                  <a:pt x="198" y="4"/>
                </a:lnTo>
                <a:lnTo>
                  <a:pt x="180" y="9"/>
                </a:lnTo>
                <a:lnTo>
                  <a:pt x="161" y="17"/>
                </a:lnTo>
                <a:lnTo>
                  <a:pt x="144" y="25"/>
                </a:lnTo>
                <a:lnTo>
                  <a:pt x="127" y="35"/>
                </a:lnTo>
                <a:lnTo>
                  <a:pt x="112" y="46"/>
                </a:lnTo>
                <a:close/>
              </a:path>
            </a:pathLst>
          </a:custGeom>
          <a:solidFill>
            <a:srgbClr val="C9E8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740" name="Freeform 585"/>
          <p:cNvSpPr>
            <a:spLocks/>
          </p:cNvSpPr>
          <p:nvPr/>
        </p:nvSpPr>
        <p:spPr bwMode="auto">
          <a:xfrm>
            <a:off x="6284913" y="1736725"/>
            <a:ext cx="63500" cy="61913"/>
          </a:xfrm>
          <a:custGeom>
            <a:avLst/>
            <a:gdLst>
              <a:gd name="T0" fmla="*/ 2147483647 w 254"/>
              <a:gd name="T1" fmla="*/ 2147483647 h 234"/>
              <a:gd name="T2" fmla="*/ 2147483647 w 254"/>
              <a:gd name="T3" fmla="*/ 2147483647 h 234"/>
              <a:gd name="T4" fmla="*/ 2147483647 w 254"/>
              <a:gd name="T5" fmla="*/ 2147483647 h 234"/>
              <a:gd name="T6" fmla="*/ 2147483647 w 254"/>
              <a:gd name="T7" fmla="*/ 2147483647 h 234"/>
              <a:gd name="T8" fmla="*/ 2147483647 w 254"/>
              <a:gd name="T9" fmla="*/ 2147483647 h 234"/>
              <a:gd name="T10" fmla="*/ 2147483647 w 254"/>
              <a:gd name="T11" fmla="*/ 2147483647 h 234"/>
              <a:gd name="T12" fmla="*/ 2147483647 w 254"/>
              <a:gd name="T13" fmla="*/ 2147483647 h 234"/>
              <a:gd name="T14" fmla="*/ 2147483647 w 254"/>
              <a:gd name="T15" fmla="*/ 2147483647 h 234"/>
              <a:gd name="T16" fmla="*/ 2147483647 w 254"/>
              <a:gd name="T17" fmla="*/ 2147483647 h 234"/>
              <a:gd name="T18" fmla="*/ 2147483647 w 254"/>
              <a:gd name="T19" fmla="*/ 2147483647 h 234"/>
              <a:gd name="T20" fmla="*/ 2147483647 w 254"/>
              <a:gd name="T21" fmla="*/ 2147483647 h 234"/>
              <a:gd name="T22" fmla="*/ 2147483647 w 254"/>
              <a:gd name="T23" fmla="*/ 2147483647 h 234"/>
              <a:gd name="T24" fmla="*/ 2147483647 w 254"/>
              <a:gd name="T25" fmla="*/ 2147483647 h 234"/>
              <a:gd name="T26" fmla="*/ 2147483647 w 254"/>
              <a:gd name="T27" fmla="*/ 2147483647 h 234"/>
              <a:gd name="T28" fmla="*/ 2147483647 w 254"/>
              <a:gd name="T29" fmla="*/ 2147483647 h 234"/>
              <a:gd name="T30" fmla="*/ 2147483647 w 254"/>
              <a:gd name="T31" fmla="*/ 2147483647 h 234"/>
              <a:gd name="T32" fmla="*/ 2147483647 w 254"/>
              <a:gd name="T33" fmla="*/ 2147483647 h 234"/>
              <a:gd name="T34" fmla="*/ 2147483647 w 254"/>
              <a:gd name="T35" fmla="*/ 2147483647 h 234"/>
              <a:gd name="T36" fmla="*/ 2147483647 w 254"/>
              <a:gd name="T37" fmla="*/ 2147483647 h 234"/>
              <a:gd name="T38" fmla="*/ 2147483647 w 254"/>
              <a:gd name="T39" fmla="*/ 2147483647 h 234"/>
              <a:gd name="T40" fmla="*/ 2147483647 w 254"/>
              <a:gd name="T41" fmla="*/ 2147483647 h 234"/>
              <a:gd name="T42" fmla="*/ 2147483647 w 254"/>
              <a:gd name="T43" fmla="*/ 2147483647 h 234"/>
              <a:gd name="T44" fmla="*/ 2147483647 w 254"/>
              <a:gd name="T45" fmla="*/ 2147483647 h 234"/>
              <a:gd name="T46" fmla="*/ 2147483647 w 254"/>
              <a:gd name="T47" fmla="*/ 2147483647 h 234"/>
              <a:gd name="T48" fmla="*/ 2147483647 w 254"/>
              <a:gd name="T49" fmla="*/ 2147483647 h 234"/>
              <a:gd name="T50" fmla="*/ 2147483647 w 254"/>
              <a:gd name="T51" fmla="*/ 2147483647 h 234"/>
              <a:gd name="T52" fmla="*/ 2147483647 w 254"/>
              <a:gd name="T53" fmla="*/ 2147483647 h 234"/>
              <a:gd name="T54" fmla="*/ 2147483647 w 254"/>
              <a:gd name="T55" fmla="*/ 2147483647 h 234"/>
              <a:gd name="T56" fmla="*/ 2147483647 w 254"/>
              <a:gd name="T57" fmla="*/ 2147483647 h 234"/>
              <a:gd name="T58" fmla="*/ 2147483647 w 254"/>
              <a:gd name="T59" fmla="*/ 2147483647 h 234"/>
              <a:gd name="T60" fmla="*/ 2147483647 w 254"/>
              <a:gd name="T61" fmla="*/ 2147483647 h 234"/>
              <a:gd name="T62" fmla="*/ 2147483647 w 254"/>
              <a:gd name="T63" fmla="*/ 2147483647 h 234"/>
              <a:gd name="T64" fmla="*/ 2147483647 w 254"/>
              <a:gd name="T65" fmla="*/ 2147483647 h 234"/>
              <a:gd name="T66" fmla="*/ 2147483647 w 254"/>
              <a:gd name="T67" fmla="*/ 2147483647 h 234"/>
              <a:gd name="T68" fmla="*/ 2147483647 w 254"/>
              <a:gd name="T69" fmla="*/ 2147483647 h 234"/>
              <a:gd name="T70" fmla="*/ 2147483647 w 254"/>
              <a:gd name="T71" fmla="*/ 2147483647 h 234"/>
              <a:gd name="T72" fmla="*/ 2147483647 w 254"/>
              <a:gd name="T73" fmla="*/ 2147483647 h 234"/>
              <a:gd name="T74" fmla="*/ 2147483647 w 254"/>
              <a:gd name="T75" fmla="*/ 2147483647 h 234"/>
              <a:gd name="T76" fmla="*/ 2147483647 w 254"/>
              <a:gd name="T77" fmla="*/ 2147483647 h 234"/>
              <a:gd name="T78" fmla="*/ 2147483647 w 254"/>
              <a:gd name="T79" fmla="*/ 0 h 234"/>
              <a:gd name="T80" fmla="*/ 2147483647 w 254"/>
              <a:gd name="T81" fmla="*/ 0 h 234"/>
              <a:gd name="T82" fmla="*/ 2147483647 w 254"/>
              <a:gd name="T83" fmla="*/ 0 h 234"/>
              <a:gd name="T84" fmla="*/ 2147483647 w 254"/>
              <a:gd name="T85" fmla="*/ 0 h 234"/>
              <a:gd name="T86" fmla="*/ 2147483647 w 254"/>
              <a:gd name="T87" fmla="*/ 2147483647 h 234"/>
              <a:gd name="T88" fmla="*/ 0 w 254"/>
              <a:gd name="T89" fmla="*/ 2147483647 h 234"/>
              <a:gd name="T90" fmla="*/ 2147483647 w 254"/>
              <a:gd name="T91" fmla="*/ 2147483647 h 234"/>
              <a:gd name="T92" fmla="*/ 2147483647 w 254"/>
              <a:gd name="T93" fmla="*/ 2147483647 h 234"/>
              <a:gd name="T94" fmla="*/ 2147483647 w 254"/>
              <a:gd name="T95" fmla="*/ 2147483647 h 234"/>
              <a:gd name="T96" fmla="*/ 2147483647 w 254"/>
              <a:gd name="T97" fmla="*/ 2147483647 h 234"/>
              <a:gd name="T98" fmla="*/ 2147483647 w 254"/>
              <a:gd name="T99" fmla="*/ 2147483647 h 234"/>
              <a:gd name="T100" fmla="*/ 2147483647 w 254"/>
              <a:gd name="T101" fmla="*/ 2147483647 h 234"/>
              <a:gd name="T102" fmla="*/ 2147483647 w 254"/>
              <a:gd name="T103" fmla="*/ 2147483647 h 234"/>
              <a:gd name="T104" fmla="*/ 2147483647 w 254"/>
              <a:gd name="T105" fmla="*/ 2147483647 h 234"/>
              <a:gd name="T106" fmla="*/ 2147483647 w 254"/>
              <a:gd name="T107" fmla="*/ 2147483647 h 234"/>
              <a:gd name="T108" fmla="*/ 2147483647 w 254"/>
              <a:gd name="T109" fmla="*/ 2147483647 h 234"/>
              <a:gd name="T110" fmla="*/ 2147483647 w 254"/>
              <a:gd name="T111" fmla="*/ 2147483647 h 234"/>
              <a:gd name="T112" fmla="*/ 2147483647 w 254"/>
              <a:gd name="T113" fmla="*/ 2147483647 h 234"/>
              <a:gd name="T114" fmla="*/ 2147483647 w 254"/>
              <a:gd name="T115" fmla="*/ 2147483647 h 234"/>
              <a:gd name="T116" fmla="*/ 2147483647 w 254"/>
              <a:gd name="T117" fmla="*/ 2147483647 h 234"/>
              <a:gd name="T118" fmla="*/ 2147483647 w 254"/>
              <a:gd name="T119" fmla="*/ 2147483647 h 234"/>
              <a:gd name="T120" fmla="*/ 2147483647 w 254"/>
              <a:gd name="T121" fmla="*/ 2147483647 h 234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254"/>
              <a:gd name="T184" fmla="*/ 0 h 234"/>
              <a:gd name="T185" fmla="*/ 254 w 254"/>
              <a:gd name="T186" fmla="*/ 234 h 234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254" h="234">
                <a:moveTo>
                  <a:pt x="210" y="71"/>
                </a:moveTo>
                <a:lnTo>
                  <a:pt x="222" y="84"/>
                </a:lnTo>
                <a:lnTo>
                  <a:pt x="229" y="99"/>
                </a:lnTo>
                <a:lnTo>
                  <a:pt x="232" y="115"/>
                </a:lnTo>
                <a:lnTo>
                  <a:pt x="232" y="132"/>
                </a:lnTo>
                <a:lnTo>
                  <a:pt x="230" y="146"/>
                </a:lnTo>
                <a:lnTo>
                  <a:pt x="226" y="158"/>
                </a:lnTo>
                <a:lnTo>
                  <a:pt x="219" y="170"/>
                </a:lnTo>
                <a:lnTo>
                  <a:pt x="211" y="179"/>
                </a:lnTo>
                <a:lnTo>
                  <a:pt x="202" y="190"/>
                </a:lnTo>
                <a:lnTo>
                  <a:pt x="193" y="199"/>
                </a:lnTo>
                <a:lnTo>
                  <a:pt x="183" y="208"/>
                </a:lnTo>
                <a:lnTo>
                  <a:pt x="174" y="218"/>
                </a:lnTo>
                <a:lnTo>
                  <a:pt x="172" y="221"/>
                </a:lnTo>
                <a:lnTo>
                  <a:pt x="172" y="224"/>
                </a:lnTo>
                <a:lnTo>
                  <a:pt x="172" y="227"/>
                </a:lnTo>
                <a:lnTo>
                  <a:pt x="174" y="231"/>
                </a:lnTo>
                <a:lnTo>
                  <a:pt x="177" y="233"/>
                </a:lnTo>
                <a:lnTo>
                  <a:pt x="181" y="234"/>
                </a:lnTo>
                <a:lnTo>
                  <a:pt x="184" y="233"/>
                </a:lnTo>
                <a:lnTo>
                  <a:pt x="187" y="231"/>
                </a:lnTo>
                <a:lnTo>
                  <a:pt x="208" y="217"/>
                </a:lnTo>
                <a:lnTo>
                  <a:pt x="226" y="199"/>
                </a:lnTo>
                <a:lnTo>
                  <a:pt x="240" y="178"/>
                </a:lnTo>
                <a:lnTo>
                  <a:pt x="249" y="155"/>
                </a:lnTo>
                <a:lnTo>
                  <a:pt x="254" y="131"/>
                </a:lnTo>
                <a:lnTo>
                  <a:pt x="251" y="107"/>
                </a:lnTo>
                <a:lnTo>
                  <a:pt x="243" y="84"/>
                </a:lnTo>
                <a:lnTo>
                  <a:pt x="226" y="64"/>
                </a:lnTo>
                <a:lnTo>
                  <a:pt x="214" y="53"/>
                </a:lnTo>
                <a:lnTo>
                  <a:pt x="199" y="45"/>
                </a:lnTo>
                <a:lnTo>
                  <a:pt x="183" y="36"/>
                </a:lnTo>
                <a:lnTo>
                  <a:pt x="165" y="29"/>
                </a:lnTo>
                <a:lnTo>
                  <a:pt x="147" y="21"/>
                </a:lnTo>
                <a:lnTo>
                  <a:pt x="129" y="16"/>
                </a:lnTo>
                <a:lnTo>
                  <a:pt x="111" y="12"/>
                </a:lnTo>
                <a:lnTo>
                  <a:pt x="93" y="7"/>
                </a:lnTo>
                <a:lnTo>
                  <a:pt x="75" y="4"/>
                </a:lnTo>
                <a:lnTo>
                  <a:pt x="59" y="2"/>
                </a:lnTo>
                <a:lnTo>
                  <a:pt x="43" y="0"/>
                </a:lnTo>
                <a:lnTo>
                  <a:pt x="31" y="0"/>
                </a:lnTo>
                <a:lnTo>
                  <a:pt x="19" y="0"/>
                </a:lnTo>
                <a:lnTo>
                  <a:pt x="10" y="0"/>
                </a:lnTo>
                <a:lnTo>
                  <a:pt x="3" y="2"/>
                </a:lnTo>
                <a:lnTo>
                  <a:pt x="0" y="4"/>
                </a:lnTo>
                <a:lnTo>
                  <a:pt x="11" y="6"/>
                </a:lnTo>
                <a:lnTo>
                  <a:pt x="21" y="7"/>
                </a:lnTo>
                <a:lnTo>
                  <a:pt x="34" y="9"/>
                </a:lnTo>
                <a:lnTo>
                  <a:pt x="46" y="12"/>
                </a:lnTo>
                <a:lnTo>
                  <a:pt x="59" y="15"/>
                </a:lnTo>
                <a:lnTo>
                  <a:pt x="74" y="17"/>
                </a:lnTo>
                <a:lnTo>
                  <a:pt x="87" y="20"/>
                </a:lnTo>
                <a:lnTo>
                  <a:pt x="102" y="23"/>
                </a:lnTo>
                <a:lnTo>
                  <a:pt x="116" y="28"/>
                </a:lnTo>
                <a:lnTo>
                  <a:pt x="131" y="32"/>
                </a:lnTo>
                <a:lnTo>
                  <a:pt x="145" y="36"/>
                </a:lnTo>
                <a:lnTo>
                  <a:pt x="159" y="42"/>
                </a:lnTo>
                <a:lnTo>
                  <a:pt x="173" y="48"/>
                </a:lnTo>
                <a:lnTo>
                  <a:pt x="186" y="55"/>
                </a:lnTo>
                <a:lnTo>
                  <a:pt x="199" y="63"/>
                </a:lnTo>
                <a:lnTo>
                  <a:pt x="210" y="71"/>
                </a:lnTo>
                <a:close/>
              </a:path>
            </a:pathLst>
          </a:custGeom>
          <a:solidFill>
            <a:srgbClr val="C9E8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741" name="Freeform 586"/>
          <p:cNvSpPr>
            <a:spLocks/>
          </p:cNvSpPr>
          <p:nvPr/>
        </p:nvSpPr>
        <p:spPr bwMode="auto">
          <a:xfrm>
            <a:off x="6156325" y="1765300"/>
            <a:ext cx="25400" cy="57150"/>
          </a:xfrm>
          <a:custGeom>
            <a:avLst/>
            <a:gdLst>
              <a:gd name="T0" fmla="*/ 0 w 103"/>
              <a:gd name="T1" fmla="*/ 2147483647 h 221"/>
              <a:gd name="T2" fmla="*/ 0 w 103"/>
              <a:gd name="T3" fmla="*/ 2147483647 h 221"/>
              <a:gd name="T4" fmla="*/ 2147483647 w 103"/>
              <a:gd name="T5" fmla="*/ 2147483647 h 221"/>
              <a:gd name="T6" fmla="*/ 2147483647 w 103"/>
              <a:gd name="T7" fmla="*/ 2147483647 h 221"/>
              <a:gd name="T8" fmla="*/ 2147483647 w 103"/>
              <a:gd name="T9" fmla="*/ 2147483647 h 221"/>
              <a:gd name="T10" fmla="*/ 2147483647 w 103"/>
              <a:gd name="T11" fmla="*/ 2147483647 h 221"/>
              <a:gd name="T12" fmla="*/ 2147483647 w 103"/>
              <a:gd name="T13" fmla="*/ 2147483647 h 221"/>
              <a:gd name="T14" fmla="*/ 2147483647 w 103"/>
              <a:gd name="T15" fmla="*/ 2147483647 h 221"/>
              <a:gd name="T16" fmla="*/ 2147483647 w 103"/>
              <a:gd name="T17" fmla="*/ 2147483647 h 221"/>
              <a:gd name="T18" fmla="*/ 2147483647 w 103"/>
              <a:gd name="T19" fmla="*/ 2147483647 h 221"/>
              <a:gd name="T20" fmla="*/ 2147483647 w 103"/>
              <a:gd name="T21" fmla="*/ 2147483647 h 221"/>
              <a:gd name="T22" fmla="*/ 2147483647 w 103"/>
              <a:gd name="T23" fmla="*/ 2147483647 h 221"/>
              <a:gd name="T24" fmla="*/ 2147483647 w 103"/>
              <a:gd name="T25" fmla="*/ 2147483647 h 221"/>
              <a:gd name="T26" fmla="*/ 2147483647 w 103"/>
              <a:gd name="T27" fmla="*/ 2147483647 h 221"/>
              <a:gd name="T28" fmla="*/ 2147483647 w 103"/>
              <a:gd name="T29" fmla="*/ 2147483647 h 221"/>
              <a:gd name="T30" fmla="*/ 2147483647 w 103"/>
              <a:gd name="T31" fmla="*/ 2147483647 h 221"/>
              <a:gd name="T32" fmla="*/ 2147483647 w 103"/>
              <a:gd name="T33" fmla="*/ 2147483647 h 221"/>
              <a:gd name="T34" fmla="*/ 2147483647 w 103"/>
              <a:gd name="T35" fmla="*/ 2147483647 h 221"/>
              <a:gd name="T36" fmla="*/ 2147483647 w 103"/>
              <a:gd name="T37" fmla="*/ 2147483647 h 221"/>
              <a:gd name="T38" fmla="*/ 2147483647 w 103"/>
              <a:gd name="T39" fmla="*/ 2147483647 h 221"/>
              <a:gd name="T40" fmla="*/ 2147483647 w 103"/>
              <a:gd name="T41" fmla="*/ 2147483647 h 221"/>
              <a:gd name="T42" fmla="*/ 2147483647 w 103"/>
              <a:gd name="T43" fmla="*/ 2147483647 h 221"/>
              <a:gd name="T44" fmla="*/ 2147483647 w 103"/>
              <a:gd name="T45" fmla="*/ 2147483647 h 221"/>
              <a:gd name="T46" fmla="*/ 2147483647 w 103"/>
              <a:gd name="T47" fmla="*/ 2147483647 h 221"/>
              <a:gd name="T48" fmla="*/ 2147483647 w 103"/>
              <a:gd name="T49" fmla="*/ 2147483647 h 221"/>
              <a:gd name="T50" fmla="*/ 2147483647 w 103"/>
              <a:gd name="T51" fmla="*/ 2147483647 h 221"/>
              <a:gd name="T52" fmla="*/ 2147483647 w 103"/>
              <a:gd name="T53" fmla="*/ 2147483647 h 221"/>
              <a:gd name="T54" fmla="*/ 2147483647 w 103"/>
              <a:gd name="T55" fmla="*/ 2147483647 h 221"/>
              <a:gd name="T56" fmla="*/ 2147483647 w 103"/>
              <a:gd name="T57" fmla="*/ 2147483647 h 221"/>
              <a:gd name="T58" fmla="*/ 2147483647 w 103"/>
              <a:gd name="T59" fmla="*/ 2147483647 h 221"/>
              <a:gd name="T60" fmla="*/ 2147483647 w 103"/>
              <a:gd name="T61" fmla="*/ 2147483647 h 221"/>
              <a:gd name="T62" fmla="*/ 2147483647 w 103"/>
              <a:gd name="T63" fmla="*/ 2147483647 h 221"/>
              <a:gd name="T64" fmla="*/ 2147483647 w 103"/>
              <a:gd name="T65" fmla="*/ 2147483647 h 221"/>
              <a:gd name="T66" fmla="*/ 2147483647 w 103"/>
              <a:gd name="T67" fmla="*/ 0 h 221"/>
              <a:gd name="T68" fmla="*/ 2147483647 w 103"/>
              <a:gd name="T69" fmla="*/ 2147483647 h 221"/>
              <a:gd name="T70" fmla="*/ 2147483647 w 103"/>
              <a:gd name="T71" fmla="*/ 2147483647 h 221"/>
              <a:gd name="T72" fmla="*/ 2147483647 w 103"/>
              <a:gd name="T73" fmla="*/ 2147483647 h 221"/>
              <a:gd name="T74" fmla="*/ 2147483647 w 103"/>
              <a:gd name="T75" fmla="*/ 2147483647 h 221"/>
              <a:gd name="T76" fmla="*/ 2147483647 w 103"/>
              <a:gd name="T77" fmla="*/ 2147483647 h 221"/>
              <a:gd name="T78" fmla="*/ 2147483647 w 103"/>
              <a:gd name="T79" fmla="*/ 2147483647 h 221"/>
              <a:gd name="T80" fmla="*/ 0 w 103"/>
              <a:gd name="T81" fmla="*/ 2147483647 h 221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103"/>
              <a:gd name="T124" fmla="*/ 0 h 221"/>
              <a:gd name="T125" fmla="*/ 103 w 103"/>
              <a:gd name="T126" fmla="*/ 221 h 221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103" h="221">
                <a:moveTo>
                  <a:pt x="0" y="121"/>
                </a:moveTo>
                <a:lnTo>
                  <a:pt x="0" y="139"/>
                </a:lnTo>
                <a:lnTo>
                  <a:pt x="4" y="156"/>
                </a:lnTo>
                <a:lnTo>
                  <a:pt x="12" y="172"/>
                </a:lnTo>
                <a:lnTo>
                  <a:pt x="22" y="186"/>
                </a:lnTo>
                <a:lnTo>
                  <a:pt x="35" y="197"/>
                </a:lnTo>
                <a:lnTo>
                  <a:pt x="50" y="208"/>
                </a:lnTo>
                <a:lnTo>
                  <a:pt x="66" y="216"/>
                </a:lnTo>
                <a:lnTo>
                  <a:pt x="83" y="220"/>
                </a:lnTo>
                <a:lnTo>
                  <a:pt x="89" y="221"/>
                </a:lnTo>
                <a:lnTo>
                  <a:pt x="94" y="219"/>
                </a:lnTo>
                <a:lnTo>
                  <a:pt x="98" y="216"/>
                </a:lnTo>
                <a:lnTo>
                  <a:pt x="100" y="211"/>
                </a:lnTo>
                <a:lnTo>
                  <a:pt x="100" y="206"/>
                </a:lnTo>
                <a:lnTo>
                  <a:pt x="99" y="201"/>
                </a:lnTo>
                <a:lnTo>
                  <a:pt x="96" y="196"/>
                </a:lnTo>
                <a:lnTo>
                  <a:pt x="91" y="194"/>
                </a:lnTo>
                <a:lnTo>
                  <a:pt x="74" y="188"/>
                </a:lnTo>
                <a:lnTo>
                  <a:pt x="58" y="179"/>
                </a:lnTo>
                <a:lnTo>
                  <a:pt x="45" y="168"/>
                </a:lnTo>
                <a:lnTo>
                  <a:pt x="36" y="155"/>
                </a:lnTo>
                <a:lnTo>
                  <a:pt x="30" y="139"/>
                </a:lnTo>
                <a:lnTo>
                  <a:pt x="27" y="122"/>
                </a:lnTo>
                <a:lnTo>
                  <a:pt x="27" y="103"/>
                </a:lnTo>
                <a:lnTo>
                  <a:pt x="32" y="84"/>
                </a:lnTo>
                <a:lnTo>
                  <a:pt x="38" y="70"/>
                </a:lnTo>
                <a:lnTo>
                  <a:pt x="46" y="57"/>
                </a:lnTo>
                <a:lnTo>
                  <a:pt x="56" y="46"/>
                </a:lnTo>
                <a:lnTo>
                  <a:pt x="66" y="35"/>
                </a:lnTo>
                <a:lnTo>
                  <a:pt x="76" y="25"/>
                </a:lnTo>
                <a:lnTo>
                  <a:pt x="86" y="17"/>
                </a:lnTo>
                <a:lnTo>
                  <a:pt x="96" y="8"/>
                </a:lnTo>
                <a:lnTo>
                  <a:pt x="103" y="1"/>
                </a:lnTo>
                <a:lnTo>
                  <a:pt x="96" y="0"/>
                </a:lnTo>
                <a:lnTo>
                  <a:pt x="84" y="5"/>
                </a:lnTo>
                <a:lnTo>
                  <a:pt x="69" y="17"/>
                </a:lnTo>
                <a:lnTo>
                  <a:pt x="51" y="33"/>
                </a:lnTo>
                <a:lnTo>
                  <a:pt x="34" y="53"/>
                </a:lnTo>
                <a:lnTo>
                  <a:pt x="18" y="75"/>
                </a:lnTo>
                <a:lnTo>
                  <a:pt x="7" y="98"/>
                </a:lnTo>
                <a:lnTo>
                  <a:pt x="0" y="121"/>
                </a:lnTo>
                <a:close/>
              </a:path>
            </a:pathLst>
          </a:custGeom>
          <a:solidFill>
            <a:srgbClr val="C9E8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742" name="Freeform 587"/>
          <p:cNvSpPr>
            <a:spLocks/>
          </p:cNvSpPr>
          <p:nvPr/>
        </p:nvSpPr>
        <p:spPr bwMode="auto">
          <a:xfrm>
            <a:off x="6337300" y="1731963"/>
            <a:ext cx="55563" cy="76200"/>
          </a:xfrm>
          <a:custGeom>
            <a:avLst/>
            <a:gdLst>
              <a:gd name="T0" fmla="*/ 2147483647 w 221"/>
              <a:gd name="T1" fmla="*/ 2147483647 h 288"/>
              <a:gd name="T2" fmla="*/ 2147483647 w 221"/>
              <a:gd name="T3" fmla="*/ 2147483647 h 288"/>
              <a:gd name="T4" fmla="*/ 2147483647 w 221"/>
              <a:gd name="T5" fmla="*/ 2147483647 h 288"/>
              <a:gd name="T6" fmla="*/ 2147483647 w 221"/>
              <a:gd name="T7" fmla="*/ 2147483647 h 288"/>
              <a:gd name="T8" fmla="*/ 2147483647 w 221"/>
              <a:gd name="T9" fmla="*/ 2147483647 h 288"/>
              <a:gd name="T10" fmla="*/ 2147483647 w 221"/>
              <a:gd name="T11" fmla="*/ 2147483647 h 288"/>
              <a:gd name="T12" fmla="*/ 2147483647 w 221"/>
              <a:gd name="T13" fmla="*/ 2147483647 h 288"/>
              <a:gd name="T14" fmla="*/ 2147483647 w 221"/>
              <a:gd name="T15" fmla="*/ 2147483647 h 288"/>
              <a:gd name="T16" fmla="*/ 2147483647 w 221"/>
              <a:gd name="T17" fmla="*/ 2147483647 h 288"/>
              <a:gd name="T18" fmla="*/ 2147483647 w 221"/>
              <a:gd name="T19" fmla="*/ 2147483647 h 288"/>
              <a:gd name="T20" fmla="*/ 2147483647 w 221"/>
              <a:gd name="T21" fmla="*/ 2147483647 h 288"/>
              <a:gd name="T22" fmla="*/ 2147483647 w 221"/>
              <a:gd name="T23" fmla="*/ 2147483647 h 288"/>
              <a:gd name="T24" fmla="*/ 2147483647 w 221"/>
              <a:gd name="T25" fmla="*/ 2147483647 h 288"/>
              <a:gd name="T26" fmla="*/ 2147483647 w 221"/>
              <a:gd name="T27" fmla="*/ 2147483647 h 288"/>
              <a:gd name="T28" fmla="*/ 2147483647 w 221"/>
              <a:gd name="T29" fmla="*/ 2147483647 h 288"/>
              <a:gd name="T30" fmla="*/ 2147483647 w 221"/>
              <a:gd name="T31" fmla="*/ 2147483647 h 288"/>
              <a:gd name="T32" fmla="*/ 2147483647 w 221"/>
              <a:gd name="T33" fmla="*/ 2147483647 h 288"/>
              <a:gd name="T34" fmla="*/ 2147483647 w 221"/>
              <a:gd name="T35" fmla="*/ 2147483647 h 288"/>
              <a:gd name="T36" fmla="*/ 2147483647 w 221"/>
              <a:gd name="T37" fmla="*/ 2147483647 h 288"/>
              <a:gd name="T38" fmla="*/ 2147483647 w 221"/>
              <a:gd name="T39" fmla="*/ 2147483647 h 288"/>
              <a:gd name="T40" fmla="*/ 2147483647 w 221"/>
              <a:gd name="T41" fmla="*/ 2147483647 h 288"/>
              <a:gd name="T42" fmla="*/ 2147483647 w 221"/>
              <a:gd name="T43" fmla="*/ 2147483647 h 288"/>
              <a:gd name="T44" fmla="*/ 2147483647 w 221"/>
              <a:gd name="T45" fmla="*/ 2147483647 h 288"/>
              <a:gd name="T46" fmla="*/ 2147483647 w 221"/>
              <a:gd name="T47" fmla="*/ 2147483647 h 288"/>
              <a:gd name="T48" fmla="*/ 2147483647 w 221"/>
              <a:gd name="T49" fmla="*/ 2147483647 h 288"/>
              <a:gd name="T50" fmla="*/ 2147483647 w 221"/>
              <a:gd name="T51" fmla="*/ 2147483647 h 288"/>
              <a:gd name="T52" fmla="*/ 2147483647 w 221"/>
              <a:gd name="T53" fmla="*/ 2147483647 h 288"/>
              <a:gd name="T54" fmla="*/ 2147483647 w 221"/>
              <a:gd name="T55" fmla="*/ 2147483647 h 288"/>
              <a:gd name="T56" fmla="*/ 2147483647 w 221"/>
              <a:gd name="T57" fmla="*/ 2147483647 h 288"/>
              <a:gd name="T58" fmla="*/ 2147483647 w 221"/>
              <a:gd name="T59" fmla="*/ 2147483647 h 288"/>
              <a:gd name="T60" fmla="*/ 2147483647 w 221"/>
              <a:gd name="T61" fmla="*/ 2147483647 h 288"/>
              <a:gd name="T62" fmla="*/ 2147483647 w 221"/>
              <a:gd name="T63" fmla="*/ 2147483647 h 288"/>
              <a:gd name="T64" fmla="*/ 2147483647 w 221"/>
              <a:gd name="T65" fmla="*/ 2147483647 h 288"/>
              <a:gd name="T66" fmla="*/ 2147483647 w 221"/>
              <a:gd name="T67" fmla="*/ 2147483647 h 288"/>
              <a:gd name="T68" fmla="*/ 2147483647 w 221"/>
              <a:gd name="T69" fmla="*/ 2147483647 h 288"/>
              <a:gd name="T70" fmla="*/ 2147483647 w 221"/>
              <a:gd name="T71" fmla="*/ 2147483647 h 288"/>
              <a:gd name="T72" fmla="*/ 2147483647 w 221"/>
              <a:gd name="T73" fmla="*/ 2147483647 h 288"/>
              <a:gd name="T74" fmla="*/ 2147483647 w 221"/>
              <a:gd name="T75" fmla="*/ 2147483647 h 288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w 221"/>
              <a:gd name="T115" fmla="*/ 0 h 288"/>
              <a:gd name="T116" fmla="*/ 221 w 221"/>
              <a:gd name="T117" fmla="*/ 288 h 288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T114" t="T115" r="T116" b="T117"/>
            <a:pathLst>
              <a:path w="221" h="288">
                <a:moveTo>
                  <a:pt x="179" y="108"/>
                </a:moveTo>
                <a:lnTo>
                  <a:pt x="186" y="115"/>
                </a:lnTo>
                <a:lnTo>
                  <a:pt x="193" y="124"/>
                </a:lnTo>
                <a:lnTo>
                  <a:pt x="197" y="133"/>
                </a:lnTo>
                <a:lnTo>
                  <a:pt x="201" y="143"/>
                </a:lnTo>
                <a:lnTo>
                  <a:pt x="202" y="153"/>
                </a:lnTo>
                <a:lnTo>
                  <a:pt x="202" y="163"/>
                </a:lnTo>
                <a:lnTo>
                  <a:pt x="199" y="174"/>
                </a:lnTo>
                <a:lnTo>
                  <a:pt x="195" y="184"/>
                </a:lnTo>
                <a:lnTo>
                  <a:pt x="187" y="194"/>
                </a:lnTo>
                <a:lnTo>
                  <a:pt x="179" y="204"/>
                </a:lnTo>
                <a:lnTo>
                  <a:pt x="170" y="212"/>
                </a:lnTo>
                <a:lnTo>
                  <a:pt x="159" y="221"/>
                </a:lnTo>
                <a:lnTo>
                  <a:pt x="150" y="229"/>
                </a:lnTo>
                <a:lnTo>
                  <a:pt x="139" y="237"/>
                </a:lnTo>
                <a:lnTo>
                  <a:pt x="129" y="246"/>
                </a:lnTo>
                <a:lnTo>
                  <a:pt x="119" y="255"/>
                </a:lnTo>
                <a:lnTo>
                  <a:pt x="116" y="258"/>
                </a:lnTo>
                <a:lnTo>
                  <a:pt x="114" y="263"/>
                </a:lnTo>
                <a:lnTo>
                  <a:pt x="112" y="267"/>
                </a:lnTo>
                <a:lnTo>
                  <a:pt x="110" y="271"/>
                </a:lnTo>
                <a:lnTo>
                  <a:pt x="109" y="276"/>
                </a:lnTo>
                <a:lnTo>
                  <a:pt x="109" y="280"/>
                </a:lnTo>
                <a:lnTo>
                  <a:pt x="110" y="284"/>
                </a:lnTo>
                <a:lnTo>
                  <a:pt x="113" y="287"/>
                </a:lnTo>
                <a:lnTo>
                  <a:pt x="117" y="288"/>
                </a:lnTo>
                <a:lnTo>
                  <a:pt x="121" y="288"/>
                </a:lnTo>
                <a:lnTo>
                  <a:pt x="125" y="287"/>
                </a:lnTo>
                <a:lnTo>
                  <a:pt x="129" y="284"/>
                </a:lnTo>
                <a:lnTo>
                  <a:pt x="139" y="272"/>
                </a:lnTo>
                <a:lnTo>
                  <a:pt x="151" y="261"/>
                </a:lnTo>
                <a:lnTo>
                  <a:pt x="162" y="250"/>
                </a:lnTo>
                <a:lnTo>
                  <a:pt x="175" y="239"/>
                </a:lnTo>
                <a:lnTo>
                  <a:pt x="186" y="229"/>
                </a:lnTo>
                <a:lnTo>
                  <a:pt x="197" y="217"/>
                </a:lnTo>
                <a:lnTo>
                  <a:pt x="207" y="204"/>
                </a:lnTo>
                <a:lnTo>
                  <a:pt x="215" y="190"/>
                </a:lnTo>
                <a:lnTo>
                  <a:pt x="220" y="174"/>
                </a:lnTo>
                <a:lnTo>
                  <a:pt x="221" y="158"/>
                </a:lnTo>
                <a:lnTo>
                  <a:pt x="218" y="142"/>
                </a:lnTo>
                <a:lnTo>
                  <a:pt x="213" y="127"/>
                </a:lnTo>
                <a:lnTo>
                  <a:pt x="204" y="112"/>
                </a:lnTo>
                <a:lnTo>
                  <a:pt x="194" y="99"/>
                </a:lnTo>
                <a:lnTo>
                  <a:pt x="181" y="87"/>
                </a:lnTo>
                <a:lnTo>
                  <a:pt x="169" y="77"/>
                </a:lnTo>
                <a:lnTo>
                  <a:pt x="159" y="69"/>
                </a:lnTo>
                <a:lnTo>
                  <a:pt x="149" y="63"/>
                </a:lnTo>
                <a:lnTo>
                  <a:pt x="137" y="55"/>
                </a:lnTo>
                <a:lnTo>
                  <a:pt x="125" y="48"/>
                </a:lnTo>
                <a:lnTo>
                  <a:pt x="114" y="40"/>
                </a:lnTo>
                <a:lnTo>
                  <a:pt x="101" y="33"/>
                </a:lnTo>
                <a:lnTo>
                  <a:pt x="89" y="27"/>
                </a:lnTo>
                <a:lnTo>
                  <a:pt x="77" y="20"/>
                </a:lnTo>
                <a:lnTo>
                  <a:pt x="66" y="15"/>
                </a:lnTo>
                <a:lnTo>
                  <a:pt x="54" y="9"/>
                </a:lnTo>
                <a:lnTo>
                  <a:pt x="42" y="6"/>
                </a:lnTo>
                <a:lnTo>
                  <a:pt x="32" y="3"/>
                </a:lnTo>
                <a:lnTo>
                  <a:pt x="22" y="1"/>
                </a:lnTo>
                <a:lnTo>
                  <a:pt x="14" y="0"/>
                </a:lnTo>
                <a:lnTo>
                  <a:pt x="7" y="1"/>
                </a:lnTo>
                <a:lnTo>
                  <a:pt x="0" y="3"/>
                </a:lnTo>
                <a:lnTo>
                  <a:pt x="8" y="5"/>
                </a:lnTo>
                <a:lnTo>
                  <a:pt x="16" y="8"/>
                </a:lnTo>
                <a:lnTo>
                  <a:pt x="26" y="13"/>
                </a:lnTo>
                <a:lnTo>
                  <a:pt x="35" y="17"/>
                </a:lnTo>
                <a:lnTo>
                  <a:pt x="47" y="22"/>
                </a:lnTo>
                <a:lnTo>
                  <a:pt x="58" y="28"/>
                </a:lnTo>
                <a:lnTo>
                  <a:pt x="71" y="34"/>
                </a:lnTo>
                <a:lnTo>
                  <a:pt x="83" y="40"/>
                </a:lnTo>
                <a:lnTo>
                  <a:pt x="96" y="48"/>
                </a:lnTo>
                <a:lnTo>
                  <a:pt x="109" y="55"/>
                </a:lnTo>
                <a:lnTo>
                  <a:pt x="121" y="64"/>
                </a:lnTo>
                <a:lnTo>
                  <a:pt x="134" y="72"/>
                </a:lnTo>
                <a:lnTo>
                  <a:pt x="146" y="81"/>
                </a:lnTo>
                <a:lnTo>
                  <a:pt x="158" y="90"/>
                </a:lnTo>
                <a:lnTo>
                  <a:pt x="169" y="98"/>
                </a:lnTo>
                <a:lnTo>
                  <a:pt x="179" y="108"/>
                </a:lnTo>
                <a:close/>
              </a:path>
            </a:pathLst>
          </a:custGeom>
          <a:solidFill>
            <a:srgbClr val="C9E8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743" name="Freeform 588"/>
          <p:cNvSpPr>
            <a:spLocks/>
          </p:cNvSpPr>
          <p:nvPr/>
        </p:nvSpPr>
        <p:spPr bwMode="auto">
          <a:xfrm>
            <a:off x="6276975" y="1820863"/>
            <a:ext cx="17463" cy="46037"/>
          </a:xfrm>
          <a:custGeom>
            <a:avLst/>
            <a:gdLst>
              <a:gd name="T0" fmla="*/ 2147483647 w 74"/>
              <a:gd name="T1" fmla="*/ 2147483647 h 174"/>
              <a:gd name="T2" fmla="*/ 2147483647 w 74"/>
              <a:gd name="T3" fmla="*/ 2147483647 h 174"/>
              <a:gd name="T4" fmla="*/ 2147483647 w 74"/>
              <a:gd name="T5" fmla="*/ 2147483647 h 174"/>
              <a:gd name="T6" fmla="*/ 2147483647 w 74"/>
              <a:gd name="T7" fmla="*/ 2147483647 h 174"/>
              <a:gd name="T8" fmla="*/ 2147483647 w 74"/>
              <a:gd name="T9" fmla="*/ 0 h 174"/>
              <a:gd name="T10" fmla="*/ 2147483647 w 74"/>
              <a:gd name="T11" fmla="*/ 2147483647 h 174"/>
              <a:gd name="T12" fmla="*/ 2147483647 w 74"/>
              <a:gd name="T13" fmla="*/ 2147483647 h 174"/>
              <a:gd name="T14" fmla="*/ 0 w 74"/>
              <a:gd name="T15" fmla="*/ 2147483647 h 174"/>
              <a:gd name="T16" fmla="*/ 0 w 74"/>
              <a:gd name="T17" fmla="*/ 2147483647 h 174"/>
              <a:gd name="T18" fmla="*/ 2147483647 w 74"/>
              <a:gd name="T19" fmla="*/ 2147483647 h 174"/>
              <a:gd name="T20" fmla="*/ 2147483647 w 74"/>
              <a:gd name="T21" fmla="*/ 2147483647 h 174"/>
              <a:gd name="T22" fmla="*/ 2147483647 w 74"/>
              <a:gd name="T23" fmla="*/ 2147483647 h 174"/>
              <a:gd name="T24" fmla="*/ 2147483647 w 74"/>
              <a:gd name="T25" fmla="*/ 2147483647 h 174"/>
              <a:gd name="T26" fmla="*/ 2147483647 w 74"/>
              <a:gd name="T27" fmla="*/ 2147483647 h 174"/>
              <a:gd name="T28" fmla="*/ 2147483647 w 74"/>
              <a:gd name="T29" fmla="*/ 2147483647 h 174"/>
              <a:gd name="T30" fmla="*/ 2147483647 w 74"/>
              <a:gd name="T31" fmla="*/ 2147483647 h 174"/>
              <a:gd name="T32" fmla="*/ 2147483647 w 74"/>
              <a:gd name="T33" fmla="*/ 2147483647 h 174"/>
              <a:gd name="T34" fmla="*/ 2147483647 w 74"/>
              <a:gd name="T35" fmla="*/ 2147483647 h 174"/>
              <a:gd name="T36" fmla="*/ 2147483647 w 74"/>
              <a:gd name="T37" fmla="*/ 2147483647 h 174"/>
              <a:gd name="T38" fmla="*/ 2147483647 w 74"/>
              <a:gd name="T39" fmla="*/ 2147483647 h 174"/>
              <a:gd name="T40" fmla="*/ 2147483647 w 74"/>
              <a:gd name="T41" fmla="*/ 2147483647 h 174"/>
              <a:gd name="T42" fmla="*/ 2147483647 w 74"/>
              <a:gd name="T43" fmla="*/ 2147483647 h 174"/>
              <a:gd name="T44" fmla="*/ 2147483647 w 74"/>
              <a:gd name="T45" fmla="*/ 2147483647 h 174"/>
              <a:gd name="T46" fmla="*/ 2147483647 w 74"/>
              <a:gd name="T47" fmla="*/ 2147483647 h 174"/>
              <a:gd name="T48" fmla="*/ 2147483647 w 74"/>
              <a:gd name="T49" fmla="*/ 2147483647 h 174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74"/>
              <a:gd name="T76" fmla="*/ 0 h 174"/>
              <a:gd name="T77" fmla="*/ 74 w 74"/>
              <a:gd name="T78" fmla="*/ 174 h 174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74" h="174">
                <a:moveTo>
                  <a:pt x="28" y="12"/>
                </a:moveTo>
                <a:lnTo>
                  <a:pt x="26" y="7"/>
                </a:lnTo>
                <a:lnTo>
                  <a:pt x="23" y="3"/>
                </a:lnTo>
                <a:lnTo>
                  <a:pt x="17" y="1"/>
                </a:lnTo>
                <a:lnTo>
                  <a:pt x="12" y="0"/>
                </a:lnTo>
                <a:lnTo>
                  <a:pt x="7" y="2"/>
                </a:lnTo>
                <a:lnTo>
                  <a:pt x="3" y="5"/>
                </a:lnTo>
                <a:lnTo>
                  <a:pt x="0" y="10"/>
                </a:lnTo>
                <a:lnTo>
                  <a:pt x="0" y="16"/>
                </a:lnTo>
                <a:lnTo>
                  <a:pt x="5" y="39"/>
                </a:lnTo>
                <a:lnTo>
                  <a:pt x="13" y="66"/>
                </a:lnTo>
                <a:lnTo>
                  <a:pt x="24" y="92"/>
                </a:lnTo>
                <a:lnTo>
                  <a:pt x="36" y="118"/>
                </a:lnTo>
                <a:lnTo>
                  <a:pt x="49" y="141"/>
                </a:lnTo>
                <a:lnTo>
                  <a:pt x="61" y="159"/>
                </a:lnTo>
                <a:lnTo>
                  <a:pt x="69" y="171"/>
                </a:lnTo>
                <a:lnTo>
                  <a:pt x="74" y="174"/>
                </a:lnTo>
                <a:lnTo>
                  <a:pt x="72" y="162"/>
                </a:lnTo>
                <a:lnTo>
                  <a:pt x="67" y="147"/>
                </a:lnTo>
                <a:lnTo>
                  <a:pt x="61" y="128"/>
                </a:lnTo>
                <a:lnTo>
                  <a:pt x="53" y="105"/>
                </a:lnTo>
                <a:lnTo>
                  <a:pt x="46" y="82"/>
                </a:lnTo>
                <a:lnTo>
                  <a:pt x="38" y="58"/>
                </a:lnTo>
                <a:lnTo>
                  <a:pt x="32" y="35"/>
                </a:lnTo>
                <a:lnTo>
                  <a:pt x="28" y="12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744" name="Freeform 589"/>
          <p:cNvSpPr>
            <a:spLocks/>
          </p:cNvSpPr>
          <p:nvPr/>
        </p:nvSpPr>
        <p:spPr bwMode="auto">
          <a:xfrm>
            <a:off x="6269038" y="1797050"/>
            <a:ext cx="9525" cy="22225"/>
          </a:xfrm>
          <a:custGeom>
            <a:avLst/>
            <a:gdLst>
              <a:gd name="T0" fmla="*/ 2147483647 w 39"/>
              <a:gd name="T1" fmla="*/ 2147483647 h 87"/>
              <a:gd name="T2" fmla="*/ 2147483647 w 39"/>
              <a:gd name="T3" fmla="*/ 2147483647 h 87"/>
              <a:gd name="T4" fmla="*/ 2147483647 w 39"/>
              <a:gd name="T5" fmla="*/ 2147483647 h 87"/>
              <a:gd name="T6" fmla="*/ 2147483647 w 39"/>
              <a:gd name="T7" fmla="*/ 0 h 87"/>
              <a:gd name="T8" fmla="*/ 2147483647 w 39"/>
              <a:gd name="T9" fmla="*/ 0 h 87"/>
              <a:gd name="T10" fmla="*/ 2147483647 w 39"/>
              <a:gd name="T11" fmla="*/ 2147483647 h 87"/>
              <a:gd name="T12" fmla="*/ 2147483647 w 39"/>
              <a:gd name="T13" fmla="*/ 2147483647 h 87"/>
              <a:gd name="T14" fmla="*/ 0 w 39"/>
              <a:gd name="T15" fmla="*/ 2147483647 h 87"/>
              <a:gd name="T16" fmla="*/ 0 w 39"/>
              <a:gd name="T17" fmla="*/ 2147483647 h 87"/>
              <a:gd name="T18" fmla="*/ 0 w 39"/>
              <a:gd name="T19" fmla="*/ 2147483647 h 87"/>
              <a:gd name="T20" fmla="*/ 2147483647 w 39"/>
              <a:gd name="T21" fmla="*/ 2147483647 h 87"/>
              <a:gd name="T22" fmla="*/ 2147483647 w 39"/>
              <a:gd name="T23" fmla="*/ 2147483647 h 87"/>
              <a:gd name="T24" fmla="*/ 2147483647 w 39"/>
              <a:gd name="T25" fmla="*/ 2147483647 h 87"/>
              <a:gd name="T26" fmla="*/ 2147483647 w 39"/>
              <a:gd name="T27" fmla="*/ 2147483647 h 87"/>
              <a:gd name="T28" fmla="*/ 2147483647 w 39"/>
              <a:gd name="T29" fmla="*/ 2147483647 h 87"/>
              <a:gd name="T30" fmla="*/ 2147483647 w 39"/>
              <a:gd name="T31" fmla="*/ 2147483647 h 87"/>
              <a:gd name="T32" fmla="*/ 2147483647 w 39"/>
              <a:gd name="T33" fmla="*/ 2147483647 h 87"/>
              <a:gd name="T34" fmla="*/ 2147483647 w 39"/>
              <a:gd name="T35" fmla="*/ 2147483647 h 87"/>
              <a:gd name="T36" fmla="*/ 2147483647 w 39"/>
              <a:gd name="T37" fmla="*/ 2147483647 h 87"/>
              <a:gd name="T38" fmla="*/ 2147483647 w 39"/>
              <a:gd name="T39" fmla="*/ 2147483647 h 87"/>
              <a:gd name="T40" fmla="*/ 2147483647 w 39"/>
              <a:gd name="T41" fmla="*/ 2147483647 h 87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39"/>
              <a:gd name="T64" fmla="*/ 0 h 87"/>
              <a:gd name="T65" fmla="*/ 39 w 39"/>
              <a:gd name="T66" fmla="*/ 87 h 87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39" h="87">
                <a:moveTo>
                  <a:pt x="20" y="9"/>
                </a:moveTo>
                <a:lnTo>
                  <a:pt x="19" y="5"/>
                </a:lnTo>
                <a:lnTo>
                  <a:pt x="16" y="2"/>
                </a:lnTo>
                <a:lnTo>
                  <a:pt x="13" y="0"/>
                </a:lnTo>
                <a:lnTo>
                  <a:pt x="8" y="0"/>
                </a:lnTo>
                <a:lnTo>
                  <a:pt x="5" y="1"/>
                </a:lnTo>
                <a:lnTo>
                  <a:pt x="2" y="3"/>
                </a:lnTo>
                <a:lnTo>
                  <a:pt x="0" y="6"/>
                </a:lnTo>
                <a:lnTo>
                  <a:pt x="0" y="10"/>
                </a:lnTo>
                <a:lnTo>
                  <a:pt x="0" y="22"/>
                </a:lnTo>
                <a:lnTo>
                  <a:pt x="3" y="35"/>
                </a:lnTo>
                <a:lnTo>
                  <a:pt x="7" y="48"/>
                </a:lnTo>
                <a:lnTo>
                  <a:pt x="13" y="60"/>
                </a:lnTo>
                <a:lnTo>
                  <a:pt x="19" y="72"/>
                </a:lnTo>
                <a:lnTo>
                  <a:pt x="25" y="81"/>
                </a:lnTo>
                <a:lnTo>
                  <a:pt x="33" y="86"/>
                </a:lnTo>
                <a:lnTo>
                  <a:pt x="38" y="87"/>
                </a:lnTo>
                <a:lnTo>
                  <a:pt x="39" y="70"/>
                </a:lnTo>
                <a:lnTo>
                  <a:pt x="34" y="50"/>
                </a:lnTo>
                <a:lnTo>
                  <a:pt x="27" y="29"/>
                </a:lnTo>
                <a:lnTo>
                  <a:pt x="20" y="9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745" name="Freeform 590"/>
          <p:cNvSpPr>
            <a:spLocks/>
          </p:cNvSpPr>
          <p:nvPr/>
        </p:nvSpPr>
        <p:spPr bwMode="auto">
          <a:xfrm>
            <a:off x="6261100" y="1781175"/>
            <a:ext cx="7938" cy="12700"/>
          </a:xfrm>
          <a:custGeom>
            <a:avLst/>
            <a:gdLst>
              <a:gd name="T0" fmla="*/ 2147483647 w 34"/>
              <a:gd name="T1" fmla="*/ 2147483647 h 51"/>
              <a:gd name="T2" fmla="*/ 2147483647 w 34"/>
              <a:gd name="T3" fmla="*/ 2147483647 h 51"/>
              <a:gd name="T4" fmla="*/ 2147483647 w 34"/>
              <a:gd name="T5" fmla="*/ 2147483647 h 51"/>
              <a:gd name="T6" fmla="*/ 2147483647 w 34"/>
              <a:gd name="T7" fmla="*/ 2147483647 h 51"/>
              <a:gd name="T8" fmla="*/ 2147483647 w 34"/>
              <a:gd name="T9" fmla="*/ 2147483647 h 51"/>
              <a:gd name="T10" fmla="*/ 2147483647 w 34"/>
              <a:gd name="T11" fmla="*/ 2147483647 h 51"/>
              <a:gd name="T12" fmla="*/ 2147483647 w 34"/>
              <a:gd name="T13" fmla="*/ 2147483647 h 51"/>
              <a:gd name="T14" fmla="*/ 2147483647 w 34"/>
              <a:gd name="T15" fmla="*/ 0 h 51"/>
              <a:gd name="T16" fmla="*/ 2147483647 w 34"/>
              <a:gd name="T17" fmla="*/ 0 h 51"/>
              <a:gd name="T18" fmla="*/ 2147483647 w 34"/>
              <a:gd name="T19" fmla="*/ 2147483647 h 51"/>
              <a:gd name="T20" fmla="*/ 2147483647 w 34"/>
              <a:gd name="T21" fmla="*/ 2147483647 h 51"/>
              <a:gd name="T22" fmla="*/ 0 w 34"/>
              <a:gd name="T23" fmla="*/ 2147483647 h 51"/>
              <a:gd name="T24" fmla="*/ 0 w 34"/>
              <a:gd name="T25" fmla="*/ 2147483647 h 51"/>
              <a:gd name="T26" fmla="*/ 2147483647 w 34"/>
              <a:gd name="T27" fmla="*/ 2147483647 h 51"/>
              <a:gd name="T28" fmla="*/ 2147483647 w 34"/>
              <a:gd name="T29" fmla="*/ 2147483647 h 51"/>
              <a:gd name="T30" fmla="*/ 2147483647 w 34"/>
              <a:gd name="T31" fmla="*/ 2147483647 h 51"/>
              <a:gd name="T32" fmla="*/ 2147483647 w 34"/>
              <a:gd name="T33" fmla="*/ 2147483647 h 51"/>
              <a:gd name="T34" fmla="*/ 2147483647 w 34"/>
              <a:gd name="T35" fmla="*/ 2147483647 h 51"/>
              <a:gd name="T36" fmla="*/ 2147483647 w 34"/>
              <a:gd name="T37" fmla="*/ 2147483647 h 51"/>
              <a:gd name="T38" fmla="*/ 2147483647 w 34"/>
              <a:gd name="T39" fmla="*/ 2147483647 h 51"/>
              <a:gd name="T40" fmla="*/ 2147483647 w 34"/>
              <a:gd name="T41" fmla="*/ 2147483647 h 51"/>
              <a:gd name="T42" fmla="*/ 2147483647 w 34"/>
              <a:gd name="T43" fmla="*/ 2147483647 h 51"/>
              <a:gd name="T44" fmla="*/ 2147483647 w 34"/>
              <a:gd name="T45" fmla="*/ 2147483647 h 51"/>
              <a:gd name="T46" fmla="*/ 2147483647 w 34"/>
              <a:gd name="T47" fmla="*/ 2147483647 h 51"/>
              <a:gd name="T48" fmla="*/ 2147483647 w 34"/>
              <a:gd name="T49" fmla="*/ 2147483647 h 51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34"/>
              <a:gd name="T76" fmla="*/ 0 h 51"/>
              <a:gd name="T77" fmla="*/ 34 w 34"/>
              <a:gd name="T78" fmla="*/ 51 h 51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34" h="51">
                <a:moveTo>
                  <a:pt x="18" y="7"/>
                </a:moveTo>
                <a:lnTo>
                  <a:pt x="18" y="8"/>
                </a:lnTo>
                <a:lnTo>
                  <a:pt x="17" y="5"/>
                </a:lnTo>
                <a:lnTo>
                  <a:pt x="14" y="1"/>
                </a:lnTo>
                <a:lnTo>
                  <a:pt x="11" y="0"/>
                </a:lnTo>
                <a:lnTo>
                  <a:pt x="7" y="0"/>
                </a:lnTo>
                <a:lnTo>
                  <a:pt x="4" y="1"/>
                </a:lnTo>
                <a:lnTo>
                  <a:pt x="1" y="5"/>
                </a:lnTo>
                <a:lnTo>
                  <a:pt x="0" y="8"/>
                </a:lnTo>
                <a:lnTo>
                  <a:pt x="0" y="11"/>
                </a:lnTo>
                <a:lnTo>
                  <a:pt x="1" y="16"/>
                </a:lnTo>
                <a:lnTo>
                  <a:pt x="4" y="23"/>
                </a:lnTo>
                <a:lnTo>
                  <a:pt x="8" y="30"/>
                </a:lnTo>
                <a:lnTo>
                  <a:pt x="13" y="37"/>
                </a:lnTo>
                <a:lnTo>
                  <a:pt x="18" y="43"/>
                </a:lnTo>
                <a:lnTo>
                  <a:pt x="25" y="47"/>
                </a:lnTo>
                <a:lnTo>
                  <a:pt x="30" y="51"/>
                </a:lnTo>
                <a:lnTo>
                  <a:pt x="34" y="51"/>
                </a:lnTo>
                <a:lnTo>
                  <a:pt x="33" y="40"/>
                </a:lnTo>
                <a:lnTo>
                  <a:pt x="29" y="27"/>
                </a:lnTo>
                <a:lnTo>
                  <a:pt x="23" y="15"/>
                </a:lnTo>
                <a:lnTo>
                  <a:pt x="18" y="7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746" name="Freeform 591"/>
          <p:cNvSpPr>
            <a:spLocks/>
          </p:cNvSpPr>
          <p:nvPr/>
        </p:nvSpPr>
        <p:spPr bwMode="auto">
          <a:xfrm>
            <a:off x="6251575" y="1770063"/>
            <a:ext cx="12700" cy="6350"/>
          </a:xfrm>
          <a:custGeom>
            <a:avLst/>
            <a:gdLst>
              <a:gd name="T0" fmla="*/ 2147483647 w 46"/>
              <a:gd name="T1" fmla="*/ 2147483647 h 33"/>
              <a:gd name="T2" fmla="*/ 2147483647 w 46"/>
              <a:gd name="T3" fmla="*/ 2147483647 h 33"/>
              <a:gd name="T4" fmla="*/ 2147483647 w 46"/>
              <a:gd name="T5" fmla="*/ 2147483647 h 33"/>
              <a:gd name="T6" fmla="*/ 2147483647 w 46"/>
              <a:gd name="T7" fmla="*/ 2147483647 h 33"/>
              <a:gd name="T8" fmla="*/ 2147483647 w 46"/>
              <a:gd name="T9" fmla="*/ 2147483647 h 33"/>
              <a:gd name="T10" fmla="*/ 2147483647 w 46"/>
              <a:gd name="T11" fmla="*/ 2147483647 h 33"/>
              <a:gd name="T12" fmla="*/ 2147483647 w 46"/>
              <a:gd name="T13" fmla="*/ 2147483647 h 33"/>
              <a:gd name="T14" fmla="*/ 2147483647 w 46"/>
              <a:gd name="T15" fmla="*/ 0 h 33"/>
              <a:gd name="T16" fmla="*/ 2147483647 w 46"/>
              <a:gd name="T17" fmla="*/ 0 h 33"/>
              <a:gd name="T18" fmla="*/ 2147483647 w 46"/>
              <a:gd name="T19" fmla="*/ 0 h 33"/>
              <a:gd name="T20" fmla="*/ 2147483647 w 46"/>
              <a:gd name="T21" fmla="*/ 2147483647 h 33"/>
              <a:gd name="T22" fmla="*/ 2147483647 w 46"/>
              <a:gd name="T23" fmla="*/ 2147483647 h 33"/>
              <a:gd name="T24" fmla="*/ 2147483647 w 46"/>
              <a:gd name="T25" fmla="*/ 2147483647 h 33"/>
              <a:gd name="T26" fmla="*/ 2147483647 w 46"/>
              <a:gd name="T27" fmla="*/ 2147483647 h 33"/>
              <a:gd name="T28" fmla="*/ 2147483647 w 46"/>
              <a:gd name="T29" fmla="*/ 2147483647 h 33"/>
              <a:gd name="T30" fmla="*/ 0 w 46"/>
              <a:gd name="T31" fmla="*/ 2147483647 h 33"/>
              <a:gd name="T32" fmla="*/ 0 w 46"/>
              <a:gd name="T33" fmla="*/ 2147483647 h 33"/>
              <a:gd name="T34" fmla="*/ 2147483647 w 46"/>
              <a:gd name="T35" fmla="*/ 2147483647 h 33"/>
              <a:gd name="T36" fmla="*/ 2147483647 w 46"/>
              <a:gd name="T37" fmla="*/ 2147483647 h 33"/>
              <a:gd name="T38" fmla="*/ 2147483647 w 46"/>
              <a:gd name="T39" fmla="*/ 2147483647 h 33"/>
              <a:gd name="T40" fmla="*/ 2147483647 w 46"/>
              <a:gd name="T41" fmla="*/ 2147483647 h 33"/>
              <a:gd name="T42" fmla="*/ 2147483647 w 46"/>
              <a:gd name="T43" fmla="*/ 2147483647 h 33"/>
              <a:gd name="T44" fmla="*/ 2147483647 w 46"/>
              <a:gd name="T45" fmla="*/ 2147483647 h 33"/>
              <a:gd name="T46" fmla="*/ 2147483647 w 46"/>
              <a:gd name="T47" fmla="*/ 2147483647 h 33"/>
              <a:gd name="T48" fmla="*/ 2147483647 w 46"/>
              <a:gd name="T49" fmla="*/ 2147483647 h 33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46"/>
              <a:gd name="T76" fmla="*/ 0 h 33"/>
              <a:gd name="T77" fmla="*/ 46 w 46"/>
              <a:gd name="T78" fmla="*/ 33 h 33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46" h="33">
                <a:moveTo>
                  <a:pt x="37" y="24"/>
                </a:moveTo>
                <a:lnTo>
                  <a:pt x="41" y="22"/>
                </a:lnTo>
                <a:lnTo>
                  <a:pt x="45" y="19"/>
                </a:lnTo>
                <a:lnTo>
                  <a:pt x="46" y="15"/>
                </a:lnTo>
                <a:lnTo>
                  <a:pt x="46" y="10"/>
                </a:lnTo>
                <a:lnTo>
                  <a:pt x="44" y="5"/>
                </a:lnTo>
                <a:lnTo>
                  <a:pt x="41" y="2"/>
                </a:lnTo>
                <a:lnTo>
                  <a:pt x="37" y="0"/>
                </a:lnTo>
                <a:lnTo>
                  <a:pt x="32" y="0"/>
                </a:lnTo>
                <a:lnTo>
                  <a:pt x="29" y="0"/>
                </a:lnTo>
                <a:lnTo>
                  <a:pt x="25" y="1"/>
                </a:lnTo>
                <a:lnTo>
                  <a:pt x="19" y="3"/>
                </a:lnTo>
                <a:lnTo>
                  <a:pt x="12" y="7"/>
                </a:lnTo>
                <a:lnTo>
                  <a:pt x="5" y="14"/>
                </a:lnTo>
                <a:lnTo>
                  <a:pt x="2" y="20"/>
                </a:lnTo>
                <a:lnTo>
                  <a:pt x="0" y="26"/>
                </a:lnTo>
                <a:lnTo>
                  <a:pt x="0" y="29"/>
                </a:lnTo>
                <a:lnTo>
                  <a:pt x="3" y="31"/>
                </a:lnTo>
                <a:lnTo>
                  <a:pt x="7" y="33"/>
                </a:lnTo>
                <a:lnTo>
                  <a:pt x="12" y="33"/>
                </a:lnTo>
                <a:lnTo>
                  <a:pt x="16" y="33"/>
                </a:lnTo>
                <a:lnTo>
                  <a:pt x="21" y="31"/>
                </a:lnTo>
                <a:lnTo>
                  <a:pt x="26" y="30"/>
                </a:lnTo>
                <a:lnTo>
                  <a:pt x="32" y="28"/>
                </a:lnTo>
                <a:lnTo>
                  <a:pt x="37" y="24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747" name="Freeform 592"/>
          <p:cNvSpPr>
            <a:spLocks/>
          </p:cNvSpPr>
          <p:nvPr/>
        </p:nvSpPr>
        <p:spPr bwMode="auto">
          <a:xfrm>
            <a:off x="6197600" y="1754188"/>
            <a:ext cx="46038" cy="57150"/>
          </a:xfrm>
          <a:custGeom>
            <a:avLst/>
            <a:gdLst>
              <a:gd name="T0" fmla="*/ 2147483647 w 177"/>
              <a:gd name="T1" fmla="*/ 2147483647 h 219"/>
              <a:gd name="T2" fmla="*/ 2147483647 w 177"/>
              <a:gd name="T3" fmla="*/ 2147483647 h 219"/>
              <a:gd name="T4" fmla="*/ 2147483647 w 177"/>
              <a:gd name="T5" fmla="*/ 2147483647 h 219"/>
              <a:gd name="T6" fmla="*/ 2147483647 w 177"/>
              <a:gd name="T7" fmla="*/ 2147483647 h 219"/>
              <a:gd name="T8" fmla="*/ 2147483647 w 177"/>
              <a:gd name="T9" fmla="*/ 2147483647 h 219"/>
              <a:gd name="T10" fmla="*/ 2147483647 w 177"/>
              <a:gd name="T11" fmla="*/ 2147483647 h 219"/>
              <a:gd name="T12" fmla="*/ 2147483647 w 177"/>
              <a:gd name="T13" fmla="*/ 2147483647 h 219"/>
              <a:gd name="T14" fmla="*/ 2147483647 w 177"/>
              <a:gd name="T15" fmla="*/ 2147483647 h 219"/>
              <a:gd name="T16" fmla="*/ 0 w 177"/>
              <a:gd name="T17" fmla="*/ 2147483647 h 219"/>
              <a:gd name="T18" fmla="*/ 2147483647 w 177"/>
              <a:gd name="T19" fmla="*/ 2147483647 h 219"/>
              <a:gd name="T20" fmla="*/ 2147483647 w 177"/>
              <a:gd name="T21" fmla="*/ 2147483647 h 219"/>
              <a:gd name="T22" fmla="*/ 2147483647 w 177"/>
              <a:gd name="T23" fmla="*/ 2147483647 h 219"/>
              <a:gd name="T24" fmla="*/ 2147483647 w 177"/>
              <a:gd name="T25" fmla="*/ 2147483647 h 219"/>
              <a:gd name="T26" fmla="*/ 2147483647 w 177"/>
              <a:gd name="T27" fmla="*/ 2147483647 h 219"/>
              <a:gd name="T28" fmla="*/ 2147483647 w 177"/>
              <a:gd name="T29" fmla="*/ 2147483647 h 219"/>
              <a:gd name="T30" fmla="*/ 2147483647 w 177"/>
              <a:gd name="T31" fmla="*/ 2147483647 h 219"/>
              <a:gd name="T32" fmla="*/ 2147483647 w 177"/>
              <a:gd name="T33" fmla="*/ 2147483647 h 219"/>
              <a:gd name="T34" fmla="*/ 2147483647 w 177"/>
              <a:gd name="T35" fmla="*/ 2147483647 h 219"/>
              <a:gd name="T36" fmla="*/ 2147483647 w 177"/>
              <a:gd name="T37" fmla="*/ 2147483647 h 219"/>
              <a:gd name="T38" fmla="*/ 2147483647 w 177"/>
              <a:gd name="T39" fmla="*/ 2147483647 h 219"/>
              <a:gd name="T40" fmla="*/ 2147483647 w 177"/>
              <a:gd name="T41" fmla="*/ 2147483647 h 219"/>
              <a:gd name="T42" fmla="*/ 2147483647 w 177"/>
              <a:gd name="T43" fmla="*/ 2147483647 h 219"/>
              <a:gd name="T44" fmla="*/ 2147483647 w 177"/>
              <a:gd name="T45" fmla="*/ 2147483647 h 219"/>
              <a:gd name="T46" fmla="*/ 2147483647 w 177"/>
              <a:gd name="T47" fmla="*/ 2147483647 h 219"/>
              <a:gd name="T48" fmla="*/ 2147483647 w 177"/>
              <a:gd name="T49" fmla="*/ 2147483647 h 219"/>
              <a:gd name="T50" fmla="*/ 2147483647 w 177"/>
              <a:gd name="T51" fmla="*/ 2147483647 h 219"/>
              <a:gd name="T52" fmla="*/ 2147483647 w 177"/>
              <a:gd name="T53" fmla="*/ 2147483647 h 219"/>
              <a:gd name="T54" fmla="*/ 2147483647 w 177"/>
              <a:gd name="T55" fmla="*/ 2147483647 h 219"/>
              <a:gd name="T56" fmla="*/ 2147483647 w 177"/>
              <a:gd name="T57" fmla="*/ 2147483647 h 219"/>
              <a:gd name="T58" fmla="*/ 2147483647 w 177"/>
              <a:gd name="T59" fmla="*/ 2147483647 h 219"/>
              <a:gd name="T60" fmla="*/ 2147483647 w 177"/>
              <a:gd name="T61" fmla="*/ 2147483647 h 219"/>
              <a:gd name="T62" fmla="*/ 2147483647 w 177"/>
              <a:gd name="T63" fmla="*/ 2147483647 h 219"/>
              <a:gd name="T64" fmla="*/ 2147483647 w 177"/>
              <a:gd name="T65" fmla="*/ 2147483647 h 219"/>
              <a:gd name="T66" fmla="*/ 2147483647 w 177"/>
              <a:gd name="T67" fmla="*/ 2147483647 h 219"/>
              <a:gd name="T68" fmla="*/ 2147483647 w 177"/>
              <a:gd name="T69" fmla="*/ 2147483647 h 219"/>
              <a:gd name="T70" fmla="*/ 2147483647 w 177"/>
              <a:gd name="T71" fmla="*/ 2147483647 h 219"/>
              <a:gd name="T72" fmla="*/ 2147483647 w 177"/>
              <a:gd name="T73" fmla="*/ 2147483647 h 219"/>
              <a:gd name="T74" fmla="*/ 2147483647 w 177"/>
              <a:gd name="T75" fmla="*/ 2147483647 h 219"/>
              <a:gd name="T76" fmla="*/ 2147483647 w 177"/>
              <a:gd name="T77" fmla="*/ 2147483647 h 219"/>
              <a:gd name="T78" fmla="*/ 2147483647 w 177"/>
              <a:gd name="T79" fmla="*/ 2147483647 h 219"/>
              <a:gd name="T80" fmla="*/ 2147483647 w 177"/>
              <a:gd name="T81" fmla="*/ 2147483647 h 219"/>
              <a:gd name="T82" fmla="*/ 2147483647 w 177"/>
              <a:gd name="T83" fmla="*/ 2147483647 h 219"/>
              <a:gd name="T84" fmla="*/ 2147483647 w 177"/>
              <a:gd name="T85" fmla="*/ 2147483647 h 219"/>
              <a:gd name="T86" fmla="*/ 2147483647 w 177"/>
              <a:gd name="T87" fmla="*/ 2147483647 h 219"/>
              <a:gd name="T88" fmla="*/ 2147483647 w 177"/>
              <a:gd name="T89" fmla="*/ 2147483647 h 219"/>
              <a:gd name="T90" fmla="*/ 2147483647 w 177"/>
              <a:gd name="T91" fmla="*/ 2147483647 h 219"/>
              <a:gd name="T92" fmla="*/ 2147483647 w 177"/>
              <a:gd name="T93" fmla="*/ 2147483647 h 219"/>
              <a:gd name="T94" fmla="*/ 2147483647 w 177"/>
              <a:gd name="T95" fmla="*/ 2147483647 h 219"/>
              <a:gd name="T96" fmla="*/ 2147483647 w 177"/>
              <a:gd name="T97" fmla="*/ 2147483647 h 219"/>
              <a:gd name="T98" fmla="*/ 2147483647 w 177"/>
              <a:gd name="T99" fmla="*/ 2147483647 h 219"/>
              <a:gd name="T100" fmla="*/ 2147483647 w 177"/>
              <a:gd name="T101" fmla="*/ 2147483647 h 219"/>
              <a:gd name="T102" fmla="*/ 2147483647 w 177"/>
              <a:gd name="T103" fmla="*/ 2147483647 h 219"/>
              <a:gd name="T104" fmla="*/ 2147483647 w 177"/>
              <a:gd name="T105" fmla="*/ 2147483647 h 219"/>
              <a:gd name="T106" fmla="*/ 2147483647 w 177"/>
              <a:gd name="T107" fmla="*/ 2147483647 h 219"/>
              <a:gd name="T108" fmla="*/ 2147483647 w 177"/>
              <a:gd name="T109" fmla="*/ 0 h 219"/>
              <a:gd name="T110" fmla="*/ 2147483647 w 177"/>
              <a:gd name="T111" fmla="*/ 2147483647 h 219"/>
              <a:gd name="T112" fmla="*/ 2147483647 w 177"/>
              <a:gd name="T113" fmla="*/ 2147483647 h 219"/>
              <a:gd name="T114" fmla="*/ 2147483647 w 177"/>
              <a:gd name="T115" fmla="*/ 2147483647 h 219"/>
              <a:gd name="T116" fmla="*/ 2147483647 w 177"/>
              <a:gd name="T117" fmla="*/ 2147483647 h 219"/>
              <a:gd name="T118" fmla="*/ 2147483647 w 177"/>
              <a:gd name="T119" fmla="*/ 2147483647 h 219"/>
              <a:gd name="T120" fmla="*/ 2147483647 w 177"/>
              <a:gd name="T121" fmla="*/ 2147483647 h 219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177"/>
              <a:gd name="T184" fmla="*/ 0 h 219"/>
              <a:gd name="T185" fmla="*/ 177 w 177"/>
              <a:gd name="T186" fmla="*/ 219 h 219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177" h="219">
                <a:moveTo>
                  <a:pt x="65" y="33"/>
                </a:moveTo>
                <a:lnTo>
                  <a:pt x="52" y="43"/>
                </a:lnTo>
                <a:lnTo>
                  <a:pt x="41" y="54"/>
                </a:lnTo>
                <a:lnTo>
                  <a:pt x="29" y="66"/>
                </a:lnTo>
                <a:lnTo>
                  <a:pt x="20" y="79"/>
                </a:lnTo>
                <a:lnTo>
                  <a:pt x="12" y="93"/>
                </a:lnTo>
                <a:lnTo>
                  <a:pt x="6" y="107"/>
                </a:lnTo>
                <a:lnTo>
                  <a:pt x="2" y="121"/>
                </a:lnTo>
                <a:lnTo>
                  <a:pt x="0" y="136"/>
                </a:lnTo>
                <a:lnTo>
                  <a:pt x="2" y="158"/>
                </a:lnTo>
                <a:lnTo>
                  <a:pt x="10" y="177"/>
                </a:lnTo>
                <a:lnTo>
                  <a:pt x="23" y="193"/>
                </a:lnTo>
                <a:lnTo>
                  <a:pt x="38" y="204"/>
                </a:lnTo>
                <a:lnTo>
                  <a:pt x="57" y="213"/>
                </a:lnTo>
                <a:lnTo>
                  <a:pt x="78" y="218"/>
                </a:lnTo>
                <a:lnTo>
                  <a:pt x="98" y="219"/>
                </a:lnTo>
                <a:lnTo>
                  <a:pt x="118" y="216"/>
                </a:lnTo>
                <a:lnTo>
                  <a:pt x="123" y="216"/>
                </a:lnTo>
                <a:lnTo>
                  <a:pt x="127" y="214"/>
                </a:lnTo>
                <a:lnTo>
                  <a:pt x="130" y="210"/>
                </a:lnTo>
                <a:lnTo>
                  <a:pt x="131" y="205"/>
                </a:lnTo>
                <a:lnTo>
                  <a:pt x="130" y="203"/>
                </a:lnTo>
                <a:lnTo>
                  <a:pt x="127" y="203"/>
                </a:lnTo>
                <a:lnTo>
                  <a:pt x="123" y="202"/>
                </a:lnTo>
                <a:lnTo>
                  <a:pt x="117" y="202"/>
                </a:lnTo>
                <a:lnTo>
                  <a:pt x="111" y="202"/>
                </a:lnTo>
                <a:lnTo>
                  <a:pt x="106" y="202"/>
                </a:lnTo>
                <a:lnTo>
                  <a:pt x="100" y="202"/>
                </a:lnTo>
                <a:lnTo>
                  <a:pt x="97" y="202"/>
                </a:lnTo>
                <a:lnTo>
                  <a:pt x="87" y="201"/>
                </a:lnTo>
                <a:lnTo>
                  <a:pt x="77" y="200"/>
                </a:lnTo>
                <a:lnTo>
                  <a:pt x="67" y="199"/>
                </a:lnTo>
                <a:lnTo>
                  <a:pt x="56" y="196"/>
                </a:lnTo>
                <a:lnTo>
                  <a:pt x="46" y="193"/>
                </a:lnTo>
                <a:lnTo>
                  <a:pt x="35" y="185"/>
                </a:lnTo>
                <a:lnTo>
                  <a:pt x="26" y="175"/>
                </a:lnTo>
                <a:lnTo>
                  <a:pt x="15" y="162"/>
                </a:lnTo>
                <a:lnTo>
                  <a:pt x="13" y="146"/>
                </a:lnTo>
                <a:lnTo>
                  <a:pt x="14" y="131"/>
                </a:lnTo>
                <a:lnTo>
                  <a:pt x="19" y="116"/>
                </a:lnTo>
                <a:lnTo>
                  <a:pt x="25" y="102"/>
                </a:lnTo>
                <a:lnTo>
                  <a:pt x="34" y="89"/>
                </a:lnTo>
                <a:lnTo>
                  <a:pt x="45" y="76"/>
                </a:lnTo>
                <a:lnTo>
                  <a:pt x="56" y="65"/>
                </a:lnTo>
                <a:lnTo>
                  <a:pt x="70" y="55"/>
                </a:lnTo>
                <a:lnTo>
                  <a:pt x="84" y="45"/>
                </a:lnTo>
                <a:lnTo>
                  <a:pt x="98" y="37"/>
                </a:lnTo>
                <a:lnTo>
                  <a:pt x="113" y="29"/>
                </a:lnTo>
                <a:lnTo>
                  <a:pt x="127" y="23"/>
                </a:lnTo>
                <a:lnTo>
                  <a:pt x="141" y="17"/>
                </a:lnTo>
                <a:lnTo>
                  <a:pt x="154" y="12"/>
                </a:lnTo>
                <a:lnTo>
                  <a:pt x="167" y="9"/>
                </a:lnTo>
                <a:lnTo>
                  <a:pt x="177" y="7"/>
                </a:lnTo>
                <a:lnTo>
                  <a:pt x="170" y="2"/>
                </a:lnTo>
                <a:lnTo>
                  <a:pt x="158" y="0"/>
                </a:lnTo>
                <a:lnTo>
                  <a:pt x="145" y="2"/>
                </a:lnTo>
                <a:lnTo>
                  <a:pt x="129" y="6"/>
                </a:lnTo>
                <a:lnTo>
                  <a:pt x="111" y="11"/>
                </a:lnTo>
                <a:lnTo>
                  <a:pt x="94" y="17"/>
                </a:lnTo>
                <a:lnTo>
                  <a:pt x="78" y="26"/>
                </a:lnTo>
                <a:lnTo>
                  <a:pt x="65" y="33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748" name="Freeform 593"/>
          <p:cNvSpPr>
            <a:spLocks/>
          </p:cNvSpPr>
          <p:nvPr/>
        </p:nvSpPr>
        <p:spPr bwMode="auto">
          <a:xfrm>
            <a:off x="6273800" y="1752600"/>
            <a:ext cx="30163" cy="46038"/>
          </a:xfrm>
          <a:custGeom>
            <a:avLst/>
            <a:gdLst>
              <a:gd name="T0" fmla="*/ 2147483647 w 115"/>
              <a:gd name="T1" fmla="*/ 2147483647 h 170"/>
              <a:gd name="T2" fmla="*/ 2147483647 w 115"/>
              <a:gd name="T3" fmla="*/ 2147483647 h 170"/>
              <a:gd name="T4" fmla="*/ 2147483647 w 115"/>
              <a:gd name="T5" fmla="*/ 2147483647 h 170"/>
              <a:gd name="T6" fmla="*/ 2147483647 w 115"/>
              <a:gd name="T7" fmla="*/ 2147483647 h 170"/>
              <a:gd name="T8" fmla="*/ 2147483647 w 115"/>
              <a:gd name="T9" fmla="*/ 2147483647 h 170"/>
              <a:gd name="T10" fmla="*/ 2147483647 w 115"/>
              <a:gd name="T11" fmla="*/ 2147483647 h 170"/>
              <a:gd name="T12" fmla="*/ 2147483647 w 115"/>
              <a:gd name="T13" fmla="*/ 2147483647 h 170"/>
              <a:gd name="T14" fmla="*/ 2147483647 w 115"/>
              <a:gd name="T15" fmla="*/ 2147483647 h 170"/>
              <a:gd name="T16" fmla="*/ 2147483647 w 115"/>
              <a:gd name="T17" fmla="*/ 2147483647 h 170"/>
              <a:gd name="T18" fmla="*/ 2147483647 w 115"/>
              <a:gd name="T19" fmla="*/ 2147483647 h 170"/>
              <a:gd name="T20" fmla="*/ 2147483647 w 115"/>
              <a:gd name="T21" fmla="*/ 2147483647 h 170"/>
              <a:gd name="T22" fmla="*/ 2147483647 w 115"/>
              <a:gd name="T23" fmla="*/ 2147483647 h 170"/>
              <a:gd name="T24" fmla="*/ 2147483647 w 115"/>
              <a:gd name="T25" fmla="*/ 2147483647 h 170"/>
              <a:gd name="T26" fmla="*/ 2147483647 w 115"/>
              <a:gd name="T27" fmla="*/ 2147483647 h 170"/>
              <a:gd name="T28" fmla="*/ 2147483647 w 115"/>
              <a:gd name="T29" fmla="*/ 2147483647 h 170"/>
              <a:gd name="T30" fmla="*/ 2147483647 w 115"/>
              <a:gd name="T31" fmla="*/ 2147483647 h 170"/>
              <a:gd name="T32" fmla="*/ 2147483647 w 115"/>
              <a:gd name="T33" fmla="*/ 2147483647 h 170"/>
              <a:gd name="T34" fmla="*/ 2147483647 w 115"/>
              <a:gd name="T35" fmla="*/ 2147483647 h 170"/>
              <a:gd name="T36" fmla="*/ 2147483647 w 115"/>
              <a:gd name="T37" fmla="*/ 2147483647 h 170"/>
              <a:gd name="T38" fmla="*/ 2147483647 w 115"/>
              <a:gd name="T39" fmla="*/ 2147483647 h 170"/>
              <a:gd name="T40" fmla="*/ 2147483647 w 115"/>
              <a:gd name="T41" fmla="*/ 2147483647 h 170"/>
              <a:gd name="T42" fmla="*/ 2147483647 w 115"/>
              <a:gd name="T43" fmla="*/ 2147483647 h 170"/>
              <a:gd name="T44" fmla="*/ 2147483647 w 115"/>
              <a:gd name="T45" fmla="*/ 2147483647 h 170"/>
              <a:gd name="T46" fmla="*/ 2147483647 w 115"/>
              <a:gd name="T47" fmla="*/ 2147483647 h 170"/>
              <a:gd name="T48" fmla="*/ 2147483647 w 115"/>
              <a:gd name="T49" fmla="*/ 2147483647 h 170"/>
              <a:gd name="T50" fmla="*/ 2147483647 w 115"/>
              <a:gd name="T51" fmla="*/ 2147483647 h 170"/>
              <a:gd name="T52" fmla="*/ 2147483647 w 115"/>
              <a:gd name="T53" fmla="*/ 2147483647 h 170"/>
              <a:gd name="T54" fmla="*/ 2147483647 w 115"/>
              <a:gd name="T55" fmla="*/ 2147483647 h 170"/>
              <a:gd name="T56" fmla="*/ 2147483647 w 115"/>
              <a:gd name="T57" fmla="*/ 2147483647 h 170"/>
              <a:gd name="T58" fmla="*/ 2147483647 w 115"/>
              <a:gd name="T59" fmla="*/ 2147483647 h 170"/>
              <a:gd name="T60" fmla="*/ 2147483647 w 115"/>
              <a:gd name="T61" fmla="*/ 0 h 170"/>
              <a:gd name="T62" fmla="*/ 2147483647 w 115"/>
              <a:gd name="T63" fmla="*/ 2147483647 h 170"/>
              <a:gd name="T64" fmla="*/ 0 w 115"/>
              <a:gd name="T65" fmla="*/ 2147483647 h 170"/>
              <a:gd name="T66" fmla="*/ 2147483647 w 115"/>
              <a:gd name="T67" fmla="*/ 2147483647 h 170"/>
              <a:gd name="T68" fmla="*/ 2147483647 w 115"/>
              <a:gd name="T69" fmla="*/ 2147483647 h 170"/>
              <a:gd name="T70" fmla="*/ 2147483647 w 115"/>
              <a:gd name="T71" fmla="*/ 2147483647 h 170"/>
              <a:gd name="T72" fmla="*/ 2147483647 w 115"/>
              <a:gd name="T73" fmla="*/ 2147483647 h 170"/>
              <a:gd name="T74" fmla="*/ 2147483647 w 115"/>
              <a:gd name="T75" fmla="*/ 2147483647 h 170"/>
              <a:gd name="T76" fmla="*/ 2147483647 w 115"/>
              <a:gd name="T77" fmla="*/ 2147483647 h 170"/>
              <a:gd name="T78" fmla="*/ 2147483647 w 115"/>
              <a:gd name="T79" fmla="*/ 2147483647 h 170"/>
              <a:gd name="T80" fmla="*/ 2147483647 w 115"/>
              <a:gd name="T81" fmla="*/ 2147483647 h 170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115"/>
              <a:gd name="T124" fmla="*/ 0 h 170"/>
              <a:gd name="T125" fmla="*/ 115 w 115"/>
              <a:gd name="T126" fmla="*/ 170 h 170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115" h="170">
                <a:moveTo>
                  <a:pt x="97" y="57"/>
                </a:moveTo>
                <a:lnTo>
                  <a:pt x="100" y="75"/>
                </a:lnTo>
                <a:lnTo>
                  <a:pt x="98" y="90"/>
                </a:lnTo>
                <a:lnTo>
                  <a:pt x="91" y="103"/>
                </a:lnTo>
                <a:lnTo>
                  <a:pt x="80" y="114"/>
                </a:lnTo>
                <a:lnTo>
                  <a:pt x="68" y="125"/>
                </a:lnTo>
                <a:lnTo>
                  <a:pt x="54" y="135"/>
                </a:lnTo>
                <a:lnTo>
                  <a:pt x="39" y="145"/>
                </a:lnTo>
                <a:lnTo>
                  <a:pt x="27" y="155"/>
                </a:lnTo>
                <a:lnTo>
                  <a:pt x="25" y="158"/>
                </a:lnTo>
                <a:lnTo>
                  <a:pt x="23" y="160"/>
                </a:lnTo>
                <a:lnTo>
                  <a:pt x="23" y="164"/>
                </a:lnTo>
                <a:lnTo>
                  <a:pt x="26" y="167"/>
                </a:lnTo>
                <a:lnTo>
                  <a:pt x="28" y="169"/>
                </a:lnTo>
                <a:lnTo>
                  <a:pt x="31" y="170"/>
                </a:lnTo>
                <a:lnTo>
                  <a:pt x="34" y="170"/>
                </a:lnTo>
                <a:lnTo>
                  <a:pt x="37" y="169"/>
                </a:lnTo>
                <a:lnTo>
                  <a:pt x="53" y="159"/>
                </a:lnTo>
                <a:lnTo>
                  <a:pt x="69" y="149"/>
                </a:lnTo>
                <a:lnTo>
                  <a:pt x="83" y="137"/>
                </a:lnTo>
                <a:lnTo>
                  <a:pt x="97" y="123"/>
                </a:lnTo>
                <a:lnTo>
                  <a:pt x="106" y="108"/>
                </a:lnTo>
                <a:lnTo>
                  <a:pt x="113" y="91"/>
                </a:lnTo>
                <a:lnTo>
                  <a:pt x="115" y="73"/>
                </a:lnTo>
                <a:lnTo>
                  <a:pt x="111" y="53"/>
                </a:lnTo>
                <a:lnTo>
                  <a:pt x="101" y="39"/>
                </a:lnTo>
                <a:lnTo>
                  <a:pt x="89" y="26"/>
                </a:lnTo>
                <a:lnTo>
                  <a:pt x="72" y="15"/>
                </a:lnTo>
                <a:lnTo>
                  <a:pt x="55" y="8"/>
                </a:lnTo>
                <a:lnTo>
                  <a:pt x="37" y="2"/>
                </a:lnTo>
                <a:lnTo>
                  <a:pt x="21" y="0"/>
                </a:lnTo>
                <a:lnTo>
                  <a:pt x="9" y="1"/>
                </a:lnTo>
                <a:lnTo>
                  <a:pt x="0" y="5"/>
                </a:lnTo>
                <a:lnTo>
                  <a:pt x="15" y="10"/>
                </a:lnTo>
                <a:lnTo>
                  <a:pt x="30" y="13"/>
                </a:lnTo>
                <a:lnTo>
                  <a:pt x="43" y="16"/>
                </a:lnTo>
                <a:lnTo>
                  <a:pt x="57" y="20"/>
                </a:lnTo>
                <a:lnTo>
                  <a:pt x="70" y="26"/>
                </a:lnTo>
                <a:lnTo>
                  <a:pt x="81" y="33"/>
                </a:lnTo>
                <a:lnTo>
                  <a:pt x="91" y="43"/>
                </a:lnTo>
                <a:lnTo>
                  <a:pt x="97" y="57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749" name="Freeform 594"/>
          <p:cNvSpPr>
            <a:spLocks/>
          </p:cNvSpPr>
          <p:nvPr/>
        </p:nvSpPr>
        <p:spPr bwMode="auto">
          <a:xfrm>
            <a:off x="6169025" y="1743075"/>
            <a:ext cx="73025" cy="92075"/>
          </a:xfrm>
          <a:custGeom>
            <a:avLst/>
            <a:gdLst>
              <a:gd name="T0" fmla="*/ 2147483647 w 289"/>
              <a:gd name="T1" fmla="*/ 2147483647 h 352"/>
              <a:gd name="T2" fmla="*/ 2147483647 w 289"/>
              <a:gd name="T3" fmla="*/ 2147483647 h 352"/>
              <a:gd name="T4" fmla="*/ 2147483647 w 289"/>
              <a:gd name="T5" fmla="*/ 2147483647 h 352"/>
              <a:gd name="T6" fmla="*/ 0 w 289"/>
              <a:gd name="T7" fmla="*/ 2147483647 h 352"/>
              <a:gd name="T8" fmla="*/ 2147483647 w 289"/>
              <a:gd name="T9" fmla="*/ 2147483647 h 352"/>
              <a:gd name="T10" fmla="*/ 2147483647 w 289"/>
              <a:gd name="T11" fmla="*/ 2147483647 h 352"/>
              <a:gd name="T12" fmla="*/ 2147483647 w 289"/>
              <a:gd name="T13" fmla="*/ 2147483647 h 352"/>
              <a:gd name="T14" fmla="*/ 2147483647 w 289"/>
              <a:gd name="T15" fmla="*/ 2147483647 h 352"/>
              <a:gd name="T16" fmla="*/ 2147483647 w 289"/>
              <a:gd name="T17" fmla="*/ 2147483647 h 352"/>
              <a:gd name="T18" fmla="*/ 2147483647 w 289"/>
              <a:gd name="T19" fmla="*/ 2147483647 h 352"/>
              <a:gd name="T20" fmla="*/ 2147483647 w 289"/>
              <a:gd name="T21" fmla="*/ 2147483647 h 352"/>
              <a:gd name="T22" fmla="*/ 2147483647 w 289"/>
              <a:gd name="T23" fmla="*/ 2147483647 h 352"/>
              <a:gd name="T24" fmla="*/ 2147483647 w 289"/>
              <a:gd name="T25" fmla="*/ 2147483647 h 352"/>
              <a:gd name="T26" fmla="*/ 2147483647 w 289"/>
              <a:gd name="T27" fmla="*/ 2147483647 h 352"/>
              <a:gd name="T28" fmla="*/ 2147483647 w 289"/>
              <a:gd name="T29" fmla="*/ 2147483647 h 352"/>
              <a:gd name="T30" fmla="*/ 2147483647 w 289"/>
              <a:gd name="T31" fmla="*/ 2147483647 h 352"/>
              <a:gd name="T32" fmla="*/ 2147483647 w 289"/>
              <a:gd name="T33" fmla="*/ 2147483647 h 352"/>
              <a:gd name="T34" fmla="*/ 2147483647 w 289"/>
              <a:gd name="T35" fmla="*/ 2147483647 h 352"/>
              <a:gd name="T36" fmla="*/ 2147483647 w 289"/>
              <a:gd name="T37" fmla="*/ 2147483647 h 352"/>
              <a:gd name="T38" fmla="*/ 2147483647 w 289"/>
              <a:gd name="T39" fmla="*/ 2147483647 h 352"/>
              <a:gd name="T40" fmla="*/ 2147483647 w 289"/>
              <a:gd name="T41" fmla="*/ 2147483647 h 352"/>
              <a:gd name="T42" fmla="*/ 2147483647 w 289"/>
              <a:gd name="T43" fmla="*/ 2147483647 h 352"/>
              <a:gd name="T44" fmla="*/ 2147483647 w 289"/>
              <a:gd name="T45" fmla="*/ 2147483647 h 352"/>
              <a:gd name="T46" fmla="*/ 2147483647 w 289"/>
              <a:gd name="T47" fmla="*/ 2147483647 h 352"/>
              <a:gd name="T48" fmla="*/ 2147483647 w 289"/>
              <a:gd name="T49" fmla="*/ 2147483647 h 352"/>
              <a:gd name="T50" fmla="*/ 2147483647 w 289"/>
              <a:gd name="T51" fmla="*/ 2147483647 h 352"/>
              <a:gd name="T52" fmla="*/ 2147483647 w 289"/>
              <a:gd name="T53" fmla="*/ 2147483647 h 352"/>
              <a:gd name="T54" fmla="*/ 2147483647 w 289"/>
              <a:gd name="T55" fmla="*/ 2147483647 h 352"/>
              <a:gd name="T56" fmla="*/ 2147483647 w 289"/>
              <a:gd name="T57" fmla="*/ 2147483647 h 352"/>
              <a:gd name="T58" fmla="*/ 2147483647 w 289"/>
              <a:gd name="T59" fmla="*/ 2147483647 h 352"/>
              <a:gd name="T60" fmla="*/ 2147483647 w 289"/>
              <a:gd name="T61" fmla="*/ 2147483647 h 352"/>
              <a:gd name="T62" fmla="*/ 2147483647 w 289"/>
              <a:gd name="T63" fmla="*/ 2147483647 h 352"/>
              <a:gd name="T64" fmla="*/ 2147483647 w 289"/>
              <a:gd name="T65" fmla="*/ 2147483647 h 352"/>
              <a:gd name="T66" fmla="*/ 2147483647 w 289"/>
              <a:gd name="T67" fmla="*/ 2147483647 h 352"/>
              <a:gd name="T68" fmla="*/ 2147483647 w 289"/>
              <a:gd name="T69" fmla="*/ 2147483647 h 352"/>
              <a:gd name="T70" fmla="*/ 2147483647 w 289"/>
              <a:gd name="T71" fmla="*/ 2147483647 h 352"/>
              <a:gd name="T72" fmla="*/ 2147483647 w 289"/>
              <a:gd name="T73" fmla="*/ 2147483647 h 352"/>
              <a:gd name="T74" fmla="*/ 2147483647 w 289"/>
              <a:gd name="T75" fmla="*/ 2147483647 h 352"/>
              <a:gd name="T76" fmla="*/ 2147483647 w 289"/>
              <a:gd name="T77" fmla="*/ 2147483647 h 352"/>
              <a:gd name="T78" fmla="*/ 2147483647 w 289"/>
              <a:gd name="T79" fmla="*/ 2147483647 h 352"/>
              <a:gd name="T80" fmla="*/ 2147483647 w 289"/>
              <a:gd name="T81" fmla="*/ 0 h 352"/>
              <a:gd name="T82" fmla="*/ 2147483647 w 289"/>
              <a:gd name="T83" fmla="*/ 2147483647 h 352"/>
              <a:gd name="T84" fmla="*/ 2147483647 w 289"/>
              <a:gd name="T85" fmla="*/ 2147483647 h 352"/>
              <a:gd name="T86" fmla="*/ 2147483647 w 289"/>
              <a:gd name="T87" fmla="*/ 2147483647 h 352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289"/>
              <a:gd name="T133" fmla="*/ 0 h 352"/>
              <a:gd name="T134" fmla="*/ 289 w 289"/>
              <a:gd name="T135" fmla="*/ 352 h 352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289" h="352">
                <a:moveTo>
                  <a:pt x="113" y="47"/>
                </a:moveTo>
                <a:lnTo>
                  <a:pt x="90" y="65"/>
                </a:lnTo>
                <a:lnTo>
                  <a:pt x="68" y="85"/>
                </a:lnTo>
                <a:lnTo>
                  <a:pt x="48" y="106"/>
                </a:lnTo>
                <a:lnTo>
                  <a:pt x="31" y="130"/>
                </a:lnTo>
                <a:lnTo>
                  <a:pt x="16" y="156"/>
                </a:lnTo>
                <a:lnTo>
                  <a:pt x="5" y="182"/>
                </a:lnTo>
                <a:lnTo>
                  <a:pt x="0" y="211"/>
                </a:lnTo>
                <a:lnTo>
                  <a:pt x="1" y="241"/>
                </a:lnTo>
                <a:lnTo>
                  <a:pt x="3" y="249"/>
                </a:lnTo>
                <a:lnTo>
                  <a:pt x="6" y="257"/>
                </a:lnTo>
                <a:lnTo>
                  <a:pt x="10" y="264"/>
                </a:lnTo>
                <a:lnTo>
                  <a:pt x="14" y="271"/>
                </a:lnTo>
                <a:lnTo>
                  <a:pt x="19" y="277"/>
                </a:lnTo>
                <a:lnTo>
                  <a:pt x="24" y="284"/>
                </a:lnTo>
                <a:lnTo>
                  <a:pt x="31" y="289"/>
                </a:lnTo>
                <a:lnTo>
                  <a:pt x="37" y="293"/>
                </a:lnTo>
                <a:lnTo>
                  <a:pt x="51" y="302"/>
                </a:lnTo>
                <a:lnTo>
                  <a:pt x="64" y="309"/>
                </a:lnTo>
                <a:lnTo>
                  <a:pt x="78" y="316"/>
                </a:lnTo>
                <a:lnTo>
                  <a:pt x="93" y="321"/>
                </a:lnTo>
                <a:lnTo>
                  <a:pt x="107" y="327"/>
                </a:lnTo>
                <a:lnTo>
                  <a:pt x="122" y="331"/>
                </a:lnTo>
                <a:lnTo>
                  <a:pt x="137" y="335"/>
                </a:lnTo>
                <a:lnTo>
                  <a:pt x="151" y="338"/>
                </a:lnTo>
                <a:lnTo>
                  <a:pt x="167" y="342"/>
                </a:lnTo>
                <a:lnTo>
                  <a:pt x="183" y="344"/>
                </a:lnTo>
                <a:lnTo>
                  <a:pt x="198" y="346"/>
                </a:lnTo>
                <a:lnTo>
                  <a:pt x="213" y="348"/>
                </a:lnTo>
                <a:lnTo>
                  <a:pt x="229" y="349"/>
                </a:lnTo>
                <a:lnTo>
                  <a:pt x="245" y="350"/>
                </a:lnTo>
                <a:lnTo>
                  <a:pt x="260" y="351"/>
                </a:lnTo>
                <a:lnTo>
                  <a:pt x="275" y="352"/>
                </a:lnTo>
                <a:lnTo>
                  <a:pt x="280" y="352"/>
                </a:lnTo>
                <a:lnTo>
                  <a:pt x="284" y="349"/>
                </a:lnTo>
                <a:lnTo>
                  <a:pt x="287" y="346"/>
                </a:lnTo>
                <a:lnTo>
                  <a:pt x="289" y="340"/>
                </a:lnTo>
                <a:lnTo>
                  <a:pt x="289" y="335"/>
                </a:lnTo>
                <a:lnTo>
                  <a:pt x="287" y="331"/>
                </a:lnTo>
                <a:lnTo>
                  <a:pt x="283" y="328"/>
                </a:lnTo>
                <a:lnTo>
                  <a:pt x="279" y="327"/>
                </a:lnTo>
                <a:lnTo>
                  <a:pt x="264" y="327"/>
                </a:lnTo>
                <a:lnTo>
                  <a:pt x="250" y="327"/>
                </a:lnTo>
                <a:lnTo>
                  <a:pt x="235" y="326"/>
                </a:lnTo>
                <a:lnTo>
                  <a:pt x="222" y="324"/>
                </a:lnTo>
                <a:lnTo>
                  <a:pt x="207" y="323"/>
                </a:lnTo>
                <a:lnTo>
                  <a:pt x="192" y="321"/>
                </a:lnTo>
                <a:lnTo>
                  <a:pt x="179" y="319"/>
                </a:lnTo>
                <a:lnTo>
                  <a:pt x="164" y="317"/>
                </a:lnTo>
                <a:lnTo>
                  <a:pt x="150" y="314"/>
                </a:lnTo>
                <a:lnTo>
                  <a:pt x="136" y="311"/>
                </a:lnTo>
                <a:lnTo>
                  <a:pt x="122" y="306"/>
                </a:lnTo>
                <a:lnTo>
                  <a:pt x="108" y="302"/>
                </a:lnTo>
                <a:lnTo>
                  <a:pt x="95" y="298"/>
                </a:lnTo>
                <a:lnTo>
                  <a:pt x="82" y="291"/>
                </a:lnTo>
                <a:lnTo>
                  <a:pt x="68" y="285"/>
                </a:lnTo>
                <a:lnTo>
                  <a:pt x="56" y="278"/>
                </a:lnTo>
                <a:lnTo>
                  <a:pt x="45" y="271"/>
                </a:lnTo>
                <a:lnTo>
                  <a:pt x="37" y="260"/>
                </a:lnTo>
                <a:lnTo>
                  <a:pt x="32" y="250"/>
                </a:lnTo>
                <a:lnTo>
                  <a:pt x="27" y="237"/>
                </a:lnTo>
                <a:lnTo>
                  <a:pt x="27" y="222"/>
                </a:lnTo>
                <a:lnTo>
                  <a:pt x="30" y="203"/>
                </a:lnTo>
                <a:lnTo>
                  <a:pt x="34" y="183"/>
                </a:lnTo>
                <a:lnTo>
                  <a:pt x="38" y="169"/>
                </a:lnTo>
                <a:lnTo>
                  <a:pt x="45" y="153"/>
                </a:lnTo>
                <a:lnTo>
                  <a:pt x="54" y="140"/>
                </a:lnTo>
                <a:lnTo>
                  <a:pt x="61" y="127"/>
                </a:lnTo>
                <a:lnTo>
                  <a:pt x="71" y="115"/>
                </a:lnTo>
                <a:lnTo>
                  <a:pt x="80" y="103"/>
                </a:lnTo>
                <a:lnTo>
                  <a:pt x="90" y="93"/>
                </a:lnTo>
                <a:lnTo>
                  <a:pt x="102" y="82"/>
                </a:lnTo>
                <a:lnTo>
                  <a:pt x="116" y="70"/>
                </a:lnTo>
                <a:lnTo>
                  <a:pt x="129" y="59"/>
                </a:lnTo>
                <a:lnTo>
                  <a:pt x="145" y="49"/>
                </a:lnTo>
                <a:lnTo>
                  <a:pt x="162" y="38"/>
                </a:lnTo>
                <a:lnTo>
                  <a:pt x="180" y="28"/>
                </a:lnTo>
                <a:lnTo>
                  <a:pt x="197" y="20"/>
                </a:lnTo>
                <a:lnTo>
                  <a:pt x="212" y="12"/>
                </a:lnTo>
                <a:lnTo>
                  <a:pt x="227" y="6"/>
                </a:lnTo>
                <a:lnTo>
                  <a:pt x="240" y="1"/>
                </a:lnTo>
                <a:lnTo>
                  <a:pt x="228" y="0"/>
                </a:lnTo>
                <a:lnTo>
                  <a:pt x="213" y="1"/>
                </a:lnTo>
                <a:lnTo>
                  <a:pt x="198" y="5"/>
                </a:lnTo>
                <a:lnTo>
                  <a:pt x="180" y="10"/>
                </a:lnTo>
                <a:lnTo>
                  <a:pt x="162" y="18"/>
                </a:lnTo>
                <a:lnTo>
                  <a:pt x="144" y="26"/>
                </a:lnTo>
                <a:lnTo>
                  <a:pt x="127" y="36"/>
                </a:lnTo>
                <a:lnTo>
                  <a:pt x="113" y="47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750" name="Freeform 595"/>
          <p:cNvSpPr>
            <a:spLocks/>
          </p:cNvSpPr>
          <p:nvPr/>
        </p:nvSpPr>
        <p:spPr bwMode="auto">
          <a:xfrm>
            <a:off x="6272213" y="1739900"/>
            <a:ext cx="65087" cy="63500"/>
          </a:xfrm>
          <a:custGeom>
            <a:avLst/>
            <a:gdLst>
              <a:gd name="T0" fmla="*/ 2147483647 w 252"/>
              <a:gd name="T1" fmla="*/ 2147483647 h 235"/>
              <a:gd name="T2" fmla="*/ 2147483647 w 252"/>
              <a:gd name="T3" fmla="*/ 2147483647 h 235"/>
              <a:gd name="T4" fmla="*/ 2147483647 w 252"/>
              <a:gd name="T5" fmla="*/ 2147483647 h 235"/>
              <a:gd name="T6" fmla="*/ 2147483647 w 252"/>
              <a:gd name="T7" fmla="*/ 2147483647 h 235"/>
              <a:gd name="T8" fmla="*/ 2147483647 w 252"/>
              <a:gd name="T9" fmla="*/ 2147483647 h 235"/>
              <a:gd name="T10" fmla="*/ 2147483647 w 252"/>
              <a:gd name="T11" fmla="*/ 2147483647 h 235"/>
              <a:gd name="T12" fmla="*/ 2147483647 w 252"/>
              <a:gd name="T13" fmla="*/ 2147483647 h 235"/>
              <a:gd name="T14" fmla="*/ 2147483647 w 252"/>
              <a:gd name="T15" fmla="*/ 2147483647 h 235"/>
              <a:gd name="T16" fmla="*/ 2147483647 w 252"/>
              <a:gd name="T17" fmla="*/ 2147483647 h 235"/>
              <a:gd name="T18" fmla="*/ 2147483647 w 252"/>
              <a:gd name="T19" fmla="*/ 2147483647 h 235"/>
              <a:gd name="T20" fmla="*/ 2147483647 w 252"/>
              <a:gd name="T21" fmla="*/ 2147483647 h 235"/>
              <a:gd name="T22" fmla="*/ 2147483647 w 252"/>
              <a:gd name="T23" fmla="*/ 2147483647 h 235"/>
              <a:gd name="T24" fmla="*/ 2147483647 w 252"/>
              <a:gd name="T25" fmla="*/ 2147483647 h 235"/>
              <a:gd name="T26" fmla="*/ 2147483647 w 252"/>
              <a:gd name="T27" fmla="*/ 2147483647 h 235"/>
              <a:gd name="T28" fmla="*/ 2147483647 w 252"/>
              <a:gd name="T29" fmla="*/ 2147483647 h 235"/>
              <a:gd name="T30" fmla="*/ 2147483647 w 252"/>
              <a:gd name="T31" fmla="*/ 2147483647 h 235"/>
              <a:gd name="T32" fmla="*/ 2147483647 w 252"/>
              <a:gd name="T33" fmla="*/ 2147483647 h 235"/>
              <a:gd name="T34" fmla="*/ 2147483647 w 252"/>
              <a:gd name="T35" fmla="*/ 2147483647 h 235"/>
              <a:gd name="T36" fmla="*/ 2147483647 w 252"/>
              <a:gd name="T37" fmla="*/ 2147483647 h 235"/>
              <a:gd name="T38" fmla="*/ 2147483647 w 252"/>
              <a:gd name="T39" fmla="*/ 2147483647 h 235"/>
              <a:gd name="T40" fmla="*/ 2147483647 w 252"/>
              <a:gd name="T41" fmla="*/ 2147483647 h 235"/>
              <a:gd name="T42" fmla="*/ 2147483647 w 252"/>
              <a:gd name="T43" fmla="*/ 2147483647 h 235"/>
              <a:gd name="T44" fmla="*/ 2147483647 w 252"/>
              <a:gd name="T45" fmla="*/ 2147483647 h 235"/>
              <a:gd name="T46" fmla="*/ 2147483647 w 252"/>
              <a:gd name="T47" fmla="*/ 2147483647 h 235"/>
              <a:gd name="T48" fmla="*/ 2147483647 w 252"/>
              <a:gd name="T49" fmla="*/ 2147483647 h 235"/>
              <a:gd name="T50" fmla="*/ 2147483647 w 252"/>
              <a:gd name="T51" fmla="*/ 2147483647 h 235"/>
              <a:gd name="T52" fmla="*/ 2147483647 w 252"/>
              <a:gd name="T53" fmla="*/ 2147483647 h 235"/>
              <a:gd name="T54" fmla="*/ 2147483647 w 252"/>
              <a:gd name="T55" fmla="*/ 2147483647 h 235"/>
              <a:gd name="T56" fmla="*/ 2147483647 w 252"/>
              <a:gd name="T57" fmla="*/ 2147483647 h 235"/>
              <a:gd name="T58" fmla="*/ 2147483647 w 252"/>
              <a:gd name="T59" fmla="*/ 2147483647 h 235"/>
              <a:gd name="T60" fmla="*/ 2147483647 w 252"/>
              <a:gd name="T61" fmla="*/ 2147483647 h 235"/>
              <a:gd name="T62" fmla="*/ 2147483647 w 252"/>
              <a:gd name="T63" fmla="*/ 2147483647 h 235"/>
              <a:gd name="T64" fmla="*/ 2147483647 w 252"/>
              <a:gd name="T65" fmla="*/ 2147483647 h 235"/>
              <a:gd name="T66" fmla="*/ 2147483647 w 252"/>
              <a:gd name="T67" fmla="*/ 2147483647 h 235"/>
              <a:gd name="T68" fmla="*/ 2147483647 w 252"/>
              <a:gd name="T69" fmla="*/ 2147483647 h 235"/>
              <a:gd name="T70" fmla="*/ 2147483647 w 252"/>
              <a:gd name="T71" fmla="*/ 2147483647 h 235"/>
              <a:gd name="T72" fmla="*/ 2147483647 w 252"/>
              <a:gd name="T73" fmla="*/ 2147483647 h 235"/>
              <a:gd name="T74" fmla="*/ 2147483647 w 252"/>
              <a:gd name="T75" fmla="*/ 2147483647 h 235"/>
              <a:gd name="T76" fmla="*/ 2147483647 w 252"/>
              <a:gd name="T77" fmla="*/ 2147483647 h 235"/>
              <a:gd name="T78" fmla="*/ 2147483647 w 252"/>
              <a:gd name="T79" fmla="*/ 0 h 235"/>
              <a:gd name="T80" fmla="*/ 2147483647 w 252"/>
              <a:gd name="T81" fmla="*/ 0 h 235"/>
              <a:gd name="T82" fmla="*/ 2147483647 w 252"/>
              <a:gd name="T83" fmla="*/ 0 h 235"/>
              <a:gd name="T84" fmla="*/ 2147483647 w 252"/>
              <a:gd name="T85" fmla="*/ 2147483647 h 235"/>
              <a:gd name="T86" fmla="*/ 2147483647 w 252"/>
              <a:gd name="T87" fmla="*/ 2147483647 h 235"/>
              <a:gd name="T88" fmla="*/ 0 w 252"/>
              <a:gd name="T89" fmla="*/ 2147483647 h 235"/>
              <a:gd name="T90" fmla="*/ 2147483647 w 252"/>
              <a:gd name="T91" fmla="*/ 2147483647 h 235"/>
              <a:gd name="T92" fmla="*/ 2147483647 w 252"/>
              <a:gd name="T93" fmla="*/ 2147483647 h 235"/>
              <a:gd name="T94" fmla="*/ 2147483647 w 252"/>
              <a:gd name="T95" fmla="*/ 2147483647 h 235"/>
              <a:gd name="T96" fmla="*/ 2147483647 w 252"/>
              <a:gd name="T97" fmla="*/ 2147483647 h 235"/>
              <a:gd name="T98" fmla="*/ 2147483647 w 252"/>
              <a:gd name="T99" fmla="*/ 2147483647 h 235"/>
              <a:gd name="T100" fmla="*/ 2147483647 w 252"/>
              <a:gd name="T101" fmla="*/ 2147483647 h 235"/>
              <a:gd name="T102" fmla="*/ 2147483647 w 252"/>
              <a:gd name="T103" fmla="*/ 2147483647 h 235"/>
              <a:gd name="T104" fmla="*/ 2147483647 w 252"/>
              <a:gd name="T105" fmla="*/ 2147483647 h 235"/>
              <a:gd name="T106" fmla="*/ 2147483647 w 252"/>
              <a:gd name="T107" fmla="*/ 2147483647 h 235"/>
              <a:gd name="T108" fmla="*/ 2147483647 w 252"/>
              <a:gd name="T109" fmla="*/ 2147483647 h 235"/>
              <a:gd name="T110" fmla="*/ 2147483647 w 252"/>
              <a:gd name="T111" fmla="*/ 2147483647 h 235"/>
              <a:gd name="T112" fmla="*/ 2147483647 w 252"/>
              <a:gd name="T113" fmla="*/ 2147483647 h 235"/>
              <a:gd name="T114" fmla="*/ 2147483647 w 252"/>
              <a:gd name="T115" fmla="*/ 2147483647 h 235"/>
              <a:gd name="T116" fmla="*/ 2147483647 w 252"/>
              <a:gd name="T117" fmla="*/ 2147483647 h 235"/>
              <a:gd name="T118" fmla="*/ 2147483647 w 252"/>
              <a:gd name="T119" fmla="*/ 2147483647 h 235"/>
              <a:gd name="T120" fmla="*/ 2147483647 w 252"/>
              <a:gd name="T121" fmla="*/ 2147483647 h 235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252"/>
              <a:gd name="T184" fmla="*/ 0 h 235"/>
              <a:gd name="T185" fmla="*/ 252 w 252"/>
              <a:gd name="T186" fmla="*/ 235 h 235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252" h="235">
                <a:moveTo>
                  <a:pt x="210" y="72"/>
                </a:moveTo>
                <a:lnTo>
                  <a:pt x="222" y="85"/>
                </a:lnTo>
                <a:lnTo>
                  <a:pt x="228" y="100"/>
                </a:lnTo>
                <a:lnTo>
                  <a:pt x="232" y="116"/>
                </a:lnTo>
                <a:lnTo>
                  <a:pt x="232" y="133"/>
                </a:lnTo>
                <a:lnTo>
                  <a:pt x="230" y="147"/>
                </a:lnTo>
                <a:lnTo>
                  <a:pt x="226" y="159"/>
                </a:lnTo>
                <a:lnTo>
                  <a:pt x="218" y="171"/>
                </a:lnTo>
                <a:lnTo>
                  <a:pt x="211" y="180"/>
                </a:lnTo>
                <a:lnTo>
                  <a:pt x="202" y="191"/>
                </a:lnTo>
                <a:lnTo>
                  <a:pt x="192" y="200"/>
                </a:lnTo>
                <a:lnTo>
                  <a:pt x="183" y="209"/>
                </a:lnTo>
                <a:lnTo>
                  <a:pt x="173" y="219"/>
                </a:lnTo>
                <a:lnTo>
                  <a:pt x="171" y="222"/>
                </a:lnTo>
                <a:lnTo>
                  <a:pt x="170" y="225"/>
                </a:lnTo>
                <a:lnTo>
                  <a:pt x="171" y="229"/>
                </a:lnTo>
                <a:lnTo>
                  <a:pt x="173" y="232"/>
                </a:lnTo>
                <a:lnTo>
                  <a:pt x="176" y="234"/>
                </a:lnTo>
                <a:lnTo>
                  <a:pt x="180" y="235"/>
                </a:lnTo>
                <a:lnTo>
                  <a:pt x="184" y="234"/>
                </a:lnTo>
                <a:lnTo>
                  <a:pt x="187" y="232"/>
                </a:lnTo>
                <a:lnTo>
                  <a:pt x="208" y="218"/>
                </a:lnTo>
                <a:lnTo>
                  <a:pt x="225" y="200"/>
                </a:lnTo>
                <a:lnTo>
                  <a:pt x="239" y="178"/>
                </a:lnTo>
                <a:lnTo>
                  <a:pt x="249" y="156"/>
                </a:lnTo>
                <a:lnTo>
                  <a:pt x="252" y="131"/>
                </a:lnTo>
                <a:lnTo>
                  <a:pt x="250" y="108"/>
                </a:lnTo>
                <a:lnTo>
                  <a:pt x="242" y="85"/>
                </a:lnTo>
                <a:lnTo>
                  <a:pt x="225" y="65"/>
                </a:lnTo>
                <a:lnTo>
                  <a:pt x="212" y="54"/>
                </a:lnTo>
                <a:lnTo>
                  <a:pt x="197" y="45"/>
                </a:lnTo>
                <a:lnTo>
                  <a:pt x="181" y="36"/>
                </a:lnTo>
                <a:lnTo>
                  <a:pt x="164" y="29"/>
                </a:lnTo>
                <a:lnTo>
                  <a:pt x="146" y="22"/>
                </a:lnTo>
                <a:lnTo>
                  <a:pt x="127" y="17"/>
                </a:lnTo>
                <a:lnTo>
                  <a:pt x="109" y="12"/>
                </a:lnTo>
                <a:lnTo>
                  <a:pt x="90" y="7"/>
                </a:lnTo>
                <a:lnTo>
                  <a:pt x="73" y="4"/>
                </a:lnTo>
                <a:lnTo>
                  <a:pt x="57" y="2"/>
                </a:lnTo>
                <a:lnTo>
                  <a:pt x="42" y="0"/>
                </a:lnTo>
                <a:lnTo>
                  <a:pt x="28" y="0"/>
                </a:lnTo>
                <a:lnTo>
                  <a:pt x="17" y="0"/>
                </a:lnTo>
                <a:lnTo>
                  <a:pt x="8" y="1"/>
                </a:lnTo>
                <a:lnTo>
                  <a:pt x="3" y="3"/>
                </a:lnTo>
                <a:lnTo>
                  <a:pt x="0" y="5"/>
                </a:lnTo>
                <a:lnTo>
                  <a:pt x="10" y="7"/>
                </a:lnTo>
                <a:lnTo>
                  <a:pt x="22" y="8"/>
                </a:lnTo>
                <a:lnTo>
                  <a:pt x="33" y="11"/>
                </a:lnTo>
                <a:lnTo>
                  <a:pt x="46" y="13"/>
                </a:lnTo>
                <a:lnTo>
                  <a:pt x="60" y="15"/>
                </a:lnTo>
                <a:lnTo>
                  <a:pt x="73" y="17"/>
                </a:lnTo>
                <a:lnTo>
                  <a:pt x="87" y="20"/>
                </a:lnTo>
                <a:lnTo>
                  <a:pt x="102" y="23"/>
                </a:lnTo>
                <a:lnTo>
                  <a:pt x="115" y="28"/>
                </a:lnTo>
                <a:lnTo>
                  <a:pt x="130" y="32"/>
                </a:lnTo>
                <a:lnTo>
                  <a:pt x="145" y="37"/>
                </a:lnTo>
                <a:lnTo>
                  <a:pt x="159" y="43"/>
                </a:lnTo>
                <a:lnTo>
                  <a:pt x="172" y="49"/>
                </a:lnTo>
                <a:lnTo>
                  <a:pt x="186" y="55"/>
                </a:lnTo>
                <a:lnTo>
                  <a:pt x="198" y="64"/>
                </a:lnTo>
                <a:lnTo>
                  <a:pt x="210" y="72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751" name="Freeform 596"/>
          <p:cNvSpPr>
            <a:spLocks/>
          </p:cNvSpPr>
          <p:nvPr/>
        </p:nvSpPr>
        <p:spPr bwMode="auto">
          <a:xfrm>
            <a:off x="6145213" y="1773238"/>
            <a:ext cx="26987" cy="58737"/>
          </a:xfrm>
          <a:custGeom>
            <a:avLst/>
            <a:gdLst>
              <a:gd name="T0" fmla="*/ 0 w 103"/>
              <a:gd name="T1" fmla="*/ 2147483647 h 220"/>
              <a:gd name="T2" fmla="*/ 0 w 103"/>
              <a:gd name="T3" fmla="*/ 2147483647 h 220"/>
              <a:gd name="T4" fmla="*/ 2147483647 w 103"/>
              <a:gd name="T5" fmla="*/ 2147483647 h 220"/>
              <a:gd name="T6" fmla="*/ 2147483647 w 103"/>
              <a:gd name="T7" fmla="*/ 2147483647 h 220"/>
              <a:gd name="T8" fmla="*/ 2147483647 w 103"/>
              <a:gd name="T9" fmla="*/ 2147483647 h 220"/>
              <a:gd name="T10" fmla="*/ 2147483647 w 103"/>
              <a:gd name="T11" fmla="*/ 2147483647 h 220"/>
              <a:gd name="T12" fmla="*/ 2147483647 w 103"/>
              <a:gd name="T13" fmla="*/ 2147483647 h 220"/>
              <a:gd name="T14" fmla="*/ 2147483647 w 103"/>
              <a:gd name="T15" fmla="*/ 2147483647 h 220"/>
              <a:gd name="T16" fmla="*/ 2147483647 w 103"/>
              <a:gd name="T17" fmla="*/ 2147483647 h 220"/>
              <a:gd name="T18" fmla="*/ 2147483647 w 103"/>
              <a:gd name="T19" fmla="*/ 2147483647 h 220"/>
              <a:gd name="T20" fmla="*/ 2147483647 w 103"/>
              <a:gd name="T21" fmla="*/ 2147483647 h 220"/>
              <a:gd name="T22" fmla="*/ 2147483647 w 103"/>
              <a:gd name="T23" fmla="*/ 2147483647 h 220"/>
              <a:gd name="T24" fmla="*/ 2147483647 w 103"/>
              <a:gd name="T25" fmla="*/ 2147483647 h 220"/>
              <a:gd name="T26" fmla="*/ 2147483647 w 103"/>
              <a:gd name="T27" fmla="*/ 2147483647 h 220"/>
              <a:gd name="T28" fmla="*/ 2147483647 w 103"/>
              <a:gd name="T29" fmla="*/ 2147483647 h 220"/>
              <a:gd name="T30" fmla="*/ 2147483647 w 103"/>
              <a:gd name="T31" fmla="*/ 2147483647 h 220"/>
              <a:gd name="T32" fmla="*/ 2147483647 w 103"/>
              <a:gd name="T33" fmla="*/ 2147483647 h 220"/>
              <a:gd name="T34" fmla="*/ 2147483647 w 103"/>
              <a:gd name="T35" fmla="*/ 2147483647 h 220"/>
              <a:gd name="T36" fmla="*/ 2147483647 w 103"/>
              <a:gd name="T37" fmla="*/ 2147483647 h 220"/>
              <a:gd name="T38" fmla="*/ 2147483647 w 103"/>
              <a:gd name="T39" fmla="*/ 2147483647 h 220"/>
              <a:gd name="T40" fmla="*/ 2147483647 w 103"/>
              <a:gd name="T41" fmla="*/ 2147483647 h 220"/>
              <a:gd name="T42" fmla="*/ 2147483647 w 103"/>
              <a:gd name="T43" fmla="*/ 2147483647 h 220"/>
              <a:gd name="T44" fmla="*/ 2147483647 w 103"/>
              <a:gd name="T45" fmla="*/ 2147483647 h 220"/>
              <a:gd name="T46" fmla="*/ 2147483647 w 103"/>
              <a:gd name="T47" fmla="*/ 2147483647 h 220"/>
              <a:gd name="T48" fmla="*/ 2147483647 w 103"/>
              <a:gd name="T49" fmla="*/ 2147483647 h 220"/>
              <a:gd name="T50" fmla="*/ 2147483647 w 103"/>
              <a:gd name="T51" fmla="*/ 2147483647 h 220"/>
              <a:gd name="T52" fmla="*/ 2147483647 w 103"/>
              <a:gd name="T53" fmla="*/ 2147483647 h 220"/>
              <a:gd name="T54" fmla="*/ 2147483647 w 103"/>
              <a:gd name="T55" fmla="*/ 2147483647 h 220"/>
              <a:gd name="T56" fmla="*/ 2147483647 w 103"/>
              <a:gd name="T57" fmla="*/ 2147483647 h 220"/>
              <a:gd name="T58" fmla="*/ 2147483647 w 103"/>
              <a:gd name="T59" fmla="*/ 2147483647 h 220"/>
              <a:gd name="T60" fmla="*/ 2147483647 w 103"/>
              <a:gd name="T61" fmla="*/ 2147483647 h 220"/>
              <a:gd name="T62" fmla="*/ 2147483647 w 103"/>
              <a:gd name="T63" fmla="*/ 2147483647 h 220"/>
              <a:gd name="T64" fmla="*/ 2147483647 w 103"/>
              <a:gd name="T65" fmla="*/ 0 h 220"/>
              <a:gd name="T66" fmla="*/ 2147483647 w 103"/>
              <a:gd name="T67" fmla="*/ 2147483647 h 220"/>
              <a:gd name="T68" fmla="*/ 2147483647 w 103"/>
              <a:gd name="T69" fmla="*/ 2147483647 h 220"/>
              <a:gd name="T70" fmla="*/ 2147483647 w 103"/>
              <a:gd name="T71" fmla="*/ 2147483647 h 220"/>
              <a:gd name="T72" fmla="*/ 2147483647 w 103"/>
              <a:gd name="T73" fmla="*/ 2147483647 h 220"/>
              <a:gd name="T74" fmla="*/ 2147483647 w 103"/>
              <a:gd name="T75" fmla="*/ 2147483647 h 220"/>
              <a:gd name="T76" fmla="*/ 2147483647 w 103"/>
              <a:gd name="T77" fmla="*/ 2147483647 h 220"/>
              <a:gd name="T78" fmla="*/ 2147483647 w 103"/>
              <a:gd name="T79" fmla="*/ 2147483647 h 220"/>
              <a:gd name="T80" fmla="*/ 0 w 103"/>
              <a:gd name="T81" fmla="*/ 2147483647 h 220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103"/>
              <a:gd name="T124" fmla="*/ 0 h 220"/>
              <a:gd name="T125" fmla="*/ 103 w 103"/>
              <a:gd name="T126" fmla="*/ 220 h 220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103" h="220">
                <a:moveTo>
                  <a:pt x="0" y="120"/>
                </a:moveTo>
                <a:lnTo>
                  <a:pt x="0" y="138"/>
                </a:lnTo>
                <a:lnTo>
                  <a:pt x="4" y="155"/>
                </a:lnTo>
                <a:lnTo>
                  <a:pt x="12" y="171"/>
                </a:lnTo>
                <a:lnTo>
                  <a:pt x="22" y="185"/>
                </a:lnTo>
                <a:lnTo>
                  <a:pt x="35" y="197"/>
                </a:lnTo>
                <a:lnTo>
                  <a:pt x="50" y="207"/>
                </a:lnTo>
                <a:lnTo>
                  <a:pt x="66" y="215"/>
                </a:lnTo>
                <a:lnTo>
                  <a:pt x="83" y="219"/>
                </a:lnTo>
                <a:lnTo>
                  <a:pt x="89" y="220"/>
                </a:lnTo>
                <a:lnTo>
                  <a:pt x="94" y="218"/>
                </a:lnTo>
                <a:lnTo>
                  <a:pt x="98" y="215"/>
                </a:lnTo>
                <a:lnTo>
                  <a:pt x="100" y="211"/>
                </a:lnTo>
                <a:lnTo>
                  <a:pt x="100" y="205"/>
                </a:lnTo>
                <a:lnTo>
                  <a:pt x="99" y="200"/>
                </a:lnTo>
                <a:lnTo>
                  <a:pt x="96" y="196"/>
                </a:lnTo>
                <a:lnTo>
                  <a:pt x="91" y="193"/>
                </a:lnTo>
                <a:lnTo>
                  <a:pt x="74" y="187"/>
                </a:lnTo>
                <a:lnTo>
                  <a:pt x="58" y="178"/>
                </a:lnTo>
                <a:lnTo>
                  <a:pt x="45" y="167"/>
                </a:lnTo>
                <a:lnTo>
                  <a:pt x="36" y="154"/>
                </a:lnTo>
                <a:lnTo>
                  <a:pt x="30" y="138"/>
                </a:lnTo>
                <a:lnTo>
                  <a:pt x="27" y="121"/>
                </a:lnTo>
                <a:lnTo>
                  <a:pt x="27" y="103"/>
                </a:lnTo>
                <a:lnTo>
                  <a:pt x="32" y="83"/>
                </a:lnTo>
                <a:lnTo>
                  <a:pt x="39" y="69"/>
                </a:lnTo>
                <a:lnTo>
                  <a:pt x="51" y="56"/>
                </a:lnTo>
                <a:lnTo>
                  <a:pt x="63" y="43"/>
                </a:lnTo>
                <a:lnTo>
                  <a:pt x="77" y="31"/>
                </a:lnTo>
                <a:lnTo>
                  <a:pt x="89" y="21"/>
                </a:lnTo>
                <a:lnTo>
                  <a:pt x="98" y="12"/>
                </a:lnTo>
                <a:lnTo>
                  <a:pt x="103" y="5"/>
                </a:lnTo>
                <a:lnTo>
                  <a:pt x="103" y="0"/>
                </a:lnTo>
                <a:lnTo>
                  <a:pt x="92" y="4"/>
                </a:lnTo>
                <a:lnTo>
                  <a:pt x="77" y="12"/>
                </a:lnTo>
                <a:lnTo>
                  <a:pt x="61" y="25"/>
                </a:lnTo>
                <a:lnTo>
                  <a:pt x="44" y="40"/>
                </a:lnTo>
                <a:lnTo>
                  <a:pt x="29" y="57"/>
                </a:lnTo>
                <a:lnTo>
                  <a:pt x="16" y="77"/>
                </a:lnTo>
                <a:lnTo>
                  <a:pt x="6" y="98"/>
                </a:lnTo>
                <a:lnTo>
                  <a:pt x="0" y="120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752" name="Freeform 597"/>
          <p:cNvSpPr>
            <a:spLocks/>
          </p:cNvSpPr>
          <p:nvPr/>
        </p:nvSpPr>
        <p:spPr bwMode="auto">
          <a:xfrm>
            <a:off x="6324600" y="1736725"/>
            <a:ext cx="57150" cy="74613"/>
          </a:xfrm>
          <a:custGeom>
            <a:avLst/>
            <a:gdLst>
              <a:gd name="T0" fmla="*/ 2147483647 w 220"/>
              <a:gd name="T1" fmla="*/ 2147483647 h 288"/>
              <a:gd name="T2" fmla="*/ 2147483647 w 220"/>
              <a:gd name="T3" fmla="*/ 2147483647 h 288"/>
              <a:gd name="T4" fmla="*/ 2147483647 w 220"/>
              <a:gd name="T5" fmla="*/ 2147483647 h 288"/>
              <a:gd name="T6" fmla="*/ 2147483647 w 220"/>
              <a:gd name="T7" fmla="*/ 2147483647 h 288"/>
              <a:gd name="T8" fmla="*/ 2147483647 w 220"/>
              <a:gd name="T9" fmla="*/ 2147483647 h 288"/>
              <a:gd name="T10" fmla="*/ 2147483647 w 220"/>
              <a:gd name="T11" fmla="*/ 2147483647 h 288"/>
              <a:gd name="T12" fmla="*/ 2147483647 w 220"/>
              <a:gd name="T13" fmla="*/ 2147483647 h 288"/>
              <a:gd name="T14" fmla="*/ 2147483647 w 220"/>
              <a:gd name="T15" fmla="*/ 2147483647 h 288"/>
              <a:gd name="T16" fmla="*/ 2147483647 w 220"/>
              <a:gd name="T17" fmla="*/ 2147483647 h 288"/>
              <a:gd name="T18" fmla="*/ 2147483647 w 220"/>
              <a:gd name="T19" fmla="*/ 2147483647 h 288"/>
              <a:gd name="T20" fmla="*/ 2147483647 w 220"/>
              <a:gd name="T21" fmla="*/ 2147483647 h 288"/>
              <a:gd name="T22" fmla="*/ 2147483647 w 220"/>
              <a:gd name="T23" fmla="*/ 2147483647 h 288"/>
              <a:gd name="T24" fmla="*/ 2147483647 w 220"/>
              <a:gd name="T25" fmla="*/ 2147483647 h 288"/>
              <a:gd name="T26" fmla="*/ 2147483647 w 220"/>
              <a:gd name="T27" fmla="*/ 2147483647 h 288"/>
              <a:gd name="T28" fmla="*/ 2147483647 w 220"/>
              <a:gd name="T29" fmla="*/ 2147483647 h 288"/>
              <a:gd name="T30" fmla="*/ 2147483647 w 220"/>
              <a:gd name="T31" fmla="*/ 2147483647 h 288"/>
              <a:gd name="T32" fmla="*/ 2147483647 w 220"/>
              <a:gd name="T33" fmla="*/ 2147483647 h 288"/>
              <a:gd name="T34" fmla="*/ 2147483647 w 220"/>
              <a:gd name="T35" fmla="*/ 2147483647 h 288"/>
              <a:gd name="T36" fmla="*/ 2147483647 w 220"/>
              <a:gd name="T37" fmla="*/ 2147483647 h 288"/>
              <a:gd name="T38" fmla="*/ 2147483647 w 220"/>
              <a:gd name="T39" fmla="*/ 2147483647 h 288"/>
              <a:gd name="T40" fmla="*/ 2147483647 w 220"/>
              <a:gd name="T41" fmla="*/ 2147483647 h 288"/>
              <a:gd name="T42" fmla="*/ 2147483647 w 220"/>
              <a:gd name="T43" fmla="*/ 2147483647 h 288"/>
              <a:gd name="T44" fmla="*/ 2147483647 w 220"/>
              <a:gd name="T45" fmla="*/ 2147483647 h 288"/>
              <a:gd name="T46" fmla="*/ 2147483647 w 220"/>
              <a:gd name="T47" fmla="*/ 2147483647 h 288"/>
              <a:gd name="T48" fmla="*/ 2147483647 w 220"/>
              <a:gd name="T49" fmla="*/ 2147483647 h 288"/>
              <a:gd name="T50" fmla="*/ 2147483647 w 220"/>
              <a:gd name="T51" fmla="*/ 2147483647 h 288"/>
              <a:gd name="T52" fmla="*/ 2147483647 w 220"/>
              <a:gd name="T53" fmla="*/ 2147483647 h 288"/>
              <a:gd name="T54" fmla="*/ 2147483647 w 220"/>
              <a:gd name="T55" fmla="*/ 2147483647 h 288"/>
              <a:gd name="T56" fmla="*/ 2147483647 w 220"/>
              <a:gd name="T57" fmla="*/ 2147483647 h 288"/>
              <a:gd name="T58" fmla="*/ 2147483647 w 220"/>
              <a:gd name="T59" fmla="*/ 0 h 288"/>
              <a:gd name="T60" fmla="*/ 2147483647 w 220"/>
              <a:gd name="T61" fmla="*/ 2147483647 h 288"/>
              <a:gd name="T62" fmla="*/ 2147483647 w 220"/>
              <a:gd name="T63" fmla="*/ 2147483647 h 288"/>
              <a:gd name="T64" fmla="*/ 2147483647 w 220"/>
              <a:gd name="T65" fmla="*/ 2147483647 h 288"/>
              <a:gd name="T66" fmla="*/ 2147483647 w 220"/>
              <a:gd name="T67" fmla="*/ 2147483647 h 288"/>
              <a:gd name="T68" fmla="*/ 2147483647 w 220"/>
              <a:gd name="T69" fmla="*/ 2147483647 h 288"/>
              <a:gd name="T70" fmla="*/ 2147483647 w 220"/>
              <a:gd name="T71" fmla="*/ 2147483647 h 288"/>
              <a:gd name="T72" fmla="*/ 2147483647 w 220"/>
              <a:gd name="T73" fmla="*/ 2147483647 h 288"/>
              <a:gd name="T74" fmla="*/ 2147483647 w 220"/>
              <a:gd name="T75" fmla="*/ 2147483647 h 288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w 220"/>
              <a:gd name="T115" fmla="*/ 0 h 288"/>
              <a:gd name="T116" fmla="*/ 220 w 220"/>
              <a:gd name="T117" fmla="*/ 288 h 288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T114" t="T115" r="T116" b="T117"/>
            <a:pathLst>
              <a:path w="220" h="288">
                <a:moveTo>
                  <a:pt x="179" y="108"/>
                </a:moveTo>
                <a:lnTo>
                  <a:pt x="186" y="115"/>
                </a:lnTo>
                <a:lnTo>
                  <a:pt x="191" y="124"/>
                </a:lnTo>
                <a:lnTo>
                  <a:pt x="196" y="133"/>
                </a:lnTo>
                <a:lnTo>
                  <a:pt x="200" y="143"/>
                </a:lnTo>
                <a:lnTo>
                  <a:pt x="202" y="153"/>
                </a:lnTo>
                <a:lnTo>
                  <a:pt x="201" y="163"/>
                </a:lnTo>
                <a:lnTo>
                  <a:pt x="199" y="174"/>
                </a:lnTo>
                <a:lnTo>
                  <a:pt x="193" y="184"/>
                </a:lnTo>
                <a:lnTo>
                  <a:pt x="186" y="194"/>
                </a:lnTo>
                <a:lnTo>
                  <a:pt x="178" y="204"/>
                </a:lnTo>
                <a:lnTo>
                  <a:pt x="168" y="213"/>
                </a:lnTo>
                <a:lnTo>
                  <a:pt x="159" y="221"/>
                </a:lnTo>
                <a:lnTo>
                  <a:pt x="148" y="229"/>
                </a:lnTo>
                <a:lnTo>
                  <a:pt x="138" y="237"/>
                </a:lnTo>
                <a:lnTo>
                  <a:pt x="127" y="246"/>
                </a:lnTo>
                <a:lnTo>
                  <a:pt x="118" y="255"/>
                </a:lnTo>
                <a:lnTo>
                  <a:pt x="115" y="258"/>
                </a:lnTo>
                <a:lnTo>
                  <a:pt x="112" y="263"/>
                </a:lnTo>
                <a:lnTo>
                  <a:pt x="110" y="267"/>
                </a:lnTo>
                <a:lnTo>
                  <a:pt x="108" y="271"/>
                </a:lnTo>
                <a:lnTo>
                  <a:pt x="107" y="276"/>
                </a:lnTo>
                <a:lnTo>
                  <a:pt x="107" y="280"/>
                </a:lnTo>
                <a:lnTo>
                  <a:pt x="109" y="284"/>
                </a:lnTo>
                <a:lnTo>
                  <a:pt x="112" y="287"/>
                </a:lnTo>
                <a:lnTo>
                  <a:pt x="117" y="288"/>
                </a:lnTo>
                <a:lnTo>
                  <a:pt x="121" y="288"/>
                </a:lnTo>
                <a:lnTo>
                  <a:pt x="124" y="287"/>
                </a:lnTo>
                <a:lnTo>
                  <a:pt x="127" y="284"/>
                </a:lnTo>
                <a:lnTo>
                  <a:pt x="138" y="271"/>
                </a:lnTo>
                <a:lnTo>
                  <a:pt x="149" y="261"/>
                </a:lnTo>
                <a:lnTo>
                  <a:pt x="161" y="250"/>
                </a:lnTo>
                <a:lnTo>
                  <a:pt x="173" y="239"/>
                </a:lnTo>
                <a:lnTo>
                  <a:pt x="185" y="229"/>
                </a:lnTo>
                <a:lnTo>
                  <a:pt x="196" y="217"/>
                </a:lnTo>
                <a:lnTo>
                  <a:pt x="206" y="204"/>
                </a:lnTo>
                <a:lnTo>
                  <a:pt x="213" y="190"/>
                </a:lnTo>
                <a:lnTo>
                  <a:pt x="219" y="173"/>
                </a:lnTo>
                <a:lnTo>
                  <a:pt x="220" y="157"/>
                </a:lnTo>
                <a:lnTo>
                  <a:pt x="218" y="141"/>
                </a:lnTo>
                <a:lnTo>
                  <a:pt x="212" y="125"/>
                </a:lnTo>
                <a:lnTo>
                  <a:pt x="204" y="111"/>
                </a:lnTo>
                <a:lnTo>
                  <a:pt x="194" y="97"/>
                </a:lnTo>
                <a:lnTo>
                  <a:pt x="182" y="86"/>
                </a:lnTo>
                <a:lnTo>
                  <a:pt x="168" y="77"/>
                </a:lnTo>
                <a:lnTo>
                  <a:pt x="158" y="70"/>
                </a:lnTo>
                <a:lnTo>
                  <a:pt x="146" y="64"/>
                </a:lnTo>
                <a:lnTo>
                  <a:pt x="134" y="56"/>
                </a:lnTo>
                <a:lnTo>
                  <a:pt x="122" y="50"/>
                </a:lnTo>
                <a:lnTo>
                  <a:pt x="109" y="43"/>
                </a:lnTo>
                <a:lnTo>
                  <a:pt x="96" y="36"/>
                </a:lnTo>
                <a:lnTo>
                  <a:pt x="83" y="29"/>
                </a:lnTo>
                <a:lnTo>
                  <a:pt x="70" y="22"/>
                </a:lnTo>
                <a:lnTo>
                  <a:pt x="59" y="17"/>
                </a:lnTo>
                <a:lnTo>
                  <a:pt x="47" y="12"/>
                </a:lnTo>
                <a:lnTo>
                  <a:pt x="36" y="7"/>
                </a:lnTo>
                <a:lnTo>
                  <a:pt x="26" y="4"/>
                </a:lnTo>
                <a:lnTo>
                  <a:pt x="18" y="1"/>
                </a:lnTo>
                <a:lnTo>
                  <a:pt x="10" y="0"/>
                </a:lnTo>
                <a:lnTo>
                  <a:pt x="4" y="0"/>
                </a:lnTo>
                <a:lnTo>
                  <a:pt x="0" y="2"/>
                </a:lnTo>
                <a:lnTo>
                  <a:pt x="9" y="7"/>
                </a:lnTo>
                <a:lnTo>
                  <a:pt x="20" y="13"/>
                </a:lnTo>
                <a:lnTo>
                  <a:pt x="31" y="18"/>
                </a:lnTo>
                <a:lnTo>
                  <a:pt x="42" y="23"/>
                </a:lnTo>
                <a:lnTo>
                  <a:pt x="54" y="29"/>
                </a:lnTo>
                <a:lnTo>
                  <a:pt x="65" y="34"/>
                </a:lnTo>
                <a:lnTo>
                  <a:pt x="77" y="40"/>
                </a:lnTo>
                <a:lnTo>
                  <a:pt x="88" y="47"/>
                </a:lnTo>
                <a:lnTo>
                  <a:pt x="101" y="53"/>
                </a:lnTo>
                <a:lnTo>
                  <a:pt x="112" y="60"/>
                </a:lnTo>
                <a:lnTo>
                  <a:pt x="124" y="66"/>
                </a:lnTo>
                <a:lnTo>
                  <a:pt x="136" y="74"/>
                </a:lnTo>
                <a:lnTo>
                  <a:pt x="147" y="82"/>
                </a:lnTo>
                <a:lnTo>
                  <a:pt x="158" y="90"/>
                </a:lnTo>
                <a:lnTo>
                  <a:pt x="168" y="98"/>
                </a:lnTo>
                <a:lnTo>
                  <a:pt x="179" y="108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753" name="Freeform 598"/>
          <p:cNvSpPr>
            <a:spLocks/>
          </p:cNvSpPr>
          <p:nvPr/>
        </p:nvSpPr>
        <p:spPr bwMode="auto">
          <a:xfrm>
            <a:off x="6270625" y="1852613"/>
            <a:ext cx="214313" cy="130175"/>
          </a:xfrm>
          <a:custGeom>
            <a:avLst/>
            <a:gdLst>
              <a:gd name="T0" fmla="*/ 2147483647 w 1070"/>
              <a:gd name="T1" fmla="*/ 0 h 844"/>
              <a:gd name="T2" fmla="*/ 2147483647 w 1070"/>
              <a:gd name="T3" fmla="*/ 2147483647 h 844"/>
              <a:gd name="T4" fmla="*/ 2147483647 w 1070"/>
              <a:gd name="T5" fmla="*/ 2147483647 h 844"/>
              <a:gd name="T6" fmla="*/ 0 w 1070"/>
              <a:gd name="T7" fmla="*/ 2147483647 h 844"/>
              <a:gd name="T8" fmla="*/ 2147483647 w 1070"/>
              <a:gd name="T9" fmla="*/ 0 h 84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070"/>
              <a:gd name="T16" fmla="*/ 0 h 844"/>
              <a:gd name="T17" fmla="*/ 1070 w 1070"/>
              <a:gd name="T18" fmla="*/ 844 h 84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070" h="844">
                <a:moveTo>
                  <a:pt x="141" y="0"/>
                </a:moveTo>
                <a:lnTo>
                  <a:pt x="1070" y="194"/>
                </a:lnTo>
                <a:lnTo>
                  <a:pt x="919" y="844"/>
                </a:lnTo>
                <a:lnTo>
                  <a:pt x="0" y="624"/>
                </a:lnTo>
                <a:lnTo>
                  <a:pt x="141" y="0"/>
                </a:ln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754" name="Freeform 599"/>
          <p:cNvSpPr>
            <a:spLocks/>
          </p:cNvSpPr>
          <p:nvPr/>
        </p:nvSpPr>
        <p:spPr bwMode="auto">
          <a:xfrm>
            <a:off x="6288088" y="1855788"/>
            <a:ext cx="165100" cy="52387"/>
          </a:xfrm>
          <a:custGeom>
            <a:avLst/>
            <a:gdLst>
              <a:gd name="T0" fmla="*/ 2147483647 w 819"/>
              <a:gd name="T1" fmla="*/ 0 h 333"/>
              <a:gd name="T2" fmla="*/ 2147483647 w 819"/>
              <a:gd name="T3" fmla="*/ 2147483647 h 333"/>
              <a:gd name="T4" fmla="*/ 2147483647 w 819"/>
              <a:gd name="T5" fmla="*/ 2147483647 h 333"/>
              <a:gd name="T6" fmla="*/ 0 w 819"/>
              <a:gd name="T7" fmla="*/ 2147483647 h 333"/>
              <a:gd name="T8" fmla="*/ 2147483647 w 819"/>
              <a:gd name="T9" fmla="*/ 0 h 33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19"/>
              <a:gd name="T16" fmla="*/ 0 h 333"/>
              <a:gd name="T17" fmla="*/ 819 w 819"/>
              <a:gd name="T18" fmla="*/ 333 h 33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19" h="333">
                <a:moveTo>
                  <a:pt x="97" y="0"/>
                </a:moveTo>
                <a:lnTo>
                  <a:pt x="819" y="139"/>
                </a:lnTo>
                <a:lnTo>
                  <a:pt x="172" y="98"/>
                </a:lnTo>
                <a:lnTo>
                  <a:pt x="0" y="333"/>
                </a:lnTo>
                <a:lnTo>
                  <a:pt x="97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755" name="Freeform 600"/>
          <p:cNvSpPr>
            <a:spLocks/>
          </p:cNvSpPr>
          <p:nvPr/>
        </p:nvSpPr>
        <p:spPr bwMode="auto">
          <a:xfrm>
            <a:off x="6248400" y="2009775"/>
            <a:ext cx="217488" cy="47625"/>
          </a:xfrm>
          <a:custGeom>
            <a:avLst/>
            <a:gdLst>
              <a:gd name="T0" fmla="*/ 2147483647 w 1083"/>
              <a:gd name="T1" fmla="*/ 0 h 306"/>
              <a:gd name="T2" fmla="*/ 2147483647 w 1083"/>
              <a:gd name="T3" fmla="*/ 2147483647 h 306"/>
              <a:gd name="T4" fmla="*/ 2147483647 w 1083"/>
              <a:gd name="T5" fmla="*/ 2147483647 h 306"/>
              <a:gd name="T6" fmla="*/ 0 w 1083"/>
              <a:gd name="T7" fmla="*/ 2147483647 h 306"/>
              <a:gd name="T8" fmla="*/ 2147483647 w 1083"/>
              <a:gd name="T9" fmla="*/ 0 h 30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083"/>
              <a:gd name="T16" fmla="*/ 0 h 306"/>
              <a:gd name="T17" fmla="*/ 1083 w 1083"/>
              <a:gd name="T18" fmla="*/ 306 h 30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083" h="306">
                <a:moveTo>
                  <a:pt x="34" y="0"/>
                </a:moveTo>
                <a:lnTo>
                  <a:pt x="1083" y="261"/>
                </a:lnTo>
                <a:lnTo>
                  <a:pt x="1055" y="306"/>
                </a:lnTo>
                <a:lnTo>
                  <a:pt x="0" y="28"/>
                </a:lnTo>
                <a:lnTo>
                  <a:pt x="34" y="0"/>
                </a:lnTo>
                <a:close/>
              </a:path>
            </a:pathLst>
          </a:custGeom>
          <a:solidFill>
            <a:srgbClr val="7F7F7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756" name="Freeform 601"/>
          <p:cNvSpPr>
            <a:spLocks/>
          </p:cNvSpPr>
          <p:nvPr/>
        </p:nvSpPr>
        <p:spPr bwMode="auto">
          <a:xfrm>
            <a:off x="6227763" y="2024063"/>
            <a:ext cx="219075" cy="47625"/>
          </a:xfrm>
          <a:custGeom>
            <a:avLst/>
            <a:gdLst>
              <a:gd name="T0" fmla="*/ 2147483647 w 1088"/>
              <a:gd name="T1" fmla="*/ 0 h 311"/>
              <a:gd name="T2" fmla="*/ 2147483647 w 1088"/>
              <a:gd name="T3" fmla="*/ 2147483647 h 311"/>
              <a:gd name="T4" fmla="*/ 2147483647 w 1088"/>
              <a:gd name="T5" fmla="*/ 2147483647 h 311"/>
              <a:gd name="T6" fmla="*/ 0 w 1088"/>
              <a:gd name="T7" fmla="*/ 2147483647 h 311"/>
              <a:gd name="T8" fmla="*/ 2147483647 w 1088"/>
              <a:gd name="T9" fmla="*/ 0 h 31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088"/>
              <a:gd name="T16" fmla="*/ 0 h 311"/>
              <a:gd name="T17" fmla="*/ 1088 w 1088"/>
              <a:gd name="T18" fmla="*/ 311 h 31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088" h="311">
                <a:moveTo>
                  <a:pt x="39" y="0"/>
                </a:moveTo>
                <a:lnTo>
                  <a:pt x="1088" y="260"/>
                </a:lnTo>
                <a:lnTo>
                  <a:pt x="1055" y="311"/>
                </a:lnTo>
                <a:lnTo>
                  <a:pt x="0" y="34"/>
                </a:lnTo>
                <a:lnTo>
                  <a:pt x="39" y="0"/>
                </a:lnTo>
                <a:close/>
              </a:path>
            </a:pathLst>
          </a:custGeom>
          <a:solidFill>
            <a:srgbClr val="7F7F7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757" name="Freeform 602"/>
          <p:cNvSpPr>
            <a:spLocks/>
          </p:cNvSpPr>
          <p:nvPr/>
        </p:nvSpPr>
        <p:spPr bwMode="auto">
          <a:xfrm>
            <a:off x="6262688" y="2068513"/>
            <a:ext cx="31750" cy="11112"/>
          </a:xfrm>
          <a:custGeom>
            <a:avLst/>
            <a:gdLst>
              <a:gd name="T0" fmla="*/ 2147483647 w 164"/>
              <a:gd name="T1" fmla="*/ 2147483647 h 72"/>
              <a:gd name="T2" fmla="*/ 2147483647 w 164"/>
              <a:gd name="T3" fmla="*/ 2147483647 h 72"/>
              <a:gd name="T4" fmla="*/ 2147483647 w 164"/>
              <a:gd name="T5" fmla="*/ 0 h 72"/>
              <a:gd name="T6" fmla="*/ 2147483647 w 164"/>
              <a:gd name="T7" fmla="*/ 0 h 72"/>
              <a:gd name="T8" fmla="*/ 2147483647 w 164"/>
              <a:gd name="T9" fmla="*/ 2147483647 h 72"/>
              <a:gd name="T10" fmla="*/ 2147483647 w 164"/>
              <a:gd name="T11" fmla="*/ 2147483647 h 72"/>
              <a:gd name="T12" fmla="*/ 2147483647 w 164"/>
              <a:gd name="T13" fmla="*/ 2147483647 h 72"/>
              <a:gd name="T14" fmla="*/ 2147483647 w 164"/>
              <a:gd name="T15" fmla="*/ 2147483647 h 72"/>
              <a:gd name="T16" fmla="*/ 2147483647 w 164"/>
              <a:gd name="T17" fmla="*/ 2147483647 h 72"/>
              <a:gd name="T18" fmla="*/ 2147483647 w 164"/>
              <a:gd name="T19" fmla="*/ 2147483647 h 72"/>
              <a:gd name="T20" fmla="*/ 2147483647 w 164"/>
              <a:gd name="T21" fmla="*/ 2147483647 h 72"/>
              <a:gd name="T22" fmla="*/ 2147483647 w 164"/>
              <a:gd name="T23" fmla="*/ 2147483647 h 72"/>
              <a:gd name="T24" fmla="*/ 2147483647 w 164"/>
              <a:gd name="T25" fmla="*/ 2147483647 h 72"/>
              <a:gd name="T26" fmla="*/ 2147483647 w 164"/>
              <a:gd name="T27" fmla="*/ 2147483647 h 72"/>
              <a:gd name="T28" fmla="*/ 2147483647 w 164"/>
              <a:gd name="T29" fmla="*/ 2147483647 h 72"/>
              <a:gd name="T30" fmla="*/ 2147483647 w 164"/>
              <a:gd name="T31" fmla="*/ 2147483647 h 72"/>
              <a:gd name="T32" fmla="*/ 2147483647 w 164"/>
              <a:gd name="T33" fmla="*/ 2147483647 h 72"/>
              <a:gd name="T34" fmla="*/ 2147483647 w 164"/>
              <a:gd name="T35" fmla="*/ 2147483647 h 72"/>
              <a:gd name="T36" fmla="*/ 2147483647 w 164"/>
              <a:gd name="T37" fmla="*/ 2147483647 h 72"/>
              <a:gd name="T38" fmla="*/ 2147483647 w 164"/>
              <a:gd name="T39" fmla="*/ 2147483647 h 72"/>
              <a:gd name="T40" fmla="*/ 2147483647 w 164"/>
              <a:gd name="T41" fmla="*/ 2147483647 h 72"/>
              <a:gd name="T42" fmla="*/ 2147483647 w 164"/>
              <a:gd name="T43" fmla="*/ 2147483647 h 72"/>
              <a:gd name="T44" fmla="*/ 2147483647 w 164"/>
              <a:gd name="T45" fmla="*/ 2147483647 h 72"/>
              <a:gd name="T46" fmla="*/ 2147483647 w 164"/>
              <a:gd name="T47" fmla="*/ 2147483647 h 72"/>
              <a:gd name="T48" fmla="*/ 2147483647 w 164"/>
              <a:gd name="T49" fmla="*/ 2147483647 h 72"/>
              <a:gd name="T50" fmla="*/ 2147483647 w 164"/>
              <a:gd name="T51" fmla="*/ 2147483647 h 72"/>
              <a:gd name="T52" fmla="*/ 2147483647 w 164"/>
              <a:gd name="T53" fmla="*/ 2147483647 h 72"/>
              <a:gd name="T54" fmla="*/ 2147483647 w 164"/>
              <a:gd name="T55" fmla="*/ 2147483647 h 72"/>
              <a:gd name="T56" fmla="*/ 2147483647 w 164"/>
              <a:gd name="T57" fmla="*/ 2147483647 h 72"/>
              <a:gd name="T58" fmla="*/ 0 w 164"/>
              <a:gd name="T59" fmla="*/ 2147483647 h 72"/>
              <a:gd name="T60" fmla="*/ 0 w 164"/>
              <a:gd name="T61" fmla="*/ 2147483647 h 72"/>
              <a:gd name="T62" fmla="*/ 2147483647 w 164"/>
              <a:gd name="T63" fmla="*/ 2147483647 h 72"/>
              <a:gd name="T64" fmla="*/ 2147483647 w 164"/>
              <a:gd name="T65" fmla="*/ 2147483647 h 72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164"/>
              <a:gd name="T100" fmla="*/ 0 h 72"/>
              <a:gd name="T101" fmla="*/ 164 w 164"/>
              <a:gd name="T102" fmla="*/ 72 h 72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164" h="72">
                <a:moveTo>
                  <a:pt x="16" y="1"/>
                </a:moveTo>
                <a:lnTo>
                  <a:pt x="21" y="1"/>
                </a:lnTo>
                <a:lnTo>
                  <a:pt x="35" y="0"/>
                </a:lnTo>
                <a:lnTo>
                  <a:pt x="54" y="0"/>
                </a:lnTo>
                <a:lnTo>
                  <a:pt x="78" y="2"/>
                </a:lnTo>
                <a:lnTo>
                  <a:pt x="104" y="7"/>
                </a:lnTo>
                <a:lnTo>
                  <a:pt x="128" y="17"/>
                </a:lnTo>
                <a:lnTo>
                  <a:pt x="149" y="31"/>
                </a:lnTo>
                <a:lnTo>
                  <a:pt x="164" y="51"/>
                </a:lnTo>
                <a:lnTo>
                  <a:pt x="164" y="52"/>
                </a:lnTo>
                <a:lnTo>
                  <a:pt x="164" y="57"/>
                </a:lnTo>
                <a:lnTo>
                  <a:pt x="163" y="62"/>
                </a:lnTo>
                <a:lnTo>
                  <a:pt x="161" y="67"/>
                </a:lnTo>
                <a:lnTo>
                  <a:pt x="156" y="71"/>
                </a:lnTo>
                <a:lnTo>
                  <a:pt x="149" y="72"/>
                </a:lnTo>
                <a:lnTo>
                  <a:pt x="138" y="71"/>
                </a:lnTo>
                <a:lnTo>
                  <a:pt x="124" y="65"/>
                </a:lnTo>
                <a:lnTo>
                  <a:pt x="124" y="63"/>
                </a:lnTo>
                <a:lnTo>
                  <a:pt x="123" y="59"/>
                </a:lnTo>
                <a:lnTo>
                  <a:pt x="120" y="52"/>
                </a:lnTo>
                <a:lnTo>
                  <a:pt x="113" y="45"/>
                </a:lnTo>
                <a:lnTo>
                  <a:pt x="100" y="38"/>
                </a:lnTo>
                <a:lnTo>
                  <a:pt x="81" y="32"/>
                </a:lnTo>
                <a:lnTo>
                  <a:pt x="55" y="29"/>
                </a:lnTo>
                <a:lnTo>
                  <a:pt x="20" y="29"/>
                </a:lnTo>
                <a:lnTo>
                  <a:pt x="18" y="29"/>
                </a:lnTo>
                <a:lnTo>
                  <a:pt x="14" y="27"/>
                </a:lnTo>
                <a:lnTo>
                  <a:pt x="9" y="25"/>
                </a:lnTo>
                <a:lnTo>
                  <a:pt x="4" y="22"/>
                </a:lnTo>
                <a:lnTo>
                  <a:pt x="0" y="18"/>
                </a:lnTo>
                <a:lnTo>
                  <a:pt x="0" y="14"/>
                </a:lnTo>
                <a:lnTo>
                  <a:pt x="5" y="7"/>
                </a:lnTo>
                <a:lnTo>
                  <a:pt x="16" y="1"/>
                </a:lnTo>
                <a:close/>
              </a:path>
            </a:pathLst>
          </a:custGeom>
          <a:solidFill>
            <a:srgbClr val="BFBFB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758" name="Freeform 603"/>
          <p:cNvSpPr>
            <a:spLocks/>
          </p:cNvSpPr>
          <p:nvPr/>
        </p:nvSpPr>
        <p:spPr bwMode="auto">
          <a:xfrm>
            <a:off x="6269038" y="1989138"/>
            <a:ext cx="30162" cy="15875"/>
          </a:xfrm>
          <a:custGeom>
            <a:avLst/>
            <a:gdLst>
              <a:gd name="T0" fmla="*/ 2147483647 w 146"/>
              <a:gd name="T1" fmla="*/ 0 h 109"/>
              <a:gd name="T2" fmla="*/ 2147483647 w 146"/>
              <a:gd name="T3" fmla="*/ 0 h 109"/>
              <a:gd name="T4" fmla="*/ 2147483647 w 146"/>
              <a:gd name="T5" fmla="*/ 2147483647 h 109"/>
              <a:gd name="T6" fmla="*/ 2147483647 w 146"/>
              <a:gd name="T7" fmla="*/ 2147483647 h 109"/>
              <a:gd name="T8" fmla="*/ 2147483647 w 146"/>
              <a:gd name="T9" fmla="*/ 2147483647 h 109"/>
              <a:gd name="T10" fmla="*/ 2147483647 w 146"/>
              <a:gd name="T11" fmla="*/ 2147483647 h 109"/>
              <a:gd name="T12" fmla="*/ 2147483647 w 146"/>
              <a:gd name="T13" fmla="*/ 2147483647 h 109"/>
              <a:gd name="T14" fmla="*/ 0 w 146"/>
              <a:gd name="T15" fmla="*/ 2147483647 h 109"/>
              <a:gd name="T16" fmla="*/ 2147483647 w 146"/>
              <a:gd name="T17" fmla="*/ 2147483647 h 109"/>
              <a:gd name="T18" fmla="*/ 2147483647 w 146"/>
              <a:gd name="T19" fmla="*/ 2147483647 h 109"/>
              <a:gd name="T20" fmla="*/ 2147483647 w 146"/>
              <a:gd name="T21" fmla="*/ 2147483647 h 109"/>
              <a:gd name="T22" fmla="*/ 2147483647 w 146"/>
              <a:gd name="T23" fmla="*/ 2147483647 h 109"/>
              <a:gd name="T24" fmla="*/ 2147483647 w 146"/>
              <a:gd name="T25" fmla="*/ 2147483647 h 109"/>
              <a:gd name="T26" fmla="*/ 2147483647 w 146"/>
              <a:gd name="T27" fmla="*/ 2147483647 h 109"/>
              <a:gd name="T28" fmla="*/ 2147483647 w 146"/>
              <a:gd name="T29" fmla="*/ 2147483647 h 109"/>
              <a:gd name="T30" fmla="*/ 2147483647 w 146"/>
              <a:gd name="T31" fmla="*/ 2147483647 h 109"/>
              <a:gd name="T32" fmla="*/ 2147483647 w 146"/>
              <a:gd name="T33" fmla="*/ 2147483647 h 109"/>
              <a:gd name="T34" fmla="*/ 2147483647 w 146"/>
              <a:gd name="T35" fmla="*/ 2147483647 h 109"/>
              <a:gd name="T36" fmla="*/ 2147483647 w 146"/>
              <a:gd name="T37" fmla="*/ 0 h 109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46"/>
              <a:gd name="T58" fmla="*/ 0 h 109"/>
              <a:gd name="T59" fmla="*/ 146 w 146"/>
              <a:gd name="T60" fmla="*/ 109 h 109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46" h="109">
                <a:moveTo>
                  <a:pt x="45" y="0"/>
                </a:moveTo>
                <a:lnTo>
                  <a:pt x="42" y="0"/>
                </a:lnTo>
                <a:lnTo>
                  <a:pt x="35" y="3"/>
                </a:lnTo>
                <a:lnTo>
                  <a:pt x="26" y="7"/>
                </a:lnTo>
                <a:lnTo>
                  <a:pt x="15" y="14"/>
                </a:lnTo>
                <a:lnTo>
                  <a:pt x="6" y="24"/>
                </a:lnTo>
                <a:lnTo>
                  <a:pt x="1" y="39"/>
                </a:lnTo>
                <a:lnTo>
                  <a:pt x="0" y="59"/>
                </a:lnTo>
                <a:lnTo>
                  <a:pt x="6" y="85"/>
                </a:lnTo>
                <a:lnTo>
                  <a:pt x="85" y="109"/>
                </a:lnTo>
                <a:lnTo>
                  <a:pt x="84" y="104"/>
                </a:lnTo>
                <a:lnTo>
                  <a:pt x="84" y="93"/>
                </a:lnTo>
                <a:lnTo>
                  <a:pt x="84" y="76"/>
                </a:lnTo>
                <a:lnTo>
                  <a:pt x="87" y="58"/>
                </a:lnTo>
                <a:lnTo>
                  <a:pt x="93" y="40"/>
                </a:lnTo>
                <a:lnTo>
                  <a:pt x="104" y="27"/>
                </a:lnTo>
                <a:lnTo>
                  <a:pt x="121" y="20"/>
                </a:lnTo>
                <a:lnTo>
                  <a:pt x="146" y="23"/>
                </a:lnTo>
                <a:lnTo>
                  <a:pt x="45" y="0"/>
                </a:lnTo>
                <a:close/>
              </a:path>
            </a:pathLst>
          </a:custGeom>
          <a:solidFill>
            <a:srgbClr val="F2E5B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759" name="Freeform 604"/>
          <p:cNvSpPr>
            <a:spLocks/>
          </p:cNvSpPr>
          <p:nvPr/>
        </p:nvSpPr>
        <p:spPr bwMode="auto">
          <a:xfrm>
            <a:off x="6435725" y="2019300"/>
            <a:ext cx="30163" cy="15875"/>
          </a:xfrm>
          <a:custGeom>
            <a:avLst/>
            <a:gdLst>
              <a:gd name="T0" fmla="*/ 2147483647 w 146"/>
              <a:gd name="T1" fmla="*/ 0 h 107"/>
              <a:gd name="T2" fmla="*/ 2147483647 w 146"/>
              <a:gd name="T3" fmla="*/ 0 h 107"/>
              <a:gd name="T4" fmla="*/ 2147483647 w 146"/>
              <a:gd name="T5" fmla="*/ 2147483647 h 107"/>
              <a:gd name="T6" fmla="*/ 2147483647 w 146"/>
              <a:gd name="T7" fmla="*/ 2147483647 h 107"/>
              <a:gd name="T8" fmla="*/ 2147483647 w 146"/>
              <a:gd name="T9" fmla="*/ 2147483647 h 107"/>
              <a:gd name="T10" fmla="*/ 2147483647 w 146"/>
              <a:gd name="T11" fmla="*/ 2147483647 h 107"/>
              <a:gd name="T12" fmla="*/ 0 w 146"/>
              <a:gd name="T13" fmla="*/ 2147483647 h 107"/>
              <a:gd name="T14" fmla="*/ 0 w 146"/>
              <a:gd name="T15" fmla="*/ 2147483647 h 107"/>
              <a:gd name="T16" fmla="*/ 2147483647 w 146"/>
              <a:gd name="T17" fmla="*/ 2147483647 h 107"/>
              <a:gd name="T18" fmla="*/ 2147483647 w 146"/>
              <a:gd name="T19" fmla="*/ 2147483647 h 107"/>
              <a:gd name="T20" fmla="*/ 2147483647 w 146"/>
              <a:gd name="T21" fmla="*/ 2147483647 h 107"/>
              <a:gd name="T22" fmla="*/ 2147483647 w 146"/>
              <a:gd name="T23" fmla="*/ 2147483647 h 107"/>
              <a:gd name="T24" fmla="*/ 2147483647 w 146"/>
              <a:gd name="T25" fmla="*/ 2147483647 h 107"/>
              <a:gd name="T26" fmla="*/ 2147483647 w 146"/>
              <a:gd name="T27" fmla="*/ 2147483647 h 107"/>
              <a:gd name="T28" fmla="*/ 2147483647 w 146"/>
              <a:gd name="T29" fmla="*/ 2147483647 h 107"/>
              <a:gd name="T30" fmla="*/ 2147483647 w 146"/>
              <a:gd name="T31" fmla="*/ 2147483647 h 107"/>
              <a:gd name="T32" fmla="*/ 2147483647 w 146"/>
              <a:gd name="T33" fmla="*/ 2147483647 h 107"/>
              <a:gd name="T34" fmla="*/ 2147483647 w 146"/>
              <a:gd name="T35" fmla="*/ 2147483647 h 107"/>
              <a:gd name="T36" fmla="*/ 2147483647 w 146"/>
              <a:gd name="T37" fmla="*/ 0 h 107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46"/>
              <a:gd name="T58" fmla="*/ 0 h 107"/>
              <a:gd name="T59" fmla="*/ 146 w 146"/>
              <a:gd name="T60" fmla="*/ 107 h 107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46" h="107">
                <a:moveTo>
                  <a:pt x="45" y="0"/>
                </a:moveTo>
                <a:lnTo>
                  <a:pt x="42" y="0"/>
                </a:lnTo>
                <a:lnTo>
                  <a:pt x="35" y="2"/>
                </a:lnTo>
                <a:lnTo>
                  <a:pt x="25" y="6"/>
                </a:lnTo>
                <a:lnTo>
                  <a:pt x="15" y="12"/>
                </a:lnTo>
                <a:lnTo>
                  <a:pt x="6" y="23"/>
                </a:lnTo>
                <a:lnTo>
                  <a:pt x="0" y="38"/>
                </a:lnTo>
                <a:lnTo>
                  <a:pt x="0" y="58"/>
                </a:lnTo>
                <a:lnTo>
                  <a:pt x="6" y="85"/>
                </a:lnTo>
                <a:lnTo>
                  <a:pt x="84" y="107"/>
                </a:lnTo>
                <a:lnTo>
                  <a:pt x="83" y="103"/>
                </a:lnTo>
                <a:lnTo>
                  <a:pt x="83" y="91"/>
                </a:lnTo>
                <a:lnTo>
                  <a:pt x="83" y="75"/>
                </a:lnTo>
                <a:lnTo>
                  <a:pt x="86" y="56"/>
                </a:lnTo>
                <a:lnTo>
                  <a:pt x="92" y="40"/>
                </a:lnTo>
                <a:lnTo>
                  <a:pt x="103" y="27"/>
                </a:lnTo>
                <a:lnTo>
                  <a:pt x="121" y="19"/>
                </a:lnTo>
                <a:lnTo>
                  <a:pt x="146" y="23"/>
                </a:lnTo>
                <a:lnTo>
                  <a:pt x="45" y="0"/>
                </a:lnTo>
                <a:close/>
              </a:path>
            </a:pathLst>
          </a:custGeom>
          <a:solidFill>
            <a:srgbClr val="F2E5B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760" name="Freeform 605"/>
          <p:cNvSpPr>
            <a:spLocks/>
          </p:cNvSpPr>
          <p:nvPr/>
        </p:nvSpPr>
        <p:spPr bwMode="auto">
          <a:xfrm>
            <a:off x="6300788" y="1992313"/>
            <a:ext cx="127000" cy="30162"/>
          </a:xfrm>
          <a:custGeom>
            <a:avLst/>
            <a:gdLst>
              <a:gd name="T0" fmla="*/ 0 w 629"/>
              <a:gd name="T1" fmla="*/ 2147483647 h 182"/>
              <a:gd name="T2" fmla="*/ 2147483647 w 629"/>
              <a:gd name="T3" fmla="*/ 2147483647 h 182"/>
              <a:gd name="T4" fmla="*/ 2147483647 w 629"/>
              <a:gd name="T5" fmla="*/ 2147483647 h 182"/>
              <a:gd name="T6" fmla="*/ 2147483647 w 629"/>
              <a:gd name="T7" fmla="*/ 0 h 182"/>
              <a:gd name="T8" fmla="*/ 0 w 629"/>
              <a:gd name="T9" fmla="*/ 2147483647 h 18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29"/>
              <a:gd name="T16" fmla="*/ 0 h 182"/>
              <a:gd name="T17" fmla="*/ 629 w 629"/>
              <a:gd name="T18" fmla="*/ 182 h 18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29" h="182">
                <a:moveTo>
                  <a:pt x="0" y="40"/>
                </a:moveTo>
                <a:lnTo>
                  <a:pt x="601" y="182"/>
                </a:lnTo>
                <a:lnTo>
                  <a:pt x="629" y="142"/>
                </a:lnTo>
                <a:lnTo>
                  <a:pt x="29" y="0"/>
                </a:lnTo>
                <a:lnTo>
                  <a:pt x="0" y="40"/>
                </a:ln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761" name="Freeform 606"/>
          <p:cNvSpPr>
            <a:spLocks/>
          </p:cNvSpPr>
          <p:nvPr/>
        </p:nvSpPr>
        <p:spPr bwMode="auto">
          <a:xfrm>
            <a:off x="6300788" y="2005013"/>
            <a:ext cx="120650" cy="26987"/>
          </a:xfrm>
          <a:custGeom>
            <a:avLst/>
            <a:gdLst>
              <a:gd name="T0" fmla="*/ 0 w 606"/>
              <a:gd name="T1" fmla="*/ 2147483647 h 170"/>
              <a:gd name="T2" fmla="*/ 2147483647 w 606"/>
              <a:gd name="T3" fmla="*/ 2147483647 h 170"/>
              <a:gd name="T4" fmla="*/ 2147483647 w 606"/>
              <a:gd name="T5" fmla="*/ 2147483647 h 170"/>
              <a:gd name="T6" fmla="*/ 2147483647 w 606"/>
              <a:gd name="T7" fmla="*/ 0 h 170"/>
              <a:gd name="T8" fmla="*/ 0 w 606"/>
              <a:gd name="T9" fmla="*/ 2147483647 h 17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06"/>
              <a:gd name="T16" fmla="*/ 0 h 170"/>
              <a:gd name="T17" fmla="*/ 606 w 606"/>
              <a:gd name="T18" fmla="*/ 170 h 17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06" h="170">
                <a:moveTo>
                  <a:pt x="0" y="28"/>
                </a:moveTo>
                <a:lnTo>
                  <a:pt x="600" y="170"/>
                </a:lnTo>
                <a:lnTo>
                  <a:pt x="606" y="142"/>
                </a:lnTo>
                <a:lnTo>
                  <a:pt x="5" y="0"/>
                </a:lnTo>
                <a:lnTo>
                  <a:pt x="0" y="28"/>
                </a:lnTo>
                <a:close/>
              </a:path>
            </a:pathLst>
          </a:custGeom>
          <a:solidFill>
            <a:srgbClr val="F2E5B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762" name="Freeform 607"/>
          <p:cNvSpPr>
            <a:spLocks/>
          </p:cNvSpPr>
          <p:nvPr/>
        </p:nvSpPr>
        <p:spPr bwMode="auto">
          <a:xfrm>
            <a:off x="6300788" y="1987550"/>
            <a:ext cx="120650" cy="25400"/>
          </a:xfrm>
          <a:custGeom>
            <a:avLst/>
            <a:gdLst>
              <a:gd name="T0" fmla="*/ 0 w 606"/>
              <a:gd name="T1" fmla="*/ 2147483647 h 170"/>
              <a:gd name="T2" fmla="*/ 2147483647 w 606"/>
              <a:gd name="T3" fmla="*/ 2147483647 h 170"/>
              <a:gd name="T4" fmla="*/ 2147483647 w 606"/>
              <a:gd name="T5" fmla="*/ 2147483647 h 170"/>
              <a:gd name="T6" fmla="*/ 2147483647 w 606"/>
              <a:gd name="T7" fmla="*/ 0 h 170"/>
              <a:gd name="T8" fmla="*/ 0 w 606"/>
              <a:gd name="T9" fmla="*/ 2147483647 h 17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06"/>
              <a:gd name="T16" fmla="*/ 0 h 170"/>
              <a:gd name="T17" fmla="*/ 606 w 606"/>
              <a:gd name="T18" fmla="*/ 170 h 17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06" h="170">
                <a:moveTo>
                  <a:pt x="0" y="28"/>
                </a:moveTo>
                <a:lnTo>
                  <a:pt x="600" y="170"/>
                </a:lnTo>
                <a:lnTo>
                  <a:pt x="606" y="142"/>
                </a:lnTo>
                <a:lnTo>
                  <a:pt x="5" y="0"/>
                </a:lnTo>
                <a:lnTo>
                  <a:pt x="0" y="28"/>
                </a:lnTo>
                <a:close/>
              </a:path>
            </a:pathLst>
          </a:custGeom>
          <a:solidFill>
            <a:srgbClr val="F2E5B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763" name="AutoShape 608"/>
          <p:cNvSpPr>
            <a:spLocks noChangeAspect="1" noChangeArrowheads="1" noTextEdit="1"/>
          </p:cNvSpPr>
          <p:nvPr/>
        </p:nvSpPr>
        <p:spPr bwMode="auto">
          <a:xfrm flipH="1">
            <a:off x="5227638" y="2174875"/>
            <a:ext cx="517525" cy="18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764" name="Freeform 609"/>
          <p:cNvSpPr>
            <a:spLocks/>
          </p:cNvSpPr>
          <p:nvPr/>
        </p:nvSpPr>
        <p:spPr bwMode="auto">
          <a:xfrm>
            <a:off x="5637213" y="1844675"/>
            <a:ext cx="46037" cy="57150"/>
          </a:xfrm>
          <a:custGeom>
            <a:avLst/>
            <a:gdLst>
              <a:gd name="T0" fmla="*/ 2147483647 w 177"/>
              <a:gd name="T1" fmla="*/ 2147483647 h 219"/>
              <a:gd name="T2" fmla="*/ 2147483647 w 177"/>
              <a:gd name="T3" fmla="*/ 2147483647 h 219"/>
              <a:gd name="T4" fmla="*/ 2147483647 w 177"/>
              <a:gd name="T5" fmla="*/ 2147483647 h 219"/>
              <a:gd name="T6" fmla="*/ 2147483647 w 177"/>
              <a:gd name="T7" fmla="*/ 2147483647 h 219"/>
              <a:gd name="T8" fmla="*/ 2147483647 w 177"/>
              <a:gd name="T9" fmla="*/ 2147483647 h 219"/>
              <a:gd name="T10" fmla="*/ 2147483647 w 177"/>
              <a:gd name="T11" fmla="*/ 2147483647 h 219"/>
              <a:gd name="T12" fmla="*/ 2147483647 w 177"/>
              <a:gd name="T13" fmla="*/ 2147483647 h 219"/>
              <a:gd name="T14" fmla="*/ 2147483647 w 177"/>
              <a:gd name="T15" fmla="*/ 2147483647 h 219"/>
              <a:gd name="T16" fmla="*/ 0 w 177"/>
              <a:gd name="T17" fmla="*/ 2147483647 h 219"/>
              <a:gd name="T18" fmla="*/ 2147483647 w 177"/>
              <a:gd name="T19" fmla="*/ 2147483647 h 219"/>
              <a:gd name="T20" fmla="*/ 2147483647 w 177"/>
              <a:gd name="T21" fmla="*/ 2147483647 h 219"/>
              <a:gd name="T22" fmla="*/ 2147483647 w 177"/>
              <a:gd name="T23" fmla="*/ 2147483647 h 219"/>
              <a:gd name="T24" fmla="*/ 2147483647 w 177"/>
              <a:gd name="T25" fmla="*/ 2147483647 h 219"/>
              <a:gd name="T26" fmla="*/ 2147483647 w 177"/>
              <a:gd name="T27" fmla="*/ 2147483647 h 219"/>
              <a:gd name="T28" fmla="*/ 2147483647 w 177"/>
              <a:gd name="T29" fmla="*/ 2147483647 h 219"/>
              <a:gd name="T30" fmla="*/ 2147483647 w 177"/>
              <a:gd name="T31" fmla="*/ 2147483647 h 219"/>
              <a:gd name="T32" fmla="*/ 2147483647 w 177"/>
              <a:gd name="T33" fmla="*/ 2147483647 h 219"/>
              <a:gd name="T34" fmla="*/ 2147483647 w 177"/>
              <a:gd name="T35" fmla="*/ 2147483647 h 219"/>
              <a:gd name="T36" fmla="*/ 2147483647 w 177"/>
              <a:gd name="T37" fmla="*/ 2147483647 h 219"/>
              <a:gd name="T38" fmla="*/ 2147483647 w 177"/>
              <a:gd name="T39" fmla="*/ 2147483647 h 219"/>
              <a:gd name="T40" fmla="*/ 2147483647 w 177"/>
              <a:gd name="T41" fmla="*/ 2147483647 h 219"/>
              <a:gd name="T42" fmla="*/ 2147483647 w 177"/>
              <a:gd name="T43" fmla="*/ 2147483647 h 219"/>
              <a:gd name="T44" fmla="*/ 2147483647 w 177"/>
              <a:gd name="T45" fmla="*/ 2147483647 h 219"/>
              <a:gd name="T46" fmla="*/ 2147483647 w 177"/>
              <a:gd name="T47" fmla="*/ 2147483647 h 219"/>
              <a:gd name="T48" fmla="*/ 2147483647 w 177"/>
              <a:gd name="T49" fmla="*/ 2147483647 h 219"/>
              <a:gd name="T50" fmla="*/ 2147483647 w 177"/>
              <a:gd name="T51" fmla="*/ 2147483647 h 219"/>
              <a:gd name="T52" fmla="*/ 2147483647 w 177"/>
              <a:gd name="T53" fmla="*/ 2147483647 h 219"/>
              <a:gd name="T54" fmla="*/ 2147483647 w 177"/>
              <a:gd name="T55" fmla="*/ 2147483647 h 219"/>
              <a:gd name="T56" fmla="*/ 2147483647 w 177"/>
              <a:gd name="T57" fmla="*/ 2147483647 h 219"/>
              <a:gd name="T58" fmla="*/ 2147483647 w 177"/>
              <a:gd name="T59" fmla="*/ 2147483647 h 219"/>
              <a:gd name="T60" fmla="*/ 2147483647 w 177"/>
              <a:gd name="T61" fmla="*/ 2147483647 h 219"/>
              <a:gd name="T62" fmla="*/ 2147483647 w 177"/>
              <a:gd name="T63" fmla="*/ 2147483647 h 219"/>
              <a:gd name="T64" fmla="*/ 2147483647 w 177"/>
              <a:gd name="T65" fmla="*/ 2147483647 h 219"/>
              <a:gd name="T66" fmla="*/ 2147483647 w 177"/>
              <a:gd name="T67" fmla="*/ 2147483647 h 219"/>
              <a:gd name="T68" fmla="*/ 2147483647 w 177"/>
              <a:gd name="T69" fmla="*/ 2147483647 h 219"/>
              <a:gd name="T70" fmla="*/ 2147483647 w 177"/>
              <a:gd name="T71" fmla="*/ 2147483647 h 219"/>
              <a:gd name="T72" fmla="*/ 2147483647 w 177"/>
              <a:gd name="T73" fmla="*/ 2147483647 h 219"/>
              <a:gd name="T74" fmla="*/ 2147483647 w 177"/>
              <a:gd name="T75" fmla="*/ 2147483647 h 219"/>
              <a:gd name="T76" fmla="*/ 2147483647 w 177"/>
              <a:gd name="T77" fmla="*/ 2147483647 h 219"/>
              <a:gd name="T78" fmla="*/ 2147483647 w 177"/>
              <a:gd name="T79" fmla="*/ 2147483647 h 219"/>
              <a:gd name="T80" fmla="*/ 2147483647 w 177"/>
              <a:gd name="T81" fmla="*/ 2147483647 h 219"/>
              <a:gd name="T82" fmla="*/ 2147483647 w 177"/>
              <a:gd name="T83" fmla="*/ 2147483647 h 219"/>
              <a:gd name="T84" fmla="*/ 2147483647 w 177"/>
              <a:gd name="T85" fmla="*/ 2147483647 h 219"/>
              <a:gd name="T86" fmla="*/ 2147483647 w 177"/>
              <a:gd name="T87" fmla="*/ 2147483647 h 219"/>
              <a:gd name="T88" fmla="*/ 2147483647 w 177"/>
              <a:gd name="T89" fmla="*/ 2147483647 h 219"/>
              <a:gd name="T90" fmla="*/ 2147483647 w 177"/>
              <a:gd name="T91" fmla="*/ 2147483647 h 219"/>
              <a:gd name="T92" fmla="*/ 2147483647 w 177"/>
              <a:gd name="T93" fmla="*/ 2147483647 h 219"/>
              <a:gd name="T94" fmla="*/ 2147483647 w 177"/>
              <a:gd name="T95" fmla="*/ 2147483647 h 219"/>
              <a:gd name="T96" fmla="*/ 2147483647 w 177"/>
              <a:gd name="T97" fmla="*/ 2147483647 h 219"/>
              <a:gd name="T98" fmla="*/ 2147483647 w 177"/>
              <a:gd name="T99" fmla="*/ 2147483647 h 219"/>
              <a:gd name="T100" fmla="*/ 2147483647 w 177"/>
              <a:gd name="T101" fmla="*/ 2147483647 h 219"/>
              <a:gd name="T102" fmla="*/ 2147483647 w 177"/>
              <a:gd name="T103" fmla="*/ 2147483647 h 219"/>
              <a:gd name="T104" fmla="*/ 2147483647 w 177"/>
              <a:gd name="T105" fmla="*/ 2147483647 h 219"/>
              <a:gd name="T106" fmla="*/ 2147483647 w 177"/>
              <a:gd name="T107" fmla="*/ 2147483647 h 219"/>
              <a:gd name="T108" fmla="*/ 2147483647 w 177"/>
              <a:gd name="T109" fmla="*/ 0 h 219"/>
              <a:gd name="T110" fmla="*/ 2147483647 w 177"/>
              <a:gd name="T111" fmla="*/ 2147483647 h 219"/>
              <a:gd name="T112" fmla="*/ 2147483647 w 177"/>
              <a:gd name="T113" fmla="*/ 2147483647 h 219"/>
              <a:gd name="T114" fmla="*/ 2147483647 w 177"/>
              <a:gd name="T115" fmla="*/ 2147483647 h 219"/>
              <a:gd name="T116" fmla="*/ 2147483647 w 177"/>
              <a:gd name="T117" fmla="*/ 2147483647 h 219"/>
              <a:gd name="T118" fmla="*/ 2147483647 w 177"/>
              <a:gd name="T119" fmla="*/ 2147483647 h 219"/>
              <a:gd name="T120" fmla="*/ 2147483647 w 177"/>
              <a:gd name="T121" fmla="*/ 2147483647 h 219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177"/>
              <a:gd name="T184" fmla="*/ 0 h 219"/>
              <a:gd name="T185" fmla="*/ 177 w 177"/>
              <a:gd name="T186" fmla="*/ 219 h 219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177" h="219">
                <a:moveTo>
                  <a:pt x="65" y="33"/>
                </a:moveTo>
                <a:lnTo>
                  <a:pt x="52" y="43"/>
                </a:lnTo>
                <a:lnTo>
                  <a:pt x="41" y="54"/>
                </a:lnTo>
                <a:lnTo>
                  <a:pt x="29" y="66"/>
                </a:lnTo>
                <a:lnTo>
                  <a:pt x="20" y="79"/>
                </a:lnTo>
                <a:lnTo>
                  <a:pt x="12" y="93"/>
                </a:lnTo>
                <a:lnTo>
                  <a:pt x="6" y="107"/>
                </a:lnTo>
                <a:lnTo>
                  <a:pt x="2" y="121"/>
                </a:lnTo>
                <a:lnTo>
                  <a:pt x="0" y="136"/>
                </a:lnTo>
                <a:lnTo>
                  <a:pt x="2" y="158"/>
                </a:lnTo>
                <a:lnTo>
                  <a:pt x="10" y="177"/>
                </a:lnTo>
                <a:lnTo>
                  <a:pt x="23" y="193"/>
                </a:lnTo>
                <a:lnTo>
                  <a:pt x="38" y="204"/>
                </a:lnTo>
                <a:lnTo>
                  <a:pt x="57" y="213"/>
                </a:lnTo>
                <a:lnTo>
                  <a:pt x="78" y="218"/>
                </a:lnTo>
                <a:lnTo>
                  <a:pt x="98" y="219"/>
                </a:lnTo>
                <a:lnTo>
                  <a:pt x="118" y="216"/>
                </a:lnTo>
                <a:lnTo>
                  <a:pt x="123" y="216"/>
                </a:lnTo>
                <a:lnTo>
                  <a:pt x="127" y="214"/>
                </a:lnTo>
                <a:lnTo>
                  <a:pt x="130" y="210"/>
                </a:lnTo>
                <a:lnTo>
                  <a:pt x="131" y="205"/>
                </a:lnTo>
                <a:lnTo>
                  <a:pt x="130" y="203"/>
                </a:lnTo>
                <a:lnTo>
                  <a:pt x="127" y="203"/>
                </a:lnTo>
                <a:lnTo>
                  <a:pt x="123" y="202"/>
                </a:lnTo>
                <a:lnTo>
                  <a:pt x="117" y="202"/>
                </a:lnTo>
                <a:lnTo>
                  <a:pt x="111" y="202"/>
                </a:lnTo>
                <a:lnTo>
                  <a:pt x="106" y="202"/>
                </a:lnTo>
                <a:lnTo>
                  <a:pt x="100" y="202"/>
                </a:lnTo>
                <a:lnTo>
                  <a:pt x="97" y="202"/>
                </a:lnTo>
                <a:lnTo>
                  <a:pt x="87" y="201"/>
                </a:lnTo>
                <a:lnTo>
                  <a:pt x="77" y="200"/>
                </a:lnTo>
                <a:lnTo>
                  <a:pt x="67" y="199"/>
                </a:lnTo>
                <a:lnTo>
                  <a:pt x="56" y="196"/>
                </a:lnTo>
                <a:lnTo>
                  <a:pt x="46" y="193"/>
                </a:lnTo>
                <a:lnTo>
                  <a:pt x="35" y="185"/>
                </a:lnTo>
                <a:lnTo>
                  <a:pt x="26" y="175"/>
                </a:lnTo>
                <a:lnTo>
                  <a:pt x="15" y="162"/>
                </a:lnTo>
                <a:lnTo>
                  <a:pt x="13" y="146"/>
                </a:lnTo>
                <a:lnTo>
                  <a:pt x="14" y="131"/>
                </a:lnTo>
                <a:lnTo>
                  <a:pt x="19" y="116"/>
                </a:lnTo>
                <a:lnTo>
                  <a:pt x="25" y="102"/>
                </a:lnTo>
                <a:lnTo>
                  <a:pt x="34" y="89"/>
                </a:lnTo>
                <a:lnTo>
                  <a:pt x="45" y="76"/>
                </a:lnTo>
                <a:lnTo>
                  <a:pt x="56" y="65"/>
                </a:lnTo>
                <a:lnTo>
                  <a:pt x="70" y="55"/>
                </a:lnTo>
                <a:lnTo>
                  <a:pt x="84" y="45"/>
                </a:lnTo>
                <a:lnTo>
                  <a:pt x="98" y="37"/>
                </a:lnTo>
                <a:lnTo>
                  <a:pt x="113" y="29"/>
                </a:lnTo>
                <a:lnTo>
                  <a:pt x="127" y="23"/>
                </a:lnTo>
                <a:lnTo>
                  <a:pt x="141" y="17"/>
                </a:lnTo>
                <a:lnTo>
                  <a:pt x="154" y="12"/>
                </a:lnTo>
                <a:lnTo>
                  <a:pt x="167" y="9"/>
                </a:lnTo>
                <a:lnTo>
                  <a:pt x="177" y="7"/>
                </a:lnTo>
                <a:lnTo>
                  <a:pt x="170" y="2"/>
                </a:lnTo>
                <a:lnTo>
                  <a:pt x="158" y="0"/>
                </a:lnTo>
                <a:lnTo>
                  <a:pt x="145" y="2"/>
                </a:lnTo>
                <a:lnTo>
                  <a:pt x="129" y="6"/>
                </a:lnTo>
                <a:lnTo>
                  <a:pt x="111" y="11"/>
                </a:lnTo>
                <a:lnTo>
                  <a:pt x="94" y="17"/>
                </a:lnTo>
                <a:lnTo>
                  <a:pt x="78" y="26"/>
                </a:lnTo>
                <a:lnTo>
                  <a:pt x="65" y="33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765" name="Freeform 610"/>
          <p:cNvSpPr>
            <a:spLocks/>
          </p:cNvSpPr>
          <p:nvPr/>
        </p:nvSpPr>
        <p:spPr bwMode="auto">
          <a:xfrm>
            <a:off x="5713413" y="1843088"/>
            <a:ext cx="30162" cy="46037"/>
          </a:xfrm>
          <a:custGeom>
            <a:avLst/>
            <a:gdLst>
              <a:gd name="T0" fmla="*/ 2147483647 w 115"/>
              <a:gd name="T1" fmla="*/ 2147483647 h 170"/>
              <a:gd name="T2" fmla="*/ 2147483647 w 115"/>
              <a:gd name="T3" fmla="*/ 2147483647 h 170"/>
              <a:gd name="T4" fmla="*/ 2147483647 w 115"/>
              <a:gd name="T5" fmla="*/ 2147483647 h 170"/>
              <a:gd name="T6" fmla="*/ 2147483647 w 115"/>
              <a:gd name="T7" fmla="*/ 2147483647 h 170"/>
              <a:gd name="T8" fmla="*/ 2147483647 w 115"/>
              <a:gd name="T9" fmla="*/ 2147483647 h 170"/>
              <a:gd name="T10" fmla="*/ 2147483647 w 115"/>
              <a:gd name="T11" fmla="*/ 2147483647 h 170"/>
              <a:gd name="T12" fmla="*/ 2147483647 w 115"/>
              <a:gd name="T13" fmla="*/ 2147483647 h 170"/>
              <a:gd name="T14" fmla="*/ 2147483647 w 115"/>
              <a:gd name="T15" fmla="*/ 2147483647 h 170"/>
              <a:gd name="T16" fmla="*/ 2147483647 w 115"/>
              <a:gd name="T17" fmla="*/ 2147483647 h 170"/>
              <a:gd name="T18" fmla="*/ 2147483647 w 115"/>
              <a:gd name="T19" fmla="*/ 2147483647 h 170"/>
              <a:gd name="T20" fmla="*/ 2147483647 w 115"/>
              <a:gd name="T21" fmla="*/ 2147483647 h 170"/>
              <a:gd name="T22" fmla="*/ 2147483647 w 115"/>
              <a:gd name="T23" fmla="*/ 2147483647 h 170"/>
              <a:gd name="T24" fmla="*/ 2147483647 w 115"/>
              <a:gd name="T25" fmla="*/ 2147483647 h 170"/>
              <a:gd name="T26" fmla="*/ 2147483647 w 115"/>
              <a:gd name="T27" fmla="*/ 2147483647 h 170"/>
              <a:gd name="T28" fmla="*/ 2147483647 w 115"/>
              <a:gd name="T29" fmla="*/ 2147483647 h 170"/>
              <a:gd name="T30" fmla="*/ 2147483647 w 115"/>
              <a:gd name="T31" fmla="*/ 2147483647 h 170"/>
              <a:gd name="T32" fmla="*/ 2147483647 w 115"/>
              <a:gd name="T33" fmla="*/ 2147483647 h 170"/>
              <a:gd name="T34" fmla="*/ 2147483647 w 115"/>
              <a:gd name="T35" fmla="*/ 2147483647 h 170"/>
              <a:gd name="T36" fmla="*/ 2147483647 w 115"/>
              <a:gd name="T37" fmla="*/ 2147483647 h 170"/>
              <a:gd name="T38" fmla="*/ 2147483647 w 115"/>
              <a:gd name="T39" fmla="*/ 2147483647 h 170"/>
              <a:gd name="T40" fmla="*/ 2147483647 w 115"/>
              <a:gd name="T41" fmla="*/ 2147483647 h 170"/>
              <a:gd name="T42" fmla="*/ 2147483647 w 115"/>
              <a:gd name="T43" fmla="*/ 2147483647 h 170"/>
              <a:gd name="T44" fmla="*/ 2147483647 w 115"/>
              <a:gd name="T45" fmla="*/ 2147483647 h 170"/>
              <a:gd name="T46" fmla="*/ 2147483647 w 115"/>
              <a:gd name="T47" fmla="*/ 2147483647 h 170"/>
              <a:gd name="T48" fmla="*/ 2147483647 w 115"/>
              <a:gd name="T49" fmla="*/ 2147483647 h 170"/>
              <a:gd name="T50" fmla="*/ 2147483647 w 115"/>
              <a:gd name="T51" fmla="*/ 2147483647 h 170"/>
              <a:gd name="T52" fmla="*/ 2147483647 w 115"/>
              <a:gd name="T53" fmla="*/ 2147483647 h 170"/>
              <a:gd name="T54" fmla="*/ 2147483647 w 115"/>
              <a:gd name="T55" fmla="*/ 2147483647 h 170"/>
              <a:gd name="T56" fmla="*/ 2147483647 w 115"/>
              <a:gd name="T57" fmla="*/ 2147483647 h 170"/>
              <a:gd name="T58" fmla="*/ 2147483647 w 115"/>
              <a:gd name="T59" fmla="*/ 2147483647 h 170"/>
              <a:gd name="T60" fmla="*/ 2147483647 w 115"/>
              <a:gd name="T61" fmla="*/ 0 h 170"/>
              <a:gd name="T62" fmla="*/ 2147483647 w 115"/>
              <a:gd name="T63" fmla="*/ 2147483647 h 170"/>
              <a:gd name="T64" fmla="*/ 0 w 115"/>
              <a:gd name="T65" fmla="*/ 2147483647 h 170"/>
              <a:gd name="T66" fmla="*/ 2147483647 w 115"/>
              <a:gd name="T67" fmla="*/ 2147483647 h 170"/>
              <a:gd name="T68" fmla="*/ 2147483647 w 115"/>
              <a:gd name="T69" fmla="*/ 2147483647 h 170"/>
              <a:gd name="T70" fmla="*/ 2147483647 w 115"/>
              <a:gd name="T71" fmla="*/ 2147483647 h 170"/>
              <a:gd name="T72" fmla="*/ 2147483647 w 115"/>
              <a:gd name="T73" fmla="*/ 2147483647 h 170"/>
              <a:gd name="T74" fmla="*/ 2147483647 w 115"/>
              <a:gd name="T75" fmla="*/ 2147483647 h 170"/>
              <a:gd name="T76" fmla="*/ 2147483647 w 115"/>
              <a:gd name="T77" fmla="*/ 2147483647 h 170"/>
              <a:gd name="T78" fmla="*/ 2147483647 w 115"/>
              <a:gd name="T79" fmla="*/ 2147483647 h 170"/>
              <a:gd name="T80" fmla="*/ 2147483647 w 115"/>
              <a:gd name="T81" fmla="*/ 2147483647 h 170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115"/>
              <a:gd name="T124" fmla="*/ 0 h 170"/>
              <a:gd name="T125" fmla="*/ 115 w 115"/>
              <a:gd name="T126" fmla="*/ 170 h 170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115" h="170">
                <a:moveTo>
                  <a:pt x="97" y="57"/>
                </a:moveTo>
                <a:lnTo>
                  <a:pt x="100" y="75"/>
                </a:lnTo>
                <a:lnTo>
                  <a:pt x="98" y="90"/>
                </a:lnTo>
                <a:lnTo>
                  <a:pt x="91" y="103"/>
                </a:lnTo>
                <a:lnTo>
                  <a:pt x="80" y="114"/>
                </a:lnTo>
                <a:lnTo>
                  <a:pt x="68" y="125"/>
                </a:lnTo>
                <a:lnTo>
                  <a:pt x="54" y="135"/>
                </a:lnTo>
                <a:lnTo>
                  <a:pt x="39" y="145"/>
                </a:lnTo>
                <a:lnTo>
                  <a:pt x="27" y="155"/>
                </a:lnTo>
                <a:lnTo>
                  <a:pt x="25" y="158"/>
                </a:lnTo>
                <a:lnTo>
                  <a:pt x="23" y="160"/>
                </a:lnTo>
                <a:lnTo>
                  <a:pt x="23" y="164"/>
                </a:lnTo>
                <a:lnTo>
                  <a:pt x="26" y="167"/>
                </a:lnTo>
                <a:lnTo>
                  <a:pt x="28" y="169"/>
                </a:lnTo>
                <a:lnTo>
                  <a:pt x="31" y="170"/>
                </a:lnTo>
                <a:lnTo>
                  <a:pt x="34" y="170"/>
                </a:lnTo>
                <a:lnTo>
                  <a:pt x="37" y="169"/>
                </a:lnTo>
                <a:lnTo>
                  <a:pt x="53" y="159"/>
                </a:lnTo>
                <a:lnTo>
                  <a:pt x="69" y="149"/>
                </a:lnTo>
                <a:lnTo>
                  <a:pt x="83" y="137"/>
                </a:lnTo>
                <a:lnTo>
                  <a:pt x="97" y="123"/>
                </a:lnTo>
                <a:lnTo>
                  <a:pt x="106" y="108"/>
                </a:lnTo>
                <a:lnTo>
                  <a:pt x="113" y="91"/>
                </a:lnTo>
                <a:lnTo>
                  <a:pt x="115" y="73"/>
                </a:lnTo>
                <a:lnTo>
                  <a:pt x="111" y="53"/>
                </a:lnTo>
                <a:lnTo>
                  <a:pt x="101" y="39"/>
                </a:lnTo>
                <a:lnTo>
                  <a:pt x="89" y="26"/>
                </a:lnTo>
                <a:lnTo>
                  <a:pt x="72" y="15"/>
                </a:lnTo>
                <a:lnTo>
                  <a:pt x="55" y="8"/>
                </a:lnTo>
                <a:lnTo>
                  <a:pt x="37" y="2"/>
                </a:lnTo>
                <a:lnTo>
                  <a:pt x="21" y="0"/>
                </a:lnTo>
                <a:lnTo>
                  <a:pt x="9" y="1"/>
                </a:lnTo>
                <a:lnTo>
                  <a:pt x="0" y="5"/>
                </a:lnTo>
                <a:lnTo>
                  <a:pt x="15" y="10"/>
                </a:lnTo>
                <a:lnTo>
                  <a:pt x="30" y="13"/>
                </a:lnTo>
                <a:lnTo>
                  <a:pt x="43" y="16"/>
                </a:lnTo>
                <a:lnTo>
                  <a:pt x="57" y="20"/>
                </a:lnTo>
                <a:lnTo>
                  <a:pt x="70" y="26"/>
                </a:lnTo>
                <a:lnTo>
                  <a:pt x="81" y="33"/>
                </a:lnTo>
                <a:lnTo>
                  <a:pt x="91" y="43"/>
                </a:lnTo>
                <a:lnTo>
                  <a:pt x="97" y="57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766" name="Freeform 611"/>
          <p:cNvSpPr>
            <a:spLocks/>
          </p:cNvSpPr>
          <p:nvPr/>
        </p:nvSpPr>
        <p:spPr bwMode="auto">
          <a:xfrm>
            <a:off x="5608638" y="1833563"/>
            <a:ext cx="73025" cy="92075"/>
          </a:xfrm>
          <a:custGeom>
            <a:avLst/>
            <a:gdLst>
              <a:gd name="T0" fmla="*/ 2147483647 w 289"/>
              <a:gd name="T1" fmla="*/ 2147483647 h 352"/>
              <a:gd name="T2" fmla="*/ 2147483647 w 289"/>
              <a:gd name="T3" fmla="*/ 2147483647 h 352"/>
              <a:gd name="T4" fmla="*/ 2147483647 w 289"/>
              <a:gd name="T5" fmla="*/ 2147483647 h 352"/>
              <a:gd name="T6" fmla="*/ 0 w 289"/>
              <a:gd name="T7" fmla="*/ 2147483647 h 352"/>
              <a:gd name="T8" fmla="*/ 2147483647 w 289"/>
              <a:gd name="T9" fmla="*/ 2147483647 h 352"/>
              <a:gd name="T10" fmla="*/ 2147483647 w 289"/>
              <a:gd name="T11" fmla="*/ 2147483647 h 352"/>
              <a:gd name="T12" fmla="*/ 2147483647 w 289"/>
              <a:gd name="T13" fmla="*/ 2147483647 h 352"/>
              <a:gd name="T14" fmla="*/ 2147483647 w 289"/>
              <a:gd name="T15" fmla="*/ 2147483647 h 352"/>
              <a:gd name="T16" fmla="*/ 2147483647 w 289"/>
              <a:gd name="T17" fmla="*/ 2147483647 h 352"/>
              <a:gd name="T18" fmla="*/ 2147483647 w 289"/>
              <a:gd name="T19" fmla="*/ 2147483647 h 352"/>
              <a:gd name="T20" fmla="*/ 2147483647 w 289"/>
              <a:gd name="T21" fmla="*/ 2147483647 h 352"/>
              <a:gd name="T22" fmla="*/ 2147483647 w 289"/>
              <a:gd name="T23" fmla="*/ 2147483647 h 352"/>
              <a:gd name="T24" fmla="*/ 2147483647 w 289"/>
              <a:gd name="T25" fmla="*/ 2147483647 h 352"/>
              <a:gd name="T26" fmla="*/ 2147483647 w 289"/>
              <a:gd name="T27" fmla="*/ 2147483647 h 352"/>
              <a:gd name="T28" fmla="*/ 2147483647 w 289"/>
              <a:gd name="T29" fmla="*/ 2147483647 h 352"/>
              <a:gd name="T30" fmla="*/ 2147483647 w 289"/>
              <a:gd name="T31" fmla="*/ 2147483647 h 352"/>
              <a:gd name="T32" fmla="*/ 2147483647 w 289"/>
              <a:gd name="T33" fmla="*/ 2147483647 h 352"/>
              <a:gd name="T34" fmla="*/ 2147483647 w 289"/>
              <a:gd name="T35" fmla="*/ 2147483647 h 352"/>
              <a:gd name="T36" fmla="*/ 2147483647 w 289"/>
              <a:gd name="T37" fmla="*/ 2147483647 h 352"/>
              <a:gd name="T38" fmla="*/ 2147483647 w 289"/>
              <a:gd name="T39" fmla="*/ 2147483647 h 352"/>
              <a:gd name="T40" fmla="*/ 2147483647 w 289"/>
              <a:gd name="T41" fmla="*/ 2147483647 h 352"/>
              <a:gd name="T42" fmla="*/ 2147483647 w 289"/>
              <a:gd name="T43" fmla="*/ 2147483647 h 352"/>
              <a:gd name="T44" fmla="*/ 2147483647 w 289"/>
              <a:gd name="T45" fmla="*/ 2147483647 h 352"/>
              <a:gd name="T46" fmla="*/ 2147483647 w 289"/>
              <a:gd name="T47" fmla="*/ 2147483647 h 352"/>
              <a:gd name="T48" fmla="*/ 2147483647 w 289"/>
              <a:gd name="T49" fmla="*/ 2147483647 h 352"/>
              <a:gd name="T50" fmla="*/ 2147483647 w 289"/>
              <a:gd name="T51" fmla="*/ 2147483647 h 352"/>
              <a:gd name="T52" fmla="*/ 2147483647 w 289"/>
              <a:gd name="T53" fmla="*/ 2147483647 h 352"/>
              <a:gd name="T54" fmla="*/ 2147483647 w 289"/>
              <a:gd name="T55" fmla="*/ 2147483647 h 352"/>
              <a:gd name="T56" fmla="*/ 2147483647 w 289"/>
              <a:gd name="T57" fmla="*/ 2147483647 h 352"/>
              <a:gd name="T58" fmla="*/ 2147483647 w 289"/>
              <a:gd name="T59" fmla="*/ 2147483647 h 352"/>
              <a:gd name="T60" fmla="*/ 2147483647 w 289"/>
              <a:gd name="T61" fmla="*/ 2147483647 h 352"/>
              <a:gd name="T62" fmla="*/ 2147483647 w 289"/>
              <a:gd name="T63" fmla="*/ 2147483647 h 352"/>
              <a:gd name="T64" fmla="*/ 2147483647 w 289"/>
              <a:gd name="T65" fmla="*/ 2147483647 h 352"/>
              <a:gd name="T66" fmla="*/ 2147483647 w 289"/>
              <a:gd name="T67" fmla="*/ 2147483647 h 352"/>
              <a:gd name="T68" fmla="*/ 2147483647 w 289"/>
              <a:gd name="T69" fmla="*/ 2147483647 h 352"/>
              <a:gd name="T70" fmla="*/ 2147483647 w 289"/>
              <a:gd name="T71" fmla="*/ 2147483647 h 352"/>
              <a:gd name="T72" fmla="*/ 2147483647 w 289"/>
              <a:gd name="T73" fmla="*/ 2147483647 h 352"/>
              <a:gd name="T74" fmla="*/ 2147483647 w 289"/>
              <a:gd name="T75" fmla="*/ 2147483647 h 352"/>
              <a:gd name="T76" fmla="*/ 2147483647 w 289"/>
              <a:gd name="T77" fmla="*/ 2147483647 h 352"/>
              <a:gd name="T78" fmla="*/ 2147483647 w 289"/>
              <a:gd name="T79" fmla="*/ 2147483647 h 352"/>
              <a:gd name="T80" fmla="*/ 2147483647 w 289"/>
              <a:gd name="T81" fmla="*/ 0 h 352"/>
              <a:gd name="T82" fmla="*/ 2147483647 w 289"/>
              <a:gd name="T83" fmla="*/ 2147483647 h 352"/>
              <a:gd name="T84" fmla="*/ 2147483647 w 289"/>
              <a:gd name="T85" fmla="*/ 2147483647 h 352"/>
              <a:gd name="T86" fmla="*/ 2147483647 w 289"/>
              <a:gd name="T87" fmla="*/ 2147483647 h 352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289"/>
              <a:gd name="T133" fmla="*/ 0 h 352"/>
              <a:gd name="T134" fmla="*/ 289 w 289"/>
              <a:gd name="T135" fmla="*/ 352 h 352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289" h="352">
                <a:moveTo>
                  <a:pt x="113" y="47"/>
                </a:moveTo>
                <a:lnTo>
                  <a:pt x="90" y="65"/>
                </a:lnTo>
                <a:lnTo>
                  <a:pt x="68" y="85"/>
                </a:lnTo>
                <a:lnTo>
                  <a:pt x="48" y="106"/>
                </a:lnTo>
                <a:lnTo>
                  <a:pt x="31" y="130"/>
                </a:lnTo>
                <a:lnTo>
                  <a:pt x="16" y="156"/>
                </a:lnTo>
                <a:lnTo>
                  <a:pt x="5" y="182"/>
                </a:lnTo>
                <a:lnTo>
                  <a:pt x="0" y="211"/>
                </a:lnTo>
                <a:lnTo>
                  <a:pt x="1" y="241"/>
                </a:lnTo>
                <a:lnTo>
                  <a:pt x="3" y="249"/>
                </a:lnTo>
                <a:lnTo>
                  <a:pt x="6" y="257"/>
                </a:lnTo>
                <a:lnTo>
                  <a:pt x="10" y="264"/>
                </a:lnTo>
                <a:lnTo>
                  <a:pt x="14" y="271"/>
                </a:lnTo>
                <a:lnTo>
                  <a:pt x="19" y="277"/>
                </a:lnTo>
                <a:lnTo>
                  <a:pt x="24" y="284"/>
                </a:lnTo>
                <a:lnTo>
                  <a:pt x="31" y="289"/>
                </a:lnTo>
                <a:lnTo>
                  <a:pt x="37" y="293"/>
                </a:lnTo>
                <a:lnTo>
                  <a:pt x="51" y="302"/>
                </a:lnTo>
                <a:lnTo>
                  <a:pt x="64" y="309"/>
                </a:lnTo>
                <a:lnTo>
                  <a:pt x="78" y="316"/>
                </a:lnTo>
                <a:lnTo>
                  <a:pt x="93" y="321"/>
                </a:lnTo>
                <a:lnTo>
                  <a:pt x="107" y="327"/>
                </a:lnTo>
                <a:lnTo>
                  <a:pt x="122" y="331"/>
                </a:lnTo>
                <a:lnTo>
                  <a:pt x="137" y="335"/>
                </a:lnTo>
                <a:lnTo>
                  <a:pt x="151" y="338"/>
                </a:lnTo>
                <a:lnTo>
                  <a:pt x="167" y="342"/>
                </a:lnTo>
                <a:lnTo>
                  <a:pt x="183" y="344"/>
                </a:lnTo>
                <a:lnTo>
                  <a:pt x="198" y="346"/>
                </a:lnTo>
                <a:lnTo>
                  <a:pt x="213" y="348"/>
                </a:lnTo>
                <a:lnTo>
                  <a:pt x="229" y="349"/>
                </a:lnTo>
                <a:lnTo>
                  <a:pt x="245" y="350"/>
                </a:lnTo>
                <a:lnTo>
                  <a:pt x="260" y="351"/>
                </a:lnTo>
                <a:lnTo>
                  <a:pt x="275" y="352"/>
                </a:lnTo>
                <a:lnTo>
                  <a:pt x="280" y="352"/>
                </a:lnTo>
                <a:lnTo>
                  <a:pt x="284" y="349"/>
                </a:lnTo>
                <a:lnTo>
                  <a:pt x="287" y="346"/>
                </a:lnTo>
                <a:lnTo>
                  <a:pt x="289" y="340"/>
                </a:lnTo>
                <a:lnTo>
                  <a:pt x="289" y="335"/>
                </a:lnTo>
                <a:lnTo>
                  <a:pt x="287" y="331"/>
                </a:lnTo>
                <a:lnTo>
                  <a:pt x="283" y="328"/>
                </a:lnTo>
                <a:lnTo>
                  <a:pt x="279" y="327"/>
                </a:lnTo>
                <a:lnTo>
                  <a:pt x="264" y="327"/>
                </a:lnTo>
                <a:lnTo>
                  <a:pt x="250" y="327"/>
                </a:lnTo>
                <a:lnTo>
                  <a:pt x="235" y="326"/>
                </a:lnTo>
                <a:lnTo>
                  <a:pt x="222" y="324"/>
                </a:lnTo>
                <a:lnTo>
                  <a:pt x="207" y="323"/>
                </a:lnTo>
                <a:lnTo>
                  <a:pt x="192" y="321"/>
                </a:lnTo>
                <a:lnTo>
                  <a:pt x="179" y="319"/>
                </a:lnTo>
                <a:lnTo>
                  <a:pt x="164" y="317"/>
                </a:lnTo>
                <a:lnTo>
                  <a:pt x="150" y="314"/>
                </a:lnTo>
                <a:lnTo>
                  <a:pt x="136" y="311"/>
                </a:lnTo>
                <a:lnTo>
                  <a:pt x="122" y="306"/>
                </a:lnTo>
                <a:lnTo>
                  <a:pt x="108" y="302"/>
                </a:lnTo>
                <a:lnTo>
                  <a:pt x="95" y="298"/>
                </a:lnTo>
                <a:lnTo>
                  <a:pt x="82" y="291"/>
                </a:lnTo>
                <a:lnTo>
                  <a:pt x="68" y="285"/>
                </a:lnTo>
                <a:lnTo>
                  <a:pt x="56" y="278"/>
                </a:lnTo>
                <a:lnTo>
                  <a:pt x="45" y="271"/>
                </a:lnTo>
                <a:lnTo>
                  <a:pt x="37" y="260"/>
                </a:lnTo>
                <a:lnTo>
                  <a:pt x="32" y="250"/>
                </a:lnTo>
                <a:lnTo>
                  <a:pt x="27" y="237"/>
                </a:lnTo>
                <a:lnTo>
                  <a:pt x="27" y="222"/>
                </a:lnTo>
                <a:lnTo>
                  <a:pt x="30" y="203"/>
                </a:lnTo>
                <a:lnTo>
                  <a:pt x="34" y="183"/>
                </a:lnTo>
                <a:lnTo>
                  <a:pt x="38" y="169"/>
                </a:lnTo>
                <a:lnTo>
                  <a:pt x="45" y="153"/>
                </a:lnTo>
                <a:lnTo>
                  <a:pt x="54" y="140"/>
                </a:lnTo>
                <a:lnTo>
                  <a:pt x="61" y="127"/>
                </a:lnTo>
                <a:lnTo>
                  <a:pt x="71" y="115"/>
                </a:lnTo>
                <a:lnTo>
                  <a:pt x="80" y="103"/>
                </a:lnTo>
                <a:lnTo>
                  <a:pt x="90" y="93"/>
                </a:lnTo>
                <a:lnTo>
                  <a:pt x="102" y="82"/>
                </a:lnTo>
                <a:lnTo>
                  <a:pt x="116" y="70"/>
                </a:lnTo>
                <a:lnTo>
                  <a:pt x="129" y="59"/>
                </a:lnTo>
                <a:lnTo>
                  <a:pt x="145" y="49"/>
                </a:lnTo>
                <a:lnTo>
                  <a:pt x="162" y="38"/>
                </a:lnTo>
                <a:lnTo>
                  <a:pt x="180" y="28"/>
                </a:lnTo>
                <a:lnTo>
                  <a:pt x="197" y="20"/>
                </a:lnTo>
                <a:lnTo>
                  <a:pt x="212" y="12"/>
                </a:lnTo>
                <a:lnTo>
                  <a:pt x="227" y="6"/>
                </a:lnTo>
                <a:lnTo>
                  <a:pt x="240" y="1"/>
                </a:lnTo>
                <a:lnTo>
                  <a:pt x="228" y="0"/>
                </a:lnTo>
                <a:lnTo>
                  <a:pt x="213" y="1"/>
                </a:lnTo>
                <a:lnTo>
                  <a:pt x="198" y="5"/>
                </a:lnTo>
                <a:lnTo>
                  <a:pt x="180" y="10"/>
                </a:lnTo>
                <a:lnTo>
                  <a:pt x="162" y="18"/>
                </a:lnTo>
                <a:lnTo>
                  <a:pt x="144" y="26"/>
                </a:lnTo>
                <a:lnTo>
                  <a:pt x="127" y="36"/>
                </a:lnTo>
                <a:lnTo>
                  <a:pt x="113" y="47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767" name="Freeform 612"/>
          <p:cNvSpPr>
            <a:spLocks/>
          </p:cNvSpPr>
          <p:nvPr/>
        </p:nvSpPr>
        <p:spPr bwMode="auto">
          <a:xfrm>
            <a:off x="5711825" y="1830388"/>
            <a:ext cx="65088" cy="63500"/>
          </a:xfrm>
          <a:custGeom>
            <a:avLst/>
            <a:gdLst>
              <a:gd name="T0" fmla="*/ 2147483647 w 252"/>
              <a:gd name="T1" fmla="*/ 2147483647 h 235"/>
              <a:gd name="T2" fmla="*/ 2147483647 w 252"/>
              <a:gd name="T3" fmla="*/ 2147483647 h 235"/>
              <a:gd name="T4" fmla="*/ 2147483647 w 252"/>
              <a:gd name="T5" fmla="*/ 2147483647 h 235"/>
              <a:gd name="T6" fmla="*/ 2147483647 w 252"/>
              <a:gd name="T7" fmla="*/ 2147483647 h 235"/>
              <a:gd name="T8" fmla="*/ 2147483647 w 252"/>
              <a:gd name="T9" fmla="*/ 2147483647 h 235"/>
              <a:gd name="T10" fmla="*/ 2147483647 w 252"/>
              <a:gd name="T11" fmla="*/ 2147483647 h 235"/>
              <a:gd name="T12" fmla="*/ 2147483647 w 252"/>
              <a:gd name="T13" fmla="*/ 2147483647 h 235"/>
              <a:gd name="T14" fmla="*/ 2147483647 w 252"/>
              <a:gd name="T15" fmla="*/ 2147483647 h 235"/>
              <a:gd name="T16" fmla="*/ 2147483647 w 252"/>
              <a:gd name="T17" fmla="*/ 2147483647 h 235"/>
              <a:gd name="T18" fmla="*/ 2147483647 w 252"/>
              <a:gd name="T19" fmla="*/ 2147483647 h 235"/>
              <a:gd name="T20" fmla="*/ 2147483647 w 252"/>
              <a:gd name="T21" fmla="*/ 2147483647 h 235"/>
              <a:gd name="T22" fmla="*/ 2147483647 w 252"/>
              <a:gd name="T23" fmla="*/ 2147483647 h 235"/>
              <a:gd name="T24" fmla="*/ 2147483647 w 252"/>
              <a:gd name="T25" fmla="*/ 2147483647 h 235"/>
              <a:gd name="T26" fmla="*/ 2147483647 w 252"/>
              <a:gd name="T27" fmla="*/ 2147483647 h 235"/>
              <a:gd name="T28" fmla="*/ 2147483647 w 252"/>
              <a:gd name="T29" fmla="*/ 2147483647 h 235"/>
              <a:gd name="T30" fmla="*/ 2147483647 w 252"/>
              <a:gd name="T31" fmla="*/ 2147483647 h 235"/>
              <a:gd name="T32" fmla="*/ 2147483647 w 252"/>
              <a:gd name="T33" fmla="*/ 2147483647 h 235"/>
              <a:gd name="T34" fmla="*/ 2147483647 w 252"/>
              <a:gd name="T35" fmla="*/ 2147483647 h 235"/>
              <a:gd name="T36" fmla="*/ 2147483647 w 252"/>
              <a:gd name="T37" fmla="*/ 2147483647 h 235"/>
              <a:gd name="T38" fmla="*/ 2147483647 w 252"/>
              <a:gd name="T39" fmla="*/ 2147483647 h 235"/>
              <a:gd name="T40" fmla="*/ 2147483647 w 252"/>
              <a:gd name="T41" fmla="*/ 2147483647 h 235"/>
              <a:gd name="T42" fmla="*/ 2147483647 w 252"/>
              <a:gd name="T43" fmla="*/ 2147483647 h 235"/>
              <a:gd name="T44" fmla="*/ 2147483647 w 252"/>
              <a:gd name="T45" fmla="*/ 2147483647 h 235"/>
              <a:gd name="T46" fmla="*/ 2147483647 w 252"/>
              <a:gd name="T47" fmla="*/ 2147483647 h 235"/>
              <a:gd name="T48" fmla="*/ 2147483647 w 252"/>
              <a:gd name="T49" fmla="*/ 2147483647 h 235"/>
              <a:gd name="T50" fmla="*/ 2147483647 w 252"/>
              <a:gd name="T51" fmla="*/ 2147483647 h 235"/>
              <a:gd name="T52" fmla="*/ 2147483647 w 252"/>
              <a:gd name="T53" fmla="*/ 2147483647 h 235"/>
              <a:gd name="T54" fmla="*/ 2147483647 w 252"/>
              <a:gd name="T55" fmla="*/ 2147483647 h 235"/>
              <a:gd name="T56" fmla="*/ 2147483647 w 252"/>
              <a:gd name="T57" fmla="*/ 2147483647 h 235"/>
              <a:gd name="T58" fmla="*/ 2147483647 w 252"/>
              <a:gd name="T59" fmla="*/ 2147483647 h 235"/>
              <a:gd name="T60" fmla="*/ 2147483647 w 252"/>
              <a:gd name="T61" fmla="*/ 2147483647 h 235"/>
              <a:gd name="T62" fmla="*/ 2147483647 w 252"/>
              <a:gd name="T63" fmla="*/ 2147483647 h 235"/>
              <a:gd name="T64" fmla="*/ 2147483647 w 252"/>
              <a:gd name="T65" fmla="*/ 2147483647 h 235"/>
              <a:gd name="T66" fmla="*/ 2147483647 w 252"/>
              <a:gd name="T67" fmla="*/ 2147483647 h 235"/>
              <a:gd name="T68" fmla="*/ 2147483647 w 252"/>
              <a:gd name="T69" fmla="*/ 2147483647 h 235"/>
              <a:gd name="T70" fmla="*/ 2147483647 w 252"/>
              <a:gd name="T71" fmla="*/ 2147483647 h 235"/>
              <a:gd name="T72" fmla="*/ 2147483647 w 252"/>
              <a:gd name="T73" fmla="*/ 2147483647 h 235"/>
              <a:gd name="T74" fmla="*/ 2147483647 w 252"/>
              <a:gd name="T75" fmla="*/ 2147483647 h 235"/>
              <a:gd name="T76" fmla="*/ 2147483647 w 252"/>
              <a:gd name="T77" fmla="*/ 2147483647 h 235"/>
              <a:gd name="T78" fmla="*/ 2147483647 w 252"/>
              <a:gd name="T79" fmla="*/ 0 h 235"/>
              <a:gd name="T80" fmla="*/ 2147483647 w 252"/>
              <a:gd name="T81" fmla="*/ 0 h 235"/>
              <a:gd name="T82" fmla="*/ 2147483647 w 252"/>
              <a:gd name="T83" fmla="*/ 0 h 235"/>
              <a:gd name="T84" fmla="*/ 2147483647 w 252"/>
              <a:gd name="T85" fmla="*/ 2147483647 h 235"/>
              <a:gd name="T86" fmla="*/ 2147483647 w 252"/>
              <a:gd name="T87" fmla="*/ 2147483647 h 235"/>
              <a:gd name="T88" fmla="*/ 0 w 252"/>
              <a:gd name="T89" fmla="*/ 2147483647 h 235"/>
              <a:gd name="T90" fmla="*/ 2147483647 w 252"/>
              <a:gd name="T91" fmla="*/ 2147483647 h 235"/>
              <a:gd name="T92" fmla="*/ 2147483647 w 252"/>
              <a:gd name="T93" fmla="*/ 2147483647 h 235"/>
              <a:gd name="T94" fmla="*/ 2147483647 w 252"/>
              <a:gd name="T95" fmla="*/ 2147483647 h 235"/>
              <a:gd name="T96" fmla="*/ 2147483647 w 252"/>
              <a:gd name="T97" fmla="*/ 2147483647 h 235"/>
              <a:gd name="T98" fmla="*/ 2147483647 w 252"/>
              <a:gd name="T99" fmla="*/ 2147483647 h 235"/>
              <a:gd name="T100" fmla="*/ 2147483647 w 252"/>
              <a:gd name="T101" fmla="*/ 2147483647 h 235"/>
              <a:gd name="T102" fmla="*/ 2147483647 w 252"/>
              <a:gd name="T103" fmla="*/ 2147483647 h 235"/>
              <a:gd name="T104" fmla="*/ 2147483647 w 252"/>
              <a:gd name="T105" fmla="*/ 2147483647 h 235"/>
              <a:gd name="T106" fmla="*/ 2147483647 w 252"/>
              <a:gd name="T107" fmla="*/ 2147483647 h 235"/>
              <a:gd name="T108" fmla="*/ 2147483647 w 252"/>
              <a:gd name="T109" fmla="*/ 2147483647 h 235"/>
              <a:gd name="T110" fmla="*/ 2147483647 w 252"/>
              <a:gd name="T111" fmla="*/ 2147483647 h 235"/>
              <a:gd name="T112" fmla="*/ 2147483647 w 252"/>
              <a:gd name="T113" fmla="*/ 2147483647 h 235"/>
              <a:gd name="T114" fmla="*/ 2147483647 w 252"/>
              <a:gd name="T115" fmla="*/ 2147483647 h 235"/>
              <a:gd name="T116" fmla="*/ 2147483647 w 252"/>
              <a:gd name="T117" fmla="*/ 2147483647 h 235"/>
              <a:gd name="T118" fmla="*/ 2147483647 w 252"/>
              <a:gd name="T119" fmla="*/ 2147483647 h 235"/>
              <a:gd name="T120" fmla="*/ 2147483647 w 252"/>
              <a:gd name="T121" fmla="*/ 2147483647 h 235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252"/>
              <a:gd name="T184" fmla="*/ 0 h 235"/>
              <a:gd name="T185" fmla="*/ 252 w 252"/>
              <a:gd name="T186" fmla="*/ 235 h 235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252" h="235">
                <a:moveTo>
                  <a:pt x="210" y="72"/>
                </a:moveTo>
                <a:lnTo>
                  <a:pt x="222" y="85"/>
                </a:lnTo>
                <a:lnTo>
                  <a:pt x="228" y="100"/>
                </a:lnTo>
                <a:lnTo>
                  <a:pt x="232" y="116"/>
                </a:lnTo>
                <a:lnTo>
                  <a:pt x="232" y="133"/>
                </a:lnTo>
                <a:lnTo>
                  <a:pt x="230" y="147"/>
                </a:lnTo>
                <a:lnTo>
                  <a:pt x="226" y="159"/>
                </a:lnTo>
                <a:lnTo>
                  <a:pt x="218" y="171"/>
                </a:lnTo>
                <a:lnTo>
                  <a:pt x="211" y="180"/>
                </a:lnTo>
                <a:lnTo>
                  <a:pt x="202" y="191"/>
                </a:lnTo>
                <a:lnTo>
                  <a:pt x="192" y="200"/>
                </a:lnTo>
                <a:lnTo>
                  <a:pt x="183" y="209"/>
                </a:lnTo>
                <a:lnTo>
                  <a:pt x="173" y="219"/>
                </a:lnTo>
                <a:lnTo>
                  <a:pt x="171" y="222"/>
                </a:lnTo>
                <a:lnTo>
                  <a:pt x="170" y="225"/>
                </a:lnTo>
                <a:lnTo>
                  <a:pt x="171" y="229"/>
                </a:lnTo>
                <a:lnTo>
                  <a:pt x="173" y="232"/>
                </a:lnTo>
                <a:lnTo>
                  <a:pt x="176" y="234"/>
                </a:lnTo>
                <a:lnTo>
                  <a:pt x="180" y="235"/>
                </a:lnTo>
                <a:lnTo>
                  <a:pt x="184" y="234"/>
                </a:lnTo>
                <a:lnTo>
                  <a:pt x="187" y="232"/>
                </a:lnTo>
                <a:lnTo>
                  <a:pt x="208" y="218"/>
                </a:lnTo>
                <a:lnTo>
                  <a:pt x="225" y="200"/>
                </a:lnTo>
                <a:lnTo>
                  <a:pt x="239" y="178"/>
                </a:lnTo>
                <a:lnTo>
                  <a:pt x="249" y="156"/>
                </a:lnTo>
                <a:lnTo>
                  <a:pt x="252" y="131"/>
                </a:lnTo>
                <a:lnTo>
                  <a:pt x="250" y="108"/>
                </a:lnTo>
                <a:lnTo>
                  <a:pt x="242" y="85"/>
                </a:lnTo>
                <a:lnTo>
                  <a:pt x="225" y="65"/>
                </a:lnTo>
                <a:lnTo>
                  <a:pt x="212" y="54"/>
                </a:lnTo>
                <a:lnTo>
                  <a:pt x="197" y="45"/>
                </a:lnTo>
                <a:lnTo>
                  <a:pt x="181" y="36"/>
                </a:lnTo>
                <a:lnTo>
                  <a:pt x="164" y="29"/>
                </a:lnTo>
                <a:lnTo>
                  <a:pt x="146" y="22"/>
                </a:lnTo>
                <a:lnTo>
                  <a:pt x="127" y="17"/>
                </a:lnTo>
                <a:lnTo>
                  <a:pt x="109" y="12"/>
                </a:lnTo>
                <a:lnTo>
                  <a:pt x="90" y="7"/>
                </a:lnTo>
                <a:lnTo>
                  <a:pt x="73" y="4"/>
                </a:lnTo>
                <a:lnTo>
                  <a:pt x="57" y="2"/>
                </a:lnTo>
                <a:lnTo>
                  <a:pt x="42" y="0"/>
                </a:lnTo>
                <a:lnTo>
                  <a:pt x="28" y="0"/>
                </a:lnTo>
                <a:lnTo>
                  <a:pt x="17" y="0"/>
                </a:lnTo>
                <a:lnTo>
                  <a:pt x="8" y="1"/>
                </a:lnTo>
                <a:lnTo>
                  <a:pt x="3" y="3"/>
                </a:lnTo>
                <a:lnTo>
                  <a:pt x="0" y="5"/>
                </a:lnTo>
                <a:lnTo>
                  <a:pt x="10" y="7"/>
                </a:lnTo>
                <a:lnTo>
                  <a:pt x="22" y="8"/>
                </a:lnTo>
                <a:lnTo>
                  <a:pt x="33" y="11"/>
                </a:lnTo>
                <a:lnTo>
                  <a:pt x="46" y="13"/>
                </a:lnTo>
                <a:lnTo>
                  <a:pt x="60" y="15"/>
                </a:lnTo>
                <a:lnTo>
                  <a:pt x="73" y="17"/>
                </a:lnTo>
                <a:lnTo>
                  <a:pt x="87" y="20"/>
                </a:lnTo>
                <a:lnTo>
                  <a:pt x="102" y="23"/>
                </a:lnTo>
                <a:lnTo>
                  <a:pt x="115" y="28"/>
                </a:lnTo>
                <a:lnTo>
                  <a:pt x="130" y="32"/>
                </a:lnTo>
                <a:lnTo>
                  <a:pt x="145" y="37"/>
                </a:lnTo>
                <a:lnTo>
                  <a:pt x="159" y="43"/>
                </a:lnTo>
                <a:lnTo>
                  <a:pt x="172" y="49"/>
                </a:lnTo>
                <a:lnTo>
                  <a:pt x="186" y="55"/>
                </a:lnTo>
                <a:lnTo>
                  <a:pt x="198" y="64"/>
                </a:lnTo>
                <a:lnTo>
                  <a:pt x="210" y="72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768" name="Freeform 613"/>
          <p:cNvSpPr>
            <a:spLocks/>
          </p:cNvSpPr>
          <p:nvPr/>
        </p:nvSpPr>
        <p:spPr bwMode="auto">
          <a:xfrm>
            <a:off x="5584825" y="1863725"/>
            <a:ext cx="26988" cy="58738"/>
          </a:xfrm>
          <a:custGeom>
            <a:avLst/>
            <a:gdLst>
              <a:gd name="T0" fmla="*/ 0 w 103"/>
              <a:gd name="T1" fmla="*/ 2147483647 h 220"/>
              <a:gd name="T2" fmla="*/ 0 w 103"/>
              <a:gd name="T3" fmla="*/ 2147483647 h 220"/>
              <a:gd name="T4" fmla="*/ 2147483647 w 103"/>
              <a:gd name="T5" fmla="*/ 2147483647 h 220"/>
              <a:gd name="T6" fmla="*/ 2147483647 w 103"/>
              <a:gd name="T7" fmla="*/ 2147483647 h 220"/>
              <a:gd name="T8" fmla="*/ 2147483647 w 103"/>
              <a:gd name="T9" fmla="*/ 2147483647 h 220"/>
              <a:gd name="T10" fmla="*/ 2147483647 w 103"/>
              <a:gd name="T11" fmla="*/ 2147483647 h 220"/>
              <a:gd name="T12" fmla="*/ 2147483647 w 103"/>
              <a:gd name="T13" fmla="*/ 2147483647 h 220"/>
              <a:gd name="T14" fmla="*/ 2147483647 w 103"/>
              <a:gd name="T15" fmla="*/ 2147483647 h 220"/>
              <a:gd name="T16" fmla="*/ 2147483647 w 103"/>
              <a:gd name="T17" fmla="*/ 2147483647 h 220"/>
              <a:gd name="T18" fmla="*/ 2147483647 w 103"/>
              <a:gd name="T19" fmla="*/ 2147483647 h 220"/>
              <a:gd name="T20" fmla="*/ 2147483647 w 103"/>
              <a:gd name="T21" fmla="*/ 2147483647 h 220"/>
              <a:gd name="T22" fmla="*/ 2147483647 w 103"/>
              <a:gd name="T23" fmla="*/ 2147483647 h 220"/>
              <a:gd name="T24" fmla="*/ 2147483647 w 103"/>
              <a:gd name="T25" fmla="*/ 2147483647 h 220"/>
              <a:gd name="T26" fmla="*/ 2147483647 w 103"/>
              <a:gd name="T27" fmla="*/ 2147483647 h 220"/>
              <a:gd name="T28" fmla="*/ 2147483647 w 103"/>
              <a:gd name="T29" fmla="*/ 2147483647 h 220"/>
              <a:gd name="T30" fmla="*/ 2147483647 w 103"/>
              <a:gd name="T31" fmla="*/ 2147483647 h 220"/>
              <a:gd name="T32" fmla="*/ 2147483647 w 103"/>
              <a:gd name="T33" fmla="*/ 2147483647 h 220"/>
              <a:gd name="T34" fmla="*/ 2147483647 w 103"/>
              <a:gd name="T35" fmla="*/ 2147483647 h 220"/>
              <a:gd name="T36" fmla="*/ 2147483647 w 103"/>
              <a:gd name="T37" fmla="*/ 2147483647 h 220"/>
              <a:gd name="T38" fmla="*/ 2147483647 w 103"/>
              <a:gd name="T39" fmla="*/ 2147483647 h 220"/>
              <a:gd name="T40" fmla="*/ 2147483647 w 103"/>
              <a:gd name="T41" fmla="*/ 2147483647 h 220"/>
              <a:gd name="T42" fmla="*/ 2147483647 w 103"/>
              <a:gd name="T43" fmla="*/ 2147483647 h 220"/>
              <a:gd name="T44" fmla="*/ 2147483647 w 103"/>
              <a:gd name="T45" fmla="*/ 2147483647 h 220"/>
              <a:gd name="T46" fmla="*/ 2147483647 w 103"/>
              <a:gd name="T47" fmla="*/ 2147483647 h 220"/>
              <a:gd name="T48" fmla="*/ 2147483647 w 103"/>
              <a:gd name="T49" fmla="*/ 2147483647 h 220"/>
              <a:gd name="T50" fmla="*/ 2147483647 w 103"/>
              <a:gd name="T51" fmla="*/ 2147483647 h 220"/>
              <a:gd name="T52" fmla="*/ 2147483647 w 103"/>
              <a:gd name="T53" fmla="*/ 2147483647 h 220"/>
              <a:gd name="T54" fmla="*/ 2147483647 w 103"/>
              <a:gd name="T55" fmla="*/ 2147483647 h 220"/>
              <a:gd name="T56" fmla="*/ 2147483647 w 103"/>
              <a:gd name="T57" fmla="*/ 2147483647 h 220"/>
              <a:gd name="T58" fmla="*/ 2147483647 w 103"/>
              <a:gd name="T59" fmla="*/ 2147483647 h 220"/>
              <a:gd name="T60" fmla="*/ 2147483647 w 103"/>
              <a:gd name="T61" fmla="*/ 2147483647 h 220"/>
              <a:gd name="T62" fmla="*/ 2147483647 w 103"/>
              <a:gd name="T63" fmla="*/ 2147483647 h 220"/>
              <a:gd name="T64" fmla="*/ 2147483647 w 103"/>
              <a:gd name="T65" fmla="*/ 0 h 220"/>
              <a:gd name="T66" fmla="*/ 2147483647 w 103"/>
              <a:gd name="T67" fmla="*/ 2147483647 h 220"/>
              <a:gd name="T68" fmla="*/ 2147483647 w 103"/>
              <a:gd name="T69" fmla="*/ 2147483647 h 220"/>
              <a:gd name="T70" fmla="*/ 2147483647 w 103"/>
              <a:gd name="T71" fmla="*/ 2147483647 h 220"/>
              <a:gd name="T72" fmla="*/ 2147483647 w 103"/>
              <a:gd name="T73" fmla="*/ 2147483647 h 220"/>
              <a:gd name="T74" fmla="*/ 2147483647 w 103"/>
              <a:gd name="T75" fmla="*/ 2147483647 h 220"/>
              <a:gd name="T76" fmla="*/ 2147483647 w 103"/>
              <a:gd name="T77" fmla="*/ 2147483647 h 220"/>
              <a:gd name="T78" fmla="*/ 2147483647 w 103"/>
              <a:gd name="T79" fmla="*/ 2147483647 h 220"/>
              <a:gd name="T80" fmla="*/ 0 w 103"/>
              <a:gd name="T81" fmla="*/ 2147483647 h 220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103"/>
              <a:gd name="T124" fmla="*/ 0 h 220"/>
              <a:gd name="T125" fmla="*/ 103 w 103"/>
              <a:gd name="T126" fmla="*/ 220 h 220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103" h="220">
                <a:moveTo>
                  <a:pt x="0" y="120"/>
                </a:moveTo>
                <a:lnTo>
                  <a:pt x="0" y="138"/>
                </a:lnTo>
                <a:lnTo>
                  <a:pt x="4" y="155"/>
                </a:lnTo>
                <a:lnTo>
                  <a:pt x="12" y="171"/>
                </a:lnTo>
                <a:lnTo>
                  <a:pt x="22" y="185"/>
                </a:lnTo>
                <a:lnTo>
                  <a:pt x="35" y="197"/>
                </a:lnTo>
                <a:lnTo>
                  <a:pt x="50" y="207"/>
                </a:lnTo>
                <a:lnTo>
                  <a:pt x="66" y="215"/>
                </a:lnTo>
                <a:lnTo>
                  <a:pt x="83" y="219"/>
                </a:lnTo>
                <a:lnTo>
                  <a:pt x="89" y="220"/>
                </a:lnTo>
                <a:lnTo>
                  <a:pt x="94" y="218"/>
                </a:lnTo>
                <a:lnTo>
                  <a:pt x="98" y="215"/>
                </a:lnTo>
                <a:lnTo>
                  <a:pt x="100" y="211"/>
                </a:lnTo>
                <a:lnTo>
                  <a:pt x="100" y="205"/>
                </a:lnTo>
                <a:lnTo>
                  <a:pt x="99" y="200"/>
                </a:lnTo>
                <a:lnTo>
                  <a:pt x="96" y="196"/>
                </a:lnTo>
                <a:lnTo>
                  <a:pt x="91" y="193"/>
                </a:lnTo>
                <a:lnTo>
                  <a:pt x="74" y="187"/>
                </a:lnTo>
                <a:lnTo>
                  <a:pt x="58" y="178"/>
                </a:lnTo>
                <a:lnTo>
                  <a:pt x="45" y="167"/>
                </a:lnTo>
                <a:lnTo>
                  <a:pt x="36" y="154"/>
                </a:lnTo>
                <a:lnTo>
                  <a:pt x="30" y="138"/>
                </a:lnTo>
                <a:lnTo>
                  <a:pt x="27" y="121"/>
                </a:lnTo>
                <a:lnTo>
                  <a:pt x="27" y="103"/>
                </a:lnTo>
                <a:lnTo>
                  <a:pt x="32" y="83"/>
                </a:lnTo>
                <a:lnTo>
                  <a:pt x="39" y="69"/>
                </a:lnTo>
                <a:lnTo>
                  <a:pt x="51" y="56"/>
                </a:lnTo>
                <a:lnTo>
                  <a:pt x="63" y="43"/>
                </a:lnTo>
                <a:lnTo>
                  <a:pt x="77" y="31"/>
                </a:lnTo>
                <a:lnTo>
                  <a:pt x="89" y="21"/>
                </a:lnTo>
                <a:lnTo>
                  <a:pt x="98" y="12"/>
                </a:lnTo>
                <a:lnTo>
                  <a:pt x="103" y="5"/>
                </a:lnTo>
                <a:lnTo>
                  <a:pt x="103" y="0"/>
                </a:lnTo>
                <a:lnTo>
                  <a:pt x="92" y="4"/>
                </a:lnTo>
                <a:lnTo>
                  <a:pt x="77" y="12"/>
                </a:lnTo>
                <a:lnTo>
                  <a:pt x="61" y="25"/>
                </a:lnTo>
                <a:lnTo>
                  <a:pt x="44" y="40"/>
                </a:lnTo>
                <a:lnTo>
                  <a:pt x="29" y="57"/>
                </a:lnTo>
                <a:lnTo>
                  <a:pt x="16" y="77"/>
                </a:lnTo>
                <a:lnTo>
                  <a:pt x="6" y="98"/>
                </a:lnTo>
                <a:lnTo>
                  <a:pt x="0" y="120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769" name="Freeform 614"/>
          <p:cNvSpPr>
            <a:spLocks/>
          </p:cNvSpPr>
          <p:nvPr/>
        </p:nvSpPr>
        <p:spPr bwMode="auto">
          <a:xfrm>
            <a:off x="5764213" y="1827213"/>
            <a:ext cx="57150" cy="74612"/>
          </a:xfrm>
          <a:custGeom>
            <a:avLst/>
            <a:gdLst>
              <a:gd name="T0" fmla="*/ 2147483647 w 220"/>
              <a:gd name="T1" fmla="*/ 2147483647 h 288"/>
              <a:gd name="T2" fmla="*/ 2147483647 w 220"/>
              <a:gd name="T3" fmla="*/ 2147483647 h 288"/>
              <a:gd name="T4" fmla="*/ 2147483647 w 220"/>
              <a:gd name="T5" fmla="*/ 2147483647 h 288"/>
              <a:gd name="T6" fmla="*/ 2147483647 w 220"/>
              <a:gd name="T7" fmla="*/ 2147483647 h 288"/>
              <a:gd name="T8" fmla="*/ 2147483647 w 220"/>
              <a:gd name="T9" fmla="*/ 2147483647 h 288"/>
              <a:gd name="T10" fmla="*/ 2147483647 w 220"/>
              <a:gd name="T11" fmla="*/ 2147483647 h 288"/>
              <a:gd name="T12" fmla="*/ 2147483647 w 220"/>
              <a:gd name="T13" fmla="*/ 2147483647 h 288"/>
              <a:gd name="T14" fmla="*/ 2147483647 w 220"/>
              <a:gd name="T15" fmla="*/ 2147483647 h 288"/>
              <a:gd name="T16" fmla="*/ 2147483647 w 220"/>
              <a:gd name="T17" fmla="*/ 2147483647 h 288"/>
              <a:gd name="T18" fmla="*/ 2147483647 w 220"/>
              <a:gd name="T19" fmla="*/ 2147483647 h 288"/>
              <a:gd name="T20" fmla="*/ 2147483647 w 220"/>
              <a:gd name="T21" fmla="*/ 2147483647 h 288"/>
              <a:gd name="T22" fmla="*/ 2147483647 w 220"/>
              <a:gd name="T23" fmla="*/ 2147483647 h 288"/>
              <a:gd name="T24" fmla="*/ 2147483647 w 220"/>
              <a:gd name="T25" fmla="*/ 2147483647 h 288"/>
              <a:gd name="T26" fmla="*/ 2147483647 w 220"/>
              <a:gd name="T27" fmla="*/ 2147483647 h 288"/>
              <a:gd name="T28" fmla="*/ 2147483647 w 220"/>
              <a:gd name="T29" fmla="*/ 2147483647 h 288"/>
              <a:gd name="T30" fmla="*/ 2147483647 w 220"/>
              <a:gd name="T31" fmla="*/ 2147483647 h 288"/>
              <a:gd name="T32" fmla="*/ 2147483647 w 220"/>
              <a:gd name="T33" fmla="*/ 2147483647 h 288"/>
              <a:gd name="T34" fmla="*/ 2147483647 w 220"/>
              <a:gd name="T35" fmla="*/ 2147483647 h 288"/>
              <a:gd name="T36" fmla="*/ 2147483647 w 220"/>
              <a:gd name="T37" fmla="*/ 2147483647 h 288"/>
              <a:gd name="T38" fmla="*/ 2147483647 w 220"/>
              <a:gd name="T39" fmla="*/ 2147483647 h 288"/>
              <a:gd name="T40" fmla="*/ 2147483647 w 220"/>
              <a:gd name="T41" fmla="*/ 2147483647 h 288"/>
              <a:gd name="T42" fmla="*/ 2147483647 w 220"/>
              <a:gd name="T43" fmla="*/ 2147483647 h 288"/>
              <a:gd name="T44" fmla="*/ 2147483647 w 220"/>
              <a:gd name="T45" fmla="*/ 2147483647 h 288"/>
              <a:gd name="T46" fmla="*/ 2147483647 w 220"/>
              <a:gd name="T47" fmla="*/ 2147483647 h 288"/>
              <a:gd name="T48" fmla="*/ 2147483647 w 220"/>
              <a:gd name="T49" fmla="*/ 2147483647 h 288"/>
              <a:gd name="T50" fmla="*/ 2147483647 w 220"/>
              <a:gd name="T51" fmla="*/ 2147483647 h 288"/>
              <a:gd name="T52" fmla="*/ 2147483647 w 220"/>
              <a:gd name="T53" fmla="*/ 2147483647 h 288"/>
              <a:gd name="T54" fmla="*/ 2147483647 w 220"/>
              <a:gd name="T55" fmla="*/ 2147483647 h 288"/>
              <a:gd name="T56" fmla="*/ 2147483647 w 220"/>
              <a:gd name="T57" fmla="*/ 2147483647 h 288"/>
              <a:gd name="T58" fmla="*/ 2147483647 w 220"/>
              <a:gd name="T59" fmla="*/ 0 h 288"/>
              <a:gd name="T60" fmla="*/ 2147483647 w 220"/>
              <a:gd name="T61" fmla="*/ 2147483647 h 288"/>
              <a:gd name="T62" fmla="*/ 2147483647 w 220"/>
              <a:gd name="T63" fmla="*/ 2147483647 h 288"/>
              <a:gd name="T64" fmla="*/ 2147483647 w 220"/>
              <a:gd name="T65" fmla="*/ 2147483647 h 288"/>
              <a:gd name="T66" fmla="*/ 2147483647 w 220"/>
              <a:gd name="T67" fmla="*/ 2147483647 h 288"/>
              <a:gd name="T68" fmla="*/ 2147483647 w 220"/>
              <a:gd name="T69" fmla="*/ 2147483647 h 288"/>
              <a:gd name="T70" fmla="*/ 2147483647 w 220"/>
              <a:gd name="T71" fmla="*/ 2147483647 h 288"/>
              <a:gd name="T72" fmla="*/ 2147483647 w 220"/>
              <a:gd name="T73" fmla="*/ 2147483647 h 288"/>
              <a:gd name="T74" fmla="*/ 2147483647 w 220"/>
              <a:gd name="T75" fmla="*/ 2147483647 h 288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w 220"/>
              <a:gd name="T115" fmla="*/ 0 h 288"/>
              <a:gd name="T116" fmla="*/ 220 w 220"/>
              <a:gd name="T117" fmla="*/ 288 h 288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T114" t="T115" r="T116" b="T117"/>
            <a:pathLst>
              <a:path w="220" h="288">
                <a:moveTo>
                  <a:pt x="179" y="108"/>
                </a:moveTo>
                <a:lnTo>
                  <a:pt x="186" y="115"/>
                </a:lnTo>
                <a:lnTo>
                  <a:pt x="191" y="124"/>
                </a:lnTo>
                <a:lnTo>
                  <a:pt x="196" y="133"/>
                </a:lnTo>
                <a:lnTo>
                  <a:pt x="200" y="143"/>
                </a:lnTo>
                <a:lnTo>
                  <a:pt x="202" y="153"/>
                </a:lnTo>
                <a:lnTo>
                  <a:pt x="201" y="163"/>
                </a:lnTo>
                <a:lnTo>
                  <a:pt x="199" y="174"/>
                </a:lnTo>
                <a:lnTo>
                  <a:pt x="193" y="184"/>
                </a:lnTo>
                <a:lnTo>
                  <a:pt x="186" y="194"/>
                </a:lnTo>
                <a:lnTo>
                  <a:pt x="178" y="204"/>
                </a:lnTo>
                <a:lnTo>
                  <a:pt x="168" y="213"/>
                </a:lnTo>
                <a:lnTo>
                  <a:pt x="159" y="221"/>
                </a:lnTo>
                <a:lnTo>
                  <a:pt x="148" y="229"/>
                </a:lnTo>
                <a:lnTo>
                  <a:pt x="138" y="237"/>
                </a:lnTo>
                <a:lnTo>
                  <a:pt x="127" y="246"/>
                </a:lnTo>
                <a:lnTo>
                  <a:pt x="118" y="255"/>
                </a:lnTo>
                <a:lnTo>
                  <a:pt x="115" y="258"/>
                </a:lnTo>
                <a:lnTo>
                  <a:pt x="112" y="263"/>
                </a:lnTo>
                <a:lnTo>
                  <a:pt x="110" y="267"/>
                </a:lnTo>
                <a:lnTo>
                  <a:pt x="108" y="271"/>
                </a:lnTo>
                <a:lnTo>
                  <a:pt x="107" y="276"/>
                </a:lnTo>
                <a:lnTo>
                  <a:pt x="107" y="280"/>
                </a:lnTo>
                <a:lnTo>
                  <a:pt x="109" y="284"/>
                </a:lnTo>
                <a:lnTo>
                  <a:pt x="112" y="287"/>
                </a:lnTo>
                <a:lnTo>
                  <a:pt x="117" y="288"/>
                </a:lnTo>
                <a:lnTo>
                  <a:pt x="121" y="288"/>
                </a:lnTo>
                <a:lnTo>
                  <a:pt x="124" y="287"/>
                </a:lnTo>
                <a:lnTo>
                  <a:pt x="127" y="284"/>
                </a:lnTo>
                <a:lnTo>
                  <a:pt x="138" y="271"/>
                </a:lnTo>
                <a:lnTo>
                  <a:pt x="149" y="261"/>
                </a:lnTo>
                <a:lnTo>
                  <a:pt x="161" y="250"/>
                </a:lnTo>
                <a:lnTo>
                  <a:pt x="173" y="239"/>
                </a:lnTo>
                <a:lnTo>
                  <a:pt x="185" y="229"/>
                </a:lnTo>
                <a:lnTo>
                  <a:pt x="196" y="217"/>
                </a:lnTo>
                <a:lnTo>
                  <a:pt x="206" y="204"/>
                </a:lnTo>
                <a:lnTo>
                  <a:pt x="213" y="190"/>
                </a:lnTo>
                <a:lnTo>
                  <a:pt x="219" y="173"/>
                </a:lnTo>
                <a:lnTo>
                  <a:pt x="220" y="157"/>
                </a:lnTo>
                <a:lnTo>
                  <a:pt x="218" y="141"/>
                </a:lnTo>
                <a:lnTo>
                  <a:pt x="212" y="125"/>
                </a:lnTo>
                <a:lnTo>
                  <a:pt x="204" y="111"/>
                </a:lnTo>
                <a:lnTo>
                  <a:pt x="194" y="97"/>
                </a:lnTo>
                <a:lnTo>
                  <a:pt x="182" y="86"/>
                </a:lnTo>
                <a:lnTo>
                  <a:pt x="168" y="77"/>
                </a:lnTo>
                <a:lnTo>
                  <a:pt x="158" y="70"/>
                </a:lnTo>
                <a:lnTo>
                  <a:pt x="146" y="64"/>
                </a:lnTo>
                <a:lnTo>
                  <a:pt x="134" y="56"/>
                </a:lnTo>
                <a:lnTo>
                  <a:pt x="122" y="50"/>
                </a:lnTo>
                <a:lnTo>
                  <a:pt x="109" y="43"/>
                </a:lnTo>
                <a:lnTo>
                  <a:pt x="96" y="36"/>
                </a:lnTo>
                <a:lnTo>
                  <a:pt x="83" y="29"/>
                </a:lnTo>
                <a:lnTo>
                  <a:pt x="70" y="22"/>
                </a:lnTo>
                <a:lnTo>
                  <a:pt x="59" y="17"/>
                </a:lnTo>
                <a:lnTo>
                  <a:pt x="47" y="12"/>
                </a:lnTo>
                <a:lnTo>
                  <a:pt x="36" y="7"/>
                </a:lnTo>
                <a:lnTo>
                  <a:pt x="26" y="4"/>
                </a:lnTo>
                <a:lnTo>
                  <a:pt x="18" y="1"/>
                </a:lnTo>
                <a:lnTo>
                  <a:pt x="10" y="0"/>
                </a:lnTo>
                <a:lnTo>
                  <a:pt x="4" y="0"/>
                </a:lnTo>
                <a:lnTo>
                  <a:pt x="0" y="2"/>
                </a:lnTo>
                <a:lnTo>
                  <a:pt x="9" y="7"/>
                </a:lnTo>
                <a:lnTo>
                  <a:pt x="20" y="13"/>
                </a:lnTo>
                <a:lnTo>
                  <a:pt x="31" y="18"/>
                </a:lnTo>
                <a:lnTo>
                  <a:pt x="42" y="23"/>
                </a:lnTo>
                <a:lnTo>
                  <a:pt x="54" y="29"/>
                </a:lnTo>
                <a:lnTo>
                  <a:pt x="65" y="34"/>
                </a:lnTo>
                <a:lnTo>
                  <a:pt x="77" y="40"/>
                </a:lnTo>
                <a:lnTo>
                  <a:pt x="88" y="47"/>
                </a:lnTo>
                <a:lnTo>
                  <a:pt x="101" y="53"/>
                </a:lnTo>
                <a:lnTo>
                  <a:pt x="112" y="60"/>
                </a:lnTo>
                <a:lnTo>
                  <a:pt x="124" y="66"/>
                </a:lnTo>
                <a:lnTo>
                  <a:pt x="136" y="74"/>
                </a:lnTo>
                <a:lnTo>
                  <a:pt x="147" y="82"/>
                </a:lnTo>
                <a:lnTo>
                  <a:pt x="158" y="90"/>
                </a:lnTo>
                <a:lnTo>
                  <a:pt x="168" y="98"/>
                </a:lnTo>
                <a:lnTo>
                  <a:pt x="179" y="108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grpSp>
        <p:nvGrpSpPr>
          <p:cNvPr id="21770" name="Group 615"/>
          <p:cNvGrpSpPr>
            <a:grpSpLocks/>
          </p:cNvGrpSpPr>
          <p:nvPr/>
        </p:nvGrpSpPr>
        <p:grpSpPr bwMode="auto">
          <a:xfrm>
            <a:off x="5367338" y="3430588"/>
            <a:ext cx="290512" cy="404812"/>
            <a:chOff x="3381" y="2161"/>
            <a:chExt cx="183" cy="255"/>
          </a:xfrm>
        </p:grpSpPr>
        <p:pic>
          <p:nvPicPr>
            <p:cNvPr id="21799" name="Picture 616" descr="31u_bnrz[1]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434" y="2242"/>
              <a:ext cx="121" cy="174"/>
            </a:xfrm>
            <a:prstGeom prst="rect">
              <a:avLst/>
            </a:prstGeom>
            <a:solidFill>
              <a:srgbClr val="DDDDDD"/>
            </a:solidFill>
            <a:ln w="9525">
              <a:noFill/>
              <a:miter lim="800000"/>
              <a:headEnd/>
              <a:tailEnd/>
            </a:ln>
          </p:spPr>
        </p:pic>
        <p:sp>
          <p:nvSpPr>
            <p:cNvPr id="21800" name="Freeform 617"/>
            <p:cNvSpPr>
              <a:spLocks/>
            </p:cNvSpPr>
            <p:nvPr/>
          </p:nvSpPr>
          <p:spPr bwMode="auto">
            <a:xfrm>
              <a:off x="3430" y="2174"/>
              <a:ext cx="33" cy="39"/>
            </a:xfrm>
            <a:custGeom>
              <a:avLst/>
              <a:gdLst>
                <a:gd name="T0" fmla="*/ 0 w 199"/>
                <a:gd name="T1" fmla="*/ 0 h 232"/>
                <a:gd name="T2" fmla="*/ 0 w 199"/>
                <a:gd name="T3" fmla="*/ 0 h 232"/>
                <a:gd name="T4" fmla="*/ 0 w 199"/>
                <a:gd name="T5" fmla="*/ 0 h 232"/>
                <a:gd name="T6" fmla="*/ 0 w 199"/>
                <a:gd name="T7" fmla="*/ 0 h 232"/>
                <a:gd name="T8" fmla="*/ 0 w 199"/>
                <a:gd name="T9" fmla="*/ 0 h 232"/>
                <a:gd name="T10" fmla="*/ 0 w 199"/>
                <a:gd name="T11" fmla="*/ 0 h 232"/>
                <a:gd name="T12" fmla="*/ 0 w 199"/>
                <a:gd name="T13" fmla="*/ 0 h 232"/>
                <a:gd name="T14" fmla="*/ 0 w 199"/>
                <a:gd name="T15" fmla="*/ 0 h 232"/>
                <a:gd name="T16" fmla="*/ 0 w 199"/>
                <a:gd name="T17" fmla="*/ 0 h 232"/>
                <a:gd name="T18" fmla="*/ 0 w 199"/>
                <a:gd name="T19" fmla="*/ 0 h 232"/>
                <a:gd name="T20" fmla="*/ 0 w 199"/>
                <a:gd name="T21" fmla="*/ 0 h 232"/>
                <a:gd name="T22" fmla="*/ 0 w 199"/>
                <a:gd name="T23" fmla="*/ 0 h 232"/>
                <a:gd name="T24" fmla="*/ 0 w 199"/>
                <a:gd name="T25" fmla="*/ 0 h 232"/>
                <a:gd name="T26" fmla="*/ 0 w 199"/>
                <a:gd name="T27" fmla="*/ 0 h 232"/>
                <a:gd name="T28" fmla="*/ 0 w 199"/>
                <a:gd name="T29" fmla="*/ 0 h 232"/>
                <a:gd name="T30" fmla="*/ 0 w 199"/>
                <a:gd name="T31" fmla="*/ 0 h 232"/>
                <a:gd name="T32" fmla="*/ 0 w 199"/>
                <a:gd name="T33" fmla="*/ 0 h 232"/>
                <a:gd name="T34" fmla="*/ 0 w 199"/>
                <a:gd name="T35" fmla="*/ 0 h 232"/>
                <a:gd name="T36" fmla="*/ 0 w 199"/>
                <a:gd name="T37" fmla="*/ 0 h 232"/>
                <a:gd name="T38" fmla="*/ 0 w 199"/>
                <a:gd name="T39" fmla="*/ 0 h 232"/>
                <a:gd name="T40" fmla="*/ 0 w 199"/>
                <a:gd name="T41" fmla="*/ 0 h 232"/>
                <a:gd name="T42" fmla="*/ 0 w 199"/>
                <a:gd name="T43" fmla="*/ 0 h 232"/>
                <a:gd name="T44" fmla="*/ 0 w 199"/>
                <a:gd name="T45" fmla="*/ 0 h 232"/>
                <a:gd name="T46" fmla="*/ 0 w 199"/>
                <a:gd name="T47" fmla="*/ 0 h 232"/>
                <a:gd name="T48" fmla="*/ 0 w 199"/>
                <a:gd name="T49" fmla="*/ 0 h 232"/>
                <a:gd name="T50" fmla="*/ 0 w 199"/>
                <a:gd name="T51" fmla="*/ 0 h 232"/>
                <a:gd name="T52" fmla="*/ 0 w 199"/>
                <a:gd name="T53" fmla="*/ 0 h 232"/>
                <a:gd name="T54" fmla="*/ 0 w 199"/>
                <a:gd name="T55" fmla="*/ 0 h 232"/>
                <a:gd name="T56" fmla="*/ 0 w 199"/>
                <a:gd name="T57" fmla="*/ 0 h 232"/>
                <a:gd name="T58" fmla="*/ 0 w 199"/>
                <a:gd name="T59" fmla="*/ 0 h 232"/>
                <a:gd name="T60" fmla="*/ 0 w 199"/>
                <a:gd name="T61" fmla="*/ 0 h 232"/>
                <a:gd name="T62" fmla="*/ 0 w 199"/>
                <a:gd name="T63" fmla="*/ 0 h 232"/>
                <a:gd name="T64" fmla="*/ 0 w 199"/>
                <a:gd name="T65" fmla="*/ 0 h 232"/>
                <a:gd name="T66" fmla="*/ 0 w 199"/>
                <a:gd name="T67" fmla="*/ 0 h 232"/>
                <a:gd name="T68" fmla="*/ 0 w 199"/>
                <a:gd name="T69" fmla="*/ 0 h 232"/>
                <a:gd name="T70" fmla="*/ 0 w 199"/>
                <a:gd name="T71" fmla="*/ 0 h 232"/>
                <a:gd name="T72" fmla="*/ 0 w 199"/>
                <a:gd name="T73" fmla="*/ 0 h 232"/>
                <a:gd name="T74" fmla="*/ 0 w 199"/>
                <a:gd name="T75" fmla="*/ 0 h 232"/>
                <a:gd name="T76" fmla="*/ 0 w 199"/>
                <a:gd name="T77" fmla="*/ 0 h 232"/>
                <a:gd name="T78" fmla="*/ 0 w 199"/>
                <a:gd name="T79" fmla="*/ 0 h 232"/>
                <a:gd name="T80" fmla="*/ 0 w 199"/>
                <a:gd name="T81" fmla="*/ 0 h 232"/>
                <a:gd name="T82" fmla="*/ 0 w 199"/>
                <a:gd name="T83" fmla="*/ 0 h 232"/>
                <a:gd name="T84" fmla="*/ 0 w 199"/>
                <a:gd name="T85" fmla="*/ 0 h 232"/>
                <a:gd name="T86" fmla="*/ 0 w 199"/>
                <a:gd name="T87" fmla="*/ 0 h 232"/>
                <a:gd name="T88" fmla="*/ 0 w 199"/>
                <a:gd name="T89" fmla="*/ 0 h 232"/>
                <a:gd name="T90" fmla="*/ 0 w 199"/>
                <a:gd name="T91" fmla="*/ 0 h 232"/>
                <a:gd name="T92" fmla="*/ 0 w 199"/>
                <a:gd name="T93" fmla="*/ 0 h 232"/>
                <a:gd name="T94" fmla="*/ 0 w 199"/>
                <a:gd name="T95" fmla="*/ 0 h 232"/>
                <a:gd name="T96" fmla="*/ 0 w 199"/>
                <a:gd name="T97" fmla="*/ 0 h 232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199"/>
                <a:gd name="T148" fmla="*/ 0 h 232"/>
                <a:gd name="T149" fmla="*/ 199 w 199"/>
                <a:gd name="T150" fmla="*/ 232 h 232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199" h="232">
                  <a:moveTo>
                    <a:pt x="70" y="29"/>
                  </a:moveTo>
                  <a:lnTo>
                    <a:pt x="55" y="39"/>
                  </a:lnTo>
                  <a:lnTo>
                    <a:pt x="42" y="50"/>
                  </a:lnTo>
                  <a:lnTo>
                    <a:pt x="30" y="63"/>
                  </a:lnTo>
                  <a:lnTo>
                    <a:pt x="20" y="77"/>
                  </a:lnTo>
                  <a:lnTo>
                    <a:pt x="12" y="91"/>
                  </a:lnTo>
                  <a:lnTo>
                    <a:pt x="6" y="108"/>
                  </a:lnTo>
                  <a:lnTo>
                    <a:pt x="2" y="125"/>
                  </a:lnTo>
                  <a:lnTo>
                    <a:pt x="0" y="142"/>
                  </a:lnTo>
                  <a:lnTo>
                    <a:pt x="2" y="166"/>
                  </a:lnTo>
                  <a:lnTo>
                    <a:pt x="12" y="186"/>
                  </a:lnTo>
                  <a:lnTo>
                    <a:pt x="26" y="203"/>
                  </a:lnTo>
                  <a:lnTo>
                    <a:pt x="45" y="216"/>
                  </a:lnTo>
                  <a:lnTo>
                    <a:pt x="66" y="226"/>
                  </a:lnTo>
                  <a:lnTo>
                    <a:pt x="88" y="230"/>
                  </a:lnTo>
                  <a:lnTo>
                    <a:pt x="111" y="232"/>
                  </a:lnTo>
                  <a:lnTo>
                    <a:pt x="134" y="228"/>
                  </a:lnTo>
                  <a:lnTo>
                    <a:pt x="138" y="228"/>
                  </a:lnTo>
                  <a:lnTo>
                    <a:pt x="143" y="226"/>
                  </a:lnTo>
                  <a:lnTo>
                    <a:pt x="147" y="222"/>
                  </a:lnTo>
                  <a:lnTo>
                    <a:pt x="148" y="218"/>
                  </a:lnTo>
                  <a:lnTo>
                    <a:pt x="145" y="212"/>
                  </a:lnTo>
                  <a:lnTo>
                    <a:pt x="141" y="207"/>
                  </a:lnTo>
                  <a:lnTo>
                    <a:pt x="135" y="203"/>
                  </a:lnTo>
                  <a:lnTo>
                    <a:pt x="129" y="201"/>
                  </a:lnTo>
                  <a:lnTo>
                    <a:pt x="117" y="197"/>
                  </a:lnTo>
                  <a:lnTo>
                    <a:pt x="105" y="195"/>
                  </a:lnTo>
                  <a:lnTo>
                    <a:pt x="94" y="193"/>
                  </a:lnTo>
                  <a:lnTo>
                    <a:pt x="83" y="190"/>
                  </a:lnTo>
                  <a:lnTo>
                    <a:pt x="73" y="187"/>
                  </a:lnTo>
                  <a:lnTo>
                    <a:pt x="62" y="182"/>
                  </a:lnTo>
                  <a:lnTo>
                    <a:pt x="53" y="176"/>
                  </a:lnTo>
                  <a:lnTo>
                    <a:pt x="43" y="167"/>
                  </a:lnTo>
                  <a:lnTo>
                    <a:pt x="40" y="128"/>
                  </a:lnTo>
                  <a:lnTo>
                    <a:pt x="49" y="96"/>
                  </a:lnTo>
                  <a:lnTo>
                    <a:pt x="68" y="71"/>
                  </a:lnTo>
                  <a:lnTo>
                    <a:pt x="94" y="50"/>
                  </a:lnTo>
                  <a:lnTo>
                    <a:pt x="122" y="34"/>
                  </a:lnTo>
                  <a:lnTo>
                    <a:pt x="151" y="21"/>
                  </a:lnTo>
                  <a:lnTo>
                    <a:pt x="178" y="12"/>
                  </a:lnTo>
                  <a:lnTo>
                    <a:pt x="199" y="4"/>
                  </a:lnTo>
                  <a:lnTo>
                    <a:pt x="186" y="1"/>
                  </a:lnTo>
                  <a:lnTo>
                    <a:pt x="172" y="0"/>
                  </a:lnTo>
                  <a:lnTo>
                    <a:pt x="156" y="2"/>
                  </a:lnTo>
                  <a:lnTo>
                    <a:pt x="138" y="4"/>
                  </a:lnTo>
                  <a:lnTo>
                    <a:pt x="121" y="10"/>
                  </a:lnTo>
                  <a:lnTo>
                    <a:pt x="103" y="16"/>
                  </a:lnTo>
                  <a:lnTo>
                    <a:pt x="86" y="23"/>
                  </a:lnTo>
                  <a:lnTo>
                    <a:pt x="70" y="29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01" name="Freeform 618"/>
            <p:cNvSpPr>
              <a:spLocks/>
            </p:cNvSpPr>
            <p:nvPr/>
          </p:nvSpPr>
          <p:spPr bwMode="auto">
            <a:xfrm>
              <a:off x="3486" y="2173"/>
              <a:ext cx="22" cy="30"/>
            </a:xfrm>
            <a:custGeom>
              <a:avLst/>
              <a:gdLst>
                <a:gd name="T0" fmla="*/ 0 w 128"/>
                <a:gd name="T1" fmla="*/ 0 h 180"/>
                <a:gd name="T2" fmla="*/ 0 w 128"/>
                <a:gd name="T3" fmla="*/ 0 h 180"/>
                <a:gd name="T4" fmla="*/ 0 w 128"/>
                <a:gd name="T5" fmla="*/ 0 h 180"/>
                <a:gd name="T6" fmla="*/ 0 w 128"/>
                <a:gd name="T7" fmla="*/ 0 h 180"/>
                <a:gd name="T8" fmla="*/ 0 w 128"/>
                <a:gd name="T9" fmla="*/ 0 h 180"/>
                <a:gd name="T10" fmla="*/ 0 w 128"/>
                <a:gd name="T11" fmla="*/ 0 h 180"/>
                <a:gd name="T12" fmla="*/ 0 w 128"/>
                <a:gd name="T13" fmla="*/ 0 h 180"/>
                <a:gd name="T14" fmla="*/ 0 w 128"/>
                <a:gd name="T15" fmla="*/ 0 h 180"/>
                <a:gd name="T16" fmla="*/ 0 w 128"/>
                <a:gd name="T17" fmla="*/ 0 h 180"/>
                <a:gd name="T18" fmla="*/ 0 w 128"/>
                <a:gd name="T19" fmla="*/ 0 h 180"/>
                <a:gd name="T20" fmla="*/ 0 w 128"/>
                <a:gd name="T21" fmla="*/ 0 h 180"/>
                <a:gd name="T22" fmla="*/ 0 w 128"/>
                <a:gd name="T23" fmla="*/ 0 h 180"/>
                <a:gd name="T24" fmla="*/ 0 w 128"/>
                <a:gd name="T25" fmla="*/ 0 h 180"/>
                <a:gd name="T26" fmla="*/ 0 w 128"/>
                <a:gd name="T27" fmla="*/ 0 h 180"/>
                <a:gd name="T28" fmla="*/ 0 w 128"/>
                <a:gd name="T29" fmla="*/ 0 h 180"/>
                <a:gd name="T30" fmla="*/ 0 w 128"/>
                <a:gd name="T31" fmla="*/ 0 h 180"/>
                <a:gd name="T32" fmla="*/ 0 w 128"/>
                <a:gd name="T33" fmla="*/ 0 h 180"/>
                <a:gd name="T34" fmla="*/ 0 w 128"/>
                <a:gd name="T35" fmla="*/ 0 h 180"/>
                <a:gd name="T36" fmla="*/ 0 w 128"/>
                <a:gd name="T37" fmla="*/ 0 h 180"/>
                <a:gd name="T38" fmla="*/ 0 w 128"/>
                <a:gd name="T39" fmla="*/ 0 h 180"/>
                <a:gd name="T40" fmla="*/ 0 w 128"/>
                <a:gd name="T41" fmla="*/ 0 h 180"/>
                <a:gd name="T42" fmla="*/ 0 w 128"/>
                <a:gd name="T43" fmla="*/ 0 h 180"/>
                <a:gd name="T44" fmla="*/ 0 w 128"/>
                <a:gd name="T45" fmla="*/ 0 h 180"/>
                <a:gd name="T46" fmla="*/ 0 w 128"/>
                <a:gd name="T47" fmla="*/ 0 h 180"/>
                <a:gd name="T48" fmla="*/ 0 w 128"/>
                <a:gd name="T49" fmla="*/ 0 h 180"/>
                <a:gd name="T50" fmla="*/ 0 w 128"/>
                <a:gd name="T51" fmla="*/ 0 h 180"/>
                <a:gd name="T52" fmla="*/ 0 w 128"/>
                <a:gd name="T53" fmla="*/ 0 h 180"/>
                <a:gd name="T54" fmla="*/ 0 w 128"/>
                <a:gd name="T55" fmla="*/ 0 h 180"/>
                <a:gd name="T56" fmla="*/ 0 w 128"/>
                <a:gd name="T57" fmla="*/ 0 h 180"/>
                <a:gd name="T58" fmla="*/ 0 w 128"/>
                <a:gd name="T59" fmla="*/ 0 h 180"/>
                <a:gd name="T60" fmla="*/ 0 w 128"/>
                <a:gd name="T61" fmla="*/ 0 h 180"/>
                <a:gd name="T62" fmla="*/ 0 w 128"/>
                <a:gd name="T63" fmla="*/ 0 h 180"/>
                <a:gd name="T64" fmla="*/ 0 w 128"/>
                <a:gd name="T65" fmla="*/ 0 h 180"/>
                <a:gd name="T66" fmla="*/ 0 w 128"/>
                <a:gd name="T67" fmla="*/ 0 h 180"/>
                <a:gd name="T68" fmla="*/ 0 w 128"/>
                <a:gd name="T69" fmla="*/ 0 h 180"/>
                <a:gd name="T70" fmla="*/ 0 w 128"/>
                <a:gd name="T71" fmla="*/ 0 h 180"/>
                <a:gd name="T72" fmla="*/ 0 w 128"/>
                <a:gd name="T73" fmla="*/ 0 h 180"/>
                <a:gd name="T74" fmla="*/ 0 w 128"/>
                <a:gd name="T75" fmla="*/ 0 h 180"/>
                <a:gd name="T76" fmla="*/ 0 w 128"/>
                <a:gd name="T77" fmla="*/ 0 h 180"/>
                <a:gd name="T78" fmla="*/ 0 w 128"/>
                <a:gd name="T79" fmla="*/ 0 h 180"/>
                <a:gd name="T80" fmla="*/ 0 w 128"/>
                <a:gd name="T81" fmla="*/ 0 h 18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28"/>
                <a:gd name="T124" fmla="*/ 0 h 180"/>
                <a:gd name="T125" fmla="*/ 128 w 128"/>
                <a:gd name="T126" fmla="*/ 180 h 180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28" h="180">
                  <a:moveTo>
                    <a:pt x="108" y="59"/>
                  </a:moveTo>
                  <a:lnTo>
                    <a:pt x="113" y="77"/>
                  </a:lnTo>
                  <a:lnTo>
                    <a:pt x="111" y="94"/>
                  </a:lnTo>
                  <a:lnTo>
                    <a:pt x="103" y="108"/>
                  </a:lnTo>
                  <a:lnTo>
                    <a:pt x="91" y="121"/>
                  </a:lnTo>
                  <a:lnTo>
                    <a:pt x="77" y="132"/>
                  </a:lnTo>
                  <a:lnTo>
                    <a:pt x="61" y="144"/>
                  </a:lnTo>
                  <a:lnTo>
                    <a:pt x="45" y="154"/>
                  </a:lnTo>
                  <a:lnTo>
                    <a:pt x="30" y="164"/>
                  </a:lnTo>
                  <a:lnTo>
                    <a:pt x="28" y="168"/>
                  </a:lnTo>
                  <a:lnTo>
                    <a:pt x="27" y="170"/>
                  </a:lnTo>
                  <a:lnTo>
                    <a:pt x="27" y="174"/>
                  </a:lnTo>
                  <a:lnTo>
                    <a:pt x="28" y="177"/>
                  </a:lnTo>
                  <a:lnTo>
                    <a:pt x="32" y="179"/>
                  </a:lnTo>
                  <a:lnTo>
                    <a:pt x="35" y="180"/>
                  </a:lnTo>
                  <a:lnTo>
                    <a:pt x="37" y="180"/>
                  </a:lnTo>
                  <a:lnTo>
                    <a:pt x="41" y="179"/>
                  </a:lnTo>
                  <a:lnTo>
                    <a:pt x="60" y="169"/>
                  </a:lnTo>
                  <a:lnTo>
                    <a:pt x="77" y="158"/>
                  </a:lnTo>
                  <a:lnTo>
                    <a:pt x="94" y="145"/>
                  </a:lnTo>
                  <a:lnTo>
                    <a:pt x="109" y="130"/>
                  </a:lnTo>
                  <a:lnTo>
                    <a:pt x="120" y="114"/>
                  </a:lnTo>
                  <a:lnTo>
                    <a:pt x="127" y="95"/>
                  </a:lnTo>
                  <a:lnTo>
                    <a:pt x="128" y="76"/>
                  </a:lnTo>
                  <a:lnTo>
                    <a:pt x="123" y="55"/>
                  </a:lnTo>
                  <a:lnTo>
                    <a:pt x="113" y="39"/>
                  </a:lnTo>
                  <a:lnTo>
                    <a:pt x="97" y="25"/>
                  </a:lnTo>
                  <a:lnTo>
                    <a:pt x="79" y="15"/>
                  </a:lnTo>
                  <a:lnTo>
                    <a:pt x="57" y="7"/>
                  </a:lnTo>
                  <a:lnTo>
                    <a:pt x="36" y="2"/>
                  </a:lnTo>
                  <a:lnTo>
                    <a:pt x="19" y="0"/>
                  </a:lnTo>
                  <a:lnTo>
                    <a:pt x="6" y="0"/>
                  </a:lnTo>
                  <a:lnTo>
                    <a:pt x="0" y="4"/>
                  </a:lnTo>
                  <a:lnTo>
                    <a:pt x="14" y="9"/>
                  </a:lnTo>
                  <a:lnTo>
                    <a:pt x="29" y="14"/>
                  </a:lnTo>
                  <a:lnTo>
                    <a:pt x="46" y="19"/>
                  </a:lnTo>
                  <a:lnTo>
                    <a:pt x="61" y="23"/>
                  </a:lnTo>
                  <a:lnTo>
                    <a:pt x="76" y="29"/>
                  </a:lnTo>
                  <a:lnTo>
                    <a:pt x="89" y="37"/>
                  </a:lnTo>
                  <a:lnTo>
                    <a:pt x="100" y="46"/>
                  </a:lnTo>
                  <a:lnTo>
                    <a:pt x="108" y="59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02" name="Freeform 619"/>
            <p:cNvSpPr>
              <a:spLocks/>
            </p:cNvSpPr>
            <p:nvPr/>
          </p:nvSpPr>
          <p:spPr bwMode="auto">
            <a:xfrm>
              <a:off x="3409" y="2166"/>
              <a:ext cx="54" cy="63"/>
            </a:xfrm>
            <a:custGeom>
              <a:avLst/>
              <a:gdLst>
                <a:gd name="T0" fmla="*/ 0 w 322"/>
                <a:gd name="T1" fmla="*/ 0 h 378"/>
                <a:gd name="T2" fmla="*/ 0 w 322"/>
                <a:gd name="T3" fmla="*/ 0 h 378"/>
                <a:gd name="T4" fmla="*/ 0 w 322"/>
                <a:gd name="T5" fmla="*/ 0 h 378"/>
                <a:gd name="T6" fmla="*/ 0 w 322"/>
                <a:gd name="T7" fmla="*/ 0 h 378"/>
                <a:gd name="T8" fmla="*/ 0 w 322"/>
                <a:gd name="T9" fmla="*/ 0 h 378"/>
                <a:gd name="T10" fmla="*/ 0 w 322"/>
                <a:gd name="T11" fmla="*/ 0 h 378"/>
                <a:gd name="T12" fmla="*/ 0 w 322"/>
                <a:gd name="T13" fmla="*/ 0 h 378"/>
                <a:gd name="T14" fmla="*/ 0 w 322"/>
                <a:gd name="T15" fmla="*/ 0 h 378"/>
                <a:gd name="T16" fmla="*/ 0 w 322"/>
                <a:gd name="T17" fmla="*/ 0 h 378"/>
                <a:gd name="T18" fmla="*/ 0 w 322"/>
                <a:gd name="T19" fmla="*/ 0 h 378"/>
                <a:gd name="T20" fmla="*/ 0 w 322"/>
                <a:gd name="T21" fmla="*/ 0 h 378"/>
                <a:gd name="T22" fmla="*/ 0 w 322"/>
                <a:gd name="T23" fmla="*/ 0 h 378"/>
                <a:gd name="T24" fmla="*/ 0 w 322"/>
                <a:gd name="T25" fmla="*/ 0 h 378"/>
                <a:gd name="T26" fmla="*/ 0 w 322"/>
                <a:gd name="T27" fmla="*/ 0 h 378"/>
                <a:gd name="T28" fmla="*/ 0 w 322"/>
                <a:gd name="T29" fmla="*/ 0 h 378"/>
                <a:gd name="T30" fmla="*/ 0 w 322"/>
                <a:gd name="T31" fmla="*/ 0 h 378"/>
                <a:gd name="T32" fmla="*/ 0 w 322"/>
                <a:gd name="T33" fmla="*/ 0 h 378"/>
                <a:gd name="T34" fmla="*/ 0 w 322"/>
                <a:gd name="T35" fmla="*/ 0 h 378"/>
                <a:gd name="T36" fmla="*/ 0 w 322"/>
                <a:gd name="T37" fmla="*/ 0 h 378"/>
                <a:gd name="T38" fmla="*/ 0 w 322"/>
                <a:gd name="T39" fmla="*/ 0 h 378"/>
                <a:gd name="T40" fmla="*/ 0 w 322"/>
                <a:gd name="T41" fmla="*/ 0 h 378"/>
                <a:gd name="T42" fmla="*/ 0 w 322"/>
                <a:gd name="T43" fmla="*/ 0 h 378"/>
                <a:gd name="T44" fmla="*/ 0 w 322"/>
                <a:gd name="T45" fmla="*/ 0 h 378"/>
                <a:gd name="T46" fmla="*/ 0 w 322"/>
                <a:gd name="T47" fmla="*/ 0 h 378"/>
                <a:gd name="T48" fmla="*/ 0 w 322"/>
                <a:gd name="T49" fmla="*/ 0 h 378"/>
                <a:gd name="T50" fmla="*/ 0 w 322"/>
                <a:gd name="T51" fmla="*/ 0 h 378"/>
                <a:gd name="T52" fmla="*/ 0 w 322"/>
                <a:gd name="T53" fmla="*/ 0 h 378"/>
                <a:gd name="T54" fmla="*/ 0 w 322"/>
                <a:gd name="T55" fmla="*/ 0 h 378"/>
                <a:gd name="T56" fmla="*/ 0 w 322"/>
                <a:gd name="T57" fmla="*/ 0 h 378"/>
                <a:gd name="T58" fmla="*/ 0 w 322"/>
                <a:gd name="T59" fmla="*/ 0 h 378"/>
                <a:gd name="T60" fmla="*/ 0 w 322"/>
                <a:gd name="T61" fmla="*/ 0 h 378"/>
                <a:gd name="T62" fmla="*/ 0 w 322"/>
                <a:gd name="T63" fmla="*/ 0 h 378"/>
                <a:gd name="T64" fmla="*/ 0 w 322"/>
                <a:gd name="T65" fmla="*/ 0 h 378"/>
                <a:gd name="T66" fmla="*/ 0 w 322"/>
                <a:gd name="T67" fmla="*/ 0 h 378"/>
                <a:gd name="T68" fmla="*/ 0 w 322"/>
                <a:gd name="T69" fmla="*/ 0 h 378"/>
                <a:gd name="T70" fmla="*/ 0 w 322"/>
                <a:gd name="T71" fmla="*/ 0 h 378"/>
                <a:gd name="T72" fmla="*/ 0 w 322"/>
                <a:gd name="T73" fmla="*/ 0 h 378"/>
                <a:gd name="T74" fmla="*/ 0 w 322"/>
                <a:gd name="T75" fmla="*/ 0 h 378"/>
                <a:gd name="T76" fmla="*/ 0 w 322"/>
                <a:gd name="T77" fmla="*/ 0 h 378"/>
                <a:gd name="T78" fmla="*/ 0 w 322"/>
                <a:gd name="T79" fmla="*/ 0 h 378"/>
                <a:gd name="T80" fmla="*/ 0 w 322"/>
                <a:gd name="T81" fmla="*/ 0 h 378"/>
                <a:gd name="T82" fmla="*/ 0 w 322"/>
                <a:gd name="T83" fmla="*/ 0 h 378"/>
                <a:gd name="T84" fmla="*/ 0 w 322"/>
                <a:gd name="T85" fmla="*/ 0 h 378"/>
                <a:gd name="T86" fmla="*/ 0 w 322"/>
                <a:gd name="T87" fmla="*/ 0 h 378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322"/>
                <a:gd name="T133" fmla="*/ 0 h 378"/>
                <a:gd name="T134" fmla="*/ 322 w 322"/>
                <a:gd name="T135" fmla="*/ 378 h 378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322" h="378">
                  <a:moveTo>
                    <a:pt x="125" y="49"/>
                  </a:moveTo>
                  <a:lnTo>
                    <a:pt x="100" y="70"/>
                  </a:lnTo>
                  <a:lnTo>
                    <a:pt x="76" y="90"/>
                  </a:lnTo>
                  <a:lnTo>
                    <a:pt x="53" y="115"/>
                  </a:lnTo>
                  <a:lnTo>
                    <a:pt x="34" y="140"/>
                  </a:lnTo>
                  <a:lnTo>
                    <a:pt x="17" y="166"/>
                  </a:lnTo>
                  <a:lnTo>
                    <a:pt x="5" y="195"/>
                  </a:lnTo>
                  <a:lnTo>
                    <a:pt x="0" y="226"/>
                  </a:lnTo>
                  <a:lnTo>
                    <a:pt x="1" y="258"/>
                  </a:lnTo>
                  <a:lnTo>
                    <a:pt x="3" y="266"/>
                  </a:lnTo>
                  <a:lnTo>
                    <a:pt x="5" y="275"/>
                  </a:lnTo>
                  <a:lnTo>
                    <a:pt x="9" y="282"/>
                  </a:lnTo>
                  <a:lnTo>
                    <a:pt x="14" y="290"/>
                  </a:lnTo>
                  <a:lnTo>
                    <a:pt x="19" y="297"/>
                  </a:lnTo>
                  <a:lnTo>
                    <a:pt x="26" y="304"/>
                  </a:lnTo>
                  <a:lnTo>
                    <a:pt x="32" y="310"/>
                  </a:lnTo>
                  <a:lnTo>
                    <a:pt x="41" y="314"/>
                  </a:lnTo>
                  <a:lnTo>
                    <a:pt x="56" y="324"/>
                  </a:lnTo>
                  <a:lnTo>
                    <a:pt x="71" y="332"/>
                  </a:lnTo>
                  <a:lnTo>
                    <a:pt x="86" y="338"/>
                  </a:lnTo>
                  <a:lnTo>
                    <a:pt x="103" y="344"/>
                  </a:lnTo>
                  <a:lnTo>
                    <a:pt x="119" y="350"/>
                  </a:lnTo>
                  <a:lnTo>
                    <a:pt x="136" y="355"/>
                  </a:lnTo>
                  <a:lnTo>
                    <a:pt x="152" y="359"/>
                  </a:lnTo>
                  <a:lnTo>
                    <a:pt x="168" y="363"/>
                  </a:lnTo>
                  <a:lnTo>
                    <a:pt x="186" y="366"/>
                  </a:lnTo>
                  <a:lnTo>
                    <a:pt x="202" y="368"/>
                  </a:lnTo>
                  <a:lnTo>
                    <a:pt x="220" y="371"/>
                  </a:lnTo>
                  <a:lnTo>
                    <a:pt x="238" y="373"/>
                  </a:lnTo>
                  <a:lnTo>
                    <a:pt x="254" y="374"/>
                  </a:lnTo>
                  <a:lnTo>
                    <a:pt x="272" y="375"/>
                  </a:lnTo>
                  <a:lnTo>
                    <a:pt x="289" y="376"/>
                  </a:lnTo>
                  <a:lnTo>
                    <a:pt x="306" y="378"/>
                  </a:lnTo>
                  <a:lnTo>
                    <a:pt x="311" y="378"/>
                  </a:lnTo>
                  <a:lnTo>
                    <a:pt x="316" y="375"/>
                  </a:lnTo>
                  <a:lnTo>
                    <a:pt x="320" y="371"/>
                  </a:lnTo>
                  <a:lnTo>
                    <a:pt x="322" y="366"/>
                  </a:lnTo>
                  <a:lnTo>
                    <a:pt x="322" y="360"/>
                  </a:lnTo>
                  <a:lnTo>
                    <a:pt x="320" y="356"/>
                  </a:lnTo>
                  <a:lnTo>
                    <a:pt x="315" y="352"/>
                  </a:lnTo>
                  <a:lnTo>
                    <a:pt x="309" y="350"/>
                  </a:lnTo>
                  <a:lnTo>
                    <a:pt x="294" y="347"/>
                  </a:lnTo>
                  <a:lnTo>
                    <a:pt x="279" y="344"/>
                  </a:lnTo>
                  <a:lnTo>
                    <a:pt x="263" y="341"/>
                  </a:lnTo>
                  <a:lnTo>
                    <a:pt x="247" y="338"/>
                  </a:lnTo>
                  <a:lnTo>
                    <a:pt x="232" y="336"/>
                  </a:lnTo>
                  <a:lnTo>
                    <a:pt x="216" y="334"/>
                  </a:lnTo>
                  <a:lnTo>
                    <a:pt x="200" y="332"/>
                  </a:lnTo>
                  <a:lnTo>
                    <a:pt x="185" y="328"/>
                  </a:lnTo>
                  <a:lnTo>
                    <a:pt x="170" y="326"/>
                  </a:lnTo>
                  <a:lnTo>
                    <a:pt x="154" y="322"/>
                  </a:lnTo>
                  <a:lnTo>
                    <a:pt x="139" y="318"/>
                  </a:lnTo>
                  <a:lnTo>
                    <a:pt x="124" y="314"/>
                  </a:lnTo>
                  <a:lnTo>
                    <a:pt x="110" y="309"/>
                  </a:lnTo>
                  <a:lnTo>
                    <a:pt x="94" y="303"/>
                  </a:lnTo>
                  <a:lnTo>
                    <a:pt x="80" y="297"/>
                  </a:lnTo>
                  <a:lnTo>
                    <a:pt x="66" y="289"/>
                  </a:lnTo>
                  <a:lnTo>
                    <a:pt x="55" y="281"/>
                  </a:lnTo>
                  <a:lnTo>
                    <a:pt x="45" y="271"/>
                  </a:lnTo>
                  <a:lnTo>
                    <a:pt x="38" y="259"/>
                  </a:lnTo>
                  <a:lnTo>
                    <a:pt x="35" y="245"/>
                  </a:lnTo>
                  <a:lnTo>
                    <a:pt x="34" y="232"/>
                  </a:lnTo>
                  <a:lnTo>
                    <a:pt x="35" y="216"/>
                  </a:lnTo>
                  <a:lnTo>
                    <a:pt x="38" y="200"/>
                  </a:lnTo>
                  <a:lnTo>
                    <a:pt x="43" y="187"/>
                  </a:lnTo>
                  <a:lnTo>
                    <a:pt x="51" y="170"/>
                  </a:lnTo>
                  <a:lnTo>
                    <a:pt x="60" y="152"/>
                  </a:lnTo>
                  <a:lnTo>
                    <a:pt x="71" y="137"/>
                  </a:lnTo>
                  <a:lnTo>
                    <a:pt x="83" y="124"/>
                  </a:lnTo>
                  <a:lnTo>
                    <a:pt x="94" y="110"/>
                  </a:lnTo>
                  <a:lnTo>
                    <a:pt x="107" y="96"/>
                  </a:lnTo>
                  <a:lnTo>
                    <a:pt x="123" y="82"/>
                  </a:lnTo>
                  <a:lnTo>
                    <a:pt x="138" y="69"/>
                  </a:lnTo>
                  <a:lnTo>
                    <a:pt x="153" y="57"/>
                  </a:lnTo>
                  <a:lnTo>
                    <a:pt x="173" y="47"/>
                  </a:lnTo>
                  <a:lnTo>
                    <a:pt x="195" y="38"/>
                  </a:lnTo>
                  <a:lnTo>
                    <a:pt x="218" y="28"/>
                  </a:lnTo>
                  <a:lnTo>
                    <a:pt x="238" y="20"/>
                  </a:lnTo>
                  <a:lnTo>
                    <a:pt x="254" y="13"/>
                  </a:lnTo>
                  <a:lnTo>
                    <a:pt x="264" y="7"/>
                  </a:lnTo>
                  <a:lnTo>
                    <a:pt x="268" y="2"/>
                  </a:lnTo>
                  <a:lnTo>
                    <a:pt x="256" y="0"/>
                  </a:lnTo>
                  <a:lnTo>
                    <a:pt x="240" y="1"/>
                  </a:lnTo>
                  <a:lnTo>
                    <a:pt x="221" y="4"/>
                  </a:lnTo>
                  <a:lnTo>
                    <a:pt x="201" y="10"/>
                  </a:lnTo>
                  <a:lnTo>
                    <a:pt x="180" y="18"/>
                  </a:lnTo>
                  <a:lnTo>
                    <a:pt x="160" y="27"/>
                  </a:lnTo>
                  <a:lnTo>
                    <a:pt x="141" y="38"/>
                  </a:lnTo>
                  <a:lnTo>
                    <a:pt x="125" y="49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03" name="Freeform 620"/>
            <p:cNvSpPr>
              <a:spLocks/>
            </p:cNvSpPr>
            <p:nvPr/>
          </p:nvSpPr>
          <p:spPr bwMode="auto">
            <a:xfrm>
              <a:off x="3485" y="2164"/>
              <a:ext cx="47" cy="42"/>
            </a:xfrm>
            <a:custGeom>
              <a:avLst/>
              <a:gdLst>
                <a:gd name="T0" fmla="*/ 0 w 283"/>
                <a:gd name="T1" fmla="*/ 0 h 252"/>
                <a:gd name="T2" fmla="*/ 0 w 283"/>
                <a:gd name="T3" fmla="*/ 0 h 252"/>
                <a:gd name="T4" fmla="*/ 0 w 283"/>
                <a:gd name="T5" fmla="*/ 0 h 252"/>
                <a:gd name="T6" fmla="*/ 0 w 283"/>
                <a:gd name="T7" fmla="*/ 0 h 252"/>
                <a:gd name="T8" fmla="*/ 0 w 283"/>
                <a:gd name="T9" fmla="*/ 0 h 252"/>
                <a:gd name="T10" fmla="*/ 0 w 283"/>
                <a:gd name="T11" fmla="*/ 0 h 252"/>
                <a:gd name="T12" fmla="*/ 0 w 283"/>
                <a:gd name="T13" fmla="*/ 0 h 252"/>
                <a:gd name="T14" fmla="*/ 0 w 283"/>
                <a:gd name="T15" fmla="*/ 0 h 252"/>
                <a:gd name="T16" fmla="*/ 0 w 283"/>
                <a:gd name="T17" fmla="*/ 0 h 252"/>
                <a:gd name="T18" fmla="*/ 0 w 283"/>
                <a:gd name="T19" fmla="*/ 0 h 252"/>
                <a:gd name="T20" fmla="*/ 0 w 283"/>
                <a:gd name="T21" fmla="*/ 0 h 252"/>
                <a:gd name="T22" fmla="*/ 0 w 283"/>
                <a:gd name="T23" fmla="*/ 0 h 252"/>
                <a:gd name="T24" fmla="*/ 0 w 283"/>
                <a:gd name="T25" fmla="*/ 0 h 252"/>
                <a:gd name="T26" fmla="*/ 0 w 283"/>
                <a:gd name="T27" fmla="*/ 0 h 252"/>
                <a:gd name="T28" fmla="*/ 0 w 283"/>
                <a:gd name="T29" fmla="*/ 0 h 252"/>
                <a:gd name="T30" fmla="*/ 0 w 283"/>
                <a:gd name="T31" fmla="*/ 0 h 252"/>
                <a:gd name="T32" fmla="*/ 0 w 283"/>
                <a:gd name="T33" fmla="*/ 0 h 252"/>
                <a:gd name="T34" fmla="*/ 0 w 283"/>
                <a:gd name="T35" fmla="*/ 0 h 252"/>
                <a:gd name="T36" fmla="*/ 0 w 283"/>
                <a:gd name="T37" fmla="*/ 0 h 252"/>
                <a:gd name="T38" fmla="*/ 0 w 283"/>
                <a:gd name="T39" fmla="*/ 0 h 252"/>
                <a:gd name="T40" fmla="*/ 0 w 283"/>
                <a:gd name="T41" fmla="*/ 0 h 252"/>
                <a:gd name="T42" fmla="*/ 0 w 283"/>
                <a:gd name="T43" fmla="*/ 0 h 252"/>
                <a:gd name="T44" fmla="*/ 0 w 283"/>
                <a:gd name="T45" fmla="*/ 0 h 252"/>
                <a:gd name="T46" fmla="*/ 0 w 283"/>
                <a:gd name="T47" fmla="*/ 0 h 252"/>
                <a:gd name="T48" fmla="*/ 0 w 283"/>
                <a:gd name="T49" fmla="*/ 0 h 252"/>
                <a:gd name="T50" fmla="*/ 0 w 283"/>
                <a:gd name="T51" fmla="*/ 0 h 252"/>
                <a:gd name="T52" fmla="*/ 0 w 283"/>
                <a:gd name="T53" fmla="*/ 0 h 252"/>
                <a:gd name="T54" fmla="*/ 0 w 283"/>
                <a:gd name="T55" fmla="*/ 0 h 252"/>
                <a:gd name="T56" fmla="*/ 0 w 283"/>
                <a:gd name="T57" fmla="*/ 0 h 252"/>
                <a:gd name="T58" fmla="*/ 0 w 283"/>
                <a:gd name="T59" fmla="*/ 0 h 252"/>
                <a:gd name="T60" fmla="*/ 0 w 283"/>
                <a:gd name="T61" fmla="*/ 0 h 252"/>
                <a:gd name="T62" fmla="*/ 0 w 283"/>
                <a:gd name="T63" fmla="*/ 0 h 252"/>
                <a:gd name="T64" fmla="*/ 0 w 283"/>
                <a:gd name="T65" fmla="*/ 0 h 252"/>
                <a:gd name="T66" fmla="*/ 0 w 283"/>
                <a:gd name="T67" fmla="*/ 0 h 252"/>
                <a:gd name="T68" fmla="*/ 0 w 283"/>
                <a:gd name="T69" fmla="*/ 0 h 252"/>
                <a:gd name="T70" fmla="*/ 0 w 283"/>
                <a:gd name="T71" fmla="*/ 0 h 252"/>
                <a:gd name="T72" fmla="*/ 0 w 283"/>
                <a:gd name="T73" fmla="*/ 0 h 252"/>
                <a:gd name="T74" fmla="*/ 0 w 283"/>
                <a:gd name="T75" fmla="*/ 0 h 252"/>
                <a:gd name="T76" fmla="*/ 0 w 283"/>
                <a:gd name="T77" fmla="*/ 0 h 252"/>
                <a:gd name="T78" fmla="*/ 0 w 283"/>
                <a:gd name="T79" fmla="*/ 0 h 252"/>
                <a:gd name="T80" fmla="*/ 0 w 283"/>
                <a:gd name="T81" fmla="*/ 0 h 252"/>
                <a:gd name="T82" fmla="*/ 0 w 283"/>
                <a:gd name="T83" fmla="*/ 0 h 252"/>
                <a:gd name="T84" fmla="*/ 0 w 283"/>
                <a:gd name="T85" fmla="*/ 0 h 252"/>
                <a:gd name="T86" fmla="*/ 0 w 283"/>
                <a:gd name="T87" fmla="*/ 0 h 252"/>
                <a:gd name="T88" fmla="*/ 0 w 283"/>
                <a:gd name="T89" fmla="*/ 0 h 252"/>
                <a:gd name="T90" fmla="*/ 0 w 283"/>
                <a:gd name="T91" fmla="*/ 0 h 252"/>
                <a:gd name="T92" fmla="*/ 0 w 283"/>
                <a:gd name="T93" fmla="*/ 0 h 252"/>
                <a:gd name="T94" fmla="*/ 0 w 283"/>
                <a:gd name="T95" fmla="*/ 0 h 252"/>
                <a:gd name="T96" fmla="*/ 0 w 283"/>
                <a:gd name="T97" fmla="*/ 0 h 252"/>
                <a:gd name="T98" fmla="*/ 0 w 283"/>
                <a:gd name="T99" fmla="*/ 0 h 252"/>
                <a:gd name="T100" fmla="*/ 0 w 283"/>
                <a:gd name="T101" fmla="*/ 0 h 252"/>
                <a:gd name="T102" fmla="*/ 0 w 283"/>
                <a:gd name="T103" fmla="*/ 0 h 252"/>
                <a:gd name="T104" fmla="*/ 0 w 283"/>
                <a:gd name="T105" fmla="*/ 0 h 252"/>
                <a:gd name="T106" fmla="*/ 0 w 283"/>
                <a:gd name="T107" fmla="*/ 0 h 252"/>
                <a:gd name="T108" fmla="*/ 0 w 283"/>
                <a:gd name="T109" fmla="*/ 0 h 252"/>
                <a:gd name="T110" fmla="*/ 0 w 283"/>
                <a:gd name="T111" fmla="*/ 0 h 252"/>
                <a:gd name="T112" fmla="*/ 0 w 283"/>
                <a:gd name="T113" fmla="*/ 0 h 252"/>
                <a:gd name="T114" fmla="*/ 0 w 283"/>
                <a:gd name="T115" fmla="*/ 0 h 252"/>
                <a:gd name="T116" fmla="*/ 0 w 283"/>
                <a:gd name="T117" fmla="*/ 0 h 252"/>
                <a:gd name="T118" fmla="*/ 0 w 283"/>
                <a:gd name="T119" fmla="*/ 0 h 252"/>
                <a:gd name="T120" fmla="*/ 0 w 283"/>
                <a:gd name="T121" fmla="*/ 0 h 252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83"/>
                <a:gd name="T184" fmla="*/ 0 h 252"/>
                <a:gd name="T185" fmla="*/ 283 w 283"/>
                <a:gd name="T186" fmla="*/ 252 h 252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83" h="252">
                  <a:moveTo>
                    <a:pt x="235" y="77"/>
                  </a:moveTo>
                  <a:lnTo>
                    <a:pt x="248" y="91"/>
                  </a:lnTo>
                  <a:lnTo>
                    <a:pt x="256" y="107"/>
                  </a:lnTo>
                  <a:lnTo>
                    <a:pt x="259" y="124"/>
                  </a:lnTo>
                  <a:lnTo>
                    <a:pt x="259" y="142"/>
                  </a:lnTo>
                  <a:lnTo>
                    <a:pt x="257" y="157"/>
                  </a:lnTo>
                  <a:lnTo>
                    <a:pt x="252" y="170"/>
                  </a:lnTo>
                  <a:lnTo>
                    <a:pt x="244" y="183"/>
                  </a:lnTo>
                  <a:lnTo>
                    <a:pt x="236" y="193"/>
                  </a:lnTo>
                  <a:lnTo>
                    <a:pt x="225" y="204"/>
                  </a:lnTo>
                  <a:lnTo>
                    <a:pt x="215" y="214"/>
                  </a:lnTo>
                  <a:lnTo>
                    <a:pt x="204" y="224"/>
                  </a:lnTo>
                  <a:lnTo>
                    <a:pt x="194" y="234"/>
                  </a:lnTo>
                  <a:lnTo>
                    <a:pt x="191" y="238"/>
                  </a:lnTo>
                  <a:lnTo>
                    <a:pt x="191" y="241"/>
                  </a:lnTo>
                  <a:lnTo>
                    <a:pt x="191" y="245"/>
                  </a:lnTo>
                  <a:lnTo>
                    <a:pt x="194" y="248"/>
                  </a:lnTo>
                  <a:lnTo>
                    <a:pt x="197" y="250"/>
                  </a:lnTo>
                  <a:lnTo>
                    <a:pt x="202" y="252"/>
                  </a:lnTo>
                  <a:lnTo>
                    <a:pt x="205" y="250"/>
                  </a:lnTo>
                  <a:lnTo>
                    <a:pt x="209" y="248"/>
                  </a:lnTo>
                  <a:lnTo>
                    <a:pt x="232" y="233"/>
                  </a:lnTo>
                  <a:lnTo>
                    <a:pt x="252" y="214"/>
                  </a:lnTo>
                  <a:lnTo>
                    <a:pt x="268" y="192"/>
                  </a:lnTo>
                  <a:lnTo>
                    <a:pt x="278" y="167"/>
                  </a:lnTo>
                  <a:lnTo>
                    <a:pt x="283" y="141"/>
                  </a:lnTo>
                  <a:lnTo>
                    <a:pt x="280" y="115"/>
                  </a:lnTo>
                  <a:lnTo>
                    <a:pt x="271" y="91"/>
                  </a:lnTo>
                  <a:lnTo>
                    <a:pt x="252" y="69"/>
                  </a:lnTo>
                  <a:lnTo>
                    <a:pt x="238" y="57"/>
                  </a:lnTo>
                  <a:lnTo>
                    <a:pt x="222" y="48"/>
                  </a:lnTo>
                  <a:lnTo>
                    <a:pt x="204" y="39"/>
                  </a:lnTo>
                  <a:lnTo>
                    <a:pt x="184" y="31"/>
                  </a:lnTo>
                  <a:lnTo>
                    <a:pt x="164" y="23"/>
                  </a:lnTo>
                  <a:lnTo>
                    <a:pt x="144" y="17"/>
                  </a:lnTo>
                  <a:lnTo>
                    <a:pt x="123" y="13"/>
                  </a:lnTo>
                  <a:lnTo>
                    <a:pt x="103" y="8"/>
                  </a:lnTo>
                  <a:lnTo>
                    <a:pt x="83" y="5"/>
                  </a:lnTo>
                  <a:lnTo>
                    <a:pt x="66" y="2"/>
                  </a:lnTo>
                  <a:lnTo>
                    <a:pt x="48" y="0"/>
                  </a:lnTo>
                  <a:lnTo>
                    <a:pt x="34" y="0"/>
                  </a:lnTo>
                  <a:lnTo>
                    <a:pt x="21" y="0"/>
                  </a:lnTo>
                  <a:lnTo>
                    <a:pt x="11" y="0"/>
                  </a:lnTo>
                  <a:lnTo>
                    <a:pt x="4" y="2"/>
                  </a:lnTo>
                  <a:lnTo>
                    <a:pt x="0" y="5"/>
                  </a:lnTo>
                  <a:lnTo>
                    <a:pt x="12" y="7"/>
                  </a:lnTo>
                  <a:lnTo>
                    <a:pt x="24" y="8"/>
                  </a:lnTo>
                  <a:lnTo>
                    <a:pt x="38" y="10"/>
                  </a:lnTo>
                  <a:lnTo>
                    <a:pt x="52" y="13"/>
                  </a:lnTo>
                  <a:lnTo>
                    <a:pt x="66" y="16"/>
                  </a:lnTo>
                  <a:lnTo>
                    <a:pt x="82" y="18"/>
                  </a:lnTo>
                  <a:lnTo>
                    <a:pt x="98" y="22"/>
                  </a:lnTo>
                  <a:lnTo>
                    <a:pt x="114" y="25"/>
                  </a:lnTo>
                  <a:lnTo>
                    <a:pt x="129" y="30"/>
                  </a:lnTo>
                  <a:lnTo>
                    <a:pt x="146" y="34"/>
                  </a:lnTo>
                  <a:lnTo>
                    <a:pt x="162" y="39"/>
                  </a:lnTo>
                  <a:lnTo>
                    <a:pt x="177" y="45"/>
                  </a:lnTo>
                  <a:lnTo>
                    <a:pt x="193" y="52"/>
                  </a:lnTo>
                  <a:lnTo>
                    <a:pt x="208" y="60"/>
                  </a:lnTo>
                  <a:lnTo>
                    <a:pt x="222" y="68"/>
                  </a:lnTo>
                  <a:lnTo>
                    <a:pt x="235" y="77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04" name="Freeform 621"/>
            <p:cNvSpPr>
              <a:spLocks/>
            </p:cNvSpPr>
            <p:nvPr/>
          </p:nvSpPr>
          <p:spPr bwMode="auto">
            <a:xfrm>
              <a:off x="3389" y="2184"/>
              <a:ext cx="19" cy="39"/>
            </a:xfrm>
            <a:custGeom>
              <a:avLst/>
              <a:gdLst>
                <a:gd name="T0" fmla="*/ 0 w 114"/>
                <a:gd name="T1" fmla="*/ 0 h 238"/>
                <a:gd name="T2" fmla="*/ 0 w 114"/>
                <a:gd name="T3" fmla="*/ 0 h 238"/>
                <a:gd name="T4" fmla="*/ 0 w 114"/>
                <a:gd name="T5" fmla="*/ 0 h 238"/>
                <a:gd name="T6" fmla="*/ 0 w 114"/>
                <a:gd name="T7" fmla="*/ 0 h 238"/>
                <a:gd name="T8" fmla="*/ 0 w 114"/>
                <a:gd name="T9" fmla="*/ 0 h 238"/>
                <a:gd name="T10" fmla="*/ 0 w 114"/>
                <a:gd name="T11" fmla="*/ 0 h 238"/>
                <a:gd name="T12" fmla="*/ 0 w 114"/>
                <a:gd name="T13" fmla="*/ 0 h 238"/>
                <a:gd name="T14" fmla="*/ 0 w 114"/>
                <a:gd name="T15" fmla="*/ 0 h 238"/>
                <a:gd name="T16" fmla="*/ 0 w 114"/>
                <a:gd name="T17" fmla="*/ 0 h 238"/>
                <a:gd name="T18" fmla="*/ 0 w 114"/>
                <a:gd name="T19" fmla="*/ 0 h 238"/>
                <a:gd name="T20" fmla="*/ 0 w 114"/>
                <a:gd name="T21" fmla="*/ 0 h 238"/>
                <a:gd name="T22" fmla="*/ 0 w 114"/>
                <a:gd name="T23" fmla="*/ 0 h 238"/>
                <a:gd name="T24" fmla="*/ 0 w 114"/>
                <a:gd name="T25" fmla="*/ 0 h 238"/>
                <a:gd name="T26" fmla="*/ 0 w 114"/>
                <a:gd name="T27" fmla="*/ 0 h 238"/>
                <a:gd name="T28" fmla="*/ 0 w 114"/>
                <a:gd name="T29" fmla="*/ 0 h 238"/>
                <a:gd name="T30" fmla="*/ 0 w 114"/>
                <a:gd name="T31" fmla="*/ 0 h 238"/>
                <a:gd name="T32" fmla="*/ 0 w 114"/>
                <a:gd name="T33" fmla="*/ 0 h 238"/>
                <a:gd name="T34" fmla="*/ 0 w 114"/>
                <a:gd name="T35" fmla="*/ 0 h 238"/>
                <a:gd name="T36" fmla="*/ 0 w 114"/>
                <a:gd name="T37" fmla="*/ 0 h 238"/>
                <a:gd name="T38" fmla="*/ 0 w 114"/>
                <a:gd name="T39" fmla="*/ 0 h 238"/>
                <a:gd name="T40" fmla="*/ 0 w 114"/>
                <a:gd name="T41" fmla="*/ 0 h 238"/>
                <a:gd name="T42" fmla="*/ 0 w 114"/>
                <a:gd name="T43" fmla="*/ 0 h 238"/>
                <a:gd name="T44" fmla="*/ 0 w 114"/>
                <a:gd name="T45" fmla="*/ 0 h 238"/>
                <a:gd name="T46" fmla="*/ 0 w 114"/>
                <a:gd name="T47" fmla="*/ 0 h 238"/>
                <a:gd name="T48" fmla="*/ 0 w 114"/>
                <a:gd name="T49" fmla="*/ 0 h 238"/>
                <a:gd name="T50" fmla="*/ 0 w 114"/>
                <a:gd name="T51" fmla="*/ 0 h 238"/>
                <a:gd name="T52" fmla="*/ 0 w 114"/>
                <a:gd name="T53" fmla="*/ 0 h 238"/>
                <a:gd name="T54" fmla="*/ 0 w 114"/>
                <a:gd name="T55" fmla="*/ 0 h 238"/>
                <a:gd name="T56" fmla="*/ 0 w 114"/>
                <a:gd name="T57" fmla="*/ 0 h 238"/>
                <a:gd name="T58" fmla="*/ 0 w 114"/>
                <a:gd name="T59" fmla="*/ 0 h 238"/>
                <a:gd name="T60" fmla="*/ 0 w 114"/>
                <a:gd name="T61" fmla="*/ 0 h 238"/>
                <a:gd name="T62" fmla="*/ 0 w 114"/>
                <a:gd name="T63" fmla="*/ 0 h 238"/>
                <a:gd name="T64" fmla="*/ 0 w 114"/>
                <a:gd name="T65" fmla="*/ 0 h 238"/>
                <a:gd name="T66" fmla="*/ 0 w 114"/>
                <a:gd name="T67" fmla="*/ 0 h 238"/>
                <a:gd name="T68" fmla="*/ 0 w 114"/>
                <a:gd name="T69" fmla="*/ 0 h 238"/>
                <a:gd name="T70" fmla="*/ 0 w 114"/>
                <a:gd name="T71" fmla="*/ 0 h 238"/>
                <a:gd name="T72" fmla="*/ 0 w 114"/>
                <a:gd name="T73" fmla="*/ 0 h 238"/>
                <a:gd name="T74" fmla="*/ 0 w 114"/>
                <a:gd name="T75" fmla="*/ 0 h 238"/>
                <a:gd name="T76" fmla="*/ 0 w 114"/>
                <a:gd name="T77" fmla="*/ 0 h 238"/>
                <a:gd name="T78" fmla="*/ 0 w 114"/>
                <a:gd name="T79" fmla="*/ 0 h 238"/>
                <a:gd name="T80" fmla="*/ 0 w 114"/>
                <a:gd name="T81" fmla="*/ 0 h 238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14"/>
                <a:gd name="T124" fmla="*/ 0 h 238"/>
                <a:gd name="T125" fmla="*/ 114 w 114"/>
                <a:gd name="T126" fmla="*/ 238 h 238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14" h="238">
                  <a:moveTo>
                    <a:pt x="0" y="130"/>
                  </a:moveTo>
                  <a:lnTo>
                    <a:pt x="0" y="149"/>
                  </a:lnTo>
                  <a:lnTo>
                    <a:pt x="4" y="168"/>
                  </a:lnTo>
                  <a:lnTo>
                    <a:pt x="12" y="185"/>
                  </a:lnTo>
                  <a:lnTo>
                    <a:pt x="24" y="200"/>
                  </a:lnTo>
                  <a:lnTo>
                    <a:pt x="38" y="213"/>
                  </a:lnTo>
                  <a:lnTo>
                    <a:pt x="55" y="224"/>
                  </a:lnTo>
                  <a:lnTo>
                    <a:pt x="73" y="232"/>
                  </a:lnTo>
                  <a:lnTo>
                    <a:pt x="92" y="237"/>
                  </a:lnTo>
                  <a:lnTo>
                    <a:pt x="98" y="238"/>
                  </a:lnTo>
                  <a:lnTo>
                    <a:pt x="104" y="235"/>
                  </a:lnTo>
                  <a:lnTo>
                    <a:pt x="109" y="232"/>
                  </a:lnTo>
                  <a:lnTo>
                    <a:pt x="111" y="227"/>
                  </a:lnTo>
                  <a:lnTo>
                    <a:pt x="111" y="222"/>
                  </a:lnTo>
                  <a:lnTo>
                    <a:pt x="110" y="216"/>
                  </a:lnTo>
                  <a:lnTo>
                    <a:pt x="106" y="211"/>
                  </a:lnTo>
                  <a:lnTo>
                    <a:pt x="100" y="209"/>
                  </a:lnTo>
                  <a:lnTo>
                    <a:pt x="82" y="202"/>
                  </a:lnTo>
                  <a:lnTo>
                    <a:pt x="64" y="193"/>
                  </a:lnTo>
                  <a:lnTo>
                    <a:pt x="50" y="180"/>
                  </a:lnTo>
                  <a:lnTo>
                    <a:pt x="39" y="167"/>
                  </a:lnTo>
                  <a:lnTo>
                    <a:pt x="32" y="149"/>
                  </a:lnTo>
                  <a:lnTo>
                    <a:pt x="29" y="131"/>
                  </a:lnTo>
                  <a:lnTo>
                    <a:pt x="29" y="111"/>
                  </a:lnTo>
                  <a:lnTo>
                    <a:pt x="35" y="91"/>
                  </a:lnTo>
                  <a:lnTo>
                    <a:pt x="42" y="76"/>
                  </a:lnTo>
                  <a:lnTo>
                    <a:pt x="51" y="62"/>
                  </a:lnTo>
                  <a:lnTo>
                    <a:pt x="62" y="49"/>
                  </a:lnTo>
                  <a:lnTo>
                    <a:pt x="73" y="38"/>
                  </a:lnTo>
                  <a:lnTo>
                    <a:pt x="84" y="28"/>
                  </a:lnTo>
                  <a:lnTo>
                    <a:pt x="96" y="18"/>
                  </a:lnTo>
                  <a:lnTo>
                    <a:pt x="106" y="9"/>
                  </a:lnTo>
                  <a:lnTo>
                    <a:pt x="114" y="1"/>
                  </a:lnTo>
                  <a:lnTo>
                    <a:pt x="106" y="0"/>
                  </a:lnTo>
                  <a:lnTo>
                    <a:pt x="93" y="6"/>
                  </a:lnTo>
                  <a:lnTo>
                    <a:pt x="76" y="18"/>
                  </a:lnTo>
                  <a:lnTo>
                    <a:pt x="56" y="36"/>
                  </a:lnTo>
                  <a:lnTo>
                    <a:pt x="37" y="57"/>
                  </a:lnTo>
                  <a:lnTo>
                    <a:pt x="20" y="80"/>
                  </a:lnTo>
                  <a:lnTo>
                    <a:pt x="7" y="106"/>
                  </a:lnTo>
                  <a:lnTo>
                    <a:pt x="0" y="130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05" name="Freeform 622"/>
            <p:cNvSpPr>
              <a:spLocks/>
            </p:cNvSpPr>
            <p:nvPr/>
          </p:nvSpPr>
          <p:spPr bwMode="auto">
            <a:xfrm>
              <a:off x="3523" y="2161"/>
              <a:ext cx="41" cy="52"/>
            </a:xfrm>
            <a:custGeom>
              <a:avLst/>
              <a:gdLst>
                <a:gd name="T0" fmla="*/ 0 w 246"/>
                <a:gd name="T1" fmla="*/ 0 h 310"/>
                <a:gd name="T2" fmla="*/ 0 w 246"/>
                <a:gd name="T3" fmla="*/ 0 h 310"/>
                <a:gd name="T4" fmla="*/ 0 w 246"/>
                <a:gd name="T5" fmla="*/ 0 h 310"/>
                <a:gd name="T6" fmla="*/ 0 w 246"/>
                <a:gd name="T7" fmla="*/ 0 h 310"/>
                <a:gd name="T8" fmla="*/ 0 w 246"/>
                <a:gd name="T9" fmla="*/ 0 h 310"/>
                <a:gd name="T10" fmla="*/ 0 w 246"/>
                <a:gd name="T11" fmla="*/ 0 h 310"/>
                <a:gd name="T12" fmla="*/ 0 w 246"/>
                <a:gd name="T13" fmla="*/ 0 h 310"/>
                <a:gd name="T14" fmla="*/ 0 w 246"/>
                <a:gd name="T15" fmla="*/ 0 h 310"/>
                <a:gd name="T16" fmla="*/ 0 w 246"/>
                <a:gd name="T17" fmla="*/ 0 h 310"/>
                <a:gd name="T18" fmla="*/ 0 w 246"/>
                <a:gd name="T19" fmla="*/ 0 h 310"/>
                <a:gd name="T20" fmla="*/ 0 w 246"/>
                <a:gd name="T21" fmla="*/ 0 h 310"/>
                <a:gd name="T22" fmla="*/ 0 w 246"/>
                <a:gd name="T23" fmla="*/ 0 h 310"/>
                <a:gd name="T24" fmla="*/ 0 w 246"/>
                <a:gd name="T25" fmla="*/ 0 h 310"/>
                <a:gd name="T26" fmla="*/ 0 w 246"/>
                <a:gd name="T27" fmla="*/ 0 h 310"/>
                <a:gd name="T28" fmla="*/ 0 w 246"/>
                <a:gd name="T29" fmla="*/ 0 h 310"/>
                <a:gd name="T30" fmla="*/ 0 w 246"/>
                <a:gd name="T31" fmla="*/ 0 h 310"/>
                <a:gd name="T32" fmla="*/ 0 w 246"/>
                <a:gd name="T33" fmla="*/ 0 h 310"/>
                <a:gd name="T34" fmla="*/ 0 w 246"/>
                <a:gd name="T35" fmla="*/ 0 h 310"/>
                <a:gd name="T36" fmla="*/ 0 w 246"/>
                <a:gd name="T37" fmla="*/ 0 h 310"/>
                <a:gd name="T38" fmla="*/ 0 w 246"/>
                <a:gd name="T39" fmla="*/ 0 h 310"/>
                <a:gd name="T40" fmla="*/ 0 w 246"/>
                <a:gd name="T41" fmla="*/ 0 h 310"/>
                <a:gd name="T42" fmla="*/ 0 w 246"/>
                <a:gd name="T43" fmla="*/ 0 h 310"/>
                <a:gd name="T44" fmla="*/ 0 w 246"/>
                <a:gd name="T45" fmla="*/ 0 h 310"/>
                <a:gd name="T46" fmla="*/ 0 w 246"/>
                <a:gd name="T47" fmla="*/ 0 h 310"/>
                <a:gd name="T48" fmla="*/ 0 w 246"/>
                <a:gd name="T49" fmla="*/ 0 h 310"/>
                <a:gd name="T50" fmla="*/ 0 w 246"/>
                <a:gd name="T51" fmla="*/ 0 h 310"/>
                <a:gd name="T52" fmla="*/ 0 w 246"/>
                <a:gd name="T53" fmla="*/ 0 h 310"/>
                <a:gd name="T54" fmla="*/ 0 w 246"/>
                <a:gd name="T55" fmla="*/ 0 h 310"/>
                <a:gd name="T56" fmla="*/ 0 w 246"/>
                <a:gd name="T57" fmla="*/ 0 h 310"/>
                <a:gd name="T58" fmla="*/ 0 w 246"/>
                <a:gd name="T59" fmla="*/ 0 h 310"/>
                <a:gd name="T60" fmla="*/ 0 w 246"/>
                <a:gd name="T61" fmla="*/ 0 h 310"/>
                <a:gd name="T62" fmla="*/ 0 w 246"/>
                <a:gd name="T63" fmla="*/ 0 h 310"/>
                <a:gd name="T64" fmla="*/ 0 w 246"/>
                <a:gd name="T65" fmla="*/ 0 h 310"/>
                <a:gd name="T66" fmla="*/ 0 w 246"/>
                <a:gd name="T67" fmla="*/ 0 h 310"/>
                <a:gd name="T68" fmla="*/ 0 w 246"/>
                <a:gd name="T69" fmla="*/ 0 h 310"/>
                <a:gd name="T70" fmla="*/ 0 w 246"/>
                <a:gd name="T71" fmla="*/ 0 h 310"/>
                <a:gd name="T72" fmla="*/ 0 w 246"/>
                <a:gd name="T73" fmla="*/ 0 h 310"/>
                <a:gd name="T74" fmla="*/ 0 w 246"/>
                <a:gd name="T75" fmla="*/ 0 h 310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246"/>
                <a:gd name="T115" fmla="*/ 0 h 310"/>
                <a:gd name="T116" fmla="*/ 246 w 246"/>
                <a:gd name="T117" fmla="*/ 310 h 310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246" h="310">
                  <a:moveTo>
                    <a:pt x="199" y="116"/>
                  </a:moveTo>
                  <a:lnTo>
                    <a:pt x="207" y="124"/>
                  </a:lnTo>
                  <a:lnTo>
                    <a:pt x="214" y="133"/>
                  </a:lnTo>
                  <a:lnTo>
                    <a:pt x="219" y="143"/>
                  </a:lnTo>
                  <a:lnTo>
                    <a:pt x="223" y="154"/>
                  </a:lnTo>
                  <a:lnTo>
                    <a:pt x="225" y="164"/>
                  </a:lnTo>
                  <a:lnTo>
                    <a:pt x="225" y="176"/>
                  </a:lnTo>
                  <a:lnTo>
                    <a:pt x="221" y="187"/>
                  </a:lnTo>
                  <a:lnTo>
                    <a:pt x="216" y="197"/>
                  </a:lnTo>
                  <a:lnTo>
                    <a:pt x="208" y="209"/>
                  </a:lnTo>
                  <a:lnTo>
                    <a:pt x="199" y="219"/>
                  </a:lnTo>
                  <a:lnTo>
                    <a:pt x="188" y="228"/>
                  </a:lnTo>
                  <a:lnTo>
                    <a:pt x="177" y="238"/>
                  </a:lnTo>
                  <a:lnTo>
                    <a:pt x="166" y="246"/>
                  </a:lnTo>
                  <a:lnTo>
                    <a:pt x="154" y="255"/>
                  </a:lnTo>
                  <a:lnTo>
                    <a:pt x="143" y="264"/>
                  </a:lnTo>
                  <a:lnTo>
                    <a:pt x="132" y="274"/>
                  </a:lnTo>
                  <a:lnTo>
                    <a:pt x="129" y="278"/>
                  </a:lnTo>
                  <a:lnTo>
                    <a:pt x="126" y="282"/>
                  </a:lnTo>
                  <a:lnTo>
                    <a:pt x="124" y="287"/>
                  </a:lnTo>
                  <a:lnTo>
                    <a:pt x="121" y="292"/>
                  </a:lnTo>
                  <a:lnTo>
                    <a:pt x="120" y="296"/>
                  </a:lnTo>
                  <a:lnTo>
                    <a:pt x="120" y="301"/>
                  </a:lnTo>
                  <a:lnTo>
                    <a:pt x="121" y="305"/>
                  </a:lnTo>
                  <a:lnTo>
                    <a:pt x="125" y="309"/>
                  </a:lnTo>
                  <a:lnTo>
                    <a:pt x="130" y="310"/>
                  </a:lnTo>
                  <a:lnTo>
                    <a:pt x="134" y="310"/>
                  </a:lnTo>
                  <a:lnTo>
                    <a:pt x="139" y="309"/>
                  </a:lnTo>
                  <a:lnTo>
                    <a:pt x="143" y="305"/>
                  </a:lnTo>
                  <a:lnTo>
                    <a:pt x="154" y="293"/>
                  </a:lnTo>
                  <a:lnTo>
                    <a:pt x="167" y="280"/>
                  </a:lnTo>
                  <a:lnTo>
                    <a:pt x="180" y="269"/>
                  </a:lnTo>
                  <a:lnTo>
                    <a:pt x="194" y="257"/>
                  </a:lnTo>
                  <a:lnTo>
                    <a:pt x="207" y="246"/>
                  </a:lnTo>
                  <a:lnTo>
                    <a:pt x="219" y="233"/>
                  </a:lnTo>
                  <a:lnTo>
                    <a:pt x="231" y="219"/>
                  </a:lnTo>
                  <a:lnTo>
                    <a:pt x="239" y="204"/>
                  </a:lnTo>
                  <a:lnTo>
                    <a:pt x="245" y="187"/>
                  </a:lnTo>
                  <a:lnTo>
                    <a:pt x="246" y="170"/>
                  </a:lnTo>
                  <a:lnTo>
                    <a:pt x="242" y="153"/>
                  </a:lnTo>
                  <a:lnTo>
                    <a:pt x="236" y="136"/>
                  </a:lnTo>
                  <a:lnTo>
                    <a:pt x="227" y="120"/>
                  </a:lnTo>
                  <a:lnTo>
                    <a:pt x="215" y="107"/>
                  </a:lnTo>
                  <a:lnTo>
                    <a:pt x="201" y="94"/>
                  </a:lnTo>
                  <a:lnTo>
                    <a:pt x="187" y="82"/>
                  </a:lnTo>
                  <a:lnTo>
                    <a:pt x="177" y="74"/>
                  </a:lnTo>
                  <a:lnTo>
                    <a:pt x="165" y="68"/>
                  </a:lnTo>
                  <a:lnTo>
                    <a:pt x="152" y="60"/>
                  </a:lnTo>
                  <a:lnTo>
                    <a:pt x="139" y="51"/>
                  </a:lnTo>
                  <a:lnTo>
                    <a:pt x="126" y="43"/>
                  </a:lnTo>
                  <a:lnTo>
                    <a:pt x="112" y="35"/>
                  </a:lnTo>
                  <a:lnTo>
                    <a:pt x="98" y="28"/>
                  </a:lnTo>
                  <a:lnTo>
                    <a:pt x="85" y="22"/>
                  </a:lnTo>
                  <a:lnTo>
                    <a:pt x="72" y="16"/>
                  </a:lnTo>
                  <a:lnTo>
                    <a:pt x="59" y="10"/>
                  </a:lnTo>
                  <a:lnTo>
                    <a:pt x="46" y="7"/>
                  </a:lnTo>
                  <a:lnTo>
                    <a:pt x="35" y="3"/>
                  </a:lnTo>
                  <a:lnTo>
                    <a:pt x="24" y="1"/>
                  </a:lnTo>
                  <a:lnTo>
                    <a:pt x="15" y="0"/>
                  </a:lnTo>
                  <a:lnTo>
                    <a:pt x="7" y="1"/>
                  </a:lnTo>
                  <a:lnTo>
                    <a:pt x="0" y="3"/>
                  </a:lnTo>
                  <a:lnTo>
                    <a:pt x="8" y="6"/>
                  </a:lnTo>
                  <a:lnTo>
                    <a:pt x="17" y="9"/>
                  </a:lnTo>
                  <a:lnTo>
                    <a:pt x="28" y="14"/>
                  </a:lnTo>
                  <a:lnTo>
                    <a:pt x="38" y="18"/>
                  </a:lnTo>
                  <a:lnTo>
                    <a:pt x="51" y="24"/>
                  </a:lnTo>
                  <a:lnTo>
                    <a:pt x="64" y="30"/>
                  </a:lnTo>
                  <a:lnTo>
                    <a:pt x="78" y="37"/>
                  </a:lnTo>
                  <a:lnTo>
                    <a:pt x="92" y="43"/>
                  </a:lnTo>
                  <a:lnTo>
                    <a:pt x="106" y="51"/>
                  </a:lnTo>
                  <a:lnTo>
                    <a:pt x="120" y="60"/>
                  </a:lnTo>
                  <a:lnTo>
                    <a:pt x="134" y="69"/>
                  </a:lnTo>
                  <a:lnTo>
                    <a:pt x="148" y="78"/>
                  </a:lnTo>
                  <a:lnTo>
                    <a:pt x="163" y="87"/>
                  </a:lnTo>
                  <a:lnTo>
                    <a:pt x="175" y="96"/>
                  </a:lnTo>
                  <a:lnTo>
                    <a:pt x="187" y="105"/>
                  </a:lnTo>
                  <a:lnTo>
                    <a:pt x="199" y="116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06" name="Freeform 623"/>
            <p:cNvSpPr>
              <a:spLocks/>
            </p:cNvSpPr>
            <p:nvPr/>
          </p:nvSpPr>
          <p:spPr bwMode="auto">
            <a:xfrm>
              <a:off x="3478" y="2222"/>
              <a:ext cx="14" cy="31"/>
            </a:xfrm>
            <a:custGeom>
              <a:avLst/>
              <a:gdLst>
                <a:gd name="T0" fmla="*/ 0 w 83"/>
                <a:gd name="T1" fmla="*/ 0 h 187"/>
                <a:gd name="T2" fmla="*/ 0 w 83"/>
                <a:gd name="T3" fmla="*/ 0 h 187"/>
                <a:gd name="T4" fmla="*/ 0 w 83"/>
                <a:gd name="T5" fmla="*/ 0 h 187"/>
                <a:gd name="T6" fmla="*/ 0 w 83"/>
                <a:gd name="T7" fmla="*/ 0 h 187"/>
                <a:gd name="T8" fmla="*/ 0 w 83"/>
                <a:gd name="T9" fmla="*/ 0 h 187"/>
                <a:gd name="T10" fmla="*/ 0 w 83"/>
                <a:gd name="T11" fmla="*/ 0 h 187"/>
                <a:gd name="T12" fmla="*/ 0 w 83"/>
                <a:gd name="T13" fmla="*/ 0 h 187"/>
                <a:gd name="T14" fmla="*/ 0 w 83"/>
                <a:gd name="T15" fmla="*/ 0 h 187"/>
                <a:gd name="T16" fmla="*/ 0 w 83"/>
                <a:gd name="T17" fmla="*/ 0 h 187"/>
                <a:gd name="T18" fmla="*/ 0 w 83"/>
                <a:gd name="T19" fmla="*/ 0 h 187"/>
                <a:gd name="T20" fmla="*/ 0 w 83"/>
                <a:gd name="T21" fmla="*/ 0 h 187"/>
                <a:gd name="T22" fmla="*/ 0 w 83"/>
                <a:gd name="T23" fmla="*/ 0 h 187"/>
                <a:gd name="T24" fmla="*/ 0 w 83"/>
                <a:gd name="T25" fmla="*/ 0 h 187"/>
                <a:gd name="T26" fmla="*/ 0 w 83"/>
                <a:gd name="T27" fmla="*/ 0 h 187"/>
                <a:gd name="T28" fmla="*/ 0 w 83"/>
                <a:gd name="T29" fmla="*/ 0 h 187"/>
                <a:gd name="T30" fmla="*/ 0 w 83"/>
                <a:gd name="T31" fmla="*/ 0 h 187"/>
                <a:gd name="T32" fmla="*/ 0 w 83"/>
                <a:gd name="T33" fmla="*/ 0 h 187"/>
                <a:gd name="T34" fmla="*/ 0 w 83"/>
                <a:gd name="T35" fmla="*/ 0 h 187"/>
                <a:gd name="T36" fmla="*/ 0 w 83"/>
                <a:gd name="T37" fmla="*/ 0 h 187"/>
                <a:gd name="T38" fmla="*/ 0 w 83"/>
                <a:gd name="T39" fmla="*/ 0 h 187"/>
                <a:gd name="T40" fmla="*/ 0 w 83"/>
                <a:gd name="T41" fmla="*/ 0 h 187"/>
                <a:gd name="T42" fmla="*/ 0 w 83"/>
                <a:gd name="T43" fmla="*/ 0 h 187"/>
                <a:gd name="T44" fmla="*/ 0 w 83"/>
                <a:gd name="T45" fmla="*/ 0 h 187"/>
                <a:gd name="T46" fmla="*/ 0 w 83"/>
                <a:gd name="T47" fmla="*/ 0 h 187"/>
                <a:gd name="T48" fmla="*/ 0 w 83"/>
                <a:gd name="T49" fmla="*/ 0 h 18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83"/>
                <a:gd name="T76" fmla="*/ 0 h 187"/>
                <a:gd name="T77" fmla="*/ 83 w 83"/>
                <a:gd name="T78" fmla="*/ 187 h 187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83" h="187">
                  <a:moveTo>
                    <a:pt x="31" y="14"/>
                  </a:moveTo>
                  <a:lnTo>
                    <a:pt x="29" y="8"/>
                  </a:lnTo>
                  <a:lnTo>
                    <a:pt x="25" y="3"/>
                  </a:lnTo>
                  <a:lnTo>
                    <a:pt x="19" y="1"/>
                  </a:lnTo>
                  <a:lnTo>
                    <a:pt x="14" y="0"/>
                  </a:lnTo>
                  <a:lnTo>
                    <a:pt x="8" y="2"/>
                  </a:lnTo>
                  <a:lnTo>
                    <a:pt x="3" y="5"/>
                  </a:lnTo>
                  <a:lnTo>
                    <a:pt x="0" y="11"/>
                  </a:lnTo>
                  <a:lnTo>
                    <a:pt x="0" y="17"/>
                  </a:lnTo>
                  <a:lnTo>
                    <a:pt x="5" y="42"/>
                  </a:lnTo>
                  <a:lnTo>
                    <a:pt x="15" y="71"/>
                  </a:lnTo>
                  <a:lnTo>
                    <a:pt x="27" y="100"/>
                  </a:lnTo>
                  <a:lnTo>
                    <a:pt x="41" y="127"/>
                  </a:lnTo>
                  <a:lnTo>
                    <a:pt x="55" y="151"/>
                  </a:lnTo>
                  <a:lnTo>
                    <a:pt x="68" y="171"/>
                  </a:lnTo>
                  <a:lnTo>
                    <a:pt x="77" y="184"/>
                  </a:lnTo>
                  <a:lnTo>
                    <a:pt x="83" y="187"/>
                  </a:lnTo>
                  <a:lnTo>
                    <a:pt x="80" y="174"/>
                  </a:lnTo>
                  <a:lnTo>
                    <a:pt x="75" y="158"/>
                  </a:lnTo>
                  <a:lnTo>
                    <a:pt x="68" y="138"/>
                  </a:lnTo>
                  <a:lnTo>
                    <a:pt x="59" y="113"/>
                  </a:lnTo>
                  <a:lnTo>
                    <a:pt x="51" y="88"/>
                  </a:lnTo>
                  <a:lnTo>
                    <a:pt x="43" y="63"/>
                  </a:lnTo>
                  <a:lnTo>
                    <a:pt x="36" y="38"/>
                  </a:lnTo>
                  <a:lnTo>
                    <a:pt x="31" y="1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07" name="Freeform 624"/>
            <p:cNvSpPr>
              <a:spLocks/>
            </p:cNvSpPr>
            <p:nvPr/>
          </p:nvSpPr>
          <p:spPr bwMode="auto">
            <a:xfrm>
              <a:off x="3472" y="2205"/>
              <a:ext cx="7" cy="16"/>
            </a:xfrm>
            <a:custGeom>
              <a:avLst/>
              <a:gdLst>
                <a:gd name="T0" fmla="*/ 0 w 44"/>
                <a:gd name="T1" fmla="*/ 0 h 94"/>
                <a:gd name="T2" fmla="*/ 0 w 44"/>
                <a:gd name="T3" fmla="*/ 0 h 94"/>
                <a:gd name="T4" fmla="*/ 0 w 44"/>
                <a:gd name="T5" fmla="*/ 0 h 94"/>
                <a:gd name="T6" fmla="*/ 0 w 44"/>
                <a:gd name="T7" fmla="*/ 0 h 94"/>
                <a:gd name="T8" fmla="*/ 0 w 44"/>
                <a:gd name="T9" fmla="*/ 0 h 94"/>
                <a:gd name="T10" fmla="*/ 0 w 44"/>
                <a:gd name="T11" fmla="*/ 0 h 94"/>
                <a:gd name="T12" fmla="*/ 0 w 44"/>
                <a:gd name="T13" fmla="*/ 0 h 94"/>
                <a:gd name="T14" fmla="*/ 0 w 44"/>
                <a:gd name="T15" fmla="*/ 0 h 94"/>
                <a:gd name="T16" fmla="*/ 0 w 44"/>
                <a:gd name="T17" fmla="*/ 0 h 94"/>
                <a:gd name="T18" fmla="*/ 0 w 44"/>
                <a:gd name="T19" fmla="*/ 0 h 94"/>
                <a:gd name="T20" fmla="*/ 0 w 44"/>
                <a:gd name="T21" fmla="*/ 0 h 94"/>
                <a:gd name="T22" fmla="*/ 0 w 44"/>
                <a:gd name="T23" fmla="*/ 0 h 94"/>
                <a:gd name="T24" fmla="*/ 0 w 44"/>
                <a:gd name="T25" fmla="*/ 0 h 94"/>
                <a:gd name="T26" fmla="*/ 0 w 44"/>
                <a:gd name="T27" fmla="*/ 0 h 94"/>
                <a:gd name="T28" fmla="*/ 0 w 44"/>
                <a:gd name="T29" fmla="*/ 0 h 94"/>
                <a:gd name="T30" fmla="*/ 0 w 44"/>
                <a:gd name="T31" fmla="*/ 0 h 94"/>
                <a:gd name="T32" fmla="*/ 0 w 44"/>
                <a:gd name="T33" fmla="*/ 0 h 94"/>
                <a:gd name="T34" fmla="*/ 0 w 44"/>
                <a:gd name="T35" fmla="*/ 0 h 94"/>
                <a:gd name="T36" fmla="*/ 0 w 44"/>
                <a:gd name="T37" fmla="*/ 0 h 94"/>
                <a:gd name="T38" fmla="*/ 0 w 44"/>
                <a:gd name="T39" fmla="*/ 0 h 94"/>
                <a:gd name="T40" fmla="*/ 0 w 44"/>
                <a:gd name="T41" fmla="*/ 0 h 9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44"/>
                <a:gd name="T64" fmla="*/ 0 h 94"/>
                <a:gd name="T65" fmla="*/ 44 w 44"/>
                <a:gd name="T66" fmla="*/ 94 h 9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44" h="94">
                  <a:moveTo>
                    <a:pt x="22" y="10"/>
                  </a:moveTo>
                  <a:lnTo>
                    <a:pt x="21" y="6"/>
                  </a:lnTo>
                  <a:lnTo>
                    <a:pt x="18" y="2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6" y="1"/>
                  </a:lnTo>
                  <a:lnTo>
                    <a:pt x="3" y="3"/>
                  </a:lnTo>
                  <a:lnTo>
                    <a:pt x="0" y="7"/>
                  </a:lnTo>
                  <a:lnTo>
                    <a:pt x="0" y="11"/>
                  </a:lnTo>
                  <a:lnTo>
                    <a:pt x="0" y="24"/>
                  </a:lnTo>
                  <a:lnTo>
                    <a:pt x="4" y="38"/>
                  </a:lnTo>
                  <a:lnTo>
                    <a:pt x="8" y="52"/>
                  </a:lnTo>
                  <a:lnTo>
                    <a:pt x="14" y="65"/>
                  </a:lnTo>
                  <a:lnTo>
                    <a:pt x="21" y="78"/>
                  </a:lnTo>
                  <a:lnTo>
                    <a:pt x="28" y="87"/>
                  </a:lnTo>
                  <a:lnTo>
                    <a:pt x="37" y="93"/>
                  </a:lnTo>
                  <a:lnTo>
                    <a:pt x="42" y="94"/>
                  </a:lnTo>
                  <a:lnTo>
                    <a:pt x="44" y="76"/>
                  </a:lnTo>
                  <a:lnTo>
                    <a:pt x="38" y="54"/>
                  </a:lnTo>
                  <a:lnTo>
                    <a:pt x="31" y="32"/>
                  </a:lnTo>
                  <a:lnTo>
                    <a:pt x="22" y="1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08" name="Freeform 625"/>
            <p:cNvSpPr>
              <a:spLocks/>
            </p:cNvSpPr>
            <p:nvPr/>
          </p:nvSpPr>
          <p:spPr bwMode="auto">
            <a:xfrm>
              <a:off x="3466" y="2194"/>
              <a:ext cx="6" cy="9"/>
            </a:xfrm>
            <a:custGeom>
              <a:avLst/>
              <a:gdLst>
                <a:gd name="T0" fmla="*/ 0 w 38"/>
                <a:gd name="T1" fmla="*/ 0 h 54"/>
                <a:gd name="T2" fmla="*/ 0 w 38"/>
                <a:gd name="T3" fmla="*/ 0 h 54"/>
                <a:gd name="T4" fmla="*/ 0 w 38"/>
                <a:gd name="T5" fmla="*/ 0 h 54"/>
                <a:gd name="T6" fmla="*/ 0 w 38"/>
                <a:gd name="T7" fmla="*/ 0 h 54"/>
                <a:gd name="T8" fmla="*/ 0 w 38"/>
                <a:gd name="T9" fmla="*/ 0 h 54"/>
                <a:gd name="T10" fmla="*/ 0 w 38"/>
                <a:gd name="T11" fmla="*/ 0 h 54"/>
                <a:gd name="T12" fmla="*/ 0 w 38"/>
                <a:gd name="T13" fmla="*/ 0 h 54"/>
                <a:gd name="T14" fmla="*/ 0 w 38"/>
                <a:gd name="T15" fmla="*/ 0 h 54"/>
                <a:gd name="T16" fmla="*/ 0 w 38"/>
                <a:gd name="T17" fmla="*/ 0 h 54"/>
                <a:gd name="T18" fmla="*/ 0 w 38"/>
                <a:gd name="T19" fmla="*/ 0 h 54"/>
                <a:gd name="T20" fmla="*/ 0 w 38"/>
                <a:gd name="T21" fmla="*/ 0 h 54"/>
                <a:gd name="T22" fmla="*/ 0 w 38"/>
                <a:gd name="T23" fmla="*/ 0 h 54"/>
                <a:gd name="T24" fmla="*/ 0 w 38"/>
                <a:gd name="T25" fmla="*/ 0 h 54"/>
                <a:gd name="T26" fmla="*/ 0 w 38"/>
                <a:gd name="T27" fmla="*/ 0 h 54"/>
                <a:gd name="T28" fmla="*/ 0 w 38"/>
                <a:gd name="T29" fmla="*/ 0 h 54"/>
                <a:gd name="T30" fmla="*/ 0 w 38"/>
                <a:gd name="T31" fmla="*/ 0 h 54"/>
                <a:gd name="T32" fmla="*/ 0 w 38"/>
                <a:gd name="T33" fmla="*/ 0 h 54"/>
                <a:gd name="T34" fmla="*/ 0 w 38"/>
                <a:gd name="T35" fmla="*/ 0 h 54"/>
                <a:gd name="T36" fmla="*/ 0 w 38"/>
                <a:gd name="T37" fmla="*/ 0 h 54"/>
                <a:gd name="T38" fmla="*/ 0 w 38"/>
                <a:gd name="T39" fmla="*/ 0 h 54"/>
                <a:gd name="T40" fmla="*/ 0 w 38"/>
                <a:gd name="T41" fmla="*/ 0 h 54"/>
                <a:gd name="T42" fmla="*/ 0 w 38"/>
                <a:gd name="T43" fmla="*/ 0 h 54"/>
                <a:gd name="T44" fmla="*/ 0 w 38"/>
                <a:gd name="T45" fmla="*/ 0 h 54"/>
                <a:gd name="T46" fmla="*/ 0 w 38"/>
                <a:gd name="T47" fmla="*/ 0 h 54"/>
                <a:gd name="T48" fmla="*/ 0 w 38"/>
                <a:gd name="T49" fmla="*/ 0 h 5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38"/>
                <a:gd name="T76" fmla="*/ 0 h 54"/>
                <a:gd name="T77" fmla="*/ 38 w 38"/>
                <a:gd name="T78" fmla="*/ 54 h 5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38" h="54">
                  <a:moveTo>
                    <a:pt x="20" y="7"/>
                  </a:moveTo>
                  <a:lnTo>
                    <a:pt x="20" y="8"/>
                  </a:lnTo>
                  <a:lnTo>
                    <a:pt x="19" y="4"/>
                  </a:lnTo>
                  <a:lnTo>
                    <a:pt x="15" y="1"/>
                  </a:lnTo>
                  <a:lnTo>
                    <a:pt x="12" y="0"/>
                  </a:lnTo>
                  <a:lnTo>
                    <a:pt x="7" y="0"/>
                  </a:lnTo>
                  <a:lnTo>
                    <a:pt x="4" y="1"/>
                  </a:lnTo>
                  <a:lnTo>
                    <a:pt x="1" y="4"/>
                  </a:lnTo>
                  <a:lnTo>
                    <a:pt x="0" y="8"/>
                  </a:lnTo>
                  <a:lnTo>
                    <a:pt x="0" y="11"/>
                  </a:lnTo>
                  <a:lnTo>
                    <a:pt x="1" y="17"/>
                  </a:lnTo>
                  <a:lnTo>
                    <a:pt x="4" y="24"/>
                  </a:lnTo>
                  <a:lnTo>
                    <a:pt x="8" y="32"/>
                  </a:lnTo>
                  <a:lnTo>
                    <a:pt x="14" y="39"/>
                  </a:lnTo>
                  <a:lnTo>
                    <a:pt x="20" y="46"/>
                  </a:lnTo>
                  <a:lnTo>
                    <a:pt x="27" y="50"/>
                  </a:lnTo>
                  <a:lnTo>
                    <a:pt x="33" y="54"/>
                  </a:lnTo>
                  <a:lnTo>
                    <a:pt x="38" y="54"/>
                  </a:lnTo>
                  <a:lnTo>
                    <a:pt x="36" y="42"/>
                  </a:lnTo>
                  <a:lnTo>
                    <a:pt x="32" y="29"/>
                  </a:lnTo>
                  <a:lnTo>
                    <a:pt x="25" y="16"/>
                  </a:lnTo>
                  <a:lnTo>
                    <a:pt x="20" y="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09" name="Freeform 626"/>
            <p:cNvSpPr>
              <a:spLocks/>
            </p:cNvSpPr>
            <p:nvPr/>
          </p:nvSpPr>
          <p:spPr bwMode="auto">
            <a:xfrm>
              <a:off x="3461" y="2186"/>
              <a:ext cx="8" cy="6"/>
            </a:xfrm>
            <a:custGeom>
              <a:avLst/>
              <a:gdLst>
                <a:gd name="T0" fmla="*/ 0 w 52"/>
                <a:gd name="T1" fmla="*/ 0 h 36"/>
                <a:gd name="T2" fmla="*/ 0 w 52"/>
                <a:gd name="T3" fmla="*/ 0 h 36"/>
                <a:gd name="T4" fmla="*/ 0 w 52"/>
                <a:gd name="T5" fmla="*/ 0 h 36"/>
                <a:gd name="T6" fmla="*/ 0 w 52"/>
                <a:gd name="T7" fmla="*/ 0 h 36"/>
                <a:gd name="T8" fmla="*/ 0 w 52"/>
                <a:gd name="T9" fmla="*/ 0 h 36"/>
                <a:gd name="T10" fmla="*/ 0 w 52"/>
                <a:gd name="T11" fmla="*/ 0 h 36"/>
                <a:gd name="T12" fmla="*/ 0 w 52"/>
                <a:gd name="T13" fmla="*/ 0 h 36"/>
                <a:gd name="T14" fmla="*/ 0 w 52"/>
                <a:gd name="T15" fmla="*/ 0 h 36"/>
                <a:gd name="T16" fmla="*/ 0 w 52"/>
                <a:gd name="T17" fmla="*/ 0 h 36"/>
                <a:gd name="T18" fmla="*/ 0 w 52"/>
                <a:gd name="T19" fmla="*/ 0 h 36"/>
                <a:gd name="T20" fmla="*/ 0 w 52"/>
                <a:gd name="T21" fmla="*/ 0 h 36"/>
                <a:gd name="T22" fmla="*/ 0 w 52"/>
                <a:gd name="T23" fmla="*/ 0 h 36"/>
                <a:gd name="T24" fmla="*/ 0 w 52"/>
                <a:gd name="T25" fmla="*/ 0 h 36"/>
                <a:gd name="T26" fmla="*/ 0 w 52"/>
                <a:gd name="T27" fmla="*/ 0 h 36"/>
                <a:gd name="T28" fmla="*/ 0 w 52"/>
                <a:gd name="T29" fmla="*/ 0 h 36"/>
                <a:gd name="T30" fmla="*/ 0 w 52"/>
                <a:gd name="T31" fmla="*/ 0 h 36"/>
                <a:gd name="T32" fmla="*/ 0 w 52"/>
                <a:gd name="T33" fmla="*/ 0 h 36"/>
                <a:gd name="T34" fmla="*/ 0 w 52"/>
                <a:gd name="T35" fmla="*/ 0 h 36"/>
                <a:gd name="T36" fmla="*/ 0 w 52"/>
                <a:gd name="T37" fmla="*/ 0 h 36"/>
                <a:gd name="T38" fmla="*/ 0 w 52"/>
                <a:gd name="T39" fmla="*/ 0 h 36"/>
                <a:gd name="T40" fmla="*/ 0 w 52"/>
                <a:gd name="T41" fmla="*/ 0 h 36"/>
                <a:gd name="T42" fmla="*/ 0 w 52"/>
                <a:gd name="T43" fmla="*/ 0 h 36"/>
                <a:gd name="T44" fmla="*/ 0 w 52"/>
                <a:gd name="T45" fmla="*/ 0 h 36"/>
                <a:gd name="T46" fmla="*/ 0 w 52"/>
                <a:gd name="T47" fmla="*/ 0 h 36"/>
                <a:gd name="T48" fmla="*/ 0 w 52"/>
                <a:gd name="T49" fmla="*/ 0 h 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52"/>
                <a:gd name="T76" fmla="*/ 0 h 36"/>
                <a:gd name="T77" fmla="*/ 52 w 52"/>
                <a:gd name="T78" fmla="*/ 36 h 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52" h="36">
                  <a:moveTo>
                    <a:pt x="41" y="27"/>
                  </a:moveTo>
                  <a:lnTo>
                    <a:pt x="46" y="24"/>
                  </a:lnTo>
                  <a:lnTo>
                    <a:pt x="51" y="21"/>
                  </a:lnTo>
                  <a:lnTo>
                    <a:pt x="52" y="16"/>
                  </a:lnTo>
                  <a:lnTo>
                    <a:pt x="52" y="12"/>
                  </a:lnTo>
                  <a:lnTo>
                    <a:pt x="50" y="6"/>
                  </a:lnTo>
                  <a:lnTo>
                    <a:pt x="46" y="2"/>
                  </a:lnTo>
                  <a:lnTo>
                    <a:pt x="41" y="0"/>
                  </a:lnTo>
                  <a:lnTo>
                    <a:pt x="36" y="0"/>
                  </a:lnTo>
                  <a:lnTo>
                    <a:pt x="33" y="0"/>
                  </a:lnTo>
                  <a:lnTo>
                    <a:pt x="29" y="1"/>
                  </a:lnTo>
                  <a:lnTo>
                    <a:pt x="21" y="4"/>
                  </a:lnTo>
                  <a:lnTo>
                    <a:pt x="13" y="8"/>
                  </a:lnTo>
                  <a:lnTo>
                    <a:pt x="6" y="15"/>
                  </a:lnTo>
                  <a:lnTo>
                    <a:pt x="3" y="22"/>
                  </a:lnTo>
                  <a:lnTo>
                    <a:pt x="0" y="29"/>
                  </a:lnTo>
                  <a:lnTo>
                    <a:pt x="0" y="31"/>
                  </a:lnTo>
                  <a:lnTo>
                    <a:pt x="4" y="33"/>
                  </a:lnTo>
                  <a:lnTo>
                    <a:pt x="9" y="36"/>
                  </a:lnTo>
                  <a:lnTo>
                    <a:pt x="13" y="36"/>
                  </a:lnTo>
                  <a:lnTo>
                    <a:pt x="18" y="36"/>
                  </a:lnTo>
                  <a:lnTo>
                    <a:pt x="24" y="33"/>
                  </a:lnTo>
                  <a:lnTo>
                    <a:pt x="30" y="32"/>
                  </a:lnTo>
                  <a:lnTo>
                    <a:pt x="36" y="30"/>
                  </a:lnTo>
                  <a:lnTo>
                    <a:pt x="41" y="2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10" name="Freeform 627"/>
            <p:cNvSpPr>
              <a:spLocks/>
            </p:cNvSpPr>
            <p:nvPr/>
          </p:nvSpPr>
          <p:spPr bwMode="auto">
            <a:xfrm>
              <a:off x="3421" y="2176"/>
              <a:ext cx="33" cy="39"/>
            </a:xfrm>
            <a:custGeom>
              <a:avLst/>
              <a:gdLst>
                <a:gd name="T0" fmla="*/ 0 w 198"/>
                <a:gd name="T1" fmla="*/ 0 h 236"/>
                <a:gd name="T2" fmla="*/ 0 w 198"/>
                <a:gd name="T3" fmla="*/ 0 h 236"/>
                <a:gd name="T4" fmla="*/ 0 w 198"/>
                <a:gd name="T5" fmla="*/ 0 h 236"/>
                <a:gd name="T6" fmla="*/ 0 w 198"/>
                <a:gd name="T7" fmla="*/ 0 h 236"/>
                <a:gd name="T8" fmla="*/ 0 w 198"/>
                <a:gd name="T9" fmla="*/ 0 h 236"/>
                <a:gd name="T10" fmla="*/ 0 w 198"/>
                <a:gd name="T11" fmla="*/ 0 h 236"/>
                <a:gd name="T12" fmla="*/ 0 w 198"/>
                <a:gd name="T13" fmla="*/ 0 h 236"/>
                <a:gd name="T14" fmla="*/ 0 w 198"/>
                <a:gd name="T15" fmla="*/ 0 h 236"/>
                <a:gd name="T16" fmla="*/ 0 w 198"/>
                <a:gd name="T17" fmla="*/ 0 h 236"/>
                <a:gd name="T18" fmla="*/ 0 w 198"/>
                <a:gd name="T19" fmla="*/ 0 h 236"/>
                <a:gd name="T20" fmla="*/ 0 w 198"/>
                <a:gd name="T21" fmla="*/ 0 h 236"/>
                <a:gd name="T22" fmla="*/ 0 w 198"/>
                <a:gd name="T23" fmla="*/ 0 h 236"/>
                <a:gd name="T24" fmla="*/ 0 w 198"/>
                <a:gd name="T25" fmla="*/ 0 h 236"/>
                <a:gd name="T26" fmla="*/ 0 w 198"/>
                <a:gd name="T27" fmla="*/ 0 h 236"/>
                <a:gd name="T28" fmla="*/ 0 w 198"/>
                <a:gd name="T29" fmla="*/ 0 h 236"/>
                <a:gd name="T30" fmla="*/ 0 w 198"/>
                <a:gd name="T31" fmla="*/ 0 h 236"/>
                <a:gd name="T32" fmla="*/ 0 w 198"/>
                <a:gd name="T33" fmla="*/ 0 h 236"/>
                <a:gd name="T34" fmla="*/ 0 w 198"/>
                <a:gd name="T35" fmla="*/ 0 h 236"/>
                <a:gd name="T36" fmla="*/ 0 w 198"/>
                <a:gd name="T37" fmla="*/ 0 h 236"/>
                <a:gd name="T38" fmla="*/ 0 w 198"/>
                <a:gd name="T39" fmla="*/ 0 h 236"/>
                <a:gd name="T40" fmla="*/ 0 w 198"/>
                <a:gd name="T41" fmla="*/ 0 h 236"/>
                <a:gd name="T42" fmla="*/ 0 w 198"/>
                <a:gd name="T43" fmla="*/ 0 h 236"/>
                <a:gd name="T44" fmla="*/ 0 w 198"/>
                <a:gd name="T45" fmla="*/ 0 h 236"/>
                <a:gd name="T46" fmla="*/ 0 w 198"/>
                <a:gd name="T47" fmla="*/ 0 h 236"/>
                <a:gd name="T48" fmla="*/ 0 w 198"/>
                <a:gd name="T49" fmla="*/ 0 h 236"/>
                <a:gd name="T50" fmla="*/ 0 w 198"/>
                <a:gd name="T51" fmla="*/ 0 h 236"/>
                <a:gd name="T52" fmla="*/ 0 w 198"/>
                <a:gd name="T53" fmla="*/ 0 h 236"/>
                <a:gd name="T54" fmla="*/ 0 w 198"/>
                <a:gd name="T55" fmla="*/ 0 h 236"/>
                <a:gd name="T56" fmla="*/ 0 w 198"/>
                <a:gd name="T57" fmla="*/ 0 h 236"/>
                <a:gd name="T58" fmla="*/ 0 w 198"/>
                <a:gd name="T59" fmla="*/ 0 h 236"/>
                <a:gd name="T60" fmla="*/ 0 w 198"/>
                <a:gd name="T61" fmla="*/ 0 h 236"/>
                <a:gd name="T62" fmla="*/ 0 w 198"/>
                <a:gd name="T63" fmla="*/ 0 h 236"/>
                <a:gd name="T64" fmla="*/ 0 w 198"/>
                <a:gd name="T65" fmla="*/ 0 h 236"/>
                <a:gd name="T66" fmla="*/ 0 w 198"/>
                <a:gd name="T67" fmla="*/ 0 h 236"/>
                <a:gd name="T68" fmla="*/ 0 w 198"/>
                <a:gd name="T69" fmla="*/ 0 h 236"/>
                <a:gd name="T70" fmla="*/ 0 w 198"/>
                <a:gd name="T71" fmla="*/ 0 h 236"/>
                <a:gd name="T72" fmla="*/ 0 w 198"/>
                <a:gd name="T73" fmla="*/ 0 h 236"/>
                <a:gd name="T74" fmla="*/ 0 w 198"/>
                <a:gd name="T75" fmla="*/ 0 h 236"/>
                <a:gd name="T76" fmla="*/ 0 w 198"/>
                <a:gd name="T77" fmla="*/ 0 h 236"/>
                <a:gd name="T78" fmla="*/ 0 w 198"/>
                <a:gd name="T79" fmla="*/ 0 h 236"/>
                <a:gd name="T80" fmla="*/ 0 w 198"/>
                <a:gd name="T81" fmla="*/ 0 h 236"/>
                <a:gd name="T82" fmla="*/ 0 w 198"/>
                <a:gd name="T83" fmla="*/ 0 h 236"/>
                <a:gd name="T84" fmla="*/ 0 w 198"/>
                <a:gd name="T85" fmla="*/ 0 h 236"/>
                <a:gd name="T86" fmla="*/ 0 w 198"/>
                <a:gd name="T87" fmla="*/ 0 h 236"/>
                <a:gd name="T88" fmla="*/ 0 w 198"/>
                <a:gd name="T89" fmla="*/ 0 h 236"/>
                <a:gd name="T90" fmla="*/ 0 w 198"/>
                <a:gd name="T91" fmla="*/ 0 h 236"/>
                <a:gd name="T92" fmla="*/ 0 w 198"/>
                <a:gd name="T93" fmla="*/ 0 h 236"/>
                <a:gd name="T94" fmla="*/ 0 w 198"/>
                <a:gd name="T95" fmla="*/ 0 h 236"/>
                <a:gd name="T96" fmla="*/ 0 w 198"/>
                <a:gd name="T97" fmla="*/ 0 h 236"/>
                <a:gd name="T98" fmla="*/ 0 w 198"/>
                <a:gd name="T99" fmla="*/ 0 h 236"/>
                <a:gd name="T100" fmla="*/ 0 w 198"/>
                <a:gd name="T101" fmla="*/ 0 h 236"/>
                <a:gd name="T102" fmla="*/ 0 w 198"/>
                <a:gd name="T103" fmla="*/ 0 h 236"/>
                <a:gd name="T104" fmla="*/ 0 w 198"/>
                <a:gd name="T105" fmla="*/ 0 h 236"/>
                <a:gd name="T106" fmla="*/ 0 w 198"/>
                <a:gd name="T107" fmla="*/ 0 h 236"/>
                <a:gd name="T108" fmla="*/ 0 w 198"/>
                <a:gd name="T109" fmla="*/ 0 h 236"/>
                <a:gd name="T110" fmla="*/ 0 w 198"/>
                <a:gd name="T111" fmla="*/ 0 h 236"/>
                <a:gd name="T112" fmla="*/ 0 w 198"/>
                <a:gd name="T113" fmla="*/ 0 h 236"/>
                <a:gd name="T114" fmla="*/ 0 w 198"/>
                <a:gd name="T115" fmla="*/ 0 h 236"/>
                <a:gd name="T116" fmla="*/ 0 w 198"/>
                <a:gd name="T117" fmla="*/ 0 h 236"/>
                <a:gd name="T118" fmla="*/ 0 w 198"/>
                <a:gd name="T119" fmla="*/ 0 h 236"/>
                <a:gd name="T120" fmla="*/ 0 w 198"/>
                <a:gd name="T121" fmla="*/ 0 h 2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98"/>
                <a:gd name="T184" fmla="*/ 0 h 236"/>
                <a:gd name="T185" fmla="*/ 198 w 198"/>
                <a:gd name="T186" fmla="*/ 236 h 2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98" h="236">
                  <a:moveTo>
                    <a:pt x="73" y="36"/>
                  </a:moveTo>
                  <a:lnTo>
                    <a:pt x="58" y="46"/>
                  </a:lnTo>
                  <a:lnTo>
                    <a:pt x="46" y="58"/>
                  </a:lnTo>
                  <a:lnTo>
                    <a:pt x="33" y="72"/>
                  </a:lnTo>
                  <a:lnTo>
                    <a:pt x="22" y="85"/>
                  </a:lnTo>
                  <a:lnTo>
                    <a:pt x="14" y="100"/>
                  </a:lnTo>
                  <a:lnTo>
                    <a:pt x="7" y="115"/>
                  </a:lnTo>
                  <a:lnTo>
                    <a:pt x="2" y="130"/>
                  </a:lnTo>
                  <a:lnTo>
                    <a:pt x="0" y="146"/>
                  </a:lnTo>
                  <a:lnTo>
                    <a:pt x="2" y="170"/>
                  </a:lnTo>
                  <a:lnTo>
                    <a:pt x="12" y="190"/>
                  </a:lnTo>
                  <a:lnTo>
                    <a:pt x="26" y="207"/>
                  </a:lnTo>
                  <a:lnTo>
                    <a:pt x="43" y="220"/>
                  </a:lnTo>
                  <a:lnTo>
                    <a:pt x="64" y="229"/>
                  </a:lnTo>
                  <a:lnTo>
                    <a:pt x="88" y="235"/>
                  </a:lnTo>
                  <a:lnTo>
                    <a:pt x="110" y="236"/>
                  </a:lnTo>
                  <a:lnTo>
                    <a:pt x="132" y="232"/>
                  </a:lnTo>
                  <a:lnTo>
                    <a:pt x="137" y="232"/>
                  </a:lnTo>
                  <a:lnTo>
                    <a:pt x="142" y="230"/>
                  </a:lnTo>
                  <a:lnTo>
                    <a:pt x="145" y="226"/>
                  </a:lnTo>
                  <a:lnTo>
                    <a:pt x="146" y="221"/>
                  </a:lnTo>
                  <a:lnTo>
                    <a:pt x="145" y="219"/>
                  </a:lnTo>
                  <a:lnTo>
                    <a:pt x="142" y="219"/>
                  </a:lnTo>
                  <a:lnTo>
                    <a:pt x="137" y="217"/>
                  </a:lnTo>
                  <a:lnTo>
                    <a:pt x="131" y="217"/>
                  </a:lnTo>
                  <a:lnTo>
                    <a:pt x="124" y="217"/>
                  </a:lnTo>
                  <a:lnTo>
                    <a:pt x="118" y="217"/>
                  </a:lnTo>
                  <a:lnTo>
                    <a:pt x="112" y="217"/>
                  </a:lnTo>
                  <a:lnTo>
                    <a:pt x="109" y="217"/>
                  </a:lnTo>
                  <a:lnTo>
                    <a:pt x="97" y="216"/>
                  </a:lnTo>
                  <a:lnTo>
                    <a:pt x="87" y="215"/>
                  </a:lnTo>
                  <a:lnTo>
                    <a:pt x="75" y="214"/>
                  </a:lnTo>
                  <a:lnTo>
                    <a:pt x="63" y="211"/>
                  </a:lnTo>
                  <a:lnTo>
                    <a:pt x="51" y="207"/>
                  </a:lnTo>
                  <a:lnTo>
                    <a:pt x="40" y="199"/>
                  </a:lnTo>
                  <a:lnTo>
                    <a:pt x="29" y="189"/>
                  </a:lnTo>
                  <a:lnTo>
                    <a:pt x="17" y="174"/>
                  </a:lnTo>
                  <a:lnTo>
                    <a:pt x="15" y="157"/>
                  </a:lnTo>
                  <a:lnTo>
                    <a:pt x="16" y="141"/>
                  </a:lnTo>
                  <a:lnTo>
                    <a:pt x="21" y="124"/>
                  </a:lnTo>
                  <a:lnTo>
                    <a:pt x="28" y="109"/>
                  </a:lnTo>
                  <a:lnTo>
                    <a:pt x="39" y="96"/>
                  </a:lnTo>
                  <a:lnTo>
                    <a:pt x="50" y="82"/>
                  </a:lnTo>
                  <a:lnTo>
                    <a:pt x="63" y="70"/>
                  </a:lnTo>
                  <a:lnTo>
                    <a:pt x="78" y="59"/>
                  </a:lnTo>
                  <a:lnTo>
                    <a:pt x="94" y="49"/>
                  </a:lnTo>
                  <a:lnTo>
                    <a:pt x="110" y="39"/>
                  </a:lnTo>
                  <a:lnTo>
                    <a:pt x="126" y="31"/>
                  </a:lnTo>
                  <a:lnTo>
                    <a:pt x="142" y="24"/>
                  </a:lnTo>
                  <a:lnTo>
                    <a:pt x="158" y="19"/>
                  </a:lnTo>
                  <a:lnTo>
                    <a:pt x="172" y="13"/>
                  </a:lnTo>
                  <a:lnTo>
                    <a:pt x="186" y="10"/>
                  </a:lnTo>
                  <a:lnTo>
                    <a:pt x="198" y="7"/>
                  </a:lnTo>
                  <a:lnTo>
                    <a:pt x="190" y="3"/>
                  </a:lnTo>
                  <a:lnTo>
                    <a:pt x="177" y="0"/>
                  </a:lnTo>
                  <a:lnTo>
                    <a:pt x="162" y="3"/>
                  </a:lnTo>
                  <a:lnTo>
                    <a:pt x="144" y="6"/>
                  </a:lnTo>
                  <a:lnTo>
                    <a:pt x="124" y="12"/>
                  </a:lnTo>
                  <a:lnTo>
                    <a:pt x="105" y="19"/>
                  </a:lnTo>
                  <a:lnTo>
                    <a:pt x="88" y="28"/>
                  </a:lnTo>
                  <a:lnTo>
                    <a:pt x="73" y="36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11" name="Freeform 628"/>
            <p:cNvSpPr>
              <a:spLocks/>
            </p:cNvSpPr>
            <p:nvPr/>
          </p:nvSpPr>
          <p:spPr bwMode="auto">
            <a:xfrm>
              <a:off x="3477" y="2176"/>
              <a:ext cx="22" cy="30"/>
            </a:xfrm>
            <a:custGeom>
              <a:avLst/>
              <a:gdLst>
                <a:gd name="T0" fmla="*/ 0 w 128"/>
                <a:gd name="T1" fmla="*/ 0 h 183"/>
                <a:gd name="T2" fmla="*/ 0 w 128"/>
                <a:gd name="T3" fmla="*/ 0 h 183"/>
                <a:gd name="T4" fmla="*/ 0 w 128"/>
                <a:gd name="T5" fmla="*/ 0 h 183"/>
                <a:gd name="T6" fmla="*/ 0 w 128"/>
                <a:gd name="T7" fmla="*/ 0 h 183"/>
                <a:gd name="T8" fmla="*/ 0 w 128"/>
                <a:gd name="T9" fmla="*/ 0 h 183"/>
                <a:gd name="T10" fmla="*/ 0 w 128"/>
                <a:gd name="T11" fmla="*/ 0 h 183"/>
                <a:gd name="T12" fmla="*/ 0 w 128"/>
                <a:gd name="T13" fmla="*/ 0 h 183"/>
                <a:gd name="T14" fmla="*/ 0 w 128"/>
                <a:gd name="T15" fmla="*/ 0 h 183"/>
                <a:gd name="T16" fmla="*/ 0 w 128"/>
                <a:gd name="T17" fmla="*/ 0 h 183"/>
                <a:gd name="T18" fmla="*/ 0 w 128"/>
                <a:gd name="T19" fmla="*/ 0 h 183"/>
                <a:gd name="T20" fmla="*/ 0 w 128"/>
                <a:gd name="T21" fmla="*/ 0 h 183"/>
                <a:gd name="T22" fmla="*/ 0 w 128"/>
                <a:gd name="T23" fmla="*/ 0 h 183"/>
                <a:gd name="T24" fmla="*/ 0 w 128"/>
                <a:gd name="T25" fmla="*/ 0 h 183"/>
                <a:gd name="T26" fmla="*/ 0 w 128"/>
                <a:gd name="T27" fmla="*/ 0 h 183"/>
                <a:gd name="T28" fmla="*/ 0 w 128"/>
                <a:gd name="T29" fmla="*/ 0 h 183"/>
                <a:gd name="T30" fmla="*/ 0 w 128"/>
                <a:gd name="T31" fmla="*/ 0 h 183"/>
                <a:gd name="T32" fmla="*/ 0 w 128"/>
                <a:gd name="T33" fmla="*/ 0 h 183"/>
                <a:gd name="T34" fmla="*/ 0 w 128"/>
                <a:gd name="T35" fmla="*/ 0 h 183"/>
                <a:gd name="T36" fmla="*/ 0 w 128"/>
                <a:gd name="T37" fmla="*/ 0 h 183"/>
                <a:gd name="T38" fmla="*/ 0 w 128"/>
                <a:gd name="T39" fmla="*/ 0 h 183"/>
                <a:gd name="T40" fmla="*/ 0 w 128"/>
                <a:gd name="T41" fmla="*/ 0 h 183"/>
                <a:gd name="T42" fmla="*/ 0 w 128"/>
                <a:gd name="T43" fmla="*/ 0 h 183"/>
                <a:gd name="T44" fmla="*/ 0 w 128"/>
                <a:gd name="T45" fmla="*/ 0 h 183"/>
                <a:gd name="T46" fmla="*/ 0 w 128"/>
                <a:gd name="T47" fmla="*/ 0 h 183"/>
                <a:gd name="T48" fmla="*/ 0 w 128"/>
                <a:gd name="T49" fmla="*/ 0 h 183"/>
                <a:gd name="T50" fmla="*/ 0 w 128"/>
                <a:gd name="T51" fmla="*/ 0 h 183"/>
                <a:gd name="T52" fmla="*/ 0 w 128"/>
                <a:gd name="T53" fmla="*/ 0 h 183"/>
                <a:gd name="T54" fmla="*/ 0 w 128"/>
                <a:gd name="T55" fmla="*/ 0 h 183"/>
                <a:gd name="T56" fmla="*/ 0 w 128"/>
                <a:gd name="T57" fmla="*/ 0 h 183"/>
                <a:gd name="T58" fmla="*/ 0 w 128"/>
                <a:gd name="T59" fmla="*/ 0 h 183"/>
                <a:gd name="T60" fmla="*/ 0 w 128"/>
                <a:gd name="T61" fmla="*/ 0 h 183"/>
                <a:gd name="T62" fmla="*/ 0 w 128"/>
                <a:gd name="T63" fmla="*/ 0 h 183"/>
                <a:gd name="T64" fmla="*/ 0 w 128"/>
                <a:gd name="T65" fmla="*/ 0 h 183"/>
                <a:gd name="T66" fmla="*/ 0 w 128"/>
                <a:gd name="T67" fmla="*/ 0 h 183"/>
                <a:gd name="T68" fmla="*/ 0 w 128"/>
                <a:gd name="T69" fmla="*/ 0 h 183"/>
                <a:gd name="T70" fmla="*/ 0 w 128"/>
                <a:gd name="T71" fmla="*/ 0 h 183"/>
                <a:gd name="T72" fmla="*/ 0 w 128"/>
                <a:gd name="T73" fmla="*/ 0 h 183"/>
                <a:gd name="T74" fmla="*/ 0 w 128"/>
                <a:gd name="T75" fmla="*/ 0 h 183"/>
                <a:gd name="T76" fmla="*/ 0 w 128"/>
                <a:gd name="T77" fmla="*/ 0 h 183"/>
                <a:gd name="T78" fmla="*/ 0 w 128"/>
                <a:gd name="T79" fmla="*/ 0 h 183"/>
                <a:gd name="T80" fmla="*/ 0 w 128"/>
                <a:gd name="T81" fmla="*/ 0 h 183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28"/>
                <a:gd name="T124" fmla="*/ 0 h 183"/>
                <a:gd name="T125" fmla="*/ 128 w 128"/>
                <a:gd name="T126" fmla="*/ 183 h 183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28" h="183">
                  <a:moveTo>
                    <a:pt x="108" y="61"/>
                  </a:moveTo>
                  <a:lnTo>
                    <a:pt x="111" y="80"/>
                  </a:lnTo>
                  <a:lnTo>
                    <a:pt x="109" y="97"/>
                  </a:lnTo>
                  <a:lnTo>
                    <a:pt x="101" y="110"/>
                  </a:lnTo>
                  <a:lnTo>
                    <a:pt x="89" y="123"/>
                  </a:lnTo>
                  <a:lnTo>
                    <a:pt x="75" y="134"/>
                  </a:lnTo>
                  <a:lnTo>
                    <a:pt x="60" y="145"/>
                  </a:lnTo>
                  <a:lnTo>
                    <a:pt x="43" y="156"/>
                  </a:lnTo>
                  <a:lnTo>
                    <a:pt x="29" y="167"/>
                  </a:lnTo>
                  <a:lnTo>
                    <a:pt x="27" y="170"/>
                  </a:lnTo>
                  <a:lnTo>
                    <a:pt x="26" y="172"/>
                  </a:lnTo>
                  <a:lnTo>
                    <a:pt x="26" y="176"/>
                  </a:lnTo>
                  <a:lnTo>
                    <a:pt x="28" y="179"/>
                  </a:lnTo>
                  <a:lnTo>
                    <a:pt x="30" y="182"/>
                  </a:lnTo>
                  <a:lnTo>
                    <a:pt x="34" y="183"/>
                  </a:lnTo>
                  <a:lnTo>
                    <a:pt x="37" y="183"/>
                  </a:lnTo>
                  <a:lnTo>
                    <a:pt x="41" y="182"/>
                  </a:lnTo>
                  <a:lnTo>
                    <a:pt x="58" y="171"/>
                  </a:lnTo>
                  <a:lnTo>
                    <a:pt x="76" y="160"/>
                  </a:lnTo>
                  <a:lnTo>
                    <a:pt x="92" y="147"/>
                  </a:lnTo>
                  <a:lnTo>
                    <a:pt x="108" y="132"/>
                  </a:lnTo>
                  <a:lnTo>
                    <a:pt x="118" y="116"/>
                  </a:lnTo>
                  <a:lnTo>
                    <a:pt x="125" y="98"/>
                  </a:lnTo>
                  <a:lnTo>
                    <a:pt x="128" y="78"/>
                  </a:lnTo>
                  <a:lnTo>
                    <a:pt x="123" y="58"/>
                  </a:lnTo>
                  <a:lnTo>
                    <a:pt x="112" y="41"/>
                  </a:lnTo>
                  <a:lnTo>
                    <a:pt x="98" y="28"/>
                  </a:lnTo>
                  <a:lnTo>
                    <a:pt x="80" y="16"/>
                  </a:lnTo>
                  <a:lnTo>
                    <a:pt x="61" y="8"/>
                  </a:lnTo>
                  <a:lnTo>
                    <a:pt x="41" y="2"/>
                  </a:lnTo>
                  <a:lnTo>
                    <a:pt x="23" y="0"/>
                  </a:lnTo>
                  <a:lnTo>
                    <a:pt x="9" y="1"/>
                  </a:lnTo>
                  <a:lnTo>
                    <a:pt x="0" y="6"/>
                  </a:lnTo>
                  <a:lnTo>
                    <a:pt x="16" y="10"/>
                  </a:lnTo>
                  <a:lnTo>
                    <a:pt x="33" y="14"/>
                  </a:lnTo>
                  <a:lnTo>
                    <a:pt x="48" y="17"/>
                  </a:lnTo>
                  <a:lnTo>
                    <a:pt x="63" y="22"/>
                  </a:lnTo>
                  <a:lnTo>
                    <a:pt x="77" y="28"/>
                  </a:lnTo>
                  <a:lnTo>
                    <a:pt x="90" y="36"/>
                  </a:lnTo>
                  <a:lnTo>
                    <a:pt x="101" y="46"/>
                  </a:lnTo>
                  <a:lnTo>
                    <a:pt x="108" y="61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12" name="Freeform 629"/>
            <p:cNvSpPr>
              <a:spLocks/>
            </p:cNvSpPr>
            <p:nvPr/>
          </p:nvSpPr>
          <p:spPr bwMode="auto">
            <a:xfrm>
              <a:off x="3400" y="2169"/>
              <a:ext cx="53" cy="63"/>
            </a:xfrm>
            <a:custGeom>
              <a:avLst/>
              <a:gdLst>
                <a:gd name="T0" fmla="*/ 0 w 323"/>
                <a:gd name="T1" fmla="*/ 0 h 379"/>
                <a:gd name="T2" fmla="*/ 0 w 323"/>
                <a:gd name="T3" fmla="*/ 0 h 379"/>
                <a:gd name="T4" fmla="*/ 0 w 323"/>
                <a:gd name="T5" fmla="*/ 0 h 379"/>
                <a:gd name="T6" fmla="*/ 0 w 323"/>
                <a:gd name="T7" fmla="*/ 0 h 379"/>
                <a:gd name="T8" fmla="*/ 0 w 323"/>
                <a:gd name="T9" fmla="*/ 0 h 379"/>
                <a:gd name="T10" fmla="*/ 0 w 323"/>
                <a:gd name="T11" fmla="*/ 0 h 379"/>
                <a:gd name="T12" fmla="*/ 0 w 323"/>
                <a:gd name="T13" fmla="*/ 0 h 379"/>
                <a:gd name="T14" fmla="*/ 0 w 323"/>
                <a:gd name="T15" fmla="*/ 0 h 379"/>
                <a:gd name="T16" fmla="*/ 0 w 323"/>
                <a:gd name="T17" fmla="*/ 0 h 379"/>
                <a:gd name="T18" fmla="*/ 0 w 323"/>
                <a:gd name="T19" fmla="*/ 0 h 379"/>
                <a:gd name="T20" fmla="*/ 0 w 323"/>
                <a:gd name="T21" fmla="*/ 0 h 379"/>
                <a:gd name="T22" fmla="*/ 0 w 323"/>
                <a:gd name="T23" fmla="*/ 0 h 379"/>
                <a:gd name="T24" fmla="*/ 0 w 323"/>
                <a:gd name="T25" fmla="*/ 0 h 379"/>
                <a:gd name="T26" fmla="*/ 0 w 323"/>
                <a:gd name="T27" fmla="*/ 0 h 379"/>
                <a:gd name="T28" fmla="*/ 0 w 323"/>
                <a:gd name="T29" fmla="*/ 0 h 379"/>
                <a:gd name="T30" fmla="*/ 0 w 323"/>
                <a:gd name="T31" fmla="*/ 0 h 379"/>
                <a:gd name="T32" fmla="*/ 0 w 323"/>
                <a:gd name="T33" fmla="*/ 0 h 379"/>
                <a:gd name="T34" fmla="*/ 0 w 323"/>
                <a:gd name="T35" fmla="*/ 0 h 379"/>
                <a:gd name="T36" fmla="*/ 0 w 323"/>
                <a:gd name="T37" fmla="*/ 0 h 379"/>
                <a:gd name="T38" fmla="*/ 0 w 323"/>
                <a:gd name="T39" fmla="*/ 0 h 379"/>
                <a:gd name="T40" fmla="*/ 0 w 323"/>
                <a:gd name="T41" fmla="*/ 0 h 379"/>
                <a:gd name="T42" fmla="*/ 0 w 323"/>
                <a:gd name="T43" fmla="*/ 0 h 379"/>
                <a:gd name="T44" fmla="*/ 0 w 323"/>
                <a:gd name="T45" fmla="*/ 0 h 379"/>
                <a:gd name="T46" fmla="*/ 0 w 323"/>
                <a:gd name="T47" fmla="*/ 0 h 379"/>
                <a:gd name="T48" fmla="*/ 0 w 323"/>
                <a:gd name="T49" fmla="*/ 0 h 379"/>
                <a:gd name="T50" fmla="*/ 0 w 323"/>
                <a:gd name="T51" fmla="*/ 0 h 379"/>
                <a:gd name="T52" fmla="*/ 0 w 323"/>
                <a:gd name="T53" fmla="*/ 0 h 379"/>
                <a:gd name="T54" fmla="*/ 0 w 323"/>
                <a:gd name="T55" fmla="*/ 0 h 379"/>
                <a:gd name="T56" fmla="*/ 0 w 323"/>
                <a:gd name="T57" fmla="*/ 0 h 379"/>
                <a:gd name="T58" fmla="*/ 0 w 323"/>
                <a:gd name="T59" fmla="*/ 0 h 379"/>
                <a:gd name="T60" fmla="*/ 0 w 323"/>
                <a:gd name="T61" fmla="*/ 0 h 379"/>
                <a:gd name="T62" fmla="*/ 0 w 323"/>
                <a:gd name="T63" fmla="*/ 0 h 379"/>
                <a:gd name="T64" fmla="*/ 0 w 323"/>
                <a:gd name="T65" fmla="*/ 0 h 379"/>
                <a:gd name="T66" fmla="*/ 0 w 323"/>
                <a:gd name="T67" fmla="*/ 0 h 379"/>
                <a:gd name="T68" fmla="*/ 0 w 323"/>
                <a:gd name="T69" fmla="*/ 0 h 379"/>
                <a:gd name="T70" fmla="*/ 0 w 323"/>
                <a:gd name="T71" fmla="*/ 0 h 379"/>
                <a:gd name="T72" fmla="*/ 0 w 323"/>
                <a:gd name="T73" fmla="*/ 0 h 379"/>
                <a:gd name="T74" fmla="*/ 0 w 323"/>
                <a:gd name="T75" fmla="*/ 0 h 379"/>
                <a:gd name="T76" fmla="*/ 0 w 323"/>
                <a:gd name="T77" fmla="*/ 0 h 379"/>
                <a:gd name="T78" fmla="*/ 0 w 323"/>
                <a:gd name="T79" fmla="*/ 0 h 379"/>
                <a:gd name="T80" fmla="*/ 0 w 323"/>
                <a:gd name="T81" fmla="*/ 0 h 379"/>
                <a:gd name="T82" fmla="*/ 0 w 323"/>
                <a:gd name="T83" fmla="*/ 0 h 379"/>
                <a:gd name="T84" fmla="*/ 0 w 323"/>
                <a:gd name="T85" fmla="*/ 0 h 379"/>
                <a:gd name="T86" fmla="*/ 0 w 323"/>
                <a:gd name="T87" fmla="*/ 0 h 379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323"/>
                <a:gd name="T133" fmla="*/ 0 h 379"/>
                <a:gd name="T134" fmla="*/ 323 w 323"/>
                <a:gd name="T135" fmla="*/ 379 h 379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323" h="379">
                  <a:moveTo>
                    <a:pt x="126" y="50"/>
                  </a:moveTo>
                  <a:lnTo>
                    <a:pt x="101" y="70"/>
                  </a:lnTo>
                  <a:lnTo>
                    <a:pt x="76" y="92"/>
                  </a:lnTo>
                  <a:lnTo>
                    <a:pt x="54" y="115"/>
                  </a:lnTo>
                  <a:lnTo>
                    <a:pt x="34" y="140"/>
                  </a:lnTo>
                  <a:lnTo>
                    <a:pt x="18" y="167"/>
                  </a:lnTo>
                  <a:lnTo>
                    <a:pt x="6" y="196"/>
                  </a:lnTo>
                  <a:lnTo>
                    <a:pt x="0" y="227"/>
                  </a:lnTo>
                  <a:lnTo>
                    <a:pt x="1" y="259"/>
                  </a:lnTo>
                  <a:lnTo>
                    <a:pt x="4" y="267"/>
                  </a:lnTo>
                  <a:lnTo>
                    <a:pt x="7" y="277"/>
                  </a:lnTo>
                  <a:lnTo>
                    <a:pt x="11" y="283"/>
                  </a:lnTo>
                  <a:lnTo>
                    <a:pt x="15" y="291"/>
                  </a:lnTo>
                  <a:lnTo>
                    <a:pt x="21" y="298"/>
                  </a:lnTo>
                  <a:lnTo>
                    <a:pt x="27" y="305"/>
                  </a:lnTo>
                  <a:lnTo>
                    <a:pt x="34" y="311"/>
                  </a:lnTo>
                  <a:lnTo>
                    <a:pt x="41" y="316"/>
                  </a:lnTo>
                  <a:lnTo>
                    <a:pt x="57" y="325"/>
                  </a:lnTo>
                  <a:lnTo>
                    <a:pt x="72" y="333"/>
                  </a:lnTo>
                  <a:lnTo>
                    <a:pt x="87" y="340"/>
                  </a:lnTo>
                  <a:lnTo>
                    <a:pt x="103" y="345"/>
                  </a:lnTo>
                  <a:lnTo>
                    <a:pt x="120" y="351"/>
                  </a:lnTo>
                  <a:lnTo>
                    <a:pt x="136" y="356"/>
                  </a:lnTo>
                  <a:lnTo>
                    <a:pt x="153" y="360"/>
                  </a:lnTo>
                  <a:lnTo>
                    <a:pt x="169" y="364"/>
                  </a:lnTo>
                  <a:lnTo>
                    <a:pt x="187" y="367"/>
                  </a:lnTo>
                  <a:lnTo>
                    <a:pt x="204" y="370"/>
                  </a:lnTo>
                  <a:lnTo>
                    <a:pt x="221" y="372"/>
                  </a:lnTo>
                  <a:lnTo>
                    <a:pt x="238" y="374"/>
                  </a:lnTo>
                  <a:lnTo>
                    <a:pt x="256" y="375"/>
                  </a:lnTo>
                  <a:lnTo>
                    <a:pt x="273" y="376"/>
                  </a:lnTo>
                  <a:lnTo>
                    <a:pt x="290" y="378"/>
                  </a:lnTo>
                  <a:lnTo>
                    <a:pt x="307" y="379"/>
                  </a:lnTo>
                  <a:lnTo>
                    <a:pt x="312" y="379"/>
                  </a:lnTo>
                  <a:lnTo>
                    <a:pt x="317" y="375"/>
                  </a:lnTo>
                  <a:lnTo>
                    <a:pt x="320" y="372"/>
                  </a:lnTo>
                  <a:lnTo>
                    <a:pt x="323" y="366"/>
                  </a:lnTo>
                  <a:lnTo>
                    <a:pt x="323" y="360"/>
                  </a:lnTo>
                  <a:lnTo>
                    <a:pt x="320" y="356"/>
                  </a:lnTo>
                  <a:lnTo>
                    <a:pt x="316" y="352"/>
                  </a:lnTo>
                  <a:lnTo>
                    <a:pt x="311" y="351"/>
                  </a:lnTo>
                  <a:lnTo>
                    <a:pt x="295" y="351"/>
                  </a:lnTo>
                  <a:lnTo>
                    <a:pt x="279" y="351"/>
                  </a:lnTo>
                  <a:lnTo>
                    <a:pt x="263" y="350"/>
                  </a:lnTo>
                  <a:lnTo>
                    <a:pt x="248" y="349"/>
                  </a:lnTo>
                  <a:lnTo>
                    <a:pt x="231" y="348"/>
                  </a:lnTo>
                  <a:lnTo>
                    <a:pt x="215" y="345"/>
                  </a:lnTo>
                  <a:lnTo>
                    <a:pt x="200" y="343"/>
                  </a:lnTo>
                  <a:lnTo>
                    <a:pt x="183" y="341"/>
                  </a:lnTo>
                  <a:lnTo>
                    <a:pt x="168" y="337"/>
                  </a:lnTo>
                  <a:lnTo>
                    <a:pt x="151" y="334"/>
                  </a:lnTo>
                  <a:lnTo>
                    <a:pt x="136" y="329"/>
                  </a:lnTo>
                  <a:lnTo>
                    <a:pt x="121" y="325"/>
                  </a:lnTo>
                  <a:lnTo>
                    <a:pt x="106" y="320"/>
                  </a:lnTo>
                  <a:lnTo>
                    <a:pt x="92" y="313"/>
                  </a:lnTo>
                  <a:lnTo>
                    <a:pt x="76" y="306"/>
                  </a:lnTo>
                  <a:lnTo>
                    <a:pt x="62" y="300"/>
                  </a:lnTo>
                  <a:lnTo>
                    <a:pt x="51" y="291"/>
                  </a:lnTo>
                  <a:lnTo>
                    <a:pt x="41" y="280"/>
                  </a:lnTo>
                  <a:lnTo>
                    <a:pt x="35" y="269"/>
                  </a:lnTo>
                  <a:lnTo>
                    <a:pt x="31" y="255"/>
                  </a:lnTo>
                  <a:lnTo>
                    <a:pt x="31" y="239"/>
                  </a:lnTo>
                  <a:lnTo>
                    <a:pt x="33" y="218"/>
                  </a:lnTo>
                  <a:lnTo>
                    <a:pt x="38" y="197"/>
                  </a:lnTo>
                  <a:lnTo>
                    <a:pt x="42" y="182"/>
                  </a:lnTo>
                  <a:lnTo>
                    <a:pt x="51" y="165"/>
                  </a:lnTo>
                  <a:lnTo>
                    <a:pt x="60" y="150"/>
                  </a:lnTo>
                  <a:lnTo>
                    <a:pt x="68" y="136"/>
                  </a:lnTo>
                  <a:lnTo>
                    <a:pt x="79" y="124"/>
                  </a:lnTo>
                  <a:lnTo>
                    <a:pt x="89" y="111"/>
                  </a:lnTo>
                  <a:lnTo>
                    <a:pt x="101" y="100"/>
                  </a:lnTo>
                  <a:lnTo>
                    <a:pt x="114" y="88"/>
                  </a:lnTo>
                  <a:lnTo>
                    <a:pt x="129" y="76"/>
                  </a:lnTo>
                  <a:lnTo>
                    <a:pt x="144" y="64"/>
                  </a:lnTo>
                  <a:lnTo>
                    <a:pt x="162" y="53"/>
                  </a:lnTo>
                  <a:lnTo>
                    <a:pt x="181" y="41"/>
                  </a:lnTo>
                  <a:lnTo>
                    <a:pt x="201" y="31"/>
                  </a:lnTo>
                  <a:lnTo>
                    <a:pt x="219" y="22"/>
                  </a:lnTo>
                  <a:lnTo>
                    <a:pt x="237" y="14"/>
                  </a:lnTo>
                  <a:lnTo>
                    <a:pt x="253" y="7"/>
                  </a:lnTo>
                  <a:lnTo>
                    <a:pt x="268" y="1"/>
                  </a:lnTo>
                  <a:lnTo>
                    <a:pt x="255" y="0"/>
                  </a:lnTo>
                  <a:lnTo>
                    <a:pt x="238" y="1"/>
                  </a:lnTo>
                  <a:lnTo>
                    <a:pt x="221" y="5"/>
                  </a:lnTo>
                  <a:lnTo>
                    <a:pt x="201" y="11"/>
                  </a:lnTo>
                  <a:lnTo>
                    <a:pt x="181" y="19"/>
                  </a:lnTo>
                  <a:lnTo>
                    <a:pt x="161" y="28"/>
                  </a:lnTo>
                  <a:lnTo>
                    <a:pt x="142" y="39"/>
                  </a:lnTo>
                  <a:lnTo>
                    <a:pt x="126" y="5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13" name="Freeform 630"/>
            <p:cNvSpPr>
              <a:spLocks/>
            </p:cNvSpPr>
            <p:nvPr/>
          </p:nvSpPr>
          <p:spPr bwMode="auto">
            <a:xfrm>
              <a:off x="3475" y="2167"/>
              <a:ext cx="47" cy="42"/>
            </a:xfrm>
            <a:custGeom>
              <a:avLst/>
              <a:gdLst>
                <a:gd name="T0" fmla="*/ 0 w 282"/>
                <a:gd name="T1" fmla="*/ 0 h 253"/>
                <a:gd name="T2" fmla="*/ 0 w 282"/>
                <a:gd name="T3" fmla="*/ 0 h 253"/>
                <a:gd name="T4" fmla="*/ 0 w 282"/>
                <a:gd name="T5" fmla="*/ 0 h 253"/>
                <a:gd name="T6" fmla="*/ 0 w 282"/>
                <a:gd name="T7" fmla="*/ 0 h 253"/>
                <a:gd name="T8" fmla="*/ 0 w 282"/>
                <a:gd name="T9" fmla="*/ 0 h 253"/>
                <a:gd name="T10" fmla="*/ 0 w 282"/>
                <a:gd name="T11" fmla="*/ 0 h 253"/>
                <a:gd name="T12" fmla="*/ 0 w 282"/>
                <a:gd name="T13" fmla="*/ 0 h 253"/>
                <a:gd name="T14" fmla="*/ 0 w 282"/>
                <a:gd name="T15" fmla="*/ 0 h 253"/>
                <a:gd name="T16" fmla="*/ 0 w 282"/>
                <a:gd name="T17" fmla="*/ 0 h 253"/>
                <a:gd name="T18" fmla="*/ 0 w 282"/>
                <a:gd name="T19" fmla="*/ 0 h 253"/>
                <a:gd name="T20" fmla="*/ 0 w 282"/>
                <a:gd name="T21" fmla="*/ 0 h 253"/>
                <a:gd name="T22" fmla="*/ 0 w 282"/>
                <a:gd name="T23" fmla="*/ 0 h 253"/>
                <a:gd name="T24" fmla="*/ 0 w 282"/>
                <a:gd name="T25" fmla="*/ 0 h 253"/>
                <a:gd name="T26" fmla="*/ 0 w 282"/>
                <a:gd name="T27" fmla="*/ 0 h 253"/>
                <a:gd name="T28" fmla="*/ 0 w 282"/>
                <a:gd name="T29" fmla="*/ 0 h 253"/>
                <a:gd name="T30" fmla="*/ 0 w 282"/>
                <a:gd name="T31" fmla="*/ 0 h 253"/>
                <a:gd name="T32" fmla="*/ 0 w 282"/>
                <a:gd name="T33" fmla="*/ 0 h 253"/>
                <a:gd name="T34" fmla="*/ 0 w 282"/>
                <a:gd name="T35" fmla="*/ 0 h 253"/>
                <a:gd name="T36" fmla="*/ 0 w 282"/>
                <a:gd name="T37" fmla="*/ 0 h 253"/>
                <a:gd name="T38" fmla="*/ 0 w 282"/>
                <a:gd name="T39" fmla="*/ 0 h 253"/>
                <a:gd name="T40" fmla="*/ 0 w 282"/>
                <a:gd name="T41" fmla="*/ 0 h 253"/>
                <a:gd name="T42" fmla="*/ 0 w 282"/>
                <a:gd name="T43" fmla="*/ 0 h 253"/>
                <a:gd name="T44" fmla="*/ 0 w 282"/>
                <a:gd name="T45" fmla="*/ 0 h 253"/>
                <a:gd name="T46" fmla="*/ 0 w 282"/>
                <a:gd name="T47" fmla="*/ 0 h 253"/>
                <a:gd name="T48" fmla="*/ 0 w 282"/>
                <a:gd name="T49" fmla="*/ 0 h 253"/>
                <a:gd name="T50" fmla="*/ 0 w 282"/>
                <a:gd name="T51" fmla="*/ 0 h 253"/>
                <a:gd name="T52" fmla="*/ 0 w 282"/>
                <a:gd name="T53" fmla="*/ 0 h 253"/>
                <a:gd name="T54" fmla="*/ 0 w 282"/>
                <a:gd name="T55" fmla="*/ 0 h 253"/>
                <a:gd name="T56" fmla="*/ 0 w 282"/>
                <a:gd name="T57" fmla="*/ 0 h 253"/>
                <a:gd name="T58" fmla="*/ 0 w 282"/>
                <a:gd name="T59" fmla="*/ 0 h 253"/>
                <a:gd name="T60" fmla="*/ 0 w 282"/>
                <a:gd name="T61" fmla="*/ 0 h 253"/>
                <a:gd name="T62" fmla="*/ 0 w 282"/>
                <a:gd name="T63" fmla="*/ 0 h 253"/>
                <a:gd name="T64" fmla="*/ 0 w 282"/>
                <a:gd name="T65" fmla="*/ 0 h 253"/>
                <a:gd name="T66" fmla="*/ 0 w 282"/>
                <a:gd name="T67" fmla="*/ 0 h 253"/>
                <a:gd name="T68" fmla="*/ 0 w 282"/>
                <a:gd name="T69" fmla="*/ 0 h 253"/>
                <a:gd name="T70" fmla="*/ 0 w 282"/>
                <a:gd name="T71" fmla="*/ 0 h 253"/>
                <a:gd name="T72" fmla="*/ 0 w 282"/>
                <a:gd name="T73" fmla="*/ 0 h 253"/>
                <a:gd name="T74" fmla="*/ 0 w 282"/>
                <a:gd name="T75" fmla="*/ 0 h 253"/>
                <a:gd name="T76" fmla="*/ 0 w 282"/>
                <a:gd name="T77" fmla="*/ 0 h 253"/>
                <a:gd name="T78" fmla="*/ 0 w 282"/>
                <a:gd name="T79" fmla="*/ 0 h 253"/>
                <a:gd name="T80" fmla="*/ 0 w 282"/>
                <a:gd name="T81" fmla="*/ 0 h 253"/>
                <a:gd name="T82" fmla="*/ 0 w 282"/>
                <a:gd name="T83" fmla="*/ 0 h 253"/>
                <a:gd name="T84" fmla="*/ 0 w 282"/>
                <a:gd name="T85" fmla="*/ 0 h 253"/>
                <a:gd name="T86" fmla="*/ 0 w 282"/>
                <a:gd name="T87" fmla="*/ 0 h 253"/>
                <a:gd name="T88" fmla="*/ 0 w 282"/>
                <a:gd name="T89" fmla="*/ 0 h 253"/>
                <a:gd name="T90" fmla="*/ 0 w 282"/>
                <a:gd name="T91" fmla="*/ 0 h 253"/>
                <a:gd name="T92" fmla="*/ 0 w 282"/>
                <a:gd name="T93" fmla="*/ 0 h 253"/>
                <a:gd name="T94" fmla="*/ 0 w 282"/>
                <a:gd name="T95" fmla="*/ 0 h 253"/>
                <a:gd name="T96" fmla="*/ 0 w 282"/>
                <a:gd name="T97" fmla="*/ 0 h 253"/>
                <a:gd name="T98" fmla="*/ 0 w 282"/>
                <a:gd name="T99" fmla="*/ 0 h 253"/>
                <a:gd name="T100" fmla="*/ 0 w 282"/>
                <a:gd name="T101" fmla="*/ 0 h 253"/>
                <a:gd name="T102" fmla="*/ 0 w 282"/>
                <a:gd name="T103" fmla="*/ 0 h 253"/>
                <a:gd name="T104" fmla="*/ 0 w 282"/>
                <a:gd name="T105" fmla="*/ 0 h 253"/>
                <a:gd name="T106" fmla="*/ 0 w 282"/>
                <a:gd name="T107" fmla="*/ 0 h 253"/>
                <a:gd name="T108" fmla="*/ 0 w 282"/>
                <a:gd name="T109" fmla="*/ 0 h 253"/>
                <a:gd name="T110" fmla="*/ 0 w 282"/>
                <a:gd name="T111" fmla="*/ 0 h 253"/>
                <a:gd name="T112" fmla="*/ 0 w 282"/>
                <a:gd name="T113" fmla="*/ 0 h 253"/>
                <a:gd name="T114" fmla="*/ 0 w 282"/>
                <a:gd name="T115" fmla="*/ 0 h 253"/>
                <a:gd name="T116" fmla="*/ 0 w 282"/>
                <a:gd name="T117" fmla="*/ 0 h 253"/>
                <a:gd name="T118" fmla="*/ 0 w 282"/>
                <a:gd name="T119" fmla="*/ 0 h 253"/>
                <a:gd name="T120" fmla="*/ 0 w 282"/>
                <a:gd name="T121" fmla="*/ 0 h 253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82"/>
                <a:gd name="T184" fmla="*/ 0 h 253"/>
                <a:gd name="T185" fmla="*/ 282 w 282"/>
                <a:gd name="T186" fmla="*/ 253 h 253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82" h="253">
                  <a:moveTo>
                    <a:pt x="235" y="78"/>
                  </a:moveTo>
                  <a:lnTo>
                    <a:pt x="248" y="92"/>
                  </a:lnTo>
                  <a:lnTo>
                    <a:pt x="255" y="108"/>
                  </a:lnTo>
                  <a:lnTo>
                    <a:pt x="259" y="125"/>
                  </a:lnTo>
                  <a:lnTo>
                    <a:pt x="259" y="144"/>
                  </a:lnTo>
                  <a:lnTo>
                    <a:pt x="257" y="159"/>
                  </a:lnTo>
                  <a:lnTo>
                    <a:pt x="252" y="171"/>
                  </a:lnTo>
                  <a:lnTo>
                    <a:pt x="244" y="184"/>
                  </a:lnTo>
                  <a:lnTo>
                    <a:pt x="236" y="194"/>
                  </a:lnTo>
                  <a:lnTo>
                    <a:pt x="225" y="206"/>
                  </a:lnTo>
                  <a:lnTo>
                    <a:pt x="215" y="215"/>
                  </a:lnTo>
                  <a:lnTo>
                    <a:pt x="204" y="225"/>
                  </a:lnTo>
                  <a:lnTo>
                    <a:pt x="194" y="236"/>
                  </a:lnTo>
                  <a:lnTo>
                    <a:pt x="191" y="239"/>
                  </a:lnTo>
                  <a:lnTo>
                    <a:pt x="190" y="242"/>
                  </a:lnTo>
                  <a:lnTo>
                    <a:pt x="191" y="246"/>
                  </a:lnTo>
                  <a:lnTo>
                    <a:pt x="194" y="249"/>
                  </a:lnTo>
                  <a:lnTo>
                    <a:pt x="197" y="252"/>
                  </a:lnTo>
                  <a:lnTo>
                    <a:pt x="201" y="253"/>
                  </a:lnTo>
                  <a:lnTo>
                    <a:pt x="205" y="252"/>
                  </a:lnTo>
                  <a:lnTo>
                    <a:pt x="209" y="249"/>
                  </a:lnTo>
                  <a:lnTo>
                    <a:pt x="232" y="234"/>
                  </a:lnTo>
                  <a:lnTo>
                    <a:pt x="251" y="215"/>
                  </a:lnTo>
                  <a:lnTo>
                    <a:pt x="267" y="192"/>
                  </a:lnTo>
                  <a:lnTo>
                    <a:pt x="278" y="168"/>
                  </a:lnTo>
                  <a:lnTo>
                    <a:pt x="282" y="141"/>
                  </a:lnTo>
                  <a:lnTo>
                    <a:pt x="279" y="116"/>
                  </a:lnTo>
                  <a:lnTo>
                    <a:pt x="270" y="92"/>
                  </a:lnTo>
                  <a:lnTo>
                    <a:pt x="251" y="70"/>
                  </a:lnTo>
                  <a:lnTo>
                    <a:pt x="237" y="59"/>
                  </a:lnTo>
                  <a:lnTo>
                    <a:pt x="221" y="48"/>
                  </a:lnTo>
                  <a:lnTo>
                    <a:pt x="202" y="39"/>
                  </a:lnTo>
                  <a:lnTo>
                    <a:pt x="183" y="31"/>
                  </a:lnTo>
                  <a:lnTo>
                    <a:pt x="163" y="24"/>
                  </a:lnTo>
                  <a:lnTo>
                    <a:pt x="142" y="18"/>
                  </a:lnTo>
                  <a:lnTo>
                    <a:pt x="122" y="13"/>
                  </a:lnTo>
                  <a:lnTo>
                    <a:pt x="101" y="8"/>
                  </a:lnTo>
                  <a:lnTo>
                    <a:pt x="82" y="5"/>
                  </a:lnTo>
                  <a:lnTo>
                    <a:pt x="63" y="2"/>
                  </a:lnTo>
                  <a:lnTo>
                    <a:pt x="47" y="0"/>
                  </a:lnTo>
                  <a:lnTo>
                    <a:pt x="32" y="0"/>
                  </a:lnTo>
                  <a:lnTo>
                    <a:pt x="19" y="0"/>
                  </a:lnTo>
                  <a:lnTo>
                    <a:pt x="10" y="1"/>
                  </a:lnTo>
                  <a:lnTo>
                    <a:pt x="4" y="4"/>
                  </a:lnTo>
                  <a:lnTo>
                    <a:pt x="0" y="6"/>
                  </a:lnTo>
                  <a:lnTo>
                    <a:pt x="12" y="8"/>
                  </a:lnTo>
                  <a:lnTo>
                    <a:pt x="25" y="9"/>
                  </a:lnTo>
                  <a:lnTo>
                    <a:pt x="38" y="12"/>
                  </a:lnTo>
                  <a:lnTo>
                    <a:pt x="52" y="14"/>
                  </a:lnTo>
                  <a:lnTo>
                    <a:pt x="67" y="16"/>
                  </a:lnTo>
                  <a:lnTo>
                    <a:pt x="82" y="18"/>
                  </a:lnTo>
                  <a:lnTo>
                    <a:pt x="97" y="22"/>
                  </a:lnTo>
                  <a:lnTo>
                    <a:pt x="114" y="25"/>
                  </a:lnTo>
                  <a:lnTo>
                    <a:pt x="129" y="30"/>
                  </a:lnTo>
                  <a:lnTo>
                    <a:pt x="146" y="35"/>
                  </a:lnTo>
                  <a:lnTo>
                    <a:pt x="162" y="40"/>
                  </a:lnTo>
                  <a:lnTo>
                    <a:pt x="177" y="46"/>
                  </a:lnTo>
                  <a:lnTo>
                    <a:pt x="192" y="53"/>
                  </a:lnTo>
                  <a:lnTo>
                    <a:pt x="208" y="60"/>
                  </a:lnTo>
                  <a:lnTo>
                    <a:pt x="222" y="69"/>
                  </a:lnTo>
                  <a:lnTo>
                    <a:pt x="235" y="78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14" name="Freeform 631"/>
            <p:cNvSpPr>
              <a:spLocks/>
            </p:cNvSpPr>
            <p:nvPr/>
          </p:nvSpPr>
          <p:spPr bwMode="auto">
            <a:xfrm>
              <a:off x="3381" y="2190"/>
              <a:ext cx="19" cy="39"/>
            </a:xfrm>
            <a:custGeom>
              <a:avLst/>
              <a:gdLst>
                <a:gd name="T0" fmla="*/ 0 w 115"/>
                <a:gd name="T1" fmla="*/ 0 h 236"/>
                <a:gd name="T2" fmla="*/ 0 w 115"/>
                <a:gd name="T3" fmla="*/ 0 h 236"/>
                <a:gd name="T4" fmla="*/ 0 w 115"/>
                <a:gd name="T5" fmla="*/ 0 h 236"/>
                <a:gd name="T6" fmla="*/ 0 w 115"/>
                <a:gd name="T7" fmla="*/ 0 h 236"/>
                <a:gd name="T8" fmla="*/ 0 w 115"/>
                <a:gd name="T9" fmla="*/ 0 h 236"/>
                <a:gd name="T10" fmla="*/ 0 w 115"/>
                <a:gd name="T11" fmla="*/ 0 h 236"/>
                <a:gd name="T12" fmla="*/ 0 w 115"/>
                <a:gd name="T13" fmla="*/ 0 h 236"/>
                <a:gd name="T14" fmla="*/ 0 w 115"/>
                <a:gd name="T15" fmla="*/ 0 h 236"/>
                <a:gd name="T16" fmla="*/ 0 w 115"/>
                <a:gd name="T17" fmla="*/ 0 h 236"/>
                <a:gd name="T18" fmla="*/ 0 w 115"/>
                <a:gd name="T19" fmla="*/ 0 h 236"/>
                <a:gd name="T20" fmla="*/ 0 w 115"/>
                <a:gd name="T21" fmla="*/ 0 h 236"/>
                <a:gd name="T22" fmla="*/ 0 w 115"/>
                <a:gd name="T23" fmla="*/ 0 h 236"/>
                <a:gd name="T24" fmla="*/ 0 w 115"/>
                <a:gd name="T25" fmla="*/ 0 h 236"/>
                <a:gd name="T26" fmla="*/ 0 w 115"/>
                <a:gd name="T27" fmla="*/ 0 h 236"/>
                <a:gd name="T28" fmla="*/ 0 w 115"/>
                <a:gd name="T29" fmla="*/ 0 h 236"/>
                <a:gd name="T30" fmla="*/ 0 w 115"/>
                <a:gd name="T31" fmla="*/ 0 h 236"/>
                <a:gd name="T32" fmla="*/ 0 w 115"/>
                <a:gd name="T33" fmla="*/ 0 h 236"/>
                <a:gd name="T34" fmla="*/ 0 w 115"/>
                <a:gd name="T35" fmla="*/ 0 h 236"/>
                <a:gd name="T36" fmla="*/ 0 w 115"/>
                <a:gd name="T37" fmla="*/ 0 h 236"/>
                <a:gd name="T38" fmla="*/ 0 w 115"/>
                <a:gd name="T39" fmla="*/ 0 h 236"/>
                <a:gd name="T40" fmla="*/ 0 w 115"/>
                <a:gd name="T41" fmla="*/ 0 h 236"/>
                <a:gd name="T42" fmla="*/ 0 w 115"/>
                <a:gd name="T43" fmla="*/ 0 h 236"/>
                <a:gd name="T44" fmla="*/ 0 w 115"/>
                <a:gd name="T45" fmla="*/ 0 h 236"/>
                <a:gd name="T46" fmla="*/ 0 w 115"/>
                <a:gd name="T47" fmla="*/ 0 h 236"/>
                <a:gd name="T48" fmla="*/ 0 w 115"/>
                <a:gd name="T49" fmla="*/ 0 h 236"/>
                <a:gd name="T50" fmla="*/ 0 w 115"/>
                <a:gd name="T51" fmla="*/ 0 h 236"/>
                <a:gd name="T52" fmla="*/ 0 w 115"/>
                <a:gd name="T53" fmla="*/ 0 h 236"/>
                <a:gd name="T54" fmla="*/ 0 w 115"/>
                <a:gd name="T55" fmla="*/ 0 h 236"/>
                <a:gd name="T56" fmla="*/ 0 w 115"/>
                <a:gd name="T57" fmla="*/ 0 h 236"/>
                <a:gd name="T58" fmla="*/ 0 w 115"/>
                <a:gd name="T59" fmla="*/ 0 h 236"/>
                <a:gd name="T60" fmla="*/ 0 w 115"/>
                <a:gd name="T61" fmla="*/ 0 h 236"/>
                <a:gd name="T62" fmla="*/ 0 w 115"/>
                <a:gd name="T63" fmla="*/ 0 h 236"/>
                <a:gd name="T64" fmla="*/ 0 w 115"/>
                <a:gd name="T65" fmla="*/ 0 h 236"/>
                <a:gd name="T66" fmla="*/ 0 w 115"/>
                <a:gd name="T67" fmla="*/ 0 h 236"/>
                <a:gd name="T68" fmla="*/ 0 w 115"/>
                <a:gd name="T69" fmla="*/ 0 h 236"/>
                <a:gd name="T70" fmla="*/ 0 w 115"/>
                <a:gd name="T71" fmla="*/ 0 h 236"/>
                <a:gd name="T72" fmla="*/ 0 w 115"/>
                <a:gd name="T73" fmla="*/ 0 h 236"/>
                <a:gd name="T74" fmla="*/ 0 w 115"/>
                <a:gd name="T75" fmla="*/ 0 h 236"/>
                <a:gd name="T76" fmla="*/ 0 w 115"/>
                <a:gd name="T77" fmla="*/ 0 h 236"/>
                <a:gd name="T78" fmla="*/ 0 w 115"/>
                <a:gd name="T79" fmla="*/ 0 h 236"/>
                <a:gd name="T80" fmla="*/ 0 w 115"/>
                <a:gd name="T81" fmla="*/ 0 h 2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15"/>
                <a:gd name="T124" fmla="*/ 0 h 236"/>
                <a:gd name="T125" fmla="*/ 115 w 115"/>
                <a:gd name="T126" fmla="*/ 236 h 2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15" h="236">
                  <a:moveTo>
                    <a:pt x="0" y="128"/>
                  </a:moveTo>
                  <a:lnTo>
                    <a:pt x="0" y="148"/>
                  </a:lnTo>
                  <a:lnTo>
                    <a:pt x="5" y="166"/>
                  </a:lnTo>
                  <a:lnTo>
                    <a:pt x="13" y="184"/>
                  </a:lnTo>
                  <a:lnTo>
                    <a:pt x="24" y="198"/>
                  </a:lnTo>
                  <a:lnTo>
                    <a:pt x="39" y="211"/>
                  </a:lnTo>
                  <a:lnTo>
                    <a:pt x="55" y="223"/>
                  </a:lnTo>
                  <a:lnTo>
                    <a:pt x="74" y="231"/>
                  </a:lnTo>
                  <a:lnTo>
                    <a:pt x="92" y="235"/>
                  </a:lnTo>
                  <a:lnTo>
                    <a:pt x="98" y="236"/>
                  </a:lnTo>
                  <a:lnTo>
                    <a:pt x="104" y="234"/>
                  </a:lnTo>
                  <a:lnTo>
                    <a:pt x="109" y="231"/>
                  </a:lnTo>
                  <a:lnTo>
                    <a:pt x="111" y="226"/>
                  </a:lnTo>
                  <a:lnTo>
                    <a:pt x="111" y="220"/>
                  </a:lnTo>
                  <a:lnTo>
                    <a:pt x="110" y="215"/>
                  </a:lnTo>
                  <a:lnTo>
                    <a:pt x="107" y="210"/>
                  </a:lnTo>
                  <a:lnTo>
                    <a:pt x="101" y="208"/>
                  </a:lnTo>
                  <a:lnTo>
                    <a:pt x="82" y="201"/>
                  </a:lnTo>
                  <a:lnTo>
                    <a:pt x="64" y="192"/>
                  </a:lnTo>
                  <a:lnTo>
                    <a:pt x="50" y="179"/>
                  </a:lnTo>
                  <a:lnTo>
                    <a:pt x="40" y="165"/>
                  </a:lnTo>
                  <a:lnTo>
                    <a:pt x="33" y="148"/>
                  </a:lnTo>
                  <a:lnTo>
                    <a:pt x="29" y="130"/>
                  </a:lnTo>
                  <a:lnTo>
                    <a:pt x="29" y="110"/>
                  </a:lnTo>
                  <a:lnTo>
                    <a:pt x="35" y="89"/>
                  </a:lnTo>
                  <a:lnTo>
                    <a:pt x="43" y="74"/>
                  </a:lnTo>
                  <a:lnTo>
                    <a:pt x="56" y="60"/>
                  </a:lnTo>
                  <a:lnTo>
                    <a:pt x="70" y="46"/>
                  </a:lnTo>
                  <a:lnTo>
                    <a:pt x="85" y="33"/>
                  </a:lnTo>
                  <a:lnTo>
                    <a:pt x="98" y="23"/>
                  </a:lnTo>
                  <a:lnTo>
                    <a:pt x="109" y="12"/>
                  </a:lnTo>
                  <a:lnTo>
                    <a:pt x="115" y="6"/>
                  </a:lnTo>
                  <a:lnTo>
                    <a:pt x="115" y="0"/>
                  </a:lnTo>
                  <a:lnTo>
                    <a:pt x="102" y="4"/>
                  </a:lnTo>
                  <a:lnTo>
                    <a:pt x="85" y="12"/>
                  </a:lnTo>
                  <a:lnTo>
                    <a:pt x="68" y="26"/>
                  </a:lnTo>
                  <a:lnTo>
                    <a:pt x="49" y="42"/>
                  </a:lnTo>
                  <a:lnTo>
                    <a:pt x="32" y="61"/>
                  </a:lnTo>
                  <a:lnTo>
                    <a:pt x="17" y="82"/>
                  </a:lnTo>
                  <a:lnTo>
                    <a:pt x="6" y="105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815" name="Freeform 632"/>
            <p:cNvSpPr>
              <a:spLocks/>
            </p:cNvSpPr>
            <p:nvPr/>
          </p:nvSpPr>
          <p:spPr bwMode="auto">
            <a:xfrm>
              <a:off x="3514" y="2164"/>
              <a:ext cx="41" cy="52"/>
            </a:xfrm>
            <a:custGeom>
              <a:avLst/>
              <a:gdLst>
                <a:gd name="T0" fmla="*/ 0 w 245"/>
                <a:gd name="T1" fmla="*/ 0 h 310"/>
                <a:gd name="T2" fmla="*/ 0 w 245"/>
                <a:gd name="T3" fmla="*/ 0 h 310"/>
                <a:gd name="T4" fmla="*/ 0 w 245"/>
                <a:gd name="T5" fmla="*/ 0 h 310"/>
                <a:gd name="T6" fmla="*/ 0 w 245"/>
                <a:gd name="T7" fmla="*/ 0 h 310"/>
                <a:gd name="T8" fmla="*/ 0 w 245"/>
                <a:gd name="T9" fmla="*/ 0 h 310"/>
                <a:gd name="T10" fmla="*/ 0 w 245"/>
                <a:gd name="T11" fmla="*/ 0 h 310"/>
                <a:gd name="T12" fmla="*/ 0 w 245"/>
                <a:gd name="T13" fmla="*/ 0 h 310"/>
                <a:gd name="T14" fmla="*/ 0 w 245"/>
                <a:gd name="T15" fmla="*/ 0 h 310"/>
                <a:gd name="T16" fmla="*/ 0 w 245"/>
                <a:gd name="T17" fmla="*/ 0 h 310"/>
                <a:gd name="T18" fmla="*/ 0 w 245"/>
                <a:gd name="T19" fmla="*/ 0 h 310"/>
                <a:gd name="T20" fmla="*/ 0 w 245"/>
                <a:gd name="T21" fmla="*/ 0 h 310"/>
                <a:gd name="T22" fmla="*/ 0 w 245"/>
                <a:gd name="T23" fmla="*/ 0 h 310"/>
                <a:gd name="T24" fmla="*/ 0 w 245"/>
                <a:gd name="T25" fmla="*/ 0 h 310"/>
                <a:gd name="T26" fmla="*/ 0 w 245"/>
                <a:gd name="T27" fmla="*/ 0 h 310"/>
                <a:gd name="T28" fmla="*/ 0 w 245"/>
                <a:gd name="T29" fmla="*/ 0 h 310"/>
                <a:gd name="T30" fmla="*/ 0 w 245"/>
                <a:gd name="T31" fmla="*/ 0 h 310"/>
                <a:gd name="T32" fmla="*/ 0 w 245"/>
                <a:gd name="T33" fmla="*/ 0 h 310"/>
                <a:gd name="T34" fmla="*/ 0 w 245"/>
                <a:gd name="T35" fmla="*/ 0 h 310"/>
                <a:gd name="T36" fmla="*/ 0 w 245"/>
                <a:gd name="T37" fmla="*/ 0 h 310"/>
                <a:gd name="T38" fmla="*/ 0 w 245"/>
                <a:gd name="T39" fmla="*/ 0 h 310"/>
                <a:gd name="T40" fmla="*/ 0 w 245"/>
                <a:gd name="T41" fmla="*/ 0 h 310"/>
                <a:gd name="T42" fmla="*/ 0 w 245"/>
                <a:gd name="T43" fmla="*/ 0 h 310"/>
                <a:gd name="T44" fmla="*/ 0 w 245"/>
                <a:gd name="T45" fmla="*/ 0 h 310"/>
                <a:gd name="T46" fmla="*/ 0 w 245"/>
                <a:gd name="T47" fmla="*/ 0 h 310"/>
                <a:gd name="T48" fmla="*/ 0 w 245"/>
                <a:gd name="T49" fmla="*/ 0 h 310"/>
                <a:gd name="T50" fmla="*/ 0 w 245"/>
                <a:gd name="T51" fmla="*/ 0 h 310"/>
                <a:gd name="T52" fmla="*/ 0 w 245"/>
                <a:gd name="T53" fmla="*/ 0 h 310"/>
                <a:gd name="T54" fmla="*/ 0 w 245"/>
                <a:gd name="T55" fmla="*/ 0 h 310"/>
                <a:gd name="T56" fmla="*/ 0 w 245"/>
                <a:gd name="T57" fmla="*/ 0 h 310"/>
                <a:gd name="T58" fmla="*/ 0 w 245"/>
                <a:gd name="T59" fmla="*/ 0 h 310"/>
                <a:gd name="T60" fmla="*/ 0 w 245"/>
                <a:gd name="T61" fmla="*/ 0 h 310"/>
                <a:gd name="T62" fmla="*/ 0 w 245"/>
                <a:gd name="T63" fmla="*/ 0 h 310"/>
                <a:gd name="T64" fmla="*/ 0 w 245"/>
                <a:gd name="T65" fmla="*/ 0 h 310"/>
                <a:gd name="T66" fmla="*/ 0 w 245"/>
                <a:gd name="T67" fmla="*/ 0 h 310"/>
                <a:gd name="T68" fmla="*/ 0 w 245"/>
                <a:gd name="T69" fmla="*/ 0 h 310"/>
                <a:gd name="T70" fmla="*/ 0 w 245"/>
                <a:gd name="T71" fmla="*/ 0 h 310"/>
                <a:gd name="T72" fmla="*/ 0 w 245"/>
                <a:gd name="T73" fmla="*/ 0 h 310"/>
                <a:gd name="T74" fmla="*/ 0 w 245"/>
                <a:gd name="T75" fmla="*/ 0 h 310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245"/>
                <a:gd name="T115" fmla="*/ 0 h 310"/>
                <a:gd name="T116" fmla="*/ 245 w 245"/>
                <a:gd name="T117" fmla="*/ 310 h 310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245" h="310">
                  <a:moveTo>
                    <a:pt x="200" y="116"/>
                  </a:moveTo>
                  <a:lnTo>
                    <a:pt x="208" y="124"/>
                  </a:lnTo>
                  <a:lnTo>
                    <a:pt x="214" y="133"/>
                  </a:lnTo>
                  <a:lnTo>
                    <a:pt x="220" y="144"/>
                  </a:lnTo>
                  <a:lnTo>
                    <a:pt x="223" y="154"/>
                  </a:lnTo>
                  <a:lnTo>
                    <a:pt x="226" y="164"/>
                  </a:lnTo>
                  <a:lnTo>
                    <a:pt x="224" y="176"/>
                  </a:lnTo>
                  <a:lnTo>
                    <a:pt x="222" y="187"/>
                  </a:lnTo>
                  <a:lnTo>
                    <a:pt x="216" y="198"/>
                  </a:lnTo>
                  <a:lnTo>
                    <a:pt x="208" y="209"/>
                  </a:lnTo>
                  <a:lnTo>
                    <a:pt x="199" y="219"/>
                  </a:lnTo>
                  <a:lnTo>
                    <a:pt x="188" y="229"/>
                  </a:lnTo>
                  <a:lnTo>
                    <a:pt x="177" y="238"/>
                  </a:lnTo>
                  <a:lnTo>
                    <a:pt x="166" y="246"/>
                  </a:lnTo>
                  <a:lnTo>
                    <a:pt x="154" y="255"/>
                  </a:lnTo>
                  <a:lnTo>
                    <a:pt x="142" y="264"/>
                  </a:lnTo>
                  <a:lnTo>
                    <a:pt x="132" y="275"/>
                  </a:lnTo>
                  <a:lnTo>
                    <a:pt x="128" y="278"/>
                  </a:lnTo>
                  <a:lnTo>
                    <a:pt x="126" y="283"/>
                  </a:lnTo>
                  <a:lnTo>
                    <a:pt x="124" y="287"/>
                  </a:lnTo>
                  <a:lnTo>
                    <a:pt x="121" y="292"/>
                  </a:lnTo>
                  <a:lnTo>
                    <a:pt x="120" y="296"/>
                  </a:lnTo>
                  <a:lnTo>
                    <a:pt x="120" y="301"/>
                  </a:lnTo>
                  <a:lnTo>
                    <a:pt x="122" y="306"/>
                  </a:lnTo>
                  <a:lnTo>
                    <a:pt x="126" y="309"/>
                  </a:lnTo>
                  <a:lnTo>
                    <a:pt x="131" y="310"/>
                  </a:lnTo>
                  <a:lnTo>
                    <a:pt x="135" y="310"/>
                  </a:lnTo>
                  <a:lnTo>
                    <a:pt x="139" y="309"/>
                  </a:lnTo>
                  <a:lnTo>
                    <a:pt x="142" y="306"/>
                  </a:lnTo>
                  <a:lnTo>
                    <a:pt x="154" y="292"/>
                  </a:lnTo>
                  <a:lnTo>
                    <a:pt x="167" y="280"/>
                  </a:lnTo>
                  <a:lnTo>
                    <a:pt x="180" y="269"/>
                  </a:lnTo>
                  <a:lnTo>
                    <a:pt x="194" y="257"/>
                  </a:lnTo>
                  <a:lnTo>
                    <a:pt x="207" y="246"/>
                  </a:lnTo>
                  <a:lnTo>
                    <a:pt x="220" y="233"/>
                  </a:lnTo>
                  <a:lnTo>
                    <a:pt x="230" y="219"/>
                  </a:lnTo>
                  <a:lnTo>
                    <a:pt x="238" y="204"/>
                  </a:lnTo>
                  <a:lnTo>
                    <a:pt x="244" y="186"/>
                  </a:lnTo>
                  <a:lnTo>
                    <a:pt x="245" y="169"/>
                  </a:lnTo>
                  <a:lnTo>
                    <a:pt x="243" y="152"/>
                  </a:lnTo>
                  <a:lnTo>
                    <a:pt x="237" y="134"/>
                  </a:lnTo>
                  <a:lnTo>
                    <a:pt x="228" y="119"/>
                  </a:lnTo>
                  <a:lnTo>
                    <a:pt x="217" y="105"/>
                  </a:lnTo>
                  <a:lnTo>
                    <a:pt x="203" y="93"/>
                  </a:lnTo>
                  <a:lnTo>
                    <a:pt x="188" y="83"/>
                  </a:lnTo>
                  <a:lnTo>
                    <a:pt x="176" y="76"/>
                  </a:lnTo>
                  <a:lnTo>
                    <a:pt x="163" y="69"/>
                  </a:lnTo>
                  <a:lnTo>
                    <a:pt x="151" y="61"/>
                  </a:lnTo>
                  <a:lnTo>
                    <a:pt x="136" y="54"/>
                  </a:lnTo>
                  <a:lnTo>
                    <a:pt x="122" y="46"/>
                  </a:lnTo>
                  <a:lnTo>
                    <a:pt x="107" y="39"/>
                  </a:lnTo>
                  <a:lnTo>
                    <a:pt x="93" y="31"/>
                  </a:lnTo>
                  <a:lnTo>
                    <a:pt x="79" y="24"/>
                  </a:lnTo>
                  <a:lnTo>
                    <a:pt x="66" y="18"/>
                  </a:lnTo>
                  <a:lnTo>
                    <a:pt x="53" y="13"/>
                  </a:lnTo>
                  <a:lnTo>
                    <a:pt x="40" y="8"/>
                  </a:lnTo>
                  <a:lnTo>
                    <a:pt x="30" y="5"/>
                  </a:lnTo>
                  <a:lnTo>
                    <a:pt x="20" y="1"/>
                  </a:lnTo>
                  <a:lnTo>
                    <a:pt x="12" y="0"/>
                  </a:lnTo>
                  <a:lnTo>
                    <a:pt x="5" y="0"/>
                  </a:lnTo>
                  <a:lnTo>
                    <a:pt x="0" y="2"/>
                  </a:lnTo>
                  <a:lnTo>
                    <a:pt x="11" y="8"/>
                  </a:lnTo>
                  <a:lnTo>
                    <a:pt x="23" y="14"/>
                  </a:lnTo>
                  <a:lnTo>
                    <a:pt x="36" y="20"/>
                  </a:lnTo>
                  <a:lnTo>
                    <a:pt x="47" y="25"/>
                  </a:lnTo>
                  <a:lnTo>
                    <a:pt x="60" y="31"/>
                  </a:lnTo>
                  <a:lnTo>
                    <a:pt x="73" y="37"/>
                  </a:lnTo>
                  <a:lnTo>
                    <a:pt x="86" y="44"/>
                  </a:lnTo>
                  <a:lnTo>
                    <a:pt x="99" y="51"/>
                  </a:lnTo>
                  <a:lnTo>
                    <a:pt x="113" y="57"/>
                  </a:lnTo>
                  <a:lnTo>
                    <a:pt x="126" y="64"/>
                  </a:lnTo>
                  <a:lnTo>
                    <a:pt x="139" y="71"/>
                  </a:lnTo>
                  <a:lnTo>
                    <a:pt x="152" y="79"/>
                  </a:lnTo>
                  <a:lnTo>
                    <a:pt x="165" y="88"/>
                  </a:lnTo>
                  <a:lnTo>
                    <a:pt x="176" y="96"/>
                  </a:lnTo>
                  <a:lnTo>
                    <a:pt x="188" y="106"/>
                  </a:lnTo>
                  <a:lnTo>
                    <a:pt x="200" y="116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grpSp>
          <p:nvGrpSpPr>
            <p:cNvPr id="21816" name="Group 633"/>
            <p:cNvGrpSpPr>
              <a:grpSpLocks/>
            </p:cNvGrpSpPr>
            <p:nvPr/>
          </p:nvGrpSpPr>
          <p:grpSpPr bwMode="auto">
            <a:xfrm>
              <a:off x="3429" y="2236"/>
              <a:ext cx="135" cy="180"/>
              <a:chOff x="3774" y="2423"/>
              <a:chExt cx="189" cy="286"/>
            </a:xfrm>
          </p:grpSpPr>
          <p:sp>
            <p:nvSpPr>
              <p:cNvPr id="21817" name="Rectangle 634"/>
              <p:cNvSpPr>
                <a:spLocks noChangeArrowheads="1"/>
              </p:cNvSpPr>
              <p:nvPr/>
            </p:nvSpPr>
            <p:spPr bwMode="auto">
              <a:xfrm>
                <a:off x="3790" y="2610"/>
                <a:ext cx="153" cy="56"/>
              </a:xfrm>
              <a:prstGeom prst="rect">
                <a:avLst/>
              </a:prstGeom>
              <a:solidFill>
                <a:srgbClr val="FF33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21818" name="Rectangle 635"/>
              <p:cNvSpPr>
                <a:spLocks noChangeArrowheads="1"/>
              </p:cNvSpPr>
              <p:nvPr/>
            </p:nvSpPr>
            <p:spPr bwMode="auto">
              <a:xfrm>
                <a:off x="3774" y="2653"/>
                <a:ext cx="189" cy="56"/>
              </a:xfrm>
              <a:prstGeom prst="rect">
                <a:avLst/>
              </a:prstGeom>
              <a:solidFill>
                <a:srgbClr val="FF33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21819" name="Rectangle 636"/>
              <p:cNvSpPr>
                <a:spLocks noChangeArrowheads="1"/>
              </p:cNvSpPr>
              <p:nvPr/>
            </p:nvSpPr>
            <p:spPr bwMode="auto">
              <a:xfrm>
                <a:off x="3808" y="2564"/>
                <a:ext cx="119" cy="56"/>
              </a:xfrm>
              <a:prstGeom prst="rect">
                <a:avLst/>
              </a:prstGeom>
              <a:solidFill>
                <a:srgbClr val="FF33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21820" name="Rectangle 637"/>
              <p:cNvSpPr>
                <a:spLocks noChangeArrowheads="1"/>
              </p:cNvSpPr>
              <p:nvPr/>
            </p:nvSpPr>
            <p:spPr bwMode="auto">
              <a:xfrm>
                <a:off x="3818" y="2518"/>
                <a:ext cx="97" cy="56"/>
              </a:xfrm>
              <a:prstGeom prst="rect">
                <a:avLst/>
              </a:prstGeom>
              <a:solidFill>
                <a:srgbClr val="FF33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21821" name="Rectangle 638"/>
              <p:cNvSpPr>
                <a:spLocks noChangeArrowheads="1"/>
              </p:cNvSpPr>
              <p:nvPr/>
            </p:nvSpPr>
            <p:spPr bwMode="auto">
              <a:xfrm>
                <a:off x="3828" y="2472"/>
                <a:ext cx="74" cy="56"/>
              </a:xfrm>
              <a:prstGeom prst="rect">
                <a:avLst/>
              </a:prstGeom>
              <a:solidFill>
                <a:srgbClr val="FF33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21822" name="Rectangle 639"/>
              <p:cNvSpPr>
                <a:spLocks noChangeArrowheads="1"/>
              </p:cNvSpPr>
              <p:nvPr/>
            </p:nvSpPr>
            <p:spPr bwMode="auto">
              <a:xfrm>
                <a:off x="3839" y="2423"/>
                <a:ext cx="51" cy="56"/>
              </a:xfrm>
              <a:prstGeom prst="rect">
                <a:avLst/>
              </a:prstGeom>
              <a:solidFill>
                <a:srgbClr val="FF33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</p:grpSp>
      </p:grpSp>
      <p:sp>
        <p:nvSpPr>
          <p:cNvPr id="21771" name="Line 640"/>
          <p:cNvSpPr>
            <a:spLocks noChangeShapeType="1"/>
          </p:cNvSpPr>
          <p:nvPr/>
        </p:nvSpPr>
        <p:spPr bwMode="auto">
          <a:xfrm flipV="1">
            <a:off x="5597525" y="3663950"/>
            <a:ext cx="168275" cy="3175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grpSp>
        <p:nvGrpSpPr>
          <p:cNvPr id="21772" name="Group 641"/>
          <p:cNvGrpSpPr>
            <a:grpSpLocks/>
          </p:cNvGrpSpPr>
          <p:nvPr/>
        </p:nvGrpSpPr>
        <p:grpSpPr bwMode="auto">
          <a:xfrm>
            <a:off x="6791325" y="4984750"/>
            <a:ext cx="290513" cy="404813"/>
            <a:chOff x="3901" y="2524"/>
            <a:chExt cx="183" cy="255"/>
          </a:xfrm>
        </p:grpSpPr>
        <p:sp>
          <p:nvSpPr>
            <p:cNvPr id="21776" name="Freeform 642"/>
            <p:cNvSpPr>
              <a:spLocks/>
            </p:cNvSpPr>
            <p:nvPr/>
          </p:nvSpPr>
          <p:spPr bwMode="auto">
            <a:xfrm>
              <a:off x="3950" y="2537"/>
              <a:ext cx="33" cy="39"/>
            </a:xfrm>
            <a:custGeom>
              <a:avLst/>
              <a:gdLst>
                <a:gd name="T0" fmla="*/ 0 w 199"/>
                <a:gd name="T1" fmla="*/ 0 h 232"/>
                <a:gd name="T2" fmla="*/ 0 w 199"/>
                <a:gd name="T3" fmla="*/ 0 h 232"/>
                <a:gd name="T4" fmla="*/ 0 w 199"/>
                <a:gd name="T5" fmla="*/ 0 h 232"/>
                <a:gd name="T6" fmla="*/ 0 w 199"/>
                <a:gd name="T7" fmla="*/ 0 h 232"/>
                <a:gd name="T8" fmla="*/ 0 w 199"/>
                <a:gd name="T9" fmla="*/ 0 h 232"/>
                <a:gd name="T10" fmla="*/ 0 w 199"/>
                <a:gd name="T11" fmla="*/ 0 h 232"/>
                <a:gd name="T12" fmla="*/ 0 w 199"/>
                <a:gd name="T13" fmla="*/ 0 h 232"/>
                <a:gd name="T14" fmla="*/ 0 w 199"/>
                <a:gd name="T15" fmla="*/ 0 h 232"/>
                <a:gd name="T16" fmla="*/ 0 w 199"/>
                <a:gd name="T17" fmla="*/ 0 h 232"/>
                <a:gd name="T18" fmla="*/ 0 w 199"/>
                <a:gd name="T19" fmla="*/ 0 h 232"/>
                <a:gd name="T20" fmla="*/ 0 w 199"/>
                <a:gd name="T21" fmla="*/ 0 h 232"/>
                <a:gd name="T22" fmla="*/ 0 w 199"/>
                <a:gd name="T23" fmla="*/ 0 h 232"/>
                <a:gd name="T24" fmla="*/ 0 w 199"/>
                <a:gd name="T25" fmla="*/ 0 h 232"/>
                <a:gd name="T26" fmla="*/ 0 w 199"/>
                <a:gd name="T27" fmla="*/ 0 h 232"/>
                <a:gd name="T28" fmla="*/ 0 w 199"/>
                <a:gd name="T29" fmla="*/ 0 h 232"/>
                <a:gd name="T30" fmla="*/ 0 w 199"/>
                <a:gd name="T31" fmla="*/ 0 h 232"/>
                <a:gd name="T32" fmla="*/ 0 w 199"/>
                <a:gd name="T33" fmla="*/ 0 h 232"/>
                <a:gd name="T34" fmla="*/ 0 w 199"/>
                <a:gd name="T35" fmla="*/ 0 h 232"/>
                <a:gd name="T36" fmla="*/ 0 w 199"/>
                <a:gd name="T37" fmla="*/ 0 h 232"/>
                <a:gd name="T38" fmla="*/ 0 w 199"/>
                <a:gd name="T39" fmla="*/ 0 h 232"/>
                <a:gd name="T40" fmla="*/ 0 w 199"/>
                <a:gd name="T41" fmla="*/ 0 h 232"/>
                <a:gd name="T42" fmla="*/ 0 w 199"/>
                <a:gd name="T43" fmla="*/ 0 h 232"/>
                <a:gd name="T44" fmla="*/ 0 w 199"/>
                <a:gd name="T45" fmla="*/ 0 h 232"/>
                <a:gd name="T46" fmla="*/ 0 w 199"/>
                <a:gd name="T47" fmla="*/ 0 h 232"/>
                <a:gd name="T48" fmla="*/ 0 w 199"/>
                <a:gd name="T49" fmla="*/ 0 h 232"/>
                <a:gd name="T50" fmla="*/ 0 w 199"/>
                <a:gd name="T51" fmla="*/ 0 h 232"/>
                <a:gd name="T52" fmla="*/ 0 w 199"/>
                <a:gd name="T53" fmla="*/ 0 h 232"/>
                <a:gd name="T54" fmla="*/ 0 w 199"/>
                <a:gd name="T55" fmla="*/ 0 h 232"/>
                <a:gd name="T56" fmla="*/ 0 w 199"/>
                <a:gd name="T57" fmla="*/ 0 h 232"/>
                <a:gd name="T58" fmla="*/ 0 w 199"/>
                <a:gd name="T59" fmla="*/ 0 h 232"/>
                <a:gd name="T60" fmla="*/ 0 w 199"/>
                <a:gd name="T61" fmla="*/ 0 h 232"/>
                <a:gd name="T62" fmla="*/ 0 w 199"/>
                <a:gd name="T63" fmla="*/ 0 h 232"/>
                <a:gd name="T64" fmla="*/ 0 w 199"/>
                <a:gd name="T65" fmla="*/ 0 h 232"/>
                <a:gd name="T66" fmla="*/ 0 w 199"/>
                <a:gd name="T67" fmla="*/ 0 h 232"/>
                <a:gd name="T68" fmla="*/ 0 w 199"/>
                <a:gd name="T69" fmla="*/ 0 h 232"/>
                <a:gd name="T70" fmla="*/ 0 w 199"/>
                <a:gd name="T71" fmla="*/ 0 h 232"/>
                <a:gd name="T72" fmla="*/ 0 w 199"/>
                <a:gd name="T73" fmla="*/ 0 h 232"/>
                <a:gd name="T74" fmla="*/ 0 w 199"/>
                <a:gd name="T75" fmla="*/ 0 h 232"/>
                <a:gd name="T76" fmla="*/ 0 w 199"/>
                <a:gd name="T77" fmla="*/ 0 h 232"/>
                <a:gd name="T78" fmla="*/ 0 w 199"/>
                <a:gd name="T79" fmla="*/ 0 h 232"/>
                <a:gd name="T80" fmla="*/ 0 w 199"/>
                <a:gd name="T81" fmla="*/ 0 h 232"/>
                <a:gd name="T82" fmla="*/ 0 w 199"/>
                <a:gd name="T83" fmla="*/ 0 h 232"/>
                <a:gd name="T84" fmla="*/ 0 w 199"/>
                <a:gd name="T85" fmla="*/ 0 h 232"/>
                <a:gd name="T86" fmla="*/ 0 w 199"/>
                <a:gd name="T87" fmla="*/ 0 h 232"/>
                <a:gd name="T88" fmla="*/ 0 w 199"/>
                <a:gd name="T89" fmla="*/ 0 h 232"/>
                <a:gd name="T90" fmla="*/ 0 w 199"/>
                <a:gd name="T91" fmla="*/ 0 h 232"/>
                <a:gd name="T92" fmla="*/ 0 w 199"/>
                <a:gd name="T93" fmla="*/ 0 h 232"/>
                <a:gd name="T94" fmla="*/ 0 w 199"/>
                <a:gd name="T95" fmla="*/ 0 h 232"/>
                <a:gd name="T96" fmla="*/ 0 w 199"/>
                <a:gd name="T97" fmla="*/ 0 h 232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199"/>
                <a:gd name="T148" fmla="*/ 0 h 232"/>
                <a:gd name="T149" fmla="*/ 199 w 199"/>
                <a:gd name="T150" fmla="*/ 232 h 232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199" h="232">
                  <a:moveTo>
                    <a:pt x="70" y="29"/>
                  </a:moveTo>
                  <a:lnTo>
                    <a:pt x="55" y="39"/>
                  </a:lnTo>
                  <a:lnTo>
                    <a:pt x="42" y="50"/>
                  </a:lnTo>
                  <a:lnTo>
                    <a:pt x="30" y="63"/>
                  </a:lnTo>
                  <a:lnTo>
                    <a:pt x="20" y="77"/>
                  </a:lnTo>
                  <a:lnTo>
                    <a:pt x="12" y="91"/>
                  </a:lnTo>
                  <a:lnTo>
                    <a:pt x="6" y="108"/>
                  </a:lnTo>
                  <a:lnTo>
                    <a:pt x="2" y="125"/>
                  </a:lnTo>
                  <a:lnTo>
                    <a:pt x="0" y="142"/>
                  </a:lnTo>
                  <a:lnTo>
                    <a:pt x="2" y="166"/>
                  </a:lnTo>
                  <a:lnTo>
                    <a:pt x="12" y="186"/>
                  </a:lnTo>
                  <a:lnTo>
                    <a:pt x="26" y="203"/>
                  </a:lnTo>
                  <a:lnTo>
                    <a:pt x="45" y="216"/>
                  </a:lnTo>
                  <a:lnTo>
                    <a:pt x="66" y="226"/>
                  </a:lnTo>
                  <a:lnTo>
                    <a:pt x="88" y="230"/>
                  </a:lnTo>
                  <a:lnTo>
                    <a:pt x="111" y="232"/>
                  </a:lnTo>
                  <a:lnTo>
                    <a:pt x="134" y="228"/>
                  </a:lnTo>
                  <a:lnTo>
                    <a:pt x="138" y="228"/>
                  </a:lnTo>
                  <a:lnTo>
                    <a:pt x="143" y="226"/>
                  </a:lnTo>
                  <a:lnTo>
                    <a:pt x="147" y="222"/>
                  </a:lnTo>
                  <a:lnTo>
                    <a:pt x="148" y="218"/>
                  </a:lnTo>
                  <a:lnTo>
                    <a:pt x="145" y="212"/>
                  </a:lnTo>
                  <a:lnTo>
                    <a:pt x="141" y="207"/>
                  </a:lnTo>
                  <a:lnTo>
                    <a:pt x="135" y="203"/>
                  </a:lnTo>
                  <a:lnTo>
                    <a:pt x="129" y="201"/>
                  </a:lnTo>
                  <a:lnTo>
                    <a:pt x="117" y="197"/>
                  </a:lnTo>
                  <a:lnTo>
                    <a:pt x="105" y="195"/>
                  </a:lnTo>
                  <a:lnTo>
                    <a:pt x="94" y="193"/>
                  </a:lnTo>
                  <a:lnTo>
                    <a:pt x="83" y="190"/>
                  </a:lnTo>
                  <a:lnTo>
                    <a:pt x="73" y="187"/>
                  </a:lnTo>
                  <a:lnTo>
                    <a:pt x="62" y="182"/>
                  </a:lnTo>
                  <a:lnTo>
                    <a:pt x="53" y="176"/>
                  </a:lnTo>
                  <a:lnTo>
                    <a:pt x="43" y="167"/>
                  </a:lnTo>
                  <a:lnTo>
                    <a:pt x="40" y="128"/>
                  </a:lnTo>
                  <a:lnTo>
                    <a:pt x="49" y="96"/>
                  </a:lnTo>
                  <a:lnTo>
                    <a:pt x="68" y="71"/>
                  </a:lnTo>
                  <a:lnTo>
                    <a:pt x="94" y="50"/>
                  </a:lnTo>
                  <a:lnTo>
                    <a:pt x="122" y="34"/>
                  </a:lnTo>
                  <a:lnTo>
                    <a:pt x="151" y="21"/>
                  </a:lnTo>
                  <a:lnTo>
                    <a:pt x="178" y="12"/>
                  </a:lnTo>
                  <a:lnTo>
                    <a:pt x="199" y="4"/>
                  </a:lnTo>
                  <a:lnTo>
                    <a:pt x="186" y="1"/>
                  </a:lnTo>
                  <a:lnTo>
                    <a:pt x="172" y="0"/>
                  </a:lnTo>
                  <a:lnTo>
                    <a:pt x="156" y="2"/>
                  </a:lnTo>
                  <a:lnTo>
                    <a:pt x="138" y="4"/>
                  </a:lnTo>
                  <a:lnTo>
                    <a:pt x="121" y="10"/>
                  </a:lnTo>
                  <a:lnTo>
                    <a:pt x="103" y="16"/>
                  </a:lnTo>
                  <a:lnTo>
                    <a:pt x="86" y="23"/>
                  </a:lnTo>
                  <a:lnTo>
                    <a:pt x="70" y="29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777" name="Freeform 643"/>
            <p:cNvSpPr>
              <a:spLocks/>
            </p:cNvSpPr>
            <p:nvPr/>
          </p:nvSpPr>
          <p:spPr bwMode="auto">
            <a:xfrm>
              <a:off x="4006" y="2536"/>
              <a:ext cx="22" cy="30"/>
            </a:xfrm>
            <a:custGeom>
              <a:avLst/>
              <a:gdLst>
                <a:gd name="T0" fmla="*/ 0 w 128"/>
                <a:gd name="T1" fmla="*/ 0 h 180"/>
                <a:gd name="T2" fmla="*/ 0 w 128"/>
                <a:gd name="T3" fmla="*/ 0 h 180"/>
                <a:gd name="T4" fmla="*/ 0 w 128"/>
                <a:gd name="T5" fmla="*/ 0 h 180"/>
                <a:gd name="T6" fmla="*/ 0 w 128"/>
                <a:gd name="T7" fmla="*/ 0 h 180"/>
                <a:gd name="T8" fmla="*/ 0 w 128"/>
                <a:gd name="T9" fmla="*/ 0 h 180"/>
                <a:gd name="T10" fmla="*/ 0 w 128"/>
                <a:gd name="T11" fmla="*/ 0 h 180"/>
                <a:gd name="T12" fmla="*/ 0 w 128"/>
                <a:gd name="T13" fmla="*/ 0 h 180"/>
                <a:gd name="T14" fmla="*/ 0 w 128"/>
                <a:gd name="T15" fmla="*/ 0 h 180"/>
                <a:gd name="T16" fmla="*/ 0 w 128"/>
                <a:gd name="T17" fmla="*/ 0 h 180"/>
                <a:gd name="T18" fmla="*/ 0 w 128"/>
                <a:gd name="T19" fmla="*/ 0 h 180"/>
                <a:gd name="T20" fmla="*/ 0 w 128"/>
                <a:gd name="T21" fmla="*/ 0 h 180"/>
                <a:gd name="T22" fmla="*/ 0 w 128"/>
                <a:gd name="T23" fmla="*/ 0 h 180"/>
                <a:gd name="T24" fmla="*/ 0 w 128"/>
                <a:gd name="T25" fmla="*/ 0 h 180"/>
                <a:gd name="T26" fmla="*/ 0 w 128"/>
                <a:gd name="T27" fmla="*/ 0 h 180"/>
                <a:gd name="T28" fmla="*/ 0 w 128"/>
                <a:gd name="T29" fmla="*/ 0 h 180"/>
                <a:gd name="T30" fmla="*/ 0 w 128"/>
                <a:gd name="T31" fmla="*/ 0 h 180"/>
                <a:gd name="T32" fmla="*/ 0 w 128"/>
                <a:gd name="T33" fmla="*/ 0 h 180"/>
                <a:gd name="T34" fmla="*/ 0 w 128"/>
                <a:gd name="T35" fmla="*/ 0 h 180"/>
                <a:gd name="T36" fmla="*/ 0 w 128"/>
                <a:gd name="T37" fmla="*/ 0 h 180"/>
                <a:gd name="T38" fmla="*/ 0 w 128"/>
                <a:gd name="T39" fmla="*/ 0 h 180"/>
                <a:gd name="T40" fmla="*/ 0 w 128"/>
                <a:gd name="T41" fmla="*/ 0 h 180"/>
                <a:gd name="T42" fmla="*/ 0 w 128"/>
                <a:gd name="T43" fmla="*/ 0 h 180"/>
                <a:gd name="T44" fmla="*/ 0 w 128"/>
                <a:gd name="T45" fmla="*/ 0 h 180"/>
                <a:gd name="T46" fmla="*/ 0 w 128"/>
                <a:gd name="T47" fmla="*/ 0 h 180"/>
                <a:gd name="T48" fmla="*/ 0 w 128"/>
                <a:gd name="T49" fmla="*/ 0 h 180"/>
                <a:gd name="T50" fmla="*/ 0 w 128"/>
                <a:gd name="T51" fmla="*/ 0 h 180"/>
                <a:gd name="T52" fmla="*/ 0 w 128"/>
                <a:gd name="T53" fmla="*/ 0 h 180"/>
                <a:gd name="T54" fmla="*/ 0 w 128"/>
                <a:gd name="T55" fmla="*/ 0 h 180"/>
                <a:gd name="T56" fmla="*/ 0 w 128"/>
                <a:gd name="T57" fmla="*/ 0 h 180"/>
                <a:gd name="T58" fmla="*/ 0 w 128"/>
                <a:gd name="T59" fmla="*/ 0 h 180"/>
                <a:gd name="T60" fmla="*/ 0 w 128"/>
                <a:gd name="T61" fmla="*/ 0 h 180"/>
                <a:gd name="T62" fmla="*/ 0 w 128"/>
                <a:gd name="T63" fmla="*/ 0 h 180"/>
                <a:gd name="T64" fmla="*/ 0 w 128"/>
                <a:gd name="T65" fmla="*/ 0 h 180"/>
                <a:gd name="T66" fmla="*/ 0 w 128"/>
                <a:gd name="T67" fmla="*/ 0 h 180"/>
                <a:gd name="T68" fmla="*/ 0 w 128"/>
                <a:gd name="T69" fmla="*/ 0 h 180"/>
                <a:gd name="T70" fmla="*/ 0 w 128"/>
                <a:gd name="T71" fmla="*/ 0 h 180"/>
                <a:gd name="T72" fmla="*/ 0 w 128"/>
                <a:gd name="T73" fmla="*/ 0 h 180"/>
                <a:gd name="T74" fmla="*/ 0 w 128"/>
                <a:gd name="T75" fmla="*/ 0 h 180"/>
                <a:gd name="T76" fmla="*/ 0 w 128"/>
                <a:gd name="T77" fmla="*/ 0 h 180"/>
                <a:gd name="T78" fmla="*/ 0 w 128"/>
                <a:gd name="T79" fmla="*/ 0 h 180"/>
                <a:gd name="T80" fmla="*/ 0 w 128"/>
                <a:gd name="T81" fmla="*/ 0 h 18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28"/>
                <a:gd name="T124" fmla="*/ 0 h 180"/>
                <a:gd name="T125" fmla="*/ 128 w 128"/>
                <a:gd name="T126" fmla="*/ 180 h 180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28" h="180">
                  <a:moveTo>
                    <a:pt x="108" y="59"/>
                  </a:moveTo>
                  <a:lnTo>
                    <a:pt x="113" y="77"/>
                  </a:lnTo>
                  <a:lnTo>
                    <a:pt x="111" y="94"/>
                  </a:lnTo>
                  <a:lnTo>
                    <a:pt x="103" y="108"/>
                  </a:lnTo>
                  <a:lnTo>
                    <a:pt x="91" y="121"/>
                  </a:lnTo>
                  <a:lnTo>
                    <a:pt x="77" y="132"/>
                  </a:lnTo>
                  <a:lnTo>
                    <a:pt x="61" y="144"/>
                  </a:lnTo>
                  <a:lnTo>
                    <a:pt x="45" y="154"/>
                  </a:lnTo>
                  <a:lnTo>
                    <a:pt x="30" y="164"/>
                  </a:lnTo>
                  <a:lnTo>
                    <a:pt x="28" y="168"/>
                  </a:lnTo>
                  <a:lnTo>
                    <a:pt x="27" y="170"/>
                  </a:lnTo>
                  <a:lnTo>
                    <a:pt x="27" y="174"/>
                  </a:lnTo>
                  <a:lnTo>
                    <a:pt x="28" y="177"/>
                  </a:lnTo>
                  <a:lnTo>
                    <a:pt x="32" y="179"/>
                  </a:lnTo>
                  <a:lnTo>
                    <a:pt x="35" y="180"/>
                  </a:lnTo>
                  <a:lnTo>
                    <a:pt x="37" y="180"/>
                  </a:lnTo>
                  <a:lnTo>
                    <a:pt x="41" y="179"/>
                  </a:lnTo>
                  <a:lnTo>
                    <a:pt x="60" y="169"/>
                  </a:lnTo>
                  <a:lnTo>
                    <a:pt x="77" y="158"/>
                  </a:lnTo>
                  <a:lnTo>
                    <a:pt x="94" y="145"/>
                  </a:lnTo>
                  <a:lnTo>
                    <a:pt x="109" y="130"/>
                  </a:lnTo>
                  <a:lnTo>
                    <a:pt x="120" y="114"/>
                  </a:lnTo>
                  <a:lnTo>
                    <a:pt x="127" y="95"/>
                  </a:lnTo>
                  <a:lnTo>
                    <a:pt x="128" y="76"/>
                  </a:lnTo>
                  <a:lnTo>
                    <a:pt x="123" y="55"/>
                  </a:lnTo>
                  <a:lnTo>
                    <a:pt x="113" y="39"/>
                  </a:lnTo>
                  <a:lnTo>
                    <a:pt x="97" y="25"/>
                  </a:lnTo>
                  <a:lnTo>
                    <a:pt x="79" y="15"/>
                  </a:lnTo>
                  <a:lnTo>
                    <a:pt x="57" y="7"/>
                  </a:lnTo>
                  <a:lnTo>
                    <a:pt x="36" y="2"/>
                  </a:lnTo>
                  <a:lnTo>
                    <a:pt x="19" y="0"/>
                  </a:lnTo>
                  <a:lnTo>
                    <a:pt x="6" y="0"/>
                  </a:lnTo>
                  <a:lnTo>
                    <a:pt x="0" y="4"/>
                  </a:lnTo>
                  <a:lnTo>
                    <a:pt x="14" y="9"/>
                  </a:lnTo>
                  <a:lnTo>
                    <a:pt x="29" y="14"/>
                  </a:lnTo>
                  <a:lnTo>
                    <a:pt x="46" y="19"/>
                  </a:lnTo>
                  <a:lnTo>
                    <a:pt x="61" y="23"/>
                  </a:lnTo>
                  <a:lnTo>
                    <a:pt x="76" y="29"/>
                  </a:lnTo>
                  <a:lnTo>
                    <a:pt x="89" y="37"/>
                  </a:lnTo>
                  <a:lnTo>
                    <a:pt x="100" y="46"/>
                  </a:lnTo>
                  <a:lnTo>
                    <a:pt x="108" y="59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778" name="Freeform 644"/>
            <p:cNvSpPr>
              <a:spLocks/>
            </p:cNvSpPr>
            <p:nvPr/>
          </p:nvSpPr>
          <p:spPr bwMode="auto">
            <a:xfrm>
              <a:off x="3929" y="2529"/>
              <a:ext cx="54" cy="63"/>
            </a:xfrm>
            <a:custGeom>
              <a:avLst/>
              <a:gdLst>
                <a:gd name="T0" fmla="*/ 0 w 322"/>
                <a:gd name="T1" fmla="*/ 0 h 378"/>
                <a:gd name="T2" fmla="*/ 0 w 322"/>
                <a:gd name="T3" fmla="*/ 0 h 378"/>
                <a:gd name="T4" fmla="*/ 0 w 322"/>
                <a:gd name="T5" fmla="*/ 0 h 378"/>
                <a:gd name="T6" fmla="*/ 0 w 322"/>
                <a:gd name="T7" fmla="*/ 0 h 378"/>
                <a:gd name="T8" fmla="*/ 0 w 322"/>
                <a:gd name="T9" fmla="*/ 0 h 378"/>
                <a:gd name="T10" fmla="*/ 0 w 322"/>
                <a:gd name="T11" fmla="*/ 0 h 378"/>
                <a:gd name="T12" fmla="*/ 0 w 322"/>
                <a:gd name="T13" fmla="*/ 0 h 378"/>
                <a:gd name="T14" fmla="*/ 0 w 322"/>
                <a:gd name="T15" fmla="*/ 0 h 378"/>
                <a:gd name="T16" fmla="*/ 0 w 322"/>
                <a:gd name="T17" fmla="*/ 0 h 378"/>
                <a:gd name="T18" fmla="*/ 0 w 322"/>
                <a:gd name="T19" fmla="*/ 0 h 378"/>
                <a:gd name="T20" fmla="*/ 0 w 322"/>
                <a:gd name="T21" fmla="*/ 0 h 378"/>
                <a:gd name="T22" fmla="*/ 0 w 322"/>
                <a:gd name="T23" fmla="*/ 0 h 378"/>
                <a:gd name="T24" fmla="*/ 0 w 322"/>
                <a:gd name="T25" fmla="*/ 0 h 378"/>
                <a:gd name="T26" fmla="*/ 0 w 322"/>
                <a:gd name="T27" fmla="*/ 0 h 378"/>
                <a:gd name="T28" fmla="*/ 0 w 322"/>
                <a:gd name="T29" fmla="*/ 0 h 378"/>
                <a:gd name="T30" fmla="*/ 0 w 322"/>
                <a:gd name="T31" fmla="*/ 0 h 378"/>
                <a:gd name="T32" fmla="*/ 0 w 322"/>
                <a:gd name="T33" fmla="*/ 0 h 378"/>
                <a:gd name="T34" fmla="*/ 0 w 322"/>
                <a:gd name="T35" fmla="*/ 0 h 378"/>
                <a:gd name="T36" fmla="*/ 0 w 322"/>
                <a:gd name="T37" fmla="*/ 0 h 378"/>
                <a:gd name="T38" fmla="*/ 0 w 322"/>
                <a:gd name="T39" fmla="*/ 0 h 378"/>
                <a:gd name="T40" fmla="*/ 0 w 322"/>
                <a:gd name="T41" fmla="*/ 0 h 378"/>
                <a:gd name="T42" fmla="*/ 0 w 322"/>
                <a:gd name="T43" fmla="*/ 0 h 378"/>
                <a:gd name="T44" fmla="*/ 0 w 322"/>
                <a:gd name="T45" fmla="*/ 0 h 378"/>
                <a:gd name="T46" fmla="*/ 0 w 322"/>
                <a:gd name="T47" fmla="*/ 0 h 378"/>
                <a:gd name="T48" fmla="*/ 0 w 322"/>
                <a:gd name="T49" fmla="*/ 0 h 378"/>
                <a:gd name="T50" fmla="*/ 0 w 322"/>
                <a:gd name="T51" fmla="*/ 0 h 378"/>
                <a:gd name="T52" fmla="*/ 0 w 322"/>
                <a:gd name="T53" fmla="*/ 0 h 378"/>
                <a:gd name="T54" fmla="*/ 0 w 322"/>
                <a:gd name="T55" fmla="*/ 0 h 378"/>
                <a:gd name="T56" fmla="*/ 0 w 322"/>
                <a:gd name="T57" fmla="*/ 0 h 378"/>
                <a:gd name="T58" fmla="*/ 0 w 322"/>
                <a:gd name="T59" fmla="*/ 0 h 378"/>
                <a:gd name="T60" fmla="*/ 0 w 322"/>
                <a:gd name="T61" fmla="*/ 0 h 378"/>
                <a:gd name="T62" fmla="*/ 0 w 322"/>
                <a:gd name="T63" fmla="*/ 0 h 378"/>
                <a:gd name="T64" fmla="*/ 0 w 322"/>
                <a:gd name="T65" fmla="*/ 0 h 378"/>
                <a:gd name="T66" fmla="*/ 0 w 322"/>
                <a:gd name="T67" fmla="*/ 0 h 378"/>
                <a:gd name="T68" fmla="*/ 0 w 322"/>
                <a:gd name="T69" fmla="*/ 0 h 378"/>
                <a:gd name="T70" fmla="*/ 0 w 322"/>
                <a:gd name="T71" fmla="*/ 0 h 378"/>
                <a:gd name="T72" fmla="*/ 0 w 322"/>
                <a:gd name="T73" fmla="*/ 0 h 378"/>
                <a:gd name="T74" fmla="*/ 0 w 322"/>
                <a:gd name="T75" fmla="*/ 0 h 378"/>
                <a:gd name="T76" fmla="*/ 0 w 322"/>
                <a:gd name="T77" fmla="*/ 0 h 378"/>
                <a:gd name="T78" fmla="*/ 0 w 322"/>
                <a:gd name="T79" fmla="*/ 0 h 378"/>
                <a:gd name="T80" fmla="*/ 0 w 322"/>
                <a:gd name="T81" fmla="*/ 0 h 378"/>
                <a:gd name="T82" fmla="*/ 0 w 322"/>
                <a:gd name="T83" fmla="*/ 0 h 378"/>
                <a:gd name="T84" fmla="*/ 0 w 322"/>
                <a:gd name="T85" fmla="*/ 0 h 378"/>
                <a:gd name="T86" fmla="*/ 0 w 322"/>
                <a:gd name="T87" fmla="*/ 0 h 378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322"/>
                <a:gd name="T133" fmla="*/ 0 h 378"/>
                <a:gd name="T134" fmla="*/ 322 w 322"/>
                <a:gd name="T135" fmla="*/ 378 h 378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322" h="378">
                  <a:moveTo>
                    <a:pt x="125" y="49"/>
                  </a:moveTo>
                  <a:lnTo>
                    <a:pt x="100" y="70"/>
                  </a:lnTo>
                  <a:lnTo>
                    <a:pt x="76" y="90"/>
                  </a:lnTo>
                  <a:lnTo>
                    <a:pt x="53" y="115"/>
                  </a:lnTo>
                  <a:lnTo>
                    <a:pt x="34" y="140"/>
                  </a:lnTo>
                  <a:lnTo>
                    <a:pt x="17" y="166"/>
                  </a:lnTo>
                  <a:lnTo>
                    <a:pt x="5" y="195"/>
                  </a:lnTo>
                  <a:lnTo>
                    <a:pt x="0" y="226"/>
                  </a:lnTo>
                  <a:lnTo>
                    <a:pt x="1" y="258"/>
                  </a:lnTo>
                  <a:lnTo>
                    <a:pt x="3" y="266"/>
                  </a:lnTo>
                  <a:lnTo>
                    <a:pt x="5" y="275"/>
                  </a:lnTo>
                  <a:lnTo>
                    <a:pt x="9" y="282"/>
                  </a:lnTo>
                  <a:lnTo>
                    <a:pt x="14" y="290"/>
                  </a:lnTo>
                  <a:lnTo>
                    <a:pt x="19" y="297"/>
                  </a:lnTo>
                  <a:lnTo>
                    <a:pt x="26" y="304"/>
                  </a:lnTo>
                  <a:lnTo>
                    <a:pt x="32" y="310"/>
                  </a:lnTo>
                  <a:lnTo>
                    <a:pt x="41" y="314"/>
                  </a:lnTo>
                  <a:lnTo>
                    <a:pt x="56" y="324"/>
                  </a:lnTo>
                  <a:lnTo>
                    <a:pt x="71" y="332"/>
                  </a:lnTo>
                  <a:lnTo>
                    <a:pt x="86" y="338"/>
                  </a:lnTo>
                  <a:lnTo>
                    <a:pt x="103" y="344"/>
                  </a:lnTo>
                  <a:lnTo>
                    <a:pt x="119" y="350"/>
                  </a:lnTo>
                  <a:lnTo>
                    <a:pt x="136" y="355"/>
                  </a:lnTo>
                  <a:lnTo>
                    <a:pt x="152" y="359"/>
                  </a:lnTo>
                  <a:lnTo>
                    <a:pt x="168" y="363"/>
                  </a:lnTo>
                  <a:lnTo>
                    <a:pt x="186" y="366"/>
                  </a:lnTo>
                  <a:lnTo>
                    <a:pt x="202" y="368"/>
                  </a:lnTo>
                  <a:lnTo>
                    <a:pt x="220" y="371"/>
                  </a:lnTo>
                  <a:lnTo>
                    <a:pt x="238" y="373"/>
                  </a:lnTo>
                  <a:lnTo>
                    <a:pt x="254" y="374"/>
                  </a:lnTo>
                  <a:lnTo>
                    <a:pt x="272" y="375"/>
                  </a:lnTo>
                  <a:lnTo>
                    <a:pt x="289" y="376"/>
                  </a:lnTo>
                  <a:lnTo>
                    <a:pt x="306" y="378"/>
                  </a:lnTo>
                  <a:lnTo>
                    <a:pt x="311" y="378"/>
                  </a:lnTo>
                  <a:lnTo>
                    <a:pt x="316" y="375"/>
                  </a:lnTo>
                  <a:lnTo>
                    <a:pt x="320" y="371"/>
                  </a:lnTo>
                  <a:lnTo>
                    <a:pt x="322" y="366"/>
                  </a:lnTo>
                  <a:lnTo>
                    <a:pt x="322" y="360"/>
                  </a:lnTo>
                  <a:lnTo>
                    <a:pt x="320" y="356"/>
                  </a:lnTo>
                  <a:lnTo>
                    <a:pt x="315" y="352"/>
                  </a:lnTo>
                  <a:lnTo>
                    <a:pt x="309" y="350"/>
                  </a:lnTo>
                  <a:lnTo>
                    <a:pt x="294" y="347"/>
                  </a:lnTo>
                  <a:lnTo>
                    <a:pt x="279" y="344"/>
                  </a:lnTo>
                  <a:lnTo>
                    <a:pt x="263" y="341"/>
                  </a:lnTo>
                  <a:lnTo>
                    <a:pt x="247" y="338"/>
                  </a:lnTo>
                  <a:lnTo>
                    <a:pt x="232" y="336"/>
                  </a:lnTo>
                  <a:lnTo>
                    <a:pt x="216" y="334"/>
                  </a:lnTo>
                  <a:lnTo>
                    <a:pt x="200" y="332"/>
                  </a:lnTo>
                  <a:lnTo>
                    <a:pt x="185" y="328"/>
                  </a:lnTo>
                  <a:lnTo>
                    <a:pt x="170" y="326"/>
                  </a:lnTo>
                  <a:lnTo>
                    <a:pt x="154" y="322"/>
                  </a:lnTo>
                  <a:lnTo>
                    <a:pt x="139" y="318"/>
                  </a:lnTo>
                  <a:lnTo>
                    <a:pt x="124" y="314"/>
                  </a:lnTo>
                  <a:lnTo>
                    <a:pt x="110" y="309"/>
                  </a:lnTo>
                  <a:lnTo>
                    <a:pt x="94" y="303"/>
                  </a:lnTo>
                  <a:lnTo>
                    <a:pt x="80" y="297"/>
                  </a:lnTo>
                  <a:lnTo>
                    <a:pt x="66" y="289"/>
                  </a:lnTo>
                  <a:lnTo>
                    <a:pt x="55" y="281"/>
                  </a:lnTo>
                  <a:lnTo>
                    <a:pt x="45" y="271"/>
                  </a:lnTo>
                  <a:lnTo>
                    <a:pt x="38" y="259"/>
                  </a:lnTo>
                  <a:lnTo>
                    <a:pt x="35" y="245"/>
                  </a:lnTo>
                  <a:lnTo>
                    <a:pt x="34" y="232"/>
                  </a:lnTo>
                  <a:lnTo>
                    <a:pt x="35" y="216"/>
                  </a:lnTo>
                  <a:lnTo>
                    <a:pt x="38" y="200"/>
                  </a:lnTo>
                  <a:lnTo>
                    <a:pt x="43" y="187"/>
                  </a:lnTo>
                  <a:lnTo>
                    <a:pt x="51" y="170"/>
                  </a:lnTo>
                  <a:lnTo>
                    <a:pt x="60" y="152"/>
                  </a:lnTo>
                  <a:lnTo>
                    <a:pt x="71" y="137"/>
                  </a:lnTo>
                  <a:lnTo>
                    <a:pt x="83" y="124"/>
                  </a:lnTo>
                  <a:lnTo>
                    <a:pt x="94" y="110"/>
                  </a:lnTo>
                  <a:lnTo>
                    <a:pt x="107" y="96"/>
                  </a:lnTo>
                  <a:lnTo>
                    <a:pt x="123" y="82"/>
                  </a:lnTo>
                  <a:lnTo>
                    <a:pt x="138" y="69"/>
                  </a:lnTo>
                  <a:lnTo>
                    <a:pt x="153" y="57"/>
                  </a:lnTo>
                  <a:lnTo>
                    <a:pt x="173" y="47"/>
                  </a:lnTo>
                  <a:lnTo>
                    <a:pt x="195" y="38"/>
                  </a:lnTo>
                  <a:lnTo>
                    <a:pt x="218" y="28"/>
                  </a:lnTo>
                  <a:lnTo>
                    <a:pt x="238" y="20"/>
                  </a:lnTo>
                  <a:lnTo>
                    <a:pt x="254" y="13"/>
                  </a:lnTo>
                  <a:lnTo>
                    <a:pt x="264" y="7"/>
                  </a:lnTo>
                  <a:lnTo>
                    <a:pt x="268" y="2"/>
                  </a:lnTo>
                  <a:lnTo>
                    <a:pt x="256" y="0"/>
                  </a:lnTo>
                  <a:lnTo>
                    <a:pt x="240" y="1"/>
                  </a:lnTo>
                  <a:lnTo>
                    <a:pt x="221" y="4"/>
                  </a:lnTo>
                  <a:lnTo>
                    <a:pt x="201" y="10"/>
                  </a:lnTo>
                  <a:lnTo>
                    <a:pt x="180" y="18"/>
                  </a:lnTo>
                  <a:lnTo>
                    <a:pt x="160" y="27"/>
                  </a:lnTo>
                  <a:lnTo>
                    <a:pt x="141" y="38"/>
                  </a:lnTo>
                  <a:lnTo>
                    <a:pt x="125" y="49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779" name="Freeform 645"/>
            <p:cNvSpPr>
              <a:spLocks/>
            </p:cNvSpPr>
            <p:nvPr/>
          </p:nvSpPr>
          <p:spPr bwMode="auto">
            <a:xfrm>
              <a:off x="4005" y="2527"/>
              <a:ext cx="47" cy="42"/>
            </a:xfrm>
            <a:custGeom>
              <a:avLst/>
              <a:gdLst>
                <a:gd name="T0" fmla="*/ 0 w 283"/>
                <a:gd name="T1" fmla="*/ 0 h 252"/>
                <a:gd name="T2" fmla="*/ 0 w 283"/>
                <a:gd name="T3" fmla="*/ 0 h 252"/>
                <a:gd name="T4" fmla="*/ 0 w 283"/>
                <a:gd name="T5" fmla="*/ 0 h 252"/>
                <a:gd name="T6" fmla="*/ 0 w 283"/>
                <a:gd name="T7" fmla="*/ 0 h 252"/>
                <a:gd name="T8" fmla="*/ 0 w 283"/>
                <a:gd name="T9" fmla="*/ 0 h 252"/>
                <a:gd name="T10" fmla="*/ 0 w 283"/>
                <a:gd name="T11" fmla="*/ 0 h 252"/>
                <a:gd name="T12" fmla="*/ 0 w 283"/>
                <a:gd name="T13" fmla="*/ 0 h 252"/>
                <a:gd name="T14" fmla="*/ 0 w 283"/>
                <a:gd name="T15" fmla="*/ 0 h 252"/>
                <a:gd name="T16" fmla="*/ 0 w 283"/>
                <a:gd name="T17" fmla="*/ 0 h 252"/>
                <a:gd name="T18" fmla="*/ 0 w 283"/>
                <a:gd name="T19" fmla="*/ 0 h 252"/>
                <a:gd name="T20" fmla="*/ 0 w 283"/>
                <a:gd name="T21" fmla="*/ 0 h 252"/>
                <a:gd name="T22" fmla="*/ 0 w 283"/>
                <a:gd name="T23" fmla="*/ 0 h 252"/>
                <a:gd name="T24" fmla="*/ 0 w 283"/>
                <a:gd name="T25" fmla="*/ 0 h 252"/>
                <a:gd name="T26" fmla="*/ 0 w 283"/>
                <a:gd name="T27" fmla="*/ 0 h 252"/>
                <a:gd name="T28" fmla="*/ 0 w 283"/>
                <a:gd name="T29" fmla="*/ 0 h 252"/>
                <a:gd name="T30" fmla="*/ 0 w 283"/>
                <a:gd name="T31" fmla="*/ 0 h 252"/>
                <a:gd name="T32" fmla="*/ 0 w 283"/>
                <a:gd name="T33" fmla="*/ 0 h 252"/>
                <a:gd name="T34" fmla="*/ 0 w 283"/>
                <a:gd name="T35" fmla="*/ 0 h 252"/>
                <a:gd name="T36" fmla="*/ 0 w 283"/>
                <a:gd name="T37" fmla="*/ 0 h 252"/>
                <a:gd name="T38" fmla="*/ 0 w 283"/>
                <a:gd name="T39" fmla="*/ 0 h 252"/>
                <a:gd name="T40" fmla="*/ 0 w 283"/>
                <a:gd name="T41" fmla="*/ 0 h 252"/>
                <a:gd name="T42" fmla="*/ 0 w 283"/>
                <a:gd name="T43" fmla="*/ 0 h 252"/>
                <a:gd name="T44" fmla="*/ 0 w 283"/>
                <a:gd name="T45" fmla="*/ 0 h 252"/>
                <a:gd name="T46" fmla="*/ 0 w 283"/>
                <a:gd name="T47" fmla="*/ 0 h 252"/>
                <a:gd name="T48" fmla="*/ 0 w 283"/>
                <a:gd name="T49" fmla="*/ 0 h 252"/>
                <a:gd name="T50" fmla="*/ 0 w 283"/>
                <a:gd name="T51" fmla="*/ 0 h 252"/>
                <a:gd name="T52" fmla="*/ 0 w 283"/>
                <a:gd name="T53" fmla="*/ 0 h 252"/>
                <a:gd name="T54" fmla="*/ 0 w 283"/>
                <a:gd name="T55" fmla="*/ 0 h 252"/>
                <a:gd name="T56" fmla="*/ 0 w 283"/>
                <a:gd name="T57" fmla="*/ 0 h 252"/>
                <a:gd name="T58" fmla="*/ 0 w 283"/>
                <a:gd name="T59" fmla="*/ 0 h 252"/>
                <a:gd name="T60" fmla="*/ 0 w 283"/>
                <a:gd name="T61" fmla="*/ 0 h 252"/>
                <a:gd name="T62" fmla="*/ 0 w 283"/>
                <a:gd name="T63" fmla="*/ 0 h 252"/>
                <a:gd name="T64" fmla="*/ 0 w 283"/>
                <a:gd name="T65" fmla="*/ 0 h 252"/>
                <a:gd name="T66" fmla="*/ 0 w 283"/>
                <a:gd name="T67" fmla="*/ 0 h 252"/>
                <a:gd name="T68" fmla="*/ 0 w 283"/>
                <a:gd name="T69" fmla="*/ 0 h 252"/>
                <a:gd name="T70" fmla="*/ 0 w 283"/>
                <a:gd name="T71" fmla="*/ 0 h 252"/>
                <a:gd name="T72" fmla="*/ 0 w 283"/>
                <a:gd name="T73" fmla="*/ 0 h 252"/>
                <a:gd name="T74" fmla="*/ 0 w 283"/>
                <a:gd name="T75" fmla="*/ 0 h 252"/>
                <a:gd name="T76" fmla="*/ 0 w 283"/>
                <a:gd name="T77" fmla="*/ 0 h 252"/>
                <a:gd name="T78" fmla="*/ 0 w 283"/>
                <a:gd name="T79" fmla="*/ 0 h 252"/>
                <a:gd name="T80" fmla="*/ 0 w 283"/>
                <a:gd name="T81" fmla="*/ 0 h 252"/>
                <a:gd name="T82" fmla="*/ 0 w 283"/>
                <a:gd name="T83" fmla="*/ 0 h 252"/>
                <a:gd name="T84" fmla="*/ 0 w 283"/>
                <a:gd name="T85" fmla="*/ 0 h 252"/>
                <a:gd name="T86" fmla="*/ 0 w 283"/>
                <a:gd name="T87" fmla="*/ 0 h 252"/>
                <a:gd name="T88" fmla="*/ 0 w 283"/>
                <a:gd name="T89" fmla="*/ 0 h 252"/>
                <a:gd name="T90" fmla="*/ 0 w 283"/>
                <a:gd name="T91" fmla="*/ 0 h 252"/>
                <a:gd name="T92" fmla="*/ 0 w 283"/>
                <a:gd name="T93" fmla="*/ 0 h 252"/>
                <a:gd name="T94" fmla="*/ 0 w 283"/>
                <a:gd name="T95" fmla="*/ 0 h 252"/>
                <a:gd name="T96" fmla="*/ 0 w 283"/>
                <a:gd name="T97" fmla="*/ 0 h 252"/>
                <a:gd name="T98" fmla="*/ 0 w 283"/>
                <a:gd name="T99" fmla="*/ 0 h 252"/>
                <a:gd name="T100" fmla="*/ 0 w 283"/>
                <a:gd name="T101" fmla="*/ 0 h 252"/>
                <a:gd name="T102" fmla="*/ 0 w 283"/>
                <a:gd name="T103" fmla="*/ 0 h 252"/>
                <a:gd name="T104" fmla="*/ 0 w 283"/>
                <a:gd name="T105" fmla="*/ 0 h 252"/>
                <a:gd name="T106" fmla="*/ 0 w 283"/>
                <a:gd name="T107" fmla="*/ 0 h 252"/>
                <a:gd name="T108" fmla="*/ 0 w 283"/>
                <a:gd name="T109" fmla="*/ 0 h 252"/>
                <a:gd name="T110" fmla="*/ 0 w 283"/>
                <a:gd name="T111" fmla="*/ 0 h 252"/>
                <a:gd name="T112" fmla="*/ 0 w 283"/>
                <a:gd name="T113" fmla="*/ 0 h 252"/>
                <a:gd name="T114" fmla="*/ 0 w 283"/>
                <a:gd name="T115" fmla="*/ 0 h 252"/>
                <a:gd name="T116" fmla="*/ 0 w 283"/>
                <a:gd name="T117" fmla="*/ 0 h 252"/>
                <a:gd name="T118" fmla="*/ 0 w 283"/>
                <a:gd name="T119" fmla="*/ 0 h 252"/>
                <a:gd name="T120" fmla="*/ 0 w 283"/>
                <a:gd name="T121" fmla="*/ 0 h 252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83"/>
                <a:gd name="T184" fmla="*/ 0 h 252"/>
                <a:gd name="T185" fmla="*/ 283 w 283"/>
                <a:gd name="T186" fmla="*/ 252 h 252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83" h="252">
                  <a:moveTo>
                    <a:pt x="235" y="77"/>
                  </a:moveTo>
                  <a:lnTo>
                    <a:pt x="248" y="91"/>
                  </a:lnTo>
                  <a:lnTo>
                    <a:pt x="256" y="107"/>
                  </a:lnTo>
                  <a:lnTo>
                    <a:pt x="259" y="124"/>
                  </a:lnTo>
                  <a:lnTo>
                    <a:pt x="259" y="142"/>
                  </a:lnTo>
                  <a:lnTo>
                    <a:pt x="257" y="157"/>
                  </a:lnTo>
                  <a:lnTo>
                    <a:pt x="252" y="170"/>
                  </a:lnTo>
                  <a:lnTo>
                    <a:pt x="244" y="183"/>
                  </a:lnTo>
                  <a:lnTo>
                    <a:pt x="236" y="193"/>
                  </a:lnTo>
                  <a:lnTo>
                    <a:pt x="225" y="204"/>
                  </a:lnTo>
                  <a:lnTo>
                    <a:pt x="215" y="214"/>
                  </a:lnTo>
                  <a:lnTo>
                    <a:pt x="204" y="224"/>
                  </a:lnTo>
                  <a:lnTo>
                    <a:pt x="194" y="234"/>
                  </a:lnTo>
                  <a:lnTo>
                    <a:pt x="191" y="238"/>
                  </a:lnTo>
                  <a:lnTo>
                    <a:pt x="191" y="241"/>
                  </a:lnTo>
                  <a:lnTo>
                    <a:pt x="191" y="245"/>
                  </a:lnTo>
                  <a:lnTo>
                    <a:pt x="194" y="248"/>
                  </a:lnTo>
                  <a:lnTo>
                    <a:pt x="197" y="250"/>
                  </a:lnTo>
                  <a:lnTo>
                    <a:pt x="202" y="252"/>
                  </a:lnTo>
                  <a:lnTo>
                    <a:pt x="205" y="250"/>
                  </a:lnTo>
                  <a:lnTo>
                    <a:pt x="209" y="248"/>
                  </a:lnTo>
                  <a:lnTo>
                    <a:pt x="232" y="233"/>
                  </a:lnTo>
                  <a:lnTo>
                    <a:pt x="252" y="214"/>
                  </a:lnTo>
                  <a:lnTo>
                    <a:pt x="268" y="192"/>
                  </a:lnTo>
                  <a:lnTo>
                    <a:pt x="278" y="167"/>
                  </a:lnTo>
                  <a:lnTo>
                    <a:pt x="283" y="141"/>
                  </a:lnTo>
                  <a:lnTo>
                    <a:pt x="280" y="115"/>
                  </a:lnTo>
                  <a:lnTo>
                    <a:pt x="271" y="91"/>
                  </a:lnTo>
                  <a:lnTo>
                    <a:pt x="252" y="69"/>
                  </a:lnTo>
                  <a:lnTo>
                    <a:pt x="238" y="57"/>
                  </a:lnTo>
                  <a:lnTo>
                    <a:pt x="222" y="48"/>
                  </a:lnTo>
                  <a:lnTo>
                    <a:pt x="204" y="39"/>
                  </a:lnTo>
                  <a:lnTo>
                    <a:pt x="184" y="31"/>
                  </a:lnTo>
                  <a:lnTo>
                    <a:pt x="164" y="23"/>
                  </a:lnTo>
                  <a:lnTo>
                    <a:pt x="144" y="17"/>
                  </a:lnTo>
                  <a:lnTo>
                    <a:pt x="123" y="13"/>
                  </a:lnTo>
                  <a:lnTo>
                    <a:pt x="103" y="8"/>
                  </a:lnTo>
                  <a:lnTo>
                    <a:pt x="83" y="5"/>
                  </a:lnTo>
                  <a:lnTo>
                    <a:pt x="66" y="2"/>
                  </a:lnTo>
                  <a:lnTo>
                    <a:pt x="48" y="0"/>
                  </a:lnTo>
                  <a:lnTo>
                    <a:pt x="34" y="0"/>
                  </a:lnTo>
                  <a:lnTo>
                    <a:pt x="21" y="0"/>
                  </a:lnTo>
                  <a:lnTo>
                    <a:pt x="11" y="0"/>
                  </a:lnTo>
                  <a:lnTo>
                    <a:pt x="4" y="2"/>
                  </a:lnTo>
                  <a:lnTo>
                    <a:pt x="0" y="5"/>
                  </a:lnTo>
                  <a:lnTo>
                    <a:pt x="12" y="7"/>
                  </a:lnTo>
                  <a:lnTo>
                    <a:pt x="24" y="8"/>
                  </a:lnTo>
                  <a:lnTo>
                    <a:pt x="38" y="10"/>
                  </a:lnTo>
                  <a:lnTo>
                    <a:pt x="52" y="13"/>
                  </a:lnTo>
                  <a:lnTo>
                    <a:pt x="66" y="16"/>
                  </a:lnTo>
                  <a:lnTo>
                    <a:pt x="82" y="18"/>
                  </a:lnTo>
                  <a:lnTo>
                    <a:pt x="98" y="22"/>
                  </a:lnTo>
                  <a:lnTo>
                    <a:pt x="114" y="25"/>
                  </a:lnTo>
                  <a:lnTo>
                    <a:pt x="129" y="30"/>
                  </a:lnTo>
                  <a:lnTo>
                    <a:pt x="146" y="34"/>
                  </a:lnTo>
                  <a:lnTo>
                    <a:pt x="162" y="39"/>
                  </a:lnTo>
                  <a:lnTo>
                    <a:pt x="177" y="45"/>
                  </a:lnTo>
                  <a:lnTo>
                    <a:pt x="193" y="52"/>
                  </a:lnTo>
                  <a:lnTo>
                    <a:pt x="208" y="60"/>
                  </a:lnTo>
                  <a:lnTo>
                    <a:pt x="222" y="68"/>
                  </a:lnTo>
                  <a:lnTo>
                    <a:pt x="235" y="77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780" name="Freeform 646"/>
            <p:cNvSpPr>
              <a:spLocks/>
            </p:cNvSpPr>
            <p:nvPr/>
          </p:nvSpPr>
          <p:spPr bwMode="auto">
            <a:xfrm>
              <a:off x="3909" y="2547"/>
              <a:ext cx="19" cy="39"/>
            </a:xfrm>
            <a:custGeom>
              <a:avLst/>
              <a:gdLst>
                <a:gd name="T0" fmla="*/ 0 w 114"/>
                <a:gd name="T1" fmla="*/ 0 h 238"/>
                <a:gd name="T2" fmla="*/ 0 w 114"/>
                <a:gd name="T3" fmla="*/ 0 h 238"/>
                <a:gd name="T4" fmla="*/ 0 w 114"/>
                <a:gd name="T5" fmla="*/ 0 h 238"/>
                <a:gd name="T6" fmla="*/ 0 w 114"/>
                <a:gd name="T7" fmla="*/ 0 h 238"/>
                <a:gd name="T8" fmla="*/ 0 w 114"/>
                <a:gd name="T9" fmla="*/ 0 h 238"/>
                <a:gd name="T10" fmla="*/ 0 w 114"/>
                <a:gd name="T11" fmla="*/ 0 h 238"/>
                <a:gd name="T12" fmla="*/ 0 w 114"/>
                <a:gd name="T13" fmla="*/ 0 h 238"/>
                <a:gd name="T14" fmla="*/ 0 w 114"/>
                <a:gd name="T15" fmla="*/ 0 h 238"/>
                <a:gd name="T16" fmla="*/ 0 w 114"/>
                <a:gd name="T17" fmla="*/ 0 h 238"/>
                <a:gd name="T18" fmla="*/ 0 w 114"/>
                <a:gd name="T19" fmla="*/ 0 h 238"/>
                <a:gd name="T20" fmla="*/ 0 w 114"/>
                <a:gd name="T21" fmla="*/ 0 h 238"/>
                <a:gd name="T22" fmla="*/ 0 w 114"/>
                <a:gd name="T23" fmla="*/ 0 h 238"/>
                <a:gd name="T24" fmla="*/ 0 w 114"/>
                <a:gd name="T25" fmla="*/ 0 h 238"/>
                <a:gd name="T26" fmla="*/ 0 w 114"/>
                <a:gd name="T27" fmla="*/ 0 h 238"/>
                <a:gd name="T28" fmla="*/ 0 w 114"/>
                <a:gd name="T29" fmla="*/ 0 h 238"/>
                <a:gd name="T30" fmla="*/ 0 w 114"/>
                <a:gd name="T31" fmla="*/ 0 h 238"/>
                <a:gd name="T32" fmla="*/ 0 w 114"/>
                <a:gd name="T33" fmla="*/ 0 h 238"/>
                <a:gd name="T34" fmla="*/ 0 w 114"/>
                <a:gd name="T35" fmla="*/ 0 h 238"/>
                <a:gd name="T36" fmla="*/ 0 w 114"/>
                <a:gd name="T37" fmla="*/ 0 h 238"/>
                <a:gd name="T38" fmla="*/ 0 w 114"/>
                <a:gd name="T39" fmla="*/ 0 h 238"/>
                <a:gd name="T40" fmla="*/ 0 w 114"/>
                <a:gd name="T41" fmla="*/ 0 h 238"/>
                <a:gd name="T42" fmla="*/ 0 w 114"/>
                <a:gd name="T43" fmla="*/ 0 h 238"/>
                <a:gd name="T44" fmla="*/ 0 w 114"/>
                <a:gd name="T45" fmla="*/ 0 h 238"/>
                <a:gd name="T46" fmla="*/ 0 w 114"/>
                <a:gd name="T47" fmla="*/ 0 h 238"/>
                <a:gd name="T48" fmla="*/ 0 w 114"/>
                <a:gd name="T49" fmla="*/ 0 h 238"/>
                <a:gd name="T50" fmla="*/ 0 w 114"/>
                <a:gd name="T51" fmla="*/ 0 h 238"/>
                <a:gd name="T52" fmla="*/ 0 w 114"/>
                <a:gd name="T53" fmla="*/ 0 h 238"/>
                <a:gd name="T54" fmla="*/ 0 w 114"/>
                <a:gd name="T55" fmla="*/ 0 h 238"/>
                <a:gd name="T56" fmla="*/ 0 w 114"/>
                <a:gd name="T57" fmla="*/ 0 h 238"/>
                <a:gd name="T58" fmla="*/ 0 w 114"/>
                <a:gd name="T59" fmla="*/ 0 h 238"/>
                <a:gd name="T60" fmla="*/ 0 w 114"/>
                <a:gd name="T61" fmla="*/ 0 h 238"/>
                <a:gd name="T62" fmla="*/ 0 w 114"/>
                <a:gd name="T63" fmla="*/ 0 h 238"/>
                <a:gd name="T64" fmla="*/ 0 w 114"/>
                <a:gd name="T65" fmla="*/ 0 h 238"/>
                <a:gd name="T66" fmla="*/ 0 w 114"/>
                <a:gd name="T67" fmla="*/ 0 h 238"/>
                <a:gd name="T68" fmla="*/ 0 w 114"/>
                <a:gd name="T69" fmla="*/ 0 h 238"/>
                <a:gd name="T70" fmla="*/ 0 w 114"/>
                <a:gd name="T71" fmla="*/ 0 h 238"/>
                <a:gd name="T72" fmla="*/ 0 w 114"/>
                <a:gd name="T73" fmla="*/ 0 h 238"/>
                <a:gd name="T74" fmla="*/ 0 w 114"/>
                <a:gd name="T75" fmla="*/ 0 h 238"/>
                <a:gd name="T76" fmla="*/ 0 w 114"/>
                <a:gd name="T77" fmla="*/ 0 h 238"/>
                <a:gd name="T78" fmla="*/ 0 w 114"/>
                <a:gd name="T79" fmla="*/ 0 h 238"/>
                <a:gd name="T80" fmla="*/ 0 w 114"/>
                <a:gd name="T81" fmla="*/ 0 h 238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14"/>
                <a:gd name="T124" fmla="*/ 0 h 238"/>
                <a:gd name="T125" fmla="*/ 114 w 114"/>
                <a:gd name="T126" fmla="*/ 238 h 238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14" h="238">
                  <a:moveTo>
                    <a:pt x="0" y="130"/>
                  </a:moveTo>
                  <a:lnTo>
                    <a:pt x="0" y="149"/>
                  </a:lnTo>
                  <a:lnTo>
                    <a:pt x="4" y="168"/>
                  </a:lnTo>
                  <a:lnTo>
                    <a:pt x="12" y="185"/>
                  </a:lnTo>
                  <a:lnTo>
                    <a:pt x="24" y="200"/>
                  </a:lnTo>
                  <a:lnTo>
                    <a:pt x="38" y="213"/>
                  </a:lnTo>
                  <a:lnTo>
                    <a:pt x="55" y="224"/>
                  </a:lnTo>
                  <a:lnTo>
                    <a:pt x="73" y="232"/>
                  </a:lnTo>
                  <a:lnTo>
                    <a:pt x="92" y="237"/>
                  </a:lnTo>
                  <a:lnTo>
                    <a:pt x="98" y="238"/>
                  </a:lnTo>
                  <a:lnTo>
                    <a:pt x="104" y="235"/>
                  </a:lnTo>
                  <a:lnTo>
                    <a:pt x="109" y="232"/>
                  </a:lnTo>
                  <a:lnTo>
                    <a:pt x="111" y="227"/>
                  </a:lnTo>
                  <a:lnTo>
                    <a:pt x="111" y="222"/>
                  </a:lnTo>
                  <a:lnTo>
                    <a:pt x="110" y="216"/>
                  </a:lnTo>
                  <a:lnTo>
                    <a:pt x="106" y="211"/>
                  </a:lnTo>
                  <a:lnTo>
                    <a:pt x="100" y="209"/>
                  </a:lnTo>
                  <a:lnTo>
                    <a:pt x="82" y="202"/>
                  </a:lnTo>
                  <a:lnTo>
                    <a:pt x="64" y="193"/>
                  </a:lnTo>
                  <a:lnTo>
                    <a:pt x="50" y="180"/>
                  </a:lnTo>
                  <a:lnTo>
                    <a:pt x="39" y="167"/>
                  </a:lnTo>
                  <a:lnTo>
                    <a:pt x="32" y="149"/>
                  </a:lnTo>
                  <a:lnTo>
                    <a:pt x="29" y="131"/>
                  </a:lnTo>
                  <a:lnTo>
                    <a:pt x="29" y="111"/>
                  </a:lnTo>
                  <a:lnTo>
                    <a:pt x="35" y="91"/>
                  </a:lnTo>
                  <a:lnTo>
                    <a:pt x="42" y="76"/>
                  </a:lnTo>
                  <a:lnTo>
                    <a:pt x="51" y="62"/>
                  </a:lnTo>
                  <a:lnTo>
                    <a:pt x="62" y="49"/>
                  </a:lnTo>
                  <a:lnTo>
                    <a:pt x="73" y="38"/>
                  </a:lnTo>
                  <a:lnTo>
                    <a:pt x="84" y="28"/>
                  </a:lnTo>
                  <a:lnTo>
                    <a:pt x="96" y="18"/>
                  </a:lnTo>
                  <a:lnTo>
                    <a:pt x="106" y="9"/>
                  </a:lnTo>
                  <a:lnTo>
                    <a:pt x="114" y="1"/>
                  </a:lnTo>
                  <a:lnTo>
                    <a:pt x="106" y="0"/>
                  </a:lnTo>
                  <a:lnTo>
                    <a:pt x="93" y="6"/>
                  </a:lnTo>
                  <a:lnTo>
                    <a:pt x="76" y="18"/>
                  </a:lnTo>
                  <a:lnTo>
                    <a:pt x="56" y="36"/>
                  </a:lnTo>
                  <a:lnTo>
                    <a:pt x="37" y="57"/>
                  </a:lnTo>
                  <a:lnTo>
                    <a:pt x="20" y="80"/>
                  </a:lnTo>
                  <a:lnTo>
                    <a:pt x="7" y="106"/>
                  </a:lnTo>
                  <a:lnTo>
                    <a:pt x="0" y="130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781" name="Freeform 647"/>
            <p:cNvSpPr>
              <a:spLocks/>
            </p:cNvSpPr>
            <p:nvPr/>
          </p:nvSpPr>
          <p:spPr bwMode="auto">
            <a:xfrm>
              <a:off x="4043" y="2524"/>
              <a:ext cx="41" cy="52"/>
            </a:xfrm>
            <a:custGeom>
              <a:avLst/>
              <a:gdLst>
                <a:gd name="T0" fmla="*/ 0 w 246"/>
                <a:gd name="T1" fmla="*/ 0 h 310"/>
                <a:gd name="T2" fmla="*/ 0 w 246"/>
                <a:gd name="T3" fmla="*/ 0 h 310"/>
                <a:gd name="T4" fmla="*/ 0 w 246"/>
                <a:gd name="T5" fmla="*/ 0 h 310"/>
                <a:gd name="T6" fmla="*/ 0 w 246"/>
                <a:gd name="T7" fmla="*/ 0 h 310"/>
                <a:gd name="T8" fmla="*/ 0 w 246"/>
                <a:gd name="T9" fmla="*/ 0 h 310"/>
                <a:gd name="T10" fmla="*/ 0 w 246"/>
                <a:gd name="T11" fmla="*/ 0 h 310"/>
                <a:gd name="T12" fmla="*/ 0 w 246"/>
                <a:gd name="T13" fmla="*/ 0 h 310"/>
                <a:gd name="T14" fmla="*/ 0 w 246"/>
                <a:gd name="T15" fmla="*/ 0 h 310"/>
                <a:gd name="T16" fmla="*/ 0 w 246"/>
                <a:gd name="T17" fmla="*/ 0 h 310"/>
                <a:gd name="T18" fmla="*/ 0 w 246"/>
                <a:gd name="T19" fmla="*/ 0 h 310"/>
                <a:gd name="T20" fmla="*/ 0 w 246"/>
                <a:gd name="T21" fmla="*/ 0 h 310"/>
                <a:gd name="T22" fmla="*/ 0 w 246"/>
                <a:gd name="T23" fmla="*/ 0 h 310"/>
                <a:gd name="T24" fmla="*/ 0 w 246"/>
                <a:gd name="T25" fmla="*/ 0 h 310"/>
                <a:gd name="T26" fmla="*/ 0 w 246"/>
                <a:gd name="T27" fmla="*/ 0 h 310"/>
                <a:gd name="T28" fmla="*/ 0 w 246"/>
                <a:gd name="T29" fmla="*/ 0 h 310"/>
                <a:gd name="T30" fmla="*/ 0 w 246"/>
                <a:gd name="T31" fmla="*/ 0 h 310"/>
                <a:gd name="T32" fmla="*/ 0 w 246"/>
                <a:gd name="T33" fmla="*/ 0 h 310"/>
                <a:gd name="T34" fmla="*/ 0 w 246"/>
                <a:gd name="T35" fmla="*/ 0 h 310"/>
                <a:gd name="T36" fmla="*/ 0 w 246"/>
                <a:gd name="T37" fmla="*/ 0 h 310"/>
                <a:gd name="T38" fmla="*/ 0 w 246"/>
                <a:gd name="T39" fmla="*/ 0 h 310"/>
                <a:gd name="T40" fmla="*/ 0 w 246"/>
                <a:gd name="T41" fmla="*/ 0 h 310"/>
                <a:gd name="T42" fmla="*/ 0 w 246"/>
                <a:gd name="T43" fmla="*/ 0 h 310"/>
                <a:gd name="T44" fmla="*/ 0 w 246"/>
                <a:gd name="T45" fmla="*/ 0 h 310"/>
                <a:gd name="T46" fmla="*/ 0 w 246"/>
                <a:gd name="T47" fmla="*/ 0 h 310"/>
                <a:gd name="T48" fmla="*/ 0 w 246"/>
                <a:gd name="T49" fmla="*/ 0 h 310"/>
                <a:gd name="T50" fmla="*/ 0 w 246"/>
                <a:gd name="T51" fmla="*/ 0 h 310"/>
                <a:gd name="T52" fmla="*/ 0 w 246"/>
                <a:gd name="T53" fmla="*/ 0 h 310"/>
                <a:gd name="T54" fmla="*/ 0 w 246"/>
                <a:gd name="T55" fmla="*/ 0 h 310"/>
                <a:gd name="T56" fmla="*/ 0 w 246"/>
                <a:gd name="T57" fmla="*/ 0 h 310"/>
                <a:gd name="T58" fmla="*/ 0 w 246"/>
                <a:gd name="T59" fmla="*/ 0 h 310"/>
                <a:gd name="T60" fmla="*/ 0 w 246"/>
                <a:gd name="T61" fmla="*/ 0 h 310"/>
                <a:gd name="T62" fmla="*/ 0 w 246"/>
                <a:gd name="T63" fmla="*/ 0 h 310"/>
                <a:gd name="T64" fmla="*/ 0 w 246"/>
                <a:gd name="T65" fmla="*/ 0 h 310"/>
                <a:gd name="T66" fmla="*/ 0 w 246"/>
                <a:gd name="T67" fmla="*/ 0 h 310"/>
                <a:gd name="T68" fmla="*/ 0 w 246"/>
                <a:gd name="T69" fmla="*/ 0 h 310"/>
                <a:gd name="T70" fmla="*/ 0 w 246"/>
                <a:gd name="T71" fmla="*/ 0 h 310"/>
                <a:gd name="T72" fmla="*/ 0 w 246"/>
                <a:gd name="T73" fmla="*/ 0 h 310"/>
                <a:gd name="T74" fmla="*/ 0 w 246"/>
                <a:gd name="T75" fmla="*/ 0 h 310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246"/>
                <a:gd name="T115" fmla="*/ 0 h 310"/>
                <a:gd name="T116" fmla="*/ 246 w 246"/>
                <a:gd name="T117" fmla="*/ 310 h 310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246" h="310">
                  <a:moveTo>
                    <a:pt x="199" y="116"/>
                  </a:moveTo>
                  <a:lnTo>
                    <a:pt x="207" y="124"/>
                  </a:lnTo>
                  <a:lnTo>
                    <a:pt x="214" y="133"/>
                  </a:lnTo>
                  <a:lnTo>
                    <a:pt x="219" y="143"/>
                  </a:lnTo>
                  <a:lnTo>
                    <a:pt x="223" y="154"/>
                  </a:lnTo>
                  <a:lnTo>
                    <a:pt x="225" y="164"/>
                  </a:lnTo>
                  <a:lnTo>
                    <a:pt x="225" y="176"/>
                  </a:lnTo>
                  <a:lnTo>
                    <a:pt x="221" y="187"/>
                  </a:lnTo>
                  <a:lnTo>
                    <a:pt x="216" y="197"/>
                  </a:lnTo>
                  <a:lnTo>
                    <a:pt x="208" y="209"/>
                  </a:lnTo>
                  <a:lnTo>
                    <a:pt x="199" y="219"/>
                  </a:lnTo>
                  <a:lnTo>
                    <a:pt x="188" y="228"/>
                  </a:lnTo>
                  <a:lnTo>
                    <a:pt x="177" y="238"/>
                  </a:lnTo>
                  <a:lnTo>
                    <a:pt x="166" y="246"/>
                  </a:lnTo>
                  <a:lnTo>
                    <a:pt x="154" y="255"/>
                  </a:lnTo>
                  <a:lnTo>
                    <a:pt x="143" y="264"/>
                  </a:lnTo>
                  <a:lnTo>
                    <a:pt x="132" y="274"/>
                  </a:lnTo>
                  <a:lnTo>
                    <a:pt x="129" y="278"/>
                  </a:lnTo>
                  <a:lnTo>
                    <a:pt x="126" y="282"/>
                  </a:lnTo>
                  <a:lnTo>
                    <a:pt x="124" y="287"/>
                  </a:lnTo>
                  <a:lnTo>
                    <a:pt x="121" y="292"/>
                  </a:lnTo>
                  <a:lnTo>
                    <a:pt x="120" y="296"/>
                  </a:lnTo>
                  <a:lnTo>
                    <a:pt x="120" y="301"/>
                  </a:lnTo>
                  <a:lnTo>
                    <a:pt x="121" y="305"/>
                  </a:lnTo>
                  <a:lnTo>
                    <a:pt x="125" y="309"/>
                  </a:lnTo>
                  <a:lnTo>
                    <a:pt x="130" y="310"/>
                  </a:lnTo>
                  <a:lnTo>
                    <a:pt x="134" y="310"/>
                  </a:lnTo>
                  <a:lnTo>
                    <a:pt x="139" y="309"/>
                  </a:lnTo>
                  <a:lnTo>
                    <a:pt x="143" y="305"/>
                  </a:lnTo>
                  <a:lnTo>
                    <a:pt x="154" y="293"/>
                  </a:lnTo>
                  <a:lnTo>
                    <a:pt x="167" y="280"/>
                  </a:lnTo>
                  <a:lnTo>
                    <a:pt x="180" y="269"/>
                  </a:lnTo>
                  <a:lnTo>
                    <a:pt x="194" y="257"/>
                  </a:lnTo>
                  <a:lnTo>
                    <a:pt x="207" y="246"/>
                  </a:lnTo>
                  <a:lnTo>
                    <a:pt x="219" y="233"/>
                  </a:lnTo>
                  <a:lnTo>
                    <a:pt x="231" y="219"/>
                  </a:lnTo>
                  <a:lnTo>
                    <a:pt x="239" y="204"/>
                  </a:lnTo>
                  <a:lnTo>
                    <a:pt x="245" y="187"/>
                  </a:lnTo>
                  <a:lnTo>
                    <a:pt x="246" y="170"/>
                  </a:lnTo>
                  <a:lnTo>
                    <a:pt x="242" y="153"/>
                  </a:lnTo>
                  <a:lnTo>
                    <a:pt x="236" y="136"/>
                  </a:lnTo>
                  <a:lnTo>
                    <a:pt x="227" y="120"/>
                  </a:lnTo>
                  <a:lnTo>
                    <a:pt x="215" y="107"/>
                  </a:lnTo>
                  <a:lnTo>
                    <a:pt x="201" y="94"/>
                  </a:lnTo>
                  <a:lnTo>
                    <a:pt x="187" y="82"/>
                  </a:lnTo>
                  <a:lnTo>
                    <a:pt x="177" y="74"/>
                  </a:lnTo>
                  <a:lnTo>
                    <a:pt x="165" y="68"/>
                  </a:lnTo>
                  <a:lnTo>
                    <a:pt x="152" y="60"/>
                  </a:lnTo>
                  <a:lnTo>
                    <a:pt x="139" y="51"/>
                  </a:lnTo>
                  <a:lnTo>
                    <a:pt x="126" y="43"/>
                  </a:lnTo>
                  <a:lnTo>
                    <a:pt x="112" y="35"/>
                  </a:lnTo>
                  <a:lnTo>
                    <a:pt x="98" y="28"/>
                  </a:lnTo>
                  <a:lnTo>
                    <a:pt x="85" y="22"/>
                  </a:lnTo>
                  <a:lnTo>
                    <a:pt x="72" y="16"/>
                  </a:lnTo>
                  <a:lnTo>
                    <a:pt x="59" y="10"/>
                  </a:lnTo>
                  <a:lnTo>
                    <a:pt x="46" y="7"/>
                  </a:lnTo>
                  <a:lnTo>
                    <a:pt x="35" y="3"/>
                  </a:lnTo>
                  <a:lnTo>
                    <a:pt x="24" y="1"/>
                  </a:lnTo>
                  <a:lnTo>
                    <a:pt x="15" y="0"/>
                  </a:lnTo>
                  <a:lnTo>
                    <a:pt x="7" y="1"/>
                  </a:lnTo>
                  <a:lnTo>
                    <a:pt x="0" y="3"/>
                  </a:lnTo>
                  <a:lnTo>
                    <a:pt x="8" y="6"/>
                  </a:lnTo>
                  <a:lnTo>
                    <a:pt x="17" y="9"/>
                  </a:lnTo>
                  <a:lnTo>
                    <a:pt x="28" y="14"/>
                  </a:lnTo>
                  <a:lnTo>
                    <a:pt x="38" y="18"/>
                  </a:lnTo>
                  <a:lnTo>
                    <a:pt x="51" y="24"/>
                  </a:lnTo>
                  <a:lnTo>
                    <a:pt x="64" y="30"/>
                  </a:lnTo>
                  <a:lnTo>
                    <a:pt x="78" y="37"/>
                  </a:lnTo>
                  <a:lnTo>
                    <a:pt x="92" y="43"/>
                  </a:lnTo>
                  <a:lnTo>
                    <a:pt x="106" y="51"/>
                  </a:lnTo>
                  <a:lnTo>
                    <a:pt x="120" y="60"/>
                  </a:lnTo>
                  <a:lnTo>
                    <a:pt x="134" y="69"/>
                  </a:lnTo>
                  <a:lnTo>
                    <a:pt x="148" y="78"/>
                  </a:lnTo>
                  <a:lnTo>
                    <a:pt x="163" y="87"/>
                  </a:lnTo>
                  <a:lnTo>
                    <a:pt x="175" y="96"/>
                  </a:lnTo>
                  <a:lnTo>
                    <a:pt x="187" y="105"/>
                  </a:lnTo>
                  <a:lnTo>
                    <a:pt x="199" y="116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782" name="Freeform 648"/>
            <p:cNvSpPr>
              <a:spLocks/>
            </p:cNvSpPr>
            <p:nvPr/>
          </p:nvSpPr>
          <p:spPr bwMode="auto">
            <a:xfrm>
              <a:off x="3998" y="2585"/>
              <a:ext cx="14" cy="31"/>
            </a:xfrm>
            <a:custGeom>
              <a:avLst/>
              <a:gdLst>
                <a:gd name="T0" fmla="*/ 0 w 83"/>
                <a:gd name="T1" fmla="*/ 0 h 187"/>
                <a:gd name="T2" fmla="*/ 0 w 83"/>
                <a:gd name="T3" fmla="*/ 0 h 187"/>
                <a:gd name="T4" fmla="*/ 0 w 83"/>
                <a:gd name="T5" fmla="*/ 0 h 187"/>
                <a:gd name="T6" fmla="*/ 0 w 83"/>
                <a:gd name="T7" fmla="*/ 0 h 187"/>
                <a:gd name="T8" fmla="*/ 0 w 83"/>
                <a:gd name="T9" fmla="*/ 0 h 187"/>
                <a:gd name="T10" fmla="*/ 0 w 83"/>
                <a:gd name="T11" fmla="*/ 0 h 187"/>
                <a:gd name="T12" fmla="*/ 0 w 83"/>
                <a:gd name="T13" fmla="*/ 0 h 187"/>
                <a:gd name="T14" fmla="*/ 0 w 83"/>
                <a:gd name="T15" fmla="*/ 0 h 187"/>
                <a:gd name="T16" fmla="*/ 0 w 83"/>
                <a:gd name="T17" fmla="*/ 0 h 187"/>
                <a:gd name="T18" fmla="*/ 0 w 83"/>
                <a:gd name="T19" fmla="*/ 0 h 187"/>
                <a:gd name="T20" fmla="*/ 0 w 83"/>
                <a:gd name="T21" fmla="*/ 0 h 187"/>
                <a:gd name="T22" fmla="*/ 0 w 83"/>
                <a:gd name="T23" fmla="*/ 0 h 187"/>
                <a:gd name="T24" fmla="*/ 0 w 83"/>
                <a:gd name="T25" fmla="*/ 0 h 187"/>
                <a:gd name="T26" fmla="*/ 0 w 83"/>
                <a:gd name="T27" fmla="*/ 0 h 187"/>
                <a:gd name="T28" fmla="*/ 0 w 83"/>
                <a:gd name="T29" fmla="*/ 0 h 187"/>
                <a:gd name="T30" fmla="*/ 0 w 83"/>
                <a:gd name="T31" fmla="*/ 0 h 187"/>
                <a:gd name="T32" fmla="*/ 0 w 83"/>
                <a:gd name="T33" fmla="*/ 0 h 187"/>
                <a:gd name="T34" fmla="*/ 0 w 83"/>
                <a:gd name="T35" fmla="*/ 0 h 187"/>
                <a:gd name="T36" fmla="*/ 0 w 83"/>
                <a:gd name="T37" fmla="*/ 0 h 187"/>
                <a:gd name="T38" fmla="*/ 0 w 83"/>
                <a:gd name="T39" fmla="*/ 0 h 187"/>
                <a:gd name="T40" fmla="*/ 0 w 83"/>
                <a:gd name="T41" fmla="*/ 0 h 187"/>
                <a:gd name="T42" fmla="*/ 0 w 83"/>
                <a:gd name="T43" fmla="*/ 0 h 187"/>
                <a:gd name="T44" fmla="*/ 0 w 83"/>
                <a:gd name="T45" fmla="*/ 0 h 187"/>
                <a:gd name="T46" fmla="*/ 0 w 83"/>
                <a:gd name="T47" fmla="*/ 0 h 187"/>
                <a:gd name="T48" fmla="*/ 0 w 83"/>
                <a:gd name="T49" fmla="*/ 0 h 18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83"/>
                <a:gd name="T76" fmla="*/ 0 h 187"/>
                <a:gd name="T77" fmla="*/ 83 w 83"/>
                <a:gd name="T78" fmla="*/ 187 h 187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83" h="187">
                  <a:moveTo>
                    <a:pt x="31" y="14"/>
                  </a:moveTo>
                  <a:lnTo>
                    <a:pt x="29" y="8"/>
                  </a:lnTo>
                  <a:lnTo>
                    <a:pt x="25" y="3"/>
                  </a:lnTo>
                  <a:lnTo>
                    <a:pt x="19" y="1"/>
                  </a:lnTo>
                  <a:lnTo>
                    <a:pt x="14" y="0"/>
                  </a:lnTo>
                  <a:lnTo>
                    <a:pt x="8" y="2"/>
                  </a:lnTo>
                  <a:lnTo>
                    <a:pt x="3" y="5"/>
                  </a:lnTo>
                  <a:lnTo>
                    <a:pt x="0" y="11"/>
                  </a:lnTo>
                  <a:lnTo>
                    <a:pt x="0" y="17"/>
                  </a:lnTo>
                  <a:lnTo>
                    <a:pt x="5" y="42"/>
                  </a:lnTo>
                  <a:lnTo>
                    <a:pt x="15" y="71"/>
                  </a:lnTo>
                  <a:lnTo>
                    <a:pt x="27" y="100"/>
                  </a:lnTo>
                  <a:lnTo>
                    <a:pt x="41" y="127"/>
                  </a:lnTo>
                  <a:lnTo>
                    <a:pt x="55" y="151"/>
                  </a:lnTo>
                  <a:lnTo>
                    <a:pt x="68" y="171"/>
                  </a:lnTo>
                  <a:lnTo>
                    <a:pt x="77" y="184"/>
                  </a:lnTo>
                  <a:lnTo>
                    <a:pt x="83" y="187"/>
                  </a:lnTo>
                  <a:lnTo>
                    <a:pt x="80" y="174"/>
                  </a:lnTo>
                  <a:lnTo>
                    <a:pt x="75" y="158"/>
                  </a:lnTo>
                  <a:lnTo>
                    <a:pt x="68" y="138"/>
                  </a:lnTo>
                  <a:lnTo>
                    <a:pt x="59" y="113"/>
                  </a:lnTo>
                  <a:lnTo>
                    <a:pt x="51" y="88"/>
                  </a:lnTo>
                  <a:lnTo>
                    <a:pt x="43" y="63"/>
                  </a:lnTo>
                  <a:lnTo>
                    <a:pt x="36" y="38"/>
                  </a:lnTo>
                  <a:lnTo>
                    <a:pt x="31" y="1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783" name="Freeform 649"/>
            <p:cNvSpPr>
              <a:spLocks/>
            </p:cNvSpPr>
            <p:nvPr/>
          </p:nvSpPr>
          <p:spPr bwMode="auto">
            <a:xfrm>
              <a:off x="3992" y="2568"/>
              <a:ext cx="7" cy="16"/>
            </a:xfrm>
            <a:custGeom>
              <a:avLst/>
              <a:gdLst>
                <a:gd name="T0" fmla="*/ 0 w 44"/>
                <a:gd name="T1" fmla="*/ 0 h 94"/>
                <a:gd name="T2" fmla="*/ 0 w 44"/>
                <a:gd name="T3" fmla="*/ 0 h 94"/>
                <a:gd name="T4" fmla="*/ 0 w 44"/>
                <a:gd name="T5" fmla="*/ 0 h 94"/>
                <a:gd name="T6" fmla="*/ 0 w 44"/>
                <a:gd name="T7" fmla="*/ 0 h 94"/>
                <a:gd name="T8" fmla="*/ 0 w 44"/>
                <a:gd name="T9" fmla="*/ 0 h 94"/>
                <a:gd name="T10" fmla="*/ 0 w 44"/>
                <a:gd name="T11" fmla="*/ 0 h 94"/>
                <a:gd name="T12" fmla="*/ 0 w 44"/>
                <a:gd name="T13" fmla="*/ 0 h 94"/>
                <a:gd name="T14" fmla="*/ 0 w 44"/>
                <a:gd name="T15" fmla="*/ 0 h 94"/>
                <a:gd name="T16" fmla="*/ 0 w 44"/>
                <a:gd name="T17" fmla="*/ 0 h 94"/>
                <a:gd name="T18" fmla="*/ 0 w 44"/>
                <a:gd name="T19" fmla="*/ 0 h 94"/>
                <a:gd name="T20" fmla="*/ 0 w 44"/>
                <a:gd name="T21" fmla="*/ 0 h 94"/>
                <a:gd name="T22" fmla="*/ 0 w 44"/>
                <a:gd name="T23" fmla="*/ 0 h 94"/>
                <a:gd name="T24" fmla="*/ 0 w 44"/>
                <a:gd name="T25" fmla="*/ 0 h 94"/>
                <a:gd name="T26" fmla="*/ 0 w 44"/>
                <a:gd name="T27" fmla="*/ 0 h 94"/>
                <a:gd name="T28" fmla="*/ 0 w 44"/>
                <a:gd name="T29" fmla="*/ 0 h 94"/>
                <a:gd name="T30" fmla="*/ 0 w 44"/>
                <a:gd name="T31" fmla="*/ 0 h 94"/>
                <a:gd name="T32" fmla="*/ 0 w 44"/>
                <a:gd name="T33" fmla="*/ 0 h 94"/>
                <a:gd name="T34" fmla="*/ 0 w 44"/>
                <a:gd name="T35" fmla="*/ 0 h 94"/>
                <a:gd name="T36" fmla="*/ 0 w 44"/>
                <a:gd name="T37" fmla="*/ 0 h 94"/>
                <a:gd name="T38" fmla="*/ 0 w 44"/>
                <a:gd name="T39" fmla="*/ 0 h 94"/>
                <a:gd name="T40" fmla="*/ 0 w 44"/>
                <a:gd name="T41" fmla="*/ 0 h 9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44"/>
                <a:gd name="T64" fmla="*/ 0 h 94"/>
                <a:gd name="T65" fmla="*/ 44 w 44"/>
                <a:gd name="T66" fmla="*/ 94 h 9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44" h="94">
                  <a:moveTo>
                    <a:pt x="22" y="10"/>
                  </a:moveTo>
                  <a:lnTo>
                    <a:pt x="21" y="6"/>
                  </a:lnTo>
                  <a:lnTo>
                    <a:pt x="18" y="2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6" y="1"/>
                  </a:lnTo>
                  <a:lnTo>
                    <a:pt x="3" y="3"/>
                  </a:lnTo>
                  <a:lnTo>
                    <a:pt x="0" y="7"/>
                  </a:lnTo>
                  <a:lnTo>
                    <a:pt x="0" y="11"/>
                  </a:lnTo>
                  <a:lnTo>
                    <a:pt x="0" y="24"/>
                  </a:lnTo>
                  <a:lnTo>
                    <a:pt x="4" y="38"/>
                  </a:lnTo>
                  <a:lnTo>
                    <a:pt x="8" y="52"/>
                  </a:lnTo>
                  <a:lnTo>
                    <a:pt x="14" y="65"/>
                  </a:lnTo>
                  <a:lnTo>
                    <a:pt x="21" y="78"/>
                  </a:lnTo>
                  <a:lnTo>
                    <a:pt x="28" y="87"/>
                  </a:lnTo>
                  <a:lnTo>
                    <a:pt x="37" y="93"/>
                  </a:lnTo>
                  <a:lnTo>
                    <a:pt x="42" y="94"/>
                  </a:lnTo>
                  <a:lnTo>
                    <a:pt x="44" y="76"/>
                  </a:lnTo>
                  <a:lnTo>
                    <a:pt x="38" y="54"/>
                  </a:lnTo>
                  <a:lnTo>
                    <a:pt x="31" y="32"/>
                  </a:lnTo>
                  <a:lnTo>
                    <a:pt x="22" y="1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784" name="Freeform 650"/>
            <p:cNvSpPr>
              <a:spLocks/>
            </p:cNvSpPr>
            <p:nvPr/>
          </p:nvSpPr>
          <p:spPr bwMode="auto">
            <a:xfrm>
              <a:off x="3986" y="2557"/>
              <a:ext cx="6" cy="9"/>
            </a:xfrm>
            <a:custGeom>
              <a:avLst/>
              <a:gdLst>
                <a:gd name="T0" fmla="*/ 0 w 38"/>
                <a:gd name="T1" fmla="*/ 0 h 54"/>
                <a:gd name="T2" fmla="*/ 0 w 38"/>
                <a:gd name="T3" fmla="*/ 0 h 54"/>
                <a:gd name="T4" fmla="*/ 0 w 38"/>
                <a:gd name="T5" fmla="*/ 0 h 54"/>
                <a:gd name="T6" fmla="*/ 0 w 38"/>
                <a:gd name="T7" fmla="*/ 0 h 54"/>
                <a:gd name="T8" fmla="*/ 0 w 38"/>
                <a:gd name="T9" fmla="*/ 0 h 54"/>
                <a:gd name="T10" fmla="*/ 0 w 38"/>
                <a:gd name="T11" fmla="*/ 0 h 54"/>
                <a:gd name="T12" fmla="*/ 0 w 38"/>
                <a:gd name="T13" fmla="*/ 0 h 54"/>
                <a:gd name="T14" fmla="*/ 0 w 38"/>
                <a:gd name="T15" fmla="*/ 0 h 54"/>
                <a:gd name="T16" fmla="*/ 0 w 38"/>
                <a:gd name="T17" fmla="*/ 0 h 54"/>
                <a:gd name="T18" fmla="*/ 0 w 38"/>
                <a:gd name="T19" fmla="*/ 0 h 54"/>
                <a:gd name="T20" fmla="*/ 0 w 38"/>
                <a:gd name="T21" fmla="*/ 0 h 54"/>
                <a:gd name="T22" fmla="*/ 0 w 38"/>
                <a:gd name="T23" fmla="*/ 0 h 54"/>
                <a:gd name="T24" fmla="*/ 0 w 38"/>
                <a:gd name="T25" fmla="*/ 0 h 54"/>
                <a:gd name="T26" fmla="*/ 0 w 38"/>
                <a:gd name="T27" fmla="*/ 0 h 54"/>
                <a:gd name="T28" fmla="*/ 0 w 38"/>
                <a:gd name="T29" fmla="*/ 0 h 54"/>
                <a:gd name="T30" fmla="*/ 0 w 38"/>
                <a:gd name="T31" fmla="*/ 0 h 54"/>
                <a:gd name="T32" fmla="*/ 0 w 38"/>
                <a:gd name="T33" fmla="*/ 0 h 54"/>
                <a:gd name="T34" fmla="*/ 0 w 38"/>
                <a:gd name="T35" fmla="*/ 0 h 54"/>
                <a:gd name="T36" fmla="*/ 0 w 38"/>
                <a:gd name="T37" fmla="*/ 0 h 54"/>
                <a:gd name="T38" fmla="*/ 0 w 38"/>
                <a:gd name="T39" fmla="*/ 0 h 54"/>
                <a:gd name="T40" fmla="*/ 0 w 38"/>
                <a:gd name="T41" fmla="*/ 0 h 54"/>
                <a:gd name="T42" fmla="*/ 0 w 38"/>
                <a:gd name="T43" fmla="*/ 0 h 54"/>
                <a:gd name="T44" fmla="*/ 0 w 38"/>
                <a:gd name="T45" fmla="*/ 0 h 54"/>
                <a:gd name="T46" fmla="*/ 0 w 38"/>
                <a:gd name="T47" fmla="*/ 0 h 54"/>
                <a:gd name="T48" fmla="*/ 0 w 38"/>
                <a:gd name="T49" fmla="*/ 0 h 5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38"/>
                <a:gd name="T76" fmla="*/ 0 h 54"/>
                <a:gd name="T77" fmla="*/ 38 w 38"/>
                <a:gd name="T78" fmla="*/ 54 h 5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38" h="54">
                  <a:moveTo>
                    <a:pt x="20" y="7"/>
                  </a:moveTo>
                  <a:lnTo>
                    <a:pt x="20" y="8"/>
                  </a:lnTo>
                  <a:lnTo>
                    <a:pt x="19" y="4"/>
                  </a:lnTo>
                  <a:lnTo>
                    <a:pt x="15" y="1"/>
                  </a:lnTo>
                  <a:lnTo>
                    <a:pt x="12" y="0"/>
                  </a:lnTo>
                  <a:lnTo>
                    <a:pt x="7" y="0"/>
                  </a:lnTo>
                  <a:lnTo>
                    <a:pt x="4" y="1"/>
                  </a:lnTo>
                  <a:lnTo>
                    <a:pt x="1" y="4"/>
                  </a:lnTo>
                  <a:lnTo>
                    <a:pt x="0" y="8"/>
                  </a:lnTo>
                  <a:lnTo>
                    <a:pt x="0" y="11"/>
                  </a:lnTo>
                  <a:lnTo>
                    <a:pt x="1" y="17"/>
                  </a:lnTo>
                  <a:lnTo>
                    <a:pt x="4" y="24"/>
                  </a:lnTo>
                  <a:lnTo>
                    <a:pt x="8" y="32"/>
                  </a:lnTo>
                  <a:lnTo>
                    <a:pt x="14" y="39"/>
                  </a:lnTo>
                  <a:lnTo>
                    <a:pt x="20" y="46"/>
                  </a:lnTo>
                  <a:lnTo>
                    <a:pt x="27" y="50"/>
                  </a:lnTo>
                  <a:lnTo>
                    <a:pt x="33" y="54"/>
                  </a:lnTo>
                  <a:lnTo>
                    <a:pt x="38" y="54"/>
                  </a:lnTo>
                  <a:lnTo>
                    <a:pt x="36" y="42"/>
                  </a:lnTo>
                  <a:lnTo>
                    <a:pt x="32" y="29"/>
                  </a:lnTo>
                  <a:lnTo>
                    <a:pt x="25" y="16"/>
                  </a:lnTo>
                  <a:lnTo>
                    <a:pt x="20" y="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785" name="Freeform 651"/>
            <p:cNvSpPr>
              <a:spLocks/>
            </p:cNvSpPr>
            <p:nvPr/>
          </p:nvSpPr>
          <p:spPr bwMode="auto">
            <a:xfrm>
              <a:off x="3981" y="2549"/>
              <a:ext cx="8" cy="6"/>
            </a:xfrm>
            <a:custGeom>
              <a:avLst/>
              <a:gdLst>
                <a:gd name="T0" fmla="*/ 0 w 52"/>
                <a:gd name="T1" fmla="*/ 0 h 36"/>
                <a:gd name="T2" fmla="*/ 0 w 52"/>
                <a:gd name="T3" fmla="*/ 0 h 36"/>
                <a:gd name="T4" fmla="*/ 0 w 52"/>
                <a:gd name="T5" fmla="*/ 0 h 36"/>
                <a:gd name="T6" fmla="*/ 0 w 52"/>
                <a:gd name="T7" fmla="*/ 0 h 36"/>
                <a:gd name="T8" fmla="*/ 0 w 52"/>
                <a:gd name="T9" fmla="*/ 0 h 36"/>
                <a:gd name="T10" fmla="*/ 0 w 52"/>
                <a:gd name="T11" fmla="*/ 0 h 36"/>
                <a:gd name="T12" fmla="*/ 0 w 52"/>
                <a:gd name="T13" fmla="*/ 0 h 36"/>
                <a:gd name="T14" fmla="*/ 0 w 52"/>
                <a:gd name="T15" fmla="*/ 0 h 36"/>
                <a:gd name="T16" fmla="*/ 0 w 52"/>
                <a:gd name="T17" fmla="*/ 0 h 36"/>
                <a:gd name="T18" fmla="*/ 0 w 52"/>
                <a:gd name="T19" fmla="*/ 0 h 36"/>
                <a:gd name="T20" fmla="*/ 0 w 52"/>
                <a:gd name="T21" fmla="*/ 0 h 36"/>
                <a:gd name="T22" fmla="*/ 0 w 52"/>
                <a:gd name="T23" fmla="*/ 0 h 36"/>
                <a:gd name="T24" fmla="*/ 0 w 52"/>
                <a:gd name="T25" fmla="*/ 0 h 36"/>
                <a:gd name="T26" fmla="*/ 0 w 52"/>
                <a:gd name="T27" fmla="*/ 0 h 36"/>
                <a:gd name="T28" fmla="*/ 0 w 52"/>
                <a:gd name="T29" fmla="*/ 0 h 36"/>
                <a:gd name="T30" fmla="*/ 0 w 52"/>
                <a:gd name="T31" fmla="*/ 0 h 36"/>
                <a:gd name="T32" fmla="*/ 0 w 52"/>
                <a:gd name="T33" fmla="*/ 0 h 36"/>
                <a:gd name="T34" fmla="*/ 0 w 52"/>
                <a:gd name="T35" fmla="*/ 0 h 36"/>
                <a:gd name="T36" fmla="*/ 0 w 52"/>
                <a:gd name="T37" fmla="*/ 0 h 36"/>
                <a:gd name="T38" fmla="*/ 0 w 52"/>
                <a:gd name="T39" fmla="*/ 0 h 36"/>
                <a:gd name="T40" fmla="*/ 0 w 52"/>
                <a:gd name="T41" fmla="*/ 0 h 36"/>
                <a:gd name="T42" fmla="*/ 0 w 52"/>
                <a:gd name="T43" fmla="*/ 0 h 36"/>
                <a:gd name="T44" fmla="*/ 0 w 52"/>
                <a:gd name="T45" fmla="*/ 0 h 36"/>
                <a:gd name="T46" fmla="*/ 0 w 52"/>
                <a:gd name="T47" fmla="*/ 0 h 36"/>
                <a:gd name="T48" fmla="*/ 0 w 52"/>
                <a:gd name="T49" fmla="*/ 0 h 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52"/>
                <a:gd name="T76" fmla="*/ 0 h 36"/>
                <a:gd name="T77" fmla="*/ 52 w 52"/>
                <a:gd name="T78" fmla="*/ 36 h 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52" h="36">
                  <a:moveTo>
                    <a:pt x="41" y="27"/>
                  </a:moveTo>
                  <a:lnTo>
                    <a:pt x="46" y="24"/>
                  </a:lnTo>
                  <a:lnTo>
                    <a:pt x="51" y="21"/>
                  </a:lnTo>
                  <a:lnTo>
                    <a:pt x="52" y="16"/>
                  </a:lnTo>
                  <a:lnTo>
                    <a:pt x="52" y="12"/>
                  </a:lnTo>
                  <a:lnTo>
                    <a:pt x="50" y="6"/>
                  </a:lnTo>
                  <a:lnTo>
                    <a:pt x="46" y="2"/>
                  </a:lnTo>
                  <a:lnTo>
                    <a:pt x="41" y="0"/>
                  </a:lnTo>
                  <a:lnTo>
                    <a:pt x="36" y="0"/>
                  </a:lnTo>
                  <a:lnTo>
                    <a:pt x="33" y="0"/>
                  </a:lnTo>
                  <a:lnTo>
                    <a:pt x="29" y="1"/>
                  </a:lnTo>
                  <a:lnTo>
                    <a:pt x="21" y="4"/>
                  </a:lnTo>
                  <a:lnTo>
                    <a:pt x="13" y="8"/>
                  </a:lnTo>
                  <a:lnTo>
                    <a:pt x="6" y="15"/>
                  </a:lnTo>
                  <a:lnTo>
                    <a:pt x="3" y="22"/>
                  </a:lnTo>
                  <a:lnTo>
                    <a:pt x="0" y="29"/>
                  </a:lnTo>
                  <a:lnTo>
                    <a:pt x="0" y="31"/>
                  </a:lnTo>
                  <a:lnTo>
                    <a:pt x="4" y="33"/>
                  </a:lnTo>
                  <a:lnTo>
                    <a:pt x="9" y="36"/>
                  </a:lnTo>
                  <a:lnTo>
                    <a:pt x="13" y="36"/>
                  </a:lnTo>
                  <a:lnTo>
                    <a:pt x="18" y="36"/>
                  </a:lnTo>
                  <a:lnTo>
                    <a:pt x="24" y="33"/>
                  </a:lnTo>
                  <a:lnTo>
                    <a:pt x="30" y="32"/>
                  </a:lnTo>
                  <a:lnTo>
                    <a:pt x="36" y="30"/>
                  </a:lnTo>
                  <a:lnTo>
                    <a:pt x="41" y="2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786" name="Freeform 652"/>
            <p:cNvSpPr>
              <a:spLocks/>
            </p:cNvSpPr>
            <p:nvPr/>
          </p:nvSpPr>
          <p:spPr bwMode="auto">
            <a:xfrm>
              <a:off x="3941" y="2539"/>
              <a:ext cx="33" cy="39"/>
            </a:xfrm>
            <a:custGeom>
              <a:avLst/>
              <a:gdLst>
                <a:gd name="T0" fmla="*/ 0 w 198"/>
                <a:gd name="T1" fmla="*/ 0 h 236"/>
                <a:gd name="T2" fmla="*/ 0 w 198"/>
                <a:gd name="T3" fmla="*/ 0 h 236"/>
                <a:gd name="T4" fmla="*/ 0 w 198"/>
                <a:gd name="T5" fmla="*/ 0 h 236"/>
                <a:gd name="T6" fmla="*/ 0 w 198"/>
                <a:gd name="T7" fmla="*/ 0 h 236"/>
                <a:gd name="T8" fmla="*/ 0 w 198"/>
                <a:gd name="T9" fmla="*/ 0 h 236"/>
                <a:gd name="T10" fmla="*/ 0 w 198"/>
                <a:gd name="T11" fmla="*/ 0 h 236"/>
                <a:gd name="T12" fmla="*/ 0 w 198"/>
                <a:gd name="T13" fmla="*/ 0 h 236"/>
                <a:gd name="T14" fmla="*/ 0 w 198"/>
                <a:gd name="T15" fmla="*/ 0 h 236"/>
                <a:gd name="T16" fmla="*/ 0 w 198"/>
                <a:gd name="T17" fmla="*/ 0 h 236"/>
                <a:gd name="T18" fmla="*/ 0 w 198"/>
                <a:gd name="T19" fmla="*/ 0 h 236"/>
                <a:gd name="T20" fmla="*/ 0 w 198"/>
                <a:gd name="T21" fmla="*/ 0 h 236"/>
                <a:gd name="T22" fmla="*/ 0 w 198"/>
                <a:gd name="T23" fmla="*/ 0 h 236"/>
                <a:gd name="T24" fmla="*/ 0 w 198"/>
                <a:gd name="T25" fmla="*/ 0 h 236"/>
                <a:gd name="T26" fmla="*/ 0 w 198"/>
                <a:gd name="T27" fmla="*/ 0 h 236"/>
                <a:gd name="T28" fmla="*/ 0 w 198"/>
                <a:gd name="T29" fmla="*/ 0 h 236"/>
                <a:gd name="T30" fmla="*/ 0 w 198"/>
                <a:gd name="T31" fmla="*/ 0 h 236"/>
                <a:gd name="T32" fmla="*/ 0 w 198"/>
                <a:gd name="T33" fmla="*/ 0 h 236"/>
                <a:gd name="T34" fmla="*/ 0 w 198"/>
                <a:gd name="T35" fmla="*/ 0 h 236"/>
                <a:gd name="T36" fmla="*/ 0 w 198"/>
                <a:gd name="T37" fmla="*/ 0 h 236"/>
                <a:gd name="T38" fmla="*/ 0 w 198"/>
                <a:gd name="T39" fmla="*/ 0 h 236"/>
                <a:gd name="T40" fmla="*/ 0 w 198"/>
                <a:gd name="T41" fmla="*/ 0 h 236"/>
                <a:gd name="T42" fmla="*/ 0 w 198"/>
                <a:gd name="T43" fmla="*/ 0 h 236"/>
                <a:gd name="T44" fmla="*/ 0 w 198"/>
                <a:gd name="T45" fmla="*/ 0 h 236"/>
                <a:gd name="T46" fmla="*/ 0 w 198"/>
                <a:gd name="T47" fmla="*/ 0 h 236"/>
                <a:gd name="T48" fmla="*/ 0 w 198"/>
                <a:gd name="T49" fmla="*/ 0 h 236"/>
                <a:gd name="T50" fmla="*/ 0 w 198"/>
                <a:gd name="T51" fmla="*/ 0 h 236"/>
                <a:gd name="T52" fmla="*/ 0 w 198"/>
                <a:gd name="T53" fmla="*/ 0 h 236"/>
                <a:gd name="T54" fmla="*/ 0 w 198"/>
                <a:gd name="T55" fmla="*/ 0 h 236"/>
                <a:gd name="T56" fmla="*/ 0 w 198"/>
                <a:gd name="T57" fmla="*/ 0 h 236"/>
                <a:gd name="T58" fmla="*/ 0 w 198"/>
                <a:gd name="T59" fmla="*/ 0 h 236"/>
                <a:gd name="T60" fmla="*/ 0 w 198"/>
                <a:gd name="T61" fmla="*/ 0 h 236"/>
                <a:gd name="T62" fmla="*/ 0 w 198"/>
                <a:gd name="T63" fmla="*/ 0 h 236"/>
                <a:gd name="T64" fmla="*/ 0 w 198"/>
                <a:gd name="T65" fmla="*/ 0 h 236"/>
                <a:gd name="T66" fmla="*/ 0 w 198"/>
                <a:gd name="T67" fmla="*/ 0 h 236"/>
                <a:gd name="T68" fmla="*/ 0 w 198"/>
                <a:gd name="T69" fmla="*/ 0 h 236"/>
                <a:gd name="T70" fmla="*/ 0 w 198"/>
                <a:gd name="T71" fmla="*/ 0 h 236"/>
                <a:gd name="T72" fmla="*/ 0 w 198"/>
                <a:gd name="T73" fmla="*/ 0 h 236"/>
                <a:gd name="T74" fmla="*/ 0 w 198"/>
                <a:gd name="T75" fmla="*/ 0 h 236"/>
                <a:gd name="T76" fmla="*/ 0 w 198"/>
                <a:gd name="T77" fmla="*/ 0 h 236"/>
                <a:gd name="T78" fmla="*/ 0 w 198"/>
                <a:gd name="T79" fmla="*/ 0 h 236"/>
                <a:gd name="T80" fmla="*/ 0 w 198"/>
                <a:gd name="T81" fmla="*/ 0 h 236"/>
                <a:gd name="T82" fmla="*/ 0 w 198"/>
                <a:gd name="T83" fmla="*/ 0 h 236"/>
                <a:gd name="T84" fmla="*/ 0 w 198"/>
                <a:gd name="T85" fmla="*/ 0 h 236"/>
                <a:gd name="T86" fmla="*/ 0 w 198"/>
                <a:gd name="T87" fmla="*/ 0 h 236"/>
                <a:gd name="T88" fmla="*/ 0 w 198"/>
                <a:gd name="T89" fmla="*/ 0 h 236"/>
                <a:gd name="T90" fmla="*/ 0 w 198"/>
                <a:gd name="T91" fmla="*/ 0 h 236"/>
                <a:gd name="T92" fmla="*/ 0 w 198"/>
                <a:gd name="T93" fmla="*/ 0 h 236"/>
                <a:gd name="T94" fmla="*/ 0 w 198"/>
                <a:gd name="T95" fmla="*/ 0 h 236"/>
                <a:gd name="T96" fmla="*/ 0 w 198"/>
                <a:gd name="T97" fmla="*/ 0 h 236"/>
                <a:gd name="T98" fmla="*/ 0 w 198"/>
                <a:gd name="T99" fmla="*/ 0 h 236"/>
                <a:gd name="T100" fmla="*/ 0 w 198"/>
                <a:gd name="T101" fmla="*/ 0 h 236"/>
                <a:gd name="T102" fmla="*/ 0 w 198"/>
                <a:gd name="T103" fmla="*/ 0 h 236"/>
                <a:gd name="T104" fmla="*/ 0 w 198"/>
                <a:gd name="T105" fmla="*/ 0 h 236"/>
                <a:gd name="T106" fmla="*/ 0 w 198"/>
                <a:gd name="T107" fmla="*/ 0 h 236"/>
                <a:gd name="T108" fmla="*/ 0 w 198"/>
                <a:gd name="T109" fmla="*/ 0 h 236"/>
                <a:gd name="T110" fmla="*/ 0 w 198"/>
                <a:gd name="T111" fmla="*/ 0 h 236"/>
                <a:gd name="T112" fmla="*/ 0 w 198"/>
                <a:gd name="T113" fmla="*/ 0 h 236"/>
                <a:gd name="T114" fmla="*/ 0 w 198"/>
                <a:gd name="T115" fmla="*/ 0 h 236"/>
                <a:gd name="T116" fmla="*/ 0 w 198"/>
                <a:gd name="T117" fmla="*/ 0 h 236"/>
                <a:gd name="T118" fmla="*/ 0 w 198"/>
                <a:gd name="T119" fmla="*/ 0 h 236"/>
                <a:gd name="T120" fmla="*/ 0 w 198"/>
                <a:gd name="T121" fmla="*/ 0 h 2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98"/>
                <a:gd name="T184" fmla="*/ 0 h 236"/>
                <a:gd name="T185" fmla="*/ 198 w 198"/>
                <a:gd name="T186" fmla="*/ 236 h 2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98" h="236">
                  <a:moveTo>
                    <a:pt x="73" y="36"/>
                  </a:moveTo>
                  <a:lnTo>
                    <a:pt x="58" y="46"/>
                  </a:lnTo>
                  <a:lnTo>
                    <a:pt x="46" y="58"/>
                  </a:lnTo>
                  <a:lnTo>
                    <a:pt x="33" y="72"/>
                  </a:lnTo>
                  <a:lnTo>
                    <a:pt x="22" y="85"/>
                  </a:lnTo>
                  <a:lnTo>
                    <a:pt x="14" y="100"/>
                  </a:lnTo>
                  <a:lnTo>
                    <a:pt x="7" y="115"/>
                  </a:lnTo>
                  <a:lnTo>
                    <a:pt x="2" y="130"/>
                  </a:lnTo>
                  <a:lnTo>
                    <a:pt x="0" y="146"/>
                  </a:lnTo>
                  <a:lnTo>
                    <a:pt x="2" y="170"/>
                  </a:lnTo>
                  <a:lnTo>
                    <a:pt x="12" y="190"/>
                  </a:lnTo>
                  <a:lnTo>
                    <a:pt x="26" y="207"/>
                  </a:lnTo>
                  <a:lnTo>
                    <a:pt x="43" y="220"/>
                  </a:lnTo>
                  <a:lnTo>
                    <a:pt x="64" y="229"/>
                  </a:lnTo>
                  <a:lnTo>
                    <a:pt x="88" y="235"/>
                  </a:lnTo>
                  <a:lnTo>
                    <a:pt x="110" y="236"/>
                  </a:lnTo>
                  <a:lnTo>
                    <a:pt x="132" y="232"/>
                  </a:lnTo>
                  <a:lnTo>
                    <a:pt x="137" y="232"/>
                  </a:lnTo>
                  <a:lnTo>
                    <a:pt x="142" y="230"/>
                  </a:lnTo>
                  <a:lnTo>
                    <a:pt x="145" y="226"/>
                  </a:lnTo>
                  <a:lnTo>
                    <a:pt x="146" y="221"/>
                  </a:lnTo>
                  <a:lnTo>
                    <a:pt x="145" y="219"/>
                  </a:lnTo>
                  <a:lnTo>
                    <a:pt x="142" y="219"/>
                  </a:lnTo>
                  <a:lnTo>
                    <a:pt x="137" y="217"/>
                  </a:lnTo>
                  <a:lnTo>
                    <a:pt x="131" y="217"/>
                  </a:lnTo>
                  <a:lnTo>
                    <a:pt x="124" y="217"/>
                  </a:lnTo>
                  <a:lnTo>
                    <a:pt x="118" y="217"/>
                  </a:lnTo>
                  <a:lnTo>
                    <a:pt x="112" y="217"/>
                  </a:lnTo>
                  <a:lnTo>
                    <a:pt x="109" y="217"/>
                  </a:lnTo>
                  <a:lnTo>
                    <a:pt x="97" y="216"/>
                  </a:lnTo>
                  <a:lnTo>
                    <a:pt x="87" y="215"/>
                  </a:lnTo>
                  <a:lnTo>
                    <a:pt x="75" y="214"/>
                  </a:lnTo>
                  <a:lnTo>
                    <a:pt x="63" y="211"/>
                  </a:lnTo>
                  <a:lnTo>
                    <a:pt x="51" y="207"/>
                  </a:lnTo>
                  <a:lnTo>
                    <a:pt x="40" y="199"/>
                  </a:lnTo>
                  <a:lnTo>
                    <a:pt x="29" y="189"/>
                  </a:lnTo>
                  <a:lnTo>
                    <a:pt x="17" y="174"/>
                  </a:lnTo>
                  <a:lnTo>
                    <a:pt x="15" y="157"/>
                  </a:lnTo>
                  <a:lnTo>
                    <a:pt x="16" y="141"/>
                  </a:lnTo>
                  <a:lnTo>
                    <a:pt x="21" y="124"/>
                  </a:lnTo>
                  <a:lnTo>
                    <a:pt x="28" y="109"/>
                  </a:lnTo>
                  <a:lnTo>
                    <a:pt x="39" y="96"/>
                  </a:lnTo>
                  <a:lnTo>
                    <a:pt x="50" y="82"/>
                  </a:lnTo>
                  <a:lnTo>
                    <a:pt x="63" y="70"/>
                  </a:lnTo>
                  <a:lnTo>
                    <a:pt x="78" y="59"/>
                  </a:lnTo>
                  <a:lnTo>
                    <a:pt x="94" y="49"/>
                  </a:lnTo>
                  <a:lnTo>
                    <a:pt x="110" y="39"/>
                  </a:lnTo>
                  <a:lnTo>
                    <a:pt x="126" y="31"/>
                  </a:lnTo>
                  <a:lnTo>
                    <a:pt x="142" y="24"/>
                  </a:lnTo>
                  <a:lnTo>
                    <a:pt x="158" y="19"/>
                  </a:lnTo>
                  <a:lnTo>
                    <a:pt x="172" y="13"/>
                  </a:lnTo>
                  <a:lnTo>
                    <a:pt x="186" y="10"/>
                  </a:lnTo>
                  <a:lnTo>
                    <a:pt x="198" y="7"/>
                  </a:lnTo>
                  <a:lnTo>
                    <a:pt x="190" y="3"/>
                  </a:lnTo>
                  <a:lnTo>
                    <a:pt x="177" y="0"/>
                  </a:lnTo>
                  <a:lnTo>
                    <a:pt x="162" y="3"/>
                  </a:lnTo>
                  <a:lnTo>
                    <a:pt x="144" y="6"/>
                  </a:lnTo>
                  <a:lnTo>
                    <a:pt x="124" y="12"/>
                  </a:lnTo>
                  <a:lnTo>
                    <a:pt x="105" y="19"/>
                  </a:lnTo>
                  <a:lnTo>
                    <a:pt x="88" y="28"/>
                  </a:lnTo>
                  <a:lnTo>
                    <a:pt x="73" y="36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787" name="Freeform 653"/>
            <p:cNvSpPr>
              <a:spLocks/>
            </p:cNvSpPr>
            <p:nvPr/>
          </p:nvSpPr>
          <p:spPr bwMode="auto">
            <a:xfrm>
              <a:off x="3997" y="2539"/>
              <a:ext cx="22" cy="30"/>
            </a:xfrm>
            <a:custGeom>
              <a:avLst/>
              <a:gdLst>
                <a:gd name="T0" fmla="*/ 0 w 128"/>
                <a:gd name="T1" fmla="*/ 0 h 183"/>
                <a:gd name="T2" fmla="*/ 0 w 128"/>
                <a:gd name="T3" fmla="*/ 0 h 183"/>
                <a:gd name="T4" fmla="*/ 0 w 128"/>
                <a:gd name="T5" fmla="*/ 0 h 183"/>
                <a:gd name="T6" fmla="*/ 0 w 128"/>
                <a:gd name="T7" fmla="*/ 0 h 183"/>
                <a:gd name="T8" fmla="*/ 0 w 128"/>
                <a:gd name="T9" fmla="*/ 0 h 183"/>
                <a:gd name="T10" fmla="*/ 0 w 128"/>
                <a:gd name="T11" fmla="*/ 0 h 183"/>
                <a:gd name="T12" fmla="*/ 0 w 128"/>
                <a:gd name="T13" fmla="*/ 0 h 183"/>
                <a:gd name="T14" fmla="*/ 0 w 128"/>
                <a:gd name="T15" fmla="*/ 0 h 183"/>
                <a:gd name="T16" fmla="*/ 0 w 128"/>
                <a:gd name="T17" fmla="*/ 0 h 183"/>
                <a:gd name="T18" fmla="*/ 0 w 128"/>
                <a:gd name="T19" fmla="*/ 0 h 183"/>
                <a:gd name="T20" fmla="*/ 0 w 128"/>
                <a:gd name="T21" fmla="*/ 0 h 183"/>
                <a:gd name="T22" fmla="*/ 0 w 128"/>
                <a:gd name="T23" fmla="*/ 0 h 183"/>
                <a:gd name="T24" fmla="*/ 0 w 128"/>
                <a:gd name="T25" fmla="*/ 0 h 183"/>
                <a:gd name="T26" fmla="*/ 0 w 128"/>
                <a:gd name="T27" fmla="*/ 0 h 183"/>
                <a:gd name="T28" fmla="*/ 0 w 128"/>
                <a:gd name="T29" fmla="*/ 0 h 183"/>
                <a:gd name="T30" fmla="*/ 0 w 128"/>
                <a:gd name="T31" fmla="*/ 0 h 183"/>
                <a:gd name="T32" fmla="*/ 0 w 128"/>
                <a:gd name="T33" fmla="*/ 0 h 183"/>
                <a:gd name="T34" fmla="*/ 0 w 128"/>
                <a:gd name="T35" fmla="*/ 0 h 183"/>
                <a:gd name="T36" fmla="*/ 0 w 128"/>
                <a:gd name="T37" fmla="*/ 0 h 183"/>
                <a:gd name="T38" fmla="*/ 0 w 128"/>
                <a:gd name="T39" fmla="*/ 0 h 183"/>
                <a:gd name="T40" fmla="*/ 0 w 128"/>
                <a:gd name="T41" fmla="*/ 0 h 183"/>
                <a:gd name="T42" fmla="*/ 0 w 128"/>
                <a:gd name="T43" fmla="*/ 0 h 183"/>
                <a:gd name="T44" fmla="*/ 0 w 128"/>
                <a:gd name="T45" fmla="*/ 0 h 183"/>
                <a:gd name="T46" fmla="*/ 0 w 128"/>
                <a:gd name="T47" fmla="*/ 0 h 183"/>
                <a:gd name="T48" fmla="*/ 0 w 128"/>
                <a:gd name="T49" fmla="*/ 0 h 183"/>
                <a:gd name="T50" fmla="*/ 0 w 128"/>
                <a:gd name="T51" fmla="*/ 0 h 183"/>
                <a:gd name="T52" fmla="*/ 0 w 128"/>
                <a:gd name="T53" fmla="*/ 0 h 183"/>
                <a:gd name="T54" fmla="*/ 0 w 128"/>
                <a:gd name="T55" fmla="*/ 0 h 183"/>
                <a:gd name="T56" fmla="*/ 0 w 128"/>
                <a:gd name="T57" fmla="*/ 0 h 183"/>
                <a:gd name="T58" fmla="*/ 0 w 128"/>
                <a:gd name="T59" fmla="*/ 0 h 183"/>
                <a:gd name="T60" fmla="*/ 0 w 128"/>
                <a:gd name="T61" fmla="*/ 0 h 183"/>
                <a:gd name="T62" fmla="*/ 0 w 128"/>
                <a:gd name="T63" fmla="*/ 0 h 183"/>
                <a:gd name="T64" fmla="*/ 0 w 128"/>
                <a:gd name="T65" fmla="*/ 0 h 183"/>
                <a:gd name="T66" fmla="*/ 0 w 128"/>
                <a:gd name="T67" fmla="*/ 0 h 183"/>
                <a:gd name="T68" fmla="*/ 0 w 128"/>
                <a:gd name="T69" fmla="*/ 0 h 183"/>
                <a:gd name="T70" fmla="*/ 0 w 128"/>
                <a:gd name="T71" fmla="*/ 0 h 183"/>
                <a:gd name="T72" fmla="*/ 0 w 128"/>
                <a:gd name="T73" fmla="*/ 0 h 183"/>
                <a:gd name="T74" fmla="*/ 0 w 128"/>
                <a:gd name="T75" fmla="*/ 0 h 183"/>
                <a:gd name="T76" fmla="*/ 0 w 128"/>
                <a:gd name="T77" fmla="*/ 0 h 183"/>
                <a:gd name="T78" fmla="*/ 0 w 128"/>
                <a:gd name="T79" fmla="*/ 0 h 183"/>
                <a:gd name="T80" fmla="*/ 0 w 128"/>
                <a:gd name="T81" fmla="*/ 0 h 183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28"/>
                <a:gd name="T124" fmla="*/ 0 h 183"/>
                <a:gd name="T125" fmla="*/ 128 w 128"/>
                <a:gd name="T126" fmla="*/ 183 h 183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28" h="183">
                  <a:moveTo>
                    <a:pt x="108" y="61"/>
                  </a:moveTo>
                  <a:lnTo>
                    <a:pt x="111" y="80"/>
                  </a:lnTo>
                  <a:lnTo>
                    <a:pt x="109" y="97"/>
                  </a:lnTo>
                  <a:lnTo>
                    <a:pt x="101" y="110"/>
                  </a:lnTo>
                  <a:lnTo>
                    <a:pt x="89" y="123"/>
                  </a:lnTo>
                  <a:lnTo>
                    <a:pt x="75" y="134"/>
                  </a:lnTo>
                  <a:lnTo>
                    <a:pt x="60" y="145"/>
                  </a:lnTo>
                  <a:lnTo>
                    <a:pt x="43" y="156"/>
                  </a:lnTo>
                  <a:lnTo>
                    <a:pt x="29" y="167"/>
                  </a:lnTo>
                  <a:lnTo>
                    <a:pt x="27" y="170"/>
                  </a:lnTo>
                  <a:lnTo>
                    <a:pt x="26" y="172"/>
                  </a:lnTo>
                  <a:lnTo>
                    <a:pt x="26" y="176"/>
                  </a:lnTo>
                  <a:lnTo>
                    <a:pt x="28" y="179"/>
                  </a:lnTo>
                  <a:lnTo>
                    <a:pt x="30" y="182"/>
                  </a:lnTo>
                  <a:lnTo>
                    <a:pt x="34" y="183"/>
                  </a:lnTo>
                  <a:lnTo>
                    <a:pt x="37" y="183"/>
                  </a:lnTo>
                  <a:lnTo>
                    <a:pt x="41" y="182"/>
                  </a:lnTo>
                  <a:lnTo>
                    <a:pt x="58" y="171"/>
                  </a:lnTo>
                  <a:lnTo>
                    <a:pt x="76" y="160"/>
                  </a:lnTo>
                  <a:lnTo>
                    <a:pt x="92" y="147"/>
                  </a:lnTo>
                  <a:lnTo>
                    <a:pt x="108" y="132"/>
                  </a:lnTo>
                  <a:lnTo>
                    <a:pt x="118" y="116"/>
                  </a:lnTo>
                  <a:lnTo>
                    <a:pt x="125" y="98"/>
                  </a:lnTo>
                  <a:lnTo>
                    <a:pt x="128" y="78"/>
                  </a:lnTo>
                  <a:lnTo>
                    <a:pt x="123" y="58"/>
                  </a:lnTo>
                  <a:lnTo>
                    <a:pt x="112" y="41"/>
                  </a:lnTo>
                  <a:lnTo>
                    <a:pt x="98" y="28"/>
                  </a:lnTo>
                  <a:lnTo>
                    <a:pt x="80" y="16"/>
                  </a:lnTo>
                  <a:lnTo>
                    <a:pt x="61" y="8"/>
                  </a:lnTo>
                  <a:lnTo>
                    <a:pt x="41" y="2"/>
                  </a:lnTo>
                  <a:lnTo>
                    <a:pt x="23" y="0"/>
                  </a:lnTo>
                  <a:lnTo>
                    <a:pt x="9" y="1"/>
                  </a:lnTo>
                  <a:lnTo>
                    <a:pt x="0" y="6"/>
                  </a:lnTo>
                  <a:lnTo>
                    <a:pt x="16" y="10"/>
                  </a:lnTo>
                  <a:lnTo>
                    <a:pt x="33" y="14"/>
                  </a:lnTo>
                  <a:lnTo>
                    <a:pt x="48" y="17"/>
                  </a:lnTo>
                  <a:lnTo>
                    <a:pt x="63" y="22"/>
                  </a:lnTo>
                  <a:lnTo>
                    <a:pt x="77" y="28"/>
                  </a:lnTo>
                  <a:lnTo>
                    <a:pt x="90" y="36"/>
                  </a:lnTo>
                  <a:lnTo>
                    <a:pt x="101" y="46"/>
                  </a:lnTo>
                  <a:lnTo>
                    <a:pt x="108" y="61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788" name="Freeform 654"/>
            <p:cNvSpPr>
              <a:spLocks/>
            </p:cNvSpPr>
            <p:nvPr/>
          </p:nvSpPr>
          <p:spPr bwMode="auto">
            <a:xfrm>
              <a:off x="3920" y="2532"/>
              <a:ext cx="53" cy="63"/>
            </a:xfrm>
            <a:custGeom>
              <a:avLst/>
              <a:gdLst>
                <a:gd name="T0" fmla="*/ 0 w 323"/>
                <a:gd name="T1" fmla="*/ 0 h 379"/>
                <a:gd name="T2" fmla="*/ 0 w 323"/>
                <a:gd name="T3" fmla="*/ 0 h 379"/>
                <a:gd name="T4" fmla="*/ 0 w 323"/>
                <a:gd name="T5" fmla="*/ 0 h 379"/>
                <a:gd name="T6" fmla="*/ 0 w 323"/>
                <a:gd name="T7" fmla="*/ 0 h 379"/>
                <a:gd name="T8" fmla="*/ 0 w 323"/>
                <a:gd name="T9" fmla="*/ 0 h 379"/>
                <a:gd name="T10" fmla="*/ 0 w 323"/>
                <a:gd name="T11" fmla="*/ 0 h 379"/>
                <a:gd name="T12" fmla="*/ 0 w 323"/>
                <a:gd name="T13" fmla="*/ 0 h 379"/>
                <a:gd name="T14" fmla="*/ 0 w 323"/>
                <a:gd name="T15" fmla="*/ 0 h 379"/>
                <a:gd name="T16" fmla="*/ 0 w 323"/>
                <a:gd name="T17" fmla="*/ 0 h 379"/>
                <a:gd name="T18" fmla="*/ 0 w 323"/>
                <a:gd name="T19" fmla="*/ 0 h 379"/>
                <a:gd name="T20" fmla="*/ 0 w 323"/>
                <a:gd name="T21" fmla="*/ 0 h 379"/>
                <a:gd name="T22" fmla="*/ 0 w 323"/>
                <a:gd name="T23" fmla="*/ 0 h 379"/>
                <a:gd name="T24" fmla="*/ 0 w 323"/>
                <a:gd name="T25" fmla="*/ 0 h 379"/>
                <a:gd name="T26" fmla="*/ 0 w 323"/>
                <a:gd name="T27" fmla="*/ 0 h 379"/>
                <a:gd name="T28" fmla="*/ 0 w 323"/>
                <a:gd name="T29" fmla="*/ 0 h 379"/>
                <a:gd name="T30" fmla="*/ 0 w 323"/>
                <a:gd name="T31" fmla="*/ 0 h 379"/>
                <a:gd name="T32" fmla="*/ 0 w 323"/>
                <a:gd name="T33" fmla="*/ 0 h 379"/>
                <a:gd name="T34" fmla="*/ 0 w 323"/>
                <a:gd name="T35" fmla="*/ 0 h 379"/>
                <a:gd name="T36" fmla="*/ 0 w 323"/>
                <a:gd name="T37" fmla="*/ 0 h 379"/>
                <a:gd name="T38" fmla="*/ 0 w 323"/>
                <a:gd name="T39" fmla="*/ 0 h 379"/>
                <a:gd name="T40" fmla="*/ 0 w 323"/>
                <a:gd name="T41" fmla="*/ 0 h 379"/>
                <a:gd name="T42" fmla="*/ 0 w 323"/>
                <a:gd name="T43" fmla="*/ 0 h 379"/>
                <a:gd name="T44" fmla="*/ 0 w 323"/>
                <a:gd name="T45" fmla="*/ 0 h 379"/>
                <a:gd name="T46" fmla="*/ 0 w 323"/>
                <a:gd name="T47" fmla="*/ 0 h 379"/>
                <a:gd name="T48" fmla="*/ 0 w 323"/>
                <a:gd name="T49" fmla="*/ 0 h 379"/>
                <a:gd name="T50" fmla="*/ 0 w 323"/>
                <a:gd name="T51" fmla="*/ 0 h 379"/>
                <a:gd name="T52" fmla="*/ 0 w 323"/>
                <a:gd name="T53" fmla="*/ 0 h 379"/>
                <a:gd name="T54" fmla="*/ 0 w 323"/>
                <a:gd name="T55" fmla="*/ 0 h 379"/>
                <a:gd name="T56" fmla="*/ 0 w 323"/>
                <a:gd name="T57" fmla="*/ 0 h 379"/>
                <a:gd name="T58" fmla="*/ 0 w 323"/>
                <a:gd name="T59" fmla="*/ 0 h 379"/>
                <a:gd name="T60" fmla="*/ 0 w 323"/>
                <a:gd name="T61" fmla="*/ 0 h 379"/>
                <a:gd name="T62" fmla="*/ 0 w 323"/>
                <a:gd name="T63" fmla="*/ 0 h 379"/>
                <a:gd name="T64" fmla="*/ 0 w 323"/>
                <a:gd name="T65" fmla="*/ 0 h 379"/>
                <a:gd name="T66" fmla="*/ 0 w 323"/>
                <a:gd name="T67" fmla="*/ 0 h 379"/>
                <a:gd name="T68" fmla="*/ 0 w 323"/>
                <a:gd name="T69" fmla="*/ 0 h 379"/>
                <a:gd name="T70" fmla="*/ 0 w 323"/>
                <a:gd name="T71" fmla="*/ 0 h 379"/>
                <a:gd name="T72" fmla="*/ 0 w 323"/>
                <a:gd name="T73" fmla="*/ 0 h 379"/>
                <a:gd name="T74" fmla="*/ 0 w 323"/>
                <a:gd name="T75" fmla="*/ 0 h 379"/>
                <a:gd name="T76" fmla="*/ 0 w 323"/>
                <a:gd name="T77" fmla="*/ 0 h 379"/>
                <a:gd name="T78" fmla="*/ 0 w 323"/>
                <a:gd name="T79" fmla="*/ 0 h 379"/>
                <a:gd name="T80" fmla="*/ 0 w 323"/>
                <a:gd name="T81" fmla="*/ 0 h 379"/>
                <a:gd name="T82" fmla="*/ 0 w 323"/>
                <a:gd name="T83" fmla="*/ 0 h 379"/>
                <a:gd name="T84" fmla="*/ 0 w 323"/>
                <a:gd name="T85" fmla="*/ 0 h 379"/>
                <a:gd name="T86" fmla="*/ 0 w 323"/>
                <a:gd name="T87" fmla="*/ 0 h 379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323"/>
                <a:gd name="T133" fmla="*/ 0 h 379"/>
                <a:gd name="T134" fmla="*/ 323 w 323"/>
                <a:gd name="T135" fmla="*/ 379 h 379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323" h="379">
                  <a:moveTo>
                    <a:pt x="126" y="50"/>
                  </a:moveTo>
                  <a:lnTo>
                    <a:pt x="101" y="70"/>
                  </a:lnTo>
                  <a:lnTo>
                    <a:pt x="76" y="92"/>
                  </a:lnTo>
                  <a:lnTo>
                    <a:pt x="54" y="115"/>
                  </a:lnTo>
                  <a:lnTo>
                    <a:pt x="34" y="140"/>
                  </a:lnTo>
                  <a:lnTo>
                    <a:pt x="18" y="167"/>
                  </a:lnTo>
                  <a:lnTo>
                    <a:pt x="6" y="196"/>
                  </a:lnTo>
                  <a:lnTo>
                    <a:pt x="0" y="227"/>
                  </a:lnTo>
                  <a:lnTo>
                    <a:pt x="1" y="259"/>
                  </a:lnTo>
                  <a:lnTo>
                    <a:pt x="4" y="267"/>
                  </a:lnTo>
                  <a:lnTo>
                    <a:pt x="7" y="277"/>
                  </a:lnTo>
                  <a:lnTo>
                    <a:pt x="11" y="283"/>
                  </a:lnTo>
                  <a:lnTo>
                    <a:pt x="15" y="291"/>
                  </a:lnTo>
                  <a:lnTo>
                    <a:pt x="21" y="298"/>
                  </a:lnTo>
                  <a:lnTo>
                    <a:pt x="27" y="305"/>
                  </a:lnTo>
                  <a:lnTo>
                    <a:pt x="34" y="311"/>
                  </a:lnTo>
                  <a:lnTo>
                    <a:pt x="41" y="316"/>
                  </a:lnTo>
                  <a:lnTo>
                    <a:pt x="57" y="325"/>
                  </a:lnTo>
                  <a:lnTo>
                    <a:pt x="72" y="333"/>
                  </a:lnTo>
                  <a:lnTo>
                    <a:pt x="87" y="340"/>
                  </a:lnTo>
                  <a:lnTo>
                    <a:pt x="103" y="345"/>
                  </a:lnTo>
                  <a:lnTo>
                    <a:pt x="120" y="351"/>
                  </a:lnTo>
                  <a:lnTo>
                    <a:pt x="136" y="356"/>
                  </a:lnTo>
                  <a:lnTo>
                    <a:pt x="153" y="360"/>
                  </a:lnTo>
                  <a:lnTo>
                    <a:pt x="169" y="364"/>
                  </a:lnTo>
                  <a:lnTo>
                    <a:pt x="187" y="367"/>
                  </a:lnTo>
                  <a:lnTo>
                    <a:pt x="204" y="370"/>
                  </a:lnTo>
                  <a:lnTo>
                    <a:pt x="221" y="372"/>
                  </a:lnTo>
                  <a:lnTo>
                    <a:pt x="238" y="374"/>
                  </a:lnTo>
                  <a:lnTo>
                    <a:pt x="256" y="375"/>
                  </a:lnTo>
                  <a:lnTo>
                    <a:pt x="273" y="376"/>
                  </a:lnTo>
                  <a:lnTo>
                    <a:pt x="290" y="378"/>
                  </a:lnTo>
                  <a:lnTo>
                    <a:pt x="307" y="379"/>
                  </a:lnTo>
                  <a:lnTo>
                    <a:pt x="312" y="379"/>
                  </a:lnTo>
                  <a:lnTo>
                    <a:pt x="317" y="375"/>
                  </a:lnTo>
                  <a:lnTo>
                    <a:pt x="320" y="372"/>
                  </a:lnTo>
                  <a:lnTo>
                    <a:pt x="323" y="366"/>
                  </a:lnTo>
                  <a:lnTo>
                    <a:pt x="323" y="360"/>
                  </a:lnTo>
                  <a:lnTo>
                    <a:pt x="320" y="356"/>
                  </a:lnTo>
                  <a:lnTo>
                    <a:pt x="316" y="352"/>
                  </a:lnTo>
                  <a:lnTo>
                    <a:pt x="311" y="351"/>
                  </a:lnTo>
                  <a:lnTo>
                    <a:pt x="295" y="351"/>
                  </a:lnTo>
                  <a:lnTo>
                    <a:pt x="279" y="351"/>
                  </a:lnTo>
                  <a:lnTo>
                    <a:pt x="263" y="350"/>
                  </a:lnTo>
                  <a:lnTo>
                    <a:pt x="248" y="349"/>
                  </a:lnTo>
                  <a:lnTo>
                    <a:pt x="231" y="348"/>
                  </a:lnTo>
                  <a:lnTo>
                    <a:pt x="215" y="345"/>
                  </a:lnTo>
                  <a:lnTo>
                    <a:pt x="200" y="343"/>
                  </a:lnTo>
                  <a:lnTo>
                    <a:pt x="183" y="341"/>
                  </a:lnTo>
                  <a:lnTo>
                    <a:pt x="168" y="337"/>
                  </a:lnTo>
                  <a:lnTo>
                    <a:pt x="151" y="334"/>
                  </a:lnTo>
                  <a:lnTo>
                    <a:pt x="136" y="329"/>
                  </a:lnTo>
                  <a:lnTo>
                    <a:pt x="121" y="325"/>
                  </a:lnTo>
                  <a:lnTo>
                    <a:pt x="106" y="320"/>
                  </a:lnTo>
                  <a:lnTo>
                    <a:pt x="92" y="313"/>
                  </a:lnTo>
                  <a:lnTo>
                    <a:pt x="76" y="306"/>
                  </a:lnTo>
                  <a:lnTo>
                    <a:pt x="62" y="300"/>
                  </a:lnTo>
                  <a:lnTo>
                    <a:pt x="51" y="291"/>
                  </a:lnTo>
                  <a:lnTo>
                    <a:pt x="41" y="280"/>
                  </a:lnTo>
                  <a:lnTo>
                    <a:pt x="35" y="269"/>
                  </a:lnTo>
                  <a:lnTo>
                    <a:pt x="31" y="255"/>
                  </a:lnTo>
                  <a:lnTo>
                    <a:pt x="31" y="239"/>
                  </a:lnTo>
                  <a:lnTo>
                    <a:pt x="33" y="218"/>
                  </a:lnTo>
                  <a:lnTo>
                    <a:pt x="38" y="197"/>
                  </a:lnTo>
                  <a:lnTo>
                    <a:pt x="42" y="182"/>
                  </a:lnTo>
                  <a:lnTo>
                    <a:pt x="51" y="165"/>
                  </a:lnTo>
                  <a:lnTo>
                    <a:pt x="60" y="150"/>
                  </a:lnTo>
                  <a:lnTo>
                    <a:pt x="68" y="136"/>
                  </a:lnTo>
                  <a:lnTo>
                    <a:pt x="79" y="124"/>
                  </a:lnTo>
                  <a:lnTo>
                    <a:pt x="89" y="111"/>
                  </a:lnTo>
                  <a:lnTo>
                    <a:pt x="101" y="100"/>
                  </a:lnTo>
                  <a:lnTo>
                    <a:pt x="114" y="88"/>
                  </a:lnTo>
                  <a:lnTo>
                    <a:pt x="129" y="76"/>
                  </a:lnTo>
                  <a:lnTo>
                    <a:pt x="144" y="64"/>
                  </a:lnTo>
                  <a:lnTo>
                    <a:pt x="162" y="53"/>
                  </a:lnTo>
                  <a:lnTo>
                    <a:pt x="181" y="41"/>
                  </a:lnTo>
                  <a:lnTo>
                    <a:pt x="201" y="31"/>
                  </a:lnTo>
                  <a:lnTo>
                    <a:pt x="219" y="22"/>
                  </a:lnTo>
                  <a:lnTo>
                    <a:pt x="237" y="14"/>
                  </a:lnTo>
                  <a:lnTo>
                    <a:pt x="253" y="7"/>
                  </a:lnTo>
                  <a:lnTo>
                    <a:pt x="268" y="1"/>
                  </a:lnTo>
                  <a:lnTo>
                    <a:pt x="255" y="0"/>
                  </a:lnTo>
                  <a:lnTo>
                    <a:pt x="238" y="1"/>
                  </a:lnTo>
                  <a:lnTo>
                    <a:pt x="221" y="5"/>
                  </a:lnTo>
                  <a:lnTo>
                    <a:pt x="201" y="11"/>
                  </a:lnTo>
                  <a:lnTo>
                    <a:pt x="181" y="19"/>
                  </a:lnTo>
                  <a:lnTo>
                    <a:pt x="161" y="28"/>
                  </a:lnTo>
                  <a:lnTo>
                    <a:pt x="142" y="39"/>
                  </a:lnTo>
                  <a:lnTo>
                    <a:pt x="126" y="5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789" name="Freeform 655"/>
            <p:cNvSpPr>
              <a:spLocks/>
            </p:cNvSpPr>
            <p:nvPr/>
          </p:nvSpPr>
          <p:spPr bwMode="auto">
            <a:xfrm>
              <a:off x="3995" y="2530"/>
              <a:ext cx="47" cy="42"/>
            </a:xfrm>
            <a:custGeom>
              <a:avLst/>
              <a:gdLst>
                <a:gd name="T0" fmla="*/ 0 w 282"/>
                <a:gd name="T1" fmla="*/ 0 h 253"/>
                <a:gd name="T2" fmla="*/ 0 w 282"/>
                <a:gd name="T3" fmla="*/ 0 h 253"/>
                <a:gd name="T4" fmla="*/ 0 w 282"/>
                <a:gd name="T5" fmla="*/ 0 h 253"/>
                <a:gd name="T6" fmla="*/ 0 w 282"/>
                <a:gd name="T7" fmla="*/ 0 h 253"/>
                <a:gd name="T8" fmla="*/ 0 w 282"/>
                <a:gd name="T9" fmla="*/ 0 h 253"/>
                <a:gd name="T10" fmla="*/ 0 w 282"/>
                <a:gd name="T11" fmla="*/ 0 h 253"/>
                <a:gd name="T12" fmla="*/ 0 w 282"/>
                <a:gd name="T13" fmla="*/ 0 h 253"/>
                <a:gd name="T14" fmla="*/ 0 w 282"/>
                <a:gd name="T15" fmla="*/ 0 h 253"/>
                <a:gd name="T16" fmla="*/ 0 w 282"/>
                <a:gd name="T17" fmla="*/ 0 h 253"/>
                <a:gd name="T18" fmla="*/ 0 w 282"/>
                <a:gd name="T19" fmla="*/ 0 h 253"/>
                <a:gd name="T20" fmla="*/ 0 w 282"/>
                <a:gd name="T21" fmla="*/ 0 h 253"/>
                <a:gd name="T22" fmla="*/ 0 w 282"/>
                <a:gd name="T23" fmla="*/ 0 h 253"/>
                <a:gd name="T24" fmla="*/ 0 w 282"/>
                <a:gd name="T25" fmla="*/ 0 h 253"/>
                <a:gd name="T26" fmla="*/ 0 w 282"/>
                <a:gd name="T27" fmla="*/ 0 h 253"/>
                <a:gd name="T28" fmla="*/ 0 w 282"/>
                <a:gd name="T29" fmla="*/ 0 h 253"/>
                <a:gd name="T30" fmla="*/ 0 w 282"/>
                <a:gd name="T31" fmla="*/ 0 h 253"/>
                <a:gd name="T32" fmla="*/ 0 w 282"/>
                <a:gd name="T33" fmla="*/ 0 h 253"/>
                <a:gd name="T34" fmla="*/ 0 w 282"/>
                <a:gd name="T35" fmla="*/ 0 h 253"/>
                <a:gd name="T36" fmla="*/ 0 w 282"/>
                <a:gd name="T37" fmla="*/ 0 h 253"/>
                <a:gd name="T38" fmla="*/ 0 w 282"/>
                <a:gd name="T39" fmla="*/ 0 h 253"/>
                <a:gd name="T40" fmla="*/ 0 w 282"/>
                <a:gd name="T41" fmla="*/ 0 h 253"/>
                <a:gd name="T42" fmla="*/ 0 w 282"/>
                <a:gd name="T43" fmla="*/ 0 h 253"/>
                <a:gd name="T44" fmla="*/ 0 w 282"/>
                <a:gd name="T45" fmla="*/ 0 h 253"/>
                <a:gd name="T46" fmla="*/ 0 w 282"/>
                <a:gd name="T47" fmla="*/ 0 h 253"/>
                <a:gd name="T48" fmla="*/ 0 w 282"/>
                <a:gd name="T49" fmla="*/ 0 h 253"/>
                <a:gd name="T50" fmla="*/ 0 w 282"/>
                <a:gd name="T51" fmla="*/ 0 h 253"/>
                <a:gd name="T52" fmla="*/ 0 w 282"/>
                <a:gd name="T53" fmla="*/ 0 h 253"/>
                <a:gd name="T54" fmla="*/ 0 w 282"/>
                <a:gd name="T55" fmla="*/ 0 h 253"/>
                <a:gd name="T56" fmla="*/ 0 w 282"/>
                <a:gd name="T57" fmla="*/ 0 h 253"/>
                <a:gd name="T58" fmla="*/ 0 w 282"/>
                <a:gd name="T59" fmla="*/ 0 h 253"/>
                <a:gd name="T60" fmla="*/ 0 w 282"/>
                <a:gd name="T61" fmla="*/ 0 h 253"/>
                <a:gd name="T62" fmla="*/ 0 w 282"/>
                <a:gd name="T63" fmla="*/ 0 h 253"/>
                <a:gd name="T64" fmla="*/ 0 w 282"/>
                <a:gd name="T65" fmla="*/ 0 h 253"/>
                <a:gd name="T66" fmla="*/ 0 w 282"/>
                <a:gd name="T67" fmla="*/ 0 h 253"/>
                <a:gd name="T68" fmla="*/ 0 w 282"/>
                <a:gd name="T69" fmla="*/ 0 h 253"/>
                <a:gd name="T70" fmla="*/ 0 w 282"/>
                <a:gd name="T71" fmla="*/ 0 h 253"/>
                <a:gd name="T72" fmla="*/ 0 w 282"/>
                <a:gd name="T73" fmla="*/ 0 h 253"/>
                <a:gd name="T74" fmla="*/ 0 w 282"/>
                <a:gd name="T75" fmla="*/ 0 h 253"/>
                <a:gd name="T76" fmla="*/ 0 w 282"/>
                <a:gd name="T77" fmla="*/ 0 h 253"/>
                <a:gd name="T78" fmla="*/ 0 w 282"/>
                <a:gd name="T79" fmla="*/ 0 h 253"/>
                <a:gd name="T80" fmla="*/ 0 w 282"/>
                <a:gd name="T81" fmla="*/ 0 h 253"/>
                <a:gd name="T82" fmla="*/ 0 w 282"/>
                <a:gd name="T83" fmla="*/ 0 h 253"/>
                <a:gd name="T84" fmla="*/ 0 w 282"/>
                <a:gd name="T85" fmla="*/ 0 h 253"/>
                <a:gd name="T86" fmla="*/ 0 w 282"/>
                <a:gd name="T87" fmla="*/ 0 h 253"/>
                <a:gd name="T88" fmla="*/ 0 w 282"/>
                <a:gd name="T89" fmla="*/ 0 h 253"/>
                <a:gd name="T90" fmla="*/ 0 w 282"/>
                <a:gd name="T91" fmla="*/ 0 h 253"/>
                <a:gd name="T92" fmla="*/ 0 w 282"/>
                <a:gd name="T93" fmla="*/ 0 h 253"/>
                <a:gd name="T94" fmla="*/ 0 w 282"/>
                <a:gd name="T95" fmla="*/ 0 h 253"/>
                <a:gd name="T96" fmla="*/ 0 w 282"/>
                <a:gd name="T97" fmla="*/ 0 h 253"/>
                <a:gd name="T98" fmla="*/ 0 w 282"/>
                <a:gd name="T99" fmla="*/ 0 h 253"/>
                <a:gd name="T100" fmla="*/ 0 w 282"/>
                <a:gd name="T101" fmla="*/ 0 h 253"/>
                <a:gd name="T102" fmla="*/ 0 w 282"/>
                <a:gd name="T103" fmla="*/ 0 h 253"/>
                <a:gd name="T104" fmla="*/ 0 w 282"/>
                <a:gd name="T105" fmla="*/ 0 h 253"/>
                <a:gd name="T106" fmla="*/ 0 w 282"/>
                <a:gd name="T107" fmla="*/ 0 h 253"/>
                <a:gd name="T108" fmla="*/ 0 w 282"/>
                <a:gd name="T109" fmla="*/ 0 h 253"/>
                <a:gd name="T110" fmla="*/ 0 w 282"/>
                <a:gd name="T111" fmla="*/ 0 h 253"/>
                <a:gd name="T112" fmla="*/ 0 w 282"/>
                <a:gd name="T113" fmla="*/ 0 h 253"/>
                <a:gd name="T114" fmla="*/ 0 w 282"/>
                <a:gd name="T115" fmla="*/ 0 h 253"/>
                <a:gd name="T116" fmla="*/ 0 w 282"/>
                <a:gd name="T117" fmla="*/ 0 h 253"/>
                <a:gd name="T118" fmla="*/ 0 w 282"/>
                <a:gd name="T119" fmla="*/ 0 h 253"/>
                <a:gd name="T120" fmla="*/ 0 w 282"/>
                <a:gd name="T121" fmla="*/ 0 h 253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82"/>
                <a:gd name="T184" fmla="*/ 0 h 253"/>
                <a:gd name="T185" fmla="*/ 282 w 282"/>
                <a:gd name="T186" fmla="*/ 253 h 253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82" h="253">
                  <a:moveTo>
                    <a:pt x="235" y="78"/>
                  </a:moveTo>
                  <a:lnTo>
                    <a:pt x="248" y="92"/>
                  </a:lnTo>
                  <a:lnTo>
                    <a:pt x="255" y="108"/>
                  </a:lnTo>
                  <a:lnTo>
                    <a:pt x="259" y="125"/>
                  </a:lnTo>
                  <a:lnTo>
                    <a:pt x="259" y="144"/>
                  </a:lnTo>
                  <a:lnTo>
                    <a:pt x="257" y="159"/>
                  </a:lnTo>
                  <a:lnTo>
                    <a:pt x="252" y="171"/>
                  </a:lnTo>
                  <a:lnTo>
                    <a:pt x="244" y="184"/>
                  </a:lnTo>
                  <a:lnTo>
                    <a:pt x="236" y="194"/>
                  </a:lnTo>
                  <a:lnTo>
                    <a:pt x="225" y="206"/>
                  </a:lnTo>
                  <a:lnTo>
                    <a:pt x="215" y="215"/>
                  </a:lnTo>
                  <a:lnTo>
                    <a:pt x="204" y="225"/>
                  </a:lnTo>
                  <a:lnTo>
                    <a:pt x="194" y="236"/>
                  </a:lnTo>
                  <a:lnTo>
                    <a:pt x="191" y="239"/>
                  </a:lnTo>
                  <a:lnTo>
                    <a:pt x="190" y="242"/>
                  </a:lnTo>
                  <a:lnTo>
                    <a:pt x="191" y="246"/>
                  </a:lnTo>
                  <a:lnTo>
                    <a:pt x="194" y="249"/>
                  </a:lnTo>
                  <a:lnTo>
                    <a:pt x="197" y="252"/>
                  </a:lnTo>
                  <a:lnTo>
                    <a:pt x="201" y="253"/>
                  </a:lnTo>
                  <a:lnTo>
                    <a:pt x="205" y="252"/>
                  </a:lnTo>
                  <a:lnTo>
                    <a:pt x="209" y="249"/>
                  </a:lnTo>
                  <a:lnTo>
                    <a:pt x="232" y="234"/>
                  </a:lnTo>
                  <a:lnTo>
                    <a:pt x="251" y="215"/>
                  </a:lnTo>
                  <a:lnTo>
                    <a:pt x="267" y="192"/>
                  </a:lnTo>
                  <a:lnTo>
                    <a:pt x="278" y="168"/>
                  </a:lnTo>
                  <a:lnTo>
                    <a:pt x="282" y="141"/>
                  </a:lnTo>
                  <a:lnTo>
                    <a:pt x="279" y="116"/>
                  </a:lnTo>
                  <a:lnTo>
                    <a:pt x="270" y="92"/>
                  </a:lnTo>
                  <a:lnTo>
                    <a:pt x="251" y="70"/>
                  </a:lnTo>
                  <a:lnTo>
                    <a:pt x="237" y="59"/>
                  </a:lnTo>
                  <a:lnTo>
                    <a:pt x="221" y="48"/>
                  </a:lnTo>
                  <a:lnTo>
                    <a:pt x="202" y="39"/>
                  </a:lnTo>
                  <a:lnTo>
                    <a:pt x="183" y="31"/>
                  </a:lnTo>
                  <a:lnTo>
                    <a:pt x="163" y="24"/>
                  </a:lnTo>
                  <a:lnTo>
                    <a:pt x="142" y="18"/>
                  </a:lnTo>
                  <a:lnTo>
                    <a:pt x="122" y="13"/>
                  </a:lnTo>
                  <a:lnTo>
                    <a:pt x="101" y="8"/>
                  </a:lnTo>
                  <a:lnTo>
                    <a:pt x="82" y="5"/>
                  </a:lnTo>
                  <a:lnTo>
                    <a:pt x="63" y="2"/>
                  </a:lnTo>
                  <a:lnTo>
                    <a:pt x="47" y="0"/>
                  </a:lnTo>
                  <a:lnTo>
                    <a:pt x="32" y="0"/>
                  </a:lnTo>
                  <a:lnTo>
                    <a:pt x="19" y="0"/>
                  </a:lnTo>
                  <a:lnTo>
                    <a:pt x="10" y="1"/>
                  </a:lnTo>
                  <a:lnTo>
                    <a:pt x="4" y="4"/>
                  </a:lnTo>
                  <a:lnTo>
                    <a:pt x="0" y="6"/>
                  </a:lnTo>
                  <a:lnTo>
                    <a:pt x="12" y="8"/>
                  </a:lnTo>
                  <a:lnTo>
                    <a:pt x="25" y="9"/>
                  </a:lnTo>
                  <a:lnTo>
                    <a:pt x="38" y="12"/>
                  </a:lnTo>
                  <a:lnTo>
                    <a:pt x="52" y="14"/>
                  </a:lnTo>
                  <a:lnTo>
                    <a:pt x="67" y="16"/>
                  </a:lnTo>
                  <a:lnTo>
                    <a:pt x="82" y="18"/>
                  </a:lnTo>
                  <a:lnTo>
                    <a:pt x="97" y="22"/>
                  </a:lnTo>
                  <a:lnTo>
                    <a:pt x="114" y="25"/>
                  </a:lnTo>
                  <a:lnTo>
                    <a:pt x="129" y="30"/>
                  </a:lnTo>
                  <a:lnTo>
                    <a:pt x="146" y="35"/>
                  </a:lnTo>
                  <a:lnTo>
                    <a:pt x="162" y="40"/>
                  </a:lnTo>
                  <a:lnTo>
                    <a:pt x="177" y="46"/>
                  </a:lnTo>
                  <a:lnTo>
                    <a:pt x="192" y="53"/>
                  </a:lnTo>
                  <a:lnTo>
                    <a:pt x="208" y="60"/>
                  </a:lnTo>
                  <a:lnTo>
                    <a:pt x="222" y="69"/>
                  </a:lnTo>
                  <a:lnTo>
                    <a:pt x="235" y="78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790" name="Freeform 656"/>
            <p:cNvSpPr>
              <a:spLocks/>
            </p:cNvSpPr>
            <p:nvPr/>
          </p:nvSpPr>
          <p:spPr bwMode="auto">
            <a:xfrm>
              <a:off x="3901" y="2553"/>
              <a:ext cx="19" cy="39"/>
            </a:xfrm>
            <a:custGeom>
              <a:avLst/>
              <a:gdLst>
                <a:gd name="T0" fmla="*/ 0 w 115"/>
                <a:gd name="T1" fmla="*/ 0 h 236"/>
                <a:gd name="T2" fmla="*/ 0 w 115"/>
                <a:gd name="T3" fmla="*/ 0 h 236"/>
                <a:gd name="T4" fmla="*/ 0 w 115"/>
                <a:gd name="T5" fmla="*/ 0 h 236"/>
                <a:gd name="T6" fmla="*/ 0 w 115"/>
                <a:gd name="T7" fmla="*/ 0 h 236"/>
                <a:gd name="T8" fmla="*/ 0 w 115"/>
                <a:gd name="T9" fmla="*/ 0 h 236"/>
                <a:gd name="T10" fmla="*/ 0 w 115"/>
                <a:gd name="T11" fmla="*/ 0 h 236"/>
                <a:gd name="T12" fmla="*/ 0 w 115"/>
                <a:gd name="T13" fmla="*/ 0 h 236"/>
                <a:gd name="T14" fmla="*/ 0 w 115"/>
                <a:gd name="T15" fmla="*/ 0 h 236"/>
                <a:gd name="T16" fmla="*/ 0 w 115"/>
                <a:gd name="T17" fmla="*/ 0 h 236"/>
                <a:gd name="T18" fmla="*/ 0 w 115"/>
                <a:gd name="T19" fmla="*/ 0 h 236"/>
                <a:gd name="T20" fmla="*/ 0 w 115"/>
                <a:gd name="T21" fmla="*/ 0 h 236"/>
                <a:gd name="T22" fmla="*/ 0 w 115"/>
                <a:gd name="T23" fmla="*/ 0 h 236"/>
                <a:gd name="T24" fmla="*/ 0 w 115"/>
                <a:gd name="T25" fmla="*/ 0 h 236"/>
                <a:gd name="T26" fmla="*/ 0 w 115"/>
                <a:gd name="T27" fmla="*/ 0 h 236"/>
                <a:gd name="T28" fmla="*/ 0 w 115"/>
                <a:gd name="T29" fmla="*/ 0 h 236"/>
                <a:gd name="T30" fmla="*/ 0 w 115"/>
                <a:gd name="T31" fmla="*/ 0 h 236"/>
                <a:gd name="T32" fmla="*/ 0 w 115"/>
                <a:gd name="T33" fmla="*/ 0 h 236"/>
                <a:gd name="T34" fmla="*/ 0 w 115"/>
                <a:gd name="T35" fmla="*/ 0 h 236"/>
                <a:gd name="T36" fmla="*/ 0 w 115"/>
                <a:gd name="T37" fmla="*/ 0 h 236"/>
                <a:gd name="T38" fmla="*/ 0 w 115"/>
                <a:gd name="T39" fmla="*/ 0 h 236"/>
                <a:gd name="T40" fmla="*/ 0 w 115"/>
                <a:gd name="T41" fmla="*/ 0 h 236"/>
                <a:gd name="T42" fmla="*/ 0 w 115"/>
                <a:gd name="T43" fmla="*/ 0 h 236"/>
                <a:gd name="T44" fmla="*/ 0 w 115"/>
                <a:gd name="T45" fmla="*/ 0 h 236"/>
                <a:gd name="T46" fmla="*/ 0 w 115"/>
                <a:gd name="T47" fmla="*/ 0 h 236"/>
                <a:gd name="T48" fmla="*/ 0 w 115"/>
                <a:gd name="T49" fmla="*/ 0 h 236"/>
                <a:gd name="T50" fmla="*/ 0 w 115"/>
                <a:gd name="T51" fmla="*/ 0 h 236"/>
                <a:gd name="T52" fmla="*/ 0 w 115"/>
                <a:gd name="T53" fmla="*/ 0 h 236"/>
                <a:gd name="T54" fmla="*/ 0 w 115"/>
                <a:gd name="T55" fmla="*/ 0 h 236"/>
                <a:gd name="T56" fmla="*/ 0 w 115"/>
                <a:gd name="T57" fmla="*/ 0 h 236"/>
                <a:gd name="T58" fmla="*/ 0 w 115"/>
                <a:gd name="T59" fmla="*/ 0 h 236"/>
                <a:gd name="T60" fmla="*/ 0 w 115"/>
                <a:gd name="T61" fmla="*/ 0 h 236"/>
                <a:gd name="T62" fmla="*/ 0 w 115"/>
                <a:gd name="T63" fmla="*/ 0 h 236"/>
                <a:gd name="T64" fmla="*/ 0 w 115"/>
                <a:gd name="T65" fmla="*/ 0 h 236"/>
                <a:gd name="T66" fmla="*/ 0 w 115"/>
                <a:gd name="T67" fmla="*/ 0 h 236"/>
                <a:gd name="T68" fmla="*/ 0 w 115"/>
                <a:gd name="T69" fmla="*/ 0 h 236"/>
                <a:gd name="T70" fmla="*/ 0 w 115"/>
                <a:gd name="T71" fmla="*/ 0 h 236"/>
                <a:gd name="T72" fmla="*/ 0 w 115"/>
                <a:gd name="T73" fmla="*/ 0 h 236"/>
                <a:gd name="T74" fmla="*/ 0 w 115"/>
                <a:gd name="T75" fmla="*/ 0 h 236"/>
                <a:gd name="T76" fmla="*/ 0 w 115"/>
                <a:gd name="T77" fmla="*/ 0 h 236"/>
                <a:gd name="T78" fmla="*/ 0 w 115"/>
                <a:gd name="T79" fmla="*/ 0 h 236"/>
                <a:gd name="T80" fmla="*/ 0 w 115"/>
                <a:gd name="T81" fmla="*/ 0 h 2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15"/>
                <a:gd name="T124" fmla="*/ 0 h 236"/>
                <a:gd name="T125" fmla="*/ 115 w 115"/>
                <a:gd name="T126" fmla="*/ 236 h 2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15" h="236">
                  <a:moveTo>
                    <a:pt x="0" y="128"/>
                  </a:moveTo>
                  <a:lnTo>
                    <a:pt x="0" y="148"/>
                  </a:lnTo>
                  <a:lnTo>
                    <a:pt x="5" y="166"/>
                  </a:lnTo>
                  <a:lnTo>
                    <a:pt x="13" y="184"/>
                  </a:lnTo>
                  <a:lnTo>
                    <a:pt x="24" y="198"/>
                  </a:lnTo>
                  <a:lnTo>
                    <a:pt x="39" y="211"/>
                  </a:lnTo>
                  <a:lnTo>
                    <a:pt x="55" y="223"/>
                  </a:lnTo>
                  <a:lnTo>
                    <a:pt x="74" y="231"/>
                  </a:lnTo>
                  <a:lnTo>
                    <a:pt x="92" y="235"/>
                  </a:lnTo>
                  <a:lnTo>
                    <a:pt x="98" y="236"/>
                  </a:lnTo>
                  <a:lnTo>
                    <a:pt x="104" y="234"/>
                  </a:lnTo>
                  <a:lnTo>
                    <a:pt x="109" y="231"/>
                  </a:lnTo>
                  <a:lnTo>
                    <a:pt x="111" y="226"/>
                  </a:lnTo>
                  <a:lnTo>
                    <a:pt x="111" y="220"/>
                  </a:lnTo>
                  <a:lnTo>
                    <a:pt x="110" y="215"/>
                  </a:lnTo>
                  <a:lnTo>
                    <a:pt x="107" y="210"/>
                  </a:lnTo>
                  <a:lnTo>
                    <a:pt x="101" y="208"/>
                  </a:lnTo>
                  <a:lnTo>
                    <a:pt x="82" y="201"/>
                  </a:lnTo>
                  <a:lnTo>
                    <a:pt x="64" y="192"/>
                  </a:lnTo>
                  <a:lnTo>
                    <a:pt x="50" y="179"/>
                  </a:lnTo>
                  <a:lnTo>
                    <a:pt x="40" y="165"/>
                  </a:lnTo>
                  <a:lnTo>
                    <a:pt x="33" y="148"/>
                  </a:lnTo>
                  <a:lnTo>
                    <a:pt x="29" y="130"/>
                  </a:lnTo>
                  <a:lnTo>
                    <a:pt x="29" y="110"/>
                  </a:lnTo>
                  <a:lnTo>
                    <a:pt x="35" y="89"/>
                  </a:lnTo>
                  <a:lnTo>
                    <a:pt x="43" y="74"/>
                  </a:lnTo>
                  <a:lnTo>
                    <a:pt x="56" y="60"/>
                  </a:lnTo>
                  <a:lnTo>
                    <a:pt x="70" y="46"/>
                  </a:lnTo>
                  <a:lnTo>
                    <a:pt x="85" y="33"/>
                  </a:lnTo>
                  <a:lnTo>
                    <a:pt x="98" y="23"/>
                  </a:lnTo>
                  <a:lnTo>
                    <a:pt x="109" y="12"/>
                  </a:lnTo>
                  <a:lnTo>
                    <a:pt x="115" y="6"/>
                  </a:lnTo>
                  <a:lnTo>
                    <a:pt x="115" y="0"/>
                  </a:lnTo>
                  <a:lnTo>
                    <a:pt x="102" y="4"/>
                  </a:lnTo>
                  <a:lnTo>
                    <a:pt x="85" y="12"/>
                  </a:lnTo>
                  <a:lnTo>
                    <a:pt x="68" y="26"/>
                  </a:lnTo>
                  <a:lnTo>
                    <a:pt x="49" y="42"/>
                  </a:lnTo>
                  <a:lnTo>
                    <a:pt x="32" y="61"/>
                  </a:lnTo>
                  <a:lnTo>
                    <a:pt x="17" y="82"/>
                  </a:lnTo>
                  <a:lnTo>
                    <a:pt x="6" y="105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791" name="Freeform 657"/>
            <p:cNvSpPr>
              <a:spLocks/>
            </p:cNvSpPr>
            <p:nvPr/>
          </p:nvSpPr>
          <p:spPr bwMode="auto">
            <a:xfrm>
              <a:off x="4034" y="2527"/>
              <a:ext cx="41" cy="52"/>
            </a:xfrm>
            <a:custGeom>
              <a:avLst/>
              <a:gdLst>
                <a:gd name="T0" fmla="*/ 0 w 245"/>
                <a:gd name="T1" fmla="*/ 0 h 310"/>
                <a:gd name="T2" fmla="*/ 0 w 245"/>
                <a:gd name="T3" fmla="*/ 0 h 310"/>
                <a:gd name="T4" fmla="*/ 0 w 245"/>
                <a:gd name="T5" fmla="*/ 0 h 310"/>
                <a:gd name="T6" fmla="*/ 0 w 245"/>
                <a:gd name="T7" fmla="*/ 0 h 310"/>
                <a:gd name="T8" fmla="*/ 0 w 245"/>
                <a:gd name="T9" fmla="*/ 0 h 310"/>
                <a:gd name="T10" fmla="*/ 0 w 245"/>
                <a:gd name="T11" fmla="*/ 0 h 310"/>
                <a:gd name="T12" fmla="*/ 0 w 245"/>
                <a:gd name="T13" fmla="*/ 0 h 310"/>
                <a:gd name="T14" fmla="*/ 0 w 245"/>
                <a:gd name="T15" fmla="*/ 0 h 310"/>
                <a:gd name="T16" fmla="*/ 0 w 245"/>
                <a:gd name="T17" fmla="*/ 0 h 310"/>
                <a:gd name="T18" fmla="*/ 0 w 245"/>
                <a:gd name="T19" fmla="*/ 0 h 310"/>
                <a:gd name="T20" fmla="*/ 0 w 245"/>
                <a:gd name="T21" fmla="*/ 0 h 310"/>
                <a:gd name="T22" fmla="*/ 0 w 245"/>
                <a:gd name="T23" fmla="*/ 0 h 310"/>
                <a:gd name="T24" fmla="*/ 0 w 245"/>
                <a:gd name="T25" fmla="*/ 0 h 310"/>
                <a:gd name="T26" fmla="*/ 0 w 245"/>
                <a:gd name="T27" fmla="*/ 0 h 310"/>
                <a:gd name="T28" fmla="*/ 0 w 245"/>
                <a:gd name="T29" fmla="*/ 0 h 310"/>
                <a:gd name="T30" fmla="*/ 0 w 245"/>
                <a:gd name="T31" fmla="*/ 0 h 310"/>
                <a:gd name="T32" fmla="*/ 0 w 245"/>
                <a:gd name="T33" fmla="*/ 0 h 310"/>
                <a:gd name="T34" fmla="*/ 0 w 245"/>
                <a:gd name="T35" fmla="*/ 0 h 310"/>
                <a:gd name="T36" fmla="*/ 0 w 245"/>
                <a:gd name="T37" fmla="*/ 0 h 310"/>
                <a:gd name="T38" fmla="*/ 0 w 245"/>
                <a:gd name="T39" fmla="*/ 0 h 310"/>
                <a:gd name="T40" fmla="*/ 0 w 245"/>
                <a:gd name="T41" fmla="*/ 0 h 310"/>
                <a:gd name="T42" fmla="*/ 0 w 245"/>
                <a:gd name="T43" fmla="*/ 0 h 310"/>
                <a:gd name="T44" fmla="*/ 0 w 245"/>
                <a:gd name="T45" fmla="*/ 0 h 310"/>
                <a:gd name="T46" fmla="*/ 0 w 245"/>
                <a:gd name="T47" fmla="*/ 0 h 310"/>
                <a:gd name="T48" fmla="*/ 0 w 245"/>
                <a:gd name="T49" fmla="*/ 0 h 310"/>
                <a:gd name="T50" fmla="*/ 0 w 245"/>
                <a:gd name="T51" fmla="*/ 0 h 310"/>
                <a:gd name="T52" fmla="*/ 0 w 245"/>
                <a:gd name="T53" fmla="*/ 0 h 310"/>
                <a:gd name="T54" fmla="*/ 0 w 245"/>
                <a:gd name="T55" fmla="*/ 0 h 310"/>
                <a:gd name="T56" fmla="*/ 0 w 245"/>
                <a:gd name="T57" fmla="*/ 0 h 310"/>
                <a:gd name="T58" fmla="*/ 0 w 245"/>
                <a:gd name="T59" fmla="*/ 0 h 310"/>
                <a:gd name="T60" fmla="*/ 0 w 245"/>
                <a:gd name="T61" fmla="*/ 0 h 310"/>
                <a:gd name="T62" fmla="*/ 0 w 245"/>
                <a:gd name="T63" fmla="*/ 0 h 310"/>
                <a:gd name="T64" fmla="*/ 0 w 245"/>
                <a:gd name="T65" fmla="*/ 0 h 310"/>
                <a:gd name="T66" fmla="*/ 0 w 245"/>
                <a:gd name="T67" fmla="*/ 0 h 310"/>
                <a:gd name="T68" fmla="*/ 0 w 245"/>
                <a:gd name="T69" fmla="*/ 0 h 310"/>
                <a:gd name="T70" fmla="*/ 0 w 245"/>
                <a:gd name="T71" fmla="*/ 0 h 310"/>
                <a:gd name="T72" fmla="*/ 0 w 245"/>
                <a:gd name="T73" fmla="*/ 0 h 310"/>
                <a:gd name="T74" fmla="*/ 0 w 245"/>
                <a:gd name="T75" fmla="*/ 0 h 310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245"/>
                <a:gd name="T115" fmla="*/ 0 h 310"/>
                <a:gd name="T116" fmla="*/ 245 w 245"/>
                <a:gd name="T117" fmla="*/ 310 h 310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245" h="310">
                  <a:moveTo>
                    <a:pt x="200" y="116"/>
                  </a:moveTo>
                  <a:lnTo>
                    <a:pt x="208" y="124"/>
                  </a:lnTo>
                  <a:lnTo>
                    <a:pt x="214" y="133"/>
                  </a:lnTo>
                  <a:lnTo>
                    <a:pt x="220" y="144"/>
                  </a:lnTo>
                  <a:lnTo>
                    <a:pt x="223" y="154"/>
                  </a:lnTo>
                  <a:lnTo>
                    <a:pt x="226" y="164"/>
                  </a:lnTo>
                  <a:lnTo>
                    <a:pt x="224" y="176"/>
                  </a:lnTo>
                  <a:lnTo>
                    <a:pt x="222" y="187"/>
                  </a:lnTo>
                  <a:lnTo>
                    <a:pt x="216" y="198"/>
                  </a:lnTo>
                  <a:lnTo>
                    <a:pt x="208" y="209"/>
                  </a:lnTo>
                  <a:lnTo>
                    <a:pt x="199" y="219"/>
                  </a:lnTo>
                  <a:lnTo>
                    <a:pt x="188" y="229"/>
                  </a:lnTo>
                  <a:lnTo>
                    <a:pt x="177" y="238"/>
                  </a:lnTo>
                  <a:lnTo>
                    <a:pt x="166" y="246"/>
                  </a:lnTo>
                  <a:lnTo>
                    <a:pt x="154" y="255"/>
                  </a:lnTo>
                  <a:lnTo>
                    <a:pt x="142" y="264"/>
                  </a:lnTo>
                  <a:lnTo>
                    <a:pt x="132" y="275"/>
                  </a:lnTo>
                  <a:lnTo>
                    <a:pt x="128" y="278"/>
                  </a:lnTo>
                  <a:lnTo>
                    <a:pt x="126" y="283"/>
                  </a:lnTo>
                  <a:lnTo>
                    <a:pt x="124" y="287"/>
                  </a:lnTo>
                  <a:lnTo>
                    <a:pt x="121" y="292"/>
                  </a:lnTo>
                  <a:lnTo>
                    <a:pt x="120" y="296"/>
                  </a:lnTo>
                  <a:lnTo>
                    <a:pt x="120" y="301"/>
                  </a:lnTo>
                  <a:lnTo>
                    <a:pt x="122" y="306"/>
                  </a:lnTo>
                  <a:lnTo>
                    <a:pt x="126" y="309"/>
                  </a:lnTo>
                  <a:lnTo>
                    <a:pt x="131" y="310"/>
                  </a:lnTo>
                  <a:lnTo>
                    <a:pt x="135" y="310"/>
                  </a:lnTo>
                  <a:lnTo>
                    <a:pt x="139" y="309"/>
                  </a:lnTo>
                  <a:lnTo>
                    <a:pt x="142" y="306"/>
                  </a:lnTo>
                  <a:lnTo>
                    <a:pt x="154" y="292"/>
                  </a:lnTo>
                  <a:lnTo>
                    <a:pt x="167" y="280"/>
                  </a:lnTo>
                  <a:lnTo>
                    <a:pt x="180" y="269"/>
                  </a:lnTo>
                  <a:lnTo>
                    <a:pt x="194" y="257"/>
                  </a:lnTo>
                  <a:lnTo>
                    <a:pt x="207" y="246"/>
                  </a:lnTo>
                  <a:lnTo>
                    <a:pt x="220" y="233"/>
                  </a:lnTo>
                  <a:lnTo>
                    <a:pt x="230" y="219"/>
                  </a:lnTo>
                  <a:lnTo>
                    <a:pt x="238" y="204"/>
                  </a:lnTo>
                  <a:lnTo>
                    <a:pt x="244" y="186"/>
                  </a:lnTo>
                  <a:lnTo>
                    <a:pt x="245" y="169"/>
                  </a:lnTo>
                  <a:lnTo>
                    <a:pt x="243" y="152"/>
                  </a:lnTo>
                  <a:lnTo>
                    <a:pt x="237" y="134"/>
                  </a:lnTo>
                  <a:lnTo>
                    <a:pt x="228" y="119"/>
                  </a:lnTo>
                  <a:lnTo>
                    <a:pt x="217" y="105"/>
                  </a:lnTo>
                  <a:lnTo>
                    <a:pt x="203" y="93"/>
                  </a:lnTo>
                  <a:lnTo>
                    <a:pt x="188" y="83"/>
                  </a:lnTo>
                  <a:lnTo>
                    <a:pt x="176" y="76"/>
                  </a:lnTo>
                  <a:lnTo>
                    <a:pt x="163" y="69"/>
                  </a:lnTo>
                  <a:lnTo>
                    <a:pt x="151" y="61"/>
                  </a:lnTo>
                  <a:lnTo>
                    <a:pt x="136" y="54"/>
                  </a:lnTo>
                  <a:lnTo>
                    <a:pt x="122" y="46"/>
                  </a:lnTo>
                  <a:lnTo>
                    <a:pt x="107" y="39"/>
                  </a:lnTo>
                  <a:lnTo>
                    <a:pt x="93" y="31"/>
                  </a:lnTo>
                  <a:lnTo>
                    <a:pt x="79" y="24"/>
                  </a:lnTo>
                  <a:lnTo>
                    <a:pt x="66" y="18"/>
                  </a:lnTo>
                  <a:lnTo>
                    <a:pt x="53" y="13"/>
                  </a:lnTo>
                  <a:lnTo>
                    <a:pt x="40" y="8"/>
                  </a:lnTo>
                  <a:lnTo>
                    <a:pt x="30" y="5"/>
                  </a:lnTo>
                  <a:lnTo>
                    <a:pt x="20" y="1"/>
                  </a:lnTo>
                  <a:lnTo>
                    <a:pt x="12" y="0"/>
                  </a:lnTo>
                  <a:lnTo>
                    <a:pt x="5" y="0"/>
                  </a:lnTo>
                  <a:lnTo>
                    <a:pt x="0" y="2"/>
                  </a:lnTo>
                  <a:lnTo>
                    <a:pt x="11" y="8"/>
                  </a:lnTo>
                  <a:lnTo>
                    <a:pt x="23" y="14"/>
                  </a:lnTo>
                  <a:lnTo>
                    <a:pt x="36" y="20"/>
                  </a:lnTo>
                  <a:lnTo>
                    <a:pt x="47" y="25"/>
                  </a:lnTo>
                  <a:lnTo>
                    <a:pt x="60" y="31"/>
                  </a:lnTo>
                  <a:lnTo>
                    <a:pt x="73" y="37"/>
                  </a:lnTo>
                  <a:lnTo>
                    <a:pt x="86" y="44"/>
                  </a:lnTo>
                  <a:lnTo>
                    <a:pt x="99" y="51"/>
                  </a:lnTo>
                  <a:lnTo>
                    <a:pt x="113" y="57"/>
                  </a:lnTo>
                  <a:lnTo>
                    <a:pt x="126" y="64"/>
                  </a:lnTo>
                  <a:lnTo>
                    <a:pt x="139" y="71"/>
                  </a:lnTo>
                  <a:lnTo>
                    <a:pt x="152" y="79"/>
                  </a:lnTo>
                  <a:lnTo>
                    <a:pt x="165" y="88"/>
                  </a:lnTo>
                  <a:lnTo>
                    <a:pt x="176" y="96"/>
                  </a:lnTo>
                  <a:lnTo>
                    <a:pt x="188" y="106"/>
                  </a:lnTo>
                  <a:lnTo>
                    <a:pt x="200" y="116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grpSp>
          <p:nvGrpSpPr>
            <p:cNvPr id="21792" name="Group 658"/>
            <p:cNvGrpSpPr>
              <a:grpSpLocks/>
            </p:cNvGrpSpPr>
            <p:nvPr/>
          </p:nvGrpSpPr>
          <p:grpSpPr bwMode="auto">
            <a:xfrm>
              <a:off x="3949" y="2599"/>
              <a:ext cx="135" cy="180"/>
              <a:chOff x="3774" y="2423"/>
              <a:chExt cx="189" cy="286"/>
            </a:xfrm>
          </p:grpSpPr>
          <p:sp>
            <p:nvSpPr>
              <p:cNvPr id="21793" name="Rectangle 659"/>
              <p:cNvSpPr>
                <a:spLocks noChangeArrowheads="1"/>
              </p:cNvSpPr>
              <p:nvPr/>
            </p:nvSpPr>
            <p:spPr bwMode="auto">
              <a:xfrm>
                <a:off x="3790" y="2610"/>
                <a:ext cx="153" cy="56"/>
              </a:xfrm>
              <a:prstGeom prst="rect">
                <a:avLst/>
              </a:prstGeom>
              <a:solidFill>
                <a:srgbClr val="FF33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21794" name="Rectangle 660"/>
              <p:cNvSpPr>
                <a:spLocks noChangeArrowheads="1"/>
              </p:cNvSpPr>
              <p:nvPr/>
            </p:nvSpPr>
            <p:spPr bwMode="auto">
              <a:xfrm>
                <a:off x="3774" y="2653"/>
                <a:ext cx="189" cy="56"/>
              </a:xfrm>
              <a:prstGeom prst="rect">
                <a:avLst/>
              </a:prstGeom>
              <a:solidFill>
                <a:srgbClr val="FF33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21795" name="Rectangle 661"/>
              <p:cNvSpPr>
                <a:spLocks noChangeArrowheads="1"/>
              </p:cNvSpPr>
              <p:nvPr/>
            </p:nvSpPr>
            <p:spPr bwMode="auto">
              <a:xfrm>
                <a:off x="3808" y="2564"/>
                <a:ext cx="119" cy="56"/>
              </a:xfrm>
              <a:prstGeom prst="rect">
                <a:avLst/>
              </a:prstGeom>
              <a:solidFill>
                <a:srgbClr val="FF33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21796" name="Rectangle 662"/>
              <p:cNvSpPr>
                <a:spLocks noChangeArrowheads="1"/>
              </p:cNvSpPr>
              <p:nvPr/>
            </p:nvSpPr>
            <p:spPr bwMode="auto">
              <a:xfrm>
                <a:off x="3818" y="2518"/>
                <a:ext cx="97" cy="56"/>
              </a:xfrm>
              <a:prstGeom prst="rect">
                <a:avLst/>
              </a:prstGeom>
              <a:solidFill>
                <a:srgbClr val="FF33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21797" name="Rectangle 663"/>
              <p:cNvSpPr>
                <a:spLocks noChangeArrowheads="1"/>
              </p:cNvSpPr>
              <p:nvPr/>
            </p:nvSpPr>
            <p:spPr bwMode="auto">
              <a:xfrm>
                <a:off x="3828" y="2472"/>
                <a:ext cx="74" cy="56"/>
              </a:xfrm>
              <a:prstGeom prst="rect">
                <a:avLst/>
              </a:prstGeom>
              <a:solidFill>
                <a:srgbClr val="FF33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  <p:sp>
            <p:nvSpPr>
              <p:cNvPr id="21798" name="Rectangle 664"/>
              <p:cNvSpPr>
                <a:spLocks noChangeArrowheads="1"/>
              </p:cNvSpPr>
              <p:nvPr/>
            </p:nvSpPr>
            <p:spPr bwMode="auto">
              <a:xfrm>
                <a:off x="3839" y="2423"/>
                <a:ext cx="51" cy="56"/>
              </a:xfrm>
              <a:prstGeom prst="rect">
                <a:avLst/>
              </a:prstGeom>
              <a:solidFill>
                <a:srgbClr val="FF33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/>
              </a:p>
            </p:txBody>
          </p:sp>
        </p:grpSp>
      </p:grpSp>
      <p:sp>
        <p:nvSpPr>
          <p:cNvPr id="21773" name="Line 162"/>
          <p:cNvSpPr>
            <a:spLocks noChangeShapeType="1"/>
          </p:cNvSpPr>
          <p:nvPr/>
        </p:nvSpPr>
        <p:spPr bwMode="auto">
          <a:xfrm flipV="1">
            <a:off x="6978650" y="4005263"/>
            <a:ext cx="227013" cy="436562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774" name="Rectangle 5"/>
          <p:cNvSpPr>
            <a:spLocks noGrp="1" noChangeArrowheads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l-GR" dirty="0" smtClean="0"/>
              <a:t>Δίκτυα Επικοινωνιών- </a:t>
            </a:r>
            <a:r>
              <a:rPr lang="en-US" dirty="0"/>
              <a:t>5: </a:t>
            </a:r>
            <a:r>
              <a:rPr lang="el-GR" dirty="0"/>
              <a:t>Επίπεδο ζεύξης δεδομένων</a:t>
            </a:r>
            <a:endParaRPr lang="en-US" dirty="0"/>
          </a:p>
        </p:txBody>
      </p:sp>
      <p:sp>
        <p:nvSpPr>
          <p:cNvPr id="21775" name="Text Box 580"/>
          <p:cNvSpPr txBox="1">
            <a:spLocks noChangeArrowheads="1"/>
          </p:cNvSpPr>
          <p:nvPr/>
        </p:nvSpPr>
        <p:spPr bwMode="auto">
          <a:xfrm>
            <a:off x="7064375" y="1943100"/>
            <a:ext cx="882650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200" i="0">
                <a:latin typeface="Arial" charset="0"/>
              </a:rPr>
              <a:t>global ISP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049" name="1 - Τίτλος"/>
          <p:cNvSpPr>
            <a:spLocks noGrp="1"/>
          </p:cNvSpPr>
          <p:nvPr>
            <p:ph type="title"/>
          </p:nvPr>
        </p:nvSpPr>
        <p:spPr>
          <a:xfrm>
            <a:off x="833846" y="254726"/>
            <a:ext cx="8310154" cy="1143000"/>
          </a:xfrm>
        </p:spPr>
        <p:txBody>
          <a:bodyPr/>
          <a:lstStyle/>
          <a:p>
            <a:r>
              <a:rPr lang="el-GR" sz="2800" dirty="0" err="1" smtClean="0"/>
              <a:t>Διευθυνσιοδότηση</a:t>
            </a:r>
            <a:r>
              <a:rPr lang="el-GR" sz="2800" dirty="0" smtClean="0"/>
              <a:t>: δρομολόγηση σε άλλο </a:t>
            </a:r>
            <a:r>
              <a:rPr lang="en-US" sz="2800" dirty="0" smtClean="0"/>
              <a:t>LAN</a:t>
            </a:r>
            <a:endParaRPr lang="el-GR" sz="2800" dirty="0" smtClean="0"/>
          </a:p>
        </p:txBody>
      </p:sp>
      <p:sp>
        <p:nvSpPr>
          <p:cNvPr id="386050" name="2 - Θέση υποσέλιδου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l-GR" dirty="0" smtClean="0"/>
              <a:t>Δίκτυα Επικοινωνιών- </a:t>
            </a:r>
            <a:r>
              <a:rPr lang="en-US" dirty="0"/>
              <a:t>5: </a:t>
            </a:r>
            <a:r>
              <a:rPr lang="el-GR" dirty="0"/>
              <a:t>Επίπεδο ζεύξης δεδομένων</a:t>
            </a:r>
            <a:endParaRPr lang="en-US" dirty="0"/>
          </a:p>
        </p:txBody>
      </p:sp>
      <p:sp>
        <p:nvSpPr>
          <p:cNvPr id="386051" name="3 - Θέση αριθμού διαφάνειας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1A642E81-9FA0-4CCF-90E1-955463ED55F6}" type="slidenum">
              <a:rPr lang="en-US" smtClean="0">
                <a:latin typeface="Arial" charset="0"/>
                <a:cs typeface="Arial" charset="0"/>
              </a:rPr>
              <a:pPr/>
              <a:t>50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386052" name="4 - TextBox"/>
          <p:cNvSpPr txBox="1">
            <a:spLocks noChangeArrowheads="1"/>
          </p:cNvSpPr>
          <p:nvPr/>
        </p:nvSpPr>
        <p:spPr bwMode="auto">
          <a:xfrm>
            <a:off x="0" y="1306286"/>
            <a:ext cx="9143999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buClr>
                <a:schemeClr val="accent2"/>
              </a:buClr>
              <a:buFont typeface="Wingdings" pitchFamily="2" charset="2"/>
              <a:buChar char="§"/>
            </a:pPr>
            <a:r>
              <a:rPr lang="en-US" dirty="0"/>
              <a:t> </a:t>
            </a:r>
            <a:r>
              <a:rPr lang="el-GR" sz="2000" i="0" dirty="0"/>
              <a:t>το πλαίσιο στέλνεται από το Α στον </a:t>
            </a:r>
            <a:r>
              <a:rPr lang="en-US" sz="2000" i="0" dirty="0" smtClean="0"/>
              <a:t>R</a:t>
            </a:r>
            <a:endParaRPr lang="el-GR" sz="2000" i="0" dirty="0" smtClean="0"/>
          </a:p>
          <a:p>
            <a:pPr eaLnBrk="0" hangingPunct="0">
              <a:buClr>
                <a:schemeClr val="accent2"/>
              </a:buClr>
              <a:buFont typeface="Wingdings" pitchFamily="2" charset="2"/>
              <a:buChar char="§"/>
            </a:pPr>
            <a:r>
              <a:rPr lang="en-US" sz="2000" i="0" dirty="0" smtClean="0"/>
              <a:t> </a:t>
            </a:r>
            <a:r>
              <a:rPr lang="el-GR" sz="2000" i="0" dirty="0"/>
              <a:t>το πλαίσιο λαμβάνεται στον </a:t>
            </a:r>
            <a:r>
              <a:rPr lang="en-US" sz="2000" i="0" dirty="0"/>
              <a:t>R, </a:t>
            </a:r>
            <a:r>
              <a:rPr lang="el-GR" sz="2000" i="0" dirty="0"/>
              <a:t>αφαιρείται το </a:t>
            </a:r>
            <a:r>
              <a:rPr lang="en-US" sz="2000" i="0" dirty="0"/>
              <a:t>datagram, </a:t>
            </a:r>
            <a:r>
              <a:rPr lang="el-GR" sz="2000" i="0" dirty="0"/>
              <a:t>διαβιβάζεται στο </a:t>
            </a:r>
            <a:r>
              <a:rPr lang="en-US" sz="2000" i="0" dirty="0"/>
              <a:t>IP</a:t>
            </a:r>
            <a:endParaRPr lang="el-GR" sz="2000" dirty="0"/>
          </a:p>
        </p:txBody>
      </p:sp>
      <p:grpSp>
        <p:nvGrpSpPr>
          <p:cNvPr id="386053" name="Group 163"/>
          <p:cNvGrpSpPr>
            <a:grpSpLocks/>
          </p:cNvGrpSpPr>
          <p:nvPr/>
        </p:nvGrpSpPr>
        <p:grpSpPr bwMode="auto">
          <a:xfrm>
            <a:off x="404813" y="4203700"/>
            <a:ext cx="8221662" cy="2349500"/>
            <a:chOff x="709613" y="3962400"/>
            <a:chExt cx="8221662" cy="2349500"/>
          </a:xfrm>
        </p:grpSpPr>
        <p:grpSp>
          <p:nvGrpSpPr>
            <p:cNvPr id="386090" name="Group 164"/>
            <p:cNvGrpSpPr>
              <a:grpSpLocks/>
            </p:cNvGrpSpPr>
            <p:nvPr/>
          </p:nvGrpSpPr>
          <p:grpSpPr bwMode="auto">
            <a:xfrm>
              <a:off x="6979920" y="5354320"/>
              <a:ext cx="711200" cy="601028"/>
              <a:chOff x="7179310" y="4033520"/>
              <a:chExt cx="1009650" cy="855028"/>
            </a:xfrm>
          </p:grpSpPr>
          <p:grpSp>
            <p:nvGrpSpPr>
              <p:cNvPr id="386149" name="Group 44"/>
              <p:cNvGrpSpPr>
                <a:grpSpLocks/>
              </p:cNvGrpSpPr>
              <p:nvPr/>
            </p:nvGrpSpPr>
            <p:grpSpPr bwMode="auto">
              <a:xfrm>
                <a:off x="7179310" y="4033520"/>
                <a:ext cx="1009650" cy="855028"/>
                <a:chOff x="-44" y="1473"/>
                <a:chExt cx="981" cy="1105"/>
              </a:xfrm>
            </p:grpSpPr>
            <p:pic>
              <p:nvPicPr>
                <p:cNvPr id="386151" name="Picture 45" descr="desktop_computer_stylized_medium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 flipH="1">
                  <a:off x="-44" y="1473"/>
                  <a:ext cx="981" cy="110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386152" name="Freeform 46"/>
                <p:cNvSpPr>
                  <a:spLocks/>
                </p:cNvSpPr>
                <p:nvPr/>
              </p:nvSpPr>
              <p:spPr bwMode="auto">
                <a:xfrm flipH="1">
                  <a:off x="374" y="1579"/>
                  <a:ext cx="477" cy="506"/>
                </a:xfrm>
                <a:custGeom>
                  <a:avLst/>
                  <a:gdLst>
                    <a:gd name="T0" fmla="*/ 0 w 356"/>
                    <a:gd name="T1" fmla="*/ 0 h 368"/>
                    <a:gd name="T2" fmla="*/ 1736 w 356"/>
                    <a:gd name="T3" fmla="*/ 95 h 368"/>
                    <a:gd name="T4" fmla="*/ 2059 w 356"/>
                    <a:gd name="T5" fmla="*/ 1990 h 368"/>
                    <a:gd name="T6" fmla="*/ 454 w 356"/>
                    <a:gd name="T7" fmla="*/ 2489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56"/>
                    <a:gd name="T16" fmla="*/ 0 h 368"/>
                    <a:gd name="T17" fmla="*/ 356 w 356"/>
                    <a:gd name="T18" fmla="*/ 368 h 36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 cap="flat" cmpd="sng">
                  <a:noFill/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sp>
            <p:nvSpPr>
              <p:cNvPr id="67" name="Rectangle 43"/>
              <p:cNvSpPr>
                <a:spLocks noChangeArrowheads="1"/>
              </p:cNvSpPr>
              <p:nvPr/>
            </p:nvSpPr>
            <p:spPr bwMode="auto">
              <a:xfrm rot="-5400000">
                <a:off x="7439930" y="4308572"/>
                <a:ext cx="126470" cy="196070"/>
              </a:xfrm>
              <a:prstGeom prst="rect">
                <a:avLst/>
              </a:prstGeom>
              <a:gradFill rotWithShape="1">
                <a:gsLst>
                  <a:gs pos="0">
                    <a:srgbClr val="008000"/>
                  </a:gs>
                  <a:gs pos="50000">
                    <a:schemeClr val="bg1"/>
                  </a:gs>
                  <a:gs pos="100000">
                    <a:srgbClr val="008000"/>
                  </a:gs>
                </a:gsLst>
                <a:lin ang="0" scaled="1"/>
              </a:gradFill>
              <a:ln w="9525">
                <a:solidFill>
                  <a:srgbClr val="0080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/>
              </a:p>
            </p:txBody>
          </p:sp>
        </p:grpSp>
        <p:grpSp>
          <p:nvGrpSpPr>
            <p:cNvPr id="386091" name="Group 165"/>
            <p:cNvGrpSpPr>
              <a:grpSpLocks/>
            </p:cNvGrpSpPr>
            <p:nvPr/>
          </p:nvGrpSpPr>
          <p:grpSpPr bwMode="auto">
            <a:xfrm>
              <a:off x="1046480" y="3962400"/>
              <a:ext cx="1026163" cy="761428"/>
              <a:chOff x="1046480" y="3962400"/>
              <a:chExt cx="1026163" cy="761428"/>
            </a:xfrm>
          </p:grpSpPr>
          <p:sp>
            <p:nvSpPr>
              <p:cNvPr id="62" name="Rectangle 48"/>
              <p:cNvSpPr>
                <a:spLocks noChangeArrowheads="1"/>
              </p:cNvSpPr>
              <p:nvPr/>
            </p:nvSpPr>
            <p:spPr bwMode="auto">
              <a:xfrm rot="-5400000">
                <a:off x="1893887" y="4300538"/>
                <a:ext cx="111125" cy="247650"/>
              </a:xfrm>
              <a:prstGeom prst="rect">
                <a:avLst/>
              </a:prstGeom>
              <a:gradFill rotWithShape="1">
                <a:gsLst>
                  <a:gs pos="0">
                    <a:srgbClr val="008000"/>
                  </a:gs>
                  <a:gs pos="50000">
                    <a:schemeClr val="bg1"/>
                  </a:gs>
                  <a:gs pos="100000">
                    <a:srgbClr val="008000"/>
                  </a:gs>
                </a:gsLst>
                <a:lin ang="0" scaled="1"/>
              </a:gradFill>
              <a:ln w="9525">
                <a:solidFill>
                  <a:srgbClr val="0080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/>
              </a:p>
            </p:txBody>
          </p:sp>
          <p:grpSp>
            <p:nvGrpSpPr>
              <p:cNvPr id="386146" name="Group 49"/>
              <p:cNvGrpSpPr>
                <a:grpSpLocks/>
              </p:cNvGrpSpPr>
              <p:nvPr/>
            </p:nvGrpSpPr>
            <p:grpSpPr bwMode="auto">
              <a:xfrm>
                <a:off x="1046480" y="3962400"/>
                <a:ext cx="936071" cy="761428"/>
                <a:chOff x="-44" y="1473"/>
                <a:chExt cx="981" cy="1105"/>
              </a:xfrm>
            </p:grpSpPr>
            <p:pic>
              <p:nvPicPr>
                <p:cNvPr id="386147" name="Picture 50" descr="desktop_computer_stylized_medium"/>
                <p:cNvPicPr>
                  <a:picLocks noChangeAspect="1" noChangeArrowheads="1"/>
                </p:cNvPicPr>
                <p:nvPr/>
              </p:nvPicPr>
              <p:blipFill>
                <a:blip r:embed="rId3" cstate="print"/>
                <a:srcRect/>
                <a:stretch>
                  <a:fillRect/>
                </a:stretch>
              </p:blipFill>
              <p:spPr bwMode="auto">
                <a:xfrm flipH="1">
                  <a:off x="-44" y="1473"/>
                  <a:ext cx="981" cy="110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386148" name="Freeform 51"/>
                <p:cNvSpPr>
                  <a:spLocks/>
                </p:cNvSpPr>
                <p:nvPr/>
              </p:nvSpPr>
              <p:spPr bwMode="auto">
                <a:xfrm flipH="1">
                  <a:off x="374" y="1579"/>
                  <a:ext cx="477" cy="506"/>
                </a:xfrm>
                <a:custGeom>
                  <a:avLst/>
                  <a:gdLst>
                    <a:gd name="T0" fmla="*/ 0 w 356"/>
                    <a:gd name="T1" fmla="*/ 0 h 368"/>
                    <a:gd name="T2" fmla="*/ 1736 w 356"/>
                    <a:gd name="T3" fmla="*/ 95 h 368"/>
                    <a:gd name="T4" fmla="*/ 2059 w 356"/>
                    <a:gd name="T5" fmla="*/ 1990 h 368"/>
                    <a:gd name="T6" fmla="*/ 454 w 356"/>
                    <a:gd name="T7" fmla="*/ 2489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56"/>
                    <a:gd name="T16" fmla="*/ 0 h 368"/>
                    <a:gd name="T17" fmla="*/ 356 w 356"/>
                    <a:gd name="T18" fmla="*/ 368 h 36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 cap="flat" cmpd="sng">
                  <a:noFill/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</p:grpSp>
        <p:sp>
          <p:nvSpPr>
            <p:cNvPr id="9" name="Text Box 4"/>
            <p:cNvSpPr txBox="1">
              <a:spLocks noChangeArrowheads="1"/>
            </p:cNvSpPr>
            <p:nvPr/>
          </p:nvSpPr>
          <p:spPr bwMode="auto">
            <a:xfrm>
              <a:off x="4224338" y="4381500"/>
              <a:ext cx="376237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>
                <a:spcBef>
                  <a:spcPct val="50000"/>
                </a:spcBef>
                <a:defRPr/>
              </a:pPr>
              <a:r>
                <a:rPr lang="en-US" sz="2400" i="0" dirty="0">
                  <a:solidFill>
                    <a:srgbClr val="FF0000"/>
                  </a:solidFill>
                  <a:latin typeface="+mn-lt"/>
                </a:rPr>
                <a:t>R</a:t>
              </a:r>
              <a:endParaRPr lang="en-US" i="0" dirty="0">
                <a:latin typeface="+mn-lt"/>
              </a:endParaRPr>
            </a:p>
          </p:txBody>
        </p:sp>
        <p:sp>
          <p:nvSpPr>
            <p:cNvPr id="386093" name="Text Box 21"/>
            <p:cNvSpPr txBox="1">
              <a:spLocks noChangeArrowheads="1"/>
            </p:cNvSpPr>
            <p:nvPr/>
          </p:nvSpPr>
          <p:spPr bwMode="auto">
            <a:xfrm>
              <a:off x="3868738" y="5378450"/>
              <a:ext cx="1543050" cy="2746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200" i="0">
                  <a:latin typeface="Arial" charset="0"/>
                  <a:ea typeface="ＭＳ Ｐゴシック" charset="-128"/>
                </a:rPr>
                <a:t>1A-23-F9-CD-06-9B</a:t>
              </a:r>
            </a:p>
          </p:txBody>
        </p:sp>
        <p:sp>
          <p:nvSpPr>
            <p:cNvPr id="386094" name="Text Box 22"/>
            <p:cNvSpPr txBox="1">
              <a:spLocks noChangeArrowheads="1"/>
            </p:cNvSpPr>
            <p:nvPr/>
          </p:nvSpPr>
          <p:spPr bwMode="auto">
            <a:xfrm>
              <a:off x="4016375" y="5205413"/>
              <a:ext cx="1322388" cy="2746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200" i="0">
                  <a:latin typeface="Arial" charset="0"/>
                  <a:ea typeface="ＭＳ Ｐゴシック" charset="-128"/>
                </a:rPr>
                <a:t>222.222.222.220</a:t>
              </a:r>
            </a:p>
          </p:txBody>
        </p:sp>
        <p:grpSp>
          <p:nvGrpSpPr>
            <p:cNvPr id="386095" name="Group 23"/>
            <p:cNvGrpSpPr>
              <a:grpSpLocks/>
            </p:cNvGrpSpPr>
            <p:nvPr/>
          </p:nvGrpSpPr>
          <p:grpSpPr bwMode="auto">
            <a:xfrm>
              <a:off x="3044825" y="5794375"/>
              <a:ext cx="1541463" cy="449263"/>
              <a:chOff x="1934" y="2405"/>
              <a:chExt cx="971" cy="283"/>
            </a:xfrm>
          </p:grpSpPr>
          <p:sp>
            <p:nvSpPr>
              <p:cNvPr id="386143" name="Text Box 24"/>
              <p:cNvSpPr txBox="1">
                <a:spLocks noChangeArrowheads="1"/>
              </p:cNvSpPr>
              <p:nvPr/>
            </p:nvSpPr>
            <p:spPr bwMode="auto">
              <a:xfrm>
                <a:off x="1934" y="2405"/>
                <a:ext cx="833" cy="1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n-US" sz="1200" i="0">
                    <a:latin typeface="Arial" charset="0"/>
                    <a:ea typeface="ＭＳ Ｐゴシック" charset="-128"/>
                  </a:rPr>
                  <a:t>111.111.111.110</a:t>
                </a:r>
              </a:p>
            </p:txBody>
          </p:sp>
          <p:sp>
            <p:nvSpPr>
              <p:cNvPr id="386144" name="Text Box 25"/>
              <p:cNvSpPr txBox="1">
                <a:spLocks noChangeArrowheads="1"/>
              </p:cNvSpPr>
              <p:nvPr/>
            </p:nvSpPr>
            <p:spPr bwMode="auto">
              <a:xfrm>
                <a:off x="1938" y="2515"/>
                <a:ext cx="967" cy="1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n-US" sz="1200" i="0">
                    <a:latin typeface="Arial" charset="0"/>
                    <a:ea typeface="ＭＳ Ｐゴシック" charset="-128"/>
                  </a:rPr>
                  <a:t>E6-E9-00-17-BB-4B</a:t>
                </a:r>
              </a:p>
            </p:txBody>
          </p:sp>
        </p:grpSp>
        <p:sp>
          <p:nvSpPr>
            <p:cNvPr id="386096" name="Text Box 26"/>
            <p:cNvSpPr txBox="1">
              <a:spLocks noChangeArrowheads="1"/>
            </p:cNvSpPr>
            <p:nvPr/>
          </p:nvSpPr>
          <p:spPr bwMode="auto">
            <a:xfrm>
              <a:off x="952500" y="6037263"/>
              <a:ext cx="1627188" cy="2746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200" i="0">
                  <a:latin typeface="Arial" charset="0"/>
                  <a:ea typeface="ＭＳ Ｐゴシック" charset="-128"/>
                </a:rPr>
                <a:t>CC-49-DE-D0-AB-7D</a:t>
              </a:r>
            </a:p>
          </p:txBody>
        </p:sp>
        <p:sp>
          <p:nvSpPr>
            <p:cNvPr id="386097" name="Text Box 27"/>
            <p:cNvSpPr txBox="1">
              <a:spLocks noChangeArrowheads="1"/>
            </p:cNvSpPr>
            <p:nvPr/>
          </p:nvSpPr>
          <p:spPr bwMode="auto">
            <a:xfrm>
              <a:off x="942975" y="5854700"/>
              <a:ext cx="1322388" cy="2746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200" i="0">
                  <a:latin typeface="Arial" charset="0"/>
                  <a:ea typeface="ＭＳ Ｐゴシック" charset="-128"/>
                </a:rPr>
                <a:t>111.111.111.112</a:t>
              </a:r>
            </a:p>
          </p:txBody>
        </p:sp>
        <p:sp>
          <p:nvSpPr>
            <p:cNvPr id="386098" name="Text Box 30"/>
            <p:cNvSpPr txBox="1">
              <a:spLocks noChangeArrowheads="1"/>
            </p:cNvSpPr>
            <p:nvPr/>
          </p:nvSpPr>
          <p:spPr bwMode="auto">
            <a:xfrm>
              <a:off x="709613" y="4741863"/>
              <a:ext cx="1322387" cy="2746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200" i="0">
                  <a:latin typeface="Arial" charset="0"/>
                  <a:ea typeface="ＭＳ Ｐゴシック" charset="-128"/>
                </a:rPr>
                <a:t>111.111.111.111</a:t>
              </a:r>
            </a:p>
          </p:txBody>
        </p:sp>
        <p:sp>
          <p:nvSpPr>
            <p:cNvPr id="386099" name="Text Box 33"/>
            <p:cNvSpPr txBox="1">
              <a:spLocks noChangeArrowheads="1"/>
            </p:cNvSpPr>
            <p:nvPr/>
          </p:nvSpPr>
          <p:spPr bwMode="auto">
            <a:xfrm>
              <a:off x="730250" y="4927600"/>
              <a:ext cx="1509713" cy="2746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200" i="0">
                  <a:latin typeface="Arial" charset="0"/>
                  <a:ea typeface="ＭＳ Ｐゴシック" charset="-128"/>
                </a:rPr>
                <a:t>74-29-9C-E8-FF-55</a:t>
              </a:r>
            </a:p>
          </p:txBody>
        </p:sp>
        <p:sp>
          <p:nvSpPr>
            <p:cNvPr id="386100" name="Freeform 39"/>
            <p:cNvSpPr>
              <a:spLocks/>
            </p:cNvSpPr>
            <p:nvPr/>
          </p:nvSpPr>
          <p:spPr bwMode="auto">
            <a:xfrm>
              <a:off x="2365375" y="4437063"/>
              <a:ext cx="839788" cy="1069975"/>
            </a:xfrm>
            <a:custGeom>
              <a:avLst/>
              <a:gdLst>
                <a:gd name="T0" fmla="*/ 2147483647 w 1005"/>
                <a:gd name="T1" fmla="*/ 2147483647 h 996"/>
                <a:gd name="T2" fmla="*/ 2147483647 w 1005"/>
                <a:gd name="T3" fmla="*/ 2147483647 h 996"/>
                <a:gd name="T4" fmla="*/ 2147483647 w 1005"/>
                <a:gd name="T5" fmla="*/ 2147483647 h 996"/>
                <a:gd name="T6" fmla="*/ 2147483647 w 1005"/>
                <a:gd name="T7" fmla="*/ 2147483647 h 996"/>
                <a:gd name="T8" fmla="*/ 2147483647 w 1005"/>
                <a:gd name="T9" fmla="*/ 2147483647 h 996"/>
                <a:gd name="T10" fmla="*/ 2147483647 w 1005"/>
                <a:gd name="T11" fmla="*/ 2147483647 h 996"/>
                <a:gd name="T12" fmla="*/ 2147483647 w 1005"/>
                <a:gd name="T13" fmla="*/ 2147483647 h 996"/>
                <a:gd name="T14" fmla="*/ 2147483647 w 1005"/>
                <a:gd name="T15" fmla="*/ 2147483647 h 996"/>
                <a:gd name="T16" fmla="*/ 2147483647 w 1005"/>
                <a:gd name="T17" fmla="*/ 2147483647 h 996"/>
                <a:gd name="T18" fmla="*/ 2147483647 w 1005"/>
                <a:gd name="T19" fmla="*/ 2147483647 h 996"/>
                <a:gd name="T20" fmla="*/ 2147483647 w 1005"/>
                <a:gd name="T21" fmla="*/ 2147483647 h 996"/>
                <a:gd name="T22" fmla="*/ 2147483647 w 1005"/>
                <a:gd name="T23" fmla="*/ 2147483647 h 996"/>
                <a:gd name="T24" fmla="*/ 2147483647 w 1005"/>
                <a:gd name="T25" fmla="*/ 2147483647 h 99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005"/>
                <a:gd name="T40" fmla="*/ 0 h 996"/>
                <a:gd name="T41" fmla="*/ 1005 w 1005"/>
                <a:gd name="T42" fmla="*/ 996 h 99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005" h="996">
                  <a:moveTo>
                    <a:pt x="307" y="83"/>
                  </a:moveTo>
                  <a:cubicBezTo>
                    <a:pt x="218" y="117"/>
                    <a:pt x="182" y="156"/>
                    <a:pt x="134" y="227"/>
                  </a:cubicBezTo>
                  <a:cubicBezTo>
                    <a:pt x="86" y="298"/>
                    <a:pt x="38" y="426"/>
                    <a:pt x="19" y="507"/>
                  </a:cubicBezTo>
                  <a:cubicBezTo>
                    <a:pt x="0" y="588"/>
                    <a:pt x="8" y="648"/>
                    <a:pt x="19" y="716"/>
                  </a:cubicBezTo>
                  <a:cubicBezTo>
                    <a:pt x="30" y="784"/>
                    <a:pt x="54" y="873"/>
                    <a:pt x="84" y="918"/>
                  </a:cubicBezTo>
                  <a:cubicBezTo>
                    <a:pt x="114" y="963"/>
                    <a:pt x="148" y="984"/>
                    <a:pt x="199" y="990"/>
                  </a:cubicBezTo>
                  <a:cubicBezTo>
                    <a:pt x="250" y="996"/>
                    <a:pt x="310" y="961"/>
                    <a:pt x="393" y="954"/>
                  </a:cubicBezTo>
                  <a:cubicBezTo>
                    <a:pt x="476" y="947"/>
                    <a:pt x="614" y="967"/>
                    <a:pt x="696" y="947"/>
                  </a:cubicBezTo>
                  <a:cubicBezTo>
                    <a:pt x="778" y="927"/>
                    <a:pt x="833" y="898"/>
                    <a:pt x="883" y="831"/>
                  </a:cubicBezTo>
                  <a:cubicBezTo>
                    <a:pt x="933" y="764"/>
                    <a:pt x="991" y="644"/>
                    <a:pt x="998" y="543"/>
                  </a:cubicBezTo>
                  <a:cubicBezTo>
                    <a:pt x="1005" y="442"/>
                    <a:pt x="981" y="313"/>
                    <a:pt x="926" y="227"/>
                  </a:cubicBezTo>
                  <a:cubicBezTo>
                    <a:pt x="871" y="141"/>
                    <a:pt x="768" y="50"/>
                    <a:pt x="667" y="25"/>
                  </a:cubicBezTo>
                  <a:cubicBezTo>
                    <a:pt x="566" y="0"/>
                    <a:pt x="396" y="49"/>
                    <a:pt x="307" y="83"/>
                  </a:cubicBezTo>
                  <a:close/>
                </a:path>
              </a:pathLst>
            </a:custGeom>
            <a:solidFill>
              <a:srgbClr val="00CCFF"/>
            </a:solidFill>
            <a:ln w="9525" cap="flat" cmpd="sng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86101" name="Line 40"/>
            <p:cNvSpPr>
              <a:spLocks noChangeShapeType="1"/>
            </p:cNvSpPr>
            <p:nvPr/>
          </p:nvSpPr>
          <p:spPr bwMode="auto">
            <a:xfrm>
              <a:off x="2062163" y="4416425"/>
              <a:ext cx="438150" cy="2301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86102" name="Line 41"/>
            <p:cNvSpPr>
              <a:spLocks noChangeShapeType="1"/>
            </p:cNvSpPr>
            <p:nvPr/>
          </p:nvSpPr>
          <p:spPr bwMode="auto">
            <a:xfrm flipV="1">
              <a:off x="2185988" y="5360988"/>
              <a:ext cx="231775" cy="25558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86103" name="Line 42"/>
            <p:cNvSpPr>
              <a:spLocks noChangeShapeType="1"/>
            </p:cNvSpPr>
            <p:nvPr/>
          </p:nvSpPr>
          <p:spPr bwMode="auto">
            <a:xfrm>
              <a:off x="3184525" y="4954588"/>
              <a:ext cx="584200" cy="952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86104" name="Line 44"/>
            <p:cNvSpPr>
              <a:spLocks noChangeShapeType="1"/>
            </p:cNvSpPr>
            <p:nvPr/>
          </p:nvSpPr>
          <p:spPr bwMode="auto">
            <a:xfrm flipV="1">
              <a:off x="2101850" y="5711825"/>
              <a:ext cx="0" cy="16351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86105" name="Line 45"/>
            <p:cNvSpPr>
              <a:spLocks noChangeShapeType="1"/>
            </p:cNvSpPr>
            <p:nvPr/>
          </p:nvSpPr>
          <p:spPr bwMode="auto">
            <a:xfrm flipH="1" flipV="1">
              <a:off x="1976438" y="4489450"/>
              <a:ext cx="0" cy="3984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86106" name="Line 46"/>
            <p:cNvSpPr>
              <a:spLocks noChangeShapeType="1"/>
            </p:cNvSpPr>
            <p:nvPr/>
          </p:nvSpPr>
          <p:spPr bwMode="auto">
            <a:xfrm>
              <a:off x="3854450" y="5021263"/>
              <a:ext cx="0" cy="75088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86107" name="Line 47"/>
            <p:cNvSpPr>
              <a:spLocks noChangeShapeType="1"/>
            </p:cNvSpPr>
            <p:nvPr/>
          </p:nvSpPr>
          <p:spPr bwMode="auto">
            <a:xfrm flipH="1" flipV="1">
              <a:off x="4935538" y="5011738"/>
              <a:ext cx="4762" cy="22066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25" name="Text Box 58"/>
            <p:cNvSpPr txBox="1">
              <a:spLocks noChangeArrowheads="1"/>
            </p:cNvSpPr>
            <p:nvPr/>
          </p:nvSpPr>
          <p:spPr bwMode="auto">
            <a:xfrm>
              <a:off x="719138" y="4156075"/>
              <a:ext cx="390525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>
                <a:defRPr/>
              </a:pPr>
              <a:r>
                <a:rPr lang="en-US" sz="2400" i="0" dirty="0">
                  <a:solidFill>
                    <a:srgbClr val="FF0000"/>
                  </a:solidFill>
                  <a:latin typeface="+mj-lt"/>
                </a:rPr>
                <a:t>A</a:t>
              </a:r>
            </a:p>
          </p:txBody>
        </p:sp>
        <p:sp>
          <p:nvSpPr>
            <p:cNvPr id="386109" name="Line 60"/>
            <p:cNvSpPr>
              <a:spLocks noChangeShapeType="1"/>
            </p:cNvSpPr>
            <p:nvPr/>
          </p:nvSpPr>
          <p:spPr bwMode="auto">
            <a:xfrm>
              <a:off x="5045075" y="4921250"/>
              <a:ext cx="119856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grpSp>
          <p:nvGrpSpPr>
            <p:cNvPr id="386110" name="Group 63"/>
            <p:cNvGrpSpPr>
              <a:grpSpLocks/>
            </p:cNvGrpSpPr>
            <p:nvPr/>
          </p:nvGrpSpPr>
          <p:grpSpPr bwMode="auto">
            <a:xfrm>
              <a:off x="7372350" y="4845050"/>
              <a:ext cx="1558925" cy="460375"/>
              <a:chOff x="4351" y="2786"/>
              <a:chExt cx="982" cy="290"/>
            </a:xfrm>
          </p:grpSpPr>
          <p:sp>
            <p:nvSpPr>
              <p:cNvPr id="386141" name="Text Box 64"/>
              <p:cNvSpPr txBox="1">
                <a:spLocks noChangeArrowheads="1"/>
              </p:cNvSpPr>
              <p:nvPr/>
            </p:nvSpPr>
            <p:spPr bwMode="auto">
              <a:xfrm>
                <a:off x="4352" y="2786"/>
                <a:ext cx="833" cy="1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n-US" sz="1200" i="0">
                    <a:latin typeface="Arial" charset="0"/>
                    <a:ea typeface="ＭＳ Ｐゴシック" charset="-128"/>
                  </a:rPr>
                  <a:t>222.222.222.222</a:t>
                </a:r>
              </a:p>
            </p:txBody>
          </p:sp>
          <p:sp>
            <p:nvSpPr>
              <p:cNvPr id="386142" name="Text Box 65"/>
              <p:cNvSpPr txBox="1">
                <a:spLocks noChangeArrowheads="1"/>
              </p:cNvSpPr>
              <p:nvPr/>
            </p:nvSpPr>
            <p:spPr bwMode="auto">
              <a:xfrm>
                <a:off x="4351" y="2904"/>
                <a:ext cx="982" cy="17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n-US" sz="1200" i="0">
                    <a:latin typeface="Arial" charset="0"/>
                    <a:ea typeface="ＭＳ Ｐゴシック" charset="-128"/>
                  </a:rPr>
                  <a:t>49-BD-D2-C7-56-2A</a:t>
                </a:r>
              </a:p>
            </p:txBody>
          </p:sp>
        </p:grpSp>
        <p:sp>
          <p:nvSpPr>
            <p:cNvPr id="386111" name="Line 67"/>
            <p:cNvSpPr>
              <a:spLocks noChangeShapeType="1"/>
            </p:cNvSpPr>
            <p:nvPr/>
          </p:nvSpPr>
          <p:spPr bwMode="auto">
            <a:xfrm flipV="1">
              <a:off x="6943725" y="4416425"/>
              <a:ext cx="450850" cy="3175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86112" name="Line 68"/>
            <p:cNvSpPr>
              <a:spLocks noChangeShapeType="1"/>
            </p:cNvSpPr>
            <p:nvPr/>
          </p:nvSpPr>
          <p:spPr bwMode="auto">
            <a:xfrm flipH="1" flipV="1">
              <a:off x="7469188" y="4492625"/>
              <a:ext cx="11112" cy="38893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86113" name="Text Box 71"/>
            <p:cNvSpPr txBox="1">
              <a:spLocks noChangeArrowheads="1"/>
            </p:cNvSpPr>
            <p:nvPr/>
          </p:nvSpPr>
          <p:spPr bwMode="auto">
            <a:xfrm>
              <a:off x="7073900" y="5811838"/>
              <a:ext cx="1322388" cy="2746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200" i="0">
                  <a:latin typeface="Arial" charset="0"/>
                  <a:ea typeface="ＭＳ Ｐゴシック" charset="-128"/>
                </a:rPr>
                <a:t>222.222.222.221</a:t>
              </a:r>
            </a:p>
          </p:txBody>
        </p:sp>
        <p:sp>
          <p:nvSpPr>
            <p:cNvPr id="386114" name="Text Box 72"/>
            <p:cNvSpPr txBox="1">
              <a:spLocks noChangeArrowheads="1"/>
            </p:cNvSpPr>
            <p:nvPr/>
          </p:nvSpPr>
          <p:spPr bwMode="auto">
            <a:xfrm>
              <a:off x="7077075" y="5986463"/>
              <a:ext cx="1501775" cy="2746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200" i="0">
                  <a:latin typeface="Arial" charset="0"/>
                  <a:ea typeface="ＭＳ Ｐゴシック" charset="-128"/>
                </a:rPr>
                <a:t>88-B2-2F-54-1A-0F</a:t>
              </a:r>
            </a:p>
          </p:txBody>
        </p:sp>
        <p:sp>
          <p:nvSpPr>
            <p:cNvPr id="386115" name="Line 73"/>
            <p:cNvSpPr>
              <a:spLocks noChangeShapeType="1"/>
            </p:cNvSpPr>
            <p:nvPr/>
          </p:nvSpPr>
          <p:spPr bwMode="auto">
            <a:xfrm flipH="1" flipV="1">
              <a:off x="6873875" y="5313363"/>
              <a:ext cx="254000" cy="25082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86116" name="Line 74"/>
            <p:cNvSpPr>
              <a:spLocks noChangeShapeType="1"/>
            </p:cNvSpPr>
            <p:nvPr/>
          </p:nvSpPr>
          <p:spPr bwMode="auto">
            <a:xfrm flipH="1">
              <a:off x="7208838" y="5654675"/>
              <a:ext cx="4762" cy="20161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86117" name="Freeform 75"/>
            <p:cNvSpPr>
              <a:spLocks/>
            </p:cNvSpPr>
            <p:nvPr/>
          </p:nvSpPr>
          <p:spPr bwMode="auto">
            <a:xfrm>
              <a:off x="6203950" y="4440238"/>
              <a:ext cx="765175" cy="1081088"/>
            </a:xfrm>
            <a:custGeom>
              <a:avLst/>
              <a:gdLst>
                <a:gd name="T0" fmla="*/ 2147483647 w 1005"/>
                <a:gd name="T1" fmla="*/ 2147483647 h 996"/>
                <a:gd name="T2" fmla="*/ 2147483647 w 1005"/>
                <a:gd name="T3" fmla="*/ 2147483647 h 996"/>
                <a:gd name="T4" fmla="*/ 2147483647 w 1005"/>
                <a:gd name="T5" fmla="*/ 2147483647 h 996"/>
                <a:gd name="T6" fmla="*/ 2147483647 w 1005"/>
                <a:gd name="T7" fmla="*/ 2147483647 h 996"/>
                <a:gd name="T8" fmla="*/ 2147483647 w 1005"/>
                <a:gd name="T9" fmla="*/ 2147483647 h 996"/>
                <a:gd name="T10" fmla="*/ 2147483647 w 1005"/>
                <a:gd name="T11" fmla="*/ 2147483647 h 996"/>
                <a:gd name="T12" fmla="*/ 2147483647 w 1005"/>
                <a:gd name="T13" fmla="*/ 2147483647 h 996"/>
                <a:gd name="T14" fmla="*/ 2147483647 w 1005"/>
                <a:gd name="T15" fmla="*/ 2147483647 h 996"/>
                <a:gd name="T16" fmla="*/ 2147483647 w 1005"/>
                <a:gd name="T17" fmla="*/ 2147483647 h 996"/>
                <a:gd name="T18" fmla="*/ 2147483647 w 1005"/>
                <a:gd name="T19" fmla="*/ 2147483647 h 996"/>
                <a:gd name="T20" fmla="*/ 2147483647 w 1005"/>
                <a:gd name="T21" fmla="*/ 2147483647 h 996"/>
                <a:gd name="T22" fmla="*/ 2147483647 w 1005"/>
                <a:gd name="T23" fmla="*/ 2147483647 h 996"/>
                <a:gd name="T24" fmla="*/ 2147483647 w 1005"/>
                <a:gd name="T25" fmla="*/ 2147483647 h 99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005"/>
                <a:gd name="T40" fmla="*/ 0 h 996"/>
                <a:gd name="T41" fmla="*/ 1005 w 1005"/>
                <a:gd name="T42" fmla="*/ 996 h 99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005" h="996">
                  <a:moveTo>
                    <a:pt x="307" y="83"/>
                  </a:moveTo>
                  <a:cubicBezTo>
                    <a:pt x="218" y="117"/>
                    <a:pt x="182" y="156"/>
                    <a:pt x="134" y="227"/>
                  </a:cubicBezTo>
                  <a:cubicBezTo>
                    <a:pt x="86" y="298"/>
                    <a:pt x="38" y="426"/>
                    <a:pt x="19" y="507"/>
                  </a:cubicBezTo>
                  <a:cubicBezTo>
                    <a:pt x="0" y="588"/>
                    <a:pt x="8" y="648"/>
                    <a:pt x="19" y="716"/>
                  </a:cubicBezTo>
                  <a:cubicBezTo>
                    <a:pt x="30" y="784"/>
                    <a:pt x="54" y="873"/>
                    <a:pt x="84" y="918"/>
                  </a:cubicBezTo>
                  <a:cubicBezTo>
                    <a:pt x="114" y="963"/>
                    <a:pt x="148" y="984"/>
                    <a:pt x="199" y="990"/>
                  </a:cubicBezTo>
                  <a:cubicBezTo>
                    <a:pt x="250" y="996"/>
                    <a:pt x="310" y="961"/>
                    <a:pt x="393" y="954"/>
                  </a:cubicBezTo>
                  <a:cubicBezTo>
                    <a:pt x="476" y="947"/>
                    <a:pt x="614" y="967"/>
                    <a:pt x="696" y="947"/>
                  </a:cubicBezTo>
                  <a:cubicBezTo>
                    <a:pt x="778" y="927"/>
                    <a:pt x="833" y="898"/>
                    <a:pt x="883" y="831"/>
                  </a:cubicBezTo>
                  <a:cubicBezTo>
                    <a:pt x="933" y="764"/>
                    <a:pt x="991" y="644"/>
                    <a:pt x="998" y="543"/>
                  </a:cubicBezTo>
                  <a:cubicBezTo>
                    <a:pt x="1005" y="442"/>
                    <a:pt x="981" y="313"/>
                    <a:pt x="926" y="227"/>
                  </a:cubicBezTo>
                  <a:cubicBezTo>
                    <a:pt x="871" y="141"/>
                    <a:pt x="768" y="50"/>
                    <a:pt x="667" y="25"/>
                  </a:cubicBezTo>
                  <a:cubicBezTo>
                    <a:pt x="566" y="0"/>
                    <a:pt x="396" y="49"/>
                    <a:pt x="307" y="83"/>
                  </a:cubicBezTo>
                  <a:close/>
                </a:path>
              </a:pathLst>
            </a:custGeom>
            <a:solidFill>
              <a:srgbClr val="00CCFF"/>
            </a:solidFill>
            <a:ln w="9525" cap="flat" cmpd="sng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5" name="Text Box 76"/>
            <p:cNvSpPr txBox="1">
              <a:spLocks noChangeArrowheads="1"/>
            </p:cNvSpPr>
            <p:nvPr/>
          </p:nvSpPr>
          <p:spPr bwMode="auto">
            <a:xfrm>
              <a:off x="8307388" y="4073525"/>
              <a:ext cx="357187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>
                <a:defRPr/>
              </a:pPr>
              <a:r>
                <a:rPr lang="en-US" sz="2400" i="0" dirty="0">
                  <a:solidFill>
                    <a:srgbClr val="FF0000"/>
                  </a:solidFill>
                  <a:latin typeface="+mj-lt"/>
                </a:rPr>
                <a:t>B</a:t>
              </a:r>
            </a:p>
          </p:txBody>
        </p:sp>
        <p:grpSp>
          <p:nvGrpSpPr>
            <p:cNvPr id="386119" name="Group 193"/>
            <p:cNvGrpSpPr>
              <a:grpSpLocks/>
            </p:cNvGrpSpPr>
            <p:nvPr/>
          </p:nvGrpSpPr>
          <p:grpSpPr bwMode="auto">
            <a:xfrm>
              <a:off x="7179310" y="4033520"/>
              <a:ext cx="1009650" cy="855028"/>
              <a:chOff x="7179310" y="4033520"/>
              <a:chExt cx="1009650" cy="855028"/>
            </a:xfrm>
          </p:grpSpPr>
          <p:grpSp>
            <p:nvGrpSpPr>
              <p:cNvPr id="386137" name="Group 44"/>
              <p:cNvGrpSpPr>
                <a:grpSpLocks/>
              </p:cNvGrpSpPr>
              <p:nvPr/>
            </p:nvGrpSpPr>
            <p:grpSpPr bwMode="auto">
              <a:xfrm>
                <a:off x="7179310" y="4033520"/>
                <a:ext cx="1009650" cy="855028"/>
                <a:chOff x="-44" y="1473"/>
                <a:chExt cx="981" cy="1105"/>
              </a:xfrm>
            </p:grpSpPr>
            <p:pic>
              <p:nvPicPr>
                <p:cNvPr id="386139" name="Picture 45" descr="desktop_computer_stylized_medium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 flipH="1">
                  <a:off x="-44" y="1473"/>
                  <a:ext cx="981" cy="110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386140" name="Freeform 46"/>
                <p:cNvSpPr>
                  <a:spLocks/>
                </p:cNvSpPr>
                <p:nvPr/>
              </p:nvSpPr>
              <p:spPr bwMode="auto">
                <a:xfrm flipH="1">
                  <a:off x="374" y="1579"/>
                  <a:ext cx="477" cy="506"/>
                </a:xfrm>
                <a:custGeom>
                  <a:avLst/>
                  <a:gdLst>
                    <a:gd name="T0" fmla="*/ 0 w 356"/>
                    <a:gd name="T1" fmla="*/ 0 h 368"/>
                    <a:gd name="T2" fmla="*/ 1736 w 356"/>
                    <a:gd name="T3" fmla="*/ 95 h 368"/>
                    <a:gd name="T4" fmla="*/ 2059 w 356"/>
                    <a:gd name="T5" fmla="*/ 1990 h 368"/>
                    <a:gd name="T6" fmla="*/ 454 w 356"/>
                    <a:gd name="T7" fmla="*/ 2489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56"/>
                    <a:gd name="T16" fmla="*/ 0 h 368"/>
                    <a:gd name="T17" fmla="*/ 356 w 356"/>
                    <a:gd name="T18" fmla="*/ 368 h 36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 cap="flat" cmpd="sng">
                  <a:noFill/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sp>
            <p:nvSpPr>
              <p:cNvPr id="55" name="Rectangle 43"/>
              <p:cNvSpPr>
                <a:spLocks noChangeArrowheads="1"/>
              </p:cNvSpPr>
              <p:nvPr/>
            </p:nvSpPr>
            <p:spPr bwMode="auto">
              <a:xfrm rot="-5400000">
                <a:off x="7438232" y="4309268"/>
                <a:ext cx="127000" cy="195263"/>
              </a:xfrm>
              <a:prstGeom prst="rect">
                <a:avLst/>
              </a:prstGeom>
              <a:gradFill rotWithShape="1">
                <a:gsLst>
                  <a:gs pos="0">
                    <a:srgbClr val="008000"/>
                  </a:gs>
                  <a:gs pos="50000">
                    <a:schemeClr val="bg1"/>
                  </a:gs>
                  <a:gs pos="100000">
                    <a:srgbClr val="008000"/>
                  </a:gs>
                </a:gsLst>
                <a:lin ang="0" scaled="1"/>
              </a:gradFill>
              <a:ln w="9525">
                <a:solidFill>
                  <a:srgbClr val="0080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/>
              </a:p>
            </p:txBody>
          </p:sp>
        </p:grpSp>
        <p:grpSp>
          <p:nvGrpSpPr>
            <p:cNvPr id="386120" name="Group 194"/>
            <p:cNvGrpSpPr>
              <a:grpSpLocks/>
            </p:cNvGrpSpPr>
            <p:nvPr/>
          </p:nvGrpSpPr>
          <p:grpSpPr bwMode="auto">
            <a:xfrm>
              <a:off x="3757931" y="4714240"/>
              <a:ext cx="1291589" cy="426719"/>
              <a:chOff x="4011931" y="3379152"/>
              <a:chExt cx="1262062" cy="390207"/>
            </a:xfrm>
          </p:grpSpPr>
          <p:sp>
            <p:nvSpPr>
              <p:cNvPr id="43" name="Rectangle 43"/>
              <p:cNvSpPr>
                <a:spLocks noChangeArrowheads="1"/>
              </p:cNvSpPr>
              <p:nvPr/>
            </p:nvSpPr>
            <p:spPr bwMode="auto">
              <a:xfrm rot="-5400000">
                <a:off x="5112705" y="3476529"/>
                <a:ext cx="127747" cy="195452"/>
              </a:xfrm>
              <a:prstGeom prst="rect">
                <a:avLst/>
              </a:prstGeom>
              <a:gradFill rotWithShape="1">
                <a:gsLst>
                  <a:gs pos="0">
                    <a:srgbClr val="008000"/>
                  </a:gs>
                  <a:gs pos="50000">
                    <a:schemeClr val="bg1"/>
                  </a:gs>
                  <a:gs pos="100000">
                    <a:srgbClr val="008000"/>
                  </a:gs>
                </a:gsLst>
                <a:lin ang="0" scaled="1"/>
              </a:gradFill>
              <a:ln w="9525">
                <a:solidFill>
                  <a:srgbClr val="0080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/>
              </a:p>
            </p:txBody>
          </p:sp>
          <p:grpSp>
            <p:nvGrpSpPr>
              <p:cNvPr id="386127" name="Group 1185"/>
              <p:cNvGrpSpPr>
                <a:grpSpLocks/>
              </p:cNvGrpSpPr>
              <p:nvPr/>
            </p:nvGrpSpPr>
            <p:grpSpPr bwMode="auto">
              <a:xfrm>
                <a:off x="4197985" y="3379152"/>
                <a:ext cx="892175" cy="390207"/>
                <a:chOff x="4650" y="1129"/>
                <a:chExt cx="246" cy="95"/>
              </a:xfrm>
            </p:grpSpPr>
            <p:sp>
              <p:nvSpPr>
                <p:cNvPr id="386129" name="Oval 407"/>
                <p:cNvSpPr>
                  <a:spLocks noChangeArrowheads="1"/>
                </p:cNvSpPr>
                <p:nvPr/>
              </p:nvSpPr>
              <p:spPr bwMode="auto">
                <a:xfrm>
                  <a:off x="4651" y="1171"/>
                  <a:ext cx="244" cy="53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 sz="2400" i="0">
                    <a:latin typeface="Times New Roman" pitchFamily="18" charset="0"/>
                    <a:cs typeface="Arial" charset="0"/>
                  </a:endParaRPr>
                </a:p>
              </p:txBody>
            </p:sp>
            <p:sp>
              <p:nvSpPr>
                <p:cNvPr id="386130" name="Rectangle 410"/>
                <p:cNvSpPr>
                  <a:spLocks noChangeArrowheads="1"/>
                </p:cNvSpPr>
                <p:nvPr/>
              </p:nvSpPr>
              <p:spPr bwMode="auto">
                <a:xfrm>
                  <a:off x="4651" y="1165"/>
                  <a:ext cx="245" cy="33"/>
                </a:xfrm>
                <a:prstGeom prst="rect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12700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 eaLnBrk="0" hangingPunct="0"/>
                  <a:endParaRPr lang="el-GR" sz="2400" i="0">
                    <a:latin typeface="Times New Roman" pitchFamily="18" charset="0"/>
                    <a:cs typeface="Arial" charset="0"/>
                  </a:endParaRPr>
                </a:p>
              </p:txBody>
            </p:sp>
            <p:sp>
              <p:nvSpPr>
                <p:cNvPr id="386131" name="Oval 411"/>
                <p:cNvSpPr>
                  <a:spLocks noChangeArrowheads="1"/>
                </p:cNvSpPr>
                <p:nvPr/>
              </p:nvSpPr>
              <p:spPr bwMode="auto">
                <a:xfrm>
                  <a:off x="4650" y="1129"/>
                  <a:ext cx="244" cy="62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 sz="2400" i="0">
                    <a:latin typeface="Times New Roman" pitchFamily="18" charset="0"/>
                    <a:cs typeface="Arial" charset="0"/>
                  </a:endParaRPr>
                </a:p>
              </p:txBody>
            </p:sp>
            <p:grpSp>
              <p:nvGrpSpPr>
                <p:cNvPr id="386132" name="Group 1189"/>
                <p:cNvGrpSpPr>
                  <a:grpSpLocks/>
                </p:cNvGrpSpPr>
                <p:nvPr/>
              </p:nvGrpSpPr>
              <p:grpSpPr bwMode="auto">
                <a:xfrm>
                  <a:off x="4699" y="1145"/>
                  <a:ext cx="138" cy="29"/>
                  <a:chOff x="2468" y="1332"/>
                  <a:chExt cx="310" cy="60"/>
                </a:xfrm>
              </p:grpSpPr>
              <p:sp>
                <p:nvSpPr>
                  <p:cNvPr id="386135" name="Freeform 1190"/>
                  <p:cNvSpPr>
                    <a:spLocks/>
                  </p:cNvSpPr>
                  <p:nvPr/>
                </p:nvSpPr>
                <p:spPr bwMode="auto">
                  <a:xfrm>
                    <a:off x="2468" y="1332"/>
                    <a:ext cx="310" cy="60"/>
                  </a:xfrm>
                  <a:custGeom>
                    <a:avLst/>
                    <a:gdLst>
                      <a:gd name="T0" fmla="*/ 0 w 310"/>
                      <a:gd name="T1" fmla="*/ 60 h 60"/>
                      <a:gd name="T2" fmla="*/ 96 w 310"/>
                      <a:gd name="T3" fmla="*/ 60 h 60"/>
                      <a:gd name="T4" fmla="*/ 192 w 310"/>
                      <a:gd name="T5" fmla="*/ 0 h 60"/>
                      <a:gd name="T6" fmla="*/ 310 w 310"/>
                      <a:gd name="T7" fmla="*/ 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310"/>
                      <a:gd name="T13" fmla="*/ 0 h 60"/>
                      <a:gd name="T14" fmla="*/ 310 w 310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310" h="60">
                        <a:moveTo>
                          <a:pt x="0" y="60"/>
                        </a:moveTo>
                        <a:lnTo>
                          <a:pt x="96" y="60"/>
                        </a:lnTo>
                        <a:lnTo>
                          <a:pt x="192" y="0"/>
                        </a:lnTo>
                        <a:lnTo>
                          <a:pt x="310" y="0"/>
                        </a:lnTo>
                      </a:path>
                    </a:pathLst>
                  </a:custGeom>
                  <a:noFill/>
                  <a:ln w="12700" cmpd="sng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386136" name="Freeform 1191"/>
                  <p:cNvSpPr>
                    <a:spLocks/>
                  </p:cNvSpPr>
                  <p:nvPr/>
                </p:nvSpPr>
                <p:spPr bwMode="auto">
                  <a:xfrm>
                    <a:off x="2482" y="1332"/>
                    <a:ext cx="282" cy="60"/>
                  </a:xfrm>
                  <a:custGeom>
                    <a:avLst/>
                    <a:gdLst>
                      <a:gd name="T0" fmla="*/ 0 w 282"/>
                      <a:gd name="T1" fmla="*/ 0 h 60"/>
                      <a:gd name="T2" fmla="*/ 96 w 282"/>
                      <a:gd name="T3" fmla="*/ 0 h 60"/>
                      <a:gd name="T4" fmla="*/ 192 w 282"/>
                      <a:gd name="T5" fmla="*/ 60 h 60"/>
                      <a:gd name="T6" fmla="*/ 282 w 282"/>
                      <a:gd name="T7" fmla="*/ 6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82"/>
                      <a:gd name="T13" fmla="*/ 0 h 60"/>
                      <a:gd name="T14" fmla="*/ 282 w 282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82" h="60">
                        <a:moveTo>
                          <a:pt x="0" y="0"/>
                        </a:moveTo>
                        <a:lnTo>
                          <a:pt x="96" y="0"/>
                        </a:lnTo>
                        <a:lnTo>
                          <a:pt x="192" y="60"/>
                        </a:lnTo>
                        <a:lnTo>
                          <a:pt x="282" y="60"/>
                        </a:lnTo>
                      </a:path>
                    </a:pathLst>
                  </a:custGeom>
                  <a:noFill/>
                  <a:ln w="12700" cmpd="sng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</p:grpSp>
            <p:sp>
              <p:nvSpPr>
                <p:cNvPr id="386133" name="Line 1192"/>
                <p:cNvSpPr>
                  <a:spLocks noChangeShapeType="1"/>
                </p:cNvSpPr>
                <p:nvPr/>
              </p:nvSpPr>
              <p:spPr bwMode="auto">
                <a:xfrm>
                  <a:off x="4651" y="1158"/>
                  <a:ext cx="0" cy="4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386134" name="Line 1193"/>
                <p:cNvSpPr>
                  <a:spLocks noChangeShapeType="1"/>
                </p:cNvSpPr>
                <p:nvPr/>
              </p:nvSpPr>
              <p:spPr bwMode="auto">
                <a:xfrm>
                  <a:off x="4894" y="1160"/>
                  <a:ext cx="0" cy="4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45" name="Rectangle 43"/>
              <p:cNvSpPr>
                <a:spLocks noChangeArrowheads="1"/>
              </p:cNvSpPr>
              <p:nvPr/>
            </p:nvSpPr>
            <p:spPr bwMode="auto">
              <a:xfrm rot="-5400000">
                <a:off x="4046200" y="3485965"/>
                <a:ext cx="126295" cy="195452"/>
              </a:xfrm>
              <a:prstGeom prst="rect">
                <a:avLst/>
              </a:prstGeom>
              <a:gradFill rotWithShape="1">
                <a:gsLst>
                  <a:gs pos="0">
                    <a:srgbClr val="008000"/>
                  </a:gs>
                  <a:gs pos="50000">
                    <a:schemeClr val="bg1"/>
                  </a:gs>
                  <a:gs pos="100000">
                    <a:srgbClr val="008000"/>
                  </a:gs>
                </a:gsLst>
                <a:lin ang="0" scaled="1"/>
              </a:gradFill>
              <a:ln w="9525">
                <a:solidFill>
                  <a:srgbClr val="0080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/>
              </a:p>
            </p:txBody>
          </p:sp>
        </p:grpSp>
        <p:grpSp>
          <p:nvGrpSpPr>
            <p:cNvPr id="386121" name="Group 195"/>
            <p:cNvGrpSpPr>
              <a:grpSpLocks/>
            </p:cNvGrpSpPr>
            <p:nvPr/>
          </p:nvGrpSpPr>
          <p:grpSpPr bwMode="auto">
            <a:xfrm>
              <a:off x="1483360" y="5313680"/>
              <a:ext cx="701043" cy="517588"/>
              <a:chOff x="1046480" y="3962400"/>
              <a:chExt cx="1026163" cy="761428"/>
            </a:xfrm>
          </p:grpSpPr>
          <p:sp>
            <p:nvSpPr>
              <p:cNvPr id="39" name="Rectangle 48"/>
              <p:cNvSpPr>
                <a:spLocks noChangeArrowheads="1"/>
              </p:cNvSpPr>
              <p:nvPr/>
            </p:nvSpPr>
            <p:spPr bwMode="auto">
              <a:xfrm rot="-5400000">
                <a:off x="1893438" y="4298853"/>
                <a:ext cx="109762" cy="248638"/>
              </a:xfrm>
              <a:prstGeom prst="rect">
                <a:avLst/>
              </a:prstGeom>
              <a:gradFill rotWithShape="1">
                <a:gsLst>
                  <a:gs pos="0">
                    <a:srgbClr val="008000"/>
                  </a:gs>
                  <a:gs pos="50000">
                    <a:schemeClr val="bg1"/>
                  </a:gs>
                  <a:gs pos="100000">
                    <a:srgbClr val="008000"/>
                  </a:gs>
                </a:gsLst>
                <a:lin ang="0" scaled="1"/>
              </a:gradFill>
              <a:ln w="9525">
                <a:solidFill>
                  <a:srgbClr val="0080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/>
              </a:p>
            </p:txBody>
          </p:sp>
          <p:grpSp>
            <p:nvGrpSpPr>
              <p:cNvPr id="386123" name="Group 49"/>
              <p:cNvGrpSpPr>
                <a:grpSpLocks/>
              </p:cNvGrpSpPr>
              <p:nvPr/>
            </p:nvGrpSpPr>
            <p:grpSpPr bwMode="auto">
              <a:xfrm>
                <a:off x="1046480" y="3962400"/>
                <a:ext cx="936071" cy="761428"/>
                <a:chOff x="-44" y="1473"/>
                <a:chExt cx="981" cy="1105"/>
              </a:xfrm>
            </p:grpSpPr>
            <p:pic>
              <p:nvPicPr>
                <p:cNvPr id="386124" name="Picture 50" descr="desktop_computer_stylized_medium"/>
                <p:cNvPicPr>
                  <a:picLocks noChangeAspect="1" noChangeArrowheads="1"/>
                </p:cNvPicPr>
                <p:nvPr/>
              </p:nvPicPr>
              <p:blipFill>
                <a:blip r:embed="rId3" cstate="print"/>
                <a:srcRect/>
                <a:stretch>
                  <a:fillRect/>
                </a:stretch>
              </p:blipFill>
              <p:spPr bwMode="auto">
                <a:xfrm flipH="1">
                  <a:off x="-44" y="1473"/>
                  <a:ext cx="981" cy="110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386125" name="Freeform 51"/>
                <p:cNvSpPr>
                  <a:spLocks/>
                </p:cNvSpPr>
                <p:nvPr/>
              </p:nvSpPr>
              <p:spPr bwMode="auto">
                <a:xfrm flipH="1">
                  <a:off x="374" y="1579"/>
                  <a:ext cx="477" cy="506"/>
                </a:xfrm>
                <a:custGeom>
                  <a:avLst/>
                  <a:gdLst>
                    <a:gd name="T0" fmla="*/ 0 w 356"/>
                    <a:gd name="T1" fmla="*/ 0 h 368"/>
                    <a:gd name="T2" fmla="*/ 1736 w 356"/>
                    <a:gd name="T3" fmla="*/ 95 h 368"/>
                    <a:gd name="T4" fmla="*/ 2059 w 356"/>
                    <a:gd name="T5" fmla="*/ 1990 h 368"/>
                    <a:gd name="T6" fmla="*/ 454 w 356"/>
                    <a:gd name="T7" fmla="*/ 2489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56"/>
                    <a:gd name="T16" fmla="*/ 0 h 368"/>
                    <a:gd name="T17" fmla="*/ 356 w 356"/>
                    <a:gd name="T18" fmla="*/ 368 h 36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 cap="flat" cmpd="sng">
                  <a:noFill/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</p:grpSp>
      </p:grpSp>
      <p:grpSp>
        <p:nvGrpSpPr>
          <p:cNvPr id="70" name="Group 59"/>
          <p:cNvGrpSpPr>
            <a:grpSpLocks/>
          </p:cNvGrpSpPr>
          <p:nvPr/>
        </p:nvGrpSpPr>
        <p:grpSpPr bwMode="auto">
          <a:xfrm>
            <a:off x="230188" y="2927350"/>
            <a:ext cx="976312" cy="1460500"/>
            <a:chOff x="337" y="1692"/>
            <a:chExt cx="615" cy="920"/>
          </a:xfrm>
        </p:grpSpPr>
        <p:sp>
          <p:nvSpPr>
            <p:cNvPr id="386083" name="Freeform 60"/>
            <p:cNvSpPr>
              <a:spLocks/>
            </p:cNvSpPr>
            <p:nvPr/>
          </p:nvSpPr>
          <p:spPr bwMode="auto">
            <a:xfrm>
              <a:off x="348" y="1709"/>
              <a:ext cx="604" cy="903"/>
            </a:xfrm>
            <a:custGeom>
              <a:avLst/>
              <a:gdLst>
                <a:gd name="T0" fmla="*/ 496 w 604"/>
                <a:gd name="T1" fmla="*/ 0 h 903"/>
                <a:gd name="T2" fmla="*/ 604 w 604"/>
                <a:gd name="T3" fmla="*/ 903 h 903"/>
                <a:gd name="T4" fmla="*/ 0 w 604"/>
                <a:gd name="T5" fmla="*/ 788 h 903"/>
                <a:gd name="T6" fmla="*/ 456 w 604"/>
                <a:gd name="T7" fmla="*/ 750 h 903"/>
                <a:gd name="T8" fmla="*/ 496 w 604"/>
                <a:gd name="T9" fmla="*/ 0 h 90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04"/>
                <a:gd name="T16" fmla="*/ 0 h 903"/>
                <a:gd name="T17" fmla="*/ 604 w 604"/>
                <a:gd name="T18" fmla="*/ 903 h 90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04" h="903">
                  <a:moveTo>
                    <a:pt x="496" y="0"/>
                  </a:moveTo>
                  <a:lnTo>
                    <a:pt x="604" y="903"/>
                  </a:lnTo>
                  <a:lnTo>
                    <a:pt x="0" y="788"/>
                  </a:lnTo>
                  <a:lnTo>
                    <a:pt x="456" y="750"/>
                  </a:lnTo>
                  <a:lnTo>
                    <a:pt x="496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FF0000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86084" name="Rectangle 61"/>
            <p:cNvSpPr>
              <a:spLocks noChangeArrowheads="1"/>
            </p:cNvSpPr>
            <p:nvPr/>
          </p:nvSpPr>
          <p:spPr bwMode="auto">
            <a:xfrm>
              <a:off x="344" y="1711"/>
              <a:ext cx="493" cy="79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ea typeface="ＭＳ Ｐゴシック" charset="-128"/>
              </a:endParaRPr>
            </a:p>
          </p:txBody>
        </p:sp>
        <p:sp>
          <p:nvSpPr>
            <p:cNvPr id="386085" name="Text Box 62"/>
            <p:cNvSpPr txBox="1">
              <a:spLocks noChangeArrowheads="1"/>
            </p:cNvSpPr>
            <p:nvPr/>
          </p:nvSpPr>
          <p:spPr bwMode="auto">
            <a:xfrm>
              <a:off x="413" y="1692"/>
              <a:ext cx="336" cy="8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endParaRPr lang="en-US" sz="1600" i="0">
                <a:latin typeface="Arial" charset="0"/>
                <a:ea typeface="ＭＳ Ｐゴシック" charset="-128"/>
              </a:endParaRPr>
            </a:p>
            <a:p>
              <a:pPr algn="ctr" eaLnBrk="0" hangingPunct="0"/>
              <a:endParaRPr lang="en-US" sz="1600" i="0">
                <a:latin typeface="Arial" charset="0"/>
                <a:ea typeface="ＭＳ Ｐゴシック" charset="-128"/>
              </a:endParaRPr>
            </a:p>
            <a:p>
              <a:pPr algn="ctr" eaLnBrk="0" hangingPunct="0"/>
              <a:r>
                <a:rPr lang="en-US" sz="1600" i="0">
                  <a:latin typeface="Arial" charset="0"/>
                  <a:ea typeface="ＭＳ Ｐゴシック" charset="-128"/>
                </a:rPr>
                <a:t>IP</a:t>
              </a:r>
            </a:p>
            <a:p>
              <a:pPr algn="ctr" eaLnBrk="0" hangingPunct="0"/>
              <a:r>
                <a:rPr lang="en-US" sz="1600" i="0">
                  <a:latin typeface="Arial" charset="0"/>
                  <a:ea typeface="ＭＳ Ｐゴシック" charset="-128"/>
                </a:rPr>
                <a:t>Eth</a:t>
              </a:r>
            </a:p>
            <a:p>
              <a:pPr algn="ctr" eaLnBrk="0" hangingPunct="0"/>
              <a:r>
                <a:rPr lang="en-US" sz="1600" i="0">
                  <a:latin typeface="Arial" charset="0"/>
                  <a:ea typeface="ＭＳ Ｐゴシック" charset="-128"/>
                </a:rPr>
                <a:t>Phy</a:t>
              </a:r>
            </a:p>
          </p:txBody>
        </p:sp>
        <p:sp>
          <p:nvSpPr>
            <p:cNvPr id="386086" name="Line 63"/>
            <p:cNvSpPr>
              <a:spLocks noChangeShapeType="1"/>
            </p:cNvSpPr>
            <p:nvPr/>
          </p:nvSpPr>
          <p:spPr bwMode="auto">
            <a:xfrm>
              <a:off x="346" y="1868"/>
              <a:ext cx="48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86087" name="Line 64"/>
            <p:cNvSpPr>
              <a:spLocks noChangeShapeType="1"/>
            </p:cNvSpPr>
            <p:nvPr/>
          </p:nvSpPr>
          <p:spPr bwMode="auto">
            <a:xfrm>
              <a:off x="343" y="2027"/>
              <a:ext cx="48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86088" name="Line 65"/>
            <p:cNvSpPr>
              <a:spLocks noChangeShapeType="1"/>
            </p:cNvSpPr>
            <p:nvPr/>
          </p:nvSpPr>
          <p:spPr bwMode="auto">
            <a:xfrm>
              <a:off x="340" y="2186"/>
              <a:ext cx="48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86089" name="Line 66"/>
            <p:cNvSpPr>
              <a:spLocks noChangeShapeType="1"/>
            </p:cNvSpPr>
            <p:nvPr/>
          </p:nvSpPr>
          <p:spPr bwMode="auto">
            <a:xfrm>
              <a:off x="337" y="2345"/>
              <a:ext cx="48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78" name="Group 68"/>
          <p:cNvGrpSpPr>
            <a:grpSpLocks/>
          </p:cNvGrpSpPr>
          <p:nvPr/>
        </p:nvGrpSpPr>
        <p:grpSpPr bwMode="auto">
          <a:xfrm>
            <a:off x="2408238" y="3506788"/>
            <a:ext cx="1096962" cy="244475"/>
            <a:chOff x="1231" y="1990"/>
            <a:chExt cx="691" cy="154"/>
          </a:xfrm>
        </p:grpSpPr>
        <p:sp>
          <p:nvSpPr>
            <p:cNvPr id="386080" name="Rectangle 69"/>
            <p:cNvSpPr>
              <a:spLocks noChangeArrowheads="1"/>
            </p:cNvSpPr>
            <p:nvPr/>
          </p:nvSpPr>
          <p:spPr bwMode="auto">
            <a:xfrm>
              <a:off x="1231" y="1991"/>
              <a:ext cx="691" cy="15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ea typeface="ＭＳ Ｐゴシック" charset="-128"/>
              </a:endParaRPr>
            </a:p>
          </p:txBody>
        </p:sp>
        <p:sp>
          <p:nvSpPr>
            <p:cNvPr id="386081" name="Line 70"/>
            <p:cNvSpPr>
              <a:spLocks noChangeShapeType="1"/>
            </p:cNvSpPr>
            <p:nvPr/>
          </p:nvSpPr>
          <p:spPr bwMode="auto">
            <a:xfrm>
              <a:off x="1337" y="1990"/>
              <a:ext cx="0" cy="152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86082" name="Line 71"/>
            <p:cNvSpPr>
              <a:spLocks noChangeShapeType="1"/>
            </p:cNvSpPr>
            <p:nvPr/>
          </p:nvSpPr>
          <p:spPr bwMode="auto">
            <a:xfrm>
              <a:off x="1427" y="1992"/>
              <a:ext cx="0" cy="152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82" name="Group 100"/>
          <p:cNvGrpSpPr>
            <a:grpSpLocks/>
          </p:cNvGrpSpPr>
          <p:nvPr/>
        </p:nvGrpSpPr>
        <p:grpSpPr bwMode="auto">
          <a:xfrm>
            <a:off x="3648075" y="3008313"/>
            <a:ext cx="895350" cy="2038350"/>
            <a:chOff x="2823" y="1545"/>
            <a:chExt cx="564" cy="1284"/>
          </a:xfrm>
        </p:grpSpPr>
        <p:sp>
          <p:nvSpPr>
            <p:cNvPr id="386075" name="Freeform 93"/>
            <p:cNvSpPr>
              <a:spLocks/>
            </p:cNvSpPr>
            <p:nvPr/>
          </p:nvSpPr>
          <p:spPr bwMode="auto">
            <a:xfrm>
              <a:off x="2823" y="2265"/>
              <a:ext cx="564" cy="564"/>
            </a:xfrm>
            <a:custGeom>
              <a:avLst/>
              <a:gdLst>
                <a:gd name="T0" fmla="*/ 564 w 564"/>
                <a:gd name="T1" fmla="*/ 0 h 564"/>
                <a:gd name="T2" fmla="*/ 287 w 564"/>
                <a:gd name="T3" fmla="*/ 564 h 564"/>
                <a:gd name="T4" fmla="*/ 0 w 564"/>
                <a:gd name="T5" fmla="*/ 0 h 564"/>
                <a:gd name="T6" fmla="*/ 564 w 564"/>
                <a:gd name="T7" fmla="*/ 0 h 56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64"/>
                <a:gd name="T13" fmla="*/ 0 h 564"/>
                <a:gd name="T14" fmla="*/ 564 w 564"/>
                <a:gd name="T15" fmla="*/ 564 h 56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64" h="564">
                  <a:moveTo>
                    <a:pt x="564" y="0"/>
                  </a:moveTo>
                  <a:lnTo>
                    <a:pt x="287" y="564"/>
                  </a:lnTo>
                  <a:lnTo>
                    <a:pt x="0" y="0"/>
                  </a:lnTo>
                  <a:lnTo>
                    <a:pt x="56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FF0000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86076" name="Rectangle 94"/>
            <p:cNvSpPr>
              <a:spLocks noChangeArrowheads="1"/>
            </p:cNvSpPr>
            <p:nvPr/>
          </p:nvSpPr>
          <p:spPr bwMode="auto">
            <a:xfrm>
              <a:off x="2872" y="1877"/>
              <a:ext cx="493" cy="47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ea typeface="ＭＳ Ｐゴシック" charset="-128"/>
              </a:endParaRPr>
            </a:p>
          </p:txBody>
        </p:sp>
        <p:sp>
          <p:nvSpPr>
            <p:cNvPr id="386077" name="Text Box 95"/>
            <p:cNvSpPr txBox="1">
              <a:spLocks noChangeArrowheads="1"/>
            </p:cNvSpPr>
            <p:nvPr/>
          </p:nvSpPr>
          <p:spPr bwMode="auto">
            <a:xfrm>
              <a:off x="2941" y="1545"/>
              <a:ext cx="336" cy="8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/>
              <a:endParaRPr lang="en-US" sz="1600" i="0">
                <a:latin typeface="Arial" charset="0"/>
                <a:ea typeface="ＭＳ Ｐゴシック" charset="-128"/>
              </a:endParaRPr>
            </a:p>
            <a:p>
              <a:pPr algn="ctr" eaLnBrk="0" hangingPunct="0"/>
              <a:endParaRPr lang="en-US" sz="1600" i="0">
                <a:latin typeface="Arial" charset="0"/>
                <a:ea typeface="ＭＳ Ｐゴシック" charset="-128"/>
              </a:endParaRPr>
            </a:p>
            <a:p>
              <a:pPr algn="ctr" eaLnBrk="0" hangingPunct="0"/>
              <a:r>
                <a:rPr lang="en-US" sz="1600" i="0">
                  <a:latin typeface="Arial" charset="0"/>
                  <a:ea typeface="ＭＳ Ｐゴシック" charset="-128"/>
                </a:rPr>
                <a:t>IP</a:t>
              </a:r>
            </a:p>
            <a:p>
              <a:pPr algn="ctr" eaLnBrk="0" hangingPunct="0"/>
              <a:r>
                <a:rPr lang="en-US" sz="1600" i="0">
                  <a:latin typeface="Arial" charset="0"/>
                  <a:ea typeface="ＭＳ Ｐゴシック" charset="-128"/>
                </a:rPr>
                <a:t>Eth</a:t>
              </a:r>
            </a:p>
            <a:p>
              <a:pPr algn="ctr" eaLnBrk="0" hangingPunct="0"/>
              <a:r>
                <a:rPr lang="en-US" sz="1600" i="0">
                  <a:latin typeface="Arial" charset="0"/>
                  <a:ea typeface="ＭＳ Ｐゴシック" charset="-128"/>
                </a:rPr>
                <a:t>Phy</a:t>
              </a:r>
            </a:p>
          </p:txBody>
        </p:sp>
        <p:sp>
          <p:nvSpPr>
            <p:cNvPr id="386078" name="Line 98"/>
            <p:cNvSpPr>
              <a:spLocks noChangeShapeType="1"/>
            </p:cNvSpPr>
            <p:nvPr/>
          </p:nvSpPr>
          <p:spPr bwMode="auto">
            <a:xfrm>
              <a:off x="2868" y="2039"/>
              <a:ext cx="48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86079" name="Line 99"/>
            <p:cNvSpPr>
              <a:spLocks noChangeShapeType="1"/>
            </p:cNvSpPr>
            <p:nvPr/>
          </p:nvSpPr>
          <p:spPr bwMode="auto">
            <a:xfrm>
              <a:off x="2865" y="2198"/>
              <a:ext cx="48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88" name="Group 131"/>
          <p:cNvGrpSpPr>
            <a:grpSpLocks/>
          </p:cNvGrpSpPr>
          <p:nvPr/>
        </p:nvGrpSpPr>
        <p:grpSpPr bwMode="auto">
          <a:xfrm>
            <a:off x="1173163" y="2486025"/>
            <a:ext cx="2427287" cy="1519238"/>
            <a:chOff x="931" y="1414"/>
            <a:chExt cx="1529" cy="957"/>
          </a:xfrm>
        </p:grpSpPr>
        <p:sp>
          <p:nvSpPr>
            <p:cNvPr id="386062" name="Text Box 79"/>
            <p:cNvSpPr txBox="1">
              <a:spLocks noChangeArrowheads="1"/>
            </p:cNvSpPr>
            <p:nvPr/>
          </p:nvSpPr>
          <p:spPr bwMode="auto">
            <a:xfrm>
              <a:off x="931" y="1414"/>
              <a:ext cx="152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200" i="0" dirty="0">
                  <a:latin typeface="Arial" charset="0"/>
                  <a:ea typeface="ＭＳ Ｐゴシック" charset="-128"/>
                </a:rPr>
                <a:t>MAC </a:t>
              </a:r>
              <a:r>
                <a:rPr lang="en-US" sz="1200" i="0" dirty="0" err="1">
                  <a:latin typeface="Arial" charset="0"/>
                  <a:ea typeface="ＭＳ Ｐゴシック" charset="-128"/>
                </a:rPr>
                <a:t>src</a:t>
              </a:r>
              <a:r>
                <a:rPr lang="en-US" sz="1200" i="0" dirty="0">
                  <a:latin typeface="Arial" charset="0"/>
                  <a:ea typeface="ＭＳ Ｐゴシック" charset="-128"/>
                </a:rPr>
                <a:t>: 74-29-9C-E8-FF-55</a:t>
              </a:r>
            </a:p>
            <a:p>
              <a:pPr eaLnBrk="0" hangingPunct="0"/>
              <a:r>
                <a:rPr lang="en-US" sz="1200" i="0" dirty="0">
                  <a:latin typeface="Arial" charset="0"/>
                  <a:ea typeface="ＭＳ Ｐゴシック" charset="-128"/>
                </a:rPr>
                <a:t>   MAC </a:t>
              </a:r>
              <a:r>
                <a:rPr lang="en-US" sz="1200" i="0" dirty="0" err="1">
                  <a:latin typeface="Arial" charset="0"/>
                  <a:ea typeface="ＭＳ Ｐゴシック" charset="-128"/>
                </a:rPr>
                <a:t>dest</a:t>
              </a:r>
              <a:r>
                <a:rPr lang="en-US" sz="1200" i="0" dirty="0">
                  <a:latin typeface="Arial" charset="0"/>
                  <a:ea typeface="ＭＳ Ｐゴシック" charset="-128"/>
                </a:rPr>
                <a:t>: E6-E9-00-17-BB-4B</a:t>
              </a:r>
            </a:p>
          </p:txBody>
        </p:sp>
        <p:grpSp>
          <p:nvGrpSpPr>
            <p:cNvPr id="386063" name="Group 80"/>
            <p:cNvGrpSpPr>
              <a:grpSpLocks/>
            </p:cNvGrpSpPr>
            <p:nvPr/>
          </p:nvGrpSpPr>
          <p:grpSpPr bwMode="auto">
            <a:xfrm>
              <a:off x="981" y="2182"/>
              <a:ext cx="1049" cy="189"/>
              <a:chOff x="2829" y="2040"/>
              <a:chExt cx="1049" cy="189"/>
            </a:xfrm>
          </p:grpSpPr>
          <p:sp>
            <p:nvSpPr>
              <p:cNvPr id="386069" name="Rectangle 81"/>
              <p:cNvSpPr>
                <a:spLocks noChangeArrowheads="1"/>
              </p:cNvSpPr>
              <p:nvPr/>
            </p:nvSpPr>
            <p:spPr bwMode="auto">
              <a:xfrm>
                <a:off x="2829" y="2042"/>
                <a:ext cx="1049" cy="185"/>
              </a:xfrm>
              <a:prstGeom prst="rect">
                <a:avLst/>
              </a:prstGeom>
              <a:solidFill>
                <a:srgbClr val="00009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ea typeface="ＭＳ Ｐゴシック" charset="-128"/>
                </a:endParaRPr>
              </a:p>
            </p:txBody>
          </p:sp>
          <p:sp>
            <p:nvSpPr>
              <p:cNvPr id="386070" name="Rectangle 82"/>
              <p:cNvSpPr>
                <a:spLocks noChangeArrowheads="1"/>
              </p:cNvSpPr>
              <p:nvPr/>
            </p:nvSpPr>
            <p:spPr bwMode="auto">
              <a:xfrm>
                <a:off x="3078" y="2060"/>
                <a:ext cx="691" cy="153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ea typeface="ＭＳ Ｐゴシック" charset="-128"/>
                </a:endParaRPr>
              </a:p>
            </p:txBody>
          </p:sp>
          <p:sp>
            <p:nvSpPr>
              <p:cNvPr id="386071" name="Line 83"/>
              <p:cNvSpPr>
                <a:spLocks noChangeShapeType="1"/>
              </p:cNvSpPr>
              <p:nvPr/>
            </p:nvSpPr>
            <p:spPr bwMode="auto">
              <a:xfrm>
                <a:off x="3180" y="2063"/>
                <a:ext cx="0" cy="152"/>
              </a:xfrm>
              <a:prstGeom prst="line">
                <a:avLst/>
              </a:prstGeom>
              <a:noFill/>
              <a:ln w="190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386072" name="Line 84"/>
              <p:cNvSpPr>
                <a:spLocks noChangeShapeType="1"/>
              </p:cNvSpPr>
              <p:nvPr/>
            </p:nvSpPr>
            <p:spPr bwMode="auto">
              <a:xfrm>
                <a:off x="3276" y="2063"/>
                <a:ext cx="0" cy="152"/>
              </a:xfrm>
              <a:prstGeom prst="line">
                <a:avLst/>
              </a:prstGeom>
              <a:noFill/>
              <a:ln w="190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386073" name="Line 85"/>
              <p:cNvSpPr>
                <a:spLocks noChangeShapeType="1"/>
              </p:cNvSpPr>
              <p:nvPr/>
            </p:nvSpPr>
            <p:spPr bwMode="auto">
              <a:xfrm>
                <a:off x="2910" y="2040"/>
                <a:ext cx="0" cy="189"/>
              </a:xfrm>
              <a:prstGeom prst="line">
                <a:avLst/>
              </a:prstGeom>
              <a:noFill/>
              <a:ln w="190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386074" name="Line 86"/>
              <p:cNvSpPr>
                <a:spLocks noChangeShapeType="1"/>
              </p:cNvSpPr>
              <p:nvPr/>
            </p:nvSpPr>
            <p:spPr bwMode="auto">
              <a:xfrm>
                <a:off x="3006" y="2040"/>
                <a:ext cx="0" cy="189"/>
              </a:xfrm>
              <a:prstGeom prst="line">
                <a:avLst/>
              </a:prstGeom>
              <a:noFill/>
              <a:ln w="190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sp>
          <p:nvSpPr>
            <p:cNvPr id="386064" name="Line 87"/>
            <p:cNvSpPr>
              <a:spLocks noChangeShapeType="1"/>
            </p:cNvSpPr>
            <p:nvPr/>
          </p:nvSpPr>
          <p:spPr bwMode="auto">
            <a:xfrm flipV="1">
              <a:off x="1018" y="1576"/>
              <a:ext cx="2" cy="70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86065" name="Line 88"/>
            <p:cNvSpPr>
              <a:spLocks noChangeShapeType="1"/>
            </p:cNvSpPr>
            <p:nvPr/>
          </p:nvSpPr>
          <p:spPr bwMode="auto">
            <a:xfrm flipV="1">
              <a:off x="1106" y="1680"/>
              <a:ext cx="0" cy="59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86066" name="Line 89"/>
            <p:cNvSpPr>
              <a:spLocks noChangeShapeType="1"/>
            </p:cNvSpPr>
            <p:nvPr/>
          </p:nvSpPr>
          <p:spPr bwMode="auto">
            <a:xfrm flipH="1" flipV="1">
              <a:off x="1276" y="1812"/>
              <a:ext cx="2" cy="47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86067" name="Line 90"/>
            <p:cNvSpPr>
              <a:spLocks noChangeShapeType="1"/>
            </p:cNvSpPr>
            <p:nvPr/>
          </p:nvSpPr>
          <p:spPr bwMode="auto">
            <a:xfrm>
              <a:off x="1368" y="1924"/>
              <a:ext cx="2" cy="35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86068" name="Text Box 130"/>
            <p:cNvSpPr txBox="1">
              <a:spLocks noChangeArrowheads="1"/>
            </p:cNvSpPr>
            <p:nvPr/>
          </p:nvSpPr>
          <p:spPr bwMode="auto">
            <a:xfrm>
              <a:off x="1193" y="1665"/>
              <a:ext cx="1267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200" i="0">
                  <a:latin typeface="Arial" charset="0"/>
                  <a:ea typeface="ＭＳ Ｐゴシック" charset="-128"/>
                </a:rPr>
                <a:t>IP src: 111.111.111.111</a:t>
              </a:r>
            </a:p>
            <a:p>
              <a:pPr eaLnBrk="0" hangingPunct="0"/>
              <a:r>
                <a:rPr lang="en-US" sz="1200" i="0">
                  <a:latin typeface="Arial" charset="0"/>
                  <a:ea typeface="ＭＳ Ｐゴシック" charset="-128"/>
                </a:rPr>
                <a:t>   IP dest: 222.222.222.222</a:t>
              </a:r>
            </a:p>
          </p:txBody>
        </p:sp>
      </p:grpSp>
      <p:grpSp>
        <p:nvGrpSpPr>
          <p:cNvPr id="102" name="Group 146"/>
          <p:cNvGrpSpPr>
            <a:grpSpLocks/>
          </p:cNvGrpSpPr>
          <p:nvPr/>
        </p:nvGrpSpPr>
        <p:grpSpPr bwMode="auto">
          <a:xfrm>
            <a:off x="2497138" y="2965450"/>
            <a:ext cx="3143250" cy="690563"/>
            <a:chOff x="4578" y="1662"/>
            <a:chExt cx="1980" cy="435"/>
          </a:xfrm>
        </p:grpSpPr>
        <p:sp>
          <p:nvSpPr>
            <p:cNvPr id="386059" name="Line 143"/>
            <p:cNvSpPr>
              <a:spLocks noChangeShapeType="1"/>
            </p:cNvSpPr>
            <p:nvPr/>
          </p:nvSpPr>
          <p:spPr bwMode="auto">
            <a:xfrm flipV="1">
              <a:off x="4578" y="1755"/>
              <a:ext cx="842" cy="34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86060" name="Line 144"/>
            <p:cNvSpPr>
              <a:spLocks noChangeShapeType="1"/>
            </p:cNvSpPr>
            <p:nvPr/>
          </p:nvSpPr>
          <p:spPr bwMode="auto">
            <a:xfrm flipH="1">
              <a:off x="4670" y="1856"/>
              <a:ext cx="750" cy="24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86061" name="Text Box 145"/>
            <p:cNvSpPr txBox="1">
              <a:spLocks noChangeArrowheads="1"/>
            </p:cNvSpPr>
            <p:nvPr/>
          </p:nvSpPr>
          <p:spPr bwMode="auto">
            <a:xfrm>
              <a:off x="5291" y="1662"/>
              <a:ext cx="1267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200" i="0">
                  <a:latin typeface="Arial" charset="0"/>
                  <a:ea typeface="ＭＳ Ｐゴシック" charset="-128"/>
                </a:rPr>
                <a:t>IP src: 111.111.111.111</a:t>
              </a:r>
            </a:p>
            <a:p>
              <a:pPr eaLnBrk="0" hangingPunct="0"/>
              <a:r>
                <a:rPr lang="en-US" sz="1200" i="0">
                  <a:latin typeface="Arial" charset="0"/>
                  <a:ea typeface="ＭＳ Ｐゴシック" charset="-128"/>
                </a:rPr>
                <a:t>   IP dest: 222.222.222.222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2.96296E-6 L -8.33333E-7 0.13334 L 0.04045 0.16297 L 0.08629 0.16297 L 0.08524 0.01482 " pathEditMode="relative" rAng="0" ptsTypes="AAAAA">
                                      <p:cBhvr>
                                        <p:cTn id="11" dur="2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00" y="8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2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073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 err="1" smtClean="0"/>
              <a:t>Διευθυνσιοδότηση</a:t>
            </a:r>
            <a:r>
              <a:rPr lang="el-GR" sz="2800" dirty="0" smtClean="0"/>
              <a:t>: δρομολόγηση σε άλλο </a:t>
            </a:r>
            <a:r>
              <a:rPr lang="en-US" sz="2800" dirty="0" smtClean="0"/>
              <a:t>LAN</a:t>
            </a:r>
            <a:endParaRPr lang="el-GR" sz="2800" dirty="0" smtClean="0"/>
          </a:p>
        </p:txBody>
      </p:sp>
      <p:sp>
        <p:nvSpPr>
          <p:cNvPr id="387074" name="2 - Θέση υποσέλιδου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l-GR" dirty="0" smtClean="0"/>
              <a:t>Δίκτυα Επικοινωνιών- </a:t>
            </a:r>
            <a:r>
              <a:rPr lang="en-US" dirty="0"/>
              <a:t>5: </a:t>
            </a:r>
            <a:r>
              <a:rPr lang="el-GR" dirty="0"/>
              <a:t>Επίπεδο ζεύξης δεδομένων</a:t>
            </a:r>
            <a:endParaRPr lang="en-US" dirty="0"/>
          </a:p>
        </p:txBody>
      </p:sp>
      <p:sp>
        <p:nvSpPr>
          <p:cNvPr id="387075" name="3 - Θέση αριθμού διαφάνειας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BD5BF4F5-4EE0-4623-BC9C-00F98FA896B7}" type="slidenum">
              <a:rPr lang="en-US" smtClean="0">
                <a:latin typeface="Arial" charset="0"/>
                <a:cs typeface="Arial" charset="0"/>
              </a:rPr>
              <a:pPr/>
              <a:t>51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387076" name="4 - TextBox"/>
          <p:cNvSpPr txBox="1">
            <a:spLocks noChangeArrowheads="1"/>
          </p:cNvSpPr>
          <p:nvPr/>
        </p:nvSpPr>
        <p:spPr bwMode="auto">
          <a:xfrm>
            <a:off x="192088" y="1524000"/>
            <a:ext cx="874395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buClr>
                <a:schemeClr val="accent2"/>
              </a:buClr>
              <a:buFont typeface="Wingdings" pitchFamily="2" charset="2"/>
              <a:buChar char="§"/>
            </a:pPr>
            <a:r>
              <a:rPr lang="en-US" sz="1600" i="0"/>
              <a:t> </a:t>
            </a:r>
            <a:r>
              <a:rPr lang="el-GR" sz="1600" i="0"/>
              <a:t>Ο</a:t>
            </a:r>
            <a:r>
              <a:rPr lang="en-US" sz="1600" i="0"/>
              <a:t> R </a:t>
            </a:r>
            <a:r>
              <a:rPr lang="el-GR" sz="1600" i="0"/>
              <a:t>προωθεί το </a:t>
            </a:r>
            <a:r>
              <a:rPr lang="en-US" sz="1600" i="0"/>
              <a:t>datagram </a:t>
            </a:r>
            <a:r>
              <a:rPr lang="el-GR" sz="1600" i="0"/>
              <a:t>με</a:t>
            </a:r>
            <a:r>
              <a:rPr lang="en-US" sz="1600" i="0"/>
              <a:t> IP</a:t>
            </a:r>
            <a:r>
              <a:rPr lang="el-GR" sz="1600" i="0"/>
              <a:t> πηγή Α, προορισμό Β</a:t>
            </a:r>
            <a:endParaRPr lang="en-US" sz="1600" i="0"/>
          </a:p>
          <a:p>
            <a:pPr eaLnBrk="0" hangingPunct="0">
              <a:buClr>
                <a:schemeClr val="accent2"/>
              </a:buClr>
              <a:buFont typeface="Wingdings" pitchFamily="2" charset="2"/>
              <a:buChar char="§"/>
            </a:pPr>
            <a:r>
              <a:rPr lang="en-US" sz="1600" i="0"/>
              <a:t> </a:t>
            </a:r>
            <a:r>
              <a:rPr lang="el-GR" sz="1600" i="0"/>
              <a:t>Ο </a:t>
            </a:r>
            <a:r>
              <a:rPr lang="en-US" sz="1600" i="0"/>
              <a:t>R </a:t>
            </a:r>
            <a:r>
              <a:rPr lang="el-GR" sz="1600" i="0"/>
              <a:t>δημιουργεί πλαίσιο επιπέδου ζεύξης με τη </a:t>
            </a:r>
            <a:r>
              <a:rPr lang="en-US" sz="1600" i="0"/>
              <a:t>MAC </a:t>
            </a:r>
            <a:r>
              <a:rPr lang="el-GR" sz="1600" i="0"/>
              <a:t>διεύθυνση του Β ως προορισμό,</a:t>
            </a:r>
            <a:r>
              <a:rPr lang="en-US" sz="1600" i="0"/>
              <a:t> </a:t>
            </a:r>
            <a:r>
              <a:rPr lang="el-GR" sz="1600" i="0"/>
              <a:t>το πλαίσιο περιέχει το </a:t>
            </a:r>
            <a:r>
              <a:rPr lang="en-US" sz="1600" i="0"/>
              <a:t>IP datagram </a:t>
            </a:r>
            <a:r>
              <a:rPr lang="el-GR" sz="1600" i="0"/>
              <a:t>από το Α προς το Β</a:t>
            </a:r>
          </a:p>
        </p:txBody>
      </p:sp>
      <p:grpSp>
        <p:nvGrpSpPr>
          <p:cNvPr id="387077" name="Group 100"/>
          <p:cNvGrpSpPr>
            <a:grpSpLocks/>
          </p:cNvGrpSpPr>
          <p:nvPr/>
        </p:nvGrpSpPr>
        <p:grpSpPr bwMode="auto">
          <a:xfrm>
            <a:off x="420688" y="4059238"/>
            <a:ext cx="8221662" cy="2349500"/>
            <a:chOff x="709613" y="3962400"/>
            <a:chExt cx="8221662" cy="2349500"/>
          </a:xfrm>
        </p:grpSpPr>
        <p:grpSp>
          <p:nvGrpSpPr>
            <p:cNvPr id="387115" name="Group 101"/>
            <p:cNvGrpSpPr>
              <a:grpSpLocks/>
            </p:cNvGrpSpPr>
            <p:nvPr/>
          </p:nvGrpSpPr>
          <p:grpSpPr bwMode="auto">
            <a:xfrm>
              <a:off x="6979920" y="5354320"/>
              <a:ext cx="711200" cy="601028"/>
              <a:chOff x="7179310" y="4033520"/>
              <a:chExt cx="1009650" cy="855028"/>
            </a:xfrm>
          </p:grpSpPr>
          <p:grpSp>
            <p:nvGrpSpPr>
              <p:cNvPr id="387174" name="Group 44"/>
              <p:cNvGrpSpPr>
                <a:grpSpLocks/>
              </p:cNvGrpSpPr>
              <p:nvPr/>
            </p:nvGrpSpPr>
            <p:grpSpPr bwMode="auto">
              <a:xfrm>
                <a:off x="7179310" y="4033520"/>
                <a:ext cx="1009650" cy="855028"/>
                <a:chOff x="-44" y="1473"/>
                <a:chExt cx="981" cy="1105"/>
              </a:xfrm>
            </p:grpSpPr>
            <p:pic>
              <p:nvPicPr>
                <p:cNvPr id="387176" name="Picture 45" descr="desktop_computer_stylized_medium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 flipH="1">
                  <a:off x="-44" y="1473"/>
                  <a:ext cx="981" cy="110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387177" name="Freeform 46"/>
                <p:cNvSpPr>
                  <a:spLocks/>
                </p:cNvSpPr>
                <p:nvPr/>
              </p:nvSpPr>
              <p:spPr bwMode="auto">
                <a:xfrm flipH="1">
                  <a:off x="374" y="1579"/>
                  <a:ext cx="477" cy="506"/>
                </a:xfrm>
                <a:custGeom>
                  <a:avLst/>
                  <a:gdLst>
                    <a:gd name="T0" fmla="*/ 0 w 356"/>
                    <a:gd name="T1" fmla="*/ 0 h 368"/>
                    <a:gd name="T2" fmla="*/ 1736 w 356"/>
                    <a:gd name="T3" fmla="*/ 95 h 368"/>
                    <a:gd name="T4" fmla="*/ 2059 w 356"/>
                    <a:gd name="T5" fmla="*/ 1990 h 368"/>
                    <a:gd name="T6" fmla="*/ 454 w 356"/>
                    <a:gd name="T7" fmla="*/ 2489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56"/>
                    <a:gd name="T16" fmla="*/ 0 h 368"/>
                    <a:gd name="T17" fmla="*/ 356 w 356"/>
                    <a:gd name="T18" fmla="*/ 368 h 36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 cap="flat" cmpd="sng">
                  <a:noFill/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sp>
            <p:nvSpPr>
              <p:cNvPr id="67" name="Rectangle 43"/>
              <p:cNvSpPr>
                <a:spLocks noChangeArrowheads="1"/>
              </p:cNvSpPr>
              <p:nvPr/>
            </p:nvSpPr>
            <p:spPr bwMode="auto">
              <a:xfrm rot="-5400000">
                <a:off x="7439930" y="4308572"/>
                <a:ext cx="126470" cy="196070"/>
              </a:xfrm>
              <a:prstGeom prst="rect">
                <a:avLst/>
              </a:prstGeom>
              <a:gradFill rotWithShape="1">
                <a:gsLst>
                  <a:gs pos="0">
                    <a:srgbClr val="008000"/>
                  </a:gs>
                  <a:gs pos="50000">
                    <a:schemeClr val="bg1"/>
                  </a:gs>
                  <a:gs pos="100000">
                    <a:srgbClr val="008000"/>
                  </a:gs>
                </a:gsLst>
                <a:lin ang="0" scaled="1"/>
              </a:gradFill>
              <a:ln w="9525">
                <a:solidFill>
                  <a:srgbClr val="0080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/>
              </a:p>
            </p:txBody>
          </p:sp>
        </p:grpSp>
        <p:grpSp>
          <p:nvGrpSpPr>
            <p:cNvPr id="387116" name="Group 102"/>
            <p:cNvGrpSpPr>
              <a:grpSpLocks/>
            </p:cNvGrpSpPr>
            <p:nvPr/>
          </p:nvGrpSpPr>
          <p:grpSpPr bwMode="auto">
            <a:xfrm>
              <a:off x="1046480" y="3962400"/>
              <a:ext cx="1026163" cy="761428"/>
              <a:chOff x="1046480" y="3962400"/>
              <a:chExt cx="1026163" cy="761428"/>
            </a:xfrm>
          </p:grpSpPr>
          <p:sp>
            <p:nvSpPr>
              <p:cNvPr id="62" name="Rectangle 48"/>
              <p:cNvSpPr>
                <a:spLocks noChangeArrowheads="1"/>
              </p:cNvSpPr>
              <p:nvPr/>
            </p:nvSpPr>
            <p:spPr bwMode="auto">
              <a:xfrm rot="-5400000">
                <a:off x="1893887" y="4300538"/>
                <a:ext cx="111125" cy="247650"/>
              </a:xfrm>
              <a:prstGeom prst="rect">
                <a:avLst/>
              </a:prstGeom>
              <a:gradFill rotWithShape="1">
                <a:gsLst>
                  <a:gs pos="0">
                    <a:srgbClr val="008000"/>
                  </a:gs>
                  <a:gs pos="50000">
                    <a:schemeClr val="bg1"/>
                  </a:gs>
                  <a:gs pos="100000">
                    <a:srgbClr val="008000"/>
                  </a:gs>
                </a:gsLst>
                <a:lin ang="0" scaled="1"/>
              </a:gradFill>
              <a:ln w="9525">
                <a:solidFill>
                  <a:srgbClr val="0080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/>
              </a:p>
            </p:txBody>
          </p:sp>
          <p:grpSp>
            <p:nvGrpSpPr>
              <p:cNvPr id="387171" name="Group 49"/>
              <p:cNvGrpSpPr>
                <a:grpSpLocks/>
              </p:cNvGrpSpPr>
              <p:nvPr/>
            </p:nvGrpSpPr>
            <p:grpSpPr bwMode="auto">
              <a:xfrm>
                <a:off x="1046480" y="3962400"/>
                <a:ext cx="936071" cy="761428"/>
                <a:chOff x="-44" y="1473"/>
                <a:chExt cx="981" cy="1105"/>
              </a:xfrm>
            </p:grpSpPr>
            <p:pic>
              <p:nvPicPr>
                <p:cNvPr id="387172" name="Picture 50" descr="desktop_computer_stylized_medium"/>
                <p:cNvPicPr>
                  <a:picLocks noChangeAspect="1" noChangeArrowheads="1"/>
                </p:cNvPicPr>
                <p:nvPr/>
              </p:nvPicPr>
              <p:blipFill>
                <a:blip r:embed="rId3" cstate="print"/>
                <a:srcRect/>
                <a:stretch>
                  <a:fillRect/>
                </a:stretch>
              </p:blipFill>
              <p:spPr bwMode="auto">
                <a:xfrm flipH="1">
                  <a:off x="-44" y="1473"/>
                  <a:ext cx="981" cy="110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387173" name="Freeform 51"/>
                <p:cNvSpPr>
                  <a:spLocks/>
                </p:cNvSpPr>
                <p:nvPr/>
              </p:nvSpPr>
              <p:spPr bwMode="auto">
                <a:xfrm flipH="1">
                  <a:off x="374" y="1579"/>
                  <a:ext cx="477" cy="506"/>
                </a:xfrm>
                <a:custGeom>
                  <a:avLst/>
                  <a:gdLst>
                    <a:gd name="T0" fmla="*/ 0 w 356"/>
                    <a:gd name="T1" fmla="*/ 0 h 368"/>
                    <a:gd name="T2" fmla="*/ 1736 w 356"/>
                    <a:gd name="T3" fmla="*/ 95 h 368"/>
                    <a:gd name="T4" fmla="*/ 2059 w 356"/>
                    <a:gd name="T5" fmla="*/ 1990 h 368"/>
                    <a:gd name="T6" fmla="*/ 454 w 356"/>
                    <a:gd name="T7" fmla="*/ 2489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56"/>
                    <a:gd name="T16" fmla="*/ 0 h 368"/>
                    <a:gd name="T17" fmla="*/ 356 w 356"/>
                    <a:gd name="T18" fmla="*/ 368 h 36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 cap="flat" cmpd="sng">
                  <a:noFill/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</p:grpSp>
        <p:sp>
          <p:nvSpPr>
            <p:cNvPr id="9" name="Text Box 4"/>
            <p:cNvSpPr txBox="1">
              <a:spLocks noChangeArrowheads="1"/>
            </p:cNvSpPr>
            <p:nvPr/>
          </p:nvSpPr>
          <p:spPr bwMode="auto">
            <a:xfrm>
              <a:off x="4224338" y="4381500"/>
              <a:ext cx="376237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>
                <a:spcBef>
                  <a:spcPct val="50000"/>
                </a:spcBef>
                <a:defRPr/>
              </a:pPr>
              <a:r>
                <a:rPr lang="en-US" sz="2400" i="0" dirty="0">
                  <a:solidFill>
                    <a:srgbClr val="FF0000"/>
                  </a:solidFill>
                  <a:latin typeface="+mn-lt"/>
                </a:rPr>
                <a:t>R</a:t>
              </a:r>
              <a:endParaRPr lang="en-US" i="0" dirty="0">
                <a:latin typeface="+mn-lt"/>
              </a:endParaRPr>
            </a:p>
          </p:txBody>
        </p:sp>
        <p:sp>
          <p:nvSpPr>
            <p:cNvPr id="387118" name="Text Box 21"/>
            <p:cNvSpPr txBox="1">
              <a:spLocks noChangeArrowheads="1"/>
            </p:cNvSpPr>
            <p:nvPr/>
          </p:nvSpPr>
          <p:spPr bwMode="auto">
            <a:xfrm>
              <a:off x="3868738" y="5378450"/>
              <a:ext cx="1543050" cy="2746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200" i="0">
                  <a:latin typeface="Arial" charset="0"/>
                  <a:ea typeface="ＭＳ Ｐゴシック" charset="-128"/>
                </a:rPr>
                <a:t>1A-23-F9-CD-06-9B</a:t>
              </a:r>
            </a:p>
          </p:txBody>
        </p:sp>
        <p:sp>
          <p:nvSpPr>
            <p:cNvPr id="387119" name="Text Box 22"/>
            <p:cNvSpPr txBox="1">
              <a:spLocks noChangeArrowheads="1"/>
            </p:cNvSpPr>
            <p:nvPr/>
          </p:nvSpPr>
          <p:spPr bwMode="auto">
            <a:xfrm>
              <a:off x="4016375" y="5205413"/>
              <a:ext cx="1322388" cy="2746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200" i="0">
                  <a:latin typeface="Arial" charset="0"/>
                  <a:ea typeface="ＭＳ Ｐゴシック" charset="-128"/>
                </a:rPr>
                <a:t>222.222.222.220</a:t>
              </a:r>
            </a:p>
          </p:txBody>
        </p:sp>
        <p:grpSp>
          <p:nvGrpSpPr>
            <p:cNvPr id="387120" name="Group 23"/>
            <p:cNvGrpSpPr>
              <a:grpSpLocks/>
            </p:cNvGrpSpPr>
            <p:nvPr/>
          </p:nvGrpSpPr>
          <p:grpSpPr bwMode="auto">
            <a:xfrm>
              <a:off x="3044825" y="5794375"/>
              <a:ext cx="1541463" cy="449263"/>
              <a:chOff x="1934" y="2405"/>
              <a:chExt cx="971" cy="283"/>
            </a:xfrm>
          </p:grpSpPr>
          <p:sp>
            <p:nvSpPr>
              <p:cNvPr id="387168" name="Text Box 24"/>
              <p:cNvSpPr txBox="1">
                <a:spLocks noChangeArrowheads="1"/>
              </p:cNvSpPr>
              <p:nvPr/>
            </p:nvSpPr>
            <p:spPr bwMode="auto">
              <a:xfrm>
                <a:off x="1934" y="2405"/>
                <a:ext cx="833" cy="1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n-US" sz="1200" i="0">
                    <a:latin typeface="Arial" charset="0"/>
                    <a:ea typeface="ＭＳ Ｐゴシック" charset="-128"/>
                  </a:rPr>
                  <a:t>111.111.111.110</a:t>
                </a:r>
              </a:p>
            </p:txBody>
          </p:sp>
          <p:sp>
            <p:nvSpPr>
              <p:cNvPr id="387169" name="Text Box 25"/>
              <p:cNvSpPr txBox="1">
                <a:spLocks noChangeArrowheads="1"/>
              </p:cNvSpPr>
              <p:nvPr/>
            </p:nvSpPr>
            <p:spPr bwMode="auto">
              <a:xfrm>
                <a:off x="1938" y="2515"/>
                <a:ext cx="967" cy="1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n-US" sz="1200" i="0">
                    <a:latin typeface="Arial" charset="0"/>
                    <a:ea typeface="ＭＳ Ｐゴシック" charset="-128"/>
                  </a:rPr>
                  <a:t>E6-E9-00-17-BB-4B</a:t>
                </a:r>
              </a:p>
            </p:txBody>
          </p:sp>
        </p:grpSp>
        <p:sp>
          <p:nvSpPr>
            <p:cNvPr id="387121" name="Text Box 26"/>
            <p:cNvSpPr txBox="1">
              <a:spLocks noChangeArrowheads="1"/>
            </p:cNvSpPr>
            <p:nvPr/>
          </p:nvSpPr>
          <p:spPr bwMode="auto">
            <a:xfrm>
              <a:off x="952500" y="6037263"/>
              <a:ext cx="1627188" cy="2746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200" i="0">
                  <a:latin typeface="Arial" charset="0"/>
                  <a:ea typeface="ＭＳ Ｐゴシック" charset="-128"/>
                </a:rPr>
                <a:t>CC-49-DE-D0-AB-7D</a:t>
              </a:r>
            </a:p>
          </p:txBody>
        </p:sp>
        <p:sp>
          <p:nvSpPr>
            <p:cNvPr id="387122" name="Text Box 27"/>
            <p:cNvSpPr txBox="1">
              <a:spLocks noChangeArrowheads="1"/>
            </p:cNvSpPr>
            <p:nvPr/>
          </p:nvSpPr>
          <p:spPr bwMode="auto">
            <a:xfrm>
              <a:off x="942975" y="5854700"/>
              <a:ext cx="1322388" cy="2746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200" i="0">
                  <a:latin typeface="Arial" charset="0"/>
                  <a:ea typeface="ＭＳ Ｐゴシック" charset="-128"/>
                </a:rPr>
                <a:t>111.111.111.112</a:t>
              </a:r>
            </a:p>
          </p:txBody>
        </p:sp>
        <p:sp>
          <p:nvSpPr>
            <p:cNvPr id="387123" name="Text Box 30"/>
            <p:cNvSpPr txBox="1">
              <a:spLocks noChangeArrowheads="1"/>
            </p:cNvSpPr>
            <p:nvPr/>
          </p:nvSpPr>
          <p:spPr bwMode="auto">
            <a:xfrm>
              <a:off x="709613" y="4741863"/>
              <a:ext cx="1322387" cy="2746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200" i="0">
                  <a:latin typeface="Arial" charset="0"/>
                  <a:ea typeface="ＭＳ Ｐゴシック" charset="-128"/>
                </a:rPr>
                <a:t>111.111.111.111</a:t>
              </a:r>
            </a:p>
          </p:txBody>
        </p:sp>
        <p:sp>
          <p:nvSpPr>
            <p:cNvPr id="387124" name="Text Box 33"/>
            <p:cNvSpPr txBox="1">
              <a:spLocks noChangeArrowheads="1"/>
            </p:cNvSpPr>
            <p:nvPr/>
          </p:nvSpPr>
          <p:spPr bwMode="auto">
            <a:xfrm>
              <a:off x="730250" y="4927600"/>
              <a:ext cx="1509713" cy="2746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200" i="0">
                  <a:latin typeface="Arial" charset="0"/>
                  <a:ea typeface="ＭＳ Ｐゴシック" charset="-128"/>
                </a:rPr>
                <a:t>74-29-9C-E8-FF-55</a:t>
              </a:r>
            </a:p>
          </p:txBody>
        </p:sp>
        <p:sp>
          <p:nvSpPr>
            <p:cNvPr id="387125" name="Freeform 39"/>
            <p:cNvSpPr>
              <a:spLocks/>
            </p:cNvSpPr>
            <p:nvPr/>
          </p:nvSpPr>
          <p:spPr bwMode="auto">
            <a:xfrm>
              <a:off x="2365375" y="4437063"/>
              <a:ext cx="839788" cy="1069975"/>
            </a:xfrm>
            <a:custGeom>
              <a:avLst/>
              <a:gdLst>
                <a:gd name="T0" fmla="*/ 2147483647 w 1005"/>
                <a:gd name="T1" fmla="*/ 2147483647 h 996"/>
                <a:gd name="T2" fmla="*/ 2147483647 w 1005"/>
                <a:gd name="T3" fmla="*/ 2147483647 h 996"/>
                <a:gd name="T4" fmla="*/ 2147483647 w 1005"/>
                <a:gd name="T5" fmla="*/ 2147483647 h 996"/>
                <a:gd name="T6" fmla="*/ 2147483647 w 1005"/>
                <a:gd name="T7" fmla="*/ 2147483647 h 996"/>
                <a:gd name="T8" fmla="*/ 2147483647 w 1005"/>
                <a:gd name="T9" fmla="*/ 2147483647 h 996"/>
                <a:gd name="T10" fmla="*/ 2147483647 w 1005"/>
                <a:gd name="T11" fmla="*/ 2147483647 h 996"/>
                <a:gd name="T12" fmla="*/ 2147483647 w 1005"/>
                <a:gd name="T13" fmla="*/ 2147483647 h 996"/>
                <a:gd name="T14" fmla="*/ 2147483647 w 1005"/>
                <a:gd name="T15" fmla="*/ 2147483647 h 996"/>
                <a:gd name="T16" fmla="*/ 2147483647 w 1005"/>
                <a:gd name="T17" fmla="*/ 2147483647 h 996"/>
                <a:gd name="T18" fmla="*/ 2147483647 w 1005"/>
                <a:gd name="T19" fmla="*/ 2147483647 h 996"/>
                <a:gd name="T20" fmla="*/ 2147483647 w 1005"/>
                <a:gd name="T21" fmla="*/ 2147483647 h 996"/>
                <a:gd name="T22" fmla="*/ 2147483647 w 1005"/>
                <a:gd name="T23" fmla="*/ 2147483647 h 996"/>
                <a:gd name="T24" fmla="*/ 2147483647 w 1005"/>
                <a:gd name="T25" fmla="*/ 2147483647 h 99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005"/>
                <a:gd name="T40" fmla="*/ 0 h 996"/>
                <a:gd name="T41" fmla="*/ 1005 w 1005"/>
                <a:gd name="T42" fmla="*/ 996 h 99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005" h="996">
                  <a:moveTo>
                    <a:pt x="307" y="83"/>
                  </a:moveTo>
                  <a:cubicBezTo>
                    <a:pt x="218" y="117"/>
                    <a:pt x="182" y="156"/>
                    <a:pt x="134" y="227"/>
                  </a:cubicBezTo>
                  <a:cubicBezTo>
                    <a:pt x="86" y="298"/>
                    <a:pt x="38" y="426"/>
                    <a:pt x="19" y="507"/>
                  </a:cubicBezTo>
                  <a:cubicBezTo>
                    <a:pt x="0" y="588"/>
                    <a:pt x="8" y="648"/>
                    <a:pt x="19" y="716"/>
                  </a:cubicBezTo>
                  <a:cubicBezTo>
                    <a:pt x="30" y="784"/>
                    <a:pt x="54" y="873"/>
                    <a:pt x="84" y="918"/>
                  </a:cubicBezTo>
                  <a:cubicBezTo>
                    <a:pt x="114" y="963"/>
                    <a:pt x="148" y="984"/>
                    <a:pt x="199" y="990"/>
                  </a:cubicBezTo>
                  <a:cubicBezTo>
                    <a:pt x="250" y="996"/>
                    <a:pt x="310" y="961"/>
                    <a:pt x="393" y="954"/>
                  </a:cubicBezTo>
                  <a:cubicBezTo>
                    <a:pt x="476" y="947"/>
                    <a:pt x="614" y="967"/>
                    <a:pt x="696" y="947"/>
                  </a:cubicBezTo>
                  <a:cubicBezTo>
                    <a:pt x="778" y="927"/>
                    <a:pt x="833" y="898"/>
                    <a:pt x="883" y="831"/>
                  </a:cubicBezTo>
                  <a:cubicBezTo>
                    <a:pt x="933" y="764"/>
                    <a:pt x="991" y="644"/>
                    <a:pt x="998" y="543"/>
                  </a:cubicBezTo>
                  <a:cubicBezTo>
                    <a:pt x="1005" y="442"/>
                    <a:pt x="981" y="313"/>
                    <a:pt x="926" y="227"/>
                  </a:cubicBezTo>
                  <a:cubicBezTo>
                    <a:pt x="871" y="141"/>
                    <a:pt x="768" y="50"/>
                    <a:pt x="667" y="25"/>
                  </a:cubicBezTo>
                  <a:cubicBezTo>
                    <a:pt x="566" y="0"/>
                    <a:pt x="396" y="49"/>
                    <a:pt x="307" y="83"/>
                  </a:cubicBezTo>
                  <a:close/>
                </a:path>
              </a:pathLst>
            </a:custGeom>
            <a:solidFill>
              <a:srgbClr val="00CCFF"/>
            </a:solidFill>
            <a:ln w="9525" cap="flat" cmpd="sng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87126" name="Line 40"/>
            <p:cNvSpPr>
              <a:spLocks noChangeShapeType="1"/>
            </p:cNvSpPr>
            <p:nvPr/>
          </p:nvSpPr>
          <p:spPr bwMode="auto">
            <a:xfrm>
              <a:off x="2062163" y="4416425"/>
              <a:ext cx="438150" cy="2301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87127" name="Line 41"/>
            <p:cNvSpPr>
              <a:spLocks noChangeShapeType="1"/>
            </p:cNvSpPr>
            <p:nvPr/>
          </p:nvSpPr>
          <p:spPr bwMode="auto">
            <a:xfrm flipV="1">
              <a:off x="2185988" y="5360988"/>
              <a:ext cx="231775" cy="25558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87128" name="Line 42"/>
            <p:cNvSpPr>
              <a:spLocks noChangeShapeType="1"/>
            </p:cNvSpPr>
            <p:nvPr/>
          </p:nvSpPr>
          <p:spPr bwMode="auto">
            <a:xfrm>
              <a:off x="3184525" y="4954588"/>
              <a:ext cx="584200" cy="952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87129" name="Line 44"/>
            <p:cNvSpPr>
              <a:spLocks noChangeShapeType="1"/>
            </p:cNvSpPr>
            <p:nvPr/>
          </p:nvSpPr>
          <p:spPr bwMode="auto">
            <a:xfrm flipV="1">
              <a:off x="2101850" y="5711825"/>
              <a:ext cx="0" cy="16351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87130" name="Line 45"/>
            <p:cNvSpPr>
              <a:spLocks noChangeShapeType="1"/>
            </p:cNvSpPr>
            <p:nvPr/>
          </p:nvSpPr>
          <p:spPr bwMode="auto">
            <a:xfrm flipH="1" flipV="1">
              <a:off x="1976438" y="4489450"/>
              <a:ext cx="0" cy="3984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87131" name="Line 46"/>
            <p:cNvSpPr>
              <a:spLocks noChangeShapeType="1"/>
            </p:cNvSpPr>
            <p:nvPr/>
          </p:nvSpPr>
          <p:spPr bwMode="auto">
            <a:xfrm>
              <a:off x="3854450" y="5021263"/>
              <a:ext cx="0" cy="75088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87132" name="Line 47"/>
            <p:cNvSpPr>
              <a:spLocks noChangeShapeType="1"/>
            </p:cNvSpPr>
            <p:nvPr/>
          </p:nvSpPr>
          <p:spPr bwMode="auto">
            <a:xfrm flipH="1" flipV="1">
              <a:off x="4935538" y="5011738"/>
              <a:ext cx="4762" cy="22066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25" name="Text Box 58"/>
            <p:cNvSpPr txBox="1">
              <a:spLocks noChangeArrowheads="1"/>
            </p:cNvSpPr>
            <p:nvPr/>
          </p:nvSpPr>
          <p:spPr bwMode="auto">
            <a:xfrm>
              <a:off x="719138" y="4156075"/>
              <a:ext cx="390525" cy="4619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>
                <a:defRPr/>
              </a:pPr>
              <a:r>
                <a:rPr lang="en-US" sz="2400" i="0" dirty="0">
                  <a:solidFill>
                    <a:srgbClr val="FF0000"/>
                  </a:solidFill>
                  <a:latin typeface="+mj-lt"/>
                </a:rPr>
                <a:t>A</a:t>
              </a:r>
            </a:p>
          </p:txBody>
        </p:sp>
        <p:sp>
          <p:nvSpPr>
            <p:cNvPr id="387134" name="Line 60"/>
            <p:cNvSpPr>
              <a:spLocks noChangeShapeType="1"/>
            </p:cNvSpPr>
            <p:nvPr/>
          </p:nvSpPr>
          <p:spPr bwMode="auto">
            <a:xfrm>
              <a:off x="5045075" y="4921250"/>
              <a:ext cx="119856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grpSp>
          <p:nvGrpSpPr>
            <p:cNvPr id="387135" name="Group 63"/>
            <p:cNvGrpSpPr>
              <a:grpSpLocks/>
            </p:cNvGrpSpPr>
            <p:nvPr/>
          </p:nvGrpSpPr>
          <p:grpSpPr bwMode="auto">
            <a:xfrm>
              <a:off x="7372350" y="4845050"/>
              <a:ext cx="1558925" cy="460375"/>
              <a:chOff x="4351" y="2786"/>
              <a:chExt cx="982" cy="290"/>
            </a:xfrm>
          </p:grpSpPr>
          <p:sp>
            <p:nvSpPr>
              <p:cNvPr id="387166" name="Text Box 64"/>
              <p:cNvSpPr txBox="1">
                <a:spLocks noChangeArrowheads="1"/>
              </p:cNvSpPr>
              <p:nvPr/>
            </p:nvSpPr>
            <p:spPr bwMode="auto">
              <a:xfrm>
                <a:off x="4352" y="2786"/>
                <a:ext cx="833" cy="1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n-US" sz="1200" i="0">
                    <a:latin typeface="Arial" charset="0"/>
                    <a:ea typeface="ＭＳ Ｐゴシック" charset="-128"/>
                  </a:rPr>
                  <a:t>222.222.222.222</a:t>
                </a:r>
              </a:p>
            </p:txBody>
          </p:sp>
          <p:sp>
            <p:nvSpPr>
              <p:cNvPr id="387167" name="Text Box 65"/>
              <p:cNvSpPr txBox="1">
                <a:spLocks noChangeArrowheads="1"/>
              </p:cNvSpPr>
              <p:nvPr/>
            </p:nvSpPr>
            <p:spPr bwMode="auto">
              <a:xfrm>
                <a:off x="4351" y="2904"/>
                <a:ext cx="982" cy="17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n-US" sz="1200" i="0">
                    <a:latin typeface="Arial" charset="0"/>
                    <a:ea typeface="ＭＳ Ｐゴシック" charset="-128"/>
                  </a:rPr>
                  <a:t>49-BD-D2-C7-56-2A</a:t>
                </a:r>
              </a:p>
            </p:txBody>
          </p:sp>
        </p:grpSp>
        <p:sp>
          <p:nvSpPr>
            <p:cNvPr id="387136" name="Line 67"/>
            <p:cNvSpPr>
              <a:spLocks noChangeShapeType="1"/>
            </p:cNvSpPr>
            <p:nvPr/>
          </p:nvSpPr>
          <p:spPr bwMode="auto">
            <a:xfrm flipV="1">
              <a:off x="6943725" y="4416425"/>
              <a:ext cx="450850" cy="3175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87137" name="Line 68"/>
            <p:cNvSpPr>
              <a:spLocks noChangeShapeType="1"/>
            </p:cNvSpPr>
            <p:nvPr/>
          </p:nvSpPr>
          <p:spPr bwMode="auto">
            <a:xfrm flipH="1" flipV="1">
              <a:off x="7469188" y="4492625"/>
              <a:ext cx="11112" cy="38893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87138" name="Text Box 71"/>
            <p:cNvSpPr txBox="1">
              <a:spLocks noChangeArrowheads="1"/>
            </p:cNvSpPr>
            <p:nvPr/>
          </p:nvSpPr>
          <p:spPr bwMode="auto">
            <a:xfrm>
              <a:off x="7073900" y="5811838"/>
              <a:ext cx="1322388" cy="2746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200" i="0">
                  <a:latin typeface="Arial" charset="0"/>
                  <a:ea typeface="ＭＳ Ｐゴシック" charset="-128"/>
                </a:rPr>
                <a:t>222.222.222.221</a:t>
              </a:r>
            </a:p>
          </p:txBody>
        </p:sp>
        <p:sp>
          <p:nvSpPr>
            <p:cNvPr id="387139" name="Text Box 72"/>
            <p:cNvSpPr txBox="1">
              <a:spLocks noChangeArrowheads="1"/>
            </p:cNvSpPr>
            <p:nvPr/>
          </p:nvSpPr>
          <p:spPr bwMode="auto">
            <a:xfrm>
              <a:off x="7077075" y="5986463"/>
              <a:ext cx="1501775" cy="2746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200" i="0">
                  <a:latin typeface="Arial" charset="0"/>
                  <a:ea typeface="ＭＳ Ｐゴシック" charset="-128"/>
                </a:rPr>
                <a:t>88-B2-2F-54-1A-0F</a:t>
              </a:r>
            </a:p>
          </p:txBody>
        </p:sp>
        <p:sp>
          <p:nvSpPr>
            <p:cNvPr id="387140" name="Line 73"/>
            <p:cNvSpPr>
              <a:spLocks noChangeShapeType="1"/>
            </p:cNvSpPr>
            <p:nvPr/>
          </p:nvSpPr>
          <p:spPr bwMode="auto">
            <a:xfrm flipH="1" flipV="1">
              <a:off x="6873875" y="5313363"/>
              <a:ext cx="254000" cy="25082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87141" name="Line 74"/>
            <p:cNvSpPr>
              <a:spLocks noChangeShapeType="1"/>
            </p:cNvSpPr>
            <p:nvPr/>
          </p:nvSpPr>
          <p:spPr bwMode="auto">
            <a:xfrm flipH="1">
              <a:off x="7208838" y="5654675"/>
              <a:ext cx="4762" cy="20161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87142" name="Freeform 75"/>
            <p:cNvSpPr>
              <a:spLocks/>
            </p:cNvSpPr>
            <p:nvPr/>
          </p:nvSpPr>
          <p:spPr bwMode="auto">
            <a:xfrm>
              <a:off x="6203950" y="4440238"/>
              <a:ext cx="765175" cy="1081088"/>
            </a:xfrm>
            <a:custGeom>
              <a:avLst/>
              <a:gdLst>
                <a:gd name="T0" fmla="*/ 2147483647 w 1005"/>
                <a:gd name="T1" fmla="*/ 2147483647 h 996"/>
                <a:gd name="T2" fmla="*/ 2147483647 w 1005"/>
                <a:gd name="T3" fmla="*/ 2147483647 h 996"/>
                <a:gd name="T4" fmla="*/ 2147483647 w 1005"/>
                <a:gd name="T5" fmla="*/ 2147483647 h 996"/>
                <a:gd name="T6" fmla="*/ 2147483647 w 1005"/>
                <a:gd name="T7" fmla="*/ 2147483647 h 996"/>
                <a:gd name="T8" fmla="*/ 2147483647 w 1005"/>
                <a:gd name="T9" fmla="*/ 2147483647 h 996"/>
                <a:gd name="T10" fmla="*/ 2147483647 w 1005"/>
                <a:gd name="T11" fmla="*/ 2147483647 h 996"/>
                <a:gd name="T12" fmla="*/ 2147483647 w 1005"/>
                <a:gd name="T13" fmla="*/ 2147483647 h 996"/>
                <a:gd name="T14" fmla="*/ 2147483647 w 1005"/>
                <a:gd name="T15" fmla="*/ 2147483647 h 996"/>
                <a:gd name="T16" fmla="*/ 2147483647 w 1005"/>
                <a:gd name="T17" fmla="*/ 2147483647 h 996"/>
                <a:gd name="T18" fmla="*/ 2147483647 w 1005"/>
                <a:gd name="T19" fmla="*/ 2147483647 h 996"/>
                <a:gd name="T20" fmla="*/ 2147483647 w 1005"/>
                <a:gd name="T21" fmla="*/ 2147483647 h 996"/>
                <a:gd name="T22" fmla="*/ 2147483647 w 1005"/>
                <a:gd name="T23" fmla="*/ 2147483647 h 996"/>
                <a:gd name="T24" fmla="*/ 2147483647 w 1005"/>
                <a:gd name="T25" fmla="*/ 2147483647 h 99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005"/>
                <a:gd name="T40" fmla="*/ 0 h 996"/>
                <a:gd name="T41" fmla="*/ 1005 w 1005"/>
                <a:gd name="T42" fmla="*/ 996 h 99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005" h="996">
                  <a:moveTo>
                    <a:pt x="307" y="83"/>
                  </a:moveTo>
                  <a:cubicBezTo>
                    <a:pt x="218" y="117"/>
                    <a:pt x="182" y="156"/>
                    <a:pt x="134" y="227"/>
                  </a:cubicBezTo>
                  <a:cubicBezTo>
                    <a:pt x="86" y="298"/>
                    <a:pt x="38" y="426"/>
                    <a:pt x="19" y="507"/>
                  </a:cubicBezTo>
                  <a:cubicBezTo>
                    <a:pt x="0" y="588"/>
                    <a:pt x="8" y="648"/>
                    <a:pt x="19" y="716"/>
                  </a:cubicBezTo>
                  <a:cubicBezTo>
                    <a:pt x="30" y="784"/>
                    <a:pt x="54" y="873"/>
                    <a:pt x="84" y="918"/>
                  </a:cubicBezTo>
                  <a:cubicBezTo>
                    <a:pt x="114" y="963"/>
                    <a:pt x="148" y="984"/>
                    <a:pt x="199" y="990"/>
                  </a:cubicBezTo>
                  <a:cubicBezTo>
                    <a:pt x="250" y="996"/>
                    <a:pt x="310" y="961"/>
                    <a:pt x="393" y="954"/>
                  </a:cubicBezTo>
                  <a:cubicBezTo>
                    <a:pt x="476" y="947"/>
                    <a:pt x="614" y="967"/>
                    <a:pt x="696" y="947"/>
                  </a:cubicBezTo>
                  <a:cubicBezTo>
                    <a:pt x="778" y="927"/>
                    <a:pt x="833" y="898"/>
                    <a:pt x="883" y="831"/>
                  </a:cubicBezTo>
                  <a:cubicBezTo>
                    <a:pt x="933" y="764"/>
                    <a:pt x="991" y="644"/>
                    <a:pt x="998" y="543"/>
                  </a:cubicBezTo>
                  <a:cubicBezTo>
                    <a:pt x="1005" y="442"/>
                    <a:pt x="981" y="313"/>
                    <a:pt x="926" y="227"/>
                  </a:cubicBezTo>
                  <a:cubicBezTo>
                    <a:pt x="871" y="141"/>
                    <a:pt x="768" y="50"/>
                    <a:pt x="667" y="25"/>
                  </a:cubicBezTo>
                  <a:cubicBezTo>
                    <a:pt x="566" y="0"/>
                    <a:pt x="396" y="49"/>
                    <a:pt x="307" y="83"/>
                  </a:cubicBezTo>
                  <a:close/>
                </a:path>
              </a:pathLst>
            </a:custGeom>
            <a:solidFill>
              <a:srgbClr val="00CCFF"/>
            </a:solidFill>
            <a:ln w="9525" cap="flat" cmpd="sng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5" name="Text Box 76"/>
            <p:cNvSpPr txBox="1">
              <a:spLocks noChangeArrowheads="1"/>
            </p:cNvSpPr>
            <p:nvPr/>
          </p:nvSpPr>
          <p:spPr bwMode="auto">
            <a:xfrm>
              <a:off x="8307388" y="4073525"/>
              <a:ext cx="357187" cy="4619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>
                <a:defRPr/>
              </a:pPr>
              <a:r>
                <a:rPr lang="en-US" sz="2400" i="0" dirty="0">
                  <a:solidFill>
                    <a:srgbClr val="FF0000"/>
                  </a:solidFill>
                  <a:latin typeface="+mj-lt"/>
                </a:rPr>
                <a:t>B</a:t>
              </a:r>
            </a:p>
          </p:txBody>
        </p:sp>
        <p:grpSp>
          <p:nvGrpSpPr>
            <p:cNvPr id="387144" name="Group 130"/>
            <p:cNvGrpSpPr>
              <a:grpSpLocks/>
            </p:cNvGrpSpPr>
            <p:nvPr/>
          </p:nvGrpSpPr>
          <p:grpSpPr bwMode="auto">
            <a:xfrm>
              <a:off x="7179310" y="4033520"/>
              <a:ext cx="1009650" cy="855028"/>
              <a:chOff x="7179310" y="4033520"/>
              <a:chExt cx="1009650" cy="855028"/>
            </a:xfrm>
          </p:grpSpPr>
          <p:grpSp>
            <p:nvGrpSpPr>
              <p:cNvPr id="387162" name="Group 44"/>
              <p:cNvGrpSpPr>
                <a:grpSpLocks/>
              </p:cNvGrpSpPr>
              <p:nvPr/>
            </p:nvGrpSpPr>
            <p:grpSpPr bwMode="auto">
              <a:xfrm>
                <a:off x="7179310" y="4033520"/>
                <a:ext cx="1009650" cy="855028"/>
                <a:chOff x="-44" y="1473"/>
                <a:chExt cx="981" cy="1105"/>
              </a:xfrm>
            </p:grpSpPr>
            <p:pic>
              <p:nvPicPr>
                <p:cNvPr id="387164" name="Picture 45" descr="desktop_computer_stylized_medium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 flipH="1">
                  <a:off x="-44" y="1473"/>
                  <a:ext cx="981" cy="110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387165" name="Freeform 46"/>
                <p:cNvSpPr>
                  <a:spLocks/>
                </p:cNvSpPr>
                <p:nvPr/>
              </p:nvSpPr>
              <p:spPr bwMode="auto">
                <a:xfrm flipH="1">
                  <a:off x="374" y="1579"/>
                  <a:ext cx="477" cy="506"/>
                </a:xfrm>
                <a:custGeom>
                  <a:avLst/>
                  <a:gdLst>
                    <a:gd name="T0" fmla="*/ 0 w 356"/>
                    <a:gd name="T1" fmla="*/ 0 h 368"/>
                    <a:gd name="T2" fmla="*/ 1736 w 356"/>
                    <a:gd name="T3" fmla="*/ 95 h 368"/>
                    <a:gd name="T4" fmla="*/ 2059 w 356"/>
                    <a:gd name="T5" fmla="*/ 1990 h 368"/>
                    <a:gd name="T6" fmla="*/ 454 w 356"/>
                    <a:gd name="T7" fmla="*/ 2489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56"/>
                    <a:gd name="T16" fmla="*/ 0 h 368"/>
                    <a:gd name="T17" fmla="*/ 356 w 356"/>
                    <a:gd name="T18" fmla="*/ 368 h 36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 cap="flat" cmpd="sng">
                  <a:noFill/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sp>
            <p:nvSpPr>
              <p:cNvPr id="55" name="Rectangle 43"/>
              <p:cNvSpPr>
                <a:spLocks noChangeArrowheads="1"/>
              </p:cNvSpPr>
              <p:nvPr/>
            </p:nvSpPr>
            <p:spPr bwMode="auto">
              <a:xfrm rot="-5400000">
                <a:off x="7438232" y="4309268"/>
                <a:ext cx="127000" cy="195263"/>
              </a:xfrm>
              <a:prstGeom prst="rect">
                <a:avLst/>
              </a:prstGeom>
              <a:gradFill rotWithShape="1">
                <a:gsLst>
                  <a:gs pos="0">
                    <a:srgbClr val="008000"/>
                  </a:gs>
                  <a:gs pos="50000">
                    <a:schemeClr val="bg1"/>
                  </a:gs>
                  <a:gs pos="100000">
                    <a:srgbClr val="008000"/>
                  </a:gs>
                </a:gsLst>
                <a:lin ang="0" scaled="1"/>
              </a:gradFill>
              <a:ln w="9525">
                <a:solidFill>
                  <a:srgbClr val="0080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/>
              </a:p>
            </p:txBody>
          </p:sp>
        </p:grpSp>
        <p:grpSp>
          <p:nvGrpSpPr>
            <p:cNvPr id="387145" name="Group 131"/>
            <p:cNvGrpSpPr>
              <a:grpSpLocks/>
            </p:cNvGrpSpPr>
            <p:nvPr/>
          </p:nvGrpSpPr>
          <p:grpSpPr bwMode="auto">
            <a:xfrm>
              <a:off x="3757931" y="4714240"/>
              <a:ext cx="1291589" cy="426719"/>
              <a:chOff x="4011931" y="3379152"/>
              <a:chExt cx="1262062" cy="390207"/>
            </a:xfrm>
          </p:grpSpPr>
          <p:sp>
            <p:nvSpPr>
              <p:cNvPr id="43" name="Rectangle 43"/>
              <p:cNvSpPr>
                <a:spLocks noChangeArrowheads="1"/>
              </p:cNvSpPr>
              <p:nvPr/>
            </p:nvSpPr>
            <p:spPr bwMode="auto">
              <a:xfrm rot="-5400000">
                <a:off x="5112705" y="3476529"/>
                <a:ext cx="127747" cy="195452"/>
              </a:xfrm>
              <a:prstGeom prst="rect">
                <a:avLst/>
              </a:prstGeom>
              <a:gradFill rotWithShape="1">
                <a:gsLst>
                  <a:gs pos="0">
                    <a:srgbClr val="008000"/>
                  </a:gs>
                  <a:gs pos="50000">
                    <a:schemeClr val="bg1"/>
                  </a:gs>
                  <a:gs pos="100000">
                    <a:srgbClr val="008000"/>
                  </a:gs>
                </a:gsLst>
                <a:lin ang="0" scaled="1"/>
              </a:gradFill>
              <a:ln w="9525">
                <a:solidFill>
                  <a:srgbClr val="0080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/>
              </a:p>
            </p:txBody>
          </p:sp>
          <p:grpSp>
            <p:nvGrpSpPr>
              <p:cNvPr id="387152" name="Group 1185"/>
              <p:cNvGrpSpPr>
                <a:grpSpLocks/>
              </p:cNvGrpSpPr>
              <p:nvPr/>
            </p:nvGrpSpPr>
            <p:grpSpPr bwMode="auto">
              <a:xfrm>
                <a:off x="4197985" y="3379152"/>
                <a:ext cx="892175" cy="390207"/>
                <a:chOff x="4650" y="1129"/>
                <a:chExt cx="246" cy="95"/>
              </a:xfrm>
            </p:grpSpPr>
            <p:sp>
              <p:nvSpPr>
                <p:cNvPr id="387154" name="Oval 407"/>
                <p:cNvSpPr>
                  <a:spLocks noChangeArrowheads="1"/>
                </p:cNvSpPr>
                <p:nvPr/>
              </p:nvSpPr>
              <p:spPr bwMode="auto">
                <a:xfrm>
                  <a:off x="4651" y="1171"/>
                  <a:ext cx="244" cy="53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 sz="2400" i="0">
                    <a:latin typeface="Times New Roman" pitchFamily="18" charset="0"/>
                    <a:cs typeface="Arial" charset="0"/>
                  </a:endParaRPr>
                </a:p>
              </p:txBody>
            </p:sp>
            <p:sp>
              <p:nvSpPr>
                <p:cNvPr id="387155" name="Rectangle 410"/>
                <p:cNvSpPr>
                  <a:spLocks noChangeArrowheads="1"/>
                </p:cNvSpPr>
                <p:nvPr/>
              </p:nvSpPr>
              <p:spPr bwMode="auto">
                <a:xfrm>
                  <a:off x="4651" y="1165"/>
                  <a:ext cx="245" cy="33"/>
                </a:xfrm>
                <a:prstGeom prst="rect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12700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 eaLnBrk="0" hangingPunct="0"/>
                  <a:endParaRPr lang="el-GR" sz="2400" i="0">
                    <a:latin typeface="Times New Roman" pitchFamily="18" charset="0"/>
                    <a:cs typeface="Arial" charset="0"/>
                  </a:endParaRPr>
                </a:p>
              </p:txBody>
            </p:sp>
            <p:sp>
              <p:nvSpPr>
                <p:cNvPr id="387156" name="Oval 411"/>
                <p:cNvSpPr>
                  <a:spLocks noChangeArrowheads="1"/>
                </p:cNvSpPr>
                <p:nvPr/>
              </p:nvSpPr>
              <p:spPr bwMode="auto">
                <a:xfrm>
                  <a:off x="4650" y="1129"/>
                  <a:ext cx="244" cy="62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 sz="2400" i="0">
                    <a:latin typeface="Times New Roman" pitchFamily="18" charset="0"/>
                    <a:cs typeface="Arial" charset="0"/>
                  </a:endParaRPr>
                </a:p>
              </p:txBody>
            </p:sp>
            <p:grpSp>
              <p:nvGrpSpPr>
                <p:cNvPr id="387157" name="Group 1189"/>
                <p:cNvGrpSpPr>
                  <a:grpSpLocks/>
                </p:cNvGrpSpPr>
                <p:nvPr/>
              </p:nvGrpSpPr>
              <p:grpSpPr bwMode="auto">
                <a:xfrm>
                  <a:off x="4699" y="1145"/>
                  <a:ext cx="138" cy="29"/>
                  <a:chOff x="2468" y="1332"/>
                  <a:chExt cx="310" cy="60"/>
                </a:xfrm>
              </p:grpSpPr>
              <p:sp>
                <p:nvSpPr>
                  <p:cNvPr id="387160" name="Freeform 1190"/>
                  <p:cNvSpPr>
                    <a:spLocks/>
                  </p:cNvSpPr>
                  <p:nvPr/>
                </p:nvSpPr>
                <p:spPr bwMode="auto">
                  <a:xfrm>
                    <a:off x="2468" y="1332"/>
                    <a:ext cx="310" cy="60"/>
                  </a:xfrm>
                  <a:custGeom>
                    <a:avLst/>
                    <a:gdLst>
                      <a:gd name="T0" fmla="*/ 0 w 310"/>
                      <a:gd name="T1" fmla="*/ 60 h 60"/>
                      <a:gd name="T2" fmla="*/ 96 w 310"/>
                      <a:gd name="T3" fmla="*/ 60 h 60"/>
                      <a:gd name="T4" fmla="*/ 192 w 310"/>
                      <a:gd name="T5" fmla="*/ 0 h 60"/>
                      <a:gd name="T6" fmla="*/ 310 w 310"/>
                      <a:gd name="T7" fmla="*/ 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310"/>
                      <a:gd name="T13" fmla="*/ 0 h 60"/>
                      <a:gd name="T14" fmla="*/ 310 w 310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310" h="60">
                        <a:moveTo>
                          <a:pt x="0" y="60"/>
                        </a:moveTo>
                        <a:lnTo>
                          <a:pt x="96" y="60"/>
                        </a:lnTo>
                        <a:lnTo>
                          <a:pt x="192" y="0"/>
                        </a:lnTo>
                        <a:lnTo>
                          <a:pt x="310" y="0"/>
                        </a:lnTo>
                      </a:path>
                    </a:pathLst>
                  </a:custGeom>
                  <a:noFill/>
                  <a:ln w="12700" cmpd="sng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387161" name="Freeform 1191"/>
                  <p:cNvSpPr>
                    <a:spLocks/>
                  </p:cNvSpPr>
                  <p:nvPr/>
                </p:nvSpPr>
                <p:spPr bwMode="auto">
                  <a:xfrm>
                    <a:off x="2482" y="1332"/>
                    <a:ext cx="282" cy="60"/>
                  </a:xfrm>
                  <a:custGeom>
                    <a:avLst/>
                    <a:gdLst>
                      <a:gd name="T0" fmla="*/ 0 w 282"/>
                      <a:gd name="T1" fmla="*/ 0 h 60"/>
                      <a:gd name="T2" fmla="*/ 96 w 282"/>
                      <a:gd name="T3" fmla="*/ 0 h 60"/>
                      <a:gd name="T4" fmla="*/ 192 w 282"/>
                      <a:gd name="T5" fmla="*/ 60 h 60"/>
                      <a:gd name="T6" fmla="*/ 282 w 282"/>
                      <a:gd name="T7" fmla="*/ 6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82"/>
                      <a:gd name="T13" fmla="*/ 0 h 60"/>
                      <a:gd name="T14" fmla="*/ 282 w 282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82" h="60">
                        <a:moveTo>
                          <a:pt x="0" y="0"/>
                        </a:moveTo>
                        <a:lnTo>
                          <a:pt x="96" y="0"/>
                        </a:lnTo>
                        <a:lnTo>
                          <a:pt x="192" y="60"/>
                        </a:lnTo>
                        <a:lnTo>
                          <a:pt x="282" y="60"/>
                        </a:lnTo>
                      </a:path>
                    </a:pathLst>
                  </a:custGeom>
                  <a:noFill/>
                  <a:ln w="12700" cmpd="sng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</p:grpSp>
            <p:sp>
              <p:nvSpPr>
                <p:cNvPr id="387158" name="Line 1192"/>
                <p:cNvSpPr>
                  <a:spLocks noChangeShapeType="1"/>
                </p:cNvSpPr>
                <p:nvPr/>
              </p:nvSpPr>
              <p:spPr bwMode="auto">
                <a:xfrm>
                  <a:off x="4651" y="1158"/>
                  <a:ext cx="0" cy="4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387159" name="Line 1193"/>
                <p:cNvSpPr>
                  <a:spLocks noChangeShapeType="1"/>
                </p:cNvSpPr>
                <p:nvPr/>
              </p:nvSpPr>
              <p:spPr bwMode="auto">
                <a:xfrm>
                  <a:off x="4894" y="1160"/>
                  <a:ext cx="0" cy="4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45" name="Rectangle 43"/>
              <p:cNvSpPr>
                <a:spLocks noChangeArrowheads="1"/>
              </p:cNvSpPr>
              <p:nvPr/>
            </p:nvSpPr>
            <p:spPr bwMode="auto">
              <a:xfrm rot="-5400000">
                <a:off x="4046199" y="3485965"/>
                <a:ext cx="126295" cy="195452"/>
              </a:xfrm>
              <a:prstGeom prst="rect">
                <a:avLst/>
              </a:prstGeom>
              <a:gradFill rotWithShape="1">
                <a:gsLst>
                  <a:gs pos="0">
                    <a:srgbClr val="008000"/>
                  </a:gs>
                  <a:gs pos="50000">
                    <a:schemeClr val="bg1"/>
                  </a:gs>
                  <a:gs pos="100000">
                    <a:srgbClr val="008000"/>
                  </a:gs>
                </a:gsLst>
                <a:lin ang="0" scaled="1"/>
              </a:gradFill>
              <a:ln w="9525">
                <a:solidFill>
                  <a:srgbClr val="0080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/>
              </a:p>
            </p:txBody>
          </p:sp>
        </p:grpSp>
        <p:grpSp>
          <p:nvGrpSpPr>
            <p:cNvPr id="387146" name="Group 132"/>
            <p:cNvGrpSpPr>
              <a:grpSpLocks/>
            </p:cNvGrpSpPr>
            <p:nvPr/>
          </p:nvGrpSpPr>
          <p:grpSpPr bwMode="auto">
            <a:xfrm>
              <a:off x="1483360" y="5313680"/>
              <a:ext cx="701043" cy="517588"/>
              <a:chOff x="1046480" y="3962400"/>
              <a:chExt cx="1026163" cy="761428"/>
            </a:xfrm>
          </p:grpSpPr>
          <p:sp>
            <p:nvSpPr>
              <p:cNvPr id="39" name="Rectangle 48"/>
              <p:cNvSpPr>
                <a:spLocks noChangeArrowheads="1"/>
              </p:cNvSpPr>
              <p:nvPr/>
            </p:nvSpPr>
            <p:spPr bwMode="auto">
              <a:xfrm rot="-5400000">
                <a:off x="1893437" y="4298853"/>
                <a:ext cx="109764" cy="248638"/>
              </a:xfrm>
              <a:prstGeom prst="rect">
                <a:avLst/>
              </a:prstGeom>
              <a:gradFill rotWithShape="1">
                <a:gsLst>
                  <a:gs pos="0">
                    <a:srgbClr val="008000"/>
                  </a:gs>
                  <a:gs pos="50000">
                    <a:schemeClr val="bg1"/>
                  </a:gs>
                  <a:gs pos="100000">
                    <a:srgbClr val="008000"/>
                  </a:gs>
                </a:gsLst>
                <a:lin ang="0" scaled="1"/>
              </a:gradFill>
              <a:ln w="9525">
                <a:solidFill>
                  <a:srgbClr val="0080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/>
              </a:p>
            </p:txBody>
          </p:sp>
          <p:grpSp>
            <p:nvGrpSpPr>
              <p:cNvPr id="387148" name="Group 49"/>
              <p:cNvGrpSpPr>
                <a:grpSpLocks/>
              </p:cNvGrpSpPr>
              <p:nvPr/>
            </p:nvGrpSpPr>
            <p:grpSpPr bwMode="auto">
              <a:xfrm>
                <a:off x="1046480" y="3962400"/>
                <a:ext cx="936071" cy="761428"/>
                <a:chOff x="-44" y="1473"/>
                <a:chExt cx="981" cy="1105"/>
              </a:xfrm>
            </p:grpSpPr>
            <p:pic>
              <p:nvPicPr>
                <p:cNvPr id="387149" name="Picture 50" descr="desktop_computer_stylized_medium"/>
                <p:cNvPicPr>
                  <a:picLocks noChangeAspect="1" noChangeArrowheads="1"/>
                </p:cNvPicPr>
                <p:nvPr/>
              </p:nvPicPr>
              <p:blipFill>
                <a:blip r:embed="rId3" cstate="print"/>
                <a:srcRect/>
                <a:stretch>
                  <a:fillRect/>
                </a:stretch>
              </p:blipFill>
              <p:spPr bwMode="auto">
                <a:xfrm flipH="1">
                  <a:off x="-44" y="1473"/>
                  <a:ext cx="981" cy="110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387150" name="Freeform 51"/>
                <p:cNvSpPr>
                  <a:spLocks/>
                </p:cNvSpPr>
                <p:nvPr/>
              </p:nvSpPr>
              <p:spPr bwMode="auto">
                <a:xfrm flipH="1">
                  <a:off x="374" y="1579"/>
                  <a:ext cx="477" cy="506"/>
                </a:xfrm>
                <a:custGeom>
                  <a:avLst/>
                  <a:gdLst>
                    <a:gd name="T0" fmla="*/ 0 w 356"/>
                    <a:gd name="T1" fmla="*/ 0 h 368"/>
                    <a:gd name="T2" fmla="*/ 1736 w 356"/>
                    <a:gd name="T3" fmla="*/ 95 h 368"/>
                    <a:gd name="T4" fmla="*/ 2059 w 356"/>
                    <a:gd name="T5" fmla="*/ 1990 h 368"/>
                    <a:gd name="T6" fmla="*/ 454 w 356"/>
                    <a:gd name="T7" fmla="*/ 2489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56"/>
                    <a:gd name="T16" fmla="*/ 0 h 368"/>
                    <a:gd name="T17" fmla="*/ 356 w 356"/>
                    <a:gd name="T18" fmla="*/ 368 h 36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 cap="flat" cmpd="sng">
                  <a:noFill/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</p:grpSp>
      </p:grpSp>
      <p:sp>
        <p:nvSpPr>
          <p:cNvPr id="70" name="AutoShape 2"/>
          <p:cNvSpPr>
            <a:spLocks noChangeArrowheads="1"/>
          </p:cNvSpPr>
          <p:nvPr/>
        </p:nvSpPr>
        <p:spPr bwMode="auto">
          <a:xfrm>
            <a:off x="5421313" y="3241675"/>
            <a:ext cx="314325" cy="792163"/>
          </a:xfrm>
          <a:prstGeom prst="downArrow">
            <a:avLst>
              <a:gd name="adj1" fmla="val 50000"/>
              <a:gd name="adj2" fmla="val 63005"/>
            </a:avLst>
          </a:prstGeom>
          <a:gradFill rotWithShape="1">
            <a:gsLst>
              <a:gs pos="0">
                <a:schemeClr val="bg1"/>
              </a:gs>
              <a:gs pos="100000">
                <a:srgbClr val="FF0000"/>
              </a:gs>
            </a:gsLst>
            <a:lin ang="5400000" scaled="1"/>
          </a:gra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>
              <a:ea typeface="ＭＳ Ｐゴシック" charset="-128"/>
            </a:endParaRPr>
          </a:p>
        </p:txBody>
      </p:sp>
      <p:grpSp>
        <p:nvGrpSpPr>
          <p:cNvPr id="387079" name="Group 67"/>
          <p:cNvGrpSpPr>
            <a:grpSpLocks/>
          </p:cNvGrpSpPr>
          <p:nvPr/>
        </p:nvGrpSpPr>
        <p:grpSpPr bwMode="auto">
          <a:xfrm>
            <a:off x="4927600" y="2798763"/>
            <a:ext cx="2011363" cy="760412"/>
            <a:chOff x="1197" y="1665"/>
            <a:chExt cx="1267" cy="479"/>
          </a:xfrm>
        </p:grpSpPr>
        <p:grpSp>
          <p:nvGrpSpPr>
            <p:cNvPr id="387110" name="Group 68"/>
            <p:cNvGrpSpPr>
              <a:grpSpLocks/>
            </p:cNvGrpSpPr>
            <p:nvPr/>
          </p:nvGrpSpPr>
          <p:grpSpPr bwMode="auto">
            <a:xfrm>
              <a:off x="1231" y="1990"/>
              <a:ext cx="691" cy="154"/>
              <a:chOff x="1231" y="1990"/>
              <a:chExt cx="691" cy="154"/>
            </a:xfrm>
          </p:grpSpPr>
          <p:sp>
            <p:nvSpPr>
              <p:cNvPr id="387112" name="Rectangle 69"/>
              <p:cNvSpPr>
                <a:spLocks noChangeArrowheads="1"/>
              </p:cNvSpPr>
              <p:nvPr/>
            </p:nvSpPr>
            <p:spPr bwMode="auto">
              <a:xfrm>
                <a:off x="1231" y="1991"/>
                <a:ext cx="691" cy="153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ea typeface="ＭＳ Ｐゴシック" charset="-128"/>
                </a:endParaRPr>
              </a:p>
            </p:txBody>
          </p:sp>
          <p:sp>
            <p:nvSpPr>
              <p:cNvPr id="387113" name="Line 70"/>
              <p:cNvSpPr>
                <a:spLocks noChangeShapeType="1"/>
              </p:cNvSpPr>
              <p:nvPr/>
            </p:nvSpPr>
            <p:spPr bwMode="auto">
              <a:xfrm>
                <a:off x="1337" y="1990"/>
                <a:ext cx="0" cy="152"/>
              </a:xfrm>
              <a:prstGeom prst="line">
                <a:avLst/>
              </a:prstGeom>
              <a:noFill/>
              <a:ln w="190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387114" name="Line 71"/>
              <p:cNvSpPr>
                <a:spLocks noChangeShapeType="1"/>
              </p:cNvSpPr>
              <p:nvPr/>
            </p:nvSpPr>
            <p:spPr bwMode="auto">
              <a:xfrm>
                <a:off x="1427" y="1992"/>
                <a:ext cx="0" cy="152"/>
              </a:xfrm>
              <a:prstGeom prst="line">
                <a:avLst/>
              </a:prstGeom>
              <a:noFill/>
              <a:ln w="190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sp>
          <p:nvSpPr>
            <p:cNvPr id="387111" name="Text Box 72"/>
            <p:cNvSpPr txBox="1">
              <a:spLocks noChangeArrowheads="1"/>
            </p:cNvSpPr>
            <p:nvPr/>
          </p:nvSpPr>
          <p:spPr bwMode="auto">
            <a:xfrm>
              <a:off x="1197" y="1665"/>
              <a:ext cx="1267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200" i="0">
                  <a:latin typeface="Arial" charset="0"/>
                  <a:ea typeface="ＭＳ Ｐゴシック" charset="-128"/>
                </a:rPr>
                <a:t>IP src: 111.111.111.111</a:t>
              </a:r>
            </a:p>
            <a:p>
              <a:pPr eaLnBrk="0" hangingPunct="0"/>
              <a:r>
                <a:rPr lang="en-US" sz="1200" i="0">
                  <a:latin typeface="Arial" charset="0"/>
                  <a:ea typeface="ＭＳ Ｐゴシック" charset="-128"/>
                </a:rPr>
                <a:t>   IP dest: 222.222.222.222</a:t>
              </a:r>
            </a:p>
          </p:txBody>
        </p:sp>
      </p:grpSp>
      <p:grpSp>
        <p:nvGrpSpPr>
          <p:cNvPr id="77" name="Group 73"/>
          <p:cNvGrpSpPr>
            <a:grpSpLocks/>
          </p:cNvGrpSpPr>
          <p:nvPr/>
        </p:nvGrpSpPr>
        <p:grpSpPr bwMode="auto">
          <a:xfrm>
            <a:off x="5051425" y="3049588"/>
            <a:ext cx="146050" cy="385762"/>
            <a:chOff x="1272" y="1762"/>
            <a:chExt cx="92" cy="243"/>
          </a:xfrm>
        </p:grpSpPr>
        <p:sp>
          <p:nvSpPr>
            <p:cNvPr id="387108" name="Line 74"/>
            <p:cNvSpPr>
              <a:spLocks noChangeShapeType="1"/>
            </p:cNvSpPr>
            <p:nvPr/>
          </p:nvSpPr>
          <p:spPr bwMode="auto">
            <a:xfrm>
              <a:off x="1272" y="1762"/>
              <a:ext cx="0" cy="24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87109" name="Line 75"/>
            <p:cNvSpPr>
              <a:spLocks noChangeShapeType="1"/>
            </p:cNvSpPr>
            <p:nvPr/>
          </p:nvSpPr>
          <p:spPr bwMode="auto">
            <a:xfrm>
              <a:off x="1364" y="1878"/>
              <a:ext cx="0" cy="12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80" name="Group 78"/>
          <p:cNvGrpSpPr>
            <a:grpSpLocks/>
          </p:cNvGrpSpPr>
          <p:nvPr/>
        </p:nvGrpSpPr>
        <p:grpSpPr bwMode="auto">
          <a:xfrm>
            <a:off x="4502150" y="2390775"/>
            <a:ext cx="2398713" cy="1519238"/>
            <a:chOff x="931" y="1414"/>
            <a:chExt cx="1511" cy="957"/>
          </a:xfrm>
        </p:grpSpPr>
        <p:sp>
          <p:nvSpPr>
            <p:cNvPr id="387096" name="Text Box 79"/>
            <p:cNvSpPr txBox="1">
              <a:spLocks noChangeArrowheads="1"/>
            </p:cNvSpPr>
            <p:nvPr/>
          </p:nvSpPr>
          <p:spPr bwMode="auto">
            <a:xfrm>
              <a:off x="931" y="1414"/>
              <a:ext cx="1511" cy="4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200" i="0">
                  <a:latin typeface="Arial" charset="0"/>
                  <a:ea typeface="ＭＳ Ｐゴシック" charset="-128"/>
                </a:rPr>
                <a:t>MAC src: </a:t>
              </a:r>
              <a:r>
                <a:rPr lang="en-US" sz="1200" i="0">
                  <a:solidFill>
                    <a:srgbClr val="FF0000"/>
                  </a:solidFill>
                  <a:latin typeface="Arial" charset="0"/>
                  <a:ea typeface="ＭＳ Ｐゴシック" charset="-128"/>
                </a:rPr>
                <a:t>1A-23-F9-CD-06-9B</a:t>
              </a:r>
            </a:p>
            <a:p>
              <a:pPr eaLnBrk="0" hangingPunct="0"/>
              <a:r>
                <a:rPr lang="en-US" sz="1200" i="0">
                  <a:latin typeface="Arial" charset="0"/>
                  <a:ea typeface="ＭＳ Ｐゴシック" charset="-128"/>
                </a:rPr>
                <a:t>  MAC dest: </a:t>
              </a:r>
              <a:r>
                <a:rPr lang="en-US" sz="1200" i="0">
                  <a:solidFill>
                    <a:srgbClr val="FF0000"/>
                  </a:solidFill>
                  <a:latin typeface="Arial" charset="0"/>
                  <a:ea typeface="ＭＳ Ｐゴシック" charset="-128"/>
                </a:rPr>
                <a:t>49-BD-D2-C7-56-2A</a:t>
              </a:r>
            </a:p>
            <a:p>
              <a:pPr eaLnBrk="0" hangingPunct="0"/>
              <a:endParaRPr lang="en-US" sz="1200" i="0">
                <a:solidFill>
                  <a:srgbClr val="FF0000"/>
                </a:solidFill>
                <a:latin typeface="Arial" charset="0"/>
                <a:ea typeface="ＭＳ Ｐゴシック" charset="-128"/>
              </a:endParaRPr>
            </a:p>
          </p:txBody>
        </p:sp>
        <p:grpSp>
          <p:nvGrpSpPr>
            <p:cNvPr id="387097" name="Group 80"/>
            <p:cNvGrpSpPr>
              <a:grpSpLocks/>
            </p:cNvGrpSpPr>
            <p:nvPr/>
          </p:nvGrpSpPr>
          <p:grpSpPr bwMode="auto">
            <a:xfrm>
              <a:off x="981" y="2182"/>
              <a:ext cx="1049" cy="189"/>
              <a:chOff x="2829" y="2040"/>
              <a:chExt cx="1049" cy="189"/>
            </a:xfrm>
          </p:grpSpPr>
          <p:sp>
            <p:nvSpPr>
              <p:cNvPr id="387102" name="Rectangle 81"/>
              <p:cNvSpPr>
                <a:spLocks noChangeArrowheads="1"/>
              </p:cNvSpPr>
              <p:nvPr/>
            </p:nvSpPr>
            <p:spPr bwMode="auto">
              <a:xfrm>
                <a:off x="2829" y="2042"/>
                <a:ext cx="1049" cy="185"/>
              </a:xfrm>
              <a:prstGeom prst="rect">
                <a:avLst/>
              </a:prstGeom>
              <a:solidFill>
                <a:srgbClr val="00009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ea typeface="ＭＳ Ｐゴシック" charset="-128"/>
                </a:endParaRPr>
              </a:p>
            </p:txBody>
          </p:sp>
          <p:sp>
            <p:nvSpPr>
              <p:cNvPr id="387103" name="Rectangle 82"/>
              <p:cNvSpPr>
                <a:spLocks noChangeArrowheads="1"/>
              </p:cNvSpPr>
              <p:nvPr/>
            </p:nvSpPr>
            <p:spPr bwMode="auto">
              <a:xfrm>
                <a:off x="3078" y="2060"/>
                <a:ext cx="691" cy="153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ea typeface="ＭＳ Ｐゴシック" charset="-128"/>
                </a:endParaRPr>
              </a:p>
            </p:txBody>
          </p:sp>
          <p:sp>
            <p:nvSpPr>
              <p:cNvPr id="387104" name="Line 83"/>
              <p:cNvSpPr>
                <a:spLocks noChangeShapeType="1"/>
              </p:cNvSpPr>
              <p:nvPr/>
            </p:nvSpPr>
            <p:spPr bwMode="auto">
              <a:xfrm>
                <a:off x="3180" y="2063"/>
                <a:ext cx="0" cy="152"/>
              </a:xfrm>
              <a:prstGeom prst="line">
                <a:avLst/>
              </a:prstGeom>
              <a:noFill/>
              <a:ln w="190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387105" name="Line 84"/>
              <p:cNvSpPr>
                <a:spLocks noChangeShapeType="1"/>
              </p:cNvSpPr>
              <p:nvPr/>
            </p:nvSpPr>
            <p:spPr bwMode="auto">
              <a:xfrm>
                <a:off x="3276" y="2063"/>
                <a:ext cx="0" cy="152"/>
              </a:xfrm>
              <a:prstGeom prst="line">
                <a:avLst/>
              </a:prstGeom>
              <a:noFill/>
              <a:ln w="190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387106" name="Line 85"/>
              <p:cNvSpPr>
                <a:spLocks noChangeShapeType="1"/>
              </p:cNvSpPr>
              <p:nvPr/>
            </p:nvSpPr>
            <p:spPr bwMode="auto">
              <a:xfrm>
                <a:off x="2910" y="2040"/>
                <a:ext cx="0" cy="189"/>
              </a:xfrm>
              <a:prstGeom prst="line">
                <a:avLst/>
              </a:prstGeom>
              <a:noFill/>
              <a:ln w="190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387107" name="Line 86"/>
              <p:cNvSpPr>
                <a:spLocks noChangeShapeType="1"/>
              </p:cNvSpPr>
              <p:nvPr/>
            </p:nvSpPr>
            <p:spPr bwMode="auto">
              <a:xfrm>
                <a:off x="3006" y="2040"/>
                <a:ext cx="0" cy="189"/>
              </a:xfrm>
              <a:prstGeom prst="line">
                <a:avLst/>
              </a:prstGeom>
              <a:noFill/>
              <a:ln w="190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sp>
          <p:nvSpPr>
            <p:cNvPr id="387098" name="Line 87"/>
            <p:cNvSpPr>
              <a:spLocks noChangeShapeType="1"/>
            </p:cNvSpPr>
            <p:nvPr/>
          </p:nvSpPr>
          <p:spPr bwMode="auto">
            <a:xfrm flipV="1">
              <a:off x="1018" y="1576"/>
              <a:ext cx="2" cy="70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87099" name="Line 88"/>
            <p:cNvSpPr>
              <a:spLocks noChangeShapeType="1"/>
            </p:cNvSpPr>
            <p:nvPr/>
          </p:nvSpPr>
          <p:spPr bwMode="auto">
            <a:xfrm flipV="1">
              <a:off x="1106" y="1680"/>
              <a:ext cx="0" cy="59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87100" name="Line 89"/>
            <p:cNvSpPr>
              <a:spLocks noChangeShapeType="1"/>
            </p:cNvSpPr>
            <p:nvPr/>
          </p:nvSpPr>
          <p:spPr bwMode="auto">
            <a:xfrm flipH="1" flipV="1">
              <a:off x="1276" y="1812"/>
              <a:ext cx="2" cy="47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87101" name="Line 90"/>
            <p:cNvSpPr>
              <a:spLocks noChangeShapeType="1"/>
            </p:cNvSpPr>
            <p:nvPr/>
          </p:nvSpPr>
          <p:spPr bwMode="auto">
            <a:xfrm>
              <a:off x="1368" y="1924"/>
              <a:ext cx="2" cy="35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387082" name="Group 91"/>
          <p:cNvGrpSpPr>
            <a:grpSpLocks/>
          </p:cNvGrpSpPr>
          <p:nvPr/>
        </p:nvGrpSpPr>
        <p:grpSpPr bwMode="auto">
          <a:xfrm>
            <a:off x="3663950" y="2863850"/>
            <a:ext cx="895350" cy="2038350"/>
            <a:chOff x="2823" y="1545"/>
            <a:chExt cx="564" cy="1284"/>
          </a:xfrm>
        </p:grpSpPr>
        <p:sp>
          <p:nvSpPr>
            <p:cNvPr id="387091" name="Freeform 92"/>
            <p:cNvSpPr>
              <a:spLocks/>
            </p:cNvSpPr>
            <p:nvPr/>
          </p:nvSpPr>
          <p:spPr bwMode="auto">
            <a:xfrm>
              <a:off x="2823" y="2265"/>
              <a:ext cx="564" cy="564"/>
            </a:xfrm>
            <a:custGeom>
              <a:avLst/>
              <a:gdLst>
                <a:gd name="T0" fmla="*/ 564 w 564"/>
                <a:gd name="T1" fmla="*/ 0 h 564"/>
                <a:gd name="T2" fmla="*/ 287 w 564"/>
                <a:gd name="T3" fmla="*/ 564 h 564"/>
                <a:gd name="T4" fmla="*/ 0 w 564"/>
                <a:gd name="T5" fmla="*/ 0 h 564"/>
                <a:gd name="T6" fmla="*/ 564 w 564"/>
                <a:gd name="T7" fmla="*/ 0 h 56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64"/>
                <a:gd name="T13" fmla="*/ 0 h 564"/>
                <a:gd name="T14" fmla="*/ 564 w 564"/>
                <a:gd name="T15" fmla="*/ 564 h 56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64" h="564">
                  <a:moveTo>
                    <a:pt x="564" y="0"/>
                  </a:moveTo>
                  <a:lnTo>
                    <a:pt x="287" y="564"/>
                  </a:lnTo>
                  <a:lnTo>
                    <a:pt x="0" y="0"/>
                  </a:lnTo>
                  <a:lnTo>
                    <a:pt x="56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FF0000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87092" name="Rectangle 93"/>
            <p:cNvSpPr>
              <a:spLocks noChangeArrowheads="1"/>
            </p:cNvSpPr>
            <p:nvPr/>
          </p:nvSpPr>
          <p:spPr bwMode="auto">
            <a:xfrm>
              <a:off x="2872" y="1877"/>
              <a:ext cx="493" cy="47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ea typeface="ＭＳ Ｐゴシック" charset="-128"/>
              </a:endParaRPr>
            </a:p>
          </p:txBody>
        </p:sp>
        <p:sp>
          <p:nvSpPr>
            <p:cNvPr id="387093" name="Text Box 94"/>
            <p:cNvSpPr txBox="1">
              <a:spLocks noChangeArrowheads="1"/>
            </p:cNvSpPr>
            <p:nvPr/>
          </p:nvSpPr>
          <p:spPr bwMode="auto">
            <a:xfrm>
              <a:off x="2941" y="1545"/>
              <a:ext cx="336" cy="8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/>
              <a:endParaRPr lang="en-US" sz="1600" i="0">
                <a:latin typeface="Arial" charset="0"/>
                <a:ea typeface="ＭＳ Ｐゴシック" charset="-128"/>
              </a:endParaRPr>
            </a:p>
            <a:p>
              <a:pPr algn="ctr" eaLnBrk="0" hangingPunct="0"/>
              <a:endParaRPr lang="en-US" sz="1600" i="0">
                <a:latin typeface="Arial" charset="0"/>
                <a:ea typeface="ＭＳ Ｐゴシック" charset="-128"/>
              </a:endParaRPr>
            </a:p>
            <a:p>
              <a:pPr algn="ctr" eaLnBrk="0" hangingPunct="0"/>
              <a:r>
                <a:rPr lang="en-US" sz="1600" i="0">
                  <a:latin typeface="Arial" charset="0"/>
                  <a:ea typeface="ＭＳ Ｐゴシック" charset="-128"/>
                </a:rPr>
                <a:t>IP</a:t>
              </a:r>
            </a:p>
            <a:p>
              <a:pPr algn="ctr" eaLnBrk="0" hangingPunct="0"/>
              <a:r>
                <a:rPr lang="en-US" sz="1600" i="0">
                  <a:latin typeface="Arial" charset="0"/>
                  <a:ea typeface="ＭＳ Ｐゴシック" charset="-128"/>
                </a:rPr>
                <a:t>Eth</a:t>
              </a:r>
            </a:p>
            <a:p>
              <a:pPr algn="ctr" eaLnBrk="0" hangingPunct="0"/>
              <a:r>
                <a:rPr lang="en-US" sz="1600" i="0">
                  <a:latin typeface="Arial" charset="0"/>
                  <a:ea typeface="ＭＳ Ｐゴシック" charset="-128"/>
                </a:rPr>
                <a:t>Phy</a:t>
              </a:r>
            </a:p>
          </p:txBody>
        </p:sp>
        <p:sp>
          <p:nvSpPr>
            <p:cNvPr id="387094" name="Line 95"/>
            <p:cNvSpPr>
              <a:spLocks noChangeShapeType="1"/>
            </p:cNvSpPr>
            <p:nvPr/>
          </p:nvSpPr>
          <p:spPr bwMode="auto">
            <a:xfrm>
              <a:off x="2868" y="2039"/>
              <a:ext cx="48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87095" name="Line 96"/>
            <p:cNvSpPr>
              <a:spLocks noChangeShapeType="1"/>
            </p:cNvSpPr>
            <p:nvPr/>
          </p:nvSpPr>
          <p:spPr bwMode="auto">
            <a:xfrm>
              <a:off x="2865" y="2198"/>
              <a:ext cx="48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387083" name="Group 113"/>
          <p:cNvGrpSpPr>
            <a:grpSpLocks/>
          </p:cNvGrpSpPr>
          <p:nvPr/>
        </p:nvGrpSpPr>
        <p:grpSpPr bwMode="auto">
          <a:xfrm>
            <a:off x="7772400" y="2574925"/>
            <a:ext cx="928688" cy="1954213"/>
            <a:chOff x="250" y="1380"/>
            <a:chExt cx="585" cy="1231"/>
          </a:xfrm>
        </p:grpSpPr>
        <p:sp>
          <p:nvSpPr>
            <p:cNvPr id="387084" name="Freeform 106"/>
            <p:cNvSpPr>
              <a:spLocks/>
            </p:cNvSpPr>
            <p:nvPr/>
          </p:nvSpPr>
          <p:spPr bwMode="auto">
            <a:xfrm>
              <a:off x="250" y="1414"/>
              <a:ext cx="582" cy="1197"/>
            </a:xfrm>
            <a:custGeom>
              <a:avLst/>
              <a:gdLst>
                <a:gd name="T0" fmla="*/ 582 w 582"/>
                <a:gd name="T1" fmla="*/ 781 h 1197"/>
                <a:gd name="T2" fmla="*/ 0 w 582"/>
                <a:gd name="T3" fmla="*/ 1197 h 1197"/>
                <a:gd name="T4" fmla="*/ 83 w 582"/>
                <a:gd name="T5" fmla="*/ 0 h 1197"/>
                <a:gd name="T6" fmla="*/ 582 w 582"/>
                <a:gd name="T7" fmla="*/ 781 h 119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82"/>
                <a:gd name="T13" fmla="*/ 0 h 1197"/>
                <a:gd name="T14" fmla="*/ 582 w 582"/>
                <a:gd name="T15" fmla="*/ 1197 h 119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82" h="1197">
                  <a:moveTo>
                    <a:pt x="582" y="781"/>
                  </a:moveTo>
                  <a:lnTo>
                    <a:pt x="0" y="1197"/>
                  </a:lnTo>
                  <a:lnTo>
                    <a:pt x="83" y="0"/>
                  </a:lnTo>
                  <a:lnTo>
                    <a:pt x="582" y="781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FF0000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87085" name="Rectangle 107"/>
            <p:cNvSpPr>
              <a:spLocks noChangeArrowheads="1"/>
            </p:cNvSpPr>
            <p:nvPr/>
          </p:nvSpPr>
          <p:spPr bwMode="auto">
            <a:xfrm>
              <a:off x="338" y="1399"/>
              <a:ext cx="493" cy="79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ea typeface="ＭＳ Ｐゴシック" charset="-128"/>
              </a:endParaRPr>
            </a:p>
          </p:txBody>
        </p:sp>
        <p:sp>
          <p:nvSpPr>
            <p:cNvPr id="387086" name="Text Box 108"/>
            <p:cNvSpPr txBox="1">
              <a:spLocks noChangeArrowheads="1"/>
            </p:cNvSpPr>
            <p:nvPr/>
          </p:nvSpPr>
          <p:spPr bwMode="auto">
            <a:xfrm>
              <a:off x="413" y="1380"/>
              <a:ext cx="336" cy="8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endParaRPr lang="en-US" sz="1600" i="0">
                <a:latin typeface="Arial" charset="0"/>
                <a:ea typeface="ＭＳ Ｐゴシック" charset="-128"/>
              </a:endParaRPr>
            </a:p>
            <a:p>
              <a:pPr algn="ctr" eaLnBrk="0" hangingPunct="0"/>
              <a:endParaRPr lang="en-US" sz="1600" i="0">
                <a:latin typeface="Arial" charset="0"/>
                <a:ea typeface="ＭＳ Ｐゴシック" charset="-128"/>
              </a:endParaRPr>
            </a:p>
            <a:p>
              <a:pPr algn="ctr" eaLnBrk="0" hangingPunct="0"/>
              <a:r>
                <a:rPr lang="en-US" sz="1600" i="0">
                  <a:latin typeface="Arial" charset="0"/>
                  <a:ea typeface="ＭＳ Ｐゴシック" charset="-128"/>
                </a:rPr>
                <a:t>IP</a:t>
              </a:r>
            </a:p>
            <a:p>
              <a:pPr algn="ctr" eaLnBrk="0" hangingPunct="0"/>
              <a:r>
                <a:rPr lang="en-US" sz="1600" i="0">
                  <a:latin typeface="Arial" charset="0"/>
                  <a:ea typeface="ＭＳ Ｐゴシック" charset="-128"/>
                </a:rPr>
                <a:t>Eth</a:t>
              </a:r>
            </a:p>
            <a:p>
              <a:pPr algn="ctr" eaLnBrk="0" hangingPunct="0"/>
              <a:r>
                <a:rPr lang="en-US" sz="1600" i="0">
                  <a:latin typeface="Arial" charset="0"/>
                  <a:ea typeface="ＭＳ Ｐゴシック" charset="-128"/>
                </a:rPr>
                <a:t>Phy</a:t>
              </a:r>
            </a:p>
          </p:txBody>
        </p:sp>
        <p:sp>
          <p:nvSpPr>
            <p:cNvPr id="387087" name="Line 109"/>
            <p:cNvSpPr>
              <a:spLocks noChangeShapeType="1"/>
            </p:cNvSpPr>
            <p:nvPr/>
          </p:nvSpPr>
          <p:spPr bwMode="auto">
            <a:xfrm>
              <a:off x="346" y="1868"/>
              <a:ext cx="48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87088" name="Line 110"/>
            <p:cNvSpPr>
              <a:spLocks noChangeShapeType="1"/>
            </p:cNvSpPr>
            <p:nvPr/>
          </p:nvSpPr>
          <p:spPr bwMode="auto">
            <a:xfrm>
              <a:off x="343" y="2027"/>
              <a:ext cx="48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87089" name="Line 111"/>
            <p:cNvSpPr>
              <a:spLocks noChangeShapeType="1"/>
            </p:cNvSpPr>
            <p:nvPr/>
          </p:nvSpPr>
          <p:spPr bwMode="auto">
            <a:xfrm>
              <a:off x="340" y="2186"/>
              <a:ext cx="48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87090" name="Line 112"/>
            <p:cNvSpPr>
              <a:spLocks noChangeShapeType="1"/>
            </p:cNvSpPr>
            <p:nvPr/>
          </p:nvSpPr>
          <p:spPr bwMode="auto">
            <a:xfrm>
              <a:off x="330" y="1698"/>
              <a:ext cx="48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097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 err="1" smtClean="0"/>
              <a:t>Διευθυνσιοδότηση</a:t>
            </a:r>
            <a:r>
              <a:rPr lang="el-GR" sz="2800" dirty="0" smtClean="0"/>
              <a:t>: δρομολόγηση σε άλλο </a:t>
            </a:r>
            <a:r>
              <a:rPr lang="en-US" sz="2800" dirty="0" smtClean="0"/>
              <a:t>LAN</a:t>
            </a:r>
            <a:endParaRPr lang="el-GR" sz="2800" dirty="0" smtClean="0"/>
          </a:p>
        </p:txBody>
      </p:sp>
      <p:sp>
        <p:nvSpPr>
          <p:cNvPr id="388098" name="2 - Θέση υποσέλιδου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l-GR" dirty="0" smtClean="0"/>
              <a:t>Δίκτυα Επικοινωνιών- </a:t>
            </a:r>
            <a:r>
              <a:rPr lang="en-US" dirty="0"/>
              <a:t>5: </a:t>
            </a:r>
            <a:r>
              <a:rPr lang="el-GR" dirty="0"/>
              <a:t>Επίπεδο ζεύξης δεδομένων</a:t>
            </a:r>
            <a:endParaRPr lang="en-US" dirty="0"/>
          </a:p>
        </p:txBody>
      </p:sp>
      <p:sp>
        <p:nvSpPr>
          <p:cNvPr id="388099" name="3 - Θέση αριθμού διαφάνειας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9198FCA9-2C1F-431A-9182-90732D084BD0}" type="slidenum">
              <a:rPr lang="en-US" smtClean="0">
                <a:latin typeface="Arial" charset="0"/>
                <a:cs typeface="Arial" charset="0"/>
              </a:rPr>
              <a:pPr/>
              <a:t>52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388100" name="4 - TextBox"/>
          <p:cNvSpPr txBox="1">
            <a:spLocks noChangeArrowheads="1"/>
          </p:cNvSpPr>
          <p:nvPr/>
        </p:nvSpPr>
        <p:spPr bwMode="auto">
          <a:xfrm>
            <a:off x="192088" y="1524000"/>
            <a:ext cx="874395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buClr>
                <a:schemeClr val="accent2"/>
              </a:buClr>
              <a:buFont typeface="Wingdings" pitchFamily="2" charset="2"/>
              <a:buChar char="§"/>
            </a:pPr>
            <a:r>
              <a:rPr lang="en-US" sz="1600" i="0"/>
              <a:t> </a:t>
            </a:r>
            <a:r>
              <a:rPr lang="el-GR" sz="1600" i="0"/>
              <a:t>Ο</a:t>
            </a:r>
            <a:r>
              <a:rPr lang="en-US" sz="1600" i="0"/>
              <a:t> R </a:t>
            </a:r>
            <a:r>
              <a:rPr lang="el-GR" sz="1600" i="0"/>
              <a:t>προωθεί το </a:t>
            </a:r>
            <a:r>
              <a:rPr lang="en-US" sz="1600" i="0"/>
              <a:t>datagram </a:t>
            </a:r>
            <a:r>
              <a:rPr lang="el-GR" sz="1600" i="0"/>
              <a:t>με</a:t>
            </a:r>
            <a:r>
              <a:rPr lang="en-US" sz="1600" i="0"/>
              <a:t> IP</a:t>
            </a:r>
            <a:r>
              <a:rPr lang="el-GR" sz="1600" i="0"/>
              <a:t> πηγή Α, προορισμό Β</a:t>
            </a:r>
            <a:endParaRPr lang="en-US" sz="1600" i="0"/>
          </a:p>
          <a:p>
            <a:pPr eaLnBrk="0" hangingPunct="0">
              <a:buClr>
                <a:schemeClr val="accent2"/>
              </a:buClr>
              <a:buFont typeface="Wingdings" pitchFamily="2" charset="2"/>
              <a:buChar char="§"/>
            </a:pPr>
            <a:r>
              <a:rPr lang="en-US" sz="1600" i="0"/>
              <a:t> </a:t>
            </a:r>
            <a:r>
              <a:rPr lang="el-GR" sz="1600" i="0"/>
              <a:t>Ο </a:t>
            </a:r>
            <a:r>
              <a:rPr lang="en-US" sz="1600" i="0"/>
              <a:t>R </a:t>
            </a:r>
            <a:r>
              <a:rPr lang="el-GR" sz="1600" i="0"/>
              <a:t>δημιουργεί πλαίσιο επιπέδου ζεύξης με τη </a:t>
            </a:r>
            <a:r>
              <a:rPr lang="en-US" sz="1600" i="0"/>
              <a:t>MAC </a:t>
            </a:r>
            <a:r>
              <a:rPr lang="el-GR" sz="1600" i="0"/>
              <a:t>διεύθυνση του Β ως προορισμό,</a:t>
            </a:r>
            <a:r>
              <a:rPr lang="en-US" sz="1600" i="0"/>
              <a:t> </a:t>
            </a:r>
            <a:r>
              <a:rPr lang="el-GR" sz="1600" i="0"/>
              <a:t>το πλαίσιο περιέχει το </a:t>
            </a:r>
            <a:r>
              <a:rPr lang="en-US" sz="1600" i="0"/>
              <a:t>IP datagram </a:t>
            </a:r>
            <a:r>
              <a:rPr lang="el-GR" sz="1600" i="0"/>
              <a:t>από το Α προς το Β</a:t>
            </a:r>
          </a:p>
        </p:txBody>
      </p:sp>
      <p:grpSp>
        <p:nvGrpSpPr>
          <p:cNvPr id="388101" name="Group 95"/>
          <p:cNvGrpSpPr>
            <a:grpSpLocks/>
          </p:cNvGrpSpPr>
          <p:nvPr/>
        </p:nvGrpSpPr>
        <p:grpSpPr bwMode="auto">
          <a:xfrm>
            <a:off x="6980238" y="5354638"/>
            <a:ext cx="711200" cy="600075"/>
            <a:chOff x="7179310" y="4033520"/>
            <a:chExt cx="1009650" cy="855028"/>
          </a:xfrm>
        </p:grpSpPr>
        <p:grpSp>
          <p:nvGrpSpPr>
            <p:cNvPr id="388191" name="Group 44"/>
            <p:cNvGrpSpPr>
              <a:grpSpLocks/>
            </p:cNvGrpSpPr>
            <p:nvPr/>
          </p:nvGrpSpPr>
          <p:grpSpPr bwMode="auto">
            <a:xfrm>
              <a:off x="7179310" y="4033520"/>
              <a:ext cx="1009650" cy="855028"/>
              <a:chOff x="-44" y="1473"/>
              <a:chExt cx="981" cy="1105"/>
            </a:xfrm>
          </p:grpSpPr>
          <p:pic>
            <p:nvPicPr>
              <p:cNvPr id="388193" name="Picture 45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388194" name="Freeform 46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1736 w 356"/>
                  <a:gd name="T3" fmla="*/ 95 h 368"/>
                  <a:gd name="T4" fmla="*/ 2059 w 356"/>
                  <a:gd name="T5" fmla="*/ 1990 h 368"/>
                  <a:gd name="T6" fmla="*/ 454 w 356"/>
                  <a:gd name="T7" fmla="*/ 2489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 w="9525" cap="flat" cmpd="sng">
                <a:noFill/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sp>
          <p:nvSpPr>
            <p:cNvPr id="8" name="Rectangle 43"/>
            <p:cNvSpPr>
              <a:spLocks noChangeArrowheads="1"/>
            </p:cNvSpPr>
            <p:nvPr/>
          </p:nvSpPr>
          <p:spPr bwMode="auto">
            <a:xfrm rot="-5400000">
              <a:off x="7439378" y="4308711"/>
              <a:ext cx="126671" cy="196070"/>
            </a:xfrm>
            <a:prstGeom prst="rect">
              <a:avLst/>
            </a:prstGeom>
            <a:gradFill rotWithShape="1">
              <a:gsLst>
                <a:gs pos="0">
                  <a:srgbClr val="008000"/>
                </a:gs>
                <a:gs pos="50000">
                  <a:schemeClr val="bg1"/>
                </a:gs>
                <a:gs pos="100000">
                  <a:srgbClr val="008000"/>
                </a:gs>
              </a:gsLst>
              <a:lin ang="0" scaled="1"/>
            </a:gradFill>
            <a:ln w="9525">
              <a:solidFill>
                <a:srgbClr val="008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/>
            </a:p>
          </p:txBody>
        </p:sp>
      </p:grpSp>
      <p:grpSp>
        <p:nvGrpSpPr>
          <p:cNvPr id="388102" name="Group 96"/>
          <p:cNvGrpSpPr>
            <a:grpSpLocks/>
          </p:cNvGrpSpPr>
          <p:nvPr/>
        </p:nvGrpSpPr>
        <p:grpSpPr bwMode="auto">
          <a:xfrm>
            <a:off x="1046163" y="3962400"/>
            <a:ext cx="1027112" cy="762000"/>
            <a:chOff x="1046480" y="3962400"/>
            <a:chExt cx="1026163" cy="761428"/>
          </a:xfrm>
        </p:grpSpPr>
        <p:sp>
          <p:nvSpPr>
            <p:cNvPr id="12" name="Rectangle 48"/>
            <p:cNvSpPr>
              <a:spLocks noChangeArrowheads="1"/>
            </p:cNvSpPr>
            <p:nvPr/>
          </p:nvSpPr>
          <p:spPr bwMode="auto">
            <a:xfrm rot="-5400000">
              <a:off x="1893411" y="4300306"/>
              <a:ext cx="111042" cy="247421"/>
            </a:xfrm>
            <a:prstGeom prst="rect">
              <a:avLst/>
            </a:prstGeom>
            <a:gradFill rotWithShape="1">
              <a:gsLst>
                <a:gs pos="0">
                  <a:srgbClr val="008000"/>
                </a:gs>
                <a:gs pos="50000">
                  <a:schemeClr val="bg1"/>
                </a:gs>
                <a:gs pos="100000">
                  <a:srgbClr val="008000"/>
                </a:gs>
              </a:gsLst>
              <a:lin ang="0" scaled="1"/>
            </a:gradFill>
            <a:ln w="9525">
              <a:solidFill>
                <a:srgbClr val="008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/>
            </a:p>
          </p:txBody>
        </p:sp>
        <p:grpSp>
          <p:nvGrpSpPr>
            <p:cNvPr id="388188" name="Group 49"/>
            <p:cNvGrpSpPr>
              <a:grpSpLocks/>
            </p:cNvGrpSpPr>
            <p:nvPr/>
          </p:nvGrpSpPr>
          <p:grpSpPr bwMode="auto">
            <a:xfrm>
              <a:off x="1046480" y="3962400"/>
              <a:ext cx="936071" cy="761428"/>
              <a:chOff x="-44" y="1473"/>
              <a:chExt cx="981" cy="1105"/>
            </a:xfrm>
          </p:grpSpPr>
          <p:pic>
            <p:nvPicPr>
              <p:cNvPr id="388189" name="Picture 50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388190" name="Freeform 51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1736 w 356"/>
                  <a:gd name="T3" fmla="*/ 95 h 368"/>
                  <a:gd name="T4" fmla="*/ 2059 w 356"/>
                  <a:gd name="T5" fmla="*/ 1990 h 368"/>
                  <a:gd name="T6" fmla="*/ 454 w 356"/>
                  <a:gd name="T7" fmla="*/ 2489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 w="9525" cap="flat" cmpd="sng">
                <a:noFill/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</p:grpSp>
      <p:sp>
        <p:nvSpPr>
          <p:cNvPr id="16" name="Text Box 4"/>
          <p:cNvSpPr txBox="1">
            <a:spLocks noChangeArrowheads="1"/>
          </p:cNvSpPr>
          <p:nvPr/>
        </p:nvSpPr>
        <p:spPr bwMode="auto">
          <a:xfrm>
            <a:off x="4224338" y="4381500"/>
            <a:ext cx="3762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 sz="2400" i="0" dirty="0">
                <a:solidFill>
                  <a:srgbClr val="FF0000"/>
                </a:solidFill>
                <a:latin typeface="+mn-lt"/>
              </a:rPr>
              <a:t>R</a:t>
            </a:r>
            <a:endParaRPr lang="en-US" i="0" dirty="0">
              <a:latin typeface="+mn-lt"/>
            </a:endParaRPr>
          </a:p>
        </p:txBody>
      </p:sp>
      <p:sp>
        <p:nvSpPr>
          <p:cNvPr id="388104" name="Text Box 21"/>
          <p:cNvSpPr txBox="1">
            <a:spLocks noChangeArrowheads="1"/>
          </p:cNvSpPr>
          <p:nvPr/>
        </p:nvSpPr>
        <p:spPr bwMode="auto">
          <a:xfrm>
            <a:off x="3868738" y="5378450"/>
            <a:ext cx="15430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200" i="0">
                <a:latin typeface="Arial" charset="0"/>
                <a:ea typeface="ＭＳ Ｐゴシック" charset="-128"/>
              </a:rPr>
              <a:t>1A-23-F9-CD-06-9B</a:t>
            </a:r>
          </a:p>
        </p:txBody>
      </p:sp>
      <p:sp>
        <p:nvSpPr>
          <p:cNvPr id="388105" name="Text Box 22"/>
          <p:cNvSpPr txBox="1">
            <a:spLocks noChangeArrowheads="1"/>
          </p:cNvSpPr>
          <p:nvPr/>
        </p:nvSpPr>
        <p:spPr bwMode="auto">
          <a:xfrm>
            <a:off x="4016375" y="5205413"/>
            <a:ext cx="1322388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200" i="0">
                <a:latin typeface="Arial" charset="0"/>
                <a:ea typeface="ＭＳ Ｐゴシック" charset="-128"/>
              </a:rPr>
              <a:t>222.222.222.220</a:t>
            </a:r>
          </a:p>
        </p:txBody>
      </p:sp>
      <p:grpSp>
        <p:nvGrpSpPr>
          <p:cNvPr id="388106" name="Group 23"/>
          <p:cNvGrpSpPr>
            <a:grpSpLocks/>
          </p:cNvGrpSpPr>
          <p:nvPr/>
        </p:nvGrpSpPr>
        <p:grpSpPr bwMode="auto">
          <a:xfrm>
            <a:off x="3044825" y="5794375"/>
            <a:ext cx="1541463" cy="449263"/>
            <a:chOff x="1934" y="2405"/>
            <a:chExt cx="971" cy="283"/>
          </a:xfrm>
        </p:grpSpPr>
        <p:sp>
          <p:nvSpPr>
            <p:cNvPr id="388185" name="Text Box 24"/>
            <p:cNvSpPr txBox="1">
              <a:spLocks noChangeArrowheads="1"/>
            </p:cNvSpPr>
            <p:nvPr/>
          </p:nvSpPr>
          <p:spPr bwMode="auto">
            <a:xfrm>
              <a:off x="1934" y="2405"/>
              <a:ext cx="833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200" i="0">
                  <a:latin typeface="Arial" charset="0"/>
                  <a:ea typeface="ＭＳ Ｐゴシック" charset="-128"/>
                </a:rPr>
                <a:t>111.111.111.110</a:t>
              </a:r>
            </a:p>
          </p:txBody>
        </p:sp>
        <p:sp>
          <p:nvSpPr>
            <p:cNvPr id="388186" name="Text Box 25"/>
            <p:cNvSpPr txBox="1">
              <a:spLocks noChangeArrowheads="1"/>
            </p:cNvSpPr>
            <p:nvPr/>
          </p:nvSpPr>
          <p:spPr bwMode="auto">
            <a:xfrm>
              <a:off x="1938" y="2515"/>
              <a:ext cx="967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200" i="0">
                  <a:latin typeface="Arial" charset="0"/>
                  <a:ea typeface="ＭＳ Ｐゴシック" charset="-128"/>
                </a:rPr>
                <a:t>E6-E9-00-17-BB-4B</a:t>
              </a:r>
            </a:p>
          </p:txBody>
        </p:sp>
      </p:grpSp>
      <p:sp>
        <p:nvSpPr>
          <p:cNvPr id="388107" name="Text Box 26"/>
          <p:cNvSpPr txBox="1">
            <a:spLocks noChangeArrowheads="1"/>
          </p:cNvSpPr>
          <p:nvPr/>
        </p:nvSpPr>
        <p:spPr bwMode="auto">
          <a:xfrm>
            <a:off x="952500" y="6037263"/>
            <a:ext cx="1627188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200" i="0">
                <a:latin typeface="Arial" charset="0"/>
                <a:ea typeface="ＭＳ Ｐゴシック" charset="-128"/>
              </a:rPr>
              <a:t>CC-49-DE-D0-AB-7D</a:t>
            </a:r>
          </a:p>
        </p:txBody>
      </p:sp>
      <p:sp>
        <p:nvSpPr>
          <p:cNvPr id="388108" name="Text Box 27"/>
          <p:cNvSpPr txBox="1">
            <a:spLocks noChangeArrowheads="1"/>
          </p:cNvSpPr>
          <p:nvPr/>
        </p:nvSpPr>
        <p:spPr bwMode="auto">
          <a:xfrm>
            <a:off x="942975" y="5854700"/>
            <a:ext cx="1322388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200" i="0">
                <a:latin typeface="Arial" charset="0"/>
                <a:ea typeface="ＭＳ Ｐゴシック" charset="-128"/>
              </a:rPr>
              <a:t>111.111.111.112</a:t>
            </a:r>
          </a:p>
        </p:txBody>
      </p:sp>
      <p:sp>
        <p:nvSpPr>
          <p:cNvPr id="388109" name="Text Box 30"/>
          <p:cNvSpPr txBox="1">
            <a:spLocks noChangeArrowheads="1"/>
          </p:cNvSpPr>
          <p:nvPr/>
        </p:nvSpPr>
        <p:spPr bwMode="auto">
          <a:xfrm>
            <a:off x="709613" y="4741863"/>
            <a:ext cx="1322387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200" i="0">
                <a:latin typeface="Arial" charset="0"/>
                <a:ea typeface="ＭＳ Ｐゴシック" charset="-128"/>
              </a:rPr>
              <a:t>111.111.111.111</a:t>
            </a:r>
          </a:p>
        </p:txBody>
      </p:sp>
      <p:sp>
        <p:nvSpPr>
          <p:cNvPr id="388110" name="Text Box 33"/>
          <p:cNvSpPr txBox="1">
            <a:spLocks noChangeArrowheads="1"/>
          </p:cNvSpPr>
          <p:nvPr/>
        </p:nvSpPr>
        <p:spPr bwMode="auto">
          <a:xfrm>
            <a:off x="730250" y="4927600"/>
            <a:ext cx="1509713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200" i="0">
                <a:latin typeface="Arial" charset="0"/>
                <a:ea typeface="ＭＳ Ｐゴシック" charset="-128"/>
              </a:rPr>
              <a:t>74-29-9C-E8-FF-55</a:t>
            </a:r>
          </a:p>
        </p:txBody>
      </p:sp>
      <p:sp>
        <p:nvSpPr>
          <p:cNvPr id="388111" name="Freeform 39"/>
          <p:cNvSpPr>
            <a:spLocks/>
          </p:cNvSpPr>
          <p:nvPr/>
        </p:nvSpPr>
        <p:spPr bwMode="auto">
          <a:xfrm>
            <a:off x="2365375" y="4437063"/>
            <a:ext cx="839788" cy="1069975"/>
          </a:xfrm>
          <a:custGeom>
            <a:avLst/>
            <a:gdLst>
              <a:gd name="T0" fmla="*/ 2147483647 w 1005"/>
              <a:gd name="T1" fmla="*/ 2147483647 h 996"/>
              <a:gd name="T2" fmla="*/ 2147483647 w 1005"/>
              <a:gd name="T3" fmla="*/ 2147483647 h 996"/>
              <a:gd name="T4" fmla="*/ 2147483647 w 1005"/>
              <a:gd name="T5" fmla="*/ 2147483647 h 996"/>
              <a:gd name="T6" fmla="*/ 2147483647 w 1005"/>
              <a:gd name="T7" fmla="*/ 2147483647 h 996"/>
              <a:gd name="T8" fmla="*/ 2147483647 w 1005"/>
              <a:gd name="T9" fmla="*/ 2147483647 h 996"/>
              <a:gd name="T10" fmla="*/ 2147483647 w 1005"/>
              <a:gd name="T11" fmla="*/ 2147483647 h 996"/>
              <a:gd name="T12" fmla="*/ 2147483647 w 1005"/>
              <a:gd name="T13" fmla="*/ 2147483647 h 996"/>
              <a:gd name="T14" fmla="*/ 2147483647 w 1005"/>
              <a:gd name="T15" fmla="*/ 2147483647 h 996"/>
              <a:gd name="T16" fmla="*/ 2147483647 w 1005"/>
              <a:gd name="T17" fmla="*/ 2147483647 h 996"/>
              <a:gd name="T18" fmla="*/ 2147483647 w 1005"/>
              <a:gd name="T19" fmla="*/ 2147483647 h 996"/>
              <a:gd name="T20" fmla="*/ 2147483647 w 1005"/>
              <a:gd name="T21" fmla="*/ 2147483647 h 996"/>
              <a:gd name="T22" fmla="*/ 2147483647 w 1005"/>
              <a:gd name="T23" fmla="*/ 2147483647 h 996"/>
              <a:gd name="T24" fmla="*/ 2147483647 w 1005"/>
              <a:gd name="T25" fmla="*/ 2147483647 h 99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1005"/>
              <a:gd name="T40" fmla="*/ 0 h 996"/>
              <a:gd name="T41" fmla="*/ 1005 w 1005"/>
              <a:gd name="T42" fmla="*/ 996 h 99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1005" h="996">
                <a:moveTo>
                  <a:pt x="307" y="83"/>
                </a:moveTo>
                <a:cubicBezTo>
                  <a:pt x="218" y="117"/>
                  <a:pt x="182" y="156"/>
                  <a:pt x="134" y="227"/>
                </a:cubicBezTo>
                <a:cubicBezTo>
                  <a:pt x="86" y="298"/>
                  <a:pt x="38" y="426"/>
                  <a:pt x="19" y="507"/>
                </a:cubicBezTo>
                <a:cubicBezTo>
                  <a:pt x="0" y="588"/>
                  <a:pt x="8" y="648"/>
                  <a:pt x="19" y="716"/>
                </a:cubicBezTo>
                <a:cubicBezTo>
                  <a:pt x="30" y="784"/>
                  <a:pt x="54" y="873"/>
                  <a:pt x="84" y="918"/>
                </a:cubicBezTo>
                <a:cubicBezTo>
                  <a:pt x="114" y="963"/>
                  <a:pt x="148" y="984"/>
                  <a:pt x="199" y="990"/>
                </a:cubicBezTo>
                <a:cubicBezTo>
                  <a:pt x="250" y="996"/>
                  <a:pt x="310" y="961"/>
                  <a:pt x="393" y="954"/>
                </a:cubicBezTo>
                <a:cubicBezTo>
                  <a:pt x="476" y="947"/>
                  <a:pt x="614" y="967"/>
                  <a:pt x="696" y="947"/>
                </a:cubicBezTo>
                <a:cubicBezTo>
                  <a:pt x="778" y="927"/>
                  <a:pt x="833" y="898"/>
                  <a:pt x="883" y="831"/>
                </a:cubicBezTo>
                <a:cubicBezTo>
                  <a:pt x="933" y="764"/>
                  <a:pt x="991" y="644"/>
                  <a:pt x="998" y="543"/>
                </a:cubicBezTo>
                <a:cubicBezTo>
                  <a:pt x="1005" y="442"/>
                  <a:pt x="981" y="313"/>
                  <a:pt x="926" y="227"/>
                </a:cubicBezTo>
                <a:cubicBezTo>
                  <a:pt x="871" y="141"/>
                  <a:pt x="768" y="50"/>
                  <a:pt x="667" y="25"/>
                </a:cubicBezTo>
                <a:cubicBezTo>
                  <a:pt x="566" y="0"/>
                  <a:pt x="396" y="49"/>
                  <a:pt x="307" y="83"/>
                </a:cubicBezTo>
                <a:close/>
              </a:path>
            </a:pathLst>
          </a:custGeom>
          <a:solidFill>
            <a:srgbClr val="00CCFF"/>
          </a:solidFill>
          <a:ln w="9525" cap="flat" cmpd="sng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388112" name="Line 40"/>
          <p:cNvSpPr>
            <a:spLocks noChangeShapeType="1"/>
          </p:cNvSpPr>
          <p:nvPr/>
        </p:nvSpPr>
        <p:spPr bwMode="auto">
          <a:xfrm>
            <a:off x="2062163" y="4416425"/>
            <a:ext cx="438150" cy="2301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388113" name="Line 41"/>
          <p:cNvSpPr>
            <a:spLocks noChangeShapeType="1"/>
          </p:cNvSpPr>
          <p:nvPr/>
        </p:nvSpPr>
        <p:spPr bwMode="auto">
          <a:xfrm flipV="1">
            <a:off x="2185988" y="5360988"/>
            <a:ext cx="231775" cy="2555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388114" name="Line 42"/>
          <p:cNvSpPr>
            <a:spLocks noChangeShapeType="1"/>
          </p:cNvSpPr>
          <p:nvPr/>
        </p:nvSpPr>
        <p:spPr bwMode="auto">
          <a:xfrm>
            <a:off x="3184525" y="4954588"/>
            <a:ext cx="584200" cy="95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388115" name="Line 44"/>
          <p:cNvSpPr>
            <a:spLocks noChangeShapeType="1"/>
          </p:cNvSpPr>
          <p:nvPr/>
        </p:nvSpPr>
        <p:spPr bwMode="auto">
          <a:xfrm flipV="1">
            <a:off x="2101850" y="5711825"/>
            <a:ext cx="0" cy="1635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388116" name="Line 45"/>
          <p:cNvSpPr>
            <a:spLocks noChangeShapeType="1"/>
          </p:cNvSpPr>
          <p:nvPr/>
        </p:nvSpPr>
        <p:spPr bwMode="auto">
          <a:xfrm flipH="1" flipV="1">
            <a:off x="1976438" y="4489450"/>
            <a:ext cx="0" cy="3984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388117" name="Line 46"/>
          <p:cNvSpPr>
            <a:spLocks noChangeShapeType="1"/>
          </p:cNvSpPr>
          <p:nvPr/>
        </p:nvSpPr>
        <p:spPr bwMode="auto">
          <a:xfrm>
            <a:off x="3854450" y="5021263"/>
            <a:ext cx="0" cy="7508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388118" name="Line 47"/>
          <p:cNvSpPr>
            <a:spLocks noChangeShapeType="1"/>
          </p:cNvSpPr>
          <p:nvPr/>
        </p:nvSpPr>
        <p:spPr bwMode="auto">
          <a:xfrm flipH="1" flipV="1">
            <a:off x="4935538" y="5011738"/>
            <a:ext cx="4762" cy="2206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34" name="Text Box 58"/>
          <p:cNvSpPr txBox="1">
            <a:spLocks noChangeArrowheads="1"/>
          </p:cNvSpPr>
          <p:nvPr/>
        </p:nvSpPr>
        <p:spPr bwMode="auto">
          <a:xfrm>
            <a:off x="719138" y="4156075"/>
            <a:ext cx="3905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en-US" sz="2400" i="0" dirty="0">
                <a:solidFill>
                  <a:srgbClr val="FF0000"/>
                </a:solidFill>
                <a:latin typeface="+mj-lt"/>
              </a:rPr>
              <a:t>A</a:t>
            </a:r>
          </a:p>
        </p:txBody>
      </p:sp>
      <p:sp>
        <p:nvSpPr>
          <p:cNvPr id="388120" name="Line 60"/>
          <p:cNvSpPr>
            <a:spLocks noChangeShapeType="1"/>
          </p:cNvSpPr>
          <p:nvPr/>
        </p:nvSpPr>
        <p:spPr bwMode="auto">
          <a:xfrm>
            <a:off x="5045075" y="4921250"/>
            <a:ext cx="11985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grpSp>
        <p:nvGrpSpPr>
          <p:cNvPr id="388121" name="Group 63"/>
          <p:cNvGrpSpPr>
            <a:grpSpLocks/>
          </p:cNvGrpSpPr>
          <p:nvPr/>
        </p:nvGrpSpPr>
        <p:grpSpPr bwMode="auto">
          <a:xfrm>
            <a:off x="7372350" y="4845050"/>
            <a:ext cx="1558925" cy="460375"/>
            <a:chOff x="4351" y="2786"/>
            <a:chExt cx="982" cy="290"/>
          </a:xfrm>
        </p:grpSpPr>
        <p:sp>
          <p:nvSpPr>
            <p:cNvPr id="388183" name="Text Box 64"/>
            <p:cNvSpPr txBox="1">
              <a:spLocks noChangeArrowheads="1"/>
            </p:cNvSpPr>
            <p:nvPr/>
          </p:nvSpPr>
          <p:spPr bwMode="auto">
            <a:xfrm>
              <a:off x="4352" y="2786"/>
              <a:ext cx="833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200" i="0">
                  <a:latin typeface="Arial" charset="0"/>
                  <a:ea typeface="ＭＳ Ｐゴシック" charset="-128"/>
                </a:rPr>
                <a:t>222.222.222.222</a:t>
              </a:r>
            </a:p>
          </p:txBody>
        </p:sp>
        <p:sp>
          <p:nvSpPr>
            <p:cNvPr id="388184" name="Text Box 65"/>
            <p:cNvSpPr txBox="1">
              <a:spLocks noChangeArrowheads="1"/>
            </p:cNvSpPr>
            <p:nvPr/>
          </p:nvSpPr>
          <p:spPr bwMode="auto">
            <a:xfrm>
              <a:off x="4351" y="2904"/>
              <a:ext cx="982" cy="1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200" i="0">
                  <a:latin typeface="Arial" charset="0"/>
                  <a:ea typeface="ＭＳ Ｐゴシック" charset="-128"/>
                </a:rPr>
                <a:t>49-BD-D2-C7-56-2A</a:t>
              </a:r>
            </a:p>
          </p:txBody>
        </p:sp>
      </p:grpSp>
      <p:sp>
        <p:nvSpPr>
          <p:cNvPr id="388122" name="Line 67"/>
          <p:cNvSpPr>
            <a:spLocks noChangeShapeType="1"/>
          </p:cNvSpPr>
          <p:nvPr/>
        </p:nvSpPr>
        <p:spPr bwMode="auto">
          <a:xfrm flipV="1">
            <a:off x="6943725" y="4416425"/>
            <a:ext cx="450850" cy="3175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388123" name="Line 68"/>
          <p:cNvSpPr>
            <a:spLocks noChangeShapeType="1"/>
          </p:cNvSpPr>
          <p:nvPr/>
        </p:nvSpPr>
        <p:spPr bwMode="auto">
          <a:xfrm flipH="1" flipV="1">
            <a:off x="7469188" y="4492625"/>
            <a:ext cx="11112" cy="3889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388124" name="Text Box 71"/>
          <p:cNvSpPr txBox="1">
            <a:spLocks noChangeArrowheads="1"/>
          </p:cNvSpPr>
          <p:nvPr/>
        </p:nvSpPr>
        <p:spPr bwMode="auto">
          <a:xfrm>
            <a:off x="7073900" y="5811838"/>
            <a:ext cx="1322388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200" i="0">
                <a:latin typeface="Arial" charset="0"/>
                <a:ea typeface="ＭＳ Ｐゴシック" charset="-128"/>
              </a:rPr>
              <a:t>222.222.222.221</a:t>
            </a:r>
          </a:p>
        </p:txBody>
      </p:sp>
      <p:sp>
        <p:nvSpPr>
          <p:cNvPr id="388125" name="Text Box 72"/>
          <p:cNvSpPr txBox="1">
            <a:spLocks noChangeArrowheads="1"/>
          </p:cNvSpPr>
          <p:nvPr/>
        </p:nvSpPr>
        <p:spPr bwMode="auto">
          <a:xfrm>
            <a:off x="7077075" y="5986463"/>
            <a:ext cx="150177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200" i="0">
                <a:latin typeface="Arial" charset="0"/>
                <a:ea typeface="ＭＳ Ｐゴシック" charset="-128"/>
              </a:rPr>
              <a:t>88-B2-2F-54-1A-0F</a:t>
            </a:r>
          </a:p>
        </p:txBody>
      </p:sp>
      <p:sp>
        <p:nvSpPr>
          <p:cNvPr id="388126" name="Line 73"/>
          <p:cNvSpPr>
            <a:spLocks noChangeShapeType="1"/>
          </p:cNvSpPr>
          <p:nvPr/>
        </p:nvSpPr>
        <p:spPr bwMode="auto">
          <a:xfrm flipH="1" flipV="1">
            <a:off x="6873875" y="5313363"/>
            <a:ext cx="254000" cy="250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388127" name="Line 74"/>
          <p:cNvSpPr>
            <a:spLocks noChangeShapeType="1"/>
          </p:cNvSpPr>
          <p:nvPr/>
        </p:nvSpPr>
        <p:spPr bwMode="auto">
          <a:xfrm flipH="1">
            <a:off x="7208838" y="5654675"/>
            <a:ext cx="4762" cy="2016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388128" name="Freeform 75"/>
          <p:cNvSpPr>
            <a:spLocks/>
          </p:cNvSpPr>
          <p:nvPr/>
        </p:nvSpPr>
        <p:spPr bwMode="auto">
          <a:xfrm>
            <a:off x="6203950" y="4440238"/>
            <a:ext cx="765175" cy="1081087"/>
          </a:xfrm>
          <a:custGeom>
            <a:avLst/>
            <a:gdLst>
              <a:gd name="T0" fmla="*/ 2147483647 w 1005"/>
              <a:gd name="T1" fmla="*/ 2147483647 h 996"/>
              <a:gd name="T2" fmla="*/ 2147483647 w 1005"/>
              <a:gd name="T3" fmla="*/ 2147483647 h 996"/>
              <a:gd name="T4" fmla="*/ 2147483647 w 1005"/>
              <a:gd name="T5" fmla="*/ 2147483647 h 996"/>
              <a:gd name="T6" fmla="*/ 2147483647 w 1005"/>
              <a:gd name="T7" fmla="*/ 2147483647 h 996"/>
              <a:gd name="T8" fmla="*/ 2147483647 w 1005"/>
              <a:gd name="T9" fmla="*/ 2147483647 h 996"/>
              <a:gd name="T10" fmla="*/ 2147483647 w 1005"/>
              <a:gd name="T11" fmla="*/ 2147483647 h 996"/>
              <a:gd name="T12" fmla="*/ 2147483647 w 1005"/>
              <a:gd name="T13" fmla="*/ 2147483647 h 996"/>
              <a:gd name="T14" fmla="*/ 2147483647 w 1005"/>
              <a:gd name="T15" fmla="*/ 2147483647 h 996"/>
              <a:gd name="T16" fmla="*/ 2147483647 w 1005"/>
              <a:gd name="T17" fmla="*/ 2147483647 h 996"/>
              <a:gd name="T18" fmla="*/ 2147483647 w 1005"/>
              <a:gd name="T19" fmla="*/ 2147483647 h 996"/>
              <a:gd name="T20" fmla="*/ 2147483647 w 1005"/>
              <a:gd name="T21" fmla="*/ 2147483647 h 996"/>
              <a:gd name="T22" fmla="*/ 2147483647 w 1005"/>
              <a:gd name="T23" fmla="*/ 2147483647 h 996"/>
              <a:gd name="T24" fmla="*/ 2147483647 w 1005"/>
              <a:gd name="T25" fmla="*/ 2147483647 h 99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1005"/>
              <a:gd name="T40" fmla="*/ 0 h 996"/>
              <a:gd name="T41" fmla="*/ 1005 w 1005"/>
              <a:gd name="T42" fmla="*/ 996 h 99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1005" h="996">
                <a:moveTo>
                  <a:pt x="307" y="83"/>
                </a:moveTo>
                <a:cubicBezTo>
                  <a:pt x="218" y="117"/>
                  <a:pt x="182" y="156"/>
                  <a:pt x="134" y="227"/>
                </a:cubicBezTo>
                <a:cubicBezTo>
                  <a:pt x="86" y="298"/>
                  <a:pt x="38" y="426"/>
                  <a:pt x="19" y="507"/>
                </a:cubicBezTo>
                <a:cubicBezTo>
                  <a:pt x="0" y="588"/>
                  <a:pt x="8" y="648"/>
                  <a:pt x="19" y="716"/>
                </a:cubicBezTo>
                <a:cubicBezTo>
                  <a:pt x="30" y="784"/>
                  <a:pt x="54" y="873"/>
                  <a:pt x="84" y="918"/>
                </a:cubicBezTo>
                <a:cubicBezTo>
                  <a:pt x="114" y="963"/>
                  <a:pt x="148" y="984"/>
                  <a:pt x="199" y="990"/>
                </a:cubicBezTo>
                <a:cubicBezTo>
                  <a:pt x="250" y="996"/>
                  <a:pt x="310" y="961"/>
                  <a:pt x="393" y="954"/>
                </a:cubicBezTo>
                <a:cubicBezTo>
                  <a:pt x="476" y="947"/>
                  <a:pt x="614" y="967"/>
                  <a:pt x="696" y="947"/>
                </a:cubicBezTo>
                <a:cubicBezTo>
                  <a:pt x="778" y="927"/>
                  <a:pt x="833" y="898"/>
                  <a:pt x="883" y="831"/>
                </a:cubicBezTo>
                <a:cubicBezTo>
                  <a:pt x="933" y="764"/>
                  <a:pt x="991" y="644"/>
                  <a:pt x="998" y="543"/>
                </a:cubicBezTo>
                <a:cubicBezTo>
                  <a:pt x="1005" y="442"/>
                  <a:pt x="981" y="313"/>
                  <a:pt x="926" y="227"/>
                </a:cubicBezTo>
                <a:cubicBezTo>
                  <a:pt x="871" y="141"/>
                  <a:pt x="768" y="50"/>
                  <a:pt x="667" y="25"/>
                </a:cubicBezTo>
                <a:cubicBezTo>
                  <a:pt x="566" y="0"/>
                  <a:pt x="396" y="49"/>
                  <a:pt x="307" y="83"/>
                </a:cubicBezTo>
                <a:close/>
              </a:path>
            </a:pathLst>
          </a:custGeom>
          <a:solidFill>
            <a:srgbClr val="00CCFF"/>
          </a:solidFill>
          <a:ln w="9525" cap="flat" cmpd="sng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46" name="Text Box 76"/>
          <p:cNvSpPr txBox="1">
            <a:spLocks noChangeArrowheads="1"/>
          </p:cNvSpPr>
          <p:nvPr/>
        </p:nvSpPr>
        <p:spPr bwMode="auto">
          <a:xfrm>
            <a:off x="8307388" y="4073525"/>
            <a:ext cx="35718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en-US" sz="2400" i="0" dirty="0">
                <a:solidFill>
                  <a:srgbClr val="FF0000"/>
                </a:solidFill>
                <a:latin typeface="+mj-lt"/>
              </a:rPr>
              <a:t>B</a:t>
            </a:r>
          </a:p>
        </p:txBody>
      </p:sp>
      <p:grpSp>
        <p:nvGrpSpPr>
          <p:cNvPr id="388130" name="Group 124"/>
          <p:cNvGrpSpPr>
            <a:grpSpLocks/>
          </p:cNvGrpSpPr>
          <p:nvPr/>
        </p:nvGrpSpPr>
        <p:grpSpPr bwMode="auto">
          <a:xfrm>
            <a:off x="7178675" y="4033838"/>
            <a:ext cx="1009650" cy="854075"/>
            <a:chOff x="7179310" y="4033520"/>
            <a:chExt cx="1009650" cy="855028"/>
          </a:xfrm>
        </p:grpSpPr>
        <p:grpSp>
          <p:nvGrpSpPr>
            <p:cNvPr id="388179" name="Group 44"/>
            <p:cNvGrpSpPr>
              <a:grpSpLocks/>
            </p:cNvGrpSpPr>
            <p:nvPr/>
          </p:nvGrpSpPr>
          <p:grpSpPr bwMode="auto">
            <a:xfrm>
              <a:off x="7179310" y="4033520"/>
              <a:ext cx="1009650" cy="855028"/>
              <a:chOff x="-44" y="1473"/>
              <a:chExt cx="981" cy="1105"/>
            </a:xfrm>
          </p:grpSpPr>
          <p:pic>
            <p:nvPicPr>
              <p:cNvPr id="388181" name="Picture 45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388182" name="Freeform 46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1736 w 356"/>
                  <a:gd name="T3" fmla="*/ 95 h 368"/>
                  <a:gd name="T4" fmla="*/ 2059 w 356"/>
                  <a:gd name="T5" fmla="*/ 1990 h 368"/>
                  <a:gd name="T6" fmla="*/ 454 w 356"/>
                  <a:gd name="T7" fmla="*/ 2489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 w="9525" cap="flat" cmpd="sng">
                <a:noFill/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sp>
          <p:nvSpPr>
            <p:cNvPr id="49" name="Rectangle 43"/>
            <p:cNvSpPr>
              <a:spLocks noChangeArrowheads="1"/>
            </p:cNvSpPr>
            <p:nvPr/>
          </p:nvSpPr>
          <p:spPr bwMode="auto">
            <a:xfrm rot="-5400000">
              <a:off x="7438796" y="4309366"/>
              <a:ext cx="127142" cy="195263"/>
            </a:xfrm>
            <a:prstGeom prst="rect">
              <a:avLst/>
            </a:prstGeom>
            <a:gradFill rotWithShape="1">
              <a:gsLst>
                <a:gs pos="0">
                  <a:srgbClr val="008000"/>
                </a:gs>
                <a:gs pos="50000">
                  <a:schemeClr val="bg1"/>
                </a:gs>
                <a:gs pos="100000">
                  <a:srgbClr val="008000"/>
                </a:gs>
              </a:gsLst>
              <a:lin ang="0" scaled="1"/>
            </a:gradFill>
            <a:ln w="9525">
              <a:solidFill>
                <a:srgbClr val="008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/>
            </a:p>
          </p:txBody>
        </p:sp>
      </p:grpSp>
      <p:grpSp>
        <p:nvGrpSpPr>
          <p:cNvPr id="388131" name="Group 125"/>
          <p:cNvGrpSpPr>
            <a:grpSpLocks/>
          </p:cNvGrpSpPr>
          <p:nvPr/>
        </p:nvGrpSpPr>
        <p:grpSpPr bwMode="auto">
          <a:xfrm>
            <a:off x="3757613" y="4714875"/>
            <a:ext cx="1292225" cy="425450"/>
            <a:chOff x="4011931" y="3379152"/>
            <a:chExt cx="1262062" cy="390207"/>
          </a:xfrm>
        </p:grpSpPr>
        <p:sp>
          <p:nvSpPr>
            <p:cNvPr id="53" name="Rectangle 43"/>
            <p:cNvSpPr>
              <a:spLocks noChangeArrowheads="1"/>
            </p:cNvSpPr>
            <p:nvPr/>
          </p:nvSpPr>
          <p:spPr bwMode="auto">
            <a:xfrm rot="-5400000">
              <a:off x="5112252" y="3476577"/>
              <a:ext cx="128128" cy="195356"/>
            </a:xfrm>
            <a:prstGeom prst="rect">
              <a:avLst/>
            </a:prstGeom>
            <a:gradFill rotWithShape="1">
              <a:gsLst>
                <a:gs pos="0">
                  <a:srgbClr val="008000"/>
                </a:gs>
                <a:gs pos="50000">
                  <a:schemeClr val="bg1"/>
                </a:gs>
                <a:gs pos="100000">
                  <a:srgbClr val="008000"/>
                </a:gs>
              </a:gsLst>
              <a:lin ang="0" scaled="1"/>
            </a:gradFill>
            <a:ln w="9525">
              <a:solidFill>
                <a:srgbClr val="008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/>
            </a:p>
          </p:txBody>
        </p:sp>
        <p:grpSp>
          <p:nvGrpSpPr>
            <p:cNvPr id="388169" name="Group 1185"/>
            <p:cNvGrpSpPr>
              <a:grpSpLocks/>
            </p:cNvGrpSpPr>
            <p:nvPr/>
          </p:nvGrpSpPr>
          <p:grpSpPr bwMode="auto">
            <a:xfrm>
              <a:off x="4197985" y="3379152"/>
              <a:ext cx="892175" cy="390207"/>
              <a:chOff x="4650" y="1129"/>
              <a:chExt cx="246" cy="95"/>
            </a:xfrm>
          </p:grpSpPr>
          <p:sp>
            <p:nvSpPr>
              <p:cNvPr id="388171" name="Oval 407"/>
              <p:cNvSpPr>
                <a:spLocks noChangeArrowheads="1"/>
              </p:cNvSpPr>
              <p:nvPr/>
            </p:nvSpPr>
            <p:spPr bwMode="auto">
              <a:xfrm>
                <a:off x="4651" y="1171"/>
                <a:ext cx="244" cy="53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 sz="2400" i="0">
                  <a:latin typeface="Times New Roman" pitchFamily="18" charset="0"/>
                  <a:cs typeface="Arial" charset="0"/>
                </a:endParaRPr>
              </a:p>
            </p:txBody>
          </p:sp>
          <p:sp>
            <p:nvSpPr>
              <p:cNvPr id="388172" name="Rectangle 410"/>
              <p:cNvSpPr>
                <a:spLocks noChangeArrowheads="1"/>
              </p:cNvSpPr>
              <p:nvPr/>
            </p:nvSpPr>
            <p:spPr bwMode="auto">
              <a:xfrm>
                <a:off x="4651" y="1165"/>
                <a:ext cx="245" cy="33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 i="0">
                  <a:latin typeface="Times New Roman" pitchFamily="18" charset="0"/>
                  <a:cs typeface="Arial" charset="0"/>
                </a:endParaRPr>
              </a:p>
            </p:txBody>
          </p:sp>
          <p:sp>
            <p:nvSpPr>
              <p:cNvPr id="388173" name="Oval 411"/>
              <p:cNvSpPr>
                <a:spLocks noChangeArrowheads="1"/>
              </p:cNvSpPr>
              <p:nvPr/>
            </p:nvSpPr>
            <p:spPr bwMode="auto">
              <a:xfrm>
                <a:off x="4650" y="1129"/>
                <a:ext cx="244" cy="62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 sz="2400" i="0">
                  <a:latin typeface="Times New Roman" pitchFamily="18" charset="0"/>
                  <a:cs typeface="Arial" charset="0"/>
                </a:endParaRPr>
              </a:p>
            </p:txBody>
          </p:sp>
          <p:grpSp>
            <p:nvGrpSpPr>
              <p:cNvPr id="388174" name="Group 1189"/>
              <p:cNvGrpSpPr>
                <a:grpSpLocks/>
              </p:cNvGrpSpPr>
              <p:nvPr/>
            </p:nvGrpSpPr>
            <p:grpSpPr bwMode="auto">
              <a:xfrm>
                <a:off x="4699" y="1145"/>
                <a:ext cx="138" cy="29"/>
                <a:chOff x="2468" y="1332"/>
                <a:chExt cx="310" cy="60"/>
              </a:xfrm>
            </p:grpSpPr>
            <p:sp>
              <p:nvSpPr>
                <p:cNvPr id="388177" name="Freeform 1190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388178" name="Freeform 1191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388175" name="Line 1192"/>
              <p:cNvSpPr>
                <a:spLocks noChangeShapeType="1"/>
              </p:cNvSpPr>
              <p:nvPr/>
            </p:nvSpPr>
            <p:spPr bwMode="auto">
              <a:xfrm>
                <a:off x="4651" y="1158"/>
                <a:ext cx="0" cy="4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88176" name="Line 1193"/>
              <p:cNvSpPr>
                <a:spLocks noChangeShapeType="1"/>
              </p:cNvSpPr>
              <p:nvPr/>
            </p:nvSpPr>
            <p:spPr bwMode="auto">
              <a:xfrm>
                <a:off x="4894" y="1160"/>
                <a:ext cx="0" cy="4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55" name="Rectangle 43"/>
            <p:cNvSpPr>
              <a:spLocks noChangeArrowheads="1"/>
            </p:cNvSpPr>
            <p:nvPr/>
          </p:nvSpPr>
          <p:spPr bwMode="auto">
            <a:xfrm rot="-5400000">
              <a:off x="4046274" y="3486041"/>
              <a:ext cx="126671" cy="195356"/>
            </a:xfrm>
            <a:prstGeom prst="rect">
              <a:avLst/>
            </a:prstGeom>
            <a:gradFill rotWithShape="1">
              <a:gsLst>
                <a:gs pos="0">
                  <a:srgbClr val="008000"/>
                </a:gs>
                <a:gs pos="50000">
                  <a:schemeClr val="bg1"/>
                </a:gs>
                <a:gs pos="100000">
                  <a:srgbClr val="008000"/>
                </a:gs>
              </a:gsLst>
              <a:lin ang="0" scaled="1"/>
            </a:gradFill>
            <a:ln w="9525">
              <a:solidFill>
                <a:srgbClr val="008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/>
            </a:p>
          </p:txBody>
        </p:sp>
      </p:grpSp>
      <p:grpSp>
        <p:nvGrpSpPr>
          <p:cNvPr id="388132" name="Group 126"/>
          <p:cNvGrpSpPr>
            <a:grpSpLocks/>
          </p:cNvGrpSpPr>
          <p:nvPr/>
        </p:nvGrpSpPr>
        <p:grpSpPr bwMode="auto">
          <a:xfrm>
            <a:off x="1482725" y="5313363"/>
            <a:ext cx="701675" cy="517525"/>
            <a:chOff x="1046480" y="3962400"/>
            <a:chExt cx="1026163" cy="761428"/>
          </a:xfrm>
        </p:grpSpPr>
        <p:sp>
          <p:nvSpPr>
            <p:cNvPr id="65" name="Rectangle 48"/>
            <p:cNvSpPr>
              <a:spLocks noChangeArrowheads="1"/>
            </p:cNvSpPr>
            <p:nvPr/>
          </p:nvSpPr>
          <p:spPr bwMode="auto">
            <a:xfrm rot="-5400000">
              <a:off x="1893548" y="4299487"/>
              <a:ext cx="109776" cy="248414"/>
            </a:xfrm>
            <a:prstGeom prst="rect">
              <a:avLst/>
            </a:prstGeom>
            <a:gradFill rotWithShape="1">
              <a:gsLst>
                <a:gs pos="0">
                  <a:srgbClr val="008000"/>
                </a:gs>
                <a:gs pos="50000">
                  <a:schemeClr val="bg1"/>
                </a:gs>
                <a:gs pos="100000">
                  <a:srgbClr val="008000"/>
                </a:gs>
              </a:gsLst>
              <a:lin ang="0" scaled="1"/>
            </a:gradFill>
            <a:ln w="9525">
              <a:solidFill>
                <a:srgbClr val="008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/>
            </a:p>
          </p:txBody>
        </p:sp>
        <p:grpSp>
          <p:nvGrpSpPr>
            <p:cNvPr id="388165" name="Group 49"/>
            <p:cNvGrpSpPr>
              <a:grpSpLocks/>
            </p:cNvGrpSpPr>
            <p:nvPr/>
          </p:nvGrpSpPr>
          <p:grpSpPr bwMode="auto">
            <a:xfrm>
              <a:off x="1046480" y="3962400"/>
              <a:ext cx="936071" cy="761428"/>
              <a:chOff x="-44" y="1473"/>
              <a:chExt cx="981" cy="1105"/>
            </a:xfrm>
          </p:grpSpPr>
          <p:pic>
            <p:nvPicPr>
              <p:cNvPr id="388166" name="Picture 50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388167" name="Freeform 51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1736 w 356"/>
                  <a:gd name="T3" fmla="*/ 95 h 368"/>
                  <a:gd name="T4" fmla="*/ 2059 w 356"/>
                  <a:gd name="T5" fmla="*/ 1990 h 368"/>
                  <a:gd name="T6" fmla="*/ 454 w 356"/>
                  <a:gd name="T7" fmla="*/ 2489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 w="9525" cap="flat" cmpd="sng">
                <a:noFill/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</p:grpSp>
      <p:sp>
        <p:nvSpPr>
          <p:cNvPr id="69" name="AutoShape 63"/>
          <p:cNvSpPr>
            <a:spLocks noChangeArrowheads="1"/>
          </p:cNvSpPr>
          <p:nvPr/>
        </p:nvSpPr>
        <p:spPr bwMode="auto">
          <a:xfrm>
            <a:off x="6157913" y="3378200"/>
            <a:ext cx="314325" cy="792163"/>
          </a:xfrm>
          <a:prstGeom prst="downArrow">
            <a:avLst>
              <a:gd name="adj1" fmla="val 50000"/>
              <a:gd name="adj2" fmla="val 63005"/>
            </a:avLst>
          </a:prstGeom>
          <a:gradFill rotWithShape="1">
            <a:gsLst>
              <a:gs pos="0">
                <a:schemeClr val="bg1"/>
              </a:gs>
              <a:gs pos="100000">
                <a:srgbClr val="FF0000"/>
              </a:gs>
            </a:gsLst>
            <a:lin ang="5400000" scaled="1"/>
          </a:gra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>
              <a:ea typeface="ＭＳ Ｐゴシック" charset="-128"/>
            </a:endParaRPr>
          </a:p>
        </p:txBody>
      </p:sp>
      <p:grpSp>
        <p:nvGrpSpPr>
          <p:cNvPr id="388134" name="Group 64"/>
          <p:cNvGrpSpPr>
            <a:grpSpLocks/>
          </p:cNvGrpSpPr>
          <p:nvPr/>
        </p:nvGrpSpPr>
        <p:grpSpPr bwMode="auto">
          <a:xfrm>
            <a:off x="5664200" y="2935288"/>
            <a:ext cx="2011363" cy="760412"/>
            <a:chOff x="1197" y="1665"/>
            <a:chExt cx="1267" cy="479"/>
          </a:xfrm>
        </p:grpSpPr>
        <p:grpSp>
          <p:nvGrpSpPr>
            <p:cNvPr id="388159" name="Group 65"/>
            <p:cNvGrpSpPr>
              <a:grpSpLocks/>
            </p:cNvGrpSpPr>
            <p:nvPr/>
          </p:nvGrpSpPr>
          <p:grpSpPr bwMode="auto">
            <a:xfrm>
              <a:off x="1231" y="1990"/>
              <a:ext cx="691" cy="154"/>
              <a:chOff x="1231" y="1990"/>
              <a:chExt cx="691" cy="154"/>
            </a:xfrm>
          </p:grpSpPr>
          <p:sp>
            <p:nvSpPr>
              <p:cNvPr id="388161" name="Rectangle 66"/>
              <p:cNvSpPr>
                <a:spLocks noChangeArrowheads="1"/>
              </p:cNvSpPr>
              <p:nvPr/>
            </p:nvSpPr>
            <p:spPr bwMode="auto">
              <a:xfrm>
                <a:off x="1231" y="1991"/>
                <a:ext cx="691" cy="153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ea typeface="ＭＳ Ｐゴシック" charset="-128"/>
                </a:endParaRPr>
              </a:p>
            </p:txBody>
          </p:sp>
          <p:sp>
            <p:nvSpPr>
              <p:cNvPr id="388162" name="Line 67"/>
              <p:cNvSpPr>
                <a:spLocks noChangeShapeType="1"/>
              </p:cNvSpPr>
              <p:nvPr/>
            </p:nvSpPr>
            <p:spPr bwMode="auto">
              <a:xfrm>
                <a:off x="1337" y="1990"/>
                <a:ext cx="0" cy="152"/>
              </a:xfrm>
              <a:prstGeom prst="line">
                <a:avLst/>
              </a:prstGeom>
              <a:noFill/>
              <a:ln w="190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388163" name="Line 68"/>
              <p:cNvSpPr>
                <a:spLocks noChangeShapeType="1"/>
              </p:cNvSpPr>
              <p:nvPr/>
            </p:nvSpPr>
            <p:spPr bwMode="auto">
              <a:xfrm>
                <a:off x="1427" y="1992"/>
                <a:ext cx="0" cy="152"/>
              </a:xfrm>
              <a:prstGeom prst="line">
                <a:avLst/>
              </a:prstGeom>
              <a:noFill/>
              <a:ln w="190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sp>
          <p:nvSpPr>
            <p:cNvPr id="388160" name="Text Box 69"/>
            <p:cNvSpPr txBox="1">
              <a:spLocks noChangeArrowheads="1"/>
            </p:cNvSpPr>
            <p:nvPr/>
          </p:nvSpPr>
          <p:spPr bwMode="auto">
            <a:xfrm>
              <a:off x="1197" y="1665"/>
              <a:ext cx="1267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200" i="0">
                  <a:latin typeface="Arial" charset="0"/>
                  <a:ea typeface="ＭＳ Ｐゴシック" charset="-128"/>
                </a:rPr>
                <a:t>IP src: 111.111.111.111</a:t>
              </a:r>
            </a:p>
            <a:p>
              <a:pPr eaLnBrk="0" hangingPunct="0"/>
              <a:r>
                <a:rPr lang="en-US" sz="1200" i="0">
                  <a:latin typeface="Arial" charset="0"/>
                  <a:ea typeface="ＭＳ Ｐゴシック" charset="-128"/>
                </a:rPr>
                <a:t>   IP dest: 222.222.222.222</a:t>
              </a:r>
            </a:p>
          </p:txBody>
        </p:sp>
      </p:grpSp>
      <p:grpSp>
        <p:nvGrpSpPr>
          <p:cNvPr id="388135" name="Group 70"/>
          <p:cNvGrpSpPr>
            <a:grpSpLocks/>
          </p:cNvGrpSpPr>
          <p:nvPr/>
        </p:nvGrpSpPr>
        <p:grpSpPr bwMode="auto">
          <a:xfrm>
            <a:off x="5788025" y="3186113"/>
            <a:ext cx="146050" cy="385762"/>
            <a:chOff x="1272" y="1762"/>
            <a:chExt cx="92" cy="243"/>
          </a:xfrm>
        </p:grpSpPr>
        <p:sp>
          <p:nvSpPr>
            <p:cNvPr id="388157" name="Line 71"/>
            <p:cNvSpPr>
              <a:spLocks noChangeShapeType="1"/>
            </p:cNvSpPr>
            <p:nvPr/>
          </p:nvSpPr>
          <p:spPr bwMode="auto">
            <a:xfrm>
              <a:off x="1272" y="1762"/>
              <a:ext cx="0" cy="24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88158" name="Line 72"/>
            <p:cNvSpPr>
              <a:spLocks noChangeShapeType="1"/>
            </p:cNvSpPr>
            <p:nvPr/>
          </p:nvSpPr>
          <p:spPr bwMode="auto">
            <a:xfrm>
              <a:off x="1364" y="1878"/>
              <a:ext cx="0" cy="12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79" name="Group 73"/>
          <p:cNvGrpSpPr>
            <a:grpSpLocks/>
          </p:cNvGrpSpPr>
          <p:nvPr/>
        </p:nvGrpSpPr>
        <p:grpSpPr bwMode="auto">
          <a:xfrm>
            <a:off x="5238750" y="2527300"/>
            <a:ext cx="2398713" cy="1519238"/>
            <a:chOff x="931" y="1414"/>
            <a:chExt cx="1511" cy="957"/>
          </a:xfrm>
        </p:grpSpPr>
        <p:sp>
          <p:nvSpPr>
            <p:cNvPr id="388145" name="Text Box 74"/>
            <p:cNvSpPr txBox="1">
              <a:spLocks noChangeArrowheads="1"/>
            </p:cNvSpPr>
            <p:nvPr/>
          </p:nvSpPr>
          <p:spPr bwMode="auto">
            <a:xfrm>
              <a:off x="931" y="1414"/>
              <a:ext cx="1511" cy="4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200" i="0">
                  <a:latin typeface="Arial" charset="0"/>
                  <a:ea typeface="ＭＳ Ｐゴシック" charset="-128"/>
                </a:rPr>
                <a:t>MAC src: </a:t>
              </a:r>
              <a:r>
                <a:rPr lang="en-US" sz="1200" i="0">
                  <a:solidFill>
                    <a:srgbClr val="FF0000"/>
                  </a:solidFill>
                  <a:latin typeface="Arial" charset="0"/>
                  <a:ea typeface="ＭＳ Ｐゴシック" charset="-128"/>
                </a:rPr>
                <a:t>1A-23-F9-CD-06-9B</a:t>
              </a:r>
            </a:p>
            <a:p>
              <a:pPr eaLnBrk="0" hangingPunct="0"/>
              <a:r>
                <a:rPr lang="en-US" sz="1200" i="0">
                  <a:latin typeface="Arial" charset="0"/>
                  <a:ea typeface="ＭＳ Ｐゴシック" charset="-128"/>
                </a:rPr>
                <a:t>  MAC dest: </a:t>
              </a:r>
              <a:r>
                <a:rPr lang="en-US" sz="1200" i="0">
                  <a:solidFill>
                    <a:srgbClr val="FF0000"/>
                  </a:solidFill>
                  <a:latin typeface="Arial" charset="0"/>
                  <a:ea typeface="ＭＳ Ｐゴシック" charset="-128"/>
                </a:rPr>
                <a:t>49-BD-D2-C7-56-2A</a:t>
              </a:r>
            </a:p>
            <a:p>
              <a:pPr eaLnBrk="0" hangingPunct="0"/>
              <a:endParaRPr lang="en-US" sz="1200" i="0">
                <a:solidFill>
                  <a:srgbClr val="FF0000"/>
                </a:solidFill>
                <a:latin typeface="Arial" charset="0"/>
                <a:ea typeface="ＭＳ Ｐゴシック" charset="-128"/>
              </a:endParaRPr>
            </a:p>
          </p:txBody>
        </p:sp>
        <p:grpSp>
          <p:nvGrpSpPr>
            <p:cNvPr id="388146" name="Group 75"/>
            <p:cNvGrpSpPr>
              <a:grpSpLocks/>
            </p:cNvGrpSpPr>
            <p:nvPr/>
          </p:nvGrpSpPr>
          <p:grpSpPr bwMode="auto">
            <a:xfrm>
              <a:off x="981" y="2182"/>
              <a:ext cx="1049" cy="189"/>
              <a:chOff x="2829" y="2040"/>
              <a:chExt cx="1049" cy="189"/>
            </a:xfrm>
          </p:grpSpPr>
          <p:sp>
            <p:nvSpPr>
              <p:cNvPr id="388151" name="Rectangle 76"/>
              <p:cNvSpPr>
                <a:spLocks noChangeArrowheads="1"/>
              </p:cNvSpPr>
              <p:nvPr/>
            </p:nvSpPr>
            <p:spPr bwMode="auto">
              <a:xfrm>
                <a:off x="2829" y="2042"/>
                <a:ext cx="1049" cy="185"/>
              </a:xfrm>
              <a:prstGeom prst="rect">
                <a:avLst/>
              </a:prstGeom>
              <a:solidFill>
                <a:srgbClr val="00009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ea typeface="ＭＳ Ｐゴシック" charset="-128"/>
                </a:endParaRPr>
              </a:p>
            </p:txBody>
          </p:sp>
          <p:sp>
            <p:nvSpPr>
              <p:cNvPr id="388152" name="Rectangle 77"/>
              <p:cNvSpPr>
                <a:spLocks noChangeArrowheads="1"/>
              </p:cNvSpPr>
              <p:nvPr/>
            </p:nvSpPr>
            <p:spPr bwMode="auto">
              <a:xfrm>
                <a:off x="3078" y="2060"/>
                <a:ext cx="691" cy="153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ea typeface="ＭＳ Ｐゴシック" charset="-128"/>
                </a:endParaRPr>
              </a:p>
            </p:txBody>
          </p:sp>
          <p:sp>
            <p:nvSpPr>
              <p:cNvPr id="388153" name="Line 78"/>
              <p:cNvSpPr>
                <a:spLocks noChangeShapeType="1"/>
              </p:cNvSpPr>
              <p:nvPr/>
            </p:nvSpPr>
            <p:spPr bwMode="auto">
              <a:xfrm>
                <a:off x="3180" y="2063"/>
                <a:ext cx="0" cy="152"/>
              </a:xfrm>
              <a:prstGeom prst="line">
                <a:avLst/>
              </a:prstGeom>
              <a:noFill/>
              <a:ln w="190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388154" name="Line 79"/>
              <p:cNvSpPr>
                <a:spLocks noChangeShapeType="1"/>
              </p:cNvSpPr>
              <p:nvPr/>
            </p:nvSpPr>
            <p:spPr bwMode="auto">
              <a:xfrm>
                <a:off x="3276" y="2063"/>
                <a:ext cx="0" cy="152"/>
              </a:xfrm>
              <a:prstGeom prst="line">
                <a:avLst/>
              </a:prstGeom>
              <a:noFill/>
              <a:ln w="190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388155" name="Line 80"/>
              <p:cNvSpPr>
                <a:spLocks noChangeShapeType="1"/>
              </p:cNvSpPr>
              <p:nvPr/>
            </p:nvSpPr>
            <p:spPr bwMode="auto">
              <a:xfrm>
                <a:off x="2910" y="2040"/>
                <a:ext cx="0" cy="189"/>
              </a:xfrm>
              <a:prstGeom prst="line">
                <a:avLst/>
              </a:prstGeom>
              <a:noFill/>
              <a:ln w="190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388156" name="Line 81"/>
              <p:cNvSpPr>
                <a:spLocks noChangeShapeType="1"/>
              </p:cNvSpPr>
              <p:nvPr/>
            </p:nvSpPr>
            <p:spPr bwMode="auto">
              <a:xfrm>
                <a:off x="3006" y="2040"/>
                <a:ext cx="0" cy="189"/>
              </a:xfrm>
              <a:prstGeom prst="line">
                <a:avLst/>
              </a:prstGeom>
              <a:noFill/>
              <a:ln w="190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sp>
          <p:nvSpPr>
            <p:cNvPr id="388147" name="Line 82"/>
            <p:cNvSpPr>
              <a:spLocks noChangeShapeType="1"/>
            </p:cNvSpPr>
            <p:nvPr/>
          </p:nvSpPr>
          <p:spPr bwMode="auto">
            <a:xfrm flipV="1">
              <a:off x="1018" y="1576"/>
              <a:ext cx="2" cy="70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88148" name="Line 83"/>
            <p:cNvSpPr>
              <a:spLocks noChangeShapeType="1"/>
            </p:cNvSpPr>
            <p:nvPr/>
          </p:nvSpPr>
          <p:spPr bwMode="auto">
            <a:xfrm flipV="1">
              <a:off x="1106" y="1680"/>
              <a:ext cx="0" cy="59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88149" name="Line 84"/>
            <p:cNvSpPr>
              <a:spLocks noChangeShapeType="1"/>
            </p:cNvSpPr>
            <p:nvPr/>
          </p:nvSpPr>
          <p:spPr bwMode="auto">
            <a:xfrm flipH="1" flipV="1">
              <a:off x="1276" y="1812"/>
              <a:ext cx="2" cy="47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88150" name="Line 85"/>
            <p:cNvSpPr>
              <a:spLocks noChangeShapeType="1"/>
            </p:cNvSpPr>
            <p:nvPr/>
          </p:nvSpPr>
          <p:spPr bwMode="auto">
            <a:xfrm>
              <a:off x="1368" y="1924"/>
              <a:ext cx="2" cy="35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388137" name="Group 92"/>
          <p:cNvGrpSpPr>
            <a:grpSpLocks/>
          </p:cNvGrpSpPr>
          <p:nvPr/>
        </p:nvGrpSpPr>
        <p:grpSpPr bwMode="auto">
          <a:xfrm>
            <a:off x="8061325" y="2478088"/>
            <a:ext cx="928688" cy="1954212"/>
            <a:chOff x="250" y="1380"/>
            <a:chExt cx="585" cy="1231"/>
          </a:xfrm>
        </p:grpSpPr>
        <p:sp>
          <p:nvSpPr>
            <p:cNvPr id="388138" name="Freeform 93"/>
            <p:cNvSpPr>
              <a:spLocks/>
            </p:cNvSpPr>
            <p:nvPr/>
          </p:nvSpPr>
          <p:spPr bwMode="auto">
            <a:xfrm>
              <a:off x="250" y="1414"/>
              <a:ext cx="582" cy="1197"/>
            </a:xfrm>
            <a:custGeom>
              <a:avLst/>
              <a:gdLst>
                <a:gd name="T0" fmla="*/ 582 w 582"/>
                <a:gd name="T1" fmla="*/ 781 h 1197"/>
                <a:gd name="T2" fmla="*/ 0 w 582"/>
                <a:gd name="T3" fmla="*/ 1197 h 1197"/>
                <a:gd name="T4" fmla="*/ 83 w 582"/>
                <a:gd name="T5" fmla="*/ 0 h 1197"/>
                <a:gd name="T6" fmla="*/ 582 w 582"/>
                <a:gd name="T7" fmla="*/ 781 h 119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82"/>
                <a:gd name="T13" fmla="*/ 0 h 1197"/>
                <a:gd name="T14" fmla="*/ 582 w 582"/>
                <a:gd name="T15" fmla="*/ 1197 h 119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82" h="1197">
                  <a:moveTo>
                    <a:pt x="582" y="781"/>
                  </a:moveTo>
                  <a:lnTo>
                    <a:pt x="0" y="1197"/>
                  </a:lnTo>
                  <a:lnTo>
                    <a:pt x="83" y="0"/>
                  </a:lnTo>
                  <a:lnTo>
                    <a:pt x="582" y="781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FF0000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88139" name="Rectangle 94"/>
            <p:cNvSpPr>
              <a:spLocks noChangeArrowheads="1"/>
            </p:cNvSpPr>
            <p:nvPr/>
          </p:nvSpPr>
          <p:spPr bwMode="auto">
            <a:xfrm>
              <a:off x="338" y="1399"/>
              <a:ext cx="493" cy="79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ea typeface="ＭＳ Ｐゴシック" charset="-128"/>
              </a:endParaRPr>
            </a:p>
          </p:txBody>
        </p:sp>
        <p:sp>
          <p:nvSpPr>
            <p:cNvPr id="388140" name="Text Box 95"/>
            <p:cNvSpPr txBox="1">
              <a:spLocks noChangeArrowheads="1"/>
            </p:cNvSpPr>
            <p:nvPr/>
          </p:nvSpPr>
          <p:spPr bwMode="auto">
            <a:xfrm>
              <a:off x="413" y="1380"/>
              <a:ext cx="336" cy="8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endParaRPr lang="en-US" sz="1600" i="0">
                <a:latin typeface="Arial" charset="0"/>
                <a:ea typeface="ＭＳ Ｐゴシック" charset="-128"/>
              </a:endParaRPr>
            </a:p>
            <a:p>
              <a:pPr algn="ctr" eaLnBrk="0" hangingPunct="0"/>
              <a:endParaRPr lang="en-US" sz="1600" i="0">
                <a:latin typeface="Arial" charset="0"/>
                <a:ea typeface="ＭＳ Ｐゴシック" charset="-128"/>
              </a:endParaRPr>
            </a:p>
            <a:p>
              <a:pPr algn="ctr" eaLnBrk="0" hangingPunct="0"/>
              <a:r>
                <a:rPr lang="en-US" sz="1600" i="0">
                  <a:latin typeface="Arial" charset="0"/>
                  <a:ea typeface="ＭＳ Ｐゴシック" charset="-128"/>
                </a:rPr>
                <a:t>IP</a:t>
              </a:r>
            </a:p>
            <a:p>
              <a:pPr algn="ctr" eaLnBrk="0" hangingPunct="0"/>
              <a:r>
                <a:rPr lang="en-US" sz="1600" i="0">
                  <a:latin typeface="Arial" charset="0"/>
                  <a:ea typeface="ＭＳ Ｐゴシック" charset="-128"/>
                </a:rPr>
                <a:t>Eth</a:t>
              </a:r>
            </a:p>
            <a:p>
              <a:pPr algn="ctr" eaLnBrk="0" hangingPunct="0"/>
              <a:r>
                <a:rPr lang="en-US" sz="1600" i="0">
                  <a:latin typeface="Arial" charset="0"/>
                  <a:ea typeface="ＭＳ Ｐゴシック" charset="-128"/>
                </a:rPr>
                <a:t>Phy</a:t>
              </a:r>
            </a:p>
          </p:txBody>
        </p:sp>
        <p:sp>
          <p:nvSpPr>
            <p:cNvPr id="388141" name="Line 96"/>
            <p:cNvSpPr>
              <a:spLocks noChangeShapeType="1"/>
            </p:cNvSpPr>
            <p:nvPr/>
          </p:nvSpPr>
          <p:spPr bwMode="auto">
            <a:xfrm>
              <a:off x="346" y="1868"/>
              <a:ext cx="48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88142" name="Line 97"/>
            <p:cNvSpPr>
              <a:spLocks noChangeShapeType="1"/>
            </p:cNvSpPr>
            <p:nvPr/>
          </p:nvSpPr>
          <p:spPr bwMode="auto">
            <a:xfrm>
              <a:off x="343" y="2027"/>
              <a:ext cx="48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88143" name="Line 98"/>
            <p:cNvSpPr>
              <a:spLocks noChangeShapeType="1"/>
            </p:cNvSpPr>
            <p:nvPr/>
          </p:nvSpPr>
          <p:spPr bwMode="auto">
            <a:xfrm>
              <a:off x="340" y="2186"/>
              <a:ext cx="48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88144" name="Line 99"/>
            <p:cNvSpPr>
              <a:spLocks noChangeShapeType="1"/>
            </p:cNvSpPr>
            <p:nvPr/>
          </p:nvSpPr>
          <p:spPr bwMode="auto">
            <a:xfrm>
              <a:off x="330" y="1698"/>
              <a:ext cx="48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21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F22FA698-0CB4-47AB-9917-64F5A721574D}" type="slidenum">
              <a:rPr lang="en-US" smtClean="0">
                <a:latin typeface="Arial" charset="0"/>
                <a:cs typeface="Arial" charset="0"/>
              </a:rPr>
              <a:pPr/>
              <a:t>53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389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dirty="0" smtClean="0"/>
              <a:t>Επίπεδο ζεύξης</a:t>
            </a:r>
            <a:endParaRPr lang="en-US" sz="3600" dirty="0" smtClean="0"/>
          </a:p>
        </p:txBody>
      </p:sp>
      <p:sp>
        <p:nvSpPr>
          <p:cNvPr id="389123" name="Rectangle 5"/>
          <p:cNvSpPr>
            <a:spLocks noGrp="1" noChangeArrowheads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l-GR" dirty="0" smtClean="0"/>
              <a:t>Δίκτυα Επικοινωνιών- </a:t>
            </a:r>
            <a:r>
              <a:rPr lang="en-US" dirty="0"/>
              <a:t>5: </a:t>
            </a:r>
            <a:r>
              <a:rPr lang="el-GR" dirty="0"/>
              <a:t>Επίπεδο ζεύξης δεδομένων</a:t>
            </a:r>
            <a:endParaRPr lang="en-US" dirty="0"/>
          </a:p>
        </p:txBody>
      </p:sp>
      <p:sp>
        <p:nvSpPr>
          <p:cNvPr id="389124" name="6 - Θέση περιεχομένου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l-GR" smtClean="0"/>
              <a:t> 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604838" y="1431925"/>
            <a:ext cx="3810000" cy="4648200"/>
          </a:xfrm>
          <a:prstGeom prst="rect">
            <a:avLst/>
          </a:prstGeom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  <a:defRPr/>
            </a:pPr>
            <a:r>
              <a:rPr lang="en-US" sz="2400" i="0" kern="0" dirty="0">
                <a:latin typeface="+mn-lt"/>
              </a:rPr>
              <a:t>5.1 </a:t>
            </a:r>
            <a:r>
              <a:rPr lang="el-GR" sz="2400" i="0" kern="0" dirty="0">
                <a:latin typeface="+mn-lt"/>
              </a:rPr>
              <a:t>Εισαγωγή και υπηρεσίες</a:t>
            </a:r>
            <a:endParaRPr lang="en-US" sz="2400" i="0" kern="0" dirty="0">
              <a:latin typeface="+mn-lt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  <a:defRPr/>
            </a:pPr>
            <a:r>
              <a:rPr lang="en-US" sz="2400" i="0" kern="0" dirty="0">
                <a:latin typeface="+mn-lt"/>
              </a:rPr>
              <a:t>5.2 </a:t>
            </a:r>
            <a:r>
              <a:rPr lang="el-GR" sz="2400" i="0" kern="0" dirty="0">
                <a:latin typeface="+mn-lt"/>
              </a:rPr>
              <a:t>Ανίχνευση και διόρθωση σφαλμάτων</a:t>
            </a:r>
            <a:endParaRPr lang="en-US" sz="2400" i="0" kern="0" dirty="0">
              <a:latin typeface="+mn-lt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  <a:defRPr/>
            </a:pPr>
            <a:r>
              <a:rPr lang="en-US" sz="2400" i="0" kern="0" dirty="0">
                <a:latin typeface="+mn-lt"/>
              </a:rPr>
              <a:t>5.3</a:t>
            </a:r>
            <a:r>
              <a:rPr lang="el-GR" sz="2400" i="0" kern="0" dirty="0">
                <a:latin typeface="+mn-lt"/>
              </a:rPr>
              <a:t>Πρωτόκολλα πολλαπλής πρόσβασης</a:t>
            </a:r>
            <a:endParaRPr lang="en-US" sz="2400" i="0" kern="0" dirty="0">
              <a:latin typeface="+mn-lt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  <a:defRPr/>
            </a:pPr>
            <a:r>
              <a:rPr lang="en-US" sz="2400" i="0" kern="0" dirty="0">
                <a:solidFill>
                  <a:srgbClr val="FF0000"/>
                </a:solidFill>
                <a:latin typeface="+mn-lt"/>
              </a:rPr>
              <a:t>5.4 LANs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§"/>
              <a:defRPr/>
            </a:pPr>
            <a:r>
              <a:rPr lang="el-GR" sz="2000" i="0" kern="0" dirty="0" err="1">
                <a:latin typeface="+mn-lt"/>
              </a:rPr>
              <a:t>Διευθυνσιοδότηση</a:t>
            </a:r>
            <a:r>
              <a:rPr lang="el-GR" sz="2000" i="0" kern="0" dirty="0">
                <a:latin typeface="+mn-lt"/>
              </a:rPr>
              <a:t>,</a:t>
            </a:r>
            <a:r>
              <a:rPr lang="en-US" sz="2000" i="0" kern="0" dirty="0">
                <a:latin typeface="+mn-lt"/>
              </a:rPr>
              <a:t> ARP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§"/>
              <a:defRPr/>
            </a:pPr>
            <a:r>
              <a:rPr lang="en-US" sz="2000" i="0" kern="0" dirty="0">
                <a:solidFill>
                  <a:srgbClr val="FF0000"/>
                </a:solidFill>
                <a:latin typeface="+mn-lt"/>
              </a:rPr>
              <a:t>Ethernet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§"/>
              <a:defRPr/>
            </a:pPr>
            <a:r>
              <a:rPr lang="el-GR" sz="2000" i="0" kern="0" dirty="0" err="1">
                <a:latin typeface="+mn-lt"/>
              </a:rPr>
              <a:t>Μεταγωγείς</a:t>
            </a:r>
            <a:r>
              <a:rPr lang="el-GR" sz="2000" i="0" kern="0" dirty="0">
                <a:latin typeface="+mn-lt"/>
              </a:rPr>
              <a:t> (</a:t>
            </a:r>
            <a:r>
              <a:rPr lang="en-US" sz="2000" i="0" kern="0" dirty="0">
                <a:latin typeface="+mn-lt"/>
              </a:rPr>
              <a:t>switches)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§"/>
              <a:defRPr/>
            </a:pPr>
            <a:r>
              <a:rPr lang="en-US" sz="2000" i="0" kern="0" dirty="0">
                <a:latin typeface="+mn-lt"/>
              </a:rPr>
              <a:t>VLANs</a:t>
            </a:r>
          </a:p>
        </p:txBody>
      </p:sp>
      <p:sp>
        <p:nvSpPr>
          <p:cNvPr id="389126" name="8 - Θέση περιεχομένου"/>
          <p:cNvSpPr>
            <a:spLocks noGrp="1"/>
          </p:cNvSpPr>
          <p:nvPr>
            <p:ph sz="half" idx="2"/>
          </p:nvPr>
        </p:nvSpPr>
        <p:spPr>
          <a:xfrm>
            <a:off x="4511675" y="1439863"/>
            <a:ext cx="3810000" cy="46482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l-GR" smtClean="0"/>
              <a:t> </a:t>
            </a:r>
          </a:p>
        </p:txBody>
      </p:sp>
      <p:sp>
        <p:nvSpPr>
          <p:cNvPr id="10" name="Rectangle 4"/>
          <p:cNvSpPr txBox="1">
            <a:spLocks noChangeArrowheads="1"/>
          </p:cNvSpPr>
          <p:nvPr/>
        </p:nvSpPr>
        <p:spPr>
          <a:xfrm>
            <a:off x="4448175" y="1408113"/>
            <a:ext cx="4054475" cy="4648200"/>
          </a:xfrm>
          <a:prstGeom prst="rect">
            <a:avLst/>
          </a:prstGeom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  <a:defRPr/>
            </a:pPr>
            <a:r>
              <a:rPr lang="en-US" sz="2400" i="0" kern="0" dirty="0">
                <a:latin typeface="+mn-lt"/>
              </a:rPr>
              <a:t>5.5 </a:t>
            </a:r>
            <a:r>
              <a:rPr lang="el-GR" sz="2400" i="0" kern="0" dirty="0">
                <a:latin typeface="+mn-lt"/>
              </a:rPr>
              <a:t>Εικονικές Ζεύξεις</a:t>
            </a:r>
            <a:r>
              <a:rPr lang="en-US" sz="2400" i="0" kern="0" dirty="0">
                <a:latin typeface="+mn-lt"/>
              </a:rPr>
              <a:t>: MPLS</a:t>
            </a: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  <a:defRPr/>
            </a:pPr>
            <a:r>
              <a:rPr lang="en-US" sz="2400" i="0" kern="0" dirty="0">
                <a:latin typeface="+mn-lt"/>
              </a:rPr>
              <a:t>5.6 </a:t>
            </a:r>
            <a:r>
              <a:rPr lang="el-GR" sz="2400" i="0" kern="0" dirty="0">
                <a:latin typeface="+mn-lt"/>
              </a:rPr>
              <a:t>Δικτύωση κέντρων δεδομένων</a:t>
            </a:r>
            <a:endParaRPr lang="en-US" sz="2400" i="0" kern="0" dirty="0">
              <a:latin typeface="+mn-lt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  <a:defRPr/>
            </a:pPr>
            <a:r>
              <a:rPr lang="en-US" sz="2400" i="0" kern="0" dirty="0">
                <a:latin typeface="+mn-lt"/>
              </a:rPr>
              <a:t>5.</a:t>
            </a:r>
            <a:r>
              <a:rPr lang="el-GR" sz="2400" i="0" kern="0" dirty="0">
                <a:latin typeface="+mn-lt"/>
              </a:rPr>
              <a:t>7 Η </a:t>
            </a:r>
            <a:r>
              <a:rPr lang="en-US" sz="2400" i="0" kern="0" dirty="0">
                <a:latin typeface="+mn-lt"/>
              </a:rPr>
              <a:t>“</a:t>
            </a:r>
            <a:r>
              <a:rPr lang="el-GR" sz="2400" i="0" kern="0" dirty="0">
                <a:latin typeface="+mn-lt"/>
              </a:rPr>
              <a:t>ζωή</a:t>
            </a:r>
            <a:r>
              <a:rPr lang="en-US" sz="2400" i="0" kern="0" dirty="0">
                <a:latin typeface="+mn-lt"/>
              </a:rPr>
              <a:t>”</a:t>
            </a:r>
            <a:r>
              <a:rPr lang="el-GR" sz="2400" i="0" kern="0" dirty="0">
                <a:latin typeface="+mn-lt"/>
              </a:rPr>
              <a:t> μιας </a:t>
            </a:r>
            <a:r>
              <a:rPr lang="el-GR" sz="2400" i="0" kern="0" dirty="0" smtClean="0">
                <a:latin typeface="+mn-lt"/>
              </a:rPr>
              <a:t>αίτησης </a:t>
            </a:r>
            <a:r>
              <a:rPr lang="en-US" sz="2400" i="0" kern="0" dirty="0" smtClean="0">
                <a:latin typeface="+mn-lt"/>
              </a:rPr>
              <a:t>web</a:t>
            </a:r>
            <a:endParaRPr lang="en-US" sz="2400" i="0" kern="0" dirty="0">
              <a:latin typeface="+mn-lt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ZapfDingbats" pitchFamily="82" charset="2"/>
              <a:buNone/>
              <a:defRPr/>
            </a:pPr>
            <a:endParaRPr lang="en-US" sz="2400" i="0" kern="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169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6E3B2DAC-5ACC-48B6-AA42-06E4CB899ABB}" type="slidenum">
              <a:rPr lang="en-US" smtClean="0">
                <a:latin typeface="Arial" charset="0"/>
                <a:cs typeface="Arial" charset="0"/>
              </a:rPr>
              <a:pPr/>
              <a:t>54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391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838200"/>
          </a:xfrm>
        </p:spPr>
        <p:txBody>
          <a:bodyPr/>
          <a:lstStyle/>
          <a:p>
            <a:r>
              <a:rPr lang="en-US" smtClean="0"/>
              <a:t>Ethernet</a:t>
            </a:r>
          </a:p>
        </p:txBody>
      </p:sp>
      <p:sp>
        <p:nvSpPr>
          <p:cNvPr id="391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38188" y="1276350"/>
            <a:ext cx="8137525" cy="2133600"/>
          </a:xfrm>
        </p:spPr>
        <p:txBody>
          <a:bodyPr/>
          <a:lstStyle/>
          <a:p>
            <a:pPr>
              <a:lnSpc>
                <a:spcPct val="90000"/>
              </a:lnSpc>
              <a:buFont typeface="ZapfDingbats"/>
              <a:buNone/>
            </a:pPr>
            <a:r>
              <a:rPr lang="en-US" sz="2000" dirty="0" smtClean="0"/>
              <a:t>“</a:t>
            </a:r>
            <a:r>
              <a:rPr lang="el-GR" sz="2000" dirty="0" smtClean="0"/>
              <a:t>κυρίαρχη</a:t>
            </a:r>
            <a:r>
              <a:rPr lang="en-US" sz="2000" dirty="0" smtClean="0"/>
              <a:t>” </a:t>
            </a:r>
            <a:r>
              <a:rPr lang="el-GR" sz="2000" dirty="0" smtClean="0"/>
              <a:t>τεχνολογία ενσύρματων </a:t>
            </a:r>
            <a:r>
              <a:rPr lang="en-US" sz="2000" dirty="0" smtClean="0"/>
              <a:t>LAN</a:t>
            </a:r>
            <a:r>
              <a:rPr lang="el-GR" sz="2000" dirty="0" smtClean="0"/>
              <a:t> </a:t>
            </a:r>
            <a:r>
              <a:rPr lang="en-US" sz="2000" dirty="0" smtClean="0"/>
              <a:t>: </a:t>
            </a:r>
          </a:p>
          <a:p>
            <a:pPr>
              <a:lnSpc>
                <a:spcPct val="90000"/>
              </a:lnSpc>
            </a:pPr>
            <a:r>
              <a:rPr lang="el-GR" sz="2000" dirty="0" smtClean="0"/>
              <a:t>Φθηνή </a:t>
            </a:r>
            <a:r>
              <a:rPr lang="en-US" sz="2000" dirty="0" smtClean="0"/>
              <a:t> </a:t>
            </a:r>
            <a:r>
              <a:rPr lang="el-GR" sz="2000" dirty="0" smtClean="0"/>
              <a:t>($10 για </a:t>
            </a:r>
            <a:r>
              <a:rPr lang="en-US" sz="2000" dirty="0" smtClean="0"/>
              <a:t>NIC)</a:t>
            </a:r>
          </a:p>
          <a:p>
            <a:pPr>
              <a:lnSpc>
                <a:spcPct val="90000"/>
              </a:lnSpc>
            </a:pPr>
            <a:r>
              <a:rPr lang="el-GR" sz="2000" dirty="0" smtClean="0"/>
              <a:t>Πρώτη ευρέως χρησιμοποιούμενη τεχνολογία </a:t>
            </a:r>
            <a:r>
              <a:rPr lang="en-US" sz="2000" dirty="0" smtClean="0"/>
              <a:t>LAN</a:t>
            </a:r>
          </a:p>
          <a:p>
            <a:pPr>
              <a:lnSpc>
                <a:spcPct val="90000"/>
              </a:lnSpc>
            </a:pPr>
            <a:r>
              <a:rPr lang="el-GR" sz="2000" dirty="0" smtClean="0"/>
              <a:t>Απλούστερο</a:t>
            </a:r>
            <a:r>
              <a:rPr lang="en-US" sz="2000" dirty="0" smtClean="0"/>
              <a:t>,</a:t>
            </a:r>
            <a:r>
              <a:rPr lang="el-GR" sz="2000" dirty="0" smtClean="0"/>
              <a:t> φθηνότερο από </a:t>
            </a:r>
            <a:r>
              <a:rPr lang="en-US" sz="2000" dirty="0" smtClean="0"/>
              <a:t>LANs</a:t>
            </a:r>
            <a:r>
              <a:rPr lang="el-GR" sz="2000" dirty="0" smtClean="0"/>
              <a:t> σκυτάλης </a:t>
            </a:r>
            <a:r>
              <a:rPr lang="en-US" sz="2000" dirty="0" smtClean="0"/>
              <a:t> </a:t>
            </a:r>
            <a:r>
              <a:rPr lang="el-GR" sz="2000" dirty="0" smtClean="0"/>
              <a:t>και </a:t>
            </a:r>
            <a:r>
              <a:rPr lang="en-US" sz="2000" dirty="0" smtClean="0"/>
              <a:t>ATM</a:t>
            </a:r>
          </a:p>
          <a:p>
            <a:pPr>
              <a:lnSpc>
                <a:spcPct val="90000"/>
              </a:lnSpc>
            </a:pPr>
            <a:r>
              <a:rPr lang="el-GR" sz="2000" dirty="0" smtClean="0"/>
              <a:t>Άντεξε την κούρσα των ταχυτήτων</a:t>
            </a:r>
            <a:r>
              <a:rPr lang="en-US" sz="2000" dirty="0" smtClean="0"/>
              <a:t>: 10 Mbps</a:t>
            </a:r>
            <a:r>
              <a:rPr lang="el-GR" sz="2000" dirty="0" smtClean="0"/>
              <a:t> – 10 </a:t>
            </a:r>
            <a:r>
              <a:rPr lang="en-US" sz="2000" dirty="0" err="1" smtClean="0"/>
              <a:t>Gbps</a:t>
            </a:r>
            <a:r>
              <a:rPr lang="en-US" sz="2000" dirty="0" smtClean="0"/>
              <a:t> </a:t>
            </a:r>
          </a:p>
          <a:p>
            <a:endParaRPr lang="en-US" sz="2400" dirty="0" smtClean="0"/>
          </a:p>
        </p:txBody>
      </p:sp>
      <p:pic>
        <p:nvPicPr>
          <p:cNvPr id="391172" name="Picture 4" descr="551 metcalfe-ene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0263" y="3670300"/>
            <a:ext cx="5192712" cy="2779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1173" name="Text Box 5"/>
          <p:cNvSpPr txBox="1">
            <a:spLocks noChangeArrowheads="1"/>
          </p:cNvSpPr>
          <p:nvPr/>
        </p:nvSpPr>
        <p:spPr bwMode="auto">
          <a:xfrm>
            <a:off x="6218238" y="4487863"/>
            <a:ext cx="26193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l-GR"/>
              <a:t>Σκαρίφημα του </a:t>
            </a:r>
            <a:r>
              <a:rPr lang="en-US"/>
              <a:t> Ethernet</a:t>
            </a:r>
            <a:r>
              <a:rPr lang="el-GR"/>
              <a:t> του </a:t>
            </a:r>
            <a:r>
              <a:rPr lang="en-US"/>
              <a:t>Metcalfe</a:t>
            </a:r>
          </a:p>
        </p:txBody>
      </p:sp>
      <p:sp>
        <p:nvSpPr>
          <p:cNvPr id="391174" name="Rectangle 5"/>
          <p:cNvSpPr txBox="1">
            <a:spLocks noChangeArrowheads="1"/>
          </p:cNvSpPr>
          <p:nvPr/>
        </p:nvSpPr>
        <p:spPr bwMode="auto">
          <a:xfrm>
            <a:off x="3876675" y="6400800"/>
            <a:ext cx="4429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/>
            <a:r>
              <a:rPr lang="el-GR" sz="1100" i="0" dirty="0" smtClean="0">
                <a:latin typeface="Arial" charset="0"/>
                <a:cs typeface="Arial" charset="0"/>
              </a:rPr>
              <a:t>Δίκτυα Επικοινωνιών- </a:t>
            </a:r>
            <a:r>
              <a:rPr lang="en-US" sz="1100" i="0" dirty="0">
                <a:latin typeface="Arial" charset="0"/>
                <a:cs typeface="Arial" charset="0"/>
              </a:rPr>
              <a:t>5: </a:t>
            </a:r>
            <a:r>
              <a:rPr lang="el-GR" sz="1100" i="0" dirty="0">
                <a:latin typeface="Arial" charset="0"/>
                <a:cs typeface="Arial" charset="0"/>
              </a:rPr>
              <a:t>Επίπεδο ζεύξης δεδομένων</a:t>
            </a:r>
            <a:endParaRPr lang="en-US" sz="1100" i="0" dirty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7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307633F5-BAD8-4C7B-B85D-BEAB29E5C9B2}" type="slidenum">
              <a:rPr lang="en-US" smtClean="0">
                <a:latin typeface="Arial" charset="0"/>
                <a:cs typeface="Arial" charset="0"/>
              </a:rPr>
              <a:pPr/>
              <a:t>55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9228" name="Rectangle 4"/>
          <p:cNvSpPr>
            <a:spLocks noGrp="1" noChangeArrowheads="1"/>
          </p:cNvSpPr>
          <p:nvPr>
            <p:ph type="title"/>
          </p:nvPr>
        </p:nvSpPr>
        <p:spPr>
          <a:xfrm>
            <a:off x="546100" y="0"/>
            <a:ext cx="7772400" cy="1143000"/>
          </a:xfrm>
        </p:spPr>
        <p:txBody>
          <a:bodyPr/>
          <a:lstStyle/>
          <a:p>
            <a:r>
              <a:rPr lang="en-US" smtClean="0"/>
              <a:t>Ethernet: </a:t>
            </a:r>
            <a:r>
              <a:rPr lang="el-GR" smtClean="0"/>
              <a:t>φυσική τοπολογία</a:t>
            </a:r>
            <a:endParaRPr lang="en-US" smtClean="0"/>
          </a:p>
        </p:txBody>
      </p:sp>
      <p:sp>
        <p:nvSpPr>
          <p:cNvPr id="9229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508000" y="1103313"/>
            <a:ext cx="7772400" cy="274637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l-GR" sz="2400" smtClean="0">
                <a:solidFill>
                  <a:srgbClr val="FF0000"/>
                </a:solidFill>
              </a:rPr>
              <a:t>Τοπολογία διαύλου:</a:t>
            </a:r>
            <a:r>
              <a:rPr lang="el-GR" sz="2400" smtClean="0"/>
              <a:t> ήταν δημοφιλής μέχρι τα μέσα της δεκαετίας του</a:t>
            </a:r>
            <a:r>
              <a:rPr lang="en-US" sz="2400" smtClean="0"/>
              <a:t> 90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§"/>
            </a:pPr>
            <a:r>
              <a:rPr lang="el-GR" sz="2000" smtClean="0"/>
              <a:t>Όλοι οι κόμβοι στο ίδιο πεδίο συγκρούσεων </a:t>
            </a:r>
            <a:r>
              <a:rPr lang="en-US" sz="2000" smtClean="0"/>
              <a:t>(collision domain) (</a:t>
            </a:r>
            <a:r>
              <a:rPr lang="el-GR" sz="2000" smtClean="0"/>
              <a:t>μπορεί να συγκρουστούν μεταξύ τους)</a:t>
            </a:r>
            <a:endParaRPr lang="en-US" sz="2000" smtClean="0"/>
          </a:p>
          <a:p>
            <a:pPr>
              <a:lnSpc>
                <a:spcPct val="90000"/>
              </a:lnSpc>
            </a:pPr>
            <a:r>
              <a:rPr lang="el-GR" sz="2400" smtClean="0">
                <a:solidFill>
                  <a:srgbClr val="FF0000"/>
                </a:solidFill>
              </a:rPr>
              <a:t>Τοπολογία αστέρα</a:t>
            </a:r>
            <a:r>
              <a:rPr lang="en-US" sz="2400" smtClean="0">
                <a:solidFill>
                  <a:srgbClr val="FF0000"/>
                </a:solidFill>
              </a:rPr>
              <a:t>:</a:t>
            </a:r>
            <a:r>
              <a:rPr lang="en-US" sz="2400" smtClean="0"/>
              <a:t> </a:t>
            </a:r>
            <a:r>
              <a:rPr lang="el-GR" sz="2400" smtClean="0"/>
              <a:t>επικρατεί σήμερρα</a:t>
            </a:r>
            <a:endParaRPr lang="en-US" sz="2400" smtClean="0"/>
          </a:p>
          <a:p>
            <a:pPr lvl="1">
              <a:lnSpc>
                <a:spcPct val="90000"/>
              </a:lnSpc>
              <a:buFont typeface="Wingdings" pitchFamily="2" charset="2"/>
              <a:buChar char="§"/>
            </a:pPr>
            <a:r>
              <a:rPr lang="el-GR" sz="2000" smtClean="0"/>
              <a:t>ενεργός</a:t>
            </a:r>
            <a:r>
              <a:rPr lang="en-US" sz="2000" smtClean="0"/>
              <a:t> </a:t>
            </a:r>
            <a:r>
              <a:rPr lang="el-GR" sz="2000" i="1" smtClean="0">
                <a:solidFill>
                  <a:srgbClr val="FF0000"/>
                </a:solidFill>
              </a:rPr>
              <a:t>μεταγωγέας </a:t>
            </a:r>
            <a:r>
              <a:rPr lang="en-US" sz="2000" i="1" smtClean="0">
                <a:solidFill>
                  <a:srgbClr val="FF0000"/>
                </a:solidFill>
              </a:rPr>
              <a:t>(switch)</a:t>
            </a:r>
            <a:r>
              <a:rPr lang="en-US" sz="2000" smtClean="0"/>
              <a:t> </a:t>
            </a:r>
            <a:r>
              <a:rPr lang="el-GR" sz="2000" smtClean="0"/>
              <a:t>στο κέντρο</a:t>
            </a:r>
            <a:endParaRPr lang="en-US" sz="2000" smtClean="0"/>
          </a:p>
          <a:p>
            <a:pPr lvl="1">
              <a:lnSpc>
                <a:spcPct val="90000"/>
              </a:lnSpc>
              <a:buFont typeface="Wingdings" pitchFamily="2" charset="2"/>
              <a:buChar char="§"/>
            </a:pPr>
            <a:r>
              <a:rPr lang="el-GR" sz="2000" smtClean="0"/>
              <a:t>Κάθε </a:t>
            </a:r>
            <a:r>
              <a:rPr lang="en-US" sz="2000" smtClean="0"/>
              <a:t>“</a:t>
            </a:r>
            <a:r>
              <a:rPr lang="el-GR" sz="2000" smtClean="0"/>
              <a:t>ακτίνα</a:t>
            </a:r>
            <a:r>
              <a:rPr lang="en-US" sz="2000" smtClean="0"/>
              <a:t>”</a:t>
            </a:r>
            <a:r>
              <a:rPr lang="el-GR" sz="2000" smtClean="0"/>
              <a:t> τρέχει ένα (ξεχωριστό)</a:t>
            </a:r>
            <a:r>
              <a:rPr lang="en-US" sz="2000" smtClean="0"/>
              <a:t> </a:t>
            </a:r>
            <a:r>
              <a:rPr lang="el-GR" sz="2000" smtClean="0"/>
              <a:t>πρωτόκολλο </a:t>
            </a:r>
            <a:r>
              <a:rPr lang="en-US" sz="2000" smtClean="0"/>
              <a:t>Ethernet (</a:t>
            </a:r>
            <a:r>
              <a:rPr lang="el-GR" sz="2000" smtClean="0"/>
              <a:t>οι κόμβοι δεν συγκρούονται μεταξύ τους</a:t>
            </a:r>
            <a:r>
              <a:rPr lang="en-US" sz="2000" smtClean="0"/>
              <a:t>)</a:t>
            </a:r>
          </a:p>
        </p:txBody>
      </p:sp>
      <p:sp>
        <p:nvSpPr>
          <p:cNvPr id="9230" name="Rectangle 8"/>
          <p:cNvSpPr>
            <a:spLocks noChangeArrowheads="1"/>
          </p:cNvSpPr>
          <p:nvPr/>
        </p:nvSpPr>
        <p:spPr bwMode="auto">
          <a:xfrm>
            <a:off x="6226175" y="5043488"/>
            <a:ext cx="417513" cy="92075"/>
          </a:xfrm>
          <a:prstGeom prst="rect">
            <a:avLst/>
          </a:prstGeom>
          <a:solidFill>
            <a:schemeClr val="hlink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l"/>
          </a:scene3d>
          <a:sp3d extrusionH="430200" prstMaterial="legacyMatte">
            <a:bevelT w="13500" h="13500" prst="angle"/>
            <a:bevelB w="13500" h="13500" prst="angle"/>
            <a:extrusionClr>
              <a:schemeClr val="hlink"/>
            </a:extrusionClr>
          </a:sp3d>
        </p:spPr>
        <p:txBody>
          <a:bodyPr wrap="none" anchor="ctr">
            <a:flatTx/>
          </a:bodyPr>
          <a:lstStyle/>
          <a:p>
            <a:pPr eaLnBrk="0" hangingPunct="0"/>
            <a:endParaRPr lang="el-GR"/>
          </a:p>
        </p:txBody>
      </p:sp>
      <p:graphicFrame>
        <p:nvGraphicFramePr>
          <p:cNvPr id="9218" name="Object 11"/>
          <p:cNvGraphicFramePr>
            <a:graphicFrameLocks noChangeAspect="1"/>
          </p:cNvGraphicFramePr>
          <p:nvPr/>
        </p:nvGraphicFramePr>
        <p:xfrm>
          <a:off x="7880350" y="4783138"/>
          <a:ext cx="601663" cy="46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54" name="Clip" r:id="rId4" imgW="1305000" imgH="1085760" progId="">
                  <p:embed/>
                </p:oleObj>
              </mc:Choice>
              <mc:Fallback>
                <p:oleObj name="Clip" r:id="rId4" imgW="1305000" imgH="1085760" progId="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80350" y="4783138"/>
                        <a:ext cx="601663" cy="463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19" name="Object 12"/>
          <p:cNvGraphicFramePr>
            <a:graphicFrameLocks noChangeAspect="1"/>
          </p:cNvGraphicFramePr>
          <p:nvPr/>
        </p:nvGraphicFramePr>
        <p:xfrm>
          <a:off x="4572000" y="4784725"/>
          <a:ext cx="601663" cy="46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55" name="Clip" r:id="rId6" imgW="1305000" imgH="1085760" progId="">
                  <p:embed/>
                </p:oleObj>
              </mc:Choice>
              <mc:Fallback>
                <p:oleObj name="Clip" r:id="rId6" imgW="1305000" imgH="1085760" progId="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4784725"/>
                        <a:ext cx="601663" cy="463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31" name="Rectangle 13"/>
          <p:cNvSpPr>
            <a:spLocks noChangeArrowheads="1"/>
          </p:cNvSpPr>
          <p:nvPr/>
        </p:nvSpPr>
        <p:spPr bwMode="auto">
          <a:xfrm>
            <a:off x="5138738" y="4903788"/>
            <a:ext cx="180975" cy="1365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9232" name="Rectangle 14"/>
          <p:cNvSpPr>
            <a:spLocks noChangeArrowheads="1"/>
          </p:cNvSpPr>
          <p:nvPr/>
        </p:nvSpPr>
        <p:spPr bwMode="auto">
          <a:xfrm>
            <a:off x="7770813" y="4941888"/>
            <a:ext cx="180975" cy="1365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9233" name="Line 17"/>
          <p:cNvSpPr>
            <a:spLocks noChangeShapeType="1"/>
          </p:cNvSpPr>
          <p:nvPr/>
        </p:nvSpPr>
        <p:spPr bwMode="auto">
          <a:xfrm>
            <a:off x="5316538" y="4983163"/>
            <a:ext cx="9747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9234" name="Line 18"/>
          <p:cNvSpPr>
            <a:spLocks noChangeShapeType="1"/>
          </p:cNvSpPr>
          <p:nvPr/>
        </p:nvSpPr>
        <p:spPr bwMode="auto">
          <a:xfrm>
            <a:off x="6556375" y="4391025"/>
            <a:ext cx="0" cy="504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9235" name="Line 19"/>
          <p:cNvSpPr>
            <a:spLocks noChangeShapeType="1"/>
          </p:cNvSpPr>
          <p:nvPr/>
        </p:nvSpPr>
        <p:spPr bwMode="auto">
          <a:xfrm flipH="1">
            <a:off x="6746875" y="4999038"/>
            <a:ext cx="10033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9236" name="Line 20"/>
          <p:cNvSpPr>
            <a:spLocks noChangeShapeType="1"/>
          </p:cNvSpPr>
          <p:nvPr/>
        </p:nvSpPr>
        <p:spPr bwMode="auto">
          <a:xfrm flipV="1">
            <a:off x="6556375" y="5124450"/>
            <a:ext cx="12700" cy="7096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9237" name="Text Box 23"/>
          <p:cNvSpPr txBox="1">
            <a:spLocks noChangeArrowheads="1"/>
          </p:cNvSpPr>
          <p:nvPr/>
        </p:nvSpPr>
        <p:spPr bwMode="auto">
          <a:xfrm>
            <a:off x="5464175" y="5359400"/>
            <a:ext cx="7969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 i="0"/>
              <a:t>switch</a:t>
            </a:r>
          </a:p>
        </p:txBody>
      </p:sp>
      <p:sp>
        <p:nvSpPr>
          <p:cNvPr id="9238" name="Line 24"/>
          <p:cNvSpPr>
            <a:spLocks noChangeShapeType="1"/>
          </p:cNvSpPr>
          <p:nvPr/>
        </p:nvSpPr>
        <p:spPr bwMode="auto">
          <a:xfrm flipV="1">
            <a:off x="5834063" y="5148263"/>
            <a:ext cx="417512" cy="2397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9239" name="Freeform 25"/>
          <p:cNvSpPr>
            <a:spLocks/>
          </p:cNvSpPr>
          <p:nvPr/>
        </p:nvSpPr>
        <p:spPr bwMode="auto">
          <a:xfrm>
            <a:off x="6283325" y="4919663"/>
            <a:ext cx="444500" cy="100012"/>
          </a:xfrm>
          <a:custGeom>
            <a:avLst/>
            <a:gdLst>
              <a:gd name="T0" fmla="*/ 0 w 280"/>
              <a:gd name="T1" fmla="*/ 2147483647 h 63"/>
              <a:gd name="T2" fmla="*/ 2147483647 w 280"/>
              <a:gd name="T3" fmla="*/ 2147483647 h 63"/>
              <a:gd name="T4" fmla="*/ 2147483647 w 280"/>
              <a:gd name="T5" fmla="*/ 0 h 63"/>
              <a:gd name="T6" fmla="*/ 2147483647 w 280"/>
              <a:gd name="T7" fmla="*/ 0 h 63"/>
              <a:gd name="T8" fmla="*/ 0 60000 65536"/>
              <a:gd name="T9" fmla="*/ 0 60000 65536"/>
              <a:gd name="T10" fmla="*/ 0 60000 65536"/>
              <a:gd name="T11" fmla="*/ 0 60000 65536"/>
              <a:gd name="T12" fmla="*/ 0 w 280"/>
              <a:gd name="T13" fmla="*/ 0 h 63"/>
              <a:gd name="T14" fmla="*/ 280 w 280"/>
              <a:gd name="T15" fmla="*/ 63 h 63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80" h="63">
                <a:moveTo>
                  <a:pt x="0" y="63"/>
                </a:moveTo>
                <a:lnTo>
                  <a:pt x="37" y="62"/>
                </a:lnTo>
                <a:lnTo>
                  <a:pt x="219" y="0"/>
                </a:lnTo>
                <a:lnTo>
                  <a:pt x="280" y="0"/>
                </a:lnTo>
              </a:path>
            </a:pathLst>
          </a:cu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9240" name="Freeform 26"/>
          <p:cNvSpPr>
            <a:spLocks/>
          </p:cNvSpPr>
          <p:nvPr/>
        </p:nvSpPr>
        <p:spPr bwMode="auto">
          <a:xfrm>
            <a:off x="6396038" y="4914900"/>
            <a:ext cx="230187" cy="103188"/>
          </a:xfrm>
          <a:custGeom>
            <a:avLst/>
            <a:gdLst>
              <a:gd name="T0" fmla="*/ 0 w 148"/>
              <a:gd name="T1" fmla="*/ 0 h 74"/>
              <a:gd name="T2" fmla="*/ 2147483647 w 148"/>
              <a:gd name="T3" fmla="*/ 0 h 74"/>
              <a:gd name="T4" fmla="*/ 2147483647 w 148"/>
              <a:gd name="T5" fmla="*/ 2147483647 h 74"/>
              <a:gd name="T6" fmla="*/ 2147483647 w 148"/>
              <a:gd name="T7" fmla="*/ 2147483647 h 74"/>
              <a:gd name="T8" fmla="*/ 0 60000 65536"/>
              <a:gd name="T9" fmla="*/ 0 60000 65536"/>
              <a:gd name="T10" fmla="*/ 0 60000 65536"/>
              <a:gd name="T11" fmla="*/ 0 60000 65536"/>
              <a:gd name="T12" fmla="*/ 0 w 148"/>
              <a:gd name="T13" fmla="*/ 0 h 74"/>
              <a:gd name="T14" fmla="*/ 148 w 148"/>
              <a:gd name="T15" fmla="*/ 74 h 7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48" h="74">
                <a:moveTo>
                  <a:pt x="0" y="0"/>
                </a:moveTo>
                <a:lnTo>
                  <a:pt x="40" y="0"/>
                </a:lnTo>
                <a:lnTo>
                  <a:pt x="102" y="74"/>
                </a:lnTo>
                <a:lnTo>
                  <a:pt x="148" y="74"/>
                </a:lnTo>
              </a:path>
            </a:pathLst>
          </a:cu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grpSp>
        <p:nvGrpSpPr>
          <p:cNvPr id="9241" name="Group 40"/>
          <p:cNvGrpSpPr>
            <a:grpSpLocks/>
          </p:cNvGrpSpPr>
          <p:nvPr/>
        </p:nvGrpSpPr>
        <p:grpSpPr bwMode="auto">
          <a:xfrm>
            <a:off x="1254125" y="3829050"/>
            <a:ext cx="2305050" cy="1946275"/>
            <a:chOff x="493" y="2719"/>
            <a:chExt cx="900" cy="743"/>
          </a:xfrm>
        </p:grpSpPr>
        <p:graphicFrame>
          <p:nvGraphicFramePr>
            <p:cNvPr id="9222" name="Object 28"/>
            <p:cNvGraphicFramePr>
              <a:graphicFrameLocks noChangeAspect="1"/>
            </p:cNvGraphicFramePr>
            <p:nvPr/>
          </p:nvGraphicFramePr>
          <p:xfrm>
            <a:off x="493" y="3231"/>
            <a:ext cx="277" cy="23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56" name="Clip" r:id="rId7" imgW="1305000" imgH="1085760" progId="">
                    <p:embed/>
                  </p:oleObj>
                </mc:Choice>
                <mc:Fallback>
                  <p:oleObj name="Clip" r:id="rId7" imgW="1305000" imgH="1085760" progId="">
                    <p:embed/>
                    <p:pic>
                      <p:nvPicPr>
                        <p:cNvPr id="0" name="Object 2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3" y="3231"/>
                          <a:ext cx="277" cy="23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223" name="Object 29"/>
            <p:cNvGraphicFramePr>
              <a:graphicFrameLocks noChangeAspect="1"/>
            </p:cNvGraphicFramePr>
            <p:nvPr/>
          </p:nvGraphicFramePr>
          <p:xfrm>
            <a:off x="591" y="2989"/>
            <a:ext cx="277" cy="23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57" name="Clip" r:id="rId8" imgW="1305000" imgH="1085760" progId="">
                    <p:embed/>
                  </p:oleObj>
                </mc:Choice>
                <mc:Fallback>
                  <p:oleObj name="Clip" r:id="rId8" imgW="1305000" imgH="1085760" progId="">
                    <p:embed/>
                    <p:pic>
                      <p:nvPicPr>
                        <p:cNvPr id="0" name="Object 2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91" y="2989"/>
                          <a:ext cx="277" cy="23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224" name="Object 30"/>
            <p:cNvGraphicFramePr>
              <a:graphicFrameLocks noChangeAspect="1"/>
            </p:cNvGraphicFramePr>
            <p:nvPr/>
          </p:nvGraphicFramePr>
          <p:xfrm>
            <a:off x="1116" y="2923"/>
            <a:ext cx="277" cy="23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58" name="Clip" r:id="rId9" imgW="1305000" imgH="1085760" progId="">
                    <p:embed/>
                  </p:oleObj>
                </mc:Choice>
                <mc:Fallback>
                  <p:oleObj name="Clip" r:id="rId9" imgW="1305000" imgH="1085760" progId="">
                    <p:embed/>
                    <p:pic>
                      <p:nvPicPr>
                        <p:cNvPr id="0" name="Object 3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16" y="2923"/>
                          <a:ext cx="277" cy="23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225" name="Object 31"/>
            <p:cNvGraphicFramePr>
              <a:graphicFrameLocks noChangeAspect="1"/>
            </p:cNvGraphicFramePr>
            <p:nvPr/>
          </p:nvGraphicFramePr>
          <p:xfrm>
            <a:off x="1003" y="3219"/>
            <a:ext cx="277" cy="23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59" name="Clip" r:id="rId10" imgW="1305000" imgH="1085760" progId="">
                    <p:embed/>
                  </p:oleObj>
                </mc:Choice>
                <mc:Fallback>
                  <p:oleObj name="Clip" r:id="rId10" imgW="1305000" imgH="1085760" progId="">
                    <p:embed/>
                    <p:pic>
                      <p:nvPicPr>
                        <p:cNvPr id="0" name="Object 3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03" y="3219"/>
                          <a:ext cx="277" cy="23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247" name="Line 32"/>
            <p:cNvSpPr>
              <a:spLocks noChangeShapeType="1"/>
            </p:cNvSpPr>
            <p:nvPr/>
          </p:nvSpPr>
          <p:spPr bwMode="auto">
            <a:xfrm flipH="1">
              <a:off x="847" y="2823"/>
              <a:ext cx="294" cy="56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9248" name="Line 33"/>
            <p:cNvSpPr>
              <a:spLocks noChangeShapeType="1"/>
            </p:cNvSpPr>
            <p:nvPr/>
          </p:nvSpPr>
          <p:spPr bwMode="auto">
            <a:xfrm>
              <a:off x="836" y="3120"/>
              <a:ext cx="153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9249" name="Line 34"/>
            <p:cNvSpPr>
              <a:spLocks noChangeShapeType="1"/>
            </p:cNvSpPr>
            <p:nvPr/>
          </p:nvSpPr>
          <p:spPr bwMode="auto">
            <a:xfrm>
              <a:off x="751" y="3332"/>
              <a:ext cx="120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9250" name="Line 35"/>
            <p:cNvSpPr>
              <a:spLocks noChangeShapeType="1"/>
            </p:cNvSpPr>
            <p:nvPr/>
          </p:nvSpPr>
          <p:spPr bwMode="auto">
            <a:xfrm flipV="1">
              <a:off x="1031" y="3032"/>
              <a:ext cx="112" cy="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graphicFrame>
          <p:nvGraphicFramePr>
            <p:cNvPr id="9226" name="Object 36"/>
            <p:cNvGraphicFramePr>
              <a:graphicFrameLocks noChangeAspect="1"/>
            </p:cNvGraphicFramePr>
            <p:nvPr/>
          </p:nvGraphicFramePr>
          <p:xfrm>
            <a:off x="699" y="2719"/>
            <a:ext cx="277" cy="23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60" name="Clip" r:id="rId11" imgW="1305000" imgH="1085760" progId="">
                    <p:embed/>
                  </p:oleObj>
                </mc:Choice>
                <mc:Fallback>
                  <p:oleObj name="Clip" r:id="rId11" imgW="1305000" imgH="1085760" progId="">
                    <p:embed/>
                    <p:pic>
                      <p:nvPicPr>
                        <p:cNvPr id="0" name="Object 3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99" y="2719"/>
                          <a:ext cx="277" cy="23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251" name="Line 37"/>
            <p:cNvSpPr>
              <a:spLocks noChangeShapeType="1"/>
            </p:cNvSpPr>
            <p:nvPr/>
          </p:nvSpPr>
          <p:spPr bwMode="auto">
            <a:xfrm>
              <a:off x="950" y="2889"/>
              <a:ext cx="153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9252" name="Line 38"/>
            <p:cNvSpPr>
              <a:spLocks noChangeShapeType="1"/>
            </p:cNvSpPr>
            <p:nvPr/>
          </p:nvSpPr>
          <p:spPr bwMode="auto">
            <a:xfrm>
              <a:off x="950" y="2889"/>
              <a:ext cx="153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9253" name="Line 39"/>
            <p:cNvSpPr>
              <a:spLocks noChangeShapeType="1"/>
            </p:cNvSpPr>
            <p:nvPr/>
          </p:nvSpPr>
          <p:spPr bwMode="auto">
            <a:xfrm>
              <a:off x="907" y="3290"/>
              <a:ext cx="120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aphicFrame>
        <p:nvGraphicFramePr>
          <p:cNvPr id="9220" name="Object 10"/>
          <p:cNvGraphicFramePr>
            <a:graphicFrameLocks noChangeAspect="1"/>
          </p:cNvGraphicFramePr>
          <p:nvPr/>
        </p:nvGraphicFramePr>
        <p:xfrm>
          <a:off x="6235700" y="5835650"/>
          <a:ext cx="601663" cy="46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61" name="Clip" r:id="rId12" imgW="1305000" imgH="1085760" progId="">
                  <p:embed/>
                </p:oleObj>
              </mc:Choice>
              <mc:Fallback>
                <p:oleObj name="Clip" r:id="rId12" imgW="1305000" imgH="1085760" progId="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35700" y="5835650"/>
                        <a:ext cx="601663" cy="463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42" name="Rectangle 16"/>
          <p:cNvSpPr>
            <a:spLocks noChangeArrowheads="1"/>
          </p:cNvSpPr>
          <p:nvPr/>
        </p:nvSpPr>
        <p:spPr bwMode="auto">
          <a:xfrm>
            <a:off x="6492875" y="5637213"/>
            <a:ext cx="141288" cy="21431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graphicFrame>
        <p:nvGraphicFramePr>
          <p:cNvPr id="9221" name="Object 9"/>
          <p:cNvGraphicFramePr>
            <a:graphicFrameLocks noChangeAspect="1"/>
          </p:cNvGraphicFramePr>
          <p:nvPr/>
        </p:nvGraphicFramePr>
        <p:xfrm>
          <a:off x="6218238" y="3890963"/>
          <a:ext cx="603250" cy="46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62" name="Clip" r:id="rId13" imgW="1305000" imgH="1085760" progId="">
                  <p:embed/>
                </p:oleObj>
              </mc:Choice>
              <mc:Fallback>
                <p:oleObj name="Clip" r:id="rId13" imgW="1305000" imgH="1085760" progId="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18238" y="3890963"/>
                        <a:ext cx="603250" cy="463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43" name="Rectangle 15"/>
          <p:cNvSpPr>
            <a:spLocks noChangeArrowheads="1"/>
          </p:cNvSpPr>
          <p:nvPr/>
        </p:nvSpPr>
        <p:spPr bwMode="auto">
          <a:xfrm>
            <a:off x="6496050" y="4344988"/>
            <a:ext cx="141288" cy="2159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9244" name="Text Box 41"/>
          <p:cNvSpPr txBox="1">
            <a:spLocks noChangeArrowheads="1"/>
          </p:cNvSpPr>
          <p:nvPr/>
        </p:nvSpPr>
        <p:spPr bwMode="auto">
          <a:xfrm>
            <a:off x="1430338" y="5908675"/>
            <a:ext cx="20447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>
                <a:solidFill>
                  <a:srgbClr val="FF0000"/>
                </a:solidFill>
              </a:rPr>
              <a:t>bus:</a:t>
            </a:r>
            <a:r>
              <a:rPr lang="en-US" i="0"/>
              <a:t> coaxial cable</a:t>
            </a:r>
          </a:p>
        </p:txBody>
      </p:sp>
      <p:sp>
        <p:nvSpPr>
          <p:cNvPr id="9245" name="Text Box 42"/>
          <p:cNvSpPr txBox="1">
            <a:spLocks noChangeArrowheads="1"/>
          </p:cNvSpPr>
          <p:nvPr/>
        </p:nvSpPr>
        <p:spPr bwMode="auto">
          <a:xfrm>
            <a:off x="5049838" y="5734050"/>
            <a:ext cx="6302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>
                <a:solidFill>
                  <a:srgbClr val="FF0000"/>
                </a:solidFill>
              </a:rPr>
              <a:t>star</a:t>
            </a:r>
          </a:p>
        </p:txBody>
      </p:sp>
      <p:sp>
        <p:nvSpPr>
          <p:cNvPr id="9246" name="Rectangle 5"/>
          <p:cNvSpPr txBox="1">
            <a:spLocks noChangeArrowheads="1"/>
          </p:cNvSpPr>
          <p:nvPr/>
        </p:nvSpPr>
        <p:spPr bwMode="auto">
          <a:xfrm>
            <a:off x="3876675" y="6400800"/>
            <a:ext cx="4429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/>
            <a:r>
              <a:rPr lang="el-GR" sz="1100" i="0" dirty="0" smtClean="0">
                <a:latin typeface="Arial" charset="0"/>
                <a:cs typeface="Arial" charset="0"/>
              </a:rPr>
              <a:t>Δίκτυα Επικοινωνιών- </a:t>
            </a:r>
            <a:r>
              <a:rPr lang="en-US" sz="1100" i="0" dirty="0">
                <a:latin typeface="Arial" charset="0"/>
                <a:cs typeface="Arial" charset="0"/>
              </a:rPr>
              <a:t>5: </a:t>
            </a:r>
            <a:r>
              <a:rPr lang="el-GR" sz="1100" i="0" dirty="0">
                <a:latin typeface="Arial" charset="0"/>
                <a:cs typeface="Arial" charset="0"/>
              </a:rPr>
              <a:t>Επίπεδο ζεύξης δεδομένων</a:t>
            </a:r>
            <a:endParaRPr lang="en-US" sz="1100" i="0" dirty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6289" name="Picture 4" descr="552 Ethernet fram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2125" y="2620963"/>
            <a:ext cx="5487988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6290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75F95888-B619-4B6A-A013-C00B1C06F2CB}" type="slidenum">
              <a:rPr lang="en-US" smtClean="0">
                <a:latin typeface="Arial" charset="0"/>
                <a:cs typeface="Arial" charset="0"/>
              </a:rPr>
              <a:pPr/>
              <a:t>56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39629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46075"/>
            <a:ext cx="7772400" cy="609600"/>
          </a:xfrm>
        </p:spPr>
        <p:txBody>
          <a:bodyPr/>
          <a:lstStyle/>
          <a:p>
            <a:r>
              <a:rPr lang="el-GR" smtClean="0"/>
              <a:t>Δομή του πλαισίου </a:t>
            </a:r>
            <a:r>
              <a:rPr lang="en-US" smtClean="0"/>
              <a:t>Ethernet</a:t>
            </a:r>
          </a:p>
        </p:txBody>
      </p:sp>
      <p:sp>
        <p:nvSpPr>
          <p:cNvPr id="3962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52463" y="1325563"/>
            <a:ext cx="7772400" cy="4343400"/>
          </a:xfrm>
        </p:spPr>
        <p:txBody>
          <a:bodyPr/>
          <a:lstStyle/>
          <a:p>
            <a:pPr>
              <a:buFont typeface="ZapfDingbats"/>
              <a:buNone/>
            </a:pPr>
            <a:r>
              <a:rPr lang="el-GR" sz="2400" smtClean="0"/>
              <a:t>Ο προσαρμογέας αποστολής ενθυλακώνει το </a:t>
            </a:r>
            <a:r>
              <a:rPr lang="en-US" sz="2400" smtClean="0"/>
              <a:t>IP datagram (</a:t>
            </a:r>
            <a:r>
              <a:rPr lang="el-GR" sz="2400" smtClean="0"/>
              <a:t>ή άλλο πακέτο πρωτοκόλλου επιπέδου δικτύου</a:t>
            </a:r>
            <a:r>
              <a:rPr lang="en-US" sz="2400" smtClean="0"/>
              <a:t>) </a:t>
            </a:r>
            <a:r>
              <a:rPr lang="el-GR" sz="2400" smtClean="0"/>
              <a:t>σε </a:t>
            </a:r>
            <a:r>
              <a:rPr lang="el-GR" sz="2400" smtClean="0">
                <a:solidFill>
                  <a:srgbClr val="FF0000"/>
                </a:solidFill>
              </a:rPr>
              <a:t>πλαίσιο</a:t>
            </a:r>
            <a:r>
              <a:rPr lang="en-US" sz="2400" smtClean="0"/>
              <a:t> </a:t>
            </a:r>
            <a:r>
              <a:rPr lang="en-US" sz="2400" smtClean="0">
                <a:solidFill>
                  <a:srgbClr val="FF0000"/>
                </a:solidFill>
              </a:rPr>
              <a:t>Ethernet</a:t>
            </a:r>
            <a:endParaRPr lang="en-US" sz="2400" b="1" smtClean="0"/>
          </a:p>
          <a:p>
            <a:pPr>
              <a:buFont typeface="Wingdings" pitchFamily="2" charset="2"/>
              <a:buNone/>
            </a:pPr>
            <a:endParaRPr lang="en-US" sz="2400" b="1" smtClean="0"/>
          </a:p>
          <a:p>
            <a:pPr>
              <a:buFont typeface="ZapfDingbats"/>
              <a:buNone/>
            </a:pPr>
            <a:endParaRPr lang="en-US" sz="2400" smtClean="0">
              <a:solidFill>
                <a:srgbClr val="FF0000"/>
              </a:solidFill>
            </a:endParaRPr>
          </a:p>
          <a:p>
            <a:pPr>
              <a:lnSpc>
                <a:spcPct val="90000"/>
              </a:lnSpc>
              <a:buFont typeface="ZapfDingbats"/>
              <a:buNone/>
            </a:pPr>
            <a:r>
              <a:rPr lang="el-GR" sz="2400" smtClean="0">
                <a:solidFill>
                  <a:srgbClr val="FF0000"/>
                </a:solidFill>
              </a:rPr>
              <a:t>Πρόθεμα (</a:t>
            </a:r>
            <a:r>
              <a:rPr lang="en-US" sz="2400" smtClean="0">
                <a:solidFill>
                  <a:srgbClr val="FF0000"/>
                </a:solidFill>
              </a:rPr>
              <a:t>Preamble</a:t>
            </a:r>
            <a:r>
              <a:rPr lang="el-GR" sz="2400" smtClean="0">
                <a:solidFill>
                  <a:srgbClr val="FF0000"/>
                </a:solidFill>
              </a:rPr>
              <a:t>)</a:t>
            </a:r>
            <a:r>
              <a:rPr lang="en-US" sz="2400" smtClean="0">
                <a:solidFill>
                  <a:srgbClr val="FF0000"/>
                </a:solidFill>
              </a:rPr>
              <a:t>:</a:t>
            </a:r>
            <a:r>
              <a:rPr lang="en-US" sz="2400" smtClean="0"/>
              <a:t> </a:t>
            </a:r>
          </a:p>
          <a:p>
            <a:pPr>
              <a:lnSpc>
                <a:spcPct val="90000"/>
              </a:lnSpc>
            </a:pPr>
            <a:r>
              <a:rPr lang="en-US" sz="2400" smtClean="0"/>
              <a:t>7 bytes </a:t>
            </a:r>
            <a:r>
              <a:rPr lang="el-GR" sz="2400" smtClean="0"/>
              <a:t>με μοτίβο </a:t>
            </a:r>
            <a:r>
              <a:rPr lang="en-US" sz="2400" smtClean="0"/>
              <a:t>10101010 </a:t>
            </a:r>
            <a:r>
              <a:rPr lang="el-GR" sz="2400" smtClean="0"/>
              <a:t>ακολουθούμενα από ένα </a:t>
            </a:r>
            <a:r>
              <a:rPr lang="en-US" sz="2400" smtClean="0"/>
              <a:t>byte</a:t>
            </a:r>
            <a:r>
              <a:rPr lang="el-GR" sz="2400" smtClean="0"/>
              <a:t> με μοτίβο</a:t>
            </a:r>
            <a:r>
              <a:rPr lang="en-US" sz="2400" smtClean="0"/>
              <a:t> 10101011</a:t>
            </a:r>
          </a:p>
          <a:p>
            <a:pPr>
              <a:lnSpc>
                <a:spcPct val="90000"/>
              </a:lnSpc>
            </a:pPr>
            <a:r>
              <a:rPr lang="el-GR" sz="2400" smtClean="0"/>
              <a:t>Χρησιμοποιείται για το συγχρονισμό των ρυθμών ρολογιού του δέκτη και του πομπού</a:t>
            </a:r>
            <a:endParaRPr lang="en-US" sz="2400" smtClean="0"/>
          </a:p>
          <a:p>
            <a:pPr>
              <a:buFont typeface="Wingdings" pitchFamily="2" charset="2"/>
              <a:buNone/>
            </a:pPr>
            <a:endParaRPr lang="en-US" sz="2400" smtClean="0"/>
          </a:p>
        </p:txBody>
      </p:sp>
      <p:sp>
        <p:nvSpPr>
          <p:cNvPr id="396293" name="Rectangle 5"/>
          <p:cNvSpPr txBox="1">
            <a:spLocks noChangeArrowheads="1"/>
          </p:cNvSpPr>
          <p:nvPr/>
        </p:nvSpPr>
        <p:spPr bwMode="auto">
          <a:xfrm>
            <a:off x="3876675" y="6400800"/>
            <a:ext cx="4429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/>
            <a:r>
              <a:rPr lang="el-GR" sz="1100" i="0" dirty="0" smtClean="0">
                <a:latin typeface="Arial" charset="0"/>
                <a:cs typeface="Arial" charset="0"/>
              </a:rPr>
              <a:t>Δίκτυα Επικοινωνιών- </a:t>
            </a:r>
            <a:r>
              <a:rPr lang="en-US" sz="1100" i="0" dirty="0">
                <a:latin typeface="Arial" charset="0"/>
                <a:cs typeface="Arial" charset="0"/>
              </a:rPr>
              <a:t>5: </a:t>
            </a:r>
            <a:r>
              <a:rPr lang="el-GR" sz="1100" i="0" dirty="0">
                <a:latin typeface="Arial" charset="0"/>
                <a:cs typeface="Arial" charset="0"/>
              </a:rPr>
              <a:t>Επίπεδο ζεύξης δεδομένων</a:t>
            </a:r>
            <a:endParaRPr lang="en-US" sz="1100" i="0" dirty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8337" name="Picture 4" descr="552 Ethernet fram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81138" y="5437188"/>
            <a:ext cx="6397625" cy="1100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8338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AD90C7DF-8B9C-480E-9030-8E56ABAB3CC0}" type="slidenum">
              <a:rPr lang="en-US" smtClean="0">
                <a:latin typeface="Arial" charset="0"/>
                <a:cs typeface="Arial" charset="0"/>
              </a:rPr>
              <a:pPr/>
              <a:t>57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398339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8326438" cy="1143000"/>
          </a:xfrm>
        </p:spPr>
        <p:txBody>
          <a:bodyPr/>
          <a:lstStyle/>
          <a:p>
            <a:r>
              <a:rPr lang="el-GR" sz="3600" smtClean="0"/>
              <a:t>Δομή πλαισίου </a:t>
            </a:r>
            <a:r>
              <a:rPr lang="en-US" sz="3600" smtClean="0"/>
              <a:t>Ethernet</a:t>
            </a:r>
            <a:r>
              <a:rPr lang="el-GR" sz="3600" smtClean="0"/>
              <a:t> </a:t>
            </a:r>
            <a:r>
              <a:rPr lang="en-US" sz="3600" smtClean="0"/>
              <a:t>(</a:t>
            </a:r>
            <a:r>
              <a:rPr lang="el-GR" sz="3600" smtClean="0"/>
              <a:t>περισσότερα</a:t>
            </a:r>
            <a:r>
              <a:rPr lang="en-US" sz="3600" smtClean="0"/>
              <a:t>)</a:t>
            </a:r>
          </a:p>
        </p:txBody>
      </p:sp>
      <p:sp>
        <p:nvSpPr>
          <p:cNvPr id="3983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23875" y="1314450"/>
            <a:ext cx="7772400" cy="3754438"/>
          </a:xfrm>
        </p:spPr>
        <p:txBody>
          <a:bodyPr/>
          <a:lstStyle/>
          <a:p>
            <a:r>
              <a:rPr lang="el-GR" sz="2000" smtClean="0">
                <a:solidFill>
                  <a:srgbClr val="FF0000"/>
                </a:solidFill>
              </a:rPr>
              <a:t>Διευθύνσεις</a:t>
            </a:r>
            <a:r>
              <a:rPr lang="en-US" sz="2000" smtClean="0">
                <a:solidFill>
                  <a:srgbClr val="FF0000"/>
                </a:solidFill>
              </a:rPr>
              <a:t>:</a:t>
            </a:r>
            <a:r>
              <a:rPr lang="en-US" sz="2000" smtClean="0"/>
              <a:t> 6 bytes</a:t>
            </a:r>
            <a:r>
              <a:rPr lang="el-GR" sz="2000" smtClean="0"/>
              <a:t> </a:t>
            </a:r>
            <a:r>
              <a:rPr lang="en-US" sz="2000" smtClean="0"/>
              <a:t>MAC </a:t>
            </a:r>
            <a:r>
              <a:rPr lang="el-GR" sz="2000" smtClean="0"/>
              <a:t>διευθύνσεις πηγής, προορισμού</a:t>
            </a:r>
            <a:endParaRPr lang="en-US" sz="2000" smtClean="0"/>
          </a:p>
          <a:p>
            <a:pPr lvl="1">
              <a:buFont typeface="Wingdings" pitchFamily="2" charset="2"/>
              <a:buChar char="§"/>
            </a:pPr>
            <a:r>
              <a:rPr lang="el-GR" sz="2000" smtClean="0"/>
              <a:t>Αν ο προσαρμογέας λάβει πλαίσιο με διεύθυνση προορισμού που ταιριάζει</a:t>
            </a:r>
            <a:r>
              <a:rPr lang="en-US" sz="2000" smtClean="0"/>
              <a:t> </a:t>
            </a:r>
            <a:r>
              <a:rPr lang="el-GR" sz="2000" smtClean="0"/>
              <a:t>με τη δική του ή με τη </a:t>
            </a:r>
            <a:r>
              <a:rPr lang="en-US" sz="2000" smtClean="0"/>
              <a:t>broadcast</a:t>
            </a:r>
            <a:r>
              <a:rPr lang="el-GR" sz="2000" smtClean="0"/>
              <a:t> διεύθυνση (π.χ. πακέτο </a:t>
            </a:r>
            <a:r>
              <a:rPr lang="en-US" sz="2000" smtClean="0"/>
              <a:t>ARP), </a:t>
            </a:r>
            <a:r>
              <a:rPr lang="el-GR" sz="2000" smtClean="0"/>
              <a:t>μεταβιβάζει τα δεδομένα του πλαισίου στο πρωτόκολλο επιπέδου δικτύου</a:t>
            </a:r>
            <a:endParaRPr lang="en-US" sz="2000" smtClean="0"/>
          </a:p>
          <a:p>
            <a:pPr lvl="1">
              <a:buFont typeface="Wingdings" pitchFamily="2" charset="2"/>
              <a:buChar char="§"/>
            </a:pPr>
            <a:r>
              <a:rPr lang="el-GR" sz="2000" smtClean="0"/>
              <a:t>διαφορετικά</a:t>
            </a:r>
            <a:r>
              <a:rPr lang="en-US" sz="2000" smtClean="0"/>
              <a:t>, </a:t>
            </a:r>
            <a:r>
              <a:rPr lang="el-GR" sz="2000" smtClean="0"/>
              <a:t>ο προσαρμογέας απορρίπτει το πλαίσιο</a:t>
            </a:r>
            <a:endParaRPr lang="en-US" sz="2000" smtClean="0"/>
          </a:p>
          <a:p>
            <a:r>
              <a:rPr lang="el-GR" sz="2000" smtClean="0">
                <a:solidFill>
                  <a:srgbClr val="FF0000"/>
                </a:solidFill>
              </a:rPr>
              <a:t>Τύπος</a:t>
            </a:r>
            <a:r>
              <a:rPr lang="en-US" sz="2000" smtClean="0">
                <a:solidFill>
                  <a:srgbClr val="FF0000"/>
                </a:solidFill>
              </a:rPr>
              <a:t>:</a:t>
            </a:r>
            <a:r>
              <a:rPr lang="en-US" sz="2000" smtClean="0"/>
              <a:t> </a:t>
            </a:r>
            <a:r>
              <a:rPr lang="el-GR" sz="2000" smtClean="0"/>
              <a:t>δείχνει το υψηλότερου επιπέδου πρωτόκολλο, κυρίως Ι</a:t>
            </a:r>
            <a:r>
              <a:rPr lang="en-US" sz="2000" smtClean="0"/>
              <a:t>P</a:t>
            </a:r>
            <a:r>
              <a:rPr lang="el-GR" sz="2000" smtClean="0"/>
              <a:t>, άλλα υποστηρίζονται και άλλα (όπως</a:t>
            </a:r>
            <a:r>
              <a:rPr lang="en-US" sz="2000" smtClean="0"/>
              <a:t> Novell IPX </a:t>
            </a:r>
            <a:r>
              <a:rPr lang="el-GR" sz="2000" smtClean="0"/>
              <a:t>και</a:t>
            </a:r>
            <a:r>
              <a:rPr lang="en-US" sz="2000" smtClean="0"/>
              <a:t> AppleTalk</a:t>
            </a:r>
            <a:r>
              <a:rPr lang="el-GR" sz="2000" smtClean="0"/>
              <a:t>)</a:t>
            </a:r>
            <a:endParaRPr lang="en-US" sz="2000" smtClean="0"/>
          </a:p>
          <a:p>
            <a:r>
              <a:rPr lang="en-US" sz="2000" smtClean="0">
                <a:solidFill>
                  <a:srgbClr val="FF0000"/>
                </a:solidFill>
              </a:rPr>
              <a:t>CRC:</a:t>
            </a:r>
            <a:r>
              <a:rPr lang="en-US" sz="2000" smtClean="0"/>
              <a:t> </a:t>
            </a:r>
            <a:r>
              <a:rPr lang="el-GR" sz="2000" smtClean="0"/>
              <a:t>κυκλικός έλεγχος πλεονασμού στο δεκτή</a:t>
            </a:r>
          </a:p>
          <a:p>
            <a:pPr lvl="1">
              <a:buFont typeface="Wingdings" pitchFamily="2" charset="2"/>
              <a:buChar char="§"/>
            </a:pPr>
            <a:r>
              <a:rPr lang="el-GR" sz="1600" smtClean="0"/>
              <a:t>αν ανιχνευτεί λάθος το πλαίσιο απορρίπτεται</a:t>
            </a:r>
            <a:endParaRPr lang="en-US" sz="1600" smtClean="0"/>
          </a:p>
        </p:txBody>
      </p:sp>
      <p:sp>
        <p:nvSpPr>
          <p:cNvPr id="398341" name="Rectangle 5"/>
          <p:cNvSpPr txBox="1">
            <a:spLocks noChangeArrowheads="1"/>
          </p:cNvSpPr>
          <p:nvPr/>
        </p:nvSpPr>
        <p:spPr bwMode="auto">
          <a:xfrm>
            <a:off x="3876675" y="6400800"/>
            <a:ext cx="4429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/>
            <a:r>
              <a:rPr lang="el-GR" sz="1100" i="0" dirty="0" smtClean="0">
                <a:latin typeface="Arial" charset="0"/>
                <a:cs typeface="Arial" charset="0"/>
              </a:rPr>
              <a:t>Δίκτυα Επικοινωνιών- </a:t>
            </a:r>
            <a:r>
              <a:rPr lang="en-US" sz="1100" i="0" dirty="0">
                <a:latin typeface="Arial" charset="0"/>
                <a:cs typeface="Arial" charset="0"/>
              </a:rPr>
              <a:t>5: </a:t>
            </a:r>
            <a:r>
              <a:rPr lang="el-GR" sz="1100" i="0" dirty="0">
                <a:latin typeface="Arial" charset="0"/>
                <a:cs typeface="Arial" charset="0"/>
              </a:rPr>
              <a:t>Επίπεδο ζεύξης δεδομένων</a:t>
            </a:r>
            <a:endParaRPr lang="en-US" sz="1100" i="0" dirty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385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6152CFC9-86C6-45F5-B1D4-844F18190C36}" type="slidenum">
              <a:rPr lang="en-US" smtClean="0">
                <a:latin typeface="Arial" charset="0"/>
                <a:cs typeface="Arial" charset="0"/>
              </a:rPr>
              <a:pPr/>
              <a:t>58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400386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8610600" cy="1143000"/>
          </a:xfrm>
        </p:spPr>
        <p:txBody>
          <a:bodyPr/>
          <a:lstStyle/>
          <a:p>
            <a:r>
              <a:rPr lang="en-US" sz="3200" dirty="0" smtClean="0"/>
              <a:t>Ethernet:</a:t>
            </a:r>
            <a:r>
              <a:rPr lang="el-GR" sz="3200" dirty="0" smtClean="0"/>
              <a:t>Αναξιόπιστη</a:t>
            </a:r>
            <a:r>
              <a:rPr lang="en-US" sz="3200" dirty="0" smtClean="0"/>
              <a:t>, </a:t>
            </a:r>
            <a:r>
              <a:rPr lang="el-GR" sz="3200" dirty="0" err="1" smtClean="0"/>
              <a:t>ασυνδεσμική</a:t>
            </a:r>
            <a:r>
              <a:rPr lang="en-US" sz="3200" dirty="0" smtClean="0"/>
              <a:t> </a:t>
            </a:r>
            <a:r>
              <a:rPr lang="el-GR" sz="3200" dirty="0" smtClean="0"/>
              <a:t>υπηρεσία</a:t>
            </a:r>
            <a:endParaRPr lang="en-US" sz="3200" dirty="0" smtClean="0"/>
          </a:p>
        </p:txBody>
      </p:sp>
      <p:sp>
        <p:nvSpPr>
          <p:cNvPr id="400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600200"/>
            <a:ext cx="8610600" cy="4648200"/>
          </a:xfrm>
        </p:spPr>
        <p:txBody>
          <a:bodyPr/>
          <a:lstStyle/>
          <a:p>
            <a:r>
              <a:rPr lang="el-GR" sz="2400" dirty="0" err="1" smtClean="0">
                <a:solidFill>
                  <a:srgbClr val="FF0000"/>
                </a:solidFill>
              </a:rPr>
              <a:t>Ασυνδεσμική</a:t>
            </a:r>
            <a:r>
              <a:rPr lang="en-US" sz="2400" dirty="0" smtClean="0">
                <a:solidFill>
                  <a:srgbClr val="FF0000"/>
                </a:solidFill>
              </a:rPr>
              <a:t> (connectionless) :</a:t>
            </a:r>
            <a:r>
              <a:rPr lang="en-US" sz="2400" dirty="0" smtClean="0"/>
              <a:t> </a:t>
            </a:r>
            <a:r>
              <a:rPr lang="el-GR" sz="2400" dirty="0" smtClean="0"/>
              <a:t>χωρίς χειραψία μεταξύ των </a:t>
            </a:r>
            <a:r>
              <a:rPr lang="el-GR" sz="2400" dirty="0" err="1" smtClean="0"/>
              <a:t>προσαρμογέων</a:t>
            </a:r>
            <a:r>
              <a:rPr lang="el-GR" sz="2400" dirty="0" smtClean="0"/>
              <a:t> αποστολής και λήψης</a:t>
            </a:r>
            <a:r>
              <a:rPr lang="en-US" sz="2400" dirty="0" smtClean="0"/>
              <a:t>. </a:t>
            </a:r>
          </a:p>
          <a:p>
            <a:r>
              <a:rPr lang="el-GR" sz="2400" dirty="0" smtClean="0">
                <a:solidFill>
                  <a:srgbClr val="FF0000"/>
                </a:solidFill>
              </a:rPr>
              <a:t>Αναξιόπιστη</a:t>
            </a:r>
            <a:r>
              <a:rPr lang="en-US" sz="2400" dirty="0" smtClean="0">
                <a:solidFill>
                  <a:srgbClr val="FF0000"/>
                </a:solidFill>
              </a:rPr>
              <a:t>:</a:t>
            </a:r>
            <a:r>
              <a:rPr lang="en-US" sz="2400" dirty="0" smtClean="0"/>
              <a:t> </a:t>
            </a:r>
            <a:r>
              <a:rPr lang="el-GR" sz="2400" dirty="0" smtClean="0"/>
              <a:t>ο </a:t>
            </a:r>
            <a:r>
              <a:rPr lang="el-GR" sz="2400" dirty="0" err="1" smtClean="0"/>
              <a:t>προσαρμογέας</a:t>
            </a:r>
            <a:r>
              <a:rPr lang="el-GR" sz="2400" dirty="0" smtClean="0"/>
              <a:t> λήψης δε στέλνει επιβεβαιώσεις</a:t>
            </a:r>
            <a:r>
              <a:rPr lang="en-US" sz="2400" dirty="0" smtClean="0"/>
              <a:t> (</a:t>
            </a:r>
            <a:r>
              <a:rPr lang="en-US" sz="2400" dirty="0" err="1" smtClean="0"/>
              <a:t>acks</a:t>
            </a:r>
            <a:r>
              <a:rPr lang="en-US" sz="2400" dirty="0" smtClean="0"/>
              <a:t>)</a:t>
            </a:r>
            <a:r>
              <a:rPr lang="el-GR" sz="2400" dirty="0" smtClean="0"/>
              <a:t> ή αρνητικές επιβεβαιώσεις</a:t>
            </a:r>
            <a:r>
              <a:rPr lang="en-US" sz="2400" dirty="0" smtClean="0"/>
              <a:t> (</a:t>
            </a:r>
            <a:r>
              <a:rPr lang="en-US" sz="2400" dirty="0" err="1" smtClean="0"/>
              <a:t>nacks</a:t>
            </a:r>
            <a:r>
              <a:rPr lang="en-US" sz="2400" dirty="0" smtClean="0"/>
              <a:t>)</a:t>
            </a:r>
            <a:r>
              <a:rPr lang="el-GR" sz="2400" dirty="0" smtClean="0"/>
              <a:t> στον αποστέλλοντα </a:t>
            </a:r>
            <a:r>
              <a:rPr lang="el-GR" sz="2400" dirty="0" err="1" smtClean="0"/>
              <a:t>προσαρμογέα</a:t>
            </a:r>
            <a:endParaRPr lang="en-US" dirty="0" smtClean="0"/>
          </a:p>
          <a:p>
            <a:pPr lvl="1">
              <a:buFont typeface="Wingdings" pitchFamily="2" charset="2"/>
              <a:buChar char="§"/>
            </a:pPr>
            <a:r>
              <a:rPr lang="el-GR" sz="2000" dirty="0" smtClean="0"/>
              <a:t>τα δεδομένα των πλαισίων που απορρίφθηκαν ανακτώνται μόνο αν ο αρχικός αποστολέας χρησιμοποιήσει αξιόπιστη μεταφορά δεδομένων σε υψηλότερο επίπεδο (π.χ. </a:t>
            </a:r>
            <a:r>
              <a:rPr lang="en-US" sz="2000" dirty="0" smtClean="0"/>
              <a:t>TCP)</a:t>
            </a:r>
            <a:r>
              <a:rPr lang="el-GR" sz="2000" dirty="0" smtClean="0"/>
              <a:t>, αλλιώς χάνονται</a:t>
            </a:r>
            <a:endParaRPr lang="en-US" sz="2000" dirty="0" smtClean="0"/>
          </a:p>
          <a:p>
            <a:r>
              <a:rPr lang="el-GR" sz="2400" dirty="0" smtClean="0"/>
              <a:t>Πρωτόκολλο </a:t>
            </a:r>
            <a:r>
              <a:rPr lang="en-US" sz="2400" dirty="0" smtClean="0"/>
              <a:t>MAC </a:t>
            </a:r>
            <a:r>
              <a:rPr lang="el-GR" sz="2400" dirty="0" smtClean="0"/>
              <a:t>του </a:t>
            </a:r>
            <a:r>
              <a:rPr lang="en-US" sz="2400" dirty="0" smtClean="0"/>
              <a:t>Ethernet: </a:t>
            </a:r>
            <a:r>
              <a:rPr lang="el-GR" sz="2400" dirty="0" smtClean="0"/>
              <a:t>μη θυριδωτό</a:t>
            </a:r>
            <a:r>
              <a:rPr lang="en-US" sz="2400" dirty="0" smtClean="0"/>
              <a:t> </a:t>
            </a:r>
            <a:r>
              <a:rPr lang="en-US" sz="2400" dirty="0" smtClean="0">
                <a:solidFill>
                  <a:srgbClr val="FF0000"/>
                </a:solidFill>
              </a:rPr>
              <a:t>CSMA/CD </a:t>
            </a:r>
            <a:r>
              <a:rPr lang="el-GR" sz="2400" dirty="0" smtClean="0">
                <a:solidFill>
                  <a:srgbClr val="FF0000"/>
                </a:solidFill>
              </a:rPr>
              <a:t>με δυαδική οπισθοχώρηση</a:t>
            </a:r>
            <a:endParaRPr lang="en-US" dirty="0" smtClean="0">
              <a:solidFill>
                <a:srgbClr val="FF0000"/>
              </a:solidFill>
            </a:endParaRPr>
          </a:p>
        </p:txBody>
      </p:sp>
      <p:sp>
        <p:nvSpPr>
          <p:cNvPr id="400388" name="Rectangle 5"/>
          <p:cNvSpPr txBox="1">
            <a:spLocks noChangeArrowheads="1"/>
          </p:cNvSpPr>
          <p:nvPr/>
        </p:nvSpPr>
        <p:spPr bwMode="auto">
          <a:xfrm>
            <a:off x="3876675" y="6400800"/>
            <a:ext cx="4429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/>
            <a:r>
              <a:rPr lang="el-GR" sz="1100" i="0" dirty="0" smtClean="0">
                <a:latin typeface="Arial" charset="0"/>
                <a:cs typeface="Arial" charset="0"/>
              </a:rPr>
              <a:t>Δίκτυα Επικοινωνιών- </a:t>
            </a:r>
            <a:r>
              <a:rPr lang="en-US" sz="1100" i="0" dirty="0">
                <a:latin typeface="Arial" charset="0"/>
                <a:cs typeface="Arial" charset="0"/>
              </a:rPr>
              <a:t>5: </a:t>
            </a:r>
            <a:r>
              <a:rPr lang="el-GR" sz="1100" i="0" dirty="0">
                <a:latin typeface="Arial" charset="0"/>
                <a:cs typeface="Arial" charset="0"/>
              </a:rPr>
              <a:t>Επίπεδο ζεύξης δεδομένων</a:t>
            </a:r>
            <a:endParaRPr lang="en-US" sz="1100" i="0" dirty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433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2813429D-EF95-49DE-9464-A7D90FBAB2C8}" type="slidenum">
              <a:rPr lang="en-US" smtClean="0">
                <a:latin typeface="Arial" charset="0"/>
                <a:cs typeface="Arial" charset="0"/>
              </a:rPr>
              <a:pPr/>
              <a:t>59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40243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95250"/>
            <a:ext cx="8715375" cy="1143000"/>
          </a:xfrm>
        </p:spPr>
        <p:txBody>
          <a:bodyPr/>
          <a:lstStyle/>
          <a:p>
            <a:r>
              <a:rPr lang="el-GR" sz="2800" dirty="0" smtClean="0"/>
              <a:t>Πρότυπα </a:t>
            </a:r>
            <a:r>
              <a:rPr lang="en-US" sz="2800" dirty="0" smtClean="0"/>
              <a:t>Ethernet 802.3: </a:t>
            </a:r>
            <a:r>
              <a:rPr lang="el-GR" sz="2800" dirty="0" smtClean="0"/>
              <a:t>επίπεδο ζεύξης και φυσικό επίπεδο</a:t>
            </a:r>
            <a:endParaRPr lang="en-US" sz="2800" dirty="0" smtClean="0"/>
          </a:p>
        </p:txBody>
      </p:sp>
      <p:sp>
        <p:nvSpPr>
          <p:cNvPr id="402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93713" y="1292225"/>
            <a:ext cx="7772400" cy="210026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l-GR" i="1" dirty="0" smtClean="0">
                <a:solidFill>
                  <a:srgbClr val="FF0000"/>
                </a:solidFill>
              </a:rPr>
              <a:t>πολλά</a:t>
            </a:r>
            <a:r>
              <a:rPr lang="en-US" dirty="0" smtClean="0"/>
              <a:t> </a:t>
            </a:r>
            <a:r>
              <a:rPr lang="el-GR" dirty="0" smtClean="0"/>
              <a:t> διαφορετικά πρότυπα</a:t>
            </a:r>
            <a:r>
              <a:rPr lang="en-US" dirty="0" smtClean="0"/>
              <a:t> Ethernet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§"/>
            </a:pPr>
            <a:r>
              <a:rPr lang="el-GR" dirty="0" smtClean="0"/>
              <a:t>κοινό πρωτόκολλο</a:t>
            </a:r>
            <a:r>
              <a:rPr lang="en-US" dirty="0" smtClean="0"/>
              <a:t> MAC </a:t>
            </a:r>
            <a:r>
              <a:rPr lang="el-GR" dirty="0" smtClean="0"/>
              <a:t>και μορφή πλαισίου</a:t>
            </a:r>
            <a:endParaRPr lang="en-US" dirty="0" smtClean="0"/>
          </a:p>
          <a:p>
            <a:pPr lvl="1">
              <a:lnSpc>
                <a:spcPct val="90000"/>
              </a:lnSpc>
              <a:buFont typeface="Wingdings" pitchFamily="2" charset="2"/>
              <a:buChar char="§"/>
            </a:pPr>
            <a:r>
              <a:rPr lang="el-GR" dirty="0" smtClean="0"/>
              <a:t>διαφορετικές ταχύτητες</a:t>
            </a:r>
            <a:r>
              <a:rPr lang="en-US" dirty="0" smtClean="0"/>
              <a:t>: 2 Mbps, 10 Mbps, 100 Mbps, 1Gbps, 10Gbps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§"/>
            </a:pPr>
            <a:r>
              <a:rPr lang="el-GR" dirty="0" smtClean="0"/>
              <a:t>διαφορετικά μέσα φυσικού επιπέδου</a:t>
            </a:r>
            <a:r>
              <a:rPr lang="en-US" dirty="0" smtClean="0"/>
              <a:t>: </a:t>
            </a:r>
            <a:r>
              <a:rPr lang="el-GR" dirty="0" smtClean="0"/>
              <a:t>ίνα</a:t>
            </a:r>
            <a:r>
              <a:rPr lang="en-US" dirty="0" smtClean="0"/>
              <a:t>, </a:t>
            </a:r>
            <a:r>
              <a:rPr lang="el-GR" dirty="0" smtClean="0"/>
              <a:t>καλώδιο</a:t>
            </a:r>
            <a:endParaRPr lang="en-US" dirty="0" smtClean="0"/>
          </a:p>
        </p:txBody>
      </p:sp>
      <p:sp>
        <p:nvSpPr>
          <p:cNvPr id="402436" name="Freeform 39"/>
          <p:cNvSpPr>
            <a:spLocks/>
          </p:cNvSpPr>
          <p:nvPr/>
        </p:nvSpPr>
        <p:spPr bwMode="auto">
          <a:xfrm>
            <a:off x="2873375" y="4075113"/>
            <a:ext cx="1393825" cy="1527175"/>
          </a:xfrm>
          <a:custGeom>
            <a:avLst/>
            <a:gdLst>
              <a:gd name="T0" fmla="*/ 2147483647 w 878"/>
              <a:gd name="T1" fmla="*/ 0 h 962"/>
              <a:gd name="T2" fmla="*/ 0 w 878"/>
              <a:gd name="T3" fmla="*/ 2147483647 h 962"/>
              <a:gd name="T4" fmla="*/ 2147483647 w 878"/>
              <a:gd name="T5" fmla="*/ 2147483647 h 962"/>
              <a:gd name="T6" fmla="*/ 2147483647 w 878"/>
              <a:gd name="T7" fmla="*/ 2147483647 h 962"/>
              <a:gd name="T8" fmla="*/ 2147483647 w 878"/>
              <a:gd name="T9" fmla="*/ 0 h 96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78"/>
              <a:gd name="T16" fmla="*/ 0 h 962"/>
              <a:gd name="T17" fmla="*/ 878 w 878"/>
              <a:gd name="T18" fmla="*/ 962 h 96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78" h="962">
                <a:moveTo>
                  <a:pt x="851" y="0"/>
                </a:moveTo>
                <a:lnTo>
                  <a:pt x="0" y="622"/>
                </a:lnTo>
                <a:lnTo>
                  <a:pt x="7" y="962"/>
                </a:lnTo>
                <a:lnTo>
                  <a:pt x="878" y="960"/>
                </a:lnTo>
                <a:lnTo>
                  <a:pt x="851" y="0"/>
                </a:lnTo>
                <a:close/>
              </a:path>
            </a:pathLst>
          </a:custGeom>
          <a:gradFill rotWithShape="1">
            <a:gsLst>
              <a:gs pos="0">
                <a:srgbClr val="DDDDDD"/>
              </a:gs>
              <a:gs pos="100000">
                <a:schemeClr val="bg1"/>
              </a:gs>
            </a:gsLst>
            <a:lin ang="0" scaled="1"/>
          </a:gradFill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grpSp>
        <p:nvGrpSpPr>
          <p:cNvPr id="402437" name="Group 40"/>
          <p:cNvGrpSpPr>
            <a:grpSpLocks/>
          </p:cNvGrpSpPr>
          <p:nvPr/>
        </p:nvGrpSpPr>
        <p:grpSpPr bwMode="auto">
          <a:xfrm>
            <a:off x="1577975" y="4189413"/>
            <a:ext cx="1300163" cy="1465262"/>
            <a:chOff x="921" y="785"/>
            <a:chExt cx="819" cy="923"/>
          </a:xfrm>
        </p:grpSpPr>
        <p:sp>
          <p:nvSpPr>
            <p:cNvPr id="402457" name="Rectangle 41"/>
            <p:cNvSpPr>
              <a:spLocks noChangeArrowheads="1"/>
            </p:cNvSpPr>
            <p:nvPr/>
          </p:nvSpPr>
          <p:spPr bwMode="auto">
            <a:xfrm>
              <a:off x="924" y="810"/>
              <a:ext cx="816" cy="86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402458" name="Text Box 42"/>
            <p:cNvSpPr txBox="1">
              <a:spLocks noChangeArrowheads="1"/>
            </p:cNvSpPr>
            <p:nvPr/>
          </p:nvSpPr>
          <p:spPr bwMode="auto">
            <a:xfrm>
              <a:off x="922" y="785"/>
              <a:ext cx="804" cy="9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i="0">
                  <a:latin typeface="Arial" charset="0"/>
                </a:rPr>
                <a:t>application</a:t>
              </a:r>
            </a:p>
            <a:p>
              <a:pPr algn="ctr"/>
              <a:r>
                <a:rPr lang="en-US" i="0">
                  <a:latin typeface="Arial" charset="0"/>
                </a:rPr>
                <a:t>transport</a:t>
              </a:r>
            </a:p>
            <a:p>
              <a:pPr algn="ctr"/>
              <a:r>
                <a:rPr lang="en-US" i="0">
                  <a:latin typeface="Arial" charset="0"/>
                </a:rPr>
                <a:t>network</a:t>
              </a:r>
            </a:p>
            <a:p>
              <a:pPr algn="ctr"/>
              <a:r>
                <a:rPr lang="en-US" i="0">
                  <a:latin typeface="Arial" charset="0"/>
                </a:rPr>
                <a:t>link</a:t>
              </a:r>
            </a:p>
            <a:p>
              <a:pPr algn="ctr"/>
              <a:r>
                <a:rPr lang="en-US" i="0">
                  <a:latin typeface="Arial" charset="0"/>
                </a:rPr>
                <a:t>physical</a:t>
              </a:r>
            </a:p>
          </p:txBody>
        </p:sp>
        <p:sp>
          <p:nvSpPr>
            <p:cNvPr id="402459" name="Line 43"/>
            <p:cNvSpPr>
              <a:spLocks noChangeShapeType="1"/>
            </p:cNvSpPr>
            <p:nvPr/>
          </p:nvSpPr>
          <p:spPr bwMode="auto">
            <a:xfrm>
              <a:off x="924" y="993"/>
              <a:ext cx="81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02460" name="Line 44"/>
            <p:cNvSpPr>
              <a:spLocks noChangeShapeType="1"/>
            </p:cNvSpPr>
            <p:nvPr/>
          </p:nvSpPr>
          <p:spPr bwMode="auto">
            <a:xfrm>
              <a:off x="924" y="1167"/>
              <a:ext cx="81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02461" name="Line 45"/>
            <p:cNvSpPr>
              <a:spLocks noChangeShapeType="1"/>
            </p:cNvSpPr>
            <p:nvPr/>
          </p:nvSpPr>
          <p:spPr bwMode="auto">
            <a:xfrm>
              <a:off x="921" y="1344"/>
              <a:ext cx="81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02462" name="Line 46"/>
            <p:cNvSpPr>
              <a:spLocks noChangeShapeType="1"/>
            </p:cNvSpPr>
            <p:nvPr/>
          </p:nvSpPr>
          <p:spPr bwMode="auto">
            <a:xfrm>
              <a:off x="926" y="1501"/>
              <a:ext cx="808" cy="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02463" name="Line 47"/>
            <p:cNvSpPr>
              <a:spLocks noChangeShapeType="1"/>
            </p:cNvSpPr>
            <p:nvPr/>
          </p:nvSpPr>
          <p:spPr bwMode="auto">
            <a:xfrm>
              <a:off x="926" y="1552"/>
              <a:ext cx="0" cy="10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02464" name="Line 48"/>
            <p:cNvSpPr>
              <a:spLocks noChangeShapeType="1"/>
            </p:cNvSpPr>
            <p:nvPr/>
          </p:nvSpPr>
          <p:spPr bwMode="auto">
            <a:xfrm>
              <a:off x="1739" y="1541"/>
              <a:ext cx="0" cy="10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402438" name="Rectangle 49"/>
          <p:cNvSpPr>
            <a:spLocks noChangeArrowheads="1"/>
          </p:cNvSpPr>
          <p:nvPr/>
        </p:nvSpPr>
        <p:spPr bwMode="auto">
          <a:xfrm>
            <a:off x="4230688" y="4038600"/>
            <a:ext cx="4195762" cy="15684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402439" name="Line 50"/>
          <p:cNvSpPr>
            <a:spLocks noChangeShapeType="1"/>
          </p:cNvSpPr>
          <p:nvPr/>
        </p:nvSpPr>
        <p:spPr bwMode="auto">
          <a:xfrm flipV="1">
            <a:off x="4244975" y="4703763"/>
            <a:ext cx="41783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02440" name="Text Box 51"/>
          <p:cNvSpPr txBox="1">
            <a:spLocks noChangeArrowheads="1"/>
          </p:cNvSpPr>
          <p:nvPr/>
        </p:nvSpPr>
        <p:spPr bwMode="auto">
          <a:xfrm>
            <a:off x="5413375" y="4079875"/>
            <a:ext cx="1735138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600" i="0">
                <a:latin typeface="Arial" charset="0"/>
              </a:rPr>
              <a:t>MAC protocol</a:t>
            </a:r>
          </a:p>
          <a:p>
            <a:pPr algn="ctr"/>
            <a:r>
              <a:rPr lang="en-US" sz="1600" i="0">
                <a:latin typeface="Arial" charset="0"/>
              </a:rPr>
              <a:t>and frame format</a:t>
            </a:r>
          </a:p>
        </p:txBody>
      </p:sp>
      <p:sp>
        <p:nvSpPr>
          <p:cNvPr id="402441" name="Text Box 52"/>
          <p:cNvSpPr txBox="1">
            <a:spLocks noChangeArrowheads="1"/>
          </p:cNvSpPr>
          <p:nvPr/>
        </p:nvSpPr>
        <p:spPr bwMode="auto">
          <a:xfrm>
            <a:off x="4398963" y="4794250"/>
            <a:ext cx="1250950" cy="3143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i="0">
                <a:latin typeface="Arial" charset="0"/>
              </a:rPr>
              <a:t>100BASE-TX</a:t>
            </a:r>
          </a:p>
        </p:txBody>
      </p:sp>
      <p:sp>
        <p:nvSpPr>
          <p:cNvPr id="402442" name="Text Box 53"/>
          <p:cNvSpPr txBox="1">
            <a:spLocks noChangeArrowheads="1"/>
          </p:cNvSpPr>
          <p:nvPr/>
        </p:nvSpPr>
        <p:spPr bwMode="auto">
          <a:xfrm>
            <a:off x="4410075" y="5154613"/>
            <a:ext cx="1230313" cy="3143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i="0">
                <a:latin typeface="Arial" charset="0"/>
              </a:rPr>
              <a:t>100BASE-T4</a:t>
            </a:r>
          </a:p>
        </p:txBody>
      </p:sp>
      <p:sp>
        <p:nvSpPr>
          <p:cNvPr id="402443" name="Text Box 54"/>
          <p:cNvSpPr txBox="1">
            <a:spLocks noChangeArrowheads="1"/>
          </p:cNvSpPr>
          <p:nvPr/>
        </p:nvSpPr>
        <p:spPr bwMode="auto">
          <a:xfrm>
            <a:off x="7081838" y="4789488"/>
            <a:ext cx="1250950" cy="3143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i="0">
                <a:latin typeface="Arial" charset="0"/>
              </a:rPr>
              <a:t>100BASE-FX</a:t>
            </a:r>
          </a:p>
        </p:txBody>
      </p:sp>
      <p:sp>
        <p:nvSpPr>
          <p:cNvPr id="402444" name="Freeform 55"/>
          <p:cNvSpPr>
            <a:spLocks/>
          </p:cNvSpPr>
          <p:nvPr/>
        </p:nvSpPr>
        <p:spPr bwMode="auto">
          <a:xfrm>
            <a:off x="2887663" y="4684713"/>
            <a:ext cx="1393825" cy="611187"/>
          </a:xfrm>
          <a:custGeom>
            <a:avLst/>
            <a:gdLst>
              <a:gd name="T0" fmla="*/ 0 w 878"/>
              <a:gd name="T1" fmla="*/ 2147483647 h 385"/>
              <a:gd name="T2" fmla="*/ 2147483647 w 878"/>
              <a:gd name="T3" fmla="*/ 0 h 385"/>
              <a:gd name="T4" fmla="*/ 0 60000 65536"/>
              <a:gd name="T5" fmla="*/ 0 60000 65536"/>
              <a:gd name="T6" fmla="*/ 0 w 878"/>
              <a:gd name="T7" fmla="*/ 0 h 385"/>
              <a:gd name="T8" fmla="*/ 878 w 878"/>
              <a:gd name="T9" fmla="*/ 385 h 38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878" h="385">
                <a:moveTo>
                  <a:pt x="0" y="385"/>
                </a:moveTo>
                <a:lnTo>
                  <a:pt x="878" y="0"/>
                </a:lnTo>
              </a:path>
            </a:pathLst>
          </a:cu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02445" name="Text Box 56"/>
          <p:cNvSpPr txBox="1">
            <a:spLocks noChangeArrowheads="1"/>
          </p:cNvSpPr>
          <p:nvPr/>
        </p:nvSpPr>
        <p:spPr bwMode="auto">
          <a:xfrm>
            <a:off x="5741988" y="4787900"/>
            <a:ext cx="1230312" cy="3143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i="0">
                <a:latin typeface="Arial" charset="0"/>
              </a:rPr>
              <a:t>100BASE-T2</a:t>
            </a:r>
          </a:p>
        </p:txBody>
      </p:sp>
      <p:sp>
        <p:nvSpPr>
          <p:cNvPr id="402446" name="Text Box 57"/>
          <p:cNvSpPr txBox="1">
            <a:spLocks noChangeArrowheads="1"/>
          </p:cNvSpPr>
          <p:nvPr/>
        </p:nvSpPr>
        <p:spPr bwMode="auto">
          <a:xfrm>
            <a:off x="5724525" y="5148263"/>
            <a:ext cx="1262063" cy="3143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i="0">
                <a:latin typeface="Arial" charset="0"/>
              </a:rPr>
              <a:t>100BASE-SX</a:t>
            </a:r>
          </a:p>
        </p:txBody>
      </p:sp>
      <p:sp>
        <p:nvSpPr>
          <p:cNvPr id="402447" name="Text Box 58"/>
          <p:cNvSpPr txBox="1">
            <a:spLocks noChangeArrowheads="1"/>
          </p:cNvSpPr>
          <p:nvPr/>
        </p:nvSpPr>
        <p:spPr bwMode="auto">
          <a:xfrm>
            <a:off x="7088188" y="5143500"/>
            <a:ext cx="1262062" cy="3143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i="0">
                <a:latin typeface="Arial" charset="0"/>
              </a:rPr>
              <a:t>100BASE-BX</a:t>
            </a:r>
          </a:p>
        </p:txBody>
      </p:sp>
      <p:grpSp>
        <p:nvGrpSpPr>
          <p:cNvPr id="3" name="Group 67"/>
          <p:cNvGrpSpPr>
            <a:grpSpLocks/>
          </p:cNvGrpSpPr>
          <p:nvPr/>
        </p:nvGrpSpPr>
        <p:grpSpPr bwMode="auto">
          <a:xfrm>
            <a:off x="5681664" y="4743450"/>
            <a:ext cx="2713038" cy="1682750"/>
            <a:chOff x="3579" y="2988"/>
            <a:chExt cx="1709" cy="1060"/>
          </a:xfrm>
        </p:grpSpPr>
        <p:sp>
          <p:nvSpPr>
            <p:cNvPr id="402454" name="Freeform 59"/>
            <p:cNvSpPr>
              <a:spLocks/>
            </p:cNvSpPr>
            <p:nvPr/>
          </p:nvSpPr>
          <p:spPr bwMode="auto">
            <a:xfrm>
              <a:off x="3579" y="2988"/>
              <a:ext cx="1709" cy="489"/>
            </a:xfrm>
            <a:custGeom>
              <a:avLst/>
              <a:gdLst>
                <a:gd name="T0" fmla="*/ 842 w 1709"/>
                <a:gd name="T1" fmla="*/ 0 h 489"/>
                <a:gd name="T2" fmla="*/ 843 w 1709"/>
                <a:gd name="T3" fmla="*/ 239 h 489"/>
                <a:gd name="T4" fmla="*/ 5 w 1709"/>
                <a:gd name="T5" fmla="*/ 239 h 489"/>
                <a:gd name="T6" fmla="*/ 0 w 1709"/>
                <a:gd name="T7" fmla="*/ 489 h 489"/>
                <a:gd name="T8" fmla="*/ 1709 w 1709"/>
                <a:gd name="T9" fmla="*/ 489 h 489"/>
                <a:gd name="T10" fmla="*/ 1704 w 1709"/>
                <a:gd name="T11" fmla="*/ 0 h 489"/>
                <a:gd name="T12" fmla="*/ 842 w 1709"/>
                <a:gd name="T13" fmla="*/ 0 h 48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709"/>
                <a:gd name="T22" fmla="*/ 0 h 489"/>
                <a:gd name="T23" fmla="*/ 1709 w 1709"/>
                <a:gd name="T24" fmla="*/ 489 h 48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709" h="489">
                  <a:moveTo>
                    <a:pt x="842" y="0"/>
                  </a:moveTo>
                  <a:lnTo>
                    <a:pt x="843" y="239"/>
                  </a:lnTo>
                  <a:lnTo>
                    <a:pt x="5" y="239"/>
                  </a:lnTo>
                  <a:lnTo>
                    <a:pt x="0" y="489"/>
                  </a:lnTo>
                  <a:lnTo>
                    <a:pt x="1709" y="489"/>
                  </a:lnTo>
                  <a:cubicBezTo>
                    <a:pt x="1707" y="330"/>
                    <a:pt x="1706" y="159"/>
                    <a:pt x="1704" y="0"/>
                  </a:cubicBezTo>
                  <a:lnTo>
                    <a:pt x="842" y="0"/>
                  </a:lnTo>
                  <a:close/>
                </a:path>
              </a:pathLst>
            </a:cu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02455" name="Line 60"/>
            <p:cNvSpPr>
              <a:spLocks noChangeShapeType="1"/>
            </p:cNvSpPr>
            <p:nvPr/>
          </p:nvSpPr>
          <p:spPr bwMode="auto">
            <a:xfrm>
              <a:off x="4390" y="3462"/>
              <a:ext cx="188" cy="26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02456" name="Text Box 61"/>
            <p:cNvSpPr txBox="1">
              <a:spLocks noChangeArrowheads="1"/>
            </p:cNvSpPr>
            <p:nvPr/>
          </p:nvSpPr>
          <p:spPr bwMode="auto">
            <a:xfrm>
              <a:off x="4003" y="3680"/>
              <a:ext cx="1045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l-GR" sz="1600" i="0" dirty="0" smtClean="0">
                  <a:solidFill>
                    <a:srgbClr val="FF0000"/>
                  </a:solidFill>
                </a:rPr>
                <a:t>Φυσικό επίπεδο:</a:t>
              </a:r>
            </a:p>
            <a:p>
              <a:pPr eaLnBrk="0" hangingPunct="0"/>
              <a:r>
                <a:rPr lang="el-GR" sz="1600" i="0" dirty="0" smtClean="0">
                  <a:solidFill>
                    <a:srgbClr val="FF0000"/>
                  </a:solidFill>
                </a:rPr>
                <a:t>οπτική ίνα</a:t>
              </a:r>
              <a:endParaRPr lang="en-US" sz="1600" i="0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4" name="Group 66"/>
          <p:cNvGrpSpPr>
            <a:grpSpLocks/>
          </p:cNvGrpSpPr>
          <p:nvPr/>
        </p:nvGrpSpPr>
        <p:grpSpPr bwMode="auto">
          <a:xfrm>
            <a:off x="3336925" y="4733928"/>
            <a:ext cx="3656016" cy="1604964"/>
            <a:chOff x="2102" y="2982"/>
            <a:chExt cx="2303" cy="1011"/>
          </a:xfrm>
        </p:grpSpPr>
        <p:sp>
          <p:nvSpPr>
            <p:cNvPr id="402451" name="Freeform 62"/>
            <p:cNvSpPr>
              <a:spLocks/>
            </p:cNvSpPr>
            <p:nvPr/>
          </p:nvSpPr>
          <p:spPr bwMode="auto">
            <a:xfrm>
              <a:off x="2741" y="2982"/>
              <a:ext cx="1664" cy="495"/>
            </a:xfrm>
            <a:custGeom>
              <a:avLst/>
              <a:gdLst>
                <a:gd name="T0" fmla="*/ 1664 w 1664"/>
                <a:gd name="T1" fmla="*/ 0 h 495"/>
                <a:gd name="T2" fmla="*/ 1652 w 1664"/>
                <a:gd name="T3" fmla="*/ 233 h 495"/>
                <a:gd name="T4" fmla="*/ 820 w 1664"/>
                <a:gd name="T5" fmla="*/ 233 h 495"/>
                <a:gd name="T6" fmla="*/ 814 w 1664"/>
                <a:gd name="T7" fmla="*/ 495 h 495"/>
                <a:gd name="T8" fmla="*/ 0 w 1664"/>
                <a:gd name="T9" fmla="*/ 495 h 495"/>
                <a:gd name="T10" fmla="*/ 0 w 1664"/>
                <a:gd name="T11" fmla="*/ 0 h 495"/>
                <a:gd name="T12" fmla="*/ 1664 w 1664"/>
                <a:gd name="T13" fmla="*/ 0 h 49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664"/>
                <a:gd name="T22" fmla="*/ 0 h 495"/>
                <a:gd name="T23" fmla="*/ 1664 w 1664"/>
                <a:gd name="T24" fmla="*/ 495 h 49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664" h="495">
                  <a:moveTo>
                    <a:pt x="1664" y="0"/>
                  </a:moveTo>
                  <a:lnTo>
                    <a:pt x="1652" y="233"/>
                  </a:lnTo>
                  <a:lnTo>
                    <a:pt x="820" y="233"/>
                  </a:lnTo>
                  <a:lnTo>
                    <a:pt x="814" y="495"/>
                  </a:lnTo>
                  <a:lnTo>
                    <a:pt x="0" y="495"/>
                  </a:lnTo>
                  <a:lnTo>
                    <a:pt x="0" y="0"/>
                  </a:lnTo>
                  <a:lnTo>
                    <a:pt x="1664" y="0"/>
                  </a:lnTo>
                  <a:close/>
                </a:path>
              </a:pathLst>
            </a:custGeom>
            <a:noFill/>
            <a:ln w="28575">
              <a:solidFill>
                <a:schemeClr val="accent2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02452" name="Line 63"/>
            <p:cNvSpPr>
              <a:spLocks noChangeShapeType="1"/>
            </p:cNvSpPr>
            <p:nvPr/>
          </p:nvSpPr>
          <p:spPr bwMode="auto">
            <a:xfrm flipH="1">
              <a:off x="2931" y="3442"/>
              <a:ext cx="205" cy="196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02453" name="Text Box 65"/>
            <p:cNvSpPr txBox="1">
              <a:spLocks noChangeArrowheads="1"/>
            </p:cNvSpPr>
            <p:nvPr/>
          </p:nvSpPr>
          <p:spPr bwMode="auto">
            <a:xfrm>
              <a:off x="2102" y="3625"/>
              <a:ext cx="1538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l-GR" sz="1600" i="0" dirty="0" smtClean="0">
                  <a:solidFill>
                    <a:schemeClr val="accent2"/>
                  </a:solidFill>
                </a:rPr>
                <a:t>Φυσικό επίπεδο: χαλκός</a:t>
              </a:r>
              <a:r>
                <a:rPr lang="en-US" sz="1600" i="0" dirty="0" smtClean="0">
                  <a:solidFill>
                    <a:schemeClr val="accent2"/>
                  </a:solidFill>
                </a:rPr>
                <a:t> </a:t>
              </a:r>
              <a:endParaRPr lang="el-GR" sz="1600" i="0" dirty="0" smtClean="0">
                <a:solidFill>
                  <a:schemeClr val="accent2"/>
                </a:solidFill>
              </a:endParaRPr>
            </a:p>
            <a:p>
              <a:pPr eaLnBrk="0" hangingPunct="0"/>
              <a:r>
                <a:rPr lang="en-US" sz="1600" i="0" dirty="0" smtClean="0">
                  <a:solidFill>
                    <a:schemeClr val="accent2"/>
                  </a:solidFill>
                </a:rPr>
                <a:t>(</a:t>
              </a:r>
              <a:r>
                <a:rPr lang="el-GR" sz="1600" i="0" dirty="0" smtClean="0">
                  <a:solidFill>
                    <a:schemeClr val="accent2"/>
                  </a:solidFill>
                </a:rPr>
                <a:t>συνεστραμμένο ζεύγος</a:t>
              </a:r>
              <a:r>
                <a:rPr lang="en-US" sz="1600" i="0" dirty="0" smtClean="0">
                  <a:solidFill>
                    <a:schemeClr val="accent2"/>
                  </a:solidFill>
                </a:rPr>
                <a:t>) </a:t>
              </a:r>
              <a:endParaRPr lang="en-US" sz="1600" i="0" dirty="0">
                <a:solidFill>
                  <a:schemeClr val="accent2"/>
                </a:solidFill>
              </a:endParaRPr>
            </a:p>
          </p:txBody>
        </p:sp>
      </p:grpSp>
      <p:sp>
        <p:nvSpPr>
          <p:cNvPr id="402450" name="Rectangle 5"/>
          <p:cNvSpPr txBox="1">
            <a:spLocks noChangeArrowheads="1"/>
          </p:cNvSpPr>
          <p:nvPr/>
        </p:nvSpPr>
        <p:spPr bwMode="auto">
          <a:xfrm>
            <a:off x="3876675" y="6400800"/>
            <a:ext cx="4429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/>
            <a:r>
              <a:rPr lang="el-GR" sz="1100" i="0" dirty="0" smtClean="0">
                <a:latin typeface="Arial" charset="0"/>
                <a:cs typeface="Arial" charset="0"/>
              </a:rPr>
              <a:t>Δίκτυα Επικοινωνιών- </a:t>
            </a:r>
            <a:r>
              <a:rPr lang="en-US" sz="1100" i="0" dirty="0">
                <a:latin typeface="Arial" charset="0"/>
                <a:cs typeface="Arial" charset="0"/>
              </a:rPr>
              <a:t>5: </a:t>
            </a:r>
            <a:r>
              <a:rPr lang="el-GR" sz="1100" i="0" dirty="0">
                <a:latin typeface="Arial" charset="0"/>
                <a:cs typeface="Arial" charset="0"/>
              </a:rPr>
              <a:t>Επίπεδο ζεύξης δεδομένων</a:t>
            </a:r>
            <a:endParaRPr lang="en-US" sz="1100" i="0" dirty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F66801B1-14FE-4D07-A73C-8CE4CD027761}" type="slidenum">
              <a:rPr lang="en-US" smtClean="0">
                <a:latin typeface="Arial" charset="0"/>
                <a:cs typeface="Arial" charset="0"/>
              </a:rPr>
              <a:pPr/>
              <a:t>6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423863" y="0"/>
            <a:ext cx="7772400" cy="1143000"/>
          </a:xfrm>
        </p:spPr>
        <p:txBody>
          <a:bodyPr/>
          <a:lstStyle/>
          <a:p>
            <a:r>
              <a:rPr lang="el-GR" sz="3200" dirty="0" smtClean="0"/>
              <a:t>Επίπεδο ζεύξης</a:t>
            </a:r>
            <a:r>
              <a:rPr lang="en-US" sz="3200" dirty="0" smtClean="0"/>
              <a:t>: </a:t>
            </a:r>
            <a:r>
              <a:rPr lang="el-GR" sz="3200" dirty="0" smtClean="0"/>
              <a:t>πλαίσιο</a:t>
            </a:r>
            <a:endParaRPr lang="en-US" sz="3200" dirty="0" smtClean="0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88925" y="1158240"/>
            <a:ext cx="4151313" cy="5161598"/>
          </a:xfrm>
        </p:spPr>
        <p:txBody>
          <a:bodyPr/>
          <a:lstStyle/>
          <a:p>
            <a:r>
              <a:rPr lang="el-GR" sz="2000" dirty="0" smtClean="0"/>
              <a:t>Το </a:t>
            </a:r>
            <a:r>
              <a:rPr lang="en-US" sz="2000" dirty="0" smtClean="0"/>
              <a:t>datagram</a:t>
            </a:r>
            <a:r>
              <a:rPr lang="el-GR" sz="2000" dirty="0" smtClean="0"/>
              <a:t> μεταφέρεται από διαφορετικά πρωτόκολλα επιπέδου ζεύξης σε διαφορετικές ζεύξεις</a:t>
            </a:r>
            <a:r>
              <a:rPr lang="en-US" sz="2000" dirty="0" smtClean="0"/>
              <a:t>:</a:t>
            </a:r>
          </a:p>
          <a:p>
            <a:pPr lvl="1">
              <a:buFont typeface="Wingdings" pitchFamily="2" charset="2"/>
              <a:buChar char="§"/>
            </a:pPr>
            <a:r>
              <a:rPr lang="el-GR" sz="1800" dirty="0" err="1" smtClean="0"/>
              <a:t>π.χ</a:t>
            </a:r>
            <a:r>
              <a:rPr lang="en-US" sz="1800" dirty="0" smtClean="0"/>
              <a:t>., Ethernet </a:t>
            </a:r>
            <a:r>
              <a:rPr lang="el-GR" sz="1800" dirty="0" smtClean="0"/>
              <a:t>στην πρώτη ζεύξη</a:t>
            </a:r>
            <a:r>
              <a:rPr lang="en-US" sz="1800" dirty="0" smtClean="0"/>
              <a:t>, frame relay </a:t>
            </a:r>
            <a:r>
              <a:rPr lang="el-GR" sz="1800" dirty="0" smtClean="0"/>
              <a:t>σε ενδιάμεσες ζεύξεις</a:t>
            </a:r>
            <a:r>
              <a:rPr lang="en-US" sz="1800" dirty="0" smtClean="0"/>
              <a:t>, 802.11 </a:t>
            </a:r>
            <a:r>
              <a:rPr lang="el-GR" sz="1800" dirty="0" smtClean="0"/>
              <a:t>στην τελευταία ζεύξη</a:t>
            </a:r>
            <a:endParaRPr lang="en-US" sz="1800" dirty="0" smtClean="0"/>
          </a:p>
          <a:p>
            <a:r>
              <a:rPr lang="el-GR" sz="2000" dirty="0" smtClean="0"/>
              <a:t>Κάθε πρωτόκολλο ζεύξης παρέχει διαφορετικές υπηρεσίες</a:t>
            </a:r>
            <a:endParaRPr lang="en-US" sz="2000" dirty="0" smtClean="0"/>
          </a:p>
          <a:p>
            <a:pPr lvl="1">
              <a:buFont typeface="Wingdings" pitchFamily="2" charset="2"/>
              <a:buChar char="§"/>
            </a:pPr>
            <a:r>
              <a:rPr lang="el-GR" sz="1800" dirty="0" smtClean="0"/>
              <a:t>π</a:t>
            </a:r>
            <a:r>
              <a:rPr lang="en-US" sz="1800" dirty="0" smtClean="0"/>
              <a:t>.</a:t>
            </a:r>
            <a:r>
              <a:rPr lang="el-GR" sz="1800" dirty="0" smtClean="0"/>
              <a:t>χ</a:t>
            </a:r>
            <a:r>
              <a:rPr lang="en-US" sz="1800" dirty="0" smtClean="0"/>
              <a:t>., </a:t>
            </a:r>
            <a:r>
              <a:rPr lang="el-GR" sz="1800" dirty="0" smtClean="0"/>
              <a:t>ενδέχεται να παρέχει ή να μην παρέχει απομακρυσμένη μετάδοση δεδομένων </a:t>
            </a:r>
            <a:r>
              <a:rPr lang="en-US" sz="1800" dirty="0" smtClean="0"/>
              <a:t>(remote data transmission - </a:t>
            </a:r>
            <a:r>
              <a:rPr lang="en-US" sz="1800" dirty="0" err="1" smtClean="0"/>
              <a:t>rdt</a:t>
            </a:r>
            <a:r>
              <a:rPr lang="en-US" sz="1800" dirty="0" smtClean="0"/>
              <a:t>)</a:t>
            </a:r>
            <a:r>
              <a:rPr lang="el-GR" sz="1800" dirty="0" smtClean="0"/>
              <a:t> πάνω από τη ζεύξη</a:t>
            </a:r>
            <a:endParaRPr lang="en-US" sz="1800" dirty="0" smtClean="0"/>
          </a:p>
        </p:txBody>
      </p:sp>
      <p:sp>
        <p:nvSpPr>
          <p:cNvPr id="23556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06925" y="1123950"/>
            <a:ext cx="4187825" cy="4648200"/>
          </a:xfrm>
          <a:solidFill>
            <a:schemeClr val="bg1"/>
          </a:solidFill>
        </p:spPr>
        <p:txBody>
          <a:bodyPr/>
          <a:lstStyle/>
          <a:p>
            <a:pPr>
              <a:buFont typeface="ZapfDingbats"/>
              <a:buNone/>
            </a:pPr>
            <a:r>
              <a:rPr lang="el-GR" sz="2000" u="sng" dirty="0" smtClean="0">
                <a:solidFill>
                  <a:srgbClr val="FF0000"/>
                </a:solidFill>
              </a:rPr>
              <a:t>Αναλογία με μεταφορές</a:t>
            </a:r>
            <a:endParaRPr lang="en-US" sz="2000" u="sng" dirty="0" smtClean="0">
              <a:solidFill>
                <a:srgbClr val="FF0000"/>
              </a:solidFill>
            </a:endParaRPr>
          </a:p>
          <a:p>
            <a:r>
              <a:rPr lang="el-GR" sz="1800" dirty="0" smtClean="0"/>
              <a:t>Ταξίδι από το Πρίνστον στη </a:t>
            </a:r>
            <a:r>
              <a:rPr lang="el-GR" sz="1800" dirty="0" err="1" smtClean="0"/>
              <a:t>Λωζάνη</a:t>
            </a:r>
            <a:endParaRPr lang="en-US" sz="1800" dirty="0" smtClean="0"/>
          </a:p>
          <a:p>
            <a:pPr lvl="1">
              <a:buFont typeface="Wingdings" pitchFamily="2" charset="2"/>
              <a:buChar char="§"/>
            </a:pPr>
            <a:r>
              <a:rPr lang="el-GR" sz="1800" dirty="0" smtClean="0">
                <a:solidFill>
                  <a:srgbClr val="CA6B1C"/>
                </a:solidFill>
              </a:rPr>
              <a:t>Ταξί</a:t>
            </a:r>
            <a:r>
              <a:rPr lang="en-US" sz="1800" dirty="0" smtClean="0">
                <a:solidFill>
                  <a:schemeClr val="accent6"/>
                </a:solidFill>
              </a:rPr>
              <a:t>:</a:t>
            </a:r>
            <a:r>
              <a:rPr lang="en-US" sz="1800" dirty="0" smtClean="0"/>
              <a:t> </a:t>
            </a:r>
            <a:r>
              <a:rPr lang="el-GR" sz="1800" dirty="0" smtClean="0"/>
              <a:t>Πρίνστον ως</a:t>
            </a:r>
            <a:r>
              <a:rPr lang="en-US" sz="1800" dirty="0" smtClean="0"/>
              <a:t> JFK</a:t>
            </a:r>
          </a:p>
          <a:p>
            <a:pPr lvl="1">
              <a:buFont typeface="Wingdings" pitchFamily="2" charset="2"/>
              <a:buChar char="§"/>
            </a:pPr>
            <a:r>
              <a:rPr lang="el-GR" sz="1800" dirty="0" smtClean="0">
                <a:solidFill>
                  <a:schemeClr val="accent1">
                    <a:lumMod val="75000"/>
                  </a:schemeClr>
                </a:solidFill>
              </a:rPr>
              <a:t>Αεροπλάνο</a:t>
            </a:r>
            <a:r>
              <a:rPr lang="en-US" sz="1800" dirty="0" smtClean="0"/>
              <a:t>: JFK </a:t>
            </a:r>
            <a:r>
              <a:rPr lang="el-GR" sz="1800" dirty="0" smtClean="0"/>
              <a:t>ως</a:t>
            </a:r>
            <a:r>
              <a:rPr lang="en-US" sz="1800" dirty="0" smtClean="0"/>
              <a:t> </a:t>
            </a:r>
            <a:r>
              <a:rPr lang="el-GR" sz="1800" dirty="0" smtClean="0"/>
              <a:t>Γενεύη</a:t>
            </a:r>
            <a:endParaRPr lang="en-US" sz="1800" dirty="0" smtClean="0"/>
          </a:p>
          <a:p>
            <a:pPr lvl="1">
              <a:buFont typeface="Wingdings" pitchFamily="2" charset="2"/>
              <a:buChar char="§"/>
            </a:pPr>
            <a:r>
              <a:rPr lang="el-GR" sz="1800" dirty="0" smtClean="0">
                <a:solidFill>
                  <a:srgbClr val="FF0066"/>
                </a:solidFill>
              </a:rPr>
              <a:t>Τρένο</a:t>
            </a:r>
            <a:r>
              <a:rPr lang="en-US" sz="1800" dirty="0" smtClean="0"/>
              <a:t>: </a:t>
            </a:r>
            <a:r>
              <a:rPr lang="el-GR" sz="1800" dirty="0" smtClean="0"/>
              <a:t>Γενεύη</a:t>
            </a:r>
            <a:r>
              <a:rPr lang="en-US" sz="1800" dirty="0" smtClean="0"/>
              <a:t> </a:t>
            </a:r>
            <a:r>
              <a:rPr lang="el-GR" sz="1800" dirty="0" smtClean="0"/>
              <a:t>ως </a:t>
            </a:r>
            <a:r>
              <a:rPr lang="el-GR" sz="1800" dirty="0" err="1" smtClean="0"/>
              <a:t>Λωζάνη</a:t>
            </a:r>
            <a:endParaRPr lang="en-US" sz="1800" dirty="0" smtClean="0"/>
          </a:p>
          <a:p>
            <a:r>
              <a:rPr lang="el-GR" sz="2000" dirty="0" smtClean="0"/>
              <a:t>Τουρίστας</a:t>
            </a:r>
            <a:r>
              <a:rPr lang="en-US" sz="2000" dirty="0" smtClean="0"/>
              <a:t> = </a:t>
            </a:r>
            <a:r>
              <a:rPr lang="en-US" sz="2000" dirty="0" smtClean="0">
                <a:solidFill>
                  <a:srgbClr val="FF0000"/>
                </a:solidFill>
              </a:rPr>
              <a:t>datagram</a:t>
            </a:r>
            <a:endParaRPr lang="en-US" sz="2000" dirty="0" smtClean="0"/>
          </a:p>
          <a:p>
            <a:r>
              <a:rPr lang="el-GR" sz="2000" dirty="0" smtClean="0"/>
              <a:t>Τμήμα μεταφοράς</a:t>
            </a:r>
            <a:r>
              <a:rPr lang="en-US" sz="2000" dirty="0" smtClean="0"/>
              <a:t> = </a:t>
            </a:r>
            <a:r>
              <a:rPr lang="el-GR" sz="2000" dirty="0" smtClean="0">
                <a:solidFill>
                  <a:srgbClr val="FF0000"/>
                </a:solidFill>
              </a:rPr>
              <a:t>ζεύξη επικοινωνίας</a:t>
            </a:r>
            <a:endParaRPr lang="en-US" sz="2000" dirty="0" smtClean="0"/>
          </a:p>
          <a:p>
            <a:r>
              <a:rPr lang="el-GR" sz="2000" dirty="0" smtClean="0"/>
              <a:t>Τρόπος μεταφοράς</a:t>
            </a:r>
            <a:r>
              <a:rPr lang="en-US" sz="2000" dirty="0" smtClean="0"/>
              <a:t> = </a:t>
            </a:r>
            <a:r>
              <a:rPr lang="el-GR" sz="2000" dirty="0" smtClean="0">
                <a:solidFill>
                  <a:srgbClr val="FF0000"/>
                </a:solidFill>
              </a:rPr>
              <a:t>πρωτόκολλο επιπέδου ζεύξης</a:t>
            </a:r>
            <a:endParaRPr lang="en-US" sz="2000" dirty="0" smtClean="0"/>
          </a:p>
          <a:p>
            <a:r>
              <a:rPr lang="el-GR" sz="2000" dirty="0" smtClean="0"/>
              <a:t>Ταξιδιωτικός πράκτορας</a:t>
            </a:r>
            <a:r>
              <a:rPr lang="en-US" sz="2000" dirty="0" smtClean="0"/>
              <a:t> = </a:t>
            </a:r>
            <a:r>
              <a:rPr lang="el-GR" sz="2000" dirty="0" smtClean="0">
                <a:solidFill>
                  <a:srgbClr val="FF0000"/>
                </a:solidFill>
              </a:rPr>
              <a:t>αλγόριθμος δρομολόγησης</a:t>
            </a:r>
            <a:endParaRPr lang="en-US" sz="2000" dirty="0" smtClean="0">
              <a:solidFill>
                <a:srgbClr val="FF0000"/>
              </a:solidFill>
            </a:endParaRPr>
          </a:p>
          <a:p>
            <a:pPr lvl="1"/>
            <a:endParaRPr lang="en-US" sz="1800" dirty="0" smtClean="0"/>
          </a:p>
        </p:txBody>
      </p:sp>
      <p:sp>
        <p:nvSpPr>
          <p:cNvPr id="23557" name="Rectangle 5"/>
          <p:cNvSpPr>
            <a:spLocks noGrp="1" noChangeArrowheads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l-GR" dirty="0" smtClean="0"/>
              <a:t>Δίκτυα Επικοινωνιών- </a:t>
            </a:r>
            <a:r>
              <a:rPr lang="en-US" dirty="0"/>
              <a:t>5: </a:t>
            </a:r>
            <a:r>
              <a:rPr lang="el-GR" dirty="0"/>
              <a:t>Επίπεδο ζεύξης δεδομένων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481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47EFA045-3E56-4FD3-8E4E-31BD5ED51338}" type="slidenum">
              <a:rPr lang="en-US" smtClean="0">
                <a:latin typeface="Arial" charset="0"/>
                <a:cs typeface="Arial" charset="0"/>
              </a:rPr>
              <a:pPr/>
              <a:t>60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404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dirty="0" smtClean="0"/>
              <a:t>Επίπεδο ζεύξης</a:t>
            </a:r>
            <a:endParaRPr lang="en-US" sz="3600" dirty="0" smtClean="0"/>
          </a:p>
        </p:txBody>
      </p:sp>
      <p:sp>
        <p:nvSpPr>
          <p:cNvPr id="404483" name="Rectangle 5"/>
          <p:cNvSpPr>
            <a:spLocks noGrp="1" noChangeArrowheads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l-GR" dirty="0" smtClean="0"/>
              <a:t>Δίκτυα Επικοινωνιών- </a:t>
            </a:r>
            <a:r>
              <a:rPr lang="en-US" dirty="0"/>
              <a:t>5: </a:t>
            </a:r>
            <a:r>
              <a:rPr lang="el-GR" dirty="0"/>
              <a:t>Επίπεδο ζεύξης δεδομένων</a:t>
            </a:r>
            <a:endParaRPr lang="en-US" dirty="0"/>
          </a:p>
        </p:txBody>
      </p:sp>
      <p:sp>
        <p:nvSpPr>
          <p:cNvPr id="404484" name="6 - Θέση περιεχομένου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l-GR" smtClean="0"/>
              <a:t> 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604838" y="1431925"/>
            <a:ext cx="3810000" cy="4648200"/>
          </a:xfrm>
          <a:prstGeom prst="rect">
            <a:avLst/>
          </a:prstGeom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  <a:defRPr/>
            </a:pPr>
            <a:r>
              <a:rPr lang="en-US" sz="2400" i="0" kern="0" dirty="0">
                <a:latin typeface="+mn-lt"/>
              </a:rPr>
              <a:t>5.1 </a:t>
            </a:r>
            <a:r>
              <a:rPr lang="el-GR" sz="2400" i="0" kern="0" dirty="0">
                <a:latin typeface="+mn-lt"/>
              </a:rPr>
              <a:t>Εισαγωγή και υπηρεσίες</a:t>
            </a:r>
            <a:endParaRPr lang="en-US" sz="2400" i="0" kern="0" dirty="0">
              <a:latin typeface="+mn-lt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  <a:defRPr/>
            </a:pPr>
            <a:r>
              <a:rPr lang="en-US" sz="2400" i="0" kern="0" dirty="0">
                <a:latin typeface="+mn-lt"/>
              </a:rPr>
              <a:t>5.2 </a:t>
            </a:r>
            <a:r>
              <a:rPr lang="el-GR" sz="2400" i="0" kern="0" dirty="0">
                <a:latin typeface="+mn-lt"/>
              </a:rPr>
              <a:t>Ανίχνευση και διόρθωση σφαλμάτων</a:t>
            </a:r>
            <a:endParaRPr lang="en-US" sz="2400" i="0" kern="0" dirty="0">
              <a:latin typeface="+mn-lt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  <a:defRPr/>
            </a:pPr>
            <a:r>
              <a:rPr lang="en-US" sz="2400" i="0" kern="0" dirty="0">
                <a:latin typeface="+mn-lt"/>
              </a:rPr>
              <a:t>5.3</a:t>
            </a:r>
            <a:r>
              <a:rPr lang="el-GR" sz="2400" i="0" kern="0" dirty="0">
                <a:latin typeface="+mn-lt"/>
              </a:rPr>
              <a:t>Πρωτόκολλα πολλαπλής πρόσβασης</a:t>
            </a:r>
            <a:endParaRPr lang="en-US" sz="2400" i="0" kern="0" dirty="0">
              <a:latin typeface="+mn-lt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  <a:defRPr/>
            </a:pPr>
            <a:r>
              <a:rPr lang="en-US" sz="2400" i="0" kern="0" dirty="0">
                <a:solidFill>
                  <a:srgbClr val="FF0000"/>
                </a:solidFill>
                <a:latin typeface="+mn-lt"/>
              </a:rPr>
              <a:t>5.4 LANs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§"/>
              <a:defRPr/>
            </a:pPr>
            <a:r>
              <a:rPr lang="el-GR" sz="2000" i="0" kern="0" dirty="0" err="1">
                <a:latin typeface="+mn-lt"/>
              </a:rPr>
              <a:t>Διευθυνσιοδότηση</a:t>
            </a:r>
            <a:r>
              <a:rPr lang="el-GR" sz="2000" i="0" kern="0" dirty="0">
                <a:latin typeface="+mn-lt"/>
              </a:rPr>
              <a:t>,</a:t>
            </a:r>
            <a:r>
              <a:rPr lang="en-US" sz="2000" i="0" kern="0" dirty="0">
                <a:latin typeface="+mn-lt"/>
              </a:rPr>
              <a:t> ARP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§"/>
              <a:defRPr/>
            </a:pPr>
            <a:r>
              <a:rPr lang="en-US" sz="2000" i="0" kern="0" dirty="0">
                <a:latin typeface="+mn-lt"/>
              </a:rPr>
              <a:t>Ethernet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§"/>
              <a:defRPr/>
            </a:pPr>
            <a:r>
              <a:rPr lang="el-GR" sz="2000" i="0" kern="0" dirty="0" err="1">
                <a:solidFill>
                  <a:srgbClr val="FF0000"/>
                </a:solidFill>
                <a:latin typeface="+mn-lt"/>
              </a:rPr>
              <a:t>Μεταγωγείς</a:t>
            </a:r>
            <a:r>
              <a:rPr lang="el-GR" sz="2000" i="0" kern="0" dirty="0">
                <a:solidFill>
                  <a:srgbClr val="FF0000"/>
                </a:solidFill>
                <a:latin typeface="+mn-lt"/>
              </a:rPr>
              <a:t> (</a:t>
            </a:r>
            <a:r>
              <a:rPr lang="en-US" sz="2000" i="0" kern="0" dirty="0">
                <a:solidFill>
                  <a:srgbClr val="FF0000"/>
                </a:solidFill>
                <a:latin typeface="+mn-lt"/>
              </a:rPr>
              <a:t>switches)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§"/>
              <a:defRPr/>
            </a:pPr>
            <a:r>
              <a:rPr lang="en-US" sz="2000" i="0" kern="0" dirty="0">
                <a:solidFill>
                  <a:srgbClr val="FF0000"/>
                </a:solidFill>
                <a:latin typeface="+mn-lt"/>
              </a:rPr>
              <a:t>VLANs</a:t>
            </a:r>
          </a:p>
        </p:txBody>
      </p:sp>
      <p:sp>
        <p:nvSpPr>
          <p:cNvPr id="404486" name="8 - Θέση περιεχομένου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l-GR" smtClean="0"/>
              <a:t> </a:t>
            </a:r>
          </a:p>
        </p:txBody>
      </p:sp>
      <p:sp>
        <p:nvSpPr>
          <p:cNvPr id="10" name="Rectangle 4"/>
          <p:cNvSpPr txBox="1">
            <a:spLocks noChangeArrowheads="1"/>
          </p:cNvSpPr>
          <p:nvPr/>
        </p:nvSpPr>
        <p:spPr>
          <a:xfrm>
            <a:off x="4448175" y="1408113"/>
            <a:ext cx="4054475" cy="4648200"/>
          </a:xfrm>
          <a:prstGeom prst="rect">
            <a:avLst/>
          </a:prstGeom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  <a:defRPr/>
            </a:pPr>
            <a:r>
              <a:rPr lang="en-US" sz="2400" i="0" kern="0" dirty="0">
                <a:latin typeface="+mn-lt"/>
              </a:rPr>
              <a:t>5.5 </a:t>
            </a:r>
            <a:r>
              <a:rPr lang="el-GR" sz="2400" i="0" kern="0" dirty="0">
                <a:latin typeface="+mn-lt"/>
              </a:rPr>
              <a:t>Εικονικές Ζεύξεις</a:t>
            </a:r>
            <a:r>
              <a:rPr lang="en-US" sz="2400" i="0" kern="0" dirty="0">
                <a:latin typeface="+mn-lt"/>
              </a:rPr>
              <a:t>: MPLS</a:t>
            </a: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  <a:defRPr/>
            </a:pPr>
            <a:r>
              <a:rPr lang="en-US" sz="2400" i="0" kern="0" dirty="0">
                <a:latin typeface="+mn-lt"/>
              </a:rPr>
              <a:t>5.6 </a:t>
            </a:r>
            <a:r>
              <a:rPr lang="el-GR" sz="2400" i="0" kern="0" dirty="0">
                <a:latin typeface="+mn-lt"/>
              </a:rPr>
              <a:t>Δικτύωση κέντρων δεδομένων</a:t>
            </a:r>
            <a:endParaRPr lang="en-US" sz="2400" i="0" kern="0" dirty="0">
              <a:latin typeface="+mn-lt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  <a:defRPr/>
            </a:pPr>
            <a:r>
              <a:rPr lang="en-US" sz="2400" i="0" kern="0" dirty="0">
                <a:latin typeface="+mn-lt"/>
              </a:rPr>
              <a:t>5.</a:t>
            </a:r>
            <a:r>
              <a:rPr lang="el-GR" sz="2400" i="0" kern="0" dirty="0">
                <a:latin typeface="+mn-lt"/>
              </a:rPr>
              <a:t>7 Η </a:t>
            </a:r>
            <a:r>
              <a:rPr lang="en-US" sz="2400" i="0" kern="0" dirty="0">
                <a:latin typeface="+mn-lt"/>
              </a:rPr>
              <a:t>“</a:t>
            </a:r>
            <a:r>
              <a:rPr lang="el-GR" sz="2400" i="0" kern="0" dirty="0">
                <a:latin typeface="+mn-lt"/>
              </a:rPr>
              <a:t>ζωή</a:t>
            </a:r>
            <a:r>
              <a:rPr lang="en-US" sz="2400" i="0" kern="0" dirty="0">
                <a:latin typeface="+mn-lt"/>
              </a:rPr>
              <a:t>”</a:t>
            </a:r>
            <a:r>
              <a:rPr lang="el-GR" sz="2400" i="0" kern="0" dirty="0">
                <a:latin typeface="+mn-lt"/>
              </a:rPr>
              <a:t> μιας </a:t>
            </a:r>
            <a:r>
              <a:rPr lang="en-US" sz="2400" i="0" kern="0" dirty="0">
                <a:latin typeface="+mn-lt"/>
              </a:rPr>
              <a:t>web </a:t>
            </a:r>
            <a:r>
              <a:rPr lang="el-GR" sz="2400" i="0" kern="0" dirty="0">
                <a:latin typeface="+mn-lt"/>
              </a:rPr>
              <a:t>αίτησης</a:t>
            </a:r>
            <a:endParaRPr lang="en-US" sz="2400" i="0" kern="0" dirty="0">
              <a:latin typeface="+mn-lt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ZapfDingbats" pitchFamily="82" charset="2"/>
              <a:buNone/>
              <a:defRPr/>
            </a:pPr>
            <a:endParaRPr lang="en-US" sz="2400" i="0" kern="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529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C5CFCE13-6FC7-492B-A98C-14C155CAD7CD}" type="slidenum">
              <a:rPr lang="en-US" smtClean="0">
                <a:latin typeface="Arial" charset="0"/>
                <a:cs typeface="Arial" charset="0"/>
              </a:rPr>
              <a:pPr/>
              <a:t>61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406530" name="Rectangle 2"/>
          <p:cNvSpPr>
            <a:spLocks noGrp="1" noChangeArrowheads="1"/>
          </p:cNvSpPr>
          <p:nvPr>
            <p:ph type="title"/>
          </p:nvPr>
        </p:nvSpPr>
        <p:spPr>
          <a:xfrm>
            <a:off x="546100" y="0"/>
            <a:ext cx="7772400" cy="1143000"/>
          </a:xfrm>
        </p:spPr>
        <p:txBody>
          <a:bodyPr/>
          <a:lstStyle/>
          <a:p>
            <a:r>
              <a:rPr lang="el-GR" sz="3600" dirty="0" err="1" smtClean="0"/>
              <a:t>Μεταγωγέας</a:t>
            </a:r>
            <a:r>
              <a:rPr lang="el-GR" sz="3600" dirty="0" smtClean="0"/>
              <a:t> </a:t>
            </a:r>
            <a:r>
              <a:rPr lang="en-US" sz="3600" dirty="0" smtClean="0"/>
              <a:t>Ethernet</a:t>
            </a:r>
          </a:p>
        </p:txBody>
      </p:sp>
      <p:sp>
        <p:nvSpPr>
          <p:cNvPr id="406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53143" y="1231899"/>
            <a:ext cx="8273370" cy="4607197"/>
          </a:xfrm>
        </p:spPr>
        <p:txBody>
          <a:bodyPr/>
          <a:lstStyle/>
          <a:p>
            <a:r>
              <a:rPr lang="el-GR" sz="2400" dirty="0" smtClean="0">
                <a:solidFill>
                  <a:srgbClr val="FF0000"/>
                </a:solidFill>
              </a:rPr>
              <a:t>Συσκευή επιπέδου ζεύξης</a:t>
            </a:r>
            <a:r>
              <a:rPr lang="en-US" sz="2400" dirty="0" smtClean="0">
                <a:solidFill>
                  <a:srgbClr val="FF0000"/>
                </a:solidFill>
              </a:rPr>
              <a:t>: </a:t>
            </a:r>
            <a:r>
              <a:rPr lang="el-GR" sz="2400" dirty="0" smtClean="0">
                <a:solidFill>
                  <a:srgbClr val="FF0000"/>
                </a:solidFill>
              </a:rPr>
              <a:t>αναλαμβάνει ενεργό ρόλο</a:t>
            </a:r>
            <a:endParaRPr lang="en-US" sz="2400" dirty="0" smtClean="0">
              <a:solidFill>
                <a:srgbClr val="FF0000"/>
              </a:solidFill>
            </a:endParaRPr>
          </a:p>
          <a:p>
            <a:pPr lvl="1">
              <a:buFont typeface="Wingdings" pitchFamily="2" charset="2"/>
              <a:buChar char="§"/>
            </a:pPr>
            <a:r>
              <a:rPr lang="el-GR" sz="2000" dirty="0" smtClean="0"/>
              <a:t>αποθηκεύει</a:t>
            </a:r>
            <a:r>
              <a:rPr lang="en-US" sz="2000" dirty="0" smtClean="0"/>
              <a:t>, </a:t>
            </a:r>
            <a:r>
              <a:rPr lang="el-GR" sz="2000" dirty="0" smtClean="0"/>
              <a:t>προωθεί πλαίσια</a:t>
            </a:r>
            <a:r>
              <a:rPr lang="en-US" sz="2000" dirty="0" smtClean="0"/>
              <a:t> Ethernet</a:t>
            </a:r>
          </a:p>
          <a:p>
            <a:pPr lvl="1">
              <a:buFont typeface="Wingdings" pitchFamily="2" charset="2"/>
              <a:buChar char="§"/>
            </a:pPr>
            <a:r>
              <a:rPr lang="el-GR" sz="2000" dirty="0" smtClean="0"/>
              <a:t>εξετάζει τη διεύθυνση </a:t>
            </a:r>
            <a:r>
              <a:rPr lang="en-US" sz="2000" dirty="0" smtClean="0"/>
              <a:t>MAC </a:t>
            </a:r>
            <a:r>
              <a:rPr lang="el-GR" sz="2000" dirty="0" smtClean="0"/>
              <a:t>των εισερχόμενων πλαισίων</a:t>
            </a:r>
            <a:r>
              <a:rPr lang="en-US" sz="2000" dirty="0" smtClean="0"/>
              <a:t>, </a:t>
            </a:r>
            <a:r>
              <a:rPr lang="el-GR" sz="2000" dirty="0" smtClean="0">
                <a:solidFill>
                  <a:srgbClr val="FF0000"/>
                </a:solidFill>
              </a:rPr>
              <a:t>επιλεκτικά</a:t>
            </a:r>
            <a:r>
              <a:rPr lang="en-US" sz="2000" dirty="0" smtClean="0"/>
              <a:t> </a:t>
            </a:r>
            <a:r>
              <a:rPr lang="el-GR" sz="2000" dirty="0" smtClean="0"/>
              <a:t>προωθεί πλαίσια σε μία ή περισσότερες εξερχόμενες ζεύξεις</a:t>
            </a:r>
            <a:r>
              <a:rPr lang="en-US" sz="2000" dirty="0" smtClean="0"/>
              <a:t> </a:t>
            </a:r>
            <a:r>
              <a:rPr lang="el-GR" sz="2000" dirty="0" smtClean="0"/>
              <a:t>όταν το πλαίσιο πρέπει να προωθηθεί</a:t>
            </a:r>
            <a:r>
              <a:rPr lang="en-US" sz="2000" dirty="0" smtClean="0"/>
              <a:t>, </a:t>
            </a:r>
            <a:r>
              <a:rPr lang="el-GR" sz="2000" dirty="0" smtClean="0"/>
              <a:t>χρησιμοποιεί </a:t>
            </a:r>
            <a:r>
              <a:rPr lang="en-US" sz="2000" dirty="0" smtClean="0"/>
              <a:t> CSMA/CD </a:t>
            </a:r>
            <a:r>
              <a:rPr lang="el-GR" sz="2000" dirty="0" smtClean="0"/>
              <a:t>για πρόσβαση </a:t>
            </a:r>
            <a:endParaRPr lang="en-US" sz="1800" dirty="0" smtClean="0"/>
          </a:p>
          <a:p>
            <a:r>
              <a:rPr lang="el-GR" sz="2400" dirty="0" smtClean="0">
                <a:solidFill>
                  <a:srgbClr val="FF0000"/>
                </a:solidFill>
              </a:rPr>
              <a:t>διαφανής</a:t>
            </a:r>
            <a:endParaRPr lang="en-US" sz="2400" dirty="0" smtClean="0">
              <a:solidFill>
                <a:srgbClr val="FF0000"/>
              </a:solidFill>
            </a:endParaRPr>
          </a:p>
          <a:p>
            <a:pPr lvl="1">
              <a:buFont typeface="Wingdings" pitchFamily="2" charset="2"/>
              <a:buChar char="§"/>
            </a:pPr>
            <a:r>
              <a:rPr lang="el-GR" sz="2000" dirty="0" smtClean="0"/>
              <a:t>οι υπολογιστές δε γνωρίζουν την παρουσία του </a:t>
            </a:r>
            <a:r>
              <a:rPr lang="el-GR" sz="2000" dirty="0" err="1" smtClean="0"/>
              <a:t>μεταγωγέα</a:t>
            </a:r>
            <a:endParaRPr lang="en-US" sz="1800" dirty="0" smtClean="0"/>
          </a:p>
          <a:p>
            <a:r>
              <a:rPr lang="en-US" sz="2400" i="1" dirty="0" smtClean="0">
                <a:solidFill>
                  <a:srgbClr val="FF0000"/>
                </a:solidFill>
              </a:rPr>
              <a:t>plug-and-play, </a:t>
            </a:r>
            <a:r>
              <a:rPr lang="el-GR" sz="2400" dirty="0" smtClean="0">
                <a:solidFill>
                  <a:srgbClr val="FF0000"/>
                </a:solidFill>
              </a:rPr>
              <a:t>μαθαίνει από μόνος του</a:t>
            </a:r>
            <a:endParaRPr lang="en-US" sz="2400" dirty="0" smtClean="0">
              <a:solidFill>
                <a:srgbClr val="FF0000"/>
              </a:solidFill>
            </a:endParaRPr>
          </a:p>
          <a:p>
            <a:pPr lvl="1">
              <a:buFont typeface="Wingdings" pitchFamily="2" charset="2"/>
              <a:buChar char="§"/>
            </a:pPr>
            <a:r>
              <a:rPr lang="el-GR" sz="2000" dirty="0" smtClean="0"/>
              <a:t>ο </a:t>
            </a:r>
            <a:r>
              <a:rPr lang="el-GR" sz="2000" dirty="0" err="1" smtClean="0"/>
              <a:t>μεταγωγέας</a:t>
            </a:r>
            <a:r>
              <a:rPr lang="el-GR" sz="2000" dirty="0" smtClean="0"/>
              <a:t> δε χρειάζεται να διαμορφωθεί</a:t>
            </a:r>
            <a:endParaRPr lang="en-US" sz="1800" dirty="0" smtClean="0"/>
          </a:p>
          <a:p>
            <a:endParaRPr lang="en-US" sz="2000" dirty="0" smtClean="0"/>
          </a:p>
        </p:txBody>
      </p:sp>
      <p:sp>
        <p:nvSpPr>
          <p:cNvPr id="406532" name="Rectangle 5"/>
          <p:cNvSpPr txBox="1">
            <a:spLocks noChangeArrowheads="1"/>
          </p:cNvSpPr>
          <p:nvPr/>
        </p:nvSpPr>
        <p:spPr bwMode="auto">
          <a:xfrm>
            <a:off x="3876675" y="6400800"/>
            <a:ext cx="4429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/>
            <a:r>
              <a:rPr lang="el-GR" sz="1100" i="0" dirty="0" smtClean="0">
                <a:latin typeface="Arial" charset="0"/>
                <a:cs typeface="Arial" charset="0"/>
              </a:rPr>
              <a:t>Δίκτυα Επικοινωνιών- </a:t>
            </a:r>
            <a:r>
              <a:rPr lang="en-US" sz="1100" i="0" dirty="0">
                <a:latin typeface="Arial" charset="0"/>
                <a:cs typeface="Arial" charset="0"/>
              </a:rPr>
              <a:t>5: </a:t>
            </a:r>
            <a:r>
              <a:rPr lang="el-GR" sz="1100" i="0" dirty="0">
                <a:latin typeface="Arial" charset="0"/>
                <a:cs typeface="Arial" charset="0"/>
              </a:rPr>
              <a:t>Επίπεδο ζεύξης δεδομένων</a:t>
            </a:r>
            <a:endParaRPr lang="en-US" sz="1100" i="0" dirty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6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D9DA6875-634A-43B1-9DF3-51485B7B638F}" type="slidenum">
              <a:rPr lang="en-US" smtClean="0">
                <a:latin typeface="Arial" charset="0"/>
                <a:cs typeface="Arial" charset="0"/>
              </a:rPr>
              <a:pPr/>
              <a:t>62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2297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309563"/>
            <a:ext cx="7772400" cy="1143000"/>
          </a:xfrm>
        </p:spPr>
        <p:txBody>
          <a:bodyPr/>
          <a:lstStyle/>
          <a:p>
            <a:r>
              <a:rPr lang="el-GR" sz="3200" smtClean="0"/>
              <a:t>Μεταγωγέας</a:t>
            </a:r>
            <a:r>
              <a:rPr lang="en-US" sz="3200" smtClean="0"/>
              <a:t>:  </a:t>
            </a:r>
            <a:r>
              <a:rPr lang="el-GR" sz="3200" smtClean="0"/>
              <a:t>επιτρέπει </a:t>
            </a:r>
            <a:r>
              <a:rPr lang="el-GR" sz="3200" i="1" smtClean="0"/>
              <a:t>πολλαπλές ταυτόχρονες μεταδόσεις</a:t>
            </a:r>
            <a:endParaRPr lang="en-US" sz="3200" smtClean="0"/>
          </a:p>
        </p:txBody>
      </p:sp>
      <p:sp>
        <p:nvSpPr>
          <p:cNvPr id="1229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84188" y="1800225"/>
            <a:ext cx="4597951" cy="457676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l-GR" sz="2000" dirty="0" smtClean="0"/>
              <a:t>Οι υπολογιστές έχουν αποκλειστικές, απευθείας συνδέσεις με τον </a:t>
            </a:r>
            <a:r>
              <a:rPr lang="el-GR" sz="2000" dirty="0" err="1" smtClean="0"/>
              <a:t>μεταγωγέα</a:t>
            </a:r>
            <a:endParaRPr lang="en-US" sz="2000" dirty="0" smtClean="0"/>
          </a:p>
          <a:p>
            <a:pPr>
              <a:lnSpc>
                <a:spcPct val="90000"/>
              </a:lnSpc>
            </a:pPr>
            <a:r>
              <a:rPr lang="el-GR" sz="2000" dirty="0" smtClean="0"/>
              <a:t>Οι </a:t>
            </a:r>
            <a:r>
              <a:rPr lang="el-GR" sz="2000" dirty="0" err="1" smtClean="0"/>
              <a:t>μεταγωγείς</a:t>
            </a:r>
            <a:r>
              <a:rPr lang="en-US" sz="2000" dirty="0" smtClean="0"/>
              <a:t> </a:t>
            </a:r>
            <a:r>
              <a:rPr lang="el-GR" sz="2000" dirty="0" err="1" smtClean="0"/>
              <a:t>ενταμιεύουν</a:t>
            </a:r>
            <a:r>
              <a:rPr lang="el-GR" sz="2000" dirty="0" smtClean="0"/>
              <a:t> πακέτα</a:t>
            </a:r>
            <a:endParaRPr lang="en-US" sz="2000" dirty="0" smtClean="0"/>
          </a:p>
          <a:p>
            <a:pPr>
              <a:lnSpc>
                <a:spcPct val="90000"/>
              </a:lnSpc>
            </a:pPr>
            <a:r>
              <a:rPr lang="el-GR" sz="2000" dirty="0" smtClean="0"/>
              <a:t>Το πρωτόκολλο </a:t>
            </a:r>
            <a:r>
              <a:rPr lang="en-US" sz="2000" dirty="0" smtClean="0"/>
              <a:t>Ethernet </a:t>
            </a:r>
            <a:r>
              <a:rPr lang="el-GR" sz="2000" dirty="0" smtClean="0"/>
              <a:t>χρησιμοποιείται σε </a:t>
            </a:r>
            <a:r>
              <a:rPr lang="el-GR" sz="2000" i="1" dirty="0" smtClean="0"/>
              <a:t>κάθε </a:t>
            </a:r>
            <a:r>
              <a:rPr lang="el-GR" sz="2000" dirty="0" smtClean="0"/>
              <a:t>εισερχόμενη ζεύξη </a:t>
            </a:r>
            <a:r>
              <a:rPr lang="el-GR" sz="1800" dirty="0" smtClean="0"/>
              <a:t>(σε</a:t>
            </a:r>
            <a:r>
              <a:rPr lang="en-US" sz="1800" dirty="0" smtClean="0"/>
              <a:t> </a:t>
            </a:r>
            <a:r>
              <a:rPr lang="el-GR" sz="1800" dirty="0" smtClean="0"/>
              <a:t>αμφίδρομη λειτουργία, δεν υπάρχουν συγκρούσεις)</a:t>
            </a:r>
            <a:endParaRPr lang="en-US" sz="1800" dirty="0" smtClean="0"/>
          </a:p>
          <a:p>
            <a:pPr lvl="1">
              <a:lnSpc>
                <a:spcPct val="90000"/>
              </a:lnSpc>
              <a:buFont typeface="Wingdings" pitchFamily="2" charset="2"/>
              <a:buChar char="§"/>
            </a:pPr>
            <a:r>
              <a:rPr lang="el-GR" sz="1800" dirty="0" smtClean="0"/>
              <a:t>Κάθε ζεύξη είναι από μόνη της </a:t>
            </a:r>
            <a:r>
              <a:rPr lang="en-US" sz="1800" dirty="0" smtClean="0"/>
              <a:t>collision domain</a:t>
            </a:r>
          </a:p>
          <a:p>
            <a:pPr>
              <a:lnSpc>
                <a:spcPct val="90000"/>
              </a:lnSpc>
            </a:pPr>
            <a:r>
              <a:rPr lang="el-GR" sz="2000" i="1" dirty="0" smtClean="0">
                <a:solidFill>
                  <a:srgbClr val="FF0000"/>
                </a:solidFill>
              </a:rPr>
              <a:t>Μεταγωγή</a:t>
            </a:r>
            <a:r>
              <a:rPr lang="en-US" sz="2000" i="1" dirty="0" smtClean="0">
                <a:solidFill>
                  <a:srgbClr val="FF0000"/>
                </a:solidFill>
              </a:rPr>
              <a:t>:</a:t>
            </a:r>
            <a:r>
              <a:rPr lang="en-US" sz="2000" dirty="0" smtClean="0">
                <a:solidFill>
                  <a:schemeClr val="accent2"/>
                </a:solidFill>
              </a:rPr>
              <a:t> </a:t>
            </a:r>
            <a:r>
              <a:rPr lang="en-US" sz="2000" dirty="0" smtClean="0"/>
              <a:t>A-</a:t>
            </a:r>
            <a:r>
              <a:rPr lang="el-GR" sz="2000" dirty="0" smtClean="0"/>
              <a:t>προς</a:t>
            </a:r>
            <a:r>
              <a:rPr lang="en-US" sz="2000" dirty="0" smtClean="0"/>
              <a:t>-A’ </a:t>
            </a:r>
            <a:r>
              <a:rPr lang="el-GR" sz="2000" dirty="0" smtClean="0"/>
              <a:t>και</a:t>
            </a:r>
            <a:r>
              <a:rPr lang="en-US" sz="2000" dirty="0" smtClean="0"/>
              <a:t> B-</a:t>
            </a:r>
            <a:r>
              <a:rPr lang="el-GR" sz="2000" dirty="0" smtClean="0"/>
              <a:t>προς</a:t>
            </a:r>
            <a:r>
              <a:rPr lang="en-US" sz="2000" dirty="0" smtClean="0"/>
              <a:t>-B’ </a:t>
            </a:r>
            <a:r>
              <a:rPr lang="el-GR" sz="2000" dirty="0" smtClean="0"/>
              <a:t>ταυτόχρονα</a:t>
            </a:r>
            <a:r>
              <a:rPr lang="en-US" sz="2000" dirty="0" smtClean="0"/>
              <a:t>, </a:t>
            </a:r>
            <a:r>
              <a:rPr lang="el-GR" sz="2000" dirty="0" smtClean="0"/>
              <a:t>χωρίς συγκρούσεις</a:t>
            </a:r>
            <a:endParaRPr lang="en-US" sz="2000" dirty="0" smtClean="0"/>
          </a:p>
        </p:txBody>
      </p:sp>
      <p:graphicFrame>
        <p:nvGraphicFramePr>
          <p:cNvPr id="12290" name="Object 11"/>
          <p:cNvGraphicFramePr>
            <a:graphicFrameLocks noChangeAspect="1"/>
          </p:cNvGraphicFramePr>
          <p:nvPr/>
        </p:nvGraphicFramePr>
        <p:xfrm>
          <a:off x="5029200" y="2185988"/>
          <a:ext cx="611188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14" name="Clip" r:id="rId4" imgW="1305000" imgH="1085760" progId="">
                  <p:embed/>
                </p:oleObj>
              </mc:Choice>
              <mc:Fallback>
                <p:oleObj name="Clip" r:id="rId4" imgW="1305000" imgH="1085760" progId="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9200" y="2185988"/>
                        <a:ext cx="611188" cy="520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1" name="Object 12"/>
          <p:cNvGraphicFramePr>
            <a:graphicFrameLocks noChangeAspect="1"/>
          </p:cNvGraphicFramePr>
          <p:nvPr/>
        </p:nvGraphicFramePr>
        <p:xfrm>
          <a:off x="7686675" y="3311525"/>
          <a:ext cx="611188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15" name="Clip" r:id="rId6" imgW="1305000" imgH="1085760" progId="">
                  <p:embed/>
                </p:oleObj>
              </mc:Choice>
              <mc:Fallback>
                <p:oleObj name="Clip" r:id="rId6" imgW="1305000" imgH="1085760" progId="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86675" y="3311525"/>
                        <a:ext cx="611188" cy="520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9" name="Line 13"/>
          <p:cNvSpPr>
            <a:spLocks noChangeShapeType="1"/>
          </p:cNvSpPr>
          <p:nvPr/>
        </p:nvSpPr>
        <p:spPr bwMode="auto">
          <a:xfrm>
            <a:off x="5575300" y="2582863"/>
            <a:ext cx="754063" cy="43338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2300" name="Line 14"/>
          <p:cNvSpPr>
            <a:spLocks noChangeShapeType="1"/>
          </p:cNvSpPr>
          <p:nvPr/>
        </p:nvSpPr>
        <p:spPr bwMode="auto">
          <a:xfrm flipV="1">
            <a:off x="5637213" y="3200400"/>
            <a:ext cx="679450" cy="655638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2301" name="Line 15"/>
          <p:cNvSpPr>
            <a:spLocks noChangeShapeType="1"/>
          </p:cNvSpPr>
          <p:nvPr/>
        </p:nvSpPr>
        <p:spPr bwMode="auto">
          <a:xfrm flipV="1">
            <a:off x="6761163" y="2533650"/>
            <a:ext cx="593725" cy="4079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2302" name="Line 16"/>
          <p:cNvSpPr>
            <a:spLocks noChangeShapeType="1"/>
          </p:cNvSpPr>
          <p:nvPr/>
        </p:nvSpPr>
        <p:spPr bwMode="auto">
          <a:xfrm>
            <a:off x="6835775" y="3016250"/>
            <a:ext cx="939800" cy="3952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graphicFrame>
        <p:nvGraphicFramePr>
          <p:cNvPr id="12292" name="Object 17"/>
          <p:cNvGraphicFramePr>
            <a:graphicFrameLocks noChangeAspect="1"/>
          </p:cNvGraphicFramePr>
          <p:nvPr/>
        </p:nvGraphicFramePr>
        <p:xfrm>
          <a:off x="5365750" y="3836988"/>
          <a:ext cx="611188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16" name="Clip" r:id="rId7" imgW="1305000" imgH="1085760" progId="">
                  <p:embed/>
                </p:oleObj>
              </mc:Choice>
              <mc:Fallback>
                <p:oleObj name="Clip" r:id="rId7" imgW="1305000" imgH="1085760" progId="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65750" y="3836988"/>
                        <a:ext cx="611188" cy="520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3" name="Object 18"/>
          <p:cNvGraphicFramePr>
            <a:graphicFrameLocks noChangeAspect="1"/>
          </p:cNvGraphicFramePr>
          <p:nvPr/>
        </p:nvGraphicFramePr>
        <p:xfrm>
          <a:off x="7297738" y="2201863"/>
          <a:ext cx="611187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17" name="Clip" r:id="rId8" imgW="1305000" imgH="1085760" progId="">
                  <p:embed/>
                </p:oleObj>
              </mc:Choice>
              <mc:Fallback>
                <p:oleObj name="Clip" r:id="rId8" imgW="1305000" imgH="1085760" progId="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97738" y="2201863"/>
                        <a:ext cx="611187" cy="520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4" name="Object 19"/>
          <p:cNvGraphicFramePr>
            <a:graphicFrameLocks noChangeAspect="1"/>
          </p:cNvGraphicFramePr>
          <p:nvPr/>
        </p:nvGraphicFramePr>
        <p:xfrm>
          <a:off x="6203950" y="1622425"/>
          <a:ext cx="611188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18" name="Clip" r:id="rId9" imgW="1305000" imgH="1085760" progId="">
                  <p:embed/>
                </p:oleObj>
              </mc:Choice>
              <mc:Fallback>
                <p:oleObj name="Clip" r:id="rId9" imgW="1305000" imgH="1085760" progId="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03950" y="1622425"/>
                        <a:ext cx="611188" cy="520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03" name="Line 20"/>
          <p:cNvSpPr>
            <a:spLocks noChangeShapeType="1"/>
          </p:cNvSpPr>
          <p:nvPr/>
        </p:nvSpPr>
        <p:spPr bwMode="auto">
          <a:xfrm flipH="1" flipV="1">
            <a:off x="6529388" y="2132013"/>
            <a:ext cx="11112" cy="7810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graphicFrame>
        <p:nvGraphicFramePr>
          <p:cNvPr id="12295" name="Object 21"/>
          <p:cNvGraphicFramePr>
            <a:graphicFrameLocks noChangeAspect="1"/>
          </p:cNvGraphicFramePr>
          <p:nvPr/>
        </p:nvGraphicFramePr>
        <p:xfrm>
          <a:off x="6523038" y="3951288"/>
          <a:ext cx="611187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19" name="Clip" r:id="rId10" imgW="1305000" imgH="1085760" progId="">
                  <p:embed/>
                </p:oleObj>
              </mc:Choice>
              <mc:Fallback>
                <p:oleObj name="Clip" r:id="rId10" imgW="1305000" imgH="1085760" progId="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23038" y="3951288"/>
                        <a:ext cx="611187" cy="520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04" name="Line 22"/>
          <p:cNvSpPr>
            <a:spLocks noChangeShapeType="1"/>
          </p:cNvSpPr>
          <p:nvPr/>
        </p:nvSpPr>
        <p:spPr bwMode="auto">
          <a:xfrm flipH="1" flipV="1">
            <a:off x="6538913" y="3159125"/>
            <a:ext cx="204787" cy="80803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2305" name="Text Box 23"/>
          <p:cNvSpPr txBox="1">
            <a:spLocks noChangeArrowheads="1"/>
          </p:cNvSpPr>
          <p:nvPr/>
        </p:nvSpPr>
        <p:spPr bwMode="auto">
          <a:xfrm>
            <a:off x="6411913" y="1243013"/>
            <a:ext cx="35083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/>
              <a:t>A</a:t>
            </a:r>
          </a:p>
        </p:txBody>
      </p:sp>
      <p:sp>
        <p:nvSpPr>
          <p:cNvPr id="12306" name="Text Box 24"/>
          <p:cNvSpPr txBox="1">
            <a:spLocks noChangeArrowheads="1"/>
          </p:cNvSpPr>
          <p:nvPr/>
        </p:nvSpPr>
        <p:spPr bwMode="auto">
          <a:xfrm>
            <a:off x="6605588" y="4502150"/>
            <a:ext cx="39211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/>
              <a:t>A’</a:t>
            </a:r>
          </a:p>
        </p:txBody>
      </p:sp>
      <p:sp>
        <p:nvSpPr>
          <p:cNvPr id="12307" name="Text Box 25"/>
          <p:cNvSpPr txBox="1">
            <a:spLocks noChangeArrowheads="1"/>
          </p:cNvSpPr>
          <p:nvPr/>
        </p:nvSpPr>
        <p:spPr bwMode="auto">
          <a:xfrm>
            <a:off x="7827963" y="1912938"/>
            <a:ext cx="32861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/>
              <a:t>B</a:t>
            </a:r>
          </a:p>
        </p:txBody>
      </p:sp>
      <p:sp>
        <p:nvSpPr>
          <p:cNvPr id="12308" name="Text Box 26"/>
          <p:cNvSpPr txBox="1">
            <a:spLocks noChangeArrowheads="1"/>
          </p:cNvSpPr>
          <p:nvPr/>
        </p:nvSpPr>
        <p:spPr bwMode="auto">
          <a:xfrm>
            <a:off x="5497513" y="4398963"/>
            <a:ext cx="3698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/>
              <a:t>B’</a:t>
            </a:r>
          </a:p>
        </p:txBody>
      </p:sp>
      <p:sp>
        <p:nvSpPr>
          <p:cNvPr id="12309" name="Text Box 27"/>
          <p:cNvSpPr txBox="1">
            <a:spLocks noChangeArrowheads="1"/>
          </p:cNvSpPr>
          <p:nvPr/>
        </p:nvSpPr>
        <p:spPr bwMode="auto">
          <a:xfrm>
            <a:off x="7918450" y="3779838"/>
            <a:ext cx="32226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/>
              <a:t>C</a:t>
            </a:r>
          </a:p>
        </p:txBody>
      </p:sp>
      <p:sp>
        <p:nvSpPr>
          <p:cNvPr id="12310" name="Text Box 28"/>
          <p:cNvSpPr txBox="1">
            <a:spLocks noChangeArrowheads="1"/>
          </p:cNvSpPr>
          <p:nvPr/>
        </p:nvSpPr>
        <p:spPr bwMode="auto">
          <a:xfrm>
            <a:off x="5006975" y="1860550"/>
            <a:ext cx="3635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/>
              <a:t>C’</a:t>
            </a:r>
          </a:p>
        </p:txBody>
      </p:sp>
      <p:grpSp>
        <p:nvGrpSpPr>
          <p:cNvPr id="12311" name="Group 33"/>
          <p:cNvGrpSpPr>
            <a:grpSpLocks/>
          </p:cNvGrpSpPr>
          <p:nvPr/>
        </p:nvGrpSpPr>
        <p:grpSpPr bwMode="auto">
          <a:xfrm>
            <a:off x="6145213" y="2936875"/>
            <a:ext cx="720725" cy="279400"/>
            <a:chOff x="3913" y="3140"/>
            <a:chExt cx="454" cy="176"/>
          </a:xfrm>
        </p:grpSpPr>
        <p:sp>
          <p:nvSpPr>
            <p:cNvPr id="12320" name="Rectangle 29"/>
            <p:cNvSpPr>
              <a:spLocks noChangeArrowheads="1"/>
            </p:cNvSpPr>
            <p:nvPr/>
          </p:nvSpPr>
          <p:spPr bwMode="auto">
            <a:xfrm>
              <a:off x="3913" y="3228"/>
              <a:ext cx="407" cy="88"/>
            </a:xfrm>
            <a:prstGeom prst="rect">
              <a:avLst/>
            </a:prstGeom>
            <a:solidFill>
              <a:schemeClr val="hlink"/>
            </a:solidFill>
            <a:ln w="9525">
              <a:miter lim="800000"/>
              <a:headEnd/>
              <a:tailEnd/>
            </a:ln>
            <a:scene3d>
              <a:camera prst="legacyObliqueTopRight"/>
              <a:lightRig rig="legacyFlat3" dir="l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hlink"/>
              </a:extrusionClr>
            </a:sp3d>
          </p:spPr>
          <p:txBody>
            <a:bodyPr wrap="none" anchor="ctr">
              <a:flatTx/>
            </a:bodyPr>
            <a:lstStyle/>
            <a:p>
              <a:pPr eaLnBrk="0" hangingPunct="0"/>
              <a:endParaRPr lang="el-GR"/>
            </a:p>
          </p:txBody>
        </p:sp>
        <p:sp>
          <p:nvSpPr>
            <p:cNvPr id="12321" name="Freeform 30"/>
            <p:cNvSpPr>
              <a:spLocks/>
            </p:cNvSpPr>
            <p:nvPr/>
          </p:nvSpPr>
          <p:spPr bwMode="auto">
            <a:xfrm>
              <a:off x="3958" y="3145"/>
              <a:ext cx="409" cy="68"/>
            </a:xfrm>
            <a:custGeom>
              <a:avLst/>
              <a:gdLst>
                <a:gd name="T0" fmla="*/ 0 w 280"/>
                <a:gd name="T1" fmla="*/ 620 h 63"/>
                <a:gd name="T2" fmla="*/ 3187314 w 280"/>
                <a:gd name="T3" fmla="*/ 610 h 63"/>
                <a:gd name="T4" fmla="*/ 18919496 w 280"/>
                <a:gd name="T5" fmla="*/ 0 h 63"/>
                <a:gd name="T6" fmla="*/ 24199801 w 280"/>
                <a:gd name="T7" fmla="*/ 0 h 6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80"/>
                <a:gd name="T13" fmla="*/ 0 h 63"/>
                <a:gd name="T14" fmla="*/ 280 w 280"/>
                <a:gd name="T15" fmla="*/ 63 h 6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80" h="63">
                  <a:moveTo>
                    <a:pt x="0" y="63"/>
                  </a:moveTo>
                  <a:lnTo>
                    <a:pt x="37" y="62"/>
                  </a:lnTo>
                  <a:lnTo>
                    <a:pt x="219" y="0"/>
                  </a:lnTo>
                  <a:lnTo>
                    <a:pt x="280" y="0"/>
                  </a:ln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2322" name="Freeform 31"/>
            <p:cNvSpPr>
              <a:spLocks/>
            </p:cNvSpPr>
            <p:nvPr/>
          </p:nvSpPr>
          <p:spPr bwMode="auto">
            <a:xfrm>
              <a:off x="4044" y="3140"/>
              <a:ext cx="251" cy="75"/>
            </a:xfrm>
            <a:custGeom>
              <a:avLst/>
              <a:gdLst>
                <a:gd name="T0" fmla="*/ 0 w 148"/>
                <a:gd name="T1" fmla="*/ 0 h 74"/>
                <a:gd name="T2" fmla="*/ 304887756 w 148"/>
                <a:gd name="T3" fmla="*/ 0 h 74"/>
                <a:gd name="T4" fmla="*/ 777286928 w 148"/>
                <a:gd name="T5" fmla="*/ 104 h 74"/>
                <a:gd name="T6" fmla="*/ 1128473392 w 148"/>
                <a:gd name="T7" fmla="*/ 104 h 7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48"/>
                <a:gd name="T13" fmla="*/ 0 h 74"/>
                <a:gd name="T14" fmla="*/ 148 w 148"/>
                <a:gd name="T15" fmla="*/ 74 h 7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48" h="74">
                  <a:moveTo>
                    <a:pt x="0" y="0"/>
                  </a:moveTo>
                  <a:lnTo>
                    <a:pt x="40" y="0"/>
                  </a:lnTo>
                  <a:lnTo>
                    <a:pt x="102" y="74"/>
                  </a:lnTo>
                  <a:lnTo>
                    <a:pt x="148" y="74"/>
                  </a:ln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sp>
        <p:nvSpPr>
          <p:cNvPr id="12312" name="Text Box 34"/>
          <p:cNvSpPr txBox="1">
            <a:spLocks noChangeArrowheads="1"/>
          </p:cNvSpPr>
          <p:nvPr/>
        </p:nvSpPr>
        <p:spPr bwMode="auto">
          <a:xfrm>
            <a:off x="5597918" y="5062538"/>
            <a:ext cx="316945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l-GR" dirty="0" err="1" smtClean="0"/>
              <a:t>Μεταγωγέας</a:t>
            </a:r>
            <a:r>
              <a:rPr lang="el-GR" dirty="0" smtClean="0"/>
              <a:t> με έξι </a:t>
            </a:r>
            <a:r>
              <a:rPr lang="el-GR" dirty="0" err="1" smtClean="0"/>
              <a:t>διεπαφές</a:t>
            </a:r>
            <a:endParaRPr lang="en-US" dirty="0"/>
          </a:p>
          <a:p>
            <a:pPr algn="ctr" eaLnBrk="0" hangingPunct="0"/>
            <a:r>
              <a:rPr lang="en-US" dirty="0"/>
              <a:t>(</a:t>
            </a:r>
            <a:r>
              <a:rPr lang="en-US" dirty="0">
                <a:solidFill>
                  <a:srgbClr val="FF0000"/>
                </a:solidFill>
              </a:rPr>
              <a:t>1,2,3,4,5,6</a:t>
            </a:r>
            <a:r>
              <a:rPr lang="en-US" dirty="0"/>
              <a:t>)</a:t>
            </a:r>
            <a:r>
              <a:rPr lang="en-US" i="0" dirty="0"/>
              <a:t>  </a:t>
            </a:r>
          </a:p>
        </p:txBody>
      </p:sp>
      <p:sp>
        <p:nvSpPr>
          <p:cNvPr id="12313" name="Text Box 35"/>
          <p:cNvSpPr txBox="1">
            <a:spLocks noChangeArrowheads="1"/>
          </p:cNvSpPr>
          <p:nvPr/>
        </p:nvSpPr>
        <p:spPr bwMode="auto">
          <a:xfrm>
            <a:off x="6286500" y="2606675"/>
            <a:ext cx="2873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2314" name="Text Box 36"/>
          <p:cNvSpPr txBox="1">
            <a:spLocks noChangeArrowheads="1"/>
          </p:cNvSpPr>
          <p:nvPr/>
        </p:nvSpPr>
        <p:spPr bwMode="auto">
          <a:xfrm>
            <a:off x="6619875" y="2632075"/>
            <a:ext cx="3238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2315" name="Text Box 37"/>
          <p:cNvSpPr txBox="1">
            <a:spLocks noChangeArrowheads="1"/>
          </p:cNvSpPr>
          <p:nvPr/>
        </p:nvSpPr>
        <p:spPr bwMode="auto">
          <a:xfrm>
            <a:off x="6897688" y="2784475"/>
            <a:ext cx="3238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2316" name="Text Box 38"/>
          <p:cNvSpPr txBox="1">
            <a:spLocks noChangeArrowheads="1"/>
          </p:cNvSpPr>
          <p:nvPr/>
        </p:nvSpPr>
        <p:spPr bwMode="auto">
          <a:xfrm>
            <a:off x="6581775" y="3165475"/>
            <a:ext cx="3238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12317" name="Text Box 39"/>
          <p:cNvSpPr txBox="1">
            <a:spLocks noChangeArrowheads="1"/>
          </p:cNvSpPr>
          <p:nvPr/>
        </p:nvSpPr>
        <p:spPr bwMode="auto">
          <a:xfrm>
            <a:off x="6151563" y="3227388"/>
            <a:ext cx="3238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12318" name="Text Box 40"/>
          <p:cNvSpPr txBox="1">
            <a:spLocks noChangeArrowheads="1"/>
          </p:cNvSpPr>
          <p:nvPr/>
        </p:nvSpPr>
        <p:spPr bwMode="auto">
          <a:xfrm>
            <a:off x="5892800" y="2830513"/>
            <a:ext cx="3238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12319" name="Rectangle 5"/>
          <p:cNvSpPr txBox="1">
            <a:spLocks noChangeArrowheads="1"/>
          </p:cNvSpPr>
          <p:nvPr/>
        </p:nvSpPr>
        <p:spPr bwMode="auto">
          <a:xfrm>
            <a:off x="3876675" y="6400800"/>
            <a:ext cx="4429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/>
            <a:r>
              <a:rPr lang="el-GR" sz="1100" i="0" dirty="0" smtClean="0">
                <a:latin typeface="Arial" charset="0"/>
                <a:cs typeface="Arial" charset="0"/>
              </a:rPr>
              <a:t>Δίκτυα Επικοινωνιών- </a:t>
            </a:r>
            <a:r>
              <a:rPr lang="en-US" sz="1100" i="0" dirty="0">
                <a:latin typeface="Arial" charset="0"/>
                <a:cs typeface="Arial" charset="0"/>
              </a:rPr>
              <a:t>5: </a:t>
            </a:r>
            <a:r>
              <a:rPr lang="el-GR" sz="1100" i="0" dirty="0">
                <a:latin typeface="Arial" charset="0"/>
                <a:cs typeface="Arial" charset="0"/>
              </a:rPr>
              <a:t>Επίπεδο ζεύξης δεδομένων</a:t>
            </a:r>
            <a:endParaRPr lang="en-US" sz="1100" i="0" dirty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20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711CD3FC-781B-4D30-9C0F-299360AF3FDD}" type="slidenum">
              <a:rPr lang="en-US" smtClean="0">
                <a:latin typeface="Arial" charset="0"/>
                <a:cs typeface="Arial" charset="0"/>
              </a:rPr>
              <a:pPr/>
              <a:t>63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3321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309563"/>
            <a:ext cx="7772400" cy="1143000"/>
          </a:xfrm>
        </p:spPr>
        <p:txBody>
          <a:bodyPr/>
          <a:lstStyle/>
          <a:p>
            <a:r>
              <a:rPr lang="el-GR" sz="3200" dirty="0" smtClean="0"/>
              <a:t>Πίνακας</a:t>
            </a:r>
            <a:r>
              <a:rPr lang="en-US" sz="3200" dirty="0" smtClean="0"/>
              <a:t> </a:t>
            </a:r>
            <a:r>
              <a:rPr lang="el-GR" sz="3200" dirty="0" smtClean="0"/>
              <a:t>Προώθησης </a:t>
            </a:r>
            <a:r>
              <a:rPr lang="el-GR" sz="3200" dirty="0" err="1" smtClean="0"/>
              <a:t>Μεταγωγέα</a:t>
            </a:r>
            <a:endParaRPr lang="en-US" sz="3200" dirty="0" smtClean="0"/>
          </a:p>
        </p:txBody>
      </p:sp>
      <p:sp>
        <p:nvSpPr>
          <p:cNvPr id="1332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5588" y="1341438"/>
            <a:ext cx="4835525" cy="5091112"/>
          </a:xfrm>
        </p:spPr>
        <p:txBody>
          <a:bodyPr/>
          <a:lstStyle/>
          <a:p>
            <a:r>
              <a:rPr lang="el-GR" sz="2000" dirty="0" smtClean="0">
                <a:solidFill>
                  <a:srgbClr val="FF0000"/>
                </a:solidFill>
              </a:rPr>
              <a:t>Ε</a:t>
            </a:r>
            <a:r>
              <a:rPr lang="en-US" sz="2000" dirty="0" smtClean="0">
                <a:solidFill>
                  <a:srgbClr val="FF0000"/>
                </a:solidFill>
              </a:rPr>
              <a:t>:</a:t>
            </a:r>
            <a:r>
              <a:rPr lang="en-US" sz="2000" dirty="0" smtClean="0"/>
              <a:t> </a:t>
            </a:r>
            <a:r>
              <a:rPr lang="el-GR" sz="2000" dirty="0" smtClean="0"/>
              <a:t>πώς γνωρίζει ο </a:t>
            </a:r>
            <a:r>
              <a:rPr lang="el-GR" sz="2000" dirty="0" err="1" smtClean="0"/>
              <a:t>μεταγωγέας</a:t>
            </a:r>
            <a:r>
              <a:rPr lang="el-GR" sz="2000" dirty="0" smtClean="0"/>
              <a:t> ότι ο </a:t>
            </a:r>
            <a:r>
              <a:rPr lang="en-US" sz="2000" dirty="0" smtClean="0"/>
              <a:t>A’ </a:t>
            </a:r>
            <a:r>
              <a:rPr lang="el-GR" sz="2000" dirty="0" smtClean="0"/>
              <a:t>είναι </a:t>
            </a:r>
            <a:r>
              <a:rPr lang="el-GR" sz="2000" dirty="0" err="1" smtClean="0"/>
              <a:t>προσβάσιμος</a:t>
            </a:r>
            <a:r>
              <a:rPr lang="el-GR" sz="2000" dirty="0" smtClean="0"/>
              <a:t> μέσω της </a:t>
            </a:r>
            <a:r>
              <a:rPr lang="el-GR" sz="2000" dirty="0" err="1" smtClean="0"/>
              <a:t>διεπαφής</a:t>
            </a:r>
            <a:r>
              <a:rPr lang="el-GR" sz="2000" dirty="0" smtClean="0"/>
              <a:t> </a:t>
            </a:r>
            <a:r>
              <a:rPr lang="en-US" sz="2000" dirty="0" smtClean="0"/>
              <a:t>4,</a:t>
            </a:r>
            <a:r>
              <a:rPr lang="el-GR" sz="2000" dirty="0" smtClean="0"/>
              <a:t> ο</a:t>
            </a:r>
            <a:r>
              <a:rPr lang="en-US" sz="2000" dirty="0" smtClean="0"/>
              <a:t> B’</a:t>
            </a:r>
            <a:r>
              <a:rPr lang="el-GR" sz="2000" dirty="0" smtClean="0"/>
              <a:t> είναι </a:t>
            </a:r>
            <a:r>
              <a:rPr lang="el-GR" sz="2000" dirty="0" err="1" smtClean="0"/>
              <a:t>προσβάσιμος</a:t>
            </a:r>
            <a:r>
              <a:rPr lang="el-GR" sz="2000" dirty="0" smtClean="0"/>
              <a:t> μέσω της </a:t>
            </a:r>
            <a:r>
              <a:rPr lang="el-GR" sz="2000" dirty="0" err="1" smtClean="0"/>
              <a:t>διεπαφής</a:t>
            </a:r>
            <a:r>
              <a:rPr lang="el-GR" sz="2000" dirty="0" smtClean="0"/>
              <a:t> 5;</a:t>
            </a:r>
            <a:endParaRPr lang="en-US" sz="2000" dirty="0" smtClean="0"/>
          </a:p>
          <a:p>
            <a:r>
              <a:rPr lang="en-US" sz="2000" dirty="0" smtClean="0">
                <a:solidFill>
                  <a:srgbClr val="FF0000"/>
                </a:solidFill>
              </a:rPr>
              <a:t>A:</a:t>
            </a:r>
            <a:r>
              <a:rPr lang="en-US" sz="2000" dirty="0" smtClean="0"/>
              <a:t>  </a:t>
            </a:r>
            <a:r>
              <a:rPr lang="el-GR" sz="2000" dirty="0" smtClean="0"/>
              <a:t>κάθε </a:t>
            </a:r>
            <a:r>
              <a:rPr lang="el-GR" sz="2000" dirty="0" err="1" smtClean="0"/>
              <a:t>μεταγωγέας</a:t>
            </a:r>
            <a:r>
              <a:rPr lang="el-GR" sz="2000" dirty="0" smtClean="0"/>
              <a:t> έχει ένα </a:t>
            </a:r>
            <a:r>
              <a:rPr lang="el-GR" sz="2000" dirty="0" smtClean="0">
                <a:solidFill>
                  <a:srgbClr val="FF0000"/>
                </a:solidFill>
              </a:rPr>
              <a:t>πίνακα μεταγωγής</a:t>
            </a:r>
            <a:r>
              <a:rPr lang="el-GR" sz="2000" dirty="0" smtClean="0"/>
              <a:t> (</a:t>
            </a:r>
            <a:r>
              <a:rPr lang="en-US" sz="2000" dirty="0" smtClean="0">
                <a:solidFill>
                  <a:srgbClr val="FF0000"/>
                </a:solidFill>
              </a:rPr>
              <a:t>switch table</a:t>
            </a:r>
            <a:r>
              <a:rPr lang="el-GR" sz="2000" dirty="0" smtClean="0">
                <a:solidFill>
                  <a:srgbClr val="FF0000"/>
                </a:solidFill>
              </a:rPr>
              <a:t>)</a:t>
            </a:r>
            <a:r>
              <a:rPr lang="en-US" sz="2000" dirty="0" smtClean="0"/>
              <a:t>,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l-GR" sz="2000" dirty="0" smtClean="0"/>
              <a:t>κάθε καταχώριση</a:t>
            </a:r>
            <a:r>
              <a:rPr lang="en-US" sz="2000" dirty="0" smtClean="0"/>
              <a:t>:</a:t>
            </a:r>
          </a:p>
          <a:p>
            <a:pPr lvl="1">
              <a:buFont typeface="Wingdings" pitchFamily="2" charset="2"/>
              <a:buChar char="§"/>
            </a:pPr>
            <a:r>
              <a:rPr lang="en-US" sz="1800" dirty="0" smtClean="0"/>
              <a:t>(</a:t>
            </a:r>
            <a:r>
              <a:rPr lang="el-GR" sz="1800" dirty="0" smtClean="0"/>
              <a:t>διεύθυνση </a:t>
            </a:r>
            <a:r>
              <a:rPr lang="en-US" sz="1800" dirty="0" smtClean="0"/>
              <a:t>MAC</a:t>
            </a:r>
            <a:r>
              <a:rPr lang="el-GR" sz="1800" dirty="0" smtClean="0"/>
              <a:t> του υπολογιστή</a:t>
            </a:r>
            <a:r>
              <a:rPr lang="en-US" sz="1800" dirty="0" smtClean="0"/>
              <a:t>, </a:t>
            </a:r>
            <a:r>
              <a:rPr lang="el-GR" sz="1800" dirty="0" err="1" smtClean="0"/>
              <a:t>διεπαφή</a:t>
            </a:r>
            <a:r>
              <a:rPr lang="el-GR" sz="1800" dirty="0" smtClean="0"/>
              <a:t> για πρόσβαση στον υπολογιστή</a:t>
            </a:r>
            <a:r>
              <a:rPr lang="en-US" sz="1800" dirty="0" smtClean="0"/>
              <a:t>, </a:t>
            </a:r>
            <a:r>
              <a:rPr lang="el-GR" sz="1800" dirty="0" err="1" smtClean="0"/>
              <a:t>χρονοσφραγίδα</a:t>
            </a:r>
            <a:r>
              <a:rPr lang="en-US" sz="1800" dirty="0" smtClean="0"/>
              <a:t>)</a:t>
            </a:r>
          </a:p>
          <a:p>
            <a:pPr lvl="1">
              <a:buFont typeface="Wingdings" pitchFamily="2" charset="2"/>
              <a:buChar char="§"/>
            </a:pPr>
            <a:r>
              <a:rPr lang="el-GR" sz="1600" dirty="0" smtClean="0"/>
              <a:t>μοιάζει με ένα πίνακα δρομολόγησης</a:t>
            </a:r>
            <a:r>
              <a:rPr lang="en-US" sz="1600" dirty="0" smtClean="0"/>
              <a:t>!</a:t>
            </a:r>
          </a:p>
          <a:p>
            <a:r>
              <a:rPr lang="el-GR" sz="2000" dirty="0" smtClean="0">
                <a:solidFill>
                  <a:srgbClr val="FF0000"/>
                </a:solidFill>
              </a:rPr>
              <a:t>Ε</a:t>
            </a:r>
            <a:r>
              <a:rPr lang="en-US" sz="2000" dirty="0" smtClean="0">
                <a:solidFill>
                  <a:srgbClr val="FF0000"/>
                </a:solidFill>
              </a:rPr>
              <a:t>:</a:t>
            </a:r>
            <a:r>
              <a:rPr lang="en-US" sz="2000" dirty="0" smtClean="0"/>
              <a:t> </a:t>
            </a:r>
            <a:r>
              <a:rPr lang="el-GR" sz="2000" dirty="0" smtClean="0"/>
              <a:t>πώς δημιουργούνται, διατηρούνται οι καταχωρίσεις στον πίνακα  του </a:t>
            </a:r>
            <a:r>
              <a:rPr lang="el-GR" sz="2000" dirty="0" err="1" smtClean="0"/>
              <a:t>μεταγωγέα</a:t>
            </a:r>
            <a:r>
              <a:rPr lang="el-GR" sz="2000" dirty="0" smtClean="0"/>
              <a:t>;</a:t>
            </a:r>
            <a:r>
              <a:rPr lang="en-US" sz="2000" dirty="0" smtClean="0"/>
              <a:t> </a:t>
            </a:r>
          </a:p>
          <a:p>
            <a:pPr lvl="1">
              <a:buFont typeface="Wingdings" pitchFamily="2" charset="2"/>
              <a:buChar char="§"/>
            </a:pPr>
            <a:r>
              <a:rPr lang="el-GR" sz="1800" dirty="0" smtClean="0"/>
              <a:t>κάτι σαν πρωτόκολλο δρομολόγησης;</a:t>
            </a:r>
            <a:endParaRPr lang="en-US" sz="1800" dirty="0" smtClean="0"/>
          </a:p>
        </p:txBody>
      </p:sp>
      <p:graphicFrame>
        <p:nvGraphicFramePr>
          <p:cNvPr id="13314" name="Object 4"/>
          <p:cNvGraphicFramePr>
            <a:graphicFrameLocks noChangeAspect="1"/>
          </p:cNvGraphicFramePr>
          <p:nvPr/>
        </p:nvGraphicFramePr>
        <p:xfrm>
          <a:off x="5029200" y="2185988"/>
          <a:ext cx="611188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8" name="Clip" r:id="rId4" imgW="1305000" imgH="1085760" progId="">
                  <p:embed/>
                </p:oleObj>
              </mc:Choice>
              <mc:Fallback>
                <p:oleObj name="Clip" r:id="rId4" imgW="1305000" imgH="1085760" progId="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9200" y="2185988"/>
                        <a:ext cx="611188" cy="520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15" name="Object 5"/>
          <p:cNvGraphicFramePr>
            <a:graphicFrameLocks noChangeAspect="1"/>
          </p:cNvGraphicFramePr>
          <p:nvPr/>
        </p:nvGraphicFramePr>
        <p:xfrm>
          <a:off x="7686675" y="3311525"/>
          <a:ext cx="611188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9" name="Clip" r:id="rId6" imgW="1305000" imgH="1085760" progId="">
                  <p:embed/>
                </p:oleObj>
              </mc:Choice>
              <mc:Fallback>
                <p:oleObj name="Clip" r:id="rId6" imgW="1305000" imgH="1085760" progId="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86675" y="3311525"/>
                        <a:ext cx="611188" cy="520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23" name="Line 6"/>
          <p:cNvSpPr>
            <a:spLocks noChangeShapeType="1"/>
          </p:cNvSpPr>
          <p:nvPr/>
        </p:nvSpPr>
        <p:spPr bwMode="auto">
          <a:xfrm>
            <a:off x="5575300" y="2582863"/>
            <a:ext cx="754063" cy="43338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3324" name="Line 7"/>
          <p:cNvSpPr>
            <a:spLocks noChangeShapeType="1"/>
          </p:cNvSpPr>
          <p:nvPr/>
        </p:nvSpPr>
        <p:spPr bwMode="auto">
          <a:xfrm flipV="1">
            <a:off x="5637213" y="3200400"/>
            <a:ext cx="679450" cy="655638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3325" name="Line 8"/>
          <p:cNvSpPr>
            <a:spLocks noChangeShapeType="1"/>
          </p:cNvSpPr>
          <p:nvPr/>
        </p:nvSpPr>
        <p:spPr bwMode="auto">
          <a:xfrm flipV="1">
            <a:off x="6761163" y="2533650"/>
            <a:ext cx="593725" cy="4079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3326" name="Line 9"/>
          <p:cNvSpPr>
            <a:spLocks noChangeShapeType="1"/>
          </p:cNvSpPr>
          <p:nvPr/>
        </p:nvSpPr>
        <p:spPr bwMode="auto">
          <a:xfrm>
            <a:off x="6835775" y="3016250"/>
            <a:ext cx="939800" cy="3952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graphicFrame>
        <p:nvGraphicFramePr>
          <p:cNvPr id="13316" name="Object 10"/>
          <p:cNvGraphicFramePr>
            <a:graphicFrameLocks noChangeAspect="1"/>
          </p:cNvGraphicFramePr>
          <p:nvPr/>
        </p:nvGraphicFramePr>
        <p:xfrm>
          <a:off x="5365750" y="3836988"/>
          <a:ext cx="611188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40" name="Clip" r:id="rId7" imgW="1305000" imgH="1085760" progId="">
                  <p:embed/>
                </p:oleObj>
              </mc:Choice>
              <mc:Fallback>
                <p:oleObj name="Clip" r:id="rId7" imgW="1305000" imgH="1085760" progId="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65750" y="3836988"/>
                        <a:ext cx="611188" cy="520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17" name="Object 11"/>
          <p:cNvGraphicFramePr>
            <a:graphicFrameLocks noChangeAspect="1"/>
          </p:cNvGraphicFramePr>
          <p:nvPr/>
        </p:nvGraphicFramePr>
        <p:xfrm>
          <a:off x="7297738" y="2201863"/>
          <a:ext cx="611187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41" name="Clip" r:id="rId8" imgW="1305000" imgH="1085760" progId="">
                  <p:embed/>
                </p:oleObj>
              </mc:Choice>
              <mc:Fallback>
                <p:oleObj name="Clip" r:id="rId8" imgW="1305000" imgH="1085760" progId="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97738" y="2201863"/>
                        <a:ext cx="611187" cy="520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18" name="Object 12"/>
          <p:cNvGraphicFramePr>
            <a:graphicFrameLocks noChangeAspect="1"/>
          </p:cNvGraphicFramePr>
          <p:nvPr/>
        </p:nvGraphicFramePr>
        <p:xfrm>
          <a:off x="6203950" y="1622425"/>
          <a:ext cx="611188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42" name="Clip" r:id="rId9" imgW="1305000" imgH="1085760" progId="">
                  <p:embed/>
                </p:oleObj>
              </mc:Choice>
              <mc:Fallback>
                <p:oleObj name="Clip" r:id="rId9" imgW="1305000" imgH="1085760" progId="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03950" y="1622425"/>
                        <a:ext cx="611188" cy="520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27" name="Line 13"/>
          <p:cNvSpPr>
            <a:spLocks noChangeShapeType="1"/>
          </p:cNvSpPr>
          <p:nvPr/>
        </p:nvSpPr>
        <p:spPr bwMode="auto">
          <a:xfrm flipH="1" flipV="1">
            <a:off x="6529388" y="2132013"/>
            <a:ext cx="11112" cy="7810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graphicFrame>
        <p:nvGraphicFramePr>
          <p:cNvPr id="13319" name="Object 14"/>
          <p:cNvGraphicFramePr>
            <a:graphicFrameLocks noChangeAspect="1"/>
          </p:cNvGraphicFramePr>
          <p:nvPr/>
        </p:nvGraphicFramePr>
        <p:xfrm>
          <a:off x="6523038" y="3951288"/>
          <a:ext cx="611187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43" name="Clip" r:id="rId10" imgW="1305000" imgH="1085760" progId="">
                  <p:embed/>
                </p:oleObj>
              </mc:Choice>
              <mc:Fallback>
                <p:oleObj name="Clip" r:id="rId10" imgW="1305000" imgH="1085760" progId="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23038" y="3951288"/>
                        <a:ext cx="611187" cy="520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28" name="Line 15"/>
          <p:cNvSpPr>
            <a:spLocks noChangeShapeType="1"/>
          </p:cNvSpPr>
          <p:nvPr/>
        </p:nvSpPr>
        <p:spPr bwMode="auto">
          <a:xfrm flipH="1" flipV="1">
            <a:off x="6538913" y="3159125"/>
            <a:ext cx="204787" cy="80803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3329" name="Text Box 16"/>
          <p:cNvSpPr txBox="1">
            <a:spLocks noChangeArrowheads="1"/>
          </p:cNvSpPr>
          <p:nvPr/>
        </p:nvSpPr>
        <p:spPr bwMode="auto">
          <a:xfrm>
            <a:off x="6411913" y="1243013"/>
            <a:ext cx="35083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/>
              <a:t>A</a:t>
            </a:r>
          </a:p>
        </p:txBody>
      </p:sp>
      <p:sp>
        <p:nvSpPr>
          <p:cNvPr id="13330" name="Text Box 17"/>
          <p:cNvSpPr txBox="1">
            <a:spLocks noChangeArrowheads="1"/>
          </p:cNvSpPr>
          <p:nvPr/>
        </p:nvSpPr>
        <p:spPr bwMode="auto">
          <a:xfrm>
            <a:off x="6605588" y="4502150"/>
            <a:ext cx="39211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/>
              <a:t>A’</a:t>
            </a:r>
          </a:p>
        </p:txBody>
      </p:sp>
      <p:sp>
        <p:nvSpPr>
          <p:cNvPr id="13331" name="Text Box 18"/>
          <p:cNvSpPr txBox="1">
            <a:spLocks noChangeArrowheads="1"/>
          </p:cNvSpPr>
          <p:nvPr/>
        </p:nvSpPr>
        <p:spPr bwMode="auto">
          <a:xfrm>
            <a:off x="7827963" y="1912938"/>
            <a:ext cx="32861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/>
              <a:t>B</a:t>
            </a:r>
          </a:p>
        </p:txBody>
      </p:sp>
      <p:sp>
        <p:nvSpPr>
          <p:cNvPr id="13332" name="Text Box 19"/>
          <p:cNvSpPr txBox="1">
            <a:spLocks noChangeArrowheads="1"/>
          </p:cNvSpPr>
          <p:nvPr/>
        </p:nvSpPr>
        <p:spPr bwMode="auto">
          <a:xfrm>
            <a:off x="5497513" y="4398963"/>
            <a:ext cx="3698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/>
              <a:t>B’</a:t>
            </a:r>
          </a:p>
        </p:txBody>
      </p:sp>
      <p:sp>
        <p:nvSpPr>
          <p:cNvPr id="13333" name="Text Box 20"/>
          <p:cNvSpPr txBox="1">
            <a:spLocks noChangeArrowheads="1"/>
          </p:cNvSpPr>
          <p:nvPr/>
        </p:nvSpPr>
        <p:spPr bwMode="auto">
          <a:xfrm>
            <a:off x="7918450" y="3779838"/>
            <a:ext cx="32226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/>
              <a:t>C</a:t>
            </a:r>
          </a:p>
        </p:txBody>
      </p:sp>
      <p:sp>
        <p:nvSpPr>
          <p:cNvPr id="13334" name="Text Box 21"/>
          <p:cNvSpPr txBox="1">
            <a:spLocks noChangeArrowheads="1"/>
          </p:cNvSpPr>
          <p:nvPr/>
        </p:nvSpPr>
        <p:spPr bwMode="auto">
          <a:xfrm>
            <a:off x="5006975" y="1860550"/>
            <a:ext cx="3635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/>
              <a:t>C’</a:t>
            </a:r>
          </a:p>
        </p:txBody>
      </p:sp>
      <p:grpSp>
        <p:nvGrpSpPr>
          <p:cNvPr id="13335" name="Group 22"/>
          <p:cNvGrpSpPr>
            <a:grpSpLocks/>
          </p:cNvGrpSpPr>
          <p:nvPr/>
        </p:nvGrpSpPr>
        <p:grpSpPr bwMode="auto">
          <a:xfrm>
            <a:off x="6145213" y="2936875"/>
            <a:ext cx="720725" cy="279400"/>
            <a:chOff x="3913" y="3140"/>
            <a:chExt cx="454" cy="176"/>
          </a:xfrm>
        </p:grpSpPr>
        <p:sp>
          <p:nvSpPr>
            <p:cNvPr id="13344" name="Rectangle 23"/>
            <p:cNvSpPr>
              <a:spLocks noChangeArrowheads="1"/>
            </p:cNvSpPr>
            <p:nvPr/>
          </p:nvSpPr>
          <p:spPr bwMode="auto">
            <a:xfrm>
              <a:off x="3913" y="3228"/>
              <a:ext cx="407" cy="88"/>
            </a:xfrm>
            <a:prstGeom prst="rect">
              <a:avLst/>
            </a:prstGeom>
            <a:solidFill>
              <a:schemeClr val="hlink"/>
            </a:solidFill>
            <a:ln w="9525">
              <a:miter lim="800000"/>
              <a:headEnd/>
              <a:tailEnd/>
            </a:ln>
            <a:scene3d>
              <a:camera prst="legacyObliqueTopRight"/>
              <a:lightRig rig="legacyFlat3" dir="l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hlink"/>
              </a:extrusionClr>
            </a:sp3d>
          </p:spPr>
          <p:txBody>
            <a:bodyPr wrap="none" anchor="ctr">
              <a:flatTx/>
            </a:bodyPr>
            <a:lstStyle/>
            <a:p>
              <a:pPr eaLnBrk="0" hangingPunct="0"/>
              <a:endParaRPr lang="el-GR"/>
            </a:p>
          </p:txBody>
        </p:sp>
        <p:sp>
          <p:nvSpPr>
            <p:cNvPr id="13345" name="Freeform 24"/>
            <p:cNvSpPr>
              <a:spLocks/>
            </p:cNvSpPr>
            <p:nvPr/>
          </p:nvSpPr>
          <p:spPr bwMode="auto">
            <a:xfrm>
              <a:off x="3958" y="3145"/>
              <a:ext cx="409" cy="68"/>
            </a:xfrm>
            <a:custGeom>
              <a:avLst/>
              <a:gdLst>
                <a:gd name="T0" fmla="*/ 0 w 280"/>
                <a:gd name="T1" fmla="*/ 620 h 63"/>
                <a:gd name="T2" fmla="*/ 3187314 w 280"/>
                <a:gd name="T3" fmla="*/ 610 h 63"/>
                <a:gd name="T4" fmla="*/ 18919496 w 280"/>
                <a:gd name="T5" fmla="*/ 0 h 63"/>
                <a:gd name="T6" fmla="*/ 24199801 w 280"/>
                <a:gd name="T7" fmla="*/ 0 h 6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80"/>
                <a:gd name="T13" fmla="*/ 0 h 63"/>
                <a:gd name="T14" fmla="*/ 280 w 280"/>
                <a:gd name="T15" fmla="*/ 63 h 6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80" h="63">
                  <a:moveTo>
                    <a:pt x="0" y="63"/>
                  </a:moveTo>
                  <a:lnTo>
                    <a:pt x="37" y="62"/>
                  </a:lnTo>
                  <a:lnTo>
                    <a:pt x="219" y="0"/>
                  </a:lnTo>
                  <a:lnTo>
                    <a:pt x="280" y="0"/>
                  </a:ln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3346" name="Freeform 25"/>
            <p:cNvSpPr>
              <a:spLocks/>
            </p:cNvSpPr>
            <p:nvPr/>
          </p:nvSpPr>
          <p:spPr bwMode="auto">
            <a:xfrm>
              <a:off x="4044" y="3140"/>
              <a:ext cx="251" cy="75"/>
            </a:xfrm>
            <a:custGeom>
              <a:avLst/>
              <a:gdLst>
                <a:gd name="T0" fmla="*/ 0 w 148"/>
                <a:gd name="T1" fmla="*/ 0 h 74"/>
                <a:gd name="T2" fmla="*/ 304887756 w 148"/>
                <a:gd name="T3" fmla="*/ 0 h 74"/>
                <a:gd name="T4" fmla="*/ 777286928 w 148"/>
                <a:gd name="T5" fmla="*/ 104 h 74"/>
                <a:gd name="T6" fmla="*/ 1128473392 w 148"/>
                <a:gd name="T7" fmla="*/ 104 h 7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48"/>
                <a:gd name="T13" fmla="*/ 0 h 74"/>
                <a:gd name="T14" fmla="*/ 148 w 148"/>
                <a:gd name="T15" fmla="*/ 74 h 7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48" h="74">
                  <a:moveTo>
                    <a:pt x="0" y="0"/>
                  </a:moveTo>
                  <a:lnTo>
                    <a:pt x="40" y="0"/>
                  </a:lnTo>
                  <a:lnTo>
                    <a:pt x="102" y="74"/>
                  </a:lnTo>
                  <a:lnTo>
                    <a:pt x="148" y="74"/>
                  </a:ln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sp>
        <p:nvSpPr>
          <p:cNvPr id="13336" name="Text Box 26"/>
          <p:cNvSpPr txBox="1">
            <a:spLocks noChangeArrowheads="1"/>
          </p:cNvSpPr>
          <p:nvPr/>
        </p:nvSpPr>
        <p:spPr bwMode="auto">
          <a:xfrm>
            <a:off x="5702300" y="5062538"/>
            <a:ext cx="296068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/>
              <a:t>switch with six interfaces</a:t>
            </a:r>
          </a:p>
          <a:p>
            <a:pPr algn="ctr" eaLnBrk="0" hangingPunct="0"/>
            <a:r>
              <a:rPr lang="en-US"/>
              <a:t>(</a:t>
            </a:r>
            <a:r>
              <a:rPr lang="en-US">
                <a:solidFill>
                  <a:srgbClr val="FF0000"/>
                </a:solidFill>
              </a:rPr>
              <a:t>1,2,3,4,5,6</a:t>
            </a:r>
            <a:r>
              <a:rPr lang="en-US"/>
              <a:t>)</a:t>
            </a:r>
            <a:r>
              <a:rPr lang="en-US" i="0"/>
              <a:t>  </a:t>
            </a:r>
          </a:p>
        </p:txBody>
      </p:sp>
      <p:sp>
        <p:nvSpPr>
          <p:cNvPr id="13337" name="Text Box 27"/>
          <p:cNvSpPr txBox="1">
            <a:spLocks noChangeArrowheads="1"/>
          </p:cNvSpPr>
          <p:nvPr/>
        </p:nvSpPr>
        <p:spPr bwMode="auto">
          <a:xfrm>
            <a:off x="6286500" y="2606675"/>
            <a:ext cx="2873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3338" name="Text Box 28"/>
          <p:cNvSpPr txBox="1">
            <a:spLocks noChangeArrowheads="1"/>
          </p:cNvSpPr>
          <p:nvPr/>
        </p:nvSpPr>
        <p:spPr bwMode="auto">
          <a:xfrm>
            <a:off x="6619875" y="2632075"/>
            <a:ext cx="3238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3339" name="Text Box 29"/>
          <p:cNvSpPr txBox="1">
            <a:spLocks noChangeArrowheads="1"/>
          </p:cNvSpPr>
          <p:nvPr/>
        </p:nvSpPr>
        <p:spPr bwMode="auto">
          <a:xfrm>
            <a:off x="6897688" y="2784475"/>
            <a:ext cx="3238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3340" name="Text Box 30"/>
          <p:cNvSpPr txBox="1">
            <a:spLocks noChangeArrowheads="1"/>
          </p:cNvSpPr>
          <p:nvPr/>
        </p:nvSpPr>
        <p:spPr bwMode="auto">
          <a:xfrm>
            <a:off x="6581775" y="3165475"/>
            <a:ext cx="3238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13341" name="Text Box 31"/>
          <p:cNvSpPr txBox="1">
            <a:spLocks noChangeArrowheads="1"/>
          </p:cNvSpPr>
          <p:nvPr/>
        </p:nvSpPr>
        <p:spPr bwMode="auto">
          <a:xfrm>
            <a:off x="6151563" y="3227388"/>
            <a:ext cx="3238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13342" name="Text Box 32"/>
          <p:cNvSpPr txBox="1">
            <a:spLocks noChangeArrowheads="1"/>
          </p:cNvSpPr>
          <p:nvPr/>
        </p:nvSpPr>
        <p:spPr bwMode="auto">
          <a:xfrm>
            <a:off x="5892800" y="2830513"/>
            <a:ext cx="3238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13343" name="Rectangle 5"/>
          <p:cNvSpPr txBox="1">
            <a:spLocks noChangeArrowheads="1"/>
          </p:cNvSpPr>
          <p:nvPr/>
        </p:nvSpPr>
        <p:spPr bwMode="auto">
          <a:xfrm>
            <a:off x="3876675" y="6400800"/>
            <a:ext cx="4429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/>
            <a:r>
              <a:rPr lang="el-GR" sz="1100" i="0" dirty="0" smtClean="0">
                <a:latin typeface="Arial" charset="0"/>
                <a:cs typeface="Arial" charset="0"/>
              </a:rPr>
              <a:t>Δίκτυα Επικοινωνιών- </a:t>
            </a:r>
            <a:r>
              <a:rPr lang="en-US" sz="1100" i="0" dirty="0">
                <a:latin typeface="Arial" charset="0"/>
                <a:cs typeface="Arial" charset="0"/>
              </a:rPr>
              <a:t>5: </a:t>
            </a:r>
            <a:r>
              <a:rPr lang="el-GR" sz="1100" i="0" dirty="0">
                <a:latin typeface="Arial" charset="0"/>
                <a:cs typeface="Arial" charset="0"/>
              </a:rPr>
              <a:t>Επίπεδο ζεύξης δεδομένων</a:t>
            </a:r>
            <a:endParaRPr lang="en-US" sz="1100" i="0" dirty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4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2984208C-C883-4F65-8728-BD4121D03D30}" type="slidenum">
              <a:rPr lang="en-US" smtClean="0">
                <a:latin typeface="Arial" charset="0"/>
                <a:cs typeface="Arial" charset="0"/>
              </a:rPr>
              <a:pPr/>
              <a:t>64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434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 dirty="0" err="1" smtClean="0"/>
              <a:t>Μεταγωγέας</a:t>
            </a:r>
            <a:r>
              <a:rPr lang="en-US" sz="3200" dirty="0" smtClean="0"/>
              <a:t>: </a:t>
            </a:r>
            <a:r>
              <a:rPr lang="el-GR" sz="3200" dirty="0" err="1" smtClean="0"/>
              <a:t>Αυτοεκμάθηση</a:t>
            </a:r>
            <a:endParaRPr lang="en-US" sz="3200" dirty="0" smtClean="0"/>
          </a:p>
        </p:txBody>
      </p:sp>
      <p:sp>
        <p:nvSpPr>
          <p:cNvPr id="1434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0850" y="1547813"/>
            <a:ext cx="4202113" cy="3152775"/>
          </a:xfrm>
        </p:spPr>
        <p:txBody>
          <a:bodyPr/>
          <a:lstStyle/>
          <a:p>
            <a:r>
              <a:rPr lang="el-GR" sz="2000" dirty="0" smtClean="0"/>
              <a:t>Ο </a:t>
            </a:r>
            <a:r>
              <a:rPr lang="el-GR" sz="2000" dirty="0" err="1" smtClean="0"/>
              <a:t>μεταγωγέας</a:t>
            </a:r>
            <a:r>
              <a:rPr lang="el-GR" sz="2000" dirty="0" smtClean="0"/>
              <a:t> </a:t>
            </a:r>
            <a:r>
              <a:rPr lang="el-GR" sz="2000" dirty="0" smtClean="0">
                <a:solidFill>
                  <a:srgbClr val="FF0000"/>
                </a:solidFill>
              </a:rPr>
              <a:t>μαθαίνει</a:t>
            </a:r>
            <a:r>
              <a:rPr lang="el-GR" sz="2000" dirty="0" smtClean="0"/>
              <a:t> ποιοί υπολογιστές είναι </a:t>
            </a:r>
            <a:r>
              <a:rPr lang="el-GR" sz="2000" dirty="0" err="1" smtClean="0"/>
              <a:t>προσβάσιμοι</a:t>
            </a:r>
            <a:r>
              <a:rPr lang="el-GR" sz="2000" dirty="0" smtClean="0"/>
              <a:t> μέσω ποιών </a:t>
            </a:r>
            <a:r>
              <a:rPr lang="el-GR" sz="2000" dirty="0" err="1" smtClean="0"/>
              <a:t>διεπαφών</a:t>
            </a:r>
            <a:endParaRPr lang="en-US" sz="2000" dirty="0" smtClean="0"/>
          </a:p>
          <a:p>
            <a:pPr lvl="1">
              <a:buFont typeface="Wingdings" pitchFamily="2" charset="2"/>
              <a:buChar char="§"/>
            </a:pPr>
            <a:r>
              <a:rPr lang="el-GR" sz="1800" dirty="0" smtClean="0"/>
              <a:t>όταν λαμβάνεται το πλαίσιο</a:t>
            </a:r>
            <a:r>
              <a:rPr lang="en-US" sz="1800" dirty="0" smtClean="0"/>
              <a:t>, </a:t>
            </a:r>
            <a:r>
              <a:rPr lang="el-GR" sz="1800" dirty="0" smtClean="0"/>
              <a:t>ο </a:t>
            </a:r>
            <a:r>
              <a:rPr lang="el-GR" sz="1800" dirty="0" err="1" smtClean="0"/>
              <a:t>μεταγωγέας</a:t>
            </a:r>
            <a:r>
              <a:rPr lang="el-GR" sz="1800" dirty="0" smtClean="0"/>
              <a:t> </a:t>
            </a:r>
            <a:r>
              <a:rPr lang="en-US" sz="1800" dirty="0" smtClean="0"/>
              <a:t>“</a:t>
            </a:r>
            <a:r>
              <a:rPr lang="el-GR" sz="1800" dirty="0" smtClean="0"/>
              <a:t>μαθαίνει</a:t>
            </a:r>
            <a:r>
              <a:rPr lang="en-US" sz="1800" dirty="0" smtClean="0"/>
              <a:t>”</a:t>
            </a:r>
            <a:r>
              <a:rPr lang="el-GR" sz="1800" dirty="0" smtClean="0"/>
              <a:t> τη θέση του αποστολέα</a:t>
            </a:r>
            <a:r>
              <a:rPr lang="en-US" sz="1800" dirty="0" smtClean="0"/>
              <a:t>: </a:t>
            </a:r>
            <a:r>
              <a:rPr lang="el-GR" sz="1800" dirty="0" smtClean="0"/>
              <a:t>εισερχόμενο τμήμα </a:t>
            </a:r>
            <a:r>
              <a:rPr lang="en-US" sz="1800" dirty="0" smtClean="0"/>
              <a:t>(segment)</a:t>
            </a:r>
            <a:r>
              <a:rPr lang="el-GR" sz="1800" dirty="0" smtClean="0"/>
              <a:t> </a:t>
            </a:r>
            <a:r>
              <a:rPr lang="en-US" sz="1800" dirty="0" smtClean="0"/>
              <a:t>LAN </a:t>
            </a:r>
          </a:p>
          <a:p>
            <a:pPr lvl="1">
              <a:buFont typeface="Wingdings" pitchFamily="2" charset="2"/>
              <a:buChar char="§"/>
            </a:pPr>
            <a:r>
              <a:rPr lang="el-GR" sz="1800" dirty="0" smtClean="0"/>
              <a:t>καταγράφει το ζεύγος αποστολέας</a:t>
            </a:r>
            <a:r>
              <a:rPr lang="en-US" sz="1800" dirty="0" smtClean="0"/>
              <a:t>/</a:t>
            </a:r>
            <a:r>
              <a:rPr lang="el-GR" sz="1800" dirty="0" smtClean="0"/>
              <a:t>θέση στον πίνακα </a:t>
            </a:r>
            <a:r>
              <a:rPr lang="el-GR" sz="1800" dirty="0" err="1" smtClean="0"/>
              <a:t>μεταγωγέα</a:t>
            </a:r>
            <a:endParaRPr lang="en-US" sz="1800" dirty="0" smtClean="0"/>
          </a:p>
        </p:txBody>
      </p:sp>
      <p:graphicFrame>
        <p:nvGraphicFramePr>
          <p:cNvPr id="14338" name="Object 4"/>
          <p:cNvGraphicFramePr>
            <a:graphicFrameLocks noChangeAspect="1"/>
          </p:cNvGraphicFramePr>
          <p:nvPr/>
        </p:nvGraphicFramePr>
        <p:xfrm>
          <a:off x="5029200" y="2185988"/>
          <a:ext cx="611188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62" name="Clip" r:id="rId4" imgW="1305000" imgH="1085760" progId="">
                  <p:embed/>
                </p:oleObj>
              </mc:Choice>
              <mc:Fallback>
                <p:oleObj name="Clip" r:id="rId4" imgW="1305000" imgH="1085760" progId="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9200" y="2185988"/>
                        <a:ext cx="611188" cy="520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39" name="Object 5"/>
          <p:cNvGraphicFramePr>
            <a:graphicFrameLocks noChangeAspect="1"/>
          </p:cNvGraphicFramePr>
          <p:nvPr/>
        </p:nvGraphicFramePr>
        <p:xfrm>
          <a:off x="7686675" y="3311525"/>
          <a:ext cx="611188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63" name="Clip" r:id="rId6" imgW="1305000" imgH="1085760" progId="">
                  <p:embed/>
                </p:oleObj>
              </mc:Choice>
              <mc:Fallback>
                <p:oleObj name="Clip" r:id="rId6" imgW="1305000" imgH="1085760" progId="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86675" y="3311525"/>
                        <a:ext cx="611188" cy="520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7" name="Line 6"/>
          <p:cNvSpPr>
            <a:spLocks noChangeShapeType="1"/>
          </p:cNvSpPr>
          <p:nvPr/>
        </p:nvSpPr>
        <p:spPr bwMode="auto">
          <a:xfrm>
            <a:off x="5575300" y="2582863"/>
            <a:ext cx="754063" cy="43338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4348" name="Line 7"/>
          <p:cNvSpPr>
            <a:spLocks noChangeShapeType="1"/>
          </p:cNvSpPr>
          <p:nvPr/>
        </p:nvSpPr>
        <p:spPr bwMode="auto">
          <a:xfrm flipV="1">
            <a:off x="5637213" y="3200400"/>
            <a:ext cx="679450" cy="655638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4349" name="Line 8"/>
          <p:cNvSpPr>
            <a:spLocks noChangeShapeType="1"/>
          </p:cNvSpPr>
          <p:nvPr/>
        </p:nvSpPr>
        <p:spPr bwMode="auto">
          <a:xfrm flipV="1">
            <a:off x="6761163" y="2533650"/>
            <a:ext cx="593725" cy="4079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4350" name="Line 9"/>
          <p:cNvSpPr>
            <a:spLocks noChangeShapeType="1"/>
          </p:cNvSpPr>
          <p:nvPr/>
        </p:nvSpPr>
        <p:spPr bwMode="auto">
          <a:xfrm>
            <a:off x="6835775" y="3016250"/>
            <a:ext cx="939800" cy="3952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graphicFrame>
        <p:nvGraphicFramePr>
          <p:cNvPr id="14340" name="Object 10"/>
          <p:cNvGraphicFramePr>
            <a:graphicFrameLocks noChangeAspect="1"/>
          </p:cNvGraphicFramePr>
          <p:nvPr/>
        </p:nvGraphicFramePr>
        <p:xfrm>
          <a:off x="5365750" y="3836988"/>
          <a:ext cx="611188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64" name="Clip" r:id="rId7" imgW="1305000" imgH="1085760" progId="">
                  <p:embed/>
                </p:oleObj>
              </mc:Choice>
              <mc:Fallback>
                <p:oleObj name="Clip" r:id="rId7" imgW="1305000" imgH="1085760" progId="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65750" y="3836988"/>
                        <a:ext cx="611188" cy="520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1" name="Object 11"/>
          <p:cNvGraphicFramePr>
            <a:graphicFrameLocks noChangeAspect="1"/>
          </p:cNvGraphicFramePr>
          <p:nvPr/>
        </p:nvGraphicFramePr>
        <p:xfrm>
          <a:off x="7297738" y="2201863"/>
          <a:ext cx="611187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65" name="Clip" r:id="rId8" imgW="1305000" imgH="1085760" progId="">
                  <p:embed/>
                </p:oleObj>
              </mc:Choice>
              <mc:Fallback>
                <p:oleObj name="Clip" r:id="rId8" imgW="1305000" imgH="1085760" progId="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97738" y="2201863"/>
                        <a:ext cx="611187" cy="520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2" name="Object 12"/>
          <p:cNvGraphicFramePr>
            <a:graphicFrameLocks noChangeAspect="1"/>
          </p:cNvGraphicFramePr>
          <p:nvPr/>
        </p:nvGraphicFramePr>
        <p:xfrm>
          <a:off x="6203950" y="1622425"/>
          <a:ext cx="611188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66" name="Clip" r:id="rId9" imgW="1305000" imgH="1085760" progId="">
                  <p:embed/>
                </p:oleObj>
              </mc:Choice>
              <mc:Fallback>
                <p:oleObj name="Clip" r:id="rId9" imgW="1305000" imgH="1085760" progId="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03950" y="1622425"/>
                        <a:ext cx="611188" cy="520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51" name="Line 13"/>
          <p:cNvSpPr>
            <a:spLocks noChangeShapeType="1"/>
          </p:cNvSpPr>
          <p:nvPr/>
        </p:nvSpPr>
        <p:spPr bwMode="auto">
          <a:xfrm flipH="1" flipV="1">
            <a:off x="6529388" y="2132013"/>
            <a:ext cx="11112" cy="7810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graphicFrame>
        <p:nvGraphicFramePr>
          <p:cNvPr id="14343" name="Object 14"/>
          <p:cNvGraphicFramePr>
            <a:graphicFrameLocks noChangeAspect="1"/>
          </p:cNvGraphicFramePr>
          <p:nvPr/>
        </p:nvGraphicFramePr>
        <p:xfrm>
          <a:off x="6523038" y="3951288"/>
          <a:ext cx="611187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67" name="Clip" r:id="rId10" imgW="1305000" imgH="1085760" progId="">
                  <p:embed/>
                </p:oleObj>
              </mc:Choice>
              <mc:Fallback>
                <p:oleObj name="Clip" r:id="rId10" imgW="1305000" imgH="1085760" progId="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23038" y="3951288"/>
                        <a:ext cx="611187" cy="520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52" name="Line 15"/>
          <p:cNvSpPr>
            <a:spLocks noChangeShapeType="1"/>
          </p:cNvSpPr>
          <p:nvPr/>
        </p:nvSpPr>
        <p:spPr bwMode="auto">
          <a:xfrm flipH="1" flipV="1">
            <a:off x="6538913" y="3159125"/>
            <a:ext cx="204787" cy="80803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4353" name="Text Box 16"/>
          <p:cNvSpPr txBox="1">
            <a:spLocks noChangeArrowheads="1"/>
          </p:cNvSpPr>
          <p:nvPr/>
        </p:nvSpPr>
        <p:spPr bwMode="auto">
          <a:xfrm>
            <a:off x="6411913" y="1243013"/>
            <a:ext cx="35083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/>
              <a:t>A</a:t>
            </a:r>
          </a:p>
        </p:txBody>
      </p:sp>
      <p:sp>
        <p:nvSpPr>
          <p:cNvPr id="14354" name="Text Box 17"/>
          <p:cNvSpPr txBox="1">
            <a:spLocks noChangeArrowheads="1"/>
          </p:cNvSpPr>
          <p:nvPr/>
        </p:nvSpPr>
        <p:spPr bwMode="auto">
          <a:xfrm>
            <a:off x="6605588" y="4502150"/>
            <a:ext cx="39211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/>
              <a:t>A’</a:t>
            </a:r>
          </a:p>
        </p:txBody>
      </p:sp>
      <p:sp>
        <p:nvSpPr>
          <p:cNvPr id="14355" name="Text Box 18"/>
          <p:cNvSpPr txBox="1">
            <a:spLocks noChangeArrowheads="1"/>
          </p:cNvSpPr>
          <p:nvPr/>
        </p:nvSpPr>
        <p:spPr bwMode="auto">
          <a:xfrm>
            <a:off x="7827963" y="1912938"/>
            <a:ext cx="32861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/>
              <a:t>B</a:t>
            </a:r>
          </a:p>
        </p:txBody>
      </p:sp>
      <p:sp>
        <p:nvSpPr>
          <p:cNvPr id="14356" name="Text Box 19"/>
          <p:cNvSpPr txBox="1">
            <a:spLocks noChangeArrowheads="1"/>
          </p:cNvSpPr>
          <p:nvPr/>
        </p:nvSpPr>
        <p:spPr bwMode="auto">
          <a:xfrm>
            <a:off x="5497513" y="4398963"/>
            <a:ext cx="3698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/>
              <a:t>B’</a:t>
            </a:r>
          </a:p>
        </p:txBody>
      </p:sp>
      <p:sp>
        <p:nvSpPr>
          <p:cNvPr id="14357" name="Text Box 20"/>
          <p:cNvSpPr txBox="1">
            <a:spLocks noChangeArrowheads="1"/>
          </p:cNvSpPr>
          <p:nvPr/>
        </p:nvSpPr>
        <p:spPr bwMode="auto">
          <a:xfrm>
            <a:off x="7918450" y="3779838"/>
            <a:ext cx="32226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/>
              <a:t>C</a:t>
            </a:r>
          </a:p>
        </p:txBody>
      </p:sp>
      <p:sp>
        <p:nvSpPr>
          <p:cNvPr id="14358" name="Text Box 21"/>
          <p:cNvSpPr txBox="1">
            <a:spLocks noChangeArrowheads="1"/>
          </p:cNvSpPr>
          <p:nvPr/>
        </p:nvSpPr>
        <p:spPr bwMode="auto">
          <a:xfrm>
            <a:off x="5006975" y="1860550"/>
            <a:ext cx="3635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/>
              <a:t>C’</a:t>
            </a:r>
          </a:p>
        </p:txBody>
      </p:sp>
      <p:grpSp>
        <p:nvGrpSpPr>
          <p:cNvPr id="14359" name="Group 22"/>
          <p:cNvGrpSpPr>
            <a:grpSpLocks/>
          </p:cNvGrpSpPr>
          <p:nvPr/>
        </p:nvGrpSpPr>
        <p:grpSpPr bwMode="auto">
          <a:xfrm>
            <a:off x="6145213" y="2936875"/>
            <a:ext cx="720725" cy="279400"/>
            <a:chOff x="3913" y="3140"/>
            <a:chExt cx="454" cy="176"/>
          </a:xfrm>
        </p:grpSpPr>
        <p:sp>
          <p:nvSpPr>
            <p:cNvPr id="14388" name="Rectangle 23"/>
            <p:cNvSpPr>
              <a:spLocks noChangeArrowheads="1"/>
            </p:cNvSpPr>
            <p:nvPr/>
          </p:nvSpPr>
          <p:spPr bwMode="auto">
            <a:xfrm>
              <a:off x="3913" y="3228"/>
              <a:ext cx="407" cy="88"/>
            </a:xfrm>
            <a:prstGeom prst="rect">
              <a:avLst/>
            </a:prstGeom>
            <a:solidFill>
              <a:schemeClr val="hlink"/>
            </a:solidFill>
            <a:ln w="9525">
              <a:miter lim="800000"/>
              <a:headEnd/>
              <a:tailEnd/>
            </a:ln>
            <a:scene3d>
              <a:camera prst="legacyObliqueTopRight"/>
              <a:lightRig rig="legacyFlat3" dir="l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hlink"/>
              </a:extrusionClr>
            </a:sp3d>
          </p:spPr>
          <p:txBody>
            <a:bodyPr wrap="none" anchor="ctr">
              <a:flatTx/>
            </a:bodyPr>
            <a:lstStyle/>
            <a:p>
              <a:pPr eaLnBrk="0" hangingPunct="0"/>
              <a:endParaRPr lang="el-GR"/>
            </a:p>
          </p:txBody>
        </p:sp>
        <p:sp>
          <p:nvSpPr>
            <p:cNvPr id="14389" name="Freeform 24"/>
            <p:cNvSpPr>
              <a:spLocks/>
            </p:cNvSpPr>
            <p:nvPr/>
          </p:nvSpPr>
          <p:spPr bwMode="auto">
            <a:xfrm>
              <a:off x="3958" y="3145"/>
              <a:ext cx="409" cy="68"/>
            </a:xfrm>
            <a:custGeom>
              <a:avLst/>
              <a:gdLst>
                <a:gd name="T0" fmla="*/ 0 w 280"/>
                <a:gd name="T1" fmla="*/ 620 h 63"/>
                <a:gd name="T2" fmla="*/ 3187314 w 280"/>
                <a:gd name="T3" fmla="*/ 610 h 63"/>
                <a:gd name="T4" fmla="*/ 18919496 w 280"/>
                <a:gd name="T5" fmla="*/ 0 h 63"/>
                <a:gd name="T6" fmla="*/ 24199801 w 280"/>
                <a:gd name="T7" fmla="*/ 0 h 6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80"/>
                <a:gd name="T13" fmla="*/ 0 h 63"/>
                <a:gd name="T14" fmla="*/ 280 w 280"/>
                <a:gd name="T15" fmla="*/ 63 h 6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80" h="63">
                  <a:moveTo>
                    <a:pt x="0" y="63"/>
                  </a:moveTo>
                  <a:lnTo>
                    <a:pt x="37" y="62"/>
                  </a:lnTo>
                  <a:lnTo>
                    <a:pt x="219" y="0"/>
                  </a:lnTo>
                  <a:lnTo>
                    <a:pt x="280" y="0"/>
                  </a:ln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4390" name="Freeform 25"/>
            <p:cNvSpPr>
              <a:spLocks/>
            </p:cNvSpPr>
            <p:nvPr/>
          </p:nvSpPr>
          <p:spPr bwMode="auto">
            <a:xfrm>
              <a:off x="4044" y="3140"/>
              <a:ext cx="251" cy="75"/>
            </a:xfrm>
            <a:custGeom>
              <a:avLst/>
              <a:gdLst>
                <a:gd name="T0" fmla="*/ 0 w 148"/>
                <a:gd name="T1" fmla="*/ 0 h 74"/>
                <a:gd name="T2" fmla="*/ 304887756 w 148"/>
                <a:gd name="T3" fmla="*/ 0 h 74"/>
                <a:gd name="T4" fmla="*/ 777286928 w 148"/>
                <a:gd name="T5" fmla="*/ 104 h 74"/>
                <a:gd name="T6" fmla="*/ 1128473392 w 148"/>
                <a:gd name="T7" fmla="*/ 104 h 7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48"/>
                <a:gd name="T13" fmla="*/ 0 h 74"/>
                <a:gd name="T14" fmla="*/ 148 w 148"/>
                <a:gd name="T15" fmla="*/ 74 h 7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48" h="74">
                  <a:moveTo>
                    <a:pt x="0" y="0"/>
                  </a:moveTo>
                  <a:lnTo>
                    <a:pt x="40" y="0"/>
                  </a:lnTo>
                  <a:lnTo>
                    <a:pt x="102" y="74"/>
                  </a:lnTo>
                  <a:lnTo>
                    <a:pt x="148" y="74"/>
                  </a:ln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sp>
        <p:nvSpPr>
          <p:cNvPr id="14360" name="Text Box 26"/>
          <p:cNvSpPr txBox="1">
            <a:spLocks noChangeArrowheads="1"/>
          </p:cNvSpPr>
          <p:nvPr/>
        </p:nvSpPr>
        <p:spPr bwMode="auto">
          <a:xfrm>
            <a:off x="6286500" y="2606675"/>
            <a:ext cx="2873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4361" name="Text Box 27"/>
          <p:cNvSpPr txBox="1">
            <a:spLocks noChangeArrowheads="1"/>
          </p:cNvSpPr>
          <p:nvPr/>
        </p:nvSpPr>
        <p:spPr bwMode="auto">
          <a:xfrm>
            <a:off x="6619875" y="2632075"/>
            <a:ext cx="3238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4362" name="Text Box 28"/>
          <p:cNvSpPr txBox="1">
            <a:spLocks noChangeArrowheads="1"/>
          </p:cNvSpPr>
          <p:nvPr/>
        </p:nvSpPr>
        <p:spPr bwMode="auto">
          <a:xfrm>
            <a:off x="6897688" y="2784475"/>
            <a:ext cx="3238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4363" name="Text Box 29"/>
          <p:cNvSpPr txBox="1">
            <a:spLocks noChangeArrowheads="1"/>
          </p:cNvSpPr>
          <p:nvPr/>
        </p:nvSpPr>
        <p:spPr bwMode="auto">
          <a:xfrm>
            <a:off x="6581775" y="3165475"/>
            <a:ext cx="3238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14364" name="Text Box 30"/>
          <p:cNvSpPr txBox="1">
            <a:spLocks noChangeArrowheads="1"/>
          </p:cNvSpPr>
          <p:nvPr/>
        </p:nvSpPr>
        <p:spPr bwMode="auto">
          <a:xfrm>
            <a:off x="6151563" y="3227388"/>
            <a:ext cx="3238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14365" name="Text Box 31"/>
          <p:cNvSpPr txBox="1">
            <a:spLocks noChangeArrowheads="1"/>
          </p:cNvSpPr>
          <p:nvPr/>
        </p:nvSpPr>
        <p:spPr bwMode="auto">
          <a:xfrm>
            <a:off x="5892800" y="2830513"/>
            <a:ext cx="3238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>
                <a:solidFill>
                  <a:srgbClr val="FF0000"/>
                </a:solidFill>
              </a:rPr>
              <a:t>6</a:t>
            </a:r>
          </a:p>
        </p:txBody>
      </p:sp>
      <p:grpSp>
        <p:nvGrpSpPr>
          <p:cNvPr id="3" name="Group 36"/>
          <p:cNvGrpSpPr>
            <a:grpSpLocks/>
          </p:cNvGrpSpPr>
          <p:nvPr/>
        </p:nvGrpSpPr>
        <p:grpSpPr bwMode="auto">
          <a:xfrm>
            <a:off x="6778625" y="1223963"/>
            <a:ext cx="1428750" cy="366712"/>
            <a:chOff x="1750" y="3514"/>
            <a:chExt cx="900" cy="231"/>
          </a:xfrm>
        </p:grpSpPr>
        <p:sp>
          <p:nvSpPr>
            <p:cNvPr id="14384" name="Rectangle 32"/>
            <p:cNvSpPr>
              <a:spLocks noChangeArrowheads="1"/>
            </p:cNvSpPr>
            <p:nvPr/>
          </p:nvSpPr>
          <p:spPr bwMode="auto">
            <a:xfrm>
              <a:off x="1771" y="3542"/>
              <a:ext cx="879" cy="166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4385" name="Text Box 33"/>
            <p:cNvSpPr txBox="1">
              <a:spLocks noChangeArrowheads="1"/>
            </p:cNvSpPr>
            <p:nvPr/>
          </p:nvSpPr>
          <p:spPr bwMode="auto">
            <a:xfrm>
              <a:off x="1750" y="3514"/>
              <a:ext cx="395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i="0">
                  <a:solidFill>
                    <a:schemeClr val="bg1"/>
                  </a:solidFill>
                </a:rPr>
                <a:t>A A’</a:t>
              </a:r>
            </a:p>
          </p:txBody>
        </p:sp>
        <p:sp>
          <p:nvSpPr>
            <p:cNvPr id="14386" name="Line 34"/>
            <p:cNvSpPr>
              <a:spLocks noChangeShapeType="1"/>
            </p:cNvSpPr>
            <p:nvPr/>
          </p:nvSpPr>
          <p:spPr bwMode="auto">
            <a:xfrm>
              <a:off x="1936" y="3535"/>
              <a:ext cx="0" cy="16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4387" name="Line 35"/>
            <p:cNvSpPr>
              <a:spLocks noChangeShapeType="1"/>
            </p:cNvSpPr>
            <p:nvPr/>
          </p:nvSpPr>
          <p:spPr bwMode="auto">
            <a:xfrm>
              <a:off x="2116" y="3540"/>
              <a:ext cx="0" cy="16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4" name="Group 41"/>
          <p:cNvGrpSpPr>
            <a:grpSpLocks/>
          </p:cNvGrpSpPr>
          <p:nvPr/>
        </p:nvGrpSpPr>
        <p:grpSpPr bwMode="auto">
          <a:xfrm>
            <a:off x="6994525" y="525463"/>
            <a:ext cx="1498600" cy="714375"/>
            <a:chOff x="4406" y="331"/>
            <a:chExt cx="944" cy="450"/>
          </a:xfrm>
        </p:grpSpPr>
        <p:sp>
          <p:nvSpPr>
            <p:cNvPr id="14380" name="Line 37"/>
            <p:cNvSpPr>
              <a:spLocks noChangeShapeType="1"/>
            </p:cNvSpPr>
            <p:nvPr/>
          </p:nvSpPr>
          <p:spPr bwMode="auto">
            <a:xfrm flipV="1">
              <a:off x="4406" y="439"/>
              <a:ext cx="252" cy="33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4381" name="Line 38"/>
            <p:cNvSpPr>
              <a:spLocks noChangeShapeType="1"/>
            </p:cNvSpPr>
            <p:nvPr/>
          </p:nvSpPr>
          <p:spPr bwMode="auto">
            <a:xfrm flipV="1">
              <a:off x="4524" y="594"/>
              <a:ext cx="137" cy="18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4382" name="Text Box 39"/>
            <p:cNvSpPr txBox="1">
              <a:spLocks noChangeArrowheads="1"/>
            </p:cNvSpPr>
            <p:nvPr/>
          </p:nvSpPr>
          <p:spPr bwMode="auto">
            <a:xfrm>
              <a:off x="4643" y="331"/>
              <a:ext cx="707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 i="0"/>
                <a:t>Source: A</a:t>
              </a:r>
            </a:p>
          </p:txBody>
        </p:sp>
        <p:sp>
          <p:nvSpPr>
            <p:cNvPr id="14383" name="Text Box 40"/>
            <p:cNvSpPr txBox="1">
              <a:spLocks noChangeArrowheads="1"/>
            </p:cNvSpPr>
            <p:nvPr/>
          </p:nvSpPr>
          <p:spPr bwMode="auto">
            <a:xfrm>
              <a:off x="4660" y="492"/>
              <a:ext cx="593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 i="0"/>
                <a:t>Dest: A’</a:t>
              </a:r>
            </a:p>
          </p:txBody>
        </p:sp>
      </p:grpSp>
      <p:grpSp>
        <p:nvGrpSpPr>
          <p:cNvPr id="5" name="Group 47"/>
          <p:cNvGrpSpPr>
            <a:grpSpLocks/>
          </p:cNvGrpSpPr>
          <p:nvPr/>
        </p:nvGrpSpPr>
        <p:grpSpPr bwMode="auto">
          <a:xfrm>
            <a:off x="3336925" y="4937125"/>
            <a:ext cx="3035300" cy="1444625"/>
            <a:chOff x="3441" y="3154"/>
            <a:chExt cx="1912" cy="910"/>
          </a:xfrm>
        </p:grpSpPr>
        <p:sp>
          <p:nvSpPr>
            <p:cNvPr id="14375" name="Rectangle 43"/>
            <p:cNvSpPr>
              <a:spLocks noChangeArrowheads="1"/>
            </p:cNvSpPr>
            <p:nvPr/>
          </p:nvSpPr>
          <p:spPr bwMode="auto">
            <a:xfrm>
              <a:off x="3449" y="3154"/>
              <a:ext cx="1893" cy="90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4376" name="Text Box 42"/>
            <p:cNvSpPr txBox="1">
              <a:spLocks noChangeArrowheads="1"/>
            </p:cNvSpPr>
            <p:nvPr/>
          </p:nvSpPr>
          <p:spPr bwMode="auto">
            <a:xfrm>
              <a:off x="3441" y="3175"/>
              <a:ext cx="191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i="0"/>
                <a:t>MAC addr  interface   TTL</a:t>
              </a:r>
            </a:p>
          </p:txBody>
        </p:sp>
        <p:sp>
          <p:nvSpPr>
            <p:cNvPr id="14377" name="Line 44"/>
            <p:cNvSpPr>
              <a:spLocks noChangeShapeType="1"/>
            </p:cNvSpPr>
            <p:nvPr/>
          </p:nvSpPr>
          <p:spPr bwMode="auto">
            <a:xfrm>
              <a:off x="4226" y="3154"/>
              <a:ext cx="0" cy="90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4378" name="Line 45"/>
            <p:cNvSpPr>
              <a:spLocks noChangeShapeType="1"/>
            </p:cNvSpPr>
            <p:nvPr/>
          </p:nvSpPr>
          <p:spPr bwMode="auto">
            <a:xfrm>
              <a:off x="4963" y="3157"/>
              <a:ext cx="0" cy="90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4379" name="Line 46"/>
            <p:cNvSpPr>
              <a:spLocks noChangeShapeType="1"/>
            </p:cNvSpPr>
            <p:nvPr/>
          </p:nvSpPr>
          <p:spPr bwMode="auto">
            <a:xfrm>
              <a:off x="3452" y="3397"/>
              <a:ext cx="188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sp>
        <p:nvSpPr>
          <p:cNvPr id="420912" name="Text Box 48"/>
          <p:cNvSpPr txBox="1">
            <a:spLocks noChangeArrowheads="1"/>
          </p:cNvSpPr>
          <p:nvPr/>
        </p:nvSpPr>
        <p:spPr bwMode="auto">
          <a:xfrm>
            <a:off x="6435725" y="5326063"/>
            <a:ext cx="178117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/>
              <a:t>Switch table </a:t>
            </a:r>
          </a:p>
          <a:p>
            <a:pPr algn="ctr" eaLnBrk="0" hangingPunct="0"/>
            <a:r>
              <a:rPr lang="en-US"/>
              <a:t>(</a:t>
            </a:r>
            <a:r>
              <a:rPr lang="el-GR"/>
              <a:t>αρχικά άδειος</a:t>
            </a:r>
            <a:r>
              <a:rPr lang="en-US"/>
              <a:t>)</a:t>
            </a:r>
          </a:p>
        </p:txBody>
      </p:sp>
      <p:grpSp>
        <p:nvGrpSpPr>
          <p:cNvPr id="6" name="Group 53"/>
          <p:cNvGrpSpPr>
            <a:grpSpLocks/>
          </p:cNvGrpSpPr>
          <p:nvPr/>
        </p:nvGrpSpPr>
        <p:grpSpPr bwMode="auto">
          <a:xfrm>
            <a:off x="3771900" y="5370513"/>
            <a:ext cx="2493963" cy="374650"/>
            <a:chOff x="2376" y="3383"/>
            <a:chExt cx="1571" cy="236"/>
          </a:xfrm>
        </p:grpSpPr>
        <p:sp>
          <p:nvSpPr>
            <p:cNvPr id="14372" name="Text Box 49"/>
            <p:cNvSpPr txBox="1">
              <a:spLocks noChangeArrowheads="1"/>
            </p:cNvSpPr>
            <p:nvPr/>
          </p:nvSpPr>
          <p:spPr bwMode="auto">
            <a:xfrm>
              <a:off x="2376" y="3388"/>
              <a:ext cx="22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/>
                <a:t>A</a:t>
              </a:r>
            </a:p>
          </p:txBody>
        </p:sp>
        <p:sp>
          <p:nvSpPr>
            <p:cNvPr id="14373" name="Text Box 50"/>
            <p:cNvSpPr txBox="1">
              <a:spLocks noChangeArrowheads="1"/>
            </p:cNvSpPr>
            <p:nvPr/>
          </p:nvSpPr>
          <p:spPr bwMode="auto">
            <a:xfrm>
              <a:off x="3133" y="3387"/>
              <a:ext cx="18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/>
                <a:t>1</a:t>
              </a:r>
            </a:p>
          </p:txBody>
        </p:sp>
        <p:sp>
          <p:nvSpPr>
            <p:cNvPr id="14374" name="Text Box 51"/>
            <p:cNvSpPr txBox="1">
              <a:spLocks noChangeArrowheads="1"/>
            </p:cNvSpPr>
            <p:nvPr/>
          </p:nvSpPr>
          <p:spPr bwMode="auto">
            <a:xfrm>
              <a:off x="3655" y="3383"/>
              <a:ext cx="2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/>
                <a:t>60</a:t>
              </a:r>
            </a:p>
          </p:txBody>
        </p:sp>
      </p:grpSp>
      <p:sp>
        <p:nvSpPr>
          <p:cNvPr id="14371" name="Rectangle 5"/>
          <p:cNvSpPr txBox="1">
            <a:spLocks noChangeArrowheads="1"/>
          </p:cNvSpPr>
          <p:nvPr/>
        </p:nvSpPr>
        <p:spPr bwMode="auto">
          <a:xfrm>
            <a:off x="3876675" y="6400800"/>
            <a:ext cx="4429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/>
            <a:r>
              <a:rPr lang="el-GR" sz="1100" i="0" dirty="0" smtClean="0">
                <a:latin typeface="Arial" charset="0"/>
                <a:cs typeface="Arial" charset="0"/>
              </a:rPr>
              <a:t>Δίκτυα Επικοινωνιών- </a:t>
            </a:r>
            <a:r>
              <a:rPr lang="en-US" sz="1100" i="0" dirty="0">
                <a:latin typeface="Arial" charset="0"/>
                <a:cs typeface="Arial" charset="0"/>
              </a:rPr>
              <a:t>5: </a:t>
            </a:r>
            <a:r>
              <a:rPr lang="el-GR" sz="1100" i="0" dirty="0">
                <a:latin typeface="Arial" charset="0"/>
                <a:cs typeface="Arial" charset="0"/>
              </a:rPr>
              <a:t>Επίπεδο ζεύξης δεδομένων</a:t>
            </a:r>
            <a:endParaRPr lang="en-US" sz="1100" i="0" dirty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4209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2.59259E-6 L -0.10694 0.11482 L -0.10694 0.24329 " pathEditMode="relative" rAng="0" ptsTypes="AAA">
                                      <p:cBhvr>
                                        <p:cTn id="2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300" y="12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0912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793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0E05AC3C-E6BB-458C-A82C-DF96C857E39D}" type="slidenum">
              <a:rPr lang="en-US" smtClean="0">
                <a:latin typeface="Arial" charset="0"/>
                <a:cs typeface="Arial" charset="0"/>
              </a:rPr>
              <a:pPr/>
              <a:t>65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417794" name="Rectangle 2"/>
          <p:cNvSpPr>
            <a:spLocks noGrp="1" noChangeArrowheads="1"/>
          </p:cNvSpPr>
          <p:nvPr>
            <p:ph type="title"/>
          </p:nvPr>
        </p:nvSpPr>
        <p:spPr>
          <a:xfrm>
            <a:off x="509588" y="0"/>
            <a:ext cx="8224837" cy="1143000"/>
          </a:xfrm>
        </p:spPr>
        <p:txBody>
          <a:bodyPr/>
          <a:lstStyle/>
          <a:p>
            <a:r>
              <a:rPr lang="el-GR" sz="2800" dirty="0" err="1" smtClean="0"/>
              <a:t>Μεταγωγέας</a:t>
            </a:r>
            <a:r>
              <a:rPr lang="en-US" sz="2800" dirty="0" smtClean="0"/>
              <a:t>: </a:t>
            </a:r>
            <a:r>
              <a:rPr lang="el-GR" sz="2800" dirty="0" smtClean="0"/>
              <a:t>φιλτράρισμα/προώθηση πλαισίων</a:t>
            </a:r>
            <a:endParaRPr lang="en-US" sz="2800" dirty="0" smtClean="0"/>
          </a:p>
        </p:txBody>
      </p:sp>
      <p:sp>
        <p:nvSpPr>
          <p:cNvPr id="417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30238" y="1150938"/>
            <a:ext cx="8513762" cy="4672012"/>
          </a:xfrm>
        </p:spPr>
        <p:txBody>
          <a:bodyPr/>
          <a:lstStyle/>
          <a:p>
            <a:pPr>
              <a:buFont typeface="ZapfDingbats"/>
              <a:buNone/>
            </a:pPr>
            <a:r>
              <a:rPr lang="el-GR" sz="2000" b="1" dirty="0" smtClean="0"/>
              <a:t>Όταν λαμβάνεται πλαίσιο</a:t>
            </a:r>
            <a:r>
              <a:rPr lang="en-US" sz="2000" b="1" dirty="0" smtClean="0"/>
              <a:t> </a:t>
            </a:r>
            <a:r>
              <a:rPr lang="el-GR" sz="2000" b="1" dirty="0" smtClean="0"/>
              <a:t>στον </a:t>
            </a:r>
            <a:r>
              <a:rPr lang="el-GR" sz="2000" b="1" dirty="0" err="1" smtClean="0"/>
              <a:t>μεταγωγέα</a:t>
            </a:r>
            <a:r>
              <a:rPr lang="en-US" sz="2000" b="1" dirty="0" smtClean="0"/>
              <a:t>:</a:t>
            </a:r>
            <a:r>
              <a:rPr lang="en-US" sz="2000" u="sng" dirty="0" smtClean="0">
                <a:solidFill>
                  <a:srgbClr val="FF0000"/>
                </a:solidFill>
              </a:rPr>
              <a:t/>
            </a:r>
            <a:br>
              <a:rPr lang="en-US" sz="2000" u="sng" dirty="0" smtClean="0">
                <a:solidFill>
                  <a:srgbClr val="FF0000"/>
                </a:solidFill>
              </a:rPr>
            </a:br>
            <a:endParaRPr lang="en-US" sz="2000" u="sng" dirty="0" smtClean="0">
              <a:solidFill>
                <a:srgbClr val="FF0000"/>
              </a:solidFill>
            </a:endParaRPr>
          </a:p>
          <a:p>
            <a:pPr>
              <a:buFont typeface="ZapfDingbats"/>
              <a:buNone/>
            </a:pPr>
            <a:r>
              <a:rPr lang="en-US" sz="2000" dirty="0" smtClean="0"/>
              <a:t>1. </a:t>
            </a:r>
            <a:r>
              <a:rPr lang="el-GR" sz="2000" dirty="0" smtClean="0"/>
              <a:t>Κατάγραψε εισερχόμενη ζεύξη, </a:t>
            </a:r>
            <a:r>
              <a:rPr lang="en-US" sz="2000" dirty="0" smtClean="0"/>
              <a:t>MAC </a:t>
            </a:r>
            <a:r>
              <a:rPr lang="el-GR" sz="2000" dirty="0" smtClean="0"/>
              <a:t>διεύθυνση υπολογιστή-αποστολέα</a:t>
            </a:r>
          </a:p>
          <a:p>
            <a:pPr>
              <a:buFont typeface="ZapfDingbats"/>
              <a:buNone/>
            </a:pPr>
            <a:r>
              <a:rPr lang="en-US" sz="2000" dirty="0" smtClean="0"/>
              <a:t>2. </a:t>
            </a:r>
            <a:r>
              <a:rPr lang="el-GR" sz="2000" dirty="0" smtClean="0"/>
              <a:t>Διάταξε τον πίνακα μεταγωγής βάσει της διεύθυνσης</a:t>
            </a:r>
            <a:r>
              <a:rPr lang="en-US" sz="2000" dirty="0" smtClean="0"/>
              <a:t> MAC </a:t>
            </a:r>
            <a:r>
              <a:rPr lang="el-GR" sz="2000" dirty="0" smtClean="0"/>
              <a:t>προορισμού</a:t>
            </a:r>
            <a:endParaRPr lang="en-US" sz="2000" b="1" dirty="0" smtClean="0">
              <a:solidFill>
                <a:schemeClr val="accent2"/>
              </a:solidFill>
            </a:endParaRPr>
          </a:p>
          <a:p>
            <a:pPr>
              <a:buFont typeface="ZapfDingbats"/>
              <a:buNone/>
            </a:pPr>
            <a:r>
              <a:rPr lang="en-US" sz="2000" b="1" dirty="0" smtClean="0">
                <a:solidFill>
                  <a:schemeClr val="accent2"/>
                </a:solidFill>
              </a:rPr>
              <a:t>3. if </a:t>
            </a:r>
            <a:r>
              <a:rPr lang="el-GR" sz="2000" dirty="0" smtClean="0"/>
              <a:t>βρεθεί καταχώριση για τον προορισμό 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>  </a:t>
            </a:r>
            <a:r>
              <a:rPr lang="en-US" sz="2000" b="1" dirty="0" smtClean="0">
                <a:solidFill>
                  <a:schemeClr val="accent2"/>
                </a:solidFill>
              </a:rPr>
              <a:t>then {</a:t>
            </a:r>
          </a:p>
          <a:p>
            <a:pPr>
              <a:buFont typeface="ZapfDingbats"/>
              <a:buNone/>
            </a:pPr>
            <a:r>
              <a:rPr lang="en-US" sz="2000" b="1" dirty="0" smtClean="0">
                <a:solidFill>
                  <a:schemeClr val="accent2"/>
                </a:solidFill>
              </a:rPr>
              <a:t>     if </a:t>
            </a:r>
            <a:r>
              <a:rPr lang="el-GR" sz="2000" dirty="0" smtClean="0"/>
              <a:t>ο προορισμός στο τμήμα από το οποίο έφτασε το πλαίσιο 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>       </a:t>
            </a:r>
            <a:r>
              <a:rPr lang="en-US" sz="2000" b="1" dirty="0" smtClean="0">
                <a:solidFill>
                  <a:schemeClr val="accent2"/>
                </a:solidFill>
              </a:rPr>
              <a:t>then</a:t>
            </a:r>
            <a:r>
              <a:rPr lang="en-US" sz="2000" dirty="0" smtClean="0"/>
              <a:t> </a:t>
            </a:r>
            <a:r>
              <a:rPr lang="el-GR" sz="2000" dirty="0" smtClean="0"/>
              <a:t>απόρριψε το πλαίσιο</a:t>
            </a:r>
            <a:endParaRPr lang="en-US" sz="2000" dirty="0" smtClean="0"/>
          </a:p>
          <a:p>
            <a:pPr>
              <a:buFont typeface="ZapfDingbats"/>
              <a:buNone/>
            </a:pPr>
            <a:r>
              <a:rPr lang="en-US" sz="2000" dirty="0" smtClean="0"/>
              <a:t>           </a:t>
            </a:r>
            <a:r>
              <a:rPr lang="en-US" sz="2000" b="1" dirty="0" smtClean="0">
                <a:solidFill>
                  <a:schemeClr val="accent2"/>
                </a:solidFill>
              </a:rPr>
              <a:t>else</a:t>
            </a:r>
            <a:r>
              <a:rPr lang="en-US" sz="2000" dirty="0" smtClean="0"/>
              <a:t> </a:t>
            </a:r>
            <a:r>
              <a:rPr lang="el-GR" sz="2000" dirty="0" smtClean="0"/>
              <a:t>προώθησε το πλαίσιο στη </a:t>
            </a:r>
            <a:r>
              <a:rPr lang="el-GR" sz="2000" dirty="0" err="1" smtClean="0"/>
              <a:t>διεπαφή</a:t>
            </a:r>
            <a:r>
              <a:rPr lang="el-GR" sz="2000" dirty="0" smtClean="0"/>
              <a:t> που υποδεικνύεται από 	την καταχώριση</a:t>
            </a:r>
            <a:endParaRPr lang="en-US" sz="2000" dirty="0" smtClean="0"/>
          </a:p>
          <a:p>
            <a:pPr>
              <a:buFont typeface="ZapfDingbats"/>
              <a:buNone/>
            </a:pPr>
            <a:r>
              <a:rPr lang="en-US" sz="2000" dirty="0" smtClean="0"/>
              <a:t>     </a:t>
            </a:r>
            <a:r>
              <a:rPr lang="en-US" sz="2000" b="1" dirty="0" smtClean="0">
                <a:solidFill>
                  <a:schemeClr val="accent2"/>
                </a:solidFill>
              </a:rPr>
              <a:t>  }   </a:t>
            </a:r>
            <a:endParaRPr lang="en-US" sz="2000" dirty="0" smtClean="0"/>
          </a:p>
          <a:p>
            <a:pPr>
              <a:buFont typeface="ZapfDingbats"/>
              <a:buNone/>
            </a:pPr>
            <a:r>
              <a:rPr lang="en-US" sz="2000" dirty="0" smtClean="0"/>
              <a:t>      </a:t>
            </a:r>
            <a:r>
              <a:rPr lang="en-US" sz="2000" b="1" dirty="0" smtClean="0">
                <a:solidFill>
                  <a:schemeClr val="accent2"/>
                </a:solidFill>
              </a:rPr>
              <a:t>else</a:t>
            </a:r>
            <a:r>
              <a:rPr lang="en-US" sz="2000" dirty="0" smtClean="0"/>
              <a:t> flood</a:t>
            </a:r>
            <a:endParaRPr lang="en-US" sz="2400" dirty="0" smtClean="0"/>
          </a:p>
          <a:p>
            <a:pPr lvl="3">
              <a:buFontTx/>
              <a:buNone/>
            </a:pPr>
            <a:r>
              <a:rPr lang="en-US" sz="1800" dirty="0" smtClean="0"/>
              <a:t>  </a:t>
            </a:r>
          </a:p>
        </p:txBody>
      </p:sp>
      <p:sp>
        <p:nvSpPr>
          <p:cNvPr id="417796" name="Text Box 4"/>
          <p:cNvSpPr txBox="1">
            <a:spLocks noChangeArrowheads="1"/>
          </p:cNvSpPr>
          <p:nvPr/>
        </p:nvSpPr>
        <p:spPr bwMode="auto">
          <a:xfrm>
            <a:off x="2652713" y="4964113"/>
            <a:ext cx="5119687" cy="646112"/>
          </a:xfrm>
          <a:prstGeom prst="rect">
            <a:avLst/>
          </a:prstGeom>
          <a:noFill/>
          <a:ln w="12700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l-GR">
                <a:solidFill>
                  <a:schemeClr val="accent2"/>
                </a:solidFill>
              </a:rPr>
              <a:t>προώθηση σε όλες τις διεπαφές εκτός από αυτή</a:t>
            </a:r>
          </a:p>
          <a:p>
            <a:pPr eaLnBrk="0" hangingPunct="0"/>
            <a:r>
              <a:rPr lang="el-GR">
                <a:solidFill>
                  <a:schemeClr val="accent2"/>
                </a:solidFill>
              </a:rPr>
              <a:t> από την οποία έφτασε το πλαίσιο</a:t>
            </a:r>
            <a:endParaRPr lang="en-US">
              <a:solidFill>
                <a:schemeClr val="accent2"/>
              </a:solidFill>
            </a:endParaRPr>
          </a:p>
        </p:txBody>
      </p:sp>
      <p:sp>
        <p:nvSpPr>
          <p:cNvPr id="417797" name="Line 5"/>
          <p:cNvSpPr>
            <a:spLocks noChangeShapeType="1"/>
          </p:cNvSpPr>
          <p:nvPr/>
        </p:nvSpPr>
        <p:spPr bwMode="auto">
          <a:xfrm flipH="1" flipV="1">
            <a:off x="2073275" y="5153025"/>
            <a:ext cx="525463" cy="3175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417798" name="Rectangle 5"/>
          <p:cNvSpPr txBox="1">
            <a:spLocks noChangeArrowheads="1"/>
          </p:cNvSpPr>
          <p:nvPr/>
        </p:nvSpPr>
        <p:spPr bwMode="auto">
          <a:xfrm>
            <a:off x="3876675" y="6400800"/>
            <a:ext cx="4429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/>
            <a:r>
              <a:rPr lang="el-GR" sz="1100" i="0" dirty="0" smtClean="0">
                <a:latin typeface="Arial" charset="0"/>
                <a:cs typeface="Arial" charset="0"/>
              </a:rPr>
              <a:t>Δίκτυα Επικοινωνιών- </a:t>
            </a:r>
            <a:r>
              <a:rPr lang="en-US" sz="1100" i="0" dirty="0">
                <a:latin typeface="Arial" charset="0"/>
                <a:cs typeface="Arial" charset="0"/>
              </a:rPr>
              <a:t>5: </a:t>
            </a:r>
            <a:r>
              <a:rPr lang="el-GR" sz="1100" i="0" dirty="0">
                <a:latin typeface="Arial" charset="0"/>
                <a:cs typeface="Arial" charset="0"/>
              </a:rPr>
              <a:t>Επίπεδο ζεύξης δεδομένων</a:t>
            </a:r>
            <a:endParaRPr lang="en-US" sz="1100" i="0" dirty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8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8CBE34D1-DD95-416D-83FA-56E02E0CBE03}" type="slidenum">
              <a:rPr lang="en-US" smtClean="0">
                <a:latin typeface="Arial" charset="0"/>
                <a:cs typeface="Arial" charset="0"/>
              </a:rPr>
              <a:pPr/>
              <a:t>66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5369" name="Rectangle 2"/>
          <p:cNvSpPr>
            <a:spLocks noGrp="1" noChangeArrowheads="1"/>
          </p:cNvSpPr>
          <p:nvPr>
            <p:ph type="title"/>
          </p:nvPr>
        </p:nvSpPr>
        <p:spPr>
          <a:xfrm>
            <a:off x="339725" y="696913"/>
            <a:ext cx="3108325" cy="1143000"/>
          </a:xfrm>
        </p:spPr>
        <p:txBody>
          <a:bodyPr/>
          <a:lstStyle/>
          <a:p>
            <a:r>
              <a:rPr lang="el-GR" sz="2800" dirty="0" err="1" smtClean="0"/>
              <a:t>Αυτοεκμάθηση</a:t>
            </a:r>
            <a:r>
              <a:rPr lang="en-US" sz="2800" dirty="0" smtClean="0"/>
              <a:t>, </a:t>
            </a:r>
            <a:r>
              <a:rPr lang="el-GR" sz="2800" dirty="0" smtClean="0"/>
              <a:t>προώθηση</a:t>
            </a:r>
            <a:r>
              <a:rPr lang="en-US" sz="2800" dirty="0" smtClean="0"/>
              <a:t>: </a:t>
            </a:r>
            <a:r>
              <a:rPr lang="el-GR" sz="2800" dirty="0" smtClean="0"/>
              <a:t>παράδειγμα</a:t>
            </a:r>
            <a:endParaRPr lang="en-US" sz="2800" dirty="0" smtClean="0"/>
          </a:p>
        </p:txBody>
      </p:sp>
      <p:graphicFrame>
        <p:nvGraphicFramePr>
          <p:cNvPr id="15362" name="Object 4"/>
          <p:cNvGraphicFramePr>
            <a:graphicFrameLocks noChangeAspect="1"/>
          </p:cNvGraphicFramePr>
          <p:nvPr/>
        </p:nvGraphicFramePr>
        <p:xfrm>
          <a:off x="5029200" y="2185988"/>
          <a:ext cx="611188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86" name="Clip" r:id="rId4" imgW="1305000" imgH="1085760" progId="">
                  <p:embed/>
                </p:oleObj>
              </mc:Choice>
              <mc:Fallback>
                <p:oleObj name="Clip" r:id="rId4" imgW="1305000" imgH="1085760" progId="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9200" y="2185988"/>
                        <a:ext cx="611188" cy="520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3" name="Object 5"/>
          <p:cNvGraphicFramePr>
            <a:graphicFrameLocks noChangeAspect="1"/>
          </p:cNvGraphicFramePr>
          <p:nvPr/>
        </p:nvGraphicFramePr>
        <p:xfrm>
          <a:off x="7686675" y="3311525"/>
          <a:ext cx="611188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87" name="Clip" r:id="rId6" imgW="1305000" imgH="1085760" progId="">
                  <p:embed/>
                </p:oleObj>
              </mc:Choice>
              <mc:Fallback>
                <p:oleObj name="Clip" r:id="rId6" imgW="1305000" imgH="1085760" progId="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86675" y="3311525"/>
                        <a:ext cx="611188" cy="520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70" name="Line 6"/>
          <p:cNvSpPr>
            <a:spLocks noChangeShapeType="1"/>
          </p:cNvSpPr>
          <p:nvPr/>
        </p:nvSpPr>
        <p:spPr bwMode="auto">
          <a:xfrm>
            <a:off x="5575300" y="2582863"/>
            <a:ext cx="754063" cy="43338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5371" name="Line 7"/>
          <p:cNvSpPr>
            <a:spLocks noChangeShapeType="1"/>
          </p:cNvSpPr>
          <p:nvPr/>
        </p:nvSpPr>
        <p:spPr bwMode="auto">
          <a:xfrm flipV="1">
            <a:off x="5637213" y="3200400"/>
            <a:ext cx="679450" cy="655638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5372" name="Line 8"/>
          <p:cNvSpPr>
            <a:spLocks noChangeShapeType="1"/>
          </p:cNvSpPr>
          <p:nvPr/>
        </p:nvSpPr>
        <p:spPr bwMode="auto">
          <a:xfrm flipV="1">
            <a:off x="6761163" y="2533650"/>
            <a:ext cx="593725" cy="4079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5373" name="Line 9"/>
          <p:cNvSpPr>
            <a:spLocks noChangeShapeType="1"/>
          </p:cNvSpPr>
          <p:nvPr/>
        </p:nvSpPr>
        <p:spPr bwMode="auto">
          <a:xfrm>
            <a:off x="6835775" y="3016250"/>
            <a:ext cx="939800" cy="3952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graphicFrame>
        <p:nvGraphicFramePr>
          <p:cNvPr id="15364" name="Object 10"/>
          <p:cNvGraphicFramePr>
            <a:graphicFrameLocks noChangeAspect="1"/>
          </p:cNvGraphicFramePr>
          <p:nvPr/>
        </p:nvGraphicFramePr>
        <p:xfrm>
          <a:off x="5365750" y="3836988"/>
          <a:ext cx="611188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88" name="Clip" r:id="rId7" imgW="1305000" imgH="1085760" progId="">
                  <p:embed/>
                </p:oleObj>
              </mc:Choice>
              <mc:Fallback>
                <p:oleObj name="Clip" r:id="rId7" imgW="1305000" imgH="1085760" progId="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65750" y="3836988"/>
                        <a:ext cx="611188" cy="520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5" name="Object 11"/>
          <p:cNvGraphicFramePr>
            <a:graphicFrameLocks noChangeAspect="1"/>
          </p:cNvGraphicFramePr>
          <p:nvPr/>
        </p:nvGraphicFramePr>
        <p:xfrm>
          <a:off x="7297738" y="2201863"/>
          <a:ext cx="611187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89" name="Clip" r:id="rId8" imgW="1305000" imgH="1085760" progId="">
                  <p:embed/>
                </p:oleObj>
              </mc:Choice>
              <mc:Fallback>
                <p:oleObj name="Clip" r:id="rId8" imgW="1305000" imgH="1085760" progId="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97738" y="2201863"/>
                        <a:ext cx="611187" cy="520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6" name="Object 12"/>
          <p:cNvGraphicFramePr>
            <a:graphicFrameLocks noChangeAspect="1"/>
          </p:cNvGraphicFramePr>
          <p:nvPr/>
        </p:nvGraphicFramePr>
        <p:xfrm>
          <a:off x="6203950" y="1622425"/>
          <a:ext cx="611188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90" name="Clip" r:id="rId9" imgW="1305000" imgH="1085760" progId="">
                  <p:embed/>
                </p:oleObj>
              </mc:Choice>
              <mc:Fallback>
                <p:oleObj name="Clip" r:id="rId9" imgW="1305000" imgH="1085760" progId="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03950" y="1622425"/>
                        <a:ext cx="611188" cy="520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74" name="Line 13"/>
          <p:cNvSpPr>
            <a:spLocks noChangeShapeType="1"/>
          </p:cNvSpPr>
          <p:nvPr/>
        </p:nvSpPr>
        <p:spPr bwMode="auto">
          <a:xfrm flipH="1" flipV="1">
            <a:off x="6529388" y="2132013"/>
            <a:ext cx="11112" cy="7810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graphicFrame>
        <p:nvGraphicFramePr>
          <p:cNvPr id="15367" name="Object 14"/>
          <p:cNvGraphicFramePr>
            <a:graphicFrameLocks noChangeAspect="1"/>
          </p:cNvGraphicFramePr>
          <p:nvPr/>
        </p:nvGraphicFramePr>
        <p:xfrm>
          <a:off x="6523038" y="3951288"/>
          <a:ext cx="611187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91" name="Clip" r:id="rId10" imgW="1305000" imgH="1085760" progId="">
                  <p:embed/>
                </p:oleObj>
              </mc:Choice>
              <mc:Fallback>
                <p:oleObj name="Clip" r:id="rId10" imgW="1305000" imgH="1085760" progId="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23038" y="3951288"/>
                        <a:ext cx="611187" cy="520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75" name="Line 15"/>
          <p:cNvSpPr>
            <a:spLocks noChangeShapeType="1"/>
          </p:cNvSpPr>
          <p:nvPr/>
        </p:nvSpPr>
        <p:spPr bwMode="auto">
          <a:xfrm flipH="1" flipV="1">
            <a:off x="6538913" y="3159125"/>
            <a:ext cx="204787" cy="80803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5376" name="Text Box 16"/>
          <p:cNvSpPr txBox="1">
            <a:spLocks noChangeArrowheads="1"/>
          </p:cNvSpPr>
          <p:nvPr/>
        </p:nvSpPr>
        <p:spPr bwMode="auto">
          <a:xfrm>
            <a:off x="6411913" y="1243013"/>
            <a:ext cx="35083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/>
              <a:t>A</a:t>
            </a:r>
          </a:p>
        </p:txBody>
      </p:sp>
      <p:sp>
        <p:nvSpPr>
          <p:cNvPr id="15377" name="Text Box 17"/>
          <p:cNvSpPr txBox="1">
            <a:spLocks noChangeArrowheads="1"/>
          </p:cNvSpPr>
          <p:nvPr/>
        </p:nvSpPr>
        <p:spPr bwMode="auto">
          <a:xfrm>
            <a:off x="6605588" y="4502150"/>
            <a:ext cx="39211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/>
              <a:t>A’</a:t>
            </a:r>
          </a:p>
        </p:txBody>
      </p:sp>
      <p:sp>
        <p:nvSpPr>
          <p:cNvPr id="15378" name="Text Box 18"/>
          <p:cNvSpPr txBox="1">
            <a:spLocks noChangeArrowheads="1"/>
          </p:cNvSpPr>
          <p:nvPr/>
        </p:nvSpPr>
        <p:spPr bwMode="auto">
          <a:xfrm>
            <a:off x="7827963" y="1912938"/>
            <a:ext cx="32861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/>
              <a:t>B</a:t>
            </a:r>
          </a:p>
        </p:txBody>
      </p:sp>
      <p:sp>
        <p:nvSpPr>
          <p:cNvPr id="15379" name="Text Box 19"/>
          <p:cNvSpPr txBox="1">
            <a:spLocks noChangeArrowheads="1"/>
          </p:cNvSpPr>
          <p:nvPr/>
        </p:nvSpPr>
        <p:spPr bwMode="auto">
          <a:xfrm>
            <a:off x="5497513" y="4398963"/>
            <a:ext cx="3698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/>
              <a:t>B’</a:t>
            </a:r>
          </a:p>
        </p:txBody>
      </p:sp>
      <p:sp>
        <p:nvSpPr>
          <p:cNvPr id="15380" name="Text Box 20"/>
          <p:cNvSpPr txBox="1">
            <a:spLocks noChangeArrowheads="1"/>
          </p:cNvSpPr>
          <p:nvPr/>
        </p:nvSpPr>
        <p:spPr bwMode="auto">
          <a:xfrm>
            <a:off x="7918450" y="3779838"/>
            <a:ext cx="32226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/>
              <a:t>C</a:t>
            </a:r>
          </a:p>
        </p:txBody>
      </p:sp>
      <p:sp>
        <p:nvSpPr>
          <p:cNvPr id="15381" name="Text Box 21"/>
          <p:cNvSpPr txBox="1">
            <a:spLocks noChangeArrowheads="1"/>
          </p:cNvSpPr>
          <p:nvPr/>
        </p:nvSpPr>
        <p:spPr bwMode="auto">
          <a:xfrm>
            <a:off x="5006975" y="1860550"/>
            <a:ext cx="3635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/>
              <a:t>C’</a:t>
            </a:r>
          </a:p>
        </p:txBody>
      </p:sp>
      <p:grpSp>
        <p:nvGrpSpPr>
          <p:cNvPr id="15382" name="Group 22"/>
          <p:cNvGrpSpPr>
            <a:grpSpLocks/>
          </p:cNvGrpSpPr>
          <p:nvPr/>
        </p:nvGrpSpPr>
        <p:grpSpPr bwMode="auto">
          <a:xfrm>
            <a:off x="6145213" y="2936875"/>
            <a:ext cx="720725" cy="279400"/>
            <a:chOff x="3913" y="3140"/>
            <a:chExt cx="454" cy="176"/>
          </a:xfrm>
        </p:grpSpPr>
        <p:sp>
          <p:nvSpPr>
            <p:cNvPr id="15448" name="Rectangle 23"/>
            <p:cNvSpPr>
              <a:spLocks noChangeArrowheads="1"/>
            </p:cNvSpPr>
            <p:nvPr/>
          </p:nvSpPr>
          <p:spPr bwMode="auto">
            <a:xfrm>
              <a:off x="3913" y="3228"/>
              <a:ext cx="407" cy="88"/>
            </a:xfrm>
            <a:prstGeom prst="rect">
              <a:avLst/>
            </a:prstGeom>
            <a:solidFill>
              <a:schemeClr val="hlink"/>
            </a:solidFill>
            <a:ln w="9525">
              <a:miter lim="800000"/>
              <a:headEnd/>
              <a:tailEnd/>
            </a:ln>
            <a:scene3d>
              <a:camera prst="legacyObliqueTopRight"/>
              <a:lightRig rig="legacyFlat3" dir="l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hlink"/>
              </a:extrusionClr>
            </a:sp3d>
          </p:spPr>
          <p:txBody>
            <a:bodyPr wrap="none" anchor="ctr">
              <a:flatTx/>
            </a:bodyPr>
            <a:lstStyle/>
            <a:p>
              <a:pPr eaLnBrk="0" hangingPunct="0"/>
              <a:endParaRPr lang="el-GR"/>
            </a:p>
          </p:txBody>
        </p:sp>
        <p:sp>
          <p:nvSpPr>
            <p:cNvPr id="15449" name="Freeform 24"/>
            <p:cNvSpPr>
              <a:spLocks/>
            </p:cNvSpPr>
            <p:nvPr/>
          </p:nvSpPr>
          <p:spPr bwMode="auto">
            <a:xfrm>
              <a:off x="3958" y="3145"/>
              <a:ext cx="409" cy="68"/>
            </a:xfrm>
            <a:custGeom>
              <a:avLst/>
              <a:gdLst>
                <a:gd name="T0" fmla="*/ 0 w 280"/>
                <a:gd name="T1" fmla="*/ 620 h 63"/>
                <a:gd name="T2" fmla="*/ 3187314 w 280"/>
                <a:gd name="T3" fmla="*/ 610 h 63"/>
                <a:gd name="T4" fmla="*/ 18919496 w 280"/>
                <a:gd name="T5" fmla="*/ 0 h 63"/>
                <a:gd name="T6" fmla="*/ 24199801 w 280"/>
                <a:gd name="T7" fmla="*/ 0 h 6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80"/>
                <a:gd name="T13" fmla="*/ 0 h 63"/>
                <a:gd name="T14" fmla="*/ 280 w 280"/>
                <a:gd name="T15" fmla="*/ 63 h 6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80" h="63">
                  <a:moveTo>
                    <a:pt x="0" y="63"/>
                  </a:moveTo>
                  <a:lnTo>
                    <a:pt x="37" y="62"/>
                  </a:lnTo>
                  <a:lnTo>
                    <a:pt x="219" y="0"/>
                  </a:lnTo>
                  <a:lnTo>
                    <a:pt x="280" y="0"/>
                  </a:ln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5450" name="Freeform 25"/>
            <p:cNvSpPr>
              <a:spLocks/>
            </p:cNvSpPr>
            <p:nvPr/>
          </p:nvSpPr>
          <p:spPr bwMode="auto">
            <a:xfrm>
              <a:off x="4044" y="3140"/>
              <a:ext cx="251" cy="75"/>
            </a:xfrm>
            <a:custGeom>
              <a:avLst/>
              <a:gdLst>
                <a:gd name="T0" fmla="*/ 0 w 148"/>
                <a:gd name="T1" fmla="*/ 0 h 74"/>
                <a:gd name="T2" fmla="*/ 304887756 w 148"/>
                <a:gd name="T3" fmla="*/ 0 h 74"/>
                <a:gd name="T4" fmla="*/ 777286928 w 148"/>
                <a:gd name="T5" fmla="*/ 104 h 74"/>
                <a:gd name="T6" fmla="*/ 1128473392 w 148"/>
                <a:gd name="T7" fmla="*/ 104 h 7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48"/>
                <a:gd name="T13" fmla="*/ 0 h 74"/>
                <a:gd name="T14" fmla="*/ 148 w 148"/>
                <a:gd name="T15" fmla="*/ 74 h 7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48" h="74">
                  <a:moveTo>
                    <a:pt x="0" y="0"/>
                  </a:moveTo>
                  <a:lnTo>
                    <a:pt x="40" y="0"/>
                  </a:lnTo>
                  <a:lnTo>
                    <a:pt x="102" y="74"/>
                  </a:lnTo>
                  <a:lnTo>
                    <a:pt x="148" y="74"/>
                  </a:ln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sp>
        <p:nvSpPr>
          <p:cNvPr id="15383" name="Text Box 26"/>
          <p:cNvSpPr txBox="1">
            <a:spLocks noChangeArrowheads="1"/>
          </p:cNvSpPr>
          <p:nvPr/>
        </p:nvSpPr>
        <p:spPr bwMode="auto">
          <a:xfrm>
            <a:off x="6286500" y="2606675"/>
            <a:ext cx="2873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5384" name="Text Box 27"/>
          <p:cNvSpPr txBox="1">
            <a:spLocks noChangeArrowheads="1"/>
          </p:cNvSpPr>
          <p:nvPr/>
        </p:nvSpPr>
        <p:spPr bwMode="auto">
          <a:xfrm>
            <a:off x="6619875" y="2632075"/>
            <a:ext cx="3238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5385" name="Text Box 28"/>
          <p:cNvSpPr txBox="1">
            <a:spLocks noChangeArrowheads="1"/>
          </p:cNvSpPr>
          <p:nvPr/>
        </p:nvSpPr>
        <p:spPr bwMode="auto">
          <a:xfrm>
            <a:off x="6897688" y="2784475"/>
            <a:ext cx="3238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5386" name="Text Box 29"/>
          <p:cNvSpPr txBox="1">
            <a:spLocks noChangeArrowheads="1"/>
          </p:cNvSpPr>
          <p:nvPr/>
        </p:nvSpPr>
        <p:spPr bwMode="auto">
          <a:xfrm>
            <a:off x="6581775" y="3165475"/>
            <a:ext cx="3238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15387" name="Text Box 30"/>
          <p:cNvSpPr txBox="1">
            <a:spLocks noChangeArrowheads="1"/>
          </p:cNvSpPr>
          <p:nvPr/>
        </p:nvSpPr>
        <p:spPr bwMode="auto">
          <a:xfrm>
            <a:off x="6151563" y="3227388"/>
            <a:ext cx="3238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15388" name="Text Box 31"/>
          <p:cNvSpPr txBox="1">
            <a:spLocks noChangeArrowheads="1"/>
          </p:cNvSpPr>
          <p:nvPr/>
        </p:nvSpPr>
        <p:spPr bwMode="auto">
          <a:xfrm>
            <a:off x="5892800" y="2830513"/>
            <a:ext cx="3238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>
                <a:solidFill>
                  <a:srgbClr val="FF0000"/>
                </a:solidFill>
              </a:rPr>
              <a:t>6</a:t>
            </a:r>
          </a:p>
        </p:txBody>
      </p:sp>
      <p:grpSp>
        <p:nvGrpSpPr>
          <p:cNvPr id="3" name="Group 32"/>
          <p:cNvGrpSpPr>
            <a:grpSpLocks/>
          </p:cNvGrpSpPr>
          <p:nvPr/>
        </p:nvGrpSpPr>
        <p:grpSpPr bwMode="auto">
          <a:xfrm>
            <a:off x="6778625" y="1223963"/>
            <a:ext cx="1428750" cy="366712"/>
            <a:chOff x="1750" y="3514"/>
            <a:chExt cx="900" cy="231"/>
          </a:xfrm>
        </p:grpSpPr>
        <p:sp>
          <p:nvSpPr>
            <p:cNvPr id="15444" name="Rectangle 33"/>
            <p:cNvSpPr>
              <a:spLocks noChangeArrowheads="1"/>
            </p:cNvSpPr>
            <p:nvPr/>
          </p:nvSpPr>
          <p:spPr bwMode="auto">
            <a:xfrm>
              <a:off x="1771" y="3542"/>
              <a:ext cx="879" cy="166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5445" name="Text Box 34"/>
            <p:cNvSpPr txBox="1">
              <a:spLocks noChangeArrowheads="1"/>
            </p:cNvSpPr>
            <p:nvPr/>
          </p:nvSpPr>
          <p:spPr bwMode="auto">
            <a:xfrm>
              <a:off x="1750" y="3514"/>
              <a:ext cx="395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i="0">
                  <a:solidFill>
                    <a:schemeClr val="bg1"/>
                  </a:solidFill>
                </a:rPr>
                <a:t>A A’</a:t>
              </a:r>
            </a:p>
          </p:txBody>
        </p:sp>
        <p:sp>
          <p:nvSpPr>
            <p:cNvPr id="15446" name="Line 35"/>
            <p:cNvSpPr>
              <a:spLocks noChangeShapeType="1"/>
            </p:cNvSpPr>
            <p:nvPr/>
          </p:nvSpPr>
          <p:spPr bwMode="auto">
            <a:xfrm>
              <a:off x="1936" y="3535"/>
              <a:ext cx="0" cy="16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5447" name="Line 36"/>
            <p:cNvSpPr>
              <a:spLocks noChangeShapeType="1"/>
            </p:cNvSpPr>
            <p:nvPr/>
          </p:nvSpPr>
          <p:spPr bwMode="auto">
            <a:xfrm>
              <a:off x="2116" y="3540"/>
              <a:ext cx="0" cy="16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4" name="Group 37"/>
          <p:cNvGrpSpPr>
            <a:grpSpLocks/>
          </p:cNvGrpSpPr>
          <p:nvPr/>
        </p:nvGrpSpPr>
        <p:grpSpPr bwMode="auto">
          <a:xfrm>
            <a:off x="6994525" y="525463"/>
            <a:ext cx="1498600" cy="714375"/>
            <a:chOff x="4406" y="331"/>
            <a:chExt cx="944" cy="450"/>
          </a:xfrm>
        </p:grpSpPr>
        <p:sp>
          <p:nvSpPr>
            <p:cNvPr id="15440" name="Line 38"/>
            <p:cNvSpPr>
              <a:spLocks noChangeShapeType="1"/>
            </p:cNvSpPr>
            <p:nvPr/>
          </p:nvSpPr>
          <p:spPr bwMode="auto">
            <a:xfrm flipV="1">
              <a:off x="4406" y="439"/>
              <a:ext cx="252" cy="33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5441" name="Line 39"/>
            <p:cNvSpPr>
              <a:spLocks noChangeShapeType="1"/>
            </p:cNvSpPr>
            <p:nvPr/>
          </p:nvSpPr>
          <p:spPr bwMode="auto">
            <a:xfrm flipV="1">
              <a:off x="4524" y="594"/>
              <a:ext cx="137" cy="18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5442" name="Text Box 40"/>
            <p:cNvSpPr txBox="1">
              <a:spLocks noChangeArrowheads="1"/>
            </p:cNvSpPr>
            <p:nvPr/>
          </p:nvSpPr>
          <p:spPr bwMode="auto">
            <a:xfrm>
              <a:off x="4643" y="331"/>
              <a:ext cx="707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 i="0" dirty="0"/>
                <a:t>Source: A</a:t>
              </a:r>
            </a:p>
          </p:txBody>
        </p:sp>
        <p:sp>
          <p:nvSpPr>
            <p:cNvPr id="15443" name="Text Box 41"/>
            <p:cNvSpPr txBox="1">
              <a:spLocks noChangeArrowheads="1"/>
            </p:cNvSpPr>
            <p:nvPr/>
          </p:nvSpPr>
          <p:spPr bwMode="auto">
            <a:xfrm>
              <a:off x="4660" y="492"/>
              <a:ext cx="593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 i="0"/>
                <a:t>Dest: A’</a:t>
              </a:r>
            </a:p>
          </p:txBody>
        </p:sp>
      </p:grpSp>
      <p:grpSp>
        <p:nvGrpSpPr>
          <p:cNvPr id="5" name="Group 42"/>
          <p:cNvGrpSpPr>
            <a:grpSpLocks/>
          </p:cNvGrpSpPr>
          <p:nvPr/>
        </p:nvGrpSpPr>
        <p:grpSpPr bwMode="auto">
          <a:xfrm>
            <a:off x="3336925" y="4937125"/>
            <a:ext cx="3035300" cy="1444625"/>
            <a:chOff x="3441" y="3154"/>
            <a:chExt cx="1912" cy="910"/>
          </a:xfrm>
        </p:grpSpPr>
        <p:sp>
          <p:nvSpPr>
            <p:cNvPr id="15435" name="Rectangle 43"/>
            <p:cNvSpPr>
              <a:spLocks noChangeArrowheads="1"/>
            </p:cNvSpPr>
            <p:nvPr/>
          </p:nvSpPr>
          <p:spPr bwMode="auto">
            <a:xfrm>
              <a:off x="3449" y="3154"/>
              <a:ext cx="1893" cy="90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5436" name="Text Box 44"/>
            <p:cNvSpPr txBox="1">
              <a:spLocks noChangeArrowheads="1"/>
            </p:cNvSpPr>
            <p:nvPr/>
          </p:nvSpPr>
          <p:spPr bwMode="auto">
            <a:xfrm>
              <a:off x="3441" y="3175"/>
              <a:ext cx="191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i="0"/>
                <a:t>MAC addr  interface   TTL</a:t>
              </a:r>
            </a:p>
          </p:txBody>
        </p:sp>
        <p:sp>
          <p:nvSpPr>
            <p:cNvPr id="15437" name="Line 45"/>
            <p:cNvSpPr>
              <a:spLocks noChangeShapeType="1"/>
            </p:cNvSpPr>
            <p:nvPr/>
          </p:nvSpPr>
          <p:spPr bwMode="auto">
            <a:xfrm>
              <a:off x="4226" y="3154"/>
              <a:ext cx="0" cy="90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5438" name="Line 46"/>
            <p:cNvSpPr>
              <a:spLocks noChangeShapeType="1"/>
            </p:cNvSpPr>
            <p:nvPr/>
          </p:nvSpPr>
          <p:spPr bwMode="auto">
            <a:xfrm>
              <a:off x="4963" y="3157"/>
              <a:ext cx="0" cy="90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5439" name="Line 47"/>
            <p:cNvSpPr>
              <a:spLocks noChangeShapeType="1"/>
            </p:cNvSpPr>
            <p:nvPr/>
          </p:nvSpPr>
          <p:spPr bwMode="auto">
            <a:xfrm>
              <a:off x="3452" y="3397"/>
              <a:ext cx="188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sp>
        <p:nvSpPr>
          <p:cNvPr id="685104" name="Text Box 48"/>
          <p:cNvSpPr txBox="1">
            <a:spLocks noChangeArrowheads="1"/>
          </p:cNvSpPr>
          <p:nvPr/>
        </p:nvSpPr>
        <p:spPr bwMode="auto">
          <a:xfrm>
            <a:off x="6325880" y="5326063"/>
            <a:ext cx="200086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l-GR" sz="1600" dirty="0" smtClean="0"/>
              <a:t>Πίνακας </a:t>
            </a:r>
            <a:r>
              <a:rPr lang="el-GR" sz="1600" dirty="0" err="1" smtClean="0"/>
              <a:t>μεταγωγέα</a:t>
            </a:r>
            <a:endParaRPr lang="en-US" sz="1600" dirty="0"/>
          </a:p>
          <a:p>
            <a:pPr algn="ctr" eaLnBrk="0" hangingPunct="0"/>
            <a:r>
              <a:rPr lang="en-US" sz="1600" dirty="0"/>
              <a:t>(</a:t>
            </a:r>
            <a:r>
              <a:rPr lang="el-GR" sz="1600" dirty="0"/>
              <a:t>αρχικά άδειος</a:t>
            </a:r>
            <a:r>
              <a:rPr lang="en-US" sz="1600" dirty="0"/>
              <a:t>)</a:t>
            </a:r>
          </a:p>
        </p:txBody>
      </p:sp>
      <p:grpSp>
        <p:nvGrpSpPr>
          <p:cNvPr id="6" name="Group 49"/>
          <p:cNvGrpSpPr>
            <a:grpSpLocks/>
          </p:cNvGrpSpPr>
          <p:nvPr/>
        </p:nvGrpSpPr>
        <p:grpSpPr bwMode="auto">
          <a:xfrm>
            <a:off x="3771900" y="5370513"/>
            <a:ext cx="2493963" cy="374650"/>
            <a:chOff x="2376" y="3383"/>
            <a:chExt cx="1571" cy="236"/>
          </a:xfrm>
        </p:grpSpPr>
        <p:sp>
          <p:nvSpPr>
            <p:cNvPr id="15432" name="Text Box 50"/>
            <p:cNvSpPr txBox="1">
              <a:spLocks noChangeArrowheads="1"/>
            </p:cNvSpPr>
            <p:nvPr/>
          </p:nvSpPr>
          <p:spPr bwMode="auto">
            <a:xfrm>
              <a:off x="2376" y="3388"/>
              <a:ext cx="22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/>
                <a:t>A</a:t>
              </a:r>
            </a:p>
          </p:txBody>
        </p:sp>
        <p:sp>
          <p:nvSpPr>
            <p:cNvPr id="15433" name="Text Box 51"/>
            <p:cNvSpPr txBox="1">
              <a:spLocks noChangeArrowheads="1"/>
            </p:cNvSpPr>
            <p:nvPr/>
          </p:nvSpPr>
          <p:spPr bwMode="auto">
            <a:xfrm>
              <a:off x="3133" y="3387"/>
              <a:ext cx="18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/>
                <a:t>1</a:t>
              </a:r>
            </a:p>
          </p:txBody>
        </p:sp>
        <p:sp>
          <p:nvSpPr>
            <p:cNvPr id="15434" name="Text Box 52"/>
            <p:cNvSpPr txBox="1">
              <a:spLocks noChangeArrowheads="1"/>
            </p:cNvSpPr>
            <p:nvPr/>
          </p:nvSpPr>
          <p:spPr bwMode="auto">
            <a:xfrm>
              <a:off x="3655" y="3383"/>
              <a:ext cx="2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/>
                <a:t>60</a:t>
              </a:r>
            </a:p>
          </p:txBody>
        </p:sp>
      </p:grpSp>
      <p:grpSp>
        <p:nvGrpSpPr>
          <p:cNvPr id="7" name="Group 59"/>
          <p:cNvGrpSpPr>
            <a:grpSpLocks/>
          </p:cNvGrpSpPr>
          <p:nvPr/>
        </p:nvGrpSpPr>
        <p:grpSpPr bwMode="auto">
          <a:xfrm>
            <a:off x="5799138" y="2881313"/>
            <a:ext cx="1428750" cy="366712"/>
            <a:chOff x="1750" y="3514"/>
            <a:chExt cx="900" cy="231"/>
          </a:xfrm>
        </p:grpSpPr>
        <p:sp>
          <p:nvSpPr>
            <p:cNvPr id="15428" name="Rectangle 60"/>
            <p:cNvSpPr>
              <a:spLocks noChangeArrowheads="1"/>
            </p:cNvSpPr>
            <p:nvPr/>
          </p:nvSpPr>
          <p:spPr bwMode="auto">
            <a:xfrm>
              <a:off x="1771" y="3542"/>
              <a:ext cx="879" cy="166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5429" name="Text Box 61"/>
            <p:cNvSpPr txBox="1">
              <a:spLocks noChangeArrowheads="1"/>
            </p:cNvSpPr>
            <p:nvPr/>
          </p:nvSpPr>
          <p:spPr bwMode="auto">
            <a:xfrm>
              <a:off x="1750" y="3514"/>
              <a:ext cx="395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i="0">
                  <a:solidFill>
                    <a:schemeClr val="bg1"/>
                  </a:solidFill>
                </a:rPr>
                <a:t>A A’</a:t>
              </a:r>
            </a:p>
          </p:txBody>
        </p:sp>
        <p:sp>
          <p:nvSpPr>
            <p:cNvPr id="15430" name="Line 62"/>
            <p:cNvSpPr>
              <a:spLocks noChangeShapeType="1"/>
            </p:cNvSpPr>
            <p:nvPr/>
          </p:nvSpPr>
          <p:spPr bwMode="auto">
            <a:xfrm>
              <a:off x="1936" y="3535"/>
              <a:ext cx="0" cy="16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5431" name="Line 63"/>
            <p:cNvSpPr>
              <a:spLocks noChangeShapeType="1"/>
            </p:cNvSpPr>
            <p:nvPr/>
          </p:nvSpPr>
          <p:spPr bwMode="auto">
            <a:xfrm>
              <a:off x="2116" y="3540"/>
              <a:ext cx="0" cy="16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8" name="Group 64"/>
          <p:cNvGrpSpPr>
            <a:grpSpLocks/>
          </p:cNvGrpSpPr>
          <p:nvPr/>
        </p:nvGrpSpPr>
        <p:grpSpPr bwMode="auto">
          <a:xfrm>
            <a:off x="5799138" y="2879725"/>
            <a:ext cx="1428750" cy="366713"/>
            <a:chOff x="1750" y="3514"/>
            <a:chExt cx="900" cy="231"/>
          </a:xfrm>
        </p:grpSpPr>
        <p:sp>
          <p:nvSpPr>
            <p:cNvPr id="15424" name="Rectangle 65"/>
            <p:cNvSpPr>
              <a:spLocks noChangeArrowheads="1"/>
            </p:cNvSpPr>
            <p:nvPr/>
          </p:nvSpPr>
          <p:spPr bwMode="auto">
            <a:xfrm>
              <a:off x="1771" y="3542"/>
              <a:ext cx="879" cy="166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5425" name="Text Box 66"/>
            <p:cNvSpPr txBox="1">
              <a:spLocks noChangeArrowheads="1"/>
            </p:cNvSpPr>
            <p:nvPr/>
          </p:nvSpPr>
          <p:spPr bwMode="auto">
            <a:xfrm>
              <a:off x="1750" y="3514"/>
              <a:ext cx="395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i="0">
                  <a:solidFill>
                    <a:schemeClr val="bg1"/>
                  </a:solidFill>
                </a:rPr>
                <a:t>A A’</a:t>
              </a:r>
            </a:p>
          </p:txBody>
        </p:sp>
        <p:sp>
          <p:nvSpPr>
            <p:cNvPr id="15426" name="Line 67"/>
            <p:cNvSpPr>
              <a:spLocks noChangeShapeType="1"/>
            </p:cNvSpPr>
            <p:nvPr/>
          </p:nvSpPr>
          <p:spPr bwMode="auto">
            <a:xfrm>
              <a:off x="1936" y="3535"/>
              <a:ext cx="0" cy="16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5427" name="Line 68"/>
            <p:cNvSpPr>
              <a:spLocks noChangeShapeType="1"/>
            </p:cNvSpPr>
            <p:nvPr/>
          </p:nvSpPr>
          <p:spPr bwMode="auto">
            <a:xfrm>
              <a:off x="2116" y="3540"/>
              <a:ext cx="0" cy="16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9" name="Group 69"/>
          <p:cNvGrpSpPr>
            <a:grpSpLocks/>
          </p:cNvGrpSpPr>
          <p:nvPr/>
        </p:nvGrpSpPr>
        <p:grpSpPr bwMode="auto">
          <a:xfrm>
            <a:off x="5799138" y="2882900"/>
            <a:ext cx="1428750" cy="366713"/>
            <a:chOff x="1750" y="3514"/>
            <a:chExt cx="900" cy="231"/>
          </a:xfrm>
        </p:grpSpPr>
        <p:sp>
          <p:nvSpPr>
            <p:cNvPr id="15420" name="Rectangle 70"/>
            <p:cNvSpPr>
              <a:spLocks noChangeArrowheads="1"/>
            </p:cNvSpPr>
            <p:nvPr/>
          </p:nvSpPr>
          <p:spPr bwMode="auto">
            <a:xfrm>
              <a:off x="1771" y="3542"/>
              <a:ext cx="879" cy="166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5421" name="Text Box 71"/>
            <p:cNvSpPr txBox="1">
              <a:spLocks noChangeArrowheads="1"/>
            </p:cNvSpPr>
            <p:nvPr/>
          </p:nvSpPr>
          <p:spPr bwMode="auto">
            <a:xfrm>
              <a:off x="1750" y="3514"/>
              <a:ext cx="395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i="0">
                  <a:solidFill>
                    <a:schemeClr val="bg1"/>
                  </a:solidFill>
                </a:rPr>
                <a:t>A A’</a:t>
              </a:r>
            </a:p>
          </p:txBody>
        </p:sp>
        <p:sp>
          <p:nvSpPr>
            <p:cNvPr id="15422" name="Line 72"/>
            <p:cNvSpPr>
              <a:spLocks noChangeShapeType="1"/>
            </p:cNvSpPr>
            <p:nvPr/>
          </p:nvSpPr>
          <p:spPr bwMode="auto">
            <a:xfrm>
              <a:off x="1936" y="3535"/>
              <a:ext cx="0" cy="16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5423" name="Line 73"/>
            <p:cNvSpPr>
              <a:spLocks noChangeShapeType="1"/>
            </p:cNvSpPr>
            <p:nvPr/>
          </p:nvSpPr>
          <p:spPr bwMode="auto">
            <a:xfrm>
              <a:off x="2116" y="3540"/>
              <a:ext cx="0" cy="16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10" name="Group 74"/>
          <p:cNvGrpSpPr>
            <a:grpSpLocks/>
          </p:cNvGrpSpPr>
          <p:nvPr/>
        </p:nvGrpSpPr>
        <p:grpSpPr bwMode="auto">
          <a:xfrm>
            <a:off x="5799138" y="2882900"/>
            <a:ext cx="1428750" cy="366713"/>
            <a:chOff x="1750" y="3514"/>
            <a:chExt cx="900" cy="231"/>
          </a:xfrm>
        </p:grpSpPr>
        <p:sp>
          <p:nvSpPr>
            <p:cNvPr id="15416" name="Rectangle 75"/>
            <p:cNvSpPr>
              <a:spLocks noChangeArrowheads="1"/>
            </p:cNvSpPr>
            <p:nvPr/>
          </p:nvSpPr>
          <p:spPr bwMode="auto">
            <a:xfrm>
              <a:off x="1771" y="3542"/>
              <a:ext cx="879" cy="166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5417" name="Text Box 76"/>
            <p:cNvSpPr txBox="1">
              <a:spLocks noChangeArrowheads="1"/>
            </p:cNvSpPr>
            <p:nvPr/>
          </p:nvSpPr>
          <p:spPr bwMode="auto">
            <a:xfrm>
              <a:off x="1750" y="3514"/>
              <a:ext cx="395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i="0">
                  <a:solidFill>
                    <a:schemeClr val="bg1"/>
                  </a:solidFill>
                </a:rPr>
                <a:t>A A’</a:t>
              </a:r>
            </a:p>
          </p:txBody>
        </p:sp>
        <p:sp>
          <p:nvSpPr>
            <p:cNvPr id="15418" name="Line 77"/>
            <p:cNvSpPr>
              <a:spLocks noChangeShapeType="1"/>
            </p:cNvSpPr>
            <p:nvPr/>
          </p:nvSpPr>
          <p:spPr bwMode="auto">
            <a:xfrm>
              <a:off x="1936" y="3535"/>
              <a:ext cx="0" cy="16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5419" name="Line 78"/>
            <p:cNvSpPr>
              <a:spLocks noChangeShapeType="1"/>
            </p:cNvSpPr>
            <p:nvPr/>
          </p:nvSpPr>
          <p:spPr bwMode="auto">
            <a:xfrm>
              <a:off x="2116" y="3540"/>
              <a:ext cx="0" cy="16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11" name="Group 79"/>
          <p:cNvGrpSpPr>
            <a:grpSpLocks/>
          </p:cNvGrpSpPr>
          <p:nvPr/>
        </p:nvGrpSpPr>
        <p:grpSpPr bwMode="auto">
          <a:xfrm>
            <a:off x="5795963" y="2879725"/>
            <a:ext cx="1428750" cy="366713"/>
            <a:chOff x="1750" y="3514"/>
            <a:chExt cx="900" cy="231"/>
          </a:xfrm>
        </p:grpSpPr>
        <p:sp>
          <p:nvSpPr>
            <p:cNvPr id="15412" name="Rectangle 80"/>
            <p:cNvSpPr>
              <a:spLocks noChangeArrowheads="1"/>
            </p:cNvSpPr>
            <p:nvPr/>
          </p:nvSpPr>
          <p:spPr bwMode="auto">
            <a:xfrm>
              <a:off x="1771" y="3542"/>
              <a:ext cx="879" cy="166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5413" name="Text Box 81"/>
            <p:cNvSpPr txBox="1">
              <a:spLocks noChangeArrowheads="1"/>
            </p:cNvSpPr>
            <p:nvPr/>
          </p:nvSpPr>
          <p:spPr bwMode="auto">
            <a:xfrm>
              <a:off x="1750" y="3514"/>
              <a:ext cx="395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i="0">
                  <a:solidFill>
                    <a:schemeClr val="bg1"/>
                  </a:solidFill>
                </a:rPr>
                <a:t>A A’</a:t>
              </a:r>
            </a:p>
          </p:txBody>
        </p:sp>
        <p:sp>
          <p:nvSpPr>
            <p:cNvPr id="15414" name="Line 82"/>
            <p:cNvSpPr>
              <a:spLocks noChangeShapeType="1"/>
            </p:cNvSpPr>
            <p:nvPr/>
          </p:nvSpPr>
          <p:spPr bwMode="auto">
            <a:xfrm>
              <a:off x="1936" y="3535"/>
              <a:ext cx="0" cy="16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5415" name="Line 83"/>
            <p:cNvSpPr>
              <a:spLocks noChangeShapeType="1"/>
            </p:cNvSpPr>
            <p:nvPr/>
          </p:nvSpPr>
          <p:spPr bwMode="auto">
            <a:xfrm>
              <a:off x="2116" y="3540"/>
              <a:ext cx="0" cy="16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sp>
        <p:nvSpPr>
          <p:cNvPr id="685140" name="Rectangle 84"/>
          <p:cNvSpPr>
            <a:spLocks noGrp="1" noChangeArrowheads="1"/>
          </p:cNvSpPr>
          <p:nvPr>
            <p:ph type="body" idx="1"/>
          </p:nvPr>
        </p:nvSpPr>
        <p:spPr>
          <a:xfrm>
            <a:off x="350838" y="2411413"/>
            <a:ext cx="4044950" cy="944562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l-GR" sz="2400" smtClean="0"/>
              <a:t>Άγνωστη θέση προορισμού πλαισίου Α’</a:t>
            </a:r>
            <a:r>
              <a:rPr lang="en-US" sz="2400" smtClean="0"/>
              <a:t>:</a:t>
            </a:r>
            <a:r>
              <a:rPr lang="el-GR" sz="2400" smtClean="0"/>
              <a:t> </a:t>
            </a:r>
            <a:r>
              <a:rPr lang="en-US" sz="2400" smtClean="0">
                <a:solidFill>
                  <a:srgbClr val="FF0000"/>
                </a:solidFill>
              </a:rPr>
              <a:t>flood</a:t>
            </a:r>
            <a:endParaRPr lang="en-US" sz="2400" i="1" smtClean="0"/>
          </a:p>
        </p:txBody>
      </p:sp>
      <p:grpSp>
        <p:nvGrpSpPr>
          <p:cNvPr id="12" name="Group 92"/>
          <p:cNvGrpSpPr>
            <a:grpSpLocks/>
          </p:cNvGrpSpPr>
          <p:nvPr/>
        </p:nvGrpSpPr>
        <p:grpSpPr bwMode="auto">
          <a:xfrm>
            <a:off x="6130925" y="3981450"/>
            <a:ext cx="1428750" cy="366713"/>
            <a:chOff x="730" y="2472"/>
            <a:chExt cx="900" cy="231"/>
          </a:xfrm>
        </p:grpSpPr>
        <p:sp>
          <p:nvSpPr>
            <p:cNvPr id="15408" name="Rectangle 88"/>
            <p:cNvSpPr>
              <a:spLocks noChangeArrowheads="1"/>
            </p:cNvSpPr>
            <p:nvPr/>
          </p:nvSpPr>
          <p:spPr bwMode="auto">
            <a:xfrm>
              <a:off x="751" y="2500"/>
              <a:ext cx="879" cy="166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15409" name="Text Box 89"/>
            <p:cNvSpPr txBox="1">
              <a:spLocks noChangeArrowheads="1"/>
            </p:cNvSpPr>
            <p:nvPr/>
          </p:nvSpPr>
          <p:spPr bwMode="auto">
            <a:xfrm>
              <a:off x="730" y="2472"/>
              <a:ext cx="395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i="0">
                  <a:solidFill>
                    <a:schemeClr val="bg1"/>
                  </a:solidFill>
                </a:rPr>
                <a:t>A’ A</a:t>
              </a:r>
            </a:p>
          </p:txBody>
        </p:sp>
        <p:sp>
          <p:nvSpPr>
            <p:cNvPr id="15410" name="Line 90"/>
            <p:cNvSpPr>
              <a:spLocks noChangeShapeType="1"/>
            </p:cNvSpPr>
            <p:nvPr/>
          </p:nvSpPr>
          <p:spPr bwMode="auto">
            <a:xfrm>
              <a:off x="937" y="2493"/>
              <a:ext cx="0" cy="16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5411" name="Line 91"/>
            <p:cNvSpPr>
              <a:spLocks noChangeShapeType="1"/>
            </p:cNvSpPr>
            <p:nvPr/>
          </p:nvSpPr>
          <p:spPr bwMode="auto">
            <a:xfrm>
              <a:off x="1096" y="2498"/>
              <a:ext cx="0" cy="16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sp>
        <p:nvSpPr>
          <p:cNvPr id="685149" name="Rectangle 93"/>
          <p:cNvSpPr>
            <a:spLocks noChangeArrowheads="1"/>
          </p:cNvSpPr>
          <p:nvPr/>
        </p:nvSpPr>
        <p:spPr bwMode="auto">
          <a:xfrm>
            <a:off x="365125" y="3376613"/>
            <a:ext cx="4044950" cy="94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</a:pPr>
            <a:r>
              <a:rPr lang="el-GR" sz="2400" i="0"/>
              <a:t>Η θέση του προορισμού Α είναι γνωστή</a:t>
            </a:r>
            <a:r>
              <a:rPr lang="en-US" sz="2400" i="0"/>
              <a:t>:</a:t>
            </a:r>
            <a:endParaRPr lang="en-US" sz="2400">
              <a:solidFill>
                <a:srgbClr val="FF0000"/>
              </a:solidFill>
            </a:endParaRPr>
          </a:p>
        </p:txBody>
      </p:sp>
      <p:grpSp>
        <p:nvGrpSpPr>
          <p:cNvPr id="13" name="Group 94"/>
          <p:cNvGrpSpPr>
            <a:grpSpLocks/>
          </p:cNvGrpSpPr>
          <p:nvPr/>
        </p:nvGrpSpPr>
        <p:grpSpPr bwMode="auto">
          <a:xfrm>
            <a:off x="3768725" y="5656263"/>
            <a:ext cx="2493963" cy="374650"/>
            <a:chOff x="2376" y="3383"/>
            <a:chExt cx="1571" cy="236"/>
          </a:xfrm>
        </p:grpSpPr>
        <p:sp>
          <p:nvSpPr>
            <p:cNvPr id="15405" name="Text Box 95"/>
            <p:cNvSpPr txBox="1">
              <a:spLocks noChangeArrowheads="1"/>
            </p:cNvSpPr>
            <p:nvPr/>
          </p:nvSpPr>
          <p:spPr bwMode="auto">
            <a:xfrm>
              <a:off x="2376" y="3388"/>
              <a:ext cx="247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/>
                <a:t>A’</a:t>
              </a:r>
            </a:p>
          </p:txBody>
        </p:sp>
        <p:sp>
          <p:nvSpPr>
            <p:cNvPr id="15406" name="Text Box 96"/>
            <p:cNvSpPr txBox="1">
              <a:spLocks noChangeArrowheads="1"/>
            </p:cNvSpPr>
            <p:nvPr/>
          </p:nvSpPr>
          <p:spPr bwMode="auto">
            <a:xfrm>
              <a:off x="3133" y="3387"/>
              <a:ext cx="20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/>
                <a:t>4</a:t>
              </a:r>
            </a:p>
          </p:txBody>
        </p:sp>
        <p:sp>
          <p:nvSpPr>
            <p:cNvPr id="15407" name="Text Box 97"/>
            <p:cNvSpPr txBox="1">
              <a:spLocks noChangeArrowheads="1"/>
            </p:cNvSpPr>
            <p:nvPr/>
          </p:nvSpPr>
          <p:spPr bwMode="auto">
            <a:xfrm>
              <a:off x="3655" y="3383"/>
              <a:ext cx="2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/>
                <a:t>60</a:t>
              </a:r>
            </a:p>
          </p:txBody>
        </p:sp>
      </p:grpSp>
      <p:sp>
        <p:nvSpPr>
          <p:cNvPr id="685154" name="Rectangle 98"/>
          <p:cNvSpPr>
            <a:spLocks noChangeArrowheads="1"/>
          </p:cNvSpPr>
          <p:nvPr/>
        </p:nvSpPr>
        <p:spPr bwMode="auto">
          <a:xfrm>
            <a:off x="661988" y="3997325"/>
            <a:ext cx="4044950" cy="735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5000"/>
              <a:buFont typeface="ZapfDingbats"/>
              <a:buNone/>
            </a:pPr>
            <a:r>
              <a:rPr lang="el-GR" sz="2400">
                <a:solidFill>
                  <a:srgbClr val="FF0000"/>
                </a:solidFill>
              </a:rPr>
              <a:t>επιλεκτική αποστολή σε μόνο μία ζεύξη</a:t>
            </a:r>
            <a:endParaRPr lang="en-US" sz="2400">
              <a:solidFill>
                <a:srgbClr val="FF0000"/>
              </a:solidFill>
            </a:endParaRPr>
          </a:p>
        </p:txBody>
      </p:sp>
      <p:sp>
        <p:nvSpPr>
          <p:cNvPr id="15404" name="Rectangle 5"/>
          <p:cNvSpPr txBox="1">
            <a:spLocks noChangeArrowheads="1"/>
          </p:cNvSpPr>
          <p:nvPr/>
        </p:nvSpPr>
        <p:spPr bwMode="auto">
          <a:xfrm>
            <a:off x="3876675" y="6400800"/>
            <a:ext cx="4429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/>
            <a:r>
              <a:rPr lang="el-GR" sz="1100" i="0" dirty="0" smtClean="0">
                <a:latin typeface="Arial" charset="0"/>
                <a:cs typeface="Arial" charset="0"/>
              </a:rPr>
              <a:t>Δίκτυα Επικοινωνιών- </a:t>
            </a:r>
            <a:r>
              <a:rPr lang="en-US" sz="1100" i="0" dirty="0">
                <a:latin typeface="Arial" charset="0"/>
                <a:cs typeface="Arial" charset="0"/>
              </a:rPr>
              <a:t>5: </a:t>
            </a:r>
            <a:r>
              <a:rPr lang="el-GR" sz="1100" i="0" dirty="0">
                <a:latin typeface="Arial" charset="0"/>
                <a:cs typeface="Arial" charset="0"/>
              </a:rPr>
              <a:t>Επίπεδο ζεύξης δεδομένων</a:t>
            </a:r>
            <a:endParaRPr lang="en-US" sz="1100" i="0" dirty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5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685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2.59259E-6 L -0.10694 0.11482 L -0.10694 0.24329 " pathEditMode="relative" rAng="0" ptsTypes="AAA">
                                      <p:cBhvr>
                                        <p:cTn id="2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300" y="12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51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6.2963E-6 L -0.12118 -0.09814 " pathEditMode="relative" ptsTypes="AA">
                                      <p:cBhvr>
                                        <p:cTn id="3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7.40741E-7 L -0.09532 0.14352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00" y="7200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7.40741E-7 L 0.03489 0.15509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00" y="7800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7.40741E-7 L 0.16163 0.06667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100" y="3300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3.7037E-6 L 0.11545 -0.10231 " pathEditMode="relative" rAng="0" ptsTypes="AA">
                                      <p:cBhvr>
                                        <p:cTn id="5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00" y="-5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500"/>
                            </p:stCondLst>
                            <p:childTnLst>
                              <p:par>
                                <p:cTn id="5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39 -0.00509 L -0.03767 -0.17014 " pathEditMode="relative" rAng="0" ptsTypes="AA">
                                      <p:cBhvr>
                                        <p:cTn id="7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00" y="-8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500"/>
                            </p:stCondLst>
                            <p:childTnLst>
                              <p:par>
                                <p:cTn id="7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51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2500"/>
                            </p:stCondLst>
                            <p:childTnLst>
                              <p:par>
                                <p:cTn id="7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51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611 -0.1588 L -0.03472 -0.32871 " pathEditMode="relative" ptsTypes="AA">
                                      <p:cBhvr>
                                        <p:cTn id="8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5104" grpId="0"/>
      <p:bldP spid="685140" grpId="0" build="p"/>
      <p:bldP spid="685149" grpId="0" build="p"/>
      <p:bldP spid="685154" grpId="0" build="p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5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4F327282-91B0-4C2B-AB48-3F33CDC73BB1}" type="slidenum">
              <a:rPr lang="en-US" smtClean="0">
                <a:latin typeface="Arial" charset="0"/>
                <a:cs typeface="Arial" charset="0"/>
              </a:rPr>
              <a:pPr/>
              <a:t>67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6396" name="Rectangle 5"/>
          <p:cNvSpPr>
            <a:spLocks noGrp="1" noChangeArrowheads="1"/>
          </p:cNvSpPr>
          <p:nvPr>
            <p:ph type="title"/>
          </p:nvPr>
        </p:nvSpPr>
        <p:spPr>
          <a:xfrm>
            <a:off x="546100" y="0"/>
            <a:ext cx="7772400" cy="1143000"/>
          </a:xfrm>
        </p:spPr>
        <p:txBody>
          <a:bodyPr/>
          <a:lstStyle/>
          <a:p>
            <a:r>
              <a:rPr lang="el-GR" sz="3200" dirty="0" err="1" smtClean="0"/>
              <a:t>Διασυνδέοντας</a:t>
            </a:r>
            <a:r>
              <a:rPr lang="el-GR" sz="3200" dirty="0" smtClean="0"/>
              <a:t> </a:t>
            </a:r>
            <a:r>
              <a:rPr lang="el-GR" sz="3200" dirty="0" err="1" smtClean="0"/>
              <a:t>μεταγωγείς</a:t>
            </a:r>
            <a:endParaRPr lang="en-US" sz="3200" dirty="0" smtClean="0"/>
          </a:p>
        </p:txBody>
      </p:sp>
      <p:sp>
        <p:nvSpPr>
          <p:cNvPr id="16397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698500" y="1320800"/>
            <a:ext cx="7881938" cy="682625"/>
          </a:xfrm>
        </p:spPr>
        <p:txBody>
          <a:bodyPr/>
          <a:lstStyle/>
          <a:p>
            <a:r>
              <a:rPr lang="el-GR" sz="2400" smtClean="0"/>
              <a:t>Οι μεταγωγείς μπορούν να διασυνδεθούν μεταξύ τους</a:t>
            </a:r>
            <a:endParaRPr lang="en-US" sz="2400" smtClean="0"/>
          </a:p>
        </p:txBody>
      </p:sp>
      <p:graphicFrame>
        <p:nvGraphicFramePr>
          <p:cNvPr id="16386" name="Object 9"/>
          <p:cNvGraphicFramePr>
            <a:graphicFrameLocks noChangeAspect="1"/>
          </p:cNvGraphicFramePr>
          <p:nvPr/>
        </p:nvGraphicFramePr>
        <p:xfrm>
          <a:off x="1646238" y="3346450"/>
          <a:ext cx="415925" cy="339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22" name="Clip" r:id="rId4" imgW="1305000" imgH="1085760" progId="">
                  <p:embed/>
                </p:oleObj>
              </mc:Choice>
              <mc:Fallback>
                <p:oleObj name="Clip" r:id="rId4" imgW="1305000" imgH="1085760" progId="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46238" y="3346450"/>
                        <a:ext cx="415925" cy="339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87" name="Object 12"/>
          <p:cNvGraphicFramePr>
            <a:graphicFrameLocks noChangeAspect="1"/>
          </p:cNvGraphicFramePr>
          <p:nvPr/>
        </p:nvGraphicFramePr>
        <p:xfrm>
          <a:off x="2305050" y="3371850"/>
          <a:ext cx="417513" cy="339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23" name="Clip" r:id="rId6" imgW="1305000" imgH="1085760" progId="">
                  <p:embed/>
                </p:oleObj>
              </mc:Choice>
              <mc:Fallback>
                <p:oleObj name="Clip" r:id="rId6" imgW="1305000" imgH="1085760" progId="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05050" y="3371850"/>
                        <a:ext cx="417513" cy="339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88" name="Object 19"/>
          <p:cNvGraphicFramePr>
            <a:graphicFrameLocks noChangeAspect="1"/>
          </p:cNvGraphicFramePr>
          <p:nvPr/>
        </p:nvGraphicFramePr>
        <p:xfrm>
          <a:off x="1206500" y="2867025"/>
          <a:ext cx="417513" cy="339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24" name="Clip" r:id="rId7" imgW="1305000" imgH="1085760" progId="">
                  <p:embed/>
                </p:oleObj>
              </mc:Choice>
              <mc:Fallback>
                <p:oleObj name="Clip" r:id="rId7" imgW="1305000" imgH="1085760" progId="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06500" y="2867025"/>
                        <a:ext cx="417513" cy="339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98" name="Line 20"/>
          <p:cNvSpPr>
            <a:spLocks noChangeShapeType="1"/>
          </p:cNvSpPr>
          <p:nvPr/>
        </p:nvSpPr>
        <p:spPr bwMode="auto">
          <a:xfrm flipH="1">
            <a:off x="1582738" y="3030538"/>
            <a:ext cx="5556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6399" name="Line 21"/>
          <p:cNvSpPr>
            <a:spLocks noChangeShapeType="1"/>
          </p:cNvSpPr>
          <p:nvPr/>
        </p:nvSpPr>
        <p:spPr bwMode="auto">
          <a:xfrm flipH="1">
            <a:off x="1970088" y="3078163"/>
            <a:ext cx="271462" cy="3143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6400" name="Line 22"/>
          <p:cNvSpPr>
            <a:spLocks noChangeShapeType="1"/>
          </p:cNvSpPr>
          <p:nvPr/>
        </p:nvSpPr>
        <p:spPr bwMode="auto">
          <a:xfrm>
            <a:off x="2389188" y="3106738"/>
            <a:ext cx="73025" cy="2952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grpSp>
        <p:nvGrpSpPr>
          <p:cNvPr id="16401" name="Group 59"/>
          <p:cNvGrpSpPr>
            <a:grpSpLocks/>
          </p:cNvGrpSpPr>
          <p:nvPr/>
        </p:nvGrpSpPr>
        <p:grpSpPr bwMode="auto">
          <a:xfrm>
            <a:off x="2006600" y="2822575"/>
            <a:ext cx="720725" cy="279400"/>
            <a:chOff x="3913" y="3140"/>
            <a:chExt cx="454" cy="176"/>
          </a:xfrm>
        </p:grpSpPr>
        <p:sp>
          <p:nvSpPr>
            <p:cNvPr id="16439" name="Rectangle 60"/>
            <p:cNvSpPr>
              <a:spLocks noChangeArrowheads="1"/>
            </p:cNvSpPr>
            <p:nvPr/>
          </p:nvSpPr>
          <p:spPr bwMode="auto">
            <a:xfrm>
              <a:off x="3913" y="3228"/>
              <a:ext cx="407" cy="88"/>
            </a:xfrm>
            <a:prstGeom prst="rect">
              <a:avLst/>
            </a:prstGeom>
            <a:solidFill>
              <a:schemeClr val="hlink"/>
            </a:solidFill>
            <a:ln w="9525">
              <a:miter lim="800000"/>
              <a:headEnd/>
              <a:tailEnd/>
            </a:ln>
            <a:scene3d>
              <a:camera prst="legacyObliqueTopRight"/>
              <a:lightRig rig="legacyFlat3" dir="l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hlink"/>
              </a:extrusionClr>
            </a:sp3d>
          </p:spPr>
          <p:txBody>
            <a:bodyPr wrap="none" anchor="ctr">
              <a:flatTx/>
            </a:bodyPr>
            <a:lstStyle/>
            <a:p>
              <a:pPr eaLnBrk="0" hangingPunct="0"/>
              <a:endParaRPr lang="el-GR"/>
            </a:p>
          </p:txBody>
        </p:sp>
        <p:sp>
          <p:nvSpPr>
            <p:cNvPr id="16440" name="Freeform 61"/>
            <p:cNvSpPr>
              <a:spLocks/>
            </p:cNvSpPr>
            <p:nvPr/>
          </p:nvSpPr>
          <p:spPr bwMode="auto">
            <a:xfrm>
              <a:off x="3958" y="3145"/>
              <a:ext cx="409" cy="68"/>
            </a:xfrm>
            <a:custGeom>
              <a:avLst/>
              <a:gdLst>
                <a:gd name="T0" fmla="*/ 0 w 280"/>
                <a:gd name="T1" fmla="*/ 620 h 63"/>
                <a:gd name="T2" fmla="*/ 3187314 w 280"/>
                <a:gd name="T3" fmla="*/ 610 h 63"/>
                <a:gd name="T4" fmla="*/ 18919496 w 280"/>
                <a:gd name="T5" fmla="*/ 0 h 63"/>
                <a:gd name="T6" fmla="*/ 24199801 w 280"/>
                <a:gd name="T7" fmla="*/ 0 h 6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80"/>
                <a:gd name="T13" fmla="*/ 0 h 63"/>
                <a:gd name="T14" fmla="*/ 280 w 280"/>
                <a:gd name="T15" fmla="*/ 63 h 6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80" h="63">
                  <a:moveTo>
                    <a:pt x="0" y="63"/>
                  </a:moveTo>
                  <a:lnTo>
                    <a:pt x="37" y="62"/>
                  </a:lnTo>
                  <a:lnTo>
                    <a:pt x="219" y="0"/>
                  </a:lnTo>
                  <a:lnTo>
                    <a:pt x="280" y="0"/>
                  </a:ln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6441" name="Freeform 62"/>
            <p:cNvSpPr>
              <a:spLocks/>
            </p:cNvSpPr>
            <p:nvPr/>
          </p:nvSpPr>
          <p:spPr bwMode="auto">
            <a:xfrm>
              <a:off x="4044" y="3140"/>
              <a:ext cx="251" cy="75"/>
            </a:xfrm>
            <a:custGeom>
              <a:avLst/>
              <a:gdLst>
                <a:gd name="T0" fmla="*/ 0 w 148"/>
                <a:gd name="T1" fmla="*/ 0 h 74"/>
                <a:gd name="T2" fmla="*/ 304887756 w 148"/>
                <a:gd name="T3" fmla="*/ 0 h 74"/>
                <a:gd name="T4" fmla="*/ 777286928 w 148"/>
                <a:gd name="T5" fmla="*/ 104 h 74"/>
                <a:gd name="T6" fmla="*/ 1128473392 w 148"/>
                <a:gd name="T7" fmla="*/ 104 h 7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48"/>
                <a:gd name="T13" fmla="*/ 0 h 74"/>
                <a:gd name="T14" fmla="*/ 148 w 148"/>
                <a:gd name="T15" fmla="*/ 74 h 7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48" h="74">
                  <a:moveTo>
                    <a:pt x="0" y="0"/>
                  </a:moveTo>
                  <a:lnTo>
                    <a:pt x="40" y="0"/>
                  </a:lnTo>
                  <a:lnTo>
                    <a:pt x="102" y="74"/>
                  </a:lnTo>
                  <a:lnTo>
                    <a:pt x="148" y="74"/>
                  </a:ln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sp>
        <p:nvSpPr>
          <p:cNvPr id="16402" name="Text Box 64"/>
          <p:cNvSpPr txBox="1">
            <a:spLocks noChangeArrowheads="1"/>
          </p:cNvSpPr>
          <p:nvPr/>
        </p:nvSpPr>
        <p:spPr bwMode="auto">
          <a:xfrm>
            <a:off x="958850" y="2844800"/>
            <a:ext cx="3508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/>
              <a:t>A</a:t>
            </a:r>
          </a:p>
        </p:txBody>
      </p:sp>
      <p:sp>
        <p:nvSpPr>
          <p:cNvPr id="16403" name="Text Box 65"/>
          <p:cNvSpPr txBox="1">
            <a:spLocks noChangeArrowheads="1"/>
          </p:cNvSpPr>
          <p:nvPr/>
        </p:nvSpPr>
        <p:spPr bwMode="auto">
          <a:xfrm>
            <a:off x="1408113" y="3306763"/>
            <a:ext cx="32861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/>
              <a:t>B</a:t>
            </a:r>
          </a:p>
        </p:txBody>
      </p:sp>
      <p:sp>
        <p:nvSpPr>
          <p:cNvPr id="681030" name="Rectangle 70"/>
          <p:cNvSpPr>
            <a:spLocks noChangeArrowheads="1"/>
          </p:cNvSpPr>
          <p:nvPr/>
        </p:nvSpPr>
        <p:spPr bwMode="auto">
          <a:xfrm>
            <a:off x="690563" y="4535488"/>
            <a:ext cx="7881937" cy="196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ZapfDingbats"/>
              <a:buChar char="r"/>
            </a:pPr>
            <a:r>
              <a:rPr lang="el-GR" sz="2400" i="0" dirty="0">
                <a:solidFill>
                  <a:srgbClr val="FF0000"/>
                </a:solidFill>
              </a:rPr>
              <a:t>Ε</a:t>
            </a:r>
            <a:r>
              <a:rPr lang="en-US" sz="2400" i="0" dirty="0">
                <a:solidFill>
                  <a:srgbClr val="FF0000"/>
                </a:solidFill>
              </a:rPr>
              <a:t>:</a:t>
            </a:r>
            <a:r>
              <a:rPr lang="en-US" sz="2400" i="0" dirty="0"/>
              <a:t> </a:t>
            </a:r>
            <a:r>
              <a:rPr lang="el-GR" sz="2400" i="0" dirty="0"/>
              <a:t>κατά την αποστολή από </a:t>
            </a:r>
            <a:r>
              <a:rPr lang="en-US" sz="2400" i="0" dirty="0"/>
              <a:t>A </a:t>
            </a:r>
            <a:r>
              <a:rPr lang="el-GR" sz="2400" i="0" dirty="0"/>
              <a:t>προς</a:t>
            </a:r>
            <a:r>
              <a:rPr lang="en-US" sz="2400" i="0" dirty="0"/>
              <a:t> G – </a:t>
            </a:r>
            <a:r>
              <a:rPr lang="el-GR" sz="2400" i="0" dirty="0" smtClean="0"/>
              <a:t>πώς </a:t>
            </a:r>
            <a:r>
              <a:rPr lang="el-GR" sz="2400" i="0" dirty="0"/>
              <a:t>γνωρίζει ο</a:t>
            </a:r>
            <a:r>
              <a:rPr lang="en-US" sz="2400" i="0" dirty="0"/>
              <a:t> S</a:t>
            </a:r>
            <a:r>
              <a:rPr lang="en-US" sz="2400" i="0" baseline="-25000" dirty="0"/>
              <a:t>1</a:t>
            </a:r>
            <a:r>
              <a:rPr lang="en-US" sz="2400" i="0" dirty="0"/>
              <a:t> </a:t>
            </a:r>
            <a:r>
              <a:rPr lang="el-GR" sz="2400" i="0" dirty="0"/>
              <a:t>ότι πρέπει να προωθήσει πλαίσιο που προορίζεται για τον </a:t>
            </a:r>
            <a:r>
              <a:rPr lang="en-US" sz="2400" i="0" dirty="0"/>
              <a:t>F </a:t>
            </a:r>
            <a:r>
              <a:rPr lang="el-GR" sz="2400" i="0" dirty="0"/>
              <a:t>μέσω των</a:t>
            </a:r>
            <a:r>
              <a:rPr lang="en-US" sz="2400" i="0" dirty="0"/>
              <a:t> S</a:t>
            </a:r>
            <a:r>
              <a:rPr lang="en-US" sz="2400" i="0" baseline="-25000" dirty="0"/>
              <a:t>4</a:t>
            </a:r>
            <a:r>
              <a:rPr lang="en-US" sz="2400" i="0" dirty="0"/>
              <a:t> </a:t>
            </a:r>
            <a:r>
              <a:rPr lang="el-GR" sz="2400" i="0" dirty="0"/>
              <a:t>και</a:t>
            </a:r>
            <a:r>
              <a:rPr lang="en-US" sz="2400" i="0" dirty="0"/>
              <a:t> </a:t>
            </a:r>
            <a:r>
              <a:rPr lang="en-US" sz="2400" i="0" dirty="0" smtClean="0"/>
              <a:t>S</a:t>
            </a:r>
            <a:r>
              <a:rPr lang="en-US" sz="2400" i="0" baseline="-25000" dirty="0" smtClean="0"/>
              <a:t>3</a:t>
            </a:r>
            <a:r>
              <a:rPr lang="el-GR" sz="2400" i="0" dirty="0" smtClean="0"/>
              <a:t>;</a:t>
            </a:r>
            <a:endParaRPr lang="en-US" sz="2400" i="0" dirty="0"/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ZapfDingbats"/>
              <a:buChar char="r"/>
            </a:pPr>
            <a:r>
              <a:rPr lang="en-US" sz="2400" i="0" dirty="0">
                <a:solidFill>
                  <a:srgbClr val="FF0000"/>
                </a:solidFill>
              </a:rPr>
              <a:t>A:</a:t>
            </a:r>
            <a:r>
              <a:rPr lang="en-US" sz="2400" i="0" dirty="0"/>
              <a:t> </a:t>
            </a:r>
            <a:r>
              <a:rPr lang="el-GR" sz="2400" i="0" dirty="0" err="1"/>
              <a:t>αυτοεκμάθηση</a:t>
            </a:r>
            <a:r>
              <a:rPr lang="en-US" sz="2400" i="0" dirty="0"/>
              <a:t>! (</a:t>
            </a:r>
            <a:r>
              <a:rPr lang="el-GR" sz="2400" i="0" dirty="0"/>
              <a:t>λειτουργεί </a:t>
            </a:r>
            <a:r>
              <a:rPr lang="el-GR" sz="2400" dirty="0"/>
              <a:t>ακριβώς</a:t>
            </a:r>
            <a:r>
              <a:rPr lang="el-GR" sz="2400" i="0" dirty="0"/>
              <a:t> όπως και στην περίπτωση ενός μόνο </a:t>
            </a:r>
            <a:r>
              <a:rPr lang="el-GR" sz="2400" i="0" dirty="0" err="1"/>
              <a:t>μεταγωγέα</a:t>
            </a:r>
            <a:r>
              <a:rPr lang="en-US" sz="2400" i="0" dirty="0"/>
              <a:t>!)</a:t>
            </a:r>
          </a:p>
        </p:txBody>
      </p:sp>
      <p:sp>
        <p:nvSpPr>
          <p:cNvPr id="16405" name="Text Box 73"/>
          <p:cNvSpPr txBox="1">
            <a:spLocks noChangeArrowheads="1"/>
          </p:cNvSpPr>
          <p:nvPr/>
        </p:nvSpPr>
        <p:spPr bwMode="auto">
          <a:xfrm>
            <a:off x="2181225" y="2444750"/>
            <a:ext cx="4111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/>
              <a:t>S</a:t>
            </a:r>
            <a:r>
              <a:rPr lang="en-US" i="0" baseline="-25000"/>
              <a:t>1</a:t>
            </a:r>
          </a:p>
        </p:txBody>
      </p:sp>
      <p:sp>
        <p:nvSpPr>
          <p:cNvPr id="16406" name="Text Box 66"/>
          <p:cNvSpPr txBox="1">
            <a:spLocks noChangeArrowheads="1"/>
          </p:cNvSpPr>
          <p:nvPr/>
        </p:nvSpPr>
        <p:spPr bwMode="auto">
          <a:xfrm>
            <a:off x="2655888" y="3298825"/>
            <a:ext cx="3222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/>
              <a:t>C</a:t>
            </a:r>
          </a:p>
        </p:txBody>
      </p:sp>
      <p:grpSp>
        <p:nvGrpSpPr>
          <p:cNvPr id="3" name="Group 81"/>
          <p:cNvGrpSpPr>
            <a:grpSpLocks/>
          </p:cNvGrpSpPr>
          <p:nvPr/>
        </p:nvGrpSpPr>
        <p:grpSpPr bwMode="auto">
          <a:xfrm>
            <a:off x="2379663" y="1984375"/>
            <a:ext cx="4916487" cy="2041525"/>
            <a:chOff x="1499" y="1250"/>
            <a:chExt cx="3097" cy="1286"/>
          </a:xfrm>
        </p:grpSpPr>
        <p:graphicFrame>
          <p:nvGraphicFramePr>
            <p:cNvPr id="16389" name="Object 10"/>
            <p:cNvGraphicFramePr>
              <a:graphicFrameLocks noChangeAspect="1"/>
            </p:cNvGraphicFramePr>
            <p:nvPr/>
          </p:nvGraphicFramePr>
          <p:xfrm>
            <a:off x="2741" y="2116"/>
            <a:ext cx="263" cy="21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425" name="Clip" r:id="rId8" imgW="1305000" imgH="1085760" progId="">
                    <p:embed/>
                  </p:oleObj>
                </mc:Choice>
                <mc:Fallback>
                  <p:oleObj name="Clip" r:id="rId8" imgW="1305000" imgH="1085760" progId="">
                    <p:embed/>
                    <p:pic>
                      <p:nvPicPr>
                        <p:cNvPr id="0" name="Object 1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41" y="2116"/>
                          <a:ext cx="263" cy="21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6390" name="Object 11"/>
            <p:cNvGraphicFramePr>
              <a:graphicFrameLocks noChangeAspect="1"/>
            </p:cNvGraphicFramePr>
            <p:nvPr/>
          </p:nvGraphicFramePr>
          <p:xfrm>
            <a:off x="3253" y="2087"/>
            <a:ext cx="263" cy="21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426" name="Clip" r:id="rId9" imgW="1305000" imgH="1085760" progId="">
                    <p:embed/>
                  </p:oleObj>
                </mc:Choice>
                <mc:Fallback>
                  <p:oleObj name="Clip" r:id="rId9" imgW="1305000" imgH="1085760" progId="">
                    <p:embed/>
                    <p:pic>
                      <p:nvPicPr>
                        <p:cNvPr id="0" name="Object 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53" y="2087"/>
                          <a:ext cx="263" cy="21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6391" name="Object 15"/>
            <p:cNvGraphicFramePr>
              <a:graphicFrameLocks noChangeAspect="1"/>
            </p:cNvGraphicFramePr>
            <p:nvPr/>
          </p:nvGraphicFramePr>
          <p:xfrm>
            <a:off x="2045" y="2020"/>
            <a:ext cx="263" cy="21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427" name="Clip" r:id="rId10" imgW="1305000" imgH="1085760" progId="">
                    <p:embed/>
                  </p:oleObj>
                </mc:Choice>
                <mc:Fallback>
                  <p:oleObj name="Clip" r:id="rId10" imgW="1305000" imgH="1085760" progId="">
                    <p:embed/>
                    <p:pic>
                      <p:nvPicPr>
                        <p:cNvPr id="0" name="Object 1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45" y="2020"/>
                          <a:ext cx="263" cy="21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6392" name="Object 16"/>
            <p:cNvGraphicFramePr>
              <a:graphicFrameLocks noChangeAspect="1"/>
            </p:cNvGraphicFramePr>
            <p:nvPr/>
          </p:nvGraphicFramePr>
          <p:xfrm>
            <a:off x="2321" y="2321"/>
            <a:ext cx="263" cy="21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428" name="Clip" r:id="rId11" imgW="1305000" imgH="1085760" progId="">
                    <p:embed/>
                  </p:oleObj>
                </mc:Choice>
                <mc:Fallback>
                  <p:oleObj name="Clip" r:id="rId11" imgW="1305000" imgH="1085760" progId="">
                    <p:embed/>
                    <p:pic>
                      <p:nvPicPr>
                        <p:cNvPr id="0" name="Object 1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21" y="2321"/>
                          <a:ext cx="263" cy="21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6393" name="Object 17"/>
            <p:cNvGraphicFramePr>
              <a:graphicFrameLocks noChangeAspect="1"/>
            </p:cNvGraphicFramePr>
            <p:nvPr/>
          </p:nvGraphicFramePr>
          <p:xfrm>
            <a:off x="4173" y="2000"/>
            <a:ext cx="263" cy="21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429" name="Clip" r:id="rId12" imgW="1305000" imgH="1085760" progId="">
                    <p:embed/>
                  </p:oleObj>
                </mc:Choice>
                <mc:Fallback>
                  <p:oleObj name="Clip" r:id="rId12" imgW="1305000" imgH="1085760" progId="">
                    <p:embed/>
                    <p:pic>
                      <p:nvPicPr>
                        <p:cNvPr id="0" name="Object 1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73" y="2000"/>
                          <a:ext cx="263" cy="21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6394" name="Object 18"/>
            <p:cNvGraphicFramePr>
              <a:graphicFrameLocks noChangeAspect="1"/>
            </p:cNvGraphicFramePr>
            <p:nvPr/>
          </p:nvGraphicFramePr>
          <p:xfrm>
            <a:off x="3698" y="2233"/>
            <a:ext cx="263" cy="21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430" name="Clip" r:id="rId13" imgW="1305000" imgH="1085760" progId="">
                    <p:embed/>
                  </p:oleObj>
                </mc:Choice>
                <mc:Fallback>
                  <p:oleObj name="Clip" r:id="rId13" imgW="1305000" imgH="1085760" progId="">
                    <p:embed/>
                    <p:pic>
                      <p:nvPicPr>
                        <p:cNvPr id="0" name="Object 1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98" y="2233"/>
                          <a:ext cx="263" cy="21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6409" name="Line 23"/>
            <p:cNvSpPr>
              <a:spLocks noChangeShapeType="1"/>
            </p:cNvSpPr>
            <p:nvPr/>
          </p:nvSpPr>
          <p:spPr bwMode="auto">
            <a:xfrm flipH="1">
              <a:off x="2290" y="1933"/>
              <a:ext cx="218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6410" name="Line 24"/>
            <p:cNvSpPr>
              <a:spLocks noChangeShapeType="1"/>
            </p:cNvSpPr>
            <p:nvPr/>
          </p:nvSpPr>
          <p:spPr bwMode="auto">
            <a:xfrm flipH="1">
              <a:off x="2488" y="1945"/>
              <a:ext cx="79" cy="37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6411" name="Line 25"/>
            <p:cNvSpPr>
              <a:spLocks noChangeShapeType="1"/>
            </p:cNvSpPr>
            <p:nvPr/>
          </p:nvSpPr>
          <p:spPr bwMode="auto">
            <a:xfrm>
              <a:off x="2680" y="1909"/>
              <a:ext cx="145" cy="2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6412" name="Line 26"/>
            <p:cNvSpPr>
              <a:spLocks noChangeShapeType="1"/>
            </p:cNvSpPr>
            <p:nvPr/>
          </p:nvSpPr>
          <p:spPr bwMode="auto">
            <a:xfrm flipH="1">
              <a:off x="3485" y="1957"/>
              <a:ext cx="270" cy="15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6413" name="Line 27"/>
            <p:cNvSpPr>
              <a:spLocks noChangeShapeType="1"/>
            </p:cNvSpPr>
            <p:nvPr/>
          </p:nvSpPr>
          <p:spPr bwMode="auto">
            <a:xfrm flipH="1">
              <a:off x="3802" y="1939"/>
              <a:ext cx="6" cy="2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6414" name="Line 35"/>
            <p:cNvSpPr>
              <a:spLocks noChangeShapeType="1"/>
            </p:cNvSpPr>
            <p:nvPr/>
          </p:nvSpPr>
          <p:spPr bwMode="auto">
            <a:xfrm flipH="1">
              <a:off x="1499" y="1484"/>
              <a:ext cx="956" cy="33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6415" name="Line 36"/>
            <p:cNvSpPr>
              <a:spLocks noChangeShapeType="1"/>
            </p:cNvSpPr>
            <p:nvPr/>
          </p:nvSpPr>
          <p:spPr bwMode="auto">
            <a:xfrm>
              <a:off x="2646" y="1463"/>
              <a:ext cx="0" cy="37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6416" name="Line 37"/>
            <p:cNvSpPr>
              <a:spLocks noChangeShapeType="1"/>
            </p:cNvSpPr>
            <p:nvPr/>
          </p:nvSpPr>
          <p:spPr bwMode="auto">
            <a:xfrm flipH="1" flipV="1">
              <a:off x="2912" y="1432"/>
              <a:ext cx="777" cy="45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grpSp>
          <p:nvGrpSpPr>
            <p:cNvPr id="16417" name="Group 47"/>
            <p:cNvGrpSpPr>
              <a:grpSpLocks/>
            </p:cNvGrpSpPr>
            <p:nvPr/>
          </p:nvGrpSpPr>
          <p:grpSpPr bwMode="auto">
            <a:xfrm>
              <a:off x="2438" y="1353"/>
              <a:ext cx="454" cy="176"/>
              <a:chOff x="3913" y="3140"/>
              <a:chExt cx="454" cy="176"/>
            </a:xfrm>
          </p:grpSpPr>
          <p:sp>
            <p:nvSpPr>
              <p:cNvPr id="16436" name="Rectangle 48"/>
              <p:cNvSpPr>
                <a:spLocks noChangeArrowheads="1"/>
              </p:cNvSpPr>
              <p:nvPr/>
            </p:nvSpPr>
            <p:spPr bwMode="auto">
              <a:xfrm>
                <a:off x="3913" y="3228"/>
                <a:ext cx="407" cy="88"/>
              </a:xfrm>
              <a:prstGeom prst="rect">
                <a:avLst/>
              </a:prstGeom>
              <a:solidFill>
                <a:schemeClr val="hlink"/>
              </a:solidFill>
              <a:ln w="9525">
                <a:miter lim="800000"/>
                <a:headEnd/>
                <a:tailEnd/>
              </a:ln>
              <a:scene3d>
                <a:camera prst="legacyObliqueTopRight"/>
                <a:lightRig rig="legacyFlat3" dir="l"/>
              </a:scene3d>
              <a:sp3d extrusionH="430200" prstMaterial="legacyMatte">
                <a:bevelT w="13500" h="13500" prst="angle"/>
                <a:bevelB w="13500" h="13500" prst="angle"/>
                <a:extrusionClr>
                  <a:schemeClr val="hlink"/>
                </a:extrusionClr>
              </a:sp3d>
            </p:spPr>
            <p:txBody>
              <a:bodyPr wrap="none" anchor="ctr">
                <a:flatTx/>
              </a:bodyPr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6437" name="Freeform 49"/>
              <p:cNvSpPr>
                <a:spLocks/>
              </p:cNvSpPr>
              <p:nvPr/>
            </p:nvSpPr>
            <p:spPr bwMode="auto">
              <a:xfrm>
                <a:off x="3958" y="3145"/>
                <a:ext cx="409" cy="68"/>
              </a:xfrm>
              <a:custGeom>
                <a:avLst/>
                <a:gdLst>
                  <a:gd name="T0" fmla="*/ 0 w 280"/>
                  <a:gd name="T1" fmla="*/ 620 h 63"/>
                  <a:gd name="T2" fmla="*/ 3187314 w 280"/>
                  <a:gd name="T3" fmla="*/ 610 h 63"/>
                  <a:gd name="T4" fmla="*/ 18919496 w 280"/>
                  <a:gd name="T5" fmla="*/ 0 h 63"/>
                  <a:gd name="T6" fmla="*/ 24199801 w 280"/>
                  <a:gd name="T7" fmla="*/ 0 h 6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0"/>
                  <a:gd name="T13" fmla="*/ 0 h 63"/>
                  <a:gd name="T14" fmla="*/ 280 w 280"/>
                  <a:gd name="T15" fmla="*/ 63 h 6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0" h="63">
                    <a:moveTo>
                      <a:pt x="0" y="63"/>
                    </a:moveTo>
                    <a:lnTo>
                      <a:pt x="37" y="62"/>
                    </a:lnTo>
                    <a:lnTo>
                      <a:pt x="219" y="0"/>
                    </a:lnTo>
                    <a:lnTo>
                      <a:pt x="280" y="0"/>
                    </a:lnTo>
                  </a:path>
                </a:pathLst>
              </a:cu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6438" name="Freeform 50"/>
              <p:cNvSpPr>
                <a:spLocks/>
              </p:cNvSpPr>
              <p:nvPr/>
            </p:nvSpPr>
            <p:spPr bwMode="auto">
              <a:xfrm>
                <a:off x="4044" y="3140"/>
                <a:ext cx="251" cy="75"/>
              </a:xfrm>
              <a:custGeom>
                <a:avLst/>
                <a:gdLst>
                  <a:gd name="T0" fmla="*/ 0 w 148"/>
                  <a:gd name="T1" fmla="*/ 0 h 74"/>
                  <a:gd name="T2" fmla="*/ 304887756 w 148"/>
                  <a:gd name="T3" fmla="*/ 0 h 74"/>
                  <a:gd name="T4" fmla="*/ 777286928 w 148"/>
                  <a:gd name="T5" fmla="*/ 104 h 74"/>
                  <a:gd name="T6" fmla="*/ 1128473392 w 148"/>
                  <a:gd name="T7" fmla="*/ 104 h 7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48"/>
                  <a:gd name="T13" fmla="*/ 0 h 74"/>
                  <a:gd name="T14" fmla="*/ 148 w 148"/>
                  <a:gd name="T15" fmla="*/ 74 h 7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48" h="74">
                    <a:moveTo>
                      <a:pt x="0" y="0"/>
                    </a:moveTo>
                    <a:lnTo>
                      <a:pt x="40" y="0"/>
                    </a:lnTo>
                    <a:lnTo>
                      <a:pt x="102" y="74"/>
                    </a:lnTo>
                    <a:lnTo>
                      <a:pt x="148" y="74"/>
                    </a:lnTo>
                  </a:path>
                </a:pathLst>
              </a:cu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grpSp>
          <p:nvGrpSpPr>
            <p:cNvPr id="16418" name="Group 51"/>
            <p:cNvGrpSpPr>
              <a:grpSpLocks/>
            </p:cNvGrpSpPr>
            <p:nvPr/>
          </p:nvGrpSpPr>
          <p:grpSpPr bwMode="auto">
            <a:xfrm>
              <a:off x="3571" y="1845"/>
              <a:ext cx="454" cy="176"/>
              <a:chOff x="3913" y="3140"/>
              <a:chExt cx="454" cy="176"/>
            </a:xfrm>
          </p:grpSpPr>
          <p:sp>
            <p:nvSpPr>
              <p:cNvPr id="16433" name="Rectangle 52"/>
              <p:cNvSpPr>
                <a:spLocks noChangeArrowheads="1"/>
              </p:cNvSpPr>
              <p:nvPr/>
            </p:nvSpPr>
            <p:spPr bwMode="auto">
              <a:xfrm>
                <a:off x="3913" y="3228"/>
                <a:ext cx="407" cy="88"/>
              </a:xfrm>
              <a:prstGeom prst="rect">
                <a:avLst/>
              </a:prstGeom>
              <a:solidFill>
                <a:schemeClr val="hlink"/>
              </a:solidFill>
              <a:ln w="9525">
                <a:miter lim="800000"/>
                <a:headEnd/>
                <a:tailEnd/>
              </a:ln>
              <a:scene3d>
                <a:camera prst="legacyObliqueTopRight"/>
                <a:lightRig rig="legacyFlat3" dir="l"/>
              </a:scene3d>
              <a:sp3d extrusionH="430200" prstMaterial="legacyMatte">
                <a:bevelT w="13500" h="13500" prst="angle"/>
                <a:bevelB w="13500" h="13500" prst="angle"/>
                <a:extrusionClr>
                  <a:schemeClr val="hlink"/>
                </a:extrusionClr>
              </a:sp3d>
            </p:spPr>
            <p:txBody>
              <a:bodyPr wrap="none" anchor="ctr">
                <a:flatTx/>
              </a:bodyPr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6434" name="Freeform 53"/>
              <p:cNvSpPr>
                <a:spLocks/>
              </p:cNvSpPr>
              <p:nvPr/>
            </p:nvSpPr>
            <p:spPr bwMode="auto">
              <a:xfrm>
                <a:off x="3958" y="3145"/>
                <a:ext cx="409" cy="68"/>
              </a:xfrm>
              <a:custGeom>
                <a:avLst/>
                <a:gdLst>
                  <a:gd name="T0" fmla="*/ 0 w 280"/>
                  <a:gd name="T1" fmla="*/ 620 h 63"/>
                  <a:gd name="T2" fmla="*/ 3187314 w 280"/>
                  <a:gd name="T3" fmla="*/ 610 h 63"/>
                  <a:gd name="T4" fmla="*/ 18919496 w 280"/>
                  <a:gd name="T5" fmla="*/ 0 h 63"/>
                  <a:gd name="T6" fmla="*/ 24199801 w 280"/>
                  <a:gd name="T7" fmla="*/ 0 h 6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0"/>
                  <a:gd name="T13" fmla="*/ 0 h 63"/>
                  <a:gd name="T14" fmla="*/ 280 w 280"/>
                  <a:gd name="T15" fmla="*/ 63 h 6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0" h="63">
                    <a:moveTo>
                      <a:pt x="0" y="63"/>
                    </a:moveTo>
                    <a:lnTo>
                      <a:pt x="37" y="62"/>
                    </a:lnTo>
                    <a:lnTo>
                      <a:pt x="219" y="0"/>
                    </a:lnTo>
                    <a:lnTo>
                      <a:pt x="280" y="0"/>
                    </a:lnTo>
                  </a:path>
                </a:pathLst>
              </a:cu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6435" name="Freeform 54"/>
              <p:cNvSpPr>
                <a:spLocks/>
              </p:cNvSpPr>
              <p:nvPr/>
            </p:nvSpPr>
            <p:spPr bwMode="auto">
              <a:xfrm>
                <a:off x="4044" y="3140"/>
                <a:ext cx="251" cy="75"/>
              </a:xfrm>
              <a:custGeom>
                <a:avLst/>
                <a:gdLst>
                  <a:gd name="T0" fmla="*/ 0 w 148"/>
                  <a:gd name="T1" fmla="*/ 0 h 74"/>
                  <a:gd name="T2" fmla="*/ 304887756 w 148"/>
                  <a:gd name="T3" fmla="*/ 0 h 74"/>
                  <a:gd name="T4" fmla="*/ 777286928 w 148"/>
                  <a:gd name="T5" fmla="*/ 104 h 74"/>
                  <a:gd name="T6" fmla="*/ 1128473392 w 148"/>
                  <a:gd name="T7" fmla="*/ 104 h 7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48"/>
                  <a:gd name="T13" fmla="*/ 0 h 74"/>
                  <a:gd name="T14" fmla="*/ 148 w 148"/>
                  <a:gd name="T15" fmla="*/ 74 h 7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48" h="74">
                    <a:moveTo>
                      <a:pt x="0" y="0"/>
                    </a:moveTo>
                    <a:lnTo>
                      <a:pt x="40" y="0"/>
                    </a:lnTo>
                    <a:lnTo>
                      <a:pt x="102" y="74"/>
                    </a:lnTo>
                    <a:lnTo>
                      <a:pt x="148" y="74"/>
                    </a:lnTo>
                  </a:path>
                </a:pathLst>
              </a:cu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grpSp>
          <p:nvGrpSpPr>
            <p:cNvPr id="16419" name="Group 55"/>
            <p:cNvGrpSpPr>
              <a:grpSpLocks/>
            </p:cNvGrpSpPr>
            <p:nvPr/>
          </p:nvGrpSpPr>
          <p:grpSpPr bwMode="auto">
            <a:xfrm>
              <a:off x="2407" y="1819"/>
              <a:ext cx="454" cy="176"/>
              <a:chOff x="3913" y="3140"/>
              <a:chExt cx="454" cy="176"/>
            </a:xfrm>
          </p:grpSpPr>
          <p:sp>
            <p:nvSpPr>
              <p:cNvPr id="16430" name="Rectangle 56"/>
              <p:cNvSpPr>
                <a:spLocks noChangeArrowheads="1"/>
              </p:cNvSpPr>
              <p:nvPr/>
            </p:nvSpPr>
            <p:spPr bwMode="auto">
              <a:xfrm>
                <a:off x="3913" y="3228"/>
                <a:ext cx="407" cy="88"/>
              </a:xfrm>
              <a:prstGeom prst="rect">
                <a:avLst/>
              </a:prstGeom>
              <a:solidFill>
                <a:schemeClr val="hlink"/>
              </a:solidFill>
              <a:ln w="9525">
                <a:miter lim="800000"/>
                <a:headEnd/>
                <a:tailEnd/>
              </a:ln>
              <a:scene3d>
                <a:camera prst="legacyObliqueTopRight"/>
                <a:lightRig rig="legacyFlat3" dir="l"/>
              </a:scene3d>
              <a:sp3d extrusionH="430200" prstMaterial="legacyMatte">
                <a:bevelT w="13500" h="13500" prst="angle"/>
                <a:bevelB w="13500" h="13500" prst="angle"/>
                <a:extrusionClr>
                  <a:schemeClr val="hlink"/>
                </a:extrusionClr>
              </a:sp3d>
            </p:spPr>
            <p:txBody>
              <a:bodyPr wrap="none" anchor="ctr">
                <a:flatTx/>
              </a:bodyPr>
              <a:lstStyle/>
              <a:p>
                <a:pPr eaLnBrk="0" hangingPunct="0"/>
                <a:endParaRPr lang="el-GR"/>
              </a:p>
            </p:txBody>
          </p:sp>
          <p:sp>
            <p:nvSpPr>
              <p:cNvPr id="16431" name="Freeform 57"/>
              <p:cNvSpPr>
                <a:spLocks/>
              </p:cNvSpPr>
              <p:nvPr/>
            </p:nvSpPr>
            <p:spPr bwMode="auto">
              <a:xfrm>
                <a:off x="3958" y="3145"/>
                <a:ext cx="409" cy="68"/>
              </a:xfrm>
              <a:custGeom>
                <a:avLst/>
                <a:gdLst>
                  <a:gd name="T0" fmla="*/ 0 w 280"/>
                  <a:gd name="T1" fmla="*/ 620 h 63"/>
                  <a:gd name="T2" fmla="*/ 3187314 w 280"/>
                  <a:gd name="T3" fmla="*/ 610 h 63"/>
                  <a:gd name="T4" fmla="*/ 18919496 w 280"/>
                  <a:gd name="T5" fmla="*/ 0 h 63"/>
                  <a:gd name="T6" fmla="*/ 24199801 w 280"/>
                  <a:gd name="T7" fmla="*/ 0 h 6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0"/>
                  <a:gd name="T13" fmla="*/ 0 h 63"/>
                  <a:gd name="T14" fmla="*/ 280 w 280"/>
                  <a:gd name="T15" fmla="*/ 63 h 6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0" h="63">
                    <a:moveTo>
                      <a:pt x="0" y="63"/>
                    </a:moveTo>
                    <a:lnTo>
                      <a:pt x="37" y="62"/>
                    </a:lnTo>
                    <a:lnTo>
                      <a:pt x="219" y="0"/>
                    </a:lnTo>
                    <a:lnTo>
                      <a:pt x="280" y="0"/>
                    </a:lnTo>
                  </a:path>
                </a:pathLst>
              </a:cu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6432" name="Freeform 58"/>
              <p:cNvSpPr>
                <a:spLocks/>
              </p:cNvSpPr>
              <p:nvPr/>
            </p:nvSpPr>
            <p:spPr bwMode="auto">
              <a:xfrm>
                <a:off x="4044" y="3140"/>
                <a:ext cx="251" cy="75"/>
              </a:xfrm>
              <a:custGeom>
                <a:avLst/>
                <a:gdLst>
                  <a:gd name="T0" fmla="*/ 0 w 148"/>
                  <a:gd name="T1" fmla="*/ 0 h 74"/>
                  <a:gd name="T2" fmla="*/ 304887756 w 148"/>
                  <a:gd name="T3" fmla="*/ 0 h 74"/>
                  <a:gd name="T4" fmla="*/ 777286928 w 148"/>
                  <a:gd name="T5" fmla="*/ 104 h 74"/>
                  <a:gd name="T6" fmla="*/ 1128473392 w 148"/>
                  <a:gd name="T7" fmla="*/ 104 h 7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48"/>
                  <a:gd name="T13" fmla="*/ 0 h 74"/>
                  <a:gd name="T14" fmla="*/ 148 w 148"/>
                  <a:gd name="T15" fmla="*/ 74 h 7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48" h="74">
                    <a:moveTo>
                      <a:pt x="0" y="0"/>
                    </a:moveTo>
                    <a:lnTo>
                      <a:pt x="40" y="0"/>
                    </a:lnTo>
                    <a:lnTo>
                      <a:pt x="102" y="74"/>
                    </a:lnTo>
                    <a:lnTo>
                      <a:pt x="148" y="74"/>
                    </a:lnTo>
                  </a:path>
                </a:pathLst>
              </a:cu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sp>
          <p:nvSpPr>
            <p:cNvPr id="16420" name="Line 63"/>
            <p:cNvSpPr>
              <a:spLocks noChangeShapeType="1"/>
            </p:cNvSpPr>
            <p:nvPr/>
          </p:nvSpPr>
          <p:spPr bwMode="auto">
            <a:xfrm>
              <a:off x="4039" y="1973"/>
              <a:ext cx="180" cy="1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6421" name="Text Box 67"/>
            <p:cNvSpPr txBox="1">
              <a:spLocks noChangeArrowheads="1"/>
            </p:cNvSpPr>
            <p:nvPr/>
          </p:nvSpPr>
          <p:spPr bwMode="auto">
            <a:xfrm>
              <a:off x="2281" y="2030"/>
              <a:ext cx="22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i="0"/>
                <a:t>D</a:t>
              </a:r>
            </a:p>
          </p:txBody>
        </p:sp>
        <p:sp>
          <p:nvSpPr>
            <p:cNvPr id="16422" name="Text Box 68"/>
            <p:cNvSpPr txBox="1">
              <a:spLocks noChangeArrowheads="1"/>
            </p:cNvSpPr>
            <p:nvPr/>
          </p:nvSpPr>
          <p:spPr bwMode="auto">
            <a:xfrm>
              <a:off x="2579" y="2305"/>
              <a:ext cx="20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i="0"/>
                <a:t>E</a:t>
              </a:r>
            </a:p>
          </p:txBody>
        </p:sp>
        <p:sp>
          <p:nvSpPr>
            <p:cNvPr id="16423" name="Text Box 69"/>
            <p:cNvSpPr txBox="1">
              <a:spLocks noChangeArrowheads="1"/>
            </p:cNvSpPr>
            <p:nvPr/>
          </p:nvSpPr>
          <p:spPr bwMode="auto">
            <a:xfrm>
              <a:off x="2877" y="1926"/>
              <a:ext cx="203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i="0"/>
                <a:t>F</a:t>
              </a:r>
            </a:p>
          </p:txBody>
        </p:sp>
        <p:sp>
          <p:nvSpPr>
            <p:cNvPr id="16424" name="Text Box 74"/>
            <p:cNvSpPr txBox="1">
              <a:spLocks noChangeArrowheads="1"/>
            </p:cNvSpPr>
            <p:nvPr/>
          </p:nvSpPr>
          <p:spPr bwMode="auto">
            <a:xfrm>
              <a:off x="2147" y="1744"/>
              <a:ext cx="275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i="0"/>
                <a:t>S</a:t>
              </a:r>
              <a:r>
                <a:rPr lang="en-US" i="0" baseline="-25000"/>
                <a:t>2</a:t>
              </a:r>
            </a:p>
          </p:txBody>
        </p:sp>
        <p:sp>
          <p:nvSpPr>
            <p:cNvPr id="16425" name="Text Box 75"/>
            <p:cNvSpPr txBox="1">
              <a:spLocks noChangeArrowheads="1"/>
            </p:cNvSpPr>
            <p:nvPr/>
          </p:nvSpPr>
          <p:spPr bwMode="auto">
            <a:xfrm>
              <a:off x="2920" y="1250"/>
              <a:ext cx="275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i="0"/>
                <a:t>S</a:t>
              </a:r>
              <a:r>
                <a:rPr lang="en-US" i="0" baseline="-25000"/>
                <a:t>4</a:t>
              </a:r>
            </a:p>
          </p:txBody>
        </p:sp>
        <p:sp>
          <p:nvSpPr>
            <p:cNvPr id="16426" name="Text Box 76"/>
            <p:cNvSpPr txBox="1">
              <a:spLocks noChangeArrowheads="1"/>
            </p:cNvSpPr>
            <p:nvPr/>
          </p:nvSpPr>
          <p:spPr bwMode="auto">
            <a:xfrm>
              <a:off x="3786" y="1619"/>
              <a:ext cx="275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i="0"/>
                <a:t>S</a:t>
              </a:r>
              <a:r>
                <a:rPr lang="en-US" i="0" baseline="-25000"/>
                <a:t>3</a:t>
              </a:r>
            </a:p>
          </p:txBody>
        </p:sp>
        <p:sp>
          <p:nvSpPr>
            <p:cNvPr id="16427" name="Text Box 78"/>
            <p:cNvSpPr txBox="1">
              <a:spLocks noChangeArrowheads="1"/>
            </p:cNvSpPr>
            <p:nvPr/>
          </p:nvSpPr>
          <p:spPr bwMode="auto">
            <a:xfrm>
              <a:off x="3931" y="2231"/>
              <a:ext cx="227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i="0"/>
                <a:t>H</a:t>
              </a:r>
            </a:p>
          </p:txBody>
        </p:sp>
        <p:sp>
          <p:nvSpPr>
            <p:cNvPr id="16428" name="Text Box 79"/>
            <p:cNvSpPr txBox="1">
              <a:spLocks noChangeArrowheads="1"/>
            </p:cNvSpPr>
            <p:nvPr/>
          </p:nvSpPr>
          <p:spPr bwMode="auto">
            <a:xfrm>
              <a:off x="4401" y="2003"/>
              <a:ext cx="195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i="0"/>
                <a:t>I</a:t>
              </a:r>
            </a:p>
          </p:txBody>
        </p:sp>
        <p:sp>
          <p:nvSpPr>
            <p:cNvPr id="16429" name="Text Box 80"/>
            <p:cNvSpPr txBox="1">
              <a:spLocks noChangeArrowheads="1"/>
            </p:cNvSpPr>
            <p:nvPr/>
          </p:nvSpPr>
          <p:spPr bwMode="auto">
            <a:xfrm>
              <a:off x="3215" y="2265"/>
              <a:ext cx="21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i="0"/>
                <a:t>G</a:t>
              </a:r>
            </a:p>
          </p:txBody>
        </p:sp>
      </p:grpSp>
      <p:sp>
        <p:nvSpPr>
          <p:cNvPr id="16408" name="Rectangle 5"/>
          <p:cNvSpPr txBox="1">
            <a:spLocks noChangeArrowheads="1"/>
          </p:cNvSpPr>
          <p:nvPr/>
        </p:nvSpPr>
        <p:spPr bwMode="auto">
          <a:xfrm>
            <a:off x="3876675" y="6400800"/>
            <a:ext cx="4429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/>
            <a:r>
              <a:rPr lang="el-GR" sz="1100" i="0" dirty="0" smtClean="0">
                <a:latin typeface="Arial" charset="0"/>
                <a:cs typeface="Arial" charset="0"/>
              </a:rPr>
              <a:t>Δίκτυα Επικοινωνιών- </a:t>
            </a:r>
            <a:r>
              <a:rPr lang="en-US" sz="1100" i="0" dirty="0">
                <a:latin typeface="Arial" charset="0"/>
                <a:cs typeface="Arial" charset="0"/>
              </a:rPr>
              <a:t>5: </a:t>
            </a:r>
            <a:r>
              <a:rPr lang="el-GR" sz="1100" i="0" dirty="0">
                <a:latin typeface="Arial" charset="0"/>
                <a:cs typeface="Arial" charset="0"/>
              </a:rPr>
              <a:t>Επίπεδο ζεύξης δεδομένων</a:t>
            </a:r>
            <a:endParaRPr lang="en-US" sz="1100" i="0" dirty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1030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9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46CD3B04-8B72-461D-B0D9-057B514258AE}" type="slidenum">
              <a:rPr lang="en-US" smtClean="0">
                <a:latin typeface="Arial" charset="0"/>
                <a:cs typeface="Arial" charset="0"/>
              </a:rPr>
              <a:pPr/>
              <a:t>68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7420" name="Rectangle 2"/>
          <p:cNvSpPr>
            <a:spLocks noGrp="1" noChangeArrowheads="1"/>
          </p:cNvSpPr>
          <p:nvPr>
            <p:ph type="title"/>
          </p:nvPr>
        </p:nvSpPr>
        <p:spPr>
          <a:xfrm>
            <a:off x="495300" y="0"/>
            <a:ext cx="7772400" cy="1143000"/>
          </a:xfrm>
        </p:spPr>
        <p:txBody>
          <a:bodyPr/>
          <a:lstStyle/>
          <a:p>
            <a:r>
              <a:rPr lang="el-GR" sz="2800" dirty="0" smtClean="0"/>
              <a:t>Παράδειγμα </a:t>
            </a:r>
            <a:r>
              <a:rPr lang="el-GR" sz="2800" dirty="0" err="1" smtClean="0"/>
              <a:t>αυτοεκμάθησης</a:t>
            </a:r>
            <a:r>
              <a:rPr lang="el-GR" sz="2800" dirty="0" smtClean="0"/>
              <a:t> με πολλούς </a:t>
            </a:r>
            <a:r>
              <a:rPr lang="el-GR" sz="2800" dirty="0" err="1" smtClean="0"/>
              <a:t>μεταγωγείς</a:t>
            </a:r>
            <a:endParaRPr lang="en-US" sz="2800" dirty="0" smtClean="0"/>
          </a:p>
        </p:txBody>
      </p:sp>
      <p:sp>
        <p:nvSpPr>
          <p:cNvPr id="1742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50863" y="1139825"/>
            <a:ext cx="7772400" cy="4648200"/>
          </a:xfrm>
        </p:spPr>
        <p:txBody>
          <a:bodyPr/>
          <a:lstStyle/>
          <a:p>
            <a:pPr>
              <a:buFont typeface="ZapfDingbats"/>
              <a:buNone/>
            </a:pPr>
            <a:r>
              <a:rPr lang="el-GR" sz="2400" dirty="0" smtClean="0"/>
              <a:t>Υποθέστε ότι ο </a:t>
            </a:r>
            <a:r>
              <a:rPr lang="en-US" sz="2400" dirty="0" smtClean="0"/>
              <a:t>C </a:t>
            </a:r>
            <a:r>
              <a:rPr lang="el-GR" sz="2400" dirty="0" smtClean="0"/>
              <a:t>στέλνει πλαίσιο στον</a:t>
            </a:r>
            <a:r>
              <a:rPr lang="en-US" sz="2400" dirty="0" smtClean="0"/>
              <a:t> I, </a:t>
            </a:r>
            <a:r>
              <a:rPr lang="el-GR" sz="2400" dirty="0" smtClean="0"/>
              <a:t>ο </a:t>
            </a:r>
            <a:r>
              <a:rPr lang="en-US" sz="2400" dirty="0" smtClean="0"/>
              <a:t>I </a:t>
            </a:r>
            <a:r>
              <a:rPr lang="el-GR" sz="2400" dirty="0" smtClean="0"/>
              <a:t>απαντά στον</a:t>
            </a:r>
            <a:r>
              <a:rPr lang="en-US" sz="2400" dirty="0" smtClean="0"/>
              <a:t> C</a:t>
            </a:r>
            <a:endParaRPr lang="en-US" dirty="0" smtClean="0"/>
          </a:p>
        </p:txBody>
      </p:sp>
      <p:sp>
        <p:nvSpPr>
          <p:cNvPr id="17422" name="Rectangle 5"/>
          <p:cNvSpPr>
            <a:spLocks noChangeArrowheads="1"/>
          </p:cNvSpPr>
          <p:nvPr/>
        </p:nvSpPr>
        <p:spPr bwMode="auto">
          <a:xfrm>
            <a:off x="714375" y="4664075"/>
            <a:ext cx="7772400" cy="184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</a:pPr>
            <a:r>
              <a:rPr lang="el-GR" sz="2400" i="0">
                <a:solidFill>
                  <a:srgbClr val="FF0000"/>
                </a:solidFill>
              </a:rPr>
              <a:t>Ε</a:t>
            </a:r>
            <a:r>
              <a:rPr lang="en-US" sz="2400" i="0">
                <a:solidFill>
                  <a:srgbClr val="FF0000"/>
                </a:solidFill>
              </a:rPr>
              <a:t>:</a:t>
            </a:r>
            <a:r>
              <a:rPr lang="en-US" sz="2400" i="0"/>
              <a:t> </a:t>
            </a:r>
            <a:r>
              <a:rPr lang="el-GR" sz="2400" i="0"/>
              <a:t>Δείξτε τους πίνακες μεταγωγέα και την προώθηση πακέτων</a:t>
            </a:r>
            <a:r>
              <a:rPr lang="en-US" sz="2400" i="0"/>
              <a:t> </a:t>
            </a:r>
            <a:r>
              <a:rPr lang="el-GR" sz="2400" i="0"/>
              <a:t>στους</a:t>
            </a:r>
            <a:r>
              <a:rPr lang="en-US" sz="2400" i="0"/>
              <a:t> S</a:t>
            </a:r>
            <a:r>
              <a:rPr lang="en-US" sz="2400" i="0" baseline="-25000"/>
              <a:t>1</a:t>
            </a:r>
            <a:r>
              <a:rPr lang="en-US" sz="2400" i="0"/>
              <a:t>, S</a:t>
            </a:r>
            <a:r>
              <a:rPr lang="en-US" sz="2400" i="0" baseline="-25000"/>
              <a:t>2</a:t>
            </a:r>
            <a:r>
              <a:rPr lang="en-US" sz="2400" i="0"/>
              <a:t>, S</a:t>
            </a:r>
            <a:r>
              <a:rPr lang="en-US" sz="2400" i="0" baseline="-25000"/>
              <a:t>3</a:t>
            </a:r>
            <a:r>
              <a:rPr lang="en-US" sz="2400" i="0"/>
              <a:t>, S</a:t>
            </a:r>
            <a:r>
              <a:rPr lang="en-US" sz="2400" i="0" baseline="-25000"/>
              <a:t>4</a:t>
            </a:r>
            <a:r>
              <a:rPr lang="en-US" sz="2400" i="0"/>
              <a:t> </a:t>
            </a:r>
          </a:p>
        </p:txBody>
      </p:sp>
      <p:graphicFrame>
        <p:nvGraphicFramePr>
          <p:cNvPr id="17410" name="Object 62"/>
          <p:cNvGraphicFramePr>
            <a:graphicFrameLocks noChangeAspect="1"/>
          </p:cNvGraphicFramePr>
          <p:nvPr/>
        </p:nvGraphicFramePr>
        <p:xfrm>
          <a:off x="1646238" y="3346450"/>
          <a:ext cx="415925" cy="339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46" name="Clip" r:id="rId4" imgW="1305000" imgH="1085760" progId="">
                  <p:embed/>
                </p:oleObj>
              </mc:Choice>
              <mc:Fallback>
                <p:oleObj name="Clip" r:id="rId4" imgW="1305000" imgH="1085760" progId="">
                  <p:embed/>
                  <p:pic>
                    <p:nvPicPr>
                      <p:cNvPr id="0" name="Object 6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46238" y="3346450"/>
                        <a:ext cx="415925" cy="339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1" name="Object 63"/>
          <p:cNvGraphicFramePr>
            <a:graphicFrameLocks noChangeAspect="1"/>
          </p:cNvGraphicFramePr>
          <p:nvPr/>
        </p:nvGraphicFramePr>
        <p:xfrm>
          <a:off x="2305050" y="3371850"/>
          <a:ext cx="417513" cy="339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47" name="Clip" r:id="rId6" imgW="1305000" imgH="1085760" progId="">
                  <p:embed/>
                </p:oleObj>
              </mc:Choice>
              <mc:Fallback>
                <p:oleObj name="Clip" r:id="rId6" imgW="1305000" imgH="1085760" progId="">
                  <p:embed/>
                  <p:pic>
                    <p:nvPicPr>
                      <p:cNvPr id="0" name="Object 6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05050" y="3371850"/>
                        <a:ext cx="417513" cy="339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2" name="Object 64"/>
          <p:cNvGraphicFramePr>
            <a:graphicFrameLocks noChangeAspect="1"/>
          </p:cNvGraphicFramePr>
          <p:nvPr/>
        </p:nvGraphicFramePr>
        <p:xfrm>
          <a:off x="1206500" y="2867025"/>
          <a:ext cx="417513" cy="339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48" name="Clip" r:id="rId7" imgW="1305000" imgH="1085760" progId="">
                  <p:embed/>
                </p:oleObj>
              </mc:Choice>
              <mc:Fallback>
                <p:oleObj name="Clip" r:id="rId7" imgW="1305000" imgH="1085760" progId="">
                  <p:embed/>
                  <p:pic>
                    <p:nvPicPr>
                      <p:cNvPr id="0" name="Object 6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06500" y="2867025"/>
                        <a:ext cx="417513" cy="339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23" name="Line 65"/>
          <p:cNvSpPr>
            <a:spLocks noChangeShapeType="1"/>
          </p:cNvSpPr>
          <p:nvPr/>
        </p:nvSpPr>
        <p:spPr bwMode="auto">
          <a:xfrm flipH="1">
            <a:off x="1582738" y="3030538"/>
            <a:ext cx="5556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7424" name="Line 66"/>
          <p:cNvSpPr>
            <a:spLocks noChangeShapeType="1"/>
          </p:cNvSpPr>
          <p:nvPr/>
        </p:nvSpPr>
        <p:spPr bwMode="auto">
          <a:xfrm flipH="1">
            <a:off x="1970088" y="3078163"/>
            <a:ext cx="271462" cy="3143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7425" name="Line 67"/>
          <p:cNvSpPr>
            <a:spLocks noChangeShapeType="1"/>
          </p:cNvSpPr>
          <p:nvPr/>
        </p:nvSpPr>
        <p:spPr bwMode="auto">
          <a:xfrm>
            <a:off x="2389188" y="3106738"/>
            <a:ext cx="73025" cy="2952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grpSp>
        <p:nvGrpSpPr>
          <p:cNvPr id="17426" name="Group 68"/>
          <p:cNvGrpSpPr>
            <a:grpSpLocks/>
          </p:cNvGrpSpPr>
          <p:nvPr/>
        </p:nvGrpSpPr>
        <p:grpSpPr bwMode="auto">
          <a:xfrm>
            <a:off x="2006600" y="2822575"/>
            <a:ext cx="720725" cy="279400"/>
            <a:chOff x="3913" y="3140"/>
            <a:chExt cx="454" cy="176"/>
          </a:xfrm>
        </p:grpSpPr>
        <p:sp>
          <p:nvSpPr>
            <p:cNvPr id="17464" name="Rectangle 69"/>
            <p:cNvSpPr>
              <a:spLocks noChangeArrowheads="1"/>
            </p:cNvSpPr>
            <p:nvPr/>
          </p:nvSpPr>
          <p:spPr bwMode="auto">
            <a:xfrm>
              <a:off x="3913" y="3228"/>
              <a:ext cx="407" cy="88"/>
            </a:xfrm>
            <a:prstGeom prst="rect">
              <a:avLst/>
            </a:prstGeom>
            <a:solidFill>
              <a:schemeClr val="hlink"/>
            </a:solidFill>
            <a:ln w="9525">
              <a:miter lim="800000"/>
              <a:headEnd/>
              <a:tailEnd/>
            </a:ln>
            <a:scene3d>
              <a:camera prst="legacyObliqueTopRight"/>
              <a:lightRig rig="legacyFlat3" dir="l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hlink"/>
              </a:extrusionClr>
            </a:sp3d>
          </p:spPr>
          <p:txBody>
            <a:bodyPr wrap="none" anchor="ctr">
              <a:flatTx/>
            </a:bodyPr>
            <a:lstStyle/>
            <a:p>
              <a:pPr eaLnBrk="0" hangingPunct="0"/>
              <a:endParaRPr lang="el-GR"/>
            </a:p>
          </p:txBody>
        </p:sp>
        <p:sp>
          <p:nvSpPr>
            <p:cNvPr id="17465" name="Freeform 70"/>
            <p:cNvSpPr>
              <a:spLocks/>
            </p:cNvSpPr>
            <p:nvPr/>
          </p:nvSpPr>
          <p:spPr bwMode="auto">
            <a:xfrm>
              <a:off x="3958" y="3145"/>
              <a:ext cx="409" cy="68"/>
            </a:xfrm>
            <a:custGeom>
              <a:avLst/>
              <a:gdLst>
                <a:gd name="T0" fmla="*/ 0 w 280"/>
                <a:gd name="T1" fmla="*/ 620 h 63"/>
                <a:gd name="T2" fmla="*/ 3187314 w 280"/>
                <a:gd name="T3" fmla="*/ 610 h 63"/>
                <a:gd name="T4" fmla="*/ 18919496 w 280"/>
                <a:gd name="T5" fmla="*/ 0 h 63"/>
                <a:gd name="T6" fmla="*/ 24199801 w 280"/>
                <a:gd name="T7" fmla="*/ 0 h 6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80"/>
                <a:gd name="T13" fmla="*/ 0 h 63"/>
                <a:gd name="T14" fmla="*/ 280 w 280"/>
                <a:gd name="T15" fmla="*/ 63 h 6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80" h="63">
                  <a:moveTo>
                    <a:pt x="0" y="63"/>
                  </a:moveTo>
                  <a:lnTo>
                    <a:pt x="37" y="62"/>
                  </a:lnTo>
                  <a:lnTo>
                    <a:pt x="219" y="0"/>
                  </a:lnTo>
                  <a:lnTo>
                    <a:pt x="280" y="0"/>
                  </a:ln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7466" name="Freeform 71"/>
            <p:cNvSpPr>
              <a:spLocks/>
            </p:cNvSpPr>
            <p:nvPr/>
          </p:nvSpPr>
          <p:spPr bwMode="auto">
            <a:xfrm>
              <a:off x="4044" y="3140"/>
              <a:ext cx="251" cy="75"/>
            </a:xfrm>
            <a:custGeom>
              <a:avLst/>
              <a:gdLst>
                <a:gd name="T0" fmla="*/ 0 w 148"/>
                <a:gd name="T1" fmla="*/ 0 h 74"/>
                <a:gd name="T2" fmla="*/ 304887756 w 148"/>
                <a:gd name="T3" fmla="*/ 0 h 74"/>
                <a:gd name="T4" fmla="*/ 777286928 w 148"/>
                <a:gd name="T5" fmla="*/ 104 h 74"/>
                <a:gd name="T6" fmla="*/ 1128473392 w 148"/>
                <a:gd name="T7" fmla="*/ 104 h 7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48"/>
                <a:gd name="T13" fmla="*/ 0 h 74"/>
                <a:gd name="T14" fmla="*/ 148 w 148"/>
                <a:gd name="T15" fmla="*/ 74 h 7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48" h="74">
                  <a:moveTo>
                    <a:pt x="0" y="0"/>
                  </a:moveTo>
                  <a:lnTo>
                    <a:pt x="40" y="0"/>
                  </a:lnTo>
                  <a:lnTo>
                    <a:pt x="102" y="74"/>
                  </a:lnTo>
                  <a:lnTo>
                    <a:pt x="148" y="74"/>
                  </a:ln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sp>
        <p:nvSpPr>
          <p:cNvPr id="17427" name="Text Box 72"/>
          <p:cNvSpPr txBox="1">
            <a:spLocks noChangeArrowheads="1"/>
          </p:cNvSpPr>
          <p:nvPr/>
        </p:nvSpPr>
        <p:spPr bwMode="auto">
          <a:xfrm>
            <a:off x="958850" y="2844800"/>
            <a:ext cx="3508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/>
              <a:t>A</a:t>
            </a:r>
          </a:p>
        </p:txBody>
      </p:sp>
      <p:sp>
        <p:nvSpPr>
          <p:cNvPr id="17428" name="Text Box 73"/>
          <p:cNvSpPr txBox="1">
            <a:spLocks noChangeArrowheads="1"/>
          </p:cNvSpPr>
          <p:nvPr/>
        </p:nvSpPr>
        <p:spPr bwMode="auto">
          <a:xfrm>
            <a:off x="1408113" y="3306763"/>
            <a:ext cx="32861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/>
              <a:t>B</a:t>
            </a:r>
          </a:p>
        </p:txBody>
      </p:sp>
      <p:sp>
        <p:nvSpPr>
          <p:cNvPr id="17429" name="Text Box 74"/>
          <p:cNvSpPr txBox="1">
            <a:spLocks noChangeArrowheads="1"/>
          </p:cNvSpPr>
          <p:nvPr/>
        </p:nvSpPr>
        <p:spPr bwMode="auto">
          <a:xfrm>
            <a:off x="2181225" y="2444750"/>
            <a:ext cx="4111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/>
              <a:t>S</a:t>
            </a:r>
            <a:r>
              <a:rPr lang="en-US" i="0" baseline="-25000"/>
              <a:t>1</a:t>
            </a:r>
          </a:p>
        </p:txBody>
      </p:sp>
      <p:sp>
        <p:nvSpPr>
          <p:cNvPr id="17430" name="Text Box 75"/>
          <p:cNvSpPr txBox="1">
            <a:spLocks noChangeArrowheads="1"/>
          </p:cNvSpPr>
          <p:nvPr/>
        </p:nvSpPr>
        <p:spPr bwMode="auto">
          <a:xfrm>
            <a:off x="2655888" y="3298825"/>
            <a:ext cx="3222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/>
              <a:t>C</a:t>
            </a:r>
          </a:p>
        </p:txBody>
      </p:sp>
      <p:graphicFrame>
        <p:nvGraphicFramePr>
          <p:cNvPr id="17413" name="Object 77"/>
          <p:cNvGraphicFramePr>
            <a:graphicFrameLocks noChangeAspect="1"/>
          </p:cNvGraphicFramePr>
          <p:nvPr/>
        </p:nvGraphicFramePr>
        <p:xfrm>
          <a:off x="4351338" y="3359150"/>
          <a:ext cx="417512" cy="339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49" name="Clip" r:id="rId8" imgW="1305000" imgH="1085760" progId="">
                  <p:embed/>
                </p:oleObj>
              </mc:Choice>
              <mc:Fallback>
                <p:oleObj name="Clip" r:id="rId8" imgW="1305000" imgH="1085760" progId="">
                  <p:embed/>
                  <p:pic>
                    <p:nvPicPr>
                      <p:cNvPr id="0" name="Object 7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51338" y="3359150"/>
                        <a:ext cx="417512" cy="339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4" name="Object 78"/>
          <p:cNvGraphicFramePr>
            <a:graphicFrameLocks noChangeAspect="1"/>
          </p:cNvGraphicFramePr>
          <p:nvPr/>
        </p:nvGraphicFramePr>
        <p:xfrm>
          <a:off x="5164138" y="3313113"/>
          <a:ext cx="417512" cy="339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50" name="Clip" r:id="rId9" imgW="1305000" imgH="1085760" progId="">
                  <p:embed/>
                </p:oleObj>
              </mc:Choice>
              <mc:Fallback>
                <p:oleObj name="Clip" r:id="rId9" imgW="1305000" imgH="1085760" progId="">
                  <p:embed/>
                  <p:pic>
                    <p:nvPicPr>
                      <p:cNvPr id="0" name="Object 7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64138" y="3313113"/>
                        <a:ext cx="417512" cy="339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5" name="Object 79"/>
          <p:cNvGraphicFramePr>
            <a:graphicFrameLocks noChangeAspect="1"/>
          </p:cNvGraphicFramePr>
          <p:nvPr/>
        </p:nvGraphicFramePr>
        <p:xfrm>
          <a:off x="3246438" y="3206750"/>
          <a:ext cx="417512" cy="339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51" name="Clip" r:id="rId10" imgW="1305000" imgH="1085760" progId="">
                  <p:embed/>
                </p:oleObj>
              </mc:Choice>
              <mc:Fallback>
                <p:oleObj name="Clip" r:id="rId10" imgW="1305000" imgH="1085760" progId="">
                  <p:embed/>
                  <p:pic>
                    <p:nvPicPr>
                      <p:cNvPr id="0" name="Object 7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46438" y="3206750"/>
                        <a:ext cx="417512" cy="339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6" name="Object 80"/>
          <p:cNvGraphicFramePr>
            <a:graphicFrameLocks noChangeAspect="1"/>
          </p:cNvGraphicFramePr>
          <p:nvPr/>
        </p:nvGraphicFramePr>
        <p:xfrm>
          <a:off x="3684588" y="3684588"/>
          <a:ext cx="417512" cy="339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52" name="Clip" r:id="rId11" imgW="1305000" imgH="1085760" progId="">
                  <p:embed/>
                </p:oleObj>
              </mc:Choice>
              <mc:Fallback>
                <p:oleObj name="Clip" r:id="rId11" imgW="1305000" imgH="1085760" progId="">
                  <p:embed/>
                  <p:pic>
                    <p:nvPicPr>
                      <p:cNvPr id="0" name="Object 8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84588" y="3684588"/>
                        <a:ext cx="417512" cy="339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7" name="Object 81"/>
          <p:cNvGraphicFramePr>
            <a:graphicFrameLocks noChangeAspect="1"/>
          </p:cNvGraphicFramePr>
          <p:nvPr/>
        </p:nvGraphicFramePr>
        <p:xfrm>
          <a:off x="6624638" y="3175000"/>
          <a:ext cx="417512" cy="339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53" name="Clip" r:id="rId12" imgW="1305000" imgH="1085760" progId="">
                  <p:embed/>
                </p:oleObj>
              </mc:Choice>
              <mc:Fallback>
                <p:oleObj name="Clip" r:id="rId12" imgW="1305000" imgH="1085760" progId="">
                  <p:embed/>
                  <p:pic>
                    <p:nvPicPr>
                      <p:cNvPr id="0" name="Object 8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24638" y="3175000"/>
                        <a:ext cx="417512" cy="339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8" name="Object 82"/>
          <p:cNvGraphicFramePr>
            <a:graphicFrameLocks noChangeAspect="1"/>
          </p:cNvGraphicFramePr>
          <p:nvPr/>
        </p:nvGraphicFramePr>
        <p:xfrm>
          <a:off x="5870575" y="3544888"/>
          <a:ext cx="417513" cy="339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54" name="Clip" r:id="rId13" imgW="1305000" imgH="1085760" progId="">
                  <p:embed/>
                </p:oleObj>
              </mc:Choice>
              <mc:Fallback>
                <p:oleObj name="Clip" r:id="rId13" imgW="1305000" imgH="1085760" progId="">
                  <p:embed/>
                  <p:pic>
                    <p:nvPicPr>
                      <p:cNvPr id="0" name="Object 8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70575" y="3544888"/>
                        <a:ext cx="417513" cy="339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31" name="Line 83"/>
          <p:cNvSpPr>
            <a:spLocks noChangeShapeType="1"/>
          </p:cNvSpPr>
          <p:nvPr/>
        </p:nvSpPr>
        <p:spPr bwMode="auto">
          <a:xfrm flipH="1">
            <a:off x="3635375" y="3068638"/>
            <a:ext cx="346075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7432" name="Line 84"/>
          <p:cNvSpPr>
            <a:spLocks noChangeShapeType="1"/>
          </p:cNvSpPr>
          <p:nvPr/>
        </p:nvSpPr>
        <p:spPr bwMode="auto">
          <a:xfrm flipH="1">
            <a:off x="3949700" y="3087688"/>
            <a:ext cx="125413" cy="5873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7433" name="Line 85"/>
          <p:cNvSpPr>
            <a:spLocks noChangeShapeType="1"/>
          </p:cNvSpPr>
          <p:nvPr/>
        </p:nvSpPr>
        <p:spPr bwMode="auto">
          <a:xfrm>
            <a:off x="4254500" y="3030538"/>
            <a:ext cx="230188" cy="3619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7434" name="Line 86"/>
          <p:cNvSpPr>
            <a:spLocks noChangeShapeType="1"/>
          </p:cNvSpPr>
          <p:nvPr/>
        </p:nvSpPr>
        <p:spPr bwMode="auto">
          <a:xfrm flipH="1">
            <a:off x="5532438" y="3106738"/>
            <a:ext cx="428625" cy="2444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7435" name="Line 87"/>
          <p:cNvSpPr>
            <a:spLocks noChangeShapeType="1"/>
          </p:cNvSpPr>
          <p:nvPr/>
        </p:nvSpPr>
        <p:spPr bwMode="auto">
          <a:xfrm flipH="1">
            <a:off x="6035675" y="3078163"/>
            <a:ext cx="9525" cy="469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7436" name="Line 88"/>
          <p:cNvSpPr>
            <a:spLocks noChangeShapeType="1"/>
          </p:cNvSpPr>
          <p:nvPr/>
        </p:nvSpPr>
        <p:spPr bwMode="auto">
          <a:xfrm flipH="1">
            <a:off x="2379663" y="2355850"/>
            <a:ext cx="1517650" cy="5365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7437" name="Line 89"/>
          <p:cNvSpPr>
            <a:spLocks noChangeShapeType="1"/>
          </p:cNvSpPr>
          <p:nvPr/>
        </p:nvSpPr>
        <p:spPr bwMode="auto">
          <a:xfrm>
            <a:off x="4200525" y="2322513"/>
            <a:ext cx="0" cy="6000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7438" name="Line 90"/>
          <p:cNvSpPr>
            <a:spLocks noChangeShapeType="1"/>
          </p:cNvSpPr>
          <p:nvPr/>
        </p:nvSpPr>
        <p:spPr bwMode="auto">
          <a:xfrm flipH="1" flipV="1">
            <a:off x="4622800" y="2273300"/>
            <a:ext cx="1233488" cy="717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grpSp>
        <p:nvGrpSpPr>
          <p:cNvPr id="17439" name="Group 91"/>
          <p:cNvGrpSpPr>
            <a:grpSpLocks/>
          </p:cNvGrpSpPr>
          <p:nvPr/>
        </p:nvGrpSpPr>
        <p:grpSpPr bwMode="auto">
          <a:xfrm>
            <a:off x="3870325" y="2147888"/>
            <a:ext cx="720725" cy="279400"/>
            <a:chOff x="3913" y="3140"/>
            <a:chExt cx="454" cy="176"/>
          </a:xfrm>
        </p:grpSpPr>
        <p:sp>
          <p:nvSpPr>
            <p:cNvPr id="17461" name="Rectangle 92"/>
            <p:cNvSpPr>
              <a:spLocks noChangeArrowheads="1"/>
            </p:cNvSpPr>
            <p:nvPr/>
          </p:nvSpPr>
          <p:spPr bwMode="auto">
            <a:xfrm>
              <a:off x="3913" y="3228"/>
              <a:ext cx="407" cy="88"/>
            </a:xfrm>
            <a:prstGeom prst="rect">
              <a:avLst/>
            </a:prstGeom>
            <a:solidFill>
              <a:schemeClr val="hlink"/>
            </a:solidFill>
            <a:ln w="9525">
              <a:miter lim="800000"/>
              <a:headEnd/>
              <a:tailEnd/>
            </a:ln>
            <a:scene3d>
              <a:camera prst="legacyObliqueTopRight"/>
              <a:lightRig rig="legacyFlat3" dir="l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hlink"/>
              </a:extrusionClr>
            </a:sp3d>
          </p:spPr>
          <p:txBody>
            <a:bodyPr wrap="none" anchor="ctr">
              <a:flatTx/>
            </a:bodyPr>
            <a:lstStyle/>
            <a:p>
              <a:pPr eaLnBrk="0" hangingPunct="0"/>
              <a:endParaRPr lang="el-GR"/>
            </a:p>
          </p:txBody>
        </p:sp>
        <p:sp>
          <p:nvSpPr>
            <p:cNvPr id="17462" name="Freeform 93"/>
            <p:cNvSpPr>
              <a:spLocks/>
            </p:cNvSpPr>
            <p:nvPr/>
          </p:nvSpPr>
          <p:spPr bwMode="auto">
            <a:xfrm>
              <a:off x="3958" y="3145"/>
              <a:ext cx="409" cy="68"/>
            </a:xfrm>
            <a:custGeom>
              <a:avLst/>
              <a:gdLst>
                <a:gd name="T0" fmla="*/ 0 w 280"/>
                <a:gd name="T1" fmla="*/ 620 h 63"/>
                <a:gd name="T2" fmla="*/ 3187314 w 280"/>
                <a:gd name="T3" fmla="*/ 610 h 63"/>
                <a:gd name="T4" fmla="*/ 18919496 w 280"/>
                <a:gd name="T5" fmla="*/ 0 h 63"/>
                <a:gd name="T6" fmla="*/ 24199801 w 280"/>
                <a:gd name="T7" fmla="*/ 0 h 6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80"/>
                <a:gd name="T13" fmla="*/ 0 h 63"/>
                <a:gd name="T14" fmla="*/ 280 w 280"/>
                <a:gd name="T15" fmla="*/ 63 h 6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80" h="63">
                  <a:moveTo>
                    <a:pt x="0" y="63"/>
                  </a:moveTo>
                  <a:lnTo>
                    <a:pt x="37" y="62"/>
                  </a:lnTo>
                  <a:lnTo>
                    <a:pt x="219" y="0"/>
                  </a:lnTo>
                  <a:lnTo>
                    <a:pt x="280" y="0"/>
                  </a:ln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7463" name="Freeform 94"/>
            <p:cNvSpPr>
              <a:spLocks/>
            </p:cNvSpPr>
            <p:nvPr/>
          </p:nvSpPr>
          <p:spPr bwMode="auto">
            <a:xfrm>
              <a:off x="4044" y="3140"/>
              <a:ext cx="251" cy="75"/>
            </a:xfrm>
            <a:custGeom>
              <a:avLst/>
              <a:gdLst>
                <a:gd name="T0" fmla="*/ 0 w 148"/>
                <a:gd name="T1" fmla="*/ 0 h 74"/>
                <a:gd name="T2" fmla="*/ 304887756 w 148"/>
                <a:gd name="T3" fmla="*/ 0 h 74"/>
                <a:gd name="T4" fmla="*/ 777286928 w 148"/>
                <a:gd name="T5" fmla="*/ 104 h 74"/>
                <a:gd name="T6" fmla="*/ 1128473392 w 148"/>
                <a:gd name="T7" fmla="*/ 104 h 7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48"/>
                <a:gd name="T13" fmla="*/ 0 h 74"/>
                <a:gd name="T14" fmla="*/ 148 w 148"/>
                <a:gd name="T15" fmla="*/ 74 h 7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48" h="74">
                  <a:moveTo>
                    <a:pt x="0" y="0"/>
                  </a:moveTo>
                  <a:lnTo>
                    <a:pt x="40" y="0"/>
                  </a:lnTo>
                  <a:lnTo>
                    <a:pt x="102" y="74"/>
                  </a:lnTo>
                  <a:lnTo>
                    <a:pt x="148" y="74"/>
                  </a:ln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17440" name="Group 95"/>
          <p:cNvGrpSpPr>
            <a:grpSpLocks/>
          </p:cNvGrpSpPr>
          <p:nvPr/>
        </p:nvGrpSpPr>
        <p:grpSpPr bwMode="auto">
          <a:xfrm>
            <a:off x="5668963" y="2928938"/>
            <a:ext cx="720725" cy="279400"/>
            <a:chOff x="3913" y="3140"/>
            <a:chExt cx="454" cy="176"/>
          </a:xfrm>
        </p:grpSpPr>
        <p:sp>
          <p:nvSpPr>
            <p:cNvPr id="17458" name="Rectangle 96"/>
            <p:cNvSpPr>
              <a:spLocks noChangeArrowheads="1"/>
            </p:cNvSpPr>
            <p:nvPr/>
          </p:nvSpPr>
          <p:spPr bwMode="auto">
            <a:xfrm>
              <a:off x="3913" y="3228"/>
              <a:ext cx="407" cy="88"/>
            </a:xfrm>
            <a:prstGeom prst="rect">
              <a:avLst/>
            </a:prstGeom>
            <a:solidFill>
              <a:schemeClr val="hlink"/>
            </a:solidFill>
            <a:ln w="9525">
              <a:miter lim="800000"/>
              <a:headEnd/>
              <a:tailEnd/>
            </a:ln>
            <a:scene3d>
              <a:camera prst="legacyObliqueTopRight"/>
              <a:lightRig rig="legacyFlat3" dir="l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hlink"/>
              </a:extrusionClr>
            </a:sp3d>
          </p:spPr>
          <p:txBody>
            <a:bodyPr wrap="none" anchor="ctr">
              <a:flatTx/>
            </a:bodyPr>
            <a:lstStyle/>
            <a:p>
              <a:pPr eaLnBrk="0" hangingPunct="0"/>
              <a:endParaRPr lang="el-GR"/>
            </a:p>
          </p:txBody>
        </p:sp>
        <p:sp>
          <p:nvSpPr>
            <p:cNvPr id="17459" name="Freeform 97"/>
            <p:cNvSpPr>
              <a:spLocks/>
            </p:cNvSpPr>
            <p:nvPr/>
          </p:nvSpPr>
          <p:spPr bwMode="auto">
            <a:xfrm>
              <a:off x="3958" y="3145"/>
              <a:ext cx="409" cy="68"/>
            </a:xfrm>
            <a:custGeom>
              <a:avLst/>
              <a:gdLst>
                <a:gd name="T0" fmla="*/ 0 w 280"/>
                <a:gd name="T1" fmla="*/ 620 h 63"/>
                <a:gd name="T2" fmla="*/ 3187314 w 280"/>
                <a:gd name="T3" fmla="*/ 610 h 63"/>
                <a:gd name="T4" fmla="*/ 18919496 w 280"/>
                <a:gd name="T5" fmla="*/ 0 h 63"/>
                <a:gd name="T6" fmla="*/ 24199801 w 280"/>
                <a:gd name="T7" fmla="*/ 0 h 6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80"/>
                <a:gd name="T13" fmla="*/ 0 h 63"/>
                <a:gd name="T14" fmla="*/ 280 w 280"/>
                <a:gd name="T15" fmla="*/ 63 h 6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80" h="63">
                  <a:moveTo>
                    <a:pt x="0" y="63"/>
                  </a:moveTo>
                  <a:lnTo>
                    <a:pt x="37" y="62"/>
                  </a:lnTo>
                  <a:lnTo>
                    <a:pt x="219" y="0"/>
                  </a:lnTo>
                  <a:lnTo>
                    <a:pt x="280" y="0"/>
                  </a:ln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7460" name="Freeform 98"/>
            <p:cNvSpPr>
              <a:spLocks/>
            </p:cNvSpPr>
            <p:nvPr/>
          </p:nvSpPr>
          <p:spPr bwMode="auto">
            <a:xfrm>
              <a:off x="4044" y="3140"/>
              <a:ext cx="251" cy="75"/>
            </a:xfrm>
            <a:custGeom>
              <a:avLst/>
              <a:gdLst>
                <a:gd name="T0" fmla="*/ 0 w 148"/>
                <a:gd name="T1" fmla="*/ 0 h 74"/>
                <a:gd name="T2" fmla="*/ 304887756 w 148"/>
                <a:gd name="T3" fmla="*/ 0 h 74"/>
                <a:gd name="T4" fmla="*/ 777286928 w 148"/>
                <a:gd name="T5" fmla="*/ 104 h 74"/>
                <a:gd name="T6" fmla="*/ 1128473392 w 148"/>
                <a:gd name="T7" fmla="*/ 104 h 7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48"/>
                <a:gd name="T13" fmla="*/ 0 h 74"/>
                <a:gd name="T14" fmla="*/ 148 w 148"/>
                <a:gd name="T15" fmla="*/ 74 h 7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48" h="74">
                  <a:moveTo>
                    <a:pt x="0" y="0"/>
                  </a:moveTo>
                  <a:lnTo>
                    <a:pt x="40" y="0"/>
                  </a:lnTo>
                  <a:lnTo>
                    <a:pt x="102" y="74"/>
                  </a:lnTo>
                  <a:lnTo>
                    <a:pt x="148" y="74"/>
                  </a:ln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17441" name="Group 99"/>
          <p:cNvGrpSpPr>
            <a:grpSpLocks/>
          </p:cNvGrpSpPr>
          <p:nvPr/>
        </p:nvGrpSpPr>
        <p:grpSpPr bwMode="auto">
          <a:xfrm>
            <a:off x="3821113" y="2887663"/>
            <a:ext cx="720725" cy="279400"/>
            <a:chOff x="3913" y="3140"/>
            <a:chExt cx="454" cy="176"/>
          </a:xfrm>
        </p:grpSpPr>
        <p:sp>
          <p:nvSpPr>
            <p:cNvPr id="17455" name="Rectangle 100"/>
            <p:cNvSpPr>
              <a:spLocks noChangeArrowheads="1"/>
            </p:cNvSpPr>
            <p:nvPr/>
          </p:nvSpPr>
          <p:spPr bwMode="auto">
            <a:xfrm>
              <a:off x="3913" y="3228"/>
              <a:ext cx="407" cy="88"/>
            </a:xfrm>
            <a:prstGeom prst="rect">
              <a:avLst/>
            </a:prstGeom>
            <a:solidFill>
              <a:schemeClr val="hlink"/>
            </a:solidFill>
            <a:ln w="9525">
              <a:miter lim="800000"/>
              <a:headEnd/>
              <a:tailEnd/>
            </a:ln>
            <a:scene3d>
              <a:camera prst="legacyObliqueTopRight"/>
              <a:lightRig rig="legacyFlat3" dir="l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hlink"/>
              </a:extrusionClr>
            </a:sp3d>
          </p:spPr>
          <p:txBody>
            <a:bodyPr wrap="none" anchor="ctr">
              <a:flatTx/>
            </a:bodyPr>
            <a:lstStyle/>
            <a:p>
              <a:pPr eaLnBrk="0" hangingPunct="0"/>
              <a:endParaRPr lang="el-GR"/>
            </a:p>
          </p:txBody>
        </p:sp>
        <p:sp>
          <p:nvSpPr>
            <p:cNvPr id="17456" name="Freeform 101"/>
            <p:cNvSpPr>
              <a:spLocks/>
            </p:cNvSpPr>
            <p:nvPr/>
          </p:nvSpPr>
          <p:spPr bwMode="auto">
            <a:xfrm>
              <a:off x="3958" y="3145"/>
              <a:ext cx="409" cy="68"/>
            </a:xfrm>
            <a:custGeom>
              <a:avLst/>
              <a:gdLst>
                <a:gd name="T0" fmla="*/ 0 w 280"/>
                <a:gd name="T1" fmla="*/ 620 h 63"/>
                <a:gd name="T2" fmla="*/ 3187314 w 280"/>
                <a:gd name="T3" fmla="*/ 610 h 63"/>
                <a:gd name="T4" fmla="*/ 18919496 w 280"/>
                <a:gd name="T5" fmla="*/ 0 h 63"/>
                <a:gd name="T6" fmla="*/ 24199801 w 280"/>
                <a:gd name="T7" fmla="*/ 0 h 6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80"/>
                <a:gd name="T13" fmla="*/ 0 h 63"/>
                <a:gd name="T14" fmla="*/ 280 w 280"/>
                <a:gd name="T15" fmla="*/ 63 h 6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80" h="63">
                  <a:moveTo>
                    <a:pt x="0" y="63"/>
                  </a:moveTo>
                  <a:lnTo>
                    <a:pt x="37" y="62"/>
                  </a:lnTo>
                  <a:lnTo>
                    <a:pt x="219" y="0"/>
                  </a:lnTo>
                  <a:lnTo>
                    <a:pt x="280" y="0"/>
                  </a:ln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7457" name="Freeform 102"/>
            <p:cNvSpPr>
              <a:spLocks/>
            </p:cNvSpPr>
            <p:nvPr/>
          </p:nvSpPr>
          <p:spPr bwMode="auto">
            <a:xfrm>
              <a:off x="4044" y="3140"/>
              <a:ext cx="251" cy="75"/>
            </a:xfrm>
            <a:custGeom>
              <a:avLst/>
              <a:gdLst>
                <a:gd name="T0" fmla="*/ 0 w 148"/>
                <a:gd name="T1" fmla="*/ 0 h 74"/>
                <a:gd name="T2" fmla="*/ 304887756 w 148"/>
                <a:gd name="T3" fmla="*/ 0 h 74"/>
                <a:gd name="T4" fmla="*/ 777286928 w 148"/>
                <a:gd name="T5" fmla="*/ 104 h 74"/>
                <a:gd name="T6" fmla="*/ 1128473392 w 148"/>
                <a:gd name="T7" fmla="*/ 104 h 7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48"/>
                <a:gd name="T13" fmla="*/ 0 h 74"/>
                <a:gd name="T14" fmla="*/ 148 w 148"/>
                <a:gd name="T15" fmla="*/ 74 h 7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48" h="74">
                  <a:moveTo>
                    <a:pt x="0" y="0"/>
                  </a:moveTo>
                  <a:lnTo>
                    <a:pt x="40" y="0"/>
                  </a:lnTo>
                  <a:lnTo>
                    <a:pt x="102" y="74"/>
                  </a:lnTo>
                  <a:lnTo>
                    <a:pt x="148" y="74"/>
                  </a:ln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sp>
        <p:nvSpPr>
          <p:cNvPr id="17442" name="Line 103"/>
          <p:cNvSpPr>
            <a:spLocks noChangeShapeType="1"/>
          </p:cNvSpPr>
          <p:nvPr/>
        </p:nvSpPr>
        <p:spPr bwMode="auto">
          <a:xfrm>
            <a:off x="6411913" y="3132138"/>
            <a:ext cx="285750" cy="1587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7443" name="Text Box 104"/>
          <p:cNvSpPr txBox="1">
            <a:spLocks noChangeArrowheads="1"/>
          </p:cNvSpPr>
          <p:nvPr/>
        </p:nvSpPr>
        <p:spPr bwMode="auto">
          <a:xfrm>
            <a:off x="3621088" y="3222625"/>
            <a:ext cx="3492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/>
              <a:t>D</a:t>
            </a:r>
          </a:p>
        </p:txBody>
      </p:sp>
      <p:sp>
        <p:nvSpPr>
          <p:cNvPr id="17444" name="Text Box 105"/>
          <p:cNvSpPr txBox="1">
            <a:spLocks noChangeArrowheads="1"/>
          </p:cNvSpPr>
          <p:nvPr/>
        </p:nvSpPr>
        <p:spPr bwMode="auto">
          <a:xfrm>
            <a:off x="4094163" y="3659188"/>
            <a:ext cx="3270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/>
              <a:t>E</a:t>
            </a:r>
          </a:p>
        </p:txBody>
      </p:sp>
      <p:sp>
        <p:nvSpPr>
          <p:cNvPr id="17445" name="Text Box 106"/>
          <p:cNvSpPr txBox="1">
            <a:spLocks noChangeArrowheads="1"/>
          </p:cNvSpPr>
          <p:nvPr/>
        </p:nvSpPr>
        <p:spPr bwMode="auto">
          <a:xfrm>
            <a:off x="4567238" y="3057525"/>
            <a:ext cx="3222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/>
              <a:t>F</a:t>
            </a:r>
          </a:p>
        </p:txBody>
      </p:sp>
      <p:sp>
        <p:nvSpPr>
          <p:cNvPr id="17446" name="Text Box 107"/>
          <p:cNvSpPr txBox="1">
            <a:spLocks noChangeArrowheads="1"/>
          </p:cNvSpPr>
          <p:nvPr/>
        </p:nvSpPr>
        <p:spPr bwMode="auto">
          <a:xfrm>
            <a:off x="3408363" y="2768600"/>
            <a:ext cx="4365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/>
              <a:t>S</a:t>
            </a:r>
            <a:r>
              <a:rPr lang="en-US" i="0" baseline="-25000"/>
              <a:t>2</a:t>
            </a:r>
          </a:p>
        </p:txBody>
      </p:sp>
      <p:sp>
        <p:nvSpPr>
          <p:cNvPr id="17447" name="Text Box 108"/>
          <p:cNvSpPr txBox="1">
            <a:spLocks noChangeArrowheads="1"/>
          </p:cNvSpPr>
          <p:nvPr/>
        </p:nvSpPr>
        <p:spPr bwMode="auto">
          <a:xfrm>
            <a:off x="4635500" y="1984375"/>
            <a:ext cx="4365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/>
              <a:t>S</a:t>
            </a:r>
            <a:r>
              <a:rPr lang="en-US" i="0" baseline="-25000"/>
              <a:t>4</a:t>
            </a:r>
          </a:p>
        </p:txBody>
      </p:sp>
      <p:sp>
        <p:nvSpPr>
          <p:cNvPr id="17448" name="Text Box 109"/>
          <p:cNvSpPr txBox="1">
            <a:spLocks noChangeArrowheads="1"/>
          </p:cNvSpPr>
          <p:nvPr/>
        </p:nvSpPr>
        <p:spPr bwMode="auto">
          <a:xfrm>
            <a:off x="6010275" y="2570163"/>
            <a:ext cx="43656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/>
              <a:t>S</a:t>
            </a:r>
            <a:r>
              <a:rPr lang="en-US" i="0" baseline="-25000"/>
              <a:t>3</a:t>
            </a:r>
          </a:p>
        </p:txBody>
      </p:sp>
      <p:sp>
        <p:nvSpPr>
          <p:cNvPr id="17449" name="Text Box 110"/>
          <p:cNvSpPr txBox="1">
            <a:spLocks noChangeArrowheads="1"/>
          </p:cNvSpPr>
          <p:nvPr/>
        </p:nvSpPr>
        <p:spPr bwMode="auto">
          <a:xfrm>
            <a:off x="6240463" y="3541713"/>
            <a:ext cx="3603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/>
              <a:t>H</a:t>
            </a:r>
          </a:p>
        </p:txBody>
      </p:sp>
      <p:sp>
        <p:nvSpPr>
          <p:cNvPr id="17450" name="Text Box 111"/>
          <p:cNvSpPr txBox="1">
            <a:spLocks noChangeArrowheads="1"/>
          </p:cNvSpPr>
          <p:nvPr/>
        </p:nvSpPr>
        <p:spPr bwMode="auto">
          <a:xfrm>
            <a:off x="6986588" y="3179763"/>
            <a:ext cx="3095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/>
              <a:t>I</a:t>
            </a:r>
          </a:p>
        </p:txBody>
      </p:sp>
      <p:sp>
        <p:nvSpPr>
          <p:cNvPr id="17451" name="Text Box 112"/>
          <p:cNvSpPr txBox="1">
            <a:spLocks noChangeArrowheads="1"/>
          </p:cNvSpPr>
          <p:nvPr/>
        </p:nvSpPr>
        <p:spPr bwMode="auto">
          <a:xfrm>
            <a:off x="5103813" y="3595688"/>
            <a:ext cx="3397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/>
              <a:t>G</a:t>
            </a:r>
          </a:p>
        </p:txBody>
      </p:sp>
      <p:sp>
        <p:nvSpPr>
          <p:cNvPr id="17452" name="Text Box 113"/>
          <p:cNvSpPr txBox="1">
            <a:spLocks noChangeArrowheads="1"/>
          </p:cNvSpPr>
          <p:nvPr/>
        </p:nvSpPr>
        <p:spPr bwMode="auto">
          <a:xfrm>
            <a:off x="3578225" y="2070100"/>
            <a:ext cx="2873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7453" name="Text Box 114"/>
          <p:cNvSpPr txBox="1">
            <a:spLocks noChangeArrowheads="1"/>
          </p:cNvSpPr>
          <p:nvPr/>
        </p:nvSpPr>
        <p:spPr bwMode="auto">
          <a:xfrm>
            <a:off x="3959225" y="2462213"/>
            <a:ext cx="3238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7454" name="Rectangle 5"/>
          <p:cNvSpPr txBox="1">
            <a:spLocks noChangeArrowheads="1"/>
          </p:cNvSpPr>
          <p:nvPr/>
        </p:nvSpPr>
        <p:spPr bwMode="auto">
          <a:xfrm>
            <a:off x="3876675" y="6400800"/>
            <a:ext cx="4429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/>
            <a:r>
              <a:rPr lang="el-GR" sz="1100" i="0" dirty="0" smtClean="0">
                <a:latin typeface="Arial" charset="0"/>
                <a:cs typeface="Arial" charset="0"/>
              </a:rPr>
              <a:t>Δίκτυα Επικοινωνιών- </a:t>
            </a:r>
            <a:r>
              <a:rPr lang="en-US" sz="1100" i="0" dirty="0">
                <a:latin typeface="Arial" charset="0"/>
                <a:cs typeface="Arial" charset="0"/>
              </a:rPr>
              <a:t>5: </a:t>
            </a:r>
            <a:r>
              <a:rPr lang="el-GR" sz="1100" i="0" dirty="0">
                <a:latin typeface="Arial" charset="0"/>
                <a:cs typeface="Arial" charset="0"/>
              </a:rPr>
              <a:t>Επίπεδο ζεύξης δεδομένων</a:t>
            </a:r>
            <a:endParaRPr lang="en-US" sz="1100" i="0" dirty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057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ED705199-2ED2-4098-A040-EABEA3BD1313}" type="slidenum">
              <a:rPr lang="en-US" smtClean="0">
                <a:latin typeface="Arial" charset="0"/>
                <a:cs typeface="Arial" charset="0"/>
              </a:rPr>
              <a:pPr/>
              <a:t>69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42905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Ιδρυματικό δίκτυο</a:t>
            </a:r>
            <a:endParaRPr lang="en-US" smtClean="0"/>
          </a:p>
        </p:txBody>
      </p:sp>
      <p:sp>
        <p:nvSpPr>
          <p:cNvPr id="429059" name="Rectangle 5"/>
          <p:cNvSpPr>
            <a:spLocks noGrp="1" noChangeArrowheads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l-GR" dirty="0" smtClean="0"/>
              <a:t>Δίκτυα Επικοινωνιών- </a:t>
            </a:r>
            <a:r>
              <a:rPr lang="en-US" dirty="0"/>
              <a:t>5: </a:t>
            </a:r>
            <a:r>
              <a:rPr lang="el-GR" dirty="0"/>
              <a:t>Επίπεδο ζεύξης δεδομένων</a:t>
            </a:r>
            <a:endParaRPr lang="en-US" dirty="0"/>
          </a:p>
        </p:txBody>
      </p:sp>
      <p:sp>
        <p:nvSpPr>
          <p:cNvPr id="429060" name="Freeform 81"/>
          <p:cNvSpPr>
            <a:spLocks/>
          </p:cNvSpPr>
          <p:nvPr/>
        </p:nvSpPr>
        <p:spPr bwMode="auto">
          <a:xfrm rot="5400000">
            <a:off x="2179637" y="244476"/>
            <a:ext cx="4321175" cy="7473950"/>
          </a:xfrm>
          <a:custGeom>
            <a:avLst/>
            <a:gdLst>
              <a:gd name="T0" fmla="*/ 2147483647 w 10000"/>
              <a:gd name="T1" fmla="*/ 2147483647 h 9831"/>
              <a:gd name="T2" fmla="*/ 2147483647 w 10000"/>
              <a:gd name="T3" fmla="*/ 2147483647 h 9831"/>
              <a:gd name="T4" fmla="*/ 2147483647 w 10000"/>
              <a:gd name="T5" fmla="*/ 2147483647 h 9831"/>
              <a:gd name="T6" fmla="*/ 2147483647 w 10000"/>
              <a:gd name="T7" fmla="*/ 2147483647 h 9831"/>
              <a:gd name="T8" fmla="*/ 2147483647 w 10000"/>
              <a:gd name="T9" fmla="*/ 2147483647 h 9831"/>
              <a:gd name="T10" fmla="*/ 2147483647 w 10000"/>
              <a:gd name="T11" fmla="*/ 2147483647 h 9831"/>
              <a:gd name="T12" fmla="*/ 2147483647 w 10000"/>
              <a:gd name="T13" fmla="*/ 2147483647 h 9831"/>
              <a:gd name="T14" fmla="*/ 2147483647 w 10000"/>
              <a:gd name="T15" fmla="*/ 2147483647 h 9831"/>
              <a:gd name="T16" fmla="*/ 2147483647 w 10000"/>
              <a:gd name="T17" fmla="*/ 2147483647 h 9831"/>
              <a:gd name="T18" fmla="*/ 2147483647 w 10000"/>
              <a:gd name="T19" fmla="*/ 2147483647 h 9831"/>
              <a:gd name="T20" fmla="*/ 2147483647 w 10000"/>
              <a:gd name="T21" fmla="*/ 2147483647 h 9831"/>
              <a:gd name="T22" fmla="*/ 2147483647 w 10000"/>
              <a:gd name="T23" fmla="*/ 2147483647 h 9831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0000"/>
              <a:gd name="T37" fmla="*/ 0 h 9831"/>
              <a:gd name="T38" fmla="*/ 10000 w 10000"/>
              <a:gd name="T39" fmla="*/ 9831 h 9831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0000" h="9831">
                <a:moveTo>
                  <a:pt x="3018" y="119"/>
                </a:moveTo>
                <a:cubicBezTo>
                  <a:pt x="2111" y="198"/>
                  <a:pt x="1047" y="-39"/>
                  <a:pt x="545" y="518"/>
                </a:cubicBezTo>
                <a:cubicBezTo>
                  <a:pt x="43" y="1076"/>
                  <a:pt x="40" y="2518"/>
                  <a:pt x="8" y="3464"/>
                </a:cubicBezTo>
                <a:cubicBezTo>
                  <a:pt x="-24" y="4411"/>
                  <a:pt x="32" y="5681"/>
                  <a:pt x="354" y="6198"/>
                </a:cubicBezTo>
                <a:cubicBezTo>
                  <a:pt x="677" y="6715"/>
                  <a:pt x="1127" y="6126"/>
                  <a:pt x="1947" y="6568"/>
                </a:cubicBezTo>
                <a:cubicBezTo>
                  <a:pt x="2769" y="7010"/>
                  <a:pt x="4247" y="8310"/>
                  <a:pt x="5285" y="8849"/>
                </a:cubicBezTo>
                <a:cubicBezTo>
                  <a:pt x="6321" y="9388"/>
                  <a:pt x="7408" y="9963"/>
                  <a:pt x="8172" y="9805"/>
                </a:cubicBezTo>
                <a:cubicBezTo>
                  <a:pt x="8934" y="9645"/>
                  <a:pt x="9588" y="8930"/>
                  <a:pt x="9864" y="7895"/>
                </a:cubicBezTo>
                <a:cubicBezTo>
                  <a:pt x="10140" y="6857"/>
                  <a:pt x="9927" y="4774"/>
                  <a:pt x="9830" y="3590"/>
                </a:cubicBezTo>
                <a:cubicBezTo>
                  <a:pt x="9733" y="2406"/>
                  <a:pt x="10004" y="1276"/>
                  <a:pt x="9282" y="788"/>
                </a:cubicBezTo>
                <a:cubicBezTo>
                  <a:pt x="8561" y="302"/>
                  <a:pt x="7028" y="160"/>
                  <a:pt x="5984" y="49"/>
                </a:cubicBezTo>
                <a:cubicBezTo>
                  <a:pt x="4940" y="-62"/>
                  <a:pt x="3924" y="41"/>
                  <a:pt x="3018" y="119"/>
                </a:cubicBezTo>
                <a:close/>
              </a:path>
            </a:pathLst>
          </a:custGeom>
          <a:solidFill>
            <a:srgbClr val="00CC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429061" name="Line 33"/>
          <p:cNvSpPr>
            <a:spLocks noChangeShapeType="1"/>
          </p:cNvSpPr>
          <p:nvPr/>
        </p:nvSpPr>
        <p:spPr bwMode="auto">
          <a:xfrm flipH="1">
            <a:off x="2151063" y="3387725"/>
            <a:ext cx="2047875" cy="14160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429062" name="Line 34"/>
          <p:cNvSpPr>
            <a:spLocks noChangeShapeType="1"/>
          </p:cNvSpPr>
          <p:nvPr/>
        </p:nvSpPr>
        <p:spPr bwMode="auto">
          <a:xfrm>
            <a:off x="4391025" y="3375025"/>
            <a:ext cx="0" cy="14668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429063" name="Line 35"/>
          <p:cNvSpPr>
            <a:spLocks noChangeShapeType="1"/>
          </p:cNvSpPr>
          <p:nvPr/>
        </p:nvSpPr>
        <p:spPr bwMode="auto">
          <a:xfrm flipH="1" flipV="1">
            <a:off x="4584700" y="3309938"/>
            <a:ext cx="1841500" cy="16224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429064" name="Line 59"/>
          <p:cNvSpPr>
            <a:spLocks noChangeShapeType="1"/>
          </p:cNvSpPr>
          <p:nvPr/>
        </p:nvSpPr>
        <p:spPr bwMode="auto">
          <a:xfrm flipV="1">
            <a:off x="4687888" y="2692400"/>
            <a:ext cx="1223962" cy="4238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429065" name="Line 60"/>
          <p:cNvSpPr>
            <a:spLocks noChangeShapeType="1"/>
          </p:cNvSpPr>
          <p:nvPr/>
        </p:nvSpPr>
        <p:spPr bwMode="auto">
          <a:xfrm flipV="1">
            <a:off x="4481513" y="2370138"/>
            <a:ext cx="669925" cy="758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429066" name="Line 77"/>
          <p:cNvSpPr>
            <a:spLocks noChangeShapeType="1"/>
          </p:cNvSpPr>
          <p:nvPr/>
        </p:nvSpPr>
        <p:spPr bwMode="auto">
          <a:xfrm>
            <a:off x="3387725" y="2524125"/>
            <a:ext cx="862013" cy="6445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429067" name="Line 78"/>
          <p:cNvSpPr>
            <a:spLocks noChangeShapeType="1"/>
          </p:cNvSpPr>
          <p:nvPr/>
        </p:nvSpPr>
        <p:spPr bwMode="auto">
          <a:xfrm flipH="1">
            <a:off x="1995488" y="2420938"/>
            <a:ext cx="8509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429068" name="Text Box 79"/>
          <p:cNvSpPr txBox="1">
            <a:spLocks noChangeArrowheads="1"/>
          </p:cNvSpPr>
          <p:nvPr/>
        </p:nvSpPr>
        <p:spPr bwMode="auto">
          <a:xfrm>
            <a:off x="744538" y="2041525"/>
            <a:ext cx="1262062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 dirty="0">
                <a:solidFill>
                  <a:srgbClr val="000000"/>
                </a:solidFill>
                <a:latin typeface="Arial" charset="0"/>
                <a:cs typeface="Arial" charset="0"/>
              </a:rPr>
              <a:t>to external</a:t>
            </a:r>
          </a:p>
          <a:p>
            <a:pPr eaLnBrk="0" hangingPunct="0"/>
            <a:r>
              <a:rPr lang="en-US" i="0" dirty="0">
                <a:solidFill>
                  <a:srgbClr val="000000"/>
                </a:solidFill>
                <a:latin typeface="Arial" charset="0"/>
                <a:cs typeface="Arial" charset="0"/>
              </a:rPr>
              <a:t>network</a:t>
            </a:r>
          </a:p>
        </p:txBody>
      </p:sp>
      <p:sp>
        <p:nvSpPr>
          <p:cNvPr id="429069" name="Text Box 80"/>
          <p:cNvSpPr txBox="1">
            <a:spLocks noChangeArrowheads="1"/>
          </p:cNvSpPr>
          <p:nvPr/>
        </p:nvSpPr>
        <p:spPr bwMode="auto">
          <a:xfrm>
            <a:off x="2716213" y="2608263"/>
            <a:ext cx="7874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>
                <a:solidFill>
                  <a:srgbClr val="000000"/>
                </a:solidFill>
                <a:latin typeface="Arial" charset="0"/>
                <a:cs typeface="Arial" charset="0"/>
              </a:rPr>
              <a:t>router</a:t>
            </a:r>
          </a:p>
        </p:txBody>
      </p:sp>
      <p:sp>
        <p:nvSpPr>
          <p:cNvPr id="429070" name="Text Box 82"/>
          <p:cNvSpPr txBox="1">
            <a:spLocks noChangeArrowheads="1"/>
          </p:cNvSpPr>
          <p:nvPr/>
        </p:nvSpPr>
        <p:spPr bwMode="auto">
          <a:xfrm>
            <a:off x="6435725" y="3516313"/>
            <a:ext cx="15494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2400">
                <a:solidFill>
                  <a:srgbClr val="CC0000"/>
                </a:solidFill>
                <a:latin typeface="Arial" charset="0"/>
                <a:cs typeface="Arial" charset="0"/>
              </a:rPr>
              <a:t>IP subnet</a:t>
            </a:r>
          </a:p>
        </p:txBody>
      </p:sp>
      <p:sp>
        <p:nvSpPr>
          <p:cNvPr id="429071" name="Text Box 83"/>
          <p:cNvSpPr txBox="1">
            <a:spLocks noChangeArrowheads="1"/>
          </p:cNvSpPr>
          <p:nvPr/>
        </p:nvSpPr>
        <p:spPr bwMode="auto">
          <a:xfrm>
            <a:off x="5432425" y="1835150"/>
            <a:ext cx="13652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>
                <a:solidFill>
                  <a:srgbClr val="000000"/>
                </a:solidFill>
                <a:latin typeface="Arial" charset="0"/>
                <a:cs typeface="Arial" charset="0"/>
              </a:rPr>
              <a:t>mail server</a:t>
            </a:r>
          </a:p>
        </p:txBody>
      </p:sp>
      <p:sp>
        <p:nvSpPr>
          <p:cNvPr id="429072" name="Text Box 84"/>
          <p:cNvSpPr txBox="1">
            <a:spLocks noChangeArrowheads="1"/>
          </p:cNvSpPr>
          <p:nvPr/>
        </p:nvSpPr>
        <p:spPr bwMode="auto">
          <a:xfrm>
            <a:off x="6230938" y="2505075"/>
            <a:ext cx="13620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>
                <a:solidFill>
                  <a:srgbClr val="000000"/>
                </a:solidFill>
                <a:latin typeface="Arial" charset="0"/>
                <a:cs typeface="Arial" charset="0"/>
              </a:rPr>
              <a:t>web server</a:t>
            </a:r>
          </a:p>
        </p:txBody>
      </p:sp>
      <p:sp>
        <p:nvSpPr>
          <p:cNvPr id="429073" name="Line 20"/>
          <p:cNvSpPr>
            <a:spLocks noChangeShapeType="1"/>
          </p:cNvSpPr>
          <p:nvPr/>
        </p:nvSpPr>
        <p:spPr bwMode="auto">
          <a:xfrm flipH="1">
            <a:off x="1465263" y="4754563"/>
            <a:ext cx="5556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429074" name="Line 21"/>
          <p:cNvSpPr>
            <a:spLocks noChangeShapeType="1"/>
          </p:cNvSpPr>
          <p:nvPr/>
        </p:nvSpPr>
        <p:spPr bwMode="auto">
          <a:xfrm flipH="1">
            <a:off x="1852613" y="4802188"/>
            <a:ext cx="271462" cy="3143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429075" name="Line 22"/>
          <p:cNvSpPr>
            <a:spLocks noChangeShapeType="1"/>
          </p:cNvSpPr>
          <p:nvPr/>
        </p:nvSpPr>
        <p:spPr bwMode="auto">
          <a:xfrm>
            <a:off x="2271713" y="4830763"/>
            <a:ext cx="73025" cy="2952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grpSp>
        <p:nvGrpSpPr>
          <p:cNvPr id="429076" name="Group 44"/>
          <p:cNvGrpSpPr>
            <a:grpSpLocks/>
          </p:cNvGrpSpPr>
          <p:nvPr/>
        </p:nvGrpSpPr>
        <p:grpSpPr bwMode="auto">
          <a:xfrm>
            <a:off x="1009650" y="4557713"/>
            <a:ext cx="568325" cy="481012"/>
            <a:chOff x="-44" y="1473"/>
            <a:chExt cx="981" cy="1105"/>
          </a:xfrm>
        </p:grpSpPr>
        <p:pic>
          <p:nvPicPr>
            <p:cNvPr id="429204" name="Picture 45" descr="desktop_computer_stylized_medium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29205" name="Freeform 4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2326 w 356"/>
                <a:gd name="T3" fmla="*/ 131 h 368"/>
                <a:gd name="T4" fmla="*/ 2759 w 356"/>
                <a:gd name="T5" fmla="*/ 2736 h 368"/>
                <a:gd name="T6" fmla="*/ 608 w 356"/>
                <a:gd name="T7" fmla="*/ 3422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429077" name="Group 44"/>
          <p:cNvGrpSpPr>
            <a:grpSpLocks/>
          </p:cNvGrpSpPr>
          <p:nvPr/>
        </p:nvGrpSpPr>
        <p:grpSpPr bwMode="auto">
          <a:xfrm>
            <a:off x="1416050" y="5014913"/>
            <a:ext cx="568325" cy="481012"/>
            <a:chOff x="-44" y="1473"/>
            <a:chExt cx="981" cy="1105"/>
          </a:xfrm>
        </p:grpSpPr>
        <p:pic>
          <p:nvPicPr>
            <p:cNvPr id="429202" name="Picture 45" descr="desktop_computer_stylized_medium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29203" name="Freeform 4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2326 w 356"/>
                <a:gd name="T3" fmla="*/ 131 h 368"/>
                <a:gd name="T4" fmla="*/ 2759 w 356"/>
                <a:gd name="T5" fmla="*/ 2736 h 368"/>
                <a:gd name="T6" fmla="*/ 608 w 356"/>
                <a:gd name="T7" fmla="*/ 3422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429078" name="Group 44"/>
          <p:cNvGrpSpPr>
            <a:grpSpLocks/>
          </p:cNvGrpSpPr>
          <p:nvPr/>
        </p:nvGrpSpPr>
        <p:grpSpPr bwMode="auto">
          <a:xfrm>
            <a:off x="1944688" y="5046663"/>
            <a:ext cx="568325" cy="481012"/>
            <a:chOff x="-44" y="1473"/>
            <a:chExt cx="981" cy="1105"/>
          </a:xfrm>
        </p:grpSpPr>
        <p:pic>
          <p:nvPicPr>
            <p:cNvPr id="429200" name="Picture 45" descr="desktop_computer_stylized_medium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29201" name="Freeform 4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2326 w 356"/>
                <a:gd name="T3" fmla="*/ 131 h 368"/>
                <a:gd name="T4" fmla="*/ 2759 w 356"/>
                <a:gd name="T5" fmla="*/ 2736 h 368"/>
                <a:gd name="T6" fmla="*/ 608 w 356"/>
                <a:gd name="T7" fmla="*/ 3422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sp>
        <p:nvSpPr>
          <p:cNvPr id="429079" name="Line 21"/>
          <p:cNvSpPr>
            <a:spLocks noChangeShapeType="1"/>
          </p:cNvSpPr>
          <p:nvPr/>
        </p:nvSpPr>
        <p:spPr bwMode="auto">
          <a:xfrm>
            <a:off x="2490788" y="4760913"/>
            <a:ext cx="377825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429080" name="Line 22"/>
          <p:cNvSpPr>
            <a:spLocks noChangeShapeType="1"/>
          </p:cNvSpPr>
          <p:nvPr/>
        </p:nvSpPr>
        <p:spPr bwMode="auto">
          <a:xfrm flipH="1">
            <a:off x="2722563" y="5256213"/>
            <a:ext cx="120650" cy="2936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429081" name="Line 22"/>
          <p:cNvSpPr>
            <a:spLocks noChangeShapeType="1"/>
          </p:cNvSpPr>
          <p:nvPr/>
        </p:nvSpPr>
        <p:spPr bwMode="auto">
          <a:xfrm>
            <a:off x="3127375" y="5267325"/>
            <a:ext cx="73025" cy="2952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429082" name="Line 20"/>
          <p:cNvSpPr>
            <a:spLocks noChangeShapeType="1"/>
          </p:cNvSpPr>
          <p:nvPr/>
        </p:nvSpPr>
        <p:spPr bwMode="auto">
          <a:xfrm flipH="1">
            <a:off x="3025775" y="5148263"/>
            <a:ext cx="5556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grpSp>
        <p:nvGrpSpPr>
          <p:cNvPr id="429083" name="Group 44"/>
          <p:cNvGrpSpPr>
            <a:grpSpLocks/>
          </p:cNvGrpSpPr>
          <p:nvPr/>
        </p:nvGrpSpPr>
        <p:grpSpPr bwMode="auto">
          <a:xfrm>
            <a:off x="2349500" y="5419725"/>
            <a:ext cx="568325" cy="481013"/>
            <a:chOff x="-44" y="1473"/>
            <a:chExt cx="981" cy="1105"/>
          </a:xfrm>
        </p:grpSpPr>
        <p:pic>
          <p:nvPicPr>
            <p:cNvPr id="429198" name="Picture 45" descr="desktop_computer_stylized_medium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29199" name="Freeform 4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2326 w 356"/>
                <a:gd name="T3" fmla="*/ 131 h 368"/>
                <a:gd name="T4" fmla="*/ 2759 w 356"/>
                <a:gd name="T5" fmla="*/ 2736 h 368"/>
                <a:gd name="T6" fmla="*/ 608 w 356"/>
                <a:gd name="T7" fmla="*/ 3422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429084" name="Group 44"/>
          <p:cNvGrpSpPr>
            <a:grpSpLocks/>
          </p:cNvGrpSpPr>
          <p:nvPr/>
        </p:nvGrpSpPr>
        <p:grpSpPr bwMode="auto">
          <a:xfrm>
            <a:off x="2806700" y="5487988"/>
            <a:ext cx="568325" cy="481012"/>
            <a:chOff x="-44" y="1473"/>
            <a:chExt cx="981" cy="1105"/>
          </a:xfrm>
        </p:grpSpPr>
        <p:pic>
          <p:nvPicPr>
            <p:cNvPr id="429196" name="Picture 45" descr="desktop_computer_stylized_medium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29197" name="Freeform 4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2326 w 356"/>
                <a:gd name="T3" fmla="*/ 131 h 368"/>
                <a:gd name="T4" fmla="*/ 2759 w 356"/>
                <a:gd name="T5" fmla="*/ 2736 h 368"/>
                <a:gd name="T6" fmla="*/ 608 w 356"/>
                <a:gd name="T7" fmla="*/ 3422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pic>
        <p:nvPicPr>
          <p:cNvPr id="42908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97063" y="4602163"/>
            <a:ext cx="677862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29086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47950" y="5018088"/>
            <a:ext cx="677863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29087" name="Group 44"/>
          <p:cNvGrpSpPr>
            <a:grpSpLocks/>
          </p:cNvGrpSpPr>
          <p:nvPr/>
        </p:nvGrpSpPr>
        <p:grpSpPr bwMode="auto">
          <a:xfrm>
            <a:off x="3232150" y="4946650"/>
            <a:ext cx="568325" cy="481013"/>
            <a:chOff x="-44" y="1473"/>
            <a:chExt cx="981" cy="1105"/>
          </a:xfrm>
        </p:grpSpPr>
        <p:pic>
          <p:nvPicPr>
            <p:cNvPr id="429194" name="Picture 45" descr="desktop_computer_stylized_medium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29195" name="Freeform 4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2326 w 356"/>
                <a:gd name="T3" fmla="*/ 131 h 368"/>
                <a:gd name="T4" fmla="*/ 2759 w 356"/>
                <a:gd name="T5" fmla="*/ 2736 h 368"/>
                <a:gd name="T6" fmla="*/ 608 w 356"/>
                <a:gd name="T7" fmla="*/ 3422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sp>
        <p:nvSpPr>
          <p:cNvPr id="429088" name="Line 20"/>
          <p:cNvSpPr>
            <a:spLocks noChangeShapeType="1"/>
          </p:cNvSpPr>
          <p:nvPr/>
        </p:nvSpPr>
        <p:spPr bwMode="auto">
          <a:xfrm flipH="1">
            <a:off x="5684838" y="5022850"/>
            <a:ext cx="5556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429089" name="Line 21"/>
          <p:cNvSpPr>
            <a:spLocks noChangeShapeType="1"/>
          </p:cNvSpPr>
          <p:nvPr/>
        </p:nvSpPr>
        <p:spPr bwMode="auto">
          <a:xfrm flipH="1">
            <a:off x="6072188" y="5070475"/>
            <a:ext cx="271462" cy="3143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429090" name="Line 22"/>
          <p:cNvSpPr>
            <a:spLocks noChangeShapeType="1"/>
          </p:cNvSpPr>
          <p:nvPr/>
        </p:nvSpPr>
        <p:spPr bwMode="auto">
          <a:xfrm>
            <a:off x="6491288" y="5099050"/>
            <a:ext cx="73025" cy="2952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grpSp>
        <p:nvGrpSpPr>
          <p:cNvPr id="429091" name="Group 44"/>
          <p:cNvGrpSpPr>
            <a:grpSpLocks/>
          </p:cNvGrpSpPr>
          <p:nvPr/>
        </p:nvGrpSpPr>
        <p:grpSpPr bwMode="auto">
          <a:xfrm>
            <a:off x="5376863" y="4837113"/>
            <a:ext cx="568325" cy="481012"/>
            <a:chOff x="-44" y="1473"/>
            <a:chExt cx="981" cy="1105"/>
          </a:xfrm>
        </p:grpSpPr>
        <p:pic>
          <p:nvPicPr>
            <p:cNvPr id="429192" name="Picture 45" descr="desktop_computer_stylized_medium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29193" name="Freeform 4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2326 w 356"/>
                <a:gd name="T3" fmla="*/ 131 h 368"/>
                <a:gd name="T4" fmla="*/ 2759 w 356"/>
                <a:gd name="T5" fmla="*/ 2736 h 368"/>
                <a:gd name="T6" fmla="*/ 608 w 356"/>
                <a:gd name="T7" fmla="*/ 3422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429092" name="Group 44"/>
          <p:cNvGrpSpPr>
            <a:grpSpLocks/>
          </p:cNvGrpSpPr>
          <p:nvPr/>
        </p:nvGrpSpPr>
        <p:grpSpPr bwMode="auto">
          <a:xfrm>
            <a:off x="5635625" y="5283200"/>
            <a:ext cx="569913" cy="481013"/>
            <a:chOff x="-44" y="1473"/>
            <a:chExt cx="981" cy="1105"/>
          </a:xfrm>
        </p:grpSpPr>
        <p:pic>
          <p:nvPicPr>
            <p:cNvPr id="429190" name="Picture 45" descr="desktop_computer_stylized_medium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29191" name="Freeform 4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2326 w 356"/>
                <a:gd name="T3" fmla="*/ 131 h 368"/>
                <a:gd name="T4" fmla="*/ 2759 w 356"/>
                <a:gd name="T5" fmla="*/ 2736 h 368"/>
                <a:gd name="T6" fmla="*/ 608 w 356"/>
                <a:gd name="T7" fmla="*/ 3422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429093" name="Group 44"/>
          <p:cNvGrpSpPr>
            <a:grpSpLocks/>
          </p:cNvGrpSpPr>
          <p:nvPr/>
        </p:nvGrpSpPr>
        <p:grpSpPr bwMode="auto">
          <a:xfrm>
            <a:off x="6164263" y="5313363"/>
            <a:ext cx="568325" cy="482600"/>
            <a:chOff x="-44" y="1473"/>
            <a:chExt cx="981" cy="1105"/>
          </a:xfrm>
        </p:grpSpPr>
        <p:pic>
          <p:nvPicPr>
            <p:cNvPr id="429188" name="Picture 45" descr="desktop_computer_stylized_medium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29189" name="Freeform 4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2326 w 356"/>
                <a:gd name="T3" fmla="*/ 131 h 368"/>
                <a:gd name="T4" fmla="*/ 2759 w 356"/>
                <a:gd name="T5" fmla="*/ 2736 h 368"/>
                <a:gd name="T6" fmla="*/ 608 w 356"/>
                <a:gd name="T7" fmla="*/ 3422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sp>
        <p:nvSpPr>
          <p:cNvPr id="429094" name="Line 20"/>
          <p:cNvSpPr>
            <a:spLocks noChangeShapeType="1"/>
          </p:cNvSpPr>
          <p:nvPr/>
        </p:nvSpPr>
        <p:spPr bwMode="auto">
          <a:xfrm flipH="1" flipV="1">
            <a:off x="4659313" y="5068888"/>
            <a:ext cx="606425" cy="3127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429095" name="Line 21"/>
          <p:cNvSpPr>
            <a:spLocks noChangeShapeType="1"/>
          </p:cNvSpPr>
          <p:nvPr/>
        </p:nvSpPr>
        <p:spPr bwMode="auto">
          <a:xfrm flipH="1">
            <a:off x="4195763" y="5022850"/>
            <a:ext cx="271462" cy="3143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429096" name="Line 22"/>
          <p:cNvSpPr>
            <a:spLocks noChangeShapeType="1"/>
          </p:cNvSpPr>
          <p:nvPr/>
        </p:nvSpPr>
        <p:spPr bwMode="auto">
          <a:xfrm>
            <a:off x="4614863" y="5051425"/>
            <a:ext cx="73025" cy="2952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grpSp>
        <p:nvGrpSpPr>
          <p:cNvPr id="429097" name="Group 44"/>
          <p:cNvGrpSpPr>
            <a:grpSpLocks/>
          </p:cNvGrpSpPr>
          <p:nvPr/>
        </p:nvGrpSpPr>
        <p:grpSpPr bwMode="auto">
          <a:xfrm>
            <a:off x="4803775" y="5230813"/>
            <a:ext cx="569913" cy="481012"/>
            <a:chOff x="-44" y="1473"/>
            <a:chExt cx="981" cy="1105"/>
          </a:xfrm>
        </p:grpSpPr>
        <p:pic>
          <p:nvPicPr>
            <p:cNvPr id="429186" name="Picture 45" descr="desktop_computer_stylized_medium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29187" name="Freeform 4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2326 w 356"/>
                <a:gd name="T3" fmla="*/ 131 h 368"/>
                <a:gd name="T4" fmla="*/ 2759 w 356"/>
                <a:gd name="T5" fmla="*/ 2736 h 368"/>
                <a:gd name="T6" fmla="*/ 608 w 356"/>
                <a:gd name="T7" fmla="*/ 3422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429098" name="Group 44"/>
          <p:cNvGrpSpPr>
            <a:grpSpLocks/>
          </p:cNvGrpSpPr>
          <p:nvPr/>
        </p:nvGrpSpPr>
        <p:grpSpPr bwMode="auto">
          <a:xfrm>
            <a:off x="3759200" y="5235575"/>
            <a:ext cx="569913" cy="482600"/>
            <a:chOff x="-44" y="1473"/>
            <a:chExt cx="981" cy="1105"/>
          </a:xfrm>
        </p:grpSpPr>
        <p:pic>
          <p:nvPicPr>
            <p:cNvPr id="429184" name="Picture 45" descr="desktop_computer_stylized_medium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29185" name="Freeform 4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2326 w 356"/>
                <a:gd name="T3" fmla="*/ 131 h 368"/>
                <a:gd name="T4" fmla="*/ 2759 w 356"/>
                <a:gd name="T5" fmla="*/ 2736 h 368"/>
                <a:gd name="T6" fmla="*/ 608 w 356"/>
                <a:gd name="T7" fmla="*/ 3422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429099" name="Group 44"/>
          <p:cNvGrpSpPr>
            <a:grpSpLocks/>
          </p:cNvGrpSpPr>
          <p:nvPr/>
        </p:nvGrpSpPr>
        <p:grpSpPr bwMode="auto">
          <a:xfrm>
            <a:off x="4287838" y="5267325"/>
            <a:ext cx="569912" cy="481013"/>
            <a:chOff x="-44" y="1473"/>
            <a:chExt cx="981" cy="1105"/>
          </a:xfrm>
        </p:grpSpPr>
        <p:pic>
          <p:nvPicPr>
            <p:cNvPr id="429182" name="Picture 45" descr="desktop_computer_stylized_medium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29183" name="Freeform 4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2326 w 356"/>
                <a:gd name="T3" fmla="*/ 131 h 368"/>
                <a:gd name="T4" fmla="*/ 2759 w 356"/>
                <a:gd name="T5" fmla="*/ 2736 h 368"/>
                <a:gd name="T6" fmla="*/ 608 w 356"/>
                <a:gd name="T7" fmla="*/ 3422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pic>
        <p:nvPicPr>
          <p:cNvPr id="429100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40213" y="4822825"/>
            <a:ext cx="677862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29101" name="Line 20"/>
          <p:cNvSpPr>
            <a:spLocks noChangeShapeType="1"/>
          </p:cNvSpPr>
          <p:nvPr/>
        </p:nvSpPr>
        <p:spPr bwMode="auto">
          <a:xfrm flipH="1">
            <a:off x="6519863" y="5100638"/>
            <a:ext cx="5556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pic>
        <p:nvPicPr>
          <p:cNvPr id="429102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6638" y="4870450"/>
            <a:ext cx="677862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29103" name="Group 44"/>
          <p:cNvGrpSpPr>
            <a:grpSpLocks/>
          </p:cNvGrpSpPr>
          <p:nvPr/>
        </p:nvGrpSpPr>
        <p:grpSpPr bwMode="auto">
          <a:xfrm>
            <a:off x="6684963" y="4884738"/>
            <a:ext cx="569912" cy="481012"/>
            <a:chOff x="-44" y="1473"/>
            <a:chExt cx="981" cy="1105"/>
          </a:xfrm>
        </p:grpSpPr>
        <p:pic>
          <p:nvPicPr>
            <p:cNvPr id="429180" name="Picture 45" descr="desktop_computer_stylized_medium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29181" name="Freeform 4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2326 w 356"/>
                <a:gd name="T3" fmla="*/ 131 h 368"/>
                <a:gd name="T4" fmla="*/ 2759 w 356"/>
                <a:gd name="T5" fmla="*/ 2736 h 368"/>
                <a:gd name="T6" fmla="*/ 608 w 356"/>
                <a:gd name="T7" fmla="*/ 3422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pic>
        <p:nvPicPr>
          <p:cNvPr id="429104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62400" y="3062288"/>
            <a:ext cx="935038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29105" name="Group 906"/>
          <p:cNvGrpSpPr>
            <a:grpSpLocks/>
          </p:cNvGrpSpPr>
          <p:nvPr/>
        </p:nvGrpSpPr>
        <p:grpSpPr bwMode="auto">
          <a:xfrm>
            <a:off x="5140325" y="2111375"/>
            <a:ext cx="366713" cy="579438"/>
            <a:chOff x="4140" y="429"/>
            <a:chExt cx="1425" cy="2396"/>
          </a:xfrm>
        </p:grpSpPr>
        <p:sp>
          <p:nvSpPr>
            <p:cNvPr id="429148" name="Freeform 907"/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14 w 354"/>
                <a:gd name="T1" fmla="*/ 0 h 2742"/>
                <a:gd name="T2" fmla="*/ 74 w 354"/>
                <a:gd name="T3" fmla="*/ 95 h 2742"/>
                <a:gd name="T4" fmla="*/ 73 w 354"/>
                <a:gd name="T5" fmla="*/ 734 h 2742"/>
                <a:gd name="T6" fmla="*/ 0 w 354"/>
                <a:gd name="T7" fmla="*/ 768 h 2742"/>
                <a:gd name="T8" fmla="*/ 14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4"/>
                <a:gd name="T16" fmla="*/ 0 h 2742"/>
                <a:gd name="T17" fmla="*/ 354 w 354"/>
                <a:gd name="T18" fmla="*/ 2742 h 27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29149" name="Rectangle 908"/>
            <p:cNvSpPr>
              <a:spLocks noChangeArrowheads="1"/>
            </p:cNvSpPr>
            <p:nvPr/>
          </p:nvSpPr>
          <p:spPr bwMode="auto">
            <a:xfrm>
              <a:off x="4208" y="429"/>
              <a:ext cx="1043" cy="2284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429150" name="Freeform 909"/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2 w 211"/>
                <a:gd name="T1" fmla="*/ 0 h 2537"/>
                <a:gd name="T2" fmla="*/ 45 w 211"/>
                <a:gd name="T3" fmla="*/ 61 h 2537"/>
                <a:gd name="T4" fmla="*/ 2 w 211"/>
                <a:gd name="T5" fmla="*/ 699 h 2537"/>
                <a:gd name="T6" fmla="*/ 2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1"/>
                <a:gd name="T13" fmla="*/ 0 h 2537"/>
                <a:gd name="T14" fmla="*/ 211 w 211"/>
                <a:gd name="T15" fmla="*/ 2537 h 253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29151" name="Freeform 910"/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70 w 328"/>
                <a:gd name="T3" fmla="*/ 36 h 226"/>
                <a:gd name="T4" fmla="*/ 70 w 328"/>
                <a:gd name="T5" fmla="*/ 64 h 226"/>
                <a:gd name="T6" fmla="*/ 0 w 328"/>
                <a:gd name="T7" fmla="*/ 28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29152" name="Rectangle 911"/>
            <p:cNvSpPr>
              <a:spLocks noChangeArrowheads="1"/>
            </p:cNvSpPr>
            <p:nvPr/>
          </p:nvSpPr>
          <p:spPr bwMode="auto">
            <a:xfrm>
              <a:off x="4214" y="692"/>
              <a:ext cx="592" cy="46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grpSp>
          <p:nvGrpSpPr>
            <p:cNvPr id="429153" name="Group 912"/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429178" name="AutoShape 913"/>
              <p:cNvSpPr>
                <a:spLocks noChangeArrowheads="1"/>
              </p:cNvSpPr>
              <p:nvPr/>
            </p:nvSpPr>
            <p:spPr bwMode="auto">
              <a:xfrm>
                <a:off x="616" y="2565"/>
                <a:ext cx="724" cy="126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429179" name="AutoShape 914"/>
              <p:cNvSpPr>
                <a:spLocks noChangeArrowheads="1"/>
              </p:cNvSpPr>
              <p:nvPr/>
            </p:nvSpPr>
            <p:spPr bwMode="auto">
              <a:xfrm>
                <a:off x="632" y="2584"/>
                <a:ext cx="693" cy="101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</p:grpSp>
        <p:sp>
          <p:nvSpPr>
            <p:cNvPr id="429154" name="Rectangle 915"/>
            <p:cNvSpPr>
              <a:spLocks noChangeArrowheads="1"/>
            </p:cNvSpPr>
            <p:nvPr/>
          </p:nvSpPr>
          <p:spPr bwMode="auto">
            <a:xfrm>
              <a:off x="4226" y="1020"/>
              <a:ext cx="592" cy="46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grpSp>
          <p:nvGrpSpPr>
            <p:cNvPr id="429155" name="Group 916"/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429176" name="AutoShape 917"/>
              <p:cNvSpPr>
                <a:spLocks noChangeArrowheads="1"/>
              </p:cNvSpPr>
              <p:nvPr/>
            </p:nvSpPr>
            <p:spPr bwMode="auto">
              <a:xfrm>
                <a:off x="611" y="2568"/>
                <a:ext cx="731" cy="136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429177" name="AutoShape 918"/>
              <p:cNvSpPr>
                <a:spLocks noChangeArrowheads="1"/>
              </p:cNvSpPr>
              <p:nvPr/>
            </p:nvSpPr>
            <p:spPr bwMode="auto">
              <a:xfrm>
                <a:off x="626" y="2581"/>
                <a:ext cx="700" cy="109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</p:grpSp>
        <p:sp>
          <p:nvSpPr>
            <p:cNvPr id="429156" name="Rectangle 919"/>
            <p:cNvSpPr>
              <a:spLocks noChangeArrowheads="1"/>
            </p:cNvSpPr>
            <p:nvPr/>
          </p:nvSpPr>
          <p:spPr bwMode="auto">
            <a:xfrm>
              <a:off x="4214" y="1361"/>
              <a:ext cx="598" cy="46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429157" name="Rectangle 920"/>
            <p:cNvSpPr>
              <a:spLocks noChangeArrowheads="1"/>
            </p:cNvSpPr>
            <p:nvPr/>
          </p:nvSpPr>
          <p:spPr bwMode="auto">
            <a:xfrm>
              <a:off x="4226" y="1657"/>
              <a:ext cx="598" cy="46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grpSp>
          <p:nvGrpSpPr>
            <p:cNvPr id="429158" name="Group 921"/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429174" name="AutoShape 922"/>
              <p:cNvSpPr>
                <a:spLocks noChangeArrowheads="1"/>
              </p:cNvSpPr>
              <p:nvPr/>
            </p:nvSpPr>
            <p:spPr bwMode="auto">
              <a:xfrm>
                <a:off x="611" y="2571"/>
                <a:ext cx="730" cy="139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429175" name="AutoShape 923"/>
              <p:cNvSpPr>
                <a:spLocks noChangeArrowheads="1"/>
              </p:cNvSpPr>
              <p:nvPr/>
            </p:nvSpPr>
            <p:spPr bwMode="auto">
              <a:xfrm>
                <a:off x="626" y="2589"/>
                <a:ext cx="699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</p:grpSp>
        <p:sp>
          <p:nvSpPr>
            <p:cNvPr id="429159" name="Freeform 924"/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70 w 328"/>
                <a:gd name="T3" fmla="*/ 35 h 226"/>
                <a:gd name="T4" fmla="*/ 70 w 328"/>
                <a:gd name="T5" fmla="*/ 62 h 226"/>
                <a:gd name="T6" fmla="*/ 0 w 328"/>
                <a:gd name="T7" fmla="*/ 27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grpSp>
          <p:nvGrpSpPr>
            <p:cNvPr id="429160" name="Group 925"/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429172" name="AutoShape 926"/>
              <p:cNvSpPr>
                <a:spLocks noChangeArrowheads="1"/>
              </p:cNvSpPr>
              <p:nvPr/>
            </p:nvSpPr>
            <p:spPr bwMode="auto">
              <a:xfrm>
                <a:off x="613" y="2569"/>
                <a:ext cx="715" cy="138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429173" name="AutoShape 927"/>
              <p:cNvSpPr>
                <a:spLocks noChangeArrowheads="1"/>
              </p:cNvSpPr>
              <p:nvPr/>
            </p:nvSpPr>
            <p:spPr bwMode="auto">
              <a:xfrm>
                <a:off x="629" y="2582"/>
                <a:ext cx="692" cy="10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</p:grpSp>
        <p:sp>
          <p:nvSpPr>
            <p:cNvPr id="429161" name="Rectangle 928"/>
            <p:cNvSpPr>
              <a:spLocks noChangeArrowheads="1"/>
            </p:cNvSpPr>
            <p:nvPr/>
          </p:nvSpPr>
          <p:spPr bwMode="auto">
            <a:xfrm>
              <a:off x="5250" y="429"/>
              <a:ext cx="68" cy="2291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429162" name="Freeform 929"/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62 w 296"/>
                <a:gd name="T3" fmla="*/ 39 h 256"/>
                <a:gd name="T4" fmla="*/ 62 w 296"/>
                <a:gd name="T5" fmla="*/ 71 h 256"/>
                <a:gd name="T6" fmla="*/ 0 w 296"/>
                <a:gd name="T7" fmla="*/ 27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6"/>
                <a:gd name="T16" fmla="*/ 0 h 256"/>
                <a:gd name="T17" fmla="*/ 296 w 296"/>
                <a:gd name="T18" fmla="*/ 256 h 25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29163" name="Freeform 930"/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65 w 304"/>
                <a:gd name="T3" fmla="*/ 46 h 288"/>
                <a:gd name="T4" fmla="*/ 61 w 304"/>
                <a:gd name="T5" fmla="*/ 81 h 288"/>
                <a:gd name="T6" fmla="*/ 2 w 304"/>
                <a:gd name="T7" fmla="*/ 35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4"/>
                <a:gd name="T16" fmla="*/ 0 h 288"/>
                <a:gd name="T17" fmla="*/ 304 w 304"/>
                <a:gd name="T18" fmla="*/ 288 h 28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29164" name="Oval 931"/>
            <p:cNvSpPr>
              <a:spLocks noChangeArrowheads="1"/>
            </p:cNvSpPr>
            <p:nvPr/>
          </p:nvSpPr>
          <p:spPr bwMode="auto">
            <a:xfrm>
              <a:off x="5516" y="2608"/>
              <a:ext cx="49" cy="98"/>
            </a:xfrm>
            <a:prstGeom prst="ellipse">
              <a:avLst/>
            </a:prstGeom>
            <a:solidFill>
              <a:srgbClr val="3333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429165" name="Freeform 932"/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30 h 240"/>
                <a:gd name="T2" fmla="*/ 2 w 306"/>
                <a:gd name="T3" fmla="*/ 68 h 240"/>
                <a:gd name="T4" fmla="*/ 65 w 306"/>
                <a:gd name="T5" fmla="*/ 31 h 240"/>
                <a:gd name="T6" fmla="*/ 62 w 306"/>
                <a:gd name="T7" fmla="*/ 0 h 240"/>
                <a:gd name="T8" fmla="*/ 0 w 306"/>
                <a:gd name="T9" fmla="*/ 30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6"/>
                <a:gd name="T16" fmla="*/ 0 h 240"/>
                <a:gd name="T17" fmla="*/ 306 w 306"/>
                <a:gd name="T18" fmla="*/ 240 h 2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29166" name="AutoShape 933"/>
            <p:cNvSpPr>
              <a:spLocks noChangeArrowheads="1"/>
            </p:cNvSpPr>
            <p:nvPr/>
          </p:nvSpPr>
          <p:spPr bwMode="auto">
            <a:xfrm>
              <a:off x="4140" y="2681"/>
              <a:ext cx="1197" cy="144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429167" name="AutoShape 934"/>
            <p:cNvSpPr>
              <a:spLocks noChangeArrowheads="1"/>
            </p:cNvSpPr>
            <p:nvPr/>
          </p:nvSpPr>
          <p:spPr bwMode="auto">
            <a:xfrm>
              <a:off x="4208" y="2713"/>
              <a:ext cx="1067" cy="79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bg2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429168" name="Oval 935"/>
            <p:cNvSpPr>
              <a:spLocks noChangeArrowheads="1"/>
            </p:cNvSpPr>
            <p:nvPr/>
          </p:nvSpPr>
          <p:spPr bwMode="auto">
            <a:xfrm>
              <a:off x="4307" y="2385"/>
              <a:ext cx="160" cy="138"/>
            </a:xfrm>
            <a:prstGeom prst="ellipse">
              <a:avLst/>
            </a:prstGeom>
            <a:solidFill>
              <a:srgbClr val="33CC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429169" name="Oval 936"/>
            <p:cNvSpPr>
              <a:spLocks noChangeArrowheads="1"/>
            </p:cNvSpPr>
            <p:nvPr/>
          </p:nvSpPr>
          <p:spPr bwMode="auto">
            <a:xfrm>
              <a:off x="4485" y="2385"/>
              <a:ext cx="160" cy="144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l-GR" i="0">
                <a:solidFill>
                  <a:srgbClr val="FF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429170" name="Oval 937"/>
            <p:cNvSpPr>
              <a:spLocks noChangeArrowheads="1"/>
            </p:cNvSpPr>
            <p:nvPr/>
          </p:nvSpPr>
          <p:spPr bwMode="auto">
            <a:xfrm>
              <a:off x="4664" y="2379"/>
              <a:ext cx="154" cy="144"/>
            </a:xfrm>
            <a:prstGeom prst="ellipse">
              <a:avLst/>
            </a:prstGeom>
            <a:solidFill>
              <a:srgbClr val="33CC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429171" name="Rectangle 938"/>
            <p:cNvSpPr>
              <a:spLocks noChangeArrowheads="1"/>
            </p:cNvSpPr>
            <p:nvPr/>
          </p:nvSpPr>
          <p:spPr bwMode="auto">
            <a:xfrm>
              <a:off x="5059" y="1834"/>
              <a:ext cx="86" cy="761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</p:grpSp>
      <p:grpSp>
        <p:nvGrpSpPr>
          <p:cNvPr id="429106" name="Group 1108"/>
          <p:cNvGrpSpPr>
            <a:grpSpLocks/>
          </p:cNvGrpSpPr>
          <p:nvPr/>
        </p:nvGrpSpPr>
        <p:grpSpPr bwMode="auto">
          <a:xfrm>
            <a:off x="2803525" y="2278063"/>
            <a:ext cx="812800" cy="360362"/>
            <a:chOff x="2356" y="1300"/>
            <a:chExt cx="555" cy="194"/>
          </a:xfrm>
        </p:grpSpPr>
        <p:sp>
          <p:nvSpPr>
            <p:cNvPr id="429140" name="Oval 407"/>
            <p:cNvSpPr>
              <a:spLocks noChangeArrowheads="1"/>
            </p:cNvSpPr>
            <p:nvPr/>
          </p:nvSpPr>
          <p:spPr bwMode="auto">
            <a:xfrm>
              <a:off x="2357" y="1385"/>
              <a:ext cx="551" cy="109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 sz="2400" i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429141" name="Rectangle 410"/>
            <p:cNvSpPr>
              <a:spLocks noChangeArrowheads="1"/>
            </p:cNvSpPr>
            <p:nvPr/>
          </p:nvSpPr>
          <p:spPr bwMode="auto">
            <a:xfrm>
              <a:off x="2357" y="1374"/>
              <a:ext cx="554" cy="66"/>
            </a:xfrm>
            <a:prstGeom prst="rect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 i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429142" name="Oval 411"/>
            <p:cNvSpPr>
              <a:spLocks noChangeArrowheads="1"/>
            </p:cNvSpPr>
            <p:nvPr/>
          </p:nvSpPr>
          <p:spPr bwMode="auto">
            <a:xfrm>
              <a:off x="2356" y="1300"/>
              <a:ext cx="551" cy="127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 sz="2400" i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grpSp>
          <p:nvGrpSpPr>
            <p:cNvPr id="429143" name="Group 1112"/>
            <p:cNvGrpSpPr>
              <a:grpSpLocks/>
            </p:cNvGrpSpPr>
            <p:nvPr/>
          </p:nvGrpSpPr>
          <p:grpSpPr bwMode="auto">
            <a:xfrm>
              <a:off x="2468" y="1332"/>
              <a:ext cx="310" cy="60"/>
              <a:chOff x="2468" y="1332"/>
              <a:chExt cx="310" cy="60"/>
            </a:xfrm>
          </p:grpSpPr>
          <p:sp>
            <p:nvSpPr>
              <p:cNvPr id="429146" name="Freeform 1113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29147" name="Freeform 1114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429144" name="Line 1115"/>
            <p:cNvSpPr>
              <a:spLocks noChangeShapeType="1"/>
            </p:cNvSpPr>
            <p:nvPr/>
          </p:nvSpPr>
          <p:spPr bwMode="auto">
            <a:xfrm>
              <a:off x="2357" y="1361"/>
              <a:ext cx="0" cy="8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29145" name="Line 1116"/>
            <p:cNvSpPr>
              <a:spLocks noChangeShapeType="1"/>
            </p:cNvSpPr>
            <p:nvPr/>
          </p:nvSpPr>
          <p:spPr bwMode="auto">
            <a:xfrm>
              <a:off x="2907" y="1363"/>
              <a:ext cx="0" cy="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429107" name="Group 906"/>
          <p:cNvGrpSpPr>
            <a:grpSpLocks/>
          </p:cNvGrpSpPr>
          <p:nvPr/>
        </p:nvGrpSpPr>
        <p:grpSpPr bwMode="auto">
          <a:xfrm>
            <a:off x="5745163" y="2620963"/>
            <a:ext cx="366712" cy="579437"/>
            <a:chOff x="4140" y="429"/>
            <a:chExt cx="1425" cy="2396"/>
          </a:xfrm>
        </p:grpSpPr>
        <p:sp>
          <p:nvSpPr>
            <p:cNvPr id="429108" name="Freeform 907"/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14 w 354"/>
                <a:gd name="T1" fmla="*/ 0 h 2742"/>
                <a:gd name="T2" fmla="*/ 74 w 354"/>
                <a:gd name="T3" fmla="*/ 95 h 2742"/>
                <a:gd name="T4" fmla="*/ 73 w 354"/>
                <a:gd name="T5" fmla="*/ 734 h 2742"/>
                <a:gd name="T6" fmla="*/ 0 w 354"/>
                <a:gd name="T7" fmla="*/ 768 h 2742"/>
                <a:gd name="T8" fmla="*/ 14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4"/>
                <a:gd name="T16" fmla="*/ 0 h 2742"/>
                <a:gd name="T17" fmla="*/ 354 w 354"/>
                <a:gd name="T18" fmla="*/ 2742 h 27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29109" name="Rectangle 908"/>
            <p:cNvSpPr>
              <a:spLocks noChangeArrowheads="1"/>
            </p:cNvSpPr>
            <p:nvPr/>
          </p:nvSpPr>
          <p:spPr bwMode="auto">
            <a:xfrm>
              <a:off x="4208" y="429"/>
              <a:ext cx="1043" cy="2284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429110" name="Freeform 909"/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2 w 211"/>
                <a:gd name="T1" fmla="*/ 0 h 2537"/>
                <a:gd name="T2" fmla="*/ 45 w 211"/>
                <a:gd name="T3" fmla="*/ 61 h 2537"/>
                <a:gd name="T4" fmla="*/ 2 w 211"/>
                <a:gd name="T5" fmla="*/ 699 h 2537"/>
                <a:gd name="T6" fmla="*/ 2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1"/>
                <a:gd name="T13" fmla="*/ 0 h 2537"/>
                <a:gd name="T14" fmla="*/ 211 w 211"/>
                <a:gd name="T15" fmla="*/ 2537 h 253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29111" name="Freeform 910"/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70 w 328"/>
                <a:gd name="T3" fmla="*/ 36 h 226"/>
                <a:gd name="T4" fmla="*/ 70 w 328"/>
                <a:gd name="T5" fmla="*/ 64 h 226"/>
                <a:gd name="T6" fmla="*/ 0 w 328"/>
                <a:gd name="T7" fmla="*/ 28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29112" name="Rectangle 911"/>
            <p:cNvSpPr>
              <a:spLocks noChangeArrowheads="1"/>
            </p:cNvSpPr>
            <p:nvPr/>
          </p:nvSpPr>
          <p:spPr bwMode="auto">
            <a:xfrm>
              <a:off x="4214" y="692"/>
              <a:ext cx="592" cy="46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grpSp>
          <p:nvGrpSpPr>
            <p:cNvPr id="429113" name="Group 912"/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429138" name="AutoShape 913"/>
              <p:cNvSpPr>
                <a:spLocks noChangeArrowheads="1"/>
              </p:cNvSpPr>
              <p:nvPr/>
            </p:nvSpPr>
            <p:spPr bwMode="auto">
              <a:xfrm>
                <a:off x="616" y="2565"/>
                <a:ext cx="724" cy="126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429139" name="AutoShape 914"/>
              <p:cNvSpPr>
                <a:spLocks noChangeArrowheads="1"/>
              </p:cNvSpPr>
              <p:nvPr/>
            </p:nvSpPr>
            <p:spPr bwMode="auto">
              <a:xfrm>
                <a:off x="632" y="2584"/>
                <a:ext cx="693" cy="101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</p:grpSp>
        <p:sp>
          <p:nvSpPr>
            <p:cNvPr id="429114" name="Rectangle 915"/>
            <p:cNvSpPr>
              <a:spLocks noChangeArrowheads="1"/>
            </p:cNvSpPr>
            <p:nvPr/>
          </p:nvSpPr>
          <p:spPr bwMode="auto">
            <a:xfrm>
              <a:off x="4226" y="1020"/>
              <a:ext cx="592" cy="46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grpSp>
          <p:nvGrpSpPr>
            <p:cNvPr id="429115" name="Group 916"/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429136" name="AutoShape 917"/>
              <p:cNvSpPr>
                <a:spLocks noChangeArrowheads="1"/>
              </p:cNvSpPr>
              <p:nvPr/>
            </p:nvSpPr>
            <p:spPr bwMode="auto">
              <a:xfrm>
                <a:off x="611" y="2568"/>
                <a:ext cx="731" cy="136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429137" name="AutoShape 918"/>
              <p:cNvSpPr>
                <a:spLocks noChangeArrowheads="1"/>
              </p:cNvSpPr>
              <p:nvPr/>
            </p:nvSpPr>
            <p:spPr bwMode="auto">
              <a:xfrm>
                <a:off x="626" y="2581"/>
                <a:ext cx="700" cy="109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</p:grpSp>
        <p:sp>
          <p:nvSpPr>
            <p:cNvPr id="429116" name="Rectangle 919"/>
            <p:cNvSpPr>
              <a:spLocks noChangeArrowheads="1"/>
            </p:cNvSpPr>
            <p:nvPr/>
          </p:nvSpPr>
          <p:spPr bwMode="auto">
            <a:xfrm>
              <a:off x="4214" y="1361"/>
              <a:ext cx="598" cy="46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429117" name="Rectangle 920"/>
            <p:cNvSpPr>
              <a:spLocks noChangeArrowheads="1"/>
            </p:cNvSpPr>
            <p:nvPr/>
          </p:nvSpPr>
          <p:spPr bwMode="auto">
            <a:xfrm>
              <a:off x="4226" y="1657"/>
              <a:ext cx="598" cy="46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grpSp>
          <p:nvGrpSpPr>
            <p:cNvPr id="429118" name="Group 921"/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429134" name="AutoShape 922"/>
              <p:cNvSpPr>
                <a:spLocks noChangeArrowheads="1"/>
              </p:cNvSpPr>
              <p:nvPr/>
            </p:nvSpPr>
            <p:spPr bwMode="auto">
              <a:xfrm>
                <a:off x="611" y="2571"/>
                <a:ext cx="730" cy="139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429135" name="AutoShape 923"/>
              <p:cNvSpPr>
                <a:spLocks noChangeArrowheads="1"/>
              </p:cNvSpPr>
              <p:nvPr/>
            </p:nvSpPr>
            <p:spPr bwMode="auto">
              <a:xfrm>
                <a:off x="626" y="2589"/>
                <a:ext cx="699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</p:grpSp>
        <p:sp>
          <p:nvSpPr>
            <p:cNvPr id="429119" name="Freeform 924"/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70 w 328"/>
                <a:gd name="T3" fmla="*/ 35 h 226"/>
                <a:gd name="T4" fmla="*/ 70 w 328"/>
                <a:gd name="T5" fmla="*/ 62 h 226"/>
                <a:gd name="T6" fmla="*/ 0 w 328"/>
                <a:gd name="T7" fmla="*/ 27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grpSp>
          <p:nvGrpSpPr>
            <p:cNvPr id="429120" name="Group 925"/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429132" name="AutoShape 926"/>
              <p:cNvSpPr>
                <a:spLocks noChangeArrowheads="1"/>
              </p:cNvSpPr>
              <p:nvPr/>
            </p:nvSpPr>
            <p:spPr bwMode="auto">
              <a:xfrm>
                <a:off x="613" y="2569"/>
                <a:ext cx="715" cy="138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429133" name="AutoShape 927"/>
              <p:cNvSpPr>
                <a:spLocks noChangeArrowheads="1"/>
              </p:cNvSpPr>
              <p:nvPr/>
            </p:nvSpPr>
            <p:spPr bwMode="auto">
              <a:xfrm>
                <a:off x="629" y="2582"/>
                <a:ext cx="692" cy="10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</p:grpSp>
        <p:sp>
          <p:nvSpPr>
            <p:cNvPr id="429121" name="Rectangle 928"/>
            <p:cNvSpPr>
              <a:spLocks noChangeArrowheads="1"/>
            </p:cNvSpPr>
            <p:nvPr/>
          </p:nvSpPr>
          <p:spPr bwMode="auto">
            <a:xfrm>
              <a:off x="5250" y="429"/>
              <a:ext cx="68" cy="2291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429122" name="Freeform 929"/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62 w 296"/>
                <a:gd name="T3" fmla="*/ 39 h 256"/>
                <a:gd name="T4" fmla="*/ 62 w 296"/>
                <a:gd name="T5" fmla="*/ 71 h 256"/>
                <a:gd name="T6" fmla="*/ 0 w 296"/>
                <a:gd name="T7" fmla="*/ 27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6"/>
                <a:gd name="T16" fmla="*/ 0 h 256"/>
                <a:gd name="T17" fmla="*/ 296 w 296"/>
                <a:gd name="T18" fmla="*/ 256 h 25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29123" name="Freeform 930"/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65 w 304"/>
                <a:gd name="T3" fmla="*/ 46 h 288"/>
                <a:gd name="T4" fmla="*/ 61 w 304"/>
                <a:gd name="T5" fmla="*/ 81 h 288"/>
                <a:gd name="T6" fmla="*/ 2 w 304"/>
                <a:gd name="T7" fmla="*/ 35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4"/>
                <a:gd name="T16" fmla="*/ 0 h 288"/>
                <a:gd name="T17" fmla="*/ 304 w 304"/>
                <a:gd name="T18" fmla="*/ 288 h 28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29124" name="Oval 931"/>
            <p:cNvSpPr>
              <a:spLocks noChangeArrowheads="1"/>
            </p:cNvSpPr>
            <p:nvPr/>
          </p:nvSpPr>
          <p:spPr bwMode="auto">
            <a:xfrm>
              <a:off x="5516" y="2608"/>
              <a:ext cx="49" cy="98"/>
            </a:xfrm>
            <a:prstGeom prst="ellipse">
              <a:avLst/>
            </a:prstGeom>
            <a:solidFill>
              <a:srgbClr val="3333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429125" name="Freeform 932"/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30 h 240"/>
                <a:gd name="T2" fmla="*/ 2 w 306"/>
                <a:gd name="T3" fmla="*/ 68 h 240"/>
                <a:gd name="T4" fmla="*/ 65 w 306"/>
                <a:gd name="T5" fmla="*/ 31 h 240"/>
                <a:gd name="T6" fmla="*/ 62 w 306"/>
                <a:gd name="T7" fmla="*/ 0 h 240"/>
                <a:gd name="T8" fmla="*/ 0 w 306"/>
                <a:gd name="T9" fmla="*/ 30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6"/>
                <a:gd name="T16" fmla="*/ 0 h 240"/>
                <a:gd name="T17" fmla="*/ 306 w 306"/>
                <a:gd name="T18" fmla="*/ 240 h 2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29126" name="AutoShape 933"/>
            <p:cNvSpPr>
              <a:spLocks noChangeArrowheads="1"/>
            </p:cNvSpPr>
            <p:nvPr/>
          </p:nvSpPr>
          <p:spPr bwMode="auto">
            <a:xfrm>
              <a:off x="4140" y="2681"/>
              <a:ext cx="1197" cy="144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429127" name="AutoShape 934"/>
            <p:cNvSpPr>
              <a:spLocks noChangeArrowheads="1"/>
            </p:cNvSpPr>
            <p:nvPr/>
          </p:nvSpPr>
          <p:spPr bwMode="auto">
            <a:xfrm>
              <a:off x="4208" y="2713"/>
              <a:ext cx="1067" cy="79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bg2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429128" name="Oval 935"/>
            <p:cNvSpPr>
              <a:spLocks noChangeArrowheads="1"/>
            </p:cNvSpPr>
            <p:nvPr/>
          </p:nvSpPr>
          <p:spPr bwMode="auto">
            <a:xfrm>
              <a:off x="4307" y="2385"/>
              <a:ext cx="160" cy="138"/>
            </a:xfrm>
            <a:prstGeom prst="ellipse">
              <a:avLst/>
            </a:prstGeom>
            <a:solidFill>
              <a:srgbClr val="33CC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429129" name="Oval 936"/>
            <p:cNvSpPr>
              <a:spLocks noChangeArrowheads="1"/>
            </p:cNvSpPr>
            <p:nvPr/>
          </p:nvSpPr>
          <p:spPr bwMode="auto">
            <a:xfrm>
              <a:off x="4485" y="2385"/>
              <a:ext cx="160" cy="144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l-GR" i="0">
                <a:solidFill>
                  <a:srgbClr val="FF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429130" name="Oval 937"/>
            <p:cNvSpPr>
              <a:spLocks noChangeArrowheads="1"/>
            </p:cNvSpPr>
            <p:nvPr/>
          </p:nvSpPr>
          <p:spPr bwMode="auto">
            <a:xfrm>
              <a:off x="4664" y="2379"/>
              <a:ext cx="154" cy="144"/>
            </a:xfrm>
            <a:prstGeom prst="ellipse">
              <a:avLst/>
            </a:prstGeom>
            <a:solidFill>
              <a:srgbClr val="33CC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429131" name="Rectangle 938"/>
            <p:cNvSpPr>
              <a:spLocks noChangeArrowheads="1"/>
            </p:cNvSpPr>
            <p:nvPr/>
          </p:nvSpPr>
          <p:spPr bwMode="auto">
            <a:xfrm>
              <a:off x="5059" y="1834"/>
              <a:ext cx="86" cy="761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7C4E5A1A-DCBE-4941-B4E9-3FA020A5CDCE}" type="slidenum">
              <a:rPr lang="en-US" smtClean="0">
                <a:latin typeface="Arial" charset="0"/>
                <a:cs typeface="Arial" charset="0"/>
              </a:rPr>
              <a:pPr/>
              <a:t>7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dirty="0" smtClean="0"/>
              <a:t>Υπηρεσίες επιπέδου ζεύξης</a:t>
            </a:r>
            <a:endParaRPr lang="en-US" sz="3600" dirty="0" smtClean="0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84188" y="1419224"/>
            <a:ext cx="7730172" cy="487489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l-GR" sz="2400" dirty="0" smtClean="0">
                <a:solidFill>
                  <a:srgbClr val="FF0000"/>
                </a:solidFill>
              </a:rPr>
              <a:t>Πλαισίωση</a:t>
            </a:r>
            <a:r>
              <a:rPr lang="en-US" sz="2400" dirty="0" smtClean="0">
                <a:solidFill>
                  <a:srgbClr val="FF0000"/>
                </a:solidFill>
              </a:rPr>
              <a:t>, </a:t>
            </a:r>
            <a:r>
              <a:rPr lang="el-GR" sz="2400" dirty="0" smtClean="0">
                <a:solidFill>
                  <a:srgbClr val="FF0000"/>
                </a:solidFill>
              </a:rPr>
              <a:t>πρόσβαση στη ζεύξη</a:t>
            </a:r>
            <a:r>
              <a:rPr lang="en-US" sz="2400" dirty="0" smtClean="0">
                <a:solidFill>
                  <a:srgbClr val="FF0000"/>
                </a:solidFill>
              </a:rPr>
              <a:t>:</a:t>
            </a:r>
            <a:r>
              <a:rPr lang="en-US" dirty="0" smtClean="0"/>
              <a:t> 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§"/>
            </a:pPr>
            <a:r>
              <a:rPr lang="el-GR" sz="2000" dirty="0" smtClean="0"/>
              <a:t>ενθυλακώνει το</a:t>
            </a:r>
            <a:r>
              <a:rPr lang="en-US" sz="2000" dirty="0" smtClean="0"/>
              <a:t> datagram </a:t>
            </a:r>
            <a:r>
              <a:rPr lang="el-GR" sz="2000" dirty="0" smtClean="0"/>
              <a:t>σε πλαίσιο</a:t>
            </a:r>
            <a:r>
              <a:rPr lang="en-US" sz="2000" dirty="0" smtClean="0"/>
              <a:t>, </a:t>
            </a:r>
            <a:r>
              <a:rPr lang="el-GR" sz="2000" dirty="0" smtClean="0"/>
              <a:t>προσθέτοντας κεφαλίδα</a:t>
            </a:r>
            <a:r>
              <a:rPr lang="en-US" sz="2000" dirty="0" smtClean="0"/>
              <a:t>, </a:t>
            </a:r>
            <a:r>
              <a:rPr lang="el-GR" sz="2000" dirty="0" smtClean="0"/>
              <a:t>ουρά</a:t>
            </a:r>
            <a:endParaRPr lang="en-US" sz="2000" dirty="0" smtClean="0"/>
          </a:p>
          <a:p>
            <a:pPr lvl="1">
              <a:lnSpc>
                <a:spcPct val="90000"/>
              </a:lnSpc>
              <a:buFont typeface="Wingdings" pitchFamily="2" charset="2"/>
              <a:buChar char="§"/>
            </a:pPr>
            <a:r>
              <a:rPr lang="el-GR" sz="2000" dirty="0" smtClean="0"/>
              <a:t>πρόσβαση στο κανάλι στην περίπτωση κοινόχρηστου μέσου</a:t>
            </a:r>
            <a:endParaRPr lang="en-US" sz="2000" dirty="0" smtClean="0"/>
          </a:p>
          <a:p>
            <a:pPr lvl="1">
              <a:lnSpc>
                <a:spcPct val="90000"/>
              </a:lnSpc>
              <a:buFont typeface="Wingdings" pitchFamily="2" charset="2"/>
              <a:buChar char="§"/>
            </a:pPr>
            <a:r>
              <a:rPr lang="el-GR" sz="2000" dirty="0" smtClean="0"/>
              <a:t>χρησιμοποιούνται </a:t>
            </a:r>
            <a:r>
              <a:rPr lang="en-US" sz="2000" dirty="0" smtClean="0"/>
              <a:t>“MAC” </a:t>
            </a:r>
            <a:r>
              <a:rPr lang="el-GR" sz="2000" dirty="0" smtClean="0"/>
              <a:t>(</a:t>
            </a:r>
            <a:r>
              <a:rPr lang="en-US" sz="2000" dirty="0" smtClean="0"/>
              <a:t>medium access control) </a:t>
            </a:r>
            <a:r>
              <a:rPr lang="el-GR" sz="2000" dirty="0" smtClean="0"/>
              <a:t>διευθύνσεις στις κεφαλίδες των πλαισίων για την αναγνώριση πηγής</a:t>
            </a:r>
            <a:r>
              <a:rPr lang="en-US" sz="2000" dirty="0" smtClean="0"/>
              <a:t>, </a:t>
            </a:r>
            <a:r>
              <a:rPr lang="el-GR" sz="2000" dirty="0" smtClean="0"/>
              <a:t>προορισμού</a:t>
            </a:r>
            <a:r>
              <a:rPr lang="en-US" sz="2000" dirty="0" smtClean="0"/>
              <a:t>  </a:t>
            </a:r>
          </a:p>
          <a:p>
            <a:pPr lvl="2">
              <a:lnSpc>
                <a:spcPct val="90000"/>
              </a:lnSpc>
            </a:pPr>
            <a:r>
              <a:rPr lang="el-GR" dirty="0" smtClean="0"/>
              <a:t>διαφορετικές από τις διευθύνσεις</a:t>
            </a:r>
            <a:r>
              <a:rPr lang="en-US" dirty="0" smtClean="0"/>
              <a:t> IP !</a:t>
            </a:r>
          </a:p>
          <a:p>
            <a:pPr>
              <a:lnSpc>
                <a:spcPct val="90000"/>
              </a:lnSpc>
            </a:pPr>
            <a:r>
              <a:rPr lang="el-GR" sz="2400" dirty="0" smtClean="0">
                <a:solidFill>
                  <a:srgbClr val="FF0000"/>
                </a:solidFill>
              </a:rPr>
              <a:t>Αξιόπιστη παράδοση μεταξύ γειτονικών κόμβων</a:t>
            </a:r>
            <a:endParaRPr lang="en-US" sz="2400" dirty="0" smtClean="0"/>
          </a:p>
          <a:p>
            <a:pPr lvl="1">
              <a:lnSpc>
                <a:spcPct val="90000"/>
              </a:lnSpc>
              <a:buFont typeface="Wingdings" pitchFamily="2" charset="2"/>
              <a:buChar char="§"/>
            </a:pPr>
            <a:r>
              <a:rPr lang="el-GR" sz="2000" dirty="0" smtClean="0"/>
              <a:t>μάθαμε ήδη πώς γίνεται (Κεφάλαιο 3)!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§"/>
            </a:pPr>
            <a:r>
              <a:rPr lang="el-GR" sz="2000" dirty="0" smtClean="0"/>
              <a:t>σπάνια χρησιμοποιείται σε ζεύξεις με χαμηλό ρυθμό σφαλμάτων</a:t>
            </a:r>
            <a:r>
              <a:rPr lang="en-US" sz="2000" dirty="0" smtClean="0"/>
              <a:t> bit (</a:t>
            </a:r>
            <a:r>
              <a:rPr lang="el-GR" sz="2000" dirty="0" smtClean="0"/>
              <a:t>ίνες</a:t>
            </a:r>
            <a:r>
              <a:rPr lang="en-US" sz="2000" dirty="0" smtClean="0"/>
              <a:t>, </a:t>
            </a:r>
            <a:r>
              <a:rPr lang="el-GR" sz="2000" dirty="0" smtClean="0"/>
              <a:t>κάποια συνεστραμμένα ζεύγη</a:t>
            </a:r>
            <a:r>
              <a:rPr lang="en-US" sz="2000" dirty="0" smtClean="0"/>
              <a:t>)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§"/>
            </a:pPr>
            <a:r>
              <a:rPr lang="el-GR" sz="2000" dirty="0" smtClean="0"/>
              <a:t>ασύρματες ζεύξεις</a:t>
            </a:r>
            <a:r>
              <a:rPr lang="en-US" sz="2000" dirty="0" smtClean="0"/>
              <a:t>: </a:t>
            </a:r>
            <a:r>
              <a:rPr lang="el-GR" sz="2000" dirty="0" smtClean="0"/>
              <a:t>υψηλοί ρυθμοί σφαλμάτων</a:t>
            </a:r>
            <a:endParaRPr lang="en-US" sz="2000" dirty="0" smtClean="0"/>
          </a:p>
          <a:p>
            <a:pPr lvl="2">
              <a:lnSpc>
                <a:spcPct val="90000"/>
              </a:lnSpc>
            </a:pPr>
            <a:r>
              <a:rPr lang="el-GR" dirty="0" smtClean="0">
                <a:solidFill>
                  <a:srgbClr val="FF0000"/>
                </a:solidFill>
              </a:rPr>
              <a:t>Ε</a:t>
            </a:r>
            <a:r>
              <a:rPr lang="en-US" dirty="0" smtClean="0">
                <a:solidFill>
                  <a:srgbClr val="FF0000"/>
                </a:solidFill>
              </a:rPr>
              <a:t>:</a:t>
            </a:r>
            <a:r>
              <a:rPr lang="en-US" dirty="0" smtClean="0"/>
              <a:t> </a:t>
            </a:r>
            <a:r>
              <a:rPr lang="el-GR" dirty="0" smtClean="0"/>
              <a:t>γιατί αξιοπιστία και σε επίπεδο ζεύξης και από άκρο σε άκρο;</a:t>
            </a:r>
            <a:endParaRPr lang="en-US" dirty="0" smtClean="0"/>
          </a:p>
        </p:txBody>
      </p:sp>
      <p:sp>
        <p:nvSpPr>
          <p:cNvPr id="25604" name="Rectangle 5"/>
          <p:cNvSpPr txBox="1">
            <a:spLocks noChangeArrowheads="1"/>
          </p:cNvSpPr>
          <p:nvPr/>
        </p:nvSpPr>
        <p:spPr bwMode="auto">
          <a:xfrm>
            <a:off x="3876675" y="6400800"/>
            <a:ext cx="4429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/>
            <a:r>
              <a:rPr lang="el-GR" sz="1100" i="0" dirty="0" smtClean="0">
                <a:latin typeface="Arial" charset="0"/>
                <a:cs typeface="Arial" charset="0"/>
              </a:rPr>
              <a:t>Δίκτυα Επικοινωνιών- </a:t>
            </a:r>
            <a:r>
              <a:rPr lang="en-US" sz="1100" i="0" dirty="0">
                <a:latin typeface="Arial" charset="0"/>
                <a:cs typeface="Arial" charset="0"/>
              </a:rPr>
              <a:t>5: </a:t>
            </a:r>
            <a:r>
              <a:rPr lang="el-GR" sz="1100" i="0" dirty="0">
                <a:latin typeface="Arial" charset="0"/>
                <a:cs typeface="Arial" charset="0"/>
              </a:rPr>
              <a:t>Επίπεδο ζεύξης δεδομένων</a:t>
            </a:r>
            <a:endParaRPr lang="en-US" sz="1100" i="0" dirty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5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31C2908E-F1DD-4B52-A89E-B763CC13DA6E}" type="slidenum">
              <a:rPr lang="en-US" smtClean="0">
                <a:latin typeface="Arial" charset="0"/>
                <a:cs typeface="Arial" charset="0"/>
              </a:rPr>
              <a:pPr/>
              <a:t>70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542925" y="155576"/>
            <a:ext cx="7772400" cy="628195"/>
          </a:xfrm>
        </p:spPr>
        <p:txBody>
          <a:bodyPr/>
          <a:lstStyle/>
          <a:p>
            <a:r>
              <a:rPr lang="el-GR" sz="3200" dirty="0" err="1" smtClean="0"/>
              <a:t>Μεταγωγείς</a:t>
            </a:r>
            <a:r>
              <a:rPr lang="en-US" sz="3200" dirty="0" smtClean="0"/>
              <a:t> </a:t>
            </a:r>
            <a:r>
              <a:rPr lang="el-GR" sz="3200" dirty="0" smtClean="0"/>
              <a:t>έναντι</a:t>
            </a:r>
            <a:r>
              <a:rPr lang="en-US" sz="3200" dirty="0" smtClean="0"/>
              <a:t> </a:t>
            </a:r>
            <a:r>
              <a:rPr lang="el-GR" sz="3200" dirty="0" smtClean="0"/>
              <a:t>Δρομολογητών</a:t>
            </a:r>
            <a:endParaRPr lang="en-US" sz="3200" dirty="0" smtClean="0"/>
          </a:p>
        </p:txBody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249363"/>
            <a:ext cx="4908550" cy="5295900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sz="2400" dirty="0" smtClean="0"/>
              <a:t>	</a:t>
            </a:r>
            <a:r>
              <a:rPr lang="el-GR" sz="2200" dirty="0" smtClean="0">
                <a:solidFill>
                  <a:schemeClr val="accent2"/>
                </a:solidFill>
              </a:rPr>
              <a:t>και οι δυο είναι συσκευές με</a:t>
            </a:r>
            <a:r>
              <a:rPr lang="en-US" sz="2200" dirty="0" smtClean="0">
                <a:solidFill>
                  <a:schemeClr val="accent2"/>
                </a:solidFill>
              </a:rPr>
              <a:t> </a:t>
            </a:r>
            <a:r>
              <a:rPr lang="el-GR" sz="2200" dirty="0" smtClean="0">
                <a:solidFill>
                  <a:schemeClr val="accent2"/>
                </a:solidFill>
              </a:rPr>
              <a:t>αποθήκευση και προώθηση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l-GR" sz="2200" dirty="0" smtClean="0">
                <a:solidFill>
                  <a:schemeClr val="accent2"/>
                </a:solidFill>
              </a:rPr>
              <a:t>	(</a:t>
            </a:r>
            <a:r>
              <a:rPr lang="en-US" sz="2200" dirty="0" smtClean="0">
                <a:solidFill>
                  <a:schemeClr val="accent2"/>
                </a:solidFill>
              </a:rPr>
              <a:t>store-and-forward</a:t>
            </a:r>
            <a:r>
              <a:rPr lang="el-GR" sz="2200" dirty="0" smtClean="0">
                <a:solidFill>
                  <a:schemeClr val="accent2"/>
                </a:solidFill>
              </a:rPr>
              <a:t>)</a:t>
            </a:r>
            <a:endParaRPr lang="en-US" sz="2200" dirty="0" smtClean="0">
              <a:solidFill>
                <a:schemeClr val="accent2"/>
              </a:solidFill>
            </a:endParaRPr>
          </a:p>
          <a:p>
            <a:pPr lvl="1">
              <a:lnSpc>
                <a:spcPct val="80000"/>
              </a:lnSpc>
              <a:buFont typeface="Wingdings" pitchFamily="2" charset="2"/>
              <a:buChar char="§"/>
              <a:defRPr/>
            </a:pPr>
            <a:r>
              <a:rPr lang="el-GR" sz="2000" dirty="0" smtClean="0">
                <a:solidFill>
                  <a:srgbClr val="FF0000"/>
                </a:solidFill>
              </a:rPr>
              <a:t>δρομολογητές</a:t>
            </a:r>
            <a:r>
              <a:rPr lang="en-US" sz="2000" dirty="0" smtClean="0">
                <a:solidFill>
                  <a:srgbClr val="FF0000"/>
                </a:solidFill>
              </a:rPr>
              <a:t>:</a:t>
            </a:r>
            <a:r>
              <a:rPr lang="en-US" sz="2000" dirty="0" smtClean="0"/>
              <a:t> </a:t>
            </a:r>
            <a:r>
              <a:rPr lang="el-GR" sz="2000" dirty="0" smtClean="0"/>
              <a:t>συσκευές επιπέδου δικτύου</a:t>
            </a:r>
            <a:r>
              <a:rPr lang="en-US" sz="2000" dirty="0" smtClean="0"/>
              <a:t> (</a:t>
            </a:r>
            <a:r>
              <a:rPr lang="el-GR" sz="2000" dirty="0" smtClean="0"/>
              <a:t>εξετάζουν τις κεφαλίδες επιπέδου δικτύου</a:t>
            </a:r>
            <a:r>
              <a:rPr lang="en-US" sz="2000" dirty="0" smtClean="0"/>
              <a:t>)</a:t>
            </a:r>
          </a:p>
          <a:p>
            <a:pPr lvl="1">
              <a:lnSpc>
                <a:spcPct val="80000"/>
              </a:lnSpc>
              <a:buFont typeface="Wingdings" pitchFamily="2" charset="2"/>
              <a:buChar char="§"/>
              <a:defRPr/>
            </a:pPr>
            <a:r>
              <a:rPr lang="el-GR" sz="2000" dirty="0" err="1" smtClean="0">
                <a:solidFill>
                  <a:srgbClr val="FF0000"/>
                </a:solidFill>
              </a:rPr>
              <a:t>μεταγωγείς</a:t>
            </a:r>
            <a:r>
              <a:rPr lang="en-US" sz="2000" dirty="0" smtClean="0">
                <a:solidFill>
                  <a:srgbClr val="FF0000"/>
                </a:solidFill>
              </a:rPr>
              <a:t>:</a:t>
            </a:r>
            <a:r>
              <a:rPr lang="el-GR" sz="2000" dirty="0" smtClean="0"/>
              <a:t> είναι συσκευές επιπέδου ζεύξης </a:t>
            </a:r>
            <a:r>
              <a:rPr lang="en-US" sz="2000" dirty="0" smtClean="0"/>
              <a:t>(</a:t>
            </a:r>
            <a:r>
              <a:rPr lang="el-GR" sz="2000" dirty="0" smtClean="0"/>
              <a:t>εξετάζουν τις κεφαλίδες επιπέδου ζεύξης</a:t>
            </a:r>
            <a:r>
              <a:rPr lang="en-US" sz="2000" dirty="0" smtClean="0"/>
              <a:t>)</a:t>
            </a:r>
            <a:endParaRPr lang="el-GR" sz="2000" dirty="0" smtClean="0"/>
          </a:p>
          <a:p>
            <a:pPr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l-GR" dirty="0" smtClean="0"/>
              <a:t>	</a:t>
            </a:r>
            <a:r>
              <a:rPr lang="el-GR" sz="2200" dirty="0" smtClean="0">
                <a:solidFill>
                  <a:schemeClr val="accent2"/>
                </a:solidFill>
              </a:rPr>
              <a:t>και οι δύο έχουν πίνακες προώθησης</a:t>
            </a:r>
          </a:p>
          <a:p>
            <a:pPr lvl="1">
              <a:lnSpc>
                <a:spcPct val="80000"/>
              </a:lnSpc>
              <a:buFont typeface="Wingdings" pitchFamily="2" charset="2"/>
              <a:buChar char="§"/>
              <a:defRPr/>
            </a:pPr>
            <a:r>
              <a:rPr lang="el-GR" sz="2000" dirty="0" smtClean="0">
                <a:solidFill>
                  <a:srgbClr val="FF0000"/>
                </a:solidFill>
                <a:ea typeface="+mn-ea"/>
                <a:cs typeface="+mn-cs"/>
              </a:rPr>
              <a:t>δρομολογητές</a:t>
            </a:r>
            <a:r>
              <a:rPr lang="en-US" sz="2000" dirty="0" smtClean="0">
                <a:solidFill>
                  <a:srgbClr val="FF0000"/>
                </a:solidFill>
                <a:ea typeface="+mn-ea"/>
                <a:cs typeface="+mn-cs"/>
              </a:rPr>
              <a:t>:</a:t>
            </a:r>
            <a:r>
              <a:rPr lang="el-GR" sz="2000" dirty="0" smtClean="0">
                <a:solidFill>
                  <a:srgbClr val="FF0000"/>
                </a:solidFill>
                <a:ea typeface="+mn-ea"/>
                <a:cs typeface="+mn-cs"/>
              </a:rPr>
              <a:t> </a:t>
            </a:r>
            <a:r>
              <a:rPr lang="el-GR" sz="2000" dirty="0" smtClean="0">
                <a:ea typeface="+mn-ea"/>
                <a:cs typeface="+mn-cs"/>
              </a:rPr>
              <a:t>υπολογίζουν τους πίνακες χρησιμοποιώντας αλγόριθμους δρομολόγησης, </a:t>
            </a:r>
            <a:r>
              <a:rPr lang="en-US" sz="2000" dirty="0" smtClean="0">
                <a:ea typeface="+mn-ea"/>
                <a:cs typeface="+mn-cs"/>
              </a:rPr>
              <a:t>IP </a:t>
            </a:r>
            <a:r>
              <a:rPr lang="el-GR" sz="2000" dirty="0" smtClean="0">
                <a:ea typeface="+mn-ea"/>
                <a:cs typeface="+mn-cs"/>
              </a:rPr>
              <a:t>διευθύνσεις</a:t>
            </a:r>
          </a:p>
          <a:p>
            <a:pPr lvl="1">
              <a:lnSpc>
                <a:spcPct val="80000"/>
              </a:lnSpc>
              <a:buFont typeface="Wingdings" pitchFamily="2" charset="2"/>
              <a:buChar char="§"/>
              <a:defRPr/>
            </a:pPr>
            <a:r>
              <a:rPr lang="el-GR" sz="2000" dirty="0" err="1" smtClean="0">
                <a:solidFill>
                  <a:srgbClr val="FF0000"/>
                </a:solidFill>
                <a:ea typeface="+mn-ea"/>
                <a:cs typeface="+mn-cs"/>
              </a:rPr>
              <a:t>μεταγωγείς</a:t>
            </a:r>
            <a:r>
              <a:rPr lang="el-GR" sz="2000" dirty="0" smtClean="0">
                <a:solidFill>
                  <a:srgbClr val="FF0000"/>
                </a:solidFill>
                <a:ea typeface="+mn-ea"/>
                <a:cs typeface="+mn-cs"/>
              </a:rPr>
              <a:t>: </a:t>
            </a:r>
            <a:r>
              <a:rPr lang="el-GR" sz="2000" dirty="0" smtClean="0">
                <a:ea typeface="+mn-ea"/>
                <a:cs typeface="+mn-cs"/>
              </a:rPr>
              <a:t>μαθαίνουν τον πίνακα προώθησης χρησιμοποιώντας </a:t>
            </a:r>
            <a:r>
              <a:rPr lang="en-US" sz="2000" dirty="0" smtClean="0">
                <a:ea typeface="+mn-ea"/>
                <a:cs typeface="+mn-cs"/>
              </a:rPr>
              <a:t>flooding, </a:t>
            </a:r>
            <a:r>
              <a:rPr lang="el-GR" sz="2000" dirty="0" smtClean="0">
                <a:ea typeface="+mn-ea"/>
                <a:cs typeface="+mn-cs"/>
              </a:rPr>
              <a:t>μάθηση, </a:t>
            </a:r>
            <a:r>
              <a:rPr lang="en-US" sz="2000" dirty="0" smtClean="0">
                <a:ea typeface="+mn-ea"/>
                <a:cs typeface="+mn-cs"/>
              </a:rPr>
              <a:t>MAC </a:t>
            </a:r>
            <a:r>
              <a:rPr lang="el-GR" sz="2000" dirty="0" smtClean="0">
                <a:ea typeface="+mn-ea"/>
                <a:cs typeface="+mn-cs"/>
              </a:rPr>
              <a:t>διευθύνσεις</a:t>
            </a:r>
            <a:endParaRPr lang="el-GR" dirty="0" smtClean="0">
              <a:solidFill>
                <a:srgbClr val="FF0000"/>
              </a:solidFill>
            </a:endParaRPr>
          </a:p>
        </p:txBody>
      </p:sp>
      <p:sp>
        <p:nvSpPr>
          <p:cNvPr id="431108" name="Rectangle 5"/>
          <p:cNvSpPr txBox="1">
            <a:spLocks noChangeArrowheads="1"/>
          </p:cNvSpPr>
          <p:nvPr/>
        </p:nvSpPr>
        <p:spPr bwMode="auto">
          <a:xfrm>
            <a:off x="3876675" y="6400800"/>
            <a:ext cx="4429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/>
            <a:r>
              <a:rPr lang="el-GR" sz="1100" i="0" dirty="0" smtClean="0">
                <a:latin typeface="Arial" charset="0"/>
                <a:cs typeface="Arial" charset="0"/>
              </a:rPr>
              <a:t>Δίκτυα Επικοινωνιών- </a:t>
            </a:r>
            <a:r>
              <a:rPr lang="en-US" sz="1100" i="0" dirty="0">
                <a:latin typeface="Arial" charset="0"/>
                <a:cs typeface="Arial" charset="0"/>
              </a:rPr>
              <a:t>5: </a:t>
            </a:r>
            <a:r>
              <a:rPr lang="el-GR" sz="1100" i="0" dirty="0">
                <a:latin typeface="Arial" charset="0"/>
                <a:cs typeface="Arial" charset="0"/>
              </a:rPr>
              <a:t>Επίπεδο ζεύξης δεδομένων</a:t>
            </a:r>
            <a:endParaRPr lang="en-US" sz="1100" i="0" dirty="0">
              <a:latin typeface="Arial" charset="0"/>
              <a:cs typeface="Arial" charset="0"/>
            </a:endParaRPr>
          </a:p>
        </p:txBody>
      </p:sp>
      <p:sp>
        <p:nvSpPr>
          <p:cNvPr id="431109" name="Freeform 3"/>
          <p:cNvSpPr>
            <a:spLocks/>
          </p:cNvSpPr>
          <p:nvPr/>
        </p:nvSpPr>
        <p:spPr bwMode="auto">
          <a:xfrm flipH="1">
            <a:off x="6543675" y="2103438"/>
            <a:ext cx="638175" cy="852487"/>
          </a:xfrm>
          <a:custGeom>
            <a:avLst/>
            <a:gdLst>
              <a:gd name="T0" fmla="*/ 2147483647 w 402"/>
              <a:gd name="T1" fmla="*/ 2147483647 h 537"/>
              <a:gd name="T2" fmla="*/ 2147483647 w 402"/>
              <a:gd name="T3" fmla="*/ 0 h 537"/>
              <a:gd name="T4" fmla="*/ 0 w 402"/>
              <a:gd name="T5" fmla="*/ 2147483647 h 537"/>
              <a:gd name="T6" fmla="*/ 2147483647 w 402"/>
              <a:gd name="T7" fmla="*/ 2147483647 h 537"/>
              <a:gd name="T8" fmla="*/ 2147483647 w 402"/>
              <a:gd name="T9" fmla="*/ 2147483647 h 53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02"/>
              <a:gd name="T16" fmla="*/ 0 h 537"/>
              <a:gd name="T17" fmla="*/ 402 w 402"/>
              <a:gd name="T18" fmla="*/ 537 h 537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02" h="537">
                <a:moveTo>
                  <a:pt x="402" y="363"/>
                </a:moveTo>
                <a:lnTo>
                  <a:pt x="28" y="0"/>
                </a:lnTo>
                <a:lnTo>
                  <a:pt x="0" y="470"/>
                </a:lnTo>
                <a:lnTo>
                  <a:pt x="242" y="537"/>
                </a:lnTo>
                <a:lnTo>
                  <a:pt x="402" y="363"/>
                </a:lnTo>
                <a:close/>
              </a:path>
            </a:pathLst>
          </a:custGeom>
          <a:gradFill rotWithShape="1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1110" name="Rectangle 24"/>
          <p:cNvSpPr>
            <a:spLocks noChangeArrowheads="1"/>
          </p:cNvSpPr>
          <p:nvPr/>
        </p:nvSpPr>
        <p:spPr bwMode="auto">
          <a:xfrm>
            <a:off x="5259388" y="922338"/>
            <a:ext cx="1273175" cy="15367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 sz="2400" i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431111" name="Line 25"/>
          <p:cNvSpPr>
            <a:spLocks noChangeShapeType="1"/>
          </p:cNvSpPr>
          <p:nvPr/>
        </p:nvSpPr>
        <p:spPr bwMode="auto">
          <a:xfrm>
            <a:off x="5259388" y="1239838"/>
            <a:ext cx="1263650" cy="31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431112" name="Text Box 26"/>
          <p:cNvSpPr txBox="1">
            <a:spLocks noChangeArrowheads="1"/>
          </p:cNvSpPr>
          <p:nvPr/>
        </p:nvSpPr>
        <p:spPr bwMode="auto">
          <a:xfrm>
            <a:off x="5216525" y="889000"/>
            <a:ext cx="1317625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en-US" i="0">
                <a:solidFill>
                  <a:srgbClr val="000000"/>
                </a:solidFill>
                <a:latin typeface="Arial" charset="0"/>
                <a:cs typeface="Arial" charset="0"/>
              </a:rPr>
              <a:t>application</a:t>
            </a:r>
          </a:p>
          <a:p>
            <a:pPr algn="ctr" eaLnBrk="0" hangingPunct="0">
              <a:lnSpc>
                <a:spcPct val="110000"/>
              </a:lnSpc>
            </a:pPr>
            <a:r>
              <a:rPr lang="en-US" i="0">
                <a:solidFill>
                  <a:srgbClr val="000000"/>
                </a:solidFill>
                <a:latin typeface="Arial" charset="0"/>
                <a:cs typeface="Arial" charset="0"/>
              </a:rPr>
              <a:t>transport</a:t>
            </a:r>
          </a:p>
          <a:p>
            <a:pPr algn="ctr" eaLnBrk="0" hangingPunct="0">
              <a:lnSpc>
                <a:spcPct val="110000"/>
              </a:lnSpc>
            </a:pPr>
            <a:r>
              <a:rPr lang="en-US" i="0">
                <a:solidFill>
                  <a:srgbClr val="000000"/>
                </a:solidFill>
                <a:latin typeface="Arial" charset="0"/>
                <a:cs typeface="Arial" charset="0"/>
              </a:rPr>
              <a:t>network</a:t>
            </a:r>
          </a:p>
          <a:p>
            <a:pPr algn="ctr" eaLnBrk="0" hangingPunct="0">
              <a:lnSpc>
                <a:spcPct val="110000"/>
              </a:lnSpc>
            </a:pPr>
            <a:r>
              <a:rPr lang="en-US" i="0">
                <a:solidFill>
                  <a:srgbClr val="000000"/>
                </a:solidFill>
                <a:latin typeface="Arial" charset="0"/>
                <a:cs typeface="Arial" charset="0"/>
              </a:rPr>
              <a:t>link</a:t>
            </a:r>
          </a:p>
          <a:p>
            <a:pPr algn="ctr" eaLnBrk="0" hangingPunct="0">
              <a:lnSpc>
                <a:spcPct val="110000"/>
              </a:lnSpc>
            </a:pPr>
            <a:r>
              <a:rPr lang="en-US" i="0">
                <a:solidFill>
                  <a:srgbClr val="000000"/>
                </a:solidFill>
                <a:latin typeface="Arial" charset="0"/>
                <a:cs typeface="Arial" charset="0"/>
              </a:rPr>
              <a:t>physical</a:t>
            </a:r>
          </a:p>
        </p:txBody>
      </p:sp>
      <p:sp>
        <p:nvSpPr>
          <p:cNvPr id="431113" name="Line 27"/>
          <p:cNvSpPr>
            <a:spLocks noChangeShapeType="1"/>
          </p:cNvSpPr>
          <p:nvPr/>
        </p:nvSpPr>
        <p:spPr bwMode="auto">
          <a:xfrm>
            <a:off x="5267325" y="1560513"/>
            <a:ext cx="1263650" cy="31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431114" name="Line 28"/>
          <p:cNvSpPr>
            <a:spLocks noChangeShapeType="1"/>
          </p:cNvSpPr>
          <p:nvPr/>
        </p:nvSpPr>
        <p:spPr bwMode="auto">
          <a:xfrm>
            <a:off x="5272088" y="1841500"/>
            <a:ext cx="1263650" cy="31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431115" name="Line 29"/>
          <p:cNvSpPr>
            <a:spLocks noChangeShapeType="1"/>
          </p:cNvSpPr>
          <p:nvPr/>
        </p:nvSpPr>
        <p:spPr bwMode="auto">
          <a:xfrm>
            <a:off x="5272088" y="2117725"/>
            <a:ext cx="1263650" cy="31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grpSp>
        <p:nvGrpSpPr>
          <p:cNvPr id="431116" name="Group 88"/>
          <p:cNvGrpSpPr>
            <a:grpSpLocks/>
          </p:cNvGrpSpPr>
          <p:nvPr/>
        </p:nvGrpSpPr>
        <p:grpSpPr bwMode="auto">
          <a:xfrm>
            <a:off x="6716713" y="3525838"/>
            <a:ext cx="1387475" cy="1035050"/>
            <a:chOff x="3601" y="168"/>
            <a:chExt cx="874" cy="652"/>
          </a:xfrm>
        </p:grpSpPr>
        <p:sp>
          <p:nvSpPr>
            <p:cNvPr id="431165" name="Rectangle 89"/>
            <p:cNvSpPr>
              <a:spLocks noChangeArrowheads="1"/>
            </p:cNvSpPr>
            <p:nvPr/>
          </p:nvSpPr>
          <p:spPr bwMode="auto">
            <a:xfrm>
              <a:off x="3658" y="168"/>
              <a:ext cx="817" cy="596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 sz="2400" i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431166" name="Rectangle 90"/>
            <p:cNvSpPr>
              <a:spLocks noChangeArrowheads="1"/>
            </p:cNvSpPr>
            <p:nvPr/>
          </p:nvSpPr>
          <p:spPr bwMode="auto">
            <a:xfrm>
              <a:off x="3628" y="213"/>
              <a:ext cx="802" cy="596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 sz="2400" i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431167" name="Line 91"/>
            <p:cNvSpPr>
              <a:spLocks noChangeShapeType="1"/>
            </p:cNvSpPr>
            <p:nvPr/>
          </p:nvSpPr>
          <p:spPr bwMode="auto">
            <a:xfrm>
              <a:off x="3628" y="413"/>
              <a:ext cx="796" cy="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31168" name="Text Box 92"/>
            <p:cNvSpPr txBox="1">
              <a:spLocks noChangeArrowheads="1"/>
            </p:cNvSpPr>
            <p:nvPr/>
          </p:nvSpPr>
          <p:spPr bwMode="auto">
            <a:xfrm>
              <a:off x="3601" y="192"/>
              <a:ext cx="830" cy="6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lnSpc>
                  <a:spcPct val="110000"/>
                </a:lnSpc>
              </a:pPr>
              <a:r>
                <a:rPr lang="en-US" i="0">
                  <a:solidFill>
                    <a:srgbClr val="000000"/>
                  </a:solidFill>
                  <a:latin typeface="Arial" charset="0"/>
                  <a:cs typeface="Arial" charset="0"/>
                </a:rPr>
                <a:t>network</a:t>
              </a:r>
            </a:p>
            <a:p>
              <a:pPr algn="ctr" eaLnBrk="0" hangingPunct="0">
                <a:lnSpc>
                  <a:spcPct val="110000"/>
                </a:lnSpc>
              </a:pPr>
              <a:r>
                <a:rPr lang="en-US" i="0">
                  <a:solidFill>
                    <a:srgbClr val="000000"/>
                  </a:solidFill>
                  <a:latin typeface="Arial" charset="0"/>
                  <a:cs typeface="Arial" charset="0"/>
                </a:rPr>
                <a:t>link</a:t>
              </a:r>
            </a:p>
            <a:p>
              <a:pPr algn="ctr" eaLnBrk="0" hangingPunct="0">
                <a:lnSpc>
                  <a:spcPct val="110000"/>
                </a:lnSpc>
              </a:pPr>
              <a:r>
                <a:rPr lang="en-US" i="0">
                  <a:solidFill>
                    <a:srgbClr val="000000"/>
                  </a:solidFill>
                  <a:latin typeface="Arial" charset="0"/>
                  <a:cs typeface="Arial" charset="0"/>
                </a:rPr>
                <a:t>physical</a:t>
              </a:r>
            </a:p>
          </p:txBody>
        </p:sp>
        <p:sp>
          <p:nvSpPr>
            <p:cNvPr id="431169" name="Line 93"/>
            <p:cNvSpPr>
              <a:spLocks noChangeShapeType="1"/>
            </p:cNvSpPr>
            <p:nvPr/>
          </p:nvSpPr>
          <p:spPr bwMode="auto">
            <a:xfrm>
              <a:off x="3633" y="615"/>
              <a:ext cx="796" cy="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grpSp>
        <p:nvGrpSpPr>
          <p:cNvPr id="431117" name="Group 94"/>
          <p:cNvGrpSpPr>
            <a:grpSpLocks/>
          </p:cNvGrpSpPr>
          <p:nvPr/>
        </p:nvGrpSpPr>
        <p:grpSpPr bwMode="auto">
          <a:xfrm>
            <a:off x="7054850" y="2100263"/>
            <a:ext cx="1387475" cy="733425"/>
            <a:chOff x="4696" y="597"/>
            <a:chExt cx="874" cy="462"/>
          </a:xfrm>
        </p:grpSpPr>
        <p:sp>
          <p:nvSpPr>
            <p:cNvPr id="431161" name="Rectangle 95"/>
            <p:cNvSpPr>
              <a:spLocks noChangeArrowheads="1"/>
            </p:cNvSpPr>
            <p:nvPr/>
          </p:nvSpPr>
          <p:spPr bwMode="auto">
            <a:xfrm>
              <a:off x="4753" y="597"/>
              <a:ext cx="817" cy="416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 sz="2400" i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431162" name="Rectangle 96"/>
            <p:cNvSpPr>
              <a:spLocks noChangeArrowheads="1"/>
            </p:cNvSpPr>
            <p:nvPr/>
          </p:nvSpPr>
          <p:spPr bwMode="auto">
            <a:xfrm>
              <a:off x="4723" y="642"/>
              <a:ext cx="802" cy="413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 sz="2400" i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431163" name="Line 97"/>
            <p:cNvSpPr>
              <a:spLocks noChangeShapeType="1"/>
            </p:cNvSpPr>
            <p:nvPr/>
          </p:nvSpPr>
          <p:spPr bwMode="auto">
            <a:xfrm>
              <a:off x="4723" y="842"/>
              <a:ext cx="796" cy="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31164" name="Text Box 98"/>
            <p:cNvSpPr txBox="1">
              <a:spLocks noChangeArrowheads="1"/>
            </p:cNvSpPr>
            <p:nvPr/>
          </p:nvSpPr>
          <p:spPr bwMode="auto">
            <a:xfrm>
              <a:off x="4696" y="621"/>
              <a:ext cx="830" cy="4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lnSpc>
                  <a:spcPct val="110000"/>
                </a:lnSpc>
              </a:pPr>
              <a:r>
                <a:rPr lang="en-US" i="0">
                  <a:solidFill>
                    <a:srgbClr val="000000"/>
                  </a:solidFill>
                  <a:latin typeface="Arial" charset="0"/>
                  <a:cs typeface="Arial" charset="0"/>
                </a:rPr>
                <a:t>link</a:t>
              </a:r>
            </a:p>
            <a:p>
              <a:pPr algn="ctr" eaLnBrk="0" hangingPunct="0">
                <a:lnSpc>
                  <a:spcPct val="110000"/>
                </a:lnSpc>
              </a:pPr>
              <a:r>
                <a:rPr lang="en-US" i="0">
                  <a:solidFill>
                    <a:srgbClr val="000000"/>
                  </a:solidFill>
                  <a:latin typeface="Arial" charset="0"/>
                  <a:cs typeface="Arial" charset="0"/>
                </a:rPr>
                <a:t>physical</a:t>
              </a:r>
            </a:p>
          </p:txBody>
        </p:sp>
      </p:grpSp>
      <p:sp>
        <p:nvSpPr>
          <p:cNvPr id="431118" name="Text Box 167"/>
          <p:cNvSpPr txBox="1">
            <a:spLocks noChangeArrowheads="1"/>
          </p:cNvSpPr>
          <p:nvPr/>
        </p:nvSpPr>
        <p:spPr bwMode="auto">
          <a:xfrm>
            <a:off x="5854700" y="3003550"/>
            <a:ext cx="9032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 i="0">
                <a:solidFill>
                  <a:srgbClr val="000000"/>
                </a:solidFill>
                <a:latin typeface="Arial" charset="0"/>
                <a:cs typeface="Arial" charset="0"/>
              </a:rPr>
              <a:t>switch</a:t>
            </a:r>
          </a:p>
        </p:txBody>
      </p:sp>
      <p:sp>
        <p:nvSpPr>
          <p:cNvPr id="431119" name="Rectangle 57"/>
          <p:cNvSpPr>
            <a:spLocks noChangeArrowheads="1"/>
          </p:cNvSpPr>
          <p:nvPr/>
        </p:nvSpPr>
        <p:spPr bwMode="auto">
          <a:xfrm>
            <a:off x="5208588" y="4594225"/>
            <a:ext cx="1296987" cy="1546225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 sz="2400" i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431120" name="Rectangle 58"/>
          <p:cNvSpPr>
            <a:spLocks noChangeArrowheads="1"/>
          </p:cNvSpPr>
          <p:nvPr/>
        </p:nvSpPr>
        <p:spPr bwMode="auto">
          <a:xfrm>
            <a:off x="5160963" y="4665663"/>
            <a:ext cx="1273175" cy="15367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 sz="2400" i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431121" name="Line 59"/>
          <p:cNvSpPr>
            <a:spLocks noChangeShapeType="1"/>
          </p:cNvSpPr>
          <p:nvPr/>
        </p:nvSpPr>
        <p:spPr bwMode="auto">
          <a:xfrm>
            <a:off x="5160963" y="4983163"/>
            <a:ext cx="1263650" cy="31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431122" name="Text Box 60"/>
          <p:cNvSpPr txBox="1">
            <a:spLocks noChangeArrowheads="1"/>
          </p:cNvSpPr>
          <p:nvPr/>
        </p:nvSpPr>
        <p:spPr bwMode="auto">
          <a:xfrm>
            <a:off x="5118100" y="4632325"/>
            <a:ext cx="1317625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en-US" i="0">
                <a:solidFill>
                  <a:srgbClr val="000000"/>
                </a:solidFill>
                <a:latin typeface="Arial" charset="0"/>
                <a:cs typeface="Arial" charset="0"/>
              </a:rPr>
              <a:t>application</a:t>
            </a:r>
          </a:p>
          <a:p>
            <a:pPr algn="ctr" eaLnBrk="0" hangingPunct="0">
              <a:lnSpc>
                <a:spcPct val="110000"/>
              </a:lnSpc>
            </a:pPr>
            <a:r>
              <a:rPr lang="en-US" i="0">
                <a:solidFill>
                  <a:srgbClr val="000000"/>
                </a:solidFill>
                <a:latin typeface="Arial" charset="0"/>
                <a:cs typeface="Arial" charset="0"/>
              </a:rPr>
              <a:t>transport</a:t>
            </a:r>
          </a:p>
          <a:p>
            <a:pPr algn="ctr" eaLnBrk="0" hangingPunct="0">
              <a:lnSpc>
                <a:spcPct val="110000"/>
              </a:lnSpc>
            </a:pPr>
            <a:r>
              <a:rPr lang="en-US" i="0">
                <a:solidFill>
                  <a:srgbClr val="000000"/>
                </a:solidFill>
                <a:latin typeface="Arial" charset="0"/>
                <a:cs typeface="Arial" charset="0"/>
              </a:rPr>
              <a:t>network</a:t>
            </a:r>
          </a:p>
          <a:p>
            <a:pPr algn="ctr" eaLnBrk="0" hangingPunct="0">
              <a:lnSpc>
                <a:spcPct val="110000"/>
              </a:lnSpc>
            </a:pPr>
            <a:r>
              <a:rPr lang="en-US" i="0">
                <a:solidFill>
                  <a:srgbClr val="000000"/>
                </a:solidFill>
                <a:latin typeface="Arial" charset="0"/>
                <a:cs typeface="Arial" charset="0"/>
              </a:rPr>
              <a:t>link</a:t>
            </a:r>
          </a:p>
          <a:p>
            <a:pPr algn="ctr" eaLnBrk="0" hangingPunct="0">
              <a:lnSpc>
                <a:spcPct val="110000"/>
              </a:lnSpc>
            </a:pPr>
            <a:r>
              <a:rPr lang="en-US" i="0">
                <a:solidFill>
                  <a:srgbClr val="000000"/>
                </a:solidFill>
                <a:latin typeface="Arial" charset="0"/>
                <a:cs typeface="Arial" charset="0"/>
              </a:rPr>
              <a:t>physical</a:t>
            </a:r>
          </a:p>
        </p:txBody>
      </p:sp>
      <p:sp>
        <p:nvSpPr>
          <p:cNvPr id="431123" name="Line 61"/>
          <p:cNvSpPr>
            <a:spLocks noChangeShapeType="1"/>
          </p:cNvSpPr>
          <p:nvPr/>
        </p:nvSpPr>
        <p:spPr bwMode="auto">
          <a:xfrm>
            <a:off x="5168900" y="5303838"/>
            <a:ext cx="1263650" cy="31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431124" name="Line 62"/>
          <p:cNvSpPr>
            <a:spLocks noChangeShapeType="1"/>
          </p:cNvSpPr>
          <p:nvPr/>
        </p:nvSpPr>
        <p:spPr bwMode="auto">
          <a:xfrm>
            <a:off x="5173663" y="5584825"/>
            <a:ext cx="1263650" cy="31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431125" name="Line 63"/>
          <p:cNvSpPr>
            <a:spLocks noChangeShapeType="1"/>
          </p:cNvSpPr>
          <p:nvPr/>
        </p:nvSpPr>
        <p:spPr bwMode="auto">
          <a:xfrm>
            <a:off x="5173663" y="5861050"/>
            <a:ext cx="1263650" cy="31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grpSp>
        <p:nvGrpSpPr>
          <p:cNvPr id="431126" name="Group 50"/>
          <p:cNvGrpSpPr>
            <a:grpSpLocks/>
          </p:cNvGrpSpPr>
          <p:nvPr/>
        </p:nvGrpSpPr>
        <p:grpSpPr bwMode="auto">
          <a:xfrm>
            <a:off x="4294188" y="1814513"/>
            <a:ext cx="1095375" cy="338137"/>
            <a:chOff x="998" y="1077"/>
            <a:chExt cx="690" cy="213"/>
          </a:xfrm>
        </p:grpSpPr>
        <p:sp>
          <p:nvSpPr>
            <p:cNvPr id="431159" name="Rectangle 51"/>
            <p:cNvSpPr>
              <a:spLocks noChangeArrowheads="1"/>
            </p:cNvSpPr>
            <p:nvPr/>
          </p:nvSpPr>
          <p:spPr bwMode="auto">
            <a:xfrm>
              <a:off x="998" y="1113"/>
              <a:ext cx="690" cy="135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CC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431160" name="Text Box 7"/>
            <p:cNvSpPr txBox="1">
              <a:spLocks noChangeArrowheads="1"/>
            </p:cNvSpPr>
            <p:nvPr/>
          </p:nvSpPr>
          <p:spPr bwMode="auto">
            <a:xfrm>
              <a:off x="1107" y="1077"/>
              <a:ext cx="448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 i="0">
                  <a:solidFill>
                    <a:srgbClr val="CC0000"/>
                  </a:solidFill>
                  <a:latin typeface="Arial" charset="0"/>
                  <a:cs typeface="Arial" charset="0"/>
                </a:rPr>
                <a:t>frame</a:t>
              </a:r>
            </a:p>
          </p:txBody>
        </p:sp>
      </p:grpSp>
      <p:grpSp>
        <p:nvGrpSpPr>
          <p:cNvPr id="431127" name="Group 57"/>
          <p:cNvGrpSpPr>
            <a:grpSpLocks/>
          </p:cNvGrpSpPr>
          <p:nvPr/>
        </p:nvGrpSpPr>
        <p:grpSpPr bwMode="auto">
          <a:xfrm>
            <a:off x="7742238" y="3919538"/>
            <a:ext cx="1095375" cy="338137"/>
            <a:chOff x="998" y="1077"/>
            <a:chExt cx="690" cy="213"/>
          </a:xfrm>
        </p:grpSpPr>
        <p:sp>
          <p:nvSpPr>
            <p:cNvPr id="431157" name="Rectangle 58"/>
            <p:cNvSpPr>
              <a:spLocks noChangeArrowheads="1"/>
            </p:cNvSpPr>
            <p:nvPr/>
          </p:nvSpPr>
          <p:spPr bwMode="auto">
            <a:xfrm>
              <a:off x="998" y="1113"/>
              <a:ext cx="690" cy="135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CC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431158" name="Text Box 7"/>
            <p:cNvSpPr txBox="1">
              <a:spLocks noChangeArrowheads="1"/>
            </p:cNvSpPr>
            <p:nvPr/>
          </p:nvSpPr>
          <p:spPr bwMode="auto">
            <a:xfrm>
              <a:off x="1107" y="1077"/>
              <a:ext cx="448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 i="0">
                  <a:solidFill>
                    <a:srgbClr val="CC0000"/>
                  </a:solidFill>
                  <a:latin typeface="Arial" charset="0"/>
                  <a:cs typeface="Arial" charset="0"/>
                </a:rPr>
                <a:t>frame</a:t>
              </a:r>
            </a:p>
          </p:txBody>
        </p:sp>
      </p:grpSp>
      <p:grpSp>
        <p:nvGrpSpPr>
          <p:cNvPr id="431128" name="Group 60"/>
          <p:cNvGrpSpPr>
            <a:grpSpLocks/>
          </p:cNvGrpSpPr>
          <p:nvPr/>
        </p:nvGrpSpPr>
        <p:grpSpPr bwMode="auto">
          <a:xfrm>
            <a:off x="7808913" y="3638550"/>
            <a:ext cx="962025" cy="304800"/>
            <a:chOff x="1070" y="918"/>
            <a:chExt cx="606" cy="192"/>
          </a:xfrm>
        </p:grpSpPr>
        <p:sp>
          <p:nvSpPr>
            <p:cNvPr id="431155" name="Rectangle 61"/>
            <p:cNvSpPr>
              <a:spLocks noChangeArrowheads="1"/>
            </p:cNvSpPr>
            <p:nvPr/>
          </p:nvSpPr>
          <p:spPr bwMode="auto">
            <a:xfrm>
              <a:off x="1082" y="939"/>
              <a:ext cx="576" cy="135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CC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431156" name="Text Box 4"/>
            <p:cNvSpPr txBox="1">
              <a:spLocks noChangeArrowheads="1"/>
            </p:cNvSpPr>
            <p:nvPr/>
          </p:nvSpPr>
          <p:spPr bwMode="auto">
            <a:xfrm>
              <a:off x="1070" y="918"/>
              <a:ext cx="606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400" i="0">
                  <a:solidFill>
                    <a:srgbClr val="CC0000"/>
                  </a:solidFill>
                  <a:latin typeface="Arial" charset="0"/>
                  <a:cs typeface="Arial" charset="0"/>
                </a:rPr>
                <a:t>datagram</a:t>
              </a:r>
            </a:p>
          </p:txBody>
        </p:sp>
      </p:grpSp>
      <p:sp>
        <p:nvSpPr>
          <p:cNvPr id="431129" name="Freeform 63"/>
          <p:cNvSpPr>
            <a:spLocks/>
          </p:cNvSpPr>
          <p:nvPr/>
        </p:nvSpPr>
        <p:spPr bwMode="auto">
          <a:xfrm>
            <a:off x="6424613" y="3533775"/>
            <a:ext cx="361950" cy="923925"/>
          </a:xfrm>
          <a:custGeom>
            <a:avLst/>
            <a:gdLst>
              <a:gd name="T0" fmla="*/ 2147483647 w 228"/>
              <a:gd name="T1" fmla="*/ 0 h 582"/>
              <a:gd name="T2" fmla="*/ 2147483647 w 228"/>
              <a:gd name="T3" fmla="*/ 2147483647 h 582"/>
              <a:gd name="T4" fmla="*/ 2147483647 w 228"/>
              <a:gd name="T5" fmla="*/ 2147483647 h 582"/>
              <a:gd name="T6" fmla="*/ 0 w 228"/>
              <a:gd name="T7" fmla="*/ 2147483647 h 582"/>
              <a:gd name="T8" fmla="*/ 2147483647 w 228"/>
              <a:gd name="T9" fmla="*/ 0 h 58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28"/>
              <a:gd name="T16" fmla="*/ 0 h 582"/>
              <a:gd name="T17" fmla="*/ 228 w 228"/>
              <a:gd name="T18" fmla="*/ 582 h 58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28" h="582">
                <a:moveTo>
                  <a:pt x="228" y="0"/>
                </a:moveTo>
                <a:lnTo>
                  <a:pt x="228" y="582"/>
                </a:lnTo>
                <a:lnTo>
                  <a:pt x="12" y="360"/>
                </a:lnTo>
                <a:lnTo>
                  <a:pt x="0" y="222"/>
                </a:lnTo>
                <a:lnTo>
                  <a:pt x="228" y="0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000099"/>
              </a:gs>
            </a:gsLst>
            <a:lin ang="0" scaled="1"/>
          </a:gradFill>
          <a:ln w="9525" cap="flat" cmpd="sng">
            <a:noFill/>
            <a:prstDash val="solid"/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grpSp>
        <p:nvGrpSpPr>
          <p:cNvPr id="431130" name="Group 44"/>
          <p:cNvGrpSpPr>
            <a:grpSpLocks/>
          </p:cNvGrpSpPr>
          <p:nvPr/>
        </p:nvGrpSpPr>
        <p:grpSpPr bwMode="auto">
          <a:xfrm>
            <a:off x="6481763" y="1347788"/>
            <a:ext cx="762000" cy="693737"/>
            <a:chOff x="-44" y="1473"/>
            <a:chExt cx="981" cy="1105"/>
          </a:xfrm>
        </p:grpSpPr>
        <p:pic>
          <p:nvPicPr>
            <p:cNvPr id="431153" name="Picture 45" descr="desktop_computer_stylized_medium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31154" name="Freeform 4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2326 w 356"/>
                <a:gd name="T3" fmla="*/ 131 h 368"/>
                <a:gd name="T4" fmla="*/ 2759 w 356"/>
                <a:gd name="T5" fmla="*/ 2736 h 368"/>
                <a:gd name="T6" fmla="*/ 608 w 356"/>
                <a:gd name="T7" fmla="*/ 3422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431131" name="Group 44"/>
          <p:cNvGrpSpPr>
            <a:grpSpLocks/>
          </p:cNvGrpSpPr>
          <p:nvPr/>
        </p:nvGrpSpPr>
        <p:grpSpPr bwMode="auto">
          <a:xfrm>
            <a:off x="6653213" y="5810250"/>
            <a:ext cx="762000" cy="693738"/>
            <a:chOff x="-44" y="1473"/>
            <a:chExt cx="981" cy="1105"/>
          </a:xfrm>
        </p:grpSpPr>
        <p:pic>
          <p:nvPicPr>
            <p:cNvPr id="431151" name="Picture 45" descr="desktop_computer_stylized_medium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31152" name="Freeform 4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2326 w 356"/>
                <a:gd name="T3" fmla="*/ 131 h 368"/>
                <a:gd name="T4" fmla="*/ 2759 w 356"/>
                <a:gd name="T5" fmla="*/ 2736 h 368"/>
                <a:gd name="T6" fmla="*/ 608 w 356"/>
                <a:gd name="T7" fmla="*/ 3422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pic>
        <p:nvPicPr>
          <p:cNvPr id="431132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3463" y="2671763"/>
            <a:ext cx="877887" cy="39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31133" name="Group 1108"/>
          <p:cNvGrpSpPr>
            <a:grpSpLocks/>
          </p:cNvGrpSpPr>
          <p:nvPr/>
        </p:nvGrpSpPr>
        <p:grpSpPr bwMode="auto">
          <a:xfrm>
            <a:off x="5881688" y="3852863"/>
            <a:ext cx="812800" cy="360362"/>
            <a:chOff x="2356" y="1300"/>
            <a:chExt cx="555" cy="194"/>
          </a:xfrm>
        </p:grpSpPr>
        <p:sp>
          <p:nvSpPr>
            <p:cNvPr id="431143" name="Oval 407"/>
            <p:cNvSpPr>
              <a:spLocks noChangeArrowheads="1"/>
            </p:cNvSpPr>
            <p:nvPr/>
          </p:nvSpPr>
          <p:spPr bwMode="auto">
            <a:xfrm>
              <a:off x="2357" y="1385"/>
              <a:ext cx="551" cy="109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 sz="2400" i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431144" name="Rectangle 410"/>
            <p:cNvSpPr>
              <a:spLocks noChangeArrowheads="1"/>
            </p:cNvSpPr>
            <p:nvPr/>
          </p:nvSpPr>
          <p:spPr bwMode="auto">
            <a:xfrm>
              <a:off x="2357" y="1374"/>
              <a:ext cx="554" cy="66"/>
            </a:xfrm>
            <a:prstGeom prst="rect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 i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431145" name="Oval 411"/>
            <p:cNvSpPr>
              <a:spLocks noChangeArrowheads="1"/>
            </p:cNvSpPr>
            <p:nvPr/>
          </p:nvSpPr>
          <p:spPr bwMode="auto">
            <a:xfrm>
              <a:off x="2356" y="1300"/>
              <a:ext cx="551" cy="127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 sz="2400" i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grpSp>
          <p:nvGrpSpPr>
            <p:cNvPr id="431146" name="Group 1112"/>
            <p:cNvGrpSpPr>
              <a:grpSpLocks/>
            </p:cNvGrpSpPr>
            <p:nvPr/>
          </p:nvGrpSpPr>
          <p:grpSpPr bwMode="auto">
            <a:xfrm>
              <a:off x="2468" y="1332"/>
              <a:ext cx="310" cy="60"/>
              <a:chOff x="2468" y="1332"/>
              <a:chExt cx="310" cy="60"/>
            </a:xfrm>
          </p:grpSpPr>
          <p:sp>
            <p:nvSpPr>
              <p:cNvPr id="431149" name="Freeform 1113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31150" name="Freeform 1114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431147" name="Line 1115"/>
            <p:cNvSpPr>
              <a:spLocks noChangeShapeType="1"/>
            </p:cNvSpPr>
            <p:nvPr/>
          </p:nvSpPr>
          <p:spPr bwMode="auto">
            <a:xfrm>
              <a:off x="2357" y="1361"/>
              <a:ext cx="0" cy="8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31148" name="Line 1116"/>
            <p:cNvSpPr>
              <a:spLocks noChangeShapeType="1"/>
            </p:cNvSpPr>
            <p:nvPr/>
          </p:nvSpPr>
          <p:spPr bwMode="auto">
            <a:xfrm>
              <a:off x="2907" y="1363"/>
              <a:ext cx="0" cy="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431134" name="Freeform 53"/>
          <p:cNvSpPr>
            <a:spLocks/>
          </p:cNvSpPr>
          <p:nvPr/>
        </p:nvSpPr>
        <p:spPr bwMode="auto">
          <a:xfrm>
            <a:off x="5281613" y="723900"/>
            <a:ext cx="2924175" cy="5314950"/>
          </a:xfrm>
          <a:custGeom>
            <a:avLst/>
            <a:gdLst>
              <a:gd name="T0" fmla="*/ 2147483647 w 1842"/>
              <a:gd name="T1" fmla="*/ 0 h 3348"/>
              <a:gd name="T2" fmla="*/ 2147483647 w 1842"/>
              <a:gd name="T3" fmla="*/ 2147483647 h 3348"/>
              <a:gd name="T4" fmla="*/ 2147483647 w 1842"/>
              <a:gd name="T5" fmla="*/ 2147483647 h 3348"/>
              <a:gd name="T6" fmla="*/ 2147483647 w 1842"/>
              <a:gd name="T7" fmla="*/ 2147483647 h 3348"/>
              <a:gd name="T8" fmla="*/ 2147483647 w 1842"/>
              <a:gd name="T9" fmla="*/ 2147483647 h 3348"/>
              <a:gd name="T10" fmla="*/ 2147483647 w 1842"/>
              <a:gd name="T11" fmla="*/ 2147483647 h 3348"/>
              <a:gd name="T12" fmla="*/ 2147483647 w 1842"/>
              <a:gd name="T13" fmla="*/ 2147483647 h 3348"/>
              <a:gd name="T14" fmla="*/ 2147483647 w 1842"/>
              <a:gd name="T15" fmla="*/ 2147483647 h 3348"/>
              <a:gd name="T16" fmla="*/ 2147483647 w 1842"/>
              <a:gd name="T17" fmla="*/ 2147483647 h 3348"/>
              <a:gd name="T18" fmla="*/ 2147483647 w 1842"/>
              <a:gd name="T19" fmla="*/ 2147483647 h 3348"/>
              <a:gd name="T20" fmla="*/ 2147483647 w 1842"/>
              <a:gd name="T21" fmla="*/ 2147483647 h 3348"/>
              <a:gd name="T22" fmla="*/ 2147483647 w 1842"/>
              <a:gd name="T23" fmla="*/ 2147483647 h 3348"/>
              <a:gd name="T24" fmla="*/ 0 w 1842"/>
              <a:gd name="T25" fmla="*/ 2147483647 h 3348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1842"/>
              <a:gd name="T40" fmla="*/ 0 h 3348"/>
              <a:gd name="T41" fmla="*/ 1842 w 1842"/>
              <a:gd name="T42" fmla="*/ 3348 h 3348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1842" h="3348">
                <a:moveTo>
                  <a:pt x="132" y="0"/>
                </a:moveTo>
                <a:lnTo>
                  <a:pt x="138" y="1200"/>
                </a:lnTo>
                <a:lnTo>
                  <a:pt x="1326" y="1200"/>
                </a:lnTo>
                <a:lnTo>
                  <a:pt x="1326" y="948"/>
                </a:lnTo>
                <a:lnTo>
                  <a:pt x="1830" y="948"/>
                </a:lnTo>
                <a:lnTo>
                  <a:pt x="1842" y="2496"/>
                </a:lnTo>
                <a:lnTo>
                  <a:pt x="1656" y="2340"/>
                </a:lnTo>
                <a:lnTo>
                  <a:pt x="1644" y="1896"/>
                </a:lnTo>
                <a:lnTo>
                  <a:pt x="1248" y="1902"/>
                </a:lnTo>
                <a:lnTo>
                  <a:pt x="1230" y="2430"/>
                </a:lnTo>
                <a:lnTo>
                  <a:pt x="774" y="3348"/>
                </a:lnTo>
                <a:lnTo>
                  <a:pt x="6" y="3348"/>
                </a:lnTo>
                <a:lnTo>
                  <a:pt x="0" y="2226"/>
                </a:lnTo>
              </a:path>
            </a:pathLst>
          </a:custGeom>
          <a:noFill/>
          <a:ln w="28575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431135" name="Text Box 4"/>
          <p:cNvSpPr txBox="1">
            <a:spLocks noChangeArrowheads="1"/>
          </p:cNvSpPr>
          <p:nvPr/>
        </p:nvSpPr>
        <p:spPr bwMode="auto">
          <a:xfrm>
            <a:off x="4311650" y="1546225"/>
            <a:ext cx="9620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400" i="0">
                <a:solidFill>
                  <a:srgbClr val="CC0000"/>
                </a:solidFill>
                <a:latin typeface="Arial" charset="0"/>
                <a:cs typeface="Arial" charset="0"/>
              </a:rPr>
              <a:t>datagram</a:t>
            </a:r>
          </a:p>
        </p:txBody>
      </p:sp>
      <p:grpSp>
        <p:nvGrpSpPr>
          <p:cNvPr id="431136" name="Group 39"/>
          <p:cNvGrpSpPr>
            <a:grpSpLocks/>
          </p:cNvGrpSpPr>
          <p:nvPr/>
        </p:nvGrpSpPr>
        <p:grpSpPr bwMode="auto">
          <a:xfrm>
            <a:off x="4408488" y="1562100"/>
            <a:ext cx="962025" cy="304800"/>
            <a:chOff x="1070" y="918"/>
            <a:chExt cx="606" cy="192"/>
          </a:xfrm>
        </p:grpSpPr>
        <p:sp>
          <p:nvSpPr>
            <p:cNvPr id="431141" name="Rectangle 40"/>
            <p:cNvSpPr>
              <a:spLocks noChangeArrowheads="1"/>
            </p:cNvSpPr>
            <p:nvPr/>
          </p:nvSpPr>
          <p:spPr bwMode="auto">
            <a:xfrm>
              <a:off x="1082" y="939"/>
              <a:ext cx="576" cy="135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CC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431142" name="Text Box 4"/>
            <p:cNvSpPr txBox="1">
              <a:spLocks noChangeArrowheads="1"/>
            </p:cNvSpPr>
            <p:nvPr/>
          </p:nvSpPr>
          <p:spPr bwMode="auto">
            <a:xfrm>
              <a:off x="1070" y="918"/>
              <a:ext cx="606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400" i="0">
                  <a:solidFill>
                    <a:srgbClr val="CC0000"/>
                  </a:solidFill>
                  <a:latin typeface="Arial" charset="0"/>
                  <a:cs typeface="Arial" charset="0"/>
                </a:rPr>
                <a:t>datagram</a:t>
              </a:r>
            </a:p>
          </p:txBody>
        </p:sp>
      </p:grpSp>
      <p:sp>
        <p:nvSpPr>
          <p:cNvPr id="431137" name="Freeform 49"/>
          <p:cNvSpPr>
            <a:spLocks/>
          </p:cNvSpPr>
          <p:nvPr/>
        </p:nvSpPr>
        <p:spPr bwMode="auto">
          <a:xfrm>
            <a:off x="6472238" y="4600575"/>
            <a:ext cx="381000" cy="1857375"/>
          </a:xfrm>
          <a:custGeom>
            <a:avLst/>
            <a:gdLst>
              <a:gd name="T0" fmla="*/ 0 w 240"/>
              <a:gd name="T1" fmla="*/ 2147483647 h 1170"/>
              <a:gd name="T2" fmla="*/ 2147483647 w 240"/>
              <a:gd name="T3" fmla="*/ 0 h 1170"/>
              <a:gd name="T4" fmla="*/ 2147483647 w 240"/>
              <a:gd name="T5" fmla="*/ 2147483647 h 1170"/>
              <a:gd name="T6" fmla="*/ 2147483647 w 240"/>
              <a:gd name="T7" fmla="*/ 2147483647 h 1170"/>
              <a:gd name="T8" fmla="*/ 0 w 240"/>
              <a:gd name="T9" fmla="*/ 2147483647 h 117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40"/>
              <a:gd name="T16" fmla="*/ 0 h 1170"/>
              <a:gd name="T17" fmla="*/ 240 w 240"/>
              <a:gd name="T18" fmla="*/ 1170 h 117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40" h="1170">
                <a:moveTo>
                  <a:pt x="0" y="960"/>
                </a:moveTo>
                <a:lnTo>
                  <a:pt x="6" y="0"/>
                </a:lnTo>
                <a:lnTo>
                  <a:pt x="240" y="1092"/>
                </a:lnTo>
                <a:lnTo>
                  <a:pt x="168" y="1170"/>
                </a:lnTo>
                <a:lnTo>
                  <a:pt x="0" y="960"/>
                </a:lnTo>
                <a:close/>
              </a:path>
            </a:pathLst>
          </a:custGeom>
          <a:gradFill rotWithShape="1">
            <a:gsLst>
              <a:gs pos="0">
                <a:srgbClr val="000099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431138" name="Freeform 10"/>
          <p:cNvSpPr>
            <a:spLocks/>
          </p:cNvSpPr>
          <p:nvPr/>
        </p:nvSpPr>
        <p:spPr bwMode="auto">
          <a:xfrm>
            <a:off x="6530975" y="844550"/>
            <a:ext cx="360363" cy="1577975"/>
          </a:xfrm>
          <a:custGeom>
            <a:avLst/>
            <a:gdLst>
              <a:gd name="T0" fmla="*/ 2147483647 w 267"/>
              <a:gd name="T1" fmla="*/ 2147483647 h 1186"/>
              <a:gd name="T2" fmla="*/ 0 w 267"/>
              <a:gd name="T3" fmla="*/ 0 h 1186"/>
              <a:gd name="T4" fmla="*/ 0 w 267"/>
              <a:gd name="T5" fmla="*/ 2147483647 h 1186"/>
              <a:gd name="T6" fmla="*/ 2147483647 w 267"/>
              <a:gd name="T7" fmla="*/ 2147483647 h 1186"/>
              <a:gd name="T8" fmla="*/ 2147483647 w 267"/>
              <a:gd name="T9" fmla="*/ 2147483647 h 118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67"/>
              <a:gd name="T16" fmla="*/ 0 h 1186"/>
              <a:gd name="T17" fmla="*/ 267 w 267"/>
              <a:gd name="T18" fmla="*/ 1186 h 118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67" h="1186">
                <a:moveTo>
                  <a:pt x="254" y="466"/>
                </a:moveTo>
                <a:lnTo>
                  <a:pt x="0" y="0"/>
                </a:lnTo>
                <a:lnTo>
                  <a:pt x="0" y="1186"/>
                </a:lnTo>
                <a:lnTo>
                  <a:pt x="267" y="652"/>
                </a:lnTo>
                <a:lnTo>
                  <a:pt x="254" y="466"/>
                </a:lnTo>
                <a:close/>
              </a:path>
            </a:pathLst>
          </a:custGeom>
          <a:gradFill rotWithShape="1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1139" name="Rectangle 55"/>
          <p:cNvSpPr>
            <a:spLocks noChangeArrowheads="1"/>
          </p:cNvSpPr>
          <p:nvPr/>
        </p:nvSpPr>
        <p:spPr bwMode="auto">
          <a:xfrm>
            <a:off x="8066088" y="2224088"/>
            <a:ext cx="1095375" cy="21431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>
              <a:solidFill>
                <a:srgbClr val="CC0000"/>
              </a:solidFill>
              <a:latin typeface="Arial" charset="0"/>
              <a:cs typeface="Arial" charset="0"/>
            </a:endParaRPr>
          </a:p>
        </p:txBody>
      </p:sp>
      <p:sp>
        <p:nvSpPr>
          <p:cNvPr id="431140" name="Text Box 7"/>
          <p:cNvSpPr txBox="1">
            <a:spLocks noChangeArrowheads="1"/>
          </p:cNvSpPr>
          <p:nvPr/>
        </p:nvSpPr>
        <p:spPr bwMode="auto">
          <a:xfrm>
            <a:off x="8239125" y="2166938"/>
            <a:ext cx="71120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 i="0">
                <a:solidFill>
                  <a:srgbClr val="CC0000"/>
                </a:solidFill>
                <a:latin typeface="Arial" charset="0"/>
                <a:cs typeface="Arial" charset="0"/>
              </a:rPr>
              <a:t>frame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153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VLANs: </a:t>
            </a:r>
            <a:r>
              <a:rPr lang="el-GR" sz="3200" dirty="0" smtClean="0"/>
              <a:t>κίνητρο</a:t>
            </a:r>
          </a:p>
        </p:txBody>
      </p:sp>
      <p:sp>
        <p:nvSpPr>
          <p:cNvPr id="433154" name="2 - Θέση υποσέλιδου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l-GR" dirty="0" smtClean="0"/>
              <a:t>Δίκτυα Επικοινωνιών- </a:t>
            </a:r>
            <a:r>
              <a:rPr lang="en-US" dirty="0"/>
              <a:t>5: </a:t>
            </a:r>
            <a:r>
              <a:rPr lang="el-GR" dirty="0"/>
              <a:t>Επίπεδο ζεύξης δεδομένων</a:t>
            </a:r>
            <a:endParaRPr lang="en-US" dirty="0"/>
          </a:p>
        </p:txBody>
      </p:sp>
      <p:sp>
        <p:nvSpPr>
          <p:cNvPr id="433155" name="3 - Θέση αριθμού διαφάνειας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94F77D86-F090-4CB1-AB16-BB2724EF7E73}" type="slidenum">
              <a:rPr lang="en-US" smtClean="0">
                <a:latin typeface="Arial" charset="0"/>
                <a:cs typeface="Arial" charset="0"/>
              </a:rPr>
              <a:pPr/>
              <a:t>71</a:t>
            </a:fld>
            <a:endParaRPr lang="en-US" smtClean="0">
              <a:latin typeface="Arial" charset="0"/>
              <a:cs typeface="Arial" charset="0"/>
            </a:endParaRPr>
          </a:p>
        </p:txBody>
      </p:sp>
      <p:grpSp>
        <p:nvGrpSpPr>
          <p:cNvPr id="433156" name="Group 86"/>
          <p:cNvGrpSpPr>
            <a:grpSpLocks/>
          </p:cNvGrpSpPr>
          <p:nvPr/>
        </p:nvGrpSpPr>
        <p:grpSpPr bwMode="auto">
          <a:xfrm>
            <a:off x="431800" y="1570038"/>
            <a:ext cx="4313238" cy="2789237"/>
            <a:chOff x="603606" y="1821224"/>
            <a:chExt cx="7473718" cy="4320390"/>
          </a:xfrm>
        </p:grpSpPr>
        <p:sp>
          <p:nvSpPr>
            <p:cNvPr id="433161" name="Freeform 81"/>
            <p:cNvSpPr>
              <a:spLocks/>
            </p:cNvSpPr>
            <p:nvPr/>
          </p:nvSpPr>
          <p:spPr bwMode="auto">
            <a:xfrm rot="5400000">
              <a:off x="2180270" y="244560"/>
              <a:ext cx="4320390" cy="7473718"/>
            </a:xfrm>
            <a:custGeom>
              <a:avLst/>
              <a:gdLst>
                <a:gd name="T0" fmla="*/ 2147483647 w 10000"/>
                <a:gd name="T1" fmla="*/ 2147483647 h 9831"/>
                <a:gd name="T2" fmla="*/ 2147483647 w 10000"/>
                <a:gd name="T3" fmla="*/ 2147483647 h 9831"/>
                <a:gd name="T4" fmla="*/ 2147483647 w 10000"/>
                <a:gd name="T5" fmla="*/ 2147483647 h 9831"/>
                <a:gd name="T6" fmla="*/ 2147483647 w 10000"/>
                <a:gd name="T7" fmla="*/ 2147483647 h 9831"/>
                <a:gd name="T8" fmla="*/ 2147483647 w 10000"/>
                <a:gd name="T9" fmla="*/ 2147483647 h 9831"/>
                <a:gd name="T10" fmla="*/ 2147483647 w 10000"/>
                <a:gd name="T11" fmla="*/ 2147483647 h 9831"/>
                <a:gd name="T12" fmla="*/ 2147483647 w 10000"/>
                <a:gd name="T13" fmla="*/ 2147483647 h 9831"/>
                <a:gd name="T14" fmla="*/ 2147483647 w 10000"/>
                <a:gd name="T15" fmla="*/ 2147483647 h 9831"/>
                <a:gd name="T16" fmla="*/ 2147483647 w 10000"/>
                <a:gd name="T17" fmla="*/ 2147483647 h 9831"/>
                <a:gd name="T18" fmla="*/ 2147483647 w 10000"/>
                <a:gd name="T19" fmla="*/ 2147483647 h 9831"/>
                <a:gd name="T20" fmla="*/ 2147483647 w 10000"/>
                <a:gd name="T21" fmla="*/ 2147483647 h 9831"/>
                <a:gd name="T22" fmla="*/ 2147483647 w 10000"/>
                <a:gd name="T23" fmla="*/ 2147483647 h 983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0000"/>
                <a:gd name="T37" fmla="*/ 0 h 9831"/>
                <a:gd name="T38" fmla="*/ 10000 w 10000"/>
                <a:gd name="T39" fmla="*/ 9831 h 9831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0000" h="9831">
                  <a:moveTo>
                    <a:pt x="3018" y="119"/>
                  </a:moveTo>
                  <a:cubicBezTo>
                    <a:pt x="2111" y="198"/>
                    <a:pt x="1047" y="-39"/>
                    <a:pt x="545" y="518"/>
                  </a:cubicBezTo>
                  <a:cubicBezTo>
                    <a:pt x="43" y="1076"/>
                    <a:pt x="40" y="2518"/>
                    <a:pt x="8" y="3464"/>
                  </a:cubicBezTo>
                  <a:cubicBezTo>
                    <a:pt x="-24" y="4411"/>
                    <a:pt x="32" y="5681"/>
                    <a:pt x="354" y="6198"/>
                  </a:cubicBezTo>
                  <a:cubicBezTo>
                    <a:pt x="677" y="6715"/>
                    <a:pt x="1127" y="6126"/>
                    <a:pt x="1947" y="6568"/>
                  </a:cubicBezTo>
                  <a:cubicBezTo>
                    <a:pt x="2769" y="7010"/>
                    <a:pt x="4247" y="8310"/>
                    <a:pt x="5285" y="8849"/>
                  </a:cubicBezTo>
                  <a:cubicBezTo>
                    <a:pt x="6321" y="9388"/>
                    <a:pt x="7408" y="9963"/>
                    <a:pt x="8172" y="9805"/>
                  </a:cubicBezTo>
                  <a:cubicBezTo>
                    <a:pt x="8934" y="9645"/>
                    <a:pt x="9588" y="8930"/>
                    <a:pt x="9864" y="7895"/>
                  </a:cubicBezTo>
                  <a:cubicBezTo>
                    <a:pt x="10140" y="6857"/>
                    <a:pt x="9927" y="4774"/>
                    <a:pt x="9830" y="3590"/>
                  </a:cubicBezTo>
                  <a:cubicBezTo>
                    <a:pt x="9733" y="2406"/>
                    <a:pt x="10004" y="1276"/>
                    <a:pt x="9282" y="788"/>
                  </a:cubicBezTo>
                  <a:cubicBezTo>
                    <a:pt x="8561" y="302"/>
                    <a:pt x="7028" y="160"/>
                    <a:pt x="5984" y="49"/>
                  </a:cubicBezTo>
                  <a:cubicBezTo>
                    <a:pt x="4940" y="-62"/>
                    <a:pt x="3924" y="41"/>
                    <a:pt x="3018" y="119"/>
                  </a:cubicBezTo>
                  <a:close/>
                </a:path>
              </a:pathLst>
            </a:custGeom>
            <a:solidFill>
              <a:srgbClr val="00CC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33162" name="Line 33"/>
            <p:cNvSpPr>
              <a:spLocks noChangeShapeType="1"/>
            </p:cNvSpPr>
            <p:nvPr/>
          </p:nvSpPr>
          <p:spPr bwMode="auto">
            <a:xfrm flipH="1">
              <a:off x="2152264" y="3387580"/>
              <a:ext cx="2046539" cy="141636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33163" name="Line 34"/>
            <p:cNvSpPr>
              <a:spLocks noChangeShapeType="1"/>
            </p:cNvSpPr>
            <p:nvPr/>
          </p:nvSpPr>
          <p:spPr bwMode="auto">
            <a:xfrm>
              <a:off x="4391354" y="3375286"/>
              <a:ext cx="0" cy="14655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33164" name="Line 35"/>
            <p:cNvSpPr>
              <a:spLocks noChangeShapeType="1"/>
            </p:cNvSpPr>
            <p:nvPr/>
          </p:nvSpPr>
          <p:spPr bwMode="auto">
            <a:xfrm flipH="1" flipV="1">
              <a:off x="4583905" y="3308893"/>
              <a:ext cx="1842985" cy="162291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33165" name="Line 59"/>
            <p:cNvSpPr>
              <a:spLocks noChangeShapeType="1"/>
            </p:cNvSpPr>
            <p:nvPr/>
          </p:nvSpPr>
          <p:spPr bwMode="auto">
            <a:xfrm flipV="1">
              <a:off x="4688432" y="2691695"/>
              <a:ext cx="1224071" cy="42539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33166" name="Line 60"/>
            <p:cNvSpPr>
              <a:spLocks noChangeShapeType="1"/>
            </p:cNvSpPr>
            <p:nvPr/>
          </p:nvSpPr>
          <p:spPr bwMode="auto">
            <a:xfrm flipV="1">
              <a:off x="4482127" y="2369571"/>
              <a:ext cx="668427" cy="75981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33167" name="Line 77"/>
            <p:cNvSpPr>
              <a:spLocks noChangeShapeType="1"/>
            </p:cNvSpPr>
            <p:nvPr/>
          </p:nvSpPr>
          <p:spPr bwMode="auto">
            <a:xfrm>
              <a:off x="3387339" y="2524486"/>
              <a:ext cx="863727" cy="64424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33168" name="Line 78"/>
            <p:cNvSpPr>
              <a:spLocks noChangeShapeType="1"/>
            </p:cNvSpPr>
            <p:nvPr/>
          </p:nvSpPr>
          <p:spPr bwMode="auto">
            <a:xfrm flipH="1">
              <a:off x="1995472" y="2421210"/>
              <a:ext cx="84997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33169" name="Line 20"/>
            <p:cNvSpPr>
              <a:spLocks noChangeShapeType="1"/>
            </p:cNvSpPr>
            <p:nvPr/>
          </p:nvSpPr>
          <p:spPr bwMode="auto">
            <a:xfrm flipH="1">
              <a:off x="1464583" y="4754761"/>
              <a:ext cx="55564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33170" name="Line 21"/>
            <p:cNvSpPr>
              <a:spLocks noChangeShapeType="1"/>
            </p:cNvSpPr>
            <p:nvPr/>
          </p:nvSpPr>
          <p:spPr bwMode="auto">
            <a:xfrm flipH="1">
              <a:off x="1852435" y="4801482"/>
              <a:ext cx="272323" cy="31474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33171" name="Line 22"/>
            <p:cNvSpPr>
              <a:spLocks noChangeShapeType="1"/>
            </p:cNvSpPr>
            <p:nvPr/>
          </p:nvSpPr>
          <p:spPr bwMode="auto">
            <a:xfrm>
              <a:off x="2270545" y="4830990"/>
              <a:ext cx="74270" cy="29507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grpSp>
          <p:nvGrpSpPr>
            <p:cNvPr id="433172" name="Group 44"/>
            <p:cNvGrpSpPr>
              <a:grpSpLocks/>
            </p:cNvGrpSpPr>
            <p:nvPr/>
          </p:nvGrpSpPr>
          <p:grpSpPr bwMode="auto">
            <a:xfrm>
              <a:off x="1009737" y="4558335"/>
              <a:ext cx="568960" cy="481140"/>
              <a:chOff x="-44" y="1473"/>
              <a:chExt cx="981" cy="1105"/>
            </a:xfrm>
          </p:grpSpPr>
          <p:pic>
            <p:nvPicPr>
              <p:cNvPr id="433300" name="Picture 45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433301" name="Freeform 46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2326 w 356"/>
                  <a:gd name="T3" fmla="*/ 131 h 368"/>
                  <a:gd name="T4" fmla="*/ 2759 w 356"/>
                  <a:gd name="T5" fmla="*/ 2736 h 368"/>
                  <a:gd name="T6" fmla="*/ 608 w 356"/>
                  <a:gd name="T7" fmla="*/ 3422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 w="9525" cap="flat" cmpd="sng">
                <a:noFill/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grpSp>
          <p:nvGrpSpPr>
            <p:cNvPr id="433173" name="Group 44"/>
            <p:cNvGrpSpPr>
              <a:grpSpLocks/>
            </p:cNvGrpSpPr>
            <p:nvPr/>
          </p:nvGrpSpPr>
          <p:grpSpPr bwMode="auto">
            <a:xfrm>
              <a:off x="1416137" y="5015535"/>
              <a:ext cx="568960" cy="481140"/>
              <a:chOff x="-44" y="1473"/>
              <a:chExt cx="981" cy="1105"/>
            </a:xfrm>
          </p:grpSpPr>
          <p:pic>
            <p:nvPicPr>
              <p:cNvPr id="433298" name="Picture 45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433299" name="Freeform 46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2326 w 356"/>
                  <a:gd name="T3" fmla="*/ 131 h 368"/>
                  <a:gd name="T4" fmla="*/ 2759 w 356"/>
                  <a:gd name="T5" fmla="*/ 2736 h 368"/>
                  <a:gd name="T6" fmla="*/ 608 w 356"/>
                  <a:gd name="T7" fmla="*/ 3422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 w="9525" cap="flat" cmpd="sng">
                <a:noFill/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grpSp>
          <p:nvGrpSpPr>
            <p:cNvPr id="433174" name="Group 44"/>
            <p:cNvGrpSpPr>
              <a:grpSpLocks/>
            </p:cNvGrpSpPr>
            <p:nvPr/>
          </p:nvGrpSpPr>
          <p:grpSpPr bwMode="auto">
            <a:xfrm>
              <a:off x="1944457" y="5046015"/>
              <a:ext cx="568960" cy="481140"/>
              <a:chOff x="-44" y="1473"/>
              <a:chExt cx="981" cy="1105"/>
            </a:xfrm>
          </p:grpSpPr>
          <p:pic>
            <p:nvPicPr>
              <p:cNvPr id="433296" name="Picture 45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433297" name="Freeform 46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2326 w 356"/>
                  <a:gd name="T3" fmla="*/ 131 h 368"/>
                  <a:gd name="T4" fmla="*/ 2759 w 356"/>
                  <a:gd name="T5" fmla="*/ 2736 h 368"/>
                  <a:gd name="T6" fmla="*/ 608 w 356"/>
                  <a:gd name="T7" fmla="*/ 3422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 w="9525" cap="flat" cmpd="sng">
                <a:noFill/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sp>
          <p:nvSpPr>
            <p:cNvPr id="433175" name="Line 21"/>
            <p:cNvSpPr>
              <a:spLocks noChangeShapeType="1"/>
            </p:cNvSpPr>
            <p:nvPr/>
          </p:nvSpPr>
          <p:spPr bwMode="auto">
            <a:xfrm>
              <a:off x="2490603" y="4762139"/>
              <a:ext cx="379600" cy="30491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33176" name="Line 22"/>
            <p:cNvSpPr>
              <a:spLocks noChangeShapeType="1"/>
            </p:cNvSpPr>
            <p:nvPr/>
          </p:nvSpPr>
          <p:spPr bwMode="auto">
            <a:xfrm flipH="1">
              <a:off x="2721663" y="5256389"/>
              <a:ext cx="121032" cy="29261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33177" name="Line 22"/>
            <p:cNvSpPr>
              <a:spLocks noChangeShapeType="1"/>
            </p:cNvSpPr>
            <p:nvPr/>
          </p:nvSpPr>
          <p:spPr bwMode="auto">
            <a:xfrm>
              <a:off x="3128771" y="5266225"/>
              <a:ext cx="71519" cy="29507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33178" name="Line 20"/>
            <p:cNvSpPr>
              <a:spLocks noChangeShapeType="1"/>
            </p:cNvSpPr>
            <p:nvPr/>
          </p:nvSpPr>
          <p:spPr bwMode="auto">
            <a:xfrm flipH="1">
              <a:off x="3024243" y="5148195"/>
              <a:ext cx="55564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grpSp>
          <p:nvGrpSpPr>
            <p:cNvPr id="433179" name="Group 44"/>
            <p:cNvGrpSpPr>
              <a:grpSpLocks/>
            </p:cNvGrpSpPr>
            <p:nvPr/>
          </p:nvGrpSpPr>
          <p:grpSpPr bwMode="auto">
            <a:xfrm>
              <a:off x="2349105" y="5419133"/>
              <a:ext cx="568960" cy="481140"/>
              <a:chOff x="-44" y="1473"/>
              <a:chExt cx="981" cy="1105"/>
            </a:xfrm>
          </p:grpSpPr>
          <p:pic>
            <p:nvPicPr>
              <p:cNvPr id="433294" name="Picture 45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433295" name="Freeform 46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2326 w 356"/>
                  <a:gd name="T3" fmla="*/ 131 h 368"/>
                  <a:gd name="T4" fmla="*/ 2759 w 356"/>
                  <a:gd name="T5" fmla="*/ 2736 h 368"/>
                  <a:gd name="T6" fmla="*/ 608 w 356"/>
                  <a:gd name="T7" fmla="*/ 3422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 w="9525" cap="flat" cmpd="sng">
                <a:noFill/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grpSp>
          <p:nvGrpSpPr>
            <p:cNvPr id="433180" name="Group 44"/>
            <p:cNvGrpSpPr>
              <a:grpSpLocks/>
            </p:cNvGrpSpPr>
            <p:nvPr/>
          </p:nvGrpSpPr>
          <p:grpSpPr bwMode="auto">
            <a:xfrm>
              <a:off x="2806305" y="5487451"/>
              <a:ext cx="568960" cy="481140"/>
              <a:chOff x="-44" y="1473"/>
              <a:chExt cx="981" cy="1105"/>
            </a:xfrm>
          </p:grpSpPr>
          <p:pic>
            <p:nvPicPr>
              <p:cNvPr id="433292" name="Picture 45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433293" name="Freeform 46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2326 w 356"/>
                  <a:gd name="T3" fmla="*/ 131 h 368"/>
                  <a:gd name="T4" fmla="*/ 2759 w 356"/>
                  <a:gd name="T5" fmla="*/ 2736 h 368"/>
                  <a:gd name="T6" fmla="*/ 608 w 356"/>
                  <a:gd name="T7" fmla="*/ 3422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 w="9525" cap="flat" cmpd="sng">
                <a:noFill/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pic>
          <p:nvPicPr>
            <p:cNvPr id="433181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896446" y="4602306"/>
              <a:ext cx="676678" cy="3024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33182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647395" y="5017871"/>
              <a:ext cx="679428" cy="2999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433183" name="Group 44"/>
            <p:cNvGrpSpPr>
              <a:grpSpLocks/>
            </p:cNvGrpSpPr>
            <p:nvPr/>
          </p:nvGrpSpPr>
          <p:grpSpPr bwMode="auto">
            <a:xfrm>
              <a:off x="3231974" y="4946169"/>
              <a:ext cx="568960" cy="481140"/>
              <a:chOff x="-44" y="1473"/>
              <a:chExt cx="981" cy="1105"/>
            </a:xfrm>
          </p:grpSpPr>
          <p:pic>
            <p:nvPicPr>
              <p:cNvPr id="433290" name="Picture 45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433291" name="Freeform 46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2326 w 356"/>
                  <a:gd name="T3" fmla="*/ 131 h 368"/>
                  <a:gd name="T4" fmla="*/ 2759 w 356"/>
                  <a:gd name="T5" fmla="*/ 2736 h 368"/>
                  <a:gd name="T6" fmla="*/ 608 w 356"/>
                  <a:gd name="T7" fmla="*/ 3422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 w="9525" cap="flat" cmpd="sng">
                <a:noFill/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sp>
          <p:nvSpPr>
            <p:cNvPr id="433184" name="Line 20"/>
            <p:cNvSpPr>
              <a:spLocks noChangeShapeType="1"/>
            </p:cNvSpPr>
            <p:nvPr/>
          </p:nvSpPr>
          <p:spPr bwMode="auto">
            <a:xfrm flipH="1">
              <a:off x="5684194" y="5022788"/>
              <a:ext cx="55564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33185" name="Line 21"/>
            <p:cNvSpPr>
              <a:spLocks noChangeShapeType="1"/>
            </p:cNvSpPr>
            <p:nvPr/>
          </p:nvSpPr>
          <p:spPr bwMode="auto">
            <a:xfrm flipH="1">
              <a:off x="6072045" y="5069508"/>
              <a:ext cx="272323" cy="31474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33186" name="Line 22"/>
            <p:cNvSpPr>
              <a:spLocks noChangeShapeType="1"/>
            </p:cNvSpPr>
            <p:nvPr/>
          </p:nvSpPr>
          <p:spPr bwMode="auto">
            <a:xfrm>
              <a:off x="6490155" y="5099015"/>
              <a:ext cx="74270" cy="29507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grpSp>
          <p:nvGrpSpPr>
            <p:cNvPr id="433187" name="Group 44"/>
            <p:cNvGrpSpPr>
              <a:grpSpLocks/>
            </p:cNvGrpSpPr>
            <p:nvPr/>
          </p:nvGrpSpPr>
          <p:grpSpPr bwMode="auto">
            <a:xfrm>
              <a:off x="5376787" y="4836859"/>
              <a:ext cx="568960" cy="481140"/>
              <a:chOff x="-44" y="1473"/>
              <a:chExt cx="981" cy="1105"/>
            </a:xfrm>
          </p:grpSpPr>
          <p:pic>
            <p:nvPicPr>
              <p:cNvPr id="433288" name="Picture 45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433289" name="Freeform 46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2326 w 356"/>
                  <a:gd name="T3" fmla="*/ 131 h 368"/>
                  <a:gd name="T4" fmla="*/ 2759 w 356"/>
                  <a:gd name="T5" fmla="*/ 2736 h 368"/>
                  <a:gd name="T6" fmla="*/ 608 w 356"/>
                  <a:gd name="T7" fmla="*/ 3422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 w="9525" cap="flat" cmpd="sng">
                <a:noFill/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grpSp>
          <p:nvGrpSpPr>
            <p:cNvPr id="433188" name="Group 44"/>
            <p:cNvGrpSpPr>
              <a:grpSpLocks/>
            </p:cNvGrpSpPr>
            <p:nvPr/>
          </p:nvGrpSpPr>
          <p:grpSpPr bwMode="auto">
            <a:xfrm>
              <a:off x="5636042" y="5283549"/>
              <a:ext cx="568960" cy="481140"/>
              <a:chOff x="-44" y="1473"/>
              <a:chExt cx="981" cy="1105"/>
            </a:xfrm>
          </p:grpSpPr>
          <p:pic>
            <p:nvPicPr>
              <p:cNvPr id="433286" name="Picture 45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433287" name="Freeform 46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2326 w 356"/>
                  <a:gd name="T3" fmla="*/ 131 h 368"/>
                  <a:gd name="T4" fmla="*/ 2759 w 356"/>
                  <a:gd name="T5" fmla="*/ 2736 h 368"/>
                  <a:gd name="T6" fmla="*/ 608 w 356"/>
                  <a:gd name="T7" fmla="*/ 3422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 w="9525" cap="flat" cmpd="sng">
                <a:noFill/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grpSp>
          <p:nvGrpSpPr>
            <p:cNvPr id="433189" name="Group 44"/>
            <p:cNvGrpSpPr>
              <a:grpSpLocks/>
            </p:cNvGrpSpPr>
            <p:nvPr/>
          </p:nvGrpSpPr>
          <p:grpSpPr bwMode="auto">
            <a:xfrm>
              <a:off x="6164362" y="5314029"/>
              <a:ext cx="568960" cy="481140"/>
              <a:chOff x="-44" y="1473"/>
              <a:chExt cx="981" cy="1105"/>
            </a:xfrm>
          </p:grpSpPr>
          <p:pic>
            <p:nvPicPr>
              <p:cNvPr id="433284" name="Picture 45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433285" name="Freeform 46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2326 w 356"/>
                  <a:gd name="T3" fmla="*/ 131 h 368"/>
                  <a:gd name="T4" fmla="*/ 2759 w 356"/>
                  <a:gd name="T5" fmla="*/ 2736 h 368"/>
                  <a:gd name="T6" fmla="*/ 608 w 356"/>
                  <a:gd name="T7" fmla="*/ 3422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 w="9525" cap="flat" cmpd="sng">
                <a:noFill/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sp>
          <p:nvSpPr>
            <p:cNvPr id="433190" name="Line 20"/>
            <p:cNvSpPr>
              <a:spLocks noChangeShapeType="1"/>
            </p:cNvSpPr>
            <p:nvPr/>
          </p:nvSpPr>
          <p:spPr bwMode="auto">
            <a:xfrm flipH="1" flipV="1">
              <a:off x="4660925" y="5069508"/>
              <a:ext cx="605159" cy="31228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33191" name="Line 21"/>
            <p:cNvSpPr>
              <a:spLocks noChangeShapeType="1"/>
            </p:cNvSpPr>
            <p:nvPr/>
          </p:nvSpPr>
          <p:spPr bwMode="auto">
            <a:xfrm flipH="1">
              <a:off x="4196052" y="5022788"/>
              <a:ext cx="272323" cy="31474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33192" name="Line 22"/>
            <p:cNvSpPr>
              <a:spLocks noChangeShapeType="1"/>
            </p:cNvSpPr>
            <p:nvPr/>
          </p:nvSpPr>
          <p:spPr bwMode="auto">
            <a:xfrm>
              <a:off x="4614162" y="5052296"/>
              <a:ext cx="74270" cy="29507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grpSp>
          <p:nvGrpSpPr>
            <p:cNvPr id="433193" name="Group 44"/>
            <p:cNvGrpSpPr>
              <a:grpSpLocks/>
            </p:cNvGrpSpPr>
            <p:nvPr/>
          </p:nvGrpSpPr>
          <p:grpSpPr bwMode="auto">
            <a:xfrm>
              <a:off x="4803973" y="5230996"/>
              <a:ext cx="568960" cy="481140"/>
              <a:chOff x="-44" y="1473"/>
              <a:chExt cx="981" cy="1105"/>
            </a:xfrm>
          </p:grpSpPr>
          <p:pic>
            <p:nvPicPr>
              <p:cNvPr id="433282" name="Picture 45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433283" name="Freeform 46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2326 w 356"/>
                  <a:gd name="T3" fmla="*/ 131 h 368"/>
                  <a:gd name="T4" fmla="*/ 2759 w 356"/>
                  <a:gd name="T5" fmla="*/ 2736 h 368"/>
                  <a:gd name="T6" fmla="*/ 608 w 356"/>
                  <a:gd name="T7" fmla="*/ 3422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 w="9525" cap="flat" cmpd="sng">
                <a:noFill/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grpSp>
          <p:nvGrpSpPr>
            <p:cNvPr id="433194" name="Group 44"/>
            <p:cNvGrpSpPr>
              <a:grpSpLocks/>
            </p:cNvGrpSpPr>
            <p:nvPr/>
          </p:nvGrpSpPr>
          <p:grpSpPr bwMode="auto">
            <a:xfrm>
              <a:off x="3759945" y="5236252"/>
              <a:ext cx="568960" cy="481140"/>
              <a:chOff x="-44" y="1473"/>
              <a:chExt cx="981" cy="1105"/>
            </a:xfrm>
          </p:grpSpPr>
          <p:pic>
            <p:nvPicPr>
              <p:cNvPr id="433280" name="Picture 45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433281" name="Freeform 46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2326 w 356"/>
                  <a:gd name="T3" fmla="*/ 131 h 368"/>
                  <a:gd name="T4" fmla="*/ 2759 w 356"/>
                  <a:gd name="T5" fmla="*/ 2736 h 368"/>
                  <a:gd name="T6" fmla="*/ 608 w 356"/>
                  <a:gd name="T7" fmla="*/ 3422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 w="9525" cap="flat" cmpd="sng">
                <a:noFill/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grpSp>
          <p:nvGrpSpPr>
            <p:cNvPr id="433195" name="Group 44"/>
            <p:cNvGrpSpPr>
              <a:grpSpLocks/>
            </p:cNvGrpSpPr>
            <p:nvPr/>
          </p:nvGrpSpPr>
          <p:grpSpPr bwMode="auto">
            <a:xfrm>
              <a:off x="4288265" y="5266732"/>
              <a:ext cx="568960" cy="481140"/>
              <a:chOff x="-44" y="1473"/>
              <a:chExt cx="981" cy="1105"/>
            </a:xfrm>
          </p:grpSpPr>
          <p:pic>
            <p:nvPicPr>
              <p:cNvPr id="433278" name="Picture 45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433279" name="Freeform 46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2326 w 356"/>
                  <a:gd name="T3" fmla="*/ 131 h 368"/>
                  <a:gd name="T4" fmla="*/ 2759 w 356"/>
                  <a:gd name="T5" fmla="*/ 2736 h 368"/>
                  <a:gd name="T6" fmla="*/ 608 w 356"/>
                  <a:gd name="T7" fmla="*/ 3422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 w="9525" cap="flat" cmpd="sng">
                <a:noFill/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pic>
          <p:nvPicPr>
            <p:cNvPr id="433196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240063" y="4823612"/>
              <a:ext cx="679430" cy="2999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33197" name="Line 20"/>
            <p:cNvSpPr>
              <a:spLocks noChangeShapeType="1"/>
            </p:cNvSpPr>
            <p:nvPr/>
          </p:nvSpPr>
          <p:spPr bwMode="auto">
            <a:xfrm flipH="1">
              <a:off x="6520414" y="5101475"/>
              <a:ext cx="55564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pic>
          <p:nvPicPr>
            <p:cNvPr id="433198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116057" y="4870333"/>
              <a:ext cx="679430" cy="3024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433199" name="Group 44"/>
            <p:cNvGrpSpPr>
              <a:grpSpLocks/>
            </p:cNvGrpSpPr>
            <p:nvPr/>
          </p:nvGrpSpPr>
          <p:grpSpPr bwMode="auto">
            <a:xfrm>
              <a:off x="6685325" y="4884156"/>
              <a:ext cx="568960" cy="481140"/>
              <a:chOff x="-44" y="1473"/>
              <a:chExt cx="981" cy="1105"/>
            </a:xfrm>
          </p:grpSpPr>
          <p:pic>
            <p:nvPicPr>
              <p:cNvPr id="433276" name="Picture 45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433277" name="Freeform 46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2326 w 356"/>
                  <a:gd name="T3" fmla="*/ 131 h 368"/>
                  <a:gd name="T4" fmla="*/ 2759 w 356"/>
                  <a:gd name="T5" fmla="*/ 2736 h 368"/>
                  <a:gd name="T6" fmla="*/ 608 w 356"/>
                  <a:gd name="T7" fmla="*/ 3422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 w="9525" cap="flat" cmpd="sng">
                <a:noFill/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pic>
          <p:nvPicPr>
            <p:cNvPr id="433200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962241" y="3062997"/>
              <a:ext cx="935246" cy="4155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433201" name="Group 906"/>
            <p:cNvGrpSpPr>
              <a:grpSpLocks/>
            </p:cNvGrpSpPr>
            <p:nvPr/>
          </p:nvGrpSpPr>
          <p:grpSpPr bwMode="auto">
            <a:xfrm>
              <a:off x="5140161" y="2111868"/>
              <a:ext cx="367260" cy="578780"/>
              <a:chOff x="4140" y="429"/>
              <a:chExt cx="1425" cy="2396"/>
            </a:xfrm>
          </p:grpSpPr>
          <p:sp>
            <p:nvSpPr>
              <p:cNvPr id="433244" name="Freeform 907"/>
              <p:cNvSpPr>
                <a:spLocks/>
              </p:cNvSpPr>
              <p:nvPr/>
            </p:nvSpPr>
            <p:spPr bwMode="auto">
              <a:xfrm>
                <a:off x="5268" y="433"/>
                <a:ext cx="283" cy="2286"/>
              </a:xfrm>
              <a:custGeom>
                <a:avLst/>
                <a:gdLst>
                  <a:gd name="T0" fmla="*/ 14 w 354"/>
                  <a:gd name="T1" fmla="*/ 0 h 2742"/>
                  <a:gd name="T2" fmla="*/ 74 w 354"/>
                  <a:gd name="T3" fmla="*/ 95 h 2742"/>
                  <a:gd name="T4" fmla="*/ 73 w 354"/>
                  <a:gd name="T5" fmla="*/ 734 h 2742"/>
                  <a:gd name="T6" fmla="*/ 0 w 354"/>
                  <a:gd name="T7" fmla="*/ 768 h 2742"/>
                  <a:gd name="T8" fmla="*/ 14 w 354"/>
                  <a:gd name="T9" fmla="*/ 0 h 27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4"/>
                  <a:gd name="T16" fmla="*/ 0 h 2742"/>
                  <a:gd name="T17" fmla="*/ 354 w 354"/>
                  <a:gd name="T18" fmla="*/ 2742 h 274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4" h="2742">
                    <a:moveTo>
                      <a:pt x="63" y="0"/>
                    </a:moveTo>
                    <a:lnTo>
                      <a:pt x="354" y="339"/>
                    </a:lnTo>
                    <a:lnTo>
                      <a:pt x="346" y="2624"/>
                    </a:lnTo>
                    <a:lnTo>
                      <a:pt x="0" y="2742"/>
                    </a:lnTo>
                    <a:lnTo>
                      <a:pt x="6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33245" name="Rectangle 908"/>
              <p:cNvSpPr>
                <a:spLocks noChangeArrowheads="1"/>
              </p:cNvSpPr>
              <p:nvPr/>
            </p:nvSpPr>
            <p:spPr bwMode="auto">
              <a:xfrm>
                <a:off x="4202" y="427"/>
                <a:ext cx="1057" cy="2290"/>
              </a:xfrm>
              <a:prstGeom prst="rect">
                <a:avLst/>
              </a:pr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433246" name="Freeform 909"/>
              <p:cNvSpPr>
                <a:spLocks/>
              </p:cNvSpPr>
              <p:nvPr/>
            </p:nvSpPr>
            <p:spPr bwMode="auto">
              <a:xfrm>
                <a:off x="5321" y="570"/>
                <a:ext cx="169" cy="2115"/>
              </a:xfrm>
              <a:custGeom>
                <a:avLst/>
                <a:gdLst>
                  <a:gd name="T0" fmla="*/ 2 w 211"/>
                  <a:gd name="T1" fmla="*/ 0 h 2537"/>
                  <a:gd name="T2" fmla="*/ 45 w 211"/>
                  <a:gd name="T3" fmla="*/ 61 h 2537"/>
                  <a:gd name="T4" fmla="*/ 2 w 211"/>
                  <a:gd name="T5" fmla="*/ 699 h 2537"/>
                  <a:gd name="T6" fmla="*/ 2 w 211"/>
                  <a:gd name="T7" fmla="*/ 0 h 253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1"/>
                  <a:gd name="T13" fmla="*/ 0 h 2537"/>
                  <a:gd name="T14" fmla="*/ 211 w 211"/>
                  <a:gd name="T15" fmla="*/ 2537 h 253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1" h="2537">
                    <a:moveTo>
                      <a:pt x="7" y="0"/>
                    </a:moveTo>
                    <a:cubicBezTo>
                      <a:pt x="7" y="0"/>
                      <a:pt x="57" y="28"/>
                      <a:pt x="211" y="218"/>
                    </a:cubicBezTo>
                    <a:cubicBezTo>
                      <a:pt x="0" y="1229"/>
                      <a:pt x="41" y="2537"/>
                      <a:pt x="7" y="2501"/>
                    </a:cubicBezTo>
                    <a:lnTo>
                      <a:pt x="7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808080"/>
                  </a:gs>
                  <a:gs pos="100000">
                    <a:srgbClr val="F8F8F8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33247" name="Freeform 910"/>
              <p:cNvSpPr>
                <a:spLocks/>
              </p:cNvSpPr>
              <p:nvPr/>
            </p:nvSpPr>
            <p:spPr bwMode="auto">
              <a:xfrm>
                <a:off x="5284" y="1640"/>
                <a:ext cx="263" cy="189"/>
              </a:xfrm>
              <a:custGeom>
                <a:avLst/>
                <a:gdLst>
                  <a:gd name="T0" fmla="*/ 2 w 328"/>
                  <a:gd name="T1" fmla="*/ 0 h 226"/>
                  <a:gd name="T2" fmla="*/ 70 w 328"/>
                  <a:gd name="T3" fmla="*/ 36 h 226"/>
                  <a:gd name="T4" fmla="*/ 70 w 328"/>
                  <a:gd name="T5" fmla="*/ 64 h 226"/>
                  <a:gd name="T6" fmla="*/ 0 w 328"/>
                  <a:gd name="T7" fmla="*/ 28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8"/>
                  <a:gd name="T16" fmla="*/ 0 h 226"/>
                  <a:gd name="T17" fmla="*/ 328 w 328"/>
                  <a:gd name="T18" fmla="*/ 226 h 2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33248" name="Rectangle 911"/>
              <p:cNvSpPr>
                <a:spLocks noChangeArrowheads="1"/>
              </p:cNvSpPr>
              <p:nvPr/>
            </p:nvSpPr>
            <p:spPr bwMode="auto">
              <a:xfrm>
                <a:off x="4212" y="692"/>
                <a:ext cx="598" cy="51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grpSp>
            <p:nvGrpSpPr>
              <p:cNvPr id="433249" name="Group 912"/>
              <p:cNvGrpSpPr>
                <a:grpSpLocks/>
              </p:cNvGrpSpPr>
              <p:nvPr/>
            </p:nvGrpSpPr>
            <p:grpSpPr bwMode="auto">
              <a:xfrm>
                <a:off x="4749" y="668"/>
                <a:ext cx="581" cy="145"/>
                <a:chOff x="614" y="2568"/>
                <a:chExt cx="725" cy="139"/>
              </a:xfrm>
            </p:grpSpPr>
            <p:sp>
              <p:nvSpPr>
                <p:cNvPr id="433274" name="AutoShape 913"/>
                <p:cNvSpPr>
                  <a:spLocks noChangeArrowheads="1"/>
                </p:cNvSpPr>
                <p:nvPr/>
              </p:nvSpPr>
              <p:spPr bwMode="auto">
                <a:xfrm>
                  <a:off x="610" y="2571"/>
                  <a:ext cx="733" cy="137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solidFill>
                      <a:srgbClr val="000000"/>
                    </a:solidFill>
                    <a:latin typeface="Arial" charset="0"/>
                    <a:cs typeface="Arial" charset="0"/>
                  </a:endParaRPr>
                </a:p>
              </p:txBody>
            </p:sp>
            <p:sp>
              <p:nvSpPr>
                <p:cNvPr id="433275" name="AutoShape 914"/>
                <p:cNvSpPr>
                  <a:spLocks noChangeArrowheads="1"/>
                </p:cNvSpPr>
                <p:nvPr/>
              </p:nvSpPr>
              <p:spPr bwMode="auto">
                <a:xfrm>
                  <a:off x="624" y="2591"/>
                  <a:ext cx="706" cy="98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solidFill>
                      <a:srgbClr val="000000"/>
                    </a:solidFill>
                    <a:latin typeface="Arial" charset="0"/>
                    <a:cs typeface="Arial" charset="0"/>
                  </a:endParaRPr>
                </a:p>
              </p:txBody>
            </p:sp>
          </p:grpSp>
          <p:sp>
            <p:nvSpPr>
              <p:cNvPr id="433250" name="Rectangle 915"/>
              <p:cNvSpPr>
                <a:spLocks noChangeArrowheads="1"/>
              </p:cNvSpPr>
              <p:nvPr/>
            </p:nvSpPr>
            <p:spPr bwMode="auto">
              <a:xfrm>
                <a:off x="4223" y="1017"/>
                <a:ext cx="598" cy="51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grpSp>
            <p:nvGrpSpPr>
              <p:cNvPr id="433251" name="Group 916"/>
              <p:cNvGrpSpPr>
                <a:grpSpLocks/>
              </p:cNvGrpSpPr>
              <p:nvPr/>
            </p:nvGrpSpPr>
            <p:grpSpPr bwMode="auto">
              <a:xfrm>
                <a:off x="4747" y="994"/>
                <a:ext cx="581" cy="134"/>
                <a:chOff x="614" y="2568"/>
                <a:chExt cx="725" cy="139"/>
              </a:xfrm>
            </p:grpSpPr>
            <p:sp>
              <p:nvSpPr>
                <p:cNvPr id="433272" name="AutoShape 917"/>
                <p:cNvSpPr>
                  <a:spLocks noChangeArrowheads="1"/>
                </p:cNvSpPr>
                <p:nvPr/>
              </p:nvSpPr>
              <p:spPr bwMode="auto">
                <a:xfrm>
                  <a:off x="613" y="2571"/>
                  <a:ext cx="759" cy="137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solidFill>
                      <a:srgbClr val="000000"/>
                    </a:solidFill>
                    <a:latin typeface="Arial" charset="0"/>
                    <a:cs typeface="Arial" charset="0"/>
                  </a:endParaRPr>
                </a:p>
              </p:txBody>
            </p:sp>
            <p:sp>
              <p:nvSpPr>
                <p:cNvPr id="433273" name="AutoShape 918"/>
                <p:cNvSpPr>
                  <a:spLocks noChangeArrowheads="1"/>
                </p:cNvSpPr>
                <p:nvPr/>
              </p:nvSpPr>
              <p:spPr bwMode="auto">
                <a:xfrm>
                  <a:off x="626" y="2582"/>
                  <a:ext cx="706" cy="106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solidFill>
                      <a:srgbClr val="000000"/>
                    </a:solidFill>
                    <a:latin typeface="Arial" charset="0"/>
                    <a:cs typeface="Arial" charset="0"/>
                  </a:endParaRPr>
                </a:p>
              </p:txBody>
            </p:sp>
          </p:grpSp>
          <p:sp>
            <p:nvSpPr>
              <p:cNvPr id="433252" name="Rectangle 919"/>
              <p:cNvSpPr>
                <a:spLocks noChangeArrowheads="1"/>
              </p:cNvSpPr>
              <p:nvPr/>
            </p:nvSpPr>
            <p:spPr bwMode="auto">
              <a:xfrm>
                <a:off x="4212" y="1363"/>
                <a:ext cx="598" cy="41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433253" name="Rectangle 920"/>
              <p:cNvSpPr>
                <a:spLocks noChangeArrowheads="1"/>
              </p:cNvSpPr>
              <p:nvPr/>
            </p:nvSpPr>
            <p:spPr bwMode="auto">
              <a:xfrm>
                <a:off x="4223" y="1659"/>
                <a:ext cx="598" cy="41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grpSp>
            <p:nvGrpSpPr>
              <p:cNvPr id="433254" name="Group 921"/>
              <p:cNvGrpSpPr>
                <a:grpSpLocks/>
              </p:cNvGrpSpPr>
              <p:nvPr/>
            </p:nvGrpSpPr>
            <p:grpSpPr bwMode="auto">
              <a:xfrm>
                <a:off x="4735" y="1627"/>
                <a:ext cx="582" cy="151"/>
                <a:chOff x="614" y="2568"/>
                <a:chExt cx="725" cy="139"/>
              </a:xfrm>
            </p:grpSpPr>
            <p:sp>
              <p:nvSpPr>
                <p:cNvPr id="433270" name="AutoShape 922"/>
                <p:cNvSpPr>
                  <a:spLocks noChangeArrowheads="1"/>
                </p:cNvSpPr>
                <p:nvPr/>
              </p:nvSpPr>
              <p:spPr bwMode="auto">
                <a:xfrm>
                  <a:off x="614" y="2569"/>
                  <a:ext cx="731" cy="141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solidFill>
                      <a:srgbClr val="000000"/>
                    </a:solidFill>
                    <a:latin typeface="Arial" charset="0"/>
                    <a:cs typeface="Arial" charset="0"/>
                  </a:endParaRPr>
                </a:p>
              </p:txBody>
            </p:sp>
            <p:sp>
              <p:nvSpPr>
                <p:cNvPr id="433271" name="AutoShape 923"/>
                <p:cNvSpPr>
                  <a:spLocks noChangeArrowheads="1"/>
                </p:cNvSpPr>
                <p:nvPr/>
              </p:nvSpPr>
              <p:spPr bwMode="auto">
                <a:xfrm>
                  <a:off x="628" y="2588"/>
                  <a:ext cx="731" cy="103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solidFill>
                      <a:srgbClr val="000000"/>
                    </a:solidFill>
                    <a:latin typeface="Arial" charset="0"/>
                    <a:cs typeface="Arial" charset="0"/>
                  </a:endParaRPr>
                </a:p>
              </p:txBody>
            </p:sp>
          </p:grpSp>
          <p:sp>
            <p:nvSpPr>
              <p:cNvPr id="433255" name="Freeform 924"/>
              <p:cNvSpPr>
                <a:spLocks/>
              </p:cNvSpPr>
              <p:nvPr/>
            </p:nvSpPr>
            <p:spPr bwMode="auto">
              <a:xfrm>
                <a:off x="5288" y="1354"/>
                <a:ext cx="263" cy="188"/>
              </a:xfrm>
              <a:custGeom>
                <a:avLst/>
                <a:gdLst>
                  <a:gd name="T0" fmla="*/ 2 w 328"/>
                  <a:gd name="T1" fmla="*/ 0 h 226"/>
                  <a:gd name="T2" fmla="*/ 70 w 328"/>
                  <a:gd name="T3" fmla="*/ 35 h 226"/>
                  <a:gd name="T4" fmla="*/ 70 w 328"/>
                  <a:gd name="T5" fmla="*/ 62 h 226"/>
                  <a:gd name="T6" fmla="*/ 0 w 328"/>
                  <a:gd name="T7" fmla="*/ 27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8"/>
                  <a:gd name="T16" fmla="*/ 0 h 226"/>
                  <a:gd name="T17" fmla="*/ 328 w 328"/>
                  <a:gd name="T18" fmla="*/ 226 h 2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grpSp>
            <p:nvGrpSpPr>
              <p:cNvPr id="433256" name="Group 925"/>
              <p:cNvGrpSpPr>
                <a:grpSpLocks/>
              </p:cNvGrpSpPr>
              <p:nvPr/>
            </p:nvGrpSpPr>
            <p:grpSpPr bwMode="auto">
              <a:xfrm>
                <a:off x="4739" y="1327"/>
                <a:ext cx="582" cy="139"/>
                <a:chOff x="614" y="2568"/>
                <a:chExt cx="725" cy="139"/>
              </a:xfrm>
            </p:grpSpPr>
            <p:sp>
              <p:nvSpPr>
                <p:cNvPr id="433268" name="AutoShape 926"/>
                <p:cNvSpPr>
                  <a:spLocks noChangeArrowheads="1"/>
                </p:cNvSpPr>
                <p:nvPr/>
              </p:nvSpPr>
              <p:spPr bwMode="auto">
                <a:xfrm>
                  <a:off x="609" y="2564"/>
                  <a:ext cx="731" cy="143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solidFill>
                      <a:srgbClr val="000000"/>
                    </a:solidFill>
                    <a:latin typeface="Arial" charset="0"/>
                    <a:cs typeface="Arial" charset="0"/>
                  </a:endParaRPr>
                </a:p>
              </p:txBody>
            </p:sp>
            <p:sp>
              <p:nvSpPr>
                <p:cNvPr id="433269" name="AutoShape 927"/>
                <p:cNvSpPr>
                  <a:spLocks noChangeArrowheads="1"/>
                </p:cNvSpPr>
                <p:nvPr/>
              </p:nvSpPr>
              <p:spPr bwMode="auto">
                <a:xfrm>
                  <a:off x="623" y="2584"/>
                  <a:ext cx="705" cy="102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solidFill>
                      <a:srgbClr val="000000"/>
                    </a:solidFill>
                    <a:latin typeface="Arial" charset="0"/>
                    <a:cs typeface="Arial" charset="0"/>
                  </a:endParaRPr>
                </a:p>
              </p:txBody>
            </p:sp>
          </p:grpSp>
          <p:sp>
            <p:nvSpPr>
              <p:cNvPr id="433257" name="Rectangle 928"/>
              <p:cNvSpPr>
                <a:spLocks noChangeArrowheads="1"/>
              </p:cNvSpPr>
              <p:nvPr/>
            </p:nvSpPr>
            <p:spPr bwMode="auto">
              <a:xfrm>
                <a:off x="5248" y="427"/>
                <a:ext cx="75" cy="2290"/>
              </a:xfrm>
              <a:prstGeom prst="rect">
                <a:avLst/>
              </a:prstGeom>
              <a:gradFill rotWithShape="1">
                <a:gsLst>
                  <a:gs pos="0">
                    <a:srgbClr val="333333"/>
                  </a:gs>
                  <a:gs pos="5000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433258" name="Freeform 929"/>
              <p:cNvSpPr>
                <a:spLocks/>
              </p:cNvSpPr>
              <p:nvPr/>
            </p:nvSpPr>
            <p:spPr bwMode="auto">
              <a:xfrm>
                <a:off x="5312" y="1007"/>
                <a:ext cx="237" cy="213"/>
              </a:xfrm>
              <a:custGeom>
                <a:avLst/>
                <a:gdLst>
                  <a:gd name="T0" fmla="*/ 2 w 296"/>
                  <a:gd name="T1" fmla="*/ 0 h 256"/>
                  <a:gd name="T2" fmla="*/ 62 w 296"/>
                  <a:gd name="T3" fmla="*/ 39 h 256"/>
                  <a:gd name="T4" fmla="*/ 62 w 296"/>
                  <a:gd name="T5" fmla="*/ 71 h 256"/>
                  <a:gd name="T6" fmla="*/ 0 w 296"/>
                  <a:gd name="T7" fmla="*/ 27 h 256"/>
                  <a:gd name="T8" fmla="*/ 2 w 296"/>
                  <a:gd name="T9" fmla="*/ 0 h 2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6"/>
                  <a:gd name="T16" fmla="*/ 0 h 256"/>
                  <a:gd name="T17" fmla="*/ 296 w 296"/>
                  <a:gd name="T18" fmla="*/ 256 h 25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6" h="256">
                    <a:moveTo>
                      <a:pt x="4" y="0"/>
                    </a:moveTo>
                    <a:cubicBezTo>
                      <a:pt x="55" y="10"/>
                      <a:pt x="144" y="68"/>
                      <a:pt x="292" y="144"/>
                    </a:cubicBezTo>
                    <a:cubicBezTo>
                      <a:pt x="290" y="178"/>
                      <a:pt x="296" y="188"/>
                      <a:pt x="296" y="256"/>
                    </a:cubicBezTo>
                    <a:cubicBezTo>
                      <a:pt x="296" y="256"/>
                      <a:pt x="160" y="176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33259" name="Freeform 930"/>
              <p:cNvSpPr>
                <a:spLocks/>
              </p:cNvSpPr>
              <p:nvPr/>
            </p:nvSpPr>
            <p:spPr bwMode="auto">
              <a:xfrm>
                <a:off x="5315" y="680"/>
                <a:ext cx="244" cy="240"/>
              </a:xfrm>
              <a:custGeom>
                <a:avLst/>
                <a:gdLst>
                  <a:gd name="T0" fmla="*/ 0 w 304"/>
                  <a:gd name="T1" fmla="*/ 0 h 288"/>
                  <a:gd name="T2" fmla="*/ 65 w 304"/>
                  <a:gd name="T3" fmla="*/ 46 h 288"/>
                  <a:gd name="T4" fmla="*/ 61 w 304"/>
                  <a:gd name="T5" fmla="*/ 81 h 288"/>
                  <a:gd name="T6" fmla="*/ 2 w 304"/>
                  <a:gd name="T7" fmla="*/ 35 h 288"/>
                  <a:gd name="T8" fmla="*/ 0 w 304"/>
                  <a:gd name="T9" fmla="*/ 0 h 28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4"/>
                  <a:gd name="T16" fmla="*/ 0 h 288"/>
                  <a:gd name="T17" fmla="*/ 304 w 304"/>
                  <a:gd name="T18" fmla="*/ 288 h 28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4" h="288">
                    <a:moveTo>
                      <a:pt x="0" y="0"/>
                    </a:moveTo>
                    <a:cubicBezTo>
                      <a:pt x="51" y="10"/>
                      <a:pt x="148" y="76"/>
                      <a:pt x="304" y="164"/>
                    </a:cubicBezTo>
                    <a:cubicBezTo>
                      <a:pt x="302" y="198"/>
                      <a:pt x="284" y="220"/>
                      <a:pt x="284" y="288"/>
                    </a:cubicBezTo>
                    <a:cubicBezTo>
                      <a:pt x="284" y="288"/>
                      <a:pt x="163" y="179"/>
                      <a:pt x="8" y="124"/>
                    </a:cubicBezTo>
                    <a:cubicBezTo>
                      <a:pt x="8" y="72"/>
                      <a:pt x="0" y="17"/>
                      <a:pt x="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33260" name="Oval 931"/>
              <p:cNvSpPr>
                <a:spLocks noChangeArrowheads="1"/>
              </p:cNvSpPr>
              <p:nvPr/>
            </p:nvSpPr>
            <p:spPr bwMode="auto">
              <a:xfrm>
                <a:off x="5514" y="2616"/>
                <a:ext cx="53" cy="92"/>
              </a:xfrm>
              <a:prstGeom prst="ellipse">
                <a:avLst/>
              </a:prstGeom>
              <a:solidFill>
                <a:srgbClr val="333333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433261" name="Freeform 932"/>
              <p:cNvSpPr>
                <a:spLocks/>
              </p:cNvSpPr>
              <p:nvPr/>
            </p:nvSpPr>
            <p:spPr bwMode="auto">
              <a:xfrm>
                <a:off x="5302" y="2614"/>
                <a:ext cx="245" cy="200"/>
              </a:xfrm>
              <a:custGeom>
                <a:avLst/>
                <a:gdLst>
                  <a:gd name="T0" fmla="*/ 0 w 306"/>
                  <a:gd name="T1" fmla="*/ 30 h 240"/>
                  <a:gd name="T2" fmla="*/ 2 w 306"/>
                  <a:gd name="T3" fmla="*/ 68 h 240"/>
                  <a:gd name="T4" fmla="*/ 65 w 306"/>
                  <a:gd name="T5" fmla="*/ 31 h 240"/>
                  <a:gd name="T6" fmla="*/ 62 w 306"/>
                  <a:gd name="T7" fmla="*/ 0 h 240"/>
                  <a:gd name="T8" fmla="*/ 0 w 306"/>
                  <a:gd name="T9" fmla="*/ 30 h 2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6"/>
                  <a:gd name="T16" fmla="*/ 0 h 240"/>
                  <a:gd name="T17" fmla="*/ 306 w 306"/>
                  <a:gd name="T18" fmla="*/ 240 h 24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6" h="240">
                    <a:moveTo>
                      <a:pt x="0" y="106"/>
                    </a:moveTo>
                    <a:lnTo>
                      <a:pt x="2" y="240"/>
                    </a:lnTo>
                    <a:lnTo>
                      <a:pt x="306" y="110"/>
                    </a:lnTo>
                    <a:lnTo>
                      <a:pt x="300" y="0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3333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33262" name="AutoShape 933"/>
              <p:cNvSpPr>
                <a:spLocks noChangeArrowheads="1"/>
              </p:cNvSpPr>
              <p:nvPr/>
            </p:nvSpPr>
            <p:spPr bwMode="auto">
              <a:xfrm>
                <a:off x="4138" y="2687"/>
                <a:ext cx="1206" cy="143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433263" name="AutoShape 934"/>
              <p:cNvSpPr>
                <a:spLocks noChangeArrowheads="1"/>
              </p:cNvSpPr>
              <p:nvPr/>
            </p:nvSpPr>
            <p:spPr bwMode="auto">
              <a:xfrm>
                <a:off x="4202" y="2717"/>
                <a:ext cx="1078" cy="81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433264" name="Oval 935"/>
              <p:cNvSpPr>
                <a:spLocks noChangeArrowheads="1"/>
              </p:cNvSpPr>
              <p:nvPr/>
            </p:nvSpPr>
            <p:spPr bwMode="auto">
              <a:xfrm>
                <a:off x="4308" y="2381"/>
                <a:ext cx="160" cy="153"/>
              </a:xfrm>
              <a:prstGeom prst="ellipse">
                <a:avLst/>
              </a:prstGeom>
              <a:solidFill>
                <a:srgbClr val="33CC33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433265" name="Oval 936"/>
              <p:cNvSpPr>
                <a:spLocks noChangeArrowheads="1"/>
              </p:cNvSpPr>
              <p:nvPr/>
            </p:nvSpPr>
            <p:spPr bwMode="auto">
              <a:xfrm>
                <a:off x="4490" y="2392"/>
                <a:ext cx="160" cy="143"/>
              </a:xfrm>
              <a:prstGeom prst="ellipse">
                <a:avLst/>
              </a:pr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l-GR" i="0">
                  <a:solidFill>
                    <a:srgbClr val="FF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433266" name="Oval 937"/>
              <p:cNvSpPr>
                <a:spLocks noChangeArrowheads="1"/>
              </p:cNvSpPr>
              <p:nvPr/>
            </p:nvSpPr>
            <p:spPr bwMode="auto">
              <a:xfrm>
                <a:off x="4661" y="2381"/>
                <a:ext cx="160" cy="143"/>
              </a:xfrm>
              <a:prstGeom prst="ellipse">
                <a:avLst/>
              </a:prstGeom>
              <a:solidFill>
                <a:srgbClr val="33CC33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433267" name="Rectangle 938"/>
              <p:cNvSpPr>
                <a:spLocks noChangeArrowheads="1"/>
              </p:cNvSpPr>
              <p:nvPr/>
            </p:nvSpPr>
            <p:spPr bwMode="auto">
              <a:xfrm>
                <a:off x="5066" y="1832"/>
                <a:ext cx="85" cy="763"/>
              </a:xfrm>
              <a:prstGeom prst="rect">
                <a:avLst/>
              </a:prstGeom>
              <a:solidFill>
                <a:srgbClr val="29292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</p:grpSp>
        <p:grpSp>
          <p:nvGrpSpPr>
            <p:cNvPr id="433202" name="Group 1108"/>
            <p:cNvGrpSpPr>
              <a:grpSpLocks/>
            </p:cNvGrpSpPr>
            <p:nvPr/>
          </p:nvGrpSpPr>
          <p:grpSpPr bwMode="auto">
            <a:xfrm>
              <a:off x="2802867" y="2278719"/>
              <a:ext cx="812691" cy="359377"/>
              <a:chOff x="2356" y="1300"/>
              <a:chExt cx="555" cy="194"/>
            </a:xfrm>
          </p:grpSpPr>
          <p:sp>
            <p:nvSpPr>
              <p:cNvPr id="433236" name="Oval 407"/>
              <p:cNvSpPr>
                <a:spLocks noChangeArrowheads="1"/>
              </p:cNvSpPr>
              <p:nvPr/>
            </p:nvSpPr>
            <p:spPr bwMode="auto">
              <a:xfrm>
                <a:off x="2357" y="1385"/>
                <a:ext cx="551" cy="109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 sz="2400" i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433237" name="Rectangle 410"/>
              <p:cNvSpPr>
                <a:spLocks noChangeArrowheads="1"/>
              </p:cNvSpPr>
              <p:nvPr/>
            </p:nvSpPr>
            <p:spPr bwMode="auto">
              <a:xfrm>
                <a:off x="2357" y="1374"/>
                <a:ext cx="554" cy="66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 i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433238" name="Oval 411"/>
              <p:cNvSpPr>
                <a:spLocks noChangeArrowheads="1"/>
              </p:cNvSpPr>
              <p:nvPr/>
            </p:nvSpPr>
            <p:spPr bwMode="auto">
              <a:xfrm>
                <a:off x="2356" y="1300"/>
                <a:ext cx="551" cy="12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rgbClr val="FFFFFF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 sz="2400" i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grpSp>
            <p:nvGrpSpPr>
              <p:cNvPr id="433239" name="Group 1112"/>
              <p:cNvGrpSpPr>
                <a:grpSpLocks/>
              </p:cNvGrpSpPr>
              <p:nvPr/>
            </p:nvGrpSpPr>
            <p:grpSpPr bwMode="auto">
              <a:xfrm>
                <a:off x="2468" y="1332"/>
                <a:ext cx="310" cy="60"/>
                <a:chOff x="2468" y="1332"/>
                <a:chExt cx="310" cy="60"/>
              </a:xfrm>
            </p:grpSpPr>
            <p:sp>
              <p:nvSpPr>
                <p:cNvPr id="433242" name="Freeform 1113"/>
                <p:cNvSpPr>
                  <a:spLocks/>
                </p:cNvSpPr>
                <p:nvPr/>
              </p:nvSpPr>
              <p:spPr bwMode="auto">
                <a:xfrm>
                  <a:off x="2468" y="1332"/>
                  <a:ext cx="310" cy="60"/>
                </a:xfrm>
                <a:custGeom>
                  <a:avLst/>
                  <a:gdLst>
                    <a:gd name="T0" fmla="*/ 0 w 310"/>
                    <a:gd name="T1" fmla="*/ 60 h 60"/>
                    <a:gd name="T2" fmla="*/ 96 w 310"/>
                    <a:gd name="T3" fmla="*/ 60 h 60"/>
                    <a:gd name="T4" fmla="*/ 192 w 310"/>
                    <a:gd name="T5" fmla="*/ 0 h 60"/>
                    <a:gd name="T6" fmla="*/ 310 w 310"/>
                    <a:gd name="T7" fmla="*/ 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"/>
                    <a:gd name="T13" fmla="*/ 0 h 60"/>
                    <a:gd name="T14" fmla="*/ 310 w 310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" h="60">
                      <a:moveTo>
                        <a:pt x="0" y="60"/>
                      </a:moveTo>
                      <a:lnTo>
                        <a:pt x="96" y="60"/>
                      </a:lnTo>
                      <a:lnTo>
                        <a:pt x="192" y="0"/>
                      </a:lnTo>
                      <a:lnTo>
                        <a:pt x="310" y="0"/>
                      </a:lnTo>
                    </a:path>
                  </a:pathLst>
                </a:custGeom>
                <a:noFill/>
                <a:ln w="28575" cmpd="sng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33243" name="Freeform 1114"/>
                <p:cNvSpPr>
                  <a:spLocks/>
                </p:cNvSpPr>
                <p:nvPr/>
              </p:nvSpPr>
              <p:spPr bwMode="auto">
                <a:xfrm>
                  <a:off x="2482" y="1332"/>
                  <a:ext cx="282" cy="60"/>
                </a:xfrm>
                <a:custGeom>
                  <a:avLst/>
                  <a:gdLst>
                    <a:gd name="T0" fmla="*/ 0 w 282"/>
                    <a:gd name="T1" fmla="*/ 0 h 60"/>
                    <a:gd name="T2" fmla="*/ 96 w 282"/>
                    <a:gd name="T3" fmla="*/ 0 h 60"/>
                    <a:gd name="T4" fmla="*/ 192 w 282"/>
                    <a:gd name="T5" fmla="*/ 60 h 60"/>
                    <a:gd name="T6" fmla="*/ 282 w 282"/>
                    <a:gd name="T7" fmla="*/ 60 h 6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2"/>
                    <a:gd name="T13" fmla="*/ 0 h 60"/>
                    <a:gd name="T14" fmla="*/ 282 w 282"/>
                    <a:gd name="T15" fmla="*/ 60 h 6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2" h="60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192" y="60"/>
                      </a:lnTo>
                      <a:lnTo>
                        <a:pt x="282" y="60"/>
                      </a:lnTo>
                    </a:path>
                  </a:pathLst>
                </a:custGeom>
                <a:noFill/>
                <a:ln w="28575" cmpd="sng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433240" name="Line 1115"/>
              <p:cNvSpPr>
                <a:spLocks noChangeShapeType="1"/>
              </p:cNvSpPr>
              <p:nvPr/>
            </p:nvSpPr>
            <p:spPr bwMode="auto">
              <a:xfrm>
                <a:off x="2363" y="1361"/>
                <a:ext cx="0" cy="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33241" name="Line 1116"/>
              <p:cNvSpPr>
                <a:spLocks noChangeShapeType="1"/>
              </p:cNvSpPr>
              <p:nvPr/>
            </p:nvSpPr>
            <p:spPr bwMode="auto">
              <a:xfrm>
                <a:off x="2907" y="1362"/>
                <a:ext cx="0" cy="8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433203" name="Group 906"/>
            <p:cNvGrpSpPr>
              <a:grpSpLocks/>
            </p:cNvGrpSpPr>
            <p:nvPr/>
          </p:nvGrpSpPr>
          <p:grpSpPr bwMode="auto">
            <a:xfrm>
              <a:off x="5744506" y="2621620"/>
              <a:ext cx="367260" cy="578780"/>
              <a:chOff x="4140" y="429"/>
              <a:chExt cx="1425" cy="2396"/>
            </a:xfrm>
          </p:grpSpPr>
          <p:sp>
            <p:nvSpPr>
              <p:cNvPr id="433204" name="Freeform 907"/>
              <p:cNvSpPr>
                <a:spLocks/>
              </p:cNvSpPr>
              <p:nvPr/>
            </p:nvSpPr>
            <p:spPr bwMode="auto">
              <a:xfrm>
                <a:off x="5268" y="433"/>
                <a:ext cx="283" cy="2286"/>
              </a:xfrm>
              <a:custGeom>
                <a:avLst/>
                <a:gdLst>
                  <a:gd name="T0" fmla="*/ 14 w 354"/>
                  <a:gd name="T1" fmla="*/ 0 h 2742"/>
                  <a:gd name="T2" fmla="*/ 74 w 354"/>
                  <a:gd name="T3" fmla="*/ 95 h 2742"/>
                  <a:gd name="T4" fmla="*/ 73 w 354"/>
                  <a:gd name="T5" fmla="*/ 734 h 2742"/>
                  <a:gd name="T6" fmla="*/ 0 w 354"/>
                  <a:gd name="T7" fmla="*/ 768 h 2742"/>
                  <a:gd name="T8" fmla="*/ 14 w 354"/>
                  <a:gd name="T9" fmla="*/ 0 h 27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4"/>
                  <a:gd name="T16" fmla="*/ 0 h 2742"/>
                  <a:gd name="T17" fmla="*/ 354 w 354"/>
                  <a:gd name="T18" fmla="*/ 2742 h 274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4" h="2742">
                    <a:moveTo>
                      <a:pt x="63" y="0"/>
                    </a:moveTo>
                    <a:lnTo>
                      <a:pt x="354" y="339"/>
                    </a:lnTo>
                    <a:lnTo>
                      <a:pt x="346" y="2624"/>
                    </a:lnTo>
                    <a:lnTo>
                      <a:pt x="0" y="2742"/>
                    </a:lnTo>
                    <a:lnTo>
                      <a:pt x="6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33205" name="Rectangle 908"/>
              <p:cNvSpPr>
                <a:spLocks noChangeArrowheads="1"/>
              </p:cNvSpPr>
              <p:nvPr/>
            </p:nvSpPr>
            <p:spPr bwMode="auto">
              <a:xfrm>
                <a:off x="4205" y="434"/>
                <a:ext cx="1046" cy="2280"/>
              </a:xfrm>
              <a:prstGeom prst="rect">
                <a:avLst/>
              </a:pr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433206" name="Freeform 909"/>
              <p:cNvSpPr>
                <a:spLocks/>
              </p:cNvSpPr>
              <p:nvPr/>
            </p:nvSpPr>
            <p:spPr bwMode="auto">
              <a:xfrm>
                <a:off x="5321" y="570"/>
                <a:ext cx="169" cy="2115"/>
              </a:xfrm>
              <a:custGeom>
                <a:avLst/>
                <a:gdLst>
                  <a:gd name="T0" fmla="*/ 2 w 211"/>
                  <a:gd name="T1" fmla="*/ 0 h 2537"/>
                  <a:gd name="T2" fmla="*/ 45 w 211"/>
                  <a:gd name="T3" fmla="*/ 61 h 2537"/>
                  <a:gd name="T4" fmla="*/ 2 w 211"/>
                  <a:gd name="T5" fmla="*/ 699 h 2537"/>
                  <a:gd name="T6" fmla="*/ 2 w 211"/>
                  <a:gd name="T7" fmla="*/ 0 h 253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1"/>
                  <a:gd name="T13" fmla="*/ 0 h 2537"/>
                  <a:gd name="T14" fmla="*/ 211 w 211"/>
                  <a:gd name="T15" fmla="*/ 2537 h 253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1" h="2537">
                    <a:moveTo>
                      <a:pt x="7" y="0"/>
                    </a:moveTo>
                    <a:cubicBezTo>
                      <a:pt x="7" y="0"/>
                      <a:pt x="57" y="28"/>
                      <a:pt x="211" y="218"/>
                    </a:cubicBezTo>
                    <a:cubicBezTo>
                      <a:pt x="0" y="1229"/>
                      <a:pt x="41" y="2537"/>
                      <a:pt x="7" y="2501"/>
                    </a:cubicBezTo>
                    <a:lnTo>
                      <a:pt x="7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808080"/>
                  </a:gs>
                  <a:gs pos="100000">
                    <a:srgbClr val="F8F8F8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33207" name="Freeform 910"/>
              <p:cNvSpPr>
                <a:spLocks/>
              </p:cNvSpPr>
              <p:nvPr/>
            </p:nvSpPr>
            <p:spPr bwMode="auto">
              <a:xfrm>
                <a:off x="5284" y="1640"/>
                <a:ext cx="263" cy="189"/>
              </a:xfrm>
              <a:custGeom>
                <a:avLst/>
                <a:gdLst>
                  <a:gd name="T0" fmla="*/ 2 w 328"/>
                  <a:gd name="T1" fmla="*/ 0 h 226"/>
                  <a:gd name="T2" fmla="*/ 70 w 328"/>
                  <a:gd name="T3" fmla="*/ 36 h 226"/>
                  <a:gd name="T4" fmla="*/ 70 w 328"/>
                  <a:gd name="T5" fmla="*/ 64 h 226"/>
                  <a:gd name="T6" fmla="*/ 0 w 328"/>
                  <a:gd name="T7" fmla="*/ 28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8"/>
                  <a:gd name="T16" fmla="*/ 0 h 226"/>
                  <a:gd name="T17" fmla="*/ 328 w 328"/>
                  <a:gd name="T18" fmla="*/ 226 h 2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33208" name="Rectangle 911"/>
              <p:cNvSpPr>
                <a:spLocks noChangeArrowheads="1"/>
              </p:cNvSpPr>
              <p:nvPr/>
            </p:nvSpPr>
            <p:spPr bwMode="auto">
              <a:xfrm>
                <a:off x="4216" y="699"/>
                <a:ext cx="587" cy="51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grpSp>
            <p:nvGrpSpPr>
              <p:cNvPr id="433209" name="Group 912"/>
              <p:cNvGrpSpPr>
                <a:grpSpLocks/>
              </p:cNvGrpSpPr>
              <p:nvPr/>
            </p:nvGrpSpPr>
            <p:grpSpPr bwMode="auto">
              <a:xfrm>
                <a:off x="4749" y="668"/>
                <a:ext cx="581" cy="145"/>
                <a:chOff x="614" y="2568"/>
                <a:chExt cx="725" cy="139"/>
              </a:xfrm>
            </p:grpSpPr>
            <p:sp>
              <p:nvSpPr>
                <p:cNvPr id="433234" name="AutoShape 913"/>
                <p:cNvSpPr>
                  <a:spLocks noChangeArrowheads="1"/>
                </p:cNvSpPr>
                <p:nvPr/>
              </p:nvSpPr>
              <p:spPr bwMode="auto">
                <a:xfrm>
                  <a:off x="614" y="2568"/>
                  <a:ext cx="719" cy="166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solidFill>
                      <a:srgbClr val="000000"/>
                    </a:solidFill>
                    <a:latin typeface="Arial" charset="0"/>
                    <a:cs typeface="Arial" charset="0"/>
                  </a:endParaRPr>
                </a:p>
              </p:txBody>
            </p:sp>
            <p:sp>
              <p:nvSpPr>
                <p:cNvPr id="433235" name="AutoShape 914"/>
                <p:cNvSpPr>
                  <a:spLocks noChangeArrowheads="1"/>
                </p:cNvSpPr>
                <p:nvPr/>
              </p:nvSpPr>
              <p:spPr bwMode="auto">
                <a:xfrm>
                  <a:off x="628" y="2588"/>
                  <a:ext cx="693" cy="127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solidFill>
                      <a:srgbClr val="000000"/>
                    </a:solidFill>
                    <a:latin typeface="Arial" charset="0"/>
                    <a:cs typeface="Arial" charset="0"/>
                  </a:endParaRPr>
                </a:p>
              </p:txBody>
            </p:sp>
          </p:grpSp>
          <p:sp>
            <p:nvSpPr>
              <p:cNvPr id="433210" name="Rectangle 915"/>
              <p:cNvSpPr>
                <a:spLocks noChangeArrowheads="1"/>
              </p:cNvSpPr>
              <p:nvPr/>
            </p:nvSpPr>
            <p:spPr bwMode="auto">
              <a:xfrm>
                <a:off x="4226" y="1024"/>
                <a:ext cx="587" cy="41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grpSp>
            <p:nvGrpSpPr>
              <p:cNvPr id="433211" name="Group 916"/>
              <p:cNvGrpSpPr>
                <a:grpSpLocks/>
              </p:cNvGrpSpPr>
              <p:nvPr/>
            </p:nvGrpSpPr>
            <p:grpSpPr bwMode="auto">
              <a:xfrm>
                <a:off x="4747" y="994"/>
                <a:ext cx="581" cy="134"/>
                <a:chOff x="614" y="2568"/>
                <a:chExt cx="725" cy="139"/>
              </a:xfrm>
            </p:grpSpPr>
            <p:sp>
              <p:nvSpPr>
                <p:cNvPr id="433232" name="AutoShape 917"/>
                <p:cNvSpPr>
                  <a:spLocks noChangeArrowheads="1"/>
                </p:cNvSpPr>
                <p:nvPr/>
              </p:nvSpPr>
              <p:spPr bwMode="auto">
                <a:xfrm>
                  <a:off x="617" y="2568"/>
                  <a:ext cx="719" cy="169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solidFill>
                      <a:srgbClr val="000000"/>
                    </a:solidFill>
                    <a:latin typeface="Arial" charset="0"/>
                    <a:cs typeface="Arial" charset="0"/>
                  </a:endParaRPr>
                </a:p>
              </p:txBody>
            </p:sp>
            <p:sp>
              <p:nvSpPr>
                <p:cNvPr id="433233" name="AutoShape 918"/>
                <p:cNvSpPr>
                  <a:spLocks noChangeArrowheads="1"/>
                </p:cNvSpPr>
                <p:nvPr/>
              </p:nvSpPr>
              <p:spPr bwMode="auto">
                <a:xfrm>
                  <a:off x="630" y="2589"/>
                  <a:ext cx="693" cy="127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solidFill>
                      <a:srgbClr val="000000"/>
                    </a:solidFill>
                    <a:latin typeface="Arial" charset="0"/>
                    <a:cs typeface="Arial" charset="0"/>
                  </a:endParaRPr>
                </a:p>
              </p:txBody>
            </p:sp>
          </p:grpSp>
          <p:sp>
            <p:nvSpPr>
              <p:cNvPr id="433212" name="Rectangle 919"/>
              <p:cNvSpPr>
                <a:spLocks noChangeArrowheads="1"/>
              </p:cNvSpPr>
              <p:nvPr/>
            </p:nvSpPr>
            <p:spPr bwMode="auto">
              <a:xfrm>
                <a:off x="4216" y="1360"/>
                <a:ext cx="598" cy="51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433213" name="Rectangle 920"/>
              <p:cNvSpPr>
                <a:spLocks noChangeArrowheads="1"/>
              </p:cNvSpPr>
              <p:nvPr/>
            </p:nvSpPr>
            <p:spPr bwMode="auto">
              <a:xfrm>
                <a:off x="4226" y="1656"/>
                <a:ext cx="598" cy="51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grpSp>
            <p:nvGrpSpPr>
              <p:cNvPr id="433214" name="Group 921"/>
              <p:cNvGrpSpPr>
                <a:grpSpLocks/>
              </p:cNvGrpSpPr>
              <p:nvPr/>
            </p:nvGrpSpPr>
            <p:grpSpPr bwMode="auto">
              <a:xfrm>
                <a:off x="4735" y="1627"/>
                <a:ext cx="582" cy="151"/>
                <a:chOff x="614" y="2568"/>
                <a:chExt cx="725" cy="139"/>
              </a:xfrm>
            </p:grpSpPr>
            <p:sp>
              <p:nvSpPr>
                <p:cNvPr id="433230" name="AutoShape 922"/>
                <p:cNvSpPr>
                  <a:spLocks noChangeArrowheads="1"/>
                </p:cNvSpPr>
                <p:nvPr/>
              </p:nvSpPr>
              <p:spPr bwMode="auto">
                <a:xfrm>
                  <a:off x="618" y="2594"/>
                  <a:ext cx="718" cy="112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solidFill>
                      <a:srgbClr val="000000"/>
                    </a:solidFill>
                    <a:latin typeface="Arial" charset="0"/>
                    <a:cs typeface="Arial" charset="0"/>
                  </a:endParaRPr>
                </a:p>
              </p:txBody>
            </p:sp>
            <p:sp>
              <p:nvSpPr>
                <p:cNvPr id="433231" name="AutoShape 923"/>
                <p:cNvSpPr>
                  <a:spLocks noChangeArrowheads="1"/>
                </p:cNvSpPr>
                <p:nvPr/>
              </p:nvSpPr>
              <p:spPr bwMode="auto">
                <a:xfrm>
                  <a:off x="632" y="2613"/>
                  <a:ext cx="691" cy="75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solidFill>
                      <a:srgbClr val="000000"/>
                    </a:solidFill>
                    <a:latin typeface="Arial" charset="0"/>
                    <a:cs typeface="Arial" charset="0"/>
                  </a:endParaRPr>
                </a:p>
              </p:txBody>
            </p:sp>
          </p:grpSp>
          <p:sp>
            <p:nvSpPr>
              <p:cNvPr id="433215" name="Freeform 924"/>
              <p:cNvSpPr>
                <a:spLocks/>
              </p:cNvSpPr>
              <p:nvPr/>
            </p:nvSpPr>
            <p:spPr bwMode="auto">
              <a:xfrm>
                <a:off x="5288" y="1354"/>
                <a:ext cx="263" cy="188"/>
              </a:xfrm>
              <a:custGeom>
                <a:avLst/>
                <a:gdLst>
                  <a:gd name="T0" fmla="*/ 2 w 328"/>
                  <a:gd name="T1" fmla="*/ 0 h 226"/>
                  <a:gd name="T2" fmla="*/ 70 w 328"/>
                  <a:gd name="T3" fmla="*/ 35 h 226"/>
                  <a:gd name="T4" fmla="*/ 70 w 328"/>
                  <a:gd name="T5" fmla="*/ 62 h 226"/>
                  <a:gd name="T6" fmla="*/ 0 w 328"/>
                  <a:gd name="T7" fmla="*/ 27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8"/>
                  <a:gd name="T16" fmla="*/ 0 h 226"/>
                  <a:gd name="T17" fmla="*/ 328 w 328"/>
                  <a:gd name="T18" fmla="*/ 226 h 2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grpSp>
            <p:nvGrpSpPr>
              <p:cNvPr id="433216" name="Group 925"/>
              <p:cNvGrpSpPr>
                <a:grpSpLocks/>
              </p:cNvGrpSpPr>
              <p:nvPr/>
            </p:nvGrpSpPr>
            <p:grpSpPr bwMode="auto">
              <a:xfrm>
                <a:off x="4739" y="1327"/>
                <a:ext cx="582" cy="139"/>
                <a:chOff x="614" y="2568"/>
                <a:chExt cx="725" cy="139"/>
              </a:xfrm>
            </p:grpSpPr>
            <p:sp>
              <p:nvSpPr>
                <p:cNvPr id="433228" name="AutoShape 926"/>
                <p:cNvSpPr>
                  <a:spLocks noChangeArrowheads="1"/>
                </p:cNvSpPr>
                <p:nvPr/>
              </p:nvSpPr>
              <p:spPr bwMode="auto">
                <a:xfrm>
                  <a:off x="613" y="2571"/>
                  <a:ext cx="691" cy="163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solidFill>
                      <a:srgbClr val="000000"/>
                    </a:solidFill>
                    <a:latin typeface="Arial" charset="0"/>
                    <a:cs typeface="Arial" charset="0"/>
                  </a:endParaRPr>
                </a:p>
              </p:txBody>
            </p:sp>
            <p:sp>
              <p:nvSpPr>
                <p:cNvPr id="433229" name="AutoShape 927"/>
                <p:cNvSpPr>
                  <a:spLocks noChangeArrowheads="1"/>
                </p:cNvSpPr>
                <p:nvPr/>
              </p:nvSpPr>
              <p:spPr bwMode="auto">
                <a:xfrm>
                  <a:off x="627" y="2591"/>
                  <a:ext cx="665" cy="122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solidFill>
                      <a:srgbClr val="000000"/>
                    </a:solidFill>
                    <a:latin typeface="Arial" charset="0"/>
                    <a:cs typeface="Arial" charset="0"/>
                  </a:endParaRPr>
                </a:p>
              </p:txBody>
            </p:sp>
          </p:grpSp>
          <p:sp>
            <p:nvSpPr>
              <p:cNvPr id="433217" name="Rectangle 928"/>
              <p:cNvSpPr>
                <a:spLocks noChangeArrowheads="1"/>
              </p:cNvSpPr>
              <p:nvPr/>
            </p:nvSpPr>
            <p:spPr bwMode="auto">
              <a:xfrm>
                <a:off x="5251" y="434"/>
                <a:ext cx="64" cy="2290"/>
              </a:xfrm>
              <a:prstGeom prst="rect">
                <a:avLst/>
              </a:prstGeom>
              <a:gradFill rotWithShape="1">
                <a:gsLst>
                  <a:gs pos="0">
                    <a:srgbClr val="333333"/>
                  </a:gs>
                  <a:gs pos="5000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433218" name="Freeform 929"/>
              <p:cNvSpPr>
                <a:spLocks/>
              </p:cNvSpPr>
              <p:nvPr/>
            </p:nvSpPr>
            <p:spPr bwMode="auto">
              <a:xfrm>
                <a:off x="5312" y="1007"/>
                <a:ext cx="237" cy="213"/>
              </a:xfrm>
              <a:custGeom>
                <a:avLst/>
                <a:gdLst>
                  <a:gd name="T0" fmla="*/ 2 w 296"/>
                  <a:gd name="T1" fmla="*/ 0 h 256"/>
                  <a:gd name="T2" fmla="*/ 62 w 296"/>
                  <a:gd name="T3" fmla="*/ 39 h 256"/>
                  <a:gd name="T4" fmla="*/ 62 w 296"/>
                  <a:gd name="T5" fmla="*/ 71 h 256"/>
                  <a:gd name="T6" fmla="*/ 0 w 296"/>
                  <a:gd name="T7" fmla="*/ 27 h 256"/>
                  <a:gd name="T8" fmla="*/ 2 w 296"/>
                  <a:gd name="T9" fmla="*/ 0 h 2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6"/>
                  <a:gd name="T16" fmla="*/ 0 h 256"/>
                  <a:gd name="T17" fmla="*/ 296 w 296"/>
                  <a:gd name="T18" fmla="*/ 256 h 25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6" h="256">
                    <a:moveTo>
                      <a:pt x="4" y="0"/>
                    </a:moveTo>
                    <a:cubicBezTo>
                      <a:pt x="55" y="10"/>
                      <a:pt x="144" y="68"/>
                      <a:pt x="292" y="144"/>
                    </a:cubicBezTo>
                    <a:cubicBezTo>
                      <a:pt x="290" y="178"/>
                      <a:pt x="296" y="188"/>
                      <a:pt x="296" y="256"/>
                    </a:cubicBezTo>
                    <a:cubicBezTo>
                      <a:pt x="296" y="256"/>
                      <a:pt x="160" y="176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33219" name="Freeform 930"/>
              <p:cNvSpPr>
                <a:spLocks/>
              </p:cNvSpPr>
              <p:nvPr/>
            </p:nvSpPr>
            <p:spPr bwMode="auto">
              <a:xfrm>
                <a:off x="5315" y="680"/>
                <a:ext cx="244" cy="240"/>
              </a:xfrm>
              <a:custGeom>
                <a:avLst/>
                <a:gdLst>
                  <a:gd name="T0" fmla="*/ 0 w 304"/>
                  <a:gd name="T1" fmla="*/ 0 h 288"/>
                  <a:gd name="T2" fmla="*/ 65 w 304"/>
                  <a:gd name="T3" fmla="*/ 46 h 288"/>
                  <a:gd name="T4" fmla="*/ 61 w 304"/>
                  <a:gd name="T5" fmla="*/ 81 h 288"/>
                  <a:gd name="T6" fmla="*/ 2 w 304"/>
                  <a:gd name="T7" fmla="*/ 35 h 288"/>
                  <a:gd name="T8" fmla="*/ 0 w 304"/>
                  <a:gd name="T9" fmla="*/ 0 h 28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4"/>
                  <a:gd name="T16" fmla="*/ 0 h 288"/>
                  <a:gd name="T17" fmla="*/ 304 w 304"/>
                  <a:gd name="T18" fmla="*/ 288 h 28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4" h="288">
                    <a:moveTo>
                      <a:pt x="0" y="0"/>
                    </a:moveTo>
                    <a:cubicBezTo>
                      <a:pt x="51" y="10"/>
                      <a:pt x="148" y="76"/>
                      <a:pt x="304" y="164"/>
                    </a:cubicBezTo>
                    <a:cubicBezTo>
                      <a:pt x="302" y="198"/>
                      <a:pt x="284" y="220"/>
                      <a:pt x="284" y="288"/>
                    </a:cubicBezTo>
                    <a:cubicBezTo>
                      <a:pt x="284" y="288"/>
                      <a:pt x="163" y="179"/>
                      <a:pt x="8" y="124"/>
                    </a:cubicBezTo>
                    <a:cubicBezTo>
                      <a:pt x="8" y="72"/>
                      <a:pt x="0" y="17"/>
                      <a:pt x="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33220" name="Oval 931"/>
              <p:cNvSpPr>
                <a:spLocks noChangeArrowheads="1"/>
              </p:cNvSpPr>
              <p:nvPr/>
            </p:nvSpPr>
            <p:spPr bwMode="auto">
              <a:xfrm>
                <a:off x="5518" y="2612"/>
                <a:ext cx="43" cy="92"/>
              </a:xfrm>
              <a:prstGeom prst="ellipse">
                <a:avLst/>
              </a:prstGeom>
              <a:solidFill>
                <a:srgbClr val="333333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433221" name="Freeform 932"/>
              <p:cNvSpPr>
                <a:spLocks/>
              </p:cNvSpPr>
              <p:nvPr/>
            </p:nvSpPr>
            <p:spPr bwMode="auto">
              <a:xfrm>
                <a:off x="5302" y="2614"/>
                <a:ext cx="245" cy="200"/>
              </a:xfrm>
              <a:custGeom>
                <a:avLst/>
                <a:gdLst>
                  <a:gd name="T0" fmla="*/ 0 w 306"/>
                  <a:gd name="T1" fmla="*/ 30 h 240"/>
                  <a:gd name="T2" fmla="*/ 2 w 306"/>
                  <a:gd name="T3" fmla="*/ 68 h 240"/>
                  <a:gd name="T4" fmla="*/ 65 w 306"/>
                  <a:gd name="T5" fmla="*/ 31 h 240"/>
                  <a:gd name="T6" fmla="*/ 62 w 306"/>
                  <a:gd name="T7" fmla="*/ 0 h 240"/>
                  <a:gd name="T8" fmla="*/ 0 w 306"/>
                  <a:gd name="T9" fmla="*/ 30 h 2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6"/>
                  <a:gd name="T16" fmla="*/ 0 h 240"/>
                  <a:gd name="T17" fmla="*/ 306 w 306"/>
                  <a:gd name="T18" fmla="*/ 240 h 24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6" h="240">
                    <a:moveTo>
                      <a:pt x="0" y="106"/>
                    </a:moveTo>
                    <a:lnTo>
                      <a:pt x="2" y="240"/>
                    </a:lnTo>
                    <a:lnTo>
                      <a:pt x="306" y="110"/>
                    </a:lnTo>
                    <a:lnTo>
                      <a:pt x="300" y="0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3333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33222" name="AutoShape 933"/>
              <p:cNvSpPr>
                <a:spLocks noChangeArrowheads="1"/>
              </p:cNvSpPr>
              <p:nvPr/>
            </p:nvSpPr>
            <p:spPr bwMode="auto">
              <a:xfrm>
                <a:off x="4141" y="2684"/>
                <a:ext cx="1195" cy="143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433223" name="AutoShape 934"/>
              <p:cNvSpPr>
                <a:spLocks noChangeArrowheads="1"/>
              </p:cNvSpPr>
              <p:nvPr/>
            </p:nvSpPr>
            <p:spPr bwMode="auto">
              <a:xfrm>
                <a:off x="4205" y="2714"/>
                <a:ext cx="1067" cy="81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433224" name="Oval 935"/>
              <p:cNvSpPr>
                <a:spLocks noChangeArrowheads="1"/>
              </p:cNvSpPr>
              <p:nvPr/>
            </p:nvSpPr>
            <p:spPr bwMode="auto">
              <a:xfrm>
                <a:off x="4312" y="2389"/>
                <a:ext cx="149" cy="143"/>
              </a:xfrm>
              <a:prstGeom prst="ellipse">
                <a:avLst/>
              </a:prstGeom>
              <a:solidFill>
                <a:srgbClr val="33CC33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433225" name="Oval 936"/>
              <p:cNvSpPr>
                <a:spLocks noChangeArrowheads="1"/>
              </p:cNvSpPr>
              <p:nvPr/>
            </p:nvSpPr>
            <p:spPr bwMode="auto">
              <a:xfrm>
                <a:off x="4482" y="2389"/>
                <a:ext cx="160" cy="143"/>
              </a:xfrm>
              <a:prstGeom prst="ellipse">
                <a:avLst/>
              </a:pr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l-GR" i="0">
                  <a:solidFill>
                    <a:srgbClr val="FF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433226" name="Oval 937"/>
              <p:cNvSpPr>
                <a:spLocks noChangeArrowheads="1"/>
              </p:cNvSpPr>
              <p:nvPr/>
            </p:nvSpPr>
            <p:spPr bwMode="auto">
              <a:xfrm>
                <a:off x="4664" y="2378"/>
                <a:ext cx="149" cy="143"/>
              </a:xfrm>
              <a:prstGeom prst="ellipse">
                <a:avLst/>
              </a:prstGeom>
              <a:solidFill>
                <a:srgbClr val="33CC33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433227" name="Rectangle 938"/>
              <p:cNvSpPr>
                <a:spLocks noChangeArrowheads="1"/>
              </p:cNvSpPr>
              <p:nvPr/>
            </p:nvSpPr>
            <p:spPr bwMode="auto">
              <a:xfrm>
                <a:off x="5059" y="1839"/>
                <a:ext cx="85" cy="763"/>
              </a:xfrm>
              <a:prstGeom prst="rect">
                <a:avLst/>
              </a:prstGeom>
              <a:solidFill>
                <a:srgbClr val="29292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</p:grpSp>
      </p:grpSp>
      <p:sp>
        <p:nvSpPr>
          <p:cNvPr id="433157" name="Text Box 86"/>
          <p:cNvSpPr txBox="1">
            <a:spLocks noChangeArrowheads="1"/>
          </p:cNvSpPr>
          <p:nvPr/>
        </p:nvSpPr>
        <p:spPr bwMode="auto">
          <a:xfrm>
            <a:off x="346075" y="3976688"/>
            <a:ext cx="10191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400" i="0">
                <a:solidFill>
                  <a:srgbClr val="000000"/>
                </a:solidFill>
                <a:latin typeface="Arial" charset="0"/>
                <a:cs typeface="Arial" charset="0"/>
              </a:rPr>
              <a:t>Computer </a:t>
            </a:r>
          </a:p>
          <a:p>
            <a:pPr eaLnBrk="0" hangingPunct="0"/>
            <a:r>
              <a:rPr lang="en-US" sz="1400" i="0">
                <a:solidFill>
                  <a:srgbClr val="000000"/>
                </a:solidFill>
                <a:latin typeface="Arial" charset="0"/>
                <a:cs typeface="Arial" charset="0"/>
              </a:rPr>
              <a:t>Science</a:t>
            </a:r>
            <a:endParaRPr lang="en-US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433158" name="Text Box 87"/>
          <p:cNvSpPr txBox="1">
            <a:spLocks noChangeArrowheads="1"/>
          </p:cNvSpPr>
          <p:nvPr/>
        </p:nvSpPr>
        <p:spPr bwMode="auto">
          <a:xfrm>
            <a:off x="2009775" y="4227513"/>
            <a:ext cx="114141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400" i="0">
                <a:solidFill>
                  <a:srgbClr val="000000"/>
                </a:solidFill>
                <a:latin typeface="Arial" charset="0"/>
                <a:cs typeface="Arial" charset="0"/>
              </a:rPr>
              <a:t>Electrical</a:t>
            </a:r>
          </a:p>
          <a:p>
            <a:pPr eaLnBrk="0" hangingPunct="0"/>
            <a:r>
              <a:rPr lang="en-US" sz="1400" i="0">
                <a:solidFill>
                  <a:srgbClr val="000000"/>
                </a:solidFill>
                <a:latin typeface="Arial" charset="0"/>
                <a:cs typeface="Arial" charset="0"/>
              </a:rPr>
              <a:t>Engineering</a:t>
            </a:r>
            <a:endParaRPr lang="en-US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433159" name="Text Box 88"/>
          <p:cNvSpPr txBox="1">
            <a:spLocks noChangeArrowheads="1"/>
          </p:cNvSpPr>
          <p:nvPr/>
        </p:nvSpPr>
        <p:spPr bwMode="auto">
          <a:xfrm>
            <a:off x="3500438" y="4068763"/>
            <a:ext cx="11398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400" i="0">
                <a:solidFill>
                  <a:srgbClr val="000000"/>
                </a:solidFill>
                <a:latin typeface="Arial" charset="0"/>
                <a:cs typeface="Arial" charset="0"/>
              </a:rPr>
              <a:t>Computer</a:t>
            </a:r>
          </a:p>
          <a:p>
            <a:pPr eaLnBrk="0" hangingPunct="0"/>
            <a:r>
              <a:rPr lang="en-US" sz="1400" i="0">
                <a:solidFill>
                  <a:srgbClr val="000000"/>
                </a:solidFill>
                <a:latin typeface="Arial" charset="0"/>
                <a:cs typeface="Arial" charset="0"/>
              </a:rPr>
              <a:t>Engineering</a:t>
            </a:r>
            <a:endParaRPr lang="en-US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433160" name="149 - TextBox"/>
          <p:cNvSpPr txBox="1">
            <a:spLocks noChangeArrowheads="1"/>
          </p:cNvSpPr>
          <p:nvPr/>
        </p:nvSpPr>
        <p:spPr bwMode="auto">
          <a:xfrm>
            <a:off x="5053013" y="1427163"/>
            <a:ext cx="3867150" cy="415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l-GR" sz="2000" i="0" dirty="0" smtClean="0">
                <a:solidFill>
                  <a:schemeClr val="accent2"/>
                </a:solidFill>
              </a:rPr>
              <a:t>θεωρήστε</a:t>
            </a:r>
            <a:r>
              <a:rPr lang="el-GR" sz="2000" i="0" dirty="0">
                <a:solidFill>
                  <a:schemeClr val="accent2"/>
                </a:solidFill>
              </a:rPr>
              <a:t>:</a:t>
            </a:r>
          </a:p>
          <a:p>
            <a:pPr eaLnBrk="0" hangingPunct="0">
              <a:buFont typeface="Wingdings" pitchFamily="2" charset="2"/>
              <a:buChar char="q"/>
            </a:pPr>
            <a:r>
              <a:rPr lang="el-GR" sz="2000" i="0" dirty="0">
                <a:solidFill>
                  <a:schemeClr val="accent2"/>
                </a:solidFill>
              </a:rPr>
              <a:t> </a:t>
            </a:r>
            <a:r>
              <a:rPr lang="el-GR" sz="2000" i="0" dirty="0"/>
              <a:t>ένας </a:t>
            </a:r>
            <a:r>
              <a:rPr lang="en-US" sz="2000" i="0" dirty="0"/>
              <a:t>CS </a:t>
            </a:r>
            <a:r>
              <a:rPr lang="el-GR" sz="2000" i="0" dirty="0"/>
              <a:t>χρήστης μετακινεί το γραφείο του στο ΕΕ, αλλά θέλει να συνδέεται στον </a:t>
            </a:r>
            <a:r>
              <a:rPr lang="el-GR" sz="2000" i="0" dirty="0" err="1"/>
              <a:t>μεταγωγέα</a:t>
            </a:r>
            <a:r>
              <a:rPr lang="el-GR" sz="2000" i="0" dirty="0"/>
              <a:t> του </a:t>
            </a:r>
            <a:r>
              <a:rPr lang="en-US" sz="2000" i="0" dirty="0"/>
              <a:t>CS</a:t>
            </a:r>
          </a:p>
          <a:p>
            <a:pPr eaLnBrk="0" hangingPunct="0">
              <a:buFont typeface="Wingdings" pitchFamily="2" charset="2"/>
              <a:buChar char="q"/>
            </a:pPr>
            <a:r>
              <a:rPr lang="en-US" sz="2000" i="0" dirty="0">
                <a:solidFill>
                  <a:schemeClr val="accent2"/>
                </a:solidFill>
              </a:rPr>
              <a:t> </a:t>
            </a:r>
            <a:r>
              <a:rPr lang="el-GR" sz="2000" i="0" dirty="0" smtClean="0"/>
              <a:t>ένα </a:t>
            </a:r>
            <a:r>
              <a:rPr lang="en-US" sz="2000" i="0" dirty="0">
                <a:solidFill>
                  <a:schemeClr val="accent2"/>
                </a:solidFill>
              </a:rPr>
              <a:t>broadcast domain</a:t>
            </a:r>
            <a:r>
              <a:rPr lang="en-US" sz="2000" i="0" dirty="0"/>
              <a:t>:</a:t>
            </a:r>
          </a:p>
          <a:p>
            <a:pPr lvl="1" eaLnBrk="0" hangingPunct="0">
              <a:buFont typeface="Wingdings" pitchFamily="2" charset="2"/>
              <a:buChar char="§"/>
            </a:pPr>
            <a:r>
              <a:rPr lang="en-US" i="0" dirty="0">
                <a:solidFill>
                  <a:schemeClr val="accent2"/>
                </a:solidFill>
              </a:rPr>
              <a:t> </a:t>
            </a:r>
            <a:r>
              <a:rPr lang="el-GR" i="0" dirty="0"/>
              <a:t>όλη η </a:t>
            </a:r>
            <a:r>
              <a:rPr lang="en-US" i="0" dirty="0"/>
              <a:t>broadcast </a:t>
            </a:r>
            <a:r>
              <a:rPr lang="el-GR" i="0" dirty="0" smtClean="0"/>
              <a:t>κίνηση </a:t>
            </a:r>
            <a:r>
              <a:rPr lang="el-GR" i="0" dirty="0"/>
              <a:t>επιπέδου 2 (</a:t>
            </a:r>
            <a:r>
              <a:rPr lang="en-US" i="0" dirty="0"/>
              <a:t>ARP, DHCP, </a:t>
            </a:r>
            <a:r>
              <a:rPr lang="el-GR" i="0" dirty="0"/>
              <a:t>άγνωστη θέση </a:t>
            </a:r>
            <a:r>
              <a:rPr lang="en-US" i="0" dirty="0"/>
              <a:t>MAC </a:t>
            </a:r>
            <a:r>
              <a:rPr lang="el-GR" i="0" dirty="0"/>
              <a:t>διεύθυνσης προορισμού) πρέπει να περάσει όλο το </a:t>
            </a:r>
            <a:r>
              <a:rPr lang="en-US" i="0" dirty="0"/>
              <a:t>LAN</a:t>
            </a:r>
          </a:p>
          <a:p>
            <a:pPr lvl="1" eaLnBrk="0" hangingPunct="0">
              <a:buFont typeface="Wingdings" pitchFamily="2" charset="2"/>
              <a:buChar char="§"/>
            </a:pPr>
            <a:r>
              <a:rPr lang="en-US" i="0" dirty="0">
                <a:solidFill>
                  <a:schemeClr val="accent2"/>
                </a:solidFill>
              </a:rPr>
              <a:t> </a:t>
            </a:r>
            <a:r>
              <a:rPr lang="el-GR" i="0" dirty="0"/>
              <a:t>θέματα ασφάλειας/</a:t>
            </a:r>
            <a:r>
              <a:rPr lang="el-GR" i="0" dirty="0" err="1"/>
              <a:t>ιδιωτικότητας,</a:t>
            </a:r>
            <a:r>
              <a:rPr lang="el-GR" i="0" dirty="0"/>
              <a:t> αποτελεσματικότητας</a:t>
            </a:r>
            <a:endParaRPr lang="el-GR" i="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177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VLANs</a:t>
            </a:r>
            <a:endParaRPr lang="el-GR" smtClean="0"/>
          </a:p>
        </p:txBody>
      </p:sp>
      <p:sp>
        <p:nvSpPr>
          <p:cNvPr id="434178" name="2 - Θέση υποσέλιδου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l-GR" dirty="0" smtClean="0"/>
              <a:t>Δίκτυα Επικοινωνιών- </a:t>
            </a:r>
            <a:r>
              <a:rPr lang="en-US" dirty="0"/>
              <a:t>5: </a:t>
            </a:r>
            <a:r>
              <a:rPr lang="el-GR" dirty="0"/>
              <a:t>Επίπεδο ζεύξης δεδομένων</a:t>
            </a:r>
            <a:endParaRPr lang="en-US" dirty="0"/>
          </a:p>
        </p:txBody>
      </p:sp>
      <p:sp>
        <p:nvSpPr>
          <p:cNvPr id="434179" name="3 - Θέση αριθμού διαφάνειας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B3496542-E4CA-47E7-B8FD-9C00F0E2D462}" type="slidenum">
              <a:rPr lang="en-US" smtClean="0">
                <a:latin typeface="Arial" charset="0"/>
                <a:cs typeface="Arial" charset="0"/>
              </a:rPr>
              <a:pPr/>
              <a:t>72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434180" name="Rectangle 86"/>
          <p:cNvSpPr>
            <a:spLocks noChangeArrowheads="1"/>
          </p:cNvSpPr>
          <p:nvPr/>
        </p:nvSpPr>
        <p:spPr bwMode="auto">
          <a:xfrm>
            <a:off x="241300" y="1501775"/>
            <a:ext cx="3216275" cy="281305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434181" name="Text Box 87"/>
          <p:cNvSpPr txBox="1">
            <a:spLocks noChangeArrowheads="1"/>
          </p:cNvSpPr>
          <p:nvPr/>
        </p:nvSpPr>
        <p:spPr bwMode="auto">
          <a:xfrm>
            <a:off x="546100" y="1174750"/>
            <a:ext cx="1836738" cy="7080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2000" b="1">
                <a:solidFill>
                  <a:srgbClr val="CC0000"/>
                </a:solidFill>
                <a:latin typeface="Arial" charset="0"/>
                <a:cs typeface="Arial" charset="0"/>
              </a:rPr>
              <a:t>Virtual Local </a:t>
            </a:r>
          </a:p>
          <a:p>
            <a:pPr eaLnBrk="0" hangingPunct="0"/>
            <a:r>
              <a:rPr lang="en-US" sz="2000" b="1">
                <a:solidFill>
                  <a:srgbClr val="CC0000"/>
                </a:solidFill>
                <a:latin typeface="Arial" charset="0"/>
                <a:cs typeface="Arial" charset="0"/>
              </a:rPr>
              <a:t>Area Network</a:t>
            </a:r>
          </a:p>
        </p:txBody>
      </p:sp>
      <p:sp>
        <p:nvSpPr>
          <p:cNvPr id="434182" name="Text Box 85"/>
          <p:cNvSpPr txBox="1">
            <a:spLocks noChangeArrowheads="1"/>
          </p:cNvSpPr>
          <p:nvPr/>
        </p:nvSpPr>
        <p:spPr bwMode="auto">
          <a:xfrm>
            <a:off x="392113" y="1863725"/>
            <a:ext cx="2944812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l-GR" sz="2000" i="0" dirty="0" err="1">
                <a:solidFill>
                  <a:srgbClr val="000000"/>
                </a:solidFill>
                <a:latin typeface="Arial" charset="0"/>
                <a:cs typeface="Arial" charset="0"/>
              </a:rPr>
              <a:t>μεταγωγείς</a:t>
            </a:r>
            <a:r>
              <a:rPr lang="el-GR" sz="2000" i="0" dirty="0">
                <a:solidFill>
                  <a:srgbClr val="000000"/>
                </a:solidFill>
                <a:latin typeface="Arial" charset="0"/>
                <a:cs typeface="Arial" charset="0"/>
              </a:rPr>
              <a:t> που υποστηρίζουν </a:t>
            </a:r>
            <a:r>
              <a:rPr lang="en-US" sz="2000" i="0" dirty="0">
                <a:solidFill>
                  <a:srgbClr val="000000"/>
                </a:solidFill>
                <a:latin typeface="Arial" charset="0"/>
                <a:cs typeface="Arial" charset="0"/>
              </a:rPr>
              <a:t>VLAN</a:t>
            </a:r>
            <a:r>
              <a:rPr lang="el-GR" sz="2000" i="0" dirty="0">
                <a:solidFill>
                  <a:srgbClr val="000000"/>
                </a:solidFill>
                <a:latin typeface="Arial" charset="0"/>
                <a:cs typeface="Arial" charset="0"/>
              </a:rPr>
              <a:t> </a:t>
            </a:r>
            <a:r>
              <a:rPr lang="el-GR" sz="2000" i="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μπορούν </a:t>
            </a:r>
            <a:r>
              <a:rPr lang="el-GR" sz="2000" i="0" dirty="0">
                <a:solidFill>
                  <a:srgbClr val="000000"/>
                </a:solidFill>
                <a:latin typeface="Arial" charset="0"/>
                <a:cs typeface="Arial" charset="0"/>
              </a:rPr>
              <a:t>να ρυθμιστούν να ορίζουν πολλαπλά </a:t>
            </a:r>
            <a:r>
              <a:rPr lang="el-GR" sz="2000" i="0" u="sng" dirty="0">
                <a:solidFill>
                  <a:srgbClr val="FF0000"/>
                </a:solidFill>
                <a:latin typeface="Arial" charset="0"/>
                <a:cs typeface="Arial" charset="0"/>
              </a:rPr>
              <a:t>εικονικά </a:t>
            </a:r>
            <a:r>
              <a:rPr lang="en-US" sz="2000" i="0" dirty="0">
                <a:latin typeface="Arial" charset="0"/>
                <a:cs typeface="Arial" charset="0"/>
              </a:rPr>
              <a:t>LAN </a:t>
            </a:r>
            <a:r>
              <a:rPr lang="el-GR" sz="2000" i="0" dirty="0">
                <a:latin typeface="Arial" charset="0"/>
                <a:cs typeface="Arial" charset="0"/>
              </a:rPr>
              <a:t>πάνω από μία φυσική υποδομή </a:t>
            </a:r>
            <a:r>
              <a:rPr lang="en-US" sz="2000" i="0" dirty="0">
                <a:latin typeface="Arial" charset="0"/>
                <a:cs typeface="Arial" charset="0"/>
              </a:rPr>
              <a:t>LAN</a:t>
            </a:r>
            <a:endParaRPr lang="en-US" sz="2000" i="0" dirty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>
          <a:xfrm>
            <a:off x="4097338" y="355600"/>
            <a:ext cx="4926012" cy="1625600"/>
          </a:xfrm>
          <a:prstGeom prst="rect">
            <a:avLst/>
          </a:prstGeom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None/>
              <a:defRPr/>
            </a:pPr>
            <a:r>
              <a:rPr lang="el-GR" sz="2000" i="0" kern="0" dirty="0">
                <a:solidFill>
                  <a:srgbClr val="CC0000"/>
                </a:solidFill>
                <a:latin typeface="+mn-lt"/>
              </a:rPr>
              <a:t>βάσει θύρας </a:t>
            </a:r>
            <a:r>
              <a:rPr lang="en-US" sz="2000" i="0" kern="0" dirty="0">
                <a:solidFill>
                  <a:srgbClr val="CC0000"/>
                </a:solidFill>
                <a:latin typeface="+mn-lt"/>
              </a:rPr>
              <a:t>(port-based) VLAN: </a:t>
            </a:r>
            <a:r>
              <a:rPr lang="el-GR" sz="2000" i="0" kern="0" dirty="0">
                <a:latin typeface="+mn-lt"/>
              </a:rPr>
              <a:t>ομαδοποιούνται οι θύρες του </a:t>
            </a:r>
            <a:r>
              <a:rPr lang="el-GR" sz="2000" i="0" kern="0" dirty="0" err="1">
                <a:latin typeface="+mn-lt"/>
              </a:rPr>
              <a:t>μεταγωγέα</a:t>
            </a:r>
            <a:r>
              <a:rPr lang="el-GR" sz="2000" i="0" kern="0" dirty="0">
                <a:latin typeface="+mn-lt"/>
              </a:rPr>
              <a:t> (από λογισμικό διαχείρισης </a:t>
            </a:r>
            <a:r>
              <a:rPr lang="el-GR" sz="2000" i="0" kern="0" dirty="0" err="1">
                <a:latin typeface="+mn-lt"/>
              </a:rPr>
              <a:t>μεταγωγέα</a:t>
            </a:r>
            <a:r>
              <a:rPr lang="el-GR" sz="2000" i="0" kern="0" dirty="0">
                <a:latin typeface="+mn-lt"/>
              </a:rPr>
              <a:t>) έτσι ώστε </a:t>
            </a:r>
            <a:r>
              <a:rPr lang="el-GR" sz="2000" i="0" kern="0" dirty="0">
                <a:solidFill>
                  <a:srgbClr val="FF0000"/>
                </a:solidFill>
                <a:latin typeface="+mn-lt"/>
              </a:rPr>
              <a:t>ένας μόνο </a:t>
            </a:r>
            <a:r>
              <a:rPr lang="el-GR" sz="2000" i="0" kern="0" dirty="0">
                <a:latin typeface="+mn-lt"/>
              </a:rPr>
              <a:t>φυσικός </a:t>
            </a:r>
            <a:r>
              <a:rPr lang="el-GR" sz="2000" i="0" kern="0" dirty="0" err="1">
                <a:latin typeface="+mn-lt"/>
              </a:rPr>
              <a:t>μεταγωγέας</a:t>
            </a:r>
            <a:r>
              <a:rPr lang="el-GR" sz="2000" i="0" kern="0" dirty="0">
                <a:latin typeface="+mn-lt"/>
              </a:rPr>
              <a:t>……</a:t>
            </a:r>
            <a:endParaRPr lang="en-US" sz="2000" i="0" kern="0" dirty="0">
              <a:solidFill>
                <a:srgbClr val="FF0000"/>
              </a:solidFill>
              <a:latin typeface="+mn-lt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  <a:defRPr/>
            </a:pPr>
            <a:endParaRPr lang="en-US" sz="2000" i="0" kern="0" dirty="0">
              <a:latin typeface="+mn-lt"/>
            </a:endParaRPr>
          </a:p>
        </p:txBody>
      </p:sp>
      <p:sp>
        <p:nvSpPr>
          <p:cNvPr id="434184" name="Rectangle 213"/>
          <p:cNvSpPr>
            <a:spLocks noChangeArrowheads="1"/>
          </p:cNvSpPr>
          <p:nvPr/>
        </p:nvSpPr>
        <p:spPr bwMode="auto">
          <a:xfrm>
            <a:off x="7415213" y="2570163"/>
            <a:ext cx="279400" cy="22860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>
              <a:solidFill>
                <a:srgbClr val="000000"/>
              </a:solidFill>
            </a:endParaRPr>
          </a:p>
        </p:txBody>
      </p:sp>
      <p:sp>
        <p:nvSpPr>
          <p:cNvPr id="434185" name="Rectangle 212"/>
          <p:cNvSpPr>
            <a:spLocks noChangeArrowheads="1"/>
          </p:cNvSpPr>
          <p:nvPr/>
        </p:nvSpPr>
        <p:spPr bwMode="auto">
          <a:xfrm>
            <a:off x="5341938" y="2354263"/>
            <a:ext cx="273050" cy="196850"/>
          </a:xfrm>
          <a:prstGeom prst="rect">
            <a:avLst/>
          </a:prstGeom>
          <a:solidFill>
            <a:srgbClr val="00FF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>
              <a:solidFill>
                <a:srgbClr val="000000"/>
              </a:solidFill>
            </a:endParaRPr>
          </a:p>
        </p:txBody>
      </p:sp>
      <p:sp>
        <p:nvSpPr>
          <p:cNvPr id="434186" name="Rectangle 80"/>
          <p:cNvSpPr>
            <a:spLocks noChangeArrowheads="1"/>
          </p:cNvSpPr>
          <p:nvPr/>
        </p:nvSpPr>
        <p:spPr bwMode="auto">
          <a:xfrm>
            <a:off x="5334000" y="2563813"/>
            <a:ext cx="290513" cy="242887"/>
          </a:xfrm>
          <a:prstGeom prst="rect">
            <a:avLst/>
          </a:prstGeom>
          <a:solidFill>
            <a:srgbClr val="00FF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l-GR" i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34187" name="Rectangle 77"/>
          <p:cNvSpPr>
            <a:spLocks noChangeArrowheads="1"/>
          </p:cNvSpPr>
          <p:nvPr/>
        </p:nvSpPr>
        <p:spPr bwMode="auto">
          <a:xfrm>
            <a:off x="7405688" y="2344738"/>
            <a:ext cx="290512" cy="20955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l-GR" i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34188" name="Rectangle 76"/>
          <p:cNvSpPr>
            <a:spLocks noChangeArrowheads="1"/>
          </p:cNvSpPr>
          <p:nvPr/>
        </p:nvSpPr>
        <p:spPr bwMode="auto">
          <a:xfrm>
            <a:off x="6515100" y="2349500"/>
            <a:ext cx="890588" cy="45720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l-GR" i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34189" name="Rectangle 75"/>
          <p:cNvSpPr>
            <a:spLocks noChangeArrowheads="1"/>
          </p:cNvSpPr>
          <p:nvPr/>
        </p:nvSpPr>
        <p:spPr bwMode="auto">
          <a:xfrm>
            <a:off x="5619750" y="2349500"/>
            <a:ext cx="900113" cy="452438"/>
          </a:xfrm>
          <a:prstGeom prst="rect">
            <a:avLst/>
          </a:prstGeom>
          <a:solidFill>
            <a:srgbClr val="00FF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l-GR" i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34190" name="Rectangle 2"/>
          <p:cNvSpPr>
            <a:spLocks noChangeArrowheads="1"/>
          </p:cNvSpPr>
          <p:nvPr/>
        </p:nvSpPr>
        <p:spPr bwMode="auto">
          <a:xfrm>
            <a:off x="5334000" y="2341563"/>
            <a:ext cx="2370138" cy="4683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 i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34191" name="Line 3"/>
          <p:cNvSpPr>
            <a:spLocks noChangeShapeType="1"/>
          </p:cNvSpPr>
          <p:nvPr/>
        </p:nvSpPr>
        <p:spPr bwMode="auto">
          <a:xfrm>
            <a:off x="5335588" y="2557463"/>
            <a:ext cx="2351087" cy="47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4192" name="Text Box 6"/>
          <p:cNvSpPr txBox="1">
            <a:spLocks noChangeArrowheads="1"/>
          </p:cNvSpPr>
          <p:nvPr/>
        </p:nvSpPr>
        <p:spPr bwMode="auto">
          <a:xfrm>
            <a:off x="5251450" y="2300288"/>
            <a:ext cx="241300" cy="21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800" i="0">
                <a:solidFill>
                  <a:srgbClr val="000000"/>
                </a:solidFill>
                <a:latin typeface="Arial" charset="0"/>
              </a:rPr>
              <a:t>1</a:t>
            </a:r>
          </a:p>
        </p:txBody>
      </p:sp>
      <p:sp>
        <p:nvSpPr>
          <p:cNvPr id="434193" name="Line 7"/>
          <p:cNvSpPr>
            <a:spLocks noChangeShapeType="1"/>
          </p:cNvSpPr>
          <p:nvPr/>
        </p:nvSpPr>
        <p:spPr bwMode="auto">
          <a:xfrm>
            <a:off x="6515100" y="2346325"/>
            <a:ext cx="0" cy="463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4194" name="AutoShape 8"/>
          <p:cNvSpPr>
            <a:spLocks noChangeArrowheads="1"/>
          </p:cNvSpPr>
          <p:nvPr/>
        </p:nvSpPr>
        <p:spPr bwMode="auto">
          <a:xfrm>
            <a:off x="5305425" y="2066925"/>
            <a:ext cx="3176588" cy="261938"/>
          </a:xfrm>
          <a:prstGeom prst="parallelogram">
            <a:avLst>
              <a:gd name="adj" fmla="val 303181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 i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34195" name="Freeform 9"/>
          <p:cNvSpPr>
            <a:spLocks/>
          </p:cNvSpPr>
          <p:nvPr/>
        </p:nvSpPr>
        <p:spPr bwMode="auto">
          <a:xfrm>
            <a:off x="7677150" y="2085975"/>
            <a:ext cx="763588" cy="720725"/>
          </a:xfrm>
          <a:custGeom>
            <a:avLst/>
            <a:gdLst>
              <a:gd name="T0" fmla="*/ 0 w 232"/>
              <a:gd name="T1" fmla="*/ 2147483647 h 454"/>
              <a:gd name="T2" fmla="*/ 2147483647 w 232"/>
              <a:gd name="T3" fmla="*/ 2147483647 h 454"/>
              <a:gd name="T4" fmla="*/ 2147483647 w 232"/>
              <a:gd name="T5" fmla="*/ 0 h 454"/>
              <a:gd name="T6" fmla="*/ 0 60000 65536"/>
              <a:gd name="T7" fmla="*/ 0 60000 65536"/>
              <a:gd name="T8" fmla="*/ 0 60000 65536"/>
              <a:gd name="T9" fmla="*/ 0 w 232"/>
              <a:gd name="T10" fmla="*/ 0 h 454"/>
              <a:gd name="T11" fmla="*/ 232 w 232"/>
              <a:gd name="T12" fmla="*/ 454 h 45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32" h="454">
                <a:moveTo>
                  <a:pt x="0" y="454"/>
                </a:moveTo>
                <a:lnTo>
                  <a:pt x="232" y="274"/>
                </a:lnTo>
                <a:lnTo>
                  <a:pt x="229" y="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4196" name="Freeform 10"/>
          <p:cNvSpPr>
            <a:spLocks/>
          </p:cNvSpPr>
          <p:nvPr/>
        </p:nvSpPr>
        <p:spPr bwMode="auto">
          <a:xfrm>
            <a:off x="5707063" y="2130425"/>
            <a:ext cx="2228850" cy="150813"/>
          </a:xfrm>
          <a:custGeom>
            <a:avLst/>
            <a:gdLst>
              <a:gd name="T0" fmla="*/ 0 w 678"/>
              <a:gd name="T1" fmla="*/ 2147483647 h 110"/>
              <a:gd name="T2" fmla="*/ 2147483647 w 678"/>
              <a:gd name="T3" fmla="*/ 2147483647 h 110"/>
              <a:gd name="T4" fmla="*/ 2147483647 w 678"/>
              <a:gd name="T5" fmla="*/ 0 h 110"/>
              <a:gd name="T6" fmla="*/ 2147483647 w 678"/>
              <a:gd name="T7" fmla="*/ 0 h 110"/>
              <a:gd name="T8" fmla="*/ 0 60000 65536"/>
              <a:gd name="T9" fmla="*/ 0 60000 65536"/>
              <a:gd name="T10" fmla="*/ 0 60000 65536"/>
              <a:gd name="T11" fmla="*/ 0 60000 65536"/>
              <a:gd name="T12" fmla="*/ 0 w 678"/>
              <a:gd name="T13" fmla="*/ 0 h 110"/>
              <a:gd name="T14" fmla="*/ 678 w 678"/>
              <a:gd name="T15" fmla="*/ 110 h 11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678" h="110">
                <a:moveTo>
                  <a:pt x="0" y="110"/>
                </a:moveTo>
                <a:lnTo>
                  <a:pt x="148" y="108"/>
                </a:lnTo>
                <a:lnTo>
                  <a:pt x="567" y="0"/>
                </a:lnTo>
                <a:lnTo>
                  <a:pt x="678" y="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4197" name="Freeform 11"/>
          <p:cNvSpPr>
            <a:spLocks/>
          </p:cNvSpPr>
          <p:nvPr/>
        </p:nvSpPr>
        <p:spPr bwMode="auto">
          <a:xfrm>
            <a:off x="6180138" y="2130425"/>
            <a:ext cx="1420812" cy="166688"/>
          </a:xfrm>
          <a:custGeom>
            <a:avLst/>
            <a:gdLst>
              <a:gd name="T0" fmla="*/ 0 w 432"/>
              <a:gd name="T1" fmla="*/ 0 h 105"/>
              <a:gd name="T2" fmla="*/ 2147483647 w 432"/>
              <a:gd name="T3" fmla="*/ 0 h 105"/>
              <a:gd name="T4" fmla="*/ 2147483647 w 432"/>
              <a:gd name="T5" fmla="*/ 2147483647 h 105"/>
              <a:gd name="T6" fmla="*/ 2147483647 w 432"/>
              <a:gd name="T7" fmla="*/ 2147483647 h 105"/>
              <a:gd name="T8" fmla="*/ 0 60000 65536"/>
              <a:gd name="T9" fmla="*/ 0 60000 65536"/>
              <a:gd name="T10" fmla="*/ 0 60000 65536"/>
              <a:gd name="T11" fmla="*/ 0 60000 65536"/>
              <a:gd name="T12" fmla="*/ 0 w 432"/>
              <a:gd name="T13" fmla="*/ 0 h 105"/>
              <a:gd name="T14" fmla="*/ 432 w 432"/>
              <a:gd name="T15" fmla="*/ 105 h 10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32" h="105">
                <a:moveTo>
                  <a:pt x="0" y="0"/>
                </a:moveTo>
                <a:lnTo>
                  <a:pt x="85" y="0"/>
                </a:lnTo>
                <a:lnTo>
                  <a:pt x="307" y="105"/>
                </a:lnTo>
                <a:lnTo>
                  <a:pt x="432" y="105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4198" name="Line 17"/>
          <p:cNvSpPr>
            <a:spLocks noChangeShapeType="1"/>
          </p:cNvSpPr>
          <p:nvPr/>
        </p:nvSpPr>
        <p:spPr bwMode="auto">
          <a:xfrm>
            <a:off x="7115175" y="2351088"/>
            <a:ext cx="0" cy="463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4199" name="Line 18"/>
          <p:cNvSpPr>
            <a:spLocks noChangeShapeType="1"/>
          </p:cNvSpPr>
          <p:nvPr/>
        </p:nvSpPr>
        <p:spPr bwMode="auto">
          <a:xfrm>
            <a:off x="5915025" y="2346325"/>
            <a:ext cx="0" cy="463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4200" name="Line 21"/>
          <p:cNvSpPr>
            <a:spLocks noChangeShapeType="1"/>
          </p:cNvSpPr>
          <p:nvPr/>
        </p:nvSpPr>
        <p:spPr bwMode="auto">
          <a:xfrm>
            <a:off x="5624513" y="2343150"/>
            <a:ext cx="0" cy="463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4201" name="Line 22"/>
          <p:cNvSpPr>
            <a:spLocks noChangeShapeType="1"/>
          </p:cNvSpPr>
          <p:nvPr/>
        </p:nvSpPr>
        <p:spPr bwMode="auto">
          <a:xfrm>
            <a:off x="5334000" y="2355850"/>
            <a:ext cx="0" cy="463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4202" name="Line 23"/>
          <p:cNvSpPr>
            <a:spLocks noChangeShapeType="1"/>
          </p:cNvSpPr>
          <p:nvPr/>
        </p:nvSpPr>
        <p:spPr bwMode="auto">
          <a:xfrm>
            <a:off x="6196013" y="2351088"/>
            <a:ext cx="0" cy="463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4203" name="Line 24"/>
          <p:cNvSpPr>
            <a:spLocks noChangeShapeType="1"/>
          </p:cNvSpPr>
          <p:nvPr/>
        </p:nvSpPr>
        <p:spPr bwMode="auto">
          <a:xfrm>
            <a:off x="6819900" y="2346325"/>
            <a:ext cx="0" cy="463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4204" name="Line 25"/>
          <p:cNvSpPr>
            <a:spLocks noChangeShapeType="1"/>
          </p:cNvSpPr>
          <p:nvPr/>
        </p:nvSpPr>
        <p:spPr bwMode="auto">
          <a:xfrm>
            <a:off x="7410450" y="2341563"/>
            <a:ext cx="0" cy="463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4205" name="Text Box 26"/>
          <p:cNvSpPr txBox="1">
            <a:spLocks noChangeArrowheads="1"/>
          </p:cNvSpPr>
          <p:nvPr/>
        </p:nvSpPr>
        <p:spPr bwMode="auto">
          <a:xfrm>
            <a:off x="6132513" y="2509838"/>
            <a:ext cx="241300" cy="21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800" i="0">
                <a:solidFill>
                  <a:srgbClr val="000000"/>
                </a:solidFill>
                <a:latin typeface="Arial" charset="0"/>
              </a:rPr>
              <a:t>8</a:t>
            </a:r>
          </a:p>
        </p:txBody>
      </p:sp>
      <p:sp>
        <p:nvSpPr>
          <p:cNvPr id="434206" name="Text Box 27"/>
          <p:cNvSpPr txBox="1">
            <a:spLocks noChangeArrowheads="1"/>
          </p:cNvSpPr>
          <p:nvPr/>
        </p:nvSpPr>
        <p:spPr bwMode="auto">
          <a:xfrm>
            <a:off x="6451600" y="2295525"/>
            <a:ext cx="241300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800" i="0">
                <a:solidFill>
                  <a:srgbClr val="000000"/>
                </a:solidFill>
                <a:latin typeface="Arial" charset="0"/>
              </a:rPr>
              <a:t>9</a:t>
            </a:r>
          </a:p>
        </p:txBody>
      </p:sp>
      <p:sp>
        <p:nvSpPr>
          <p:cNvPr id="434207" name="Text Box 28"/>
          <p:cNvSpPr txBox="1">
            <a:spLocks noChangeArrowheads="1"/>
          </p:cNvSpPr>
          <p:nvPr/>
        </p:nvSpPr>
        <p:spPr bwMode="auto">
          <a:xfrm>
            <a:off x="7327900" y="2514600"/>
            <a:ext cx="298450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800" i="0">
                <a:solidFill>
                  <a:srgbClr val="000000"/>
                </a:solidFill>
                <a:latin typeface="Arial" charset="0"/>
              </a:rPr>
              <a:t>16</a:t>
            </a:r>
          </a:p>
        </p:txBody>
      </p:sp>
      <p:sp>
        <p:nvSpPr>
          <p:cNvPr id="434208" name="Text Box 29"/>
          <p:cNvSpPr txBox="1">
            <a:spLocks noChangeArrowheads="1"/>
          </p:cNvSpPr>
          <p:nvPr/>
        </p:nvSpPr>
        <p:spPr bwMode="auto">
          <a:xfrm>
            <a:off x="6432550" y="2514600"/>
            <a:ext cx="298450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800" i="0">
                <a:solidFill>
                  <a:srgbClr val="000000"/>
                </a:solidFill>
                <a:latin typeface="Arial" charset="0"/>
              </a:rPr>
              <a:t>10</a:t>
            </a:r>
          </a:p>
        </p:txBody>
      </p:sp>
      <p:sp>
        <p:nvSpPr>
          <p:cNvPr id="434209" name="Text Box 30"/>
          <p:cNvSpPr txBox="1">
            <a:spLocks noChangeArrowheads="1"/>
          </p:cNvSpPr>
          <p:nvPr/>
        </p:nvSpPr>
        <p:spPr bwMode="auto">
          <a:xfrm>
            <a:off x="5260975" y="2500313"/>
            <a:ext cx="241300" cy="21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800" i="0">
                <a:solidFill>
                  <a:srgbClr val="000000"/>
                </a:solidFill>
                <a:latin typeface="Arial" charset="0"/>
              </a:rPr>
              <a:t>2</a:t>
            </a:r>
          </a:p>
        </p:txBody>
      </p:sp>
      <p:sp>
        <p:nvSpPr>
          <p:cNvPr id="434210" name="Text Box 57"/>
          <p:cNvSpPr txBox="1">
            <a:spLocks noChangeArrowheads="1"/>
          </p:cNvSpPr>
          <p:nvPr/>
        </p:nvSpPr>
        <p:spPr bwMode="auto">
          <a:xfrm>
            <a:off x="6127750" y="2295525"/>
            <a:ext cx="241300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800" i="0">
                <a:solidFill>
                  <a:srgbClr val="000000"/>
                </a:solidFill>
                <a:latin typeface="Arial" charset="0"/>
              </a:rPr>
              <a:t>7</a:t>
            </a:r>
          </a:p>
        </p:txBody>
      </p:sp>
      <p:sp>
        <p:nvSpPr>
          <p:cNvPr id="434211" name="Line 61"/>
          <p:cNvSpPr>
            <a:spLocks noChangeShapeType="1"/>
          </p:cNvSpPr>
          <p:nvPr/>
        </p:nvSpPr>
        <p:spPr bwMode="auto">
          <a:xfrm flipH="1">
            <a:off x="4573588" y="2676525"/>
            <a:ext cx="901700" cy="279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4212" name="Line 62"/>
          <p:cNvSpPr>
            <a:spLocks noChangeShapeType="1"/>
          </p:cNvSpPr>
          <p:nvPr/>
        </p:nvSpPr>
        <p:spPr bwMode="auto">
          <a:xfrm flipH="1">
            <a:off x="4959350" y="2676525"/>
            <a:ext cx="806450" cy="4191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4213" name="Line 63"/>
          <p:cNvSpPr>
            <a:spLocks noChangeShapeType="1"/>
          </p:cNvSpPr>
          <p:nvPr/>
        </p:nvSpPr>
        <p:spPr bwMode="auto">
          <a:xfrm flipH="1">
            <a:off x="5678488" y="2692400"/>
            <a:ext cx="709612" cy="3603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4214" name="Text Box 64"/>
          <p:cNvSpPr txBox="1">
            <a:spLocks noChangeArrowheads="1"/>
          </p:cNvSpPr>
          <p:nvPr/>
        </p:nvSpPr>
        <p:spPr bwMode="auto">
          <a:xfrm>
            <a:off x="7399338" y="3054350"/>
            <a:ext cx="4127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0">
                <a:solidFill>
                  <a:srgbClr val="000000"/>
                </a:solidFill>
                <a:latin typeface="Arial" charset="0"/>
              </a:rPr>
              <a:t>…</a:t>
            </a:r>
          </a:p>
        </p:txBody>
      </p:sp>
      <p:sp>
        <p:nvSpPr>
          <p:cNvPr id="434215" name="Line 69"/>
          <p:cNvSpPr>
            <a:spLocks noChangeShapeType="1"/>
          </p:cNvSpPr>
          <p:nvPr/>
        </p:nvSpPr>
        <p:spPr bwMode="auto">
          <a:xfrm>
            <a:off x="6686550" y="2679700"/>
            <a:ext cx="101600" cy="377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4216" name="Line 70"/>
          <p:cNvSpPr>
            <a:spLocks noChangeShapeType="1"/>
          </p:cNvSpPr>
          <p:nvPr/>
        </p:nvSpPr>
        <p:spPr bwMode="auto">
          <a:xfrm>
            <a:off x="6677025" y="2478088"/>
            <a:ext cx="479425" cy="6032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4217" name="Line 71"/>
          <p:cNvSpPr>
            <a:spLocks noChangeShapeType="1"/>
          </p:cNvSpPr>
          <p:nvPr/>
        </p:nvSpPr>
        <p:spPr bwMode="auto">
          <a:xfrm>
            <a:off x="7532688" y="2422525"/>
            <a:ext cx="514350" cy="4841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4218" name="Text Box 74"/>
          <p:cNvSpPr txBox="1">
            <a:spLocks noChangeArrowheads="1"/>
          </p:cNvSpPr>
          <p:nvPr/>
        </p:nvSpPr>
        <p:spPr bwMode="auto">
          <a:xfrm>
            <a:off x="7323138" y="2290763"/>
            <a:ext cx="298450" cy="21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800" i="0">
                <a:solidFill>
                  <a:srgbClr val="000000"/>
                </a:solidFill>
                <a:latin typeface="Arial" charset="0"/>
              </a:rPr>
              <a:t>15</a:t>
            </a:r>
          </a:p>
        </p:txBody>
      </p:sp>
      <p:sp>
        <p:nvSpPr>
          <p:cNvPr id="434219" name="Oval 81"/>
          <p:cNvSpPr>
            <a:spLocks noChangeArrowheads="1"/>
          </p:cNvSpPr>
          <p:nvPr/>
        </p:nvSpPr>
        <p:spPr bwMode="auto">
          <a:xfrm>
            <a:off x="5449888" y="2655888"/>
            <a:ext cx="42862" cy="476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 i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34220" name="Oval 82"/>
          <p:cNvSpPr>
            <a:spLocks noChangeArrowheads="1"/>
          </p:cNvSpPr>
          <p:nvPr/>
        </p:nvSpPr>
        <p:spPr bwMode="auto">
          <a:xfrm>
            <a:off x="5741988" y="2652713"/>
            <a:ext cx="42862" cy="476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 i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34221" name="Oval 83"/>
          <p:cNvSpPr>
            <a:spLocks noChangeArrowheads="1"/>
          </p:cNvSpPr>
          <p:nvPr/>
        </p:nvSpPr>
        <p:spPr bwMode="auto">
          <a:xfrm>
            <a:off x="6329363" y="2657475"/>
            <a:ext cx="42862" cy="476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 i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34222" name="Oval 84"/>
          <p:cNvSpPr>
            <a:spLocks noChangeArrowheads="1"/>
          </p:cNvSpPr>
          <p:nvPr/>
        </p:nvSpPr>
        <p:spPr bwMode="auto">
          <a:xfrm>
            <a:off x="6661150" y="2654300"/>
            <a:ext cx="42863" cy="476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 i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34223" name="Oval 85"/>
          <p:cNvSpPr>
            <a:spLocks noChangeArrowheads="1"/>
          </p:cNvSpPr>
          <p:nvPr/>
        </p:nvSpPr>
        <p:spPr bwMode="auto">
          <a:xfrm>
            <a:off x="6648450" y="2439988"/>
            <a:ext cx="42863" cy="476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 i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34224" name="Oval 86"/>
          <p:cNvSpPr>
            <a:spLocks noChangeArrowheads="1"/>
          </p:cNvSpPr>
          <p:nvPr/>
        </p:nvSpPr>
        <p:spPr bwMode="auto">
          <a:xfrm>
            <a:off x="7523163" y="2436813"/>
            <a:ext cx="42862" cy="476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 i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34225" name="Text Box 45"/>
          <p:cNvSpPr txBox="1">
            <a:spLocks noChangeArrowheads="1"/>
          </p:cNvSpPr>
          <p:nvPr/>
        </p:nvSpPr>
        <p:spPr bwMode="auto">
          <a:xfrm>
            <a:off x="5113338" y="3021013"/>
            <a:ext cx="4127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0">
                <a:solidFill>
                  <a:srgbClr val="000000"/>
                </a:solidFill>
                <a:latin typeface="Arial" charset="0"/>
              </a:rPr>
              <a:t>…</a:t>
            </a:r>
          </a:p>
        </p:txBody>
      </p:sp>
      <p:grpSp>
        <p:nvGrpSpPr>
          <p:cNvPr id="434226" name="Group 44"/>
          <p:cNvGrpSpPr>
            <a:grpSpLocks/>
          </p:cNvGrpSpPr>
          <p:nvPr/>
        </p:nvGrpSpPr>
        <p:grpSpPr bwMode="auto">
          <a:xfrm>
            <a:off x="4165600" y="2397125"/>
            <a:ext cx="609600" cy="558800"/>
            <a:chOff x="-44" y="1473"/>
            <a:chExt cx="981" cy="1105"/>
          </a:xfrm>
        </p:grpSpPr>
        <p:pic>
          <p:nvPicPr>
            <p:cNvPr id="434317" name="Picture 45" descr="desktop_computer_stylized_medium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34318" name="Freeform 4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2326 w 356"/>
                <a:gd name="T3" fmla="*/ 131 h 368"/>
                <a:gd name="T4" fmla="*/ 2759 w 356"/>
                <a:gd name="T5" fmla="*/ 2736 h 368"/>
                <a:gd name="T6" fmla="*/ 608 w 356"/>
                <a:gd name="T7" fmla="*/ 3422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434227" name="Group 44"/>
          <p:cNvGrpSpPr>
            <a:grpSpLocks/>
          </p:cNvGrpSpPr>
          <p:nvPr/>
        </p:nvGrpSpPr>
        <p:grpSpPr bwMode="auto">
          <a:xfrm>
            <a:off x="4565650" y="2954338"/>
            <a:ext cx="609600" cy="558800"/>
            <a:chOff x="-44" y="1473"/>
            <a:chExt cx="981" cy="1105"/>
          </a:xfrm>
        </p:grpSpPr>
        <p:pic>
          <p:nvPicPr>
            <p:cNvPr id="434315" name="Picture 45" descr="desktop_computer_stylized_medium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34316" name="Freeform 4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2326 w 356"/>
                <a:gd name="T3" fmla="*/ 131 h 368"/>
                <a:gd name="T4" fmla="*/ 2759 w 356"/>
                <a:gd name="T5" fmla="*/ 2736 h 368"/>
                <a:gd name="T6" fmla="*/ 608 w 356"/>
                <a:gd name="T7" fmla="*/ 3422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434228" name="Group 44"/>
          <p:cNvGrpSpPr>
            <a:grpSpLocks/>
          </p:cNvGrpSpPr>
          <p:nvPr/>
        </p:nvGrpSpPr>
        <p:grpSpPr bwMode="auto">
          <a:xfrm>
            <a:off x="5286375" y="2974975"/>
            <a:ext cx="609600" cy="558800"/>
            <a:chOff x="-44" y="1473"/>
            <a:chExt cx="981" cy="1105"/>
          </a:xfrm>
        </p:grpSpPr>
        <p:pic>
          <p:nvPicPr>
            <p:cNvPr id="434313" name="Picture 45" descr="desktop_computer_stylized_medium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34314" name="Freeform 4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2326 w 356"/>
                <a:gd name="T3" fmla="*/ 131 h 368"/>
                <a:gd name="T4" fmla="*/ 2759 w 356"/>
                <a:gd name="T5" fmla="*/ 2736 h 368"/>
                <a:gd name="T6" fmla="*/ 608 w 356"/>
                <a:gd name="T7" fmla="*/ 3422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434229" name="Group 44"/>
          <p:cNvGrpSpPr>
            <a:grpSpLocks/>
          </p:cNvGrpSpPr>
          <p:nvPr/>
        </p:nvGrpSpPr>
        <p:grpSpPr bwMode="auto">
          <a:xfrm>
            <a:off x="6302375" y="2995613"/>
            <a:ext cx="609600" cy="558800"/>
            <a:chOff x="-44" y="1473"/>
            <a:chExt cx="981" cy="1105"/>
          </a:xfrm>
        </p:grpSpPr>
        <p:pic>
          <p:nvPicPr>
            <p:cNvPr id="434311" name="Picture 45" descr="desktop_computer_stylized_medium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34312" name="Freeform 4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2326 w 356"/>
                <a:gd name="T3" fmla="*/ 131 h 368"/>
                <a:gd name="T4" fmla="*/ 2759 w 356"/>
                <a:gd name="T5" fmla="*/ 2736 h 368"/>
                <a:gd name="T6" fmla="*/ 608 w 356"/>
                <a:gd name="T7" fmla="*/ 3422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434230" name="Group 44"/>
          <p:cNvGrpSpPr>
            <a:grpSpLocks/>
          </p:cNvGrpSpPr>
          <p:nvPr/>
        </p:nvGrpSpPr>
        <p:grpSpPr bwMode="auto">
          <a:xfrm>
            <a:off x="6810375" y="3005138"/>
            <a:ext cx="609600" cy="558800"/>
            <a:chOff x="-44" y="1473"/>
            <a:chExt cx="981" cy="1105"/>
          </a:xfrm>
        </p:grpSpPr>
        <p:pic>
          <p:nvPicPr>
            <p:cNvPr id="434309" name="Picture 45" descr="desktop_computer_stylized_medium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34310" name="Freeform 4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2326 w 356"/>
                <a:gd name="T3" fmla="*/ 131 h 368"/>
                <a:gd name="T4" fmla="*/ 2759 w 356"/>
                <a:gd name="T5" fmla="*/ 2736 h 368"/>
                <a:gd name="T6" fmla="*/ 608 w 356"/>
                <a:gd name="T7" fmla="*/ 3422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434231" name="Group 44"/>
          <p:cNvGrpSpPr>
            <a:grpSpLocks/>
          </p:cNvGrpSpPr>
          <p:nvPr/>
        </p:nvGrpSpPr>
        <p:grpSpPr bwMode="auto">
          <a:xfrm>
            <a:off x="7673975" y="2822575"/>
            <a:ext cx="609600" cy="558800"/>
            <a:chOff x="-44" y="1473"/>
            <a:chExt cx="981" cy="1105"/>
          </a:xfrm>
        </p:grpSpPr>
        <p:pic>
          <p:nvPicPr>
            <p:cNvPr id="434307" name="Picture 45" descr="desktop_computer_stylized_medium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34308" name="Freeform 4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2326 w 356"/>
                <a:gd name="T3" fmla="*/ 131 h 368"/>
                <a:gd name="T4" fmla="*/ 2759 w 356"/>
                <a:gd name="T5" fmla="*/ 2736 h 368"/>
                <a:gd name="T6" fmla="*/ 608 w 356"/>
                <a:gd name="T7" fmla="*/ 3422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sp>
        <p:nvSpPr>
          <p:cNvPr id="434232" name="Text Box 72"/>
          <p:cNvSpPr txBox="1">
            <a:spLocks noChangeArrowheads="1"/>
          </p:cNvSpPr>
          <p:nvPr/>
        </p:nvSpPr>
        <p:spPr bwMode="auto">
          <a:xfrm>
            <a:off x="4724400" y="3421063"/>
            <a:ext cx="1651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200" i="0">
                <a:solidFill>
                  <a:srgbClr val="000000"/>
                </a:solidFill>
                <a:latin typeface="Arial" charset="0"/>
              </a:rPr>
              <a:t>Electrical Engineering</a:t>
            </a:r>
          </a:p>
          <a:p>
            <a:pPr algn="ctr"/>
            <a:r>
              <a:rPr lang="en-US" sz="1200" i="0">
                <a:solidFill>
                  <a:srgbClr val="000000"/>
                </a:solidFill>
                <a:latin typeface="Arial" charset="0"/>
              </a:rPr>
              <a:t>(VLAN ports 1-8)</a:t>
            </a:r>
          </a:p>
        </p:txBody>
      </p:sp>
      <p:sp>
        <p:nvSpPr>
          <p:cNvPr id="434233" name="Text Box 73"/>
          <p:cNvSpPr txBox="1">
            <a:spLocks noChangeArrowheads="1"/>
          </p:cNvSpPr>
          <p:nvPr/>
        </p:nvSpPr>
        <p:spPr bwMode="auto">
          <a:xfrm>
            <a:off x="7335838" y="3360738"/>
            <a:ext cx="14335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200" i="0">
                <a:solidFill>
                  <a:srgbClr val="000000"/>
                </a:solidFill>
                <a:latin typeface="Arial" charset="0"/>
              </a:rPr>
              <a:t>Computer Science</a:t>
            </a:r>
          </a:p>
          <a:p>
            <a:pPr algn="ctr"/>
            <a:r>
              <a:rPr lang="en-US" sz="1200" i="0">
                <a:solidFill>
                  <a:srgbClr val="000000"/>
                </a:solidFill>
                <a:latin typeface="Arial" charset="0"/>
              </a:rPr>
              <a:t>(VLAN ports 9-15)</a:t>
            </a:r>
          </a:p>
        </p:txBody>
      </p:sp>
      <p:grpSp>
        <p:nvGrpSpPr>
          <p:cNvPr id="73" name="Group 1"/>
          <p:cNvGrpSpPr>
            <a:grpSpLocks/>
          </p:cNvGrpSpPr>
          <p:nvPr/>
        </p:nvGrpSpPr>
        <p:grpSpPr bwMode="auto">
          <a:xfrm>
            <a:off x="3762375" y="3743325"/>
            <a:ext cx="5222875" cy="2627313"/>
            <a:chOff x="3855115" y="3663617"/>
            <a:chExt cx="5222491" cy="2626058"/>
          </a:xfrm>
        </p:grpSpPr>
        <p:sp>
          <p:nvSpPr>
            <p:cNvPr id="74" name="Cloud"/>
            <p:cNvSpPr>
              <a:spLocks noChangeAspect="1" noEditPoints="1" noChangeArrowheads="1"/>
            </p:cNvSpPr>
            <p:nvPr/>
          </p:nvSpPr>
          <p:spPr bwMode="auto">
            <a:xfrm>
              <a:off x="4561501" y="4090451"/>
              <a:ext cx="4516105" cy="1215444"/>
            </a:xfrm>
            <a:custGeom>
              <a:avLst/>
              <a:gdLst>
                <a:gd name="T0" fmla="*/ 2147483647 w 21600"/>
                <a:gd name="T1" fmla="*/ 2147483647 h 21600"/>
                <a:gd name="T2" fmla="*/ 2147483647 w 21600"/>
                <a:gd name="T3" fmla="*/ 2147483647 h 21600"/>
                <a:gd name="T4" fmla="*/ 2147483647 w 21600"/>
                <a:gd name="T5" fmla="*/ 2147483647 h 21600"/>
                <a:gd name="T6" fmla="*/ 2147483647 w 21600"/>
                <a:gd name="T7" fmla="*/ 2147483647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2977 w 21600"/>
                <a:gd name="T13" fmla="*/ 3262 h 21600"/>
                <a:gd name="T14" fmla="*/ 17087 w 21600"/>
                <a:gd name="T15" fmla="*/ 17337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 extrusionOk="0">
                  <a:moveTo>
                    <a:pt x="1949" y="7180"/>
                  </a:moveTo>
                  <a:cubicBezTo>
                    <a:pt x="841" y="7336"/>
                    <a:pt x="0" y="8613"/>
                    <a:pt x="0" y="10137"/>
                  </a:cubicBezTo>
                  <a:cubicBezTo>
                    <a:pt x="-1" y="11192"/>
                    <a:pt x="409" y="12169"/>
                    <a:pt x="1074" y="12702"/>
                  </a:cubicBezTo>
                  <a:lnTo>
                    <a:pt x="1063" y="12668"/>
                  </a:lnTo>
                  <a:cubicBezTo>
                    <a:pt x="685" y="13217"/>
                    <a:pt x="475" y="13940"/>
                    <a:pt x="475" y="14690"/>
                  </a:cubicBezTo>
                  <a:cubicBezTo>
                    <a:pt x="475" y="16325"/>
                    <a:pt x="1451" y="17650"/>
                    <a:pt x="2655" y="17650"/>
                  </a:cubicBezTo>
                  <a:cubicBezTo>
                    <a:pt x="2739" y="17650"/>
                    <a:pt x="2824" y="17643"/>
                    <a:pt x="2909" y="17629"/>
                  </a:cubicBezTo>
                  <a:lnTo>
                    <a:pt x="2897" y="17649"/>
                  </a:lnTo>
                  <a:cubicBezTo>
                    <a:pt x="3585" y="19288"/>
                    <a:pt x="4863" y="20300"/>
                    <a:pt x="6247" y="20300"/>
                  </a:cubicBezTo>
                  <a:cubicBezTo>
                    <a:pt x="6947" y="20299"/>
                    <a:pt x="7635" y="20039"/>
                    <a:pt x="8235" y="19546"/>
                  </a:cubicBezTo>
                  <a:lnTo>
                    <a:pt x="8229" y="19550"/>
                  </a:lnTo>
                  <a:cubicBezTo>
                    <a:pt x="8855" y="20829"/>
                    <a:pt x="9908" y="21597"/>
                    <a:pt x="11036" y="21597"/>
                  </a:cubicBezTo>
                  <a:cubicBezTo>
                    <a:pt x="12523" y="21596"/>
                    <a:pt x="13836" y="20267"/>
                    <a:pt x="14267" y="18324"/>
                  </a:cubicBezTo>
                  <a:lnTo>
                    <a:pt x="14270" y="18350"/>
                  </a:lnTo>
                  <a:cubicBezTo>
                    <a:pt x="14730" y="18740"/>
                    <a:pt x="15260" y="18947"/>
                    <a:pt x="15802" y="18947"/>
                  </a:cubicBezTo>
                  <a:cubicBezTo>
                    <a:pt x="17390" y="18946"/>
                    <a:pt x="18682" y="17205"/>
                    <a:pt x="18694" y="15045"/>
                  </a:cubicBezTo>
                  <a:lnTo>
                    <a:pt x="18689" y="15035"/>
                  </a:lnTo>
                  <a:cubicBezTo>
                    <a:pt x="20357" y="14710"/>
                    <a:pt x="21597" y="12765"/>
                    <a:pt x="21597" y="10472"/>
                  </a:cubicBezTo>
                  <a:cubicBezTo>
                    <a:pt x="21597" y="9456"/>
                    <a:pt x="21350" y="8469"/>
                    <a:pt x="20896" y="7663"/>
                  </a:cubicBezTo>
                  <a:lnTo>
                    <a:pt x="20889" y="7661"/>
                  </a:lnTo>
                  <a:cubicBezTo>
                    <a:pt x="21031" y="7208"/>
                    <a:pt x="21105" y="6721"/>
                    <a:pt x="21105" y="6228"/>
                  </a:cubicBezTo>
                  <a:cubicBezTo>
                    <a:pt x="21105" y="4588"/>
                    <a:pt x="20299" y="3150"/>
                    <a:pt x="19139" y="2719"/>
                  </a:cubicBezTo>
                  <a:lnTo>
                    <a:pt x="19148" y="2712"/>
                  </a:lnTo>
                  <a:cubicBezTo>
                    <a:pt x="18940" y="1142"/>
                    <a:pt x="17933" y="0"/>
                    <a:pt x="16758" y="0"/>
                  </a:cubicBezTo>
                  <a:cubicBezTo>
                    <a:pt x="16044" y="-1"/>
                    <a:pt x="15367" y="426"/>
                    <a:pt x="14905" y="1165"/>
                  </a:cubicBezTo>
                  <a:lnTo>
                    <a:pt x="14909" y="1170"/>
                  </a:lnTo>
                  <a:cubicBezTo>
                    <a:pt x="14497" y="432"/>
                    <a:pt x="13855" y="0"/>
                    <a:pt x="13174" y="0"/>
                  </a:cubicBezTo>
                  <a:cubicBezTo>
                    <a:pt x="12347" y="-1"/>
                    <a:pt x="11590" y="637"/>
                    <a:pt x="11221" y="1645"/>
                  </a:cubicBezTo>
                  <a:lnTo>
                    <a:pt x="11229" y="1694"/>
                  </a:lnTo>
                  <a:cubicBezTo>
                    <a:pt x="10730" y="1024"/>
                    <a:pt x="10058" y="650"/>
                    <a:pt x="9358" y="650"/>
                  </a:cubicBezTo>
                  <a:cubicBezTo>
                    <a:pt x="8372" y="649"/>
                    <a:pt x="7466" y="1391"/>
                    <a:pt x="7003" y="2578"/>
                  </a:cubicBezTo>
                  <a:lnTo>
                    <a:pt x="6995" y="2602"/>
                  </a:lnTo>
                  <a:cubicBezTo>
                    <a:pt x="6477" y="2189"/>
                    <a:pt x="5888" y="1972"/>
                    <a:pt x="5288" y="1972"/>
                  </a:cubicBezTo>
                  <a:cubicBezTo>
                    <a:pt x="3423" y="1972"/>
                    <a:pt x="1912" y="4029"/>
                    <a:pt x="1912" y="6567"/>
                  </a:cubicBezTo>
                  <a:cubicBezTo>
                    <a:pt x="1911" y="6774"/>
                    <a:pt x="1922" y="6981"/>
                    <a:pt x="1942" y="7186"/>
                  </a:cubicBezTo>
                  <a:lnTo>
                    <a:pt x="1949" y="7180"/>
                  </a:lnTo>
                  <a:close/>
                </a:path>
                <a:path w="21600" h="21600" fill="none" extrusionOk="0">
                  <a:moveTo>
                    <a:pt x="1074" y="12702"/>
                  </a:moveTo>
                  <a:cubicBezTo>
                    <a:pt x="1407" y="12969"/>
                    <a:pt x="1786" y="13110"/>
                    <a:pt x="2172" y="13110"/>
                  </a:cubicBezTo>
                  <a:cubicBezTo>
                    <a:pt x="2228" y="13109"/>
                    <a:pt x="2285" y="13107"/>
                    <a:pt x="2341" y="13101"/>
                  </a:cubicBezTo>
                </a:path>
                <a:path w="21600" h="21600" fill="none" extrusionOk="0">
                  <a:moveTo>
                    <a:pt x="2909" y="17629"/>
                  </a:moveTo>
                  <a:cubicBezTo>
                    <a:pt x="3099" y="17599"/>
                    <a:pt x="3285" y="17535"/>
                    <a:pt x="3463" y="17439"/>
                  </a:cubicBezTo>
                </a:path>
                <a:path w="21600" h="21600" fill="none" extrusionOk="0">
                  <a:moveTo>
                    <a:pt x="7895" y="18680"/>
                  </a:moveTo>
                  <a:cubicBezTo>
                    <a:pt x="7983" y="18985"/>
                    <a:pt x="8095" y="19277"/>
                    <a:pt x="8229" y="19550"/>
                  </a:cubicBezTo>
                </a:path>
                <a:path w="21600" h="21600" fill="none" extrusionOk="0">
                  <a:moveTo>
                    <a:pt x="14267" y="18324"/>
                  </a:moveTo>
                  <a:cubicBezTo>
                    <a:pt x="14336" y="18013"/>
                    <a:pt x="14380" y="17693"/>
                    <a:pt x="14400" y="17370"/>
                  </a:cubicBezTo>
                </a:path>
                <a:path w="21600" h="21600" fill="none" extrusionOk="0">
                  <a:moveTo>
                    <a:pt x="18694" y="15045"/>
                  </a:moveTo>
                  <a:cubicBezTo>
                    <a:pt x="18694" y="15034"/>
                    <a:pt x="18695" y="15024"/>
                    <a:pt x="18695" y="15013"/>
                  </a:cubicBezTo>
                  <a:cubicBezTo>
                    <a:pt x="18695" y="13508"/>
                    <a:pt x="18063" y="12136"/>
                    <a:pt x="17069" y="11477"/>
                  </a:cubicBezTo>
                </a:path>
                <a:path w="21600" h="21600" fill="none" extrusionOk="0">
                  <a:moveTo>
                    <a:pt x="20165" y="8999"/>
                  </a:moveTo>
                  <a:cubicBezTo>
                    <a:pt x="20479" y="8635"/>
                    <a:pt x="20726" y="8177"/>
                    <a:pt x="20889" y="7661"/>
                  </a:cubicBezTo>
                </a:path>
                <a:path w="21600" h="21600" fill="none" extrusionOk="0">
                  <a:moveTo>
                    <a:pt x="19186" y="3344"/>
                  </a:moveTo>
                  <a:cubicBezTo>
                    <a:pt x="19186" y="3328"/>
                    <a:pt x="19187" y="3313"/>
                    <a:pt x="19187" y="3297"/>
                  </a:cubicBezTo>
                  <a:cubicBezTo>
                    <a:pt x="19187" y="3101"/>
                    <a:pt x="19174" y="2905"/>
                    <a:pt x="19148" y="2712"/>
                  </a:cubicBezTo>
                </a:path>
                <a:path w="21600" h="21600" fill="none" extrusionOk="0">
                  <a:moveTo>
                    <a:pt x="14905" y="1165"/>
                  </a:moveTo>
                  <a:cubicBezTo>
                    <a:pt x="14754" y="1408"/>
                    <a:pt x="14629" y="1679"/>
                    <a:pt x="14535" y="1971"/>
                  </a:cubicBezTo>
                </a:path>
                <a:path w="21600" h="21600" fill="none" extrusionOk="0">
                  <a:moveTo>
                    <a:pt x="11221" y="1645"/>
                  </a:moveTo>
                  <a:cubicBezTo>
                    <a:pt x="11140" y="1866"/>
                    <a:pt x="11080" y="2099"/>
                    <a:pt x="11041" y="2340"/>
                  </a:cubicBezTo>
                </a:path>
                <a:path w="21600" h="21600" fill="none" extrusionOk="0">
                  <a:moveTo>
                    <a:pt x="7645" y="3276"/>
                  </a:moveTo>
                  <a:cubicBezTo>
                    <a:pt x="7449" y="3016"/>
                    <a:pt x="7231" y="2790"/>
                    <a:pt x="6995" y="2602"/>
                  </a:cubicBezTo>
                </a:path>
                <a:path w="21600" h="21600" fill="none" extrusionOk="0">
                  <a:moveTo>
                    <a:pt x="1942" y="7186"/>
                  </a:moveTo>
                  <a:cubicBezTo>
                    <a:pt x="1966" y="7426"/>
                    <a:pt x="2004" y="7663"/>
                    <a:pt x="2056" y="7895"/>
                  </a:cubicBezTo>
                </a:path>
              </a:pathLst>
            </a:custGeom>
            <a:solidFill>
              <a:schemeClr val="bg1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pPr eaLnBrk="0" hangingPunct="0">
                <a:defRPr/>
              </a:pPr>
              <a:endParaRPr lang="el-GR"/>
            </a:p>
          </p:txBody>
        </p:sp>
        <p:sp>
          <p:nvSpPr>
            <p:cNvPr id="434236" name="Rectangle 263"/>
            <p:cNvSpPr>
              <a:spLocks noChangeArrowheads="1"/>
            </p:cNvSpPr>
            <p:nvPr/>
          </p:nvSpPr>
          <p:spPr bwMode="auto">
            <a:xfrm>
              <a:off x="5135630" y="4583113"/>
              <a:ext cx="269890" cy="204787"/>
            </a:xfrm>
            <a:prstGeom prst="rect">
              <a:avLst/>
            </a:prstGeom>
            <a:solidFill>
              <a:srgbClr val="00FFFF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434237" name="Rectangle 262"/>
            <p:cNvSpPr>
              <a:spLocks noChangeArrowheads="1"/>
            </p:cNvSpPr>
            <p:nvPr/>
          </p:nvSpPr>
          <p:spPr bwMode="auto">
            <a:xfrm>
              <a:off x="8064726" y="4811713"/>
              <a:ext cx="279415" cy="238125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434238" name="Line 61"/>
            <p:cNvSpPr>
              <a:spLocks noChangeShapeType="1"/>
            </p:cNvSpPr>
            <p:nvPr/>
          </p:nvSpPr>
          <p:spPr bwMode="auto">
            <a:xfrm flipH="1">
              <a:off x="4364038" y="4911725"/>
              <a:ext cx="901700" cy="279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34239" name="Line 62"/>
            <p:cNvSpPr>
              <a:spLocks noChangeShapeType="1"/>
            </p:cNvSpPr>
            <p:nvPr/>
          </p:nvSpPr>
          <p:spPr bwMode="auto">
            <a:xfrm flipH="1">
              <a:off x="4749800" y="4911725"/>
              <a:ext cx="806450" cy="4191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34240" name="Line 63"/>
            <p:cNvSpPr>
              <a:spLocks noChangeShapeType="1"/>
            </p:cNvSpPr>
            <p:nvPr/>
          </p:nvSpPr>
          <p:spPr bwMode="auto">
            <a:xfrm flipH="1">
              <a:off x="5468938" y="4921250"/>
              <a:ext cx="684212" cy="36671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34241" name="Text Box 72"/>
            <p:cNvSpPr txBox="1">
              <a:spLocks noChangeArrowheads="1"/>
            </p:cNvSpPr>
            <p:nvPr/>
          </p:nvSpPr>
          <p:spPr bwMode="auto">
            <a:xfrm>
              <a:off x="4354513" y="5832475"/>
              <a:ext cx="1651000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200" i="0">
                  <a:solidFill>
                    <a:srgbClr val="000000"/>
                  </a:solidFill>
                  <a:latin typeface="Arial" charset="0"/>
                </a:rPr>
                <a:t>Electrical Engineering</a:t>
              </a:r>
            </a:p>
            <a:p>
              <a:pPr algn="ctr"/>
              <a:r>
                <a:rPr lang="en-US" sz="1200" i="0">
                  <a:solidFill>
                    <a:srgbClr val="000000"/>
                  </a:solidFill>
                  <a:latin typeface="Arial" charset="0"/>
                </a:rPr>
                <a:t>(VLAN ports 1-8)</a:t>
              </a:r>
            </a:p>
          </p:txBody>
        </p:sp>
        <p:sp>
          <p:nvSpPr>
            <p:cNvPr id="434242" name="Text Box 45"/>
            <p:cNvSpPr txBox="1">
              <a:spLocks noChangeArrowheads="1"/>
            </p:cNvSpPr>
            <p:nvPr/>
          </p:nvSpPr>
          <p:spPr bwMode="auto">
            <a:xfrm>
              <a:off x="4903788" y="5256213"/>
              <a:ext cx="412750" cy="366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i="0">
                  <a:solidFill>
                    <a:srgbClr val="000000"/>
                  </a:solidFill>
                  <a:latin typeface="Arial" charset="0"/>
                </a:rPr>
                <a:t>…</a:t>
              </a:r>
            </a:p>
          </p:txBody>
        </p:sp>
        <p:grpSp>
          <p:nvGrpSpPr>
            <p:cNvPr id="434243" name="Group 186"/>
            <p:cNvGrpSpPr>
              <a:grpSpLocks/>
            </p:cNvGrpSpPr>
            <p:nvPr/>
          </p:nvGrpSpPr>
          <p:grpSpPr bwMode="auto">
            <a:xfrm>
              <a:off x="5041900" y="4316413"/>
              <a:ext cx="1684338" cy="738187"/>
              <a:chOff x="3479" y="2610"/>
              <a:chExt cx="1061" cy="465"/>
            </a:xfrm>
          </p:grpSpPr>
          <p:sp>
            <p:nvSpPr>
              <p:cNvPr id="434288" name="Rectangle 80"/>
              <p:cNvSpPr>
                <a:spLocks noChangeArrowheads="1"/>
              </p:cNvSpPr>
              <p:nvPr/>
            </p:nvSpPr>
            <p:spPr bwMode="auto">
              <a:xfrm>
                <a:off x="3531" y="2914"/>
                <a:ext cx="183" cy="153"/>
              </a:xfrm>
              <a:prstGeom prst="rect">
                <a:avLst/>
              </a:prstGeom>
              <a:solidFill>
                <a:srgbClr val="00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l-GR" i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434289" name="Rectangle 75"/>
              <p:cNvSpPr>
                <a:spLocks noChangeArrowheads="1"/>
              </p:cNvSpPr>
              <p:nvPr/>
            </p:nvSpPr>
            <p:spPr bwMode="auto">
              <a:xfrm>
                <a:off x="3711" y="2779"/>
                <a:ext cx="567" cy="285"/>
              </a:xfrm>
              <a:prstGeom prst="rect">
                <a:avLst/>
              </a:prstGeom>
              <a:solidFill>
                <a:srgbClr val="00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l-GR" i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434290" name="Rectangle 2"/>
              <p:cNvSpPr>
                <a:spLocks noChangeArrowheads="1"/>
              </p:cNvSpPr>
              <p:nvPr/>
            </p:nvSpPr>
            <p:spPr bwMode="auto">
              <a:xfrm>
                <a:off x="3531" y="2774"/>
                <a:ext cx="745" cy="295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l-GR" i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434291" name="Line 3"/>
              <p:cNvSpPr>
                <a:spLocks noChangeShapeType="1"/>
              </p:cNvSpPr>
              <p:nvPr/>
            </p:nvSpPr>
            <p:spPr bwMode="auto">
              <a:xfrm>
                <a:off x="3532" y="2910"/>
                <a:ext cx="741" cy="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34292" name="Text Box 6"/>
              <p:cNvSpPr txBox="1">
                <a:spLocks noChangeArrowheads="1"/>
              </p:cNvSpPr>
              <p:nvPr/>
            </p:nvSpPr>
            <p:spPr bwMode="auto">
              <a:xfrm>
                <a:off x="3479" y="2748"/>
                <a:ext cx="152" cy="13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800" i="0">
                    <a:solidFill>
                      <a:srgbClr val="000000"/>
                    </a:solidFill>
                    <a:latin typeface="Arial" charset="0"/>
                  </a:rPr>
                  <a:t>1</a:t>
                </a:r>
              </a:p>
            </p:txBody>
          </p:sp>
          <p:sp>
            <p:nvSpPr>
              <p:cNvPr id="434293" name="AutoShape 8"/>
              <p:cNvSpPr>
                <a:spLocks noChangeArrowheads="1"/>
              </p:cNvSpPr>
              <p:nvPr/>
            </p:nvSpPr>
            <p:spPr bwMode="auto">
              <a:xfrm>
                <a:off x="3513" y="2611"/>
                <a:ext cx="1027" cy="165"/>
              </a:xfrm>
              <a:prstGeom prst="parallelogram">
                <a:avLst>
                  <a:gd name="adj" fmla="val 155606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l-GR" i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434294" name="Freeform 10"/>
              <p:cNvSpPr>
                <a:spLocks/>
              </p:cNvSpPr>
              <p:nvPr/>
            </p:nvSpPr>
            <p:spPr bwMode="auto">
              <a:xfrm>
                <a:off x="3628" y="2639"/>
                <a:ext cx="746" cy="105"/>
              </a:xfrm>
              <a:custGeom>
                <a:avLst/>
                <a:gdLst>
                  <a:gd name="T0" fmla="*/ 0 w 678"/>
                  <a:gd name="T1" fmla="*/ 79 h 110"/>
                  <a:gd name="T2" fmla="*/ 289 w 678"/>
                  <a:gd name="T3" fmla="*/ 78 h 110"/>
                  <a:gd name="T4" fmla="*/ 1108 w 678"/>
                  <a:gd name="T5" fmla="*/ 0 h 110"/>
                  <a:gd name="T6" fmla="*/ 1325 w 678"/>
                  <a:gd name="T7" fmla="*/ 0 h 1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78"/>
                  <a:gd name="T13" fmla="*/ 0 h 110"/>
                  <a:gd name="T14" fmla="*/ 678 w 678"/>
                  <a:gd name="T15" fmla="*/ 110 h 1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78" h="110">
                    <a:moveTo>
                      <a:pt x="0" y="110"/>
                    </a:moveTo>
                    <a:lnTo>
                      <a:pt x="148" y="108"/>
                    </a:lnTo>
                    <a:lnTo>
                      <a:pt x="567" y="0"/>
                    </a:lnTo>
                    <a:lnTo>
                      <a:pt x="678" y="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34295" name="Line 18"/>
              <p:cNvSpPr>
                <a:spLocks noChangeShapeType="1"/>
              </p:cNvSpPr>
              <p:nvPr/>
            </p:nvSpPr>
            <p:spPr bwMode="auto">
              <a:xfrm>
                <a:off x="3897" y="2777"/>
                <a:ext cx="0" cy="2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34296" name="Line 21"/>
              <p:cNvSpPr>
                <a:spLocks noChangeShapeType="1"/>
              </p:cNvSpPr>
              <p:nvPr/>
            </p:nvSpPr>
            <p:spPr bwMode="auto">
              <a:xfrm>
                <a:off x="3714" y="2775"/>
                <a:ext cx="0" cy="2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34297" name="Line 22"/>
              <p:cNvSpPr>
                <a:spLocks noChangeShapeType="1"/>
              </p:cNvSpPr>
              <p:nvPr/>
            </p:nvSpPr>
            <p:spPr bwMode="auto">
              <a:xfrm>
                <a:off x="3531" y="2783"/>
                <a:ext cx="0" cy="2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34298" name="Line 23"/>
              <p:cNvSpPr>
                <a:spLocks noChangeShapeType="1"/>
              </p:cNvSpPr>
              <p:nvPr/>
            </p:nvSpPr>
            <p:spPr bwMode="auto">
              <a:xfrm>
                <a:off x="4074" y="2780"/>
                <a:ext cx="0" cy="2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34299" name="Text Box 26"/>
              <p:cNvSpPr txBox="1">
                <a:spLocks noChangeArrowheads="1"/>
              </p:cNvSpPr>
              <p:nvPr/>
            </p:nvSpPr>
            <p:spPr bwMode="auto">
              <a:xfrm>
                <a:off x="4034" y="2880"/>
                <a:ext cx="152" cy="13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800" i="0">
                    <a:solidFill>
                      <a:srgbClr val="000000"/>
                    </a:solidFill>
                    <a:latin typeface="Arial" charset="0"/>
                  </a:rPr>
                  <a:t>8</a:t>
                </a:r>
              </a:p>
            </p:txBody>
          </p:sp>
          <p:sp>
            <p:nvSpPr>
              <p:cNvPr id="434300" name="Text Box 30"/>
              <p:cNvSpPr txBox="1">
                <a:spLocks noChangeArrowheads="1"/>
              </p:cNvSpPr>
              <p:nvPr/>
            </p:nvSpPr>
            <p:spPr bwMode="auto">
              <a:xfrm>
                <a:off x="3485" y="2874"/>
                <a:ext cx="152" cy="13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800" i="0">
                    <a:solidFill>
                      <a:srgbClr val="000000"/>
                    </a:solidFill>
                    <a:latin typeface="Arial" charset="0"/>
                  </a:rPr>
                  <a:t>2</a:t>
                </a:r>
              </a:p>
            </p:txBody>
          </p:sp>
          <p:sp>
            <p:nvSpPr>
              <p:cNvPr id="434301" name="Text Box 57"/>
              <p:cNvSpPr txBox="1">
                <a:spLocks noChangeArrowheads="1"/>
              </p:cNvSpPr>
              <p:nvPr/>
            </p:nvSpPr>
            <p:spPr bwMode="auto">
              <a:xfrm>
                <a:off x="4031" y="2745"/>
                <a:ext cx="152" cy="13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800" i="0">
                    <a:solidFill>
                      <a:srgbClr val="000000"/>
                    </a:solidFill>
                    <a:latin typeface="Arial" charset="0"/>
                  </a:rPr>
                  <a:t>7</a:t>
                </a:r>
              </a:p>
            </p:txBody>
          </p:sp>
          <p:sp>
            <p:nvSpPr>
              <p:cNvPr id="434302" name="Oval 81"/>
              <p:cNvSpPr>
                <a:spLocks noChangeArrowheads="1"/>
              </p:cNvSpPr>
              <p:nvPr/>
            </p:nvSpPr>
            <p:spPr bwMode="auto">
              <a:xfrm>
                <a:off x="3604" y="2972"/>
                <a:ext cx="27" cy="30"/>
              </a:xfrm>
              <a:prstGeom prst="ellipse">
                <a:avLst/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 i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434303" name="Oval 82"/>
              <p:cNvSpPr>
                <a:spLocks noChangeArrowheads="1"/>
              </p:cNvSpPr>
              <p:nvPr/>
            </p:nvSpPr>
            <p:spPr bwMode="auto">
              <a:xfrm>
                <a:off x="3788" y="2970"/>
                <a:ext cx="27" cy="30"/>
              </a:xfrm>
              <a:prstGeom prst="ellipse">
                <a:avLst/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 i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434304" name="Oval 83"/>
              <p:cNvSpPr>
                <a:spLocks noChangeArrowheads="1"/>
              </p:cNvSpPr>
              <p:nvPr/>
            </p:nvSpPr>
            <p:spPr bwMode="auto">
              <a:xfrm>
                <a:off x="4158" y="2973"/>
                <a:ext cx="27" cy="30"/>
              </a:xfrm>
              <a:prstGeom prst="ellipse">
                <a:avLst/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 i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434305" name="Freeform 10"/>
              <p:cNvSpPr>
                <a:spLocks/>
              </p:cNvSpPr>
              <p:nvPr/>
            </p:nvSpPr>
            <p:spPr bwMode="auto">
              <a:xfrm flipV="1">
                <a:off x="3754" y="2639"/>
                <a:ext cx="550" cy="105"/>
              </a:xfrm>
              <a:custGeom>
                <a:avLst/>
                <a:gdLst>
                  <a:gd name="T0" fmla="*/ 0 w 678"/>
                  <a:gd name="T1" fmla="*/ 79 h 110"/>
                  <a:gd name="T2" fmla="*/ 34 w 678"/>
                  <a:gd name="T3" fmla="*/ 78 h 110"/>
                  <a:gd name="T4" fmla="*/ 131 w 678"/>
                  <a:gd name="T5" fmla="*/ 0 h 110"/>
                  <a:gd name="T6" fmla="*/ 157 w 678"/>
                  <a:gd name="T7" fmla="*/ 0 h 1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78"/>
                  <a:gd name="T13" fmla="*/ 0 h 110"/>
                  <a:gd name="T14" fmla="*/ 678 w 678"/>
                  <a:gd name="T15" fmla="*/ 110 h 1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78" h="110">
                    <a:moveTo>
                      <a:pt x="0" y="110"/>
                    </a:moveTo>
                    <a:lnTo>
                      <a:pt x="148" y="108"/>
                    </a:lnTo>
                    <a:lnTo>
                      <a:pt x="567" y="0"/>
                    </a:lnTo>
                    <a:lnTo>
                      <a:pt x="678" y="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rot="10800000"/>
              <a:lstStyle/>
              <a:p>
                <a:endParaRPr lang="el-GR"/>
              </a:p>
            </p:txBody>
          </p:sp>
          <p:sp>
            <p:nvSpPr>
              <p:cNvPr id="434306" name="Freeform 185"/>
              <p:cNvSpPr>
                <a:spLocks/>
              </p:cNvSpPr>
              <p:nvPr/>
            </p:nvSpPr>
            <p:spPr bwMode="auto">
              <a:xfrm>
                <a:off x="4274" y="2610"/>
                <a:ext cx="264" cy="456"/>
              </a:xfrm>
              <a:custGeom>
                <a:avLst/>
                <a:gdLst>
                  <a:gd name="T0" fmla="*/ 264 w 264"/>
                  <a:gd name="T1" fmla="*/ 0 h 456"/>
                  <a:gd name="T2" fmla="*/ 262 w 264"/>
                  <a:gd name="T3" fmla="*/ 248 h 456"/>
                  <a:gd name="T4" fmla="*/ 0 w 264"/>
                  <a:gd name="T5" fmla="*/ 456 h 456"/>
                  <a:gd name="T6" fmla="*/ 0 60000 65536"/>
                  <a:gd name="T7" fmla="*/ 0 60000 65536"/>
                  <a:gd name="T8" fmla="*/ 0 60000 65536"/>
                  <a:gd name="T9" fmla="*/ 0 w 264"/>
                  <a:gd name="T10" fmla="*/ 0 h 456"/>
                  <a:gd name="T11" fmla="*/ 264 w 264"/>
                  <a:gd name="T12" fmla="*/ 456 h 45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64" h="456">
                    <a:moveTo>
                      <a:pt x="264" y="0"/>
                    </a:moveTo>
                    <a:lnTo>
                      <a:pt x="262" y="248"/>
                    </a:lnTo>
                    <a:lnTo>
                      <a:pt x="0" y="456"/>
                    </a:lnTo>
                  </a:path>
                </a:pathLst>
              </a:custGeom>
              <a:noFill/>
              <a:ln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grpSp>
          <p:nvGrpSpPr>
            <p:cNvPr id="434244" name="Group 210"/>
            <p:cNvGrpSpPr>
              <a:grpSpLocks/>
            </p:cNvGrpSpPr>
            <p:nvPr/>
          </p:nvGrpSpPr>
          <p:grpSpPr bwMode="auto">
            <a:xfrm>
              <a:off x="7080250" y="4318000"/>
              <a:ext cx="1698625" cy="742950"/>
              <a:chOff x="1003" y="3585"/>
              <a:chExt cx="1070" cy="468"/>
            </a:xfrm>
          </p:grpSpPr>
          <p:grpSp>
            <p:nvGrpSpPr>
              <p:cNvPr id="434269" name="Group 207"/>
              <p:cNvGrpSpPr>
                <a:grpSpLocks/>
              </p:cNvGrpSpPr>
              <p:nvPr/>
            </p:nvGrpSpPr>
            <p:grpSpPr bwMode="auto">
              <a:xfrm>
                <a:off x="1003" y="3723"/>
                <a:ext cx="796" cy="330"/>
                <a:chOff x="2444" y="3759"/>
                <a:chExt cx="796" cy="330"/>
              </a:xfrm>
            </p:grpSpPr>
            <p:sp>
              <p:nvSpPr>
                <p:cNvPr id="434276" name="Rectangle 77"/>
                <p:cNvSpPr>
                  <a:spLocks noChangeArrowheads="1"/>
                </p:cNvSpPr>
                <p:nvPr/>
              </p:nvSpPr>
              <p:spPr bwMode="auto">
                <a:xfrm>
                  <a:off x="3057" y="3793"/>
                  <a:ext cx="183" cy="132"/>
                </a:xfrm>
                <a:prstGeom prst="rect">
                  <a:avLst/>
                </a:prstGeom>
                <a:solidFill>
                  <a:srgbClr val="FFFF00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  <p:sp>
              <p:nvSpPr>
                <p:cNvPr id="434277" name="Rectangle 76"/>
                <p:cNvSpPr>
                  <a:spLocks noChangeArrowheads="1"/>
                </p:cNvSpPr>
                <p:nvPr/>
              </p:nvSpPr>
              <p:spPr bwMode="auto">
                <a:xfrm>
                  <a:off x="2496" y="3796"/>
                  <a:ext cx="561" cy="288"/>
                </a:xfrm>
                <a:prstGeom prst="rect">
                  <a:avLst/>
                </a:prstGeom>
                <a:solidFill>
                  <a:srgbClr val="FFFF00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  <p:sp>
              <p:nvSpPr>
                <p:cNvPr id="434278" name="Line 17"/>
                <p:cNvSpPr>
                  <a:spLocks noChangeShapeType="1"/>
                </p:cNvSpPr>
                <p:nvPr/>
              </p:nvSpPr>
              <p:spPr bwMode="auto">
                <a:xfrm>
                  <a:off x="2874" y="3797"/>
                  <a:ext cx="0" cy="29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34279" name="Line 24"/>
                <p:cNvSpPr>
                  <a:spLocks noChangeShapeType="1"/>
                </p:cNvSpPr>
                <p:nvPr/>
              </p:nvSpPr>
              <p:spPr bwMode="auto">
                <a:xfrm>
                  <a:off x="2688" y="3794"/>
                  <a:ext cx="0" cy="29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34280" name="Line 25"/>
                <p:cNvSpPr>
                  <a:spLocks noChangeShapeType="1"/>
                </p:cNvSpPr>
                <p:nvPr/>
              </p:nvSpPr>
              <p:spPr bwMode="auto">
                <a:xfrm>
                  <a:off x="3060" y="3791"/>
                  <a:ext cx="0" cy="29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34281" name="Text Box 27"/>
                <p:cNvSpPr txBox="1">
                  <a:spLocks noChangeArrowheads="1"/>
                </p:cNvSpPr>
                <p:nvPr/>
              </p:nvSpPr>
              <p:spPr bwMode="auto">
                <a:xfrm>
                  <a:off x="2456" y="3762"/>
                  <a:ext cx="152" cy="13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800" i="0">
                      <a:solidFill>
                        <a:srgbClr val="000000"/>
                      </a:solidFill>
                      <a:latin typeface="Arial" charset="0"/>
                    </a:rPr>
                    <a:t>9</a:t>
                  </a:r>
                </a:p>
              </p:txBody>
            </p:sp>
            <p:sp>
              <p:nvSpPr>
                <p:cNvPr id="434282" name="Text Box 28"/>
                <p:cNvSpPr txBox="1">
                  <a:spLocks noChangeArrowheads="1"/>
                </p:cNvSpPr>
                <p:nvPr/>
              </p:nvSpPr>
              <p:spPr bwMode="auto">
                <a:xfrm>
                  <a:off x="3008" y="3900"/>
                  <a:ext cx="188" cy="13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800" i="0">
                      <a:solidFill>
                        <a:srgbClr val="000000"/>
                      </a:solidFill>
                      <a:latin typeface="Arial" charset="0"/>
                    </a:rPr>
                    <a:t>16</a:t>
                  </a:r>
                </a:p>
              </p:txBody>
            </p:sp>
            <p:sp>
              <p:nvSpPr>
                <p:cNvPr id="434283" name="Text Box 29"/>
                <p:cNvSpPr txBox="1">
                  <a:spLocks noChangeArrowheads="1"/>
                </p:cNvSpPr>
                <p:nvPr/>
              </p:nvSpPr>
              <p:spPr bwMode="auto">
                <a:xfrm>
                  <a:off x="2444" y="3900"/>
                  <a:ext cx="188" cy="13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800" i="0">
                      <a:solidFill>
                        <a:srgbClr val="000000"/>
                      </a:solidFill>
                      <a:latin typeface="Arial" charset="0"/>
                    </a:rPr>
                    <a:t>10</a:t>
                  </a:r>
                </a:p>
              </p:txBody>
            </p:sp>
            <p:sp>
              <p:nvSpPr>
                <p:cNvPr id="434284" name="Text Box 74"/>
                <p:cNvSpPr txBox="1">
                  <a:spLocks noChangeArrowheads="1"/>
                </p:cNvSpPr>
                <p:nvPr/>
              </p:nvSpPr>
              <p:spPr bwMode="auto">
                <a:xfrm>
                  <a:off x="3005" y="3759"/>
                  <a:ext cx="188" cy="13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800" i="0">
                      <a:solidFill>
                        <a:srgbClr val="000000"/>
                      </a:solidFill>
                      <a:latin typeface="Arial" charset="0"/>
                    </a:rPr>
                    <a:t>15</a:t>
                  </a:r>
                </a:p>
              </p:txBody>
            </p:sp>
            <p:sp>
              <p:nvSpPr>
                <p:cNvPr id="434285" name="Oval 84"/>
                <p:cNvSpPr>
                  <a:spLocks noChangeArrowheads="1"/>
                </p:cNvSpPr>
                <p:nvPr/>
              </p:nvSpPr>
              <p:spPr bwMode="auto">
                <a:xfrm>
                  <a:off x="2588" y="3988"/>
                  <a:ext cx="27" cy="30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  <p:sp>
              <p:nvSpPr>
                <p:cNvPr id="434286" name="Oval 85"/>
                <p:cNvSpPr>
                  <a:spLocks noChangeArrowheads="1"/>
                </p:cNvSpPr>
                <p:nvPr/>
              </p:nvSpPr>
              <p:spPr bwMode="auto">
                <a:xfrm>
                  <a:off x="2580" y="3853"/>
                  <a:ext cx="27" cy="30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  <p:sp>
              <p:nvSpPr>
                <p:cNvPr id="434287" name="Oval 86"/>
                <p:cNvSpPr>
                  <a:spLocks noChangeArrowheads="1"/>
                </p:cNvSpPr>
                <p:nvPr/>
              </p:nvSpPr>
              <p:spPr bwMode="auto">
                <a:xfrm>
                  <a:off x="3131" y="3851"/>
                  <a:ext cx="27" cy="30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0">
                    <a:solidFill>
                      <a:srgbClr val="000000"/>
                    </a:solidFill>
                    <a:latin typeface="Arial" charset="0"/>
                  </a:endParaRPr>
                </a:p>
              </p:txBody>
            </p:sp>
          </p:grpSp>
          <p:sp>
            <p:nvSpPr>
              <p:cNvPr id="434270" name="AutoShape 8"/>
              <p:cNvSpPr>
                <a:spLocks noChangeArrowheads="1"/>
              </p:cNvSpPr>
              <p:nvPr/>
            </p:nvSpPr>
            <p:spPr bwMode="auto">
              <a:xfrm>
                <a:off x="1046" y="3586"/>
                <a:ext cx="1027" cy="165"/>
              </a:xfrm>
              <a:prstGeom prst="parallelogram">
                <a:avLst>
                  <a:gd name="adj" fmla="val 155606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l-GR" i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434271" name="Freeform 10"/>
              <p:cNvSpPr>
                <a:spLocks/>
              </p:cNvSpPr>
              <p:nvPr/>
            </p:nvSpPr>
            <p:spPr bwMode="auto">
              <a:xfrm>
                <a:off x="1161" y="3614"/>
                <a:ext cx="746" cy="105"/>
              </a:xfrm>
              <a:custGeom>
                <a:avLst/>
                <a:gdLst>
                  <a:gd name="T0" fmla="*/ 0 w 678"/>
                  <a:gd name="T1" fmla="*/ 79 h 110"/>
                  <a:gd name="T2" fmla="*/ 289 w 678"/>
                  <a:gd name="T3" fmla="*/ 78 h 110"/>
                  <a:gd name="T4" fmla="*/ 1108 w 678"/>
                  <a:gd name="T5" fmla="*/ 0 h 110"/>
                  <a:gd name="T6" fmla="*/ 1325 w 678"/>
                  <a:gd name="T7" fmla="*/ 0 h 1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78"/>
                  <a:gd name="T13" fmla="*/ 0 h 110"/>
                  <a:gd name="T14" fmla="*/ 678 w 678"/>
                  <a:gd name="T15" fmla="*/ 110 h 1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78" h="110">
                    <a:moveTo>
                      <a:pt x="0" y="110"/>
                    </a:moveTo>
                    <a:lnTo>
                      <a:pt x="148" y="108"/>
                    </a:lnTo>
                    <a:lnTo>
                      <a:pt x="567" y="0"/>
                    </a:lnTo>
                    <a:lnTo>
                      <a:pt x="678" y="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34272" name="Freeform 10"/>
              <p:cNvSpPr>
                <a:spLocks/>
              </p:cNvSpPr>
              <p:nvPr/>
            </p:nvSpPr>
            <p:spPr bwMode="auto">
              <a:xfrm flipV="1">
                <a:off x="1287" y="3614"/>
                <a:ext cx="550" cy="105"/>
              </a:xfrm>
              <a:custGeom>
                <a:avLst/>
                <a:gdLst>
                  <a:gd name="T0" fmla="*/ 0 w 678"/>
                  <a:gd name="T1" fmla="*/ 79 h 110"/>
                  <a:gd name="T2" fmla="*/ 34 w 678"/>
                  <a:gd name="T3" fmla="*/ 78 h 110"/>
                  <a:gd name="T4" fmla="*/ 131 w 678"/>
                  <a:gd name="T5" fmla="*/ 0 h 110"/>
                  <a:gd name="T6" fmla="*/ 157 w 678"/>
                  <a:gd name="T7" fmla="*/ 0 h 1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78"/>
                  <a:gd name="T13" fmla="*/ 0 h 110"/>
                  <a:gd name="T14" fmla="*/ 678 w 678"/>
                  <a:gd name="T15" fmla="*/ 110 h 1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78" h="110">
                    <a:moveTo>
                      <a:pt x="0" y="110"/>
                    </a:moveTo>
                    <a:lnTo>
                      <a:pt x="148" y="108"/>
                    </a:lnTo>
                    <a:lnTo>
                      <a:pt x="567" y="0"/>
                    </a:lnTo>
                    <a:lnTo>
                      <a:pt x="678" y="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rot="10800000"/>
              <a:lstStyle/>
              <a:p>
                <a:endParaRPr lang="el-GR"/>
              </a:p>
            </p:txBody>
          </p:sp>
          <p:sp>
            <p:nvSpPr>
              <p:cNvPr id="434273" name="Freeform 206"/>
              <p:cNvSpPr>
                <a:spLocks/>
              </p:cNvSpPr>
              <p:nvPr/>
            </p:nvSpPr>
            <p:spPr bwMode="auto">
              <a:xfrm>
                <a:off x="1807" y="3585"/>
                <a:ext cx="264" cy="456"/>
              </a:xfrm>
              <a:custGeom>
                <a:avLst/>
                <a:gdLst>
                  <a:gd name="T0" fmla="*/ 264 w 264"/>
                  <a:gd name="T1" fmla="*/ 0 h 456"/>
                  <a:gd name="T2" fmla="*/ 262 w 264"/>
                  <a:gd name="T3" fmla="*/ 248 h 456"/>
                  <a:gd name="T4" fmla="*/ 0 w 264"/>
                  <a:gd name="T5" fmla="*/ 456 h 456"/>
                  <a:gd name="T6" fmla="*/ 0 60000 65536"/>
                  <a:gd name="T7" fmla="*/ 0 60000 65536"/>
                  <a:gd name="T8" fmla="*/ 0 60000 65536"/>
                  <a:gd name="T9" fmla="*/ 0 w 264"/>
                  <a:gd name="T10" fmla="*/ 0 h 456"/>
                  <a:gd name="T11" fmla="*/ 264 w 264"/>
                  <a:gd name="T12" fmla="*/ 456 h 45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64" h="456">
                    <a:moveTo>
                      <a:pt x="264" y="0"/>
                    </a:moveTo>
                    <a:lnTo>
                      <a:pt x="262" y="248"/>
                    </a:lnTo>
                    <a:lnTo>
                      <a:pt x="0" y="456"/>
                    </a:lnTo>
                  </a:path>
                </a:pathLst>
              </a:custGeom>
              <a:noFill/>
              <a:ln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34274" name="Freeform 208"/>
              <p:cNvSpPr>
                <a:spLocks/>
              </p:cNvSpPr>
              <p:nvPr/>
            </p:nvSpPr>
            <p:spPr bwMode="auto">
              <a:xfrm>
                <a:off x="1044" y="3747"/>
                <a:ext cx="762" cy="303"/>
              </a:xfrm>
              <a:custGeom>
                <a:avLst/>
                <a:gdLst>
                  <a:gd name="T0" fmla="*/ 0 w 762"/>
                  <a:gd name="T1" fmla="*/ 3 h 303"/>
                  <a:gd name="T2" fmla="*/ 0 w 762"/>
                  <a:gd name="T3" fmla="*/ 303 h 303"/>
                  <a:gd name="T4" fmla="*/ 762 w 762"/>
                  <a:gd name="T5" fmla="*/ 303 h 303"/>
                  <a:gd name="T6" fmla="*/ 762 w 762"/>
                  <a:gd name="T7" fmla="*/ 0 h 30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62"/>
                  <a:gd name="T13" fmla="*/ 0 h 303"/>
                  <a:gd name="T14" fmla="*/ 762 w 762"/>
                  <a:gd name="T15" fmla="*/ 303 h 30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62" h="303">
                    <a:moveTo>
                      <a:pt x="0" y="3"/>
                    </a:moveTo>
                    <a:lnTo>
                      <a:pt x="0" y="303"/>
                    </a:lnTo>
                    <a:lnTo>
                      <a:pt x="762" y="303"/>
                    </a:lnTo>
                    <a:lnTo>
                      <a:pt x="762" y="0"/>
                    </a:lnTo>
                  </a:path>
                </a:pathLst>
              </a:custGeom>
              <a:noFill/>
              <a:ln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34275" name="Line 209"/>
              <p:cNvSpPr>
                <a:spLocks noChangeShapeType="1"/>
              </p:cNvSpPr>
              <p:nvPr/>
            </p:nvSpPr>
            <p:spPr bwMode="auto">
              <a:xfrm flipV="1">
                <a:off x="1044" y="3888"/>
                <a:ext cx="768" cy="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sp>
          <p:nvSpPr>
            <p:cNvPr id="434245" name="Text Box 64"/>
            <p:cNvSpPr txBox="1">
              <a:spLocks noChangeArrowheads="1"/>
            </p:cNvSpPr>
            <p:nvPr/>
          </p:nvSpPr>
          <p:spPr bwMode="auto">
            <a:xfrm>
              <a:off x="8037513" y="5297488"/>
              <a:ext cx="412750" cy="366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i="0">
                  <a:solidFill>
                    <a:srgbClr val="000000"/>
                  </a:solidFill>
                  <a:latin typeface="Arial" charset="0"/>
                </a:rPr>
                <a:t>…</a:t>
              </a:r>
            </a:p>
          </p:txBody>
        </p:sp>
        <p:sp>
          <p:nvSpPr>
            <p:cNvPr id="434246" name="Line 69"/>
            <p:cNvSpPr>
              <a:spLocks noChangeShapeType="1"/>
            </p:cNvSpPr>
            <p:nvPr/>
          </p:nvSpPr>
          <p:spPr bwMode="auto">
            <a:xfrm>
              <a:off x="7324725" y="4922838"/>
              <a:ext cx="101600" cy="37782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34247" name="Line 70"/>
            <p:cNvSpPr>
              <a:spLocks noChangeShapeType="1"/>
            </p:cNvSpPr>
            <p:nvPr/>
          </p:nvSpPr>
          <p:spPr bwMode="auto">
            <a:xfrm>
              <a:off x="7315200" y="4721225"/>
              <a:ext cx="479425" cy="60325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34248" name="Line 71"/>
            <p:cNvSpPr>
              <a:spLocks noChangeShapeType="1"/>
            </p:cNvSpPr>
            <p:nvPr/>
          </p:nvSpPr>
          <p:spPr bwMode="auto">
            <a:xfrm>
              <a:off x="8170863" y="4665663"/>
              <a:ext cx="514350" cy="48418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34249" name="Text Box 73"/>
            <p:cNvSpPr txBox="1">
              <a:spLocks noChangeArrowheads="1"/>
            </p:cNvSpPr>
            <p:nvPr/>
          </p:nvSpPr>
          <p:spPr bwMode="auto">
            <a:xfrm>
              <a:off x="7364413" y="5827713"/>
              <a:ext cx="1433512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200" i="0">
                  <a:solidFill>
                    <a:srgbClr val="000000"/>
                  </a:solidFill>
                  <a:latin typeface="Arial" charset="0"/>
                </a:rPr>
                <a:t>Computer Science</a:t>
              </a:r>
            </a:p>
            <a:p>
              <a:pPr algn="ctr"/>
              <a:r>
                <a:rPr lang="en-US" sz="1200" i="0">
                  <a:solidFill>
                    <a:srgbClr val="000000"/>
                  </a:solidFill>
                  <a:latin typeface="Arial" charset="0"/>
                </a:rPr>
                <a:t>(VLAN ports 9-16)</a:t>
              </a:r>
            </a:p>
          </p:txBody>
        </p:sp>
        <p:sp>
          <p:nvSpPr>
            <p:cNvPr id="89" name="Rectangle 211"/>
            <p:cNvSpPr>
              <a:spLocks noChangeArrowheads="1"/>
            </p:cNvSpPr>
            <p:nvPr/>
          </p:nvSpPr>
          <p:spPr bwMode="auto">
            <a:xfrm>
              <a:off x="3855115" y="3663617"/>
              <a:ext cx="5139947" cy="4998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342900" indent="-342900" eaLnBrk="0" hangingPunct="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pitchFamily="2" charset="2"/>
                <a:buNone/>
                <a:defRPr/>
              </a:pPr>
              <a:r>
                <a:rPr lang="el-GR" sz="2000" i="0" dirty="0">
                  <a:solidFill>
                    <a:srgbClr val="000000"/>
                  </a:solidFill>
                  <a:latin typeface="+mn-lt"/>
                </a:rPr>
                <a:t>… να λειτουργεί ως </a:t>
              </a:r>
              <a:r>
                <a:rPr lang="el-GR" sz="2000" i="0" dirty="0">
                  <a:solidFill>
                    <a:srgbClr val="FF0000"/>
                  </a:solidFill>
                  <a:latin typeface="+mn-lt"/>
                </a:rPr>
                <a:t>πολλαπλοί</a:t>
              </a:r>
              <a:r>
                <a:rPr lang="el-GR" sz="2000" i="0" dirty="0">
                  <a:solidFill>
                    <a:srgbClr val="000000"/>
                  </a:solidFill>
                  <a:latin typeface="+mn-lt"/>
                </a:rPr>
                <a:t> εικονικοί </a:t>
              </a:r>
              <a:r>
                <a:rPr lang="el-GR" sz="2000" i="0" dirty="0" err="1">
                  <a:solidFill>
                    <a:srgbClr val="000000"/>
                  </a:solidFill>
                  <a:latin typeface="+mn-lt"/>
                </a:rPr>
                <a:t>μεταγωγείς</a:t>
              </a:r>
              <a:endParaRPr lang="en-US" sz="2000" i="0" dirty="0">
                <a:solidFill>
                  <a:srgbClr val="000000"/>
                </a:solidFill>
                <a:latin typeface="+mn-lt"/>
              </a:endParaRPr>
            </a:p>
            <a:p>
              <a:pPr marL="342900" indent="-342900" eaLnBrk="0" hangingPunct="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pitchFamily="2" charset="2"/>
                <a:buChar char="v"/>
                <a:defRPr/>
              </a:pPr>
              <a:endParaRPr lang="en-US" sz="2000" i="0" dirty="0">
                <a:solidFill>
                  <a:srgbClr val="000000"/>
                </a:solidFill>
                <a:latin typeface="Gill Sans MT" pitchFamily="34" charset="0"/>
              </a:endParaRPr>
            </a:p>
          </p:txBody>
        </p:sp>
        <p:grpSp>
          <p:nvGrpSpPr>
            <p:cNvPr id="434251" name="Group 44"/>
            <p:cNvGrpSpPr>
              <a:grpSpLocks/>
            </p:cNvGrpSpPr>
            <p:nvPr/>
          </p:nvGrpSpPr>
          <p:grpSpPr bwMode="auto">
            <a:xfrm>
              <a:off x="3902075" y="5110163"/>
              <a:ext cx="609600" cy="558800"/>
              <a:chOff x="-44" y="1473"/>
              <a:chExt cx="981" cy="1105"/>
            </a:xfrm>
          </p:grpSpPr>
          <p:pic>
            <p:nvPicPr>
              <p:cNvPr id="434267" name="Picture 45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434268" name="Freeform 46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2326 w 356"/>
                  <a:gd name="T3" fmla="*/ 131 h 368"/>
                  <a:gd name="T4" fmla="*/ 2759 w 356"/>
                  <a:gd name="T5" fmla="*/ 2736 h 368"/>
                  <a:gd name="T6" fmla="*/ 608 w 356"/>
                  <a:gd name="T7" fmla="*/ 3422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 w="9525" cap="flat" cmpd="sng">
                <a:noFill/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grpSp>
          <p:nvGrpSpPr>
            <p:cNvPr id="434252" name="Group 44"/>
            <p:cNvGrpSpPr>
              <a:grpSpLocks/>
            </p:cNvGrpSpPr>
            <p:nvPr/>
          </p:nvGrpSpPr>
          <p:grpSpPr bwMode="auto">
            <a:xfrm>
              <a:off x="4429125" y="5202238"/>
              <a:ext cx="609600" cy="558800"/>
              <a:chOff x="-44" y="1473"/>
              <a:chExt cx="981" cy="1105"/>
            </a:xfrm>
          </p:grpSpPr>
          <p:pic>
            <p:nvPicPr>
              <p:cNvPr id="434265" name="Picture 45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434266" name="Freeform 46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2326 w 356"/>
                  <a:gd name="T3" fmla="*/ 131 h 368"/>
                  <a:gd name="T4" fmla="*/ 2759 w 356"/>
                  <a:gd name="T5" fmla="*/ 2736 h 368"/>
                  <a:gd name="T6" fmla="*/ 608 w 356"/>
                  <a:gd name="T7" fmla="*/ 3422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 w="9525" cap="flat" cmpd="sng">
                <a:noFill/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grpSp>
          <p:nvGrpSpPr>
            <p:cNvPr id="434253" name="Group 44"/>
            <p:cNvGrpSpPr>
              <a:grpSpLocks/>
            </p:cNvGrpSpPr>
            <p:nvPr/>
          </p:nvGrpSpPr>
          <p:grpSpPr bwMode="auto">
            <a:xfrm>
              <a:off x="5151438" y="5222875"/>
              <a:ext cx="609600" cy="558800"/>
              <a:chOff x="-44" y="1473"/>
              <a:chExt cx="981" cy="1105"/>
            </a:xfrm>
          </p:grpSpPr>
          <p:pic>
            <p:nvPicPr>
              <p:cNvPr id="434263" name="Picture 45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434264" name="Freeform 46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2326 w 356"/>
                  <a:gd name="T3" fmla="*/ 131 h 368"/>
                  <a:gd name="T4" fmla="*/ 2759 w 356"/>
                  <a:gd name="T5" fmla="*/ 2736 h 368"/>
                  <a:gd name="T6" fmla="*/ 608 w 356"/>
                  <a:gd name="T7" fmla="*/ 3422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 w="9525" cap="flat" cmpd="sng">
                <a:noFill/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grpSp>
          <p:nvGrpSpPr>
            <p:cNvPr id="434254" name="Group 44"/>
            <p:cNvGrpSpPr>
              <a:grpSpLocks/>
            </p:cNvGrpSpPr>
            <p:nvPr/>
          </p:nvGrpSpPr>
          <p:grpSpPr bwMode="auto">
            <a:xfrm>
              <a:off x="6969125" y="5253038"/>
              <a:ext cx="609600" cy="558800"/>
              <a:chOff x="-44" y="1473"/>
              <a:chExt cx="981" cy="1105"/>
            </a:xfrm>
          </p:grpSpPr>
          <p:pic>
            <p:nvPicPr>
              <p:cNvPr id="434261" name="Picture 45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434262" name="Freeform 46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2326 w 356"/>
                  <a:gd name="T3" fmla="*/ 131 h 368"/>
                  <a:gd name="T4" fmla="*/ 2759 w 356"/>
                  <a:gd name="T5" fmla="*/ 2736 h 368"/>
                  <a:gd name="T6" fmla="*/ 608 w 356"/>
                  <a:gd name="T7" fmla="*/ 3422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 w="9525" cap="flat" cmpd="sng">
                <a:noFill/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grpSp>
          <p:nvGrpSpPr>
            <p:cNvPr id="434255" name="Group 44"/>
            <p:cNvGrpSpPr>
              <a:grpSpLocks/>
            </p:cNvGrpSpPr>
            <p:nvPr/>
          </p:nvGrpSpPr>
          <p:grpSpPr bwMode="auto">
            <a:xfrm>
              <a:off x="7477125" y="5262563"/>
              <a:ext cx="609600" cy="558800"/>
              <a:chOff x="-44" y="1473"/>
              <a:chExt cx="981" cy="1105"/>
            </a:xfrm>
          </p:grpSpPr>
          <p:pic>
            <p:nvPicPr>
              <p:cNvPr id="434259" name="Picture 45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434260" name="Freeform 46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2326 w 356"/>
                  <a:gd name="T3" fmla="*/ 131 h 368"/>
                  <a:gd name="T4" fmla="*/ 2759 w 356"/>
                  <a:gd name="T5" fmla="*/ 2736 h 368"/>
                  <a:gd name="T6" fmla="*/ 608 w 356"/>
                  <a:gd name="T7" fmla="*/ 3422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 w="9525" cap="flat" cmpd="sng">
                <a:noFill/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grpSp>
          <p:nvGrpSpPr>
            <p:cNvPr id="434256" name="Group 44"/>
            <p:cNvGrpSpPr>
              <a:grpSpLocks/>
            </p:cNvGrpSpPr>
            <p:nvPr/>
          </p:nvGrpSpPr>
          <p:grpSpPr bwMode="auto">
            <a:xfrm>
              <a:off x="8340725" y="5080000"/>
              <a:ext cx="609600" cy="558800"/>
              <a:chOff x="-44" y="1473"/>
              <a:chExt cx="981" cy="1105"/>
            </a:xfrm>
          </p:grpSpPr>
          <p:pic>
            <p:nvPicPr>
              <p:cNvPr id="434257" name="Picture 45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434258" name="Freeform 46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2326 w 356"/>
                  <a:gd name="T3" fmla="*/ 131 h 368"/>
                  <a:gd name="T4" fmla="*/ 2759 w 356"/>
                  <a:gd name="T5" fmla="*/ 2736 h 368"/>
                  <a:gd name="T6" fmla="*/ 608 w 356"/>
                  <a:gd name="T7" fmla="*/ 3422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 w="9525" cap="flat" cmpd="sng">
                <a:noFill/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201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Βάσει θύρας (</a:t>
            </a:r>
            <a:r>
              <a:rPr lang="en-US" smtClean="0"/>
              <a:t>port-based) VLAN</a:t>
            </a:r>
            <a:endParaRPr lang="el-GR" smtClean="0"/>
          </a:p>
        </p:txBody>
      </p:sp>
      <p:sp>
        <p:nvSpPr>
          <p:cNvPr id="435202" name="2 - Θέση υποσέλιδου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l-GR" dirty="0" smtClean="0"/>
              <a:t>Δίκτυα Επικοινωνιών- </a:t>
            </a:r>
            <a:r>
              <a:rPr lang="en-US" dirty="0"/>
              <a:t>5: </a:t>
            </a:r>
            <a:r>
              <a:rPr lang="el-GR" dirty="0"/>
              <a:t>Επίπεδο ζεύξης δεδομένων</a:t>
            </a:r>
            <a:endParaRPr lang="en-US" dirty="0"/>
          </a:p>
        </p:txBody>
      </p:sp>
      <p:sp>
        <p:nvSpPr>
          <p:cNvPr id="435203" name="3 - Θέση αριθμού διαφάνειας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16A6DEB1-9334-45F0-90A3-DCBFBE161B88}" type="slidenum">
              <a:rPr lang="en-US" smtClean="0">
                <a:latin typeface="Arial" charset="0"/>
                <a:cs typeface="Arial" charset="0"/>
              </a:rPr>
              <a:pPr/>
              <a:t>73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435204" name="4 - TextBox"/>
          <p:cNvSpPr txBox="1">
            <a:spLocks noChangeArrowheads="1"/>
          </p:cNvSpPr>
          <p:nvPr/>
        </p:nvSpPr>
        <p:spPr bwMode="auto">
          <a:xfrm>
            <a:off x="0" y="1587500"/>
            <a:ext cx="4556125" cy="409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buClr>
                <a:schemeClr val="accent2"/>
              </a:buClr>
              <a:buFont typeface="Wingdings" pitchFamily="2" charset="2"/>
              <a:buChar char="q"/>
            </a:pPr>
            <a:r>
              <a:rPr lang="el-GR"/>
              <a:t> </a:t>
            </a:r>
            <a:r>
              <a:rPr lang="el-GR" i="0">
                <a:solidFill>
                  <a:srgbClr val="FF0000"/>
                </a:solidFill>
              </a:rPr>
              <a:t>απομόνωση κίνησης: </a:t>
            </a:r>
            <a:r>
              <a:rPr lang="el-GR" i="0"/>
              <a:t>πλαίσια από/προς τις θύρες 1-8 μπορούν να προσεγγίσουν </a:t>
            </a:r>
            <a:r>
              <a:rPr lang="el-GR"/>
              <a:t>μόνο</a:t>
            </a:r>
            <a:r>
              <a:rPr lang="el-GR" i="0"/>
              <a:t> τις θύρες 1-8</a:t>
            </a:r>
          </a:p>
          <a:p>
            <a:pPr lvl="1" eaLnBrk="0" hangingPunct="0">
              <a:buClr>
                <a:schemeClr val="accent2"/>
              </a:buClr>
              <a:buFont typeface="Wingdings" pitchFamily="2" charset="2"/>
              <a:buChar char="§"/>
            </a:pPr>
            <a:r>
              <a:rPr lang="el-GR" i="0"/>
              <a:t> </a:t>
            </a:r>
            <a:r>
              <a:rPr lang="el-GR" sz="1600" i="0"/>
              <a:t>μπορεί επίσης να ορίσει </a:t>
            </a:r>
            <a:r>
              <a:rPr lang="en-US" sz="1600" i="0"/>
              <a:t>VLAN</a:t>
            </a:r>
            <a:r>
              <a:rPr lang="el-GR" sz="1600" i="0"/>
              <a:t> με βάση τις </a:t>
            </a:r>
            <a:r>
              <a:rPr lang="en-US" sz="1600" i="0"/>
              <a:t>MAC </a:t>
            </a:r>
            <a:r>
              <a:rPr lang="el-GR" sz="1600" i="0"/>
              <a:t>διευθύνσεις των τερματικών σημείων, αντί για τις θύρες του μεταγωγέα</a:t>
            </a:r>
          </a:p>
          <a:p>
            <a:pPr eaLnBrk="0" hangingPunct="0">
              <a:buClr>
                <a:schemeClr val="accent2"/>
              </a:buClr>
              <a:buFont typeface="Wingdings" pitchFamily="2" charset="2"/>
              <a:buChar char="q"/>
            </a:pPr>
            <a:r>
              <a:rPr lang="el-GR" i="0"/>
              <a:t> </a:t>
            </a:r>
            <a:r>
              <a:rPr lang="el-GR" i="0">
                <a:solidFill>
                  <a:srgbClr val="FF0000"/>
                </a:solidFill>
              </a:rPr>
              <a:t>δυναμική ιδιότητα μέλους: </a:t>
            </a:r>
            <a:r>
              <a:rPr lang="el-GR" i="0"/>
              <a:t>θύρες μπορούν να ανατεθούν δυναμικά μεταξύ των </a:t>
            </a:r>
            <a:r>
              <a:rPr lang="en-US" i="0"/>
              <a:t>VLANs</a:t>
            </a:r>
            <a:endParaRPr lang="el-GR" i="0"/>
          </a:p>
          <a:p>
            <a:pPr eaLnBrk="0" hangingPunct="0">
              <a:buClr>
                <a:schemeClr val="accent2"/>
              </a:buClr>
              <a:buFont typeface="Wingdings" pitchFamily="2" charset="2"/>
              <a:buChar char="q"/>
            </a:pPr>
            <a:r>
              <a:rPr lang="el-GR" i="0"/>
              <a:t> </a:t>
            </a:r>
            <a:r>
              <a:rPr lang="el-GR" i="0">
                <a:solidFill>
                  <a:srgbClr val="FF0000"/>
                </a:solidFill>
              </a:rPr>
              <a:t>προώθηση μεταξύ των </a:t>
            </a:r>
            <a:r>
              <a:rPr lang="en-US" i="0">
                <a:solidFill>
                  <a:srgbClr val="FF0000"/>
                </a:solidFill>
              </a:rPr>
              <a:t>VLANs</a:t>
            </a:r>
            <a:r>
              <a:rPr lang="el-GR" i="0">
                <a:solidFill>
                  <a:srgbClr val="FF0000"/>
                </a:solidFill>
              </a:rPr>
              <a:t>: </a:t>
            </a:r>
            <a:r>
              <a:rPr lang="el-GR" i="0"/>
              <a:t>γίνεται μέσω δρομολόγησης (όπως με ξεχωριστούς μεταγωγείς)</a:t>
            </a:r>
          </a:p>
          <a:p>
            <a:pPr lvl="1" eaLnBrk="0" hangingPunct="0">
              <a:buClr>
                <a:schemeClr val="accent2"/>
              </a:buClr>
              <a:buFont typeface="Wingdings" pitchFamily="2" charset="2"/>
              <a:buChar char="§"/>
            </a:pPr>
            <a:r>
              <a:rPr lang="el-GR" sz="1600" i="0"/>
              <a:t> στην πράξη οι κατασκευαστές πουλάνε μεταγωγείς συνδυασμένους με δρομολογητές</a:t>
            </a:r>
            <a:endParaRPr lang="el-GR" sz="1600"/>
          </a:p>
        </p:txBody>
      </p:sp>
      <p:sp>
        <p:nvSpPr>
          <p:cNvPr id="435205" name="Rectangle 115"/>
          <p:cNvSpPr>
            <a:spLocks noChangeArrowheads="1"/>
          </p:cNvSpPr>
          <p:nvPr/>
        </p:nvSpPr>
        <p:spPr bwMode="auto">
          <a:xfrm>
            <a:off x="7731125" y="3063875"/>
            <a:ext cx="279400" cy="22860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>
              <a:solidFill>
                <a:srgbClr val="000000"/>
              </a:solidFill>
            </a:endParaRPr>
          </a:p>
        </p:txBody>
      </p:sp>
      <p:sp>
        <p:nvSpPr>
          <p:cNvPr id="435206" name="Rectangle 4"/>
          <p:cNvSpPr>
            <a:spLocks noChangeArrowheads="1"/>
          </p:cNvSpPr>
          <p:nvPr/>
        </p:nvSpPr>
        <p:spPr bwMode="auto">
          <a:xfrm>
            <a:off x="5657850" y="2847975"/>
            <a:ext cx="273050" cy="196850"/>
          </a:xfrm>
          <a:prstGeom prst="rect">
            <a:avLst/>
          </a:prstGeom>
          <a:solidFill>
            <a:srgbClr val="00FF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>
              <a:solidFill>
                <a:srgbClr val="000000"/>
              </a:solidFill>
            </a:endParaRPr>
          </a:p>
        </p:txBody>
      </p:sp>
      <p:sp>
        <p:nvSpPr>
          <p:cNvPr id="435207" name="Rectangle 80"/>
          <p:cNvSpPr>
            <a:spLocks noChangeArrowheads="1"/>
          </p:cNvSpPr>
          <p:nvPr/>
        </p:nvSpPr>
        <p:spPr bwMode="auto">
          <a:xfrm>
            <a:off x="5649913" y="3057525"/>
            <a:ext cx="290512" cy="242888"/>
          </a:xfrm>
          <a:prstGeom prst="rect">
            <a:avLst/>
          </a:prstGeom>
          <a:solidFill>
            <a:srgbClr val="00FF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l-GR" i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35208" name="Rectangle 77"/>
          <p:cNvSpPr>
            <a:spLocks noChangeArrowheads="1"/>
          </p:cNvSpPr>
          <p:nvPr/>
        </p:nvSpPr>
        <p:spPr bwMode="auto">
          <a:xfrm>
            <a:off x="7721600" y="2838450"/>
            <a:ext cx="290513" cy="20955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l-GR" i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35209" name="Rectangle 76"/>
          <p:cNvSpPr>
            <a:spLocks noChangeArrowheads="1"/>
          </p:cNvSpPr>
          <p:nvPr/>
        </p:nvSpPr>
        <p:spPr bwMode="auto">
          <a:xfrm>
            <a:off x="6831013" y="2843213"/>
            <a:ext cx="890587" cy="45720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l-GR" i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35210" name="Rectangle 75"/>
          <p:cNvSpPr>
            <a:spLocks noChangeArrowheads="1"/>
          </p:cNvSpPr>
          <p:nvPr/>
        </p:nvSpPr>
        <p:spPr bwMode="auto">
          <a:xfrm>
            <a:off x="5935663" y="2843213"/>
            <a:ext cx="900112" cy="452437"/>
          </a:xfrm>
          <a:prstGeom prst="rect">
            <a:avLst/>
          </a:prstGeom>
          <a:solidFill>
            <a:srgbClr val="00FF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l-GR" i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35211" name="Rectangle 2"/>
          <p:cNvSpPr>
            <a:spLocks noChangeArrowheads="1"/>
          </p:cNvSpPr>
          <p:nvPr/>
        </p:nvSpPr>
        <p:spPr bwMode="auto">
          <a:xfrm>
            <a:off x="5649913" y="2835275"/>
            <a:ext cx="2370137" cy="4683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 i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35212" name="Line 3"/>
          <p:cNvSpPr>
            <a:spLocks noChangeShapeType="1"/>
          </p:cNvSpPr>
          <p:nvPr/>
        </p:nvSpPr>
        <p:spPr bwMode="auto">
          <a:xfrm>
            <a:off x="5651500" y="3051175"/>
            <a:ext cx="2351088" cy="47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5213" name="Text Box 6"/>
          <p:cNvSpPr txBox="1">
            <a:spLocks noChangeArrowheads="1"/>
          </p:cNvSpPr>
          <p:nvPr/>
        </p:nvSpPr>
        <p:spPr bwMode="auto">
          <a:xfrm>
            <a:off x="5567363" y="2794000"/>
            <a:ext cx="241300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800" i="0">
                <a:solidFill>
                  <a:srgbClr val="000000"/>
                </a:solidFill>
                <a:latin typeface="Arial" charset="0"/>
              </a:rPr>
              <a:t>1</a:t>
            </a:r>
          </a:p>
        </p:txBody>
      </p:sp>
      <p:sp>
        <p:nvSpPr>
          <p:cNvPr id="435214" name="Line 7"/>
          <p:cNvSpPr>
            <a:spLocks noChangeShapeType="1"/>
          </p:cNvSpPr>
          <p:nvPr/>
        </p:nvSpPr>
        <p:spPr bwMode="auto">
          <a:xfrm>
            <a:off x="6831013" y="2840038"/>
            <a:ext cx="0" cy="463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5215" name="AutoShape 8"/>
          <p:cNvSpPr>
            <a:spLocks noChangeArrowheads="1"/>
          </p:cNvSpPr>
          <p:nvPr/>
        </p:nvSpPr>
        <p:spPr bwMode="auto">
          <a:xfrm>
            <a:off x="5621338" y="2576513"/>
            <a:ext cx="3176587" cy="261937"/>
          </a:xfrm>
          <a:prstGeom prst="parallelogram">
            <a:avLst>
              <a:gd name="adj" fmla="val 303182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 i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35216" name="Freeform 9"/>
          <p:cNvSpPr>
            <a:spLocks/>
          </p:cNvSpPr>
          <p:nvPr/>
        </p:nvSpPr>
        <p:spPr bwMode="auto">
          <a:xfrm>
            <a:off x="8024813" y="2579688"/>
            <a:ext cx="763587" cy="720725"/>
          </a:xfrm>
          <a:custGeom>
            <a:avLst/>
            <a:gdLst>
              <a:gd name="T0" fmla="*/ 0 w 232"/>
              <a:gd name="T1" fmla="*/ 2147483647 h 454"/>
              <a:gd name="T2" fmla="*/ 2147483647 w 232"/>
              <a:gd name="T3" fmla="*/ 2147483647 h 454"/>
              <a:gd name="T4" fmla="*/ 2147483647 w 232"/>
              <a:gd name="T5" fmla="*/ 0 h 454"/>
              <a:gd name="T6" fmla="*/ 0 60000 65536"/>
              <a:gd name="T7" fmla="*/ 0 60000 65536"/>
              <a:gd name="T8" fmla="*/ 0 60000 65536"/>
              <a:gd name="T9" fmla="*/ 0 w 232"/>
              <a:gd name="T10" fmla="*/ 0 h 454"/>
              <a:gd name="T11" fmla="*/ 232 w 232"/>
              <a:gd name="T12" fmla="*/ 454 h 45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32" h="454">
                <a:moveTo>
                  <a:pt x="0" y="454"/>
                </a:moveTo>
                <a:lnTo>
                  <a:pt x="232" y="274"/>
                </a:lnTo>
                <a:lnTo>
                  <a:pt x="229" y="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5217" name="Freeform 10"/>
          <p:cNvSpPr>
            <a:spLocks/>
          </p:cNvSpPr>
          <p:nvPr/>
        </p:nvSpPr>
        <p:spPr bwMode="auto">
          <a:xfrm>
            <a:off x="6022975" y="2624138"/>
            <a:ext cx="2228850" cy="150812"/>
          </a:xfrm>
          <a:custGeom>
            <a:avLst/>
            <a:gdLst>
              <a:gd name="T0" fmla="*/ 0 w 678"/>
              <a:gd name="T1" fmla="*/ 2147483647 h 110"/>
              <a:gd name="T2" fmla="*/ 2147483647 w 678"/>
              <a:gd name="T3" fmla="*/ 2147483647 h 110"/>
              <a:gd name="T4" fmla="*/ 2147483647 w 678"/>
              <a:gd name="T5" fmla="*/ 0 h 110"/>
              <a:gd name="T6" fmla="*/ 2147483647 w 678"/>
              <a:gd name="T7" fmla="*/ 0 h 110"/>
              <a:gd name="T8" fmla="*/ 0 60000 65536"/>
              <a:gd name="T9" fmla="*/ 0 60000 65536"/>
              <a:gd name="T10" fmla="*/ 0 60000 65536"/>
              <a:gd name="T11" fmla="*/ 0 60000 65536"/>
              <a:gd name="T12" fmla="*/ 0 w 678"/>
              <a:gd name="T13" fmla="*/ 0 h 110"/>
              <a:gd name="T14" fmla="*/ 678 w 678"/>
              <a:gd name="T15" fmla="*/ 110 h 11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678" h="110">
                <a:moveTo>
                  <a:pt x="0" y="110"/>
                </a:moveTo>
                <a:lnTo>
                  <a:pt x="148" y="108"/>
                </a:lnTo>
                <a:lnTo>
                  <a:pt x="567" y="0"/>
                </a:lnTo>
                <a:lnTo>
                  <a:pt x="678" y="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5218" name="Freeform 11"/>
          <p:cNvSpPr>
            <a:spLocks/>
          </p:cNvSpPr>
          <p:nvPr/>
        </p:nvSpPr>
        <p:spPr bwMode="auto">
          <a:xfrm>
            <a:off x="6496050" y="2624138"/>
            <a:ext cx="1420813" cy="166687"/>
          </a:xfrm>
          <a:custGeom>
            <a:avLst/>
            <a:gdLst>
              <a:gd name="T0" fmla="*/ 0 w 432"/>
              <a:gd name="T1" fmla="*/ 0 h 105"/>
              <a:gd name="T2" fmla="*/ 2147483647 w 432"/>
              <a:gd name="T3" fmla="*/ 0 h 105"/>
              <a:gd name="T4" fmla="*/ 2147483647 w 432"/>
              <a:gd name="T5" fmla="*/ 2147483647 h 105"/>
              <a:gd name="T6" fmla="*/ 2147483647 w 432"/>
              <a:gd name="T7" fmla="*/ 2147483647 h 105"/>
              <a:gd name="T8" fmla="*/ 0 60000 65536"/>
              <a:gd name="T9" fmla="*/ 0 60000 65536"/>
              <a:gd name="T10" fmla="*/ 0 60000 65536"/>
              <a:gd name="T11" fmla="*/ 0 60000 65536"/>
              <a:gd name="T12" fmla="*/ 0 w 432"/>
              <a:gd name="T13" fmla="*/ 0 h 105"/>
              <a:gd name="T14" fmla="*/ 432 w 432"/>
              <a:gd name="T15" fmla="*/ 105 h 10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32" h="105">
                <a:moveTo>
                  <a:pt x="0" y="0"/>
                </a:moveTo>
                <a:lnTo>
                  <a:pt x="85" y="0"/>
                </a:lnTo>
                <a:lnTo>
                  <a:pt x="307" y="105"/>
                </a:lnTo>
                <a:lnTo>
                  <a:pt x="432" y="105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5219" name="Line 17"/>
          <p:cNvSpPr>
            <a:spLocks noChangeShapeType="1"/>
          </p:cNvSpPr>
          <p:nvPr/>
        </p:nvSpPr>
        <p:spPr bwMode="auto">
          <a:xfrm>
            <a:off x="7431088" y="2844800"/>
            <a:ext cx="0" cy="463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5220" name="Line 18"/>
          <p:cNvSpPr>
            <a:spLocks noChangeShapeType="1"/>
          </p:cNvSpPr>
          <p:nvPr/>
        </p:nvSpPr>
        <p:spPr bwMode="auto">
          <a:xfrm>
            <a:off x="6230938" y="2840038"/>
            <a:ext cx="0" cy="463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5221" name="Line 21"/>
          <p:cNvSpPr>
            <a:spLocks noChangeShapeType="1"/>
          </p:cNvSpPr>
          <p:nvPr/>
        </p:nvSpPr>
        <p:spPr bwMode="auto">
          <a:xfrm>
            <a:off x="5940425" y="2836863"/>
            <a:ext cx="0" cy="463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5222" name="Line 22"/>
          <p:cNvSpPr>
            <a:spLocks noChangeShapeType="1"/>
          </p:cNvSpPr>
          <p:nvPr/>
        </p:nvSpPr>
        <p:spPr bwMode="auto">
          <a:xfrm>
            <a:off x="5649913" y="2849563"/>
            <a:ext cx="0" cy="463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5223" name="Line 23"/>
          <p:cNvSpPr>
            <a:spLocks noChangeShapeType="1"/>
          </p:cNvSpPr>
          <p:nvPr/>
        </p:nvSpPr>
        <p:spPr bwMode="auto">
          <a:xfrm>
            <a:off x="6511925" y="2844800"/>
            <a:ext cx="0" cy="463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5224" name="Line 24"/>
          <p:cNvSpPr>
            <a:spLocks noChangeShapeType="1"/>
          </p:cNvSpPr>
          <p:nvPr/>
        </p:nvSpPr>
        <p:spPr bwMode="auto">
          <a:xfrm>
            <a:off x="7135813" y="2840038"/>
            <a:ext cx="0" cy="463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5225" name="Line 25"/>
          <p:cNvSpPr>
            <a:spLocks noChangeShapeType="1"/>
          </p:cNvSpPr>
          <p:nvPr/>
        </p:nvSpPr>
        <p:spPr bwMode="auto">
          <a:xfrm>
            <a:off x="7726363" y="2835275"/>
            <a:ext cx="0" cy="463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5226" name="Text Box 26"/>
          <p:cNvSpPr txBox="1">
            <a:spLocks noChangeArrowheads="1"/>
          </p:cNvSpPr>
          <p:nvPr/>
        </p:nvSpPr>
        <p:spPr bwMode="auto">
          <a:xfrm>
            <a:off x="6448425" y="3003550"/>
            <a:ext cx="241300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800" i="0">
                <a:solidFill>
                  <a:srgbClr val="000000"/>
                </a:solidFill>
                <a:latin typeface="Arial" charset="0"/>
              </a:rPr>
              <a:t>8</a:t>
            </a:r>
          </a:p>
        </p:txBody>
      </p:sp>
      <p:sp>
        <p:nvSpPr>
          <p:cNvPr id="435227" name="Text Box 27"/>
          <p:cNvSpPr txBox="1">
            <a:spLocks noChangeArrowheads="1"/>
          </p:cNvSpPr>
          <p:nvPr/>
        </p:nvSpPr>
        <p:spPr bwMode="auto">
          <a:xfrm>
            <a:off x="6767513" y="2789238"/>
            <a:ext cx="241300" cy="21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800" i="0">
                <a:solidFill>
                  <a:srgbClr val="000000"/>
                </a:solidFill>
                <a:latin typeface="Arial" charset="0"/>
              </a:rPr>
              <a:t>9</a:t>
            </a:r>
          </a:p>
        </p:txBody>
      </p:sp>
      <p:sp>
        <p:nvSpPr>
          <p:cNvPr id="435228" name="Text Box 28"/>
          <p:cNvSpPr txBox="1">
            <a:spLocks noChangeArrowheads="1"/>
          </p:cNvSpPr>
          <p:nvPr/>
        </p:nvSpPr>
        <p:spPr bwMode="auto">
          <a:xfrm>
            <a:off x="7643813" y="3008313"/>
            <a:ext cx="298450" cy="21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800" i="0">
                <a:solidFill>
                  <a:srgbClr val="000000"/>
                </a:solidFill>
                <a:latin typeface="Arial" charset="0"/>
              </a:rPr>
              <a:t>16</a:t>
            </a:r>
          </a:p>
        </p:txBody>
      </p:sp>
      <p:sp>
        <p:nvSpPr>
          <p:cNvPr id="435229" name="Text Box 29"/>
          <p:cNvSpPr txBox="1">
            <a:spLocks noChangeArrowheads="1"/>
          </p:cNvSpPr>
          <p:nvPr/>
        </p:nvSpPr>
        <p:spPr bwMode="auto">
          <a:xfrm>
            <a:off x="6748463" y="3008313"/>
            <a:ext cx="298450" cy="21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800" i="0">
                <a:solidFill>
                  <a:srgbClr val="000000"/>
                </a:solidFill>
                <a:latin typeface="Arial" charset="0"/>
              </a:rPr>
              <a:t>10</a:t>
            </a:r>
          </a:p>
        </p:txBody>
      </p:sp>
      <p:sp>
        <p:nvSpPr>
          <p:cNvPr id="435230" name="Text Box 30"/>
          <p:cNvSpPr txBox="1">
            <a:spLocks noChangeArrowheads="1"/>
          </p:cNvSpPr>
          <p:nvPr/>
        </p:nvSpPr>
        <p:spPr bwMode="auto">
          <a:xfrm>
            <a:off x="5576888" y="3003550"/>
            <a:ext cx="241300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800" i="0">
                <a:solidFill>
                  <a:srgbClr val="000000"/>
                </a:solidFill>
                <a:latin typeface="Arial" charset="0"/>
              </a:rPr>
              <a:t>2</a:t>
            </a:r>
          </a:p>
        </p:txBody>
      </p:sp>
      <p:sp>
        <p:nvSpPr>
          <p:cNvPr id="435231" name="Text Box 57"/>
          <p:cNvSpPr txBox="1">
            <a:spLocks noChangeArrowheads="1"/>
          </p:cNvSpPr>
          <p:nvPr/>
        </p:nvSpPr>
        <p:spPr bwMode="auto">
          <a:xfrm>
            <a:off x="6443663" y="2789238"/>
            <a:ext cx="241300" cy="21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800" i="0">
                <a:solidFill>
                  <a:srgbClr val="000000"/>
                </a:solidFill>
                <a:latin typeface="Arial" charset="0"/>
              </a:rPr>
              <a:t>7</a:t>
            </a:r>
          </a:p>
        </p:txBody>
      </p:sp>
      <p:sp>
        <p:nvSpPr>
          <p:cNvPr id="435232" name="Line 61"/>
          <p:cNvSpPr>
            <a:spLocks noChangeShapeType="1"/>
          </p:cNvSpPr>
          <p:nvPr/>
        </p:nvSpPr>
        <p:spPr bwMode="auto">
          <a:xfrm flipH="1">
            <a:off x="4889500" y="3179763"/>
            <a:ext cx="901700" cy="279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5233" name="Line 62"/>
          <p:cNvSpPr>
            <a:spLocks noChangeShapeType="1"/>
          </p:cNvSpPr>
          <p:nvPr/>
        </p:nvSpPr>
        <p:spPr bwMode="auto">
          <a:xfrm flipH="1">
            <a:off x="5275263" y="3170238"/>
            <a:ext cx="806450" cy="4191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5234" name="Line 63"/>
          <p:cNvSpPr>
            <a:spLocks noChangeShapeType="1"/>
          </p:cNvSpPr>
          <p:nvPr/>
        </p:nvSpPr>
        <p:spPr bwMode="auto">
          <a:xfrm flipH="1">
            <a:off x="5994400" y="3186113"/>
            <a:ext cx="709613" cy="3603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5235" name="Text Box 64"/>
          <p:cNvSpPr txBox="1">
            <a:spLocks noChangeArrowheads="1"/>
          </p:cNvSpPr>
          <p:nvPr/>
        </p:nvSpPr>
        <p:spPr bwMode="auto">
          <a:xfrm>
            <a:off x="7715250" y="3548063"/>
            <a:ext cx="4127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0">
                <a:solidFill>
                  <a:srgbClr val="000000"/>
                </a:solidFill>
                <a:latin typeface="Arial" charset="0"/>
              </a:rPr>
              <a:t>…</a:t>
            </a:r>
          </a:p>
        </p:txBody>
      </p:sp>
      <p:sp>
        <p:nvSpPr>
          <p:cNvPr id="435236" name="Line 69"/>
          <p:cNvSpPr>
            <a:spLocks noChangeShapeType="1"/>
          </p:cNvSpPr>
          <p:nvPr/>
        </p:nvSpPr>
        <p:spPr bwMode="auto">
          <a:xfrm>
            <a:off x="7002463" y="3173413"/>
            <a:ext cx="101600" cy="377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5237" name="Line 70"/>
          <p:cNvSpPr>
            <a:spLocks noChangeShapeType="1"/>
          </p:cNvSpPr>
          <p:nvPr/>
        </p:nvSpPr>
        <p:spPr bwMode="auto">
          <a:xfrm>
            <a:off x="6992938" y="2971800"/>
            <a:ext cx="479425" cy="6032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5238" name="Line 71"/>
          <p:cNvSpPr>
            <a:spLocks noChangeShapeType="1"/>
          </p:cNvSpPr>
          <p:nvPr/>
        </p:nvSpPr>
        <p:spPr bwMode="auto">
          <a:xfrm>
            <a:off x="7848600" y="2916238"/>
            <a:ext cx="514350" cy="4841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5239" name="Text Box 72"/>
          <p:cNvSpPr txBox="1">
            <a:spLocks noChangeArrowheads="1"/>
          </p:cNvSpPr>
          <p:nvPr/>
        </p:nvSpPr>
        <p:spPr bwMode="auto">
          <a:xfrm>
            <a:off x="4879975" y="4090988"/>
            <a:ext cx="1651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200" i="0">
                <a:solidFill>
                  <a:srgbClr val="000000"/>
                </a:solidFill>
                <a:latin typeface="Arial" charset="0"/>
              </a:rPr>
              <a:t>Electrical Engineering</a:t>
            </a:r>
          </a:p>
          <a:p>
            <a:pPr algn="ctr"/>
            <a:r>
              <a:rPr lang="en-US" sz="1200" i="0">
                <a:solidFill>
                  <a:srgbClr val="000000"/>
                </a:solidFill>
                <a:latin typeface="Arial" charset="0"/>
              </a:rPr>
              <a:t>(VLAN ports 1-8)</a:t>
            </a:r>
          </a:p>
        </p:txBody>
      </p:sp>
      <p:sp>
        <p:nvSpPr>
          <p:cNvPr id="435240" name="Text Box 73"/>
          <p:cNvSpPr txBox="1">
            <a:spLocks noChangeArrowheads="1"/>
          </p:cNvSpPr>
          <p:nvPr/>
        </p:nvSpPr>
        <p:spPr bwMode="auto">
          <a:xfrm>
            <a:off x="7042150" y="4078288"/>
            <a:ext cx="14335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200" i="0">
                <a:solidFill>
                  <a:srgbClr val="000000"/>
                </a:solidFill>
                <a:latin typeface="Arial" charset="0"/>
              </a:rPr>
              <a:t>Computer Science</a:t>
            </a:r>
          </a:p>
          <a:p>
            <a:pPr algn="ctr"/>
            <a:r>
              <a:rPr lang="en-US" sz="1200" i="0">
                <a:solidFill>
                  <a:srgbClr val="000000"/>
                </a:solidFill>
                <a:latin typeface="Arial" charset="0"/>
              </a:rPr>
              <a:t>(VLAN ports 9-15)</a:t>
            </a:r>
          </a:p>
        </p:txBody>
      </p:sp>
      <p:sp>
        <p:nvSpPr>
          <p:cNvPr id="435241" name="Text Box 74"/>
          <p:cNvSpPr txBox="1">
            <a:spLocks noChangeArrowheads="1"/>
          </p:cNvSpPr>
          <p:nvPr/>
        </p:nvSpPr>
        <p:spPr bwMode="auto">
          <a:xfrm>
            <a:off x="7639050" y="2784475"/>
            <a:ext cx="298450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800" i="0">
                <a:solidFill>
                  <a:srgbClr val="000000"/>
                </a:solidFill>
                <a:latin typeface="Arial" charset="0"/>
              </a:rPr>
              <a:t>15</a:t>
            </a:r>
          </a:p>
        </p:txBody>
      </p:sp>
      <p:sp>
        <p:nvSpPr>
          <p:cNvPr id="435242" name="Oval 81"/>
          <p:cNvSpPr>
            <a:spLocks noChangeArrowheads="1"/>
          </p:cNvSpPr>
          <p:nvPr/>
        </p:nvSpPr>
        <p:spPr bwMode="auto">
          <a:xfrm>
            <a:off x="5765800" y="3159125"/>
            <a:ext cx="42863" cy="476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 i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35243" name="Oval 82"/>
          <p:cNvSpPr>
            <a:spLocks noChangeArrowheads="1"/>
          </p:cNvSpPr>
          <p:nvPr/>
        </p:nvSpPr>
        <p:spPr bwMode="auto">
          <a:xfrm>
            <a:off x="6057900" y="3146425"/>
            <a:ext cx="42863" cy="476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 i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35244" name="Oval 83"/>
          <p:cNvSpPr>
            <a:spLocks noChangeArrowheads="1"/>
          </p:cNvSpPr>
          <p:nvPr/>
        </p:nvSpPr>
        <p:spPr bwMode="auto">
          <a:xfrm>
            <a:off x="6645275" y="3151188"/>
            <a:ext cx="42863" cy="476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 i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35245" name="Oval 84"/>
          <p:cNvSpPr>
            <a:spLocks noChangeArrowheads="1"/>
          </p:cNvSpPr>
          <p:nvPr/>
        </p:nvSpPr>
        <p:spPr bwMode="auto">
          <a:xfrm>
            <a:off x="6977063" y="3148013"/>
            <a:ext cx="42862" cy="476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 i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35246" name="Oval 85"/>
          <p:cNvSpPr>
            <a:spLocks noChangeArrowheads="1"/>
          </p:cNvSpPr>
          <p:nvPr/>
        </p:nvSpPr>
        <p:spPr bwMode="auto">
          <a:xfrm>
            <a:off x="6964363" y="2933700"/>
            <a:ext cx="42862" cy="476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 i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35247" name="Oval 86"/>
          <p:cNvSpPr>
            <a:spLocks noChangeArrowheads="1"/>
          </p:cNvSpPr>
          <p:nvPr/>
        </p:nvSpPr>
        <p:spPr bwMode="auto">
          <a:xfrm>
            <a:off x="7839075" y="2930525"/>
            <a:ext cx="42863" cy="476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 i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35248" name="Text Box 45"/>
          <p:cNvSpPr txBox="1">
            <a:spLocks noChangeArrowheads="1"/>
          </p:cNvSpPr>
          <p:nvPr/>
        </p:nvSpPr>
        <p:spPr bwMode="auto">
          <a:xfrm>
            <a:off x="5429250" y="3524250"/>
            <a:ext cx="4127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0">
                <a:solidFill>
                  <a:srgbClr val="000000"/>
                </a:solidFill>
                <a:latin typeface="Arial" charset="0"/>
              </a:rPr>
              <a:t>…</a:t>
            </a:r>
          </a:p>
        </p:txBody>
      </p:sp>
      <p:sp>
        <p:nvSpPr>
          <p:cNvPr id="50" name="Text Box 142"/>
          <p:cNvSpPr txBox="1">
            <a:spLocks noChangeArrowheads="1"/>
          </p:cNvSpPr>
          <p:nvPr/>
        </p:nvSpPr>
        <p:spPr bwMode="auto">
          <a:xfrm>
            <a:off x="6672263" y="1274763"/>
            <a:ext cx="7874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i="0">
                <a:solidFill>
                  <a:srgbClr val="000000"/>
                </a:solidFill>
                <a:latin typeface="Arial" charset="0"/>
                <a:cs typeface="Arial" charset="0"/>
              </a:rPr>
              <a:t>router</a:t>
            </a:r>
          </a:p>
        </p:txBody>
      </p:sp>
      <p:grpSp>
        <p:nvGrpSpPr>
          <p:cNvPr id="435250" name="Group 44"/>
          <p:cNvGrpSpPr>
            <a:grpSpLocks/>
          </p:cNvGrpSpPr>
          <p:nvPr/>
        </p:nvGrpSpPr>
        <p:grpSpPr bwMode="auto">
          <a:xfrm>
            <a:off x="4724400" y="3495675"/>
            <a:ext cx="720725" cy="598488"/>
            <a:chOff x="-44" y="1473"/>
            <a:chExt cx="981" cy="1105"/>
          </a:xfrm>
        </p:grpSpPr>
        <p:pic>
          <p:nvPicPr>
            <p:cNvPr id="435277" name="Picture 45" descr="desktop_computer_stylized_medium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35278" name="Freeform 4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2326 w 356"/>
                <a:gd name="T3" fmla="*/ 131 h 368"/>
                <a:gd name="T4" fmla="*/ 2759 w 356"/>
                <a:gd name="T5" fmla="*/ 2736 h 368"/>
                <a:gd name="T6" fmla="*/ 608 w 356"/>
                <a:gd name="T7" fmla="*/ 3422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435251" name="Group 44"/>
          <p:cNvGrpSpPr>
            <a:grpSpLocks/>
          </p:cNvGrpSpPr>
          <p:nvPr/>
        </p:nvGrpSpPr>
        <p:grpSpPr bwMode="auto">
          <a:xfrm>
            <a:off x="5486400" y="3454400"/>
            <a:ext cx="720725" cy="600075"/>
            <a:chOff x="-44" y="1473"/>
            <a:chExt cx="981" cy="1105"/>
          </a:xfrm>
        </p:grpSpPr>
        <p:pic>
          <p:nvPicPr>
            <p:cNvPr id="435275" name="Picture 45" descr="desktop_computer_stylized_medium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35276" name="Freeform 4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2326 w 356"/>
                <a:gd name="T3" fmla="*/ 131 h 368"/>
                <a:gd name="T4" fmla="*/ 2759 w 356"/>
                <a:gd name="T5" fmla="*/ 2736 h 368"/>
                <a:gd name="T6" fmla="*/ 608 w 356"/>
                <a:gd name="T7" fmla="*/ 3422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435252" name="Group 44"/>
          <p:cNvGrpSpPr>
            <a:grpSpLocks/>
          </p:cNvGrpSpPr>
          <p:nvPr/>
        </p:nvGrpSpPr>
        <p:grpSpPr bwMode="auto">
          <a:xfrm>
            <a:off x="6492875" y="3444875"/>
            <a:ext cx="720725" cy="598488"/>
            <a:chOff x="-44" y="1473"/>
            <a:chExt cx="981" cy="1105"/>
          </a:xfrm>
        </p:grpSpPr>
        <p:pic>
          <p:nvPicPr>
            <p:cNvPr id="435273" name="Picture 45" descr="desktop_computer_stylized_medium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35274" name="Freeform 4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2326 w 356"/>
                <a:gd name="T3" fmla="*/ 131 h 368"/>
                <a:gd name="T4" fmla="*/ 2759 w 356"/>
                <a:gd name="T5" fmla="*/ 2736 h 368"/>
                <a:gd name="T6" fmla="*/ 608 w 356"/>
                <a:gd name="T7" fmla="*/ 3422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435253" name="Group 44"/>
          <p:cNvGrpSpPr>
            <a:grpSpLocks/>
          </p:cNvGrpSpPr>
          <p:nvPr/>
        </p:nvGrpSpPr>
        <p:grpSpPr bwMode="auto">
          <a:xfrm>
            <a:off x="7061200" y="3454400"/>
            <a:ext cx="720725" cy="600075"/>
            <a:chOff x="-44" y="1473"/>
            <a:chExt cx="981" cy="1105"/>
          </a:xfrm>
        </p:grpSpPr>
        <p:pic>
          <p:nvPicPr>
            <p:cNvPr id="435271" name="Picture 45" descr="desktop_computer_stylized_medium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35272" name="Freeform 4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2326 w 356"/>
                <a:gd name="T3" fmla="*/ 131 h 368"/>
                <a:gd name="T4" fmla="*/ 2759 w 356"/>
                <a:gd name="T5" fmla="*/ 2736 h 368"/>
                <a:gd name="T6" fmla="*/ 608 w 356"/>
                <a:gd name="T7" fmla="*/ 3422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435254" name="Group 44"/>
          <p:cNvGrpSpPr>
            <a:grpSpLocks/>
          </p:cNvGrpSpPr>
          <p:nvPr/>
        </p:nvGrpSpPr>
        <p:grpSpPr bwMode="auto">
          <a:xfrm>
            <a:off x="7915275" y="3302000"/>
            <a:ext cx="720725" cy="600075"/>
            <a:chOff x="-44" y="1473"/>
            <a:chExt cx="981" cy="1105"/>
          </a:xfrm>
        </p:grpSpPr>
        <p:pic>
          <p:nvPicPr>
            <p:cNvPr id="435269" name="Picture 45" descr="desktop_computer_stylized_medium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35270" name="Freeform 4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2326 w 356"/>
                <a:gd name="T3" fmla="*/ 131 h 368"/>
                <a:gd name="T4" fmla="*/ 2759 w 356"/>
                <a:gd name="T5" fmla="*/ 2736 h 368"/>
                <a:gd name="T6" fmla="*/ 608 w 356"/>
                <a:gd name="T7" fmla="*/ 3422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pic>
        <p:nvPicPr>
          <p:cNvPr id="66" name="Picture 8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67500" y="1646238"/>
            <a:ext cx="817563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7" name="Group 1"/>
          <p:cNvGrpSpPr>
            <a:grpSpLocks/>
          </p:cNvGrpSpPr>
          <p:nvPr/>
        </p:nvGrpSpPr>
        <p:grpSpPr bwMode="auto">
          <a:xfrm>
            <a:off x="4664075" y="2549525"/>
            <a:ext cx="1550988" cy="600075"/>
            <a:chOff x="4907280" y="294640"/>
            <a:chExt cx="1551062" cy="599440"/>
          </a:xfrm>
        </p:grpSpPr>
        <p:sp>
          <p:nvSpPr>
            <p:cNvPr id="435263" name="Rectangle 118"/>
            <p:cNvSpPr>
              <a:spLocks noChangeArrowheads="1"/>
            </p:cNvSpPr>
            <p:nvPr/>
          </p:nvSpPr>
          <p:spPr bwMode="auto">
            <a:xfrm>
              <a:off x="6178929" y="589603"/>
              <a:ext cx="279413" cy="206157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435264" name="Line 120"/>
            <p:cNvSpPr>
              <a:spLocks noChangeShapeType="1"/>
            </p:cNvSpPr>
            <p:nvPr/>
          </p:nvSpPr>
          <p:spPr bwMode="auto">
            <a:xfrm flipH="1" flipV="1">
              <a:off x="5507384" y="507140"/>
              <a:ext cx="793788" cy="2093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35265" name="Oval 82"/>
            <p:cNvSpPr>
              <a:spLocks noChangeArrowheads="1"/>
            </p:cNvSpPr>
            <p:nvPr/>
          </p:nvSpPr>
          <p:spPr bwMode="auto">
            <a:xfrm>
              <a:off x="6282127" y="684530"/>
              <a:ext cx="42863" cy="47625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 i="0">
                <a:solidFill>
                  <a:srgbClr val="000000"/>
                </a:solidFill>
                <a:latin typeface="Arial" charset="0"/>
              </a:endParaRPr>
            </a:p>
          </p:txBody>
        </p:sp>
        <p:grpSp>
          <p:nvGrpSpPr>
            <p:cNvPr id="435266" name="Group 44"/>
            <p:cNvGrpSpPr>
              <a:grpSpLocks/>
            </p:cNvGrpSpPr>
            <p:nvPr/>
          </p:nvGrpSpPr>
          <p:grpSpPr bwMode="auto">
            <a:xfrm>
              <a:off x="4907280" y="294640"/>
              <a:ext cx="721360" cy="599440"/>
              <a:chOff x="-44" y="1473"/>
              <a:chExt cx="981" cy="1105"/>
            </a:xfrm>
          </p:grpSpPr>
          <p:pic>
            <p:nvPicPr>
              <p:cNvPr id="435267" name="Picture 45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435268" name="Freeform 46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2326 w 356"/>
                  <a:gd name="T3" fmla="*/ 131 h 368"/>
                  <a:gd name="T4" fmla="*/ 2759 w 356"/>
                  <a:gd name="T5" fmla="*/ 2736 h 368"/>
                  <a:gd name="T6" fmla="*/ 608 w 356"/>
                  <a:gd name="T7" fmla="*/ 3422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 w="9525" cap="flat" cmpd="sng">
                <a:noFill/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</p:grpSp>
      <p:sp>
        <p:nvSpPr>
          <p:cNvPr id="435257" name="Line 148"/>
          <p:cNvSpPr>
            <a:spLocks noChangeShapeType="1"/>
          </p:cNvSpPr>
          <p:nvPr/>
        </p:nvSpPr>
        <p:spPr bwMode="auto">
          <a:xfrm>
            <a:off x="6365875" y="1814513"/>
            <a:ext cx="252413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435258" name="Line 146"/>
          <p:cNvSpPr>
            <a:spLocks noChangeShapeType="1"/>
          </p:cNvSpPr>
          <p:nvPr/>
        </p:nvSpPr>
        <p:spPr bwMode="auto">
          <a:xfrm flipH="1" flipV="1">
            <a:off x="7094538" y="1822450"/>
            <a:ext cx="177800" cy="1139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435259" name="Line 145"/>
          <p:cNvSpPr>
            <a:spLocks noChangeShapeType="1"/>
          </p:cNvSpPr>
          <p:nvPr/>
        </p:nvSpPr>
        <p:spPr bwMode="auto">
          <a:xfrm flipV="1">
            <a:off x="6648450" y="1814513"/>
            <a:ext cx="252413" cy="11382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grpSp>
        <p:nvGrpSpPr>
          <p:cNvPr id="435260" name="Group 44"/>
          <p:cNvGrpSpPr>
            <a:grpSpLocks/>
          </p:cNvGrpSpPr>
          <p:nvPr/>
        </p:nvGrpSpPr>
        <p:grpSpPr bwMode="auto">
          <a:xfrm>
            <a:off x="4213225" y="3390900"/>
            <a:ext cx="722313" cy="598488"/>
            <a:chOff x="-44" y="1473"/>
            <a:chExt cx="981" cy="1105"/>
          </a:xfrm>
        </p:grpSpPr>
        <p:pic>
          <p:nvPicPr>
            <p:cNvPr id="435261" name="Picture 45" descr="desktop_computer_stylized_medium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35262" name="Freeform 4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2326 w 356"/>
                <a:gd name="T3" fmla="*/ 131 h 368"/>
                <a:gd name="T4" fmla="*/ 2759 w 356"/>
                <a:gd name="T5" fmla="*/ 2736 h 368"/>
                <a:gd name="T6" fmla="*/ 608 w 356"/>
                <a:gd name="T7" fmla="*/ 3422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225" name="1 - Τίτλος"/>
          <p:cNvSpPr>
            <a:spLocks noGrp="1"/>
          </p:cNvSpPr>
          <p:nvPr>
            <p:ph type="title"/>
          </p:nvPr>
        </p:nvSpPr>
        <p:spPr>
          <a:xfrm>
            <a:off x="533399" y="228600"/>
            <a:ext cx="8610601" cy="1143000"/>
          </a:xfrm>
        </p:spPr>
        <p:txBody>
          <a:bodyPr/>
          <a:lstStyle/>
          <a:p>
            <a:r>
              <a:rPr lang="en-US" sz="2800" dirty="0" smtClean="0"/>
              <a:t>VLANs</a:t>
            </a:r>
            <a:r>
              <a:rPr lang="el-GR" sz="2800" dirty="0" smtClean="0"/>
              <a:t> που εκτείνονται σε πολλαπλούς </a:t>
            </a:r>
            <a:r>
              <a:rPr lang="el-GR" sz="2800" dirty="0" err="1" smtClean="0"/>
              <a:t>μεταγωγείς</a:t>
            </a:r>
            <a:endParaRPr lang="el-GR" sz="2800" dirty="0" smtClean="0"/>
          </a:p>
        </p:txBody>
      </p:sp>
      <p:sp>
        <p:nvSpPr>
          <p:cNvPr id="436226" name="2 - Θέση υποσέλιδου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l-GR" dirty="0" smtClean="0"/>
              <a:t>Δίκτυα Επικοινωνιών- </a:t>
            </a:r>
            <a:r>
              <a:rPr lang="en-US" dirty="0"/>
              <a:t>5: </a:t>
            </a:r>
            <a:r>
              <a:rPr lang="el-GR" dirty="0"/>
              <a:t>Επίπεδο ζεύξης δεδομένων</a:t>
            </a:r>
            <a:endParaRPr lang="en-US" dirty="0"/>
          </a:p>
        </p:txBody>
      </p:sp>
      <p:sp>
        <p:nvSpPr>
          <p:cNvPr id="436227" name="3 - Θέση αριθμού διαφάνειας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DC923A7C-B229-47C9-85FE-76C2372DD74F}" type="slidenum">
              <a:rPr lang="en-US" smtClean="0">
                <a:latin typeface="Arial" charset="0"/>
                <a:cs typeface="Arial" charset="0"/>
              </a:rPr>
              <a:pPr/>
              <a:t>74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436228" name="Rectangle 111"/>
          <p:cNvSpPr>
            <a:spLocks noChangeArrowheads="1"/>
          </p:cNvSpPr>
          <p:nvPr/>
        </p:nvSpPr>
        <p:spPr bwMode="auto">
          <a:xfrm>
            <a:off x="3414713" y="2103438"/>
            <a:ext cx="279400" cy="228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>
              <a:solidFill>
                <a:srgbClr val="000000"/>
              </a:solidFill>
            </a:endParaRPr>
          </a:p>
        </p:txBody>
      </p:sp>
      <p:sp>
        <p:nvSpPr>
          <p:cNvPr id="436229" name="Rectangle 77"/>
          <p:cNvSpPr>
            <a:spLocks noChangeArrowheads="1"/>
          </p:cNvSpPr>
          <p:nvPr/>
        </p:nvSpPr>
        <p:spPr bwMode="auto">
          <a:xfrm>
            <a:off x="6591300" y="2108200"/>
            <a:ext cx="276225" cy="23336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l-GR" i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36230" name="Rectangle 77"/>
          <p:cNvSpPr>
            <a:spLocks noChangeArrowheads="1"/>
          </p:cNvSpPr>
          <p:nvPr/>
        </p:nvSpPr>
        <p:spPr bwMode="auto">
          <a:xfrm>
            <a:off x="6881813" y="2108200"/>
            <a:ext cx="276225" cy="23336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l-GR" i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36231" name="Rectangle 77"/>
          <p:cNvSpPr>
            <a:spLocks noChangeArrowheads="1"/>
          </p:cNvSpPr>
          <p:nvPr/>
        </p:nvSpPr>
        <p:spPr bwMode="auto">
          <a:xfrm>
            <a:off x="6300788" y="2112963"/>
            <a:ext cx="276225" cy="233362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l-GR" i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36232" name="Rectangle 157"/>
          <p:cNvSpPr>
            <a:spLocks noChangeArrowheads="1"/>
          </p:cNvSpPr>
          <p:nvPr/>
        </p:nvSpPr>
        <p:spPr bwMode="auto">
          <a:xfrm>
            <a:off x="6300788" y="1881188"/>
            <a:ext cx="280987" cy="214312"/>
          </a:xfrm>
          <a:prstGeom prst="rect">
            <a:avLst/>
          </a:prstGeom>
          <a:solidFill>
            <a:srgbClr val="00FF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>
              <a:solidFill>
                <a:srgbClr val="000000"/>
              </a:solidFill>
            </a:endParaRPr>
          </a:p>
        </p:txBody>
      </p:sp>
      <p:sp>
        <p:nvSpPr>
          <p:cNvPr id="436233" name="Rectangle 156"/>
          <p:cNvSpPr>
            <a:spLocks noChangeArrowheads="1"/>
          </p:cNvSpPr>
          <p:nvPr/>
        </p:nvSpPr>
        <p:spPr bwMode="auto">
          <a:xfrm>
            <a:off x="5972175" y="2105025"/>
            <a:ext cx="309563" cy="233363"/>
          </a:xfrm>
          <a:prstGeom prst="rect">
            <a:avLst/>
          </a:prstGeom>
          <a:solidFill>
            <a:srgbClr val="00FF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>
              <a:solidFill>
                <a:srgbClr val="000000"/>
              </a:solidFill>
            </a:endParaRPr>
          </a:p>
        </p:txBody>
      </p:sp>
      <p:sp>
        <p:nvSpPr>
          <p:cNvPr id="436234" name="Rectangle 62"/>
          <p:cNvSpPr>
            <a:spLocks noChangeArrowheads="1"/>
          </p:cNvSpPr>
          <p:nvPr/>
        </p:nvSpPr>
        <p:spPr bwMode="auto">
          <a:xfrm>
            <a:off x="1341438" y="1887538"/>
            <a:ext cx="273050" cy="196850"/>
          </a:xfrm>
          <a:prstGeom prst="rect">
            <a:avLst/>
          </a:prstGeom>
          <a:solidFill>
            <a:srgbClr val="00FF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>
              <a:solidFill>
                <a:srgbClr val="000000"/>
              </a:solidFill>
            </a:endParaRPr>
          </a:p>
        </p:txBody>
      </p:sp>
      <p:sp>
        <p:nvSpPr>
          <p:cNvPr id="436235" name="Rectangle 80"/>
          <p:cNvSpPr>
            <a:spLocks noChangeArrowheads="1"/>
          </p:cNvSpPr>
          <p:nvPr/>
        </p:nvSpPr>
        <p:spPr bwMode="auto">
          <a:xfrm>
            <a:off x="1333500" y="2097088"/>
            <a:ext cx="290513" cy="242887"/>
          </a:xfrm>
          <a:prstGeom prst="rect">
            <a:avLst/>
          </a:prstGeom>
          <a:solidFill>
            <a:srgbClr val="00FF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l-GR" i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36236" name="Rectangle 77"/>
          <p:cNvSpPr>
            <a:spLocks noChangeArrowheads="1"/>
          </p:cNvSpPr>
          <p:nvPr/>
        </p:nvSpPr>
        <p:spPr bwMode="auto">
          <a:xfrm>
            <a:off x="3405188" y="1878013"/>
            <a:ext cx="290512" cy="20955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l-GR" i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36237" name="Rectangle 76"/>
          <p:cNvSpPr>
            <a:spLocks noChangeArrowheads="1"/>
          </p:cNvSpPr>
          <p:nvPr/>
        </p:nvSpPr>
        <p:spPr bwMode="auto">
          <a:xfrm>
            <a:off x="2514600" y="1882775"/>
            <a:ext cx="890588" cy="45720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l-GR" i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36238" name="Rectangle 75"/>
          <p:cNvSpPr>
            <a:spLocks noChangeArrowheads="1"/>
          </p:cNvSpPr>
          <p:nvPr/>
        </p:nvSpPr>
        <p:spPr bwMode="auto">
          <a:xfrm>
            <a:off x="1619250" y="1882775"/>
            <a:ext cx="900113" cy="452438"/>
          </a:xfrm>
          <a:prstGeom prst="rect">
            <a:avLst/>
          </a:prstGeom>
          <a:solidFill>
            <a:srgbClr val="00FF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l-GR" i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36239" name="Rectangle 2"/>
          <p:cNvSpPr>
            <a:spLocks noChangeArrowheads="1"/>
          </p:cNvSpPr>
          <p:nvPr/>
        </p:nvSpPr>
        <p:spPr bwMode="auto">
          <a:xfrm>
            <a:off x="1333500" y="1874838"/>
            <a:ext cx="2370138" cy="4683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 i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36240" name="Line 3"/>
          <p:cNvSpPr>
            <a:spLocks noChangeShapeType="1"/>
          </p:cNvSpPr>
          <p:nvPr/>
        </p:nvSpPr>
        <p:spPr bwMode="auto">
          <a:xfrm>
            <a:off x="1335088" y="2090738"/>
            <a:ext cx="2351087" cy="47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6241" name="Text Box 6"/>
          <p:cNvSpPr txBox="1">
            <a:spLocks noChangeArrowheads="1"/>
          </p:cNvSpPr>
          <p:nvPr/>
        </p:nvSpPr>
        <p:spPr bwMode="auto">
          <a:xfrm>
            <a:off x="1250950" y="1833563"/>
            <a:ext cx="241300" cy="21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800" i="0">
                <a:solidFill>
                  <a:srgbClr val="000000"/>
                </a:solidFill>
                <a:latin typeface="Arial" charset="0"/>
              </a:rPr>
              <a:t>1</a:t>
            </a:r>
          </a:p>
        </p:txBody>
      </p:sp>
      <p:sp>
        <p:nvSpPr>
          <p:cNvPr id="436242" name="Line 7"/>
          <p:cNvSpPr>
            <a:spLocks noChangeShapeType="1"/>
          </p:cNvSpPr>
          <p:nvPr/>
        </p:nvSpPr>
        <p:spPr bwMode="auto">
          <a:xfrm>
            <a:off x="2514600" y="1879600"/>
            <a:ext cx="0" cy="463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6243" name="AutoShape 8"/>
          <p:cNvSpPr>
            <a:spLocks noChangeArrowheads="1"/>
          </p:cNvSpPr>
          <p:nvPr/>
        </p:nvSpPr>
        <p:spPr bwMode="auto">
          <a:xfrm>
            <a:off x="1304925" y="1616075"/>
            <a:ext cx="3176588" cy="261938"/>
          </a:xfrm>
          <a:prstGeom prst="parallelogram">
            <a:avLst>
              <a:gd name="adj" fmla="val 303181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 i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36244" name="Freeform 9"/>
          <p:cNvSpPr>
            <a:spLocks/>
          </p:cNvSpPr>
          <p:nvPr/>
        </p:nvSpPr>
        <p:spPr bwMode="auto">
          <a:xfrm>
            <a:off x="3708400" y="1619250"/>
            <a:ext cx="763588" cy="720725"/>
          </a:xfrm>
          <a:custGeom>
            <a:avLst/>
            <a:gdLst>
              <a:gd name="T0" fmla="*/ 0 w 232"/>
              <a:gd name="T1" fmla="*/ 2147483647 h 454"/>
              <a:gd name="T2" fmla="*/ 2147483647 w 232"/>
              <a:gd name="T3" fmla="*/ 2147483647 h 454"/>
              <a:gd name="T4" fmla="*/ 2147483647 w 232"/>
              <a:gd name="T5" fmla="*/ 0 h 454"/>
              <a:gd name="T6" fmla="*/ 0 60000 65536"/>
              <a:gd name="T7" fmla="*/ 0 60000 65536"/>
              <a:gd name="T8" fmla="*/ 0 60000 65536"/>
              <a:gd name="T9" fmla="*/ 0 w 232"/>
              <a:gd name="T10" fmla="*/ 0 h 454"/>
              <a:gd name="T11" fmla="*/ 232 w 232"/>
              <a:gd name="T12" fmla="*/ 454 h 45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32" h="454">
                <a:moveTo>
                  <a:pt x="0" y="454"/>
                </a:moveTo>
                <a:lnTo>
                  <a:pt x="232" y="274"/>
                </a:lnTo>
                <a:lnTo>
                  <a:pt x="229" y="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6245" name="Freeform 10"/>
          <p:cNvSpPr>
            <a:spLocks/>
          </p:cNvSpPr>
          <p:nvPr/>
        </p:nvSpPr>
        <p:spPr bwMode="auto">
          <a:xfrm>
            <a:off x="1706563" y="1663700"/>
            <a:ext cx="2228850" cy="150813"/>
          </a:xfrm>
          <a:custGeom>
            <a:avLst/>
            <a:gdLst>
              <a:gd name="T0" fmla="*/ 0 w 678"/>
              <a:gd name="T1" fmla="*/ 2147483647 h 110"/>
              <a:gd name="T2" fmla="*/ 2147483647 w 678"/>
              <a:gd name="T3" fmla="*/ 2147483647 h 110"/>
              <a:gd name="T4" fmla="*/ 2147483647 w 678"/>
              <a:gd name="T5" fmla="*/ 0 h 110"/>
              <a:gd name="T6" fmla="*/ 2147483647 w 678"/>
              <a:gd name="T7" fmla="*/ 0 h 110"/>
              <a:gd name="T8" fmla="*/ 0 60000 65536"/>
              <a:gd name="T9" fmla="*/ 0 60000 65536"/>
              <a:gd name="T10" fmla="*/ 0 60000 65536"/>
              <a:gd name="T11" fmla="*/ 0 60000 65536"/>
              <a:gd name="T12" fmla="*/ 0 w 678"/>
              <a:gd name="T13" fmla="*/ 0 h 110"/>
              <a:gd name="T14" fmla="*/ 678 w 678"/>
              <a:gd name="T15" fmla="*/ 110 h 11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678" h="110">
                <a:moveTo>
                  <a:pt x="0" y="110"/>
                </a:moveTo>
                <a:lnTo>
                  <a:pt x="148" y="108"/>
                </a:lnTo>
                <a:lnTo>
                  <a:pt x="567" y="0"/>
                </a:lnTo>
                <a:lnTo>
                  <a:pt x="678" y="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6246" name="Freeform 11"/>
          <p:cNvSpPr>
            <a:spLocks/>
          </p:cNvSpPr>
          <p:nvPr/>
        </p:nvSpPr>
        <p:spPr bwMode="auto">
          <a:xfrm>
            <a:off x="2179638" y="1663700"/>
            <a:ext cx="1420812" cy="166688"/>
          </a:xfrm>
          <a:custGeom>
            <a:avLst/>
            <a:gdLst>
              <a:gd name="T0" fmla="*/ 0 w 432"/>
              <a:gd name="T1" fmla="*/ 0 h 105"/>
              <a:gd name="T2" fmla="*/ 2147483647 w 432"/>
              <a:gd name="T3" fmla="*/ 0 h 105"/>
              <a:gd name="T4" fmla="*/ 2147483647 w 432"/>
              <a:gd name="T5" fmla="*/ 2147483647 h 105"/>
              <a:gd name="T6" fmla="*/ 2147483647 w 432"/>
              <a:gd name="T7" fmla="*/ 2147483647 h 105"/>
              <a:gd name="T8" fmla="*/ 0 60000 65536"/>
              <a:gd name="T9" fmla="*/ 0 60000 65536"/>
              <a:gd name="T10" fmla="*/ 0 60000 65536"/>
              <a:gd name="T11" fmla="*/ 0 60000 65536"/>
              <a:gd name="T12" fmla="*/ 0 w 432"/>
              <a:gd name="T13" fmla="*/ 0 h 105"/>
              <a:gd name="T14" fmla="*/ 432 w 432"/>
              <a:gd name="T15" fmla="*/ 105 h 10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32" h="105">
                <a:moveTo>
                  <a:pt x="0" y="0"/>
                </a:moveTo>
                <a:lnTo>
                  <a:pt x="85" y="0"/>
                </a:lnTo>
                <a:lnTo>
                  <a:pt x="307" y="105"/>
                </a:lnTo>
                <a:lnTo>
                  <a:pt x="432" y="105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6247" name="Line 17"/>
          <p:cNvSpPr>
            <a:spLocks noChangeShapeType="1"/>
          </p:cNvSpPr>
          <p:nvPr/>
        </p:nvSpPr>
        <p:spPr bwMode="auto">
          <a:xfrm>
            <a:off x="3114675" y="1884363"/>
            <a:ext cx="0" cy="463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6248" name="Line 18"/>
          <p:cNvSpPr>
            <a:spLocks noChangeShapeType="1"/>
          </p:cNvSpPr>
          <p:nvPr/>
        </p:nvSpPr>
        <p:spPr bwMode="auto">
          <a:xfrm>
            <a:off x="1914525" y="1879600"/>
            <a:ext cx="0" cy="463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6249" name="Line 21"/>
          <p:cNvSpPr>
            <a:spLocks noChangeShapeType="1"/>
          </p:cNvSpPr>
          <p:nvPr/>
        </p:nvSpPr>
        <p:spPr bwMode="auto">
          <a:xfrm>
            <a:off x="1624013" y="1876425"/>
            <a:ext cx="0" cy="463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6250" name="Line 22"/>
          <p:cNvSpPr>
            <a:spLocks noChangeShapeType="1"/>
          </p:cNvSpPr>
          <p:nvPr/>
        </p:nvSpPr>
        <p:spPr bwMode="auto">
          <a:xfrm>
            <a:off x="1333500" y="1889125"/>
            <a:ext cx="0" cy="463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6251" name="Line 23"/>
          <p:cNvSpPr>
            <a:spLocks noChangeShapeType="1"/>
          </p:cNvSpPr>
          <p:nvPr/>
        </p:nvSpPr>
        <p:spPr bwMode="auto">
          <a:xfrm>
            <a:off x="2195513" y="1884363"/>
            <a:ext cx="0" cy="463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6252" name="Line 24"/>
          <p:cNvSpPr>
            <a:spLocks noChangeShapeType="1"/>
          </p:cNvSpPr>
          <p:nvPr/>
        </p:nvSpPr>
        <p:spPr bwMode="auto">
          <a:xfrm>
            <a:off x="2819400" y="1879600"/>
            <a:ext cx="0" cy="463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6253" name="Line 25"/>
          <p:cNvSpPr>
            <a:spLocks noChangeShapeType="1"/>
          </p:cNvSpPr>
          <p:nvPr/>
        </p:nvSpPr>
        <p:spPr bwMode="auto">
          <a:xfrm>
            <a:off x="3409950" y="1874838"/>
            <a:ext cx="0" cy="463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6254" name="Text Box 26"/>
          <p:cNvSpPr txBox="1">
            <a:spLocks noChangeArrowheads="1"/>
          </p:cNvSpPr>
          <p:nvPr/>
        </p:nvSpPr>
        <p:spPr bwMode="auto">
          <a:xfrm>
            <a:off x="2132013" y="2043113"/>
            <a:ext cx="241300" cy="21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800" i="0">
                <a:solidFill>
                  <a:srgbClr val="000000"/>
                </a:solidFill>
                <a:latin typeface="Arial" charset="0"/>
              </a:rPr>
              <a:t>8</a:t>
            </a:r>
          </a:p>
        </p:txBody>
      </p:sp>
      <p:sp>
        <p:nvSpPr>
          <p:cNvPr id="436255" name="Text Box 27"/>
          <p:cNvSpPr txBox="1">
            <a:spLocks noChangeArrowheads="1"/>
          </p:cNvSpPr>
          <p:nvPr/>
        </p:nvSpPr>
        <p:spPr bwMode="auto">
          <a:xfrm>
            <a:off x="2451100" y="1828800"/>
            <a:ext cx="241300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800" i="0">
                <a:solidFill>
                  <a:srgbClr val="000000"/>
                </a:solidFill>
                <a:latin typeface="Arial" charset="0"/>
              </a:rPr>
              <a:t>9</a:t>
            </a:r>
          </a:p>
        </p:txBody>
      </p:sp>
      <p:sp>
        <p:nvSpPr>
          <p:cNvPr id="436256" name="Text Box 29"/>
          <p:cNvSpPr txBox="1">
            <a:spLocks noChangeArrowheads="1"/>
          </p:cNvSpPr>
          <p:nvPr/>
        </p:nvSpPr>
        <p:spPr bwMode="auto">
          <a:xfrm>
            <a:off x="2432050" y="2047875"/>
            <a:ext cx="298450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800" i="0">
                <a:solidFill>
                  <a:srgbClr val="000000"/>
                </a:solidFill>
                <a:latin typeface="Arial" charset="0"/>
              </a:rPr>
              <a:t>10</a:t>
            </a:r>
          </a:p>
        </p:txBody>
      </p:sp>
      <p:sp>
        <p:nvSpPr>
          <p:cNvPr id="436257" name="Text Box 30"/>
          <p:cNvSpPr txBox="1">
            <a:spLocks noChangeArrowheads="1"/>
          </p:cNvSpPr>
          <p:nvPr/>
        </p:nvSpPr>
        <p:spPr bwMode="auto">
          <a:xfrm>
            <a:off x="1260475" y="2033588"/>
            <a:ext cx="241300" cy="21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800" i="0">
                <a:solidFill>
                  <a:srgbClr val="000000"/>
                </a:solidFill>
                <a:latin typeface="Arial" charset="0"/>
              </a:rPr>
              <a:t>2</a:t>
            </a:r>
          </a:p>
        </p:txBody>
      </p:sp>
      <p:sp>
        <p:nvSpPr>
          <p:cNvPr id="436258" name="Text Box 57"/>
          <p:cNvSpPr txBox="1">
            <a:spLocks noChangeArrowheads="1"/>
          </p:cNvSpPr>
          <p:nvPr/>
        </p:nvSpPr>
        <p:spPr bwMode="auto">
          <a:xfrm>
            <a:off x="2127250" y="1828800"/>
            <a:ext cx="241300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800" i="0">
                <a:solidFill>
                  <a:srgbClr val="000000"/>
                </a:solidFill>
                <a:latin typeface="Arial" charset="0"/>
              </a:rPr>
              <a:t>7</a:t>
            </a:r>
          </a:p>
        </p:txBody>
      </p:sp>
      <p:sp>
        <p:nvSpPr>
          <p:cNvPr id="436259" name="Line 61"/>
          <p:cNvSpPr>
            <a:spLocks noChangeShapeType="1"/>
          </p:cNvSpPr>
          <p:nvPr/>
        </p:nvSpPr>
        <p:spPr bwMode="auto">
          <a:xfrm flipH="1">
            <a:off x="573088" y="2209800"/>
            <a:ext cx="901700" cy="279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6260" name="Line 62"/>
          <p:cNvSpPr>
            <a:spLocks noChangeShapeType="1"/>
          </p:cNvSpPr>
          <p:nvPr/>
        </p:nvSpPr>
        <p:spPr bwMode="auto">
          <a:xfrm flipH="1">
            <a:off x="958850" y="2209800"/>
            <a:ext cx="806450" cy="4191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6261" name="Line 63"/>
          <p:cNvSpPr>
            <a:spLocks noChangeShapeType="1"/>
          </p:cNvSpPr>
          <p:nvPr/>
        </p:nvSpPr>
        <p:spPr bwMode="auto">
          <a:xfrm flipH="1">
            <a:off x="1677988" y="2225675"/>
            <a:ext cx="709612" cy="3603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6262" name="Text Box 64"/>
          <p:cNvSpPr txBox="1">
            <a:spLocks noChangeArrowheads="1"/>
          </p:cNvSpPr>
          <p:nvPr/>
        </p:nvSpPr>
        <p:spPr bwMode="auto">
          <a:xfrm>
            <a:off x="3398838" y="2587625"/>
            <a:ext cx="4127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0">
                <a:solidFill>
                  <a:srgbClr val="000000"/>
                </a:solidFill>
                <a:latin typeface="Arial" charset="0"/>
              </a:rPr>
              <a:t>…</a:t>
            </a:r>
          </a:p>
        </p:txBody>
      </p:sp>
      <p:sp>
        <p:nvSpPr>
          <p:cNvPr id="436263" name="Line 69"/>
          <p:cNvSpPr>
            <a:spLocks noChangeShapeType="1"/>
          </p:cNvSpPr>
          <p:nvPr/>
        </p:nvSpPr>
        <p:spPr bwMode="auto">
          <a:xfrm>
            <a:off x="2686050" y="2212975"/>
            <a:ext cx="101600" cy="377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6264" name="Line 70"/>
          <p:cNvSpPr>
            <a:spLocks noChangeShapeType="1"/>
          </p:cNvSpPr>
          <p:nvPr/>
        </p:nvSpPr>
        <p:spPr bwMode="auto">
          <a:xfrm>
            <a:off x="2676525" y="2011363"/>
            <a:ext cx="479425" cy="6032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6265" name="Line 71"/>
          <p:cNvSpPr>
            <a:spLocks noChangeShapeType="1"/>
          </p:cNvSpPr>
          <p:nvPr/>
        </p:nvSpPr>
        <p:spPr bwMode="auto">
          <a:xfrm>
            <a:off x="3532188" y="1955800"/>
            <a:ext cx="514350" cy="4841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6266" name="Text Box 72"/>
          <p:cNvSpPr txBox="1">
            <a:spLocks noChangeArrowheads="1"/>
          </p:cNvSpPr>
          <p:nvPr/>
        </p:nvSpPr>
        <p:spPr bwMode="auto">
          <a:xfrm>
            <a:off x="563563" y="3130550"/>
            <a:ext cx="1651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200" i="0">
                <a:solidFill>
                  <a:srgbClr val="000000"/>
                </a:solidFill>
                <a:latin typeface="Arial" charset="0"/>
              </a:rPr>
              <a:t>Electrical Engineering</a:t>
            </a:r>
          </a:p>
          <a:p>
            <a:pPr algn="ctr"/>
            <a:r>
              <a:rPr lang="en-US" sz="1200" i="0">
                <a:solidFill>
                  <a:srgbClr val="000000"/>
                </a:solidFill>
                <a:latin typeface="Arial" charset="0"/>
              </a:rPr>
              <a:t>(VLAN ports 1-8)</a:t>
            </a:r>
          </a:p>
        </p:txBody>
      </p:sp>
      <p:sp>
        <p:nvSpPr>
          <p:cNvPr id="436267" name="Text Box 73"/>
          <p:cNvSpPr txBox="1">
            <a:spLocks noChangeArrowheads="1"/>
          </p:cNvSpPr>
          <p:nvPr/>
        </p:nvSpPr>
        <p:spPr bwMode="auto">
          <a:xfrm>
            <a:off x="2725738" y="3117850"/>
            <a:ext cx="14335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200" i="0">
                <a:solidFill>
                  <a:srgbClr val="000000"/>
                </a:solidFill>
                <a:latin typeface="Arial" charset="0"/>
              </a:rPr>
              <a:t>Computer Science</a:t>
            </a:r>
          </a:p>
          <a:p>
            <a:pPr algn="ctr"/>
            <a:r>
              <a:rPr lang="en-US" sz="1200" i="0">
                <a:solidFill>
                  <a:srgbClr val="000000"/>
                </a:solidFill>
                <a:latin typeface="Arial" charset="0"/>
              </a:rPr>
              <a:t>(VLAN ports 9-15)</a:t>
            </a:r>
          </a:p>
        </p:txBody>
      </p:sp>
      <p:sp>
        <p:nvSpPr>
          <p:cNvPr id="436268" name="Text Box 74"/>
          <p:cNvSpPr txBox="1">
            <a:spLocks noChangeArrowheads="1"/>
          </p:cNvSpPr>
          <p:nvPr/>
        </p:nvSpPr>
        <p:spPr bwMode="auto">
          <a:xfrm>
            <a:off x="3322638" y="1824038"/>
            <a:ext cx="298450" cy="21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800" i="0">
                <a:solidFill>
                  <a:srgbClr val="000000"/>
                </a:solidFill>
                <a:latin typeface="Arial" charset="0"/>
              </a:rPr>
              <a:t>15</a:t>
            </a:r>
          </a:p>
        </p:txBody>
      </p:sp>
      <p:sp>
        <p:nvSpPr>
          <p:cNvPr id="436269" name="Oval 81"/>
          <p:cNvSpPr>
            <a:spLocks noChangeArrowheads="1"/>
          </p:cNvSpPr>
          <p:nvPr/>
        </p:nvSpPr>
        <p:spPr bwMode="auto">
          <a:xfrm>
            <a:off x="1449388" y="2189163"/>
            <a:ext cx="42862" cy="476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 i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36270" name="Oval 82"/>
          <p:cNvSpPr>
            <a:spLocks noChangeArrowheads="1"/>
          </p:cNvSpPr>
          <p:nvPr/>
        </p:nvSpPr>
        <p:spPr bwMode="auto">
          <a:xfrm>
            <a:off x="1741488" y="2185988"/>
            <a:ext cx="42862" cy="476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 i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36271" name="Oval 83"/>
          <p:cNvSpPr>
            <a:spLocks noChangeArrowheads="1"/>
          </p:cNvSpPr>
          <p:nvPr/>
        </p:nvSpPr>
        <p:spPr bwMode="auto">
          <a:xfrm>
            <a:off x="2328863" y="2190750"/>
            <a:ext cx="42862" cy="476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 i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36272" name="Oval 84"/>
          <p:cNvSpPr>
            <a:spLocks noChangeArrowheads="1"/>
          </p:cNvSpPr>
          <p:nvPr/>
        </p:nvSpPr>
        <p:spPr bwMode="auto">
          <a:xfrm>
            <a:off x="2660650" y="2187575"/>
            <a:ext cx="42863" cy="476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 i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36273" name="Oval 85"/>
          <p:cNvSpPr>
            <a:spLocks noChangeArrowheads="1"/>
          </p:cNvSpPr>
          <p:nvPr/>
        </p:nvSpPr>
        <p:spPr bwMode="auto">
          <a:xfrm>
            <a:off x="2647950" y="1973263"/>
            <a:ext cx="42863" cy="476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 i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36274" name="Oval 86"/>
          <p:cNvSpPr>
            <a:spLocks noChangeArrowheads="1"/>
          </p:cNvSpPr>
          <p:nvPr/>
        </p:nvSpPr>
        <p:spPr bwMode="auto">
          <a:xfrm>
            <a:off x="3522663" y="1970088"/>
            <a:ext cx="42862" cy="476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 i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36275" name="Text Box 45"/>
          <p:cNvSpPr txBox="1">
            <a:spLocks noChangeArrowheads="1"/>
          </p:cNvSpPr>
          <p:nvPr/>
        </p:nvSpPr>
        <p:spPr bwMode="auto">
          <a:xfrm>
            <a:off x="1112838" y="2554288"/>
            <a:ext cx="4127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0">
                <a:solidFill>
                  <a:srgbClr val="000000"/>
                </a:solidFill>
                <a:latin typeface="Arial" charset="0"/>
              </a:rPr>
              <a:t>…</a:t>
            </a:r>
          </a:p>
        </p:txBody>
      </p:sp>
      <p:sp>
        <p:nvSpPr>
          <p:cNvPr id="436276" name="Rectangle 113"/>
          <p:cNvSpPr>
            <a:spLocks noChangeArrowheads="1"/>
          </p:cNvSpPr>
          <p:nvPr/>
        </p:nvSpPr>
        <p:spPr bwMode="auto">
          <a:xfrm>
            <a:off x="6888163" y="2105025"/>
            <a:ext cx="279400" cy="23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>
              <a:solidFill>
                <a:srgbClr val="000000"/>
              </a:solidFill>
            </a:endParaRPr>
          </a:p>
        </p:txBody>
      </p:sp>
      <p:sp>
        <p:nvSpPr>
          <p:cNvPr id="436277" name="Rectangle 77"/>
          <p:cNvSpPr>
            <a:spLocks noChangeArrowheads="1"/>
          </p:cNvSpPr>
          <p:nvPr/>
        </p:nvSpPr>
        <p:spPr bwMode="auto">
          <a:xfrm>
            <a:off x="6877050" y="1884363"/>
            <a:ext cx="290513" cy="20955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l-GR" i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36278" name="Rectangle 76"/>
          <p:cNvSpPr>
            <a:spLocks noChangeArrowheads="1"/>
          </p:cNvSpPr>
          <p:nvPr/>
        </p:nvSpPr>
        <p:spPr bwMode="auto">
          <a:xfrm>
            <a:off x="5986463" y="1889125"/>
            <a:ext cx="8905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l-GR" i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36279" name="Line 17"/>
          <p:cNvSpPr>
            <a:spLocks noChangeShapeType="1"/>
          </p:cNvSpPr>
          <p:nvPr/>
        </p:nvSpPr>
        <p:spPr bwMode="auto">
          <a:xfrm>
            <a:off x="6586538" y="1890713"/>
            <a:ext cx="0" cy="463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6280" name="Line 24"/>
          <p:cNvSpPr>
            <a:spLocks noChangeShapeType="1"/>
          </p:cNvSpPr>
          <p:nvPr/>
        </p:nvSpPr>
        <p:spPr bwMode="auto">
          <a:xfrm>
            <a:off x="6291263" y="1885950"/>
            <a:ext cx="0" cy="463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6281" name="Line 25"/>
          <p:cNvSpPr>
            <a:spLocks noChangeShapeType="1"/>
          </p:cNvSpPr>
          <p:nvPr/>
        </p:nvSpPr>
        <p:spPr bwMode="auto">
          <a:xfrm>
            <a:off x="6881813" y="1881188"/>
            <a:ext cx="0" cy="463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6282" name="Text Box 29"/>
          <p:cNvSpPr txBox="1">
            <a:spLocks noChangeArrowheads="1"/>
          </p:cNvSpPr>
          <p:nvPr/>
        </p:nvSpPr>
        <p:spPr bwMode="auto">
          <a:xfrm>
            <a:off x="5903913" y="2054225"/>
            <a:ext cx="241300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800" i="0">
                <a:solidFill>
                  <a:srgbClr val="000000"/>
                </a:solidFill>
                <a:latin typeface="Arial" charset="0"/>
              </a:rPr>
              <a:t>2</a:t>
            </a:r>
          </a:p>
        </p:txBody>
      </p:sp>
      <p:sp>
        <p:nvSpPr>
          <p:cNvPr id="436283" name="Text Box 74"/>
          <p:cNvSpPr txBox="1">
            <a:spLocks noChangeArrowheads="1"/>
          </p:cNvSpPr>
          <p:nvPr/>
        </p:nvSpPr>
        <p:spPr bwMode="auto">
          <a:xfrm>
            <a:off x="6794500" y="1830388"/>
            <a:ext cx="241300" cy="21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800" i="0">
                <a:solidFill>
                  <a:srgbClr val="000000"/>
                </a:solidFill>
                <a:latin typeface="Arial" charset="0"/>
              </a:rPr>
              <a:t>7</a:t>
            </a:r>
          </a:p>
        </p:txBody>
      </p:sp>
      <p:sp>
        <p:nvSpPr>
          <p:cNvPr id="436284" name="Oval 84"/>
          <p:cNvSpPr>
            <a:spLocks noChangeArrowheads="1"/>
          </p:cNvSpPr>
          <p:nvPr/>
        </p:nvSpPr>
        <p:spPr bwMode="auto">
          <a:xfrm>
            <a:off x="6132513" y="2193925"/>
            <a:ext cx="42862" cy="476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 i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36285" name="Oval 86"/>
          <p:cNvSpPr>
            <a:spLocks noChangeArrowheads="1"/>
          </p:cNvSpPr>
          <p:nvPr/>
        </p:nvSpPr>
        <p:spPr bwMode="auto">
          <a:xfrm>
            <a:off x="6994525" y="1976438"/>
            <a:ext cx="42863" cy="476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 i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36286" name="AutoShape 8"/>
          <p:cNvSpPr>
            <a:spLocks noChangeArrowheads="1"/>
          </p:cNvSpPr>
          <p:nvPr/>
        </p:nvSpPr>
        <p:spPr bwMode="auto">
          <a:xfrm>
            <a:off x="5972175" y="1612900"/>
            <a:ext cx="1630363" cy="261938"/>
          </a:xfrm>
          <a:prstGeom prst="parallelogram">
            <a:avLst>
              <a:gd name="adj" fmla="val 155606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 i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36287" name="Freeform 10"/>
          <p:cNvSpPr>
            <a:spLocks/>
          </p:cNvSpPr>
          <p:nvPr/>
        </p:nvSpPr>
        <p:spPr bwMode="auto">
          <a:xfrm>
            <a:off x="6154738" y="1657350"/>
            <a:ext cx="1184275" cy="166688"/>
          </a:xfrm>
          <a:custGeom>
            <a:avLst/>
            <a:gdLst>
              <a:gd name="T0" fmla="*/ 0 w 678"/>
              <a:gd name="T1" fmla="*/ 2147483647 h 110"/>
              <a:gd name="T2" fmla="*/ 2147483647 w 678"/>
              <a:gd name="T3" fmla="*/ 2147483647 h 110"/>
              <a:gd name="T4" fmla="*/ 2147483647 w 678"/>
              <a:gd name="T5" fmla="*/ 0 h 110"/>
              <a:gd name="T6" fmla="*/ 2147483647 w 678"/>
              <a:gd name="T7" fmla="*/ 0 h 110"/>
              <a:gd name="T8" fmla="*/ 0 60000 65536"/>
              <a:gd name="T9" fmla="*/ 0 60000 65536"/>
              <a:gd name="T10" fmla="*/ 0 60000 65536"/>
              <a:gd name="T11" fmla="*/ 0 60000 65536"/>
              <a:gd name="T12" fmla="*/ 0 w 678"/>
              <a:gd name="T13" fmla="*/ 0 h 110"/>
              <a:gd name="T14" fmla="*/ 678 w 678"/>
              <a:gd name="T15" fmla="*/ 110 h 11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678" h="110">
                <a:moveTo>
                  <a:pt x="0" y="110"/>
                </a:moveTo>
                <a:lnTo>
                  <a:pt x="148" y="108"/>
                </a:lnTo>
                <a:lnTo>
                  <a:pt x="567" y="0"/>
                </a:lnTo>
                <a:lnTo>
                  <a:pt x="678" y="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6288" name="Freeform 10"/>
          <p:cNvSpPr>
            <a:spLocks/>
          </p:cNvSpPr>
          <p:nvPr/>
        </p:nvSpPr>
        <p:spPr bwMode="auto">
          <a:xfrm flipV="1">
            <a:off x="6354763" y="1657350"/>
            <a:ext cx="873125" cy="166688"/>
          </a:xfrm>
          <a:custGeom>
            <a:avLst/>
            <a:gdLst>
              <a:gd name="T0" fmla="*/ 0 w 678"/>
              <a:gd name="T1" fmla="*/ 2147483647 h 110"/>
              <a:gd name="T2" fmla="*/ 2147483647 w 678"/>
              <a:gd name="T3" fmla="*/ 2147483647 h 110"/>
              <a:gd name="T4" fmla="*/ 2147483647 w 678"/>
              <a:gd name="T5" fmla="*/ 0 h 110"/>
              <a:gd name="T6" fmla="*/ 2147483647 w 678"/>
              <a:gd name="T7" fmla="*/ 0 h 110"/>
              <a:gd name="T8" fmla="*/ 0 60000 65536"/>
              <a:gd name="T9" fmla="*/ 0 60000 65536"/>
              <a:gd name="T10" fmla="*/ 0 60000 65536"/>
              <a:gd name="T11" fmla="*/ 0 60000 65536"/>
              <a:gd name="T12" fmla="*/ 0 w 678"/>
              <a:gd name="T13" fmla="*/ 0 h 110"/>
              <a:gd name="T14" fmla="*/ 678 w 678"/>
              <a:gd name="T15" fmla="*/ 110 h 11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678" h="110">
                <a:moveTo>
                  <a:pt x="0" y="110"/>
                </a:moveTo>
                <a:lnTo>
                  <a:pt x="148" y="108"/>
                </a:lnTo>
                <a:lnTo>
                  <a:pt x="567" y="0"/>
                </a:lnTo>
                <a:lnTo>
                  <a:pt x="678" y="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rot="10800000"/>
          <a:lstStyle/>
          <a:p>
            <a:endParaRPr lang="el-GR"/>
          </a:p>
        </p:txBody>
      </p:sp>
      <p:sp>
        <p:nvSpPr>
          <p:cNvPr id="436289" name="Freeform 131"/>
          <p:cNvSpPr>
            <a:spLocks/>
          </p:cNvSpPr>
          <p:nvPr/>
        </p:nvSpPr>
        <p:spPr bwMode="auto">
          <a:xfrm>
            <a:off x="7180263" y="1611313"/>
            <a:ext cx="419100" cy="723900"/>
          </a:xfrm>
          <a:custGeom>
            <a:avLst/>
            <a:gdLst>
              <a:gd name="T0" fmla="*/ 2147483647 w 264"/>
              <a:gd name="T1" fmla="*/ 0 h 456"/>
              <a:gd name="T2" fmla="*/ 2147483647 w 264"/>
              <a:gd name="T3" fmla="*/ 2147483647 h 456"/>
              <a:gd name="T4" fmla="*/ 0 w 264"/>
              <a:gd name="T5" fmla="*/ 2147483647 h 456"/>
              <a:gd name="T6" fmla="*/ 0 60000 65536"/>
              <a:gd name="T7" fmla="*/ 0 60000 65536"/>
              <a:gd name="T8" fmla="*/ 0 60000 65536"/>
              <a:gd name="T9" fmla="*/ 0 w 264"/>
              <a:gd name="T10" fmla="*/ 0 h 456"/>
              <a:gd name="T11" fmla="*/ 264 w 264"/>
              <a:gd name="T12" fmla="*/ 456 h 45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64" h="456">
                <a:moveTo>
                  <a:pt x="264" y="0"/>
                </a:moveTo>
                <a:lnTo>
                  <a:pt x="262" y="248"/>
                </a:lnTo>
                <a:lnTo>
                  <a:pt x="0" y="456"/>
                </a:ln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436290" name="Freeform 132"/>
          <p:cNvSpPr>
            <a:spLocks/>
          </p:cNvSpPr>
          <p:nvPr/>
        </p:nvSpPr>
        <p:spPr bwMode="auto">
          <a:xfrm>
            <a:off x="5969000" y="1868488"/>
            <a:ext cx="1209675" cy="481012"/>
          </a:xfrm>
          <a:custGeom>
            <a:avLst/>
            <a:gdLst>
              <a:gd name="T0" fmla="*/ 0 w 762"/>
              <a:gd name="T1" fmla="*/ 2147483647 h 303"/>
              <a:gd name="T2" fmla="*/ 0 w 762"/>
              <a:gd name="T3" fmla="*/ 2147483647 h 303"/>
              <a:gd name="T4" fmla="*/ 2147483647 w 762"/>
              <a:gd name="T5" fmla="*/ 2147483647 h 303"/>
              <a:gd name="T6" fmla="*/ 2147483647 w 762"/>
              <a:gd name="T7" fmla="*/ 0 h 303"/>
              <a:gd name="T8" fmla="*/ 0 60000 65536"/>
              <a:gd name="T9" fmla="*/ 0 60000 65536"/>
              <a:gd name="T10" fmla="*/ 0 60000 65536"/>
              <a:gd name="T11" fmla="*/ 0 60000 65536"/>
              <a:gd name="T12" fmla="*/ 0 w 762"/>
              <a:gd name="T13" fmla="*/ 0 h 303"/>
              <a:gd name="T14" fmla="*/ 762 w 762"/>
              <a:gd name="T15" fmla="*/ 303 h 303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762" h="303">
                <a:moveTo>
                  <a:pt x="0" y="3"/>
                </a:moveTo>
                <a:lnTo>
                  <a:pt x="0" y="303"/>
                </a:lnTo>
                <a:lnTo>
                  <a:pt x="762" y="303"/>
                </a:lnTo>
                <a:lnTo>
                  <a:pt x="762" y="0"/>
                </a:ln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436291" name="Line 133"/>
          <p:cNvSpPr>
            <a:spLocks noChangeShapeType="1"/>
          </p:cNvSpPr>
          <p:nvPr/>
        </p:nvSpPr>
        <p:spPr bwMode="auto">
          <a:xfrm flipV="1">
            <a:off x="5969000" y="2092325"/>
            <a:ext cx="1219200" cy="47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436292" name="Line 69"/>
          <p:cNvSpPr>
            <a:spLocks noChangeShapeType="1"/>
          </p:cNvSpPr>
          <p:nvPr/>
        </p:nvSpPr>
        <p:spPr bwMode="auto">
          <a:xfrm flipH="1">
            <a:off x="5983288" y="2216150"/>
            <a:ext cx="165100" cy="301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6293" name="Line 70"/>
          <p:cNvSpPr>
            <a:spLocks noChangeShapeType="1"/>
          </p:cNvSpPr>
          <p:nvPr/>
        </p:nvSpPr>
        <p:spPr bwMode="auto">
          <a:xfrm>
            <a:off x="6438900" y="1990725"/>
            <a:ext cx="179388" cy="6270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6294" name="Line 71"/>
          <p:cNvSpPr>
            <a:spLocks noChangeShapeType="1"/>
          </p:cNvSpPr>
          <p:nvPr/>
        </p:nvSpPr>
        <p:spPr bwMode="auto">
          <a:xfrm>
            <a:off x="6999288" y="1987550"/>
            <a:ext cx="509587" cy="4556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6295" name="Oval 85"/>
          <p:cNvSpPr>
            <a:spLocks noChangeArrowheads="1"/>
          </p:cNvSpPr>
          <p:nvPr/>
        </p:nvSpPr>
        <p:spPr bwMode="auto">
          <a:xfrm>
            <a:off x="6424613" y="1970088"/>
            <a:ext cx="42862" cy="476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 i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36296" name="Text Box 27"/>
          <p:cNvSpPr txBox="1">
            <a:spLocks noChangeArrowheads="1"/>
          </p:cNvSpPr>
          <p:nvPr/>
        </p:nvSpPr>
        <p:spPr bwMode="auto">
          <a:xfrm>
            <a:off x="6232525" y="1835150"/>
            <a:ext cx="241300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800" i="0">
                <a:solidFill>
                  <a:srgbClr val="000000"/>
                </a:solidFill>
                <a:latin typeface="Arial" charset="0"/>
              </a:rPr>
              <a:t>3</a:t>
            </a:r>
          </a:p>
        </p:txBody>
      </p:sp>
      <p:sp>
        <p:nvSpPr>
          <p:cNvPr id="436297" name="Rectangle 158"/>
          <p:cNvSpPr>
            <a:spLocks noChangeArrowheads="1"/>
          </p:cNvSpPr>
          <p:nvPr/>
        </p:nvSpPr>
        <p:spPr bwMode="auto">
          <a:xfrm>
            <a:off x="6591300" y="1885950"/>
            <a:ext cx="280988" cy="204788"/>
          </a:xfrm>
          <a:prstGeom prst="rect">
            <a:avLst/>
          </a:prstGeom>
          <a:solidFill>
            <a:srgbClr val="00FF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>
              <a:solidFill>
                <a:srgbClr val="000000"/>
              </a:solidFill>
            </a:endParaRPr>
          </a:p>
        </p:txBody>
      </p:sp>
      <p:sp>
        <p:nvSpPr>
          <p:cNvPr id="436298" name="Text Box 73"/>
          <p:cNvSpPr txBox="1">
            <a:spLocks noChangeArrowheads="1"/>
          </p:cNvSpPr>
          <p:nvPr/>
        </p:nvSpPr>
        <p:spPr bwMode="auto">
          <a:xfrm>
            <a:off x="5648325" y="3124200"/>
            <a:ext cx="24082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200" i="0">
                <a:solidFill>
                  <a:srgbClr val="000000"/>
                </a:solidFill>
                <a:latin typeface="Arial" charset="0"/>
              </a:rPr>
              <a:t>Ports 2,3,5 belong to EE VLAN</a:t>
            </a:r>
          </a:p>
          <a:p>
            <a:pPr algn="ctr"/>
            <a:r>
              <a:rPr lang="en-US" sz="1200" i="0">
                <a:solidFill>
                  <a:srgbClr val="000000"/>
                </a:solidFill>
                <a:latin typeface="Arial" charset="0"/>
              </a:rPr>
              <a:t>Ports 4,6,7,8 belong to CS VLAN</a:t>
            </a:r>
          </a:p>
        </p:txBody>
      </p:sp>
      <p:sp>
        <p:nvSpPr>
          <p:cNvPr id="436299" name="Text Box 27"/>
          <p:cNvSpPr txBox="1">
            <a:spLocks noChangeArrowheads="1"/>
          </p:cNvSpPr>
          <p:nvPr/>
        </p:nvSpPr>
        <p:spPr bwMode="auto">
          <a:xfrm>
            <a:off x="6513513" y="1835150"/>
            <a:ext cx="241300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800" i="0">
                <a:solidFill>
                  <a:srgbClr val="000000"/>
                </a:solidFill>
                <a:latin typeface="Arial" charset="0"/>
              </a:rPr>
              <a:t>5</a:t>
            </a:r>
          </a:p>
        </p:txBody>
      </p:sp>
      <p:sp>
        <p:nvSpPr>
          <p:cNvPr id="436300" name="Text Box 27"/>
          <p:cNvSpPr txBox="1">
            <a:spLocks noChangeArrowheads="1"/>
          </p:cNvSpPr>
          <p:nvPr/>
        </p:nvSpPr>
        <p:spPr bwMode="auto">
          <a:xfrm>
            <a:off x="6237288" y="2049463"/>
            <a:ext cx="241300" cy="21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800" i="0">
                <a:solidFill>
                  <a:srgbClr val="000000"/>
                </a:solidFill>
                <a:latin typeface="Arial" charset="0"/>
              </a:rPr>
              <a:t>4</a:t>
            </a:r>
          </a:p>
        </p:txBody>
      </p:sp>
      <p:sp>
        <p:nvSpPr>
          <p:cNvPr id="436301" name="Text Box 27"/>
          <p:cNvSpPr txBox="1">
            <a:spLocks noChangeArrowheads="1"/>
          </p:cNvSpPr>
          <p:nvPr/>
        </p:nvSpPr>
        <p:spPr bwMode="auto">
          <a:xfrm>
            <a:off x="6513513" y="2049463"/>
            <a:ext cx="241300" cy="21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800" i="0">
                <a:solidFill>
                  <a:srgbClr val="000000"/>
                </a:solidFill>
                <a:latin typeface="Arial" charset="0"/>
              </a:rPr>
              <a:t>6</a:t>
            </a:r>
          </a:p>
        </p:txBody>
      </p:sp>
      <p:sp>
        <p:nvSpPr>
          <p:cNvPr id="436302" name="Text Box 27"/>
          <p:cNvSpPr txBox="1">
            <a:spLocks noChangeArrowheads="1"/>
          </p:cNvSpPr>
          <p:nvPr/>
        </p:nvSpPr>
        <p:spPr bwMode="auto">
          <a:xfrm>
            <a:off x="6813550" y="2054225"/>
            <a:ext cx="241300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800" i="0">
                <a:solidFill>
                  <a:srgbClr val="000000"/>
                </a:solidFill>
                <a:latin typeface="Arial" charset="0"/>
              </a:rPr>
              <a:t>8</a:t>
            </a:r>
          </a:p>
        </p:txBody>
      </p:sp>
      <p:grpSp>
        <p:nvGrpSpPr>
          <p:cNvPr id="80" name="Group 170"/>
          <p:cNvGrpSpPr>
            <a:grpSpLocks/>
          </p:cNvGrpSpPr>
          <p:nvPr/>
        </p:nvGrpSpPr>
        <p:grpSpPr bwMode="auto">
          <a:xfrm>
            <a:off x="3327400" y="1835150"/>
            <a:ext cx="2836863" cy="427038"/>
            <a:chOff x="2096" y="1156"/>
            <a:chExt cx="1787" cy="269"/>
          </a:xfrm>
        </p:grpSpPr>
        <p:sp>
          <p:nvSpPr>
            <p:cNvPr id="436329" name="Oval 85"/>
            <p:cNvSpPr>
              <a:spLocks noChangeArrowheads="1"/>
            </p:cNvSpPr>
            <p:nvPr/>
          </p:nvSpPr>
          <p:spPr bwMode="auto">
            <a:xfrm>
              <a:off x="2215" y="1381"/>
              <a:ext cx="27" cy="30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 i="0">
                <a:solidFill>
                  <a:srgbClr val="000000"/>
                </a:solidFill>
                <a:latin typeface="Arial" charset="0"/>
              </a:endParaRPr>
            </a:p>
          </p:txBody>
        </p:sp>
        <p:grpSp>
          <p:nvGrpSpPr>
            <p:cNvPr id="436330" name="Group 169"/>
            <p:cNvGrpSpPr>
              <a:grpSpLocks/>
            </p:cNvGrpSpPr>
            <p:nvPr/>
          </p:nvGrpSpPr>
          <p:grpSpPr bwMode="auto">
            <a:xfrm>
              <a:off x="2096" y="1156"/>
              <a:ext cx="1787" cy="269"/>
              <a:chOff x="2096" y="1156"/>
              <a:chExt cx="1787" cy="269"/>
            </a:xfrm>
          </p:grpSpPr>
          <p:sp>
            <p:nvSpPr>
              <p:cNvPr id="436331" name="Text Box 28"/>
              <p:cNvSpPr txBox="1">
                <a:spLocks noChangeArrowheads="1"/>
              </p:cNvSpPr>
              <p:nvPr/>
            </p:nvSpPr>
            <p:spPr bwMode="auto">
              <a:xfrm>
                <a:off x="2096" y="1290"/>
                <a:ext cx="188" cy="13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800" i="0">
                    <a:solidFill>
                      <a:srgbClr val="FF0000"/>
                    </a:solidFill>
                    <a:latin typeface="Arial" charset="0"/>
                  </a:rPr>
                  <a:t>16</a:t>
                </a:r>
              </a:p>
            </p:txBody>
          </p:sp>
          <p:sp>
            <p:nvSpPr>
              <p:cNvPr id="436332" name="Text Box 27"/>
              <p:cNvSpPr txBox="1">
                <a:spLocks noChangeArrowheads="1"/>
              </p:cNvSpPr>
              <p:nvPr/>
            </p:nvSpPr>
            <p:spPr bwMode="auto">
              <a:xfrm>
                <a:off x="3731" y="1156"/>
                <a:ext cx="152" cy="13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800" i="0">
                    <a:solidFill>
                      <a:srgbClr val="FF0000"/>
                    </a:solidFill>
                    <a:latin typeface="Arial" charset="0"/>
                  </a:rPr>
                  <a:t>1</a:t>
                </a:r>
              </a:p>
            </p:txBody>
          </p:sp>
          <p:sp>
            <p:nvSpPr>
              <p:cNvPr id="436333" name="Oval 85"/>
              <p:cNvSpPr>
                <a:spLocks noChangeArrowheads="1"/>
              </p:cNvSpPr>
              <p:nvPr/>
            </p:nvSpPr>
            <p:spPr bwMode="auto">
              <a:xfrm>
                <a:off x="3855" y="1247"/>
                <a:ext cx="27" cy="30"/>
              </a:xfrm>
              <a:prstGeom prst="ellipse">
                <a:avLst/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 i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436334" name="Freeform 168"/>
              <p:cNvSpPr>
                <a:spLocks/>
              </p:cNvSpPr>
              <p:nvPr/>
            </p:nvSpPr>
            <p:spPr bwMode="auto">
              <a:xfrm>
                <a:off x="2226" y="1260"/>
                <a:ext cx="1644" cy="135"/>
              </a:xfrm>
              <a:custGeom>
                <a:avLst/>
                <a:gdLst>
                  <a:gd name="T0" fmla="*/ 0 w 1644"/>
                  <a:gd name="T1" fmla="*/ 135 h 135"/>
                  <a:gd name="T2" fmla="*/ 852 w 1644"/>
                  <a:gd name="T3" fmla="*/ 132 h 135"/>
                  <a:gd name="T4" fmla="*/ 1050 w 1644"/>
                  <a:gd name="T5" fmla="*/ 0 h 135"/>
                  <a:gd name="T6" fmla="*/ 1644 w 1644"/>
                  <a:gd name="T7" fmla="*/ 0 h 13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644"/>
                  <a:gd name="T13" fmla="*/ 0 h 135"/>
                  <a:gd name="T14" fmla="*/ 1644 w 1644"/>
                  <a:gd name="T15" fmla="*/ 135 h 13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644" h="135">
                    <a:moveTo>
                      <a:pt x="0" y="135"/>
                    </a:moveTo>
                    <a:lnTo>
                      <a:pt x="852" y="132"/>
                    </a:lnTo>
                    <a:lnTo>
                      <a:pt x="1050" y="0"/>
                    </a:lnTo>
                    <a:lnTo>
                      <a:pt x="1644" y="0"/>
                    </a:lnTo>
                  </a:path>
                </a:pathLst>
              </a:custGeom>
              <a:noFill/>
              <a:ln w="28575" cap="flat" cmpd="sng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</p:grpSp>
      <p:grpSp>
        <p:nvGrpSpPr>
          <p:cNvPr id="436304" name="Group 44"/>
          <p:cNvGrpSpPr>
            <a:grpSpLocks/>
          </p:cNvGrpSpPr>
          <p:nvPr/>
        </p:nvGrpSpPr>
        <p:grpSpPr bwMode="auto">
          <a:xfrm>
            <a:off x="619125" y="2519363"/>
            <a:ext cx="539750" cy="558800"/>
            <a:chOff x="-44" y="1473"/>
            <a:chExt cx="981" cy="1105"/>
          </a:xfrm>
        </p:grpSpPr>
        <p:pic>
          <p:nvPicPr>
            <p:cNvPr id="436327" name="Picture 45" descr="desktop_computer_stylized_medium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36328" name="Freeform 4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2326 w 356"/>
                <a:gd name="T3" fmla="*/ 131 h 368"/>
                <a:gd name="T4" fmla="*/ 2759 w 356"/>
                <a:gd name="T5" fmla="*/ 2736 h 368"/>
                <a:gd name="T6" fmla="*/ 608 w 356"/>
                <a:gd name="T7" fmla="*/ 3422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436305" name="Group 44"/>
          <p:cNvGrpSpPr>
            <a:grpSpLocks/>
          </p:cNvGrpSpPr>
          <p:nvPr/>
        </p:nvGrpSpPr>
        <p:grpSpPr bwMode="auto">
          <a:xfrm>
            <a:off x="1290638" y="2479675"/>
            <a:ext cx="538162" cy="558800"/>
            <a:chOff x="-44" y="1473"/>
            <a:chExt cx="981" cy="1105"/>
          </a:xfrm>
        </p:grpSpPr>
        <p:pic>
          <p:nvPicPr>
            <p:cNvPr id="436325" name="Picture 45" descr="desktop_computer_stylized_medium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36326" name="Freeform 4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2326 w 356"/>
                <a:gd name="T3" fmla="*/ 131 h 368"/>
                <a:gd name="T4" fmla="*/ 2759 w 356"/>
                <a:gd name="T5" fmla="*/ 2736 h 368"/>
                <a:gd name="T6" fmla="*/ 608 w 356"/>
                <a:gd name="T7" fmla="*/ 3422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436306" name="Group 44"/>
          <p:cNvGrpSpPr>
            <a:grpSpLocks/>
          </p:cNvGrpSpPr>
          <p:nvPr/>
        </p:nvGrpSpPr>
        <p:grpSpPr bwMode="auto">
          <a:xfrm>
            <a:off x="2417763" y="2498725"/>
            <a:ext cx="538162" cy="558800"/>
            <a:chOff x="-44" y="1473"/>
            <a:chExt cx="981" cy="1105"/>
          </a:xfrm>
        </p:grpSpPr>
        <p:pic>
          <p:nvPicPr>
            <p:cNvPr id="436323" name="Picture 45" descr="desktop_computer_stylized_medium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36324" name="Freeform 4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2326 w 356"/>
                <a:gd name="T3" fmla="*/ 131 h 368"/>
                <a:gd name="T4" fmla="*/ 2759 w 356"/>
                <a:gd name="T5" fmla="*/ 2736 h 368"/>
                <a:gd name="T6" fmla="*/ 608 w 356"/>
                <a:gd name="T7" fmla="*/ 3422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436307" name="Group 44"/>
          <p:cNvGrpSpPr>
            <a:grpSpLocks/>
          </p:cNvGrpSpPr>
          <p:nvPr/>
        </p:nvGrpSpPr>
        <p:grpSpPr bwMode="auto">
          <a:xfrm>
            <a:off x="2854325" y="2479675"/>
            <a:ext cx="539750" cy="558800"/>
            <a:chOff x="-44" y="1473"/>
            <a:chExt cx="981" cy="1105"/>
          </a:xfrm>
        </p:grpSpPr>
        <p:pic>
          <p:nvPicPr>
            <p:cNvPr id="436321" name="Picture 45" descr="desktop_computer_stylized_medium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36322" name="Freeform 4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2326 w 356"/>
                <a:gd name="T3" fmla="*/ 131 h 368"/>
                <a:gd name="T4" fmla="*/ 2759 w 356"/>
                <a:gd name="T5" fmla="*/ 2736 h 368"/>
                <a:gd name="T6" fmla="*/ 608 w 356"/>
                <a:gd name="T7" fmla="*/ 3422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436308" name="Group 44"/>
          <p:cNvGrpSpPr>
            <a:grpSpLocks/>
          </p:cNvGrpSpPr>
          <p:nvPr/>
        </p:nvGrpSpPr>
        <p:grpSpPr bwMode="auto">
          <a:xfrm>
            <a:off x="3708400" y="2327275"/>
            <a:ext cx="538163" cy="558800"/>
            <a:chOff x="-44" y="1473"/>
            <a:chExt cx="981" cy="1105"/>
          </a:xfrm>
        </p:grpSpPr>
        <p:pic>
          <p:nvPicPr>
            <p:cNvPr id="436319" name="Picture 45" descr="desktop_computer_stylized_medium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36320" name="Freeform 4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2326 w 356"/>
                <a:gd name="T3" fmla="*/ 131 h 368"/>
                <a:gd name="T4" fmla="*/ 2759 w 356"/>
                <a:gd name="T5" fmla="*/ 2736 h 368"/>
                <a:gd name="T6" fmla="*/ 608 w 356"/>
                <a:gd name="T7" fmla="*/ 3422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436309" name="Group 44"/>
          <p:cNvGrpSpPr>
            <a:grpSpLocks/>
          </p:cNvGrpSpPr>
          <p:nvPr/>
        </p:nvGrpSpPr>
        <p:grpSpPr bwMode="auto">
          <a:xfrm>
            <a:off x="5557838" y="2428875"/>
            <a:ext cx="538162" cy="558800"/>
            <a:chOff x="-44" y="1473"/>
            <a:chExt cx="981" cy="1105"/>
          </a:xfrm>
        </p:grpSpPr>
        <p:pic>
          <p:nvPicPr>
            <p:cNvPr id="436317" name="Picture 45" descr="desktop_computer_stylized_medium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36318" name="Freeform 4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2326 w 356"/>
                <a:gd name="T3" fmla="*/ 131 h 368"/>
                <a:gd name="T4" fmla="*/ 2759 w 356"/>
                <a:gd name="T5" fmla="*/ 2736 h 368"/>
                <a:gd name="T6" fmla="*/ 608 w 356"/>
                <a:gd name="T7" fmla="*/ 3422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436310" name="Group 44"/>
          <p:cNvGrpSpPr>
            <a:grpSpLocks/>
          </p:cNvGrpSpPr>
          <p:nvPr/>
        </p:nvGrpSpPr>
        <p:grpSpPr bwMode="auto">
          <a:xfrm>
            <a:off x="7183438" y="2357438"/>
            <a:ext cx="538162" cy="558800"/>
            <a:chOff x="-44" y="1473"/>
            <a:chExt cx="981" cy="1105"/>
          </a:xfrm>
        </p:grpSpPr>
        <p:pic>
          <p:nvPicPr>
            <p:cNvPr id="436315" name="Picture 45" descr="desktop_computer_stylized_medium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36316" name="Freeform 4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2326 w 356"/>
                <a:gd name="T3" fmla="*/ 131 h 368"/>
                <a:gd name="T4" fmla="*/ 2759 w 356"/>
                <a:gd name="T5" fmla="*/ 2736 h 368"/>
                <a:gd name="T6" fmla="*/ 608 w 356"/>
                <a:gd name="T7" fmla="*/ 3422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436311" name="Group 44"/>
          <p:cNvGrpSpPr>
            <a:grpSpLocks/>
          </p:cNvGrpSpPr>
          <p:nvPr/>
        </p:nvGrpSpPr>
        <p:grpSpPr bwMode="auto">
          <a:xfrm>
            <a:off x="6257925" y="2438400"/>
            <a:ext cx="539750" cy="558800"/>
            <a:chOff x="-44" y="1473"/>
            <a:chExt cx="981" cy="1105"/>
          </a:xfrm>
        </p:grpSpPr>
        <p:pic>
          <p:nvPicPr>
            <p:cNvPr id="436313" name="Picture 45" descr="desktop_computer_stylized_medium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36314" name="Freeform 4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2326 w 356"/>
                <a:gd name="T3" fmla="*/ 131 h 368"/>
                <a:gd name="T4" fmla="*/ 2759 w 356"/>
                <a:gd name="T5" fmla="*/ 2736 h 368"/>
                <a:gd name="T6" fmla="*/ 608 w 356"/>
                <a:gd name="T7" fmla="*/ 3422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sp>
        <p:nvSpPr>
          <p:cNvPr id="436312" name="110 - TextBox"/>
          <p:cNvSpPr txBox="1">
            <a:spLocks noChangeArrowheads="1"/>
          </p:cNvSpPr>
          <p:nvPr/>
        </p:nvSpPr>
        <p:spPr bwMode="auto">
          <a:xfrm>
            <a:off x="0" y="4025900"/>
            <a:ext cx="8951913" cy="163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buClr>
                <a:schemeClr val="accent2"/>
              </a:buClr>
              <a:buFont typeface="Wingdings" pitchFamily="2" charset="2"/>
              <a:buChar char="q"/>
            </a:pPr>
            <a:r>
              <a:rPr lang="el-GR"/>
              <a:t> </a:t>
            </a:r>
            <a:r>
              <a:rPr lang="en-US" i="0">
                <a:solidFill>
                  <a:srgbClr val="FF0000"/>
                </a:solidFill>
              </a:rPr>
              <a:t>trunk</a:t>
            </a:r>
            <a:r>
              <a:rPr lang="el-GR" i="0">
                <a:solidFill>
                  <a:srgbClr val="FF0000"/>
                </a:solidFill>
              </a:rPr>
              <a:t> θύρα: </a:t>
            </a:r>
            <a:r>
              <a:rPr lang="el-GR" i="0"/>
              <a:t>μεταφέρει πλαίσια μεταξύ </a:t>
            </a:r>
            <a:r>
              <a:rPr lang="en-US" i="0"/>
              <a:t>VLANs</a:t>
            </a:r>
            <a:r>
              <a:rPr lang="el-GR" i="0"/>
              <a:t> που ορίζονται σε πολλαπλούς φυσικούς μεταγωγείς</a:t>
            </a:r>
          </a:p>
          <a:p>
            <a:pPr lvl="1" eaLnBrk="0" hangingPunct="0">
              <a:buClr>
                <a:schemeClr val="accent2"/>
              </a:buClr>
              <a:buFont typeface="Wingdings" pitchFamily="2" charset="2"/>
              <a:buChar char="§"/>
            </a:pPr>
            <a:r>
              <a:rPr lang="el-GR" sz="1600" i="0"/>
              <a:t>πλαίσια που προωθούνται εντός των </a:t>
            </a:r>
            <a:r>
              <a:rPr lang="en-US" sz="1600" i="0"/>
              <a:t>VLAN </a:t>
            </a:r>
            <a:r>
              <a:rPr lang="el-GR" sz="1600" i="0"/>
              <a:t>μεταξύ των μεταγωγέων δεν μπορεί να είναι σκέτα 802.1 πλαίσια (πρέπει να μεταφέρουν </a:t>
            </a:r>
            <a:r>
              <a:rPr lang="en-US" sz="1600" i="0"/>
              <a:t>VLAN ID </a:t>
            </a:r>
            <a:r>
              <a:rPr lang="el-GR" sz="1600" i="0"/>
              <a:t>πληροφορίες)</a:t>
            </a:r>
          </a:p>
          <a:p>
            <a:pPr lvl="1" eaLnBrk="0" hangingPunct="0">
              <a:buClr>
                <a:schemeClr val="accent2"/>
              </a:buClr>
              <a:buFont typeface="Wingdings" pitchFamily="2" charset="2"/>
              <a:buChar char="§"/>
            </a:pPr>
            <a:r>
              <a:rPr lang="el-GR" sz="1600" i="0"/>
              <a:t> 802.1</a:t>
            </a:r>
            <a:r>
              <a:rPr lang="en-US" sz="1600" i="0"/>
              <a:t>q </a:t>
            </a:r>
            <a:r>
              <a:rPr lang="el-GR" sz="1600" i="0"/>
              <a:t>πρωτόκολλο προσθέτει/αφαιρεί επιπλέον πεδία κεφαλίδας για πλαίσια που προωθούνται μεταξύ </a:t>
            </a:r>
            <a:r>
              <a:rPr lang="en-US" sz="1600" i="0"/>
              <a:t>trunk </a:t>
            </a:r>
            <a:r>
              <a:rPr lang="el-GR" sz="1600" i="0"/>
              <a:t>θυρών</a:t>
            </a:r>
            <a:endParaRPr lang="el-GR" sz="16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249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Μορφή </a:t>
            </a:r>
            <a:r>
              <a:rPr lang="en-US" smtClean="0"/>
              <a:t>802.1Q VLAN </a:t>
            </a:r>
            <a:r>
              <a:rPr lang="el-GR" smtClean="0"/>
              <a:t>πλαισίου</a:t>
            </a:r>
          </a:p>
        </p:txBody>
      </p:sp>
      <p:sp>
        <p:nvSpPr>
          <p:cNvPr id="437250" name="2 - Θέση υποσέλιδου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l-GR" dirty="0" smtClean="0"/>
              <a:t>Δίκτυα Επικοινωνιών- </a:t>
            </a:r>
            <a:r>
              <a:rPr lang="en-US" dirty="0"/>
              <a:t>5: </a:t>
            </a:r>
            <a:r>
              <a:rPr lang="el-GR" dirty="0"/>
              <a:t>Επίπεδο ζεύξης δεδομένων</a:t>
            </a:r>
            <a:endParaRPr lang="en-US" dirty="0"/>
          </a:p>
        </p:txBody>
      </p:sp>
      <p:sp>
        <p:nvSpPr>
          <p:cNvPr id="437251" name="3 - Θέση αριθμού διαφάνειας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96ED176C-0878-4C0F-B6B3-1898D63B7EAB}" type="slidenum">
              <a:rPr lang="en-US" smtClean="0">
                <a:latin typeface="Arial" charset="0"/>
                <a:cs typeface="Arial" charset="0"/>
              </a:rPr>
              <a:pPr/>
              <a:t>75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437252" name="Text Box 9"/>
          <p:cNvSpPr txBox="1">
            <a:spLocks noChangeArrowheads="1"/>
          </p:cNvSpPr>
          <p:nvPr/>
        </p:nvSpPr>
        <p:spPr bwMode="auto">
          <a:xfrm>
            <a:off x="3384550" y="1428750"/>
            <a:ext cx="474663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 i="0">
                <a:solidFill>
                  <a:srgbClr val="000000"/>
                </a:solidFill>
                <a:latin typeface="Arial" charset="0"/>
              </a:rPr>
              <a:t>type</a:t>
            </a:r>
          </a:p>
        </p:txBody>
      </p:sp>
      <p:sp>
        <p:nvSpPr>
          <p:cNvPr id="437253" name="Line 10"/>
          <p:cNvSpPr>
            <a:spLocks noChangeShapeType="1"/>
          </p:cNvSpPr>
          <p:nvPr/>
        </p:nvSpPr>
        <p:spPr bwMode="auto">
          <a:xfrm>
            <a:off x="3559175" y="1636713"/>
            <a:ext cx="0" cy="177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7254" name="Line 31"/>
          <p:cNvSpPr>
            <a:spLocks noChangeShapeType="1"/>
          </p:cNvSpPr>
          <p:nvPr/>
        </p:nvSpPr>
        <p:spPr bwMode="auto">
          <a:xfrm>
            <a:off x="1000125" y="2200275"/>
            <a:ext cx="0" cy="771525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7255" name="Line 34"/>
          <p:cNvSpPr>
            <a:spLocks noChangeShapeType="1"/>
          </p:cNvSpPr>
          <p:nvPr/>
        </p:nvSpPr>
        <p:spPr bwMode="auto">
          <a:xfrm>
            <a:off x="3424238" y="2171700"/>
            <a:ext cx="0" cy="771525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7256" name="Line 36"/>
          <p:cNvSpPr>
            <a:spLocks noChangeShapeType="1"/>
          </p:cNvSpPr>
          <p:nvPr/>
        </p:nvSpPr>
        <p:spPr bwMode="auto">
          <a:xfrm>
            <a:off x="3457575" y="2176463"/>
            <a:ext cx="742950" cy="809625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7257" name="Line 37"/>
          <p:cNvSpPr>
            <a:spLocks noChangeShapeType="1"/>
          </p:cNvSpPr>
          <p:nvPr/>
        </p:nvSpPr>
        <p:spPr bwMode="auto">
          <a:xfrm>
            <a:off x="6167438" y="2185988"/>
            <a:ext cx="700087" cy="795337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7258" name="Line 40"/>
          <p:cNvSpPr>
            <a:spLocks noChangeShapeType="1"/>
          </p:cNvSpPr>
          <p:nvPr/>
        </p:nvSpPr>
        <p:spPr bwMode="auto">
          <a:xfrm>
            <a:off x="3600450" y="3328988"/>
            <a:ext cx="0" cy="8572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7259" name="Rectangle 41"/>
          <p:cNvSpPr>
            <a:spLocks noChangeArrowheads="1"/>
          </p:cNvSpPr>
          <p:nvPr/>
        </p:nvSpPr>
        <p:spPr bwMode="auto">
          <a:xfrm>
            <a:off x="3476625" y="4057650"/>
            <a:ext cx="2506663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US" altLang="ko-KR" sz="1400" i="0">
                <a:solidFill>
                  <a:srgbClr val="000000"/>
                </a:solidFill>
                <a:latin typeface="Arial" charset="0"/>
                <a:ea typeface="Gulim"/>
                <a:cs typeface="Gulim"/>
              </a:rPr>
              <a:t>2-byte Tag Protocol Identifier</a:t>
            </a:r>
          </a:p>
          <a:p>
            <a:r>
              <a:rPr lang="en-US" altLang="ko-KR" sz="1400" i="0">
                <a:solidFill>
                  <a:srgbClr val="000000"/>
                </a:solidFill>
                <a:latin typeface="Arial" charset="0"/>
                <a:ea typeface="Gulim"/>
                <a:cs typeface="Gulim"/>
              </a:rPr>
              <a:t>                        (value: 81-00) </a:t>
            </a:r>
          </a:p>
        </p:txBody>
      </p:sp>
      <p:sp>
        <p:nvSpPr>
          <p:cNvPr id="437260" name="Rectangle 42"/>
          <p:cNvSpPr>
            <a:spLocks noChangeArrowheads="1"/>
          </p:cNvSpPr>
          <p:nvPr/>
        </p:nvSpPr>
        <p:spPr bwMode="auto">
          <a:xfrm>
            <a:off x="3814763" y="5203825"/>
            <a:ext cx="3824287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US" altLang="ko-KR" sz="1400" i="0">
                <a:solidFill>
                  <a:srgbClr val="000000"/>
                </a:solidFill>
                <a:latin typeface="Arial" charset="0"/>
                <a:ea typeface="Gulim"/>
                <a:cs typeface="Gulim"/>
              </a:rPr>
              <a:t>Tag Control Information (12 bit VLAN ID field, </a:t>
            </a:r>
          </a:p>
          <a:p>
            <a:r>
              <a:rPr lang="en-US" altLang="ko-KR" sz="1400" i="0">
                <a:solidFill>
                  <a:srgbClr val="000000"/>
                </a:solidFill>
                <a:latin typeface="Arial" charset="0"/>
                <a:ea typeface="Gulim"/>
                <a:cs typeface="Gulim"/>
              </a:rPr>
              <a:t>                          3 bit priority field like IP TOS)</a:t>
            </a:r>
            <a:r>
              <a:rPr lang="en-US" altLang="ko-KR" i="0">
                <a:solidFill>
                  <a:srgbClr val="000000"/>
                </a:solidFill>
                <a:latin typeface="Arial" charset="0"/>
                <a:ea typeface="Gulim"/>
                <a:cs typeface="Gulim"/>
              </a:rPr>
              <a:t> </a:t>
            </a:r>
          </a:p>
        </p:txBody>
      </p:sp>
      <p:sp>
        <p:nvSpPr>
          <p:cNvPr id="437261" name="Line 43"/>
          <p:cNvSpPr>
            <a:spLocks noChangeShapeType="1"/>
          </p:cNvSpPr>
          <p:nvPr/>
        </p:nvSpPr>
        <p:spPr bwMode="auto">
          <a:xfrm>
            <a:off x="3963988" y="3419475"/>
            <a:ext cx="9525" cy="17414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7262" name="Line 44"/>
          <p:cNvSpPr>
            <a:spLocks noChangeShapeType="1"/>
          </p:cNvSpPr>
          <p:nvPr/>
        </p:nvSpPr>
        <p:spPr bwMode="auto">
          <a:xfrm>
            <a:off x="6562725" y="3319463"/>
            <a:ext cx="0" cy="8572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7263" name="Line 47"/>
          <p:cNvSpPr>
            <a:spLocks noChangeShapeType="1"/>
          </p:cNvSpPr>
          <p:nvPr/>
        </p:nvSpPr>
        <p:spPr bwMode="auto">
          <a:xfrm flipH="1">
            <a:off x="6767513" y="3076575"/>
            <a:ext cx="14287" cy="523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7264" name="Rectangle 48"/>
          <p:cNvSpPr>
            <a:spLocks noChangeArrowheads="1"/>
          </p:cNvSpPr>
          <p:nvPr/>
        </p:nvSpPr>
        <p:spPr bwMode="auto">
          <a:xfrm>
            <a:off x="6105525" y="4175125"/>
            <a:ext cx="1238250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400" i="0">
                <a:solidFill>
                  <a:srgbClr val="000000"/>
                </a:solidFill>
                <a:latin typeface="Arial" charset="0"/>
                <a:ea typeface="Gulim"/>
                <a:cs typeface="Gulim"/>
              </a:rPr>
              <a:t>Recomputed </a:t>
            </a:r>
          </a:p>
          <a:p>
            <a:pPr>
              <a:lnSpc>
                <a:spcPct val="80000"/>
              </a:lnSpc>
            </a:pPr>
            <a:r>
              <a:rPr lang="en-US" altLang="ko-KR" sz="1400" i="0">
                <a:solidFill>
                  <a:srgbClr val="000000"/>
                </a:solidFill>
                <a:latin typeface="Arial" charset="0"/>
                <a:ea typeface="Gulim"/>
                <a:cs typeface="Gulim"/>
              </a:rPr>
              <a:t>CRC</a:t>
            </a:r>
            <a:r>
              <a:rPr lang="en-US" altLang="ko-KR" i="0">
                <a:solidFill>
                  <a:srgbClr val="000000"/>
                </a:solidFill>
                <a:latin typeface="Arial" charset="0"/>
                <a:ea typeface="Gulim"/>
                <a:cs typeface="Gulim"/>
              </a:rPr>
              <a:t> </a:t>
            </a:r>
          </a:p>
        </p:txBody>
      </p:sp>
      <p:sp>
        <p:nvSpPr>
          <p:cNvPr id="437265" name="Text Box 28"/>
          <p:cNvSpPr txBox="1">
            <a:spLocks noChangeArrowheads="1"/>
          </p:cNvSpPr>
          <p:nvPr/>
        </p:nvSpPr>
        <p:spPr bwMode="auto">
          <a:xfrm>
            <a:off x="7100888" y="1801813"/>
            <a:ext cx="155098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2000">
                <a:solidFill>
                  <a:srgbClr val="000000"/>
                </a:solidFill>
                <a:latin typeface="Arial" charset="0"/>
                <a:cs typeface="Arial" charset="0"/>
              </a:rPr>
              <a:t>802.1 frame</a:t>
            </a:r>
          </a:p>
        </p:txBody>
      </p:sp>
      <p:sp>
        <p:nvSpPr>
          <p:cNvPr id="437266" name="Text Box 29"/>
          <p:cNvSpPr txBox="1">
            <a:spLocks noChangeArrowheads="1"/>
          </p:cNvSpPr>
          <p:nvPr/>
        </p:nvSpPr>
        <p:spPr bwMode="auto">
          <a:xfrm>
            <a:off x="7104063" y="2967038"/>
            <a:ext cx="17494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2000">
                <a:solidFill>
                  <a:srgbClr val="000000"/>
                </a:solidFill>
                <a:latin typeface="Arial" charset="0"/>
                <a:cs typeface="Arial" charset="0"/>
              </a:rPr>
              <a:t>802.1Q frame</a:t>
            </a:r>
          </a:p>
        </p:txBody>
      </p:sp>
      <p:sp>
        <p:nvSpPr>
          <p:cNvPr id="437267" name="Rectangle 1"/>
          <p:cNvSpPr>
            <a:spLocks noChangeArrowheads="1"/>
          </p:cNvSpPr>
          <p:nvPr/>
        </p:nvSpPr>
        <p:spPr bwMode="auto">
          <a:xfrm>
            <a:off x="965200" y="1709738"/>
            <a:ext cx="5140325" cy="406400"/>
          </a:xfrm>
          <a:prstGeom prst="rect">
            <a:avLst/>
          </a:prstGeom>
          <a:solidFill>
            <a:srgbClr val="006633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/>
          <a:lstStyle/>
          <a:p>
            <a:pPr eaLnBrk="0" hangingPunct="0"/>
            <a:endParaRPr lang="el-GR"/>
          </a:p>
        </p:txBody>
      </p:sp>
      <p:cxnSp>
        <p:nvCxnSpPr>
          <p:cNvPr id="437268" name="Straight Connector 3"/>
          <p:cNvCxnSpPr>
            <a:cxnSpLocks noChangeShapeType="1"/>
          </p:cNvCxnSpPr>
          <p:nvPr/>
        </p:nvCxnSpPr>
        <p:spPr bwMode="auto">
          <a:xfrm>
            <a:off x="1958975" y="1700213"/>
            <a:ext cx="0" cy="428625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</p:spPr>
      </p:cxnSp>
      <p:cxnSp>
        <p:nvCxnSpPr>
          <p:cNvPr id="437269" name="Straight Connector 32"/>
          <p:cNvCxnSpPr>
            <a:cxnSpLocks noChangeShapeType="1"/>
          </p:cNvCxnSpPr>
          <p:nvPr/>
        </p:nvCxnSpPr>
        <p:spPr bwMode="auto">
          <a:xfrm>
            <a:off x="2689225" y="1703388"/>
            <a:ext cx="0" cy="428625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</p:spPr>
      </p:cxnSp>
      <p:cxnSp>
        <p:nvCxnSpPr>
          <p:cNvPr id="437270" name="Straight Connector 33"/>
          <p:cNvCxnSpPr>
            <a:cxnSpLocks noChangeShapeType="1"/>
          </p:cNvCxnSpPr>
          <p:nvPr/>
        </p:nvCxnSpPr>
        <p:spPr bwMode="auto">
          <a:xfrm>
            <a:off x="3417888" y="1708150"/>
            <a:ext cx="0" cy="427038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</p:spPr>
      </p:cxnSp>
      <p:cxnSp>
        <p:nvCxnSpPr>
          <p:cNvPr id="437271" name="Straight Connector 34"/>
          <p:cNvCxnSpPr>
            <a:cxnSpLocks noChangeShapeType="1"/>
          </p:cNvCxnSpPr>
          <p:nvPr/>
        </p:nvCxnSpPr>
        <p:spPr bwMode="auto">
          <a:xfrm>
            <a:off x="3671888" y="1703388"/>
            <a:ext cx="0" cy="428625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</p:spPr>
      </p:cxnSp>
      <p:cxnSp>
        <p:nvCxnSpPr>
          <p:cNvPr id="437272" name="Straight Connector 35"/>
          <p:cNvCxnSpPr>
            <a:cxnSpLocks noChangeShapeType="1"/>
          </p:cNvCxnSpPr>
          <p:nvPr/>
        </p:nvCxnSpPr>
        <p:spPr bwMode="auto">
          <a:xfrm>
            <a:off x="5638800" y="1689100"/>
            <a:ext cx="0" cy="428625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</p:spPr>
      </p:cxnSp>
      <p:sp>
        <p:nvSpPr>
          <p:cNvPr id="437273" name="TextBox 5"/>
          <p:cNvSpPr txBox="1">
            <a:spLocks noChangeArrowheads="1"/>
          </p:cNvSpPr>
          <p:nvPr/>
        </p:nvSpPr>
        <p:spPr bwMode="auto">
          <a:xfrm>
            <a:off x="1957388" y="1722438"/>
            <a:ext cx="7302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lnSpc>
                <a:spcPts val="1200"/>
              </a:lnSpc>
            </a:pPr>
            <a:r>
              <a:rPr lang="en-US" sz="1200">
                <a:solidFill>
                  <a:schemeClr val="bg1"/>
                </a:solidFill>
                <a:latin typeface="Arial" charset="0"/>
                <a:cs typeface="Arial" charset="0"/>
              </a:rPr>
              <a:t>dest.</a:t>
            </a:r>
          </a:p>
          <a:p>
            <a:pPr algn="ctr" eaLnBrk="0" hangingPunct="0">
              <a:lnSpc>
                <a:spcPts val="1200"/>
              </a:lnSpc>
            </a:pPr>
            <a:r>
              <a:rPr lang="en-US" sz="1200">
                <a:solidFill>
                  <a:schemeClr val="bg1"/>
                </a:solidFill>
                <a:latin typeface="Arial" charset="0"/>
                <a:cs typeface="Arial" charset="0"/>
              </a:rPr>
              <a:t>address</a:t>
            </a:r>
          </a:p>
        </p:txBody>
      </p:sp>
      <p:sp>
        <p:nvSpPr>
          <p:cNvPr id="437274" name="TextBox 37"/>
          <p:cNvSpPr txBox="1">
            <a:spLocks noChangeArrowheads="1"/>
          </p:cNvSpPr>
          <p:nvPr/>
        </p:nvSpPr>
        <p:spPr bwMode="auto">
          <a:xfrm>
            <a:off x="2697163" y="1719263"/>
            <a:ext cx="7302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lnSpc>
                <a:spcPts val="1200"/>
              </a:lnSpc>
            </a:pPr>
            <a:r>
              <a:rPr lang="en-US" sz="1200">
                <a:solidFill>
                  <a:schemeClr val="bg1"/>
                </a:solidFill>
                <a:latin typeface="Arial" charset="0"/>
                <a:cs typeface="Arial" charset="0"/>
              </a:rPr>
              <a:t>source</a:t>
            </a:r>
          </a:p>
          <a:p>
            <a:pPr algn="ctr" eaLnBrk="0" hangingPunct="0">
              <a:lnSpc>
                <a:spcPts val="1200"/>
              </a:lnSpc>
            </a:pPr>
            <a:r>
              <a:rPr lang="en-US" sz="1200">
                <a:solidFill>
                  <a:schemeClr val="bg1"/>
                </a:solidFill>
                <a:latin typeface="Arial" charset="0"/>
                <a:cs typeface="Arial" charset="0"/>
              </a:rPr>
              <a:t>address</a:t>
            </a:r>
          </a:p>
        </p:txBody>
      </p:sp>
      <p:sp>
        <p:nvSpPr>
          <p:cNvPr id="437275" name="TextBox 38"/>
          <p:cNvSpPr txBox="1">
            <a:spLocks noChangeArrowheads="1"/>
          </p:cNvSpPr>
          <p:nvPr/>
        </p:nvSpPr>
        <p:spPr bwMode="auto">
          <a:xfrm>
            <a:off x="4041775" y="1790700"/>
            <a:ext cx="1190625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lnSpc>
                <a:spcPts val="1200"/>
              </a:lnSpc>
            </a:pPr>
            <a:r>
              <a:rPr lang="en-US" sz="1200">
                <a:solidFill>
                  <a:schemeClr val="bg1"/>
                </a:solidFill>
                <a:latin typeface="Arial" charset="0"/>
                <a:cs typeface="Arial" charset="0"/>
              </a:rPr>
              <a:t>data (payload)</a:t>
            </a:r>
          </a:p>
        </p:txBody>
      </p:sp>
      <p:sp>
        <p:nvSpPr>
          <p:cNvPr id="437276" name="TextBox 39"/>
          <p:cNvSpPr txBox="1">
            <a:spLocks noChangeArrowheads="1"/>
          </p:cNvSpPr>
          <p:nvPr/>
        </p:nvSpPr>
        <p:spPr bwMode="auto">
          <a:xfrm>
            <a:off x="5611813" y="1809750"/>
            <a:ext cx="515937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lnSpc>
                <a:spcPts val="1200"/>
              </a:lnSpc>
            </a:pPr>
            <a:r>
              <a:rPr lang="en-US" sz="1200">
                <a:solidFill>
                  <a:schemeClr val="bg1"/>
                </a:solidFill>
                <a:latin typeface="Arial" charset="0"/>
                <a:cs typeface="Arial" charset="0"/>
              </a:rPr>
              <a:t>CRC</a:t>
            </a:r>
          </a:p>
        </p:txBody>
      </p:sp>
      <p:sp>
        <p:nvSpPr>
          <p:cNvPr id="437277" name="TextBox 40"/>
          <p:cNvSpPr txBox="1">
            <a:spLocks noChangeArrowheads="1"/>
          </p:cNvSpPr>
          <p:nvPr/>
        </p:nvSpPr>
        <p:spPr bwMode="auto">
          <a:xfrm>
            <a:off x="1047750" y="1787525"/>
            <a:ext cx="822325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lnSpc>
                <a:spcPts val="1200"/>
              </a:lnSpc>
            </a:pPr>
            <a:r>
              <a:rPr lang="en-US" sz="1200">
                <a:solidFill>
                  <a:schemeClr val="bg1"/>
                </a:solidFill>
                <a:latin typeface="Arial" charset="0"/>
                <a:cs typeface="Arial" charset="0"/>
              </a:rPr>
              <a:t>preamble</a:t>
            </a:r>
          </a:p>
        </p:txBody>
      </p:sp>
      <p:grpSp>
        <p:nvGrpSpPr>
          <p:cNvPr id="31" name="Group 6"/>
          <p:cNvGrpSpPr>
            <a:grpSpLocks/>
          </p:cNvGrpSpPr>
          <p:nvPr/>
        </p:nvGrpSpPr>
        <p:grpSpPr bwMode="auto">
          <a:xfrm>
            <a:off x="992826" y="2949575"/>
            <a:ext cx="2448769" cy="436563"/>
            <a:chOff x="340454" y="5667110"/>
            <a:chExt cx="2448560" cy="435435"/>
          </a:xfrm>
          <a:solidFill>
            <a:srgbClr val="006633"/>
          </a:solidFill>
        </p:grpSpPr>
        <p:sp>
          <p:nvSpPr>
            <p:cNvPr id="32" name="Rectangle 42"/>
            <p:cNvSpPr>
              <a:spLocks noChangeArrowheads="1"/>
            </p:cNvSpPr>
            <p:nvPr/>
          </p:nvSpPr>
          <p:spPr bwMode="auto">
            <a:xfrm>
              <a:off x="340454" y="5676543"/>
              <a:ext cx="2448560" cy="406400"/>
            </a:xfrm>
            <a:prstGeom prst="rect">
              <a:avLst/>
            </a:pr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/>
            <a:lstStyle/>
            <a:p>
              <a:pPr eaLnBrk="0" hangingPunct="0">
                <a:defRPr/>
              </a:pPr>
              <a:endParaRPr lang="en-US">
                <a:latin typeface="Comic Sans MS" charset="0"/>
                <a:ea typeface="ＭＳ Ｐゴシック" charset="0"/>
                <a:cs typeface="ＭＳ Ｐゴシック" charset="0"/>
              </a:endParaRPr>
            </a:p>
          </p:txBody>
        </p:sp>
        <p:cxnSp>
          <p:nvCxnSpPr>
            <p:cNvPr id="33" name="Straight Connector 43"/>
            <p:cNvCxnSpPr>
              <a:cxnSpLocks noChangeShapeType="1"/>
            </p:cNvCxnSpPr>
            <p:nvPr/>
          </p:nvCxnSpPr>
          <p:spPr bwMode="auto">
            <a:xfrm>
              <a:off x="1314457" y="5667110"/>
              <a:ext cx="0" cy="427518"/>
            </a:xfrm>
            <a:prstGeom prst="line">
              <a:avLst/>
            </a:prstGeom>
            <a:grpFill/>
            <a:ln w="19050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/>
            </a:extLst>
          </p:spPr>
        </p:cxnSp>
        <p:cxnSp>
          <p:nvCxnSpPr>
            <p:cNvPr id="34" name="Straight Connector 44"/>
            <p:cNvCxnSpPr>
              <a:cxnSpLocks noChangeShapeType="1"/>
            </p:cNvCxnSpPr>
            <p:nvPr/>
          </p:nvCxnSpPr>
          <p:spPr bwMode="auto">
            <a:xfrm>
              <a:off x="2044645" y="5670277"/>
              <a:ext cx="0" cy="429101"/>
            </a:xfrm>
            <a:prstGeom prst="line">
              <a:avLst/>
            </a:prstGeom>
            <a:grpFill/>
            <a:ln w="19050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/>
            </a:extLst>
          </p:spPr>
        </p:cxnSp>
        <p:cxnSp>
          <p:nvCxnSpPr>
            <p:cNvPr id="35" name="Straight Connector 45"/>
            <p:cNvCxnSpPr>
              <a:cxnSpLocks noChangeShapeType="1"/>
            </p:cNvCxnSpPr>
            <p:nvPr/>
          </p:nvCxnSpPr>
          <p:spPr bwMode="auto">
            <a:xfrm>
              <a:off x="2773245" y="5675027"/>
              <a:ext cx="0" cy="427518"/>
            </a:xfrm>
            <a:prstGeom prst="line">
              <a:avLst/>
            </a:prstGeom>
            <a:grpFill/>
            <a:ln w="19050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/>
            </a:extLst>
          </p:spPr>
        </p:cxnSp>
        <p:sp>
          <p:nvSpPr>
            <p:cNvPr id="36" name="TextBox 48"/>
            <p:cNvSpPr txBox="1">
              <a:spLocks noChangeArrowheads="1"/>
            </p:cNvSpPr>
            <p:nvPr/>
          </p:nvSpPr>
          <p:spPr bwMode="auto">
            <a:xfrm>
              <a:off x="1312853" y="5688880"/>
              <a:ext cx="729687" cy="400110"/>
            </a:xfrm>
            <a:prstGeom prst="rect">
              <a:avLst/>
            </a:prstGeom>
            <a:grpFill/>
            <a:ln>
              <a:noFill/>
            </a:ln>
            <a:extLst>
              <a:ext uri="{909E8E84-426E-40dd-AFC4-6F175D3DCCD1}"/>
              <a:ext uri="{91240B29-F687-4f45-9708-019B960494DF}"/>
            </a:extLst>
          </p:spPr>
          <p:txBody>
            <a:bodyPr wrap="none">
              <a:spAutoFit/>
            </a:bodyPr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 eaLnBrk="0" hangingPunct="0">
                <a:lnSpc>
                  <a:spcPts val="1200"/>
                </a:lnSpc>
                <a:defRPr/>
              </a:pPr>
              <a:r>
                <a:rPr lang="en-US" sz="1200" dirty="0" err="1" smtClean="0">
                  <a:solidFill>
                    <a:schemeClr val="bg1"/>
                  </a:solidFill>
                  <a:latin typeface="Arial" charset="0"/>
                  <a:cs typeface="Arial" charset="0"/>
                </a:rPr>
                <a:t>dest</a:t>
              </a:r>
              <a:r>
                <a:rPr lang="en-US" sz="1200" dirty="0" smtClean="0">
                  <a:solidFill>
                    <a:schemeClr val="bg1"/>
                  </a:solidFill>
                  <a:latin typeface="Arial" charset="0"/>
                  <a:cs typeface="Arial" charset="0"/>
                </a:rPr>
                <a:t>.</a:t>
              </a:r>
            </a:p>
            <a:p>
              <a:pPr algn="ctr" eaLnBrk="0" hangingPunct="0">
                <a:lnSpc>
                  <a:spcPts val="1200"/>
                </a:lnSpc>
                <a:defRPr/>
              </a:pPr>
              <a:r>
                <a:rPr lang="en-US" sz="1200" dirty="0" smtClean="0">
                  <a:solidFill>
                    <a:schemeClr val="bg1"/>
                  </a:solidFill>
                  <a:latin typeface="Arial" charset="0"/>
                  <a:cs typeface="Arial" charset="0"/>
                </a:rPr>
                <a:t>address</a:t>
              </a:r>
            </a:p>
          </p:txBody>
        </p:sp>
        <p:sp>
          <p:nvSpPr>
            <p:cNvPr id="37" name="TextBox 49"/>
            <p:cNvSpPr txBox="1">
              <a:spLocks noChangeArrowheads="1"/>
            </p:cNvSpPr>
            <p:nvPr/>
          </p:nvSpPr>
          <p:spPr bwMode="auto">
            <a:xfrm>
              <a:off x="2053082" y="5685251"/>
              <a:ext cx="729687" cy="400110"/>
            </a:xfrm>
            <a:prstGeom prst="rect">
              <a:avLst/>
            </a:prstGeom>
            <a:grpFill/>
            <a:ln>
              <a:noFill/>
            </a:ln>
            <a:extLst>
              <a:ext uri="{909E8E84-426E-40dd-AFC4-6F175D3DCCD1}"/>
              <a:ext uri="{91240B29-F687-4f45-9708-019B960494DF}"/>
            </a:extLst>
          </p:spPr>
          <p:txBody>
            <a:bodyPr wrap="none">
              <a:spAutoFit/>
            </a:bodyPr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 eaLnBrk="0" hangingPunct="0">
                <a:lnSpc>
                  <a:spcPts val="1200"/>
                </a:lnSpc>
                <a:defRPr/>
              </a:pPr>
              <a:r>
                <a:rPr lang="en-US" sz="1200" smtClean="0">
                  <a:solidFill>
                    <a:schemeClr val="bg1"/>
                  </a:solidFill>
                  <a:latin typeface="Arial" charset="0"/>
                  <a:cs typeface="Arial" charset="0"/>
                </a:rPr>
                <a:t>source</a:t>
              </a:r>
            </a:p>
            <a:p>
              <a:pPr algn="ctr" eaLnBrk="0" hangingPunct="0">
                <a:lnSpc>
                  <a:spcPts val="1200"/>
                </a:lnSpc>
                <a:defRPr/>
              </a:pPr>
              <a:r>
                <a:rPr lang="en-US" sz="1200" smtClean="0">
                  <a:solidFill>
                    <a:schemeClr val="bg1"/>
                  </a:solidFill>
                  <a:latin typeface="Arial" charset="0"/>
                  <a:cs typeface="Arial" charset="0"/>
                </a:rPr>
                <a:t>address</a:t>
              </a:r>
            </a:p>
          </p:txBody>
        </p:sp>
        <p:sp>
          <p:nvSpPr>
            <p:cNvPr id="38" name="TextBox 52"/>
            <p:cNvSpPr txBox="1">
              <a:spLocks noChangeArrowheads="1"/>
            </p:cNvSpPr>
            <p:nvPr/>
          </p:nvSpPr>
          <p:spPr bwMode="auto">
            <a:xfrm>
              <a:off x="402711" y="5754221"/>
              <a:ext cx="822661" cy="246221"/>
            </a:xfrm>
            <a:prstGeom prst="rect">
              <a:avLst/>
            </a:prstGeom>
            <a:grpFill/>
            <a:ln>
              <a:noFill/>
            </a:ln>
            <a:extLst>
              <a:ext uri="{909E8E84-426E-40dd-AFC4-6F175D3DCCD1}"/>
              <a:ext uri="{91240B29-F687-4f45-9708-019B960494DF}"/>
            </a:extLst>
          </p:spPr>
          <p:txBody>
            <a:bodyPr wrap="none">
              <a:spAutoFit/>
            </a:bodyPr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 eaLnBrk="0" hangingPunct="0">
                <a:lnSpc>
                  <a:spcPts val="1200"/>
                </a:lnSpc>
                <a:defRPr/>
              </a:pPr>
              <a:r>
                <a:rPr lang="en-US" sz="1200" smtClean="0">
                  <a:solidFill>
                    <a:schemeClr val="bg1"/>
                  </a:solidFill>
                  <a:latin typeface="Arial" charset="0"/>
                  <a:cs typeface="Arial" charset="0"/>
                </a:rPr>
                <a:t>preamble</a:t>
              </a:r>
            </a:p>
          </p:txBody>
        </p:sp>
      </p:grpSp>
      <p:sp>
        <p:nvSpPr>
          <p:cNvPr id="437279" name="Rectangle 56"/>
          <p:cNvSpPr>
            <a:spLocks noChangeArrowheads="1"/>
          </p:cNvSpPr>
          <p:nvPr/>
        </p:nvSpPr>
        <p:spPr bwMode="auto">
          <a:xfrm>
            <a:off x="4187825" y="2959100"/>
            <a:ext cx="2659063" cy="406400"/>
          </a:xfrm>
          <a:prstGeom prst="rect">
            <a:avLst/>
          </a:prstGeom>
          <a:solidFill>
            <a:srgbClr val="006633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/>
          <a:lstStyle/>
          <a:p>
            <a:pPr eaLnBrk="0" hangingPunct="0"/>
            <a:endParaRPr lang="el-GR"/>
          </a:p>
        </p:txBody>
      </p:sp>
      <p:cxnSp>
        <p:nvCxnSpPr>
          <p:cNvPr id="437280" name="Straight Connector 60"/>
          <p:cNvCxnSpPr>
            <a:cxnSpLocks noChangeShapeType="1"/>
          </p:cNvCxnSpPr>
          <p:nvPr/>
        </p:nvCxnSpPr>
        <p:spPr bwMode="auto">
          <a:xfrm>
            <a:off x="4411663" y="2954338"/>
            <a:ext cx="0" cy="427037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</p:spPr>
      </p:cxnSp>
      <p:cxnSp>
        <p:nvCxnSpPr>
          <p:cNvPr id="437281" name="Straight Connector 61"/>
          <p:cNvCxnSpPr>
            <a:cxnSpLocks noChangeShapeType="1"/>
          </p:cNvCxnSpPr>
          <p:nvPr/>
        </p:nvCxnSpPr>
        <p:spPr bwMode="auto">
          <a:xfrm>
            <a:off x="6378575" y="2938463"/>
            <a:ext cx="0" cy="428625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</p:spPr>
      </p:cxnSp>
      <p:sp>
        <p:nvSpPr>
          <p:cNvPr id="437282" name="TextBox 64"/>
          <p:cNvSpPr txBox="1">
            <a:spLocks noChangeArrowheads="1"/>
          </p:cNvSpPr>
          <p:nvPr/>
        </p:nvSpPr>
        <p:spPr bwMode="auto">
          <a:xfrm>
            <a:off x="4783138" y="3040063"/>
            <a:ext cx="1189037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lnSpc>
                <a:spcPts val="1200"/>
              </a:lnSpc>
            </a:pPr>
            <a:r>
              <a:rPr lang="en-US" sz="1200">
                <a:solidFill>
                  <a:schemeClr val="bg1"/>
                </a:solidFill>
                <a:latin typeface="Arial" charset="0"/>
                <a:cs typeface="Arial" charset="0"/>
              </a:rPr>
              <a:t>data (payload)</a:t>
            </a:r>
          </a:p>
        </p:txBody>
      </p:sp>
      <p:sp>
        <p:nvSpPr>
          <p:cNvPr id="437283" name="TextBox 65"/>
          <p:cNvSpPr txBox="1">
            <a:spLocks noChangeArrowheads="1"/>
          </p:cNvSpPr>
          <p:nvPr/>
        </p:nvSpPr>
        <p:spPr bwMode="auto">
          <a:xfrm>
            <a:off x="6351588" y="3059113"/>
            <a:ext cx="515937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lnSpc>
                <a:spcPts val="1200"/>
              </a:lnSpc>
            </a:pPr>
            <a:r>
              <a:rPr lang="en-US" sz="1200">
                <a:solidFill>
                  <a:schemeClr val="bg1"/>
                </a:solidFill>
                <a:latin typeface="Arial" charset="0"/>
                <a:cs typeface="Arial" charset="0"/>
              </a:rPr>
              <a:t>CRC</a:t>
            </a:r>
          </a:p>
        </p:txBody>
      </p:sp>
      <p:sp>
        <p:nvSpPr>
          <p:cNvPr id="437284" name="Text Box 9"/>
          <p:cNvSpPr txBox="1">
            <a:spLocks noChangeArrowheads="1"/>
          </p:cNvSpPr>
          <p:nvPr/>
        </p:nvSpPr>
        <p:spPr bwMode="auto">
          <a:xfrm>
            <a:off x="4095750" y="2659063"/>
            <a:ext cx="474663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 i="0">
                <a:solidFill>
                  <a:srgbClr val="000000"/>
                </a:solidFill>
                <a:latin typeface="Arial" charset="0"/>
              </a:rPr>
              <a:t>type</a:t>
            </a:r>
          </a:p>
        </p:txBody>
      </p:sp>
      <p:sp>
        <p:nvSpPr>
          <p:cNvPr id="437285" name="Line 10"/>
          <p:cNvSpPr>
            <a:spLocks noChangeShapeType="1"/>
          </p:cNvSpPr>
          <p:nvPr/>
        </p:nvSpPr>
        <p:spPr bwMode="auto">
          <a:xfrm>
            <a:off x="4300538" y="2887663"/>
            <a:ext cx="0" cy="177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7286" name="Rectangle 67"/>
          <p:cNvSpPr>
            <a:spLocks noChangeArrowheads="1"/>
          </p:cNvSpPr>
          <p:nvPr/>
        </p:nvSpPr>
        <p:spPr bwMode="auto">
          <a:xfrm>
            <a:off x="3429000" y="2963863"/>
            <a:ext cx="735013" cy="406400"/>
          </a:xfrm>
          <a:prstGeom prst="rect">
            <a:avLst/>
          </a:prstGeom>
          <a:solidFill>
            <a:srgbClr val="006633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/>
          <a:lstStyle/>
          <a:p>
            <a:pPr eaLnBrk="0" hangingPunct="0"/>
            <a:endParaRPr lang="el-GR"/>
          </a:p>
        </p:txBody>
      </p:sp>
      <p:cxnSp>
        <p:nvCxnSpPr>
          <p:cNvPr id="437287" name="Straight Connector 68"/>
          <p:cNvCxnSpPr>
            <a:cxnSpLocks noChangeShapeType="1"/>
          </p:cNvCxnSpPr>
          <p:nvPr/>
        </p:nvCxnSpPr>
        <p:spPr bwMode="auto">
          <a:xfrm>
            <a:off x="3797300" y="2962275"/>
            <a:ext cx="0" cy="427038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</p:spPr>
      </p:cxn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273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Επίπεδο ζεύξης</a:t>
            </a:r>
          </a:p>
        </p:txBody>
      </p:sp>
      <p:sp>
        <p:nvSpPr>
          <p:cNvPr id="438274" name="2 - Θέση υποσέλιδου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l-GR" dirty="0" smtClean="0"/>
              <a:t>Δίκτυα Επικοινωνιών- </a:t>
            </a:r>
            <a:r>
              <a:rPr lang="en-US" dirty="0"/>
              <a:t>5: </a:t>
            </a:r>
            <a:r>
              <a:rPr lang="el-GR" dirty="0"/>
              <a:t>Επίπεδο ζεύξης δεδομένων</a:t>
            </a:r>
            <a:endParaRPr lang="en-US" dirty="0"/>
          </a:p>
        </p:txBody>
      </p:sp>
      <p:sp>
        <p:nvSpPr>
          <p:cNvPr id="438275" name="3 - Θέση αριθμού διαφάνειας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64C0F41F-702C-4A41-BC40-D81CA17FEC3B}" type="slidenum">
              <a:rPr lang="en-US" smtClean="0">
                <a:latin typeface="Arial" charset="0"/>
                <a:cs typeface="Arial" charset="0"/>
              </a:rPr>
              <a:pPr/>
              <a:t>76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604838" y="1431925"/>
            <a:ext cx="3810000" cy="4648200"/>
          </a:xfrm>
          <a:prstGeom prst="rect">
            <a:avLst/>
          </a:prstGeom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  <a:defRPr/>
            </a:pPr>
            <a:r>
              <a:rPr lang="en-US" sz="2400" i="0" kern="0" dirty="0">
                <a:latin typeface="+mn-lt"/>
              </a:rPr>
              <a:t>5.1 </a:t>
            </a:r>
            <a:r>
              <a:rPr lang="el-GR" sz="2400" i="0" kern="0" dirty="0">
                <a:latin typeface="+mn-lt"/>
              </a:rPr>
              <a:t>Εισαγωγή και υπηρεσίες</a:t>
            </a:r>
            <a:endParaRPr lang="en-US" sz="2400" i="0" kern="0" dirty="0">
              <a:latin typeface="+mn-lt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  <a:defRPr/>
            </a:pPr>
            <a:r>
              <a:rPr lang="en-US" sz="2400" i="0" kern="0" dirty="0">
                <a:latin typeface="+mn-lt"/>
              </a:rPr>
              <a:t>5.2 </a:t>
            </a:r>
            <a:r>
              <a:rPr lang="el-GR" sz="2400" i="0" kern="0" dirty="0">
                <a:latin typeface="+mn-lt"/>
              </a:rPr>
              <a:t>Ανίχνευση και διόρθωση σφαλμάτων</a:t>
            </a:r>
            <a:endParaRPr lang="en-US" sz="2400" i="0" kern="0" dirty="0">
              <a:latin typeface="+mn-lt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  <a:defRPr/>
            </a:pPr>
            <a:r>
              <a:rPr lang="en-US" sz="2400" i="0" kern="0" dirty="0">
                <a:latin typeface="+mn-lt"/>
              </a:rPr>
              <a:t>5.3</a:t>
            </a:r>
            <a:r>
              <a:rPr lang="el-GR" sz="2400" i="0" kern="0" dirty="0">
                <a:latin typeface="+mn-lt"/>
              </a:rPr>
              <a:t>Πρωτόκολλα πολλαπλής πρόσβασης</a:t>
            </a:r>
            <a:endParaRPr lang="en-US" sz="2400" i="0" kern="0" dirty="0">
              <a:latin typeface="+mn-lt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  <a:defRPr/>
            </a:pPr>
            <a:r>
              <a:rPr lang="en-US" sz="2400" i="0" kern="0" dirty="0">
                <a:latin typeface="+mn-lt"/>
              </a:rPr>
              <a:t>5.4 LANs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§"/>
              <a:defRPr/>
            </a:pPr>
            <a:r>
              <a:rPr lang="el-GR" sz="2000" i="0" kern="0" dirty="0" err="1">
                <a:latin typeface="+mn-lt"/>
              </a:rPr>
              <a:t>Διευθυνσιοδότηση</a:t>
            </a:r>
            <a:r>
              <a:rPr lang="el-GR" sz="2000" i="0" kern="0" dirty="0">
                <a:latin typeface="+mn-lt"/>
              </a:rPr>
              <a:t>,</a:t>
            </a:r>
            <a:r>
              <a:rPr lang="en-US" sz="2000" i="0" kern="0" dirty="0">
                <a:latin typeface="+mn-lt"/>
              </a:rPr>
              <a:t> ARP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§"/>
              <a:defRPr/>
            </a:pPr>
            <a:r>
              <a:rPr lang="en-US" sz="2000" i="0" kern="0" dirty="0">
                <a:latin typeface="+mn-lt"/>
              </a:rPr>
              <a:t>Ethernet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§"/>
              <a:defRPr/>
            </a:pPr>
            <a:r>
              <a:rPr lang="el-GR" sz="2000" i="0" kern="0" dirty="0" err="1">
                <a:latin typeface="+mn-lt"/>
              </a:rPr>
              <a:t>Μεταγωγείς</a:t>
            </a:r>
            <a:r>
              <a:rPr lang="el-GR" sz="2000" i="0" kern="0" dirty="0">
                <a:latin typeface="+mn-lt"/>
              </a:rPr>
              <a:t> (</a:t>
            </a:r>
            <a:r>
              <a:rPr lang="en-US" sz="2000" i="0" kern="0" dirty="0">
                <a:latin typeface="+mn-lt"/>
              </a:rPr>
              <a:t>switches)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§"/>
              <a:defRPr/>
            </a:pPr>
            <a:r>
              <a:rPr lang="en-US" sz="2000" i="0" kern="0" dirty="0">
                <a:latin typeface="+mn-lt"/>
              </a:rPr>
              <a:t>VLANs</a:t>
            </a:r>
          </a:p>
        </p:txBody>
      </p:sp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4448175" y="1408113"/>
            <a:ext cx="4054475" cy="4648200"/>
          </a:xfrm>
          <a:prstGeom prst="rect">
            <a:avLst/>
          </a:prstGeom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  <a:defRPr/>
            </a:pPr>
            <a:r>
              <a:rPr lang="en-US" sz="2400" i="0" kern="0" dirty="0">
                <a:solidFill>
                  <a:srgbClr val="FF0000"/>
                </a:solidFill>
                <a:latin typeface="+mn-lt"/>
              </a:rPr>
              <a:t>5.5 </a:t>
            </a:r>
            <a:r>
              <a:rPr lang="el-GR" sz="2400" i="0" kern="0" dirty="0">
                <a:solidFill>
                  <a:srgbClr val="FF0000"/>
                </a:solidFill>
                <a:latin typeface="+mn-lt"/>
              </a:rPr>
              <a:t>Εικονικές Ζεύξεις</a:t>
            </a:r>
            <a:r>
              <a:rPr lang="en-US" sz="2400" i="0" kern="0" dirty="0">
                <a:solidFill>
                  <a:srgbClr val="FF0000"/>
                </a:solidFill>
                <a:latin typeface="+mn-lt"/>
              </a:rPr>
              <a:t>: MPLS</a:t>
            </a: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  <a:defRPr/>
            </a:pPr>
            <a:r>
              <a:rPr lang="en-US" sz="2400" i="0" kern="0" dirty="0">
                <a:latin typeface="+mn-lt"/>
              </a:rPr>
              <a:t>5.6 </a:t>
            </a:r>
            <a:r>
              <a:rPr lang="el-GR" sz="2400" i="0" kern="0" dirty="0">
                <a:latin typeface="+mn-lt"/>
              </a:rPr>
              <a:t>Δικτύωση κέντρων δεδομένων</a:t>
            </a:r>
            <a:endParaRPr lang="en-US" sz="2400" i="0" kern="0" dirty="0">
              <a:latin typeface="+mn-lt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  <a:defRPr/>
            </a:pPr>
            <a:r>
              <a:rPr lang="en-US" sz="2400" i="0" kern="0" dirty="0">
                <a:latin typeface="+mn-lt"/>
              </a:rPr>
              <a:t>5.</a:t>
            </a:r>
            <a:r>
              <a:rPr lang="el-GR" sz="2400" i="0" kern="0" dirty="0">
                <a:latin typeface="+mn-lt"/>
              </a:rPr>
              <a:t>7 Η </a:t>
            </a:r>
            <a:r>
              <a:rPr lang="en-US" sz="2400" i="0" kern="0" dirty="0">
                <a:latin typeface="+mn-lt"/>
              </a:rPr>
              <a:t>“</a:t>
            </a:r>
            <a:r>
              <a:rPr lang="el-GR" sz="2400" i="0" kern="0" dirty="0">
                <a:latin typeface="+mn-lt"/>
              </a:rPr>
              <a:t>ζωή</a:t>
            </a:r>
            <a:r>
              <a:rPr lang="en-US" sz="2400" i="0" kern="0" dirty="0">
                <a:latin typeface="+mn-lt"/>
              </a:rPr>
              <a:t>”</a:t>
            </a:r>
            <a:r>
              <a:rPr lang="el-GR" sz="2400" i="0" kern="0" dirty="0">
                <a:latin typeface="+mn-lt"/>
              </a:rPr>
              <a:t> μιας </a:t>
            </a:r>
            <a:r>
              <a:rPr lang="en-US" sz="2400" i="0" kern="0" dirty="0">
                <a:latin typeface="+mn-lt"/>
              </a:rPr>
              <a:t>web </a:t>
            </a:r>
            <a:r>
              <a:rPr lang="el-GR" sz="2400" i="0" kern="0" dirty="0">
                <a:latin typeface="+mn-lt"/>
              </a:rPr>
              <a:t>αίτησης</a:t>
            </a:r>
            <a:endParaRPr lang="en-US" sz="2400" i="0" kern="0" dirty="0">
              <a:latin typeface="+mn-lt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ZapfDingbats" pitchFamily="82" charset="2"/>
              <a:buNone/>
              <a:defRPr/>
            </a:pPr>
            <a:endParaRPr lang="en-US" sz="2400" i="0" kern="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297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8A891C35-13D7-4335-A77E-D3250EE23FD4}" type="slidenum">
              <a:rPr lang="en-US" smtClean="0">
                <a:latin typeface="Arial" charset="0"/>
                <a:cs typeface="Arial" charset="0"/>
              </a:rPr>
              <a:pPr/>
              <a:t>77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439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smtClean="0"/>
              <a:t>Multiprotocol label switching (MPLS)</a:t>
            </a:r>
            <a:r>
              <a:rPr lang="el-GR" sz="3200" smtClean="0"/>
              <a:t/>
            </a:r>
            <a:br>
              <a:rPr lang="el-GR" sz="3200" smtClean="0"/>
            </a:br>
            <a:r>
              <a:rPr lang="el-GR" sz="2800" smtClean="0"/>
              <a:t>(Μεταγωγή ετικέτας πολλαπλών πρωτοκόλλων)</a:t>
            </a:r>
            <a:endParaRPr lang="en-US" sz="3200" smtClean="0"/>
          </a:p>
        </p:txBody>
      </p:sp>
      <p:sp>
        <p:nvSpPr>
          <p:cNvPr id="439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600200"/>
            <a:ext cx="7772400" cy="2538413"/>
          </a:xfrm>
        </p:spPr>
        <p:txBody>
          <a:bodyPr/>
          <a:lstStyle/>
          <a:p>
            <a:r>
              <a:rPr lang="el-GR" sz="2400" smtClean="0"/>
              <a:t>Αρχικός στόχος</a:t>
            </a:r>
            <a:r>
              <a:rPr lang="en-US" sz="2400" smtClean="0"/>
              <a:t>: </a:t>
            </a:r>
            <a:r>
              <a:rPr lang="el-GR" sz="2400" smtClean="0"/>
              <a:t>υψηλής ταχύτητας </a:t>
            </a:r>
            <a:r>
              <a:rPr lang="en-US" sz="2400" smtClean="0"/>
              <a:t>IP</a:t>
            </a:r>
            <a:r>
              <a:rPr lang="el-GR" sz="2400" smtClean="0"/>
              <a:t> προώθηση</a:t>
            </a:r>
            <a:r>
              <a:rPr lang="en-US" sz="2400" smtClean="0"/>
              <a:t> </a:t>
            </a:r>
            <a:r>
              <a:rPr lang="el-GR" sz="2400" smtClean="0"/>
              <a:t>χρησιμοποιώντας ετικέτα</a:t>
            </a:r>
            <a:r>
              <a:rPr lang="en-US" sz="2400" smtClean="0"/>
              <a:t> </a:t>
            </a:r>
            <a:r>
              <a:rPr lang="el-GR" sz="2400" smtClean="0"/>
              <a:t>σταθερού μεγέθους</a:t>
            </a:r>
            <a:r>
              <a:rPr lang="en-US" sz="2400" smtClean="0"/>
              <a:t> (</a:t>
            </a:r>
            <a:r>
              <a:rPr lang="el-GR" sz="2400" smtClean="0"/>
              <a:t>αντί της διεύθυνσης</a:t>
            </a:r>
            <a:r>
              <a:rPr lang="en-US" sz="2400" smtClean="0"/>
              <a:t> IP)</a:t>
            </a:r>
          </a:p>
          <a:p>
            <a:pPr lvl="1">
              <a:buFont typeface="Wingdings" pitchFamily="2" charset="2"/>
              <a:buChar char="§"/>
            </a:pPr>
            <a:r>
              <a:rPr lang="el-GR" sz="1800" smtClean="0"/>
              <a:t>γρήγορη αναζήτηση χρησιμοποιώντας σταθερού μεγέθους αναγνωριστικό (αντί του ταιριάσματος βραχύτερου προθέματος)</a:t>
            </a:r>
          </a:p>
          <a:p>
            <a:pPr lvl="1">
              <a:buFont typeface="Wingdings" pitchFamily="2" charset="2"/>
              <a:buChar char="§"/>
            </a:pPr>
            <a:r>
              <a:rPr lang="el-GR" sz="1800" smtClean="0"/>
              <a:t>Δανείζεται ιδέες από την προσέγγιση των εικονικών κυκλωμάτων</a:t>
            </a:r>
            <a:r>
              <a:rPr lang="en-US" sz="1800" smtClean="0"/>
              <a:t> (VC)</a:t>
            </a:r>
          </a:p>
          <a:p>
            <a:pPr lvl="1">
              <a:buFont typeface="Wingdings" pitchFamily="2" charset="2"/>
              <a:buChar char="§"/>
            </a:pPr>
            <a:r>
              <a:rPr lang="el-GR" sz="1800" smtClean="0"/>
              <a:t>Αλλά το ΙΡ </a:t>
            </a:r>
            <a:r>
              <a:rPr lang="en-US" sz="1800" smtClean="0"/>
              <a:t>datagram</a:t>
            </a:r>
            <a:r>
              <a:rPr lang="el-GR" sz="1800" smtClean="0"/>
              <a:t> διατηρεί την ΙΡ διεύθυνση!</a:t>
            </a:r>
          </a:p>
          <a:p>
            <a:pPr lvl="1"/>
            <a:endParaRPr lang="el-GR" sz="1700" smtClean="0"/>
          </a:p>
        </p:txBody>
      </p:sp>
      <p:sp>
        <p:nvSpPr>
          <p:cNvPr id="439300" name="Freeform 4"/>
          <p:cNvSpPr>
            <a:spLocks/>
          </p:cNvSpPr>
          <p:nvPr/>
        </p:nvSpPr>
        <p:spPr bwMode="auto">
          <a:xfrm>
            <a:off x="2020888" y="4903788"/>
            <a:ext cx="3108325" cy="1084262"/>
          </a:xfrm>
          <a:custGeom>
            <a:avLst/>
            <a:gdLst>
              <a:gd name="T0" fmla="*/ 2147483647 w 1958"/>
              <a:gd name="T1" fmla="*/ 0 h 683"/>
              <a:gd name="T2" fmla="*/ 0 w 1958"/>
              <a:gd name="T3" fmla="*/ 2147483647 h 683"/>
              <a:gd name="T4" fmla="*/ 2147483647 w 1958"/>
              <a:gd name="T5" fmla="*/ 2147483647 h 683"/>
              <a:gd name="T6" fmla="*/ 2147483647 w 1958"/>
              <a:gd name="T7" fmla="*/ 0 h 683"/>
              <a:gd name="T8" fmla="*/ 0 60000 65536"/>
              <a:gd name="T9" fmla="*/ 0 60000 65536"/>
              <a:gd name="T10" fmla="*/ 0 60000 65536"/>
              <a:gd name="T11" fmla="*/ 0 60000 65536"/>
              <a:gd name="T12" fmla="*/ 0 w 1958"/>
              <a:gd name="T13" fmla="*/ 0 h 683"/>
              <a:gd name="T14" fmla="*/ 1958 w 1958"/>
              <a:gd name="T15" fmla="*/ 683 h 683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958" h="683">
                <a:moveTo>
                  <a:pt x="337" y="0"/>
                </a:moveTo>
                <a:lnTo>
                  <a:pt x="0" y="683"/>
                </a:lnTo>
                <a:lnTo>
                  <a:pt x="1958" y="683"/>
                </a:lnTo>
                <a:lnTo>
                  <a:pt x="1382" y="0"/>
                </a:lnTo>
              </a:path>
            </a:pathLst>
          </a:custGeom>
          <a:gradFill rotWithShape="1">
            <a:gsLst>
              <a:gs pos="0">
                <a:schemeClr val="bg2"/>
              </a:gs>
              <a:gs pos="100000">
                <a:srgbClr val="FFFFFF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9301" name="Rectangle 5"/>
          <p:cNvSpPr>
            <a:spLocks noChangeArrowheads="1"/>
          </p:cNvSpPr>
          <p:nvPr/>
        </p:nvSpPr>
        <p:spPr bwMode="auto">
          <a:xfrm>
            <a:off x="674688" y="4276725"/>
            <a:ext cx="8047037" cy="6397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439302" name="Text Box 6"/>
          <p:cNvSpPr txBox="1">
            <a:spLocks noChangeArrowheads="1"/>
          </p:cNvSpPr>
          <p:nvPr/>
        </p:nvSpPr>
        <p:spPr bwMode="auto">
          <a:xfrm>
            <a:off x="687388" y="4281488"/>
            <a:ext cx="18986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i="0">
                <a:latin typeface="Arial" charset="0"/>
              </a:rPr>
              <a:t>PPP or Ethernet </a:t>
            </a:r>
          </a:p>
          <a:p>
            <a:pPr algn="ctr"/>
            <a:r>
              <a:rPr lang="en-US" i="0">
                <a:latin typeface="Arial" charset="0"/>
              </a:rPr>
              <a:t>header</a:t>
            </a:r>
          </a:p>
        </p:txBody>
      </p:sp>
      <p:sp>
        <p:nvSpPr>
          <p:cNvPr id="439303" name="Text Box 8"/>
          <p:cNvSpPr txBox="1">
            <a:spLocks noChangeArrowheads="1"/>
          </p:cNvSpPr>
          <p:nvPr/>
        </p:nvSpPr>
        <p:spPr bwMode="auto">
          <a:xfrm>
            <a:off x="4344988" y="4403725"/>
            <a:ext cx="11747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i="0">
                <a:latin typeface="Arial" charset="0"/>
              </a:rPr>
              <a:t>IP header</a:t>
            </a:r>
          </a:p>
        </p:txBody>
      </p:sp>
      <p:sp>
        <p:nvSpPr>
          <p:cNvPr id="439304" name="Line 9"/>
          <p:cNvSpPr>
            <a:spLocks noChangeShapeType="1"/>
          </p:cNvSpPr>
          <p:nvPr/>
        </p:nvSpPr>
        <p:spPr bwMode="auto">
          <a:xfrm>
            <a:off x="2587625" y="4056063"/>
            <a:ext cx="0" cy="6524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9305" name="Line 10"/>
          <p:cNvSpPr>
            <a:spLocks noChangeShapeType="1"/>
          </p:cNvSpPr>
          <p:nvPr/>
        </p:nvSpPr>
        <p:spPr bwMode="auto">
          <a:xfrm>
            <a:off x="4241800" y="4292600"/>
            <a:ext cx="0" cy="6524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9306" name="Line 11"/>
          <p:cNvSpPr>
            <a:spLocks noChangeShapeType="1"/>
          </p:cNvSpPr>
          <p:nvPr/>
        </p:nvSpPr>
        <p:spPr bwMode="auto">
          <a:xfrm>
            <a:off x="5588000" y="4294188"/>
            <a:ext cx="0" cy="6524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9307" name="Text Box 12"/>
          <p:cNvSpPr txBox="1">
            <a:spLocks noChangeArrowheads="1"/>
          </p:cNvSpPr>
          <p:nvPr/>
        </p:nvSpPr>
        <p:spPr bwMode="auto">
          <a:xfrm>
            <a:off x="5649913" y="4381500"/>
            <a:ext cx="30924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0">
                <a:latin typeface="Arial" charset="0"/>
              </a:rPr>
              <a:t>remainder of link-layer frame</a:t>
            </a:r>
          </a:p>
        </p:txBody>
      </p:sp>
      <p:sp>
        <p:nvSpPr>
          <p:cNvPr id="439308" name="Rectangle 25"/>
          <p:cNvSpPr>
            <a:spLocks noChangeArrowheads="1"/>
          </p:cNvSpPr>
          <p:nvPr/>
        </p:nvSpPr>
        <p:spPr bwMode="auto">
          <a:xfrm>
            <a:off x="2544763" y="4262438"/>
            <a:ext cx="1660525" cy="639762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439309" name="Text Box 7"/>
          <p:cNvSpPr txBox="1">
            <a:spLocks noChangeArrowheads="1"/>
          </p:cNvSpPr>
          <p:nvPr/>
        </p:nvSpPr>
        <p:spPr bwMode="auto">
          <a:xfrm>
            <a:off x="2579688" y="4421188"/>
            <a:ext cx="16319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b="1" i="0">
                <a:solidFill>
                  <a:schemeClr val="bg1"/>
                </a:solidFill>
                <a:latin typeface="Arial" charset="0"/>
              </a:rPr>
              <a:t>MPLS header</a:t>
            </a:r>
          </a:p>
        </p:txBody>
      </p:sp>
      <p:sp>
        <p:nvSpPr>
          <p:cNvPr id="439310" name="Rectangle 27"/>
          <p:cNvSpPr>
            <a:spLocks noChangeArrowheads="1"/>
          </p:cNvSpPr>
          <p:nvPr/>
        </p:nvSpPr>
        <p:spPr bwMode="auto">
          <a:xfrm>
            <a:off x="2124075" y="5648325"/>
            <a:ext cx="3122613" cy="67945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l-GR" i="0">
              <a:latin typeface="Arial" charset="0"/>
            </a:endParaRPr>
          </a:p>
        </p:txBody>
      </p:sp>
      <p:sp>
        <p:nvSpPr>
          <p:cNvPr id="439311" name="Text Box 28"/>
          <p:cNvSpPr txBox="1">
            <a:spLocks noChangeArrowheads="1"/>
          </p:cNvSpPr>
          <p:nvPr/>
        </p:nvSpPr>
        <p:spPr bwMode="auto">
          <a:xfrm>
            <a:off x="2636838" y="5816600"/>
            <a:ext cx="666750" cy="366713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0">
                <a:solidFill>
                  <a:schemeClr val="bg1"/>
                </a:solidFill>
                <a:latin typeface="Arial" charset="0"/>
              </a:rPr>
              <a:t>label</a:t>
            </a:r>
          </a:p>
        </p:txBody>
      </p:sp>
      <p:sp>
        <p:nvSpPr>
          <p:cNvPr id="439312" name="Text Box 29"/>
          <p:cNvSpPr txBox="1">
            <a:spLocks noChangeArrowheads="1"/>
          </p:cNvSpPr>
          <p:nvPr/>
        </p:nvSpPr>
        <p:spPr bwMode="auto">
          <a:xfrm>
            <a:off x="3819525" y="5824538"/>
            <a:ext cx="577850" cy="366712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0">
                <a:solidFill>
                  <a:schemeClr val="bg1"/>
                </a:solidFill>
                <a:latin typeface="Arial" charset="0"/>
              </a:rPr>
              <a:t>Exp</a:t>
            </a:r>
          </a:p>
        </p:txBody>
      </p:sp>
      <p:sp>
        <p:nvSpPr>
          <p:cNvPr id="439313" name="Text Box 30"/>
          <p:cNvSpPr txBox="1">
            <a:spLocks noChangeArrowheads="1"/>
          </p:cNvSpPr>
          <p:nvPr/>
        </p:nvSpPr>
        <p:spPr bwMode="auto">
          <a:xfrm>
            <a:off x="4376738" y="5832475"/>
            <a:ext cx="336550" cy="366713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0">
                <a:solidFill>
                  <a:schemeClr val="bg1"/>
                </a:solidFill>
                <a:latin typeface="Arial" charset="0"/>
              </a:rPr>
              <a:t>S</a:t>
            </a:r>
          </a:p>
        </p:txBody>
      </p:sp>
      <p:sp>
        <p:nvSpPr>
          <p:cNvPr id="439314" name="Text Box 31"/>
          <p:cNvSpPr txBox="1">
            <a:spLocks noChangeArrowheads="1"/>
          </p:cNvSpPr>
          <p:nvPr/>
        </p:nvSpPr>
        <p:spPr bwMode="auto">
          <a:xfrm>
            <a:off x="4646613" y="5829300"/>
            <a:ext cx="590550" cy="366713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0">
                <a:solidFill>
                  <a:schemeClr val="bg1"/>
                </a:solidFill>
                <a:latin typeface="Arial" charset="0"/>
              </a:rPr>
              <a:t>TTL</a:t>
            </a:r>
          </a:p>
        </p:txBody>
      </p:sp>
      <p:sp>
        <p:nvSpPr>
          <p:cNvPr id="439315" name="Line 32"/>
          <p:cNvSpPr>
            <a:spLocks noChangeShapeType="1"/>
          </p:cNvSpPr>
          <p:nvPr/>
        </p:nvSpPr>
        <p:spPr bwMode="auto">
          <a:xfrm>
            <a:off x="3856038" y="5657850"/>
            <a:ext cx="0" cy="6524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9316" name="Line 33"/>
          <p:cNvSpPr>
            <a:spLocks noChangeShapeType="1"/>
          </p:cNvSpPr>
          <p:nvPr/>
        </p:nvSpPr>
        <p:spPr bwMode="auto">
          <a:xfrm>
            <a:off x="4425950" y="5678488"/>
            <a:ext cx="0" cy="6524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9317" name="Line 34"/>
          <p:cNvSpPr>
            <a:spLocks noChangeShapeType="1"/>
          </p:cNvSpPr>
          <p:nvPr/>
        </p:nvSpPr>
        <p:spPr bwMode="auto">
          <a:xfrm>
            <a:off x="4695825" y="5673725"/>
            <a:ext cx="0" cy="6524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39318" name="Text Box 35"/>
          <p:cNvSpPr txBox="1">
            <a:spLocks noChangeArrowheads="1"/>
          </p:cNvSpPr>
          <p:nvPr/>
        </p:nvSpPr>
        <p:spPr bwMode="auto">
          <a:xfrm>
            <a:off x="2795588" y="6324600"/>
            <a:ext cx="354012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 i="0">
                <a:latin typeface="Arial" charset="0"/>
              </a:rPr>
              <a:t>20</a:t>
            </a:r>
          </a:p>
        </p:txBody>
      </p:sp>
      <p:sp>
        <p:nvSpPr>
          <p:cNvPr id="439319" name="Text Box 36"/>
          <p:cNvSpPr txBox="1">
            <a:spLocks noChangeArrowheads="1"/>
          </p:cNvSpPr>
          <p:nvPr/>
        </p:nvSpPr>
        <p:spPr bwMode="auto">
          <a:xfrm>
            <a:off x="3967163" y="6319838"/>
            <a:ext cx="269875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 i="0">
                <a:latin typeface="Arial" charset="0"/>
              </a:rPr>
              <a:t>3</a:t>
            </a:r>
          </a:p>
        </p:txBody>
      </p:sp>
      <p:sp>
        <p:nvSpPr>
          <p:cNvPr id="439320" name="Text Box 37"/>
          <p:cNvSpPr txBox="1">
            <a:spLocks noChangeArrowheads="1"/>
          </p:cNvSpPr>
          <p:nvPr/>
        </p:nvSpPr>
        <p:spPr bwMode="auto">
          <a:xfrm>
            <a:off x="4394200" y="6316663"/>
            <a:ext cx="269875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 i="0">
                <a:latin typeface="Arial" charset="0"/>
              </a:rPr>
              <a:t>1</a:t>
            </a:r>
          </a:p>
        </p:txBody>
      </p:sp>
      <p:sp>
        <p:nvSpPr>
          <p:cNvPr id="439321" name="Text Box 38"/>
          <p:cNvSpPr txBox="1">
            <a:spLocks noChangeArrowheads="1"/>
          </p:cNvSpPr>
          <p:nvPr/>
        </p:nvSpPr>
        <p:spPr bwMode="auto">
          <a:xfrm>
            <a:off x="4833938" y="6311900"/>
            <a:ext cx="269875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 i="0">
                <a:latin typeface="Arial" charset="0"/>
              </a:rPr>
              <a:t>5</a:t>
            </a:r>
          </a:p>
        </p:txBody>
      </p:sp>
      <p:sp>
        <p:nvSpPr>
          <p:cNvPr id="439322" name="Rectangle 5"/>
          <p:cNvSpPr txBox="1">
            <a:spLocks noChangeArrowheads="1"/>
          </p:cNvSpPr>
          <p:nvPr/>
        </p:nvSpPr>
        <p:spPr bwMode="auto">
          <a:xfrm>
            <a:off x="4052888" y="6400800"/>
            <a:ext cx="4429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/>
            <a:r>
              <a:rPr lang="el-GR" sz="1100" i="0" dirty="0" smtClean="0">
                <a:latin typeface="Arial" charset="0"/>
                <a:cs typeface="Arial" charset="0"/>
              </a:rPr>
              <a:t>Δίκτυα Επικοινωνιών- </a:t>
            </a:r>
            <a:r>
              <a:rPr lang="en-US" sz="1100" i="0" dirty="0">
                <a:latin typeface="Arial" charset="0"/>
                <a:cs typeface="Arial" charset="0"/>
              </a:rPr>
              <a:t>5: </a:t>
            </a:r>
            <a:r>
              <a:rPr lang="el-GR" sz="1100" i="0" dirty="0">
                <a:latin typeface="Arial" charset="0"/>
                <a:cs typeface="Arial" charset="0"/>
              </a:rPr>
              <a:t>Επίπεδο ζεύξης δεδομένων</a:t>
            </a:r>
            <a:endParaRPr lang="en-US" sz="1100" i="0" dirty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345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71966B09-E417-426C-9026-2FAD02988B92}" type="slidenum">
              <a:rPr lang="en-US" smtClean="0">
                <a:latin typeface="Arial" charset="0"/>
                <a:cs typeface="Arial" charset="0"/>
              </a:rPr>
              <a:pPr/>
              <a:t>78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441346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8248650" cy="1143000"/>
          </a:xfrm>
        </p:spPr>
        <p:txBody>
          <a:bodyPr/>
          <a:lstStyle/>
          <a:p>
            <a:r>
              <a:rPr lang="el-GR" sz="3200" smtClean="0"/>
              <a:t>Δρομολογητές που υποστηρίζουν το </a:t>
            </a:r>
            <a:r>
              <a:rPr lang="en-US" sz="3200" smtClean="0"/>
              <a:t>MPLS</a:t>
            </a:r>
          </a:p>
        </p:txBody>
      </p:sp>
      <p:sp>
        <p:nvSpPr>
          <p:cNvPr id="4413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371600"/>
            <a:ext cx="8335963" cy="4876800"/>
          </a:xfrm>
        </p:spPr>
        <p:txBody>
          <a:bodyPr/>
          <a:lstStyle/>
          <a:p>
            <a:r>
              <a:rPr lang="el-GR" sz="2000" dirty="0" smtClean="0"/>
              <a:t>δηλ. δρομολογητές που επιτελούν μεταγωγή βασιζόμενοι στις ετικέτες</a:t>
            </a:r>
            <a:endParaRPr lang="en-US" sz="2000" dirty="0" smtClean="0"/>
          </a:p>
          <a:p>
            <a:r>
              <a:rPr lang="el-GR" sz="2000" dirty="0" smtClean="0"/>
              <a:t>προωθούν τα πακέτα στις εξερχόμενες </a:t>
            </a:r>
            <a:r>
              <a:rPr lang="el-GR" sz="2000" dirty="0" err="1" smtClean="0"/>
              <a:t>διεπαφές</a:t>
            </a:r>
            <a:r>
              <a:rPr lang="el-GR" sz="2000" dirty="0" smtClean="0"/>
              <a:t> με βάση μόνο την τιμή της ετικέτας</a:t>
            </a:r>
            <a:r>
              <a:rPr lang="en-US" sz="2000" dirty="0" smtClean="0"/>
              <a:t> (</a:t>
            </a:r>
            <a:r>
              <a:rPr lang="el-GR" sz="2000" dirty="0" smtClean="0"/>
              <a:t>δεν κοιτάζει την</a:t>
            </a:r>
            <a:r>
              <a:rPr lang="en-US" sz="2000" dirty="0" smtClean="0"/>
              <a:t> IP </a:t>
            </a:r>
            <a:r>
              <a:rPr lang="el-GR" sz="2000" dirty="0" smtClean="0"/>
              <a:t>διεύθυνση</a:t>
            </a:r>
            <a:r>
              <a:rPr lang="en-US" sz="2000" dirty="0" smtClean="0"/>
              <a:t>)</a:t>
            </a:r>
          </a:p>
          <a:p>
            <a:pPr lvl="1">
              <a:buFont typeface="Wingdings" pitchFamily="2" charset="2"/>
              <a:buChar char="§"/>
            </a:pPr>
            <a:r>
              <a:rPr lang="de-DE" sz="1800" dirty="0" smtClean="0"/>
              <a:t>o </a:t>
            </a:r>
            <a:r>
              <a:rPr lang="el-GR" sz="1800" dirty="0" smtClean="0"/>
              <a:t>πίνακας προώθησης του </a:t>
            </a:r>
            <a:r>
              <a:rPr lang="en-US" sz="1800" dirty="0" smtClean="0"/>
              <a:t>MPLS </a:t>
            </a:r>
            <a:r>
              <a:rPr lang="el-GR" sz="1800" dirty="0" smtClean="0"/>
              <a:t>διαφορετικός από τον</a:t>
            </a:r>
            <a:r>
              <a:rPr lang="en-US" sz="1800" dirty="0" smtClean="0"/>
              <a:t> IP </a:t>
            </a:r>
            <a:r>
              <a:rPr lang="el-GR" sz="1800" dirty="0" smtClean="0"/>
              <a:t>πίνακα προώθησης</a:t>
            </a:r>
            <a:endParaRPr lang="en-US" sz="1800" dirty="0" smtClean="0"/>
          </a:p>
          <a:p>
            <a:r>
              <a:rPr lang="el-GR" sz="2000" dirty="0" smtClean="0">
                <a:solidFill>
                  <a:srgbClr val="FF0000"/>
                </a:solidFill>
              </a:rPr>
              <a:t>ευελιξία: </a:t>
            </a:r>
            <a:r>
              <a:rPr lang="el-GR" sz="2000" dirty="0" smtClean="0"/>
              <a:t>οι αποφάσεις προώθησης του </a:t>
            </a:r>
            <a:r>
              <a:rPr lang="en-US" sz="2000" dirty="0" smtClean="0"/>
              <a:t>MPLS </a:t>
            </a:r>
            <a:r>
              <a:rPr lang="el-GR" sz="2000" dirty="0" smtClean="0"/>
              <a:t>μπορεί να </a:t>
            </a:r>
            <a:r>
              <a:rPr lang="el-GR" sz="2000" i="1" dirty="0" smtClean="0"/>
              <a:t>διαφέρουν</a:t>
            </a:r>
            <a:r>
              <a:rPr lang="en-US" sz="2000" dirty="0" smtClean="0"/>
              <a:t> </a:t>
            </a:r>
            <a:r>
              <a:rPr lang="el-GR" sz="2000" dirty="0" smtClean="0"/>
              <a:t>από αυτές του </a:t>
            </a:r>
            <a:r>
              <a:rPr lang="en-US" sz="2000" dirty="0" smtClean="0"/>
              <a:t>IP</a:t>
            </a:r>
          </a:p>
          <a:p>
            <a:pPr lvl="1">
              <a:buFont typeface="Wingdings" pitchFamily="2" charset="2"/>
              <a:buChar char="§"/>
            </a:pPr>
            <a:r>
              <a:rPr lang="el-GR" sz="1600" dirty="0" smtClean="0"/>
              <a:t>χρησιμοποιεί διευθύνσεις προορισμού και πηγής για να δρομολογήσει ροές στον ίδιο προορισμό διαφορετικά (διαχείριση κίνησης)</a:t>
            </a:r>
          </a:p>
          <a:p>
            <a:pPr lvl="1">
              <a:buFont typeface="Wingdings" pitchFamily="2" charset="2"/>
              <a:buChar char="§"/>
            </a:pPr>
            <a:r>
              <a:rPr lang="el-GR" sz="1600" dirty="0" err="1" smtClean="0"/>
              <a:t>επαναδρομολογεί</a:t>
            </a:r>
            <a:r>
              <a:rPr lang="el-GR" sz="1600" dirty="0" smtClean="0"/>
              <a:t> ροές γρήγορα αν η ζεύξη αποτύχει: προ-υπολογισμένες εφεδρικές διαδρομές (χρήσιμο για </a:t>
            </a:r>
            <a:r>
              <a:rPr lang="en-US" sz="1600" dirty="0" smtClean="0"/>
              <a:t>VoIP)</a:t>
            </a:r>
          </a:p>
          <a:p>
            <a:pPr>
              <a:lnSpc>
                <a:spcPct val="90000"/>
              </a:lnSpc>
            </a:pPr>
            <a:endParaRPr lang="en-US" sz="2000" dirty="0" smtClean="0"/>
          </a:p>
        </p:txBody>
      </p:sp>
      <p:sp>
        <p:nvSpPr>
          <p:cNvPr id="441348" name="Rectangle 5"/>
          <p:cNvSpPr txBox="1">
            <a:spLocks noChangeArrowheads="1"/>
          </p:cNvSpPr>
          <p:nvPr/>
        </p:nvSpPr>
        <p:spPr bwMode="auto">
          <a:xfrm>
            <a:off x="3876675" y="6400800"/>
            <a:ext cx="4429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/>
            <a:r>
              <a:rPr lang="el-GR" sz="1100" i="0" dirty="0" smtClean="0">
                <a:latin typeface="Arial" charset="0"/>
                <a:cs typeface="Arial" charset="0"/>
              </a:rPr>
              <a:t>Δίκτυα Επικοινωνιών- </a:t>
            </a:r>
            <a:r>
              <a:rPr lang="en-US" sz="1100" i="0" dirty="0">
                <a:latin typeface="Arial" charset="0"/>
                <a:cs typeface="Arial" charset="0"/>
              </a:rPr>
              <a:t>5: </a:t>
            </a:r>
            <a:r>
              <a:rPr lang="el-GR" sz="1100" i="0" dirty="0">
                <a:latin typeface="Arial" charset="0"/>
                <a:cs typeface="Arial" charset="0"/>
              </a:rPr>
              <a:t>Επίπεδο ζεύξης δεδομένων</a:t>
            </a:r>
            <a:endParaRPr lang="en-US" sz="1100" i="0" dirty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393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MPLS </a:t>
            </a:r>
            <a:r>
              <a:rPr lang="el-GR" smtClean="0"/>
              <a:t>έναντι </a:t>
            </a:r>
            <a:r>
              <a:rPr lang="en-US" smtClean="0"/>
              <a:t>IP</a:t>
            </a:r>
            <a:r>
              <a:rPr lang="el-GR" smtClean="0"/>
              <a:t> διαδρομών</a:t>
            </a:r>
          </a:p>
        </p:txBody>
      </p:sp>
      <p:sp>
        <p:nvSpPr>
          <p:cNvPr id="443394" name="2 - Θέση υποσέλιδου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l-GR" dirty="0" smtClean="0"/>
              <a:t>Δίκτυα Επικοινωνιών- </a:t>
            </a:r>
            <a:r>
              <a:rPr lang="en-US" dirty="0"/>
              <a:t>5: </a:t>
            </a:r>
            <a:r>
              <a:rPr lang="el-GR" dirty="0"/>
              <a:t>Επίπεδο ζεύξης δεδομένων</a:t>
            </a:r>
            <a:endParaRPr lang="en-US" dirty="0"/>
          </a:p>
        </p:txBody>
      </p:sp>
      <p:sp>
        <p:nvSpPr>
          <p:cNvPr id="443395" name="3 - Θέση αριθμού διαφάνειας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E7B9CEEC-DFFF-477B-B397-06EB5F862BB8}" type="slidenum">
              <a:rPr lang="en-US" smtClean="0">
                <a:latin typeface="Arial" charset="0"/>
                <a:cs typeface="Arial" charset="0"/>
              </a:rPr>
              <a:pPr/>
              <a:t>79</a:t>
            </a:fld>
            <a:endParaRPr lang="en-US" smtClean="0">
              <a:latin typeface="Arial" charset="0"/>
              <a:cs typeface="Arial" charset="0"/>
            </a:endParaRPr>
          </a:p>
        </p:txBody>
      </p:sp>
      <p:grpSp>
        <p:nvGrpSpPr>
          <p:cNvPr id="443396" name="Group 6"/>
          <p:cNvGrpSpPr>
            <a:grpSpLocks/>
          </p:cNvGrpSpPr>
          <p:nvPr/>
        </p:nvGrpSpPr>
        <p:grpSpPr bwMode="auto">
          <a:xfrm>
            <a:off x="5507038" y="3028950"/>
            <a:ext cx="766762" cy="433388"/>
            <a:chOff x="3600" y="219"/>
            <a:chExt cx="360" cy="175"/>
          </a:xfrm>
        </p:grpSpPr>
        <p:sp>
          <p:nvSpPr>
            <p:cNvPr id="443556" name="Oval 7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443557" name="Line 8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43558" name="Line 9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43559" name="Rectangle 10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 i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43560" name="Oval 11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grpSp>
          <p:nvGrpSpPr>
            <p:cNvPr id="443561" name="Group 12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443566" name="Line 13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3567" name="Line 14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3568" name="Line 15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443562" name="Group 16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443563" name="Line 17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3564" name="Line 18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3565" name="Line 19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grpSp>
        <p:nvGrpSpPr>
          <p:cNvPr id="443397" name="Group 20"/>
          <p:cNvGrpSpPr>
            <a:grpSpLocks/>
          </p:cNvGrpSpPr>
          <p:nvPr/>
        </p:nvGrpSpPr>
        <p:grpSpPr bwMode="auto">
          <a:xfrm>
            <a:off x="3681413" y="3024188"/>
            <a:ext cx="766762" cy="433387"/>
            <a:chOff x="3600" y="219"/>
            <a:chExt cx="360" cy="175"/>
          </a:xfrm>
        </p:grpSpPr>
        <p:sp>
          <p:nvSpPr>
            <p:cNvPr id="443543" name="Oval 21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443544" name="Line 22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43545" name="Line 23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43546" name="Rectangle 24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 i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43547" name="Oval 25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grpSp>
          <p:nvGrpSpPr>
            <p:cNvPr id="443548" name="Group 26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443553" name="Line 27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3554" name="Line 28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3555" name="Line 29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443549" name="Group 30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443550" name="Line 31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3551" name="Line 32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3552" name="Line 33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grpSp>
        <p:nvGrpSpPr>
          <p:cNvPr id="443398" name="Group 34"/>
          <p:cNvGrpSpPr>
            <a:grpSpLocks/>
          </p:cNvGrpSpPr>
          <p:nvPr/>
        </p:nvGrpSpPr>
        <p:grpSpPr bwMode="auto">
          <a:xfrm>
            <a:off x="4035425" y="2006600"/>
            <a:ext cx="766763" cy="433388"/>
            <a:chOff x="3600" y="219"/>
            <a:chExt cx="360" cy="175"/>
          </a:xfrm>
        </p:grpSpPr>
        <p:sp>
          <p:nvSpPr>
            <p:cNvPr id="443530" name="Oval 35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443531" name="Line 36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43532" name="Line 37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43533" name="Rectangle 38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 i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43534" name="Oval 39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grpSp>
          <p:nvGrpSpPr>
            <p:cNvPr id="443535" name="Group 40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443540" name="Line 41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3541" name="Line 42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3542" name="Line 43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443536" name="Group 44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443537" name="Line 45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3538" name="Line 46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3539" name="Line 47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grpSp>
        <p:nvGrpSpPr>
          <p:cNvPr id="443399" name="Group 48"/>
          <p:cNvGrpSpPr>
            <a:grpSpLocks/>
          </p:cNvGrpSpPr>
          <p:nvPr/>
        </p:nvGrpSpPr>
        <p:grpSpPr bwMode="auto">
          <a:xfrm>
            <a:off x="2608263" y="2001838"/>
            <a:ext cx="766762" cy="433387"/>
            <a:chOff x="3600" y="219"/>
            <a:chExt cx="360" cy="175"/>
          </a:xfrm>
        </p:grpSpPr>
        <p:sp>
          <p:nvSpPr>
            <p:cNvPr id="443517" name="Oval 49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443518" name="Line 50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43519" name="Line 51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43520" name="Rectangle 52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 i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43521" name="Oval 53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grpSp>
          <p:nvGrpSpPr>
            <p:cNvPr id="443522" name="Group 54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443527" name="Line 55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3528" name="Line 56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3529" name="Line 57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443523" name="Group 58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443524" name="Line 59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3525" name="Line 60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3526" name="Line 61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grpSp>
        <p:nvGrpSpPr>
          <p:cNvPr id="443400" name="Group 62"/>
          <p:cNvGrpSpPr>
            <a:grpSpLocks/>
          </p:cNvGrpSpPr>
          <p:nvPr/>
        </p:nvGrpSpPr>
        <p:grpSpPr bwMode="auto">
          <a:xfrm>
            <a:off x="1089025" y="1295400"/>
            <a:ext cx="766763" cy="433388"/>
            <a:chOff x="589" y="1281"/>
            <a:chExt cx="483" cy="273"/>
          </a:xfrm>
        </p:grpSpPr>
        <p:sp>
          <p:nvSpPr>
            <p:cNvPr id="443504" name="Oval 63"/>
            <p:cNvSpPr>
              <a:spLocks noChangeArrowheads="1"/>
            </p:cNvSpPr>
            <p:nvPr/>
          </p:nvSpPr>
          <p:spPr bwMode="auto">
            <a:xfrm>
              <a:off x="593" y="1403"/>
              <a:ext cx="479" cy="151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443505" name="Line 64"/>
            <p:cNvSpPr>
              <a:spLocks noChangeShapeType="1"/>
            </p:cNvSpPr>
            <p:nvPr/>
          </p:nvSpPr>
          <p:spPr bwMode="auto">
            <a:xfrm>
              <a:off x="591" y="1376"/>
              <a:ext cx="0" cy="10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43506" name="Line 65"/>
            <p:cNvSpPr>
              <a:spLocks noChangeShapeType="1"/>
            </p:cNvSpPr>
            <p:nvPr/>
          </p:nvSpPr>
          <p:spPr bwMode="auto">
            <a:xfrm>
              <a:off x="1068" y="1368"/>
              <a:ext cx="4" cy="11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43507" name="Rectangle 66"/>
            <p:cNvSpPr>
              <a:spLocks noChangeArrowheads="1"/>
            </p:cNvSpPr>
            <p:nvPr/>
          </p:nvSpPr>
          <p:spPr bwMode="auto">
            <a:xfrm>
              <a:off x="597" y="1390"/>
              <a:ext cx="471" cy="92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 i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43508" name="Oval 67"/>
            <p:cNvSpPr>
              <a:spLocks noChangeArrowheads="1"/>
            </p:cNvSpPr>
            <p:nvPr/>
          </p:nvSpPr>
          <p:spPr bwMode="auto">
            <a:xfrm>
              <a:off x="589" y="1281"/>
              <a:ext cx="479" cy="176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grpSp>
          <p:nvGrpSpPr>
            <p:cNvPr id="443509" name="Group 68"/>
            <p:cNvGrpSpPr>
              <a:grpSpLocks/>
            </p:cNvGrpSpPr>
            <p:nvPr/>
          </p:nvGrpSpPr>
          <p:grpSpPr bwMode="auto">
            <a:xfrm>
              <a:off x="704" y="1320"/>
              <a:ext cx="238" cy="103"/>
              <a:chOff x="2848" y="848"/>
              <a:chExt cx="140" cy="98"/>
            </a:xfrm>
          </p:grpSpPr>
          <p:sp>
            <p:nvSpPr>
              <p:cNvPr id="443514" name="Line 69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3515" name="Line 70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3516" name="Line 71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443510" name="Group 72"/>
            <p:cNvGrpSpPr>
              <a:grpSpLocks/>
            </p:cNvGrpSpPr>
            <p:nvPr/>
          </p:nvGrpSpPr>
          <p:grpSpPr bwMode="auto">
            <a:xfrm flipV="1">
              <a:off x="704" y="1318"/>
              <a:ext cx="238" cy="103"/>
              <a:chOff x="2848" y="848"/>
              <a:chExt cx="140" cy="98"/>
            </a:xfrm>
          </p:grpSpPr>
          <p:sp>
            <p:nvSpPr>
              <p:cNvPr id="443511" name="Line 73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3512" name="Line 74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3513" name="Line 75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sp>
        <p:nvSpPr>
          <p:cNvPr id="443401" name="Line 76"/>
          <p:cNvSpPr>
            <a:spLocks noChangeShapeType="1"/>
          </p:cNvSpPr>
          <p:nvPr/>
        </p:nvSpPr>
        <p:spPr bwMode="auto">
          <a:xfrm>
            <a:off x="1858963" y="1538288"/>
            <a:ext cx="762000" cy="523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43402" name="Line 77"/>
          <p:cNvSpPr>
            <a:spLocks noChangeShapeType="1"/>
          </p:cNvSpPr>
          <p:nvPr/>
        </p:nvSpPr>
        <p:spPr bwMode="auto">
          <a:xfrm flipV="1">
            <a:off x="1906588" y="2243138"/>
            <a:ext cx="733425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43403" name="Line 78"/>
          <p:cNvSpPr>
            <a:spLocks noChangeShapeType="1"/>
          </p:cNvSpPr>
          <p:nvPr/>
        </p:nvSpPr>
        <p:spPr bwMode="auto">
          <a:xfrm flipV="1">
            <a:off x="3373438" y="2243138"/>
            <a:ext cx="6667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43404" name="Line 79"/>
          <p:cNvSpPr>
            <a:spLocks noChangeShapeType="1"/>
          </p:cNvSpPr>
          <p:nvPr/>
        </p:nvSpPr>
        <p:spPr bwMode="auto">
          <a:xfrm>
            <a:off x="3221038" y="2405063"/>
            <a:ext cx="561975" cy="6572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43405" name="Line 80"/>
          <p:cNvSpPr>
            <a:spLocks noChangeShapeType="1"/>
          </p:cNvSpPr>
          <p:nvPr/>
        </p:nvSpPr>
        <p:spPr bwMode="auto">
          <a:xfrm>
            <a:off x="4478338" y="3281363"/>
            <a:ext cx="10382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43406" name="Line 81"/>
          <p:cNvSpPr>
            <a:spLocks noChangeShapeType="1"/>
          </p:cNvSpPr>
          <p:nvPr/>
        </p:nvSpPr>
        <p:spPr bwMode="auto">
          <a:xfrm>
            <a:off x="4764088" y="2357438"/>
            <a:ext cx="838200" cy="7143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43407" name="Line 82"/>
          <p:cNvSpPr>
            <a:spLocks noChangeShapeType="1"/>
          </p:cNvSpPr>
          <p:nvPr/>
        </p:nvSpPr>
        <p:spPr bwMode="auto">
          <a:xfrm>
            <a:off x="6278563" y="3262313"/>
            <a:ext cx="7016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43408" name="Text Box 84"/>
          <p:cNvSpPr txBox="1">
            <a:spLocks noChangeArrowheads="1"/>
          </p:cNvSpPr>
          <p:nvPr/>
        </p:nvSpPr>
        <p:spPr bwMode="auto">
          <a:xfrm>
            <a:off x="3863975" y="3440113"/>
            <a:ext cx="476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0">
                <a:solidFill>
                  <a:srgbClr val="000000"/>
                </a:solidFill>
                <a:latin typeface="Arial" charset="0"/>
              </a:rPr>
              <a:t>R2</a:t>
            </a:r>
          </a:p>
        </p:txBody>
      </p:sp>
      <p:sp>
        <p:nvSpPr>
          <p:cNvPr id="443409" name="Text Box 85"/>
          <p:cNvSpPr txBox="1">
            <a:spLocks noChangeArrowheads="1"/>
          </p:cNvSpPr>
          <p:nvPr/>
        </p:nvSpPr>
        <p:spPr bwMode="auto">
          <a:xfrm>
            <a:off x="5786438" y="2060575"/>
            <a:ext cx="3492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0">
                <a:solidFill>
                  <a:srgbClr val="000000"/>
                </a:solidFill>
                <a:latin typeface="Arial" charset="0"/>
              </a:rPr>
              <a:t>D</a:t>
            </a:r>
          </a:p>
        </p:txBody>
      </p:sp>
      <p:sp>
        <p:nvSpPr>
          <p:cNvPr id="443410" name="Text Box 86"/>
          <p:cNvSpPr txBox="1">
            <a:spLocks noChangeArrowheads="1"/>
          </p:cNvSpPr>
          <p:nvPr/>
        </p:nvSpPr>
        <p:spPr bwMode="auto">
          <a:xfrm>
            <a:off x="4249738" y="2438400"/>
            <a:ext cx="4762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0">
                <a:solidFill>
                  <a:srgbClr val="000000"/>
                </a:solidFill>
                <a:latin typeface="Arial" charset="0"/>
              </a:rPr>
              <a:t>R3</a:t>
            </a:r>
          </a:p>
        </p:txBody>
      </p:sp>
      <p:grpSp>
        <p:nvGrpSpPr>
          <p:cNvPr id="443411" name="Group 88"/>
          <p:cNvGrpSpPr>
            <a:grpSpLocks/>
          </p:cNvGrpSpPr>
          <p:nvPr/>
        </p:nvGrpSpPr>
        <p:grpSpPr bwMode="auto">
          <a:xfrm>
            <a:off x="1135063" y="2241550"/>
            <a:ext cx="766762" cy="433388"/>
            <a:chOff x="589" y="1281"/>
            <a:chExt cx="483" cy="273"/>
          </a:xfrm>
        </p:grpSpPr>
        <p:sp>
          <p:nvSpPr>
            <p:cNvPr id="443491" name="Oval 89"/>
            <p:cNvSpPr>
              <a:spLocks noChangeArrowheads="1"/>
            </p:cNvSpPr>
            <p:nvPr/>
          </p:nvSpPr>
          <p:spPr bwMode="auto">
            <a:xfrm>
              <a:off x="593" y="1403"/>
              <a:ext cx="479" cy="151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443492" name="Line 90"/>
            <p:cNvSpPr>
              <a:spLocks noChangeShapeType="1"/>
            </p:cNvSpPr>
            <p:nvPr/>
          </p:nvSpPr>
          <p:spPr bwMode="auto">
            <a:xfrm>
              <a:off x="591" y="1376"/>
              <a:ext cx="0" cy="10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43493" name="Line 91"/>
            <p:cNvSpPr>
              <a:spLocks noChangeShapeType="1"/>
            </p:cNvSpPr>
            <p:nvPr/>
          </p:nvSpPr>
          <p:spPr bwMode="auto">
            <a:xfrm>
              <a:off x="1068" y="1368"/>
              <a:ext cx="4" cy="11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43494" name="Rectangle 92"/>
            <p:cNvSpPr>
              <a:spLocks noChangeArrowheads="1"/>
            </p:cNvSpPr>
            <p:nvPr/>
          </p:nvSpPr>
          <p:spPr bwMode="auto">
            <a:xfrm>
              <a:off x="597" y="1390"/>
              <a:ext cx="471" cy="92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 i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43495" name="Oval 93"/>
            <p:cNvSpPr>
              <a:spLocks noChangeArrowheads="1"/>
            </p:cNvSpPr>
            <p:nvPr/>
          </p:nvSpPr>
          <p:spPr bwMode="auto">
            <a:xfrm>
              <a:off x="589" y="1281"/>
              <a:ext cx="479" cy="176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grpSp>
          <p:nvGrpSpPr>
            <p:cNvPr id="443496" name="Group 94"/>
            <p:cNvGrpSpPr>
              <a:grpSpLocks/>
            </p:cNvGrpSpPr>
            <p:nvPr/>
          </p:nvGrpSpPr>
          <p:grpSpPr bwMode="auto">
            <a:xfrm>
              <a:off x="704" y="1320"/>
              <a:ext cx="238" cy="103"/>
              <a:chOff x="2848" y="848"/>
              <a:chExt cx="140" cy="98"/>
            </a:xfrm>
          </p:grpSpPr>
          <p:sp>
            <p:nvSpPr>
              <p:cNvPr id="443501" name="Line 95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3502" name="Line 96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3503" name="Line 97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443497" name="Group 98"/>
            <p:cNvGrpSpPr>
              <a:grpSpLocks/>
            </p:cNvGrpSpPr>
            <p:nvPr/>
          </p:nvGrpSpPr>
          <p:grpSpPr bwMode="auto">
            <a:xfrm flipV="1">
              <a:off x="704" y="1318"/>
              <a:ext cx="238" cy="103"/>
              <a:chOff x="2848" y="848"/>
              <a:chExt cx="140" cy="98"/>
            </a:xfrm>
          </p:grpSpPr>
          <p:sp>
            <p:nvSpPr>
              <p:cNvPr id="443498" name="Line 99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3499" name="Line 100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3500" name="Line 101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sp>
        <p:nvSpPr>
          <p:cNvPr id="443412" name="Text Box 102"/>
          <p:cNvSpPr txBox="1">
            <a:spLocks noChangeArrowheads="1"/>
          </p:cNvSpPr>
          <p:nvPr/>
        </p:nvSpPr>
        <p:spPr bwMode="auto">
          <a:xfrm>
            <a:off x="1327150" y="2674938"/>
            <a:ext cx="476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0">
                <a:solidFill>
                  <a:srgbClr val="000000"/>
                </a:solidFill>
                <a:latin typeface="Arial" charset="0"/>
              </a:rPr>
              <a:t>R5</a:t>
            </a:r>
          </a:p>
        </p:txBody>
      </p:sp>
      <p:sp>
        <p:nvSpPr>
          <p:cNvPr id="443413" name="Line 106"/>
          <p:cNvSpPr>
            <a:spLocks noChangeShapeType="1"/>
          </p:cNvSpPr>
          <p:nvPr/>
        </p:nvSpPr>
        <p:spPr bwMode="auto">
          <a:xfrm>
            <a:off x="4806950" y="2233613"/>
            <a:ext cx="9683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43414" name="Text Box 108"/>
          <p:cNvSpPr txBox="1">
            <a:spLocks noChangeArrowheads="1"/>
          </p:cNvSpPr>
          <p:nvPr/>
        </p:nvSpPr>
        <p:spPr bwMode="auto">
          <a:xfrm>
            <a:off x="6940550" y="3079750"/>
            <a:ext cx="336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0">
                <a:solidFill>
                  <a:srgbClr val="000000"/>
                </a:solidFill>
                <a:latin typeface="Arial" charset="0"/>
              </a:rPr>
              <a:t>A</a:t>
            </a:r>
          </a:p>
        </p:txBody>
      </p:sp>
      <p:sp>
        <p:nvSpPr>
          <p:cNvPr id="443415" name="Text Box 109"/>
          <p:cNvSpPr txBox="1">
            <a:spLocks noChangeArrowheads="1"/>
          </p:cNvSpPr>
          <p:nvPr/>
        </p:nvSpPr>
        <p:spPr bwMode="auto">
          <a:xfrm>
            <a:off x="1290638" y="1725613"/>
            <a:ext cx="476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0">
                <a:solidFill>
                  <a:srgbClr val="000000"/>
                </a:solidFill>
                <a:latin typeface="Arial" charset="0"/>
              </a:rPr>
              <a:t>R6</a:t>
            </a:r>
          </a:p>
        </p:txBody>
      </p:sp>
      <p:grpSp>
        <p:nvGrpSpPr>
          <p:cNvPr id="443416" name="Group 62"/>
          <p:cNvGrpSpPr>
            <a:grpSpLocks/>
          </p:cNvGrpSpPr>
          <p:nvPr/>
        </p:nvGrpSpPr>
        <p:grpSpPr bwMode="auto">
          <a:xfrm>
            <a:off x="4037013" y="2005013"/>
            <a:ext cx="766762" cy="433387"/>
            <a:chOff x="589" y="1281"/>
            <a:chExt cx="483" cy="273"/>
          </a:xfrm>
        </p:grpSpPr>
        <p:sp>
          <p:nvSpPr>
            <p:cNvPr id="443478" name="Oval 63"/>
            <p:cNvSpPr>
              <a:spLocks noChangeArrowheads="1"/>
            </p:cNvSpPr>
            <p:nvPr/>
          </p:nvSpPr>
          <p:spPr bwMode="auto">
            <a:xfrm>
              <a:off x="593" y="1403"/>
              <a:ext cx="479" cy="151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443479" name="Line 64"/>
            <p:cNvSpPr>
              <a:spLocks noChangeShapeType="1"/>
            </p:cNvSpPr>
            <p:nvPr/>
          </p:nvSpPr>
          <p:spPr bwMode="auto">
            <a:xfrm>
              <a:off x="591" y="1376"/>
              <a:ext cx="0" cy="10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43480" name="Line 65"/>
            <p:cNvSpPr>
              <a:spLocks noChangeShapeType="1"/>
            </p:cNvSpPr>
            <p:nvPr/>
          </p:nvSpPr>
          <p:spPr bwMode="auto">
            <a:xfrm>
              <a:off x="1068" y="1368"/>
              <a:ext cx="4" cy="11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43481" name="Rectangle 66"/>
            <p:cNvSpPr>
              <a:spLocks noChangeArrowheads="1"/>
            </p:cNvSpPr>
            <p:nvPr/>
          </p:nvSpPr>
          <p:spPr bwMode="auto">
            <a:xfrm>
              <a:off x="597" y="1390"/>
              <a:ext cx="471" cy="92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 i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43482" name="Oval 67"/>
            <p:cNvSpPr>
              <a:spLocks noChangeArrowheads="1"/>
            </p:cNvSpPr>
            <p:nvPr/>
          </p:nvSpPr>
          <p:spPr bwMode="auto">
            <a:xfrm>
              <a:off x="589" y="1281"/>
              <a:ext cx="479" cy="176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grpSp>
          <p:nvGrpSpPr>
            <p:cNvPr id="443483" name="Group 68"/>
            <p:cNvGrpSpPr>
              <a:grpSpLocks/>
            </p:cNvGrpSpPr>
            <p:nvPr/>
          </p:nvGrpSpPr>
          <p:grpSpPr bwMode="auto">
            <a:xfrm>
              <a:off x="704" y="1320"/>
              <a:ext cx="238" cy="103"/>
              <a:chOff x="2848" y="848"/>
              <a:chExt cx="140" cy="98"/>
            </a:xfrm>
          </p:grpSpPr>
          <p:sp>
            <p:nvSpPr>
              <p:cNvPr id="443488" name="Line 69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3489" name="Line 70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3490" name="Line 71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443484" name="Group 72"/>
            <p:cNvGrpSpPr>
              <a:grpSpLocks/>
            </p:cNvGrpSpPr>
            <p:nvPr/>
          </p:nvGrpSpPr>
          <p:grpSpPr bwMode="auto">
            <a:xfrm flipV="1">
              <a:off x="704" y="1318"/>
              <a:ext cx="238" cy="103"/>
              <a:chOff x="2848" y="848"/>
              <a:chExt cx="140" cy="98"/>
            </a:xfrm>
          </p:grpSpPr>
          <p:sp>
            <p:nvSpPr>
              <p:cNvPr id="443485" name="Line 73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3486" name="Line 74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3487" name="Line 75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grpSp>
        <p:nvGrpSpPr>
          <p:cNvPr id="443417" name="Group 62"/>
          <p:cNvGrpSpPr>
            <a:grpSpLocks/>
          </p:cNvGrpSpPr>
          <p:nvPr/>
        </p:nvGrpSpPr>
        <p:grpSpPr bwMode="auto">
          <a:xfrm>
            <a:off x="5511800" y="3030538"/>
            <a:ext cx="766763" cy="433387"/>
            <a:chOff x="589" y="1281"/>
            <a:chExt cx="483" cy="273"/>
          </a:xfrm>
        </p:grpSpPr>
        <p:sp>
          <p:nvSpPr>
            <p:cNvPr id="443465" name="Oval 63"/>
            <p:cNvSpPr>
              <a:spLocks noChangeArrowheads="1"/>
            </p:cNvSpPr>
            <p:nvPr/>
          </p:nvSpPr>
          <p:spPr bwMode="auto">
            <a:xfrm>
              <a:off x="593" y="1403"/>
              <a:ext cx="479" cy="151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443466" name="Line 64"/>
            <p:cNvSpPr>
              <a:spLocks noChangeShapeType="1"/>
            </p:cNvSpPr>
            <p:nvPr/>
          </p:nvSpPr>
          <p:spPr bwMode="auto">
            <a:xfrm>
              <a:off x="591" y="1376"/>
              <a:ext cx="0" cy="10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43467" name="Line 65"/>
            <p:cNvSpPr>
              <a:spLocks noChangeShapeType="1"/>
            </p:cNvSpPr>
            <p:nvPr/>
          </p:nvSpPr>
          <p:spPr bwMode="auto">
            <a:xfrm>
              <a:off x="1068" y="1368"/>
              <a:ext cx="4" cy="11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43468" name="Rectangle 66"/>
            <p:cNvSpPr>
              <a:spLocks noChangeArrowheads="1"/>
            </p:cNvSpPr>
            <p:nvPr/>
          </p:nvSpPr>
          <p:spPr bwMode="auto">
            <a:xfrm>
              <a:off x="597" y="1390"/>
              <a:ext cx="471" cy="92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 i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43469" name="Oval 67"/>
            <p:cNvSpPr>
              <a:spLocks noChangeArrowheads="1"/>
            </p:cNvSpPr>
            <p:nvPr/>
          </p:nvSpPr>
          <p:spPr bwMode="auto">
            <a:xfrm>
              <a:off x="589" y="1281"/>
              <a:ext cx="479" cy="176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grpSp>
          <p:nvGrpSpPr>
            <p:cNvPr id="443470" name="Group 68"/>
            <p:cNvGrpSpPr>
              <a:grpSpLocks/>
            </p:cNvGrpSpPr>
            <p:nvPr/>
          </p:nvGrpSpPr>
          <p:grpSpPr bwMode="auto">
            <a:xfrm>
              <a:off x="704" y="1320"/>
              <a:ext cx="238" cy="103"/>
              <a:chOff x="2848" y="848"/>
              <a:chExt cx="140" cy="98"/>
            </a:xfrm>
          </p:grpSpPr>
          <p:sp>
            <p:nvSpPr>
              <p:cNvPr id="443475" name="Line 69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3476" name="Line 70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3477" name="Line 71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443471" name="Group 72"/>
            <p:cNvGrpSpPr>
              <a:grpSpLocks/>
            </p:cNvGrpSpPr>
            <p:nvPr/>
          </p:nvGrpSpPr>
          <p:grpSpPr bwMode="auto">
            <a:xfrm flipV="1">
              <a:off x="704" y="1318"/>
              <a:ext cx="238" cy="103"/>
              <a:chOff x="2848" y="848"/>
              <a:chExt cx="140" cy="98"/>
            </a:xfrm>
          </p:grpSpPr>
          <p:sp>
            <p:nvSpPr>
              <p:cNvPr id="443472" name="Line 73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3473" name="Line 74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3474" name="Line 75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grpSp>
        <p:nvGrpSpPr>
          <p:cNvPr id="443418" name="Group 62"/>
          <p:cNvGrpSpPr>
            <a:grpSpLocks/>
          </p:cNvGrpSpPr>
          <p:nvPr/>
        </p:nvGrpSpPr>
        <p:grpSpPr bwMode="auto">
          <a:xfrm>
            <a:off x="2605088" y="1998663"/>
            <a:ext cx="766762" cy="433387"/>
            <a:chOff x="589" y="1281"/>
            <a:chExt cx="483" cy="273"/>
          </a:xfrm>
        </p:grpSpPr>
        <p:sp>
          <p:nvSpPr>
            <p:cNvPr id="443452" name="Oval 63"/>
            <p:cNvSpPr>
              <a:spLocks noChangeArrowheads="1"/>
            </p:cNvSpPr>
            <p:nvPr/>
          </p:nvSpPr>
          <p:spPr bwMode="auto">
            <a:xfrm>
              <a:off x="593" y="1403"/>
              <a:ext cx="479" cy="151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443453" name="Line 64"/>
            <p:cNvSpPr>
              <a:spLocks noChangeShapeType="1"/>
            </p:cNvSpPr>
            <p:nvPr/>
          </p:nvSpPr>
          <p:spPr bwMode="auto">
            <a:xfrm>
              <a:off x="591" y="1376"/>
              <a:ext cx="0" cy="10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43454" name="Line 65"/>
            <p:cNvSpPr>
              <a:spLocks noChangeShapeType="1"/>
            </p:cNvSpPr>
            <p:nvPr/>
          </p:nvSpPr>
          <p:spPr bwMode="auto">
            <a:xfrm>
              <a:off x="1068" y="1368"/>
              <a:ext cx="4" cy="11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43455" name="Rectangle 66"/>
            <p:cNvSpPr>
              <a:spLocks noChangeArrowheads="1"/>
            </p:cNvSpPr>
            <p:nvPr/>
          </p:nvSpPr>
          <p:spPr bwMode="auto">
            <a:xfrm>
              <a:off x="597" y="1390"/>
              <a:ext cx="471" cy="92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 i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43456" name="Oval 67"/>
            <p:cNvSpPr>
              <a:spLocks noChangeArrowheads="1"/>
            </p:cNvSpPr>
            <p:nvPr/>
          </p:nvSpPr>
          <p:spPr bwMode="auto">
            <a:xfrm>
              <a:off x="589" y="1281"/>
              <a:ext cx="479" cy="176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grpSp>
          <p:nvGrpSpPr>
            <p:cNvPr id="443457" name="Group 68"/>
            <p:cNvGrpSpPr>
              <a:grpSpLocks/>
            </p:cNvGrpSpPr>
            <p:nvPr/>
          </p:nvGrpSpPr>
          <p:grpSpPr bwMode="auto">
            <a:xfrm>
              <a:off x="704" y="1320"/>
              <a:ext cx="238" cy="103"/>
              <a:chOff x="2848" y="848"/>
              <a:chExt cx="140" cy="98"/>
            </a:xfrm>
          </p:grpSpPr>
          <p:sp>
            <p:nvSpPr>
              <p:cNvPr id="443462" name="Line 69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3463" name="Line 70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3464" name="Line 71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443458" name="Group 72"/>
            <p:cNvGrpSpPr>
              <a:grpSpLocks/>
            </p:cNvGrpSpPr>
            <p:nvPr/>
          </p:nvGrpSpPr>
          <p:grpSpPr bwMode="auto">
            <a:xfrm flipV="1">
              <a:off x="704" y="1318"/>
              <a:ext cx="238" cy="103"/>
              <a:chOff x="2848" y="848"/>
              <a:chExt cx="140" cy="98"/>
            </a:xfrm>
          </p:grpSpPr>
          <p:sp>
            <p:nvSpPr>
              <p:cNvPr id="443459" name="Line 73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3460" name="Line 74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3461" name="Line 75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grpSp>
        <p:nvGrpSpPr>
          <p:cNvPr id="443419" name="Group 62"/>
          <p:cNvGrpSpPr>
            <a:grpSpLocks/>
          </p:cNvGrpSpPr>
          <p:nvPr/>
        </p:nvGrpSpPr>
        <p:grpSpPr bwMode="auto">
          <a:xfrm>
            <a:off x="3686175" y="3022600"/>
            <a:ext cx="766763" cy="433388"/>
            <a:chOff x="589" y="1281"/>
            <a:chExt cx="483" cy="273"/>
          </a:xfrm>
        </p:grpSpPr>
        <p:sp>
          <p:nvSpPr>
            <p:cNvPr id="443439" name="Oval 63"/>
            <p:cNvSpPr>
              <a:spLocks noChangeArrowheads="1"/>
            </p:cNvSpPr>
            <p:nvPr/>
          </p:nvSpPr>
          <p:spPr bwMode="auto">
            <a:xfrm>
              <a:off x="593" y="1403"/>
              <a:ext cx="479" cy="151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443440" name="Line 64"/>
            <p:cNvSpPr>
              <a:spLocks noChangeShapeType="1"/>
            </p:cNvSpPr>
            <p:nvPr/>
          </p:nvSpPr>
          <p:spPr bwMode="auto">
            <a:xfrm>
              <a:off x="591" y="1376"/>
              <a:ext cx="0" cy="10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43441" name="Line 65"/>
            <p:cNvSpPr>
              <a:spLocks noChangeShapeType="1"/>
            </p:cNvSpPr>
            <p:nvPr/>
          </p:nvSpPr>
          <p:spPr bwMode="auto">
            <a:xfrm>
              <a:off x="1068" y="1368"/>
              <a:ext cx="4" cy="11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43442" name="Rectangle 66"/>
            <p:cNvSpPr>
              <a:spLocks noChangeArrowheads="1"/>
            </p:cNvSpPr>
            <p:nvPr/>
          </p:nvSpPr>
          <p:spPr bwMode="auto">
            <a:xfrm>
              <a:off x="597" y="1390"/>
              <a:ext cx="471" cy="92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 i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43443" name="Oval 67"/>
            <p:cNvSpPr>
              <a:spLocks noChangeArrowheads="1"/>
            </p:cNvSpPr>
            <p:nvPr/>
          </p:nvSpPr>
          <p:spPr bwMode="auto">
            <a:xfrm>
              <a:off x="589" y="1281"/>
              <a:ext cx="479" cy="176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grpSp>
          <p:nvGrpSpPr>
            <p:cNvPr id="443444" name="Group 68"/>
            <p:cNvGrpSpPr>
              <a:grpSpLocks/>
            </p:cNvGrpSpPr>
            <p:nvPr/>
          </p:nvGrpSpPr>
          <p:grpSpPr bwMode="auto">
            <a:xfrm>
              <a:off x="704" y="1320"/>
              <a:ext cx="238" cy="103"/>
              <a:chOff x="2848" y="848"/>
              <a:chExt cx="140" cy="98"/>
            </a:xfrm>
          </p:grpSpPr>
          <p:sp>
            <p:nvSpPr>
              <p:cNvPr id="443449" name="Line 69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3450" name="Line 70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3451" name="Line 71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443445" name="Group 72"/>
            <p:cNvGrpSpPr>
              <a:grpSpLocks/>
            </p:cNvGrpSpPr>
            <p:nvPr/>
          </p:nvGrpSpPr>
          <p:grpSpPr bwMode="auto">
            <a:xfrm flipV="1">
              <a:off x="704" y="1318"/>
              <a:ext cx="238" cy="103"/>
              <a:chOff x="2848" y="848"/>
              <a:chExt cx="140" cy="98"/>
            </a:xfrm>
          </p:grpSpPr>
          <p:sp>
            <p:nvSpPr>
              <p:cNvPr id="443446" name="Line 73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3447" name="Line 74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3448" name="Line 75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sp>
        <p:nvSpPr>
          <p:cNvPr id="443420" name="Freeform 1"/>
          <p:cNvSpPr>
            <a:spLocks/>
          </p:cNvSpPr>
          <p:nvPr/>
        </p:nvSpPr>
        <p:spPr bwMode="auto">
          <a:xfrm>
            <a:off x="1916113" y="1436688"/>
            <a:ext cx="4927600" cy="1717675"/>
          </a:xfrm>
          <a:custGeom>
            <a:avLst/>
            <a:gdLst>
              <a:gd name="T0" fmla="*/ 0 w 4927600"/>
              <a:gd name="T1" fmla="*/ 0 h 1717040"/>
              <a:gd name="T2" fmla="*/ 1219200 w 4927600"/>
              <a:gd name="T3" fmla="*/ 732875 h 1717040"/>
              <a:gd name="T4" fmla="*/ 2092960 w 4927600"/>
              <a:gd name="T5" fmla="*/ 1720217 h 1717040"/>
              <a:gd name="T6" fmla="*/ 4927600 w 4927600"/>
              <a:gd name="T7" fmla="*/ 1720217 h 1717040"/>
              <a:gd name="T8" fmla="*/ 0 60000 65536"/>
              <a:gd name="T9" fmla="*/ 0 60000 65536"/>
              <a:gd name="T10" fmla="*/ 0 60000 65536"/>
              <a:gd name="T11" fmla="*/ 0 60000 65536"/>
              <a:gd name="T12" fmla="*/ 0 w 4927600"/>
              <a:gd name="T13" fmla="*/ 0 h 1717040"/>
              <a:gd name="T14" fmla="*/ 4927600 w 4927600"/>
              <a:gd name="T15" fmla="*/ 1717040 h 171704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927600" h="1717040">
                <a:moveTo>
                  <a:pt x="0" y="0"/>
                </a:moveTo>
                <a:lnTo>
                  <a:pt x="1219200" y="731520"/>
                </a:lnTo>
                <a:lnTo>
                  <a:pt x="2092960" y="1717040"/>
                </a:lnTo>
                <a:lnTo>
                  <a:pt x="4927600" y="1717040"/>
                </a:lnTo>
              </a:path>
            </a:pathLst>
          </a:custGeom>
          <a:noFill/>
          <a:ln w="38100" cap="flat" cmpd="sng">
            <a:solidFill>
              <a:srgbClr val="0070C0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443421" name="Freeform 149"/>
          <p:cNvSpPr>
            <a:spLocks/>
          </p:cNvSpPr>
          <p:nvPr/>
        </p:nvSpPr>
        <p:spPr bwMode="auto">
          <a:xfrm>
            <a:off x="1763713" y="2320925"/>
            <a:ext cx="5038725" cy="1036638"/>
          </a:xfrm>
          <a:custGeom>
            <a:avLst/>
            <a:gdLst>
              <a:gd name="T0" fmla="*/ 0 w 5039360"/>
              <a:gd name="T1" fmla="*/ 376495 h 1036320"/>
              <a:gd name="T2" fmla="*/ 1248895 w 5039360"/>
              <a:gd name="T3" fmla="*/ 0 h 1036320"/>
              <a:gd name="T4" fmla="*/ 2203330 w 5039360"/>
              <a:gd name="T5" fmla="*/ 1037905 h 1036320"/>
              <a:gd name="T6" fmla="*/ 5036181 w 5039360"/>
              <a:gd name="T7" fmla="*/ 1037905 h 1036320"/>
              <a:gd name="T8" fmla="*/ 0 60000 65536"/>
              <a:gd name="T9" fmla="*/ 0 60000 65536"/>
              <a:gd name="T10" fmla="*/ 0 60000 65536"/>
              <a:gd name="T11" fmla="*/ 0 60000 65536"/>
              <a:gd name="T12" fmla="*/ 0 w 5039360"/>
              <a:gd name="T13" fmla="*/ 0 h 1036320"/>
              <a:gd name="T14" fmla="*/ 5039360 w 5039360"/>
              <a:gd name="T15" fmla="*/ 1036320 h 103632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039360" h="1036320">
                <a:moveTo>
                  <a:pt x="0" y="375920"/>
                </a:moveTo>
                <a:lnTo>
                  <a:pt x="1249680" y="0"/>
                </a:lnTo>
                <a:lnTo>
                  <a:pt x="2204720" y="1036320"/>
                </a:lnTo>
                <a:lnTo>
                  <a:pt x="5039360" y="1036320"/>
                </a:lnTo>
              </a:path>
            </a:pathLst>
          </a:custGeom>
          <a:noFill/>
          <a:ln w="38100" cap="flat" cmpd="sng">
            <a:solidFill>
              <a:srgbClr val="00B050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443422" name="Text Box 87"/>
          <p:cNvSpPr txBox="1">
            <a:spLocks noChangeArrowheads="1"/>
          </p:cNvSpPr>
          <p:nvPr/>
        </p:nvSpPr>
        <p:spPr bwMode="auto">
          <a:xfrm>
            <a:off x="2586038" y="2376488"/>
            <a:ext cx="476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0">
                <a:solidFill>
                  <a:srgbClr val="000000"/>
                </a:solidFill>
                <a:latin typeface="Arial" charset="0"/>
              </a:rPr>
              <a:t>R4</a:t>
            </a:r>
          </a:p>
        </p:txBody>
      </p:sp>
      <p:sp>
        <p:nvSpPr>
          <p:cNvPr id="443423" name="161 - TextBox"/>
          <p:cNvSpPr txBox="1">
            <a:spLocks noChangeArrowheads="1"/>
          </p:cNvSpPr>
          <p:nvPr/>
        </p:nvSpPr>
        <p:spPr bwMode="auto">
          <a:xfrm>
            <a:off x="385763" y="4298950"/>
            <a:ext cx="64484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buClr>
                <a:schemeClr val="accent2"/>
              </a:buClr>
              <a:buFont typeface="Wingdings" pitchFamily="2" charset="2"/>
              <a:buChar char="q"/>
            </a:pPr>
            <a:r>
              <a:rPr lang="el-GR"/>
              <a:t> </a:t>
            </a:r>
            <a:r>
              <a:rPr lang="en-US" i="0">
                <a:solidFill>
                  <a:srgbClr val="FF0000"/>
                </a:solidFill>
              </a:rPr>
              <a:t>IP </a:t>
            </a:r>
            <a:r>
              <a:rPr lang="el-GR" i="0">
                <a:solidFill>
                  <a:srgbClr val="FF0000"/>
                </a:solidFill>
              </a:rPr>
              <a:t>δρομολόγηση: </a:t>
            </a:r>
            <a:r>
              <a:rPr lang="el-GR" i="0"/>
              <a:t>διαδρομή προς προορισμό καθορίζεται μόνο από τη διεύθυνση προορισμού</a:t>
            </a:r>
            <a:endParaRPr lang="el-GR"/>
          </a:p>
        </p:txBody>
      </p:sp>
      <p:grpSp>
        <p:nvGrpSpPr>
          <p:cNvPr id="443424" name="Group 62"/>
          <p:cNvGrpSpPr>
            <a:grpSpLocks/>
          </p:cNvGrpSpPr>
          <p:nvPr/>
        </p:nvGrpSpPr>
        <p:grpSpPr bwMode="auto">
          <a:xfrm>
            <a:off x="6699250" y="4375150"/>
            <a:ext cx="766763" cy="433388"/>
            <a:chOff x="589" y="1281"/>
            <a:chExt cx="483" cy="273"/>
          </a:xfrm>
        </p:grpSpPr>
        <p:sp>
          <p:nvSpPr>
            <p:cNvPr id="443426" name="Oval 63"/>
            <p:cNvSpPr>
              <a:spLocks noChangeArrowheads="1"/>
            </p:cNvSpPr>
            <p:nvPr/>
          </p:nvSpPr>
          <p:spPr bwMode="auto">
            <a:xfrm>
              <a:off x="593" y="1403"/>
              <a:ext cx="479" cy="151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443427" name="Line 64"/>
            <p:cNvSpPr>
              <a:spLocks noChangeShapeType="1"/>
            </p:cNvSpPr>
            <p:nvPr/>
          </p:nvSpPr>
          <p:spPr bwMode="auto">
            <a:xfrm>
              <a:off x="591" y="1376"/>
              <a:ext cx="0" cy="10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43428" name="Line 65"/>
            <p:cNvSpPr>
              <a:spLocks noChangeShapeType="1"/>
            </p:cNvSpPr>
            <p:nvPr/>
          </p:nvSpPr>
          <p:spPr bwMode="auto">
            <a:xfrm>
              <a:off x="1068" y="1368"/>
              <a:ext cx="4" cy="11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43429" name="Rectangle 66"/>
            <p:cNvSpPr>
              <a:spLocks noChangeArrowheads="1"/>
            </p:cNvSpPr>
            <p:nvPr/>
          </p:nvSpPr>
          <p:spPr bwMode="auto">
            <a:xfrm>
              <a:off x="597" y="1390"/>
              <a:ext cx="471" cy="92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 i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43430" name="Oval 67"/>
            <p:cNvSpPr>
              <a:spLocks noChangeArrowheads="1"/>
            </p:cNvSpPr>
            <p:nvPr/>
          </p:nvSpPr>
          <p:spPr bwMode="auto">
            <a:xfrm>
              <a:off x="589" y="1281"/>
              <a:ext cx="479" cy="176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grpSp>
          <p:nvGrpSpPr>
            <p:cNvPr id="443431" name="Group 68"/>
            <p:cNvGrpSpPr>
              <a:grpSpLocks/>
            </p:cNvGrpSpPr>
            <p:nvPr/>
          </p:nvGrpSpPr>
          <p:grpSpPr bwMode="auto">
            <a:xfrm>
              <a:off x="704" y="1320"/>
              <a:ext cx="238" cy="103"/>
              <a:chOff x="2848" y="848"/>
              <a:chExt cx="140" cy="98"/>
            </a:xfrm>
          </p:grpSpPr>
          <p:sp>
            <p:nvSpPr>
              <p:cNvPr id="443436" name="Line 69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3437" name="Line 70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3438" name="Line 71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443432" name="Group 72"/>
            <p:cNvGrpSpPr>
              <a:grpSpLocks/>
            </p:cNvGrpSpPr>
            <p:nvPr/>
          </p:nvGrpSpPr>
          <p:grpSpPr bwMode="auto">
            <a:xfrm flipV="1">
              <a:off x="704" y="1318"/>
              <a:ext cx="238" cy="103"/>
              <a:chOff x="2848" y="848"/>
              <a:chExt cx="140" cy="98"/>
            </a:xfrm>
          </p:grpSpPr>
          <p:sp>
            <p:nvSpPr>
              <p:cNvPr id="443433" name="Line 73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3434" name="Line 74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3435" name="Line 75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sp>
        <p:nvSpPr>
          <p:cNvPr id="443425" name="TextBox 2"/>
          <p:cNvSpPr txBox="1">
            <a:spLocks noChangeArrowheads="1"/>
          </p:cNvSpPr>
          <p:nvPr/>
        </p:nvSpPr>
        <p:spPr bwMode="auto">
          <a:xfrm>
            <a:off x="7464425" y="4413250"/>
            <a:ext cx="10604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solidFill>
                  <a:srgbClr val="000000"/>
                </a:solidFill>
                <a:latin typeface="Arial" charset="0"/>
                <a:cs typeface="Arial" charset="0"/>
              </a:rPr>
              <a:t>IP router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73433983-22D2-4B2E-817A-119BF13FB2F5}" type="slidenum">
              <a:rPr lang="en-US" smtClean="0">
                <a:latin typeface="Arial" charset="0"/>
                <a:cs typeface="Arial" charset="0"/>
              </a:rPr>
              <a:pPr/>
              <a:t>8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dirty="0" smtClean="0"/>
              <a:t>Υπηρεσίες επιπέδου ζεύξης</a:t>
            </a:r>
            <a:endParaRPr lang="en-US" sz="3600" dirty="0" smtClean="0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289785"/>
            <a:ext cx="7772400" cy="4958615"/>
          </a:xfrm>
        </p:spPr>
        <p:txBody>
          <a:bodyPr/>
          <a:lstStyle/>
          <a:p>
            <a:r>
              <a:rPr lang="el-GR" sz="2000" dirty="0" smtClean="0">
                <a:solidFill>
                  <a:srgbClr val="FF0000"/>
                </a:solidFill>
              </a:rPr>
              <a:t>Έλεγχος ροής</a:t>
            </a:r>
            <a:r>
              <a:rPr lang="en-US" sz="2000" dirty="0" smtClean="0">
                <a:solidFill>
                  <a:srgbClr val="FF0000"/>
                </a:solidFill>
              </a:rPr>
              <a:t>:</a:t>
            </a:r>
            <a:r>
              <a:rPr lang="en-US" sz="2400" dirty="0" smtClean="0"/>
              <a:t> </a:t>
            </a:r>
          </a:p>
          <a:p>
            <a:pPr lvl="1">
              <a:buFont typeface="Wingdings" pitchFamily="2" charset="2"/>
              <a:buChar char="§"/>
            </a:pPr>
            <a:r>
              <a:rPr lang="el-GR" sz="1800" dirty="0" smtClean="0"/>
              <a:t>ρύθμιση ρυθμού μεταξύ γειτονικών κόμβων αποστολής και λήψης</a:t>
            </a:r>
            <a:endParaRPr lang="en-US" sz="2000" dirty="0" smtClean="0"/>
          </a:p>
          <a:p>
            <a:r>
              <a:rPr lang="el-GR" sz="2000" dirty="0" smtClean="0">
                <a:solidFill>
                  <a:srgbClr val="FF0000"/>
                </a:solidFill>
              </a:rPr>
              <a:t>Ανίχνευση σφαλμάτων </a:t>
            </a:r>
            <a:r>
              <a:rPr lang="en-US" sz="2000" dirty="0" smtClean="0">
                <a:solidFill>
                  <a:srgbClr val="FF0000"/>
                </a:solidFill>
              </a:rPr>
              <a:t>:</a:t>
            </a:r>
            <a:r>
              <a:rPr lang="en-US" sz="2400" dirty="0" smtClean="0"/>
              <a:t> </a:t>
            </a:r>
          </a:p>
          <a:p>
            <a:pPr lvl="1">
              <a:buFont typeface="Wingdings" pitchFamily="2" charset="2"/>
              <a:buChar char="§"/>
            </a:pPr>
            <a:r>
              <a:rPr lang="el-GR" sz="1800" dirty="0" smtClean="0"/>
              <a:t>σφάλματα που προκαλούνται από εξασθένιση του σήματος</a:t>
            </a:r>
            <a:r>
              <a:rPr lang="en-US" sz="1800" dirty="0" smtClean="0"/>
              <a:t>, </a:t>
            </a:r>
            <a:r>
              <a:rPr lang="el-GR" sz="1800" dirty="0" smtClean="0"/>
              <a:t>θόρυβο</a:t>
            </a:r>
            <a:r>
              <a:rPr lang="en-US" sz="1800" dirty="0" smtClean="0"/>
              <a:t> </a:t>
            </a:r>
          </a:p>
          <a:p>
            <a:pPr lvl="1">
              <a:buFont typeface="Wingdings" pitchFamily="2" charset="2"/>
              <a:buChar char="§"/>
            </a:pPr>
            <a:r>
              <a:rPr lang="el-GR" sz="1800" dirty="0" smtClean="0"/>
              <a:t>ο δεκτής ανιχνεύει την ύπαρξη σφαλμάτων</a:t>
            </a:r>
            <a:r>
              <a:rPr lang="en-US" sz="1800" dirty="0" smtClean="0"/>
              <a:t>: </a:t>
            </a:r>
          </a:p>
          <a:p>
            <a:pPr lvl="2"/>
            <a:r>
              <a:rPr lang="el-GR" sz="1800" dirty="0" smtClean="0"/>
              <a:t>ειδοποιεί τον αποστολέα για αναμετάδοση ή απορρίπτει το πλαίσιο</a:t>
            </a:r>
            <a:r>
              <a:rPr lang="en-US" sz="1800" dirty="0" smtClean="0"/>
              <a:t> </a:t>
            </a:r>
          </a:p>
          <a:p>
            <a:r>
              <a:rPr lang="el-GR" sz="2000" dirty="0" smtClean="0">
                <a:solidFill>
                  <a:srgbClr val="FF0000"/>
                </a:solidFill>
              </a:rPr>
              <a:t>Διόρθωση σφαλμάτων</a:t>
            </a:r>
            <a:r>
              <a:rPr lang="en-US" sz="2000" dirty="0" smtClean="0">
                <a:solidFill>
                  <a:srgbClr val="FF0000"/>
                </a:solidFill>
              </a:rPr>
              <a:t>:</a:t>
            </a:r>
            <a:r>
              <a:rPr lang="en-US" sz="2400" dirty="0" smtClean="0"/>
              <a:t> </a:t>
            </a:r>
          </a:p>
          <a:p>
            <a:pPr lvl="1">
              <a:buFont typeface="Wingdings" pitchFamily="2" charset="2"/>
              <a:buChar char="§"/>
            </a:pPr>
            <a:r>
              <a:rPr lang="el-GR" sz="1800" dirty="0" smtClean="0"/>
              <a:t>ο δέκτης αναγνωρίζει </a:t>
            </a:r>
            <a:r>
              <a:rPr lang="el-GR" sz="1800" dirty="0" smtClean="0">
                <a:solidFill>
                  <a:srgbClr val="FF0000"/>
                </a:solidFill>
              </a:rPr>
              <a:t>και</a:t>
            </a:r>
            <a:r>
              <a:rPr lang="el-GR" sz="1800" dirty="0" smtClean="0"/>
              <a:t> </a:t>
            </a:r>
            <a:r>
              <a:rPr lang="el-GR" sz="1800" dirty="0" smtClean="0">
                <a:solidFill>
                  <a:srgbClr val="FF0000"/>
                </a:solidFill>
              </a:rPr>
              <a:t>διορθώνει</a:t>
            </a:r>
            <a:r>
              <a:rPr lang="el-GR" sz="1800" dirty="0" smtClean="0"/>
              <a:t> σφάλματα</a:t>
            </a:r>
            <a:r>
              <a:rPr lang="en-US" sz="1800" dirty="0" smtClean="0"/>
              <a:t> bit </a:t>
            </a:r>
            <a:r>
              <a:rPr lang="el-GR" sz="1800" dirty="0" smtClean="0"/>
              <a:t>χωρίς να καταφεύγει στην αναμετάδοση</a:t>
            </a:r>
            <a:endParaRPr lang="en-US" sz="2000" dirty="0" smtClean="0"/>
          </a:p>
          <a:p>
            <a:r>
              <a:rPr lang="el-GR" sz="2000" dirty="0" err="1" smtClean="0">
                <a:solidFill>
                  <a:srgbClr val="FF0000"/>
                </a:solidFill>
              </a:rPr>
              <a:t>Ημι</a:t>
            </a:r>
            <a:r>
              <a:rPr lang="el-GR" sz="2000" dirty="0" smtClean="0">
                <a:solidFill>
                  <a:srgbClr val="FF0000"/>
                </a:solidFill>
              </a:rPr>
              <a:t>-αμφίδρομη (</a:t>
            </a:r>
            <a:r>
              <a:rPr lang="en-US" sz="2000" dirty="0" smtClean="0">
                <a:solidFill>
                  <a:srgbClr val="FF0000"/>
                </a:solidFill>
              </a:rPr>
              <a:t>Half-duplex</a:t>
            </a:r>
            <a:r>
              <a:rPr lang="el-GR" sz="2000" dirty="0" smtClean="0">
                <a:solidFill>
                  <a:srgbClr val="FF0000"/>
                </a:solidFill>
              </a:rPr>
              <a:t>)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l-GR" sz="2000" dirty="0" smtClean="0">
                <a:solidFill>
                  <a:srgbClr val="FF0000"/>
                </a:solidFill>
              </a:rPr>
              <a:t>και αμφίδρομη (</a:t>
            </a:r>
            <a:r>
              <a:rPr lang="en-US" sz="2000" dirty="0" smtClean="0">
                <a:solidFill>
                  <a:srgbClr val="FF0000"/>
                </a:solidFill>
              </a:rPr>
              <a:t>Full-duplex</a:t>
            </a:r>
            <a:r>
              <a:rPr lang="el-GR" sz="2000" dirty="0" smtClean="0">
                <a:solidFill>
                  <a:srgbClr val="FF0000"/>
                </a:solidFill>
              </a:rPr>
              <a:t>)</a:t>
            </a:r>
            <a:endParaRPr lang="en-US" sz="2000" dirty="0" smtClean="0">
              <a:solidFill>
                <a:srgbClr val="FF0000"/>
              </a:solidFill>
            </a:endParaRPr>
          </a:p>
          <a:p>
            <a:pPr lvl="1">
              <a:buFont typeface="Wingdings" pitchFamily="2" charset="2"/>
              <a:buChar char="§"/>
            </a:pPr>
            <a:r>
              <a:rPr lang="el-GR" sz="1800" dirty="0" smtClean="0"/>
              <a:t>με</a:t>
            </a:r>
            <a:r>
              <a:rPr lang="en-US" sz="1800" dirty="0" smtClean="0"/>
              <a:t> half duplex, </a:t>
            </a:r>
            <a:r>
              <a:rPr lang="el-GR" sz="1800" dirty="0" smtClean="0"/>
              <a:t>οι κόμβοι και στα δυο άκρα της ζεύξης μπορούν να μεταδώσουν</a:t>
            </a:r>
            <a:r>
              <a:rPr lang="en-US" sz="1800" dirty="0" smtClean="0"/>
              <a:t>, </a:t>
            </a:r>
            <a:r>
              <a:rPr lang="el-GR" sz="1800" dirty="0" smtClean="0"/>
              <a:t>αλλά όχι ταυτόχρονα</a:t>
            </a:r>
            <a:endParaRPr lang="en-US" sz="2000" dirty="0" smtClean="0"/>
          </a:p>
        </p:txBody>
      </p:sp>
      <p:sp>
        <p:nvSpPr>
          <p:cNvPr id="27652" name="Rectangle 5"/>
          <p:cNvSpPr txBox="1">
            <a:spLocks noChangeArrowheads="1"/>
          </p:cNvSpPr>
          <p:nvPr/>
        </p:nvSpPr>
        <p:spPr bwMode="auto">
          <a:xfrm>
            <a:off x="3876675" y="6400800"/>
            <a:ext cx="4429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/>
            <a:r>
              <a:rPr lang="el-GR" sz="1100" i="0" dirty="0" smtClean="0">
                <a:latin typeface="Arial" charset="0"/>
                <a:cs typeface="Arial" charset="0"/>
              </a:rPr>
              <a:t>Δίκτυα Επικοινωνιών- </a:t>
            </a:r>
            <a:r>
              <a:rPr lang="en-US" sz="1100" i="0" dirty="0">
                <a:latin typeface="Arial" charset="0"/>
                <a:cs typeface="Arial" charset="0"/>
              </a:rPr>
              <a:t>5: </a:t>
            </a:r>
            <a:r>
              <a:rPr lang="el-GR" sz="1100" i="0" dirty="0">
                <a:latin typeface="Arial" charset="0"/>
                <a:cs typeface="Arial" charset="0"/>
              </a:rPr>
              <a:t>Επίπεδο ζεύξης δεδομένων</a:t>
            </a:r>
            <a:endParaRPr lang="en-US" sz="1100" i="0" dirty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417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MPLS </a:t>
            </a:r>
            <a:r>
              <a:rPr lang="el-GR" sz="3200" dirty="0" smtClean="0"/>
              <a:t>έναντι </a:t>
            </a:r>
            <a:r>
              <a:rPr lang="en-US" sz="3200" dirty="0" smtClean="0"/>
              <a:t>IP</a:t>
            </a:r>
            <a:r>
              <a:rPr lang="el-GR" sz="3200" dirty="0" smtClean="0"/>
              <a:t> διαδρομών</a:t>
            </a:r>
          </a:p>
        </p:txBody>
      </p:sp>
      <p:sp>
        <p:nvSpPr>
          <p:cNvPr id="444418" name="2 - Θέση υποσέλιδου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l-GR" dirty="0" smtClean="0"/>
              <a:t>Δίκτυα Επικοινωνιών- </a:t>
            </a:r>
            <a:r>
              <a:rPr lang="en-US" dirty="0"/>
              <a:t>5: </a:t>
            </a:r>
            <a:r>
              <a:rPr lang="el-GR" dirty="0"/>
              <a:t>Επίπεδο ζεύξης δεδομένων</a:t>
            </a:r>
            <a:endParaRPr lang="en-US" dirty="0"/>
          </a:p>
        </p:txBody>
      </p:sp>
      <p:sp>
        <p:nvSpPr>
          <p:cNvPr id="444419" name="3 - Θέση αριθμού διαφάνειας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7CF8D6B2-FC77-42E6-9682-A03FCE61C96D}" type="slidenum">
              <a:rPr lang="en-US" smtClean="0">
                <a:latin typeface="Arial" charset="0"/>
                <a:cs typeface="Arial" charset="0"/>
              </a:rPr>
              <a:pPr/>
              <a:t>80</a:t>
            </a:fld>
            <a:endParaRPr lang="en-US" smtClean="0">
              <a:latin typeface="Arial" charset="0"/>
              <a:cs typeface="Arial" charset="0"/>
            </a:endParaRPr>
          </a:p>
        </p:txBody>
      </p:sp>
      <p:grpSp>
        <p:nvGrpSpPr>
          <p:cNvPr id="444420" name="Group 6"/>
          <p:cNvGrpSpPr>
            <a:grpSpLocks/>
          </p:cNvGrpSpPr>
          <p:nvPr/>
        </p:nvGrpSpPr>
        <p:grpSpPr bwMode="auto">
          <a:xfrm>
            <a:off x="5443538" y="3749675"/>
            <a:ext cx="766762" cy="433388"/>
            <a:chOff x="3600" y="219"/>
            <a:chExt cx="360" cy="175"/>
          </a:xfrm>
        </p:grpSpPr>
        <p:sp>
          <p:nvSpPr>
            <p:cNvPr id="444511" name="Oval 7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444512" name="Line 8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44513" name="Line 9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44514" name="Rectangle 10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 i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44515" name="Oval 11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grpSp>
          <p:nvGrpSpPr>
            <p:cNvPr id="444516" name="Group 12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444521" name="Line 13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4522" name="Line 14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4523" name="Line 15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444517" name="Group 16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444518" name="Line 17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4519" name="Line 18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4520" name="Line 19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grpSp>
        <p:nvGrpSpPr>
          <p:cNvPr id="444421" name="Group 20"/>
          <p:cNvGrpSpPr>
            <a:grpSpLocks/>
          </p:cNvGrpSpPr>
          <p:nvPr/>
        </p:nvGrpSpPr>
        <p:grpSpPr bwMode="auto">
          <a:xfrm>
            <a:off x="3617913" y="3744913"/>
            <a:ext cx="766762" cy="433387"/>
            <a:chOff x="3600" y="219"/>
            <a:chExt cx="360" cy="175"/>
          </a:xfrm>
        </p:grpSpPr>
        <p:sp>
          <p:nvSpPr>
            <p:cNvPr id="444498" name="Oval 21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444499" name="Line 22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44500" name="Line 23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44501" name="Rectangle 24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 i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44502" name="Oval 25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grpSp>
          <p:nvGrpSpPr>
            <p:cNvPr id="444503" name="Group 26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444508" name="Line 27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4509" name="Line 28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4510" name="Line 29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444504" name="Group 30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444505" name="Line 31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4506" name="Line 32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4507" name="Line 33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grpSp>
        <p:nvGrpSpPr>
          <p:cNvPr id="444422" name="Group 34"/>
          <p:cNvGrpSpPr>
            <a:grpSpLocks/>
          </p:cNvGrpSpPr>
          <p:nvPr/>
        </p:nvGrpSpPr>
        <p:grpSpPr bwMode="auto">
          <a:xfrm>
            <a:off x="3971925" y="2727325"/>
            <a:ext cx="766763" cy="433388"/>
            <a:chOff x="3600" y="219"/>
            <a:chExt cx="360" cy="175"/>
          </a:xfrm>
        </p:grpSpPr>
        <p:sp>
          <p:nvSpPr>
            <p:cNvPr id="444485" name="Oval 35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444486" name="Line 36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44487" name="Line 37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44488" name="Rectangle 38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 i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44489" name="Oval 39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grpSp>
          <p:nvGrpSpPr>
            <p:cNvPr id="444490" name="Group 40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444495" name="Line 41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4496" name="Line 42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4497" name="Line 43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444491" name="Group 44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444492" name="Line 45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4493" name="Line 46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4494" name="Line 47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grpSp>
        <p:nvGrpSpPr>
          <p:cNvPr id="444423" name="Group 48"/>
          <p:cNvGrpSpPr>
            <a:grpSpLocks/>
          </p:cNvGrpSpPr>
          <p:nvPr/>
        </p:nvGrpSpPr>
        <p:grpSpPr bwMode="auto">
          <a:xfrm>
            <a:off x="2544763" y="2722563"/>
            <a:ext cx="766762" cy="433387"/>
            <a:chOff x="3600" y="219"/>
            <a:chExt cx="360" cy="175"/>
          </a:xfrm>
        </p:grpSpPr>
        <p:sp>
          <p:nvSpPr>
            <p:cNvPr id="444472" name="Oval 49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444473" name="Line 50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44474" name="Line 51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44475" name="Rectangle 52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 i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44476" name="Oval 53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grpSp>
          <p:nvGrpSpPr>
            <p:cNvPr id="444477" name="Group 54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444482" name="Line 55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4483" name="Line 56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4484" name="Line 57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444478" name="Group 58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444479" name="Line 59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4480" name="Line 60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4481" name="Line 61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grpSp>
        <p:nvGrpSpPr>
          <p:cNvPr id="444424" name="Group 62"/>
          <p:cNvGrpSpPr>
            <a:grpSpLocks/>
          </p:cNvGrpSpPr>
          <p:nvPr/>
        </p:nvGrpSpPr>
        <p:grpSpPr bwMode="auto">
          <a:xfrm>
            <a:off x="1025525" y="2016125"/>
            <a:ext cx="766763" cy="433388"/>
            <a:chOff x="589" y="1281"/>
            <a:chExt cx="483" cy="273"/>
          </a:xfrm>
        </p:grpSpPr>
        <p:sp>
          <p:nvSpPr>
            <p:cNvPr id="444459" name="Oval 63"/>
            <p:cNvSpPr>
              <a:spLocks noChangeArrowheads="1"/>
            </p:cNvSpPr>
            <p:nvPr/>
          </p:nvSpPr>
          <p:spPr bwMode="auto">
            <a:xfrm>
              <a:off x="593" y="1403"/>
              <a:ext cx="479" cy="151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444460" name="Line 64"/>
            <p:cNvSpPr>
              <a:spLocks noChangeShapeType="1"/>
            </p:cNvSpPr>
            <p:nvPr/>
          </p:nvSpPr>
          <p:spPr bwMode="auto">
            <a:xfrm>
              <a:off x="591" y="1376"/>
              <a:ext cx="0" cy="10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44461" name="Line 65"/>
            <p:cNvSpPr>
              <a:spLocks noChangeShapeType="1"/>
            </p:cNvSpPr>
            <p:nvPr/>
          </p:nvSpPr>
          <p:spPr bwMode="auto">
            <a:xfrm>
              <a:off x="1068" y="1368"/>
              <a:ext cx="4" cy="11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44462" name="Rectangle 66"/>
            <p:cNvSpPr>
              <a:spLocks noChangeArrowheads="1"/>
            </p:cNvSpPr>
            <p:nvPr/>
          </p:nvSpPr>
          <p:spPr bwMode="auto">
            <a:xfrm>
              <a:off x="597" y="1390"/>
              <a:ext cx="471" cy="92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 i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44463" name="Oval 67"/>
            <p:cNvSpPr>
              <a:spLocks noChangeArrowheads="1"/>
            </p:cNvSpPr>
            <p:nvPr/>
          </p:nvSpPr>
          <p:spPr bwMode="auto">
            <a:xfrm>
              <a:off x="589" y="1281"/>
              <a:ext cx="479" cy="176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grpSp>
          <p:nvGrpSpPr>
            <p:cNvPr id="444464" name="Group 68"/>
            <p:cNvGrpSpPr>
              <a:grpSpLocks/>
            </p:cNvGrpSpPr>
            <p:nvPr/>
          </p:nvGrpSpPr>
          <p:grpSpPr bwMode="auto">
            <a:xfrm>
              <a:off x="704" y="1320"/>
              <a:ext cx="238" cy="103"/>
              <a:chOff x="2848" y="848"/>
              <a:chExt cx="140" cy="98"/>
            </a:xfrm>
          </p:grpSpPr>
          <p:sp>
            <p:nvSpPr>
              <p:cNvPr id="444469" name="Line 69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4470" name="Line 70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4471" name="Line 71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444465" name="Group 72"/>
            <p:cNvGrpSpPr>
              <a:grpSpLocks/>
            </p:cNvGrpSpPr>
            <p:nvPr/>
          </p:nvGrpSpPr>
          <p:grpSpPr bwMode="auto">
            <a:xfrm flipV="1">
              <a:off x="704" y="1318"/>
              <a:ext cx="238" cy="103"/>
              <a:chOff x="2848" y="848"/>
              <a:chExt cx="140" cy="98"/>
            </a:xfrm>
          </p:grpSpPr>
          <p:sp>
            <p:nvSpPr>
              <p:cNvPr id="444466" name="Line 73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4467" name="Line 74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4468" name="Line 75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sp>
        <p:nvSpPr>
          <p:cNvPr id="444425" name="Line 76"/>
          <p:cNvSpPr>
            <a:spLocks noChangeShapeType="1"/>
          </p:cNvSpPr>
          <p:nvPr/>
        </p:nvSpPr>
        <p:spPr bwMode="auto">
          <a:xfrm>
            <a:off x="1795463" y="2259013"/>
            <a:ext cx="762000" cy="523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44426" name="Line 77"/>
          <p:cNvSpPr>
            <a:spLocks noChangeShapeType="1"/>
          </p:cNvSpPr>
          <p:nvPr/>
        </p:nvSpPr>
        <p:spPr bwMode="auto">
          <a:xfrm flipV="1">
            <a:off x="1843088" y="2963863"/>
            <a:ext cx="733425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44427" name="Line 78"/>
          <p:cNvSpPr>
            <a:spLocks noChangeShapeType="1"/>
          </p:cNvSpPr>
          <p:nvPr/>
        </p:nvSpPr>
        <p:spPr bwMode="auto">
          <a:xfrm flipV="1">
            <a:off x="3309938" y="2963863"/>
            <a:ext cx="6667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44428" name="Line 79"/>
          <p:cNvSpPr>
            <a:spLocks noChangeShapeType="1"/>
          </p:cNvSpPr>
          <p:nvPr/>
        </p:nvSpPr>
        <p:spPr bwMode="auto">
          <a:xfrm>
            <a:off x="3157538" y="3125788"/>
            <a:ext cx="561975" cy="6572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44429" name="Line 80"/>
          <p:cNvSpPr>
            <a:spLocks noChangeShapeType="1"/>
          </p:cNvSpPr>
          <p:nvPr/>
        </p:nvSpPr>
        <p:spPr bwMode="auto">
          <a:xfrm>
            <a:off x="4414838" y="4002088"/>
            <a:ext cx="10382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44430" name="Line 81"/>
          <p:cNvSpPr>
            <a:spLocks noChangeShapeType="1"/>
          </p:cNvSpPr>
          <p:nvPr/>
        </p:nvSpPr>
        <p:spPr bwMode="auto">
          <a:xfrm>
            <a:off x="4700588" y="3078163"/>
            <a:ext cx="838200" cy="7143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44431" name="Line 82"/>
          <p:cNvSpPr>
            <a:spLocks noChangeShapeType="1"/>
          </p:cNvSpPr>
          <p:nvPr/>
        </p:nvSpPr>
        <p:spPr bwMode="auto">
          <a:xfrm>
            <a:off x="6214791" y="3966664"/>
            <a:ext cx="917529" cy="3057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44432" name="Text Box 85"/>
          <p:cNvSpPr txBox="1">
            <a:spLocks noChangeArrowheads="1"/>
          </p:cNvSpPr>
          <p:nvPr/>
        </p:nvSpPr>
        <p:spPr bwMode="auto">
          <a:xfrm>
            <a:off x="5722938" y="2781300"/>
            <a:ext cx="3492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0">
                <a:solidFill>
                  <a:srgbClr val="000000"/>
                </a:solidFill>
                <a:latin typeface="Arial" charset="0"/>
              </a:rPr>
              <a:t>D</a:t>
            </a:r>
          </a:p>
        </p:txBody>
      </p:sp>
      <p:sp>
        <p:nvSpPr>
          <p:cNvPr id="444433" name="Text Box 86"/>
          <p:cNvSpPr txBox="1">
            <a:spLocks noChangeArrowheads="1"/>
          </p:cNvSpPr>
          <p:nvPr/>
        </p:nvSpPr>
        <p:spPr bwMode="auto">
          <a:xfrm>
            <a:off x="4186238" y="3159125"/>
            <a:ext cx="4762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0">
                <a:solidFill>
                  <a:srgbClr val="000000"/>
                </a:solidFill>
                <a:latin typeface="Arial" charset="0"/>
              </a:rPr>
              <a:t>R3</a:t>
            </a:r>
          </a:p>
        </p:txBody>
      </p:sp>
      <p:sp>
        <p:nvSpPr>
          <p:cNvPr id="444434" name="Text Box 87"/>
          <p:cNvSpPr txBox="1">
            <a:spLocks noChangeArrowheads="1"/>
          </p:cNvSpPr>
          <p:nvPr/>
        </p:nvSpPr>
        <p:spPr bwMode="auto">
          <a:xfrm>
            <a:off x="2522538" y="3097213"/>
            <a:ext cx="476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0">
                <a:solidFill>
                  <a:srgbClr val="000000"/>
                </a:solidFill>
                <a:latin typeface="Arial" charset="0"/>
              </a:rPr>
              <a:t>R4</a:t>
            </a:r>
          </a:p>
        </p:txBody>
      </p:sp>
      <p:grpSp>
        <p:nvGrpSpPr>
          <p:cNvPr id="444435" name="Group 88"/>
          <p:cNvGrpSpPr>
            <a:grpSpLocks/>
          </p:cNvGrpSpPr>
          <p:nvPr/>
        </p:nvGrpSpPr>
        <p:grpSpPr bwMode="auto">
          <a:xfrm>
            <a:off x="1071563" y="2962275"/>
            <a:ext cx="766762" cy="433388"/>
            <a:chOff x="589" y="1281"/>
            <a:chExt cx="483" cy="273"/>
          </a:xfrm>
        </p:grpSpPr>
        <p:sp>
          <p:nvSpPr>
            <p:cNvPr id="444446" name="Oval 89"/>
            <p:cNvSpPr>
              <a:spLocks noChangeArrowheads="1"/>
            </p:cNvSpPr>
            <p:nvPr/>
          </p:nvSpPr>
          <p:spPr bwMode="auto">
            <a:xfrm>
              <a:off x="593" y="1403"/>
              <a:ext cx="479" cy="151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444447" name="Line 90"/>
            <p:cNvSpPr>
              <a:spLocks noChangeShapeType="1"/>
            </p:cNvSpPr>
            <p:nvPr/>
          </p:nvSpPr>
          <p:spPr bwMode="auto">
            <a:xfrm>
              <a:off x="591" y="1376"/>
              <a:ext cx="0" cy="10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44448" name="Line 91"/>
            <p:cNvSpPr>
              <a:spLocks noChangeShapeType="1"/>
            </p:cNvSpPr>
            <p:nvPr/>
          </p:nvSpPr>
          <p:spPr bwMode="auto">
            <a:xfrm>
              <a:off x="1068" y="1368"/>
              <a:ext cx="4" cy="11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44449" name="Rectangle 92"/>
            <p:cNvSpPr>
              <a:spLocks noChangeArrowheads="1"/>
            </p:cNvSpPr>
            <p:nvPr/>
          </p:nvSpPr>
          <p:spPr bwMode="auto">
            <a:xfrm>
              <a:off x="597" y="1390"/>
              <a:ext cx="471" cy="92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 i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44450" name="Oval 93"/>
            <p:cNvSpPr>
              <a:spLocks noChangeArrowheads="1"/>
            </p:cNvSpPr>
            <p:nvPr/>
          </p:nvSpPr>
          <p:spPr bwMode="auto">
            <a:xfrm>
              <a:off x="589" y="1281"/>
              <a:ext cx="479" cy="176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grpSp>
          <p:nvGrpSpPr>
            <p:cNvPr id="444451" name="Group 94"/>
            <p:cNvGrpSpPr>
              <a:grpSpLocks/>
            </p:cNvGrpSpPr>
            <p:nvPr/>
          </p:nvGrpSpPr>
          <p:grpSpPr bwMode="auto">
            <a:xfrm>
              <a:off x="704" y="1320"/>
              <a:ext cx="238" cy="103"/>
              <a:chOff x="2848" y="848"/>
              <a:chExt cx="140" cy="98"/>
            </a:xfrm>
          </p:grpSpPr>
          <p:sp>
            <p:nvSpPr>
              <p:cNvPr id="444456" name="Line 95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4457" name="Line 96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4458" name="Line 97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444452" name="Group 98"/>
            <p:cNvGrpSpPr>
              <a:grpSpLocks/>
            </p:cNvGrpSpPr>
            <p:nvPr/>
          </p:nvGrpSpPr>
          <p:grpSpPr bwMode="auto">
            <a:xfrm flipV="1">
              <a:off x="704" y="1318"/>
              <a:ext cx="238" cy="103"/>
              <a:chOff x="2848" y="848"/>
              <a:chExt cx="140" cy="98"/>
            </a:xfrm>
          </p:grpSpPr>
          <p:sp>
            <p:nvSpPr>
              <p:cNvPr id="444453" name="Line 99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4454" name="Line 100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4455" name="Line 101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sp>
        <p:nvSpPr>
          <p:cNvPr id="444436" name="Text Box 102"/>
          <p:cNvSpPr txBox="1">
            <a:spLocks noChangeArrowheads="1"/>
          </p:cNvSpPr>
          <p:nvPr/>
        </p:nvSpPr>
        <p:spPr bwMode="auto">
          <a:xfrm>
            <a:off x="1263650" y="3395663"/>
            <a:ext cx="476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0">
                <a:solidFill>
                  <a:srgbClr val="000000"/>
                </a:solidFill>
                <a:latin typeface="Arial" charset="0"/>
              </a:rPr>
              <a:t>R5</a:t>
            </a:r>
          </a:p>
        </p:txBody>
      </p:sp>
      <p:sp>
        <p:nvSpPr>
          <p:cNvPr id="444437" name="Line 106"/>
          <p:cNvSpPr>
            <a:spLocks noChangeShapeType="1"/>
          </p:cNvSpPr>
          <p:nvPr/>
        </p:nvSpPr>
        <p:spPr bwMode="auto">
          <a:xfrm>
            <a:off x="4743450" y="2954338"/>
            <a:ext cx="9683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44438" name="Text Box 108"/>
          <p:cNvSpPr txBox="1">
            <a:spLocks noChangeArrowheads="1"/>
          </p:cNvSpPr>
          <p:nvPr/>
        </p:nvSpPr>
        <p:spPr bwMode="auto">
          <a:xfrm>
            <a:off x="7229475" y="3801291"/>
            <a:ext cx="33655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i="0" dirty="0">
                <a:solidFill>
                  <a:srgbClr val="000000"/>
                </a:solidFill>
                <a:latin typeface="Arial" charset="0"/>
              </a:rPr>
              <a:t>A</a:t>
            </a:r>
          </a:p>
        </p:txBody>
      </p:sp>
      <p:sp>
        <p:nvSpPr>
          <p:cNvPr id="444439" name="Text Box 109"/>
          <p:cNvSpPr txBox="1">
            <a:spLocks noChangeArrowheads="1"/>
          </p:cNvSpPr>
          <p:nvPr/>
        </p:nvSpPr>
        <p:spPr bwMode="auto">
          <a:xfrm>
            <a:off x="1227138" y="2446338"/>
            <a:ext cx="476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0">
                <a:solidFill>
                  <a:srgbClr val="000000"/>
                </a:solidFill>
                <a:latin typeface="Arial" charset="0"/>
              </a:rPr>
              <a:t>R6</a:t>
            </a:r>
          </a:p>
        </p:txBody>
      </p:sp>
      <p:sp>
        <p:nvSpPr>
          <p:cNvPr id="444440" name="Freeform 1"/>
          <p:cNvSpPr>
            <a:spLocks/>
          </p:cNvSpPr>
          <p:nvPr/>
        </p:nvSpPr>
        <p:spPr bwMode="auto">
          <a:xfrm>
            <a:off x="1852613" y="2157413"/>
            <a:ext cx="4927600" cy="1735137"/>
          </a:xfrm>
          <a:custGeom>
            <a:avLst/>
            <a:gdLst>
              <a:gd name="T0" fmla="*/ 0 w 4927600"/>
              <a:gd name="T1" fmla="*/ 0 h 1734711"/>
              <a:gd name="T2" fmla="*/ 1219200 w 4927600"/>
              <a:gd name="T3" fmla="*/ 732420 h 1734711"/>
              <a:gd name="T4" fmla="*/ 2739004 w 4927600"/>
              <a:gd name="T5" fmla="*/ 724017 h 1734711"/>
              <a:gd name="T6" fmla="*/ 4027111 w 4927600"/>
              <a:gd name="T7" fmla="*/ 1736846 h 1734711"/>
              <a:gd name="T8" fmla="*/ 4927600 w 4927600"/>
              <a:gd name="T9" fmla="*/ 1719155 h 173471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927600"/>
              <a:gd name="T16" fmla="*/ 0 h 1734711"/>
              <a:gd name="T17" fmla="*/ 4927600 w 4927600"/>
              <a:gd name="T18" fmla="*/ 1734711 h 173471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927600" h="1734711">
                <a:moveTo>
                  <a:pt x="0" y="0"/>
                </a:moveTo>
                <a:lnTo>
                  <a:pt x="1219200" y="731520"/>
                </a:lnTo>
                <a:lnTo>
                  <a:pt x="2739004" y="723127"/>
                </a:lnTo>
                <a:lnTo>
                  <a:pt x="4027115" y="1734711"/>
                </a:lnTo>
                <a:lnTo>
                  <a:pt x="4927600" y="1717040"/>
                </a:lnTo>
              </a:path>
            </a:pathLst>
          </a:custGeom>
          <a:noFill/>
          <a:ln w="38100" cap="flat" cmpd="sng">
            <a:solidFill>
              <a:srgbClr val="0070C0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444441" name="Freeform 149"/>
          <p:cNvSpPr>
            <a:spLocks/>
          </p:cNvSpPr>
          <p:nvPr/>
        </p:nvSpPr>
        <p:spPr bwMode="auto">
          <a:xfrm>
            <a:off x="1700213" y="3041650"/>
            <a:ext cx="5038725" cy="1036638"/>
          </a:xfrm>
          <a:custGeom>
            <a:avLst/>
            <a:gdLst>
              <a:gd name="T0" fmla="*/ 0 w 5039360"/>
              <a:gd name="T1" fmla="*/ 376495 h 1036320"/>
              <a:gd name="T2" fmla="*/ 1248895 w 5039360"/>
              <a:gd name="T3" fmla="*/ 0 h 1036320"/>
              <a:gd name="T4" fmla="*/ 2203330 w 5039360"/>
              <a:gd name="T5" fmla="*/ 1037905 h 1036320"/>
              <a:gd name="T6" fmla="*/ 5036181 w 5039360"/>
              <a:gd name="T7" fmla="*/ 1037905 h 1036320"/>
              <a:gd name="T8" fmla="*/ 0 60000 65536"/>
              <a:gd name="T9" fmla="*/ 0 60000 65536"/>
              <a:gd name="T10" fmla="*/ 0 60000 65536"/>
              <a:gd name="T11" fmla="*/ 0 60000 65536"/>
              <a:gd name="T12" fmla="*/ 0 w 5039360"/>
              <a:gd name="T13" fmla="*/ 0 h 1036320"/>
              <a:gd name="T14" fmla="*/ 5039360 w 5039360"/>
              <a:gd name="T15" fmla="*/ 1036320 h 103632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039360" h="1036320">
                <a:moveTo>
                  <a:pt x="0" y="375920"/>
                </a:moveTo>
                <a:lnTo>
                  <a:pt x="1249680" y="0"/>
                </a:lnTo>
                <a:lnTo>
                  <a:pt x="2204720" y="1036320"/>
                </a:lnTo>
                <a:lnTo>
                  <a:pt x="5039360" y="1036320"/>
                </a:lnTo>
              </a:path>
            </a:pathLst>
          </a:custGeom>
          <a:noFill/>
          <a:ln w="38100" cap="flat" cmpd="sng">
            <a:solidFill>
              <a:srgbClr val="00B050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444442" name="Oval 3"/>
          <p:cNvSpPr>
            <a:spLocks noChangeArrowheads="1"/>
          </p:cNvSpPr>
          <p:nvPr/>
        </p:nvSpPr>
        <p:spPr bwMode="auto">
          <a:xfrm rot="2263392">
            <a:off x="3216275" y="2513013"/>
            <a:ext cx="161925" cy="1144587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/>
          <a:lstStyle/>
          <a:p>
            <a:pPr eaLnBrk="0" hangingPunct="0"/>
            <a:endParaRPr lang="el-GR">
              <a:solidFill>
                <a:srgbClr val="000000"/>
              </a:solidFill>
            </a:endParaRPr>
          </a:p>
        </p:txBody>
      </p:sp>
      <p:cxnSp>
        <p:nvCxnSpPr>
          <p:cNvPr id="444443" name="Straight Connector 5"/>
          <p:cNvCxnSpPr>
            <a:cxnSpLocks noChangeShapeType="1"/>
            <a:stCxn id="444442" idx="0"/>
          </p:cNvCxnSpPr>
          <p:nvPr/>
        </p:nvCxnSpPr>
        <p:spPr bwMode="auto">
          <a:xfrm flipV="1">
            <a:off x="3648075" y="2262188"/>
            <a:ext cx="203200" cy="369887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</p:cxnSp>
      <p:sp>
        <p:nvSpPr>
          <p:cNvPr id="444444" name="TextBox 6"/>
          <p:cNvSpPr txBox="1">
            <a:spLocks noChangeArrowheads="1"/>
          </p:cNvSpPr>
          <p:nvPr/>
        </p:nvSpPr>
        <p:spPr bwMode="auto">
          <a:xfrm>
            <a:off x="4135438" y="1331913"/>
            <a:ext cx="47498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l-GR" i="0" dirty="0">
                <a:solidFill>
                  <a:srgbClr val="000000"/>
                </a:solidFill>
                <a:latin typeface="+mn-lt"/>
                <a:cs typeface="Arial" charset="0"/>
              </a:rPr>
              <a:t>ο δρομολογητής εισόδου</a:t>
            </a:r>
            <a:r>
              <a:rPr lang="en-US" i="0" dirty="0">
                <a:solidFill>
                  <a:srgbClr val="000000"/>
                </a:solidFill>
                <a:latin typeface="+mn-lt"/>
                <a:cs typeface="Arial" charset="0"/>
              </a:rPr>
              <a:t>(R4)  </a:t>
            </a:r>
            <a:r>
              <a:rPr lang="el-GR" i="0" dirty="0">
                <a:solidFill>
                  <a:srgbClr val="000000"/>
                </a:solidFill>
                <a:latin typeface="+mn-lt"/>
                <a:cs typeface="Arial" charset="0"/>
              </a:rPr>
              <a:t>μπορεί να χρησιμοποιήσει </a:t>
            </a:r>
            <a:r>
              <a:rPr lang="el-GR" dirty="0">
                <a:solidFill>
                  <a:srgbClr val="000000"/>
                </a:solidFill>
                <a:latin typeface="+mn-lt"/>
                <a:cs typeface="Arial" charset="0"/>
              </a:rPr>
              <a:t>διαφορετικές</a:t>
            </a:r>
            <a:r>
              <a:rPr lang="en-US" i="0" dirty="0">
                <a:solidFill>
                  <a:srgbClr val="000000"/>
                </a:solidFill>
                <a:latin typeface="+mn-lt"/>
                <a:cs typeface="Arial" charset="0"/>
              </a:rPr>
              <a:t> MPLS </a:t>
            </a:r>
            <a:r>
              <a:rPr lang="el-GR" i="0" dirty="0">
                <a:solidFill>
                  <a:srgbClr val="000000"/>
                </a:solidFill>
                <a:latin typeface="+mn-lt"/>
                <a:cs typeface="Arial" charset="0"/>
              </a:rPr>
              <a:t>διαδρομές προς το Α βασισμένος</a:t>
            </a:r>
            <a:r>
              <a:rPr lang="en-US" i="0" dirty="0">
                <a:solidFill>
                  <a:srgbClr val="000000"/>
                </a:solidFill>
                <a:latin typeface="+mn-lt"/>
                <a:cs typeface="Arial" charset="0"/>
              </a:rPr>
              <a:t>, </a:t>
            </a:r>
            <a:r>
              <a:rPr lang="el-GR" i="0" dirty="0">
                <a:solidFill>
                  <a:srgbClr val="000000"/>
                </a:solidFill>
                <a:latin typeface="+mn-lt"/>
                <a:cs typeface="Arial" charset="0"/>
              </a:rPr>
              <a:t>π.χ., στη διεύθυνση πηγής</a:t>
            </a:r>
            <a:endParaRPr lang="en-US" i="0" dirty="0">
              <a:solidFill>
                <a:srgbClr val="000000"/>
              </a:solidFill>
              <a:latin typeface="+mn-lt"/>
              <a:cs typeface="Arial" charset="0"/>
            </a:endParaRPr>
          </a:p>
        </p:txBody>
      </p:sp>
      <p:sp>
        <p:nvSpPr>
          <p:cNvPr id="444445" name="107 - TextBox"/>
          <p:cNvSpPr txBox="1">
            <a:spLocks noChangeArrowheads="1"/>
          </p:cNvSpPr>
          <p:nvPr/>
        </p:nvSpPr>
        <p:spPr bwMode="auto">
          <a:xfrm>
            <a:off x="522514" y="4572000"/>
            <a:ext cx="7262949" cy="19697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buClr>
                <a:schemeClr val="accent2"/>
              </a:buClr>
              <a:buFont typeface="Wingdings" pitchFamily="2" charset="2"/>
              <a:buChar char="q"/>
            </a:pPr>
            <a:r>
              <a:rPr lang="el-GR" i="0" dirty="0"/>
              <a:t> </a:t>
            </a:r>
            <a:r>
              <a:rPr lang="en-US" i="0" dirty="0">
                <a:solidFill>
                  <a:srgbClr val="FF0000"/>
                </a:solidFill>
              </a:rPr>
              <a:t>IP </a:t>
            </a:r>
            <a:r>
              <a:rPr lang="el-GR" i="0" dirty="0">
                <a:solidFill>
                  <a:srgbClr val="FF0000"/>
                </a:solidFill>
              </a:rPr>
              <a:t>δρομολόγηση: </a:t>
            </a:r>
            <a:r>
              <a:rPr lang="el-GR" i="0" dirty="0"/>
              <a:t>διαδρομή προς προορισμό καθορίζεται μόνο από τη διεύθυνση </a:t>
            </a:r>
            <a:r>
              <a:rPr lang="el-GR" i="0" dirty="0" smtClean="0"/>
              <a:t>προορισμού</a:t>
            </a:r>
          </a:p>
          <a:p>
            <a:pPr eaLnBrk="0" hangingPunct="0">
              <a:buClr>
                <a:schemeClr val="accent2"/>
              </a:buClr>
            </a:pPr>
            <a:r>
              <a:rPr lang="el-GR" i="0" dirty="0" smtClean="0">
                <a:solidFill>
                  <a:srgbClr val="FF0000"/>
                </a:solidFill>
              </a:rPr>
              <a:t> </a:t>
            </a:r>
            <a:endParaRPr lang="el-GR" i="0" dirty="0">
              <a:solidFill>
                <a:srgbClr val="FF0000"/>
              </a:solidFill>
            </a:endParaRPr>
          </a:p>
          <a:p>
            <a:pPr eaLnBrk="0" hangingPunct="0">
              <a:buClr>
                <a:schemeClr val="accent2"/>
              </a:buClr>
              <a:buFont typeface="Wingdings" pitchFamily="2" charset="2"/>
              <a:buChar char="q"/>
            </a:pPr>
            <a:r>
              <a:rPr lang="el-GR" i="0" dirty="0">
                <a:solidFill>
                  <a:srgbClr val="FF0000"/>
                </a:solidFill>
              </a:rPr>
              <a:t> </a:t>
            </a:r>
            <a:r>
              <a:rPr lang="en-US" i="0" dirty="0">
                <a:solidFill>
                  <a:srgbClr val="FF0000"/>
                </a:solidFill>
              </a:rPr>
              <a:t>MPLS </a:t>
            </a:r>
            <a:r>
              <a:rPr lang="el-GR" i="0" dirty="0">
                <a:solidFill>
                  <a:srgbClr val="FF0000"/>
                </a:solidFill>
              </a:rPr>
              <a:t>δρομολόγηση: </a:t>
            </a:r>
            <a:r>
              <a:rPr lang="el-GR" i="0" dirty="0"/>
              <a:t>διαδρομή προς προορισμό μπορεί να καθορίζεται από τη διεύθυνση πηγής και προορισμού</a:t>
            </a:r>
          </a:p>
          <a:p>
            <a:pPr lvl="1" eaLnBrk="0" hangingPunct="0">
              <a:buClr>
                <a:schemeClr val="accent2"/>
              </a:buClr>
              <a:buFont typeface="Wingdings" pitchFamily="2" charset="2"/>
              <a:buChar char="§"/>
            </a:pPr>
            <a:r>
              <a:rPr lang="el-GR" sz="1600" i="0" dirty="0">
                <a:solidFill>
                  <a:srgbClr val="FF0000"/>
                </a:solidFill>
              </a:rPr>
              <a:t> γρήγορη </a:t>
            </a:r>
            <a:r>
              <a:rPr lang="el-GR" sz="1600" i="0" dirty="0" err="1">
                <a:solidFill>
                  <a:srgbClr val="FF0000"/>
                </a:solidFill>
              </a:rPr>
              <a:t>επαναδρομολόγηση</a:t>
            </a:r>
            <a:r>
              <a:rPr lang="el-GR" sz="1600" i="0" dirty="0">
                <a:solidFill>
                  <a:srgbClr val="FF0000"/>
                </a:solidFill>
              </a:rPr>
              <a:t>: </a:t>
            </a:r>
            <a:r>
              <a:rPr lang="el-GR" sz="1600" i="0" dirty="0" smtClean="0"/>
              <a:t>προ-υπολογισμένες </a:t>
            </a:r>
            <a:r>
              <a:rPr lang="el-GR" sz="1600" i="0" dirty="0"/>
              <a:t>εφεδρικές διαδρομές για την περίπτωση αποτυχίας σύνδεσης</a:t>
            </a:r>
            <a:endParaRPr lang="el-GR" sz="1600" i="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441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MPLS </a:t>
            </a:r>
            <a:r>
              <a:rPr lang="el-GR" sz="3200" dirty="0" smtClean="0"/>
              <a:t>σηματοδότηση</a:t>
            </a:r>
          </a:p>
        </p:txBody>
      </p:sp>
      <p:sp>
        <p:nvSpPr>
          <p:cNvPr id="445442" name="2 - Θέση υποσέλιδου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l-GR" dirty="0" smtClean="0"/>
              <a:t>Δίκτυα Επικοινωνιών- </a:t>
            </a:r>
            <a:r>
              <a:rPr lang="en-US" dirty="0"/>
              <a:t>5: </a:t>
            </a:r>
            <a:r>
              <a:rPr lang="el-GR" dirty="0"/>
              <a:t>Επίπεδο ζεύξης δεδομένων</a:t>
            </a:r>
            <a:endParaRPr lang="en-US" dirty="0"/>
          </a:p>
        </p:txBody>
      </p:sp>
      <p:sp>
        <p:nvSpPr>
          <p:cNvPr id="445443" name="3 - Θέση αριθμού διαφάνειας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8A98D990-C944-4990-88C1-663F7166BA4E}" type="slidenum">
              <a:rPr lang="en-US" smtClean="0">
                <a:latin typeface="Arial" charset="0"/>
                <a:cs typeface="Arial" charset="0"/>
              </a:rPr>
              <a:pPr/>
              <a:t>81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445444" name="4 - TextBox"/>
          <p:cNvSpPr txBox="1">
            <a:spLocks noChangeArrowheads="1"/>
          </p:cNvSpPr>
          <p:nvPr/>
        </p:nvSpPr>
        <p:spPr bwMode="auto">
          <a:xfrm>
            <a:off x="320675" y="1267097"/>
            <a:ext cx="8389938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buClr>
                <a:schemeClr val="accent2"/>
              </a:buClr>
              <a:buFont typeface="Wingdings" pitchFamily="2" charset="2"/>
              <a:buChar char="q"/>
            </a:pPr>
            <a:r>
              <a:rPr lang="el-GR" i="0" dirty="0"/>
              <a:t> μετατρέπει τα </a:t>
            </a:r>
            <a:r>
              <a:rPr lang="en-US" i="0" dirty="0"/>
              <a:t>OSPF, IS-IS </a:t>
            </a:r>
            <a:r>
              <a:rPr lang="el-GR" i="0" dirty="0" smtClean="0"/>
              <a:t>,κατάστασης </a:t>
            </a:r>
            <a:r>
              <a:rPr lang="el-GR" i="0" dirty="0"/>
              <a:t>ζεύξης (</a:t>
            </a:r>
            <a:r>
              <a:rPr lang="en-US" i="0" dirty="0"/>
              <a:t>link-state) flooding </a:t>
            </a:r>
            <a:r>
              <a:rPr lang="el-GR" i="0" dirty="0" smtClean="0"/>
              <a:t>πρωτόκολλα ώστε </a:t>
            </a:r>
            <a:r>
              <a:rPr lang="el-GR" i="0" dirty="0"/>
              <a:t>να μεταφέρουν πληροφορίες που χρησιμοποιούνται από την </a:t>
            </a:r>
            <a:r>
              <a:rPr lang="en-US" i="0" dirty="0"/>
              <a:t>MPLS </a:t>
            </a:r>
            <a:r>
              <a:rPr lang="el-GR" i="0" dirty="0"/>
              <a:t>δρομολόγηση</a:t>
            </a:r>
          </a:p>
          <a:p>
            <a:pPr lvl="1" eaLnBrk="0" hangingPunct="0">
              <a:buClr>
                <a:schemeClr val="accent2"/>
              </a:buClr>
              <a:buFont typeface="Wingdings" pitchFamily="2" charset="2"/>
              <a:buChar char="§"/>
            </a:pPr>
            <a:r>
              <a:rPr lang="el-GR" sz="1600" i="0" dirty="0"/>
              <a:t> π.χ., εύρος ζώνης ζεύξης, ποσότητα </a:t>
            </a:r>
            <a:r>
              <a:rPr lang="en-US" sz="1600" i="0" dirty="0"/>
              <a:t>“</a:t>
            </a:r>
            <a:r>
              <a:rPr lang="el-GR" sz="1600" i="0" dirty="0"/>
              <a:t>κλεισμένου</a:t>
            </a:r>
            <a:r>
              <a:rPr lang="en-US" sz="1600" i="0" dirty="0"/>
              <a:t>”</a:t>
            </a:r>
            <a:r>
              <a:rPr lang="el-GR" sz="1600" i="0" dirty="0"/>
              <a:t> εύρους ζώνης </a:t>
            </a:r>
            <a:r>
              <a:rPr lang="el-GR" sz="1600" i="0" dirty="0" smtClean="0"/>
              <a:t>ζεύξης</a:t>
            </a:r>
          </a:p>
          <a:p>
            <a:pPr lvl="1" eaLnBrk="0" hangingPunct="0">
              <a:buClr>
                <a:schemeClr val="accent2"/>
              </a:buClr>
            </a:pPr>
            <a:endParaRPr lang="el-GR" sz="1600" i="0" dirty="0"/>
          </a:p>
          <a:p>
            <a:pPr eaLnBrk="0" hangingPunct="0">
              <a:buClr>
                <a:schemeClr val="accent2"/>
              </a:buClr>
              <a:buFont typeface="Wingdings" pitchFamily="2" charset="2"/>
              <a:buChar char="q"/>
            </a:pPr>
            <a:r>
              <a:rPr lang="el-GR" i="0" dirty="0"/>
              <a:t> Ο </a:t>
            </a:r>
            <a:r>
              <a:rPr lang="en-US" i="0" dirty="0"/>
              <a:t>MPLS </a:t>
            </a:r>
            <a:r>
              <a:rPr lang="el-GR" i="0" dirty="0"/>
              <a:t>δρομολογητής εισόδου χρησιμοποιεί το </a:t>
            </a:r>
            <a:r>
              <a:rPr lang="en-US" i="0" dirty="0" smtClean="0"/>
              <a:t>RSVP-TE </a:t>
            </a:r>
            <a:r>
              <a:rPr lang="el-GR" i="0" dirty="0"/>
              <a:t>πρωτόκολλο σηματοδότησης για να στήσει </a:t>
            </a:r>
            <a:r>
              <a:rPr lang="en-US" i="0" dirty="0"/>
              <a:t>MPLS </a:t>
            </a:r>
            <a:r>
              <a:rPr lang="el-GR" i="0" dirty="0"/>
              <a:t>προώθηση σε δρομολογητές κατερχόμενης ζεύξης</a:t>
            </a:r>
          </a:p>
        </p:txBody>
      </p:sp>
      <p:grpSp>
        <p:nvGrpSpPr>
          <p:cNvPr id="445445" name="Group 6"/>
          <p:cNvGrpSpPr>
            <a:grpSpLocks/>
          </p:cNvGrpSpPr>
          <p:nvPr/>
        </p:nvGrpSpPr>
        <p:grpSpPr bwMode="auto">
          <a:xfrm>
            <a:off x="6015038" y="5581650"/>
            <a:ext cx="766762" cy="433388"/>
            <a:chOff x="3600" y="219"/>
            <a:chExt cx="360" cy="175"/>
          </a:xfrm>
        </p:grpSpPr>
        <p:sp>
          <p:nvSpPr>
            <p:cNvPr id="445539" name="Oval 7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445540" name="Line 8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45541" name="Line 9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45542" name="Rectangle 10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 i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45543" name="Oval 11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grpSp>
          <p:nvGrpSpPr>
            <p:cNvPr id="445544" name="Group 12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445549" name="Line 13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5550" name="Line 14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5551" name="Line 15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445545" name="Group 16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445546" name="Line 17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5547" name="Line 18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5548" name="Line 19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grpSp>
        <p:nvGrpSpPr>
          <p:cNvPr id="445446" name="Group 20"/>
          <p:cNvGrpSpPr>
            <a:grpSpLocks/>
          </p:cNvGrpSpPr>
          <p:nvPr/>
        </p:nvGrpSpPr>
        <p:grpSpPr bwMode="auto">
          <a:xfrm>
            <a:off x="4189413" y="5576888"/>
            <a:ext cx="766762" cy="433387"/>
            <a:chOff x="3600" y="219"/>
            <a:chExt cx="360" cy="175"/>
          </a:xfrm>
        </p:grpSpPr>
        <p:sp>
          <p:nvSpPr>
            <p:cNvPr id="445526" name="Oval 21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445527" name="Line 22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45528" name="Line 23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45529" name="Rectangle 24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 i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45530" name="Oval 25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grpSp>
          <p:nvGrpSpPr>
            <p:cNvPr id="445531" name="Group 26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445536" name="Line 27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5537" name="Line 28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5538" name="Line 29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445532" name="Group 30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445533" name="Line 31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5534" name="Line 32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5535" name="Line 33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grpSp>
        <p:nvGrpSpPr>
          <p:cNvPr id="445447" name="Group 34"/>
          <p:cNvGrpSpPr>
            <a:grpSpLocks/>
          </p:cNvGrpSpPr>
          <p:nvPr/>
        </p:nvGrpSpPr>
        <p:grpSpPr bwMode="auto">
          <a:xfrm>
            <a:off x="4543425" y="4559300"/>
            <a:ext cx="766763" cy="433388"/>
            <a:chOff x="3600" y="219"/>
            <a:chExt cx="360" cy="175"/>
          </a:xfrm>
        </p:grpSpPr>
        <p:sp>
          <p:nvSpPr>
            <p:cNvPr id="445513" name="Oval 35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445514" name="Line 36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45515" name="Line 37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45516" name="Rectangle 38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 i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45517" name="Oval 39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grpSp>
          <p:nvGrpSpPr>
            <p:cNvPr id="445518" name="Group 40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445523" name="Line 41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5524" name="Line 42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5525" name="Line 43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445519" name="Group 44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445520" name="Line 45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5521" name="Line 46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5522" name="Line 47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grpSp>
        <p:nvGrpSpPr>
          <p:cNvPr id="445448" name="Group 48"/>
          <p:cNvGrpSpPr>
            <a:grpSpLocks/>
          </p:cNvGrpSpPr>
          <p:nvPr/>
        </p:nvGrpSpPr>
        <p:grpSpPr bwMode="auto">
          <a:xfrm>
            <a:off x="3116263" y="4554538"/>
            <a:ext cx="766762" cy="433387"/>
            <a:chOff x="3600" y="219"/>
            <a:chExt cx="360" cy="175"/>
          </a:xfrm>
        </p:grpSpPr>
        <p:sp>
          <p:nvSpPr>
            <p:cNvPr id="445500" name="Oval 49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445501" name="Line 50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45502" name="Line 51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45503" name="Rectangle 52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 i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45504" name="Oval 53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grpSp>
          <p:nvGrpSpPr>
            <p:cNvPr id="445505" name="Group 54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445510" name="Line 55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5511" name="Line 56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5512" name="Line 57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445506" name="Group 58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445507" name="Line 59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5508" name="Line 60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5509" name="Line 61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grpSp>
        <p:nvGrpSpPr>
          <p:cNvPr id="445449" name="Group 62"/>
          <p:cNvGrpSpPr>
            <a:grpSpLocks/>
          </p:cNvGrpSpPr>
          <p:nvPr/>
        </p:nvGrpSpPr>
        <p:grpSpPr bwMode="auto">
          <a:xfrm>
            <a:off x="1597025" y="3848100"/>
            <a:ext cx="766763" cy="433388"/>
            <a:chOff x="589" y="1281"/>
            <a:chExt cx="483" cy="273"/>
          </a:xfrm>
        </p:grpSpPr>
        <p:sp>
          <p:nvSpPr>
            <p:cNvPr id="445487" name="Oval 63"/>
            <p:cNvSpPr>
              <a:spLocks noChangeArrowheads="1"/>
            </p:cNvSpPr>
            <p:nvPr/>
          </p:nvSpPr>
          <p:spPr bwMode="auto">
            <a:xfrm>
              <a:off x="593" y="1403"/>
              <a:ext cx="479" cy="151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445488" name="Line 64"/>
            <p:cNvSpPr>
              <a:spLocks noChangeShapeType="1"/>
            </p:cNvSpPr>
            <p:nvPr/>
          </p:nvSpPr>
          <p:spPr bwMode="auto">
            <a:xfrm>
              <a:off x="591" y="1376"/>
              <a:ext cx="0" cy="10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45489" name="Line 65"/>
            <p:cNvSpPr>
              <a:spLocks noChangeShapeType="1"/>
            </p:cNvSpPr>
            <p:nvPr/>
          </p:nvSpPr>
          <p:spPr bwMode="auto">
            <a:xfrm>
              <a:off x="1068" y="1368"/>
              <a:ext cx="4" cy="11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45490" name="Rectangle 66"/>
            <p:cNvSpPr>
              <a:spLocks noChangeArrowheads="1"/>
            </p:cNvSpPr>
            <p:nvPr/>
          </p:nvSpPr>
          <p:spPr bwMode="auto">
            <a:xfrm>
              <a:off x="597" y="1390"/>
              <a:ext cx="471" cy="92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 i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45491" name="Oval 67"/>
            <p:cNvSpPr>
              <a:spLocks noChangeArrowheads="1"/>
            </p:cNvSpPr>
            <p:nvPr/>
          </p:nvSpPr>
          <p:spPr bwMode="auto">
            <a:xfrm>
              <a:off x="589" y="1281"/>
              <a:ext cx="479" cy="176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grpSp>
          <p:nvGrpSpPr>
            <p:cNvPr id="445492" name="Group 68"/>
            <p:cNvGrpSpPr>
              <a:grpSpLocks/>
            </p:cNvGrpSpPr>
            <p:nvPr/>
          </p:nvGrpSpPr>
          <p:grpSpPr bwMode="auto">
            <a:xfrm>
              <a:off x="704" y="1320"/>
              <a:ext cx="238" cy="103"/>
              <a:chOff x="2848" y="848"/>
              <a:chExt cx="140" cy="98"/>
            </a:xfrm>
          </p:grpSpPr>
          <p:sp>
            <p:nvSpPr>
              <p:cNvPr id="445497" name="Line 69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5498" name="Line 70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5499" name="Line 71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445493" name="Group 72"/>
            <p:cNvGrpSpPr>
              <a:grpSpLocks/>
            </p:cNvGrpSpPr>
            <p:nvPr/>
          </p:nvGrpSpPr>
          <p:grpSpPr bwMode="auto">
            <a:xfrm flipV="1">
              <a:off x="704" y="1318"/>
              <a:ext cx="238" cy="103"/>
              <a:chOff x="2848" y="848"/>
              <a:chExt cx="140" cy="98"/>
            </a:xfrm>
          </p:grpSpPr>
          <p:sp>
            <p:nvSpPr>
              <p:cNvPr id="445494" name="Line 73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5495" name="Line 74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5496" name="Line 75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sp>
        <p:nvSpPr>
          <p:cNvPr id="445450" name="Line 76"/>
          <p:cNvSpPr>
            <a:spLocks noChangeShapeType="1"/>
          </p:cNvSpPr>
          <p:nvPr/>
        </p:nvSpPr>
        <p:spPr bwMode="auto">
          <a:xfrm>
            <a:off x="2366963" y="4090988"/>
            <a:ext cx="762000" cy="523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45451" name="Line 77"/>
          <p:cNvSpPr>
            <a:spLocks noChangeShapeType="1"/>
          </p:cNvSpPr>
          <p:nvPr/>
        </p:nvSpPr>
        <p:spPr bwMode="auto">
          <a:xfrm flipV="1">
            <a:off x="2414588" y="4795838"/>
            <a:ext cx="733425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45452" name="Line 78"/>
          <p:cNvSpPr>
            <a:spLocks noChangeShapeType="1"/>
          </p:cNvSpPr>
          <p:nvPr/>
        </p:nvSpPr>
        <p:spPr bwMode="auto">
          <a:xfrm flipV="1">
            <a:off x="3881438" y="4795838"/>
            <a:ext cx="6667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45453" name="Line 79"/>
          <p:cNvSpPr>
            <a:spLocks noChangeShapeType="1"/>
          </p:cNvSpPr>
          <p:nvPr/>
        </p:nvSpPr>
        <p:spPr bwMode="auto">
          <a:xfrm>
            <a:off x="3729038" y="4957763"/>
            <a:ext cx="561975" cy="6572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45454" name="Line 80"/>
          <p:cNvSpPr>
            <a:spLocks noChangeShapeType="1"/>
          </p:cNvSpPr>
          <p:nvPr/>
        </p:nvSpPr>
        <p:spPr bwMode="auto">
          <a:xfrm>
            <a:off x="4986338" y="5834063"/>
            <a:ext cx="10382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45455" name="Line 81"/>
          <p:cNvSpPr>
            <a:spLocks noChangeShapeType="1"/>
          </p:cNvSpPr>
          <p:nvPr/>
        </p:nvSpPr>
        <p:spPr bwMode="auto">
          <a:xfrm>
            <a:off x="5272088" y="4910138"/>
            <a:ext cx="838200" cy="7143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45456" name="Line 82"/>
          <p:cNvSpPr>
            <a:spLocks noChangeShapeType="1"/>
          </p:cNvSpPr>
          <p:nvPr/>
        </p:nvSpPr>
        <p:spPr bwMode="auto">
          <a:xfrm>
            <a:off x="6786563" y="5815013"/>
            <a:ext cx="7016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45457" name="Text Box 85"/>
          <p:cNvSpPr txBox="1">
            <a:spLocks noChangeArrowheads="1"/>
          </p:cNvSpPr>
          <p:nvPr/>
        </p:nvSpPr>
        <p:spPr bwMode="auto">
          <a:xfrm>
            <a:off x="6294438" y="4613275"/>
            <a:ext cx="3492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0">
                <a:solidFill>
                  <a:srgbClr val="000000"/>
                </a:solidFill>
                <a:latin typeface="Arial" charset="0"/>
              </a:rPr>
              <a:t>D</a:t>
            </a:r>
          </a:p>
        </p:txBody>
      </p:sp>
      <p:sp>
        <p:nvSpPr>
          <p:cNvPr id="445458" name="Text Box 87"/>
          <p:cNvSpPr txBox="1">
            <a:spLocks noChangeArrowheads="1"/>
          </p:cNvSpPr>
          <p:nvPr/>
        </p:nvSpPr>
        <p:spPr bwMode="auto">
          <a:xfrm>
            <a:off x="3094038" y="4929188"/>
            <a:ext cx="476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0">
                <a:solidFill>
                  <a:srgbClr val="000000"/>
                </a:solidFill>
                <a:latin typeface="Arial" charset="0"/>
              </a:rPr>
              <a:t>R4</a:t>
            </a:r>
          </a:p>
        </p:txBody>
      </p:sp>
      <p:grpSp>
        <p:nvGrpSpPr>
          <p:cNvPr id="445459" name="Group 88"/>
          <p:cNvGrpSpPr>
            <a:grpSpLocks/>
          </p:cNvGrpSpPr>
          <p:nvPr/>
        </p:nvGrpSpPr>
        <p:grpSpPr bwMode="auto">
          <a:xfrm>
            <a:off x="1643063" y="4794250"/>
            <a:ext cx="766762" cy="433388"/>
            <a:chOff x="589" y="1281"/>
            <a:chExt cx="483" cy="273"/>
          </a:xfrm>
        </p:grpSpPr>
        <p:sp>
          <p:nvSpPr>
            <p:cNvPr id="445474" name="Oval 89"/>
            <p:cNvSpPr>
              <a:spLocks noChangeArrowheads="1"/>
            </p:cNvSpPr>
            <p:nvPr/>
          </p:nvSpPr>
          <p:spPr bwMode="auto">
            <a:xfrm>
              <a:off x="593" y="1403"/>
              <a:ext cx="479" cy="151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445475" name="Line 90"/>
            <p:cNvSpPr>
              <a:spLocks noChangeShapeType="1"/>
            </p:cNvSpPr>
            <p:nvPr/>
          </p:nvSpPr>
          <p:spPr bwMode="auto">
            <a:xfrm>
              <a:off x="591" y="1376"/>
              <a:ext cx="0" cy="10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45476" name="Line 91"/>
            <p:cNvSpPr>
              <a:spLocks noChangeShapeType="1"/>
            </p:cNvSpPr>
            <p:nvPr/>
          </p:nvSpPr>
          <p:spPr bwMode="auto">
            <a:xfrm>
              <a:off x="1068" y="1368"/>
              <a:ext cx="4" cy="11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45477" name="Rectangle 92"/>
            <p:cNvSpPr>
              <a:spLocks noChangeArrowheads="1"/>
            </p:cNvSpPr>
            <p:nvPr/>
          </p:nvSpPr>
          <p:spPr bwMode="auto">
            <a:xfrm>
              <a:off x="597" y="1390"/>
              <a:ext cx="471" cy="92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 i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45478" name="Oval 93"/>
            <p:cNvSpPr>
              <a:spLocks noChangeArrowheads="1"/>
            </p:cNvSpPr>
            <p:nvPr/>
          </p:nvSpPr>
          <p:spPr bwMode="auto">
            <a:xfrm>
              <a:off x="589" y="1281"/>
              <a:ext cx="479" cy="176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grpSp>
          <p:nvGrpSpPr>
            <p:cNvPr id="445479" name="Group 94"/>
            <p:cNvGrpSpPr>
              <a:grpSpLocks/>
            </p:cNvGrpSpPr>
            <p:nvPr/>
          </p:nvGrpSpPr>
          <p:grpSpPr bwMode="auto">
            <a:xfrm>
              <a:off x="704" y="1320"/>
              <a:ext cx="238" cy="103"/>
              <a:chOff x="2848" y="848"/>
              <a:chExt cx="140" cy="98"/>
            </a:xfrm>
          </p:grpSpPr>
          <p:sp>
            <p:nvSpPr>
              <p:cNvPr id="445484" name="Line 95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5485" name="Line 96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5486" name="Line 97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445480" name="Group 98"/>
            <p:cNvGrpSpPr>
              <a:grpSpLocks/>
            </p:cNvGrpSpPr>
            <p:nvPr/>
          </p:nvGrpSpPr>
          <p:grpSpPr bwMode="auto">
            <a:xfrm flipV="1">
              <a:off x="704" y="1318"/>
              <a:ext cx="238" cy="103"/>
              <a:chOff x="2848" y="848"/>
              <a:chExt cx="140" cy="98"/>
            </a:xfrm>
          </p:grpSpPr>
          <p:sp>
            <p:nvSpPr>
              <p:cNvPr id="445481" name="Line 99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5482" name="Line 100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5483" name="Line 101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sp>
        <p:nvSpPr>
          <p:cNvPr id="445460" name="Text Box 102"/>
          <p:cNvSpPr txBox="1">
            <a:spLocks noChangeArrowheads="1"/>
          </p:cNvSpPr>
          <p:nvPr/>
        </p:nvSpPr>
        <p:spPr bwMode="auto">
          <a:xfrm>
            <a:off x="1835150" y="5227638"/>
            <a:ext cx="476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0">
                <a:solidFill>
                  <a:srgbClr val="000000"/>
                </a:solidFill>
                <a:latin typeface="Arial" charset="0"/>
              </a:rPr>
              <a:t>R5</a:t>
            </a:r>
          </a:p>
        </p:txBody>
      </p:sp>
      <p:sp>
        <p:nvSpPr>
          <p:cNvPr id="445461" name="Line 106"/>
          <p:cNvSpPr>
            <a:spLocks noChangeShapeType="1"/>
          </p:cNvSpPr>
          <p:nvPr/>
        </p:nvSpPr>
        <p:spPr bwMode="auto">
          <a:xfrm>
            <a:off x="5314950" y="4786313"/>
            <a:ext cx="9683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45462" name="Text Box 108"/>
          <p:cNvSpPr txBox="1">
            <a:spLocks noChangeArrowheads="1"/>
          </p:cNvSpPr>
          <p:nvPr/>
        </p:nvSpPr>
        <p:spPr bwMode="auto">
          <a:xfrm>
            <a:off x="7448550" y="5632450"/>
            <a:ext cx="336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0">
                <a:solidFill>
                  <a:srgbClr val="000000"/>
                </a:solidFill>
                <a:latin typeface="Arial" charset="0"/>
              </a:rPr>
              <a:t>A</a:t>
            </a:r>
          </a:p>
        </p:txBody>
      </p:sp>
      <p:sp>
        <p:nvSpPr>
          <p:cNvPr id="445463" name="Text Box 109"/>
          <p:cNvSpPr txBox="1">
            <a:spLocks noChangeArrowheads="1"/>
          </p:cNvSpPr>
          <p:nvPr/>
        </p:nvSpPr>
        <p:spPr bwMode="auto">
          <a:xfrm>
            <a:off x="1798638" y="4278313"/>
            <a:ext cx="476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0">
                <a:solidFill>
                  <a:srgbClr val="000000"/>
                </a:solidFill>
                <a:latin typeface="Arial" charset="0"/>
              </a:rPr>
              <a:t>R6</a:t>
            </a:r>
          </a:p>
        </p:txBody>
      </p:sp>
      <p:grpSp>
        <p:nvGrpSpPr>
          <p:cNvPr id="103" name="Group 93190"/>
          <p:cNvGrpSpPr>
            <a:grpSpLocks/>
          </p:cNvGrpSpPr>
          <p:nvPr/>
        </p:nvGrpSpPr>
        <p:grpSpPr bwMode="auto">
          <a:xfrm>
            <a:off x="2882900" y="4541838"/>
            <a:ext cx="3109913" cy="1601787"/>
            <a:chOff x="2882348" y="4542181"/>
            <a:chExt cx="3109821" cy="1601125"/>
          </a:xfrm>
        </p:grpSpPr>
        <p:sp>
          <p:nvSpPr>
            <p:cNvPr id="445470" name="Right Arrow 93183"/>
            <p:cNvSpPr>
              <a:spLocks noChangeArrowheads="1"/>
            </p:cNvSpPr>
            <p:nvPr/>
          </p:nvSpPr>
          <p:spPr bwMode="auto">
            <a:xfrm rot="10800000">
              <a:off x="3876263" y="4542181"/>
              <a:ext cx="606286" cy="159027"/>
            </a:xfrm>
            <a:prstGeom prst="rightArrow">
              <a:avLst>
                <a:gd name="adj1" fmla="val 50000"/>
                <a:gd name="adj2" fmla="val 50003"/>
              </a:avLst>
            </a:prstGeom>
            <a:gradFill rotWithShape="1">
              <a:gsLst>
                <a:gs pos="0">
                  <a:srgbClr val="8CADEA"/>
                </a:gs>
                <a:gs pos="50000">
                  <a:srgbClr val="BACCF0"/>
                </a:gs>
                <a:gs pos="100000">
                  <a:srgbClr val="DEE6F7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445471" name="Right Arrow 112"/>
            <p:cNvSpPr>
              <a:spLocks noChangeArrowheads="1"/>
            </p:cNvSpPr>
            <p:nvPr/>
          </p:nvSpPr>
          <p:spPr bwMode="auto">
            <a:xfrm rot="13936672" flipV="1">
              <a:off x="3501914" y="5294505"/>
              <a:ext cx="790370" cy="144998"/>
            </a:xfrm>
            <a:prstGeom prst="rightArrow">
              <a:avLst>
                <a:gd name="adj1" fmla="val 50000"/>
                <a:gd name="adj2" fmla="val 49992"/>
              </a:avLst>
            </a:prstGeom>
            <a:gradFill rotWithShape="1">
              <a:gsLst>
                <a:gs pos="0">
                  <a:srgbClr val="8CADEA"/>
                </a:gs>
                <a:gs pos="50000">
                  <a:srgbClr val="BACCF0"/>
                </a:gs>
                <a:gs pos="100000">
                  <a:srgbClr val="DEE6F7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445472" name="Right Arrow 113"/>
            <p:cNvSpPr>
              <a:spLocks noChangeArrowheads="1"/>
            </p:cNvSpPr>
            <p:nvPr/>
          </p:nvSpPr>
          <p:spPr bwMode="auto">
            <a:xfrm rot="11901416" flipV="1">
              <a:off x="3896874" y="5246831"/>
              <a:ext cx="2095295" cy="178650"/>
            </a:xfrm>
            <a:prstGeom prst="rightArrow">
              <a:avLst>
                <a:gd name="adj1" fmla="val 50000"/>
                <a:gd name="adj2" fmla="val 50009"/>
              </a:avLst>
            </a:prstGeom>
            <a:gradFill rotWithShape="1">
              <a:gsLst>
                <a:gs pos="0">
                  <a:srgbClr val="8CADEA"/>
                </a:gs>
                <a:gs pos="50000">
                  <a:srgbClr val="BACCF0"/>
                </a:gs>
                <a:gs pos="100000">
                  <a:srgbClr val="DEE6F7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445473" name="TextBox 93184"/>
            <p:cNvSpPr txBox="1">
              <a:spLocks noChangeArrowheads="1"/>
            </p:cNvSpPr>
            <p:nvPr/>
          </p:nvSpPr>
          <p:spPr bwMode="auto">
            <a:xfrm>
              <a:off x="2882348" y="5396948"/>
              <a:ext cx="1159292" cy="7463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>
                <a:lnSpc>
                  <a:spcPts val="1700"/>
                </a:lnSpc>
              </a:pPr>
              <a:r>
                <a:rPr lang="en-US">
                  <a:solidFill>
                    <a:srgbClr val="0070C0"/>
                  </a:solidFill>
                  <a:latin typeface="Arial" charset="0"/>
                  <a:cs typeface="Arial" charset="0"/>
                </a:rPr>
                <a:t>modified </a:t>
              </a:r>
            </a:p>
            <a:p>
              <a:pPr eaLnBrk="0" hangingPunct="0">
                <a:lnSpc>
                  <a:spcPts val="1700"/>
                </a:lnSpc>
              </a:pPr>
              <a:r>
                <a:rPr lang="en-US">
                  <a:solidFill>
                    <a:srgbClr val="0070C0"/>
                  </a:solidFill>
                  <a:latin typeface="Arial" charset="0"/>
                  <a:cs typeface="Arial" charset="0"/>
                </a:rPr>
                <a:t>link state </a:t>
              </a:r>
            </a:p>
            <a:p>
              <a:pPr eaLnBrk="0" hangingPunct="0">
                <a:lnSpc>
                  <a:spcPts val="1700"/>
                </a:lnSpc>
              </a:pPr>
              <a:r>
                <a:rPr lang="en-US">
                  <a:solidFill>
                    <a:srgbClr val="0070C0"/>
                  </a:solidFill>
                  <a:latin typeface="Arial" charset="0"/>
                  <a:cs typeface="Arial" charset="0"/>
                </a:rPr>
                <a:t>flooding</a:t>
              </a:r>
            </a:p>
          </p:txBody>
        </p:sp>
      </p:grpSp>
      <p:grpSp>
        <p:nvGrpSpPr>
          <p:cNvPr id="108" name="Group 93191"/>
          <p:cNvGrpSpPr>
            <a:grpSpLocks/>
          </p:cNvGrpSpPr>
          <p:nvPr/>
        </p:nvGrpSpPr>
        <p:grpSpPr bwMode="auto">
          <a:xfrm>
            <a:off x="3887788" y="4187825"/>
            <a:ext cx="2166937" cy="1597025"/>
            <a:chOff x="6879226" y="3054627"/>
            <a:chExt cx="2167569" cy="1597693"/>
          </a:xfrm>
        </p:grpSpPr>
        <p:sp>
          <p:nvSpPr>
            <p:cNvPr id="445466" name="Right Arrow 119"/>
            <p:cNvSpPr>
              <a:spLocks noChangeArrowheads="1"/>
            </p:cNvSpPr>
            <p:nvPr/>
          </p:nvSpPr>
          <p:spPr bwMode="auto">
            <a:xfrm>
              <a:off x="6930889" y="3432312"/>
              <a:ext cx="606286" cy="159027"/>
            </a:xfrm>
            <a:prstGeom prst="rightArrow">
              <a:avLst>
                <a:gd name="adj1" fmla="val 50000"/>
                <a:gd name="adj2" fmla="val 50003"/>
              </a:avLst>
            </a:prstGeom>
            <a:gradFill rotWithShape="1">
              <a:gsLst>
                <a:gs pos="0">
                  <a:srgbClr val="EA8C8C"/>
                </a:gs>
                <a:gs pos="50000">
                  <a:srgbClr val="F0BABA"/>
                </a:gs>
                <a:gs pos="100000">
                  <a:srgbClr val="F7DEDE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445467" name="Right Arrow 120"/>
            <p:cNvSpPr>
              <a:spLocks noChangeArrowheads="1"/>
            </p:cNvSpPr>
            <p:nvPr/>
          </p:nvSpPr>
          <p:spPr bwMode="auto">
            <a:xfrm rot="3111092" flipV="1">
              <a:off x="6556540" y="4184636"/>
              <a:ext cx="790370" cy="144998"/>
            </a:xfrm>
            <a:prstGeom prst="rightArrow">
              <a:avLst>
                <a:gd name="adj1" fmla="val 50000"/>
                <a:gd name="adj2" fmla="val 49992"/>
              </a:avLst>
            </a:prstGeom>
            <a:gradFill rotWithShape="1">
              <a:gsLst>
                <a:gs pos="0">
                  <a:srgbClr val="EA8C8C"/>
                </a:gs>
                <a:gs pos="50000">
                  <a:srgbClr val="F0BABA"/>
                </a:gs>
                <a:gs pos="100000">
                  <a:srgbClr val="F7DEDE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445468" name="Right Arrow 121"/>
            <p:cNvSpPr>
              <a:spLocks noChangeArrowheads="1"/>
            </p:cNvSpPr>
            <p:nvPr/>
          </p:nvSpPr>
          <p:spPr bwMode="auto">
            <a:xfrm rot="1136798" flipV="1">
              <a:off x="6951500" y="4136962"/>
              <a:ext cx="2095295" cy="178650"/>
            </a:xfrm>
            <a:prstGeom prst="rightArrow">
              <a:avLst>
                <a:gd name="adj1" fmla="val 50000"/>
                <a:gd name="adj2" fmla="val 50009"/>
              </a:avLst>
            </a:prstGeom>
            <a:gradFill rotWithShape="1">
              <a:gsLst>
                <a:gs pos="0">
                  <a:srgbClr val="EA8C8C"/>
                </a:gs>
                <a:gs pos="50000">
                  <a:srgbClr val="F0BABA"/>
                </a:gs>
                <a:gs pos="100000">
                  <a:srgbClr val="F7DEDE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445469" name="TextBox 122"/>
            <p:cNvSpPr txBox="1">
              <a:spLocks noChangeArrowheads="1"/>
            </p:cNvSpPr>
            <p:nvPr/>
          </p:nvSpPr>
          <p:spPr bwMode="auto">
            <a:xfrm>
              <a:off x="7616687" y="3054627"/>
              <a:ext cx="1184940" cy="3103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>
                <a:lnSpc>
                  <a:spcPts val="1700"/>
                </a:lnSpc>
              </a:pPr>
              <a:r>
                <a:rPr lang="en-US">
                  <a:solidFill>
                    <a:srgbClr val="C00000"/>
                  </a:solidFill>
                  <a:latin typeface="Arial" charset="0"/>
                  <a:cs typeface="Arial" charset="0"/>
                </a:rPr>
                <a:t>RSVP-TE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465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6CC09276-F104-4C68-8F76-3D984DB5BE2D}" type="slidenum">
              <a:rPr lang="en-US" smtClean="0">
                <a:latin typeface="Arial" charset="0"/>
                <a:cs typeface="Arial" charset="0"/>
              </a:rPr>
              <a:pPr/>
              <a:t>82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446466" name="Freeform 2"/>
          <p:cNvSpPr>
            <a:spLocks/>
          </p:cNvSpPr>
          <p:nvPr/>
        </p:nvSpPr>
        <p:spPr bwMode="auto">
          <a:xfrm>
            <a:off x="1754188" y="5278438"/>
            <a:ext cx="2462212" cy="419100"/>
          </a:xfrm>
          <a:custGeom>
            <a:avLst/>
            <a:gdLst>
              <a:gd name="T0" fmla="*/ 2147483647 w 1551"/>
              <a:gd name="T1" fmla="*/ 2147483647 h 264"/>
              <a:gd name="T2" fmla="*/ 0 w 1551"/>
              <a:gd name="T3" fmla="*/ 2147483647 h 264"/>
              <a:gd name="T4" fmla="*/ 2147483647 w 1551"/>
              <a:gd name="T5" fmla="*/ 2147483647 h 264"/>
              <a:gd name="T6" fmla="*/ 2147483647 w 1551"/>
              <a:gd name="T7" fmla="*/ 0 h 264"/>
              <a:gd name="T8" fmla="*/ 2147483647 w 1551"/>
              <a:gd name="T9" fmla="*/ 2147483647 h 26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551"/>
              <a:gd name="T16" fmla="*/ 0 h 264"/>
              <a:gd name="T17" fmla="*/ 1551 w 1551"/>
              <a:gd name="T18" fmla="*/ 264 h 26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551" h="264">
                <a:moveTo>
                  <a:pt x="1263" y="8"/>
                </a:moveTo>
                <a:lnTo>
                  <a:pt x="0" y="264"/>
                </a:lnTo>
                <a:lnTo>
                  <a:pt x="1536" y="264"/>
                </a:lnTo>
                <a:lnTo>
                  <a:pt x="1551" y="0"/>
                </a:lnTo>
                <a:lnTo>
                  <a:pt x="1263" y="8"/>
                </a:lnTo>
                <a:close/>
              </a:path>
            </a:pathLst>
          </a:custGeom>
          <a:gradFill rotWithShape="1">
            <a:gsLst>
              <a:gs pos="0">
                <a:srgbClr val="969696"/>
              </a:gs>
              <a:gs pos="100000">
                <a:srgbClr val="FFFFFF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46467" name="Freeform 3"/>
          <p:cNvSpPr>
            <a:spLocks/>
          </p:cNvSpPr>
          <p:nvPr/>
        </p:nvSpPr>
        <p:spPr bwMode="auto">
          <a:xfrm>
            <a:off x="4492625" y="5326063"/>
            <a:ext cx="2447925" cy="577850"/>
          </a:xfrm>
          <a:custGeom>
            <a:avLst/>
            <a:gdLst>
              <a:gd name="T0" fmla="*/ 2147483647 w 1542"/>
              <a:gd name="T1" fmla="*/ 2147483647 h 364"/>
              <a:gd name="T2" fmla="*/ 0 w 1542"/>
              <a:gd name="T3" fmla="*/ 2147483647 h 364"/>
              <a:gd name="T4" fmla="*/ 2147483647 w 1542"/>
              <a:gd name="T5" fmla="*/ 2147483647 h 364"/>
              <a:gd name="T6" fmla="*/ 2147483647 w 1542"/>
              <a:gd name="T7" fmla="*/ 0 h 364"/>
              <a:gd name="T8" fmla="*/ 2147483647 w 1542"/>
              <a:gd name="T9" fmla="*/ 2147483647 h 36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542"/>
              <a:gd name="T16" fmla="*/ 0 h 364"/>
              <a:gd name="T17" fmla="*/ 1542 w 1542"/>
              <a:gd name="T18" fmla="*/ 364 h 36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542" h="364">
                <a:moveTo>
                  <a:pt x="839" y="8"/>
                </a:moveTo>
                <a:lnTo>
                  <a:pt x="0" y="364"/>
                </a:lnTo>
                <a:lnTo>
                  <a:pt x="1542" y="364"/>
                </a:lnTo>
                <a:lnTo>
                  <a:pt x="1127" y="0"/>
                </a:lnTo>
                <a:lnTo>
                  <a:pt x="839" y="8"/>
                </a:lnTo>
                <a:close/>
              </a:path>
            </a:pathLst>
          </a:custGeom>
          <a:gradFill rotWithShape="1">
            <a:gsLst>
              <a:gs pos="0">
                <a:srgbClr val="969696"/>
              </a:gs>
              <a:gs pos="100000">
                <a:srgbClr val="FFFFFF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46468" name="Freeform 4"/>
          <p:cNvSpPr>
            <a:spLocks/>
          </p:cNvSpPr>
          <p:nvPr/>
        </p:nvSpPr>
        <p:spPr bwMode="auto">
          <a:xfrm>
            <a:off x="1884363" y="3106738"/>
            <a:ext cx="2433637" cy="798512"/>
          </a:xfrm>
          <a:custGeom>
            <a:avLst/>
            <a:gdLst>
              <a:gd name="T0" fmla="*/ 2147483647 w 1533"/>
              <a:gd name="T1" fmla="*/ 2147483647 h 503"/>
              <a:gd name="T2" fmla="*/ 2147483647 w 1533"/>
              <a:gd name="T3" fmla="*/ 0 h 503"/>
              <a:gd name="T4" fmla="*/ 0 w 1533"/>
              <a:gd name="T5" fmla="*/ 0 h 503"/>
              <a:gd name="T6" fmla="*/ 2147483647 w 1533"/>
              <a:gd name="T7" fmla="*/ 2147483647 h 503"/>
              <a:gd name="T8" fmla="*/ 2147483647 w 1533"/>
              <a:gd name="T9" fmla="*/ 2147483647 h 50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533"/>
              <a:gd name="T16" fmla="*/ 0 h 503"/>
              <a:gd name="T17" fmla="*/ 1533 w 1533"/>
              <a:gd name="T18" fmla="*/ 503 h 50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533" h="503">
                <a:moveTo>
                  <a:pt x="808" y="503"/>
                </a:moveTo>
                <a:lnTo>
                  <a:pt x="1533" y="0"/>
                </a:lnTo>
                <a:lnTo>
                  <a:pt x="0" y="0"/>
                </a:lnTo>
                <a:lnTo>
                  <a:pt x="685" y="481"/>
                </a:lnTo>
                <a:lnTo>
                  <a:pt x="808" y="503"/>
                </a:lnTo>
                <a:close/>
              </a:path>
            </a:pathLst>
          </a:custGeom>
          <a:gradFill rotWithShape="1">
            <a:gsLst>
              <a:gs pos="0">
                <a:srgbClr val="FFFFFF"/>
              </a:gs>
              <a:gs pos="100000">
                <a:srgbClr val="969696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46469" name="Freeform 5"/>
          <p:cNvSpPr>
            <a:spLocks/>
          </p:cNvSpPr>
          <p:nvPr/>
        </p:nvSpPr>
        <p:spPr bwMode="auto">
          <a:xfrm>
            <a:off x="4552950" y="3416300"/>
            <a:ext cx="2589213" cy="511175"/>
          </a:xfrm>
          <a:custGeom>
            <a:avLst/>
            <a:gdLst>
              <a:gd name="T0" fmla="*/ 2147483647 w 1631"/>
              <a:gd name="T1" fmla="*/ 2147483647 h 322"/>
              <a:gd name="T2" fmla="*/ 2147483647 w 1631"/>
              <a:gd name="T3" fmla="*/ 0 h 322"/>
              <a:gd name="T4" fmla="*/ 2147483647 w 1631"/>
              <a:gd name="T5" fmla="*/ 0 h 322"/>
              <a:gd name="T6" fmla="*/ 0 w 1631"/>
              <a:gd name="T7" fmla="*/ 2147483647 h 322"/>
              <a:gd name="T8" fmla="*/ 2147483647 w 1631"/>
              <a:gd name="T9" fmla="*/ 2147483647 h 32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631"/>
              <a:gd name="T16" fmla="*/ 0 h 322"/>
              <a:gd name="T17" fmla="*/ 1631 w 1631"/>
              <a:gd name="T18" fmla="*/ 322 h 32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631" h="322">
                <a:moveTo>
                  <a:pt x="123" y="322"/>
                </a:moveTo>
                <a:lnTo>
                  <a:pt x="1631" y="0"/>
                </a:lnTo>
                <a:lnTo>
                  <a:pt x="89" y="0"/>
                </a:lnTo>
                <a:lnTo>
                  <a:pt x="0" y="300"/>
                </a:lnTo>
                <a:lnTo>
                  <a:pt x="123" y="322"/>
                </a:lnTo>
                <a:close/>
              </a:path>
            </a:pathLst>
          </a:custGeom>
          <a:gradFill rotWithShape="1">
            <a:gsLst>
              <a:gs pos="0">
                <a:srgbClr val="FFFFFF"/>
              </a:gs>
              <a:gs pos="100000">
                <a:srgbClr val="969696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grpSp>
        <p:nvGrpSpPr>
          <p:cNvPr id="446470" name="Group 6"/>
          <p:cNvGrpSpPr>
            <a:grpSpLocks/>
          </p:cNvGrpSpPr>
          <p:nvPr/>
        </p:nvGrpSpPr>
        <p:grpSpPr bwMode="auto">
          <a:xfrm>
            <a:off x="5583238" y="4924425"/>
            <a:ext cx="766762" cy="433388"/>
            <a:chOff x="3600" y="219"/>
            <a:chExt cx="360" cy="175"/>
          </a:xfrm>
        </p:grpSpPr>
        <p:sp>
          <p:nvSpPr>
            <p:cNvPr id="446599" name="Oval 7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446600" name="Line 8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46601" name="Line 9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46602" name="Rectangle 10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 i="0">
                <a:latin typeface="Times New Roman" pitchFamily="18" charset="0"/>
              </a:endParaRPr>
            </a:p>
          </p:txBody>
        </p:sp>
        <p:sp>
          <p:nvSpPr>
            <p:cNvPr id="446603" name="Oval 11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grpSp>
          <p:nvGrpSpPr>
            <p:cNvPr id="446604" name="Group 12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446609" name="Line 13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6610" name="Line 14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6611" name="Line 15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446605" name="Group 16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446606" name="Line 17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6607" name="Line 18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6608" name="Line 19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grpSp>
        <p:nvGrpSpPr>
          <p:cNvPr id="446471" name="Group 20"/>
          <p:cNvGrpSpPr>
            <a:grpSpLocks/>
          </p:cNvGrpSpPr>
          <p:nvPr/>
        </p:nvGrpSpPr>
        <p:grpSpPr bwMode="auto">
          <a:xfrm>
            <a:off x="3757613" y="4919663"/>
            <a:ext cx="766762" cy="433387"/>
            <a:chOff x="3600" y="219"/>
            <a:chExt cx="360" cy="175"/>
          </a:xfrm>
        </p:grpSpPr>
        <p:sp>
          <p:nvSpPr>
            <p:cNvPr id="446586" name="Oval 21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446587" name="Line 22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46588" name="Line 23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46589" name="Rectangle 24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 i="0">
                <a:latin typeface="Times New Roman" pitchFamily="18" charset="0"/>
              </a:endParaRPr>
            </a:p>
          </p:txBody>
        </p:sp>
        <p:sp>
          <p:nvSpPr>
            <p:cNvPr id="446590" name="Oval 25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grpSp>
          <p:nvGrpSpPr>
            <p:cNvPr id="446591" name="Group 26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446596" name="Line 27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6597" name="Line 28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6598" name="Line 29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446592" name="Group 30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446593" name="Line 31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6594" name="Line 32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6595" name="Line 33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grpSp>
        <p:nvGrpSpPr>
          <p:cNvPr id="446472" name="Group 34"/>
          <p:cNvGrpSpPr>
            <a:grpSpLocks/>
          </p:cNvGrpSpPr>
          <p:nvPr/>
        </p:nvGrpSpPr>
        <p:grpSpPr bwMode="auto">
          <a:xfrm>
            <a:off x="4111625" y="3902075"/>
            <a:ext cx="766763" cy="433388"/>
            <a:chOff x="3600" y="219"/>
            <a:chExt cx="360" cy="175"/>
          </a:xfrm>
        </p:grpSpPr>
        <p:sp>
          <p:nvSpPr>
            <p:cNvPr id="446573" name="Oval 35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446574" name="Line 36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46575" name="Line 37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46576" name="Rectangle 38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 i="0">
                <a:latin typeface="Times New Roman" pitchFamily="18" charset="0"/>
              </a:endParaRPr>
            </a:p>
          </p:txBody>
        </p:sp>
        <p:sp>
          <p:nvSpPr>
            <p:cNvPr id="446577" name="Oval 39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grpSp>
          <p:nvGrpSpPr>
            <p:cNvPr id="446578" name="Group 40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446583" name="Line 41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6584" name="Line 42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6585" name="Line 43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446579" name="Group 44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446580" name="Line 45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6581" name="Line 46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6582" name="Line 47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grpSp>
        <p:nvGrpSpPr>
          <p:cNvPr id="446473" name="Group 48"/>
          <p:cNvGrpSpPr>
            <a:grpSpLocks/>
          </p:cNvGrpSpPr>
          <p:nvPr/>
        </p:nvGrpSpPr>
        <p:grpSpPr bwMode="auto">
          <a:xfrm>
            <a:off x="2684463" y="3897313"/>
            <a:ext cx="766762" cy="433387"/>
            <a:chOff x="3600" y="219"/>
            <a:chExt cx="360" cy="175"/>
          </a:xfrm>
        </p:grpSpPr>
        <p:sp>
          <p:nvSpPr>
            <p:cNvPr id="446560" name="Oval 49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446561" name="Line 50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46562" name="Line 51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46563" name="Rectangle 52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 i="0">
                <a:latin typeface="Times New Roman" pitchFamily="18" charset="0"/>
              </a:endParaRPr>
            </a:p>
          </p:txBody>
        </p:sp>
        <p:sp>
          <p:nvSpPr>
            <p:cNvPr id="446564" name="Oval 53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grpSp>
          <p:nvGrpSpPr>
            <p:cNvPr id="446565" name="Group 54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446570" name="Line 55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6571" name="Line 56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6572" name="Line 57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446566" name="Group 58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446567" name="Line 59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6568" name="Line 60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6569" name="Line 61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grpSp>
        <p:nvGrpSpPr>
          <p:cNvPr id="446474" name="Group 62"/>
          <p:cNvGrpSpPr>
            <a:grpSpLocks/>
          </p:cNvGrpSpPr>
          <p:nvPr/>
        </p:nvGrpSpPr>
        <p:grpSpPr bwMode="auto">
          <a:xfrm>
            <a:off x="1165225" y="3190875"/>
            <a:ext cx="766763" cy="433388"/>
            <a:chOff x="589" y="1281"/>
            <a:chExt cx="483" cy="273"/>
          </a:xfrm>
        </p:grpSpPr>
        <p:sp>
          <p:nvSpPr>
            <p:cNvPr id="446547" name="Oval 63"/>
            <p:cNvSpPr>
              <a:spLocks noChangeArrowheads="1"/>
            </p:cNvSpPr>
            <p:nvPr/>
          </p:nvSpPr>
          <p:spPr bwMode="auto">
            <a:xfrm>
              <a:off x="593" y="1403"/>
              <a:ext cx="479" cy="151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446548" name="Line 64"/>
            <p:cNvSpPr>
              <a:spLocks noChangeShapeType="1"/>
            </p:cNvSpPr>
            <p:nvPr/>
          </p:nvSpPr>
          <p:spPr bwMode="auto">
            <a:xfrm>
              <a:off x="591" y="1376"/>
              <a:ext cx="0" cy="10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46549" name="Line 65"/>
            <p:cNvSpPr>
              <a:spLocks noChangeShapeType="1"/>
            </p:cNvSpPr>
            <p:nvPr/>
          </p:nvSpPr>
          <p:spPr bwMode="auto">
            <a:xfrm>
              <a:off x="1068" y="1368"/>
              <a:ext cx="4" cy="11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46550" name="Rectangle 66"/>
            <p:cNvSpPr>
              <a:spLocks noChangeArrowheads="1"/>
            </p:cNvSpPr>
            <p:nvPr/>
          </p:nvSpPr>
          <p:spPr bwMode="auto">
            <a:xfrm>
              <a:off x="597" y="1390"/>
              <a:ext cx="471" cy="92"/>
            </a:xfrm>
            <a:prstGeom prst="rect">
              <a:avLst/>
            </a:prstGeom>
            <a:solidFill>
              <a:schemeClr val="bg1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 i="0">
                <a:latin typeface="Times New Roman" pitchFamily="18" charset="0"/>
              </a:endParaRPr>
            </a:p>
          </p:txBody>
        </p:sp>
        <p:sp>
          <p:nvSpPr>
            <p:cNvPr id="446551" name="Oval 67"/>
            <p:cNvSpPr>
              <a:spLocks noChangeArrowheads="1"/>
            </p:cNvSpPr>
            <p:nvPr/>
          </p:nvSpPr>
          <p:spPr bwMode="auto">
            <a:xfrm>
              <a:off x="589" y="1281"/>
              <a:ext cx="479" cy="176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grpSp>
          <p:nvGrpSpPr>
            <p:cNvPr id="446552" name="Group 68"/>
            <p:cNvGrpSpPr>
              <a:grpSpLocks/>
            </p:cNvGrpSpPr>
            <p:nvPr/>
          </p:nvGrpSpPr>
          <p:grpSpPr bwMode="auto">
            <a:xfrm>
              <a:off x="704" y="1320"/>
              <a:ext cx="238" cy="103"/>
              <a:chOff x="2848" y="848"/>
              <a:chExt cx="140" cy="98"/>
            </a:xfrm>
          </p:grpSpPr>
          <p:sp>
            <p:nvSpPr>
              <p:cNvPr id="446557" name="Line 69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6558" name="Line 70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6559" name="Line 71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446553" name="Group 72"/>
            <p:cNvGrpSpPr>
              <a:grpSpLocks/>
            </p:cNvGrpSpPr>
            <p:nvPr/>
          </p:nvGrpSpPr>
          <p:grpSpPr bwMode="auto">
            <a:xfrm flipV="1">
              <a:off x="704" y="1318"/>
              <a:ext cx="238" cy="103"/>
              <a:chOff x="2848" y="848"/>
              <a:chExt cx="140" cy="98"/>
            </a:xfrm>
          </p:grpSpPr>
          <p:sp>
            <p:nvSpPr>
              <p:cNvPr id="446554" name="Line 73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6555" name="Line 74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6556" name="Line 75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sp>
        <p:nvSpPr>
          <p:cNvPr id="446475" name="Line 76"/>
          <p:cNvSpPr>
            <a:spLocks noChangeShapeType="1"/>
          </p:cNvSpPr>
          <p:nvPr/>
        </p:nvSpPr>
        <p:spPr bwMode="auto">
          <a:xfrm>
            <a:off x="1935163" y="3433763"/>
            <a:ext cx="762000" cy="523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46476" name="Line 77"/>
          <p:cNvSpPr>
            <a:spLocks noChangeShapeType="1"/>
          </p:cNvSpPr>
          <p:nvPr/>
        </p:nvSpPr>
        <p:spPr bwMode="auto">
          <a:xfrm flipV="1">
            <a:off x="1982788" y="4138613"/>
            <a:ext cx="733425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46477" name="Line 78"/>
          <p:cNvSpPr>
            <a:spLocks noChangeShapeType="1"/>
          </p:cNvSpPr>
          <p:nvPr/>
        </p:nvSpPr>
        <p:spPr bwMode="auto">
          <a:xfrm flipV="1">
            <a:off x="3449638" y="4138613"/>
            <a:ext cx="6667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46478" name="Line 79"/>
          <p:cNvSpPr>
            <a:spLocks noChangeShapeType="1"/>
          </p:cNvSpPr>
          <p:nvPr/>
        </p:nvSpPr>
        <p:spPr bwMode="auto">
          <a:xfrm>
            <a:off x="3297238" y="4300538"/>
            <a:ext cx="561975" cy="6572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46479" name="Line 80"/>
          <p:cNvSpPr>
            <a:spLocks noChangeShapeType="1"/>
          </p:cNvSpPr>
          <p:nvPr/>
        </p:nvSpPr>
        <p:spPr bwMode="auto">
          <a:xfrm>
            <a:off x="4554538" y="5176838"/>
            <a:ext cx="10382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46480" name="Line 81"/>
          <p:cNvSpPr>
            <a:spLocks noChangeShapeType="1"/>
          </p:cNvSpPr>
          <p:nvPr/>
        </p:nvSpPr>
        <p:spPr bwMode="auto">
          <a:xfrm>
            <a:off x="4840288" y="4252913"/>
            <a:ext cx="838200" cy="7143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46481" name="Line 82"/>
          <p:cNvSpPr>
            <a:spLocks noChangeShapeType="1"/>
          </p:cNvSpPr>
          <p:nvPr/>
        </p:nvSpPr>
        <p:spPr bwMode="auto">
          <a:xfrm>
            <a:off x="6354763" y="5157788"/>
            <a:ext cx="7016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46482" name="Text Box 83"/>
          <p:cNvSpPr txBox="1">
            <a:spLocks noChangeArrowheads="1"/>
          </p:cNvSpPr>
          <p:nvPr/>
        </p:nvSpPr>
        <p:spPr bwMode="auto">
          <a:xfrm>
            <a:off x="5803900" y="5357813"/>
            <a:ext cx="476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0">
                <a:latin typeface="Arial" charset="0"/>
              </a:rPr>
              <a:t>R1</a:t>
            </a:r>
          </a:p>
        </p:txBody>
      </p:sp>
      <p:sp>
        <p:nvSpPr>
          <p:cNvPr id="446483" name="Text Box 84"/>
          <p:cNvSpPr txBox="1">
            <a:spLocks noChangeArrowheads="1"/>
          </p:cNvSpPr>
          <p:nvPr/>
        </p:nvSpPr>
        <p:spPr bwMode="auto">
          <a:xfrm>
            <a:off x="3940175" y="5335588"/>
            <a:ext cx="476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0">
                <a:latin typeface="Arial" charset="0"/>
              </a:rPr>
              <a:t>R2</a:t>
            </a:r>
          </a:p>
        </p:txBody>
      </p:sp>
      <p:sp>
        <p:nvSpPr>
          <p:cNvPr id="446484" name="Text Box 85"/>
          <p:cNvSpPr txBox="1">
            <a:spLocks noChangeArrowheads="1"/>
          </p:cNvSpPr>
          <p:nvPr/>
        </p:nvSpPr>
        <p:spPr bwMode="auto">
          <a:xfrm>
            <a:off x="5862638" y="3956050"/>
            <a:ext cx="3492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0">
                <a:latin typeface="Arial" charset="0"/>
              </a:rPr>
              <a:t>D</a:t>
            </a:r>
          </a:p>
        </p:txBody>
      </p:sp>
      <p:sp>
        <p:nvSpPr>
          <p:cNvPr id="446485" name="Text Box 86"/>
          <p:cNvSpPr txBox="1">
            <a:spLocks noChangeArrowheads="1"/>
          </p:cNvSpPr>
          <p:nvPr/>
        </p:nvSpPr>
        <p:spPr bwMode="auto">
          <a:xfrm>
            <a:off x="4325938" y="4333875"/>
            <a:ext cx="4762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0">
                <a:latin typeface="Arial" charset="0"/>
              </a:rPr>
              <a:t>R3</a:t>
            </a:r>
          </a:p>
        </p:txBody>
      </p:sp>
      <p:sp>
        <p:nvSpPr>
          <p:cNvPr id="446486" name="Text Box 87"/>
          <p:cNvSpPr txBox="1">
            <a:spLocks noChangeArrowheads="1"/>
          </p:cNvSpPr>
          <p:nvPr/>
        </p:nvSpPr>
        <p:spPr bwMode="auto">
          <a:xfrm>
            <a:off x="2851150" y="4351338"/>
            <a:ext cx="476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0">
                <a:latin typeface="Arial" charset="0"/>
              </a:rPr>
              <a:t>R4</a:t>
            </a:r>
          </a:p>
        </p:txBody>
      </p:sp>
      <p:grpSp>
        <p:nvGrpSpPr>
          <p:cNvPr id="446487" name="Group 88"/>
          <p:cNvGrpSpPr>
            <a:grpSpLocks/>
          </p:cNvGrpSpPr>
          <p:nvPr/>
        </p:nvGrpSpPr>
        <p:grpSpPr bwMode="auto">
          <a:xfrm>
            <a:off x="1211263" y="4137025"/>
            <a:ext cx="766762" cy="433388"/>
            <a:chOff x="589" y="1281"/>
            <a:chExt cx="483" cy="273"/>
          </a:xfrm>
        </p:grpSpPr>
        <p:sp>
          <p:nvSpPr>
            <p:cNvPr id="446534" name="Oval 89"/>
            <p:cNvSpPr>
              <a:spLocks noChangeArrowheads="1"/>
            </p:cNvSpPr>
            <p:nvPr/>
          </p:nvSpPr>
          <p:spPr bwMode="auto">
            <a:xfrm>
              <a:off x="593" y="1403"/>
              <a:ext cx="479" cy="151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446535" name="Line 90"/>
            <p:cNvSpPr>
              <a:spLocks noChangeShapeType="1"/>
            </p:cNvSpPr>
            <p:nvPr/>
          </p:nvSpPr>
          <p:spPr bwMode="auto">
            <a:xfrm>
              <a:off x="591" y="1376"/>
              <a:ext cx="0" cy="10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46536" name="Line 91"/>
            <p:cNvSpPr>
              <a:spLocks noChangeShapeType="1"/>
            </p:cNvSpPr>
            <p:nvPr/>
          </p:nvSpPr>
          <p:spPr bwMode="auto">
            <a:xfrm>
              <a:off x="1068" y="1368"/>
              <a:ext cx="4" cy="11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46537" name="Rectangle 92"/>
            <p:cNvSpPr>
              <a:spLocks noChangeArrowheads="1"/>
            </p:cNvSpPr>
            <p:nvPr/>
          </p:nvSpPr>
          <p:spPr bwMode="auto">
            <a:xfrm>
              <a:off x="597" y="1390"/>
              <a:ext cx="471" cy="92"/>
            </a:xfrm>
            <a:prstGeom prst="rect">
              <a:avLst/>
            </a:prstGeom>
            <a:solidFill>
              <a:schemeClr val="bg1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 i="0">
                <a:latin typeface="Times New Roman" pitchFamily="18" charset="0"/>
              </a:endParaRPr>
            </a:p>
          </p:txBody>
        </p:sp>
        <p:sp>
          <p:nvSpPr>
            <p:cNvPr id="446538" name="Oval 93"/>
            <p:cNvSpPr>
              <a:spLocks noChangeArrowheads="1"/>
            </p:cNvSpPr>
            <p:nvPr/>
          </p:nvSpPr>
          <p:spPr bwMode="auto">
            <a:xfrm>
              <a:off x="589" y="1281"/>
              <a:ext cx="479" cy="176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grpSp>
          <p:nvGrpSpPr>
            <p:cNvPr id="446539" name="Group 94"/>
            <p:cNvGrpSpPr>
              <a:grpSpLocks/>
            </p:cNvGrpSpPr>
            <p:nvPr/>
          </p:nvGrpSpPr>
          <p:grpSpPr bwMode="auto">
            <a:xfrm>
              <a:off x="704" y="1320"/>
              <a:ext cx="238" cy="103"/>
              <a:chOff x="2848" y="848"/>
              <a:chExt cx="140" cy="98"/>
            </a:xfrm>
          </p:grpSpPr>
          <p:sp>
            <p:nvSpPr>
              <p:cNvPr id="446544" name="Line 95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6545" name="Line 96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6546" name="Line 97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446540" name="Group 98"/>
            <p:cNvGrpSpPr>
              <a:grpSpLocks/>
            </p:cNvGrpSpPr>
            <p:nvPr/>
          </p:nvGrpSpPr>
          <p:grpSpPr bwMode="auto">
            <a:xfrm flipV="1">
              <a:off x="704" y="1318"/>
              <a:ext cx="238" cy="103"/>
              <a:chOff x="2848" y="848"/>
              <a:chExt cx="140" cy="98"/>
            </a:xfrm>
          </p:grpSpPr>
          <p:sp>
            <p:nvSpPr>
              <p:cNvPr id="446541" name="Line 99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6542" name="Line 100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6543" name="Line 101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sp>
        <p:nvSpPr>
          <p:cNvPr id="446488" name="Text Box 102"/>
          <p:cNvSpPr txBox="1">
            <a:spLocks noChangeArrowheads="1"/>
          </p:cNvSpPr>
          <p:nvPr/>
        </p:nvSpPr>
        <p:spPr bwMode="auto">
          <a:xfrm>
            <a:off x="1403350" y="4570413"/>
            <a:ext cx="476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0">
                <a:latin typeface="Arial" charset="0"/>
              </a:rPr>
              <a:t>R5</a:t>
            </a:r>
          </a:p>
        </p:txBody>
      </p:sp>
      <p:sp>
        <p:nvSpPr>
          <p:cNvPr id="446489" name="Text Box 103"/>
          <p:cNvSpPr txBox="1">
            <a:spLocks noChangeArrowheads="1"/>
          </p:cNvSpPr>
          <p:nvPr/>
        </p:nvSpPr>
        <p:spPr bwMode="auto">
          <a:xfrm>
            <a:off x="6283325" y="4897438"/>
            <a:ext cx="2825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i="0">
                <a:latin typeface="Arial" charset="0"/>
              </a:rPr>
              <a:t>0</a:t>
            </a:r>
          </a:p>
        </p:txBody>
      </p:sp>
      <p:sp>
        <p:nvSpPr>
          <p:cNvPr id="446490" name="Text Box 104"/>
          <p:cNvSpPr txBox="1">
            <a:spLocks noChangeArrowheads="1"/>
          </p:cNvSpPr>
          <p:nvPr/>
        </p:nvSpPr>
        <p:spPr bwMode="auto">
          <a:xfrm>
            <a:off x="4924425" y="4164013"/>
            <a:ext cx="2825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i="0">
                <a:latin typeface="Arial" charset="0"/>
              </a:rPr>
              <a:t>1</a:t>
            </a:r>
          </a:p>
        </p:txBody>
      </p:sp>
      <p:sp>
        <p:nvSpPr>
          <p:cNvPr id="446491" name="Text Box 105"/>
          <p:cNvSpPr txBox="1">
            <a:spLocks noChangeArrowheads="1"/>
          </p:cNvSpPr>
          <p:nvPr/>
        </p:nvSpPr>
        <p:spPr bwMode="auto">
          <a:xfrm>
            <a:off x="4849813" y="3889375"/>
            <a:ext cx="2825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i="0">
                <a:latin typeface="Arial" charset="0"/>
              </a:rPr>
              <a:t>0</a:t>
            </a:r>
          </a:p>
        </p:txBody>
      </p:sp>
      <p:sp>
        <p:nvSpPr>
          <p:cNvPr id="446492" name="Line 106"/>
          <p:cNvSpPr>
            <a:spLocks noChangeShapeType="1"/>
          </p:cNvSpPr>
          <p:nvPr/>
        </p:nvSpPr>
        <p:spPr bwMode="auto">
          <a:xfrm>
            <a:off x="4883150" y="4129088"/>
            <a:ext cx="9683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46493" name="Text Box 107"/>
          <p:cNvSpPr txBox="1">
            <a:spLocks noChangeArrowheads="1"/>
          </p:cNvSpPr>
          <p:nvPr/>
        </p:nvSpPr>
        <p:spPr bwMode="auto">
          <a:xfrm>
            <a:off x="3411538" y="3876675"/>
            <a:ext cx="2825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i="0">
                <a:latin typeface="Arial" charset="0"/>
              </a:rPr>
              <a:t>0</a:t>
            </a:r>
          </a:p>
        </p:txBody>
      </p:sp>
      <p:sp>
        <p:nvSpPr>
          <p:cNvPr id="446494" name="Text Box 108"/>
          <p:cNvSpPr txBox="1">
            <a:spLocks noChangeArrowheads="1"/>
          </p:cNvSpPr>
          <p:nvPr/>
        </p:nvSpPr>
        <p:spPr bwMode="auto">
          <a:xfrm>
            <a:off x="7016750" y="4975225"/>
            <a:ext cx="336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0">
                <a:latin typeface="Arial" charset="0"/>
              </a:rPr>
              <a:t>A</a:t>
            </a:r>
          </a:p>
        </p:txBody>
      </p:sp>
      <p:sp>
        <p:nvSpPr>
          <p:cNvPr id="446495" name="Text Box 109"/>
          <p:cNvSpPr txBox="1">
            <a:spLocks noChangeArrowheads="1"/>
          </p:cNvSpPr>
          <p:nvPr/>
        </p:nvSpPr>
        <p:spPr bwMode="auto">
          <a:xfrm>
            <a:off x="1366838" y="3621088"/>
            <a:ext cx="476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0">
                <a:latin typeface="Arial" charset="0"/>
              </a:rPr>
              <a:t>R6</a:t>
            </a:r>
          </a:p>
        </p:txBody>
      </p:sp>
      <p:grpSp>
        <p:nvGrpSpPr>
          <p:cNvPr id="446496" name="Group 110"/>
          <p:cNvGrpSpPr>
            <a:grpSpLocks/>
          </p:cNvGrpSpPr>
          <p:nvPr/>
        </p:nvGrpSpPr>
        <p:grpSpPr bwMode="auto">
          <a:xfrm>
            <a:off x="4895850" y="5343525"/>
            <a:ext cx="2546350" cy="922338"/>
            <a:chOff x="679" y="3270"/>
            <a:chExt cx="1604" cy="581"/>
          </a:xfrm>
        </p:grpSpPr>
        <p:sp>
          <p:nvSpPr>
            <p:cNvPr id="446527" name="Rectangle 111"/>
            <p:cNvSpPr>
              <a:spLocks noChangeArrowheads="1"/>
            </p:cNvSpPr>
            <p:nvPr/>
          </p:nvSpPr>
          <p:spPr bwMode="auto">
            <a:xfrm>
              <a:off x="710" y="3296"/>
              <a:ext cx="1533" cy="55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446528" name="Text Box 112"/>
            <p:cNvSpPr txBox="1">
              <a:spLocks noChangeArrowheads="1"/>
            </p:cNvSpPr>
            <p:nvPr/>
          </p:nvSpPr>
          <p:spPr bwMode="auto">
            <a:xfrm>
              <a:off x="679" y="3270"/>
              <a:ext cx="1604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400" i="0">
                  <a:latin typeface="Arial" charset="0"/>
                </a:rPr>
                <a:t>  in         out                 out</a:t>
              </a:r>
            </a:p>
            <a:p>
              <a:r>
                <a:rPr lang="en-US" sz="1400" i="0">
                  <a:latin typeface="Arial" charset="0"/>
                </a:rPr>
                <a:t>label     label   dest    interface</a:t>
              </a:r>
            </a:p>
          </p:txBody>
        </p:sp>
        <p:sp>
          <p:nvSpPr>
            <p:cNvPr id="446529" name="Line 113"/>
            <p:cNvSpPr>
              <a:spLocks noChangeShapeType="1"/>
            </p:cNvSpPr>
            <p:nvPr/>
          </p:nvSpPr>
          <p:spPr bwMode="auto">
            <a:xfrm>
              <a:off x="719" y="3584"/>
              <a:ext cx="150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46530" name="Text Box 114"/>
            <p:cNvSpPr txBox="1">
              <a:spLocks noChangeArrowheads="1"/>
            </p:cNvSpPr>
            <p:nvPr/>
          </p:nvSpPr>
          <p:spPr bwMode="auto">
            <a:xfrm>
              <a:off x="730" y="3588"/>
              <a:ext cx="150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i="0">
                  <a:latin typeface="Arial" charset="0"/>
                </a:rPr>
                <a:t> 6        -      A       0</a:t>
              </a:r>
            </a:p>
          </p:txBody>
        </p:sp>
        <p:sp>
          <p:nvSpPr>
            <p:cNvPr id="446531" name="Line 115"/>
            <p:cNvSpPr>
              <a:spLocks noChangeShapeType="1"/>
            </p:cNvSpPr>
            <p:nvPr/>
          </p:nvSpPr>
          <p:spPr bwMode="auto">
            <a:xfrm>
              <a:off x="1042" y="3303"/>
              <a:ext cx="1" cy="54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46532" name="Line 116"/>
            <p:cNvSpPr>
              <a:spLocks noChangeShapeType="1"/>
            </p:cNvSpPr>
            <p:nvPr/>
          </p:nvSpPr>
          <p:spPr bwMode="auto">
            <a:xfrm>
              <a:off x="1426" y="3306"/>
              <a:ext cx="1" cy="54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46533" name="Line 117"/>
            <p:cNvSpPr>
              <a:spLocks noChangeShapeType="1"/>
            </p:cNvSpPr>
            <p:nvPr/>
          </p:nvSpPr>
          <p:spPr bwMode="auto">
            <a:xfrm>
              <a:off x="1750" y="3309"/>
              <a:ext cx="1" cy="54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446497" name="Group 118"/>
          <p:cNvGrpSpPr>
            <a:grpSpLocks/>
          </p:cNvGrpSpPr>
          <p:nvPr/>
        </p:nvGrpSpPr>
        <p:grpSpPr bwMode="auto">
          <a:xfrm>
            <a:off x="4629150" y="2212975"/>
            <a:ext cx="2546350" cy="1239838"/>
            <a:chOff x="3494" y="291"/>
            <a:chExt cx="1604" cy="781"/>
          </a:xfrm>
        </p:grpSpPr>
        <p:sp>
          <p:nvSpPr>
            <p:cNvPr id="446519" name="Rectangle 119"/>
            <p:cNvSpPr>
              <a:spLocks noChangeArrowheads="1"/>
            </p:cNvSpPr>
            <p:nvPr/>
          </p:nvSpPr>
          <p:spPr bwMode="auto">
            <a:xfrm>
              <a:off x="3525" y="317"/>
              <a:ext cx="1533" cy="745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446520" name="Text Box 120"/>
            <p:cNvSpPr txBox="1">
              <a:spLocks noChangeArrowheads="1"/>
            </p:cNvSpPr>
            <p:nvPr/>
          </p:nvSpPr>
          <p:spPr bwMode="auto">
            <a:xfrm>
              <a:off x="3494" y="291"/>
              <a:ext cx="1604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400" i="0">
                  <a:latin typeface="Arial" charset="0"/>
                </a:rPr>
                <a:t>  in         out                 out</a:t>
              </a:r>
            </a:p>
            <a:p>
              <a:r>
                <a:rPr lang="en-US" sz="1400" i="0">
                  <a:latin typeface="Arial" charset="0"/>
                </a:rPr>
                <a:t>label     label   dest    interface</a:t>
              </a:r>
            </a:p>
          </p:txBody>
        </p:sp>
        <p:sp>
          <p:nvSpPr>
            <p:cNvPr id="446521" name="Line 121"/>
            <p:cNvSpPr>
              <a:spLocks noChangeShapeType="1"/>
            </p:cNvSpPr>
            <p:nvPr/>
          </p:nvSpPr>
          <p:spPr bwMode="auto">
            <a:xfrm>
              <a:off x="3534" y="605"/>
              <a:ext cx="150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46522" name="Text Box 122"/>
            <p:cNvSpPr txBox="1">
              <a:spLocks noChangeArrowheads="1"/>
            </p:cNvSpPr>
            <p:nvPr/>
          </p:nvSpPr>
          <p:spPr bwMode="auto">
            <a:xfrm>
              <a:off x="3545" y="609"/>
              <a:ext cx="150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i="0">
                  <a:latin typeface="Arial" charset="0"/>
                </a:rPr>
                <a:t>10      6      A       1</a:t>
              </a:r>
            </a:p>
          </p:txBody>
        </p:sp>
        <p:sp>
          <p:nvSpPr>
            <p:cNvPr id="446523" name="Line 123"/>
            <p:cNvSpPr>
              <a:spLocks noChangeShapeType="1"/>
            </p:cNvSpPr>
            <p:nvPr/>
          </p:nvSpPr>
          <p:spPr bwMode="auto">
            <a:xfrm>
              <a:off x="3857" y="324"/>
              <a:ext cx="1" cy="73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46524" name="Text Box 124"/>
            <p:cNvSpPr txBox="1">
              <a:spLocks noChangeArrowheads="1"/>
            </p:cNvSpPr>
            <p:nvPr/>
          </p:nvSpPr>
          <p:spPr bwMode="auto">
            <a:xfrm>
              <a:off x="3540" y="830"/>
              <a:ext cx="150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i="0">
                  <a:latin typeface="Arial" charset="0"/>
                </a:rPr>
                <a:t>12      9      D       0</a:t>
              </a:r>
            </a:p>
          </p:txBody>
        </p:sp>
        <p:sp>
          <p:nvSpPr>
            <p:cNvPr id="446525" name="Line 125"/>
            <p:cNvSpPr>
              <a:spLocks noChangeShapeType="1"/>
            </p:cNvSpPr>
            <p:nvPr/>
          </p:nvSpPr>
          <p:spPr bwMode="auto">
            <a:xfrm>
              <a:off x="4215" y="335"/>
              <a:ext cx="1" cy="73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46526" name="Line 126"/>
            <p:cNvSpPr>
              <a:spLocks noChangeShapeType="1"/>
            </p:cNvSpPr>
            <p:nvPr/>
          </p:nvSpPr>
          <p:spPr bwMode="auto">
            <a:xfrm>
              <a:off x="4573" y="329"/>
              <a:ext cx="1" cy="73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446498" name="Rectangle 127"/>
          <p:cNvSpPr>
            <a:spLocks noChangeArrowheads="1"/>
          </p:cNvSpPr>
          <p:nvPr/>
        </p:nvSpPr>
        <p:spPr bwMode="auto">
          <a:xfrm>
            <a:off x="1843088" y="1651000"/>
            <a:ext cx="2433637" cy="14351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446499" name="Text Box 128"/>
          <p:cNvSpPr txBox="1">
            <a:spLocks noChangeArrowheads="1"/>
          </p:cNvSpPr>
          <p:nvPr/>
        </p:nvSpPr>
        <p:spPr bwMode="auto">
          <a:xfrm>
            <a:off x="1793875" y="1609725"/>
            <a:ext cx="25463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 i="0">
                <a:latin typeface="Arial" charset="0"/>
              </a:rPr>
              <a:t>  in         out                 out</a:t>
            </a:r>
          </a:p>
          <a:p>
            <a:r>
              <a:rPr lang="en-US" sz="1400" i="0">
                <a:latin typeface="Arial" charset="0"/>
              </a:rPr>
              <a:t>label     label   dest    interface</a:t>
            </a:r>
          </a:p>
        </p:txBody>
      </p:sp>
      <p:sp>
        <p:nvSpPr>
          <p:cNvPr id="446500" name="Line 129"/>
          <p:cNvSpPr>
            <a:spLocks noChangeShapeType="1"/>
          </p:cNvSpPr>
          <p:nvPr/>
        </p:nvSpPr>
        <p:spPr bwMode="auto">
          <a:xfrm>
            <a:off x="1857375" y="2108200"/>
            <a:ext cx="23923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46501" name="Text Box 130"/>
          <p:cNvSpPr txBox="1">
            <a:spLocks noChangeArrowheads="1"/>
          </p:cNvSpPr>
          <p:nvPr/>
        </p:nvSpPr>
        <p:spPr bwMode="auto">
          <a:xfrm>
            <a:off x="1874838" y="2114550"/>
            <a:ext cx="23812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i="0">
                <a:latin typeface="Arial" charset="0"/>
              </a:rPr>
              <a:t>        10      A       0</a:t>
            </a:r>
          </a:p>
        </p:txBody>
      </p:sp>
      <p:sp>
        <p:nvSpPr>
          <p:cNvPr id="446502" name="Line 131"/>
          <p:cNvSpPr>
            <a:spLocks noChangeShapeType="1"/>
          </p:cNvSpPr>
          <p:nvPr/>
        </p:nvSpPr>
        <p:spPr bwMode="auto">
          <a:xfrm>
            <a:off x="2370138" y="1662113"/>
            <a:ext cx="1587" cy="1412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46503" name="Text Box 132"/>
          <p:cNvSpPr txBox="1">
            <a:spLocks noChangeArrowheads="1"/>
          </p:cNvSpPr>
          <p:nvPr/>
        </p:nvSpPr>
        <p:spPr bwMode="auto">
          <a:xfrm>
            <a:off x="1865313" y="2455863"/>
            <a:ext cx="2381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i="0">
                <a:latin typeface="Arial" charset="0"/>
              </a:rPr>
              <a:t>        12      D       0</a:t>
            </a:r>
          </a:p>
        </p:txBody>
      </p:sp>
      <p:sp>
        <p:nvSpPr>
          <p:cNvPr id="446504" name="Line 133"/>
          <p:cNvSpPr>
            <a:spLocks noChangeShapeType="1"/>
          </p:cNvSpPr>
          <p:nvPr/>
        </p:nvSpPr>
        <p:spPr bwMode="auto">
          <a:xfrm>
            <a:off x="2938463" y="1658938"/>
            <a:ext cx="1587" cy="142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46505" name="Line 134"/>
          <p:cNvSpPr>
            <a:spLocks noChangeShapeType="1"/>
          </p:cNvSpPr>
          <p:nvPr/>
        </p:nvSpPr>
        <p:spPr bwMode="auto">
          <a:xfrm>
            <a:off x="3506788" y="1670050"/>
            <a:ext cx="1587" cy="14017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46506" name="Text Box 135"/>
          <p:cNvSpPr txBox="1">
            <a:spLocks noChangeArrowheads="1"/>
          </p:cNvSpPr>
          <p:nvPr/>
        </p:nvSpPr>
        <p:spPr bwMode="auto">
          <a:xfrm>
            <a:off x="3335338" y="4198938"/>
            <a:ext cx="2825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i="0">
                <a:latin typeface="Arial" charset="0"/>
              </a:rPr>
              <a:t>1</a:t>
            </a:r>
          </a:p>
        </p:txBody>
      </p:sp>
      <p:grpSp>
        <p:nvGrpSpPr>
          <p:cNvPr id="446507" name="Group 137"/>
          <p:cNvGrpSpPr>
            <a:grpSpLocks/>
          </p:cNvGrpSpPr>
          <p:nvPr/>
        </p:nvGrpSpPr>
        <p:grpSpPr bwMode="auto">
          <a:xfrm>
            <a:off x="1716088" y="5661025"/>
            <a:ext cx="2546350" cy="922338"/>
            <a:chOff x="679" y="3270"/>
            <a:chExt cx="1604" cy="581"/>
          </a:xfrm>
        </p:grpSpPr>
        <p:sp>
          <p:nvSpPr>
            <p:cNvPr id="446512" name="Rectangle 138"/>
            <p:cNvSpPr>
              <a:spLocks noChangeArrowheads="1"/>
            </p:cNvSpPr>
            <p:nvPr/>
          </p:nvSpPr>
          <p:spPr bwMode="auto">
            <a:xfrm>
              <a:off x="710" y="3296"/>
              <a:ext cx="1533" cy="55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446513" name="Text Box 139"/>
            <p:cNvSpPr txBox="1">
              <a:spLocks noChangeArrowheads="1"/>
            </p:cNvSpPr>
            <p:nvPr/>
          </p:nvSpPr>
          <p:spPr bwMode="auto">
            <a:xfrm>
              <a:off x="679" y="3270"/>
              <a:ext cx="1604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400" i="0">
                  <a:latin typeface="Arial" charset="0"/>
                </a:rPr>
                <a:t>  in         out                 out</a:t>
              </a:r>
            </a:p>
            <a:p>
              <a:r>
                <a:rPr lang="en-US" sz="1400" i="0">
                  <a:latin typeface="Arial" charset="0"/>
                </a:rPr>
                <a:t>label     label   dest    interface</a:t>
              </a:r>
            </a:p>
          </p:txBody>
        </p:sp>
        <p:sp>
          <p:nvSpPr>
            <p:cNvPr id="446514" name="Line 140"/>
            <p:cNvSpPr>
              <a:spLocks noChangeShapeType="1"/>
            </p:cNvSpPr>
            <p:nvPr/>
          </p:nvSpPr>
          <p:spPr bwMode="auto">
            <a:xfrm>
              <a:off x="719" y="3584"/>
              <a:ext cx="150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46515" name="Text Box 141"/>
            <p:cNvSpPr txBox="1">
              <a:spLocks noChangeArrowheads="1"/>
            </p:cNvSpPr>
            <p:nvPr/>
          </p:nvSpPr>
          <p:spPr bwMode="auto">
            <a:xfrm>
              <a:off x="730" y="3588"/>
              <a:ext cx="150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i="0">
                  <a:latin typeface="Arial" charset="0"/>
                </a:rPr>
                <a:t> 8        6      A       0</a:t>
              </a:r>
            </a:p>
          </p:txBody>
        </p:sp>
        <p:sp>
          <p:nvSpPr>
            <p:cNvPr id="446516" name="Line 142"/>
            <p:cNvSpPr>
              <a:spLocks noChangeShapeType="1"/>
            </p:cNvSpPr>
            <p:nvPr/>
          </p:nvSpPr>
          <p:spPr bwMode="auto">
            <a:xfrm>
              <a:off x="1042" y="3303"/>
              <a:ext cx="1" cy="54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46517" name="Line 143"/>
            <p:cNvSpPr>
              <a:spLocks noChangeShapeType="1"/>
            </p:cNvSpPr>
            <p:nvPr/>
          </p:nvSpPr>
          <p:spPr bwMode="auto">
            <a:xfrm>
              <a:off x="1426" y="3306"/>
              <a:ext cx="1" cy="54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46518" name="Line 144"/>
            <p:cNvSpPr>
              <a:spLocks noChangeShapeType="1"/>
            </p:cNvSpPr>
            <p:nvPr/>
          </p:nvSpPr>
          <p:spPr bwMode="auto">
            <a:xfrm>
              <a:off x="1750" y="3309"/>
              <a:ext cx="1" cy="54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446508" name="Text Box 145"/>
          <p:cNvSpPr txBox="1">
            <a:spLocks noChangeArrowheads="1"/>
          </p:cNvSpPr>
          <p:nvPr/>
        </p:nvSpPr>
        <p:spPr bwMode="auto">
          <a:xfrm>
            <a:off x="4487863" y="4914900"/>
            <a:ext cx="2825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i="0">
                <a:latin typeface="Arial" charset="0"/>
              </a:rPr>
              <a:t>0</a:t>
            </a:r>
          </a:p>
        </p:txBody>
      </p:sp>
      <p:sp>
        <p:nvSpPr>
          <p:cNvPr id="446509" name="Text Box 146"/>
          <p:cNvSpPr txBox="1">
            <a:spLocks noChangeArrowheads="1"/>
          </p:cNvSpPr>
          <p:nvPr/>
        </p:nvSpPr>
        <p:spPr bwMode="auto">
          <a:xfrm>
            <a:off x="1847850" y="2757488"/>
            <a:ext cx="2381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i="0">
                <a:latin typeface="Arial" charset="0"/>
              </a:rPr>
              <a:t>          8      A       1</a:t>
            </a:r>
          </a:p>
        </p:txBody>
      </p:sp>
      <p:sp>
        <p:nvSpPr>
          <p:cNvPr id="446510" name="Rectangle 14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 dirty="0" smtClean="0"/>
              <a:t>Πίνακες προώθησης του </a:t>
            </a:r>
            <a:r>
              <a:rPr lang="en-US" sz="3200" dirty="0" smtClean="0"/>
              <a:t>MPLS</a:t>
            </a:r>
          </a:p>
        </p:txBody>
      </p:sp>
      <p:sp>
        <p:nvSpPr>
          <p:cNvPr id="446511" name="Rectangle 5"/>
          <p:cNvSpPr>
            <a:spLocks noGrp="1" noChangeArrowheads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l-GR" dirty="0" smtClean="0"/>
              <a:t>Δίκτυα Επικοινωνιών- </a:t>
            </a:r>
            <a:r>
              <a:rPr lang="en-US" dirty="0"/>
              <a:t>5: </a:t>
            </a:r>
            <a:r>
              <a:rPr lang="el-GR" dirty="0"/>
              <a:t>Επίπεδο ζεύξης δεδομένων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513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Επίπεδο ζεύξης</a:t>
            </a:r>
          </a:p>
        </p:txBody>
      </p:sp>
      <p:sp>
        <p:nvSpPr>
          <p:cNvPr id="448514" name="2 - Θέση υποσέλιδου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l-GR" dirty="0" smtClean="0"/>
              <a:t>Δίκτυα Επικοινωνιών- </a:t>
            </a:r>
            <a:r>
              <a:rPr lang="en-US" dirty="0"/>
              <a:t>5: </a:t>
            </a:r>
            <a:r>
              <a:rPr lang="el-GR" dirty="0"/>
              <a:t>Επίπεδο ζεύξης δεδομένων</a:t>
            </a:r>
            <a:endParaRPr lang="en-US" dirty="0"/>
          </a:p>
        </p:txBody>
      </p:sp>
      <p:sp>
        <p:nvSpPr>
          <p:cNvPr id="448515" name="3 - Θέση αριθμού διαφάνειας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9CB1CDB5-8B3E-4B62-A492-E0B3788230E9}" type="slidenum">
              <a:rPr lang="en-US" smtClean="0">
                <a:latin typeface="Arial" charset="0"/>
                <a:cs typeface="Arial" charset="0"/>
              </a:rPr>
              <a:pPr/>
              <a:t>83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604838" y="1431925"/>
            <a:ext cx="3810000" cy="4648200"/>
          </a:xfrm>
          <a:prstGeom prst="rect">
            <a:avLst/>
          </a:prstGeom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  <a:defRPr/>
            </a:pPr>
            <a:r>
              <a:rPr lang="en-US" sz="2400" i="0" kern="0" dirty="0">
                <a:latin typeface="+mn-lt"/>
              </a:rPr>
              <a:t>5.1 </a:t>
            </a:r>
            <a:r>
              <a:rPr lang="el-GR" sz="2400" i="0" kern="0" dirty="0">
                <a:latin typeface="+mn-lt"/>
              </a:rPr>
              <a:t>Εισαγωγή και υπηρεσίες</a:t>
            </a:r>
            <a:endParaRPr lang="en-US" sz="2400" i="0" kern="0" dirty="0">
              <a:latin typeface="+mn-lt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  <a:defRPr/>
            </a:pPr>
            <a:r>
              <a:rPr lang="en-US" sz="2400" i="0" kern="0" dirty="0">
                <a:latin typeface="+mn-lt"/>
              </a:rPr>
              <a:t>5.2 </a:t>
            </a:r>
            <a:r>
              <a:rPr lang="el-GR" sz="2400" i="0" kern="0" dirty="0">
                <a:latin typeface="+mn-lt"/>
              </a:rPr>
              <a:t>Ανίχνευση και διόρθωση σφαλμάτων</a:t>
            </a:r>
            <a:endParaRPr lang="en-US" sz="2400" i="0" kern="0" dirty="0">
              <a:latin typeface="+mn-lt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  <a:defRPr/>
            </a:pPr>
            <a:r>
              <a:rPr lang="en-US" sz="2400" i="0" kern="0" dirty="0">
                <a:latin typeface="+mn-lt"/>
              </a:rPr>
              <a:t>5.3</a:t>
            </a:r>
            <a:r>
              <a:rPr lang="el-GR" sz="2400" i="0" kern="0" dirty="0">
                <a:latin typeface="+mn-lt"/>
              </a:rPr>
              <a:t>Πρωτόκολλα πολλαπλής πρόσβασης</a:t>
            </a:r>
            <a:endParaRPr lang="en-US" sz="2400" i="0" kern="0" dirty="0">
              <a:latin typeface="+mn-lt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  <a:defRPr/>
            </a:pPr>
            <a:r>
              <a:rPr lang="en-US" sz="2400" i="0" kern="0" dirty="0">
                <a:latin typeface="+mn-lt"/>
              </a:rPr>
              <a:t>5.4 LANs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§"/>
              <a:defRPr/>
            </a:pPr>
            <a:r>
              <a:rPr lang="el-GR" sz="2000" i="0" kern="0" dirty="0" err="1">
                <a:latin typeface="+mn-lt"/>
              </a:rPr>
              <a:t>Διευθυνσιοδότηση</a:t>
            </a:r>
            <a:r>
              <a:rPr lang="el-GR" sz="2000" i="0" kern="0" dirty="0">
                <a:latin typeface="+mn-lt"/>
              </a:rPr>
              <a:t>,</a:t>
            </a:r>
            <a:r>
              <a:rPr lang="en-US" sz="2000" i="0" kern="0" dirty="0">
                <a:latin typeface="+mn-lt"/>
              </a:rPr>
              <a:t> ARP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§"/>
              <a:defRPr/>
            </a:pPr>
            <a:r>
              <a:rPr lang="en-US" sz="2000" i="0" kern="0" dirty="0">
                <a:latin typeface="+mn-lt"/>
              </a:rPr>
              <a:t>Ethernet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§"/>
              <a:defRPr/>
            </a:pPr>
            <a:r>
              <a:rPr lang="el-GR" sz="2000" i="0" kern="0" dirty="0" err="1">
                <a:latin typeface="+mn-lt"/>
              </a:rPr>
              <a:t>Μεταγωγείς</a:t>
            </a:r>
            <a:r>
              <a:rPr lang="el-GR" sz="2000" i="0" kern="0" dirty="0">
                <a:latin typeface="+mn-lt"/>
              </a:rPr>
              <a:t> (</a:t>
            </a:r>
            <a:r>
              <a:rPr lang="en-US" sz="2000" i="0" kern="0" dirty="0">
                <a:latin typeface="+mn-lt"/>
              </a:rPr>
              <a:t>switches)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§"/>
              <a:defRPr/>
            </a:pPr>
            <a:r>
              <a:rPr lang="en-US" sz="2000" i="0" kern="0" dirty="0">
                <a:latin typeface="+mn-lt"/>
              </a:rPr>
              <a:t>VLANs</a:t>
            </a:r>
          </a:p>
        </p:txBody>
      </p:sp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4448175" y="1408113"/>
            <a:ext cx="4054475" cy="4648200"/>
          </a:xfrm>
          <a:prstGeom prst="rect">
            <a:avLst/>
          </a:prstGeom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  <a:defRPr/>
            </a:pPr>
            <a:r>
              <a:rPr lang="en-US" sz="2400" i="0" kern="0" dirty="0">
                <a:latin typeface="+mn-lt"/>
              </a:rPr>
              <a:t>5.5 </a:t>
            </a:r>
            <a:r>
              <a:rPr lang="el-GR" sz="2400" i="0" kern="0" dirty="0">
                <a:latin typeface="+mn-lt"/>
              </a:rPr>
              <a:t>Εικονικές Ζεύξεις</a:t>
            </a:r>
            <a:r>
              <a:rPr lang="en-US" sz="2400" i="0" kern="0" dirty="0">
                <a:latin typeface="+mn-lt"/>
              </a:rPr>
              <a:t>: MPLS</a:t>
            </a: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  <a:defRPr/>
            </a:pPr>
            <a:r>
              <a:rPr lang="en-US" sz="2400" i="0" kern="0" dirty="0">
                <a:solidFill>
                  <a:srgbClr val="FF0000"/>
                </a:solidFill>
                <a:latin typeface="+mn-lt"/>
              </a:rPr>
              <a:t>5.6 </a:t>
            </a:r>
            <a:r>
              <a:rPr lang="el-GR" sz="2400" i="0" kern="0" dirty="0">
                <a:solidFill>
                  <a:srgbClr val="FF0000"/>
                </a:solidFill>
                <a:latin typeface="+mn-lt"/>
              </a:rPr>
              <a:t>Δικτύωση κέντρων δεδομένων</a:t>
            </a:r>
            <a:endParaRPr lang="en-US" sz="2400" i="0" kern="0" dirty="0">
              <a:solidFill>
                <a:srgbClr val="FF0000"/>
              </a:solidFill>
              <a:latin typeface="+mn-lt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  <a:defRPr/>
            </a:pPr>
            <a:r>
              <a:rPr lang="en-US" sz="2400" i="0" kern="0" dirty="0">
                <a:latin typeface="+mn-lt"/>
              </a:rPr>
              <a:t>5.</a:t>
            </a:r>
            <a:r>
              <a:rPr lang="el-GR" sz="2400" i="0" kern="0" dirty="0">
                <a:latin typeface="+mn-lt"/>
              </a:rPr>
              <a:t>7 Η </a:t>
            </a:r>
            <a:r>
              <a:rPr lang="en-US" sz="2400" i="0" kern="0" dirty="0">
                <a:latin typeface="+mn-lt"/>
              </a:rPr>
              <a:t>“</a:t>
            </a:r>
            <a:r>
              <a:rPr lang="el-GR" sz="2400" i="0" kern="0" dirty="0">
                <a:latin typeface="+mn-lt"/>
              </a:rPr>
              <a:t>ζωή</a:t>
            </a:r>
            <a:r>
              <a:rPr lang="en-US" sz="2400" i="0" kern="0" dirty="0">
                <a:latin typeface="+mn-lt"/>
              </a:rPr>
              <a:t>”</a:t>
            </a:r>
            <a:r>
              <a:rPr lang="el-GR" sz="2400" i="0" kern="0" dirty="0">
                <a:latin typeface="+mn-lt"/>
              </a:rPr>
              <a:t> μιας </a:t>
            </a:r>
            <a:r>
              <a:rPr lang="en-US" sz="2400" i="0" kern="0" dirty="0">
                <a:latin typeface="+mn-lt"/>
              </a:rPr>
              <a:t>web </a:t>
            </a:r>
            <a:r>
              <a:rPr lang="el-GR" sz="2400" i="0" kern="0" dirty="0">
                <a:latin typeface="+mn-lt"/>
              </a:rPr>
              <a:t>αίτησης</a:t>
            </a:r>
            <a:endParaRPr lang="en-US" sz="2400" i="0" kern="0" dirty="0">
              <a:latin typeface="+mn-lt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ZapfDingbats" pitchFamily="82" charset="2"/>
              <a:buNone/>
              <a:defRPr/>
            </a:pPr>
            <a:endParaRPr lang="en-US" sz="2400" i="0" kern="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537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 dirty="0" smtClean="0"/>
              <a:t>Δίκτυα κέντρων δεδομένων</a:t>
            </a:r>
          </a:p>
        </p:txBody>
      </p:sp>
      <p:sp>
        <p:nvSpPr>
          <p:cNvPr id="449538" name="2 - Θέση υποσέλιδου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l-GR" dirty="0" smtClean="0"/>
              <a:t>Δίκτυα Επικοινωνιών- </a:t>
            </a:r>
            <a:r>
              <a:rPr lang="en-US" dirty="0"/>
              <a:t>5: </a:t>
            </a:r>
            <a:r>
              <a:rPr lang="el-GR" dirty="0"/>
              <a:t>Επίπεδο ζεύξης δεδομένων</a:t>
            </a:r>
            <a:endParaRPr lang="en-US" dirty="0"/>
          </a:p>
        </p:txBody>
      </p:sp>
      <p:sp>
        <p:nvSpPr>
          <p:cNvPr id="449539" name="3 - Θέση αριθμού διαφάνειας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9A9C5593-B0EB-4C32-857B-D8FE8BDFFE6C}" type="slidenum">
              <a:rPr lang="en-US" smtClean="0">
                <a:latin typeface="Arial" charset="0"/>
                <a:cs typeface="Arial" charset="0"/>
              </a:rPr>
              <a:pPr/>
              <a:t>84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449540" name="4 - TextBox"/>
          <p:cNvSpPr txBox="1">
            <a:spLocks noChangeArrowheads="1"/>
          </p:cNvSpPr>
          <p:nvPr/>
        </p:nvSpPr>
        <p:spPr bwMode="auto">
          <a:xfrm>
            <a:off x="0" y="1524000"/>
            <a:ext cx="880745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buClr>
                <a:schemeClr val="accent2"/>
              </a:buClr>
              <a:buFont typeface="Wingdings" pitchFamily="2" charset="2"/>
              <a:buChar char="q"/>
            </a:pPr>
            <a:r>
              <a:rPr lang="el-GR" i="0"/>
              <a:t> 10δες με 100δες χιλιάδες υπολογιστών, συχνά στενά συνδεδεμένων, σε κοντινή απόσταση</a:t>
            </a:r>
          </a:p>
          <a:p>
            <a:pPr lvl="1" eaLnBrk="0" hangingPunct="0">
              <a:buClr>
                <a:schemeClr val="accent2"/>
              </a:buClr>
              <a:buFont typeface="Wingdings" pitchFamily="2" charset="2"/>
              <a:buChar char="§"/>
            </a:pPr>
            <a:r>
              <a:rPr lang="el-GR" sz="1600" i="0"/>
              <a:t> </a:t>
            </a:r>
            <a:r>
              <a:rPr lang="en-US" sz="1600" i="0"/>
              <a:t>e-business </a:t>
            </a:r>
            <a:r>
              <a:rPr lang="el-GR" sz="1600" i="0"/>
              <a:t>(π.χ. </a:t>
            </a:r>
            <a:r>
              <a:rPr lang="en-US" sz="1600" i="0"/>
              <a:t>Amazon)</a:t>
            </a:r>
          </a:p>
          <a:p>
            <a:pPr lvl="1" eaLnBrk="0" hangingPunct="0">
              <a:buClr>
                <a:schemeClr val="accent2"/>
              </a:buClr>
              <a:buFont typeface="Wingdings" pitchFamily="2" charset="2"/>
              <a:buChar char="§"/>
            </a:pPr>
            <a:r>
              <a:rPr lang="en-US" sz="1600" i="0"/>
              <a:t> servers </a:t>
            </a:r>
            <a:r>
              <a:rPr lang="el-GR" sz="1600" i="0"/>
              <a:t>περιεχομένου (π.χ. </a:t>
            </a:r>
            <a:r>
              <a:rPr lang="en-US" sz="1600" i="0"/>
              <a:t>YouTube, Akamai, Apple, Microsoft)</a:t>
            </a:r>
          </a:p>
          <a:p>
            <a:pPr lvl="1" eaLnBrk="0" hangingPunct="0">
              <a:buClr>
                <a:schemeClr val="accent2"/>
              </a:buClr>
              <a:buFont typeface="Wingdings" pitchFamily="2" charset="2"/>
              <a:buChar char="§"/>
            </a:pPr>
            <a:r>
              <a:rPr lang="en-US" sz="1600" i="0"/>
              <a:t> </a:t>
            </a:r>
            <a:r>
              <a:rPr lang="el-GR" sz="1600" i="0"/>
              <a:t>μηχανές αναζήτησης, εξόρυξη δεδομένων (π.χ. </a:t>
            </a:r>
            <a:r>
              <a:rPr lang="en-US" sz="1600" i="0"/>
              <a:t>Google)</a:t>
            </a:r>
            <a:endParaRPr lang="el-GR" sz="1600" i="0"/>
          </a:p>
        </p:txBody>
      </p:sp>
      <p:sp>
        <p:nvSpPr>
          <p:cNvPr id="449541" name="5 - TextBox"/>
          <p:cNvSpPr txBox="1">
            <a:spLocks noChangeArrowheads="1"/>
          </p:cNvSpPr>
          <p:nvPr/>
        </p:nvSpPr>
        <p:spPr bwMode="auto">
          <a:xfrm>
            <a:off x="0" y="3400425"/>
            <a:ext cx="5373688" cy="1354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buClr>
                <a:schemeClr val="accent2"/>
              </a:buClr>
              <a:buFont typeface="Wingdings" pitchFamily="2" charset="2"/>
              <a:buChar char="q"/>
            </a:pPr>
            <a:r>
              <a:rPr lang="el-GR" i="0" dirty="0"/>
              <a:t> προκλήσεις:</a:t>
            </a:r>
          </a:p>
          <a:p>
            <a:pPr lvl="1" eaLnBrk="0" hangingPunct="0">
              <a:buClr>
                <a:schemeClr val="accent2"/>
              </a:buClr>
              <a:buFont typeface="Wingdings" pitchFamily="2" charset="2"/>
              <a:buChar char="§"/>
            </a:pPr>
            <a:r>
              <a:rPr lang="el-GR" sz="1600" i="0" dirty="0"/>
              <a:t> πολλαπλές εφαρμογές, κάθε μία εξυπηρετεί τεράστιο αριθμό πελατών</a:t>
            </a:r>
          </a:p>
          <a:p>
            <a:pPr lvl="1" eaLnBrk="0" hangingPunct="0">
              <a:buClr>
                <a:schemeClr val="accent2"/>
              </a:buClr>
              <a:buFont typeface="Wingdings" pitchFamily="2" charset="2"/>
              <a:buChar char="§"/>
            </a:pPr>
            <a:r>
              <a:rPr lang="el-GR" sz="1600" i="0" dirty="0"/>
              <a:t> </a:t>
            </a:r>
            <a:r>
              <a:rPr lang="el-GR" sz="1600" i="0" dirty="0" smtClean="0"/>
              <a:t>διαχείριση/εξισορρόπηση </a:t>
            </a:r>
            <a:r>
              <a:rPr lang="el-GR" sz="1600" i="0" dirty="0"/>
              <a:t>φόρτου, αποφυγή επεξεργασίας, δικτύωση, συμφόρηση δεδομένων</a:t>
            </a:r>
          </a:p>
        </p:txBody>
      </p:sp>
      <p:pic>
        <p:nvPicPr>
          <p:cNvPr id="449542" name="Picture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5088" y="3033713"/>
            <a:ext cx="3527425" cy="2522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9543" name="TextBox 3"/>
          <p:cNvSpPr txBox="1">
            <a:spLocks noChangeArrowheads="1"/>
          </p:cNvSpPr>
          <p:nvPr/>
        </p:nvSpPr>
        <p:spPr bwMode="auto">
          <a:xfrm>
            <a:off x="5089525" y="5534025"/>
            <a:ext cx="28289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400" i="0">
                <a:latin typeface="Arial" charset="0"/>
                <a:cs typeface="Arial" charset="0"/>
              </a:rPr>
              <a:t>Inside a 40-ft Microsoft container, </a:t>
            </a:r>
          </a:p>
          <a:p>
            <a:pPr eaLnBrk="0" hangingPunct="0"/>
            <a:r>
              <a:rPr lang="en-US" sz="1400" i="0">
                <a:latin typeface="Arial" charset="0"/>
                <a:cs typeface="Arial" charset="0"/>
              </a:rPr>
              <a:t>Chicago data center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61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 dirty="0" smtClean="0"/>
              <a:t>Δίκτυα κέντρων δεδομένων</a:t>
            </a:r>
          </a:p>
        </p:txBody>
      </p:sp>
      <p:sp>
        <p:nvSpPr>
          <p:cNvPr id="450562" name="2 - Θέση υποσέλιδου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l-GR" dirty="0" smtClean="0"/>
              <a:t>Δίκτυα Επικοινωνιών- </a:t>
            </a:r>
            <a:r>
              <a:rPr lang="en-US" dirty="0"/>
              <a:t>5: </a:t>
            </a:r>
            <a:r>
              <a:rPr lang="el-GR" dirty="0"/>
              <a:t>Επίπεδο ζεύξης δεδομένων</a:t>
            </a:r>
            <a:endParaRPr lang="en-US" dirty="0"/>
          </a:p>
        </p:txBody>
      </p:sp>
      <p:sp>
        <p:nvSpPr>
          <p:cNvPr id="450563" name="3 - Θέση αριθμού διαφάνειας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E2D706B3-B760-4595-A93C-C772546C15D1}" type="slidenum">
              <a:rPr lang="en-US" smtClean="0">
                <a:latin typeface="Arial" charset="0"/>
                <a:cs typeface="Arial" charset="0"/>
              </a:rPr>
              <a:pPr/>
              <a:t>85</a:t>
            </a:fld>
            <a:endParaRPr lang="en-US" smtClean="0">
              <a:latin typeface="Arial" charset="0"/>
              <a:cs typeface="Arial" charset="0"/>
            </a:endParaRPr>
          </a:p>
        </p:txBody>
      </p:sp>
      <p:cxnSp>
        <p:nvCxnSpPr>
          <p:cNvPr id="5" name="Straight Connector 507"/>
          <p:cNvCxnSpPr>
            <a:stCxn id="463963" idx="3"/>
            <a:endCxn id="450673" idx="1"/>
          </p:cNvCxnSpPr>
          <p:nvPr/>
        </p:nvCxnSpPr>
        <p:spPr>
          <a:xfrm flipH="1">
            <a:off x="1606550" y="4151313"/>
            <a:ext cx="893763" cy="39211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11"/>
          <p:cNvCxnSpPr/>
          <p:nvPr/>
        </p:nvCxnSpPr>
        <p:spPr>
          <a:xfrm>
            <a:off x="2638425" y="4017963"/>
            <a:ext cx="374650" cy="53816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528"/>
          <p:cNvCxnSpPr/>
          <p:nvPr/>
        </p:nvCxnSpPr>
        <p:spPr>
          <a:xfrm flipH="1">
            <a:off x="4868863" y="4121150"/>
            <a:ext cx="415925" cy="53816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531"/>
          <p:cNvCxnSpPr/>
          <p:nvPr/>
        </p:nvCxnSpPr>
        <p:spPr>
          <a:xfrm>
            <a:off x="5597525" y="4005263"/>
            <a:ext cx="374650" cy="53816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50568" name="Group 187"/>
          <p:cNvGrpSpPr>
            <a:grpSpLocks/>
          </p:cNvGrpSpPr>
          <p:nvPr/>
        </p:nvGrpSpPr>
        <p:grpSpPr bwMode="auto">
          <a:xfrm>
            <a:off x="2105025" y="3932238"/>
            <a:ext cx="1052513" cy="355600"/>
            <a:chOff x="4410" y="1365"/>
            <a:chExt cx="663" cy="224"/>
          </a:xfrm>
        </p:grpSpPr>
        <p:sp>
          <p:nvSpPr>
            <p:cNvPr id="463962" name="Rectangle 188"/>
            <p:cNvSpPr>
              <a:spLocks noChangeArrowheads="1"/>
            </p:cNvSpPr>
            <p:nvPr/>
          </p:nvSpPr>
          <p:spPr bwMode="auto">
            <a:xfrm>
              <a:off x="4410" y="1500"/>
              <a:ext cx="495" cy="87"/>
            </a:xfrm>
            <a:prstGeom prst="rect">
              <a:avLst/>
            </a:prstGeom>
            <a:gradFill rotWithShape="1">
              <a:gsLst>
                <a:gs pos="0">
                  <a:schemeClr val="hlink"/>
                </a:gs>
                <a:gs pos="100000">
                  <a:schemeClr val="bg1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 i="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463963" name="AutoShape 189"/>
            <p:cNvSpPr>
              <a:spLocks noChangeArrowheads="1"/>
            </p:cNvSpPr>
            <p:nvPr/>
          </p:nvSpPr>
          <p:spPr bwMode="auto">
            <a:xfrm>
              <a:off x="4410" y="1368"/>
              <a:ext cx="663" cy="135"/>
            </a:xfrm>
            <a:prstGeom prst="parallelogram">
              <a:avLst>
                <a:gd name="adj" fmla="val 122778"/>
              </a:avLst>
            </a:prstGeom>
            <a:gradFill rotWithShape="1">
              <a:gsLst>
                <a:gs pos="0">
                  <a:schemeClr val="hlink"/>
                </a:gs>
                <a:gs pos="100000">
                  <a:schemeClr val="bg1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 i="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463964" name="Freeform 190"/>
            <p:cNvSpPr>
              <a:spLocks/>
            </p:cNvSpPr>
            <p:nvPr/>
          </p:nvSpPr>
          <p:spPr bwMode="auto">
            <a:xfrm>
              <a:off x="4904" y="1365"/>
              <a:ext cx="169" cy="224"/>
            </a:xfrm>
            <a:custGeom>
              <a:avLst/>
              <a:gdLst>
                <a:gd name="T0" fmla="*/ 0 w 169"/>
                <a:gd name="T1" fmla="*/ 138 h 224"/>
                <a:gd name="T2" fmla="*/ 0 w 169"/>
                <a:gd name="T3" fmla="*/ 224 h 224"/>
                <a:gd name="T4" fmla="*/ 169 w 169"/>
                <a:gd name="T5" fmla="*/ 77 h 224"/>
                <a:gd name="T6" fmla="*/ 169 w 169"/>
                <a:gd name="T7" fmla="*/ 0 h 224"/>
                <a:gd name="T8" fmla="*/ 0 w 169"/>
                <a:gd name="T9" fmla="*/ 138 h 2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9"/>
                <a:gd name="T16" fmla="*/ 0 h 224"/>
                <a:gd name="T17" fmla="*/ 169 w 169"/>
                <a:gd name="T18" fmla="*/ 224 h 2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9" h="224">
                  <a:moveTo>
                    <a:pt x="0" y="138"/>
                  </a:moveTo>
                  <a:lnTo>
                    <a:pt x="0" y="224"/>
                  </a:lnTo>
                  <a:lnTo>
                    <a:pt x="169" y="77"/>
                  </a:lnTo>
                  <a:lnTo>
                    <a:pt x="169" y="0"/>
                  </a:lnTo>
                  <a:lnTo>
                    <a:pt x="0" y="138"/>
                  </a:lnTo>
                  <a:close/>
                </a:path>
              </a:pathLst>
            </a:custGeom>
            <a:solidFill>
              <a:schemeClr val="accent1"/>
            </a:solidFill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63965" name="Freeform 191"/>
            <p:cNvSpPr>
              <a:spLocks/>
            </p:cNvSpPr>
            <p:nvPr/>
          </p:nvSpPr>
          <p:spPr bwMode="auto">
            <a:xfrm>
              <a:off x="4475" y="1395"/>
              <a:ext cx="506" cy="80"/>
            </a:xfrm>
            <a:custGeom>
              <a:avLst/>
              <a:gdLst>
                <a:gd name="T0" fmla="*/ 0 w 280"/>
                <a:gd name="T1" fmla="*/ 80 h 63"/>
                <a:gd name="T2" fmla="*/ 67 w 280"/>
                <a:gd name="T3" fmla="*/ 79 h 63"/>
                <a:gd name="T4" fmla="*/ 396 w 280"/>
                <a:gd name="T5" fmla="*/ 0 h 63"/>
                <a:gd name="T6" fmla="*/ 506 w 280"/>
                <a:gd name="T7" fmla="*/ 0 h 6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80"/>
                <a:gd name="T13" fmla="*/ 0 h 63"/>
                <a:gd name="T14" fmla="*/ 280 w 280"/>
                <a:gd name="T15" fmla="*/ 63 h 6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80" h="63">
                  <a:moveTo>
                    <a:pt x="0" y="63"/>
                  </a:moveTo>
                  <a:lnTo>
                    <a:pt x="37" y="62"/>
                  </a:lnTo>
                  <a:lnTo>
                    <a:pt x="219" y="0"/>
                  </a:lnTo>
                  <a:lnTo>
                    <a:pt x="280" y="0"/>
                  </a:lnTo>
                </a:path>
              </a:pathLst>
            </a:custGeom>
            <a:noFill/>
            <a:ln w="19050" cap="flat" cmpd="sng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63966" name="Freeform 192"/>
            <p:cNvSpPr>
              <a:spLocks/>
            </p:cNvSpPr>
            <p:nvPr/>
          </p:nvSpPr>
          <p:spPr bwMode="auto">
            <a:xfrm>
              <a:off x="4593" y="1391"/>
              <a:ext cx="293" cy="93"/>
            </a:xfrm>
            <a:custGeom>
              <a:avLst/>
              <a:gdLst>
                <a:gd name="T0" fmla="*/ 0 w 293"/>
                <a:gd name="T1" fmla="*/ 0 h 93"/>
                <a:gd name="T2" fmla="*/ 67 w 293"/>
                <a:gd name="T3" fmla="*/ 1 h 93"/>
                <a:gd name="T4" fmla="*/ 195 w 293"/>
                <a:gd name="T5" fmla="*/ 93 h 93"/>
                <a:gd name="T6" fmla="*/ 293 w 293"/>
                <a:gd name="T7" fmla="*/ 93 h 9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93"/>
                <a:gd name="T13" fmla="*/ 0 h 93"/>
                <a:gd name="T14" fmla="*/ 293 w 293"/>
                <a:gd name="T15" fmla="*/ 93 h 9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93" h="93">
                  <a:moveTo>
                    <a:pt x="0" y="0"/>
                  </a:moveTo>
                  <a:lnTo>
                    <a:pt x="67" y="1"/>
                  </a:lnTo>
                  <a:lnTo>
                    <a:pt x="195" y="93"/>
                  </a:lnTo>
                  <a:lnTo>
                    <a:pt x="293" y="93"/>
                  </a:lnTo>
                </a:path>
              </a:pathLst>
            </a:custGeom>
            <a:noFill/>
            <a:ln w="19050" cap="flat" cmpd="sng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450569" name="Group 187"/>
          <p:cNvGrpSpPr>
            <a:grpSpLocks/>
          </p:cNvGrpSpPr>
          <p:nvPr/>
        </p:nvGrpSpPr>
        <p:grpSpPr bwMode="auto">
          <a:xfrm>
            <a:off x="4924425" y="3932238"/>
            <a:ext cx="1052513" cy="355600"/>
            <a:chOff x="4410" y="1365"/>
            <a:chExt cx="663" cy="224"/>
          </a:xfrm>
        </p:grpSpPr>
        <p:sp>
          <p:nvSpPr>
            <p:cNvPr id="463957" name="Rectangle 188"/>
            <p:cNvSpPr>
              <a:spLocks noChangeArrowheads="1"/>
            </p:cNvSpPr>
            <p:nvPr/>
          </p:nvSpPr>
          <p:spPr bwMode="auto">
            <a:xfrm>
              <a:off x="4410" y="1500"/>
              <a:ext cx="495" cy="87"/>
            </a:xfrm>
            <a:prstGeom prst="rect">
              <a:avLst/>
            </a:prstGeom>
            <a:gradFill rotWithShape="1">
              <a:gsLst>
                <a:gs pos="0">
                  <a:schemeClr val="hlink"/>
                </a:gs>
                <a:gs pos="100000">
                  <a:schemeClr val="bg1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 i="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463958" name="AutoShape 189"/>
            <p:cNvSpPr>
              <a:spLocks noChangeArrowheads="1"/>
            </p:cNvSpPr>
            <p:nvPr/>
          </p:nvSpPr>
          <p:spPr bwMode="auto">
            <a:xfrm>
              <a:off x="4410" y="1368"/>
              <a:ext cx="663" cy="135"/>
            </a:xfrm>
            <a:prstGeom prst="parallelogram">
              <a:avLst>
                <a:gd name="adj" fmla="val 122778"/>
              </a:avLst>
            </a:prstGeom>
            <a:gradFill rotWithShape="1">
              <a:gsLst>
                <a:gs pos="0">
                  <a:schemeClr val="hlink"/>
                </a:gs>
                <a:gs pos="100000">
                  <a:schemeClr val="bg1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 i="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463959" name="Freeform 190"/>
            <p:cNvSpPr>
              <a:spLocks/>
            </p:cNvSpPr>
            <p:nvPr/>
          </p:nvSpPr>
          <p:spPr bwMode="auto">
            <a:xfrm>
              <a:off x="4904" y="1365"/>
              <a:ext cx="169" cy="224"/>
            </a:xfrm>
            <a:custGeom>
              <a:avLst/>
              <a:gdLst>
                <a:gd name="T0" fmla="*/ 0 w 169"/>
                <a:gd name="T1" fmla="*/ 138 h 224"/>
                <a:gd name="T2" fmla="*/ 0 w 169"/>
                <a:gd name="T3" fmla="*/ 224 h 224"/>
                <a:gd name="T4" fmla="*/ 169 w 169"/>
                <a:gd name="T5" fmla="*/ 77 h 224"/>
                <a:gd name="T6" fmla="*/ 169 w 169"/>
                <a:gd name="T7" fmla="*/ 0 h 224"/>
                <a:gd name="T8" fmla="*/ 0 w 169"/>
                <a:gd name="T9" fmla="*/ 138 h 2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9"/>
                <a:gd name="T16" fmla="*/ 0 h 224"/>
                <a:gd name="T17" fmla="*/ 169 w 169"/>
                <a:gd name="T18" fmla="*/ 224 h 2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9" h="224">
                  <a:moveTo>
                    <a:pt x="0" y="138"/>
                  </a:moveTo>
                  <a:lnTo>
                    <a:pt x="0" y="224"/>
                  </a:lnTo>
                  <a:lnTo>
                    <a:pt x="169" y="77"/>
                  </a:lnTo>
                  <a:lnTo>
                    <a:pt x="169" y="0"/>
                  </a:lnTo>
                  <a:lnTo>
                    <a:pt x="0" y="138"/>
                  </a:lnTo>
                  <a:close/>
                </a:path>
              </a:pathLst>
            </a:custGeom>
            <a:solidFill>
              <a:schemeClr val="accent1"/>
            </a:solidFill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63960" name="Freeform 191"/>
            <p:cNvSpPr>
              <a:spLocks/>
            </p:cNvSpPr>
            <p:nvPr/>
          </p:nvSpPr>
          <p:spPr bwMode="auto">
            <a:xfrm>
              <a:off x="4475" y="1395"/>
              <a:ext cx="506" cy="80"/>
            </a:xfrm>
            <a:custGeom>
              <a:avLst/>
              <a:gdLst>
                <a:gd name="T0" fmla="*/ 0 w 280"/>
                <a:gd name="T1" fmla="*/ 80 h 63"/>
                <a:gd name="T2" fmla="*/ 67 w 280"/>
                <a:gd name="T3" fmla="*/ 79 h 63"/>
                <a:gd name="T4" fmla="*/ 396 w 280"/>
                <a:gd name="T5" fmla="*/ 0 h 63"/>
                <a:gd name="T6" fmla="*/ 506 w 280"/>
                <a:gd name="T7" fmla="*/ 0 h 6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80"/>
                <a:gd name="T13" fmla="*/ 0 h 63"/>
                <a:gd name="T14" fmla="*/ 280 w 280"/>
                <a:gd name="T15" fmla="*/ 63 h 6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80" h="63">
                  <a:moveTo>
                    <a:pt x="0" y="63"/>
                  </a:moveTo>
                  <a:lnTo>
                    <a:pt x="37" y="62"/>
                  </a:lnTo>
                  <a:lnTo>
                    <a:pt x="219" y="0"/>
                  </a:lnTo>
                  <a:lnTo>
                    <a:pt x="280" y="0"/>
                  </a:lnTo>
                </a:path>
              </a:pathLst>
            </a:custGeom>
            <a:noFill/>
            <a:ln w="19050" cap="flat" cmpd="sng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63961" name="Freeform 192"/>
            <p:cNvSpPr>
              <a:spLocks/>
            </p:cNvSpPr>
            <p:nvPr/>
          </p:nvSpPr>
          <p:spPr bwMode="auto">
            <a:xfrm>
              <a:off x="4593" y="1391"/>
              <a:ext cx="293" cy="93"/>
            </a:xfrm>
            <a:custGeom>
              <a:avLst/>
              <a:gdLst>
                <a:gd name="T0" fmla="*/ 0 w 293"/>
                <a:gd name="T1" fmla="*/ 0 h 93"/>
                <a:gd name="T2" fmla="*/ 67 w 293"/>
                <a:gd name="T3" fmla="*/ 1 h 93"/>
                <a:gd name="T4" fmla="*/ 195 w 293"/>
                <a:gd name="T5" fmla="*/ 93 h 93"/>
                <a:gd name="T6" fmla="*/ 293 w 293"/>
                <a:gd name="T7" fmla="*/ 93 h 9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93"/>
                <a:gd name="T13" fmla="*/ 0 h 93"/>
                <a:gd name="T14" fmla="*/ 293 w 293"/>
                <a:gd name="T15" fmla="*/ 93 h 9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93" h="93">
                  <a:moveTo>
                    <a:pt x="0" y="0"/>
                  </a:moveTo>
                  <a:lnTo>
                    <a:pt x="67" y="1"/>
                  </a:lnTo>
                  <a:lnTo>
                    <a:pt x="195" y="93"/>
                  </a:lnTo>
                  <a:lnTo>
                    <a:pt x="293" y="93"/>
                  </a:lnTo>
                </a:path>
              </a:pathLst>
            </a:custGeom>
            <a:noFill/>
            <a:ln w="19050" cap="flat" cmpd="sng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cxnSp>
        <p:nvCxnSpPr>
          <p:cNvPr id="21" name="Straight Connector 497"/>
          <p:cNvCxnSpPr>
            <a:stCxn id="463965" idx="0"/>
          </p:cNvCxnSpPr>
          <p:nvPr/>
        </p:nvCxnSpPr>
        <p:spPr>
          <a:xfrm flipH="1" flipV="1">
            <a:off x="1724025" y="3779838"/>
            <a:ext cx="484188" cy="3270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504"/>
          <p:cNvCxnSpPr/>
          <p:nvPr/>
        </p:nvCxnSpPr>
        <p:spPr>
          <a:xfrm flipH="1">
            <a:off x="5915025" y="3856038"/>
            <a:ext cx="457200" cy="2286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524"/>
          <p:cNvCxnSpPr/>
          <p:nvPr/>
        </p:nvCxnSpPr>
        <p:spPr>
          <a:xfrm flipH="1">
            <a:off x="5534025" y="3563938"/>
            <a:ext cx="0" cy="3683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527"/>
          <p:cNvCxnSpPr/>
          <p:nvPr/>
        </p:nvCxnSpPr>
        <p:spPr>
          <a:xfrm flipH="1">
            <a:off x="2714625" y="3551238"/>
            <a:ext cx="0" cy="3683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538"/>
          <p:cNvCxnSpPr/>
          <p:nvPr/>
        </p:nvCxnSpPr>
        <p:spPr>
          <a:xfrm>
            <a:off x="3014663" y="2540000"/>
            <a:ext cx="1069975" cy="4460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0575" name="TextBox 546"/>
          <p:cNvSpPr txBox="1">
            <a:spLocks noChangeArrowheads="1"/>
          </p:cNvSpPr>
          <p:nvPr/>
        </p:nvSpPr>
        <p:spPr bwMode="auto">
          <a:xfrm>
            <a:off x="6908800" y="5600700"/>
            <a:ext cx="1065213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i="0">
                <a:solidFill>
                  <a:srgbClr val="000000"/>
                </a:solidFill>
                <a:latin typeface="Calibri" pitchFamily="34" charset="0"/>
              </a:rPr>
              <a:t>Server racks</a:t>
            </a:r>
          </a:p>
        </p:txBody>
      </p:sp>
      <p:sp>
        <p:nvSpPr>
          <p:cNvPr id="450576" name="TextBox 554"/>
          <p:cNvSpPr txBox="1">
            <a:spLocks noChangeArrowheads="1"/>
          </p:cNvSpPr>
          <p:nvPr/>
        </p:nvSpPr>
        <p:spPr bwMode="auto">
          <a:xfrm>
            <a:off x="6894513" y="5143500"/>
            <a:ext cx="11430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 i="0">
                <a:solidFill>
                  <a:srgbClr val="000000"/>
                </a:solidFill>
                <a:latin typeface="Calibri" pitchFamily="34" charset="0"/>
              </a:rPr>
              <a:t>TOR switches</a:t>
            </a:r>
          </a:p>
        </p:txBody>
      </p:sp>
      <p:sp>
        <p:nvSpPr>
          <p:cNvPr id="450577" name="TextBox 431"/>
          <p:cNvSpPr txBox="1">
            <a:spLocks noChangeArrowheads="1"/>
          </p:cNvSpPr>
          <p:nvPr/>
        </p:nvSpPr>
        <p:spPr bwMode="auto">
          <a:xfrm>
            <a:off x="6985000" y="4008438"/>
            <a:ext cx="159067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 i="0">
                <a:solidFill>
                  <a:srgbClr val="000000"/>
                </a:solidFill>
                <a:latin typeface="Calibri" pitchFamily="34" charset="0"/>
              </a:rPr>
              <a:t>Tier-1 switches</a:t>
            </a:r>
          </a:p>
        </p:txBody>
      </p:sp>
      <p:sp>
        <p:nvSpPr>
          <p:cNvPr id="450578" name="TextBox 432"/>
          <p:cNvSpPr txBox="1">
            <a:spLocks noChangeArrowheads="1"/>
          </p:cNvSpPr>
          <p:nvPr/>
        </p:nvSpPr>
        <p:spPr bwMode="auto">
          <a:xfrm>
            <a:off x="6892925" y="4654550"/>
            <a:ext cx="159067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 i="0">
                <a:solidFill>
                  <a:srgbClr val="000000"/>
                </a:solidFill>
                <a:latin typeface="Calibri" pitchFamily="34" charset="0"/>
              </a:rPr>
              <a:t>Tier-2 switches</a:t>
            </a:r>
          </a:p>
        </p:txBody>
      </p:sp>
      <p:grpSp>
        <p:nvGrpSpPr>
          <p:cNvPr id="450579" name="Group 1287"/>
          <p:cNvGrpSpPr>
            <a:grpSpLocks/>
          </p:cNvGrpSpPr>
          <p:nvPr/>
        </p:nvGrpSpPr>
        <p:grpSpPr bwMode="auto">
          <a:xfrm>
            <a:off x="6359525" y="3449638"/>
            <a:ext cx="381000" cy="609600"/>
            <a:chOff x="4140" y="429"/>
            <a:chExt cx="1425" cy="2396"/>
          </a:xfrm>
        </p:grpSpPr>
        <p:sp>
          <p:nvSpPr>
            <p:cNvPr id="463925" name="Freeform 1288"/>
            <p:cNvSpPr>
              <a:spLocks/>
            </p:cNvSpPr>
            <p:nvPr/>
          </p:nvSpPr>
          <p:spPr bwMode="auto">
            <a:xfrm>
              <a:off x="5268" y="435"/>
              <a:ext cx="285" cy="2284"/>
            </a:xfrm>
            <a:custGeom>
              <a:avLst/>
              <a:gdLst>
                <a:gd name="T0" fmla="*/ 21 w 354"/>
                <a:gd name="T1" fmla="*/ 0 h 2742"/>
                <a:gd name="T2" fmla="*/ 118 w 354"/>
                <a:gd name="T3" fmla="*/ 137 h 2742"/>
                <a:gd name="T4" fmla="*/ 115 w 354"/>
                <a:gd name="T5" fmla="*/ 1054 h 2742"/>
                <a:gd name="T6" fmla="*/ 0 w 354"/>
                <a:gd name="T7" fmla="*/ 1102 h 2742"/>
                <a:gd name="T8" fmla="*/ 21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4"/>
                <a:gd name="T16" fmla="*/ 0 h 2742"/>
                <a:gd name="T17" fmla="*/ 354 w 354"/>
                <a:gd name="T18" fmla="*/ 2742 h 27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63926" name="Rectangle 1289"/>
            <p:cNvSpPr>
              <a:spLocks noChangeArrowheads="1"/>
            </p:cNvSpPr>
            <p:nvPr/>
          </p:nvSpPr>
          <p:spPr bwMode="auto">
            <a:xfrm>
              <a:off x="4205" y="429"/>
              <a:ext cx="1045" cy="2284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 i="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463927" name="Freeform 1290"/>
            <p:cNvSpPr>
              <a:spLocks/>
            </p:cNvSpPr>
            <p:nvPr/>
          </p:nvSpPr>
          <p:spPr bwMode="auto">
            <a:xfrm>
              <a:off x="5322" y="573"/>
              <a:ext cx="166" cy="2115"/>
            </a:xfrm>
            <a:custGeom>
              <a:avLst/>
              <a:gdLst>
                <a:gd name="T0" fmla="*/ 2 w 211"/>
                <a:gd name="T1" fmla="*/ 0 h 2537"/>
                <a:gd name="T2" fmla="*/ 65 w 211"/>
                <a:gd name="T3" fmla="*/ 88 h 2537"/>
                <a:gd name="T4" fmla="*/ 2 w 211"/>
                <a:gd name="T5" fmla="*/ 1007 h 2537"/>
                <a:gd name="T6" fmla="*/ 2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1"/>
                <a:gd name="T13" fmla="*/ 0 h 2537"/>
                <a:gd name="T14" fmla="*/ 211 w 211"/>
                <a:gd name="T15" fmla="*/ 2537 h 253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63928" name="Freeform 1291"/>
            <p:cNvSpPr>
              <a:spLocks/>
            </p:cNvSpPr>
            <p:nvPr/>
          </p:nvSpPr>
          <p:spPr bwMode="auto">
            <a:xfrm>
              <a:off x="5286" y="1639"/>
              <a:ext cx="261" cy="187"/>
            </a:xfrm>
            <a:custGeom>
              <a:avLst/>
              <a:gdLst>
                <a:gd name="T0" fmla="*/ 2 w 328"/>
                <a:gd name="T1" fmla="*/ 0 h 226"/>
                <a:gd name="T2" fmla="*/ 107 w 328"/>
                <a:gd name="T3" fmla="*/ 50 h 226"/>
                <a:gd name="T4" fmla="*/ 105 w 328"/>
                <a:gd name="T5" fmla="*/ 89 h 226"/>
                <a:gd name="T6" fmla="*/ 0 w 328"/>
                <a:gd name="T7" fmla="*/ 40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63929" name="Rectangle 1292"/>
            <p:cNvSpPr>
              <a:spLocks noChangeArrowheads="1"/>
            </p:cNvSpPr>
            <p:nvPr/>
          </p:nvSpPr>
          <p:spPr bwMode="auto">
            <a:xfrm>
              <a:off x="4211" y="691"/>
              <a:ext cx="600" cy="50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 i="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grpSp>
          <p:nvGrpSpPr>
            <p:cNvPr id="463930" name="Group 1293"/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463955" name="AutoShape 1294"/>
              <p:cNvSpPr>
                <a:spLocks noChangeArrowheads="1"/>
              </p:cNvSpPr>
              <p:nvPr/>
            </p:nvSpPr>
            <p:spPr bwMode="auto">
              <a:xfrm>
                <a:off x="617" y="2566"/>
                <a:ext cx="719" cy="150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 i="0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463956" name="AutoShape 1295"/>
              <p:cNvSpPr>
                <a:spLocks noChangeArrowheads="1"/>
              </p:cNvSpPr>
              <p:nvPr/>
            </p:nvSpPr>
            <p:spPr bwMode="auto">
              <a:xfrm>
                <a:off x="632" y="2584"/>
                <a:ext cx="689" cy="108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 i="0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</p:grpSp>
        <p:sp>
          <p:nvSpPr>
            <p:cNvPr id="463931" name="Rectangle 1296"/>
            <p:cNvSpPr>
              <a:spLocks noChangeArrowheads="1"/>
            </p:cNvSpPr>
            <p:nvPr/>
          </p:nvSpPr>
          <p:spPr bwMode="auto">
            <a:xfrm>
              <a:off x="4223" y="1022"/>
              <a:ext cx="600" cy="4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 i="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grpSp>
          <p:nvGrpSpPr>
            <p:cNvPr id="463932" name="Group 1297"/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463953" name="AutoShape 1298"/>
              <p:cNvSpPr>
                <a:spLocks noChangeArrowheads="1"/>
              </p:cNvSpPr>
              <p:nvPr/>
            </p:nvSpPr>
            <p:spPr bwMode="auto">
              <a:xfrm>
                <a:off x="612" y="2571"/>
                <a:ext cx="726" cy="136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 i="0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463954" name="AutoShape 1299"/>
              <p:cNvSpPr>
                <a:spLocks noChangeArrowheads="1"/>
              </p:cNvSpPr>
              <p:nvPr/>
            </p:nvSpPr>
            <p:spPr bwMode="auto">
              <a:xfrm>
                <a:off x="627" y="2584"/>
                <a:ext cx="696" cy="104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 i="0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</p:grpSp>
        <p:sp>
          <p:nvSpPr>
            <p:cNvPr id="463933" name="Rectangle 1300"/>
            <p:cNvSpPr>
              <a:spLocks noChangeArrowheads="1"/>
            </p:cNvSpPr>
            <p:nvPr/>
          </p:nvSpPr>
          <p:spPr bwMode="auto">
            <a:xfrm>
              <a:off x="4217" y="1359"/>
              <a:ext cx="594" cy="4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 i="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463934" name="Rectangle 1301"/>
            <p:cNvSpPr>
              <a:spLocks noChangeArrowheads="1"/>
            </p:cNvSpPr>
            <p:nvPr/>
          </p:nvSpPr>
          <p:spPr bwMode="auto">
            <a:xfrm>
              <a:off x="4229" y="1652"/>
              <a:ext cx="594" cy="50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 i="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grpSp>
          <p:nvGrpSpPr>
            <p:cNvPr id="463935" name="Group 1302"/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463951" name="AutoShape 1303"/>
              <p:cNvSpPr>
                <a:spLocks noChangeArrowheads="1"/>
              </p:cNvSpPr>
              <p:nvPr/>
            </p:nvSpPr>
            <p:spPr bwMode="auto">
              <a:xfrm>
                <a:off x="612" y="2568"/>
                <a:ext cx="725" cy="138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 i="0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463952" name="AutoShape 1304"/>
              <p:cNvSpPr>
                <a:spLocks noChangeArrowheads="1"/>
              </p:cNvSpPr>
              <p:nvPr/>
            </p:nvSpPr>
            <p:spPr bwMode="auto">
              <a:xfrm>
                <a:off x="627" y="2585"/>
                <a:ext cx="695" cy="103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 i="0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</p:grpSp>
        <p:sp>
          <p:nvSpPr>
            <p:cNvPr id="463936" name="Freeform 1305"/>
            <p:cNvSpPr>
              <a:spLocks/>
            </p:cNvSpPr>
            <p:nvPr/>
          </p:nvSpPr>
          <p:spPr bwMode="auto">
            <a:xfrm>
              <a:off x="5286" y="1352"/>
              <a:ext cx="267" cy="187"/>
            </a:xfrm>
            <a:custGeom>
              <a:avLst/>
              <a:gdLst>
                <a:gd name="T0" fmla="*/ 2 w 328"/>
                <a:gd name="T1" fmla="*/ 0 h 226"/>
                <a:gd name="T2" fmla="*/ 114 w 328"/>
                <a:gd name="T3" fmla="*/ 50 h 226"/>
                <a:gd name="T4" fmla="*/ 112 w 328"/>
                <a:gd name="T5" fmla="*/ 89 h 226"/>
                <a:gd name="T6" fmla="*/ 0 w 328"/>
                <a:gd name="T7" fmla="*/ 39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grpSp>
          <p:nvGrpSpPr>
            <p:cNvPr id="463937" name="Group 1306"/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463949" name="AutoShape 1307"/>
              <p:cNvSpPr>
                <a:spLocks noChangeArrowheads="1"/>
              </p:cNvSpPr>
              <p:nvPr/>
            </p:nvSpPr>
            <p:spPr bwMode="auto">
              <a:xfrm>
                <a:off x="615" y="2568"/>
                <a:ext cx="725" cy="137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 i="0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463950" name="AutoShape 1308"/>
              <p:cNvSpPr>
                <a:spLocks noChangeArrowheads="1"/>
              </p:cNvSpPr>
              <p:nvPr/>
            </p:nvSpPr>
            <p:spPr bwMode="auto">
              <a:xfrm>
                <a:off x="630" y="2587"/>
                <a:ext cx="695" cy="100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 i="0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</p:grpSp>
        <p:sp>
          <p:nvSpPr>
            <p:cNvPr id="463938" name="Rectangle 1309"/>
            <p:cNvSpPr>
              <a:spLocks noChangeArrowheads="1"/>
            </p:cNvSpPr>
            <p:nvPr/>
          </p:nvSpPr>
          <p:spPr bwMode="auto">
            <a:xfrm>
              <a:off x="5250" y="429"/>
              <a:ext cx="65" cy="2290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 i="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463939" name="Freeform 1310"/>
            <p:cNvSpPr>
              <a:spLocks/>
            </p:cNvSpPr>
            <p:nvPr/>
          </p:nvSpPr>
          <p:spPr bwMode="auto">
            <a:xfrm>
              <a:off x="5310" y="1009"/>
              <a:ext cx="238" cy="212"/>
            </a:xfrm>
            <a:custGeom>
              <a:avLst/>
              <a:gdLst>
                <a:gd name="T0" fmla="*/ 2 w 296"/>
                <a:gd name="T1" fmla="*/ 0 h 256"/>
                <a:gd name="T2" fmla="*/ 97 w 296"/>
                <a:gd name="T3" fmla="*/ 57 h 256"/>
                <a:gd name="T4" fmla="*/ 99 w 296"/>
                <a:gd name="T5" fmla="*/ 101 h 256"/>
                <a:gd name="T6" fmla="*/ 0 w 296"/>
                <a:gd name="T7" fmla="*/ 39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6"/>
                <a:gd name="T16" fmla="*/ 0 h 256"/>
                <a:gd name="T17" fmla="*/ 296 w 296"/>
                <a:gd name="T18" fmla="*/ 256 h 25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63940" name="Freeform 1311"/>
            <p:cNvSpPr>
              <a:spLocks/>
            </p:cNvSpPr>
            <p:nvPr/>
          </p:nvSpPr>
          <p:spPr bwMode="auto">
            <a:xfrm>
              <a:off x="5316" y="679"/>
              <a:ext cx="243" cy="243"/>
            </a:xfrm>
            <a:custGeom>
              <a:avLst/>
              <a:gdLst>
                <a:gd name="T0" fmla="*/ 0 w 304"/>
                <a:gd name="T1" fmla="*/ 0 h 288"/>
                <a:gd name="T2" fmla="*/ 100 w 304"/>
                <a:gd name="T3" fmla="*/ 68 h 288"/>
                <a:gd name="T4" fmla="*/ 94 w 304"/>
                <a:gd name="T5" fmla="*/ 121 h 288"/>
                <a:gd name="T6" fmla="*/ 2 w 304"/>
                <a:gd name="T7" fmla="*/ 52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4"/>
                <a:gd name="T16" fmla="*/ 0 h 288"/>
                <a:gd name="T17" fmla="*/ 304 w 304"/>
                <a:gd name="T18" fmla="*/ 288 h 28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63941" name="Oval 1312"/>
            <p:cNvSpPr>
              <a:spLocks noChangeArrowheads="1"/>
            </p:cNvSpPr>
            <p:nvPr/>
          </p:nvSpPr>
          <p:spPr bwMode="auto">
            <a:xfrm>
              <a:off x="5518" y="2613"/>
              <a:ext cx="48" cy="94"/>
            </a:xfrm>
            <a:prstGeom prst="ellipse">
              <a:avLst/>
            </a:prstGeom>
            <a:solidFill>
              <a:srgbClr val="3333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 i="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463942" name="Freeform 1313"/>
            <p:cNvSpPr>
              <a:spLocks/>
            </p:cNvSpPr>
            <p:nvPr/>
          </p:nvSpPr>
          <p:spPr bwMode="auto">
            <a:xfrm>
              <a:off x="5304" y="2613"/>
              <a:ext cx="243" cy="200"/>
            </a:xfrm>
            <a:custGeom>
              <a:avLst/>
              <a:gdLst>
                <a:gd name="T0" fmla="*/ 0 w 306"/>
                <a:gd name="T1" fmla="*/ 43 h 240"/>
                <a:gd name="T2" fmla="*/ 2 w 306"/>
                <a:gd name="T3" fmla="*/ 97 h 240"/>
                <a:gd name="T4" fmla="*/ 98 w 306"/>
                <a:gd name="T5" fmla="*/ 44 h 240"/>
                <a:gd name="T6" fmla="*/ 96 w 306"/>
                <a:gd name="T7" fmla="*/ 0 h 240"/>
                <a:gd name="T8" fmla="*/ 0 w 306"/>
                <a:gd name="T9" fmla="*/ 43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6"/>
                <a:gd name="T16" fmla="*/ 0 h 240"/>
                <a:gd name="T17" fmla="*/ 306 w 306"/>
                <a:gd name="T18" fmla="*/ 240 h 2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63943" name="AutoShape 1314"/>
            <p:cNvSpPr>
              <a:spLocks noChangeArrowheads="1"/>
            </p:cNvSpPr>
            <p:nvPr/>
          </p:nvSpPr>
          <p:spPr bwMode="auto">
            <a:xfrm>
              <a:off x="4140" y="2675"/>
              <a:ext cx="1199" cy="150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 i="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463944" name="AutoShape 1315"/>
            <p:cNvSpPr>
              <a:spLocks noChangeArrowheads="1"/>
            </p:cNvSpPr>
            <p:nvPr/>
          </p:nvSpPr>
          <p:spPr bwMode="auto">
            <a:xfrm>
              <a:off x="4205" y="2713"/>
              <a:ext cx="1069" cy="81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bg2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 i="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463945" name="Oval 1316"/>
            <p:cNvSpPr>
              <a:spLocks noChangeArrowheads="1"/>
            </p:cNvSpPr>
            <p:nvPr/>
          </p:nvSpPr>
          <p:spPr bwMode="auto">
            <a:xfrm>
              <a:off x="4306" y="2382"/>
              <a:ext cx="160" cy="144"/>
            </a:xfrm>
            <a:prstGeom prst="ellipse">
              <a:avLst/>
            </a:prstGeom>
            <a:solidFill>
              <a:srgbClr val="33CC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 i="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463946" name="Oval 1317"/>
            <p:cNvSpPr>
              <a:spLocks noChangeArrowheads="1"/>
            </p:cNvSpPr>
            <p:nvPr/>
          </p:nvSpPr>
          <p:spPr bwMode="auto">
            <a:xfrm>
              <a:off x="4484" y="2382"/>
              <a:ext cx="160" cy="144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l-GR" i="0">
                <a:solidFill>
                  <a:srgbClr val="FF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463947" name="Oval 1318"/>
            <p:cNvSpPr>
              <a:spLocks noChangeArrowheads="1"/>
            </p:cNvSpPr>
            <p:nvPr/>
          </p:nvSpPr>
          <p:spPr bwMode="auto">
            <a:xfrm>
              <a:off x="4663" y="2382"/>
              <a:ext cx="160" cy="137"/>
            </a:xfrm>
            <a:prstGeom prst="ellipse">
              <a:avLst/>
            </a:prstGeom>
            <a:solidFill>
              <a:srgbClr val="33CC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 i="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463948" name="Rectangle 1319"/>
            <p:cNvSpPr>
              <a:spLocks noChangeArrowheads="1"/>
            </p:cNvSpPr>
            <p:nvPr/>
          </p:nvSpPr>
          <p:spPr bwMode="auto">
            <a:xfrm>
              <a:off x="5060" y="1833"/>
              <a:ext cx="89" cy="761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 i="0">
                <a:solidFill>
                  <a:srgbClr val="000000"/>
                </a:solidFill>
                <a:latin typeface="Calibri" pitchFamily="34" charset="0"/>
              </a:endParaRPr>
            </a:p>
          </p:txBody>
        </p:sp>
      </p:grpSp>
      <p:sp>
        <p:nvSpPr>
          <p:cNvPr id="450580" name="TextBox 465"/>
          <p:cNvSpPr txBox="1">
            <a:spLocks noChangeArrowheads="1"/>
          </p:cNvSpPr>
          <p:nvPr/>
        </p:nvSpPr>
        <p:spPr bwMode="auto">
          <a:xfrm>
            <a:off x="6753225" y="3398838"/>
            <a:ext cx="15922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 i="0">
                <a:solidFill>
                  <a:srgbClr val="000000"/>
                </a:solidFill>
                <a:latin typeface="Calibri" pitchFamily="34" charset="0"/>
              </a:rPr>
              <a:t>Load </a:t>
            </a:r>
          </a:p>
          <a:p>
            <a:r>
              <a:rPr lang="en-US" sz="1400" i="0">
                <a:solidFill>
                  <a:srgbClr val="000000"/>
                </a:solidFill>
                <a:latin typeface="Calibri" pitchFamily="34" charset="0"/>
              </a:rPr>
              <a:t>balancer</a:t>
            </a:r>
          </a:p>
        </p:txBody>
      </p:sp>
      <p:grpSp>
        <p:nvGrpSpPr>
          <p:cNvPr id="450581" name="Group 1287"/>
          <p:cNvGrpSpPr>
            <a:grpSpLocks/>
          </p:cNvGrpSpPr>
          <p:nvPr/>
        </p:nvGrpSpPr>
        <p:grpSpPr bwMode="auto">
          <a:xfrm>
            <a:off x="1343025" y="3322638"/>
            <a:ext cx="381000" cy="609600"/>
            <a:chOff x="4140" y="429"/>
            <a:chExt cx="1425" cy="2396"/>
          </a:xfrm>
        </p:grpSpPr>
        <p:sp>
          <p:nvSpPr>
            <p:cNvPr id="463893" name="Freeform 1288"/>
            <p:cNvSpPr>
              <a:spLocks/>
            </p:cNvSpPr>
            <p:nvPr/>
          </p:nvSpPr>
          <p:spPr bwMode="auto">
            <a:xfrm>
              <a:off x="5268" y="435"/>
              <a:ext cx="285" cy="2284"/>
            </a:xfrm>
            <a:custGeom>
              <a:avLst/>
              <a:gdLst>
                <a:gd name="T0" fmla="*/ 21 w 354"/>
                <a:gd name="T1" fmla="*/ 0 h 2742"/>
                <a:gd name="T2" fmla="*/ 118 w 354"/>
                <a:gd name="T3" fmla="*/ 137 h 2742"/>
                <a:gd name="T4" fmla="*/ 115 w 354"/>
                <a:gd name="T5" fmla="*/ 1054 h 2742"/>
                <a:gd name="T6" fmla="*/ 0 w 354"/>
                <a:gd name="T7" fmla="*/ 1102 h 2742"/>
                <a:gd name="T8" fmla="*/ 21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4"/>
                <a:gd name="T16" fmla="*/ 0 h 2742"/>
                <a:gd name="T17" fmla="*/ 354 w 354"/>
                <a:gd name="T18" fmla="*/ 2742 h 27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63894" name="Rectangle 1289"/>
            <p:cNvSpPr>
              <a:spLocks noChangeArrowheads="1"/>
            </p:cNvSpPr>
            <p:nvPr/>
          </p:nvSpPr>
          <p:spPr bwMode="auto">
            <a:xfrm>
              <a:off x="4205" y="429"/>
              <a:ext cx="1045" cy="2284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 i="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463895" name="Freeform 1290"/>
            <p:cNvSpPr>
              <a:spLocks/>
            </p:cNvSpPr>
            <p:nvPr/>
          </p:nvSpPr>
          <p:spPr bwMode="auto">
            <a:xfrm>
              <a:off x="5322" y="573"/>
              <a:ext cx="166" cy="2115"/>
            </a:xfrm>
            <a:custGeom>
              <a:avLst/>
              <a:gdLst>
                <a:gd name="T0" fmla="*/ 2 w 211"/>
                <a:gd name="T1" fmla="*/ 0 h 2537"/>
                <a:gd name="T2" fmla="*/ 65 w 211"/>
                <a:gd name="T3" fmla="*/ 88 h 2537"/>
                <a:gd name="T4" fmla="*/ 2 w 211"/>
                <a:gd name="T5" fmla="*/ 1007 h 2537"/>
                <a:gd name="T6" fmla="*/ 2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1"/>
                <a:gd name="T13" fmla="*/ 0 h 2537"/>
                <a:gd name="T14" fmla="*/ 211 w 211"/>
                <a:gd name="T15" fmla="*/ 2537 h 253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63896" name="Freeform 1291"/>
            <p:cNvSpPr>
              <a:spLocks/>
            </p:cNvSpPr>
            <p:nvPr/>
          </p:nvSpPr>
          <p:spPr bwMode="auto">
            <a:xfrm>
              <a:off x="5286" y="1639"/>
              <a:ext cx="261" cy="187"/>
            </a:xfrm>
            <a:custGeom>
              <a:avLst/>
              <a:gdLst>
                <a:gd name="T0" fmla="*/ 2 w 328"/>
                <a:gd name="T1" fmla="*/ 0 h 226"/>
                <a:gd name="T2" fmla="*/ 107 w 328"/>
                <a:gd name="T3" fmla="*/ 50 h 226"/>
                <a:gd name="T4" fmla="*/ 105 w 328"/>
                <a:gd name="T5" fmla="*/ 89 h 226"/>
                <a:gd name="T6" fmla="*/ 0 w 328"/>
                <a:gd name="T7" fmla="*/ 40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63897" name="Rectangle 1292"/>
            <p:cNvSpPr>
              <a:spLocks noChangeArrowheads="1"/>
            </p:cNvSpPr>
            <p:nvPr/>
          </p:nvSpPr>
          <p:spPr bwMode="auto">
            <a:xfrm>
              <a:off x="4211" y="691"/>
              <a:ext cx="600" cy="50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 i="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grpSp>
          <p:nvGrpSpPr>
            <p:cNvPr id="463898" name="Group 1293"/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463923" name="AutoShape 1294"/>
              <p:cNvSpPr>
                <a:spLocks noChangeArrowheads="1"/>
              </p:cNvSpPr>
              <p:nvPr/>
            </p:nvSpPr>
            <p:spPr bwMode="auto">
              <a:xfrm>
                <a:off x="617" y="2566"/>
                <a:ext cx="719" cy="150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 i="0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463924" name="AutoShape 1295"/>
              <p:cNvSpPr>
                <a:spLocks noChangeArrowheads="1"/>
              </p:cNvSpPr>
              <p:nvPr/>
            </p:nvSpPr>
            <p:spPr bwMode="auto">
              <a:xfrm>
                <a:off x="632" y="2584"/>
                <a:ext cx="689" cy="108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 i="0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</p:grpSp>
        <p:sp>
          <p:nvSpPr>
            <p:cNvPr id="463899" name="Rectangle 1296"/>
            <p:cNvSpPr>
              <a:spLocks noChangeArrowheads="1"/>
            </p:cNvSpPr>
            <p:nvPr/>
          </p:nvSpPr>
          <p:spPr bwMode="auto">
            <a:xfrm>
              <a:off x="4223" y="1022"/>
              <a:ext cx="600" cy="4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 i="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grpSp>
          <p:nvGrpSpPr>
            <p:cNvPr id="463900" name="Group 1297"/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463921" name="AutoShape 1298"/>
              <p:cNvSpPr>
                <a:spLocks noChangeArrowheads="1"/>
              </p:cNvSpPr>
              <p:nvPr/>
            </p:nvSpPr>
            <p:spPr bwMode="auto">
              <a:xfrm>
                <a:off x="612" y="2571"/>
                <a:ext cx="726" cy="136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 i="0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463922" name="AutoShape 1299"/>
              <p:cNvSpPr>
                <a:spLocks noChangeArrowheads="1"/>
              </p:cNvSpPr>
              <p:nvPr/>
            </p:nvSpPr>
            <p:spPr bwMode="auto">
              <a:xfrm>
                <a:off x="627" y="2584"/>
                <a:ext cx="696" cy="104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 i="0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</p:grpSp>
        <p:sp>
          <p:nvSpPr>
            <p:cNvPr id="463901" name="Rectangle 1300"/>
            <p:cNvSpPr>
              <a:spLocks noChangeArrowheads="1"/>
            </p:cNvSpPr>
            <p:nvPr/>
          </p:nvSpPr>
          <p:spPr bwMode="auto">
            <a:xfrm>
              <a:off x="4217" y="1359"/>
              <a:ext cx="594" cy="4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 i="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463902" name="Rectangle 1301"/>
            <p:cNvSpPr>
              <a:spLocks noChangeArrowheads="1"/>
            </p:cNvSpPr>
            <p:nvPr/>
          </p:nvSpPr>
          <p:spPr bwMode="auto">
            <a:xfrm>
              <a:off x="4229" y="1652"/>
              <a:ext cx="594" cy="50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 i="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grpSp>
          <p:nvGrpSpPr>
            <p:cNvPr id="463903" name="Group 1302"/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463919" name="AutoShape 1303"/>
              <p:cNvSpPr>
                <a:spLocks noChangeArrowheads="1"/>
              </p:cNvSpPr>
              <p:nvPr/>
            </p:nvSpPr>
            <p:spPr bwMode="auto">
              <a:xfrm>
                <a:off x="612" y="2568"/>
                <a:ext cx="725" cy="138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 i="0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463920" name="AutoShape 1304"/>
              <p:cNvSpPr>
                <a:spLocks noChangeArrowheads="1"/>
              </p:cNvSpPr>
              <p:nvPr/>
            </p:nvSpPr>
            <p:spPr bwMode="auto">
              <a:xfrm>
                <a:off x="627" y="2585"/>
                <a:ext cx="695" cy="103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 i="0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</p:grpSp>
        <p:sp>
          <p:nvSpPr>
            <p:cNvPr id="463904" name="Freeform 1305"/>
            <p:cNvSpPr>
              <a:spLocks/>
            </p:cNvSpPr>
            <p:nvPr/>
          </p:nvSpPr>
          <p:spPr bwMode="auto">
            <a:xfrm>
              <a:off x="5286" y="1352"/>
              <a:ext cx="267" cy="187"/>
            </a:xfrm>
            <a:custGeom>
              <a:avLst/>
              <a:gdLst>
                <a:gd name="T0" fmla="*/ 2 w 328"/>
                <a:gd name="T1" fmla="*/ 0 h 226"/>
                <a:gd name="T2" fmla="*/ 114 w 328"/>
                <a:gd name="T3" fmla="*/ 50 h 226"/>
                <a:gd name="T4" fmla="*/ 112 w 328"/>
                <a:gd name="T5" fmla="*/ 89 h 226"/>
                <a:gd name="T6" fmla="*/ 0 w 328"/>
                <a:gd name="T7" fmla="*/ 39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grpSp>
          <p:nvGrpSpPr>
            <p:cNvPr id="463905" name="Group 1306"/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463917" name="AutoShape 1307"/>
              <p:cNvSpPr>
                <a:spLocks noChangeArrowheads="1"/>
              </p:cNvSpPr>
              <p:nvPr/>
            </p:nvSpPr>
            <p:spPr bwMode="auto">
              <a:xfrm>
                <a:off x="615" y="2568"/>
                <a:ext cx="725" cy="137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 i="0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463918" name="AutoShape 1308"/>
              <p:cNvSpPr>
                <a:spLocks noChangeArrowheads="1"/>
              </p:cNvSpPr>
              <p:nvPr/>
            </p:nvSpPr>
            <p:spPr bwMode="auto">
              <a:xfrm>
                <a:off x="630" y="2587"/>
                <a:ext cx="695" cy="100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 i="0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</p:grpSp>
        <p:sp>
          <p:nvSpPr>
            <p:cNvPr id="463906" name="Rectangle 1309"/>
            <p:cNvSpPr>
              <a:spLocks noChangeArrowheads="1"/>
            </p:cNvSpPr>
            <p:nvPr/>
          </p:nvSpPr>
          <p:spPr bwMode="auto">
            <a:xfrm>
              <a:off x="5250" y="429"/>
              <a:ext cx="65" cy="2290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 i="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463907" name="Freeform 1310"/>
            <p:cNvSpPr>
              <a:spLocks/>
            </p:cNvSpPr>
            <p:nvPr/>
          </p:nvSpPr>
          <p:spPr bwMode="auto">
            <a:xfrm>
              <a:off x="5310" y="1009"/>
              <a:ext cx="238" cy="212"/>
            </a:xfrm>
            <a:custGeom>
              <a:avLst/>
              <a:gdLst>
                <a:gd name="T0" fmla="*/ 2 w 296"/>
                <a:gd name="T1" fmla="*/ 0 h 256"/>
                <a:gd name="T2" fmla="*/ 97 w 296"/>
                <a:gd name="T3" fmla="*/ 57 h 256"/>
                <a:gd name="T4" fmla="*/ 99 w 296"/>
                <a:gd name="T5" fmla="*/ 101 h 256"/>
                <a:gd name="T6" fmla="*/ 0 w 296"/>
                <a:gd name="T7" fmla="*/ 39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6"/>
                <a:gd name="T16" fmla="*/ 0 h 256"/>
                <a:gd name="T17" fmla="*/ 296 w 296"/>
                <a:gd name="T18" fmla="*/ 256 h 25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63908" name="Freeform 1311"/>
            <p:cNvSpPr>
              <a:spLocks/>
            </p:cNvSpPr>
            <p:nvPr/>
          </p:nvSpPr>
          <p:spPr bwMode="auto">
            <a:xfrm>
              <a:off x="5316" y="679"/>
              <a:ext cx="243" cy="243"/>
            </a:xfrm>
            <a:custGeom>
              <a:avLst/>
              <a:gdLst>
                <a:gd name="T0" fmla="*/ 0 w 304"/>
                <a:gd name="T1" fmla="*/ 0 h 288"/>
                <a:gd name="T2" fmla="*/ 100 w 304"/>
                <a:gd name="T3" fmla="*/ 68 h 288"/>
                <a:gd name="T4" fmla="*/ 94 w 304"/>
                <a:gd name="T5" fmla="*/ 121 h 288"/>
                <a:gd name="T6" fmla="*/ 2 w 304"/>
                <a:gd name="T7" fmla="*/ 52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4"/>
                <a:gd name="T16" fmla="*/ 0 h 288"/>
                <a:gd name="T17" fmla="*/ 304 w 304"/>
                <a:gd name="T18" fmla="*/ 288 h 28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63909" name="Oval 1312"/>
            <p:cNvSpPr>
              <a:spLocks noChangeArrowheads="1"/>
            </p:cNvSpPr>
            <p:nvPr/>
          </p:nvSpPr>
          <p:spPr bwMode="auto">
            <a:xfrm>
              <a:off x="5518" y="2613"/>
              <a:ext cx="48" cy="94"/>
            </a:xfrm>
            <a:prstGeom prst="ellipse">
              <a:avLst/>
            </a:prstGeom>
            <a:solidFill>
              <a:srgbClr val="3333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 i="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463910" name="Freeform 1313"/>
            <p:cNvSpPr>
              <a:spLocks/>
            </p:cNvSpPr>
            <p:nvPr/>
          </p:nvSpPr>
          <p:spPr bwMode="auto">
            <a:xfrm>
              <a:off x="5304" y="2613"/>
              <a:ext cx="243" cy="200"/>
            </a:xfrm>
            <a:custGeom>
              <a:avLst/>
              <a:gdLst>
                <a:gd name="T0" fmla="*/ 0 w 306"/>
                <a:gd name="T1" fmla="*/ 43 h 240"/>
                <a:gd name="T2" fmla="*/ 2 w 306"/>
                <a:gd name="T3" fmla="*/ 97 h 240"/>
                <a:gd name="T4" fmla="*/ 98 w 306"/>
                <a:gd name="T5" fmla="*/ 44 h 240"/>
                <a:gd name="T6" fmla="*/ 96 w 306"/>
                <a:gd name="T7" fmla="*/ 0 h 240"/>
                <a:gd name="T8" fmla="*/ 0 w 306"/>
                <a:gd name="T9" fmla="*/ 43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6"/>
                <a:gd name="T16" fmla="*/ 0 h 240"/>
                <a:gd name="T17" fmla="*/ 306 w 306"/>
                <a:gd name="T18" fmla="*/ 240 h 2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63911" name="AutoShape 1314"/>
            <p:cNvSpPr>
              <a:spLocks noChangeArrowheads="1"/>
            </p:cNvSpPr>
            <p:nvPr/>
          </p:nvSpPr>
          <p:spPr bwMode="auto">
            <a:xfrm>
              <a:off x="4140" y="2675"/>
              <a:ext cx="1199" cy="150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 i="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463912" name="AutoShape 1315"/>
            <p:cNvSpPr>
              <a:spLocks noChangeArrowheads="1"/>
            </p:cNvSpPr>
            <p:nvPr/>
          </p:nvSpPr>
          <p:spPr bwMode="auto">
            <a:xfrm>
              <a:off x="4205" y="2713"/>
              <a:ext cx="1069" cy="81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bg2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 i="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463913" name="Oval 1316"/>
            <p:cNvSpPr>
              <a:spLocks noChangeArrowheads="1"/>
            </p:cNvSpPr>
            <p:nvPr/>
          </p:nvSpPr>
          <p:spPr bwMode="auto">
            <a:xfrm>
              <a:off x="4306" y="2382"/>
              <a:ext cx="160" cy="144"/>
            </a:xfrm>
            <a:prstGeom prst="ellipse">
              <a:avLst/>
            </a:prstGeom>
            <a:solidFill>
              <a:srgbClr val="33CC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 i="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463914" name="Oval 1317"/>
            <p:cNvSpPr>
              <a:spLocks noChangeArrowheads="1"/>
            </p:cNvSpPr>
            <p:nvPr/>
          </p:nvSpPr>
          <p:spPr bwMode="auto">
            <a:xfrm>
              <a:off x="4484" y="2382"/>
              <a:ext cx="160" cy="144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l-GR" i="0">
                <a:solidFill>
                  <a:srgbClr val="FF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463915" name="Oval 1318"/>
            <p:cNvSpPr>
              <a:spLocks noChangeArrowheads="1"/>
            </p:cNvSpPr>
            <p:nvPr/>
          </p:nvSpPr>
          <p:spPr bwMode="auto">
            <a:xfrm>
              <a:off x="4663" y="2382"/>
              <a:ext cx="160" cy="137"/>
            </a:xfrm>
            <a:prstGeom prst="ellipse">
              <a:avLst/>
            </a:prstGeom>
            <a:solidFill>
              <a:srgbClr val="33CC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 i="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463916" name="Rectangle 1319"/>
            <p:cNvSpPr>
              <a:spLocks noChangeArrowheads="1"/>
            </p:cNvSpPr>
            <p:nvPr/>
          </p:nvSpPr>
          <p:spPr bwMode="auto">
            <a:xfrm>
              <a:off x="5060" y="1833"/>
              <a:ext cx="89" cy="761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 i="0">
                <a:solidFill>
                  <a:srgbClr val="000000"/>
                </a:solidFill>
                <a:latin typeface="Calibri" pitchFamily="34" charset="0"/>
              </a:endParaRPr>
            </a:p>
          </p:txBody>
        </p:sp>
      </p:grpSp>
      <p:cxnSp>
        <p:nvCxnSpPr>
          <p:cNvPr id="97" name="Straight Connector 103"/>
          <p:cNvCxnSpPr/>
          <p:nvPr/>
        </p:nvCxnSpPr>
        <p:spPr>
          <a:xfrm flipH="1">
            <a:off x="835025" y="4676775"/>
            <a:ext cx="355600" cy="4953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105"/>
          <p:cNvCxnSpPr>
            <a:stCxn id="450672" idx="2"/>
          </p:cNvCxnSpPr>
          <p:nvPr/>
        </p:nvCxnSpPr>
        <p:spPr>
          <a:xfrm flipH="1">
            <a:off x="1139825" y="4891088"/>
            <a:ext cx="201613" cy="4857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107"/>
          <p:cNvCxnSpPr/>
          <p:nvPr/>
        </p:nvCxnSpPr>
        <p:spPr>
          <a:xfrm>
            <a:off x="1457325" y="4691063"/>
            <a:ext cx="57150" cy="49053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109"/>
          <p:cNvCxnSpPr>
            <a:endCxn id="451390" idx="0"/>
          </p:cNvCxnSpPr>
          <p:nvPr/>
        </p:nvCxnSpPr>
        <p:spPr>
          <a:xfrm>
            <a:off x="1597025" y="4714875"/>
            <a:ext cx="274638" cy="4572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50586" name="Group 505"/>
          <p:cNvGrpSpPr>
            <a:grpSpLocks/>
          </p:cNvGrpSpPr>
          <p:nvPr/>
        </p:nvGrpSpPr>
        <p:grpSpPr bwMode="auto">
          <a:xfrm>
            <a:off x="569913" y="5172075"/>
            <a:ext cx="331787" cy="1030288"/>
            <a:chOff x="6240352" y="2055335"/>
            <a:chExt cx="771307" cy="1017716"/>
          </a:xfrm>
        </p:grpSpPr>
        <p:grpSp>
          <p:nvGrpSpPr>
            <p:cNvPr id="451547" name="Group 506"/>
            <p:cNvGrpSpPr>
              <a:grpSpLocks/>
            </p:cNvGrpSpPr>
            <p:nvPr/>
          </p:nvGrpSpPr>
          <p:grpSpPr bwMode="auto">
            <a:xfrm>
              <a:off x="6240352" y="2235573"/>
              <a:ext cx="697981" cy="837478"/>
              <a:chOff x="6395998" y="3062424"/>
              <a:chExt cx="564403" cy="837478"/>
            </a:xfrm>
          </p:grpSpPr>
          <p:sp>
            <p:nvSpPr>
              <p:cNvPr id="123" name="Rectangle 533"/>
              <p:cNvSpPr/>
              <p:nvPr/>
            </p:nvSpPr>
            <p:spPr>
              <a:xfrm>
                <a:off x="6509397" y="3062521"/>
                <a:ext cx="447629" cy="741725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124" name="Straight Connector 534"/>
              <p:cNvCxnSpPr/>
              <p:nvPr/>
            </p:nvCxnSpPr>
            <p:spPr>
              <a:xfrm flipV="1">
                <a:off x="6846611" y="3062521"/>
                <a:ext cx="113399" cy="9251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5" name="Rectangle 535"/>
              <p:cNvSpPr/>
              <p:nvPr/>
            </p:nvSpPr>
            <p:spPr>
              <a:xfrm>
                <a:off x="6476570" y="3071930"/>
                <a:ext cx="131305" cy="116042"/>
              </a:xfrm>
              <a:prstGeom prst="rect">
                <a:avLst/>
              </a:pr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126" name="Straight Connector 536"/>
              <p:cNvCxnSpPr/>
              <p:nvPr/>
            </p:nvCxnSpPr>
            <p:spPr>
              <a:xfrm flipV="1">
                <a:off x="6395998" y="3062521"/>
                <a:ext cx="113399" cy="9251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7" name="Rectangle 539"/>
              <p:cNvSpPr/>
              <p:nvPr/>
            </p:nvSpPr>
            <p:spPr>
              <a:xfrm>
                <a:off x="6816769" y="3703885"/>
                <a:ext cx="131305" cy="114474"/>
              </a:xfrm>
              <a:prstGeom prst="rect">
                <a:avLst/>
              </a:pr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>
                  <a:solidFill>
                    <a:prstClr val="white"/>
                  </a:solidFill>
                </a:endParaRPr>
              </a:p>
            </p:txBody>
          </p:sp>
          <p:sp>
            <p:nvSpPr>
              <p:cNvPr id="128" name="Rectangle 540"/>
              <p:cNvSpPr/>
              <p:nvPr/>
            </p:nvSpPr>
            <p:spPr>
              <a:xfrm>
                <a:off x="6404950" y="3158176"/>
                <a:ext cx="444646" cy="741726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129" name="Straight Connector 542"/>
              <p:cNvCxnSpPr/>
              <p:nvPr/>
            </p:nvCxnSpPr>
            <p:spPr>
              <a:xfrm flipV="1">
                <a:off x="6846611" y="3804246"/>
                <a:ext cx="113399" cy="9252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51575" name="Group 544"/>
              <p:cNvGrpSpPr>
                <a:grpSpLocks/>
              </p:cNvGrpSpPr>
              <p:nvPr/>
            </p:nvGrpSpPr>
            <p:grpSpPr bwMode="auto">
              <a:xfrm>
                <a:off x="6400318" y="3137421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158" name="Straight Connector 577"/>
                <p:cNvCxnSpPr/>
                <p:nvPr/>
              </p:nvCxnSpPr>
              <p:spPr>
                <a:xfrm flipV="1">
                  <a:off x="7028337" y="2846452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9" name="Straight Connector 578"/>
                <p:cNvCxnSpPr/>
                <p:nvPr/>
              </p:nvCxnSpPr>
              <p:spPr>
                <a:xfrm flipV="1">
                  <a:off x="6580707" y="2938972"/>
                  <a:ext cx="45359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576" name="Group 547"/>
              <p:cNvGrpSpPr>
                <a:grpSpLocks/>
              </p:cNvGrpSpPr>
              <p:nvPr/>
            </p:nvGrpSpPr>
            <p:grpSpPr bwMode="auto">
              <a:xfrm>
                <a:off x="6399838" y="3203285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156" name="Straight Connector 575"/>
                <p:cNvCxnSpPr/>
                <p:nvPr/>
              </p:nvCxnSpPr>
              <p:spPr>
                <a:xfrm flipV="1">
                  <a:off x="7028816" y="2846449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7" name="Straight Connector 576"/>
                <p:cNvCxnSpPr/>
                <p:nvPr/>
              </p:nvCxnSpPr>
              <p:spPr>
                <a:xfrm flipV="1">
                  <a:off x="6581187" y="2938969"/>
                  <a:ext cx="45359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577" name="Group 549"/>
              <p:cNvGrpSpPr>
                <a:grpSpLocks/>
              </p:cNvGrpSpPr>
              <p:nvPr/>
            </p:nvGrpSpPr>
            <p:grpSpPr bwMode="auto">
              <a:xfrm>
                <a:off x="6399358" y="3269149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154" name="Straight Connector 573"/>
                <p:cNvCxnSpPr/>
                <p:nvPr/>
              </p:nvCxnSpPr>
              <p:spPr>
                <a:xfrm flipV="1">
                  <a:off x="7026314" y="2846446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5" name="Straight Connector 574"/>
                <p:cNvCxnSpPr/>
                <p:nvPr/>
              </p:nvCxnSpPr>
              <p:spPr>
                <a:xfrm flipV="1">
                  <a:off x="6581668" y="2938966"/>
                  <a:ext cx="450615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578" name="Group 550"/>
              <p:cNvGrpSpPr>
                <a:grpSpLocks/>
              </p:cNvGrpSpPr>
              <p:nvPr/>
            </p:nvGrpSpPr>
            <p:grpSpPr bwMode="auto">
              <a:xfrm>
                <a:off x="6398878" y="3335013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152" name="Straight Connector 571"/>
                <p:cNvCxnSpPr/>
                <p:nvPr/>
              </p:nvCxnSpPr>
              <p:spPr>
                <a:xfrm flipV="1">
                  <a:off x="7026794" y="2846445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3" name="Straight Connector 572"/>
                <p:cNvCxnSpPr/>
                <p:nvPr/>
              </p:nvCxnSpPr>
              <p:spPr>
                <a:xfrm flipV="1">
                  <a:off x="6582147" y="2938964"/>
                  <a:ext cx="450615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579" name="Group 551"/>
              <p:cNvGrpSpPr>
                <a:grpSpLocks/>
              </p:cNvGrpSpPr>
              <p:nvPr/>
            </p:nvGrpSpPr>
            <p:grpSpPr bwMode="auto">
              <a:xfrm>
                <a:off x="6398398" y="3400877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150" name="Straight Connector 569"/>
                <p:cNvCxnSpPr/>
                <p:nvPr/>
              </p:nvCxnSpPr>
              <p:spPr>
                <a:xfrm flipV="1">
                  <a:off x="7027273" y="2846442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1" name="Straight Connector 570"/>
                <p:cNvCxnSpPr/>
                <p:nvPr/>
              </p:nvCxnSpPr>
              <p:spPr>
                <a:xfrm flipV="1">
                  <a:off x="6582627" y="2938961"/>
                  <a:ext cx="450615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580" name="Group 552"/>
              <p:cNvGrpSpPr>
                <a:grpSpLocks/>
              </p:cNvGrpSpPr>
              <p:nvPr/>
            </p:nvGrpSpPr>
            <p:grpSpPr bwMode="auto">
              <a:xfrm>
                <a:off x="6397918" y="3466741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148" name="Straight Connector 567"/>
                <p:cNvCxnSpPr/>
                <p:nvPr/>
              </p:nvCxnSpPr>
              <p:spPr>
                <a:xfrm flipV="1">
                  <a:off x="7027754" y="2846440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9" name="Straight Connector 568"/>
                <p:cNvCxnSpPr/>
                <p:nvPr/>
              </p:nvCxnSpPr>
              <p:spPr>
                <a:xfrm flipV="1">
                  <a:off x="6583108" y="2938959"/>
                  <a:ext cx="450615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581" name="Group 555"/>
              <p:cNvGrpSpPr>
                <a:grpSpLocks/>
              </p:cNvGrpSpPr>
              <p:nvPr/>
            </p:nvGrpSpPr>
            <p:grpSpPr bwMode="auto">
              <a:xfrm>
                <a:off x="6397438" y="3532605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146" name="Straight Connector 565"/>
                <p:cNvCxnSpPr/>
                <p:nvPr/>
              </p:nvCxnSpPr>
              <p:spPr>
                <a:xfrm flipV="1">
                  <a:off x="7028234" y="2846437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7" name="Straight Connector 566"/>
                <p:cNvCxnSpPr/>
                <p:nvPr/>
              </p:nvCxnSpPr>
              <p:spPr>
                <a:xfrm flipV="1">
                  <a:off x="6580604" y="2938956"/>
                  <a:ext cx="45359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582" name="Group 556"/>
              <p:cNvGrpSpPr>
                <a:grpSpLocks/>
              </p:cNvGrpSpPr>
              <p:nvPr/>
            </p:nvGrpSpPr>
            <p:grpSpPr bwMode="auto">
              <a:xfrm>
                <a:off x="6396958" y="3598469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144" name="Straight Connector 563"/>
                <p:cNvCxnSpPr/>
                <p:nvPr/>
              </p:nvCxnSpPr>
              <p:spPr>
                <a:xfrm flipV="1">
                  <a:off x="7028713" y="2846434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5" name="Straight Connector 564"/>
                <p:cNvCxnSpPr/>
                <p:nvPr/>
              </p:nvCxnSpPr>
              <p:spPr>
                <a:xfrm flipV="1">
                  <a:off x="6581083" y="2938953"/>
                  <a:ext cx="45359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583" name="Group 557"/>
              <p:cNvGrpSpPr>
                <a:grpSpLocks/>
              </p:cNvGrpSpPr>
              <p:nvPr/>
            </p:nvGrpSpPr>
            <p:grpSpPr bwMode="auto">
              <a:xfrm>
                <a:off x="6396478" y="3664333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142" name="Straight Connector 561"/>
                <p:cNvCxnSpPr/>
                <p:nvPr/>
              </p:nvCxnSpPr>
              <p:spPr>
                <a:xfrm flipV="1">
                  <a:off x="7026209" y="2846432"/>
                  <a:ext cx="104448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3" name="Straight Connector 562"/>
                <p:cNvCxnSpPr/>
                <p:nvPr/>
              </p:nvCxnSpPr>
              <p:spPr>
                <a:xfrm flipV="1">
                  <a:off x="6581565" y="2938951"/>
                  <a:ext cx="450613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63872" name="Group 558"/>
              <p:cNvGrpSpPr>
                <a:grpSpLocks/>
              </p:cNvGrpSpPr>
              <p:nvPr/>
            </p:nvGrpSpPr>
            <p:grpSpPr bwMode="auto">
              <a:xfrm>
                <a:off x="6395998" y="3730197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140" name="Straight Connector 559"/>
                <p:cNvCxnSpPr/>
                <p:nvPr/>
              </p:nvCxnSpPr>
              <p:spPr>
                <a:xfrm flipV="1">
                  <a:off x="7026688" y="2846429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1" name="Straight Connector 560"/>
                <p:cNvCxnSpPr/>
                <p:nvPr/>
              </p:nvCxnSpPr>
              <p:spPr>
                <a:xfrm flipV="1">
                  <a:off x="6582044" y="2938948"/>
                  <a:ext cx="450613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451548" name="Group 508"/>
            <p:cNvGrpSpPr>
              <a:grpSpLocks/>
            </p:cNvGrpSpPr>
            <p:nvPr/>
          </p:nvGrpSpPr>
          <p:grpSpPr bwMode="auto">
            <a:xfrm>
              <a:off x="6280049" y="2055335"/>
              <a:ext cx="731610" cy="920732"/>
              <a:chOff x="6280049" y="2055335"/>
              <a:chExt cx="731610" cy="920732"/>
            </a:xfrm>
          </p:grpSpPr>
          <p:grpSp>
            <p:nvGrpSpPr>
              <p:cNvPr id="451549" name="Group 509"/>
              <p:cNvGrpSpPr>
                <a:grpSpLocks/>
              </p:cNvGrpSpPr>
              <p:nvPr/>
            </p:nvGrpSpPr>
            <p:grpSpPr bwMode="auto">
              <a:xfrm>
                <a:off x="6280049" y="2055335"/>
                <a:ext cx="680752" cy="139401"/>
                <a:chOff x="5414286" y="2921098"/>
                <a:chExt cx="680752" cy="139401"/>
              </a:xfrm>
            </p:grpSpPr>
            <p:sp>
              <p:nvSpPr>
                <p:cNvPr id="451563" name="Rectangle 188"/>
                <p:cNvSpPr>
                  <a:spLocks noChangeArrowheads="1"/>
                </p:cNvSpPr>
                <p:nvPr/>
              </p:nvSpPr>
              <p:spPr bwMode="auto">
                <a:xfrm>
                  <a:off x="5415183" y="2996368"/>
                  <a:ext cx="549881" cy="64294"/>
                </a:xfrm>
                <a:prstGeom prst="rect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chemeClr val="bg1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0">
                    <a:solidFill>
                      <a:srgbClr val="0000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451564" name="AutoShape 189"/>
                <p:cNvSpPr>
                  <a:spLocks noChangeArrowheads="1"/>
                </p:cNvSpPr>
                <p:nvPr/>
              </p:nvSpPr>
              <p:spPr bwMode="auto">
                <a:xfrm>
                  <a:off x="5415183" y="2921098"/>
                  <a:ext cx="675356" cy="78406"/>
                </a:xfrm>
                <a:prstGeom prst="parallelogram">
                  <a:avLst>
                    <a:gd name="adj" fmla="val 122783"/>
                  </a:avLst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chemeClr val="bg1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0">
                    <a:solidFill>
                      <a:srgbClr val="0000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451565" name="Freeform 190"/>
                <p:cNvSpPr>
                  <a:spLocks/>
                </p:cNvSpPr>
                <p:nvPr/>
              </p:nvSpPr>
              <p:spPr bwMode="auto">
                <a:xfrm>
                  <a:off x="5968753" y="2922667"/>
                  <a:ext cx="125476" cy="137995"/>
                </a:xfrm>
                <a:custGeom>
                  <a:avLst/>
                  <a:gdLst>
                    <a:gd name="T0" fmla="*/ 0 w 169"/>
                    <a:gd name="T1" fmla="*/ 85015 h 224"/>
                    <a:gd name="T2" fmla="*/ 0 w 169"/>
                    <a:gd name="T3" fmla="*/ 137995 h 224"/>
                    <a:gd name="T4" fmla="*/ 125476 w 169"/>
                    <a:gd name="T5" fmla="*/ 47436 h 224"/>
                    <a:gd name="T6" fmla="*/ 125476 w 169"/>
                    <a:gd name="T7" fmla="*/ 0 h 224"/>
                    <a:gd name="T8" fmla="*/ 0 w 169"/>
                    <a:gd name="T9" fmla="*/ 85015 h 22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9"/>
                    <a:gd name="T16" fmla="*/ 0 h 224"/>
                    <a:gd name="T17" fmla="*/ 169 w 169"/>
                    <a:gd name="T18" fmla="*/ 224 h 22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9" h="224">
                      <a:moveTo>
                        <a:pt x="0" y="138"/>
                      </a:moveTo>
                      <a:lnTo>
                        <a:pt x="0" y="224"/>
                      </a:lnTo>
                      <a:lnTo>
                        <a:pt x="169" y="77"/>
                      </a:lnTo>
                      <a:lnTo>
                        <a:pt x="169" y="0"/>
                      </a:lnTo>
                      <a:lnTo>
                        <a:pt x="0" y="138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6350" cmpd="sng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51566" name="Freeform 191"/>
                <p:cNvSpPr>
                  <a:spLocks/>
                </p:cNvSpPr>
                <p:nvPr/>
              </p:nvSpPr>
              <p:spPr bwMode="auto">
                <a:xfrm>
                  <a:off x="5500065" y="2936779"/>
                  <a:ext cx="524046" cy="45476"/>
                </a:xfrm>
                <a:custGeom>
                  <a:avLst/>
                  <a:gdLst>
                    <a:gd name="T0" fmla="*/ 0 w 280"/>
                    <a:gd name="T1" fmla="*/ 45476 h 63"/>
                    <a:gd name="T2" fmla="*/ 69249 w 280"/>
                    <a:gd name="T3" fmla="*/ 44754 h 63"/>
                    <a:gd name="T4" fmla="*/ 409879 w 280"/>
                    <a:gd name="T5" fmla="*/ 0 h 63"/>
                    <a:gd name="T6" fmla="*/ 524046 w 280"/>
                    <a:gd name="T7" fmla="*/ 0 h 6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0"/>
                    <a:gd name="T13" fmla="*/ 0 h 63"/>
                    <a:gd name="T14" fmla="*/ 280 w 280"/>
                    <a:gd name="T15" fmla="*/ 63 h 6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0" h="63">
                      <a:moveTo>
                        <a:pt x="0" y="63"/>
                      </a:moveTo>
                      <a:lnTo>
                        <a:pt x="37" y="62"/>
                      </a:lnTo>
                      <a:lnTo>
                        <a:pt x="219" y="0"/>
                      </a:lnTo>
                      <a:lnTo>
                        <a:pt x="280" y="0"/>
                      </a:lnTo>
                    </a:path>
                  </a:pathLst>
                </a:custGeom>
                <a:noFill/>
                <a:ln w="1587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451567" name="Freeform 192"/>
                <p:cNvSpPr>
                  <a:spLocks/>
                </p:cNvSpPr>
                <p:nvPr/>
              </p:nvSpPr>
              <p:spPr bwMode="auto">
                <a:xfrm>
                  <a:off x="5621849" y="2933643"/>
                  <a:ext cx="302618" cy="53316"/>
                </a:xfrm>
                <a:custGeom>
                  <a:avLst/>
                  <a:gdLst>
                    <a:gd name="T0" fmla="*/ 0 w 293"/>
                    <a:gd name="T1" fmla="*/ 0 h 93"/>
                    <a:gd name="T2" fmla="*/ 69199 w 293"/>
                    <a:gd name="T3" fmla="*/ 573 h 93"/>
                    <a:gd name="T4" fmla="*/ 201401 w 293"/>
                    <a:gd name="T5" fmla="*/ 53316 h 93"/>
                    <a:gd name="T6" fmla="*/ 302618 w 293"/>
                    <a:gd name="T7" fmla="*/ 53316 h 9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93"/>
                    <a:gd name="T13" fmla="*/ 0 h 93"/>
                    <a:gd name="T14" fmla="*/ 293 w 293"/>
                    <a:gd name="T15" fmla="*/ 93 h 9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93" h="93">
                      <a:moveTo>
                        <a:pt x="0" y="0"/>
                      </a:moveTo>
                      <a:lnTo>
                        <a:pt x="67" y="1"/>
                      </a:lnTo>
                      <a:lnTo>
                        <a:pt x="195" y="93"/>
                      </a:lnTo>
                      <a:lnTo>
                        <a:pt x="293" y="93"/>
                      </a:lnTo>
                    </a:path>
                  </a:pathLst>
                </a:custGeom>
                <a:noFill/>
                <a:ln w="1587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cxnSp>
            <p:nvCxnSpPr>
              <p:cNvPr id="105" name="Straight Connector 510"/>
              <p:cNvCxnSpPr/>
              <p:nvPr/>
            </p:nvCxnSpPr>
            <p:spPr>
              <a:xfrm flipH="1">
                <a:off x="6996897" y="2124333"/>
                <a:ext cx="11073" cy="845222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6" name="Straight Connector 512"/>
              <p:cNvCxnSpPr/>
              <p:nvPr/>
            </p:nvCxnSpPr>
            <p:spPr>
              <a:xfrm>
                <a:off x="6875113" y="2304668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" name="Straight Connector 513"/>
              <p:cNvCxnSpPr/>
              <p:nvPr/>
            </p:nvCxnSpPr>
            <p:spPr>
              <a:xfrm>
                <a:off x="6871421" y="2368961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8" name="Straight Connector 514"/>
              <p:cNvCxnSpPr/>
              <p:nvPr/>
            </p:nvCxnSpPr>
            <p:spPr>
              <a:xfrm>
                <a:off x="6871421" y="2444231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9" name="Straight Connector 515"/>
              <p:cNvCxnSpPr/>
              <p:nvPr/>
            </p:nvCxnSpPr>
            <p:spPr>
              <a:xfrm>
                <a:off x="6867732" y="2508525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0" name="Straight Connector 516"/>
              <p:cNvCxnSpPr/>
              <p:nvPr/>
            </p:nvCxnSpPr>
            <p:spPr>
              <a:xfrm>
                <a:off x="6864040" y="2569681"/>
                <a:ext cx="14023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1" name="Straight Connector 517"/>
              <p:cNvCxnSpPr/>
              <p:nvPr/>
            </p:nvCxnSpPr>
            <p:spPr>
              <a:xfrm>
                <a:off x="6864040" y="2638679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2" name="Straight Connector 518"/>
              <p:cNvCxnSpPr/>
              <p:nvPr/>
            </p:nvCxnSpPr>
            <p:spPr>
              <a:xfrm>
                <a:off x="6860351" y="2706109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3" name="Straight Connector 519"/>
              <p:cNvCxnSpPr/>
              <p:nvPr/>
            </p:nvCxnSpPr>
            <p:spPr>
              <a:xfrm>
                <a:off x="6867732" y="2775107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4" name="Straight Connector 520"/>
              <p:cNvCxnSpPr/>
              <p:nvPr/>
            </p:nvCxnSpPr>
            <p:spPr>
              <a:xfrm>
                <a:off x="6871421" y="2842536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5" name="Straight Connector 521"/>
              <p:cNvCxnSpPr/>
              <p:nvPr/>
            </p:nvCxnSpPr>
            <p:spPr>
              <a:xfrm>
                <a:off x="6871421" y="2911533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6" name="Straight Connector 522"/>
              <p:cNvCxnSpPr/>
              <p:nvPr/>
            </p:nvCxnSpPr>
            <p:spPr>
              <a:xfrm>
                <a:off x="6875113" y="2975827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7" name="Straight Connector 523"/>
              <p:cNvCxnSpPr/>
              <p:nvPr/>
            </p:nvCxnSpPr>
            <p:spPr>
              <a:xfrm flipH="1">
                <a:off x="6875113" y="2132174"/>
                <a:ext cx="136546" cy="0"/>
              </a:xfrm>
              <a:prstGeom prst="line">
                <a:avLst/>
              </a:prstGeom>
              <a:ln w="222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50587" name="Group 638"/>
          <p:cNvGrpSpPr>
            <a:grpSpLocks/>
          </p:cNvGrpSpPr>
          <p:nvPr/>
        </p:nvGrpSpPr>
        <p:grpSpPr bwMode="auto">
          <a:xfrm>
            <a:off x="955675" y="5172075"/>
            <a:ext cx="331788" cy="1030288"/>
            <a:chOff x="6240352" y="2055335"/>
            <a:chExt cx="771307" cy="1017716"/>
          </a:xfrm>
        </p:grpSpPr>
        <p:grpSp>
          <p:nvGrpSpPr>
            <p:cNvPr id="451489" name="Group 639"/>
            <p:cNvGrpSpPr>
              <a:grpSpLocks/>
            </p:cNvGrpSpPr>
            <p:nvPr/>
          </p:nvGrpSpPr>
          <p:grpSpPr bwMode="auto">
            <a:xfrm>
              <a:off x="6240352" y="2235573"/>
              <a:ext cx="697981" cy="837478"/>
              <a:chOff x="6395998" y="3062424"/>
              <a:chExt cx="564403" cy="837478"/>
            </a:xfrm>
          </p:grpSpPr>
          <p:sp>
            <p:nvSpPr>
              <p:cNvPr id="182" name="Rectangle 660"/>
              <p:cNvSpPr/>
              <p:nvPr/>
            </p:nvSpPr>
            <p:spPr>
              <a:xfrm>
                <a:off x="6509397" y="3062521"/>
                <a:ext cx="447628" cy="741725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183" name="Straight Connector 661"/>
              <p:cNvCxnSpPr/>
              <p:nvPr/>
            </p:nvCxnSpPr>
            <p:spPr>
              <a:xfrm flipV="1">
                <a:off x="6846611" y="3062521"/>
                <a:ext cx="113399" cy="9251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4" name="Rectangle 662"/>
              <p:cNvSpPr/>
              <p:nvPr/>
            </p:nvSpPr>
            <p:spPr>
              <a:xfrm>
                <a:off x="6476572" y="3071930"/>
                <a:ext cx="131304" cy="116042"/>
              </a:xfrm>
              <a:prstGeom prst="rect">
                <a:avLst/>
              </a:pr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185" name="Straight Connector 663"/>
              <p:cNvCxnSpPr/>
              <p:nvPr/>
            </p:nvCxnSpPr>
            <p:spPr>
              <a:xfrm flipV="1">
                <a:off x="6395998" y="3062521"/>
                <a:ext cx="113399" cy="9251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6" name="Rectangle 664"/>
              <p:cNvSpPr/>
              <p:nvPr/>
            </p:nvSpPr>
            <p:spPr>
              <a:xfrm>
                <a:off x="6816769" y="3703885"/>
                <a:ext cx="131304" cy="114474"/>
              </a:xfrm>
              <a:prstGeom prst="rect">
                <a:avLst/>
              </a:pr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>
                  <a:solidFill>
                    <a:prstClr val="white"/>
                  </a:solidFill>
                </a:endParaRPr>
              </a:p>
            </p:txBody>
          </p:sp>
          <p:sp>
            <p:nvSpPr>
              <p:cNvPr id="187" name="Rectangle 665"/>
              <p:cNvSpPr/>
              <p:nvPr/>
            </p:nvSpPr>
            <p:spPr>
              <a:xfrm>
                <a:off x="6404951" y="3158176"/>
                <a:ext cx="444643" cy="741726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188" name="Straight Connector 666"/>
              <p:cNvCxnSpPr/>
              <p:nvPr/>
            </p:nvCxnSpPr>
            <p:spPr>
              <a:xfrm flipV="1">
                <a:off x="6846611" y="3804246"/>
                <a:ext cx="113399" cy="9252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51517" name="Group 667"/>
              <p:cNvGrpSpPr>
                <a:grpSpLocks/>
              </p:cNvGrpSpPr>
              <p:nvPr/>
            </p:nvGrpSpPr>
            <p:grpSpPr bwMode="auto">
              <a:xfrm>
                <a:off x="6400318" y="3137421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217" name="Straight Connector 695"/>
                <p:cNvCxnSpPr/>
                <p:nvPr/>
              </p:nvCxnSpPr>
              <p:spPr>
                <a:xfrm flipV="1">
                  <a:off x="7028337" y="2846452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8" name="Straight Connector 696"/>
                <p:cNvCxnSpPr/>
                <p:nvPr/>
              </p:nvCxnSpPr>
              <p:spPr>
                <a:xfrm flipV="1">
                  <a:off x="6580709" y="2938972"/>
                  <a:ext cx="45359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518" name="Group 668"/>
              <p:cNvGrpSpPr>
                <a:grpSpLocks/>
              </p:cNvGrpSpPr>
              <p:nvPr/>
            </p:nvGrpSpPr>
            <p:grpSpPr bwMode="auto">
              <a:xfrm>
                <a:off x="6399838" y="3203285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215" name="Straight Connector 693"/>
                <p:cNvCxnSpPr/>
                <p:nvPr/>
              </p:nvCxnSpPr>
              <p:spPr>
                <a:xfrm flipV="1">
                  <a:off x="7028817" y="2846449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6" name="Straight Connector 694"/>
                <p:cNvCxnSpPr/>
                <p:nvPr/>
              </p:nvCxnSpPr>
              <p:spPr>
                <a:xfrm flipV="1">
                  <a:off x="6581189" y="2938969"/>
                  <a:ext cx="45359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519" name="Group 669"/>
              <p:cNvGrpSpPr>
                <a:grpSpLocks/>
              </p:cNvGrpSpPr>
              <p:nvPr/>
            </p:nvGrpSpPr>
            <p:grpSpPr bwMode="auto">
              <a:xfrm>
                <a:off x="6399358" y="3269149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213" name="Straight Connector 691"/>
                <p:cNvCxnSpPr/>
                <p:nvPr/>
              </p:nvCxnSpPr>
              <p:spPr>
                <a:xfrm flipV="1">
                  <a:off x="7026313" y="2846446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4" name="Straight Connector 692"/>
                <p:cNvCxnSpPr/>
                <p:nvPr/>
              </p:nvCxnSpPr>
              <p:spPr>
                <a:xfrm flipV="1">
                  <a:off x="6581670" y="2938966"/>
                  <a:ext cx="450611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520" name="Group 670"/>
              <p:cNvGrpSpPr>
                <a:grpSpLocks/>
              </p:cNvGrpSpPr>
              <p:nvPr/>
            </p:nvGrpSpPr>
            <p:grpSpPr bwMode="auto">
              <a:xfrm>
                <a:off x="6398878" y="3335013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211" name="Straight Connector 689"/>
                <p:cNvCxnSpPr/>
                <p:nvPr/>
              </p:nvCxnSpPr>
              <p:spPr>
                <a:xfrm flipV="1">
                  <a:off x="7026792" y="2846445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2" name="Straight Connector 690"/>
                <p:cNvCxnSpPr/>
                <p:nvPr/>
              </p:nvCxnSpPr>
              <p:spPr>
                <a:xfrm flipV="1">
                  <a:off x="6582149" y="2938964"/>
                  <a:ext cx="450611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521" name="Group 671"/>
              <p:cNvGrpSpPr>
                <a:grpSpLocks/>
              </p:cNvGrpSpPr>
              <p:nvPr/>
            </p:nvGrpSpPr>
            <p:grpSpPr bwMode="auto">
              <a:xfrm>
                <a:off x="6398398" y="3400877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209" name="Straight Connector 687"/>
                <p:cNvCxnSpPr/>
                <p:nvPr/>
              </p:nvCxnSpPr>
              <p:spPr>
                <a:xfrm flipV="1">
                  <a:off x="7027272" y="2846442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0" name="Straight Connector 688"/>
                <p:cNvCxnSpPr/>
                <p:nvPr/>
              </p:nvCxnSpPr>
              <p:spPr>
                <a:xfrm flipV="1">
                  <a:off x="6582629" y="2938961"/>
                  <a:ext cx="450611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522" name="Group 672"/>
              <p:cNvGrpSpPr>
                <a:grpSpLocks/>
              </p:cNvGrpSpPr>
              <p:nvPr/>
            </p:nvGrpSpPr>
            <p:grpSpPr bwMode="auto">
              <a:xfrm>
                <a:off x="6397918" y="3466741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207" name="Straight Connector 685"/>
                <p:cNvCxnSpPr/>
                <p:nvPr/>
              </p:nvCxnSpPr>
              <p:spPr>
                <a:xfrm flipV="1">
                  <a:off x="7027753" y="2846440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8" name="Straight Connector 686"/>
                <p:cNvCxnSpPr/>
                <p:nvPr/>
              </p:nvCxnSpPr>
              <p:spPr>
                <a:xfrm flipV="1">
                  <a:off x="6583110" y="2938959"/>
                  <a:ext cx="450611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523" name="Group 673"/>
              <p:cNvGrpSpPr>
                <a:grpSpLocks/>
              </p:cNvGrpSpPr>
              <p:nvPr/>
            </p:nvGrpSpPr>
            <p:grpSpPr bwMode="auto">
              <a:xfrm>
                <a:off x="6397438" y="3532605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205" name="Straight Connector 683"/>
                <p:cNvCxnSpPr/>
                <p:nvPr/>
              </p:nvCxnSpPr>
              <p:spPr>
                <a:xfrm flipV="1">
                  <a:off x="7028232" y="2846437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6" name="Straight Connector 684"/>
                <p:cNvCxnSpPr/>
                <p:nvPr/>
              </p:nvCxnSpPr>
              <p:spPr>
                <a:xfrm flipV="1">
                  <a:off x="6580604" y="2938956"/>
                  <a:ext cx="45359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524" name="Group 674"/>
              <p:cNvGrpSpPr>
                <a:grpSpLocks/>
              </p:cNvGrpSpPr>
              <p:nvPr/>
            </p:nvGrpSpPr>
            <p:grpSpPr bwMode="auto">
              <a:xfrm>
                <a:off x="6396958" y="3598469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203" name="Straight Connector 681"/>
                <p:cNvCxnSpPr/>
                <p:nvPr/>
              </p:nvCxnSpPr>
              <p:spPr>
                <a:xfrm flipV="1">
                  <a:off x="7028711" y="2846434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4" name="Straight Connector 682"/>
                <p:cNvCxnSpPr/>
                <p:nvPr/>
              </p:nvCxnSpPr>
              <p:spPr>
                <a:xfrm flipV="1">
                  <a:off x="6581083" y="2938953"/>
                  <a:ext cx="45359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525" name="Group 675"/>
              <p:cNvGrpSpPr>
                <a:grpSpLocks/>
              </p:cNvGrpSpPr>
              <p:nvPr/>
            </p:nvGrpSpPr>
            <p:grpSpPr bwMode="auto">
              <a:xfrm>
                <a:off x="6396478" y="3664333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201" name="Straight Connector 679"/>
                <p:cNvCxnSpPr/>
                <p:nvPr/>
              </p:nvCxnSpPr>
              <p:spPr>
                <a:xfrm flipV="1">
                  <a:off x="7026209" y="2846432"/>
                  <a:ext cx="104446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2" name="Straight Connector 680"/>
                <p:cNvCxnSpPr/>
                <p:nvPr/>
              </p:nvCxnSpPr>
              <p:spPr>
                <a:xfrm flipV="1">
                  <a:off x="6581565" y="2938951"/>
                  <a:ext cx="450613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526" name="Group 676"/>
              <p:cNvGrpSpPr>
                <a:grpSpLocks/>
              </p:cNvGrpSpPr>
              <p:nvPr/>
            </p:nvGrpSpPr>
            <p:grpSpPr bwMode="auto">
              <a:xfrm>
                <a:off x="6395998" y="3730197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199" name="Straight Connector 677"/>
                <p:cNvCxnSpPr/>
                <p:nvPr/>
              </p:nvCxnSpPr>
              <p:spPr>
                <a:xfrm flipV="1">
                  <a:off x="7026689" y="2846429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0" name="Straight Connector 678"/>
                <p:cNvCxnSpPr/>
                <p:nvPr/>
              </p:nvCxnSpPr>
              <p:spPr>
                <a:xfrm flipV="1">
                  <a:off x="6582044" y="2938948"/>
                  <a:ext cx="450613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451490" name="Group 640"/>
            <p:cNvGrpSpPr>
              <a:grpSpLocks/>
            </p:cNvGrpSpPr>
            <p:nvPr/>
          </p:nvGrpSpPr>
          <p:grpSpPr bwMode="auto">
            <a:xfrm>
              <a:off x="6280049" y="2055335"/>
              <a:ext cx="731610" cy="920732"/>
              <a:chOff x="6280049" y="2055335"/>
              <a:chExt cx="731610" cy="920732"/>
            </a:xfrm>
          </p:grpSpPr>
          <p:grpSp>
            <p:nvGrpSpPr>
              <p:cNvPr id="451491" name="Group 641"/>
              <p:cNvGrpSpPr>
                <a:grpSpLocks/>
              </p:cNvGrpSpPr>
              <p:nvPr/>
            </p:nvGrpSpPr>
            <p:grpSpPr bwMode="auto">
              <a:xfrm>
                <a:off x="6280049" y="2055335"/>
                <a:ext cx="680752" cy="139401"/>
                <a:chOff x="5414286" y="2921098"/>
                <a:chExt cx="680752" cy="139401"/>
              </a:xfrm>
            </p:grpSpPr>
            <p:sp>
              <p:nvSpPr>
                <p:cNvPr id="451505" name="Rectangle 188"/>
                <p:cNvSpPr>
                  <a:spLocks noChangeArrowheads="1"/>
                </p:cNvSpPr>
                <p:nvPr/>
              </p:nvSpPr>
              <p:spPr bwMode="auto">
                <a:xfrm>
                  <a:off x="5415186" y="2996368"/>
                  <a:ext cx="549876" cy="64294"/>
                </a:xfrm>
                <a:prstGeom prst="rect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chemeClr val="bg1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0">
                    <a:solidFill>
                      <a:srgbClr val="0000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451506" name="AutoShape 189"/>
                <p:cNvSpPr>
                  <a:spLocks noChangeArrowheads="1"/>
                </p:cNvSpPr>
                <p:nvPr/>
              </p:nvSpPr>
              <p:spPr bwMode="auto">
                <a:xfrm>
                  <a:off x="5415186" y="2921098"/>
                  <a:ext cx="675352" cy="78406"/>
                </a:xfrm>
                <a:prstGeom prst="parallelogram">
                  <a:avLst>
                    <a:gd name="adj" fmla="val 122783"/>
                  </a:avLst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chemeClr val="bg1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0">
                    <a:solidFill>
                      <a:srgbClr val="0000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451507" name="Freeform 190"/>
                <p:cNvSpPr>
                  <a:spLocks/>
                </p:cNvSpPr>
                <p:nvPr/>
              </p:nvSpPr>
              <p:spPr bwMode="auto">
                <a:xfrm>
                  <a:off x="5968754" y="2922667"/>
                  <a:ext cx="125475" cy="137995"/>
                </a:xfrm>
                <a:custGeom>
                  <a:avLst/>
                  <a:gdLst>
                    <a:gd name="T0" fmla="*/ 0 w 169"/>
                    <a:gd name="T1" fmla="*/ 85015 h 224"/>
                    <a:gd name="T2" fmla="*/ 0 w 169"/>
                    <a:gd name="T3" fmla="*/ 137995 h 224"/>
                    <a:gd name="T4" fmla="*/ 125475 w 169"/>
                    <a:gd name="T5" fmla="*/ 47436 h 224"/>
                    <a:gd name="T6" fmla="*/ 125475 w 169"/>
                    <a:gd name="T7" fmla="*/ 0 h 224"/>
                    <a:gd name="T8" fmla="*/ 0 w 169"/>
                    <a:gd name="T9" fmla="*/ 85015 h 22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9"/>
                    <a:gd name="T16" fmla="*/ 0 h 224"/>
                    <a:gd name="T17" fmla="*/ 169 w 169"/>
                    <a:gd name="T18" fmla="*/ 224 h 22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9" h="224">
                      <a:moveTo>
                        <a:pt x="0" y="138"/>
                      </a:moveTo>
                      <a:lnTo>
                        <a:pt x="0" y="224"/>
                      </a:lnTo>
                      <a:lnTo>
                        <a:pt x="169" y="77"/>
                      </a:lnTo>
                      <a:lnTo>
                        <a:pt x="169" y="0"/>
                      </a:lnTo>
                      <a:lnTo>
                        <a:pt x="0" y="138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6350" cmpd="sng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51508" name="Freeform 191"/>
                <p:cNvSpPr>
                  <a:spLocks/>
                </p:cNvSpPr>
                <p:nvPr/>
              </p:nvSpPr>
              <p:spPr bwMode="auto">
                <a:xfrm>
                  <a:off x="5500065" y="2936779"/>
                  <a:ext cx="524044" cy="45476"/>
                </a:xfrm>
                <a:custGeom>
                  <a:avLst/>
                  <a:gdLst>
                    <a:gd name="T0" fmla="*/ 0 w 280"/>
                    <a:gd name="T1" fmla="*/ 45476 h 63"/>
                    <a:gd name="T2" fmla="*/ 69249 w 280"/>
                    <a:gd name="T3" fmla="*/ 44754 h 63"/>
                    <a:gd name="T4" fmla="*/ 409877 w 280"/>
                    <a:gd name="T5" fmla="*/ 0 h 63"/>
                    <a:gd name="T6" fmla="*/ 524044 w 280"/>
                    <a:gd name="T7" fmla="*/ 0 h 6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0"/>
                    <a:gd name="T13" fmla="*/ 0 h 63"/>
                    <a:gd name="T14" fmla="*/ 280 w 280"/>
                    <a:gd name="T15" fmla="*/ 63 h 6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0" h="63">
                      <a:moveTo>
                        <a:pt x="0" y="63"/>
                      </a:moveTo>
                      <a:lnTo>
                        <a:pt x="37" y="62"/>
                      </a:lnTo>
                      <a:lnTo>
                        <a:pt x="219" y="0"/>
                      </a:lnTo>
                      <a:lnTo>
                        <a:pt x="280" y="0"/>
                      </a:lnTo>
                    </a:path>
                  </a:pathLst>
                </a:custGeom>
                <a:noFill/>
                <a:ln w="1587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451509" name="Freeform 192"/>
                <p:cNvSpPr>
                  <a:spLocks/>
                </p:cNvSpPr>
                <p:nvPr/>
              </p:nvSpPr>
              <p:spPr bwMode="auto">
                <a:xfrm>
                  <a:off x="5621851" y="2933643"/>
                  <a:ext cx="302617" cy="53316"/>
                </a:xfrm>
                <a:custGeom>
                  <a:avLst/>
                  <a:gdLst>
                    <a:gd name="T0" fmla="*/ 0 w 293"/>
                    <a:gd name="T1" fmla="*/ 0 h 93"/>
                    <a:gd name="T2" fmla="*/ 69199 w 293"/>
                    <a:gd name="T3" fmla="*/ 573 h 93"/>
                    <a:gd name="T4" fmla="*/ 201400 w 293"/>
                    <a:gd name="T5" fmla="*/ 53316 h 93"/>
                    <a:gd name="T6" fmla="*/ 302617 w 293"/>
                    <a:gd name="T7" fmla="*/ 53316 h 9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93"/>
                    <a:gd name="T13" fmla="*/ 0 h 93"/>
                    <a:gd name="T14" fmla="*/ 293 w 293"/>
                    <a:gd name="T15" fmla="*/ 93 h 9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93" h="93">
                      <a:moveTo>
                        <a:pt x="0" y="0"/>
                      </a:moveTo>
                      <a:lnTo>
                        <a:pt x="67" y="1"/>
                      </a:lnTo>
                      <a:lnTo>
                        <a:pt x="195" y="93"/>
                      </a:lnTo>
                      <a:lnTo>
                        <a:pt x="293" y="93"/>
                      </a:lnTo>
                    </a:path>
                  </a:pathLst>
                </a:custGeom>
                <a:noFill/>
                <a:ln w="1587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cxnSp>
            <p:nvCxnSpPr>
              <p:cNvPr id="164" name="Straight Connector 642"/>
              <p:cNvCxnSpPr/>
              <p:nvPr/>
            </p:nvCxnSpPr>
            <p:spPr>
              <a:xfrm flipH="1">
                <a:off x="6996897" y="2124333"/>
                <a:ext cx="11070" cy="845222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5" name="Straight Connector 643"/>
              <p:cNvCxnSpPr/>
              <p:nvPr/>
            </p:nvCxnSpPr>
            <p:spPr>
              <a:xfrm>
                <a:off x="6875111" y="2304668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6" name="Straight Connector 644"/>
              <p:cNvCxnSpPr/>
              <p:nvPr/>
            </p:nvCxnSpPr>
            <p:spPr>
              <a:xfrm>
                <a:off x="6871422" y="2368961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7" name="Straight Connector 645"/>
              <p:cNvCxnSpPr/>
              <p:nvPr/>
            </p:nvCxnSpPr>
            <p:spPr>
              <a:xfrm>
                <a:off x="6871422" y="2444231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8" name="Straight Connector 646"/>
              <p:cNvCxnSpPr/>
              <p:nvPr/>
            </p:nvCxnSpPr>
            <p:spPr>
              <a:xfrm>
                <a:off x="6867730" y="2508525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9" name="Straight Connector 647"/>
              <p:cNvCxnSpPr/>
              <p:nvPr/>
            </p:nvCxnSpPr>
            <p:spPr>
              <a:xfrm>
                <a:off x="6864041" y="2569681"/>
                <a:ext cx="140237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0" name="Straight Connector 648"/>
              <p:cNvCxnSpPr/>
              <p:nvPr/>
            </p:nvCxnSpPr>
            <p:spPr>
              <a:xfrm>
                <a:off x="6864041" y="2638679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1" name="Straight Connector 649"/>
              <p:cNvCxnSpPr/>
              <p:nvPr/>
            </p:nvCxnSpPr>
            <p:spPr>
              <a:xfrm>
                <a:off x="6860349" y="2706109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2" name="Straight Connector 650"/>
              <p:cNvCxnSpPr/>
              <p:nvPr/>
            </p:nvCxnSpPr>
            <p:spPr>
              <a:xfrm>
                <a:off x="6867730" y="2775107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3" name="Straight Connector 651"/>
              <p:cNvCxnSpPr/>
              <p:nvPr/>
            </p:nvCxnSpPr>
            <p:spPr>
              <a:xfrm>
                <a:off x="6871422" y="2842536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4" name="Straight Connector 652"/>
              <p:cNvCxnSpPr/>
              <p:nvPr/>
            </p:nvCxnSpPr>
            <p:spPr>
              <a:xfrm>
                <a:off x="6871422" y="2911533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5" name="Straight Connector 653"/>
              <p:cNvCxnSpPr/>
              <p:nvPr/>
            </p:nvCxnSpPr>
            <p:spPr>
              <a:xfrm>
                <a:off x="6875111" y="2975827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6" name="Straight Connector 654"/>
              <p:cNvCxnSpPr/>
              <p:nvPr/>
            </p:nvCxnSpPr>
            <p:spPr>
              <a:xfrm flipH="1">
                <a:off x="6875111" y="2132174"/>
                <a:ext cx="136548" cy="0"/>
              </a:xfrm>
              <a:prstGeom prst="line">
                <a:avLst/>
              </a:prstGeom>
              <a:ln w="222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50588" name="Group 697"/>
          <p:cNvGrpSpPr>
            <a:grpSpLocks/>
          </p:cNvGrpSpPr>
          <p:nvPr/>
        </p:nvGrpSpPr>
        <p:grpSpPr bwMode="auto">
          <a:xfrm>
            <a:off x="1331913" y="5172075"/>
            <a:ext cx="331787" cy="1030288"/>
            <a:chOff x="6240352" y="2055335"/>
            <a:chExt cx="771307" cy="1017716"/>
          </a:xfrm>
        </p:grpSpPr>
        <p:grpSp>
          <p:nvGrpSpPr>
            <p:cNvPr id="451431" name="Group 698"/>
            <p:cNvGrpSpPr>
              <a:grpSpLocks/>
            </p:cNvGrpSpPr>
            <p:nvPr/>
          </p:nvGrpSpPr>
          <p:grpSpPr bwMode="auto">
            <a:xfrm>
              <a:off x="6240352" y="2235573"/>
              <a:ext cx="697981" cy="837478"/>
              <a:chOff x="6395998" y="3062424"/>
              <a:chExt cx="564403" cy="837478"/>
            </a:xfrm>
          </p:grpSpPr>
          <p:sp>
            <p:nvSpPr>
              <p:cNvPr id="241" name="Rectangle 719"/>
              <p:cNvSpPr/>
              <p:nvPr/>
            </p:nvSpPr>
            <p:spPr>
              <a:xfrm>
                <a:off x="6509397" y="3062521"/>
                <a:ext cx="447629" cy="741725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242" name="Straight Connector 720"/>
              <p:cNvCxnSpPr/>
              <p:nvPr/>
            </p:nvCxnSpPr>
            <p:spPr>
              <a:xfrm flipV="1">
                <a:off x="6846611" y="3062521"/>
                <a:ext cx="113399" cy="9251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43" name="Rectangle 721"/>
              <p:cNvSpPr/>
              <p:nvPr/>
            </p:nvSpPr>
            <p:spPr>
              <a:xfrm>
                <a:off x="6476570" y="3071930"/>
                <a:ext cx="131305" cy="116042"/>
              </a:xfrm>
              <a:prstGeom prst="rect">
                <a:avLst/>
              </a:pr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244" name="Straight Connector 722"/>
              <p:cNvCxnSpPr/>
              <p:nvPr/>
            </p:nvCxnSpPr>
            <p:spPr>
              <a:xfrm flipV="1">
                <a:off x="6395998" y="3062521"/>
                <a:ext cx="113399" cy="9251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45" name="Rectangle 723"/>
              <p:cNvSpPr/>
              <p:nvPr/>
            </p:nvSpPr>
            <p:spPr>
              <a:xfrm>
                <a:off x="6816769" y="3703885"/>
                <a:ext cx="131305" cy="114474"/>
              </a:xfrm>
              <a:prstGeom prst="rect">
                <a:avLst/>
              </a:pr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>
                  <a:solidFill>
                    <a:prstClr val="white"/>
                  </a:solidFill>
                </a:endParaRPr>
              </a:p>
            </p:txBody>
          </p:sp>
          <p:sp>
            <p:nvSpPr>
              <p:cNvPr id="246" name="Rectangle 724"/>
              <p:cNvSpPr/>
              <p:nvPr/>
            </p:nvSpPr>
            <p:spPr>
              <a:xfrm>
                <a:off x="6404950" y="3158176"/>
                <a:ext cx="444646" cy="741726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247" name="Straight Connector 725"/>
              <p:cNvCxnSpPr/>
              <p:nvPr/>
            </p:nvCxnSpPr>
            <p:spPr>
              <a:xfrm flipV="1">
                <a:off x="6846611" y="3804246"/>
                <a:ext cx="113399" cy="9252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51459" name="Group 726"/>
              <p:cNvGrpSpPr>
                <a:grpSpLocks/>
              </p:cNvGrpSpPr>
              <p:nvPr/>
            </p:nvGrpSpPr>
            <p:grpSpPr bwMode="auto">
              <a:xfrm>
                <a:off x="6400318" y="3137421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276" name="Straight Connector 754"/>
                <p:cNvCxnSpPr/>
                <p:nvPr/>
              </p:nvCxnSpPr>
              <p:spPr>
                <a:xfrm flipV="1">
                  <a:off x="7028337" y="2846452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7" name="Straight Connector 755"/>
                <p:cNvCxnSpPr/>
                <p:nvPr/>
              </p:nvCxnSpPr>
              <p:spPr>
                <a:xfrm flipV="1">
                  <a:off x="6580707" y="2938972"/>
                  <a:ext cx="45359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460" name="Group 727"/>
              <p:cNvGrpSpPr>
                <a:grpSpLocks/>
              </p:cNvGrpSpPr>
              <p:nvPr/>
            </p:nvGrpSpPr>
            <p:grpSpPr bwMode="auto">
              <a:xfrm>
                <a:off x="6399838" y="3203285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274" name="Straight Connector 752"/>
                <p:cNvCxnSpPr/>
                <p:nvPr/>
              </p:nvCxnSpPr>
              <p:spPr>
                <a:xfrm flipV="1">
                  <a:off x="7028816" y="2846449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5" name="Straight Connector 753"/>
                <p:cNvCxnSpPr/>
                <p:nvPr/>
              </p:nvCxnSpPr>
              <p:spPr>
                <a:xfrm flipV="1">
                  <a:off x="6581187" y="2938969"/>
                  <a:ext cx="45359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461" name="Group 728"/>
              <p:cNvGrpSpPr>
                <a:grpSpLocks/>
              </p:cNvGrpSpPr>
              <p:nvPr/>
            </p:nvGrpSpPr>
            <p:grpSpPr bwMode="auto">
              <a:xfrm>
                <a:off x="6399358" y="3269149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272" name="Straight Connector 750"/>
                <p:cNvCxnSpPr/>
                <p:nvPr/>
              </p:nvCxnSpPr>
              <p:spPr>
                <a:xfrm flipV="1">
                  <a:off x="7026314" y="2846446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3" name="Straight Connector 751"/>
                <p:cNvCxnSpPr/>
                <p:nvPr/>
              </p:nvCxnSpPr>
              <p:spPr>
                <a:xfrm flipV="1">
                  <a:off x="6581668" y="2938966"/>
                  <a:ext cx="450615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462" name="Group 729"/>
              <p:cNvGrpSpPr>
                <a:grpSpLocks/>
              </p:cNvGrpSpPr>
              <p:nvPr/>
            </p:nvGrpSpPr>
            <p:grpSpPr bwMode="auto">
              <a:xfrm>
                <a:off x="6398878" y="3335013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270" name="Straight Connector 748"/>
                <p:cNvCxnSpPr/>
                <p:nvPr/>
              </p:nvCxnSpPr>
              <p:spPr>
                <a:xfrm flipV="1">
                  <a:off x="7026794" y="2846445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1" name="Straight Connector 749"/>
                <p:cNvCxnSpPr/>
                <p:nvPr/>
              </p:nvCxnSpPr>
              <p:spPr>
                <a:xfrm flipV="1">
                  <a:off x="6582147" y="2938964"/>
                  <a:ext cx="450615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463" name="Group 730"/>
              <p:cNvGrpSpPr>
                <a:grpSpLocks/>
              </p:cNvGrpSpPr>
              <p:nvPr/>
            </p:nvGrpSpPr>
            <p:grpSpPr bwMode="auto">
              <a:xfrm>
                <a:off x="6398398" y="3400877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268" name="Straight Connector 746"/>
                <p:cNvCxnSpPr/>
                <p:nvPr/>
              </p:nvCxnSpPr>
              <p:spPr>
                <a:xfrm flipV="1">
                  <a:off x="7027273" y="2846442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9" name="Straight Connector 747"/>
                <p:cNvCxnSpPr/>
                <p:nvPr/>
              </p:nvCxnSpPr>
              <p:spPr>
                <a:xfrm flipV="1">
                  <a:off x="6582627" y="2938961"/>
                  <a:ext cx="450615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464" name="Group 731"/>
              <p:cNvGrpSpPr>
                <a:grpSpLocks/>
              </p:cNvGrpSpPr>
              <p:nvPr/>
            </p:nvGrpSpPr>
            <p:grpSpPr bwMode="auto">
              <a:xfrm>
                <a:off x="6397918" y="3466741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266" name="Straight Connector 744"/>
                <p:cNvCxnSpPr/>
                <p:nvPr/>
              </p:nvCxnSpPr>
              <p:spPr>
                <a:xfrm flipV="1">
                  <a:off x="7027754" y="2846440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7" name="Straight Connector 745"/>
                <p:cNvCxnSpPr/>
                <p:nvPr/>
              </p:nvCxnSpPr>
              <p:spPr>
                <a:xfrm flipV="1">
                  <a:off x="6583108" y="2938959"/>
                  <a:ext cx="450615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465" name="Group 732"/>
              <p:cNvGrpSpPr>
                <a:grpSpLocks/>
              </p:cNvGrpSpPr>
              <p:nvPr/>
            </p:nvGrpSpPr>
            <p:grpSpPr bwMode="auto">
              <a:xfrm>
                <a:off x="6397438" y="3532605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264" name="Straight Connector 742"/>
                <p:cNvCxnSpPr/>
                <p:nvPr/>
              </p:nvCxnSpPr>
              <p:spPr>
                <a:xfrm flipV="1">
                  <a:off x="7028234" y="2846437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5" name="Straight Connector 743"/>
                <p:cNvCxnSpPr/>
                <p:nvPr/>
              </p:nvCxnSpPr>
              <p:spPr>
                <a:xfrm flipV="1">
                  <a:off x="6580604" y="2938956"/>
                  <a:ext cx="45359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466" name="Group 733"/>
              <p:cNvGrpSpPr>
                <a:grpSpLocks/>
              </p:cNvGrpSpPr>
              <p:nvPr/>
            </p:nvGrpSpPr>
            <p:grpSpPr bwMode="auto">
              <a:xfrm>
                <a:off x="6396958" y="3598469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262" name="Straight Connector 740"/>
                <p:cNvCxnSpPr/>
                <p:nvPr/>
              </p:nvCxnSpPr>
              <p:spPr>
                <a:xfrm flipV="1">
                  <a:off x="7028713" y="2846434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3" name="Straight Connector 741"/>
                <p:cNvCxnSpPr/>
                <p:nvPr/>
              </p:nvCxnSpPr>
              <p:spPr>
                <a:xfrm flipV="1">
                  <a:off x="6581083" y="2938953"/>
                  <a:ext cx="45359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467" name="Group 734"/>
              <p:cNvGrpSpPr>
                <a:grpSpLocks/>
              </p:cNvGrpSpPr>
              <p:nvPr/>
            </p:nvGrpSpPr>
            <p:grpSpPr bwMode="auto">
              <a:xfrm>
                <a:off x="6396478" y="3664333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260" name="Straight Connector 738"/>
                <p:cNvCxnSpPr/>
                <p:nvPr/>
              </p:nvCxnSpPr>
              <p:spPr>
                <a:xfrm flipV="1">
                  <a:off x="7026209" y="2846432"/>
                  <a:ext cx="104448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1" name="Straight Connector 739"/>
                <p:cNvCxnSpPr/>
                <p:nvPr/>
              </p:nvCxnSpPr>
              <p:spPr>
                <a:xfrm flipV="1">
                  <a:off x="6581565" y="2938951"/>
                  <a:ext cx="450613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468" name="Group 735"/>
              <p:cNvGrpSpPr>
                <a:grpSpLocks/>
              </p:cNvGrpSpPr>
              <p:nvPr/>
            </p:nvGrpSpPr>
            <p:grpSpPr bwMode="auto">
              <a:xfrm>
                <a:off x="6395998" y="3730197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258" name="Straight Connector 736"/>
                <p:cNvCxnSpPr/>
                <p:nvPr/>
              </p:nvCxnSpPr>
              <p:spPr>
                <a:xfrm flipV="1">
                  <a:off x="7026688" y="2846429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9" name="Straight Connector 737"/>
                <p:cNvCxnSpPr/>
                <p:nvPr/>
              </p:nvCxnSpPr>
              <p:spPr>
                <a:xfrm flipV="1">
                  <a:off x="6582044" y="2938948"/>
                  <a:ext cx="450613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451432" name="Group 699"/>
            <p:cNvGrpSpPr>
              <a:grpSpLocks/>
            </p:cNvGrpSpPr>
            <p:nvPr/>
          </p:nvGrpSpPr>
          <p:grpSpPr bwMode="auto">
            <a:xfrm>
              <a:off x="6280049" y="2055335"/>
              <a:ext cx="731610" cy="920732"/>
              <a:chOff x="6280049" y="2055335"/>
              <a:chExt cx="731610" cy="920732"/>
            </a:xfrm>
          </p:grpSpPr>
          <p:grpSp>
            <p:nvGrpSpPr>
              <p:cNvPr id="451433" name="Group 700"/>
              <p:cNvGrpSpPr>
                <a:grpSpLocks/>
              </p:cNvGrpSpPr>
              <p:nvPr/>
            </p:nvGrpSpPr>
            <p:grpSpPr bwMode="auto">
              <a:xfrm>
                <a:off x="6280049" y="2055335"/>
                <a:ext cx="680752" cy="139401"/>
                <a:chOff x="5414286" y="2921098"/>
                <a:chExt cx="680752" cy="139401"/>
              </a:xfrm>
            </p:grpSpPr>
            <p:sp>
              <p:nvSpPr>
                <p:cNvPr id="451447" name="Rectangle 188"/>
                <p:cNvSpPr>
                  <a:spLocks noChangeArrowheads="1"/>
                </p:cNvSpPr>
                <p:nvPr/>
              </p:nvSpPr>
              <p:spPr bwMode="auto">
                <a:xfrm>
                  <a:off x="5415183" y="2996368"/>
                  <a:ext cx="549881" cy="64294"/>
                </a:xfrm>
                <a:prstGeom prst="rect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chemeClr val="bg1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0">
                    <a:solidFill>
                      <a:srgbClr val="0000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451448" name="AutoShape 189"/>
                <p:cNvSpPr>
                  <a:spLocks noChangeArrowheads="1"/>
                </p:cNvSpPr>
                <p:nvPr/>
              </p:nvSpPr>
              <p:spPr bwMode="auto">
                <a:xfrm>
                  <a:off x="5415183" y="2921098"/>
                  <a:ext cx="675356" cy="78406"/>
                </a:xfrm>
                <a:prstGeom prst="parallelogram">
                  <a:avLst>
                    <a:gd name="adj" fmla="val 122783"/>
                  </a:avLst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chemeClr val="bg1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0">
                    <a:solidFill>
                      <a:srgbClr val="0000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451449" name="Freeform 190"/>
                <p:cNvSpPr>
                  <a:spLocks/>
                </p:cNvSpPr>
                <p:nvPr/>
              </p:nvSpPr>
              <p:spPr bwMode="auto">
                <a:xfrm>
                  <a:off x="5968753" y="2922667"/>
                  <a:ext cx="125476" cy="137995"/>
                </a:xfrm>
                <a:custGeom>
                  <a:avLst/>
                  <a:gdLst>
                    <a:gd name="T0" fmla="*/ 0 w 169"/>
                    <a:gd name="T1" fmla="*/ 85015 h 224"/>
                    <a:gd name="T2" fmla="*/ 0 w 169"/>
                    <a:gd name="T3" fmla="*/ 137995 h 224"/>
                    <a:gd name="T4" fmla="*/ 125476 w 169"/>
                    <a:gd name="T5" fmla="*/ 47436 h 224"/>
                    <a:gd name="T6" fmla="*/ 125476 w 169"/>
                    <a:gd name="T7" fmla="*/ 0 h 224"/>
                    <a:gd name="T8" fmla="*/ 0 w 169"/>
                    <a:gd name="T9" fmla="*/ 85015 h 22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9"/>
                    <a:gd name="T16" fmla="*/ 0 h 224"/>
                    <a:gd name="T17" fmla="*/ 169 w 169"/>
                    <a:gd name="T18" fmla="*/ 224 h 22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9" h="224">
                      <a:moveTo>
                        <a:pt x="0" y="138"/>
                      </a:moveTo>
                      <a:lnTo>
                        <a:pt x="0" y="224"/>
                      </a:lnTo>
                      <a:lnTo>
                        <a:pt x="169" y="77"/>
                      </a:lnTo>
                      <a:lnTo>
                        <a:pt x="169" y="0"/>
                      </a:lnTo>
                      <a:lnTo>
                        <a:pt x="0" y="138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6350" cmpd="sng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51450" name="Freeform 191"/>
                <p:cNvSpPr>
                  <a:spLocks/>
                </p:cNvSpPr>
                <p:nvPr/>
              </p:nvSpPr>
              <p:spPr bwMode="auto">
                <a:xfrm>
                  <a:off x="5500065" y="2936779"/>
                  <a:ext cx="524046" cy="45476"/>
                </a:xfrm>
                <a:custGeom>
                  <a:avLst/>
                  <a:gdLst>
                    <a:gd name="T0" fmla="*/ 0 w 280"/>
                    <a:gd name="T1" fmla="*/ 45476 h 63"/>
                    <a:gd name="T2" fmla="*/ 69249 w 280"/>
                    <a:gd name="T3" fmla="*/ 44754 h 63"/>
                    <a:gd name="T4" fmla="*/ 409879 w 280"/>
                    <a:gd name="T5" fmla="*/ 0 h 63"/>
                    <a:gd name="T6" fmla="*/ 524046 w 280"/>
                    <a:gd name="T7" fmla="*/ 0 h 6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0"/>
                    <a:gd name="T13" fmla="*/ 0 h 63"/>
                    <a:gd name="T14" fmla="*/ 280 w 280"/>
                    <a:gd name="T15" fmla="*/ 63 h 6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0" h="63">
                      <a:moveTo>
                        <a:pt x="0" y="63"/>
                      </a:moveTo>
                      <a:lnTo>
                        <a:pt x="37" y="62"/>
                      </a:lnTo>
                      <a:lnTo>
                        <a:pt x="219" y="0"/>
                      </a:lnTo>
                      <a:lnTo>
                        <a:pt x="280" y="0"/>
                      </a:lnTo>
                    </a:path>
                  </a:pathLst>
                </a:custGeom>
                <a:noFill/>
                <a:ln w="1587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451451" name="Freeform 192"/>
                <p:cNvSpPr>
                  <a:spLocks/>
                </p:cNvSpPr>
                <p:nvPr/>
              </p:nvSpPr>
              <p:spPr bwMode="auto">
                <a:xfrm>
                  <a:off x="5621849" y="2933643"/>
                  <a:ext cx="302618" cy="53316"/>
                </a:xfrm>
                <a:custGeom>
                  <a:avLst/>
                  <a:gdLst>
                    <a:gd name="T0" fmla="*/ 0 w 293"/>
                    <a:gd name="T1" fmla="*/ 0 h 93"/>
                    <a:gd name="T2" fmla="*/ 69199 w 293"/>
                    <a:gd name="T3" fmla="*/ 573 h 93"/>
                    <a:gd name="T4" fmla="*/ 201401 w 293"/>
                    <a:gd name="T5" fmla="*/ 53316 h 93"/>
                    <a:gd name="T6" fmla="*/ 302618 w 293"/>
                    <a:gd name="T7" fmla="*/ 53316 h 9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93"/>
                    <a:gd name="T13" fmla="*/ 0 h 93"/>
                    <a:gd name="T14" fmla="*/ 293 w 293"/>
                    <a:gd name="T15" fmla="*/ 93 h 9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93" h="93">
                      <a:moveTo>
                        <a:pt x="0" y="0"/>
                      </a:moveTo>
                      <a:lnTo>
                        <a:pt x="67" y="1"/>
                      </a:lnTo>
                      <a:lnTo>
                        <a:pt x="195" y="93"/>
                      </a:lnTo>
                      <a:lnTo>
                        <a:pt x="293" y="93"/>
                      </a:lnTo>
                    </a:path>
                  </a:pathLst>
                </a:custGeom>
                <a:noFill/>
                <a:ln w="1587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cxnSp>
            <p:nvCxnSpPr>
              <p:cNvPr id="223" name="Straight Connector 701"/>
              <p:cNvCxnSpPr/>
              <p:nvPr/>
            </p:nvCxnSpPr>
            <p:spPr>
              <a:xfrm flipH="1">
                <a:off x="6996897" y="2124333"/>
                <a:ext cx="11073" cy="845222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4" name="Straight Connector 702"/>
              <p:cNvCxnSpPr/>
              <p:nvPr/>
            </p:nvCxnSpPr>
            <p:spPr>
              <a:xfrm>
                <a:off x="6875113" y="2304668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5" name="Straight Connector 703"/>
              <p:cNvCxnSpPr/>
              <p:nvPr/>
            </p:nvCxnSpPr>
            <p:spPr>
              <a:xfrm>
                <a:off x="6871421" y="2368961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6" name="Straight Connector 704"/>
              <p:cNvCxnSpPr/>
              <p:nvPr/>
            </p:nvCxnSpPr>
            <p:spPr>
              <a:xfrm>
                <a:off x="6871421" y="2444231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7" name="Straight Connector 705"/>
              <p:cNvCxnSpPr/>
              <p:nvPr/>
            </p:nvCxnSpPr>
            <p:spPr>
              <a:xfrm>
                <a:off x="6867732" y="2508525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8" name="Straight Connector 706"/>
              <p:cNvCxnSpPr/>
              <p:nvPr/>
            </p:nvCxnSpPr>
            <p:spPr>
              <a:xfrm>
                <a:off x="6864040" y="2569681"/>
                <a:ext cx="14023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9" name="Straight Connector 707"/>
              <p:cNvCxnSpPr/>
              <p:nvPr/>
            </p:nvCxnSpPr>
            <p:spPr>
              <a:xfrm>
                <a:off x="6864040" y="2638679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0" name="Straight Connector 708"/>
              <p:cNvCxnSpPr/>
              <p:nvPr/>
            </p:nvCxnSpPr>
            <p:spPr>
              <a:xfrm>
                <a:off x="6860351" y="2706109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1" name="Straight Connector 709"/>
              <p:cNvCxnSpPr/>
              <p:nvPr/>
            </p:nvCxnSpPr>
            <p:spPr>
              <a:xfrm>
                <a:off x="6867732" y="2775107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2" name="Straight Connector 710"/>
              <p:cNvCxnSpPr/>
              <p:nvPr/>
            </p:nvCxnSpPr>
            <p:spPr>
              <a:xfrm>
                <a:off x="6871421" y="2842536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3" name="Straight Connector 711"/>
              <p:cNvCxnSpPr/>
              <p:nvPr/>
            </p:nvCxnSpPr>
            <p:spPr>
              <a:xfrm>
                <a:off x="6871421" y="2911533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4" name="Straight Connector 712"/>
              <p:cNvCxnSpPr/>
              <p:nvPr/>
            </p:nvCxnSpPr>
            <p:spPr>
              <a:xfrm>
                <a:off x="6875113" y="2975827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5" name="Straight Connector 713"/>
              <p:cNvCxnSpPr/>
              <p:nvPr/>
            </p:nvCxnSpPr>
            <p:spPr>
              <a:xfrm flipH="1">
                <a:off x="6875113" y="2132174"/>
                <a:ext cx="136546" cy="0"/>
              </a:xfrm>
              <a:prstGeom prst="line">
                <a:avLst/>
              </a:prstGeom>
              <a:ln w="222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50589" name="Group 756"/>
          <p:cNvGrpSpPr>
            <a:grpSpLocks/>
          </p:cNvGrpSpPr>
          <p:nvPr/>
        </p:nvGrpSpPr>
        <p:grpSpPr bwMode="auto">
          <a:xfrm>
            <a:off x="1708150" y="5172075"/>
            <a:ext cx="331788" cy="1030288"/>
            <a:chOff x="6240352" y="2055335"/>
            <a:chExt cx="771307" cy="1017716"/>
          </a:xfrm>
        </p:grpSpPr>
        <p:grpSp>
          <p:nvGrpSpPr>
            <p:cNvPr id="451373" name="Group 757"/>
            <p:cNvGrpSpPr>
              <a:grpSpLocks/>
            </p:cNvGrpSpPr>
            <p:nvPr/>
          </p:nvGrpSpPr>
          <p:grpSpPr bwMode="auto">
            <a:xfrm>
              <a:off x="6240352" y="2235573"/>
              <a:ext cx="697981" cy="837478"/>
              <a:chOff x="6395998" y="3062424"/>
              <a:chExt cx="564403" cy="837478"/>
            </a:xfrm>
          </p:grpSpPr>
          <p:sp>
            <p:nvSpPr>
              <p:cNvPr id="300" name="Rectangle 778"/>
              <p:cNvSpPr/>
              <p:nvPr/>
            </p:nvSpPr>
            <p:spPr>
              <a:xfrm>
                <a:off x="6509397" y="3062521"/>
                <a:ext cx="447628" cy="741725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301" name="Straight Connector 779"/>
              <p:cNvCxnSpPr/>
              <p:nvPr/>
            </p:nvCxnSpPr>
            <p:spPr>
              <a:xfrm flipV="1">
                <a:off x="6846611" y="3062521"/>
                <a:ext cx="113399" cy="9251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02" name="Rectangle 780"/>
              <p:cNvSpPr/>
              <p:nvPr/>
            </p:nvSpPr>
            <p:spPr>
              <a:xfrm>
                <a:off x="6476572" y="3071930"/>
                <a:ext cx="131304" cy="116042"/>
              </a:xfrm>
              <a:prstGeom prst="rect">
                <a:avLst/>
              </a:pr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303" name="Straight Connector 781"/>
              <p:cNvCxnSpPr/>
              <p:nvPr/>
            </p:nvCxnSpPr>
            <p:spPr>
              <a:xfrm flipV="1">
                <a:off x="6395998" y="3062521"/>
                <a:ext cx="113399" cy="9251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04" name="Rectangle 782"/>
              <p:cNvSpPr/>
              <p:nvPr/>
            </p:nvSpPr>
            <p:spPr>
              <a:xfrm>
                <a:off x="6816769" y="3703885"/>
                <a:ext cx="131304" cy="114474"/>
              </a:xfrm>
              <a:prstGeom prst="rect">
                <a:avLst/>
              </a:pr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>
                  <a:solidFill>
                    <a:prstClr val="white"/>
                  </a:solidFill>
                </a:endParaRPr>
              </a:p>
            </p:txBody>
          </p:sp>
          <p:sp>
            <p:nvSpPr>
              <p:cNvPr id="305" name="Rectangle 783"/>
              <p:cNvSpPr/>
              <p:nvPr/>
            </p:nvSpPr>
            <p:spPr>
              <a:xfrm>
                <a:off x="6404951" y="3158176"/>
                <a:ext cx="444643" cy="741726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306" name="Straight Connector 784"/>
              <p:cNvCxnSpPr/>
              <p:nvPr/>
            </p:nvCxnSpPr>
            <p:spPr>
              <a:xfrm flipV="1">
                <a:off x="6846611" y="3804246"/>
                <a:ext cx="113399" cy="9252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51401" name="Group 785"/>
              <p:cNvGrpSpPr>
                <a:grpSpLocks/>
              </p:cNvGrpSpPr>
              <p:nvPr/>
            </p:nvGrpSpPr>
            <p:grpSpPr bwMode="auto">
              <a:xfrm>
                <a:off x="6400318" y="3137421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335" name="Straight Connector 813"/>
                <p:cNvCxnSpPr/>
                <p:nvPr/>
              </p:nvCxnSpPr>
              <p:spPr>
                <a:xfrm flipV="1">
                  <a:off x="7028337" y="2846452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6" name="Straight Connector 814"/>
                <p:cNvCxnSpPr/>
                <p:nvPr/>
              </p:nvCxnSpPr>
              <p:spPr>
                <a:xfrm flipV="1">
                  <a:off x="6580709" y="2938972"/>
                  <a:ext cx="45359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402" name="Group 786"/>
              <p:cNvGrpSpPr>
                <a:grpSpLocks/>
              </p:cNvGrpSpPr>
              <p:nvPr/>
            </p:nvGrpSpPr>
            <p:grpSpPr bwMode="auto">
              <a:xfrm>
                <a:off x="6399838" y="3203285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333" name="Straight Connector 811"/>
                <p:cNvCxnSpPr/>
                <p:nvPr/>
              </p:nvCxnSpPr>
              <p:spPr>
                <a:xfrm flipV="1">
                  <a:off x="7028817" y="2846449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4" name="Straight Connector 812"/>
                <p:cNvCxnSpPr/>
                <p:nvPr/>
              </p:nvCxnSpPr>
              <p:spPr>
                <a:xfrm flipV="1">
                  <a:off x="6581189" y="2938969"/>
                  <a:ext cx="45359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403" name="Group 787"/>
              <p:cNvGrpSpPr>
                <a:grpSpLocks/>
              </p:cNvGrpSpPr>
              <p:nvPr/>
            </p:nvGrpSpPr>
            <p:grpSpPr bwMode="auto">
              <a:xfrm>
                <a:off x="6399358" y="3269149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331" name="Straight Connector 809"/>
                <p:cNvCxnSpPr/>
                <p:nvPr/>
              </p:nvCxnSpPr>
              <p:spPr>
                <a:xfrm flipV="1">
                  <a:off x="7026313" y="2846446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2" name="Straight Connector 810"/>
                <p:cNvCxnSpPr/>
                <p:nvPr/>
              </p:nvCxnSpPr>
              <p:spPr>
                <a:xfrm flipV="1">
                  <a:off x="6581670" y="2938966"/>
                  <a:ext cx="450611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404" name="Group 788"/>
              <p:cNvGrpSpPr>
                <a:grpSpLocks/>
              </p:cNvGrpSpPr>
              <p:nvPr/>
            </p:nvGrpSpPr>
            <p:grpSpPr bwMode="auto">
              <a:xfrm>
                <a:off x="6398878" y="3335013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329" name="Straight Connector 807"/>
                <p:cNvCxnSpPr/>
                <p:nvPr/>
              </p:nvCxnSpPr>
              <p:spPr>
                <a:xfrm flipV="1">
                  <a:off x="7026792" y="2846445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0" name="Straight Connector 808"/>
                <p:cNvCxnSpPr/>
                <p:nvPr/>
              </p:nvCxnSpPr>
              <p:spPr>
                <a:xfrm flipV="1">
                  <a:off x="6582149" y="2938964"/>
                  <a:ext cx="450611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405" name="Group 789"/>
              <p:cNvGrpSpPr>
                <a:grpSpLocks/>
              </p:cNvGrpSpPr>
              <p:nvPr/>
            </p:nvGrpSpPr>
            <p:grpSpPr bwMode="auto">
              <a:xfrm>
                <a:off x="6398398" y="3400877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327" name="Straight Connector 805"/>
                <p:cNvCxnSpPr/>
                <p:nvPr/>
              </p:nvCxnSpPr>
              <p:spPr>
                <a:xfrm flipV="1">
                  <a:off x="7027272" y="2846442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8" name="Straight Connector 806"/>
                <p:cNvCxnSpPr/>
                <p:nvPr/>
              </p:nvCxnSpPr>
              <p:spPr>
                <a:xfrm flipV="1">
                  <a:off x="6582629" y="2938961"/>
                  <a:ext cx="450611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406" name="Group 790"/>
              <p:cNvGrpSpPr>
                <a:grpSpLocks/>
              </p:cNvGrpSpPr>
              <p:nvPr/>
            </p:nvGrpSpPr>
            <p:grpSpPr bwMode="auto">
              <a:xfrm>
                <a:off x="6397918" y="3466741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325" name="Straight Connector 803"/>
                <p:cNvCxnSpPr/>
                <p:nvPr/>
              </p:nvCxnSpPr>
              <p:spPr>
                <a:xfrm flipV="1">
                  <a:off x="7027753" y="2846440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6" name="Straight Connector 804"/>
                <p:cNvCxnSpPr/>
                <p:nvPr/>
              </p:nvCxnSpPr>
              <p:spPr>
                <a:xfrm flipV="1">
                  <a:off x="6583110" y="2938959"/>
                  <a:ext cx="450611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407" name="Group 791"/>
              <p:cNvGrpSpPr>
                <a:grpSpLocks/>
              </p:cNvGrpSpPr>
              <p:nvPr/>
            </p:nvGrpSpPr>
            <p:grpSpPr bwMode="auto">
              <a:xfrm>
                <a:off x="6397438" y="3532605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323" name="Straight Connector 801"/>
                <p:cNvCxnSpPr/>
                <p:nvPr/>
              </p:nvCxnSpPr>
              <p:spPr>
                <a:xfrm flipV="1">
                  <a:off x="7028232" y="2846437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4" name="Straight Connector 802"/>
                <p:cNvCxnSpPr/>
                <p:nvPr/>
              </p:nvCxnSpPr>
              <p:spPr>
                <a:xfrm flipV="1">
                  <a:off x="6580604" y="2938956"/>
                  <a:ext cx="45359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408" name="Group 792"/>
              <p:cNvGrpSpPr>
                <a:grpSpLocks/>
              </p:cNvGrpSpPr>
              <p:nvPr/>
            </p:nvGrpSpPr>
            <p:grpSpPr bwMode="auto">
              <a:xfrm>
                <a:off x="6396958" y="3598469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321" name="Straight Connector 799"/>
                <p:cNvCxnSpPr/>
                <p:nvPr/>
              </p:nvCxnSpPr>
              <p:spPr>
                <a:xfrm flipV="1">
                  <a:off x="7028711" y="2846434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2" name="Straight Connector 800"/>
                <p:cNvCxnSpPr/>
                <p:nvPr/>
              </p:nvCxnSpPr>
              <p:spPr>
                <a:xfrm flipV="1">
                  <a:off x="6581083" y="2938953"/>
                  <a:ext cx="45359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409" name="Group 793"/>
              <p:cNvGrpSpPr>
                <a:grpSpLocks/>
              </p:cNvGrpSpPr>
              <p:nvPr/>
            </p:nvGrpSpPr>
            <p:grpSpPr bwMode="auto">
              <a:xfrm>
                <a:off x="6396478" y="3664333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319" name="Straight Connector 797"/>
                <p:cNvCxnSpPr/>
                <p:nvPr/>
              </p:nvCxnSpPr>
              <p:spPr>
                <a:xfrm flipV="1">
                  <a:off x="7026209" y="2846432"/>
                  <a:ext cx="104446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0" name="Straight Connector 798"/>
                <p:cNvCxnSpPr/>
                <p:nvPr/>
              </p:nvCxnSpPr>
              <p:spPr>
                <a:xfrm flipV="1">
                  <a:off x="6581565" y="2938951"/>
                  <a:ext cx="450613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410" name="Group 794"/>
              <p:cNvGrpSpPr>
                <a:grpSpLocks/>
              </p:cNvGrpSpPr>
              <p:nvPr/>
            </p:nvGrpSpPr>
            <p:grpSpPr bwMode="auto">
              <a:xfrm>
                <a:off x="6395998" y="3730197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317" name="Straight Connector 795"/>
                <p:cNvCxnSpPr/>
                <p:nvPr/>
              </p:nvCxnSpPr>
              <p:spPr>
                <a:xfrm flipV="1">
                  <a:off x="7026689" y="2846429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8" name="Straight Connector 796"/>
                <p:cNvCxnSpPr/>
                <p:nvPr/>
              </p:nvCxnSpPr>
              <p:spPr>
                <a:xfrm flipV="1">
                  <a:off x="6582044" y="2938948"/>
                  <a:ext cx="450613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451374" name="Group 758"/>
            <p:cNvGrpSpPr>
              <a:grpSpLocks/>
            </p:cNvGrpSpPr>
            <p:nvPr/>
          </p:nvGrpSpPr>
          <p:grpSpPr bwMode="auto">
            <a:xfrm>
              <a:off x="6280049" y="2055335"/>
              <a:ext cx="731610" cy="920732"/>
              <a:chOff x="6280049" y="2055335"/>
              <a:chExt cx="731610" cy="920732"/>
            </a:xfrm>
          </p:grpSpPr>
          <p:grpSp>
            <p:nvGrpSpPr>
              <p:cNvPr id="451375" name="Group 759"/>
              <p:cNvGrpSpPr>
                <a:grpSpLocks/>
              </p:cNvGrpSpPr>
              <p:nvPr/>
            </p:nvGrpSpPr>
            <p:grpSpPr bwMode="auto">
              <a:xfrm>
                <a:off x="6280049" y="2055335"/>
                <a:ext cx="680752" cy="139401"/>
                <a:chOff x="5414286" y="2921098"/>
                <a:chExt cx="680752" cy="139401"/>
              </a:xfrm>
            </p:grpSpPr>
            <p:sp>
              <p:nvSpPr>
                <p:cNvPr id="451389" name="Rectangle 188"/>
                <p:cNvSpPr>
                  <a:spLocks noChangeArrowheads="1"/>
                </p:cNvSpPr>
                <p:nvPr/>
              </p:nvSpPr>
              <p:spPr bwMode="auto">
                <a:xfrm>
                  <a:off x="5415186" y="2996368"/>
                  <a:ext cx="549876" cy="64294"/>
                </a:xfrm>
                <a:prstGeom prst="rect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chemeClr val="bg1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0">
                    <a:solidFill>
                      <a:srgbClr val="0000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451390" name="AutoShape 189"/>
                <p:cNvSpPr>
                  <a:spLocks noChangeArrowheads="1"/>
                </p:cNvSpPr>
                <p:nvPr/>
              </p:nvSpPr>
              <p:spPr bwMode="auto">
                <a:xfrm>
                  <a:off x="5415186" y="2921098"/>
                  <a:ext cx="675352" cy="78406"/>
                </a:xfrm>
                <a:prstGeom prst="parallelogram">
                  <a:avLst>
                    <a:gd name="adj" fmla="val 122783"/>
                  </a:avLst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chemeClr val="bg1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0">
                    <a:solidFill>
                      <a:srgbClr val="0000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451391" name="Freeform 190"/>
                <p:cNvSpPr>
                  <a:spLocks/>
                </p:cNvSpPr>
                <p:nvPr/>
              </p:nvSpPr>
              <p:spPr bwMode="auto">
                <a:xfrm>
                  <a:off x="5968754" y="2922667"/>
                  <a:ext cx="125475" cy="137995"/>
                </a:xfrm>
                <a:custGeom>
                  <a:avLst/>
                  <a:gdLst>
                    <a:gd name="T0" fmla="*/ 0 w 169"/>
                    <a:gd name="T1" fmla="*/ 85015 h 224"/>
                    <a:gd name="T2" fmla="*/ 0 w 169"/>
                    <a:gd name="T3" fmla="*/ 137995 h 224"/>
                    <a:gd name="T4" fmla="*/ 125475 w 169"/>
                    <a:gd name="T5" fmla="*/ 47436 h 224"/>
                    <a:gd name="T6" fmla="*/ 125475 w 169"/>
                    <a:gd name="T7" fmla="*/ 0 h 224"/>
                    <a:gd name="T8" fmla="*/ 0 w 169"/>
                    <a:gd name="T9" fmla="*/ 85015 h 22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9"/>
                    <a:gd name="T16" fmla="*/ 0 h 224"/>
                    <a:gd name="T17" fmla="*/ 169 w 169"/>
                    <a:gd name="T18" fmla="*/ 224 h 22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9" h="224">
                      <a:moveTo>
                        <a:pt x="0" y="138"/>
                      </a:moveTo>
                      <a:lnTo>
                        <a:pt x="0" y="224"/>
                      </a:lnTo>
                      <a:lnTo>
                        <a:pt x="169" y="77"/>
                      </a:lnTo>
                      <a:lnTo>
                        <a:pt x="169" y="0"/>
                      </a:lnTo>
                      <a:lnTo>
                        <a:pt x="0" y="138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6350" cmpd="sng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51392" name="Freeform 191"/>
                <p:cNvSpPr>
                  <a:spLocks/>
                </p:cNvSpPr>
                <p:nvPr/>
              </p:nvSpPr>
              <p:spPr bwMode="auto">
                <a:xfrm>
                  <a:off x="5500065" y="2936779"/>
                  <a:ext cx="524044" cy="45476"/>
                </a:xfrm>
                <a:custGeom>
                  <a:avLst/>
                  <a:gdLst>
                    <a:gd name="T0" fmla="*/ 0 w 280"/>
                    <a:gd name="T1" fmla="*/ 45476 h 63"/>
                    <a:gd name="T2" fmla="*/ 69249 w 280"/>
                    <a:gd name="T3" fmla="*/ 44754 h 63"/>
                    <a:gd name="T4" fmla="*/ 409877 w 280"/>
                    <a:gd name="T5" fmla="*/ 0 h 63"/>
                    <a:gd name="T6" fmla="*/ 524044 w 280"/>
                    <a:gd name="T7" fmla="*/ 0 h 6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0"/>
                    <a:gd name="T13" fmla="*/ 0 h 63"/>
                    <a:gd name="T14" fmla="*/ 280 w 280"/>
                    <a:gd name="T15" fmla="*/ 63 h 6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0" h="63">
                      <a:moveTo>
                        <a:pt x="0" y="63"/>
                      </a:moveTo>
                      <a:lnTo>
                        <a:pt x="37" y="62"/>
                      </a:lnTo>
                      <a:lnTo>
                        <a:pt x="219" y="0"/>
                      </a:lnTo>
                      <a:lnTo>
                        <a:pt x="280" y="0"/>
                      </a:lnTo>
                    </a:path>
                  </a:pathLst>
                </a:custGeom>
                <a:noFill/>
                <a:ln w="1587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451393" name="Freeform 192"/>
                <p:cNvSpPr>
                  <a:spLocks/>
                </p:cNvSpPr>
                <p:nvPr/>
              </p:nvSpPr>
              <p:spPr bwMode="auto">
                <a:xfrm>
                  <a:off x="5621851" y="2933643"/>
                  <a:ext cx="302617" cy="53316"/>
                </a:xfrm>
                <a:custGeom>
                  <a:avLst/>
                  <a:gdLst>
                    <a:gd name="T0" fmla="*/ 0 w 293"/>
                    <a:gd name="T1" fmla="*/ 0 h 93"/>
                    <a:gd name="T2" fmla="*/ 69199 w 293"/>
                    <a:gd name="T3" fmla="*/ 573 h 93"/>
                    <a:gd name="T4" fmla="*/ 201400 w 293"/>
                    <a:gd name="T5" fmla="*/ 53316 h 93"/>
                    <a:gd name="T6" fmla="*/ 302617 w 293"/>
                    <a:gd name="T7" fmla="*/ 53316 h 9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93"/>
                    <a:gd name="T13" fmla="*/ 0 h 93"/>
                    <a:gd name="T14" fmla="*/ 293 w 293"/>
                    <a:gd name="T15" fmla="*/ 93 h 9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93" h="93">
                      <a:moveTo>
                        <a:pt x="0" y="0"/>
                      </a:moveTo>
                      <a:lnTo>
                        <a:pt x="67" y="1"/>
                      </a:lnTo>
                      <a:lnTo>
                        <a:pt x="195" y="93"/>
                      </a:lnTo>
                      <a:lnTo>
                        <a:pt x="293" y="93"/>
                      </a:lnTo>
                    </a:path>
                  </a:pathLst>
                </a:custGeom>
                <a:noFill/>
                <a:ln w="1587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cxnSp>
            <p:nvCxnSpPr>
              <p:cNvPr id="282" name="Straight Connector 760"/>
              <p:cNvCxnSpPr/>
              <p:nvPr/>
            </p:nvCxnSpPr>
            <p:spPr>
              <a:xfrm flipH="1">
                <a:off x="6996897" y="2124333"/>
                <a:ext cx="11070" cy="845222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3" name="Straight Connector 761"/>
              <p:cNvCxnSpPr/>
              <p:nvPr/>
            </p:nvCxnSpPr>
            <p:spPr>
              <a:xfrm>
                <a:off x="6875111" y="2304668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4" name="Straight Connector 762"/>
              <p:cNvCxnSpPr/>
              <p:nvPr/>
            </p:nvCxnSpPr>
            <p:spPr>
              <a:xfrm>
                <a:off x="6871422" y="2368961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5" name="Straight Connector 763"/>
              <p:cNvCxnSpPr/>
              <p:nvPr/>
            </p:nvCxnSpPr>
            <p:spPr>
              <a:xfrm>
                <a:off x="6871422" y="2444231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6" name="Straight Connector 764"/>
              <p:cNvCxnSpPr/>
              <p:nvPr/>
            </p:nvCxnSpPr>
            <p:spPr>
              <a:xfrm>
                <a:off x="6867730" y="2508525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7" name="Straight Connector 765"/>
              <p:cNvCxnSpPr/>
              <p:nvPr/>
            </p:nvCxnSpPr>
            <p:spPr>
              <a:xfrm>
                <a:off x="6864041" y="2569681"/>
                <a:ext cx="140237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8" name="Straight Connector 766"/>
              <p:cNvCxnSpPr/>
              <p:nvPr/>
            </p:nvCxnSpPr>
            <p:spPr>
              <a:xfrm>
                <a:off x="6864041" y="2638679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9" name="Straight Connector 767"/>
              <p:cNvCxnSpPr/>
              <p:nvPr/>
            </p:nvCxnSpPr>
            <p:spPr>
              <a:xfrm>
                <a:off x="6860349" y="2706109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0" name="Straight Connector 768"/>
              <p:cNvCxnSpPr/>
              <p:nvPr/>
            </p:nvCxnSpPr>
            <p:spPr>
              <a:xfrm>
                <a:off x="6867730" y="2775107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1" name="Straight Connector 769"/>
              <p:cNvCxnSpPr/>
              <p:nvPr/>
            </p:nvCxnSpPr>
            <p:spPr>
              <a:xfrm>
                <a:off x="6871422" y="2842536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2" name="Straight Connector 770"/>
              <p:cNvCxnSpPr/>
              <p:nvPr/>
            </p:nvCxnSpPr>
            <p:spPr>
              <a:xfrm>
                <a:off x="6871422" y="2911533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3" name="Straight Connector 771"/>
              <p:cNvCxnSpPr/>
              <p:nvPr/>
            </p:nvCxnSpPr>
            <p:spPr>
              <a:xfrm>
                <a:off x="6875111" y="2975827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4" name="Straight Connector 772"/>
              <p:cNvCxnSpPr/>
              <p:nvPr/>
            </p:nvCxnSpPr>
            <p:spPr>
              <a:xfrm flipH="1">
                <a:off x="6875111" y="2132174"/>
                <a:ext cx="136548" cy="0"/>
              </a:xfrm>
              <a:prstGeom prst="line">
                <a:avLst/>
              </a:prstGeom>
              <a:ln w="222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337" name="Straight Connector 817"/>
          <p:cNvCxnSpPr/>
          <p:nvPr/>
        </p:nvCxnSpPr>
        <p:spPr>
          <a:xfrm flipH="1">
            <a:off x="2398713" y="4676775"/>
            <a:ext cx="357187" cy="4968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8" name="Straight Connector 818"/>
          <p:cNvCxnSpPr>
            <a:stCxn id="450667" idx="2"/>
          </p:cNvCxnSpPr>
          <p:nvPr/>
        </p:nvCxnSpPr>
        <p:spPr>
          <a:xfrm flipH="1">
            <a:off x="2703513" y="4892675"/>
            <a:ext cx="203200" cy="4857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9" name="Straight Connector 819"/>
          <p:cNvCxnSpPr/>
          <p:nvPr/>
        </p:nvCxnSpPr>
        <p:spPr>
          <a:xfrm>
            <a:off x="3021013" y="4692650"/>
            <a:ext cx="57150" cy="49053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0" name="Straight Connector 820"/>
          <p:cNvCxnSpPr>
            <a:endCxn id="451158" idx="0"/>
          </p:cNvCxnSpPr>
          <p:nvPr/>
        </p:nvCxnSpPr>
        <p:spPr>
          <a:xfrm>
            <a:off x="3160713" y="4716463"/>
            <a:ext cx="274637" cy="4572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50594" name="Group 821"/>
          <p:cNvGrpSpPr>
            <a:grpSpLocks/>
          </p:cNvGrpSpPr>
          <p:nvPr/>
        </p:nvGrpSpPr>
        <p:grpSpPr bwMode="auto">
          <a:xfrm>
            <a:off x="2133600" y="5173663"/>
            <a:ext cx="331788" cy="1030287"/>
            <a:chOff x="6240352" y="2055335"/>
            <a:chExt cx="771307" cy="1017716"/>
          </a:xfrm>
        </p:grpSpPr>
        <p:grpSp>
          <p:nvGrpSpPr>
            <p:cNvPr id="451315" name="Group 999"/>
            <p:cNvGrpSpPr>
              <a:grpSpLocks/>
            </p:cNvGrpSpPr>
            <p:nvPr/>
          </p:nvGrpSpPr>
          <p:grpSpPr bwMode="auto">
            <a:xfrm>
              <a:off x="6240352" y="2235573"/>
              <a:ext cx="697981" cy="837478"/>
              <a:chOff x="6395998" y="3062424"/>
              <a:chExt cx="564403" cy="837478"/>
            </a:xfrm>
          </p:grpSpPr>
          <p:sp>
            <p:nvSpPr>
              <p:cNvPr id="363" name="Rectangle 1020"/>
              <p:cNvSpPr/>
              <p:nvPr/>
            </p:nvSpPr>
            <p:spPr>
              <a:xfrm>
                <a:off x="6509397" y="3062521"/>
                <a:ext cx="447628" cy="741726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364" name="Straight Connector 1021"/>
              <p:cNvCxnSpPr/>
              <p:nvPr/>
            </p:nvCxnSpPr>
            <p:spPr>
              <a:xfrm flipV="1">
                <a:off x="6846611" y="3062521"/>
                <a:ext cx="113399" cy="9252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65" name="Rectangle 1022"/>
              <p:cNvSpPr/>
              <p:nvPr/>
            </p:nvSpPr>
            <p:spPr>
              <a:xfrm>
                <a:off x="6476572" y="3071930"/>
                <a:ext cx="131304" cy="116042"/>
              </a:xfrm>
              <a:prstGeom prst="rect">
                <a:avLst/>
              </a:pr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366" name="Straight Connector 1023"/>
              <p:cNvCxnSpPr/>
              <p:nvPr/>
            </p:nvCxnSpPr>
            <p:spPr>
              <a:xfrm flipV="1">
                <a:off x="6395998" y="3062521"/>
                <a:ext cx="113399" cy="9252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67" name="Rectangle 1024"/>
              <p:cNvSpPr/>
              <p:nvPr/>
            </p:nvSpPr>
            <p:spPr>
              <a:xfrm>
                <a:off x="6816769" y="3703886"/>
                <a:ext cx="131304" cy="114473"/>
              </a:xfrm>
              <a:prstGeom prst="rect">
                <a:avLst/>
              </a:pr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>
                  <a:solidFill>
                    <a:prstClr val="white"/>
                  </a:solidFill>
                </a:endParaRPr>
              </a:p>
            </p:txBody>
          </p:sp>
          <p:sp>
            <p:nvSpPr>
              <p:cNvPr id="368" name="Rectangle 1025"/>
              <p:cNvSpPr/>
              <p:nvPr/>
            </p:nvSpPr>
            <p:spPr>
              <a:xfrm>
                <a:off x="6404951" y="3158177"/>
                <a:ext cx="444643" cy="741725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369" name="Straight Connector 1026"/>
              <p:cNvCxnSpPr/>
              <p:nvPr/>
            </p:nvCxnSpPr>
            <p:spPr>
              <a:xfrm flipV="1">
                <a:off x="6846611" y="3804247"/>
                <a:ext cx="113399" cy="9251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51343" name="Group 1027"/>
              <p:cNvGrpSpPr>
                <a:grpSpLocks/>
              </p:cNvGrpSpPr>
              <p:nvPr/>
            </p:nvGrpSpPr>
            <p:grpSpPr bwMode="auto">
              <a:xfrm>
                <a:off x="6400318" y="3137421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398" name="Straight Connector 1055"/>
                <p:cNvCxnSpPr/>
                <p:nvPr/>
              </p:nvCxnSpPr>
              <p:spPr>
                <a:xfrm flipV="1">
                  <a:off x="7028337" y="2846452"/>
                  <a:ext cx="113399" cy="9252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9" name="Straight Connector 1056"/>
                <p:cNvCxnSpPr/>
                <p:nvPr/>
              </p:nvCxnSpPr>
              <p:spPr>
                <a:xfrm flipV="1">
                  <a:off x="6580709" y="2938973"/>
                  <a:ext cx="45359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344" name="Group 1028"/>
              <p:cNvGrpSpPr>
                <a:grpSpLocks/>
              </p:cNvGrpSpPr>
              <p:nvPr/>
            </p:nvGrpSpPr>
            <p:grpSpPr bwMode="auto">
              <a:xfrm>
                <a:off x="6399838" y="3203285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396" name="Straight Connector 1053"/>
                <p:cNvCxnSpPr/>
                <p:nvPr/>
              </p:nvCxnSpPr>
              <p:spPr>
                <a:xfrm flipV="1">
                  <a:off x="7028817" y="2846449"/>
                  <a:ext cx="113399" cy="9252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7" name="Straight Connector 1054"/>
                <p:cNvCxnSpPr/>
                <p:nvPr/>
              </p:nvCxnSpPr>
              <p:spPr>
                <a:xfrm flipV="1">
                  <a:off x="6581189" y="2938970"/>
                  <a:ext cx="45359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345" name="Group 1029"/>
              <p:cNvGrpSpPr>
                <a:grpSpLocks/>
              </p:cNvGrpSpPr>
              <p:nvPr/>
            </p:nvGrpSpPr>
            <p:grpSpPr bwMode="auto">
              <a:xfrm>
                <a:off x="6399358" y="3269149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394" name="Straight Connector 1051"/>
                <p:cNvCxnSpPr/>
                <p:nvPr/>
              </p:nvCxnSpPr>
              <p:spPr>
                <a:xfrm flipV="1">
                  <a:off x="7026313" y="2846446"/>
                  <a:ext cx="113399" cy="9252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5" name="Straight Connector 1052"/>
                <p:cNvCxnSpPr/>
                <p:nvPr/>
              </p:nvCxnSpPr>
              <p:spPr>
                <a:xfrm flipV="1">
                  <a:off x="6581670" y="2938967"/>
                  <a:ext cx="450611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346" name="Group 1030"/>
              <p:cNvGrpSpPr>
                <a:grpSpLocks/>
              </p:cNvGrpSpPr>
              <p:nvPr/>
            </p:nvGrpSpPr>
            <p:grpSpPr bwMode="auto">
              <a:xfrm>
                <a:off x="6398878" y="3335013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392" name="Straight Connector 1049"/>
                <p:cNvCxnSpPr/>
                <p:nvPr/>
              </p:nvCxnSpPr>
              <p:spPr>
                <a:xfrm flipV="1">
                  <a:off x="7026792" y="2846445"/>
                  <a:ext cx="113399" cy="9252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3" name="Straight Connector 1050"/>
                <p:cNvCxnSpPr/>
                <p:nvPr/>
              </p:nvCxnSpPr>
              <p:spPr>
                <a:xfrm flipV="1">
                  <a:off x="6582149" y="2938965"/>
                  <a:ext cx="450611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347" name="Group 1031"/>
              <p:cNvGrpSpPr>
                <a:grpSpLocks/>
              </p:cNvGrpSpPr>
              <p:nvPr/>
            </p:nvGrpSpPr>
            <p:grpSpPr bwMode="auto">
              <a:xfrm>
                <a:off x="6398398" y="3400877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390" name="Straight Connector 1047"/>
                <p:cNvCxnSpPr/>
                <p:nvPr/>
              </p:nvCxnSpPr>
              <p:spPr>
                <a:xfrm flipV="1">
                  <a:off x="7027272" y="2846442"/>
                  <a:ext cx="113399" cy="9252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1" name="Straight Connector 1048"/>
                <p:cNvCxnSpPr/>
                <p:nvPr/>
              </p:nvCxnSpPr>
              <p:spPr>
                <a:xfrm flipV="1">
                  <a:off x="6582629" y="2938962"/>
                  <a:ext cx="450611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348" name="Group 1032"/>
              <p:cNvGrpSpPr>
                <a:grpSpLocks/>
              </p:cNvGrpSpPr>
              <p:nvPr/>
            </p:nvGrpSpPr>
            <p:grpSpPr bwMode="auto">
              <a:xfrm>
                <a:off x="6397918" y="3466741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388" name="Straight Connector 1045"/>
                <p:cNvCxnSpPr/>
                <p:nvPr/>
              </p:nvCxnSpPr>
              <p:spPr>
                <a:xfrm flipV="1">
                  <a:off x="7027753" y="2846440"/>
                  <a:ext cx="113399" cy="9252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9" name="Straight Connector 1046"/>
                <p:cNvCxnSpPr/>
                <p:nvPr/>
              </p:nvCxnSpPr>
              <p:spPr>
                <a:xfrm flipV="1">
                  <a:off x="6583110" y="2938960"/>
                  <a:ext cx="450611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349" name="Group 1033"/>
              <p:cNvGrpSpPr>
                <a:grpSpLocks/>
              </p:cNvGrpSpPr>
              <p:nvPr/>
            </p:nvGrpSpPr>
            <p:grpSpPr bwMode="auto">
              <a:xfrm>
                <a:off x="6397438" y="3532605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386" name="Straight Connector 1043"/>
                <p:cNvCxnSpPr/>
                <p:nvPr/>
              </p:nvCxnSpPr>
              <p:spPr>
                <a:xfrm flipV="1">
                  <a:off x="7028232" y="2846437"/>
                  <a:ext cx="113399" cy="9252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7" name="Straight Connector 1044"/>
                <p:cNvCxnSpPr/>
                <p:nvPr/>
              </p:nvCxnSpPr>
              <p:spPr>
                <a:xfrm flipV="1">
                  <a:off x="6580604" y="2938957"/>
                  <a:ext cx="45359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350" name="Group 1034"/>
              <p:cNvGrpSpPr>
                <a:grpSpLocks/>
              </p:cNvGrpSpPr>
              <p:nvPr/>
            </p:nvGrpSpPr>
            <p:grpSpPr bwMode="auto">
              <a:xfrm>
                <a:off x="6396958" y="3598469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384" name="Straight Connector 1041"/>
                <p:cNvCxnSpPr/>
                <p:nvPr/>
              </p:nvCxnSpPr>
              <p:spPr>
                <a:xfrm flipV="1">
                  <a:off x="7028711" y="2846434"/>
                  <a:ext cx="113399" cy="9252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5" name="Straight Connector 1042"/>
                <p:cNvCxnSpPr/>
                <p:nvPr/>
              </p:nvCxnSpPr>
              <p:spPr>
                <a:xfrm flipV="1">
                  <a:off x="6581083" y="2938954"/>
                  <a:ext cx="45359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351" name="Group 1035"/>
              <p:cNvGrpSpPr>
                <a:grpSpLocks/>
              </p:cNvGrpSpPr>
              <p:nvPr/>
            </p:nvGrpSpPr>
            <p:grpSpPr bwMode="auto">
              <a:xfrm>
                <a:off x="6396478" y="3664333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382" name="Straight Connector 1039"/>
                <p:cNvCxnSpPr/>
                <p:nvPr/>
              </p:nvCxnSpPr>
              <p:spPr>
                <a:xfrm flipV="1">
                  <a:off x="7026209" y="2846432"/>
                  <a:ext cx="104446" cy="9252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3" name="Straight Connector 1040"/>
                <p:cNvCxnSpPr/>
                <p:nvPr/>
              </p:nvCxnSpPr>
              <p:spPr>
                <a:xfrm flipV="1">
                  <a:off x="6581565" y="2938952"/>
                  <a:ext cx="450613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352" name="Group 1036"/>
              <p:cNvGrpSpPr>
                <a:grpSpLocks/>
              </p:cNvGrpSpPr>
              <p:nvPr/>
            </p:nvGrpSpPr>
            <p:grpSpPr bwMode="auto">
              <a:xfrm>
                <a:off x="6395998" y="3730197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380" name="Straight Connector 1037"/>
                <p:cNvCxnSpPr/>
                <p:nvPr/>
              </p:nvCxnSpPr>
              <p:spPr>
                <a:xfrm flipV="1">
                  <a:off x="7026689" y="2846429"/>
                  <a:ext cx="113399" cy="9252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1" name="Straight Connector 1038"/>
                <p:cNvCxnSpPr/>
                <p:nvPr/>
              </p:nvCxnSpPr>
              <p:spPr>
                <a:xfrm flipV="1">
                  <a:off x="6582044" y="2938949"/>
                  <a:ext cx="450613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451316" name="Group 1000"/>
            <p:cNvGrpSpPr>
              <a:grpSpLocks/>
            </p:cNvGrpSpPr>
            <p:nvPr/>
          </p:nvGrpSpPr>
          <p:grpSpPr bwMode="auto">
            <a:xfrm>
              <a:off x="6280049" y="2055335"/>
              <a:ext cx="731610" cy="920732"/>
              <a:chOff x="6280049" y="2055335"/>
              <a:chExt cx="731610" cy="920732"/>
            </a:xfrm>
          </p:grpSpPr>
          <p:grpSp>
            <p:nvGrpSpPr>
              <p:cNvPr id="451317" name="Group 1001"/>
              <p:cNvGrpSpPr>
                <a:grpSpLocks/>
              </p:cNvGrpSpPr>
              <p:nvPr/>
            </p:nvGrpSpPr>
            <p:grpSpPr bwMode="auto">
              <a:xfrm>
                <a:off x="6280049" y="2055335"/>
                <a:ext cx="680752" cy="139401"/>
                <a:chOff x="5414286" y="2921098"/>
                <a:chExt cx="680752" cy="139401"/>
              </a:xfrm>
            </p:grpSpPr>
            <p:sp>
              <p:nvSpPr>
                <p:cNvPr id="451331" name="Rectangle 188"/>
                <p:cNvSpPr>
                  <a:spLocks noChangeArrowheads="1"/>
                </p:cNvSpPr>
                <p:nvPr/>
              </p:nvSpPr>
              <p:spPr bwMode="auto">
                <a:xfrm>
                  <a:off x="5415186" y="2996368"/>
                  <a:ext cx="549876" cy="64293"/>
                </a:xfrm>
                <a:prstGeom prst="rect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chemeClr val="bg1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0">
                    <a:solidFill>
                      <a:srgbClr val="0000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451332" name="AutoShape 189"/>
                <p:cNvSpPr>
                  <a:spLocks noChangeArrowheads="1"/>
                </p:cNvSpPr>
                <p:nvPr/>
              </p:nvSpPr>
              <p:spPr bwMode="auto">
                <a:xfrm>
                  <a:off x="5415186" y="2921098"/>
                  <a:ext cx="675352" cy="78406"/>
                </a:xfrm>
                <a:prstGeom prst="parallelogram">
                  <a:avLst>
                    <a:gd name="adj" fmla="val 122783"/>
                  </a:avLst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chemeClr val="bg1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0">
                    <a:solidFill>
                      <a:srgbClr val="0000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451333" name="Freeform 190"/>
                <p:cNvSpPr>
                  <a:spLocks/>
                </p:cNvSpPr>
                <p:nvPr/>
              </p:nvSpPr>
              <p:spPr bwMode="auto">
                <a:xfrm>
                  <a:off x="5968754" y="2922666"/>
                  <a:ext cx="125475" cy="137995"/>
                </a:xfrm>
                <a:custGeom>
                  <a:avLst/>
                  <a:gdLst>
                    <a:gd name="T0" fmla="*/ 0 w 169"/>
                    <a:gd name="T1" fmla="*/ 85015 h 224"/>
                    <a:gd name="T2" fmla="*/ 0 w 169"/>
                    <a:gd name="T3" fmla="*/ 137995 h 224"/>
                    <a:gd name="T4" fmla="*/ 125475 w 169"/>
                    <a:gd name="T5" fmla="*/ 47436 h 224"/>
                    <a:gd name="T6" fmla="*/ 125475 w 169"/>
                    <a:gd name="T7" fmla="*/ 0 h 224"/>
                    <a:gd name="T8" fmla="*/ 0 w 169"/>
                    <a:gd name="T9" fmla="*/ 85015 h 22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9"/>
                    <a:gd name="T16" fmla="*/ 0 h 224"/>
                    <a:gd name="T17" fmla="*/ 169 w 169"/>
                    <a:gd name="T18" fmla="*/ 224 h 22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9" h="224">
                      <a:moveTo>
                        <a:pt x="0" y="138"/>
                      </a:moveTo>
                      <a:lnTo>
                        <a:pt x="0" y="224"/>
                      </a:lnTo>
                      <a:lnTo>
                        <a:pt x="169" y="77"/>
                      </a:lnTo>
                      <a:lnTo>
                        <a:pt x="169" y="0"/>
                      </a:lnTo>
                      <a:lnTo>
                        <a:pt x="0" y="138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6350" cmpd="sng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51334" name="Freeform 191"/>
                <p:cNvSpPr>
                  <a:spLocks/>
                </p:cNvSpPr>
                <p:nvPr/>
              </p:nvSpPr>
              <p:spPr bwMode="auto">
                <a:xfrm>
                  <a:off x="5500065" y="2936779"/>
                  <a:ext cx="524044" cy="45475"/>
                </a:xfrm>
                <a:custGeom>
                  <a:avLst/>
                  <a:gdLst>
                    <a:gd name="T0" fmla="*/ 0 w 280"/>
                    <a:gd name="T1" fmla="*/ 45475 h 63"/>
                    <a:gd name="T2" fmla="*/ 69249 w 280"/>
                    <a:gd name="T3" fmla="*/ 44753 h 63"/>
                    <a:gd name="T4" fmla="*/ 409877 w 280"/>
                    <a:gd name="T5" fmla="*/ 0 h 63"/>
                    <a:gd name="T6" fmla="*/ 524044 w 280"/>
                    <a:gd name="T7" fmla="*/ 0 h 6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0"/>
                    <a:gd name="T13" fmla="*/ 0 h 63"/>
                    <a:gd name="T14" fmla="*/ 280 w 280"/>
                    <a:gd name="T15" fmla="*/ 63 h 6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0" h="63">
                      <a:moveTo>
                        <a:pt x="0" y="63"/>
                      </a:moveTo>
                      <a:lnTo>
                        <a:pt x="37" y="62"/>
                      </a:lnTo>
                      <a:lnTo>
                        <a:pt x="219" y="0"/>
                      </a:lnTo>
                      <a:lnTo>
                        <a:pt x="280" y="0"/>
                      </a:lnTo>
                    </a:path>
                  </a:pathLst>
                </a:custGeom>
                <a:noFill/>
                <a:ln w="1587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451335" name="Freeform 192"/>
                <p:cNvSpPr>
                  <a:spLocks/>
                </p:cNvSpPr>
                <p:nvPr/>
              </p:nvSpPr>
              <p:spPr bwMode="auto">
                <a:xfrm>
                  <a:off x="5621851" y="2933643"/>
                  <a:ext cx="302617" cy="53316"/>
                </a:xfrm>
                <a:custGeom>
                  <a:avLst/>
                  <a:gdLst>
                    <a:gd name="T0" fmla="*/ 0 w 293"/>
                    <a:gd name="T1" fmla="*/ 0 h 93"/>
                    <a:gd name="T2" fmla="*/ 69199 w 293"/>
                    <a:gd name="T3" fmla="*/ 573 h 93"/>
                    <a:gd name="T4" fmla="*/ 201400 w 293"/>
                    <a:gd name="T5" fmla="*/ 53316 h 93"/>
                    <a:gd name="T6" fmla="*/ 302617 w 293"/>
                    <a:gd name="T7" fmla="*/ 53316 h 9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93"/>
                    <a:gd name="T13" fmla="*/ 0 h 93"/>
                    <a:gd name="T14" fmla="*/ 293 w 293"/>
                    <a:gd name="T15" fmla="*/ 93 h 9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93" h="93">
                      <a:moveTo>
                        <a:pt x="0" y="0"/>
                      </a:moveTo>
                      <a:lnTo>
                        <a:pt x="67" y="1"/>
                      </a:lnTo>
                      <a:lnTo>
                        <a:pt x="195" y="93"/>
                      </a:lnTo>
                      <a:lnTo>
                        <a:pt x="293" y="93"/>
                      </a:lnTo>
                    </a:path>
                  </a:pathLst>
                </a:custGeom>
                <a:noFill/>
                <a:ln w="1587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cxnSp>
            <p:nvCxnSpPr>
              <p:cNvPr id="345" name="Straight Connector 1002"/>
              <p:cNvCxnSpPr/>
              <p:nvPr/>
            </p:nvCxnSpPr>
            <p:spPr>
              <a:xfrm flipH="1">
                <a:off x="6996897" y="2124333"/>
                <a:ext cx="11070" cy="845222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6" name="Straight Connector 1003"/>
              <p:cNvCxnSpPr/>
              <p:nvPr/>
            </p:nvCxnSpPr>
            <p:spPr>
              <a:xfrm>
                <a:off x="6875111" y="2304667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7" name="Straight Connector 1004"/>
              <p:cNvCxnSpPr/>
              <p:nvPr/>
            </p:nvCxnSpPr>
            <p:spPr>
              <a:xfrm>
                <a:off x="6871422" y="2368961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8" name="Straight Connector 1005"/>
              <p:cNvCxnSpPr/>
              <p:nvPr/>
            </p:nvCxnSpPr>
            <p:spPr>
              <a:xfrm>
                <a:off x="6871422" y="2444231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9" name="Straight Connector 1006"/>
              <p:cNvCxnSpPr/>
              <p:nvPr/>
            </p:nvCxnSpPr>
            <p:spPr>
              <a:xfrm>
                <a:off x="6867730" y="2508524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0" name="Straight Connector 1007"/>
              <p:cNvCxnSpPr/>
              <p:nvPr/>
            </p:nvCxnSpPr>
            <p:spPr>
              <a:xfrm>
                <a:off x="6864041" y="2569682"/>
                <a:ext cx="140237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1" name="Straight Connector 1008"/>
              <p:cNvCxnSpPr/>
              <p:nvPr/>
            </p:nvCxnSpPr>
            <p:spPr>
              <a:xfrm>
                <a:off x="6864041" y="2638679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2" name="Straight Connector 1009"/>
              <p:cNvCxnSpPr/>
              <p:nvPr/>
            </p:nvCxnSpPr>
            <p:spPr>
              <a:xfrm>
                <a:off x="6860349" y="2706109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3" name="Straight Connector 1010"/>
              <p:cNvCxnSpPr/>
              <p:nvPr/>
            </p:nvCxnSpPr>
            <p:spPr>
              <a:xfrm>
                <a:off x="6867730" y="2775106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4" name="Straight Connector 1011"/>
              <p:cNvCxnSpPr/>
              <p:nvPr/>
            </p:nvCxnSpPr>
            <p:spPr>
              <a:xfrm>
                <a:off x="6871422" y="2842536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5" name="Straight Connector 1012"/>
              <p:cNvCxnSpPr/>
              <p:nvPr/>
            </p:nvCxnSpPr>
            <p:spPr>
              <a:xfrm>
                <a:off x="6871422" y="2911534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6" name="Straight Connector 1013"/>
              <p:cNvCxnSpPr/>
              <p:nvPr/>
            </p:nvCxnSpPr>
            <p:spPr>
              <a:xfrm>
                <a:off x="6875111" y="2975827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7" name="Straight Connector 1014"/>
              <p:cNvCxnSpPr/>
              <p:nvPr/>
            </p:nvCxnSpPr>
            <p:spPr>
              <a:xfrm flipH="1">
                <a:off x="6875111" y="2132173"/>
                <a:ext cx="136548" cy="0"/>
              </a:xfrm>
              <a:prstGeom prst="line">
                <a:avLst/>
              </a:prstGeom>
              <a:ln w="222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50595" name="Group 822"/>
          <p:cNvGrpSpPr>
            <a:grpSpLocks/>
          </p:cNvGrpSpPr>
          <p:nvPr/>
        </p:nvGrpSpPr>
        <p:grpSpPr bwMode="auto">
          <a:xfrm>
            <a:off x="2519363" y="5173663"/>
            <a:ext cx="331787" cy="1030287"/>
            <a:chOff x="6240352" y="2055335"/>
            <a:chExt cx="771307" cy="1017716"/>
          </a:xfrm>
        </p:grpSpPr>
        <p:grpSp>
          <p:nvGrpSpPr>
            <p:cNvPr id="451257" name="Group 941"/>
            <p:cNvGrpSpPr>
              <a:grpSpLocks/>
            </p:cNvGrpSpPr>
            <p:nvPr/>
          </p:nvGrpSpPr>
          <p:grpSpPr bwMode="auto">
            <a:xfrm>
              <a:off x="6240352" y="2235573"/>
              <a:ext cx="697981" cy="837478"/>
              <a:chOff x="6395998" y="3062424"/>
              <a:chExt cx="564403" cy="837478"/>
            </a:xfrm>
          </p:grpSpPr>
          <p:sp>
            <p:nvSpPr>
              <p:cNvPr id="422" name="Rectangle 962"/>
              <p:cNvSpPr/>
              <p:nvPr/>
            </p:nvSpPr>
            <p:spPr>
              <a:xfrm>
                <a:off x="6509397" y="3062521"/>
                <a:ext cx="447629" cy="741726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423" name="Straight Connector 963"/>
              <p:cNvCxnSpPr/>
              <p:nvPr/>
            </p:nvCxnSpPr>
            <p:spPr>
              <a:xfrm flipV="1">
                <a:off x="6846611" y="3062521"/>
                <a:ext cx="113399" cy="9252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24" name="Rectangle 964"/>
              <p:cNvSpPr/>
              <p:nvPr/>
            </p:nvSpPr>
            <p:spPr>
              <a:xfrm>
                <a:off x="6476570" y="3071930"/>
                <a:ext cx="131305" cy="116042"/>
              </a:xfrm>
              <a:prstGeom prst="rect">
                <a:avLst/>
              </a:pr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425" name="Straight Connector 965"/>
              <p:cNvCxnSpPr/>
              <p:nvPr/>
            </p:nvCxnSpPr>
            <p:spPr>
              <a:xfrm flipV="1">
                <a:off x="6395998" y="3062521"/>
                <a:ext cx="113399" cy="9252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26" name="Rectangle 966"/>
              <p:cNvSpPr/>
              <p:nvPr/>
            </p:nvSpPr>
            <p:spPr>
              <a:xfrm>
                <a:off x="6816769" y="3703886"/>
                <a:ext cx="131305" cy="114473"/>
              </a:xfrm>
              <a:prstGeom prst="rect">
                <a:avLst/>
              </a:pr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>
                  <a:solidFill>
                    <a:prstClr val="white"/>
                  </a:solidFill>
                </a:endParaRPr>
              </a:p>
            </p:txBody>
          </p:sp>
          <p:sp>
            <p:nvSpPr>
              <p:cNvPr id="427" name="Rectangle 967"/>
              <p:cNvSpPr/>
              <p:nvPr/>
            </p:nvSpPr>
            <p:spPr>
              <a:xfrm>
                <a:off x="6404950" y="3158177"/>
                <a:ext cx="444646" cy="741725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428" name="Straight Connector 968"/>
              <p:cNvCxnSpPr/>
              <p:nvPr/>
            </p:nvCxnSpPr>
            <p:spPr>
              <a:xfrm flipV="1">
                <a:off x="6846611" y="3804247"/>
                <a:ext cx="113399" cy="9251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51285" name="Group 969"/>
              <p:cNvGrpSpPr>
                <a:grpSpLocks/>
              </p:cNvGrpSpPr>
              <p:nvPr/>
            </p:nvGrpSpPr>
            <p:grpSpPr bwMode="auto">
              <a:xfrm>
                <a:off x="6400318" y="3137421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457" name="Straight Connector 997"/>
                <p:cNvCxnSpPr/>
                <p:nvPr/>
              </p:nvCxnSpPr>
              <p:spPr>
                <a:xfrm flipV="1">
                  <a:off x="7028337" y="2846452"/>
                  <a:ext cx="113399" cy="9252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8" name="Straight Connector 998"/>
                <p:cNvCxnSpPr/>
                <p:nvPr/>
              </p:nvCxnSpPr>
              <p:spPr>
                <a:xfrm flipV="1">
                  <a:off x="6580707" y="2938973"/>
                  <a:ext cx="45359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286" name="Group 970"/>
              <p:cNvGrpSpPr>
                <a:grpSpLocks/>
              </p:cNvGrpSpPr>
              <p:nvPr/>
            </p:nvGrpSpPr>
            <p:grpSpPr bwMode="auto">
              <a:xfrm>
                <a:off x="6399838" y="3203285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455" name="Straight Connector 995"/>
                <p:cNvCxnSpPr/>
                <p:nvPr/>
              </p:nvCxnSpPr>
              <p:spPr>
                <a:xfrm flipV="1">
                  <a:off x="7028816" y="2846449"/>
                  <a:ext cx="113399" cy="9252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6" name="Straight Connector 996"/>
                <p:cNvCxnSpPr/>
                <p:nvPr/>
              </p:nvCxnSpPr>
              <p:spPr>
                <a:xfrm flipV="1">
                  <a:off x="6581187" y="2938970"/>
                  <a:ext cx="45359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287" name="Group 971"/>
              <p:cNvGrpSpPr>
                <a:grpSpLocks/>
              </p:cNvGrpSpPr>
              <p:nvPr/>
            </p:nvGrpSpPr>
            <p:grpSpPr bwMode="auto">
              <a:xfrm>
                <a:off x="6399358" y="3269149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453" name="Straight Connector 993"/>
                <p:cNvCxnSpPr/>
                <p:nvPr/>
              </p:nvCxnSpPr>
              <p:spPr>
                <a:xfrm flipV="1">
                  <a:off x="7026314" y="2846446"/>
                  <a:ext cx="113399" cy="9252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4" name="Straight Connector 994"/>
                <p:cNvCxnSpPr/>
                <p:nvPr/>
              </p:nvCxnSpPr>
              <p:spPr>
                <a:xfrm flipV="1">
                  <a:off x="6581668" y="2938967"/>
                  <a:ext cx="450615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288" name="Group 972"/>
              <p:cNvGrpSpPr>
                <a:grpSpLocks/>
              </p:cNvGrpSpPr>
              <p:nvPr/>
            </p:nvGrpSpPr>
            <p:grpSpPr bwMode="auto">
              <a:xfrm>
                <a:off x="6398878" y="3335013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451" name="Straight Connector 991"/>
                <p:cNvCxnSpPr/>
                <p:nvPr/>
              </p:nvCxnSpPr>
              <p:spPr>
                <a:xfrm flipV="1">
                  <a:off x="7026794" y="2846445"/>
                  <a:ext cx="113399" cy="9252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2" name="Straight Connector 992"/>
                <p:cNvCxnSpPr/>
                <p:nvPr/>
              </p:nvCxnSpPr>
              <p:spPr>
                <a:xfrm flipV="1">
                  <a:off x="6582147" y="2938965"/>
                  <a:ext cx="450615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289" name="Group 973"/>
              <p:cNvGrpSpPr>
                <a:grpSpLocks/>
              </p:cNvGrpSpPr>
              <p:nvPr/>
            </p:nvGrpSpPr>
            <p:grpSpPr bwMode="auto">
              <a:xfrm>
                <a:off x="6398398" y="3400877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449" name="Straight Connector 989"/>
                <p:cNvCxnSpPr/>
                <p:nvPr/>
              </p:nvCxnSpPr>
              <p:spPr>
                <a:xfrm flipV="1">
                  <a:off x="7027273" y="2846442"/>
                  <a:ext cx="113399" cy="9252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0" name="Straight Connector 990"/>
                <p:cNvCxnSpPr/>
                <p:nvPr/>
              </p:nvCxnSpPr>
              <p:spPr>
                <a:xfrm flipV="1">
                  <a:off x="6582627" y="2938962"/>
                  <a:ext cx="450615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290" name="Group 974"/>
              <p:cNvGrpSpPr>
                <a:grpSpLocks/>
              </p:cNvGrpSpPr>
              <p:nvPr/>
            </p:nvGrpSpPr>
            <p:grpSpPr bwMode="auto">
              <a:xfrm>
                <a:off x="6397918" y="3466741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447" name="Straight Connector 987"/>
                <p:cNvCxnSpPr/>
                <p:nvPr/>
              </p:nvCxnSpPr>
              <p:spPr>
                <a:xfrm flipV="1">
                  <a:off x="7027754" y="2846440"/>
                  <a:ext cx="113399" cy="9252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8" name="Straight Connector 988"/>
                <p:cNvCxnSpPr/>
                <p:nvPr/>
              </p:nvCxnSpPr>
              <p:spPr>
                <a:xfrm flipV="1">
                  <a:off x="6583108" y="2938960"/>
                  <a:ext cx="450615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291" name="Group 975"/>
              <p:cNvGrpSpPr>
                <a:grpSpLocks/>
              </p:cNvGrpSpPr>
              <p:nvPr/>
            </p:nvGrpSpPr>
            <p:grpSpPr bwMode="auto">
              <a:xfrm>
                <a:off x="6397438" y="3532605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445" name="Straight Connector 985"/>
                <p:cNvCxnSpPr/>
                <p:nvPr/>
              </p:nvCxnSpPr>
              <p:spPr>
                <a:xfrm flipV="1">
                  <a:off x="7028234" y="2846437"/>
                  <a:ext cx="113399" cy="9252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6" name="Straight Connector 986"/>
                <p:cNvCxnSpPr/>
                <p:nvPr/>
              </p:nvCxnSpPr>
              <p:spPr>
                <a:xfrm flipV="1">
                  <a:off x="6580604" y="2938957"/>
                  <a:ext cx="45359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292" name="Group 976"/>
              <p:cNvGrpSpPr>
                <a:grpSpLocks/>
              </p:cNvGrpSpPr>
              <p:nvPr/>
            </p:nvGrpSpPr>
            <p:grpSpPr bwMode="auto">
              <a:xfrm>
                <a:off x="6396958" y="3598469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443" name="Straight Connector 983"/>
                <p:cNvCxnSpPr/>
                <p:nvPr/>
              </p:nvCxnSpPr>
              <p:spPr>
                <a:xfrm flipV="1">
                  <a:off x="7028713" y="2846434"/>
                  <a:ext cx="113399" cy="9252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4" name="Straight Connector 984"/>
                <p:cNvCxnSpPr/>
                <p:nvPr/>
              </p:nvCxnSpPr>
              <p:spPr>
                <a:xfrm flipV="1">
                  <a:off x="6581083" y="2938954"/>
                  <a:ext cx="45359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293" name="Group 977"/>
              <p:cNvGrpSpPr>
                <a:grpSpLocks/>
              </p:cNvGrpSpPr>
              <p:nvPr/>
            </p:nvGrpSpPr>
            <p:grpSpPr bwMode="auto">
              <a:xfrm>
                <a:off x="6396478" y="3664333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441" name="Straight Connector 981"/>
                <p:cNvCxnSpPr/>
                <p:nvPr/>
              </p:nvCxnSpPr>
              <p:spPr>
                <a:xfrm flipV="1">
                  <a:off x="7026209" y="2846432"/>
                  <a:ext cx="104448" cy="9252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2" name="Straight Connector 982"/>
                <p:cNvCxnSpPr/>
                <p:nvPr/>
              </p:nvCxnSpPr>
              <p:spPr>
                <a:xfrm flipV="1">
                  <a:off x="6581565" y="2938952"/>
                  <a:ext cx="450613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294" name="Group 978"/>
              <p:cNvGrpSpPr>
                <a:grpSpLocks/>
              </p:cNvGrpSpPr>
              <p:nvPr/>
            </p:nvGrpSpPr>
            <p:grpSpPr bwMode="auto">
              <a:xfrm>
                <a:off x="6395998" y="3730197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439" name="Straight Connector 979"/>
                <p:cNvCxnSpPr/>
                <p:nvPr/>
              </p:nvCxnSpPr>
              <p:spPr>
                <a:xfrm flipV="1">
                  <a:off x="7026688" y="2846429"/>
                  <a:ext cx="113399" cy="9252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0" name="Straight Connector 980"/>
                <p:cNvCxnSpPr/>
                <p:nvPr/>
              </p:nvCxnSpPr>
              <p:spPr>
                <a:xfrm flipV="1">
                  <a:off x="6582044" y="2938949"/>
                  <a:ext cx="450613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451258" name="Group 942"/>
            <p:cNvGrpSpPr>
              <a:grpSpLocks/>
            </p:cNvGrpSpPr>
            <p:nvPr/>
          </p:nvGrpSpPr>
          <p:grpSpPr bwMode="auto">
            <a:xfrm>
              <a:off x="6280049" y="2055335"/>
              <a:ext cx="731610" cy="920732"/>
              <a:chOff x="6280049" y="2055335"/>
              <a:chExt cx="731610" cy="920732"/>
            </a:xfrm>
          </p:grpSpPr>
          <p:grpSp>
            <p:nvGrpSpPr>
              <p:cNvPr id="451259" name="Group 943"/>
              <p:cNvGrpSpPr>
                <a:grpSpLocks/>
              </p:cNvGrpSpPr>
              <p:nvPr/>
            </p:nvGrpSpPr>
            <p:grpSpPr bwMode="auto">
              <a:xfrm>
                <a:off x="6280049" y="2055335"/>
                <a:ext cx="680752" cy="139401"/>
                <a:chOff x="5414286" y="2921098"/>
                <a:chExt cx="680752" cy="139401"/>
              </a:xfrm>
            </p:grpSpPr>
            <p:sp>
              <p:nvSpPr>
                <p:cNvPr id="451273" name="Rectangle 188"/>
                <p:cNvSpPr>
                  <a:spLocks noChangeArrowheads="1"/>
                </p:cNvSpPr>
                <p:nvPr/>
              </p:nvSpPr>
              <p:spPr bwMode="auto">
                <a:xfrm>
                  <a:off x="5415183" y="2996368"/>
                  <a:ext cx="549881" cy="64293"/>
                </a:xfrm>
                <a:prstGeom prst="rect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chemeClr val="bg1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0">
                    <a:solidFill>
                      <a:srgbClr val="0000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451274" name="AutoShape 189"/>
                <p:cNvSpPr>
                  <a:spLocks noChangeArrowheads="1"/>
                </p:cNvSpPr>
                <p:nvPr/>
              </p:nvSpPr>
              <p:spPr bwMode="auto">
                <a:xfrm>
                  <a:off x="5415183" y="2921098"/>
                  <a:ext cx="675356" cy="78406"/>
                </a:xfrm>
                <a:prstGeom prst="parallelogram">
                  <a:avLst>
                    <a:gd name="adj" fmla="val 122783"/>
                  </a:avLst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chemeClr val="bg1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0">
                    <a:solidFill>
                      <a:srgbClr val="0000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451275" name="Freeform 190"/>
                <p:cNvSpPr>
                  <a:spLocks/>
                </p:cNvSpPr>
                <p:nvPr/>
              </p:nvSpPr>
              <p:spPr bwMode="auto">
                <a:xfrm>
                  <a:off x="5968753" y="2922666"/>
                  <a:ext cx="125476" cy="137995"/>
                </a:xfrm>
                <a:custGeom>
                  <a:avLst/>
                  <a:gdLst>
                    <a:gd name="T0" fmla="*/ 0 w 169"/>
                    <a:gd name="T1" fmla="*/ 85015 h 224"/>
                    <a:gd name="T2" fmla="*/ 0 w 169"/>
                    <a:gd name="T3" fmla="*/ 137995 h 224"/>
                    <a:gd name="T4" fmla="*/ 125476 w 169"/>
                    <a:gd name="T5" fmla="*/ 47436 h 224"/>
                    <a:gd name="T6" fmla="*/ 125476 w 169"/>
                    <a:gd name="T7" fmla="*/ 0 h 224"/>
                    <a:gd name="T8" fmla="*/ 0 w 169"/>
                    <a:gd name="T9" fmla="*/ 85015 h 22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9"/>
                    <a:gd name="T16" fmla="*/ 0 h 224"/>
                    <a:gd name="T17" fmla="*/ 169 w 169"/>
                    <a:gd name="T18" fmla="*/ 224 h 22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9" h="224">
                      <a:moveTo>
                        <a:pt x="0" y="138"/>
                      </a:moveTo>
                      <a:lnTo>
                        <a:pt x="0" y="224"/>
                      </a:lnTo>
                      <a:lnTo>
                        <a:pt x="169" y="77"/>
                      </a:lnTo>
                      <a:lnTo>
                        <a:pt x="169" y="0"/>
                      </a:lnTo>
                      <a:lnTo>
                        <a:pt x="0" y="138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6350" cmpd="sng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51276" name="Freeform 191"/>
                <p:cNvSpPr>
                  <a:spLocks/>
                </p:cNvSpPr>
                <p:nvPr/>
              </p:nvSpPr>
              <p:spPr bwMode="auto">
                <a:xfrm>
                  <a:off x="5500065" y="2936779"/>
                  <a:ext cx="524046" cy="45475"/>
                </a:xfrm>
                <a:custGeom>
                  <a:avLst/>
                  <a:gdLst>
                    <a:gd name="T0" fmla="*/ 0 w 280"/>
                    <a:gd name="T1" fmla="*/ 45475 h 63"/>
                    <a:gd name="T2" fmla="*/ 69249 w 280"/>
                    <a:gd name="T3" fmla="*/ 44753 h 63"/>
                    <a:gd name="T4" fmla="*/ 409879 w 280"/>
                    <a:gd name="T5" fmla="*/ 0 h 63"/>
                    <a:gd name="T6" fmla="*/ 524046 w 280"/>
                    <a:gd name="T7" fmla="*/ 0 h 6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0"/>
                    <a:gd name="T13" fmla="*/ 0 h 63"/>
                    <a:gd name="T14" fmla="*/ 280 w 280"/>
                    <a:gd name="T15" fmla="*/ 63 h 6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0" h="63">
                      <a:moveTo>
                        <a:pt x="0" y="63"/>
                      </a:moveTo>
                      <a:lnTo>
                        <a:pt x="37" y="62"/>
                      </a:lnTo>
                      <a:lnTo>
                        <a:pt x="219" y="0"/>
                      </a:lnTo>
                      <a:lnTo>
                        <a:pt x="280" y="0"/>
                      </a:lnTo>
                    </a:path>
                  </a:pathLst>
                </a:custGeom>
                <a:noFill/>
                <a:ln w="1587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451277" name="Freeform 192"/>
                <p:cNvSpPr>
                  <a:spLocks/>
                </p:cNvSpPr>
                <p:nvPr/>
              </p:nvSpPr>
              <p:spPr bwMode="auto">
                <a:xfrm>
                  <a:off x="5621849" y="2933643"/>
                  <a:ext cx="302618" cy="53316"/>
                </a:xfrm>
                <a:custGeom>
                  <a:avLst/>
                  <a:gdLst>
                    <a:gd name="T0" fmla="*/ 0 w 293"/>
                    <a:gd name="T1" fmla="*/ 0 h 93"/>
                    <a:gd name="T2" fmla="*/ 69199 w 293"/>
                    <a:gd name="T3" fmla="*/ 573 h 93"/>
                    <a:gd name="T4" fmla="*/ 201401 w 293"/>
                    <a:gd name="T5" fmla="*/ 53316 h 93"/>
                    <a:gd name="T6" fmla="*/ 302618 w 293"/>
                    <a:gd name="T7" fmla="*/ 53316 h 9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93"/>
                    <a:gd name="T13" fmla="*/ 0 h 93"/>
                    <a:gd name="T14" fmla="*/ 293 w 293"/>
                    <a:gd name="T15" fmla="*/ 93 h 9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93" h="93">
                      <a:moveTo>
                        <a:pt x="0" y="0"/>
                      </a:moveTo>
                      <a:lnTo>
                        <a:pt x="67" y="1"/>
                      </a:lnTo>
                      <a:lnTo>
                        <a:pt x="195" y="93"/>
                      </a:lnTo>
                      <a:lnTo>
                        <a:pt x="293" y="93"/>
                      </a:lnTo>
                    </a:path>
                  </a:pathLst>
                </a:custGeom>
                <a:noFill/>
                <a:ln w="1587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cxnSp>
            <p:nvCxnSpPr>
              <p:cNvPr id="404" name="Straight Connector 944"/>
              <p:cNvCxnSpPr/>
              <p:nvPr/>
            </p:nvCxnSpPr>
            <p:spPr>
              <a:xfrm flipH="1">
                <a:off x="6996897" y="2124333"/>
                <a:ext cx="11073" cy="845222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5" name="Straight Connector 945"/>
              <p:cNvCxnSpPr/>
              <p:nvPr/>
            </p:nvCxnSpPr>
            <p:spPr>
              <a:xfrm>
                <a:off x="6875113" y="2304667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6" name="Straight Connector 946"/>
              <p:cNvCxnSpPr/>
              <p:nvPr/>
            </p:nvCxnSpPr>
            <p:spPr>
              <a:xfrm>
                <a:off x="6871421" y="2368961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7" name="Straight Connector 947"/>
              <p:cNvCxnSpPr/>
              <p:nvPr/>
            </p:nvCxnSpPr>
            <p:spPr>
              <a:xfrm>
                <a:off x="6871421" y="2444231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8" name="Straight Connector 948"/>
              <p:cNvCxnSpPr/>
              <p:nvPr/>
            </p:nvCxnSpPr>
            <p:spPr>
              <a:xfrm>
                <a:off x="6867732" y="2508524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9" name="Straight Connector 949"/>
              <p:cNvCxnSpPr/>
              <p:nvPr/>
            </p:nvCxnSpPr>
            <p:spPr>
              <a:xfrm>
                <a:off x="6864040" y="2569682"/>
                <a:ext cx="14023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0" name="Straight Connector 950"/>
              <p:cNvCxnSpPr/>
              <p:nvPr/>
            </p:nvCxnSpPr>
            <p:spPr>
              <a:xfrm>
                <a:off x="6864040" y="2638679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1" name="Straight Connector 951"/>
              <p:cNvCxnSpPr/>
              <p:nvPr/>
            </p:nvCxnSpPr>
            <p:spPr>
              <a:xfrm>
                <a:off x="6860351" y="2706109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2" name="Straight Connector 952"/>
              <p:cNvCxnSpPr/>
              <p:nvPr/>
            </p:nvCxnSpPr>
            <p:spPr>
              <a:xfrm>
                <a:off x="6867732" y="2775106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3" name="Straight Connector 953"/>
              <p:cNvCxnSpPr/>
              <p:nvPr/>
            </p:nvCxnSpPr>
            <p:spPr>
              <a:xfrm>
                <a:off x="6871421" y="2842536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4" name="Straight Connector 954"/>
              <p:cNvCxnSpPr/>
              <p:nvPr/>
            </p:nvCxnSpPr>
            <p:spPr>
              <a:xfrm>
                <a:off x="6871421" y="2911534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5" name="Straight Connector 955"/>
              <p:cNvCxnSpPr/>
              <p:nvPr/>
            </p:nvCxnSpPr>
            <p:spPr>
              <a:xfrm>
                <a:off x="6875113" y="2975827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6" name="Straight Connector 956"/>
              <p:cNvCxnSpPr/>
              <p:nvPr/>
            </p:nvCxnSpPr>
            <p:spPr>
              <a:xfrm flipH="1">
                <a:off x="6875113" y="2132173"/>
                <a:ext cx="136546" cy="0"/>
              </a:xfrm>
              <a:prstGeom prst="line">
                <a:avLst/>
              </a:prstGeom>
              <a:ln w="222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50596" name="Group 823"/>
          <p:cNvGrpSpPr>
            <a:grpSpLocks/>
          </p:cNvGrpSpPr>
          <p:nvPr/>
        </p:nvGrpSpPr>
        <p:grpSpPr bwMode="auto">
          <a:xfrm>
            <a:off x="2895600" y="5173663"/>
            <a:ext cx="331788" cy="1030287"/>
            <a:chOff x="6240352" y="2055335"/>
            <a:chExt cx="771307" cy="1017716"/>
          </a:xfrm>
        </p:grpSpPr>
        <p:grpSp>
          <p:nvGrpSpPr>
            <p:cNvPr id="451199" name="Group 883"/>
            <p:cNvGrpSpPr>
              <a:grpSpLocks/>
            </p:cNvGrpSpPr>
            <p:nvPr/>
          </p:nvGrpSpPr>
          <p:grpSpPr bwMode="auto">
            <a:xfrm>
              <a:off x="6240352" y="2235573"/>
              <a:ext cx="697981" cy="837478"/>
              <a:chOff x="6395998" y="3062424"/>
              <a:chExt cx="564403" cy="837478"/>
            </a:xfrm>
          </p:grpSpPr>
          <p:sp>
            <p:nvSpPr>
              <p:cNvPr id="481" name="Rectangle 904"/>
              <p:cNvSpPr/>
              <p:nvPr/>
            </p:nvSpPr>
            <p:spPr>
              <a:xfrm>
                <a:off x="6509397" y="3062521"/>
                <a:ext cx="447628" cy="741726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482" name="Straight Connector 905"/>
              <p:cNvCxnSpPr/>
              <p:nvPr/>
            </p:nvCxnSpPr>
            <p:spPr>
              <a:xfrm flipV="1">
                <a:off x="6846611" y="3062521"/>
                <a:ext cx="113399" cy="9252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83" name="Rectangle 906"/>
              <p:cNvSpPr/>
              <p:nvPr/>
            </p:nvSpPr>
            <p:spPr>
              <a:xfrm>
                <a:off x="6476572" y="3071930"/>
                <a:ext cx="131304" cy="116042"/>
              </a:xfrm>
              <a:prstGeom prst="rect">
                <a:avLst/>
              </a:pr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484" name="Straight Connector 907"/>
              <p:cNvCxnSpPr/>
              <p:nvPr/>
            </p:nvCxnSpPr>
            <p:spPr>
              <a:xfrm flipV="1">
                <a:off x="6395998" y="3062521"/>
                <a:ext cx="113399" cy="9252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85" name="Rectangle 908"/>
              <p:cNvSpPr/>
              <p:nvPr/>
            </p:nvSpPr>
            <p:spPr>
              <a:xfrm>
                <a:off x="6816769" y="3703886"/>
                <a:ext cx="131304" cy="114473"/>
              </a:xfrm>
              <a:prstGeom prst="rect">
                <a:avLst/>
              </a:pr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>
                  <a:solidFill>
                    <a:prstClr val="white"/>
                  </a:solidFill>
                </a:endParaRPr>
              </a:p>
            </p:txBody>
          </p:sp>
          <p:sp>
            <p:nvSpPr>
              <p:cNvPr id="486" name="Rectangle 909"/>
              <p:cNvSpPr/>
              <p:nvPr/>
            </p:nvSpPr>
            <p:spPr>
              <a:xfrm>
                <a:off x="6404951" y="3158177"/>
                <a:ext cx="444643" cy="741725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487" name="Straight Connector 910"/>
              <p:cNvCxnSpPr/>
              <p:nvPr/>
            </p:nvCxnSpPr>
            <p:spPr>
              <a:xfrm flipV="1">
                <a:off x="6846611" y="3804247"/>
                <a:ext cx="113399" cy="9251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51227" name="Group 911"/>
              <p:cNvGrpSpPr>
                <a:grpSpLocks/>
              </p:cNvGrpSpPr>
              <p:nvPr/>
            </p:nvGrpSpPr>
            <p:grpSpPr bwMode="auto">
              <a:xfrm>
                <a:off x="6400318" y="3137421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516" name="Straight Connector 939"/>
                <p:cNvCxnSpPr/>
                <p:nvPr/>
              </p:nvCxnSpPr>
              <p:spPr>
                <a:xfrm flipV="1">
                  <a:off x="7028337" y="2846452"/>
                  <a:ext cx="113399" cy="9252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7" name="Straight Connector 940"/>
                <p:cNvCxnSpPr/>
                <p:nvPr/>
              </p:nvCxnSpPr>
              <p:spPr>
                <a:xfrm flipV="1">
                  <a:off x="6580709" y="2938973"/>
                  <a:ext cx="45359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228" name="Group 912"/>
              <p:cNvGrpSpPr>
                <a:grpSpLocks/>
              </p:cNvGrpSpPr>
              <p:nvPr/>
            </p:nvGrpSpPr>
            <p:grpSpPr bwMode="auto">
              <a:xfrm>
                <a:off x="6399838" y="3203285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514" name="Straight Connector 937"/>
                <p:cNvCxnSpPr/>
                <p:nvPr/>
              </p:nvCxnSpPr>
              <p:spPr>
                <a:xfrm flipV="1">
                  <a:off x="7028817" y="2846449"/>
                  <a:ext cx="113399" cy="9252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5" name="Straight Connector 938"/>
                <p:cNvCxnSpPr/>
                <p:nvPr/>
              </p:nvCxnSpPr>
              <p:spPr>
                <a:xfrm flipV="1">
                  <a:off x="6581189" y="2938970"/>
                  <a:ext cx="45359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229" name="Group 913"/>
              <p:cNvGrpSpPr>
                <a:grpSpLocks/>
              </p:cNvGrpSpPr>
              <p:nvPr/>
            </p:nvGrpSpPr>
            <p:grpSpPr bwMode="auto">
              <a:xfrm>
                <a:off x="6399358" y="3269149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512" name="Straight Connector 935"/>
                <p:cNvCxnSpPr/>
                <p:nvPr/>
              </p:nvCxnSpPr>
              <p:spPr>
                <a:xfrm flipV="1">
                  <a:off x="7026313" y="2846446"/>
                  <a:ext cx="113399" cy="9252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3" name="Straight Connector 936"/>
                <p:cNvCxnSpPr/>
                <p:nvPr/>
              </p:nvCxnSpPr>
              <p:spPr>
                <a:xfrm flipV="1">
                  <a:off x="6581670" y="2938967"/>
                  <a:ext cx="450611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230" name="Group 914"/>
              <p:cNvGrpSpPr>
                <a:grpSpLocks/>
              </p:cNvGrpSpPr>
              <p:nvPr/>
            </p:nvGrpSpPr>
            <p:grpSpPr bwMode="auto">
              <a:xfrm>
                <a:off x="6398878" y="3335013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510" name="Straight Connector 933"/>
                <p:cNvCxnSpPr/>
                <p:nvPr/>
              </p:nvCxnSpPr>
              <p:spPr>
                <a:xfrm flipV="1">
                  <a:off x="7026792" y="2846445"/>
                  <a:ext cx="113399" cy="9252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1" name="Straight Connector 934"/>
                <p:cNvCxnSpPr/>
                <p:nvPr/>
              </p:nvCxnSpPr>
              <p:spPr>
                <a:xfrm flipV="1">
                  <a:off x="6582149" y="2938965"/>
                  <a:ext cx="450611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231" name="Group 915"/>
              <p:cNvGrpSpPr>
                <a:grpSpLocks/>
              </p:cNvGrpSpPr>
              <p:nvPr/>
            </p:nvGrpSpPr>
            <p:grpSpPr bwMode="auto">
              <a:xfrm>
                <a:off x="6398398" y="3400877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508" name="Straight Connector 931"/>
                <p:cNvCxnSpPr/>
                <p:nvPr/>
              </p:nvCxnSpPr>
              <p:spPr>
                <a:xfrm flipV="1">
                  <a:off x="7027272" y="2846442"/>
                  <a:ext cx="113399" cy="9252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9" name="Straight Connector 932"/>
                <p:cNvCxnSpPr/>
                <p:nvPr/>
              </p:nvCxnSpPr>
              <p:spPr>
                <a:xfrm flipV="1">
                  <a:off x="6582629" y="2938962"/>
                  <a:ext cx="450611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232" name="Group 916"/>
              <p:cNvGrpSpPr>
                <a:grpSpLocks/>
              </p:cNvGrpSpPr>
              <p:nvPr/>
            </p:nvGrpSpPr>
            <p:grpSpPr bwMode="auto">
              <a:xfrm>
                <a:off x="6397918" y="3466741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506" name="Straight Connector 929"/>
                <p:cNvCxnSpPr/>
                <p:nvPr/>
              </p:nvCxnSpPr>
              <p:spPr>
                <a:xfrm flipV="1">
                  <a:off x="7027753" y="2846440"/>
                  <a:ext cx="113399" cy="9252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7" name="Straight Connector 930"/>
                <p:cNvCxnSpPr/>
                <p:nvPr/>
              </p:nvCxnSpPr>
              <p:spPr>
                <a:xfrm flipV="1">
                  <a:off x="6583110" y="2938960"/>
                  <a:ext cx="450611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233" name="Group 917"/>
              <p:cNvGrpSpPr>
                <a:grpSpLocks/>
              </p:cNvGrpSpPr>
              <p:nvPr/>
            </p:nvGrpSpPr>
            <p:grpSpPr bwMode="auto">
              <a:xfrm>
                <a:off x="6397438" y="3532605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504" name="Straight Connector 927"/>
                <p:cNvCxnSpPr/>
                <p:nvPr/>
              </p:nvCxnSpPr>
              <p:spPr>
                <a:xfrm flipV="1">
                  <a:off x="7028232" y="2846437"/>
                  <a:ext cx="113399" cy="9252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5" name="Straight Connector 928"/>
                <p:cNvCxnSpPr/>
                <p:nvPr/>
              </p:nvCxnSpPr>
              <p:spPr>
                <a:xfrm flipV="1">
                  <a:off x="6580604" y="2938957"/>
                  <a:ext cx="45359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234" name="Group 918"/>
              <p:cNvGrpSpPr>
                <a:grpSpLocks/>
              </p:cNvGrpSpPr>
              <p:nvPr/>
            </p:nvGrpSpPr>
            <p:grpSpPr bwMode="auto">
              <a:xfrm>
                <a:off x="6396958" y="3598469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502" name="Straight Connector 925"/>
                <p:cNvCxnSpPr/>
                <p:nvPr/>
              </p:nvCxnSpPr>
              <p:spPr>
                <a:xfrm flipV="1">
                  <a:off x="7028711" y="2846434"/>
                  <a:ext cx="113399" cy="9252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3" name="Straight Connector 926"/>
                <p:cNvCxnSpPr/>
                <p:nvPr/>
              </p:nvCxnSpPr>
              <p:spPr>
                <a:xfrm flipV="1">
                  <a:off x="6581083" y="2938954"/>
                  <a:ext cx="45359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235" name="Group 919"/>
              <p:cNvGrpSpPr>
                <a:grpSpLocks/>
              </p:cNvGrpSpPr>
              <p:nvPr/>
            </p:nvGrpSpPr>
            <p:grpSpPr bwMode="auto">
              <a:xfrm>
                <a:off x="6396478" y="3664333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500" name="Straight Connector 923"/>
                <p:cNvCxnSpPr/>
                <p:nvPr/>
              </p:nvCxnSpPr>
              <p:spPr>
                <a:xfrm flipV="1">
                  <a:off x="7026209" y="2846432"/>
                  <a:ext cx="104446" cy="9252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1" name="Straight Connector 924"/>
                <p:cNvCxnSpPr/>
                <p:nvPr/>
              </p:nvCxnSpPr>
              <p:spPr>
                <a:xfrm flipV="1">
                  <a:off x="6581565" y="2938952"/>
                  <a:ext cx="450613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236" name="Group 920"/>
              <p:cNvGrpSpPr>
                <a:grpSpLocks/>
              </p:cNvGrpSpPr>
              <p:nvPr/>
            </p:nvGrpSpPr>
            <p:grpSpPr bwMode="auto">
              <a:xfrm>
                <a:off x="6395998" y="3730197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498" name="Straight Connector 921"/>
                <p:cNvCxnSpPr/>
                <p:nvPr/>
              </p:nvCxnSpPr>
              <p:spPr>
                <a:xfrm flipV="1">
                  <a:off x="7026689" y="2846429"/>
                  <a:ext cx="113399" cy="9252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9" name="Straight Connector 922"/>
                <p:cNvCxnSpPr/>
                <p:nvPr/>
              </p:nvCxnSpPr>
              <p:spPr>
                <a:xfrm flipV="1">
                  <a:off x="6582044" y="2938949"/>
                  <a:ext cx="450613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451200" name="Group 884"/>
            <p:cNvGrpSpPr>
              <a:grpSpLocks/>
            </p:cNvGrpSpPr>
            <p:nvPr/>
          </p:nvGrpSpPr>
          <p:grpSpPr bwMode="auto">
            <a:xfrm>
              <a:off x="6280049" y="2055335"/>
              <a:ext cx="731610" cy="920732"/>
              <a:chOff x="6280049" y="2055335"/>
              <a:chExt cx="731610" cy="920732"/>
            </a:xfrm>
          </p:grpSpPr>
          <p:grpSp>
            <p:nvGrpSpPr>
              <p:cNvPr id="451201" name="Group 885"/>
              <p:cNvGrpSpPr>
                <a:grpSpLocks/>
              </p:cNvGrpSpPr>
              <p:nvPr/>
            </p:nvGrpSpPr>
            <p:grpSpPr bwMode="auto">
              <a:xfrm>
                <a:off x="6280049" y="2055335"/>
                <a:ext cx="680752" cy="139401"/>
                <a:chOff x="5414286" y="2921098"/>
                <a:chExt cx="680752" cy="139401"/>
              </a:xfrm>
            </p:grpSpPr>
            <p:sp>
              <p:nvSpPr>
                <p:cNvPr id="451215" name="Rectangle 188"/>
                <p:cNvSpPr>
                  <a:spLocks noChangeArrowheads="1"/>
                </p:cNvSpPr>
                <p:nvPr/>
              </p:nvSpPr>
              <p:spPr bwMode="auto">
                <a:xfrm>
                  <a:off x="5415186" y="2996368"/>
                  <a:ext cx="549876" cy="64293"/>
                </a:xfrm>
                <a:prstGeom prst="rect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chemeClr val="bg1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0">
                    <a:solidFill>
                      <a:srgbClr val="0000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451216" name="AutoShape 189"/>
                <p:cNvSpPr>
                  <a:spLocks noChangeArrowheads="1"/>
                </p:cNvSpPr>
                <p:nvPr/>
              </p:nvSpPr>
              <p:spPr bwMode="auto">
                <a:xfrm>
                  <a:off x="5415186" y="2921098"/>
                  <a:ext cx="675352" cy="78406"/>
                </a:xfrm>
                <a:prstGeom prst="parallelogram">
                  <a:avLst>
                    <a:gd name="adj" fmla="val 122783"/>
                  </a:avLst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chemeClr val="bg1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0">
                    <a:solidFill>
                      <a:srgbClr val="0000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451217" name="Freeform 190"/>
                <p:cNvSpPr>
                  <a:spLocks/>
                </p:cNvSpPr>
                <p:nvPr/>
              </p:nvSpPr>
              <p:spPr bwMode="auto">
                <a:xfrm>
                  <a:off x="5968754" y="2922666"/>
                  <a:ext cx="125475" cy="137995"/>
                </a:xfrm>
                <a:custGeom>
                  <a:avLst/>
                  <a:gdLst>
                    <a:gd name="T0" fmla="*/ 0 w 169"/>
                    <a:gd name="T1" fmla="*/ 85015 h 224"/>
                    <a:gd name="T2" fmla="*/ 0 w 169"/>
                    <a:gd name="T3" fmla="*/ 137995 h 224"/>
                    <a:gd name="T4" fmla="*/ 125475 w 169"/>
                    <a:gd name="T5" fmla="*/ 47436 h 224"/>
                    <a:gd name="T6" fmla="*/ 125475 w 169"/>
                    <a:gd name="T7" fmla="*/ 0 h 224"/>
                    <a:gd name="T8" fmla="*/ 0 w 169"/>
                    <a:gd name="T9" fmla="*/ 85015 h 22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9"/>
                    <a:gd name="T16" fmla="*/ 0 h 224"/>
                    <a:gd name="T17" fmla="*/ 169 w 169"/>
                    <a:gd name="T18" fmla="*/ 224 h 22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9" h="224">
                      <a:moveTo>
                        <a:pt x="0" y="138"/>
                      </a:moveTo>
                      <a:lnTo>
                        <a:pt x="0" y="224"/>
                      </a:lnTo>
                      <a:lnTo>
                        <a:pt x="169" y="77"/>
                      </a:lnTo>
                      <a:lnTo>
                        <a:pt x="169" y="0"/>
                      </a:lnTo>
                      <a:lnTo>
                        <a:pt x="0" y="138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6350" cmpd="sng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51218" name="Freeform 191"/>
                <p:cNvSpPr>
                  <a:spLocks/>
                </p:cNvSpPr>
                <p:nvPr/>
              </p:nvSpPr>
              <p:spPr bwMode="auto">
                <a:xfrm>
                  <a:off x="5500065" y="2936779"/>
                  <a:ext cx="524044" cy="45475"/>
                </a:xfrm>
                <a:custGeom>
                  <a:avLst/>
                  <a:gdLst>
                    <a:gd name="T0" fmla="*/ 0 w 280"/>
                    <a:gd name="T1" fmla="*/ 45475 h 63"/>
                    <a:gd name="T2" fmla="*/ 69249 w 280"/>
                    <a:gd name="T3" fmla="*/ 44753 h 63"/>
                    <a:gd name="T4" fmla="*/ 409877 w 280"/>
                    <a:gd name="T5" fmla="*/ 0 h 63"/>
                    <a:gd name="T6" fmla="*/ 524044 w 280"/>
                    <a:gd name="T7" fmla="*/ 0 h 6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0"/>
                    <a:gd name="T13" fmla="*/ 0 h 63"/>
                    <a:gd name="T14" fmla="*/ 280 w 280"/>
                    <a:gd name="T15" fmla="*/ 63 h 6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0" h="63">
                      <a:moveTo>
                        <a:pt x="0" y="63"/>
                      </a:moveTo>
                      <a:lnTo>
                        <a:pt x="37" y="62"/>
                      </a:lnTo>
                      <a:lnTo>
                        <a:pt x="219" y="0"/>
                      </a:lnTo>
                      <a:lnTo>
                        <a:pt x="280" y="0"/>
                      </a:lnTo>
                    </a:path>
                  </a:pathLst>
                </a:custGeom>
                <a:noFill/>
                <a:ln w="1587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451219" name="Freeform 192"/>
                <p:cNvSpPr>
                  <a:spLocks/>
                </p:cNvSpPr>
                <p:nvPr/>
              </p:nvSpPr>
              <p:spPr bwMode="auto">
                <a:xfrm>
                  <a:off x="5621851" y="2933643"/>
                  <a:ext cx="302617" cy="53316"/>
                </a:xfrm>
                <a:custGeom>
                  <a:avLst/>
                  <a:gdLst>
                    <a:gd name="T0" fmla="*/ 0 w 293"/>
                    <a:gd name="T1" fmla="*/ 0 h 93"/>
                    <a:gd name="T2" fmla="*/ 69199 w 293"/>
                    <a:gd name="T3" fmla="*/ 573 h 93"/>
                    <a:gd name="T4" fmla="*/ 201400 w 293"/>
                    <a:gd name="T5" fmla="*/ 53316 h 93"/>
                    <a:gd name="T6" fmla="*/ 302617 w 293"/>
                    <a:gd name="T7" fmla="*/ 53316 h 9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93"/>
                    <a:gd name="T13" fmla="*/ 0 h 93"/>
                    <a:gd name="T14" fmla="*/ 293 w 293"/>
                    <a:gd name="T15" fmla="*/ 93 h 9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93" h="93">
                      <a:moveTo>
                        <a:pt x="0" y="0"/>
                      </a:moveTo>
                      <a:lnTo>
                        <a:pt x="67" y="1"/>
                      </a:lnTo>
                      <a:lnTo>
                        <a:pt x="195" y="93"/>
                      </a:lnTo>
                      <a:lnTo>
                        <a:pt x="293" y="93"/>
                      </a:lnTo>
                    </a:path>
                  </a:pathLst>
                </a:custGeom>
                <a:noFill/>
                <a:ln w="1587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cxnSp>
            <p:nvCxnSpPr>
              <p:cNvPr id="463" name="Straight Connector 886"/>
              <p:cNvCxnSpPr/>
              <p:nvPr/>
            </p:nvCxnSpPr>
            <p:spPr>
              <a:xfrm flipH="1">
                <a:off x="6996897" y="2124333"/>
                <a:ext cx="11070" cy="845222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4" name="Straight Connector 887"/>
              <p:cNvCxnSpPr/>
              <p:nvPr/>
            </p:nvCxnSpPr>
            <p:spPr>
              <a:xfrm>
                <a:off x="6875111" y="2304667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5" name="Straight Connector 888"/>
              <p:cNvCxnSpPr/>
              <p:nvPr/>
            </p:nvCxnSpPr>
            <p:spPr>
              <a:xfrm>
                <a:off x="6871422" y="2368961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6" name="Straight Connector 889"/>
              <p:cNvCxnSpPr/>
              <p:nvPr/>
            </p:nvCxnSpPr>
            <p:spPr>
              <a:xfrm>
                <a:off x="6871422" y="2444231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7" name="Straight Connector 890"/>
              <p:cNvCxnSpPr/>
              <p:nvPr/>
            </p:nvCxnSpPr>
            <p:spPr>
              <a:xfrm>
                <a:off x="6867730" y="2508524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8" name="Straight Connector 891"/>
              <p:cNvCxnSpPr/>
              <p:nvPr/>
            </p:nvCxnSpPr>
            <p:spPr>
              <a:xfrm>
                <a:off x="6864041" y="2569682"/>
                <a:ext cx="140237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9" name="Straight Connector 892"/>
              <p:cNvCxnSpPr/>
              <p:nvPr/>
            </p:nvCxnSpPr>
            <p:spPr>
              <a:xfrm>
                <a:off x="6864041" y="2638679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0" name="Straight Connector 893"/>
              <p:cNvCxnSpPr/>
              <p:nvPr/>
            </p:nvCxnSpPr>
            <p:spPr>
              <a:xfrm>
                <a:off x="6860349" y="2706109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1" name="Straight Connector 894"/>
              <p:cNvCxnSpPr/>
              <p:nvPr/>
            </p:nvCxnSpPr>
            <p:spPr>
              <a:xfrm>
                <a:off x="6867730" y="2775106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2" name="Straight Connector 895"/>
              <p:cNvCxnSpPr/>
              <p:nvPr/>
            </p:nvCxnSpPr>
            <p:spPr>
              <a:xfrm>
                <a:off x="6871422" y="2842536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3" name="Straight Connector 896"/>
              <p:cNvCxnSpPr/>
              <p:nvPr/>
            </p:nvCxnSpPr>
            <p:spPr>
              <a:xfrm>
                <a:off x="6871422" y="2911534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4" name="Straight Connector 897"/>
              <p:cNvCxnSpPr/>
              <p:nvPr/>
            </p:nvCxnSpPr>
            <p:spPr>
              <a:xfrm>
                <a:off x="6875111" y="2975827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5" name="Straight Connector 898"/>
              <p:cNvCxnSpPr/>
              <p:nvPr/>
            </p:nvCxnSpPr>
            <p:spPr>
              <a:xfrm flipH="1">
                <a:off x="6875111" y="2132173"/>
                <a:ext cx="136548" cy="0"/>
              </a:xfrm>
              <a:prstGeom prst="line">
                <a:avLst/>
              </a:prstGeom>
              <a:ln w="222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50597" name="Group 824"/>
          <p:cNvGrpSpPr>
            <a:grpSpLocks/>
          </p:cNvGrpSpPr>
          <p:nvPr/>
        </p:nvGrpSpPr>
        <p:grpSpPr bwMode="auto">
          <a:xfrm>
            <a:off x="3271838" y="5173663"/>
            <a:ext cx="331787" cy="1030287"/>
            <a:chOff x="6240352" y="2055335"/>
            <a:chExt cx="771307" cy="1017716"/>
          </a:xfrm>
        </p:grpSpPr>
        <p:grpSp>
          <p:nvGrpSpPr>
            <p:cNvPr id="451141" name="Group 825"/>
            <p:cNvGrpSpPr>
              <a:grpSpLocks/>
            </p:cNvGrpSpPr>
            <p:nvPr/>
          </p:nvGrpSpPr>
          <p:grpSpPr bwMode="auto">
            <a:xfrm>
              <a:off x="6240352" y="2235573"/>
              <a:ext cx="697981" cy="837478"/>
              <a:chOff x="6395998" y="3062424"/>
              <a:chExt cx="564403" cy="837478"/>
            </a:xfrm>
          </p:grpSpPr>
          <p:sp>
            <p:nvSpPr>
              <p:cNvPr id="540" name="Rectangle 846"/>
              <p:cNvSpPr/>
              <p:nvPr/>
            </p:nvSpPr>
            <p:spPr>
              <a:xfrm>
                <a:off x="6509397" y="3062521"/>
                <a:ext cx="447629" cy="741726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541" name="Straight Connector 847"/>
              <p:cNvCxnSpPr/>
              <p:nvPr/>
            </p:nvCxnSpPr>
            <p:spPr>
              <a:xfrm flipV="1">
                <a:off x="6846611" y="3062521"/>
                <a:ext cx="113399" cy="9252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42" name="Rectangle 848"/>
              <p:cNvSpPr/>
              <p:nvPr/>
            </p:nvSpPr>
            <p:spPr>
              <a:xfrm>
                <a:off x="6476570" y="3071930"/>
                <a:ext cx="131305" cy="116042"/>
              </a:xfrm>
              <a:prstGeom prst="rect">
                <a:avLst/>
              </a:pr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543" name="Straight Connector 849"/>
              <p:cNvCxnSpPr/>
              <p:nvPr/>
            </p:nvCxnSpPr>
            <p:spPr>
              <a:xfrm flipV="1">
                <a:off x="6395998" y="3062521"/>
                <a:ext cx="113399" cy="9252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44" name="Rectangle 850"/>
              <p:cNvSpPr/>
              <p:nvPr/>
            </p:nvSpPr>
            <p:spPr>
              <a:xfrm>
                <a:off x="6816769" y="3703886"/>
                <a:ext cx="131305" cy="114473"/>
              </a:xfrm>
              <a:prstGeom prst="rect">
                <a:avLst/>
              </a:pr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>
                  <a:solidFill>
                    <a:prstClr val="white"/>
                  </a:solidFill>
                </a:endParaRPr>
              </a:p>
            </p:txBody>
          </p:sp>
          <p:sp>
            <p:nvSpPr>
              <p:cNvPr id="545" name="Rectangle 851"/>
              <p:cNvSpPr/>
              <p:nvPr/>
            </p:nvSpPr>
            <p:spPr>
              <a:xfrm>
                <a:off x="6404950" y="3158177"/>
                <a:ext cx="444646" cy="741725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546" name="Straight Connector 852"/>
              <p:cNvCxnSpPr/>
              <p:nvPr/>
            </p:nvCxnSpPr>
            <p:spPr>
              <a:xfrm flipV="1">
                <a:off x="6846611" y="3804247"/>
                <a:ext cx="113399" cy="9251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51169" name="Group 853"/>
              <p:cNvGrpSpPr>
                <a:grpSpLocks/>
              </p:cNvGrpSpPr>
              <p:nvPr/>
            </p:nvGrpSpPr>
            <p:grpSpPr bwMode="auto">
              <a:xfrm>
                <a:off x="6400318" y="3137421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575" name="Straight Connector 881"/>
                <p:cNvCxnSpPr/>
                <p:nvPr/>
              </p:nvCxnSpPr>
              <p:spPr>
                <a:xfrm flipV="1">
                  <a:off x="7028337" y="2846452"/>
                  <a:ext cx="113399" cy="9252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6" name="Straight Connector 882"/>
                <p:cNvCxnSpPr/>
                <p:nvPr/>
              </p:nvCxnSpPr>
              <p:spPr>
                <a:xfrm flipV="1">
                  <a:off x="6580707" y="2938973"/>
                  <a:ext cx="45359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170" name="Group 854"/>
              <p:cNvGrpSpPr>
                <a:grpSpLocks/>
              </p:cNvGrpSpPr>
              <p:nvPr/>
            </p:nvGrpSpPr>
            <p:grpSpPr bwMode="auto">
              <a:xfrm>
                <a:off x="6399838" y="3203285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573" name="Straight Connector 879"/>
                <p:cNvCxnSpPr/>
                <p:nvPr/>
              </p:nvCxnSpPr>
              <p:spPr>
                <a:xfrm flipV="1">
                  <a:off x="7028816" y="2846449"/>
                  <a:ext cx="113399" cy="9252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4" name="Straight Connector 880"/>
                <p:cNvCxnSpPr/>
                <p:nvPr/>
              </p:nvCxnSpPr>
              <p:spPr>
                <a:xfrm flipV="1">
                  <a:off x="6581187" y="2938970"/>
                  <a:ext cx="45359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171" name="Group 855"/>
              <p:cNvGrpSpPr>
                <a:grpSpLocks/>
              </p:cNvGrpSpPr>
              <p:nvPr/>
            </p:nvGrpSpPr>
            <p:grpSpPr bwMode="auto">
              <a:xfrm>
                <a:off x="6399358" y="3269149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571" name="Straight Connector 877"/>
                <p:cNvCxnSpPr/>
                <p:nvPr/>
              </p:nvCxnSpPr>
              <p:spPr>
                <a:xfrm flipV="1">
                  <a:off x="7026314" y="2846446"/>
                  <a:ext cx="113399" cy="9252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2" name="Straight Connector 878"/>
                <p:cNvCxnSpPr/>
                <p:nvPr/>
              </p:nvCxnSpPr>
              <p:spPr>
                <a:xfrm flipV="1">
                  <a:off x="6581668" y="2938967"/>
                  <a:ext cx="450615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172" name="Group 856"/>
              <p:cNvGrpSpPr>
                <a:grpSpLocks/>
              </p:cNvGrpSpPr>
              <p:nvPr/>
            </p:nvGrpSpPr>
            <p:grpSpPr bwMode="auto">
              <a:xfrm>
                <a:off x="6398878" y="3335013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569" name="Straight Connector 875"/>
                <p:cNvCxnSpPr/>
                <p:nvPr/>
              </p:nvCxnSpPr>
              <p:spPr>
                <a:xfrm flipV="1">
                  <a:off x="7026794" y="2846445"/>
                  <a:ext cx="113399" cy="9252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0" name="Straight Connector 876"/>
                <p:cNvCxnSpPr/>
                <p:nvPr/>
              </p:nvCxnSpPr>
              <p:spPr>
                <a:xfrm flipV="1">
                  <a:off x="6582147" y="2938965"/>
                  <a:ext cx="450615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173" name="Group 857"/>
              <p:cNvGrpSpPr>
                <a:grpSpLocks/>
              </p:cNvGrpSpPr>
              <p:nvPr/>
            </p:nvGrpSpPr>
            <p:grpSpPr bwMode="auto">
              <a:xfrm>
                <a:off x="6398398" y="3400877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567" name="Straight Connector 873"/>
                <p:cNvCxnSpPr/>
                <p:nvPr/>
              </p:nvCxnSpPr>
              <p:spPr>
                <a:xfrm flipV="1">
                  <a:off x="7027273" y="2846442"/>
                  <a:ext cx="113399" cy="9252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8" name="Straight Connector 874"/>
                <p:cNvCxnSpPr/>
                <p:nvPr/>
              </p:nvCxnSpPr>
              <p:spPr>
                <a:xfrm flipV="1">
                  <a:off x="6582627" y="2938962"/>
                  <a:ext cx="450615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174" name="Group 858"/>
              <p:cNvGrpSpPr>
                <a:grpSpLocks/>
              </p:cNvGrpSpPr>
              <p:nvPr/>
            </p:nvGrpSpPr>
            <p:grpSpPr bwMode="auto">
              <a:xfrm>
                <a:off x="6397918" y="3466741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565" name="Straight Connector 871"/>
                <p:cNvCxnSpPr/>
                <p:nvPr/>
              </p:nvCxnSpPr>
              <p:spPr>
                <a:xfrm flipV="1">
                  <a:off x="7027754" y="2846440"/>
                  <a:ext cx="113399" cy="9252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6" name="Straight Connector 872"/>
                <p:cNvCxnSpPr/>
                <p:nvPr/>
              </p:nvCxnSpPr>
              <p:spPr>
                <a:xfrm flipV="1">
                  <a:off x="6583108" y="2938960"/>
                  <a:ext cx="450615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175" name="Group 859"/>
              <p:cNvGrpSpPr>
                <a:grpSpLocks/>
              </p:cNvGrpSpPr>
              <p:nvPr/>
            </p:nvGrpSpPr>
            <p:grpSpPr bwMode="auto">
              <a:xfrm>
                <a:off x="6397438" y="3532605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563" name="Straight Connector 869"/>
                <p:cNvCxnSpPr/>
                <p:nvPr/>
              </p:nvCxnSpPr>
              <p:spPr>
                <a:xfrm flipV="1">
                  <a:off x="7028234" y="2846437"/>
                  <a:ext cx="113399" cy="9252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4" name="Straight Connector 870"/>
                <p:cNvCxnSpPr/>
                <p:nvPr/>
              </p:nvCxnSpPr>
              <p:spPr>
                <a:xfrm flipV="1">
                  <a:off x="6580604" y="2938957"/>
                  <a:ext cx="45359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176" name="Group 860"/>
              <p:cNvGrpSpPr>
                <a:grpSpLocks/>
              </p:cNvGrpSpPr>
              <p:nvPr/>
            </p:nvGrpSpPr>
            <p:grpSpPr bwMode="auto">
              <a:xfrm>
                <a:off x="6396958" y="3598469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561" name="Straight Connector 867"/>
                <p:cNvCxnSpPr/>
                <p:nvPr/>
              </p:nvCxnSpPr>
              <p:spPr>
                <a:xfrm flipV="1">
                  <a:off x="7028713" y="2846434"/>
                  <a:ext cx="113399" cy="9252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2" name="Straight Connector 868"/>
                <p:cNvCxnSpPr/>
                <p:nvPr/>
              </p:nvCxnSpPr>
              <p:spPr>
                <a:xfrm flipV="1">
                  <a:off x="6581083" y="2938954"/>
                  <a:ext cx="45359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177" name="Group 861"/>
              <p:cNvGrpSpPr>
                <a:grpSpLocks/>
              </p:cNvGrpSpPr>
              <p:nvPr/>
            </p:nvGrpSpPr>
            <p:grpSpPr bwMode="auto">
              <a:xfrm>
                <a:off x="6396478" y="3664333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559" name="Straight Connector 865"/>
                <p:cNvCxnSpPr/>
                <p:nvPr/>
              </p:nvCxnSpPr>
              <p:spPr>
                <a:xfrm flipV="1">
                  <a:off x="7026209" y="2846432"/>
                  <a:ext cx="104448" cy="9252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0" name="Straight Connector 866"/>
                <p:cNvCxnSpPr/>
                <p:nvPr/>
              </p:nvCxnSpPr>
              <p:spPr>
                <a:xfrm flipV="1">
                  <a:off x="6581565" y="2938952"/>
                  <a:ext cx="450613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178" name="Group 862"/>
              <p:cNvGrpSpPr>
                <a:grpSpLocks/>
              </p:cNvGrpSpPr>
              <p:nvPr/>
            </p:nvGrpSpPr>
            <p:grpSpPr bwMode="auto">
              <a:xfrm>
                <a:off x="6395998" y="3730197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557" name="Straight Connector 863"/>
                <p:cNvCxnSpPr/>
                <p:nvPr/>
              </p:nvCxnSpPr>
              <p:spPr>
                <a:xfrm flipV="1">
                  <a:off x="7026688" y="2846429"/>
                  <a:ext cx="113399" cy="9252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8" name="Straight Connector 864"/>
                <p:cNvCxnSpPr/>
                <p:nvPr/>
              </p:nvCxnSpPr>
              <p:spPr>
                <a:xfrm flipV="1">
                  <a:off x="6582044" y="2938949"/>
                  <a:ext cx="450613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451142" name="Group 826"/>
            <p:cNvGrpSpPr>
              <a:grpSpLocks/>
            </p:cNvGrpSpPr>
            <p:nvPr/>
          </p:nvGrpSpPr>
          <p:grpSpPr bwMode="auto">
            <a:xfrm>
              <a:off x="6280049" y="2055335"/>
              <a:ext cx="731610" cy="920732"/>
              <a:chOff x="6280049" y="2055335"/>
              <a:chExt cx="731610" cy="920732"/>
            </a:xfrm>
          </p:grpSpPr>
          <p:grpSp>
            <p:nvGrpSpPr>
              <p:cNvPr id="451143" name="Group 827"/>
              <p:cNvGrpSpPr>
                <a:grpSpLocks/>
              </p:cNvGrpSpPr>
              <p:nvPr/>
            </p:nvGrpSpPr>
            <p:grpSpPr bwMode="auto">
              <a:xfrm>
                <a:off x="6280049" y="2055335"/>
                <a:ext cx="680752" cy="139401"/>
                <a:chOff x="5414286" y="2921098"/>
                <a:chExt cx="680752" cy="139401"/>
              </a:xfrm>
            </p:grpSpPr>
            <p:sp>
              <p:nvSpPr>
                <p:cNvPr id="451157" name="Rectangle 188"/>
                <p:cNvSpPr>
                  <a:spLocks noChangeArrowheads="1"/>
                </p:cNvSpPr>
                <p:nvPr/>
              </p:nvSpPr>
              <p:spPr bwMode="auto">
                <a:xfrm>
                  <a:off x="5415183" y="2996368"/>
                  <a:ext cx="549881" cy="64293"/>
                </a:xfrm>
                <a:prstGeom prst="rect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chemeClr val="bg1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0">
                    <a:solidFill>
                      <a:srgbClr val="0000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451158" name="AutoShape 189"/>
                <p:cNvSpPr>
                  <a:spLocks noChangeArrowheads="1"/>
                </p:cNvSpPr>
                <p:nvPr/>
              </p:nvSpPr>
              <p:spPr bwMode="auto">
                <a:xfrm>
                  <a:off x="5415183" y="2921098"/>
                  <a:ext cx="675356" cy="78406"/>
                </a:xfrm>
                <a:prstGeom prst="parallelogram">
                  <a:avLst>
                    <a:gd name="adj" fmla="val 122783"/>
                  </a:avLst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chemeClr val="bg1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0">
                    <a:solidFill>
                      <a:srgbClr val="0000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451159" name="Freeform 190"/>
                <p:cNvSpPr>
                  <a:spLocks/>
                </p:cNvSpPr>
                <p:nvPr/>
              </p:nvSpPr>
              <p:spPr bwMode="auto">
                <a:xfrm>
                  <a:off x="5968753" y="2922666"/>
                  <a:ext cx="125476" cy="137995"/>
                </a:xfrm>
                <a:custGeom>
                  <a:avLst/>
                  <a:gdLst>
                    <a:gd name="T0" fmla="*/ 0 w 169"/>
                    <a:gd name="T1" fmla="*/ 85015 h 224"/>
                    <a:gd name="T2" fmla="*/ 0 w 169"/>
                    <a:gd name="T3" fmla="*/ 137995 h 224"/>
                    <a:gd name="T4" fmla="*/ 125476 w 169"/>
                    <a:gd name="T5" fmla="*/ 47436 h 224"/>
                    <a:gd name="T6" fmla="*/ 125476 w 169"/>
                    <a:gd name="T7" fmla="*/ 0 h 224"/>
                    <a:gd name="T8" fmla="*/ 0 w 169"/>
                    <a:gd name="T9" fmla="*/ 85015 h 22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9"/>
                    <a:gd name="T16" fmla="*/ 0 h 224"/>
                    <a:gd name="T17" fmla="*/ 169 w 169"/>
                    <a:gd name="T18" fmla="*/ 224 h 22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9" h="224">
                      <a:moveTo>
                        <a:pt x="0" y="138"/>
                      </a:moveTo>
                      <a:lnTo>
                        <a:pt x="0" y="224"/>
                      </a:lnTo>
                      <a:lnTo>
                        <a:pt x="169" y="77"/>
                      </a:lnTo>
                      <a:lnTo>
                        <a:pt x="169" y="0"/>
                      </a:lnTo>
                      <a:lnTo>
                        <a:pt x="0" y="138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6350" cmpd="sng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51160" name="Freeform 191"/>
                <p:cNvSpPr>
                  <a:spLocks/>
                </p:cNvSpPr>
                <p:nvPr/>
              </p:nvSpPr>
              <p:spPr bwMode="auto">
                <a:xfrm>
                  <a:off x="5500065" y="2936779"/>
                  <a:ext cx="524046" cy="45475"/>
                </a:xfrm>
                <a:custGeom>
                  <a:avLst/>
                  <a:gdLst>
                    <a:gd name="T0" fmla="*/ 0 w 280"/>
                    <a:gd name="T1" fmla="*/ 45475 h 63"/>
                    <a:gd name="T2" fmla="*/ 69249 w 280"/>
                    <a:gd name="T3" fmla="*/ 44753 h 63"/>
                    <a:gd name="T4" fmla="*/ 409879 w 280"/>
                    <a:gd name="T5" fmla="*/ 0 h 63"/>
                    <a:gd name="T6" fmla="*/ 524046 w 280"/>
                    <a:gd name="T7" fmla="*/ 0 h 6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0"/>
                    <a:gd name="T13" fmla="*/ 0 h 63"/>
                    <a:gd name="T14" fmla="*/ 280 w 280"/>
                    <a:gd name="T15" fmla="*/ 63 h 6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0" h="63">
                      <a:moveTo>
                        <a:pt x="0" y="63"/>
                      </a:moveTo>
                      <a:lnTo>
                        <a:pt x="37" y="62"/>
                      </a:lnTo>
                      <a:lnTo>
                        <a:pt x="219" y="0"/>
                      </a:lnTo>
                      <a:lnTo>
                        <a:pt x="280" y="0"/>
                      </a:lnTo>
                    </a:path>
                  </a:pathLst>
                </a:custGeom>
                <a:noFill/>
                <a:ln w="1587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451161" name="Freeform 192"/>
                <p:cNvSpPr>
                  <a:spLocks/>
                </p:cNvSpPr>
                <p:nvPr/>
              </p:nvSpPr>
              <p:spPr bwMode="auto">
                <a:xfrm>
                  <a:off x="5621849" y="2933643"/>
                  <a:ext cx="302618" cy="53316"/>
                </a:xfrm>
                <a:custGeom>
                  <a:avLst/>
                  <a:gdLst>
                    <a:gd name="T0" fmla="*/ 0 w 293"/>
                    <a:gd name="T1" fmla="*/ 0 h 93"/>
                    <a:gd name="T2" fmla="*/ 69199 w 293"/>
                    <a:gd name="T3" fmla="*/ 573 h 93"/>
                    <a:gd name="T4" fmla="*/ 201401 w 293"/>
                    <a:gd name="T5" fmla="*/ 53316 h 93"/>
                    <a:gd name="T6" fmla="*/ 302618 w 293"/>
                    <a:gd name="T7" fmla="*/ 53316 h 9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93"/>
                    <a:gd name="T13" fmla="*/ 0 h 93"/>
                    <a:gd name="T14" fmla="*/ 293 w 293"/>
                    <a:gd name="T15" fmla="*/ 93 h 9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93" h="93">
                      <a:moveTo>
                        <a:pt x="0" y="0"/>
                      </a:moveTo>
                      <a:lnTo>
                        <a:pt x="67" y="1"/>
                      </a:lnTo>
                      <a:lnTo>
                        <a:pt x="195" y="93"/>
                      </a:lnTo>
                      <a:lnTo>
                        <a:pt x="293" y="93"/>
                      </a:lnTo>
                    </a:path>
                  </a:pathLst>
                </a:custGeom>
                <a:noFill/>
                <a:ln w="1587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cxnSp>
            <p:nvCxnSpPr>
              <p:cNvPr id="522" name="Straight Connector 828"/>
              <p:cNvCxnSpPr/>
              <p:nvPr/>
            </p:nvCxnSpPr>
            <p:spPr>
              <a:xfrm flipH="1">
                <a:off x="6996897" y="2124333"/>
                <a:ext cx="11073" cy="845222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3" name="Straight Connector 829"/>
              <p:cNvCxnSpPr/>
              <p:nvPr/>
            </p:nvCxnSpPr>
            <p:spPr>
              <a:xfrm>
                <a:off x="6875113" y="2304667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4" name="Straight Connector 830"/>
              <p:cNvCxnSpPr/>
              <p:nvPr/>
            </p:nvCxnSpPr>
            <p:spPr>
              <a:xfrm>
                <a:off x="6871421" y="2368961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5" name="Straight Connector 831"/>
              <p:cNvCxnSpPr/>
              <p:nvPr/>
            </p:nvCxnSpPr>
            <p:spPr>
              <a:xfrm>
                <a:off x="6871421" y="2444231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6" name="Straight Connector 832"/>
              <p:cNvCxnSpPr/>
              <p:nvPr/>
            </p:nvCxnSpPr>
            <p:spPr>
              <a:xfrm>
                <a:off x="6867732" y="2508524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7" name="Straight Connector 833"/>
              <p:cNvCxnSpPr/>
              <p:nvPr/>
            </p:nvCxnSpPr>
            <p:spPr>
              <a:xfrm>
                <a:off x="6864040" y="2569682"/>
                <a:ext cx="14023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8" name="Straight Connector 834"/>
              <p:cNvCxnSpPr/>
              <p:nvPr/>
            </p:nvCxnSpPr>
            <p:spPr>
              <a:xfrm>
                <a:off x="6864040" y="2638679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9" name="Straight Connector 835"/>
              <p:cNvCxnSpPr/>
              <p:nvPr/>
            </p:nvCxnSpPr>
            <p:spPr>
              <a:xfrm>
                <a:off x="6860351" y="2706109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0" name="Straight Connector 836"/>
              <p:cNvCxnSpPr/>
              <p:nvPr/>
            </p:nvCxnSpPr>
            <p:spPr>
              <a:xfrm>
                <a:off x="6867732" y="2775106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1" name="Straight Connector 837"/>
              <p:cNvCxnSpPr/>
              <p:nvPr/>
            </p:nvCxnSpPr>
            <p:spPr>
              <a:xfrm>
                <a:off x="6871421" y="2842536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2" name="Straight Connector 838"/>
              <p:cNvCxnSpPr/>
              <p:nvPr/>
            </p:nvCxnSpPr>
            <p:spPr>
              <a:xfrm>
                <a:off x="6871421" y="2911534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3" name="Straight Connector 839"/>
              <p:cNvCxnSpPr/>
              <p:nvPr/>
            </p:nvCxnSpPr>
            <p:spPr>
              <a:xfrm>
                <a:off x="6875113" y="2975827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4" name="Straight Connector 840"/>
              <p:cNvCxnSpPr/>
              <p:nvPr/>
            </p:nvCxnSpPr>
            <p:spPr>
              <a:xfrm flipH="1">
                <a:off x="6875113" y="2132173"/>
                <a:ext cx="136546" cy="0"/>
              </a:xfrm>
              <a:prstGeom prst="line">
                <a:avLst/>
              </a:prstGeom>
              <a:ln w="222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577" name="Straight Connector 1064"/>
          <p:cNvCxnSpPr/>
          <p:nvPr/>
        </p:nvCxnSpPr>
        <p:spPr>
          <a:xfrm flipH="1">
            <a:off x="3989388" y="4705350"/>
            <a:ext cx="357187" cy="4953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8" name="Straight Connector 1065"/>
          <p:cNvCxnSpPr>
            <a:stCxn id="450662" idx="2"/>
          </p:cNvCxnSpPr>
          <p:nvPr/>
        </p:nvCxnSpPr>
        <p:spPr>
          <a:xfrm flipH="1">
            <a:off x="4294188" y="4919663"/>
            <a:ext cx="203200" cy="4857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9" name="Straight Connector 1066"/>
          <p:cNvCxnSpPr/>
          <p:nvPr/>
        </p:nvCxnSpPr>
        <p:spPr>
          <a:xfrm>
            <a:off x="4611688" y="4719638"/>
            <a:ext cx="58737" cy="49053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0" name="Straight Connector 1067"/>
          <p:cNvCxnSpPr>
            <a:endCxn id="450926" idx="0"/>
          </p:cNvCxnSpPr>
          <p:nvPr/>
        </p:nvCxnSpPr>
        <p:spPr>
          <a:xfrm>
            <a:off x="4751388" y="4743450"/>
            <a:ext cx="274637" cy="4572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50602" name="Group 1068"/>
          <p:cNvGrpSpPr>
            <a:grpSpLocks/>
          </p:cNvGrpSpPr>
          <p:nvPr/>
        </p:nvGrpSpPr>
        <p:grpSpPr bwMode="auto">
          <a:xfrm>
            <a:off x="3724275" y="5200650"/>
            <a:ext cx="331788" cy="1030288"/>
            <a:chOff x="6240352" y="2055335"/>
            <a:chExt cx="771307" cy="1017716"/>
          </a:xfrm>
        </p:grpSpPr>
        <p:grpSp>
          <p:nvGrpSpPr>
            <p:cNvPr id="451083" name="Group 1246"/>
            <p:cNvGrpSpPr>
              <a:grpSpLocks/>
            </p:cNvGrpSpPr>
            <p:nvPr/>
          </p:nvGrpSpPr>
          <p:grpSpPr bwMode="auto">
            <a:xfrm>
              <a:off x="6240352" y="2235573"/>
              <a:ext cx="697981" cy="837478"/>
              <a:chOff x="6395998" y="3062424"/>
              <a:chExt cx="564403" cy="837478"/>
            </a:xfrm>
          </p:grpSpPr>
          <p:sp>
            <p:nvSpPr>
              <p:cNvPr id="603" name="Rectangle 1267"/>
              <p:cNvSpPr/>
              <p:nvPr/>
            </p:nvSpPr>
            <p:spPr>
              <a:xfrm>
                <a:off x="6509397" y="3062521"/>
                <a:ext cx="447628" cy="741725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604" name="Straight Connector 1268"/>
              <p:cNvCxnSpPr/>
              <p:nvPr/>
            </p:nvCxnSpPr>
            <p:spPr>
              <a:xfrm flipV="1">
                <a:off x="6846611" y="3062521"/>
                <a:ext cx="113399" cy="9251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05" name="Rectangle 1269"/>
              <p:cNvSpPr/>
              <p:nvPr/>
            </p:nvSpPr>
            <p:spPr>
              <a:xfrm>
                <a:off x="6476572" y="3071930"/>
                <a:ext cx="131304" cy="116042"/>
              </a:xfrm>
              <a:prstGeom prst="rect">
                <a:avLst/>
              </a:pr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606" name="Straight Connector 1270"/>
              <p:cNvCxnSpPr/>
              <p:nvPr/>
            </p:nvCxnSpPr>
            <p:spPr>
              <a:xfrm flipV="1">
                <a:off x="6395998" y="3062521"/>
                <a:ext cx="113399" cy="9251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07" name="Rectangle 1271"/>
              <p:cNvSpPr/>
              <p:nvPr/>
            </p:nvSpPr>
            <p:spPr>
              <a:xfrm>
                <a:off x="6816769" y="3703885"/>
                <a:ext cx="131304" cy="114474"/>
              </a:xfrm>
              <a:prstGeom prst="rect">
                <a:avLst/>
              </a:pr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>
                  <a:solidFill>
                    <a:prstClr val="white"/>
                  </a:solidFill>
                </a:endParaRPr>
              </a:p>
            </p:txBody>
          </p:sp>
          <p:sp>
            <p:nvSpPr>
              <p:cNvPr id="608" name="Rectangle 1272"/>
              <p:cNvSpPr/>
              <p:nvPr/>
            </p:nvSpPr>
            <p:spPr>
              <a:xfrm>
                <a:off x="6404951" y="3158176"/>
                <a:ext cx="444643" cy="741726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609" name="Straight Connector 1273"/>
              <p:cNvCxnSpPr/>
              <p:nvPr/>
            </p:nvCxnSpPr>
            <p:spPr>
              <a:xfrm flipV="1">
                <a:off x="6846611" y="3804246"/>
                <a:ext cx="113399" cy="9252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51111" name="Group 1274"/>
              <p:cNvGrpSpPr>
                <a:grpSpLocks/>
              </p:cNvGrpSpPr>
              <p:nvPr/>
            </p:nvGrpSpPr>
            <p:grpSpPr bwMode="auto">
              <a:xfrm>
                <a:off x="6400318" y="3137421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638" name="Straight Connector 1302"/>
                <p:cNvCxnSpPr/>
                <p:nvPr/>
              </p:nvCxnSpPr>
              <p:spPr>
                <a:xfrm flipV="1">
                  <a:off x="7028337" y="2846452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9" name="Straight Connector 1303"/>
                <p:cNvCxnSpPr/>
                <p:nvPr/>
              </p:nvCxnSpPr>
              <p:spPr>
                <a:xfrm flipV="1">
                  <a:off x="6580709" y="2938972"/>
                  <a:ext cx="45359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112" name="Group 1275"/>
              <p:cNvGrpSpPr>
                <a:grpSpLocks/>
              </p:cNvGrpSpPr>
              <p:nvPr/>
            </p:nvGrpSpPr>
            <p:grpSpPr bwMode="auto">
              <a:xfrm>
                <a:off x="6399838" y="3203285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636" name="Straight Connector 1300"/>
                <p:cNvCxnSpPr/>
                <p:nvPr/>
              </p:nvCxnSpPr>
              <p:spPr>
                <a:xfrm flipV="1">
                  <a:off x="7028817" y="2846449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7" name="Straight Connector 1301"/>
                <p:cNvCxnSpPr/>
                <p:nvPr/>
              </p:nvCxnSpPr>
              <p:spPr>
                <a:xfrm flipV="1">
                  <a:off x="6581189" y="2938969"/>
                  <a:ext cx="45359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113" name="Group 1276"/>
              <p:cNvGrpSpPr>
                <a:grpSpLocks/>
              </p:cNvGrpSpPr>
              <p:nvPr/>
            </p:nvGrpSpPr>
            <p:grpSpPr bwMode="auto">
              <a:xfrm>
                <a:off x="6399358" y="3269149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634" name="Straight Connector 1298"/>
                <p:cNvCxnSpPr/>
                <p:nvPr/>
              </p:nvCxnSpPr>
              <p:spPr>
                <a:xfrm flipV="1">
                  <a:off x="7026313" y="2846446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5" name="Straight Connector 1299"/>
                <p:cNvCxnSpPr/>
                <p:nvPr/>
              </p:nvCxnSpPr>
              <p:spPr>
                <a:xfrm flipV="1">
                  <a:off x="6581670" y="2938966"/>
                  <a:ext cx="450611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114" name="Group 1277"/>
              <p:cNvGrpSpPr>
                <a:grpSpLocks/>
              </p:cNvGrpSpPr>
              <p:nvPr/>
            </p:nvGrpSpPr>
            <p:grpSpPr bwMode="auto">
              <a:xfrm>
                <a:off x="6398878" y="3335013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632" name="Straight Connector 1296"/>
                <p:cNvCxnSpPr/>
                <p:nvPr/>
              </p:nvCxnSpPr>
              <p:spPr>
                <a:xfrm flipV="1">
                  <a:off x="7026792" y="2846445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3" name="Straight Connector 1297"/>
                <p:cNvCxnSpPr/>
                <p:nvPr/>
              </p:nvCxnSpPr>
              <p:spPr>
                <a:xfrm flipV="1">
                  <a:off x="6582149" y="2938964"/>
                  <a:ext cx="450611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115" name="Group 1278"/>
              <p:cNvGrpSpPr>
                <a:grpSpLocks/>
              </p:cNvGrpSpPr>
              <p:nvPr/>
            </p:nvGrpSpPr>
            <p:grpSpPr bwMode="auto">
              <a:xfrm>
                <a:off x="6398398" y="3400877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630" name="Straight Connector 1294"/>
                <p:cNvCxnSpPr/>
                <p:nvPr/>
              </p:nvCxnSpPr>
              <p:spPr>
                <a:xfrm flipV="1">
                  <a:off x="7027272" y="2846442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1" name="Straight Connector 1295"/>
                <p:cNvCxnSpPr/>
                <p:nvPr/>
              </p:nvCxnSpPr>
              <p:spPr>
                <a:xfrm flipV="1">
                  <a:off x="6582629" y="2938961"/>
                  <a:ext cx="450611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116" name="Group 1279"/>
              <p:cNvGrpSpPr>
                <a:grpSpLocks/>
              </p:cNvGrpSpPr>
              <p:nvPr/>
            </p:nvGrpSpPr>
            <p:grpSpPr bwMode="auto">
              <a:xfrm>
                <a:off x="6397918" y="3466741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628" name="Straight Connector 1292"/>
                <p:cNvCxnSpPr/>
                <p:nvPr/>
              </p:nvCxnSpPr>
              <p:spPr>
                <a:xfrm flipV="1">
                  <a:off x="7027753" y="2846440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9" name="Straight Connector 1293"/>
                <p:cNvCxnSpPr/>
                <p:nvPr/>
              </p:nvCxnSpPr>
              <p:spPr>
                <a:xfrm flipV="1">
                  <a:off x="6583110" y="2938959"/>
                  <a:ext cx="450611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117" name="Group 1280"/>
              <p:cNvGrpSpPr>
                <a:grpSpLocks/>
              </p:cNvGrpSpPr>
              <p:nvPr/>
            </p:nvGrpSpPr>
            <p:grpSpPr bwMode="auto">
              <a:xfrm>
                <a:off x="6397438" y="3532605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626" name="Straight Connector 1290"/>
                <p:cNvCxnSpPr/>
                <p:nvPr/>
              </p:nvCxnSpPr>
              <p:spPr>
                <a:xfrm flipV="1">
                  <a:off x="7028232" y="2846437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7" name="Straight Connector 1291"/>
                <p:cNvCxnSpPr/>
                <p:nvPr/>
              </p:nvCxnSpPr>
              <p:spPr>
                <a:xfrm flipV="1">
                  <a:off x="6580604" y="2938956"/>
                  <a:ext cx="45359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118" name="Group 1281"/>
              <p:cNvGrpSpPr>
                <a:grpSpLocks/>
              </p:cNvGrpSpPr>
              <p:nvPr/>
            </p:nvGrpSpPr>
            <p:grpSpPr bwMode="auto">
              <a:xfrm>
                <a:off x="6396958" y="3598469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624" name="Straight Connector 1288"/>
                <p:cNvCxnSpPr/>
                <p:nvPr/>
              </p:nvCxnSpPr>
              <p:spPr>
                <a:xfrm flipV="1">
                  <a:off x="7028711" y="2846434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5" name="Straight Connector 1289"/>
                <p:cNvCxnSpPr/>
                <p:nvPr/>
              </p:nvCxnSpPr>
              <p:spPr>
                <a:xfrm flipV="1">
                  <a:off x="6581083" y="2938953"/>
                  <a:ext cx="45359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119" name="Group 1282"/>
              <p:cNvGrpSpPr>
                <a:grpSpLocks/>
              </p:cNvGrpSpPr>
              <p:nvPr/>
            </p:nvGrpSpPr>
            <p:grpSpPr bwMode="auto">
              <a:xfrm>
                <a:off x="6396478" y="3664333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622" name="Straight Connector 1286"/>
                <p:cNvCxnSpPr/>
                <p:nvPr/>
              </p:nvCxnSpPr>
              <p:spPr>
                <a:xfrm flipV="1">
                  <a:off x="7026209" y="2846432"/>
                  <a:ext cx="104446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3" name="Straight Connector 1287"/>
                <p:cNvCxnSpPr/>
                <p:nvPr/>
              </p:nvCxnSpPr>
              <p:spPr>
                <a:xfrm flipV="1">
                  <a:off x="6581565" y="2938951"/>
                  <a:ext cx="450613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120" name="Group 1283"/>
              <p:cNvGrpSpPr>
                <a:grpSpLocks/>
              </p:cNvGrpSpPr>
              <p:nvPr/>
            </p:nvGrpSpPr>
            <p:grpSpPr bwMode="auto">
              <a:xfrm>
                <a:off x="6395998" y="3730197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620" name="Straight Connector 1284"/>
                <p:cNvCxnSpPr/>
                <p:nvPr/>
              </p:nvCxnSpPr>
              <p:spPr>
                <a:xfrm flipV="1">
                  <a:off x="7026689" y="2846429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1" name="Straight Connector 1285"/>
                <p:cNvCxnSpPr/>
                <p:nvPr/>
              </p:nvCxnSpPr>
              <p:spPr>
                <a:xfrm flipV="1">
                  <a:off x="6582044" y="2938948"/>
                  <a:ext cx="450613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451084" name="Group 1247"/>
            <p:cNvGrpSpPr>
              <a:grpSpLocks/>
            </p:cNvGrpSpPr>
            <p:nvPr/>
          </p:nvGrpSpPr>
          <p:grpSpPr bwMode="auto">
            <a:xfrm>
              <a:off x="6280049" y="2055335"/>
              <a:ext cx="731610" cy="920732"/>
              <a:chOff x="6280049" y="2055335"/>
              <a:chExt cx="731610" cy="920732"/>
            </a:xfrm>
          </p:grpSpPr>
          <p:grpSp>
            <p:nvGrpSpPr>
              <p:cNvPr id="451085" name="Group 1248"/>
              <p:cNvGrpSpPr>
                <a:grpSpLocks/>
              </p:cNvGrpSpPr>
              <p:nvPr/>
            </p:nvGrpSpPr>
            <p:grpSpPr bwMode="auto">
              <a:xfrm>
                <a:off x="6280049" y="2055335"/>
                <a:ext cx="680752" cy="139401"/>
                <a:chOff x="5414286" y="2921098"/>
                <a:chExt cx="680752" cy="139401"/>
              </a:xfrm>
            </p:grpSpPr>
            <p:sp>
              <p:nvSpPr>
                <p:cNvPr id="451099" name="Rectangle 188"/>
                <p:cNvSpPr>
                  <a:spLocks noChangeArrowheads="1"/>
                </p:cNvSpPr>
                <p:nvPr/>
              </p:nvSpPr>
              <p:spPr bwMode="auto">
                <a:xfrm>
                  <a:off x="5415186" y="2996368"/>
                  <a:ext cx="549876" cy="64294"/>
                </a:xfrm>
                <a:prstGeom prst="rect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chemeClr val="bg1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0">
                    <a:solidFill>
                      <a:srgbClr val="0000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451100" name="AutoShape 189"/>
                <p:cNvSpPr>
                  <a:spLocks noChangeArrowheads="1"/>
                </p:cNvSpPr>
                <p:nvPr/>
              </p:nvSpPr>
              <p:spPr bwMode="auto">
                <a:xfrm>
                  <a:off x="5415186" y="2921098"/>
                  <a:ext cx="675352" cy="78406"/>
                </a:xfrm>
                <a:prstGeom prst="parallelogram">
                  <a:avLst>
                    <a:gd name="adj" fmla="val 122783"/>
                  </a:avLst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chemeClr val="bg1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0">
                    <a:solidFill>
                      <a:srgbClr val="0000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451101" name="Freeform 190"/>
                <p:cNvSpPr>
                  <a:spLocks/>
                </p:cNvSpPr>
                <p:nvPr/>
              </p:nvSpPr>
              <p:spPr bwMode="auto">
                <a:xfrm>
                  <a:off x="5968754" y="2922667"/>
                  <a:ext cx="125475" cy="137995"/>
                </a:xfrm>
                <a:custGeom>
                  <a:avLst/>
                  <a:gdLst>
                    <a:gd name="T0" fmla="*/ 0 w 169"/>
                    <a:gd name="T1" fmla="*/ 85015 h 224"/>
                    <a:gd name="T2" fmla="*/ 0 w 169"/>
                    <a:gd name="T3" fmla="*/ 137995 h 224"/>
                    <a:gd name="T4" fmla="*/ 125475 w 169"/>
                    <a:gd name="T5" fmla="*/ 47436 h 224"/>
                    <a:gd name="T6" fmla="*/ 125475 w 169"/>
                    <a:gd name="T7" fmla="*/ 0 h 224"/>
                    <a:gd name="T8" fmla="*/ 0 w 169"/>
                    <a:gd name="T9" fmla="*/ 85015 h 22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9"/>
                    <a:gd name="T16" fmla="*/ 0 h 224"/>
                    <a:gd name="T17" fmla="*/ 169 w 169"/>
                    <a:gd name="T18" fmla="*/ 224 h 22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9" h="224">
                      <a:moveTo>
                        <a:pt x="0" y="138"/>
                      </a:moveTo>
                      <a:lnTo>
                        <a:pt x="0" y="224"/>
                      </a:lnTo>
                      <a:lnTo>
                        <a:pt x="169" y="77"/>
                      </a:lnTo>
                      <a:lnTo>
                        <a:pt x="169" y="0"/>
                      </a:lnTo>
                      <a:lnTo>
                        <a:pt x="0" y="138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6350" cmpd="sng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51102" name="Freeform 191"/>
                <p:cNvSpPr>
                  <a:spLocks/>
                </p:cNvSpPr>
                <p:nvPr/>
              </p:nvSpPr>
              <p:spPr bwMode="auto">
                <a:xfrm>
                  <a:off x="5500065" y="2936779"/>
                  <a:ext cx="524044" cy="45476"/>
                </a:xfrm>
                <a:custGeom>
                  <a:avLst/>
                  <a:gdLst>
                    <a:gd name="T0" fmla="*/ 0 w 280"/>
                    <a:gd name="T1" fmla="*/ 45476 h 63"/>
                    <a:gd name="T2" fmla="*/ 69249 w 280"/>
                    <a:gd name="T3" fmla="*/ 44754 h 63"/>
                    <a:gd name="T4" fmla="*/ 409877 w 280"/>
                    <a:gd name="T5" fmla="*/ 0 h 63"/>
                    <a:gd name="T6" fmla="*/ 524044 w 280"/>
                    <a:gd name="T7" fmla="*/ 0 h 6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0"/>
                    <a:gd name="T13" fmla="*/ 0 h 63"/>
                    <a:gd name="T14" fmla="*/ 280 w 280"/>
                    <a:gd name="T15" fmla="*/ 63 h 6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0" h="63">
                      <a:moveTo>
                        <a:pt x="0" y="63"/>
                      </a:moveTo>
                      <a:lnTo>
                        <a:pt x="37" y="62"/>
                      </a:lnTo>
                      <a:lnTo>
                        <a:pt x="219" y="0"/>
                      </a:lnTo>
                      <a:lnTo>
                        <a:pt x="280" y="0"/>
                      </a:lnTo>
                    </a:path>
                  </a:pathLst>
                </a:custGeom>
                <a:noFill/>
                <a:ln w="1587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451103" name="Freeform 192"/>
                <p:cNvSpPr>
                  <a:spLocks/>
                </p:cNvSpPr>
                <p:nvPr/>
              </p:nvSpPr>
              <p:spPr bwMode="auto">
                <a:xfrm>
                  <a:off x="5621851" y="2933643"/>
                  <a:ext cx="302617" cy="53316"/>
                </a:xfrm>
                <a:custGeom>
                  <a:avLst/>
                  <a:gdLst>
                    <a:gd name="T0" fmla="*/ 0 w 293"/>
                    <a:gd name="T1" fmla="*/ 0 h 93"/>
                    <a:gd name="T2" fmla="*/ 69199 w 293"/>
                    <a:gd name="T3" fmla="*/ 573 h 93"/>
                    <a:gd name="T4" fmla="*/ 201400 w 293"/>
                    <a:gd name="T5" fmla="*/ 53316 h 93"/>
                    <a:gd name="T6" fmla="*/ 302617 w 293"/>
                    <a:gd name="T7" fmla="*/ 53316 h 9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93"/>
                    <a:gd name="T13" fmla="*/ 0 h 93"/>
                    <a:gd name="T14" fmla="*/ 293 w 293"/>
                    <a:gd name="T15" fmla="*/ 93 h 9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93" h="93">
                      <a:moveTo>
                        <a:pt x="0" y="0"/>
                      </a:moveTo>
                      <a:lnTo>
                        <a:pt x="67" y="1"/>
                      </a:lnTo>
                      <a:lnTo>
                        <a:pt x="195" y="93"/>
                      </a:lnTo>
                      <a:lnTo>
                        <a:pt x="293" y="93"/>
                      </a:lnTo>
                    </a:path>
                  </a:pathLst>
                </a:custGeom>
                <a:noFill/>
                <a:ln w="1587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cxnSp>
            <p:nvCxnSpPr>
              <p:cNvPr id="585" name="Straight Connector 1249"/>
              <p:cNvCxnSpPr/>
              <p:nvPr/>
            </p:nvCxnSpPr>
            <p:spPr>
              <a:xfrm flipH="1">
                <a:off x="6996897" y="2124333"/>
                <a:ext cx="11070" cy="845222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6" name="Straight Connector 1250"/>
              <p:cNvCxnSpPr/>
              <p:nvPr/>
            </p:nvCxnSpPr>
            <p:spPr>
              <a:xfrm>
                <a:off x="6875111" y="2304668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7" name="Straight Connector 1251"/>
              <p:cNvCxnSpPr/>
              <p:nvPr/>
            </p:nvCxnSpPr>
            <p:spPr>
              <a:xfrm>
                <a:off x="6871422" y="2368961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8" name="Straight Connector 1252"/>
              <p:cNvCxnSpPr/>
              <p:nvPr/>
            </p:nvCxnSpPr>
            <p:spPr>
              <a:xfrm>
                <a:off x="6871422" y="2444231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9" name="Straight Connector 1253"/>
              <p:cNvCxnSpPr/>
              <p:nvPr/>
            </p:nvCxnSpPr>
            <p:spPr>
              <a:xfrm>
                <a:off x="6867730" y="2508525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0" name="Straight Connector 1254"/>
              <p:cNvCxnSpPr/>
              <p:nvPr/>
            </p:nvCxnSpPr>
            <p:spPr>
              <a:xfrm>
                <a:off x="6864041" y="2569681"/>
                <a:ext cx="140237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1" name="Straight Connector 1255"/>
              <p:cNvCxnSpPr/>
              <p:nvPr/>
            </p:nvCxnSpPr>
            <p:spPr>
              <a:xfrm>
                <a:off x="6864041" y="2638679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2" name="Straight Connector 1256"/>
              <p:cNvCxnSpPr/>
              <p:nvPr/>
            </p:nvCxnSpPr>
            <p:spPr>
              <a:xfrm>
                <a:off x="6860349" y="2706109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3" name="Straight Connector 1257"/>
              <p:cNvCxnSpPr/>
              <p:nvPr/>
            </p:nvCxnSpPr>
            <p:spPr>
              <a:xfrm>
                <a:off x="6867730" y="2775107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4" name="Straight Connector 1258"/>
              <p:cNvCxnSpPr/>
              <p:nvPr/>
            </p:nvCxnSpPr>
            <p:spPr>
              <a:xfrm>
                <a:off x="6871422" y="2842536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5" name="Straight Connector 1259"/>
              <p:cNvCxnSpPr/>
              <p:nvPr/>
            </p:nvCxnSpPr>
            <p:spPr>
              <a:xfrm>
                <a:off x="6871422" y="2911533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6" name="Straight Connector 1260"/>
              <p:cNvCxnSpPr/>
              <p:nvPr/>
            </p:nvCxnSpPr>
            <p:spPr>
              <a:xfrm>
                <a:off x="6875111" y="2975827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7" name="Straight Connector 1261"/>
              <p:cNvCxnSpPr/>
              <p:nvPr/>
            </p:nvCxnSpPr>
            <p:spPr>
              <a:xfrm flipH="1">
                <a:off x="6875111" y="2132174"/>
                <a:ext cx="136548" cy="0"/>
              </a:xfrm>
              <a:prstGeom prst="line">
                <a:avLst/>
              </a:prstGeom>
              <a:ln w="222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50603" name="Group 1069"/>
          <p:cNvGrpSpPr>
            <a:grpSpLocks/>
          </p:cNvGrpSpPr>
          <p:nvPr/>
        </p:nvGrpSpPr>
        <p:grpSpPr bwMode="auto">
          <a:xfrm>
            <a:off x="4110038" y="5200650"/>
            <a:ext cx="331787" cy="1030288"/>
            <a:chOff x="6240352" y="2055335"/>
            <a:chExt cx="771307" cy="1017716"/>
          </a:xfrm>
        </p:grpSpPr>
        <p:grpSp>
          <p:nvGrpSpPr>
            <p:cNvPr id="451025" name="Group 1188"/>
            <p:cNvGrpSpPr>
              <a:grpSpLocks/>
            </p:cNvGrpSpPr>
            <p:nvPr/>
          </p:nvGrpSpPr>
          <p:grpSpPr bwMode="auto">
            <a:xfrm>
              <a:off x="6240352" y="2235573"/>
              <a:ext cx="697981" cy="837478"/>
              <a:chOff x="6395998" y="3062424"/>
              <a:chExt cx="564403" cy="837478"/>
            </a:xfrm>
          </p:grpSpPr>
          <p:sp>
            <p:nvSpPr>
              <p:cNvPr id="662" name="Rectangle 1209"/>
              <p:cNvSpPr/>
              <p:nvPr/>
            </p:nvSpPr>
            <p:spPr>
              <a:xfrm>
                <a:off x="6509397" y="3062521"/>
                <a:ext cx="447629" cy="741725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663" name="Straight Connector 1210"/>
              <p:cNvCxnSpPr/>
              <p:nvPr/>
            </p:nvCxnSpPr>
            <p:spPr>
              <a:xfrm flipV="1">
                <a:off x="6846611" y="3062521"/>
                <a:ext cx="113399" cy="9251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64" name="Rectangle 1211"/>
              <p:cNvSpPr/>
              <p:nvPr/>
            </p:nvSpPr>
            <p:spPr>
              <a:xfrm>
                <a:off x="6476570" y="3071930"/>
                <a:ext cx="131305" cy="116042"/>
              </a:xfrm>
              <a:prstGeom prst="rect">
                <a:avLst/>
              </a:pr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665" name="Straight Connector 1212"/>
              <p:cNvCxnSpPr/>
              <p:nvPr/>
            </p:nvCxnSpPr>
            <p:spPr>
              <a:xfrm flipV="1">
                <a:off x="6395998" y="3062521"/>
                <a:ext cx="113399" cy="9251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66" name="Rectangle 1213"/>
              <p:cNvSpPr/>
              <p:nvPr/>
            </p:nvSpPr>
            <p:spPr>
              <a:xfrm>
                <a:off x="6816769" y="3703885"/>
                <a:ext cx="131305" cy="114474"/>
              </a:xfrm>
              <a:prstGeom prst="rect">
                <a:avLst/>
              </a:pr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>
                  <a:solidFill>
                    <a:prstClr val="white"/>
                  </a:solidFill>
                </a:endParaRPr>
              </a:p>
            </p:txBody>
          </p:sp>
          <p:sp>
            <p:nvSpPr>
              <p:cNvPr id="667" name="Rectangle 1214"/>
              <p:cNvSpPr/>
              <p:nvPr/>
            </p:nvSpPr>
            <p:spPr>
              <a:xfrm>
                <a:off x="6404950" y="3158176"/>
                <a:ext cx="444646" cy="741726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668" name="Straight Connector 1215"/>
              <p:cNvCxnSpPr/>
              <p:nvPr/>
            </p:nvCxnSpPr>
            <p:spPr>
              <a:xfrm flipV="1">
                <a:off x="6846611" y="3804246"/>
                <a:ext cx="113399" cy="9252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51053" name="Group 1216"/>
              <p:cNvGrpSpPr>
                <a:grpSpLocks/>
              </p:cNvGrpSpPr>
              <p:nvPr/>
            </p:nvGrpSpPr>
            <p:grpSpPr bwMode="auto">
              <a:xfrm>
                <a:off x="6400318" y="3137421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697" name="Straight Connector 1244"/>
                <p:cNvCxnSpPr/>
                <p:nvPr/>
              </p:nvCxnSpPr>
              <p:spPr>
                <a:xfrm flipV="1">
                  <a:off x="7028337" y="2846452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8" name="Straight Connector 1245"/>
                <p:cNvCxnSpPr/>
                <p:nvPr/>
              </p:nvCxnSpPr>
              <p:spPr>
                <a:xfrm flipV="1">
                  <a:off x="6580707" y="2938972"/>
                  <a:ext cx="45359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054" name="Group 1217"/>
              <p:cNvGrpSpPr>
                <a:grpSpLocks/>
              </p:cNvGrpSpPr>
              <p:nvPr/>
            </p:nvGrpSpPr>
            <p:grpSpPr bwMode="auto">
              <a:xfrm>
                <a:off x="6399838" y="3203285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695" name="Straight Connector 1242"/>
                <p:cNvCxnSpPr/>
                <p:nvPr/>
              </p:nvCxnSpPr>
              <p:spPr>
                <a:xfrm flipV="1">
                  <a:off x="7028816" y="2846449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6" name="Straight Connector 1243"/>
                <p:cNvCxnSpPr/>
                <p:nvPr/>
              </p:nvCxnSpPr>
              <p:spPr>
                <a:xfrm flipV="1">
                  <a:off x="6581187" y="2938969"/>
                  <a:ext cx="45359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055" name="Group 1218"/>
              <p:cNvGrpSpPr>
                <a:grpSpLocks/>
              </p:cNvGrpSpPr>
              <p:nvPr/>
            </p:nvGrpSpPr>
            <p:grpSpPr bwMode="auto">
              <a:xfrm>
                <a:off x="6399358" y="3269149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693" name="Straight Connector 1240"/>
                <p:cNvCxnSpPr/>
                <p:nvPr/>
              </p:nvCxnSpPr>
              <p:spPr>
                <a:xfrm flipV="1">
                  <a:off x="7026314" y="2846446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4" name="Straight Connector 1241"/>
                <p:cNvCxnSpPr/>
                <p:nvPr/>
              </p:nvCxnSpPr>
              <p:spPr>
                <a:xfrm flipV="1">
                  <a:off x="6581668" y="2938966"/>
                  <a:ext cx="450615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056" name="Group 1219"/>
              <p:cNvGrpSpPr>
                <a:grpSpLocks/>
              </p:cNvGrpSpPr>
              <p:nvPr/>
            </p:nvGrpSpPr>
            <p:grpSpPr bwMode="auto">
              <a:xfrm>
                <a:off x="6398878" y="3335013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691" name="Straight Connector 1238"/>
                <p:cNvCxnSpPr/>
                <p:nvPr/>
              </p:nvCxnSpPr>
              <p:spPr>
                <a:xfrm flipV="1">
                  <a:off x="7026794" y="2846445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2" name="Straight Connector 1239"/>
                <p:cNvCxnSpPr/>
                <p:nvPr/>
              </p:nvCxnSpPr>
              <p:spPr>
                <a:xfrm flipV="1">
                  <a:off x="6582147" y="2938964"/>
                  <a:ext cx="450615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057" name="Group 1220"/>
              <p:cNvGrpSpPr>
                <a:grpSpLocks/>
              </p:cNvGrpSpPr>
              <p:nvPr/>
            </p:nvGrpSpPr>
            <p:grpSpPr bwMode="auto">
              <a:xfrm>
                <a:off x="6398398" y="3400877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689" name="Straight Connector 1236"/>
                <p:cNvCxnSpPr/>
                <p:nvPr/>
              </p:nvCxnSpPr>
              <p:spPr>
                <a:xfrm flipV="1">
                  <a:off x="7027273" y="2846442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0" name="Straight Connector 1237"/>
                <p:cNvCxnSpPr/>
                <p:nvPr/>
              </p:nvCxnSpPr>
              <p:spPr>
                <a:xfrm flipV="1">
                  <a:off x="6582627" y="2938961"/>
                  <a:ext cx="450615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058" name="Group 1221"/>
              <p:cNvGrpSpPr>
                <a:grpSpLocks/>
              </p:cNvGrpSpPr>
              <p:nvPr/>
            </p:nvGrpSpPr>
            <p:grpSpPr bwMode="auto">
              <a:xfrm>
                <a:off x="6397918" y="3466741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687" name="Straight Connector 1234"/>
                <p:cNvCxnSpPr/>
                <p:nvPr/>
              </p:nvCxnSpPr>
              <p:spPr>
                <a:xfrm flipV="1">
                  <a:off x="7027754" y="2846440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8" name="Straight Connector 1235"/>
                <p:cNvCxnSpPr/>
                <p:nvPr/>
              </p:nvCxnSpPr>
              <p:spPr>
                <a:xfrm flipV="1">
                  <a:off x="6583108" y="2938959"/>
                  <a:ext cx="450615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059" name="Group 1222"/>
              <p:cNvGrpSpPr>
                <a:grpSpLocks/>
              </p:cNvGrpSpPr>
              <p:nvPr/>
            </p:nvGrpSpPr>
            <p:grpSpPr bwMode="auto">
              <a:xfrm>
                <a:off x="6397438" y="3532605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685" name="Straight Connector 1232"/>
                <p:cNvCxnSpPr/>
                <p:nvPr/>
              </p:nvCxnSpPr>
              <p:spPr>
                <a:xfrm flipV="1">
                  <a:off x="7028234" y="2846437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6" name="Straight Connector 1233"/>
                <p:cNvCxnSpPr/>
                <p:nvPr/>
              </p:nvCxnSpPr>
              <p:spPr>
                <a:xfrm flipV="1">
                  <a:off x="6580604" y="2938956"/>
                  <a:ext cx="45359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060" name="Group 1223"/>
              <p:cNvGrpSpPr>
                <a:grpSpLocks/>
              </p:cNvGrpSpPr>
              <p:nvPr/>
            </p:nvGrpSpPr>
            <p:grpSpPr bwMode="auto">
              <a:xfrm>
                <a:off x="6396958" y="3598469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683" name="Straight Connector 1230"/>
                <p:cNvCxnSpPr/>
                <p:nvPr/>
              </p:nvCxnSpPr>
              <p:spPr>
                <a:xfrm flipV="1">
                  <a:off x="7028713" y="2846434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4" name="Straight Connector 1231"/>
                <p:cNvCxnSpPr/>
                <p:nvPr/>
              </p:nvCxnSpPr>
              <p:spPr>
                <a:xfrm flipV="1">
                  <a:off x="6581083" y="2938953"/>
                  <a:ext cx="45359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061" name="Group 1224"/>
              <p:cNvGrpSpPr>
                <a:grpSpLocks/>
              </p:cNvGrpSpPr>
              <p:nvPr/>
            </p:nvGrpSpPr>
            <p:grpSpPr bwMode="auto">
              <a:xfrm>
                <a:off x="6396478" y="3664333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681" name="Straight Connector 1228"/>
                <p:cNvCxnSpPr/>
                <p:nvPr/>
              </p:nvCxnSpPr>
              <p:spPr>
                <a:xfrm flipV="1">
                  <a:off x="7026209" y="2846432"/>
                  <a:ext cx="104448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2" name="Straight Connector 1229"/>
                <p:cNvCxnSpPr/>
                <p:nvPr/>
              </p:nvCxnSpPr>
              <p:spPr>
                <a:xfrm flipV="1">
                  <a:off x="6581565" y="2938951"/>
                  <a:ext cx="450613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062" name="Group 1225"/>
              <p:cNvGrpSpPr>
                <a:grpSpLocks/>
              </p:cNvGrpSpPr>
              <p:nvPr/>
            </p:nvGrpSpPr>
            <p:grpSpPr bwMode="auto">
              <a:xfrm>
                <a:off x="6395998" y="3730197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679" name="Straight Connector 1226"/>
                <p:cNvCxnSpPr/>
                <p:nvPr/>
              </p:nvCxnSpPr>
              <p:spPr>
                <a:xfrm flipV="1">
                  <a:off x="7026688" y="2846429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0" name="Straight Connector 1227"/>
                <p:cNvCxnSpPr/>
                <p:nvPr/>
              </p:nvCxnSpPr>
              <p:spPr>
                <a:xfrm flipV="1">
                  <a:off x="6582044" y="2938948"/>
                  <a:ext cx="450613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451026" name="Group 1189"/>
            <p:cNvGrpSpPr>
              <a:grpSpLocks/>
            </p:cNvGrpSpPr>
            <p:nvPr/>
          </p:nvGrpSpPr>
          <p:grpSpPr bwMode="auto">
            <a:xfrm>
              <a:off x="6280049" y="2055335"/>
              <a:ext cx="731610" cy="920732"/>
              <a:chOff x="6280049" y="2055335"/>
              <a:chExt cx="731610" cy="920732"/>
            </a:xfrm>
          </p:grpSpPr>
          <p:grpSp>
            <p:nvGrpSpPr>
              <p:cNvPr id="451027" name="Group 1190"/>
              <p:cNvGrpSpPr>
                <a:grpSpLocks/>
              </p:cNvGrpSpPr>
              <p:nvPr/>
            </p:nvGrpSpPr>
            <p:grpSpPr bwMode="auto">
              <a:xfrm>
                <a:off x="6280049" y="2055335"/>
                <a:ext cx="680752" cy="139401"/>
                <a:chOff x="5414286" y="2921098"/>
                <a:chExt cx="680752" cy="139401"/>
              </a:xfrm>
            </p:grpSpPr>
            <p:sp>
              <p:nvSpPr>
                <p:cNvPr id="451041" name="Rectangle 188"/>
                <p:cNvSpPr>
                  <a:spLocks noChangeArrowheads="1"/>
                </p:cNvSpPr>
                <p:nvPr/>
              </p:nvSpPr>
              <p:spPr bwMode="auto">
                <a:xfrm>
                  <a:off x="5415183" y="2996368"/>
                  <a:ext cx="549881" cy="64294"/>
                </a:xfrm>
                <a:prstGeom prst="rect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chemeClr val="bg1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0">
                    <a:solidFill>
                      <a:srgbClr val="0000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451042" name="AutoShape 189"/>
                <p:cNvSpPr>
                  <a:spLocks noChangeArrowheads="1"/>
                </p:cNvSpPr>
                <p:nvPr/>
              </p:nvSpPr>
              <p:spPr bwMode="auto">
                <a:xfrm>
                  <a:off x="5415183" y="2921098"/>
                  <a:ext cx="675356" cy="78406"/>
                </a:xfrm>
                <a:prstGeom prst="parallelogram">
                  <a:avLst>
                    <a:gd name="adj" fmla="val 122783"/>
                  </a:avLst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chemeClr val="bg1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0">
                    <a:solidFill>
                      <a:srgbClr val="0000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451043" name="Freeform 190"/>
                <p:cNvSpPr>
                  <a:spLocks/>
                </p:cNvSpPr>
                <p:nvPr/>
              </p:nvSpPr>
              <p:spPr bwMode="auto">
                <a:xfrm>
                  <a:off x="5968753" y="2922667"/>
                  <a:ext cx="125476" cy="137995"/>
                </a:xfrm>
                <a:custGeom>
                  <a:avLst/>
                  <a:gdLst>
                    <a:gd name="T0" fmla="*/ 0 w 169"/>
                    <a:gd name="T1" fmla="*/ 85015 h 224"/>
                    <a:gd name="T2" fmla="*/ 0 w 169"/>
                    <a:gd name="T3" fmla="*/ 137995 h 224"/>
                    <a:gd name="T4" fmla="*/ 125476 w 169"/>
                    <a:gd name="T5" fmla="*/ 47436 h 224"/>
                    <a:gd name="T6" fmla="*/ 125476 w 169"/>
                    <a:gd name="T7" fmla="*/ 0 h 224"/>
                    <a:gd name="T8" fmla="*/ 0 w 169"/>
                    <a:gd name="T9" fmla="*/ 85015 h 22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9"/>
                    <a:gd name="T16" fmla="*/ 0 h 224"/>
                    <a:gd name="T17" fmla="*/ 169 w 169"/>
                    <a:gd name="T18" fmla="*/ 224 h 22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9" h="224">
                      <a:moveTo>
                        <a:pt x="0" y="138"/>
                      </a:moveTo>
                      <a:lnTo>
                        <a:pt x="0" y="224"/>
                      </a:lnTo>
                      <a:lnTo>
                        <a:pt x="169" y="77"/>
                      </a:lnTo>
                      <a:lnTo>
                        <a:pt x="169" y="0"/>
                      </a:lnTo>
                      <a:lnTo>
                        <a:pt x="0" y="138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6350" cmpd="sng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51044" name="Freeform 191"/>
                <p:cNvSpPr>
                  <a:spLocks/>
                </p:cNvSpPr>
                <p:nvPr/>
              </p:nvSpPr>
              <p:spPr bwMode="auto">
                <a:xfrm>
                  <a:off x="5500065" y="2936779"/>
                  <a:ext cx="524046" cy="45476"/>
                </a:xfrm>
                <a:custGeom>
                  <a:avLst/>
                  <a:gdLst>
                    <a:gd name="T0" fmla="*/ 0 w 280"/>
                    <a:gd name="T1" fmla="*/ 45476 h 63"/>
                    <a:gd name="T2" fmla="*/ 69249 w 280"/>
                    <a:gd name="T3" fmla="*/ 44754 h 63"/>
                    <a:gd name="T4" fmla="*/ 409879 w 280"/>
                    <a:gd name="T5" fmla="*/ 0 h 63"/>
                    <a:gd name="T6" fmla="*/ 524046 w 280"/>
                    <a:gd name="T7" fmla="*/ 0 h 6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0"/>
                    <a:gd name="T13" fmla="*/ 0 h 63"/>
                    <a:gd name="T14" fmla="*/ 280 w 280"/>
                    <a:gd name="T15" fmla="*/ 63 h 6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0" h="63">
                      <a:moveTo>
                        <a:pt x="0" y="63"/>
                      </a:moveTo>
                      <a:lnTo>
                        <a:pt x="37" y="62"/>
                      </a:lnTo>
                      <a:lnTo>
                        <a:pt x="219" y="0"/>
                      </a:lnTo>
                      <a:lnTo>
                        <a:pt x="280" y="0"/>
                      </a:lnTo>
                    </a:path>
                  </a:pathLst>
                </a:custGeom>
                <a:noFill/>
                <a:ln w="1587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451045" name="Freeform 192"/>
                <p:cNvSpPr>
                  <a:spLocks/>
                </p:cNvSpPr>
                <p:nvPr/>
              </p:nvSpPr>
              <p:spPr bwMode="auto">
                <a:xfrm>
                  <a:off x="5621849" y="2933643"/>
                  <a:ext cx="302618" cy="53316"/>
                </a:xfrm>
                <a:custGeom>
                  <a:avLst/>
                  <a:gdLst>
                    <a:gd name="T0" fmla="*/ 0 w 293"/>
                    <a:gd name="T1" fmla="*/ 0 h 93"/>
                    <a:gd name="T2" fmla="*/ 69199 w 293"/>
                    <a:gd name="T3" fmla="*/ 573 h 93"/>
                    <a:gd name="T4" fmla="*/ 201401 w 293"/>
                    <a:gd name="T5" fmla="*/ 53316 h 93"/>
                    <a:gd name="T6" fmla="*/ 302618 w 293"/>
                    <a:gd name="T7" fmla="*/ 53316 h 9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93"/>
                    <a:gd name="T13" fmla="*/ 0 h 93"/>
                    <a:gd name="T14" fmla="*/ 293 w 293"/>
                    <a:gd name="T15" fmla="*/ 93 h 9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93" h="93">
                      <a:moveTo>
                        <a:pt x="0" y="0"/>
                      </a:moveTo>
                      <a:lnTo>
                        <a:pt x="67" y="1"/>
                      </a:lnTo>
                      <a:lnTo>
                        <a:pt x="195" y="93"/>
                      </a:lnTo>
                      <a:lnTo>
                        <a:pt x="293" y="93"/>
                      </a:lnTo>
                    </a:path>
                  </a:pathLst>
                </a:custGeom>
                <a:noFill/>
                <a:ln w="1587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cxnSp>
            <p:nvCxnSpPr>
              <p:cNvPr id="644" name="Straight Connector 1191"/>
              <p:cNvCxnSpPr/>
              <p:nvPr/>
            </p:nvCxnSpPr>
            <p:spPr>
              <a:xfrm flipH="1">
                <a:off x="6996897" y="2124333"/>
                <a:ext cx="11073" cy="845222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5" name="Straight Connector 1192"/>
              <p:cNvCxnSpPr/>
              <p:nvPr/>
            </p:nvCxnSpPr>
            <p:spPr>
              <a:xfrm>
                <a:off x="6875113" y="2304668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6" name="Straight Connector 1193"/>
              <p:cNvCxnSpPr/>
              <p:nvPr/>
            </p:nvCxnSpPr>
            <p:spPr>
              <a:xfrm>
                <a:off x="6871421" y="2368961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7" name="Straight Connector 1194"/>
              <p:cNvCxnSpPr/>
              <p:nvPr/>
            </p:nvCxnSpPr>
            <p:spPr>
              <a:xfrm>
                <a:off x="6871421" y="2444231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8" name="Straight Connector 1195"/>
              <p:cNvCxnSpPr/>
              <p:nvPr/>
            </p:nvCxnSpPr>
            <p:spPr>
              <a:xfrm>
                <a:off x="6867732" y="2508525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9" name="Straight Connector 1196"/>
              <p:cNvCxnSpPr/>
              <p:nvPr/>
            </p:nvCxnSpPr>
            <p:spPr>
              <a:xfrm>
                <a:off x="6864040" y="2569681"/>
                <a:ext cx="14023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0" name="Straight Connector 1197"/>
              <p:cNvCxnSpPr/>
              <p:nvPr/>
            </p:nvCxnSpPr>
            <p:spPr>
              <a:xfrm>
                <a:off x="6864040" y="2638679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1" name="Straight Connector 1198"/>
              <p:cNvCxnSpPr/>
              <p:nvPr/>
            </p:nvCxnSpPr>
            <p:spPr>
              <a:xfrm>
                <a:off x="6860351" y="2706109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2" name="Straight Connector 1199"/>
              <p:cNvCxnSpPr/>
              <p:nvPr/>
            </p:nvCxnSpPr>
            <p:spPr>
              <a:xfrm>
                <a:off x="6867732" y="2775107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3" name="Straight Connector 1200"/>
              <p:cNvCxnSpPr/>
              <p:nvPr/>
            </p:nvCxnSpPr>
            <p:spPr>
              <a:xfrm>
                <a:off x="6871421" y="2842536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4" name="Straight Connector 1201"/>
              <p:cNvCxnSpPr/>
              <p:nvPr/>
            </p:nvCxnSpPr>
            <p:spPr>
              <a:xfrm>
                <a:off x="6871421" y="2911533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5" name="Straight Connector 1202"/>
              <p:cNvCxnSpPr/>
              <p:nvPr/>
            </p:nvCxnSpPr>
            <p:spPr>
              <a:xfrm>
                <a:off x="6875113" y="2975827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6" name="Straight Connector 1203"/>
              <p:cNvCxnSpPr/>
              <p:nvPr/>
            </p:nvCxnSpPr>
            <p:spPr>
              <a:xfrm flipH="1">
                <a:off x="6875113" y="2132174"/>
                <a:ext cx="136546" cy="0"/>
              </a:xfrm>
              <a:prstGeom prst="line">
                <a:avLst/>
              </a:prstGeom>
              <a:ln w="222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50604" name="Group 1070"/>
          <p:cNvGrpSpPr>
            <a:grpSpLocks/>
          </p:cNvGrpSpPr>
          <p:nvPr/>
        </p:nvGrpSpPr>
        <p:grpSpPr bwMode="auto">
          <a:xfrm>
            <a:off x="4486275" y="5200650"/>
            <a:ext cx="331788" cy="1030288"/>
            <a:chOff x="6240352" y="2055335"/>
            <a:chExt cx="771307" cy="1017716"/>
          </a:xfrm>
        </p:grpSpPr>
        <p:grpSp>
          <p:nvGrpSpPr>
            <p:cNvPr id="450967" name="Group 1130"/>
            <p:cNvGrpSpPr>
              <a:grpSpLocks/>
            </p:cNvGrpSpPr>
            <p:nvPr/>
          </p:nvGrpSpPr>
          <p:grpSpPr bwMode="auto">
            <a:xfrm>
              <a:off x="6240352" y="2235573"/>
              <a:ext cx="697981" cy="837478"/>
              <a:chOff x="6395998" y="3062424"/>
              <a:chExt cx="564403" cy="837478"/>
            </a:xfrm>
          </p:grpSpPr>
          <p:sp>
            <p:nvSpPr>
              <p:cNvPr id="721" name="Rectangle 1151"/>
              <p:cNvSpPr/>
              <p:nvPr/>
            </p:nvSpPr>
            <p:spPr>
              <a:xfrm>
                <a:off x="6509397" y="3062521"/>
                <a:ext cx="447628" cy="741725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722" name="Straight Connector 1152"/>
              <p:cNvCxnSpPr/>
              <p:nvPr/>
            </p:nvCxnSpPr>
            <p:spPr>
              <a:xfrm flipV="1">
                <a:off x="6846611" y="3062521"/>
                <a:ext cx="113399" cy="9251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23" name="Rectangle 1153"/>
              <p:cNvSpPr/>
              <p:nvPr/>
            </p:nvSpPr>
            <p:spPr>
              <a:xfrm>
                <a:off x="6476572" y="3071930"/>
                <a:ext cx="131304" cy="116042"/>
              </a:xfrm>
              <a:prstGeom prst="rect">
                <a:avLst/>
              </a:pr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724" name="Straight Connector 1154"/>
              <p:cNvCxnSpPr/>
              <p:nvPr/>
            </p:nvCxnSpPr>
            <p:spPr>
              <a:xfrm flipV="1">
                <a:off x="6395998" y="3062521"/>
                <a:ext cx="113399" cy="9251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25" name="Rectangle 1155"/>
              <p:cNvSpPr/>
              <p:nvPr/>
            </p:nvSpPr>
            <p:spPr>
              <a:xfrm>
                <a:off x="6816769" y="3703885"/>
                <a:ext cx="131304" cy="114474"/>
              </a:xfrm>
              <a:prstGeom prst="rect">
                <a:avLst/>
              </a:pr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>
                  <a:solidFill>
                    <a:prstClr val="white"/>
                  </a:solidFill>
                </a:endParaRPr>
              </a:p>
            </p:txBody>
          </p:sp>
          <p:sp>
            <p:nvSpPr>
              <p:cNvPr id="726" name="Rectangle 1156"/>
              <p:cNvSpPr/>
              <p:nvPr/>
            </p:nvSpPr>
            <p:spPr>
              <a:xfrm>
                <a:off x="6404951" y="3158176"/>
                <a:ext cx="444643" cy="741726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727" name="Straight Connector 1157"/>
              <p:cNvCxnSpPr/>
              <p:nvPr/>
            </p:nvCxnSpPr>
            <p:spPr>
              <a:xfrm flipV="1">
                <a:off x="6846611" y="3804246"/>
                <a:ext cx="113399" cy="9252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50995" name="Group 1158"/>
              <p:cNvGrpSpPr>
                <a:grpSpLocks/>
              </p:cNvGrpSpPr>
              <p:nvPr/>
            </p:nvGrpSpPr>
            <p:grpSpPr bwMode="auto">
              <a:xfrm>
                <a:off x="6400318" y="3137421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756" name="Straight Connector 1186"/>
                <p:cNvCxnSpPr/>
                <p:nvPr/>
              </p:nvCxnSpPr>
              <p:spPr>
                <a:xfrm flipV="1">
                  <a:off x="7028337" y="2846452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57" name="Straight Connector 1187"/>
                <p:cNvCxnSpPr/>
                <p:nvPr/>
              </p:nvCxnSpPr>
              <p:spPr>
                <a:xfrm flipV="1">
                  <a:off x="6580709" y="2938972"/>
                  <a:ext cx="45359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0996" name="Group 1159"/>
              <p:cNvGrpSpPr>
                <a:grpSpLocks/>
              </p:cNvGrpSpPr>
              <p:nvPr/>
            </p:nvGrpSpPr>
            <p:grpSpPr bwMode="auto">
              <a:xfrm>
                <a:off x="6399838" y="3203285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754" name="Straight Connector 1184"/>
                <p:cNvCxnSpPr/>
                <p:nvPr/>
              </p:nvCxnSpPr>
              <p:spPr>
                <a:xfrm flipV="1">
                  <a:off x="7028817" y="2846449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55" name="Straight Connector 1185"/>
                <p:cNvCxnSpPr/>
                <p:nvPr/>
              </p:nvCxnSpPr>
              <p:spPr>
                <a:xfrm flipV="1">
                  <a:off x="6581189" y="2938969"/>
                  <a:ext cx="45359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0997" name="Group 1160"/>
              <p:cNvGrpSpPr>
                <a:grpSpLocks/>
              </p:cNvGrpSpPr>
              <p:nvPr/>
            </p:nvGrpSpPr>
            <p:grpSpPr bwMode="auto">
              <a:xfrm>
                <a:off x="6399358" y="3269149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752" name="Straight Connector 1182"/>
                <p:cNvCxnSpPr/>
                <p:nvPr/>
              </p:nvCxnSpPr>
              <p:spPr>
                <a:xfrm flipV="1">
                  <a:off x="7026313" y="2846446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53" name="Straight Connector 1183"/>
                <p:cNvCxnSpPr/>
                <p:nvPr/>
              </p:nvCxnSpPr>
              <p:spPr>
                <a:xfrm flipV="1">
                  <a:off x="6581670" y="2938966"/>
                  <a:ext cx="450611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0998" name="Group 1161"/>
              <p:cNvGrpSpPr>
                <a:grpSpLocks/>
              </p:cNvGrpSpPr>
              <p:nvPr/>
            </p:nvGrpSpPr>
            <p:grpSpPr bwMode="auto">
              <a:xfrm>
                <a:off x="6398878" y="3335013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750" name="Straight Connector 1180"/>
                <p:cNvCxnSpPr/>
                <p:nvPr/>
              </p:nvCxnSpPr>
              <p:spPr>
                <a:xfrm flipV="1">
                  <a:off x="7026792" y="2846445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51" name="Straight Connector 1181"/>
                <p:cNvCxnSpPr/>
                <p:nvPr/>
              </p:nvCxnSpPr>
              <p:spPr>
                <a:xfrm flipV="1">
                  <a:off x="6582149" y="2938964"/>
                  <a:ext cx="450611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0999" name="Group 1162"/>
              <p:cNvGrpSpPr>
                <a:grpSpLocks/>
              </p:cNvGrpSpPr>
              <p:nvPr/>
            </p:nvGrpSpPr>
            <p:grpSpPr bwMode="auto">
              <a:xfrm>
                <a:off x="6398398" y="3400877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748" name="Straight Connector 1178"/>
                <p:cNvCxnSpPr/>
                <p:nvPr/>
              </p:nvCxnSpPr>
              <p:spPr>
                <a:xfrm flipV="1">
                  <a:off x="7027272" y="2846442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9" name="Straight Connector 1179"/>
                <p:cNvCxnSpPr/>
                <p:nvPr/>
              </p:nvCxnSpPr>
              <p:spPr>
                <a:xfrm flipV="1">
                  <a:off x="6582629" y="2938961"/>
                  <a:ext cx="450611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000" name="Group 1163"/>
              <p:cNvGrpSpPr>
                <a:grpSpLocks/>
              </p:cNvGrpSpPr>
              <p:nvPr/>
            </p:nvGrpSpPr>
            <p:grpSpPr bwMode="auto">
              <a:xfrm>
                <a:off x="6397918" y="3466741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746" name="Straight Connector 1176"/>
                <p:cNvCxnSpPr/>
                <p:nvPr/>
              </p:nvCxnSpPr>
              <p:spPr>
                <a:xfrm flipV="1">
                  <a:off x="7027753" y="2846440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7" name="Straight Connector 1177"/>
                <p:cNvCxnSpPr/>
                <p:nvPr/>
              </p:nvCxnSpPr>
              <p:spPr>
                <a:xfrm flipV="1">
                  <a:off x="6583110" y="2938959"/>
                  <a:ext cx="450611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001" name="Group 1164"/>
              <p:cNvGrpSpPr>
                <a:grpSpLocks/>
              </p:cNvGrpSpPr>
              <p:nvPr/>
            </p:nvGrpSpPr>
            <p:grpSpPr bwMode="auto">
              <a:xfrm>
                <a:off x="6397438" y="3532605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744" name="Straight Connector 1174"/>
                <p:cNvCxnSpPr/>
                <p:nvPr/>
              </p:nvCxnSpPr>
              <p:spPr>
                <a:xfrm flipV="1">
                  <a:off x="7028232" y="2846437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5" name="Straight Connector 1175"/>
                <p:cNvCxnSpPr/>
                <p:nvPr/>
              </p:nvCxnSpPr>
              <p:spPr>
                <a:xfrm flipV="1">
                  <a:off x="6580604" y="2938956"/>
                  <a:ext cx="45359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002" name="Group 1165"/>
              <p:cNvGrpSpPr>
                <a:grpSpLocks/>
              </p:cNvGrpSpPr>
              <p:nvPr/>
            </p:nvGrpSpPr>
            <p:grpSpPr bwMode="auto">
              <a:xfrm>
                <a:off x="6396958" y="3598469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742" name="Straight Connector 1172"/>
                <p:cNvCxnSpPr/>
                <p:nvPr/>
              </p:nvCxnSpPr>
              <p:spPr>
                <a:xfrm flipV="1">
                  <a:off x="7028711" y="2846434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3" name="Straight Connector 1173"/>
                <p:cNvCxnSpPr/>
                <p:nvPr/>
              </p:nvCxnSpPr>
              <p:spPr>
                <a:xfrm flipV="1">
                  <a:off x="6581083" y="2938953"/>
                  <a:ext cx="45359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003" name="Group 1166"/>
              <p:cNvGrpSpPr>
                <a:grpSpLocks/>
              </p:cNvGrpSpPr>
              <p:nvPr/>
            </p:nvGrpSpPr>
            <p:grpSpPr bwMode="auto">
              <a:xfrm>
                <a:off x="6396478" y="3664333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740" name="Straight Connector 1170"/>
                <p:cNvCxnSpPr/>
                <p:nvPr/>
              </p:nvCxnSpPr>
              <p:spPr>
                <a:xfrm flipV="1">
                  <a:off x="7026209" y="2846432"/>
                  <a:ext cx="104446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1" name="Straight Connector 1171"/>
                <p:cNvCxnSpPr/>
                <p:nvPr/>
              </p:nvCxnSpPr>
              <p:spPr>
                <a:xfrm flipV="1">
                  <a:off x="6581565" y="2938951"/>
                  <a:ext cx="450613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1004" name="Group 1167"/>
              <p:cNvGrpSpPr>
                <a:grpSpLocks/>
              </p:cNvGrpSpPr>
              <p:nvPr/>
            </p:nvGrpSpPr>
            <p:grpSpPr bwMode="auto">
              <a:xfrm>
                <a:off x="6395998" y="3730197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738" name="Straight Connector 1168"/>
                <p:cNvCxnSpPr/>
                <p:nvPr/>
              </p:nvCxnSpPr>
              <p:spPr>
                <a:xfrm flipV="1">
                  <a:off x="7026689" y="2846429"/>
                  <a:ext cx="113399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39" name="Straight Connector 1169"/>
                <p:cNvCxnSpPr/>
                <p:nvPr/>
              </p:nvCxnSpPr>
              <p:spPr>
                <a:xfrm flipV="1">
                  <a:off x="6582044" y="2938948"/>
                  <a:ext cx="450613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450968" name="Group 1131"/>
            <p:cNvGrpSpPr>
              <a:grpSpLocks/>
            </p:cNvGrpSpPr>
            <p:nvPr/>
          </p:nvGrpSpPr>
          <p:grpSpPr bwMode="auto">
            <a:xfrm>
              <a:off x="6280049" y="2055335"/>
              <a:ext cx="731610" cy="920732"/>
              <a:chOff x="6280049" y="2055335"/>
              <a:chExt cx="731610" cy="920732"/>
            </a:xfrm>
          </p:grpSpPr>
          <p:grpSp>
            <p:nvGrpSpPr>
              <p:cNvPr id="450969" name="Group 1132"/>
              <p:cNvGrpSpPr>
                <a:grpSpLocks/>
              </p:cNvGrpSpPr>
              <p:nvPr/>
            </p:nvGrpSpPr>
            <p:grpSpPr bwMode="auto">
              <a:xfrm>
                <a:off x="6280049" y="2055335"/>
                <a:ext cx="680752" cy="139401"/>
                <a:chOff x="5414286" y="2921098"/>
                <a:chExt cx="680752" cy="139401"/>
              </a:xfrm>
            </p:grpSpPr>
            <p:sp>
              <p:nvSpPr>
                <p:cNvPr id="450983" name="Rectangle 188"/>
                <p:cNvSpPr>
                  <a:spLocks noChangeArrowheads="1"/>
                </p:cNvSpPr>
                <p:nvPr/>
              </p:nvSpPr>
              <p:spPr bwMode="auto">
                <a:xfrm>
                  <a:off x="5415186" y="2996368"/>
                  <a:ext cx="549876" cy="64294"/>
                </a:xfrm>
                <a:prstGeom prst="rect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chemeClr val="bg1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0">
                    <a:solidFill>
                      <a:srgbClr val="0000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450984" name="AutoShape 189"/>
                <p:cNvSpPr>
                  <a:spLocks noChangeArrowheads="1"/>
                </p:cNvSpPr>
                <p:nvPr/>
              </p:nvSpPr>
              <p:spPr bwMode="auto">
                <a:xfrm>
                  <a:off x="5415186" y="2921098"/>
                  <a:ext cx="675352" cy="78406"/>
                </a:xfrm>
                <a:prstGeom prst="parallelogram">
                  <a:avLst>
                    <a:gd name="adj" fmla="val 122783"/>
                  </a:avLst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chemeClr val="bg1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0">
                    <a:solidFill>
                      <a:srgbClr val="0000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450985" name="Freeform 190"/>
                <p:cNvSpPr>
                  <a:spLocks/>
                </p:cNvSpPr>
                <p:nvPr/>
              </p:nvSpPr>
              <p:spPr bwMode="auto">
                <a:xfrm>
                  <a:off x="5968754" y="2922667"/>
                  <a:ext cx="125475" cy="137995"/>
                </a:xfrm>
                <a:custGeom>
                  <a:avLst/>
                  <a:gdLst>
                    <a:gd name="T0" fmla="*/ 0 w 169"/>
                    <a:gd name="T1" fmla="*/ 85015 h 224"/>
                    <a:gd name="T2" fmla="*/ 0 w 169"/>
                    <a:gd name="T3" fmla="*/ 137995 h 224"/>
                    <a:gd name="T4" fmla="*/ 125475 w 169"/>
                    <a:gd name="T5" fmla="*/ 47436 h 224"/>
                    <a:gd name="T6" fmla="*/ 125475 w 169"/>
                    <a:gd name="T7" fmla="*/ 0 h 224"/>
                    <a:gd name="T8" fmla="*/ 0 w 169"/>
                    <a:gd name="T9" fmla="*/ 85015 h 22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9"/>
                    <a:gd name="T16" fmla="*/ 0 h 224"/>
                    <a:gd name="T17" fmla="*/ 169 w 169"/>
                    <a:gd name="T18" fmla="*/ 224 h 22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9" h="224">
                      <a:moveTo>
                        <a:pt x="0" y="138"/>
                      </a:moveTo>
                      <a:lnTo>
                        <a:pt x="0" y="224"/>
                      </a:lnTo>
                      <a:lnTo>
                        <a:pt x="169" y="77"/>
                      </a:lnTo>
                      <a:lnTo>
                        <a:pt x="169" y="0"/>
                      </a:lnTo>
                      <a:lnTo>
                        <a:pt x="0" y="138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6350" cmpd="sng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50986" name="Freeform 191"/>
                <p:cNvSpPr>
                  <a:spLocks/>
                </p:cNvSpPr>
                <p:nvPr/>
              </p:nvSpPr>
              <p:spPr bwMode="auto">
                <a:xfrm>
                  <a:off x="5500065" y="2936779"/>
                  <a:ext cx="524044" cy="45476"/>
                </a:xfrm>
                <a:custGeom>
                  <a:avLst/>
                  <a:gdLst>
                    <a:gd name="T0" fmla="*/ 0 w 280"/>
                    <a:gd name="T1" fmla="*/ 45476 h 63"/>
                    <a:gd name="T2" fmla="*/ 69249 w 280"/>
                    <a:gd name="T3" fmla="*/ 44754 h 63"/>
                    <a:gd name="T4" fmla="*/ 409877 w 280"/>
                    <a:gd name="T5" fmla="*/ 0 h 63"/>
                    <a:gd name="T6" fmla="*/ 524044 w 280"/>
                    <a:gd name="T7" fmla="*/ 0 h 6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0"/>
                    <a:gd name="T13" fmla="*/ 0 h 63"/>
                    <a:gd name="T14" fmla="*/ 280 w 280"/>
                    <a:gd name="T15" fmla="*/ 63 h 6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0" h="63">
                      <a:moveTo>
                        <a:pt x="0" y="63"/>
                      </a:moveTo>
                      <a:lnTo>
                        <a:pt x="37" y="62"/>
                      </a:lnTo>
                      <a:lnTo>
                        <a:pt x="219" y="0"/>
                      </a:lnTo>
                      <a:lnTo>
                        <a:pt x="280" y="0"/>
                      </a:lnTo>
                    </a:path>
                  </a:pathLst>
                </a:custGeom>
                <a:noFill/>
                <a:ln w="1587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450987" name="Freeform 192"/>
                <p:cNvSpPr>
                  <a:spLocks/>
                </p:cNvSpPr>
                <p:nvPr/>
              </p:nvSpPr>
              <p:spPr bwMode="auto">
                <a:xfrm>
                  <a:off x="5621851" y="2933643"/>
                  <a:ext cx="302617" cy="53316"/>
                </a:xfrm>
                <a:custGeom>
                  <a:avLst/>
                  <a:gdLst>
                    <a:gd name="T0" fmla="*/ 0 w 293"/>
                    <a:gd name="T1" fmla="*/ 0 h 93"/>
                    <a:gd name="T2" fmla="*/ 69199 w 293"/>
                    <a:gd name="T3" fmla="*/ 573 h 93"/>
                    <a:gd name="T4" fmla="*/ 201400 w 293"/>
                    <a:gd name="T5" fmla="*/ 53316 h 93"/>
                    <a:gd name="T6" fmla="*/ 302617 w 293"/>
                    <a:gd name="T7" fmla="*/ 53316 h 9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93"/>
                    <a:gd name="T13" fmla="*/ 0 h 93"/>
                    <a:gd name="T14" fmla="*/ 293 w 293"/>
                    <a:gd name="T15" fmla="*/ 93 h 9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93" h="93">
                      <a:moveTo>
                        <a:pt x="0" y="0"/>
                      </a:moveTo>
                      <a:lnTo>
                        <a:pt x="67" y="1"/>
                      </a:lnTo>
                      <a:lnTo>
                        <a:pt x="195" y="93"/>
                      </a:lnTo>
                      <a:lnTo>
                        <a:pt x="293" y="93"/>
                      </a:lnTo>
                    </a:path>
                  </a:pathLst>
                </a:custGeom>
                <a:noFill/>
                <a:ln w="1587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cxnSp>
            <p:nvCxnSpPr>
              <p:cNvPr id="703" name="Straight Connector 1133"/>
              <p:cNvCxnSpPr/>
              <p:nvPr/>
            </p:nvCxnSpPr>
            <p:spPr>
              <a:xfrm flipH="1">
                <a:off x="6996897" y="2124333"/>
                <a:ext cx="11070" cy="845222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4" name="Straight Connector 1134"/>
              <p:cNvCxnSpPr/>
              <p:nvPr/>
            </p:nvCxnSpPr>
            <p:spPr>
              <a:xfrm>
                <a:off x="6875111" y="2304668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5" name="Straight Connector 1135"/>
              <p:cNvCxnSpPr/>
              <p:nvPr/>
            </p:nvCxnSpPr>
            <p:spPr>
              <a:xfrm>
                <a:off x="6871422" y="2368961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6" name="Straight Connector 1136"/>
              <p:cNvCxnSpPr/>
              <p:nvPr/>
            </p:nvCxnSpPr>
            <p:spPr>
              <a:xfrm>
                <a:off x="6871422" y="2444231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7" name="Straight Connector 1137"/>
              <p:cNvCxnSpPr/>
              <p:nvPr/>
            </p:nvCxnSpPr>
            <p:spPr>
              <a:xfrm>
                <a:off x="6867730" y="2508525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8" name="Straight Connector 1138"/>
              <p:cNvCxnSpPr/>
              <p:nvPr/>
            </p:nvCxnSpPr>
            <p:spPr>
              <a:xfrm>
                <a:off x="6864041" y="2569681"/>
                <a:ext cx="140237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9" name="Straight Connector 1139"/>
              <p:cNvCxnSpPr/>
              <p:nvPr/>
            </p:nvCxnSpPr>
            <p:spPr>
              <a:xfrm>
                <a:off x="6864041" y="2638679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0" name="Straight Connector 1140"/>
              <p:cNvCxnSpPr/>
              <p:nvPr/>
            </p:nvCxnSpPr>
            <p:spPr>
              <a:xfrm>
                <a:off x="6860349" y="2706109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1" name="Straight Connector 1141"/>
              <p:cNvCxnSpPr/>
              <p:nvPr/>
            </p:nvCxnSpPr>
            <p:spPr>
              <a:xfrm>
                <a:off x="6867730" y="2775107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2" name="Straight Connector 1142"/>
              <p:cNvCxnSpPr/>
              <p:nvPr/>
            </p:nvCxnSpPr>
            <p:spPr>
              <a:xfrm>
                <a:off x="6871422" y="2842536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3" name="Straight Connector 1143"/>
              <p:cNvCxnSpPr/>
              <p:nvPr/>
            </p:nvCxnSpPr>
            <p:spPr>
              <a:xfrm>
                <a:off x="6871422" y="2911533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4" name="Straight Connector 1144"/>
              <p:cNvCxnSpPr/>
              <p:nvPr/>
            </p:nvCxnSpPr>
            <p:spPr>
              <a:xfrm>
                <a:off x="6875111" y="2975827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5" name="Straight Connector 1145"/>
              <p:cNvCxnSpPr/>
              <p:nvPr/>
            </p:nvCxnSpPr>
            <p:spPr>
              <a:xfrm flipH="1">
                <a:off x="6875111" y="2132174"/>
                <a:ext cx="136548" cy="0"/>
              </a:xfrm>
              <a:prstGeom prst="line">
                <a:avLst/>
              </a:prstGeom>
              <a:ln w="222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50605" name="Group 1071"/>
          <p:cNvGrpSpPr>
            <a:grpSpLocks/>
          </p:cNvGrpSpPr>
          <p:nvPr/>
        </p:nvGrpSpPr>
        <p:grpSpPr bwMode="auto">
          <a:xfrm>
            <a:off x="4864100" y="5200650"/>
            <a:ext cx="330200" cy="1030288"/>
            <a:chOff x="6240352" y="2055335"/>
            <a:chExt cx="771307" cy="1017716"/>
          </a:xfrm>
        </p:grpSpPr>
        <p:grpSp>
          <p:nvGrpSpPr>
            <p:cNvPr id="450909" name="Group 1072"/>
            <p:cNvGrpSpPr>
              <a:grpSpLocks/>
            </p:cNvGrpSpPr>
            <p:nvPr/>
          </p:nvGrpSpPr>
          <p:grpSpPr bwMode="auto">
            <a:xfrm>
              <a:off x="6240352" y="2235573"/>
              <a:ext cx="697981" cy="837478"/>
              <a:chOff x="6395998" y="3062424"/>
              <a:chExt cx="564403" cy="837478"/>
            </a:xfrm>
          </p:grpSpPr>
          <p:sp>
            <p:nvSpPr>
              <p:cNvPr id="780" name="Rectangle 1093"/>
              <p:cNvSpPr/>
              <p:nvPr/>
            </p:nvSpPr>
            <p:spPr>
              <a:xfrm>
                <a:off x="6509942" y="3062521"/>
                <a:ext cx="446783" cy="741725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781" name="Straight Connector 1094"/>
              <p:cNvCxnSpPr/>
              <p:nvPr/>
            </p:nvCxnSpPr>
            <p:spPr>
              <a:xfrm flipV="1">
                <a:off x="6845779" y="3062521"/>
                <a:ext cx="113944" cy="9251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82" name="Rectangle 1095"/>
              <p:cNvSpPr/>
              <p:nvPr/>
            </p:nvSpPr>
            <p:spPr>
              <a:xfrm>
                <a:off x="6476959" y="3071930"/>
                <a:ext cx="131936" cy="116042"/>
              </a:xfrm>
              <a:prstGeom prst="rect">
                <a:avLst/>
              </a:pr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783" name="Straight Connector 1096"/>
              <p:cNvCxnSpPr/>
              <p:nvPr/>
            </p:nvCxnSpPr>
            <p:spPr>
              <a:xfrm flipV="1">
                <a:off x="6395998" y="3062521"/>
                <a:ext cx="113944" cy="9251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84" name="Rectangle 1097"/>
              <p:cNvSpPr/>
              <p:nvPr/>
            </p:nvSpPr>
            <p:spPr>
              <a:xfrm>
                <a:off x="6815793" y="3703885"/>
                <a:ext cx="131936" cy="114474"/>
              </a:xfrm>
              <a:prstGeom prst="rect">
                <a:avLst/>
              </a:pr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>
                  <a:solidFill>
                    <a:prstClr val="white"/>
                  </a:solidFill>
                </a:endParaRPr>
              </a:p>
            </p:txBody>
          </p:sp>
          <p:sp>
            <p:nvSpPr>
              <p:cNvPr id="785" name="Rectangle 1098"/>
              <p:cNvSpPr/>
              <p:nvPr/>
            </p:nvSpPr>
            <p:spPr>
              <a:xfrm>
                <a:off x="6404995" y="3158176"/>
                <a:ext cx="443783" cy="741726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786" name="Straight Connector 1099"/>
              <p:cNvCxnSpPr/>
              <p:nvPr/>
            </p:nvCxnSpPr>
            <p:spPr>
              <a:xfrm flipV="1">
                <a:off x="6848778" y="3804246"/>
                <a:ext cx="110945" cy="9252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50937" name="Group 1100"/>
              <p:cNvGrpSpPr>
                <a:grpSpLocks/>
              </p:cNvGrpSpPr>
              <p:nvPr/>
            </p:nvGrpSpPr>
            <p:grpSpPr bwMode="auto">
              <a:xfrm>
                <a:off x="6400318" y="3137421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815" name="Straight Connector 1128"/>
                <p:cNvCxnSpPr/>
                <p:nvPr/>
              </p:nvCxnSpPr>
              <p:spPr>
                <a:xfrm flipV="1">
                  <a:off x="7027504" y="2846452"/>
                  <a:ext cx="113944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16" name="Straight Connector 1129"/>
                <p:cNvCxnSpPr/>
                <p:nvPr/>
              </p:nvCxnSpPr>
              <p:spPr>
                <a:xfrm flipV="1">
                  <a:off x="6580724" y="2938972"/>
                  <a:ext cx="452777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0938" name="Group 1101"/>
              <p:cNvGrpSpPr>
                <a:grpSpLocks/>
              </p:cNvGrpSpPr>
              <p:nvPr/>
            </p:nvGrpSpPr>
            <p:grpSpPr bwMode="auto">
              <a:xfrm>
                <a:off x="6399838" y="3203285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813" name="Straight Connector 1126"/>
                <p:cNvCxnSpPr/>
                <p:nvPr/>
              </p:nvCxnSpPr>
              <p:spPr>
                <a:xfrm flipV="1">
                  <a:off x="7027984" y="2846449"/>
                  <a:ext cx="113944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14" name="Straight Connector 1127"/>
                <p:cNvCxnSpPr/>
                <p:nvPr/>
              </p:nvCxnSpPr>
              <p:spPr>
                <a:xfrm flipV="1">
                  <a:off x="6581203" y="2938969"/>
                  <a:ext cx="452777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0939" name="Group 1102"/>
              <p:cNvGrpSpPr>
                <a:grpSpLocks/>
              </p:cNvGrpSpPr>
              <p:nvPr/>
            </p:nvGrpSpPr>
            <p:grpSpPr bwMode="auto">
              <a:xfrm>
                <a:off x="6399358" y="3269149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811" name="Straight Connector 1124"/>
                <p:cNvCxnSpPr/>
                <p:nvPr/>
              </p:nvCxnSpPr>
              <p:spPr>
                <a:xfrm flipV="1">
                  <a:off x="7028464" y="2846446"/>
                  <a:ext cx="101950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12" name="Straight Connector 1125"/>
                <p:cNvCxnSpPr/>
                <p:nvPr/>
              </p:nvCxnSpPr>
              <p:spPr>
                <a:xfrm flipV="1">
                  <a:off x="6581683" y="2938966"/>
                  <a:ext cx="452777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0940" name="Group 1103"/>
              <p:cNvGrpSpPr>
                <a:grpSpLocks/>
              </p:cNvGrpSpPr>
              <p:nvPr/>
            </p:nvGrpSpPr>
            <p:grpSpPr bwMode="auto">
              <a:xfrm>
                <a:off x="6398878" y="3335013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809" name="Straight Connector 1122"/>
                <p:cNvCxnSpPr/>
                <p:nvPr/>
              </p:nvCxnSpPr>
              <p:spPr>
                <a:xfrm flipV="1">
                  <a:off x="7028943" y="2846445"/>
                  <a:ext cx="110947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10" name="Straight Connector 1123"/>
                <p:cNvCxnSpPr/>
                <p:nvPr/>
              </p:nvCxnSpPr>
              <p:spPr>
                <a:xfrm flipV="1">
                  <a:off x="6582163" y="2938964"/>
                  <a:ext cx="452777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0941" name="Group 1104"/>
              <p:cNvGrpSpPr>
                <a:grpSpLocks/>
              </p:cNvGrpSpPr>
              <p:nvPr/>
            </p:nvGrpSpPr>
            <p:grpSpPr bwMode="auto">
              <a:xfrm>
                <a:off x="6398398" y="3400877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807" name="Straight Connector 1120"/>
                <p:cNvCxnSpPr/>
                <p:nvPr/>
              </p:nvCxnSpPr>
              <p:spPr>
                <a:xfrm flipV="1">
                  <a:off x="7029423" y="2846442"/>
                  <a:ext cx="110947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08" name="Straight Connector 1121"/>
                <p:cNvCxnSpPr/>
                <p:nvPr/>
              </p:nvCxnSpPr>
              <p:spPr>
                <a:xfrm flipV="1">
                  <a:off x="6582643" y="2938961"/>
                  <a:ext cx="452777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0942" name="Group 1105"/>
              <p:cNvGrpSpPr>
                <a:grpSpLocks/>
              </p:cNvGrpSpPr>
              <p:nvPr/>
            </p:nvGrpSpPr>
            <p:grpSpPr bwMode="auto">
              <a:xfrm>
                <a:off x="6397918" y="3466741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805" name="Straight Connector 1118"/>
                <p:cNvCxnSpPr/>
                <p:nvPr/>
              </p:nvCxnSpPr>
              <p:spPr>
                <a:xfrm flipV="1">
                  <a:off x="7029905" y="2846440"/>
                  <a:ext cx="110947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06" name="Straight Connector 1119"/>
                <p:cNvCxnSpPr/>
                <p:nvPr/>
              </p:nvCxnSpPr>
              <p:spPr>
                <a:xfrm flipV="1">
                  <a:off x="6583124" y="2938959"/>
                  <a:ext cx="452777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0943" name="Group 1106"/>
              <p:cNvGrpSpPr>
                <a:grpSpLocks/>
              </p:cNvGrpSpPr>
              <p:nvPr/>
            </p:nvGrpSpPr>
            <p:grpSpPr bwMode="auto">
              <a:xfrm>
                <a:off x="6397438" y="3532605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803" name="Straight Connector 1116"/>
                <p:cNvCxnSpPr/>
                <p:nvPr/>
              </p:nvCxnSpPr>
              <p:spPr>
                <a:xfrm flipV="1">
                  <a:off x="7027387" y="2846437"/>
                  <a:ext cx="113944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04" name="Straight Connector 1117"/>
                <p:cNvCxnSpPr/>
                <p:nvPr/>
              </p:nvCxnSpPr>
              <p:spPr>
                <a:xfrm flipV="1">
                  <a:off x="6580605" y="2938956"/>
                  <a:ext cx="452779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0944" name="Group 1107"/>
              <p:cNvGrpSpPr>
                <a:grpSpLocks/>
              </p:cNvGrpSpPr>
              <p:nvPr/>
            </p:nvGrpSpPr>
            <p:grpSpPr bwMode="auto">
              <a:xfrm>
                <a:off x="6396958" y="3598469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801" name="Straight Connector 1114"/>
                <p:cNvCxnSpPr/>
                <p:nvPr/>
              </p:nvCxnSpPr>
              <p:spPr>
                <a:xfrm flipV="1">
                  <a:off x="7027867" y="2846434"/>
                  <a:ext cx="113944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02" name="Straight Connector 1115"/>
                <p:cNvCxnSpPr/>
                <p:nvPr/>
              </p:nvCxnSpPr>
              <p:spPr>
                <a:xfrm flipV="1">
                  <a:off x="6581084" y="2938953"/>
                  <a:ext cx="452779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0945" name="Group 1108"/>
              <p:cNvGrpSpPr>
                <a:grpSpLocks/>
              </p:cNvGrpSpPr>
              <p:nvPr/>
            </p:nvGrpSpPr>
            <p:grpSpPr bwMode="auto">
              <a:xfrm>
                <a:off x="6396478" y="3664333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799" name="Straight Connector 1112"/>
                <p:cNvCxnSpPr/>
                <p:nvPr/>
              </p:nvCxnSpPr>
              <p:spPr>
                <a:xfrm flipV="1">
                  <a:off x="7019350" y="2846432"/>
                  <a:ext cx="110947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00" name="Straight Connector 1113"/>
                <p:cNvCxnSpPr/>
                <p:nvPr/>
              </p:nvCxnSpPr>
              <p:spPr>
                <a:xfrm flipV="1">
                  <a:off x="6581564" y="2938951"/>
                  <a:ext cx="443783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0946" name="Group 1109"/>
              <p:cNvGrpSpPr>
                <a:grpSpLocks/>
              </p:cNvGrpSpPr>
              <p:nvPr/>
            </p:nvGrpSpPr>
            <p:grpSpPr bwMode="auto">
              <a:xfrm>
                <a:off x="6395998" y="3730197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797" name="Straight Connector 1110"/>
                <p:cNvCxnSpPr/>
                <p:nvPr/>
              </p:nvCxnSpPr>
              <p:spPr>
                <a:xfrm flipV="1">
                  <a:off x="7028826" y="2846429"/>
                  <a:ext cx="110945" cy="9251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98" name="Straight Connector 1111"/>
                <p:cNvCxnSpPr/>
                <p:nvPr/>
              </p:nvCxnSpPr>
              <p:spPr>
                <a:xfrm flipV="1">
                  <a:off x="6582044" y="2938948"/>
                  <a:ext cx="452779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450910" name="Group 1073"/>
            <p:cNvGrpSpPr>
              <a:grpSpLocks/>
            </p:cNvGrpSpPr>
            <p:nvPr/>
          </p:nvGrpSpPr>
          <p:grpSpPr bwMode="auto">
            <a:xfrm>
              <a:off x="6280049" y="2055335"/>
              <a:ext cx="731610" cy="920732"/>
              <a:chOff x="6280049" y="2055335"/>
              <a:chExt cx="731610" cy="920732"/>
            </a:xfrm>
          </p:grpSpPr>
          <p:grpSp>
            <p:nvGrpSpPr>
              <p:cNvPr id="450911" name="Group 1074"/>
              <p:cNvGrpSpPr>
                <a:grpSpLocks/>
              </p:cNvGrpSpPr>
              <p:nvPr/>
            </p:nvGrpSpPr>
            <p:grpSpPr bwMode="auto">
              <a:xfrm>
                <a:off x="6280049" y="2055335"/>
                <a:ext cx="680752" cy="139401"/>
                <a:chOff x="5414286" y="2921098"/>
                <a:chExt cx="680752" cy="139401"/>
              </a:xfrm>
            </p:grpSpPr>
            <p:sp>
              <p:nvSpPr>
                <p:cNvPr id="450925" name="Rectangle 188"/>
                <p:cNvSpPr>
                  <a:spLocks noChangeArrowheads="1"/>
                </p:cNvSpPr>
                <p:nvPr/>
              </p:nvSpPr>
              <p:spPr bwMode="auto">
                <a:xfrm>
                  <a:off x="5415382" y="2996368"/>
                  <a:ext cx="548815" cy="64294"/>
                </a:xfrm>
                <a:prstGeom prst="rect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chemeClr val="bg1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0">
                    <a:solidFill>
                      <a:srgbClr val="0000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450926" name="AutoShape 189"/>
                <p:cNvSpPr>
                  <a:spLocks noChangeArrowheads="1"/>
                </p:cNvSpPr>
                <p:nvPr/>
              </p:nvSpPr>
              <p:spPr bwMode="auto">
                <a:xfrm>
                  <a:off x="5415382" y="2921098"/>
                  <a:ext cx="674894" cy="78406"/>
                </a:xfrm>
                <a:prstGeom prst="parallelogram">
                  <a:avLst>
                    <a:gd name="adj" fmla="val 122779"/>
                  </a:avLst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chemeClr val="bg1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0">
                    <a:solidFill>
                      <a:srgbClr val="0000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450927" name="Freeform 190"/>
                <p:cNvSpPr>
                  <a:spLocks/>
                </p:cNvSpPr>
                <p:nvPr/>
              </p:nvSpPr>
              <p:spPr bwMode="auto">
                <a:xfrm>
                  <a:off x="5971613" y="2922667"/>
                  <a:ext cx="122370" cy="137995"/>
                </a:xfrm>
                <a:custGeom>
                  <a:avLst/>
                  <a:gdLst>
                    <a:gd name="T0" fmla="*/ 0 w 169"/>
                    <a:gd name="T1" fmla="*/ 85015 h 224"/>
                    <a:gd name="T2" fmla="*/ 0 w 169"/>
                    <a:gd name="T3" fmla="*/ 137995 h 224"/>
                    <a:gd name="T4" fmla="*/ 122370 w 169"/>
                    <a:gd name="T5" fmla="*/ 47436 h 224"/>
                    <a:gd name="T6" fmla="*/ 122370 w 169"/>
                    <a:gd name="T7" fmla="*/ 0 h 224"/>
                    <a:gd name="T8" fmla="*/ 0 w 169"/>
                    <a:gd name="T9" fmla="*/ 85015 h 22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9"/>
                    <a:gd name="T16" fmla="*/ 0 h 224"/>
                    <a:gd name="T17" fmla="*/ 169 w 169"/>
                    <a:gd name="T18" fmla="*/ 224 h 22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9" h="224">
                      <a:moveTo>
                        <a:pt x="0" y="138"/>
                      </a:moveTo>
                      <a:lnTo>
                        <a:pt x="0" y="224"/>
                      </a:lnTo>
                      <a:lnTo>
                        <a:pt x="169" y="77"/>
                      </a:lnTo>
                      <a:lnTo>
                        <a:pt x="169" y="0"/>
                      </a:lnTo>
                      <a:lnTo>
                        <a:pt x="0" y="138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6350" cmpd="sng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50928" name="Freeform 191"/>
                <p:cNvSpPr>
                  <a:spLocks/>
                </p:cNvSpPr>
                <p:nvPr/>
              </p:nvSpPr>
              <p:spPr bwMode="auto">
                <a:xfrm>
                  <a:off x="5500669" y="2936779"/>
                  <a:ext cx="522858" cy="45476"/>
                </a:xfrm>
                <a:custGeom>
                  <a:avLst/>
                  <a:gdLst>
                    <a:gd name="T0" fmla="*/ 0 w 280"/>
                    <a:gd name="T1" fmla="*/ 45476 h 63"/>
                    <a:gd name="T2" fmla="*/ 69092 w 280"/>
                    <a:gd name="T3" fmla="*/ 44754 h 63"/>
                    <a:gd name="T4" fmla="*/ 408950 w 280"/>
                    <a:gd name="T5" fmla="*/ 0 h 63"/>
                    <a:gd name="T6" fmla="*/ 522858 w 280"/>
                    <a:gd name="T7" fmla="*/ 0 h 6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0"/>
                    <a:gd name="T13" fmla="*/ 0 h 63"/>
                    <a:gd name="T14" fmla="*/ 280 w 280"/>
                    <a:gd name="T15" fmla="*/ 63 h 6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0" h="63">
                      <a:moveTo>
                        <a:pt x="0" y="63"/>
                      </a:moveTo>
                      <a:lnTo>
                        <a:pt x="37" y="62"/>
                      </a:lnTo>
                      <a:lnTo>
                        <a:pt x="219" y="0"/>
                      </a:lnTo>
                      <a:lnTo>
                        <a:pt x="280" y="0"/>
                      </a:lnTo>
                    </a:path>
                  </a:pathLst>
                </a:custGeom>
                <a:noFill/>
                <a:ln w="1587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450929" name="Freeform 192"/>
                <p:cNvSpPr>
                  <a:spLocks/>
                </p:cNvSpPr>
                <p:nvPr/>
              </p:nvSpPr>
              <p:spPr bwMode="auto">
                <a:xfrm>
                  <a:off x="5623041" y="2933643"/>
                  <a:ext cx="300364" cy="53316"/>
                </a:xfrm>
                <a:custGeom>
                  <a:avLst/>
                  <a:gdLst>
                    <a:gd name="T0" fmla="*/ 0 w 293"/>
                    <a:gd name="T1" fmla="*/ 0 h 93"/>
                    <a:gd name="T2" fmla="*/ 68684 w 293"/>
                    <a:gd name="T3" fmla="*/ 573 h 93"/>
                    <a:gd name="T4" fmla="*/ 199901 w 293"/>
                    <a:gd name="T5" fmla="*/ 53316 h 93"/>
                    <a:gd name="T6" fmla="*/ 300364 w 293"/>
                    <a:gd name="T7" fmla="*/ 53316 h 9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93"/>
                    <a:gd name="T13" fmla="*/ 0 h 93"/>
                    <a:gd name="T14" fmla="*/ 293 w 293"/>
                    <a:gd name="T15" fmla="*/ 93 h 9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93" h="93">
                      <a:moveTo>
                        <a:pt x="0" y="0"/>
                      </a:moveTo>
                      <a:lnTo>
                        <a:pt x="67" y="1"/>
                      </a:lnTo>
                      <a:lnTo>
                        <a:pt x="195" y="93"/>
                      </a:lnTo>
                      <a:lnTo>
                        <a:pt x="293" y="93"/>
                      </a:lnTo>
                    </a:path>
                  </a:pathLst>
                </a:custGeom>
                <a:noFill/>
                <a:ln w="1587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cxnSp>
            <p:nvCxnSpPr>
              <p:cNvPr id="762" name="Straight Connector 1075"/>
              <p:cNvCxnSpPr/>
              <p:nvPr/>
            </p:nvCxnSpPr>
            <p:spPr>
              <a:xfrm flipH="1">
                <a:off x="6996826" y="2124333"/>
                <a:ext cx="11126" cy="845222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3" name="Straight Connector 1076"/>
              <p:cNvCxnSpPr/>
              <p:nvPr/>
            </p:nvCxnSpPr>
            <p:spPr>
              <a:xfrm>
                <a:off x="6874457" y="2304668"/>
                <a:ext cx="137202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4" name="Straight Connector 1077"/>
              <p:cNvCxnSpPr/>
              <p:nvPr/>
            </p:nvCxnSpPr>
            <p:spPr>
              <a:xfrm>
                <a:off x="6870747" y="2368961"/>
                <a:ext cx="137205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5" name="Straight Connector 1078"/>
              <p:cNvCxnSpPr/>
              <p:nvPr/>
            </p:nvCxnSpPr>
            <p:spPr>
              <a:xfrm>
                <a:off x="6870747" y="2444231"/>
                <a:ext cx="137205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6" name="Straight Connector 1079"/>
              <p:cNvCxnSpPr/>
              <p:nvPr/>
            </p:nvCxnSpPr>
            <p:spPr>
              <a:xfrm>
                <a:off x="6867040" y="2508525"/>
                <a:ext cx="137202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7" name="Straight Connector 1080"/>
              <p:cNvCxnSpPr/>
              <p:nvPr/>
            </p:nvCxnSpPr>
            <p:spPr>
              <a:xfrm>
                <a:off x="6867040" y="2569681"/>
                <a:ext cx="137202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8" name="Straight Connector 1081"/>
              <p:cNvCxnSpPr/>
              <p:nvPr/>
            </p:nvCxnSpPr>
            <p:spPr>
              <a:xfrm>
                <a:off x="6863331" y="2638679"/>
                <a:ext cx="137205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9" name="Straight Connector 1082"/>
              <p:cNvCxnSpPr/>
              <p:nvPr/>
            </p:nvCxnSpPr>
            <p:spPr>
              <a:xfrm>
                <a:off x="6859624" y="2706109"/>
                <a:ext cx="137202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0" name="Straight Connector 1083"/>
              <p:cNvCxnSpPr/>
              <p:nvPr/>
            </p:nvCxnSpPr>
            <p:spPr>
              <a:xfrm>
                <a:off x="6867040" y="2775107"/>
                <a:ext cx="137202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1" name="Straight Connector 1084"/>
              <p:cNvCxnSpPr/>
              <p:nvPr/>
            </p:nvCxnSpPr>
            <p:spPr>
              <a:xfrm>
                <a:off x="6870747" y="2842536"/>
                <a:ext cx="137205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2" name="Straight Connector 1085"/>
              <p:cNvCxnSpPr/>
              <p:nvPr/>
            </p:nvCxnSpPr>
            <p:spPr>
              <a:xfrm>
                <a:off x="6870747" y="2911533"/>
                <a:ext cx="137205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3" name="Straight Connector 1086"/>
              <p:cNvCxnSpPr/>
              <p:nvPr/>
            </p:nvCxnSpPr>
            <p:spPr>
              <a:xfrm>
                <a:off x="6874457" y="2975827"/>
                <a:ext cx="137202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4" name="Straight Connector 1087"/>
              <p:cNvCxnSpPr/>
              <p:nvPr/>
            </p:nvCxnSpPr>
            <p:spPr>
              <a:xfrm flipH="1">
                <a:off x="6878164" y="2132174"/>
                <a:ext cx="133495" cy="0"/>
              </a:xfrm>
              <a:prstGeom prst="line">
                <a:avLst/>
              </a:prstGeom>
              <a:ln w="222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817" name="Straight Connector 1311"/>
          <p:cNvCxnSpPr/>
          <p:nvPr/>
        </p:nvCxnSpPr>
        <p:spPr>
          <a:xfrm flipH="1">
            <a:off x="5554663" y="4711700"/>
            <a:ext cx="355600" cy="4953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8" name="Straight Connector 1312"/>
          <p:cNvCxnSpPr>
            <a:stCxn id="450657" idx="2"/>
          </p:cNvCxnSpPr>
          <p:nvPr/>
        </p:nvCxnSpPr>
        <p:spPr>
          <a:xfrm flipH="1">
            <a:off x="5859463" y="4927600"/>
            <a:ext cx="201612" cy="4857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9" name="Straight Connector 1313"/>
          <p:cNvCxnSpPr/>
          <p:nvPr/>
        </p:nvCxnSpPr>
        <p:spPr>
          <a:xfrm>
            <a:off x="6176963" y="4725988"/>
            <a:ext cx="57150" cy="4921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0" name="Straight Connector 1314"/>
          <p:cNvCxnSpPr>
            <a:endCxn id="450694" idx="0"/>
          </p:cNvCxnSpPr>
          <p:nvPr/>
        </p:nvCxnSpPr>
        <p:spPr>
          <a:xfrm>
            <a:off x="6316663" y="4749800"/>
            <a:ext cx="273050" cy="4572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50610" name="Group 1315"/>
          <p:cNvGrpSpPr>
            <a:grpSpLocks/>
          </p:cNvGrpSpPr>
          <p:nvPr/>
        </p:nvGrpSpPr>
        <p:grpSpPr bwMode="auto">
          <a:xfrm>
            <a:off x="5289550" y="5207000"/>
            <a:ext cx="331788" cy="1031875"/>
            <a:chOff x="6240352" y="2055335"/>
            <a:chExt cx="771307" cy="1017716"/>
          </a:xfrm>
        </p:grpSpPr>
        <p:grpSp>
          <p:nvGrpSpPr>
            <p:cNvPr id="450851" name="Group 1493"/>
            <p:cNvGrpSpPr>
              <a:grpSpLocks/>
            </p:cNvGrpSpPr>
            <p:nvPr/>
          </p:nvGrpSpPr>
          <p:grpSpPr bwMode="auto">
            <a:xfrm>
              <a:off x="6240352" y="2235573"/>
              <a:ext cx="697981" cy="837478"/>
              <a:chOff x="6395998" y="3062424"/>
              <a:chExt cx="564403" cy="837478"/>
            </a:xfrm>
          </p:grpSpPr>
          <p:sp>
            <p:nvSpPr>
              <p:cNvPr id="843" name="Rectangle 1514"/>
              <p:cNvSpPr/>
              <p:nvPr/>
            </p:nvSpPr>
            <p:spPr>
              <a:xfrm>
                <a:off x="6509397" y="3062244"/>
                <a:ext cx="447628" cy="742150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844" name="Straight Connector 1515"/>
              <p:cNvCxnSpPr/>
              <p:nvPr/>
            </p:nvCxnSpPr>
            <p:spPr>
              <a:xfrm flipV="1">
                <a:off x="6846611" y="3062244"/>
                <a:ext cx="113399" cy="92377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45" name="Rectangle 1516"/>
              <p:cNvSpPr/>
              <p:nvPr/>
            </p:nvSpPr>
            <p:spPr>
              <a:xfrm>
                <a:off x="6476572" y="3071638"/>
                <a:ext cx="131304" cy="115863"/>
              </a:xfrm>
              <a:prstGeom prst="rect">
                <a:avLst/>
              </a:pr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846" name="Straight Connector 1517"/>
              <p:cNvCxnSpPr/>
              <p:nvPr/>
            </p:nvCxnSpPr>
            <p:spPr>
              <a:xfrm flipV="1">
                <a:off x="6395998" y="3062244"/>
                <a:ext cx="113399" cy="92377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47" name="Rectangle 1518"/>
              <p:cNvSpPr/>
              <p:nvPr/>
            </p:nvSpPr>
            <p:spPr>
              <a:xfrm>
                <a:off x="6816769" y="3702622"/>
                <a:ext cx="131304" cy="115863"/>
              </a:xfrm>
              <a:prstGeom prst="rect">
                <a:avLst/>
              </a:pr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>
                  <a:solidFill>
                    <a:prstClr val="white"/>
                  </a:solidFill>
                </a:endParaRPr>
              </a:p>
            </p:txBody>
          </p:sp>
          <p:sp>
            <p:nvSpPr>
              <p:cNvPr id="848" name="Rectangle 1519"/>
              <p:cNvSpPr/>
              <p:nvPr/>
            </p:nvSpPr>
            <p:spPr>
              <a:xfrm>
                <a:off x="6404951" y="3157752"/>
                <a:ext cx="444643" cy="742150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849" name="Straight Connector 1520"/>
              <p:cNvCxnSpPr/>
              <p:nvPr/>
            </p:nvCxnSpPr>
            <p:spPr>
              <a:xfrm flipV="1">
                <a:off x="6846611" y="3804394"/>
                <a:ext cx="113399" cy="92377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50879" name="Group 1521"/>
              <p:cNvGrpSpPr>
                <a:grpSpLocks/>
              </p:cNvGrpSpPr>
              <p:nvPr/>
            </p:nvGrpSpPr>
            <p:grpSpPr bwMode="auto">
              <a:xfrm>
                <a:off x="6400318" y="3137421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878" name="Straight Connector 1549"/>
                <p:cNvCxnSpPr/>
                <p:nvPr/>
              </p:nvCxnSpPr>
              <p:spPr>
                <a:xfrm flipV="1">
                  <a:off x="7028337" y="2846059"/>
                  <a:ext cx="113399" cy="92377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79" name="Straight Connector 1550"/>
                <p:cNvCxnSpPr/>
                <p:nvPr/>
              </p:nvCxnSpPr>
              <p:spPr>
                <a:xfrm flipV="1">
                  <a:off x="6580709" y="2938436"/>
                  <a:ext cx="45359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0880" name="Group 1522"/>
              <p:cNvGrpSpPr>
                <a:grpSpLocks/>
              </p:cNvGrpSpPr>
              <p:nvPr/>
            </p:nvGrpSpPr>
            <p:grpSpPr bwMode="auto">
              <a:xfrm>
                <a:off x="6399838" y="3203285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876" name="Straight Connector 1547"/>
                <p:cNvCxnSpPr/>
                <p:nvPr/>
              </p:nvCxnSpPr>
              <p:spPr>
                <a:xfrm flipV="1">
                  <a:off x="7028817" y="2845955"/>
                  <a:ext cx="113399" cy="92377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77" name="Straight Connector 1548"/>
                <p:cNvCxnSpPr/>
                <p:nvPr/>
              </p:nvCxnSpPr>
              <p:spPr>
                <a:xfrm flipV="1">
                  <a:off x="6581189" y="2938331"/>
                  <a:ext cx="45359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0881" name="Group 1523"/>
              <p:cNvGrpSpPr>
                <a:grpSpLocks/>
              </p:cNvGrpSpPr>
              <p:nvPr/>
            </p:nvGrpSpPr>
            <p:grpSpPr bwMode="auto">
              <a:xfrm>
                <a:off x="6399358" y="3269149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874" name="Straight Connector 1545"/>
                <p:cNvCxnSpPr/>
                <p:nvPr/>
              </p:nvCxnSpPr>
              <p:spPr>
                <a:xfrm flipV="1">
                  <a:off x="7026313" y="2845851"/>
                  <a:ext cx="113399" cy="92377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75" name="Straight Connector 1546"/>
                <p:cNvCxnSpPr/>
                <p:nvPr/>
              </p:nvCxnSpPr>
              <p:spPr>
                <a:xfrm flipV="1">
                  <a:off x="6581670" y="2938228"/>
                  <a:ext cx="450611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0882" name="Group 1524"/>
              <p:cNvGrpSpPr>
                <a:grpSpLocks/>
              </p:cNvGrpSpPr>
              <p:nvPr/>
            </p:nvGrpSpPr>
            <p:grpSpPr bwMode="auto">
              <a:xfrm>
                <a:off x="6398878" y="3335013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872" name="Straight Connector 1543"/>
                <p:cNvCxnSpPr/>
                <p:nvPr/>
              </p:nvCxnSpPr>
              <p:spPr>
                <a:xfrm flipV="1">
                  <a:off x="7026792" y="2845748"/>
                  <a:ext cx="113399" cy="92377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73" name="Straight Connector 1544"/>
                <p:cNvCxnSpPr/>
                <p:nvPr/>
              </p:nvCxnSpPr>
              <p:spPr>
                <a:xfrm flipV="1">
                  <a:off x="6582149" y="2938124"/>
                  <a:ext cx="450611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0883" name="Group 1525"/>
              <p:cNvGrpSpPr>
                <a:grpSpLocks/>
              </p:cNvGrpSpPr>
              <p:nvPr/>
            </p:nvGrpSpPr>
            <p:grpSpPr bwMode="auto">
              <a:xfrm>
                <a:off x="6398398" y="3400877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870" name="Straight Connector 1541"/>
                <p:cNvCxnSpPr/>
                <p:nvPr/>
              </p:nvCxnSpPr>
              <p:spPr>
                <a:xfrm flipV="1">
                  <a:off x="7027272" y="2845643"/>
                  <a:ext cx="113399" cy="8768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71" name="Straight Connector 1542"/>
                <p:cNvCxnSpPr/>
                <p:nvPr/>
              </p:nvCxnSpPr>
              <p:spPr>
                <a:xfrm flipV="1">
                  <a:off x="6582629" y="2933323"/>
                  <a:ext cx="450611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0884" name="Group 1526"/>
              <p:cNvGrpSpPr>
                <a:grpSpLocks/>
              </p:cNvGrpSpPr>
              <p:nvPr/>
            </p:nvGrpSpPr>
            <p:grpSpPr bwMode="auto">
              <a:xfrm>
                <a:off x="6397918" y="3466741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868" name="Straight Connector 1539"/>
                <p:cNvCxnSpPr/>
                <p:nvPr/>
              </p:nvCxnSpPr>
              <p:spPr>
                <a:xfrm flipV="1">
                  <a:off x="7027753" y="2845540"/>
                  <a:ext cx="113399" cy="939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69" name="Straight Connector 1540"/>
                <p:cNvCxnSpPr/>
                <p:nvPr/>
              </p:nvCxnSpPr>
              <p:spPr>
                <a:xfrm flipV="1">
                  <a:off x="6583110" y="2939482"/>
                  <a:ext cx="450611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0885" name="Group 1527"/>
              <p:cNvGrpSpPr>
                <a:grpSpLocks/>
              </p:cNvGrpSpPr>
              <p:nvPr/>
            </p:nvGrpSpPr>
            <p:grpSpPr bwMode="auto">
              <a:xfrm>
                <a:off x="6397438" y="3532605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866" name="Straight Connector 1537"/>
                <p:cNvCxnSpPr/>
                <p:nvPr/>
              </p:nvCxnSpPr>
              <p:spPr>
                <a:xfrm flipV="1">
                  <a:off x="7028232" y="2845436"/>
                  <a:ext cx="113399" cy="939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67" name="Straight Connector 1538"/>
                <p:cNvCxnSpPr/>
                <p:nvPr/>
              </p:nvCxnSpPr>
              <p:spPr>
                <a:xfrm flipV="1">
                  <a:off x="6580604" y="2939379"/>
                  <a:ext cx="45359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0886" name="Group 1528"/>
              <p:cNvGrpSpPr>
                <a:grpSpLocks/>
              </p:cNvGrpSpPr>
              <p:nvPr/>
            </p:nvGrpSpPr>
            <p:grpSpPr bwMode="auto">
              <a:xfrm>
                <a:off x="6396958" y="3598469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864" name="Straight Connector 1535"/>
                <p:cNvCxnSpPr/>
                <p:nvPr/>
              </p:nvCxnSpPr>
              <p:spPr>
                <a:xfrm flipV="1">
                  <a:off x="7028711" y="2845332"/>
                  <a:ext cx="113399" cy="939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65" name="Straight Connector 1536"/>
                <p:cNvCxnSpPr/>
                <p:nvPr/>
              </p:nvCxnSpPr>
              <p:spPr>
                <a:xfrm flipV="1">
                  <a:off x="6581083" y="2939275"/>
                  <a:ext cx="45359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0887" name="Group 1529"/>
              <p:cNvGrpSpPr>
                <a:grpSpLocks/>
              </p:cNvGrpSpPr>
              <p:nvPr/>
            </p:nvGrpSpPr>
            <p:grpSpPr bwMode="auto">
              <a:xfrm>
                <a:off x="6396478" y="3664333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862" name="Straight Connector 1533"/>
                <p:cNvCxnSpPr/>
                <p:nvPr/>
              </p:nvCxnSpPr>
              <p:spPr>
                <a:xfrm flipV="1">
                  <a:off x="7026209" y="2846793"/>
                  <a:ext cx="104446" cy="92378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63" name="Straight Connector 1534"/>
                <p:cNvCxnSpPr/>
                <p:nvPr/>
              </p:nvCxnSpPr>
              <p:spPr>
                <a:xfrm flipV="1">
                  <a:off x="6581565" y="2939171"/>
                  <a:ext cx="450613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0888" name="Group 1530"/>
              <p:cNvGrpSpPr>
                <a:grpSpLocks/>
              </p:cNvGrpSpPr>
              <p:nvPr/>
            </p:nvGrpSpPr>
            <p:grpSpPr bwMode="auto">
              <a:xfrm>
                <a:off x="6395998" y="3730197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860" name="Straight Connector 1531"/>
                <p:cNvCxnSpPr/>
                <p:nvPr/>
              </p:nvCxnSpPr>
              <p:spPr>
                <a:xfrm flipV="1">
                  <a:off x="7026689" y="2846690"/>
                  <a:ext cx="113399" cy="92378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61" name="Straight Connector 1532"/>
                <p:cNvCxnSpPr/>
                <p:nvPr/>
              </p:nvCxnSpPr>
              <p:spPr>
                <a:xfrm flipV="1">
                  <a:off x="6582044" y="2939067"/>
                  <a:ext cx="450613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450852" name="Group 1494"/>
            <p:cNvGrpSpPr>
              <a:grpSpLocks/>
            </p:cNvGrpSpPr>
            <p:nvPr/>
          </p:nvGrpSpPr>
          <p:grpSpPr bwMode="auto">
            <a:xfrm>
              <a:off x="6280049" y="2055335"/>
              <a:ext cx="731610" cy="920732"/>
              <a:chOff x="6280049" y="2055335"/>
              <a:chExt cx="731610" cy="920732"/>
            </a:xfrm>
          </p:grpSpPr>
          <p:grpSp>
            <p:nvGrpSpPr>
              <p:cNvPr id="450853" name="Group 1495"/>
              <p:cNvGrpSpPr>
                <a:grpSpLocks/>
              </p:cNvGrpSpPr>
              <p:nvPr/>
            </p:nvGrpSpPr>
            <p:grpSpPr bwMode="auto">
              <a:xfrm>
                <a:off x="6280049" y="2055335"/>
                <a:ext cx="680752" cy="139401"/>
                <a:chOff x="5414286" y="2921098"/>
                <a:chExt cx="680752" cy="139401"/>
              </a:xfrm>
            </p:grpSpPr>
            <p:sp>
              <p:nvSpPr>
                <p:cNvPr id="450867" name="Rectangle 188"/>
                <p:cNvSpPr>
                  <a:spLocks noChangeArrowheads="1"/>
                </p:cNvSpPr>
                <p:nvPr/>
              </p:nvSpPr>
              <p:spPr bwMode="auto">
                <a:xfrm>
                  <a:off x="5415186" y="2996253"/>
                  <a:ext cx="549876" cy="64195"/>
                </a:xfrm>
                <a:prstGeom prst="rect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chemeClr val="bg1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0">
                    <a:solidFill>
                      <a:srgbClr val="0000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450868" name="AutoShape 189"/>
                <p:cNvSpPr>
                  <a:spLocks noChangeArrowheads="1"/>
                </p:cNvSpPr>
                <p:nvPr/>
              </p:nvSpPr>
              <p:spPr bwMode="auto">
                <a:xfrm>
                  <a:off x="5415186" y="2921098"/>
                  <a:ext cx="675352" cy="78286"/>
                </a:xfrm>
                <a:prstGeom prst="parallelogram">
                  <a:avLst>
                    <a:gd name="adj" fmla="val 122771"/>
                  </a:avLst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chemeClr val="bg1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0">
                    <a:solidFill>
                      <a:srgbClr val="0000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450869" name="Freeform 190"/>
                <p:cNvSpPr>
                  <a:spLocks/>
                </p:cNvSpPr>
                <p:nvPr/>
              </p:nvSpPr>
              <p:spPr bwMode="auto">
                <a:xfrm>
                  <a:off x="5968754" y="2922664"/>
                  <a:ext cx="125475" cy="137783"/>
                </a:xfrm>
                <a:custGeom>
                  <a:avLst/>
                  <a:gdLst>
                    <a:gd name="T0" fmla="*/ 0 w 169"/>
                    <a:gd name="T1" fmla="*/ 84884 h 224"/>
                    <a:gd name="T2" fmla="*/ 0 w 169"/>
                    <a:gd name="T3" fmla="*/ 137783 h 224"/>
                    <a:gd name="T4" fmla="*/ 125475 w 169"/>
                    <a:gd name="T5" fmla="*/ 47363 h 224"/>
                    <a:gd name="T6" fmla="*/ 125475 w 169"/>
                    <a:gd name="T7" fmla="*/ 0 h 224"/>
                    <a:gd name="T8" fmla="*/ 0 w 169"/>
                    <a:gd name="T9" fmla="*/ 84884 h 22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9"/>
                    <a:gd name="T16" fmla="*/ 0 h 224"/>
                    <a:gd name="T17" fmla="*/ 169 w 169"/>
                    <a:gd name="T18" fmla="*/ 224 h 22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9" h="224">
                      <a:moveTo>
                        <a:pt x="0" y="138"/>
                      </a:moveTo>
                      <a:lnTo>
                        <a:pt x="0" y="224"/>
                      </a:lnTo>
                      <a:lnTo>
                        <a:pt x="169" y="77"/>
                      </a:lnTo>
                      <a:lnTo>
                        <a:pt x="169" y="0"/>
                      </a:lnTo>
                      <a:lnTo>
                        <a:pt x="0" y="138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6350" cmpd="sng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50870" name="Freeform 191"/>
                <p:cNvSpPr>
                  <a:spLocks/>
                </p:cNvSpPr>
                <p:nvPr/>
              </p:nvSpPr>
              <p:spPr bwMode="auto">
                <a:xfrm>
                  <a:off x="5500065" y="2936755"/>
                  <a:ext cx="524044" cy="45406"/>
                </a:xfrm>
                <a:custGeom>
                  <a:avLst/>
                  <a:gdLst>
                    <a:gd name="T0" fmla="*/ 0 w 280"/>
                    <a:gd name="T1" fmla="*/ 45406 h 63"/>
                    <a:gd name="T2" fmla="*/ 69249 w 280"/>
                    <a:gd name="T3" fmla="*/ 44685 h 63"/>
                    <a:gd name="T4" fmla="*/ 409877 w 280"/>
                    <a:gd name="T5" fmla="*/ 0 h 63"/>
                    <a:gd name="T6" fmla="*/ 524044 w 280"/>
                    <a:gd name="T7" fmla="*/ 0 h 6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0"/>
                    <a:gd name="T13" fmla="*/ 0 h 63"/>
                    <a:gd name="T14" fmla="*/ 280 w 280"/>
                    <a:gd name="T15" fmla="*/ 63 h 6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0" h="63">
                      <a:moveTo>
                        <a:pt x="0" y="63"/>
                      </a:moveTo>
                      <a:lnTo>
                        <a:pt x="37" y="62"/>
                      </a:lnTo>
                      <a:lnTo>
                        <a:pt x="219" y="0"/>
                      </a:lnTo>
                      <a:lnTo>
                        <a:pt x="280" y="0"/>
                      </a:lnTo>
                    </a:path>
                  </a:pathLst>
                </a:custGeom>
                <a:noFill/>
                <a:ln w="1587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450871" name="Freeform 192"/>
                <p:cNvSpPr>
                  <a:spLocks/>
                </p:cNvSpPr>
                <p:nvPr/>
              </p:nvSpPr>
              <p:spPr bwMode="auto">
                <a:xfrm>
                  <a:off x="5621851" y="2933624"/>
                  <a:ext cx="302617" cy="53235"/>
                </a:xfrm>
                <a:custGeom>
                  <a:avLst/>
                  <a:gdLst>
                    <a:gd name="T0" fmla="*/ 0 w 293"/>
                    <a:gd name="T1" fmla="*/ 0 h 93"/>
                    <a:gd name="T2" fmla="*/ 69199 w 293"/>
                    <a:gd name="T3" fmla="*/ 572 h 93"/>
                    <a:gd name="T4" fmla="*/ 201400 w 293"/>
                    <a:gd name="T5" fmla="*/ 53235 h 93"/>
                    <a:gd name="T6" fmla="*/ 302617 w 293"/>
                    <a:gd name="T7" fmla="*/ 53235 h 9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93"/>
                    <a:gd name="T13" fmla="*/ 0 h 93"/>
                    <a:gd name="T14" fmla="*/ 293 w 293"/>
                    <a:gd name="T15" fmla="*/ 93 h 9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93" h="93">
                      <a:moveTo>
                        <a:pt x="0" y="0"/>
                      </a:moveTo>
                      <a:lnTo>
                        <a:pt x="67" y="1"/>
                      </a:lnTo>
                      <a:lnTo>
                        <a:pt x="195" y="93"/>
                      </a:lnTo>
                      <a:lnTo>
                        <a:pt x="293" y="93"/>
                      </a:lnTo>
                    </a:path>
                  </a:pathLst>
                </a:custGeom>
                <a:noFill/>
                <a:ln w="1587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cxnSp>
            <p:nvCxnSpPr>
              <p:cNvPr id="825" name="Straight Connector 1496"/>
              <p:cNvCxnSpPr/>
              <p:nvPr/>
            </p:nvCxnSpPr>
            <p:spPr>
              <a:xfrm flipH="1">
                <a:off x="6996897" y="2125793"/>
                <a:ext cx="11070" cy="843921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6" name="Straight Connector 1497"/>
              <p:cNvCxnSpPr/>
              <p:nvPr/>
            </p:nvCxnSpPr>
            <p:spPr>
              <a:xfrm>
                <a:off x="6875111" y="2304284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7" name="Straight Connector 1498"/>
              <p:cNvCxnSpPr/>
              <p:nvPr/>
            </p:nvCxnSpPr>
            <p:spPr>
              <a:xfrm>
                <a:off x="6871422" y="2368478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8" name="Straight Connector 1499"/>
              <p:cNvCxnSpPr/>
              <p:nvPr/>
            </p:nvCxnSpPr>
            <p:spPr>
              <a:xfrm>
                <a:off x="6871422" y="2445199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9" name="Straight Connector 1500"/>
              <p:cNvCxnSpPr/>
              <p:nvPr/>
            </p:nvCxnSpPr>
            <p:spPr>
              <a:xfrm>
                <a:off x="6867730" y="2509393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0" name="Straight Connector 1501"/>
              <p:cNvCxnSpPr/>
              <p:nvPr/>
            </p:nvCxnSpPr>
            <p:spPr>
              <a:xfrm>
                <a:off x="6864041" y="2570456"/>
                <a:ext cx="140237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1" name="Straight Connector 1502"/>
              <p:cNvCxnSpPr/>
              <p:nvPr/>
            </p:nvCxnSpPr>
            <p:spPr>
              <a:xfrm>
                <a:off x="6864041" y="2637782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2" name="Straight Connector 1503"/>
              <p:cNvCxnSpPr/>
              <p:nvPr/>
            </p:nvCxnSpPr>
            <p:spPr>
              <a:xfrm>
                <a:off x="6860349" y="2706673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3" name="Straight Connector 1504"/>
              <p:cNvCxnSpPr/>
              <p:nvPr/>
            </p:nvCxnSpPr>
            <p:spPr>
              <a:xfrm>
                <a:off x="6867730" y="2775565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4" name="Straight Connector 1505"/>
              <p:cNvCxnSpPr/>
              <p:nvPr/>
            </p:nvCxnSpPr>
            <p:spPr>
              <a:xfrm>
                <a:off x="6871422" y="2842891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5" name="Straight Connector 1506"/>
              <p:cNvCxnSpPr/>
              <p:nvPr/>
            </p:nvCxnSpPr>
            <p:spPr>
              <a:xfrm>
                <a:off x="6871422" y="2911782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6" name="Straight Connector 1507"/>
              <p:cNvCxnSpPr/>
              <p:nvPr/>
            </p:nvCxnSpPr>
            <p:spPr>
              <a:xfrm>
                <a:off x="6875111" y="2975976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7" name="Straight Connector 1508"/>
              <p:cNvCxnSpPr/>
              <p:nvPr/>
            </p:nvCxnSpPr>
            <p:spPr>
              <a:xfrm flipH="1">
                <a:off x="6875111" y="2132056"/>
                <a:ext cx="136548" cy="0"/>
              </a:xfrm>
              <a:prstGeom prst="line">
                <a:avLst/>
              </a:prstGeom>
              <a:ln w="222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50611" name="Group 1316"/>
          <p:cNvGrpSpPr>
            <a:grpSpLocks/>
          </p:cNvGrpSpPr>
          <p:nvPr/>
        </p:nvGrpSpPr>
        <p:grpSpPr bwMode="auto">
          <a:xfrm>
            <a:off x="5675313" y="5207000"/>
            <a:ext cx="330200" cy="1031875"/>
            <a:chOff x="6240352" y="2055335"/>
            <a:chExt cx="771307" cy="1017716"/>
          </a:xfrm>
        </p:grpSpPr>
        <p:grpSp>
          <p:nvGrpSpPr>
            <p:cNvPr id="450793" name="Group 1435"/>
            <p:cNvGrpSpPr>
              <a:grpSpLocks/>
            </p:cNvGrpSpPr>
            <p:nvPr/>
          </p:nvGrpSpPr>
          <p:grpSpPr bwMode="auto">
            <a:xfrm>
              <a:off x="6240352" y="2235573"/>
              <a:ext cx="697981" cy="837478"/>
              <a:chOff x="6395998" y="3062424"/>
              <a:chExt cx="564403" cy="837478"/>
            </a:xfrm>
          </p:grpSpPr>
          <p:sp>
            <p:nvSpPr>
              <p:cNvPr id="902" name="Rectangle 1456"/>
              <p:cNvSpPr/>
              <p:nvPr/>
            </p:nvSpPr>
            <p:spPr>
              <a:xfrm>
                <a:off x="6509942" y="3062244"/>
                <a:ext cx="446781" cy="742150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903" name="Straight Connector 1457"/>
              <p:cNvCxnSpPr/>
              <p:nvPr/>
            </p:nvCxnSpPr>
            <p:spPr>
              <a:xfrm flipV="1">
                <a:off x="6845779" y="3062244"/>
                <a:ext cx="113944" cy="92377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04" name="Rectangle 1458"/>
              <p:cNvSpPr/>
              <p:nvPr/>
            </p:nvSpPr>
            <p:spPr>
              <a:xfrm>
                <a:off x="6476958" y="3071638"/>
                <a:ext cx="131936" cy="115863"/>
              </a:xfrm>
              <a:prstGeom prst="rect">
                <a:avLst/>
              </a:pr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905" name="Straight Connector 1459"/>
              <p:cNvCxnSpPr/>
              <p:nvPr/>
            </p:nvCxnSpPr>
            <p:spPr>
              <a:xfrm flipV="1">
                <a:off x="6395998" y="3062244"/>
                <a:ext cx="113944" cy="92377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06" name="Rectangle 1460"/>
              <p:cNvSpPr/>
              <p:nvPr/>
            </p:nvSpPr>
            <p:spPr>
              <a:xfrm>
                <a:off x="6815793" y="3702622"/>
                <a:ext cx="131936" cy="115863"/>
              </a:xfrm>
              <a:prstGeom prst="rect">
                <a:avLst/>
              </a:pr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>
                  <a:solidFill>
                    <a:prstClr val="white"/>
                  </a:solidFill>
                </a:endParaRPr>
              </a:p>
            </p:txBody>
          </p:sp>
          <p:sp>
            <p:nvSpPr>
              <p:cNvPr id="907" name="Rectangle 1461"/>
              <p:cNvSpPr/>
              <p:nvPr/>
            </p:nvSpPr>
            <p:spPr>
              <a:xfrm>
                <a:off x="6404993" y="3157752"/>
                <a:ext cx="443783" cy="742150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908" name="Straight Connector 1462"/>
              <p:cNvCxnSpPr/>
              <p:nvPr/>
            </p:nvCxnSpPr>
            <p:spPr>
              <a:xfrm flipV="1">
                <a:off x="6848776" y="3804394"/>
                <a:ext cx="110947" cy="92377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50821" name="Group 1463"/>
              <p:cNvGrpSpPr>
                <a:grpSpLocks/>
              </p:cNvGrpSpPr>
              <p:nvPr/>
            </p:nvGrpSpPr>
            <p:grpSpPr bwMode="auto">
              <a:xfrm>
                <a:off x="6400318" y="3137421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937" name="Straight Connector 1491"/>
                <p:cNvCxnSpPr/>
                <p:nvPr/>
              </p:nvCxnSpPr>
              <p:spPr>
                <a:xfrm flipV="1">
                  <a:off x="7027504" y="2846059"/>
                  <a:ext cx="113944" cy="92377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38" name="Straight Connector 1492"/>
                <p:cNvCxnSpPr/>
                <p:nvPr/>
              </p:nvCxnSpPr>
              <p:spPr>
                <a:xfrm flipV="1">
                  <a:off x="6580722" y="2938436"/>
                  <a:ext cx="452779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0822" name="Group 1464"/>
              <p:cNvGrpSpPr>
                <a:grpSpLocks/>
              </p:cNvGrpSpPr>
              <p:nvPr/>
            </p:nvGrpSpPr>
            <p:grpSpPr bwMode="auto">
              <a:xfrm>
                <a:off x="6399838" y="3203285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935" name="Straight Connector 1489"/>
                <p:cNvCxnSpPr/>
                <p:nvPr/>
              </p:nvCxnSpPr>
              <p:spPr>
                <a:xfrm flipV="1">
                  <a:off x="7027984" y="2845955"/>
                  <a:ext cx="113944" cy="92377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36" name="Straight Connector 1490"/>
                <p:cNvCxnSpPr/>
                <p:nvPr/>
              </p:nvCxnSpPr>
              <p:spPr>
                <a:xfrm flipV="1">
                  <a:off x="6581202" y="2938331"/>
                  <a:ext cx="452779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0823" name="Group 1465"/>
              <p:cNvGrpSpPr>
                <a:grpSpLocks/>
              </p:cNvGrpSpPr>
              <p:nvPr/>
            </p:nvGrpSpPr>
            <p:grpSpPr bwMode="auto">
              <a:xfrm>
                <a:off x="6399358" y="3269149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933" name="Straight Connector 1487"/>
                <p:cNvCxnSpPr/>
                <p:nvPr/>
              </p:nvCxnSpPr>
              <p:spPr>
                <a:xfrm flipV="1">
                  <a:off x="7028464" y="2845851"/>
                  <a:ext cx="101950" cy="92377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34" name="Straight Connector 1488"/>
                <p:cNvCxnSpPr/>
                <p:nvPr/>
              </p:nvCxnSpPr>
              <p:spPr>
                <a:xfrm flipV="1">
                  <a:off x="6581681" y="2938228"/>
                  <a:ext cx="452779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0824" name="Group 1466"/>
              <p:cNvGrpSpPr>
                <a:grpSpLocks/>
              </p:cNvGrpSpPr>
              <p:nvPr/>
            </p:nvGrpSpPr>
            <p:grpSpPr bwMode="auto">
              <a:xfrm>
                <a:off x="6398878" y="3335013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931" name="Straight Connector 1485"/>
                <p:cNvCxnSpPr/>
                <p:nvPr/>
              </p:nvCxnSpPr>
              <p:spPr>
                <a:xfrm flipV="1">
                  <a:off x="7028943" y="2845748"/>
                  <a:ext cx="110945" cy="92377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32" name="Straight Connector 1486"/>
                <p:cNvCxnSpPr/>
                <p:nvPr/>
              </p:nvCxnSpPr>
              <p:spPr>
                <a:xfrm flipV="1">
                  <a:off x="6582161" y="2938124"/>
                  <a:ext cx="452779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0825" name="Group 1467"/>
              <p:cNvGrpSpPr>
                <a:grpSpLocks/>
              </p:cNvGrpSpPr>
              <p:nvPr/>
            </p:nvGrpSpPr>
            <p:grpSpPr bwMode="auto">
              <a:xfrm>
                <a:off x="6398398" y="3400877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929" name="Straight Connector 1483"/>
                <p:cNvCxnSpPr/>
                <p:nvPr/>
              </p:nvCxnSpPr>
              <p:spPr>
                <a:xfrm flipV="1">
                  <a:off x="7029423" y="2845643"/>
                  <a:ext cx="110945" cy="8768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30" name="Straight Connector 1484"/>
                <p:cNvCxnSpPr/>
                <p:nvPr/>
              </p:nvCxnSpPr>
              <p:spPr>
                <a:xfrm flipV="1">
                  <a:off x="6582641" y="2933323"/>
                  <a:ext cx="452779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0826" name="Group 1468"/>
              <p:cNvGrpSpPr>
                <a:grpSpLocks/>
              </p:cNvGrpSpPr>
              <p:nvPr/>
            </p:nvGrpSpPr>
            <p:grpSpPr bwMode="auto">
              <a:xfrm>
                <a:off x="6397918" y="3466741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927" name="Straight Connector 1481"/>
                <p:cNvCxnSpPr/>
                <p:nvPr/>
              </p:nvCxnSpPr>
              <p:spPr>
                <a:xfrm flipV="1">
                  <a:off x="7029905" y="2845540"/>
                  <a:ext cx="110945" cy="939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28" name="Straight Connector 1482"/>
                <p:cNvCxnSpPr/>
                <p:nvPr/>
              </p:nvCxnSpPr>
              <p:spPr>
                <a:xfrm flipV="1">
                  <a:off x="6583123" y="2939482"/>
                  <a:ext cx="452779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0827" name="Group 1469"/>
              <p:cNvGrpSpPr>
                <a:grpSpLocks/>
              </p:cNvGrpSpPr>
              <p:nvPr/>
            </p:nvGrpSpPr>
            <p:grpSpPr bwMode="auto">
              <a:xfrm>
                <a:off x="6397438" y="3532605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925" name="Straight Connector 1479"/>
                <p:cNvCxnSpPr/>
                <p:nvPr/>
              </p:nvCxnSpPr>
              <p:spPr>
                <a:xfrm flipV="1">
                  <a:off x="7027385" y="2845436"/>
                  <a:ext cx="113944" cy="939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26" name="Straight Connector 1480"/>
                <p:cNvCxnSpPr/>
                <p:nvPr/>
              </p:nvCxnSpPr>
              <p:spPr>
                <a:xfrm flipV="1">
                  <a:off x="6580605" y="2939379"/>
                  <a:ext cx="452777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0828" name="Group 1470"/>
              <p:cNvGrpSpPr>
                <a:grpSpLocks/>
              </p:cNvGrpSpPr>
              <p:nvPr/>
            </p:nvGrpSpPr>
            <p:grpSpPr bwMode="auto">
              <a:xfrm>
                <a:off x="6396958" y="3598469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923" name="Straight Connector 1477"/>
                <p:cNvCxnSpPr/>
                <p:nvPr/>
              </p:nvCxnSpPr>
              <p:spPr>
                <a:xfrm flipV="1">
                  <a:off x="7027865" y="2845332"/>
                  <a:ext cx="113944" cy="939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24" name="Straight Connector 1478"/>
                <p:cNvCxnSpPr/>
                <p:nvPr/>
              </p:nvCxnSpPr>
              <p:spPr>
                <a:xfrm flipV="1">
                  <a:off x="6581084" y="2939275"/>
                  <a:ext cx="452777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0829" name="Group 1471"/>
              <p:cNvGrpSpPr>
                <a:grpSpLocks/>
              </p:cNvGrpSpPr>
              <p:nvPr/>
            </p:nvGrpSpPr>
            <p:grpSpPr bwMode="auto">
              <a:xfrm>
                <a:off x="6396478" y="3664333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921" name="Straight Connector 1475"/>
                <p:cNvCxnSpPr/>
                <p:nvPr/>
              </p:nvCxnSpPr>
              <p:spPr>
                <a:xfrm flipV="1">
                  <a:off x="7019350" y="2846793"/>
                  <a:ext cx="110945" cy="92378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22" name="Straight Connector 1476"/>
                <p:cNvCxnSpPr/>
                <p:nvPr/>
              </p:nvCxnSpPr>
              <p:spPr>
                <a:xfrm flipV="1">
                  <a:off x="6581564" y="2939171"/>
                  <a:ext cx="443783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0830" name="Group 1472"/>
              <p:cNvGrpSpPr>
                <a:grpSpLocks/>
              </p:cNvGrpSpPr>
              <p:nvPr/>
            </p:nvGrpSpPr>
            <p:grpSpPr bwMode="auto">
              <a:xfrm>
                <a:off x="6395998" y="3730197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919" name="Straight Connector 1473"/>
                <p:cNvCxnSpPr/>
                <p:nvPr/>
              </p:nvCxnSpPr>
              <p:spPr>
                <a:xfrm flipV="1">
                  <a:off x="7028824" y="2846690"/>
                  <a:ext cx="110947" cy="92378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20" name="Straight Connector 1474"/>
                <p:cNvCxnSpPr/>
                <p:nvPr/>
              </p:nvCxnSpPr>
              <p:spPr>
                <a:xfrm flipV="1">
                  <a:off x="6582044" y="2939067"/>
                  <a:ext cx="452777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450794" name="Group 1436"/>
            <p:cNvGrpSpPr>
              <a:grpSpLocks/>
            </p:cNvGrpSpPr>
            <p:nvPr/>
          </p:nvGrpSpPr>
          <p:grpSpPr bwMode="auto">
            <a:xfrm>
              <a:off x="6280049" y="2055335"/>
              <a:ext cx="731610" cy="920732"/>
              <a:chOff x="6280049" y="2055335"/>
              <a:chExt cx="731610" cy="920732"/>
            </a:xfrm>
          </p:grpSpPr>
          <p:grpSp>
            <p:nvGrpSpPr>
              <p:cNvPr id="450795" name="Group 1437"/>
              <p:cNvGrpSpPr>
                <a:grpSpLocks/>
              </p:cNvGrpSpPr>
              <p:nvPr/>
            </p:nvGrpSpPr>
            <p:grpSpPr bwMode="auto">
              <a:xfrm>
                <a:off x="6280049" y="2055335"/>
                <a:ext cx="680752" cy="139401"/>
                <a:chOff x="5414286" y="2921098"/>
                <a:chExt cx="680752" cy="139401"/>
              </a:xfrm>
            </p:grpSpPr>
            <p:sp>
              <p:nvSpPr>
                <p:cNvPr id="450809" name="Rectangle 188"/>
                <p:cNvSpPr>
                  <a:spLocks noChangeArrowheads="1"/>
                </p:cNvSpPr>
                <p:nvPr/>
              </p:nvSpPr>
              <p:spPr bwMode="auto">
                <a:xfrm>
                  <a:off x="5415379" y="2996253"/>
                  <a:ext cx="548815" cy="64195"/>
                </a:xfrm>
                <a:prstGeom prst="rect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chemeClr val="bg1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0">
                    <a:solidFill>
                      <a:srgbClr val="0000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450810" name="AutoShape 189"/>
                <p:cNvSpPr>
                  <a:spLocks noChangeArrowheads="1"/>
                </p:cNvSpPr>
                <p:nvPr/>
              </p:nvSpPr>
              <p:spPr bwMode="auto">
                <a:xfrm>
                  <a:off x="5415379" y="2921098"/>
                  <a:ext cx="674894" cy="78286"/>
                </a:xfrm>
                <a:prstGeom prst="parallelogram">
                  <a:avLst>
                    <a:gd name="adj" fmla="val 122768"/>
                  </a:avLst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chemeClr val="bg1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0">
                    <a:solidFill>
                      <a:srgbClr val="0000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450811" name="Freeform 190"/>
                <p:cNvSpPr>
                  <a:spLocks/>
                </p:cNvSpPr>
                <p:nvPr/>
              </p:nvSpPr>
              <p:spPr bwMode="auto">
                <a:xfrm>
                  <a:off x="5971610" y="2922664"/>
                  <a:ext cx="122372" cy="137783"/>
                </a:xfrm>
                <a:custGeom>
                  <a:avLst/>
                  <a:gdLst>
                    <a:gd name="T0" fmla="*/ 0 w 169"/>
                    <a:gd name="T1" fmla="*/ 84884 h 224"/>
                    <a:gd name="T2" fmla="*/ 0 w 169"/>
                    <a:gd name="T3" fmla="*/ 137783 h 224"/>
                    <a:gd name="T4" fmla="*/ 122372 w 169"/>
                    <a:gd name="T5" fmla="*/ 47363 h 224"/>
                    <a:gd name="T6" fmla="*/ 122372 w 169"/>
                    <a:gd name="T7" fmla="*/ 0 h 224"/>
                    <a:gd name="T8" fmla="*/ 0 w 169"/>
                    <a:gd name="T9" fmla="*/ 84884 h 22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9"/>
                    <a:gd name="T16" fmla="*/ 0 h 224"/>
                    <a:gd name="T17" fmla="*/ 169 w 169"/>
                    <a:gd name="T18" fmla="*/ 224 h 22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9" h="224">
                      <a:moveTo>
                        <a:pt x="0" y="138"/>
                      </a:moveTo>
                      <a:lnTo>
                        <a:pt x="0" y="224"/>
                      </a:lnTo>
                      <a:lnTo>
                        <a:pt x="169" y="77"/>
                      </a:lnTo>
                      <a:lnTo>
                        <a:pt x="169" y="0"/>
                      </a:lnTo>
                      <a:lnTo>
                        <a:pt x="0" y="138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6350" cmpd="sng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50812" name="Freeform 191"/>
                <p:cNvSpPr>
                  <a:spLocks/>
                </p:cNvSpPr>
                <p:nvPr/>
              </p:nvSpPr>
              <p:spPr bwMode="auto">
                <a:xfrm>
                  <a:off x="5500669" y="2936755"/>
                  <a:ext cx="522856" cy="45406"/>
                </a:xfrm>
                <a:custGeom>
                  <a:avLst/>
                  <a:gdLst>
                    <a:gd name="T0" fmla="*/ 0 w 280"/>
                    <a:gd name="T1" fmla="*/ 45406 h 63"/>
                    <a:gd name="T2" fmla="*/ 69092 w 280"/>
                    <a:gd name="T3" fmla="*/ 44685 h 63"/>
                    <a:gd name="T4" fmla="*/ 408948 w 280"/>
                    <a:gd name="T5" fmla="*/ 0 h 63"/>
                    <a:gd name="T6" fmla="*/ 522856 w 280"/>
                    <a:gd name="T7" fmla="*/ 0 h 6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0"/>
                    <a:gd name="T13" fmla="*/ 0 h 63"/>
                    <a:gd name="T14" fmla="*/ 280 w 280"/>
                    <a:gd name="T15" fmla="*/ 63 h 6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0" h="63">
                      <a:moveTo>
                        <a:pt x="0" y="63"/>
                      </a:moveTo>
                      <a:lnTo>
                        <a:pt x="37" y="62"/>
                      </a:lnTo>
                      <a:lnTo>
                        <a:pt x="219" y="0"/>
                      </a:lnTo>
                      <a:lnTo>
                        <a:pt x="280" y="0"/>
                      </a:lnTo>
                    </a:path>
                  </a:pathLst>
                </a:custGeom>
                <a:noFill/>
                <a:ln w="1587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450813" name="Freeform 192"/>
                <p:cNvSpPr>
                  <a:spLocks/>
                </p:cNvSpPr>
                <p:nvPr/>
              </p:nvSpPr>
              <p:spPr bwMode="auto">
                <a:xfrm>
                  <a:off x="5623039" y="2933624"/>
                  <a:ext cx="300366" cy="53235"/>
                </a:xfrm>
                <a:custGeom>
                  <a:avLst/>
                  <a:gdLst>
                    <a:gd name="T0" fmla="*/ 0 w 293"/>
                    <a:gd name="T1" fmla="*/ 0 h 93"/>
                    <a:gd name="T2" fmla="*/ 68684 w 293"/>
                    <a:gd name="T3" fmla="*/ 572 h 93"/>
                    <a:gd name="T4" fmla="*/ 199902 w 293"/>
                    <a:gd name="T5" fmla="*/ 53235 h 93"/>
                    <a:gd name="T6" fmla="*/ 300366 w 293"/>
                    <a:gd name="T7" fmla="*/ 53235 h 9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93"/>
                    <a:gd name="T13" fmla="*/ 0 h 93"/>
                    <a:gd name="T14" fmla="*/ 293 w 293"/>
                    <a:gd name="T15" fmla="*/ 93 h 9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93" h="93">
                      <a:moveTo>
                        <a:pt x="0" y="0"/>
                      </a:moveTo>
                      <a:lnTo>
                        <a:pt x="67" y="1"/>
                      </a:lnTo>
                      <a:lnTo>
                        <a:pt x="195" y="93"/>
                      </a:lnTo>
                      <a:lnTo>
                        <a:pt x="293" y="93"/>
                      </a:lnTo>
                    </a:path>
                  </a:pathLst>
                </a:custGeom>
                <a:noFill/>
                <a:ln w="1587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cxnSp>
            <p:nvCxnSpPr>
              <p:cNvPr id="884" name="Straight Connector 1438"/>
              <p:cNvCxnSpPr/>
              <p:nvPr/>
            </p:nvCxnSpPr>
            <p:spPr>
              <a:xfrm flipH="1">
                <a:off x="6996826" y="2125793"/>
                <a:ext cx="11123" cy="843921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5" name="Straight Connector 1439"/>
              <p:cNvCxnSpPr/>
              <p:nvPr/>
            </p:nvCxnSpPr>
            <p:spPr>
              <a:xfrm>
                <a:off x="6874454" y="2304284"/>
                <a:ext cx="137205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6" name="Straight Connector 1440"/>
              <p:cNvCxnSpPr/>
              <p:nvPr/>
            </p:nvCxnSpPr>
            <p:spPr>
              <a:xfrm>
                <a:off x="6870747" y="2368478"/>
                <a:ext cx="137202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7" name="Straight Connector 1441"/>
              <p:cNvCxnSpPr/>
              <p:nvPr/>
            </p:nvCxnSpPr>
            <p:spPr>
              <a:xfrm>
                <a:off x="6870747" y="2445199"/>
                <a:ext cx="137202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8" name="Straight Connector 1442"/>
              <p:cNvCxnSpPr/>
              <p:nvPr/>
            </p:nvCxnSpPr>
            <p:spPr>
              <a:xfrm>
                <a:off x="6867038" y="2509393"/>
                <a:ext cx="137205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9" name="Straight Connector 1443"/>
              <p:cNvCxnSpPr/>
              <p:nvPr/>
            </p:nvCxnSpPr>
            <p:spPr>
              <a:xfrm>
                <a:off x="6867038" y="2570456"/>
                <a:ext cx="137205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0" name="Straight Connector 1444"/>
              <p:cNvCxnSpPr/>
              <p:nvPr/>
            </p:nvCxnSpPr>
            <p:spPr>
              <a:xfrm>
                <a:off x="6863331" y="2637782"/>
                <a:ext cx="137202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1" name="Straight Connector 1445"/>
              <p:cNvCxnSpPr/>
              <p:nvPr/>
            </p:nvCxnSpPr>
            <p:spPr>
              <a:xfrm>
                <a:off x="6859622" y="2706673"/>
                <a:ext cx="137205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2" name="Straight Connector 1446"/>
              <p:cNvCxnSpPr/>
              <p:nvPr/>
            </p:nvCxnSpPr>
            <p:spPr>
              <a:xfrm>
                <a:off x="6867038" y="2775565"/>
                <a:ext cx="137205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3" name="Straight Connector 1447"/>
              <p:cNvCxnSpPr/>
              <p:nvPr/>
            </p:nvCxnSpPr>
            <p:spPr>
              <a:xfrm>
                <a:off x="6870747" y="2842891"/>
                <a:ext cx="137202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4" name="Straight Connector 1448"/>
              <p:cNvCxnSpPr/>
              <p:nvPr/>
            </p:nvCxnSpPr>
            <p:spPr>
              <a:xfrm>
                <a:off x="6870747" y="2911782"/>
                <a:ext cx="137202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5" name="Straight Connector 1449"/>
              <p:cNvCxnSpPr/>
              <p:nvPr/>
            </p:nvCxnSpPr>
            <p:spPr>
              <a:xfrm>
                <a:off x="6874454" y="2975976"/>
                <a:ext cx="137205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6" name="Straight Connector 1450"/>
              <p:cNvCxnSpPr/>
              <p:nvPr/>
            </p:nvCxnSpPr>
            <p:spPr>
              <a:xfrm flipH="1">
                <a:off x="6878164" y="2132056"/>
                <a:ext cx="133495" cy="0"/>
              </a:xfrm>
              <a:prstGeom prst="line">
                <a:avLst/>
              </a:prstGeom>
              <a:ln w="222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50612" name="Group 1317"/>
          <p:cNvGrpSpPr>
            <a:grpSpLocks/>
          </p:cNvGrpSpPr>
          <p:nvPr/>
        </p:nvGrpSpPr>
        <p:grpSpPr bwMode="auto">
          <a:xfrm>
            <a:off x="6051550" y="5207000"/>
            <a:ext cx="331788" cy="1031875"/>
            <a:chOff x="6240352" y="2055335"/>
            <a:chExt cx="771307" cy="1017716"/>
          </a:xfrm>
        </p:grpSpPr>
        <p:grpSp>
          <p:nvGrpSpPr>
            <p:cNvPr id="450735" name="Group 1377"/>
            <p:cNvGrpSpPr>
              <a:grpSpLocks/>
            </p:cNvGrpSpPr>
            <p:nvPr/>
          </p:nvGrpSpPr>
          <p:grpSpPr bwMode="auto">
            <a:xfrm>
              <a:off x="6240352" y="2235573"/>
              <a:ext cx="697981" cy="837478"/>
              <a:chOff x="6395998" y="3062424"/>
              <a:chExt cx="564403" cy="837478"/>
            </a:xfrm>
          </p:grpSpPr>
          <p:sp>
            <p:nvSpPr>
              <p:cNvPr id="961" name="Rectangle 1398"/>
              <p:cNvSpPr/>
              <p:nvPr/>
            </p:nvSpPr>
            <p:spPr>
              <a:xfrm>
                <a:off x="6509397" y="3062244"/>
                <a:ext cx="447628" cy="742150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962" name="Straight Connector 1399"/>
              <p:cNvCxnSpPr/>
              <p:nvPr/>
            </p:nvCxnSpPr>
            <p:spPr>
              <a:xfrm flipV="1">
                <a:off x="6846611" y="3062244"/>
                <a:ext cx="113399" cy="92377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63" name="Rectangle 1400"/>
              <p:cNvSpPr/>
              <p:nvPr/>
            </p:nvSpPr>
            <p:spPr>
              <a:xfrm>
                <a:off x="6476572" y="3071638"/>
                <a:ext cx="131304" cy="115863"/>
              </a:xfrm>
              <a:prstGeom prst="rect">
                <a:avLst/>
              </a:pr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964" name="Straight Connector 1401"/>
              <p:cNvCxnSpPr/>
              <p:nvPr/>
            </p:nvCxnSpPr>
            <p:spPr>
              <a:xfrm flipV="1">
                <a:off x="6395998" y="3062244"/>
                <a:ext cx="113399" cy="92377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65" name="Rectangle 1402"/>
              <p:cNvSpPr/>
              <p:nvPr/>
            </p:nvSpPr>
            <p:spPr>
              <a:xfrm>
                <a:off x="6816769" y="3702622"/>
                <a:ext cx="131304" cy="115863"/>
              </a:xfrm>
              <a:prstGeom prst="rect">
                <a:avLst/>
              </a:pr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>
                  <a:solidFill>
                    <a:prstClr val="white"/>
                  </a:solidFill>
                </a:endParaRPr>
              </a:p>
            </p:txBody>
          </p:sp>
          <p:sp>
            <p:nvSpPr>
              <p:cNvPr id="966" name="Rectangle 1403"/>
              <p:cNvSpPr/>
              <p:nvPr/>
            </p:nvSpPr>
            <p:spPr>
              <a:xfrm>
                <a:off x="6404951" y="3157752"/>
                <a:ext cx="444643" cy="742150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967" name="Straight Connector 1404"/>
              <p:cNvCxnSpPr/>
              <p:nvPr/>
            </p:nvCxnSpPr>
            <p:spPr>
              <a:xfrm flipV="1">
                <a:off x="6846611" y="3804394"/>
                <a:ext cx="113399" cy="92377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50763" name="Group 1405"/>
              <p:cNvGrpSpPr>
                <a:grpSpLocks/>
              </p:cNvGrpSpPr>
              <p:nvPr/>
            </p:nvGrpSpPr>
            <p:grpSpPr bwMode="auto">
              <a:xfrm>
                <a:off x="6400318" y="3137421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996" name="Straight Connector 1433"/>
                <p:cNvCxnSpPr/>
                <p:nvPr/>
              </p:nvCxnSpPr>
              <p:spPr>
                <a:xfrm flipV="1">
                  <a:off x="7028337" y="2846059"/>
                  <a:ext cx="113399" cy="92377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97" name="Straight Connector 1434"/>
                <p:cNvCxnSpPr/>
                <p:nvPr/>
              </p:nvCxnSpPr>
              <p:spPr>
                <a:xfrm flipV="1">
                  <a:off x="6580709" y="2938436"/>
                  <a:ext cx="45359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0764" name="Group 1406"/>
              <p:cNvGrpSpPr>
                <a:grpSpLocks/>
              </p:cNvGrpSpPr>
              <p:nvPr/>
            </p:nvGrpSpPr>
            <p:grpSpPr bwMode="auto">
              <a:xfrm>
                <a:off x="6399838" y="3203285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994" name="Straight Connector 1431"/>
                <p:cNvCxnSpPr/>
                <p:nvPr/>
              </p:nvCxnSpPr>
              <p:spPr>
                <a:xfrm flipV="1">
                  <a:off x="7028817" y="2845955"/>
                  <a:ext cx="113399" cy="92377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95" name="Straight Connector 1432"/>
                <p:cNvCxnSpPr/>
                <p:nvPr/>
              </p:nvCxnSpPr>
              <p:spPr>
                <a:xfrm flipV="1">
                  <a:off x="6581189" y="2938331"/>
                  <a:ext cx="45359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0765" name="Group 1407"/>
              <p:cNvGrpSpPr>
                <a:grpSpLocks/>
              </p:cNvGrpSpPr>
              <p:nvPr/>
            </p:nvGrpSpPr>
            <p:grpSpPr bwMode="auto">
              <a:xfrm>
                <a:off x="6399358" y="3269149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992" name="Straight Connector 1429"/>
                <p:cNvCxnSpPr/>
                <p:nvPr/>
              </p:nvCxnSpPr>
              <p:spPr>
                <a:xfrm flipV="1">
                  <a:off x="7026313" y="2845851"/>
                  <a:ext cx="113399" cy="92377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93" name="Straight Connector 1430"/>
                <p:cNvCxnSpPr/>
                <p:nvPr/>
              </p:nvCxnSpPr>
              <p:spPr>
                <a:xfrm flipV="1">
                  <a:off x="6581670" y="2938228"/>
                  <a:ext cx="450611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0766" name="Group 1408"/>
              <p:cNvGrpSpPr>
                <a:grpSpLocks/>
              </p:cNvGrpSpPr>
              <p:nvPr/>
            </p:nvGrpSpPr>
            <p:grpSpPr bwMode="auto">
              <a:xfrm>
                <a:off x="6398878" y="3335013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990" name="Straight Connector 1427"/>
                <p:cNvCxnSpPr/>
                <p:nvPr/>
              </p:nvCxnSpPr>
              <p:spPr>
                <a:xfrm flipV="1">
                  <a:off x="7026792" y="2845748"/>
                  <a:ext cx="113399" cy="92377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91" name="Straight Connector 1428"/>
                <p:cNvCxnSpPr/>
                <p:nvPr/>
              </p:nvCxnSpPr>
              <p:spPr>
                <a:xfrm flipV="1">
                  <a:off x="6582149" y="2938124"/>
                  <a:ext cx="450611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0767" name="Group 1409"/>
              <p:cNvGrpSpPr>
                <a:grpSpLocks/>
              </p:cNvGrpSpPr>
              <p:nvPr/>
            </p:nvGrpSpPr>
            <p:grpSpPr bwMode="auto">
              <a:xfrm>
                <a:off x="6398398" y="3400877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988" name="Straight Connector 1425"/>
                <p:cNvCxnSpPr/>
                <p:nvPr/>
              </p:nvCxnSpPr>
              <p:spPr>
                <a:xfrm flipV="1">
                  <a:off x="7027272" y="2845643"/>
                  <a:ext cx="113399" cy="8768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89" name="Straight Connector 1426"/>
                <p:cNvCxnSpPr/>
                <p:nvPr/>
              </p:nvCxnSpPr>
              <p:spPr>
                <a:xfrm flipV="1">
                  <a:off x="6582629" y="2933323"/>
                  <a:ext cx="450611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0768" name="Group 1410"/>
              <p:cNvGrpSpPr>
                <a:grpSpLocks/>
              </p:cNvGrpSpPr>
              <p:nvPr/>
            </p:nvGrpSpPr>
            <p:grpSpPr bwMode="auto">
              <a:xfrm>
                <a:off x="6397918" y="3466741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986" name="Straight Connector 1423"/>
                <p:cNvCxnSpPr/>
                <p:nvPr/>
              </p:nvCxnSpPr>
              <p:spPr>
                <a:xfrm flipV="1">
                  <a:off x="7027753" y="2845540"/>
                  <a:ext cx="113399" cy="939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87" name="Straight Connector 1424"/>
                <p:cNvCxnSpPr/>
                <p:nvPr/>
              </p:nvCxnSpPr>
              <p:spPr>
                <a:xfrm flipV="1">
                  <a:off x="6583110" y="2939482"/>
                  <a:ext cx="450611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0769" name="Group 1411"/>
              <p:cNvGrpSpPr>
                <a:grpSpLocks/>
              </p:cNvGrpSpPr>
              <p:nvPr/>
            </p:nvGrpSpPr>
            <p:grpSpPr bwMode="auto">
              <a:xfrm>
                <a:off x="6397438" y="3532605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984" name="Straight Connector 1421"/>
                <p:cNvCxnSpPr/>
                <p:nvPr/>
              </p:nvCxnSpPr>
              <p:spPr>
                <a:xfrm flipV="1">
                  <a:off x="7028232" y="2845436"/>
                  <a:ext cx="113399" cy="939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85" name="Straight Connector 1422"/>
                <p:cNvCxnSpPr/>
                <p:nvPr/>
              </p:nvCxnSpPr>
              <p:spPr>
                <a:xfrm flipV="1">
                  <a:off x="6580604" y="2939379"/>
                  <a:ext cx="45359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0770" name="Group 1412"/>
              <p:cNvGrpSpPr>
                <a:grpSpLocks/>
              </p:cNvGrpSpPr>
              <p:nvPr/>
            </p:nvGrpSpPr>
            <p:grpSpPr bwMode="auto">
              <a:xfrm>
                <a:off x="6396958" y="3598469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982" name="Straight Connector 1419"/>
                <p:cNvCxnSpPr/>
                <p:nvPr/>
              </p:nvCxnSpPr>
              <p:spPr>
                <a:xfrm flipV="1">
                  <a:off x="7028711" y="2845332"/>
                  <a:ext cx="113399" cy="939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83" name="Straight Connector 1420"/>
                <p:cNvCxnSpPr/>
                <p:nvPr/>
              </p:nvCxnSpPr>
              <p:spPr>
                <a:xfrm flipV="1">
                  <a:off x="6581083" y="2939275"/>
                  <a:ext cx="45359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0771" name="Group 1413"/>
              <p:cNvGrpSpPr>
                <a:grpSpLocks/>
              </p:cNvGrpSpPr>
              <p:nvPr/>
            </p:nvGrpSpPr>
            <p:grpSpPr bwMode="auto">
              <a:xfrm>
                <a:off x="6396478" y="3664333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980" name="Straight Connector 1417"/>
                <p:cNvCxnSpPr/>
                <p:nvPr/>
              </p:nvCxnSpPr>
              <p:spPr>
                <a:xfrm flipV="1">
                  <a:off x="7026209" y="2846793"/>
                  <a:ext cx="104446" cy="92378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81" name="Straight Connector 1418"/>
                <p:cNvCxnSpPr/>
                <p:nvPr/>
              </p:nvCxnSpPr>
              <p:spPr>
                <a:xfrm flipV="1">
                  <a:off x="6581565" y="2939171"/>
                  <a:ext cx="450613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0772" name="Group 1414"/>
              <p:cNvGrpSpPr>
                <a:grpSpLocks/>
              </p:cNvGrpSpPr>
              <p:nvPr/>
            </p:nvGrpSpPr>
            <p:grpSpPr bwMode="auto">
              <a:xfrm>
                <a:off x="6395998" y="3730197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978" name="Straight Connector 1415"/>
                <p:cNvCxnSpPr/>
                <p:nvPr/>
              </p:nvCxnSpPr>
              <p:spPr>
                <a:xfrm flipV="1">
                  <a:off x="7026689" y="2846690"/>
                  <a:ext cx="113399" cy="92378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79" name="Straight Connector 1416"/>
                <p:cNvCxnSpPr/>
                <p:nvPr/>
              </p:nvCxnSpPr>
              <p:spPr>
                <a:xfrm flipV="1">
                  <a:off x="6582044" y="2939067"/>
                  <a:ext cx="450613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450736" name="Group 1378"/>
            <p:cNvGrpSpPr>
              <a:grpSpLocks/>
            </p:cNvGrpSpPr>
            <p:nvPr/>
          </p:nvGrpSpPr>
          <p:grpSpPr bwMode="auto">
            <a:xfrm>
              <a:off x="6280049" y="2055335"/>
              <a:ext cx="731610" cy="920732"/>
              <a:chOff x="6280049" y="2055335"/>
              <a:chExt cx="731610" cy="920732"/>
            </a:xfrm>
          </p:grpSpPr>
          <p:grpSp>
            <p:nvGrpSpPr>
              <p:cNvPr id="450737" name="Group 1379"/>
              <p:cNvGrpSpPr>
                <a:grpSpLocks/>
              </p:cNvGrpSpPr>
              <p:nvPr/>
            </p:nvGrpSpPr>
            <p:grpSpPr bwMode="auto">
              <a:xfrm>
                <a:off x="6280049" y="2055335"/>
                <a:ext cx="680752" cy="139401"/>
                <a:chOff x="5414286" y="2921098"/>
                <a:chExt cx="680752" cy="139401"/>
              </a:xfrm>
            </p:grpSpPr>
            <p:sp>
              <p:nvSpPr>
                <p:cNvPr id="450751" name="Rectangle 188"/>
                <p:cNvSpPr>
                  <a:spLocks noChangeArrowheads="1"/>
                </p:cNvSpPr>
                <p:nvPr/>
              </p:nvSpPr>
              <p:spPr bwMode="auto">
                <a:xfrm>
                  <a:off x="5415186" y="2996253"/>
                  <a:ext cx="549876" cy="64195"/>
                </a:xfrm>
                <a:prstGeom prst="rect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chemeClr val="bg1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0">
                    <a:solidFill>
                      <a:srgbClr val="0000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450752" name="AutoShape 189"/>
                <p:cNvSpPr>
                  <a:spLocks noChangeArrowheads="1"/>
                </p:cNvSpPr>
                <p:nvPr/>
              </p:nvSpPr>
              <p:spPr bwMode="auto">
                <a:xfrm>
                  <a:off x="5415186" y="2921098"/>
                  <a:ext cx="675352" cy="78286"/>
                </a:xfrm>
                <a:prstGeom prst="parallelogram">
                  <a:avLst>
                    <a:gd name="adj" fmla="val 122771"/>
                  </a:avLst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chemeClr val="bg1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0">
                    <a:solidFill>
                      <a:srgbClr val="0000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450753" name="Freeform 190"/>
                <p:cNvSpPr>
                  <a:spLocks/>
                </p:cNvSpPr>
                <p:nvPr/>
              </p:nvSpPr>
              <p:spPr bwMode="auto">
                <a:xfrm>
                  <a:off x="5968754" y="2922664"/>
                  <a:ext cx="125475" cy="137783"/>
                </a:xfrm>
                <a:custGeom>
                  <a:avLst/>
                  <a:gdLst>
                    <a:gd name="T0" fmla="*/ 0 w 169"/>
                    <a:gd name="T1" fmla="*/ 84884 h 224"/>
                    <a:gd name="T2" fmla="*/ 0 w 169"/>
                    <a:gd name="T3" fmla="*/ 137783 h 224"/>
                    <a:gd name="T4" fmla="*/ 125475 w 169"/>
                    <a:gd name="T5" fmla="*/ 47363 h 224"/>
                    <a:gd name="T6" fmla="*/ 125475 w 169"/>
                    <a:gd name="T7" fmla="*/ 0 h 224"/>
                    <a:gd name="T8" fmla="*/ 0 w 169"/>
                    <a:gd name="T9" fmla="*/ 84884 h 22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9"/>
                    <a:gd name="T16" fmla="*/ 0 h 224"/>
                    <a:gd name="T17" fmla="*/ 169 w 169"/>
                    <a:gd name="T18" fmla="*/ 224 h 22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9" h="224">
                      <a:moveTo>
                        <a:pt x="0" y="138"/>
                      </a:moveTo>
                      <a:lnTo>
                        <a:pt x="0" y="224"/>
                      </a:lnTo>
                      <a:lnTo>
                        <a:pt x="169" y="77"/>
                      </a:lnTo>
                      <a:lnTo>
                        <a:pt x="169" y="0"/>
                      </a:lnTo>
                      <a:lnTo>
                        <a:pt x="0" y="138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6350" cmpd="sng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50754" name="Freeform 191"/>
                <p:cNvSpPr>
                  <a:spLocks/>
                </p:cNvSpPr>
                <p:nvPr/>
              </p:nvSpPr>
              <p:spPr bwMode="auto">
                <a:xfrm>
                  <a:off x="5500065" y="2936755"/>
                  <a:ext cx="524044" cy="45406"/>
                </a:xfrm>
                <a:custGeom>
                  <a:avLst/>
                  <a:gdLst>
                    <a:gd name="T0" fmla="*/ 0 w 280"/>
                    <a:gd name="T1" fmla="*/ 45406 h 63"/>
                    <a:gd name="T2" fmla="*/ 69249 w 280"/>
                    <a:gd name="T3" fmla="*/ 44685 h 63"/>
                    <a:gd name="T4" fmla="*/ 409877 w 280"/>
                    <a:gd name="T5" fmla="*/ 0 h 63"/>
                    <a:gd name="T6" fmla="*/ 524044 w 280"/>
                    <a:gd name="T7" fmla="*/ 0 h 6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0"/>
                    <a:gd name="T13" fmla="*/ 0 h 63"/>
                    <a:gd name="T14" fmla="*/ 280 w 280"/>
                    <a:gd name="T15" fmla="*/ 63 h 6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0" h="63">
                      <a:moveTo>
                        <a:pt x="0" y="63"/>
                      </a:moveTo>
                      <a:lnTo>
                        <a:pt x="37" y="62"/>
                      </a:lnTo>
                      <a:lnTo>
                        <a:pt x="219" y="0"/>
                      </a:lnTo>
                      <a:lnTo>
                        <a:pt x="280" y="0"/>
                      </a:lnTo>
                    </a:path>
                  </a:pathLst>
                </a:custGeom>
                <a:noFill/>
                <a:ln w="1587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450755" name="Freeform 192"/>
                <p:cNvSpPr>
                  <a:spLocks/>
                </p:cNvSpPr>
                <p:nvPr/>
              </p:nvSpPr>
              <p:spPr bwMode="auto">
                <a:xfrm>
                  <a:off x="5621851" y="2933624"/>
                  <a:ext cx="302617" cy="53235"/>
                </a:xfrm>
                <a:custGeom>
                  <a:avLst/>
                  <a:gdLst>
                    <a:gd name="T0" fmla="*/ 0 w 293"/>
                    <a:gd name="T1" fmla="*/ 0 h 93"/>
                    <a:gd name="T2" fmla="*/ 69199 w 293"/>
                    <a:gd name="T3" fmla="*/ 572 h 93"/>
                    <a:gd name="T4" fmla="*/ 201400 w 293"/>
                    <a:gd name="T5" fmla="*/ 53235 h 93"/>
                    <a:gd name="T6" fmla="*/ 302617 w 293"/>
                    <a:gd name="T7" fmla="*/ 53235 h 9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93"/>
                    <a:gd name="T13" fmla="*/ 0 h 93"/>
                    <a:gd name="T14" fmla="*/ 293 w 293"/>
                    <a:gd name="T15" fmla="*/ 93 h 9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93" h="93">
                      <a:moveTo>
                        <a:pt x="0" y="0"/>
                      </a:moveTo>
                      <a:lnTo>
                        <a:pt x="67" y="1"/>
                      </a:lnTo>
                      <a:lnTo>
                        <a:pt x="195" y="93"/>
                      </a:lnTo>
                      <a:lnTo>
                        <a:pt x="293" y="93"/>
                      </a:lnTo>
                    </a:path>
                  </a:pathLst>
                </a:custGeom>
                <a:noFill/>
                <a:ln w="1587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cxnSp>
            <p:nvCxnSpPr>
              <p:cNvPr id="943" name="Straight Connector 1380"/>
              <p:cNvCxnSpPr/>
              <p:nvPr/>
            </p:nvCxnSpPr>
            <p:spPr>
              <a:xfrm flipH="1">
                <a:off x="6996897" y="2125793"/>
                <a:ext cx="11070" cy="843921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4" name="Straight Connector 1381"/>
              <p:cNvCxnSpPr/>
              <p:nvPr/>
            </p:nvCxnSpPr>
            <p:spPr>
              <a:xfrm>
                <a:off x="6875111" y="2304284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5" name="Straight Connector 1382"/>
              <p:cNvCxnSpPr/>
              <p:nvPr/>
            </p:nvCxnSpPr>
            <p:spPr>
              <a:xfrm>
                <a:off x="6871422" y="2368478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6" name="Straight Connector 1383"/>
              <p:cNvCxnSpPr/>
              <p:nvPr/>
            </p:nvCxnSpPr>
            <p:spPr>
              <a:xfrm>
                <a:off x="6871422" y="2445199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7" name="Straight Connector 1384"/>
              <p:cNvCxnSpPr/>
              <p:nvPr/>
            </p:nvCxnSpPr>
            <p:spPr>
              <a:xfrm>
                <a:off x="6867730" y="2509393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8" name="Straight Connector 1385"/>
              <p:cNvCxnSpPr/>
              <p:nvPr/>
            </p:nvCxnSpPr>
            <p:spPr>
              <a:xfrm>
                <a:off x="6864041" y="2570456"/>
                <a:ext cx="140237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9" name="Straight Connector 1386"/>
              <p:cNvCxnSpPr/>
              <p:nvPr/>
            </p:nvCxnSpPr>
            <p:spPr>
              <a:xfrm>
                <a:off x="6864041" y="2637782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0" name="Straight Connector 1387"/>
              <p:cNvCxnSpPr/>
              <p:nvPr/>
            </p:nvCxnSpPr>
            <p:spPr>
              <a:xfrm>
                <a:off x="6860349" y="2706673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1" name="Straight Connector 1388"/>
              <p:cNvCxnSpPr/>
              <p:nvPr/>
            </p:nvCxnSpPr>
            <p:spPr>
              <a:xfrm>
                <a:off x="6867730" y="2775565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2" name="Straight Connector 1389"/>
              <p:cNvCxnSpPr/>
              <p:nvPr/>
            </p:nvCxnSpPr>
            <p:spPr>
              <a:xfrm>
                <a:off x="6871422" y="2842891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3" name="Straight Connector 1390"/>
              <p:cNvCxnSpPr/>
              <p:nvPr/>
            </p:nvCxnSpPr>
            <p:spPr>
              <a:xfrm>
                <a:off x="6871422" y="2911782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4" name="Straight Connector 1391"/>
              <p:cNvCxnSpPr/>
              <p:nvPr/>
            </p:nvCxnSpPr>
            <p:spPr>
              <a:xfrm>
                <a:off x="6875111" y="2975976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5" name="Straight Connector 1392"/>
              <p:cNvCxnSpPr/>
              <p:nvPr/>
            </p:nvCxnSpPr>
            <p:spPr>
              <a:xfrm flipH="1">
                <a:off x="6875111" y="2132056"/>
                <a:ext cx="136548" cy="0"/>
              </a:xfrm>
              <a:prstGeom prst="line">
                <a:avLst/>
              </a:prstGeom>
              <a:ln w="222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50613" name="Group 1318"/>
          <p:cNvGrpSpPr>
            <a:grpSpLocks/>
          </p:cNvGrpSpPr>
          <p:nvPr/>
        </p:nvGrpSpPr>
        <p:grpSpPr bwMode="auto">
          <a:xfrm>
            <a:off x="6427788" y="5207000"/>
            <a:ext cx="331787" cy="1031875"/>
            <a:chOff x="6240352" y="2055335"/>
            <a:chExt cx="771307" cy="1017716"/>
          </a:xfrm>
        </p:grpSpPr>
        <p:grpSp>
          <p:nvGrpSpPr>
            <p:cNvPr id="450677" name="Group 1319"/>
            <p:cNvGrpSpPr>
              <a:grpSpLocks/>
            </p:cNvGrpSpPr>
            <p:nvPr/>
          </p:nvGrpSpPr>
          <p:grpSpPr bwMode="auto">
            <a:xfrm>
              <a:off x="6240352" y="2235573"/>
              <a:ext cx="697981" cy="837478"/>
              <a:chOff x="6395998" y="3062424"/>
              <a:chExt cx="564403" cy="837478"/>
            </a:xfrm>
          </p:grpSpPr>
          <p:sp>
            <p:nvSpPr>
              <p:cNvPr id="1020" name="Rectangle 1340"/>
              <p:cNvSpPr/>
              <p:nvPr/>
            </p:nvSpPr>
            <p:spPr>
              <a:xfrm>
                <a:off x="6509397" y="3062244"/>
                <a:ext cx="447629" cy="742150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1021" name="Straight Connector 1341"/>
              <p:cNvCxnSpPr/>
              <p:nvPr/>
            </p:nvCxnSpPr>
            <p:spPr>
              <a:xfrm flipV="1">
                <a:off x="6846611" y="3062244"/>
                <a:ext cx="113399" cy="92377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22" name="Rectangle 1342"/>
              <p:cNvSpPr/>
              <p:nvPr/>
            </p:nvSpPr>
            <p:spPr>
              <a:xfrm>
                <a:off x="6476570" y="3071638"/>
                <a:ext cx="131305" cy="115863"/>
              </a:xfrm>
              <a:prstGeom prst="rect">
                <a:avLst/>
              </a:pr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1023" name="Straight Connector 1343"/>
              <p:cNvCxnSpPr/>
              <p:nvPr/>
            </p:nvCxnSpPr>
            <p:spPr>
              <a:xfrm flipV="1">
                <a:off x="6395998" y="3062244"/>
                <a:ext cx="113399" cy="92377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24" name="Rectangle 1344"/>
              <p:cNvSpPr/>
              <p:nvPr/>
            </p:nvSpPr>
            <p:spPr>
              <a:xfrm>
                <a:off x="6816769" y="3702622"/>
                <a:ext cx="131305" cy="115863"/>
              </a:xfrm>
              <a:prstGeom prst="rect">
                <a:avLst/>
              </a:pr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>
                  <a:solidFill>
                    <a:prstClr val="white"/>
                  </a:solidFill>
                </a:endParaRPr>
              </a:p>
            </p:txBody>
          </p:sp>
          <p:sp>
            <p:nvSpPr>
              <p:cNvPr id="1025" name="Rectangle 1345"/>
              <p:cNvSpPr/>
              <p:nvPr/>
            </p:nvSpPr>
            <p:spPr>
              <a:xfrm>
                <a:off x="6404950" y="3157752"/>
                <a:ext cx="444646" cy="742150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i="0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1026" name="Straight Connector 1346"/>
              <p:cNvCxnSpPr/>
              <p:nvPr/>
            </p:nvCxnSpPr>
            <p:spPr>
              <a:xfrm flipV="1">
                <a:off x="6846611" y="3804394"/>
                <a:ext cx="113399" cy="92377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50705" name="Group 1347"/>
              <p:cNvGrpSpPr>
                <a:grpSpLocks/>
              </p:cNvGrpSpPr>
              <p:nvPr/>
            </p:nvGrpSpPr>
            <p:grpSpPr bwMode="auto">
              <a:xfrm>
                <a:off x="6400318" y="3137421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1055" name="Straight Connector 1375"/>
                <p:cNvCxnSpPr/>
                <p:nvPr/>
              </p:nvCxnSpPr>
              <p:spPr>
                <a:xfrm flipV="1">
                  <a:off x="7028337" y="2846059"/>
                  <a:ext cx="113399" cy="92377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56" name="Straight Connector 1376"/>
                <p:cNvCxnSpPr/>
                <p:nvPr/>
              </p:nvCxnSpPr>
              <p:spPr>
                <a:xfrm flipV="1">
                  <a:off x="6580707" y="2938436"/>
                  <a:ext cx="45359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0706" name="Group 1348"/>
              <p:cNvGrpSpPr>
                <a:grpSpLocks/>
              </p:cNvGrpSpPr>
              <p:nvPr/>
            </p:nvGrpSpPr>
            <p:grpSpPr bwMode="auto">
              <a:xfrm>
                <a:off x="6399838" y="3203285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1053" name="Straight Connector 1373"/>
                <p:cNvCxnSpPr/>
                <p:nvPr/>
              </p:nvCxnSpPr>
              <p:spPr>
                <a:xfrm flipV="1">
                  <a:off x="7028816" y="2845955"/>
                  <a:ext cx="113399" cy="92377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54" name="Straight Connector 1374"/>
                <p:cNvCxnSpPr/>
                <p:nvPr/>
              </p:nvCxnSpPr>
              <p:spPr>
                <a:xfrm flipV="1">
                  <a:off x="6581187" y="2938331"/>
                  <a:ext cx="45359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0707" name="Group 1349"/>
              <p:cNvGrpSpPr>
                <a:grpSpLocks/>
              </p:cNvGrpSpPr>
              <p:nvPr/>
            </p:nvGrpSpPr>
            <p:grpSpPr bwMode="auto">
              <a:xfrm>
                <a:off x="6399358" y="3269149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1051" name="Straight Connector 1371"/>
                <p:cNvCxnSpPr/>
                <p:nvPr/>
              </p:nvCxnSpPr>
              <p:spPr>
                <a:xfrm flipV="1">
                  <a:off x="7026314" y="2845851"/>
                  <a:ext cx="113399" cy="92377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52" name="Straight Connector 1372"/>
                <p:cNvCxnSpPr/>
                <p:nvPr/>
              </p:nvCxnSpPr>
              <p:spPr>
                <a:xfrm flipV="1">
                  <a:off x="6581668" y="2938228"/>
                  <a:ext cx="450615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0708" name="Group 1350"/>
              <p:cNvGrpSpPr>
                <a:grpSpLocks/>
              </p:cNvGrpSpPr>
              <p:nvPr/>
            </p:nvGrpSpPr>
            <p:grpSpPr bwMode="auto">
              <a:xfrm>
                <a:off x="6398878" y="3335013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1049" name="Straight Connector 1369"/>
                <p:cNvCxnSpPr/>
                <p:nvPr/>
              </p:nvCxnSpPr>
              <p:spPr>
                <a:xfrm flipV="1">
                  <a:off x="7026794" y="2845748"/>
                  <a:ext cx="113399" cy="92377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50" name="Straight Connector 1370"/>
                <p:cNvCxnSpPr/>
                <p:nvPr/>
              </p:nvCxnSpPr>
              <p:spPr>
                <a:xfrm flipV="1">
                  <a:off x="6582147" y="2938124"/>
                  <a:ext cx="450615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0709" name="Group 1351"/>
              <p:cNvGrpSpPr>
                <a:grpSpLocks/>
              </p:cNvGrpSpPr>
              <p:nvPr/>
            </p:nvGrpSpPr>
            <p:grpSpPr bwMode="auto">
              <a:xfrm>
                <a:off x="6398398" y="3400877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1047" name="Straight Connector 1367"/>
                <p:cNvCxnSpPr/>
                <p:nvPr/>
              </p:nvCxnSpPr>
              <p:spPr>
                <a:xfrm flipV="1">
                  <a:off x="7027273" y="2845643"/>
                  <a:ext cx="113399" cy="8768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48" name="Straight Connector 1368"/>
                <p:cNvCxnSpPr/>
                <p:nvPr/>
              </p:nvCxnSpPr>
              <p:spPr>
                <a:xfrm flipV="1">
                  <a:off x="6582627" y="2933323"/>
                  <a:ext cx="450615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0710" name="Group 1352"/>
              <p:cNvGrpSpPr>
                <a:grpSpLocks/>
              </p:cNvGrpSpPr>
              <p:nvPr/>
            </p:nvGrpSpPr>
            <p:grpSpPr bwMode="auto">
              <a:xfrm>
                <a:off x="6397918" y="3466741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1045" name="Straight Connector 1365"/>
                <p:cNvCxnSpPr/>
                <p:nvPr/>
              </p:nvCxnSpPr>
              <p:spPr>
                <a:xfrm flipV="1">
                  <a:off x="7027754" y="2845540"/>
                  <a:ext cx="113399" cy="939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46" name="Straight Connector 1366"/>
                <p:cNvCxnSpPr/>
                <p:nvPr/>
              </p:nvCxnSpPr>
              <p:spPr>
                <a:xfrm flipV="1">
                  <a:off x="6583108" y="2939482"/>
                  <a:ext cx="450615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0711" name="Group 1353"/>
              <p:cNvGrpSpPr>
                <a:grpSpLocks/>
              </p:cNvGrpSpPr>
              <p:nvPr/>
            </p:nvGrpSpPr>
            <p:grpSpPr bwMode="auto">
              <a:xfrm>
                <a:off x="6397438" y="3532605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1043" name="Straight Connector 1363"/>
                <p:cNvCxnSpPr/>
                <p:nvPr/>
              </p:nvCxnSpPr>
              <p:spPr>
                <a:xfrm flipV="1">
                  <a:off x="7028234" y="2845436"/>
                  <a:ext cx="113399" cy="939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44" name="Straight Connector 1364"/>
                <p:cNvCxnSpPr/>
                <p:nvPr/>
              </p:nvCxnSpPr>
              <p:spPr>
                <a:xfrm flipV="1">
                  <a:off x="6580604" y="2939379"/>
                  <a:ext cx="45359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0712" name="Group 1354"/>
              <p:cNvGrpSpPr>
                <a:grpSpLocks/>
              </p:cNvGrpSpPr>
              <p:nvPr/>
            </p:nvGrpSpPr>
            <p:grpSpPr bwMode="auto">
              <a:xfrm>
                <a:off x="6396958" y="3598469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1041" name="Straight Connector 1361"/>
                <p:cNvCxnSpPr/>
                <p:nvPr/>
              </p:nvCxnSpPr>
              <p:spPr>
                <a:xfrm flipV="1">
                  <a:off x="7028713" y="2845332"/>
                  <a:ext cx="113399" cy="939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42" name="Straight Connector 1362"/>
                <p:cNvCxnSpPr/>
                <p:nvPr/>
              </p:nvCxnSpPr>
              <p:spPr>
                <a:xfrm flipV="1">
                  <a:off x="6581083" y="2939275"/>
                  <a:ext cx="453598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0713" name="Group 1355"/>
              <p:cNvGrpSpPr>
                <a:grpSpLocks/>
              </p:cNvGrpSpPr>
              <p:nvPr/>
            </p:nvGrpSpPr>
            <p:grpSpPr bwMode="auto">
              <a:xfrm>
                <a:off x="6396478" y="3664333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1039" name="Straight Connector 1359"/>
                <p:cNvCxnSpPr/>
                <p:nvPr/>
              </p:nvCxnSpPr>
              <p:spPr>
                <a:xfrm flipV="1">
                  <a:off x="7026209" y="2846793"/>
                  <a:ext cx="104448" cy="92378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40" name="Straight Connector 1360"/>
                <p:cNvCxnSpPr/>
                <p:nvPr/>
              </p:nvCxnSpPr>
              <p:spPr>
                <a:xfrm flipV="1">
                  <a:off x="6581565" y="2939171"/>
                  <a:ext cx="450613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0714" name="Group 1356"/>
              <p:cNvGrpSpPr>
                <a:grpSpLocks/>
              </p:cNvGrpSpPr>
              <p:nvPr/>
            </p:nvGrpSpPr>
            <p:grpSpPr bwMode="auto">
              <a:xfrm>
                <a:off x="6395998" y="3730197"/>
                <a:ext cx="559121" cy="92788"/>
                <a:chOff x="6582044" y="2846082"/>
                <a:chExt cx="559121" cy="92788"/>
              </a:xfrm>
            </p:grpSpPr>
            <p:cxnSp>
              <p:nvCxnSpPr>
                <p:cNvPr id="1037" name="Straight Connector 1357"/>
                <p:cNvCxnSpPr/>
                <p:nvPr/>
              </p:nvCxnSpPr>
              <p:spPr>
                <a:xfrm flipV="1">
                  <a:off x="7026688" y="2846690"/>
                  <a:ext cx="113399" cy="92378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38" name="Straight Connector 1358"/>
                <p:cNvCxnSpPr/>
                <p:nvPr/>
              </p:nvCxnSpPr>
              <p:spPr>
                <a:xfrm flipV="1">
                  <a:off x="6582044" y="2939067"/>
                  <a:ext cx="450613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450678" name="Group 1320"/>
            <p:cNvGrpSpPr>
              <a:grpSpLocks/>
            </p:cNvGrpSpPr>
            <p:nvPr/>
          </p:nvGrpSpPr>
          <p:grpSpPr bwMode="auto">
            <a:xfrm>
              <a:off x="6280049" y="2055335"/>
              <a:ext cx="731610" cy="920732"/>
              <a:chOff x="6280049" y="2055335"/>
              <a:chExt cx="731610" cy="920732"/>
            </a:xfrm>
          </p:grpSpPr>
          <p:grpSp>
            <p:nvGrpSpPr>
              <p:cNvPr id="450679" name="Group 1321"/>
              <p:cNvGrpSpPr>
                <a:grpSpLocks/>
              </p:cNvGrpSpPr>
              <p:nvPr/>
            </p:nvGrpSpPr>
            <p:grpSpPr bwMode="auto">
              <a:xfrm>
                <a:off x="6280049" y="2055335"/>
                <a:ext cx="680752" cy="139401"/>
                <a:chOff x="5414286" y="2921098"/>
                <a:chExt cx="680752" cy="139401"/>
              </a:xfrm>
            </p:grpSpPr>
            <p:sp>
              <p:nvSpPr>
                <p:cNvPr id="450693" name="Rectangle 188"/>
                <p:cNvSpPr>
                  <a:spLocks noChangeArrowheads="1"/>
                </p:cNvSpPr>
                <p:nvPr/>
              </p:nvSpPr>
              <p:spPr bwMode="auto">
                <a:xfrm>
                  <a:off x="5415183" y="2996253"/>
                  <a:ext cx="549881" cy="64195"/>
                </a:xfrm>
                <a:prstGeom prst="rect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chemeClr val="bg1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0">
                    <a:solidFill>
                      <a:srgbClr val="0000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450694" name="AutoShape 189"/>
                <p:cNvSpPr>
                  <a:spLocks noChangeArrowheads="1"/>
                </p:cNvSpPr>
                <p:nvPr/>
              </p:nvSpPr>
              <p:spPr bwMode="auto">
                <a:xfrm>
                  <a:off x="5415183" y="2921098"/>
                  <a:ext cx="675356" cy="78286"/>
                </a:xfrm>
                <a:prstGeom prst="parallelogram">
                  <a:avLst>
                    <a:gd name="adj" fmla="val 122772"/>
                  </a:avLst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chemeClr val="bg1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0">
                    <a:solidFill>
                      <a:srgbClr val="0000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450695" name="Freeform 190"/>
                <p:cNvSpPr>
                  <a:spLocks/>
                </p:cNvSpPr>
                <p:nvPr/>
              </p:nvSpPr>
              <p:spPr bwMode="auto">
                <a:xfrm>
                  <a:off x="5968753" y="2922664"/>
                  <a:ext cx="125476" cy="137783"/>
                </a:xfrm>
                <a:custGeom>
                  <a:avLst/>
                  <a:gdLst>
                    <a:gd name="T0" fmla="*/ 0 w 169"/>
                    <a:gd name="T1" fmla="*/ 84884 h 224"/>
                    <a:gd name="T2" fmla="*/ 0 w 169"/>
                    <a:gd name="T3" fmla="*/ 137783 h 224"/>
                    <a:gd name="T4" fmla="*/ 125476 w 169"/>
                    <a:gd name="T5" fmla="*/ 47363 h 224"/>
                    <a:gd name="T6" fmla="*/ 125476 w 169"/>
                    <a:gd name="T7" fmla="*/ 0 h 224"/>
                    <a:gd name="T8" fmla="*/ 0 w 169"/>
                    <a:gd name="T9" fmla="*/ 84884 h 22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9"/>
                    <a:gd name="T16" fmla="*/ 0 h 224"/>
                    <a:gd name="T17" fmla="*/ 169 w 169"/>
                    <a:gd name="T18" fmla="*/ 224 h 22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9" h="224">
                      <a:moveTo>
                        <a:pt x="0" y="138"/>
                      </a:moveTo>
                      <a:lnTo>
                        <a:pt x="0" y="224"/>
                      </a:lnTo>
                      <a:lnTo>
                        <a:pt x="169" y="77"/>
                      </a:lnTo>
                      <a:lnTo>
                        <a:pt x="169" y="0"/>
                      </a:lnTo>
                      <a:lnTo>
                        <a:pt x="0" y="138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6350" cmpd="sng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50696" name="Freeform 191"/>
                <p:cNvSpPr>
                  <a:spLocks/>
                </p:cNvSpPr>
                <p:nvPr/>
              </p:nvSpPr>
              <p:spPr bwMode="auto">
                <a:xfrm>
                  <a:off x="5500065" y="2936755"/>
                  <a:ext cx="524046" cy="45406"/>
                </a:xfrm>
                <a:custGeom>
                  <a:avLst/>
                  <a:gdLst>
                    <a:gd name="T0" fmla="*/ 0 w 280"/>
                    <a:gd name="T1" fmla="*/ 45406 h 63"/>
                    <a:gd name="T2" fmla="*/ 69249 w 280"/>
                    <a:gd name="T3" fmla="*/ 44685 h 63"/>
                    <a:gd name="T4" fmla="*/ 409879 w 280"/>
                    <a:gd name="T5" fmla="*/ 0 h 63"/>
                    <a:gd name="T6" fmla="*/ 524046 w 280"/>
                    <a:gd name="T7" fmla="*/ 0 h 6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0"/>
                    <a:gd name="T13" fmla="*/ 0 h 63"/>
                    <a:gd name="T14" fmla="*/ 280 w 280"/>
                    <a:gd name="T15" fmla="*/ 63 h 6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0" h="63">
                      <a:moveTo>
                        <a:pt x="0" y="63"/>
                      </a:moveTo>
                      <a:lnTo>
                        <a:pt x="37" y="62"/>
                      </a:lnTo>
                      <a:lnTo>
                        <a:pt x="219" y="0"/>
                      </a:lnTo>
                      <a:lnTo>
                        <a:pt x="280" y="0"/>
                      </a:lnTo>
                    </a:path>
                  </a:pathLst>
                </a:custGeom>
                <a:noFill/>
                <a:ln w="1587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450697" name="Freeform 192"/>
                <p:cNvSpPr>
                  <a:spLocks/>
                </p:cNvSpPr>
                <p:nvPr/>
              </p:nvSpPr>
              <p:spPr bwMode="auto">
                <a:xfrm>
                  <a:off x="5621849" y="2933624"/>
                  <a:ext cx="302618" cy="53235"/>
                </a:xfrm>
                <a:custGeom>
                  <a:avLst/>
                  <a:gdLst>
                    <a:gd name="T0" fmla="*/ 0 w 293"/>
                    <a:gd name="T1" fmla="*/ 0 h 93"/>
                    <a:gd name="T2" fmla="*/ 69199 w 293"/>
                    <a:gd name="T3" fmla="*/ 572 h 93"/>
                    <a:gd name="T4" fmla="*/ 201401 w 293"/>
                    <a:gd name="T5" fmla="*/ 53235 h 93"/>
                    <a:gd name="T6" fmla="*/ 302618 w 293"/>
                    <a:gd name="T7" fmla="*/ 53235 h 9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93"/>
                    <a:gd name="T13" fmla="*/ 0 h 93"/>
                    <a:gd name="T14" fmla="*/ 293 w 293"/>
                    <a:gd name="T15" fmla="*/ 93 h 9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93" h="93">
                      <a:moveTo>
                        <a:pt x="0" y="0"/>
                      </a:moveTo>
                      <a:lnTo>
                        <a:pt x="67" y="1"/>
                      </a:lnTo>
                      <a:lnTo>
                        <a:pt x="195" y="93"/>
                      </a:lnTo>
                      <a:lnTo>
                        <a:pt x="293" y="93"/>
                      </a:lnTo>
                    </a:path>
                  </a:pathLst>
                </a:custGeom>
                <a:noFill/>
                <a:ln w="1587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cxnSp>
            <p:nvCxnSpPr>
              <p:cNvPr id="1002" name="Straight Connector 1322"/>
              <p:cNvCxnSpPr/>
              <p:nvPr/>
            </p:nvCxnSpPr>
            <p:spPr>
              <a:xfrm flipH="1">
                <a:off x="6996897" y="2125793"/>
                <a:ext cx="11073" cy="843921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3" name="Straight Connector 1323"/>
              <p:cNvCxnSpPr/>
              <p:nvPr/>
            </p:nvCxnSpPr>
            <p:spPr>
              <a:xfrm>
                <a:off x="6875113" y="2304284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4" name="Straight Connector 1324"/>
              <p:cNvCxnSpPr/>
              <p:nvPr/>
            </p:nvCxnSpPr>
            <p:spPr>
              <a:xfrm>
                <a:off x="6871421" y="2368478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5" name="Straight Connector 1325"/>
              <p:cNvCxnSpPr/>
              <p:nvPr/>
            </p:nvCxnSpPr>
            <p:spPr>
              <a:xfrm>
                <a:off x="6871421" y="2445199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6" name="Straight Connector 1326"/>
              <p:cNvCxnSpPr/>
              <p:nvPr/>
            </p:nvCxnSpPr>
            <p:spPr>
              <a:xfrm>
                <a:off x="6867732" y="2509393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7" name="Straight Connector 1327"/>
              <p:cNvCxnSpPr/>
              <p:nvPr/>
            </p:nvCxnSpPr>
            <p:spPr>
              <a:xfrm>
                <a:off x="6864040" y="2570456"/>
                <a:ext cx="14023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8" name="Straight Connector 1328"/>
              <p:cNvCxnSpPr/>
              <p:nvPr/>
            </p:nvCxnSpPr>
            <p:spPr>
              <a:xfrm>
                <a:off x="6864040" y="2637782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9" name="Straight Connector 1329"/>
              <p:cNvCxnSpPr/>
              <p:nvPr/>
            </p:nvCxnSpPr>
            <p:spPr>
              <a:xfrm>
                <a:off x="6860351" y="2706673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0" name="Straight Connector 1330"/>
              <p:cNvCxnSpPr/>
              <p:nvPr/>
            </p:nvCxnSpPr>
            <p:spPr>
              <a:xfrm>
                <a:off x="6867732" y="2775565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1" name="Straight Connector 1331"/>
              <p:cNvCxnSpPr/>
              <p:nvPr/>
            </p:nvCxnSpPr>
            <p:spPr>
              <a:xfrm>
                <a:off x="6871421" y="2842891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2" name="Straight Connector 1332"/>
              <p:cNvCxnSpPr/>
              <p:nvPr/>
            </p:nvCxnSpPr>
            <p:spPr>
              <a:xfrm>
                <a:off x="6871421" y="2911782"/>
                <a:ext cx="136548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3" name="Straight Connector 1333"/>
              <p:cNvCxnSpPr/>
              <p:nvPr/>
            </p:nvCxnSpPr>
            <p:spPr>
              <a:xfrm>
                <a:off x="6875113" y="2975976"/>
                <a:ext cx="13654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4" name="Straight Connector 1334"/>
              <p:cNvCxnSpPr/>
              <p:nvPr/>
            </p:nvCxnSpPr>
            <p:spPr>
              <a:xfrm flipH="1">
                <a:off x="6875113" y="2132056"/>
                <a:ext cx="136546" cy="0"/>
              </a:xfrm>
              <a:prstGeom prst="line">
                <a:avLst/>
              </a:prstGeom>
              <a:ln w="222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50614" name="TextBox 1556"/>
          <p:cNvSpPr txBox="1">
            <a:spLocks noChangeArrowheads="1"/>
          </p:cNvSpPr>
          <p:nvPr/>
        </p:nvSpPr>
        <p:spPr bwMode="auto">
          <a:xfrm flipH="1">
            <a:off x="2959100" y="4105275"/>
            <a:ext cx="54292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i="0">
                <a:solidFill>
                  <a:srgbClr val="000000"/>
                </a:solidFill>
                <a:latin typeface="Calibri" pitchFamily="34" charset="0"/>
              </a:rPr>
              <a:t>B</a:t>
            </a:r>
          </a:p>
        </p:txBody>
      </p:sp>
      <p:grpSp>
        <p:nvGrpSpPr>
          <p:cNvPr id="450615" name="Group 187"/>
          <p:cNvGrpSpPr>
            <a:grpSpLocks/>
          </p:cNvGrpSpPr>
          <p:nvPr/>
        </p:nvGrpSpPr>
        <p:grpSpPr bwMode="auto">
          <a:xfrm>
            <a:off x="949325" y="4538663"/>
            <a:ext cx="1052513" cy="355600"/>
            <a:chOff x="4410" y="1365"/>
            <a:chExt cx="663" cy="224"/>
          </a:xfrm>
        </p:grpSpPr>
        <p:sp>
          <p:nvSpPr>
            <p:cNvPr id="450672" name="Rectangle 188"/>
            <p:cNvSpPr>
              <a:spLocks noChangeArrowheads="1"/>
            </p:cNvSpPr>
            <p:nvPr/>
          </p:nvSpPr>
          <p:spPr bwMode="auto">
            <a:xfrm>
              <a:off x="4410" y="1500"/>
              <a:ext cx="495" cy="87"/>
            </a:xfrm>
            <a:prstGeom prst="rect">
              <a:avLst/>
            </a:prstGeom>
            <a:gradFill rotWithShape="1">
              <a:gsLst>
                <a:gs pos="0">
                  <a:schemeClr val="hlink"/>
                </a:gs>
                <a:gs pos="100000">
                  <a:schemeClr val="bg1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 i="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450673" name="AutoShape 189"/>
            <p:cNvSpPr>
              <a:spLocks noChangeArrowheads="1"/>
            </p:cNvSpPr>
            <p:nvPr/>
          </p:nvSpPr>
          <p:spPr bwMode="auto">
            <a:xfrm>
              <a:off x="4410" y="1368"/>
              <a:ext cx="663" cy="135"/>
            </a:xfrm>
            <a:prstGeom prst="parallelogram">
              <a:avLst>
                <a:gd name="adj" fmla="val 122778"/>
              </a:avLst>
            </a:prstGeom>
            <a:gradFill rotWithShape="1">
              <a:gsLst>
                <a:gs pos="0">
                  <a:schemeClr val="hlink"/>
                </a:gs>
                <a:gs pos="100000">
                  <a:schemeClr val="bg1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 i="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450674" name="Freeform 190"/>
            <p:cNvSpPr>
              <a:spLocks/>
            </p:cNvSpPr>
            <p:nvPr/>
          </p:nvSpPr>
          <p:spPr bwMode="auto">
            <a:xfrm>
              <a:off x="4904" y="1365"/>
              <a:ext cx="169" cy="224"/>
            </a:xfrm>
            <a:custGeom>
              <a:avLst/>
              <a:gdLst>
                <a:gd name="T0" fmla="*/ 0 w 169"/>
                <a:gd name="T1" fmla="*/ 138 h 224"/>
                <a:gd name="T2" fmla="*/ 0 w 169"/>
                <a:gd name="T3" fmla="*/ 224 h 224"/>
                <a:gd name="T4" fmla="*/ 169 w 169"/>
                <a:gd name="T5" fmla="*/ 77 h 224"/>
                <a:gd name="T6" fmla="*/ 169 w 169"/>
                <a:gd name="T7" fmla="*/ 0 h 224"/>
                <a:gd name="T8" fmla="*/ 0 w 169"/>
                <a:gd name="T9" fmla="*/ 138 h 2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9"/>
                <a:gd name="T16" fmla="*/ 0 h 224"/>
                <a:gd name="T17" fmla="*/ 169 w 169"/>
                <a:gd name="T18" fmla="*/ 224 h 2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9" h="224">
                  <a:moveTo>
                    <a:pt x="0" y="138"/>
                  </a:moveTo>
                  <a:lnTo>
                    <a:pt x="0" y="224"/>
                  </a:lnTo>
                  <a:lnTo>
                    <a:pt x="169" y="77"/>
                  </a:lnTo>
                  <a:lnTo>
                    <a:pt x="169" y="0"/>
                  </a:lnTo>
                  <a:lnTo>
                    <a:pt x="0" y="138"/>
                  </a:lnTo>
                  <a:close/>
                </a:path>
              </a:pathLst>
            </a:custGeom>
            <a:solidFill>
              <a:schemeClr val="accent1"/>
            </a:solidFill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50675" name="Freeform 191"/>
            <p:cNvSpPr>
              <a:spLocks/>
            </p:cNvSpPr>
            <p:nvPr/>
          </p:nvSpPr>
          <p:spPr bwMode="auto">
            <a:xfrm>
              <a:off x="4475" y="1395"/>
              <a:ext cx="506" cy="80"/>
            </a:xfrm>
            <a:custGeom>
              <a:avLst/>
              <a:gdLst>
                <a:gd name="T0" fmla="*/ 0 w 280"/>
                <a:gd name="T1" fmla="*/ 80 h 63"/>
                <a:gd name="T2" fmla="*/ 67 w 280"/>
                <a:gd name="T3" fmla="*/ 79 h 63"/>
                <a:gd name="T4" fmla="*/ 396 w 280"/>
                <a:gd name="T5" fmla="*/ 0 h 63"/>
                <a:gd name="T6" fmla="*/ 506 w 280"/>
                <a:gd name="T7" fmla="*/ 0 h 6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80"/>
                <a:gd name="T13" fmla="*/ 0 h 63"/>
                <a:gd name="T14" fmla="*/ 280 w 280"/>
                <a:gd name="T15" fmla="*/ 63 h 6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80" h="63">
                  <a:moveTo>
                    <a:pt x="0" y="63"/>
                  </a:moveTo>
                  <a:lnTo>
                    <a:pt x="37" y="62"/>
                  </a:lnTo>
                  <a:lnTo>
                    <a:pt x="219" y="0"/>
                  </a:lnTo>
                  <a:lnTo>
                    <a:pt x="280" y="0"/>
                  </a:lnTo>
                </a:path>
              </a:pathLst>
            </a:custGeom>
            <a:noFill/>
            <a:ln w="19050" cap="flat" cmpd="sng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50676" name="Freeform 192"/>
            <p:cNvSpPr>
              <a:spLocks/>
            </p:cNvSpPr>
            <p:nvPr/>
          </p:nvSpPr>
          <p:spPr bwMode="auto">
            <a:xfrm>
              <a:off x="4593" y="1391"/>
              <a:ext cx="293" cy="93"/>
            </a:xfrm>
            <a:custGeom>
              <a:avLst/>
              <a:gdLst>
                <a:gd name="T0" fmla="*/ 0 w 293"/>
                <a:gd name="T1" fmla="*/ 0 h 93"/>
                <a:gd name="T2" fmla="*/ 67 w 293"/>
                <a:gd name="T3" fmla="*/ 1 h 93"/>
                <a:gd name="T4" fmla="*/ 195 w 293"/>
                <a:gd name="T5" fmla="*/ 93 h 93"/>
                <a:gd name="T6" fmla="*/ 293 w 293"/>
                <a:gd name="T7" fmla="*/ 93 h 9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93"/>
                <a:gd name="T13" fmla="*/ 0 h 93"/>
                <a:gd name="T14" fmla="*/ 293 w 293"/>
                <a:gd name="T15" fmla="*/ 93 h 9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93" h="93">
                  <a:moveTo>
                    <a:pt x="0" y="0"/>
                  </a:moveTo>
                  <a:lnTo>
                    <a:pt x="67" y="1"/>
                  </a:lnTo>
                  <a:lnTo>
                    <a:pt x="195" y="93"/>
                  </a:lnTo>
                  <a:lnTo>
                    <a:pt x="293" y="93"/>
                  </a:lnTo>
                </a:path>
              </a:pathLst>
            </a:custGeom>
            <a:noFill/>
            <a:ln w="19050" cap="flat" cmpd="sng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450616" name="Group 187"/>
          <p:cNvGrpSpPr>
            <a:grpSpLocks/>
          </p:cNvGrpSpPr>
          <p:nvPr/>
        </p:nvGrpSpPr>
        <p:grpSpPr bwMode="auto">
          <a:xfrm>
            <a:off x="2513013" y="4540250"/>
            <a:ext cx="1052512" cy="355600"/>
            <a:chOff x="4410" y="1365"/>
            <a:chExt cx="663" cy="224"/>
          </a:xfrm>
        </p:grpSpPr>
        <p:sp>
          <p:nvSpPr>
            <p:cNvPr id="450667" name="Rectangle 188"/>
            <p:cNvSpPr>
              <a:spLocks noChangeArrowheads="1"/>
            </p:cNvSpPr>
            <p:nvPr/>
          </p:nvSpPr>
          <p:spPr bwMode="auto">
            <a:xfrm>
              <a:off x="4410" y="1500"/>
              <a:ext cx="495" cy="87"/>
            </a:xfrm>
            <a:prstGeom prst="rect">
              <a:avLst/>
            </a:prstGeom>
            <a:gradFill rotWithShape="1">
              <a:gsLst>
                <a:gs pos="0">
                  <a:schemeClr val="hlink"/>
                </a:gs>
                <a:gs pos="100000">
                  <a:schemeClr val="bg1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 i="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450668" name="AutoShape 189"/>
            <p:cNvSpPr>
              <a:spLocks noChangeArrowheads="1"/>
            </p:cNvSpPr>
            <p:nvPr/>
          </p:nvSpPr>
          <p:spPr bwMode="auto">
            <a:xfrm>
              <a:off x="4410" y="1368"/>
              <a:ext cx="663" cy="135"/>
            </a:xfrm>
            <a:prstGeom prst="parallelogram">
              <a:avLst>
                <a:gd name="adj" fmla="val 122778"/>
              </a:avLst>
            </a:prstGeom>
            <a:gradFill rotWithShape="1">
              <a:gsLst>
                <a:gs pos="0">
                  <a:schemeClr val="hlink"/>
                </a:gs>
                <a:gs pos="100000">
                  <a:schemeClr val="bg1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 i="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450669" name="Freeform 190"/>
            <p:cNvSpPr>
              <a:spLocks/>
            </p:cNvSpPr>
            <p:nvPr/>
          </p:nvSpPr>
          <p:spPr bwMode="auto">
            <a:xfrm>
              <a:off x="4904" y="1365"/>
              <a:ext cx="169" cy="224"/>
            </a:xfrm>
            <a:custGeom>
              <a:avLst/>
              <a:gdLst>
                <a:gd name="T0" fmla="*/ 0 w 169"/>
                <a:gd name="T1" fmla="*/ 138 h 224"/>
                <a:gd name="T2" fmla="*/ 0 w 169"/>
                <a:gd name="T3" fmla="*/ 224 h 224"/>
                <a:gd name="T4" fmla="*/ 169 w 169"/>
                <a:gd name="T5" fmla="*/ 77 h 224"/>
                <a:gd name="T6" fmla="*/ 169 w 169"/>
                <a:gd name="T7" fmla="*/ 0 h 224"/>
                <a:gd name="T8" fmla="*/ 0 w 169"/>
                <a:gd name="T9" fmla="*/ 138 h 2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9"/>
                <a:gd name="T16" fmla="*/ 0 h 224"/>
                <a:gd name="T17" fmla="*/ 169 w 169"/>
                <a:gd name="T18" fmla="*/ 224 h 2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9" h="224">
                  <a:moveTo>
                    <a:pt x="0" y="138"/>
                  </a:moveTo>
                  <a:lnTo>
                    <a:pt x="0" y="224"/>
                  </a:lnTo>
                  <a:lnTo>
                    <a:pt x="169" y="77"/>
                  </a:lnTo>
                  <a:lnTo>
                    <a:pt x="169" y="0"/>
                  </a:lnTo>
                  <a:lnTo>
                    <a:pt x="0" y="138"/>
                  </a:lnTo>
                  <a:close/>
                </a:path>
              </a:pathLst>
            </a:custGeom>
            <a:solidFill>
              <a:schemeClr val="accent1"/>
            </a:solidFill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50670" name="Freeform 191"/>
            <p:cNvSpPr>
              <a:spLocks/>
            </p:cNvSpPr>
            <p:nvPr/>
          </p:nvSpPr>
          <p:spPr bwMode="auto">
            <a:xfrm>
              <a:off x="4475" y="1395"/>
              <a:ext cx="506" cy="80"/>
            </a:xfrm>
            <a:custGeom>
              <a:avLst/>
              <a:gdLst>
                <a:gd name="T0" fmla="*/ 0 w 280"/>
                <a:gd name="T1" fmla="*/ 80 h 63"/>
                <a:gd name="T2" fmla="*/ 67 w 280"/>
                <a:gd name="T3" fmla="*/ 79 h 63"/>
                <a:gd name="T4" fmla="*/ 396 w 280"/>
                <a:gd name="T5" fmla="*/ 0 h 63"/>
                <a:gd name="T6" fmla="*/ 506 w 280"/>
                <a:gd name="T7" fmla="*/ 0 h 6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80"/>
                <a:gd name="T13" fmla="*/ 0 h 63"/>
                <a:gd name="T14" fmla="*/ 280 w 280"/>
                <a:gd name="T15" fmla="*/ 63 h 6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80" h="63">
                  <a:moveTo>
                    <a:pt x="0" y="63"/>
                  </a:moveTo>
                  <a:lnTo>
                    <a:pt x="37" y="62"/>
                  </a:lnTo>
                  <a:lnTo>
                    <a:pt x="219" y="0"/>
                  </a:lnTo>
                  <a:lnTo>
                    <a:pt x="280" y="0"/>
                  </a:lnTo>
                </a:path>
              </a:pathLst>
            </a:custGeom>
            <a:noFill/>
            <a:ln w="19050" cap="flat" cmpd="sng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50671" name="Freeform 192"/>
            <p:cNvSpPr>
              <a:spLocks/>
            </p:cNvSpPr>
            <p:nvPr/>
          </p:nvSpPr>
          <p:spPr bwMode="auto">
            <a:xfrm>
              <a:off x="4593" y="1391"/>
              <a:ext cx="293" cy="93"/>
            </a:xfrm>
            <a:custGeom>
              <a:avLst/>
              <a:gdLst>
                <a:gd name="T0" fmla="*/ 0 w 293"/>
                <a:gd name="T1" fmla="*/ 0 h 93"/>
                <a:gd name="T2" fmla="*/ 67 w 293"/>
                <a:gd name="T3" fmla="*/ 1 h 93"/>
                <a:gd name="T4" fmla="*/ 195 w 293"/>
                <a:gd name="T5" fmla="*/ 93 h 93"/>
                <a:gd name="T6" fmla="*/ 293 w 293"/>
                <a:gd name="T7" fmla="*/ 93 h 9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93"/>
                <a:gd name="T13" fmla="*/ 0 h 93"/>
                <a:gd name="T14" fmla="*/ 293 w 293"/>
                <a:gd name="T15" fmla="*/ 93 h 9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93" h="93">
                  <a:moveTo>
                    <a:pt x="0" y="0"/>
                  </a:moveTo>
                  <a:lnTo>
                    <a:pt x="67" y="1"/>
                  </a:lnTo>
                  <a:lnTo>
                    <a:pt x="195" y="93"/>
                  </a:lnTo>
                  <a:lnTo>
                    <a:pt x="293" y="93"/>
                  </a:lnTo>
                </a:path>
              </a:pathLst>
            </a:custGeom>
            <a:noFill/>
            <a:ln w="19050" cap="flat" cmpd="sng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450617" name="Group 187"/>
          <p:cNvGrpSpPr>
            <a:grpSpLocks/>
          </p:cNvGrpSpPr>
          <p:nvPr/>
        </p:nvGrpSpPr>
        <p:grpSpPr bwMode="auto">
          <a:xfrm>
            <a:off x="4103688" y="4567238"/>
            <a:ext cx="1052512" cy="355600"/>
            <a:chOff x="4410" y="1365"/>
            <a:chExt cx="663" cy="224"/>
          </a:xfrm>
        </p:grpSpPr>
        <p:sp>
          <p:nvSpPr>
            <p:cNvPr id="450662" name="Rectangle 188"/>
            <p:cNvSpPr>
              <a:spLocks noChangeArrowheads="1"/>
            </p:cNvSpPr>
            <p:nvPr/>
          </p:nvSpPr>
          <p:spPr bwMode="auto">
            <a:xfrm>
              <a:off x="4410" y="1500"/>
              <a:ext cx="495" cy="87"/>
            </a:xfrm>
            <a:prstGeom prst="rect">
              <a:avLst/>
            </a:prstGeom>
            <a:gradFill rotWithShape="1">
              <a:gsLst>
                <a:gs pos="0">
                  <a:schemeClr val="hlink"/>
                </a:gs>
                <a:gs pos="100000">
                  <a:schemeClr val="bg1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 i="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450663" name="AutoShape 189"/>
            <p:cNvSpPr>
              <a:spLocks noChangeArrowheads="1"/>
            </p:cNvSpPr>
            <p:nvPr/>
          </p:nvSpPr>
          <p:spPr bwMode="auto">
            <a:xfrm>
              <a:off x="4410" y="1368"/>
              <a:ext cx="663" cy="135"/>
            </a:xfrm>
            <a:prstGeom prst="parallelogram">
              <a:avLst>
                <a:gd name="adj" fmla="val 122778"/>
              </a:avLst>
            </a:prstGeom>
            <a:gradFill rotWithShape="1">
              <a:gsLst>
                <a:gs pos="0">
                  <a:schemeClr val="hlink"/>
                </a:gs>
                <a:gs pos="100000">
                  <a:schemeClr val="bg1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 i="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450664" name="Freeform 190"/>
            <p:cNvSpPr>
              <a:spLocks/>
            </p:cNvSpPr>
            <p:nvPr/>
          </p:nvSpPr>
          <p:spPr bwMode="auto">
            <a:xfrm>
              <a:off x="4904" y="1365"/>
              <a:ext cx="169" cy="224"/>
            </a:xfrm>
            <a:custGeom>
              <a:avLst/>
              <a:gdLst>
                <a:gd name="T0" fmla="*/ 0 w 169"/>
                <a:gd name="T1" fmla="*/ 138 h 224"/>
                <a:gd name="T2" fmla="*/ 0 w 169"/>
                <a:gd name="T3" fmla="*/ 224 h 224"/>
                <a:gd name="T4" fmla="*/ 169 w 169"/>
                <a:gd name="T5" fmla="*/ 77 h 224"/>
                <a:gd name="T6" fmla="*/ 169 w 169"/>
                <a:gd name="T7" fmla="*/ 0 h 224"/>
                <a:gd name="T8" fmla="*/ 0 w 169"/>
                <a:gd name="T9" fmla="*/ 138 h 2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9"/>
                <a:gd name="T16" fmla="*/ 0 h 224"/>
                <a:gd name="T17" fmla="*/ 169 w 169"/>
                <a:gd name="T18" fmla="*/ 224 h 2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9" h="224">
                  <a:moveTo>
                    <a:pt x="0" y="138"/>
                  </a:moveTo>
                  <a:lnTo>
                    <a:pt x="0" y="224"/>
                  </a:lnTo>
                  <a:lnTo>
                    <a:pt x="169" y="77"/>
                  </a:lnTo>
                  <a:lnTo>
                    <a:pt x="169" y="0"/>
                  </a:lnTo>
                  <a:lnTo>
                    <a:pt x="0" y="138"/>
                  </a:lnTo>
                  <a:close/>
                </a:path>
              </a:pathLst>
            </a:custGeom>
            <a:solidFill>
              <a:schemeClr val="accent1"/>
            </a:solidFill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50665" name="Freeform 191"/>
            <p:cNvSpPr>
              <a:spLocks/>
            </p:cNvSpPr>
            <p:nvPr/>
          </p:nvSpPr>
          <p:spPr bwMode="auto">
            <a:xfrm>
              <a:off x="4475" y="1395"/>
              <a:ext cx="506" cy="80"/>
            </a:xfrm>
            <a:custGeom>
              <a:avLst/>
              <a:gdLst>
                <a:gd name="T0" fmla="*/ 0 w 280"/>
                <a:gd name="T1" fmla="*/ 80 h 63"/>
                <a:gd name="T2" fmla="*/ 67 w 280"/>
                <a:gd name="T3" fmla="*/ 79 h 63"/>
                <a:gd name="T4" fmla="*/ 396 w 280"/>
                <a:gd name="T5" fmla="*/ 0 h 63"/>
                <a:gd name="T6" fmla="*/ 506 w 280"/>
                <a:gd name="T7" fmla="*/ 0 h 6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80"/>
                <a:gd name="T13" fmla="*/ 0 h 63"/>
                <a:gd name="T14" fmla="*/ 280 w 280"/>
                <a:gd name="T15" fmla="*/ 63 h 6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80" h="63">
                  <a:moveTo>
                    <a:pt x="0" y="63"/>
                  </a:moveTo>
                  <a:lnTo>
                    <a:pt x="37" y="62"/>
                  </a:lnTo>
                  <a:lnTo>
                    <a:pt x="219" y="0"/>
                  </a:lnTo>
                  <a:lnTo>
                    <a:pt x="280" y="0"/>
                  </a:lnTo>
                </a:path>
              </a:pathLst>
            </a:custGeom>
            <a:noFill/>
            <a:ln w="19050" cap="flat" cmpd="sng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50666" name="Freeform 192"/>
            <p:cNvSpPr>
              <a:spLocks/>
            </p:cNvSpPr>
            <p:nvPr/>
          </p:nvSpPr>
          <p:spPr bwMode="auto">
            <a:xfrm>
              <a:off x="4593" y="1391"/>
              <a:ext cx="293" cy="93"/>
            </a:xfrm>
            <a:custGeom>
              <a:avLst/>
              <a:gdLst>
                <a:gd name="T0" fmla="*/ 0 w 293"/>
                <a:gd name="T1" fmla="*/ 0 h 93"/>
                <a:gd name="T2" fmla="*/ 67 w 293"/>
                <a:gd name="T3" fmla="*/ 1 h 93"/>
                <a:gd name="T4" fmla="*/ 195 w 293"/>
                <a:gd name="T5" fmla="*/ 93 h 93"/>
                <a:gd name="T6" fmla="*/ 293 w 293"/>
                <a:gd name="T7" fmla="*/ 93 h 9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93"/>
                <a:gd name="T13" fmla="*/ 0 h 93"/>
                <a:gd name="T14" fmla="*/ 293 w 293"/>
                <a:gd name="T15" fmla="*/ 93 h 9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93" h="93">
                  <a:moveTo>
                    <a:pt x="0" y="0"/>
                  </a:moveTo>
                  <a:lnTo>
                    <a:pt x="67" y="1"/>
                  </a:lnTo>
                  <a:lnTo>
                    <a:pt x="195" y="93"/>
                  </a:lnTo>
                  <a:lnTo>
                    <a:pt x="293" y="93"/>
                  </a:lnTo>
                </a:path>
              </a:pathLst>
            </a:custGeom>
            <a:noFill/>
            <a:ln w="19050" cap="flat" cmpd="sng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450618" name="Group 187"/>
          <p:cNvGrpSpPr>
            <a:grpSpLocks/>
          </p:cNvGrpSpPr>
          <p:nvPr/>
        </p:nvGrpSpPr>
        <p:grpSpPr bwMode="auto">
          <a:xfrm>
            <a:off x="5668963" y="4575175"/>
            <a:ext cx="1052512" cy="355600"/>
            <a:chOff x="4410" y="1365"/>
            <a:chExt cx="663" cy="224"/>
          </a:xfrm>
        </p:grpSpPr>
        <p:sp>
          <p:nvSpPr>
            <p:cNvPr id="450657" name="Rectangle 188"/>
            <p:cNvSpPr>
              <a:spLocks noChangeArrowheads="1"/>
            </p:cNvSpPr>
            <p:nvPr/>
          </p:nvSpPr>
          <p:spPr bwMode="auto">
            <a:xfrm>
              <a:off x="4410" y="1500"/>
              <a:ext cx="495" cy="87"/>
            </a:xfrm>
            <a:prstGeom prst="rect">
              <a:avLst/>
            </a:prstGeom>
            <a:gradFill rotWithShape="1">
              <a:gsLst>
                <a:gs pos="0">
                  <a:schemeClr val="hlink"/>
                </a:gs>
                <a:gs pos="100000">
                  <a:schemeClr val="bg1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 i="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450658" name="AutoShape 189"/>
            <p:cNvSpPr>
              <a:spLocks noChangeArrowheads="1"/>
            </p:cNvSpPr>
            <p:nvPr/>
          </p:nvSpPr>
          <p:spPr bwMode="auto">
            <a:xfrm>
              <a:off x="4410" y="1368"/>
              <a:ext cx="663" cy="135"/>
            </a:xfrm>
            <a:prstGeom prst="parallelogram">
              <a:avLst>
                <a:gd name="adj" fmla="val 122778"/>
              </a:avLst>
            </a:prstGeom>
            <a:gradFill rotWithShape="1">
              <a:gsLst>
                <a:gs pos="0">
                  <a:schemeClr val="hlink"/>
                </a:gs>
                <a:gs pos="100000">
                  <a:schemeClr val="bg1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 i="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450659" name="Freeform 190"/>
            <p:cNvSpPr>
              <a:spLocks/>
            </p:cNvSpPr>
            <p:nvPr/>
          </p:nvSpPr>
          <p:spPr bwMode="auto">
            <a:xfrm>
              <a:off x="4904" y="1365"/>
              <a:ext cx="169" cy="224"/>
            </a:xfrm>
            <a:custGeom>
              <a:avLst/>
              <a:gdLst>
                <a:gd name="T0" fmla="*/ 0 w 169"/>
                <a:gd name="T1" fmla="*/ 138 h 224"/>
                <a:gd name="T2" fmla="*/ 0 w 169"/>
                <a:gd name="T3" fmla="*/ 224 h 224"/>
                <a:gd name="T4" fmla="*/ 169 w 169"/>
                <a:gd name="T5" fmla="*/ 77 h 224"/>
                <a:gd name="T6" fmla="*/ 169 w 169"/>
                <a:gd name="T7" fmla="*/ 0 h 224"/>
                <a:gd name="T8" fmla="*/ 0 w 169"/>
                <a:gd name="T9" fmla="*/ 138 h 2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9"/>
                <a:gd name="T16" fmla="*/ 0 h 224"/>
                <a:gd name="T17" fmla="*/ 169 w 169"/>
                <a:gd name="T18" fmla="*/ 224 h 2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9" h="224">
                  <a:moveTo>
                    <a:pt x="0" y="138"/>
                  </a:moveTo>
                  <a:lnTo>
                    <a:pt x="0" y="224"/>
                  </a:lnTo>
                  <a:lnTo>
                    <a:pt x="169" y="77"/>
                  </a:lnTo>
                  <a:lnTo>
                    <a:pt x="169" y="0"/>
                  </a:lnTo>
                  <a:lnTo>
                    <a:pt x="0" y="138"/>
                  </a:lnTo>
                  <a:close/>
                </a:path>
              </a:pathLst>
            </a:custGeom>
            <a:solidFill>
              <a:schemeClr val="accent1"/>
            </a:solidFill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50660" name="Freeform 191"/>
            <p:cNvSpPr>
              <a:spLocks/>
            </p:cNvSpPr>
            <p:nvPr/>
          </p:nvSpPr>
          <p:spPr bwMode="auto">
            <a:xfrm>
              <a:off x="4475" y="1395"/>
              <a:ext cx="506" cy="80"/>
            </a:xfrm>
            <a:custGeom>
              <a:avLst/>
              <a:gdLst>
                <a:gd name="T0" fmla="*/ 0 w 280"/>
                <a:gd name="T1" fmla="*/ 80 h 63"/>
                <a:gd name="T2" fmla="*/ 67 w 280"/>
                <a:gd name="T3" fmla="*/ 79 h 63"/>
                <a:gd name="T4" fmla="*/ 396 w 280"/>
                <a:gd name="T5" fmla="*/ 0 h 63"/>
                <a:gd name="T6" fmla="*/ 506 w 280"/>
                <a:gd name="T7" fmla="*/ 0 h 6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80"/>
                <a:gd name="T13" fmla="*/ 0 h 63"/>
                <a:gd name="T14" fmla="*/ 280 w 280"/>
                <a:gd name="T15" fmla="*/ 63 h 6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80" h="63">
                  <a:moveTo>
                    <a:pt x="0" y="63"/>
                  </a:moveTo>
                  <a:lnTo>
                    <a:pt x="37" y="62"/>
                  </a:lnTo>
                  <a:lnTo>
                    <a:pt x="219" y="0"/>
                  </a:lnTo>
                  <a:lnTo>
                    <a:pt x="280" y="0"/>
                  </a:lnTo>
                </a:path>
              </a:pathLst>
            </a:custGeom>
            <a:noFill/>
            <a:ln w="19050" cap="flat" cmpd="sng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50661" name="Freeform 192"/>
            <p:cNvSpPr>
              <a:spLocks/>
            </p:cNvSpPr>
            <p:nvPr/>
          </p:nvSpPr>
          <p:spPr bwMode="auto">
            <a:xfrm>
              <a:off x="4593" y="1391"/>
              <a:ext cx="293" cy="93"/>
            </a:xfrm>
            <a:custGeom>
              <a:avLst/>
              <a:gdLst>
                <a:gd name="T0" fmla="*/ 0 w 293"/>
                <a:gd name="T1" fmla="*/ 0 h 93"/>
                <a:gd name="T2" fmla="*/ 67 w 293"/>
                <a:gd name="T3" fmla="*/ 1 h 93"/>
                <a:gd name="T4" fmla="*/ 195 w 293"/>
                <a:gd name="T5" fmla="*/ 93 h 93"/>
                <a:gd name="T6" fmla="*/ 293 w 293"/>
                <a:gd name="T7" fmla="*/ 93 h 9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93"/>
                <a:gd name="T13" fmla="*/ 0 h 93"/>
                <a:gd name="T14" fmla="*/ 293 w 293"/>
                <a:gd name="T15" fmla="*/ 93 h 9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93" h="93">
                  <a:moveTo>
                    <a:pt x="0" y="0"/>
                  </a:moveTo>
                  <a:lnTo>
                    <a:pt x="67" y="1"/>
                  </a:lnTo>
                  <a:lnTo>
                    <a:pt x="195" y="93"/>
                  </a:lnTo>
                  <a:lnTo>
                    <a:pt x="293" y="93"/>
                  </a:lnTo>
                </a:path>
              </a:pathLst>
            </a:custGeom>
            <a:noFill/>
            <a:ln w="19050" cap="flat" cmpd="sng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sp>
        <p:nvSpPr>
          <p:cNvPr id="450619" name="TextBox 27"/>
          <p:cNvSpPr txBox="1">
            <a:spLocks noChangeArrowheads="1"/>
          </p:cNvSpPr>
          <p:nvPr/>
        </p:nvSpPr>
        <p:spPr bwMode="auto">
          <a:xfrm>
            <a:off x="666750" y="4614863"/>
            <a:ext cx="3175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0">
                <a:solidFill>
                  <a:srgbClr val="000000"/>
                </a:solidFill>
                <a:latin typeface="Calibri" pitchFamily="34" charset="0"/>
              </a:rPr>
              <a:t>A</a:t>
            </a:r>
          </a:p>
        </p:txBody>
      </p:sp>
      <p:sp>
        <p:nvSpPr>
          <p:cNvPr id="450620" name="TextBox 1557"/>
          <p:cNvSpPr txBox="1">
            <a:spLocks noChangeArrowheads="1"/>
          </p:cNvSpPr>
          <p:nvPr/>
        </p:nvSpPr>
        <p:spPr bwMode="auto">
          <a:xfrm>
            <a:off x="2219325" y="4648200"/>
            <a:ext cx="3175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0">
                <a:solidFill>
                  <a:srgbClr val="000000"/>
                </a:solidFill>
                <a:latin typeface="Calibri" pitchFamily="34" charset="0"/>
              </a:rPr>
              <a:t>C</a:t>
            </a:r>
          </a:p>
        </p:txBody>
      </p:sp>
      <p:cxnSp>
        <p:nvCxnSpPr>
          <p:cNvPr id="1084" name="Straight Connector 543"/>
          <p:cNvCxnSpPr/>
          <p:nvPr/>
        </p:nvCxnSpPr>
        <p:spPr>
          <a:xfrm>
            <a:off x="4394200" y="3065463"/>
            <a:ext cx="915988" cy="4064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5" name="Straight Connector 541"/>
          <p:cNvCxnSpPr>
            <a:stCxn id="450655" idx="1"/>
          </p:cNvCxnSpPr>
          <p:nvPr/>
        </p:nvCxnSpPr>
        <p:spPr>
          <a:xfrm flipH="1">
            <a:off x="2898775" y="3030538"/>
            <a:ext cx="1063625" cy="381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50623" name="Group 271"/>
          <p:cNvGrpSpPr>
            <a:grpSpLocks/>
          </p:cNvGrpSpPr>
          <p:nvPr/>
        </p:nvGrpSpPr>
        <p:grpSpPr bwMode="auto">
          <a:xfrm>
            <a:off x="3563938" y="2844800"/>
            <a:ext cx="1066800" cy="393700"/>
            <a:chOff x="4396" y="1245"/>
            <a:chExt cx="672" cy="248"/>
          </a:xfrm>
        </p:grpSpPr>
        <p:sp>
          <p:nvSpPr>
            <p:cNvPr id="450649" name="Oval 407"/>
            <p:cNvSpPr>
              <a:spLocks noChangeArrowheads="1"/>
            </p:cNvSpPr>
            <p:nvPr/>
          </p:nvSpPr>
          <p:spPr bwMode="auto">
            <a:xfrm>
              <a:off x="4399" y="1355"/>
              <a:ext cx="666" cy="138"/>
            </a:xfrm>
            <a:prstGeom prst="ellipse">
              <a:avLst/>
            </a:prstGeom>
            <a:gradFill rotWithShape="1">
              <a:gsLst>
                <a:gs pos="0">
                  <a:srgbClr val="CCCCFF"/>
                </a:gs>
                <a:gs pos="100000">
                  <a:srgbClr val="FFFFFF"/>
                </a:gs>
              </a:gsLst>
              <a:lin ang="0" scaled="1"/>
            </a:gra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 sz="2400" i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50650" name="Rectangle 410"/>
            <p:cNvSpPr>
              <a:spLocks noChangeArrowheads="1"/>
            </p:cNvSpPr>
            <p:nvPr/>
          </p:nvSpPr>
          <p:spPr bwMode="auto">
            <a:xfrm>
              <a:off x="4399" y="1339"/>
              <a:ext cx="669" cy="86"/>
            </a:xfrm>
            <a:prstGeom prst="rect">
              <a:avLst/>
            </a:prstGeom>
            <a:gradFill rotWithShape="1">
              <a:gsLst>
                <a:gs pos="0">
                  <a:srgbClr val="CCCCFF"/>
                </a:gs>
                <a:gs pos="100000">
                  <a:srgbClr val="FFFFFF"/>
                </a:gs>
              </a:gsLst>
              <a:lin ang="0" scaled="1"/>
            </a:gra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l-GR" sz="2400" i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50651" name="Oval 411"/>
            <p:cNvSpPr>
              <a:spLocks noChangeArrowheads="1"/>
            </p:cNvSpPr>
            <p:nvPr/>
          </p:nvSpPr>
          <p:spPr bwMode="auto">
            <a:xfrm>
              <a:off x="4396" y="1245"/>
              <a:ext cx="667" cy="162"/>
            </a:xfrm>
            <a:prstGeom prst="ellipse">
              <a:avLst/>
            </a:prstGeom>
            <a:gradFill rotWithShape="1">
              <a:gsLst>
                <a:gs pos="0">
                  <a:srgbClr val="CCCCFF"/>
                </a:gs>
                <a:gs pos="100000">
                  <a:srgbClr val="FFFFFF"/>
                </a:gs>
              </a:gsLst>
              <a:lin ang="0" scaled="1"/>
            </a:gra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 sz="2400" i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grpSp>
          <p:nvGrpSpPr>
            <p:cNvPr id="450652" name="Group 266"/>
            <p:cNvGrpSpPr>
              <a:grpSpLocks/>
            </p:cNvGrpSpPr>
            <p:nvPr/>
          </p:nvGrpSpPr>
          <p:grpSpPr bwMode="auto">
            <a:xfrm>
              <a:off x="4530" y="1287"/>
              <a:ext cx="377" cy="75"/>
              <a:chOff x="2468" y="1332"/>
              <a:chExt cx="310" cy="60"/>
            </a:xfrm>
          </p:grpSpPr>
          <p:sp>
            <p:nvSpPr>
              <p:cNvPr id="450655" name="Freeform 267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28575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50656" name="Freeform 268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28575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450653" name="Line 269"/>
            <p:cNvSpPr>
              <a:spLocks noChangeShapeType="1"/>
            </p:cNvSpPr>
            <p:nvPr/>
          </p:nvSpPr>
          <p:spPr bwMode="auto">
            <a:xfrm>
              <a:off x="4399" y="1321"/>
              <a:ext cx="0" cy="109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50654" name="Line 270"/>
            <p:cNvSpPr>
              <a:spLocks noChangeShapeType="1"/>
            </p:cNvSpPr>
            <p:nvPr/>
          </p:nvSpPr>
          <p:spPr bwMode="auto">
            <a:xfrm>
              <a:off x="5063" y="1326"/>
              <a:ext cx="0" cy="107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450624" name="TextBox 13"/>
          <p:cNvSpPr txBox="1">
            <a:spLocks noChangeArrowheads="1"/>
          </p:cNvSpPr>
          <p:nvPr/>
        </p:nvSpPr>
        <p:spPr bwMode="auto">
          <a:xfrm>
            <a:off x="3548063" y="3138488"/>
            <a:ext cx="118427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i="0">
                <a:solidFill>
                  <a:srgbClr val="000000"/>
                </a:solidFill>
                <a:latin typeface="Calibri" pitchFamily="34" charset="0"/>
              </a:rPr>
              <a:t>Border router</a:t>
            </a:r>
          </a:p>
        </p:txBody>
      </p:sp>
      <p:grpSp>
        <p:nvGrpSpPr>
          <p:cNvPr id="450625" name="Group 271"/>
          <p:cNvGrpSpPr>
            <a:grpSpLocks/>
          </p:cNvGrpSpPr>
          <p:nvPr/>
        </p:nvGrpSpPr>
        <p:grpSpPr bwMode="auto">
          <a:xfrm>
            <a:off x="4911725" y="3286125"/>
            <a:ext cx="1066800" cy="393700"/>
            <a:chOff x="4396" y="1245"/>
            <a:chExt cx="672" cy="248"/>
          </a:xfrm>
        </p:grpSpPr>
        <p:sp>
          <p:nvSpPr>
            <p:cNvPr id="450641" name="Oval 407"/>
            <p:cNvSpPr>
              <a:spLocks noChangeArrowheads="1"/>
            </p:cNvSpPr>
            <p:nvPr/>
          </p:nvSpPr>
          <p:spPr bwMode="auto">
            <a:xfrm>
              <a:off x="4399" y="1355"/>
              <a:ext cx="666" cy="138"/>
            </a:xfrm>
            <a:prstGeom prst="ellipse">
              <a:avLst/>
            </a:prstGeom>
            <a:gradFill rotWithShape="1">
              <a:gsLst>
                <a:gs pos="0">
                  <a:srgbClr val="CCCCFF"/>
                </a:gs>
                <a:gs pos="100000">
                  <a:srgbClr val="FFFFFF"/>
                </a:gs>
              </a:gsLst>
              <a:lin ang="0" scaled="1"/>
            </a:gra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 sz="2400" i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50642" name="Rectangle 410"/>
            <p:cNvSpPr>
              <a:spLocks noChangeArrowheads="1"/>
            </p:cNvSpPr>
            <p:nvPr/>
          </p:nvSpPr>
          <p:spPr bwMode="auto">
            <a:xfrm>
              <a:off x="4399" y="1339"/>
              <a:ext cx="669" cy="86"/>
            </a:xfrm>
            <a:prstGeom prst="rect">
              <a:avLst/>
            </a:prstGeom>
            <a:gradFill rotWithShape="1">
              <a:gsLst>
                <a:gs pos="0">
                  <a:srgbClr val="CCCCFF"/>
                </a:gs>
                <a:gs pos="100000">
                  <a:srgbClr val="FFFFFF"/>
                </a:gs>
              </a:gsLst>
              <a:lin ang="0" scaled="1"/>
            </a:gra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l-GR" sz="2400" i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50643" name="Oval 411"/>
            <p:cNvSpPr>
              <a:spLocks noChangeArrowheads="1"/>
            </p:cNvSpPr>
            <p:nvPr/>
          </p:nvSpPr>
          <p:spPr bwMode="auto">
            <a:xfrm>
              <a:off x="4396" y="1245"/>
              <a:ext cx="667" cy="162"/>
            </a:xfrm>
            <a:prstGeom prst="ellipse">
              <a:avLst/>
            </a:prstGeom>
            <a:gradFill rotWithShape="1">
              <a:gsLst>
                <a:gs pos="0">
                  <a:srgbClr val="CCCCFF"/>
                </a:gs>
                <a:gs pos="100000">
                  <a:srgbClr val="FFFFFF"/>
                </a:gs>
              </a:gsLst>
              <a:lin ang="0" scaled="1"/>
            </a:gra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 sz="2400" i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grpSp>
          <p:nvGrpSpPr>
            <p:cNvPr id="450644" name="Group 266"/>
            <p:cNvGrpSpPr>
              <a:grpSpLocks/>
            </p:cNvGrpSpPr>
            <p:nvPr/>
          </p:nvGrpSpPr>
          <p:grpSpPr bwMode="auto">
            <a:xfrm>
              <a:off x="4530" y="1287"/>
              <a:ext cx="377" cy="75"/>
              <a:chOff x="2468" y="1332"/>
              <a:chExt cx="310" cy="60"/>
            </a:xfrm>
          </p:grpSpPr>
          <p:sp>
            <p:nvSpPr>
              <p:cNvPr id="450647" name="Freeform 267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28575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50648" name="Freeform 268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28575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450645" name="Line 269"/>
            <p:cNvSpPr>
              <a:spLocks noChangeShapeType="1"/>
            </p:cNvSpPr>
            <p:nvPr/>
          </p:nvSpPr>
          <p:spPr bwMode="auto">
            <a:xfrm>
              <a:off x="4399" y="1321"/>
              <a:ext cx="0" cy="109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50646" name="Line 270"/>
            <p:cNvSpPr>
              <a:spLocks noChangeShapeType="1"/>
            </p:cNvSpPr>
            <p:nvPr/>
          </p:nvSpPr>
          <p:spPr bwMode="auto">
            <a:xfrm>
              <a:off x="5063" y="1326"/>
              <a:ext cx="0" cy="107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450626" name="Group 271"/>
          <p:cNvGrpSpPr>
            <a:grpSpLocks/>
          </p:cNvGrpSpPr>
          <p:nvPr/>
        </p:nvGrpSpPr>
        <p:grpSpPr bwMode="auto">
          <a:xfrm>
            <a:off x="2168525" y="3286125"/>
            <a:ext cx="1066800" cy="393700"/>
            <a:chOff x="4396" y="1245"/>
            <a:chExt cx="672" cy="248"/>
          </a:xfrm>
        </p:grpSpPr>
        <p:sp>
          <p:nvSpPr>
            <p:cNvPr id="450633" name="Oval 407"/>
            <p:cNvSpPr>
              <a:spLocks noChangeArrowheads="1"/>
            </p:cNvSpPr>
            <p:nvPr/>
          </p:nvSpPr>
          <p:spPr bwMode="auto">
            <a:xfrm>
              <a:off x="4399" y="1355"/>
              <a:ext cx="666" cy="138"/>
            </a:xfrm>
            <a:prstGeom prst="ellipse">
              <a:avLst/>
            </a:prstGeom>
            <a:gradFill rotWithShape="1">
              <a:gsLst>
                <a:gs pos="0">
                  <a:srgbClr val="CCCCFF"/>
                </a:gs>
                <a:gs pos="100000">
                  <a:srgbClr val="FFFFFF"/>
                </a:gs>
              </a:gsLst>
              <a:lin ang="0" scaled="1"/>
            </a:gra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 sz="2400" i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50634" name="Rectangle 410"/>
            <p:cNvSpPr>
              <a:spLocks noChangeArrowheads="1"/>
            </p:cNvSpPr>
            <p:nvPr/>
          </p:nvSpPr>
          <p:spPr bwMode="auto">
            <a:xfrm>
              <a:off x="4399" y="1339"/>
              <a:ext cx="669" cy="86"/>
            </a:xfrm>
            <a:prstGeom prst="rect">
              <a:avLst/>
            </a:prstGeom>
            <a:gradFill rotWithShape="1">
              <a:gsLst>
                <a:gs pos="0">
                  <a:srgbClr val="CCCCFF"/>
                </a:gs>
                <a:gs pos="100000">
                  <a:srgbClr val="FFFFFF"/>
                </a:gs>
              </a:gsLst>
              <a:lin ang="0" scaled="1"/>
            </a:gra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l-GR" sz="2400" i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50635" name="Oval 411"/>
            <p:cNvSpPr>
              <a:spLocks noChangeArrowheads="1"/>
            </p:cNvSpPr>
            <p:nvPr/>
          </p:nvSpPr>
          <p:spPr bwMode="auto">
            <a:xfrm>
              <a:off x="4396" y="1245"/>
              <a:ext cx="667" cy="162"/>
            </a:xfrm>
            <a:prstGeom prst="ellipse">
              <a:avLst/>
            </a:prstGeom>
            <a:gradFill rotWithShape="1">
              <a:gsLst>
                <a:gs pos="0">
                  <a:srgbClr val="CCCCFF"/>
                </a:gs>
                <a:gs pos="100000">
                  <a:srgbClr val="FFFFFF"/>
                </a:gs>
              </a:gsLst>
              <a:lin ang="0" scaled="1"/>
            </a:gra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 sz="2400" i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grpSp>
          <p:nvGrpSpPr>
            <p:cNvPr id="450636" name="Group 266"/>
            <p:cNvGrpSpPr>
              <a:grpSpLocks/>
            </p:cNvGrpSpPr>
            <p:nvPr/>
          </p:nvGrpSpPr>
          <p:grpSpPr bwMode="auto">
            <a:xfrm>
              <a:off x="4530" y="1287"/>
              <a:ext cx="377" cy="75"/>
              <a:chOff x="2468" y="1332"/>
              <a:chExt cx="310" cy="60"/>
            </a:xfrm>
          </p:grpSpPr>
          <p:sp>
            <p:nvSpPr>
              <p:cNvPr id="450639" name="Freeform 267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28575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50640" name="Freeform 268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28575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450637" name="Line 269"/>
            <p:cNvSpPr>
              <a:spLocks noChangeShapeType="1"/>
            </p:cNvSpPr>
            <p:nvPr/>
          </p:nvSpPr>
          <p:spPr bwMode="auto">
            <a:xfrm>
              <a:off x="4399" y="1321"/>
              <a:ext cx="0" cy="109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50638" name="Line 270"/>
            <p:cNvSpPr>
              <a:spLocks noChangeShapeType="1"/>
            </p:cNvSpPr>
            <p:nvPr/>
          </p:nvSpPr>
          <p:spPr bwMode="auto">
            <a:xfrm>
              <a:off x="5063" y="1326"/>
              <a:ext cx="0" cy="107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450627" name="TextBox 545"/>
          <p:cNvSpPr txBox="1">
            <a:spLocks noChangeArrowheads="1"/>
          </p:cNvSpPr>
          <p:nvPr/>
        </p:nvSpPr>
        <p:spPr bwMode="auto">
          <a:xfrm>
            <a:off x="3051175" y="3522663"/>
            <a:ext cx="1169988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i="0">
                <a:solidFill>
                  <a:srgbClr val="000000"/>
                </a:solidFill>
                <a:latin typeface="Calibri" pitchFamily="34" charset="0"/>
              </a:rPr>
              <a:t>Access router</a:t>
            </a:r>
          </a:p>
        </p:txBody>
      </p:sp>
      <p:sp>
        <p:nvSpPr>
          <p:cNvPr id="450628" name="Freeform 159"/>
          <p:cNvSpPr>
            <a:spLocks/>
          </p:cNvSpPr>
          <p:nvPr/>
        </p:nvSpPr>
        <p:spPr bwMode="auto">
          <a:xfrm>
            <a:off x="1465263" y="2244725"/>
            <a:ext cx="2046287" cy="603250"/>
          </a:xfrm>
          <a:custGeom>
            <a:avLst/>
            <a:gdLst>
              <a:gd name="T0" fmla="*/ 378531 w 1292"/>
              <a:gd name="T1" fmla="*/ 3365 h 1255"/>
              <a:gd name="T2" fmla="*/ 55433 w 1292"/>
              <a:gd name="T3" fmla="*/ 75466 h 1255"/>
              <a:gd name="T4" fmla="*/ 45931 w 1292"/>
              <a:gd name="T5" fmla="*/ 251394 h 1255"/>
              <a:gd name="T6" fmla="*/ 83942 w 1292"/>
              <a:gd name="T7" fmla="*/ 398481 h 1255"/>
              <a:gd name="T8" fmla="*/ 388034 w 1292"/>
              <a:gd name="T9" fmla="*/ 418670 h 1255"/>
              <a:gd name="T10" fmla="*/ 1024727 w 1292"/>
              <a:gd name="T11" fmla="*/ 542685 h 1255"/>
              <a:gd name="T12" fmla="*/ 1575894 w 1292"/>
              <a:gd name="T13" fmla="*/ 594598 h 1255"/>
              <a:gd name="T14" fmla="*/ 1898992 w 1292"/>
              <a:gd name="T15" fmla="*/ 490771 h 1255"/>
              <a:gd name="T16" fmla="*/ 2013027 w 1292"/>
              <a:gd name="T17" fmla="*/ 213901 h 1255"/>
              <a:gd name="T18" fmla="*/ 1908495 w 1292"/>
              <a:gd name="T19" fmla="*/ 101423 h 1255"/>
              <a:gd name="T20" fmla="*/ 1186276 w 1292"/>
              <a:gd name="T21" fmla="*/ 55278 h 1255"/>
              <a:gd name="T22" fmla="*/ 378531 w 1292"/>
              <a:gd name="T23" fmla="*/ 3365 h 1255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292"/>
              <a:gd name="T37" fmla="*/ 0 h 1255"/>
              <a:gd name="T38" fmla="*/ 1292 w 1292"/>
              <a:gd name="T39" fmla="*/ 1255 h 1255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292" h="1255">
                <a:moveTo>
                  <a:pt x="239" y="7"/>
                </a:moveTo>
                <a:cubicBezTo>
                  <a:pt x="120" y="14"/>
                  <a:pt x="70" y="71"/>
                  <a:pt x="35" y="157"/>
                </a:cubicBezTo>
                <a:cubicBezTo>
                  <a:pt x="0" y="243"/>
                  <a:pt x="26" y="411"/>
                  <a:pt x="29" y="523"/>
                </a:cubicBezTo>
                <a:cubicBezTo>
                  <a:pt x="32" y="635"/>
                  <a:pt x="17" y="771"/>
                  <a:pt x="53" y="829"/>
                </a:cubicBezTo>
                <a:cubicBezTo>
                  <a:pt x="89" y="887"/>
                  <a:pt x="146" y="821"/>
                  <a:pt x="245" y="871"/>
                </a:cubicBezTo>
                <a:cubicBezTo>
                  <a:pt x="344" y="921"/>
                  <a:pt x="522" y="1068"/>
                  <a:pt x="647" y="1129"/>
                </a:cubicBezTo>
                <a:cubicBezTo>
                  <a:pt x="772" y="1190"/>
                  <a:pt x="903" y="1255"/>
                  <a:pt x="995" y="1237"/>
                </a:cubicBezTo>
                <a:cubicBezTo>
                  <a:pt x="1087" y="1219"/>
                  <a:pt x="1153" y="1153"/>
                  <a:pt x="1199" y="1021"/>
                </a:cubicBezTo>
                <a:cubicBezTo>
                  <a:pt x="1245" y="889"/>
                  <a:pt x="1270" y="580"/>
                  <a:pt x="1271" y="445"/>
                </a:cubicBezTo>
                <a:cubicBezTo>
                  <a:pt x="1272" y="310"/>
                  <a:pt x="1292" y="266"/>
                  <a:pt x="1205" y="211"/>
                </a:cubicBezTo>
                <a:cubicBezTo>
                  <a:pt x="1118" y="156"/>
                  <a:pt x="908" y="150"/>
                  <a:pt x="749" y="115"/>
                </a:cubicBezTo>
                <a:cubicBezTo>
                  <a:pt x="590" y="80"/>
                  <a:pt x="358" y="0"/>
                  <a:pt x="239" y="7"/>
                </a:cubicBezTo>
                <a:close/>
              </a:path>
            </a:pathLst>
          </a:custGeom>
          <a:solidFill>
            <a:srgbClr val="00FF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i="0">
                <a:solidFill>
                  <a:srgbClr val="000000"/>
                </a:solidFill>
                <a:latin typeface="Calibri" pitchFamily="34" charset="0"/>
              </a:rPr>
              <a:t>Internet</a:t>
            </a:r>
          </a:p>
        </p:txBody>
      </p:sp>
      <p:sp>
        <p:nvSpPr>
          <p:cNvPr id="1116" name="Freeform 23"/>
          <p:cNvSpPr/>
          <p:nvPr/>
        </p:nvSpPr>
        <p:spPr>
          <a:xfrm>
            <a:off x="2105025" y="2162175"/>
            <a:ext cx="4329113" cy="3430588"/>
          </a:xfrm>
          <a:custGeom>
            <a:avLst/>
            <a:gdLst>
              <a:gd name="connsiteX0" fmla="*/ 0 w 4054022"/>
              <a:gd name="connsiteY0" fmla="*/ 0 h 3681545"/>
              <a:gd name="connsiteX1" fmla="*/ 3284271 w 4054022"/>
              <a:gd name="connsiteY1" fmla="*/ 1436700 h 3681545"/>
              <a:gd name="connsiteX2" fmla="*/ 3309929 w 4054022"/>
              <a:gd name="connsiteY2" fmla="*/ 1936980 h 3681545"/>
              <a:gd name="connsiteX3" fmla="*/ 4054022 w 4054022"/>
              <a:gd name="connsiteY3" fmla="*/ 1552149 h 3681545"/>
              <a:gd name="connsiteX4" fmla="*/ 4054022 w 4054022"/>
              <a:gd name="connsiteY4" fmla="*/ 1731737 h 3681545"/>
              <a:gd name="connsiteX5" fmla="*/ 3245783 w 4054022"/>
              <a:gd name="connsiteY5" fmla="*/ 2116567 h 3681545"/>
              <a:gd name="connsiteX6" fmla="*/ 3784609 w 4054022"/>
              <a:gd name="connsiteY6" fmla="*/ 2924711 h 3681545"/>
              <a:gd name="connsiteX7" fmla="*/ 3784609 w 4054022"/>
              <a:gd name="connsiteY7" fmla="*/ 3681545 h 3681545"/>
              <a:gd name="connsiteX0" fmla="*/ 0 w 4169484"/>
              <a:gd name="connsiteY0" fmla="*/ 0 h 3694373"/>
              <a:gd name="connsiteX1" fmla="*/ 3399733 w 4169484"/>
              <a:gd name="connsiteY1" fmla="*/ 1449528 h 3694373"/>
              <a:gd name="connsiteX2" fmla="*/ 3425391 w 4169484"/>
              <a:gd name="connsiteY2" fmla="*/ 1949808 h 3694373"/>
              <a:gd name="connsiteX3" fmla="*/ 4169484 w 4169484"/>
              <a:gd name="connsiteY3" fmla="*/ 1564977 h 3694373"/>
              <a:gd name="connsiteX4" fmla="*/ 4169484 w 4169484"/>
              <a:gd name="connsiteY4" fmla="*/ 1744565 h 3694373"/>
              <a:gd name="connsiteX5" fmla="*/ 3361245 w 4169484"/>
              <a:gd name="connsiteY5" fmla="*/ 2129395 h 3694373"/>
              <a:gd name="connsiteX6" fmla="*/ 3900071 w 4169484"/>
              <a:gd name="connsiteY6" fmla="*/ 2937539 h 3694373"/>
              <a:gd name="connsiteX7" fmla="*/ 3900071 w 4169484"/>
              <a:gd name="connsiteY7" fmla="*/ 3694373 h 3694373"/>
              <a:gd name="connsiteX0" fmla="*/ 0 w 4169484"/>
              <a:gd name="connsiteY0" fmla="*/ 0 h 3694373"/>
              <a:gd name="connsiteX1" fmla="*/ 3399733 w 4169484"/>
              <a:gd name="connsiteY1" fmla="*/ 1449528 h 3694373"/>
              <a:gd name="connsiteX2" fmla="*/ 3425391 w 4169484"/>
              <a:gd name="connsiteY2" fmla="*/ 1949808 h 3694373"/>
              <a:gd name="connsiteX3" fmla="*/ 4169484 w 4169484"/>
              <a:gd name="connsiteY3" fmla="*/ 1564977 h 3694373"/>
              <a:gd name="connsiteX4" fmla="*/ 4169484 w 4169484"/>
              <a:gd name="connsiteY4" fmla="*/ 1744565 h 3694373"/>
              <a:gd name="connsiteX5" fmla="*/ 3361245 w 4169484"/>
              <a:gd name="connsiteY5" fmla="*/ 2129395 h 3694373"/>
              <a:gd name="connsiteX6" fmla="*/ 3797438 w 4169484"/>
              <a:gd name="connsiteY6" fmla="*/ 2886229 h 3694373"/>
              <a:gd name="connsiteX7" fmla="*/ 3900071 w 4169484"/>
              <a:gd name="connsiteY7" fmla="*/ 3694373 h 3694373"/>
              <a:gd name="connsiteX0" fmla="*/ 0 w 4169484"/>
              <a:gd name="connsiteY0" fmla="*/ 0 h 3668718"/>
              <a:gd name="connsiteX1" fmla="*/ 3399733 w 4169484"/>
              <a:gd name="connsiteY1" fmla="*/ 1449528 h 3668718"/>
              <a:gd name="connsiteX2" fmla="*/ 3425391 w 4169484"/>
              <a:gd name="connsiteY2" fmla="*/ 1949808 h 3668718"/>
              <a:gd name="connsiteX3" fmla="*/ 4169484 w 4169484"/>
              <a:gd name="connsiteY3" fmla="*/ 1564977 h 3668718"/>
              <a:gd name="connsiteX4" fmla="*/ 4169484 w 4169484"/>
              <a:gd name="connsiteY4" fmla="*/ 1744565 h 3668718"/>
              <a:gd name="connsiteX5" fmla="*/ 3361245 w 4169484"/>
              <a:gd name="connsiteY5" fmla="*/ 2129395 h 3668718"/>
              <a:gd name="connsiteX6" fmla="*/ 3797438 w 4169484"/>
              <a:gd name="connsiteY6" fmla="*/ 2886229 h 3668718"/>
              <a:gd name="connsiteX7" fmla="*/ 3835926 w 4169484"/>
              <a:gd name="connsiteY7" fmla="*/ 3668718 h 3668718"/>
              <a:gd name="connsiteX0" fmla="*/ 0 w 4169484"/>
              <a:gd name="connsiteY0" fmla="*/ 0 h 3668718"/>
              <a:gd name="connsiteX1" fmla="*/ 3399733 w 4169484"/>
              <a:gd name="connsiteY1" fmla="*/ 1449528 h 3668718"/>
              <a:gd name="connsiteX2" fmla="*/ 3425391 w 4169484"/>
              <a:gd name="connsiteY2" fmla="*/ 1949808 h 3668718"/>
              <a:gd name="connsiteX3" fmla="*/ 4169484 w 4169484"/>
              <a:gd name="connsiteY3" fmla="*/ 1564977 h 3668718"/>
              <a:gd name="connsiteX4" fmla="*/ 4169484 w 4169484"/>
              <a:gd name="connsiteY4" fmla="*/ 1680426 h 3668718"/>
              <a:gd name="connsiteX5" fmla="*/ 3361245 w 4169484"/>
              <a:gd name="connsiteY5" fmla="*/ 2129395 h 3668718"/>
              <a:gd name="connsiteX6" fmla="*/ 3797438 w 4169484"/>
              <a:gd name="connsiteY6" fmla="*/ 2886229 h 3668718"/>
              <a:gd name="connsiteX7" fmla="*/ 3835926 w 4169484"/>
              <a:gd name="connsiteY7" fmla="*/ 3668718 h 3668718"/>
              <a:gd name="connsiteX0" fmla="*/ 0 w 4169484"/>
              <a:gd name="connsiteY0" fmla="*/ 0 h 3668718"/>
              <a:gd name="connsiteX1" fmla="*/ 3399733 w 4169484"/>
              <a:gd name="connsiteY1" fmla="*/ 1449528 h 3668718"/>
              <a:gd name="connsiteX2" fmla="*/ 3425391 w 4169484"/>
              <a:gd name="connsiteY2" fmla="*/ 1949808 h 3668718"/>
              <a:gd name="connsiteX3" fmla="*/ 4169484 w 4169484"/>
              <a:gd name="connsiteY3" fmla="*/ 1564977 h 3668718"/>
              <a:gd name="connsiteX4" fmla="*/ 4169484 w 4169484"/>
              <a:gd name="connsiteY4" fmla="*/ 1680426 h 3668718"/>
              <a:gd name="connsiteX5" fmla="*/ 3399733 w 4169484"/>
              <a:gd name="connsiteY5" fmla="*/ 2142223 h 3668718"/>
              <a:gd name="connsiteX6" fmla="*/ 3797438 w 4169484"/>
              <a:gd name="connsiteY6" fmla="*/ 2886229 h 3668718"/>
              <a:gd name="connsiteX7" fmla="*/ 3835926 w 4169484"/>
              <a:gd name="connsiteY7" fmla="*/ 3668718 h 3668718"/>
              <a:gd name="connsiteX0" fmla="*/ 0 w 4169484"/>
              <a:gd name="connsiteY0" fmla="*/ 0 h 3668718"/>
              <a:gd name="connsiteX1" fmla="*/ 3399733 w 4169484"/>
              <a:gd name="connsiteY1" fmla="*/ 1449528 h 3668718"/>
              <a:gd name="connsiteX2" fmla="*/ 3425391 w 4169484"/>
              <a:gd name="connsiteY2" fmla="*/ 1949808 h 3668718"/>
              <a:gd name="connsiteX3" fmla="*/ 4169484 w 4169484"/>
              <a:gd name="connsiteY3" fmla="*/ 1564977 h 3668718"/>
              <a:gd name="connsiteX4" fmla="*/ 4169484 w 4169484"/>
              <a:gd name="connsiteY4" fmla="*/ 1680426 h 3668718"/>
              <a:gd name="connsiteX5" fmla="*/ 3386904 w 4169484"/>
              <a:gd name="connsiteY5" fmla="*/ 2078085 h 3668718"/>
              <a:gd name="connsiteX6" fmla="*/ 3797438 w 4169484"/>
              <a:gd name="connsiteY6" fmla="*/ 2886229 h 3668718"/>
              <a:gd name="connsiteX7" fmla="*/ 3835926 w 4169484"/>
              <a:gd name="connsiteY7" fmla="*/ 3668718 h 3668718"/>
              <a:gd name="connsiteX0" fmla="*/ 0 w 4169484"/>
              <a:gd name="connsiteY0" fmla="*/ 0 h 3668718"/>
              <a:gd name="connsiteX1" fmla="*/ 3399733 w 4169484"/>
              <a:gd name="connsiteY1" fmla="*/ 1449528 h 3668718"/>
              <a:gd name="connsiteX2" fmla="*/ 3425391 w 4169484"/>
              <a:gd name="connsiteY2" fmla="*/ 1949808 h 3668718"/>
              <a:gd name="connsiteX3" fmla="*/ 4169484 w 4169484"/>
              <a:gd name="connsiteY3" fmla="*/ 1564977 h 3668718"/>
              <a:gd name="connsiteX4" fmla="*/ 4169484 w 4169484"/>
              <a:gd name="connsiteY4" fmla="*/ 1680426 h 3668718"/>
              <a:gd name="connsiteX5" fmla="*/ 3386904 w 4169484"/>
              <a:gd name="connsiteY5" fmla="*/ 2078085 h 3668718"/>
              <a:gd name="connsiteX6" fmla="*/ 3848754 w 4169484"/>
              <a:gd name="connsiteY6" fmla="*/ 2873401 h 3668718"/>
              <a:gd name="connsiteX7" fmla="*/ 3835926 w 4169484"/>
              <a:gd name="connsiteY7" fmla="*/ 3668718 h 3668718"/>
              <a:gd name="connsiteX0" fmla="*/ 0 w 4169484"/>
              <a:gd name="connsiteY0" fmla="*/ 0 h 3643063"/>
              <a:gd name="connsiteX1" fmla="*/ 3399733 w 4169484"/>
              <a:gd name="connsiteY1" fmla="*/ 1449528 h 3643063"/>
              <a:gd name="connsiteX2" fmla="*/ 3425391 w 4169484"/>
              <a:gd name="connsiteY2" fmla="*/ 1949808 h 3643063"/>
              <a:gd name="connsiteX3" fmla="*/ 4169484 w 4169484"/>
              <a:gd name="connsiteY3" fmla="*/ 1564977 h 3643063"/>
              <a:gd name="connsiteX4" fmla="*/ 4169484 w 4169484"/>
              <a:gd name="connsiteY4" fmla="*/ 1680426 h 3643063"/>
              <a:gd name="connsiteX5" fmla="*/ 3386904 w 4169484"/>
              <a:gd name="connsiteY5" fmla="*/ 2078085 h 3643063"/>
              <a:gd name="connsiteX6" fmla="*/ 3848754 w 4169484"/>
              <a:gd name="connsiteY6" fmla="*/ 2873401 h 3643063"/>
              <a:gd name="connsiteX7" fmla="*/ 3861584 w 4169484"/>
              <a:gd name="connsiteY7" fmla="*/ 3643063 h 3643063"/>
              <a:gd name="connsiteX0" fmla="*/ 0 w 4169484"/>
              <a:gd name="connsiteY0" fmla="*/ 0 h 3643063"/>
              <a:gd name="connsiteX1" fmla="*/ 3399733 w 4169484"/>
              <a:gd name="connsiteY1" fmla="*/ 1449528 h 3643063"/>
              <a:gd name="connsiteX2" fmla="*/ 3425391 w 4169484"/>
              <a:gd name="connsiteY2" fmla="*/ 1949808 h 3643063"/>
              <a:gd name="connsiteX3" fmla="*/ 4169484 w 4169484"/>
              <a:gd name="connsiteY3" fmla="*/ 1564977 h 3643063"/>
              <a:gd name="connsiteX4" fmla="*/ 4169484 w 4169484"/>
              <a:gd name="connsiteY4" fmla="*/ 1680426 h 3643063"/>
              <a:gd name="connsiteX5" fmla="*/ 3386904 w 4169484"/>
              <a:gd name="connsiteY5" fmla="*/ 2078085 h 3643063"/>
              <a:gd name="connsiteX6" fmla="*/ 3874412 w 4169484"/>
              <a:gd name="connsiteY6" fmla="*/ 2834918 h 3643063"/>
              <a:gd name="connsiteX7" fmla="*/ 3861584 w 4169484"/>
              <a:gd name="connsiteY7" fmla="*/ 3643063 h 3643063"/>
              <a:gd name="connsiteX0" fmla="*/ 0 w 4169484"/>
              <a:gd name="connsiteY0" fmla="*/ 0 h 3643063"/>
              <a:gd name="connsiteX1" fmla="*/ 3079003 w 4169484"/>
              <a:gd name="connsiteY1" fmla="*/ 1398217 h 3643063"/>
              <a:gd name="connsiteX2" fmla="*/ 3425391 w 4169484"/>
              <a:gd name="connsiteY2" fmla="*/ 1949808 h 3643063"/>
              <a:gd name="connsiteX3" fmla="*/ 4169484 w 4169484"/>
              <a:gd name="connsiteY3" fmla="*/ 1564977 h 3643063"/>
              <a:gd name="connsiteX4" fmla="*/ 4169484 w 4169484"/>
              <a:gd name="connsiteY4" fmla="*/ 1680426 h 3643063"/>
              <a:gd name="connsiteX5" fmla="*/ 3386904 w 4169484"/>
              <a:gd name="connsiteY5" fmla="*/ 2078085 h 3643063"/>
              <a:gd name="connsiteX6" fmla="*/ 3874412 w 4169484"/>
              <a:gd name="connsiteY6" fmla="*/ 2834918 h 3643063"/>
              <a:gd name="connsiteX7" fmla="*/ 3861584 w 4169484"/>
              <a:gd name="connsiteY7" fmla="*/ 3643063 h 3643063"/>
              <a:gd name="connsiteX0" fmla="*/ 0 w 4169484"/>
              <a:gd name="connsiteY0" fmla="*/ 0 h 3643063"/>
              <a:gd name="connsiteX1" fmla="*/ 3079003 w 4169484"/>
              <a:gd name="connsiteY1" fmla="*/ 1398217 h 3643063"/>
              <a:gd name="connsiteX2" fmla="*/ 3207294 w 4169484"/>
              <a:gd name="connsiteY2" fmla="*/ 2013946 h 3643063"/>
              <a:gd name="connsiteX3" fmla="*/ 4169484 w 4169484"/>
              <a:gd name="connsiteY3" fmla="*/ 1564977 h 3643063"/>
              <a:gd name="connsiteX4" fmla="*/ 4169484 w 4169484"/>
              <a:gd name="connsiteY4" fmla="*/ 1680426 h 3643063"/>
              <a:gd name="connsiteX5" fmla="*/ 3386904 w 4169484"/>
              <a:gd name="connsiteY5" fmla="*/ 2078085 h 3643063"/>
              <a:gd name="connsiteX6" fmla="*/ 3874412 w 4169484"/>
              <a:gd name="connsiteY6" fmla="*/ 2834918 h 3643063"/>
              <a:gd name="connsiteX7" fmla="*/ 3861584 w 4169484"/>
              <a:gd name="connsiteY7" fmla="*/ 3643063 h 3643063"/>
              <a:gd name="connsiteX0" fmla="*/ 0 w 4169484"/>
              <a:gd name="connsiteY0" fmla="*/ 0 h 3643063"/>
              <a:gd name="connsiteX1" fmla="*/ 3066174 w 4169484"/>
              <a:gd name="connsiteY1" fmla="*/ 1488011 h 3643063"/>
              <a:gd name="connsiteX2" fmla="*/ 3207294 w 4169484"/>
              <a:gd name="connsiteY2" fmla="*/ 2013946 h 3643063"/>
              <a:gd name="connsiteX3" fmla="*/ 4169484 w 4169484"/>
              <a:gd name="connsiteY3" fmla="*/ 1564977 h 3643063"/>
              <a:gd name="connsiteX4" fmla="*/ 4169484 w 4169484"/>
              <a:gd name="connsiteY4" fmla="*/ 1680426 h 3643063"/>
              <a:gd name="connsiteX5" fmla="*/ 3386904 w 4169484"/>
              <a:gd name="connsiteY5" fmla="*/ 2078085 h 3643063"/>
              <a:gd name="connsiteX6" fmla="*/ 3874412 w 4169484"/>
              <a:gd name="connsiteY6" fmla="*/ 2834918 h 3643063"/>
              <a:gd name="connsiteX7" fmla="*/ 3861584 w 4169484"/>
              <a:gd name="connsiteY7" fmla="*/ 3643063 h 3643063"/>
              <a:gd name="connsiteX0" fmla="*/ 0 w 4336264"/>
              <a:gd name="connsiteY0" fmla="*/ 0 h 3450648"/>
              <a:gd name="connsiteX1" fmla="*/ 3232954 w 4336264"/>
              <a:gd name="connsiteY1" fmla="*/ 1295596 h 3450648"/>
              <a:gd name="connsiteX2" fmla="*/ 3374074 w 4336264"/>
              <a:gd name="connsiteY2" fmla="*/ 1821531 h 3450648"/>
              <a:gd name="connsiteX3" fmla="*/ 4336264 w 4336264"/>
              <a:gd name="connsiteY3" fmla="*/ 1372562 h 3450648"/>
              <a:gd name="connsiteX4" fmla="*/ 4336264 w 4336264"/>
              <a:gd name="connsiteY4" fmla="*/ 1488011 h 3450648"/>
              <a:gd name="connsiteX5" fmla="*/ 3553684 w 4336264"/>
              <a:gd name="connsiteY5" fmla="*/ 1885670 h 3450648"/>
              <a:gd name="connsiteX6" fmla="*/ 4041192 w 4336264"/>
              <a:gd name="connsiteY6" fmla="*/ 2642503 h 3450648"/>
              <a:gd name="connsiteX7" fmla="*/ 4028364 w 4336264"/>
              <a:gd name="connsiteY7" fmla="*/ 3450648 h 3450648"/>
              <a:gd name="connsiteX0" fmla="*/ 0 w 4336264"/>
              <a:gd name="connsiteY0" fmla="*/ 0 h 3450648"/>
              <a:gd name="connsiteX1" fmla="*/ 3258612 w 4336264"/>
              <a:gd name="connsiteY1" fmla="*/ 1346907 h 3450648"/>
              <a:gd name="connsiteX2" fmla="*/ 3374074 w 4336264"/>
              <a:gd name="connsiteY2" fmla="*/ 1821531 h 3450648"/>
              <a:gd name="connsiteX3" fmla="*/ 4336264 w 4336264"/>
              <a:gd name="connsiteY3" fmla="*/ 1372562 h 3450648"/>
              <a:gd name="connsiteX4" fmla="*/ 4336264 w 4336264"/>
              <a:gd name="connsiteY4" fmla="*/ 1488011 h 3450648"/>
              <a:gd name="connsiteX5" fmla="*/ 3553684 w 4336264"/>
              <a:gd name="connsiteY5" fmla="*/ 1885670 h 3450648"/>
              <a:gd name="connsiteX6" fmla="*/ 4041192 w 4336264"/>
              <a:gd name="connsiteY6" fmla="*/ 2642503 h 3450648"/>
              <a:gd name="connsiteX7" fmla="*/ 4028364 w 4336264"/>
              <a:gd name="connsiteY7" fmla="*/ 3450648 h 3450648"/>
              <a:gd name="connsiteX0" fmla="*/ 0 w 4336264"/>
              <a:gd name="connsiteY0" fmla="*/ 0 h 3450648"/>
              <a:gd name="connsiteX1" fmla="*/ 3258612 w 4336264"/>
              <a:gd name="connsiteY1" fmla="*/ 1346907 h 3450648"/>
              <a:gd name="connsiteX2" fmla="*/ 3284270 w 4336264"/>
              <a:gd name="connsiteY2" fmla="*/ 1834359 h 3450648"/>
              <a:gd name="connsiteX3" fmla="*/ 4336264 w 4336264"/>
              <a:gd name="connsiteY3" fmla="*/ 1372562 h 3450648"/>
              <a:gd name="connsiteX4" fmla="*/ 4336264 w 4336264"/>
              <a:gd name="connsiteY4" fmla="*/ 1488011 h 3450648"/>
              <a:gd name="connsiteX5" fmla="*/ 3553684 w 4336264"/>
              <a:gd name="connsiteY5" fmla="*/ 1885670 h 3450648"/>
              <a:gd name="connsiteX6" fmla="*/ 4041192 w 4336264"/>
              <a:gd name="connsiteY6" fmla="*/ 2642503 h 3450648"/>
              <a:gd name="connsiteX7" fmla="*/ 4028364 w 4336264"/>
              <a:gd name="connsiteY7" fmla="*/ 3450648 h 3450648"/>
              <a:gd name="connsiteX0" fmla="*/ 0 w 4336264"/>
              <a:gd name="connsiteY0" fmla="*/ 0 h 3450648"/>
              <a:gd name="connsiteX1" fmla="*/ 3258612 w 4336264"/>
              <a:gd name="connsiteY1" fmla="*/ 1346907 h 3450648"/>
              <a:gd name="connsiteX2" fmla="*/ 3284270 w 4336264"/>
              <a:gd name="connsiteY2" fmla="*/ 1834359 h 3450648"/>
              <a:gd name="connsiteX3" fmla="*/ 4336264 w 4336264"/>
              <a:gd name="connsiteY3" fmla="*/ 1372562 h 3450648"/>
              <a:gd name="connsiteX4" fmla="*/ 4336264 w 4336264"/>
              <a:gd name="connsiteY4" fmla="*/ 1488011 h 3450648"/>
              <a:gd name="connsiteX5" fmla="*/ 3540855 w 4336264"/>
              <a:gd name="connsiteY5" fmla="*/ 1962636 h 3450648"/>
              <a:gd name="connsiteX6" fmla="*/ 4041192 w 4336264"/>
              <a:gd name="connsiteY6" fmla="*/ 2642503 h 3450648"/>
              <a:gd name="connsiteX7" fmla="*/ 4028364 w 4336264"/>
              <a:gd name="connsiteY7" fmla="*/ 3450648 h 3450648"/>
              <a:gd name="connsiteX0" fmla="*/ 0 w 4336264"/>
              <a:gd name="connsiteY0" fmla="*/ 0 h 3450648"/>
              <a:gd name="connsiteX1" fmla="*/ 3258612 w 4336264"/>
              <a:gd name="connsiteY1" fmla="*/ 1346907 h 3450648"/>
              <a:gd name="connsiteX2" fmla="*/ 3284270 w 4336264"/>
              <a:gd name="connsiteY2" fmla="*/ 1834359 h 3450648"/>
              <a:gd name="connsiteX3" fmla="*/ 4336264 w 4336264"/>
              <a:gd name="connsiteY3" fmla="*/ 1372562 h 3450648"/>
              <a:gd name="connsiteX4" fmla="*/ 4336264 w 4336264"/>
              <a:gd name="connsiteY4" fmla="*/ 1488011 h 3450648"/>
              <a:gd name="connsiteX5" fmla="*/ 3540855 w 4336264"/>
              <a:gd name="connsiteY5" fmla="*/ 2008941 h 3450648"/>
              <a:gd name="connsiteX6" fmla="*/ 4041192 w 4336264"/>
              <a:gd name="connsiteY6" fmla="*/ 2642503 h 3450648"/>
              <a:gd name="connsiteX7" fmla="*/ 4028364 w 4336264"/>
              <a:gd name="connsiteY7" fmla="*/ 3450648 h 3450648"/>
              <a:gd name="connsiteX0" fmla="*/ 0 w 4336264"/>
              <a:gd name="connsiteY0" fmla="*/ 0 h 3450648"/>
              <a:gd name="connsiteX1" fmla="*/ 3258612 w 4336264"/>
              <a:gd name="connsiteY1" fmla="*/ 1346907 h 3450648"/>
              <a:gd name="connsiteX2" fmla="*/ 3284270 w 4336264"/>
              <a:gd name="connsiteY2" fmla="*/ 1834359 h 3450648"/>
              <a:gd name="connsiteX3" fmla="*/ 4336264 w 4336264"/>
              <a:gd name="connsiteY3" fmla="*/ 1372562 h 3450648"/>
              <a:gd name="connsiteX4" fmla="*/ 4309805 w 4336264"/>
              <a:gd name="connsiteY4" fmla="*/ 1646769 h 3450648"/>
              <a:gd name="connsiteX5" fmla="*/ 3540855 w 4336264"/>
              <a:gd name="connsiteY5" fmla="*/ 2008941 h 3450648"/>
              <a:gd name="connsiteX6" fmla="*/ 4041192 w 4336264"/>
              <a:gd name="connsiteY6" fmla="*/ 2642503 h 3450648"/>
              <a:gd name="connsiteX7" fmla="*/ 4028364 w 4336264"/>
              <a:gd name="connsiteY7" fmla="*/ 3450648 h 3450648"/>
              <a:gd name="connsiteX0" fmla="*/ 0 w 4316420"/>
              <a:gd name="connsiteY0" fmla="*/ 0 h 3450648"/>
              <a:gd name="connsiteX1" fmla="*/ 3258612 w 4316420"/>
              <a:gd name="connsiteY1" fmla="*/ 1346907 h 3450648"/>
              <a:gd name="connsiteX2" fmla="*/ 3284270 w 4316420"/>
              <a:gd name="connsiteY2" fmla="*/ 1834359 h 3450648"/>
              <a:gd name="connsiteX3" fmla="*/ 4316420 w 4316420"/>
              <a:gd name="connsiteY3" fmla="*/ 1498245 h 3450648"/>
              <a:gd name="connsiteX4" fmla="*/ 4309805 w 4316420"/>
              <a:gd name="connsiteY4" fmla="*/ 1646769 h 3450648"/>
              <a:gd name="connsiteX5" fmla="*/ 3540855 w 4316420"/>
              <a:gd name="connsiteY5" fmla="*/ 2008941 h 3450648"/>
              <a:gd name="connsiteX6" fmla="*/ 4041192 w 4316420"/>
              <a:gd name="connsiteY6" fmla="*/ 2642503 h 3450648"/>
              <a:gd name="connsiteX7" fmla="*/ 4028364 w 4316420"/>
              <a:gd name="connsiteY7" fmla="*/ 3450648 h 3450648"/>
              <a:gd name="connsiteX0" fmla="*/ 0 w 4316420"/>
              <a:gd name="connsiteY0" fmla="*/ 0 h 3450648"/>
              <a:gd name="connsiteX1" fmla="*/ 3258612 w 4316420"/>
              <a:gd name="connsiteY1" fmla="*/ 1346907 h 3450648"/>
              <a:gd name="connsiteX2" fmla="*/ 3350417 w 4316420"/>
              <a:gd name="connsiteY2" fmla="*/ 1940198 h 3450648"/>
              <a:gd name="connsiteX3" fmla="*/ 4316420 w 4316420"/>
              <a:gd name="connsiteY3" fmla="*/ 1498245 h 3450648"/>
              <a:gd name="connsiteX4" fmla="*/ 4309805 w 4316420"/>
              <a:gd name="connsiteY4" fmla="*/ 1646769 h 3450648"/>
              <a:gd name="connsiteX5" fmla="*/ 3540855 w 4316420"/>
              <a:gd name="connsiteY5" fmla="*/ 2008941 h 3450648"/>
              <a:gd name="connsiteX6" fmla="*/ 4041192 w 4316420"/>
              <a:gd name="connsiteY6" fmla="*/ 2642503 h 3450648"/>
              <a:gd name="connsiteX7" fmla="*/ 4028364 w 4316420"/>
              <a:gd name="connsiteY7" fmla="*/ 3450648 h 3450648"/>
              <a:gd name="connsiteX0" fmla="*/ 0 w 4316420"/>
              <a:gd name="connsiteY0" fmla="*/ 0 h 3450648"/>
              <a:gd name="connsiteX1" fmla="*/ 3258612 w 4316420"/>
              <a:gd name="connsiteY1" fmla="*/ 1346907 h 3450648"/>
              <a:gd name="connsiteX2" fmla="*/ 3357031 w 4316420"/>
              <a:gd name="connsiteY2" fmla="*/ 1953428 h 3450648"/>
              <a:gd name="connsiteX3" fmla="*/ 4316420 w 4316420"/>
              <a:gd name="connsiteY3" fmla="*/ 1498245 h 3450648"/>
              <a:gd name="connsiteX4" fmla="*/ 4309805 w 4316420"/>
              <a:gd name="connsiteY4" fmla="*/ 1646769 h 3450648"/>
              <a:gd name="connsiteX5" fmla="*/ 3540855 w 4316420"/>
              <a:gd name="connsiteY5" fmla="*/ 2008941 h 3450648"/>
              <a:gd name="connsiteX6" fmla="*/ 4041192 w 4316420"/>
              <a:gd name="connsiteY6" fmla="*/ 2642503 h 3450648"/>
              <a:gd name="connsiteX7" fmla="*/ 4028364 w 4316420"/>
              <a:gd name="connsiteY7" fmla="*/ 3450648 h 3450648"/>
              <a:gd name="connsiteX0" fmla="*/ 0 w 4316420"/>
              <a:gd name="connsiteY0" fmla="*/ 0 h 3450648"/>
              <a:gd name="connsiteX1" fmla="*/ 3337988 w 4316420"/>
              <a:gd name="connsiteY1" fmla="*/ 1432901 h 3450648"/>
              <a:gd name="connsiteX2" fmla="*/ 3357031 w 4316420"/>
              <a:gd name="connsiteY2" fmla="*/ 1953428 h 3450648"/>
              <a:gd name="connsiteX3" fmla="*/ 4316420 w 4316420"/>
              <a:gd name="connsiteY3" fmla="*/ 1498245 h 3450648"/>
              <a:gd name="connsiteX4" fmla="*/ 4309805 w 4316420"/>
              <a:gd name="connsiteY4" fmla="*/ 1646769 h 3450648"/>
              <a:gd name="connsiteX5" fmla="*/ 3540855 w 4316420"/>
              <a:gd name="connsiteY5" fmla="*/ 2008941 h 3450648"/>
              <a:gd name="connsiteX6" fmla="*/ 4041192 w 4316420"/>
              <a:gd name="connsiteY6" fmla="*/ 2642503 h 3450648"/>
              <a:gd name="connsiteX7" fmla="*/ 4028364 w 4316420"/>
              <a:gd name="connsiteY7" fmla="*/ 3450648 h 3450648"/>
              <a:gd name="connsiteX0" fmla="*/ 0 w 4329650"/>
              <a:gd name="connsiteY0" fmla="*/ 0 h 3430803"/>
              <a:gd name="connsiteX1" fmla="*/ 3351218 w 4329650"/>
              <a:gd name="connsiteY1" fmla="*/ 1413056 h 3430803"/>
              <a:gd name="connsiteX2" fmla="*/ 3370261 w 4329650"/>
              <a:gd name="connsiteY2" fmla="*/ 1933583 h 3430803"/>
              <a:gd name="connsiteX3" fmla="*/ 4329650 w 4329650"/>
              <a:gd name="connsiteY3" fmla="*/ 1478400 h 3430803"/>
              <a:gd name="connsiteX4" fmla="*/ 4323035 w 4329650"/>
              <a:gd name="connsiteY4" fmla="*/ 1626924 h 3430803"/>
              <a:gd name="connsiteX5" fmla="*/ 3554085 w 4329650"/>
              <a:gd name="connsiteY5" fmla="*/ 1989096 h 3430803"/>
              <a:gd name="connsiteX6" fmla="*/ 4054422 w 4329650"/>
              <a:gd name="connsiteY6" fmla="*/ 2622658 h 3430803"/>
              <a:gd name="connsiteX7" fmla="*/ 4041594 w 4329650"/>
              <a:gd name="connsiteY7" fmla="*/ 3430803 h 3430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329650" h="3430803">
                <a:moveTo>
                  <a:pt x="0" y="0"/>
                </a:moveTo>
                <a:lnTo>
                  <a:pt x="3351218" y="1413056"/>
                </a:lnTo>
                <a:lnTo>
                  <a:pt x="3370261" y="1933583"/>
                </a:lnTo>
                <a:lnTo>
                  <a:pt x="4329650" y="1478400"/>
                </a:lnTo>
                <a:lnTo>
                  <a:pt x="4323035" y="1626924"/>
                </a:lnTo>
                <a:lnTo>
                  <a:pt x="3554085" y="1989096"/>
                </a:lnTo>
                <a:lnTo>
                  <a:pt x="4054422" y="2622658"/>
                </a:lnTo>
                <a:lnTo>
                  <a:pt x="4041594" y="3430803"/>
                </a:lnTo>
              </a:path>
            </a:pathLst>
          </a:custGeom>
          <a:ln w="47625">
            <a:solidFill>
              <a:srgbClr val="CC0000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1117" name="Freeform 25"/>
          <p:cNvSpPr/>
          <p:nvPr/>
        </p:nvSpPr>
        <p:spPr>
          <a:xfrm>
            <a:off x="4657725" y="4206875"/>
            <a:ext cx="1371600" cy="1373188"/>
          </a:xfrm>
          <a:custGeom>
            <a:avLst/>
            <a:gdLst>
              <a:gd name="connsiteX0" fmla="*/ 1372723 w 1372723"/>
              <a:gd name="connsiteY0" fmla="*/ 1359734 h 1372562"/>
              <a:gd name="connsiteX1" fmla="*/ 1372723 w 1372723"/>
              <a:gd name="connsiteY1" fmla="*/ 564418 h 1372562"/>
              <a:gd name="connsiteX2" fmla="*/ 936531 w 1372723"/>
              <a:gd name="connsiteY2" fmla="*/ 25655 h 1372562"/>
              <a:gd name="connsiteX3" fmla="*/ 538826 w 1372723"/>
              <a:gd name="connsiteY3" fmla="*/ 0 h 1372562"/>
              <a:gd name="connsiteX4" fmla="*/ 38488 w 1372723"/>
              <a:gd name="connsiteY4" fmla="*/ 615729 h 1372562"/>
              <a:gd name="connsiteX5" fmla="*/ 0 w 1372723"/>
              <a:gd name="connsiteY5" fmla="*/ 1372562 h 1372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72723" h="1372562">
                <a:moveTo>
                  <a:pt x="1372723" y="1359734"/>
                </a:moveTo>
                <a:lnTo>
                  <a:pt x="1372723" y="564418"/>
                </a:lnTo>
                <a:lnTo>
                  <a:pt x="936531" y="25655"/>
                </a:lnTo>
                <a:lnTo>
                  <a:pt x="538826" y="0"/>
                </a:lnTo>
                <a:lnTo>
                  <a:pt x="38488" y="615729"/>
                </a:lnTo>
                <a:lnTo>
                  <a:pt x="0" y="1372562"/>
                </a:lnTo>
              </a:path>
            </a:pathLst>
          </a:custGeom>
          <a:ln w="63500">
            <a:solidFill>
              <a:srgbClr val="33CC33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1118" name="Freeform 26"/>
          <p:cNvSpPr/>
          <p:nvPr/>
        </p:nvSpPr>
        <p:spPr>
          <a:xfrm>
            <a:off x="2552700" y="2189163"/>
            <a:ext cx="3976688" cy="3333750"/>
          </a:xfrm>
          <a:custGeom>
            <a:avLst/>
            <a:gdLst>
              <a:gd name="connsiteX0" fmla="*/ 3691005 w 3975437"/>
              <a:gd name="connsiteY0" fmla="*/ 3333910 h 3333910"/>
              <a:gd name="connsiteX1" fmla="*/ 3704234 w 3975437"/>
              <a:gd name="connsiteY1" fmla="*/ 2533507 h 3333910"/>
              <a:gd name="connsiteX2" fmla="*/ 3261049 w 3975437"/>
              <a:gd name="connsiteY2" fmla="*/ 1997700 h 3333910"/>
              <a:gd name="connsiteX3" fmla="*/ 3975437 w 3975437"/>
              <a:gd name="connsiteY3" fmla="*/ 1653725 h 3333910"/>
              <a:gd name="connsiteX4" fmla="*/ 3955593 w 3975437"/>
              <a:gd name="connsiteY4" fmla="*/ 1316365 h 3333910"/>
              <a:gd name="connsiteX5" fmla="*/ 3069223 w 3975437"/>
              <a:gd name="connsiteY5" fmla="*/ 1733104 h 3333910"/>
              <a:gd name="connsiteX6" fmla="*/ 3049378 w 3975437"/>
              <a:gd name="connsiteY6" fmla="*/ 1303135 h 3333910"/>
              <a:gd name="connsiteX7" fmla="*/ 0 w 3975437"/>
              <a:gd name="connsiteY7" fmla="*/ 0 h 3333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975437" h="3333910">
                <a:moveTo>
                  <a:pt x="3691005" y="3333910"/>
                </a:moveTo>
                <a:lnTo>
                  <a:pt x="3704234" y="2533507"/>
                </a:lnTo>
                <a:lnTo>
                  <a:pt x="3261049" y="1997700"/>
                </a:lnTo>
                <a:lnTo>
                  <a:pt x="3975437" y="1653725"/>
                </a:lnTo>
                <a:lnTo>
                  <a:pt x="3955593" y="1316365"/>
                </a:lnTo>
                <a:lnTo>
                  <a:pt x="3069223" y="1733104"/>
                </a:lnTo>
                <a:lnTo>
                  <a:pt x="3049378" y="1303135"/>
                </a:lnTo>
                <a:lnTo>
                  <a:pt x="0" y="0"/>
                </a:lnTo>
              </a:path>
            </a:pathLst>
          </a:custGeom>
          <a:ln w="57150">
            <a:solidFill>
              <a:srgbClr val="0000FF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450632" name="1118 - TextBox"/>
          <p:cNvSpPr txBox="1">
            <a:spLocks noChangeArrowheads="1"/>
          </p:cNvSpPr>
          <p:nvPr/>
        </p:nvSpPr>
        <p:spPr bwMode="auto">
          <a:xfrm>
            <a:off x="4732338" y="1138238"/>
            <a:ext cx="4411662" cy="20005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l-GR" sz="2400" i="0" dirty="0" err="1" smtClean="0">
                <a:solidFill>
                  <a:srgbClr val="FF0000"/>
                </a:solidFill>
              </a:rPr>
              <a:t>εξισορροπητής</a:t>
            </a:r>
            <a:r>
              <a:rPr lang="el-GR" sz="2400" i="0" dirty="0" smtClean="0">
                <a:solidFill>
                  <a:srgbClr val="FF0000"/>
                </a:solidFill>
              </a:rPr>
              <a:t> </a:t>
            </a:r>
            <a:r>
              <a:rPr lang="el-GR" sz="2400" i="0" dirty="0">
                <a:solidFill>
                  <a:srgbClr val="FF0000"/>
                </a:solidFill>
              </a:rPr>
              <a:t>φόρτου: </a:t>
            </a:r>
            <a:r>
              <a:rPr lang="el-GR" i="0" dirty="0">
                <a:solidFill>
                  <a:schemeClr val="accent2"/>
                </a:solidFill>
              </a:rPr>
              <a:t>δρομολόγηση επιπέδου εφαρμογής</a:t>
            </a:r>
          </a:p>
          <a:p>
            <a:pPr eaLnBrk="0" hangingPunct="0">
              <a:buClr>
                <a:schemeClr val="accent2"/>
              </a:buClr>
              <a:buFont typeface="Wingdings" pitchFamily="2" charset="2"/>
              <a:buChar char="§"/>
            </a:pPr>
            <a:r>
              <a:rPr lang="el-GR" i="0" dirty="0">
                <a:solidFill>
                  <a:schemeClr val="accent2"/>
                </a:solidFill>
              </a:rPr>
              <a:t> </a:t>
            </a:r>
            <a:r>
              <a:rPr lang="el-GR" sz="1600" i="0" dirty="0">
                <a:solidFill>
                  <a:schemeClr val="accent2"/>
                </a:solidFill>
              </a:rPr>
              <a:t>λαμβάνει εξωτερικές αιτήσεις πελατών</a:t>
            </a:r>
          </a:p>
          <a:p>
            <a:pPr eaLnBrk="0" hangingPunct="0">
              <a:buClr>
                <a:schemeClr val="accent2"/>
              </a:buClr>
              <a:buFont typeface="Wingdings" pitchFamily="2" charset="2"/>
              <a:buChar char="§"/>
            </a:pPr>
            <a:r>
              <a:rPr lang="el-GR" sz="1600" i="0" dirty="0">
                <a:solidFill>
                  <a:schemeClr val="accent2"/>
                </a:solidFill>
              </a:rPr>
              <a:t>κατευθύνει το φόρτο στο </a:t>
            </a:r>
            <a:r>
              <a:rPr lang="en-US" sz="1600" i="0" dirty="0">
                <a:solidFill>
                  <a:schemeClr val="accent2"/>
                </a:solidFill>
              </a:rPr>
              <a:t>data center</a:t>
            </a:r>
            <a:endParaRPr lang="el-GR" sz="1600" i="0" dirty="0">
              <a:solidFill>
                <a:schemeClr val="accent2"/>
              </a:solidFill>
            </a:endParaRPr>
          </a:p>
          <a:p>
            <a:pPr eaLnBrk="0" hangingPunct="0">
              <a:buClr>
                <a:schemeClr val="accent2"/>
              </a:buClr>
              <a:buFont typeface="Wingdings" pitchFamily="2" charset="2"/>
              <a:buChar char="§"/>
            </a:pPr>
            <a:r>
              <a:rPr lang="el-GR" sz="1600" i="0" dirty="0">
                <a:solidFill>
                  <a:schemeClr val="accent2"/>
                </a:solidFill>
              </a:rPr>
              <a:t>επιστρέφει αποτελέσματα στον εξωτερικό πελάτη (κρύβοντας τα εσωτερικά του </a:t>
            </a:r>
            <a:r>
              <a:rPr lang="en-US" sz="1600" i="0" dirty="0">
                <a:solidFill>
                  <a:schemeClr val="accent2"/>
                </a:solidFill>
              </a:rPr>
              <a:t>data center </a:t>
            </a:r>
            <a:r>
              <a:rPr lang="el-GR" sz="1600" i="0" dirty="0">
                <a:solidFill>
                  <a:schemeClr val="accent2"/>
                </a:solidFill>
              </a:rPr>
              <a:t>από τον πελάτη)</a:t>
            </a:r>
            <a:endParaRPr lang="el-GR" i="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1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1000"/>
                                        <p:tgtEl>
                                          <p:spTgt spid="1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" dur="500"/>
                                        <p:tgtEl>
                                          <p:spTgt spid="11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1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2000"/>
                                        <p:tgtEl>
                                          <p:spTgt spid="1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585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 dirty="0" smtClean="0"/>
              <a:t>Δίκτυα κέντρων δεδομένων</a:t>
            </a:r>
          </a:p>
        </p:txBody>
      </p:sp>
      <p:sp>
        <p:nvSpPr>
          <p:cNvPr id="451586" name="2 - Θέση υποσέλιδου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l-GR" dirty="0" smtClean="0"/>
              <a:t>Δίκτυα Επικοινωνιών- </a:t>
            </a:r>
            <a:r>
              <a:rPr lang="en-US" dirty="0"/>
              <a:t>5: </a:t>
            </a:r>
            <a:r>
              <a:rPr lang="el-GR" dirty="0"/>
              <a:t>Επίπεδο ζεύξης δεδομένων</a:t>
            </a:r>
            <a:endParaRPr lang="en-US" dirty="0"/>
          </a:p>
        </p:txBody>
      </p:sp>
      <p:sp>
        <p:nvSpPr>
          <p:cNvPr id="451587" name="3 - Θέση αριθμού διαφάνειας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C3024AE0-4995-4BC2-9B51-1138ACB31626}" type="slidenum">
              <a:rPr lang="en-US" smtClean="0">
                <a:latin typeface="Arial" charset="0"/>
                <a:cs typeface="Arial" charset="0"/>
              </a:rPr>
              <a:pPr/>
              <a:t>86</a:t>
            </a:fld>
            <a:endParaRPr lang="en-US" smtClean="0">
              <a:latin typeface="Arial" charset="0"/>
              <a:cs typeface="Arial" charset="0"/>
            </a:endParaRPr>
          </a:p>
        </p:txBody>
      </p:sp>
      <p:grpSp>
        <p:nvGrpSpPr>
          <p:cNvPr id="451588" name="Group 1"/>
          <p:cNvGrpSpPr>
            <a:grpSpLocks/>
          </p:cNvGrpSpPr>
          <p:nvPr/>
        </p:nvGrpSpPr>
        <p:grpSpPr bwMode="auto">
          <a:xfrm>
            <a:off x="706438" y="3411538"/>
            <a:ext cx="7951787" cy="3033712"/>
            <a:chOff x="668088" y="1859772"/>
            <a:chExt cx="7950943" cy="3032546"/>
          </a:xfrm>
        </p:grpSpPr>
        <p:grpSp>
          <p:nvGrpSpPr>
            <p:cNvPr id="451590" name="Group 187"/>
            <p:cNvGrpSpPr>
              <a:grpSpLocks/>
            </p:cNvGrpSpPr>
            <p:nvPr/>
          </p:nvGrpSpPr>
          <p:grpSpPr bwMode="auto">
            <a:xfrm>
              <a:off x="1083832" y="1870528"/>
              <a:ext cx="1052512" cy="355600"/>
              <a:chOff x="4410" y="1365"/>
              <a:chExt cx="663" cy="224"/>
            </a:xfrm>
          </p:grpSpPr>
          <p:sp>
            <p:nvSpPr>
              <p:cNvPr id="464913" name="Rectangle 188"/>
              <p:cNvSpPr>
                <a:spLocks noChangeArrowheads="1"/>
              </p:cNvSpPr>
              <p:nvPr/>
            </p:nvSpPr>
            <p:spPr bwMode="auto">
              <a:xfrm>
                <a:off x="4410" y="1500"/>
                <a:ext cx="495" cy="87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l-GR" i="0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464914" name="AutoShape 189"/>
              <p:cNvSpPr>
                <a:spLocks noChangeArrowheads="1"/>
              </p:cNvSpPr>
              <p:nvPr/>
            </p:nvSpPr>
            <p:spPr bwMode="auto">
              <a:xfrm>
                <a:off x="4410" y="1368"/>
                <a:ext cx="663" cy="135"/>
              </a:xfrm>
              <a:prstGeom prst="parallelogram">
                <a:avLst>
                  <a:gd name="adj" fmla="val 122778"/>
                </a:avLst>
              </a:prstGeom>
              <a:gradFill rotWithShape="1">
                <a:gsLst>
                  <a:gs pos="0">
                    <a:schemeClr val="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l-GR" i="0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464915" name="Freeform 190"/>
              <p:cNvSpPr>
                <a:spLocks/>
              </p:cNvSpPr>
              <p:nvPr/>
            </p:nvSpPr>
            <p:spPr bwMode="auto">
              <a:xfrm>
                <a:off x="4904" y="1365"/>
                <a:ext cx="169" cy="224"/>
              </a:xfrm>
              <a:custGeom>
                <a:avLst/>
                <a:gdLst>
                  <a:gd name="T0" fmla="*/ 0 w 169"/>
                  <a:gd name="T1" fmla="*/ 138 h 224"/>
                  <a:gd name="T2" fmla="*/ 0 w 169"/>
                  <a:gd name="T3" fmla="*/ 224 h 224"/>
                  <a:gd name="T4" fmla="*/ 169 w 169"/>
                  <a:gd name="T5" fmla="*/ 77 h 224"/>
                  <a:gd name="T6" fmla="*/ 169 w 169"/>
                  <a:gd name="T7" fmla="*/ 0 h 224"/>
                  <a:gd name="T8" fmla="*/ 0 w 169"/>
                  <a:gd name="T9" fmla="*/ 138 h 22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69"/>
                  <a:gd name="T16" fmla="*/ 0 h 224"/>
                  <a:gd name="T17" fmla="*/ 169 w 169"/>
                  <a:gd name="T18" fmla="*/ 224 h 22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69" h="224">
                    <a:moveTo>
                      <a:pt x="0" y="138"/>
                    </a:moveTo>
                    <a:lnTo>
                      <a:pt x="0" y="224"/>
                    </a:lnTo>
                    <a:lnTo>
                      <a:pt x="169" y="77"/>
                    </a:lnTo>
                    <a:lnTo>
                      <a:pt x="169" y="0"/>
                    </a:lnTo>
                    <a:lnTo>
                      <a:pt x="0" y="138"/>
                    </a:lnTo>
                    <a:close/>
                  </a:path>
                </a:pathLst>
              </a:custGeom>
              <a:solidFill>
                <a:schemeClr val="accent1"/>
              </a:solidFill>
              <a:ln w="635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64916" name="Freeform 191"/>
              <p:cNvSpPr>
                <a:spLocks/>
              </p:cNvSpPr>
              <p:nvPr/>
            </p:nvSpPr>
            <p:spPr bwMode="auto">
              <a:xfrm>
                <a:off x="4475" y="1395"/>
                <a:ext cx="506" cy="80"/>
              </a:xfrm>
              <a:custGeom>
                <a:avLst/>
                <a:gdLst>
                  <a:gd name="T0" fmla="*/ 0 w 280"/>
                  <a:gd name="T1" fmla="*/ 80 h 63"/>
                  <a:gd name="T2" fmla="*/ 67 w 280"/>
                  <a:gd name="T3" fmla="*/ 79 h 63"/>
                  <a:gd name="T4" fmla="*/ 396 w 280"/>
                  <a:gd name="T5" fmla="*/ 0 h 63"/>
                  <a:gd name="T6" fmla="*/ 506 w 280"/>
                  <a:gd name="T7" fmla="*/ 0 h 6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0"/>
                  <a:gd name="T13" fmla="*/ 0 h 63"/>
                  <a:gd name="T14" fmla="*/ 280 w 280"/>
                  <a:gd name="T15" fmla="*/ 63 h 6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0" h="63">
                    <a:moveTo>
                      <a:pt x="0" y="63"/>
                    </a:moveTo>
                    <a:lnTo>
                      <a:pt x="37" y="62"/>
                    </a:lnTo>
                    <a:lnTo>
                      <a:pt x="219" y="0"/>
                    </a:lnTo>
                    <a:lnTo>
                      <a:pt x="280" y="0"/>
                    </a:lnTo>
                  </a:path>
                </a:pathLst>
              </a:cu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64917" name="Freeform 192"/>
              <p:cNvSpPr>
                <a:spLocks/>
              </p:cNvSpPr>
              <p:nvPr/>
            </p:nvSpPr>
            <p:spPr bwMode="auto">
              <a:xfrm>
                <a:off x="4593" y="1391"/>
                <a:ext cx="293" cy="93"/>
              </a:xfrm>
              <a:custGeom>
                <a:avLst/>
                <a:gdLst>
                  <a:gd name="T0" fmla="*/ 0 w 293"/>
                  <a:gd name="T1" fmla="*/ 0 h 93"/>
                  <a:gd name="T2" fmla="*/ 67 w 293"/>
                  <a:gd name="T3" fmla="*/ 1 h 93"/>
                  <a:gd name="T4" fmla="*/ 195 w 293"/>
                  <a:gd name="T5" fmla="*/ 93 h 93"/>
                  <a:gd name="T6" fmla="*/ 293 w 293"/>
                  <a:gd name="T7" fmla="*/ 93 h 9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93"/>
                  <a:gd name="T13" fmla="*/ 0 h 93"/>
                  <a:gd name="T14" fmla="*/ 293 w 293"/>
                  <a:gd name="T15" fmla="*/ 93 h 9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93" h="93">
                    <a:moveTo>
                      <a:pt x="0" y="0"/>
                    </a:moveTo>
                    <a:lnTo>
                      <a:pt x="67" y="1"/>
                    </a:lnTo>
                    <a:lnTo>
                      <a:pt x="195" y="93"/>
                    </a:lnTo>
                    <a:lnTo>
                      <a:pt x="293" y="93"/>
                    </a:lnTo>
                  </a:path>
                </a:pathLst>
              </a:cu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grpSp>
          <p:nvGrpSpPr>
            <p:cNvPr id="451591" name="Group 187"/>
            <p:cNvGrpSpPr>
              <a:grpSpLocks/>
            </p:cNvGrpSpPr>
            <p:nvPr/>
          </p:nvGrpSpPr>
          <p:grpSpPr bwMode="auto">
            <a:xfrm>
              <a:off x="4247454" y="1859772"/>
              <a:ext cx="1052512" cy="355600"/>
              <a:chOff x="4410" y="1365"/>
              <a:chExt cx="663" cy="224"/>
            </a:xfrm>
          </p:grpSpPr>
          <p:sp>
            <p:nvSpPr>
              <p:cNvPr id="464908" name="Rectangle 188"/>
              <p:cNvSpPr>
                <a:spLocks noChangeArrowheads="1"/>
              </p:cNvSpPr>
              <p:nvPr/>
            </p:nvSpPr>
            <p:spPr bwMode="auto">
              <a:xfrm>
                <a:off x="4410" y="1500"/>
                <a:ext cx="495" cy="87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l-GR" i="0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464909" name="AutoShape 189"/>
              <p:cNvSpPr>
                <a:spLocks noChangeArrowheads="1"/>
              </p:cNvSpPr>
              <p:nvPr/>
            </p:nvSpPr>
            <p:spPr bwMode="auto">
              <a:xfrm>
                <a:off x="4410" y="1368"/>
                <a:ext cx="663" cy="135"/>
              </a:xfrm>
              <a:prstGeom prst="parallelogram">
                <a:avLst>
                  <a:gd name="adj" fmla="val 122778"/>
                </a:avLst>
              </a:prstGeom>
              <a:gradFill rotWithShape="1">
                <a:gsLst>
                  <a:gs pos="0">
                    <a:schemeClr val="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l-GR" i="0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464910" name="Freeform 190"/>
              <p:cNvSpPr>
                <a:spLocks/>
              </p:cNvSpPr>
              <p:nvPr/>
            </p:nvSpPr>
            <p:spPr bwMode="auto">
              <a:xfrm>
                <a:off x="4904" y="1365"/>
                <a:ext cx="169" cy="224"/>
              </a:xfrm>
              <a:custGeom>
                <a:avLst/>
                <a:gdLst>
                  <a:gd name="T0" fmla="*/ 0 w 169"/>
                  <a:gd name="T1" fmla="*/ 138 h 224"/>
                  <a:gd name="T2" fmla="*/ 0 w 169"/>
                  <a:gd name="T3" fmla="*/ 224 h 224"/>
                  <a:gd name="T4" fmla="*/ 169 w 169"/>
                  <a:gd name="T5" fmla="*/ 77 h 224"/>
                  <a:gd name="T6" fmla="*/ 169 w 169"/>
                  <a:gd name="T7" fmla="*/ 0 h 224"/>
                  <a:gd name="T8" fmla="*/ 0 w 169"/>
                  <a:gd name="T9" fmla="*/ 138 h 22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69"/>
                  <a:gd name="T16" fmla="*/ 0 h 224"/>
                  <a:gd name="T17" fmla="*/ 169 w 169"/>
                  <a:gd name="T18" fmla="*/ 224 h 22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69" h="224">
                    <a:moveTo>
                      <a:pt x="0" y="138"/>
                    </a:moveTo>
                    <a:lnTo>
                      <a:pt x="0" y="224"/>
                    </a:lnTo>
                    <a:lnTo>
                      <a:pt x="169" y="77"/>
                    </a:lnTo>
                    <a:lnTo>
                      <a:pt x="169" y="0"/>
                    </a:lnTo>
                    <a:lnTo>
                      <a:pt x="0" y="138"/>
                    </a:lnTo>
                    <a:close/>
                  </a:path>
                </a:pathLst>
              </a:custGeom>
              <a:solidFill>
                <a:schemeClr val="accent1"/>
              </a:solidFill>
              <a:ln w="635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64911" name="Freeform 191"/>
              <p:cNvSpPr>
                <a:spLocks/>
              </p:cNvSpPr>
              <p:nvPr/>
            </p:nvSpPr>
            <p:spPr bwMode="auto">
              <a:xfrm>
                <a:off x="4475" y="1395"/>
                <a:ext cx="506" cy="80"/>
              </a:xfrm>
              <a:custGeom>
                <a:avLst/>
                <a:gdLst>
                  <a:gd name="T0" fmla="*/ 0 w 280"/>
                  <a:gd name="T1" fmla="*/ 80 h 63"/>
                  <a:gd name="T2" fmla="*/ 67 w 280"/>
                  <a:gd name="T3" fmla="*/ 79 h 63"/>
                  <a:gd name="T4" fmla="*/ 396 w 280"/>
                  <a:gd name="T5" fmla="*/ 0 h 63"/>
                  <a:gd name="T6" fmla="*/ 506 w 280"/>
                  <a:gd name="T7" fmla="*/ 0 h 6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0"/>
                  <a:gd name="T13" fmla="*/ 0 h 63"/>
                  <a:gd name="T14" fmla="*/ 280 w 280"/>
                  <a:gd name="T15" fmla="*/ 63 h 6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0" h="63">
                    <a:moveTo>
                      <a:pt x="0" y="63"/>
                    </a:moveTo>
                    <a:lnTo>
                      <a:pt x="37" y="62"/>
                    </a:lnTo>
                    <a:lnTo>
                      <a:pt x="219" y="0"/>
                    </a:lnTo>
                    <a:lnTo>
                      <a:pt x="280" y="0"/>
                    </a:lnTo>
                  </a:path>
                </a:pathLst>
              </a:cu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64912" name="Freeform 192"/>
              <p:cNvSpPr>
                <a:spLocks/>
              </p:cNvSpPr>
              <p:nvPr/>
            </p:nvSpPr>
            <p:spPr bwMode="auto">
              <a:xfrm>
                <a:off x="4593" y="1391"/>
                <a:ext cx="293" cy="93"/>
              </a:xfrm>
              <a:custGeom>
                <a:avLst/>
                <a:gdLst>
                  <a:gd name="T0" fmla="*/ 0 w 293"/>
                  <a:gd name="T1" fmla="*/ 0 h 93"/>
                  <a:gd name="T2" fmla="*/ 67 w 293"/>
                  <a:gd name="T3" fmla="*/ 1 h 93"/>
                  <a:gd name="T4" fmla="*/ 195 w 293"/>
                  <a:gd name="T5" fmla="*/ 93 h 93"/>
                  <a:gd name="T6" fmla="*/ 293 w 293"/>
                  <a:gd name="T7" fmla="*/ 93 h 9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93"/>
                  <a:gd name="T13" fmla="*/ 0 h 93"/>
                  <a:gd name="T14" fmla="*/ 293 w 293"/>
                  <a:gd name="T15" fmla="*/ 93 h 9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93" h="93">
                    <a:moveTo>
                      <a:pt x="0" y="0"/>
                    </a:moveTo>
                    <a:lnTo>
                      <a:pt x="67" y="1"/>
                    </a:lnTo>
                    <a:lnTo>
                      <a:pt x="195" y="93"/>
                    </a:lnTo>
                    <a:lnTo>
                      <a:pt x="293" y="93"/>
                    </a:lnTo>
                  </a:path>
                </a:pathLst>
              </a:cu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sp>
          <p:nvSpPr>
            <p:cNvPr id="451592" name="TextBox 546"/>
            <p:cNvSpPr txBox="1">
              <a:spLocks noChangeArrowheads="1"/>
            </p:cNvSpPr>
            <p:nvPr/>
          </p:nvSpPr>
          <p:spPr bwMode="auto">
            <a:xfrm>
              <a:off x="7042811" y="3997312"/>
              <a:ext cx="1063512" cy="3078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400" i="0">
                  <a:solidFill>
                    <a:srgbClr val="000000"/>
                  </a:solidFill>
                  <a:latin typeface="Calibri" pitchFamily="34" charset="0"/>
                </a:rPr>
                <a:t>Server racks</a:t>
              </a:r>
            </a:p>
          </p:txBody>
        </p:sp>
        <p:sp>
          <p:nvSpPr>
            <p:cNvPr id="451593" name="TextBox 554"/>
            <p:cNvSpPr txBox="1">
              <a:spLocks noChangeArrowheads="1"/>
            </p:cNvSpPr>
            <p:nvPr/>
          </p:nvSpPr>
          <p:spPr bwMode="auto">
            <a:xfrm>
              <a:off x="7026938" y="3540288"/>
              <a:ext cx="1144466" cy="3078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400" i="0">
                  <a:solidFill>
                    <a:srgbClr val="000000"/>
                  </a:solidFill>
                  <a:latin typeface="Calibri" pitchFamily="34" charset="0"/>
                </a:rPr>
                <a:t>TOR switches</a:t>
              </a:r>
            </a:p>
          </p:txBody>
        </p:sp>
        <p:sp>
          <p:nvSpPr>
            <p:cNvPr id="451594" name="TextBox 431"/>
            <p:cNvSpPr txBox="1">
              <a:spLocks noChangeArrowheads="1"/>
            </p:cNvSpPr>
            <p:nvPr/>
          </p:nvSpPr>
          <p:spPr bwMode="auto">
            <a:xfrm>
              <a:off x="7026938" y="1893096"/>
              <a:ext cx="1592093" cy="3078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400" i="0">
                  <a:solidFill>
                    <a:srgbClr val="000000"/>
                  </a:solidFill>
                  <a:latin typeface="Calibri" pitchFamily="34" charset="0"/>
                </a:rPr>
                <a:t>Tier-1 switches</a:t>
              </a:r>
            </a:p>
          </p:txBody>
        </p:sp>
        <p:sp>
          <p:nvSpPr>
            <p:cNvPr id="451595" name="TextBox 432"/>
            <p:cNvSpPr txBox="1">
              <a:spLocks noChangeArrowheads="1"/>
            </p:cNvSpPr>
            <p:nvPr/>
          </p:nvSpPr>
          <p:spPr bwMode="auto">
            <a:xfrm>
              <a:off x="7025350" y="2730974"/>
              <a:ext cx="1592094" cy="3078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400" i="0">
                  <a:solidFill>
                    <a:srgbClr val="000000"/>
                  </a:solidFill>
                  <a:latin typeface="Calibri" pitchFamily="34" charset="0"/>
                </a:rPr>
                <a:t>Tier-2 switches</a:t>
              </a:r>
            </a:p>
          </p:txBody>
        </p:sp>
        <p:grpSp>
          <p:nvGrpSpPr>
            <p:cNvPr id="451596" name="Group 24"/>
            <p:cNvGrpSpPr>
              <a:grpSpLocks/>
            </p:cNvGrpSpPr>
            <p:nvPr/>
          </p:nvGrpSpPr>
          <p:grpSpPr bwMode="auto">
            <a:xfrm>
              <a:off x="702813" y="2731140"/>
              <a:ext cx="1470209" cy="1869141"/>
              <a:chOff x="916173" y="4038600"/>
              <a:chExt cx="1470209" cy="1869141"/>
            </a:xfrm>
          </p:grpSpPr>
          <p:grpSp>
            <p:nvGrpSpPr>
              <p:cNvPr id="452374" name="Group 187"/>
              <p:cNvGrpSpPr>
                <a:grpSpLocks/>
              </p:cNvGrpSpPr>
              <p:nvPr/>
            </p:nvGrpSpPr>
            <p:grpSpPr bwMode="auto">
              <a:xfrm>
                <a:off x="1295400" y="4038600"/>
                <a:ext cx="1052512" cy="355600"/>
                <a:chOff x="4410" y="1365"/>
                <a:chExt cx="663" cy="224"/>
              </a:xfrm>
            </p:grpSpPr>
            <p:sp>
              <p:nvSpPr>
                <p:cNvPr id="464903" name="Rectangle 188"/>
                <p:cNvSpPr>
                  <a:spLocks noChangeArrowheads="1"/>
                </p:cNvSpPr>
                <p:nvPr/>
              </p:nvSpPr>
              <p:spPr bwMode="auto">
                <a:xfrm>
                  <a:off x="4410" y="1500"/>
                  <a:ext cx="495" cy="87"/>
                </a:xfrm>
                <a:prstGeom prst="rect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chemeClr val="bg1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0">
                    <a:solidFill>
                      <a:srgbClr val="0000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464904" name="AutoShape 189"/>
                <p:cNvSpPr>
                  <a:spLocks noChangeArrowheads="1"/>
                </p:cNvSpPr>
                <p:nvPr/>
              </p:nvSpPr>
              <p:spPr bwMode="auto">
                <a:xfrm>
                  <a:off x="4410" y="1368"/>
                  <a:ext cx="663" cy="135"/>
                </a:xfrm>
                <a:prstGeom prst="parallelogram">
                  <a:avLst>
                    <a:gd name="adj" fmla="val 122778"/>
                  </a:avLst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chemeClr val="bg1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0">
                    <a:solidFill>
                      <a:srgbClr val="0000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464905" name="Freeform 190"/>
                <p:cNvSpPr>
                  <a:spLocks/>
                </p:cNvSpPr>
                <p:nvPr/>
              </p:nvSpPr>
              <p:spPr bwMode="auto">
                <a:xfrm>
                  <a:off x="4904" y="1365"/>
                  <a:ext cx="169" cy="224"/>
                </a:xfrm>
                <a:custGeom>
                  <a:avLst/>
                  <a:gdLst>
                    <a:gd name="T0" fmla="*/ 0 w 169"/>
                    <a:gd name="T1" fmla="*/ 138 h 224"/>
                    <a:gd name="T2" fmla="*/ 0 w 169"/>
                    <a:gd name="T3" fmla="*/ 224 h 224"/>
                    <a:gd name="T4" fmla="*/ 169 w 169"/>
                    <a:gd name="T5" fmla="*/ 77 h 224"/>
                    <a:gd name="T6" fmla="*/ 169 w 169"/>
                    <a:gd name="T7" fmla="*/ 0 h 224"/>
                    <a:gd name="T8" fmla="*/ 0 w 169"/>
                    <a:gd name="T9" fmla="*/ 138 h 22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9"/>
                    <a:gd name="T16" fmla="*/ 0 h 224"/>
                    <a:gd name="T17" fmla="*/ 169 w 169"/>
                    <a:gd name="T18" fmla="*/ 224 h 22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9" h="224">
                      <a:moveTo>
                        <a:pt x="0" y="138"/>
                      </a:moveTo>
                      <a:lnTo>
                        <a:pt x="0" y="224"/>
                      </a:lnTo>
                      <a:lnTo>
                        <a:pt x="169" y="77"/>
                      </a:lnTo>
                      <a:lnTo>
                        <a:pt x="169" y="0"/>
                      </a:lnTo>
                      <a:lnTo>
                        <a:pt x="0" y="138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6350" cmpd="sng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64906" name="Freeform 191"/>
                <p:cNvSpPr>
                  <a:spLocks/>
                </p:cNvSpPr>
                <p:nvPr/>
              </p:nvSpPr>
              <p:spPr bwMode="auto">
                <a:xfrm>
                  <a:off x="4475" y="1395"/>
                  <a:ext cx="506" cy="80"/>
                </a:xfrm>
                <a:custGeom>
                  <a:avLst/>
                  <a:gdLst>
                    <a:gd name="T0" fmla="*/ 0 w 280"/>
                    <a:gd name="T1" fmla="*/ 80 h 63"/>
                    <a:gd name="T2" fmla="*/ 67 w 280"/>
                    <a:gd name="T3" fmla="*/ 79 h 63"/>
                    <a:gd name="T4" fmla="*/ 396 w 280"/>
                    <a:gd name="T5" fmla="*/ 0 h 63"/>
                    <a:gd name="T6" fmla="*/ 506 w 280"/>
                    <a:gd name="T7" fmla="*/ 0 h 6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0"/>
                    <a:gd name="T13" fmla="*/ 0 h 63"/>
                    <a:gd name="T14" fmla="*/ 280 w 280"/>
                    <a:gd name="T15" fmla="*/ 63 h 6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0" h="63">
                      <a:moveTo>
                        <a:pt x="0" y="63"/>
                      </a:moveTo>
                      <a:lnTo>
                        <a:pt x="37" y="62"/>
                      </a:lnTo>
                      <a:lnTo>
                        <a:pt x="219" y="0"/>
                      </a:lnTo>
                      <a:lnTo>
                        <a:pt x="280" y="0"/>
                      </a:lnTo>
                    </a:path>
                  </a:pathLst>
                </a:custGeom>
                <a:noFill/>
                <a:ln w="19050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464907" name="Freeform 192"/>
                <p:cNvSpPr>
                  <a:spLocks/>
                </p:cNvSpPr>
                <p:nvPr/>
              </p:nvSpPr>
              <p:spPr bwMode="auto">
                <a:xfrm>
                  <a:off x="4593" y="1391"/>
                  <a:ext cx="293" cy="93"/>
                </a:xfrm>
                <a:custGeom>
                  <a:avLst/>
                  <a:gdLst>
                    <a:gd name="T0" fmla="*/ 0 w 293"/>
                    <a:gd name="T1" fmla="*/ 0 h 93"/>
                    <a:gd name="T2" fmla="*/ 67 w 293"/>
                    <a:gd name="T3" fmla="*/ 1 h 93"/>
                    <a:gd name="T4" fmla="*/ 195 w 293"/>
                    <a:gd name="T5" fmla="*/ 93 h 93"/>
                    <a:gd name="T6" fmla="*/ 293 w 293"/>
                    <a:gd name="T7" fmla="*/ 93 h 9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93"/>
                    <a:gd name="T13" fmla="*/ 0 h 93"/>
                    <a:gd name="T14" fmla="*/ 293 w 293"/>
                    <a:gd name="T15" fmla="*/ 93 h 9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93" h="93">
                      <a:moveTo>
                        <a:pt x="0" y="0"/>
                      </a:moveTo>
                      <a:lnTo>
                        <a:pt x="67" y="1"/>
                      </a:lnTo>
                      <a:lnTo>
                        <a:pt x="195" y="93"/>
                      </a:lnTo>
                      <a:lnTo>
                        <a:pt x="293" y="93"/>
                      </a:lnTo>
                    </a:path>
                  </a:pathLst>
                </a:custGeom>
                <a:noFill/>
                <a:ln w="19050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cxnSp>
            <p:nvCxnSpPr>
              <p:cNvPr id="791" name="Straight Connector 103"/>
              <p:cNvCxnSpPr/>
              <p:nvPr/>
            </p:nvCxnSpPr>
            <p:spPr>
              <a:xfrm flipH="1">
                <a:off x="1181453" y="4381202"/>
                <a:ext cx="355562" cy="49511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2" name="Straight Connector 105"/>
              <p:cNvCxnSpPr>
                <a:stCxn id="464903" idx="2"/>
              </p:cNvCxnSpPr>
              <p:nvPr/>
            </p:nvCxnSpPr>
            <p:spPr>
              <a:xfrm flipH="1">
                <a:off x="1486221" y="4390724"/>
                <a:ext cx="201592" cy="48558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3" name="Straight Connector 107"/>
              <p:cNvCxnSpPr/>
              <p:nvPr/>
            </p:nvCxnSpPr>
            <p:spPr>
              <a:xfrm>
                <a:off x="1803687" y="4395485"/>
                <a:ext cx="57144" cy="491936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4" name="Straight Connector 109"/>
              <p:cNvCxnSpPr>
                <a:endCxn id="452400" idx="0"/>
              </p:cNvCxnSpPr>
              <p:nvPr/>
            </p:nvCxnSpPr>
            <p:spPr>
              <a:xfrm>
                <a:off x="1943372" y="4419288"/>
                <a:ext cx="274609" cy="457024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52379" name="Group 505"/>
              <p:cNvGrpSpPr>
                <a:grpSpLocks/>
              </p:cNvGrpSpPr>
              <p:nvPr/>
            </p:nvGrpSpPr>
            <p:grpSpPr bwMode="auto">
              <a:xfrm>
                <a:off x="916173" y="4876800"/>
                <a:ext cx="331695" cy="1030941"/>
                <a:chOff x="6240352" y="2055335"/>
                <a:chExt cx="771307" cy="1017716"/>
              </a:xfrm>
            </p:grpSpPr>
            <p:grpSp>
              <p:nvGrpSpPr>
                <p:cNvPr id="452557" name="Group 506"/>
                <p:cNvGrpSpPr>
                  <a:grpSpLocks/>
                </p:cNvGrpSpPr>
                <p:nvPr/>
              </p:nvGrpSpPr>
              <p:grpSpPr bwMode="auto">
                <a:xfrm>
                  <a:off x="6240352" y="2235573"/>
                  <a:ext cx="697981" cy="837478"/>
                  <a:chOff x="6395998" y="3062424"/>
                  <a:chExt cx="564403" cy="837478"/>
                </a:xfrm>
              </p:grpSpPr>
              <p:sp>
                <p:nvSpPr>
                  <p:cNvPr id="994" name="Rectangle 533"/>
                  <p:cNvSpPr/>
                  <p:nvPr/>
                </p:nvSpPr>
                <p:spPr>
                  <a:xfrm>
                    <a:off x="6509786" y="3061857"/>
                    <a:ext cx="447707" cy="742536"/>
                  </a:xfrm>
                  <a:prstGeom prst="rect">
                    <a:avLst/>
                  </a:prstGeom>
                  <a:noFill/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>
                      <a:solidFill>
                        <a:prstClr val="white"/>
                      </a:solidFill>
                    </a:endParaRPr>
                  </a:p>
                </p:txBody>
              </p:sp>
              <p:cxnSp>
                <p:nvCxnSpPr>
                  <p:cNvPr id="995" name="Straight Connector 534"/>
                  <p:cNvCxnSpPr/>
                  <p:nvPr/>
                </p:nvCxnSpPr>
                <p:spPr>
                  <a:xfrm flipV="1">
                    <a:off x="6847057" y="3061857"/>
                    <a:ext cx="113419" cy="9242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996" name="Rectangle 535"/>
                  <p:cNvSpPr/>
                  <p:nvPr/>
                </p:nvSpPr>
                <p:spPr>
                  <a:xfrm>
                    <a:off x="6476953" y="3071256"/>
                    <a:ext cx="131327" cy="115923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>
                      <a:solidFill>
                        <a:prstClr val="white"/>
                      </a:solidFill>
                    </a:endParaRPr>
                  </a:p>
                </p:txBody>
              </p:sp>
              <p:cxnSp>
                <p:nvCxnSpPr>
                  <p:cNvPr id="997" name="Straight Connector 536"/>
                  <p:cNvCxnSpPr/>
                  <p:nvPr/>
                </p:nvCxnSpPr>
                <p:spPr>
                  <a:xfrm flipV="1">
                    <a:off x="6396367" y="3061857"/>
                    <a:ext cx="113419" cy="9242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998" name="Rectangle 539"/>
                  <p:cNvSpPr/>
                  <p:nvPr/>
                </p:nvSpPr>
                <p:spPr>
                  <a:xfrm>
                    <a:off x="6817210" y="3702567"/>
                    <a:ext cx="131327" cy="115923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999" name="Rectangle 540"/>
                  <p:cNvSpPr/>
                  <p:nvPr/>
                </p:nvSpPr>
                <p:spPr>
                  <a:xfrm>
                    <a:off x="6405320" y="3157415"/>
                    <a:ext cx="444723" cy="742536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>
                      <a:solidFill>
                        <a:prstClr val="white"/>
                      </a:solidFill>
                    </a:endParaRPr>
                  </a:p>
                </p:txBody>
              </p:sp>
              <p:cxnSp>
                <p:nvCxnSpPr>
                  <p:cNvPr id="1000" name="Straight Connector 542"/>
                  <p:cNvCxnSpPr/>
                  <p:nvPr/>
                </p:nvCxnSpPr>
                <p:spPr>
                  <a:xfrm flipV="1">
                    <a:off x="6847057" y="3804392"/>
                    <a:ext cx="113419" cy="9242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452585" name="Group 544"/>
                  <p:cNvGrpSpPr>
                    <a:grpSpLocks/>
                  </p:cNvGrpSpPr>
                  <p:nvPr/>
                </p:nvGrpSpPr>
                <p:grpSpPr bwMode="auto">
                  <a:xfrm>
                    <a:off x="6400318" y="3137421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029" name="Straight Connector 577"/>
                    <p:cNvCxnSpPr/>
                    <p:nvPr/>
                  </p:nvCxnSpPr>
                  <p:spPr>
                    <a:xfrm flipV="1">
                      <a:off x="7028782" y="2845711"/>
                      <a:ext cx="113419" cy="924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30" name="Straight Connector 578"/>
                    <p:cNvCxnSpPr/>
                    <p:nvPr/>
                  </p:nvCxnSpPr>
                  <p:spPr>
                    <a:xfrm flipV="1">
                      <a:off x="6581076" y="2938136"/>
                      <a:ext cx="45367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586" name="Group 547"/>
                  <p:cNvGrpSpPr>
                    <a:grpSpLocks/>
                  </p:cNvGrpSpPr>
                  <p:nvPr/>
                </p:nvGrpSpPr>
                <p:grpSpPr bwMode="auto">
                  <a:xfrm>
                    <a:off x="6399838" y="3203285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027" name="Straight Connector 575"/>
                    <p:cNvCxnSpPr/>
                    <p:nvPr/>
                  </p:nvCxnSpPr>
                  <p:spPr>
                    <a:xfrm flipV="1">
                      <a:off x="7029263" y="2845642"/>
                      <a:ext cx="122374" cy="877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28" name="Straight Connector 576"/>
                    <p:cNvCxnSpPr/>
                    <p:nvPr/>
                  </p:nvCxnSpPr>
                  <p:spPr>
                    <a:xfrm flipV="1">
                      <a:off x="6581557" y="2933368"/>
                      <a:ext cx="45367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587" name="Group 549"/>
                  <p:cNvGrpSpPr>
                    <a:grpSpLocks/>
                  </p:cNvGrpSpPr>
                  <p:nvPr/>
                </p:nvGrpSpPr>
                <p:grpSpPr bwMode="auto">
                  <a:xfrm>
                    <a:off x="6399358" y="3269149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025" name="Straight Connector 573"/>
                    <p:cNvCxnSpPr/>
                    <p:nvPr/>
                  </p:nvCxnSpPr>
                  <p:spPr>
                    <a:xfrm flipV="1">
                      <a:off x="7026759" y="2845572"/>
                      <a:ext cx="113419" cy="877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26" name="Straight Connector 574"/>
                    <p:cNvCxnSpPr/>
                    <p:nvPr/>
                  </p:nvCxnSpPr>
                  <p:spPr>
                    <a:xfrm flipV="1">
                      <a:off x="6582036" y="2933298"/>
                      <a:ext cx="450692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588" name="Group 550"/>
                  <p:cNvGrpSpPr>
                    <a:grpSpLocks/>
                  </p:cNvGrpSpPr>
                  <p:nvPr/>
                </p:nvGrpSpPr>
                <p:grpSpPr bwMode="auto">
                  <a:xfrm>
                    <a:off x="6398878" y="3335013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023" name="Straight Connector 571"/>
                    <p:cNvCxnSpPr/>
                    <p:nvPr/>
                  </p:nvCxnSpPr>
                  <p:spPr>
                    <a:xfrm flipV="1">
                      <a:off x="7027238" y="2845502"/>
                      <a:ext cx="113419" cy="877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24" name="Straight Connector 572"/>
                    <p:cNvCxnSpPr/>
                    <p:nvPr/>
                  </p:nvCxnSpPr>
                  <p:spPr>
                    <a:xfrm flipV="1">
                      <a:off x="6582516" y="2933228"/>
                      <a:ext cx="450692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589" name="Group 551"/>
                  <p:cNvGrpSpPr>
                    <a:grpSpLocks/>
                  </p:cNvGrpSpPr>
                  <p:nvPr/>
                </p:nvGrpSpPr>
                <p:grpSpPr bwMode="auto">
                  <a:xfrm>
                    <a:off x="6398398" y="3400877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021" name="Straight Connector 569"/>
                    <p:cNvCxnSpPr/>
                    <p:nvPr/>
                  </p:nvCxnSpPr>
                  <p:spPr>
                    <a:xfrm flipV="1">
                      <a:off x="7027718" y="2845433"/>
                      <a:ext cx="113419" cy="877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22" name="Straight Connector 570"/>
                    <p:cNvCxnSpPr/>
                    <p:nvPr/>
                  </p:nvCxnSpPr>
                  <p:spPr>
                    <a:xfrm flipV="1">
                      <a:off x="6582995" y="2933158"/>
                      <a:ext cx="450692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590" name="Group 552"/>
                  <p:cNvGrpSpPr>
                    <a:grpSpLocks/>
                  </p:cNvGrpSpPr>
                  <p:nvPr/>
                </p:nvGrpSpPr>
                <p:grpSpPr bwMode="auto">
                  <a:xfrm>
                    <a:off x="6397918" y="3466741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019" name="Straight Connector 567"/>
                    <p:cNvCxnSpPr/>
                    <p:nvPr/>
                  </p:nvCxnSpPr>
                  <p:spPr>
                    <a:xfrm flipV="1">
                      <a:off x="7028199" y="2845363"/>
                      <a:ext cx="113419" cy="939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20" name="Straight Connector 568"/>
                    <p:cNvCxnSpPr/>
                    <p:nvPr/>
                  </p:nvCxnSpPr>
                  <p:spPr>
                    <a:xfrm flipV="1">
                      <a:off x="6583477" y="2939355"/>
                      <a:ext cx="450692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591" name="Group 555"/>
                  <p:cNvGrpSpPr>
                    <a:grpSpLocks/>
                  </p:cNvGrpSpPr>
                  <p:nvPr/>
                </p:nvGrpSpPr>
                <p:grpSpPr bwMode="auto">
                  <a:xfrm>
                    <a:off x="6397438" y="3532605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017" name="Straight Connector 565"/>
                    <p:cNvCxnSpPr/>
                    <p:nvPr/>
                  </p:nvCxnSpPr>
                  <p:spPr>
                    <a:xfrm flipV="1">
                      <a:off x="7028679" y="2840592"/>
                      <a:ext cx="113419" cy="986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18" name="Straight Connector 566"/>
                    <p:cNvCxnSpPr/>
                    <p:nvPr/>
                  </p:nvCxnSpPr>
                  <p:spPr>
                    <a:xfrm flipV="1">
                      <a:off x="6580972" y="2939284"/>
                      <a:ext cx="45367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592" name="Group 556"/>
                  <p:cNvGrpSpPr>
                    <a:grpSpLocks/>
                  </p:cNvGrpSpPr>
                  <p:nvPr/>
                </p:nvGrpSpPr>
                <p:grpSpPr bwMode="auto">
                  <a:xfrm>
                    <a:off x="6396958" y="3598469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015" name="Straight Connector 563"/>
                    <p:cNvCxnSpPr/>
                    <p:nvPr/>
                  </p:nvCxnSpPr>
                  <p:spPr>
                    <a:xfrm flipV="1">
                      <a:off x="7029158" y="2840523"/>
                      <a:ext cx="113419" cy="986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16" name="Straight Connector 564"/>
                    <p:cNvCxnSpPr/>
                    <p:nvPr/>
                  </p:nvCxnSpPr>
                  <p:spPr>
                    <a:xfrm flipV="1">
                      <a:off x="6581452" y="2939215"/>
                      <a:ext cx="45367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593" name="Group 557"/>
                  <p:cNvGrpSpPr>
                    <a:grpSpLocks/>
                  </p:cNvGrpSpPr>
                  <p:nvPr/>
                </p:nvGrpSpPr>
                <p:grpSpPr bwMode="auto">
                  <a:xfrm>
                    <a:off x="6396478" y="3664333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013" name="Straight Connector 561"/>
                    <p:cNvCxnSpPr/>
                    <p:nvPr/>
                  </p:nvCxnSpPr>
                  <p:spPr>
                    <a:xfrm flipV="1">
                      <a:off x="7026654" y="2846719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14" name="Straight Connector 562"/>
                    <p:cNvCxnSpPr/>
                    <p:nvPr/>
                  </p:nvCxnSpPr>
                  <p:spPr>
                    <a:xfrm flipV="1">
                      <a:off x="6581933" y="2939145"/>
                      <a:ext cx="45069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594" name="Group 558"/>
                  <p:cNvGrpSpPr>
                    <a:grpSpLocks/>
                  </p:cNvGrpSpPr>
                  <p:nvPr/>
                </p:nvGrpSpPr>
                <p:grpSpPr bwMode="auto">
                  <a:xfrm>
                    <a:off x="6395998" y="3730197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011" name="Straight Connector 559"/>
                    <p:cNvCxnSpPr/>
                    <p:nvPr/>
                  </p:nvCxnSpPr>
                  <p:spPr>
                    <a:xfrm flipV="1">
                      <a:off x="7027133" y="2846650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12" name="Straight Connector 560"/>
                    <p:cNvCxnSpPr/>
                    <p:nvPr/>
                  </p:nvCxnSpPr>
                  <p:spPr>
                    <a:xfrm flipV="1">
                      <a:off x="6582413" y="2939076"/>
                      <a:ext cx="45069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grpSp>
              <p:nvGrpSpPr>
                <p:cNvPr id="452558" name="Group 508"/>
                <p:cNvGrpSpPr>
                  <a:grpSpLocks/>
                </p:cNvGrpSpPr>
                <p:nvPr/>
              </p:nvGrpSpPr>
              <p:grpSpPr bwMode="auto">
                <a:xfrm>
                  <a:off x="6280049" y="2055335"/>
                  <a:ext cx="731610" cy="920732"/>
                  <a:chOff x="6280049" y="2055335"/>
                  <a:chExt cx="731610" cy="920732"/>
                </a:xfrm>
              </p:grpSpPr>
              <p:grpSp>
                <p:nvGrpSpPr>
                  <p:cNvPr id="452559" name="Group 509"/>
                  <p:cNvGrpSpPr>
                    <a:grpSpLocks/>
                  </p:cNvGrpSpPr>
                  <p:nvPr/>
                </p:nvGrpSpPr>
                <p:grpSpPr bwMode="auto">
                  <a:xfrm>
                    <a:off x="6280049" y="2055335"/>
                    <a:ext cx="680752" cy="139401"/>
                    <a:chOff x="5414286" y="2921098"/>
                    <a:chExt cx="680752" cy="139401"/>
                  </a:xfrm>
                </p:grpSpPr>
                <p:sp>
                  <p:nvSpPr>
                    <p:cNvPr id="452573" name="Rectangle 18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415646" y="2995810"/>
                      <a:ext cx="549974" cy="64228"/>
                    </a:xfrm>
                    <a:prstGeom prst="rect">
                      <a:avLst/>
                    </a:prstGeom>
                    <a:gradFill rotWithShape="1">
                      <a:gsLst>
                        <a:gs pos="0">
                          <a:schemeClr val="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 i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p:txBody>
                </p:sp>
                <p:sp>
                  <p:nvSpPr>
                    <p:cNvPr id="452574" name="AutoShape 18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415646" y="2920616"/>
                      <a:ext cx="675472" cy="78327"/>
                    </a:xfrm>
                    <a:prstGeom prst="parallelogram">
                      <a:avLst>
                        <a:gd name="adj" fmla="val 122769"/>
                      </a:avLst>
                    </a:prstGeom>
                    <a:gradFill rotWithShape="1">
                      <a:gsLst>
                        <a:gs pos="0">
                          <a:schemeClr val="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 i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p:txBody>
                </p:sp>
                <p:sp>
                  <p:nvSpPr>
                    <p:cNvPr id="452575" name="Freeform 190"/>
                    <p:cNvSpPr>
                      <a:spLocks/>
                    </p:cNvSpPr>
                    <p:nvPr/>
                  </p:nvSpPr>
                  <p:spPr bwMode="auto">
                    <a:xfrm>
                      <a:off x="5969311" y="2922183"/>
                      <a:ext cx="125497" cy="137855"/>
                    </a:xfrm>
                    <a:custGeom>
                      <a:avLst/>
                      <a:gdLst>
                        <a:gd name="T0" fmla="*/ 0 w 169"/>
                        <a:gd name="T1" fmla="*/ 84929 h 224"/>
                        <a:gd name="T2" fmla="*/ 0 w 169"/>
                        <a:gd name="T3" fmla="*/ 137855 h 224"/>
                        <a:gd name="T4" fmla="*/ 125497 w 169"/>
                        <a:gd name="T5" fmla="*/ 47388 h 224"/>
                        <a:gd name="T6" fmla="*/ 125497 w 169"/>
                        <a:gd name="T7" fmla="*/ 0 h 224"/>
                        <a:gd name="T8" fmla="*/ 0 w 169"/>
                        <a:gd name="T9" fmla="*/ 84929 h 224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169"/>
                        <a:gd name="T16" fmla="*/ 0 h 224"/>
                        <a:gd name="T17" fmla="*/ 169 w 169"/>
                        <a:gd name="T18" fmla="*/ 224 h 224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169" h="224">
                          <a:moveTo>
                            <a:pt x="0" y="138"/>
                          </a:moveTo>
                          <a:lnTo>
                            <a:pt x="0" y="224"/>
                          </a:lnTo>
                          <a:lnTo>
                            <a:pt x="169" y="77"/>
                          </a:lnTo>
                          <a:lnTo>
                            <a:pt x="169" y="0"/>
                          </a:lnTo>
                          <a:lnTo>
                            <a:pt x="0" y="138"/>
                          </a:ln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6350" cmpd="sng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52576" name="Freeform 191"/>
                    <p:cNvSpPr>
                      <a:spLocks/>
                    </p:cNvSpPr>
                    <p:nvPr/>
                  </p:nvSpPr>
                  <p:spPr bwMode="auto">
                    <a:xfrm>
                      <a:off x="5500543" y="2936282"/>
                      <a:ext cx="524136" cy="45430"/>
                    </a:xfrm>
                    <a:custGeom>
                      <a:avLst/>
                      <a:gdLst>
                        <a:gd name="T0" fmla="*/ 0 w 280"/>
                        <a:gd name="T1" fmla="*/ 45430 h 63"/>
                        <a:gd name="T2" fmla="*/ 69261 w 280"/>
                        <a:gd name="T3" fmla="*/ 44709 h 63"/>
                        <a:gd name="T4" fmla="*/ 409949 w 280"/>
                        <a:gd name="T5" fmla="*/ 0 h 63"/>
                        <a:gd name="T6" fmla="*/ 524136 w 280"/>
                        <a:gd name="T7" fmla="*/ 0 h 63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80"/>
                        <a:gd name="T13" fmla="*/ 0 h 63"/>
                        <a:gd name="T14" fmla="*/ 280 w 280"/>
                        <a:gd name="T15" fmla="*/ 63 h 63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80" h="63">
                          <a:moveTo>
                            <a:pt x="0" y="63"/>
                          </a:moveTo>
                          <a:lnTo>
                            <a:pt x="37" y="62"/>
                          </a:lnTo>
                          <a:lnTo>
                            <a:pt x="219" y="0"/>
                          </a:lnTo>
                          <a:lnTo>
                            <a:pt x="280" y="0"/>
                          </a:lnTo>
                        </a:path>
                      </a:pathLst>
                    </a:custGeom>
                    <a:noFill/>
                    <a:ln w="1587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52577" name="Freeform 192"/>
                    <p:cNvSpPr>
                      <a:spLocks/>
                    </p:cNvSpPr>
                    <p:nvPr/>
                  </p:nvSpPr>
                  <p:spPr bwMode="auto">
                    <a:xfrm>
                      <a:off x="5622348" y="2933149"/>
                      <a:ext cx="302670" cy="53262"/>
                    </a:xfrm>
                    <a:custGeom>
                      <a:avLst/>
                      <a:gdLst>
                        <a:gd name="T0" fmla="*/ 0 w 293"/>
                        <a:gd name="T1" fmla="*/ 0 h 93"/>
                        <a:gd name="T2" fmla="*/ 69211 w 293"/>
                        <a:gd name="T3" fmla="*/ 573 h 93"/>
                        <a:gd name="T4" fmla="*/ 201436 w 293"/>
                        <a:gd name="T5" fmla="*/ 53262 h 93"/>
                        <a:gd name="T6" fmla="*/ 302670 w 293"/>
                        <a:gd name="T7" fmla="*/ 53262 h 93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93"/>
                        <a:gd name="T13" fmla="*/ 0 h 93"/>
                        <a:gd name="T14" fmla="*/ 293 w 293"/>
                        <a:gd name="T15" fmla="*/ 93 h 93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93" h="93">
                          <a:moveTo>
                            <a:pt x="0" y="0"/>
                          </a:moveTo>
                          <a:lnTo>
                            <a:pt x="67" y="1"/>
                          </a:lnTo>
                          <a:lnTo>
                            <a:pt x="195" y="93"/>
                          </a:lnTo>
                          <a:lnTo>
                            <a:pt x="293" y="93"/>
                          </a:lnTo>
                        </a:path>
                      </a:pathLst>
                    </a:custGeom>
                    <a:noFill/>
                    <a:ln w="1587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/>
                    <a:lstStyle/>
                    <a:p>
                      <a:endParaRPr lang="el-GR"/>
                    </a:p>
                  </p:txBody>
                </p:sp>
              </p:grpSp>
              <p:cxnSp>
                <p:nvCxnSpPr>
                  <p:cNvPr id="976" name="Straight Connector 510"/>
                  <p:cNvCxnSpPr/>
                  <p:nvPr/>
                </p:nvCxnSpPr>
                <p:spPr>
                  <a:xfrm flipH="1">
                    <a:off x="6997483" y="2125348"/>
                    <a:ext cx="11074" cy="844360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77" name="Straight Connector 512"/>
                  <p:cNvCxnSpPr/>
                  <p:nvPr/>
                </p:nvCxnSpPr>
                <p:spPr>
                  <a:xfrm>
                    <a:off x="6875678" y="2303933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78" name="Straight Connector 513"/>
                  <p:cNvCxnSpPr/>
                  <p:nvPr/>
                </p:nvCxnSpPr>
                <p:spPr>
                  <a:xfrm>
                    <a:off x="6871985" y="2368160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79" name="Straight Connector 514"/>
                  <p:cNvCxnSpPr/>
                  <p:nvPr/>
                </p:nvCxnSpPr>
                <p:spPr>
                  <a:xfrm>
                    <a:off x="6871985" y="2444920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80" name="Straight Connector 515"/>
                  <p:cNvCxnSpPr/>
                  <p:nvPr/>
                </p:nvCxnSpPr>
                <p:spPr>
                  <a:xfrm>
                    <a:off x="6868295" y="2509148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81" name="Straight Connector 516"/>
                  <p:cNvCxnSpPr/>
                  <p:nvPr/>
                </p:nvCxnSpPr>
                <p:spPr>
                  <a:xfrm>
                    <a:off x="6864603" y="2570243"/>
                    <a:ext cx="14026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82" name="Straight Connector 517"/>
                  <p:cNvCxnSpPr/>
                  <p:nvPr/>
                </p:nvCxnSpPr>
                <p:spPr>
                  <a:xfrm>
                    <a:off x="6864603" y="2637603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83" name="Straight Connector 518"/>
                  <p:cNvCxnSpPr/>
                  <p:nvPr/>
                </p:nvCxnSpPr>
                <p:spPr>
                  <a:xfrm>
                    <a:off x="6860913" y="2706531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84" name="Straight Connector 519"/>
                  <p:cNvCxnSpPr/>
                  <p:nvPr/>
                </p:nvCxnSpPr>
                <p:spPr>
                  <a:xfrm>
                    <a:off x="6868295" y="2775458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85" name="Straight Connector 520"/>
                  <p:cNvCxnSpPr/>
                  <p:nvPr/>
                </p:nvCxnSpPr>
                <p:spPr>
                  <a:xfrm>
                    <a:off x="6871985" y="2842820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86" name="Straight Connector 521"/>
                  <p:cNvCxnSpPr/>
                  <p:nvPr/>
                </p:nvCxnSpPr>
                <p:spPr>
                  <a:xfrm>
                    <a:off x="6871985" y="2911747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87" name="Straight Connector 522"/>
                  <p:cNvCxnSpPr/>
                  <p:nvPr/>
                </p:nvCxnSpPr>
                <p:spPr>
                  <a:xfrm>
                    <a:off x="6875678" y="2975974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88" name="Straight Connector 523"/>
                  <p:cNvCxnSpPr/>
                  <p:nvPr/>
                </p:nvCxnSpPr>
                <p:spPr>
                  <a:xfrm flipH="1">
                    <a:off x="6875678" y="2131614"/>
                    <a:ext cx="136570" cy="0"/>
                  </a:xfrm>
                  <a:prstGeom prst="line">
                    <a:avLst/>
                  </a:prstGeom>
                  <a:ln w="2222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452380" name="Group 638"/>
              <p:cNvGrpSpPr>
                <a:grpSpLocks/>
              </p:cNvGrpSpPr>
              <p:nvPr/>
            </p:nvGrpSpPr>
            <p:grpSpPr bwMode="auto">
              <a:xfrm>
                <a:off x="1301655" y="4876798"/>
                <a:ext cx="331695" cy="1030941"/>
                <a:chOff x="6240352" y="2055335"/>
                <a:chExt cx="771307" cy="1017716"/>
              </a:xfrm>
            </p:grpSpPr>
            <p:grpSp>
              <p:nvGrpSpPr>
                <p:cNvPr id="452499" name="Group 639"/>
                <p:cNvGrpSpPr>
                  <a:grpSpLocks/>
                </p:cNvGrpSpPr>
                <p:nvPr/>
              </p:nvGrpSpPr>
              <p:grpSpPr bwMode="auto">
                <a:xfrm>
                  <a:off x="6240352" y="2235573"/>
                  <a:ext cx="697981" cy="837478"/>
                  <a:chOff x="6395998" y="3062424"/>
                  <a:chExt cx="564403" cy="837478"/>
                </a:xfrm>
              </p:grpSpPr>
              <p:sp>
                <p:nvSpPr>
                  <p:cNvPr id="936" name="Rectangle 660"/>
                  <p:cNvSpPr/>
                  <p:nvPr/>
                </p:nvSpPr>
                <p:spPr>
                  <a:xfrm>
                    <a:off x="6510235" y="3061859"/>
                    <a:ext cx="447707" cy="742536"/>
                  </a:xfrm>
                  <a:prstGeom prst="rect">
                    <a:avLst/>
                  </a:prstGeom>
                  <a:noFill/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>
                      <a:solidFill>
                        <a:prstClr val="white"/>
                      </a:solidFill>
                    </a:endParaRPr>
                  </a:p>
                </p:txBody>
              </p:sp>
              <p:cxnSp>
                <p:nvCxnSpPr>
                  <p:cNvPr id="937" name="Straight Connector 661"/>
                  <p:cNvCxnSpPr/>
                  <p:nvPr/>
                </p:nvCxnSpPr>
                <p:spPr>
                  <a:xfrm flipV="1">
                    <a:off x="6847508" y="3061859"/>
                    <a:ext cx="113419" cy="9242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938" name="Rectangle 662"/>
                  <p:cNvSpPr/>
                  <p:nvPr/>
                </p:nvSpPr>
                <p:spPr>
                  <a:xfrm>
                    <a:off x="6477404" y="3071258"/>
                    <a:ext cx="131327" cy="115923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>
                      <a:solidFill>
                        <a:prstClr val="white"/>
                      </a:solidFill>
                    </a:endParaRPr>
                  </a:p>
                </p:txBody>
              </p:sp>
              <p:cxnSp>
                <p:nvCxnSpPr>
                  <p:cNvPr id="939" name="Straight Connector 663"/>
                  <p:cNvCxnSpPr/>
                  <p:nvPr/>
                </p:nvCxnSpPr>
                <p:spPr>
                  <a:xfrm flipV="1">
                    <a:off x="6396816" y="3061859"/>
                    <a:ext cx="113419" cy="9242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940" name="Rectangle 664"/>
                  <p:cNvSpPr/>
                  <p:nvPr/>
                </p:nvSpPr>
                <p:spPr>
                  <a:xfrm>
                    <a:off x="6817661" y="3702569"/>
                    <a:ext cx="131327" cy="115923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941" name="Rectangle 665"/>
                  <p:cNvSpPr/>
                  <p:nvPr/>
                </p:nvSpPr>
                <p:spPr>
                  <a:xfrm>
                    <a:off x="6405771" y="3157416"/>
                    <a:ext cx="444721" cy="742536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>
                      <a:solidFill>
                        <a:prstClr val="white"/>
                      </a:solidFill>
                    </a:endParaRPr>
                  </a:p>
                </p:txBody>
              </p:sp>
              <p:cxnSp>
                <p:nvCxnSpPr>
                  <p:cNvPr id="942" name="Straight Connector 666"/>
                  <p:cNvCxnSpPr/>
                  <p:nvPr/>
                </p:nvCxnSpPr>
                <p:spPr>
                  <a:xfrm flipV="1">
                    <a:off x="6847508" y="3804394"/>
                    <a:ext cx="113419" cy="9242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452527" name="Group 667"/>
                  <p:cNvGrpSpPr>
                    <a:grpSpLocks/>
                  </p:cNvGrpSpPr>
                  <p:nvPr/>
                </p:nvGrpSpPr>
                <p:grpSpPr bwMode="auto">
                  <a:xfrm>
                    <a:off x="6400318" y="3137421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971" name="Straight Connector 695"/>
                    <p:cNvCxnSpPr/>
                    <p:nvPr/>
                  </p:nvCxnSpPr>
                  <p:spPr>
                    <a:xfrm flipV="1">
                      <a:off x="7029233" y="2845713"/>
                      <a:ext cx="113419" cy="924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72" name="Straight Connector 696"/>
                    <p:cNvCxnSpPr/>
                    <p:nvPr/>
                  </p:nvCxnSpPr>
                  <p:spPr>
                    <a:xfrm flipV="1">
                      <a:off x="6581527" y="2938138"/>
                      <a:ext cx="45367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528" name="Group 668"/>
                  <p:cNvGrpSpPr>
                    <a:grpSpLocks/>
                  </p:cNvGrpSpPr>
                  <p:nvPr/>
                </p:nvGrpSpPr>
                <p:grpSpPr bwMode="auto">
                  <a:xfrm>
                    <a:off x="6399838" y="3203285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969" name="Straight Connector 693"/>
                    <p:cNvCxnSpPr/>
                    <p:nvPr/>
                  </p:nvCxnSpPr>
                  <p:spPr>
                    <a:xfrm flipV="1">
                      <a:off x="7038668" y="2845644"/>
                      <a:ext cx="113419" cy="877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70" name="Straight Connector 694"/>
                    <p:cNvCxnSpPr/>
                    <p:nvPr/>
                  </p:nvCxnSpPr>
                  <p:spPr>
                    <a:xfrm flipV="1">
                      <a:off x="6582008" y="2933370"/>
                      <a:ext cx="462629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529" name="Group 669"/>
                  <p:cNvGrpSpPr>
                    <a:grpSpLocks/>
                  </p:cNvGrpSpPr>
                  <p:nvPr/>
                </p:nvGrpSpPr>
                <p:grpSpPr bwMode="auto">
                  <a:xfrm>
                    <a:off x="6399358" y="3269149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967" name="Straight Connector 691"/>
                    <p:cNvCxnSpPr/>
                    <p:nvPr/>
                  </p:nvCxnSpPr>
                  <p:spPr>
                    <a:xfrm flipV="1">
                      <a:off x="7027208" y="2845574"/>
                      <a:ext cx="113419" cy="877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68" name="Straight Connector 692"/>
                    <p:cNvCxnSpPr/>
                    <p:nvPr/>
                  </p:nvCxnSpPr>
                  <p:spPr>
                    <a:xfrm flipV="1">
                      <a:off x="6582488" y="2933300"/>
                      <a:ext cx="45069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530" name="Group 670"/>
                  <p:cNvGrpSpPr>
                    <a:grpSpLocks/>
                  </p:cNvGrpSpPr>
                  <p:nvPr/>
                </p:nvGrpSpPr>
                <p:grpSpPr bwMode="auto">
                  <a:xfrm>
                    <a:off x="6398878" y="3335013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965" name="Straight Connector 689"/>
                    <p:cNvCxnSpPr/>
                    <p:nvPr/>
                  </p:nvCxnSpPr>
                  <p:spPr>
                    <a:xfrm flipV="1">
                      <a:off x="7027688" y="2845504"/>
                      <a:ext cx="113419" cy="877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66" name="Straight Connector 690"/>
                    <p:cNvCxnSpPr/>
                    <p:nvPr/>
                  </p:nvCxnSpPr>
                  <p:spPr>
                    <a:xfrm flipV="1">
                      <a:off x="6582967" y="2933230"/>
                      <a:ext cx="45069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531" name="Group 671"/>
                  <p:cNvGrpSpPr>
                    <a:grpSpLocks/>
                  </p:cNvGrpSpPr>
                  <p:nvPr/>
                </p:nvGrpSpPr>
                <p:grpSpPr bwMode="auto">
                  <a:xfrm>
                    <a:off x="6398398" y="3400877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963" name="Straight Connector 687"/>
                    <p:cNvCxnSpPr/>
                    <p:nvPr/>
                  </p:nvCxnSpPr>
                  <p:spPr>
                    <a:xfrm flipV="1">
                      <a:off x="7028167" y="2845435"/>
                      <a:ext cx="113419" cy="877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64" name="Straight Connector 688"/>
                    <p:cNvCxnSpPr/>
                    <p:nvPr/>
                  </p:nvCxnSpPr>
                  <p:spPr>
                    <a:xfrm flipV="1">
                      <a:off x="6583447" y="2933160"/>
                      <a:ext cx="45069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532" name="Group 672"/>
                  <p:cNvGrpSpPr>
                    <a:grpSpLocks/>
                  </p:cNvGrpSpPr>
                  <p:nvPr/>
                </p:nvGrpSpPr>
                <p:grpSpPr bwMode="auto">
                  <a:xfrm>
                    <a:off x="6397918" y="3466741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961" name="Straight Connector 685"/>
                    <p:cNvCxnSpPr/>
                    <p:nvPr/>
                  </p:nvCxnSpPr>
                  <p:spPr>
                    <a:xfrm flipV="1">
                      <a:off x="7028649" y="2845365"/>
                      <a:ext cx="113419" cy="939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62" name="Straight Connector 686"/>
                    <p:cNvCxnSpPr/>
                    <p:nvPr/>
                  </p:nvCxnSpPr>
                  <p:spPr>
                    <a:xfrm flipV="1">
                      <a:off x="6592881" y="2939356"/>
                      <a:ext cx="441737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533" name="Group 673"/>
                  <p:cNvGrpSpPr>
                    <a:grpSpLocks/>
                  </p:cNvGrpSpPr>
                  <p:nvPr/>
                </p:nvGrpSpPr>
                <p:grpSpPr bwMode="auto">
                  <a:xfrm>
                    <a:off x="6397438" y="3532605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959" name="Straight Connector 683"/>
                    <p:cNvCxnSpPr/>
                    <p:nvPr/>
                  </p:nvCxnSpPr>
                  <p:spPr>
                    <a:xfrm flipV="1">
                      <a:off x="7029128" y="2840594"/>
                      <a:ext cx="113419" cy="986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60" name="Straight Connector 684"/>
                    <p:cNvCxnSpPr/>
                    <p:nvPr/>
                  </p:nvCxnSpPr>
                  <p:spPr>
                    <a:xfrm flipV="1">
                      <a:off x="6581422" y="2939286"/>
                      <a:ext cx="45367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534" name="Group 674"/>
                  <p:cNvGrpSpPr>
                    <a:grpSpLocks/>
                  </p:cNvGrpSpPr>
                  <p:nvPr/>
                </p:nvGrpSpPr>
                <p:grpSpPr bwMode="auto">
                  <a:xfrm>
                    <a:off x="6396958" y="3598469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957" name="Straight Connector 681"/>
                    <p:cNvCxnSpPr/>
                    <p:nvPr/>
                  </p:nvCxnSpPr>
                  <p:spPr>
                    <a:xfrm flipV="1">
                      <a:off x="7029607" y="2840525"/>
                      <a:ext cx="122374" cy="986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58" name="Straight Connector 682"/>
                    <p:cNvCxnSpPr/>
                    <p:nvPr/>
                  </p:nvCxnSpPr>
                  <p:spPr>
                    <a:xfrm flipV="1">
                      <a:off x="6581901" y="2939217"/>
                      <a:ext cx="45367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535" name="Group 675"/>
                  <p:cNvGrpSpPr>
                    <a:grpSpLocks/>
                  </p:cNvGrpSpPr>
                  <p:nvPr/>
                </p:nvGrpSpPr>
                <p:grpSpPr bwMode="auto">
                  <a:xfrm>
                    <a:off x="6396478" y="3664333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955" name="Straight Connector 679"/>
                    <p:cNvCxnSpPr/>
                    <p:nvPr/>
                  </p:nvCxnSpPr>
                  <p:spPr>
                    <a:xfrm flipV="1">
                      <a:off x="7027105" y="2846721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56" name="Straight Connector 680"/>
                    <p:cNvCxnSpPr/>
                    <p:nvPr/>
                  </p:nvCxnSpPr>
                  <p:spPr>
                    <a:xfrm flipV="1">
                      <a:off x="6582382" y="2939147"/>
                      <a:ext cx="450692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536" name="Group 676"/>
                  <p:cNvGrpSpPr>
                    <a:grpSpLocks/>
                  </p:cNvGrpSpPr>
                  <p:nvPr/>
                </p:nvGrpSpPr>
                <p:grpSpPr bwMode="auto">
                  <a:xfrm>
                    <a:off x="6395998" y="3730197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953" name="Straight Connector 677"/>
                    <p:cNvCxnSpPr/>
                    <p:nvPr/>
                  </p:nvCxnSpPr>
                  <p:spPr>
                    <a:xfrm flipV="1">
                      <a:off x="7027584" y="2846652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54" name="Straight Connector 678"/>
                    <p:cNvCxnSpPr/>
                    <p:nvPr/>
                  </p:nvCxnSpPr>
                  <p:spPr>
                    <a:xfrm flipV="1">
                      <a:off x="6582862" y="2939078"/>
                      <a:ext cx="450692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grpSp>
              <p:nvGrpSpPr>
                <p:cNvPr id="452500" name="Group 640"/>
                <p:cNvGrpSpPr>
                  <a:grpSpLocks/>
                </p:cNvGrpSpPr>
                <p:nvPr/>
              </p:nvGrpSpPr>
              <p:grpSpPr bwMode="auto">
                <a:xfrm>
                  <a:off x="6280049" y="2055335"/>
                  <a:ext cx="731610" cy="920732"/>
                  <a:chOff x="6280049" y="2055335"/>
                  <a:chExt cx="731610" cy="920732"/>
                </a:xfrm>
              </p:grpSpPr>
              <p:grpSp>
                <p:nvGrpSpPr>
                  <p:cNvPr id="452501" name="Group 641"/>
                  <p:cNvGrpSpPr>
                    <a:grpSpLocks/>
                  </p:cNvGrpSpPr>
                  <p:nvPr/>
                </p:nvGrpSpPr>
                <p:grpSpPr bwMode="auto">
                  <a:xfrm>
                    <a:off x="6280049" y="2055335"/>
                    <a:ext cx="680752" cy="139401"/>
                    <a:chOff x="5414286" y="2921098"/>
                    <a:chExt cx="680752" cy="139401"/>
                  </a:xfrm>
                </p:grpSpPr>
                <p:sp>
                  <p:nvSpPr>
                    <p:cNvPr id="452515" name="Rectangle 18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423586" y="2995812"/>
                      <a:ext cx="542590" cy="64228"/>
                    </a:xfrm>
                    <a:prstGeom prst="rect">
                      <a:avLst/>
                    </a:prstGeom>
                    <a:gradFill rotWithShape="1">
                      <a:gsLst>
                        <a:gs pos="0">
                          <a:schemeClr val="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 i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p:txBody>
                </p:sp>
                <p:sp>
                  <p:nvSpPr>
                    <p:cNvPr id="452516" name="AutoShape 18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423586" y="2920618"/>
                      <a:ext cx="668087" cy="78327"/>
                    </a:xfrm>
                    <a:prstGeom prst="parallelogram">
                      <a:avLst>
                        <a:gd name="adj" fmla="val 122769"/>
                      </a:avLst>
                    </a:prstGeom>
                    <a:gradFill rotWithShape="1">
                      <a:gsLst>
                        <a:gs pos="0">
                          <a:schemeClr val="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 i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p:txBody>
                </p:sp>
                <p:sp>
                  <p:nvSpPr>
                    <p:cNvPr id="452517" name="Freeform 190"/>
                    <p:cNvSpPr>
                      <a:spLocks/>
                    </p:cNvSpPr>
                    <p:nvPr/>
                  </p:nvSpPr>
                  <p:spPr bwMode="auto">
                    <a:xfrm>
                      <a:off x="5969869" y="2922185"/>
                      <a:ext cx="125497" cy="137855"/>
                    </a:xfrm>
                    <a:custGeom>
                      <a:avLst/>
                      <a:gdLst>
                        <a:gd name="T0" fmla="*/ 0 w 169"/>
                        <a:gd name="T1" fmla="*/ 84929 h 224"/>
                        <a:gd name="T2" fmla="*/ 0 w 169"/>
                        <a:gd name="T3" fmla="*/ 137855 h 224"/>
                        <a:gd name="T4" fmla="*/ 125497 w 169"/>
                        <a:gd name="T5" fmla="*/ 47388 h 224"/>
                        <a:gd name="T6" fmla="*/ 125497 w 169"/>
                        <a:gd name="T7" fmla="*/ 0 h 224"/>
                        <a:gd name="T8" fmla="*/ 0 w 169"/>
                        <a:gd name="T9" fmla="*/ 84929 h 224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169"/>
                        <a:gd name="T16" fmla="*/ 0 h 224"/>
                        <a:gd name="T17" fmla="*/ 169 w 169"/>
                        <a:gd name="T18" fmla="*/ 224 h 224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169" h="224">
                          <a:moveTo>
                            <a:pt x="0" y="138"/>
                          </a:moveTo>
                          <a:lnTo>
                            <a:pt x="0" y="224"/>
                          </a:lnTo>
                          <a:lnTo>
                            <a:pt x="169" y="77"/>
                          </a:lnTo>
                          <a:lnTo>
                            <a:pt x="169" y="0"/>
                          </a:lnTo>
                          <a:lnTo>
                            <a:pt x="0" y="138"/>
                          </a:ln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6350" cmpd="sng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52518" name="Freeform 191"/>
                    <p:cNvSpPr>
                      <a:spLocks/>
                    </p:cNvSpPr>
                    <p:nvPr/>
                  </p:nvSpPr>
                  <p:spPr bwMode="auto">
                    <a:xfrm>
                      <a:off x="5501098" y="2936284"/>
                      <a:ext cx="524136" cy="45430"/>
                    </a:xfrm>
                    <a:custGeom>
                      <a:avLst/>
                      <a:gdLst>
                        <a:gd name="T0" fmla="*/ 0 w 280"/>
                        <a:gd name="T1" fmla="*/ 45430 h 63"/>
                        <a:gd name="T2" fmla="*/ 69261 w 280"/>
                        <a:gd name="T3" fmla="*/ 44709 h 63"/>
                        <a:gd name="T4" fmla="*/ 409949 w 280"/>
                        <a:gd name="T5" fmla="*/ 0 h 63"/>
                        <a:gd name="T6" fmla="*/ 524136 w 280"/>
                        <a:gd name="T7" fmla="*/ 0 h 63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80"/>
                        <a:gd name="T13" fmla="*/ 0 h 63"/>
                        <a:gd name="T14" fmla="*/ 280 w 280"/>
                        <a:gd name="T15" fmla="*/ 63 h 63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80" h="63">
                          <a:moveTo>
                            <a:pt x="0" y="63"/>
                          </a:moveTo>
                          <a:lnTo>
                            <a:pt x="37" y="62"/>
                          </a:lnTo>
                          <a:lnTo>
                            <a:pt x="219" y="0"/>
                          </a:lnTo>
                          <a:lnTo>
                            <a:pt x="280" y="0"/>
                          </a:lnTo>
                        </a:path>
                      </a:pathLst>
                    </a:custGeom>
                    <a:noFill/>
                    <a:ln w="1587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52519" name="Freeform 192"/>
                    <p:cNvSpPr>
                      <a:spLocks/>
                    </p:cNvSpPr>
                    <p:nvPr/>
                  </p:nvSpPr>
                  <p:spPr bwMode="auto">
                    <a:xfrm>
                      <a:off x="5622906" y="2933151"/>
                      <a:ext cx="302670" cy="53262"/>
                    </a:xfrm>
                    <a:custGeom>
                      <a:avLst/>
                      <a:gdLst>
                        <a:gd name="T0" fmla="*/ 0 w 293"/>
                        <a:gd name="T1" fmla="*/ 0 h 93"/>
                        <a:gd name="T2" fmla="*/ 69211 w 293"/>
                        <a:gd name="T3" fmla="*/ 573 h 93"/>
                        <a:gd name="T4" fmla="*/ 201436 w 293"/>
                        <a:gd name="T5" fmla="*/ 53262 h 93"/>
                        <a:gd name="T6" fmla="*/ 302670 w 293"/>
                        <a:gd name="T7" fmla="*/ 53262 h 93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93"/>
                        <a:gd name="T13" fmla="*/ 0 h 93"/>
                        <a:gd name="T14" fmla="*/ 293 w 293"/>
                        <a:gd name="T15" fmla="*/ 93 h 93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93" h="93">
                          <a:moveTo>
                            <a:pt x="0" y="0"/>
                          </a:moveTo>
                          <a:lnTo>
                            <a:pt x="67" y="1"/>
                          </a:lnTo>
                          <a:lnTo>
                            <a:pt x="195" y="93"/>
                          </a:lnTo>
                          <a:lnTo>
                            <a:pt x="293" y="93"/>
                          </a:lnTo>
                        </a:path>
                      </a:pathLst>
                    </a:custGeom>
                    <a:noFill/>
                    <a:ln w="1587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/>
                    <a:lstStyle/>
                    <a:p>
                      <a:endParaRPr lang="el-GR"/>
                    </a:p>
                  </p:txBody>
                </p:sp>
              </p:grpSp>
              <p:cxnSp>
                <p:nvCxnSpPr>
                  <p:cNvPr id="918" name="Straight Connector 642"/>
                  <p:cNvCxnSpPr/>
                  <p:nvPr/>
                </p:nvCxnSpPr>
                <p:spPr>
                  <a:xfrm flipH="1">
                    <a:off x="6998041" y="2125350"/>
                    <a:ext cx="11072" cy="844360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19" name="Straight Connector 643"/>
                  <p:cNvCxnSpPr/>
                  <p:nvPr/>
                </p:nvCxnSpPr>
                <p:spPr>
                  <a:xfrm>
                    <a:off x="6876233" y="2303934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20" name="Straight Connector 644"/>
                  <p:cNvCxnSpPr/>
                  <p:nvPr/>
                </p:nvCxnSpPr>
                <p:spPr>
                  <a:xfrm>
                    <a:off x="6872543" y="2368162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21" name="Straight Connector 645"/>
                  <p:cNvCxnSpPr/>
                  <p:nvPr/>
                </p:nvCxnSpPr>
                <p:spPr>
                  <a:xfrm>
                    <a:off x="6872543" y="2444922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22" name="Straight Connector 646"/>
                  <p:cNvCxnSpPr/>
                  <p:nvPr/>
                </p:nvCxnSpPr>
                <p:spPr>
                  <a:xfrm>
                    <a:off x="6868851" y="2509150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23" name="Straight Connector 647"/>
                  <p:cNvCxnSpPr/>
                  <p:nvPr/>
                </p:nvCxnSpPr>
                <p:spPr>
                  <a:xfrm>
                    <a:off x="6865161" y="2570245"/>
                    <a:ext cx="14026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24" name="Straight Connector 648"/>
                  <p:cNvCxnSpPr/>
                  <p:nvPr/>
                </p:nvCxnSpPr>
                <p:spPr>
                  <a:xfrm>
                    <a:off x="6865161" y="2637605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25" name="Straight Connector 649"/>
                  <p:cNvCxnSpPr/>
                  <p:nvPr/>
                </p:nvCxnSpPr>
                <p:spPr>
                  <a:xfrm>
                    <a:off x="6861469" y="2706533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26" name="Straight Connector 650"/>
                  <p:cNvCxnSpPr/>
                  <p:nvPr/>
                </p:nvCxnSpPr>
                <p:spPr>
                  <a:xfrm>
                    <a:off x="6868851" y="2775460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27" name="Straight Connector 651"/>
                  <p:cNvCxnSpPr/>
                  <p:nvPr/>
                </p:nvCxnSpPr>
                <p:spPr>
                  <a:xfrm>
                    <a:off x="6872543" y="2842821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28" name="Straight Connector 652"/>
                  <p:cNvCxnSpPr/>
                  <p:nvPr/>
                </p:nvCxnSpPr>
                <p:spPr>
                  <a:xfrm>
                    <a:off x="6872543" y="2911749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29" name="Straight Connector 653"/>
                  <p:cNvCxnSpPr/>
                  <p:nvPr/>
                </p:nvCxnSpPr>
                <p:spPr>
                  <a:xfrm>
                    <a:off x="6876233" y="2975976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30" name="Straight Connector 654"/>
                  <p:cNvCxnSpPr/>
                  <p:nvPr/>
                </p:nvCxnSpPr>
                <p:spPr>
                  <a:xfrm flipH="1">
                    <a:off x="6876233" y="2131616"/>
                    <a:ext cx="136572" cy="0"/>
                  </a:xfrm>
                  <a:prstGeom prst="line">
                    <a:avLst/>
                  </a:prstGeom>
                  <a:ln w="2222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452381" name="Group 697"/>
              <p:cNvGrpSpPr>
                <a:grpSpLocks/>
              </p:cNvGrpSpPr>
              <p:nvPr/>
            </p:nvGrpSpPr>
            <p:grpSpPr bwMode="auto">
              <a:xfrm>
                <a:off x="1678171" y="4876798"/>
                <a:ext cx="331695" cy="1030941"/>
                <a:chOff x="6240352" y="2055335"/>
                <a:chExt cx="771307" cy="1017716"/>
              </a:xfrm>
            </p:grpSpPr>
            <p:grpSp>
              <p:nvGrpSpPr>
                <p:cNvPr id="452441" name="Group 698"/>
                <p:cNvGrpSpPr>
                  <a:grpSpLocks/>
                </p:cNvGrpSpPr>
                <p:nvPr/>
              </p:nvGrpSpPr>
              <p:grpSpPr bwMode="auto">
                <a:xfrm>
                  <a:off x="6240352" y="2235573"/>
                  <a:ext cx="697981" cy="837478"/>
                  <a:chOff x="6395998" y="3062424"/>
                  <a:chExt cx="564403" cy="837478"/>
                </a:xfrm>
              </p:grpSpPr>
              <p:sp>
                <p:nvSpPr>
                  <p:cNvPr id="878" name="Rectangle 719"/>
                  <p:cNvSpPr/>
                  <p:nvPr/>
                </p:nvSpPr>
                <p:spPr>
                  <a:xfrm>
                    <a:off x="6509637" y="3061859"/>
                    <a:ext cx="447707" cy="742536"/>
                  </a:xfrm>
                  <a:prstGeom prst="rect">
                    <a:avLst/>
                  </a:prstGeom>
                  <a:noFill/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>
                      <a:solidFill>
                        <a:prstClr val="white"/>
                      </a:solidFill>
                    </a:endParaRPr>
                  </a:p>
                </p:txBody>
              </p:sp>
              <p:cxnSp>
                <p:nvCxnSpPr>
                  <p:cNvPr id="879" name="Straight Connector 720"/>
                  <p:cNvCxnSpPr/>
                  <p:nvPr/>
                </p:nvCxnSpPr>
                <p:spPr>
                  <a:xfrm flipV="1">
                    <a:off x="6846909" y="3061859"/>
                    <a:ext cx="113419" cy="9242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880" name="Rectangle 721"/>
                  <p:cNvSpPr/>
                  <p:nvPr/>
                </p:nvSpPr>
                <p:spPr>
                  <a:xfrm>
                    <a:off x="6476804" y="3071258"/>
                    <a:ext cx="131327" cy="115923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>
                      <a:solidFill>
                        <a:prstClr val="white"/>
                      </a:solidFill>
                    </a:endParaRPr>
                  </a:p>
                </p:txBody>
              </p:sp>
              <p:cxnSp>
                <p:nvCxnSpPr>
                  <p:cNvPr id="881" name="Straight Connector 722"/>
                  <p:cNvCxnSpPr/>
                  <p:nvPr/>
                </p:nvCxnSpPr>
                <p:spPr>
                  <a:xfrm flipV="1">
                    <a:off x="6396218" y="3061859"/>
                    <a:ext cx="113419" cy="9242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882" name="Rectangle 723"/>
                  <p:cNvSpPr/>
                  <p:nvPr/>
                </p:nvSpPr>
                <p:spPr>
                  <a:xfrm>
                    <a:off x="6817061" y="3702569"/>
                    <a:ext cx="131327" cy="115923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883" name="Rectangle 724"/>
                  <p:cNvSpPr/>
                  <p:nvPr/>
                </p:nvSpPr>
                <p:spPr>
                  <a:xfrm>
                    <a:off x="6405171" y="3157416"/>
                    <a:ext cx="444723" cy="742536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>
                      <a:solidFill>
                        <a:prstClr val="white"/>
                      </a:solidFill>
                    </a:endParaRPr>
                  </a:p>
                </p:txBody>
              </p:sp>
              <p:cxnSp>
                <p:nvCxnSpPr>
                  <p:cNvPr id="884" name="Straight Connector 725"/>
                  <p:cNvCxnSpPr/>
                  <p:nvPr/>
                </p:nvCxnSpPr>
                <p:spPr>
                  <a:xfrm flipV="1">
                    <a:off x="6846909" y="3804394"/>
                    <a:ext cx="113419" cy="9242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452469" name="Group 726"/>
                  <p:cNvGrpSpPr>
                    <a:grpSpLocks/>
                  </p:cNvGrpSpPr>
                  <p:nvPr/>
                </p:nvGrpSpPr>
                <p:grpSpPr bwMode="auto">
                  <a:xfrm>
                    <a:off x="6400318" y="3137421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913" name="Straight Connector 754"/>
                    <p:cNvCxnSpPr/>
                    <p:nvPr/>
                  </p:nvCxnSpPr>
                  <p:spPr>
                    <a:xfrm flipV="1">
                      <a:off x="7028633" y="2845713"/>
                      <a:ext cx="113419" cy="924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14" name="Straight Connector 755"/>
                    <p:cNvCxnSpPr/>
                    <p:nvPr/>
                  </p:nvCxnSpPr>
                  <p:spPr>
                    <a:xfrm flipV="1">
                      <a:off x="6580927" y="2938138"/>
                      <a:ext cx="45367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470" name="Group 727"/>
                  <p:cNvGrpSpPr>
                    <a:grpSpLocks/>
                  </p:cNvGrpSpPr>
                  <p:nvPr/>
                </p:nvGrpSpPr>
                <p:grpSpPr bwMode="auto">
                  <a:xfrm>
                    <a:off x="6399838" y="3203285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911" name="Straight Connector 752"/>
                    <p:cNvCxnSpPr/>
                    <p:nvPr/>
                  </p:nvCxnSpPr>
                  <p:spPr>
                    <a:xfrm flipV="1">
                      <a:off x="7029115" y="2845644"/>
                      <a:ext cx="113419" cy="877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12" name="Straight Connector 753"/>
                    <p:cNvCxnSpPr/>
                    <p:nvPr/>
                  </p:nvCxnSpPr>
                  <p:spPr>
                    <a:xfrm flipV="1">
                      <a:off x="6581409" y="2933370"/>
                      <a:ext cx="45367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471" name="Group 728"/>
                  <p:cNvGrpSpPr>
                    <a:grpSpLocks/>
                  </p:cNvGrpSpPr>
                  <p:nvPr/>
                </p:nvGrpSpPr>
                <p:grpSpPr bwMode="auto">
                  <a:xfrm>
                    <a:off x="6399358" y="3269149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909" name="Straight Connector 750"/>
                    <p:cNvCxnSpPr/>
                    <p:nvPr/>
                  </p:nvCxnSpPr>
                  <p:spPr>
                    <a:xfrm flipV="1">
                      <a:off x="7026610" y="2845574"/>
                      <a:ext cx="113419" cy="877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10" name="Straight Connector 751"/>
                    <p:cNvCxnSpPr/>
                    <p:nvPr/>
                  </p:nvCxnSpPr>
                  <p:spPr>
                    <a:xfrm flipV="1">
                      <a:off x="6581888" y="2933300"/>
                      <a:ext cx="450692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472" name="Group 729"/>
                  <p:cNvGrpSpPr>
                    <a:grpSpLocks/>
                  </p:cNvGrpSpPr>
                  <p:nvPr/>
                </p:nvGrpSpPr>
                <p:grpSpPr bwMode="auto">
                  <a:xfrm>
                    <a:off x="6398878" y="3335013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907" name="Straight Connector 748"/>
                    <p:cNvCxnSpPr/>
                    <p:nvPr/>
                  </p:nvCxnSpPr>
                  <p:spPr>
                    <a:xfrm flipV="1">
                      <a:off x="7027090" y="2845504"/>
                      <a:ext cx="113419" cy="877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08" name="Straight Connector 749"/>
                    <p:cNvCxnSpPr/>
                    <p:nvPr/>
                  </p:nvCxnSpPr>
                  <p:spPr>
                    <a:xfrm flipV="1">
                      <a:off x="6582367" y="2933230"/>
                      <a:ext cx="450692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473" name="Group 730"/>
                  <p:cNvGrpSpPr>
                    <a:grpSpLocks/>
                  </p:cNvGrpSpPr>
                  <p:nvPr/>
                </p:nvGrpSpPr>
                <p:grpSpPr bwMode="auto">
                  <a:xfrm>
                    <a:off x="6398398" y="3400877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905" name="Straight Connector 746"/>
                    <p:cNvCxnSpPr/>
                    <p:nvPr/>
                  </p:nvCxnSpPr>
                  <p:spPr>
                    <a:xfrm flipV="1">
                      <a:off x="7027569" y="2845435"/>
                      <a:ext cx="113419" cy="877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06" name="Straight Connector 747"/>
                    <p:cNvCxnSpPr/>
                    <p:nvPr/>
                  </p:nvCxnSpPr>
                  <p:spPr>
                    <a:xfrm flipV="1">
                      <a:off x="6582847" y="2933160"/>
                      <a:ext cx="450692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474" name="Group 731"/>
                  <p:cNvGrpSpPr>
                    <a:grpSpLocks/>
                  </p:cNvGrpSpPr>
                  <p:nvPr/>
                </p:nvGrpSpPr>
                <p:grpSpPr bwMode="auto">
                  <a:xfrm>
                    <a:off x="6397918" y="3466741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903" name="Straight Connector 744"/>
                    <p:cNvCxnSpPr/>
                    <p:nvPr/>
                  </p:nvCxnSpPr>
                  <p:spPr>
                    <a:xfrm flipV="1">
                      <a:off x="7028051" y="2845365"/>
                      <a:ext cx="113419" cy="939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04" name="Straight Connector 745"/>
                    <p:cNvCxnSpPr/>
                    <p:nvPr/>
                  </p:nvCxnSpPr>
                  <p:spPr>
                    <a:xfrm flipV="1">
                      <a:off x="6583328" y="2939356"/>
                      <a:ext cx="450692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475" name="Group 732"/>
                  <p:cNvGrpSpPr>
                    <a:grpSpLocks/>
                  </p:cNvGrpSpPr>
                  <p:nvPr/>
                </p:nvGrpSpPr>
                <p:grpSpPr bwMode="auto">
                  <a:xfrm>
                    <a:off x="6397438" y="3532605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901" name="Straight Connector 742"/>
                    <p:cNvCxnSpPr/>
                    <p:nvPr/>
                  </p:nvCxnSpPr>
                  <p:spPr>
                    <a:xfrm flipV="1">
                      <a:off x="7028530" y="2840594"/>
                      <a:ext cx="113419" cy="986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02" name="Straight Connector 743"/>
                    <p:cNvCxnSpPr/>
                    <p:nvPr/>
                  </p:nvCxnSpPr>
                  <p:spPr>
                    <a:xfrm flipV="1">
                      <a:off x="6580824" y="2939286"/>
                      <a:ext cx="45367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476" name="Group 733"/>
                  <p:cNvGrpSpPr>
                    <a:grpSpLocks/>
                  </p:cNvGrpSpPr>
                  <p:nvPr/>
                </p:nvGrpSpPr>
                <p:grpSpPr bwMode="auto">
                  <a:xfrm>
                    <a:off x="6396958" y="3598469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899" name="Straight Connector 740"/>
                    <p:cNvCxnSpPr/>
                    <p:nvPr/>
                  </p:nvCxnSpPr>
                  <p:spPr>
                    <a:xfrm flipV="1">
                      <a:off x="7029010" y="2840525"/>
                      <a:ext cx="113419" cy="986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00" name="Straight Connector 741"/>
                    <p:cNvCxnSpPr/>
                    <p:nvPr/>
                  </p:nvCxnSpPr>
                  <p:spPr>
                    <a:xfrm flipV="1">
                      <a:off x="6581303" y="2939217"/>
                      <a:ext cx="45367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477" name="Group 734"/>
                  <p:cNvGrpSpPr>
                    <a:grpSpLocks/>
                  </p:cNvGrpSpPr>
                  <p:nvPr/>
                </p:nvGrpSpPr>
                <p:grpSpPr bwMode="auto">
                  <a:xfrm>
                    <a:off x="6396478" y="3664333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897" name="Straight Connector 738"/>
                    <p:cNvCxnSpPr/>
                    <p:nvPr/>
                  </p:nvCxnSpPr>
                  <p:spPr>
                    <a:xfrm flipV="1">
                      <a:off x="7026505" y="2846721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898" name="Straight Connector 739"/>
                    <p:cNvCxnSpPr/>
                    <p:nvPr/>
                  </p:nvCxnSpPr>
                  <p:spPr>
                    <a:xfrm flipV="1">
                      <a:off x="6581785" y="2939147"/>
                      <a:ext cx="45069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478" name="Group 735"/>
                  <p:cNvGrpSpPr>
                    <a:grpSpLocks/>
                  </p:cNvGrpSpPr>
                  <p:nvPr/>
                </p:nvGrpSpPr>
                <p:grpSpPr bwMode="auto">
                  <a:xfrm>
                    <a:off x="6395998" y="3730197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895" name="Straight Connector 736"/>
                    <p:cNvCxnSpPr/>
                    <p:nvPr/>
                  </p:nvCxnSpPr>
                  <p:spPr>
                    <a:xfrm flipV="1">
                      <a:off x="7026985" y="2846652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896" name="Straight Connector 737"/>
                    <p:cNvCxnSpPr/>
                    <p:nvPr/>
                  </p:nvCxnSpPr>
                  <p:spPr>
                    <a:xfrm flipV="1">
                      <a:off x="6582264" y="2939078"/>
                      <a:ext cx="45069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grpSp>
              <p:nvGrpSpPr>
                <p:cNvPr id="452442" name="Group 699"/>
                <p:cNvGrpSpPr>
                  <a:grpSpLocks/>
                </p:cNvGrpSpPr>
                <p:nvPr/>
              </p:nvGrpSpPr>
              <p:grpSpPr bwMode="auto">
                <a:xfrm>
                  <a:off x="6280049" y="2055335"/>
                  <a:ext cx="731610" cy="920732"/>
                  <a:chOff x="6280049" y="2055335"/>
                  <a:chExt cx="731610" cy="920732"/>
                </a:xfrm>
              </p:grpSpPr>
              <p:grpSp>
                <p:nvGrpSpPr>
                  <p:cNvPr id="452443" name="Group 700"/>
                  <p:cNvGrpSpPr>
                    <a:grpSpLocks/>
                  </p:cNvGrpSpPr>
                  <p:nvPr/>
                </p:nvGrpSpPr>
                <p:grpSpPr bwMode="auto">
                  <a:xfrm>
                    <a:off x="6280049" y="2055335"/>
                    <a:ext cx="680752" cy="139401"/>
                    <a:chOff x="5414286" y="2921098"/>
                    <a:chExt cx="680752" cy="139401"/>
                  </a:xfrm>
                </p:grpSpPr>
                <p:sp>
                  <p:nvSpPr>
                    <p:cNvPr id="452457" name="Rectangle 18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415463" y="2995812"/>
                      <a:ext cx="549974" cy="64228"/>
                    </a:xfrm>
                    <a:prstGeom prst="rect">
                      <a:avLst/>
                    </a:prstGeom>
                    <a:gradFill rotWithShape="1">
                      <a:gsLst>
                        <a:gs pos="0">
                          <a:schemeClr val="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 i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p:txBody>
                </p:sp>
                <p:sp>
                  <p:nvSpPr>
                    <p:cNvPr id="452458" name="AutoShape 18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415463" y="2920618"/>
                      <a:ext cx="675472" cy="78327"/>
                    </a:xfrm>
                    <a:prstGeom prst="parallelogram">
                      <a:avLst>
                        <a:gd name="adj" fmla="val 122769"/>
                      </a:avLst>
                    </a:prstGeom>
                    <a:gradFill rotWithShape="1">
                      <a:gsLst>
                        <a:gs pos="0">
                          <a:schemeClr val="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 i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p:txBody>
                </p:sp>
                <p:sp>
                  <p:nvSpPr>
                    <p:cNvPr id="452459" name="Freeform 190"/>
                    <p:cNvSpPr>
                      <a:spLocks/>
                    </p:cNvSpPr>
                    <p:nvPr/>
                  </p:nvSpPr>
                  <p:spPr bwMode="auto">
                    <a:xfrm>
                      <a:off x="5969127" y="2922185"/>
                      <a:ext cx="125497" cy="137855"/>
                    </a:xfrm>
                    <a:custGeom>
                      <a:avLst/>
                      <a:gdLst>
                        <a:gd name="T0" fmla="*/ 0 w 169"/>
                        <a:gd name="T1" fmla="*/ 84929 h 224"/>
                        <a:gd name="T2" fmla="*/ 0 w 169"/>
                        <a:gd name="T3" fmla="*/ 137855 h 224"/>
                        <a:gd name="T4" fmla="*/ 125497 w 169"/>
                        <a:gd name="T5" fmla="*/ 47388 h 224"/>
                        <a:gd name="T6" fmla="*/ 125497 w 169"/>
                        <a:gd name="T7" fmla="*/ 0 h 224"/>
                        <a:gd name="T8" fmla="*/ 0 w 169"/>
                        <a:gd name="T9" fmla="*/ 84929 h 224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169"/>
                        <a:gd name="T16" fmla="*/ 0 h 224"/>
                        <a:gd name="T17" fmla="*/ 169 w 169"/>
                        <a:gd name="T18" fmla="*/ 224 h 224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169" h="224">
                          <a:moveTo>
                            <a:pt x="0" y="138"/>
                          </a:moveTo>
                          <a:lnTo>
                            <a:pt x="0" y="224"/>
                          </a:lnTo>
                          <a:lnTo>
                            <a:pt x="169" y="77"/>
                          </a:lnTo>
                          <a:lnTo>
                            <a:pt x="169" y="0"/>
                          </a:lnTo>
                          <a:lnTo>
                            <a:pt x="0" y="138"/>
                          </a:ln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6350" cmpd="sng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52460" name="Freeform 191"/>
                    <p:cNvSpPr>
                      <a:spLocks/>
                    </p:cNvSpPr>
                    <p:nvPr/>
                  </p:nvSpPr>
                  <p:spPr bwMode="auto">
                    <a:xfrm>
                      <a:off x="5500359" y="2936284"/>
                      <a:ext cx="524136" cy="45430"/>
                    </a:xfrm>
                    <a:custGeom>
                      <a:avLst/>
                      <a:gdLst>
                        <a:gd name="T0" fmla="*/ 0 w 280"/>
                        <a:gd name="T1" fmla="*/ 45430 h 63"/>
                        <a:gd name="T2" fmla="*/ 69261 w 280"/>
                        <a:gd name="T3" fmla="*/ 44709 h 63"/>
                        <a:gd name="T4" fmla="*/ 409949 w 280"/>
                        <a:gd name="T5" fmla="*/ 0 h 63"/>
                        <a:gd name="T6" fmla="*/ 524136 w 280"/>
                        <a:gd name="T7" fmla="*/ 0 h 63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80"/>
                        <a:gd name="T13" fmla="*/ 0 h 63"/>
                        <a:gd name="T14" fmla="*/ 280 w 280"/>
                        <a:gd name="T15" fmla="*/ 63 h 63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80" h="63">
                          <a:moveTo>
                            <a:pt x="0" y="63"/>
                          </a:moveTo>
                          <a:lnTo>
                            <a:pt x="37" y="62"/>
                          </a:lnTo>
                          <a:lnTo>
                            <a:pt x="219" y="0"/>
                          </a:lnTo>
                          <a:lnTo>
                            <a:pt x="280" y="0"/>
                          </a:lnTo>
                        </a:path>
                      </a:pathLst>
                    </a:custGeom>
                    <a:noFill/>
                    <a:ln w="1587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52461" name="Freeform 192"/>
                    <p:cNvSpPr>
                      <a:spLocks/>
                    </p:cNvSpPr>
                    <p:nvPr/>
                  </p:nvSpPr>
                  <p:spPr bwMode="auto">
                    <a:xfrm>
                      <a:off x="5622164" y="2933151"/>
                      <a:ext cx="302670" cy="53262"/>
                    </a:xfrm>
                    <a:custGeom>
                      <a:avLst/>
                      <a:gdLst>
                        <a:gd name="T0" fmla="*/ 0 w 293"/>
                        <a:gd name="T1" fmla="*/ 0 h 93"/>
                        <a:gd name="T2" fmla="*/ 69211 w 293"/>
                        <a:gd name="T3" fmla="*/ 573 h 93"/>
                        <a:gd name="T4" fmla="*/ 201436 w 293"/>
                        <a:gd name="T5" fmla="*/ 53262 h 93"/>
                        <a:gd name="T6" fmla="*/ 302670 w 293"/>
                        <a:gd name="T7" fmla="*/ 53262 h 93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93"/>
                        <a:gd name="T13" fmla="*/ 0 h 93"/>
                        <a:gd name="T14" fmla="*/ 293 w 293"/>
                        <a:gd name="T15" fmla="*/ 93 h 93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93" h="93">
                          <a:moveTo>
                            <a:pt x="0" y="0"/>
                          </a:moveTo>
                          <a:lnTo>
                            <a:pt x="67" y="1"/>
                          </a:lnTo>
                          <a:lnTo>
                            <a:pt x="195" y="93"/>
                          </a:lnTo>
                          <a:lnTo>
                            <a:pt x="293" y="93"/>
                          </a:lnTo>
                        </a:path>
                      </a:pathLst>
                    </a:custGeom>
                    <a:noFill/>
                    <a:ln w="1587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/>
                    <a:lstStyle/>
                    <a:p>
                      <a:endParaRPr lang="el-GR"/>
                    </a:p>
                  </p:txBody>
                </p:sp>
              </p:grpSp>
              <p:cxnSp>
                <p:nvCxnSpPr>
                  <p:cNvPr id="860" name="Straight Connector 701"/>
                  <p:cNvCxnSpPr/>
                  <p:nvPr/>
                </p:nvCxnSpPr>
                <p:spPr>
                  <a:xfrm flipH="1">
                    <a:off x="6997299" y="2125350"/>
                    <a:ext cx="11074" cy="844360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61" name="Straight Connector 702"/>
                  <p:cNvCxnSpPr/>
                  <p:nvPr/>
                </p:nvCxnSpPr>
                <p:spPr>
                  <a:xfrm>
                    <a:off x="6875494" y="2303934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62" name="Straight Connector 703"/>
                  <p:cNvCxnSpPr/>
                  <p:nvPr/>
                </p:nvCxnSpPr>
                <p:spPr>
                  <a:xfrm>
                    <a:off x="6871802" y="2368162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63" name="Straight Connector 704"/>
                  <p:cNvCxnSpPr/>
                  <p:nvPr/>
                </p:nvCxnSpPr>
                <p:spPr>
                  <a:xfrm>
                    <a:off x="6871802" y="2444922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64" name="Straight Connector 705"/>
                  <p:cNvCxnSpPr/>
                  <p:nvPr/>
                </p:nvCxnSpPr>
                <p:spPr>
                  <a:xfrm>
                    <a:off x="6868112" y="2509150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65" name="Straight Connector 706"/>
                  <p:cNvCxnSpPr/>
                  <p:nvPr/>
                </p:nvCxnSpPr>
                <p:spPr>
                  <a:xfrm>
                    <a:off x="6864420" y="2570245"/>
                    <a:ext cx="14026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66" name="Straight Connector 707"/>
                  <p:cNvCxnSpPr/>
                  <p:nvPr/>
                </p:nvCxnSpPr>
                <p:spPr>
                  <a:xfrm>
                    <a:off x="6864420" y="2637605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67" name="Straight Connector 708"/>
                  <p:cNvCxnSpPr/>
                  <p:nvPr/>
                </p:nvCxnSpPr>
                <p:spPr>
                  <a:xfrm>
                    <a:off x="6860730" y="2706533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68" name="Straight Connector 709"/>
                  <p:cNvCxnSpPr/>
                  <p:nvPr/>
                </p:nvCxnSpPr>
                <p:spPr>
                  <a:xfrm>
                    <a:off x="6868112" y="2775460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69" name="Straight Connector 710"/>
                  <p:cNvCxnSpPr/>
                  <p:nvPr/>
                </p:nvCxnSpPr>
                <p:spPr>
                  <a:xfrm>
                    <a:off x="6871802" y="2842821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70" name="Straight Connector 711"/>
                  <p:cNvCxnSpPr/>
                  <p:nvPr/>
                </p:nvCxnSpPr>
                <p:spPr>
                  <a:xfrm>
                    <a:off x="6871802" y="2911749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71" name="Straight Connector 712"/>
                  <p:cNvCxnSpPr/>
                  <p:nvPr/>
                </p:nvCxnSpPr>
                <p:spPr>
                  <a:xfrm>
                    <a:off x="6875494" y="2975976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72" name="Straight Connector 713"/>
                  <p:cNvCxnSpPr/>
                  <p:nvPr/>
                </p:nvCxnSpPr>
                <p:spPr>
                  <a:xfrm flipH="1">
                    <a:off x="6875494" y="2131616"/>
                    <a:ext cx="136570" cy="0"/>
                  </a:xfrm>
                  <a:prstGeom prst="line">
                    <a:avLst/>
                  </a:prstGeom>
                  <a:ln w="2222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452382" name="Group 756"/>
              <p:cNvGrpSpPr>
                <a:grpSpLocks/>
              </p:cNvGrpSpPr>
              <p:nvPr/>
            </p:nvGrpSpPr>
            <p:grpSpPr bwMode="auto">
              <a:xfrm>
                <a:off x="2054687" y="4876798"/>
                <a:ext cx="331695" cy="1030941"/>
                <a:chOff x="6240352" y="2055335"/>
                <a:chExt cx="771307" cy="1017716"/>
              </a:xfrm>
            </p:grpSpPr>
            <p:grpSp>
              <p:nvGrpSpPr>
                <p:cNvPr id="452383" name="Group 757"/>
                <p:cNvGrpSpPr>
                  <a:grpSpLocks/>
                </p:cNvGrpSpPr>
                <p:nvPr/>
              </p:nvGrpSpPr>
              <p:grpSpPr bwMode="auto">
                <a:xfrm>
                  <a:off x="6240352" y="2235573"/>
                  <a:ext cx="697981" cy="837478"/>
                  <a:chOff x="6395998" y="3062424"/>
                  <a:chExt cx="564403" cy="837478"/>
                </a:xfrm>
              </p:grpSpPr>
              <p:sp>
                <p:nvSpPr>
                  <p:cNvPr id="820" name="Rectangle 778"/>
                  <p:cNvSpPr/>
                  <p:nvPr/>
                </p:nvSpPr>
                <p:spPr>
                  <a:xfrm>
                    <a:off x="6509037" y="3061859"/>
                    <a:ext cx="447707" cy="742536"/>
                  </a:xfrm>
                  <a:prstGeom prst="rect">
                    <a:avLst/>
                  </a:prstGeom>
                  <a:noFill/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>
                      <a:solidFill>
                        <a:prstClr val="white"/>
                      </a:solidFill>
                    </a:endParaRPr>
                  </a:p>
                </p:txBody>
              </p:sp>
              <p:cxnSp>
                <p:nvCxnSpPr>
                  <p:cNvPr id="821" name="Straight Connector 779"/>
                  <p:cNvCxnSpPr/>
                  <p:nvPr/>
                </p:nvCxnSpPr>
                <p:spPr>
                  <a:xfrm flipV="1">
                    <a:off x="6846311" y="3061859"/>
                    <a:ext cx="113419" cy="9242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822" name="Rectangle 780"/>
                  <p:cNvSpPr/>
                  <p:nvPr/>
                </p:nvSpPr>
                <p:spPr>
                  <a:xfrm>
                    <a:off x="6476206" y="3071258"/>
                    <a:ext cx="131327" cy="115923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>
                      <a:solidFill>
                        <a:prstClr val="white"/>
                      </a:solidFill>
                    </a:endParaRPr>
                  </a:p>
                </p:txBody>
              </p:sp>
              <p:cxnSp>
                <p:nvCxnSpPr>
                  <p:cNvPr id="823" name="Straight Connector 781"/>
                  <p:cNvCxnSpPr/>
                  <p:nvPr/>
                </p:nvCxnSpPr>
                <p:spPr>
                  <a:xfrm flipV="1">
                    <a:off x="6395618" y="3061859"/>
                    <a:ext cx="113419" cy="9242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824" name="Rectangle 782"/>
                  <p:cNvSpPr/>
                  <p:nvPr/>
                </p:nvSpPr>
                <p:spPr>
                  <a:xfrm>
                    <a:off x="6816464" y="3702569"/>
                    <a:ext cx="131327" cy="115923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825" name="Rectangle 783"/>
                  <p:cNvSpPr/>
                  <p:nvPr/>
                </p:nvSpPr>
                <p:spPr>
                  <a:xfrm>
                    <a:off x="6404573" y="3157416"/>
                    <a:ext cx="444721" cy="742536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>
                      <a:solidFill>
                        <a:prstClr val="white"/>
                      </a:solidFill>
                    </a:endParaRPr>
                  </a:p>
                </p:txBody>
              </p:sp>
              <p:cxnSp>
                <p:nvCxnSpPr>
                  <p:cNvPr id="826" name="Straight Connector 784"/>
                  <p:cNvCxnSpPr/>
                  <p:nvPr/>
                </p:nvCxnSpPr>
                <p:spPr>
                  <a:xfrm flipV="1">
                    <a:off x="6846311" y="3804394"/>
                    <a:ext cx="113419" cy="9242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452411" name="Group 785"/>
                  <p:cNvGrpSpPr>
                    <a:grpSpLocks/>
                  </p:cNvGrpSpPr>
                  <p:nvPr/>
                </p:nvGrpSpPr>
                <p:grpSpPr bwMode="auto">
                  <a:xfrm>
                    <a:off x="6400318" y="3137421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855" name="Straight Connector 813"/>
                    <p:cNvCxnSpPr/>
                    <p:nvPr/>
                  </p:nvCxnSpPr>
                  <p:spPr>
                    <a:xfrm flipV="1">
                      <a:off x="7028036" y="2845713"/>
                      <a:ext cx="113419" cy="9242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856" name="Straight Connector 814"/>
                    <p:cNvCxnSpPr/>
                    <p:nvPr/>
                  </p:nvCxnSpPr>
                  <p:spPr>
                    <a:xfrm flipV="1">
                      <a:off x="6571374" y="2938138"/>
                      <a:ext cx="462631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412" name="Group 786"/>
                  <p:cNvGrpSpPr>
                    <a:grpSpLocks/>
                  </p:cNvGrpSpPr>
                  <p:nvPr/>
                </p:nvGrpSpPr>
                <p:grpSpPr bwMode="auto">
                  <a:xfrm>
                    <a:off x="6399838" y="3203285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853" name="Straight Connector 811"/>
                    <p:cNvCxnSpPr/>
                    <p:nvPr/>
                  </p:nvCxnSpPr>
                  <p:spPr>
                    <a:xfrm flipV="1">
                      <a:off x="7028517" y="2845644"/>
                      <a:ext cx="113419" cy="877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854" name="Straight Connector 812"/>
                    <p:cNvCxnSpPr/>
                    <p:nvPr/>
                  </p:nvCxnSpPr>
                  <p:spPr>
                    <a:xfrm flipV="1">
                      <a:off x="6580811" y="2933370"/>
                      <a:ext cx="45367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413" name="Group 787"/>
                  <p:cNvGrpSpPr>
                    <a:grpSpLocks/>
                  </p:cNvGrpSpPr>
                  <p:nvPr/>
                </p:nvGrpSpPr>
                <p:grpSpPr bwMode="auto">
                  <a:xfrm>
                    <a:off x="6399358" y="3269149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851" name="Straight Connector 809"/>
                    <p:cNvCxnSpPr/>
                    <p:nvPr/>
                  </p:nvCxnSpPr>
                  <p:spPr>
                    <a:xfrm flipV="1">
                      <a:off x="7017058" y="2845574"/>
                      <a:ext cx="113419" cy="877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852" name="Straight Connector 810"/>
                    <p:cNvCxnSpPr/>
                    <p:nvPr/>
                  </p:nvCxnSpPr>
                  <p:spPr>
                    <a:xfrm flipV="1">
                      <a:off x="6581290" y="2933300"/>
                      <a:ext cx="441737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414" name="Group 788"/>
                  <p:cNvGrpSpPr>
                    <a:grpSpLocks/>
                  </p:cNvGrpSpPr>
                  <p:nvPr/>
                </p:nvGrpSpPr>
                <p:grpSpPr bwMode="auto">
                  <a:xfrm>
                    <a:off x="6398878" y="3335013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849" name="Straight Connector 807"/>
                    <p:cNvCxnSpPr/>
                    <p:nvPr/>
                  </p:nvCxnSpPr>
                  <p:spPr>
                    <a:xfrm flipV="1">
                      <a:off x="7026490" y="2845504"/>
                      <a:ext cx="113419" cy="877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850" name="Straight Connector 808"/>
                    <p:cNvCxnSpPr/>
                    <p:nvPr/>
                  </p:nvCxnSpPr>
                  <p:spPr>
                    <a:xfrm flipV="1">
                      <a:off x="6581770" y="2933230"/>
                      <a:ext cx="45069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415" name="Group 789"/>
                  <p:cNvGrpSpPr>
                    <a:grpSpLocks/>
                  </p:cNvGrpSpPr>
                  <p:nvPr/>
                </p:nvGrpSpPr>
                <p:grpSpPr bwMode="auto">
                  <a:xfrm>
                    <a:off x="6398398" y="3400877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847" name="Straight Connector 805"/>
                    <p:cNvCxnSpPr/>
                    <p:nvPr/>
                  </p:nvCxnSpPr>
                  <p:spPr>
                    <a:xfrm flipV="1">
                      <a:off x="7026970" y="2845435"/>
                      <a:ext cx="113419" cy="877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848" name="Straight Connector 806"/>
                    <p:cNvCxnSpPr/>
                    <p:nvPr/>
                  </p:nvCxnSpPr>
                  <p:spPr>
                    <a:xfrm flipV="1">
                      <a:off x="6582249" y="2933160"/>
                      <a:ext cx="45069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416" name="Group 790"/>
                  <p:cNvGrpSpPr>
                    <a:grpSpLocks/>
                  </p:cNvGrpSpPr>
                  <p:nvPr/>
                </p:nvGrpSpPr>
                <p:grpSpPr bwMode="auto">
                  <a:xfrm>
                    <a:off x="6397918" y="3466741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845" name="Straight Connector 803"/>
                    <p:cNvCxnSpPr/>
                    <p:nvPr/>
                  </p:nvCxnSpPr>
                  <p:spPr>
                    <a:xfrm flipV="1">
                      <a:off x="7027451" y="2845365"/>
                      <a:ext cx="113419" cy="939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846" name="Straight Connector 804"/>
                    <p:cNvCxnSpPr/>
                    <p:nvPr/>
                  </p:nvCxnSpPr>
                  <p:spPr>
                    <a:xfrm flipV="1">
                      <a:off x="6582730" y="2939356"/>
                      <a:ext cx="45069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417" name="Group 791"/>
                  <p:cNvGrpSpPr>
                    <a:grpSpLocks/>
                  </p:cNvGrpSpPr>
                  <p:nvPr/>
                </p:nvGrpSpPr>
                <p:grpSpPr bwMode="auto">
                  <a:xfrm>
                    <a:off x="6397438" y="3532605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843" name="Straight Connector 801"/>
                    <p:cNvCxnSpPr/>
                    <p:nvPr/>
                  </p:nvCxnSpPr>
                  <p:spPr>
                    <a:xfrm flipV="1">
                      <a:off x="7027930" y="2840594"/>
                      <a:ext cx="113419" cy="986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844" name="Straight Connector 802"/>
                    <p:cNvCxnSpPr/>
                    <p:nvPr/>
                  </p:nvCxnSpPr>
                  <p:spPr>
                    <a:xfrm flipV="1">
                      <a:off x="6571271" y="2939286"/>
                      <a:ext cx="462629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418" name="Group 792"/>
                  <p:cNvGrpSpPr>
                    <a:grpSpLocks/>
                  </p:cNvGrpSpPr>
                  <p:nvPr/>
                </p:nvGrpSpPr>
                <p:grpSpPr bwMode="auto">
                  <a:xfrm>
                    <a:off x="6396958" y="3598469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841" name="Straight Connector 799"/>
                    <p:cNvCxnSpPr/>
                    <p:nvPr/>
                  </p:nvCxnSpPr>
                  <p:spPr>
                    <a:xfrm flipV="1">
                      <a:off x="7028410" y="2840525"/>
                      <a:ext cx="113419" cy="986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842" name="Straight Connector 800"/>
                    <p:cNvCxnSpPr/>
                    <p:nvPr/>
                  </p:nvCxnSpPr>
                  <p:spPr>
                    <a:xfrm flipV="1">
                      <a:off x="6580703" y="2939217"/>
                      <a:ext cx="45367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419" name="Group 793"/>
                  <p:cNvGrpSpPr>
                    <a:grpSpLocks/>
                  </p:cNvGrpSpPr>
                  <p:nvPr/>
                </p:nvGrpSpPr>
                <p:grpSpPr bwMode="auto">
                  <a:xfrm>
                    <a:off x="6396478" y="3664333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839" name="Straight Connector 797"/>
                    <p:cNvCxnSpPr/>
                    <p:nvPr/>
                  </p:nvCxnSpPr>
                  <p:spPr>
                    <a:xfrm flipV="1">
                      <a:off x="7016952" y="2846721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840" name="Straight Connector 798"/>
                    <p:cNvCxnSpPr/>
                    <p:nvPr/>
                  </p:nvCxnSpPr>
                  <p:spPr>
                    <a:xfrm flipV="1">
                      <a:off x="6581185" y="2939147"/>
                      <a:ext cx="441737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420" name="Group 794"/>
                  <p:cNvGrpSpPr>
                    <a:grpSpLocks/>
                  </p:cNvGrpSpPr>
                  <p:nvPr/>
                </p:nvGrpSpPr>
                <p:grpSpPr bwMode="auto">
                  <a:xfrm>
                    <a:off x="6395998" y="3730197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837" name="Straight Connector 795"/>
                    <p:cNvCxnSpPr/>
                    <p:nvPr/>
                  </p:nvCxnSpPr>
                  <p:spPr>
                    <a:xfrm flipV="1">
                      <a:off x="7026387" y="2846652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838" name="Straight Connector 796"/>
                    <p:cNvCxnSpPr/>
                    <p:nvPr/>
                  </p:nvCxnSpPr>
                  <p:spPr>
                    <a:xfrm flipV="1">
                      <a:off x="6581664" y="2939078"/>
                      <a:ext cx="450692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grpSp>
              <p:nvGrpSpPr>
                <p:cNvPr id="452384" name="Group 758"/>
                <p:cNvGrpSpPr>
                  <a:grpSpLocks/>
                </p:cNvGrpSpPr>
                <p:nvPr/>
              </p:nvGrpSpPr>
              <p:grpSpPr bwMode="auto">
                <a:xfrm>
                  <a:off x="6280049" y="2055335"/>
                  <a:ext cx="731610" cy="920732"/>
                  <a:chOff x="6280049" y="2055335"/>
                  <a:chExt cx="731610" cy="920732"/>
                </a:xfrm>
              </p:grpSpPr>
              <p:grpSp>
                <p:nvGrpSpPr>
                  <p:cNvPr id="452385" name="Group 759"/>
                  <p:cNvGrpSpPr>
                    <a:grpSpLocks/>
                  </p:cNvGrpSpPr>
                  <p:nvPr/>
                </p:nvGrpSpPr>
                <p:grpSpPr bwMode="auto">
                  <a:xfrm>
                    <a:off x="6280049" y="2055335"/>
                    <a:ext cx="680752" cy="139401"/>
                    <a:chOff x="5414286" y="2921098"/>
                    <a:chExt cx="680752" cy="139401"/>
                  </a:xfrm>
                </p:grpSpPr>
                <p:sp>
                  <p:nvSpPr>
                    <p:cNvPr id="452399" name="Rectangle 18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414723" y="2995812"/>
                      <a:ext cx="549972" cy="64228"/>
                    </a:xfrm>
                    <a:prstGeom prst="rect">
                      <a:avLst/>
                    </a:prstGeom>
                    <a:gradFill rotWithShape="1">
                      <a:gsLst>
                        <a:gs pos="0">
                          <a:schemeClr val="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 i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p:txBody>
                </p:sp>
                <p:sp>
                  <p:nvSpPr>
                    <p:cNvPr id="452400" name="AutoShape 18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414723" y="2920618"/>
                      <a:ext cx="675469" cy="78327"/>
                    </a:xfrm>
                    <a:prstGeom prst="parallelogram">
                      <a:avLst>
                        <a:gd name="adj" fmla="val 122768"/>
                      </a:avLst>
                    </a:prstGeom>
                    <a:gradFill rotWithShape="1">
                      <a:gsLst>
                        <a:gs pos="0">
                          <a:schemeClr val="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 i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p:txBody>
                </p:sp>
                <p:sp>
                  <p:nvSpPr>
                    <p:cNvPr id="452401" name="Freeform 190"/>
                    <p:cNvSpPr>
                      <a:spLocks/>
                    </p:cNvSpPr>
                    <p:nvPr/>
                  </p:nvSpPr>
                  <p:spPr bwMode="auto">
                    <a:xfrm>
                      <a:off x="5968387" y="2922185"/>
                      <a:ext cx="125497" cy="137855"/>
                    </a:xfrm>
                    <a:custGeom>
                      <a:avLst/>
                      <a:gdLst>
                        <a:gd name="T0" fmla="*/ 0 w 169"/>
                        <a:gd name="T1" fmla="*/ 84929 h 224"/>
                        <a:gd name="T2" fmla="*/ 0 w 169"/>
                        <a:gd name="T3" fmla="*/ 137855 h 224"/>
                        <a:gd name="T4" fmla="*/ 125497 w 169"/>
                        <a:gd name="T5" fmla="*/ 47388 h 224"/>
                        <a:gd name="T6" fmla="*/ 125497 w 169"/>
                        <a:gd name="T7" fmla="*/ 0 h 224"/>
                        <a:gd name="T8" fmla="*/ 0 w 169"/>
                        <a:gd name="T9" fmla="*/ 84929 h 224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169"/>
                        <a:gd name="T16" fmla="*/ 0 h 224"/>
                        <a:gd name="T17" fmla="*/ 169 w 169"/>
                        <a:gd name="T18" fmla="*/ 224 h 224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169" h="224">
                          <a:moveTo>
                            <a:pt x="0" y="138"/>
                          </a:moveTo>
                          <a:lnTo>
                            <a:pt x="0" y="224"/>
                          </a:lnTo>
                          <a:lnTo>
                            <a:pt x="169" y="77"/>
                          </a:lnTo>
                          <a:lnTo>
                            <a:pt x="169" y="0"/>
                          </a:lnTo>
                          <a:lnTo>
                            <a:pt x="0" y="138"/>
                          </a:ln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6350" cmpd="sng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52402" name="Freeform 191"/>
                    <p:cNvSpPr>
                      <a:spLocks/>
                    </p:cNvSpPr>
                    <p:nvPr/>
                  </p:nvSpPr>
                  <p:spPr bwMode="auto">
                    <a:xfrm>
                      <a:off x="5499617" y="2936284"/>
                      <a:ext cx="524136" cy="45430"/>
                    </a:xfrm>
                    <a:custGeom>
                      <a:avLst/>
                      <a:gdLst>
                        <a:gd name="T0" fmla="*/ 0 w 280"/>
                        <a:gd name="T1" fmla="*/ 45430 h 63"/>
                        <a:gd name="T2" fmla="*/ 69261 w 280"/>
                        <a:gd name="T3" fmla="*/ 44709 h 63"/>
                        <a:gd name="T4" fmla="*/ 409949 w 280"/>
                        <a:gd name="T5" fmla="*/ 0 h 63"/>
                        <a:gd name="T6" fmla="*/ 524136 w 280"/>
                        <a:gd name="T7" fmla="*/ 0 h 63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80"/>
                        <a:gd name="T13" fmla="*/ 0 h 63"/>
                        <a:gd name="T14" fmla="*/ 280 w 280"/>
                        <a:gd name="T15" fmla="*/ 63 h 63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80" h="63">
                          <a:moveTo>
                            <a:pt x="0" y="63"/>
                          </a:moveTo>
                          <a:lnTo>
                            <a:pt x="37" y="62"/>
                          </a:lnTo>
                          <a:lnTo>
                            <a:pt x="219" y="0"/>
                          </a:lnTo>
                          <a:lnTo>
                            <a:pt x="280" y="0"/>
                          </a:lnTo>
                        </a:path>
                      </a:pathLst>
                    </a:custGeom>
                    <a:noFill/>
                    <a:ln w="1587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52403" name="Freeform 192"/>
                    <p:cNvSpPr>
                      <a:spLocks/>
                    </p:cNvSpPr>
                    <p:nvPr/>
                  </p:nvSpPr>
                  <p:spPr bwMode="auto">
                    <a:xfrm>
                      <a:off x="5621424" y="2933151"/>
                      <a:ext cx="302670" cy="53262"/>
                    </a:xfrm>
                    <a:custGeom>
                      <a:avLst/>
                      <a:gdLst>
                        <a:gd name="T0" fmla="*/ 0 w 293"/>
                        <a:gd name="T1" fmla="*/ 0 h 93"/>
                        <a:gd name="T2" fmla="*/ 69211 w 293"/>
                        <a:gd name="T3" fmla="*/ 573 h 93"/>
                        <a:gd name="T4" fmla="*/ 201436 w 293"/>
                        <a:gd name="T5" fmla="*/ 53262 h 93"/>
                        <a:gd name="T6" fmla="*/ 302670 w 293"/>
                        <a:gd name="T7" fmla="*/ 53262 h 93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93"/>
                        <a:gd name="T13" fmla="*/ 0 h 93"/>
                        <a:gd name="T14" fmla="*/ 293 w 293"/>
                        <a:gd name="T15" fmla="*/ 93 h 93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93" h="93">
                          <a:moveTo>
                            <a:pt x="0" y="0"/>
                          </a:moveTo>
                          <a:lnTo>
                            <a:pt x="67" y="1"/>
                          </a:lnTo>
                          <a:lnTo>
                            <a:pt x="195" y="93"/>
                          </a:lnTo>
                          <a:lnTo>
                            <a:pt x="293" y="93"/>
                          </a:lnTo>
                        </a:path>
                      </a:pathLst>
                    </a:custGeom>
                    <a:noFill/>
                    <a:ln w="1587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/>
                    <a:lstStyle/>
                    <a:p>
                      <a:endParaRPr lang="el-GR"/>
                    </a:p>
                  </p:txBody>
                </p:sp>
              </p:grpSp>
              <p:cxnSp>
                <p:nvCxnSpPr>
                  <p:cNvPr id="802" name="Straight Connector 760"/>
                  <p:cNvCxnSpPr/>
                  <p:nvPr/>
                </p:nvCxnSpPr>
                <p:spPr>
                  <a:xfrm flipH="1">
                    <a:off x="6996560" y="2125350"/>
                    <a:ext cx="11072" cy="844360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03" name="Straight Connector 761"/>
                  <p:cNvCxnSpPr/>
                  <p:nvPr/>
                </p:nvCxnSpPr>
                <p:spPr>
                  <a:xfrm>
                    <a:off x="6874752" y="2303934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04" name="Straight Connector 762"/>
                  <p:cNvCxnSpPr/>
                  <p:nvPr/>
                </p:nvCxnSpPr>
                <p:spPr>
                  <a:xfrm>
                    <a:off x="6871062" y="2368162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05" name="Straight Connector 763"/>
                  <p:cNvCxnSpPr/>
                  <p:nvPr/>
                </p:nvCxnSpPr>
                <p:spPr>
                  <a:xfrm>
                    <a:off x="6871062" y="2444922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06" name="Straight Connector 764"/>
                  <p:cNvCxnSpPr/>
                  <p:nvPr/>
                </p:nvCxnSpPr>
                <p:spPr>
                  <a:xfrm>
                    <a:off x="6867370" y="2509150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07" name="Straight Connector 765"/>
                  <p:cNvCxnSpPr/>
                  <p:nvPr/>
                </p:nvCxnSpPr>
                <p:spPr>
                  <a:xfrm>
                    <a:off x="6863680" y="2570245"/>
                    <a:ext cx="14026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08" name="Straight Connector 766"/>
                  <p:cNvCxnSpPr/>
                  <p:nvPr/>
                </p:nvCxnSpPr>
                <p:spPr>
                  <a:xfrm>
                    <a:off x="6863680" y="2637605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09" name="Straight Connector 767"/>
                  <p:cNvCxnSpPr/>
                  <p:nvPr/>
                </p:nvCxnSpPr>
                <p:spPr>
                  <a:xfrm>
                    <a:off x="6859988" y="2706533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10" name="Straight Connector 768"/>
                  <p:cNvCxnSpPr/>
                  <p:nvPr/>
                </p:nvCxnSpPr>
                <p:spPr>
                  <a:xfrm>
                    <a:off x="6867370" y="2775460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11" name="Straight Connector 769"/>
                  <p:cNvCxnSpPr/>
                  <p:nvPr/>
                </p:nvCxnSpPr>
                <p:spPr>
                  <a:xfrm>
                    <a:off x="6871062" y="2842821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12" name="Straight Connector 770"/>
                  <p:cNvCxnSpPr/>
                  <p:nvPr/>
                </p:nvCxnSpPr>
                <p:spPr>
                  <a:xfrm>
                    <a:off x="6871062" y="2911749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13" name="Straight Connector 771"/>
                  <p:cNvCxnSpPr/>
                  <p:nvPr/>
                </p:nvCxnSpPr>
                <p:spPr>
                  <a:xfrm>
                    <a:off x="6874752" y="2975976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14" name="Straight Connector 772"/>
                  <p:cNvCxnSpPr/>
                  <p:nvPr/>
                </p:nvCxnSpPr>
                <p:spPr>
                  <a:xfrm flipH="1">
                    <a:off x="6874752" y="2131616"/>
                    <a:ext cx="136572" cy="0"/>
                  </a:xfrm>
                  <a:prstGeom prst="line">
                    <a:avLst/>
                  </a:prstGeom>
                  <a:ln w="2222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</p:grpSp>
        <p:grpSp>
          <p:nvGrpSpPr>
            <p:cNvPr id="451597" name="Group 815"/>
            <p:cNvGrpSpPr>
              <a:grpSpLocks/>
            </p:cNvGrpSpPr>
            <p:nvPr/>
          </p:nvGrpSpPr>
          <p:grpSpPr bwMode="auto">
            <a:xfrm>
              <a:off x="2267009" y="2732231"/>
              <a:ext cx="1470209" cy="1869141"/>
              <a:chOff x="916173" y="4038600"/>
              <a:chExt cx="1470209" cy="1869141"/>
            </a:xfrm>
          </p:grpSpPr>
          <p:grpSp>
            <p:nvGrpSpPr>
              <p:cNvPr id="452128" name="Group 187"/>
              <p:cNvGrpSpPr>
                <a:grpSpLocks/>
              </p:cNvGrpSpPr>
              <p:nvPr/>
            </p:nvGrpSpPr>
            <p:grpSpPr bwMode="auto">
              <a:xfrm>
                <a:off x="1295400" y="4038600"/>
                <a:ext cx="1052512" cy="355600"/>
                <a:chOff x="4410" y="1365"/>
                <a:chExt cx="663" cy="224"/>
              </a:xfrm>
            </p:grpSpPr>
            <p:sp>
              <p:nvSpPr>
                <p:cNvPr id="452369" name="Rectangle 188"/>
                <p:cNvSpPr>
                  <a:spLocks noChangeArrowheads="1"/>
                </p:cNvSpPr>
                <p:nvPr/>
              </p:nvSpPr>
              <p:spPr bwMode="auto">
                <a:xfrm>
                  <a:off x="4410" y="1500"/>
                  <a:ext cx="498" cy="87"/>
                </a:xfrm>
                <a:prstGeom prst="rect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chemeClr val="bg1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0">
                    <a:solidFill>
                      <a:srgbClr val="0000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452370" name="AutoShape 189"/>
                <p:cNvSpPr>
                  <a:spLocks noChangeArrowheads="1"/>
                </p:cNvSpPr>
                <p:nvPr/>
              </p:nvSpPr>
              <p:spPr bwMode="auto">
                <a:xfrm>
                  <a:off x="4410" y="1368"/>
                  <a:ext cx="666" cy="135"/>
                </a:xfrm>
                <a:prstGeom prst="parallelogram">
                  <a:avLst>
                    <a:gd name="adj" fmla="val 122785"/>
                  </a:avLst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chemeClr val="bg1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0">
                    <a:solidFill>
                      <a:srgbClr val="0000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452371" name="Freeform 190"/>
                <p:cNvSpPr>
                  <a:spLocks/>
                </p:cNvSpPr>
                <p:nvPr/>
              </p:nvSpPr>
              <p:spPr bwMode="auto">
                <a:xfrm>
                  <a:off x="4907" y="1365"/>
                  <a:ext cx="169" cy="224"/>
                </a:xfrm>
                <a:custGeom>
                  <a:avLst/>
                  <a:gdLst>
                    <a:gd name="T0" fmla="*/ 0 w 169"/>
                    <a:gd name="T1" fmla="*/ 138 h 224"/>
                    <a:gd name="T2" fmla="*/ 0 w 169"/>
                    <a:gd name="T3" fmla="*/ 224 h 224"/>
                    <a:gd name="T4" fmla="*/ 169 w 169"/>
                    <a:gd name="T5" fmla="*/ 77 h 224"/>
                    <a:gd name="T6" fmla="*/ 169 w 169"/>
                    <a:gd name="T7" fmla="*/ 0 h 224"/>
                    <a:gd name="T8" fmla="*/ 0 w 169"/>
                    <a:gd name="T9" fmla="*/ 138 h 22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9"/>
                    <a:gd name="T16" fmla="*/ 0 h 224"/>
                    <a:gd name="T17" fmla="*/ 169 w 169"/>
                    <a:gd name="T18" fmla="*/ 224 h 22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9" h="224">
                      <a:moveTo>
                        <a:pt x="0" y="138"/>
                      </a:moveTo>
                      <a:lnTo>
                        <a:pt x="0" y="224"/>
                      </a:lnTo>
                      <a:lnTo>
                        <a:pt x="169" y="77"/>
                      </a:lnTo>
                      <a:lnTo>
                        <a:pt x="169" y="0"/>
                      </a:lnTo>
                      <a:lnTo>
                        <a:pt x="0" y="138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6350" cmpd="sng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52372" name="Freeform 191"/>
                <p:cNvSpPr>
                  <a:spLocks/>
                </p:cNvSpPr>
                <p:nvPr/>
              </p:nvSpPr>
              <p:spPr bwMode="auto">
                <a:xfrm>
                  <a:off x="4475" y="1395"/>
                  <a:ext cx="509" cy="80"/>
                </a:xfrm>
                <a:custGeom>
                  <a:avLst/>
                  <a:gdLst>
                    <a:gd name="T0" fmla="*/ 0 w 280"/>
                    <a:gd name="T1" fmla="*/ 80 h 63"/>
                    <a:gd name="T2" fmla="*/ 67 w 280"/>
                    <a:gd name="T3" fmla="*/ 79 h 63"/>
                    <a:gd name="T4" fmla="*/ 398 w 280"/>
                    <a:gd name="T5" fmla="*/ 0 h 63"/>
                    <a:gd name="T6" fmla="*/ 509 w 280"/>
                    <a:gd name="T7" fmla="*/ 0 h 6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0"/>
                    <a:gd name="T13" fmla="*/ 0 h 63"/>
                    <a:gd name="T14" fmla="*/ 280 w 280"/>
                    <a:gd name="T15" fmla="*/ 63 h 6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0" h="63">
                      <a:moveTo>
                        <a:pt x="0" y="63"/>
                      </a:moveTo>
                      <a:lnTo>
                        <a:pt x="37" y="62"/>
                      </a:lnTo>
                      <a:lnTo>
                        <a:pt x="219" y="0"/>
                      </a:lnTo>
                      <a:lnTo>
                        <a:pt x="280" y="0"/>
                      </a:lnTo>
                    </a:path>
                  </a:pathLst>
                </a:custGeom>
                <a:noFill/>
                <a:ln w="19050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452373" name="Freeform 192"/>
                <p:cNvSpPr>
                  <a:spLocks/>
                </p:cNvSpPr>
                <p:nvPr/>
              </p:nvSpPr>
              <p:spPr bwMode="auto">
                <a:xfrm>
                  <a:off x="4593" y="1391"/>
                  <a:ext cx="296" cy="93"/>
                </a:xfrm>
                <a:custGeom>
                  <a:avLst/>
                  <a:gdLst>
                    <a:gd name="T0" fmla="*/ 0 w 293"/>
                    <a:gd name="T1" fmla="*/ 0 h 93"/>
                    <a:gd name="T2" fmla="*/ 68 w 293"/>
                    <a:gd name="T3" fmla="*/ 1 h 93"/>
                    <a:gd name="T4" fmla="*/ 197 w 293"/>
                    <a:gd name="T5" fmla="*/ 93 h 93"/>
                    <a:gd name="T6" fmla="*/ 296 w 293"/>
                    <a:gd name="T7" fmla="*/ 93 h 9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93"/>
                    <a:gd name="T13" fmla="*/ 0 h 93"/>
                    <a:gd name="T14" fmla="*/ 293 w 293"/>
                    <a:gd name="T15" fmla="*/ 93 h 9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93" h="93">
                      <a:moveTo>
                        <a:pt x="0" y="0"/>
                      </a:moveTo>
                      <a:lnTo>
                        <a:pt x="67" y="1"/>
                      </a:lnTo>
                      <a:lnTo>
                        <a:pt x="195" y="93"/>
                      </a:lnTo>
                      <a:lnTo>
                        <a:pt x="293" y="93"/>
                      </a:lnTo>
                    </a:path>
                  </a:pathLst>
                </a:custGeom>
                <a:noFill/>
                <a:ln w="19050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cxnSp>
            <p:nvCxnSpPr>
              <p:cNvPr id="545" name="Straight Connector 817"/>
              <p:cNvCxnSpPr/>
              <p:nvPr/>
            </p:nvCxnSpPr>
            <p:spPr>
              <a:xfrm flipH="1">
                <a:off x="1180779" y="4381699"/>
                <a:ext cx="357149" cy="49511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6" name="Straight Connector 818"/>
              <p:cNvCxnSpPr>
                <a:stCxn id="452369" idx="2"/>
              </p:cNvCxnSpPr>
              <p:nvPr/>
            </p:nvCxnSpPr>
            <p:spPr>
              <a:xfrm flipH="1">
                <a:off x="1485547" y="4391220"/>
                <a:ext cx="203178" cy="48558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7" name="Straight Connector 819"/>
              <p:cNvCxnSpPr/>
              <p:nvPr/>
            </p:nvCxnSpPr>
            <p:spPr>
              <a:xfrm>
                <a:off x="1804600" y="4395981"/>
                <a:ext cx="57144" cy="491936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8" name="Straight Connector 820"/>
              <p:cNvCxnSpPr>
                <a:endCxn id="452154" idx="0"/>
              </p:cNvCxnSpPr>
              <p:nvPr/>
            </p:nvCxnSpPr>
            <p:spPr>
              <a:xfrm>
                <a:off x="1944285" y="4419784"/>
                <a:ext cx="274609" cy="457024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52133" name="Group 821"/>
              <p:cNvGrpSpPr>
                <a:grpSpLocks/>
              </p:cNvGrpSpPr>
              <p:nvPr/>
            </p:nvGrpSpPr>
            <p:grpSpPr bwMode="auto">
              <a:xfrm>
                <a:off x="916173" y="4876800"/>
                <a:ext cx="331695" cy="1030941"/>
                <a:chOff x="6240352" y="2055335"/>
                <a:chExt cx="771307" cy="1017716"/>
              </a:xfrm>
            </p:grpSpPr>
            <p:grpSp>
              <p:nvGrpSpPr>
                <p:cNvPr id="452311" name="Group 999"/>
                <p:cNvGrpSpPr>
                  <a:grpSpLocks/>
                </p:cNvGrpSpPr>
                <p:nvPr/>
              </p:nvGrpSpPr>
              <p:grpSpPr bwMode="auto">
                <a:xfrm>
                  <a:off x="6240352" y="2235573"/>
                  <a:ext cx="697981" cy="837478"/>
                  <a:chOff x="6395998" y="3062424"/>
                  <a:chExt cx="564403" cy="837478"/>
                </a:xfrm>
              </p:grpSpPr>
              <p:sp>
                <p:nvSpPr>
                  <p:cNvPr id="748" name="Rectangle 1020"/>
                  <p:cNvSpPr/>
                  <p:nvPr/>
                </p:nvSpPr>
                <p:spPr>
                  <a:xfrm>
                    <a:off x="6508516" y="3062346"/>
                    <a:ext cx="447707" cy="742536"/>
                  </a:xfrm>
                  <a:prstGeom prst="rect">
                    <a:avLst/>
                  </a:prstGeom>
                  <a:noFill/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>
                      <a:solidFill>
                        <a:prstClr val="white"/>
                      </a:solidFill>
                    </a:endParaRPr>
                  </a:p>
                </p:txBody>
              </p:sp>
              <p:cxnSp>
                <p:nvCxnSpPr>
                  <p:cNvPr id="749" name="Straight Connector 1021"/>
                  <p:cNvCxnSpPr/>
                  <p:nvPr/>
                </p:nvCxnSpPr>
                <p:spPr>
                  <a:xfrm flipV="1">
                    <a:off x="6845790" y="3062346"/>
                    <a:ext cx="113419" cy="92426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750" name="Rectangle 1022"/>
                  <p:cNvSpPr/>
                  <p:nvPr/>
                </p:nvSpPr>
                <p:spPr>
                  <a:xfrm>
                    <a:off x="6475686" y="3071745"/>
                    <a:ext cx="131327" cy="115923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>
                      <a:solidFill>
                        <a:prstClr val="white"/>
                      </a:solidFill>
                    </a:endParaRPr>
                  </a:p>
                </p:txBody>
              </p:sp>
              <p:cxnSp>
                <p:nvCxnSpPr>
                  <p:cNvPr id="751" name="Straight Connector 1023"/>
                  <p:cNvCxnSpPr/>
                  <p:nvPr/>
                </p:nvCxnSpPr>
                <p:spPr>
                  <a:xfrm flipV="1">
                    <a:off x="6395097" y="3062346"/>
                    <a:ext cx="113419" cy="92426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752" name="Rectangle 1024"/>
                  <p:cNvSpPr/>
                  <p:nvPr/>
                </p:nvSpPr>
                <p:spPr>
                  <a:xfrm>
                    <a:off x="6815943" y="3703058"/>
                    <a:ext cx="131327" cy="115923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753" name="Rectangle 1025"/>
                  <p:cNvSpPr/>
                  <p:nvPr/>
                </p:nvSpPr>
                <p:spPr>
                  <a:xfrm>
                    <a:off x="6404052" y="3157905"/>
                    <a:ext cx="444721" cy="742536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>
                      <a:solidFill>
                        <a:prstClr val="white"/>
                      </a:solidFill>
                    </a:endParaRPr>
                  </a:p>
                </p:txBody>
              </p:sp>
              <p:cxnSp>
                <p:nvCxnSpPr>
                  <p:cNvPr id="754" name="Straight Connector 1026"/>
                  <p:cNvCxnSpPr/>
                  <p:nvPr/>
                </p:nvCxnSpPr>
                <p:spPr>
                  <a:xfrm flipV="1">
                    <a:off x="6845790" y="3804882"/>
                    <a:ext cx="113419" cy="92426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452339" name="Group 1027"/>
                  <p:cNvGrpSpPr>
                    <a:grpSpLocks/>
                  </p:cNvGrpSpPr>
                  <p:nvPr/>
                </p:nvGrpSpPr>
                <p:grpSpPr bwMode="auto">
                  <a:xfrm>
                    <a:off x="6400318" y="3137421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783" name="Straight Connector 1055"/>
                    <p:cNvCxnSpPr/>
                    <p:nvPr/>
                  </p:nvCxnSpPr>
                  <p:spPr>
                    <a:xfrm flipV="1">
                      <a:off x="7027515" y="2846200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84" name="Straight Connector 1056"/>
                    <p:cNvCxnSpPr/>
                    <p:nvPr/>
                  </p:nvCxnSpPr>
                  <p:spPr>
                    <a:xfrm flipV="1">
                      <a:off x="6570853" y="2938626"/>
                      <a:ext cx="462631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340" name="Group 1028"/>
                  <p:cNvGrpSpPr>
                    <a:grpSpLocks/>
                  </p:cNvGrpSpPr>
                  <p:nvPr/>
                </p:nvGrpSpPr>
                <p:grpSpPr bwMode="auto">
                  <a:xfrm>
                    <a:off x="6399838" y="3203285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781" name="Straight Connector 1053"/>
                    <p:cNvCxnSpPr/>
                    <p:nvPr/>
                  </p:nvCxnSpPr>
                  <p:spPr>
                    <a:xfrm flipV="1">
                      <a:off x="7027996" y="2846131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82" name="Straight Connector 1054"/>
                    <p:cNvCxnSpPr/>
                    <p:nvPr/>
                  </p:nvCxnSpPr>
                  <p:spPr>
                    <a:xfrm flipV="1">
                      <a:off x="6571335" y="2938557"/>
                      <a:ext cx="462631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341" name="Group 1029"/>
                  <p:cNvGrpSpPr>
                    <a:grpSpLocks/>
                  </p:cNvGrpSpPr>
                  <p:nvPr/>
                </p:nvGrpSpPr>
                <p:grpSpPr bwMode="auto">
                  <a:xfrm>
                    <a:off x="6399358" y="3269149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779" name="Straight Connector 1051"/>
                    <p:cNvCxnSpPr/>
                    <p:nvPr/>
                  </p:nvCxnSpPr>
                  <p:spPr>
                    <a:xfrm flipV="1">
                      <a:off x="7016537" y="2846061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80" name="Straight Connector 1052"/>
                    <p:cNvCxnSpPr/>
                    <p:nvPr/>
                  </p:nvCxnSpPr>
                  <p:spPr>
                    <a:xfrm flipV="1">
                      <a:off x="6580769" y="2938487"/>
                      <a:ext cx="441737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342" name="Group 1030"/>
                  <p:cNvGrpSpPr>
                    <a:grpSpLocks/>
                  </p:cNvGrpSpPr>
                  <p:nvPr/>
                </p:nvGrpSpPr>
                <p:grpSpPr bwMode="auto">
                  <a:xfrm>
                    <a:off x="6398878" y="3335013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777" name="Straight Connector 1049"/>
                    <p:cNvCxnSpPr/>
                    <p:nvPr/>
                  </p:nvCxnSpPr>
                  <p:spPr>
                    <a:xfrm flipV="1">
                      <a:off x="7017016" y="2845991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78" name="Straight Connector 1050"/>
                    <p:cNvCxnSpPr/>
                    <p:nvPr/>
                  </p:nvCxnSpPr>
                  <p:spPr>
                    <a:xfrm flipV="1">
                      <a:off x="6581249" y="2938417"/>
                      <a:ext cx="441737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343" name="Group 1031"/>
                  <p:cNvGrpSpPr>
                    <a:grpSpLocks/>
                  </p:cNvGrpSpPr>
                  <p:nvPr/>
                </p:nvGrpSpPr>
                <p:grpSpPr bwMode="auto">
                  <a:xfrm>
                    <a:off x="6398398" y="3400877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775" name="Straight Connector 1047"/>
                    <p:cNvCxnSpPr/>
                    <p:nvPr/>
                  </p:nvCxnSpPr>
                  <p:spPr>
                    <a:xfrm flipV="1">
                      <a:off x="7026449" y="2845922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76" name="Straight Connector 1048"/>
                    <p:cNvCxnSpPr/>
                    <p:nvPr/>
                  </p:nvCxnSpPr>
                  <p:spPr>
                    <a:xfrm flipV="1">
                      <a:off x="6581728" y="2938348"/>
                      <a:ext cx="45069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344" name="Group 1032"/>
                  <p:cNvGrpSpPr>
                    <a:grpSpLocks/>
                  </p:cNvGrpSpPr>
                  <p:nvPr/>
                </p:nvGrpSpPr>
                <p:grpSpPr bwMode="auto">
                  <a:xfrm>
                    <a:off x="6397918" y="3466741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773" name="Straight Connector 1045"/>
                    <p:cNvCxnSpPr/>
                    <p:nvPr/>
                  </p:nvCxnSpPr>
                  <p:spPr>
                    <a:xfrm flipV="1">
                      <a:off x="7026930" y="2845852"/>
                      <a:ext cx="113419" cy="986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74" name="Straight Connector 1046"/>
                    <p:cNvCxnSpPr/>
                    <p:nvPr/>
                  </p:nvCxnSpPr>
                  <p:spPr>
                    <a:xfrm flipV="1">
                      <a:off x="6582209" y="2944544"/>
                      <a:ext cx="45069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345" name="Group 1033"/>
                  <p:cNvGrpSpPr>
                    <a:grpSpLocks/>
                  </p:cNvGrpSpPr>
                  <p:nvPr/>
                </p:nvGrpSpPr>
                <p:grpSpPr bwMode="auto">
                  <a:xfrm>
                    <a:off x="6397438" y="3532605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771" name="Straight Connector 1043"/>
                    <p:cNvCxnSpPr/>
                    <p:nvPr/>
                  </p:nvCxnSpPr>
                  <p:spPr>
                    <a:xfrm flipV="1">
                      <a:off x="7027410" y="2845782"/>
                      <a:ext cx="113419" cy="986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72" name="Straight Connector 1044"/>
                    <p:cNvCxnSpPr/>
                    <p:nvPr/>
                  </p:nvCxnSpPr>
                  <p:spPr>
                    <a:xfrm flipV="1">
                      <a:off x="6570750" y="2944474"/>
                      <a:ext cx="462629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346" name="Group 1034"/>
                  <p:cNvGrpSpPr>
                    <a:grpSpLocks/>
                  </p:cNvGrpSpPr>
                  <p:nvPr/>
                </p:nvGrpSpPr>
                <p:grpSpPr bwMode="auto">
                  <a:xfrm>
                    <a:off x="6396958" y="3598469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769" name="Straight Connector 1041"/>
                    <p:cNvCxnSpPr/>
                    <p:nvPr/>
                  </p:nvCxnSpPr>
                  <p:spPr>
                    <a:xfrm flipV="1">
                      <a:off x="7027889" y="2845713"/>
                      <a:ext cx="113419" cy="986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70" name="Straight Connector 1042"/>
                    <p:cNvCxnSpPr/>
                    <p:nvPr/>
                  </p:nvCxnSpPr>
                  <p:spPr>
                    <a:xfrm flipV="1">
                      <a:off x="6571229" y="2944405"/>
                      <a:ext cx="462629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347" name="Group 1035"/>
                  <p:cNvGrpSpPr>
                    <a:grpSpLocks/>
                  </p:cNvGrpSpPr>
                  <p:nvPr/>
                </p:nvGrpSpPr>
                <p:grpSpPr bwMode="auto">
                  <a:xfrm>
                    <a:off x="6396478" y="3664333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767" name="Straight Connector 1039"/>
                    <p:cNvCxnSpPr/>
                    <p:nvPr/>
                  </p:nvCxnSpPr>
                  <p:spPr>
                    <a:xfrm flipV="1">
                      <a:off x="7016431" y="2851909"/>
                      <a:ext cx="113419" cy="877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68" name="Straight Connector 1040"/>
                    <p:cNvCxnSpPr/>
                    <p:nvPr/>
                  </p:nvCxnSpPr>
                  <p:spPr>
                    <a:xfrm flipV="1">
                      <a:off x="6580664" y="2939635"/>
                      <a:ext cx="441737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348" name="Group 1036"/>
                  <p:cNvGrpSpPr>
                    <a:grpSpLocks/>
                  </p:cNvGrpSpPr>
                  <p:nvPr/>
                </p:nvGrpSpPr>
                <p:grpSpPr bwMode="auto">
                  <a:xfrm>
                    <a:off x="6395998" y="3730197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765" name="Straight Connector 1037"/>
                    <p:cNvCxnSpPr/>
                    <p:nvPr/>
                  </p:nvCxnSpPr>
                  <p:spPr>
                    <a:xfrm flipV="1">
                      <a:off x="7016911" y="2851840"/>
                      <a:ext cx="113419" cy="877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66" name="Straight Connector 1038"/>
                    <p:cNvCxnSpPr/>
                    <p:nvPr/>
                  </p:nvCxnSpPr>
                  <p:spPr>
                    <a:xfrm flipV="1">
                      <a:off x="6581143" y="2939566"/>
                      <a:ext cx="441737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grpSp>
              <p:nvGrpSpPr>
                <p:cNvPr id="452312" name="Group 1000"/>
                <p:cNvGrpSpPr>
                  <a:grpSpLocks/>
                </p:cNvGrpSpPr>
                <p:nvPr/>
              </p:nvGrpSpPr>
              <p:grpSpPr bwMode="auto">
                <a:xfrm>
                  <a:off x="6280049" y="2055335"/>
                  <a:ext cx="731610" cy="920732"/>
                  <a:chOff x="6280049" y="2055335"/>
                  <a:chExt cx="731610" cy="920732"/>
                </a:xfrm>
              </p:grpSpPr>
              <p:grpSp>
                <p:nvGrpSpPr>
                  <p:cNvPr id="452313" name="Group 1001"/>
                  <p:cNvGrpSpPr>
                    <a:grpSpLocks/>
                  </p:cNvGrpSpPr>
                  <p:nvPr/>
                </p:nvGrpSpPr>
                <p:grpSpPr bwMode="auto">
                  <a:xfrm>
                    <a:off x="6280049" y="2055335"/>
                    <a:ext cx="680752" cy="139401"/>
                    <a:chOff x="5414286" y="2921098"/>
                    <a:chExt cx="680752" cy="139401"/>
                  </a:xfrm>
                </p:grpSpPr>
                <p:sp>
                  <p:nvSpPr>
                    <p:cNvPr id="452327" name="Rectangle 18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414079" y="2996300"/>
                      <a:ext cx="549972" cy="64227"/>
                    </a:xfrm>
                    <a:prstGeom prst="rect">
                      <a:avLst/>
                    </a:prstGeom>
                    <a:gradFill rotWithShape="1">
                      <a:gsLst>
                        <a:gs pos="0">
                          <a:schemeClr val="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 i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p:txBody>
                </p:sp>
                <p:sp>
                  <p:nvSpPr>
                    <p:cNvPr id="452328" name="AutoShape 18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414079" y="2921107"/>
                      <a:ext cx="675469" cy="78327"/>
                    </a:xfrm>
                    <a:prstGeom prst="parallelogram">
                      <a:avLst>
                        <a:gd name="adj" fmla="val 122768"/>
                      </a:avLst>
                    </a:prstGeom>
                    <a:gradFill rotWithShape="1">
                      <a:gsLst>
                        <a:gs pos="0">
                          <a:schemeClr val="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 i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p:txBody>
                </p:sp>
                <p:sp>
                  <p:nvSpPr>
                    <p:cNvPr id="452329" name="Freeform 190"/>
                    <p:cNvSpPr>
                      <a:spLocks/>
                    </p:cNvSpPr>
                    <p:nvPr/>
                  </p:nvSpPr>
                  <p:spPr bwMode="auto">
                    <a:xfrm>
                      <a:off x="5967743" y="2922673"/>
                      <a:ext cx="125497" cy="137855"/>
                    </a:xfrm>
                    <a:custGeom>
                      <a:avLst/>
                      <a:gdLst>
                        <a:gd name="T0" fmla="*/ 0 w 169"/>
                        <a:gd name="T1" fmla="*/ 84929 h 224"/>
                        <a:gd name="T2" fmla="*/ 0 w 169"/>
                        <a:gd name="T3" fmla="*/ 137855 h 224"/>
                        <a:gd name="T4" fmla="*/ 125497 w 169"/>
                        <a:gd name="T5" fmla="*/ 47388 h 224"/>
                        <a:gd name="T6" fmla="*/ 125497 w 169"/>
                        <a:gd name="T7" fmla="*/ 0 h 224"/>
                        <a:gd name="T8" fmla="*/ 0 w 169"/>
                        <a:gd name="T9" fmla="*/ 84929 h 224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169"/>
                        <a:gd name="T16" fmla="*/ 0 h 224"/>
                        <a:gd name="T17" fmla="*/ 169 w 169"/>
                        <a:gd name="T18" fmla="*/ 224 h 224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169" h="224">
                          <a:moveTo>
                            <a:pt x="0" y="138"/>
                          </a:moveTo>
                          <a:lnTo>
                            <a:pt x="0" y="224"/>
                          </a:lnTo>
                          <a:lnTo>
                            <a:pt x="169" y="77"/>
                          </a:lnTo>
                          <a:lnTo>
                            <a:pt x="169" y="0"/>
                          </a:lnTo>
                          <a:lnTo>
                            <a:pt x="0" y="138"/>
                          </a:ln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6350" cmpd="sng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52330" name="Freeform 191"/>
                    <p:cNvSpPr>
                      <a:spLocks/>
                    </p:cNvSpPr>
                    <p:nvPr/>
                  </p:nvSpPr>
                  <p:spPr bwMode="auto">
                    <a:xfrm>
                      <a:off x="5498973" y="2936772"/>
                      <a:ext cx="524136" cy="45429"/>
                    </a:xfrm>
                    <a:custGeom>
                      <a:avLst/>
                      <a:gdLst>
                        <a:gd name="T0" fmla="*/ 0 w 280"/>
                        <a:gd name="T1" fmla="*/ 45429 h 63"/>
                        <a:gd name="T2" fmla="*/ 69261 w 280"/>
                        <a:gd name="T3" fmla="*/ 44708 h 63"/>
                        <a:gd name="T4" fmla="*/ 409949 w 280"/>
                        <a:gd name="T5" fmla="*/ 0 h 63"/>
                        <a:gd name="T6" fmla="*/ 524136 w 280"/>
                        <a:gd name="T7" fmla="*/ 0 h 63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80"/>
                        <a:gd name="T13" fmla="*/ 0 h 63"/>
                        <a:gd name="T14" fmla="*/ 280 w 280"/>
                        <a:gd name="T15" fmla="*/ 63 h 63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80" h="63">
                          <a:moveTo>
                            <a:pt x="0" y="63"/>
                          </a:moveTo>
                          <a:lnTo>
                            <a:pt x="37" y="62"/>
                          </a:lnTo>
                          <a:lnTo>
                            <a:pt x="219" y="0"/>
                          </a:lnTo>
                          <a:lnTo>
                            <a:pt x="280" y="0"/>
                          </a:lnTo>
                        </a:path>
                      </a:pathLst>
                    </a:custGeom>
                    <a:noFill/>
                    <a:ln w="1587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52331" name="Freeform 192"/>
                    <p:cNvSpPr>
                      <a:spLocks/>
                    </p:cNvSpPr>
                    <p:nvPr/>
                  </p:nvSpPr>
                  <p:spPr bwMode="auto">
                    <a:xfrm>
                      <a:off x="5620780" y="2933639"/>
                      <a:ext cx="302670" cy="53262"/>
                    </a:xfrm>
                    <a:custGeom>
                      <a:avLst/>
                      <a:gdLst>
                        <a:gd name="T0" fmla="*/ 0 w 293"/>
                        <a:gd name="T1" fmla="*/ 0 h 93"/>
                        <a:gd name="T2" fmla="*/ 69211 w 293"/>
                        <a:gd name="T3" fmla="*/ 573 h 93"/>
                        <a:gd name="T4" fmla="*/ 201436 w 293"/>
                        <a:gd name="T5" fmla="*/ 53262 h 93"/>
                        <a:gd name="T6" fmla="*/ 302670 w 293"/>
                        <a:gd name="T7" fmla="*/ 53262 h 93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93"/>
                        <a:gd name="T13" fmla="*/ 0 h 93"/>
                        <a:gd name="T14" fmla="*/ 293 w 293"/>
                        <a:gd name="T15" fmla="*/ 93 h 93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93" h="93">
                          <a:moveTo>
                            <a:pt x="0" y="0"/>
                          </a:moveTo>
                          <a:lnTo>
                            <a:pt x="67" y="1"/>
                          </a:lnTo>
                          <a:lnTo>
                            <a:pt x="195" y="93"/>
                          </a:lnTo>
                          <a:lnTo>
                            <a:pt x="293" y="93"/>
                          </a:lnTo>
                        </a:path>
                      </a:pathLst>
                    </a:custGeom>
                    <a:noFill/>
                    <a:ln w="1587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/>
                    <a:lstStyle/>
                    <a:p>
                      <a:endParaRPr lang="el-GR"/>
                    </a:p>
                  </p:txBody>
                </p:sp>
              </p:grpSp>
              <p:cxnSp>
                <p:nvCxnSpPr>
                  <p:cNvPr id="730" name="Straight Connector 1002"/>
                  <p:cNvCxnSpPr/>
                  <p:nvPr/>
                </p:nvCxnSpPr>
                <p:spPr>
                  <a:xfrm flipH="1">
                    <a:off x="6995916" y="2125837"/>
                    <a:ext cx="11072" cy="844361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31" name="Straight Connector 1003"/>
                  <p:cNvCxnSpPr/>
                  <p:nvPr/>
                </p:nvCxnSpPr>
                <p:spPr>
                  <a:xfrm>
                    <a:off x="6874108" y="2304422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32" name="Straight Connector 1004"/>
                  <p:cNvCxnSpPr/>
                  <p:nvPr/>
                </p:nvCxnSpPr>
                <p:spPr>
                  <a:xfrm>
                    <a:off x="6870418" y="2368650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33" name="Straight Connector 1005"/>
                  <p:cNvCxnSpPr/>
                  <p:nvPr/>
                </p:nvCxnSpPr>
                <p:spPr>
                  <a:xfrm>
                    <a:off x="6870418" y="2445410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34" name="Straight Connector 1006"/>
                  <p:cNvCxnSpPr/>
                  <p:nvPr/>
                </p:nvCxnSpPr>
                <p:spPr>
                  <a:xfrm>
                    <a:off x="6866726" y="2509638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35" name="Straight Connector 1007"/>
                  <p:cNvCxnSpPr/>
                  <p:nvPr/>
                </p:nvCxnSpPr>
                <p:spPr>
                  <a:xfrm>
                    <a:off x="6863036" y="2570732"/>
                    <a:ext cx="14026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36" name="Straight Connector 1008"/>
                  <p:cNvCxnSpPr/>
                  <p:nvPr/>
                </p:nvCxnSpPr>
                <p:spPr>
                  <a:xfrm>
                    <a:off x="6863036" y="2638094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37" name="Straight Connector 1009"/>
                  <p:cNvCxnSpPr/>
                  <p:nvPr/>
                </p:nvCxnSpPr>
                <p:spPr>
                  <a:xfrm>
                    <a:off x="6859344" y="2707021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38" name="Straight Connector 1010"/>
                  <p:cNvCxnSpPr/>
                  <p:nvPr/>
                </p:nvCxnSpPr>
                <p:spPr>
                  <a:xfrm>
                    <a:off x="6866726" y="2775949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39" name="Straight Connector 1011"/>
                  <p:cNvCxnSpPr/>
                  <p:nvPr/>
                </p:nvCxnSpPr>
                <p:spPr>
                  <a:xfrm>
                    <a:off x="6870418" y="2843309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40" name="Straight Connector 1012"/>
                  <p:cNvCxnSpPr/>
                  <p:nvPr/>
                </p:nvCxnSpPr>
                <p:spPr>
                  <a:xfrm>
                    <a:off x="6870418" y="2912236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41" name="Straight Connector 1013"/>
                  <p:cNvCxnSpPr/>
                  <p:nvPr/>
                </p:nvCxnSpPr>
                <p:spPr>
                  <a:xfrm>
                    <a:off x="6874108" y="2976465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42" name="Straight Connector 1014"/>
                  <p:cNvCxnSpPr/>
                  <p:nvPr/>
                </p:nvCxnSpPr>
                <p:spPr>
                  <a:xfrm flipH="1">
                    <a:off x="6874108" y="2132103"/>
                    <a:ext cx="136572" cy="0"/>
                  </a:xfrm>
                  <a:prstGeom prst="line">
                    <a:avLst/>
                  </a:prstGeom>
                  <a:ln w="2222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452134" name="Group 822"/>
              <p:cNvGrpSpPr>
                <a:grpSpLocks/>
              </p:cNvGrpSpPr>
              <p:nvPr/>
            </p:nvGrpSpPr>
            <p:grpSpPr bwMode="auto">
              <a:xfrm>
                <a:off x="1301655" y="4876798"/>
                <a:ext cx="331695" cy="1030941"/>
                <a:chOff x="6240352" y="2055335"/>
                <a:chExt cx="771307" cy="1017716"/>
              </a:xfrm>
            </p:grpSpPr>
            <p:grpSp>
              <p:nvGrpSpPr>
                <p:cNvPr id="452253" name="Group 941"/>
                <p:cNvGrpSpPr>
                  <a:grpSpLocks/>
                </p:cNvGrpSpPr>
                <p:nvPr/>
              </p:nvGrpSpPr>
              <p:grpSpPr bwMode="auto">
                <a:xfrm>
                  <a:off x="6240352" y="2235573"/>
                  <a:ext cx="697981" cy="837478"/>
                  <a:chOff x="6395998" y="3062424"/>
                  <a:chExt cx="564403" cy="837478"/>
                </a:xfrm>
              </p:grpSpPr>
              <p:sp>
                <p:nvSpPr>
                  <p:cNvPr id="690" name="Rectangle 962"/>
                  <p:cNvSpPr/>
                  <p:nvPr/>
                </p:nvSpPr>
                <p:spPr>
                  <a:xfrm>
                    <a:off x="6508968" y="3062348"/>
                    <a:ext cx="447707" cy="742536"/>
                  </a:xfrm>
                  <a:prstGeom prst="rect">
                    <a:avLst/>
                  </a:prstGeom>
                  <a:noFill/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>
                      <a:solidFill>
                        <a:prstClr val="white"/>
                      </a:solidFill>
                    </a:endParaRPr>
                  </a:p>
                </p:txBody>
              </p:sp>
              <p:cxnSp>
                <p:nvCxnSpPr>
                  <p:cNvPr id="691" name="Straight Connector 963"/>
                  <p:cNvCxnSpPr/>
                  <p:nvPr/>
                </p:nvCxnSpPr>
                <p:spPr>
                  <a:xfrm flipV="1">
                    <a:off x="6846239" y="3062348"/>
                    <a:ext cx="113419" cy="92426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692" name="Rectangle 964"/>
                  <p:cNvSpPr/>
                  <p:nvPr/>
                </p:nvSpPr>
                <p:spPr>
                  <a:xfrm>
                    <a:off x="6476135" y="3071747"/>
                    <a:ext cx="131327" cy="115923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>
                      <a:solidFill>
                        <a:prstClr val="white"/>
                      </a:solidFill>
                    </a:endParaRPr>
                  </a:p>
                </p:txBody>
              </p:sp>
              <p:cxnSp>
                <p:nvCxnSpPr>
                  <p:cNvPr id="693" name="Straight Connector 965"/>
                  <p:cNvCxnSpPr/>
                  <p:nvPr/>
                </p:nvCxnSpPr>
                <p:spPr>
                  <a:xfrm flipV="1">
                    <a:off x="6395549" y="3062348"/>
                    <a:ext cx="113419" cy="92426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694" name="Rectangle 966"/>
                  <p:cNvSpPr/>
                  <p:nvPr/>
                </p:nvSpPr>
                <p:spPr>
                  <a:xfrm>
                    <a:off x="6816392" y="3703060"/>
                    <a:ext cx="131327" cy="115923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695" name="Rectangle 967"/>
                  <p:cNvSpPr/>
                  <p:nvPr/>
                </p:nvSpPr>
                <p:spPr>
                  <a:xfrm>
                    <a:off x="6404502" y="3157907"/>
                    <a:ext cx="444723" cy="742536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>
                      <a:solidFill>
                        <a:prstClr val="white"/>
                      </a:solidFill>
                    </a:endParaRPr>
                  </a:p>
                </p:txBody>
              </p:sp>
              <p:cxnSp>
                <p:nvCxnSpPr>
                  <p:cNvPr id="696" name="Straight Connector 968"/>
                  <p:cNvCxnSpPr/>
                  <p:nvPr/>
                </p:nvCxnSpPr>
                <p:spPr>
                  <a:xfrm flipV="1">
                    <a:off x="6846239" y="3804884"/>
                    <a:ext cx="113419" cy="92426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452281" name="Group 969"/>
                  <p:cNvGrpSpPr>
                    <a:grpSpLocks/>
                  </p:cNvGrpSpPr>
                  <p:nvPr/>
                </p:nvGrpSpPr>
                <p:grpSpPr bwMode="auto">
                  <a:xfrm>
                    <a:off x="6400318" y="3137421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725" name="Straight Connector 997"/>
                    <p:cNvCxnSpPr/>
                    <p:nvPr/>
                  </p:nvCxnSpPr>
                  <p:spPr>
                    <a:xfrm flipV="1">
                      <a:off x="7027964" y="2846202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26" name="Straight Connector 998"/>
                    <p:cNvCxnSpPr/>
                    <p:nvPr/>
                  </p:nvCxnSpPr>
                  <p:spPr>
                    <a:xfrm flipV="1">
                      <a:off x="6571305" y="2938628"/>
                      <a:ext cx="462629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282" name="Group 970"/>
                  <p:cNvGrpSpPr>
                    <a:grpSpLocks/>
                  </p:cNvGrpSpPr>
                  <p:nvPr/>
                </p:nvGrpSpPr>
                <p:grpSpPr bwMode="auto">
                  <a:xfrm>
                    <a:off x="6399838" y="3203285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723" name="Straight Connector 995"/>
                    <p:cNvCxnSpPr/>
                    <p:nvPr/>
                  </p:nvCxnSpPr>
                  <p:spPr>
                    <a:xfrm flipV="1">
                      <a:off x="7028445" y="2846133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24" name="Straight Connector 996"/>
                    <p:cNvCxnSpPr/>
                    <p:nvPr/>
                  </p:nvCxnSpPr>
                  <p:spPr>
                    <a:xfrm flipV="1">
                      <a:off x="6580739" y="2938559"/>
                      <a:ext cx="45367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283" name="Group 971"/>
                  <p:cNvGrpSpPr>
                    <a:grpSpLocks/>
                  </p:cNvGrpSpPr>
                  <p:nvPr/>
                </p:nvGrpSpPr>
                <p:grpSpPr bwMode="auto">
                  <a:xfrm>
                    <a:off x="6399358" y="3269149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721" name="Straight Connector 993"/>
                    <p:cNvCxnSpPr/>
                    <p:nvPr/>
                  </p:nvCxnSpPr>
                  <p:spPr>
                    <a:xfrm flipV="1">
                      <a:off x="7016986" y="2846063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22" name="Straight Connector 994"/>
                    <p:cNvCxnSpPr/>
                    <p:nvPr/>
                  </p:nvCxnSpPr>
                  <p:spPr>
                    <a:xfrm flipV="1">
                      <a:off x="6581219" y="2938489"/>
                      <a:ext cx="441737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284" name="Group 972"/>
                  <p:cNvGrpSpPr>
                    <a:grpSpLocks/>
                  </p:cNvGrpSpPr>
                  <p:nvPr/>
                </p:nvGrpSpPr>
                <p:grpSpPr bwMode="auto">
                  <a:xfrm>
                    <a:off x="6398878" y="3335013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719" name="Straight Connector 991"/>
                    <p:cNvCxnSpPr/>
                    <p:nvPr/>
                  </p:nvCxnSpPr>
                  <p:spPr>
                    <a:xfrm flipV="1">
                      <a:off x="7026421" y="2845993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20" name="Straight Connector 992"/>
                    <p:cNvCxnSpPr/>
                    <p:nvPr/>
                  </p:nvCxnSpPr>
                  <p:spPr>
                    <a:xfrm flipV="1">
                      <a:off x="6581698" y="2938419"/>
                      <a:ext cx="450692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285" name="Group 973"/>
                  <p:cNvGrpSpPr>
                    <a:grpSpLocks/>
                  </p:cNvGrpSpPr>
                  <p:nvPr/>
                </p:nvGrpSpPr>
                <p:grpSpPr bwMode="auto">
                  <a:xfrm>
                    <a:off x="6398398" y="3400877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717" name="Straight Connector 989"/>
                    <p:cNvCxnSpPr/>
                    <p:nvPr/>
                  </p:nvCxnSpPr>
                  <p:spPr>
                    <a:xfrm flipV="1">
                      <a:off x="7026900" y="2845924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18" name="Straight Connector 990"/>
                    <p:cNvCxnSpPr/>
                    <p:nvPr/>
                  </p:nvCxnSpPr>
                  <p:spPr>
                    <a:xfrm flipV="1">
                      <a:off x="6582177" y="2938350"/>
                      <a:ext cx="450692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286" name="Group 974"/>
                  <p:cNvGrpSpPr>
                    <a:grpSpLocks/>
                  </p:cNvGrpSpPr>
                  <p:nvPr/>
                </p:nvGrpSpPr>
                <p:grpSpPr bwMode="auto">
                  <a:xfrm>
                    <a:off x="6397918" y="3466741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715" name="Straight Connector 987"/>
                    <p:cNvCxnSpPr/>
                    <p:nvPr/>
                  </p:nvCxnSpPr>
                  <p:spPr>
                    <a:xfrm flipV="1">
                      <a:off x="7027381" y="2845854"/>
                      <a:ext cx="113419" cy="986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16" name="Straight Connector 988"/>
                    <p:cNvCxnSpPr/>
                    <p:nvPr/>
                  </p:nvCxnSpPr>
                  <p:spPr>
                    <a:xfrm flipV="1">
                      <a:off x="6582659" y="2944546"/>
                      <a:ext cx="450692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287" name="Group 975"/>
                  <p:cNvGrpSpPr>
                    <a:grpSpLocks/>
                  </p:cNvGrpSpPr>
                  <p:nvPr/>
                </p:nvGrpSpPr>
                <p:grpSpPr bwMode="auto">
                  <a:xfrm>
                    <a:off x="6397438" y="3532605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713" name="Straight Connector 985"/>
                    <p:cNvCxnSpPr/>
                    <p:nvPr/>
                  </p:nvCxnSpPr>
                  <p:spPr>
                    <a:xfrm flipV="1">
                      <a:off x="7027861" y="2845784"/>
                      <a:ext cx="113419" cy="986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14" name="Straight Connector 986"/>
                    <p:cNvCxnSpPr/>
                    <p:nvPr/>
                  </p:nvCxnSpPr>
                  <p:spPr>
                    <a:xfrm flipV="1">
                      <a:off x="6571199" y="2944476"/>
                      <a:ext cx="462631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288" name="Group 976"/>
                  <p:cNvGrpSpPr>
                    <a:grpSpLocks/>
                  </p:cNvGrpSpPr>
                  <p:nvPr/>
                </p:nvGrpSpPr>
                <p:grpSpPr bwMode="auto">
                  <a:xfrm>
                    <a:off x="6396958" y="3598469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711" name="Straight Connector 983"/>
                    <p:cNvCxnSpPr/>
                    <p:nvPr/>
                  </p:nvCxnSpPr>
                  <p:spPr>
                    <a:xfrm flipV="1">
                      <a:off x="7028340" y="2845715"/>
                      <a:ext cx="113419" cy="986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12" name="Straight Connector 984"/>
                    <p:cNvCxnSpPr/>
                    <p:nvPr/>
                  </p:nvCxnSpPr>
                  <p:spPr>
                    <a:xfrm flipV="1">
                      <a:off x="6580634" y="2944407"/>
                      <a:ext cx="45367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289" name="Group 977"/>
                  <p:cNvGrpSpPr>
                    <a:grpSpLocks/>
                  </p:cNvGrpSpPr>
                  <p:nvPr/>
                </p:nvGrpSpPr>
                <p:grpSpPr bwMode="auto">
                  <a:xfrm>
                    <a:off x="6396478" y="3664333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709" name="Straight Connector 981"/>
                    <p:cNvCxnSpPr/>
                    <p:nvPr/>
                  </p:nvCxnSpPr>
                  <p:spPr>
                    <a:xfrm flipV="1">
                      <a:off x="7016883" y="2851911"/>
                      <a:ext cx="113419" cy="877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10" name="Straight Connector 982"/>
                    <p:cNvCxnSpPr/>
                    <p:nvPr/>
                  </p:nvCxnSpPr>
                  <p:spPr>
                    <a:xfrm flipV="1">
                      <a:off x="6581115" y="2939637"/>
                      <a:ext cx="441737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290" name="Group 978"/>
                  <p:cNvGrpSpPr>
                    <a:grpSpLocks/>
                  </p:cNvGrpSpPr>
                  <p:nvPr/>
                </p:nvGrpSpPr>
                <p:grpSpPr bwMode="auto">
                  <a:xfrm>
                    <a:off x="6395998" y="3730197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707" name="Straight Connector 979"/>
                    <p:cNvCxnSpPr/>
                    <p:nvPr/>
                  </p:nvCxnSpPr>
                  <p:spPr>
                    <a:xfrm flipV="1">
                      <a:off x="7026315" y="2851842"/>
                      <a:ext cx="113419" cy="877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08" name="Straight Connector 980"/>
                    <p:cNvCxnSpPr/>
                    <p:nvPr/>
                  </p:nvCxnSpPr>
                  <p:spPr>
                    <a:xfrm flipV="1">
                      <a:off x="6581595" y="2939568"/>
                      <a:ext cx="45069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grpSp>
              <p:nvGrpSpPr>
                <p:cNvPr id="452254" name="Group 942"/>
                <p:cNvGrpSpPr>
                  <a:grpSpLocks/>
                </p:cNvGrpSpPr>
                <p:nvPr/>
              </p:nvGrpSpPr>
              <p:grpSpPr bwMode="auto">
                <a:xfrm>
                  <a:off x="6280049" y="2055335"/>
                  <a:ext cx="731610" cy="920732"/>
                  <a:chOff x="6280049" y="2055335"/>
                  <a:chExt cx="731610" cy="920732"/>
                </a:xfrm>
              </p:grpSpPr>
              <p:grpSp>
                <p:nvGrpSpPr>
                  <p:cNvPr id="452255" name="Group 943"/>
                  <p:cNvGrpSpPr>
                    <a:grpSpLocks/>
                  </p:cNvGrpSpPr>
                  <p:nvPr/>
                </p:nvGrpSpPr>
                <p:grpSpPr bwMode="auto">
                  <a:xfrm>
                    <a:off x="6280049" y="2055335"/>
                    <a:ext cx="680752" cy="139401"/>
                    <a:chOff x="5414286" y="2921098"/>
                    <a:chExt cx="680752" cy="139401"/>
                  </a:xfrm>
                </p:grpSpPr>
                <p:sp>
                  <p:nvSpPr>
                    <p:cNvPr id="452269" name="Rectangle 18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414635" y="2996302"/>
                      <a:ext cx="549974" cy="64227"/>
                    </a:xfrm>
                    <a:prstGeom prst="rect">
                      <a:avLst/>
                    </a:prstGeom>
                    <a:gradFill rotWithShape="1">
                      <a:gsLst>
                        <a:gs pos="0">
                          <a:schemeClr val="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 i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p:txBody>
                </p:sp>
                <p:sp>
                  <p:nvSpPr>
                    <p:cNvPr id="452270" name="AutoShape 18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414635" y="2921109"/>
                      <a:ext cx="675472" cy="78327"/>
                    </a:xfrm>
                    <a:prstGeom prst="parallelogram">
                      <a:avLst>
                        <a:gd name="adj" fmla="val 122769"/>
                      </a:avLst>
                    </a:prstGeom>
                    <a:gradFill rotWithShape="1">
                      <a:gsLst>
                        <a:gs pos="0">
                          <a:schemeClr val="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 i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p:txBody>
                </p:sp>
                <p:sp>
                  <p:nvSpPr>
                    <p:cNvPr id="452271" name="Freeform 190"/>
                    <p:cNvSpPr>
                      <a:spLocks/>
                    </p:cNvSpPr>
                    <p:nvPr/>
                  </p:nvSpPr>
                  <p:spPr bwMode="auto">
                    <a:xfrm>
                      <a:off x="5968299" y="2922675"/>
                      <a:ext cx="125497" cy="137855"/>
                    </a:xfrm>
                    <a:custGeom>
                      <a:avLst/>
                      <a:gdLst>
                        <a:gd name="T0" fmla="*/ 0 w 169"/>
                        <a:gd name="T1" fmla="*/ 84929 h 224"/>
                        <a:gd name="T2" fmla="*/ 0 w 169"/>
                        <a:gd name="T3" fmla="*/ 137855 h 224"/>
                        <a:gd name="T4" fmla="*/ 125497 w 169"/>
                        <a:gd name="T5" fmla="*/ 47388 h 224"/>
                        <a:gd name="T6" fmla="*/ 125497 w 169"/>
                        <a:gd name="T7" fmla="*/ 0 h 224"/>
                        <a:gd name="T8" fmla="*/ 0 w 169"/>
                        <a:gd name="T9" fmla="*/ 84929 h 224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169"/>
                        <a:gd name="T16" fmla="*/ 0 h 224"/>
                        <a:gd name="T17" fmla="*/ 169 w 169"/>
                        <a:gd name="T18" fmla="*/ 224 h 224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169" h="224">
                          <a:moveTo>
                            <a:pt x="0" y="138"/>
                          </a:moveTo>
                          <a:lnTo>
                            <a:pt x="0" y="224"/>
                          </a:lnTo>
                          <a:lnTo>
                            <a:pt x="169" y="77"/>
                          </a:lnTo>
                          <a:lnTo>
                            <a:pt x="169" y="0"/>
                          </a:lnTo>
                          <a:lnTo>
                            <a:pt x="0" y="138"/>
                          </a:ln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6350" cmpd="sng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52272" name="Freeform 191"/>
                    <p:cNvSpPr>
                      <a:spLocks/>
                    </p:cNvSpPr>
                    <p:nvPr/>
                  </p:nvSpPr>
                  <p:spPr bwMode="auto">
                    <a:xfrm>
                      <a:off x="5499531" y="2936774"/>
                      <a:ext cx="524136" cy="45429"/>
                    </a:xfrm>
                    <a:custGeom>
                      <a:avLst/>
                      <a:gdLst>
                        <a:gd name="T0" fmla="*/ 0 w 280"/>
                        <a:gd name="T1" fmla="*/ 45429 h 63"/>
                        <a:gd name="T2" fmla="*/ 69261 w 280"/>
                        <a:gd name="T3" fmla="*/ 44708 h 63"/>
                        <a:gd name="T4" fmla="*/ 409949 w 280"/>
                        <a:gd name="T5" fmla="*/ 0 h 63"/>
                        <a:gd name="T6" fmla="*/ 524136 w 280"/>
                        <a:gd name="T7" fmla="*/ 0 h 63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80"/>
                        <a:gd name="T13" fmla="*/ 0 h 63"/>
                        <a:gd name="T14" fmla="*/ 280 w 280"/>
                        <a:gd name="T15" fmla="*/ 63 h 63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80" h="63">
                          <a:moveTo>
                            <a:pt x="0" y="63"/>
                          </a:moveTo>
                          <a:lnTo>
                            <a:pt x="37" y="62"/>
                          </a:lnTo>
                          <a:lnTo>
                            <a:pt x="219" y="0"/>
                          </a:lnTo>
                          <a:lnTo>
                            <a:pt x="280" y="0"/>
                          </a:lnTo>
                        </a:path>
                      </a:pathLst>
                    </a:custGeom>
                    <a:noFill/>
                    <a:ln w="1587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52273" name="Freeform 192"/>
                    <p:cNvSpPr>
                      <a:spLocks/>
                    </p:cNvSpPr>
                    <p:nvPr/>
                  </p:nvSpPr>
                  <p:spPr bwMode="auto">
                    <a:xfrm>
                      <a:off x="5621336" y="2933641"/>
                      <a:ext cx="302670" cy="53262"/>
                    </a:xfrm>
                    <a:custGeom>
                      <a:avLst/>
                      <a:gdLst>
                        <a:gd name="T0" fmla="*/ 0 w 293"/>
                        <a:gd name="T1" fmla="*/ 0 h 93"/>
                        <a:gd name="T2" fmla="*/ 69211 w 293"/>
                        <a:gd name="T3" fmla="*/ 573 h 93"/>
                        <a:gd name="T4" fmla="*/ 201436 w 293"/>
                        <a:gd name="T5" fmla="*/ 53262 h 93"/>
                        <a:gd name="T6" fmla="*/ 302670 w 293"/>
                        <a:gd name="T7" fmla="*/ 53262 h 93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93"/>
                        <a:gd name="T13" fmla="*/ 0 h 93"/>
                        <a:gd name="T14" fmla="*/ 293 w 293"/>
                        <a:gd name="T15" fmla="*/ 93 h 93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93" h="93">
                          <a:moveTo>
                            <a:pt x="0" y="0"/>
                          </a:moveTo>
                          <a:lnTo>
                            <a:pt x="67" y="1"/>
                          </a:lnTo>
                          <a:lnTo>
                            <a:pt x="195" y="93"/>
                          </a:lnTo>
                          <a:lnTo>
                            <a:pt x="293" y="93"/>
                          </a:lnTo>
                        </a:path>
                      </a:pathLst>
                    </a:custGeom>
                    <a:noFill/>
                    <a:ln w="1587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/>
                    <a:lstStyle/>
                    <a:p>
                      <a:endParaRPr lang="el-GR"/>
                    </a:p>
                  </p:txBody>
                </p:sp>
              </p:grpSp>
              <p:cxnSp>
                <p:nvCxnSpPr>
                  <p:cNvPr id="672" name="Straight Connector 944"/>
                  <p:cNvCxnSpPr/>
                  <p:nvPr/>
                </p:nvCxnSpPr>
                <p:spPr>
                  <a:xfrm flipH="1">
                    <a:off x="6996471" y="2125839"/>
                    <a:ext cx="11074" cy="844361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73" name="Straight Connector 945"/>
                  <p:cNvCxnSpPr/>
                  <p:nvPr/>
                </p:nvCxnSpPr>
                <p:spPr>
                  <a:xfrm>
                    <a:off x="6874666" y="2304424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74" name="Straight Connector 946"/>
                  <p:cNvCxnSpPr/>
                  <p:nvPr/>
                </p:nvCxnSpPr>
                <p:spPr>
                  <a:xfrm>
                    <a:off x="6870974" y="2368652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75" name="Straight Connector 947"/>
                  <p:cNvCxnSpPr/>
                  <p:nvPr/>
                </p:nvCxnSpPr>
                <p:spPr>
                  <a:xfrm>
                    <a:off x="6870974" y="2445412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76" name="Straight Connector 948"/>
                  <p:cNvCxnSpPr/>
                  <p:nvPr/>
                </p:nvCxnSpPr>
                <p:spPr>
                  <a:xfrm>
                    <a:off x="6867284" y="2509640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77" name="Straight Connector 949"/>
                  <p:cNvCxnSpPr/>
                  <p:nvPr/>
                </p:nvCxnSpPr>
                <p:spPr>
                  <a:xfrm>
                    <a:off x="6863592" y="2570734"/>
                    <a:ext cx="14026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78" name="Straight Connector 950"/>
                  <p:cNvCxnSpPr/>
                  <p:nvPr/>
                </p:nvCxnSpPr>
                <p:spPr>
                  <a:xfrm>
                    <a:off x="6863592" y="2638096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79" name="Straight Connector 951"/>
                  <p:cNvCxnSpPr/>
                  <p:nvPr/>
                </p:nvCxnSpPr>
                <p:spPr>
                  <a:xfrm>
                    <a:off x="6859902" y="2707023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80" name="Straight Connector 952"/>
                  <p:cNvCxnSpPr/>
                  <p:nvPr/>
                </p:nvCxnSpPr>
                <p:spPr>
                  <a:xfrm>
                    <a:off x="6867284" y="2775951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81" name="Straight Connector 953"/>
                  <p:cNvCxnSpPr/>
                  <p:nvPr/>
                </p:nvCxnSpPr>
                <p:spPr>
                  <a:xfrm>
                    <a:off x="6870974" y="2843311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82" name="Straight Connector 954"/>
                  <p:cNvCxnSpPr/>
                  <p:nvPr/>
                </p:nvCxnSpPr>
                <p:spPr>
                  <a:xfrm>
                    <a:off x="6870974" y="2912238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83" name="Straight Connector 955"/>
                  <p:cNvCxnSpPr/>
                  <p:nvPr/>
                </p:nvCxnSpPr>
                <p:spPr>
                  <a:xfrm>
                    <a:off x="6874666" y="2976467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84" name="Straight Connector 956"/>
                  <p:cNvCxnSpPr/>
                  <p:nvPr/>
                </p:nvCxnSpPr>
                <p:spPr>
                  <a:xfrm flipH="1">
                    <a:off x="6874666" y="2132105"/>
                    <a:ext cx="136570" cy="0"/>
                  </a:xfrm>
                  <a:prstGeom prst="line">
                    <a:avLst/>
                  </a:prstGeom>
                  <a:ln w="2222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452135" name="Group 823"/>
              <p:cNvGrpSpPr>
                <a:grpSpLocks/>
              </p:cNvGrpSpPr>
              <p:nvPr/>
            </p:nvGrpSpPr>
            <p:grpSpPr bwMode="auto">
              <a:xfrm>
                <a:off x="1678171" y="4876798"/>
                <a:ext cx="331695" cy="1030941"/>
                <a:chOff x="6240352" y="2055335"/>
                <a:chExt cx="771307" cy="1017716"/>
              </a:xfrm>
            </p:grpSpPr>
            <p:grpSp>
              <p:nvGrpSpPr>
                <p:cNvPr id="452195" name="Group 883"/>
                <p:cNvGrpSpPr>
                  <a:grpSpLocks/>
                </p:cNvGrpSpPr>
                <p:nvPr/>
              </p:nvGrpSpPr>
              <p:grpSpPr bwMode="auto">
                <a:xfrm>
                  <a:off x="6240352" y="2235573"/>
                  <a:ext cx="697981" cy="837478"/>
                  <a:chOff x="6395998" y="3062424"/>
                  <a:chExt cx="564403" cy="837478"/>
                </a:xfrm>
              </p:grpSpPr>
              <p:sp>
                <p:nvSpPr>
                  <p:cNvPr id="632" name="Rectangle 904"/>
                  <p:cNvSpPr/>
                  <p:nvPr/>
                </p:nvSpPr>
                <p:spPr>
                  <a:xfrm>
                    <a:off x="6508368" y="3062348"/>
                    <a:ext cx="459646" cy="742536"/>
                  </a:xfrm>
                  <a:prstGeom prst="rect">
                    <a:avLst/>
                  </a:prstGeom>
                  <a:noFill/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>
                      <a:solidFill>
                        <a:prstClr val="white"/>
                      </a:solidFill>
                    </a:endParaRPr>
                  </a:p>
                </p:txBody>
              </p:sp>
              <p:cxnSp>
                <p:nvCxnSpPr>
                  <p:cNvPr id="633" name="Straight Connector 905"/>
                  <p:cNvCxnSpPr/>
                  <p:nvPr/>
                </p:nvCxnSpPr>
                <p:spPr>
                  <a:xfrm flipV="1">
                    <a:off x="6848625" y="3062348"/>
                    <a:ext cx="122374" cy="92426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634" name="Rectangle 906"/>
                  <p:cNvSpPr/>
                  <p:nvPr/>
                </p:nvSpPr>
                <p:spPr>
                  <a:xfrm>
                    <a:off x="6475537" y="3071747"/>
                    <a:ext cx="134311" cy="115923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>
                      <a:solidFill>
                        <a:prstClr val="white"/>
                      </a:solidFill>
                    </a:endParaRPr>
                  </a:p>
                </p:txBody>
              </p:sp>
              <p:cxnSp>
                <p:nvCxnSpPr>
                  <p:cNvPr id="635" name="Straight Connector 907"/>
                  <p:cNvCxnSpPr/>
                  <p:nvPr/>
                </p:nvCxnSpPr>
                <p:spPr>
                  <a:xfrm flipV="1">
                    <a:off x="6394949" y="3062348"/>
                    <a:ext cx="113419" cy="92426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636" name="Rectangle 908"/>
                  <p:cNvSpPr/>
                  <p:nvPr/>
                </p:nvSpPr>
                <p:spPr>
                  <a:xfrm>
                    <a:off x="6815794" y="3703060"/>
                    <a:ext cx="143266" cy="115923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637" name="Rectangle 909"/>
                  <p:cNvSpPr/>
                  <p:nvPr/>
                </p:nvSpPr>
                <p:spPr>
                  <a:xfrm>
                    <a:off x="6403904" y="3157907"/>
                    <a:ext cx="447707" cy="742536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>
                      <a:solidFill>
                        <a:prstClr val="white"/>
                      </a:solidFill>
                    </a:endParaRPr>
                  </a:p>
                </p:txBody>
              </p:sp>
              <p:cxnSp>
                <p:nvCxnSpPr>
                  <p:cNvPr id="638" name="Straight Connector 910"/>
                  <p:cNvCxnSpPr/>
                  <p:nvPr/>
                </p:nvCxnSpPr>
                <p:spPr>
                  <a:xfrm flipV="1">
                    <a:off x="6848625" y="3804884"/>
                    <a:ext cx="122374" cy="92426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452223" name="Group 911"/>
                  <p:cNvGrpSpPr>
                    <a:grpSpLocks/>
                  </p:cNvGrpSpPr>
                  <p:nvPr/>
                </p:nvGrpSpPr>
                <p:grpSpPr bwMode="auto">
                  <a:xfrm>
                    <a:off x="6400318" y="3137421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667" name="Straight Connector 939"/>
                    <p:cNvCxnSpPr/>
                    <p:nvPr/>
                  </p:nvCxnSpPr>
                  <p:spPr>
                    <a:xfrm flipV="1">
                      <a:off x="7039305" y="2846202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68" name="Straight Connector 940"/>
                    <p:cNvCxnSpPr/>
                    <p:nvPr/>
                  </p:nvCxnSpPr>
                  <p:spPr>
                    <a:xfrm flipV="1">
                      <a:off x="6570705" y="2938628"/>
                      <a:ext cx="47457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224" name="Group 912"/>
                  <p:cNvGrpSpPr>
                    <a:grpSpLocks/>
                  </p:cNvGrpSpPr>
                  <p:nvPr/>
                </p:nvGrpSpPr>
                <p:grpSpPr bwMode="auto">
                  <a:xfrm>
                    <a:off x="6399838" y="3203285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665" name="Straight Connector 937"/>
                    <p:cNvCxnSpPr/>
                    <p:nvPr/>
                  </p:nvCxnSpPr>
                  <p:spPr>
                    <a:xfrm flipV="1">
                      <a:off x="7039786" y="2846133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66" name="Straight Connector 938"/>
                    <p:cNvCxnSpPr/>
                    <p:nvPr/>
                  </p:nvCxnSpPr>
                  <p:spPr>
                    <a:xfrm flipV="1">
                      <a:off x="6571186" y="2938559"/>
                      <a:ext cx="47457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225" name="Group 913"/>
                  <p:cNvGrpSpPr>
                    <a:grpSpLocks/>
                  </p:cNvGrpSpPr>
                  <p:nvPr/>
                </p:nvGrpSpPr>
                <p:grpSpPr bwMode="auto">
                  <a:xfrm>
                    <a:off x="6399358" y="3269149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663" name="Straight Connector 935"/>
                    <p:cNvCxnSpPr/>
                    <p:nvPr/>
                  </p:nvCxnSpPr>
                  <p:spPr>
                    <a:xfrm flipV="1">
                      <a:off x="7028327" y="2846063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64" name="Straight Connector 936"/>
                    <p:cNvCxnSpPr/>
                    <p:nvPr/>
                  </p:nvCxnSpPr>
                  <p:spPr>
                    <a:xfrm flipV="1">
                      <a:off x="6580621" y="2938489"/>
                      <a:ext cx="45367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226" name="Group 914"/>
                  <p:cNvGrpSpPr>
                    <a:grpSpLocks/>
                  </p:cNvGrpSpPr>
                  <p:nvPr/>
                </p:nvGrpSpPr>
                <p:grpSpPr bwMode="auto">
                  <a:xfrm>
                    <a:off x="6398878" y="3335013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661" name="Straight Connector 933"/>
                    <p:cNvCxnSpPr/>
                    <p:nvPr/>
                  </p:nvCxnSpPr>
                  <p:spPr>
                    <a:xfrm flipV="1">
                      <a:off x="7028806" y="2845993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62" name="Straight Connector 934"/>
                    <p:cNvCxnSpPr/>
                    <p:nvPr/>
                  </p:nvCxnSpPr>
                  <p:spPr>
                    <a:xfrm flipV="1">
                      <a:off x="6581100" y="2938419"/>
                      <a:ext cx="45367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227" name="Group 915"/>
                  <p:cNvGrpSpPr>
                    <a:grpSpLocks/>
                  </p:cNvGrpSpPr>
                  <p:nvPr/>
                </p:nvGrpSpPr>
                <p:grpSpPr bwMode="auto">
                  <a:xfrm>
                    <a:off x="6398398" y="3400877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659" name="Straight Connector 931"/>
                    <p:cNvCxnSpPr/>
                    <p:nvPr/>
                  </p:nvCxnSpPr>
                  <p:spPr>
                    <a:xfrm flipV="1">
                      <a:off x="7029286" y="2845924"/>
                      <a:ext cx="122372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60" name="Straight Connector 932"/>
                    <p:cNvCxnSpPr/>
                    <p:nvPr/>
                  </p:nvCxnSpPr>
                  <p:spPr>
                    <a:xfrm flipV="1">
                      <a:off x="6581580" y="2938350"/>
                      <a:ext cx="45367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228" name="Group 916"/>
                  <p:cNvGrpSpPr>
                    <a:grpSpLocks/>
                  </p:cNvGrpSpPr>
                  <p:nvPr/>
                </p:nvGrpSpPr>
                <p:grpSpPr bwMode="auto">
                  <a:xfrm>
                    <a:off x="6397918" y="3466741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657" name="Straight Connector 929"/>
                    <p:cNvCxnSpPr/>
                    <p:nvPr/>
                  </p:nvCxnSpPr>
                  <p:spPr>
                    <a:xfrm flipV="1">
                      <a:off x="7038720" y="2845854"/>
                      <a:ext cx="113419" cy="986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58" name="Straight Connector 930"/>
                    <p:cNvCxnSpPr/>
                    <p:nvPr/>
                  </p:nvCxnSpPr>
                  <p:spPr>
                    <a:xfrm flipV="1">
                      <a:off x="6582061" y="2944546"/>
                      <a:ext cx="462629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229" name="Group 917"/>
                  <p:cNvGrpSpPr>
                    <a:grpSpLocks/>
                  </p:cNvGrpSpPr>
                  <p:nvPr/>
                </p:nvGrpSpPr>
                <p:grpSpPr bwMode="auto">
                  <a:xfrm>
                    <a:off x="6397438" y="3532605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655" name="Straight Connector 927"/>
                    <p:cNvCxnSpPr/>
                    <p:nvPr/>
                  </p:nvCxnSpPr>
                  <p:spPr>
                    <a:xfrm flipV="1">
                      <a:off x="7039200" y="2845784"/>
                      <a:ext cx="113419" cy="986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56" name="Straight Connector 928"/>
                    <p:cNvCxnSpPr/>
                    <p:nvPr/>
                  </p:nvCxnSpPr>
                  <p:spPr>
                    <a:xfrm flipV="1">
                      <a:off x="6570602" y="2944476"/>
                      <a:ext cx="474568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230" name="Group 918"/>
                  <p:cNvGrpSpPr>
                    <a:grpSpLocks/>
                  </p:cNvGrpSpPr>
                  <p:nvPr/>
                </p:nvGrpSpPr>
                <p:grpSpPr bwMode="auto">
                  <a:xfrm>
                    <a:off x="6396958" y="3598469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653" name="Straight Connector 925"/>
                    <p:cNvCxnSpPr/>
                    <p:nvPr/>
                  </p:nvCxnSpPr>
                  <p:spPr>
                    <a:xfrm flipV="1">
                      <a:off x="7039679" y="2845715"/>
                      <a:ext cx="113419" cy="986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54" name="Straight Connector 926"/>
                    <p:cNvCxnSpPr/>
                    <p:nvPr/>
                  </p:nvCxnSpPr>
                  <p:spPr>
                    <a:xfrm flipV="1">
                      <a:off x="6571081" y="2944407"/>
                      <a:ext cx="474568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231" name="Group 919"/>
                  <p:cNvGrpSpPr>
                    <a:grpSpLocks/>
                  </p:cNvGrpSpPr>
                  <p:nvPr/>
                </p:nvGrpSpPr>
                <p:grpSpPr bwMode="auto">
                  <a:xfrm>
                    <a:off x="6396478" y="3664333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651" name="Straight Connector 923"/>
                    <p:cNvCxnSpPr/>
                    <p:nvPr/>
                  </p:nvCxnSpPr>
                  <p:spPr>
                    <a:xfrm flipV="1">
                      <a:off x="7028222" y="2851911"/>
                      <a:ext cx="113419" cy="877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52" name="Straight Connector 924"/>
                    <p:cNvCxnSpPr/>
                    <p:nvPr/>
                  </p:nvCxnSpPr>
                  <p:spPr>
                    <a:xfrm flipV="1">
                      <a:off x="6571562" y="2939637"/>
                      <a:ext cx="462629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232" name="Group 920"/>
                  <p:cNvGrpSpPr>
                    <a:grpSpLocks/>
                  </p:cNvGrpSpPr>
                  <p:nvPr/>
                </p:nvGrpSpPr>
                <p:grpSpPr bwMode="auto">
                  <a:xfrm>
                    <a:off x="6395998" y="3730197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649" name="Straight Connector 921"/>
                    <p:cNvCxnSpPr/>
                    <p:nvPr/>
                  </p:nvCxnSpPr>
                  <p:spPr>
                    <a:xfrm flipV="1">
                      <a:off x="7028701" y="2851842"/>
                      <a:ext cx="113419" cy="877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50" name="Straight Connector 922"/>
                    <p:cNvCxnSpPr/>
                    <p:nvPr/>
                  </p:nvCxnSpPr>
                  <p:spPr>
                    <a:xfrm flipV="1">
                      <a:off x="6580995" y="2939568"/>
                      <a:ext cx="45367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grpSp>
              <p:nvGrpSpPr>
                <p:cNvPr id="452196" name="Group 884"/>
                <p:cNvGrpSpPr>
                  <a:grpSpLocks/>
                </p:cNvGrpSpPr>
                <p:nvPr/>
              </p:nvGrpSpPr>
              <p:grpSpPr bwMode="auto">
                <a:xfrm>
                  <a:off x="6280049" y="2055335"/>
                  <a:ext cx="731610" cy="920732"/>
                  <a:chOff x="6280049" y="2055335"/>
                  <a:chExt cx="731610" cy="920732"/>
                </a:xfrm>
              </p:grpSpPr>
              <p:grpSp>
                <p:nvGrpSpPr>
                  <p:cNvPr id="452197" name="Group 885"/>
                  <p:cNvGrpSpPr>
                    <a:grpSpLocks/>
                  </p:cNvGrpSpPr>
                  <p:nvPr/>
                </p:nvGrpSpPr>
                <p:grpSpPr bwMode="auto">
                  <a:xfrm>
                    <a:off x="6280049" y="2055335"/>
                    <a:ext cx="680752" cy="139401"/>
                    <a:chOff x="5414286" y="2921098"/>
                    <a:chExt cx="680752" cy="139401"/>
                  </a:xfrm>
                </p:grpSpPr>
                <p:sp>
                  <p:nvSpPr>
                    <p:cNvPr id="452211" name="Rectangle 18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413895" y="2996302"/>
                      <a:ext cx="553664" cy="64227"/>
                    </a:xfrm>
                    <a:prstGeom prst="rect">
                      <a:avLst/>
                    </a:prstGeom>
                    <a:gradFill rotWithShape="1">
                      <a:gsLst>
                        <a:gs pos="0">
                          <a:schemeClr val="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 i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p:txBody>
                </p:sp>
                <p:sp>
                  <p:nvSpPr>
                    <p:cNvPr id="452212" name="AutoShape 18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413895" y="2921109"/>
                      <a:ext cx="679162" cy="78327"/>
                    </a:xfrm>
                    <a:prstGeom prst="parallelogram">
                      <a:avLst>
                        <a:gd name="adj" fmla="val 122797"/>
                      </a:avLst>
                    </a:prstGeom>
                    <a:gradFill rotWithShape="1">
                      <a:gsLst>
                        <a:gs pos="0">
                          <a:schemeClr val="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 i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p:txBody>
                </p:sp>
                <p:sp>
                  <p:nvSpPr>
                    <p:cNvPr id="452213" name="Freeform 190"/>
                    <p:cNvSpPr>
                      <a:spLocks/>
                    </p:cNvSpPr>
                    <p:nvPr/>
                  </p:nvSpPr>
                  <p:spPr bwMode="auto">
                    <a:xfrm>
                      <a:off x="5971250" y="2922675"/>
                      <a:ext cx="125497" cy="137855"/>
                    </a:xfrm>
                    <a:custGeom>
                      <a:avLst/>
                      <a:gdLst>
                        <a:gd name="T0" fmla="*/ 0 w 169"/>
                        <a:gd name="T1" fmla="*/ 84929 h 224"/>
                        <a:gd name="T2" fmla="*/ 0 w 169"/>
                        <a:gd name="T3" fmla="*/ 137855 h 224"/>
                        <a:gd name="T4" fmla="*/ 125497 w 169"/>
                        <a:gd name="T5" fmla="*/ 47388 h 224"/>
                        <a:gd name="T6" fmla="*/ 125497 w 169"/>
                        <a:gd name="T7" fmla="*/ 0 h 224"/>
                        <a:gd name="T8" fmla="*/ 0 w 169"/>
                        <a:gd name="T9" fmla="*/ 84929 h 224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169"/>
                        <a:gd name="T16" fmla="*/ 0 h 224"/>
                        <a:gd name="T17" fmla="*/ 169 w 169"/>
                        <a:gd name="T18" fmla="*/ 224 h 224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169" h="224">
                          <a:moveTo>
                            <a:pt x="0" y="138"/>
                          </a:moveTo>
                          <a:lnTo>
                            <a:pt x="0" y="224"/>
                          </a:lnTo>
                          <a:lnTo>
                            <a:pt x="169" y="77"/>
                          </a:lnTo>
                          <a:lnTo>
                            <a:pt x="169" y="0"/>
                          </a:lnTo>
                          <a:lnTo>
                            <a:pt x="0" y="138"/>
                          </a:ln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6350" cmpd="sng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52214" name="Freeform 191"/>
                    <p:cNvSpPr>
                      <a:spLocks/>
                    </p:cNvSpPr>
                    <p:nvPr/>
                  </p:nvSpPr>
                  <p:spPr bwMode="auto">
                    <a:xfrm>
                      <a:off x="5498789" y="2936774"/>
                      <a:ext cx="527828" cy="45429"/>
                    </a:xfrm>
                    <a:custGeom>
                      <a:avLst/>
                      <a:gdLst>
                        <a:gd name="T0" fmla="*/ 0 w 280"/>
                        <a:gd name="T1" fmla="*/ 45429 h 63"/>
                        <a:gd name="T2" fmla="*/ 69749 w 280"/>
                        <a:gd name="T3" fmla="*/ 44708 h 63"/>
                        <a:gd name="T4" fmla="*/ 412837 w 280"/>
                        <a:gd name="T5" fmla="*/ 0 h 63"/>
                        <a:gd name="T6" fmla="*/ 527828 w 280"/>
                        <a:gd name="T7" fmla="*/ 0 h 63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80"/>
                        <a:gd name="T13" fmla="*/ 0 h 63"/>
                        <a:gd name="T14" fmla="*/ 280 w 280"/>
                        <a:gd name="T15" fmla="*/ 63 h 63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80" h="63">
                          <a:moveTo>
                            <a:pt x="0" y="63"/>
                          </a:moveTo>
                          <a:lnTo>
                            <a:pt x="37" y="62"/>
                          </a:lnTo>
                          <a:lnTo>
                            <a:pt x="219" y="0"/>
                          </a:lnTo>
                          <a:lnTo>
                            <a:pt x="280" y="0"/>
                          </a:lnTo>
                        </a:path>
                      </a:pathLst>
                    </a:custGeom>
                    <a:noFill/>
                    <a:ln w="1587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52215" name="Freeform 192"/>
                    <p:cNvSpPr>
                      <a:spLocks/>
                    </p:cNvSpPr>
                    <p:nvPr/>
                  </p:nvSpPr>
                  <p:spPr bwMode="auto">
                    <a:xfrm>
                      <a:off x="5624287" y="2933641"/>
                      <a:ext cx="302670" cy="53262"/>
                    </a:xfrm>
                    <a:custGeom>
                      <a:avLst/>
                      <a:gdLst>
                        <a:gd name="T0" fmla="*/ 0 w 293"/>
                        <a:gd name="T1" fmla="*/ 0 h 93"/>
                        <a:gd name="T2" fmla="*/ 69211 w 293"/>
                        <a:gd name="T3" fmla="*/ 573 h 93"/>
                        <a:gd name="T4" fmla="*/ 201436 w 293"/>
                        <a:gd name="T5" fmla="*/ 53262 h 93"/>
                        <a:gd name="T6" fmla="*/ 302670 w 293"/>
                        <a:gd name="T7" fmla="*/ 53262 h 93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93"/>
                        <a:gd name="T13" fmla="*/ 0 h 93"/>
                        <a:gd name="T14" fmla="*/ 293 w 293"/>
                        <a:gd name="T15" fmla="*/ 93 h 93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93" h="93">
                          <a:moveTo>
                            <a:pt x="0" y="0"/>
                          </a:moveTo>
                          <a:lnTo>
                            <a:pt x="67" y="1"/>
                          </a:lnTo>
                          <a:lnTo>
                            <a:pt x="195" y="93"/>
                          </a:lnTo>
                          <a:lnTo>
                            <a:pt x="293" y="93"/>
                          </a:lnTo>
                        </a:path>
                      </a:pathLst>
                    </a:custGeom>
                    <a:noFill/>
                    <a:ln w="1587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/>
                    <a:lstStyle/>
                    <a:p>
                      <a:endParaRPr lang="el-GR"/>
                    </a:p>
                  </p:txBody>
                </p:sp>
              </p:grpSp>
              <p:cxnSp>
                <p:nvCxnSpPr>
                  <p:cNvPr id="614" name="Straight Connector 886"/>
                  <p:cNvCxnSpPr/>
                  <p:nvPr/>
                </p:nvCxnSpPr>
                <p:spPr>
                  <a:xfrm flipH="1">
                    <a:off x="7010496" y="2125839"/>
                    <a:ext cx="11072" cy="844361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15" name="Straight Connector 887"/>
                  <p:cNvCxnSpPr/>
                  <p:nvPr/>
                </p:nvCxnSpPr>
                <p:spPr>
                  <a:xfrm>
                    <a:off x="6888689" y="2304424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16" name="Straight Connector 888"/>
                  <p:cNvCxnSpPr/>
                  <p:nvPr/>
                </p:nvCxnSpPr>
                <p:spPr>
                  <a:xfrm>
                    <a:off x="6884999" y="2368652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17" name="Straight Connector 889"/>
                  <p:cNvCxnSpPr/>
                  <p:nvPr/>
                </p:nvCxnSpPr>
                <p:spPr>
                  <a:xfrm>
                    <a:off x="6881307" y="2445412"/>
                    <a:ext cx="14026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18" name="Straight Connector 890"/>
                  <p:cNvCxnSpPr/>
                  <p:nvPr/>
                </p:nvCxnSpPr>
                <p:spPr>
                  <a:xfrm>
                    <a:off x="6881307" y="2509640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19" name="Straight Connector 891"/>
                  <p:cNvCxnSpPr/>
                  <p:nvPr/>
                </p:nvCxnSpPr>
                <p:spPr>
                  <a:xfrm>
                    <a:off x="6877617" y="2570734"/>
                    <a:ext cx="14026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20" name="Straight Connector 892"/>
                  <p:cNvCxnSpPr/>
                  <p:nvPr/>
                </p:nvCxnSpPr>
                <p:spPr>
                  <a:xfrm>
                    <a:off x="6877617" y="2638096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21" name="Straight Connector 893"/>
                  <p:cNvCxnSpPr/>
                  <p:nvPr/>
                </p:nvCxnSpPr>
                <p:spPr>
                  <a:xfrm>
                    <a:off x="6873925" y="2707023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22" name="Straight Connector 894"/>
                  <p:cNvCxnSpPr/>
                  <p:nvPr/>
                </p:nvCxnSpPr>
                <p:spPr>
                  <a:xfrm>
                    <a:off x="6881307" y="2775951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23" name="Straight Connector 895"/>
                  <p:cNvCxnSpPr/>
                  <p:nvPr/>
                </p:nvCxnSpPr>
                <p:spPr>
                  <a:xfrm>
                    <a:off x="6884999" y="2843311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24" name="Straight Connector 896"/>
                  <p:cNvCxnSpPr/>
                  <p:nvPr/>
                </p:nvCxnSpPr>
                <p:spPr>
                  <a:xfrm>
                    <a:off x="6881307" y="2912238"/>
                    <a:ext cx="14026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25" name="Straight Connector 897"/>
                  <p:cNvCxnSpPr/>
                  <p:nvPr/>
                </p:nvCxnSpPr>
                <p:spPr>
                  <a:xfrm>
                    <a:off x="6888689" y="2976467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26" name="Straight Connector 898"/>
                  <p:cNvCxnSpPr/>
                  <p:nvPr/>
                </p:nvCxnSpPr>
                <p:spPr>
                  <a:xfrm flipH="1">
                    <a:off x="6888689" y="2132105"/>
                    <a:ext cx="136572" cy="0"/>
                  </a:xfrm>
                  <a:prstGeom prst="line">
                    <a:avLst/>
                  </a:prstGeom>
                  <a:ln w="2222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452136" name="Group 824"/>
              <p:cNvGrpSpPr>
                <a:grpSpLocks/>
              </p:cNvGrpSpPr>
              <p:nvPr/>
            </p:nvGrpSpPr>
            <p:grpSpPr bwMode="auto">
              <a:xfrm>
                <a:off x="2054687" y="4876798"/>
                <a:ext cx="331695" cy="1030941"/>
                <a:chOff x="6240352" y="2055335"/>
                <a:chExt cx="771307" cy="1017716"/>
              </a:xfrm>
            </p:grpSpPr>
            <p:grpSp>
              <p:nvGrpSpPr>
                <p:cNvPr id="452137" name="Group 825"/>
                <p:cNvGrpSpPr>
                  <a:grpSpLocks/>
                </p:cNvGrpSpPr>
                <p:nvPr/>
              </p:nvGrpSpPr>
              <p:grpSpPr bwMode="auto">
                <a:xfrm>
                  <a:off x="6240352" y="2235573"/>
                  <a:ext cx="697981" cy="837478"/>
                  <a:chOff x="6395998" y="3062424"/>
                  <a:chExt cx="564403" cy="837478"/>
                </a:xfrm>
              </p:grpSpPr>
              <p:sp>
                <p:nvSpPr>
                  <p:cNvPr id="574" name="Rectangle 846"/>
                  <p:cNvSpPr/>
                  <p:nvPr/>
                </p:nvSpPr>
                <p:spPr>
                  <a:xfrm>
                    <a:off x="6510754" y="3062348"/>
                    <a:ext cx="447707" cy="742536"/>
                  </a:xfrm>
                  <a:prstGeom prst="rect">
                    <a:avLst/>
                  </a:prstGeom>
                  <a:noFill/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>
                      <a:solidFill>
                        <a:prstClr val="white"/>
                      </a:solidFill>
                    </a:endParaRPr>
                  </a:p>
                </p:txBody>
              </p:sp>
              <p:cxnSp>
                <p:nvCxnSpPr>
                  <p:cNvPr id="575" name="Straight Connector 847"/>
                  <p:cNvCxnSpPr/>
                  <p:nvPr/>
                </p:nvCxnSpPr>
                <p:spPr>
                  <a:xfrm flipV="1">
                    <a:off x="6848027" y="3062348"/>
                    <a:ext cx="113419" cy="92426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576" name="Rectangle 848"/>
                  <p:cNvSpPr/>
                  <p:nvPr/>
                </p:nvSpPr>
                <p:spPr>
                  <a:xfrm>
                    <a:off x="6477923" y="3071747"/>
                    <a:ext cx="131327" cy="115923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>
                      <a:solidFill>
                        <a:prstClr val="white"/>
                      </a:solidFill>
                    </a:endParaRPr>
                  </a:p>
                </p:txBody>
              </p:sp>
              <p:cxnSp>
                <p:nvCxnSpPr>
                  <p:cNvPr id="577" name="Straight Connector 849"/>
                  <p:cNvCxnSpPr/>
                  <p:nvPr/>
                </p:nvCxnSpPr>
                <p:spPr>
                  <a:xfrm flipV="1">
                    <a:off x="6397335" y="3062348"/>
                    <a:ext cx="113419" cy="92426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578" name="Rectangle 850"/>
                  <p:cNvSpPr/>
                  <p:nvPr/>
                </p:nvSpPr>
                <p:spPr>
                  <a:xfrm>
                    <a:off x="6818180" y="3703060"/>
                    <a:ext cx="131327" cy="115923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579" name="Rectangle 851"/>
                  <p:cNvSpPr/>
                  <p:nvPr/>
                </p:nvSpPr>
                <p:spPr>
                  <a:xfrm>
                    <a:off x="6406290" y="3157907"/>
                    <a:ext cx="444721" cy="742536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>
                      <a:solidFill>
                        <a:prstClr val="white"/>
                      </a:solidFill>
                    </a:endParaRPr>
                  </a:p>
                </p:txBody>
              </p:sp>
              <p:cxnSp>
                <p:nvCxnSpPr>
                  <p:cNvPr id="580" name="Straight Connector 852"/>
                  <p:cNvCxnSpPr/>
                  <p:nvPr/>
                </p:nvCxnSpPr>
                <p:spPr>
                  <a:xfrm flipV="1">
                    <a:off x="6848027" y="3804884"/>
                    <a:ext cx="113419" cy="92426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452165" name="Group 853"/>
                  <p:cNvGrpSpPr>
                    <a:grpSpLocks/>
                  </p:cNvGrpSpPr>
                  <p:nvPr/>
                </p:nvGrpSpPr>
                <p:grpSpPr bwMode="auto">
                  <a:xfrm>
                    <a:off x="6400318" y="3137421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609" name="Straight Connector 881"/>
                    <p:cNvCxnSpPr/>
                    <p:nvPr/>
                  </p:nvCxnSpPr>
                  <p:spPr>
                    <a:xfrm flipV="1">
                      <a:off x="7038705" y="2846202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10" name="Straight Connector 882"/>
                    <p:cNvCxnSpPr/>
                    <p:nvPr/>
                  </p:nvCxnSpPr>
                  <p:spPr>
                    <a:xfrm flipV="1">
                      <a:off x="6582046" y="2938628"/>
                      <a:ext cx="462629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166" name="Group 854"/>
                  <p:cNvGrpSpPr>
                    <a:grpSpLocks/>
                  </p:cNvGrpSpPr>
                  <p:nvPr/>
                </p:nvGrpSpPr>
                <p:grpSpPr bwMode="auto">
                  <a:xfrm>
                    <a:off x="6399838" y="3203285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607" name="Straight Connector 879"/>
                    <p:cNvCxnSpPr/>
                    <p:nvPr/>
                  </p:nvCxnSpPr>
                  <p:spPr>
                    <a:xfrm flipV="1">
                      <a:off x="7039187" y="2846133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08" name="Straight Connector 880"/>
                    <p:cNvCxnSpPr/>
                    <p:nvPr/>
                  </p:nvCxnSpPr>
                  <p:spPr>
                    <a:xfrm flipV="1">
                      <a:off x="6582527" y="2938559"/>
                      <a:ext cx="462629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167" name="Group 855"/>
                  <p:cNvGrpSpPr>
                    <a:grpSpLocks/>
                  </p:cNvGrpSpPr>
                  <p:nvPr/>
                </p:nvGrpSpPr>
                <p:grpSpPr bwMode="auto">
                  <a:xfrm>
                    <a:off x="6399358" y="3269149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605" name="Straight Connector 877"/>
                    <p:cNvCxnSpPr/>
                    <p:nvPr/>
                  </p:nvCxnSpPr>
                  <p:spPr>
                    <a:xfrm flipV="1">
                      <a:off x="7027727" y="2846063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06" name="Straight Connector 878"/>
                    <p:cNvCxnSpPr/>
                    <p:nvPr/>
                  </p:nvCxnSpPr>
                  <p:spPr>
                    <a:xfrm flipV="1">
                      <a:off x="6583007" y="2938489"/>
                      <a:ext cx="45069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168" name="Group 856"/>
                  <p:cNvGrpSpPr>
                    <a:grpSpLocks/>
                  </p:cNvGrpSpPr>
                  <p:nvPr/>
                </p:nvGrpSpPr>
                <p:grpSpPr bwMode="auto">
                  <a:xfrm>
                    <a:off x="6398878" y="3335013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603" name="Straight Connector 875"/>
                    <p:cNvCxnSpPr/>
                    <p:nvPr/>
                  </p:nvCxnSpPr>
                  <p:spPr>
                    <a:xfrm flipV="1">
                      <a:off x="7028207" y="2845993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04" name="Straight Connector 876"/>
                    <p:cNvCxnSpPr/>
                    <p:nvPr/>
                  </p:nvCxnSpPr>
                  <p:spPr>
                    <a:xfrm flipV="1">
                      <a:off x="6583486" y="2938419"/>
                      <a:ext cx="45069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169" name="Group 857"/>
                  <p:cNvGrpSpPr>
                    <a:grpSpLocks/>
                  </p:cNvGrpSpPr>
                  <p:nvPr/>
                </p:nvGrpSpPr>
                <p:grpSpPr bwMode="auto">
                  <a:xfrm>
                    <a:off x="6398398" y="3400877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601" name="Straight Connector 873"/>
                    <p:cNvCxnSpPr/>
                    <p:nvPr/>
                  </p:nvCxnSpPr>
                  <p:spPr>
                    <a:xfrm flipV="1">
                      <a:off x="7028686" y="2845924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02" name="Straight Connector 874"/>
                    <p:cNvCxnSpPr/>
                    <p:nvPr/>
                  </p:nvCxnSpPr>
                  <p:spPr>
                    <a:xfrm flipV="1">
                      <a:off x="6592919" y="2938350"/>
                      <a:ext cx="441737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170" name="Group 858"/>
                  <p:cNvGrpSpPr>
                    <a:grpSpLocks/>
                  </p:cNvGrpSpPr>
                  <p:nvPr/>
                </p:nvGrpSpPr>
                <p:grpSpPr bwMode="auto">
                  <a:xfrm>
                    <a:off x="6397918" y="3466741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599" name="Straight Connector 871"/>
                    <p:cNvCxnSpPr/>
                    <p:nvPr/>
                  </p:nvCxnSpPr>
                  <p:spPr>
                    <a:xfrm flipV="1">
                      <a:off x="7038123" y="2845854"/>
                      <a:ext cx="104464" cy="986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00" name="Straight Connector 872"/>
                    <p:cNvCxnSpPr/>
                    <p:nvPr/>
                  </p:nvCxnSpPr>
                  <p:spPr>
                    <a:xfrm flipV="1">
                      <a:off x="6593400" y="2944546"/>
                      <a:ext cx="450692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171" name="Group 859"/>
                  <p:cNvGrpSpPr>
                    <a:grpSpLocks/>
                  </p:cNvGrpSpPr>
                  <p:nvPr/>
                </p:nvGrpSpPr>
                <p:grpSpPr bwMode="auto">
                  <a:xfrm>
                    <a:off x="6397438" y="3532605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597" name="Straight Connector 869"/>
                    <p:cNvCxnSpPr/>
                    <p:nvPr/>
                  </p:nvCxnSpPr>
                  <p:spPr>
                    <a:xfrm flipV="1">
                      <a:off x="7038602" y="2845784"/>
                      <a:ext cx="113419" cy="986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98" name="Straight Connector 870"/>
                    <p:cNvCxnSpPr/>
                    <p:nvPr/>
                  </p:nvCxnSpPr>
                  <p:spPr>
                    <a:xfrm flipV="1">
                      <a:off x="6581941" y="2944476"/>
                      <a:ext cx="462631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172" name="Group 860"/>
                  <p:cNvGrpSpPr>
                    <a:grpSpLocks/>
                  </p:cNvGrpSpPr>
                  <p:nvPr/>
                </p:nvGrpSpPr>
                <p:grpSpPr bwMode="auto">
                  <a:xfrm>
                    <a:off x="6396958" y="3598469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595" name="Straight Connector 867"/>
                    <p:cNvCxnSpPr/>
                    <p:nvPr/>
                  </p:nvCxnSpPr>
                  <p:spPr>
                    <a:xfrm flipV="1">
                      <a:off x="7039081" y="2845715"/>
                      <a:ext cx="113419" cy="986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96" name="Straight Connector 868"/>
                    <p:cNvCxnSpPr/>
                    <p:nvPr/>
                  </p:nvCxnSpPr>
                  <p:spPr>
                    <a:xfrm flipV="1">
                      <a:off x="6582420" y="2944407"/>
                      <a:ext cx="462631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173" name="Group 861"/>
                  <p:cNvGrpSpPr>
                    <a:grpSpLocks/>
                  </p:cNvGrpSpPr>
                  <p:nvPr/>
                </p:nvGrpSpPr>
                <p:grpSpPr bwMode="auto">
                  <a:xfrm>
                    <a:off x="6396478" y="3664333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593" name="Straight Connector 865"/>
                    <p:cNvCxnSpPr/>
                    <p:nvPr/>
                  </p:nvCxnSpPr>
                  <p:spPr>
                    <a:xfrm flipV="1">
                      <a:off x="7027624" y="2851911"/>
                      <a:ext cx="113419" cy="877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94" name="Straight Connector 866"/>
                    <p:cNvCxnSpPr/>
                    <p:nvPr/>
                  </p:nvCxnSpPr>
                  <p:spPr>
                    <a:xfrm flipV="1">
                      <a:off x="6582901" y="2939637"/>
                      <a:ext cx="450692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174" name="Group 862"/>
                  <p:cNvGrpSpPr>
                    <a:grpSpLocks/>
                  </p:cNvGrpSpPr>
                  <p:nvPr/>
                </p:nvGrpSpPr>
                <p:grpSpPr bwMode="auto">
                  <a:xfrm>
                    <a:off x="6395998" y="3730197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591" name="Straight Connector 863"/>
                    <p:cNvCxnSpPr/>
                    <p:nvPr/>
                  </p:nvCxnSpPr>
                  <p:spPr>
                    <a:xfrm flipV="1">
                      <a:off x="7028103" y="2851842"/>
                      <a:ext cx="113419" cy="877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92" name="Straight Connector 864"/>
                    <p:cNvCxnSpPr/>
                    <p:nvPr/>
                  </p:nvCxnSpPr>
                  <p:spPr>
                    <a:xfrm flipV="1">
                      <a:off x="6583381" y="2939568"/>
                      <a:ext cx="450692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grpSp>
              <p:nvGrpSpPr>
                <p:cNvPr id="452138" name="Group 826"/>
                <p:cNvGrpSpPr>
                  <a:grpSpLocks/>
                </p:cNvGrpSpPr>
                <p:nvPr/>
              </p:nvGrpSpPr>
              <p:grpSpPr bwMode="auto">
                <a:xfrm>
                  <a:off x="6280049" y="2055335"/>
                  <a:ext cx="731610" cy="920732"/>
                  <a:chOff x="6280049" y="2055335"/>
                  <a:chExt cx="731610" cy="920732"/>
                </a:xfrm>
              </p:grpSpPr>
              <p:grpSp>
                <p:nvGrpSpPr>
                  <p:cNvPr id="452139" name="Group 827"/>
                  <p:cNvGrpSpPr>
                    <a:grpSpLocks/>
                  </p:cNvGrpSpPr>
                  <p:nvPr/>
                </p:nvGrpSpPr>
                <p:grpSpPr bwMode="auto">
                  <a:xfrm>
                    <a:off x="6280049" y="2055335"/>
                    <a:ext cx="680752" cy="139401"/>
                    <a:chOff x="5414286" y="2921098"/>
                    <a:chExt cx="680752" cy="139401"/>
                  </a:xfrm>
                </p:grpSpPr>
                <p:sp>
                  <p:nvSpPr>
                    <p:cNvPr id="452153" name="Rectangle 18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424228" y="2996302"/>
                      <a:ext cx="542590" cy="64227"/>
                    </a:xfrm>
                    <a:prstGeom prst="rect">
                      <a:avLst/>
                    </a:prstGeom>
                    <a:gradFill rotWithShape="1">
                      <a:gsLst>
                        <a:gs pos="0">
                          <a:schemeClr val="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 i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p:txBody>
                </p:sp>
                <p:sp>
                  <p:nvSpPr>
                    <p:cNvPr id="452154" name="AutoShape 18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424228" y="2921109"/>
                      <a:ext cx="668087" cy="78327"/>
                    </a:xfrm>
                    <a:prstGeom prst="parallelogram">
                      <a:avLst>
                        <a:gd name="adj" fmla="val 122769"/>
                      </a:avLst>
                    </a:prstGeom>
                    <a:gradFill rotWithShape="1">
                      <a:gsLst>
                        <a:gs pos="0">
                          <a:schemeClr val="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 i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p:txBody>
                </p:sp>
                <p:sp>
                  <p:nvSpPr>
                    <p:cNvPr id="452155" name="Freeform 190"/>
                    <p:cNvSpPr>
                      <a:spLocks/>
                    </p:cNvSpPr>
                    <p:nvPr/>
                  </p:nvSpPr>
                  <p:spPr bwMode="auto">
                    <a:xfrm>
                      <a:off x="5970510" y="2922675"/>
                      <a:ext cx="125497" cy="137855"/>
                    </a:xfrm>
                    <a:custGeom>
                      <a:avLst/>
                      <a:gdLst>
                        <a:gd name="T0" fmla="*/ 0 w 169"/>
                        <a:gd name="T1" fmla="*/ 84929 h 224"/>
                        <a:gd name="T2" fmla="*/ 0 w 169"/>
                        <a:gd name="T3" fmla="*/ 137855 h 224"/>
                        <a:gd name="T4" fmla="*/ 125497 w 169"/>
                        <a:gd name="T5" fmla="*/ 47388 h 224"/>
                        <a:gd name="T6" fmla="*/ 125497 w 169"/>
                        <a:gd name="T7" fmla="*/ 0 h 224"/>
                        <a:gd name="T8" fmla="*/ 0 w 169"/>
                        <a:gd name="T9" fmla="*/ 84929 h 224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169"/>
                        <a:gd name="T16" fmla="*/ 0 h 224"/>
                        <a:gd name="T17" fmla="*/ 169 w 169"/>
                        <a:gd name="T18" fmla="*/ 224 h 224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169" h="224">
                          <a:moveTo>
                            <a:pt x="0" y="138"/>
                          </a:moveTo>
                          <a:lnTo>
                            <a:pt x="0" y="224"/>
                          </a:lnTo>
                          <a:lnTo>
                            <a:pt x="169" y="77"/>
                          </a:lnTo>
                          <a:lnTo>
                            <a:pt x="169" y="0"/>
                          </a:lnTo>
                          <a:lnTo>
                            <a:pt x="0" y="138"/>
                          </a:ln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6350" cmpd="sng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52156" name="Freeform 191"/>
                    <p:cNvSpPr>
                      <a:spLocks/>
                    </p:cNvSpPr>
                    <p:nvPr/>
                  </p:nvSpPr>
                  <p:spPr bwMode="auto">
                    <a:xfrm>
                      <a:off x="5509122" y="2936774"/>
                      <a:ext cx="516753" cy="45429"/>
                    </a:xfrm>
                    <a:custGeom>
                      <a:avLst/>
                      <a:gdLst>
                        <a:gd name="T0" fmla="*/ 0 w 280"/>
                        <a:gd name="T1" fmla="*/ 45429 h 63"/>
                        <a:gd name="T2" fmla="*/ 68285 w 280"/>
                        <a:gd name="T3" fmla="*/ 44708 h 63"/>
                        <a:gd name="T4" fmla="*/ 404175 w 280"/>
                        <a:gd name="T5" fmla="*/ 0 h 63"/>
                        <a:gd name="T6" fmla="*/ 516753 w 280"/>
                        <a:gd name="T7" fmla="*/ 0 h 63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80"/>
                        <a:gd name="T13" fmla="*/ 0 h 63"/>
                        <a:gd name="T14" fmla="*/ 280 w 280"/>
                        <a:gd name="T15" fmla="*/ 63 h 63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80" h="63">
                          <a:moveTo>
                            <a:pt x="0" y="63"/>
                          </a:moveTo>
                          <a:lnTo>
                            <a:pt x="37" y="62"/>
                          </a:lnTo>
                          <a:lnTo>
                            <a:pt x="219" y="0"/>
                          </a:lnTo>
                          <a:lnTo>
                            <a:pt x="280" y="0"/>
                          </a:lnTo>
                        </a:path>
                      </a:pathLst>
                    </a:custGeom>
                    <a:noFill/>
                    <a:ln w="1587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52157" name="Freeform 192"/>
                    <p:cNvSpPr>
                      <a:spLocks/>
                    </p:cNvSpPr>
                    <p:nvPr/>
                  </p:nvSpPr>
                  <p:spPr bwMode="auto">
                    <a:xfrm>
                      <a:off x="5630929" y="2933641"/>
                      <a:ext cx="295288" cy="53262"/>
                    </a:xfrm>
                    <a:custGeom>
                      <a:avLst/>
                      <a:gdLst>
                        <a:gd name="T0" fmla="*/ 0 w 293"/>
                        <a:gd name="T1" fmla="*/ 0 h 93"/>
                        <a:gd name="T2" fmla="*/ 67523 w 293"/>
                        <a:gd name="T3" fmla="*/ 573 h 93"/>
                        <a:gd name="T4" fmla="*/ 196523 w 293"/>
                        <a:gd name="T5" fmla="*/ 53262 h 93"/>
                        <a:gd name="T6" fmla="*/ 295288 w 293"/>
                        <a:gd name="T7" fmla="*/ 53262 h 93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93"/>
                        <a:gd name="T13" fmla="*/ 0 h 93"/>
                        <a:gd name="T14" fmla="*/ 293 w 293"/>
                        <a:gd name="T15" fmla="*/ 93 h 93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93" h="93">
                          <a:moveTo>
                            <a:pt x="0" y="0"/>
                          </a:moveTo>
                          <a:lnTo>
                            <a:pt x="67" y="1"/>
                          </a:lnTo>
                          <a:lnTo>
                            <a:pt x="195" y="93"/>
                          </a:lnTo>
                          <a:lnTo>
                            <a:pt x="293" y="93"/>
                          </a:lnTo>
                        </a:path>
                      </a:pathLst>
                    </a:custGeom>
                    <a:noFill/>
                    <a:ln w="1587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/>
                    <a:lstStyle/>
                    <a:p>
                      <a:endParaRPr lang="el-GR"/>
                    </a:p>
                  </p:txBody>
                </p:sp>
              </p:grpSp>
              <p:cxnSp>
                <p:nvCxnSpPr>
                  <p:cNvPr id="556" name="Straight Connector 828"/>
                  <p:cNvCxnSpPr/>
                  <p:nvPr/>
                </p:nvCxnSpPr>
                <p:spPr>
                  <a:xfrm flipH="1">
                    <a:off x="6998683" y="2125839"/>
                    <a:ext cx="11072" cy="844361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57" name="Straight Connector 829"/>
                  <p:cNvCxnSpPr/>
                  <p:nvPr/>
                </p:nvCxnSpPr>
                <p:spPr>
                  <a:xfrm>
                    <a:off x="6887950" y="2304424"/>
                    <a:ext cx="125497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58" name="Straight Connector 830"/>
                  <p:cNvCxnSpPr/>
                  <p:nvPr/>
                </p:nvCxnSpPr>
                <p:spPr>
                  <a:xfrm>
                    <a:off x="6884257" y="2368652"/>
                    <a:ext cx="125497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59" name="Straight Connector 831"/>
                  <p:cNvCxnSpPr/>
                  <p:nvPr/>
                </p:nvCxnSpPr>
                <p:spPr>
                  <a:xfrm>
                    <a:off x="6884257" y="2445412"/>
                    <a:ext cx="125497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0" name="Straight Connector 832"/>
                  <p:cNvCxnSpPr/>
                  <p:nvPr/>
                </p:nvCxnSpPr>
                <p:spPr>
                  <a:xfrm>
                    <a:off x="6880567" y="2509640"/>
                    <a:ext cx="125497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1" name="Straight Connector 833"/>
                  <p:cNvCxnSpPr/>
                  <p:nvPr/>
                </p:nvCxnSpPr>
                <p:spPr>
                  <a:xfrm>
                    <a:off x="6876875" y="2570734"/>
                    <a:ext cx="12919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2" name="Straight Connector 834"/>
                  <p:cNvCxnSpPr/>
                  <p:nvPr/>
                </p:nvCxnSpPr>
                <p:spPr>
                  <a:xfrm>
                    <a:off x="6876875" y="2638096"/>
                    <a:ext cx="125497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3" name="Straight Connector 835"/>
                  <p:cNvCxnSpPr/>
                  <p:nvPr/>
                </p:nvCxnSpPr>
                <p:spPr>
                  <a:xfrm>
                    <a:off x="6873185" y="2707023"/>
                    <a:ext cx="125497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4" name="Straight Connector 836"/>
                  <p:cNvCxnSpPr/>
                  <p:nvPr/>
                </p:nvCxnSpPr>
                <p:spPr>
                  <a:xfrm>
                    <a:off x="6880567" y="2775951"/>
                    <a:ext cx="125497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5" name="Straight Connector 837"/>
                  <p:cNvCxnSpPr/>
                  <p:nvPr/>
                </p:nvCxnSpPr>
                <p:spPr>
                  <a:xfrm>
                    <a:off x="6884257" y="2843311"/>
                    <a:ext cx="125497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6" name="Straight Connector 838"/>
                  <p:cNvCxnSpPr/>
                  <p:nvPr/>
                </p:nvCxnSpPr>
                <p:spPr>
                  <a:xfrm>
                    <a:off x="6884257" y="2912238"/>
                    <a:ext cx="125497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7" name="Straight Connector 839"/>
                  <p:cNvCxnSpPr/>
                  <p:nvPr/>
                </p:nvCxnSpPr>
                <p:spPr>
                  <a:xfrm>
                    <a:off x="6887950" y="2976467"/>
                    <a:ext cx="125497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8" name="Straight Connector 840"/>
                  <p:cNvCxnSpPr/>
                  <p:nvPr/>
                </p:nvCxnSpPr>
                <p:spPr>
                  <a:xfrm flipH="1">
                    <a:off x="6887950" y="2132105"/>
                    <a:ext cx="125497" cy="0"/>
                  </a:xfrm>
                  <a:prstGeom prst="line">
                    <a:avLst/>
                  </a:prstGeom>
                  <a:ln w="2222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</p:grpSp>
        <p:grpSp>
          <p:nvGrpSpPr>
            <p:cNvPr id="451598" name="Group 1062"/>
            <p:cNvGrpSpPr>
              <a:grpSpLocks/>
            </p:cNvGrpSpPr>
            <p:nvPr/>
          </p:nvGrpSpPr>
          <p:grpSpPr bwMode="auto">
            <a:xfrm>
              <a:off x="3857904" y="2759971"/>
              <a:ext cx="1470209" cy="1869141"/>
              <a:chOff x="916173" y="4038600"/>
              <a:chExt cx="1470209" cy="1869141"/>
            </a:xfrm>
          </p:grpSpPr>
          <p:grpSp>
            <p:nvGrpSpPr>
              <p:cNvPr id="451882" name="Group 187"/>
              <p:cNvGrpSpPr>
                <a:grpSpLocks/>
              </p:cNvGrpSpPr>
              <p:nvPr/>
            </p:nvGrpSpPr>
            <p:grpSpPr bwMode="auto">
              <a:xfrm>
                <a:off x="1295400" y="4038600"/>
                <a:ext cx="1052512" cy="355600"/>
                <a:chOff x="4410" y="1365"/>
                <a:chExt cx="663" cy="224"/>
              </a:xfrm>
            </p:grpSpPr>
            <p:sp>
              <p:nvSpPr>
                <p:cNvPr id="452123" name="Rectangle 188"/>
                <p:cNvSpPr>
                  <a:spLocks noChangeArrowheads="1"/>
                </p:cNvSpPr>
                <p:nvPr/>
              </p:nvSpPr>
              <p:spPr bwMode="auto">
                <a:xfrm>
                  <a:off x="4413" y="1500"/>
                  <a:ext cx="495" cy="87"/>
                </a:xfrm>
                <a:prstGeom prst="rect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chemeClr val="bg1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0">
                    <a:solidFill>
                      <a:srgbClr val="0000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452124" name="AutoShape 189"/>
                <p:cNvSpPr>
                  <a:spLocks noChangeArrowheads="1"/>
                </p:cNvSpPr>
                <p:nvPr/>
              </p:nvSpPr>
              <p:spPr bwMode="auto">
                <a:xfrm>
                  <a:off x="4413" y="1368"/>
                  <a:ext cx="663" cy="135"/>
                </a:xfrm>
                <a:prstGeom prst="parallelogram">
                  <a:avLst>
                    <a:gd name="adj" fmla="val 122778"/>
                  </a:avLst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chemeClr val="bg1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0">
                    <a:solidFill>
                      <a:srgbClr val="0000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452125" name="Freeform 190"/>
                <p:cNvSpPr>
                  <a:spLocks/>
                </p:cNvSpPr>
                <p:nvPr/>
              </p:nvSpPr>
              <p:spPr bwMode="auto">
                <a:xfrm>
                  <a:off x="4904" y="1365"/>
                  <a:ext cx="169" cy="224"/>
                </a:xfrm>
                <a:custGeom>
                  <a:avLst/>
                  <a:gdLst>
                    <a:gd name="T0" fmla="*/ 0 w 169"/>
                    <a:gd name="T1" fmla="*/ 138 h 224"/>
                    <a:gd name="T2" fmla="*/ 0 w 169"/>
                    <a:gd name="T3" fmla="*/ 224 h 224"/>
                    <a:gd name="T4" fmla="*/ 169 w 169"/>
                    <a:gd name="T5" fmla="*/ 77 h 224"/>
                    <a:gd name="T6" fmla="*/ 169 w 169"/>
                    <a:gd name="T7" fmla="*/ 0 h 224"/>
                    <a:gd name="T8" fmla="*/ 0 w 169"/>
                    <a:gd name="T9" fmla="*/ 138 h 22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9"/>
                    <a:gd name="T16" fmla="*/ 0 h 224"/>
                    <a:gd name="T17" fmla="*/ 169 w 169"/>
                    <a:gd name="T18" fmla="*/ 224 h 22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9" h="224">
                      <a:moveTo>
                        <a:pt x="0" y="138"/>
                      </a:moveTo>
                      <a:lnTo>
                        <a:pt x="0" y="224"/>
                      </a:lnTo>
                      <a:lnTo>
                        <a:pt x="169" y="77"/>
                      </a:lnTo>
                      <a:lnTo>
                        <a:pt x="169" y="0"/>
                      </a:lnTo>
                      <a:lnTo>
                        <a:pt x="0" y="138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6350" cmpd="sng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52126" name="Freeform 191"/>
                <p:cNvSpPr>
                  <a:spLocks/>
                </p:cNvSpPr>
                <p:nvPr/>
              </p:nvSpPr>
              <p:spPr bwMode="auto">
                <a:xfrm>
                  <a:off x="4478" y="1395"/>
                  <a:ext cx="506" cy="80"/>
                </a:xfrm>
                <a:custGeom>
                  <a:avLst/>
                  <a:gdLst>
                    <a:gd name="T0" fmla="*/ 0 w 280"/>
                    <a:gd name="T1" fmla="*/ 80 h 63"/>
                    <a:gd name="T2" fmla="*/ 67 w 280"/>
                    <a:gd name="T3" fmla="*/ 79 h 63"/>
                    <a:gd name="T4" fmla="*/ 396 w 280"/>
                    <a:gd name="T5" fmla="*/ 0 h 63"/>
                    <a:gd name="T6" fmla="*/ 506 w 280"/>
                    <a:gd name="T7" fmla="*/ 0 h 6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0"/>
                    <a:gd name="T13" fmla="*/ 0 h 63"/>
                    <a:gd name="T14" fmla="*/ 280 w 280"/>
                    <a:gd name="T15" fmla="*/ 63 h 6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0" h="63">
                      <a:moveTo>
                        <a:pt x="0" y="63"/>
                      </a:moveTo>
                      <a:lnTo>
                        <a:pt x="37" y="62"/>
                      </a:lnTo>
                      <a:lnTo>
                        <a:pt x="219" y="0"/>
                      </a:lnTo>
                      <a:lnTo>
                        <a:pt x="280" y="0"/>
                      </a:lnTo>
                    </a:path>
                  </a:pathLst>
                </a:custGeom>
                <a:noFill/>
                <a:ln w="19050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452127" name="Freeform 192"/>
                <p:cNvSpPr>
                  <a:spLocks/>
                </p:cNvSpPr>
                <p:nvPr/>
              </p:nvSpPr>
              <p:spPr bwMode="auto">
                <a:xfrm>
                  <a:off x="4596" y="1391"/>
                  <a:ext cx="293" cy="93"/>
                </a:xfrm>
                <a:custGeom>
                  <a:avLst/>
                  <a:gdLst>
                    <a:gd name="T0" fmla="*/ 0 w 293"/>
                    <a:gd name="T1" fmla="*/ 0 h 93"/>
                    <a:gd name="T2" fmla="*/ 67 w 293"/>
                    <a:gd name="T3" fmla="*/ 1 h 93"/>
                    <a:gd name="T4" fmla="*/ 195 w 293"/>
                    <a:gd name="T5" fmla="*/ 93 h 93"/>
                    <a:gd name="T6" fmla="*/ 293 w 293"/>
                    <a:gd name="T7" fmla="*/ 93 h 9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93"/>
                    <a:gd name="T13" fmla="*/ 0 h 93"/>
                    <a:gd name="T14" fmla="*/ 293 w 293"/>
                    <a:gd name="T15" fmla="*/ 93 h 9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93" h="93">
                      <a:moveTo>
                        <a:pt x="0" y="0"/>
                      </a:moveTo>
                      <a:lnTo>
                        <a:pt x="67" y="1"/>
                      </a:lnTo>
                      <a:lnTo>
                        <a:pt x="195" y="93"/>
                      </a:lnTo>
                      <a:lnTo>
                        <a:pt x="293" y="93"/>
                      </a:lnTo>
                    </a:path>
                  </a:pathLst>
                </a:custGeom>
                <a:noFill/>
                <a:ln w="19050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cxnSp>
            <p:nvCxnSpPr>
              <p:cNvPr id="299" name="Straight Connector 1064"/>
              <p:cNvCxnSpPr/>
              <p:nvPr/>
            </p:nvCxnSpPr>
            <p:spPr>
              <a:xfrm flipH="1">
                <a:off x="1181977" y="4380935"/>
                <a:ext cx="355562" cy="49511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0" name="Straight Connector 1065"/>
              <p:cNvCxnSpPr>
                <a:stCxn id="452123" idx="2"/>
              </p:cNvCxnSpPr>
              <p:nvPr/>
            </p:nvCxnSpPr>
            <p:spPr>
              <a:xfrm flipH="1">
                <a:off x="1486744" y="4390457"/>
                <a:ext cx="201592" cy="48558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1" name="Straight Connector 1066"/>
              <p:cNvCxnSpPr/>
              <p:nvPr/>
            </p:nvCxnSpPr>
            <p:spPr>
              <a:xfrm>
                <a:off x="1804211" y="4395218"/>
                <a:ext cx="57144" cy="491936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2" name="Straight Connector 1067"/>
              <p:cNvCxnSpPr>
                <a:endCxn id="451908" idx="0"/>
              </p:cNvCxnSpPr>
              <p:nvPr/>
            </p:nvCxnSpPr>
            <p:spPr>
              <a:xfrm>
                <a:off x="1943896" y="4419021"/>
                <a:ext cx="274609" cy="457024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51887" name="Group 1068"/>
              <p:cNvGrpSpPr>
                <a:grpSpLocks/>
              </p:cNvGrpSpPr>
              <p:nvPr/>
            </p:nvGrpSpPr>
            <p:grpSpPr bwMode="auto">
              <a:xfrm>
                <a:off x="916173" y="4876800"/>
                <a:ext cx="331695" cy="1030941"/>
                <a:chOff x="6240352" y="2055335"/>
                <a:chExt cx="771307" cy="1017716"/>
              </a:xfrm>
            </p:grpSpPr>
            <p:grpSp>
              <p:nvGrpSpPr>
                <p:cNvPr id="452065" name="Group 1246"/>
                <p:cNvGrpSpPr>
                  <a:grpSpLocks/>
                </p:cNvGrpSpPr>
                <p:nvPr/>
              </p:nvGrpSpPr>
              <p:grpSpPr bwMode="auto">
                <a:xfrm>
                  <a:off x="6240352" y="2235573"/>
                  <a:ext cx="697981" cy="837478"/>
                  <a:chOff x="6395998" y="3062424"/>
                  <a:chExt cx="564403" cy="837478"/>
                </a:xfrm>
              </p:grpSpPr>
              <p:sp>
                <p:nvSpPr>
                  <p:cNvPr id="502" name="Rectangle 1267"/>
                  <p:cNvSpPr/>
                  <p:nvPr/>
                </p:nvSpPr>
                <p:spPr>
                  <a:xfrm>
                    <a:off x="6510771" y="3056893"/>
                    <a:ext cx="447707" cy="747236"/>
                  </a:xfrm>
                  <a:prstGeom prst="rect">
                    <a:avLst/>
                  </a:prstGeom>
                  <a:noFill/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>
                      <a:solidFill>
                        <a:prstClr val="white"/>
                      </a:solidFill>
                    </a:endParaRPr>
                  </a:p>
                </p:txBody>
              </p:sp>
              <p:cxnSp>
                <p:nvCxnSpPr>
                  <p:cNvPr id="503" name="Straight Connector 1268"/>
                  <p:cNvCxnSpPr/>
                  <p:nvPr/>
                </p:nvCxnSpPr>
                <p:spPr>
                  <a:xfrm flipV="1">
                    <a:off x="6848042" y="3056893"/>
                    <a:ext cx="113419" cy="9712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504" name="Rectangle 1269"/>
                  <p:cNvSpPr/>
                  <p:nvPr/>
                </p:nvSpPr>
                <p:spPr>
                  <a:xfrm>
                    <a:off x="6477938" y="3066292"/>
                    <a:ext cx="131327" cy="120623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>
                      <a:solidFill>
                        <a:prstClr val="white"/>
                      </a:solidFill>
                    </a:endParaRPr>
                  </a:p>
                </p:txBody>
              </p:sp>
              <p:cxnSp>
                <p:nvCxnSpPr>
                  <p:cNvPr id="505" name="Straight Connector 1270"/>
                  <p:cNvCxnSpPr/>
                  <p:nvPr/>
                </p:nvCxnSpPr>
                <p:spPr>
                  <a:xfrm flipV="1">
                    <a:off x="6397352" y="3056893"/>
                    <a:ext cx="113419" cy="9712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506" name="Rectangle 1271"/>
                  <p:cNvSpPr/>
                  <p:nvPr/>
                </p:nvSpPr>
                <p:spPr>
                  <a:xfrm>
                    <a:off x="6818195" y="3702304"/>
                    <a:ext cx="131327" cy="115923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507" name="Rectangle 1272"/>
                  <p:cNvSpPr/>
                  <p:nvPr/>
                </p:nvSpPr>
                <p:spPr>
                  <a:xfrm>
                    <a:off x="6406305" y="3157151"/>
                    <a:ext cx="444723" cy="742536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>
                      <a:solidFill>
                        <a:prstClr val="white"/>
                      </a:solidFill>
                    </a:endParaRPr>
                  </a:p>
                </p:txBody>
              </p:sp>
              <p:cxnSp>
                <p:nvCxnSpPr>
                  <p:cNvPr id="508" name="Straight Connector 1273"/>
                  <p:cNvCxnSpPr/>
                  <p:nvPr/>
                </p:nvCxnSpPr>
                <p:spPr>
                  <a:xfrm flipV="1">
                    <a:off x="6848042" y="3804129"/>
                    <a:ext cx="113419" cy="9242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452093" name="Group 1274"/>
                  <p:cNvGrpSpPr>
                    <a:grpSpLocks/>
                  </p:cNvGrpSpPr>
                  <p:nvPr/>
                </p:nvGrpSpPr>
                <p:grpSpPr bwMode="auto">
                  <a:xfrm>
                    <a:off x="6400318" y="3137421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537" name="Straight Connector 1302"/>
                    <p:cNvCxnSpPr/>
                    <p:nvPr/>
                  </p:nvCxnSpPr>
                  <p:spPr>
                    <a:xfrm flipV="1">
                      <a:off x="7038722" y="2845447"/>
                      <a:ext cx="113419" cy="877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38" name="Straight Connector 1303"/>
                    <p:cNvCxnSpPr/>
                    <p:nvPr/>
                  </p:nvCxnSpPr>
                  <p:spPr>
                    <a:xfrm flipV="1">
                      <a:off x="6582061" y="2933173"/>
                      <a:ext cx="462631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094" name="Group 1275"/>
                  <p:cNvGrpSpPr>
                    <a:grpSpLocks/>
                  </p:cNvGrpSpPr>
                  <p:nvPr/>
                </p:nvGrpSpPr>
                <p:grpSpPr bwMode="auto">
                  <a:xfrm>
                    <a:off x="6399838" y="3203285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535" name="Straight Connector 1300"/>
                    <p:cNvCxnSpPr/>
                    <p:nvPr/>
                  </p:nvCxnSpPr>
                  <p:spPr>
                    <a:xfrm flipV="1">
                      <a:off x="7039204" y="2845378"/>
                      <a:ext cx="113419" cy="877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36" name="Straight Connector 1301"/>
                    <p:cNvCxnSpPr/>
                    <p:nvPr/>
                  </p:nvCxnSpPr>
                  <p:spPr>
                    <a:xfrm flipV="1">
                      <a:off x="6582542" y="2933104"/>
                      <a:ext cx="462631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095" name="Group 1276"/>
                  <p:cNvGrpSpPr>
                    <a:grpSpLocks/>
                  </p:cNvGrpSpPr>
                  <p:nvPr/>
                </p:nvGrpSpPr>
                <p:grpSpPr bwMode="auto">
                  <a:xfrm>
                    <a:off x="6399358" y="3269149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533" name="Straight Connector 1298"/>
                    <p:cNvCxnSpPr/>
                    <p:nvPr/>
                  </p:nvCxnSpPr>
                  <p:spPr>
                    <a:xfrm flipV="1">
                      <a:off x="7027744" y="2845308"/>
                      <a:ext cx="113419" cy="877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34" name="Straight Connector 1299"/>
                    <p:cNvCxnSpPr/>
                    <p:nvPr/>
                  </p:nvCxnSpPr>
                  <p:spPr>
                    <a:xfrm flipV="1">
                      <a:off x="6583022" y="2933034"/>
                      <a:ext cx="450692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096" name="Group 1277"/>
                  <p:cNvGrpSpPr>
                    <a:grpSpLocks/>
                  </p:cNvGrpSpPr>
                  <p:nvPr/>
                </p:nvGrpSpPr>
                <p:grpSpPr bwMode="auto">
                  <a:xfrm>
                    <a:off x="6398878" y="3335013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531" name="Straight Connector 1296"/>
                    <p:cNvCxnSpPr/>
                    <p:nvPr/>
                  </p:nvCxnSpPr>
                  <p:spPr>
                    <a:xfrm flipV="1">
                      <a:off x="7028224" y="2840538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32" name="Straight Connector 1297"/>
                    <p:cNvCxnSpPr/>
                    <p:nvPr/>
                  </p:nvCxnSpPr>
                  <p:spPr>
                    <a:xfrm flipV="1">
                      <a:off x="6583501" y="2932964"/>
                      <a:ext cx="450692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097" name="Group 1278"/>
                  <p:cNvGrpSpPr>
                    <a:grpSpLocks/>
                  </p:cNvGrpSpPr>
                  <p:nvPr/>
                </p:nvGrpSpPr>
                <p:grpSpPr bwMode="auto">
                  <a:xfrm>
                    <a:off x="6398398" y="3400877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529" name="Straight Connector 1294"/>
                    <p:cNvCxnSpPr/>
                    <p:nvPr/>
                  </p:nvCxnSpPr>
                  <p:spPr>
                    <a:xfrm flipV="1">
                      <a:off x="7028703" y="2840469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30" name="Straight Connector 1295"/>
                    <p:cNvCxnSpPr/>
                    <p:nvPr/>
                  </p:nvCxnSpPr>
                  <p:spPr>
                    <a:xfrm flipV="1">
                      <a:off x="6592936" y="2932895"/>
                      <a:ext cx="441737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098" name="Group 1279"/>
                  <p:cNvGrpSpPr>
                    <a:grpSpLocks/>
                  </p:cNvGrpSpPr>
                  <p:nvPr/>
                </p:nvGrpSpPr>
                <p:grpSpPr bwMode="auto">
                  <a:xfrm>
                    <a:off x="6397918" y="3466741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527" name="Straight Connector 1292"/>
                    <p:cNvCxnSpPr/>
                    <p:nvPr/>
                  </p:nvCxnSpPr>
                  <p:spPr>
                    <a:xfrm flipV="1">
                      <a:off x="7038138" y="2840399"/>
                      <a:ext cx="104466" cy="986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28" name="Straight Connector 1293"/>
                    <p:cNvCxnSpPr/>
                    <p:nvPr/>
                  </p:nvCxnSpPr>
                  <p:spPr>
                    <a:xfrm flipV="1">
                      <a:off x="6593417" y="2939091"/>
                      <a:ext cx="45069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099" name="Group 1280"/>
                  <p:cNvGrpSpPr>
                    <a:grpSpLocks/>
                  </p:cNvGrpSpPr>
                  <p:nvPr/>
                </p:nvGrpSpPr>
                <p:grpSpPr bwMode="auto">
                  <a:xfrm>
                    <a:off x="6397438" y="3532605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525" name="Straight Connector 1290"/>
                    <p:cNvCxnSpPr/>
                    <p:nvPr/>
                  </p:nvCxnSpPr>
                  <p:spPr>
                    <a:xfrm flipV="1">
                      <a:off x="7038617" y="2840329"/>
                      <a:ext cx="113419" cy="986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26" name="Straight Connector 1291"/>
                    <p:cNvCxnSpPr/>
                    <p:nvPr/>
                  </p:nvCxnSpPr>
                  <p:spPr>
                    <a:xfrm flipV="1">
                      <a:off x="6581958" y="2939021"/>
                      <a:ext cx="462629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100" name="Group 1281"/>
                  <p:cNvGrpSpPr>
                    <a:grpSpLocks/>
                  </p:cNvGrpSpPr>
                  <p:nvPr/>
                </p:nvGrpSpPr>
                <p:grpSpPr bwMode="auto">
                  <a:xfrm>
                    <a:off x="6396958" y="3598469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523" name="Straight Connector 1288"/>
                    <p:cNvCxnSpPr/>
                    <p:nvPr/>
                  </p:nvCxnSpPr>
                  <p:spPr>
                    <a:xfrm flipV="1">
                      <a:off x="7039096" y="2840260"/>
                      <a:ext cx="113419" cy="986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24" name="Straight Connector 1289"/>
                    <p:cNvCxnSpPr/>
                    <p:nvPr/>
                  </p:nvCxnSpPr>
                  <p:spPr>
                    <a:xfrm flipV="1">
                      <a:off x="6582437" y="2938952"/>
                      <a:ext cx="462629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101" name="Group 1282"/>
                  <p:cNvGrpSpPr>
                    <a:grpSpLocks/>
                  </p:cNvGrpSpPr>
                  <p:nvPr/>
                </p:nvGrpSpPr>
                <p:grpSpPr bwMode="auto">
                  <a:xfrm>
                    <a:off x="6396478" y="3664333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521" name="Straight Connector 1286"/>
                    <p:cNvCxnSpPr/>
                    <p:nvPr/>
                  </p:nvCxnSpPr>
                  <p:spPr>
                    <a:xfrm flipV="1">
                      <a:off x="7027639" y="2846456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22" name="Straight Connector 1287"/>
                    <p:cNvCxnSpPr/>
                    <p:nvPr/>
                  </p:nvCxnSpPr>
                  <p:spPr>
                    <a:xfrm flipV="1">
                      <a:off x="6582918" y="2938882"/>
                      <a:ext cx="45069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102" name="Group 1283"/>
                  <p:cNvGrpSpPr>
                    <a:grpSpLocks/>
                  </p:cNvGrpSpPr>
                  <p:nvPr/>
                </p:nvGrpSpPr>
                <p:grpSpPr bwMode="auto">
                  <a:xfrm>
                    <a:off x="6395998" y="3730197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519" name="Straight Connector 1284"/>
                    <p:cNvCxnSpPr/>
                    <p:nvPr/>
                  </p:nvCxnSpPr>
                  <p:spPr>
                    <a:xfrm flipV="1">
                      <a:off x="7028118" y="2846387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20" name="Straight Connector 1285"/>
                    <p:cNvCxnSpPr/>
                    <p:nvPr/>
                  </p:nvCxnSpPr>
                  <p:spPr>
                    <a:xfrm flipV="1">
                      <a:off x="6583398" y="2938813"/>
                      <a:ext cx="45069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grpSp>
              <p:nvGrpSpPr>
                <p:cNvPr id="452066" name="Group 1247"/>
                <p:cNvGrpSpPr>
                  <a:grpSpLocks/>
                </p:cNvGrpSpPr>
                <p:nvPr/>
              </p:nvGrpSpPr>
              <p:grpSpPr bwMode="auto">
                <a:xfrm>
                  <a:off x="6280049" y="2055335"/>
                  <a:ext cx="731610" cy="920732"/>
                  <a:chOff x="6280049" y="2055335"/>
                  <a:chExt cx="731610" cy="920732"/>
                </a:xfrm>
              </p:grpSpPr>
              <p:grpSp>
                <p:nvGrpSpPr>
                  <p:cNvPr id="452067" name="Group 1248"/>
                  <p:cNvGrpSpPr>
                    <a:grpSpLocks/>
                  </p:cNvGrpSpPr>
                  <p:nvPr/>
                </p:nvGrpSpPr>
                <p:grpSpPr bwMode="auto">
                  <a:xfrm>
                    <a:off x="6280049" y="2055335"/>
                    <a:ext cx="680752" cy="139401"/>
                    <a:chOff x="5414286" y="2921098"/>
                    <a:chExt cx="680752" cy="139401"/>
                  </a:xfrm>
                </p:grpSpPr>
                <p:sp>
                  <p:nvSpPr>
                    <p:cNvPr id="452081" name="Rectangle 18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424247" y="2995546"/>
                      <a:ext cx="542592" cy="64228"/>
                    </a:xfrm>
                    <a:prstGeom prst="rect">
                      <a:avLst/>
                    </a:prstGeom>
                    <a:gradFill rotWithShape="1">
                      <a:gsLst>
                        <a:gs pos="0">
                          <a:schemeClr val="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 i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p:txBody>
                </p:sp>
                <p:sp>
                  <p:nvSpPr>
                    <p:cNvPr id="452082" name="AutoShape 18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424247" y="2920353"/>
                      <a:ext cx="668090" cy="78327"/>
                    </a:xfrm>
                    <a:prstGeom prst="parallelogram">
                      <a:avLst>
                        <a:gd name="adj" fmla="val 122769"/>
                      </a:avLst>
                    </a:prstGeom>
                    <a:gradFill rotWithShape="1">
                      <a:gsLst>
                        <a:gs pos="0">
                          <a:schemeClr val="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 i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p:txBody>
                </p:sp>
                <p:sp>
                  <p:nvSpPr>
                    <p:cNvPr id="452083" name="Freeform 190"/>
                    <p:cNvSpPr>
                      <a:spLocks/>
                    </p:cNvSpPr>
                    <p:nvPr/>
                  </p:nvSpPr>
                  <p:spPr bwMode="auto">
                    <a:xfrm>
                      <a:off x="5970529" y="2921920"/>
                      <a:ext cx="125497" cy="137855"/>
                    </a:xfrm>
                    <a:custGeom>
                      <a:avLst/>
                      <a:gdLst>
                        <a:gd name="T0" fmla="*/ 0 w 169"/>
                        <a:gd name="T1" fmla="*/ 84929 h 224"/>
                        <a:gd name="T2" fmla="*/ 0 w 169"/>
                        <a:gd name="T3" fmla="*/ 137855 h 224"/>
                        <a:gd name="T4" fmla="*/ 125497 w 169"/>
                        <a:gd name="T5" fmla="*/ 47388 h 224"/>
                        <a:gd name="T6" fmla="*/ 125497 w 169"/>
                        <a:gd name="T7" fmla="*/ 0 h 224"/>
                        <a:gd name="T8" fmla="*/ 0 w 169"/>
                        <a:gd name="T9" fmla="*/ 84929 h 224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169"/>
                        <a:gd name="T16" fmla="*/ 0 h 224"/>
                        <a:gd name="T17" fmla="*/ 169 w 169"/>
                        <a:gd name="T18" fmla="*/ 224 h 224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169" h="224">
                          <a:moveTo>
                            <a:pt x="0" y="138"/>
                          </a:moveTo>
                          <a:lnTo>
                            <a:pt x="0" y="224"/>
                          </a:lnTo>
                          <a:lnTo>
                            <a:pt x="169" y="77"/>
                          </a:lnTo>
                          <a:lnTo>
                            <a:pt x="169" y="0"/>
                          </a:lnTo>
                          <a:lnTo>
                            <a:pt x="0" y="138"/>
                          </a:ln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6350" cmpd="sng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52084" name="Freeform 191"/>
                    <p:cNvSpPr>
                      <a:spLocks/>
                    </p:cNvSpPr>
                    <p:nvPr/>
                  </p:nvSpPr>
                  <p:spPr bwMode="auto">
                    <a:xfrm>
                      <a:off x="5509143" y="2936018"/>
                      <a:ext cx="516753" cy="45430"/>
                    </a:xfrm>
                    <a:custGeom>
                      <a:avLst/>
                      <a:gdLst>
                        <a:gd name="T0" fmla="*/ 0 w 280"/>
                        <a:gd name="T1" fmla="*/ 45430 h 63"/>
                        <a:gd name="T2" fmla="*/ 68285 w 280"/>
                        <a:gd name="T3" fmla="*/ 44709 h 63"/>
                        <a:gd name="T4" fmla="*/ 404175 w 280"/>
                        <a:gd name="T5" fmla="*/ 0 h 63"/>
                        <a:gd name="T6" fmla="*/ 516753 w 280"/>
                        <a:gd name="T7" fmla="*/ 0 h 63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80"/>
                        <a:gd name="T13" fmla="*/ 0 h 63"/>
                        <a:gd name="T14" fmla="*/ 280 w 280"/>
                        <a:gd name="T15" fmla="*/ 63 h 63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80" h="63">
                          <a:moveTo>
                            <a:pt x="0" y="63"/>
                          </a:moveTo>
                          <a:lnTo>
                            <a:pt x="37" y="62"/>
                          </a:lnTo>
                          <a:lnTo>
                            <a:pt x="219" y="0"/>
                          </a:lnTo>
                          <a:lnTo>
                            <a:pt x="280" y="0"/>
                          </a:lnTo>
                        </a:path>
                      </a:pathLst>
                    </a:custGeom>
                    <a:noFill/>
                    <a:ln w="1587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52085" name="Freeform 192"/>
                    <p:cNvSpPr>
                      <a:spLocks/>
                    </p:cNvSpPr>
                    <p:nvPr/>
                  </p:nvSpPr>
                  <p:spPr bwMode="auto">
                    <a:xfrm>
                      <a:off x="5630948" y="2932885"/>
                      <a:ext cx="295288" cy="53262"/>
                    </a:xfrm>
                    <a:custGeom>
                      <a:avLst/>
                      <a:gdLst>
                        <a:gd name="T0" fmla="*/ 0 w 293"/>
                        <a:gd name="T1" fmla="*/ 0 h 93"/>
                        <a:gd name="T2" fmla="*/ 67523 w 293"/>
                        <a:gd name="T3" fmla="*/ 573 h 93"/>
                        <a:gd name="T4" fmla="*/ 196523 w 293"/>
                        <a:gd name="T5" fmla="*/ 53262 h 93"/>
                        <a:gd name="T6" fmla="*/ 295288 w 293"/>
                        <a:gd name="T7" fmla="*/ 53262 h 93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93"/>
                        <a:gd name="T13" fmla="*/ 0 h 93"/>
                        <a:gd name="T14" fmla="*/ 293 w 293"/>
                        <a:gd name="T15" fmla="*/ 93 h 93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93" h="93">
                          <a:moveTo>
                            <a:pt x="0" y="0"/>
                          </a:moveTo>
                          <a:lnTo>
                            <a:pt x="67" y="1"/>
                          </a:lnTo>
                          <a:lnTo>
                            <a:pt x="195" y="93"/>
                          </a:lnTo>
                          <a:lnTo>
                            <a:pt x="293" y="93"/>
                          </a:lnTo>
                        </a:path>
                      </a:pathLst>
                    </a:custGeom>
                    <a:noFill/>
                    <a:ln w="1587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/>
                    <a:lstStyle/>
                    <a:p>
                      <a:endParaRPr lang="el-GR"/>
                    </a:p>
                  </p:txBody>
                </p:sp>
              </p:grpSp>
              <p:cxnSp>
                <p:nvCxnSpPr>
                  <p:cNvPr id="484" name="Straight Connector 1249"/>
                  <p:cNvCxnSpPr/>
                  <p:nvPr/>
                </p:nvCxnSpPr>
                <p:spPr>
                  <a:xfrm flipH="1">
                    <a:off x="6998701" y="2125084"/>
                    <a:ext cx="11074" cy="844360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85" name="Straight Connector 1250"/>
                  <p:cNvCxnSpPr/>
                  <p:nvPr/>
                </p:nvCxnSpPr>
                <p:spPr>
                  <a:xfrm>
                    <a:off x="6887968" y="2303669"/>
                    <a:ext cx="125497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86" name="Straight Connector 1251"/>
                  <p:cNvCxnSpPr/>
                  <p:nvPr/>
                </p:nvCxnSpPr>
                <p:spPr>
                  <a:xfrm>
                    <a:off x="6884278" y="2367896"/>
                    <a:ext cx="125497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87" name="Straight Connector 1252"/>
                  <p:cNvCxnSpPr/>
                  <p:nvPr/>
                </p:nvCxnSpPr>
                <p:spPr>
                  <a:xfrm>
                    <a:off x="6884278" y="2444657"/>
                    <a:ext cx="125497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88" name="Straight Connector 1253"/>
                  <p:cNvCxnSpPr/>
                  <p:nvPr/>
                </p:nvCxnSpPr>
                <p:spPr>
                  <a:xfrm>
                    <a:off x="6880586" y="2508884"/>
                    <a:ext cx="125497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89" name="Straight Connector 1254"/>
                  <p:cNvCxnSpPr/>
                  <p:nvPr/>
                </p:nvCxnSpPr>
                <p:spPr>
                  <a:xfrm>
                    <a:off x="6876896" y="2569979"/>
                    <a:ext cx="129187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90" name="Straight Connector 1255"/>
                  <p:cNvCxnSpPr/>
                  <p:nvPr/>
                </p:nvCxnSpPr>
                <p:spPr>
                  <a:xfrm>
                    <a:off x="6876896" y="2637340"/>
                    <a:ext cx="125497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91" name="Straight Connector 1256"/>
                  <p:cNvCxnSpPr/>
                  <p:nvPr/>
                </p:nvCxnSpPr>
                <p:spPr>
                  <a:xfrm>
                    <a:off x="6873204" y="2706267"/>
                    <a:ext cx="125497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92" name="Straight Connector 1257"/>
                  <p:cNvCxnSpPr/>
                  <p:nvPr/>
                </p:nvCxnSpPr>
                <p:spPr>
                  <a:xfrm>
                    <a:off x="6880586" y="2775195"/>
                    <a:ext cx="125497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93" name="Straight Connector 1258"/>
                  <p:cNvCxnSpPr/>
                  <p:nvPr/>
                </p:nvCxnSpPr>
                <p:spPr>
                  <a:xfrm>
                    <a:off x="6884278" y="2842556"/>
                    <a:ext cx="125497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94" name="Straight Connector 1259"/>
                  <p:cNvCxnSpPr/>
                  <p:nvPr/>
                </p:nvCxnSpPr>
                <p:spPr>
                  <a:xfrm>
                    <a:off x="6884278" y="2911483"/>
                    <a:ext cx="125497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95" name="Straight Connector 1260"/>
                  <p:cNvCxnSpPr/>
                  <p:nvPr/>
                </p:nvCxnSpPr>
                <p:spPr>
                  <a:xfrm>
                    <a:off x="6887968" y="2975711"/>
                    <a:ext cx="125497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96" name="Straight Connector 1261"/>
                  <p:cNvCxnSpPr/>
                  <p:nvPr/>
                </p:nvCxnSpPr>
                <p:spPr>
                  <a:xfrm flipH="1">
                    <a:off x="6887968" y="2131351"/>
                    <a:ext cx="125497" cy="0"/>
                  </a:xfrm>
                  <a:prstGeom prst="line">
                    <a:avLst/>
                  </a:prstGeom>
                  <a:ln w="2222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451888" name="Group 1069"/>
              <p:cNvGrpSpPr>
                <a:grpSpLocks/>
              </p:cNvGrpSpPr>
              <p:nvPr/>
            </p:nvGrpSpPr>
            <p:grpSpPr bwMode="auto">
              <a:xfrm>
                <a:off x="1301655" y="4876798"/>
                <a:ext cx="331695" cy="1030941"/>
                <a:chOff x="6240352" y="2055335"/>
                <a:chExt cx="771307" cy="1017716"/>
              </a:xfrm>
            </p:grpSpPr>
            <p:grpSp>
              <p:nvGrpSpPr>
                <p:cNvPr id="452007" name="Group 1188"/>
                <p:cNvGrpSpPr>
                  <a:grpSpLocks/>
                </p:cNvGrpSpPr>
                <p:nvPr/>
              </p:nvGrpSpPr>
              <p:grpSpPr bwMode="auto">
                <a:xfrm>
                  <a:off x="6240352" y="2235573"/>
                  <a:ext cx="697981" cy="837478"/>
                  <a:chOff x="6395998" y="3062424"/>
                  <a:chExt cx="564403" cy="837478"/>
                </a:xfrm>
              </p:grpSpPr>
              <p:sp>
                <p:nvSpPr>
                  <p:cNvPr id="444" name="Rectangle 1209"/>
                  <p:cNvSpPr/>
                  <p:nvPr/>
                </p:nvSpPr>
                <p:spPr>
                  <a:xfrm>
                    <a:off x="6520175" y="3056895"/>
                    <a:ext cx="447707" cy="747236"/>
                  </a:xfrm>
                  <a:prstGeom prst="rect">
                    <a:avLst/>
                  </a:prstGeom>
                  <a:noFill/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>
                      <a:solidFill>
                        <a:prstClr val="white"/>
                      </a:solidFill>
                    </a:endParaRPr>
                  </a:p>
                </p:txBody>
              </p:sp>
              <p:cxnSp>
                <p:nvCxnSpPr>
                  <p:cNvPr id="445" name="Straight Connector 1210"/>
                  <p:cNvCxnSpPr/>
                  <p:nvPr/>
                </p:nvCxnSpPr>
                <p:spPr>
                  <a:xfrm flipV="1">
                    <a:off x="6857447" y="3056895"/>
                    <a:ext cx="113419" cy="9712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446" name="Rectangle 1211"/>
                  <p:cNvSpPr/>
                  <p:nvPr/>
                </p:nvSpPr>
                <p:spPr>
                  <a:xfrm>
                    <a:off x="6487342" y="3066294"/>
                    <a:ext cx="131327" cy="120623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>
                      <a:solidFill>
                        <a:prstClr val="white"/>
                      </a:solidFill>
                    </a:endParaRPr>
                  </a:p>
                </p:txBody>
              </p:sp>
              <p:cxnSp>
                <p:nvCxnSpPr>
                  <p:cNvPr id="447" name="Straight Connector 1212"/>
                  <p:cNvCxnSpPr/>
                  <p:nvPr/>
                </p:nvCxnSpPr>
                <p:spPr>
                  <a:xfrm flipV="1">
                    <a:off x="6406756" y="3056895"/>
                    <a:ext cx="113419" cy="9712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448" name="Rectangle 1213"/>
                  <p:cNvSpPr/>
                  <p:nvPr/>
                </p:nvSpPr>
                <p:spPr>
                  <a:xfrm>
                    <a:off x="6827600" y="3702306"/>
                    <a:ext cx="131327" cy="115923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449" name="Rectangle 1214"/>
                  <p:cNvSpPr/>
                  <p:nvPr/>
                </p:nvSpPr>
                <p:spPr>
                  <a:xfrm>
                    <a:off x="6415709" y="3157153"/>
                    <a:ext cx="444723" cy="742536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>
                      <a:solidFill>
                        <a:prstClr val="white"/>
                      </a:solidFill>
                    </a:endParaRPr>
                  </a:p>
                </p:txBody>
              </p:sp>
              <p:cxnSp>
                <p:nvCxnSpPr>
                  <p:cNvPr id="450" name="Straight Connector 1215"/>
                  <p:cNvCxnSpPr/>
                  <p:nvPr/>
                </p:nvCxnSpPr>
                <p:spPr>
                  <a:xfrm flipV="1">
                    <a:off x="6857447" y="3804131"/>
                    <a:ext cx="113419" cy="9242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452035" name="Group 1216"/>
                  <p:cNvGrpSpPr>
                    <a:grpSpLocks/>
                  </p:cNvGrpSpPr>
                  <p:nvPr/>
                </p:nvGrpSpPr>
                <p:grpSpPr bwMode="auto">
                  <a:xfrm>
                    <a:off x="6400318" y="3137421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479" name="Straight Connector 1244"/>
                    <p:cNvCxnSpPr/>
                    <p:nvPr/>
                  </p:nvCxnSpPr>
                  <p:spPr>
                    <a:xfrm flipV="1">
                      <a:off x="7039172" y="2845449"/>
                      <a:ext cx="113419" cy="877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80" name="Straight Connector 1245"/>
                    <p:cNvCxnSpPr/>
                    <p:nvPr/>
                  </p:nvCxnSpPr>
                  <p:spPr>
                    <a:xfrm flipV="1">
                      <a:off x="6582512" y="2933175"/>
                      <a:ext cx="462629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036" name="Group 1217"/>
                  <p:cNvGrpSpPr>
                    <a:grpSpLocks/>
                  </p:cNvGrpSpPr>
                  <p:nvPr/>
                </p:nvGrpSpPr>
                <p:grpSpPr bwMode="auto">
                  <a:xfrm>
                    <a:off x="6399838" y="3203285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477" name="Straight Connector 1242"/>
                    <p:cNvCxnSpPr/>
                    <p:nvPr/>
                  </p:nvCxnSpPr>
                  <p:spPr>
                    <a:xfrm flipV="1">
                      <a:off x="7039653" y="2845380"/>
                      <a:ext cx="113419" cy="877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78" name="Straight Connector 1243"/>
                    <p:cNvCxnSpPr/>
                    <p:nvPr/>
                  </p:nvCxnSpPr>
                  <p:spPr>
                    <a:xfrm flipV="1">
                      <a:off x="6582993" y="2933106"/>
                      <a:ext cx="462629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037" name="Group 1218"/>
                  <p:cNvGrpSpPr>
                    <a:grpSpLocks/>
                  </p:cNvGrpSpPr>
                  <p:nvPr/>
                </p:nvGrpSpPr>
                <p:grpSpPr bwMode="auto">
                  <a:xfrm>
                    <a:off x="6399358" y="3269149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475" name="Straight Connector 1240"/>
                    <p:cNvCxnSpPr/>
                    <p:nvPr/>
                  </p:nvCxnSpPr>
                  <p:spPr>
                    <a:xfrm flipV="1">
                      <a:off x="7028194" y="2845310"/>
                      <a:ext cx="113419" cy="877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76" name="Straight Connector 1241"/>
                    <p:cNvCxnSpPr/>
                    <p:nvPr/>
                  </p:nvCxnSpPr>
                  <p:spPr>
                    <a:xfrm flipV="1">
                      <a:off x="6583473" y="2933036"/>
                      <a:ext cx="45069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038" name="Group 1219"/>
                  <p:cNvGrpSpPr>
                    <a:grpSpLocks/>
                  </p:cNvGrpSpPr>
                  <p:nvPr/>
                </p:nvGrpSpPr>
                <p:grpSpPr bwMode="auto">
                  <a:xfrm>
                    <a:off x="6398878" y="3335013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473" name="Straight Connector 1238"/>
                    <p:cNvCxnSpPr/>
                    <p:nvPr/>
                  </p:nvCxnSpPr>
                  <p:spPr>
                    <a:xfrm flipV="1">
                      <a:off x="7028673" y="2840540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74" name="Straight Connector 1239"/>
                    <p:cNvCxnSpPr/>
                    <p:nvPr/>
                  </p:nvCxnSpPr>
                  <p:spPr>
                    <a:xfrm flipV="1">
                      <a:off x="6592906" y="2932966"/>
                      <a:ext cx="441737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039" name="Group 1220"/>
                  <p:cNvGrpSpPr>
                    <a:grpSpLocks/>
                  </p:cNvGrpSpPr>
                  <p:nvPr/>
                </p:nvGrpSpPr>
                <p:grpSpPr bwMode="auto">
                  <a:xfrm>
                    <a:off x="6398398" y="3400877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471" name="Straight Connector 1236"/>
                    <p:cNvCxnSpPr/>
                    <p:nvPr/>
                  </p:nvCxnSpPr>
                  <p:spPr>
                    <a:xfrm flipV="1">
                      <a:off x="7038107" y="2840471"/>
                      <a:ext cx="104464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72" name="Straight Connector 1237"/>
                    <p:cNvCxnSpPr/>
                    <p:nvPr/>
                  </p:nvCxnSpPr>
                  <p:spPr>
                    <a:xfrm flipV="1">
                      <a:off x="6593385" y="2932897"/>
                      <a:ext cx="450692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040" name="Group 1221"/>
                  <p:cNvGrpSpPr>
                    <a:grpSpLocks/>
                  </p:cNvGrpSpPr>
                  <p:nvPr/>
                </p:nvGrpSpPr>
                <p:grpSpPr bwMode="auto">
                  <a:xfrm>
                    <a:off x="6397918" y="3466741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469" name="Straight Connector 1234"/>
                    <p:cNvCxnSpPr/>
                    <p:nvPr/>
                  </p:nvCxnSpPr>
                  <p:spPr>
                    <a:xfrm flipV="1">
                      <a:off x="7038589" y="2840401"/>
                      <a:ext cx="113419" cy="986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70" name="Straight Connector 1235"/>
                    <p:cNvCxnSpPr/>
                    <p:nvPr/>
                  </p:nvCxnSpPr>
                  <p:spPr>
                    <a:xfrm flipV="1">
                      <a:off x="6593866" y="2939093"/>
                      <a:ext cx="450692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041" name="Group 1222"/>
                  <p:cNvGrpSpPr>
                    <a:grpSpLocks/>
                  </p:cNvGrpSpPr>
                  <p:nvPr/>
                </p:nvGrpSpPr>
                <p:grpSpPr bwMode="auto">
                  <a:xfrm>
                    <a:off x="6397438" y="3532605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467" name="Straight Connector 1232"/>
                    <p:cNvCxnSpPr/>
                    <p:nvPr/>
                  </p:nvCxnSpPr>
                  <p:spPr>
                    <a:xfrm flipV="1">
                      <a:off x="7039068" y="2840331"/>
                      <a:ext cx="113419" cy="986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68" name="Straight Connector 1233"/>
                    <p:cNvCxnSpPr/>
                    <p:nvPr/>
                  </p:nvCxnSpPr>
                  <p:spPr>
                    <a:xfrm flipV="1">
                      <a:off x="6582407" y="2939023"/>
                      <a:ext cx="462631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042" name="Group 1223"/>
                  <p:cNvGrpSpPr>
                    <a:grpSpLocks/>
                  </p:cNvGrpSpPr>
                  <p:nvPr/>
                </p:nvGrpSpPr>
                <p:grpSpPr bwMode="auto">
                  <a:xfrm>
                    <a:off x="6396958" y="3598469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465" name="Straight Connector 1230"/>
                    <p:cNvCxnSpPr/>
                    <p:nvPr/>
                  </p:nvCxnSpPr>
                  <p:spPr>
                    <a:xfrm flipV="1">
                      <a:off x="7039548" y="2840262"/>
                      <a:ext cx="113419" cy="986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66" name="Straight Connector 1231"/>
                    <p:cNvCxnSpPr/>
                    <p:nvPr/>
                  </p:nvCxnSpPr>
                  <p:spPr>
                    <a:xfrm flipV="1">
                      <a:off x="6582886" y="2938954"/>
                      <a:ext cx="462631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043" name="Group 1224"/>
                  <p:cNvGrpSpPr>
                    <a:grpSpLocks/>
                  </p:cNvGrpSpPr>
                  <p:nvPr/>
                </p:nvGrpSpPr>
                <p:grpSpPr bwMode="auto">
                  <a:xfrm>
                    <a:off x="6396478" y="3664333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463" name="Straight Connector 1228"/>
                    <p:cNvCxnSpPr/>
                    <p:nvPr/>
                  </p:nvCxnSpPr>
                  <p:spPr>
                    <a:xfrm flipV="1">
                      <a:off x="7028090" y="2846458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64" name="Straight Connector 1229"/>
                    <p:cNvCxnSpPr/>
                    <p:nvPr/>
                  </p:nvCxnSpPr>
                  <p:spPr>
                    <a:xfrm flipV="1">
                      <a:off x="6583368" y="2938884"/>
                      <a:ext cx="450692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2044" name="Group 1225"/>
                  <p:cNvGrpSpPr>
                    <a:grpSpLocks/>
                  </p:cNvGrpSpPr>
                  <p:nvPr/>
                </p:nvGrpSpPr>
                <p:grpSpPr bwMode="auto">
                  <a:xfrm>
                    <a:off x="6395998" y="3730197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461" name="Straight Connector 1226"/>
                    <p:cNvCxnSpPr/>
                    <p:nvPr/>
                  </p:nvCxnSpPr>
                  <p:spPr>
                    <a:xfrm flipV="1">
                      <a:off x="7028570" y="2846389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62" name="Straight Connector 1227"/>
                    <p:cNvCxnSpPr/>
                    <p:nvPr/>
                  </p:nvCxnSpPr>
                  <p:spPr>
                    <a:xfrm flipV="1">
                      <a:off x="6592802" y="2938815"/>
                      <a:ext cx="441737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grpSp>
              <p:nvGrpSpPr>
                <p:cNvPr id="452008" name="Group 1189"/>
                <p:cNvGrpSpPr>
                  <a:grpSpLocks/>
                </p:cNvGrpSpPr>
                <p:nvPr/>
              </p:nvGrpSpPr>
              <p:grpSpPr bwMode="auto">
                <a:xfrm>
                  <a:off x="6280049" y="2055335"/>
                  <a:ext cx="731610" cy="920732"/>
                  <a:chOff x="6280049" y="2055335"/>
                  <a:chExt cx="731610" cy="920732"/>
                </a:xfrm>
              </p:grpSpPr>
              <p:grpSp>
                <p:nvGrpSpPr>
                  <p:cNvPr id="452009" name="Group 1190"/>
                  <p:cNvGrpSpPr>
                    <a:grpSpLocks/>
                  </p:cNvGrpSpPr>
                  <p:nvPr/>
                </p:nvGrpSpPr>
                <p:grpSpPr bwMode="auto">
                  <a:xfrm>
                    <a:off x="6280049" y="2055335"/>
                    <a:ext cx="680752" cy="139401"/>
                    <a:chOff x="5414286" y="2921098"/>
                    <a:chExt cx="680752" cy="139401"/>
                  </a:xfrm>
                </p:grpSpPr>
                <p:sp>
                  <p:nvSpPr>
                    <p:cNvPr id="452023" name="Rectangle 18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424805" y="2995548"/>
                      <a:ext cx="542590" cy="64228"/>
                    </a:xfrm>
                    <a:prstGeom prst="rect">
                      <a:avLst/>
                    </a:prstGeom>
                    <a:gradFill rotWithShape="1">
                      <a:gsLst>
                        <a:gs pos="0">
                          <a:schemeClr val="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 i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p:txBody>
                </p:sp>
                <p:sp>
                  <p:nvSpPr>
                    <p:cNvPr id="452024" name="AutoShape 18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424805" y="2920355"/>
                      <a:ext cx="668087" cy="78327"/>
                    </a:xfrm>
                    <a:prstGeom prst="parallelogram">
                      <a:avLst>
                        <a:gd name="adj" fmla="val 122769"/>
                      </a:avLst>
                    </a:prstGeom>
                    <a:gradFill rotWithShape="1">
                      <a:gsLst>
                        <a:gs pos="0">
                          <a:schemeClr val="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 i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p:txBody>
                </p:sp>
                <p:sp>
                  <p:nvSpPr>
                    <p:cNvPr id="452025" name="Freeform 190"/>
                    <p:cNvSpPr>
                      <a:spLocks/>
                    </p:cNvSpPr>
                    <p:nvPr/>
                  </p:nvSpPr>
                  <p:spPr bwMode="auto">
                    <a:xfrm>
                      <a:off x="5971087" y="2921922"/>
                      <a:ext cx="125497" cy="137855"/>
                    </a:xfrm>
                    <a:custGeom>
                      <a:avLst/>
                      <a:gdLst>
                        <a:gd name="T0" fmla="*/ 0 w 169"/>
                        <a:gd name="T1" fmla="*/ 84929 h 224"/>
                        <a:gd name="T2" fmla="*/ 0 w 169"/>
                        <a:gd name="T3" fmla="*/ 137855 h 224"/>
                        <a:gd name="T4" fmla="*/ 125497 w 169"/>
                        <a:gd name="T5" fmla="*/ 47388 h 224"/>
                        <a:gd name="T6" fmla="*/ 125497 w 169"/>
                        <a:gd name="T7" fmla="*/ 0 h 224"/>
                        <a:gd name="T8" fmla="*/ 0 w 169"/>
                        <a:gd name="T9" fmla="*/ 84929 h 224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169"/>
                        <a:gd name="T16" fmla="*/ 0 h 224"/>
                        <a:gd name="T17" fmla="*/ 169 w 169"/>
                        <a:gd name="T18" fmla="*/ 224 h 224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169" h="224">
                          <a:moveTo>
                            <a:pt x="0" y="138"/>
                          </a:moveTo>
                          <a:lnTo>
                            <a:pt x="0" y="224"/>
                          </a:lnTo>
                          <a:lnTo>
                            <a:pt x="169" y="77"/>
                          </a:lnTo>
                          <a:lnTo>
                            <a:pt x="169" y="0"/>
                          </a:lnTo>
                          <a:lnTo>
                            <a:pt x="0" y="138"/>
                          </a:ln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6350" cmpd="sng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52026" name="Freeform 191"/>
                    <p:cNvSpPr>
                      <a:spLocks/>
                    </p:cNvSpPr>
                    <p:nvPr/>
                  </p:nvSpPr>
                  <p:spPr bwMode="auto">
                    <a:xfrm>
                      <a:off x="5509699" y="2936020"/>
                      <a:ext cx="516753" cy="45430"/>
                    </a:xfrm>
                    <a:custGeom>
                      <a:avLst/>
                      <a:gdLst>
                        <a:gd name="T0" fmla="*/ 0 w 280"/>
                        <a:gd name="T1" fmla="*/ 45430 h 63"/>
                        <a:gd name="T2" fmla="*/ 68285 w 280"/>
                        <a:gd name="T3" fmla="*/ 44709 h 63"/>
                        <a:gd name="T4" fmla="*/ 404175 w 280"/>
                        <a:gd name="T5" fmla="*/ 0 h 63"/>
                        <a:gd name="T6" fmla="*/ 516753 w 280"/>
                        <a:gd name="T7" fmla="*/ 0 h 63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80"/>
                        <a:gd name="T13" fmla="*/ 0 h 63"/>
                        <a:gd name="T14" fmla="*/ 280 w 280"/>
                        <a:gd name="T15" fmla="*/ 63 h 63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80" h="63">
                          <a:moveTo>
                            <a:pt x="0" y="63"/>
                          </a:moveTo>
                          <a:lnTo>
                            <a:pt x="37" y="62"/>
                          </a:lnTo>
                          <a:lnTo>
                            <a:pt x="219" y="0"/>
                          </a:lnTo>
                          <a:lnTo>
                            <a:pt x="280" y="0"/>
                          </a:lnTo>
                        </a:path>
                      </a:pathLst>
                    </a:custGeom>
                    <a:noFill/>
                    <a:ln w="1587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52027" name="Freeform 192"/>
                    <p:cNvSpPr>
                      <a:spLocks/>
                    </p:cNvSpPr>
                    <p:nvPr/>
                  </p:nvSpPr>
                  <p:spPr bwMode="auto">
                    <a:xfrm>
                      <a:off x="5631506" y="2932887"/>
                      <a:ext cx="302670" cy="53262"/>
                    </a:xfrm>
                    <a:custGeom>
                      <a:avLst/>
                      <a:gdLst>
                        <a:gd name="T0" fmla="*/ 0 w 293"/>
                        <a:gd name="T1" fmla="*/ 0 h 93"/>
                        <a:gd name="T2" fmla="*/ 69211 w 293"/>
                        <a:gd name="T3" fmla="*/ 573 h 93"/>
                        <a:gd name="T4" fmla="*/ 201436 w 293"/>
                        <a:gd name="T5" fmla="*/ 53262 h 93"/>
                        <a:gd name="T6" fmla="*/ 302670 w 293"/>
                        <a:gd name="T7" fmla="*/ 53262 h 93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93"/>
                        <a:gd name="T13" fmla="*/ 0 h 93"/>
                        <a:gd name="T14" fmla="*/ 293 w 293"/>
                        <a:gd name="T15" fmla="*/ 93 h 93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93" h="93">
                          <a:moveTo>
                            <a:pt x="0" y="0"/>
                          </a:moveTo>
                          <a:lnTo>
                            <a:pt x="67" y="1"/>
                          </a:lnTo>
                          <a:lnTo>
                            <a:pt x="195" y="93"/>
                          </a:lnTo>
                          <a:lnTo>
                            <a:pt x="293" y="93"/>
                          </a:lnTo>
                        </a:path>
                      </a:pathLst>
                    </a:custGeom>
                    <a:noFill/>
                    <a:ln w="1587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/>
                    <a:lstStyle/>
                    <a:p>
                      <a:endParaRPr lang="el-GR"/>
                    </a:p>
                  </p:txBody>
                </p:sp>
              </p:grpSp>
              <p:cxnSp>
                <p:nvCxnSpPr>
                  <p:cNvPr id="426" name="Straight Connector 1191"/>
                  <p:cNvCxnSpPr/>
                  <p:nvPr/>
                </p:nvCxnSpPr>
                <p:spPr>
                  <a:xfrm flipH="1">
                    <a:off x="7010331" y="2125086"/>
                    <a:ext cx="11074" cy="844360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27" name="Straight Connector 1192"/>
                  <p:cNvCxnSpPr/>
                  <p:nvPr/>
                </p:nvCxnSpPr>
                <p:spPr>
                  <a:xfrm>
                    <a:off x="6888526" y="2303671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28" name="Straight Connector 1193"/>
                  <p:cNvCxnSpPr/>
                  <p:nvPr/>
                </p:nvCxnSpPr>
                <p:spPr>
                  <a:xfrm>
                    <a:off x="6884834" y="2367898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29" name="Straight Connector 1194"/>
                  <p:cNvCxnSpPr/>
                  <p:nvPr/>
                </p:nvCxnSpPr>
                <p:spPr>
                  <a:xfrm>
                    <a:off x="6884834" y="2444659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30" name="Straight Connector 1195"/>
                  <p:cNvCxnSpPr/>
                  <p:nvPr/>
                </p:nvCxnSpPr>
                <p:spPr>
                  <a:xfrm>
                    <a:off x="6881144" y="2508886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31" name="Straight Connector 1196"/>
                  <p:cNvCxnSpPr/>
                  <p:nvPr/>
                </p:nvCxnSpPr>
                <p:spPr>
                  <a:xfrm>
                    <a:off x="6877452" y="2569981"/>
                    <a:ext cx="14026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32" name="Straight Connector 1197"/>
                  <p:cNvCxnSpPr/>
                  <p:nvPr/>
                </p:nvCxnSpPr>
                <p:spPr>
                  <a:xfrm>
                    <a:off x="6877452" y="2637342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33" name="Straight Connector 1198"/>
                  <p:cNvCxnSpPr/>
                  <p:nvPr/>
                </p:nvCxnSpPr>
                <p:spPr>
                  <a:xfrm>
                    <a:off x="6873762" y="2706269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34" name="Straight Connector 1199"/>
                  <p:cNvCxnSpPr/>
                  <p:nvPr/>
                </p:nvCxnSpPr>
                <p:spPr>
                  <a:xfrm>
                    <a:off x="6881144" y="2775197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35" name="Straight Connector 1200"/>
                  <p:cNvCxnSpPr/>
                  <p:nvPr/>
                </p:nvCxnSpPr>
                <p:spPr>
                  <a:xfrm>
                    <a:off x="6884834" y="2842558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36" name="Straight Connector 1201"/>
                  <p:cNvCxnSpPr/>
                  <p:nvPr/>
                </p:nvCxnSpPr>
                <p:spPr>
                  <a:xfrm>
                    <a:off x="6884834" y="2911485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37" name="Straight Connector 1202"/>
                  <p:cNvCxnSpPr/>
                  <p:nvPr/>
                </p:nvCxnSpPr>
                <p:spPr>
                  <a:xfrm>
                    <a:off x="6888526" y="2975713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38" name="Straight Connector 1203"/>
                  <p:cNvCxnSpPr/>
                  <p:nvPr/>
                </p:nvCxnSpPr>
                <p:spPr>
                  <a:xfrm flipH="1">
                    <a:off x="6888526" y="2131353"/>
                    <a:ext cx="136570" cy="0"/>
                  </a:xfrm>
                  <a:prstGeom prst="line">
                    <a:avLst/>
                  </a:prstGeom>
                  <a:ln w="2222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451889" name="Group 1070"/>
              <p:cNvGrpSpPr>
                <a:grpSpLocks/>
              </p:cNvGrpSpPr>
              <p:nvPr/>
            </p:nvGrpSpPr>
            <p:grpSpPr bwMode="auto">
              <a:xfrm>
                <a:off x="1678171" y="4876798"/>
                <a:ext cx="331695" cy="1030941"/>
                <a:chOff x="6240352" y="2055335"/>
                <a:chExt cx="771307" cy="1017716"/>
              </a:xfrm>
            </p:grpSpPr>
            <p:grpSp>
              <p:nvGrpSpPr>
                <p:cNvPr id="451949" name="Group 1130"/>
                <p:cNvGrpSpPr>
                  <a:grpSpLocks/>
                </p:cNvGrpSpPr>
                <p:nvPr/>
              </p:nvGrpSpPr>
              <p:grpSpPr bwMode="auto">
                <a:xfrm>
                  <a:off x="6240352" y="2235573"/>
                  <a:ext cx="697981" cy="837478"/>
                  <a:chOff x="6395998" y="3062424"/>
                  <a:chExt cx="564403" cy="837478"/>
                </a:xfrm>
              </p:grpSpPr>
              <p:sp>
                <p:nvSpPr>
                  <p:cNvPr id="386" name="Rectangle 1151"/>
                  <p:cNvSpPr/>
                  <p:nvPr/>
                </p:nvSpPr>
                <p:spPr>
                  <a:xfrm>
                    <a:off x="6510622" y="3056895"/>
                    <a:ext cx="447707" cy="747236"/>
                  </a:xfrm>
                  <a:prstGeom prst="rect">
                    <a:avLst/>
                  </a:prstGeom>
                  <a:noFill/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>
                      <a:solidFill>
                        <a:prstClr val="white"/>
                      </a:solidFill>
                    </a:endParaRPr>
                  </a:p>
                </p:txBody>
              </p:sp>
              <p:cxnSp>
                <p:nvCxnSpPr>
                  <p:cNvPr id="387" name="Straight Connector 1152"/>
                  <p:cNvCxnSpPr/>
                  <p:nvPr/>
                </p:nvCxnSpPr>
                <p:spPr>
                  <a:xfrm flipV="1">
                    <a:off x="6847894" y="3056895"/>
                    <a:ext cx="113419" cy="9712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388" name="Rectangle 1153"/>
                  <p:cNvSpPr/>
                  <p:nvPr/>
                </p:nvSpPr>
                <p:spPr>
                  <a:xfrm>
                    <a:off x="6477789" y="3066294"/>
                    <a:ext cx="131327" cy="120623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>
                      <a:solidFill>
                        <a:prstClr val="white"/>
                      </a:solidFill>
                    </a:endParaRPr>
                  </a:p>
                </p:txBody>
              </p:sp>
              <p:cxnSp>
                <p:nvCxnSpPr>
                  <p:cNvPr id="389" name="Straight Connector 1154"/>
                  <p:cNvCxnSpPr/>
                  <p:nvPr/>
                </p:nvCxnSpPr>
                <p:spPr>
                  <a:xfrm flipV="1">
                    <a:off x="6397203" y="3056895"/>
                    <a:ext cx="113419" cy="9712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390" name="Rectangle 1155"/>
                  <p:cNvSpPr/>
                  <p:nvPr/>
                </p:nvSpPr>
                <p:spPr>
                  <a:xfrm>
                    <a:off x="6818047" y="3702306"/>
                    <a:ext cx="131327" cy="115923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391" name="Rectangle 1156"/>
                  <p:cNvSpPr/>
                  <p:nvPr/>
                </p:nvSpPr>
                <p:spPr>
                  <a:xfrm>
                    <a:off x="6406156" y="3157153"/>
                    <a:ext cx="444723" cy="742536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>
                      <a:solidFill>
                        <a:prstClr val="white"/>
                      </a:solidFill>
                    </a:endParaRPr>
                  </a:p>
                </p:txBody>
              </p:sp>
              <p:cxnSp>
                <p:nvCxnSpPr>
                  <p:cNvPr id="392" name="Straight Connector 1157"/>
                  <p:cNvCxnSpPr/>
                  <p:nvPr/>
                </p:nvCxnSpPr>
                <p:spPr>
                  <a:xfrm flipV="1">
                    <a:off x="6847894" y="3804131"/>
                    <a:ext cx="113419" cy="9242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451977" name="Group 1158"/>
                  <p:cNvGrpSpPr>
                    <a:grpSpLocks/>
                  </p:cNvGrpSpPr>
                  <p:nvPr/>
                </p:nvGrpSpPr>
                <p:grpSpPr bwMode="auto">
                  <a:xfrm>
                    <a:off x="6400318" y="3137421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421" name="Straight Connector 1186"/>
                    <p:cNvCxnSpPr/>
                    <p:nvPr/>
                  </p:nvCxnSpPr>
                  <p:spPr>
                    <a:xfrm flipV="1">
                      <a:off x="7029619" y="2845449"/>
                      <a:ext cx="122374" cy="877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22" name="Straight Connector 1187"/>
                    <p:cNvCxnSpPr/>
                    <p:nvPr/>
                  </p:nvCxnSpPr>
                  <p:spPr>
                    <a:xfrm flipV="1">
                      <a:off x="6581912" y="2933175"/>
                      <a:ext cx="462631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1978" name="Group 1159"/>
                  <p:cNvGrpSpPr>
                    <a:grpSpLocks/>
                  </p:cNvGrpSpPr>
                  <p:nvPr/>
                </p:nvGrpSpPr>
                <p:grpSpPr bwMode="auto">
                  <a:xfrm>
                    <a:off x="6399838" y="3203285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419" name="Straight Connector 1184"/>
                    <p:cNvCxnSpPr/>
                    <p:nvPr/>
                  </p:nvCxnSpPr>
                  <p:spPr>
                    <a:xfrm flipV="1">
                      <a:off x="7039055" y="2845380"/>
                      <a:ext cx="113419" cy="877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20" name="Straight Connector 1185"/>
                    <p:cNvCxnSpPr/>
                    <p:nvPr/>
                  </p:nvCxnSpPr>
                  <p:spPr>
                    <a:xfrm flipV="1">
                      <a:off x="6582394" y="2933106"/>
                      <a:ext cx="462631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1979" name="Group 1160"/>
                  <p:cNvGrpSpPr>
                    <a:grpSpLocks/>
                  </p:cNvGrpSpPr>
                  <p:nvPr/>
                </p:nvGrpSpPr>
                <p:grpSpPr bwMode="auto">
                  <a:xfrm>
                    <a:off x="6399358" y="3269149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417" name="Straight Connector 1182"/>
                    <p:cNvCxnSpPr/>
                    <p:nvPr/>
                  </p:nvCxnSpPr>
                  <p:spPr>
                    <a:xfrm flipV="1">
                      <a:off x="7027596" y="2845310"/>
                      <a:ext cx="113419" cy="877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18" name="Straight Connector 1183"/>
                    <p:cNvCxnSpPr/>
                    <p:nvPr/>
                  </p:nvCxnSpPr>
                  <p:spPr>
                    <a:xfrm flipV="1">
                      <a:off x="6582873" y="2933036"/>
                      <a:ext cx="450692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1980" name="Group 1161"/>
                  <p:cNvGrpSpPr>
                    <a:grpSpLocks/>
                  </p:cNvGrpSpPr>
                  <p:nvPr/>
                </p:nvGrpSpPr>
                <p:grpSpPr bwMode="auto">
                  <a:xfrm>
                    <a:off x="6398878" y="3335013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415" name="Straight Connector 1180"/>
                    <p:cNvCxnSpPr/>
                    <p:nvPr/>
                  </p:nvCxnSpPr>
                  <p:spPr>
                    <a:xfrm flipV="1">
                      <a:off x="7028075" y="2840540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16" name="Straight Connector 1181"/>
                    <p:cNvCxnSpPr/>
                    <p:nvPr/>
                  </p:nvCxnSpPr>
                  <p:spPr>
                    <a:xfrm flipV="1">
                      <a:off x="6583353" y="2932966"/>
                      <a:ext cx="450692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1981" name="Group 1162"/>
                  <p:cNvGrpSpPr>
                    <a:grpSpLocks/>
                  </p:cNvGrpSpPr>
                  <p:nvPr/>
                </p:nvGrpSpPr>
                <p:grpSpPr bwMode="auto">
                  <a:xfrm>
                    <a:off x="6398398" y="3400877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413" name="Straight Connector 1178"/>
                    <p:cNvCxnSpPr/>
                    <p:nvPr/>
                  </p:nvCxnSpPr>
                  <p:spPr>
                    <a:xfrm flipV="1">
                      <a:off x="7028555" y="2840471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14" name="Straight Connector 1179"/>
                    <p:cNvCxnSpPr/>
                    <p:nvPr/>
                  </p:nvCxnSpPr>
                  <p:spPr>
                    <a:xfrm flipV="1">
                      <a:off x="6592787" y="2932897"/>
                      <a:ext cx="441737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1982" name="Group 1163"/>
                  <p:cNvGrpSpPr>
                    <a:grpSpLocks/>
                  </p:cNvGrpSpPr>
                  <p:nvPr/>
                </p:nvGrpSpPr>
                <p:grpSpPr bwMode="auto">
                  <a:xfrm>
                    <a:off x="6397918" y="3466741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411" name="Straight Connector 1176"/>
                    <p:cNvCxnSpPr/>
                    <p:nvPr/>
                  </p:nvCxnSpPr>
                  <p:spPr>
                    <a:xfrm flipV="1">
                      <a:off x="7029036" y="2840401"/>
                      <a:ext cx="113419" cy="986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12" name="Straight Connector 1177"/>
                    <p:cNvCxnSpPr/>
                    <p:nvPr/>
                  </p:nvCxnSpPr>
                  <p:spPr>
                    <a:xfrm flipV="1">
                      <a:off x="6593268" y="2939093"/>
                      <a:ext cx="441737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1983" name="Group 1164"/>
                  <p:cNvGrpSpPr>
                    <a:grpSpLocks/>
                  </p:cNvGrpSpPr>
                  <p:nvPr/>
                </p:nvGrpSpPr>
                <p:grpSpPr bwMode="auto">
                  <a:xfrm>
                    <a:off x="6397438" y="3532605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409" name="Straight Connector 1174"/>
                    <p:cNvCxnSpPr/>
                    <p:nvPr/>
                  </p:nvCxnSpPr>
                  <p:spPr>
                    <a:xfrm flipV="1">
                      <a:off x="7029515" y="2840331"/>
                      <a:ext cx="122372" cy="986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10" name="Straight Connector 1175"/>
                    <p:cNvCxnSpPr/>
                    <p:nvPr/>
                  </p:nvCxnSpPr>
                  <p:spPr>
                    <a:xfrm flipV="1">
                      <a:off x="6581809" y="2939023"/>
                      <a:ext cx="45367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1984" name="Group 1165"/>
                  <p:cNvGrpSpPr>
                    <a:grpSpLocks/>
                  </p:cNvGrpSpPr>
                  <p:nvPr/>
                </p:nvGrpSpPr>
                <p:grpSpPr bwMode="auto">
                  <a:xfrm>
                    <a:off x="6396958" y="3598469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407" name="Straight Connector 1172"/>
                    <p:cNvCxnSpPr/>
                    <p:nvPr/>
                  </p:nvCxnSpPr>
                  <p:spPr>
                    <a:xfrm flipV="1">
                      <a:off x="7038948" y="2840262"/>
                      <a:ext cx="113419" cy="986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08" name="Straight Connector 1173"/>
                    <p:cNvCxnSpPr/>
                    <p:nvPr/>
                  </p:nvCxnSpPr>
                  <p:spPr>
                    <a:xfrm flipV="1">
                      <a:off x="6582288" y="2938954"/>
                      <a:ext cx="462629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1985" name="Group 1166"/>
                  <p:cNvGrpSpPr>
                    <a:grpSpLocks/>
                  </p:cNvGrpSpPr>
                  <p:nvPr/>
                </p:nvGrpSpPr>
                <p:grpSpPr bwMode="auto">
                  <a:xfrm>
                    <a:off x="6396478" y="3664333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405" name="Straight Connector 1170"/>
                    <p:cNvCxnSpPr/>
                    <p:nvPr/>
                  </p:nvCxnSpPr>
                  <p:spPr>
                    <a:xfrm flipV="1">
                      <a:off x="7027490" y="2846458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06" name="Straight Connector 1171"/>
                    <p:cNvCxnSpPr/>
                    <p:nvPr/>
                  </p:nvCxnSpPr>
                  <p:spPr>
                    <a:xfrm flipV="1">
                      <a:off x="6582770" y="2938884"/>
                      <a:ext cx="45069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1986" name="Group 1167"/>
                  <p:cNvGrpSpPr>
                    <a:grpSpLocks/>
                  </p:cNvGrpSpPr>
                  <p:nvPr/>
                </p:nvGrpSpPr>
                <p:grpSpPr bwMode="auto">
                  <a:xfrm>
                    <a:off x="6395998" y="3730197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403" name="Straight Connector 1168"/>
                    <p:cNvCxnSpPr/>
                    <p:nvPr/>
                  </p:nvCxnSpPr>
                  <p:spPr>
                    <a:xfrm flipV="1">
                      <a:off x="7027970" y="2846389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04" name="Straight Connector 1169"/>
                    <p:cNvCxnSpPr/>
                    <p:nvPr/>
                  </p:nvCxnSpPr>
                  <p:spPr>
                    <a:xfrm flipV="1">
                      <a:off x="6583249" y="2938815"/>
                      <a:ext cx="45069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grpSp>
              <p:nvGrpSpPr>
                <p:cNvPr id="451950" name="Group 1131"/>
                <p:cNvGrpSpPr>
                  <a:grpSpLocks/>
                </p:cNvGrpSpPr>
                <p:nvPr/>
              </p:nvGrpSpPr>
              <p:grpSpPr bwMode="auto">
                <a:xfrm>
                  <a:off x="6280049" y="2055335"/>
                  <a:ext cx="731610" cy="920732"/>
                  <a:chOff x="6280049" y="2055335"/>
                  <a:chExt cx="731610" cy="920732"/>
                </a:xfrm>
              </p:grpSpPr>
              <p:grpSp>
                <p:nvGrpSpPr>
                  <p:cNvPr id="451951" name="Group 1132"/>
                  <p:cNvGrpSpPr>
                    <a:grpSpLocks/>
                  </p:cNvGrpSpPr>
                  <p:nvPr/>
                </p:nvGrpSpPr>
                <p:grpSpPr bwMode="auto">
                  <a:xfrm>
                    <a:off x="6280049" y="2055335"/>
                    <a:ext cx="680752" cy="139401"/>
                    <a:chOff x="5414286" y="2921098"/>
                    <a:chExt cx="680752" cy="139401"/>
                  </a:xfrm>
                </p:grpSpPr>
                <p:sp>
                  <p:nvSpPr>
                    <p:cNvPr id="451965" name="Rectangle 18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424063" y="2995548"/>
                      <a:ext cx="542592" cy="64228"/>
                    </a:xfrm>
                    <a:prstGeom prst="rect">
                      <a:avLst/>
                    </a:prstGeom>
                    <a:gradFill rotWithShape="1">
                      <a:gsLst>
                        <a:gs pos="0">
                          <a:schemeClr val="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 i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p:txBody>
                </p:sp>
                <p:sp>
                  <p:nvSpPr>
                    <p:cNvPr id="451966" name="AutoShape 18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424063" y="2920355"/>
                      <a:ext cx="668090" cy="78327"/>
                    </a:xfrm>
                    <a:prstGeom prst="parallelogram">
                      <a:avLst>
                        <a:gd name="adj" fmla="val 122769"/>
                      </a:avLst>
                    </a:prstGeom>
                    <a:gradFill rotWithShape="1">
                      <a:gsLst>
                        <a:gs pos="0">
                          <a:schemeClr val="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 i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p:txBody>
                </p:sp>
                <p:sp>
                  <p:nvSpPr>
                    <p:cNvPr id="451967" name="Freeform 190"/>
                    <p:cNvSpPr>
                      <a:spLocks/>
                    </p:cNvSpPr>
                    <p:nvPr/>
                  </p:nvSpPr>
                  <p:spPr bwMode="auto">
                    <a:xfrm>
                      <a:off x="5970345" y="2921922"/>
                      <a:ext cx="125497" cy="137855"/>
                    </a:xfrm>
                    <a:custGeom>
                      <a:avLst/>
                      <a:gdLst>
                        <a:gd name="T0" fmla="*/ 0 w 169"/>
                        <a:gd name="T1" fmla="*/ 84929 h 224"/>
                        <a:gd name="T2" fmla="*/ 0 w 169"/>
                        <a:gd name="T3" fmla="*/ 137855 h 224"/>
                        <a:gd name="T4" fmla="*/ 125497 w 169"/>
                        <a:gd name="T5" fmla="*/ 47388 h 224"/>
                        <a:gd name="T6" fmla="*/ 125497 w 169"/>
                        <a:gd name="T7" fmla="*/ 0 h 224"/>
                        <a:gd name="T8" fmla="*/ 0 w 169"/>
                        <a:gd name="T9" fmla="*/ 84929 h 224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169"/>
                        <a:gd name="T16" fmla="*/ 0 h 224"/>
                        <a:gd name="T17" fmla="*/ 169 w 169"/>
                        <a:gd name="T18" fmla="*/ 224 h 224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169" h="224">
                          <a:moveTo>
                            <a:pt x="0" y="138"/>
                          </a:moveTo>
                          <a:lnTo>
                            <a:pt x="0" y="224"/>
                          </a:lnTo>
                          <a:lnTo>
                            <a:pt x="169" y="77"/>
                          </a:lnTo>
                          <a:lnTo>
                            <a:pt x="169" y="0"/>
                          </a:lnTo>
                          <a:lnTo>
                            <a:pt x="0" y="138"/>
                          </a:ln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6350" cmpd="sng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51968" name="Freeform 191"/>
                    <p:cNvSpPr>
                      <a:spLocks/>
                    </p:cNvSpPr>
                    <p:nvPr/>
                  </p:nvSpPr>
                  <p:spPr bwMode="auto">
                    <a:xfrm>
                      <a:off x="5508959" y="2936020"/>
                      <a:ext cx="516753" cy="45430"/>
                    </a:xfrm>
                    <a:custGeom>
                      <a:avLst/>
                      <a:gdLst>
                        <a:gd name="T0" fmla="*/ 0 w 280"/>
                        <a:gd name="T1" fmla="*/ 45430 h 63"/>
                        <a:gd name="T2" fmla="*/ 68285 w 280"/>
                        <a:gd name="T3" fmla="*/ 44709 h 63"/>
                        <a:gd name="T4" fmla="*/ 404175 w 280"/>
                        <a:gd name="T5" fmla="*/ 0 h 63"/>
                        <a:gd name="T6" fmla="*/ 516753 w 280"/>
                        <a:gd name="T7" fmla="*/ 0 h 63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80"/>
                        <a:gd name="T13" fmla="*/ 0 h 63"/>
                        <a:gd name="T14" fmla="*/ 280 w 280"/>
                        <a:gd name="T15" fmla="*/ 63 h 63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80" h="63">
                          <a:moveTo>
                            <a:pt x="0" y="63"/>
                          </a:moveTo>
                          <a:lnTo>
                            <a:pt x="37" y="62"/>
                          </a:lnTo>
                          <a:lnTo>
                            <a:pt x="219" y="0"/>
                          </a:lnTo>
                          <a:lnTo>
                            <a:pt x="280" y="0"/>
                          </a:lnTo>
                        </a:path>
                      </a:pathLst>
                    </a:custGeom>
                    <a:noFill/>
                    <a:ln w="1587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51969" name="Freeform 192"/>
                    <p:cNvSpPr>
                      <a:spLocks/>
                    </p:cNvSpPr>
                    <p:nvPr/>
                  </p:nvSpPr>
                  <p:spPr bwMode="auto">
                    <a:xfrm>
                      <a:off x="5630764" y="2932887"/>
                      <a:ext cx="295288" cy="53262"/>
                    </a:xfrm>
                    <a:custGeom>
                      <a:avLst/>
                      <a:gdLst>
                        <a:gd name="T0" fmla="*/ 0 w 293"/>
                        <a:gd name="T1" fmla="*/ 0 h 93"/>
                        <a:gd name="T2" fmla="*/ 67523 w 293"/>
                        <a:gd name="T3" fmla="*/ 573 h 93"/>
                        <a:gd name="T4" fmla="*/ 196523 w 293"/>
                        <a:gd name="T5" fmla="*/ 53262 h 93"/>
                        <a:gd name="T6" fmla="*/ 295288 w 293"/>
                        <a:gd name="T7" fmla="*/ 53262 h 93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93"/>
                        <a:gd name="T13" fmla="*/ 0 h 93"/>
                        <a:gd name="T14" fmla="*/ 293 w 293"/>
                        <a:gd name="T15" fmla="*/ 93 h 93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93" h="93">
                          <a:moveTo>
                            <a:pt x="0" y="0"/>
                          </a:moveTo>
                          <a:lnTo>
                            <a:pt x="67" y="1"/>
                          </a:lnTo>
                          <a:lnTo>
                            <a:pt x="195" y="93"/>
                          </a:lnTo>
                          <a:lnTo>
                            <a:pt x="293" y="93"/>
                          </a:lnTo>
                        </a:path>
                      </a:pathLst>
                    </a:custGeom>
                    <a:noFill/>
                    <a:ln w="1587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/>
                    <a:lstStyle/>
                    <a:p>
                      <a:endParaRPr lang="el-GR"/>
                    </a:p>
                  </p:txBody>
                </p:sp>
              </p:grpSp>
              <p:cxnSp>
                <p:nvCxnSpPr>
                  <p:cNvPr id="368" name="Straight Connector 1133"/>
                  <p:cNvCxnSpPr/>
                  <p:nvPr/>
                </p:nvCxnSpPr>
                <p:spPr>
                  <a:xfrm flipH="1">
                    <a:off x="6998518" y="2125086"/>
                    <a:ext cx="11074" cy="844360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69" name="Straight Connector 1134"/>
                  <p:cNvCxnSpPr/>
                  <p:nvPr/>
                </p:nvCxnSpPr>
                <p:spPr>
                  <a:xfrm>
                    <a:off x="6876712" y="2303671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70" name="Straight Connector 1135"/>
                  <p:cNvCxnSpPr/>
                  <p:nvPr/>
                </p:nvCxnSpPr>
                <p:spPr>
                  <a:xfrm>
                    <a:off x="6873020" y="2367898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71" name="Straight Connector 1136"/>
                  <p:cNvCxnSpPr/>
                  <p:nvPr/>
                </p:nvCxnSpPr>
                <p:spPr>
                  <a:xfrm>
                    <a:off x="6873020" y="2444659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72" name="Straight Connector 1137"/>
                  <p:cNvCxnSpPr/>
                  <p:nvPr/>
                </p:nvCxnSpPr>
                <p:spPr>
                  <a:xfrm>
                    <a:off x="6869330" y="2508886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73" name="Straight Connector 1138"/>
                  <p:cNvCxnSpPr/>
                  <p:nvPr/>
                </p:nvCxnSpPr>
                <p:spPr>
                  <a:xfrm>
                    <a:off x="6865638" y="2569981"/>
                    <a:ext cx="14026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74" name="Straight Connector 1139"/>
                  <p:cNvCxnSpPr/>
                  <p:nvPr/>
                </p:nvCxnSpPr>
                <p:spPr>
                  <a:xfrm>
                    <a:off x="6865638" y="2637342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75" name="Straight Connector 1140"/>
                  <p:cNvCxnSpPr/>
                  <p:nvPr/>
                </p:nvCxnSpPr>
                <p:spPr>
                  <a:xfrm>
                    <a:off x="6861948" y="2706269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76" name="Straight Connector 1141"/>
                  <p:cNvCxnSpPr/>
                  <p:nvPr/>
                </p:nvCxnSpPr>
                <p:spPr>
                  <a:xfrm>
                    <a:off x="6869330" y="2775197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77" name="Straight Connector 1142"/>
                  <p:cNvCxnSpPr/>
                  <p:nvPr/>
                </p:nvCxnSpPr>
                <p:spPr>
                  <a:xfrm>
                    <a:off x="6873020" y="2842558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78" name="Straight Connector 1143"/>
                  <p:cNvCxnSpPr/>
                  <p:nvPr/>
                </p:nvCxnSpPr>
                <p:spPr>
                  <a:xfrm>
                    <a:off x="6873020" y="2911485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79" name="Straight Connector 1144"/>
                  <p:cNvCxnSpPr/>
                  <p:nvPr/>
                </p:nvCxnSpPr>
                <p:spPr>
                  <a:xfrm>
                    <a:off x="6876712" y="2975713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80" name="Straight Connector 1145"/>
                  <p:cNvCxnSpPr/>
                  <p:nvPr/>
                </p:nvCxnSpPr>
                <p:spPr>
                  <a:xfrm flipH="1">
                    <a:off x="6876712" y="2131353"/>
                    <a:ext cx="136570" cy="0"/>
                  </a:xfrm>
                  <a:prstGeom prst="line">
                    <a:avLst/>
                  </a:prstGeom>
                  <a:ln w="2222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451890" name="Group 1071"/>
              <p:cNvGrpSpPr>
                <a:grpSpLocks/>
              </p:cNvGrpSpPr>
              <p:nvPr/>
            </p:nvGrpSpPr>
            <p:grpSpPr bwMode="auto">
              <a:xfrm>
                <a:off x="2054687" y="4876798"/>
                <a:ext cx="331695" cy="1030941"/>
                <a:chOff x="6240352" y="2055335"/>
                <a:chExt cx="771307" cy="1017716"/>
              </a:xfrm>
            </p:grpSpPr>
            <p:grpSp>
              <p:nvGrpSpPr>
                <p:cNvPr id="451891" name="Group 1072"/>
                <p:cNvGrpSpPr>
                  <a:grpSpLocks/>
                </p:cNvGrpSpPr>
                <p:nvPr/>
              </p:nvGrpSpPr>
              <p:grpSpPr bwMode="auto">
                <a:xfrm>
                  <a:off x="6240352" y="2235573"/>
                  <a:ext cx="697981" cy="837478"/>
                  <a:chOff x="6395998" y="3062424"/>
                  <a:chExt cx="564403" cy="837478"/>
                </a:xfrm>
              </p:grpSpPr>
              <p:sp>
                <p:nvSpPr>
                  <p:cNvPr id="328" name="Rectangle 1093"/>
                  <p:cNvSpPr/>
                  <p:nvPr/>
                </p:nvSpPr>
                <p:spPr>
                  <a:xfrm>
                    <a:off x="6510022" y="3056895"/>
                    <a:ext cx="447707" cy="747236"/>
                  </a:xfrm>
                  <a:prstGeom prst="rect">
                    <a:avLst/>
                  </a:prstGeom>
                  <a:noFill/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>
                      <a:solidFill>
                        <a:prstClr val="white"/>
                      </a:solidFill>
                    </a:endParaRPr>
                  </a:p>
                </p:txBody>
              </p:sp>
              <p:cxnSp>
                <p:nvCxnSpPr>
                  <p:cNvPr id="329" name="Straight Connector 1094"/>
                  <p:cNvCxnSpPr/>
                  <p:nvPr/>
                </p:nvCxnSpPr>
                <p:spPr>
                  <a:xfrm flipV="1">
                    <a:off x="6847296" y="3056895"/>
                    <a:ext cx="113419" cy="9712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330" name="Rectangle 1095"/>
                  <p:cNvSpPr/>
                  <p:nvPr/>
                </p:nvSpPr>
                <p:spPr>
                  <a:xfrm>
                    <a:off x="6477192" y="3066294"/>
                    <a:ext cx="131327" cy="120623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>
                      <a:solidFill>
                        <a:prstClr val="white"/>
                      </a:solidFill>
                    </a:endParaRPr>
                  </a:p>
                </p:txBody>
              </p:sp>
              <p:cxnSp>
                <p:nvCxnSpPr>
                  <p:cNvPr id="331" name="Straight Connector 1096"/>
                  <p:cNvCxnSpPr/>
                  <p:nvPr/>
                </p:nvCxnSpPr>
                <p:spPr>
                  <a:xfrm flipV="1">
                    <a:off x="6396603" y="3056895"/>
                    <a:ext cx="113419" cy="9712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332" name="Rectangle 1097"/>
                  <p:cNvSpPr/>
                  <p:nvPr/>
                </p:nvSpPr>
                <p:spPr>
                  <a:xfrm>
                    <a:off x="6817449" y="3702306"/>
                    <a:ext cx="131327" cy="115923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333" name="Rectangle 1098"/>
                  <p:cNvSpPr/>
                  <p:nvPr/>
                </p:nvSpPr>
                <p:spPr>
                  <a:xfrm>
                    <a:off x="6405558" y="3157153"/>
                    <a:ext cx="444721" cy="742536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>
                      <a:solidFill>
                        <a:prstClr val="white"/>
                      </a:solidFill>
                    </a:endParaRPr>
                  </a:p>
                </p:txBody>
              </p:sp>
              <p:cxnSp>
                <p:nvCxnSpPr>
                  <p:cNvPr id="334" name="Straight Connector 1099"/>
                  <p:cNvCxnSpPr/>
                  <p:nvPr/>
                </p:nvCxnSpPr>
                <p:spPr>
                  <a:xfrm flipV="1">
                    <a:off x="6847296" y="3804131"/>
                    <a:ext cx="113419" cy="9242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451919" name="Group 1100"/>
                  <p:cNvGrpSpPr>
                    <a:grpSpLocks/>
                  </p:cNvGrpSpPr>
                  <p:nvPr/>
                </p:nvGrpSpPr>
                <p:grpSpPr bwMode="auto">
                  <a:xfrm>
                    <a:off x="6400318" y="3137421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363" name="Straight Connector 1128"/>
                    <p:cNvCxnSpPr/>
                    <p:nvPr/>
                  </p:nvCxnSpPr>
                  <p:spPr>
                    <a:xfrm flipV="1">
                      <a:off x="7029021" y="2845449"/>
                      <a:ext cx="113419" cy="877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64" name="Straight Connector 1129"/>
                    <p:cNvCxnSpPr/>
                    <p:nvPr/>
                  </p:nvCxnSpPr>
                  <p:spPr>
                    <a:xfrm flipV="1">
                      <a:off x="6581315" y="2933175"/>
                      <a:ext cx="45367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1920" name="Group 1101"/>
                  <p:cNvGrpSpPr>
                    <a:grpSpLocks/>
                  </p:cNvGrpSpPr>
                  <p:nvPr/>
                </p:nvGrpSpPr>
                <p:grpSpPr bwMode="auto">
                  <a:xfrm>
                    <a:off x="6399838" y="3203285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361" name="Straight Connector 1126"/>
                    <p:cNvCxnSpPr/>
                    <p:nvPr/>
                  </p:nvCxnSpPr>
                  <p:spPr>
                    <a:xfrm flipV="1">
                      <a:off x="7029502" y="2845380"/>
                      <a:ext cx="122372" cy="877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62" name="Straight Connector 1127"/>
                    <p:cNvCxnSpPr/>
                    <p:nvPr/>
                  </p:nvCxnSpPr>
                  <p:spPr>
                    <a:xfrm flipV="1">
                      <a:off x="6581796" y="2933106"/>
                      <a:ext cx="45367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1921" name="Group 1102"/>
                  <p:cNvGrpSpPr>
                    <a:grpSpLocks/>
                  </p:cNvGrpSpPr>
                  <p:nvPr/>
                </p:nvGrpSpPr>
                <p:grpSpPr bwMode="auto">
                  <a:xfrm>
                    <a:off x="6399358" y="3269149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359" name="Straight Connector 1124"/>
                    <p:cNvCxnSpPr/>
                    <p:nvPr/>
                  </p:nvCxnSpPr>
                  <p:spPr>
                    <a:xfrm flipV="1">
                      <a:off x="7026996" y="2845310"/>
                      <a:ext cx="113419" cy="877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60" name="Straight Connector 1125"/>
                    <p:cNvCxnSpPr/>
                    <p:nvPr/>
                  </p:nvCxnSpPr>
                  <p:spPr>
                    <a:xfrm flipV="1">
                      <a:off x="6582275" y="2933036"/>
                      <a:ext cx="45069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1922" name="Group 1103"/>
                  <p:cNvGrpSpPr>
                    <a:grpSpLocks/>
                  </p:cNvGrpSpPr>
                  <p:nvPr/>
                </p:nvGrpSpPr>
                <p:grpSpPr bwMode="auto">
                  <a:xfrm>
                    <a:off x="6398878" y="3335013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357" name="Straight Connector 1122"/>
                    <p:cNvCxnSpPr/>
                    <p:nvPr/>
                  </p:nvCxnSpPr>
                  <p:spPr>
                    <a:xfrm flipV="1">
                      <a:off x="7027475" y="2840540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58" name="Straight Connector 1123"/>
                    <p:cNvCxnSpPr/>
                    <p:nvPr/>
                  </p:nvCxnSpPr>
                  <p:spPr>
                    <a:xfrm flipV="1">
                      <a:off x="6582755" y="2932966"/>
                      <a:ext cx="45069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1923" name="Group 1104"/>
                  <p:cNvGrpSpPr>
                    <a:grpSpLocks/>
                  </p:cNvGrpSpPr>
                  <p:nvPr/>
                </p:nvGrpSpPr>
                <p:grpSpPr bwMode="auto">
                  <a:xfrm>
                    <a:off x="6398398" y="3400877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355" name="Straight Connector 1120"/>
                    <p:cNvCxnSpPr/>
                    <p:nvPr/>
                  </p:nvCxnSpPr>
                  <p:spPr>
                    <a:xfrm flipV="1">
                      <a:off x="7027955" y="2840471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56" name="Straight Connector 1121"/>
                    <p:cNvCxnSpPr/>
                    <p:nvPr/>
                  </p:nvCxnSpPr>
                  <p:spPr>
                    <a:xfrm flipV="1">
                      <a:off x="6583234" y="2932897"/>
                      <a:ext cx="45069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1924" name="Group 1105"/>
                  <p:cNvGrpSpPr>
                    <a:grpSpLocks/>
                  </p:cNvGrpSpPr>
                  <p:nvPr/>
                </p:nvGrpSpPr>
                <p:grpSpPr bwMode="auto">
                  <a:xfrm>
                    <a:off x="6397918" y="3466741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353" name="Straight Connector 1118"/>
                    <p:cNvCxnSpPr/>
                    <p:nvPr/>
                  </p:nvCxnSpPr>
                  <p:spPr>
                    <a:xfrm flipV="1">
                      <a:off x="7028436" y="2840401"/>
                      <a:ext cx="113419" cy="986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54" name="Straight Connector 1119"/>
                    <p:cNvCxnSpPr/>
                    <p:nvPr/>
                  </p:nvCxnSpPr>
                  <p:spPr>
                    <a:xfrm flipV="1">
                      <a:off x="6592669" y="2939093"/>
                      <a:ext cx="441737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1925" name="Group 1106"/>
                  <p:cNvGrpSpPr>
                    <a:grpSpLocks/>
                  </p:cNvGrpSpPr>
                  <p:nvPr/>
                </p:nvGrpSpPr>
                <p:grpSpPr bwMode="auto">
                  <a:xfrm>
                    <a:off x="6397438" y="3532605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351" name="Straight Connector 1116"/>
                    <p:cNvCxnSpPr/>
                    <p:nvPr/>
                  </p:nvCxnSpPr>
                  <p:spPr>
                    <a:xfrm flipV="1">
                      <a:off x="7028916" y="2840331"/>
                      <a:ext cx="113419" cy="986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52" name="Straight Connector 1117"/>
                    <p:cNvCxnSpPr/>
                    <p:nvPr/>
                  </p:nvCxnSpPr>
                  <p:spPr>
                    <a:xfrm flipV="1">
                      <a:off x="6581209" y="2939023"/>
                      <a:ext cx="45367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1926" name="Group 1107"/>
                  <p:cNvGrpSpPr>
                    <a:grpSpLocks/>
                  </p:cNvGrpSpPr>
                  <p:nvPr/>
                </p:nvGrpSpPr>
                <p:grpSpPr bwMode="auto">
                  <a:xfrm>
                    <a:off x="6396958" y="3598469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349" name="Straight Connector 1114"/>
                    <p:cNvCxnSpPr/>
                    <p:nvPr/>
                  </p:nvCxnSpPr>
                  <p:spPr>
                    <a:xfrm flipV="1">
                      <a:off x="7029395" y="2840262"/>
                      <a:ext cx="122374" cy="986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50" name="Straight Connector 1115"/>
                    <p:cNvCxnSpPr/>
                    <p:nvPr/>
                  </p:nvCxnSpPr>
                  <p:spPr>
                    <a:xfrm flipV="1">
                      <a:off x="6581689" y="2938954"/>
                      <a:ext cx="45367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1927" name="Group 1108"/>
                  <p:cNvGrpSpPr>
                    <a:grpSpLocks/>
                  </p:cNvGrpSpPr>
                  <p:nvPr/>
                </p:nvGrpSpPr>
                <p:grpSpPr bwMode="auto">
                  <a:xfrm>
                    <a:off x="6396478" y="3664333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347" name="Straight Connector 1112"/>
                    <p:cNvCxnSpPr/>
                    <p:nvPr/>
                  </p:nvCxnSpPr>
                  <p:spPr>
                    <a:xfrm flipV="1">
                      <a:off x="7026892" y="2846458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48" name="Straight Connector 1113"/>
                    <p:cNvCxnSpPr/>
                    <p:nvPr/>
                  </p:nvCxnSpPr>
                  <p:spPr>
                    <a:xfrm flipV="1">
                      <a:off x="6582170" y="2938884"/>
                      <a:ext cx="450692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1928" name="Group 1109"/>
                  <p:cNvGrpSpPr>
                    <a:grpSpLocks/>
                  </p:cNvGrpSpPr>
                  <p:nvPr/>
                </p:nvGrpSpPr>
                <p:grpSpPr bwMode="auto">
                  <a:xfrm>
                    <a:off x="6395998" y="3730197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345" name="Straight Connector 1110"/>
                    <p:cNvCxnSpPr/>
                    <p:nvPr/>
                  </p:nvCxnSpPr>
                  <p:spPr>
                    <a:xfrm flipV="1">
                      <a:off x="7027372" y="2846389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46" name="Straight Connector 1111"/>
                    <p:cNvCxnSpPr/>
                    <p:nvPr/>
                  </p:nvCxnSpPr>
                  <p:spPr>
                    <a:xfrm flipV="1">
                      <a:off x="6582649" y="2938815"/>
                      <a:ext cx="450692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grpSp>
              <p:nvGrpSpPr>
                <p:cNvPr id="451892" name="Group 1073"/>
                <p:cNvGrpSpPr>
                  <a:grpSpLocks/>
                </p:cNvGrpSpPr>
                <p:nvPr/>
              </p:nvGrpSpPr>
              <p:grpSpPr bwMode="auto">
                <a:xfrm>
                  <a:off x="6280049" y="2055335"/>
                  <a:ext cx="731610" cy="920732"/>
                  <a:chOff x="6280049" y="2055335"/>
                  <a:chExt cx="731610" cy="920732"/>
                </a:xfrm>
              </p:grpSpPr>
              <p:grpSp>
                <p:nvGrpSpPr>
                  <p:cNvPr id="451893" name="Group 1074"/>
                  <p:cNvGrpSpPr>
                    <a:grpSpLocks/>
                  </p:cNvGrpSpPr>
                  <p:nvPr/>
                </p:nvGrpSpPr>
                <p:grpSpPr bwMode="auto">
                  <a:xfrm>
                    <a:off x="6280049" y="2055335"/>
                    <a:ext cx="680752" cy="139401"/>
                    <a:chOff x="5414286" y="2921098"/>
                    <a:chExt cx="680752" cy="139401"/>
                  </a:xfrm>
                </p:grpSpPr>
                <p:sp>
                  <p:nvSpPr>
                    <p:cNvPr id="451907" name="Rectangle 18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415941" y="2995548"/>
                      <a:ext cx="549972" cy="64228"/>
                    </a:xfrm>
                    <a:prstGeom prst="rect">
                      <a:avLst/>
                    </a:prstGeom>
                    <a:gradFill rotWithShape="1">
                      <a:gsLst>
                        <a:gs pos="0">
                          <a:schemeClr val="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 i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p:txBody>
                </p:sp>
                <p:sp>
                  <p:nvSpPr>
                    <p:cNvPr id="451908" name="AutoShape 18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415941" y="2920355"/>
                      <a:ext cx="675469" cy="78327"/>
                    </a:xfrm>
                    <a:prstGeom prst="parallelogram">
                      <a:avLst>
                        <a:gd name="adj" fmla="val 122768"/>
                      </a:avLst>
                    </a:prstGeom>
                    <a:gradFill rotWithShape="1">
                      <a:gsLst>
                        <a:gs pos="0">
                          <a:schemeClr val="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 i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p:txBody>
                </p:sp>
                <p:sp>
                  <p:nvSpPr>
                    <p:cNvPr id="451909" name="Freeform 190"/>
                    <p:cNvSpPr>
                      <a:spLocks/>
                    </p:cNvSpPr>
                    <p:nvPr/>
                  </p:nvSpPr>
                  <p:spPr bwMode="auto">
                    <a:xfrm>
                      <a:off x="5969606" y="2921922"/>
                      <a:ext cx="125497" cy="137855"/>
                    </a:xfrm>
                    <a:custGeom>
                      <a:avLst/>
                      <a:gdLst>
                        <a:gd name="T0" fmla="*/ 0 w 169"/>
                        <a:gd name="T1" fmla="*/ 84929 h 224"/>
                        <a:gd name="T2" fmla="*/ 0 w 169"/>
                        <a:gd name="T3" fmla="*/ 137855 h 224"/>
                        <a:gd name="T4" fmla="*/ 125497 w 169"/>
                        <a:gd name="T5" fmla="*/ 47388 h 224"/>
                        <a:gd name="T6" fmla="*/ 125497 w 169"/>
                        <a:gd name="T7" fmla="*/ 0 h 224"/>
                        <a:gd name="T8" fmla="*/ 0 w 169"/>
                        <a:gd name="T9" fmla="*/ 84929 h 224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169"/>
                        <a:gd name="T16" fmla="*/ 0 h 224"/>
                        <a:gd name="T17" fmla="*/ 169 w 169"/>
                        <a:gd name="T18" fmla="*/ 224 h 224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169" h="224">
                          <a:moveTo>
                            <a:pt x="0" y="138"/>
                          </a:moveTo>
                          <a:lnTo>
                            <a:pt x="0" y="224"/>
                          </a:lnTo>
                          <a:lnTo>
                            <a:pt x="169" y="77"/>
                          </a:lnTo>
                          <a:lnTo>
                            <a:pt x="169" y="0"/>
                          </a:lnTo>
                          <a:lnTo>
                            <a:pt x="0" y="138"/>
                          </a:ln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6350" cmpd="sng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51910" name="Freeform 191"/>
                    <p:cNvSpPr>
                      <a:spLocks/>
                    </p:cNvSpPr>
                    <p:nvPr/>
                  </p:nvSpPr>
                  <p:spPr bwMode="auto">
                    <a:xfrm>
                      <a:off x="5500836" y="2936020"/>
                      <a:ext cx="524136" cy="45430"/>
                    </a:xfrm>
                    <a:custGeom>
                      <a:avLst/>
                      <a:gdLst>
                        <a:gd name="T0" fmla="*/ 0 w 280"/>
                        <a:gd name="T1" fmla="*/ 45430 h 63"/>
                        <a:gd name="T2" fmla="*/ 69261 w 280"/>
                        <a:gd name="T3" fmla="*/ 44709 h 63"/>
                        <a:gd name="T4" fmla="*/ 409949 w 280"/>
                        <a:gd name="T5" fmla="*/ 0 h 63"/>
                        <a:gd name="T6" fmla="*/ 524136 w 280"/>
                        <a:gd name="T7" fmla="*/ 0 h 63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80"/>
                        <a:gd name="T13" fmla="*/ 0 h 63"/>
                        <a:gd name="T14" fmla="*/ 280 w 280"/>
                        <a:gd name="T15" fmla="*/ 63 h 63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80" h="63">
                          <a:moveTo>
                            <a:pt x="0" y="63"/>
                          </a:moveTo>
                          <a:lnTo>
                            <a:pt x="37" y="62"/>
                          </a:lnTo>
                          <a:lnTo>
                            <a:pt x="219" y="0"/>
                          </a:lnTo>
                          <a:lnTo>
                            <a:pt x="280" y="0"/>
                          </a:lnTo>
                        </a:path>
                      </a:pathLst>
                    </a:custGeom>
                    <a:noFill/>
                    <a:ln w="1587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51911" name="Freeform 192"/>
                    <p:cNvSpPr>
                      <a:spLocks/>
                    </p:cNvSpPr>
                    <p:nvPr/>
                  </p:nvSpPr>
                  <p:spPr bwMode="auto">
                    <a:xfrm>
                      <a:off x="5622643" y="2932887"/>
                      <a:ext cx="302670" cy="53262"/>
                    </a:xfrm>
                    <a:custGeom>
                      <a:avLst/>
                      <a:gdLst>
                        <a:gd name="T0" fmla="*/ 0 w 293"/>
                        <a:gd name="T1" fmla="*/ 0 h 93"/>
                        <a:gd name="T2" fmla="*/ 69211 w 293"/>
                        <a:gd name="T3" fmla="*/ 573 h 93"/>
                        <a:gd name="T4" fmla="*/ 201436 w 293"/>
                        <a:gd name="T5" fmla="*/ 53262 h 93"/>
                        <a:gd name="T6" fmla="*/ 302670 w 293"/>
                        <a:gd name="T7" fmla="*/ 53262 h 93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93"/>
                        <a:gd name="T13" fmla="*/ 0 h 93"/>
                        <a:gd name="T14" fmla="*/ 293 w 293"/>
                        <a:gd name="T15" fmla="*/ 93 h 93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93" h="93">
                          <a:moveTo>
                            <a:pt x="0" y="0"/>
                          </a:moveTo>
                          <a:lnTo>
                            <a:pt x="67" y="1"/>
                          </a:lnTo>
                          <a:lnTo>
                            <a:pt x="195" y="93"/>
                          </a:lnTo>
                          <a:lnTo>
                            <a:pt x="293" y="93"/>
                          </a:lnTo>
                        </a:path>
                      </a:pathLst>
                    </a:custGeom>
                    <a:noFill/>
                    <a:ln w="1587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/>
                    <a:lstStyle/>
                    <a:p>
                      <a:endParaRPr lang="el-GR"/>
                    </a:p>
                  </p:txBody>
                </p:sp>
              </p:grpSp>
              <p:cxnSp>
                <p:nvCxnSpPr>
                  <p:cNvPr id="310" name="Straight Connector 1075"/>
                  <p:cNvCxnSpPr/>
                  <p:nvPr/>
                </p:nvCxnSpPr>
                <p:spPr>
                  <a:xfrm flipH="1">
                    <a:off x="6997778" y="2125086"/>
                    <a:ext cx="11072" cy="844360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11" name="Straight Connector 1076"/>
                  <p:cNvCxnSpPr/>
                  <p:nvPr/>
                </p:nvCxnSpPr>
                <p:spPr>
                  <a:xfrm>
                    <a:off x="6875971" y="2303671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12" name="Straight Connector 1077"/>
                  <p:cNvCxnSpPr/>
                  <p:nvPr/>
                </p:nvCxnSpPr>
                <p:spPr>
                  <a:xfrm>
                    <a:off x="6872281" y="2367898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13" name="Straight Connector 1078"/>
                  <p:cNvCxnSpPr/>
                  <p:nvPr/>
                </p:nvCxnSpPr>
                <p:spPr>
                  <a:xfrm>
                    <a:off x="6872281" y="2444659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14" name="Straight Connector 1079"/>
                  <p:cNvCxnSpPr/>
                  <p:nvPr/>
                </p:nvCxnSpPr>
                <p:spPr>
                  <a:xfrm>
                    <a:off x="6868588" y="2508886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15" name="Straight Connector 1080"/>
                  <p:cNvCxnSpPr/>
                  <p:nvPr/>
                </p:nvCxnSpPr>
                <p:spPr>
                  <a:xfrm>
                    <a:off x="6864898" y="2569981"/>
                    <a:ext cx="14026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16" name="Straight Connector 1081"/>
                  <p:cNvCxnSpPr/>
                  <p:nvPr/>
                </p:nvCxnSpPr>
                <p:spPr>
                  <a:xfrm>
                    <a:off x="6864898" y="2637342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17" name="Straight Connector 1082"/>
                  <p:cNvCxnSpPr/>
                  <p:nvPr/>
                </p:nvCxnSpPr>
                <p:spPr>
                  <a:xfrm>
                    <a:off x="6861206" y="2706269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18" name="Straight Connector 1083"/>
                  <p:cNvCxnSpPr/>
                  <p:nvPr/>
                </p:nvCxnSpPr>
                <p:spPr>
                  <a:xfrm>
                    <a:off x="6868588" y="2775197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19" name="Straight Connector 1084"/>
                  <p:cNvCxnSpPr/>
                  <p:nvPr/>
                </p:nvCxnSpPr>
                <p:spPr>
                  <a:xfrm>
                    <a:off x="6872281" y="2842558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20" name="Straight Connector 1085"/>
                  <p:cNvCxnSpPr/>
                  <p:nvPr/>
                </p:nvCxnSpPr>
                <p:spPr>
                  <a:xfrm>
                    <a:off x="6872281" y="2911485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21" name="Straight Connector 1086"/>
                  <p:cNvCxnSpPr/>
                  <p:nvPr/>
                </p:nvCxnSpPr>
                <p:spPr>
                  <a:xfrm>
                    <a:off x="6875971" y="2975713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22" name="Straight Connector 1087"/>
                  <p:cNvCxnSpPr/>
                  <p:nvPr/>
                </p:nvCxnSpPr>
                <p:spPr>
                  <a:xfrm flipH="1">
                    <a:off x="6875971" y="2131353"/>
                    <a:ext cx="136572" cy="0"/>
                  </a:xfrm>
                  <a:prstGeom prst="line">
                    <a:avLst/>
                  </a:prstGeom>
                  <a:ln w="2222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</p:grpSp>
        <p:grpSp>
          <p:nvGrpSpPr>
            <p:cNvPr id="451599" name="Group 1309"/>
            <p:cNvGrpSpPr>
              <a:grpSpLocks/>
            </p:cNvGrpSpPr>
            <p:nvPr/>
          </p:nvGrpSpPr>
          <p:grpSpPr bwMode="auto">
            <a:xfrm>
              <a:off x="5422100" y="2766672"/>
              <a:ext cx="1470209" cy="1869141"/>
              <a:chOff x="916173" y="4038600"/>
              <a:chExt cx="1470209" cy="1869141"/>
            </a:xfrm>
          </p:grpSpPr>
          <p:grpSp>
            <p:nvGrpSpPr>
              <p:cNvPr id="451636" name="Group 187"/>
              <p:cNvGrpSpPr>
                <a:grpSpLocks/>
              </p:cNvGrpSpPr>
              <p:nvPr/>
            </p:nvGrpSpPr>
            <p:grpSpPr bwMode="auto">
              <a:xfrm>
                <a:off x="1295400" y="4038600"/>
                <a:ext cx="1052512" cy="355600"/>
                <a:chOff x="4410" y="1365"/>
                <a:chExt cx="663" cy="224"/>
              </a:xfrm>
            </p:grpSpPr>
            <p:sp>
              <p:nvSpPr>
                <p:cNvPr id="451877" name="Rectangle 188"/>
                <p:cNvSpPr>
                  <a:spLocks noChangeArrowheads="1"/>
                </p:cNvSpPr>
                <p:nvPr/>
              </p:nvSpPr>
              <p:spPr bwMode="auto">
                <a:xfrm>
                  <a:off x="4410" y="1497"/>
                  <a:ext cx="495" cy="87"/>
                </a:xfrm>
                <a:prstGeom prst="rect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chemeClr val="bg1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0">
                    <a:solidFill>
                      <a:srgbClr val="0000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451878" name="AutoShape 189"/>
                <p:cNvSpPr>
                  <a:spLocks noChangeArrowheads="1"/>
                </p:cNvSpPr>
                <p:nvPr/>
              </p:nvSpPr>
              <p:spPr bwMode="auto">
                <a:xfrm>
                  <a:off x="4410" y="1368"/>
                  <a:ext cx="663" cy="135"/>
                </a:xfrm>
                <a:prstGeom prst="parallelogram">
                  <a:avLst>
                    <a:gd name="adj" fmla="val 122778"/>
                  </a:avLst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chemeClr val="bg1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 i="0">
                    <a:solidFill>
                      <a:srgbClr val="000000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451879" name="Freeform 190"/>
                <p:cNvSpPr>
                  <a:spLocks/>
                </p:cNvSpPr>
                <p:nvPr/>
              </p:nvSpPr>
              <p:spPr bwMode="auto">
                <a:xfrm>
                  <a:off x="4904" y="1365"/>
                  <a:ext cx="169" cy="224"/>
                </a:xfrm>
                <a:custGeom>
                  <a:avLst/>
                  <a:gdLst>
                    <a:gd name="T0" fmla="*/ 0 w 169"/>
                    <a:gd name="T1" fmla="*/ 138 h 224"/>
                    <a:gd name="T2" fmla="*/ 0 w 169"/>
                    <a:gd name="T3" fmla="*/ 224 h 224"/>
                    <a:gd name="T4" fmla="*/ 169 w 169"/>
                    <a:gd name="T5" fmla="*/ 77 h 224"/>
                    <a:gd name="T6" fmla="*/ 169 w 169"/>
                    <a:gd name="T7" fmla="*/ 0 h 224"/>
                    <a:gd name="T8" fmla="*/ 0 w 169"/>
                    <a:gd name="T9" fmla="*/ 138 h 22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9"/>
                    <a:gd name="T16" fmla="*/ 0 h 224"/>
                    <a:gd name="T17" fmla="*/ 169 w 169"/>
                    <a:gd name="T18" fmla="*/ 224 h 22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9" h="224">
                      <a:moveTo>
                        <a:pt x="0" y="138"/>
                      </a:moveTo>
                      <a:lnTo>
                        <a:pt x="0" y="224"/>
                      </a:lnTo>
                      <a:lnTo>
                        <a:pt x="169" y="77"/>
                      </a:lnTo>
                      <a:lnTo>
                        <a:pt x="169" y="0"/>
                      </a:lnTo>
                      <a:lnTo>
                        <a:pt x="0" y="138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6350" cmpd="sng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51880" name="Freeform 191"/>
                <p:cNvSpPr>
                  <a:spLocks/>
                </p:cNvSpPr>
                <p:nvPr/>
              </p:nvSpPr>
              <p:spPr bwMode="auto">
                <a:xfrm>
                  <a:off x="4475" y="1392"/>
                  <a:ext cx="506" cy="80"/>
                </a:xfrm>
                <a:custGeom>
                  <a:avLst/>
                  <a:gdLst>
                    <a:gd name="T0" fmla="*/ 0 w 280"/>
                    <a:gd name="T1" fmla="*/ 80 h 63"/>
                    <a:gd name="T2" fmla="*/ 67 w 280"/>
                    <a:gd name="T3" fmla="*/ 79 h 63"/>
                    <a:gd name="T4" fmla="*/ 396 w 280"/>
                    <a:gd name="T5" fmla="*/ 0 h 63"/>
                    <a:gd name="T6" fmla="*/ 506 w 280"/>
                    <a:gd name="T7" fmla="*/ 0 h 6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80"/>
                    <a:gd name="T13" fmla="*/ 0 h 63"/>
                    <a:gd name="T14" fmla="*/ 280 w 280"/>
                    <a:gd name="T15" fmla="*/ 63 h 6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80" h="63">
                      <a:moveTo>
                        <a:pt x="0" y="63"/>
                      </a:moveTo>
                      <a:lnTo>
                        <a:pt x="37" y="62"/>
                      </a:lnTo>
                      <a:lnTo>
                        <a:pt x="219" y="0"/>
                      </a:lnTo>
                      <a:lnTo>
                        <a:pt x="280" y="0"/>
                      </a:lnTo>
                    </a:path>
                  </a:pathLst>
                </a:custGeom>
                <a:noFill/>
                <a:ln w="19050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451881" name="Freeform 192"/>
                <p:cNvSpPr>
                  <a:spLocks/>
                </p:cNvSpPr>
                <p:nvPr/>
              </p:nvSpPr>
              <p:spPr bwMode="auto">
                <a:xfrm>
                  <a:off x="4593" y="1388"/>
                  <a:ext cx="293" cy="93"/>
                </a:xfrm>
                <a:custGeom>
                  <a:avLst/>
                  <a:gdLst>
                    <a:gd name="T0" fmla="*/ 0 w 293"/>
                    <a:gd name="T1" fmla="*/ 0 h 93"/>
                    <a:gd name="T2" fmla="*/ 67 w 293"/>
                    <a:gd name="T3" fmla="*/ 1 h 93"/>
                    <a:gd name="T4" fmla="*/ 195 w 293"/>
                    <a:gd name="T5" fmla="*/ 93 h 93"/>
                    <a:gd name="T6" fmla="*/ 293 w 293"/>
                    <a:gd name="T7" fmla="*/ 93 h 9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93"/>
                    <a:gd name="T13" fmla="*/ 0 h 93"/>
                    <a:gd name="T14" fmla="*/ 293 w 293"/>
                    <a:gd name="T15" fmla="*/ 93 h 9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93" h="93">
                      <a:moveTo>
                        <a:pt x="0" y="0"/>
                      </a:moveTo>
                      <a:lnTo>
                        <a:pt x="67" y="1"/>
                      </a:lnTo>
                      <a:lnTo>
                        <a:pt x="195" y="93"/>
                      </a:lnTo>
                      <a:lnTo>
                        <a:pt x="293" y="93"/>
                      </a:lnTo>
                    </a:path>
                  </a:pathLst>
                </a:custGeom>
                <a:noFill/>
                <a:ln w="19050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cxnSp>
            <p:nvCxnSpPr>
              <p:cNvPr id="53" name="Straight Connector 1311"/>
              <p:cNvCxnSpPr/>
              <p:nvPr/>
            </p:nvCxnSpPr>
            <p:spPr>
              <a:xfrm flipH="1">
                <a:off x="1181303" y="4380581"/>
                <a:ext cx="355562" cy="49511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1312"/>
              <p:cNvCxnSpPr>
                <a:stCxn id="451877" idx="2"/>
              </p:cNvCxnSpPr>
              <p:nvPr/>
            </p:nvCxnSpPr>
            <p:spPr>
              <a:xfrm flipH="1">
                <a:off x="1486071" y="4390103"/>
                <a:ext cx="201591" cy="48558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Straight Connector 1313"/>
              <p:cNvCxnSpPr/>
              <p:nvPr/>
            </p:nvCxnSpPr>
            <p:spPr>
              <a:xfrm>
                <a:off x="1803537" y="4394864"/>
                <a:ext cx="57144" cy="491936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Straight Connector 1314"/>
              <p:cNvCxnSpPr>
                <a:endCxn id="451662" idx="0"/>
              </p:cNvCxnSpPr>
              <p:nvPr/>
            </p:nvCxnSpPr>
            <p:spPr>
              <a:xfrm>
                <a:off x="1943222" y="4418667"/>
                <a:ext cx="274608" cy="457024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51641" name="Group 1315"/>
              <p:cNvGrpSpPr>
                <a:grpSpLocks/>
              </p:cNvGrpSpPr>
              <p:nvPr/>
            </p:nvGrpSpPr>
            <p:grpSpPr bwMode="auto">
              <a:xfrm>
                <a:off x="916173" y="4876800"/>
                <a:ext cx="331695" cy="1030941"/>
                <a:chOff x="6240352" y="2055335"/>
                <a:chExt cx="771307" cy="1017716"/>
              </a:xfrm>
            </p:grpSpPr>
            <p:grpSp>
              <p:nvGrpSpPr>
                <p:cNvPr id="451819" name="Group 1493"/>
                <p:cNvGrpSpPr>
                  <a:grpSpLocks/>
                </p:cNvGrpSpPr>
                <p:nvPr/>
              </p:nvGrpSpPr>
              <p:grpSpPr bwMode="auto">
                <a:xfrm>
                  <a:off x="6240352" y="2235573"/>
                  <a:ext cx="697981" cy="837478"/>
                  <a:chOff x="6395998" y="3062424"/>
                  <a:chExt cx="564403" cy="837478"/>
                </a:xfrm>
              </p:grpSpPr>
              <p:sp>
                <p:nvSpPr>
                  <p:cNvPr id="256" name="Rectangle 1514"/>
                  <p:cNvSpPr/>
                  <p:nvPr/>
                </p:nvSpPr>
                <p:spPr>
                  <a:xfrm>
                    <a:off x="6509502" y="3056544"/>
                    <a:ext cx="447707" cy="747236"/>
                  </a:xfrm>
                  <a:prstGeom prst="rect">
                    <a:avLst/>
                  </a:prstGeom>
                  <a:noFill/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>
                      <a:solidFill>
                        <a:prstClr val="white"/>
                      </a:solidFill>
                    </a:endParaRPr>
                  </a:p>
                </p:txBody>
              </p:sp>
              <p:cxnSp>
                <p:nvCxnSpPr>
                  <p:cNvPr id="257" name="Straight Connector 1515"/>
                  <p:cNvCxnSpPr/>
                  <p:nvPr/>
                </p:nvCxnSpPr>
                <p:spPr>
                  <a:xfrm flipV="1">
                    <a:off x="6846775" y="3056544"/>
                    <a:ext cx="113419" cy="92426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58" name="Rectangle 1516"/>
                  <p:cNvSpPr/>
                  <p:nvPr/>
                </p:nvSpPr>
                <p:spPr>
                  <a:xfrm>
                    <a:off x="6476671" y="3065943"/>
                    <a:ext cx="131327" cy="115923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>
                      <a:solidFill>
                        <a:prstClr val="white"/>
                      </a:solidFill>
                    </a:endParaRPr>
                  </a:p>
                </p:txBody>
              </p:sp>
              <p:cxnSp>
                <p:nvCxnSpPr>
                  <p:cNvPr id="259" name="Straight Connector 1517"/>
                  <p:cNvCxnSpPr/>
                  <p:nvPr/>
                </p:nvCxnSpPr>
                <p:spPr>
                  <a:xfrm flipV="1">
                    <a:off x="6396083" y="3056544"/>
                    <a:ext cx="113419" cy="92426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60" name="Rectangle 1518"/>
                  <p:cNvSpPr/>
                  <p:nvPr/>
                </p:nvSpPr>
                <p:spPr>
                  <a:xfrm>
                    <a:off x="6816928" y="3701955"/>
                    <a:ext cx="131327" cy="115923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261" name="Rectangle 1519"/>
                  <p:cNvSpPr/>
                  <p:nvPr/>
                </p:nvSpPr>
                <p:spPr>
                  <a:xfrm>
                    <a:off x="6405038" y="3152103"/>
                    <a:ext cx="444721" cy="747235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>
                      <a:solidFill>
                        <a:prstClr val="white"/>
                      </a:solidFill>
                    </a:endParaRPr>
                  </a:p>
                </p:txBody>
              </p:sp>
              <p:cxnSp>
                <p:nvCxnSpPr>
                  <p:cNvPr id="262" name="Straight Connector 1520"/>
                  <p:cNvCxnSpPr/>
                  <p:nvPr/>
                </p:nvCxnSpPr>
                <p:spPr>
                  <a:xfrm flipV="1">
                    <a:off x="6846775" y="3803780"/>
                    <a:ext cx="113419" cy="9242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451847" name="Group 1521"/>
                  <p:cNvGrpSpPr>
                    <a:grpSpLocks/>
                  </p:cNvGrpSpPr>
                  <p:nvPr/>
                </p:nvGrpSpPr>
                <p:grpSpPr bwMode="auto">
                  <a:xfrm>
                    <a:off x="6400318" y="3137421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291" name="Straight Connector 1549"/>
                    <p:cNvCxnSpPr/>
                    <p:nvPr/>
                  </p:nvCxnSpPr>
                  <p:spPr>
                    <a:xfrm flipV="1">
                      <a:off x="7028500" y="2840398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92" name="Straight Connector 1550"/>
                    <p:cNvCxnSpPr/>
                    <p:nvPr/>
                  </p:nvCxnSpPr>
                  <p:spPr>
                    <a:xfrm flipV="1">
                      <a:off x="6580794" y="2932824"/>
                      <a:ext cx="45367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1848" name="Group 1522"/>
                  <p:cNvGrpSpPr>
                    <a:grpSpLocks/>
                  </p:cNvGrpSpPr>
                  <p:nvPr/>
                </p:nvGrpSpPr>
                <p:grpSpPr bwMode="auto">
                  <a:xfrm>
                    <a:off x="6399838" y="3203285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289" name="Straight Connector 1547"/>
                    <p:cNvCxnSpPr/>
                    <p:nvPr/>
                  </p:nvCxnSpPr>
                  <p:spPr>
                    <a:xfrm flipV="1">
                      <a:off x="7028981" y="2840329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90" name="Straight Connector 1548"/>
                    <p:cNvCxnSpPr/>
                    <p:nvPr/>
                  </p:nvCxnSpPr>
                  <p:spPr>
                    <a:xfrm flipV="1">
                      <a:off x="6581275" y="2932755"/>
                      <a:ext cx="45367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1849" name="Group 1523"/>
                  <p:cNvGrpSpPr>
                    <a:grpSpLocks/>
                  </p:cNvGrpSpPr>
                  <p:nvPr/>
                </p:nvGrpSpPr>
                <p:grpSpPr bwMode="auto">
                  <a:xfrm>
                    <a:off x="6399358" y="3269149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287" name="Straight Connector 1545"/>
                    <p:cNvCxnSpPr/>
                    <p:nvPr/>
                  </p:nvCxnSpPr>
                  <p:spPr>
                    <a:xfrm flipV="1">
                      <a:off x="7026475" y="2840259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88" name="Straight Connector 1546"/>
                    <p:cNvCxnSpPr/>
                    <p:nvPr/>
                  </p:nvCxnSpPr>
                  <p:spPr>
                    <a:xfrm flipV="1">
                      <a:off x="6581754" y="2932685"/>
                      <a:ext cx="45069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1850" name="Group 1524"/>
                  <p:cNvGrpSpPr>
                    <a:grpSpLocks/>
                  </p:cNvGrpSpPr>
                  <p:nvPr/>
                </p:nvGrpSpPr>
                <p:grpSpPr bwMode="auto">
                  <a:xfrm>
                    <a:off x="6398878" y="3335013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285" name="Straight Connector 1543"/>
                    <p:cNvCxnSpPr/>
                    <p:nvPr/>
                  </p:nvCxnSpPr>
                  <p:spPr>
                    <a:xfrm flipV="1">
                      <a:off x="7026955" y="2840189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86" name="Straight Connector 1544"/>
                    <p:cNvCxnSpPr/>
                    <p:nvPr/>
                  </p:nvCxnSpPr>
                  <p:spPr>
                    <a:xfrm flipV="1">
                      <a:off x="6582234" y="2932615"/>
                      <a:ext cx="45069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1851" name="Group 1525"/>
                  <p:cNvGrpSpPr>
                    <a:grpSpLocks/>
                  </p:cNvGrpSpPr>
                  <p:nvPr/>
                </p:nvGrpSpPr>
                <p:grpSpPr bwMode="auto">
                  <a:xfrm>
                    <a:off x="6398398" y="3400877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283" name="Straight Connector 1541"/>
                    <p:cNvCxnSpPr/>
                    <p:nvPr/>
                  </p:nvCxnSpPr>
                  <p:spPr>
                    <a:xfrm flipV="1">
                      <a:off x="7027434" y="2840120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84" name="Straight Connector 1542"/>
                    <p:cNvCxnSpPr/>
                    <p:nvPr/>
                  </p:nvCxnSpPr>
                  <p:spPr>
                    <a:xfrm flipV="1">
                      <a:off x="6582713" y="2932546"/>
                      <a:ext cx="45069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1852" name="Group 1526"/>
                  <p:cNvGrpSpPr>
                    <a:grpSpLocks/>
                  </p:cNvGrpSpPr>
                  <p:nvPr/>
                </p:nvGrpSpPr>
                <p:grpSpPr bwMode="auto">
                  <a:xfrm>
                    <a:off x="6397918" y="3466741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281" name="Straight Connector 1539"/>
                    <p:cNvCxnSpPr/>
                    <p:nvPr/>
                  </p:nvCxnSpPr>
                  <p:spPr>
                    <a:xfrm flipV="1">
                      <a:off x="7027915" y="2840050"/>
                      <a:ext cx="113419" cy="986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82" name="Straight Connector 1540"/>
                    <p:cNvCxnSpPr/>
                    <p:nvPr/>
                  </p:nvCxnSpPr>
                  <p:spPr>
                    <a:xfrm flipV="1">
                      <a:off x="6583195" y="2938742"/>
                      <a:ext cx="45069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1853" name="Group 1527"/>
                  <p:cNvGrpSpPr>
                    <a:grpSpLocks/>
                  </p:cNvGrpSpPr>
                  <p:nvPr/>
                </p:nvGrpSpPr>
                <p:grpSpPr bwMode="auto">
                  <a:xfrm>
                    <a:off x="6397438" y="3532605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279" name="Straight Connector 1537"/>
                    <p:cNvCxnSpPr/>
                    <p:nvPr/>
                  </p:nvCxnSpPr>
                  <p:spPr>
                    <a:xfrm flipV="1">
                      <a:off x="7028395" y="2839980"/>
                      <a:ext cx="113419" cy="986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80" name="Straight Connector 1538"/>
                    <p:cNvCxnSpPr/>
                    <p:nvPr/>
                  </p:nvCxnSpPr>
                  <p:spPr>
                    <a:xfrm flipV="1">
                      <a:off x="6580688" y="2938672"/>
                      <a:ext cx="45367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1854" name="Group 1528"/>
                  <p:cNvGrpSpPr>
                    <a:grpSpLocks/>
                  </p:cNvGrpSpPr>
                  <p:nvPr/>
                </p:nvGrpSpPr>
                <p:grpSpPr bwMode="auto">
                  <a:xfrm>
                    <a:off x="6396958" y="3598469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277" name="Straight Connector 1535"/>
                    <p:cNvCxnSpPr/>
                    <p:nvPr/>
                  </p:nvCxnSpPr>
                  <p:spPr>
                    <a:xfrm flipV="1">
                      <a:off x="7028874" y="2839911"/>
                      <a:ext cx="113419" cy="986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78" name="Straight Connector 1536"/>
                    <p:cNvCxnSpPr/>
                    <p:nvPr/>
                  </p:nvCxnSpPr>
                  <p:spPr>
                    <a:xfrm flipV="1">
                      <a:off x="6581168" y="2938603"/>
                      <a:ext cx="45367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1855" name="Group 1529"/>
                  <p:cNvGrpSpPr>
                    <a:grpSpLocks/>
                  </p:cNvGrpSpPr>
                  <p:nvPr/>
                </p:nvGrpSpPr>
                <p:grpSpPr bwMode="auto">
                  <a:xfrm>
                    <a:off x="6396478" y="3664333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275" name="Straight Connector 1533"/>
                    <p:cNvCxnSpPr/>
                    <p:nvPr/>
                  </p:nvCxnSpPr>
                  <p:spPr>
                    <a:xfrm flipV="1">
                      <a:off x="7026372" y="2846107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76" name="Straight Connector 1534"/>
                    <p:cNvCxnSpPr/>
                    <p:nvPr/>
                  </p:nvCxnSpPr>
                  <p:spPr>
                    <a:xfrm flipV="1">
                      <a:off x="6581649" y="2938533"/>
                      <a:ext cx="450692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1856" name="Group 1530"/>
                  <p:cNvGrpSpPr>
                    <a:grpSpLocks/>
                  </p:cNvGrpSpPr>
                  <p:nvPr/>
                </p:nvGrpSpPr>
                <p:grpSpPr bwMode="auto">
                  <a:xfrm>
                    <a:off x="6395998" y="3730197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273" name="Straight Connector 1531"/>
                    <p:cNvCxnSpPr/>
                    <p:nvPr/>
                  </p:nvCxnSpPr>
                  <p:spPr>
                    <a:xfrm flipV="1">
                      <a:off x="7026851" y="2846038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74" name="Straight Connector 1532"/>
                    <p:cNvCxnSpPr/>
                    <p:nvPr/>
                  </p:nvCxnSpPr>
                  <p:spPr>
                    <a:xfrm flipV="1">
                      <a:off x="6582129" y="2938463"/>
                      <a:ext cx="450692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grpSp>
              <p:nvGrpSpPr>
                <p:cNvPr id="451820" name="Group 1494"/>
                <p:cNvGrpSpPr>
                  <a:grpSpLocks/>
                </p:cNvGrpSpPr>
                <p:nvPr/>
              </p:nvGrpSpPr>
              <p:grpSpPr bwMode="auto">
                <a:xfrm>
                  <a:off x="6280049" y="2055335"/>
                  <a:ext cx="731610" cy="920732"/>
                  <a:chOff x="6280049" y="2055335"/>
                  <a:chExt cx="731610" cy="920732"/>
                </a:xfrm>
              </p:grpSpPr>
              <p:grpSp>
                <p:nvGrpSpPr>
                  <p:cNvPr id="451821" name="Group 1495"/>
                  <p:cNvGrpSpPr>
                    <a:grpSpLocks/>
                  </p:cNvGrpSpPr>
                  <p:nvPr/>
                </p:nvGrpSpPr>
                <p:grpSpPr bwMode="auto">
                  <a:xfrm>
                    <a:off x="6280049" y="2055335"/>
                    <a:ext cx="680752" cy="139401"/>
                    <a:chOff x="5414286" y="2921098"/>
                    <a:chExt cx="680752" cy="139401"/>
                  </a:xfrm>
                </p:grpSpPr>
                <p:sp>
                  <p:nvSpPr>
                    <p:cNvPr id="451835" name="Rectangle 18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415297" y="2992064"/>
                      <a:ext cx="549972" cy="64228"/>
                    </a:xfrm>
                    <a:prstGeom prst="rect">
                      <a:avLst/>
                    </a:prstGeom>
                    <a:gradFill rotWithShape="1">
                      <a:gsLst>
                        <a:gs pos="0">
                          <a:schemeClr val="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 i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p:txBody>
                </p:sp>
                <p:sp>
                  <p:nvSpPr>
                    <p:cNvPr id="451836" name="AutoShape 18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415297" y="2916871"/>
                      <a:ext cx="675469" cy="78327"/>
                    </a:xfrm>
                    <a:prstGeom prst="parallelogram">
                      <a:avLst>
                        <a:gd name="adj" fmla="val 122768"/>
                      </a:avLst>
                    </a:prstGeom>
                    <a:gradFill rotWithShape="1">
                      <a:gsLst>
                        <a:gs pos="0">
                          <a:schemeClr val="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 i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p:txBody>
                </p:sp>
                <p:sp>
                  <p:nvSpPr>
                    <p:cNvPr id="451837" name="Freeform 190"/>
                    <p:cNvSpPr>
                      <a:spLocks/>
                    </p:cNvSpPr>
                    <p:nvPr/>
                  </p:nvSpPr>
                  <p:spPr bwMode="auto">
                    <a:xfrm>
                      <a:off x="5968962" y="2918438"/>
                      <a:ext cx="125497" cy="137855"/>
                    </a:xfrm>
                    <a:custGeom>
                      <a:avLst/>
                      <a:gdLst>
                        <a:gd name="T0" fmla="*/ 0 w 169"/>
                        <a:gd name="T1" fmla="*/ 84929 h 224"/>
                        <a:gd name="T2" fmla="*/ 0 w 169"/>
                        <a:gd name="T3" fmla="*/ 137855 h 224"/>
                        <a:gd name="T4" fmla="*/ 125497 w 169"/>
                        <a:gd name="T5" fmla="*/ 47388 h 224"/>
                        <a:gd name="T6" fmla="*/ 125497 w 169"/>
                        <a:gd name="T7" fmla="*/ 0 h 224"/>
                        <a:gd name="T8" fmla="*/ 0 w 169"/>
                        <a:gd name="T9" fmla="*/ 84929 h 224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169"/>
                        <a:gd name="T16" fmla="*/ 0 h 224"/>
                        <a:gd name="T17" fmla="*/ 169 w 169"/>
                        <a:gd name="T18" fmla="*/ 224 h 224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169" h="224">
                          <a:moveTo>
                            <a:pt x="0" y="138"/>
                          </a:moveTo>
                          <a:lnTo>
                            <a:pt x="0" y="224"/>
                          </a:lnTo>
                          <a:lnTo>
                            <a:pt x="169" y="77"/>
                          </a:lnTo>
                          <a:lnTo>
                            <a:pt x="169" y="0"/>
                          </a:lnTo>
                          <a:lnTo>
                            <a:pt x="0" y="138"/>
                          </a:ln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6350" cmpd="sng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51838" name="Freeform 191"/>
                    <p:cNvSpPr>
                      <a:spLocks/>
                    </p:cNvSpPr>
                    <p:nvPr/>
                  </p:nvSpPr>
                  <p:spPr bwMode="auto">
                    <a:xfrm>
                      <a:off x="5500191" y="2932536"/>
                      <a:ext cx="524136" cy="45430"/>
                    </a:xfrm>
                    <a:custGeom>
                      <a:avLst/>
                      <a:gdLst>
                        <a:gd name="T0" fmla="*/ 0 w 280"/>
                        <a:gd name="T1" fmla="*/ 45430 h 63"/>
                        <a:gd name="T2" fmla="*/ 69261 w 280"/>
                        <a:gd name="T3" fmla="*/ 44709 h 63"/>
                        <a:gd name="T4" fmla="*/ 409949 w 280"/>
                        <a:gd name="T5" fmla="*/ 0 h 63"/>
                        <a:gd name="T6" fmla="*/ 524136 w 280"/>
                        <a:gd name="T7" fmla="*/ 0 h 63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80"/>
                        <a:gd name="T13" fmla="*/ 0 h 63"/>
                        <a:gd name="T14" fmla="*/ 280 w 280"/>
                        <a:gd name="T15" fmla="*/ 63 h 63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80" h="63">
                          <a:moveTo>
                            <a:pt x="0" y="63"/>
                          </a:moveTo>
                          <a:lnTo>
                            <a:pt x="37" y="62"/>
                          </a:lnTo>
                          <a:lnTo>
                            <a:pt x="219" y="0"/>
                          </a:lnTo>
                          <a:lnTo>
                            <a:pt x="280" y="0"/>
                          </a:lnTo>
                        </a:path>
                      </a:pathLst>
                    </a:custGeom>
                    <a:noFill/>
                    <a:ln w="1587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51839" name="Freeform 192"/>
                    <p:cNvSpPr>
                      <a:spLocks/>
                    </p:cNvSpPr>
                    <p:nvPr/>
                  </p:nvSpPr>
                  <p:spPr bwMode="auto">
                    <a:xfrm>
                      <a:off x="5621999" y="2929403"/>
                      <a:ext cx="302670" cy="53262"/>
                    </a:xfrm>
                    <a:custGeom>
                      <a:avLst/>
                      <a:gdLst>
                        <a:gd name="T0" fmla="*/ 0 w 293"/>
                        <a:gd name="T1" fmla="*/ 0 h 93"/>
                        <a:gd name="T2" fmla="*/ 69211 w 293"/>
                        <a:gd name="T3" fmla="*/ 573 h 93"/>
                        <a:gd name="T4" fmla="*/ 201436 w 293"/>
                        <a:gd name="T5" fmla="*/ 53262 h 93"/>
                        <a:gd name="T6" fmla="*/ 302670 w 293"/>
                        <a:gd name="T7" fmla="*/ 53262 h 93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93"/>
                        <a:gd name="T13" fmla="*/ 0 h 93"/>
                        <a:gd name="T14" fmla="*/ 293 w 293"/>
                        <a:gd name="T15" fmla="*/ 93 h 93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93" h="93">
                          <a:moveTo>
                            <a:pt x="0" y="0"/>
                          </a:moveTo>
                          <a:lnTo>
                            <a:pt x="67" y="1"/>
                          </a:lnTo>
                          <a:lnTo>
                            <a:pt x="195" y="93"/>
                          </a:lnTo>
                          <a:lnTo>
                            <a:pt x="293" y="93"/>
                          </a:lnTo>
                        </a:path>
                      </a:pathLst>
                    </a:custGeom>
                    <a:noFill/>
                    <a:ln w="1587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/>
                    <a:lstStyle/>
                    <a:p>
                      <a:endParaRPr lang="el-GR"/>
                    </a:p>
                  </p:txBody>
                </p:sp>
              </p:grpSp>
              <p:cxnSp>
                <p:nvCxnSpPr>
                  <p:cNvPr id="238" name="Straight Connector 1496"/>
                  <p:cNvCxnSpPr/>
                  <p:nvPr/>
                </p:nvCxnSpPr>
                <p:spPr>
                  <a:xfrm flipH="1">
                    <a:off x="6997134" y="2120035"/>
                    <a:ext cx="11072" cy="849060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39" name="Straight Connector 1497"/>
                  <p:cNvCxnSpPr/>
                  <p:nvPr/>
                </p:nvCxnSpPr>
                <p:spPr>
                  <a:xfrm>
                    <a:off x="6875327" y="2298620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40" name="Straight Connector 1498"/>
                  <p:cNvCxnSpPr/>
                  <p:nvPr/>
                </p:nvCxnSpPr>
                <p:spPr>
                  <a:xfrm>
                    <a:off x="6871637" y="2362848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41" name="Straight Connector 1499"/>
                  <p:cNvCxnSpPr/>
                  <p:nvPr/>
                </p:nvCxnSpPr>
                <p:spPr>
                  <a:xfrm>
                    <a:off x="6871637" y="2439608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42" name="Straight Connector 1500"/>
                  <p:cNvCxnSpPr/>
                  <p:nvPr/>
                </p:nvCxnSpPr>
                <p:spPr>
                  <a:xfrm>
                    <a:off x="6867944" y="2503836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43" name="Straight Connector 1501"/>
                  <p:cNvCxnSpPr/>
                  <p:nvPr/>
                </p:nvCxnSpPr>
                <p:spPr>
                  <a:xfrm>
                    <a:off x="6864254" y="2564930"/>
                    <a:ext cx="14026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44" name="Straight Connector 1502"/>
                  <p:cNvCxnSpPr/>
                  <p:nvPr/>
                </p:nvCxnSpPr>
                <p:spPr>
                  <a:xfrm>
                    <a:off x="6864254" y="2632291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45" name="Straight Connector 1503"/>
                  <p:cNvCxnSpPr/>
                  <p:nvPr/>
                </p:nvCxnSpPr>
                <p:spPr>
                  <a:xfrm>
                    <a:off x="6860562" y="2701219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46" name="Straight Connector 1504"/>
                  <p:cNvCxnSpPr/>
                  <p:nvPr/>
                </p:nvCxnSpPr>
                <p:spPr>
                  <a:xfrm>
                    <a:off x="6867944" y="2770146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47" name="Straight Connector 1505"/>
                  <p:cNvCxnSpPr/>
                  <p:nvPr/>
                </p:nvCxnSpPr>
                <p:spPr>
                  <a:xfrm>
                    <a:off x="6871637" y="2842207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48" name="Straight Connector 1506"/>
                  <p:cNvCxnSpPr/>
                  <p:nvPr/>
                </p:nvCxnSpPr>
                <p:spPr>
                  <a:xfrm>
                    <a:off x="6871637" y="2911134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49" name="Straight Connector 1507"/>
                  <p:cNvCxnSpPr/>
                  <p:nvPr/>
                </p:nvCxnSpPr>
                <p:spPr>
                  <a:xfrm>
                    <a:off x="6875327" y="2975361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50" name="Straight Connector 1508"/>
                  <p:cNvCxnSpPr/>
                  <p:nvPr/>
                </p:nvCxnSpPr>
                <p:spPr>
                  <a:xfrm flipH="1">
                    <a:off x="6875327" y="2126301"/>
                    <a:ext cx="136572" cy="0"/>
                  </a:xfrm>
                  <a:prstGeom prst="line">
                    <a:avLst/>
                  </a:prstGeom>
                  <a:ln w="2222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451642" name="Group 1316"/>
              <p:cNvGrpSpPr>
                <a:grpSpLocks/>
              </p:cNvGrpSpPr>
              <p:nvPr/>
            </p:nvGrpSpPr>
            <p:grpSpPr bwMode="auto">
              <a:xfrm>
                <a:off x="1301655" y="4876798"/>
                <a:ext cx="331695" cy="1030941"/>
                <a:chOff x="6240352" y="2055335"/>
                <a:chExt cx="771307" cy="1017716"/>
              </a:xfrm>
            </p:grpSpPr>
            <p:grpSp>
              <p:nvGrpSpPr>
                <p:cNvPr id="451761" name="Group 1435"/>
                <p:cNvGrpSpPr>
                  <a:grpSpLocks/>
                </p:cNvGrpSpPr>
                <p:nvPr/>
              </p:nvGrpSpPr>
              <p:grpSpPr bwMode="auto">
                <a:xfrm>
                  <a:off x="6240352" y="2235573"/>
                  <a:ext cx="697981" cy="837478"/>
                  <a:chOff x="6395998" y="3062424"/>
                  <a:chExt cx="564403" cy="837478"/>
                </a:xfrm>
              </p:grpSpPr>
              <p:sp>
                <p:nvSpPr>
                  <p:cNvPr id="198" name="Rectangle 1456"/>
                  <p:cNvSpPr/>
                  <p:nvPr/>
                </p:nvSpPr>
                <p:spPr>
                  <a:xfrm>
                    <a:off x="6509953" y="3056546"/>
                    <a:ext cx="447707" cy="747236"/>
                  </a:xfrm>
                  <a:prstGeom prst="rect">
                    <a:avLst/>
                  </a:prstGeom>
                  <a:noFill/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>
                      <a:solidFill>
                        <a:prstClr val="white"/>
                      </a:solidFill>
                    </a:endParaRPr>
                  </a:p>
                </p:txBody>
              </p:sp>
              <p:cxnSp>
                <p:nvCxnSpPr>
                  <p:cNvPr id="199" name="Straight Connector 1457"/>
                  <p:cNvCxnSpPr/>
                  <p:nvPr/>
                </p:nvCxnSpPr>
                <p:spPr>
                  <a:xfrm flipV="1">
                    <a:off x="6847224" y="3056546"/>
                    <a:ext cx="113419" cy="92426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00" name="Rectangle 1458"/>
                  <p:cNvSpPr/>
                  <p:nvPr/>
                </p:nvSpPr>
                <p:spPr>
                  <a:xfrm>
                    <a:off x="6477120" y="3065945"/>
                    <a:ext cx="131327" cy="115923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>
                      <a:solidFill>
                        <a:prstClr val="white"/>
                      </a:solidFill>
                    </a:endParaRPr>
                  </a:p>
                </p:txBody>
              </p:sp>
              <p:cxnSp>
                <p:nvCxnSpPr>
                  <p:cNvPr id="201" name="Straight Connector 1459"/>
                  <p:cNvCxnSpPr/>
                  <p:nvPr/>
                </p:nvCxnSpPr>
                <p:spPr>
                  <a:xfrm flipV="1">
                    <a:off x="6396534" y="3056546"/>
                    <a:ext cx="113419" cy="92426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02" name="Rectangle 1460"/>
                  <p:cNvSpPr/>
                  <p:nvPr/>
                </p:nvSpPr>
                <p:spPr>
                  <a:xfrm>
                    <a:off x="6817377" y="3701957"/>
                    <a:ext cx="131327" cy="115923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203" name="Rectangle 1461"/>
                  <p:cNvSpPr/>
                  <p:nvPr/>
                </p:nvSpPr>
                <p:spPr>
                  <a:xfrm>
                    <a:off x="6405487" y="3152105"/>
                    <a:ext cx="444723" cy="747235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>
                      <a:solidFill>
                        <a:prstClr val="white"/>
                      </a:solidFill>
                    </a:endParaRPr>
                  </a:p>
                </p:txBody>
              </p:sp>
              <p:cxnSp>
                <p:nvCxnSpPr>
                  <p:cNvPr id="204" name="Straight Connector 1462"/>
                  <p:cNvCxnSpPr/>
                  <p:nvPr/>
                </p:nvCxnSpPr>
                <p:spPr>
                  <a:xfrm flipV="1">
                    <a:off x="6847224" y="3803782"/>
                    <a:ext cx="113419" cy="9242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451789" name="Group 1463"/>
                  <p:cNvGrpSpPr>
                    <a:grpSpLocks/>
                  </p:cNvGrpSpPr>
                  <p:nvPr/>
                </p:nvGrpSpPr>
                <p:grpSpPr bwMode="auto">
                  <a:xfrm>
                    <a:off x="6400318" y="3137421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233" name="Straight Connector 1491"/>
                    <p:cNvCxnSpPr/>
                    <p:nvPr/>
                  </p:nvCxnSpPr>
                  <p:spPr>
                    <a:xfrm flipV="1">
                      <a:off x="7028949" y="2840400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34" name="Straight Connector 1492"/>
                    <p:cNvCxnSpPr/>
                    <p:nvPr/>
                  </p:nvCxnSpPr>
                  <p:spPr>
                    <a:xfrm flipV="1">
                      <a:off x="6581243" y="2932826"/>
                      <a:ext cx="45367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1790" name="Group 1464"/>
                  <p:cNvGrpSpPr>
                    <a:grpSpLocks/>
                  </p:cNvGrpSpPr>
                  <p:nvPr/>
                </p:nvGrpSpPr>
                <p:grpSpPr bwMode="auto">
                  <a:xfrm>
                    <a:off x="6399838" y="3203285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231" name="Straight Connector 1489"/>
                    <p:cNvCxnSpPr/>
                    <p:nvPr/>
                  </p:nvCxnSpPr>
                  <p:spPr>
                    <a:xfrm flipV="1">
                      <a:off x="7029431" y="2840331"/>
                      <a:ext cx="122374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32" name="Straight Connector 1490"/>
                    <p:cNvCxnSpPr/>
                    <p:nvPr/>
                  </p:nvCxnSpPr>
                  <p:spPr>
                    <a:xfrm flipV="1">
                      <a:off x="6581724" y="2932757"/>
                      <a:ext cx="45367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1791" name="Group 1465"/>
                  <p:cNvGrpSpPr>
                    <a:grpSpLocks/>
                  </p:cNvGrpSpPr>
                  <p:nvPr/>
                </p:nvGrpSpPr>
                <p:grpSpPr bwMode="auto">
                  <a:xfrm>
                    <a:off x="6399358" y="3269149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229" name="Straight Connector 1487"/>
                    <p:cNvCxnSpPr/>
                    <p:nvPr/>
                  </p:nvCxnSpPr>
                  <p:spPr>
                    <a:xfrm flipV="1">
                      <a:off x="7026926" y="2840261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30" name="Straight Connector 1488"/>
                    <p:cNvCxnSpPr/>
                    <p:nvPr/>
                  </p:nvCxnSpPr>
                  <p:spPr>
                    <a:xfrm flipV="1">
                      <a:off x="6582204" y="2932687"/>
                      <a:ext cx="450692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1792" name="Group 1466"/>
                  <p:cNvGrpSpPr>
                    <a:grpSpLocks/>
                  </p:cNvGrpSpPr>
                  <p:nvPr/>
                </p:nvGrpSpPr>
                <p:grpSpPr bwMode="auto">
                  <a:xfrm>
                    <a:off x="6398878" y="3335013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227" name="Straight Connector 1485"/>
                    <p:cNvCxnSpPr/>
                    <p:nvPr/>
                  </p:nvCxnSpPr>
                  <p:spPr>
                    <a:xfrm flipV="1">
                      <a:off x="7027406" y="2840191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28" name="Straight Connector 1486"/>
                    <p:cNvCxnSpPr/>
                    <p:nvPr/>
                  </p:nvCxnSpPr>
                  <p:spPr>
                    <a:xfrm flipV="1">
                      <a:off x="6582683" y="2932617"/>
                      <a:ext cx="450692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1793" name="Group 1467"/>
                  <p:cNvGrpSpPr>
                    <a:grpSpLocks/>
                  </p:cNvGrpSpPr>
                  <p:nvPr/>
                </p:nvGrpSpPr>
                <p:grpSpPr bwMode="auto">
                  <a:xfrm>
                    <a:off x="6398398" y="3400877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225" name="Straight Connector 1483"/>
                    <p:cNvCxnSpPr/>
                    <p:nvPr/>
                  </p:nvCxnSpPr>
                  <p:spPr>
                    <a:xfrm flipV="1">
                      <a:off x="7027885" y="2840122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26" name="Straight Connector 1484"/>
                    <p:cNvCxnSpPr/>
                    <p:nvPr/>
                  </p:nvCxnSpPr>
                  <p:spPr>
                    <a:xfrm flipV="1">
                      <a:off x="6583163" y="2932548"/>
                      <a:ext cx="450692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1794" name="Group 1468"/>
                  <p:cNvGrpSpPr>
                    <a:grpSpLocks/>
                  </p:cNvGrpSpPr>
                  <p:nvPr/>
                </p:nvGrpSpPr>
                <p:grpSpPr bwMode="auto">
                  <a:xfrm>
                    <a:off x="6397918" y="3466741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223" name="Straight Connector 1481"/>
                    <p:cNvCxnSpPr/>
                    <p:nvPr/>
                  </p:nvCxnSpPr>
                  <p:spPr>
                    <a:xfrm flipV="1">
                      <a:off x="7028367" y="2840052"/>
                      <a:ext cx="113419" cy="986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24" name="Straight Connector 1482"/>
                    <p:cNvCxnSpPr/>
                    <p:nvPr/>
                  </p:nvCxnSpPr>
                  <p:spPr>
                    <a:xfrm flipV="1">
                      <a:off x="6592599" y="2938744"/>
                      <a:ext cx="441737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1795" name="Group 1469"/>
                  <p:cNvGrpSpPr>
                    <a:grpSpLocks/>
                  </p:cNvGrpSpPr>
                  <p:nvPr/>
                </p:nvGrpSpPr>
                <p:grpSpPr bwMode="auto">
                  <a:xfrm>
                    <a:off x="6397438" y="3532605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221" name="Straight Connector 1479"/>
                    <p:cNvCxnSpPr/>
                    <p:nvPr/>
                  </p:nvCxnSpPr>
                  <p:spPr>
                    <a:xfrm flipV="1">
                      <a:off x="7028846" y="2839982"/>
                      <a:ext cx="113419" cy="986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22" name="Straight Connector 1480"/>
                    <p:cNvCxnSpPr/>
                    <p:nvPr/>
                  </p:nvCxnSpPr>
                  <p:spPr>
                    <a:xfrm flipV="1">
                      <a:off x="6581140" y="2938674"/>
                      <a:ext cx="45367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1796" name="Group 1470"/>
                  <p:cNvGrpSpPr>
                    <a:grpSpLocks/>
                  </p:cNvGrpSpPr>
                  <p:nvPr/>
                </p:nvGrpSpPr>
                <p:grpSpPr bwMode="auto">
                  <a:xfrm>
                    <a:off x="6396958" y="3598469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219" name="Straight Connector 1477"/>
                    <p:cNvCxnSpPr/>
                    <p:nvPr/>
                  </p:nvCxnSpPr>
                  <p:spPr>
                    <a:xfrm flipV="1">
                      <a:off x="7029325" y="2839913"/>
                      <a:ext cx="122372" cy="986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20" name="Straight Connector 1478"/>
                    <p:cNvCxnSpPr/>
                    <p:nvPr/>
                  </p:nvCxnSpPr>
                  <p:spPr>
                    <a:xfrm flipV="1">
                      <a:off x="6581619" y="2938605"/>
                      <a:ext cx="45367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1797" name="Group 1471"/>
                  <p:cNvGrpSpPr>
                    <a:grpSpLocks/>
                  </p:cNvGrpSpPr>
                  <p:nvPr/>
                </p:nvGrpSpPr>
                <p:grpSpPr bwMode="auto">
                  <a:xfrm>
                    <a:off x="6396478" y="3664333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217" name="Straight Connector 1475"/>
                    <p:cNvCxnSpPr/>
                    <p:nvPr/>
                  </p:nvCxnSpPr>
                  <p:spPr>
                    <a:xfrm flipV="1">
                      <a:off x="7026821" y="2846109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18" name="Straight Connector 1476"/>
                    <p:cNvCxnSpPr/>
                    <p:nvPr/>
                  </p:nvCxnSpPr>
                  <p:spPr>
                    <a:xfrm flipV="1">
                      <a:off x="6582100" y="2938534"/>
                      <a:ext cx="45069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1798" name="Group 1472"/>
                  <p:cNvGrpSpPr>
                    <a:grpSpLocks/>
                  </p:cNvGrpSpPr>
                  <p:nvPr/>
                </p:nvGrpSpPr>
                <p:grpSpPr bwMode="auto">
                  <a:xfrm>
                    <a:off x="6395998" y="3730197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215" name="Straight Connector 1473"/>
                    <p:cNvCxnSpPr/>
                    <p:nvPr/>
                  </p:nvCxnSpPr>
                  <p:spPr>
                    <a:xfrm flipV="1">
                      <a:off x="7027300" y="2846040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16" name="Straight Connector 1474"/>
                    <p:cNvCxnSpPr/>
                    <p:nvPr/>
                  </p:nvCxnSpPr>
                  <p:spPr>
                    <a:xfrm flipV="1">
                      <a:off x="6582580" y="2938465"/>
                      <a:ext cx="45069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grpSp>
              <p:nvGrpSpPr>
                <p:cNvPr id="451762" name="Group 1436"/>
                <p:cNvGrpSpPr>
                  <a:grpSpLocks/>
                </p:cNvGrpSpPr>
                <p:nvPr/>
              </p:nvGrpSpPr>
              <p:grpSpPr bwMode="auto">
                <a:xfrm>
                  <a:off x="6280049" y="2055335"/>
                  <a:ext cx="731610" cy="920732"/>
                  <a:chOff x="6280049" y="2055335"/>
                  <a:chExt cx="731610" cy="920732"/>
                </a:xfrm>
              </p:grpSpPr>
              <p:grpSp>
                <p:nvGrpSpPr>
                  <p:cNvPr id="451763" name="Group 1437"/>
                  <p:cNvGrpSpPr>
                    <a:grpSpLocks/>
                  </p:cNvGrpSpPr>
                  <p:nvPr/>
                </p:nvGrpSpPr>
                <p:grpSpPr bwMode="auto">
                  <a:xfrm>
                    <a:off x="6280049" y="2055335"/>
                    <a:ext cx="680752" cy="139401"/>
                    <a:chOff x="5414286" y="2921098"/>
                    <a:chExt cx="680752" cy="139401"/>
                  </a:xfrm>
                </p:grpSpPr>
                <p:sp>
                  <p:nvSpPr>
                    <p:cNvPr id="451777" name="Rectangle 18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415853" y="2992066"/>
                      <a:ext cx="549974" cy="64228"/>
                    </a:xfrm>
                    <a:prstGeom prst="rect">
                      <a:avLst/>
                    </a:prstGeom>
                    <a:gradFill rotWithShape="1">
                      <a:gsLst>
                        <a:gs pos="0">
                          <a:schemeClr val="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 i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p:txBody>
                </p:sp>
                <p:sp>
                  <p:nvSpPr>
                    <p:cNvPr id="451778" name="AutoShape 18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415853" y="2916873"/>
                      <a:ext cx="675472" cy="78327"/>
                    </a:xfrm>
                    <a:prstGeom prst="parallelogram">
                      <a:avLst>
                        <a:gd name="adj" fmla="val 122769"/>
                      </a:avLst>
                    </a:prstGeom>
                    <a:gradFill rotWithShape="1">
                      <a:gsLst>
                        <a:gs pos="0">
                          <a:schemeClr val="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 i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p:txBody>
                </p:sp>
                <p:sp>
                  <p:nvSpPr>
                    <p:cNvPr id="451779" name="Freeform 190"/>
                    <p:cNvSpPr>
                      <a:spLocks/>
                    </p:cNvSpPr>
                    <p:nvPr/>
                  </p:nvSpPr>
                  <p:spPr bwMode="auto">
                    <a:xfrm>
                      <a:off x="5969517" y="2918440"/>
                      <a:ext cx="125497" cy="137855"/>
                    </a:xfrm>
                    <a:custGeom>
                      <a:avLst/>
                      <a:gdLst>
                        <a:gd name="T0" fmla="*/ 0 w 169"/>
                        <a:gd name="T1" fmla="*/ 84929 h 224"/>
                        <a:gd name="T2" fmla="*/ 0 w 169"/>
                        <a:gd name="T3" fmla="*/ 137855 h 224"/>
                        <a:gd name="T4" fmla="*/ 125497 w 169"/>
                        <a:gd name="T5" fmla="*/ 47388 h 224"/>
                        <a:gd name="T6" fmla="*/ 125497 w 169"/>
                        <a:gd name="T7" fmla="*/ 0 h 224"/>
                        <a:gd name="T8" fmla="*/ 0 w 169"/>
                        <a:gd name="T9" fmla="*/ 84929 h 224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169"/>
                        <a:gd name="T16" fmla="*/ 0 h 224"/>
                        <a:gd name="T17" fmla="*/ 169 w 169"/>
                        <a:gd name="T18" fmla="*/ 224 h 224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169" h="224">
                          <a:moveTo>
                            <a:pt x="0" y="138"/>
                          </a:moveTo>
                          <a:lnTo>
                            <a:pt x="0" y="224"/>
                          </a:lnTo>
                          <a:lnTo>
                            <a:pt x="169" y="77"/>
                          </a:lnTo>
                          <a:lnTo>
                            <a:pt x="169" y="0"/>
                          </a:lnTo>
                          <a:lnTo>
                            <a:pt x="0" y="138"/>
                          </a:ln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6350" cmpd="sng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51780" name="Freeform 191"/>
                    <p:cNvSpPr>
                      <a:spLocks/>
                    </p:cNvSpPr>
                    <p:nvPr/>
                  </p:nvSpPr>
                  <p:spPr bwMode="auto">
                    <a:xfrm>
                      <a:off x="5500749" y="2932538"/>
                      <a:ext cx="524136" cy="45430"/>
                    </a:xfrm>
                    <a:custGeom>
                      <a:avLst/>
                      <a:gdLst>
                        <a:gd name="T0" fmla="*/ 0 w 280"/>
                        <a:gd name="T1" fmla="*/ 45430 h 63"/>
                        <a:gd name="T2" fmla="*/ 69261 w 280"/>
                        <a:gd name="T3" fmla="*/ 44709 h 63"/>
                        <a:gd name="T4" fmla="*/ 409949 w 280"/>
                        <a:gd name="T5" fmla="*/ 0 h 63"/>
                        <a:gd name="T6" fmla="*/ 524136 w 280"/>
                        <a:gd name="T7" fmla="*/ 0 h 63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80"/>
                        <a:gd name="T13" fmla="*/ 0 h 63"/>
                        <a:gd name="T14" fmla="*/ 280 w 280"/>
                        <a:gd name="T15" fmla="*/ 63 h 63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80" h="63">
                          <a:moveTo>
                            <a:pt x="0" y="63"/>
                          </a:moveTo>
                          <a:lnTo>
                            <a:pt x="37" y="62"/>
                          </a:lnTo>
                          <a:lnTo>
                            <a:pt x="219" y="0"/>
                          </a:lnTo>
                          <a:lnTo>
                            <a:pt x="280" y="0"/>
                          </a:lnTo>
                        </a:path>
                      </a:pathLst>
                    </a:custGeom>
                    <a:noFill/>
                    <a:ln w="1587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51781" name="Freeform 192"/>
                    <p:cNvSpPr>
                      <a:spLocks/>
                    </p:cNvSpPr>
                    <p:nvPr/>
                  </p:nvSpPr>
                  <p:spPr bwMode="auto">
                    <a:xfrm>
                      <a:off x="5622554" y="2929405"/>
                      <a:ext cx="302670" cy="53262"/>
                    </a:xfrm>
                    <a:custGeom>
                      <a:avLst/>
                      <a:gdLst>
                        <a:gd name="T0" fmla="*/ 0 w 293"/>
                        <a:gd name="T1" fmla="*/ 0 h 93"/>
                        <a:gd name="T2" fmla="*/ 69211 w 293"/>
                        <a:gd name="T3" fmla="*/ 573 h 93"/>
                        <a:gd name="T4" fmla="*/ 201436 w 293"/>
                        <a:gd name="T5" fmla="*/ 53262 h 93"/>
                        <a:gd name="T6" fmla="*/ 302670 w 293"/>
                        <a:gd name="T7" fmla="*/ 53262 h 93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93"/>
                        <a:gd name="T13" fmla="*/ 0 h 93"/>
                        <a:gd name="T14" fmla="*/ 293 w 293"/>
                        <a:gd name="T15" fmla="*/ 93 h 93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93" h="93">
                          <a:moveTo>
                            <a:pt x="0" y="0"/>
                          </a:moveTo>
                          <a:lnTo>
                            <a:pt x="67" y="1"/>
                          </a:lnTo>
                          <a:lnTo>
                            <a:pt x="195" y="93"/>
                          </a:lnTo>
                          <a:lnTo>
                            <a:pt x="293" y="93"/>
                          </a:lnTo>
                        </a:path>
                      </a:pathLst>
                    </a:custGeom>
                    <a:noFill/>
                    <a:ln w="1587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/>
                    <a:lstStyle/>
                    <a:p>
                      <a:endParaRPr lang="el-GR"/>
                    </a:p>
                  </p:txBody>
                </p:sp>
              </p:grpSp>
              <p:cxnSp>
                <p:nvCxnSpPr>
                  <p:cNvPr id="180" name="Straight Connector 1438"/>
                  <p:cNvCxnSpPr/>
                  <p:nvPr/>
                </p:nvCxnSpPr>
                <p:spPr>
                  <a:xfrm flipH="1">
                    <a:off x="6997690" y="2120037"/>
                    <a:ext cx="11074" cy="849060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81" name="Straight Connector 1439"/>
                  <p:cNvCxnSpPr/>
                  <p:nvPr/>
                </p:nvCxnSpPr>
                <p:spPr>
                  <a:xfrm>
                    <a:off x="6875885" y="2298622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82" name="Straight Connector 1440"/>
                  <p:cNvCxnSpPr/>
                  <p:nvPr/>
                </p:nvCxnSpPr>
                <p:spPr>
                  <a:xfrm>
                    <a:off x="6872192" y="2362850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83" name="Straight Connector 1441"/>
                  <p:cNvCxnSpPr/>
                  <p:nvPr/>
                </p:nvCxnSpPr>
                <p:spPr>
                  <a:xfrm>
                    <a:off x="6872192" y="2439609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84" name="Straight Connector 1442"/>
                  <p:cNvCxnSpPr/>
                  <p:nvPr/>
                </p:nvCxnSpPr>
                <p:spPr>
                  <a:xfrm>
                    <a:off x="6868502" y="2503838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85" name="Straight Connector 1443"/>
                  <p:cNvCxnSpPr/>
                  <p:nvPr/>
                </p:nvCxnSpPr>
                <p:spPr>
                  <a:xfrm>
                    <a:off x="6864810" y="2564932"/>
                    <a:ext cx="14026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86" name="Straight Connector 1444"/>
                  <p:cNvCxnSpPr/>
                  <p:nvPr/>
                </p:nvCxnSpPr>
                <p:spPr>
                  <a:xfrm>
                    <a:off x="6864810" y="2632293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87" name="Straight Connector 1445"/>
                  <p:cNvCxnSpPr/>
                  <p:nvPr/>
                </p:nvCxnSpPr>
                <p:spPr>
                  <a:xfrm>
                    <a:off x="6861120" y="2701221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88" name="Straight Connector 1446"/>
                  <p:cNvCxnSpPr/>
                  <p:nvPr/>
                </p:nvCxnSpPr>
                <p:spPr>
                  <a:xfrm>
                    <a:off x="6868502" y="2770148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89" name="Straight Connector 1447"/>
                  <p:cNvCxnSpPr/>
                  <p:nvPr/>
                </p:nvCxnSpPr>
                <p:spPr>
                  <a:xfrm>
                    <a:off x="6872192" y="2842209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90" name="Straight Connector 1448"/>
                  <p:cNvCxnSpPr/>
                  <p:nvPr/>
                </p:nvCxnSpPr>
                <p:spPr>
                  <a:xfrm>
                    <a:off x="6872192" y="2911136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91" name="Straight Connector 1449"/>
                  <p:cNvCxnSpPr/>
                  <p:nvPr/>
                </p:nvCxnSpPr>
                <p:spPr>
                  <a:xfrm>
                    <a:off x="6875885" y="2975363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92" name="Straight Connector 1450"/>
                  <p:cNvCxnSpPr/>
                  <p:nvPr/>
                </p:nvCxnSpPr>
                <p:spPr>
                  <a:xfrm flipH="1">
                    <a:off x="6875885" y="2126303"/>
                    <a:ext cx="136570" cy="0"/>
                  </a:xfrm>
                  <a:prstGeom prst="line">
                    <a:avLst/>
                  </a:prstGeom>
                  <a:ln w="2222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451643" name="Group 1317"/>
              <p:cNvGrpSpPr>
                <a:grpSpLocks/>
              </p:cNvGrpSpPr>
              <p:nvPr/>
            </p:nvGrpSpPr>
            <p:grpSpPr bwMode="auto">
              <a:xfrm>
                <a:off x="1678171" y="4876798"/>
                <a:ext cx="331695" cy="1030941"/>
                <a:chOff x="6240352" y="2055335"/>
                <a:chExt cx="771307" cy="1017716"/>
              </a:xfrm>
            </p:grpSpPr>
            <p:grpSp>
              <p:nvGrpSpPr>
                <p:cNvPr id="451703" name="Group 1377"/>
                <p:cNvGrpSpPr>
                  <a:grpSpLocks/>
                </p:cNvGrpSpPr>
                <p:nvPr/>
              </p:nvGrpSpPr>
              <p:grpSpPr bwMode="auto">
                <a:xfrm>
                  <a:off x="6240352" y="2235573"/>
                  <a:ext cx="697981" cy="837478"/>
                  <a:chOff x="6395998" y="3062424"/>
                  <a:chExt cx="564403" cy="837478"/>
                </a:xfrm>
              </p:grpSpPr>
              <p:sp>
                <p:nvSpPr>
                  <p:cNvPr id="140" name="Rectangle 1398"/>
                  <p:cNvSpPr/>
                  <p:nvPr/>
                </p:nvSpPr>
                <p:spPr>
                  <a:xfrm>
                    <a:off x="6509353" y="3056546"/>
                    <a:ext cx="447707" cy="747236"/>
                  </a:xfrm>
                  <a:prstGeom prst="rect">
                    <a:avLst/>
                  </a:prstGeom>
                  <a:noFill/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>
                      <a:solidFill>
                        <a:prstClr val="white"/>
                      </a:solidFill>
                    </a:endParaRPr>
                  </a:p>
                </p:txBody>
              </p:sp>
              <p:cxnSp>
                <p:nvCxnSpPr>
                  <p:cNvPr id="141" name="Straight Connector 1399"/>
                  <p:cNvCxnSpPr/>
                  <p:nvPr/>
                </p:nvCxnSpPr>
                <p:spPr>
                  <a:xfrm flipV="1">
                    <a:off x="6846627" y="3056546"/>
                    <a:ext cx="113419" cy="92426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42" name="Rectangle 1400"/>
                  <p:cNvSpPr/>
                  <p:nvPr/>
                </p:nvSpPr>
                <p:spPr>
                  <a:xfrm>
                    <a:off x="6476522" y="3065945"/>
                    <a:ext cx="131327" cy="115923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>
                      <a:solidFill>
                        <a:prstClr val="white"/>
                      </a:solidFill>
                    </a:endParaRPr>
                  </a:p>
                </p:txBody>
              </p:sp>
              <p:cxnSp>
                <p:nvCxnSpPr>
                  <p:cNvPr id="143" name="Straight Connector 1401"/>
                  <p:cNvCxnSpPr/>
                  <p:nvPr/>
                </p:nvCxnSpPr>
                <p:spPr>
                  <a:xfrm flipV="1">
                    <a:off x="6395934" y="3056546"/>
                    <a:ext cx="113419" cy="92426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44" name="Rectangle 1402"/>
                  <p:cNvSpPr/>
                  <p:nvPr/>
                </p:nvSpPr>
                <p:spPr>
                  <a:xfrm>
                    <a:off x="6816779" y="3701957"/>
                    <a:ext cx="131327" cy="115923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145" name="Rectangle 1403"/>
                  <p:cNvSpPr/>
                  <p:nvPr/>
                </p:nvSpPr>
                <p:spPr>
                  <a:xfrm>
                    <a:off x="6404889" y="3152105"/>
                    <a:ext cx="444721" cy="747235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>
                      <a:solidFill>
                        <a:prstClr val="white"/>
                      </a:solidFill>
                    </a:endParaRPr>
                  </a:p>
                </p:txBody>
              </p:sp>
              <p:cxnSp>
                <p:nvCxnSpPr>
                  <p:cNvPr id="146" name="Straight Connector 1404"/>
                  <p:cNvCxnSpPr/>
                  <p:nvPr/>
                </p:nvCxnSpPr>
                <p:spPr>
                  <a:xfrm flipV="1">
                    <a:off x="6846627" y="3803782"/>
                    <a:ext cx="113419" cy="9242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451731" name="Group 1405"/>
                  <p:cNvGrpSpPr>
                    <a:grpSpLocks/>
                  </p:cNvGrpSpPr>
                  <p:nvPr/>
                </p:nvGrpSpPr>
                <p:grpSpPr bwMode="auto">
                  <a:xfrm>
                    <a:off x="6400318" y="3137421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75" name="Straight Connector 1433"/>
                    <p:cNvCxnSpPr/>
                    <p:nvPr/>
                  </p:nvCxnSpPr>
                  <p:spPr>
                    <a:xfrm flipV="1">
                      <a:off x="7028351" y="2840400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76" name="Straight Connector 1434"/>
                    <p:cNvCxnSpPr/>
                    <p:nvPr/>
                  </p:nvCxnSpPr>
                  <p:spPr>
                    <a:xfrm flipV="1">
                      <a:off x="6580645" y="2932826"/>
                      <a:ext cx="45367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1732" name="Group 1406"/>
                  <p:cNvGrpSpPr>
                    <a:grpSpLocks/>
                  </p:cNvGrpSpPr>
                  <p:nvPr/>
                </p:nvGrpSpPr>
                <p:grpSpPr bwMode="auto">
                  <a:xfrm>
                    <a:off x="6399838" y="3203285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73" name="Straight Connector 1431"/>
                    <p:cNvCxnSpPr/>
                    <p:nvPr/>
                  </p:nvCxnSpPr>
                  <p:spPr>
                    <a:xfrm flipV="1">
                      <a:off x="7028833" y="2840331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74" name="Straight Connector 1432"/>
                    <p:cNvCxnSpPr/>
                    <p:nvPr/>
                  </p:nvCxnSpPr>
                  <p:spPr>
                    <a:xfrm flipV="1">
                      <a:off x="6581126" y="2932757"/>
                      <a:ext cx="45367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1733" name="Group 1407"/>
                  <p:cNvGrpSpPr>
                    <a:grpSpLocks/>
                  </p:cNvGrpSpPr>
                  <p:nvPr/>
                </p:nvGrpSpPr>
                <p:grpSpPr bwMode="auto">
                  <a:xfrm>
                    <a:off x="6399358" y="3269149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71" name="Straight Connector 1429"/>
                    <p:cNvCxnSpPr/>
                    <p:nvPr/>
                  </p:nvCxnSpPr>
                  <p:spPr>
                    <a:xfrm flipV="1">
                      <a:off x="7026327" y="2840261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72" name="Straight Connector 1430"/>
                    <p:cNvCxnSpPr/>
                    <p:nvPr/>
                  </p:nvCxnSpPr>
                  <p:spPr>
                    <a:xfrm flipV="1">
                      <a:off x="6581606" y="2932687"/>
                      <a:ext cx="45069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1734" name="Group 1408"/>
                  <p:cNvGrpSpPr>
                    <a:grpSpLocks/>
                  </p:cNvGrpSpPr>
                  <p:nvPr/>
                </p:nvGrpSpPr>
                <p:grpSpPr bwMode="auto">
                  <a:xfrm>
                    <a:off x="6398878" y="3335013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69" name="Straight Connector 1427"/>
                    <p:cNvCxnSpPr/>
                    <p:nvPr/>
                  </p:nvCxnSpPr>
                  <p:spPr>
                    <a:xfrm flipV="1">
                      <a:off x="7026806" y="2840191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70" name="Straight Connector 1428"/>
                    <p:cNvCxnSpPr/>
                    <p:nvPr/>
                  </p:nvCxnSpPr>
                  <p:spPr>
                    <a:xfrm flipV="1">
                      <a:off x="6582085" y="2932617"/>
                      <a:ext cx="45069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1735" name="Group 1409"/>
                  <p:cNvGrpSpPr>
                    <a:grpSpLocks/>
                  </p:cNvGrpSpPr>
                  <p:nvPr/>
                </p:nvGrpSpPr>
                <p:grpSpPr bwMode="auto">
                  <a:xfrm>
                    <a:off x="6398398" y="3400877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67" name="Straight Connector 1425"/>
                    <p:cNvCxnSpPr/>
                    <p:nvPr/>
                  </p:nvCxnSpPr>
                  <p:spPr>
                    <a:xfrm flipV="1">
                      <a:off x="7027285" y="2840122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68" name="Straight Connector 1426"/>
                    <p:cNvCxnSpPr/>
                    <p:nvPr/>
                  </p:nvCxnSpPr>
                  <p:spPr>
                    <a:xfrm flipV="1">
                      <a:off x="6582565" y="2932548"/>
                      <a:ext cx="45069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1736" name="Group 1410"/>
                  <p:cNvGrpSpPr>
                    <a:grpSpLocks/>
                  </p:cNvGrpSpPr>
                  <p:nvPr/>
                </p:nvGrpSpPr>
                <p:grpSpPr bwMode="auto">
                  <a:xfrm>
                    <a:off x="6397918" y="3466741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65" name="Straight Connector 1423"/>
                    <p:cNvCxnSpPr/>
                    <p:nvPr/>
                  </p:nvCxnSpPr>
                  <p:spPr>
                    <a:xfrm flipV="1">
                      <a:off x="7027767" y="2840052"/>
                      <a:ext cx="113419" cy="986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66" name="Straight Connector 1424"/>
                    <p:cNvCxnSpPr/>
                    <p:nvPr/>
                  </p:nvCxnSpPr>
                  <p:spPr>
                    <a:xfrm flipV="1">
                      <a:off x="6583046" y="2938744"/>
                      <a:ext cx="45069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1737" name="Group 1411"/>
                  <p:cNvGrpSpPr>
                    <a:grpSpLocks/>
                  </p:cNvGrpSpPr>
                  <p:nvPr/>
                </p:nvGrpSpPr>
                <p:grpSpPr bwMode="auto">
                  <a:xfrm>
                    <a:off x="6397438" y="3532605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63" name="Straight Connector 1421"/>
                    <p:cNvCxnSpPr/>
                    <p:nvPr/>
                  </p:nvCxnSpPr>
                  <p:spPr>
                    <a:xfrm flipV="1">
                      <a:off x="7028246" y="2839982"/>
                      <a:ext cx="113419" cy="986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64" name="Straight Connector 1422"/>
                    <p:cNvCxnSpPr/>
                    <p:nvPr/>
                  </p:nvCxnSpPr>
                  <p:spPr>
                    <a:xfrm flipV="1">
                      <a:off x="6571587" y="2938674"/>
                      <a:ext cx="462629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1738" name="Group 1412"/>
                  <p:cNvGrpSpPr>
                    <a:grpSpLocks/>
                  </p:cNvGrpSpPr>
                  <p:nvPr/>
                </p:nvGrpSpPr>
                <p:grpSpPr bwMode="auto">
                  <a:xfrm>
                    <a:off x="6396958" y="3598469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61" name="Straight Connector 1419"/>
                    <p:cNvCxnSpPr/>
                    <p:nvPr/>
                  </p:nvCxnSpPr>
                  <p:spPr>
                    <a:xfrm flipV="1">
                      <a:off x="7028726" y="2839913"/>
                      <a:ext cx="113419" cy="986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62" name="Straight Connector 1420"/>
                    <p:cNvCxnSpPr/>
                    <p:nvPr/>
                  </p:nvCxnSpPr>
                  <p:spPr>
                    <a:xfrm flipV="1">
                      <a:off x="6581019" y="2938605"/>
                      <a:ext cx="45367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1739" name="Group 1413"/>
                  <p:cNvGrpSpPr>
                    <a:grpSpLocks/>
                  </p:cNvGrpSpPr>
                  <p:nvPr/>
                </p:nvGrpSpPr>
                <p:grpSpPr bwMode="auto">
                  <a:xfrm>
                    <a:off x="6396478" y="3664333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59" name="Straight Connector 1417"/>
                    <p:cNvCxnSpPr/>
                    <p:nvPr/>
                  </p:nvCxnSpPr>
                  <p:spPr>
                    <a:xfrm flipV="1">
                      <a:off x="7026223" y="2846109"/>
                      <a:ext cx="104464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60" name="Straight Connector 1418"/>
                    <p:cNvCxnSpPr/>
                    <p:nvPr/>
                  </p:nvCxnSpPr>
                  <p:spPr>
                    <a:xfrm flipV="1">
                      <a:off x="6581501" y="2938534"/>
                      <a:ext cx="450692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1740" name="Group 1414"/>
                  <p:cNvGrpSpPr>
                    <a:grpSpLocks/>
                  </p:cNvGrpSpPr>
                  <p:nvPr/>
                </p:nvGrpSpPr>
                <p:grpSpPr bwMode="auto">
                  <a:xfrm>
                    <a:off x="6395998" y="3730197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57" name="Straight Connector 1415"/>
                    <p:cNvCxnSpPr/>
                    <p:nvPr/>
                  </p:nvCxnSpPr>
                  <p:spPr>
                    <a:xfrm flipV="1">
                      <a:off x="7026703" y="2846040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58" name="Straight Connector 1416"/>
                    <p:cNvCxnSpPr/>
                    <p:nvPr/>
                  </p:nvCxnSpPr>
                  <p:spPr>
                    <a:xfrm flipV="1">
                      <a:off x="6581980" y="2938465"/>
                      <a:ext cx="450692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grpSp>
              <p:nvGrpSpPr>
                <p:cNvPr id="451704" name="Group 1378"/>
                <p:cNvGrpSpPr>
                  <a:grpSpLocks/>
                </p:cNvGrpSpPr>
                <p:nvPr/>
              </p:nvGrpSpPr>
              <p:grpSpPr bwMode="auto">
                <a:xfrm>
                  <a:off x="6280049" y="2055335"/>
                  <a:ext cx="731610" cy="920732"/>
                  <a:chOff x="6280049" y="2055335"/>
                  <a:chExt cx="731610" cy="920732"/>
                </a:xfrm>
              </p:grpSpPr>
              <p:grpSp>
                <p:nvGrpSpPr>
                  <p:cNvPr id="451705" name="Group 1379"/>
                  <p:cNvGrpSpPr>
                    <a:grpSpLocks/>
                  </p:cNvGrpSpPr>
                  <p:nvPr/>
                </p:nvGrpSpPr>
                <p:grpSpPr bwMode="auto">
                  <a:xfrm>
                    <a:off x="6280049" y="2055335"/>
                    <a:ext cx="680752" cy="139401"/>
                    <a:chOff x="5414286" y="2921098"/>
                    <a:chExt cx="680752" cy="139401"/>
                  </a:xfrm>
                </p:grpSpPr>
                <p:sp>
                  <p:nvSpPr>
                    <p:cNvPr id="451719" name="Rectangle 18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415114" y="2992066"/>
                      <a:ext cx="549972" cy="64228"/>
                    </a:xfrm>
                    <a:prstGeom prst="rect">
                      <a:avLst/>
                    </a:prstGeom>
                    <a:gradFill rotWithShape="1">
                      <a:gsLst>
                        <a:gs pos="0">
                          <a:schemeClr val="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 i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p:txBody>
                </p:sp>
                <p:sp>
                  <p:nvSpPr>
                    <p:cNvPr id="451720" name="AutoShape 18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415114" y="2916873"/>
                      <a:ext cx="675469" cy="78327"/>
                    </a:xfrm>
                    <a:prstGeom prst="parallelogram">
                      <a:avLst>
                        <a:gd name="adj" fmla="val 122768"/>
                      </a:avLst>
                    </a:prstGeom>
                    <a:gradFill rotWithShape="1">
                      <a:gsLst>
                        <a:gs pos="0">
                          <a:schemeClr val="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 i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p:txBody>
                </p:sp>
                <p:sp>
                  <p:nvSpPr>
                    <p:cNvPr id="451721" name="Freeform 190"/>
                    <p:cNvSpPr>
                      <a:spLocks/>
                    </p:cNvSpPr>
                    <p:nvPr/>
                  </p:nvSpPr>
                  <p:spPr bwMode="auto">
                    <a:xfrm>
                      <a:off x="5968778" y="2918440"/>
                      <a:ext cx="125497" cy="137855"/>
                    </a:xfrm>
                    <a:custGeom>
                      <a:avLst/>
                      <a:gdLst>
                        <a:gd name="T0" fmla="*/ 0 w 169"/>
                        <a:gd name="T1" fmla="*/ 84929 h 224"/>
                        <a:gd name="T2" fmla="*/ 0 w 169"/>
                        <a:gd name="T3" fmla="*/ 137855 h 224"/>
                        <a:gd name="T4" fmla="*/ 125497 w 169"/>
                        <a:gd name="T5" fmla="*/ 47388 h 224"/>
                        <a:gd name="T6" fmla="*/ 125497 w 169"/>
                        <a:gd name="T7" fmla="*/ 0 h 224"/>
                        <a:gd name="T8" fmla="*/ 0 w 169"/>
                        <a:gd name="T9" fmla="*/ 84929 h 224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169"/>
                        <a:gd name="T16" fmla="*/ 0 h 224"/>
                        <a:gd name="T17" fmla="*/ 169 w 169"/>
                        <a:gd name="T18" fmla="*/ 224 h 224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169" h="224">
                          <a:moveTo>
                            <a:pt x="0" y="138"/>
                          </a:moveTo>
                          <a:lnTo>
                            <a:pt x="0" y="224"/>
                          </a:lnTo>
                          <a:lnTo>
                            <a:pt x="169" y="77"/>
                          </a:lnTo>
                          <a:lnTo>
                            <a:pt x="169" y="0"/>
                          </a:lnTo>
                          <a:lnTo>
                            <a:pt x="0" y="138"/>
                          </a:ln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6350" cmpd="sng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51722" name="Freeform 191"/>
                    <p:cNvSpPr>
                      <a:spLocks/>
                    </p:cNvSpPr>
                    <p:nvPr/>
                  </p:nvSpPr>
                  <p:spPr bwMode="auto">
                    <a:xfrm>
                      <a:off x="5500008" y="2932538"/>
                      <a:ext cx="524136" cy="45430"/>
                    </a:xfrm>
                    <a:custGeom>
                      <a:avLst/>
                      <a:gdLst>
                        <a:gd name="T0" fmla="*/ 0 w 280"/>
                        <a:gd name="T1" fmla="*/ 45430 h 63"/>
                        <a:gd name="T2" fmla="*/ 69261 w 280"/>
                        <a:gd name="T3" fmla="*/ 44709 h 63"/>
                        <a:gd name="T4" fmla="*/ 409949 w 280"/>
                        <a:gd name="T5" fmla="*/ 0 h 63"/>
                        <a:gd name="T6" fmla="*/ 524136 w 280"/>
                        <a:gd name="T7" fmla="*/ 0 h 63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80"/>
                        <a:gd name="T13" fmla="*/ 0 h 63"/>
                        <a:gd name="T14" fmla="*/ 280 w 280"/>
                        <a:gd name="T15" fmla="*/ 63 h 63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80" h="63">
                          <a:moveTo>
                            <a:pt x="0" y="63"/>
                          </a:moveTo>
                          <a:lnTo>
                            <a:pt x="37" y="62"/>
                          </a:lnTo>
                          <a:lnTo>
                            <a:pt x="219" y="0"/>
                          </a:lnTo>
                          <a:lnTo>
                            <a:pt x="280" y="0"/>
                          </a:lnTo>
                        </a:path>
                      </a:pathLst>
                    </a:custGeom>
                    <a:noFill/>
                    <a:ln w="1587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51723" name="Freeform 192"/>
                    <p:cNvSpPr>
                      <a:spLocks/>
                    </p:cNvSpPr>
                    <p:nvPr/>
                  </p:nvSpPr>
                  <p:spPr bwMode="auto">
                    <a:xfrm>
                      <a:off x="5621815" y="2929405"/>
                      <a:ext cx="302670" cy="53262"/>
                    </a:xfrm>
                    <a:custGeom>
                      <a:avLst/>
                      <a:gdLst>
                        <a:gd name="T0" fmla="*/ 0 w 293"/>
                        <a:gd name="T1" fmla="*/ 0 h 93"/>
                        <a:gd name="T2" fmla="*/ 69211 w 293"/>
                        <a:gd name="T3" fmla="*/ 573 h 93"/>
                        <a:gd name="T4" fmla="*/ 201436 w 293"/>
                        <a:gd name="T5" fmla="*/ 53262 h 93"/>
                        <a:gd name="T6" fmla="*/ 302670 w 293"/>
                        <a:gd name="T7" fmla="*/ 53262 h 93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93"/>
                        <a:gd name="T13" fmla="*/ 0 h 93"/>
                        <a:gd name="T14" fmla="*/ 293 w 293"/>
                        <a:gd name="T15" fmla="*/ 93 h 93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93" h="93">
                          <a:moveTo>
                            <a:pt x="0" y="0"/>
                          </a:moveTo>
                          <a:lnTo>
                            <a:pt x="67" y="1"/>
                          </a:lnTo>
                          <a:lnTo>
                            <a:pt x="195" y="93"/>
                          </a:lnTo>
                          <a:lnTo>
                            <a:pt x="293" y="93"/>
                          </a:lnTo>
                        </a:path>
                      </a:pathLst>
                    </a:custGeom>
                    <a:noFill/>
                    <a:ln w="1587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/>
                    <a:lstStyle/>
                    <a:p>
                      <a:endParaRPr lang="el-GR"/>
                    </a:p>
                  </p:txBody>
                </p:sp>
              </p:grpSp>
              <p:cxnSp>
                <p:nvCxnSpPr>
                  <p:cNvPr id="122" name="Straight Connector 1380"/>
                  <p:cNvCxnSpPr/>
                  <p:nvPr/>
                </p:nvCxnSpPr>
                <p:spPr>
                  <a:xfrm flipH="1">
                    <a:off x="6996950" y="2120037"/>
                    <a:ext cx="11072" cy="849060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3" name="Straight Connector 1381"/>
                  <p:cNvCxnSpPr/>
                  <p:nvPr/>
                </p:nvCxnSpPr>
                <p:spPr>
                  <a:xfrm>
                    <a:off x="6875143" y="2298622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4" name="Straight Connector 1382"/>
                  <p:cNvCxnSpPr/>
                  <p:nvPr/>
                </p:nvCxnSpPr>
                <p:spPr>
                  <a:xfrm>
                    <a:off x="6871453" y="2362850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5" name="Straight Connector 1383"/>
                  <p:cNvCxnSpPr/>
                  <p:nvPr/>
                </p:nvCxnSpPr>
                <p:spPr>
                  <a:xfrm>
                    <a:off x="6871453" y="2439609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6" name="Straight Connector 1384"/>
                  <p:cNvCxnSpPr/>
                  <p:nvPr/>
                </p:nvCxnSpPr>
                <p:spPr>
                  <a:xfrm>
                    <a:off x="6867761" y="2503838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7" name="Straight Connector 1385"/>
                  <p:cNvCxnSpPr/>
                  <p:nvPr/>
                </p:nvCxnSpPr>
                <p:spPr>
                  <a:xfrm>
                    <a:off x="6864071" y="2564932"/>
                    <a:ext cx="14026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8" name="Straight Connector 1386"/>
                  <p:cNvCxnSpPr/>
                  <p:nvPr/>
                </p:nvCxnSpPr>
                <p:spPr>
                  <a:xfrm>
                    <a:off x="6864071" y="2632293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9" name="Straight Connector 1387"/>
                  <p:cNvCxnSpPr/>
                  <p:nvPr/>
                </p:nvCxnSpPr>
                <p:spPr>
                  <a:xfrm>
                    <a:off x="6860378" y="2701221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0" name="Straight Connector 1388"/>
                  <p:cNvCxnSpPr/>
                  <p:nvPr/>
                </p:nvCxnSpPr>
                <p:spPr>
                  <a:xfrm>
                    <a:off x="6867761" y="2770148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1" name="Straight Connector 1389"/>
                  <p:cNvCxnSpPr/>
                  <p:nvPr/>
                </p:nvCxnSpPr>
                <p:spPr>
                  <a:xfrm>
                    <a:off x="6871453" y="2842209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2" name="Straight Connector 1390"/>
                  <p:cNvCxnSpPr/>
                  <p:nvPr/>
                </p:nvCxnSpPr>
                <p:spPr>
                  <a:xfrm>
                    <a:off x="6871453" y="2911136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3" name="Straight Connector 1391"/>
                  <p:cNvCxnSpPr/>
                  <p:nvPr/>
                </p:nvCxnSpPr>
                <p:spPr>
                  <a:xfrm>
                    <a:off x="6875143" y="2975363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4" name="Straight Connector 1392"/>
                  <p:cNvCxnSpPr/>
                  <p:nvPr/>
                </p:nvCxnSpPr>
                <p:spPr>
                  <a:xfrm flipH="1">
                    <a:off x="6875143" y="2126303"/>
                    <a:ext cx="136572" cy="0"/>
                  </a:xfrm>
                  <a:prstGeom prst="line">
                    <a:avLst/>
                  </a:prstGeom>
                  <a:ln w="2222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451644" name="Group 1318"/>
              <p:cNvGrpSpPr>
                <a:grpSpLocks/>
              </p:cNvGrpSpPr>
              <p:nvPr/>
            </p:nvGrpSpPr>
            <p:grpSpPr bwMode="auto">
              <a:xfrm>
                <a:off x="2054687" y="4876798"/>
                <a:ext cx="331695" cy="1030941"/>
                <a:chOff x="6240352" y="2055335"/>
                <a:chExt cx="771307" cy="1017716"/>
              </a:xfrm>
            </p:grpSpPr>
            <p:grpSp>
              <p:nvGrpSpPr>
                <p:cNvPr id="451645" name="Group 1319"/>
                <p:cNvGrpSpPr>
                  <a:grpSpLocks/>
                </p:cNvGrpSpPr>
                <p:nvPr/>
              </p:nvGrpSpPr>
              <p:grpSpPr bwMode="auto">
                <a:xfrm>
                  <a:off x="6240352" y="2235573"/>
                  <a:ext cx="697981" cy="837478"/>
                  <a:chOff x="6395998" y="3062424"/>
                  <a:chExt cx="564403" cy="837478"/>
                </a:xfrm>
              </p:grpSpPr>
              <p:sp>
                <p:nvSpPr>
                  <p:cNvPr id="82" name="Rectangle 1340"/>
                  <p:cNvSpPr/>
                  <p:nvPr/>
                </p:nvSpPr>
                <p:spPr>
                  <a:xfrm>
                    <a:off x="6508755" y="3056546"/>
                    <a:ext cx="447707" cy="747236"/>
                  </a:xfrm>
                  <a:prstGeom prst="rect">
                    <a:avLst/>
                  </a:prstGeom>
                  <a:noFill/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>
                      <a:solidFill>
                        <a:prstClr val="white"/>
                      </a:solidFill>
                    </a:endParaRPr>
                  </a:p>
                </p:txBody>
              </p:sp>
              <p:cxnSp>
                <p:nvCxnSpPr>
                  <p:cNvPr id="83" name="Straight Connector 1341"/>
                  <p:cNvCxnSpPr/>
                  <p:nvPr/>
                </p:nvCxnSpPr>
                <p:spPr>
                  <a:xfrm flipV="1">
                    <a:off x="6846027" y="3056546"/>
                    <a:ext cx="113419" cy="92426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84" name="Rectangle 1342"/>
                  <p:cNvSpPr/>
                  <p:nvPr/>
                </p:nvSpPr>
                <p:spPr>
                  <a:xfrm>
                    <a:off x="6475922" y="3065945"/>
                    <a:ext cx="131327" cy="115923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>
                      <a:solidFill>
                        <a:prstClr val="white"/>
                      </a:solidFill>
                    </a:endParaRPr>
                  </a:p>
                </p:txBody>
              </p:sp>
              <p:cxnSp>
                <p:nvCxnSpPr>
                  <p:cNvPr id="85" name="Straight Connector 1343"/>
                  <p:cNvCxnSpPr/>
                  <p:nvPr/>
                </p:nvCxnSpPr>
                <p:spPr>
                  <a:xfrm flipV="1">
                    <a:off x="6395336" y="3056546"/>
                    <a:ext cx="113419" cy="92426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86" name="Rectangle 1344"/>
                  <p:cNvSpPr/>
                  <p:nvPr/>
                </p:nvSpPr>
                <p:spPr>
                  <a:xfrm>
                    <a:off x="6816180" y="3701957"/>
                    <a:ext cx="131327" cy="115923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87" name="Rectangle 1345"/>
                  <p:cNvSpPr/>
                  <p:nvPr/>
                </p:nvSpPr>
                <p:spPr>
                  <a:xfrm>
                    <a:off x="6404289" y="3152105"/>
                    <a:ext cx="444723" cy="747235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i="0">
                      <a:solidFill>
                        <a:prstClr val="white"/>
                      </a:solidFill>
                    </a:endParaRPr>
                  </a:p>
                </p:txBody>
              </p:sp>
              <p:cxnSp>
                <p:nvCxnSpPr>
                  <p:cNvPr id="88" name="Straight Connector 1346"/>
                  <p:cNvCxnSpPr/>
                  <p:nvPr/>
                </p:nvCxnSpPr>
                <p:spPr>
                  <a:xfrm flipV="1">
                    <a:off x="6846027" y="3803782"/>
                    <a:ext cx="113419" cy="9242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451673" name="Group 1347"/>
                  <p:cNvGrpSpPr>
                    <a:grpSpLocks/>
                  </p:cNvGrpSpPr>
                  <p:nvPr/>
                </p:nvGrpSpPr>
                <p:grpSpPr bwMode="auto">
                  <a:xfrm>
                    <a:off x="6400318" y="3137421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17" name="Straight Connector 1375"/>
                    <p:cNvCxnSpPr/>
                    <p:nvPr/>
                  </p:nvCxnSpPr>
                  <p:spPr>
                    <a:xfrm flipV="1">
                      <a:off x="7027752" y="2840400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18" name="Straight Connector 1376"/>
                    <p:cNvCxnSpPr/>
                    <p:nvPr/>
                  </p:nvCxnSpPr>
                  <p:spPr>
                    <a:xfrm flipV="1">
                      <a:off x="6571092" y="2932826"/>
                      <a:ext cx="462629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1674" name="Group 1348"/>
                  <p:cNvGrpSpPr>
                    <a:grpSpLocks/>
                  </p:cNvGrpSpPr>
                  <p:nvPr/>
                </p:nvGrpSpPr>
                <p:grpSpPr bwMode="auto">
                  <a:xfrm>
                    <a:off x="6399838" y="3203285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15" name="Straight Connector 1373"/>
                    <p:cNvCxnSpPr/>
                    <p:nvPr/>
                  </p:nvCxnSpPr>
                  <p:spPr>
                    <a:xfrm flipV="1">
                      <a:off x="7028233" y="2840331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16" name="Straight Connector 1374"/>
                    <p:cNvCxnSpPr/>
                    <p:nvPr/>
                  </p:nvCxnSpPr>
                  <p:spPr>
                    <a:xfrm flipV="1">
                      <a:off x="6571574" y="2932757"/>
                      <a:ext cx="462629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1675" name="Group 1349"/>
                  <p:cNvGrpSpPr>
                    <a:grpSpLocks/>
                  </p:cNvGrpSpPr>
                  <p:nvPr/>
                </p:nvGrpSpPr>
                <p:grpSpPr bwMode="auto">
                  <a:xfrm>
                    <a:off x="6399358" y="3269149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13" name="Straight Connector 1371"/>
                    <p:cNvCxnSpPr/>
                    <p:nvPr/>
                  </p:nvCxnSpPr>
                  <p:spPr>
                    <a:xfrm flipV="1">
                      <a:off x="7016774" y="2840261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14" name="Straight Connector 1372"/>
                    <p:cNvCxnSpPr/>
                    <p:nvPr/>
                  </p:nvCxnSpPr>
                  <p:spPr>
                    <a:xfrm flipV="1">
                      <a:off x="6581006" y="2932687"/>
                      <a:ext cx="441737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1676" name="Group 1350"/>
                  <p:cNvGrpSpPr>
                    <a:grpSpLocks/>
                  </p:cNvGrpSpPr>
                  <p:nvPr/>
                </p:nvGrpSpPr>
                <p:grpSpPr bwMode="auto">
                  <a:xfrm>
                    <a:off x="6398878" y="3335013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11" name="Straight Connector 1369"/>
                    <p:cNvCxnSpPr/>
                    <p:nvPr/>
                  </p:nvCxnSpPr>
                  <p:spPr>
                    <a:xfrm flipV="1">
                      <a:off x="7026208" y="2840191"/>
                      <a:ext cx="104464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12" name="Straight Connector 1370"/>
                    <p:cNvCxnSpPr/>
                    <p:nvPr/>
                  </p:nvCxnSpPr>
                  <p:spPr>
                    <a:xfrm flipV="1">
                      <a:off x="6581486" y="2932617"/>
                      <a:ext cx="450692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1677" name="Group 1351"/>
                  <p:cNvGrpSpPr>
                    <a:grpSpLocks/>
                  </p:cNvGrpSpPr>
                  <p:nvPr/>
                </p:nvGrpSpPr>
                <p:grpSpPr bwMode="auto">
                  <a:xfrm>
                    <a:off x="6398398" y="3400877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09" name="Straight Connector 1367"/>
                    <p:cNvCxnSpPr/>
                    <p:nvPr/>
                  </p:nvCxnSpPr>
                  <p:spPr>
                    <a:xfrm flipV="1">
                      <a:off x="7026688" y="2840122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10" name="Straight Connector 1368"/>
                    <p:cNvCxnSpPr/>
                    <p:nvPr/>
                  </p:nvCxnSpPr>
                  <p:spPr>
                    <a:xfrm flipV="1">
                      <a:off x="6581965" y="2932548"/>
                      <a:ext cx="450692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1678" name="Group 1352"/>
                  <p:cNvGrpSpPr>
                    <a:grpSpLocks/>
                  </p:cNvGrpSpPr>
                  <p:nvPr/>
                </p:nvGrpSpPr>
                <p:grpSpPr bwMode="auto">
                  <a:xfrm>
                    <a:off x="6397918" y="3466741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07" name="Straight Connector 1365"/>
                    <p:cNvCxnSpPr/>
                    <p:nvPr/>
                  </p:nvCxnSpPr>
                  <p:spPr>
                    <a:xfrm flipV="1">
                      <a:off x="7027169" y="2840052"/>
                      <a:ext cx="113419" cy="986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8" name="Straight Connector 1366"/>
                    <p:cNvCxnSpPr/>
                    <p:nvPr/>
                  </p:nvCxnSpPr>
                  <p:spPr>
                    <a:xfrm flipV="1">
                      <a:off x="6582446" y="2938744"/>
                      <a:ext cx="450692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1679" name="Group 1353"/>
                  <p:cNvGrpSpPr>
                    <a:grpSpLocks/>
                  </p:cNvGrpSpPr>
                  <p:nvPr/>
                </p:nvGrpSpPr>
                <p:grpSpPr bwMode="auto">
                  <a:xfrm>
                    <a:off x="6397438" y="3532605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05" name="Straight Connector 1363"/>
                    <p:cNvCxnSpPr/>
                    <p:nvPr/>
                  </p:nvCxnSpPr>
                  <p:spPr>
                    <a:xfrm flipV="1">
                      <a:off x="7027648" y="2839982"/>
                      <a:ext cx="113419" cy="986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6" name="Straight Connector 1364"/>
                    <p:cNvCxnSpPr/>
                    <p:nvPr/>
                  </p:nvCxnSpPr>
                  <p:spPr>
                    <a:xfrm flipV="1">
                      <a:off x="6570987" y="2938674"/>
                      <a:ext cx="462631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1680" name="Group 1354"/>
                  <p:cNvGrpSpPr>
                    <a:grpSpLocks/>
                  </p:cNvGrpSpPr>
                  <p:nvPr/>
                </p:nvGrpSpPr>
                <p:grpSpPr bwMode="auto">
                  <a:xfrm>
                    <a:off x="6396958" y="3598469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03" name="Straight Connector 1361"/>
                    <p:cNvCxnSpPr/>
                    <p:nvPr/>
                  </p:nvCxnSpPr>
                  <p:spPr>
                    <a:xfrm flipV="1">
                      <a:off x="7028128" y="2839913"/>
                      <a:ext cx="113419" cy="9869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4" name="Straight Connector 1362"/>
                    <p:cNvCxnSpPr/>
                    <p:nvPr/>
                  </p:nvCxnSpPr>
                  <p:spPr>
                    <a:xfrm flipV="1">
                      <a:off x="6571466" y="2938605"/>
                      <a:ext cx="462631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1681" name="Group 1355"/>
                  <p:cNvGrpSpPr>
                    <a:grpSpLocks/>
                  </p:cNvGrpSpPr>
                  <p:nvPr/>
                </p:nvGrpSpPr>
                <p:grpSpPr bwMode="auto">
                  <a:xfrm>
                    <a:off x="6396478" y="3664333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101" name="Straight Connector 1359"/>
                    <p:cNvCxnSpPr/>
                    <p:nvPr/>
                  </p:nvCxnSpPr>
                  <p:spPr>
                    <a:xfrm flipV="1">
                      <a:off x="7016670" y="2846109"/>
                      <a:ext cx="113419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2" name="Straight Connector 1360"/>
                    <p:cNvCxnSpPr/>
                    <p:nvPr/>
                  </p:nvCxnSpPr>
                  <p:spPr>
                    <a:xfrm flipV="1">
                      <a:off x="6580903" y="2938534"/>
                      <a:ext cx="441737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51682" name="Group 1356"/>
                  <p:cNvGrpSpPr>
                    <a:grpSpLocks/>
                  </p:cNvGrpSpPr>
                  <p:nvPr/>
                </p:nvGrpSpPr>
                <p:grpSpPr bwMode="auto">
                  <a:xfrm>
                    <a:off x="6395998" y="3730197"/>
                    <a:ext cx="559121" cy="92788"/>
                    <a:chOff x="6582044" y="2846082"/>
                    <a:chExt cx="559121" cy="92788"/>
                  </a:xfrm>
                </p:grpSpPr>
                <p:cxnSp>
                  <p:nvCxnSpPr>
                    <p:cNvPr id="99" name="Straight Connector 1357"/>
                    <p:cNvCxnSpPr/>
                    <p:nvPr/>
                  </p:nvCxnSpPr>
                  <p:spPr>
                    <a:xfrm flipV="1">
                      <a:off x="7026103" y="2846040"/>
                      <a:ext cx="104466" cy="92426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0" name="Straight Connector 1358"/>
                    <p:cNvCxnSpPr/>
                    <p:nvPr/>
                  </p:nvCxnSpPr>
                  <p:spPr>
                    <a:xfrm flipV="1">
                      <a:off x="6581382" y="2938465"/>
                      <a:ext cx="450690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grpSp>
              <p:nvGrpSpPr>
                <p:cNvPr id="451646" name="Group 1320"/>
                <p:cNvGrpSpPr>
                  <a:grpSpLocks/>
                </p:cNvGrpSpPr>
                <p:nvPr/>
              </p:nvGrpSpPr>
              <p:grpSpPr bwMode="auto">
                <a:xfrm>
                  <a:off x="6280049" y="2055335"/>
                  <a:ext cx="731610" cy="920732"/>
                  <a:chOff x="6280049" y="2055335"/>
                  <a:chExt cx="731610" cy="920732"/>
                </a:xfrm>
              </p:grpSpPr>
              <p:grpSp>
                <p:nvGrpSpPr>
                  <p:cNvPr id="451647" name="Group 1321"/>
                  <p:cNvGrpSpPr>
                    <a:grpSpLocks/>
                  </p:cNvGrpSpPr>
                  <p:nvPr/>
                </p:nvGrpSpPr>
                <p:grpSpPr bwMode="auto">
                  <a:xfrm>
                    <a:off x="6280049" y="2055335"/>
                    <a:ext cx="680752" cy="139401"/>
                    <a:chOff x="5414286" y="2921098"/>
                    <a:chExt cx="680752" cy="139401"/>
                  </a:xfrm>
                </p:grpSpPr>
                <p:sp>
                  <p:nvSpPr>
                    <p:cNvPr id="451661" name="Rectangle 18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414372" y="2992066"/>
                      <a:ext cx="549974" cy="64228"/>
                    </a:xfrm>
                    <a:prstGeom prst="rect">
                      <a:avLst/>
                    </a:prstGeom>
                    <a:gradFill rotWithShape="1">
                      <a:gsLst>
                        <a:gs pos="0">
                          <a:schemeClr val="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 i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p:txBody>
                </p:sp>
                <p:sp>
                  <p:nvSpPr>
                    <p:cNvPr id="451662" name="AutoShape 18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414372" y="2916873"/>
                      <a:ext cx="675472" cy="78327"/>
                    </a:xfrm>
                    <a:prstGeom prst="parallelogram">
                      <a:avLst>
                        <a:gd name="adj" fmla="val 122769"/>
                      </a:avLst>
                    </a:prstGeom>
                    <a:gradFill rotWithShape="1">
                      <a:gsLst>
                        <a:gs pos="0">
                          <a:schemeClr val="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 i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p:txBody>
                </p:sp>
                <p:sp>
                  <p:nvSpPr>
                    <p:cNvPr id="451663" name="Freeform 190"/>
                    <p:cNvSpPr>
                      <a:spLocks/>
                    </p:cNvSpPr>
                    <p:nvPr/>
                  </p:nvSpPr>
                  <p:spPr bwMode="auto">
                    <a:xfrm>
                      <a:off x="5968036" y="2918440"/>
                      <a:ext cx="125497" cy="137855"/>
                    </a:xfrm>
                    <a:custGeom>
                      <a:avLst/>
                      <a:gdLst>
                        <a:gd name="T0" fmla="*/ 0 w 169"/>
                        <a:gd name="T1" fmla="*/ 84929 h 224"/>
                        <a:gd name="T2" fmla="*/ 0 w 169"/>
                        <a:gd name="T3" fmla="*/ 137855 h 224"/>
                        <a:gd name="T4" fmla="*/ 125497 w 169"/>
                        <a:gd name="T5" fmla="*/ 47388 h 224"/>
                        <a:gd name="T6" fmla="*/ 125497 w 169"/>
                        <a:gd name="T7" fmla="*/ 0 h 224"/>
                        <a:gd name="T8" fmla="*/ 0 w 169"/>
                        <a:gd name="T9" fmla="*/ 84929 h 224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169"/>
                        <a:gd name="T16" fmla="*/ 0 h 224"/>
                        <a:gd name="T17" fmla="*/ 169 w 169"/>
                        <a:gd name="T18" fmla="*/ 224 h 224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169" h="224">
                          <a:moveTo>
                            <a:pt x="0" y="138"/>
                          </a:moveTo>
                          <a:lnTo>
                            <a:pt x="0" y="224"/>
                          </a:lnTo>
                          <a:lnTo>
                            <a:pt x="169" y="77"/>
                          </a:lnTo>
                          <a:lnTo>
                            <a:pt x="169" y="0"/>
                          </a:lnTo>
                          <a:lnTo>
                            <a:pt x="0" y="138"/>
                          </a:ln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6350" cmpd="sng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51664" name="Freeform 191"/>
                    <p:cNvSpPr>
                      <a:spLocks/>
                    </p:cNvSpPr>
                    <p:nvPr/>
                  </p:nvSpPr>
                  <p:spPr bwMode="auto">
                    <a:xfrm>
                      <a:off x="5499268" y="2932538"/>
                      <a:ext cx="524136" cy="45430"/>
                    </a:xfrm>
                    <a:custGeom>
                      <a:avLst/>
                      <a:gdLst>
                        <a:gd name="T0" fmla="*/ 0 w 280"/>
                        <a:gd name="T1" fmla="*/ 45430 h 63"/>
                        <a:gd name="T2" fmla="*/ 69261 w 280"/>
                        <a:gd name="T3" fmla="*/ 44709 h 63"/>
                        <a:gd name="T4" fmla="*/ 409949 w 280"/>
                        <a:gd name="T5" fmla="*/ 0 h 63"/>
                        <a:gd name="T6" fmla="*/ 524136 w 280"/>
                        <a:gd name="T7" fmla="*/ 0 h 63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80"/>
                        <a:gd name="T13" fmla="*/ 0 h 63"/>
                        <a:gd name="T14" fmla="*/ 280 w 280"/>
                        <a:gd name="T15" fmla="*/ 63 h 63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80" h="63">
                          <a:moveTo>
                            <a:pt x="0" y="63"/>
                          </a:moveTo>
                          <a:lnTo>
                            <a:pt x="37" y="62"/>
                          </a:lnTo>
                          <a:lnTo>
                            <a:pt x="219" y="0"/>
                          </a:lnTo>
                          <a:lnTo>
                            <a:pt x="280" y="0"/>
                          </a:lnTo>
                        </a:path>
                      </a:pathLst>
                    </a:custGeom>
                    <a:noFill/>
                    <a:ln w="1587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51665" name="Freeform 192"/>
                    <p:cNvSpPr>
                      <a:spLocks/>
                    </p:cNvSpPr>
                    <p:nvPr/>
                  </p:nvSpPr>
                  <p:spPr bwMode="auto">
                    <a:xfrm>
                      <a:off x="5621073" y="2929405"/>
                      <a:ext cx="302670" cy="53262"/>
                    </a:xfrm>
                    <a:custGeom>
                      <a:avLst/>
                      <a:gdLst>
                        <a:gd name="T0" fmla="*/ 0 w 293"/>
                        <a:gd name="T1" fmla="*/ 0 h 93"/>
                        <a:gd name="T2" fmla="*/ 69211 w 293"/>
                        <a:gd name="T3" fmla="*/ 573 h 93"/>
                        <a:gd name="T4" fmla="*/ 201436 w 293"/>
                        <a:gd name="T5" fmla="*/ 53262 h 93"/>
                        <a:gd name="T6" fmla="*/ 302670 w 293"/>
                        <a:gd name="T7" fmla="*/ 53262 h 93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93"/>
                        <a:gd name="T13" fmla="*/ 0 h 93"/>
                        <a:gd name="T14" fmla="*/ 293 w 293"/>
                        <a:gd name="T15" fmla="*/ 93 h 93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93" h="93">
                          <a:moveTo>
                            <a:pt x="0" y="0"/>
                          </a:moveTo>
                          <a:lnTo>
                            <a:pt x="67" y="1"/>
                          </a:lnTo>
                          <a:lnTo>
                            <a:pt x="195" y="93"/>
                          </a:lnTo>
                          <a:lnTo>
                            <a:pt x="293" y="93"/>
                          </a:lnTo>
                        </a:path>
                      </a:pathLst>
                    </a:custGeom>
                    <a:noFill/>
                    <a:ln w="1587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wrap="none"/>
                    <a:lstStyle/>
                    <a:p>
                      <a:endParaRPr lang="el-GR"/>
                    </a:p>
                  </p:txBody>
                </p:sp>
              </p:grpSp>
              <p:cxnSp>
                <p:nvCxnSpPr>
                  <p:cNvPr id="64" name="Straight Connector 1322"/>
                  <p:cNvCxnSpPr/>
                  <p:nvPr/>
                </p:nvCxnSpPr>
                <p:spPr>
                  <a:xfrm flipH="1">
                    <a:off x="6996209" y="2120037"/>
                    <a:ext cx="11074" cy="849060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5" name="Straight Connector 1323"/>
                  <p:cNvCxnSpPr/>
                  <p:nvPr/>
                </p:nvCxnSpPr>
                <p:spPr>
                  <a:xfrm>
                    <a:off x="6874404" y="2298622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6" name="Straight Connector 1324"/>
                  <p:cNvCxnSpPr/>
                  <p:nvPr/>
                </p:nvCxnSpPr>
                <p:spPr>
                  <a:xfrm>
                    <a:off x="6870711" y="2362850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7" name="Straight Connector 1325"/>
                  <p:cNvCxnSpPr/>
                  <p:nvPr/>
                </p:nvCxnSpPr>
                <p:spPr>
                  <a:xfrm>
                    <a:off x="6870711" y="2439609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8" name="Straight Connector 1326"/>
                  <p:cNvCxnSpPr/>
                  <p:nvPr/>
                </p:nvCxnSpPr>
                <p:spPr>
                  <a:xfrm>
                    <a:off x="6867021" y="2503838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9" name="Straight Connector 1327"/>
                  <p:cNvCxnSpPr/>
                  <p:nvPr/>
                </p:nvCxnSpPr>
                <p:spPr>
                  <a:xfrm>
                    <a:off x="6863329" y="2564932"/>
                    <a:ext cx="14026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0" name="Straight Connector 1328"/>
                  <p:cNvCxnSpPr/>
                  <p:nvPr/>
                </p:nvCxnSpPr>
                <p:spPr>
                  <a:xfrm>
                    <a:off x="6863329" y="2632293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1" name="Straight Connector 1329"/>
                  <p:cNvCxnSpPr/>
                  <p:nvPr/>
                </p:nvCxnSpPr>
                <p:spPr>
                  <a:xfrm>
                    <a:off x="6859639" y="2701221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2" name="Straight Connector 1330"/>
                  <p:cNvCxnSpPr/>
                  <p:nvPr/>
                </p:nvCxnSpPr>
                <p:spPr>
                  <a:xfrm>
                    <a:off x="6867021" y="2770148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3" name="Straight Connector 1331"/>
                  <p:cNvCxnSpPr/>
                  <p:nvPr/>
                </p:nvCxnSpPr>
                <p:spPr>
                  <a:xfrm>
                    <a:off x="6870711" y="2842209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4" name="Straight Connector 1332"/>
                  <p:cNvCxnSpPr/>
                  <p:nvPr/>
                </p:nvCxnSpPr>
                <p:spPr>
                  <a:xfrm>
                    <a:off x="6870711" y="2911136"/>
                    <a:ext cx="136572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5" name="Straight Connector 1333"/>
                  <p:cNvCxnSpPr/>
                  <p:nvPr/>
                </p:nvCxnSpPr>
                <p:spPr>
                  <a:xfrm>
                    <a:off x="6874404" y="2975363"/>
                    <a:ext cx="13657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6" name="Straight Connector 1334"/>
                  <p:cNvCxnSpPr/>
                  <p:nvPr/>
                </p:nvCxnSpPr>
                <p:spPr>
                  <a:xfrm flipH="1">
                    <a:off x="6874404" y="2126303"/>
                    <a:ext cx="136570" cy="0"/>
                  </a:xfrm>
                  <a:prstGeom prst="line">
                    <a:avLst/>
                  </a:prstGeom>
                  <a:ln w="2222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</p:grpSp>
        <p:sp>
          <p:nvSpPr>
            <p:cNvPr id="451600" name="TextBox 1558"/>
            <p:cNvSpPr txBox="1">
              <a:spLocks noChangeArrowheads="1"/>
            </p:cNvSpPr>
            <p:nvPr/>
          </p:nvSpPr>
          <p:spPr bwMode="auto">
            <a:xfrm>
              <a:off x="668088" y="4554311"/>
              <a:ext cx="288894" cy="3380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 i="0">
                  <a:solidFill>
                    <a:srgbClr val="000000"/>
                  </a:solidFill>
                  <a:latin typeface="Calibri" pitchFamily="34" charset="0"/>
                </a:rPr>
                <a:t>1</a:t>
              </a:r>
            </a:p>
          </p:txBody>
        </p:sp>
        <p:sp>
          <p:nvSpPr>
            <p:cNvPr id="451601" name="TextBox 1559"/>
            <p:cNvSpPr txBox="1">
              <a:spLocks noChangeArrowheads="1"/>
            </p:cNvSpPr>
            <p:nvPr/>
          </p:nvSpPr>
          <p:spPr bwMode="auto">
            <a:xfrm>
              <a:off x="1068096" y="4552724"/>
              <a:ext cx="288894" cy="3380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 i="0">
                  <a:solidFill>
                    <a:srgbClr val="000000"/>
                  </a:solidFill>
                  <a:latin typeface="Calibri" pitchFamily="34" charset="0"/>
                </a:rPr>
                <a:t>2</a:t>
              </a:r>
            </a:p>
          </p:txBody>
        </p:sp>
        <p:sp>
          <p:nvSpPr>
            <p:cNvPr id="451602" name="TextBox 1560"/>
            <p:cNvSpPr txBox="1">
              <a:spLocks noChangeArrowheads="1"/>
            </p:cNvSpPr>
            <p:nvPr/>
          </p:nvSpPr>
          <p:spPr bwMode="auto">
            <a:xfrm>
              <a:off x="1466515" y="4551137"/>
              <a:ext cx="288894" cy="3380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 i="0">
                  <a:solidFill>
                    <a:srgbClr val="000000"/>
                  </a:solidFill>
                  <a:latin typeface="Calibri" pitchFamily="34" charset="0"/>
                </a:rPr>
                <a:t>3</a:t>
              </a:r>
            </a:p>
          </p:txBody>
        </p:sp>
        <p:sp>
          <p:nvSpPr>
            <p:cNvPr id="451603" name="TextBox 1561"/>
            <p:cNvSpPr txBox="1">
              <a:spLocks noChangeArrowheads="1"/>
            </p:cNvSpPr>
            <p:nvPr/>
          </p:nvSpPr>
          <p:spPr bwMode="auto">
            <a:xfrm>
              <a:off x="1833189" y="4549550"/>
              <a:ext cx="288894" cy="3380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 i="0">
                  <a:solidFill>
                    <a:srgbClr val="000000"/>
                  </a:solidFill>
                  <a:latin typeface="Calibri" pitchFamily="34" charset="0"/>
                </a:rPr>
                <a:t>4</a:t>
              </a:r>
            </a:p>
          </p:txBody>
        </p:sp>
        <p:sp>
          <p:nvSpPr>
            <p:cNvPr id="451604" name="TextBox 1562"/>
            <p:cNvSpPr txBox="1">
              <a:spLocks noChangeArrowheads="1"/>
            </p:cNvSpPr>
            <p:nvPr/>
          </p:nvSpPr>
          <p:spPr bwMode="auto">
            <a:xfrm>
              <a:off x="2260181" y="4547963"/>
              <a:ext cx="288894" cy="3380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 i="0">
                  <a:solidFill>
                    <a:srgbClr val="000000"/>
                  </a:solidFill>
                  <a:latin typeface="Calibri" pitchFamily="34" charset="0"/>
                </a:rPr>
                <a:t>5</a:t>
              </a:r>
            </a:p>
          </p:txBody>
        </p:sp>
        <p:sp>
          <p:nvSpPr>
            <p:cNvPr id="451605" name="TextBox 1563"/>
            <p:cNvSpPr txBox="1">
              <a:spLocks noChangeArrowheads="1"/>
            </p:cNvSpPr>
            <p:nvPr/>
          </p:nvSpPr>
          <p:spPr bwMode="auto">
            <a:xfrm>
              <a:off x="2631617" y="4546376"/>
              <a:ext cx="288894" cy="3380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 i="0">
                  <a:solidFill>
                    <a:srgbClr val="000000"/>
                  </a:solidFill>
                  <a:latin typeface="Calibri" pitchFamily="34" charset="0"/>
                </a:rPr>
                <a:t>6</a:t>
              </a:r>
            </a:p>
          </p:txBody>
        </p:sp>
        <p:sp>
          <p:nvSpPr>
            <p:cNvPr id="451606" name="TextBox 1564"/>
            <p:cNvSpPr txBox="1">
              <a:spLocks noChangeArrowheads="1"/>
            </p:cNvSpPr>
            <p:nvPr/>
          </p:nvSpPr>
          <p:spPr bwMode="auto">
            <a:xfrm>
              <a:off x="3014164" y="4544790"/>
              <a:ext cx="288894" cy="3380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 i="0">
                  <a:solidFill>
                    <a:srgbClr val="000000"/>
                  </a:solidFill>
                  <a:latin typeface="Calibri" pitchFamily="34" charset="0"/>
                </a:rPr>
                <a:t>7</a:t>
              </a:r>
            </a:p>
          </p:txBody>
        </p:sp>
        <p:sp>
          <p:nvSpPr>
            <p:cNvPr id="451607" name="TextBox 1565"/>
            <p:cNvSpPr txBox="1">
              <a:spLocks noChangeArrowheads="1"/>
            </p:cNvSpPr>
            <p:nvPr/>
          </p:nvSpPr>
          <p:spPr bwMode="auto">
            <a:xfrm>
              <a:off x="3391949" y="4549550"/>
              <a:ext cx="288894" cy="3380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 i="0">
                  <a:solidFill>
                    <a:srgbClr val="000000"/>
                  </a:solidFill>
                  <a:latin typeface="Calibri" pitchFamily="34" charset="0"/>
                </a:rPr>
                <a:t>8</a:t>
              </a:r>
            </a:p>
          </p:txBody>
        </p:sp>
        <p:grpSp>
          <p:nvGrpSpPr>
            <p:cNvPr id="451608" name="Group 187"/>
            <p:cNvGrpSpPr>
              <a:grpSpLocks/>
            </p:cNvGrpSpPr>
            <p:nvPr/>
          </p:nvGrpSpPr>
          <p:grpSpPr bwMode="auto">
            <a:xfrm>
              <a:off x="2646378" y="1872322"/>
              <a:ext cx="1052512" cy="355600"/>
              <a:chOff x="4410" y="1365"/>
              <a:chExt cx="663" cy="224"/>
            </a:xfrm>
          </p:grpSpPr>
          <p:sp>
            <p:nvSpPr>
              <p:cNvPr id="451631" name="Rectangle 188"/>
              <p:cNvSpPr>
                <a:spLocks noChangeArrowheads="1"/>
              </p:cNvSpPr>
              <p:nvPr/>
            </p:nvSpPr>
            <p:spPr bwMode="auto">
              <a:xfrm>
                <a:off x="4410" y="1500"/>
                <a:ext cx="495" cy="87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l-GR" i="0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451632" name="AutoShape 189"/>
              <p:cNvSpPr>
                <a:spLocks noChangeArrowheads="1"/>
              </p:cNvSpPr>
              <p:nvPr/>
            </p:nvSpPr>
            <p:spPr bwMode="auto">
              <a:xfrm>
                <a:off x="4410" y="1368"/>
                <a:ext cx="663" cy="135"/>
              </a:xfrm>
              <a:prstGeom prst="parallelogram">
                <a:avLst>
                  <a:gd name="adj" fmla="val 122778"/>
                </a:avLst>
              </a:prstGeom>
              <a:gradFill rotWithShape="1">
                <a:gsLst>
                  <a:gs pos="0">
                    <a:schemeClr val="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l-GR" i="0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451633" name="Freeform 190"/>
              <p:cNvSpPr>
                <a:spLocks/>
              </p:cNvSpPr>
              <p:nvPr/>
            </p:nvSpPr>
            <p:spPr bwMode="auto">
              <a:xfrm>
                <a:off x="4904" y="1365"/>
                <a:ext cx="169" cy="224"/>
              </a:xfrm>
              <a:custGeom>
                <a:avLst/>
                <a:gdLst>
                  <a:gd name="T0" fmla="*/ 0 w 169"/>
                  <a:gd name="T1" fmla="*/ 138 h 224"/>
                  <a:gd name="T2" fmla="*/ 0 w 169"/>
                  <a:gd name="T3" fmla="*/ 224 h 224"/>
                  <a:gd name="T4" fmla="*/ 169 w 169"/>
                  <a:gd name="T5" fmla="*/ 77 h 224"/>
                  <a:gd name="T6" fmla="*/ 169 w 169"/>
                  <a:gd name="T7" fmla="*/ 0 h 224"/>
                  <a:gd name="T8" fmla="*/ 0 w 169"/>
                  <a:gd name="T9" fmla="*/ 138 h 22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69"/>
                  <a:gd name="T16" fmla="*/ 0 h 224"/>
                  <a:gd name="T17" fmla="*/ 169 w 169"/>
                  <a:gd name="T18" fmla="*/ 224 h 22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69" h="224">
                    <a:moveTo>
                      <a:pt x="0" y="138"/>
                    </a:moveTo>
                    <a:lnTo>
                      <a:pt x="0" y="224"/>
                    </a:lnTo>
                    <a:lnTo>
                      <a:pt x="169" y="77"/>
                    </a:lnTo>
                    <a:lnTo>
                      <a:pt x="169" y="0"/>
                    </a:lnTo>
                    <a:lnTo>
                      <a:pt x="0" y="138"/>
                    </a:lnTo>
                    <a:close/>
                  </a:path>
                </a:pathLst>
              </a:custGeom>
              <a:solidFill>
                <a:schemeClr val="accent1"/>
              </a:solidFill>
              <a:ln w="635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51634" name="Freeform 191"/>
              <p:cNvSpPr>
                <a:spLocks/>
              </p:cNvSpPr>
              <p:nvPr/>
            </p:nvSpPr>
            <p:spPr bwMode="auto">
              <a:xfrm>
                <a:off x="4475" y="1395"/>
                <a:ext cx="506" cy="80"/>
              </a:xfrm>
              <a:custGeom>
                <a:avLst/>
                <a:gdLst>
                  <a:gd name="T0" fmla="*/ 0 w 280"/>
                  <a:gd name="T1" fmla="*/ 80 h 63"/>
                  <a:gd name="T2" fmla="*/ 67 w 280"/>
                  <a:gd name="T3" fmla="*/ 79 h 63"/>
                  <a:gd name="T4" fmla="*/ 396 w 280"/>
                  <a:gd name="T5" fmla="*/ 0 h 63"/>
                  <a:gd name="T6" fmla="*/ 506 w 280"/>
                  <a:gd name="T7" fmla="*/ 0 h 6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0"/>
                  <a:gd name="T13" fmla="*/ 0 h 63"/>
                  <a:gd name="T14" fmla="*/ 280 w 280"/>
                  <a:gd name="T15" fmla="*/ 63 h 6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0" h="63">
                    <a:moveTo>
                      <a:pt x="0" y="63"/>
                    </a:moveTo>
                    <a:lnTo>
                      <a:pt x="37" y="62"/>
                    </a:lnTo>
                    <a:lnTo>
                      <a:pt x="219" y="0"/>
                    </a:lnTo>
                    <a:lnTo>
                      <a:pt x="280" y="0"/>
                    </a:lnTo>
                  </a:path>
                </a:pathLst>
              </a:cu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51635" name="Freeform 192"/>
              <p:cNvSpPr>
                <a:spLocks/>
              </p:cNvSpPr>
              <p:nvPr/>
            </p:nvSpPr>
            <p:spPr bwMode="auto">
              <a:xfrm>
                <a:off x="4593" y="1391"/>
                <a:ext cx="293" cy="93"/>
              </a:xfrm>
              <a:custGeom>
                <a:avLst/>
                <a:gdLst>
                  <a:gd name="T0" fmla="*/ 0 w 293"/>
                  <a:gd name="T1" fmla="*/ 0 h 93"/>
                  <a:gd name="T2" fmla="*/ 67 w 293"/>
                  <a:gd name="T3" fmla="*/ 1 h 93"/>
                  <a:gd name="T4" fmla="*/ 195 w 293"/>
                  <a:gd name="T5" fmla="*/ 93 h 93"/>
                  <a:gd name="T6" fmla="*/ 293 w 293"/>
                  <a:gd name="T7" fmla="*/ 93 h 9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93"/>
                  <a:gd name="T13" fmla="*/ 0 h 93"/>
                  <a:gd name="T14" fmla="*/ 293 w 293"/>
                  <a:gd name="T15" fmla="*/ 93 h 9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93" h="93">
                    <a:moveTo>
                      <a:pt x="0" y="0"/>
                    </a:moveTo>
                    <a:lnTo>
                      <a:pt x="67" y="1"/>
                    </a:lnTo>
                    <a:lnTo>
                      <a:pt x="195" y="93"/>
                    </a:lnTo>
                    <a:lnTo>
                      <a:pt x="293" y="93"/>
                    </a:lnTo>
                  </a:path>
                </a:pathLst>
              </a:cu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grpSp>
          <p:nvGrpSpPr>
            <p:cNvPr id="451609" name="Group 187"/>
            <p:cNvGrpSpPr>
              <a:grpSpLocks/>
            </p:cNvGrpSpPr>
            <p:nvPr/>
          </p:nvGrpSpPr>
          <p:grpSpPr bwMode="auto">
            <a:xfrm>
              <a:off x="5819864" y="1872322"/>
              <a:ext cx="1052512" cy="355600"/>
              <a:chOff x="4410" y="1365"/>
              <a:chExt cx="663" cy="224"/>
            </a:xfrm>
          </p:grpSpPr>
          <p:sp>
            <p:nvSpPr>
              <p:cNvPr id="451626" name="Rectangle 188"/>
              <p:cNvSpPr>
                <a:spLocks noChangeArrowheads="1"/>
              </p:cNvSpPr>
              <p:nvPr/>
            </p:nvSpPr>
            <p:spPr bwMode="auto">
              <a:xfrm>
                <a:off x="4410" y="1500"/>
                <a:ext cx="495" cy="87"/>
              </a:xfrm>
              <a:prstGeom prst="rect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l-GR" i="0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451627" name="AutoShape 189"/>
              <p:cNvSpPr>
                <a:spLocks noChangeArrowheads="1"/>
              </p:cNvSpPr>
              <p:nvPr/>
            </p:nvSpPr>
            <p:spPr bwMode="auto">
              <a:xfrm>
                <a:off x="4410" y="1368"/>
                <a:ext cx="663" cy="135"/>
              </a:xfrm>
              <a:prstGeom prst="parallelogram">
                <a:avLst>
                  <a:gd name="adj" fmla="val 122778"/>
                </a:avLst>
              </a:prstGeom>
              <a:gradFill rotWithShape="1">
                <a:gsLst>
                  <a:gs pos="0">
                    <a:schemeClr val="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l-GR" i="0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451628" name="Freeform 190"/>
              <p:cNvSpPr>
                <a:spLocks/>
              </p:cNvSpPr>
              <p:nvPr/>
            </p:nvSpPr>
            <p:spPr bwMode="auto">
              <a:xfrm>
                <a:off x="4904" y="1365"/>
                <a:ext cx="169" cy="224"/>
              </a:xfrm>
              <a:custGeom>
                <a:avLst/>
                <a:gdLst>
                  <a:gd name="T0" fmla="*/ 0 w 169"/>
                  <a:gd name="T1" fmla="*/ 138 h 224"/>
                  <a:gd name="T2" fmla="*/ 0 w 169"/>
                  <a:gd name="T3" fmla="*/ 224 h 224"/>
                  <a:gd name="T4" fmla="*/ 169 w 169"/>
                  <a:gd name="T5" fmla="*/ 77 h 224"/>
                  <a:gd name="T6" fmla="*/ 169 w 169"/>
                  <a:gd name="T7" fmla="*/ 0 h 224"/>
                  <a:gd name="T8" fmla="*/ 0 w 169"/>
                  <a:gd name="T9" fmla="*/ 138 h 22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69"/>
                  <a:gd name="T16" fmla="*/ 0 h 224"/>
                  <a:gd name="T17" fmla="*/ 169 w 169"/>
                  <a:gd name="T18" fmla="*/ 224 h 22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69" h="224">
                    <a:moveTo>
                      <a:pt x="0" y="138"/>
                    </a:moveTo>
                    <a:lnTo>
                      <a:pt x="0" y="224"/>
                    </a:lnTo>
                    <a:lnTo>
                      <a:pt x="169" y="77"/>
                    </a:lnTo>
                    <a:lnTo>
                      <a:pt x="169" y="0"/>
                    </a:lnTo>
                    <a:lnTo>
                      <a:pt x="0" y="138"/>
                    </a:lnTo>
                    <a:close/>
                  </a:path>
                </a:pathLst>
              </a:custGeom>
              <a:solidFill>
                <a:schemeClr val="accent1"/>
              </a:solidFill>
              <a:ln w="635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51629" name="Freeform 191"/>
              <p:cNvSpPr>
                <a:spLocks/>
              </p:cNvSpPr>
              <p:nvPr/>
            </p:nvSpPr>
            <p:spPr bwMode="auto">
              <a:xfrm>
                <a:off x="4475" y="1395"/>
                <a:ext cx="506" cy="80"/>
              </a:xfrm>
              <a:custGeom>
                <a:avLst/>
                <a:gdLst>
                  <a:gd name="T0" fmla="*/ 0 w 280"/>
                  <a:gd name="T1" fmla="*/ 80 h 63"/>
                  <a:gd name="T2" fmla="*/ 67 w 280"/>
                  <a:gd name="T3" fmla="*/ 79 h 63"/>
                  <a:gd name="T4" fmla="*/ 396 w 280"/>
                  <a:gd name="T5" fmla="*/ 0 h 63"/>
                  <a:gd name="T6" fmla="*/ 506 w 280"/>
                  <a:gd name="T7" fmla="*/ 0 h 6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0"/>
                  <a:gd name="T13" fmla="*/ 0 h 63"/>
                  <a:gd name="T14" fmla="*/ 280 w 280"/>
                  <a:gd name="T15" fmla="*/ 63 h 6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0" h="63">
                    <a:moveTo>
                      <a:pt x="0" y="63"/>
                    </a:moveTo>
                    <a:lnTo>
                      <a:pt x="37" y="62"/>
                    </a:lnTo>
                    <a:lnTo>
                      <a:pt x="219" y="0"/>
                    </a:lnTo>
                    <a:lnTo>
                      <a:pt x="280" y="0"/>
                    </a:lnTo>
                  </a:path>
                </a:pathLst>
              </a:cu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51630" name="Freeform 192"/>
              <p:cNvSpPr>
                <a:spLocks/>
              </p:cNvSpPr>
              <p:nvPr/>
            </p:nvSpPr>
            <p:spPr bwMode="auto">
              <a:xfrm>
                <a:off x="4593" y="1391"/>
                <a:ext cx="293" cy="93"/>
              </a:xfrm>
              <a:custGeom>
                <a:avLst/>
                <a:gdLst>
                  <a:gd name="T0" fmla="*/ 0 w 293"/>
                  <a:gd name="T1" fmla="*/ 0 h 93"/>
                  <a:gd name="T2" fmla="*/ 67 w 293"/>
                  <a:gd name="T3" fmla="*/ 1 h 93"/>
                  <a:gd name="T4" fmla="*/ 195 w 293"/>
                  <a:gd name="T5" fmla="*/ 93 h 93"/>
                  <a:gd name="T6" fmla="*/ 293 w 293"/>
                  <a:gd name="T7" fmla="*/ 93 h 9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93"/>
                  <a:gd name="T13" fmla="*/ 0 h 93"/>
                  <a:gd name="T14" fmla="*/ 293 w 293"/>
                  <a:gd name="T15" fmla="*/ 93 h 9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93" h="93">
                    <a:moveTo>
                      <a:pt x="0" y="0"/>
                    </a:moveTo>
                    <a:lnTo>
                      <a:pt x="67" y="1"/>
                    </a:lnTo>
                    <a:lnTo>
                      <a:pt x="195" y="93"/>
                    </a:lnTo>
                    <a:lnTo>
                      <a:pt x="293" y="93"/>
                    </a:lnTo>
                  </a:path>
                </a:pathLst>
              </a:cu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cxnSp>
          <p:nvCxnSpPr>
            <p:cNvPr id="26" name="Straight Connector 19"/>
            <p:cNvCxnSpPr/>
            <p:nvPr/>
          </p:nvCxnSpPr>
          <p:spPr>
            <a:xfrm flipH="1">
              <a:off x="1368101" y="2215235"/>
              <a:ext cx="1588" cy="514152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1578"/>
            <p:cNvCxnSpPr/>
            <p:nvPr/>
          </p:nvCxnSpPr>
          <p:spPr>
            <a:xfrm flipH="1">
              <a:off x="3074483" y="2224757"/>
              <a:ext cx="0" cy="514152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1579"/>
            <p:cNvCxnSpPr/>
            <p:nvPr/>
          </p:nvCxnSpPr>
          <p:spPr>
            <a:xfrm flipH="1">
              <a:off x="4953883" y="2226343"/>
              <a:ext cx="1587" cy="514152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1580"/>
            <p:cNvCxnSpPr/>
            <p:nvPr/>
          </p:nvCxnSpPr>
          <p:spPr>
            <a:xfrm flipH="1">
              <a:off x="6515817" y="2227930"/>
              <a:ext cx="1587" cy="514152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1581"/>
            <p:cNvCxnSpPr>
              <a:endCxn id="464904" idx="0"/>
            </p:cNvCxnSpPr>
            <p:nvPr/>
          </p:nvCxnSpPr>
          <p:spPr>
            <a:xfrm flipH="1">
              <a:off x="1607788" y="2221583"/>
              <a:ext cx="1127005" cy="514152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1582"/>
            <p:cNvCxnSpPr/>
            <p:nvPr/>
          </p:nvCxnSpPr>
          <p:spPr>
            <a:xfrm flipH="1">
              <a:off x="3193532" y="2221583"/>
              <a:ext cx="1304786" cy="523674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1583"/>
            <p:cNvCxnSpPr/>
            <p:nvPr/>
          </p:nvCxnSpPr>
          <p:spPr>
            <a:xfrm flipH="1">
              <a:off x="5122140" y="2253321"/>
              <a:ext cx="1301612" cy="506217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1584"/>
            <p:cNvCxnSpPr>
              <a:endCxn id="464904" idx="1"/>
            </p:cNvCxnSpPr>
            <p:nvPr/>
          </p:nvCxnSpPr>
          <p:spPr>
            <a:xfrm flipH="1">
              <a:off x="1739536" y="2231104"/>
              <a:ext cx="2596874" cy="504631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1585"/>
            <p:cNvCxnSpPr/>
            <p:nvPr/>
          </p:nvCxnSpPr>
          <p:spPr>
            <a:xfrm flipH="1">
              <a:off x="3518935" y="2242212"/>
              <a:ext cx="2807989" cy="49511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1586"/>
            <p:cNvCxnSpPr/>
            <p:nvPr/>
          </p:nvCxnSpPr>
          <p:spPr>
            <a:xfrm flipH="1">
              <a:off x="1977636" y="2253321"/>
              <a:ext cx="3950869" cy="49511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1587"/>
            <p:cNvCxnSpPr>
              <a:stCxn id="464913" idx="2"/>
            </p:cNvCxnSpPr>
            <p:nvPr/>
          </p:nvCxnSpPr>
          <p:spPr>
            <a:xfrm>
              <a:off x="1476039" y="2223169"/>
              <a:ext cx="1552410" cy="51732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1588"/>
            <p:cNvCxnSpPr/>
            <p:nvPr/>
          </p:nvCxnSpPr>
          <p:spPr>
            <a:xfrm>
              <a:off x="1623662" y="2223169"/>
              <a:ext cx="3014342" cy="525261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1589"/>
            <p:cNvCxnSpPr/>
            <p:nvPr/>
          </p:nvCxnSpPr>
          <p:spPr>
            <a:xfrm>
              <a:off x="1868111" y="2226343"/>
              <a:ext cx="4342939" cy="54589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88"/>
            <p:cNvCxnSpPr>
              <a:stCxn id="452124" idx="0"/>
            </p:cNvCxnSpPr>
            <p:nvPr/>
          </p:nvCxnSpPr>
          <p:spPr>
            <a:xfrm flipH="1" flipV="1">
              <a:off x="3166548" y="2239038"/>
              <a:ext cx="1596855" cy="525261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1590"/>
            <p:cNvCxnSpPr>
              <a:stCxn id="451878" idx="0"/>
            </p:cNvCxnSpPr>
            <p:nvPr/>
          </p:nvCxnSpPr>
          <p:spPr>
            <a:xfrm flipH="1" flipV="1">
              <a:off x="3342741" y="2232691"/>
              <a:ext cx="2984183" cy="53795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1591"/>
            <p:cNvCxnSpPr>
              <a:stCxn id="451878" idx="1"/>
            </p:cNvCxnSpPr>
            <p:nvPr/>
          </p:nvCxnSpPr>
          <p:spPr>
            <a:xfrm flipH="1" flipV="1">
              <a:off x="4639591" y="2226343"/>
              <a:ext cx="1819082" cy="544304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51589" name="1045 - TextBox"/>
          <p:cNvSpPr txBox="1">
            <a:spLocks noChangeArrowheads="1"/>
          </p:cNvSpPr>
          <p:nvPr/>
        </p:nvSpPr>
        <p:spPr bwMode="auto">
          <a:xfrm>
            <a:off x="241300" y="1332411"/>
            <a:ext cx="8613775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buClr>
                <a:schemeClr val="accent2"/>
              </a:buClr>
              <a:buFont typeface="Wingdings" pitchFamily="2" charset="2"/>
              <a:buChar char="q"/>
            </a:pPr>
            <a:r>
              <a:rPr lang="el-GR" i="0" dirty="0"/>
              <a:t> </a:t>
            </a:r>
            <a:r>
              <a:rPr lang="el-GR" sz="2000" i="0" dirty="0"/>
              <a:t>πλούσια διασύνδεση μεταξύ </a:t>
            </a:r>
            <a:r>
              <a:rPr lang="el-GR" sz="2000" i="0" dirty="0" err="1"/>
              <a:t>μεταγωγέων</a:t>
            </a:r>
            <a:r>
              <a:rPr lang="el-GR" sz="2000" i="0" dirty="0"/>
              <a:t>, </a:t>
            </a:r>
            <a:r>
              <a:rPr lang="en-US" sz="2000" i="0" dirty="0"/>
              <a:t>racks</a:t>
            </a:r>
            <a:r>
              <a:rPr lang="en-US" sz="2000" i="0" dirty="0" smtClean="0"/>
              <a:t>:</a:t>
            </a:r>
            <a:endParaRPr lang="en-US" sz="2000" i="0" dirty="0"/>
          </a:p>
          <a:p>
            <a:pPr lvl="1" eaLnBrk="0" hangingPunct="0">
              <a:buClr>
                <a:schemeClr val="accent2"/>
              </a:buClr>
              <a:buFont typeface="Wingdings" pitchFamily="2" charset="2"/>
              <a:buChar char="§"/>
            </a:pPr>
            <a:r>
              <a:rPr lang="el-GR" sz="2000" i="0" dirty="0"/>
              <a:t> αυξημένη απόδοση μεταξύ </a:t>
            </a:r>
            <a:r>
              <a:rPr lang="en-US" sz="2000" i="0" dirty="0"/>
              <a:t>racks (</a:t>
            </a:r>
            <a:r>
              <a:rPr lang="el-GR" sz="2000" i="0" dirty="0"/>
              <a:t>δυνατότητα πολλαπλών διαδρομών δρομολόγησης</a:t>
            </a:r>
            <a:r>
              <a:rPr lang="el-GR" sz="2000" i="0" dirty="0" smtClean="0"/>
              <a:t>)</a:t>
            </a:r>
            <a:endParaRPr lang="el-GR" sz="2000" i="0" dirty="0"/>
          </a:p>
          <a:p>
            <a:pPr lvl="1" eaLnBrk="0" hangingPunct="0">
              <a:buClr>
                <a:schemeClr val="accent2"/>
              </a:buClr>
              <a:buFont typeface="Wingdings" pitchFamily="2" charset="2"/>
              <a:buChar char="§"/>
            </a:pPr>
            <a:r>
              <a:rPr lang="el-GR" sz="2000" i="0" dirty="0"/>
              <a:t>αυξημένη αξιοπιστία μέσω πλεονασμού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609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Επίπεδο ζεύξης</a:t>
            </a:r>
          </a:p>
        </p:txBody>
      </p:sp>
      <p:sp>
        <p:nvSpPr>
          <p:cNvPr id="452610" name="2 - Θέση υποσέλιδου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l-GR" dirty="0" smtClean="0"/>
              <a:t>Δίκτυα Επικοινωνιών- </a:t>
            </a:r>
            <a:r>
              <a:rPr lang="en-US" dirty="0"/>
              <a:t>5: </a:t>
            </a:r>
            <a:r>
              <a:rPr lang="el-GR" dirty="0"/>
              <a:t>Επίπεδο ζεύξης δεδομένων</a:t>
            </a:r>
            <a:endParaRPr lang="en-US" dirty="0"/>
          </a:p>
        </p:txBody>
      </p:sp>
      <p:sp>
        <p:nvSpPr>
          <p:cNvPr id="452611" name="3 - Θέση αριθμού διαφάνειας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3E19A8FF-0F68-4925-8CED-E7F52160FE86}" type="slidenum">
              <a:rPr lang="en-US" smtClean="0">
                <a:latin typeface="Arial" charset="0"/>
                <a:cs typeface="Arial" charset="0"/>
              </a:rPr>
              <a:pPr/>
              <a:t>87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604838" y="1431925"/>
            <a:ext cx="3810000" cy="4648200"/>
          </a:xfrm>
          <a:prstGeom prst="rect">
            <a:avLst/>
          </a:prstGeom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  <a:defRPr/>
            </a:pPr>
            <a:r>
              <a:rPr lang="en-US" sz="2400" i="0" kern="0" dirty="0">
                <a:latin typeface="+mn-lt"/>
              </a:rPr>
              <a:t>5.1 </a:t>
            </a:r>
            <a:r>
              <a:rPr lang="el-GR" sz="2400" i="0" kern="0" dirty="0">
                <a:latin typeface="+mn-lt"/>
              </a:rPr>
              <a:t>Εισαγωγή και υπηρεσίες</a:t>
            </a:r>
            <a:endParaRPr lang="en-US" sz="2400" i="0" kern="0" dirty="0">
              <a:latin typeface="+mn-lt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  <a:defRPr/>
            </a:pPr>
            <a:r>
              <a:rPr lang="en-US" sz="2400" i="0" kern="0" dirty="0">
                <a:latin typeface="+mn-lt"/>
              </a:rPr>
              <a:t>5.2 </a:t>
            </a:r>
            <a:r>
              <a:rPr lang="el-GR" sz="2400" i="0" kern="0" dirty="0">
                <a:latin typeface="+mn-lt"/>
              </a:rPr>
              <a:t>Ανίχνευση και διόρθωση σφαλμάτων</a:t>
            </a:r>
            <a:endParaRPr lang="en-US" sz="2400" i="0" kern="0" dirty="0">
              <a:latin typeface="+mn-lt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  <a:defRPr/>
            </a:pPr>
            <a:r>
              <a:rPr lang="en-US" sz="2400" i="0" kern="0" dirty="0">
                <a:latin typeface="+mn-lt"/>
              </a:rPr>
              <a:t>5.3</a:t>
            </a:r>
            <a:r>
              <a:rPr lang="el-GR" sz="2400" i="0" kern="0" dirty="0">
                <a:latin typeface="+mn-lt"/>
              </a:rPr>
              <a:t>Πρωτόκολλα πολλαπλής πρόσβασης</a:t>
            </a:r>
            <a:endParaRPr lang="en-US" sz="2400" i="0" kern="0" dirty="0">
              <a:latin typeface="+mn-lt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  <a:defRPr/>
            </a:pPr>
            <a:r>
              <a:rPr lang="en-US" sz="2400" i="0" kern="0" dirty="0">
                <a:latin typeface="+mn-lt"/>
              </a:rPr>
              <a:t>5.4 LANs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§"/>
              <a:defRPr/>
            </a:pPr>
            <a:r>
              <a:rPr lang="el-GR" sz="2000" i="0" kern="0" dirty="0" err="1">
                <a:latin typeface="+mn-lt"/>
              </a:rPr>
              <a:t>Διευθυνσιοδότηση</a:t>
            </a:r>
            <a:r>
              <a:rPr lang="el-GR" sz="2000" i="0" kern="0" dirty="0">
                <a:latin typeface="+mn-lt"/>
              </a:rPr>
              <a:t>,</a:t>
            </a:r>
            <a:r>
              <a:rPr lang="en-US" sz="2000" i="0" kern="0" dirty="0">
                <a:latin typeface="+mn-lt"/>
              </a:rPr>
              <a:t> ARP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§"/>
              <a:defRPr/>
            </a:pPr>
            <a:r>
              <a:rPr lang="en-US" sz="2000" i="0" kern="0" dirty="0">
                <a:latin typeface="+mn-lt"/>
              </a:rPr>
              <a:t>Ethernet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§"/>
              <a:defRPr/>
            </a:pPr>
            <a:r>
              <a:rPr lang="el-GR" sz="2000" i="0" kern="0" dirty="0" err="1">
                <a:latin typeface="+mn-lt"/>
              </a:rPr>
              <a:t>Μεταγωγείς</a:t>
            </a:r>
            <a:r>
              <a:rPr lang="el-GR" sz="2000" i="0" kern="0" dirty="0">
                <a:latin typeface="+mn-lt"/>
              </a:rPr>
              <a:t> (</a:t>
            </a:r>
            <a:r>
              <a:rPr lang="en-US" sz="2000" i="0" kern="0" dirty="0">
                <a:latin typeface="+mn-lt"/>
              </a:rPr>
              <a:t>switches)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§"/>
              <a:defRPr/>
            </a:pPr>
            <a:r>
              <a:rPr lang="en-US" sz="2000" i="0" kern="0" dirty="0">
                <a:latin typeface="+mn-lt"/>
              </a:rPr>
              <a:t>VLANs</a:t>
            </a:r>
          </a:p>
        </p:txBody>
      </p:sp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4448175" y="1408113"/>
            <a:ext cx="4054475" cy="4648200"/>
          </a:xfrm>
          <a:prstGeom prst="rect">
            <a:avLst/>
          </a:prstGeom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  <a:defRPr/>
            </a:pPr>
            <a:r>
              <a:rPr lang="en-US" sz="2400" i="0" kern="0" dirty="0">
                <a:latin typeface="+mn-lt"/>
              </a:rPr>
              <a:t>5.5 </a:t>
            </a:r>
            <a:r>
              <a:rPr lang="el-GR" sz="2400" i="0" kern="0" dirty="0">
                <a:latin typeface="+mn-lt"/>
              </a:rPr>
              <a:t>Εικονικές Ζεύξεις</a:t>
            </a:r>
            <a:r>
              <a:rPr lang="en-US" sz="2400" i="0" kern="0" dirty="0">
                <a:latin typeface="+mn-lt"/>
              </a:rPr>
              <a:t>: MPLS</a:t>
            </a: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  <a:defRPr/>
            </a:pPr>
            <a:r>
              <a:rPr lang="en-US" sz="2400" i="0" kern="0" dirty="0">
                <a:latin typeface="+mn-lt"/>
              </a:rPr>
              <a:t>5.6 </a:t>
            </a:r>
            <a:r>
              <a:rPr lang="el-GR" sz="2400" i="0" kern="0" dirty="0">
                <a:latin typeface="+mn-lt"/>
              </a:rPr>
              <a:t>Δικτύωση κέντρων δεδομένων</a:t>
            </a:r>
            <a:endParaRPr lang="en-US" sz="2400" i="0" kern="0" dirty="0">
              <a:latin typeface="+mn-lt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  <a:defRPr/>
            </a:pPr>
            <a:r>
              <a:rPr lang="en-US" sz="2400" i="0" kern="0" dirty="0">
                <a:solidFill>
                  <a:srgbClr val="FF0000"/>
                </a:solidFill>
                <a:latin typeface="+mn-lt"/>
              </a:rPr>
              <a:t>5.</a:t>
            </a:r>
            <a:r>
              <a:rPr lang="el-GR" sz="2400" i="0" kern="0" dirty="0">
                <a:solidFill>
                  <a:srgbClr val="FF0000"/>
                </a:solidFill>
                <a:latin typeface="+mn-lt"/>
              </a:rPr>
              <a:t>7 Η </a:t>
            </a:r>
            <a:r>
              <a:rPr lang="en-US" sz="2400" i="0" kern="0" dirty="0">
                <a:solidFill>
                  <a:srgbClr val="FF0000"/>
                </a:solidFill>
                <a:latin typeface="+mn-lt"/>
              </a:rPr>
              <a:t>“</a:t>
            </a:r>
            <a:r>
              <a:rPr lang="el-GR" sz="2400" i="0" kern="0" dirty="0">
                <a:solidFill>
                  <a:srgbClr val="FF0000"/>
                </a:solidFill>
                <a:latin typeface="+mn-lt"/>
              </a:rPr>
              <a:t>ζωή</a:t>
            </a:r>
            <a:r>
              <a:rPr lang="en-US" sz="2400" i="0" kern="0" dirty="0">
                <a:solidFill>
                  <a:srgbClr val="FF0000"/>
                </a:solidFill>
                <a:latin typeface="+mn-lt"/>
              </a:rPr>
              <a:t>”</a:t>
            </a:r>
            <a:r>
              <a:rPr lang="el-GR" sz="2400" i="0" kern="0" dirty="0">
                <a:solidFill>
                  <a:srgbClr val="FF0000"/>
                </a:solidFill>
                <a:latin typeface="+mn-lt"/>
              </a:rPr>
              <a:t> μιας </a:t>
            </a:r>
            <a:r>
              <a:rPr lang="en-US" sz="2400" i="0" kern="0" dirty="0">
                <a:solidFill>
                  <a:srgbClr val="FF0000"/>
                </a:solidFill>
                <a:latin typeface="+mn-lt"/>
              </a:rPr>
              <a:t>web </a:t>
            </a:r>
            <a:r>
              <a:rPr lang="el-GR" sz="2400" i="0" kern="0" dirty="0">
                <a:solidFill>
                  <a:srgbClr val="FF0000"/>
                </a:solidFill>
                <a:latin typeface="+mn-lt"/>
              </a:rPr>
              <a:t>αίτησης</a:t>
            </a:r>
            <a:endParaRPr lang="en-US" sz="2400" i="0" kern="0" dirty="0">
              <a:solidFill>
                <a:srgbClr val="FF0000"/>
              </a:solidFill>
              <a:latin typeface="+mn-lt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ZapfDingbats" pitchFamily="82" charset="2"/>
              <a:buNone/>
              <a:defRPr/>
            </a:pPr>
            <a:endParaRPr lang="en-US" sz="2400" i="0" kern="0" dirty="0">
              <a:latin typeface="+mn-lt"/>
            </a:endParaRP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633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smtClean="0">
                <a:solidFill>
                  <a:srgbClr val="FF0000"/>
                </a:solidFill>
              </a:rPr>
              <a:t>Σύνθεση: </a:t>
            </a:r>
            <a:r>
              <a:rPr lang="el-GR" sz="2800" smtClean="0"/>
              <a:t>μία ημέρα στη ζωή μιας αίτησης </a:t>
            </a:r>
            <a:r>
              <a:rPr lang="en-US" sz="2800" smtClean="0"/>
              <a:t>web</a:t>
            </a:r>
            <a:endParaRPr lang="el-GR" sz="2800" smtClean="0"/>
          </a:p>
        </p:txBody>
      </p:sp>
      <p:sp>
        <p:nvSpPr>
          <p:cNvPr id="453634" name="2 - Θέση υποσέλιδου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l-GR" dirty="0" smtClean="0"/>
              <a:t>Δίκτυα Επικοινωνιών- </a:t>
            </a:r>
            <a:r>
              <a:rPr lang="en-US" dirty="0"/>
              <a:t>5: </a:t>
            </a:r>
            <a:r>
              <a:rPr lang="el-GR" dirty="0"/>
              <a:t>Επίπεδο ζεύξης δεδομένων</a:t>
            </a:r>
            <a:endParaRPr lang="en-US" dirty="0"/>
          </a:p>
        </p:txBody>
      </p:sp>
      <p:sp>
        <p:nvSpPr>
          <p:cNvPr id="453635" name="3 - Θέση αριθμού διαφάνειας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4FBC7F00-411E-4C55-8E8B-33899CE2D55D}" type="slidenum">
              <a:rPr lang="en-US" smtClean="0">
                <a:latin typeface="Arial" charset="0"/>
                <a:cs typeface="Arial" charset="0"/>
              </a:rPr>
              <a:pPr/>
              <a:t>88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453636" name="4 - TextBox"/>
          <p:cNvSpPr txBox="1">
            <a:spLocks noChangeArrowheads="1"/>
          </p:cNvSpPr>
          <p:nvPr/>
        </p:nvSpPr>
        <p:spPr bwMode="auto">
          <a:xfrm>
            <a:off x="0" y="1476374"/>
            <a:ext cx="9144000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buClr>
                <a:schemeClr val="accent2"/>
              </a:buClr>
              <a:buFont typeface="Wingdings" pitchFamily="2" charset="2"/>
              <a:buChar char="q"/>
            </a:pPr>
            <a:r>
              <a:rPr lang="en-US" i="0" dirty="0"/>
              <a:t> </a:t>
            </a:r>
            <a:r>
              <a:rPr lang="el-GR" i="0" dirty="0" smtClean="0"/>
              <a:t> το </a:t>
            </a:r>
            <a:r>
              <a:rPr lang="el-GR" sz="2000" i="0" dirty="0" smtClean="0"/>
              <a:t>ταξίδι </a:t>
            </a:r>
            <a:r>
              <a:rPr lang="el-GR" sz="2000" i="0" dirty="0"/>
              <a:t>προς τα κάτω της στοίβας πρωτοκόλλων ολοκληρώθηκε!</a:t>
            </a:r>
          </a:p>
          <a:p>
            <a:pPr lvl="1" eaLnBrk="0" hangingPunct="0">
              <a:buClr>
                <a:schemeClr val="accent2"/>
              </a:buClr>
              <a:buFont typeface="Wingdings" pitchFamily="2" charset="2"/>
              <a:buChar char="§"/>
            </a:pPr>
            <a:r>
              <a:rPr lang="el-GR" sz="2000" i="0" dirty="0"/>
              <a:t> εφαρμογή, μεταφορά, δίκτυο, </a:t>
            </a:r>
            <a:r>
              <a:rPr lang="el-GR" sz="2000" i="0" dirty="0" smtClean="0"/>
              <a:t>ζεύξη</a:t>
            </a:r>
          </a:p>
          <a:p>
            <a:pPr lvl="1" eaLnBrk="0" hangingPunct="0">
              <a:buClr>
                <a:schemeClr val="accent2"/>
              </a:buClr>
            </a:pPr>
            <a:endParaRPr lang="el-GR" sz="2000" i="0" dirty="0"/>
          </a:p>
          <a:p>
            <a:pPr eaLnBrk="0" hangingPunct="0">
              <a:buClr>
                <a:schemeClr val="accent2"/>
              </a:buClr>
              <a:buFont typeface="Wingdings" pitchFamily="2" charset="2"/>
              <a:buChar char="q"/>
            </a:pPr>
            <a:r>
              <a:rPr lang="el-GR" sz="2000" i="0" dirty="0"/>
              <a:t> </a:t>
            </a:r>
            <a:r>
              <a:rPr lang="el-GR" sz="2000" i="0" dirty="0" smtClean="0"/>
              <a:t>ενώνοντάς-τα-όλα-μαζί</a:t>
            </a:r>
            <a:r>
              <a:rPr lang="el-GR" sz="2000" i="0" dirty="0"/>
              <a:t>: σύνθεση!</a:t>
            </a:r>
          </a:p>
          <a:p>
            <a:pPr lvl="1" eaLnBrk="0" hangingPunct="0">
              <a:buClr>
                <a:schemeClr val="accent2"/>
              </a:buClr>
              <a:buFont typeface="Wingdings" pitchFamily="2" charset="2"/>
              <a:buChar char="§"/>
            </a:pPr>
            <a:r>
              <a:rPr lang="el-GR" sz="2000" i="0" dirty="0"/>
              <a:t> </a:t>
            </a:r>
            <a:r>
              <a:rPr lang="el-GR" sz="2000" i="0" dirty="0">
                <a:solidFill>
                  <a:srgbClr val="FF0000"/>
                </a:solidFill>
              </a:rPr>
              <a:t>στόχος: </a:t>
            </a:r>
            <a:r>
              <a:rPr lang="el-GR" sz="2000" i="0" dirty="0"/>
              <a:t>αναγνώρισε, </a:t>
            </a:r>
            <a:r>
              <a:rPr lang="el-GR" sz="2000" i="0" dirty="0" smtClean="0"/>
              <a:t>ξαναδές, </a:t>
            </a:r>
            <a:r>
              <a:rPr lang="el-GR" sz="2000" i="0" dirty="0"/>
              <a:t>κατανόησε τα πρωτόκολλα (όλων των επιπέδων) που συμμετέχουν σε ένα φαινομενικά απλό σενάριο:</a:t>
            </a:r>
          </a:p>
          <a:p>
            <a:pPr lvl="1" eaLnBrk="0" hangingPunct="0">
              <a:buClr>
                <a:schemeClr val="accent2"/>
              </a:buClr>
            </a:pPr>
            <a:r>
              <a:rPr lang="el-GR" sz="2000" i="0" dirty="0"/>
              <a:t>αίτηση </a:t>
            </a:r>
            <a:r>
              <a:rPr lang="el-GR" sz="2000" i="0" dirty="0" smtClean="0"/>
              <a:t>σελίδας </a:t>
            </a:r>
            <a:r>
              <a:rPr lang="en-US" sz="2000" i="0" dirty="0"/>
              <a:t>www</a:t>
            </a:r>
            <a:endParaRPr lang="el-GR" sz="2000" i="0" dirty="0"/>
          </a:p>
          <a:p>
            <a:pPr lvl="1" eaLnBrk="0" hangingPunct="0">
              <a:buClr>
                <a:schemeClr val="accent2"/>
              </a:buClr>
              <a:buFont typeface="Wingdings" pitchFamily="2" charset="2"/>
              <a:buChar char="§"/>
            </a:pPr>
            <a:r>
              <a:rPr lang="el-GR" sz="2000" i="0" dirty="0"/>
              <a:t> </a:t>
            </a:r>
            <a:r>
              <a:rPr lang="el-GR" sz="2000" i="0" dirty="0">
                <a:solidFill>
                  <a:srgbClr val="FF0000"/>
                </a:solidFill>
              </a:rPr>
              <a:t>σενάριο: </a:t>
            </a:r>
            <a:r>
              <a:rPr lang="el-GR" sz="2000" i="0" dirty="0" smtClean="0"/>
              <a:t>φοιτητής </a:t>
            </a:r>
            <a:r>
              <a:rPr lang="el-GR" sz="2000" i="0" dirty="0"/>
              <a:t>συνδέει </a:t>
            </a:r>
            <a:r>
              <a:rPr lang="en-US" sz="2000" i="0" dirty="0"/>
              <a:t>laptop </a:t>
            </a:r>
            <a:r>
              <a:rPr lang="el-GR" sz="2000" i="0" dirty="0"/>
              <a:t>στο δίκτυο του πανεπιστημίου, αιτείται/λαμβάνει το </a:t>
            </a:r>
            <a:r>
              <a:rPr lang="en-US" sz="2000" i="0" dirty="0"/>
              <a:t>www.google.com</a:t>
            </a:r>
            <a:endParaRPr lang="el-GR" sz="2000" i="0" dirty="0"/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657" name="1 - Τίτλος"/>
          <p:cNvSpPr>
            <a:spLocks noGrp="1"/>
          </p:cNvSpPr>
          <p:nvPr>
            <p:ph type="title"/>
          </p:nvPr>
        </p:nvSpPr>
        <p:spPr>
          <a:xfrm>
            <a:off x="378824" y="0"/>
            <a:ext cx="8765176" cy="1136469"/>
          </a:xfrm>
        </p:spPr>
        <p:txBody>
          <a:bodyPr/>
          <a:lstStyle/>
          <a:p>
            <a:r>
              <a:rPr lang="el-GR" sz="3200" dirty="0" smtClean="0"/>
              <a:t>Μία ημέρα στη ζωή μιας αίτησης </a:t>
            </a:r>
            <a:r>
              <a:rPr lang="en-US" sz="3200" dirty="0" smtClean="0"/>
              <a:t>web</a:t>
            </a:r>
            <a:r>
              <a:rPr lang="el-GR" sz="3200" dirty="0" smtClean="0"/>
              <a:t>: </a:t>
            </a:r>
            <a:r>
              <a:rPr lang="el-GR" sz="3200" dirty="0" smtClean="0">
                <a:solidFill>
                  <a:srgbClr val="FF0000"/>
                </a:solidFill>
              </a:rPr>
              <a:t>σενάριο</a:t>
            </a:r>
          </a:p>
        </p:txBody>
      </p:sp>
      <p:sp>
        <p:nvSpPr>
          <p:cNvPr id="454658" name="2 - Θέση υποσέλιδου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l-GR" dirty="0" smtClean="0"/>
              <a:t>Δίκτυα Επικοινωνιών- </a:t>
            </a:r>
            <a:r>
              <a:rPr lang="en-US" dirty="0"/>
              <a:t>5: </a:t>
            </a:r>
            <a:r>
              <a:rPr lang="el-GR" dirty="0"/>
              <a:t>Επίπεδο ζεύξης δεδομένων</a:t>
            </a:r>
            <a:endParaRPr lang="en-US" dirty="0"/>
          </a:p>
        </p:txBody>
      </p:sp>
      <p:sp>
        <p:nvSpPr>
          <p:cNvPr id="454659" name="3 - Θέση αριθμού διαφάνειας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848F7FB1-13C4-4A87-AEA3-8D9D95695CA0}" type="slidenum">
              <a:rPr lang="en-US" smtClean="0">
                <a:latin typeface="Arial" charset="0"/>
                <a:cs typeface="Arial" charset="0"/>
              </a:rPr>
              <a:pPr/>
              <a:t>89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454660" name="Freeform 406"/>
          <p:cNvSpPr>
            <a:spLocks/>
          </p:cNvSpPr>
          <p:nvPr/>
        </p:nvSpPr>
        <p:spPr bwMode="auto">
          <a:xfrm>
            <a:off x="4879975" y="1235075"/>
            <a:ext cx="3894138" cy="3192463"/>
          </a:xfrm>
          <a:custGeom>
            <a:avLst/>
            <a:gdLst>
              <a:gd name="T0" fmla="*/ 2147483647 w 2453"/>
              <a:gd name="T1" fmla="*/ 2147483647 h 2011"/>
              <a:gd name="T2" fmla="*/ 2147483647 w 2453"/>
              <a:gd name="T3" fmla="*/ 2147483647 h 2011"/>
              <a:gd name="T4" fmla="*/ 2147483647 w 2453"/>
              <a:gd name="T5" fmla="*/ 2147483647 h 2011"/>
              <a:gd name="T6" fmla="*/ 2147483647 w 2453"/>
              <a:gd name="T7" fmla="*/ 2147483647 h 2011"/>
              <a:gd name="T8" fmla="*/ 2147483647 w 2453"/>
              <a:gd name="T9" fmla="*/ 2147483647 h 2011"/>
              <a:gd name="T10" fmla="*/ 2147483647 w 2453"/>
              <a:gd name="T11" fmla="*/ 2147483647 h 2011"/>
              <a:gd name="T12" fmla="*/ 2147483647 w 2453"/>
              <a:gd name="T13" fmla="*/ 2147483647 h 2011"/>
              <a:gd name="T14" fmla="*/ 2147483647 w 2453"/>
              <a:gd name="T15" fmla="*/ 2147483647 h 2011"/>
              <a:gd name="T16" fmla="*/ 2147483647 w 2453"/>
              <a:gd name="T17" fmla="*/ 2147483647 h 2011"/>
              <a:gd name="T18" fmla="*/ 2147483647 w 2453"/>
              <a:gd name="T19" fmla="*/ 2147483647 h 2011"/>
              <a:gd name="T20" fmla="*/ 2147483647 w 2453"/>
              <a:gd name="T21" fmla="*/ 2147483647 h 2011"/>
              <a:gd name="T22" fmla="*/ 2147483647 w 2453"/>
              <a:gd name="T23" fmla="*/ 2147483647 h 2011"/>
              <a:gd name="T24" fmla="*/ 2147483647 w 2453"/>
              <a:gd name="T25" fmla="*/ 2147483647 h 2011"/>
              <a:gd name="T26" fmla="*/ 2147483647 w 2453"/>
              <a:gd name="T27" fmla="*/ 2147483647 h 2011"/>
              <a:gd name="T28" fmla="*/ 2147483647 w 2453"/>
              <a:gd name="T29" fmla="*/ 2147483647 h 2011"/>
              <a:gd name="T30" fmla="*/ 2147483647 w 2453"/>
              <a:gd name="T31" fmla="*/ 2147483647 h 2011"/>
              <a:gd name="T32" fmla="*/ 2147483647 w 2453"/>
              <a:gd name="T33" fmla="*/ 2147483647 h 2011"/>
              <a:gd name="T34" fmla="*/ 2147483647 w 2453"/>
              <a:gd name="T35" fmla="*/ 2147483647 h 2011"/>
              <a:gd name="T36" fmla="*/ 2147483647 w 2453"/>
              <a:gd name="T37" fmla="*/ 2147483647 h 2011"/>
              <a:gd name="T38" fmla="*/ 2147483647 w 2453"/>
              <a:gd name="T39" fmla="*/ 2147483647 h 2011"/>
              <a:gd name="T40" fmla="*/ 2147483647 w 2453"/>
              <a:gd name="T41" fmla="*/ 2147483647 h 2011"/>
              <a:gd name="T42" fmla="*/ 2147483647 w 2453"/>
              <a:gd name="T43" fmla="*/ 2147483647 h 2011"/>
              <a:gd name="T44" fmla="*/ 2147483647 w 2453"/>
              <a:gd name="T45" fmla="*/ 2147483647 h 2011"/>
              <a:gd name="T46" fmla="*/ 2147483647 w 2453"/>
              <a:gd name="T47" fmla="*/ 2147483647 h 2011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2453"/>
              <a:gd name="T73" fmla="*/ 0 h 2011"/>
              <a:gd name="T74" fmla="*/ 2453 w 2453"/>
              <a:gd name="T75" fmla="*/ 2011 h 2011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2453" h="2011">
                <a:moveTo>
                  <a:pt x="84" y="632"/>
                </a:moveTo>
                <a:cubicBezTo>
                  <a:pt x="51" y="704"/>
                  <a:pt x="28" y="747"/>
                  <a:pt x="16" y="809"/>
                </a:cubicBezTo>
                <a:cubicBezTo>
                  <a:pt x="4" y="871"/>
                  <a:pt x="0" y="949"/>
                  <a:pt x="9" y="1005"/>
                </a:cubicBezTo>
                <a:cubicBezTo>
                  <a:pt x="18" y="1061"/>
                  <a:pt x="44" y="1087"/>
                  <a:pt x="70" y="1147"/>
                </a:cubicBezTo>
                <a:cubicBezTo>
                  <a:pt x="96" y="1207"/>
                  <a:pt x="130" y="1314"/>
                  <a:pt x="165" y="1364"/>
                </a:cubicBezTo>
                <a:cubicBezTo>
                  <a:pt x="200" y="1414"/>
                  <a:pt x="216" y="1402"/>
                  <a:pt x="280" y="1446"/>
                </a:cubicBezTo>
                <a:cubicBezTo>
                  <a:pt x="344" y="1490"/>
                  <a:pt x="404" y="1587"/>
                  <a:pt x="549" y="1627"/>
                </a:cubicBezTo>
                <a:cubicBezTo>
                  <a:pt x="694" y="1667"/>
                  <a:pt x="987" y="1631"/>
                  <a:pt x="1152" y="1687"/>
                </a:cubicBezTo>
                <a:cubicBezTo>
                  <a:pt x="1317" y="1743"/>
                  <a:pt x="1455" y="1919"/>
                  <a:pt x="1542" y="1965"/>
                </a:cubicBezTo>
                <a:cubicBezTo>
                  <a:pt x="1629" y="2011"/>
                  <a:pt x="1610" y="1968"/>
                  <a:pt x="1675" y="1965"/>
                </a:cubicBezTo>
                <a:cubicBezTo>
                  <a:pt x="1740" y="1962"/>
                  <a:pt x="1816" y="1974"/>
                  <a:pt x="1933" y="1945"/>
                </a:cubicBezTo>
                <a:cubicBezTo>
                  <a:pt x="2050" y="1916"/>
                  <a:pt x="2299" y="1866"/>
                  <a:pt x="2376" y="1793"/>
                </a:cubicBezTo>
                <a:cubicBezTo>
                  <a:pt x="2453" y="1720"/>
                  <a:pt x="2410" y="1591"/>
                  <a:pt x="2396" y="1508"/>
                </a:cubicBezTo>
                <a:cubicBezTo>
                  <a:pt x="2382" y="1425"/>
                  <a:pt x="2301" y="1408"/>
                  <a:pt x="2293" y="1297"/>
                </a:cubicBezTo>
                <a:cubicBezTo>
                  <a:pt x="2285" y="1186"/>
                  <a:pt x="2339" y="950"/>
                  <a:pt x="2347" y="843"/>
                </a:cubicBezTo>
                <a:cubicBezTo>
                  <a:pt x="2355" y="736"/>
                  <a:pt x="2368" y="717"/>
                  <a:pt x="2340" y="653"/>
                </a:cubicBezTo>
                <a:cubicBezTo>
                  <a:pt x="2312" y="589"/>
                  <a:pt x="2247" y="537"/>
                  <a:pt x="2177" y="456"/>
                </a:cubicBezTo>
                <a:cubicBezTo>
                  <a:pt x="2107" y="375"/>
                  <a:pt x="2016" y="235"/>
                  <a:pt x="1920" y="165"/>
                </a:cubicBezTo>
                <a:cubicBezTo>
                  <a:pt x="1824" y="95"/>
                  <a:pt x="1716" y="61"/>
                  <a:pt x="1601" y="36"/>
                </a:cubicBezTo>
                <a:cubicBezTo>
                  <a:pt x="1486" y="11"/>
                  <a:pt x="1343" y="0"/>
                  <a:pt x="1229" y="16"/>
                </a:cubicBezTo>
                <a:cubicBezTo>
                  <a:pt x="1115" y="32"/>
                  <a:pt x="1042" y="90"/>
                  <a:pt x="917" y="131"/>
                </a:cubicBezTo>
                <a:cubicBezTo>
                  <a:pt x="792" y="172"/>
                  <a:pt x="595" y="219"/>
                  <a:pt x="477" y="260"/>
                </a:cubicBezTo>
                <a:cubicBezTo>
                  <a:pt x="359" y="301"/>
                  <a:pt x="280" y="311"/>
                  <a:pt x="212" y="375"/>
                </a:cubicBezTo>
                <a:cubicBezTo>
                  <a:pt x="144" y="439"/>
                  <a:pt x="117" y="560"/>
                  <a:pt x="84" y="632"/>
                </a:cubicBezTo>
                <a:close/>
              </a:path>
            </a:pathLst>
          </a:custGeom>
          <a:solidFill>
            <a:srgbClr val="00CCFF"/>
          </a:solidFill>
          <a:ln w="9525" cap="flat" cmpd="sng">
            <a:noFill/>
            <a:prstDash val="solid"/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454661" name="Freeform 3"/>
          <p:cNvSpPr>
            <a:spLocks/>
          </p:cNvSpPr>
          <p:nvPr/>
        </p:nvSpPr>
        <p:spPr bwMode="auto">
          <a:xfrm>
            <a:off x="611188" y="1273175"/>
            <a:ext cx="3554412" cy="2754313"/>
          </a:xfrm>
          <a:custGeom>
            <a:avLst/>
            <a:gdLst>
              <a:gd name="T0" fmla="*/ 2147483647 w 2406"/>
              <a:gd name="T1" fmla="*/ 2147483647 h 958"/>
              <a:gd name="T2" fmla="*/ 2147483647 w 2406"/>
              <a:gd name="T3" fmla="*/ 2147483647 h 958"/>
              <a:gd name="T4" fmla="*/ 2147483647 w 2406"/>
              <a:gd name="T5" fmla="*/ 2147483647 h 958"/>
              <a:gd name="T6" fmla="*/ 2147483647 w 2406"/>
              <a:gd name="T7" fmla="*/ 2147483647 h 958"/>
              <a:gd name="T8" fmla="*/ 2147483647 w 2406"/>
              <a:gd name="T9" fmla="*/ 2147483647 h 958"/>
              <a:gd name="T10" fmla="*/ 2147483647 w 2406"/>
              <a:gd name="T11" fmla="*/ 2147483647 h 958"/>
              <a:gd name="T12" fmla="*/ 2147483647 w 2406"/>
              <a:gd name="T13" fmla="*/ 2147483647 h 958"/>
              <a:gd name="T14" fmla="*/ 2147483647 w 2406"/>
              <a:gd name="T15" fmla="*/ 2147483647 h 958"/>
              <a:gd name="T16" fmla="*/ 2147483647 w 2406"/>
              <a:gd name="T17" fmla="*/ 2147483647 h 958"/>
              <a:gd name="T18" fmla="*/ 2147483647 w 2406"/>
              <a:gd name="T19" fmla="*/ 2147483647 h 958"/>
              <a:gd name="T20" fmla="*/ 2147483647 w 2406"/>
              <a:gd name="T21" fmla="*/ 2147483647 h 958"/>
              <a:gd name="T22" fmla="*/ 2147483647 w 2406"/>
              <a:gd name="T23" fmla="*/ 2147483647 h 958"/>
              <a:gd name="T24" fmla="*/ 2147483647 w 2406"/>
              <a:gd name="T25" fmla="*/ 2147483647 h 958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2406"/>
              <a:gd name="T40" fmla="*/ 0 h 958"/>
              <a:gd name="T41" fmla="*/ 2406 w 2406"/>
              <a:gd name="T42" fmla="*/ 958 h 958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2406" h="958">
                <a:moveTo>
                  <a:pt x="2192" y="274"/>
                </a:moveTo>
                <a:cubicBezTo>
                  <a:pt x="1978" y="94"/>
                  <a:pt x="1990" y="122"/>
                  <a:pt x="1857" y="77"/>
                </a:cubicBezTo>
                <a:cubicBezTo>
                  <a:pt x="1724" y="32"/>
                  <a:pt x="1584" y="0"/>
                  <a:pt x="1393" y="7"/>
                </a:cubicBezTo>
                <a:cubicBezTo>
                  <a:pt x="1202" y="14"/>
                  <a:pt x="898" y="84"/>
                  <a:pt x="713" y="122"/>
                </a:cubicBezTo>
                <a:cubicBezTo>
                  <a:pt x="528" y="160"/>
                  <a:pt x="395" y="168"/>
                  <a:pt x="280" y="234"/>
                </a:cubicBezTo>
                <a:cubicBezTo>
                  <a:pt x="166" y="301"/>
                  <a:pt x="52" y="432"/>
                  <a:pt x="26" y="522"/>
                </a:cubicBezTo>
                <a:cubicBezTo>
                  <a:pt x="0" y="612"/>
                  <a:pt x="81" y="711"/>
                  <a:pt x="122" y="773"/>
                </a:cubicBezTo>
                <a:cubicBezTo>
                  <a:pt x="163" y="835"/>
                  <a:pt x="99" y="877"/>
                  <a:pt x="273" y="894"/>
                </a:cubicBezTo>
                <a:cubicBezTo>
                  <a:pt x="447" y="911"/>
                  <a:pt x="938" y="866"/>
                  <a:pt x="1169" y="876"/>
                </a:cubicBezTo>
                <a:cubicBezTo>
                  <a:pt x="1400" y="886"/>
                  <a:pt x="1499" y="950"/>
                  <a:pt x="1659" y="954"/>
                </a:cubicBezTo>
                <a:cubicBezTo>
                  <a:pt x="1819" y="958"/>
                  <a:pt x="2014" y="958"/>
                  <a:pt x="2129" y="897"/>
                </a:cubicBezTo>
                <a:cubicBezTo>
                  <a:pt x="2244" y="836"/>
                  <a:pt x="2327" y="856"/>
                  <a:pt x="2350" y="591"/>
                </a:cubicBezTo>
                <a:cubicBezTo>
                  <a:pt x="2373" y="326"/>
                  <a:pt x="2406" y="454"/>
                  <a:pt x="2192" y="274"/>
                </a:cubicBezTo>
                <a:close/>
              </a:path>
            </a:pathLst>
          </a:custGeom>
          <a:solidFill>
            <a:srgbClr val="00CC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grpSp>
        <p:nvGrpSpPr>
          <p:cNvPr id="454662" name="Group 4"/>
          <p:cNvGrpSpPr>
            <a:grpSpLocks/>
          </p:cNvGrpSpPr>
          <p:nvPr/>
        </p:nvGrpSpPr>
        <p:grpSpPr bwMode="auto">
          <a:xfrm>
            <a:off x="5383213" y="2679700"/>
            <a:ext cx="757237" cy="379413"/>
            <a:chOff x="2466" y="2026"/>
            <a:chExt cx="477" cy="282"/>
          </a:xfrm>
        </p:grpSpPr>
        <p:sp>
          <p:nvSpPr>
            <p:cNvPr id="454929" name="Oval 5"/>
            <p:cNvSpPr>
              <a:spLocks noChangeArrowheads="1"/>
            </p:cNvSpPr>
            <p:nvPr/>
          </p:nvSpPr>
          <p:spPr bwMode="auto">
            <a:xfrm>
              <a:off x="2466" y="2168"/>
              <a:ext cx="476" cy="140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 i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454930" name="Line 6"/>
            <p:cNvSpPr>
              <a:spLocks noChangeShapeType="1"/>
            </p:cNvSpPr>
            <p:nvPr/>
          </p:nvSpPr>
          <p:spPr bwMode="auto">
            <a:xfrm>
              <a:off x="2470" y="2125"/>
              <a:ext cx="1" cy="8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54931" name="Rectangle 7"/>
            <p:cNvSpPr>
              <a:spLocks noChangeArrowheads="1"/>
            </p:cNvSpPr>
            <p:nvPr/>
          </p:nvSpPr>
          <p:spPr bwMode="auto">
            <a:xfrm>
              <a:off x="2470" y="2125"/>
              <a:ext cx="472" cy="111"/>
            </a:xfrm>
            <a:prstGeom prst="rect">
              <a:avLst/>
            </a:prstGeom>
            <a:solidFill>
              <a:srgbClr val="DDDDDD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 i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54932" name="Oval 8"/>
            <p:cNvSpPr>
              <a:spLocks noChangeArrowheads="1"/>
            </p:cNvSpPr>
            <p:nvPr/>
          </p:nvSpPr>
          <p:spPr bwMode="auto">
            <a:xfrm>
              <a:off x="2466" y="2026"/>
              <a:ext cx="476" cy="160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 i="0">
                <a:solidFill>
                  <a:srgbClr val="000000"/>
                </a:solidFill>
                <a:latin typeface="Arial" charset="0"/>
              </a:endParaRPr>
            </a:p>
          </p:txBody>
        </p:sp>
        <p:grpSp>
          <p:nvGrpSpPr>
            <p:cNvPr id="454933" name="Group 9"/>
            <p:cNvGrpSpPr>
              <a:grpSpLocks/>
            </p:cNvGrpSpPr>
            <p:nvPr/>
          </p:nvGrpSpPr>
          <p:grpSpPr bwMode="auto">
            <a:xfrm>
              <a:off x="2581" y="2061"/>
              <a:ext cx="236" cy="94"/>
              <a:chOff x="2848" y="848"/>
              <a:chExt cx="140" cy="98"/>
            </a:xfrm>
          </p:grpSpPr>
          <p:sp>
            <p:nvSpPr>
              <p:cNvPr id="454940" name="Line 10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54941" name="Line 11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54942" name="Line 12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454934" name="Group 13"/>
            <p:cNvGrpSpPr>
              <a:grpSpLocks/>
            </p:cNvGrpSpPr>
            <p:nvPr/>
          </p:nvGrpSpPr>
          <p:grpSpPr bwMode="auto">
            <a:xfrm flipV="1">
              <a:off x="2581" y="2060"/>
              <a:ext cx="236" cy="94"/>
              <a:chOff x="2848" y="848"/>
              <a:chExt cx="140" cy="98"/>
            </a:xfrm>
          </p:grpSpPr>
          <p:sp>
            <p:nvSpPr>
              <p:cNvPr id="454937" name="Line 14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54938" name="Line 15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54939" name="Line 16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sp>
          <p:nvSpPr>
            <p:cNvPr id="454935" name="Line 17"/>
            <p:cNvSpPr>
              <a:spLocks noChangeShapeType="1"/>
            </p:cNvSpPr>
            <p:nvPr/>
          </p:nvSpPr>
          <p:spPr bwMode="auto">
            <a:xfrm flipH="1">
              <a:off x="2942" y="2109"/>
              <a:ext cx="1" cy="12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54936" name="Line 18"/>
            <p:cNvSpPr>
              <a:spLocks noChangeShapeType="1"/>
            </p:cNvSpPr>
            <p:nvPr/>
          </p:nvSpPr>
          <p:spPr bwMode="auto">
            <a:xfrm flipH="1">
              <a:off x="2466" y="2117"/>
              <a:ext cx="1" cy="12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grpSp>
        <p:nvGrpSpPr>
          <p:cNvPr id="454663" name="Group 19"/>
          <p:cNvGrpSpPr>
            <a:grpSpLocks/>
          </p:cNvGrpSpPr>
          <p:nvPr/>
        </p:nvGrpSpPr>
        <p:grpSpPr bwMode="auto">
          <a:xfrm>
            <a:off x="6748463" y="2425700"/>
            <a:ext cx="757237" cy="379413"/>
            <a:chOff x="2466" y="2026"/>
            <a:chExt cx="477" cy="282"/>
          </a:xfrm>
        </p:grpSpPr>
        <p:sp>
          <p:nvSpPr>
            <p:cNvPr id="454915" name="Oval 20"/>
            <p:cNvSpPr>
              <a:spLocks noChangeArrowheads="1"/>
            </p:cNvSpPr>
            <p:nvPr/>
          </p:nvSpPr>
          <p:spPr bwMode="auto">
            <a:xfrm>
              <a:off x="2466" y="2168"/>
              <a:ext cx="476" cy="140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 i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454916" name="Line 21"/>
            <p:cNvSpPr>
              <a:spLocks noChangeShapeType="1"/>
            </p:cNvSpPr>
            <p:nvPr/>
          </p:nvSpPr>
          <p:spPr bwMode="auto">
            <a:xfrm>
              <a:off x="2470" y="2125"/>
              <a:ext cx="1" cy="8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54917" name="Rectangle 22"/>
            <p:cNvSpPr>
              <a:spLocks noChangeArrowheads="1"/>
            </p:cNvSpPr>
            <p:nvPr/>
          </p:nvSpPr>
          <p:spPr bwMode="auto">
            <a:xfrm>
              <a:off x="2470" y="2125"/>
              <a:ext cx="472" cy="111"/>
            </a:xfrm>
            <a:prstGeom prst="rect">
              <a:avLst/>
            </a:prstGeom>
            <a:solidFill>
              <a:srgbClr val="DDDDDD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 i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54918" name="Oval 23"/>
            <p:cNvSpPr>
              <a:spLocks noChangeArrowheads="1"/>
            </p:cNvSpPr>
            <p:nvPr/>
          </p:nvSpPr>
          <p:spPr bwMode="auto">
            <a:xfrm>
              <a:off x="2466" y="2026"/>
              <a:ext cx="476" cy="160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 i="0">
                <a:solidFill>
                  <a:srgbClr val="000000"/>
                </a:solidFill>
                <a:latin typeface="Arial" charset="0"/>
              </a:endParaRPr>
            </a:p>
          </p:txBody>
        </p:sp>
        <p:grpSp>
          <p:nvGrpSpPr>
            <p:cNvPr id="454919" name="Group 24"/>
            <p:cNvGrpSpPr>
              <a:grpSpLocks/>
            </p:cNvGrpSpPr>
            <p:nvPr/>
          </p:nvGrpSpPr>
          <p:grpSpPr bwMode="auto">
            <a:xfrm>
              <a:off x="2581" y="2061"/>
              <a:ext cx="236" cy="94"/>
              <a:chOff x="2848" y="848"/>
              <a:chExt cx="140" cy="98"/>
            </a:xfrm>
          </p:grpSpPr>
          <p:sp>
            <p:nvSpPr>
              <p:cNvPr id="454926" name="Line 25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54927" name="Line 26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54928" name="Line 27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454920" name="Group 28"/>
            <p:cNvGrpSpPr>
              <a:grpSpLocks/>
            </p:cNvGrpSpPr>
            <p:nvPr/>
          </p:nvGrpSpPr>
          <p:grpSpPr bwMode="auto">
            <a:xfrm flipV="1">
              <a:off x="2581" y="2060"/>
              <a:ext cx="236" cy="94"/>
              <a:chOff x="2848" y="848"/>
              <a:chExt cx="140" cy="98"/>
            </a:xfrm>
          </p:grpSpPr>
          <p:sp>
            <p:nvSpPr>
              <p:cNvPr id="454923" name="Line 29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54924" name="Line 30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54925" name="Line 31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sp>
          <p:nvSpPr>
            <p:cNvPr id="454921" name="Line 32"/>
            <p:cNvSpPr>
              <a:spLocks noChangeShapeType="1"/>
            </p:cNvSpPr>
            <p:nvPr/>
          </p:nvSpPr>
          <p:spPr bwMode="auto">
            <a:xfrm flipH="1">
              <a:off x="2942" y="2109"/>
              <a:ext cx="1" cy="12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54922" name="Line 33"/>
            <p:cNvSpPr>
              <a:spLocks noChangeShapeType="1"/>
            </p:cNvSpPr>
            <p:nvPr/>
          </p:nvSpPr>
          <p:spPr bwMode="auto">
            <a:xfrm flipH="1">
              <a:off x="2466" y="2117"/>
              <a:ext cx="1" cy="12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sp>
        <p:nvSpPr>
          <p:cNvPr id="454664" name="Text Box 34"/>
          <p:cNvSpPr txBox="1">
            <a:spLocks noChangeArrowheads="1"/>
          </p:cNvSpPr>
          <p:nvPr/>
        </p:nvSpPr>
        <p:spPr bwMode="auto">
          <a:xfrm>
            <a:off x="5364163" y="1762125"/>
            <a:ext cx="1811337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i="0">
                <a:solidFill>
                  <a:srgbClr val="000000"/>
                </a:solidFill>
                <a:latin typeface="Arial" charset="0"/>
              </a:rPr>
              <a:t>Comcast network </a:t>
            </a:r>
          </a:p>
          <a:p>
            <a:r>
              <a:rPr lang="en-US" sz="1600" i="0">
                <a:solidFill>
                  <a:srgbClr val="000000"/>
                </a:solidFill>
                <a:latin typeface="Arial" charset="0"/>
              </a:rPr>
              <a:t>68.80.0.0/13</a:t>
            </a:r>
          </a:p>
        </p:txBody>
      </p:sp>
      <p:sp>
        <p:nvSpPr>
          <p:cNvPr id="454665" name="Line 36"/>
          <p:cNvSpPr>
            <a:spLocks noChangeShapeType="1"/>
          </p:cNvSpPr>
          <p:nvPr/>
        </p:nvSpPr>
        <p:spPr bwMode="auto">
          <a:xfrm flipV="1">
            <a:off x="3613150" y="2344738"/>
            <a:ext cx="155575" cy="1428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54666" name="Line 43"/>
          <p:cNvSpPr>
            <a:spLocks noChangeShapeType="1"/>
          </p:cNvSpPr>
          <p:nvPr/>
        </p:nvSpPr>
        <p:spPr bwMode="auto">
          <a:xfrm flipV="1">
            <a:off x="2503488" y="2517775"/>
            <a:ext cx="69532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54667" name="Line 44"/>
          <p:cNvSpPr>
            <a:spLocks noChangeShapeType="1"/>
          </p:cNvSpPr>
          <p:nvPr/>
        </p:nvSpPr>
        <p:spPr bwMode="auto">
          <a:xfrm flipV="1">
            <a:off x="3762375" y="2201863"/>
            <a:ext cx="138113" cy="142875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54668" name="Line 48"/>
          <p:cNvSpPr>
            <a:spLocks noChangeShapeType="1"/>
          </p:cNvSpPr>
          <p:nvPr/>
        </p:nvSpPr>
        <p:spPr bwMode="auto">
          <a:xfrm flipV="1">
            <a:off x="3117850" y="2736850"/>
            <a:ext cx="512763" cy="6127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grpSp>
        <p:nvGrpSpPr>
          <p:cNvPr id="454669" name="Group 49"/>
          <p:cNvGrpSpPr>
            <a:grpSpLocks/>
          </p:cNvGrpSpPr>
          <p:nvPr/>
        </p:nvGrpSpPr>
        <p:grpSpPr bwMode="auto">
          <a:xfrm>
            <a:off x="2598738" y="3365500"/>
            <a:ext cx="987425" cy="479425"/>
            <a:chOff x="1118" y="1621"/>
            <a:chExt cx="622" cy="302"/>
          </a:xfrm>
        </p:grpSpPr>
        <p:sp>
          <p:nvSpPr>
            <p:cNvPr id="454898" name="Rectangle 50"/>
            <p:cNvSpPr>
              <a:spLocks noChangeArrowheads="1"/>
            </p:cNvSpPr>
            <p:nvPr/>
          </p:nvSpPr>
          <p:spPr bwMode="auto">
            <a:xfrm>
              <a:off x="1578" y="1789"/>
              <a:ext cx="162" cy="44"/>
            </a:xfrm>
            <a:prstGeom prst="rect">
              <a:avLst/>
            </a:prstGeom>
            <a:solidFill>
              <a:srgbClr val="C0C0C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 i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454899" name="Rectangle 51"/>
            <p:cNvSpPr>
              <a:spLocks noChangeArrowheads="1"/>
            </p:cNvSpPr>
            <p:nvPr/>
          </p:nvSpPr>
          <p:spPr bwMode="auto">
            <a:xfrm rot="-2700000">
              <a:off x="1336" y="1621"/>
              <a:ext cx="162" cy="44"/>
            </a:xfrm>
            <a:prstGeom prst="rect">
              <a:avLst/>
            </a:prstGeom>
            <a:solidFill>
              <a:srgbClr val="C0C0C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 i="0">
                <a:solidFill>
                  <a:srgbClr val="000000"/>
                </a:solidFill>
                <a:latin typeface="Arial" charset="0"/>
              </a:endParaRPr>
            </a:p>
          </p:txBody>
        </p:sp>
        <p:grpSp>
          <p:nvGrpSpPr>
            <p:cNvPr id="454900" name="Group 52"/>
            <p:cNvGrpSpPr>
              <a:grpSpLocks/>
            </p:cNvGrpSpPr>
            <p:nvPr/>
          </p:nvGrpSpPr>
          <p:grpSpPr bwMode="auto">
            <a:xfrm>
              <a:off x="1118" y="1684"/>
              <a:ext cx="477" cy="239"/>
              <a:chOff x="2466" y="2026"/>
              <a:chExt cx="477" cy="282"/>
            </a:xfrm>
          </p:grpSpPr>
          <p:sp>
            <p:nvSpPr>
              <p:cNvPr id="454901" name="Oval 53"/>
              <p:cNvSpPr>
                <a:spLocks noChangeArrowheads="1"/>
              </p:cNvSpPr>
              <p:nvPr/>
            </p:nvSpPr>
            <p:spPr bwMode="auto">
              <a:xfrm>
                <a:off x="2466" y="2168"/>
                <a:ext cx="476" cy="140"/>
              </a:xfrm>
              <a:prstGeom prst="ellipse">
                <a:avLst/>
              </a:prstGeom>
              <a:solidFill>
                <a:srgbClr val="DDDDDD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 i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454902" name="Line 54"/>
              <p:cNvSpPr>
                <a:spLocks noChangeShapeType="1"/>
              </p:cNvSpPr>
              <p:nvPr/>
            </p:nvSpPr>
            <p:spPr bwMode="auto">
              <a:xfrm>
                <a:off x="2470" y="2125"/>
                <a:ext cx="1" cy="85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54903" name="Rectangle 55"/>
              <p:cNvSpPr>
                <a:spLocks noChangeArrowheads="1"/>
              </p:cNvSpPr>
              <p:nvPr/>
            </p:nvSpPr>
            <p:spPr bwMode="auto">
              <a:xfrm>
                <a:off x="2470" y="2125"/>
                <a:ext cx="472" cy="111"/>
              </a:xfrm>
              <a:prstGeom prst="rect">
                <a:avLst/>
              </a:prstGeom>
              <a:solidFill>
                <a:srgbClr val="DDDDDD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 i="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54904" name="Oval 56"/>
              <p:cNvSpPr>
                <a:spLocks noChangeArrowheads="1"/>
              </p:cNvSpPr>
              <p:nvPr/>
            </p:nvSpPr>
            <p:spPr bwMode="auto">
              <a:xfrm>
                <a:off x="2466" y="2026"/>
                <a:ext cx="476" cy="160"/>
              </a:xfrm>
              <a:prstGeom prst="ellipse">
                <a:avLst/>
              </a:prstGeom>
              <a:solidFill>
                <a:srgbClr val="DDDDDD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 i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grpSp>
            <p:nvGrpSpPr>
              <p:cNvPr id="454905" name="Group 57"/>
              <p:cNvGrpSpPr>
                <a:grpSpLocks/>
              </p:cNvGrpSpPr>
              <p:nvPr/>
            </p:nvGrpSpPr>
            <p:grpSpPr bwMode="auto">
              <a:xfrm>
                <a:off x="2581" y="2061"/>
                <a:ext cx="236" cy="94"/>
                <a:chOff x="2848" y="848"/>
                <a:chExt cx="140" cy="98"/>
              </a:xfrm>
            </p:grpSpPr>
            <p:sp>
              <p:nvSpPr>
                <p:cNvPr id="454912" name="Line 58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454913" name="Line 59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454914" name="Line 60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454906" name="Group 61"/>
              <p:cNvGrpSpPr>
                <a:grpSpLocks/>
              </p:cNvGrpSpPr>
              <p:nvPr/>
            </p:nvGrpSpPr>
            <p:grpSpPr bwMode="auto">
              <a:xfrm flipV="1">
                <a:off x="2581" y="2060"/>
                <a:ext cx="236" cy="94"/>
                <a:chOff x="2848" y="848"/>
                <a:chExt cx="140" cy="98"/>
              </a:xfrm>
            </p:grpSpPr>
            <p:sp>
              <p:nvSpPr>
                <p:cNvPr id="454909" name="Line 62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454910" name="Line 63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454911" name="Line 64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sp>
            <p:nvSpPr>
              <p:cNvPr id="454907" name="Line 65"/>
              <p:cNvSpPr>
                <a:spLocks noChangeShapeType="1"/>
              </p:cNvSpPr>
              <p:nvPr/>
            </p:nvSpPr>
            <p:spPr bwMode="auto">
              <a:xfrm flipH="1">
                <a:off x="2942" y="2109"/>
                <a:ext cx="1" cy="127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54908" name="Line 66"/>
              <p:cNvSpPr>
                <a:spLocks noChangeShapeType="1"/>
              </p:cNvSpPr>
              <p:nvPr/>
            </p:nvSpPr>
            <p:spPr bwMode="auto">
              <a:xfrm flipH="1">
                <a:off x="2466" y="2117"/>
                <a:ext cx="1" cy="127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sp>
        <p:nvSpPr>
          <p:cNvPr id="454670" name="Line 68"/>
          <p:cNvSpPr>
            <a:spLocks noChangeShapeType="1"/>
          </p:cNvSpPr>
          <p:nvPr/>
        </p:nvSpPr>
        <p:spPr bwMode="auto">
          <a:xfrm flipV="1">
            <a:off x="3589338" y="2930525"/>
            <a:ext cx="1819275" cy="7334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grpSp>
        <p:nvGrpSpPr>
          <p:cNvPr id="454671" name="Group 69"/>
          <p:cNvGrpSpPr>
            <a:grpSpLocks/>
          </p:cNvGrpSpPr>
          <p:nvPr/>
        </p:nvGrpSpPr>
        <p:grpSpPr bwMode="auto">
          <a:xfrm>
            <a:off x="7405688" y="3341688"/>
            <a:ext cx="757237" cy="379412"/>
            <a:chOff x="2466" y="2026"/>
            <a:chExt cx="477" cy="282"/>
          </a:xfrm>
        </p:grpSpPr>
        <p:sp>
          <p:nvSpPr>
            <p:cNvPr id="454884" name="Oval 70"/>
            <p:cNvSpPr>
              <a:spLocks noChangeArrowheads="1"/>
            </p:cNvSpPr>
            <p:nvPr/>
          </p:nvSpPr>
          <p:spPr bwMode="auto">
            <a:xfrm>
              <a:off x="2466" y="2168"/>
              <a:ext cx="476" cy="140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 i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454885" name="Line 71"/>
            <p:cNvSpPr>
              <a:spLocks noChangeShapeType="1"/>
            </p:cNvSpPr>
            <p:nvPr/>
          </p:nvSpPr>
          <p:spPr bwMode="auto">
            <a:xfrm>
              <a:off x="2470" y="2125"/>
              <a:ext cx="1" cy="8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54886" name="Rectangle 72"/>
            <p:cNvSpPr>
              <a:spLocks noChangeArrowheads="1"/>
            </p:cNvSpPr>
            <p:nvPr/>
          </p:nvSpPr>
          <p:spPr bwMode="auto">
            <a:xfrm>
              <a:off x="2470" y="2125"/>
              <a:ext cx="472" cy="111"/>
            </a:xfrm>
            <a:prstGeom prst="rect">
              <a:avLst/>
            </a:prstGeom>
            <a:solidFill>
              <a:srgbClr val="DDDDDD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 i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54887" name="Oval 73"/>
            <p:cNvSpPr>
              <a:spLocks noChangeArrowheads="1"/>
            </p:cNvSpPr>
            <p:nvPr/>
          </p:nvSpPr>
          <p:spPr bwMode="auto">
            <a:xfrm>
              <a:off x="2466" y="2026"/>
              <a:ext cx="476" cy="160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 i="0">
                <a:solidFill>
                  <a:srgbClr val="000000"/>
                </a:solidFill>
                <a:latin typeface="Arial" charset="0"/>
              </a:endParaRPr>
            </a:p>
          </p:txBody>
        </p:sp>
        <p:grpSp>
          <p:nvGrpSpPr>
            <p:cNvPr id="454888" name="Group 74"/>
            <p:cNvGrpSpPr>
              <a:grpSpLocks/>
            </p:cNvGrpSpPr>
            <p:nvPr/>
          </p:nvGrpSpPr>
          <p:grpSpPr bwMode="auto">
            <a:xfrm>
              <a:off x="2581" y="2061"/>
              <a:ext cx="236" cy="94"/>
              <a:chOff x="2848" y="848"/>
              <a:chExt cx="140" cy="98"/>
            </a:xfrm>
          </p:grpSpPr>
          <p:sp>
            <p:nvSpPr>
              <p:cNvPr id="454895" name="Line 75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54896" name="Line 76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54897" name="Line 77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454889" name="Group 78"/>
            <p:cNvGrpSpPr>
              <a:grpSpLocks/>
            </p:cNvGrpSpPr>
            <p:nvPr/>
          </p:nvGrpSpPr>
          <p:grpSpPr bwMode="auto">
            <a:xfrm flipV="1">
              <a:off x="2581" y="2060"/>
              <a:ext cx="236" cy="94"/>
              <a:chOff x="2848" y="848"/>
              <a:chExt cx="140" cy="98"/>
            </a:xfrm>
          </p:grpSpPr>
          <p:sp>
            <p:nvSpPr>
              <p:cNvPr id="454892" name="Line 79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54893" name="Line 80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54894" name="Line 81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sp>
          <p:nvSpPr>
            <p:cNvPr id="454890" name="Line 82"/>
            <p:cNvSpPr>
              <a:spLocks noChangeShapeType="1"/>
            </p:cNvSpPr>
            <p:nvPr/>
          </p:nvSpPr>
          <p:spPr bwMode="auto">
            <a:xfrm flipH="1">
              <a:off x="2942" y="2109"/>
              <a:ext cx="1" cy="12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54891" name="Line 83"/>
            <p:cNvSpPr>
              <a:spLocks noChangeShapeType="1"/>
            </p:cNvSpPr>
            <p:nvPr/>
          </p:nvSpPr>
          <p:spPr bwMode="auto">
            <a:xfrm flipH="1">
              <a:off x="2466" y="2117"/>
              <a:ext cx="1" cy="12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sp>
        <p:nvSpPr>
          <p:cNvPr id="454672" name="Line 93"/>
          <p:cNvSpPr>
            <a:spLocks noChangeShapeType="1"/>
          </p:cNvSpPr>
          <p:nvPr/>
        </p:nvSpPr>
        <p:spPr bwMode="auto">
          <a:xfrm flipH="1">
            <a:off x="7124700" y="2166938"/>
            <a:ext cx="260350" cy="25876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54673" name="Freeform 94"/>
          <p:cNvSpPr>
            <a:spLocks/>
          </p:cNvSpPr>
          <p:nvPr/>
        </p:nvSpPr>
        <p:spPr bwMode="auto">
          <a:xfrm>
            <a:off x="1089025" y="4146550"/>
            <a:ext cx="6419850" cy="1620838"/>
          </a:xfrm>
          <a:custGeom>
            <a:avLst/>
            <a:gdLst>
              <a:gd name="T0" fmla="*/ 2147483647 w 2406"/>
              <a:gd name="T1" fmla="*/ 2147483647 h 958"/>
              <a:gd name="T2" fmla="*/ 2147483647 w 2406"/>
              <a:gd name="T3" fmla="*/ 2147483647 h 958"/>
              <a:gd name="T4" fmla="*/ 2147483647 w 2406"/>
              <a:gd name="T5" fmla="*/ 2147483647 h 958"/>
              <a:gd name="T6" fmla="*/ 2147483647 w 2406"/>
              <a:gd name="T7" fmla="*/ 2147483647 h 958"/>
              <a:gd name="T8" fmla="*/ 2147483647 w 2406"/>
              <a:gd name="T9" fmla="*/ 2147483647 h 958"/>
              <a:gd name="T10" fmla="*/ 2147483647 w 2406"/>
              <a:gd name="T11" fmla="*/ 2147483647 h 958"/>
              <a:gd name="T12" fmla="*/ 2147483647 w 2406"/>
              <a:gd name="T13" fmla="*/ 2147483647 h 958"/>
              <a:gd name="T14" fmla="*/ 2147483647 w 2406"/>
              <a:gd name="T15" fmla="*/ 2147483647 h 958"/>
              <a:gd name="T16" fmla="*/ 2147483647 w 2406"/>
              <a:gd name="T17" fmla="*/ 2147483647 h 958"/>
              <a:gd name="T18" fmla="*/ 2147483647 w 2406"/>
              <a:gd name="T19" fmla="*/ 2147483647 h 958"/>
              <a:gd name="T20" fmla="*/ 2147483647 w 2406"/>
              <a:gd name="T21" fmla="*/ 2147483647 h 958"/>
              <a:gd name="T22" fmla="*/ 2147483647 w 2406"/>
              <a:gd name="T23" fmla="*/ 2147483647 h 958"/>
              <a:gd name="T24" fmla="*/ 2147483647 w 2406"/>
              <a:gd name="T25" fmla="*/ 2147483647 h 958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2406"/>
              <a:gd name="T40" fmla="*/ 0 h 958"/>
              <a:gd name="T41" fmla="*/ 2406 w 2406"/>
              <a:gd name="T42" fmla="*/ 958 h 958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2406" h="958">
                <a:moveTo>
                  <a:pt x="2192" y="274"/>
                </a:moveTo>
                <a:cubicBezTo>
                  <a:pt x="1978" y="94"/>
                  <a:pt x="1990" y="122"/>
                  <a:pt x="1857" y="77"/>
                </a:cubicBezTo>
                <a:cubicBezTo>
                  <a:pt x="1724" y="32"/>
                  <a:pt x="1584" y="0"/>
                  <a:pt x="1393" y="7"/>
                </a:cubicBezTo>
                <a:cubicBezTo>
                  <a:pt x="1202" y="14"/>
                  <a:pt x="898" y="84"/>
                  <a:pt x="713" y="122"/>
                </a:cubicBezTo>
                <a:cubicBezTo>
                  <a:pt x="528" y="160"/>
                  <a:pt x="395" y="168"/>
                  <a:pt x="280" y="234"/>
                </a:cubicBezTo>
                <a:cubicBezTo>
                  <a:pt x="166" y="301"/>
                  <a:pt x="52" y="432"/>
                  <a:pt x="26" y="522"/>
                </a:cubicBezTo>
                <a:cubicBezTo>
                  <a:pt x="0" y="612"/>
                  <a:pt x="81" y="711"/>
                  <a:pt x="122" y="773"/>
                </a:cubicBezTo>
                <a:cubicBezTo>
                  <a:pt x="163" y="835"/>
                  <a:pt x="99" y="877"/>
                  <a:pt x="273" y="894"/>
                </a:cubicBezTo>
                <a:cubicBezTo>
                  <a:pt x="447" y="911"/>
                  <a:pt x="938" y="866"/>
                  <a:pt x="1169" y="876"/>
                </a:cubicBezTo>
                <a:cubicBezTo>
                  <a:pt x="1400" y="886"/>
                  <a:pt x="1499" y="950"/>
                  <a:pt x="1659" y="954"/>
                </a:cubicBezTo>
                <a:cubicBezTo>
                  <a:pt x="1819" y="958"/>
                  <a:pt x="2014" y="958"/>
                  <a:pt x="2129" y="897"/>
                </a:cubicBezTo>
                <a:cubicBezTo>
                  <a:pt x="2244" y="836"/>
                  <a:pt x="2327" y="856"/>
                  <a:pt x="2350" y="591"/>
                </a:cubicBezTo>
                <a:cubicBezTo>
                  <a:pt x="2373" y="326"/>
                  <a:pt x="2406" y="454"/>
                  <a:pt x="2192" y="274"/>
                </a:cubicBezTo>
                <a:close/>
              </a:path>
            </a:pathLst>
          </a:custGeom>
          <a:solidFill>
            <a:srgbClr val="00CC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grpSp>
        <p:nvGrpSpPr>
          <p:cNvPr id="454674" name="Group 110"/>
          <p:cNvGrpSpPr>
            <a:grpSpLocks/>
          </p:cNvGrpSpPr>
          <p:nvPr/>
        </p:nvGrpSpPr>
        <p:grpSpPr bwMode="auto">
          <a:xfrm>
            <a:off x="4025900" y="4724400"/>
            <a:ext cx="757238" cy="379413"/>
            <a:chOff x="2466" y="2026"/>
            <a:chExt cx="477" cy="282"/>
          </a:xfrm>
        </p:grpSpPr>
        <p:sp>
          <p:nvSpPr>
            <p:cNvPr id="454870" name="Oval 111"/>
            <p:cNvSpPr>
              <a:spLocks noChangeArrowheads="1"/>
            </p:cNvSpPr>
            <p:nvPr/>
          </p:nvSpPr>
          <p:spPr bwMode="auto">
            <a:xfrm>
              <a:off x="2466" y="2168"/>
              <a:ext cx="476" cy="140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 i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454871" name="Line 112"/>
            <p:cNvSpPr>
              <a:spLocks noChangeShapeType="1"/>
            </p:cNvSpPr>
            <p:nvPr/>
          </p:nvSpPr>
          <p:spPr bwMode="auto">
            <a:xfrm>
              <a:off x="2470" y="2125"/>
              <a:ext cx="1" cy="8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54872" name="Rectangle 113"/>
            <p:cNvSpPr>
              <a:spLocks noChangeArrowheads="1"/>
            </p:cNvSpPr>
            <p:nvPr/>
          </p:nvSpPr>
          <p:spPr bwMode="auto">
            <a:xfrm>
              <a:off x="2470" y="2125"/>
              <a:ext cx="472" cy="111"/>
            </a:xfrm>
            <a:prstGeom prst="rect">
              <a:avLst/>
            </a:prstGeom>
            <a:solidFill>
              <a:srgbClr val="DDDDDD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 i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54873" name="Oval 114"/>
            <p:cNvSpPr>
              <a:spLocks noChangeArrowheads="1"/>
            </p:cNvSpPr>
            <p:nvPr/>
          </p:nvSpPr>
          <p:spPr bwMode="auto">
            <a:xfrm>
              <a:off x="2466" y="2026"/>
              <a:ext cx="476" cy="160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 i="0">
                <a:solidFill>
                  <a:srgbClr val="000000"/>
                </a:solidFill>
                <a:latin typeface="Arial" charset="0"/>
              </a:endParaRPr>
            </a:p>
          </p:txBody>
        </p:sp>
        <p:grpSp>
          <p:nvGrpSpPr>
            <p:cNvPr id="454874" name="Group 115"/>
            <p:cNvGrpSpPr>
              <a:grpSpLocks/>
            </p:cNvGrpSpPr>
            <p:nvPr/>
          </p:nvGrpSpPr>
          <p:grpSpPr bwMode="auto">
            <a:xfrm>
              <a:off x="2581" y="2061"/>
              <a:ext cx="236" cy="94"/>
              <a:chOff x="2848" y="848"/>
              <a:chExt cx="140" cy="98"/>
            </a:xfrm>
          </p:grpSpPr>
          <p:sp>
            <p:nvSpPr>
              <p:cNvPr id="454881" name="Line 116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54882" name="Line 117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54883" name="Line 118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454875" name="Group 119"/>
            <p:cNvGrpSpPr>
              <a:grpSpLocks/>
            </p:cNvGrpSpPr>
            <p:nvPr/>
          </p:nvGrpSpPr>
          <p:grpSpPr bwMode="auto">
            <a:xfrm flipV="1">
              <a:off x="2581" y="2060"/>
              <a:ext cx="236" cy="94"/>
              <a:chOff x="2848" y="848"/>
              <a:chExt cx="140" cy="98"/>
            </a:xfrm>
          </p:grpSpPr>
          <p:sp>
            <p:nvSpPr>
              <p:cNvPr id="454878" name="Line 120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54879" name="Line 121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54880" name="Line 122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sp>
          <p:nvSpPr>
            <p:cNvPr id="454876" name="Line 123"/>
            <p:cNvSpPr>
              <a:spLocks noChangeShapeType="1"/>
            </p:cNvSpPr>
            <p:nvPr/>
          </p:nvSpPr>
          <p:spPr bwMode="auto">
            <a:xfrm flipH="1">
              <a:off x="2942" y="2109"/>
              <a:ext cx="1" cy="12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54877" name="Line 124"/>
            <p:cNvSpPr>
              <a:spLocks noChangeShapeType="1"/>
            </p:cNvSpPr>
            <p:nvPr/>
          </p:nvSpPr>
          <p:spPr bwMode="auto">
            <a:xfrm flipH="1">
              <a:off x="2466" y="2117"/>
              <a:ext cx="1" cy="12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sp>
        <p:nvSpPr>
          <p:cNvPr id="454675" name="Line 134"/>
          <p:cNvSpPr>
            <a:spLocks noChangeShapeType="1"/>
          </p:cNvSpPr>
          <p:nvPr/>
        </p:nvSpPr>
        <p:spPr bwMode="auto">
          <a:xfrm flipV="1">
            <a:off x="4479925" y="3074988"/>
            <a:ext cx="1174750" cy="16510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54676" name="Text Box 135"/>
          <p:cNvSpPr txBox="1">
            <a:spLocks noChangeArrowheads="1"/>
          </p:cNvSpPr>
          <p:nvPr/>
        </p:nvSpPr>
        <p:spPr bwMode="auto">
          <a:xfrm>
            <a:off x="5357813" y="5018088"/>
            <a:ext cx="180975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i="0">
                <a:solidFill>
                  <a:srgbClr val="000000"/>
                </a:solidFill>
                <a:latin typeface="Arial" charset="0"/>
              </a:rPr>
              <a:t>Google</a:t>
            </a:r>
            <a:r>
              <a:rPr lang="ja-JP" altLang="en-US" sz="1600" i="0">
                <a:solidFill>
                  <a:srgbClr val="000000"/>
                </a:solidFill>
                <a:latin typeface="Arial" charset="0"/>
                <a:ea typeface="ＭＳ Ｐゴシック" charset="-128"/>
              </a:rPr>
              <a:t>’</a:t>
            </a:r>
            <a:r>
              <a:rPr lang="en-US" altLang="ja-JP" sz="1600" i="0">
                <a:solidFill>
                  <a:srgbClr val="000000"/>
                </a:solidFill>
                <a:latin typeface="Arial" charset="0"/>
                <a:ea typeface="ＭＳ Ｐゴシック" charset="-128"/>
              </a:rPr>
              <a:t>s network </a:t>
            </a:r>
          </a:p>
          <a:p>
            <a:r>
              <a:rPr lang="en-US" sz="1600" i="0">
                <a:solidFill>
                  <a:srgbClr val="000000"/>
                </a:solidFill>
                <a:latin typeface="Arial" charset="0"/>
              </a:rPr>
              <a:t>64.233.160.0/19 </a:t>
            </a:r>
          </a:p>
        </p:txBody>
      </p:sp>
      <p:sp>
        <p:nvSpPr>
          <p:cNvPr id="454677" name="Line 136"/>
          <p:cNvSpPr>
            <a:spLocks noChangeShapeType="1"/>
          </p:cNvSpPr>
          <p:nvPr/>
        </p:nvSpPr>
        <p:spPr bwMode="auto">
          <a:xfrm flipV="1">
            <a:off x="3059113" y="4894263"/>
            <a:ext cx="942975" cy="15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54678" name="Text Box 137"/>
          <p:cNvSpPr txBox="1">
            <a:spLocks noChangeArrowheads="1"/>
          </p:cNvSpPr>
          <p:nvPr/>
        </p:nvSpPr>
        <p:spPr bwMode="auto">
          <a:xfrm>
            <a:off x="1971675" y="5286375"/>
            <a:ext cx="159543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i="0">
                <a:solidFill>
                  <a:srgbClr val="000000"/>
                </a:solidFill>
                <a:latin typeface="Arial" charset="0"/>
              </a:rPr>
              <a:t>64.233.169.105</a:t>
            </a:r>
          </a:p>
        </p:txBody>
      </p:sp>
      <p:sp>
        <p:nvSpPr>
          <p:cNvPr id="454679" name="Text Box 138"/>
          <p:cNvSpPr txBox="1">
            <a:spLocks noChangeArrowheads="1"/>
          </p:cNvSpPr>
          <p:nvPr/>
        </p:nvSpPr>
        <p:spPr bwMode="auto">
          <a:xfrm>
            <a:off x="1939925" y="4992688"/>
            <a:ext cx="11779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i="0">
                <a:solidFill>
                  <a:srgbClr val="000000"/>
                </a:solidFill>
                <a:latin typeface="Arial" charset="0"/>
              </a:rPr>
              <a:t>web server</a:t>
            </a:r>
          </a:p>
        </p:txBody>
      </p:sp>
      <p:grpSp>
        <p:nvGrpSpPr>
          <p:cNvPr id="454680" name="Group 95"/>
          <p:cNvGrpSpPr>
            <a:grpSpLocks/>
          </p:cNvGrpSpPr>
          <p:nvPr/>
        </p:nvGrpSpPr>
        <p:grpSpPr bwMode="auto">
          <a:xfrm>
            <a:off x="5797550" y="4365625"/>
            <a:ext cx="757238" cy="379413"/>
            <a:chOff x="2466" y="2026"/>
            <a:chExt cx="477" cy="282"/>
          </a:xfrm>
        </p:grpSpPr>
        <p:sp>
          <p:nvSpPr>
            <p:cNvPr id="454856" name="Oval 96"/>
            <p:cNvSpPr>
              <a:spLocks noChangeArrowheads="1"/>
            </p:cNvSpPr>
            <p:nvPr/>
          </p:nvSpPr>
          <p:spPr bwMode="auto">
            <a:xfrm>
              <a:off x="2466" y="2168"/>
              <a:ext cx="476" cy="140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 i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454857" name="Line 97"/>
            <p:cNvSpPr>
              <a:spLocks noChangeShapeType="1"/>
            </p:cNvSpPr>
            <p:nvPr/>
          </p:nvSpPr>
          <p:spPr bwMode="auto">
            <a:xfrm>
              <a:off x="2470" y="2125"/>
              <a:ext cx="1" cy="8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54858" name="Rectangle 98"/>
            <p:cNvSpPr>
              <a:spLocks noChangeArrowheads="1"/>
            </p:cNvSpPr>
            <p:nvPr/>
          </p:nvSpPr>
          <p:spPr bwMode="auto">
            <a:xfrm>
              <a:off x="2470" y="2125"/>
              <a:ext cx="472" cy="111"/>
            </a:xfrm>
            <a:prstGeom prst="rect">
              <a:avLst/>
            </a:prstGeom>
            <a:solidFill>
              <a:srgbClr val="DDDDDD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 i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54859" name="Oval 99"/>
            <p:cNvSpPr>
              <a:spLocks noChangeArrowheads="1"/>
            </p:cNvSpPr>
            <p:nvPr/>
          </p:nvSpPr>
          <p:spPr bwMode="auto">
            <a:xfrm>
              <a:off x="2466" y="2026"/>
              <a:ext cx="476" cy="160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 i="0">
                <a:solidFill>
                  <a:srgbClr val="000000"/>
                </a:solidFill>
                <a:latin typeface="Arial" charset="0"/>
              </a:endParaRPr>
            </a:p>
          </p:txBody>
        </p:sp>
        <p:grpSp>
          <p:nvGrpSpPr>
            <p:cNvPr id="454860" name="Group 100"/>
            <p:cNvGrpSpPr>
              <a:grpSpLocks/>
            </p:cNvGrpSpPr>
            <p:nvPr/>
          </p:nvGrpSpPr>
          <p:grpSpPr bwMode="auto">
            <a:xfrm>
              <a:off x="2581" y="2061"/>
              <a:ext cx="236" cy="94"/>
              <a:chOff x="2848" y="848"/>
              <a:chExt cx="140" cy="98"/>
            </a:xfrm>
          </p:grpSpPr>
          <p:sp>
            <p:nvSpPr>
              <p:cNvPr id="454867" name="Line 101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54868" name="Line 102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54869" name="Line 103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454861" name="Group 104"/>
            <p:cNvGrpSpPr>
              <a:grpSpLocks/>
            </p:cNvGrpSpPr>
            <p:nvPr/>
          </p:nvGrpSpPr>
          <p:grpSpPr bwMode="auto">
            <a:xfrm flipV="1">
              <a:off x="2581" y="2060"/>
              <a:ext cx="236" cy="94"/>
              <a:chOff x="2848" y="848"/>
              <a:chExt cx="140" cy="98"/>
            </a:xfrm>
          </p:grpSpPr>
          <p:sp>
            <p:nvSpPr>
              <p:cNvPr id="454864" name="Line 105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54865" name="Line 106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54866" name="Line 107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sp>
          <p:nvSpPr>
            <p:cNvPr id="454862" name="Line 108"/>
            <p:cNvSpPr>
              <a:spLocks noChangeShapeType="1"/>
            </p:cNvSpPr>
            <p:nvPr/>
          </p:nvSpPr>
          <p:spPr bwMode="auto">
            <a:xfrm flipH="1">
              <a:off x="2942" y="2109"/>
              <a:ext cx="1" cy="12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54863" name="Line 109"/>
            <p:cNvSpPr>
              <a:spLocks noChangeShapeType="1"/>
            </p:cNvSpPr>
            <p:nvPr/>
          </p:nvSpPr>
          <p:spPr bwMode="auto">
            <a:xfrm flipH="1">
              <a:off x="2466" y="2117"/>
              <a:ext cx="1" cy="12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grpSp>
        <p:nvGrpSpPr>
          <p:cNvPr id="454681" name="Group 166"/>
          <p:cNvGrpSpPr>
            <a:grpSpLocks/>
          </p:cNvGrpSpPr>
          <p:nvPr/>
        </p:nvGrpSpPr>
        <p:grpSpPr bwMode="auto">
          <a:xfrm>
            <a:off x="5181600" y="3048000"/>
            <a:ext cx="400050" cy="152400"/>
            <a:chOff x="3228" y="1776"/>
            <a:chExt cx="252" cy="96"/>
          </a:xfrm>
        </p:grpSpPr>
        <p:sp>
          <p:nvSpPr>
            <p:cNvPr id="454854" name="Line 164"/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54855" name="Line 165"/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454682" name="Group 167"/>
          <p:cNvGrpSpPr>
            <a:grpSpLocks/>
          </p:cNvGrpSpPr>
          <p:nvPr/>
        </p:nvGrpSpPr>
        <p:grpSpPr bwMode="auto">
          <a:xfrm flipH="1">
            <a:off x="5810250" y="3062288"/>
            <a:ext cx="400050" cy="152400"/>
            <a:chOff x="3228" y="1776"/>
            <a:chExt cx="252" cy="96"/>
          </a:xfrm>
        </p:grpSpPr>
        <p:sp>
          <p:nvSpPr>
            <p:cNvPr id="454852" name="Line 168"/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54853" name="Line 169"/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454683" name="Group 170"/>
          <p:cNvGrpSpPr>
            <a:grpSpLocks/>
          </p:cNvGrpSpPr>
          <p:nvPr/>
        </p:nvGrpSpPr>
        <p:grpSpPr bwMode="auto">
          <a:xfrm flipH="1" flipV="1">
            <a:off x="5962650" y="2538413"/>
            <a:ext cx="400050" cy="152400"/>
            <a:chOff x="3228" y="1776"/>
            <a:chExt cx="252" cy="96"/>
          </a:xfrm>
        </p:grpSpPr>
        <p:sp>
          <p:nvSpPr>
            <p:cNvPr id="454850" name="Line 171"/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54851" name="Line 172"/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454684" name="Group 176"/>
          <p:cNvGrpSpPr>
            <a:grpSpLocks/>
          </p:cNvGrpSpPr>
          <p:nvPr/>
        </p:nvGrpSpPr>
        <p:grpSpPr bwMode="auto">
          <a:xfrm flipV="1">
            <a:off x="7239000" y="3248025"/>
            <a:ext cx="295275" cy="114300"/>
            <a:chOff x="3228" y="1776"/>
            <a:chExt cx="252" cy="96"/>
          </a:xfrm>
        </p:grpSpPr>
        <p:sp>
          <p:nvSpPr>
            <p:cNvPr id="454848" name="Line 177"/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54849" name="Line 178"/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454685" name="Group 179"/>
          <p:cNvGrpSpPr>
            <a:grpSpLocks/>
          </p:cNvGrpSpPr>
          <p:nvPr/>
        </p:nvGrpSpPr>
        <p:grpSpPr bwMode="auto">
          <a:xfrm rot="409689" flipH="1" flipV="1">
            <a:off x="7510463" y="2590800"/>
            <a:ext cx="452437" cy="57150"/>
            <a:chOff x="3228" y="1776"/>
            <a:chExt cx="252" cy="96"/>
          </a:xfrm>
        </p:grpSpPr>
        <p:sp>
          <p:nvSpPr>
            <p:cNvPr id="454846" name="Line 180"/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54847" name="Line 181"/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454686" name="Group 182"/>
          <p:cNvGrpSpPr>
            <a:grpSpLocks/>
          </p:cNvGrpSpPr>
          <p:nvPr/>
        </p:nvGrpSpPr>
        <p:grpSpPr bwMode="auto">
          <a:xfrm>
            <a:off x="6653213" y="2795588"/>
            <a:ext cx="295275" cy="114300"/>
            <a:chOff x="3228" y="1776"/>
            <a:chExt cx="252" cy="96"/>
          </a:xfrm>
        </p:grpSpPr>
        <p:sp>
          <p:nvSpPr>
            <p:cNvPr id="454844" name="Line 183"/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54845" name="Line 184"/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454687" name="Group 185"/>
          <p:cNvGrpSpPr>
            <a:grpSpLocks/>
          </p:cNvGrpSpPr>
          <p:nvPr/>
        </p:nvGrpSpPr>
        <p:grpSpPr bwMode="auto">
          <a:xfrm flipH="1">
            <a:off x="7291388" y="2795588"/>
            <a:ext cx="295275" cy="114300"/>
            <a:chOff x="3228" y="1776"/>
            <a:chExt cx="252" cy="96"/>
          </a:xfrm>
        </p:grpSpPr>
        <p:sp>
          <p:nvSpPr>
            <p:cNvPr id="454842" name="Line 186"/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54843" name="Line 187"/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454688" name="Group 188"/>
          <p:cNvGrpSpPr>
            <a:grpSpLocks/>
          </p:cNvGrpSpPr>
          <p:nvPr/>
        </p:nvGrpSpPr>
        <p:grpSpPr bwMode="auto">
          <a:xfrm>
            <a:off x="5705475" y="4743450"/>
            <a:ext cx="295275" cy="114300"/>
            <a:chOff x="3228" y="1776"/>
            <a:chExt cx="252" cy="96"/>
          </a:xfrm>
        </p:grpSpPr>
        <p:sp>
          <p:nvSpPr>
            <p:cNvPr id="454840" name="Line 189"/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54841" name="Line 190"/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454689" name="Group 191"/>
          <p:cNvGrpSpPr>
            <a:grpSpLocks/>
          </p:cNvGrpSpPr>
          <p:nvPr/>
        </p:nvGrpSpPr>
        <p:grpSpPr bwMode="auto">
          <a:xfrm flipH="1">
            <a:off x="6343650" y="4743450"/>
            <a:ext cx="295275" cy="114300"/>
            <a:chOff x="3228" y="1776"/>
            <a:chExt cx="252" cy="96"/>
          </a:xfrm>
        </p:grpSpPr>
        <p:sp>
          <p:nvSpPr>
            <p:cNvPr id="454838" name="Line 192"/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54839" name="Line 193"/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454690" name="Group 194"/>
          <p:cNvGrpSpPr>
            <a:grpSpLocks/>
          </p:cNvGrpSpPr>
          <p:nvPr/>
        </p:nvGrpSpPr>
        <p:grpSpPr bwMode="auto">
          <a:xfrm>
            <a:off x="3938588" y="5100638"/>
            <a:ext cx="295275" cy="114300"/>
            <a:chOff x="3228" y="1776"/>
            <a:chExt cx="252" cy="96"/>
          </a:xfrm>
        </p:grpSpPr>
        <p:sp>
          <p:nvSpPr>
            <p:cNvPr id="454836" name="Line 195"/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54837" name="Line 196"/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454691" name="Group 197"/>
          <p:cNvGrpSpPr>
            <a:grpSpLocks/>
          </p:cNvGrpSpPr>
          <p:nvPr/>
        </p:nvGrpSpPr>
        <p:grpSpPr bwMode="auto">
          <a:xfrm flipH="1">
            <a:off x="4576763" y="5100638"/>
            <a:ext cx="295275" cy="114300"/>
            <a:chOff x="3228" y="1776"/>
            <a:chExt cx="252" cy="96"/>
          </a:xfrm>
        </p:grpSpPr>
        <p:sp>
          <p:nvSpPr>
            <p:cNvPr id="454834" name="Line 198"/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54835" name="Line 199"/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454692" name="Group 200"/>
          <p:cNvGrpSpPr>
            <a:grpSpLocks/>
          </p:cNvGrpSpPr>
          <p:nvPr/>
        </p:nvGrpSpPr>
        <p:grpSpPr bwMode="auto">
          <a:xfrm flipH="1" flipV="1">
            <a:off x="4781550" y="4805363"/>
            <a:ext cx="295275" cy="114300"/>
            <a:chOff x="3228" y="1776"/>
            <a:chExt cx="252" cy="96"/>
          </a:xfrm>
        </p:grpSpPr>
        <p:sp>
          <p:nvSpPr>
            <p:cNvPr id="454832" name="Line 201"/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54833" name="Line 202"/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454693" name="Text Box 34"/>
          <p:cNvSpPr txBox="1">
            <a:spLocks noChangeArrowheads="1"/>
          </p:cNvSpPr>
          <p:nvPr/>
        </p:nvSpPr>
        <p:spPr bwMode="auto">
          <a:xfrm>
            <a:off x="962025" y="3128963"/>
            <a:ext cx="1595438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i="0">
                <a:solidFill>
                  <a:srgbClr val="000000"/>
                </a:solidFill>
                <a:latin typeface="Arial" charset="0"/>
              </a:rPr>
              <a:t>school network </a:t>
            </a:r>
          </a:p>
          <a:p>
            <a:r>
              <a:rPr lang="en-US" sz="1600" i="0">
                <a:solidFill>
                  <a:srgbClr val="000000"/>
                </a:solidFill>
                <a:latin typeface="Arial" charset="0"/>
              </a:rPr>
              <a:t>68.80.2.0/24</a:t>
            </a:r>
          </a:p>
        </p:txBody>
      </p:sp>
      <p:pic>
        <p:nvPicPr>
          <p:cNvPr id="150" name="Picture 4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82713" y="4208463"/>
            <a:ext cx="1243012" cy="768350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151" name="Text Box 404"/>
          <p:cNvSpPr txBox="1">
            <a:spLocks noChangeArrowheads="1"/>
          </p:cNvSpPr>
          <p:nvPr/>
        </p:nvSpPr>
        <p:spPr bwMode="auto">
          <a:xfrm>
            <a:off x="1563688" y="3940175"/>
            <a:ext cx="9525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400" i="0">
                <a:solidFill>
                  <a:srgbClr val="FF0000"/>
                </a:solidFill>
                <a:latin typeface="Arial" charset="0"/>
              </a:rPr>
              <a:t>web page</a:t>
            </a:r>
          </a:p>
        </p:txBody>
      </p:sp>
      <p:grpSp>
        <p:nvGrpSpPr>
          <p:cNvPr id="152" name="Group 405"/>
          <p:cNvGrpSpPr>
            <a:grpSpLocks/>
          </p:cNvGrpSpPr>
          <p:nvPr/>
        </p:nvGrpSpPr>
        <p:grpSpPr bwMode="auto">
          <a:xfrm>
            <a:off x="288925" y="1162050"/>
            <a:ext cx="1416050" cy="1265238"/>
            <a:chOff x="146" y="690"/>
            <a:chExt cx="892" cy="797"/>
          </a:xfrm>
        </p:grpSpPr>
        <p:grpSp>
          <p:nvGrpSpPr>
            <p:cNvPr id="454825" name="Group 400"/>
            <p:cNvGrpSpPr>
              <a:grpSpLocks/>
            </p:cNvGrpSpPr>
            <p:nvPr/>
          </p:nvGrpSpPr>
          <p:grpSpPr bwMode="auto">
            <a:xfrm>
              <a:off x="146" y="690"/>
              <a:ext cx="892" cy="797"/>
              <a:chOff x="146" y="690"/>
              <a:chExt cx="892" cy="797"/>
            </a:xfrm>
          </p:grpSpPr>
          <p:sp>
            <p:nvSpPr>
              <p:cNvPr id="454827" name="Freeform 398"/>
              <p:cNvSpPr>
                <a:spLocks/>
              </p:cNvSpPr>
              <p:nvPr/>
            </p:nvSpPr>
            <p:spPr bwMode="auto">
              <a:xfrm>
                <a:off x="177" y="715"/>
                <a:ext cx="861" cy="772"/>
              </a:xfrm>
              <a:custGeom>
                <a:avLst/>
                <a:gdLst>
                  <a:gd name="T0" fmla="*/ 861 w 861"/>
                  <a:gd name="T1" fmla="*/ 772 h 772"/>
                  <a:gd name="T2" fmla="*/ 0 w 861"/>
                  <a:gd name="T3" fmla="*/ 557 h 772"/>
                  <a:gd name="T4" fmla="*/ 532 w 861"/>
                  <a:gd name="T5" fmla="*/ 405 h 772"/>
                  <a:gd name="T6" fmla="*/ 652 w 861"/>
                  <a:gd name="T7" fmla="*/ 0 h 772"/>
                  <a:gd name="T8" fmla="*/ 861 w 861"/>
                  <a:gd name="T9" fmla="*/ 772 h 77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61"/>
                  <a:gd name="T16" fmla="*/ 0 h 772"/>
                  <a:gd name="T17" fmla="*/ 861 w 861"/>
                  <a:gd name="T18" fmla="*/ 772 h 77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61" h="772">
                    <a:moveTo>
                      <a:pt x="861" y="772"/>
                    </a:moveTo>
                    <a:lnTo>
                      <a:pt x="0" y="557"/>
                    </a:lnTo>
                    <a:lnTo>
                      <a:pt x="532" y="405"/>
                    </a:lnTo>
                    <a:lnTo>
                      <a:pt x="652" y="0"/>
                    </a:lnTo>
                    <a:lnTo>
                      <a:pt x="861" y="772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100000">
                    <a:srgbClr val="FF0000"/>
                  </a:gs>
                </a:gsLst>
                <a:lin ang="2700000" scaled="1"/>
              </a:gradFill>
              <a:ln w="9525" cap="flat" cmpd="sng">
                <a:noFill/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grpSp>
            <p:nvGrpSpPr>
              <p:cNvPr id="454828" name="Group 392"/>
              <p:cNvGrpSpPr>
                <a:grpSpLocks/>
              </p:cNvGrpSpPr>
              <p:nvPr/>
            </p:nvGrpSpPr>
            <p:grpSpPr bwMode="auto">
              <a:xfrm>
                <a:off x="148" y="697"/>
                <a:ext cx="694" cy="574"/>
                <a:chOff x="2579" y="1366"/>
                <a:chExt cx="1078" cy="674"/>
              </a:xfrm>
            </p:grpSpPr>
            <p:pic>
              <p:nvPicPr>
                <p:cNvPr id="454830" name="Picture 393"/>
                <p:cNvPicPr>
                  <a:picLocks noChangeAspect="1" noChangeArrowheads="1"/>
                </p:cNvPicPr>
                <p:nvPr/>
              </p:nvPicPr>
              <p:blipFill>
                <a:blip r:embed="rId3" cstate="print"/>
                <a:srcRect/>
                <a:stretch>
                  <a:fillRect/>
                </a:stretch>
              </p:blipFill>
              <p:spPr bwMode="auto">
                <a:xfrm>
                  <a:off x="2579" y="1366"/>
                  <a:ext cx="1078" cy="67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454831" name="Rectangle 394"/>
                <p:cNvSpPr>
                  <a:spLocks noChangeArrowheads="1"/>
                </p:cNvSpPr>
                <p:nvPr/>
              </p:nvSpPr>
              <p:spPr bwMode="auto">
                <a:xfrm>
                  <a:off x="2633" y="1428"/>
                  <a:ext cx="957" cy="568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solidFill>
                      <a:srgbClr val="000000"/>
                    </a:solidFill>
                  </a:endParaRPr>
                </a:p>
              </p:txBody>
            </p:sp>
          </p:grpSp>
          <p:sp>
            <p:nvSpPr>
              <p:cNvPr id="454829" name="Rectangle 399"/>
              <p:cNvSpPr>
                <a:spLocks noChangeArrowheads="1"/>
              </p:cNvSpPr>
              <p:nvPr/>
            </p:nvSpPr>
            <p:spPr bwMode="auto">
              <a:xfrm>
                <a:off x="146" y="690"/>
                <a:ext cx="696" cy="582"/>
              </a:xfrm>
              <a:prstGeom prst="rect">
                <a:avLst/>
              </a:prstGeom>
              <a:noFill/>
              <a:ln w="1905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454826" name="Text Box 402"/>
            <p:cNvSpPr txBox="1">
              <a:spLocks noChangeArrowheads="1"/>
            </p:cNvSpPr>
            <p:nvPr/>
          </p:nvSpPr>
          <p:spPr bwMode="auto">
            <a:xfrm>
              <a:off x="227" y="850"/>
              <a:ext cx="513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400" i="0">
                  <a:solidFill>
                    <a:srgbClr val="FF0000"/>
                  </a:solidFill>
                  <a:latin typeface="Arial" charset="0"/>
                </a:rPr>
                <a:t>browser</a:t>
              </a:r>
            </a:p>
          </p:txBody>
        </p:sp>
      </p:grpSp>
      <p:grpSp>
        <p:nvGrpSpPr>
          <p:cNvPr id="454697" name="Group 356"/>
          <p:cNvGrpSpPr>
            <a:grpSpLocks/>
          </p:cNvGrpSpPr>
          <p:nvPr/>
        </p:nvGrpSpPr>
        <p:grpSpPr bwMode="auto">
          <a:xfrm>
            <a:off x="1511300" y="1898650"/>
            <a:ext cx="842963" cy="814388"/>
            <a:chOff x="313" y="1497"/>
            <a:chExt cx="1152" cy="1014"/>
          </a:xfrm>
        </p:grpSpPr>
        <p:pic>
          <p:nvPicPr>
            <p:cNvPr id="454823" name="Picture 354" descr="laptop_stylized_small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54824" name="Picture 355" descr="antenna_stylized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63" name="AutoShape 396"/>
          <p:cNvSpPr>
            <a:spLocks noChangeArrowheads="1"/>
          </p:cNvSpPr>
          <p:nvPr/>
        </p:nvSpPr>
        <p:spPr bwMode="auto">
          <a:xfrm>
            <a:off x="668338" y="2266950"/>
            <a:ext cx="976312" cy="485775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pic>
        <p:nvPicPr>
          <p:cNvPr id="454699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90863" y="2444750"/>
            <a:ext cx="914400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5" name="Rectangle 43"/>
          <p:cNvSpPr>
            <a:spLocks noChangeArrowheads="1"/>
          </p:cNvSpPr>
          <p:nvPr/>
        </p:nvSpPr>
        <p:spPr bwMode="auto">
          <a:xfrm rot="16200000">
            <a:off x="3416300" y="3551238"/>
            <a:ext cx="147638" cy="188912"/>
          </a:xfrm>
          <a:prstGeom prst="rect">
            <a:avLst/>
          </a:prstGeom>
          <a:gradFill rotWithShape="1">
            <a:gsLst>
              <a:gs pos="0">
                <a:srgbClr val="008000"/>
              </a:gs>
              <a:gs pos="50000">
                <a:schemeClr val="bg1"/>
              </a:gs>
              <a:gs pos="100000">
                <a:srgbClr val="008000"/>
              </a:gs>
            </a:gsLst>
            <a:lin ang="0" scaled="1"/>
          </a:gradFill>
          <a:ln w="9525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66" name="Rectangle 43"/>
          <p:cNvSpPr>
            <a:spLocks noChangeArrowheads="1"/>
          </p:cNvSpPr>
          <p:nvPr/>
        </p:nvSpPr>
        <p:spPr bwMode="auto">
          <a:xfrm rot="2460490">
            <a:off x="3074988" y="3208338"/>
            <a:ext cx="136525" cy="306387"/>
          </a:xfrm>
          <a:prstGeom prst="rect">
            <a:avLst/>
          </a:prstGeom>
          <a:gradFill rotWithShape="1">
            <a:gsLst>
              <a:gs pos="0">
                <a:srgbClr val="008000"/>
              </a:gs>
              <a:gs pos="50000">
                <a:schemeClr val="bg1"/>
              </a:gs>
              <a:gs pos="100000">
                <a:srgbClr val="008000"/>
              </a:gs>
            </a:gsLst>
            <a:lin ang="0" scaled="1"/>
          </a:gradFill>
          <a:ln w="9525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54702" name="Oval 407"/>
          <p:cNvSpPr>
            <a:spLocks noChangeArrowheads="1"/>
          </p:cNvSpPr>
          <p:nvPr/>
        </p:nvSpPr>
        <p:spPr bwMode="auto">
          <a:xfrm>
            <a:off x="2552700" y="3619500"/>
            <a:ext cx="850900" cy="250825"/>
          </a:xfrm>
          <a:prstGeom prst="ellipse">
            <a:avLst/>
          </a:prstGeom>
          <a:gradFill rotWithShape="1">
            <a:gsLst>
              <a:gs pos="0">
                <a:schemeClr val="hlink"/>
              </a:gs>
              <a:gs pos="100000">
                <a:srgbClr val="FFFFFF"/>
              </a:gs>
            </a:gsLst>
            <a:lin ang="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 sz="2400" i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454703" name="Rectangle 410"/>
          <p:cNvSpPr>
            <a:spLocks noChangeArrowheads="1"/>
          </p:cNvSpPr>
          <p:nvPr/>
        </p:nvSpPr>
        <p:spPr bwMode="auto">
          <a:xfrm>
            <a:off x="2552700" y="3590925"/>
            <a:ext cx="854075" cy="157163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rgbClr val="FFFFFF"/>
              </a:gs>
            </a:gsLst>
            <a:lin ang="0" scaled="1"/>
          </a:gra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l-GR" sz="2400" i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454704" name="Oval 411"/>
          <p:cNvSpPr>
            <a:spLocks noChangeArrowheads="1"/>
          </p:cNvSpPr>
          <p:nvPr/>
        </p:nvSpPr>
        <p:spPr bwMode="auto">
          <a:xfrm>
            <a:off x="2549525" y="3421063"/>
            <a:ext cx="850900" cy="293687"/>
          </a:xfrm>
          <a:prstGeom prst="ellipse">
            <a:avLst/>
          </a:prstGeom>
          <a:gradFill rotWithShape="1">
            <a:gsLst>
              <a:gs pos="0">
                <a:schemeClr val="hlink"/>
              </a:gs>
              <a:gs pos="100000">
                <a:srgbClr val="FFFFFF"/>
              </a:gs>
            </a:gsLst>
            <a:lin ang="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 sz="2400" i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grpSp>
        <p:nvGrpSpPr>
          <p:cNvPr id="454705" name="Group 1189"/>
          <p:cNvGrpSpPr>
            <a:grpSpLocks/>
          </p:cNvGrpSpPr>
          <p:nvPr/>
        </p:nvGrpSpPr>
        <p:grpSpPr bwMode="auto">
          <a:xfrm>
            <a:off x="2720975" y="3497263"/>
            <a:ext cx="481013" cy="136525"/>
            <a:chOff x="2468" y="1332"/>
            <a:chExt cx="310" cy="60"/>
          </a:xfrm>
        </p:grpSpPr>
        <p:sp>
          <p:nvSpPr>
            <p:cNvPr id="454821" name="Freeform 1190"/>
            <p:cNvSpPr>
              <a:spLocks/>
            </p:cNvSpPr>
            <p:nvPr/>
          </p:nvSpPr>
          <p:spPr bwMode="auto">
            <a:xfrm>
              <a:off x="2468" y="1332"/>
              <a:ext cx="310" cy="60"/>
            </a:xfrm>
            <a:custGeom>
              <a:avLst/>
              <a:gdLst>
                <a:gd name="T0" fmla="*/ 0 w 310"/>
                <a:gd name="T1" fmla="*/ 60 h 60"/>
                <a:gd name="T2" fmla="*/ 96 w 310"/>
                <a:gd name="T3" fmla="*/ 60 h 60"/>
                <a:gd name="T4" fmla="*/ 192 w 310"/>
                <a:gd name="T5" fmla="*/ 0 h 60"/>
                <a:gd name="T6" fmla="*/ 310 w 310"/>
                <a:gd name="T7" fmla="*/ 0 h 6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10"/>
                <a:gd name="T13" fmla="*/ 0 h 60"/>
                <a:gd name="T14" fmla="*/ 310 w 310"/>
                <a:gd name="T15" fmla="*/ 60 h 6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10" h="60">
                  <a:moveTo>
                    <a:pt x="0" y="60"/>
                  </a:moveTo>
                  <a:lnTo>
                    <a:pt x="96" y="60"/>
                  </a:lnTo>
                  <a:lnTo>
                    <a:pt x="192" y="0"/>
                  </a:lnTo>
                  <a:lnTo>
                    <a:pt x="310" y="0"/>
                  </a:lnTo>
                </a:path>
              </a:pathLst>
            </a:custGeom>
            <a:noFill/>
            <a:ln w="1270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54822" name="Freeform 1191"/>
            <p:cNvSpPr>
              <a:spLocks/>
            </p:cNvSpPr>
            <p:nvPr/>
          </p:nvSpPr>
          <p:spPr bwMode="auto">
            <a:xfrm>
              <a:off x="2482" y="1332"/>
              <a:ext cx="282" cy="60"/>
            </a:xfrm>
            <a:custGeom>
              <a:avLst/>
              <a:gdLst>
                <a:gd name="T0" fmla="*/ 0 w 282"/>
                <a:gd name="T1" fmla="*/ 0 h 60"/>
                <a:gd name="T2" fmla="*/ 96 w 282"/>
                <a:gd name="T3" fmla="*/ 0 h 60"/>
                <a:gd name="T4" fmla="*/ 192 w 282"/>
                <a:gd name="T5" fmla="*/ 60 h 60"/>
                <a:gd name="T6" fmla="*/ 282 w 282"/>
                <a:gd name="T7" fmla="*/ 60 h 6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82"/>
                <a:gd name="T13" fmla="*/ 0 h 60"/>
                <a:gd name="T14" fmla="*/ 282 w 282"/>
                <a:gd name="T15" fmla="*/ 60 h 6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82" h="60">
                  <a:moveTo>
                    <a:pt x="0" y="0"/>
                  </a:moveTo>
                  <a:lnTo>
                    <a:pt x="96" y="0"/>
                  </a:lnTo>
                  <a:lnTo>
                    <a:pt x="192" y="60"/>
                  </a:lnTo>
                  <a:lnTo>
                    <a:pt x="282" y="60"/>
                  </a:lnTo>
                </a:path>
              </a:pathLst>
            </a:custGeom>
            <a:noFill/>
            <a:ln w="1270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454706" name="Line 1192"/>
          <p:cNvSpPr>
            <a:spLocks noChangeShapeType="1"/>
          </p:cNvSpPr>
          <p:nvPr/>
        </p:nvSpPr>
        <p:spPr bwMode="auto">
          <a:xfrm>
            <a:off x="2552700" y="3557588"/>
            <a:ext cx="0" cy="200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54707" name="Line 1193"/>
          <p:cNvSpPr>
            <a:spLocks noChangeShapeType="1"/>
          </p:cNvSpPr>
          <p:nvPr/>
        </p:nvSpPr>
        <p:spPr bwMode="auto">
          <a:xfrm>
            <a:off x="3400425" y="3567113"/>
            <a:ext cx="0" cy="1952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75" name="Rectangle 43"/>
          <p:cNvSpPr>
            <a:spLocks noChangeArrowheads="1"/>
          </p:cNvSpPr>
          <p:nvPr/>
        </p:nvSpPr>
        <p:spPr bwMode="auto">
          <a:xfrm rot="16200000">
            <a:off x="2338388" y="2365375"/>
            <a:ext cx="146050" cy="314325"/>
          </a:xfrm>
          <a:prstGeom prst="rect">
            <a:avLst/>
          </a:prstGeom>
          <a:gradFill rotWithShape="1">
            <a:gsLst>
              <a:gs pos="0">
                <a:srgbClr val="008000"/>
              </a:gs>
              <a:gs pos="50000">
                <a:schemeClr val="bg1"/>
              </a:gs>
              <a:gs pos="100000">
                <a:srgbClr val="008000"/>
              </a:gs>
            </a:gsLst>
            <a:lin ang="0" scaled="1"/>
          </a:gradFill>
          <a:ln w="9525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454709" name="Group 1185"/>
          <p:cNvGrpSpPr>
            <a:grpSpLocks/>
          </p:cNvGrpSpPr>
          <p:nvPr/>
        </p:nvGrpSpPr>
        <p:grpSpPr bwMode="auto">
          <a:xfrm>
            <a:off x="5338763" y="2667000"/>
            <a:ext cx="830262" cy="455613"/>
            <a:chOff x="4650" y="1129"/>
            <a:chExt cx="246" cy="95"/>
          </a:xfrm>
        </p:grpSpPr>
        <p:sp>
          <p:nvSpPr>
            <p:cNvPr id="454813" name="Oval 407"/>
            <p:cNvSpPr>
              <a:spLocks noChangeArrowheads="1"/>
            </p:cNvSpPr>
            <p:nvPr/>
          </p:nvSpPr>
          <p:spPr bwMode="auto">
            <a:xfrm>
              <a:off x="4651" y="1171"/>
              <a:ext cx="244" cy="53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 sz="2400" i="0">
                <a:solidFill>
                  <a:srgbClr val="000000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454814" name="Rectangle 410"/>
            <p:cNvSpPr>
              <a:spLocks noChangeArrowheads="1"/>
            </p:cNvSpPr>
            <p:nvPr/>
          </p:nvSpPr>
          <p:spPr bwMode="auto">
            <a:xfrm>
              <a:off x="4651" y="1165"/>
              <a:ext cx="245" cy="33"/>
            </a:xfrm>
            <a:prstGeom prst="rect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 i="0">
                <a:solidFill>
                  <a:srgbClr val="000000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454815" name="Oval 411"/>
            <p:cNvSpPr>
              <a:spLocks noChangeArrowheads="1"/>
            </p:cNvSpPr>
            <p:nvPr/>
          </p:nvSpPr>
          <p:spPr bwMode="auto">
            <a:xfrm>
              <a:off x="4650" y="1129"/>
              <a:ext cx="244" cy="62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 sz="2400" i="0">
                <a:solidFill>
                  <a:srgbClr val="000000"/>
                </a:solidFill>
                <a:latin typeface="Times New Roman" pitchFamily="18" charset="0"/>
                <a:cs typeface="Arial" charset="0"/>
              </a:endParaRPr>
            </a:p>
          </p:txBody>
        </p:sp>
        <p:grpSp>
          <p:nvGrpSpPr>
            <p:cNvPr id="454816" name="Group 1189"/>
            <p:cNvGrpSpPr>
              <a:grpSpLocks/>
            </p:cNvGrpSpPr>
            <p:nvPr/>
          </p:nvGrpSpPr>
          <p:grpSpPr bwMode="auto">
            <a:xfrm>
              <a:off x="4699" y="1145"/>
              <a:ext cx="138" cy="29"/>
              <a:chOff x="2468" y="1332"/>
              <a:chExt cx="310" cy="60"/>
            </a:xfrm>
          </p:grpSpPr>
          <p:sp>
            <p:nvSpPr>
              <p:cNvPr id="454819" name="Freeform 1190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54820" name="Freeform 1191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454817" name="Line 1192"/>
            <p:cNvSpPr>
              <a:spLocks noChangeShapeType="1"/>
            </p:cNvSpPr>
            <p:nvPr/>
          </p:nvSpPr>
          <p:spPr bwMode="auto">
            <a:xfrm>
              <a:off x="4651" y="1158"/>
              <a:ext cx="0" cy="4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54818" name="Line 1193"/>
            <p:cNvSpPr>
              <a:spLocks noChangeShapeType="1"/>
            </p:cNvSpPr>
            <p:nvPr/>
          </p:nvSpPr>
          <p:spPr bwMode="auto">
            <a:xfrm>
              <a:off x="4894" y="1160"/>
              <a:ext cx="0" cy="4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454710" name="Group 1185"/>
          <p:cNvGrpSpPr>
            <a:grpSpLocks/>
          </p:cNvGrpSpPr>
          <p:nvPr/>
        </p:nvGrpSpPr>
        <p:grpSpPr bwMode="auto">
          <a:xfrm>
            <a:off x="6729413" y="2401888"/>
            <a:ext cx="808037" cy="425450"/>
            <a:chOff x="4650" y="1129"/>
            <a:chExt cx="246" cy="95"/>
          </a:xfrm>
        </p:grpSpPr>
        <p:sp>
          <p:nvSpPr>
            <p:cNvPr id="454805" name="Oval 407"/>
            <p:cNvSpPr>
              <a:spLocks noChangeArrowheads="1"/>
            </p:cNvSpPr>
            <p:nvPr/>
          </p:nvSpPr>
          <p:spPr bwMode="auto">
            <a:xfrm>
              <a:off x="4651" y="1171"/>
              <a:ext cx="244" cy="53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 sz="2400" i="0">
                <a:solidFill>
                  <a:srgbClr val="000000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454806" name="Rectangle 410"/>
            <p:cNvSpPr>
              <a:spLocks noChangeArrowheads="1"/>
            </p:cNvSpPr>
            <p:nvPr/>
          </p:nvSpPr>
          <p:spPr bwMode="auto">
            <a:xfrm>
              <a:off x="4651" y="1165"/>
              <a:ext cx="245" cy="33"/>
            </a:xfrm>
            <a:prstGeom prst="rect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 i="0">
                <a:solidFill>
                  <a:srgbClr val="000000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454807" name="Oval 411"/>
            <p:cNvSpPr>
              <a:spLocks noChangeArrowheads="1"/>
            </p:cNvSpPr>
            <p:nvPr/>
          </p:nvSpPr>
          <p:spPr bwMode="auto">
            <a:xfrm>
              <a:off x="4650" y="1129"/>
              <a:ext cx="244" cy="62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 sz="2400" i="0">
                <a:solidFill>
                  <a:srgbClr val="000000"/>
                </a:solidFill>
                <a:latin typeface="Times New Roman" pitchFamily="18" charset="0"/>
                <a:cs typeface="Arial" charset="0"/>
              </a:endParaRPr>
            </a:p>
          </p:txBody>
        </p:sp>
        <p:grpSp>
          <p:nvGrpSpPr>
            <p:cNvPr id="454808" name="Group 1189"/>
            <p:cNvGrpSpPr>
              <a:grpSpLocks/>
            </p:cNvGrpSpPr>
            <p:nvPr/>
          </p:nvGrpSpPr>
          <p:grpSpPr bwMode="auto">
            <a:xfrm>
              <a:off x="4699" y="1145"/>
              <a:ext cx="138" cy="29"/>
              <a:chOff x="2468" y="1332"/>
              <a:chExt cx="310" cy="60"/>
            </a:xfrm>
          </p:grpSpPr>
          <p:sp>
            <p:nvSpPr>
              <p:cNvPr id="454811" name="Freeform 1190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54812" name="Freeform 1191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454809" name="Line 1192"/>
            <p:cNvSpPr>
              <a:spLocks noChangeShapeType="1"/>
            </p:cNvSpPr>
            <p:nvPr/>
          </p:nvSpPr>
          <p:spPr bwMode="auto">
            <a:xfrm>
              <a:off x="4651" y="1158"/>
              <a:ext cx="0" cy="4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54810" name="Line 1193"/>
            <p:cNvSpPr>
              <a:spLocks noChangeShapeType="1"/>
            </p:cNvSpPr>
            <p:nvPr/>
          </p:nvSpPr>
          <p:spPr bwMode="auto">
            <a:xfrm>
              <a:off x="4894" y="1160"/>
              <a:ext cx="0" cy="4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454711" name="Group 1185"/>
          <p:cNvGrpSpPr>
            <a:grpSpLocks/>
          </p:cNvGrpSpPr>
          <p:nvPr/>
        </p:nvGrpSpPr>
        <p:grpSpPr bwMode="auto">
          <a:xfrm>
            <a:off x="7343775" y="3338513"/>
            <a:ext cx="892175" cy="390525"/>
            <a:chOff x="4650" y="1129"/>
            <a:chExt cx="246" cy="95"/>
          </a:xfrm>
        </p:grpSpPr>
        <p:sp>
          <p:nvSpPr>
            <p:cNvPr id="454797" name="Oval 407"/>
            <p:cNvSpPr>
              <a:spLocks noChangeArrowheads="1"/>
            </p:cNvSpPr>
            <p:nvPr/>
          </p:nvSpPr>
          <p:spPr bwMode="auto">
            <a:xfrm>
              <a:off x="4651" y="1171"/>
              <a:ext cx="244" cy="53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 sz="2400" i="0">
                <a:solidFill>
                  <a:srgbClr val="000000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454798" name="Rectangle 410"/>
            <p:cNvSpPr>
              <a:spLocks noChangeArrowheads="1"/>
            </p:cNvSpPr>
            <p:nvPr/>
          </p:nvSpPr>
          <p:spPr bwMode="auto">
            <a:xfrm>
              <a:off x="4651" y="1165"/>
              <a:ext cx="245" cy="33"/>
            </a:xfrm>
            <a:prstGeom prst="rect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 i="0">
                <a:solidFill>
                  <a:srgbClr val="000000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454799" name="Oval 411"/>
            <p:cNvSpPr>
              <a:spLocks noChangeArrowheads="1"/>
            </p:cNvSpPr>
            <p:nvPr/>
          </p:nvSpPr>
          <p:spPr bwMode="auto">
            <a:xfrm>
              <a:off x="4650" y="1129"/>
              <a:ext cx="244" cy="62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 sz="2400" i="0">
                <a:solidFill>
                  <a:srgbClr val="000000"/>
                </a:solidFill>
                <a:latin typeface="Times New Roman" pitchFamily="18" charset="0"/>
                <a:cs typeface="Arial" charset="0"/>
              </a:endParaRPr>
            </a:p>
          </p:txBody>
        </p:sp>
        <p:grpSp>
          <p:nvGrpSpPr>
            <p:cNvPr id="454800" name="Group 1189"/>
            <p:cNvGrpSpPr>
              <a:grpSpLocks/>
            </p:cNvGrpSpPr>
            <p:nvPr/>
          </p:nvGrpSpPr>
          <p:grpSpPr bwMode="auto">
            <a:xfrm>
              <a:off x="4699" y="1145"/>
              <a:ext cx="138" cy="29"/>
              <a:chOff x="2468" y="1332"/>
              <a:chExt cx="310" cy="60"/>
            </a:xfrm>
          </p:grpSpPr>
          <p:sp>
            <p:nvSpPr>
              <p:cNvPr id="454803" name="Freeform 1190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54804" name="Freeform 1191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454801" name="Line 1192"/>
            <p:cNvSpPr>
              <a:spLocks noChangeShapeType="1"/>
            </p:cNvSpPr>
            <p:nvPr/>
          </p:nvSpPr>
          <p:spPr bwMode="auto">
            <a:xfrm>
              <a:off x="4651" y="1158"/>
              <a:ext cx="0" cy="4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54802" name="Line 1193"/>
            <p:cNvSpPr>
              <a:spLocks noChangeShapeType="1"/>
            </p:cNvSpPr>
            <p:nvPr/>
          </p:nvSpPr>
          <p:spPr bwMode="auto">
            <a:xfrm>
              <a:off x="4894" y="1160"/>
              <a:ext cx="0" cy="4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454712" name="Group 1185"/>
          <p:cNvGrpSpPr>
            <a:grpSpLocks/>
          </p:cNvGrpSpPr>
          <p:nvPr/>
        </p:nvGrpSpPr>
        <p:grpSpPr bwMode="auto">
          <a:xfrm>
            <a:off x="5754688" y="4344988"/>
            <a:ext cx="808037" cy="425450"/>
            <a:chOff x="4650" y="1129"/>
            <a:chExt cx="246" cy="95"/>
          </a:xfrm>
        </p:grpSpPr>
        <p:sp>
          <p:nvSpPr>
            <p:cNvPr id="454789" name="Oval 407"/>
            <p:cNvSpPr>
              <a:spLocks noChangeArrowheads="1"/>
            </p:cNvSpPr>
            <p:nvPr/>
          </p:nvSpPr>
          <p:spPr bwMode="auto">
            <a:xfrm>
              <a:off x="4651" y="1171"/>
              <a:ext cx="244" cy="53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 sz="2400" i="0">
                <a:solidFill>
                  <a:srgbClr val="000000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454790" name="Rectangle 410"/>
            <p:cNvSpPr>
              <a:spLocks noChangeArrowheads="1"/>
            </p:cNvSpPr>
            <p:nvPr/>
          </p:nvSpPr>
          <p:spPr bwMode="auto">
            <a:xfrm>
              <a:off x="4651" y="1165"/>
              <a:ext cx="245" cy="33"/>
            </a:xfrm>
            <a:prstGeom prst="rect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 i="0">
                <a:solidFill>
                  <a:srgbClr val="000000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454791" name="Oval 411"/>
            <p:cNvSpPr>
              <a:spLocks noChangeArrowheads="1"/>
            </p:cNvSpPr>
            <p:nvPr/>
          </p:nvSpPr>
          <p:spPr bwMode="auto">
            <a:xfrm>
              <a:off x="4650" y="1129"/>
              <a:ext cx="244" cy="62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 sz="2400" i="0">
                <a:solidFill>
                  <a:srgbClr val="000000"/>
                </a:solidFill>
                <a:latin typeface="Times New Roman" pitchFamily="18" charset="0"/>
                <a:cs typeface="Arial" charset="0"/>
              </a:endParaRPr>
            </a:p>
          </p:txBody>
        </p:sp>
        <p:grpSp>
          <p:nvGrpSpPr>
            <p:cNvPr id="454792" name="Group 1189"/>
            <p:cNvGrpSpPr>
              <a:grpSpLocks/>
            </p:cNvGrpSpPr>
            <p:nvPr/>
          </p:nvGrpSpPr>
          <p:grpSpPr bwMode="auto">
            <a:xfrm>
              <a:off x="4699" y="1145"/>
              <a:ext cx="138" cy="29"/>
              <a:chOff x="2468" y="1332"/>
              <a:chExt cx="310" cy="60"/>
            </a:xfrm>
          </p:grpSpPr>
          <p:sp>
            <p:nvSpPr>
              <p:cNvPr id="454795" name="Freeform 1190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54796" name="Freeform 1191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454793" name="Line 1192"/>
            <p:cNvSpPr>
              <a:spLocks noChangeShapeType="1"/>
            </p:cNvSpPr>
            <p:nvPr/>
          </p:nvSpPr>
          <p:spPr bwMode="auto">
            <a:xfrm>
              <a:off x="4651" y="1158"/>
              <a:ext cx="0" cy="4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54794" name="Line 1193"/>
            <p:cNvSpPr>
              <a:spLocks noChangeShapeType="1"/>
            </p:cNvSpPr>
            <p:nvPr/>
          </p:nvSpPr>
          <p:spPr bwMode="auto">
            <a:xfrm>
              <a:off x="4894" y="1160"/>
              <a:ext cx="0" cy="4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454713" name="Group 1185"/>
          <p:cNvGrpSpPr>
            <a:grpSpLocks/>
          </p:cNvGrpSpPr>
          <p:nvPr/>
        </p:nvGrpSpPr>
        <p:grpSpPr bwMode="auto">
          <a:xfrm>
            <a:off x="4013200" y="4710113"/>
            <a:ext cx="808038" cy="425450"/>
            <a:chOff x="4650" y="1129"/>
            <a:chExt cx="246" cy="95"/>
          </a:xfrm>
        </p:grpSpPr>
        <p:sp>
          <p:nvSpPr>
            <p:cNvPr id="454781" name="Oval 407"/>
            <p:cNvSpPr>
              <a:spLocks noChangeArrowheads="1"/>
            </p:cNvSpPr>
            <p:nvPr/>
          </p:nvSpPr>
          <p:spPr bwMode="auto">
            <a:xfrm>
              <a:off x="4651" y="1171"/>
              <a:ext cx="244" cy="53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 sz="2400" i="0">
                <a:solidFill>
                  <a:srgbClr val="000000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454782" name="Rectangle 410"/>
            <p:cNvSpPr>
              <a:spLocks noChangeArrowheads="1"/>
            </p:cNvSpPr>
            <p:nvPr/>
          </p:nvSpPr>
          <p:spPr bwMode="auto">
            <a:xfrm>
              <a:off x="4651" y="1165"/>
              <a:ext cx="245" cy="33"/>
            </a:xfrm>
            <a:prstGeom prst="rect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 i="0">
                <a:solidFill>
                  <a:srgbClr val="000000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454783" name="Oval 411"/>
            <p:cNvSpPr>
              <a:spLocks noChangeArrowheads="1"/>
            </p:cNvSpPr>
            <p:nvPr/>
          </p:nvSpPr>
          <p:spPr bwMode="auto">
            <a:xfrm>
              <a:off x="4650" y="1129"/>
              <a:ext cx="244" cy="62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 sz="2400" i="0">
                <a:solidFill>
                  <a:srgbClr val="000000"/>
                </a:solidFill>
                <a:latin typeface="Times New Roman" pitchFamily="18" charset="0"/>
                <a:cs typeface="Arial" charset="0"/>
              </a:endParaRPr>
            </a:p>
          </p:txBody>
        </p:sp>
        <p:grpSp>
          <p:nvGrpSpPr>
            <p:cNvPr id="454784" name="Group 1189"/>
            <p:cNvGrpSpPr>
              <a:grpSpLocks/>
            </p:cNvGrpSpPr>
            <p:nvPr/>
          </p:nvGrpSpPr>
          <p:grpSpPr bwMode="auto">
            <a:xfrm>
              <a:off x="4699" y="1145"/>
              <a:ext cx="138" cy="29"/>
              <a:chOff x="2468" y="1332"/>
              <a:chExt cx="310" cy="60"/>
            </a:xfrm>
          </p:grpSpPr>
          <p:sp>
            <p:nvSpPr>
              <p:cNvPr id="454787" name="Freeform 1190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54788" name="Freeform 1191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454785" name="Line 1192"/>
            <p:cNvSpPr>
              <a:spLocks noChangeShapeType="1"/>
            </p:cNvSpPr>
            <p:nvPr/>
          </p:nvSpPr>
          <p:spPr bwMode="auto">
            <a:xfrm>
              <a:off x="4651" y="1158"/>
              <a:ext cx="0" cy="4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54786" name="Line 1193"/>
            <p:cNvSpPr>
              <a:spLocks noChangeShapeType="1"/>
            </p:cNvSpPr>
            <p:nvPr/>
          </p:nvSpPr>
          <p:spPr bwMode="auto">
            <a:xfrm>
              <a:off x="4894" y="1160"/>
              <a:ext cx="0" cy="4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454714" name="Group 248"/>
          <p:cNvGrpSpPr>
            <a:grpSpLocks/>
          </p:cNvGrpSpPr>
          <p:nvPr/>
        </p:nvGrpSpPr>
        <p:grpSpPr bwMode="auto">
          <a:xfrm>
            <a:off x="7218363" y="1558925"/>
            <a:ext cx="358775" cy="623888"/>
            <a:chOff x="4140" y="429"/>
            <a:chExt cx="1425" cy="2396"/>
          </a:xfrm>
        </p:grpSpPr>
        <p:sp>
          <p:nvSpPr>
            <p:cNvPr id="454749" name="Freeform 148"/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17 w 354"/>
                <a:gd name="T1" fmla="*/ 0 h 2742"/>
                <a:gd name="T2" fmla="*/ 93 w 354"/>
                <a:gd name="T3" fmla="*/ 114 h 2742"/>
                <a:gd name="T4" fmla="*/ 91 w 354"/>
                <a:gd name="T5" fmla="*/ 881 h 2742"/>
                <a:gd name="T6" fmla="*/ 0 w 354"/>
                <a:gd name="T7" fmla="*/ 921 h 2742"/>
                <a:gd name="T8" fmla="*/ 17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4"/>
                <a:gd name="T16" fmla="*/ 0 h 2742"/>
                <a:gd name="T17" fmla="*/ 354 w 354"/>
                <a:gd name="T18" fmla="*/ 2742 h 27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54750" name="Rectangle 149"/>
            <p:cNvSpPr>
              <a:spLocks noChangeArrowheads="1"/>
            </p:cNvSpPr>
            <p:nvPr/>
          </p:nvSpPr>
          <p:spPr bwMode="auto">
            <a:xfrm>
              <a:off x="4203" y="429"/>
              <a:ext cx="1053" cy="2286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454751" name="Freeform 150"/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2 w 211"/>
                <a:gd name="T1" fmla="*/ 0 h 2537"/>
                <a:gd name="T2" fmla="*/ 56 w 211"/>
                <a:gd name="T3" fmla="*/ 73 h 2537"/>
                <a:gd name="T4" fmla="*/ 2 w 211"/>
                <a:gd name="T5" fmla="*/ 839 h 2537"/>
                <a:gd name="T6" fmla="*/ 2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1"/>
                <a:gd name="T13" fmla="*/ 0 h 2537"/>
                <a:gd name="T14" fmla="*/ 211 w 211"/>
                <a:gd name="T15" fmla="*/ 2537 h 253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54752" name="Freeform 151"/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87 w 328"/>
                <a:gd name="T3" fmla="*/ 43 h 226"/>
                <a:gd name="T4" fmla="*/ 87 w 328"/>
                <a:gd name="T5" fmla="*/ 77 h 226"/>
                <a:gd name="T6" fmla="*/ 0 w 328"/>
                <a:gd name="T7" fmla="*/ 34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54753" name="Rectangle 152"/>
            <p:cNvSpPr>
              <a:spLocks noChangeArrowheads="1"/>
            </p:cNvSpPr>
            <p:nvPr/>
          </p:nvSpPr>
          <p:spPr bwMode="auto">
            <a:xfrm>
              <a:off x="4209" y="691"/>
              <a:ext cx="599" cy="49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grpSp>
          <p:nvGrpSpPr>
            <p:cNvPr id="454754" name="Group 153"/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454779" name="AutoShape 154"/>
              <p:cNvSpPr>
                <a:spLocks noChangeArrowheads="1"/>
              </p:cNvSpPr>
              <p:nvPr/>
            </p:nvSpPr>
            <p:spPr bwMode="auto">
              <a:xfrm>
                <a:off x="617" y="2567"/>
                <a:ext cx="724" cy="140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  <p:sp>
            <p:nvSpPr>
              <p:cNvPr id="454780" name="AutoShape 155"/>
              <p:cNvSpPr>
                <a:spLocks noChangeArrowheads="1"/>
              </p:cNvSpPr>
              <p:nvPr/>
            </p:nvSpPr>
            <p:spPr bwMode="auto">
              <a:xfrm>
                <a:off x="633" y="2584"/>
                <a:ext cx="692" cy="10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454755" name="Rectangle 156"/>
            <p:cNvSpPr>
              <a:spLocks noChangeArrowheads="1"/>
            </p:cNvSpPr>
            <p:nvPr/>
          </p:nvSpPr>
          <p:spPr bwMode="auto">
            <a:xfrm>
              <a:off x="4222" y="1020"/>
              <a:ext cx="599" cy="43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grpSp>
          <p:nvGrpSpPr>
            <p:cNvPr id="454756" name="Group 157"/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454777" name="AutoShape 158"/>
              <p:cNvSpPr>
                <a:spLocks noChangeArrowheads="1"/>
              </p:cNvSpPr>
              <p:nvPr/>
            </p:nvSpPr>
            <p:spPr bwMode="auto">
              <a:xfrm>
                <a:off x="612" y="2570"/>
                <a:ext cx="724" cy="139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  <p:sp>
            <p:nvSpPr>
              <p:cNvPr id="454778" name="AutoShape 159"/>
              <p:cNvSpPr>
                <a:spLocks noChangeArrowheads="1"/>
              </p:cNvSpPr>
              <p:nvPr/>
            </p:nvSpPr>
            <p:spPr bwMode="auto">
              <a:xfrm>
                <a:off x="628" y="2589"/>
                <a:ext cx="692" cy="101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454757" name="Rectangle 160"/>
            <p:cNvSpPr>
              <a:spLocks noChangeArrowheads="1"/>
            </p:cNvSpPr>
            <p:nvPr/>
          </p:nvSpPr>
          <p:spPr bwMode="auto">
            <a:xfrm>
              <a:off x="4216" y="1356"/>
              <a:ext cx="599" cy="49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454758" name="Rectangle 161"/>
            <p:cNvSpPr>
              <a:spLocks noChangeArrowheads="1"/>
            </p:cNvSpPr>
            <p:nvPr/>
          </p:nvSpPr>
          <p:spPr bwMode="auto">
            <a:xfrm>
              <a:off x="4228" y="1654"/>
              <a:ext cx="593" cy="49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grpSp>
          <p:nvGrpSpPr>
            <p:cNvPr id="454759" name="Group 162"/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454775" name="AutoShape 163"/>
              <p:cNvSpPr>
                <a:spLocks noChangeArrowheads="1"/>
              </p:cNvSpPr>
              <p:nvPr/>
            </p:nvSpPr>
            <p:spPr bwMode="auto">
              <a:xfrm>
                <a:off x="611" y="2576"/>
                <a:ext cx="730" cy="129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  <p:sp>
            <p:nvSpPr>
              <p:cNvPr id="454776" name="AutoShape 164"/>
              <p:cNvSpPr>
                <a:spLocks noChangeArrowheads="1"/>
              </p:cNvSpPr>
              <p:nvPr/>
            </p:nvSpPr>
            <p:spPr bwMode="auto">
              <a:xfrm>
                <a:off x="627" y="2588"/>
                <a:ext cx="699" cy="101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454760" name="Freeform 165"/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87 w 328"/>
                <a:gd name="T3" fmla="*/ 42 h 226"/>
                <a:gd name="T4" fmla="*/ 87 w 328"/>
                <a:gd name="T5" fmla="*/ 75 h 226"/>
                <a:gd name="T6" fmla="*/ 0 w 328"/>
                <a:gd name="T7" fmla="*/ 32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grpSp>
          <p:nvGrpSpPr>
            <p:cNvPr id="454761" name="Group 166"/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454773" name="AutoShape 167"/>
              <p:cNvSpPr>
                <a:spLocks noChangeArrowheads="1"/>
              </p:cNvSpPr>
              <p:nvPr/>
            </p:nvSpPr>
            <p:spPr bwMode="auto">
              <a:xfrm>
                <a:off x="614" y="2566"/>
                <a:ext cx="723" cy="140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  <p:sp>
            <p:nvSpPr>
              <p:cNvPr id="454774" name="AutoShape 168"/>
              <p:cNvSpPr>
                <a:spLocks noChangeArrowheads="1"/>
              </p:cNvSpPr>
              <p:nvPr/>
            </p:nvSpPr>
            <p:spPr bwMode="auto">
              <a:xfrm>
                <a:off x="630" y="2585"/>
                <a:ext cx="691" cy="104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454762" name="Rectangle 169"/>
            <p:cNvSpPr>
              <a:spLocks noChangeArrowheads="1"/>
            </p:cNvSpPr>
            <p:nvPr/>
          </p:nvSpPr>
          <p:spPr bwMode="auto">
            <a:xfrm>
              <a:off x="5250" y="429"/>
              <a:ext cx="69" cy="2286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454763" name="Freeform 170"/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77 w 296"/>
                <a:gd name="T3" fmla="*/ 47 h 256"/>
                <a:gd name="T4" fmla="*/ 78 w 296"/>
                <a:gd name="T5" fmla="*/ 85 h 256"/>
                <a:gd name="T6" fmla="*/ 0 w 296"/>
                <a:gd name="T7" fmla="*/ 32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6"/>
                <a:gd name="T16" fmla="*/ 0 h 256"/>
                <a:gd name="T17" fmla="*/ 296 w 296"/>
                <a:gd name="T18" fmla="*/ 256 h 25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54764" name="Freeform 171"/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81 w 304"/>
                <a:gd name="T3" fmla="*/ 55 h 288"/>
                <a:gd name="T4" fmla="*/ 76 w 304"/>
                <a:gd name="T5" fmla="*/ 97 h 288"/>
                <a:gd name="T6" fmla="*/ 2 w 304"/>
                <a:gd name="T7" fmla="*/ 42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4"/>
                <a:gd name="T16" fmla="*/ 0 h 288"/>
                <a:gd name="T17" fmla="*/ 304 w 304"/>
                <a:gd name="T18" fmla="*/ 288 h 28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54765" name="Oval 172"/>
            <p:cNvSpPr>
              <a:spLocks noChangeArrowheads="1"/>
            </p:cNvSpPr>
            <p:nvPr/>
          </p:nvSpPr>
          <p:spPr bwMode="auto">
            <a:xfrm>
              <a:off x="5515" y="2612"/>
              <a:ext cx="50" cy="98"/>
            </a:xfrm>
            <a:prstGeom prst="ellipse">
              <a:avLst/>
            </a:prstGeom>
            <a:solidFill>
              <a:srgbClr val="3333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454766" name="Freeform 173"/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36 h 240"/>
                <a:gd name="T2" fmla="*/ 2 w 306"/>
                <a:gd name="T3" fmla="*/ 81 h 240"/>
                <a:gd name="T4" fmla="*/ 81 w 306"/>
                <a:gd name="T5" fmla="*/ 37 h 240"/>
                <a:gd name="T6" fmla="*/ 78 w 306"/>
                <a:gd name="T7" fmla="*/ 0 h 240"/>
                <a:gd name="T8" fmla="*/ 0 w 306"/>
                <a:gd name="T9" fmla="*/ 36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6"/>
                <a:gd name="T16" fmla="*/ 0 h 240"/>
                <a:gd name="T17" fmla="*/ 306 w 306"/>
                <a:gd name="T18" fmla="*/ 240 h 2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54767" name="AutoShape 174"/>
            <p:cNvSpPr>
              <a:spLocks noChangeArrowheads="1"/>
            </p:cNvSpPr>
            <p:nvPr/>
          </p:nvSpPr>
          <p:spPr bwMode="auto">
            <a:xfrm>
              <a:off x="4140" y="2679"/>
              <a:ext cx="1198" cy="146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454768" name="AutoShape 175"/>
            <p:cNvSpPr>
              <a:spLocks noChangeArrowheads="1"/>
            </p:cNvSpPr>
            <p:nvPr/>
          </p:nvSpPr>
          <p:spPr bwMode="auto">
            <a:xfrm>
              <a:off x="4203" y="2709"/>
              <a:ext cx="1072" cy="85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bg2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454769" name="Oval 176"/>
            <p:cNvSpPr>
              <a:spLocks noChangeArrowheads="1"/>
            </p:cNvSpPr>
            <p:nvPr/>
          </p:nvSpPr>
          <p:spPr bwMode="auto">
            <a:xfrm>
              <a:off x="4310" y="2386"/>
              <a:ext cx="158" cy="140"/>
            </a:xfrm>
            <a:prstGeom prst="ellipse">
              <a:avLst/>
            </a:prstGeom>
            <a:solidFill>
              <a:srgbClr val="33CC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454770" name="Oval 177"/>
            <p:cNvSpPr>
              <a:spLocks noChangeArrowheads="1"/>
            </p:cNvSpPr>
            <p:nvPr/>
          </p:nvSpPr>
          <p:spPr bwMode="auto">
            <a:xfrm>
              <a:off x="4487" y="2386"/>
              <a:ext cx="158" cy="140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>
                <a:solidFill>
                  <a:srgbClr val="FF0000"/>
                </a:solidFill>
              </a:endParaRPr>
            </a:p>
          </p:txBody>
        </p:sp>
        <p:sp>
          <p:nvSpPr>
            <p:cNvPr id="454771" name="Oval 178"/>
            <p:cNvSpPr>
              <a:spLocks noChangeArrowheads="1"/>
            </p:cNvSpPr>
            <p:nvPr/>
          </p:nvSpPr>
          <p:spPr bwMode="auto">
            <a:xfrm>
              <a:off x="4663" y="2380"/>
              <a:ext cx="158" cy="140"/>
            </a:xfrm>
            <a:prstGeom prst="ellipse">
              <a:avLst/>
            </a:prstGeom>
            <a:solidFill>
              <a:srgbClr val="33CC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454772" name="Rectangle 179"/>
            <p:cNvSpPr>
              <a:spLocks noChangeArrowheads="1"/>
            </p:cNvSpPr>
            <p:nvPr/>
          </p:nvSpPr>
          <p:spPr bwMode="auto">
            <a:xfrm>
              <a:off x="5061" y="1837"/>
              <a:ext cx="88" cy="756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</p:grpSp>
      <p:grpSp>
        <p:nvGrpSpPr>
          <p:cNvPr id="454715" name="Group 248"/>
          <p:cNvGrpSpPr>
            <a:grpSpLocks/>
          </p:cNvGrpSpPr>
          <p:nvPr/>
        </p:nvGrpSpPr>
        <p:grpSpPr bwMode="auto">
          <a:xfrm>
            <a:off x="2876550" y="4454525"/>
            <a:ext cx="358775" cy="623888"/>
            <a:chOff x="4140" y="429"/>
            <a:chExt cx="1425" cy="2396"/>
          </a:xfrm>
        </p:grpSpPr>
        <p:sp>
          <p:nvSpPr>
            <p:cNvPr id="454717" name="Freeform 148"/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17 w 354"/>
                <a:gd name="T1" fmla="*/ 0 h 2742"/>
                <a:gd name="T2" fmla="*/ 93 w 354"/>
                <a:gd name="T3" fmla="*/ 114 h 2742"/>
                <a:gd name="T4" fmla="*/ 91 w 354"/>
                <a:gd name="T5" fmla="*/ 881 h 2742"/>
                <a:gd name="T6" fmla="*/ 0 w 354"/>
                <a:gd name="T7" fmla="*/ 921 h 2742"/>
                <a:gd name="T8" fmla="*/ 17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4"/>
                <a:gd name="T16" fmla="*/ 0 h 2742"/>
                <a:gd name="T17" fmla="*/ 354 w 354"/>
                <a:gd name="T18" fmla="*/ 2742 h 27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54718" name="Rectangle 149"/>
            <p:cNvSpPr>
              <a:spLocks noChangeArrowheads="1"/>
            </p:cNvSpPr>
            <p:nvPr/>
          </p:nvSpPr>
          <p:spPr bwMode="auto">
            <a:xfrm>
              <a:off x="4203" y="429"/>
              <a:ext cx="1053" cy="2286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454719" name="Freeform 150"/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2 w 211"/>
                <a:gd name="T1" fmla="*/ 0 h 2537"/>
                <a:gd name="T2" fmla="*/ 56 w 211"/>
                <a:gd name="T3" fmla="*/ 73 h 2537"/>
                <a:gd name="T4" fmla="*/ 2 w 211"/>
                <a:gd name="T5" fmla="*/ 839 h 2537"/>
                <a:gd name="T6" fmla="*/ 2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1"/>
                <a:gd name="T13" fmla="*/ 0 h 2537"/>
                <a:gd name="T14" fmla="*/ 211 w 211"/>
                <a:gd name="T15" fmla="*/ 2537 h 253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54720" name="Freeform 151"/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87 w 328"/>
                <a:gd name="T3" fmla="*/ 43 h 226"/>
                <a:gd name="T4" fmla="*/ 87 w 328"/>
                <a:gd name="T5" fmla="*/ 77 h 226"/>
                <a:gd name="T6" fmla="*/ 0 w 328"/>
                <a:gd name="T7" fmla="*/ 34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54721" name="Rectangle 152"/>
            <p:cNvSpPr>
              <a:spLocks noChangeArrowheads="1"/>
            </p:cNvSpPr>
            <p:nvPr/>
          </p:nvSpPr>
          <p:spPr bwMode="auto">
            <a:xfrm>
              <a:off x="4209" y="691"/>
              <a:ext cx="599" cy="49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grpSp>
          <p:nvGrpSpPr>
            <p:cNvPr id="454722" name="Group 153"/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454747" name="AutoShape 154"/>
              <p:cNvSpPr>
                <a:spLocks noChangeArrowheads="1"/>
              </p:cNvSpPr>
              <p:nvPr/>
            </p:nvSpPr>
            <p:spPr bwMode="auto">
              <a:xfrm>
                <a:off x="617" y="2567"/>
                <a:ext cx="724" cy="140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  <p:sp>
            <p:nvSpPr>
              <p:cNvPr id="454748" name="AutoShape 155"/>
              <p:cNvSpPr>
                <a:spLocks noChangeArrowheads="1"/>
              </p:cNvSpPr>
              <p:nvPr/>
            </p:nvSpPr>
            <p:spPr bwMode="auto">
              <a:xfrm>
                <a:off x="633" y="2584"/>
                <a:ext cx="692" cy="10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454723" name="Rectangle 156"/>
            <p:cNvSpPr>
              <a:spLocks noChangeArrowheads="1"/>
            </p:cNvSpPr>
            <p:nvPr/>
          </p:nvSpPr>
          <p:spPr bwMode="auto">
            <a:xfrm>
              <a:off x="4222" y="1020"/>
              <a:ext cx="599" cy="43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grpSp>
          <p:nvGrpSpPr>
            <p:cNvPr id="454724" name="Group 157"/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454745" name="AutoShape 158"/>
              <p:cNvSpPr>
                <a:spLocks noChangeArrowheads="1"/>
              </p:cNvSpPr>
              <p:nvPr/>
            </p:nvSpPr>
            <p:spPr bwMode="auto">
              <a:xfrm>
                <a:off x="612" y="2570"/>
                <a:ext cx="724" cy="139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  <p:sp>
            <p:nvSpPr>
              <p:cNvPr id="454746" name="AutoShape 159"/>
              <p:cNvSpPr>
                <a:spLocks noChangeArrowheads="1"/>
              </p:cNvSpPr>
              <p:nvPr/>
            </p:nvSpPr>
            <p:spPr bwMode="auto">
              <a:xfrm>
                <a:off x="628" y="2589"/>
                <a:ext cx="692" cy="101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454725" name="Rectangle 160"/>
            <p:cNvSpPr>
              <a:spLocks noChangeArrowheads="1"/>
            </p:cNvSpPr>
            <p:nvPr/>
          </p:nvSpPr>
          <p:spPr bwMode="auto">
            <a:xfrm>
              <a:off x="4216" y="1356"/>
              <a:ext cx="599" cy="49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454726" name="Rectangle 161"/>
            <p:cNvSpPr>
              <a:spLocks noChangeArrowheads="1"/>
            </p:cNvSpPr>
            <p:nvPr/>
          </p:nvSpPr>
          <p:spPr bwMode="auto">
            <a:xfrm>
              <a:off x="4228" y="1654"/>
              <a:ext cx="593" cy="49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grpSp>
          <p:nvGrpSpPr>
            <p:cNvPr id="454727" name="Group 162"/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454743" name="AutoShape 163"/>
              <p:cNvSpPr>
                <a:spLocks noChangeArrowheads="1"/>
              </p:cNvSpPr>
              <p:nvPr/>
            </p:nvSpPr>
            <p:spPr bwMode="auto">
              <a:xfrm>
                <a:off x="611" y="2576"/>
                <a:ext cx="730" cy="129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  <p:sp>
            <p:nvSpPr>
              <p:cNvPr id="454744" name="AutoShape 164"/>
              <p:cNvSpPr>
                <a:spLocks noChangeArrowheads="1"/>
              </p:cNvSpPr>
              <p:nvPr/>
            </p:nvSpPr>
            <p:spPr bwMode="auto">
              <a:xfrm>
                <a:off x="627" y="2588"/>
                <a:ext cx="699" cy="101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454728" name="Freeform 165"/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87 w 328"/>
                <a:gd name="T3" fmla="*/ 42 h 226"/>
                <a:gd name="T4" fmla="*/ 87 w 328"/>
                <a:gd name="T5" fmla="*/ 75 h 226"/>
                <a:gd name="T6" fmla="*/ 0 w 328"/>
                <a:gd name="T7" fmla="*/ 32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grpSp>
          <p:nvGrpSpPr>
            <p:cNvPr id="454729" name="Group 166"/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454741" name="AutoShape 167"/>
              <p:cNvSpPr>
                <a:spLocks noChangeArrowheads="1"/>
              </p:cNvSpPr>
              <p:nvPr/>
            </p:nvSpPr>
            <p:spPr bwMode="auto">
              <a:xfrm>
                <a:off x="614" y="2566"/>
                <a:ext cx="723" cy="140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  <p:sp>
            <p:nvSpPr>
              <p:cNvPr id="454742" name="AutoShape 168"/>
              <p:cNvSpPr>
                <a:spLocks noChangeArrowheads="1"/>
              </p:cNvSpPr>
              <p:nvPr/>
            </p:nvSpPr>
            <p:spPr bwMode="auto">
              <a:xfrm>
                <a:off x="630" y="2585"/>
                <a:ext cx="691" cy="104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454730" name="Rectangle 169"/>
            <p:cNvSpPr>
              <a:spLocks noChangeArrowheads="1"/>
            </p:cNvSpPr>
            <p:nvPr/>
          </p:nvSpPr>
          <p:spPr bwMode="auto">
            <a:xfrm>
              <a:off x="5250" y="429"/>
              <a:ext cx="69" cy="2286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454731" name="Freeform 170"/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77 w 296"/>
                <a:gd name="T3" fmla="*/ 47 h 256"/>
                <a:gd name="T4" fmla="*/ 78 w 296"/>
                <a:gd name="T5" fmla="*/ 85 h 256"/>
                <a:gd name="T6" fmla="*/ 0 w 296"/>
                <a:gd name="T7" fmla="*/ 32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6"/>
                <a:gd name="T16" fmla="*/ 0 h 256"/>
                <a:gd name="T17" fmla="*/ 296 w 296"/>
                <a:gd name="T18" fmla="*/ 256 h 25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54732" name="Freeform 171"/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81 w 304"/>
                <a:gd name="T3" fmla="*/ 55 h 288"/>
                <a:gd name="T4" fmla="*/ 76 w 304"/>
                <a:gd name="T5" fmla="*/ 97 h 288"/>
                <a:gd name="T6" fmla="*/ 2 w 304"/>
                <a:gd name="T7" fmla="*/ 42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4"/>
                <a:gd name="T16" fmla="*/ 0 h 288"/>
                <a:gd name="T17" fmla="*/ 304 w 304"/>
                <a:gd name="T18" fmla="*/ 288 h 28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54733" name="Oval 172"/>
            <p:cNvSpPr>
              <a:spLocks noChangeArrowheads="1"/>
            </p:cNvSpPr>
            <p:nvPr/>
          </p:nvSpPr>
          <p:spPr bwMode="auto">
            <a:xfrm>
              <a:off x="5515" y="2612"/>
              <a:ext cx="50" cy="98"/>
            </a:xfrm>
            <a:prstGeom prst="ellipse">
              <a:avLst/>
            </a:prstGeom>
            <a:solidFill>
              <a:srgbClr val="3333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454734" name="Freeform 173"/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36 h 240"/>
                <a:gd name="T2" fmla="*/ 2 w 306"/>
                <a:gd name="T3" fmla="*/ 81 h 240"/>
                <a:gd name="T4" fmla="*/ 81 w 306"/>
                <a:gd name="T5" fmla="*/ 37 h 240"/>
                <a:gd name="T6" fmla="*/ 78 w 306"/>
                <a:gd name="T7" fmla="*/ 0 h 240"/>
                <a:gd name="T8" fmla="*/ 0 w 306"/>
                <a:gd name="T9" fmla="*/ 36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6"/>
                <a:gd name="T16" fmla="*/ 0 h 240"/>
                <a:gd name="T17" fmla="*/ 306 w 306"/>
                <a:gd name="T18" fmla="*/ 240 h 2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54735" name="AutoShape 174"/>
            <p:cNvSpPr>
              <a:spLocks noChangeArrowheads="1"/>
            </p:cNvSpPr>
            <p:nvPr/>
          </p:nvSpPr>
          <p:spPr bwMode="auto">
            <a:xfrm>
              <a:off x="4140" y="2679"/>
              <a:ext cx="1198" cy="146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454736" name="AutoShape 175"/>
            <p:cNvSpPr>
              <a:spLocks noChangeArrowheads="1"/>
            </p:cNvSpPr>
            <p:nvPr/>
          </p:nvSpPr>
          <p:spPr bwMode="auto">
            <a:xfrm>
              <a:off x="4203" y="2709"/>
              <a:ext cx="1072" cy="85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bg2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454737" name="Oval 176"/>
            <p:cNvSpPr>
              <a:spLocks noChangeArrowheads="1"/>
            </p:cNvSpPr>
            <p:nvPr/>
          </p:nvSpPr>
          <p:spPr bwMode="auto">
            <a:xfrm>
              <a:off x="4310" y="2386"/>
              <a:ext cx="158" cy="140"/>
            </a:xfrm>
            <a:prstGeom prst="ellipse">
              <a:avLst/>
            </a:prstGeom>
            <a:solidFill>
              <a:srgbClr val="33CC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454738" name="Oval 177"/>
            <p:cNvSpPr>
              <a:spLocks noChangeArrowheads="1"/>
            </p:cNvSpPr>
            <p:nvPr/>
          </p:nvSpPr>
          <p:spPr bwMode="auto">
            <a:xfrm>
              <a:off x="4487" y="2386"/>
              <a:ext cx="158" cy="140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>
                <a:solidFill>
                  <a:srgbClr val="FF0000"/>
                </a:solidFill>
              </a:endParaRPr>
            </a:p>
          </p:txBody>
        </p:sp>
        <p:sp>
          <p:nvSpPr>
            <p:cNvPr id="454739" name="Oval 178"/>
            <p:cNvSpPr>
              <a:spLocks noChangeArrowheads="1"/>
            </p:cNvSpPr>
            <p:nvPr/>
          </p:nvSpPr>
          <p:spPr bwMode="auto">
            <a:xfrm>
              <a:off x="4663" y="2380"/>
              <a:ext cx="158" cy="140"/>
            </a:xfrm>
            <a:prstGeom prst="ellipse">
              <a:avLst/>
            </a:prstGeom>
            <a:solidFill>
              <a:srgbClr val="33CC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454740" name="Rectangle 179"/>
            <p:cNvSpPr>
              <a:spLocks noChangeArrowheads="1"/>
            </p:cNvSpPr>
            <p:nvPr/>
          </p:nvSpPr>
          <p:spPr bwMode="auto">
            <a:xfrm>
              <a:off x="5061" y="1837"/>
              <a:ext cx="88" cy="756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</p:grpSp>
      <p:sp>
        <p:nvSpPr>
          <p:cNvPr id="454716" name="Text Box 139"/>
          <p:cNvSpPr txBox="1">
            <a:spLocks noChangeArrowheads="1"/>
          </p:cNvSpPr>
          <p:nvPr/>
        </p:nvSpPr>
        <p:spPr bwMode="auto">
          <a:xfrm>
            <a:off x="7577138" y="1560513"/>
            <a:ext cx="1233487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i="0">
                <a:solidFill>
                  <a:srgbClr val="000000"/>
                </a:solidFill>
                <a:latin typeface="Arial" charset="0"/>
              </a:rPr>
              <a:t>DNS server</a:t>
            </a:r>
          </a:p>
          <a:p>
            <a:endParaRPr lang="en-US" sz="1600" i="0">
              <a:solidFill>
                <a:srgbClr val="000000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1" grpId="0"/>
      <p:bldP spid="16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Freeform 92"/>
          <p:cNvSpPr>
            <a:spLocks/>
          </p:cNvSpPr>
          <p:nvPr/>
        </p:nvSpPr>
        <p:spPr bwMode="auto">
          <a:xfrm>
            <a:off x="5656263" y="2616200"/>
            <a:ext cx="2308225" cy="3028950"/>
          </a:xfrm>
          <a:custGeom>
            <a:avLst/>
            <a:gdLst>
              <a:gd name="T0" fmla="*/ 0 w 1454"/>
              <a:gd name="T1" fmla="*/ 2147483647 h 1908"/>
              <a:gd name="T2" fmla="*/ 50403125 w 1454"/>
              <a:gd name="T3" fmla="*/ 2147483647 h 1908"/>
              <a:gd name="T4" fmla="*/ 708164700 w 1454"/>
              <a:gd name="T5" fmla="*/ 0 h 1908"/>
              <a:gd name="T6" fmla="*/ 2147483647 w 1454"/>
              <a:gd name="T7" fmla="*/ 758567825 h 1908"/>
              <a:gd name="T8" fmla="*/ 2147483647 w 1454"/>
              <a:gd name="T9" fmla="*/ 2147483647 h 1908"/>
              <a:gd name="T10" fmla="*/ 624998750 w 1454"/>
              <a:gd name="T11" fmla="*/ 2147483647 h 1908"/>
              <a:gd name="T12" fmla="*/ 0 w 1454"/>
              <a:gd name="T13" fmla="*/ 2147483647 h 1908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1454" h="1908">
                <a:moveTo>
                  <a:pt x="0" y="1728"/>
                </a:moveTo>
                <a:cubicBezTo>
                  <a:pt x="15" y="1684"/>
                  <a:pt x="4" y="1697"/>
                  <a:pt x="20" y="1681"/>
                </a:cubicBezTo>
                <a:lnTo>
                  <a:pt x="281" y="0"/>
                </a:lnTo>
                <a:lnTo>
                  <a:pt x="1246" y="301"/>
                </a:lnTo>
                <a:lnTo>
                  <a:pt x="1454" y="1493"/>
                </a:lnTo>
                <a:lnTo>
                  <a:pt x="248" y="1908"/>
                </a:lnTo>
                <a:lnTo>
                  <a:pt x="0" y="1728"/>
                </a:lnTo>
                <a:close/>
              </a:path>
            </a:pathLst>
          </a:custGeom>
          <a:gradFill rotWithShape="1">
            <a:gsLst>
              <a:gs pos="0">
                <a:srgbClr val="000099"/>
              </a:gs>
              <a:gs pos="50000">
                <a:schemeClr val="bg1"/>
              </a:gs>
              <a:gs pos="100000">
                <a:srgbClr val="000099"/>
              </a:gs>
            </a:gsLst>
            <a:lin ang="18900000" scaled="1"/>
          </a:gradFill>
          <a:ln w="9525" cap="flat" cmpd="sng">
            <a:noFill/>
            <a:prstDash val="solid"/>
            <a:round/>
            <a:headEnd/>
            <a:tailEnd/>
          </a:ln>
          <a:effectLst/>
        </p:spPr>
        <p:txBody>
          <a:bodyPr wrap="none"/>
          <a:lstStyle/>
          <a:p>
            <a:pPr eaLnBrk="0" hangingPunct="0">
              <a:defRPr/>
            </a:pPr>
            <a:endParaRPr lang="el-GR"/>
          </a:p>
        </p:txBody>
      </p:sp>
      <p:sp>
        <p:nvSpPr>
          <p:cNvPr id="29698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17C056B5-34FA-48B9-A49A-115944B578EA}" type="slidenum">
              <a:rPr lang="en-US" smtClean="0">
                <a:latin typeface="Arial" charset="0"/>
                <a:cs typeface="Arial" charset="0"/>
              </a:rPr>
              <a:pPr/>
              <a:t>9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8251825" cy="1143000"/>
          </a:xfrm>
        </p:spPr>
        <p:txBody>
          <a:bodyPr/>
          <a:lstStyle/>
          <a:p>
            <a:r>
              <a:rPr lang="el-GR" sz="3600" dirty="0" smtClean="0"/>
              <a:t>Πού υλοποιείται το επίπεδο ζεύξης;</a:t>
            </a:r>
            <a:endParaRPr lang="en-US" sz="3600" dirty="0" smtClean="0"/>
          </a:p>
        </p:txBody>
      </p:sp>
      <p:sp>
        <p:nvSpPr>
          <p:cNvPr id="29700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98463" y="1466850"/>
            <a:ext cx="4075112" cy="4659313"/>
          </a:xfrm>
        </p:spPr>
        <p:txBody>
          <a:bodyPr/>
          <a:lstStyle/>
          <a:p>
            <a:r>
              <a:rPr lang="el-GR" sz="2000" dirty="0" smtClean="0"/>
              <a:t>σε κάθε υπολογιστή</a:t>
            </a:r>
            <a:endParaRPr lang="en-US" sz="2000" dirty="0" smtClean="0"/>
          </a:p>
          <a:p>
            <a:r>
              <a:rPr lang="el-GR" sz="2000" dirty="0" smtClean="0"/>
              <a:t>σε «</a:t>
            </a:r>
            <a:r>
              <a:rPr lang="el-GR" sz="2000" dirty="0" err="1" smtClean="0"/>
              <a:t>προσαρμογέα</a:t>
            </a:r>
            <a:r>
              <a:rPr lang="el-GR" sz="2000" dirty="0" smtClean="0"/>
              <a:t>» δικτύου</a:t>
            </a:r>
            <a:r>
              <a:rPr lang="en-US" sz="2000" dirty="0" smtClean="0"/>
              <a:t> (</a:t>
            </a:r>
            <a:r>
              <a:rPr lang="el-GR" sz="2000" dirty="0" smtClean="0"/>
              <a:t>δηλ. </a:t>
            </a:r>
            <a:r>
              <a:rPr lang="el-GR" sz="2000" dirty="0" smtClean="0">
                <a:solidFill>
                  <a:srgbClr val="FF0000"/>
                </a:solidFill>
              </a:rPr>
              <a:t>κάρτα δικτύου</a:t>
            </a:r>
            <a:r>
              <a:rPr lang="el-GR" sz="2000" dirty="0" smtClean="0"/>
              <a:t> (</a:t>
            </a:r>
            <a:r>
              <a:rPr lang="en-US" sz="2000" i="1" dirty="0" smtClean="0">
                <a:solidFill>
                  <a:srgbClr val="FF0000"/>
                </a:solidFill>
              </a:rPr>
              <a:t>network interface card</a:t>
            </a:r>
            <a:r>
              <a:rPr lang="en-US" sz="2000" dirty="0" smtClean="0"/>
              <a:t> </a:t>
            </a:r>
            <a:r>
              <a:rPr lang="el-GR" sz="2000" dirty="0" smtClean="0"/>
              <a:t> - </a:t>
            </a:r>
            <a:r>
              <a:rPr lang="en-US" sz="2000" dirty="0" smtClean="0"/>
              <a:t>NIC</a:t>
            </a:r>
            <a:r>
              <a:rPr lang="el-GR" sz="2000" dirty="0" smtClean="0"/>
              <a:t>)) ή σε </a:t>
            </a:r>
            <a:r>
              <a:rPr lang="en-US" sz="2000" dirty="0" smtClean="0"/>
              <a:t>chip</a:t>
            </a:r>
          </a:p>
          <a:p>
            <a:pPr lvl="1">
              <a:buFont typeface="Wingdings" pitchFamily="2" charset="2"/>
              <a:buChar char="§"/>
            </a:pPr>
            <a:r>
              <a:rPr lang="el-GR" sz="1800" dirty="0" smtClean="0"/>
              <a:t>κάρτα </a:t>
            </a:r>
            <a:r>
              <a:rPr lang="en-US" sz="1800" dirty="0" smtClean="0"/>
              <a:t>Ethernet,</a:t>
            </a:r>
            <a:r>
              <a:rPr lang="el-GR" sz="1800" dirty="0" smtClean="0"/>
              <a:t> κάρτα</a:t>
            </a:r>
            <a:r>
              <a:rPr lang="en-US" sz="1800" dirty="0" smtClean="0"/>
              <a:t> 802.11</a:t>
            </a:r>
            <a:r>
              <a:rPr lang="el-GR" sz="1800" dirty="0" smtClean="0"/>
              <a:t>, </a:t>
            </a:r>
            <a:r>
              <a:rPr lang="en-US" sz="1800" dirty="0" smtClean="0"/>
              <a:t>Ethernet chipset</a:t>
            </a:r>
          </a:p>
          <a:p>
            <a:pPr lvl="1">
              <a:buFont typeface="Wingdings" pitchFamily="2" charset="2"/>
              <a:buChar char="§"/>
            </a:pPr>
            <a:r>
              <a:rPr lang="el-GR" sz="1800" dirty="0" smtClean="0"/>
              <a:t>υλοποιεί τη ζεύξη, φυσικό επίπεδο</a:t>
            </a:r>
            <a:endParaRPr lang="en-US" sz="1800" dirty="0" smtClean="0"/>
          </a:p>
          <a:p>
            <a:r>
              <a:rPr lang="el-GR" sz="2000" dirty="0" smtClean="0"/>
              <a:t>συνδέεται στο δίαυλο συστήματος του υπολογιστή</a:t>
            </a:r>
            <a:endParaRPr lang="en-US" sz="2000" dirty="0" smtClean="0"/>
          </a:p>
          <a:p>
            <a:r>
              <a:rPr lang="el-GR" sz="2000" dirty="0" smtClean="0"/>
              <a:t>συνδυασμός</a:t>
            </a:r>
            <a:r>
              <a:rPr lang="en-US" sz="2000" dirty="0" smtClean="0"/>
              <a:t> hardware, software, firmware</a:t>
            </a:r>
          </a:p>
          <a:p>
            <a:pPr lvl="1"/>
            <a:endParaRPr lang="en-US" sz="1800" dirty="0" smtClean="0"/>
          </a:p>
        </p:txBody>
      </p:sp>
      <p:sp>
        <p:nvSpPr>
          <p:cNvPr id="29701" name="Rectangle 42"/>
          <p:cNvSpPr>
            <a:spLocks noChangeArrowheads="1"/>
          </p:cNvSpPr>
          <p:nvPr/>
        </p:nvSpPr>
        <p:spPr bwMode="auto">
          <a:xfrm>
            <a:off x="6129338" y="2614613"/>
            <a:ext cx="1836737" cy="240188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29702" name="Rectangle 44"/>
          <p:cNvSpPr>
            <a:spLocks noChangeArrowheads="1"/>
          </p:cNvSpPr>
          <p:nvPr/>
        </p:nvSpPr>
        <p:spPr bwMode="auto">
          <a:xfrm>
            <a:off x="6578600" y="4552950"/>
            <a:ext cx="666750" cy="2825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sp>
        <p:nvSpPr>
          <p:cNvPr id="29703" name="Rectangle 45"/>
          <p:cNvSpPr>
            <a:spLocks noChangeArrowheads="1"/>
          </p:cNvSpPr>
          <p:nvPr/>
        </p:nvSpPr>
        <p:spPr bwMode="auto">
          <a:xfrm>
            <a:off x="6578600" y="3965575"/>
            <a:ext cx="657225" cy="51911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200" i="0">
                <a:latin typeface="Arial" charset="0"/>
              </a:rPr>
              <a:t>controller</a:t>
            </a:r>
          </a:p>
        </p:txBody>
      </p:sp>
      <p:sp>
        <p:nvSpPr>
          <p:cNvPr id="29704" name="Text Box 46"/>
          <p:cNvSpPr txBox="1">
            <a:spLocks noChangeArrowheads="1"/>
          </p:cNvSpPr>
          <p:nvPr/>
        </p:nvSpPr>
        <p:spPr bwMode="auto">
          <a:xfrm>
            <a:off x="6384925" y="4562475"/>
            <a:ext cx="1036638" cy="45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200" i="0">
                <a:latin typeface="Arial" charset="0"/>
              </a:rPr>
              <a:t>physical</a:t>
            </a:r>
          </a:p>
          <a:p>
            <a:pPr algn="ctr"/>
            <a:r>
              <a:rPr lang="en-US" sz="1200" i="0">
                <a:latin typeface="Arial" charset="0"/>
              </a:rPr>
              <a:t>transmission</a:t>
            </a:r>
          </a:p>
        </p:txBody>
      </p:sp>
      <p:sp>
        <p:nvSpPr>
          <p:cNvPr id="29705" name="Freeform 47"/>
          <p:cNvSpPr>
            <a:spLocks/>
          </p:cNvSpPr>
          <p:nvPr/>
        </p:nvSpPr>
        <p:spPr bwMode="auto">
          <a:xfrm>
            <a:off x="6630988" y="3484563"/>
            <a:ext cx="200025" cy="460375"/>
          </a:xfrm>
          <a:custGeom>
            <a:avLst/>
            <a:gdLst>
              <a:gd name="T0" fmla="*/ 0 w 361"/>
              <a:gd name="T1" fmla="*/ 0 h 478"/>
              <a:gd name="T2" fmla="*/ 0 w 361"/>
              <a:gd name="T3" fmla="*/ 2147483647 h 478"/>
              <a:gd name="T4" fmla="*/ 2147483647 w 361"/>
              <a:gd name="T5" fmla="*/ 2147483647 h 478"/>
              <a:gd name="T6" fmla="*/ 2147483647 w 361"/>
              <a:gd name="T7" fmla="*/ 2147483647 h 478"/>
              <a:gd name="T8" fmla="*/ 0 60000 65536"/>
              <a:gd name="T9" fmla="*/ 0 60000 65536"/>
              <a:gd name="T10" fmla="*/ 0 60000 65536"/>
              <a:gd name="T11" fmla="*/ 0 60000 65536"/>
              <a:gd name="T12" fmla="*/ 0 w 361"/>
              <a:gd name="T13" fmla="*/ 0 h 478"/>
              <a:gd name="T14" fmla="*/ 361 w 361"/>
              <a:gd name="T15" fmla="*/ 478 h 47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61" h="478">
                <a:moveTo>
                  <a:pt x="0" y="0"/>
                </a:moveTo>
                <a:lnTo>
                  <a:pt x="0" y="230"/>
                </a:lnTo>
                <a:lnTo>
                  <a:pt x="361" y="230"/>
                </a:lnTo>
                <a:lnTo>
                  <a:pt x="359" y="478"/>
                </a:lnTo>
              </a:path>
            </a:pathLst>
          </a:custGeom>
          <a:noFill/>
          <a:ln w="38100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29706" name="Line 48"/>
          <p:cNvSpPr>
            <a:spLocks noChangeShapeType="1"/>
          </p:cNvSpPr>
          <p:nvPr/>
        </p:nvSpPr>
        <p:spPr bwMode="auto">
          <a:xfrm>
            <a:off x="6496050" y="3657600"/>
            <a:ext cx="13589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9707" name="Line 49"/>
          <p:cNvSpPr>
            <a:spLocks noChangeShapeType="1"/>
          </p:cNvSpPr>
          <p:nvPr/>
        </p:nvSpPr>
        <p:spPr bwMode="auto">
          <a:xfrm flipV="1">
            <a:off x="6891338" y="3665538"/>
            <a:ext cx="0" cy="3000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9708" name="Rectangle 50"/>
          <p:cNvSpPr>
            <a:spLocks noChangeArrowheads="1"/>
          </p:cNvSpPr>
          <p:nvPr/>
        </p:nvSpPr>
        <p:spPr bwMode="auto">
          <a:xfrm>
            <a:off x="6384925" y="2967038"/>
            <a:ext cx="657225" cy="519112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200" i="0">
                <a:latin typeface="Arial" charset="0"/>
              </a:rPr>
              <a:t>cpu</a:t>
            </a:r>
          </a:p>
        </p:txBody>
      </p:sp>
      <p:sp>
        <p:nvSpPr>
          <p:cNvPr id="29709" name="Rectangle 51"/>
          <p:cNvSpPr>
            <a:spLocks noChangeArrowheads="1"/>
          </p:cNvSpPr>
          <p:nvPr/>
        </p:nvSpPr>
        <p:spPr bwMode="auto">
          <a:xfrm>
            <a:off x="7204075" y="2968625"/>
            <a:ext cx="657225" cy="51911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200" i="0">
                <a:latin typeface="Arial" charset="0"/>
              </a:rPr>
              <a:t>memory</a:t>
            </a:r>
          </a:p>
        </p:txBody>
      </p:sp>
      <p:sp>
        <p:nvSpPr>
          <p:cNvPr id="29710" name="Line 52"/>
          <p:cNvSpPr>
            <a:spLocks noChangeShapeType="1"/>
          </p:cNvSpPr>
          <p:nvPr/>
        </p:nvSpPr>
        <p:spPr bwMode="auto">
          <a:xfrm flipH="1" flipV="1">
            <a:off x="6688138" y="3487738"/>
            <a:ext cx="1587" cy="1698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9711" name="Line 53"/>
          <p:cNvSpPr>
            <a:spLocks noChangeShapeType="1"/>
          </p:cNvSpPr>
          <p:nvPr/>
        </p:nvSpPr>
        <p:spPr bwMode="auto">
          <a:xfrm flipH="1" flipV="1">
            <a:off x="7561263" y="3489325"/>
            <a:ext cx="1587" cy="1714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9712" name="Text Box 54"/>
          <p:cNvSpPr txBox="1">
            <a:spLocks noChangeArrowheads="1"/>
          </p:cNvSpPr>
          <p:nvPr/>
        </p:nvSpPr>
        <p:spPr bwMode="auto">
          <a:xfrm>
            <a:off x="8008938" y="3786188"/>
            <a:ext cx="879475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>
                <a:latin typeface="Arial" charset="0"/>
              </a:rPr>
              <a:t>host </a:t>
            </a:r>
          </a:p>
          <a:p>
            <a:r>
              <a:rPr lang="en-US" sz="1200">
                <a:latin typeface="Arial" charset="0"/>
              </a:rPr>
              <a:t>bus </a:t>
            </a:r>
          </a:p>
          <a:p>
            <a:r>
              <a:rPr lang="en-US" sz="1200">
                <a:latin typeface="Arial" charset="0"/>
              </a:rPr>
              <a:t>(e.g., PCI)</a:t>
            </a:r>
          </a:p>
        </p:txBody>
      </p:sp>
      <p:sp>
        <p:nvSpPr>
          <p:cNvPr id="29713" name="Line 55"/>
          <p:cNvSpPr>
            <a:spLocks noChangeShapeType="1"/>
          </p:cNvSpPr>
          <p:nvPr/>
        </p:nvSpPr>
        <p:spPr bwMode="auto">
          <a:xfrm flipH="1">
            <a:off x="6891338" y="4273550"/>
            <a:ext cx="12700" cy="3397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29714" name="Line 56"/>
          <p:cNvSpPr>
            <a:spLocks noChangeShapeType="1"/>
          </p:cNvSpPr>
          <p:nvPr/>
        </p:nvSpPr>
        <p:spPr bwMode="auto">
          <a:xfrm>
            <a:off x="6889750" y="4806950"/>
            <a:ext cx="0" cy="36671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29715" name="Line 57"/>
          <p:cNvSpPr>
            <a:spLocks noChangeShapeType="1"/>
          </p:cNvSpPr>
          <p:nvPr/>
        </p:nvSpPr>
        <p:spPr bwMode="auto">
          <a:xfrm flipH="1" flipV="1">
            <a:off x="7686675" y="3662363"/>
            <a:ext cx="382588" cy="2682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9716" name="Text Box 58"/>
          <p:cNvSpPr txBox="1">
            <a:spLocks noChangeArrowheads="1"/>
          </p:cNvSpPr>
          <p:nvPr/>
        </p:nvSpPr>
        <p:spPr bwMode="auto">
          <a:xfrm>
            <a:off x="7296150" y="5356225"/>
            <a:ext cx="12731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>
                <a:latin typeface="Arial" charset="0"/>
              </a:rPr>
              <a:t>network adapter</a:t>
            </a:r>
          </a:p>
          <a:p>
            <a:r>
              <a:rPr lang="en-US" sz="1200">
                <a:latin typeface="Arial" charset="0"/>
              </a:rPr>
              <a:t>card</a:t>
            </a:r>
          </a:p>
        </p:txBody>
      </p:sp>
      <p:sp>
        <p:nvSpPr>
          <p:cNvPr id="29717" name="Line 59"/>
          <p:cNvSpPr>
            <a:spLocks noChangeShapeType="1"/>
          </p:cNvSpPr>
          <p:nvPr/>
        </p:nvSpPr>
        <p:spPr bwMode="auto">
          <a:xfrm flipH="1" flipV="1">
            <a:off x="7504113" y="4679950"/>
            <a:ext cx="271462" cy="7508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9718" name="Rectangle 43"/>
          <p:cNvSpPr>
            <a:spLocks noChangeArrowheads="1"/>
          </p:cNvSpPr>
          <p:nvPr/>
        </p:nvSpPr>
        <p:spPr bwMode="auto">
          <a:xfrm>
            <a:off x="6351588" y="3854450"/>
            <a:ext cx="1122362" cy="1082675"/>
          </a:xfrm>
          <a:prstGeom prst="rect">
            <a:avLst/>
          </a:prstGeom>
          <a:noFill/>
          <a:ln w="28575">
            <a:solidFill>
              <a:srgbClr val="FF0000"/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l-GR"/>
          </a:p>
        </p:txBody>
      </p:sp>
      <p:grpSp>
        <p:nvGrpSpPr>
          <p:cNvPr id="2" name="Group 84"/>
          <p:cNvGrpSpPr>
            <a:grpSpLocks/>
          </p:cNvGrpSpPr>
          <p:nvPr/>
        </p:nvGrpSpPr>
        <p:grpSpPr bwMode="auto">
          <a:xfrm>
            <a:off x="5091113" y="2743200"/>
            <a:ext cx="1466850" cy="2065338"/>
            <a:chOff x="2691" y="1728"/>
            <a:chExt cx="924" cy="1301"/>
          </a:xfrm>
        </p:grpSpPr>
        <p:sp>
          <p:nvSpPr>
            <p:cNvPr id="29726" name="Freeform 62"/>
            <p:cNvSpPr>
              <a:spLocks/>
            </p:cNvSpPr>
            <p:nvPr/>
          </p:nvSpPr>
          <p:spPr bwMode="auto">
            <a:xfrm>
              <a:off x="3225" y="2509"/>
              <a:ext cx="390" cy="520"/>
            </a:xfrm>
            <a:custGeom>
              <a:avLst/>
              <a:gdLst>
                <a:gd name="T0" fmla="*/ 390 w 390"/>
                <a:gd name="T1" fmla="*/ 0 h 520"/>
                <a:gd name="T2" fmla="*/ 0 w 390"/>
                <a:gd name="T3" fmla="*/ 221 h 520"/>
                <a:gd name="T4" fmla="*/ 3 w 390"/>
                <a:gd name="T5" fmla="*/ 433 h 520"/>
                <a:gd name="T6" fmla="*/ 388 w 390"/>
                <a:gd name="T7" fmla="*/ 520 h 520"/>
                <a:gd name="T8" fmla="*/ 390 w 390"/>
                <a:gd name="T9" fmla="*/ 0 h 5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90"/>
                <a:gd name="T16" fmla="*/ 0 h 520"/>
                <a:gd name="T17" fmla="*/ 390 w 390"/>
                <a:gd name="T18" fmla="*/ 520 h 52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90" h="520">
                  <a:moveTo>
                    <a:pt x="390" y="0"/>
                  </a:moveTo>
                  <a:lnTo>
                    <a:pt x="0" y="221"/>
                  </a:lnTo>
                  <a:lnTo>
                    <a:pt x="3" y="433"/>
                  </a:lnTo>
                  <a:lnTo>
                    <a:pt x="388" y="520"/>
                  </a:lnTo>
                  <a:lnTo>
                    <a:pt x="390" y="0"/>
                  </a:lnTo>
                  <a:close/>
                </a:path>
              </a:pathLst>
            </a:custGeom>
            <a:gradFill rotWithShape="1">
              <a:gsLst>
                <a:gs pos="0">
                  <a:srgbClr val="FF0000"/>
                </a:gs>
                <a:gs pos="100000">
                  <a:srgbClr val="FFFFFF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9727" name="Freeform 63"/>
            <p:cNvSpPr>
              <a:spLocks/>
            </p:cNvSpPr>
            <p:nvPr/>
          </p:nvSpPr>
          <p:spPr bwMode="auto">
            <a:xfrm>
              <a:off x="3222" y="1767"/>
              <a:ext cx="275" cy="443"/>
            </a:xfrm>
            <a:custGeom>
              <a:avLst/>
              <a:gdLst>
                <a:gd name="T0" fmla="*/ 264 w 275"/>
                <a:gd name="T1" fmla="*/ 108 h 443"/>
                <a:gd name="T2" fmla="*/ 0 w 275"/>
                <a:gd name="T3" fmla="*/ 0 h 443"/>
                <a:gd name="T4" fmla="*/ 2 w 275"/>
                <a:gd name="T5" fmla="*/ 443 h 443"/>
                <a:gd name="T6" fmla="*/ 275 w 275"/>
                <a:gd name="T7" fmla="*/ 412 h 443"/>
                <a:gd name="T8" fmla="*/ 264 w 275"/>
                <a:gd name="T9" fmla="*/ 108 h 44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75"/>
                <a:gd name="T16" fmla="*/ 0 h 443"/>
                <a:gd name="T17" fmla="*/ 275 w 275"/>
                <a:gd name="T18" fmla="*/ 443 h 44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75" h="443">
                  <a:moveTo>
                    <a:pt x="264" y="108"/>
                  </a:moveTo>
                  <a:lnTo>
                    <a:pt x="0" y="0"/>
                  </a:lnTo>
                  <a:lnTo>
                    <a:pt x="2" y="443"/>
                  </a:lnTo>
                  <a:lnTo>
                    <a:pt x="275" y="412"/>
                  </a:lnTo>
                  <a:lnTo>
                    <a:pt x="264" y="108"/>
                  </a:lnTo>
                  <a:close/>
                </a:path>
              </a:pathLst>
            </a:custGeom>
            <a:gradFill rotWithShape="1">
              <a:gsLst>
                <a:gs pos="0">
                  <a:srgbClr val="FF0000"/>
                </a:gs>
                <a:gs pos="100000">
                  <a:srgbClr val="FFFFFF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9728" name="Rectangle 64"/>
            <p:cNvSpPr>
              <a:spLocks noChangeArrowheads="1"/>
            </p:cNvSpPr>
            <p:nvPr/>
          </p:nvSpPr>
          <p:spPr bwMode="auto">
            <a:xfrm>
              <a:off x="2737" y="1775"/>
              <a:ext cx="489" cy="523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29729" name="Text Box 65"/>
            <p:cNvSpPr txBox="1">
              <a:spLocks noChangeArrowheads="1"/>
            </p:cNvSpPr>
            <p:nvPr/>
          </p:nvSpPr>
          <p:spPr bwMode="auto">
            <a:xfrm>
              <a:off x="2691" y="1728"/>
              <a:ext cx="572" cy="5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200" i="0">
                  <a:latin typeface="Arial" charset="0"/>
                </a:rPr>
                <a:t>application</a:t>
              </a:r>
            </a:p>
            <a:p>
              <a:pPr algn="ctr"/>
              <a:r>
                <a:rPr lang="en-US" sz="1200" i="0">
                  <a:latin typeface="Arial" charset="0"/>
                </a:rPr>
                <a:t>transport</a:t>
              </a:r>
            </a:p>
            <a:p>
              <a:pPr algn="ctr"/>
              <a:r>
                <a:rPr lang="en-US" sz="1200" i="0">
                  <a:latin typeface="Arial" charset="0"/>
                </a:rPr>
                <a:t>network</a:t>
              </a:r>
            </a:p>
            <a:p>
              <a:pPr algn="ctr"/>
              <a:r>
                <a:rPr lang="en-US" sz="1200" i="0">
                  <a:latin typeface="Arial" charset="0"/>
                </a:rPr>
                <a:t>link</a:t>
              </a:r>
            </a:p>
          </p:txBody>
        </p:sp>
        <p:sp>
          <p:nvSpPr>
            <p:cNvPr id="29730" name="Line 66"/>
            <p:cNvSpPr>
              <a:spLocks noChangeShapeType="1"/>
            </p:cNvSpPr>
            <p:nvPr/>
          </p:nvSpPr>
          <p:spPr bwMode="auto">
            <a:xfrm>
              <a:off x="2737" y="1886"/>
              <a:ext cx="48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9731" name="Line 67"/>
            <p:cNvSpPr>
              <a:spLocks noChangeShapeType="1"/>
            </p:cNvSpPr>
            <p:nvPr/>
          </p:nvSpPr>
          <p:spPr bwMode="auto">
            <a:xfrm>
              <a:off x="2737" y="1991"/>
              <a:ext cx="48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9732" name="Line 68"/>
            <p:cNvSpPr>
              <a:spLocks noChangeShapeType="1"/>
            </p:cNvSpPr>
            <p:nvPr/>
          </p:nvSpPr>
          <p:spPr bwMode="auto">
            <a:xfrm>
              <a:off x="2735" y="2098"/>
              <a:ext cx="48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9733" name="Line 69"/>
            <p:cNvSpPr>
              <a:spLocks noChangeShapeType="1"/>
            </p:cNvSpPr>
            <p:nvPr/>
          </p:nvSpPr>
          <p:spPr bwMode="auto">
            <a:xfrm>
              <a:off x="2738" y="2206"/>
              <a:ext cx="484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9734" name="Rectangle 70"/>
            <p:cNvSpPr>
              <a:spLocks noChangeArrowheads="1"/>
            </p:cNvSpPr>
            <p:nvPr/>
          </p:nvSpPr>
          <p:spPr bwMode="auto">
            <a:xfrm>
              <a:off x="2695" y="2212"/>
              <a:ext cx="552" cy="115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29735" name="Line 71"/>
            <p:cNvSpPr>
              <a:spLocks noChangeShapeType="1"/>
            </p:cNvSpPr>
            <p:nvPr/>
          </p:nvSpPr>
          <p:spPr bwMode="auto">
            <a:xfrm>
              <a:off x="2738" y="2224"/>
              <a:ext cx="0" cy="6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9736" name="Line 72"/>
            <p:cNvSpPr>
              <a:spLocks noChangeShapeType="1"/>
            </p:cNvSpPr>
            <p:nvPr/>
          </p:nvSpPr>
          <p:spPr bwMode="auto">
            <a:xfrm>
              <a:off x="3225" y="2218"/>
              <a:ext cx="0" cy="6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9737" name="Rectangle 73"/>
            <p:cNvSpPr>
              <a:spLocks noChangeArrowheads="1"/>
            </p:cNvSpPr>
            <p:nvPr/>
          </p:nvSpPr>
          <p:spPr bwMode="auto">
            <a:xfrm>
              <a:off x="2737" y="2415"/>
              <a:ext cx="489" cy="525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29738" name="Text Box 74"/>
            <p:cNvSpPr txBox="1">
              <a:spLocks noChangeArrowheads="1"/>
            </p:cNvSpPr>
            <p:nvPr/>
          </p:nvSpPr>
          <p:spPr bwMode="auto">
            <a:xfrm>
              <a:off x="2745" y="2345"/>
              <a:ext cx="462" cy="6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endParaRPr lang="en-US" sz="1200" i="0">
                <a:latin typeface="Arial" charset="0"/>
              </a:endParaRPr>
            </a:p>
            <a:p>
              <a:pPr algn="ctr"/>
              <a:endParaRPr lang="en-US" sz="1200" i="0">
                <a:latin typeface="Arial" charset="0"/>
              </a:endParaRPr>
            </a:p>
            <a:p>
              <a:pPr algn="ctr"/>
              <a:endParaRPr lang="en-US" sz="1200" i="0">
                <a:latin typeface="Arial" charset="0"/>
              </a:endParaRPr>
            </a:p>
            <a:p>
              <a:pPr algn="ctr"/>
              <a:r>
                <a:rPr lang="en-US" sz="1200" i="0">
                  <a:latin typeface="Arial" charset="0"/>
                </a:rPr>
                <a:t>link</a:t>
              </a:r>
            </a:p>
            <a:p>
              <a:pPr algn="ctr"/>
              <a:r>
                <a:rPr lang="en-US" sz="1200" i="0">
                  <a:latin typeface="Arial" charset="0"/>
                </a:rPr>
                <a:t>physical</a:t>
              </a:r>
            </a:p>
          </p:txBody>
        </p:sp>
        <p:sp>
          <p:nvSpPr>
            <p:cNvPr id="29739" name="Line 75"/>
            <p:cNvSpPr>
              <a:spLocks noChangeShapeType="1"/>
            </p:cNvSpPr>
            <p:nvPr/>
          </p:nvSpPr>
          <p:spPr bwMode="auto">
            <a:xfrm>
              <a:off x="2737" y="2526"/>
              <a:ext cx="48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9740" name="Line 76"/>
            <p:cNvSpPr>
              <a:spLocks noChangeShapeType="1"/>
            </p:cNvSpPr>
            <p:nvPr/>
          </p:nvSpPr>
          <p:spPr bwMode="auto">
            <a:xfrm>
              <a:off x="2737" y="2632"/>
              <a:ext cx="48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9741" name="Line 77"/>
            <p:cNvSpPr>
              <a:spLocks noChangeShapeType="1"/>
            </p:cNvSpPr>
            <p:nvPr/>
          </p:nvSpPr>
          <p:spPr bwMode="auto">
            <a:xfrm>
              <a:off x="2735" y="2721"/>
              <a:ext cx="48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9742" name="Line 78"/>
            <p:cNvSpPr>
              <a:spLocks noChangeShapeType="1"/>
            </p:cNvSpPr>
            <p:nvPr/>
          </p:nvSpPr>
          <p:spPr bwMode="auto">
            <a:xfrm>
              <a:off x="2733" y="2836"/>
              <a:ext cx="48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9743" name="Rectangle 79"/>
            <p:cNvSpPr>
              <a:spLocks noChangeArrowheads="1"/>
            </p:cNvSpPr>
            <p:nvPr/>
          </p:nvSpPr>
          <p:spPr bwMode="auto">
            <a:xfrm>
              <a:off x="2719" y="2390"/>
              <a:ext cx="518" cy="29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29744" name="Line 80"/>
            <p:cNvSpPr>
              <a:spLocks noChangeShapeType="1"/>
            </p:cNvSpPr>
            <p:nvPr/>
          </p:nvSpPr>
          <p:spPr bwMode="auto">
            <a:xfrm>
              <a:off x="2737" y="2614"/>
              <a:ext cx="0" cy="6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9745" name="Line 81"/>
            <p:cNvSpPr>
              <a:spLocks noChangeShapeType="1"/>
            </p:cNvSpPr>
            <p:nvPr/>
          </p:nvSpPr>
          <p:spPr bwMode="auto">
            <a:xfrm>
              <a:off x="3226" y="2614"/>
              <a:ext cx="0" cy="6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9746" name="Rectangle 82"/>
            <p:cNvSpPr>
              <a:spLocks noChangeArrowheads="1"/>
            </p:cNvSpPr>
            <p:nvPr/>
          </p:nvSpPr>
          <p:spPr bwMode="auto">
            <a:xfrm>
              <a:off x="2736" y="1778"/>
              <a:ext cx="490" cy="431"/>
            </a:xfrm>
            <a:prstGeom prst="rect">
              <a:avLst/>
            </a:prstGeom>
            <a:noFill/>
            <a:ln w="1270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  <p:sp>
          <p:nvSpPr>
            <p:cNvPr id="29747" name="Rectangle 83"/>
            <p:cNvSpPr>
              <a:spLocks noChangeArrowheads="1"/>
            </p:cNvSpPr>
            <p:nvPr/>
          </p:nvSpPr>
          <p:spPr bwMode="auto">
            <a:xfrm>
              <a:off x="2733" y="2721"/>
              <a:ext cx="489" cy="219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/>
            </a:p>
          </p:txBody>
        </p:sp>
      </p:grpSp>
      <p:pic>
        <p:nvPicPr>
          <p:cNvPr id="29720" name="Picture 8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34075" y="1125538"/>
            <a:ext cx="1350963" cy="1350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21" name="Picture 8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84700" y="1122363"/>
            <a:ext cx="1143000" cy="117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22" name="Rectangle 5"/>
          <p:cNvSpPr>
            <a:spLocks noGrp="1" noChangeArrowheads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l-GR" dirty="0" smtClean="0"/>
              <a:t>Δίκτυα Επικοινωνιών- </a:t>
            </a:r>
            <a:r>
              <a:rPr lang="en-US" dirty="0"/>
              <a:t>5: </a:t>
            </a:r>
            <a:r>
              <a:rPr lang="el-GR" dirty="0"/>
              <a:t>Επίπεδο ζεύξης δεδομένων</a:t>
            </a:r>
            <a:endParaRPr lang="en-US" dirty="0"/>
          </a:p>
        </p:txBody>
      </p:sp>
      <p:grpSp>
        <p:nvGrpSpPr>
          <p:cNvPr id="29723" name="Group 89"/>
          <p:cNvGrpSpPr>
            <a:grpSpLocks/>
          </p:cNvGrpSpPr>
          <p:nvPr/>
        </p:nvGrpSpPr>
        <p:grpSpPr bwMode="auto">
          <a:xfrm>
            <a:off x="5062538" y="5251450"/>
            <a:ext cx="1109662" cy="1095375"/>
            <a:chOff x="-44" y="1473"/>
            <a:chExt cx="981" cy="1105"/>
          </a:xfrm>
        </p:grpSpPr>
        <p:pic>
          <p:nvPicPr>
            <p:cNvPr id="29724" name="Picture 90" descr="desktop_computer_stylized_medium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9725" name="Freeform 91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736 w 356"/>
                <a:gd name="T3" fmla="*/ 95 h 368"/>
                <a:gd name="T4" fmla="*/ 2059 w 356"/>
                <a:gd name="T5" fmla="*/ 1990 h 368"/>
                <a:gd name="T6" fmla="*/ 454 w 356"/>
                <a:gd name="T7" fmla="*/ 2489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681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 smtClean="0"/>
              <a:t>Μία ημέρα στη ζωή… </a:t>
            </a:r>
            <a:r>
              <a:rPr lang="el-GR" sz="2800" dirty="0" smtClean="0">
                <a:solidFill>
                  <a:srgbClr val="FF0000"/>
                </a:solidFill>
              </a:rPr>
              <a:t>σύνδεση στο </a:t>
            </a:r>
            <a:r>
              <a:rPr lang="en-US" sz="2800" dirty="0" smtClean="0">
                <a:solidFill>
                  <a:srgbClr val="FF0000"/>
                </a:solidFill>
              </a:rPr>
              <a:t>Internet</a:t>
            </a:r>
            <a:endParaRPr lang="el-GR" sz="2800" dirty="0" smtClean="0">
              <a:solidFill>
                <a:srgbClr val="FF0000"/>
              </a:solidFill>
            </a:endParaRPr>
          </a:p>
        </p:txBody>
      </p:sp>
      <p:sp>
        <p:nvSpPr>
          <p:cNvPr id="455682" name="2 - Θέση υποσέλιδου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l-GR" dirty="0" smtClean="0"/>
              <a:t>Δίκτυα Επικοινωνιών- </a:t>
            </a:r>
            <a:r>
              <a:rPr lang="en-US" dirty="0"/>
              <a:t>5: </a:t>
            </a:r>
            <a:r>
              <a:rPr lang="el-GR" dirty="0"/>
              <a:t>Επίπεδο ζεύξης δεδομένων</a:t>
            </a:r>
            <a:endParaRPr lang="en-US" dirty="0"/>
          </a:p>
        </p:txBody>
      </p:sp>
      <p:sp>
        <p:nvSpPr>
          <p:cNvPr id="455683" name="3 - Θέση αριθμού διαφάνειας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79EA275D-687B-45E0-AF3F-5AD0D3AB6712}" type="slidenum">
              <a:rPr lang="en-US" smtClean="0">
                <a:latin typeface="Arial" charset="0"/>
                <a:cs typeface="Arial" charset="0"/>
              </a:rPr>
              <a:pPr/>
              <a:t>90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455684" name="4 - TextBox"/>
          <p:cNvSpPr txBox="1">
            <a:spLocks noChangeArrowheads="1"/>
          </p:cNvSpPr>
          <p:nvPr/>
        </p:nvSpPr>
        <p:spPr bwMode="auto">
          <a:xfrm>
            <a:off x="4122738" y="1427163"/>
            <a:ext cx="4779962" cy="4801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buClr>
                <a:schemeClr val="accent2"/>
              </a:buClr>
              <a:buFont typeface="Wingdings" pitchFamily="2" charset="2"/>
              <a:buChar char="q"/>
            </a:pPr>
            <a:r>
              <a:rPr lang="en-US" i="0" dirty="0"/>
              <a:t> </a:t>
            </a:r>
            <a:r>
              <a:rPr lang="el-GR" i="0" dirty="0"/>
              <a:t>συνδέοντας το </a:t>
            </a:r>
            <a:r>
              <a:rPr lang="en-US" i="0" dirty="0"/>
              <a:t>laptop </a:t>
            </a:r>
            <a:r>
              <a:rPr lang="el-GR" i="0" dirty="0"/>
              <a:t>χρειάζεται να πάρει δική του </a:t>
            </a:r>
            <a:r>
              <a:rPr lang="en-US" i="0" dirty="0"/>
              <a:t>IP </a:t>
            </a:r>
            <a:r>
              <a:rPr lang="el-GR" i="0" dirty="0"/>
              <a:t>δ/</a:t>
            </a:r>
            <a:r>
              <a:rPr lang="el-GR" i="0" dirty="0" err="1"/>
              <a:t>νση,</a:t>
            </a:r>
            <a:r>
              <a:rPr lang="el-GR" i="0" dirty="0"/>
              <a:t> δ/</a:t>
            </a:r>
            <a:r>
              <a:rPr lang="el-GR" i="0" dirty="0" err="1"/>
              <a:t>νση </a:t>
            </a:r>
            <a:r>
              <a:rPr lang="el-GR" i="0" dirty="0"/>
              <a:t>δρομολογητή πρώτου άλματος, δ/νση </a:t>
            </a:r>
            <a:r>
              <a:rPr lang="en-US" i="0" dirty="0"/>
              <a:t>DNS server: </a:t>
            </a:r>
            <a:r>
              <a:rPr lang="el-GR" i="0" dirty="0"/>
              <a:t>χρησιμοποίησε </a:t>
            </a:r>
            <a:r>
              <a:rPr lang="en-US" i="0" dirty="0" smtClean="0">
                <a:solidFill>
                  <a:srgbClr val="FF0000"/>
                </a:solidFill>
              </a:rPr>
              <a:t>DHCP</a:t>
            </a:r>
          </a:p>
          <a:p>
            <a:pPr eaLnBrk="0" hangingPunct="0">
              <a:buClr>
                <a:schemeClr val="accent2"/>
              </a:buClr>
            </a:pPr>
            <a:endParaRPr lang="en-US" i="0" dirty="0">
              <a:solidFill>
                <a:srgbClr val="FF0000"/>
              </a:solidFill>
            </a:endParaRPr>
          </a:p>
          <a:p>
            <a:pPr eaLnBrk="0" hangingPunct="0">
              <a:buClr>
                <a:schemeClr val="accent2"/>
              </a:buClr>
              <a:buFont typeface="Wingdings" pitchFamily="2" charset="2"/>
              <a:buChar char="q"/>
            </a:pPr>
            <a:r>
              <a:rPr lang="en-US" i="0" dirty="0">
                <a:solidFill>
                  <a:srgbClr val="FF0000"/>
                </a:solidFill>
              </a:rPr>
              <a:t> </a:t>
            </a:r>
            <a:r>
              <a:rPr lang="el-GR" i="0" dirty="0"/>
              <a:t>Η </a:t>
            </a:r>
            <a:r>
              <a:rPr lang="en-US" i="0" dirty="0"/>
              <a:t>DHCP</a:t>
            </a:r>
            <a:r>
              <a:rPr lang="el-GR" i="0" dirty="0"/>
              <a:t> αίτηση ενθυλακώνεται στο </a:t>
            </a:r>
            <a:r>
              <a:rPr lang="en-US" i="0" dirty="0">
                <a:solidFill>
                  <a:srgbClr val="FF0000"/>
                </a:solidFill>
              </a:rPr>
              <a:t>UDP</a:t>
            </a:r>
            <a:r>
              <a:rPr lang="el-GR" i="0" dirty="0"/>
              <a:t>, ενθυλακώνεται στο </a:t>
            </a:r>
            <a:r>
              <a:rPr lang="en-US" i="0" dirty="0">
                <a:solidFill>
                  <a:srgbClr val="FF0000"/>
                </a:solidFill>
              </a:rPr>
              <a:t>IP</a:t>
            </a:r>
            <a:r>
              <a:rPr lang="en-US" i="0" dirty="0"/>
              <a:t>,</a:t>
            </a:r>
            <a:r>
              <a:rPr lang="el-GR" i="0" dirty="0"/>
              <a:t> ενθυλακώνεται </a:t>
            </a:r>
            <a:r>
              <a:rPr lang="el-GR" i="0" dirty="0" smtClean="0"/>
              <a:t>στο </a:t>
            </a:r>
            <a:r>
              <a:rPr lang="el-GR" i="0" dirty="0">
                <a:solidFill>
                  <a:srgbClr val="FF0000"/>
                </a:solidFill>
              </a:rPr>
              <a:t>802.3</a:t>
            </a:r>
            <a:r>
              <a:rPr lang="el-GR" i="0" dirty="0"/>
              <a:t> </a:t>
            </a:r>
            <a:r>
              <a:rPr lang="en-US" i="0" dirty="0" smtClean="0"/>
              <a:t>Ethernet</a:t>
            </a:r>
          </a:p>
          <a:p>
            <a:pPr eaLnBrk="0" hangingPunct="0">
              <a:buClr>
                <a:schemeClr val="accent2"/>
              </a:buClr>
            </a:pPr>
            <a:endParaRPr lang="en-US" i="0" dirty="0"/>
          </a:p>
          <a:p>
            <a:pPr eaLnBrk="0" hangingPunct="0">
              <a:buClr>
                <a:schemeClr val="accent2"/>
              </a:buClr>
              <a:buFont typeface="Wingdings" pitchFamily="2" charset="2"/>
              <a:buChar char="q"/>
            </a:pPr>
            <a:r>
              <a:rPr lang="en-US" i="0" dirty="0"/>
              <a:t> Broadcast Ethernet </a:t>
            </a:r>
            <a:r>
              <a:rPr lang="el-GR" i="0" dirty="0"/>
              <a:t>πλαίσιο (</a:t>
            </a:r>
            <a:r>
              <a:rPr lang="el-GR" i="0" dirty="0" smtClean="0"/>
              <a:t>προορισμός: </a:t>
            </a:r>
            <a:r>
              <a:rPr lang="en-US" i="0" dirty="0"/>
              <a:t>FFFFFFFFFFFF) </a:t>
            </a:r>
            <a:r>
              <a:rPr lang="el-GR" i="0" dirty="0"/>
              <a:t>στο </a:t>
            </a:r>
            <a:r>
              <a:rPr lang="en-US" i="0" dirty="0"/>
              <a:t>LAN</a:t>
            </a:r>
            <a:r>
              <a:rPr lang="el-GR" i="0" dirty="0"/>
              <a:t>, λαμβάνεται από </a:t>
            </a:r>
            <a:r>
              <a:rPr lang="el-GR" i="0" dirty="0" smtClean="0"/>
              <a:t>τον </a:t>
            </a:r>
            <a:r>
              <a:rPr lang="el-GR" i="0" dirty="0"/>
              <a:t>δρομολογητή που τρέχει τον </a:t>
            </a:r>
            <a:r>
              <a:rPr lang="en-US" i="0" dirty="0">
                <a:solidFill>
                  <a:srgbClr val="FF0000"/>
                </a:solidFill>
              </a:rPr>
              <a:t>DHCP</a:t>
            </a:r>
            <a:r>
              <a:rPr lang="el-GR" i="0" dirty="0">
                <a:solidFill>
                  <a:srgbClr val="FF0000"/>
                </a:solidFill>
              </a:rPr>
              <a:t> </a:t>
            </a:r>
            <a:r>
              <a:rPr lang="en-US" i="0" dirty="0" smtClean="0"/>
              <a:t>server</a:t>
            </a:r>
          </a:p>
          <a:p>
            <a:pPr eaLnBrk="0" hangingPunct="0">
              <a:buClr>
                <a:schemeClr val="accent2"/>
              </a:buClr>
            </a:pPr>
            <a:endParaRPr lang="en-US" i="0" dirty="0"/>
          </a:p>
          <a:p>
            <a:pPr eaLnBrk="0" hangingPunct="0">
              <a:buClr>
                <a:schemeClr val="accent2"/>
              </a:buClr>
              <a:buFont typeface="Wingdings" pitchFamily="2" charset="2"/>
              <a:buChar char="q"/>
            </a:pPr>
            <a:r>
              <a:rPr lang="en-US" i="0" dirty="0"/>
              <a:t> </a:t>
            </a:r>
            <a:r>
              <a:rPr lang="el-GR" i="0" dirty="0"/>
              <a:t>Το </a:t>
            </a:r>
            <a:r>
              <a:rPr lang="en-US" i="0" dirty="0"/>
              <a:t>Ethernet </a:t>
            </a:r>
            <a:r>
              <a:rPr lang="el-GR" i="0" dirty="0" smtClean="0"/>
              <a:t>απ</a:t>
            </a:r>
            <a:r>
              <a:rPr lang="en-US" i="0" dirty="0" smtClean="0"/>
              <a:t>o</a:t>
            </a:r>
            <a:r>
              <a:rPr lang="el-GR" i="0" dirty="0" err="1" smtClean="0"/>
              <a:t>θυλακώνεται</a:t>
            </a:r>
            <a:r>
              <a:rPr lang="el-GR" i="0" dirty="0" smtClean="0"/>
              <a:t> </a:t>
            </a:r>
            <a:r>
              <a:rPr lang="el-GR" i="0" dirty="0"/>
              <a:t>σε </a:t>
            </a:r>
            <a:r>
              <a:rPr lang="en-US" i="0" dirty="0"/>
              <a:t>IP, </a:t>
            </a:r>
            <a:r>
              <a:rPr lang="el-GR" i="0" dirty="0"/>
              <a:t>το οποίο </a:t>
            </a:r>
            <a:r>
              <a:rPr lang="el-GR" i="0" dirty="0" smtClean="0"/>
              <a:t>απ</a:t>
            </a:r>
            <a:r>
              <a:rPr lang="en-US" i="0" dirty="0" smtClean="0"/>
              <a:t>o</a:t>
            </a:r>
            <a:r>
              <a:rPr lang="el-GR" i="0" dirty="0" err="1" smtClean="0"/>
              <a:t>θυλακώνεται</a:t>
            </a:r>
            <a:r>
              <a:rPr lang="el-GR" i="0" dirty="0" smtClean="0"/>
              <a:t> </a:t>
            </a:r>
            <a:r>
              <a:rPr lang="el-GR" i="0" dirty="0"/>
              <a:t>σε </a:t>
            </a:r>
            <a:r>
              <a:rPr lang="en-US" i="0" dirty="0"/>
              <a:t>UDP, </a:t>
            </a:r>
            <a:r>
              <a:rPr lang="el-GR" i="0" dirty="0"/>
              <a:t>το οποίο </a:t>
            </a:r>
            <a:r>
              <a:rPr lang="el-GR" i="0" dirty="0" smtClean="0"/>
              <a:t>απ</a:t>
            </a:r>
            <a:r>
              <a:rPr lang="en-US" i="0" dirty="0" smtClean="0"/>
              <a:t>o</a:t>
            </a:r>
            <a:r>
              <a:rPr lang="el-GR" i="0" dirty="0" err="1" smtClean="0"/>
              <a:t>θυλακώνεται</a:t>
            </a:r>
            <a:r>
              <a:rPr lang="el-GR" i="0" dirty="0" smtClean="0"/>
              <a:t> </a:t>
            </a:r>
            <a:r>
              <a:rPr lang="el-GR" i="0" dirty="0"/>
              <a:t>σε </a:t>
            </a:r>
            <a:r>
              <a:rPr lang="en-US" i="0" dirty="0"/>
              <a:t>DHCP</a:t>
            </a:r>
            <a:endParaRPr lang="el-GR" i="0" dirty="0"/>
          </a:p>
        </p:txBody>
      </p:sp>
      <p:grpSp>
        <p:nvGrpSpPr>
          <p:cNvPr id="455685" name="Group 152"/>
          <p:cNvGrpSpPr>
            <a:grpSpLocks/>
          </p:cNvGrpSpPr>
          <p:nvPr/>
        </p:nvGrpSpPr>
        <p:grpSpPr bwMode="auto">
          <a:xfrm>
            <a:off x="701675" y="2074863"/>
            <a:ext cx="3554413" cy="3067050"/>
            <a:chOff x="773113" y="1273175"/>
            <a:chExt cx="3554412" cy="3066395"/>
          </a:xfrm>
        </p:grpSpPr>
        <p:sp>
          <p:nvSpPr>
            <p:cNvPr id="455790" name="Freeform 3"/>
            <p:cNvSpPr>
              <a:spLocks/>
            </p:cNvSpPr>
            <p:nvPr/>
          </p:nvSpPr>
          <p:spPr bwMode="auto">
            <a:xfrm>
              <a:off x="773113" y="1273175"/>
              <a:ext cx="3554412" cy="2754313"/>
            </a:xfrm>
            <a:custGeom>
              <a:avLst/>
              <a:gdLst>
                <a:gd name="T0" fmla="*/ 2147483647 w 2406"/>
                <a:gd name="T1" fmla="*/ 2147483647 h 958"/>
                <a:gd name="T2" fmla="*/ 2147483647 w 2406"/>
                <a:gd name="T3" fmla="*/ 2147483647 h 958"/>
                <a:gd name="T4" fmla="*/ 2147483647 w 2406"/>
                <a:gd name="T5" fmla="*/ 2147483647 h 958"/>
                <a:gd name="T6" fmla="*/ 2147483647 w 2406"/>
                <a:gd name="T7" fmla="*/ 2147483647 h 958"/>
                <a:gd name="T8" fmla="*/ 2147483647 w 2406"/>
                <a:gd name="T9" fmla="*/ 2147483647 h 958"/>
                <a:gd name="T10" fmla="*/ 2147483647 w 2406"/>
                <a:gd name="T11" fmla="*/ 2147483647 h 958"/>
                <a:gd name="T12" fmla="*/ 2147483647 w 2406"/>
                <a:gd name="T13" fmla="*/ 2147483647 h 958"/>
                <a:gd name="T14" fmla="*/ 2147483647 w 2406"/>
                <a:gd name="T15" fmla="*/ 2147483647 h 958"/>
                <a:gd name="T16" fmla="*/ 2147483647 w 2406"/>
                <a:gd name="T17" fmla="*/ 2147483647 h 958"/>
                <a:gd name="T18" fmla="*/ 2147483647 w 2406"/>
                <a:gd name="T19" fmla="*/ 2147483647 h 958"/>
                <a:gd name="T20" fmla="*/ 2147483647 w 2406"/>
                <a:gd name="T21" fmla="*/ 2147483647 h 958"/>
                <a:gd name="T22" fmla="*/ 2147483647 w 2406"/>
                <a:gd name="T23" fmla="*/ 2147483647 h 958"/>
                <a:gd name="T24" fmla="*/ 2147483647 w 2406"/>
                <a:gd name="T25" fmla="*/ 2147483647 h 95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406"/>
                <a:gd name="T40" fmla="*/ 0 h 958"/>
                <a:gd name="T41" fmla="*/ 2406 w 2406"/>
                <a:gd name="T42" fmla="*/ 958 h 95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406" h="958">
                  <a:moveTo>
                    <a:pt x="2192" y="274"/>
                  </a:moveTo>
                  <a:cubicBezTo>
                    <a:pt x="1978" y="94"/>
                    <a:pt x="1990" y="122"/>
                    <a:pt x="1857" y="77"/>
                  </a:cubicBezTo>
                  <a:cubicBezTo>
                    <a:pt x="1724" y="32"/>
                    <a:pt x="1584" y="0"/>
                    <a:pt x="1393" y="7"/>
                  </a:cubicBezTo>
                  <a:cubicBezTo>
                    <a:pt x="1202" y="14"/>
                    <a:pt x="898" y="84"/>
                    <a:pt x="713" y="122"/>
                  </a:cubicBezTo>
                  <a:cubicBezTo>
                    <a:pt x="528" y="160"/>
                    <a:pt x="395" y="168"/>
                    <a:pt x="280" y="234"/>
                  </a:cubicBezTo>
                  <a:cubicBezTo>
                    <a:pt x="166" y="301"/>
                    <a:pt x="52" y="432"/>
                    <a:pt x="26" y="522"/>
                  </a:cubicBezTo>
                  <a:cubicBezTo>
                    <a:pt x="0" y="612"/>
                    <a:pt x="81" y="711"/>
                    <a:pt x="122" y="773"/>
                  </a:cubicBezTo>
                  <a:cubicBezTo>
                    <a:pt x="163" y="835"/>
                    <a:pt x="99" y="877"/>
                    <a:pt x="273" y="894"/>
                  </a:cubicBezTo>
                  <a:cubicBezTo>
                    <a:pt x="447" y="911"/>
                    <a:pt x="938" y="866"/>
                    <a:pt x="1169" y="876"/>
                  </a:cubicBezTo>
                  <a:cubicBezTo>
                    <a:pt x="1400" y="886"/>
                    <a:pt x="1499" y="950"/>
                    <a:pt x="1659" y="954"/>
                  </a:cubicBezTo>
                  <a:cubicBezTo>
                    <a:pt x="1819" y="958"/>
                    <a:pt x="2014" y="958"/>
                    <a:pt x="2129" y="897"/>
                  </a:cubicBezTo>
                  <a:cubicBezTo>
                    <a:pt x="2244" y="836"/>
                    <a:pt x="2327" y="856"/>
                    <a:pt x="2350" y="591"/>
                  </a:cubicBezTo>
                  <a:cubicBezTo>
                    <a:pt x="2373" y="326"/>
                    <a:pt x="2406" y="454"/>
                    <a:pt x="2192" y="274"/>
                  </a:cubicBezTo>
                  <a:close/>
                </a:path>
              </a:pathLst>
            </a:custGeom>
            <a:solidFill>
              <a:srgbClr val="00CC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55791" name="Line 36"/>
            <p:cNvSpPr>
              <a:spLocks noChangeShapeType="1"/>
            </p:cNvSpPr>
            <p:nvPr/>
          </p:nvSpPr>
          <p:spPr bwMode="auto">
            <a:xfrm flipV="1">
              <a:off x="3775075" y="2344738"/>
              <a:ext cx="155575" cy="1428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55792" name="Line 43"/>
            <p:cNvSpPr>
              <a:spLocks noChangeShapeType="1"/>
            </p:cNvSpPr>
            <p:nvPr/>
          </p:nvSpPr>
          <p:spPr bwMode="auto">
            <a:xfrm flipV="1">
              <a:off x="2665413" y="2517775"/>
              <a:ext cx="695325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55793" name="Line 44"/>
            <p:cNvSpPr>
              <a:spLocks noChangeShapeType="1"/>
            </p:cNvSpPr>
            <p:nvPr/>
          </p:nvSpPr>
          <p:spPr bwMode="auto">
            <a:xfrm flipV="1">
              <a:off x="3924300" y="2201863"/>
              <a:ext cx="138113" cy="1428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55794" name="Line 48"/>
            <p:cNvSpPr>
              <a:spLocks noChangeShapeType="1"/>
            </p:cNvSpPr>
            <p:nvPr/>
          </p:nvSpPr>
          <p:spPr bwMode="auto">
            <a:xfrm flipV="1">
              <a:off x="3279775" y="2736850"/>
              <a:ext cx="512763" cy="6127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55795" name="Text Box 240"/>
            <p:cNvSpPr txBox="1">
              <a:spLocks noChangeArrowheads="1"/>
            </p:cNvSpPr>
            <p:nvPr/>
          </p:nvSpPr>
          <p:spPr bwMode="auto">
            <a:xfrm>
              <a:off x="2562225" y="3815807"/>
              <a:ext cx="1211263" cy="5237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400">
                  <a:solidFill>
                    <a:srgbClr val="000000"/>
                  </a:solidFill>
                  <a:latin typeface="Arial" charset="0"/>
                  <a:cs typeface="Arial" charset="0"/>
                </a:rPr>
                <a:t>router</a:t>
              </a:r>
            </a:p>
            <a:p>
              <a:pPr eaLnBrk="0" hangingPunct="0"/>
              <a:r>
                <a:rPr lang="en-US" sz="1400">
                  <a:solidFill>
                    <a:srgbClr val="000000"/>
                  </a:solidFill>
                  <a:latin typeface="Arial" charset="0"/>
                  <a:cs typeface="Arial" charset="0"/>
                </a:rPr>
                <a:t>(runs DHCP)</a:t>
              </a:r>
            </a:p>
          </p:txBody>
        </p:sp>
        <p:grpSp>
          <p:nvGrpSpPr>
            <p:cNvPr id="455796" name="Group 356"/>
            <p:cNvGrpSpPr>
              <a:grpSpLocks/>
            </p:cNvGrpSpPr>
            <p:nvPr/>
          </p:nvGrpSpPr>
          <p:grpSpPr bwMode="auto">
            <a:xfrm>
              <a:off x="1653422" y="1982680"/>
              <a:ext cx="843032" cy="814871"/>
              <a:chOff x="313" y="1497"/>
              <a:chExt cx="1152" cy="1014"/>
            </a:xfrm>
          </p:grpSpPr>
          <p:pic>
            <p:nvPicPr>
              <p:cNvPr id="455848" name="Picture 354" descr="laptop_stylized_small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313" y="1727"/>
                <a:ext cx="1152" cy="78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455849" name="Picture 355" descr="antenna_stylized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334" y="1497"/>
                <a:ext cx="1113" cy="6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455797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336925" y="2423867"/>
              <a:ext cx="879475" cy="3491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6" name="Rectangle 43"/>
            <p:cNvSpPr>
              <a:spLocks noChangeArrowheads="1"/>
            </p:cNvSpPr>
            <p:nvPr/>
          </p:nvSpPr>
          <p:spPr bwMode="auto">
            <a:xfrm rot="16200000" flipH="1">
              <a:off x="3589348" y="3549138"/>
              <a:ext cx="104753" cy="244475"/>
            </a:xfrm>
            <a:prstGeom prst="rect">
              <a:avLst/>
            </a:prstGeom>
            <a:gradFill rotWithShape="1">
              <a:gsLst>
                <a:gs pos="0">
                  <a:srgbClr val="008000"/>
                </a:gs>
                <a:gs pos="50000">
                  <a:schemeClr val="bg1"/>
                </a:gs>
                <a:gs pos="100000">
                  <a:srgbClr val="008000"/>
                </a:gs>
              </a:gsLst>
              <a:lin ang="0" scaled="1"/>
            </a:gradFill>
            <a:ln w="9525">
              <a:solidFill>
                <a:srgbClr val="008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97" name="Rectangle 43"/>
            <p:cNvSpPr>
              <a:spLocks noChangeArrowheads="1"/>
            </p:cNvSpPr>
            <p:nvPr/>
          </p:nvSpPr>
          <p:spPr bwMode="auto">
            <a:xfrm rot="2460490">
              <a:off x="3206750" y="3274584"/>
              <a:ext cx="82550" cy="247597"/>
            </a:xfrm>
            <a:prstGeom prst="rect">
              <a:avLst/>
            </a:prstGeom>
            <a:gradFill rotWithShape="1">
              <a:gsLst>
                <a:gs pos="0">
                  <a:srgbClr val="008000"/>
                </a:gs>
                <a:gs pos="50000">
                  <a:schemeClr val="bg1"/>
                </a:gs>
                <a:gs pos="100000">
                  <a:srgbClr val="008000"/>
                </a:gs>
              </a:gsLst>
              <a:lin ang="0" scaled="1"/>
            </a:gradFill>
            <a:ln w="9525">
              <a:solidFill>
                <a:srgbClr val="008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98" name="Rectangle 43"/>
            <p:cNvSpPr>
              <a:spLocks noChangeArrowheads="1"/>
            </p:cNvSpPr>
            <p:nvPr/>
          </p:nvSpPr>
          <p:spPr bwMode="auto">
            <a:xfrm rot="-5400000">
              <a:off x="2499530" y="2388124"/>
              <a:ext cx="111101" cy="296862"/>
            </a:xfrm>
            <a:prstGeom prst="rect">
              <a:avLst/>
            </a:prstGeom>
            <a:gradFill rotWithShape="1">
              <a:gsLst>
                <a:gs pos="0">
                  <a:srgbClr val="008000"/>
                </a:gs>
                <a:gs pos="50000">
                  <a:schemeClr val="bg1"/>
                </a:gs>
                <a:gs pos="100000">
                  <a:srgbClr val="008000"/>
                </a:gs>
              </a:gsLst>
              <a:lin ang="0" scaled="1"/>
            </a:gradFill>
            <a:ln w="9525">
              <a:solidFill>
                <a:srgbClr val="008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grpSp>
          <p:nvGrpSpPr>
            <p:cNvPr id="455801" name="Group 248"/>
            <p:cNvGrpSpPr>
              <a:grpSpLocks/>
            </p:cNvGrpSpPr>
            <p:nvPr/>
          </p:nvGrpSpPr>
          <p:grpSpPr bwMode="auto">
            <a:xfrm>
              <a:off x="2597285" y="3210128"/>
              <a:ext cx="332569" cy="581078"/>
              <a:chOff x="4140" y="429"/>
              <a:chExt cx="1425" cy="2396"/>
            </a:xfrm>
          </p:grpSpPr>
          <p:sp>
            <p:nvSpPr>
              <p:cNvPr id="455816" name="Freeform 148"/>
              <p:cNvSpPr>
                <a:spLocks/>
              </p:cNvSpPr>
              <p:nvPr/>
            </p:nvSpPr>
            <p:spPr bwMode="auto">
              <a:xfrm>
                <a:off x="5268" y="433"/>
                <a:ext cx="283" cy="2286"/>
              </a:xfrm>
              <a:custGeom>
                <a:avLst/>
                <a:gdLst>
                  <a:gd name="T0" fmla="*/ 17 w 354"/>
                  <a:gd name="T1" fmla="*/ 0 h 2742"/>
                  <a:gd name="T2" fmla="*/ 93 w 354"/>
                  <a:gd name="T3" fmla="*/ 114 h 2742"/>
                  <a:gd name="T4" fmla="*/ 91 w 354"/>
                  <a:gd name="T5" fmla="*/ 881 h 2742"/>
                  <a:gd name="T6" fmla="*/ 0 w 354"/>
                  <a:gd name="T7" fmla="*/ 921 h 2742"/>
                  <a:gd name="T8" fmla="*/ 17 w 354"/>
                  <a:gd name="T9" fmla="*/ 0 h 27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4"/>
                  <a:gd name="T16" fmla="*/ 0 h 2742"/>
                  <a:gd name="T17" fmla="*/ 354 w 354"/>
                  <a:gd name="T18" fmla="*/ 2742 h 274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4" h="2742">
                    <a:moveTo>
                      <a:pt x="63" y="0"/>
                    </a:moveTo>
                    <a:lnTo>
                      <a:pt x="354" y="339"/>
                    </a:lnTo>
                    <a:lnTo>
                      <a:pt x="346" y="2624"/>
                    </a:lnTo>
                    <a:lnTo>
                      <a:pt x="0" y="2742"/>
                    </a:lnTo>
                    <a:lnTo>
                      <a:pt x="6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55817" name="Rectangle 149"/>
              <p:cNvSpPr>
                <a:spLocks noChangeArrowheads="1"/>
              </p:cNvSpPr>
              <p:nvPr/>
            </p:nvSpPr>
            <p:spPr bwMode="auto">
              <a:xfrm>
                <a:off x="4207" y="426"/>
                <a:ext cx="1048" cy="2291"/>
              </a:xfrm>
              <a:prstGeom prst="rect">
                <a:avLst/>
              </a:pr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  <p:sp>
            <p:nvSpPr>
              <p:cNvPr id="455818" name="Freeform 150"/>
              <p:cNvSpPr>
                <a:spLocks/>
              </p:cNvSpPr>
              <p:nvPr/>
            </p:nvSpPr>
            <p:spPr bwMode="auto">
              <a:xfrm>
                <a:off x="5321" y="570"/>
                <a:ext cx="169" cy="2115"/>
              </a:xfrm>
              <a:custGeom>
                <a:avLst/>
                <a:gdLst>
                  <a:gd name="T0" fmla="*/ 2 w 211"/>
                  <a:gd name="T1" fmla="*/ 0 h 2537"/>
                  <a:gd name="T2" fmla="*/ 56 w 211"/>
                  <a:gd name="T3" fmla="*/ 73 h 2537"/>
                  <a:gd name="T4" fmla="*/ 2 w 211"/>
                  <a:gd name="T5" fmla="*/ 839 h 2537"/>
                  <a:gd name="T6" fmla="*/ 2 w 211"/>
                  <a:gd name="T7" fmla="*/ 0 h 253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1"/>
                  <a:gd name="T13" fmla="*/ 0 h 2537"/>
                  <a:gd name="T14" fmla="*/ 211 w 211"/>
                  <a:gd name="T15" fmla="*/ 2537 h 253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1" h="2537">
                    <a:moveTo>
                      <a:pt x="7" y="0"/>
                    </a:moveTo>
                    <a:cubicBezTo>
                      <a:pt x="7" y="0"/>
                      <a:pt x="57" y="28"/>
                      <a:pt x="211" y="218"/>
                    </a:cubicBezTo>
                    <a:cubicBezTo>
                      <a:pt x="0" y="1229"/>
                      <a:pt x="41" y="2537"/>
                      <a:pt x="7" y="2501"/>
                    </a:cubicBezTo>
                    <a:lnTo>
                      <a:pt x="7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808080"/>
                  </a:gs>
                  <a:gs pos="100000">
                    <a:srgbClr val="F8F8F8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55819" name="Freeform 151"/>
              <p:cNvSpPr>
                <a:spLocks/>
              </p:cNvSpPr>
              <p:nvPr/>
            </p:nvSpPr>
            <p:spPr bwMode="auto">
              <a:xfrm>
                <a:off x="5284" y="1640"/>
                <a:ext cx="263" cy="189"/>
              </a:xfrm>
              <a:custGeom>
                <a:avLst/>
                <a:gdLst>
                  <a:gd name="T0" fmla="*/ 2 w 328"/>
                  <a:gd name="T1" fmla="*/ 0 h 226"/>
                  <a:gd name="T2" fmla="*/ 87 w 328"/>
                  <a:gd name="T3" fmla="*/ 43 h 226"/>
                  <a:gd name="T4" fmla="*/ 87 w 328"/>
                  <a:gd name="T5" fmla="*/ 77 h 226"/>
                  <a:gd name="T6" fmla="*/ 0 w 328"/>
                  <a:gd name="T7" fmla="*/ 34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8"/>
                  <a:gd name="T16" fmla="*/ 0 h 226"/>
                  <a:gd name="T17" fmla="*/ 328 w 328"/>
                  <a:gd name="T18" fmla="*/ 226 h 2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55820" name="Rectangle 152"/>
              <p:cNvSpPr>
                <a:spLocks noChangeArrowheads="1"/>
              </p:cNvSpPr>
              <p:nvPr/>
            </p:nvSpPr>
            <p:spPr bwMode="auto">
              <a:xfrm>
                <a:off x="4214" y="688"/>
                <a:ext cx="592" cy="52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455821" name="Group 153"/>
              <p:cNvGrpSpPr>
                <a:grpSpLocks/>
              </p:cNvGrpSpPr>
              <p:nvPr/>
            </p:nvGrpSpPr>
            <p:grpSpPr bwMode="auto">
              <a:xfrm>
                <a:off x="4749" y="668"/>
                <a:ext cx="581" cy="145"/>
                <a:chOff x="614" y="2568"/>
                <a:chExt cx="725" cy="139"/>
              </a:xfrm>
            </p:grpSpPr>
            <p:sp>
              <p:nvSpPr>
                <p:cNvPr id="455846" name="AutoShape 154"/>
                <p:cNvSpPr>
                  <a:spLocks noChangeArrowheads="1"/>
                </p:cNvSpPr>
                <p:nvPr/>
              </p:nvSpPr>
              <p:spPr bwMode="auto">
                <a:xfrm>
                  <a:off x="617" y="2569"/>
                  <a:ext cx="721" cy="138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55847" name="AutoShape 155"/>
                <p:cNvSpPr>
                  <a:spLocks noChangeArrowheads="1"/>
                </p:cNvSpPr>
                <p:nvPr/>
              </p:nvSpPr>
              <p:spPr bwMode="auto">
                <a:xfrm>
                  <a:off x="634" y="2587"/>
                  <a:ext cx="688" cy="100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solidFill>
                      <a:srgbClr val="000000"/>
                    </a:solidFill>
                  </a:endParaRPr>
                </a:p>
              </p:txBody>
            </p:sp>
          </p:grpSp>
          <p:sp>
            <p:nvSpPr>
              <p:cNvPr id="455822" name="Rectangle 156"/>
              <p:cNvSpPr>
                <a:spLocks noChangeArrowheads="1"/>
              </p:cNvSpPr>
              <p:nvPr/>
            </p:nvSpPr>
            <p:spPr bwMode="auto">
              <a:xfrm>
                <a:off x="4221" y="1015"/>
                <a:ext cx="599" cy="52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455823" name="Group 157"/>
              <p:cNvGrpSpPr>
                <a:grpSpLocks/>
              </p:cNvGrpSpPr>
              <p:nvPr/>
            </p:nvGrpSpPr>
            <p:grpSpPr bwMode="auto">
              <a:xfrm>
                <a:off x="4747" y="994"/>
                <a:ext cx="581" cy="134"/>
                <a:chOff x="614" y="2568"/>
                <a:chExt cx="725" cy="139"/>
              </a:xfrm>
            </p:grpSpPr>
            <p:sp>
              <p:nvSpPr>
                <p:cNvPr id="455844" name="AutoShape 158"/>
                <p:cNvSpPr>
                  <a:spLocks noChangeArrowheads="1"/>
                </p:cNvSpPr>
                <p:nvPr/>
              </p:nvSpPr>
              <p:spPr bwMode="auto">
                <a:xfrm>
                  <a:off x="611" y="2570"/>
                  <a:ext cx="730" cy="136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55845" name="AutoShape 159"/>
                <p:cNvSpPr>
                  <a:spLocks noChangeArrowheads="1"/>
                </p:cNvSpPr>
                <p:nvPr/>
              </p:nvSpPr>
              <p:spPr bwMode="auto">
                <a:xfrm>
                  <a:off x="628" y="2583"/>
                  <a:ext cx="696" cy="109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solidFill>
                      <a:srgbClr val="000000"/>
                    </a:solidFill>
                  </a:endParaRPr>
                </a:p>
              </p:txBody>
            </p:sp>
          </p:grpSp>
          <p:sp>
            <p:nvSpPr>
              <p:cNvPr id="455824" name="Rectangle 160"/>
              <p:cNvSpPr>
                <a:spLocks noChangeArrowheads="1"/>
              </p:cNvSpPr>
              <p:nvPr/>
            </p:nvSpPr>
            <p:spPr bwMode="auto">
              <a:xfrm>
                <a:off x="4214" y="1356"/>
                <a:ext cx="599" cy="46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  <p:sp>
            <p:nvSpPr>
              <p:cNvPr id="455825" name="Rectangle 161"/>
              <p:cNvSpPr>
                <a:spLocks noChangeArrowheads="1"/>
              </p:cNvSpPr>
              <p:nvPr/>
            </p:nvSpPr>
            <p:spPr bwMode="auto">
              <a:xfrm>
                <a:off x="4228" y="1657"/>
                <a:ext cx="599" cy="46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455826" name="Group 162"/>
              <p:cNvGrpSpPr>
                <a:grpSpLocks/>
              </p:cNvGrpSpPr>
              <p:nvPr/>
            </p:nvGrpSpPr>
            <p:grpSpPr bwMode="auto">
              <a:xfrm>
                <a:off x="4735" y="1627"/>
                <a:ext cx="582" cy="151"/>
                <a:chOff x="614" y="2568"/>
                <a:chExt cx="725" cy="139"/>
              </a:xfrm>
            </p:grpSpPr>
            <p:sp>
              <p:nvSpPr>
                <p:cNvPr id="455842" name="AutoShape 163"/>
                <p:cNvSpPr>
                  <a:spLocks noChangeArrowheads="1"/>
                </p:cNvSpPr>
                <p:nvPr/>
              </p:nvSpPr>
              <p:spPr bwMode="auto">
                <a:xfrm>
                  <a:off x="618" y="2571"/>
                  <a:ext cx="720" cy="139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55843" name="AutoShape 164"/>
                <p:cNvSpPr>
                  <a:spLocks noChangeArrowheads="1"/>
                </p:cNvSpPr>
                <p:nvPr/>
              </p:nvSpPr>
              <p:spPr bwMode="auto">
                <a:xfrm>
                  <a:off x="635" y="2589"/>
                  <a:ext cx="686" cy="102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solidFill>
                      <a:srgbClr val="000000"/>
                    </a:solidFill>
                  </a:endParaRPr>
                </a:p>
              </p:txBody>
            </p:sp>
          </p:grpSp>
          <p:sp>
            <p:nvSpPr>
              <p:cNvPr id="455827" name="Freeform 165"/>
              <p:cNvSpPr>
                <a:spLocks/>
              </p:cNvSpPr>
              <p:nvPr/>
            </p:nvSpPr>
            <p:spPr bwMode="auto">
              <a:xfrm>
                <a:off x="5288" y="1354"/>
                <a:ext cx="263" cy="188"/>
              </a:xfrm>
              <a:custGeom>
                <a:avLst/>
                <a:gdLst>
                  <a:gd name="T0" fmla="*/ 2 w 328"/>
                  <a:gd name="T1" fmla="*/ 0 h 226"/>
                  <a:gd name="T2" fmla="*/ 87 w 328"/>
                  <a:gd name="T3" fmla="*/ 42 h 226"/>
                  <a:gd name="T4" fmla="*/ 87 w 328"/>
                  <a:gd name="T5" fmla="*/ 75 h 226"/>
                  <a:gd name="T6" fmla="*/ 0 w 328"/>
                  <a:gd name="T7" fmla="*/ 32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8"/>
                  <a:gd name="T16" fmla="*/ 0 h 226"/>
                  <a:gd name="T17" fmla="*/ 328 w 328"/>
                  <a:gd name="T18" fmla="*/ 226 h 2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grpSp>
            <p:nvGrpSpPr>
              <p:cNvPr id="455828" name="Group 166"/>
              <p:cNvGrpSpPr>
                <a:grpSpLocks/>
              </p:cNvGrpSpPr>
              <p:nvPr/>
            </p:nvGrpSpPr>
            <p:grpSpPr bwMode="auto">
              <a:xfrm>
                <a:off x="4739" y="1327"/>
                <a:ext cx="582" cy="139"/>
                <a:chOff x="614" y="2568"/>
                <a:chExt cx="725" cy="139"/>
              </a:xfrm>
            </p:grpSpPr>
            <p:sp>
              <p:nvSpPr>
                <p:cNvPr id="455840" name="AutoShape 167"/>
                <p:cNvSpPr>
                  <a:spLocks noChangeArrowheads="1"/>
                </p:cNvSpPr>
                <p:nvPr/>
              </p:nvSpPr>
              <p:spPr bwMode="auto">
                <a:xfrm>
                  <a:off x="613" y="2571"/>
                  <a:ext cx="729" cy="137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55841" name="AutoShape 168"/>
                <p:cNvSpPr>
                  <a:spLocks noChangeArrowheads="1"/>
                </p:cNvSpPr>
                <p:nvPr/>
              </p:nvSpPr>
              <p:spPr bwMode="auto">
                <a:xfrm>
                  <a:off x="630" y="2584"/>
                  <a:ext cx="695" cy="105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solidFill>
                      <a:srgbClr val="000000"/>
                    </a:solidFill>
                  </a:endParaRPr>
                </a:p>
              </p:txBody>
            </p:sp>
          </p:grpSp>
          <p:sp>
            <p:nvSpPr>
              <p:cNvPr id="455829" name="Rectangle 169"/>
              <p:cNvSpPr>
                <a:spLocks noChangeArrowheads="1"/>
              </p:cNvSpPr>
              <p:nvPr/>
            </p:nvSpPr>
            <p:spPr bwMode="auto">
              <a:xfrm>
                <a:off x="5255" y="426"/>
                <a:ext cx="68" cy="2297"/>
              </a:xfrm>
              <a:prstGeom prst="rect">
                <a:avLst/>
              </a:prstGeom>
              <a:gradFill rotWithShape="1">
                <a:gsLst>
                  <a:gs pos="0">
                    <a:srgbClr val="333333"/>
                  </a:gs>
                  <a:gs pos="5000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  <p:sp>
            <p:nvSpPr>
              <p:cNvPr id="455830" name="Freeform 170"/>
              <p:cNvSpPr>
                <a:spLocks/>
              </p:cNvSpPr>
              <p:nvPr/>
            </p:nvSpPr>
            <p:spPr bwMode="auto">
              <a:xfrm>
                <a:off x="5312" y="1007"/>
                <a:ext cx="237" cy="213"/>
              </a:xfrm>
              <a:custGeom>
                <a:avLst/>
                <a:gdLst>
                  <a:gd name="T0" fmla="*/ 2 w 296"/>
                  <a:gd name="T1" fmla="*/ 0 h 256"/>
                  <a:gd name="T2" fmla="*/ 77 w 296"/>
                  <a:gd name="T3" fmla="*/ 47 h 256"/>
                  <a:gd name="T4" fmla="*/ 78 w 296"/>
                  <a:gd name="T5" fmla="*/ 85 h 256"/>
                  <a:gd name="T6" fmla="*/ 0 w 296"/>
                  <a:gd name="T7" fmla="*/ 32 h 256"/>
                  <a:gd name="T8" fmla="*/ 2 w 296"/>
                  <a:gd name="T9" fmla="*/ 0 h 2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6"/>
                  <a:gd name="T16" fmla="*/ 0 h 256"/>
                  <a:gd name="T17" fmla="*/ 296 w 296"/>
                  <a:gd name="T18" fmla="*/ 256 h 25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6" h="256">
                    <a:moveTo>
                      <a:pt x="4" y="0"/>
                    </a:moveTo>
                    <a:cubicBezTo>
                      <a:pt x="55" y="10"/>
                      <a:pt x="144" y="68"/>
                      <a:pt x="292" y="144"/>
                    </a:cubicBezTo>
                    <a:cubicBezTo>
                      <a:pt x="290" y="178"/>
                      <a:pt x="296" y="188"/>
                      <a:pt x="296" y="256"/>
                    </a:cubicBezTo>
                    <a:cubicBezTo>
                      <a:pt x="296" y="256"/>
                      <a:pt x="160" y="176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55831" name="Freeform 171"/>
              <p:cNvSpPr>
                <a:spLocks/>
              </p:cNvSpPr>
              <p:nvPr/>
            </p:nvSpPr>
            <p:spPr bwMode="auto">
              <a:xfrm>
                <a:off x="5315" y="680"/>
                <a:ext cx="244" cy="240"/>
              </a:xfrm>
              <a:custGeom>
                <a:avLst/>
                <a:gdLst>
                  <a:gd name="T0" fmla="*/ 0 w 304"/>
                  <a:gd name="T1" fmla="*/ 0 h 288"/>
                  <a:gd name="T2" fmla="*/ 81 w 304"/>
                  <a:gd name="T3" fmla="*/ 55 h 288"/>
                  <a:gd name="T4" fmla="*/ 76 w 304"/>
                  <a:gd name="T5" fmla="*/ 97 h 288"/>
                  <a:gd name="T6" fmla="*/ 2 w 304"/>
                  <a:gd name="T7" fmla="*/ 42 h 288"/>
                  <a:gd name="T8" fmla="*/ 0 w 304"/>
                  <a:gd name="T9" fmla="*/ 0 h 28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4"/>
                  <a:gd name="T16" fmla="*/ 0 h 288"/>
                  <a:gd name="T17" fmla="*/ 304 w 304"/>
                  <a:gd name="T18" fmla="*/ 288 h 28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4" h="288">
                    <a:moveTo>
                      <a:pt x="0" y="0"/>
                    </a:moveTo>
                    <a:cubicBezTo>
                      <a:pt x="51" y="10"/>
                      <a:pt x="148" y="76"/>
                      <a:pt x="304" y="164"/>
                    </a:cubicBezTo>
                    <a:cubicBezTo>
                      <a:pt x="302" y="198"/>
                      <a:pt x="284" y="220"/>
                      <a:pt x="284" y="288"/>
                    </a:cubicBezTo>
                    <a:cubicBezTo>
                      <a:pt x="284" y="288"/>
                      <a:pt x="163" y="179"/>
                      <a:pt x="8" y="124"/>
                    </a:cubicBezTo>
                    <a:cubicBezTo>
                      <a:pt x="8" y="72"/>
                      <a:pt x="0" y="17"/>
                      <a:pt x="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55832" name="Oval 172"/>
              <p:cNvSpPr>
                <a:spLocks noChangeArrowheads="1"/>
              </p:cNvSpPr>
              <p:nvPr/>
            </p:nvSpPr>
            <p:spPr bwMode="auto">
              <a:xfrm>
                <a:off x="5520" y="2612"/>
                <a:ext cx="48" cy="98"/>
              </a:xfrm>
              <a:prstGeom prst="ellipse">
                <a:avLst/>
              </a:prstGeom>
              <a:solidFill>
                <a:srgbClr val="333333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  <p:sp>
            <p:nvSpPr>
              <p:cNvPr id="455833" name="Freeform 173"/>
              <p:cNvSpPr>
                <a:spLocks/>
              </p:cNvSpPr>
              <p:nvPr/>
            </p:nvSpPr>
            <p:spPr bwMode="auto">
              <a:xfrm>
                <a:off x="5302" y="2614"/>
                <a:ext cx="245" cy="200"/>
              </a:xfrm>
              <a:custGeom>
                <a:avLst/>
                <a:gdLst>
                  <a:gd name="T0" fmla="*/ 0 w 306"/>
                  <a:gd name="T1" fmla="*/ 36 h 240"/>
                  <a:gd name="T2" fmla="*/ 2 w 306"/>
                  <a:gd name="T3" fmla="*/ 81 h 240"/>
                  <a:gd name="T4" fmla="*/ 81 w 306"/>
                  <a:gd name="T5" fmla="*/ 37 h 240"/>
                  <a:gd name="T6" fmla="*/ 78 w 306"/>
                  <a:gd name="T7" fmla="*/ 0 h 240"/>
                  <a:gd name="T8" fmla="*/ 0 w 306"/>
                  <a:gd name="T9" fmla="*/ 36 h 2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6"/>
                  <a:gd name="T16" fmla="*/ 0 h 240"/>
                  <a:gd name="T17" fmla="*/ 306 w 306"/>
                  <a:gd name="T18" fmla="*/ 240 h 24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6" h="240">
                    <a:moveTo>
                      <a:pt x="0" y="106"/>
                    </a:moveTo>
                    <a:lnTo>
                      <a:pt x="2" y="240"/>
                    </a:lnTo>
                    <a:lnTo>
                      <a:pt x="306" y="110"/>
                    </a:lnTo>
                    <a:lnTo>
                      <a:pt x="300" y="0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3333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55834" name="AutoShape 174"/>
              <p:cNvSpPr>
                <a:spLocks noChangeArrowheads="1"/>
              </p:cNvSpPr>
              <p:nvPr/>
            </p:nvSpPr>
            <p:spPr bwMode="auto">
              <a:xfrm>
                <a:off x="4139" y="2678"/>
                <a:ext cx="1204" cy="164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  <p:sp>
            <p:nvSpPr>
              <p:cNvPr id="455835" name="AutoShape 175"/>
              <p:cNvSpPr>
                <a:spLocks noChangeArrowheads="1"/>
              </p:cNvSpPr>
              <p:nvPr/>
            </p:nvSpPr>
            <p:spPr bwMode="auto">
              <a:xfrm>
                <a:off x="4207" y="2717"/>
                <a:ext cx="1068" cy="8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  <p:sp>
            <p:nvSpPr>
              <p:cNvPr id="455836" name="Oval 176"/>
              <p:cNvSpPr>
                <a:spLocks noChangeArrowheads="1"/>
              </p:cNvSpPr>
              <p:nvPr/>
            </p:nvSpPr>
            <p:spPr bwMode="auto">
              <a:xfrm>
                <a:off x="4309" y="2383"/>
                <a:ext cx="156" cy="144"/>
              </a:xfrm>
              <a:prstGeom prst="ellipse">
                <a:avLst/>
              </a:prstGeom>
              <a:solidFill>
                <a:srgbClr val="33CC33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  <p:sp>
            <p:nvSpPr>
              <p:cNvPr id="455837" name="Oval 177"/>
              <p:cNvSpPr>
                <a:spLocks noChangeArrowheads="1"/>
              </p:cNvSpPr>
              <p:nvPr/>
            </p:nvSpPr>
            <p:spPr bwMode="auto">
              <a:xfrm>
                <a:off x="4486" y="2383"/>
                <a:ext cx="163" cy="144"/>
              </a:xfrm>
              <a:prstGeom prst="ellipse">
                <a:avLst/>
              </a:pr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>
                  <a:solidFill>
                    <a:srgbClr val="FF0000"/>
                  </a:solidFill>
                </a:endParaRPr>
              </a:p>
            </p:txBody>
          </p:sp>
          <p:sp>
            <p:nvSpPr>
              <p:cNvPr id="455838" name="Oval 178"/>
              <p:cNvSpPr>
                <a:spLocks noChangeArrowheads="1"/>
              </p:cNvSpPr>
              <p:nvPr/>
            </p:nvSpPr>
            <p:spPr bwMode="auto">
              <a:xfrm>
                <a:off x="4663" y="2383"/>
                <a:ext cx="156" cy="144"/>
              </a:xfrm>
              <a:prstGeom prst="ellipse">
                <a:avLst/>
              </a:prstGeom>
              <a:solidFill>
                <a:srgbClr val="33CC33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  <p:sp>
            <p:nvSpPr>
              <p:cNvPr id="455839" name="Rectangle 179"/>
              <p:cNvSpPr>
                <a:spLocks noChangeArrowheads="1"/>
              </p:cNvSpPr>
              <p:nvPr/>
            </p:nvSpPr>
            <p:spPr bwMode="auto">
              <a:xfrm>
                <a:off x="5065" y="1834"/>
                <a:ext cx="82" cy="772"/>
              </a:xfrm>
              <a:prstGeom prst="rect">
                <a:avLst/>
              </a:prstGeom>
              <a:solidFill>
                <a:srgbClr val="29292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455802" name="Group 48"/>
            <p:cNvGrpSpPr>
              <a:grpSpLocks/>
            </p:cNvGrpSpPr>
            <p:nvPr/>
          </p:nvGrpSpPr>
          <p:grpSpPr bwMode="auto">
            <a:xfrm>
              <a:off x="2795471" y="3465563"/>
              <a:ext cx="735669" cy="376863"/>
              <a:chOff x="3600" y="219"/>
              <a:chExt cx="360" cy="175"/>
            </a:xfrm>
          </p:grpSpPr>
          <p:sp>
            <p:nvSpPr>
              <p:cNvPr id="455803" name="Oval 49"/>
              <p:cNvSpPr>
                <a:spLocks noChangeArrowheads="1"/>
              </p:cNvSpPr>
              <p:nvPr/>
            </p:nvSpPr>
            <p:spPr bwMode="auto">
              <a:xfrm>
                <a:off x="3603" y="297"/>
                <a:ext cx="357" cy="9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  <p:sp>
            <p:nvSpPr>
              <p:cNvPr id="455804" name="Line 50"/>
              <p:cNvSpPr>
                <a:spLocks noChangeShapeType="1"/>
              </p:cNvSpPr>
              <p:nvPr/>
            </p:nvSpPr>
            <p:spPr bwMode="auto">
              <a:xfrm>
                <a:off x="3603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55805" name="Line 51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55806" name="Rectangle 52"/>
              <p:cNvSpPr>
                <a:spLocks noChangeArrowheads="1"/>
              </p:cNvSpPr>
              <p:nvPr/>
            </p:nvSpPr>
            <p:spPr bwMode="auto">
              <a:xfrm>
                <a:off x="3603" y="289"/>
                <a:ext cx="353" cy="59"/>
              </a:xfrm>
              <a:prstGeom prst="rect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 i="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55807" name="Oval 53"/>
              <p:cNvSpPr>
                <a:spLocks noChangeArrowheads="1"/>
              </p:cNvSpPr>
              <p:nvPr/>
            </p:nvSpPr>
            <p:spPr bwMode="auto">
              <a:xfrm>
                <a:off x="3600" y="219"/>
                <a:ext cx="357" cy="113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455808" name="Group 54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455813" name="Line 55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455814" name="Line 56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455815" name="Line 57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455809" name="Group 58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455810" name="Line 59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455811" name="Line 60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455812" name="Line 61"/>
                <p:cNvSpPr>
                  <a:spLocks noChangeShapeType="1"/>
                </p:cNvSpPr>
                <p:nvPr/>
              </p:nvSpPr>
              <p:spPr bwMode="auto">
                <a:xfrm>
                  <a:off x="2894" y="853"/>
                  <a:ext cx="52" cy="93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</p:grpSp>
      </p:grpSp>
      <p:grpSp>
        <p:nvGrpSpPr>
          <p:cNvPr id="248" name="Group 45"/>
          <p:cNvGrpSpPr>
            <a:grpSpLocks/>
          </p:cNvGrpSpPr>
          <p:nvPr/>
        </p:nvGrpSpPr>
        <p:grpSpPr bwMode="auto">
          <a:xfrm>
            <a:off x="1123950" y="1882775"/>
            <a:ext cx="976313" cy="1460500"/>
            <a:chOff x="651" y="681"/>
            <a:chExt cx="615" cy="920"/>
          </a:xfrm>
        </p:grpSpPr>
        <p:sp>
          <p:nvSpPr>
            <p:cNvPr id="455782" name="Freeform 46"/>
            <p:cNvSpPr>
              <a:spLocks/>
            </p:cNvSpPr>
            <p:nvPr/>
          </p:nvSpPr>
          <p:spPr bwMode="auto">
            <a:xfrm>
              <a:off x="662" y="698"/>
              <a:ext cx="604" cy="903"/>
            </a:xfrm>
            <a:custGeom>
              <a:avLst/>
              <a:gdLst>
                <a:gd name="T0" fmla="*/ 496 w 604"/>
                <a:gd name="T1" fmla="*/ 0 h 903"/>
                <a:gd name="T2" fmla="*/ 604 w 604"/>
                <a:gd name="T3" fmla="*/ 903 h 903"/>
                <a:gd name="T4" fmla="*/ 0 w 604"/>
                <a:gd name="T5" fmla="*/ 788 h 903"/>
                <a:gd name="T6" fmla="*/ 456 w 604"/>
                <a:gd name="T7" fmla="*/ 750 h 903"/>
                <a:gd name="T8" fmla="*/ 496 w 604"/>
                <a:gd name="T9" fmla="*/ 0 h 90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04"/>
                <a:gd name="T16" fmla="*/ 0 h 903"/>
                <a:gd name="T17" fmla="*/ 604 w 604"/>
                <a:gd name="T18" fmla="*/ 903 h 90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04" h="903">
                  <a:moveTo>
                    <a:pt x="496" y="0"/>
                  </a:moveTo>
                  <a:lnTo>
                    <a:pt x="604" y="903"/>
                  </a:lnTo>
                  <a:lnTo>
                    <a:pt x="0" y="788"/>
                  </a:lnTo>
                  <a:lnTo>
                    <a:pt x="456" y="750"/>
                  </a:lnTo>
                  <a:lnTo>
                    <a:pt x="496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FF0000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grpSp>
          <p:nvGrpSpPr>
            <p:cNvPr id="455783" name="Group 47"/>
            <p:cNvGrpSpPr>
              <a:grpSpLocks/>
            </p:cNvGrpSpPr>
            <p:nvPr/>
          </p:nvGrpSpPr>
          <p:grpSpPr bwMode="auto">
            <a:xfrm>
              <a:off x="651" y="681"/>
              <a:ext cx="501" cy="828"/>
              <a:chOff x="569" y="2954"/>
              <a:chExt cx="501" cy="828"/>
            </a:xfrm>
          </p:grpSpPr>
          <p:sp>
            <p:nvSpPr>
              <p:cNvPr id="455784" name="Rectangle 48"/>
              <p:cNvSpPr>
                <a:spLocks noChangeArrowheads="1"/>
              </p:cNvSpPr>
              <p:nvPr/>
            </p:nvSpPr>
            <p:spPr bwMode="auto">
              <a:xfrm>
                <a:off x="576" y="2973"/>
                <a:ext cx="493" cy="790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  <p:sp>
            <p:nvSpPr>
              <p:cNvPr id="455785" name="Text Box 49"/>
              <p:cNvSpPr txBox="1">
                <a:spLocks noChangeArrowheads="1"/>
              </p:cNvSpPr>
              <p:nvPr/>
            </p:nvSpPr>
            <p:spPr bwMode="auto">
              <a:xfrm>
                <a:off x="593" y="2954"/>
                <a:ext cx="477" cy="8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1600" i="0">
                    <a:solidFill>
                      <a:srgbClr val="000000"/>
                    </a:solidFill>
                    <a:latin typeface="Arial" charset="0"/>
                  </a:rPr>
                  <a:t>DHCP</a:t>
                </a:r>
              </a:p>
              <a:p>
                <a:pPr algn="ctr" eaLnBrk="0" hangingPunct="0"/>
                <a:r>
                  <a:rPr lang="en-US" sz="1600" i="0">
                    <a:solidFill>
                      <a:srgbClr val="000000"/>
                    </a:solidFill>
                    <a:latin typeface="Arial" charset="0"/>
                  </a:rPr>
                  <a:t>UDP</a:t>
                </a:r>
              </a:p>
              <a:p>
                <a:pPr algn="ctr" eaLnBrk="0" hangingPunct="0"/>
                <a:r>
                  <a:rPr lang="en-US" sz="1600" i="0">
                    <a:solidFill>
                      <a:srgbClr val="000000"/>
                    </a:solidFill>
                    <a:latin typeface="Arial" charset="0"/>
                  </a:rPr>
                  <a:t>IP</a:t>
                </a:r>
              </a:p>
              <a:p>
                <a:pPr algn="ctr" eaLnBrk="0" hangingPunct="0"/>
                <a:r>
                  <a:rPr lang="en-US" sz="1600" i="0">
                    <a:solidFill>
                      <a:srgbClr val="000000"/>
                    </a:solidFill>
                    <a:latin typeface="Arial" charset="0"/>
                  </a:rPr>
                  <a:t>Eth</a:t>
                </a:r>
              </a:p>
              <a:p>
                <a:pPr algn="ctr" eaLnBrk="0" hangingPunct="0"/>
                <a:r>
                  <a:rPr lang="en-US" sz="1600" i="0">
                    <a:solidFill>
                      <a:srgbClr val="000000"/>
                    </a:solidFill>
                    <a:latin typeface="Arial" charset="0"/>
                  </a:rPr>
                  <a:t>Phy</a:t>
                </a:r>
              </a:p>
            </p:txBody>
          </p:sp>
          <p:sp>
            <p:nvSpPr>
              <p:cNvPr id="455786" name="Line 50"/>
              <p:cNvSpPr>
                <a:spLocks noChangeShapeType="1"/>
              </p:cNvSpPr>
              <p:nvPr/>
            </p:nvSpPr>
            <p:spPr bwMode="auto">
              <a:xfrm>
                <a:off x="578" y="3130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55787" name="Line 51"/>
              <p:cNvSpPr>
                <a:spLocks noChangeShapeType="1"/>
              </p:cNvSpPr>
              <p:nvPr/>
            </p:nvSpPr>
            <p:spPr bwMode="auto">
              <a:xfrm>
                <a:off x="575" y="3289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55788" name="Line 52"/>
              <p:cNvSpPr>
                <a:spLocks noChangeShapeType="1"/>
              </p:cNvSpPr>
              <p:nvPr/>
            </p:nvSpPr>
            <p:spPr bwMode="auto">
              <a:xfrm>
                <a:off x="572" y="3448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55789" name="Line 53"/>
              <p:cNvSpPr>
                <a:spLocks noChangeShapeType="1"/>
              </p:cNvSpPr>
              <p:nvPr/>
            </p:nvSpPr>
            <p:spPr bwMode="auto">
              <a:xfrm>
                <a:off x="569" y="3607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</p:grpSp>
      <p:grpSp>
        <p:nvGrpSpPr>
          <p:cNvPr id="257" name="Group 57"/>
          <p:cNvGrpSpPr>
            <a:grpSpLocks/>
          </p:cNvGrpSpPr>
          <p:nvPr/>
        </p:nvGrpSpPr>
        <p:grpSpPr bwMode="auto">
          <a:xfrm>
            <a:off x="280988" y="3954463"/>
            <a:ext cx="1081087" cy="1166812"/>
            <a:chOff x="42" y="744"/>
            <a:chExt cx="681" cy="735"/>
          </a:xfrm>
        </p:grpSpPr>
        <p:grpSp>
          <p:nvGrpSpPr>
            <p:cNvPr id="455750" name="Group 58"/>
            <p:cNvGrpSpPr>
              <a:grpSpLocks/>
            </p:cNvGrpSpPr>
            <p:nvPr/>
          </p:nvGrpSpPr>
          <p:grpSpPr bwMode="auto">
            <a:xfrm>
              <a:off x="42" y="886"/>
              <a:ext cx="681" cy="468"/>
              <a:chOff x="42" y="886"/>
              <a:chExt cx="681" cy="468"/>
            </a:xfrm>
          </p:grpSpPr>
          <p:grpSp>
            <p:nvGrpSpPr>
              <p:cNvPr id="455752" name="Group 59"/>
              <p:cNvGrpSpPr>
                <a:grpSpLocks/>
              </p:cNvGrpSpPr>
              <p:nvPr/>
            </p:nvGrpSpPr>
            <p:grpSpPr bwMode="auto">
              <a:xfrm>
                <a:off x="278" y="886"/>
                <a:ext cx="397" cy="154"/>
                <a:chOff x="740" y="3209"/>
                <a:chExt cx="397" cy="154"/>
              </a:xfrm>
            </p:grpSpPr>
            <p:grpSp>
              <p:nvGrpSpPr>
                <p:cNvPr id="455777" name="Group 60"/>
                <p:cNvGrpSpPr>
                  <a:grpSpLocks/>
                </p:cNvGrpSpPr>
                <p:nvPr/>
              </p:nvGrpSpPr>
              <p:grpSpPr bwMode="auto">
                <a:xfrm>
                  <a:off x="794" y="3209"/>
                  <a:ext cx="343" cy="154"/>
                  <a:chOff x="844" y="3337"/>
                  <a:chExt cx="343" cy="154"/>
                </a:xfrm>
              </p:grpSpPr>
              <p:sp>
                <p:nvSpPr>
                  <p:cNvPr id="455780" name="Rectangle 61"/>
                  <p:cNvSpPr>
                    <a:spLocks noChangeArrowheads="1"/>
                  </p:cNvSpPr>
                  <p:nvPr/>
                </p:nvSpPr>
                <p:spPr bwMode="auto">
                  <a:xfrm>
                    <a:off x="889" y="3370"/>
                    <a:ext cx="245" cy="86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455781" name="Text Box 6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44" y="3337"/>
                    <a:ext cx="343" cy="154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pPr eaLnBrk="0" hangingPunct="0"/>
                    <a:r>
                      <a:rPr lang="en-US" sz="1000" i="0">
                        <a:solidFill>
                          <a:srgbClr val="FFFFFF"/>
                        </a:solidFill>
                        <a:latin typeface="Arial" charset="0"/>
                      </a:rPr>
                      <a:t>DHCP</a:t>
                    </a:r>
                  </a:p>
                </p:txBody>
              </p:sp>
            </p:grpSp>
            <p:sp>
              <p:nvSpPr>
                <p:cNvPr id="455778" name="Rectangle 63"/>
                <p:cNvSpPr>
                  <a:spLocks noChangeArrowheads="1"/>
                </p:cNvSpPr>
                <p:nvPr/>
              </p:nvSpPr>
              <p:spPr bwMode="auto">
                <a:xfrm>
                  <a:off x="750" y="3244"/>
                  <a:ext cx="88" cy="82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55779" name="Rectangle 64"/>
                <p:cNvSpPr>
                  <a:spLocks noChangeArrowheads="1"/>
                </p:cNvSpPr>
                <p:nvPr/>
              </p:nvSpPr>
              <p:spPr bwMode="auto">
                <a:xfrm>
                  <a:off x="740" y="3238"/>
                  <a:ext cx="354" cy="94"/>
                </a:xfrm>
                <a:prstGeom prst="rect">
                  <a:avLst/>
                </a:prstGeom>
                <a:noFill/>
                <a:ln w="9525">
                  <a:solidFill>
                    <a:schemeClr val="accent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455753" name="Group 65"/>
              <p:cNvGrpSpPr>
                <a:grpSpLocks/>
              </p:cNvGrpSpPr>
              <p:nvPr/>
            </p:nvGrpSpPr>
            <p:grpSpPr bwMode="auto">
              <a:xfrm>
                <a:off x="278" y="1034"/>
                <a:ext cx="397" cy="154"/>
                <a:chOff x="836" y="3305"/>
                <a:chExt cx="397" cy="154"/>
              </a:xfrm>
            </p:grpSpPr>
            <p:grpSp>
              <p:nvGrpSpPr>
                <p:cNvPr id="455771" name="Group 66"/>
                <p:cNvGrpSpPr>
                  <a:grpSpLocks/>
                </p:cNvGrpSpPr>
                <p:nvPr/>
              </p:nvGrpSpPr>
              <p:grpSpPr bwMode="auto">
                <a:xfrm>
                  <a:off x="890" y="3305"/>
                  <a:ext cx="343" cy="154"/>
                  <a:chOff x="844" y="3337"/>
                  <a:chExt cx="343" cy="154"/>
                </a:xfrm>
              </p:grpSpPr>
              <p:sp>
                <p:nvSpPr>
                  <p:cNvPr id="455775" name="Rectangle 67"/>
                  <p:cNvSpPr>
                    <a:spLocks noChangeArrowheads="1"/>
                  </p:cNvSpPr>
                  <p:nvPr/>
                </p:nvSpPr>
                <p:spPr bwMode="auto">
                  <a:xfrm>
                    <a:off x="889" y="3370"/>
                    <a:ext cx="245" cy="86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455776" name="Text Box 6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44" y="3337"/>
                    <a:ext cx="343" cy="154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pPr eaLnBrk="0" hangingPunct="0"/>
                    <a:r>
                      <a:rPr lang="en-US" sz="1000" i="0">
                        <a:solidFill>
                          <a:srgbClr val="FFFFFF"/>
                        </a:solidFill>
                        <a:latin typeface="Arial" charset="0"/>
                      </a:rPr>
                      <a:t>DHCP</a:t>
                    </a:r>
                  </a:p>
                </p:txBody>
              </p:sp>
            </p:grpSp>
            <p:grpSp>
              <p:nvGrpSpPr>
                <p:cNvPr id="455772" name="Group 69"/>
                <p:cNvGrpSpPr>
                  <a:grpSpLocks/>
                </p:cNvGrpSpPr>
                <p:nvPr/>
              </p:nvGrpSpPr>
              <p:grpSpPr bwMode="auto">
                <a:xfrm>
                  <a:off x="836" y="3334"/>
                  <a:ext cx="354" cy="94"/>
                  <a:chOff x="836" y="3334"/>
                  <a:chExt cx="354" cy="94"/>
                </a:xfrm>
              </p:grpSpPr>
              <p:sp>
                <p:nvSpPr>
                  <p:cNvPr id="455773" name="Rectangle 70"/>
                  <p:cNvSpPr>
                    <a:spLocks noChangeArrowheads="1"/>
                  </p:cNvSpPr>
                  <p:nvPr/>
                </p:nvSpPr>
                <p:spPr bwMode="auto">
                  <a:xfrm>
                    <a:off x="846" y="3340"/>
                    <a:ext cx="88" cy="82"/>
                  </a:xfrm>
                  <a:prstGeom prst="rect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455774" name="Rectangle 71"/>
                  <p:cNvSpPr>
                    <a:spLocks noChangeArrowheads="1"/>
                  </p:cNvSpPr>
                  <p:nvPr/>
                </p:nvSpPr>
                <p:spPr bwMode="auto">
                  <a:xfrm>
                    <a:off x="836" y="3334"/>
                    <a:ext cx="354" cy="94"/>
                  </a:xfrm>
                  <a:prstGeom prst="rect">
                    <a:avLst/>
                  </a:prstGeom>
                  <a:noFill/>
                  <a:ln w="9525">
                    <a:solidFill>
                      <a:schemeClr val="accent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>
                      <a:solidFill>
                        <a:srgbClr val="000000"/>
                      </a:solidFill>
                    </a:endParaRPr>
                  </a:p>
                </p:txBody>
              </p:sp>
            </p:grpSp>
          </p:grpSp>
          <p:grpSp>
            <p:nvGrpSpPr>
              <p:cNvPr id="455754" name="Group 72"/>
              <p:cNvGrpSpPr>
                <a:grpSpLocks/>
              </p:cNvGrpSpPr>
              <p:nvPr/>
            </p:nvGrpSpPr>
            <p:grpSpPr bwMode="auto">
              <a:xfrm>
                <a:off x="165" y="1054"/>
                <a:ext cx="480" cy="112"/>
                <a:chOff x="627" y="3377"/>
                <a:chExt cx="480" cy="112"/>
              </a:xfrm>
            </p:grpSpPr>
            <p:sp>
              <p:nvSpPr>
                <p:cNvPr id="455769" name="Rectangle 73"/>
                <p:cNvSpPr>
                  <a:spLocks noChangeArrowheads="1"/>
                </p:cNvSpPr>
                <p:nvPr/>
              </p:nvSpPr>
              <p:spPr bwMode="auto">
                <a:xfrm>
                  <a:off x="636" y="3388"/>
                  <a:ext cx="96" cy="93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55770" name="Rectangle 74"/>
                <p:cNvSpPr>
                  <a:spLocks noChangeArrowheads="1"/>
                </p:cNvSpPr>
                <p:nvPr/>
              </p:nvSpPr>
              <p:spPr bwMode="auto">
                <a:xfrm>
                  <a:off x="627" y="3377"/>
                  <a:ext cx="480" cy="112"/>
                </a:xfrm>
                <a:prstGeom prst="rect">
                  <a:avLst/>
                </a:prstGeom>
                <a:noFill/>
                <a:ln w="9525">
                  <a:solidFill>
                    <a:schemeClr val="accent2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455755" name="Group 75"/>
              <p:cNvGrpSpPr>
                <a:grpSpLocks/>
              </p:cNvGrpSpPr>
              <p:nvPr/>
            </p:nvGrpSpPr>
            <p:grpSpPr bwMode="auto">
              <a:xfrm>
                <a:off x="42" y="1200"/>
                <a:ext cx="681" cy="154"/>
                <a:chOff x="504" y="3523"/>
                <a:chExt cx="681" cy="154"/>
              </a:xfrm>
            </p:grpSpPr>
            <p:grpSp>
              <p:nvGrpSpPr>
                <p:cNvPr id="455756" name="Group 76"/>
                <p:cNvGrpSpPr>
                  <a:grpSpLocks/>
                </p:cNvGrpSpPr>
                <p:nvPr/>
              </p:nvGrpSpPr>
              <p:grpSpPr bwMode="auto">
                <a:xfrm>
                  <a:off x="623" y="3523"/>
                  <a:ext cx="510" cy="154"/>
                  <a:chOff x="723" y="3453"/>
                  <a:chExt cx="510" cy="154"/>
                </a:xfrm>
              </p:grpSpPr>
              <p:grpSp>
                <p:nvGrpSpPr>
                  <p:cNvPr id="455760" name="Group 77"/>
                  <p:cNvGrpSpPr>
                    <a:grpSpLocks/>
                  </p:cNvGrpSpPr>
                  <p:nvPr/>
                </p:nvGrpSpPr>
                <p:grpSpPr bwMode="auto">
                  <a:xfrm>
                    <a:off x="836" y="3453"/>
                    <a:ext cx="397" cy="154"/>
                    <a:chOff x="836" y="3305"/>
                    <a:chExt cx="397" cy="154"/>
                  </a:xfrm>
                </p:grpSpPr>
                <p:grpSp>
                  <p:nvGrpSpPr>
                    <p:cNvPr id="455763" name="Group 78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90" y="3305"/>
                      <a:ext cx="343" cy="154"/>
                      <a:chOff x="844" y="3337"/>
                      <a:chExt cx="343" cy="154"/>
                    </a:xfrm>
                  </p:grpSpPr>
                  <p:sp>
                    <p:nvSpPr>
                      <p:cNvPr id="455767" name="Rectangle 79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889" y="3370"/>
                        <a:ext cx="245" cy="86"/>
                      </a:xfrm>
                      <a:prstGeom prst="rect">
                        <a:avLst/>
                      </a:prstGeom>
                      <a:solidFill>
                        <a:srgbClr val="FF0000"/>
                      </a:solidFill>
                      <a:ln w="9525">
                        <a:solidFill>
                          <a:schemeClr val="bg1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pPr eaLnBrk="0" hangingPunct="0"/>
                        <a:endParaRPr lang="el-GR">
                          <a:solidFill>
                            <a:srgbClr val="000000"/>
                          </a:solidFill>
                        </a:endParaRPr>
                      </a:p>
                    </p:txBody>
                  </p:sp>
                  <p:sp>
                    <p:nvSpPr>
                      <p:cNvPr id="455768" name="Text Box 80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844" y="3337"/>
                        <a:ext cx="343" cy="154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 wrap="none">
                        <a:spAutoFit/>
                      </a:bodyPr>
                      <a:lstStyle/>
                      <a:p>
                        <a:pPr eaLnBrk="0" hangingPunct="0"/>
                        <a:r>
                          <a:rPr lang="en-US" sz="1000" i="0">
                            <a:solidFill>
                              <a:srgbClr val="FFFFFF"/>
                            </a:solidFill>
                            <a:latin typeface="Arial" charset="0"/>
                          </a:rPr>
                          <a:t>DHCP</a:t>
                        </a:r>
                      </a:p>
                    </p:txBody>
                  </p:sp>
                </p:grpSp>
                <p:grpSp>
                  <p:nvGrpSpPr>
                    <p:cNvPr id="455764" name="Group 81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36" y="3334"/>
                      <a:ext cx="354" cy="94"/>
                      <a:chOff x="836" y="3334"/>
                      <a:chExt cx="354" cy="94"/>
                    </a:xfrm>
                  </p:grpSpPr>
                  <p:sp>
                    <p:nvSpPr>
                      <p:cNvPr id="455765" name="Rectangle 82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846" y="3340"/>
                        <a:ext cx="88" cy="82"/>
                      </a:xfrm>
                      <a:prstGeom prst="rect">
                        <a:avLst/>
                      </a:prstGeom>
                      <a:solidFill>
                        <a:schemeClr val="accent1"/>
                      </a:solidFill>
                      <a:ln w="9525">
                        <a:solidFill>
                          <a:schemeClr val="bg1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pPr eaLnBrk="0" hangingPunct="0"/>
                        <a:endParaRPr lang="el-GR">
                          <a:solidFill>
                            <a:srgbClr val="000000"/>
                          </a:solidFill>
                        </a:endParaRPr>
                      </a:p>
                    </p:txBody>
                  </p:sp>
                  <p:sp>
                    <p:nvSpPr>
                      <p:cNvPr id="455766" name="Rectangle 83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836" y="3334"/>
                        <a:ext cx="354" cy="94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accent1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pPr eaLnBrk="0" hangingPunct="0"/>
                        <a:endParaRPr lang="el-GR">
                          <a:solidFill>
                            <a:srgbClr val="000000"/>
                          </a:solidFill>
                        </a:endParaRPr>
                      </a:p>
                    </p:txBody>
                  </p:sp>
                </p:grpSp>
              </p:grpSp>
              <p:sp>
                <p:nvSpPr>
                  <p:cNvPr id="455761" name="Rectangle 84"/>
                  <p:cNvSpPr>
                    <a:spLocks noChangeArrowheads="1"/>
                  </p:cNvSpPr>
                  <p:nvPr/>
                </p:nvSpPr>
                <p:spPr bwMode="auto">
                  <a:xfrm>
                    <a:off x="732" y="3484"/>
                    <a:ext cx="96" cy="93"/>
                  </a:xfrm>
                  <a:prstGeom prst="rect">
                    <a:avLst/>
                  </a:prstGeom>
                  <a:solidFill>
                    <a:schemeClr val="accent2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455762" name="Rectangle 85"/>
                  <p:cNvSpPr>
                    <a:spLocks noChangeArrowheads="1"/>
                  </p:cNvSpPr>
                  <p:nvPr/>
                </p:nvSpPr>
                <p:spPr bwMode="auto">
                  <a:xfrm>
                    <a:off x="723" y="3473"/>
                    <a:ext cx="480" cy="112"/>
                  </a:xfrm>
                  <a:prstGeom prst="rect">
                    <a:avLst/>
                  </a:prstGeom>
                  <a:noFill/>
                  <a:ln w="9525">
                    <a:solidFill>
                      <a:schemeClr val="accent2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>
                      <a:solidFill>
                        <a:srgbClr val="000000"/>
                      </a:solidFill>
                    </a:endParaRPr>
                  </a:p>
                </p:txBody>
              </p:sp>
            </p:grpSp>
            <p:sp>
              <p:nvSpPr>
                <p:cNvPr id="455757" name="Rectangle 86"/>
                <p:cNvSpPr>
                  <a:spLocks noChangeArrowheads="1"/>
                </p:cNvSpPr>
                <p:nvPr/>
              </p:nvSpPr>
              <p:spPr bwMode="auto">
                <a:xfrm>
                  <a:off x="517" y="3545"/>
                  <a:ext cx="94" cy="108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55758" name="Rectangle 87"/>
                <p:cNvSpPr>
                  <a:spLocks noChangeArrowheads="1"/>
                </p:cNvSpPr>
                <p:nvPr/>
              </p:nvSpPr>
              <p:spPr bwMode="auto">
                <a:xfrm>
                  <a:off x="1115" y="3544"/>
                  <a:ext cx="60" cy="108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55759" name="Rectangle 88"/>
                <p:cNvSpPr>
                  <a:spLocks noChangeArrowheads="1"/>
                </p:cNvSpPr>
                <p:nvPr/>
              </p:nvSpPr>
              <p:spPr bwMode="auto">
                <a:xfrm>
                  <a:off x="504" y="3529"/>
                  <a:ext cx="681" cy="138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455751" name="AutoShape 89"/>
            <p:cNvSpPr>
              <a:spLocks noChangeArrowheads="1"/>
            </p:cNvSpPr>
            <p:nvPr/>
          </p:nvSpPr>
          <p:spPr bwMode="auto">
            <a:xfrm>
              <a:off x="384" y="744"/>
              <a:ext cx="240" cy="735"/>
            </a:xfrm>
            <a:prstGeom prst="downArrow">
              <a:avLst>
                <a:gd name="adj1" fmla="val 54167"/>
                <a:gd name="adj2" fmla="val 49170"/>
              </a:avLst>
            </a:prstGeom>
            <a:gradFill rotWithShape="1">
              <a:gsLst>
                <a:gs pos="0">
                  <a:srgbClr val="FF0000">
                    <a:alpha val="25000"/>
                  </a:srgbClr>
                </a:gs>
                <a:gs pos="100000">
                  <a:srgbClr val="FF0000">
                    <a:alpha val="25000"/>
                  </a:srgb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</p:grpSp>
      <p:grpSp>
        <p:nvGrpSpPr>
          <p:cNvPr id="290" name="Group 90"/>
          <p:cNvGrpSpPr>
            <a:grpSpLocks/>
          </p:cNvGrpSpPr>
          <p:nvPr/>
        </p:nvGrpSpPr>
        <p:grpSpPr bwMode="auto">
          <a:xfrm>
            <a:off x="377825" y="5040313"/>
            <a:ext cx="1081088" cy="244475"/>
            <a:chOff x="504" y="3523"/>
            <a:chExt cx="681" cy="154"/>
          </a:xfrm>
        </p:grpSpPr>
        <p:grpSp>
          <p:nvGrpSpPr>
            <p:cNvPr id="455737" name="Group 91"/>
            <p:cNvGrpSpPr>
              <a:grpSpLocks/>
            </p:cNvGrpSpPr>
            <p:nvPr/>
          </p:nvGrpSpPr>
          <p:grpSpPr bwMode="auto">
            <a:xfrm>
              <a:off x="623" y="3523"/>
              <a:ext cx="510" cy="154"/>
              <a:chOff x="723" y="3453"/>
              <a:chExt cx="510" cy="154"/>
            </a:xfrm>
          </p:grpSpPr>
          <p:grpSp>
            <p:nvGrpSpPr>
              <p:cNvPr id="455741" name="Group 92"/>
              <p:cNvGrpSpPr>
                <a:grpSpLocks/>
              </p:cNvGrpSpPr>
              <p:nvPr/>
            </p:nvGrpSpPr>
            <p:grpSpPr bwMode="auto">
              <a:xfrm>
                <a:off x="836" y="3453"/>
                <a:ext cx="397" cy="154"/>
                <a:chOff x="836" y="3305"/>
                <a:chExt cx="397" cy="154"/>
              </a:xfrm>
            </p:grpSpPr>
            <p:grpSp>
              <p:nvGrpSpPr>
                <p:cNvPr id="455744" name="Group 93"/>
                <p:cNvGrpSpPr>
                  <a:grpSpLocks/>
                </p:cNvGrpSpPr>
                <p:nvPr/>
              </p:nvGrpSpPr>
              <p:grpSpPr bwMode="auto">
                <a:xfrm>
                  <a:off x="890" y="3305"/>
                  <a:ext cx="343" cy="154"/>
                  <a:chOff x="844" y="3337"/>
                  <a:chExt cx="343" cy="154"/>
                </a:xfrm>
              </p:grpSpPr>
              <p:sp>
                <p:nvSpPr>
                  <p:cNvPr id="455748" name="Rectangle 94"/>
                  <p:cNvSpPr>
                    <a:spLocks noChangeArrowheads="1"/>
                  </p:cNvSpPr>
                  <p:nvPr/>
                </p:nvSpPr>
                <p:spPr bwMode="auto">
                  <a:xfrm>
                    <a:off x="889" y="3370"/>
                    <a:ext cx="245" cy="86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455749" name="Text Box 95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44" y="3337"/>
                    <a:ext cx="343" cy="154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pPr eaLnBrk="0" hangingPunct="0"/>
                    <a:r>
                      <a:rPr lang="en-US" sz="1000" i="0">
                        <a:solidFill>
                          <a:srgbClr val="FFFFFF"/>
                        </a:solidFill>
                        <a:latin typeface="Arial" charset="0"/>
                      </a:rPr>
                      <a:t>DHCP</a:t>
                    </a:r>
                  </a:p>
                </p:txBody>
              </p:sp>
            </p:grpSp>
            <p:grpSp>
              <p:nvGrpSpPr>
                <p:cNvPr id="455745" name="Group 96"/>
                <p:cNvGrpSpPr>
                  <a:grpSpLocks/>
                </p:cNvGrpSpPr>
                <p:nvPr/>
              </p:nvGrpSpPr>
              <p:grpSpPr bwMode="auto">
                <a:xfrm>
                  <a:off x="836" y="3334"/>
                  <a:ext cx="354" cy="94"/>
                  <a:chOff x="836" y="3334"/>
                  <a:chExt cx="354" cy="94"/>
                </a:xfrm>
              </p:grpSpPr>
              <p:sp>
                <p:nvSpPr>
                  <p:cNvPr id="455746" name="Rectangle 97"/>
                  <p:cNvSpPr>
                    <a:spLocks noChangeArrowheads="1"/>
                  </p:cNvSpPr>
                  <p:nvPr/>
                </p:nvSpPr>
                <p:spPr bwMode="auto">
                  <a:xfrm>
                    <a:off x="846" y="3340"/>
                    <a:ext cx="88" cy="82"/>
                  </a:xfrm>
                  <a:prstGeom prst="rect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455747" name="Rectangle 98"/>
                  <p:cNvSpPr>
                    <a:spLocks noChangeArrowheads="1"/>
                  </p:cNvSpPr>
                  <p:nvPr/>
                </p:nvSpPr>
                <p:spPr bwMode="auto">
                  <a:xfrm>
                    <a:off x="836" y="3334"/>
                    <a:ext cx="354" cy="94"/>
                  </a:xfrm>
                  <a:prstGeom prst="rect">
                    <a:avLst/>
                  </a:prstGeom>
                  <a:noFill/>
                  <a:ln w="9525">
                    <a:solidFill>
                      <a:schemeClr val="accent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>
                      <a:solidFill>
                        <a:srgbClr val="000000"/>
                      </a:solidFill>
                    </a:endParaRPr>
                  </a:p>
                </p:txBody>
              </p:sp>
            </p:grpSp>
          </p:grpSp>
          <p:sp>
            <p:nvSpPr>
              <p:cNvPr id="455742" name="Rectangle 99"/>
              <p:cNvSpPr>
                <a:spLocks noChangeArrowheads="1"/>
              </p:cNvSpPr>
              <p:nvPr/>
            </p:nvSpPr>
            <p:spPr bwMode="auto">
              <a:xfrm>
                <a:off x="732" y="3484"/>
                <a:ext cx="96" cy="93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  <p:sp>
            <p:nvSpPr>
              <p:cNvPr id="455743" name="Rectangle 100"/>
              <p:cNvSpPr>
                <a:spLocks noChangeArrowheads="1"/>
              </p:cNvSpPr>
              <p:nvPr/>
            </p:nvSpPr>
            <p:spPr bwMode="auto">
              <a:xfrm>
                <a:off x="723" y="3473"/>
                <a:ext cx="480" cy="112"/>
              </a:xfrm>
              <a:prstGeom prst="rect">
                <a:avLst/>
              </a:prstGeom>
              <a:noFill/>
              <a:ln w="9525">
                <a:solidFill>
                  <a:schemeClr val="accent2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455738" name="Rectangle 101"/>
            <p:cNvSpPr>
              <a:spLocks noChangeArrowheads="1"/>
            </p:cNvSpPr>
            <p:nvPr/>
          </p:nvSpPr>
          <p:spPr bwMode="auto">
            <a:xfrm>
              <a:off x="517" y="3545"/>
              <a:ext cx="94" cy="108"/>
            </a:xfrm>
            <a:prstGeom prst="rect">
              <a:avLst/>
            </a:prstGeom>
            <a:solidFill>
              <a:schemeClr val="tx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455739" name="Rectangle 102"/>
            <p:cNvSpPr>
              <a:spLocks noChangeArrowheads="1"/>
            </p:cNvSpPr>
            <p:nvPr/>
          </p:nvSpPr>
          <p:spPr bwMode="auto">
            <a:xfrm>
              <a:off x="1115" y="3544"/>
              <a:ext cx="60" cy="108"/>
            </a:xfrm>
            <a:prstGeom prst="rect">
              <a:avLst/>
            </a:prstGeom>
            <a:solidFill>
              <a:schemeClr val="tx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455740" name="Rectangle 103"/>
            <p:cNvSpPr>
              <a:spLocks noChangeArrowheads="1"/>
            </p:cNvSpPr>
            <p:nvPr/>
          </p:nvSpPr>
          <p:spPr bwMode="auto">
            <a:xfrm>
              <a:off x="504" y="3529"/>
              <a:ext cx="681" cy="1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</p:grpSp>
      <p:grpSp>
        <p:nvGrpSpPr>
          <p:cNvPr id="304" name="Group 104"/>
          <p:cNvGrpSpPr>
            <a:grpSpLocks/>
          </p:cNvGrpSpPr>
          <p:nvPr/>
        </p:nvGrpSpPr>
        <p:grpSpPr bwMode="auto">
          <a:xfrm>
            <a:off x="1406525" y="3883025"/>
            <a:ext cx="1316038" cy="1314450"/>
            <a:chOff x="931" y="1941"/>
            <a:chExt cx="829" cy="828"/>
          </a:xfrm>
        </p:grpSpPr>
        <p:sp>
          <p:nvSpPr>
            <p:cNvPr id="455729" name="Freeform 105"/>
            <p:cNvSpPr>
              <a:spLocks/>
            </p:cNvSpPr>
            <p:nvPr/>
          </p:nvSpPr>
          <p:spPr bwMode="auto">
            <a:xfrm>
              <a:off x="1424" y="1965"/>
              <a:ext cx="336" cy="801"/>
            </a:xfrm>
            <a:custGeom>
              <a:avLst/>
              <a:gdLst>
                <a:gd name="T0" fmla="*/ 1 w 551"/>
                <a:gd name="T1" fmla="*/ 0 h 801"/>
                <a:gd name="T2" fmla="*/ 17 w 551"/>
                <a:gd name="T3" fmla="*/ 402 h 801"/>
                <a:gd name="T4" fmla="*/ 1 w 551"/>
                <a:gd name="T5" fmla="*/ 801 h 801"/>
                <a:gd name="T6" fmla="*/ 1 w 551"/>
                <a:gd name="T7" fmla="*/ 535 h 801"/>
                <a:gd name="T8" fmla="*/ 0 w 551"/>
                <a:gd name="T9" fmla="*/ 371 h 801"/>
                <a:gd name="T10" fmla="*/ 1 w 551"/>
                <a:gd name="T11" fmla="*/ 0 h 8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51"/>
                <a:gd name="T19" fmla="*/ 0 h 801"/>
                <a:gd name="T20" fmla="*/ 551 w 551"/>
                <a:gd name="T21" fmla="*/ 801 h 80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51" h="801">
                  <a:moveTo>
                    <a:pt x="14" y="0"/>
                  </a:moveTo>
                  <a:lnTo>
                    <a:pt x="551" y="402"/>
                  </a:lnTo>
                  <a:lnTo>
                    <a:pt x="6" y="801"/>
                  </a:lnTo>
                  <a:lnTo>
                    <a:pt x="13" y="535"/>
                  </a:lnTo>
                  <a:lnTo>
                    <a:pt x="0" y="371"/>
                  </a:lnTo>
                  <a:lnTo>
                    <a:pt x="1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FF0000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grpSp>
          <p:nvGrpSpPr>
            <p:cNvPr id="455730" name="Group 106"/>
            <p:cNvGrpSpPr>
              <a:grpSpLocks/>
            </p:cNvGrpSpPr>
            <p:nvPr/>
          </p:nvGrpSpPr>
          <p:grpSpPr bwMode="auto">
            <a:xfrm>
              <a:off x="931" y="1941"/>
              <a:ext cx="501" cy="828"/>
              <a:chOff x="569" y="2954"/>
              <a:chExt cx="501" cy="828"/>
            </a:xfrm>
          </p:grpSpPr>
          <p:sp>
            <p:nvSpPr>
              <p:cNvPr id="455731" name="Rectangle 107"/>
              <p:cNvSpPr>
                <a:spLocks noChangeArrowheads="1"/>
              </p:cNvSpPr>
              <p:nvPr/>
            </p:nvSpPr>
            <p:spPr bwMode="auto">
              <a:xfrm>
                <a:off x="576" y="2973"/>
                <a:ext cx="493" cy="790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  <p:sp>
            <p:nvSpPr>
              <p:cNvPr id="455732" name="Text Box 108"/>
              <p:cNvSpPr txBox="1">
                <a:spLocks noChangeArrowheads="1"/>
              </p:cNvSpPr>
              <p:nvPr/>
            </p:nvSpPr>
            <p:spPr bwMode="auto">
              <a:xfrm>
                <a:off x="593" y="2954"/>
                <a:ext cx="477" cy="8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1600" i="0">
                    <a:solidFill>
                      <a:srgbClr val="000000"/>
                    </a:solidFill>
                    <a:latin typeface="Arial" charset="0"/>
                  </a:rPr>
                  <a:t>DHCP</a:t>
                </a:r>
              </a:p>
              <a:p>
                <a:pPr algn="ctr" eaLnBrk="0" hangingPunct="0"/>
                <a:r>
                  <a:rPr lang="en-US" sz="1600" i="0">
                    <a:solidFill>
                      <a:srgbClr val="000000"/>
                    </a:solidFill>
                    <a:latin typeface="Arial" charset="0"/>
                  </a:rPr>
                  <a:t>UDP</a:t>
                </a:r>
              </a:p>
              <a:p>
                <a:pPr algn="ctr" eaLnBrk="0" hangingPunct="0"/>
                <a:r>
                  <a:rPr lang="en-US" sz="1600" i="0">
                    <a:solidFill>
                      <a:srgbClr val="000000"/>
                    </a:solidFill>
                    <a:latin typeface="Arial" charset="0"/>
                  </a:rPr>
                  <a:t>IP</a:t>
                </a:r>
              </a:p>
              <a:p>
                <a:pPr algn="ctr" eaLnBrk="0" hangingPunct="0"/>
                <a:r>
                  <a:rPr lang="en-US" sz="1600" i="0">
                    <a:solidFill>
                      <a:srgbClr val="000000"/>
                    </a:solidFill>
                    <a:latin typeface="Arial" charset="0"/>
                  </a:rPr>
                  <a:t>Eth</a:t>
                </a:r>
              </a:p>
              <a:p>
                <a:pPr algn="ctr" eaLnBrk="0" hangingPunct="0"/>
                <a:r>
                  <a:rPr lang="en-US" sz="1600" i="0">
                    <a:solidFill>
                      <a:srgbClr val="000000"/>
                    </a:solidFill>
                    <a:latin typeface="Arial" charset="0"/>
                  </a:rPr>
                  <a:t>Phy</a:t>
                </a:r>
              </a:p>
            </p:txBody>
          </p:sp>
          <p:sp>
            <p:nvSpPr>
              <p:cNvPr id="455733" name="Line 109"/>
              <p:cNvSpPr>
                <a:spLocks noChangeShapeType="1"/>
              </p:cNvSpPr>
              <p:nvPr/>
            </p:nvSpPr>
            <p:spPr bwMode="auto">
              <a:xfrm>
                <a:off x="578" y="3130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55734" name="Line 110"/>
              <p:cNvSpPr>
                <a:spLocks noChangeShapeType="1"/>
              </p:cNvSpPr>
              <p:nvPr/>
            </p:nvSpPr>
            <p:spPr bwMode="auto">
              <a:xfrm>
                <a:off x="575" y="3289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55735" name="Line 111"/>
              <p:cNvSpPr>
                <a:spLocks noChangeShapeType="1"/>
              </p:cNvSpPr>
              <p:nvPr/>
            </p:nvSpPr>
            <p:spPr bwMode="auto">
              <a:xfrm>
                <a:off x="572" y="3448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55736" name="Line 112"/>
              <p:cNvSpPr>
                <a:spLocks noChangeShapeType="1"/>
              </p:cNvSpPr>
              <p:nvPr/>
            </p:nvSpPr>
            <p:spPr bwMode="auto">
              <a:xfrm>
                <a:off x="569" y="3607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</p:grpSp>
      <p:grpSp>
        <p:nvGrpSpPr>
          <p:cNvPr id="313" name="Group 113"/>
          <p:cNvGrpSpPr>
            <a:grpSpLocks/>
          </p:cNvGrpSpPr>
          <p:nvPr/>
        </p:nvGrpSpPr>
        <p:grpSpPr bwMode="auto">
          <a:xfrm>
            <a:off x="0" y="1771650"/>
            <a:ext cx="1081088" cy="1217613"/>
            <a:chOff x="1404" y="3105"/>
            <a:chExt cx="681" cy="767"/>
          </a:xfrm>
        </p:grpSpPr>
        <p:grpSp>
          <p:nvGrpSpPr>
            <p:cNvPr id="455694" name="Group 114"/>
            <p:cNvGrpSpPr>
              <a:grpSpLocks/>
            </p:cNvGrpSpPr>
            <p:nvPr/>
          </p:nvGrpSpPr>
          <p:grpSpPr bwMode="auto">
            <a:xfrm>
              <a:off x="1404" y="3355"/>
              <a:ext cx="681" cy="468"/>
              <a:chOff x="42" y="886"/>
              <a:chExt cx="681" cy="468"/>
            </a:xfrm>
          </p:grpSpPr>
          <p:grpSp>
            <p:nvGrpSpPr>
              <p:cNvPr id="455699" name="Group 115"/>
              <p:cNvGrpSpPr>
                <a:grpSpLocks/>
              </p:cNvGrpSpPr>
              <p:nvPr/>
            </p:nvGrpSpPr>
            <p:grpSpPr bwMode="auto">
              <a:xfrm>
                <a:off x="278" y="886"/>
                <a:ext cx="397" cy="154"/>
                <a:chOff x="740" y="3209"/>
                <a:chExt cx="397" cy="154"/>
              </a:xfrm>
            </p:grpSpPr>
            <p:grpSp>
              <p:nvGrpSpPr>
                <p:cNvPr id="455724" name="Group 116"/>
                <p:cNvGrpSpPr>
                  <a:grpSpLocks/>
                </p:cNvGrpSpPr>
                <p:nvPr/>
              </p:nvGrpSpPr>
              <p:grpSpPr bwMode="auto">
                <a:xfrm>
                  <a:off x="794" y="3209"/>
                  <a:ext cx="343" cy="154"/>
                  <a:chOff x="844" y="3337"/>
                  <a:chExt cx="343" cy="154"/>
                </a:xfrm>
              </p:grpSpPr>
              <p:sp>
                <p:nvSpPr>
                  <p:cNvPr id="455727" name="Rectangle 117"/>
                  <p:cNvSpPr>
                    <a:spLocks noChangeArrowheads="1"/>
                  </p:cNvSpPr>
                  <p:nvPr/>
                </p:nvSpPr>
                <p:spPr bwMode="auto">
                  <a:xfrm>
                    <a:off x="889" y="3370"/>
                    <a:ext cx="245" cy="86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455728" name="Text Box 11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44" y="3337"/>
                    <a:ext cx="343" cy="154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pPr eaLnBrk="0" hangingPunct="0"/>
                    <a:r>
                      <a:rPr lang="en-US" sz="1000" i="0">
                        <a:solidFill>
                          <a:srgbClr val="FFFFFF"/>
                        </a:solidFill>
                        <a:latin typeface="Arial" charset="0"/>
                      </a:rPr>
                      <a:t>DHCP</a:t>
                    </a:r>
                  </a:p>
                </p:txBody>
              </p:sp>
            </p:grpSp>
            <p:sp>
              <p:nvSpPr>
                <p:cNvPr id="455725" name="Rectangle 119"/>
                <p:cNvSpPr>
                  <a:spLocks noChangeArrowheads="1"/>
                </p:cNvSpPr>
                <p:nvPr/>
              </p:nvSpPr>
              <p:spPr bwMode="auto">
                <a:xfrm>
                  <a:off x="750" y="3244"/>
                  <a:ext cx="88" cy="82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55726" name="Rectangle 120"/>
                <p:cNvSpPr>
                  <a:spLocks noChangeArrowheads="1"/>
                </p:cNvSpPr>
                <p:nvPr/>
              </p:nvSpPr>
              <p:spPr bwMode="auto">
                <a:xfrm>
                  <a:off x="740" y="3238"/>
                  <a:ext cx="354" cy="94"/>
                </a:xfrm>
                <a:prstGeom prst="rect">
                  <a:avLst/>
                </a:prstGeom>
                <a:noFill/>
                <a:ln w="9525">
                  <a:solidFill>
                    <a:schemeClr val="accent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455700" name="Group 121"/>
              <p:cNvGrpSpPr>
                <a:grpSpLocks/>
              </p:cNvGrpSpPr>
              <p:nvPr/>
            </p:nvGrpSpPr>
            <p:grpSpPr bwMode="auto">
              <a:xfrm>
                <a:off x="278" y="1034"/>
                <a:ext cx="397" cy="154"/>
                <a:chOff x="836" y="3305"/>
                <a:chExt cx="397" cy="154"/>
              </a:xfrm>
            </p:grpSpPr>
            <p:grpSp>
              <p:nvGrpSpPr>
                <p:cNvPr id="455718" name="Group 122"/>
                <p:cNvGrpSpPr>
                  <a:grpSpLocks/>
                </p:cNvGrpSpPr>
                <p:nvPr/>
              </p:nvGrpSpPr>
              <p:grpSpPr bwMode="auto">
                <a:xfrm>
                  <a:off x="890" y="3305"/>
                  <a:ext cx="343" cy="154"/>
                  <a:chOff x="844" y="3337"/>
                  <a:chExt cx="343" cy="154"/>
                </a:xfrm>
              </p:grpSpPr>
              <p:sp>
                <p:nvSpPr>
                  <p:cNvPr id="455722" name="Rectangle 123"/>
                  <p:cNvSpPr>
                    <a:spLocks noChangeArrowheads="1"/>
                  </p:cNvSpPr>
                  <p:nvPr/>
                </p:nvSpPr>
                <p:spPr bwMode="auto">
                  <a:xfrm>
                    <a:off x="889" y="3370"/>
                    <a:ext cx="245" cy="86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455723" name="Text Box 12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44" y="3337"/>
                    <a:ext cx="343" cy="154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pPr eaLnBrk="0" hangingPunct="0"/>
                    <a:r>
                      <a:rPr lang="en-US" sz="1000" i="0">
                        <a:solidFill>
                          <a:srgbClr val="FFFFFF"/>
                        </a:solidFill>
                        <a:latin typeface="Arial" charset="0"/>
                      </a:rPr>
                      <a:t>DHCP</a:t>
                    </a:r>
                  </a:p>
                </p:txBody>
              </p:sp>
            </p:grpSp>
            <p:grpSp>
              <p:nvGrpSpPr>
                <p:cNvPr id="455719" name="Group 125"/>
                <p:cNvGrpSpPr>
                  <a:grpSpLocks/>
                </p:cNvGrpSpPr>
                <p:nvPr/>
              </p:nvGrpSpPr>
              <p:grpSpPr bwMode="auto">
                <a:xfrm>
                  <a:off x="836" y="3334"/>
                  <a:ext cx="354" cy="94"/>
                  <a:chOff x="836" y="3334"/>
                  <a:chExt cx="354" cy="94"/>
                </a:xfrm>
              </p:grpSpPr>
              <p:sp>
                <p:nvSpPr>
                  <p:cNvPr id="455720" name="Rectangle 126"/>
                  <p:cNvSpPr>
                    <a:spLocks noChangeArrowheads="1"/>
                  </p:cNvSpPr>
                  <p:nvPr/>
                </p:nvSpPr>
                <p:spPr bwMode="auto">
                  <a:xfrm>
                    <a:off x="846" y="3340"/>
                    <a:ext cx="88" cy="82"/>
                  </a:xfrm>
                  <a:prstGeom prst="rect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455721" name="Rectangle 127"/>
                  <p:cNvSpPr>
                    <a:spLocks noChangeArrowheads="1"/>
                  </p:cNvSpPr>
                  <p:nvPr/>
                </p:nvSpPr>
                <p:spPr bwMode="auto">
                  <a:xfrm>
                    <a:off x="836" y="3334"/>
                    <a:ext cx="354" cy="94"/>
                  </a:xfrm>
                  <a:prstGeom prst="rect">
                    <a:avLst/>
                  </a:prstGeom>
                  <a:noFill/>
                  <a:ln w="9525">
                    <a:solidFill>
                      <a:schemeClr val="accent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>
                      <a:solidFill>
                        <a:srgbClr val="000000"/>
                      </a:solidFill>
                    </a:endParaRPr>
                  </a:p>
                </p:txBody>
              </p:sp>
            </p:grpSp>
          </p:grpSp>
          <p:grpSp>
            <p:nvGrpSpPr>
              <p:cNvPr id="455701" name="Group 128"/>
              <p:cNvGrpSpPr>
                <a:grpSpLocks/>
              </p:cNvGrpSpPr>
              <p:nvPr/>
            </p:nvGrpSpPr>
            <p:grpSpPr bwMode="auto">
              <a:xfrm>
                <a:off x="165" y="1054"/>
                <a:ext cx="480" cy="112"/>
                <a:chOff x="627" y="3377"/>
                <a:chExt cx="480" cy="112"/>
              </a:xfrm>
            </p:grpSpPr>
            <p:sp>
              <p:nvSpPr>
                <p:cNvPr id="455716" name="Rectangle 129"/>
                <p:cNvSpPr>
                  <a:spLocks noChangeArrowheads="1"/>
                </p:cNvSpPr>
                <p:nvPr/>
              </p:nvSpPr>
              <p:spPr bwMode="auto">
                <a:xfrm>
                  <a:off x="636" y="3388"/>
                  <a:ext cx="96" cy="93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55717" name="Rectangle 130"/>
                <p:cNvSpPr>
                  <a:spLocks noChangeArrowheads="1"/>
                </p:cNvSpPr>
                <p:nvPr/>
              </p:nvSpPr>
              <p:spPr bwMode="auto">
                <a:xfrm>
                  <a:off x="627" y="3377"/>
                  <a:ext cx="480" cy="112"/>
                </a:xfrm>
                <a:prstGeom prst="rect">
                  <a:avLst/>
                </a:prstGeom>
                <a:noFill/>
                <a:ln w="9525">
                  <a:solidFill>
                    <a:schemeClr val="accent2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455702" name="Group 131"/>
              <p:cNvGrpSpPr>
                <a:grpSpLocks/>
              </p:cNvGrpSpPr>
              <p:nvPr/>
            </p:nvGrpSpPr>
            <p:grpSpPr bwMode="auto">
              <a:xfrm>
                <a:off x="42" y="1200"/>
                <a:ext cx="681" cy="154"/>
                <a:chOff x="504" y="3523"/>
                <a:chExt cx="681" cy="154"/>
              </a:xfrm>
            </p:grpSpPr>
            <p:grpSp>
              <p:nvGrpSpPr>
                <p:cNvPr id="455703" name="Group 132"/>
                <p:cNvGrpSpPr>
                  <a:grpSpLocks/>
                </p:cNvGrpSpPr>
                <p:nvPr/>
              </p:nvGrpSpPr>
              <p:grpSpPr bwMode="auto">
                <a:xfrm>
                  <a:off x="623" y="3523"/>
                  <a:ext cx="510" cy="154"/>
                  <a:chOff x="723" y="3453"/>
                  <a:chExt cx="510" cy="154"/>
                </a:xfrm>
              </p:grpSpPr>
              <p:grpSp>
                <p:nvGrpSpPr>
                  <p:cNvPr id="455707" name="Group 133"/>
                  <p:cNvGrpSpPr>
                    <a:grpSpLocks/>
                  </p:cNvGrpSpPr>
                  <p:nvPr/>
                </p:nvGrpSpPr>
                <p:grpSpPr bwMode="auto">
                  <a:xfrm>
                    <a:off x="836" y="3453"/>
                    <a:ext cx="397" cy="154"/>
                    <a:chOff x="836" y="3305"/>
                    <a:chExt cx="397" cy="154"/>
                  </a:xfrm>
                </p:grpSpPr>
                <p:grpSp>
                  <p:nvGrpSpPr>
                    <p:cNvPr id="455710" name="Group 13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90" y="3305"/>
                      <a:ext cx="343" cy="154"/>
                      <a:chOff x="844" y="3337"/>
                      <a:chExt cx="343" cy="154"/>
                    </a:xfrm>
                  </p:grpSpPr>
                  <p:sp>
                    <p:nvSpPr>
                      <p:cNvPr id="455714" name="Rectangle 13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889" y="3370"/>
                        <a:ext cx="245" cy="86"/>
                      </a:xfrm>
                      <a:prstGeom prst="rect">
                        <a:avLst/>
                      </a:prstGeom>
                      <a:solidFill>
                        <a:srgbClr val="FF0000"/>
                      </a:solidFill>
                      <a:ln w="9525">
                        <a:solidFill>
                          <a:schemeClr val="bg1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pPr eaLnBrk="0" hangingPunct="0"/>
                        <a:endParaRPr lang="el-GR">
                          <a:solidFill>
                            <a:srgbClr val="000000"/>
                          </a:solidFill>
                        </a:endParaRPr>
                      </a:p>
                    </p:txBody>
                  </p:sp>
                  <p:sp>
                    <p:nvSpPr>
                      <p:cNvPr id="455715" name="Text Box 136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844" y="3337"/>
                        <a:ext cx="343" cy="154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 wrap="none">
                        <a:spAutoFit/>
                      </a:bodyPr>
                      <a:lstStyle/>
                      <a:p>
                        <a:pPr eaLnBrk="0" hangingPunct="0"/>
                        <a:r>
                          <a:rPr lang="en-US" sz="1000" i="0">
                            <a:solidFill>
                              <a:srgbClr val="FFFFFF"/>
                            </a:solidFill>
                            <a:latin typeface="Arial" charset="0"/>
                          </a:rPr>
                          <a:t>DHCP</a:t>
                        </a:r>
                      </a:p>
                    </p:txBody>
                  </p:sp>
                </p:grpSp>
                <p:grpSp>
                  <p:nvGrpSpPr>
                    <p:cNvPr id="455711" name="Group 137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36" y="3334"/>
                      <a:ext cx="354" cy="94"/>
                      <a:chOff x="836" y="3334"/>
                      <a:chExt cx="354" cy="94"/>
                    </a:xfrm>
                  </p:grpSpPr>
                  <p:sp>
                    <p:nvSpPr>
                      <p:cNvPr id="455712" name="Rectangle 138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846" y="3340"/>
                        <a:ext cx="88" cy="82"/>
                      </a:xfrm>
                      <a:prstGeom prst="rect">
                        <a:avLst/>
                      </a:prstGeom>
                      <a:solidFill>
                        <a:schemeClr val="accent1"/>
                      </a:solidFill>
                      <a:ln w="9525">
                        <a:solidFill>
                          <a:schemeClr val="bg1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pPr eaLnBrk="0" hangingPunct="0"/>
                        <a:endParaRPr lang="el-GR">
                          <a:solidFill>
                            <a:srgbClr val="000000"/>
                          </a:solidFill>
                        </a:endParaRPr>
                      </a:p>
                    </p:txBody>
                  </p:sp>
                  <p:sp>
                    <p:nvSpPr>
                      <p:cNvPr id="455713" name="Rectangle 139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836" y="3334"/>
                        <a:ext cx="354" cy="94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accent1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pPr eaLnBrk="0" hangingPunct="0"/>
                        <a:endParaRPr lang="el-GR">
                          <a:solidFill>
                            <a:srgbClr val="000000"/>
                          </a:solidFill>
                        </a:endParaRPr>
                      </a:p>
                    </p:txBody>
                  </p:sp>
                </p:grpSp>
              </p:grpSp>
              <p:sp>
                <p:nvSpPr>
                  <p:cNvPr id="455708" name="Rectangle 140"/>
                  <p:cNvSpPr>
                    <a:spLocks noChangeArrowheads="1"/>
                  </p:cNvSpPr>
                  <p:nvPr/>
                </p:nvSpPr>
                <p:spPr bwMode="auto">
                  <a:xfrm>
                    <a:off x="732" y="3484"/>
                    <a:ext cx="96" cy="93"/>
                  </a:xfrm>
                  <a:prstGeom prst="rect">
                    <a:avLst/>
                  </a:prstGeom>
                  <a:solidFill>
                    <a:schemeClr val="accent2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455709" name="Rectangle 141"/>
                  <p:cNvSpPr>
                    <a:spLocks noChangeArrowheads="1"/>
                  </p:cNvSpPr>
                  <p:nvPr/>
                </p:nvSpPr>
                <p:spPr bwMode="auto">
                  <a:xfrm>
                    <a:off x="723" y="3473"/>
                    <a:ext cx="480" cy="112"/>
                  </a:xfrm>
                  <a:prstGeom prst="rect">
                    <a:avLst/>
                  </a:prstGeom>
                  <a:noFill/>
                  <a:ln w="9525">
                    <a:solidFill>
                      <a:schemeClr val="accent2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>
                      <a:solidFill>
                        <a:srgbClr val="000000"/>
                      </a:solidFill>
                    </a:endParaRPr>
                  </a:p>
                </p:txBody>
              </p:sp>
            </p:grpSp>
            <p:sp>
              <p:nvSpPr>
                <p:cNvPr id="455704" name="Rectangle 142"/>
                <p:cNvSpPr>
                  <a:spLocks noChangeArrowheads="1"/>
                </p:cNvSpPr>
                <p:nvPr/>
              </p:nvSpPr>
              <p:spPr bwMode="auto">
                <a:xfrm>
                  <a:off x="517" y="3545"/>
                  <a:ext cx="94" cy="108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55705" name="Rectangle 143"/>
                <p:cNvSpPr>
                  <a:spLocks noChangeArrowheads="1"/>
                </p:cNvSpPr>
                <p:nvPr/>
              </p:nvSpPr>
              <p:spPr bwMode="auto">
                <a:xfrm>
                  <a:off x="1115" y="3544"/>
                  <a:ext cx="60" cy="108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55706" name="Rectangle 144"/>
                <p:cNvSpPr>
                  <a:spLocks noChangeArrowheads="1"/>
                </p:cNvSpPr>
                <p:nvPr/>
              </p:nvSpPr>
              <p:spPr bwMode="auto">
                <a:xfrm>
                  <a:off x="504" y="3529"/>
                  <a:ext cx="681" cy="138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455695" name="AutoShape 145"/>
            <p:cNvSpPr>
              <a:spLocks noChangeArrowheads="1"/>
            </p:cNvSpPr>
            <p:nvPr/>
          </p:nvSpPr>
          <p:spPr bwMode="auto">
            <a:xfrm rot="10800000">
              <a:off x="1727" y="3105"/>
              <a:ext cx="240" cy="767"/>
            </a:xfrm>
            <a:prstGeom prst="downArrow">
              <a:avLst>
                <a:gd name="adj1" fmla="val 54167"/>
                <a:gd name="adj2" fmla="val 51311"/>
              </a:avLst>
            </a:prstGeom>
            <a:gradFill rotWithShape="1">
              <a:gsLst>
                <a:gs pos="0">
                  <a:srgbClr val="FF0000">
                    <a:alpha val="25000"/>
                  </a:srgbClr>
                </a:gs>
                <a:gs pos="100000">
                  <a:srgbClr val="FF0000">
                    <a:alpha val="25000"/>
                  </a:srgb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grpSp>
          <p:nvGrpSpPr>
            <p:cNvPr id="455696" name="Group 146"/>
            <p:cNvGrpSpPr>
              <a:grpSpLocks/>
            </p:cNvGrpSpPr>
            <p:nvPr/>
          </p:nvGrpSpPr>
          <p:grpSpPr bwMode="auto">
            <a:xfrm>
              <a:off x="1695" y="3227"/>
              <a:ext cx="343" cy="154"/>
              <a:chOff x="844" y="3337"/>
              <a:chExt cx="343" cy="154"/>
            </a:xfrm>
          </p:grpSpPr>
          <p:sp>
            <p:nvSpPr>
              <p:cNvPr id="455697" name="Rectangle 147"/>
              <p:cNvSpPr>
                <a:spLocks noChangeArrowheads="1"/>
              </p:cNvSpPr>
              <p:nvPr/>
            </p:nvSpPr>
            <p:spPr bwMode="auto">
              <a:xfrm>
                <a:off x="889" y="3370"/>
                <a:ext cx="245" cy="86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  <p:sp>
            <p:nvSpPr>
              <p:cNvPr id="455698" name="Text Box 148"/>
              <p:cNvSpPr txBox="1">
                <a:spLocks noChangeArrowheads="1"/>
              </p:cNvSpPr>
              <p:nvPr/>
            </p:nvSpPr>
            <p:spPr bwMode="auto">
              <a:xfrm>
                <a:off x="844" y="3337"/>
                <a:ext cx="343" cy="1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n-US" sz="1000" i="0">
                    <a:solidFill>
                      <a:srgbClr val="FFFFFF"/>
                    </a:solidFill>
                    <a:latin typeface="Arial" charset="0"/>
                  </a:rPr>
                  <a:t>DHCP</a:t>
                </a:r>
              </a:p>
            </p:txBody>
          </p:sp>
        </p:grpSp>
      </p:grpSp>
      <p:grpSp>
        <p:nvGrpSpPr>
          <p:cNvPr id="349" name="Group 149"/>
          <p:cNvGrpSpPr>
            <a:grpSpLocks/>
          </p:cNvGrpSpPr>
          <p:nvPr/>
        </p:nvGrpSpPr>
        <p:grpSpPr bwMode="auto">
          <a:xfrm>
            <a:off x="731838" y="3979863"/>
            <a:ext cx="544512" cy="244475"/>
            <a:chOff x="844" y="3337"/>
            <a:chExt cx="343" cy="154"/>
          </a:xfrm>
        </p:grpSpPr>
        <p:sp>
          <p:nvSpPr>
            <p:cNvPr id="455692" name="Rectangle 150"/>
            <p:cNvSpPr>
              <a:spLocks noChangeArrowheads="1"/>
            </p:cNvSpPr>
            <p:nvPr/>
          </p:nvSpPr>
          <p:spPr bwMode="auto">
            <a:xfrm>
              <a:off x="889" y="3370"/>
              <a:ext cx="245" cy="86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455693" name="Text Box 151"/>
            <p:cNvSpPr txBox="1">
              <a:spLocks noChangeArrowheads="1"/>
            </p:cNvSpPr>
            <p:nvPr/>
          </p:nvSpPr>
          <p:spPr bwMode="auto">
            <a:xfrm>
              <a:off x="844" y="3337"/>
              <a:ext cx="343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000" i="0">
                  <a:solidFill>
                    <a:srgbClr val="FFFFFF"/>
                  </a:solidFill>
                  <a:latin typeface="Arial" charset="0"/>
                </a:rPr>
                <a:t>DHCP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569 0.03081 L 0.1533 0.0322 L 0.34896 -0.28446 L -0.04115 -0.28886 " pathEditMode="relative" rAng="0" ptsTypes="AAAA">
                                      <p:cBhvr>
                                        <p:cTn id="17" dur="2000" fill="hold"/>
                                        <p:tgtEl>
                                          <p:spTgt spid="2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000" y="-15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1000"/>
                                        <p:tgtEl>
                                          <p:spTgt spid="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705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 smtClean="0"/>
              <a:t>Μία ημέρα στη ζωή … </a:t>
            </a:r>
            <a:r>
              <a:rPr lang="el-GR" sz="2800" dirty="0" smtClean="0">
                <a:solidFill>
                  <a:srgbClr val="FF0000"/>
                </a:solidFill>
              </a:rPr>
              <a:t>σύνδεση στο </a:t>
            </a:r>
            <a:r>
              <a:rPr lang="en-US" sz="2800" dirty="0" smtClean="0">
                <a:solidFill>
                  <a:srgbClr val="FF0000"/>
                </a:solidFill>
              </a:rPr>
              <a:t>Internet</a:t>
            </a:r>
            <a:endParaRPr lang="el-GR" sz="2800" dirty="0" smtClean="0">
              <a:solidFill>
                <a:srgbClr val="FF0000"/>
              </a:solidFill>
            </a:endParaRPr>
          </a:p>
        </p:txBody>
      </p:sp>
      <p:sp>
        <p:nvSpPr>
          <p:cNvPr id="456706" name="2 - Θέση υποσέλιδου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l-GR" dirty="0" smtClean="0"/>
              <a:t>Δίκτυα Επικοινωνιών- </a:t>
            </a:r>
            <a:r>
              <a:rPr lang="en-US" dirty="0"/>
              <a:t>5: </a:t>
            </a:r>
            <a:r>
              <a:rPr lang="el-GR" dirty="0"/>
              <a:t>Επίπεδο ζεύξης δεδομένων</a:t>
            </a:r>
            <a:endParaRPr lang="en-US" dirty="0"/>
          </a:p>
        </p:txBody>
      </p:sp>
      <p:sp>
        <p:nvSpPr>
          <p:cNvPr id="456707" name="3 - Θέση αριθμού διαφάνειας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2D950AE1-BFA5-40CB-9E7F-9D0104235BD3}" type="slidenum">
              <a:rPr lang="en-US" smtClean="0">
                <a:latin typeface="Arial" charset="0"/>
                <a:cs typeface="Arial" charset="0"/>
              </a:rPr>
              <a:pPr/>
              <a:t>91</a:t>
            </a:fld>
            <a:endParaRPr lang="en-US" smtClean="0">
              <a:latin typeface="Arial" charset="0"/>
              <a:cs typeface="Arial" charset="0"/>
            </a:endParaRPr>
          </a:p>
        </p:txBody>
      </p:sp>
      <p:grpSp>
        <p:nvGrpSpPr>
          <p:cNvPr id="456708" name="Group 152"/>
          <p:cNvGrpSpPr>
            <a:grpSpLocks/>
          </p:cNvGrpSpPr>
          <p:nvPr/>
        </p:nvGrpSpPr>
        <p:grpSpPr bwMode="auto">
          <a:xfrm>
            <a:off x="701675" y="1738313"/>
            <a:ext cx="3554413" cy="3067050"/>
            <a:chOff x="773113" y="1273175"/>
            <a:chExt cx="3554412" cy="3066395"/>
          </a:xfrm>
        </p:grpSpPr>
        <p:sp>
          <p:nvSpPr>
            <p:cNvPr id="456815" name="Freeform 3"/>
            <p:cNvSpPr>
              <a:spLocks/>
            </p:cNvSpPr>
            <p:nvPr/>
          </p:nvSpPr>
          <p:spPr bwMode="auto">
            <a:xfrm>
              <a:off x="773113" y="1273175"/>
              <a:ext cx="3554412" cy="2754313"/>
            </a:xfrm>
            <a:custGeom>
              <a:avLst/>
              <a:gdLst>
                <a:gd name="T0" fmla="*/ 2147483647 w 2406"/>
                <a:gd name="T1" fmla="*/ 2147483647 h 958"/>
                <a:gd name="T2" fmla="*/ 2147483647 w 2406"/>
                <a:gd name="T3" fmla="*/ 2147483647 h 958"/>
                <a:gd name="T4" fmla="*/ 2147483647 w 2406"/>
                <a:gd name="T5" fmla="*/ 2147483647 h 958"/>
                <a:gd name="T6" fmla="*/ 2147483647 w 2406"/>
                <a:gd name="T7" fmla="*/ 2147483647 h 958"/>
                <a:gd name="T8" fmla="*/ 2147483647 w 2406"/>
                <a:gd name="T9" fmla="*/ 2147483647 h 958"/>
                <a:gd name="T10" fmla="*/ 2147483647 w 2406"/>
                <a:gd name="T11" fmla="*/ 2147483647 h 958"/>
                <a:gd name="T12" fmla="*/ 2147483647 w 2406"/>
                <a:gd name="T13" fmla="*/ 2147483647 h 958"/>
                <a:gd name="T14" fmla="*/ 2147483647 w 2406"/>
                <a:gd name="T15" fmla="*/ 2147483647 h 958"/>
                <a:gd name="T16" fmla="*/ 2147483647 w 2406"/>
                <a:gd name="T17" fmla="*/ 2147483647 h 958"/>
                <a:gd name="T18" fmla="*/ 2147483647 w 2406"/>
                <a:gd name="T19" fmla="*/ 2147483647 h 958"/>
                <a:gd name="T20" fmla="*/ 2147483647 w 2406"/>
                <a:gd name="T21" fmla="*/ 2147483647 h 958"/>
                <a:gd name="T22" fmla="*/ 2147483647 w 2406"/>
                <a:gd name="T23" fmla="*/ 2147483647 h 958"/>
                <a:gd name="T24" fmla="*/ 2147483647 w 2406"/>
                <a:gd name="T25" fmla="*/ 2147483647 h 95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406"/>
                <a:gd name="T40" fmla="*/ 0 h 958"/>
                <a:gd name="T41" fmla="*/ 2406 w 2406"/>
                <a:gd name="T42" fmla="*/ 958 h 95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406" h="958">
                  <a:moveTo>
                    <a:pt x="2192" y="274"/>
                  </a:moveTo>
                  <a:cubicBezTo>
                    <a:pt x="1978" y="94"/>
                    <a:pt x="1990" y="122"/>
                    <a:pt x="1857" y="77"/>
                  </a:cubicBezTo>
                  <a:cubicBezTo>
                    <a:pt x="1724" y="32"/>
                    <a:pt x="1584" y="0"/>
                    <a:pt x="1393" y="7"/>
                  </a:cubicBezTo>
                  <a:cubicBezTo>
                    <a:pt x="1202" y="14"/>
                    <a:pt x="898" y="84"/>
                    <a:pt x="713" y="122"/>
                  </a:cubicBezTo>
                  <a:cubicBezTo>
                    <a:pt x="528" y="160"/>
                    <a:pt x="395" y="168"/>
                    <a:pt x="280" y="234"/>
                  </a:cubicBezTo>
                  <a:cubicBezTo>
                    <a:pt x="166" y="301"/>
                    <a:pt x="52" y="432"/>
                    <a:pt x="26" y="522"/>
                  </a:cubicBezTo>
                  <a:cubicBezTo>
                    <a:pt x="0" y="612"/>
                    <a:pt x="81" y="711"/>
                    <a:pt x="122" y="773"/>
                  </a:cubicBezTo>
                  <a:cubicBezTo>
                    <a:pt x="163" y="835"/>
                    <a:pt x="99" y="877"/>
                    <a:pt x="273" y="894"/>
                  </a:cubicBezTo>
                  <a:cubicBezTo>
                    <a:pt x="447" y="911"/>
                    <a:pt x="938" y="866"/>
                    <a:pt x="1169" y="876"/>
                  </a:cubicBezTo>
                  <a:cubicBezTo>
                    <a:pt x="1400" y="886"/>
                    <a:pt x="1499" y="950"/>
                    <a:pt x="1659" y="954"/>
                  </a:cubicBezTo>
                  <a:cubicBezTo>
                    <a:pt x="1819" y="958"/>
                    <a:pt x="2014" y="958"/>
                    <a:pt x="2129" y="897"/>
                  </a:cubicBezTo>
                  <a:cubicBezTo>
                    <a:pt x="2244" y="836"/>
                    <a:pt x="2327" y="856"/>
                    <a:pt x="2350" y="591"/>
                  </a:cubicBezTo>
                  <a:cubicBezTo>
                    <a:pt x="2373" y="326"/>
                    <a:pt x="2406" y="454"/>
                    <a:pt x="2192" y="274"/>
                  </a:cubicBezTo>
                  <a:close/>
                </a:path>
              </a:pathLst>
            </a:custGeom>
            <a:solidFill>
              <a:srgbClr val="00CC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56816" name="Line 36"/>
            <p:cNvSpPr>
              <a:spLocks noChangeShapeType="1"/>
            </p:cNvSpPr>
            <p:nvPr/>
          </p:nvSpPr>
          <p:spPr bwMode="auto">
            <a:xfrm flipV="1">
              <a:off x="3775075" y="2344738"/>
              <a:ext cx="155575" cy="1428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56817" name="Line 43"/>
            <p:cNvSpPr>
              <a:spLocks noChangeShapeType="1"/>
            </p:cNvSpPr>
            <p:nvPr/>
          </p:nvSpPr>
          <p:spPr bwMode="auto">
            <a:xfrm flipV="1">
              <a:off x="2665413" y="2517775"/>
              <a:ext cx="695325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56818" name="Line 44"/>
            <p:cNvSpPr>
              <a:spLocks noChangeShapeType="1"/>
            </p:cNvSpPr>
            <p:nvPr/>
          </p:nvSpPr>
          <p:spPr bwMode="auto">
            <a:xfrm flipV="1">
              <a:off x="3924300" y="2201863"/>
              <a:ext cx="138113" cy="1428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56819" name="Line 48"/>
            <p:cNvSpPr>
              <a:spLocks noChangeShapeType="1"/>
            </p:cNvSpPr>
            <p:nvPr/>
          </p:nvSpPr>
          <p:spPr bwMode="auto">
            <a:xfrm flipV="1">
              <a:off x="3279775" y="2736850"/>
              <a:ext cx="512763" cy="6127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56820" name="Text Box 240"/>
            <p:cNvSpPr txBox="1">
              <a:spLocks noChangeArrowheads="1"/>
            </p:cNvSpPr>
            <p:nvPr/>
          </p:nvSpPr>
          <p:spPr bwMode="auto">
            <a:xfrm>
              <a:off x="2562225" y="3815807"/>
              <a:ext cx="1211263" cy="5237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400">
                  <a:solidFill>
                    <a:srgbClr val="000000"/>
                  </a:solidFill>
                  <a:latin typeface="Arial" charset="0"/>
                  <a:cs typeface="Arial" charset="0"/>
                </a:rPr>
                <a:t>router</a:t>
              </a:r>
            </a:p>
            <a:p>
              <a:pPr eaLnBrk="0" hangingPunct="0"/>
              <a:r>
                <a:rPr lang="en-US" sz="1400">
                  <a:solidFill>
                    <a:srgbClr val="000000"/>
                  </a:solidFill>
                  <a:latin typeface="Arial" charset="0"/>
                  <a:cs typeface="Arial" charset="0"/>
                </a:rPr>
                <a:t>(runs DHCP)</a:t>
              </a:r>
            </a:p>
          </p:txBody>
        </p:sp>
        <p:grpSp>
          <p:nvGrpSpPr>
            <p:cNvPr id="456821" name="Group 356"/>
            <p:cNvGrpSpPr>
              <a:grpSpLocks/>
            </p:cNvGrpSpPr>
            <p:nvPr/>
          </p:nvGrpSpPr>
          <p:grpSpPr bwMode="auto">
            <a:xfrm>
              <a:off x="1653422" y="1982680"/>
              <a:ext cx="843032" cy="814871"/>
              <a:chOff x="313" y="1497"/>
              <a:chExt cx="1152" cy="1014"/>
            </a:xfrm>
          </p:grpSpPr>
          <p:pic>
            <p:nvPicPr>
              <p:cNvPr id="456873" name="Picture 354" descr="laptop_stylized_small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313" y="1727"/>
                <a:ext cx="1152" cy="78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456874" name="Picture 355" descr="antenna_stylized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334" y="1497"/>
                <a:ext cx="1113" cy="6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456822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336925" y="2423867"/>
              <a:ext cx="879475" cy="3491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" name="Rectangle 43"/>
            <p:cNvSpPr>
              <a:spLocks noChangeArrowheads="1"/>
            </p:cNvSpPr>
            <p:nvPr/>
          </p:nvSpPr>
          <p:spPr bwMode="auto">
            <a:xfrm rot="16200000" flipH="1">
              <a:off x="3589348" y="3549138"/>
              <a:ext cx="104753" cy="244475"/>
            </a:xfrm>
            <a:prstGeom prst="rect">
              <a:avLst/>
            </a:prstGeom>
            <a:gradFill rotWithShape="1">
              <a:gsLst>
                <a:gs pos="0">
                  <a:srgbClr val="008000"/>
                </a:gs>
                <a:gs pos="50000">
                  <a:schemeClr val="bg1"/>
                </a:gs>
                <a:gs pos="100000">
                  <a:srgbClr val="008000"/>
                </a:gs>
              </a:gsLst>
              <a:lin ang="0" scaled="1"/>
            </a:gradFill>
            <a:ln w="9525">
              <a:solidFill>
                <a:srgbClr val="008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" name="Rectangle 43"/>
            <p:cNvSpPr>
              <a:spLocks noChangeArrowheads="1"/>
            </p:cNvSpPr>
            <p:nvPr/>
          </p:nvSpPr>
          <p:spPr bwMode="auto">
            <a:xfrm rot="2460490">
              <a:off x="3206750" y="3274584"/>
              <a:ext cx="82550" cy="247597"/>
            </a:xfrm>
            <a:prstGeom prst="rect">
              <a:avLst/>
            </a:prstGeom>
            <a:gradFill rotWithShape="1">
              <a:gsLst>
                <a:gs pos="0">
                  <a:srgbClr val="008000"/>
                </a:gs>
                <a:gs pos="50000">
                  <a:schemeClr val="bg1"/>
                </a:gs>
                <a:gs pos="100000">
                  <a:srgbClr val="008000"/>
                </a:gs>
              </a:gsLst>
              <a:lin ang="0" scaled="1"/>
            </a:gradFill>
            <a:ln w="9525">
              <a:solidFill>
                <a:srgbClr val="008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6" name="Rectangle 43"/>
            <p:cNvSpPr>
              <a:spLocks noChangeArrowheads="1"/>
            </p:cNvSpPr>
            <p:nvPr/>
          </p:nvSpPr>
          <p:spPr bwMode="auto">
            <a:xfrm rot="-5400000">
              <a:off x="2499530" y="2388124"/>
              <a:ext cx="111101" cy="296862"/>
            </a:xfrm>
            <a:prstGeom prst="rect">
              <a:avLst/>
            </a:prstGeom>
            <a:gradFill rotWithShape="1">
              <a:gsLst>
                <a:gs pos="0">
                  <a:srgbClr val="008000"/>
                </a:gs>
                <a:gs pos="50000">
                  <a:schemeClr val="bg1"/>
                </a:gs>
                <a:gs pos="100000">
                  <a:srgbClr val="008000"/>
                </a:gs>
              </a:gsLst>
              <a:lin ang="0" scaled="1"/>
            </a:gradFill>
            <a:ln w="9525">
              <a:solidFill>
                <a:srgbClr val="008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grpSp>
          <p:nvGrpSpPr>
            <p:cNvPr id="456826" name="Group 248"/>
            <p:cNvGrpSpPr>
              <a:grpSpLocks/>
            </p:cNvGrpSpPr>
            <p:nvPr/>
          </p:nvGrpSpPr>
          <p:grpSpPr bwMode="auto">
            <a:xfrm>
              <a:off x="2597285" y="3210128"/>
              <a:ext cx="332569" cy="581078"/>
              <a:chOff x="4140" y="429"/>
              <a:chExt cx="1425" cy="2396"/>
            </a:xfrm>
          </p:grpSpPr>
          <p:sp>
            <p:nvSpPr>
              <p:cNvPr id="456841" name="Freeform 148"/>
              <p:cNvSpPr>
                <a:spLocks/>
              </p:cNvSpPr>
              <p:nvPr/>
            </p:nvSpPr>
            <p:spPr bwMode="auto">
              <a:xfrm>
                <a:off x="5268" y="433"/>
                <a:ext cx="283" cy="2286"/>
              </a:xfrm>
              <a:custGeom>
                <a:avLst/>
                <a:gdLst>
                  <a:gd name="T0" fmla="*/ 17 w 354"/>
                  <a:gd name="T1" fmla="*/ 0 h 2742"/>
                  <a:gd name="T2" fmla="*/ 93 w 354"/>
                  <a:gd name="T3" fmla="*/ 114 h 2742"/>
                  <a:gd name="T4" fmla="*/ 91 w 354"/>
                  <a:gd name="T5" fmla="*/ 881 h 2742"/>
                  <a:gd name="T6" fmla="*/ 0 w 354"/>
                  <a:gd name="T7" fmla="*/ 921 h 2742"/>
                  <a:gd name="T8" fmla="*/ 17 w 354"/>
                  <a:gd name="T9" fmla="*/ 0 h 27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4"/>
                  <a:gd name="T16" fmla="*/ 0 h 2742"/>
                  <a:gd name="T17" fmla="*/ 354 w 354"/>
                  <a:gd name="T18" fmla="*/ 2742 h 274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4" h="2742">
                    <a:moveTo>
                      <a:pt x="63" y="0"/>
                    </a:moveTo>
                    <a:lnTo>
                      <a:pt x="354" y="339"/>
                    </a:lnTo>
                    <a:lnTo>
                      <a:pt x="346" y="2624"/>
                    </a:lnTo>
                    <a:lnTo>
                      <a:pt x="0" y="2742"/>
                    </a:lnTo>
                    <a:lnTo>
                      <a:pt x="6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56842" name="Rectangle 149"/>
              <p:cNvSpPr>
                <a:spLocks noChangeArrowheads="1"/>
              </p:cNvSpPr>
              <p:nvPr/>
            </p:nvSpPr>
            <p:spPr bwMode="auto">
              <a:xfrm>
                <a:off x="4207" y="426"/>
                <a:ext cx="1048" cy="2291"/>
              </a:xfrm>
              <a:prstGeom prst="rect">
                <a:avLst/>
              </a:pr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  <p:sp>
            <p:nvSpPr>
              <p:cNvPr id="456843" name="Freeform 150"/>
              <p:cNvSpPr>
                <a:spLocks/>
              </p:cNvSpPr>
              <p:nvPr/>
            </p:nvSpPr>
            <p:spPr bwMode="auto">
              <a:xfrm>
                <a:off x="5321" y="570"/>
                <a:ext cx="169" cy="2115"/>
              </a:xfrm>
              <a:custGeom>
                <a:avLst/>
                <a:gdLst>
                  <a:gd name="T0" fmla="*/ 2 w 211"/>
                  <a:gd name="T1" fmla="*/ 0 h 2537"/>
                  <a:gd name="T2" fmla="*/ 56 w 211"/>
                  <a:gd name="T3" fmla="*/ 73 h 2537"/>
                  <a:gd name="T4" fmla="*/ 2 w 211"/>
                  <a:gd name="T5" fmla="*/ 839 h 2537"/>
                  <a:gd name="T6" fmla="*/ 2 w 211"/>
                  <a:gd name="T7" fmla="*/ 0 h 253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1"/>
                  <a:gd name="T13" fmla="*/ 0 h 2537"/>
                  <a:gd name="T14" fmla="*/ 211 w 211"/>
                  <a:gd name="T15" fmla="*/ 2537 h 253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1" h="2537">
                    <a:moveTo>
                      <a:pt x="7" y="0"/>
                    </a:moveTo>
                    <a:cubicBezTo>
                      <a:pt x="7" y="0"/>
                      <a:pt x="57" y="28"/>
                      <a:pt x="211" y="218"/>
                    </a:cubicBezTo>
                    <a:cubicBezTo>
                      <a:pt x="0" y="1229"/>
                      <a:pt x="41" y="2537"/>
                      <a:pt x="7" y="2501"/>
                    </a:cubicBezTo>
                    <a:lnTo>
                      <a:pt x="7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808080"/>
                  </a:gs>
                  <a:gs pos="100000">
                    <a:srgbClr val="F8F8F8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56844" name="Freeform 151"/>
              <p:cNvSpPr>
                <a:spLocks/>
              </p:cNvSpPr>
              <p:nvPr/>
            </p:nvSpPr>
            <p:spPr bwMode="auto">
              <a:xfrm>
                <a:off x="5284" y="1640"/>
                <a:ext cx="263" cy="189"/>
              </a:xfrm>
              <a:custGeom>
                <a:avLst/>
                <a:gdLst>
                  <a:gd name="T0" fmla="*/ 2 w 328"/>
                  <a:gd name="T1" fmla="*/ 0 h 226"/>
                  <a:gd name="T2" fmla="*/ 87 w 328"/>
                  <a:gd name="T3" fmla="*/ 43 h 226"/>
                  <a:gd name="T4" fmla="*/ 87 w 328"/>
                  <a:gd name="T5" fmla="*/ 77 h 226"/>
                  <a:gd name="T6" fmla="*/ 0 w 328"/>
                  <a:gd name="T7" fmla="*/ 34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8"/>
                  <a:gd name="T16" fmla="*/ 0 h 226"/>
                  <a:gd name="T17" fmla="*/ 328 w 328"/>
                  <a:gd name="T18" fmla="*/ 226 h 2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56845" name="Rectangle 152"/>
              <p:cNvSpPr>
                <a:spLocks noChangeArrowheads="1"/>
              </p:cNvSpPr>
              <p:nvPr/>
            </p:nvSpPr>
            <p:spPr bwMode="auto">
              <a:xfrm>
                <a:off x="4214" y="688"/>
                <a:ext cx="592" cy="52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456846" name="Group 153"/>
              <p:cNvGrpSpPr>
                <a:grpSpLocks/>
              </p:cNvGrpSpPr>
              <p:nvPr/>
            </p:nvGrpSpPr>
            <p:grpSpPr bwMode="auto">
              <a:xfrm>
                <a:off x="4749" y="668"/>
                <a:ext cx="581" cy="145"/>
                <a:chOff x="614" y="2568"/>
                <a:chExt cx="725" cy="139"/>
              </a:xfrm>
            </p:grpSpPr>
            <p:sp>
              <p:nvSpPr>
                <p:cNvPr id="456871" name="AutoShape 154"/>
                <p:cNvSpPr>
                  <a:spLocks noChangeArrowheads="1"/>
                </p:cNvSpPr>
                <p:nvPr/>
              </p:nvSpPr>
              <p:spPr bwMode="auto">
                <a:xfrm>
                  <a:off x="617" y="2569"/>
                  <a:ext cx="721" cy="138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56872" name="AutoShape 155"/>
                <p:cNvSpPr>
                  <a:spLocks noChangeArrowheads="1"/>
                </p:cNvSpPr>
                <p:nvPr/>
              </p:nvSpPr>
              <p:spPr bwMode="auto">
                <a:xfrm>
                  <a:off x="634" y="2587"/>
                  <a:ext cx="688" cy="100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solidFill>
                      <a:srgbClr val="000000"/>
                    </a:solidFill>
                  </a:endParaRPr>
                </a:p>
              </p:txBody>
            </p:sp>
          </p:grpSp>
          <p:sp>
            <p:nvSpPr>
              <p:cNvPr id="456847" name="Rectangle 156"/>
              <p:cNvSpPr>
                <a:spLocks noChangeArrowheads="1"/>
              </p:cNvSpPr>
              <p:nvPr/>
            </p:nvSpPr>
            <p:spPr bwMode="auto">
              <a:xfrm>
                <a:off x="4221" y="1015"/>
                <a:ext cx="599" cy="52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456848" name="Group 157"/>
              <p:cNvGrpSpPr>
                <a:grpSpLocks/>
              </p:cNvGrpSpPr>
              <p:nvPr/>
            </p:nvGrpSpPr>
            <p:grpSpPr bwMode="auto">
              <a:xfrm>
                <a:off x="4747" y="994"/>
                <a:ext cx="581" cy="134"/>
                <a:chOff x="614" y="2568"/>
                <a:chExt cx="725" cy="139"/>
              </a:xfrm>
            </p:grpSpPr>
            <p:sp>
              <p:nvSpPr>
                <p:cNvPr id="456869" name="AutoShape 158"/>
                <p:cNvSpPr>
                  <a:spLocks noChangeArrowheads="1"/>
                </p:cNvSpPr>
                <p:nvPr/>
              </p:nvSpPr>
              <p:spPr bwMode="auto">
                <a:xfrm>
                  <a:off x="611" y="2570"/>
                  <a:ext cx="730" cy="136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56870" name="AutoShape 159"/>
                <p:cNvSpPr>
                  <a:spLocks noChangeArrowheads="1"/>
                </p:cNvSpPr>
                <p:nvPr/>
              </p:nvSpPr>
              <p:spPr bwMode="auto">
                <a:xfrm>
                  <a:off x="628" y="2583"/>
                  <a:ext cx="696" cy="109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solidFill>
                      <a:srgbClr val="000000"/>
                    </a:solidFill>
                  </a:endParaRPr>
                </a:p>
              </p:txBody>
            </p:sp>
          </p:grpSp>
          <p:sp>
            <p:nvSpPr>
              <p:cNvPr id="456849" name="Rectangle 160"/>
              <p:cNvSpPr>
                <a:spLocks noChangeArrowheads="1"/>
              </p:cNvSpPr>
              <p:nvPr/>
            </p:nvSpPr>
            <p:spPr bwMode="auto">
              <a:xfrm>
                <a:off x="4214" y="1356"/>
                <a:ext cx="599" cy="46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  <p:sp>
            <p:nvSpPr>
              <p:cNvPr id="456850" name="Rectangle 161"/>
              <p:cNvSpPr>
                <a:spLocks noChangeArrowheads="1"/>
              </p:cNvSpPr>
              <p:nvPr/>
            </p:nvSpPr>
            <p:spPr bwMode="auto">
              <a:xfrm>
                <a:off x="4228" y="1657"/>
                <a:ext cx="599" cy="46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456851" name="Group 162"/>
              <p:cNvGrpSpPr>
                <a:grpSpLocks/>
              </p:cNvGrpSpPr>
              <p:nvPr/>
            </p:nvGrpSpPr>
            <p:grpSpPr bwMode="auto">
              <a:xfrm>
                <a:off x="4735" y="1627"/>
                <a:ext cx="582" cy="151"/>
                <a:chOff x="614" y="2568"/>
                <a:chExt cx="725" cy="139"/>
              </a:xfrm>
            </p:grpSpPr>
            <p:sp>
              <p:nvSpPr>
                <p:cNvPr id="456867" name="AutoShape 163"/>
                <p:cNvSpPr>
                  <a:spLocks noChangeArrowheads="1"/>
                </p:cNvSpPr>
                <p:nvPr/>
              </p:nvSpPr>
              <p:spPr bwMode="auto">
                <a:xfrm>
                  <a:off x="618" y="2571"/>
                  <a:ext cx="720" cy="139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56868" name="AutoShape 164"/>
                <p:cNvSpPr>
                  <a:spLocks noChangeArrowheads="1"/>
                </p:cNvSpPr>
                <p:nvPr/>
              </p:nvSpPr>
              <p:spPr bwMode="auto">
                <a:xfrm>
                  <a:off x="635" y="2589"/>
                  <a:ext cx="686" cy="102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solidFill>
                      <a:srgbClr val="000000"/>
                    </a:solidFill>
                  </a:endParaRPr>
                </a:p>
              </p:txBody>
            </p:sp>
          </p:grpSp>
          <p:sp>
            <p:nvSpPr>
              <p:cNvPr id="456852" name="Freeform 165"/>
              <p:cNvSpPr>
                <a:spLocks/>
              </p:cNvSpPr>
              <p:nvPr/>
            </p:nvSpPr>
            <p:spPr bwMode="auto">
              <a:xfrm>
                <a:off x="5288" y="1354"/>
                <a:ext cx="263" cy="188"/>
              </a:xfrm>
              <a:custGeom>
                <a:avLst/>
                <a:gdLst>
                  <a:gd name="T0" fmla="*/ 2 w 328"/>
                  <a:gd name="T1" fmla="*/ 0 h 226"/>
                  <a:gd name="T2" fmla="*/ 87 w 328"/>
                  <a:gd name="T3" fmla="*/ 42 h 226"/>
                  <a:gd name="T4" fmla="*/ 87 w 328"/>
                  <a:gd name="T5" fmla="*/ 75 h 226"/>
                  <a:gd name="T6" fmla="*/ 0 w 328"/>
                  <a:gd name="T7" fmla="*/ 32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8"/>
                  <a:gd name="T16" fmla="*/ 0 h 226"/>
                  <a:gd name="T17" fmla="*/ 328 w 328"/>
                  <a:gd name="T18" fmla="*/ 226 h 2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grpSp>
            <p:nvGrpSpPr>
              <p:cNvPr id="456853" name="Group 166"/>
              <p:cNvGrpSpPr>
                <a:grpSpLocks/>
              </p:cNvGrpSpPr>
              <p:nvPr/>
            </p:nvGrpSpPr>
            <p:grpSpPr bwMode="auto">
              <a:xfrm>
                <a:off x="4739" y="1327"/>
                <a:ext cx="582" cy="139"/>
                <a:chOff x="614" y="2568"/>
                <a:chExt cx="725" cy="139"/>
              </a:xfrm>
            </p:grpSpPr>
            <p:sp>
              <p:nvSpPr>
                <p:cNvPr id="456865" name="AutoShape 167"/>
                <p:cNvSpPr>
                  <a:spLocks noChangeArrowheads="1"/>
                </p:cNvSpPr>
                <p:nvPr/>
              </p:nvSpPr>
              <p:spPr bwMode="auto">
                <a:xfrm>
                  <a:off x="613" y="2571"/>
                  <a:ext cx="729" cy="137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56866" name="AutoShape 168"/>
                <p:cNvSpPr>
                  <a:spLocks noChangeArrowheads="1"/>
                </p:cNvSpPr>
                <p:nvPr/>
              </p:nvSpPr>
              <p:spPr bwMode="auto">
                <a:xfrm>
                  <a:off x="630" y="2584"/>
                  <a:ext cx="695" cy="105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solidFill>
                      <a:srgbClr val="000000"/>
                    </a:solidFill>
                  </a:endParaRPr>
                </a:p>
              </p:txBody>
            </p:sp>
          </p:grpSp>
          <p:sp>
            <p:nvSpPr>
              <p:cNvPr id="456854" name="Rectangle 169"/>
              <p:cNvSpPr>
                <a:spLocks noChangeArrowheads="1"/>
              </p:cNvSpPr>
              <p:nvPr/>
            </p:nvSpPr>
            <p:spPr bwMode="auto">
              <a:xfrm>
                <a:off x="5255" y="426"/>
                <a:ext cx="68" cy="2297"/>
              </a:xfrm>
              <a:prstGeom prst="rect">
                <a:avLst/>
              </a:prstGeom>
              <a:gradFill rotWithShape="1">
                <a:gsLst>
                  <a:gs pos="0">
                    <a:srgbClr val="333333"/>
                  </a:gs>
                  <a:gs pos="5000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  <p:sp>
            <p:nvSpPr>
              <p:cNvPr id="456855" name="Freeform 170"/>
              <p:cNvSpPr>
                <a:spLocks/>
              </p:cNvSpPr>
              <p:nvPr/>
            </p:nvSpPr>
            <p:spPr bwMode="auto">
              <a:xfrm>
                <a:off x="5312" y="1007"/>
                <a:ext cx="237" cy="213"/>
              </a:xfrm>
              <a:custGeom>
                <a:avLst/>
                <a:gdLst>
                  <a:gd name="T0" fmla="*/ 2 w 296"/>
                  <a:gd name="T1" fmla="*/ 0 h 256"/>
                  <a:gd name="T2" fmla="*/ 77 w 296"/>
                  <a:gd name="T3" fmla="*/ 47 h 256"/>
                  <a:gd name="T4" fmla="*/ 78 w 296"/>
                  <a:gd name="T5" fmla="*/ 85 h 256"/>
                  <a:gd name="T6" fmla="*/ 0 w 296"/>
                  <a:gd name="T7" fmla="*/ 32 h 256"/>
                  <a:gd name="T8" fmla="*/ 2 w 296"/>
                  <a:gd name="T9" fmla="*/ 0 h 2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6"/>
                  <a:gd name="T16" fmla="*/ 0 h 256"/>
                  <a:gd name="T17" fmla="*/ 296 w 296"/>
                  <a:gd name="T18" fmla="*/ 256 h 25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6" h="256">
                    <a:moveTo>
                      <a:pt x="4" y="0"/>
                    </a:moveTo>
                    <a:cubicBezTo>
                      <a:pt x="55" y="10"/>
                      <a:pt x="144" y="68"/>
                      <a:pt x="292" y="144"/>
                    </a:cubicBezTo>
                    <a:cubicBezTo>
                      <a:pt x="290" y="178"/>
                      <a:pt x="296" y="188"/>
                      <a:pt x="296" y="256"/>
                    </a:cubicBezTo>
                    <a:cubicBezTo>
                      <a:pt x="296" y="256"/>
                      <a:pt x="160" y="176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56856" name="Freeform 171"/>
              <p:cNvSpPr>
                <a:spLocks/>
              </p:cNvSpPr>
              <p:nvPr/>
            </p:nvSpPr>
            <p:spPr bwMode="auto">
              <a:xfrm>
                <a:off x="5315" y="680"/>
                <a:ext cx="244" cy="240"/>
              </a:xfrm>
              <a:custGeom>
                <a:avLst/>
                <a:gdLst>
                  <a:gd name="T0" fmla="*/ 0 w 304"/>
                  <a:gd name="T1" fmla="*/ 0 h 288"/>
                  <a:gd name="T2" fmla="*/ 81 w 304"/>
                  <a:gd name="T3" fmla="*/ 55 h 288"/>
                  <a:gd name="T4" fmla="*/ 76 w 304"/>
                  <a:gd name="T5" fmla="*/ 97 h 288"/>
                  <a:gd name="T6" fmla="*/ 2 w 304"/>
                  <a:gd name="T7" fmla="*/ 42 h 288"/>
                  <a:gd name="T8" fmla="*/ 0 w 304"/>
                  <a:gd name="T9" fmla="*/ 0 h 28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4"/>
                  <a:gd name="T16" fmla="*/ 0 h 288"/>
                  <a:gd name="T17" fmla="*/ 304 w 304"/>
                  <a:gd name="T18" fmla="*/ 288 h 28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4" h="288">
                    <a:moveTo>
                      <a:pt x="0" y="0"/>
                    </a:moveTo>
                    <a:cubicBezTo>
                      <a:pt x="51" y="10"/>
                      <a:pt x="148" y="76"/>
                      <a:pt x="304" y="164"/>
                    </a:cubicBezTo>
                    <a:cubicBezTo>
                      <a:pt x="302" y="198"/>
                      <a:pt x="284" y="220"/>
                      <a:pt x="284" y="288"/>
                    </a:cubicBezTo>
                    <a:cubicBezTo>
                      <a:pt x="284" y="288"/>
                      <a:pt x="163" y="179"/>
                      <a:pt x="8" y="124"/>
                    </a:cubicBezTo>
                    <a:cubicBezTo>
                      <a:pt x="8" y="72"/>
                      <a:pt x="0" y="17"/>
                      <a:pt x="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56857" name="Oval 172"/>
              <p:cNvSpPr>
                <a:spLocks noChangeArrowheads="1"/>
              </p:cNvSpPr>
              <p:nvPr/>
            </p:nvSpPr>
            <p:spPr bwMode="auto">
              <a:xfrm>
                <a:off x="5520" y="2612"/>
                <a:ext cx="48" cy="98"/>
              </a:xfrm>
              <a:prstGeom prst="ellipse">
                <a:avLst/>
              </a:prstGeom>
              <a:solidFill>
                <a:srgbClr val="333333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  <p:sp>
            <p:nvSpPr>
              <p:cNvPr id="456858" name="Freeform 173"/>
              <p:cNvSpPr>
                <a:spLocks/>
              </p:cNvSpPr>
              <p:nvPr/>
            </p:nvSpPr>
            <p:spPr bwMode="auto">
              <a:xfrm>
                <a:off x="5302" y="2614"/>
                <a:ext cx="245" cy="200"/>
              </a:xfrm>
              <a:custGeom>
                <a:avLst/>
                <a:gdLst>
                  <a:gd name="T0" fmla="*/ 0 w 306"/>
                  <a:gd name="T1" fmla="*/ 36 h 240"/>
                  <a:gd name="T2" fmla="*/ 2 w 306"/>
                  <a:gd name="T3" fmla="*/ 81 h 240"/>
                  <a:gd name="T4" fmla="*/ 81 w 306"/>
                  <a:gd name="T5" fmla="*/ 37 h 240"/>
                  <a:gd name="T6" fmla="*/ 78 w 306"/>
                  <a:gd name="T7" fmla="*/ 0 h 240"/>
                  <a:gd name="T8" fmla="*/ 0 w 306"/>
                  <a:gd name="T9" fmla="*/ 36 h 2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6"/>
                  <a:gd name="T16" fmla="*/ 0 h 240"/>
                  <a:gd name="T17" fmla="*/ 306 w 306"/>
                  <a:gd name="T18" fmla="*/ 240 h 24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6" h="240">
                    <a:moveTo>
                      <a:pt x="0" y="106"/>
                    </a:moveTo>
                    <a:lnTo>
                      <a:pt x="2" y="240"/>
                    </a:lnTo>
                    <a:lnTo>
                      <a:pt x="306" y="110"/>
                    </a:lnTo>
                    <a:lnTo>
                      <a:pt x="300" y="0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3333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56859" name="AutoShape 174"/>
              <p:cNvSpPr>
                <a:spLocks noChangeArrowheads="1"/>
              </p:cNvSpPr>
              <p:nvPr/>
            </p:nvSpPr>
            <p:spPr bwMode="auto">
              <a:xfrm>
                <a:off x="4139" y="2678"/>
                <a:ext cx="1204" cy="164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  <p:sp>
            <p:nvSpPr>
              <p:cNvPr id="456860" name="AutoShape 175"/>
              <p:cNvSpPr>
                <a:spLocks noChangeArrowheads="1"/>
              </p:cNvSpPr>
              <p:nvPr/>
            </p:nvSpPr>
            <p:spPr bwMode="auto">
              <a:xfrm>
                <a:off x="4207" y="2717"/>
                <a:ext cx="1068" cy="8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  <p:sp>
            <p:nvSpPr>
              <p:cNvPr id="456861" name="Oval 176"/>
              <p:cNvSpPr>
                <a:spLocks noChangeArrowheads="1"/>
              </p:cNvSpPr>
              <p:nvPr/>
            </p:nvSpPr>
            <p:spPr bwMode="auto">
              <a:xfrm>
                <a:off x="4309" y="2383"/>
                <a:ext cx="156" cy="144"/>
              </a:xfrm>
              <a:prstGeom prst="ellipse">
                <a:avLst/>
              </a:prstGeom>
              <a:solidFill>
                <a:srgbClr val="33CC33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  <p:sp>
            <p:nvSpPr>
              <p:cNvPr id="456862" name="Oval 177"/>
              <p:cNvSpPr>
                <a:spLocks noChangeArrowheads="1"/>
              </p:cNvSpPr>
              <p:nvPr/>
            </p:nvSpPr>
            <p:spPr bwMode="auto">
              <a:xfrm>
                <a:off x="4486" y="2383"/>
                <a:ext cx="163" cy="144"/>
              </a:xfrm>
              <a:prstGeom prst="ellipse">
                <a:avLst/>
              </a:pr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>
                  <a:solidFill>
                    <a:srgbClr val="FF0000"/>
                  </a:solidFill>
                </a:endParaRPr>
              </a:p>
            </p:txBody>
          </p:sp>
          <p:sp>
            <p:nvSpPr>
              <p:cNvPr id="456863" name="Oval 178"/>
              <p:cNvSpPr>
                <a:spLocks noChangeArrowheads="1"/>
              </p:cNvSpPr>
              <p:nvPr/>
            </p:nvSpPr>
            <p:spPr bwMode="auto">
              <a:xfrm>
                <a:off x="4663" y="2383"/>
                <a:ext cx="156" cy="144"/>
              </a:xfrm>
              <a:prstGeom prst="ellipse">
                <a:avLst/>
              </a:prstGeom>
              <a:solidFill>
                <a:srgbClr val="33CC33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  <p:sp>
            <p:nvSpPr>
              <p:cNvPr id="456864" name="Rectangle 179"/>
              <p:cNvSpPr>
                <a:spLocks noChangeArrowheads="1"/>
              </p:cNvSpPr>
              <p:nvPr/>
            </p:nvSpPr>
            <p:spPr bwMode="auto">
              <a:xfrm>
                <a:off x="5065" y="1834"/>
                <a:ext cx="82" cy="772"/>
              </a:xfrm>
              <a:prstGeom prst="rect">
                <a:avLst/>
              </a:prstGeom>
              <a:solidFill>
                <a:srgbClr val="29292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456827" name="Group 48"/>
            <p:cNvGrpSpPr>
              <a:grpSpLocks/>
            </p:cNvGrpSpPr>
            <p:nvPr/>
          </p:nvGrpSpPr>
          <p:grpSpPr bwMode="auto">
            <a:xfrm>
              <a:off x="2795471" y="3465563"/>
              <a:ext cx="735669" cy="376863"/>
              <a:chOff x="3600" y="219"/>
              <a:chExt cx="360" cy="175"/>
            </a:xfrm>
          </p:grpSpPr>
          <p:sp>
            <p:nvSpPr>
              <p:cNvPr id="456828" name="Oval 49"/>
              <p:cNvSpPr>
                <a:spLocks noChangeArrowheads="1"/>
              </p:cNvSpPr>
              <p:nvPr/>
            </p:nvSpPr>
            <p:spPr bwMode="auto">
              <a:xfrm>
                <a:off x="3603" y="297"/>
                <a:ext cx="357" cy="9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  <p:sp>
            <p:nvSpPr>
              <p:cNvPr id="456829" name="Line 50"/>
              <p:cNvSpPr>
                <a:spLocks noChangeShapeType="1"/>
              </p:cNvSpPr>
              <p:nvPr/>
            </p:nvSpPr>
            <p:spPr bwMode="auto">
              <a:xfrm>
                <a:off x="3603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56830" name="Line 51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56831" name="Rectangle 52"/>
              <p:cNvSpPr>
                <a:spLocks noChangeArrowheads="1"/>
              </p:cNvSpPr>
              <p:nvPr/>
            </p:nvSpPr>
            <p:spPr bwMode="auto">
              <a:xfrm>
                <a:off x="3603" y="289"/>
                <a:ext cx="353" cy="59"/>
              </a:xfrm>
              <a:prstGeom prst="rect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 i="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56832" name="Oval 53"/>
              <p:cNvSpPr>
                <a:spLocks noChangeArrowheads="1"/>
              </p:cNvSpPr>
              <p:nvPr/>
            </p:nvSpPr>
            <p:spPr bwMode="auto">
              <a:xfrm>
                <a:off x="3600" y="219"/>
                <a:ext cx="357" cy="113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456833" name="Group 54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456838" name="Line 55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456839" name="Line 56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456840" name="Line 57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456834" name="Group 58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456835" name="Line 59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456836" name="Line 60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456837" name="Line 61"/>
                <p:cNvSpPr>
                  <a:spLocks noChangeShapeType="1"/>
                </p:cNvSpPr>
                <p:nvPr/>
              </p:nvSpPr>
              <p:spPr bwMode="auto">
                <a:xfrm>
                  <a:off x="2894" y="853"/>
                  <a:ext cx="52" cy="93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</p:grpSp>
      </p:grpSp>
      <p:grpSp>
        <p:nvGrpSpPr>
          <p:cNvPr id="66" name="Group 45"/>
          <p:cNvGrpSpPr>
            <a:grpSpLocks/>
          </p:cNvGrpSpPr>
          <p:nvPr/>
        </p:nvGrpSpPr>
        <p:grpSpPr bwMode="auto">
          <a:xfrm>
            <a:off x="1123950" y="1546225"/>
            <a:ext cx="976313" cy="1460500"/>
            <a:chOff x="651" y="681"/>
            <a:chExt cx="615" cy="920"/>
          </a:xfrm>
        </p:grpSpPr>
        <p:sp>
          <p:nvSpPr>
            <p:cNvPr id="456807" name="Freeform 46"/>
            <p:cNvSpPr>
              <a:spLocks/>
            </p:cNvSpPr>
            <p:nvPr/>
          </p:nvSpPr>
          <p:spPr bwMode="auto">
            <a:xfrm>
              <a:off x="662" y="698"/>
              <a:ext cx="604" cy="903"/>
            </a:xfrm>
            <a:custGeom>
              <a:avLst/>
              <a:gdLst>
                <a:gd name="T0" fmla="*/ 496 w 604"/>
                <a:gd name="T1" fmla="*/ 0 h 903"/>
                <a:gd name="T2" fmla="*/ 604 w 604"/>
                <a:gd name="T3" fmla="*/ 903 h 903"/>
                <a:gd name="T4" fmla="*/ 0 w 604"/>
                <a:gd name="T5" fmla="*/ 788 h 903"/>
                <a:gd name="T6" fmla="*/ 456 w 604"/>
                <a:gd name="T7" fmla="*/ 750 h 903"/>
                <a:gd name="T8" fmla="*/ 496 w 604"/>
                <a:gd name="T9" fmla="*/ 0 h 90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04"/>
                <a:gd name="T16" fmla="*/ 0 h 903"/>
                <a:gd name="T17" fmla="*/ 604 w 604"/>
                <a:gd name="T18" fmla="*/ 903 h 90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04" h="903">
                  <a:moveTo>
                    <a:pt x="496" y="0"/>
                  </a:moveTo>
                  <a:lnTo>
                    <a:pt x="604" y="903"/>
                  </a:lnTo>
                  <a:lnTo>
                    <a:pt x="0" y="788"/>
                  </a:lnTo>
                  <a:lnTo>
                    <a:pt x="456" y="750"/>
                  </a:lnTo>
                  <a:lnTo>
                    <a:pt x="496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FF0000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grpSp>
          <p:nvGrpSpPr>
            <p:cNvPr id="456808" name="Group 47"/>
            <p:cNvGrpSpPr>
              <a:grpSpLocks/>
            </p:cNvGrpSpPr>
            <p:nvPr/>
          </p:nvGrpSpPr>
          <p:grpSpPr bwMode="auto">
            <a:xfrm>
              <a:off x="651" y="681"/>
              <a:ext cx="501" cy="828"/>
              <a:chOff x="569" y="2954"/>
              <a:chExt cx="501" cy="828"/>
            </a:xfrm>
          </p:grpSpPr>
          <p:sp>
            <p:nvSpPr>
              <p:cNvPr id="456809" name="Rectangle 48"/>
              <p:cNvSpPr>
                <a:spLocks noChangeArrowheads="1"/>
              </p:cNvSpPr>
              <p:nvPr/>
            </p:nvSpPr>
            <p:spPr bwMode="auto">
              <a:xfrm>
                <a:off x="576" y="2973"/>
                <a:ext cx="493" cy="790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  <p:sp>
            <p:nvSpPr>
              <p:cNvPr id="456810" name="Text Box 49"/>
              <p:cNvSpPr txBox="1">
                <a:spLocks noChangeArrowheads="1"/>
              </p:cNvSpPr>
              <p:nvPr/>
            </p:nvSpPr>
            <p:spPr bwMode="auto">
              <a:xfrm>
                <a:off x="593" y="2954"/>
                <a:ext cx="477" cy="8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1600" i="0">
                    <a:solidFill>
                      <a:srgbClr val="000000"/>
                    </a:solidFill>
                    <a:latin typeface="Arial" charset="0"/>
                  </a:rPr>
                  <a:t>DHCP</a:t>
                </a:r>
              </a:p>
              <a:p>
                <a:pPr algn="ctr" eaLnBrk="0" hangingPunct="0"/>
                <a:r>
                  <a:rPr lang="en-US" sz="1600" i="0">
                    <a:solidFill>
                      <a:srgbClr val="000000"/>
                    </a:solidFill>
                    <a:latin typeface="Arial" charset="0"/>
                  </a:rPr>
                  <a:t>UDP</a:t>
                </a:r>
              </a:p>
              <a:p>
                <a:pPr algn="ctr" eaLnBrk="0" hangingPunct="0"/>
                <a:r>
                  <a:rPr lang="en-US" sz="1600" i="0">
                    <a:solidFill>
                      <a:srgbClr val="000000"/>
                    </a:solidFill>
                    <a:latin typeface="Arial" charset="0"/>
                  </a:rPr>
                  <a:t>IP</a:t>
                </a:r>
              </a:p>
              <a:p>
                <a:pPr algn="ctr" eaLnBrk="0" hangingPunct="0"/>
                <a:r>
                  <a:rPr lang="en-US" sz="1600" i="0">
                    <a:solidFill>
                      <a:srgbClr val="000000"/>
                    </a:solidFill>
                    <a:latin typeface="Arial" charset="0"/>
                  </a:rPr>
                  <a:t>Eth</a:t>
                </a:r>
              </a:p>
              <a:p>
                <a:pPr algn="ctr" eaLnBrk="0" hangingPunct="0"/>
                <a:r>
                  <a:rPr lang="en-US" sz="1600" i="0">
                    <a:solidFill>
                      <a:srgbClr val="000000"/>
                    </a:solidFill>
                    <a:latin typeface="Arial" charset="0"/>
                  </a:rPr>
                  <a:t>Phy</a:t>
                </a:r>
              </a:p>
            </p:txBody>
          </p:sp>
          <p:sp>
            <p:nvSpPr>
              <p:cNvPr id="456811" name="Line 50"/>
              <p:cNvSpPr>
                <a:spLocks noChangeShapeType="1"/>
              </p:cNvSpPr>
              <p:nvPr/>
            </p:nvSpPr>
            <p:spPr bwMode="auto">
              <a:xfrm>
                <a:off x="578" y="3130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56812" name="Line 51"/>
              <p:cNvSpPr>
                <a:spLocks noChangeShapeType="1"/>
              </p:cNvSpPr>
              <p:nvPr/>
            </p:nvSpPr>
            <p:spPr bwMode="auto">
              <a:xfrm>
                <a:off x="575" y="3289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56813" name="Line 52"/>
              <p:cNvSpPr>
                <a:spLocks noChangeShapeType="1"/>
              </p:cNvSpPr>
              <p:nvPr/>
            </p:nvSpPr>
            <p:spPr bwMode="auto">
              <a:xfrm>
                <a:off x="572" y="3448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56814" name="Line 53"/>
              <p:cNvSpPr>
                <a:spLocks noChangeShapeType="1"/>
              </p:cNvSpPr>
              <p:nvPr/>
            </p:nvSpPr>
            <p:spPr bwMode="auto">
              <a:xfrm>
                <a:off x="569" y="3607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</p:grpSp>
      <p:grpSp>
        <p:nvGrpSpPr>
          <p:cNvPr id="75" name="Group 57"/>
          <p:cNvGrpSpPr>
            <a:grpSpLocks/>
          </p:cNvGrpSpPr>
          <p:nvPr/>
        </p:nvGrpSpPr>
        <p:grpSpPr bwMode="auto">
          <a:xfrm>
            <a:off x="280988" y="3617913"/>
            <a:ext cx="1081087" cy="1166812"/>
            <a:chOff x="42" y="744"/>
            <a:chExt cx="681" cy="735"/>
          </a:xfrm>
        </p:grpSpPr>
        <p:grpSp>
          <p:nvGrpSpPr>
            <p:cNvPr id="456775" name="Group 58"/>
            <p:cNvGrpSpPr>
              <a:grpSpLocks/>
            </p:cNvGrpSpPr>
            <p:nvPr/>
          </p:nvGrpSpPr>
          <p:grpSpPr bwMode="auto">
            <a:xfrm>
              <a:off x="42" y="886"/>
              <a:ext cx="681" cy="468"/>
              <a:chOff x="42" y="886"/>
              <a:chExt cx="681" cy="468"/>
            </a:xfrm>
          </p:grpSpPr>
          <p:grpSp>
            <p:nvGrpSpPr>
              <p:cNvPr id="456777" name="Group 59"/>
              <p:cNvGrpSpPr>
                <a:grpSpLocks/>
              </p:cNvGrpSpPr>
              <p:nvPr/>
            </p:nvGrpSpPr>
            <p:grpSpPr bwMode="auto">
              <a:xfrm>
                <a:off x="278" y="886"/>
                <a:ext cx="397" cy="154"/>
                <a:chOff x="740" y="3209"/>
                <a:chExt cx="397" cy="154"/>
              </a:xfrm>
            </p:grpSpPr>
            <p:grpSp>
              <p:nvGrpSpPr>
                <p:cNvPr id="456802" name="Group 60"/>
                <p:cNvGrpSpPr>
                  <a:grpSpLocks/>
                </p:cNvGrpSpPr>
                <p:nvPr/>
              </p:nvGrpSpPr>
              <p:grpSpPr bwMode="auto">
                <a:xfrm>
                  <a:off x="794" y="3209"/>
                  <a:ext cx="343" cy="154"/>
                  <a:chOff x="844" y="3337"/>
                  <a:chExt cx="343" cy="154"/>
                </a:xfrm>
              </p:grpSpPr>
              <p:sp>
                <p:nvSpPr>
                  <p:cNvPr id="456805" name="Rectangle 61"/>
                  <p:cNvSpPr>
                    <a:spLocks noChangeArrowheads="1"/>
                  </p:cNvSpPr>
                  <p:nvPr/>
                </p:nvSpPr>
                <p:spPr bwMode="auto">
                  <a:xfrm>
                    <a:off x="889" y="3370"/>
                    <a:ext cx="245" cy="86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456806" name="Text Box 6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44" y="3337"/>
                    <a:ext cx="343" cy="154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pPr eaLnBrk="0" hangingPunct="0"/>
                    <a:r>
                      <a:rPr lang="en-US" sz="1000" i="0">
                        <a:solidFill>
                          <a:srgbClr val="FFFFFF"/>
                        </a:solidFill>
                        <a:latin typeface="Arial" charset="0"/>
                      </a:rPr>
                      <a:t>DHCP</a:t>
                    </a:r>
                  </a:p>
                </p:txBody>
              </p:sp>
            </p:grpSp>
            <p:sp>
              <p:nvSpPr>
                <p:cNvPr id="456803" name="Rectangle 63"/>
                <p:cNvSpPr>
                  <a:spLocks noChangeArrowheads="1"/>
                </p:cNvSpPr>
                <p:nvPr/>
              </p:nvSpPr>
              <p:spPr bwMode="auto">
                <a:xfrm>
                  <a:off x="750" y="3244"/>
                  <a:ext cx="88" cy="82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56804" name="Rectangle 64"/>
                <p:cNvSpPr>
                  <a:spLocks noChangeArrowheads="1"/>
                </p:cNvSpPr>
                <p:nvPr/>
              </p:nvSpPr>
              <p:spPr bwMode="auto">
                <a:xfrm>
                  <a:off x="740" y="3238"/>
                  <a:ext cx="354" cy="94"/>
                </a:xfrm>
                <a:prstGeom prst="rect">
                  <a:avLst/>
                </a:prstGeom>
                <a:noFill/>
                <a:ln w="9525">
                  <a:solidFill>
                    <a:schemeClr val="accent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456778" name="Group 65"/>
              <p:cNvGrpSpPr>
                <a:grpSpLocks/>
              </p:cNvGrpSpPr>
              <p:nvPr/>
            </p:nvGrpSpPr>
            <p:grpSpPr bwMode="auto">
              <a:xfrm>
                <a:off x="278" y="1034"/>
                <a:ext cx="397" cy="154"/>
                <a:chOff x="836" y="3305"/>
                <a:chExt cx="397" cy="154"/>
              </a:xfrm>
            </p:grpSpPr>
            <p:grpSp>
              <p:nvGrpSpPr>
                <p:cNvPr id="456796" name="Group 66"/>
                <p:cNvGrpSpPr>
                  <a:grpSpLocks/>
                </p:cNvGrpSpPr>
                <p:nvPr/>
              </p:nvGrpSpPr>
              <p:grpSpPr bwMode="auto">
                <a:xfrm>
                  <a:off x="890" y="3305"/>
                  <a:ext cx="343" cy="154"/>
                  <a:chOff x="844" y="3337"/>
                  <a:chExt cx="343" cy="154"/>
                </a:xfrm>
              </p:grpSpPr>
              <p:sp>
                <p:nvSpPr>
                  <p:cNvPr id="456800" name="Rectangle 67"/>
                  <p:cNvSpPr>
                    <a:spLocks noChangeArrowheads="1"/>
                  </p:cNvSpPr>
                  <p:nvPr/>
                </p:nvSpPr>
                <p:spPr bwMode="auto">
                  <a:xfrm>
                    <a:off x="889" y="3370"/>
                    <a:ext cx="245" cy="86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456801" name="Text Box 6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44" y="3337"/>
                    <a:ext cx="343" cy="154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pPr eaLnBrk="0" hangingPunct="0"/>
                    <a:r>
                      <a:rPr lang="en-US" sz="1000" i="0">
                        <a:solidFill>
                          <a:srgbClr val="FFFFFF"/>
                        </a:solidFill>
                        <a:latin typeface="Arial" charset="0"/>
                      </a:rPr>
                      <a:t>DHCP</a:t>
                    </a:r>
                  </a:p>
                </p:txBody>
              </p:sp>
            </p:grpSp>
            <p:grpSp>
              <p:nvGrpSpPr>
                <p:cNvPr id="456797" name="Group 69"/>
                <p:cNvGrpSpPr>
                  <a:grpSpLocks/>
                </p:cNvGrpSpPr>
                <p:nvPr/>
              </p:nvGrpSpPr>
              <p:grpSpPr bwMode="auto">
                <a:xfrm>
                  <a:off x="836" y="3334"/>
                  <a:ext cx="354" cy="94"/>
                  <a:chOff x="836" y="3334"/>
                  <a:chExt cx="354" cy="94"/>
                </a:xfrm>
              </p:grpSpPr>
              <p:sp>
                <p:nvSpPr>
                  <p:cNvPr id="456798" name="Rectangle 70"/>
                  <p:cNvSpPr>
                    <a:spLocks noChangeArrowheads="1"/>
                  </p:cNvSpPr>
                  <p:nvPr/>
                </p:nvSpPr>
                <p:spPr bwMode="auto">
                  <a:xfrm>
                    <a:off x="846" y="3340"/>
                    <a:ext cx="88" cy="82"/>
                  </a:xfrm>
                  <a:prstGeom prst="rect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456799" name="Rectangle 71"/>
                  <p:cNvSpPr>
                    <a:spLocks noChangeArrowheads="1"/>
                  </p:cNvSpPr>
                  <p:nvPr/>
                </p:nvSpPr>
                <p:spPr bwMode="auto">
                  <a:xfrm>
                    <a:off x="836" y="3334"/>
                    <a:ext cx="354" cy="94"/>
                  </a:xfrm>
                  <a:prstGeom prst="rect">
                    <a:avLst/>
                  </a:prstGeom>
                  <a:noFill/>
                  <a:ln w="9525">
                    <a:solidFill>
                      <a:schemeClr val="accent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>
                      <a:solidFill>
                        <a:srgbClr val="000000"/>
                      </a:solidFill>
                    </a:endParaRPr>
                  </a:p>
                </p:txBody>
              </p:sp>
            </p:grpSp>
          </p:grpSp>
          <p:grpSp>
            <p:nvGrpSpPr>
              <p:cNvPr id="456779" name="Group 72"/>
              <p:cNvGrpSpPr>
                <a:grpSpLocks/>
              </p:cNvGrpSpPr>
              <p:nvPr/>
            </p:nvGrpSpPr>
            <p:grpSpPr bwMode="auto">
              <a:xfrm>
                <a:off x="165" y="1054"/>
                <a:ext cx="480" cy="112"/>
                <a:chOff x="627" y="3377"/>
                <a:chExt cx="480" cy="112"/>
              </a:xfrm>
            </p:grpSpPr>
            <p:sp>
              <p:nvSpPr>
                <p:cNvPr id="456794" name="Rectangle 73"/>
                <p:cNvSpPr>
                  <a:spLocks noChangeArrowheads="1"/>
                </p:cNvSpPr>
                <p:nvPr/>
              </p:nvSpPr>
              <p:spPr bwMode="auto">
                <a:xfrm>
                  <a:off x="636" y="3388"/>
                  <a:ext cx="96" cy="93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56795" name="Rectangle 74"/>
                <p:cNvSpPr>
                  <a:spLocks noChangeArrowheads="1"/>
                </p:cNvSpPr>
                <p:nvPr/>
              </p:nvSpPr>
              <p:spPr bwMode="auto">
                <a:xfrm>
                  <a:off x="627" y="3377"/>
                  <a:ext cx="480" cy="112"/>
                </a:xfrm>
                <a:prstGeom prst="rect">
                  <a:avLst/>
                </a:prstGeom>
                <a:noFill/>
                <a:ln w="9525">
                  <a:solidFill>
                    <a:schemeClr val="accent2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456780" name="Group 75"/>
              <p:cNvGrpSpPr>
                <a:grpSpLocks/>
              </p:cNvGrpSpPr>
              <p:nvPr/>
            </p:nvGrpSpPr>
            <p:grpSpPr bwMode="auto">
              <a:xfrm>
                <a:off x="42" y="1200"/>
                <a:ext cx="681" cy="154"/>
                <a:chOff x="504" y="3523"/>
                <a:chExt cx="681" cy="154"/>
              </a:xfrm>
            </p:grpSpPr>
            <p:grpSp>
              <p:nvGrpSpPr>
                <p:cNvPr id="456781" name="Group 76"/>
                <p:cNvGrpSpPr>
                  <a:grpSpLocks/>
                </p:cNvGrpSpPr>
                <p:nvPr/>
              </p:nvGrpSpPr>
              <p:grpSpPr bwMode="auto">
                <a:xfrm>
                  <a:off x="623" y="3523"/>
                  <a:ext cx="510" cy="154"/>
                  <a:chOff x="723" y="3453"/>
                  <a:chExt cx="510" cy="154"/>
                </a:xfrm>
              </p:grpSpPr>
              <p:grpSp>
                <p:nvGrpSpPr>
                  <p:cNvPr id="456785" name="Group 77"/>
                  <p:cNvGrpSpPr>
                    <a:grpSpLocks/>
                  </p:cNvGrpSpPr>
                  <p:nvPr/>
                </p:nvGrpSpPr>
                <p:grpSpPr bwMode="auto">
                  <a:xfrm>
                    <a:off x="836" y="3453"/>
                    <a:ext cx="397" cy="154"/>
                    <a:chOff x="836" y="3305"/>
                    <a:chExt cx="397" cy="154"/>
                  </a:xfrm>
                </p:grpSpPr>
                <p:grpSp>
                  <p:nvGrpSpPr>
                    <p:cNvPr id="456788" name="Group 78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90" y="3305"/>
                      <a:ext cx="343" cy="154"/>
                      <a:chOff x="844" y="3337"/>
                      <a:chExt cx="343" cy="154"/>
                    </a:xfrm>
                  </p:grpSpPr>
                  <p:sp>
                    <p:nvSpPr>
                      <p:cNvPr id="456792" name="Rectangle 79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889" y="3370"/>
                        <a:ext cx="245" cy="86"/>
                      </a:xfrm>
                      <a:prstGeom prst="rect">
                        <a:avLst/>
                      </a:prstGeom>
                      <a:solidFill>
                        <a:srgbClr val="FF0000"/>
                      </a:solidFill>
                      <a:ln w="9525">
                        <a:solidFill>
                          <a:schemeClr val="bg1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pPr eaLnBrk="0" hangingPunct="0"/>
                        <a:endParaRPr lang="el-GR">
                          <a:solidFill>
                            <a:srgbClr val="000000"/>
                          </a:solidFill>
                        </a:endParaRPr>
                      </a:p>
                    </p:txBody>
                  </p:sp>
                  <p:sp>
                    <p:nvSpPr>
                      <p:cNvPr id="456793" name="Text Box 80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844" y="3337"/>
                        <a:ext cx="343" cy="154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 wrap="none">
                        <a:spAutoFit/>
                      </a:bodyPr>
                      <a:lstStyle/>
                      <a:p>
                        <a:pPr eaLnBrk="0" hangingPunct="0"/>
                        <a:r>
                          <a:rPr lang="en-US" sz="1000" i="0">
                            <a:solidFill>
                              <a:srgbClr val="FFFFFF"/>
                            </a:solidFill>
                            <a:latin typeface="Arial" charset="0"/>
                          </a:rPr>
                          <a:t>DHCP</a:t>
                        </a:r>
                      </a:p>
                    </p:txBody>
                  </p:sp>
                </p:grpSp>
                <p:grpSp>
                  <p:nvGrpSpPr>
                    <p:cNvPr id="456789" name="Group 81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36" y="3334"/>
                      <a:ext cx="354" cy="94"/>
                      <a:chOff x="836" y="3334"/>
                      <a:chExt cx="354" cy="94"/>
                    </a:xfrm>
                  </p:grpSpPr>
                  <p:sp>
                    <p:nvSpPr>
                      <p:cNvPr id="456790" name="Rectangle 82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846" y="3340"/>
                        <a:ext cx="88" cy="82"/>
                      </a:xfrm>
                      <a:prstGeom prst="rect">
                        <a:avLst/>
                      </a:prstGeom>
                      <a:solidFill>
                        <a:schemeClr val="accent1"/>
                      </a:solidFill>
                      <a:ln w="9525">
                        <a:solidFill>
                          <a:schemeClr val="bg1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pPr eaLnBrk="0" hangingPunct="0"/>
                        <a:endParaRPr lang="el-GR">
                          <a:solidFill>
                            <a:srgbClr val="000000"/>
                          </a:solidFill>
                        </a:endParaRPr>
                      </a:p>
                    </p:txBody>
                  </p:sp>
                  <p:sp>
                    <p:nvSpPr>
                      <p:cNvPr id="456791" name="Rectangle 83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836" y="3334"/>
                        <a:ext cx="354" cy="94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accent1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pPr eaLnBrk="0" hangingPunct="0"/>
                        <a:endParaRPr lang="el-GR">
                          <a:solidFill>
                            <a:srgbClr val="000000"/>
                          </a:solidFill>
                        </a:endParaRPr>
                      </a:p>
                    </p:txBody>
                  </p:sp>
                </p:grpSp>
              </p:grpSp>
              <p:sp>
                <p:nvSpPr>
                  <p:cNvPr id="456786" name="Rectangle 84"/>
                  <p:cNvSpPr>
                    <a:spLocks noChangeArrowheads="1"/>
                  </p:cNvSpPr>
                  <p:nvPr/>
                </p:nvSpPr>
                <p:spPr bwMode="auto">
                  <a:xfrm>
                    <a:off x="732" y="3484"/>
                    <a:ext cx="96" cy="93"/>
                  </a:xfrm>
                  <a:prstGeom prst="rect">
                    <a:avLst/>
                  </a:prstGeom>
                  <a:solidFill>
                    <a:schemeClr val="accent2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456787" name="Rectangle 85"/>
                  <p:cNvSpPr>
                    <a:spLocks noChangeArrowheads="1"/>
                  </p:cNvSpPr>
                  <p:nvPr/>
                </p:nvSpPr>
                <p:spPr bwMode="auto">
                  <a:xfrm>
                    <a:off x="723" y="3473"/>
                    <a:ext cx="480" cy="112"/>
                  </a:xfrm>
                  <a:prstGeom prst="rect">
                    <a:avLst/>
                  </a:prstGeom>
                  <a:noFill/>
                  <a:ln w="9525">
                    <a:solidFill>
                      <a:schemeClr val="accent2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>
                      <a:solidFill>
                        <a:srgbClr val="000000"/>
                      </a:solidFill>
                    </a:endParaRPr>
                  </a:p>
                </p:txBody>
              </p:sp>
            </p:grpSp>
            <p:sp>
              <p:nvSpPr>
                <p:cNvPr id="456782" name="Rectangle 86"/>
                <p:cNvSpPr>
                  <a:spLocks noChangeArrowheads="1"/>
                </p:cNvSpPr>
                <p:nvPr/>
              </p:nvSpPr>
              <p:spPr bwMode="auto">
                <a:xfrm>
                  <a:off x="517" y="3545"/>
                  <a:ext cx="94" cy="108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56783" name="Rectangle 87"/>
                <p:cNvSpPr>
                  <a:spLocks noChangeArrowheads="1"/>
                </p:cNvSpPr>
                <p:nvPr/>
              </p:nvSpPr>
              <p:spPr bwMode="auto">
                <a:xfrm>
                  <a:off x="1115" y="3544"/>
                  <a:ext cx="60" cy="108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56784" name="Rectangle 88"/>
                <p:cNvSpPr>
                  <a:spLocks noChangeArrowheads="1"/>
                </p:cNvSpPr>
                <p:nvPr/>
              </p:nvSpPr>
              <p:spPr bwMode="auto">
                <a:xfrm>
                  <a:off x="504" y="3529"/>
                  <a:ext cx="681" cy="138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456776" name="AutoShape 89"/>
            <p:cNvSpPr>
              <a:spLocks noChangeArrowheads="1"/>
            </p:cNvSpPr>
            <p:nvPr/>
          </p:nvSpPr>
          <p:spPr bwMode="auto">
            <a:xfrm>
              <a:off x="384" y="744"/>
              <a:ext cx="240" cy="735"/>
            </a:xfrm>
            <a:prstGeom prst="downArrow">
              <a:avLst>
                <a:gd name="adj1" fmla="val 54167"/>
                <a:gd name="adj2" fmla="val 49170"/>
              </a:avLst>
            </a:prstGeom>
            <a:gradFill rotWithShape="1">
              <a:gsLst>
                <a:gs pos="0">
                  <a:srgbClr val="FF0000">
                    <a:alpha val="25000"/>
                  </a:srgbClr>
                </a:gs>
                <a:gs pos="100000">
                  <a:srgbClr val="FF0000">
                    <a:alpha val="25000"/>
                  </a:srgb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</p:grpSp>
      <p:grpSp>
        <p:nvGrpSpPr>
          <p:cNvPr id="108" name="Group 90"/>
          <p:cNvGrpSpPr>
            <a:grpSpLocks/>
          </p:cNvGrpSpPr>
          <p:nvPr/>
        </p:nvGrpSpPr>
        <p:grpSpPr bwMode="auto">
          <a:xfrm>
            <a:off x="377825" y="4703763"/>
            <a:ext cx="1081088" cy="244475"/>
            <a:chOff x="504" y="3523"/>
            <a:chExt cx="681" cy="154"/>
          </a:xfrm>
        </p:grpSpPr>
        <p:grpSp>
          <p:nvGrpSpPr>
            <p:cNvPr id="456762" name="Group 91"/>
            <p:cNvGrpSpPr>
              <a:grpSpLocks/>
            </p:cNvGrpSpPr>
            <p:nvPr/>
          </p:nvGrpSpPr>
          <p:grpSpPr bwMode="auto">
            <a:xfrm>
              <a:off x="623" y="3523"/>
              <a:ext cx="510" cy="154"/>
              <a:chOff x="723" y="3453"/>
              <a:chExt cx="510" cy="154"/>
            </a:xfrm>
          </p:grpSpPr>
          <p:grpSp>
            <p:nvGrpSpPr>
              <p:cNvPr id="456766" name="Group 92"/>
              <p:cNvGrpSpPr>
                <a:grpSpLocks/>
              </p:cNvGrpSpPr>
              <p:nvPr/>
            </p:nvGrpSpPr>
            <p:grpSpPr bwMode="auto">
              <a:xfrm>
                <a:off x="836" y="3453"/>
                <a:ext cx="397" cy="154"/>
                <a:chOff x="836" y="3305"/>
                <a:chExt cx="397" cy="154"/>
              </a:xfrm>
            </p:grpSpPr>
            <p:grpSp>
              <p:nvGrpSpPr>
                <p:cNvPr id="456769" name="Group 93"/>
                <p:cNvGrpSpPr>
                  <a:grpSpLocks/>
                </p:cNvGrpSpPr>
                <p:nvPr/>
              </p:nvGrpSpPr>
              <p:grpSpPr bwMode="auto">
                <a:xfrm>
                  <a:off x="890" y="3305"/>
                  <a:ext cx="343" cy="154"/>
                  <a:chOff x="844" y="3337"/>
                  <a:chExt cx="343" cy="154"/>
                </a:xfrm>
              </p:grpSpPr>
              <p:sp>
                <p:nvSpPr>
                  <p:cNvPr id="456773" name="Rectangle 94"/>
                  <p:cNvSpPr>
                    <a:spLocks noChangeArrowheads="1"/>
                  </p:cNvSpPr>
                  <p:nvPr/>
                </p:nvSpPr>
                <p:spPr bwMode="auto">
                  <a:xfrm>
                    <a:off x="889" y="3370"/>
                    <a:ext cx="245" cy="86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456774" name="Text Box 95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44" y="3337"/>
                    <a:ext cx="343" cy="154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pPr eaLnBrk="0" hangingPunct="0"/>
                    <a:r>
                      <a:rPr lang="en-US" sz="1000" i="0">
                        <a:solidFill>
                          <a:srgbClr val="FFFFFF"/>
                        </a:solidFill>
                        <a:latin typeface="Arial" charset="0"/>
                      </a:rPr>
                      <a:t>DHCP</a:t>
                    </a:r>
                  </a:p>
                </p:txBody>
              </p:sp>
            </p:grpSp>
            <p:grpSp>
              <p:nvGrpSpPr>
                <p:cNvPr id="456770" name="Group 96"/>
                <p:cNvGrpSpPr>
                  <a:grpSpLocks/>
                </p:cNvGrpSpPr>
                <p:nvPr/>
              </p:nvGrpSpPr>
              <p:grpSpPr bwMode="auto">
                <a:xfrm>
                  <a:off x="836" y="3334"/>
                  <a:ext cx="354" cy="94"/>
                  <a:chOff x="836" y="3334"/>
                  <a:chExt cx="354" cy="94"/>
                </a:xfrm>
              </p:grpSpPr>
              <p:sp>
                <p:nvSpPr>
                  <p:cNvPr id="456771" name="Rectangle 97"/>
                  <p:cNvSpPr>
                    <a:spLocks noChangeArrowheads="1"/>
                  </p:cNvSpPr>
                  <p:nvPr/>
                </p:nvSpPr>
                <p:spPr bwMode="auto">
                  <a:xfrm>
                    <a:off x="846" y="3340"/>
                    <a:ext cx="88" cy="82"/>
                  </a:xfrm>
                  <a:prstGeom prst="rect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456772" name="Rectangle 98"/>
                  <p:cNvSpPr>
                    <a:spLocks noChangeArrowheads="1"/>
                  </p:cNvSpPr>
                  <p:nvPr/>
                </p:nvSpPr>
                <p:spPr bwMode="auto">
                  <a:xfrm>
                    <a:off x="836" y="3334"/>
                    <a:ext cx="354" cy="94"/>
                  </a:xfrm>
                  <a:prstGeom prst="rect">
                    <a:avLst/>
                  </a:prstGeom>
                  <a:noFill/>
                  <a:ln w="9525">
                    <a:solidFill>
                      <a:schemeClr val="accent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>
                      <a:solidFill>
                        <a:srgbClr val="000000"/>
                      </a:solidFill>
                    </a:endParaRPr>
                  </a:p>
                </p:txBody>
              </p:sp>
            </p:grpSp>
          </p:grpSp>
          <p:sp>
            <p:nvSpPr>
              <p:cNvPr id="456767" name="Rectangle 99"/>
              <p:cNvSpPr>
                <a:spLocks noChangeArrowheads="1"/>
              </p:cNvSpPr>
              <p:nvPr/>
            </p:nvSpPr>
            <p:spPr bwMode="auto">
              <a:xfrm>
                <a:off x="732" y="3484"/>
                <a:ext cx="96" cy="93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  <p:sp>
            <p:nvSpPr>
              <p:cNvPr id="456768" name="Rectangle 100"/>
              <p:cNvSpPr>
                <a:spLocks noChangeArrowheads="1"/>
              </p:cNvSpPr>
              <p:nvPr/>
            </p:nvSpPr>
            <p:spPr bwMode="auto">
              <a:xfrm>
                <a:off x="723" y="3473"/>
                <a:ext cx="480" cy="112"/>
              </a:xfrm>
              <a:prstGeom prst="rect">
                <a:avLst/>
              </a:prstGeom>
              <a:noFill/>
              <a:ln w="9525">
                <a:solidFill>
                  <a:schemeClr val="accent2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456763" name="Rectangle 101"/>
            <p:cNvSpPr>
              <a:spLocks noChangeArrowheads="1"/>
            </p:cNvSpPr>
            <p:nvPr/>
          </p:nvSpPr>
          <p:spPr bwMode="auto">
            <a:xfrm>
              <a:off x="517" y="3545"/>
              <a:ext cx="94" cy="108"/>
            </a:xfrm>
            <a:prstGeom prst="rect">
              <a:avLst/>
            </a:prstGeom>
            <a:solidFill>
              <a:schemeClr val="tx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456764" name="Rectangle 102"/>
            <p:cNvSpPr>
              <a:spLocks noChangeArrowheads="1"/>
            </p:cNvSpPr>
            <p:nvPr/>
          </p:nvSpPr>
          <p:spPr bwMode="auto">
            <a:xfrm>
              <a:off x="1115" y="3544"/>
              <a:ext cx="60" cy="108"/>
            </a:xfrm>
            <a:prstGeom prst="rect">
              <a:avLst/>
            </a:prstGeom>
            <a:solidFill>
              <a:schemeClr val="tx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456765" name="Rectangle 103"/>
            <p:cNvSpPr>
              <a:spLocks noChangeArrowheads="1"/>
            </p:cNvSpPr>
            <p:nvPr/>
          </p:nvSpPr>
          <p:spPr bwMode="auto">
            <a:xfrm>
              <a:off x="504" y="3529"/>
              <a:ext cx="681" cy="1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</p:grpSp>
      <p:grpSp>
        <p:nvGrpSpPr>
          <p:cNvPr id="122" name="Group 104"/>
          <p:cNvGrpSpPr>
            <a:grpSpLocks/>
          </p:cNvGrpSpPr>
          <p:nvPr/>
        </p:nvGrpSpPr>
        <p:grpSpPr bwMode="auto">
          <a:xfrm>
            <a:off x="1406525" y="3546475"/>
            <a:ext cx="1316038" cy="1314450"/>
            <a:chOff x="931" y="1941"/>
            <a:chExt cx="829" cy="828"/>
          </a:xfrm>
        </p:grpSpPr>
        <p:sp>
          <p:nvSpPr>
            <p:cNvPr id="456754" name="Freeform 105"/>
            <p:cNvSpPr>
              <a:spLocks/>
            </p:cNvSpPr>
            <p:nvPr/>
          </p:nvSpPr>
          <p:spPr bwMode="auto">
            <a:xfrm>
              <a:off x="1424" y="1965"/>
              <a:ext cx="336" cy="801"/>
            </a:xfrm>
            <a:custGeom>
              <a:avLst/>
              <a:gdLst>
                <a:gd name="T0" fmla="*/ 1 w 551"/>
                <a:gd name="T1" fmla="*/ 0 h 801"/>
                <a:gd name="T2" fmla="*/ 17 w 551"/>
                <a:gd name="T3" fmla="*/ 402 h 801"/>
                <a:gd name="T4" fmla="*/ 1 w 551"/>
                <a:gd name="T5" fmla="*/ 801 h 801"/>
                <a:gd name="T6" fmla="*/ 1 w 551"/>
                <a:gd name="T7" fmla="*/ 535 h 801"/>
                <a:gd name="T8" fmla="*/ 0 w 551"/>
                <a:gd name="T9" fmla="*/ 371 h 801"/>
                <a:gd name="T10" fmla="*/ 1 w 551"/>
                <a:gd name="T11" fmla="*/ 0 h 8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51"/>
                <a:gd name="T19" fmla="*/ 0 h 801"/>
                <a:gd name="T20" fmla="*/ 551 w 551"/>
                <a:gd name="T21" fmla="*/ 801 h 80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51" h="801">
                  <a:moveTo>
                    <a:pt x="14" y="0"/>
                  </a:moveTo>
                  <a:lnTo>
                    <a:pt x="551" y="402"/>
                  </a:lnTo>
                  <a:lnTo>
                    <a:pt x="6" y="801"/>
                  </a:lnTo>
                  <a:lnTo>
                    <a:pt x="13" y="535"/>
                  </a:lnTo>
                  <a:lnTo>
                    <a:pt x="0" y="371"/>
                  </a:lnTo>
                  <a:lnTo>
                    <a:pt x="1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FF0000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grpSp>
          <p:nvGrpSpPr>
            <p:cNvPr id="456755" name="Group 106"/>
            <p:cNvGrpSpPr>
              <a:grpSpLocks/>
            </p:cNvGrpSpPr>
            <p:nvPr/>
          </p:nvGrpSpPr>
          <p:grpSpPr bwMode="auto">
            <a:xfrm>
              <a:off x="931" y="1941"/>
              <a:ext cx="501" cy="828"/>
              <a:chOff x="569" y="2954"/>
              <a:chExt cx="501" cy="828"/>
            </a:xfrm>
          </p:grpSpPr>
          <p:sp>
            <p:nvSpPr>
              <p:cNvPr id="456756" name="Rectangle 107"/>
              <p:cNvSpPr>
                <a:spLocks noChangeArrowheads="1"/>
              </p:cNvSpPr>
              <p:nvPr/>
            </p:nvSpPr>
            <p:spPr bwMode="auto">
              <a:xfrm>
                <a:off x="576" y="2973"/>
                <a:ext cx="493" cy="790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  <p:sp>
            <p:nvSpPr>
              <p:cNvPr id="456757" name="Text Box 108"/>
              <p:cNvSpPr txBox="1">
                <a:spLocks noChangeArrowheads="1"/>
              </p:cNvSpPr>
              <p:nvPr/>
            </p:nvSpPr>
            <p:spPr bwMode="auto">
              <a:xfrm>
                <a:off x="593" y="2954"/>
                <a:ext cx="477" cy="8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1600" i="0">
                    <a:solidFill>
                      <a:srgbClr val="000000"/>
                    </a:solidFill>
                    <a:latin typeface="Arial" charset="0"/>
                  </a:rPr>
                  <a:t>DHCP</a:t>
                </a:r>
              </a:p>
              <a:p>
                <a:pPr algn="ctr" eaLnBrk="0" hangingPunct="0"/>
                <a:r>
                  <a:rPr lang="en-US" sz="1600" i="0">
                    <a:solidFill>
                      <a:srgbClr val="000000"/>
                    </a:solidFill>
                    <a:latin typeface="Arial" charset="0"/>
                  </a:rPr>
                  <a:t>UDP</a:t>
                </a:r>
              </a:p>
              <a:p>
                <a:pPr algn="ctr" eaLnBrk="0" hangingPunct="0"/>
                <a:r>
                  <a:rPr lang="en-US" sz="1600" i="0">
                    <a:solidFill>
                      <a:srgbClr val="000000"/>
                    </a:solidFill>
                    <a:latin typeface="Arial" charset="0"/>
                  </a:rPr>
                  <a:t>IP</a:t>
                </a:r>
              </a:p>
              <a:p>
                <a:pPr algn="ctr" eaLnBrk="0" hangingPunct="0"/>
                <a:r>
                  <a:rPr lang="en-US" sz="1600" i="0">
                    <a:solidFill>
                      <a:srgbClr val="000000"/>
                    </a:solidFill>
                    <a:latin typeface="Arial" charset="0"/>
                  </a:rPr>
                  <a:t>Eth</a:t>
                </a:r>
              </a:p>
              <a:p>
                <a:pPr algn="ctr" eaLnBrk="0" hangingPunct="0"/>
                <a:r>
                  <a:rPr lang="en-US" sz="1600" i="0">
                    <a:solidFill>
                      <a:srgbClr val="000000"/>
                    </a:solidFill>
                    <a:latin typeface="Arial" charset="0"/>
                  </a:rPr>
                  <a:t>Phy</a:t>
                </a:r>
              </a:p>
            </p:txBody>
          </p:sp>
          <p:sp>
            <p:nvSpPr>
              <p:cNvPr id="456758" name="Line 109"/>
              <p:cNvSpPr>
                <a:spLocks noChangeShapeType="1"/>
              </p:cNvSpPr>
              <p:nvPr/>
            </p:nvSpPr>
            <p:spPr bwMode="auto">
              <a:xfrm>
                <a:off x="578" y="3130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56759" name="Line 110"/>
              <p:cNvSpPr>
                <a:spLocks noChangeShapeType="1"/>
              </p:cNvSpPr>
              <p:nvPr/>
            </p:nvSpPr>
            <p:spPr bwMode="auto">
              <a:xfrm>
                <a:off x="575" y="3289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56760" name="Line 111"/>
              <p:cNvSpPr>
                <a:spLocks noChangeShapeType="1"/>
              </p:cNvSpPr>
              <p:nvPr/>
            </p:nvSpPr>
            <p:spPr bwMode="auto">
              <a:xfrm>
                <a:off x="572" y="3448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56761" name="Line 112"/>
              <p:cNvSpPr>
                <a:spLocks noChangeShapeType="1"/>
              </p:cNvSpPr>
              <p:nvPr/>
            </p:nvSpPr>
            <p:spPr bwMode="auto">
              <a:xfrm>
                <a:off x="569" y="3607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</p:grpSp>
      <p:grpSp>
        <p:nvGrpSpPr>
          <p:cNvPr id="131" name="Group 113"/>
          <p:cNvGrpSpPr>
            <a:grpSpLocks/>
          </p:cNvGrpSpPr>
          <p:nvPr/>
        </p:nvGrpSpPr>
        <p:grpSpPr bwMode="auto">
          <a:xfrm>
            <a:off x="0" y="1435100"/>
            <a:ext cx="1081088" cy="1217613"/>
            <a:chOff x="1404" y="3105"/>
            <a:chExt cx="681" cy="767"/>
          </a:xfrm>
        </p:grpSpPr>
        <p:grpSp>
          <p:nvGrpSpPr>
            <p:cNvPr id="456719" name="Group 114"/>
            <p:cNvGrpSpPr>
              <a:grpSpLocks/>
            </p:cNvGrpSpPr>
            <p:nvPr/>
          </p:nvGrpSpPr>
          <p:grpSpPr bwMode="auto">
            <a:xfrm>
              <a:off x="1404" y="3355"/>
              <a:ext cx="681" cy="468"/>
              <a:chOff x="42" y="886"/>
              <a:chExt cx="681" cy="468"/>
            </a:xfrm>
          </p:grpSpPr>
          <p:grpSp>
            <p:nvGrpSpPr>
              <p:cNvPr id="456724" name="Group 115"/>
              <p:cNvGrpSpPr>
                <a:grpSpLocks/>
              </p:cNvGrpSpPr>
              <p:nvPr/>
            </p:nvGrpSpPr>
            <p:grpSpPr bwMode="auto">
              <a:xfrm>
                <a:off x="278" y="886"/>
                <a:ext cx="397" cy="154"/>
                <a:chOff x="740" y="3209"/>
                <a:chExt cx="397" cy="154"/>
              </a:xfrm>
            </p:grpSpPr>
            <p:grpSp>
              <p:nvGrpSpPr>
                <p:cNvPr id="456749" name="Group 116"/>
                <p:cNvGrpSpPr>
                  <a:grpSpLocks/>
                </p:cNvGrpSpPr>
                <p:nvPr/>
              </p:nvGrpSpPr>
              <p:grpSpPr bwMode="auto">
                <a:xfrm>
                  <a:off x="794" y="3209"/>
                  <a:ext cx="343" cy="154"/>
                  <a:chOff x="844" y="3337"/>
                  <a:chExt cx="343" cy="154"/>
                </a:xfrm>
              </p:grpSpPr>
              <p:sp>
                <p:nvSpPr>
                  <p:cNvPr id="456752" name="Rectangle 117"/>
                  <p:cNvSpPr>
                    <a:spLocks noChangeArrowheads="1"/>
                  </p:cNvSpPr>
                  <p:nvPr/>
                </p:nvSpPr>
                <p:spPr bwMode="auto">
                  <a:xfrm>
                    <a:off x="889" y="3370"/>
                    <a:ext cx="245" cy="86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456753" name="Text Box 11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44" y="3337"/>
                    <a:ext cx="343" cy="154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pPr eaLnBrk="0" hangingPunct="0"/>
                    <a:r>
                      <a:rPr lang="en-US" sz="1000" i="0">
                        <a:solidFill>
                          <a:srgbClr val="FFFFFF"/>
                        </a:solidFill>
                        <a:latin typeface="Arial" charset="0"/>
                      </a:rPr>
                      <a:t>DHCP</a:t>
                    </a:r>
                  </a:p>
                </p:txBody>
              </p:sp>
            </p:grpSp>
            <p:sp>
              <p:nvSpPr>
                <p:cNvPr id="456750" name="Rectangle 119"/>
                <p:cNvSpPr>
                  <a:spLocks noChangeArrowheads="1"/>
                </p:cNvSpPr>
                <p:nvPr/>
              </p:nvSpPr>
              <p:spPr bwMode="auto">
                <a:xfrm>
                  <a:off x="750" y="3244"/>
                  <a:ext cx="88" cy="82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56751" name="Rectangle 120"/>
                <p:cNvSpPr>
                  <a:spLocks noChangeArrowheads="1"/>
                </p:cNvSpPr>
                <p:nvPr/>
              </p:nvSpPr>
              <p:spPr bwMode="auto">
                <a:xfrm>
                  <a:off x="740" y="3238"/>
                  <a:ext cx="354" cy="94"/>
                </a:xfrm>
                <a:prstGeom prst="rect">
                  <a:avLst/>
                </a:prstGeom>
                <a:noFill/>
                <a:ln w="9525">
                  <a:solidFill>
                    <a:schemeClr val="accent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456725" name="Group 121"/>
              <p:cNvGrpSpPr>
                <a:grpSpLocks/>
              </p:cNvGrpSpPr>
              <p:nvPr/>
            </p:nvGrpSpPr>
            <p:grpSpPr bwMode="auto">
              <a:xfrm>
                <a:off x="278" y="1034"/>
                <a:ext cx="397" cy="154"/>
                <a:chOff x="836" y="3305"/>
                <a:chExt cx="397" cy="154"/>
              </a:xfrm>
            </p:grpSpPr>
            <p:grpSp>
              <p:nvGrpSpPr>
                <p:cNvPr id="456743" name="Group 122"/>
                <p:cNvGrpSpPr>
                  <a:grpSpLocks/>
                </p:cNvGrpSpPr>
                <p:nvPr/>
              </p:nvGrpSpPr>
              <p:grpSpPr bwMode="auto">
                <a:xfrm>
                  <a:off x="890" y="3305"/>
                  <a:ext cx="343" cy="154"/>
                  <a:chOff x="844" y="3337"/>
                  <a:chExt cx="343" cy="154"/>
                </a:xfrm>
              </p:grpSpPr>
              <p:sp>
                <p:nvSpPr>
                  <p:cNvPr id="456747" name="Rectangle 123"/>
                  <p:cNvSpPr>
                    <a:spLocks noChangeArrowheads="1"/>
                  </p:cNvSpPr>
                  <p:nvPr/>
                </p:nvSpPr>
                <p:spPr bwMode="auto">
                  <a:xfrm>
                    <a:off x="889" y="3370"/>
                    <a:ext cx="245" cy="86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456748" name="Text Box 12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44" y="3337"/>
                    <a:ext cx="343" cy="154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pPr eaLnBrk="0" hangingPunct="0"/>
                    <a:r>
                      <a:rPr lang="en-US" sz="1000" i="0">
                        <a:solidFill>
                          <a:srgbClr val="FFFFFF"/>
                        </a:solidFill>
                        <a:latin typeface="Arial" charset="0"/>
                      </a:rPr>
                      <a:t>DHCP</a:t>
                    </a:r>
                  </a:p>
                </p:txBody>
              </p:sp>
            </p:grpSp>
            <p:grpSp>
              <p:nvGrpSpPr>
                <p:cNvPr id="456744" name="Group 125"/>
                <p:cNvGrpSpPr>
                  <a:grpSpLocks/>
                </p:cNvGrpSpPr>
                <p:nvPr/>
              </p:nvGrpSpPr>
              <p:grpSpPr bwMode="auto">
                <a:xfrm>
                  <a:off x="836" y="3334"/>
                  <a:ext cx="354" cy="94"/>
                  <a:chOff x="836" y="3334"/>
                  <a:chExt cx="354" cy="94"/>
                </a:xfrm>
              </p:grpSpPr>
              <p:sp>
                <p:nvSpPr>
                  <p:cNvPr id="456745" name="Rectangle 126"/>
                  <p:cNvSpPr>
                    <a:spLocks noChangeArrowheads="1"/>
                  </p:cNvSpPr>
                  <p:nvPr/>
                </p:nvSpPr>
                <p:spPr bwMode="auto">
                  <a:xfrm>
                    <a:off x="846" y="3340"/>
                    <a:ext cx="88" cy="82"/>
                  </a:xfrm>
                  <a:prstGeom prst="rect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456746" name="Rectangle 127"/>
                  <p:cNvSpPr>
                    <a:spLocks noChangeArrowheads="1"/>
                  </p:cNvSpPr>
                  <p:nvPr/>
                </p:nvSpPr>
                <p:spPr bwMode="auto">
                  <a:xfrm>
                    <a:off x="836" y="3334"/>
                    <a:ext cx="354" cy="94"/>
                  </a:xfrm>
                  <a:prstGeom prst="rect">
                    <a:avLst/>
                  </a:prstGeom>
                  <a:noFill/>
                  <a:ln w="9525">
                    <a:solidFill>
                      <a:schemeClr val="accent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>
                      <a:solidFill>
                        <a:srgbClr val="000000"/>
                      </a:solidFill>
                    </a:endParaRPr>
                  </a:p>
                </p:txBody>
              </p:sp>
            </p:grpSp>
          </p:grpSp>
          <p:grpSp>
            <p:nvGrpSpPr>
              <p:cNvPr id="456726" name="Group 128"/>
              <p:cNvGrpSpPr>
                <a:grpSpLocks/>
              </p:cNvGrpSpPr>
              <p:nvPr/>
            </p:nvGrpSpPr>
            <p:grpSpPr bwMode="auto">
              <a:xfrm>
                <a:off x="165" y="1054"/>
                <a:ext cx="480" cy="112"/>
                <a:chOff x="627" y="3377"/>
                <a:chExt cx="480" cy="112"/>
              </a:xfrm>
            </p:grpSpPr>
            <p:sp>
              <p:nvSpPr>
                <p:cNvPr id="456741" name="Rectangle 129"/>
                <p:cNvSpPr>
                  <a:spLocks noChangeArrowheads="1"/>
                </p:cNvSpPr>
                <p:nvPr/>
              </p:nvSpPr>
              <p:spPr bwMode="auto">
                <a:xfrm>
                  <a:off x="636" y="3388"/>
                  <a:ext cx="96" cy="93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56742" name="Rectangle 130"/>
                <p:cNvSpPr>
                  <a:spLocks noChangeArrowheads="1"/>
                </p:cNvSpPr>
                <p:nvPr/>
              </p:nvSpPr>
              <p:spPr bwMode="auto">
                <a:xfrm>
                  <a:off x="627" y="3377"/>
                  <a:ext cx="480" cy="112"/>
                </a:xfrm>
                <a:prstGeom prst="rect">
                  <a:avLst/>
                </a:prstGeom>
                <a:noFill/>
                <a:ln w="9525">
                  <a:solidFill>
                    <a:schemeClr val="accent2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456727" name="Group 131"/>
              <p:cNvGrpSpPr>
                <a:grpSpLocks/>
              </p:cNvGrpSpPr>
              <p:nvPr/>
            </p:nvGrpSpPr>
            <p:grpSpPr bwMode="auto">
              <a:xfrm>
                <a:off x="42" y="1200"/>
                <a:ext cx="681" cy="154"/>
                <a:chOff x="504" y="3523"/>
                <a:chExt cx="681" cy="154"/>
              </a:xfrm>
            </p:grpSpPr>
            <p:grpSp>
              <p:nvGrpSpPr>
                <p:cNvPr id="456728" name="Group 132"/>
                <p:cNvGrpSpPr>
                  <a:grpSpLocks/>
                </p:cNvGrpSpPr>
                <p:nvPr/>
              </p:nvGrpSpPr>
              <p:grpSpPr bwMode="auto">
                <a:xfrm>
                  <a:off x="623" y="3523"/>
                  <a:ext cx="510" cy="154"/>
                  <a:chOff x="723" y="3453"/>
                  <a:chExt cx="510" cy="154"/>
                </a:xfrm>
              </p:grpSpPr>
              <p:grpSp>
                <p:nvGrpSpPr>
                  <p:cNvPr id="456732" name="Group 133"/>
                  <p:cNvGrpSpPr>
                    <a:grpSpLocks/>
                  </p:cNvGrpSpPr>
                  <p:nvPr/>
                </p:nvGrpSpPr>
                <p:grpSpPr bwMode="auto">
                  <a:xfrm>
                    <a:off x="836" y="3453"/>
                    <a:ext cx="397" cy="154"/>
                    <a:chOff x="836" y="3305"/>
                    <a:chExt cx="397" cy="154"/>
                  </a:xfrm>
                </p:grpSpPr>
                <p:grpSp>
                  <p:nvGrpSpPr>
                    <p:cNvPr id="456735" name="Group 13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90" y="3305"/>
                      <a:ext cx="343" cy="154"/>
                      <a:chOff x="844" y="3337"/>
                      <a:chExt cx="343" cy="154"/>
                    </a:xfrm>
                  </p:grpSpPr>
                  <p:sp>
                    <p:nvSpPr>
                      <p:cNvPr id="456739" name="Rectangle 13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889" y="3370"/>
                        <a:ext cx="245" cy="86"/>
                      </a:xfrm>
                      <a:prstGeom prst="rect">
                        <a:avLst/>
                      </a:prstGeom>
                      <a:solidFill>
                        <a:srgbClr val="FF0000"/>
                      </a:solidFill>
                      <a:ln w="9525">
                        <a:solidFill>
                          <a:schemeClr val="bg1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pPr eaLnBrk="0" hangingPunct="0"/>
                        <a:endParaRPr lang="el-GR">
                          <a:solidFill>
                            <a:srgbClr val="000000"/>
                          </a:solidFill>
                        </a:endParaRPr>
                      </a:p>
                    </p:txBody>
                  </p:sp>
                  <p:sp>
                    <p:nvSpPr>
                      <p:cNvPr id="456740" name="Text Box 136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844" y="3337"/>
                        <a:ext cx="343" cy="154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 wrap="none">
                        <a:spAutoFit/>
                      </a:bodyPr>
                      <a:lstStyle/>
                      <a:p>
                        <a:pPr eaLnBrk="0" hangingPunct="0"/>
                        <a:r>
                          <a:rPr lang="en-US" sz="1000" i="0">
                            <a:solidFill>
                              <a:srgbClr val="FFFFFF"/>
                            </a:solidFill>
                            <a:latin typeface="Arial" charset="0"/>
                          </a:rPr>
                          <a:t>DHCP</a:t>
                        </a:r>
                      </a:p>
                    </p:txBody>
                  </p:sp>
                </p:grpSp>
                <p:grpSp>
                  <p:nvGrpSpPr>
                    <p:cNvPr id="456736" name="Group 137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36" y="3334"/>
                      <a:ext cx="354" cy="94"/>
                      <a:chOff x="836" y="3334"/>
                      <a:chExt cx="354" cy="94"/>
                    </a:xfrm>
                  </p:grpSpPr>
                  <p:sp>
                    <p:nvSpPr>
                      <p:cNvPr id="456737" name="Rectangle 138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846" y="3340"/>
                        <a:ext cx="88" cy="82"/>
                      </a:xfrm>
                      <a:prstGeom prst="rect">
                        <a:avLst/>
                      </a:prstGeom>
                      <a:solidFill>
                        <a:schemeClr val="accent1"/>
                      </a:solidFill>
                      <a:ln w="9525">
                        <a:solidFill>
                          <a:schemeClr val="bg1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pPr eaLnBrk="0" hangingPunct="0"/>
                        <a:endParaRPr lang="el-GR">
                          <a:solidFill>
                            <a:srgbClr val="000000"/>
                          </a:solidFill>
                        </a:endParaRPr>
                      </a:p>
                    </p:txBody>
                  </p:sp>
                  <p:sp>
                    <p:nvSpPr>
                      <p:cNvPr id="456738" name="Rectangle 139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836" y="3334"/>
                        <a:ext cx="354" cy="94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accent1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pPr eaLnBrk="0" hangingPunct="0"/>
                        <a:endParaRPr lang="el-GR">
                          <a:solidFill>
                            <a:srgbClr val="000000"/>
                          </a:solidFill>
                        </a:endParaRPr>
                      </a:p>
                    </p:txBody>
                  </p:sp>
                </p:grpSp>
              </p:grpSp>
              <p:sp>
                <p:nvSpPr>
                  <p:cNvPr id="456733" name="Rectangle 140"/>
                  <p:cNvSpPr>
                    <a:spLocks noChangeArrowheads="1"/>
                  </p:cNvSpPr>
                  <p:nvPr/>
                </p:nvSpPr>
                <p:spPr bwMode="auto">
                  <a:xfrm>
                    <a:off x="732" y="3484"/>
                    <a:ext cx="96" cy="93"/>
                  </a:xfrm>
                  <a:prstGeom prst="rect">
                    <a:avLst/>
                  </a:prstGeom>
                  <a:solidFill>
                    <a:schemeClr val="accent2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456734" name="Rectangle 141"/>
                  <p:cNvSpPr>
                    <a:spLocks noChangeArrowheads="1"/>
                  </p:cNvSpPr>
                  <p:nvPr/>
                </p:nvSpPr>
                <p:spPr bwMode="auto">
                  <a:xfrm>
                    <a:off x="723" y="3473"/>
                    <a:ext cx="480" cy="112"/>
                  </a:xfrm>
                  <a:prstGeom prst="rect">
                    <a:avLst/>
                  </a:prstGeom>
                  <a:noFill/>
                  <a:ln w="9525">
                    <a:solidFill>
                      <a:schemeClr val="accent2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el-GR">
                      <a:solidFill>
                        <a:srgbClr val="000000"/>
                      </a:solidFill>
                    </a:endParaRPr>
                  </a:p>
                </p:txBody>
              </p:sp>
            </p:grpSp>
            <p:sp>
              <p:nvSpPr>
                <p:cNvPr id="456729" name="Rectangle 142"/>
                <p:cNvSpPr>
                  <a:spLocks noChangeArrowheads="1"/>
                </p:cNvSpPr>
                <p:nvPr/>
              </p:nvSpPr>
              <p:spPr bwMode="auto">
                <a:xfrm>
                  <a:off x="517" y="3545"/>
                  <a:ext cx="94" cy="108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56730" name="Rectangle 143"/>
                <p:cNvSpPr>
                  <a:spLocks noChangeArrowheads="1"/>
                </p:cNvSpPr>
                <p:nvPr/>
              </p:nvSpPr>
              <p:spPr bwMode="auto">
                <a:xfrm>
                  <a:off x="1115" y="3544"/>
                  <a:ext cx="60" cy="108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56731" name="Rectangle 144"/>
                <p:cNvSpPr>
                  <a:spLocks noChangeArrowheads="1"/>
                </p:cNvSpPr>
                <p:nvPr/>
              </p:nvSpPr>
              <p:spPr bwMode="auto">
                <a:xfrm>
                  <a:off x="504" y="3529"/>
                  <a:ext cx="681" cy="138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456720" name="AutoShape 145"/>
            <p:cNvSpPr>
              <a:spLocks noChangeArrowheads="1"/>
            </p:cNvSpPr>
            <p:nvPr/>
          </p:nvSpPr>
          <p:spPr bwMode="auto">
            <a:xfrm rot="10800000">
              <a:off x="1727" y="3105"/>
              <a:ext cx="240" cy="767"/>
            </a:xfrm>
            <a:prstGeom prst="downArrow">
              <a:avLst>
                <a:gd name="adj1" fmla="val 54167"/>
                <a:gd name="adj2" fmla="val 51311"/>
              </a:avLst>
            </a:prstGeom>
            <a:gradFill rotWithShape="1">
              <a:gsLst>
                <a:gs pos="0">
                  <a:srgbClr val="FF0000">
                    <a:alpha val="25000"/>
                  </a:srgbClr>
                </a:gs>
                <a:gs pos="100000">
                  <a:srgbClr val="FF0000">
                    <a:alpha val="25000"/>
                  </a:srgb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grpSp>
          <p:nvGrpSpPr>
            <p:cNvPr id="456721" name="Group 146"/>
            <p:cNvGrpSpPr>
              <a:grpSpLocks/>
            </p:cNvGrpSpPr>
            <p:nvPr/>
          </p:nvGrpSpPr>
          <p:grpSpPr bwMode="auto">
            <a:xfrm>
              <a:off x="1695" y="3227"/>
              <a:ext cx="343" cy="154"/>
              <a:chOff x="844" y="3337"/>
              <a:chExt cx="343" cy="154"/>
            </a:xfrm>
          </p:grpSpPr>
          <p:sp>
            <p:nvSpPr>
              <p:cNvPr id="456722" name="Rectangle 147"/>
              <p:cNvSpPr>
                <a:spLocks noChangeArrowheads="1"/>
              </p:cNvSpPr>
              <p:nvPr/>
            </p:nvSpPr>
            <p:spPr bwMode="auto">
              <a:xfrm>
                <a:off x="889" y="3370"/>
                <a:ext cx="245" cy="86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  <p:sp>
            <p:nvSpPr>
              <p:cNvPr id="456723" name="Text Box 148"/>
              <p:cNvSpPr txBox="1">
                <a:spLocks noChangeArrowheads="1"/>
              </p:cNvSpPr>
              <p:nvPr/>
            </p:nvSpPr>
            <p:spPr bwMode="auto">
              <a:xfrm>
                <a:off x="844" y="3337"/>
                <a:ext cx="343" cy="1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n-US" sz="1000" i="0">
                    <a:solidFill>
                      <a:srgbClr val="FFFFFF"/>
                    </a:solidFill>
                    <a:latin typeface="Arial" charset="0"/>
                  </a:rPr>
                  <a:t>DHCP</a:t>
                </a:r>
              </a:p>
            </p:txBody>
          </p:sp>
        </p:grpSp>
      </p:grpSp>
      <p:grpSp>
        <p:nvGrpSpPr>
          <p:cNvPr id="167" name="Group 149"/>
          <p:cNvGrpSpPr>
            <a:grpSpLocks/>
          </p:cNvGrpSpPr>
          <p:nvPr/>
        </p:nvGrpSpPr>
        <p:grpSpPr bwMode="auto">
          <a:xfrm>
            <a:off x="731838" y="3643313"/>
            <a:ext cx="544512" cy="244475"/>
            <a:chOff x="844" y="3337"/>
            <a:chExt cx="343" cy="154"/>
          </a:xfrm>
        </p:grpSpPr>
        <p:sp>
          <p:nvSpPr>
            <p:cNvPr id="456717" name="Rectangle 150"/>
            <p:cNvSpPr>
              <a:spLocks noChangeArrowheads="1"/>
            </p:cNvSpPr>
            <p:nvPr/>
          </p:nvSpPr>
          <p:spPr bwMode="auto">
            <a:xfrm>
              <a:off x="889" y="3370"/>
              <a:ext cx="245" cy="86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456718" name="Text Box 151"/>
            <p:cNvSpPr txBox="1">
              <a:spLocks noChangeArrowheads="1"/>
            </p:cNvSpPr>
            <p:nvPr/>
          </p:nvSpPr>
          <p:spPr bwMode="auto">
            <a:xfrm>
              <a:off x="844" y="3337"/>
              <a:ext cx="343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000" i="0">
                  <a:solidFill>
                    <a:srgbClr val="FFFFFF"/>
                  </a:solidFill>
                  <a:latin typeface="Arial" charset="0"/>
                </a:rPr>
                <a:t>DHCP</a:t>
              </a:r>
            </a:p>
          </p:txBody>
        </p:sp>
      </p:grpSp>
      <p:sp>
        <p:nvSpPr>
          <p:cNvPr id="456715" name="169 - TextBox"/>
          <p:cNvSpPr txBox="1">
            <a:spLocks noChangeArrowheads="1"/>
          </p:cNvSpPr>
          <p:nvPr/>
        </p:nvSpPr>
        <p:spPr bwMode="auto">
          <a:xfrm>
            <a:off x="4330700" y="1162594"/>
            <a:ext cx="4621213" cy="4093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buClr>
                <a:schemeClr val="accent2"/>
              </a:buClr>
              <a:buFont typeface="Wingdings" pitchFamily="2" charset="2"/>
              <a:buChar char="q"/>
            </a:pPr>
            <a:r>
              <a:rPr lang="el-GR" sz="2000" i="0" dirty="0"/>
              <a:t> Ο </a:t>
            </a:r>
            <a:r>
              <a:rPr lang="en-US" sz="2000" i="0" dirty="0"/>
              <a:t>DHCP server </a:t>
            </a:r>
            <a:r>
              <a:rPr lang="el-GR" sz="2000" i="0" dirty="0"/>
              <a:t>διαμορφώνει το </a:t>
            </a:r>
            <a:r>
              <a:rPr lang="en-US" sz="2000" i="0" dirty="0">
                <a:solidFill>
                  <a:srgbClr val="FF0000"/>
                </a:solidFill>
              </a:rPr>
              <a:t>DHCP ACK </a:t>
            </a:r>
            <a:r>
              <a:rPr lang="el-GR" sz="2000" i="0" dirty="0"/>
              <a:t>που περιέχει την </a:t>
            </a:r>
            <a:r>
              <a:rPr lang="en-US" sz="2000" i="0" dirty="0"/>
              <a:t>IP </a:t>
            </a:r>
            <a:r>
              <a:rPr lang="el-GR" sz="2000" i="0" dirty="0"/>
              <a:t>δ/</a:t>
            </a:r>
            <a:r>
              <a:rPr lang="el-GR" sz="2000" i="0" dirty="0" err="1"/>
              <a:t>νση </a:t>
            </a:r>
            <a:r>
              <a:rPr lang="el-GR" sz="2000" i="0" dirty="0"/>
              <a:t>του πελάτη, τη δ/</a:t>
            </a:r>
            <a:r>
              <a:rPr lang="el-GR" sz="2000" i="0" dirty="0" err="1"/>
              <a:t>νση </a:t>
            </a:r>
            <a:r>
              <a:rPr lang="el-GR" sz="2000" i="0" dirty="0"/>
              <a:t>του δρομολογητή πρώτου άλματος για τον πελάτη, όνομα &amp; δ/</a:t>
            </a:r>
            <a:r>
              <a:rPr lang="el-GR" sz="2000" i="0" dirty="0" err="1"/>
              <a:t>νση </a:t>
            </a:r>
            <a:r>
              <a:rPr lang="el-GR" sz="2000" i="0" dirty="0"/>
              <a:t>του </a:t>
            </a:r>
            <a:r>
              <a:rPr lang="en-US" sz="2000" i="0" dirty="0"/>
              <a:t>DNS </a:t>
            </a:r>
            <a:r>
              <a:rPr lang="en-US" sz="2000" i="0" dirty="0" smtClean="0"/>
              <a:t>server</a:t>
            </a:r>
          </a:p>
          <a:p>
            <a:pPr eaLnBrk="0" hangingPunct="0">
              <a:buClr>
                <a:schemeClr val="accent2"/>
              </a:buClr>
            </a:pPr>
            <a:endParaRPr lang="el-GR" sz="2000" i="0" dirty="0"/>
          </a:p>
          <a:p>
            <a:pPr eaLnBrk="0" hangingPunct="0">
              <a:buClr>
                <a:schemeClr val="accent2"/>
              </a:buClr>
              <a:buFont typeface="Wingdings" pitchFamily="2" charset="2"/>
              <a:buChar char="q"/>
            </a:pPr>
            <a:r>
              <a:rPr lang="el-GR" sz="2000" i="0" dirty="0"/>
              <a:t> ενθυλάκωση στον </a:t>
            </a:r>
            <a:r>
              <a:rPr lang="en-US" sz="2000" i="0" dirty="0"/>
              <a:t>DHCP server, </a:t>
            </a:r>
            <a:r>
              <a:rPr lang="el-GR" sz="2000" i="0" dirty="0"/>
              <a:t>το πλαίσιο προωθείται (</a:t>
            </a:r>
            <a:r>
              <a:rPr lang="el-GR" sz="2000" i="0" dirty="0">
                <a:solidFill>
                  <a:srgbClr val="FF0000"/>
                </a:solidFill>
              </a:rPr>
              <a:t>εκμάθηση </a:t>
            </a:r>
            <a:r>
              <a:rPr lang="el-GR" sz="2000" i="0" dirty="0" err="1">
                <a:solidFill>
                  <a:srgbClr val="FF0000"/>
                </a:solidFill>
              </a:rPr>
              <a:t>μεταγωγέα</a:t>
            </a:r>
            <a:r>
              <a:rPr lang="el-GR" sz="2000" i="0" dirty="0"/>
              <a:t>) μέσω του </a:t>
            </a:r>
            <a:r>
              <a:rPr lang="en-US" sz="2000" i="0" dirty="0"/>
              <a:t>LAN, </a:t>
            </a:r>
            <a:r>
              <a:rPr lang="el-GR" sz="2000" i="0" dirty="0" err="1"/>
              <a:t>αποπολύπλεξη</a:t>
            </a:r>
            <a:r>
              <a:rPr lang="el-GR" sz="2000" i="0" dirty="0"/>
              <a:t>  στον </a:t>
            </a:r>
            <a:r>
              <a:rPr lang="el-GR" sz="2000" i="0" dirty="0" smtClean="0"/>
              <a:t>πελάτη</a:t>
            </a:r>
            <a:endParaRPr lang="en-US" sz="2000" i="0" dirty="0" smtClean="0"/>
          </a:p>
          <a:p>
            <a:pPr eaLnBrk="0" hangingPunct="0">
              <a:buClr>
                <a:schemeClr val="accent2"/>
              </a:buClr>
            </a:pPr>
            <a:endParaRPr lang="el-GR" sz="2000" i="0" dirty="0"/>
          </a:p>
          <a:p>
            <a:pPr eaLnBrk="0" hangingPunct="0">
              <a:buClr>
                <a:schemeClr val="accent2"/>
              </a:buClr>
              <a:buFont typeface="Wingdings" pitchFamily="2" charset="2"/>
              <a:buChar char="q"/>
            </a:pPr>
            <a:r>
              <a:rPr lang="el-GR" sz="2000" i="0" dirty="0"/>
              <a:t> </a:t>
            </a:r>
            <a:r>
              <a:rPr lang="en-US" sz="2000" i="0" dirty="0"/>
              <a:t>DHCP </a:t>
            </a:r>
            <a:r>
              <a:rPr lang="el-GR" sz="2000" i="0" dirty="0"/>
              <a:t>πελάτης λαμβάνει </a:t>
            </a:r>
            <a:r>
              <a:rPr lang="el-GR" sz="2000" i="0" dirty="0" smtClean="0"/>
              <a:t>την </a:t>
            </a:r>
            <a:r>
              <a:rPr lang="en-US" sz="2000" i="0" dirty="0"/>
              <a:t>DHCP ACK </a:t>
            </a:r>
            <a:r>
              <a:rPr lang="el-GR" sz="2000" i="0" dirty="0"/>
              <a:t>απάντηση</a:t>
            </a:r>
          </a:p>
        </p:txBody>
      </p:sp>
      <p:sp>
        <p:nvSpPr>
          <p:cNvPr id="456716" name="170 - TextBox"/>
          <p:cNvSpPr txBox="1">
            <a:spLocks noChangeArrowheads="1"/>
          </p:cNvSpPr>
          <p:nvPr/>
        </p:nvSpPr>
        <p:spPr bwMode="auto">
          <a:xfrm>
            <a:off x="1058863" y="5422900"/>
            <a:ext cx="750728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l-GR" i="0"/>
              <a:t>Ο πελάτης τώρα έχει </a:t>
            </a:r>
            <a:r>
              <a:rPr lang="en-US" i="0"/>
              <a:t>IP </a:t>
            </a:r>
            <a:r>
              <a:rPr lang="el-GR" i="0"/>
              <a:t>διεύθυνση, γνωρίζει όνομα &amp; διεύθυνση του </a:t>
            </a:r>
            <a:r>
              <a:rPr lang="en-US" i="0"/>
              <a:t>DNS server, IP </a:t>
            </a:r>
            <a:r>
              <a:rPr lang="el-GR" i="0"/>
              <a:t>διεύθυνση του δρομολογητή πρώτου άλματος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569 0.03081 L 0.1533 0.0322 L 0.34896 -0.28446 L -0.04115 -0.28886 " pathEditMode="relative" rAng="0" ptsTypes="AAAA">
                                      <p:cBhvr>
                                        <p:cTn id="17" dur="2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000" y="-15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1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729" name="1 - Τίτλος"/>
          <p:cNvSpPr>
            <a:spLocks noGrp="1"/>
          </p:cNvSpPr>
          <p:nvPr>
            <p:ph type="title"/>
          </p:nvPr>
        </p:nvSpPr>
        <p:spPr>
          <a:xfrm>
            <a:off x="393192" y="228600"/>
            <a:ext cx="8604504" cy="1143000"/>
          </a:xfrm>
        </p:spPr>
        <p:txBody>
          <a:bodyPr/>
          <a:lstStyle/>
          <a:p>
            <a:r>
              <a:rPr lang="el-GR" sz="2800" dirty="0" smtClean="0"/>
              <a:t>Μία ημέρα στη ζωή</a:t>
            </a:r>
            <a:r>
              <a:rPr lang="en-US" sz="2800" dirty="0" smtClean="0"/>
              <a:t>... </a:t>
            </a:r>
            <a:r>
              <a:rPr lang="en-US" sz="2800" dirty="0" smtClean="0">
                <a:solidFill>
                  <a:srgbClr val="FF0000"/>
                </a:solidFill>
              </a:rPr>
              <a:t>ARP (</a:t>
            </a:r>
            <a:r>
              <a:rPr lang="el-GR" sz="2800" dirty="0" smtClean="0">
                <a:solidFill>
                  <a:srgbClr val="FF0000"/>
                </a:solidFill>
              </a:rPr>
              <a:t>πριν το </a:t>
            </a:r>
            <a:r>
              <a:rPr lang="en-US" sz="2800" dirty="0" smtClean="0">
                <a:solidFill>
                  <a:srgbClr val="FF0000"/>
                </a:solidFill>
              </a:rPr>
              <a:t>DNS, </a:t>
            </a:r>
            <a:r>
              <a:rPr lang="el-GR" sz="2800" dirty="0" smtClean="0">
                <a:solidFill>
                  <a:srgbClr val="FF0000"/>
                </a:solidFill>
              </a:rPr>
              <a:t>πριν το </a:t>
            </a:r>
            <a:r>
              <a:rPr lang="en-US" sz="2800" dirty="0" smtClean="0">
                <a:solidFill>
                  <a:srgbClr val="FF0000"/>
                </a:solidFill>
              </a:rPr>
              <a:t>HTTP)</a:t>
            </a:r>
            <a:endParaRPr lang="el-GR" sz="2800" dirty="0" smtClean="0">
              <a:solidFill>
                <a:srgbClr val="FF0000"/>
              </a:solidFill>
            </a:endParaRPr>
          </a:p>
        </p:txBody>
      </p:sp>
      <p:sp>
        <p:nvSpPr>
          <p:cNvPr id="457730" name="2 - Θέση υποσέλιδου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l-GR" dirty="0" smtClean="0"/>
              <a:t>Δίκτυα Επικοινωνιών- </a:t>
            </a:r>
            <a:r>
              <a:rPr lang="en-US" dirty="0"/>
              <a:t>5: </a:t>
            </a:r>
            <a:r>
              <a:rPr lang="el-GR" dirty="0"/>
              <a:t>Επίπεδο ζεύξης δεδομένων</a:t>
            </a:r>
            <a:endParaRPr lang="en-US" dirty="0"/>
          </a:p>
        </p:txBody>
      </p:sp>
      <p:sp>
        <p:nvSpPr>
          <p:cNvPr id="457731" name="3 - Θέση αριθμού διαφάνειας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4CA21CA9-2BED-47DF-82D0-95779C11AEB0}" type="slidenum">
              <a:rPr lang="en-US" smtClean="0">
                <a:latin typeface="Arial" charset="0"/>
                <a:cs typeface="Arial" charset="0"/>
              </a:rPr>
              <a:pPr/>
              <a:t>92</a:t>
            </a:fld>
            <a:endParaRPr lang="en-US" smtClean="0">
              <a:latin typeface="Arial" charset="0"/>
              <a:cs typeface="Arial" charset="0"/>
            </a:endParaRPr>
          </a:p>
        </p:txBody>
      </p:sp>
      <p:grpSp>
        <p:nvGrpSpPr>
          <p:cNvPr id="457732" name="Group 92"/>
          <p:cNvGrpSpPr>
            <a:grpSpLocks/>
          </p:cNvGrpSpPr>
          <p:nvPr/>
        </p:nvGrpSpPr>
        <p:grpSpPr bwMode="auto">
          <a:xfrm>
            <a:off x="492125" y="2347913"/>
            <a:ext cx="3554413" cy="3067050"/>
            <a:chOff x="773113" y="1273175"/>
            <a:chExt cx="3554412" cy="3066395"/>
          </a:xfrm>
        </p:grpSpPr>
        <p:sp>
          <p:nvSpPr>
            <p:cNvPr id="457788" name="Freeform 3"/>
            <p:cNvSpPr>
              <a:spLocks/>
            </p:cNvSpPr>
            <p:nvPr/>
          </p:nvSpPr>
          <p:spPr bwMode="auto">
            <a:xfrm>
              <a:off x="773113" y="1273175"/>
              <a:ext cx="3554412" cy="2754313"/>
            </a:xfrm>
            <a:custGeom>
              <a:avLst/>
              <a:gdLst>
                <a:gd name="T0" fmla="*/ 2147483647 w 2406"/>
                <a:gd name="T1" fmla="*/ 2147483647 h 958"/>
                <a:gd name="T2" fmla="*/ 2147483647 w 2406"/>
                <a:gd name="T3" fmla="*/ 2147483647 h 958"/>
                <a:gd name="T4" fmla="*/ 2147483647 w 2406"/>
                <a:gd name="T5" fmla="*/ 2147483647 h 958"/>
                <a:gd name="T6" fmla="*/ 2147483647 w 2406"/>
                <a:gd name="T7" fmla="*/ 2147483647 h 958"/>
                <a:gd name="T8" fmla="*/ 2147483647 w 2406"/>
                <a:gd name="T9" fmla="*/ 2147483647 h 958"/>
                <a:gd name="T10" fmla="*/ 2147483647 w 2406"/>
                <a:gd name="T11" fmla="*/ 2147483647 h 958"/>
                <a:gd name="T12" fmla="*/ 2147483647 w 2406"/>
                <a:gd name="T13" fmla="*/ 2147483647 h 958"/>
                <a:gd name="T14" fmla="*/ 2147483647 w 2406"/>
                <a:gd name="T15" fmla="*/ 2147483647 h 958"/>
                <a:gd name="T16" fmla="*/ 2147483647 w 2406"/>
                <a:gd name="T17" fmla="*/ 2147483647 h 958"/>
                <a:gd name="T18" fmla="*/ 2147483647 w 2406"/>
                <a:gd name="T19" fmla="*/ 2147483647 h 958"/>
                <a:gd name="T20" fmla="*/ 2147483647 w 2406"/>
                <a:gd name="T21" fmla="*/ 2147483647 h 958"/>
                <a:gd name="T22" fmla="*/ 2147483647 w 2406"/>
                <a:gd name="T23" fmla="*/ 2147483647 h 958"/>
                <a:gd name="T24" fmla="*/ 2147483647 w 2406"/>
                <a:gd name="T25" fmla="*/ 2147483647 h 95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406"/>
                <a:gd name="T40" fmla="*/ 0 h 958"/>
                <a:gd name="T41" fmla="*/ 2406 w 2406"/>
                <a:gd name="T42" fmla="*/ 958 h 95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406" h="958">
                  <a:moveTo>
                    <a:pt x="2192" y="274"/>
                  </a:moveTo>
                  <a:cubicBezTo>
                    <a:pt x="1978" y="94"/>
                    <a:pt x="1990" y="122"/>
                    <a:pt x="1857" y="77"/>
                  </a:cubicBezTo>
                  <a:cubicBezTo>
                    <a:pt x="1724" y="32"/>
                    <a:pt x="1584" y="0"/>
                    <a:pt x="1393" y="7"/>
                  </a:cubicBezTo>
                  <a:cubicBezTo>
                    <a:pt x="1202" y="14"/>
                    <a:pt x="898" y="84"/>
                    <a:pt x="713" y="122"/>
                  </a:cubicBezTo>
                  <a:cubicBezTo>
                    <a:pt x="528" y="160"/>
                    <a:pt x="395" y="168"/>
                    <a:pt x="280" y="234"/>
                  </a:cubicBezTo>
                  <a:cubicBezTo>
                    <a:pt x="166" y="301"/>
                    <a:pt x="52" y="432"/>
                    <a:pt x="26" y="522"/>
                  </a:cubicBezTo>
                  <a:cubicBezTo>
                    <a:pt x="0" y="612"/>
                    <a:pt x="81" y="711"/>
                    <a:pt x="122" y="773"/>
                  </a:cubicBezTo>
                  <a:cubicBezTo>
                    <a:pt x="163" y="835"/>
                    <a:pt x="99" y="877"/>
                    <a:pt x="273" y="894"/>
                  </a:cubicBezTo>
                  <a:cubicBezTo>
                    <a:pt x="447" y="911"/>
                    <a:pt x="938" y="866"/>
                    <a:pt x="1169" y="876"/>
                  </a:cubicBezTo>
                  <a:cubicBezTo>
                    <a:pt x="1400" y="886"/>
                    <a:pt x="1499" y="950"/>
                    <a:pt x="1659" y="954"/>
                  </a:cubicBezTo>
                  <a:cubicBezTo>
                    <a:pt x="1819" y="958"/>
                    <a:pt x="2014" y="958"/>
                    <a:pt x="2129" y="897"/>
                  </a:cubicBezTo>
                  <a:cubicBezTo>
                    <a:pt x="2244" y="836"/>
                    <a:pt x="2327" y="856"/>
                    <a:pt x="2350" y="591"/>
                  </a:cubicBezTo>
                  <a:cubicBezTo>
                    <a:pt x="2373" y="326"/>
                    <a:pt x="2406" y="454"/>
                    <a:pt x="2192" y="274"/>
                  </a:cubicBezTo>
                  <a:close/>
                </a:path>
              </a:pathLst>
            </a:custGeom>
            <a:solidFill>
              <a:srgbClr val="00CC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57789" name="Line 36"/>
            <p:cNvSpPr>
              <a:spLocks noChangeShapeType="1"/>
            </p:cNvSpPr>
            <p:nvPr/>
          </p:nvSpPr>
          <p:spPr bwMode="auto">
            <a:xfrm flipV="1">
              <a:off x="3775075" y="2344738"/>
              <a:ext cx="155575" cy="1428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57790" name="Line 43"/>
            <p:cNvSpPr>
              <a:spLocks noChangeShapeType="1"/>
            </p:cNvSpPr>
            <p:nvPr/>
          </p:nvSpPr>
          <p:spPr bwMode="auto">
            <a:xfrm flipV="1">
              <a:off x="2665413" y="2517775"/>
              <a:ext cx="695325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57791" name="Line 44"/>
            <p:cNvSpPr>
              <a:spLocks noChangeShapeType="1"/>
            </p:cNvSpPr>
            <p:nvPr/>
          </p:nvSpPr>
          <p:spPr bwMode="auto">
            <a:xfrm flipV="1">
              <a:off x="3924300" y="2201863"/>
              <a:ext cx="138113" cy="1428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57792" name="Line 48"/>
            <p:cNvSpPr>
              <a:spLocks noChangeShapeType="1"/>
            </p:cNvSpPr>
            <p:nvPr/>
          </p:nvSpPr>
          <p:spPr bwMode="auto">
            <a:xfrm flipV="1">
              <a:off x="3279775" y="2736850"/>
              <a:ext cx="512763" cy="6127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57793" name="Text Box 240"/>
            <p:cNvSpPr txBox="1">
              <a:spLocks noChangeArrowheads="1"/>
            </p:cNvSpPr>
            <p:nvPr/>
          </p:nvSpPr>
          <p:spPr bwMode="auto">
            <a:xfrm>
              <a:off x="2562225" y="3815807"/>
              <a:ext cx="1211263" cy="5237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400">
                  <a:solidFill>
                    <a:srgbClr val="000000"/>
                  </a:solidFill>
                  <a:latin typeface="Arial" charset="0"/>
                  <a:cs typeface="Arial" charset="0"/>
                </a:rPr>
                <a:t>router</a:t>
              </a:r>
            </a:p>
            <a:p>
              <a:pPr eaLnBrk="0" hangingPunct="0"/>
              <a:r>
                <a:rPr lang="en-US" sz="1400">
                  <a:solidFill>
                    <a:srgbClr val="000000"/>
                  </a:solidFill>
                  <a:latin typeface="Arial" charset="0"/>
                  <a:cs typeface="Arial" charset="0"/>
                </a:rPr>
                <a:t>(runs DHCP)</a:t>
              </a:r>
            </a:p>
          </p:txBody>
        </p:sp>
        <p:grpSp>
          <p:nvGrpSpPr>
            <p:cNvPr id="457794" name="Group 356"/>
            <p:cNvGrpSpPr>
              <a:grpSpLocks/>
            </p:cNvGrpSpPr>
            <p:nvPr/>
          </p:nvGrpSpPr>
          <p:grpSpPr bwMode="auto">
            <a:xfrm>
              <a:off x="1653422" y="1982680"/>
              <a:ext cx="843032" cy="814871"/>
              <a:chOff x="313" y="1497"/>
              <a:chExt cx="1152" cy="1014"/>
            </a:xfrm>
          </p:grpSpPr>
          <p:pic>
            <p:nvPicPr>
              <p:cNvPr id="457846" name="Picture 354" descr="laptop_stylized_small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313" y="1727"/>
                <a:ext cx="1152" cy="78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457847" name="Picture 355" descr="antenna_stylized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334" y="1497"/>
                <a:ext cx="1113" cy="6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457795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336925" y="2423867"/>
              <a:ext cx="879475" cy="3491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" name="Rectangle 43"/>
            <p:cNvSpPr>
              <a:spLocks noChangeArrowheads="1"/>
            </p:cNvSpPr>
            <p:nvPr/>
          </p:nvSpPr>
          <p:spPr bwMode="auto">
            <a:xfrm rot="16200000" flipH="1">
              <a:off x="3589348" y="3549138"/>
              <a:ext cx="104753" cy="244475"/>
            </a:xfrm>
            <a:prstGeom prst="rect">
              <a:avLst/>
            </a:prstGeom>
            <a:gradFill rotWithShape="1">
              <a:gsLst>
                <a:gs pos="0">
                  <a:srgbClr val="008000"/>
                </a:gs>
                <a:gs pos="50000">
                  <a:schemeClr val="bg1"/>
                </a:gs>
                <a:gs pos="100000">
                  <a:srgbClr val="008000"/>
                </a:gs>
              </a:gsLst>
              <a:lin ang="0" scaled="1"/>
            </a:gradFill>
            <a:ln w="9525">
              <a:solidFill>
                <a:srgbClr val="008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" name="Rectangle 43"/>
            <p:cNvSpPr>
              <a:spLocks noChangeArrowheads="1"/>
            </p:cNvSpPr>
            <p:nvPr/>
          </p:nvSpPr>
          <p:spPr bwMode="auto">
            <a:xfrm rot="2460490">
              <a:off x="3206750" y="3274584"/>
              <a:ext cx="82550" cy="247597"/>
            </a:xfrm>
            <a:prstGeom prst="rect">
              <a:avLst/>
            </a:prstGeom>
            <a:gradFill rotWithShape="1">
              <a:gsLst>
                <a:gs pos="0">
                  <a:srgbClr val="008000"/>
                </a:gs>
                <a:gs pos="50000">
                  <a:schemeClr val="bg1"/>
                </a:gs>
                <a:gs pos="100000">
                  <a:srgbClr val="008000"/>
                </a:gs>
              </a:gsLst>
              <a:lin ang="0" scaled="1"/>
            </a:gradFill>
            <a:ln w="9525">
              <a:solidFill>
                <a:srgbClr val="008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6" name="Rectangle 43"/>
            <p:cNvSpPr>
              <a:spLocks noChangeArrowheads="1"/>
            </p:cNvSpPr>
            <p:nvPr/>
          </p:nvSpPr>
          <p:spPr bwMode="auto">
            <a:xfrm rot="-5400000">
              <a:off x="2499530" y="2388124"/>
              <a:ext cx="111101" cy="296862"/>
            </a:xfrm>
            <a:prstGeom prst="rect">
              <a:avLst/>
            </a:prstGeom>
            <a:gradFill rotWithShape="1">
              <a:gsLst>
                <a:gs pos="0">
                  <a:srgbClr val="008000"/>
                </a:gs>
                <a:gs pos="50000">
                  <a:schemeClr val="bg1"/>
                </a:gs>
                <a:gs pos="100000">
                  <a:srgbClr val="008000"/>
                </a:gs>
              </a:gsLst>
              <a:lin ang="0" scaled="1"/>
            </a:gradFill>
            <a:ln w="9525">
              <a:solidFill>
                <a:srgbClr val="008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grpSp>
          <p:nvGrpSpPr>
            <p:cNvPr id="457799" name="Group 248"/>
            <p:cNvGrpSpPr>
              <a:grpSpLocks/>
            </p:cNvGrpSpPr>
            <p:nvPr/>
          </p:nvGrpSpPr>
          <p:grpSpPr bwMode="auto">
            <a:xfrm>
              <a:off x="2597285" y="3210128"/>
              <a:ext cx="332569" cy="581078"/>
              <a:chOff x="4140" y="429"/>
              <a:chExt cx="1425" cy="2396"/>
            </a:xfrm>
          </p:grpSpPr>
          <p:sp>
            <p:nvSpPr>
              <p:cNvPr id="457814" name="Freeform 148"/>
              <p:cNvSpPr>
                <a:spLocks/>
              </p:cNvSpPr>
              <p:nvPr/>
            </p:nvSpPr>
            <p:spPr bwMode="auto">
              <a:xfrm>
                <a:off x="5268" y="433"/>
                <a:ext cx="283" cy="2286"/>
              </a:xfrm>
              <a:custGeom>
                <a:avLst/>
                <a:gdLst>
                  <a:gd name="T0" fmla="*/ 17 w 354"/>
                  <a:gd name="T1" fmla="*/ 0 h 2742"/>
                  <a:gd name="T2" fmla="*/ 93 w 354"/>
                  <a:gd name="T3" fmla="*/ 114 h 2742"/>
                  <a:gd name="T4" fmla="*/ 91 w 354"/>
                  <a:gd name="T5" fmla="*/ 881 h 2742"/>
                  <a:gd name="T6" fmla="*/ 0 w 354"/>
                  <a:gd name="T7" fmla="*/ 921 h 2742"/>
                  <a:gd name="T8" fmla="*/ 17 w 354"/>
                  <a:gd name="T9" fmla="*/ 0 h 27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4"/>
                  <a:gd name="T16" fmla="*/ 0 h 2742"/>
                  <a:gd name="T17" fmla="*/ 354 w 354"/>
                  <a:gd name="T18" fmla="*/ 2742 h 274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4" h="2742">
                    <a:moveTo>
                      <a:pt x="63" y="0"/>
                    </a:moveTo>
                    <a:lnTo>
                      <a:pt x="354" y="339"/>
                    </a:lnTo>
                    <a:lnTo>
                      <a:pt x="346" y="2624"/>
                    </a:lnTo>
                    <a:lnTo>
                      <a:pt x="0" y="2742"/>
                    </a:lnTo>
                    <a:lnTo>
                      <a:pt x="6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57815" name="Rectangle 149"/>
              <p:cNvSpPr>
                <a:spLocks noChangeArrowheads="1"/>
              </p:cNvSpPr>
              <p:nvPr/>
            </p:nvSpPr>
            <p:spPr bwMode="auto">
              <a:xfrm>
                <a:off x="4207" y="426"/>
                <a:ext cx="1048" cy="2291"/>
              </a:xfrm>
              <a:prstGeom prst="rect">
                <a:avLst/>
              </a:pr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  <p:sp>
            <p:nvSpPr>
              <p:cNvPr id="457816" name="Freeform 150"/>
              <p:cNvSpPr>
                <a:spLocks/>
              </p:cNvSpPr>
              <p:nvPr/>
            </p:nvSpPr>
            <p:spPr bwMode="auto">
              <a:xfrm>
                <a:off x="5321" y="570"/>
                <a:ext cx="169" cy="2115"/>
              </a:xfrm>
              <a:custGeom>
                <a:avLst/>
                <a:gdLst>
                  <a:gd name="T0" fmla="*/ 2 w 211"/>
                  <a:gd name="T1" fmla="*/ 0 h 2537"/>
                  <a:gd name="T2" fmla="*/ 56 w 211"/>
                  <a:gd name="T3" fmla="*/ 73 h 2537"/>
                  <a:gd name="T4" fmla="*/ 2 w 211"/>
                  <a:gd name="T5" fmla="*/ 839 h 2537"/>
                  <a:gd name="T6" fmla="*/ 2 w 211"/>
                  <a:gd name="T7" fmla="*/ 0 h 253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1"/>
                  <a:gd name="T13" fmla="*/ 0 h 2537"/>
                  <a:gd name="T14" fmla="*/ 211 w 211"/>
                  <a:gd name="T15" fmla="*/ 2537 h 253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1" h="2537">
                    <a:moveTo>
                      <a:pt x="7" y="0"/>
                    </a:moveTo>
                    <a:cubicBezTo>
                      <a:pt x="7" y="0"/>
                      <a:pt x="57" y="28"/>
                      <a:pt x="211" y="218"/>
                    </a:cubicBezTo>
                    <a:cubicBezTo>
                      <a:pt x="0" y="1229"/>
                      <a:pt x="41" y="2537"/>
                      <a:pt x="7" y="2501"/>
                    </a:cubicBezTo>
                    <a:lnTo>
                      <a:pt x="7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808080"/>
                  </a:gs>
                  <a:gs pos="100000">
                    <a:srgbClr val="F8F8F8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57817" name="Freeform 151"/>
              <p:cNvSpPr>
                <a:spLocks/>
              </p:cNvSpPr>
              <p:nvPr/>
            </p:nvSpPr>
            <p:spPr bwMode="auto">
              <a:xfrm>
                <a:off x="5284" y="1640"/>
                <a:ext cx="263" cy="189"/>
              </a:xfrm>
              <a:custGeom>
                <a:avLst/>
                <a:gdLst>
                  <a:gd name="T0" fmla="*/ 2 w 328"/>
                  <a:gd name="T1" fmla="*/ 0 h 226"/>
                  <a:gd name="T2" fmla="*/ 87 w 328"/>
                  <a:gd name="T3" fmla="*/ 43 h 226"/>
                  <a:gd name="T4" fmla="*/ 87 w 328"/>
                  <a:gd name="T5" fmla="*/ 77 h 226"/>
                  <a:gd name="T6" fmla="*/ 0 w 328"/>
                  <a:gd name="T7" fmla="*/ 34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8"/>
                  <a:gd name="T16" fmla="*/ 0 h 226"/>
                  <a:gd name="T17" fmla="*/ 328 w 328"/>
                  <a:gd name="T18" fmla="*/ 226 h 2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57818" name="Rectangle 152"/>
              <p:cNvSpPr>
                <a:spLocks noChangeArrowheads="1"/>
              </p:cNvSpPr>
              <p:nvPr/>
            </p:nvSpPr>
            <p:spPr bwMode="auto">
              <a:xfrm>
                <a:off x="4214" y="688"/>
                <a:ext cx="592" cy="52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457819" name="Group 153"/>
              <p:cNvGrpSpPr>
                <a:grpSpLocks/>
              </p:cNvGrpSpPr>
              <p:nvPr/>
            </p:nvGrpSpPr>
            <p:grpSpPr bwMode="auto">
              <a:xfrm>
                <a:off x="4749" y="668"/>
                <a:ext cx="581" cy="145"/>
                <a:chOff x="614" y="2568"/>
                <a:chExt cx="725" cy="139"/>
              </a:xfrm>
            </p:grpSpPr>
            <p:sp>
              <p:nvSpPr>
                <p:cNvPr id="457844" name="AutoShape 154"/>
                <p:cNvSpPr>
                  <a:spLocks noChangeArrowheads="1"/>
                </p:cNvSpPr>
                <p:nvPr/>
              </p:nvSpPr>
              <p:spPr bwMode="auto">
                <a:xfrm>
                  <a:off x="617" y="2569"/>
                  <a:ext cx="721" cy="138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57845" name="AutoShape 155"/>
                <p:cNvSpPr>
                  <a:spLocks noChangeArrowheads="1"/>
                </p:cNvSpPr>
                <p:nvPr/>
              </p:nvSpPr>
              <p:spPr bwMode="auto">
                <a:xfrm>
                  <a:off x="634" y="2587"/>
                  <a:ext cx="688" cy="100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solidFill>
                      <a:srgbClr val="000000"/>
                    </a:solidFill>
                  </a:endParaRPr>
                </a:p>
              </p:txBody>
            </p:sp>
          </p:grpSp>
          <p:sp>
            <p:nvSpPr>
              <p:cNvPr id="457820" name="Rectangle 156"/>
              <p:cNvSpPr>
                <a:spLocks noChangeArrowheads="1"/>
              </p:cNvSpPr>
              <p:nvPr/>
            </p:nvSpPr>
            <p:spPr bwMode="auto">
              <a:xfrm>
                <a:off x="4221" y="1015"/>
                <a:ext cx="599" cy="52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457821" name="Group 157"/>
              <p:cNvGrpSpPr>
                <a:grpSpLocks/>
              </p:cNvGrpSpPr>
              <p:nvPr/>
            </p:nvGrpSpPr>
            <p:grpSpPr bwMode="auto">
              <a:xfrm>
                <a:off x="4747" y="994"/>
                <a:ext cx="581" cy="134"/>
                <a:chOff x="614" y="2568"/>
                <a:chExt cx="725" cy="139"/>
              </a:xfrm>
            </p:grpSpPr>
            <p:sp>
              <p:nvSpPr>
                <p:cNvPr id="457842" name="AutoShape 158"/>
                <p:cNvSpPr>
                  <a:spLocks noChangeArrowheads="1"/>
                </p:cNvSpPr>
                <p:nvPr/>
              </p:nvSpPr>
              <p:spPr bwMode="auto">
                <a:xfrm>
                  <a:off x="611" y="2570"/>
                  <a:ext cx="730" cy="136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57843" name="AutoShape 159"/>
                <p:cNvSpPr>
                  <a:spLocks noChangeArrowheads="1"/>
                </p:cNvSpPr>
                <p:nvPr/>
              </p:nvSpPr>
              <p:spPr bwMode="auto">
                <a:xfrm>
                  <a:off x="628" y="2583"/>
                  <a:ext cx="696" cy="109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solidFill>
                      <a:srgbClr val="000000"/>
                    </a:solidFill>
                  </a:endParaRPr>
                </a:p>
              </p:txBody>
            </p:sp>
          </p:grpSp>
          <p:sp>
            <p:nvSpPr>
              <p:cNvPr id="457822" name="Rectangle 160"/>
              <p:cNvSpPr>
                <a:spLocks noChangeArrowheads="1"/>
              </p:cNvSpPr>
              <p:nvPr/>
            </p:nvSpPr>
            <p:spPr bwMode="auto">
              <a:xfrm>
                <a:off x="4214" y="1356"/>
                <a:ext cx="599" cy="46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  <p:sp>
            <p:nvSpPr>
              <p:cNvPr id="457823" name="Rectangle 161"/>
              <p:cNvSpPr>
                <a:spLocks noChangeArrowheads="1"/>
              </p:cNvSpPr>
              <p:nvPr/>
            </p:nvSpPr>
            <p:spPr bwMode="auto">
              <a:xfrm>
                <a:off x="4228" y="1657"/>
                <a:ext cx="599" cy="46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457824" name="Group 162"/>
              <p:cNvGrpSpPr>
                <a:grpSpLocks/>
              </p:cNvGrpSpPr>
              <p:nvPr/>
            </p:nvGrpSpPr>
            <p:grpSpPr bwMode="auto">
              <a:xfrm>
                <a:off x="4735" y="1627"/>
                <a:ext cx="582" cy="151"/>
                <a:chOff x="614" y="2568"/>
                <a:chExt cx="725" cy="139"/>
              </a:xfrm>
            </p:grpSpPr>
            <p:sp>
              <p:nvSpPr>
                <p:cNvPr id="457840" name="AutoShape 163"/>
                <p:cNvSpPr>
                  <a:spLocks noChangeArrowheads="1"/>
                </p:cNvSpPr>
                <p:nvPr/>
              </p:nvSpPr>
              <p:spPr bwMode="auto">
                <a:xfrm>
                  <a:off x="618" y="2571"/>
                  <a:ext cx="720" cy="139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57841" name="AutoShape 164"/>
                <p:cNvSpPr>
                  <a:spLocks noChangeArrowheads="1"/>
                </p:cNvSpPr>
                <p:nvPr/>
              </p:nvSpPr>
              <p:spPr bwMode="auto">
                <a:xfrm>
                  <a:off x="635" y="2589"/>
                  <a:ext cx="686" cy="102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solidFill>
                      <a:srgbClr val="000000"/>
                    </a:solidFill>
                  </a:endParaRPr>
                </a:p>
              </p:txBody>
            </p:sp>
          </p:grpSp>
          <p:sp>
            <p:nvSpPr>
              <p:cNvPr id="457825" name="Freeform 165"/>
              <p:cNvSpPr>
                <a:spLocks/>
              </p:cNvSpPr>
              <p:nvPr/>
            </p:nvSpPr>
            <p:spPr bwMode="auto">
              <a:xfrm>
                <a:off x="5288" y="1354"/>
                <a:ext cx="263" cy="188"/>
              </a:xfrm>
              <a:custGeom>
                <a:avLst/>
                <a:gdLst>
                  <a:gd name="T0" fmla="*/ 2 w 328"/>
                  <a:gd name="T1" fmla="*/ 0 h 226"/>
                  <a:gd name="T2" fmla="*/ 87 w 328"/>
                  <a:gd name="T3" fmla="*/ 42 h 226"/>
                  <a:gd name="T4" fmla="*/ 87 w 328"/>
                  <a:gd name="T5" fmla="*/ 75 h 226"/>
                  <a:gd name="T6" fmla="*/ 0 w 328"/>
                  <a:gd name="T7" fmla="*/ 32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8"/>
                  <a:gd name="T16" fmla="*/ 0 h 226"/>
                  <a:gd name="T17" fmla="*/ 328 w 328"/>
                  <a:gd name="T18" fmla="*/ 226 h 2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grpSp>
            <p:nvGrpSpPr>
              <p:cNvPr id="457826" name="Group 166"/>
              <p:cNvGrpSpPr>
                <a:grpSpLocks/>
              </p:cNvGrpSpPr>
              <p:nvPr/>
            </p:nvGrpSpPr>
            <p:grpSpPr bwMode="auto">
              <a:xfrm>
                <a:off x="4739" y="1327"/>
                <a:ext cx="582" cy="139"/>
                <a:chOff x="614" y="2568"/>
                <a:chExt cx="725" cy="139"/>
              </a:xfrm>
            </p:grpSpPr>
            <p:sp>
              <p:nvSpPr>
                <p:cNvPr id="457838" name="AutoShape 167"/>
                <p:cNvSpPr>
                  <a:spLocks noChangeArrowheads="1"/>
                </p:cNvSpPr>
                <p:nvPr/>
              </p:nvSpPr>
              <p:spPr bwMode="auto">
                <a:xfrm>
                  <a:off x="613" y="2571"/>
                  <a:ext cx="729" cy="137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57839" name="AutoShape 168"/>
                <p:cNvSpPr>
                  <a:spLocks noChangeArrowheads="1"/>
                </p:cNvSpPr>
                <p:nvPr/>
              </p:nvSpPr>
              <p:spPr bwMode="auto">
                <a:xfrm>
                  <a:off x="630" y="2584"/>
                  <a:ext cx="695" cy="105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solidFill>
                      <a:srgbClr val="000000"/>
                    </a:solidFill>
                  </a:endParaRPr>
                </a:p>
              </p:txBody>
            </p:sp>
          </p:grpSp>
          <p:sp>
            <p:nvSpPr>
              <p:cNvPr id="457827" name="Rectangle 169"/>
              <p:cNvSpPr>
                <a:spLocks noChangeArrowheads="1"/>
              </p:cNvSpPr>
              <p:nvPr/>
            </p:nvSpPr>
            <p:spPr bwMode="auto">
              <a:xfrm>
                <a:off x="5255" y="426"/>
                <a:ext cx="68" cy="2297"/>
              </a:xfrm>
              <a:prstGeom prst="rect">
                <a:avLst/>
              </a:prstGeom>
              <a:gradFill rotWithShape="1">
                <a:gsLst>
                  <a:gs pos="0">
                    <a:srgbClr val="333333"/>
                  </a:gs>
                  <a:gs pos="5000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  <p:sp>
            <p:nvSpPr>
              <p:cNvPr id="457828" name="Freeform 170"/>
              <p:cNvSpPr>
                <a:spLocks/>
              </p:cNvSpPr>
              <p:nvPr/>
            </p:nvSpPr>
            <p:spPr bwMode="auto">
              <a:xfrm>
                <a:off x="5312" y="1007"/>
                <a:ext cx="237" cy="213"/>
              </a:xfrm>
              <a:custGeom>
                <a:avLst/>
                <a:gdLst>
                  <a:gd name="T0" fmla="*/ 2 w 296"/>
                  <a:gd name="T1" fmla="*/ 0 h 256"/>
                  <a:gd name="T2" fmla="*/ 77 w 296"/>
                  <a:gd name="T3" fmla="*/ 47 h 256"/>
                  <a:gd name="T4" fmla="*/ 78 w 296"/>
                  <a:gd name="T5" fmla="*/ 85 h 256"/>
                  <a:gd name="T6" fmla="*/ 0 w 296"/>
                  <a:gd name="T7" fmla="*/ 32 h 256"/>
                  <a:gd name="T8" fmla="*/ 2 w 296"/>
                  <a:gd name="T9" fmla="*/ 0 h 2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6"/>
                  <a:gd name="T16" fmla="*/ 0 h 256"/>
                  <a:gd name="T17" fmla="*/ 296 w 296"/>
                  <a:gd name="T18" fmla="*/ 256 h 25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6" h="256">
                    <a:moveTo>
                      <a:pt x="4" y="0"/>
                    </a:moveTo>
                    <a:cubicBezTo>
                      <a:pt x="55" y="10"/>
                      <a:pt x="144" y="68"/>
                      <a:pt x="292" y="144"/>
                    </a:cubicBezTo>
                    <a:cubicBezTo>
                      <a:pt x="290" y="178"/>
                      <a:pt x="296" y="188"/>
                      <a:pt x="296" y="256"/>
                    </a:cubicBezTo>
                    <a:cubicBezTo>
                      <a:pt x="296" y="256"/>
                      <a:pt x="160" y="176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57829" name="Freeform 171"/>
              <p:cNvSpPr>
                <a:spLocks/>
              </p:cNvSpPr>
              <p:nvPr/>
            </p:nvSpPr>
            <p:spPr bwMode="auto">
              <a:xfrm>
                <a:off x="5315" y="680"/>
                <a:ext cx="244" cy="240"/>
              </a:xfrm>
              <a:custGeom>
                <a:avLst/>
                <a:gdLst>
                  <a:gd name="T0" fmla="*/ 0 w 304"/>
                  <a:gd name="T1" fmla="*/ 0 h 288"/>
                  <a:gd name="T2" fmla="*/ 81 w 304"/>
                  <a:gd name="T3" fmla="*/ 55 h 288"/>
                  <a:gd name="T4" fmla="*/ 76 w 304"/>
                  <a:gd name="T5" fmla="*/ 97 h 288"/>
                  <a:gd name="T6" fmla="*/ 2 w 304"/>
                  <a:gd name="T7" fmla="*/ 42 h 288"/>
                  <a:gd name="T8" fmla="*/ 0 w 304"/>
                  <a:gd name="T9" fmla="*/ 0 h 28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4"/>
                  <a:gd name="T16" fmla="*/ 0 h 288"/>
                  <a:gd name="T17" fmla="*/ 304 w 304"/>
                  <a:gd name="T18" fmla="*/ 288 h 28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4" h="288">
                    <a:moveTo>
                      <a:pt x="0" y="0"/>
                    </a:moveTo>
                    <a:cubicBezTo>
                      <a:pt x="51" y="10"/>
                      <a:pt x="148" y="76"/>
                      <a:pt x="304" y="164"/>
                    </a:cubicBezTo>
                    <a:cubicBezTo>
                      <a:pt x="302" y="198"/>
                      <a:pt x="284" y="220"/>
                      <a:pt x="284" y="288"/>
                    </a:cubicBezTo>
                    <a:cubicBezTo>
                      <a:pt x="284" y="288"/>
                      <a:pt x="163" y="179"/>
                      <a:pt x="8" y="124"/>
                    </a:cubicBezTo>
                    <a:cubicBezTo>
                      <a:pt x="8" y="72"/>
                      <a:pt x="0" y="17"/>
                      <a:pt x="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57830" name="Oval 172"/>
              <p:cNvSpPr>
                <a:spLocks noChangeArrowheads="1"/>
              </p:cNvSpPr>
              <p:nvPr/>
            </p:nvSpPr>
            <p:spPr bwMode="auto">
              <a:xfrm>
                <a:off x="5520" y="2612"/>
                <a:ext cx="48" cy="98"/>
              </a:xfrm>
              <a:prstGeom prst="ellipse">
                <a:avLst/>
              </a:prstGeom>
              <a:solidFill>
                <a:srgbClr val="333333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  <p:sp>
            <p:nvSpPr>
              <p:cNvPr id="457831" name="Freeform 173"/>
              <p:cNvSpPr>
                <a:spLocks/>
              </p:cNvSpPr>
              <p:nvPr/>
            </p:nvSpPr>
            <p:spPr bwMode="auto">
              <a:xfrm>
                <a:off x="5302" y="2614"/>
                <a:ext cx="245" cy="200"/>
              </a:xfrm>
              <a:custGeom>
                <a:avLst/>
                <a:gdLst>
                  <a:gd name="T0" fmla="*/ 0 w 306"/>
                  <a:gd name="T1" fmla="*/ 36 h 240"/>
                  <a:gd name="T2" fmla="*/ 2 w 306"/>
                  <a:gd name="T3" fmla="*/ 81 h 240"/>
                  <a:gd name="T4" fmla="*/ 81 w 306"/>
                  <a:gd name="T5" fmla="*/ 37 h 240"/>
                  <a:gd name="T6" fmla="*/ 78 w 306"/>
                  <a:gd name="T7" fmla="*/ 0 h 240"/>
                  <a:gd name="T8" fmla="*/ 0 w 306"/>
                  <a:gd name="T9" fmla="*/ 36 h 2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6"/>
                  <a:gd name="T16" fmla="*/ 0 h 240"/>
                  <a:gd name="T17" fmla="*/ 306 w 306"/>
                  <a:gd name="T18" fmla="*/ 240 h 24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6" h="240">
                    <a:moveTo>
                      <a:pt x="0" y="106"/>
                    </a:moveTo>
                    <a:lnTo>
                      <a:pt x="2" y="240"/>
                    </a:lnTo>
                    <a:lnTo>
                      <a:pt x="306" y="110"/>
                    </a:lnTo>
                    <a:lnTo>
                      <a:pt x="300" y="0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3333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57832" name="AutoShape 174"/>
              <p:cNvSpPr>
                <a:spLocks noChangeArrowheads="1"/>
              </p:cNvSpPr>
              <p:nvPr/>
            </p:nvSpPr>
            <p:spPr bwMode="auto">
              <a:xfrm>
                <a:off x="4139" y="2678"/>
                <a:ext cx="1204" cy="164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  <p:sp>
            <p:nvSpPr>
              <p:cNvPr id="457833" name="AutoShape 175"/>
              <p:cNvSpPr>
                <a:spLocks noChangeArrowheads="1"/>
              </p:cNvSpPr>
              <p:nvPr/>
            </p:nvSpPr>
            <p:spPr bwMode="auto">
              <a:xfrm>
                <a:off x="4207" y="2717"/>
                <a:ext cx="1068" cy="8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  <p:sp>
            <p:nvSpPr>
              <p:cNvPr id="457834" name="Oval 176"/>
              <p:cNvSpPr>
                <a:spLocks noChangeArrowheads="1"/>
              </p:cNvSpPr>
              <p:nvPr/>
            </p:nvSpPr>
            <p:spPr bwMode="auto">
              <a:xfrm>
                <a:off x="4309" y="2383"/>
                <a:ext cx="156" cy="144"/>
              </a:xfrm>
              <a:prstGeom prst="ellipse">
                <a:avLst/>
              </a:prstGeom>
              <a:solidFill>
                <a:srgbClr val="33CC33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  <p:sp>
            <p:nvSpPr>
              <p:cNvPr id="457835" name="Oval 177"/>
              <p:cNvSpPr>
                <a:spLocks noChangeArrowheads="1"/>
              </p:cNvSpPr>
              <p:nvPr/>
            </p:nvSpPr>
            <p:spPr bwMode="auto">
              <a:xfrm>
                <a:off x="4486" y="2383"/>
                <a:ext cx="163" cy="144"/>
              </a:xfrm>
              <a:prstGeom prst="ellipse">
                <a:avLst/>
              </a:pr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>
                  <a:solidFill>
                    <a:srgbClr val="FF0000"/>
                  </a:solidFill>
                </a:endParaRPr>
              </a:p>
            </p:txBody>
          </p:sp>
          <p:sp>
            <p:nvSpPr>
              <p:cNvPr id="457836" name="Oval 178"/>
              <p:cNvSpPr>
                <a:spLocks noChangeArrowheads="1"/>
              </p:cNvSpPr>
              <p:nvPr/>
            </p:nvSpPr>
            <p:spPr bwMode="auto">
              <a:xfrm>
                <a:off x="4663" y="2383"/>
                <a:ext cx="156" cy="144"/>
              </a:xfrm>
              <a:prstGeom prst="ellipse">
                <a:avLst/>
              </a:prstGeom>
              <a:solidFill>
                <a:srgbClr val="33CC33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  <p:sp>
            <p:nvSpPr>
              <p:cNvPr id="457837" name="Rectangle 179"/>
              <p:cNvSpPr>
                <a:spLocks noChangeArrowheads="1"/>
              </p:cNvSpPr>
              <p:nvPr/>
            </p:nvSpPr>
            <p:spPr bwMode="auto">
              <a:xfrm>
                <a:off x="5065" y="1834"/>
                <a:ext cx="82" cy="772"/>
              </a:xfrm>
              <a:prstGeom prst="rect">
                <a:avLst/>
              </a:prstGeom>
              <a:solidFill>
                <a:srgbClr val="29292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457800" name="Group 48"/>
            <p:cNvGrpSpPr>
              <a:grpSpLocks/>
            </p:cNvGrpSpPr>
            <p:nvPr/>
          </p:nvGrpSpPr>
          <p:grpSpPr bwMode="auto">
            <a:xfrm>
              <a:off x="2795471" y="3465563"/>
              <a:ext cx="735669" cy="376863"/>
              <a:chOff x="3600" y="219"/>
              <a:chExt cx="360" cy="175"/>
            </a:xfrm>
          </p:grpSpPr>
          <p:sp>
            <p:nvSpPr>
              <p:cNvPr id="457801" name="Oval 49"/>
              <p:cNvSpPr>
                <a:spLocks noChangeArrowheads="1"/>
              </p:cNvSpPr>
              <p:nvPr/>
            </p:nvSpPr>
            <p:spPr bwMode="auto">
              <a:xfrm>
                <a:off x="3603" y="297"/>
                <a:ext cx="357" cy="9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  <p:sp>
            <p:nvSpPr>
              <p:cNvPr id="457802" name="Line 50"/>
              <p:cNvSpPr>
                <a:spLocks noChangeShapeType="1"/>
              </p:cNvSpPr>
              <p:nvPr/>
            </p:nvSpPr>
            <p:spPr bwMode="auto">
              <a:xfrm>
                <a:off x="3603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57803" name="Line 51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57804" name="Rectangle 52"/>
              <p:cNvSpPr>
                <a:spLocks noChangeArrowheads="1"/>
              </p:cNvSpPr>
              <p:nvPr/>
            </p:nvSpPr>
            <p:spPr bwMode="auto">
              <a:xfrm>
                <a:off x="3603" y="289"/>
                <a:ext cx="353" cy="59"/>
              </a:xfrm>
              <a:prstGeom prst="rect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l-GR" sz="2400" i="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57805" name="Oval 53"/>
              <p:cNvSpPr>
                <a:spLocks noChangeArrowheads="1"/>
              </p:cNvSpPr>
              <p:nvPr/>
            </p:nvSpPr>
            <p:spPr bwMode="auto">
              <a:xfrm>
                <a:off x="3600" y="219"/>
                <a:ext cx="357" cy="113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457806" name="Group 54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457811" name="Line 55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457812" name="Line 56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457813" name="Line 57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457807" name="Group 58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457808" name="Line 59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457809" name="Line 60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457810" name="Line 61"/>
                <p:cNvSpPr>
                  <a:spLocks noChangeShapeType="1"/>
                </p:cNvSpPr>
                <p:nvPr/>
              </p:nvSpPr>
              <p:spPr bwMode="auto">
                <a:xfrm>
                  <a:off x="2894" y="853"/>
                  <a:ext cx="52" cy="93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</p:grpSp>
      </p:grpSp>
      <p:sp>
        <p:nvSpPr>
          <p:cNvPr id="457733" name="Line 43"/>
          <p:cNvSpPr>
            <a:spLocks noChangeShapeType="1"/>
          </p:cNvSpPr>
          <p:nvPr/>
        </p:nvSpPr>
        <p:spPr bwMode="auto">
          <a:xfrm flipV="1">
            <a:off x="2384425" y="3592513"/>
            <a:ext cx="69532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grpSp>
        <p:nvGrpSpPr>
          <p:cNvPr id="67" name="Group 45"/>
          <p:cNvGrpSpPr>
            <a:grpSpLocks/>
          </p:cNvGrpSpPr>
          <p:nvPr/>
        </p:nvGrpSpPr>
        <p:grpSpPr bwMode="auto">
          <a:xfrm>
            <a:off x="914400" y="2155825"/>
            <a:ext cx="976313" cy="1460500"/>
            <a:chOff x="651" y="681"/>
            <a:chExt cx="615" cy="920"/>
          </a:xfrm>
        </p:grpSpPr>
        <p:sp>
          <p:nvSpPr>
            <p:cNvPr id="457780" name="Freeform 46"/>
            <p:cNvSpPr>
              <a:spLocks/>
            </p:cNvSpPr>
            <p:nvPr/>
          </p:nvSpPr>
          <p:spPr bwMode="auto">
            <a:xfrm>
              <a:off x="662" y="698"/>
              <a:ext cx="604" cy="903"/>
            </a:xfrm>
            <a:custGeom>
              <a:avLst/>
              <a:gdLst>
                <a:gd name="T0" fmla="*/ 496 w 604"/>
                <a:gd name="T1" fmla="*/ 0 h 903"/>
                <a:gd name="T2" fmla="*/ 604 w 604"/>
                <a:gd name="T3" fmla="*/ 903 h 903"/>
                <a:gd name="T4" fmla="*/ 0 w 604"/>
                <a:gd name="T5" fmla="*/ 788 h 903"/>
                <a:gd name="T6" fmla="*/ 456 w 604"/>
                <a:gd name="T7" fmla="*/ 750 h 903"/>
                <a:gd name="T8" fmla="*/ 496 w 604"/>
                <a:gd name="T9" fmla="*/ 0 h 90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04"/>
                <a:gd name="T16" fmla="*/ 0 h 903"/>
                <a:gd name="T17" fmla="*/ 604 w 604"/>
                <a:gd name="T18" fmla="*/ 903 h 90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04" h="903">
                  <a:moveTo>
                    <a:pt x="496" y="0"/>
                  </a:moveTo>
                  <a:lnTo>
                    <a:pt x="604" y="903"/>
                  </a:lnTo>
                  <a:lnTo>
                    <a:pt x="0" y="788"/>
                  </a:lnTo>
                  <a:lnTo>
                    <a:pt x="456" y="750"/>
                  </a:lnTo>
                  <a:lnTo>
                    <a:pt x="496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FF0000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grpSp>
          <p:nvGrpSpPr>
            <p:cNvPr id="457781" name="Group 47"/>
            <p:cNvGrpSpPr>
              <a:grpSpLocks/>
            </p:cNvGrpSpPr>
            <p:nvPr/>
          </p:nvGrpSpPr>
          <p:grpSpPr bwMode="auto">
            <a:xfrm>
              <a:off x="651" y="681"/>
              <a:ext cx="500" cy="828"/>
              <a:chOff x="569" y="2954"/>
              <a:chExt cx="500" cy="828"/>
            </a:xfrm>
          </p:grpSpPr>
          <p:sp>
            <p:nvSpPr>
              <p:cNvPr id="457782" name="Rectangle 48"/>
              <p:cNvSpPr>
                <a:spLocks noChangeArrowheads="1"/>
              </p:cNvSpPr>
              <p:nvPr/>
            </p:nvSpPr>
            <p:spPr bwMode="auto">
              <a:xfrm>
                <a:off x="576" y="2973"/>
                <a:ext cx="493" cy="790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  <p:sp>
            <p:nvSpPr>
              <p:cNvPr id="457783" name="Text Box 49"/>
              <p:cNvSpPr txBox="1">
                <a:spLocks noChangeArrowheads="1"/>
              </p:cNvSpPr>
              <p:nvPr/>
            </p:nvSpPr>
            <p:spPr bwMode="auto">
              <a:xfrm>
                <a:off x="639" y="2954"/>
                <a:ext cx="385" cy="8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1600" i="0">
                    <a:solidFill>
                      <a:srgbClr val="000000"/>
                    </a:solidFill>
                    <a:latin typeface="Arial" charset="0"/>
                  </a:rPr>
                  <a:t>DNS</a:t>
                </a:r>
              </a:p>
              <a:p>
                <a:pPr algn="ctr" eaLnBrk="0" hangingPunct="0"/>
                <a:r>
                  <a:rPr lang="en-US" sz="1600" i="0">
                    <a:solidFill>
                      <a:srgbClr val="000000"/>
                    </a:solidFill>
                    <a:latin typeface="Arial" charset="0"/>
                  </a:rPr>
                  <a:t>UDP</a:t>
                </a:r>
              </a:p>
              <a:p>
                <a:pPr algn="ctr" eaLnBrk="0" hangingPunct="0"/>
                <a:r>
                  <a:rPr lang="en-US" sz="1600" i="0">
                    <a:solidFill>
                      <a:srgbClr val="000000"/>
                    </a:solidFill>
                    <a:latin typeface="Arial" charset="0"/>
                  </a:rPr>
                  <a:t>IP</a:t>
                </a:r>
              </a:p>
              <a:p>
                <a:pPr algn="ctr" eaLnBrk="0" hangingPunct="0"/>
                <a:r>
                  <a:rPr lang="en-US" sz="1600" i="0">
                    <a:solidFill>
                      <a:srgbClr val="000000"/>
                    </a:solidFill>
                    <a:latin typeface="Arial" charset="0"/>
                  </a:rPr>
                  <a:t>Eth</a:t>
                </a:r>
              </a:p>
              <a:p>
                <a:pPr algn="ctr" eaLnBrk="0" hangingPunct="0"/>
                <a:r>
                  <a:rPr lang="en-US" sz="1600" i="0">
                    <a:solidFill>
                      <a:srgbClr val="000000"/>
                    </a:solidFill>
                    <a:latin typeface="Arial" charset="0"/>
                  </a:rPr>
                  <a:t>Phy</a:t>
                </a:r>
              </a:p>
            </p:txBody>
          </p:sp>
          <p:sp>
            <p:nvSpPr>
              <p:cNvPr id="457784" name="Line 50"/>
              <p:cNvSpPr>
                <a:spLocks noChangeShapeType="1"/>
              </p:cNvSpPr>
              <p:nvPr/>
            </p:nvSpPr>
            <p:spPr bwMode="auto">
              <a:xfrm>
                <a:off x="578" y="3130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57785" name="Line 51"/>
              <p:cNvSpPr>
                <a:spLocks noChangeShapeType="1"/>
              </p:cNvSpPr>
              <p:nvPr/>
            </p:nvSpPr>
            <p:spPr bwMode="auto">
              <a:xfrm>
                <a:off x="575" y="3289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57786" name="Line 52"/>
              <p:cNvSpPr>
                <a:spLocks noChangeShapeType="1"/>
              </p:cNvSpPr>
              <p:nvPr/>
            </p:nvSpPr>
            <p:spPr bwMode="auto">
              <a:xfrm>
                <a:off x="572" y="3448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57787" name="Line 53"/>
              <p:cNvSpPr>
                <a:spLocks noChangeShapeType="1"/>
              </p:cNvSpPr>
              <p:nvPr/>
            </p:nvSpPr>
            <p:spPr bwMode="auto">
              <a:xfrm>
                <a:off x="569" y="3607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</p:grpSp>
      <p:grpSp>
        <p:nvGrpSpPr>
          <p:cNvPr id="76" name="Group 276"/>
          <p:cNvGrpSpPr>
            <a:grpSpLocks/>
          </p:cNvGrpSpPr>
          <p:nvPr/>
        </p:nvGrpSpPr>
        <p:grpSpPr bwMode="auto">
          <a:xfrm>
            <a:off x="0" y="2232025"/>
            <a:ext cx="762000" cy="876300"/>
            <a:chOff x="177" y="729"/>
            <a:chExt cx="480" cy="552"/>
          </a:xfrm>
        </p:grpSpPr>
        <p:grpSp>
          <p:nvGrpSpPr>
            <p:cNvPr id="457760" name="Group 54"/>
            <p:cNvGrpSpPr>
              <a:grpSpLocks/>
            </p:cNvGrpSpPr>
            <p:nvPr/>
          </p:nvGrpSpPr>
          <p:grpSpPr bwMode="auto">
            <a:xfrm>
              <a:off x="343" y="732"/>
              <a:ext cx="290" cy="154"/>
              <a:chOff x="844" y="3337"/>
              <a:chExt cx="290" cy="154"/>
            </a:xfrm>
          </p:grpSpPr>
          <p:sp>
            <p:nvSpPr>
              <p:cNvPr id="457778" name="Rectangle 55"/>
              <p:cNvSpPr>
                <a:spLocks noChangeArrowheads="1"/>
              </p:cNvSpPr>
              <p:nvPr/>
            </p:nvSpPr>
            <p:spPr bwMode="auto">
              <a:xfrm>
                <a:off x="889" y="3370"/>
                <a:ext cx="245" cy="86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  <p:sp>
            <p:nvSpPr>
              <p:cNvPr id="457779" name="Text Box 56"/>
              <p:cNvSpPr txBox="1">
                <a:spLocks noChangeArrowheads="1"/>
              </p:cNvSpPr>
              <p:nvPr/>
            </p:nvSpPr>
            <p:spPr bwMode="auto">
              <a:xfrm>
                <a:off x="844" y="3337"/>
                <a:ext cx="285" cy="1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n-US" sz="1000" i="0">
                    <a:solidFill>
                      <a:srgbClr val="FFFFFF"/>
                    </a:solidFill>
                    <a:latin typeface="Arial" charset="0"/>
                  </a:rPr>
                  <a:t>DNS</a:t>
                </a:r>
              </a:p>
            </p:txBody>
          </p:sp>
        </p:grpSp>
        <p:grpSp>
          <p:nvGrpSpPr>
            <p:cNvPr id="457761" name="Group 59"/>
            <p:cNvGrpSpPr>
              <a:grpSpLocks/>
            </p:cNvGrpSpPr>
            <p:nvPr/>
          </p:nvGrpSpPr>
          <p:grpSpPr bwMode="auto">
            <a:xfrm>
              <a:off x="290" y="874"/>
              <a:ext cx="354" cy="154"/>
              <a:chOff x="740" y="3209"/>
              <a:chExt cx="354" cy="154"/>
            </a:xfrm>
          </p:grpSpPr>
          <p:grpSp>
            <p:nvGrpSpPr>
              <p:cNvPr id="457773" name="Group 60"/>
              <p:cNvGrpSpPr>
                <a:grpSpLocks/>
              </p:cNvGrpSpPr>
              <p:nvPr/>
            </p:nvGrpSpPr>
            <p:grpSpPr bwMode="auto">
              <a:xfrm>
                <a:off x="794" y="3209"/>
                <a:ext cx="290" cy="154"/>
                <a:chOff x="844" y="3337"/>
                <a:chExt cx="290" cy="154"/>
              </a:xfrm>
            </p:grpSpPr>
            <p:sp>
              <p:nvSpPr>
                <p:cNvPr id="457776" name="Rectangle 61"/>
                <p:cNvSpPr>
                  <a:spLocks noChangeArrowheads="1"/>
                </p:cNvSpPr>
                <p:nvPr/>
              </p:nvSpPr>
              <p:spPr bwMode="auto">
                <a:xfrm>
                  <a:off x="889" y="3370"/>
                  <a:ext cx="245" cy="86"/>
                </a:xfrm>
                <a:prstGeom prst="rect">
                  <a:avLst/>
                </a:prstGeom>
                <a:solidFill>
                  <a:srgbClr val="FF000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57777" name="Text Box 62"/>
                <p:cNvSpPr txBox="1">
                  <a:spLocks noChangeArrowheads="1"/>
                </p:cNvSpPr>
                <p:nvPr/>
              </p:nvSpPr>
              <p:spPr bwMode="auto">
                <a:xfrm>
                  <a:off x="844" y="3337"/>
                  <a:ext cx="285" cy="15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eaLnBrk="0" hangingPunct="0"/>
                  <a:r>
                    <a:rPr lang="en-US" sz="1000" i="0">
                      <a:solidFill>
                        <a:srgbClr val="FFFFFF"/>
                      </a:solidFill>
                      <a:latin typeface="Arial" charset="0"/>
                    </a:rPr>
                    <a:t>DNS</a:t>
                  </a:r>
                </a:p>
              </p:txBody>
            </p:sp>
          </p:grpSp>
          <p:sp>
            <p:nvSpPr>
              <p:cNvPr id="457774" name="Rectangle 63"/>
              <p:cNvSpPr>
                <a:spLocks noChangeArrowheads="1"/>
              </p:cNvSpPr>
              <p:nvPr/>
            </p:nvSpPr>
            <p:spPr bwMode="auto">
              <a:xfrm>
                <a:off x="750" y="3244"/>
                <a:ext cx="88" cy="8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  <p:sp>
            <p:nvSpPr>
              <p:cNvPr id="457775" name="Rectangle 64"/>
              <p:cNvSpPr>
                <a:spLocks noChangeArrowheads="1"/>
              </p:cNvSpPr>
              <p:nvPr/>
            </p:nvSpPr>
            <p:spPr bwMode="auto">
              <a:xfrm>
                <a:off x="740" y="3238"/>
                <a:ext cx="354" cy="94"/>
              </a:xfrm>
              <a:prstGeom prst="rect">
                <a:avLst/>
              </a:prstGeom>
              <a:noFill/>
              <a:ln w="9525">
                <a:solidFill>
                  <a:schemeClr val="accent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457762" name="Group 65"/>
            <p:cNvGrpSpPr>
              <a:grpSpLocks/>
            </p:cNvGrpSpPr>
            <p:nvPr/>
          </p:nvGrpSpPr>
          <p:grpSpPr bwMode="auto">
            <a:xfrm>
              <a:off x="290" y="1022"/>
              <a:ext cx="354" cy="154"/>
              <a:chOff x="836" y="3305"/>
              <a:chExt cx="354" cy="154"/>
            </a:xfrm>
          </p:grpSpPr>
          <p:grpSp>
            <p:nvGrpSpPr>
              <p:cNvPr id="457767" name="Group 66"/>
              <p:cNvGrpSpPr>
                <a:grpSpLocks/>
              </p:cNvGrpSpPr>
              <p:nvPr/>
            </p:nvGrpSpPr>
            <p:grpSpPr bwMode="auto">
              <a:xfrm>
                <a:off x="890" y="3305"/>
                <a:ext cx="290" cy="154"/>
                <a:chOff x="844" y="3337"/>
                <a:chExt cx="290" cy="154"/>
              </a:xfrm>
            </p:grpSpPr>
            <p:sp>
              <p:nvSpPr>
                <p:cNvPr id="457771" name="Rectangle 67"/>
                <p:cNvSpPr>
                  <a:spLocks noChangeArrowheads="1"/>
                </p:cNvSpPr>
                <p:nvPr/>
              </p:nvSpPr>
              <p:spPr bwMode="auto">
                <a:xfrm>
                  <a:off x="889" y="3370"/>
                  <a:ext cx="245" cy="86"/>
                </a:xfrm>
                <a:prstGeom prst="rect">
                  <a:avLst/>
                </a:prstGeom>
                <a:solidFill>
                  <a:srgbClr val="FF0000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57772" name="Text Box 68"/>
                <p:cNvSpPr txBox="1">
                  <a:spLocks noChangeArrowheads="1"/>
                </p:cNvSpPr>
                <p:nvPr/>
              </p:nvSpPr>
              <p:spPr bwMode="auto">
                <a:xfrm>
                  <a:off x="844" y="3337"/>
                  <a:ext cx="285" cy="15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eaLnBrk="0" hangingPunct="0"/>
                  <a:r>
                    <a:rPr lang="en-US" sz="1000" i="0">
                      <a:solidFill>
                        <a:srgbClr val="FFFFFF"/>
                      </a:solidFill>
                      <a:latin typeface="Arial" charset="0"/>
                    </a:rPr>
                    <a:t>DNS</a:t>
                  </a:r>
                </a:p>
              </p:txBody>
            </p:sp>
          </p:grpSp>
          <p:grpSp>
            <p:nvGrpSpPr>
              <p:cNvPr id="457768" name="Group 69"/>
              <p:cNvGrpSpPr>
                <a:grpSpLocks/>
              </p:cNvGrpSpPr>
              <p:nvPr/>
            </p:nvGrpSpPr>
            <p:grpSpPr bwMode="auto">
              <a:xfrm>
                <a:off x="836" y="3334"/>
                <a:ext cx="354" cy="94"/>
                <a:chOff x="836" y="3334"/>
                <a:chExt cx="354" cy="94"/>
              </a:xfrm>
            </p:grpSpPr>
            <p:sp>
              <p:nvSpPr>
                <p:cNvPr id="457769" name="Rectangle 70"/>
                <p:cNvSpPr>
                  <a:spLocks noChangeArrowheads="1"/>
                </p:cNvSpPr>
                <p:nvPr/>
              </p:nvSpPr>
              <p:spPr bwMode="auto">
                <a:xfrm>
                  <a:off x="846" y="3340"/>
                  <a:ext cx="88" cy="82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57770" name="Rectangle 71"/>
                <p:cNvSpPr>
                  <a:spLocks noChangeArrowheads="1"/>
                </p:cNvSpPr>
                <p:nvPr/>
              </p:nvSpPr>
              <p:spPr bwMode="auto">
                <a:xfrm>
                  <a:off x="836" y="3334"/>
                  <a:ext cx="354" cy="94"/>
                </a:xfrm>
                <a:prstGeom prst="rect">
                  <a:avLst/>
                </a:prstGeom>
                <a:noFill/>
                <a:ln w="9525">
                  <a:solidFill>
                    <a:schemeClr val="accent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el-GR">
                    <a:solidFill>
                      <a:srgbClr val="000000"/>
                    </a:solidFill>
                  </a:endParaRPr>
                </a:p>
              </p:txBody>
            </p:sp>
          </p:grpSp>
        </p:grpSp>
        <p:grpSp>
          <p:nvGrpSpPr>
            <p:cNvPr id="457763" name="Group 72"/>
            <p:cNvGrpSpPr>
              <a:grpSpLocks/>
            </p:cNvGrpSpPr>
            <p:nvPr/>
          </p:nvGrpSpPr>
          <p:grpSpPr bwMode="auto">
            <a:xfrm>
              <a:off x="177" y="1042"/>
              <a:ext cx="480" cy="112"/>
              <a:chOff x="627" y="3377"/>
              <a:chExt cx="480" cy="112"/>
            </a:xfrm>
          </p:grpSpPr>
          <p:sp>
            <p:nvSpPr>
              <p:cNvPr id="457765" name="Rectangle 73"/>
              <p:cNvSpPr>
                <a:spLocks noChangeArrowheads="1"/>
              </p:cNvSpPr>
              <p:nvPr/>
            </p:nvSpPr>
            <p:spPr bwMode="auto">
              <a:xfrm>
                <a:off x="636" y="3388"/>
                <a:ext cx="96" cy="93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  <p:sp>
            <p:nvSpPr>
              <p:cNvPr id="457766" name="Rectangle 74"/>
              <p:cNvSpPr>
                <a:spLocks noChangeArrowheads="1"/>
              </p:cNvSpPr>
              <p:nvPr/>
            </p:nvSpPr>
            <p:spPr bwMode="auto">
              <a:xfrm>
                <a:off x="627" y="3377"/>
                <a:ext cx="480" cy="112"/>
              </a:xfrm>
              <a:prstGeom prst="rect">
                <a:avLst/>
              </a:prstGeom>
              <a:noFill/>
              <a:ln w="9525">
                <a:solidFill>
                  <a:schemeClr val="accent2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457764" name="AutoShape 89"/>
            <p:cNvSpPr>
              <a:spLocks noChangeArrowheads="1"/>
            </p:cNvSpPr>
            <p:nvPr/>
          </p:nvSpPr>
          <p:spPr bwMode="auto">
            <a:xfrm>
              <a:off x="393" y="729"/>
              <a:ext cx="240" cy="552"/>
            </a:xfrm>
            <a:prstGeom prst="downArrow">
              <a:avLst>
                <a:gd name="adj1" fmla="val 54167"/>
                <a:gd name="adj2" fmla="val 36928"/>
              </a:avLst>
            </a:prstGeom>
            <a:gradFill rotWithShape="1">
              <a:gsLst>
                <a:gs pos="0">
                  <a:srgbClr val="FF0000">
                    <a:alpha val="25000"/>
                  </a:srgbClr>
                </a:gs>
                <a:gs pos="100000">
                  <a:srgbClr val="FF0000">
                    <a:alpha val="25000"/>
                  </a:srgb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</p:grpSp>
      <p:grpSp>
        <p:nvGrpSpPr>
          <p:cNvPr id="97" name="Group 255"/>
          <p:cNvGrpSpPr>
            <a:grpSpLocks/>
          </p:cNvGrpSpPr>
          <p:nvPr/>
        </p:nvGrpSpPr>
        <p:grpSpPr bwMode="auto">
          <a:xfrm>
            <a:off x="1960563" y="4057650"/>
            <a:ext cx="1016000" cy="877888"/>
            <a:chOff x="719" y="2137"/>
            <a:chExt cx="640" cy="553"/>
          </a:xfrm>
        </p:grpSpPr>
        <p:sp>
          <p:nvSpPr>
            <p:cNvPr id="457752" name="Freeform 244"/>
            <p:cNvSpPr>
              <a:spLocks/>
            </p:cNvSpPr>
            <p:nvPr/>
          </p:nvSpPr>
          <p:spPr bwMode="auto">
            <a:xfrm>
              <a:off x="755" y="2268"/>
              <a:ext cx="604" cy="422"/>
            </a:xfrm>
            <a:custGeom>
              <a:avLst/>
              <a:gdLst>
                <a:gd name="T0" fmla="*/ 493 w 604"/>
                <a:gd name="T1" fmla="*/ 0 h 422"/>
                <a:gd name="T2" fmla="*/ 604 w 604"/>
                <a:gd name="T3" fmla="*/ 422 h 422"/>
                <a:gd name="T4" fmla="*/ 0 w 604"/>
                <a:gd name="T5" fmla="*/ 307 h 422"/>
                <a:gd name="T6" fmla="*/ 220 w 604"/>
                <a:gd name="T7" fmla="*/ 3 h 422"/>
                <a:gd name="T8" fmla="*/ 493 w 604"/>
                <a:gd name="T9" fmla="*/ 0 h 42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04"/>
                <a:gd name="T16" fmla="*/ 0 h 422"/>
                <a:gd name="T17" fmla="*/ 604 w 604"/>
                <a:gd name="T18" fmla="*/ 422 h 42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04" h="422">
                  <a:moveTo>
                    <a:pt x="493" y="0"/>
                  </a:moveTo>
                  <a:lnTo>
                    <a:pt x="604" y="422"/>
                  </a:lnTo>
                  <a:lnTo>
                    <a:pt x="0" y="307"/>
                  </a:lnTo>
                  <a:lnTo>
                    <a:pt x="220" y="3"/>
                  </a:lnTo>
                  <a:lnTo>
                    <a:pt x="49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FF0000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57753" name="Rectangle 246"/>
            <p:cNvSpPr>
              <a:spLocks noChangeArrowheads="1"/>
            </p:cNvSpPr>
            <p:nvPr/>
          </p:nvSpPr>
          <p:spPr bwMode="auto">
            <a:xfrm>
              <a:off x="751" y="2266"/>
              <a:ext cx="493" cy="313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457754" name="Text Box 247"/>
            <p:cNvSpPr txBox="1">
              <a:spLocks noChangeArrowheads="1"/>
            </p:cNvSpPr>
            <p:nvPr/>
          </p:nvSpPr>
          <p:spPr bwMode="auto">
            <a:xfrm>
              <a:off x="835" y="2235"/>
              <a:ext cx="336" cy="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1600" i="0">
                  <a:solidFill>
                    <a:srgbClr val="000000"/>
                  </a:solidFill>
                  <a:latin typeface="Arial" charset="0"/>
                </a:rPr>
                <a:t>Eth</a:t>
              </a:r>
            </a:p>
            <a:p>
              <a:pPr algn="ctr" eaLnBrk="0" hangingPunct="0"/>
              <a:r>
                <a:rPr lang="en-US" sz="1600" i="0">
                  <a:solidFill>
                    <a:srgbClr val="000000"/>
                  </a:solidFill>
                  <a:latin typeface="Arial" charset="0"/>
                </a:rPr>
                <a:t>Phy</a:t>
              </a:r>
            </a:p>
          </p:txBody>
        </p:sp>
        <p:sp>
          <p:nvSpPr>
            <p:cNvPr id="457755" name="Line 250"/>
            <p:cNvSpPr>
              <a:spLocks noChangeShapeType="1"/>
            </p:cNvSpPr>
            <p:nvPr/>
          </p:nvSpPr>
          <p:spPr bwMode="auto">
            <a:xfrm>
              <a:off x="747" y="2264"/>
              <a:ext cx="48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57756" name="Line 251"/>
            <p:cNvSpPr>
              <a:spLocks noChangeShapeType="1"/>
            </p:cNvSpPr>
            <p:nvPr/>
          </p:nvSpPr>
          <p:spPr bwMode="auto">
            <a:xfrm>
              <a:off x="744" y="2423"/>
              <a:ext cx="48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grpSp>
          <p:nvGrpSpPr>
            <p:cNvPr id="457757" name="Group 252"/>
            <p:cNvGrpSpPr>
              <a:grpSpLocks/>
            </p:cNvGrpSpPr>
            <p:nvPr/>
          </p:nvGrpSpPr>
          <p:grpSpPr bwMode="auto">
            <a:xfrm>
              <a:off x="719" y="2137"/>
              <a:ext cx="280" cy="154"/>
              <a:chOff x="161" y="1354"/>
              <a:chExt cx="280" cy="154"/>
            </a:xfrm>
          </p:grpSpPr>
          <p:sp>
            <p:nvSpPr>
              <p:cNvPr id="457758" name="Rectangle 253"/>
              <p:cNvSpPr>
                <a:spLocks noChangeArrowheads="1"/>
              </p:cNvSpPr>
              <p:nvPr/>
            </p:nvSpPr>
            <p:spPr bwMode="auto">
              <a:xfrm>
                <a:off x="192" y="1365"/>
                <a:ext cx="228" cy="141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l-GR">
                  <a:solidFill>
                    <a:srgbClr val="000000"/>
                  </a:solidFill>
                </a:endParaRPr>
              </a:p>
            </p:txBody>
          </p:sp>
          <p:sp>
            <p:nvSpPr>
              <p:cNvPr id="457759" name="Text Box 254"/>
              <p:cNvSpPr txBox="1">
                <a:spLocks noChangeArrowheads="1"/>
              </p:cNvSpPr>
              <p:nvPr/>
            </p:nvSpPr>
            <p:spPr bwMode="auto">
              <a:xfrm>
                <a:off x="161" y="1354"/>
                <a:ext cx="280" cy="1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n-US" sz="1000" i="0">
                    <a:solidFill>
                      <a:srgbClr val="000000"/>
                    </a:solidFill>
                    <a:latin typeface="Arial" charset="0"/>
                  </a:rPr>
                  <a:t>ARP</a:t>
                </a:r>
              </a:p>
            </p:txBody>
          </p:sp>
        </p:grpSp>
      </p:grpSp>
      <p:grpSp>
        <p:nvGrpSpPr>
          <p:cNvPr id="106" name="Group 242"/>
          <p:cNvGrpSpPr>
            <a:grpSpLocks/>
          </p:cNvGrpSpPr>
          <p:nvPr/>
        </p:nvGrpSpPr>
        <p:grpSpPr bwMode="auto">
          <a:xfrm>
            <a:off x="869950" y="2795588"/>
            <a:ext cx="444500" cy="244475"/>
            <a:chOff x="161" y="1354"/>
            <a:chExt cx="280" cy="154"/>
          </a:xfrm>
        </p:grpSpPr>
        <p:sp>
          <p:nvSpPr>
            <p:cNvPr id="457750" name="Rectangle 241"/>
            <p:cNvSpPr>
              <a:spLocks noChangeArrowheads="1"/>
            </p:cNvSpPr>
            <p:nvPr/>
          </p:nvSpPr>
          <p:spPr bwMode="auto">
            <a:xfrm>
              <a:off x="192" y="1365"/>
              <a:ext cx="228" cy="141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457751" name="Text Box 240"/>
            <p:cNvSpPr txBox="1">
              <a:spLocks noChangeArrowheads="1"/>
            </p:cNvSpPr>
            <p:nvPr/>
          </p:nvSpPr>
          <p:spPr bwMode="auto">
            <a:xfrm>
              <a:off x="161" y="1354"/>
              <a:ext cx="280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000" i="0">
                  <a:solidFill>
                    <a:srgbClr val="000000"/>
                  </a:solidFill>
                  <a:latin typeface="Arial" charset="0"/>
                </a:rPr>
                <a:t>ARP</a:t>
              </a:r>
            </a:p>
          </p:txBody>
        </p:sp>
      </p:grpSp>
      <p:grpSp>
        <p:nvGrpSpPr>
          <p:cNvPr id="109" name="Group 270"/>
          <p:cNvGrpSpPr>
            <a:grpSpLocks/>
          </p:cNvGrpSpPr>
          <p:nvPr/>
        </p:nvGrpSpPr>
        <p:grpSpPr bwMode="auto">
          <a:xfrm>
            <a:off x="896938" y="4262438"/>
            <a:ext cx="1081087" cy="244475"/>
            <a:chOff x="76" y="2296"/>
            <a:chExt cx="681" cy="154"/>
          </a:xfrm>
        </p:grpSpPr>
        <p:sp>
          <p:nvSpPr>
            <p:cNvPr id="457745" name="Rectangle 271"/>
            <p:cNvSpPr>
              <a:spLocks noChangeArrowheads="1"/>
            </p:cNvSpPr>
            <p:nvPr/>
          </p:nvSpPr>
          <p:spPr bwMode="auto">
            <a:xfrm>
              <a:off x="76" y="2305"/>
              <a:ext cx="681" cy="13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457746" name="Rectangle 272"/>
            <p:cNvSpPr>
              <a:spLocks noChangeArrowheads="1"/>
            </p:cNvSpPr>
            <p:nvPr/>
          </p:nvSpPr>
          <p:spPr bwMode="auto">
            <a:xfrm>
              <a:off x="89" y="2321"/>
              <a:ext cx="94" cy="108"/>
            </a:xfrm>
            <a:prstGeom prst="rect">
              <a:avLst/>
            </a:prstGeom>
            <a:solidFill>
              <a:schemeClr val="tx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457747" name="Rectangle 273"/>
            <p:cNvSpPr>
              <a:spLocks noChangeArrowheads="1"/>
            </p:cNvSpPr>
            <p:nvPr/>
          </p:nvSpPr>
          <p:spPr bwMode="auto">
            <a:xfrm>
              <a:off x="687" y="2320"/>
              <a:ext cx="60" cy="108"/>
            </a:xfrm>
            <a:prstGeom prst="rect">
              <a:avLst/>
            </a:prstGeom>
            <a:solidFill>
              <a:schemeClr val="tx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457748" name="Rectangle 274"/>
            <p:cNvSpPr>
              <a:spLocks noChangeArrowheads="1"/>
            </p:cNvSpPr>
            <p:nvPr/>
          </p:nvSpPr>
          <p:spPr bwMode="auto">
            <a:xfrm>
              <a:off x="195" y="2319"/>
              <a:ext cx="480" cy="112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457749" name="Text Box 275"/>
            <p:cNvSpPr txBox="1">
              <a:spLocks noChangeArrowheads="1"/>
            </p:cNvSpPr>
            <p:nvPr/>
          </p:nvSpPr>
          <p:spPr bwMode="auto">
            <a:xfrm>
              <a:off x="182" y="2296"/>
              <a:ext cx="475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000" i="0">
                  <a:solidFill>
                    <a:srgbClr val="000000"/>
                  </a:solidFill>
                  <a:latin typeface="Arial" charset="0"/>
                </a:rPr>
                <a:t>ARP reply</a:t>
              </a:r>
            </a:p>
          </p:txBody>
        </p:sp>
      </p:grpSp>
      <p:grpSp>
        <p:nvGrpSpPr>
          <p:cNvPr id="118" name="Group 270"/>
          <p:cNvGrpSpPr>
            <a:grpSpLocks/>
          </p:cNvGrpSpPr>
          <p:nvPr/>
        </p:nvGrpSpPr>
        <p:grpSpPr bwMode="auto">
          <a:xfrm>
            <a:off x="0" y="2930525"/>
            <a:ext cx="1081088" cy="246063"/>
            <a:chOff x="76" y="2296"/>
            <a:chExt cx="681" cy="155"/>
          </a:xfrm>
        </p:grpSpPr>
        <p:sp>
          <p:nvSpPr>
            <p:cNvPr id="457740" name="Rectangle 271"/>
            <p:cNvSpPr>
              <a:spLocks noChangeArrowheads="1"/>
            </p:cNvSpPr>
            <p:nvPr/>
          </p:nvSpPr>
          <p:spPr bwMode="auto">
            <a:xfrm>
              <a:off x="76" y="2305"/>
              <a:ext cx="681" cy="13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457741" name="Rectangle 272"/>
            <p:cNvSpPr>
              <a:spLocks noChangeArrowheads="1"/>
            </p:cNvSpPr>
            <p:nvPr/>
          </p:nvSpPr>
          <p:spPr bwMode="auto">
            <a:xfrm>
              <a:off x="89" y="2321"/>
              <a:ext cx="94" cy="108"/>
            </a:xfrm>
            <a:prstGeom prst="rect">
              <a:avLst/>
            </a:prstGeom>
            <a:solidFill>
              <a:schemeClr val="tx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457742" name="Rectangle 273"/>
            <p:cNvSpPr>
              <a:spLocks noChangeArrowheads="1"/>
            </p:cNvSpPr>
            <p:nvPr/>
          </p:nvSpPr>
          <p:spPr bwMode="auto">
            <a:xfrm>
              <a:off x="687" y="2320"/>
              <a:ext cx="60" cy="108"/>
            </a:xfrm>
            <a:prstGeom prst="rect">
              <a:avLst/>
            </a:prstGeom>
            <a:solidFill>
              <a:schemeClr val="tx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457743" name="Rectangle 274"/>
            <p:cNvSpPr>
              <a:spLocks noChangeArrowheads="1"/>
            </p:cNvSpPr>
            <p:nvPr/>
          </p:nvSpPr>
          <p:spPr bwMode="auto">
            <a:xfrm>
              <a:off x="195" y="2319"/>
              <a:ext cx="480" cy="112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457744" name="Text Box 275"/>
            <p:cNvSpPr txBox="1">
              <a:spLocks noChangeArrowheads="1"/>
            </p:cNvSpPr>
            <p:nvPr/>
          </p:nvSpPr>
          <p:spPr bwMode="auto">
            <a:xfrm>
              <a:off x="182" y="2296"/>
              <a:ext cx="505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000" i="0">
                  <a:solidFill>
                    <a:srgbClr val="000000"/>
                  </a:solidFill>
                  <a:latin typeface="Arial" charset="0"/>
                </a:rPr>
                <a:t>ARP query</a:t>
              </a:r>
            </a:p>
          </p:txBody>
        </p:sp>
      </p:grpSp>
      <p:sp>
        <p:nvSpPr>
          <p:cNvPr id="457849" name="Text Box 121"/>
          <p:cNvSpPr txBox="1">
            <a:spLocks noChangeArrowheads="1"/>
          </p:cNvSpPr>
          <p:nvPr/>
        </p:nvSpPr>
        <p:spPr bwMode="auto">
          <a:xfrm>
            <a:off x="3925888" y="1470025"/>
            <a:ext cx="4984750" cy="462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chemeClr val="accent2"/>
              </a:buClr>
              <a:buFont typeface="Wingdings" pitchFamily="2" charset="2"/>
              <a:buChar char="q"/>
            </a:pPr>
            <a:r>
              <a:rPr lang="en-US" dirty="0"/>
              <a:t> </a:t>
            </a:r>
            <a:r>
              <a:rPr lang="el-GR" i="0" dirty="0"/>
              <a:t>προτού σταλεί η </a:t>
            </a:r>
            <a:r>
              <a:rPr lang="en-US" i="0" dirty="0"/>
              <a:t>HTTP </a:t>
            </a:r>
            <a:r>
              <a:rPr lang="el-GR" i="0" dirty="0"/>
              <a:t>αίτηση, χρειάζεται η </a:t>
            </a:r>
            <a:r>
              <a:rPr lang="en-US" i="0" dirty="0"/>
              <a:t>IP </a:t>
            </a:r>
            <a:r>
              <a:rPr lang="el-GR" i="0" dirty="0"/>
              <a:t>διεύθυνση του </a:t>
            </a:r>
            <a:r>
              <a:rPr lang="en-US" i="0" dirty="0"/>
              <a:t>www.google.com: </a:t>
            </a:r>
            <a:r>
              <a:rPr lang="en-US" i="0" dirty="0">
                <a:solidFill>
                  <a:srgbClr val="FF0000"/>
                </a:solidFill>
              </a:rPr>
              <a:t>DNS</a:t>
            </a:r>
          </a:p>
          <a:p>
            <a:pPr>
              <a:spcBef>
                <a:spcPct val="50000"/>
              </a:spcBef>
              <a:buClr>
                <a:schemeClr val="accent2"/>
              </a:buClr>
              <a:buFont typeface="Wingdings" pitchFamily="2" charset="2"/>
              <a:buChar char="q"/>
            </a:pP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l-GR" i="0" dirty="0"/>
              <a:t>Δημιουργείται ένα </a:t>
            </a:r>
            <a:r>
              <a:rPr lang="en-US" i="0" dirty="0"/>
              <a:t>DNS </a:t>
            </a:r>
            <a:r>
              <a:rPr lang="el-GR" i="0" dirty="0"/>
              <a:t>ερώτημα, ενθυλακώνεται σε </a:t>
            </a:r>
            <a:r>
              <a:rPr lang="en-US" i="0" dirty="0"/>
              <a:t>UDP, </a:t>
            </a:r>
            <a:r>
              <a:rPr lang="el-GR" i="0" dirty="0"/>
              <a:t>έπειτα σε </a:t>
            </a:r>
            <a:r>
              <a:rPr lang="en-US" i="0" dirty="0"/>
              <a:t>IP </a:t>
            </a:r>
            <a:r>
              <a:rPr lang="el-GR" i="0" dirty="0"/>
              <a:t>και τέλος σε </a:t>
            </a:r>
            <a:r>
              <a:rPr lang="en-US" i="0" dirty="0"/>
              <a:t>Ethernet. </a:t>
            </a:r>
            <a:r>
              <a:rPr lang="el-GR" i="0" dirty="0"/>
              <a:t>Για να σταλεί το πλαίσιο </a:t>
            </a:r>
            <a:r>
              <a:rPr lang="el-GR" i="0" dirty="0" smtClean="0"/>
              <a:t>στον </a:t>
            </a:r>
            <a:r>
              <a:rPr lang="el-GR" i="0" dirty="0"/>
              <a:t>δρομολογητή, χρειάζεται τη διεύθυνση </a:t>
            </a:r>
            <a:r>
              <a:rPr lang="en-US" i="0" dirty="0"/>
              <a:t>MAC </a:t>
            </a:r>
            <a:r>
              <a:rPr lang="el-GR" i="0" dirty="0"/>
              <a:t>της </a:t>
            </a:r>
            <a:r>
              <a:rPr lang="el-GR" i="0" dirty="0" err="1"/>
              <a:t>διεπαφής</a:t>
            </a:r>
            <a:r>
              <a:rPr lang="el-GR" i="0" dirty="0"/>
              <a:t> του δρομολογητή: </a:t>
            </a:r>
            <a:r>
              <a:rPr lang="en-US" i="0" dirty="0">
                <a:solidFill>
                  <a:srgbClr val="FF0000"/>
                </a:solidFill>
              </a:rPr>
              <a:t>ARP</a:t>
            </a:r>
            <a:endParaRPr lang="en-US" i="0" dirty="0"/>
          </a:p>
          <a:p>
            <a:pPr>
              <a:spcBef>
                <a:spcPct val="50000"/>
              </a:spcBef>
              <a:buClr>
                <a:schemeClr val="accent2"/>
              </a:buClr>
              <a:buFont typeface="Wingdings" pitchFamily="2" charset="2"/>
              <a:buChar char="q"/>
            </a:pPr>
            <a:r>
              <a:rPr lang="en-US" i="0" dirty="0"/>
              <a:t> </a:t>
            </a:r>
            <a:r>
              <a:rPr lang="el-GR" i="0" dirty="0"/>
              <a:t>Το </a:t>
            </a:r>
            <a:r>
              <a:rPr lang="en-US" i="0" dirty="0"/>
              <a:t>broadcast ARP </a:t>
            </a:r>
            <a:r>
              <a:rPr lang="el-GR" i="0" dirty="0"/>
              <a:t>ερώτημα, λαμβάνεται από τον δρομολογητή, ο οποίος απαντάει με </a:t>
            </a:r>
            <a:r>
              <a:rPr lang="en-US" i="0" dirty="0">
                <a:solidFill>
                  <a:srgbClr val="FF0000"/>
                </a:solidFill>
              </a:rPr>
              <a:t>ARP </a:t>
            </a:r>
            <a:r>
              <a:rPr lang="el-GR" i="0" dirty="0">
                <a:solidFill>
                  <a:srgbClr val="FF0000"/>
                </a:solidFill>
              </a:rPr>
              <a:t>απάντηση</a:t>
            </a:r>
            <a:r>
              <a:rPr lang="el-GR" i="0" dirty="0"/>
              <a:t> δίνοντας τη </a:t>
            </a:r>
            <a:r>
              <a:rPr lang="en-US" i="0" dirty="0"/>
              <a:t>MAC </a:t>
            </a:r>
            <a:r>
              <a:rPr lang="el-GR" i="0" dirty="0"/>
              <a:t>διεύθυνση της </a:t>
            </a:r>
            <a:r>
              <a:rPr lang="el-GR" i="0" dirty="0" err="1"/>
              <a:t>διεπαφής</a:t>
            </a:r>
            <a:r>
              <a:rPr lang="el-GR" i="0" dirty="0"/>
              <a:t> του δρομολογητή</a:t>
            </a:r>
          </a:p>
          <a:p>
            <a:pPr>
              <a:spcBef>
                <a:spcPct val="50000"/>
              </a:spcBef>
              <a:buClr>
                <a:schemeClr val="accent2"/>
              </a:buClr>
              <a:buFont typeface="Wingdings" pitchFamily="2" charset="2"/>
              <a:buChar char="q"/>
            </a:pPr>
            <a:r>
              <a:rPr lang="el-GR" i="0" dirty="0"/>
              <a:t> Ο πελάτης πλέον γνωρίζει τη </a:t>
            </a:r>
            <a:r>
              <a:rPr lang="en-US" i="0" dirty="0"/>
              <a:t>MAC </a:t>
            </a:r>
            <a:r>
              <a:rPr lang="el-GR" i="0" dirty="0"/>
              <a:t>διεύθυνση του δρομολογητή πρώτου άλματος, οπότε μπορεί πλέον να στείλει το πλαίσιο που περιέχει το </a:t>
            </a:r>
            <a:r>
              <a:rPr lang="en-US" i="0" dirty="0"/>
              <a:t>DNS </a:t>
            </a:r>
            <a:r>
              <a:rPr lang="el-GR" i="0" dirty="0"/>
              <a:t>ερώτημα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1.11111E-6 L 0.00052 0.0794 L 0.1467 0.08009 L 0.29444 -0.12222 L -0.11597 -0.12014 L -0.11597 -0.16181 L -0.11754 -0.1882 " pathEditMode="relative" rAng="0" ptsTypes="AAAAAAA">
                                      <p:cBhvr>
                                        <p:cTn id="25" dur="2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800" y="-5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9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2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5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1.11111E-6 L 0.00052 0.0794 L 0.1467 0.08009 L 0.29444 -0.12222 L -0.11597 -0.12014 L -0.11597 -0.16181 L -0.11754 -0.1882 " pathEditMode="relative" rAng="0" ptsTypes="AAAAAAA">
                                      <p:cBhvr>
                                        <p:cTn id="42" dur="2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800" y="-5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6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/>
          <a:p>
            <a:r>
              <a:rPr lang="el-GR" dirty="0" smtClean="0"/>
              <a:t>Δίκτυα Επικοινωνιών- </a:t>
            </a:r>
            <a:r>
              <a:rPr lang="en-US" dirty="0"/>
              <a:t>5: </a:t>
            </a:r>
            <a:r>
              <a:rPr lang="el-GR" dirty="0"/>
              <a:t>Επίπεδο ζεύξης δεδομένων</a:t>
            </a:r>
            <a:endParaRPr lang="en-US" dirty="0"/>
          </a:p>
        </p:txBody>
      </p:sp>
      <p:sp>
        <p:nvSpPr>
          <p:cNvPr id="27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r>
              <a:rPr lang="en-US"/>
              <a:t>5-</a:t>
            </a:r>
            <a:fld id="{05AE00E5-EDE7-488C-A4C5-70D6EB6215C4}" type="slidenum">
              <a:rPr lang="en-US"/>
              <a:pPr>
                <a:defRPr/>
              </a:pPr>
              <a:t>93</a:t>
            </a:fld>
            <a:endParaRPr lang="en-US"/>
          </a:p>
        </p:txBody>
      </p:sp>
      <p:sp>
        <p:nvSpPr>
          <p:cNvPr id="46592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 smtClean="0"/>
              <a:t>Μία ημέρα στη ζωή… </a:t>
            </a:r>
            <a:r>
              <a:rPr lang="el-GR" sz="2800" dirty="0" smtClean="0">
                <a:solidFill>
                  <a:srgbClr val="FF0000"/>
                </a:solidFill>
              </a:rPr>
              <a:t>χρησιμοποιώντας το </a:t>
            </a:r>
            <a:r>
              <a:rPr lang="en-US" sz="2800" dirty="0" smtClean="0">
                <a:solidFill>
                  <a:srgbClr val="FF0000"/>
                </a:solidFill>
              </a:rPr>
              <a:t>DNS</a:t>
            </a:r>
            <a:endParaRPr lang="el-GR" sz="2800" dirty="0" smtClean="0">
              <a:solidFill>
                <a:srgbClr val="FF0000"/>
              </a:solidFill>
            </a:endParaRPr>
          </a:p>
        </p:txBody>
      </p:sp>
      <p:grpSp>
        <p:nvGrpSpPr>
          <p:cNvPr id="465925" name="Group 230"/>
          <p:cNvGrpSpPr>
            <a:grpSpLocks/>
          </p:cNvGrpSpPr>
          <p:nvPr/>
        </p:nvGrpSpPr>
        <p:grpSpPr bwMode="auto">
          <a:xfrm>
            <a:off x="650875" y="1489075"/>
            <a:ext cx="3554413" cy="3060700"/>
            <a:chOff x="773113" y="1273175"/>
            <a:chExt cx="3554412" cy="3060046"/>
          </a:xfrm>
        </p:grpSpPr>
        <p:sp>
          <p:nvSpPr>
            <p:cNvPr id="465926" name="Freeform 3"/>
            <p:cNvSpPr>
              <a:spLocks/>
            </p:cNvSpPr>
            <p:nvPr/>
          </p:nvSpPr>
          <p:spPr bwMode="auto">
            <a:xfrm>
              <a:off x="773113" y="1273175"/>
              <a:ext cx="3554412" cy="2754313"/>
            </a:xfrm>
            <a:custGeom>
              <a:avLst/>
              <a:gdLst>
                <a:gd name="T0" fmla="*/ 2147483647 w 2406"/>
                <a:gd name="T1" fmla="*/ 2147483647 h 958"/>
                <a:gd name="T2" fmla="*/ 2147483647 w 2406"/>
                <a:gd name="T3" fmla="*/ 2147483647 h 958"/>
                <a:gd name="T4" fmla="*/ 2147483647 w 2406"/>
                <a:gd name="T5" fmla="*/ 2147483647 h 958"/>
                <a:gd name="T6" fmla="*/ 2147483647 w 2406"/>
                <a:gd name="T7" fmla="*/ 2147483647 h 958"/>
                <a:gd name="T8" fmla="*/ 2147483647 w 2406"/>
                <a:gd name="T9" fmla="*/ 2147483647 h 958"/>
                <a:gd name="T10" fmla="*/ 2147483647 w 2406"/>
                <a:gd name="T11" fmla="*/ 2147483647 h 958"/>
                <a:gd name="T12" fmla="*/ 2147483647 w 2406"/>
                <a:gd name="T13" fmla="*/ 2147483647 h 958"/>
                <a:gd name="T14" fmla="*/ 2147483647 w 2406"/>
                <a:gd name="T15" fmla="*/ 2147483647 h 958"/>
                <a:gd name="T16" fmla="*/ 2147483647 w 2406"/>
                <a:gd name="T17" fmla="*/ 2147483647 h 958"/>
                <a:gd name="T18" fmla="*/ 2147483647 w 2406"/>
                <a:gd name="T19" fmla="*/ 2147483647 h 958"/>
                <a:gd name="T20" fmla="*/ 2147483647 w 2406"/>
                <a:gd name="T21" fmla="*/ 2147483647 h 958"/>
                <a:gd name="T22" fmla="*/ 2147483647 w 2406"/>
                <a:gd name="T23" fmla="*/ 2147483647 h 958"/>
                <a:gd name="T24" fmla="*/ 2147483647 w 2406"/>
                <a:gd name="T25" fmla="*/ 2147483647 h 95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406"/>
                <a:gd name="T40" fmla="*/ 0 h 958"/>
                <a:gd name="T41" fmla="*/ 2406 w 2406"/>
                <a:gd name="T42" fmla="*/ 958 h 95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406" h="958">
                  <a:moveTo>
                    <a:pt x="2192" y="274"/>
                  </a:moveTo>
                  <a:cubicBezTo>
                    <a:pt x="1978" y="94"/>
                    <a:pt x="1990" y="122"/>
                    <a:pt x="1857" y="77"/>
                  </a:cubicBezTo>
                  <a:cubicBezTo>
                    <a:pt x="1724" y="32"/>
                    <a:pt x="1584" y="0"/>
                    <a:pt x="1393" y="7"/>
                  </a:cubicBezTo>
                  <a:cubicBezTo>
                    <a:pt x="1202" y="14"/>
                    <a:pt x="898" y="84"/>
                    <a:pt x="713" y="122"/>
                  </a:cubicBezTo>
                  <a:cubicBezTo>
                    <a:pt x="528" y="160"/>
                    <a:pt x="395" y="168"/>
                    <a:pt x="280" y="234"/>
                  </a:cubicBezTo>
                  <a:cubicBezTo>
                    <a:pt x="166" y="301"/>
                    <a:pt x="52" y="432"/>
                    <a:pt x="26" y="522"/>
                  </a:cubicBezTo>
                  <a:cubicBezTo>
                    <a:pt x="0" y="612"/>
                    <a:pt x="81" y="711"/>
                    <a:pt x="122" y="773"/>
                  </a:cubicBezTo>
                  <a:cubicBezTo>
                    <a:pt x="163" y="835"/>
                    <a:pt x="99" y="877"/>
                    <a:pt x="273" y="894"/>
                  </a:cubicBezTo>
                  <a:cubicBezTo>
                    <a:pt x="447" y="911"/>
                    <a:pt x="938" y="866"/>
                    <a:pt x="1169" y="876"/>
                  </a:cubicBezTo>
                  <a:cubicBezTo>
                    <a:pt x="1400" y="886"/>
                    <a:pt x="1499" y="950"/>
                    <a:pt x="1659" y="954"/>
                  </a:cubicBezTo>
                  <a:cubicBezTo>
                    <a:pt x="1819" y="958"/>
                    <a:pt x="2014" y="958"/>
                    <a:pt x="2129" y="897"/>
                  </a:cubicBezTo>
                  <a:cubicBezTo>
                    <a:pt x="2244" y="836"/>
                    <a:pt x="2327" y="856"/>
                    <a:pt x="2350" y="591"/>
                  </a:cubicBezTo>
                  <a:cubicBezTo>
                    <a:pt x="2373" y="326"/>
                    <a:pt x="2406" y="454"/>
                    <a:pt x="2192" y="274"/>
                  </a:cubicBezTo>
                  <a:close/>
                </a:path>
              </a:pathLst>
            </a:custGeom>
            <a:solidFill>
              <a:srgbClr val="00CC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65927" name="Line 36"/>
            <p:cNvSpPr>
              <a:spLocks noChangeShapeType="1"/>
            </p:cNvSpPr>
            <p:nvPr/>
          </p:nvSpPr>
          <p:spPr bwMode="auto">
            <a:xfrm flipV="1">
              <a:off x="3775075" y="2344738"/>
              <a:ext cx="155575" cy="1428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65928" name="Line 43"/>
            <p:cNvSpPr>
              <a:spLocks noChangeShapeType="1"/>
            </p:cNvSpPr>
            <p:nvPr/>
          </p:nvSpPr>
          <p:spPr bwMode="auto">
            <a:xfrm flipV="1">
              <a:off x="2665413" y="2517775"/>
              <a:ext cx="695325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65929" name="Line 44"/>
            <p:cNvSpPr>
              <a:spLocks noChangeShapeType="1"/>
            </p:cNvSpPr>
            <p:nvPr/>
          </p:nvSpPr>
          <p:spPr bwMode="auto">
            <a:xfrm flipV="1">
              <a:off x="3924300" y="2201863"/>
              <a:ext cx="138113" cy="1428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65930" name="Line 48"/>
            <p:cNvSpPr>
              <a:spLocks noChangeShapeType="1"/>
            </p:cNvSpPr>
            <p:nvPr/>
          </p:nvSpPr>
          <p:spPr bwMode="auto">
            <a:xfrm flipV="1">
              <a:off x="3279775" y="2736850"/>
              <a:ext cx="512763" cy="6127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91359" name="Text Box 240"/>
            <p:cNvSpPr txBox="1">
              <a:spLocks noChangeArrowheads="1"/>
            </p:cNvSpPr>
            <p:nvPr/>
          </p:nvSpPr>
          <p:spPr bwMode="auto">
            <a:xfrm>
              <a:off x="2562225" y="3815807"/>
              <a:ext cx="1200150" cy="5174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eaLnBrk="0" hangingPunct="0">
                <a:defRPr/>
              </a:pPr>
              <a:r>
                <a:rPr lang="en-US" sz="1400" smtClean="0">
                  <a:solidFill>
                    <a:srgbClr val="000000"/>
                  </a:solidFill>
                  <a:latin typeface="Arial" charset="0"/>
                  <a:cs typeface="Arial" charset="0"/>
                </a:rPr>
                <a:t>router</a:t>
              </a:r>
            </a:p>
            <a:p>
              <a:pPr eaLnBrk="0" hangingPunct="0">
                <a:defRPr/>
              </a:pPr>
              <a:r>
                <a:rPr lang="en-US" sz="1400" smtClean="0">
                  <a:solidFill>
                    <a:srgbClr val="000000"/>
                  </a:solidFill>
                  <a:latin typeface="Arial" charset="0"/>
                  <a:cs typeface="Arial" charset="0"/>
                </a:rPr>
                <a:t>(runs DHCP)</a:t>
              </a:r>
            </a:p>
          </p:txBody>
        </p:sp>
        <p:grpSp>
          <p:nvGrpSpPr>
            <p:cNvPr id="465932" name="Group 356"/>
            <p:cNvGrpSpPr>
              <a:grpSpLocks/>
            </p:cNvGrpSpPr>
            <p:nvPr/>
          </p:nvGrpSpPr>
          <p:grpSpPr bwMode="auto">
            <a:xfrm>
              <a:off x="1653422" y="1982680"/>
              <a:ext cx="843032" cy="814871"/>
              <a:chOff x="313" y="1497"/>
              <a:chExt cx="1152" cy="1014"/>
            </a:xfrm>
          </p:grpSpPr>
          <p:pic>
            <p:nvPicPr>
              <p:cNvPr id="465933" name="Picture 354" descr="laptop_stylized_small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313" y="1727"/>
                <a:ext cx="1152" cy="78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465934" name="Picture 355" descr="antenna_stylized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334" y="1497"/>
                <a:ext cx="1113" cy="6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91361" name="Picture 3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36925" y="2423867"/>
              <a:ext cx="879475" cy="3491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pic>
        <p:sp>
          <p:nvSpPr>
            <p:cNvPr id="240" name="Rectangle 43"/>
            <p:cNvSpPr>
              <a:spLocks noChangeArrowheads="1"/>
            </p:cNvSpPr>
            <p:nvPr/>
          </p:nvSpPr>
          <p:spPr bwMode="auto">
            <a:xfrm rot="16200000" flipH="1">
              <a:off x="3589349" y="3549138"/>
              <a:ext cx="104753" cy="244475"/>
            </a:xfrm>
            <a:prstGeom prst="rect">
              <a:avLst/>
            </a:prstGeom>
            <a:gradFill rotWithShape="1">
              <a:gsLst>
                <a:gs pos="0">
                  <a:srgbClr val="008000"/>
                </a:gs>
                <a:gs pos="50000">
                  <a:schemeClr val="bg1"/>
                </a:gs>
                <a:gs pos="100000">
                  <a:srgbClr val="008000"/>
                </a:gs>
              </a:gsLst>
              <a:lin ang="0" scaled="1"/>
            </a:gradFill>
            <a:ln w="9525">
              <a:solidFill>
                <a:srgbClr val="008000"/>
              </a:solidFill>
              <a:miter lim="800000"/>
              <a:headEnd/>
              <a:tailEnd/>
            </a:ln>
            <a:effectLst/>
          </p:spPr>
          <p:txBody>
            <a:bodyPr vert="eaVert"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1" name="Rectangle 43"/>
            <p:cNvSpPr>
              <a:spLocks noChangeArrowheads="1"/>
            </p:cNvSpPr>
            <p:nvPr/>
          </p:nvSpPr>
          <p:spPr bwMode="auto">
            <a:xfrm rot="2460490">
              <a:off x="3206750" y="3274585"/>
              <a:ext cx="82550" cy="247597"/>
            </a:xfrm>
            <a:prstGeom prst="rect">
              <a:avLst/>
            </a:prstGeom>
            <a:gradFill rotWithShape="1">
              <a:gsLst>
                <a:gs pos="0">
                  <a:srgbClr val="008000"/>
                </a:gs>
                <a:gs pos="50000">
                  <a:schemeClr val="bg1"/>
                </a:gs>
                <a:gs pos="100000">
                  <a:srgbClr val="008000"/>
                </a:gs>
              </a:gsLst>
              <a:lin ang="0" scaled="1"/>
            </a:gradFill>
            <a:ln w="9525">
              <a:solidFill>
                <a:srgbClr val="008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2" name="Rectangle 43"/>
            <p:cNvSpPr>
              <a:spLocks noChangeArrowheads="1"/>
            </p:cNvSpPr>
            <p:nvPr/>
          </p:nvSpPr>
          <p:spPr bwMode="auto">
            <a:xfrm rot="-5400000">
              <a:off x="2499531" y="2388124"/>
              <a:ext cx="111101" cy="296863"/>
            </a:xfrm>
            <a:prstGeom prst="rect">
              <a:avLst/>
            </a:prstGeom>
            <a:gradFill rotWithShape="1">
              <a:gsLst>
                <a:gs pos="0">
                  <a:srgbClr val="008000"/>
                </a:gs>
                <a:gs pos="50000">
                  <a:schemeClr val="bg1"/>
                </a:gs>
                <a:gs pos="100000">
                  <a:srgbClr val="008000"/>
                </a:gs>
              </a:gsLst>
              <a:lin ang="0" scaled="1"/>
            </a:gradFill>
            <a:ln w="9525">
              <a:solidFill>
                <a:srgbClr val="008000"/>
              </a:solidFill>
              <a:miter lim="800000"/>
              <a:headEnd/>
              <a:tailEnd/>
            </a:ln>
            <a:effectLst/>
          </p:spPr>
          <p:txBody>
            <a:bodyPr vert="eaVert"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grpSp>
          <p:nvGrpSpPr>
            <p:cNvPr id="465939" name="Group 248"/>
            <p:cNvGrpSpPr>
              <a:grpSpLocks/>
            </p:cNvGrpSpPr>
            <p:nvPr/>
          </p:nvGrpSpPr>
          <p:grpSpPr bwMode="auto">
            <a:xfrm>
              <a:off x="2597285" y="3210128"/>
              <a:ext cx="332569" cy="581078"/>
              <a:chOff x="4140" y="429"/>
              <a:chExt cx="1425" cy="2396"/>
            </a:xfrm>
          </p:grpSpPr>
          <p:sp>
            <p:nvSpPr>
              <p:cNvPr id="465940" name="Freeform 148"/>
              <p:cNvSpPr>
                <a:spLocks/>
              </p:cNvSpPr>
              <p:nvPr/>
            </p:nvSpPr>
            <p:spPr bwMode="auto">
              <a:xfrm>
                <a:off x="5268" y="433"/>
                <a:ext cx="283" cy="2286"/>
              </a:xfrm>
              <a:custGeom>
                <a:avLst/>
                <a:gdLst>
                  <a:gd name="T0" fmla="*/ 26 w 354"/>
                  <a:gd name="T1" fmla="*/ 0 h 2742"/>
                  <a:gd name="T2" fmla="*/ 145 w 354"/>
                  <a:gd name="T3" fmla="*/ 164 h 2742"/>
                  <a:gd name="T4" fmla="*/ 142 w 354"/>
                  <a:gd name="T5" fmla="*/ 1268 h 2742"/>
                  <a:gd name="T6" fmla="*/ 0 w 354"/>
                  <a:gd name="T7" fmla="*/ 1325 h 2742"/>
                  <a:gd name="T8" fmla="*/ 26 w 354"/>
                  <a:gd name="T9" fmla="*/ 0 h 27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4" h="2742">
                    <a:moveTo>
                      <a:pt x="63" y="0"/>
                    </a:moveTo>
                    <a:lnTo>
                      <a:pt x="354" y="339"/>
                    </a:lnTo>
                    <a:lnTo>
                      <a:pt x="346" y="2624"/>
                    </a:lnTo>
                    <a:lnTo>
                      <a:pt x="0" y="2742"/>
                    </a:lnTo>
                    <a:lnTo>
                      <a:pt x="6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91381" name="Rectangle 149"/>
              <p:cNvSpPr>
                <a:spLocks noChangeArrowheads="1"/>
              </p:cNvSpPr>
              <p:nvPr/>
            </p:nvSpPr>
            <p:spPr bwMode="auto">
              <a:xfrm>
                <a:off x="4207" y="426"/>
                <a:ext cx="1048" cy="2291"/>
              </a:xfrm>
              <a:prstGeom prst="rect">
                <a:avLst/>
              </a:pr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465942" name="Freeform 150"/>
              <p:cNvSpPr>
                <a:spLocks/>
              </p:cNvSpPr>
              <p:nvPr/>
            </p:nvSpPr>
            <p:spPr bwMode="auto">
              <a:xfrm>
                <a:off x="5321" y="570"/>
                <a:ext cx="169" cy="2115"/>
              </a:xfrm>
              <a:custGeom>
                <a:avLst/>
                <a:gdLst>
                  <a:gd name="T0" fmla="*/ 3 w 211"/>
                  <a:gd name="T1" fmla="*/ 0 h 2537"/>
                  <a:gd name="T2" fmla="*/ 87 w 211"/>
                  <a:gd name="T3" fmla="*/ 106 h 2537"/>
                  <a:gd name="T4" fmla="*/ 3 w 211"/>
                  <a:gd name="T5" fmla="*/ 1208 h 2537"/>
                  <a:gd name="T6" fmla="*/ 3 w 211"/>
                  <a:gd name="T7" fmla="*/ 0 h 253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1" h="2537">
                    <a:moveTo>
                      <a:pt x="7" y="0"/>
                    </a:moveTo>
                    <a:cubicBezTo>
                      <a:pt x="7" y="0"/>
                      <a:pt x="57" y="28"/>
                      <a:pt x="211" y="218"/>
                    </a:cubicBezTo>
                    <a:cubicBezTo>
                      <a:pt x="0" y="1229"/>
                      <a:pt x="41" y="2537"/>
                      <a:pt x="7" y="2501"/>
                    </a:cubicBezTo>
                    <a:lnTo>
                      <a:pt x="7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808080"/>
                  </a:gs>
                  <a:gs pos="100000">
                    <a:srgbClr val="F8F8F8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65943" name="Freeform 151"/>
              <p:cNvSpPr>
                <a:spLocks/>
              </p:cNvSpPr>
              <p:nvPr/>
            </p:nvSpPr>
            <p:spPr bwMode="auto">
              <a:xfrm>
                <a:off x="5284" y="1640"/>
                <a:ext cx="263" cy="189"/>
              </a:xfrm>
              <a:custGeom>
                <a:avLst/>
                <a:gdLst>
                  <a:gd name="T0" fmla="*/ 2 w 328"/>
                  <a:gd name="T1" fmla="*/ 0 h 226"/>
                  <a:gd name="T2" fmla="*/ 136 w 328"/>
                  <a:gd name="T3" fmla="*/ 62 h 226"/>
                  <a:gd name="T4" fmla="*/ 135 w 328"/>
                  <a:gd name="T5" fmla="*/ 110 h 226"/>
                  <a:gd name="T6" fmla="*/ 0 w 328"/>
                  <a:gd name="T7" fmla="*/ 49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91384" name="Rectangle 152"/>
              <p:cNvSpPr>
                <a:spLocks noChangeArrowheads="1"/>
              </p:cNvSpPr>
              <p:nvPr/>
            </p:nvSpPr>
            <p:spPr bwMode="auto">
              <a:xfrm>
                <a:off x="4214" y="688"/>
                <a:ext cx="592" cy="52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grpSp>
            <p:nvGrpSpPr>
              <p:cNvPr id="465945" name="Group 153"/>
              <p:cNvGrpSpPr>
                <a:grpSpLocks/>
              </p:cNvGrpSpPr>
              <p:nvPr/>
            </p:nvGrpSpPr>
            <p:grpSpPr bwMode="auto">
              <a:xfrm>
                <a:off x="4749" y="668"/>
                <a:ext cx="581" cy="145"/>
                <a:chOff x="614" y="2568"/>
                <a:chExt cx="725" cy="139"/>
              </a:xfrm>
            </p:grpSpPr>
            <p:sp>
              <p:nvSpPr>
                <p:cNvPr id="91410" name="AutoShape 154"/>
                <p:cNvSpPr>
                  <a:spLocks noChangeArrowheads="1"/>
                </p:cNvSpPr>
                <p:nvPr/>
              </p:nvSpPr>
              <p:spPr bwMode="auto">
                <a:xfrm>
                  <a:off x="617" y="2569"/>
                  <a:ext cx="721" cy="138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hangingPunct="0">
                    <a:defRPr/>
                  </a:pPr>
                  <a:endParaRPr lang="en-US">
                    <a:solidFill>
                      <a:srgbClr val="000000"/>
                    </a:solidFill>
                    <a:latin typeface="Comic Sans MS" charset="0"/>
                    <a:ea typeface="ＭＳ Ｐゴシック" charset="0"/>
                  </a:endParaRPr>
                </a:p>
              </p:txBody>
            </p:sp>
            <p:sp>
              <p:nvSpPr>
                <p:cNvPr id="91411" name="AutoShape 155"/>
                <p:cNvSpPr>
                  <a:spLocks noChangeArrowheads="1"/>
                </p:cNvSpPr>
                <p:nvPr/>
              </p:nvSpPr>
              <p:spPr bwMode="auto">
                <a:xfrm>
                  <a:off x="634" y="2587"/>
                  <a:ext cx="688" cy="100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hangingPunct="0">
                    <a:defRPr/>
                  </a:pPr>
                  <a:endParaRPr lang="en-US">
                    <a:solidFill>
                      <a:srgbClr val="000000"/>
                    </a:solidFill>
                    <a:latin typeface="Comic Sans MS" charset="0"/>
                    <a:ea typeface="ＭＳ Ｐゴシック" charset="0"/>
                  </a:endParaRPr>
                </a:p>
              </p:txBody>
            </p:sp>
          </p:grpSp>
          <p:sp>
            <p:nvSpPr>
              <p:cNvPr id="91386" name="Rectangle 156"/>
              <p:cNvSpPr>
                <a:spLocks noChangeArrowheads="1"/>
              </p:cNvSpPr>
              <p:nvPr/>
            </p:nvSpPr>
            <p:spPr bwMode="auto">
              <a:xfrm>
                <a:off x="4221" y="1015"/>
                <a:ext cx="599" cy="52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grpSp>
            <p:nvGrpSpPr>
              <p:cNvPr id="465949" name="Group 157"/>
              <p:cNvGrpSpPr>
                <a:grpSpLocks/>
              </p:cNvGrpSpPr>
              <p:nvPr/>
            </p:nvGrpSpPr>
            <p:grpSpPr bwMode="auto">
              <a:xfrm>
                <a:off x="4747" y="994"/>
                <a:ext cx="581" cy="134"/>
                <a:chOff x="614" y="2568"/>
                <a:chExt cx="725" cy="139"/>
              </a:xfrm>
            </p:grpSpPr>
            <p:sp>
              <p:nvSpPr>
                <p:cNvPr id="91408" name="AutoShape 158"/>
                <p:cNvSpPr>
                  <a:spLocks noChangeArrowheads="1"/>
                </p:cNvSpPr>
                <p:nvPr/>
              </p:nvSpPr>
              <p:spPr bwMode="auto">
                <a:xfrm>
                  <a:off x="611" y="2570"/>
                  <a:ext cx="730" cy="136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hangingPunct="0">
                    <a:defRPr/>
                  </a:pPr>
                  <a:endParaRPr lang="en-US">
                    <a:solidFill>
                      <a:srgbClr val="000000"/>
                    </a:solidFill>
                    <a:latin typeface="Comic Sans MS" charset="0"/>
                    <a:ea typeface="ＭＳ Ｐゴシック" charset="0"/>
                  </a:endParaRPr>
                </a:p>
              </p:txBody>
            </p:sp>
            <p:sp>
              <p:nvSpPr>
                <p:cNvPr id="91409" name="AutoShape 159"/>
                <p:cNvSpPr>
                  <a:spLocks noChangeArrowheads="1"/>
                </p:cNvSpPr>
                <p:nvPr/>
              </p:nvSpPr>
              <p:spPr bwMode="auto">
                <a:xfrm>
                  <a:off x="628" y="2583"/>
                  <a:ext cx="696" cy="109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hangingPunct="0">
                    <a:defRPr/>
                  </a:pPr>
                  <a:endParaRPr lang="en-US">
                    <a:solidFill>
                      <a:srgbClr val="000000"/>
                    </a:solidFill>
                    <a:latin typeface="Comic Sans MS" charset="0"/>
                    <a:ea typeface="ＭＳ Ｐゴシック" charset="0"/>
                  </a:endParaRPr>
                </a:p>
              </p:txBody>
            </p:sp>
          </p:grpSp>
          <p:sp>
            <p:nvSpPr>
              <p:cNvPr id="91388" name="Rectangle 160"/>
              <p:cNvSpPr>
                <a:spLocks noChangeArrowheads="1"/>
              </p:cNvSpPr>
              <p:nvPr/>
            </p:nvSpPr>
            <p:spPr bwMode="auto">
              <a:xfrm>
                <a:off x="4214" y="1356"/>
                <a:ext cx="599" cy="46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1389" name="Rectangle 161"/>
              <p:cNvSpPr>
                <a:spLocks noChangeArrowheads="1"/>
              </p:cNvSpPr>
              <p:nvPr/>
            </p:nvSpPr>
            <p:spPr bwMode="auto">
              <a:xfrm>
                <a:off x="4228" y="1657"/>
                <a:ext cx="599" cy="46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grpSp>
            <p:nvGrpSpPr>
              <p:cNvPr id="465954" name="Group 162"/>
              <p:cNvGrpSpPr>
                <a:grpSpLocks/>
              </p:cNvGrpSpPr>
              <p:nvPr/>
            </p:nvGrpSpPr>
            <p:grpSpPr bwMode="auto">
              <a:xfrm>
                <a:off x="4735" y="1627"/>
                <a:ext cx="582" cy="151"/>
                <a:chOff x="614" y="2568"/>
                <a:chExt cx="725" cy="139"/>
              </a:xfrm>
            </p:grpSpPr>
            <p:sp>
              <p:nvSpPr>
                <p:cNvPr id="91406" name="AutoShape 163"/>
                <p:cNvSpPr>
                  <a:spLocks noChangeArrowheads="1"/>
                </p:cNvSpPr>
                <p:nvPr/>
              </p:nvSpPr>
              <p:spPr bwMode="auto">
                <a:xfrm>
                  <a:off x="618" y="2571"/>
                  <a:ext cx="720" cy="139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hangingPunct="0">
                    <a:defRPr/>
                  </a:pPr>
                  <a:endParaRPr lang="en-US">
                    <a:solidFill>
                      <a:srgbClr val="000000"/>
                    </a:solidFill>
                    <a:latin typeface="Comic Sans MS" charset="0"/>
                    <a:ea typeface="ＭＳ Ｐゴシック" charset="0"/>
                  </a:endParaRPr>
                </a:p>
              </p:txBody>
            </p:sp>
            <p:sp>
              <p:nvSpPr>
                <p:cNvPr id="91407" name="AutoShape 164"/>
                <p:cNvSpPr>
                  <a:spLocks noChangeArrowheads="1"/>
                </p:cNvSpPr>
                <p:nvPr/>
              </p:nvSpPr>
              <p:spPr bwMode="auto">
                <a:xfrm>
                  <a:off x="635" y="2589"/>
                  <a:ext cx="686" cy="102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hangingPunct="0">
                    <a:defRPr/>
                  </a:pPr>
                  <a:endParaRPr lang="en-US">
                    <a:solidFill>
                      <a:srgbClr val="000000"/>
                    </a:solidFill>
                    <a:latin typeface="Comic Sans MS" charset="0"/>
                    <a:ea typeface="ＭＳ Ｐゴシック" charset="0"/>
                  </a:endParaRPr>
                </a:p>
              </p:txBody>
            </p:sp>
          </p:grpSp>
          <p:sp>
            <p:nvSpPr>
              <p:cNvPr id="465957" name="Freeform 165"/>
              <p:cNvSpPr>
                <a:spLocks/>
              </p:cNvSpPr>
              <p:nvPr/>
            </p:nvSpPr>
            <p:spPr bwMode="auto">
              <a:xfrm>
                <a:off x="5288" y="1354"/>
                <a:ext cx="263" cy="188"/>
              </a:xfrm>
              <a:custGeom>
                <a:avLst/>
                <a:gdLst>
                  <a:gd name="T0" fmla="*/ 2 w 328"/>
                  <a:gd name="T1" fmla="*/ 0 h 226"/>
                  <a:gd name="T2" fmla="*/ 136 w 328"/>
                  <a:gd name="T3" fmla="*/ 61 h 226"/>
                  <a:gd name="T4" fmla="*/ 135 w 328"/>
                  <a:gd name="T5" fmla="*/ 108 h 226"/>
                  <a:gd name="T6" fmla="*/ 0 w 328"/>
                  <a:gd name="T7" fmla="*/ 47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l-GR"/>
              </a:p>
            </p:txBody>
          </p:sp>
          <p:grpSp>
            <p:nvGrpSpPr>
              <p:cNvPr id="465958" name="Group 166"/>
              <p:cNvGrpSpPr>
                <a:grpSpLocks/>
              </p:cNvGrpSpPr>
              <p:nvPr/>
            </p:nvGrpSpPr>
            <p:grpSpPr bwMode="auto">
              <a:xfrm>
                <a:off x="4739" y="1327"/>
                <a:ext cx="582" cy="139"/>
                <a:chOff x="614" y="2568"/>
                <a:chExt cx="725" cy="139"/>
              </a:xfrm>
            </p:grpSpPr>
            <p:sp>
              <p:nvSpPr>
                <p:cNvPr id="91404" name="AutoShape 167"/>
                <p:cNvSpPr>
                  <a:spLocks noChangeArrowheads="1"/>
                </p:cNvSpPr>
                <p:nvPr/>
              </p:nvSpPr>
              <p:spPr bwMode="auto">
                <a:xfrm>
                  <a:off x="613" y="2571"/>
                  <a:ext cx="729" cy="137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hangingPunct="0">
                    <a:defRPr/>
                  </a:pPr>
                  <a:endParaRPr lang="en-US">
                    <a:solidFill>
                      <a:srgbClr val="000000"/>
                    </a:solidFill>
                    <a:latin typeface="Comic Sans MS" charset="0"/>
                    <a:ea typeface="ＭＳ Ｐゴシック" charset="0"/>
                  </a:endParaRPr>
                </a:p>
              </p:txBody>
            </p:sp>
            <p:sp>
              <p:nvSpPr>
                <p:cNvPr id="91405" name="AutoShape 168"/>
                <p:cNvSpPr>
                  <a:spLocks noChangeArrowheads="1"/>
                </p:cNvSpPr>
                <p:nvPr/>
              </p:nvSpPr>
              <p:spPr bwMode="auto">
                <a:xfrm>
                  <a:off x="630" y="2584"/>
                  <a:ext cx="695" cy="105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hangingPunct="0">
                    <a:defRPr/>
                  </a:pPr>
                  <a:endParaRPr lang="en-US">
                    <a:solidFill>
                      <a:srgbClr val="000000"/>
                    </a:solidFill>
                    <a:latin typeface="Comic Sans MS" charset="0"/>
                    <a:ea typeface="ＭＳ Ｐゴシック" charset="0"/>
                  </a:endParaRPr>
                </a:p>
              </p:txBody>
            </p:sp>
          </p:grpSp>
          <p:sp>
            <p:nvSpPr>
              <p:cNvPr id="91393" name="Rectangle 169"/>
              <p:cNvSpPr>
                <a:spLocks noChangeArrowheads="1"/>
              </p:cNvSpPr>
              <p:nvPr/>
            </p:nvSpPr>
            <p:spPr bwMode="auto">
              <a:xfrm>
                <a:off x="5255" y="426"/>
                <a:ext cx="68" cy="2297"/>
              </a:xfrm>
              <a:prstGeom prst="rect">
                <a:avLst/>
              </a:prstGeom>
              <a:gradFill rotWithShape="1">
                <a:gsLst>
                  <a:gs pos="0">
                    <a:srgbClr val="333333"/>
                  </a:gs>
                  <a:gs pos="5000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465962" name="Freeform 170"/>
              <p:cNvSpPr>
                <a:spLocks/>
              </p:cNvSpPr>
              <p:nvPr/>
            </p:nvSpPr>
            <p:spPr bwMode="auto">
              <a:xfrm>
                <a:off x="5312" y="1007"/>
                <a:ext cx="237" cy="213"/>
              </a:xfrm>
              <a:custGeom>
                <a:avLst/>
                <a:gdLst>
                  <a:gd name="T0" fmla="*/ 2 w 296"/>
                  <a:gd name="T1" fmla="*/ 0 h 256"/>
                  <a:gd name="T2" fmla="*/ 120 w 296"/>
                  <a:gd name="T3" fmla="*/ 69 h 256"/>
                  <a:gd name="T4" fmla="*/ 122 w 296"/>
                  <a:gd name="T5" fmla="*/ 122 h 256"/>
                  <a:gd name="T6" fmla="*/ 0 w 296"/>
                  <a:gd name="T7" fmla="*/ 47 h 256"/>
                  <a:gd name="T8" fmla="*/ 2 w 296"/>
                  <a:gd name="T9" fmla="*/ 0 h 2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96" h="256">
                    <a:moveTo>
                      <a:pt x="4" y="0"/>
                    </a:moveTo>
                    <a:cubicBezTo>
                      <a:pt x="55" y="10"/>
                      <a:pt x="144" y="68"/>
                      <a:pt x="292" y="144"/>
                    </a:cubicBezTo>
                    <a:cubicBezTo>
                      <a:pt x="290" y="178"/>
                      <a:pt x="296" y="188"/>
                      <a:pt x="296" y="256"/>
                    </a:cubicBezTo>
                    <a:cubicBezTo>
                      <a:pt x="296" y="256"/>
                      <a:pt x="160" y="176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65963" name="Freeform 171"/>
              <p:cNvSpPr>
                <a:spLocks/>
              </p:cNvSpPr>
              <p:nvPr/>
            </p:nvSpPr>
            <p:spPr bwMode="auto">
              <a:xfrm>
                <a:off x="5315" y="680"/>
                <a:ext cx="244" cy="240"/>
              </a:xfrm>
              <a:custGeom>
                <a:avLst/>
                <a:gdLst>
                  <a:gd name="T0" fmla="*/ 0 w 304"/>
                  <a:gd name="T1" fmla="*/ 0 h 288"/>
                  <a:gd name="T2" fmla="*/ 126 w 304"/>
                  <a:gd name="T3" fmla="*/ 79 h 288"/>
                  <a:gd name="T4" fmla="*/ 118 w 304"/>
                  <a:gd name="T5" fmla="*/ 139 h 288"/>
                  <a:gd name="T6" fmla="*/ 3 w 304"/>
                  <a:gd name="T7" fmla="*/ 60 h 288"/>
                  <a:gd name="T8" fmla="*/ 0 w 304"/>
                  <a:gd name="T9" fmla="*/ 0 h 28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04" h="288">
                    <a:moveTo>
                      <a:pt x="0" y="0"/>
                    </a:moveTo>
                    <a:cubicBezTo>
                      <a:pt x="51" y="10"/>
                      <a:pt x="148" y="76"/>
                      <a:pt x="304" y="164"/>
                    </a:cubicBezTo>
                    <a:cubicBezTo>
                      <a:pt x="302" y="198"/>
                      <a:pt x="284" y="220"/>
                      <a:pt x="284" y="288"/>
                    </a:cubicBezTo>
                    <a:cubicBezTo>
                      <a:pt x="284" y="288"/>
                      <a:pt x="163" y="179"/>
                      <a:pt x="8" y="124"/>
                    </a:cubicBezTo>
                    <a:cubicBezTo>
                      <a:pt x="8" y="72"/>
                      <a:pt x="0" y="17"/>
                      <a:pt x="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91396" name="Oval 172"/>
              <p:cNvSpPr>
                <a:spLocks noChangeArrowheads="1"/>
              </p:cNvSpPr>
              <p:nvPr/>
            </p:nvSpPr>
            <p:spPr bwMode="auto">
              <a:xfrm>
                <a:off x="5520" y="2612"/>
                <a:ext cx="48" cy="98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465965" name="Freeform 173"/>
              <p:cNvSpPr>
                <a:spLocks/>
              </p:cNvSpPr>
              <p:nvPr/>
            </p:nvSpPr>
            <p:spPr bwMode="auto">
              <a:xfrm>
                <a:off x="5302" y="2614"/>
                <a:ext cx="245" cy="200"/>
              </a:xfrm>
              <a:custGeom>
                <a:avLst/>
                <a:gdLst>
                  <a:gd name="T0" fmla="*/ 0 w 306"/>
                  <a:gd name="T1" fmla="*/ 51 h 240"/>
                  <a:gd name="T2" fmla="*/ 2 w 306"/>
                  <a:gd name="T3" fmla="*/ 116 h 240"/>
                  <a:gd name="T4" fmla="*/ 126 w 306"/>
                  <a:gd name="T5" fmla="*/ 53 h 240"/>
                  <a:gd name="T6" fmla="*/ 123 w 306"/>
                  <a:gd name="T7" fmla="*/ 0 h 240"/>
                  <a:gd name="T8" fmla="*/ 0 w 306"/>
                  <a:gd name="T9" fmla="*/ 51 h 2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06" h="240">
                    <a:moveTo>
                      <a:pt x="0" y="106"/>
                    </a:moveTo>
                    <a:lnTo>
                      <a:pt x="2" y="240"/>
                    </a:lnTo>
                    <a:lnTo>
                      <a:pt x="306" y="110"/>
                    </a:lnTo>
                    <a:lnTo>
                      <a:pt x="300" y="0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333333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91398" name="AutoShape 174"/>
              <p:cNvSpPr>
                <a:spLocks noChangeArrowheads="1"/>
              </p:cNvSpPr>
              <p:nvPr/>
            </p:nvSpPr>
            <p:spPr bwMode="auto">
              <a:xfrm>
                <a:off x="4139" y="2678"/>
                <a:ext cx="1204" cy="164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1399" name="AutoShape 175"/>
              <p:cNvSpPr>
                <a:spLocks noChangeArrowheads="1"/>
              </p:cNvSpPr>
              <p:nvPr/>
            </p:nvSpPr>
            <p:spPr bwMode="auto">
              <a:xfrm>
                <a:off x="4207" y="2717"/>
                <a:ext cx="1068" cy="8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1400" name="Oval 176"/>
              <p:cNvSpPr>
                <a:spLocks noChangeArrowheads="1"/>
              </p:cNvSpPr>
              <p:nvPr/>
            </p:nvSpPr>
            <p:spPr bwMode="auto">
              <a:xfrm>
                <a:off x="4309" y="2383"/>
                <a:ext cx="156" cy="144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1401" name="Oval 177"/>
              <p:cNvSpPr>
                <a:spLocks noChangeArrowheads="1"/>
              </p:cNvSpPr>
              <p:nvPr/>
            </p:nvSpPr>
            <p:spPr bwMode="auto">
              <a:xfrm>
                <a:off x="4486" y="2383"/>
                <a:ext cx="163" cy="144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eaLnBrk="0" hangingPunct="0">
                  <a:defRPr/>
                </a:pPr>
                <a:endParaRPr lang="en-US">
                  <a:solidFill>
                    <a:srgbClr val="FF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1402" name="Oval 178"/>
              <p:cNvSpPr>
                <a:spLocks noChangeArrowheads="1"/>
              </p:cNvSpPr>
              <p:nvPr/>
            </p:nvSpPr>
            <p:spPr bwMode="auto">
              <a:xfrm>
                <a:off x="4663" y="2383"/>
                <a:ext cx="156" cy="144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1403" name="Rectangle 179"/>
              <p:cNvSpPr>
                <a:spLocks noChangeArrowheads="1"/>
              </p:cNvSpPr>
              <p:nvPr/>
            </p:nvSpPr>
            <p:spPr bwMode="auto">
              <a:xfrm>
                <a:off x="5065" y="1834"/>
                <a:ext cx="82" cy="772"/>
              </a:xfrm>
              <a:prstGeom prst="rect">
                <a:avLst/>
              </a:prstGeom>
              <a:solidFill>
                <a:srgbClr val="29292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</p:grpSp>
        <p:grpSp>
          <p:nvGrpSpPr>
            <p:cNvPr id="465972" name="Group 48"/>
            <p:cNvGrpSpPr>
              <a:grpSpLocks/>
            </p:cNvGrpSpPr>
            <p:nvPr/>
          </p:nvGrpSpPr>
          <p:grpSpPr bwMode="auto">
            <a:xfrm>
              <a:off x="2795471" y="3465563"/>
              <a:ext cx="735669" cy="376863"/>
              <a:chOff x="3600" y="219"/>
              <a:chExt cx="360" cy="175"/>
            </a:xfrm>
          </p:grpSpPr>
          <p:sp>
            <p:nvSpPr>
              <p:cNvPr id="91367" name="Oval 49"/>
              <p:cNvSpPr>
                <a:spLocks noChangeArrowheads="1"/>
              </p:cNvSpPr>
              <p:nvPr/>
            </p:nvSpPr>
            <p:spPr bwMode="auto">
              <a:xfrm>
                <a:off x="3603" y="297"/>
                <a:ext cx="357" cy="9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1368" name="Line 50"/>
              <p:cNvSpPr>
                <a:spLocks noChangeShapeType="1"/>
              </p:cNvSpPr>
              <p:nvPr/>
            </p:nvSpPr>
            <p:spPr bwMode="auto">
              <a:xfrm>
                <a:off x="3603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1369" name="Line 51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1370" name="Rectangle 52"/>
              <p:cNvSpPr>
                <a:spLocks noChangeArrowheads="1"/>
              </p:cNvSpPr>
              <p:nvPr/>
            </p:nvSpPr>
            <p:spPr bwMode="auto">
              <a:xfrm>
                <a:off x="3603" y="289"/>
                <a:ext cx="353" cy="59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eaLnBrk="0" hangingPunct="0">
                  <a:defRPr/>
                </a:pPr>
                <a:endParaRPr lang="en-US" sz="2400" i="0">
                  <a:solidFill>
                    <a:srgbClr val="000000"/>
                  </a:solidFill>
                  <a:latin typeface="Times New Roman" charset="0"/>
                  <a:ea typeface="ＭＳ Ｐゴシック" charset="0"/>
                </a:endParaRPr>
              </a:p>
            </p:txBody>
          </p:sp>
          <p:sp>
            <p:nvSpPr>
              <p:cNvPr id="91371" name="Oval 53"/>
              <p:cNvSpPr>
                <a:spLocks noChangeArrowheads="1"/>
              </p:cNvSpPr>
              <p:nvPr/>
            </p:nvSpPr>
            <p:spPr bwMode="auto">
              <a:xfrm>
                <a:off x="3600" y="219"/>
                <a:ext cx="357" cy="113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grpSp>
            <p:nvGrpSpPr>
              <p:cNvPr id="465978" name="Group 54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91377" name="Line 55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hangingPunct="0">
                    <a:defRPr/>
                  </a:pPr>
                  <a:endParaRPr lang="en-US">
                    <a:latin typeface="Comic Sans MS" charset="0"/>
                    <a:ea typeface="ＭＳ Ｐゴシック" charset="0"/>
                  </a:endParaRPr>
                </a:p>
              </p:txBody>
            </p:sp>
            <p:sp>
              <p:nvSpPr>
                <p:cNvPr id="91378" name="Line 56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hangingPunct="0">
                    <a:defRPr/>
                  </a:pPr>
                  <a:endParaRPr lang="en-US">
                    <a:latin typeface="Comic Sans MS" charset="0"/>
                    <a:ea typeface="ＭＳ Ｐゴシック" charset="0"/>
                  </a:endParaRPr>
                </a:p>
              </p:txBody>
            </p:sp>
            <p:sp>
              <p:nvSpPr>
                <p:cNvPr id="91379" name="Line 57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hangingPunct="0">
                    <a:defRPr/>
                  </a:pPr>
                  <a:endParaRPr lang="en-US">
                    <a:latin typeface="Comic Sans MS" charset="0"/>
                    <a:ea typeface="ＭＳ Ｐゴシック" charset="0"/>
                  </a:endParaRPr>
                </a:p>
              </p:txBody>
            </p:sp>
          </p:grpSp>
          <p:grpSp>
            <p:nvGrpSpPr>
              <p:cNvPr id="465982" name="Group 58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91374" name="Line 59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hangingPunct="0">
                    <a:defRPr/>
                  </a:pPr>
                  <a:endParaRPr lang="en-US">
                    <a:latin typeface="Comic Sans MS" charset="0"/>
                    <a:ea typeface="ＭＳ Ｐゴシック" charset="0"/>
                  </a:endParaRPr>
                </a:p>
              </p:txBody>
            </p:sp>
            <p:sp>
              <p:nvSpPr>
                <p:cNvPr id="91375" name="Line 60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hangingPunct="0">
                    <a:defRPr/>
                  </a:pPr>
                  <a:endParaRPr lang="en-US">
                    <a:latin typeface="Comic Sans MS" charset="0"/>
                    <a:ea typeface="ＭＳ Ｐゴシック" charset="0"/>
                  </a:endParaRPr>
                </a:p>
              </p:txBody>
            </p:sp>
            <p:sp>
              <p:nvSpPr>
                <p:cNvPr id="91376" name="Line 61"/>
                <p:cNvSpPr>
                  <a:spLocks noChangeShapeType="1"/>
                </p:cNvSpPr>
                <p:nvPr/>
              </p:nvSpPr>
              <p:spPr bwMode="auto">
                <a:xfrm>
                  <a:off x="2894" y="853"/>
                  <a:ext cx="52" cy="93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hangingPunct="0">
                    <a:defRPr/>
                  </a:pPr>
                  <a:endParaRPr lang="en-US">
                    <a:latin typeface="Comic Sans MS" charset="0"/>
                    <a:ea typeface="ＭＳ Ｐゴシック" charset="0"/>
                  </a:endParaRPr>
                </a:p>
              </p:txBody>
            </p:sp>
          </p:grpSp>
        </p:grpSp>
      </p:grpSp>
      <p:grpSp>
        <p:nvGrpSpPr>
          <p:cNvPr id="465986" name="Group 44"/>
          <p:cNvGrpSpPr>
            <a:grpSpLocks/>
          </p:cNvGrpSpPr>
          <p:nvPr/>
        </p:nvGrpSpPr>
        <p:grpSpPr bwMode="auto">
          <a:xfrm>
            <a:off x="1109663" y="1385888"/>
            <a:ext cx="976312" cy="1460500"/>
            <a:chOff x="651" y="681"/>
            <a:chExt cx="615" cy="920"/>
          </a:xfrm>
        </p:grpSpPr>
        <p:sp>
          <p:nvSpPr>
            <p:cNvPr id="465987" name="Freeform 45"/>
            <p:cNvSpPr>
              <a:spLocks/>
            </p:cNvSpPr>
            <p:nvPr/>
          </p:nvSpPr>
          <p:spPr bwMode="auto">
            <a:xfrm>
              <a:off x="662" y="698"/>
              <a:ext cx="604" cy="903"/>
            </a:xfrm>
            <a:custGeom>
              <a:avLst/>
              <a:gdLst>
                <a:gd name="T0" fmla="*/ 496 w 604"/>
                <a:gd name="T1" fmla="*/ 0 h 903"/>
                <a:gd name="T2" fmla="*/ 604 w 604"/>
                <a:gd name="T3" fmla="*/ 903 h 903"/>
                <a:gd name="T4" fmla="*/ 0 w 604"/>
                <a:gd name="T5" fmla="*/ 788 h 903"/>
                <a:gd name="T6" fmla="*/ 456 w 604"/>
                <a:gd name="T7" fmla="*/ 750 h 903"/>
                <a:gd name="T8" fmla="*/ 496 w 604"/>
                <a:gd name="T9" fmla="*/ 0 h 90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04" h="903">
                  <a:moveTo>
                    <a:pt x="496" y="0"/>
                  </a:moveTo>
                  <a:lnTo>
                    <a:pt x="604" y="903"/>
                  </a:lnTo>
                  <a:lnTo>
                    <a:pt x="0" y="788"/>
                  </a:lnTo>
                  <a:lnTo>
                    <a:pt x="456" y="750"/>
                  </a:lnTo>
                  <a:lnTo>
                    <a:pt x="496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FF0000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l-GR"/>
            </a:p>
          </p:txBody>
        </p:sp>
        <p:grpSp>
          <p:nvGrpSpPr>
            <p:cNvPr id="465988" name="Group 46"/>
            <p:cNvGrpSpPr>
              <a:grpSpLocks/>
            </p:cNvGrpSpPr>
            <p:nvPr/>
          </p:nvGrpSpPr>
          <p:grpSpPr bwMode="auto">
            <a:xfrm>
              <a:off x="651" y="681"/>
              <a:ext cx="500" cy="828"/>
              <a:chOff x="569" y="2954"/>
              <a:chExt cx="500" cy="828"/>
            </a:xfrm>
          </p:grpSpPr>
          <p:sp>
            <p:nvSpPr>
              <p:cNvPr id="91348" name="Rectangle 47"/>
              <p:cNvSpPr>
                <a:spLocks noChangeArrowheads="1"/>
              </p:cNvSpPr>
              <p:nvPr/>
            </p:nvSpPr>
            <p:spPr bwMode="auto">
              <a:xfrm>
                <a:off x="576" y="2973"/>
                <a:ext cx="493" cy="790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1349" name="Text Box 48"/>
              <p:cNvSpPr txBox="1">
                <a:spLocks noChangeArrowheads="1"/>
              </p:cNvSpPr>
              <p:nvPr/>
            </p:nvSpPr>
            <p:spPr bwMode="auto">
              <a:xfrm>
                <a:off x="639" y="2954"/>
                <a:ext cx="385" cy="8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algn="ctr" eaLnBrk="0" hangingPunct="0">
                  <a:defRPr/>
                </a:pPr>
                <a:r>
                  <a:rPr lang="en-US" sz="1600" i="0" smtClean="0">
                    <a:latin typeface="Arial" charset="0"/>
                  </a:rPr>
                  <a:t>DNS</a:t>
                </a:r>
              </a:p>
              <a:p>
                <a:pPr algn="ctr" eaLnBrk="0" hangingPunct="0">
                  <a:defRPr/>
                </a:pPr>
                <a:r>
                  <a:rPr lang="en-US" sz="1600" i="0" smtClean="0">
                    <a:latin typeface="Arial" charset="0"/>
                  </a:rPr>
                  <a:t>UDP</a:t>
                </a:r>
              </a:p>
              <a:p>
                <a:pPr algn="ctr" eaLnBrk="0" hangingPunct="0">
                  <a:defRPr/>
                </a:pPr>
                <a:r>
                  <a:rPr lang="en-US" sz="1600" i="0" smtClean="0">
                    <a:latin typeface="Arial" charset="0"/>
                  </a:rPr>
                  <a:t>IP</a:t>
                </a:r>
              </a:p>
              <a:p>
                <a:pPr algn="ctr" eaLnBrk="0" hangingPunct="0">
                  <a:defRPr/>
                </a:pPr>
                <a:r>
                  <a:rPr lang="en-US" sz="1600" i="0" smtClean="0">
                    <a:latin typeface="Arial" charset="0"/>
                  </a:rPr>
                  <a:t>Eth</a:t>
                </a:r>
              </a:p>
              <a:p>
                <a:pPr algn="ctr" eaLnBrk="0" hangingPunct="0">
                  <a:defRPr/>
                </a:pPr>
                <a:r>
                  <a:rPr lang="en-US" sz="1600" i="0" smtClean="0">
                    <a:latin typeface="Arial" charset="0"/>
                  </a:rPr>
                  <a:t>Phy</a:t>
                </a:r>
              </a:p>
            </p:txBody>
          </p:sp>
          <p:sp>
            <p:nvSpPr>
              <p:cNvPr id="91350" name="Line 49"/>
              <p:cNvSpPr>
                <a:spLocks noChangeShapeType="1"/>
              </p:cNvSpPr>
              <p:nvPr/>
            </p:nvSpPr>
            <p:spPr bwMode="auto">
              <a:xfrm>
                <a:off x="578" y="3130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 eaLnBrk="0" hangingPunct="0">
                  <a:defRPr/>
                </a:pPr>
                <a:endParaRPr lang="en-US"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1351" name="Line 50"/>
              <p:cNvSpPr>
                <a:spLocks noChangeShapeType="1"/>
              </p:cNvSpPr>
              <p:nvPr/>
            </p:nvSpPr>
            <p:spPr bwMode="auto">
              <a:xfrm>
                <a:off x="575" y="3289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 eaLnBrk="0" hangingPunct="0">
                  <a:defRPr/>
                </a:pPr>
                <a:endParaRPr lang="en-US"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1352" name="Line 51"/>
              <p:cNvSpPr>
                <a:spLocks noChangeShapeType="1"/>
              </p:cNvSpPr>
              <p:nvPr/>
            </p:nvSpPr>
            <p:spPr bwMode="auto">
              <a:xfrm>
                <a:off x="572" y="3448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 eaLnBrk="0" hangingPunct="0">
                  <a:defRPr/>
                </a:pPr>
                <a:endParaRPr lang="en-US"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1353" name="Line 52"/>
              <p:cNvSpPr>
                <a:spLocks noChangeShapeType="1"/>
              </p:cNvSpPr>
              <p:nvPr/>
            </p:nvSpPr>
            <p:spPr bwMode="auto">
              <a:xfrm>
                <a:off x="569" y="3607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 eaLnBrk="0" hangingPunct="0">
                  <a:defRPr/>
                </a:pPr>
                <a:endParaRPr lang="en-US">
                  <a:latin typeface="Comic Sans MS" charset="0"/>
                  <a:ea typeface="ＭＳ Ｐゴシック" charset="0"/>
                </a:endParaRPr>
              </a:p>
            </p:txBody>
          </p:sp>
        </p:grpSp>
      </p:grpSp>
      <p:grpSp>
        <p:nvGrpSpPr>
          <p:cNvPr id="705589" name="Group 53"/>
          <p:cNvGrpSpPr>
            <a:grpSpLocks/>
          </p:cNvGrpSpPr>
          <p:nvPr/>
        </p:nvGrpSpPr>
        <p:grpSpPr bwMode="auto">
          <a:xfrm>
            <a:off x="434975" y="1466850"/>
            <a:ext cx="460375" cy="244475"/>
            <a:chOff x="844" y="3337"/>
            <a:chExt cx="290" cy="154"/>
          </a:xfrm>
        </p:grpSpPr>
        <p:sp>
          <p:nvSpPr>
            <p:cNvPr id="91344" name="Rectangle 54"/>
            <p:cNvSpPr>
              <a:spLocks noChangeArrowheads="1"/>
            </p:cNvSpPr>
            <p:nvPr/>
          </p:nvSpPr>
          <p:spPr bwMode="auto">
            <a:xfrm>
              <a:off x="889" y="3370"/>
              <a:ext cx="245" cy="86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latin typeface="Comic Sans MS" charset="0"/>
                <a:ea typeface="ＭＳ Ｐゴシック" charset="0"/>
              </a:endParaRPr>
            </a:p>
          </p:txBody>
        </p:sp>
        <p:sp>
          <p:nvSpPr>
            <p:cNvPr id="91345" name="Text Box 55"/>
            <p:cNvSpPr txBox="1">
              <a:spLocks noChangeArrowheads="1"/>
            </p:cNvSpPr>
            <p:nvPr/>
          </p:nvSpPr>
          <p:spPr bwMode="auto">
            <a:xfrm>
              <a:off x="844" y="3337"/>
              <a:ext cx="285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eaLnBrk="0" hangingPunct="0">
                <a:defRPr/>
              </a:pPr>
              <a:r>
                <a:rPr lang="en-US" sz="1000" i="0" smtClean="0">
                  <a:solidFill>
                    <a:schemeClr val="bg1"/>
                  </a:solidFill>
                  <a:latin typeface="Arial" charset="0"/>
                </a:rPr>
                <a:t>DNS</a:t>
              </a:r>
            </a:p>
          </p:txBody>
        </p:sp>
      </p:grpSp>
      <p:grpSp>
        <p:nvGrpSpPr>
          <p:cNvPr id="465998" name="Group 58"/>
          <p:cNvGrpSpPr>
            <a:grpSpLocks/>
          </p:cNvGrpSpPr>
          <p:nvPr/>
        </p:nvGrpSpPr>
        <p:grpSpPr bwMode="auto">
          <a:xfrm>
            <a:off x="374650" y="1692275"/>
            <a:ext cx="561975" cy="244475"/>
            <a:chOff x="740" y="3209"/>
            <a:chExt cx="354" cy="154"/>
          </a:xfrm>
        </p:grpSpPr>
        <p:grpSp>
          <p:nvGrpSpPr>
            <p:cNvPr id="465999" name="Group 59"/>
            <p:cNvGrpSpPr>
              <a:grpSpLocks/>
            </p:cNvGrpSpPr>
            <p:nvPr/>
          </p:nvGrpSpPr>
          <p:grpSpPr bwMode="auto">
            <a:xfrm>
              <a:off x="794" y="3209"/>
              <a:ext cx="290" cy="154"/>
              <a:chOff x="844" y="3337"/>
              <a:chExt cx="290" cy="154"/>
            </a:xfrm>
          </p:grpSpPr>
          <p:sp>
            <p:nvSpPr>
              <p:cNvPr id="91342" name="Rectangle 60"/>
              <p:cNvSpPr>
                <a:spLocks noChangeArrowheads="1"/>
              </p:cNvSpPr>
              <p:nvPr/>
            </p:nvSpPr>
            <p:spPr bwMode="auto">
              <a:xfrm>
                <a:off x="889" y="3370"/>
                <a:ext cx="245" cy="86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1343" name="Text Box 61"/>
              <p:cNvSpPr txBox="1">
                <a:spLocks noChangeArrowheads="1"/>
              </p:cNvSpPr>
              <p:nvPr/>
            </p:nvSpPr>
            <p:spPr bwMode="auto">
              <a:xfrm>
                <a:off x="844" y="3337"/>
                <a:ext cx="285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eaLnBrk="0" hangingPunct="0">
                  <a:defRPr/>
                </a:pPr>
                <a:r>
                  <a:rPr lang="en-US" sz="1000" i="0" smtClean="0">
                    <a:solidFill>
                      <a:schemeClr val="bg1"/>
                    </a:solidFill>
                    <a:latin typeface="Arial" charset="0"/>
                  </a:rPr>
                  <a:t>DNS</a:t>
                </a:r>
              </a:p>
            </p:txBody>
          </p:sp>
        </p:grpSp>
        <p:sp>
          <p:nvSpPr>
            <p:cNvPr id="91340" name="Rectangle 62"/>
            <p:cNvSpPr>
              <a:spLocks noChangeArrowheads="1"/>
            </p:cNvSpPr>
            <p:nvPr/>
          </p:nvSpPr>
          <p:spPr bwMode="auto">
            <a:xfrm>
              <a:off x="750" y="3244"/>
              <a:ext cx="88" cy="8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latin typeface="Comic Sans MS" charset="0"/>
                <a:ea typeface="ＭＳ Ｐゴシック" charset="0"/>
              </a:endParaRPr>
            </a:p>
          </p:txBody>
        </p:sp>
        <p:sp>
          <p:nvSpPr>
            <p:cNvPr id="91341" name="Rectangle 63"/>
            <p:cNvSpPr>
              <a:spLocks noChangeArrowheads="1"/>
            </p:cNvSpPr>
            <p:nvPr/>
          </p:nvSpPr>
          <p:spPr bwMode="auto">
            <a:xfrm>
              <a:off x="740" y="3238"/>
              <a:ext cx="354" cy="94"/>
            </a:xfrm>
            <a:prstGeom prst="rect">
              <a:avLst/>
            </a:prstGeom>
            <a:noFill/>
            <a:ln w="9525">
              <a:solidFill>
                <a:schemeClr val="accent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latin typeface="Comic Sans MS" charset="0"/>
                <a:ea typeface="ＭＳ Ｐゴシック" charset="0"/>
              </a:endParaRPr>
            </a:p>
          </p:txBody>
        </p:sp>
      </p:grpSp>
      <p:grpSp>
        <p:nvGrpSpPr>
          <p:cNvPr id="466004" name="Group 64"/>
          <p:cNvGrpSpPr>
            <a:grpSpLocks/>
          </p:cNvGrpSpPr>
          <p:nvPr/>
        </p:nvGrpSpPr>
        <p:grpSpPr bwMode="auto">
          <a:xfrm>
            <a:off x="374650" y="1927225"/>
            <a:ext cx="561975" cy="244475"/>
            <a:chOff x="836" y="3305"/>
            <a:chExt cx="354" cy="154"/>
          </a:xfrm>
        </p:grpSpPr>
        <p:grpSp>
          <p:nvGrpSpPr>
            <p:cNvPr id="466005" name="Group 65"/>
            <p:cNvGrpSpPr>
              <a:grpSpLocks/>
            </p:cNvGrpSpPr>
            <p:nvPr/>
          </p:nvGrpSpPr>
          <p:grpSpPr bwMode="auto">
            <a:xfrm>
              <a:off x="890" y="3305"/>
              <a:ext cx="290" cy="154"/>
              <a:chOff x="844" y="3337"/>
              <a:chExt cx="290" cy="154"/>
            </a:xfrm>
          </p:grpSpPr>
          <p:sp>
            <p:nvSpPr>
              <p:cNvPr id="91337" name="Rectangle 66"/>
              <p:cNvSpPr>
                <a:spLocks noChangeArrowheads="1"/>
              </p:cNvSpPr>
              <p:nvPr/>
            </p:nvSpPr>
            <p:spPr bwMode="auto">
              <a:xfrm>
                <a:off x="889" y="3370"/>
                <a:ext cx="245" cy="86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1338" name="Text Box 67"/>
              <p:cNvSpPr txBox="1">
                <a:spLocks noChangeArrowheads="1"/>
              </p:cNvSpPr>
              <p:nvPr/>
            </p:nvSpPr>
            <p:spPr bwMode="auto">
              <a:xfrm>
                <a:off x="844" y="3337"/>
                <a:ext cx="285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eaLnBrk="0" hangingPunct="0">
                  <a:defRPr/>
                </a:pPr>
                <a:r>
                  <a:rPr lang="en-US" sz="1000" i="0" smtClean="0">
                    <a:solidFill>
                      <a:schemeClr val="bg1"/>
                    </a:solidFill>
                    <a:latin typeface="Arial" charset="0"/>
                  </a:rPr>
                  <a:t>DNS</a:t>
                </a:r>
              </a:p>
            </p:txBody>
          </p:sp>
        </p:grpSp>
        <p:grpSp>
          <p:nvGrpSpPr>
            <p:cNvPr id="466008" name="Group 68"/>
            <p:cNvGrpSpPr>
              <a:grpSpLocks/>
            </p:cNvGrpSpPr>
            <p:nvPr/>
          </p:nvGrpSpPr>
          <p:grpSpPr bwMode="auto">
            <a:xfrm>
              <a:off x="836" y="3334"/>
              <a:ext cx="354" cy="94"/>
              <a:chOff x="836" y="3334"/>
              <a:chExt cx="354" cy="94"/>
            </a:xfrm>
          </p:grpSpPr>
          <p:sp>
            <p:nvSpPr>
              <p:cNvPr id="91335" name="Rectangle 69"/>
              <p:cNvSpPr>
                <a:spLocks noChangeArrowheads="1"/>
              </p:cNvSpPr>
              <p:nvPr/>
            </p:nvSpPr>
            <p:spPr bwMode="auto">
              <a:xfrm>
                <a:off x="846" y="3340"/>
                <a:ext cx="88" cy="8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1336" name="Rectangle 70"/>
              <p:cNvSpPr>
                <a:spLocks noChangeArrowheads="1"/>
              </p:cNvSpPr>
              <p:nvPr/>
            </p:nvSpPr>
            <p:spPr bwMode="auto">
              <a:xfrm>
                <a:off x="836" y="3334"/>
                <a:ext cx="354" cy="94"/>
              </a:xfrm>
              <a:prstGeom prst="rect">
                <a:avLst/>
              </a:prstGeom>
              <a:noFill/>
              <a:ln w="9525">
                <a:solidFill>
                  <a:schemeClr val="accent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latin typeface="Comic Sans MS" charset="0"/>
                  <a:ea typeface="ＭＳ Ｐゴシック" charset="0"/>
                </a:endParaRPr>
              </a:p>
            </p:txBody>
          </p:sp>
        </p:grpSp>
      </p:grpSp>
      <p:grpSp>
        <p:nvGrpSpPr>
          <p:cNvPr id="466011" name="Group 71"/>
          <p:cNvGrpSpPr>
            <a:grpSpLocks/>
          </p:cNvGrpSpPr>
          <p:nvPr/>
        </p:nvGrpSpPr>
        <p:grpSpPr bwMode="auto">
          <a:xfrm>
            <a:off x="195263" y="1958975"/>
            <a:ext cx="762000" cy="177800"/>
            <a:chOff x="627" y="3377"/>
            <a:chExt cx="480" cy="112"/>
          </a:xfrm>
        </p:grpSpPr>
        <p:sp>
          <p:nvSpPr>
            <p:cNvPr id="91331" name="Rectangle 72"/>
            <p:cNvSpPr>
              <a:spLocks noChangeArrowheads="1"/>
            </p:cNvSpPr>
            <p:nvPr/>
          </p:nvSpPr>
          <p:spPr bwMode="auto">
            <a:xfrm>
              <a:off x="636" y="3388"/>
              <a:ext cx="96" cy="9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latin typeface="Comic Sans MS" charset="0"/>
                <a:ea typeface="ＭＳ Ｐゴシック" charset="0"/>
              </a:endParaRPr>
            </a:p>
          </p:txBody>
        </p:sp>
        <p:sp>
          <p:nvSpPr>
            <p:cNvPr id="91332" name="Rectangle 73"/>
            <p:cNvSpPr>
              <a:spLocks noChangeArrowheads="1"/>
            </p:cNvSpPr>
            <p:nvPr/>
          </p:nvSpPr>
          <p:spPr bwMode="auto">
            <a:xfrm>
              <a:off x="627" y="3377"/>
              <a:ext cx="480" cy="112"/>
            </a:xfrm>
            <a:prstGeom prst="rect">
              <a:avLst/>
            </a:prstGeom>
            <a:noFill/>
            <a:ln w="9525">
              <a:solidFill>
                <a:schemeClr val="accent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latin typeface="Comic Sans MS" charset="0"/>
                <a:ea typeface="ＭＳ Ｐゴシック" charset="0"/>
              </a:endParaRPr>
            </a:p>
          </p:txBody>
        </p:sp>
      </p:grpSp>
      <p:grpSp>
        <p:nvGrpSpPr>
          <p:cNvPr id="466014" name="Group 74"/>
          <p:cNvGrpSpPr>
            <a:grpSpLocks/>
          </p:cNvGrpSpPr>
          <p:nvPr/>
        </p:nvGrpSpPr>
        <p:grpSpPr bwMode="auto">
          <a:xfrm>
            <a:off x="0" y="2190750"/>
            <a:ext cx="1081088" cy="244475"/>
            <a:chOff x="504" y="3523"/>
            <a:chExt cx="681" cy="154"/>
          </a:xfrm>
        </p:grpSpPr>
        <p:grpSp>
          <p:nvGrpSpPr>
            <p:cNvPr id="466015" name="Group 75"/>
            <p:cNvGrpSpPr>
              <a:grpSpLocks/>
            </p:cNvGrpSpPr>
            <p:nvPr/>
          </p:nvGrpSpPr>
          <p:grpSpPr bwMode="auto">
            <a:xfrm>
              <a:off x="623" y="3523"/>
              <a:ext cx="480" cy="154"/>
              <a:chOff x="723" y="3453"/>
              <a:chExt cx="480" cy="154"/>
            </a:xfrm>
          </p:grpSpPr>
          <p:grpSp>
            <p:nvGrpSpPr>
              <p:cNvPr id="466016" name="Group 76"/>
              <p:cNvGrpSpPr>
                <a:grpSpLocks/>
              </p:cNvGrpSpPr>
              <p:nvPr/>
            </p:nvGrpSpPr>
            <p:grpSpPr bwMode="auto">
              <a:xfrm>
                <a:off x="836" y="3453"/>
                <a:ext cx="354" cy="154"/>
                <a:chOff x="836" y="3305"/>
                <a:chExt cx="354" cy="154"/>
              </a:xfrm>
            </p:grpSpPr>
            <p:grpSp>
              <p:nvGrpSpPr>
                <p:cNvPr id="466017" name="Group 77"/>
                <p:cNvGrpSpPr>
                  <a:grpSpLocks/>
                </p:cNvGrpSpPr>
                <p:nvPr/>
              </p:nvGrpSpPr>
              <p:grpSpPr bwMode="auto">
                <a:xfrm>
                  <a:off x="890" y="3305"/>
                  <a:ext cx="290" cy="154"/>
                  <a:chOff x="844" y="3337"/>
                  <a:chExt cx="290" cy="154"/>
                </a:xfrm>
              </p:grpSpPr>
              <p:sp>
                <p:nvSpPr>
                  <p:cNvPr id="91329" name="Rectangle 78"/>
                  <p:cNvSpPr>
                    <a:spLocks noChangeArrowheads="1"/>
                  </p:cNvSpPr>
                  <p:nvPr/>
                </p:nvSpPr>
                <p:spPr bwMode="auto">
                  <a:xfrm>
                    <a:off x="889" y="3370"/>
                    <a:ext cx="245" cy="86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eaLnBrk="0" hangingPunct="0">
                      <a:defRPr/>
                    </a:pPr>
                    <a:endParaRPr lang="en-US">
                      <a:latin typeface="Comic Sans MS" charset="0"/>
                      <a:ea typeface="ＭＳ Ｐゴシック" charset="0"/>
                    </a:endParaRPr>
                  </a:p>
                </p:txBody>
              </p:sp>
              <p:sp>
                <p:nvSpPr>
                  <p:cNvPr id="91330" name="Text Box 7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44" y="3337"/>
                    <a:ext cx="285" cy="15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=""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1pPr>
                    <a:lvl2pPr marL="742950" indent="-28575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2pPr>
                    <a:lvl3pPr marL="11430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3pPr>
                    <a:lvl4pPr marL="16002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4pPr>
                    <a:lvl5pPr marL="20574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9pPr>
                  </a:lstStyle>
                  <a:p>
                    <a:pPr eaLnBrk="0" hangingPunct="0">
                      <a:defRPr/>
                    </a:pPr>
                    <a:r>
                      <a:rPr lang="en-US" sz="1000" i="0" smtClean="0">
                        <a:solidFill>
                          <a:schemeClr val="bg1"/>
                        </a:solidFill>
                        <a:latin typeface="Arial" charset="0"/>
                      </a:rPr>
                      <a:t>DNS</a:t>
                    </a:r>
                  </a:p>
                </p:txBody>
              </p:sp>
            </p:grpSp>
            <p:grpSp>
              <p:nvGrpSpPr>
                <p:cNvPr id="466020" name="Group 80"/>
                <p:cNvGrpSpPr>
                  <a:grpSpLocks/>
                </p:cNvGrpSpPr>
                <p:nvPr/>
              </p:nvGrpSpPr>
              <p:grpSpPr bwMode="auto">
                <a:xfrm>
                  <a:off x="836" y="3334"/>
                  <a:ext cx="354" cy="94"/>
                  <a:chOff x="836" y="3334"/>
                  <a:chExt cx="354" cy="94"/>
                </a:xfrm>
              </p:grpSpPr>
              <p:sp>
                <p:nvSpPr>
                  <p:cNvPr id="91327" name="Rectangle 81"/>
                  <p:cNvSpPr>
                    <a:spLocks noChangeArrowheads="1"/>
                  </p:cNvSpPr>
                  <p:nvPr/>
                </p:nvSpPr>
                <p:spPr bwMode="auto">
                  <a:xfrm>
                    <a:off x="846" y="3340"/>
                    <a:ext cx="88" cy="82"/>
                  </a:xfrm>
                  <a:prstGeom prst="rect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eaLnBrk="0" hangingPunct="0">
                      <a:defRPr/>
                    </a:pPr>
                    <a:endParaRPr lang="en-US">
                      <a:latin typeface="Comic Sans MS" charset="0"/>
                      <a:ea typeface="ＭＳ Ｐゴシック" charset="0"/>
                    </a:endParaRPr>
                  </a:p>
                </p:txBody>
              </p:sp>
              <p:sp>
                <p:nvSpPr>
                  <p:cNvPr id="91328" name="Rectangle 82"/>
                  <p:cNvSpPr>
                    <a:spLocks noChangeArrowheads="1"/>
                  </p:cNvSpPr>
                  <p:nvPr/>
                </p:nvSpPr>
                <p:spPr bwMode="auto">
                  <a:xfrm>
                    <a:off x="836" y="3334"/>
                    <a:ext cx="354" cy="94"/>
                  </a:xfrm>
                  <a:prstGeom prst="rect">
                    <a:avLst/>
                  </a:prstGeom>
                  <a:noFill/>
                  <a:ln w="9525">
                    <a:solidFill>
                      <a:schemeClr val="accent1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eaLnBrk="0" hangingPunct="0">
                      <a:defRPr/>
                    </a:pPr>
                    <a:endParaRPr lang="en-US">
                      <a:latin typeface="Comic Sans MS" charset="0"/>
                      <a:ea typeface="ＭＳ Ｐゴシック" charset="0"/>
                    </a:endParaRPr>
                  </a:p>
                </p:txBody>
              </p:sp>
            </p:grpSp>
          </p:grpSp>
          <p:sp>
            <p:nvSpPr>
              <p:cNvPr id="91323" name="Rectangle 83"/>
              <p:cNvSpPr>
                <a:spLocks noChangeArrowheads="1"/>
              </p:cNvSpPr>
              <p:nvPr/>
            </p:nvSpPr>
            <p:spPr bwMode="auto">
              <a:xfrm>
                <a:off x="732" y="3484"/>
                <a:ext cx="96" cy="9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1324" name="Rectangle 84"/>
              <p:cNvSpPr>
                <a:spLocks noChangeArrowheads="1"/>
              </p:cNvSpPr>
              <p:nvPr/>
            </p:nvSpPr>
            <p:spPr bwMode="auto">
              <a:xfrm>
                <a:off x="723" y="3473"/>
                <a:ext cx="480" cy="112"/>
              </a:xfrm>
              <a:prstGeom prst="rect">
                <a:avLst/>
              </a:prstGeom>
              <a:noFill/>
              <a:ln w="9525">
                <a:solidFill>
                  <a:schemeClr val="accent2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latin typeface="Comic Sans MS" charset="0"/>
                  <a:ea typeface="ＭＳ Ｐゴシック" charset="0"/>
                </a:endParaRPr>
              </a:p>
            </p:txBody>
          </p:sp>
        </p:grpSp>
        <p:sp>
          <p:nvSpPr>
            <p:cNvPr id="91319" name="Rectangle 85"/>
            <p:cNvSpPr>
              <a:spLocks noChangeArrowheads="1"/>
            </p:cNvSpPr>
            <p:nvPr/>
          </p:nvSpPr>
          <p:spPr bwMode="auto">
            <a:xfrm>
              <a:off x="517" y="3545"/>
              <a:ext cx="94" cy="10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latin typeface="Comic Sans MS" charset="0"/>
                <a:ea typeface="ＭＳ Ｐゴシック" charset="0"/>
              </a:endParaRPr>
            </a:p>
          </p:txBody>
        </p:sp>
        <p:sp>
          <p:nvSpPr>
            <p:cNvPr id="91320" name="Rectangle 86"/>
            <p:cNvSpPr>
              <a:spLocks noChangeArrowheads="1"/>
            </p:cNvSpPr>
            <p:nvPr/>
          </p:nvSpPr>
          <p:spPr bwMode="auto">
            <a:xfrm>
              <a:off x="1115" y="3544"/>
              <a:ext cx="60" cy="10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latin typeface="Comic Sans MS" charset="0"/>
                <a:ea typeface="ＭＳ Ｐゴシック" charset="0"/>
              </a:endParaRPr>
            </a:p>
          </p:txBody>
        </p:sp>
        <p:sp>
          <p:nvSpPr>
            <p:cNvPr id="91321" name="Rectangle 87"/>
            <p:cNvSpPr>
              <a:spLocks noChangeArrowheads="1"/>
            </p:cNvSpPr>
            <p:nvPr/>
          </p:nvSpPr>
          <p:spPr bwMode="auto">
            <a:xfrm>
              <a:off x="504" y="3529"/>
              <a:ext cx="681" cy="1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latin typeface="Comic Sans MS" charset="0"/>
                <a:ea typeface="ＭＳ Ｐゴシック" charset="0"/>
              </a:endParaRPr>
            </a:p>
          </p:txBody>
        </p:sp>
      </p:grpSp>
      <p:sp>
        <p:nvSpPr>
          <p:cNvPr id="91148" name="AutoShape 88"/>
          <p:cNvSpPr>
            <a:spLocks noChangeArrowheads="1"/>
          </p:cNvSpPr>
          <p:nvPr/>
        </p:nvSpPr>
        <p:spPr bwMode="auto">
          <a:xfrm>
            <a:off x="542925" y="1466850"/>
            <a:ext cx="381000" cy="1166813"/>
          </a:xfrm>
          <a:prstGeom prst="downArrow">
            <a:avLst>
              <a:gd name="adj1" fmla="val 54167"/>
              <a:gd name="adj2" fmla="val 49170"/>
            </a:avLst>
          </a:prstGeom>
          <a:gradFill rotWithShape="1">
            <a:gsLst>
              <a:gs pos="0">
                <a:srgbClr val="FF0000">
                  <a:alpha val="25000"/>
                </a:srgbClr>
              </a:gs>
              <a:gs pos="100000">
                <a:srgbClr val="FF0000">
                  <a:alpha val="25000"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hangingPunct="0">
              <a:defRPr/>
            </a:pPr>
            <a:endParaRPr lang="en-US">
              <a:latin typeface="Comic Sans MS" charset="0"/>
              <a:ea typeface="ＭＳ Ｐゴシック" charset="0"/>
            </a:endParaRPr>
          </a:p>
        </p:txBody>
      </p:sp>
      <p:grpSp>
        <p:nvGrpSpPr>
          <p:cNvPr id="705625" name="Group 89"/>
          <p:cNvGrpSpPr>
            <a:grpSpLocks/>
          </p:cNvGrpSpPr>
          <p:nvPr/>
        </p:nvGrpSpPr>
        <p:grpSpPr bwMode="auto">
          <a:xfrm>
            <a:off x="565150" y="2693988"/>
            <a:ext cx="1081088" cy="244475"/>
            <a:chOff x="504" y="3523"/>
            <a:chExt cx="681" cy="154"/>
          </a:xfrm>
        </p:grpSpPr>
        <p:grpSp>
          <p:nvGrpSpPr>
            <p:cNvPr id="466030" name="Group 90"/>
            <p:cNvGrpSpPr>
              <a:grpSpLocks/>
            </p:cNvGrpSpPr>
            <p:nvPr/>
          </p:nvGrpSpPr>
          <p:grpSpPr bwMode="auto">
            <a:xfrm>
              <a:off x="623" y="3523"/>
              <a:ext cx="480" cy="154"/>
              <a:chOff x="723" y="3453"/>
              <a:chExt cx="480" cy="154"/>
            </a:xfrm>
          </p:grpSpPr>
          <p:grpSp>
            <p:nvGrpSpPr>
              <p:cNvPr id="466031" name="Group 91"/>
              <p:cNvGrpSpPr>
                <a:grpSpLocks/>
              </p:cNvGrpSpPr>
              <p:nvPr/>
            </p:nvGrpSpPr>
            <p:grpSpPr bwMode="auto">
              <a:xfrm>
                <a:off x="836" y="3453"/>
                <a:ext cx="354" cy="154"/>
                <a:chOff x="836" y="3305"/>
                <a:chExt cx="354" cy="154"/>
              </a:xfrm>
            </p:grpSpPr>
            <p:grpSp>
              <p:nvGrpSpPr>
                <p:cNvPr id="466032" name="Group 92"/>
                <p:cNvGrpSpPr>
                  <a:grpSpLocks/>
                </p:cNvGrpSpPr>
                <p:nvPr/>
              </p:nvGrpSpPr>
              <p:grpSpPr bwMode="auto">
                <a:xfrm>
                  <a:off x="890" y="3305"/>
                  <a:ext cx="290" cy="154"/>
                  <a:chOff x="844" y="3337"/>
                  <a:chExt cx="290" cy="154"/>
                </a:xfrm>
              </p:grpSpPr>
              <p:sp>
                <p:nvSpPr>
                  <p:cNvPr id="91316" name="Rectangle 93"/>
                  <p:cNvSpPr>
                    <a:spLocks noChangeArrowheads="1"/>
                  </p:cNvSpPr>
                  <p:nvPr/>
                </p:nvSpPr>
                <p:spPr bwMode="auto">
                  <a:xfrm>
                    <a:off x="889" y="3370"/>
                    <a:ext cx="245" cy="86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eaLnBrk="0" hangingPunct="0">
                      <a:defRPr/>
                    </a:pPr>
                    <a:endParaRPr lang="en-US">
                      <a:latin typeface="Comic Sans MS" charset="0"/>
                      <a:ea typeface="ＭＳ Ｐゴシック" charset="0"/>
                    </a:endParaRPr>
                  </a:p>
                </p:txBody>
              </p:sp>
              <p:sp>
                <p:nvSpPr>
                  <p:cNvPr id="91317" name="Text Box 9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44" y="3337"/>
                    <a:ext cx="285" cy="15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=""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1pPr>
                    <a:lvl2pPr marL="742950" indent="-28575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2pPr>
                    <a:lvl3pPr marL="11430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3pPr>
                    <a:lvl4pPr marL="16002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4pPr>
                    <a:lvl5pPr marL="20574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9pPr>
                  </a:lstStyle>
                  <a:p>
                    <a:pPr eaLnBrk="0" hangingPunct="0">
                      <a:defRPr/>
                    </a:pPr>
                    <a:r>
                      <a:rPr lang="en-US" sz="1000" i="0" smtClean="0">
                        <a:solidFill>
                          <a:schemeClr val="bg1"/>
                        </a:solidFill>
                        <a:latin typeface="Arial" charset="0"/>
                      </a:rPr>
                      <a:t>DNS</a:t>
                    </a:r>
                  </a:p>
                </p:txBody>
              </p:sp>
            </p:grpSp>
            <p:grpSp>
              <p:nvGrpSpPr>
                <p:cNvPr id="466035" name="Group 95"/>
                <p:cNvGrpSpPr>
                  <a:grpSpLocks/>
                </p:cNvGrpSpPr>
                <p:nvPr/>
              </p:nvGrpSpPr>
              <p:grpSpPr bwMode="auto">
                <a:xfrm>
                  <a:off x="836" y="3334"/>
                  <a:ext cx="354" cy="94"/>
                  <a:chOff x="836" y="3334"/>
                  <a:chExt cx="354" cy="94"/>
                </a:xfrm>
              </p:grpSpPr>
              <p:sp>
                <p:nvSpPr>
                  <p:cNvPr id="91314" name="Rectangle 96"/>
                  <p:cNvSpPr>
                    <a:spLocks noChangeArrowheads="1"/>
                  </p:cNvSpPr>
                  <p:nvPr/>
                </p:nvSpPr>
                <p:spPr bwMode="auto">
                  <a:xfrm>
                    <a:off x="846" y="3340"/>
                    <a:ext cx="88" cy="82"/>
                  </a:xfrm>
                  <a:prstGeom prst="rect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eaLnBrk="0" hangingPunct="0">
                      <a:defRPr/>
                    </a:pPr>
                    <a:endParaRPr lang="en-US">
                      <a:latin typeface="Comic Sans MS" charset="0"/>
                      <a:ea typeface="ＭＳ Ｐゴシック" charset="0"/>
                    </a:endParaRPr>
                  </a:p>
                </p:txBody>
              </p:sp>
              <p:sp>
                <p:nvSpPr>
                  <p:cNvPr id="91315" name="Rectangle 97"/>
                  <p:cNvSpPr>
                    <a:spLocks noChangeArrowheads="1"/>
                  </p:cNvSpPr>
                  <p:nvPr/>
                </p:nvSpPr>
                <p:spPr bwMode="auto">
                  <a:xfrm>
                    <a:off x="836" y="3334"/>
                    <a:ext cx="354" cy="94"/>
                  </a:xfrm>
                  <a:prstGeom prst="rect">
                    <a:avLst/>
                  </a:prstGeom>
                  <a:noFill/>
                  <a:ln w="9525">
                    <a:solidFill>
                      <a:schemeClr val="accent1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eaLnBrk="0" hangingPunct="0">
                      <a:defRPr/>
                    </a:pPr>
                    <a:endParaRPr lang="en-US">
                      <a:latin typeface="Comic Sans MS" charset="0"/>
                      <a:ea typeface="ＭＳ Ｐゴシック" charset="0"/>
                    </a:endParaRPr>
                  </a:p>
                </p:txBody>
              </p:sp>
            </p:grpSp>
          </p:grpSp>
          <p:sp>
            <p:nvSpPr>
              <p:cNvPr id="91310" name="Rectangle 98"/>
              <p:cNvSpPr>
                <a:spLocks noChangeArrowheads="1"/>
              </p:cNvSpPr>
              <p:nvPr/>
            </p:nvSpPr>
            <p:spPr bwMode="auto">
              <a:xfrm>
                <a:off x="732" y="3484"/>
                <a:ext cx="96" cy="9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1311" name="Rectangle 99"/>
              <p:cNvSpPr>
                <a:spLocks noChangeArrowheads="1"/>
              </p:cNvSpPr>
              <p:nvPr/>
            </p:nvSpPr>
            <p:spPr bwMode="auto">
              <a:xfrm>
                <a:off x="723" y="3473"/>
                <a:ext cx="480" cy="112"/>
              </a:xfrm>
              <a:prstGeom prst="rect">
                <a:avLst/>
              </a:prstGeom>
              <a:noFill/>
              <a:ln w="9525">
                <a:solidFill>
                  <a:schemeClr val="accent2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latin typeface="Comic Sans MS" charset="0"/>
                  <a:ea typeface="ＭＳ Ｐゴシック" charset="0"/>
                </a:endParaRPr>
              </a:p>
            </p:txBody>
          </p:sp>
        </p:grpSp>
        <p:sp>
          <p:nvSpPr>
            <p:cNvPr id="91306" name="Rectangle 100"/>
            <p:cNvSpPr>
              <a:spLocks noChangeArrowheads="1"/>
            </p:cNvSpPr>
            <p:nvPr/>
          </p:nvSpPr>
          <p:spPr bwMode="auto">
            <a:xfrm>
              <a:off x="517" y="3545"/>
              <a:ext cx="94" cy="10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latin typeface="Comic Sans MS" charset="0"/>
                <a:ea typeface="ＭＳ Ｐゴシック" charset="0"/>
              </a:endParaRPr>
            </a:p>
          </p:txBody>
        </p:sp>
        <p:sp>
          <p:nvSpPr>
            <p:cNvPr id="91307" name="Rectangle 101"/>
            <p:cNvSpPr>
              <a:spLocks noChangeArrowheads="1"/>
            </p:cNvSpPr>
            <p:nvPr/>
          </p:nvSpPr>
          <p:spPr bwMode="auto">
            <a:xfrm>
              <a:off x="1115" y="3544"/>
              <a:ext cx="60" cy="10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latin typeface="Comic Sans MS" charset="0"/>
                <a:ea typeface="ＭＳ Ｐゴシック" charset="0"/>
              </a:endParaRPr>
            </a:p>
          </p:txBody>
        </p:sp>
        <p:sp>
          <p:nvSpPr>
            <p:cNvPr id="91308" name="Rectangle 102"/>
            <p:cNvSpPr>
              <a:spLocks noChangeArrowheads="1"/>
            </p:cNvSpPr>
            <p:nvPr/>
          </p:nvSpPr>
          <p:spPr bwMode="auto">
            <a:xfrm>
              <a:off x="504" y="3529"/>
              <a:ext cx="681" cy="1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latin typeface="Comic Sans MS" charset="0"/>
                <a:ea typeface="ＭＳ Ｐゴシック" charset="0"/>
              </a:endParaRPr>
            </a:p>
          </p:txBody>
        </p:sp>
      </p:grpSp>
      <p:sp>
        <p:nvSpPr>
          <p:cNvPr id="466043" name="Freeform 236"/>
          <p:cNvSpPr>
            <a:spLocks/>
          </p:cNvSpPr>
          <p:nvPr/>
        </p:nvSpPr>
        <p:spPr bwMode="auto">
          <a:xfrm>
            <a:off x="4805363" y="1514475"/>
            <a:ext cx="3759200" cy="2473325"/>
          </a:xfrm>
          <a:custGeom>
            <a:avLst/>
            <a:gdLst>
              <a:gd name="T0" fmla="*/ 2147483647 w 2368"/>
              <a:gd name="T1" fmla="*/ 2147483647 h 1558"/>
              <a:gd name="T2" fmla="*/ 2147483647 w 2368"/>
              <a:gd name="T3" fmla="*/ 2147483647 h 1558"/>
              <a:gd name="T4" fmla="*/ 2147483647 w 2368"/>
              <a:gd name="T5" fmla="*/ 2147483647 h 1558"/>
              <a:gd name="T6" fmla="*/ 2147483647 w 2368"/>
              <a:gd name="T7" fmla="*/ 2147483647 h 1558"/>
              <a:gd name="T8" fmla="*/ 2147483647 w 2368"/>
              <a:gd name="T9" fmla="*/ 2147483647 h 1558"/>
              <a:gd name="T10" fmla="*/ 2147483647 w 2368"/>
              <a:gd name="T11" fmla="*/ 2147483647 h 1558"/>
              <a:gd name="T12" fmla="*/ 2147483647 w 2368"/>
              <a:gd name="T13" fmla="*/ 2147483647 h 1558"/>
              <a:gd name="T14" fmla="*/ 2147483647 w 2368"/>
              <a:gd name="T15" fmla="*/ 2147483647 h 1558"/>
              <a:gd name="T16" fmla="*/ 2147483647 w 2368"/>
              <a:gd name="T17" fmla="*/ 2147483647 h 1558"/>
              <a:gd name="T18" fmla="*/ 2147483647 w 2368"/>
              <a:gd name="T19" fmla="*/ 2147483647 h 1558"/>
              <a:gd name="T20" fmla="*/ 2147483647 w 2368"/>
              <a:gd name="T21" fmla="*/ 2147483647 h 1558"/>
              <a:gd name="T22" fmla="*/ 2147483647 w 2368"/>
              <a:gd name="T23" fmla="*/ 2147483647 h 1558"/>
              <a:gd name="T24" fmla="*/ 2147483647 w 2368"/>
              <a:gd name="T25" fmla="*/ 2147483647 h 1558"/>
              <a:gd name="T26" fmla="*/ 2147483647 w 2368"/>
              <a:gd name="T27" fmla="*/ 2147483647 h 1558"/>
              <a:gd name="T28" fmla="*/ 2147483647 w 2368"/>
              <a:gd name="T29" fmla="*/ 2147483647 h 1558"/>
              <a:gd name="T30" fmla="*/ 2147483647 w 2368"/>
              <a:gd name="T31" fmla="*/ 2147483647 h 1558"/>
              <a:gd name="T32" fmla="*/ 2147483647 w 2368"/>
              <a:gd name="T33" fmla="*/ 2147483647 h 1558"/>
              <a:gd name="T34" fmla="*/ 2147483647 w 2368"/>
              <a:gd name="T35" fmla="*/ 2147483647 h 1558"/>
              <a:gd name="T36" fmla="*/ 2147483647 w 2368"/>
              <a:gd name="T37" fmla="*/ 2147483647 h 1558"/>
              <a:gd name="T38" fmla="*/ 2147483647 w 2368"/>
              <a:gd name="T39" fmla="*/ 2147483647 h 1558"/>
              <a:gd name="T40" fmla="*/ 2147483647 w 2368"/>
              <a:gd name="T41" fmla="*/ 2147483647 h 1558"/>
              <a:gd name="T42" fmla="*/ 2147483647 w 2368"/>
              <a:gd name="T43" fmla="*/ 2147483647 h 1558"/>
              <a:gd name="T44" fmla="*/ 2147483647 w 2368"/>
              <a:gd name="T45" fmla="*/ 2147483647 h 1558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2368" h="1558">
                <a:moveTo>
                  <a:pt x="84" y="632"/>
                </a:moveTo>
                <a:cubicBezTo>
                  <a:pt x="51" y="704"/>
                  <a:pt x="28" y="747"/>
                  <a:pt x="16" y="809"/>
                </a:cubicBezTo>
                <a:cubicBezTo>
                  <a:pt x="4" y="871"/>
                  <a:pt x="0" y="949"/>
                  <a:pt x="9" y="1005"/>
                </a:cubicBezTo>
                <a:cubicBezTo>
                  <a:pt x="18" y="1061"/>
                  <a:pt x="44" y="1087"/>
                  <a:pt x="70" y="1147"/>
                </a:cubicBezTo>
                <a:cubicBezTo>
                  <a:pt x="96" y="1207"/>
                  <a:pt x="130" y="1314"/>
                  <a:pt x="165" y="1364"/>
                </a:cubicBezTo>
                <a:cubicBezTo>
                  <a:pt x="200" y="1414"/>
                  <a:pt x="223" y="1428"/>
                  <a:pt x="280" y="1446"/>
                </a:cubicBezTo>
                <a:cubicBezTo>
                  <a:pt x="337" y="1464"/>
                  <a:pt x="397" y="1472"/>
                  <a:pt x="510" y="1473"/>
                </a:cubicBezTo>
                <a:cubicBezTo>
                  <a:pt x="623" y="1474"/>
                  <a:pt x="854" y="1457"/>
                  <a:pt x="958" y="1452"/>
                </a:cubicBezTo>
                <a:cubicBezTo>
                  <a:pt x="1062" y="1447"/>
                  <a:pt x="1065" y="1440"/>
                  <a:pt x="1134" y="1446"/>
                </a:cubicBezTo>
                <a:cubicBezTo>
                  <a:pt x="1203" y="1452"/>
                  <a:pt x="1293" y="1468"/>
                  <a:pt x="1371" y="1486"/>
                </a:cubicBezTo>
                <a:cubicBezTo>
                  <a:pt x="1449" y="1504"/>
                  <a:pt x="1495" y="1550"/>
                  <a:pt x="1601" y="1554"/>
                </a:cubicBezTo>
                <a:cubicBezTo>
                  <a:pt x="1707" y="1558"/>
                  <a:pt x="1893" y="1556"/>
                  <a:pt x="2008" y="1513"/>
                </a:cubicBezTo>
                <a:cubicBezTo>
                  <a:pt x="2123" y="1470"/>
                  <a:pt x="2236" y="1409"/>
                  <a:pt x="2293" y="1297"/>
                </a:cubicBezTo>
                <a:cubicBezTo>
                  <a:pt x="2350" y="1185"/>
                  <a:pt x="2339" y="950"/>
                  <a:pt x="2347" y="843"/>
                </a:cubicBezTo>
                <a:cubicBezTo>
                  <a:pt x="2355" y="736"/>
                  <a:pt x="2368" y="717"/>
                  <a:pt x="2340" y="653"/>
                </a:cubicBezTo>
                <a:cubicBezTo>
                  <a:pt x="2312" y="589"/>
                  <a:pt x="2247" y="537"/>
                  <a:pt x="2177" y="456"/>
                </a:cubicBezTo>
                <a:cubicBezTo>
                  <a:pt x="2107" y="375"/>
                  <a:pt x="2016" y="235"/>
                  <a:pt x="1920" y="165"/>
                </a:cubicBezTo>
                <a:cubicBezTo>
                  <a:pt x="1824" y="95"/>
                  <a:pt x="1716" y="61"/>
                  <a:pt x="1601" y="36"/>
                </a:cubicBezTo>
                <a:cubicBezTo>
                  <a:pt x="1486" y="11"/>
                  <a:pt x="1343" y="0"/>
                  <a:pt x="1229" y="16"/>
                </a:cubicBezTo>
                <a:cubicBezTo>
                  <a:pt x="1115" y="32"/>
                  <a:pt x="1042" y="90"/>
                  <a:pt x="917" y="131"/>
                </a:cubicBezTo>
                <a:cubicBezTo>
                  <a:pt x="792" y="172"/>
                  <a:pt x="595" y="219"/>
                  <a:pt x="477" y="260"/>
                </a:cubicBezTo>
                <a:cubicBezTo>
                  <a:pt x="359" y="301"/>
                  <a:pt x="280" y="311"/>
                  <a:pt x="212" y="375"/>
                </a:cubicBezTo>
                <a:cubicBezTo>
                  <a:pt x="144" y="439"/>
                  <a:pt x="117" y="560"/>
                  <a:pt x="84" y="632"/>
                </a:cubicBezTo>
                <a:close/>
              </a:path>
            </a:pathLst>
          </a:custGeom>
          <a:solidFill>
            <a:srgbClr val="00CCFF"/>
          </a:solidFill>
          <a:ln w="9525" cap="flat" cmpd="sng">
            <a:noFill/>
            <a:prstDash val="solid"/>
            <a:round/>
            <a:headEnd/>
            <a:tailEnd/>
          </a:ln>
          <a:effectLst/>
        </p:spPr>
        <p:txBody>
          <a:bodyPr wrap="none"/>
          <a:lstStyle/>
          <a:p>
            <a:endParaRPr lang="el-GR"/>
          </a:p>
        </p:txBody>
      </p:sp>
      <p:grpSp>
        <p:nvGrpSpPr>
          <p:cNvPr id="466044" name="Group 4"/>
          <p:cNvGrpSpPr>
            <a:grpSpLocks/>
          </p:cNvGrpSpPr>
          <p:nvPr/>
        </p:nvGrpSpPr>
        <p:grpSpPr bwMode="auto">
          <a:xfrm>
            <a:off x="5227638" y="2849563"/>
            <a:ext cx="757237" cy="379412"/>
            <a:chOff x="2466" y="2026"/>
            <a:chExt cx="477" cy="282"/>
          </a:xfrm>
        </p:grpSpPr>
        <p:sp>
          <p:nvSpPr>
            <p:cNvPr id="466045" name="Oval 5"/>
            <p:cNvSpPr>
              <a:spLocks noChangeArrowheads="1"/>
            </p:cNvSpPr>
            <p:nvPr/>
          </p:nvSpPr>
          <p:spPr bwMode="auto">
            <a:xfrm>
              <a:off x="2466" y="2168"/>
              <a:ext cx="476" cy="140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 i="0">
                <a:latin typeface="Arial" charset="0"/>
                <a:ea typeface="ＭＳ Ｐゴシック" charset="-128"/>
              </a:endParaRPr>
            </a:p>
          </p:txBody>
        </p:sp>
        <p:sp>
          <p:nvSpPr>
            <p:cNvPr id="466046" name="Line 6"/>
            <p:cNvSpPr>
              <a:spLocks noChangeShapeType="1"/>
            </p:cNvSpPr>
            <p:nvPr/>
          </p:nvSpPr>
          <p:spPr bwMode="auto">
            <a:xfrm>
              <a:off x="2470" y="2125"/>
              <a:ext cx="1" cy="8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66047" name="Rectangle 7"/>
            <p:cNvSpPr>
              <a:spLocks noChangeArrowheads="1"/>
            </p:cNvSpPr>
            <p:nvPr/>
          </p:nvSpPr>
          <p:spPr bwMode="auto">
            <a:xfrm>
              <a:off x="2470" y="2125"/>
              <a:ext cx="472" cy="111"/>
            </a:xfrm>
            <a:prstGeom prst="rect">
              <a:avLst/>
            </a:prstGeom>
            <a:solidFill>
              <a:srgbClr val="DDDDDD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 i="0">
                <a:latin typeface="Times New Roman" pitchFamily="18" charset="0"/>
                <a:ea typeface="ＭＳ Ｐゴシック" charset="-128"/>
              </a:endParaRPr>
            </a:p>
          </p:txBody>
        </p:sp>
        <p:sp>
          <p:nvSpPr>
            <p:cNvPr id="466048" name="Oval 8"/>
            <p:cNvSpPr>
              <a:spLocks noChangeArrowheads="1"/>
            </p:cNvSpPr>
            <p:nvPr/>
          </p:nvSpPr>
          <p:spPr bwMode="auto">
            <a:xfrm>
              <a:off x="2466" y="2026"/>
              <a:ext cx="476" cy="160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 i="0">
                <a:latin typeface="Arial" charset="0"/>
                <a:ea typeface="ＭＳ Ｐゴシック" charset="-128"/>
              </a:endParaRPr>
            </a:p>
          </p:txBody>
        </p:sp>
        <p:grpSp>
          <p:nvGrpSpPr>
            <p:cNvPr id="466049" name="Group 9"/>
            <p:cNvGrpSpPr>
              <a:grpSpLocks/>
            </p:cNvGrpSpPr>
            <p:nvPr/>
          </p:nvGrpSpPr>
          <p:grpSpPr bwMode="auto">
            <a:xfrm>
              <a:off x="2581" y="2061"/>
              <a:ext cx="236" cy="94"/>
              <a:chOff x="2848" y="848"/>
              <a:chExt cx="140" cy="98"/>
            </a:xfrm>
          </p:grpSpPr>
          <p:sp>
            <p:nvSpPr>
              <p:cNvPr id="466050" name="Line 10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66051" name="Line 11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66052" name="Line 12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466053" name="Group 13"/>
            <p:cNvGrpSpPr>
              <a:grpSpLocks/>
            </p:cNvGrpSpPr>
            <p:nvPr/>
          </p:nvGrpSpPr>
          <p:grpSpPr bwMode="auto">
            <a:xfrm flipV="1">
              <a:off x="2581" y="2060"/>
              <a:ext cx="236" cy="94"/>
              <a:chOff x="2848" y="848"/>
              <a:chExt cx="140" cy="98"/>
            </a:xfrm>
          </p:grpSpPr>
          <p:sp>
            <p:nvSpPr>
              <p:cNvPr id="466054" name="Line 14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66055" name="Line 15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66056" name="Line 16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sp>
          <p:nvSpPr>
            <p:cNvPr id="466057" name="Line 17"/>
            <p:cNvSpPr>
              <a:spLocks noChangeShapeType="1"/>
            </p:cNvSpPr>
            <p:nvPr/>
          </p:nvSpPr>
          <p:spPr bwMode="auto">
            <a:xfrm flipH="1">
              <a:off x="2942" y="2109"/>
              <a:ext cx="1" cy="12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66058" name="Line 18"/>
            <p:cNvSpPr>
              <a:spLocks noChangeShapeType="1"/>
            </p:cNvSpPr>
            <p:nvPr/>
          </p:nvSpPr>
          <p:spPr bwMode="auto">
            <a:xfrm flipH="1">
              <a:off x="2466" y="2117"/>
              <a:ext cx="1" cy="12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grpSp>
        <p:nvGrpSpPr>
          <p:cNvPr id="466059" name="Group 19"/>
          <p:cNvGrpSpPr>
            <a:grpSpLocks/>
          </p:cNvGrpSpPr>
          <p:nvPr/>
        </p:nvGrpSpPr>
        <p:grpSpPr bwMode="auto">
          <a:xfrm>
            <a:off x="6592888" y="2595563"/>
            <a:ext cx="757237" cy="379412"/>
            <a:chOff x="2466" y="2026"/>
            <a:chExt cx="477" cy="282"/>
          </a:xfrm>
        </p:grpSpPr>
        <p:sp>
          <p:nvSpPr>
            <p:cNvPr id="466060" name="Oval 20"/>
            <p:cNvSpPr>
              <a:spLocks noChangeArrowheads="1"/>
            </p:cNvSpPr>
            <p:nvPr/>
          </p:nvSpPr>
          <p:spPr bwMode="auto">
            <a:xfrm>
              <a:off x="2466" y="2168"/>
              <a:ext cx="476" cy="140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 i="0">
                <a:latin typeface="Arial" charset="0"/>
                <a:ea typeface="ＭＳ Ｐゴシック" charset="-128"/>
              </a:endParaRPr>
            </a:p>
          </p:txBody>
        </p:sp>
        <p:sp>
          <p:nvSpPr>
            <p:cNvPr id="466061" name="Line 21"/>
            <p:cNvSpPr>
              <a:spLocks noChangeShapeType="1"/>
            </p:cNvSpPr>
            <p:nvPr/>
          </p:nvSpPr>
          <p:spPr bwMode="auto">
            <a:xfrm>
              <a:off x="2470" y="2125"/>
              <a:ext cx="1" cy="8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66062" name="Rectangle 22"/>
            <p:cNvSpPr>
              <a:spLocks noChangeArrowheads="1"/>
            </p:cNvSpPr>
            <p:nvPr/>
          </p:nvSpPr>
          <p:spPr bwMode="auto">
            <a:xfrm>
              <a:off x="2470" y="2125"/>
              <a:ext cx="472" cy="111"/>
            </a:xfrm>
            <a:prstGeom prst="rect">
              <a:avLst/>
            </a:prstGeom>
            <a:solidFill>
              <a:srgbClr val="DDDDDD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 i="0">
                <a:latin typeface="Times New Roman" pitchFamily="18" charset="0"/>
                <a:ea typeface="ＭＳ Ｐゴシック" charset="-128"/>
              </a:endParaRPr>
            </a:p>
          </p:txBody>
        </p:sp>
        <p:sp>
          <p:nvSpPr>
            <p:cNvPr id="466063" name="Oval 23"/>
            <p:cNvSpPr>
              <a:spLocks noChangeArrowheads="1"/>
            </p:cNvSpPr>
            <p:nvPr/>
          </p:nvSpPr>
          <p:spPr bwMode="auto">
            <a:xfrm>
              <a:off x="2466" y="2026"/>
              <a:ext cx="476" cy="160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 i="0">
                <a:latin typeface="Arial" charset="0"/>
                <a:ea typeface="ＭＳ Ｐゴシック" charset="-128"/>
              </a:endParaRPr>
            </a:p>
          </p:txBody>
        </p:sp>
        <p:grpSp>
          <p:nvGrpSpPr>
            <p:cNvPr id="466064" name="Group 24"/>
            <p:cNvGrpSpPr>
              <a:grpSpLocks/>
            </p:cNvGrpSpPr>
            <p:nvPr/>
          </p:nvGrpSpPr>
          <p:grpSpPr bwMode="auto">
            <a:xfrm>
              <a:off x="2581" y="2061"/>
              <a:ext cx="236" cy="94"/>
              <a:chOff x="2848" y="848"/>
              <a:chExt cx="140" cy="98"/>
            </a:xfrm>
          </p:grpSpPr>
          <p:sp>
            <p:nvSpPr>
              <p:cNvPr id="466065" name="Line 25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66066" name="Line 26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66067" name="Line 27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466068" name="Group 28"/>
            <p:cNvGrpSpPr>
              <a:grpSpLocks/>
            </p:cNvGrpSpPr>
            <p:nvPr/>
          </p:nvGrpSpPr>
          <p:grpSpPr bwMode="auto">
            <a:xfrm flipV="1">
              <a:off x="2581" y="2060"/>
              <a:ext cx="236" cy="94"/>
              <a:chOff x="2848" y="848"/>
              <a:chExt cx="140" cy="98"/>
            </a:xfrm>
          </p:grpSpPr>
          <p:sp>
            <p:nvSpPr>
              <p:cNvPr id="466069" name="Line 29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66070" name="Line 30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66071" name="Line 31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sp>
          <p:nvSpPr>
            <p:cNvPr id="466072" name="Line 32"/>
            <p:cNvSpPr>
              <a:spLocks noChangeShapeType="1"/>
            </p:cNvSpPr>
            <p:nvPr/>
          </p:nvSpPr>
          <p:spPr bwMode="auto">
            <a:xfrm flipH="1">
              <a:off x="2942" y="2109"/>
              <a:ext cx="1" cy="12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66073" name="Line 33"/>
            <p:cNvSpPr>
              <a:spLocks noChangeShapeType="1"/>
            </p:cNvSpPr>
            <p:nvPr/>
          </p:nvSpPr>
          <p:spPr bwMode="auto">
            <a:xfrm flipH="1">
              <a:off x="2466" y="2117"/>
              <a:ext cx="1" cy="12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sp>
        <p:nvSpPr>
          <p:cNvPr id="466074" name="Text Box 34"/>
          <p:cNvSpPr txBox="1">
            <a:spLocks noChangeArrowheads="1"/>
          </p:cNvSpPr>
          <p:nvPr/>
        </p:nvSpPr>
        <p:spPr bwMode="auto">
          <a:xfrm>
            <a:off x="5389563" y="3319463"/>
            <a:ext cx="1811337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i="0">
                <a:solidFill>
                  <a:srgbClr val="000000"/>
                </a:solidFill>
                <a:latin typeface="Arial" charset="0"/>
                <a:ea typeface="ＭＳ Ｐゴシック" charset="-128"/>
              </a:rPr>
              <a:t>Comcast network </a:t>
            </a:r>
          </a:p>
          <a:p>
            <a:r>
              <a:rPr lang="en-US" sz="1600" i="0">
                <a:solidFill>
                  <a:srgbClr val="000000"/>
                </a:solidFill>
                <a:latin typeface="Arial" charset="0"/>
                <a:ea typeface="ＭＳ Ｐゴシック" charset="-128"/>
              </a:rPr>
              <a:t>68.80.0.0/13</a:t>
            </a:r>
          </a:p>
        </p:txBody>
      </p:sp>
      <p:grpSp>
        <p:nvGrpSpPr>
          <p:cNvPr id="466075" name="Group 69"/>
          <p:cNvGrpSpPr>
            <a:grpSpLocks/>
          </p:cNvGrpSpPr>
          <p:nvPr/>
        </p:nvGrpSpPr>
        <p:grpSpPr bwMode="auto">
          <a:xfrm>
            <a:off x="7250113" y="3511550"/>
            <a:ext cx="757237" cy="379413"/>
            <a:chOff x="2466" y="2026"/>
            <a:chExt cx="477" cy="282"/>
          </a:xfrm>
        </p:grpSpPr>
        <p:sp>
          <p:nvSpPr>
            <p:cNvPr id="466076" name="Oval 70"/>
            <p:cNvSpPr>
              <a:spLocks noChangeArrowheads="1"/>
            </p:cNvSpPr>
            <p:nvPr/>
          </p:nvSpPr>
          <p:spPr bwMode="auto">
            <a:xfrm>
              <a:off x="2466" y="2168"/>
              <a:ext cx="476" cy="140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 i="0">
                <a:latin typeface="Arial" charset="0"/>
                <a:ea typeface="ＭＳ Ｐゴシック" charset="-128"/>
              </a:endParaRPr>
            </a:p>
          </p:txBody>
        </p:sp>
        <p:sp>
          <p:nvSpPr>
            <p:cNvPr id="466077" name="Line 71"/>
            <p:cNvSpPr>
              <a:spLocks noChangeShapeType="1"/>
            </p:cNvSpPr>
            <p:nvPr/>
          </p:nvSpPr>
          <p:spPr bwMode="auto">
            <a:xfrm>
              <a:off x="2470" y="2125"/>
              <a:ext cx="1" cy="8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66078" name="Rectangle 72"/>
            <p:cNvSpPr>
              <a:spLocks noChangeArrowheads="1"/>
            </p:cNvSpPr>
            <p:nvPr/>
          </p:nvSpPr>
          <p:spPr bwMode="auto">
            <a:xfrm>
              <a:off x="2470" y="2125"/>
              <a:ext cx="472" cy="111"/>
            </a:xfrm>
            <a:prstGeom prst="rect">
              <a:avLst/>
            </a:prstGeom>
            <a:solidFill>
              <a:srgbClr val="DDDDDD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 i="0">
                <a:latin typeface="Times New Roman" pitchFamily="18" charset="0"/>
                <a:ea typeface="ＭＳ Ｐゴシック" charset="-128"/>
              </a:endParaRPr>
            </a:p>
          </p:txBody>
        </p:sp>
        <p:sp>
          <p:nvSpPr>
            <p:cNvPr id="466079" name="Oval 73"/>
            <p:cNvSpPr>
              <a:spLocks noChangeArrowheads="1"/>
            </p:cNvSpPr>
            <p:nvPr/>
          </p:nvSpPr>
          <p:spPr bwMode="auto">
            <a:xfrm>
              <a:off x="2466" y="2026"/>
              <a:ext cx="476" cy="160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 i="0">
                <a:latin typeface="Arial" charset="0"/>
                <a:ea typeface="ＭＳ Ｐゴシック" charset="-128"/>
              </a:endParaRPr>
            </a:p>
          </p:txBody>
        </p:sp>
        <p:grpSp>
          <p:nvGrpSpPr>
            <p:cNvPr id="466080" name="Group 74"/>
            <p:cNvGrpSpPr>
              <a:grpSpLocks/>
            </p:cNvGrpSpPr>
            <p:nvPr/>
          </p:nvGrpSpPr>
          <p:grpSpPr bwMode="auto">
            <a:xfrm>
              <a:off x="2581" y="2061"/>
              <a:ext cx="236" cy="94"/>
              <a:chOff x="2848" y="848"/>
              <a:chExt cx="140" cy="98"/>
            </a:xfrm>
          </p:grpSpPr>
          <p:sp>
            <p:nvSpPr>
              <p:cNvPr id="466081" name="Line 75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66082" name="Line 76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66083" name="Line 77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466084" name="Group 78"/>
            <p:cNvGrpSpPr>
              <a:grpSpLocks/>
            </p:cNvGrpSpPr>
            <p:nvPr/>
          </p:nvGrpSpPr>
          <p:grpSpPr bwMode="auto">
            <a:xfrm flipV="1">
              <a:off x="2581" y="2060"/>
              <a:ext cx="236" cy="94"/>
              <a:chOff x="2848" y="848"/>
              <a:chExt cx="140" cy="98"/>
            </a:xfrm>
          </p:grpSpPr>
          <p:sp>
            <p:nvSpPr>
              <p:cNvPr id="466085" name="Line 79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66086" name="Line 80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66087" name="Line 81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sp>
          <p:nvSpPr>
            <p:cNvPr id="466088" name="Line 82"/>
            <p:cNvSpPr>
              <a:spLocks noChangeShapeType="1"/>
            </p:cNvSpPr>
            <p:nvPr/>
          </p:nvSpPr>
          <p:spPr bwMode="auto">
            <a:xfrm flipH="1">
              <a:off x="2942" y="2109"/>
              <a:ext cx="1" cy="12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66089" name="Line 83"/>
            <p:cNvSpPr>
              <a:spLocks noChangeShapeType="1"/>
            </p:cNvSpPr>
            <p:nvPr/>
          </p:nvSpPr>
          <p:spPr bwMode="auto">
            <a:xfrm flipH="1">
              <a:off x="2466" y="2117"/>
              <a:ext cx="1" cy="12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sp>
        <p:nvSpPr>
          <p:cNvPr id="466090" name="Line 93"/>
          <p:cNvSpPr>
            <a:spLocks noChangeShapeType="1"/>
          </p:cNvSpPr>
          <p:nvPr/>
        </p:nvSpPr>
        <p:spPr bwMode="auto">
          <a:xfrm flipH="1">
            <a:off x="6969125" y="2336800"/>
            <a:ext cx="260350" cy="25876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66091" name="Text Box 139"/>
          <p:cNvSpPr txBox="1">
            <a:spLocks noChangeArrowheads="1"/>
          </p:cNvSpPr>
          <p:nvPr/>
        </p:nvSpPr>
        <p:spPr bwMode="auto">
          <a:xfrm>
            <a:off x="7421563" y="1554163"/>
            <a:ext cx="1233487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i="0">
                <a:solidFill>
                  <a:srgbClr val="000000"/>
                </a:solidFill>
                <a:latin typeface="Arial" charset="0"/>
                <a:ea typeface="ＭＳ Ｐゴシック" charset="-128"/>
              </a:rPr>
              <a:t>DNS server</a:t>
            </a:r>
          </a:p>
          <a:p>
            <a:endParaRPr lang="en-US" sz="1600" i="0">
              <a:solidFill>
                <a:srgbClr val="000000"/>
              </a:solidFill>
              <a:latin typeface="Arial" charset="0"/>
              <a:ea typeface="ＭＳ Ｐゴシック" charset="-128"/>
            </a:endParaRPr>
          </a:p>
        </p:txBody>
      </p:sp>
      <p:grpSp>
        <p:nvGrpSpPr>
          <p:cNvPr id="466092" name="Group 167"/>
          <p:cNvGrpSpPr>
            <a:grpSpLocks/>
          </p:cNvGrpSpPr>
          <p:nvPr/>
        </p:nvGrpSpPr>
        <p:grpSpPr bwMode="auto">
          <a:xfrm flipH="1">
            <a:off x="5654675" y="3232150"/>
            <a:ext cx="400050" cy="152400"/>
            <a:chOff x="3228" y="1776"/>
            <a:chExt cx="252" cy="96"/>
          </a:xfrm>
        </p:grpSpPr>
        <p:sp>
          <p:nvSpPr>
            <p:cNvPr id="466093" name="Line 168"/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66094" name="Line 169"/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466095" name="Group 170"/>
          <p:cNvGrpSpPr>
            <a:grpSpLocks/>
          </p:cNvGrpSpPr>
          <p:nvPr/>
        </p:nvGrpSpPr>
        <p:grpSpPr bwMode="auto">
          <a:xfrm flipH="1" flipV="1">
            <a:off x="5807075" y="2708275"/>
            <a:ext cx="400050" cy="152400"/>
            <a:chOff x="3228" y="1776"/>
            <a:chExt cx="252" cy="96"/>
          </a:xfrm>
        </p:grpSpPr>
        <p:sp>
          <p:nvSpPr>
            <p:cNvPr id="466096" name="Line 171"/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66097" name="Line 172"/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466098" name="Group 173"/>
          <p:cNvGrpSpPr>
            <a:grpSpLocks/>
          </p:cNvGrpSpPr>
          <p:nvPr/>
        </p:nvGrpSpPr>
        <p:grpSpPr bwMode="auto">
          <a:xfrm flipH="1" flipV="1">
            <a:off x="7907338" y="3398838"/>
            <a:ext cx="400050" cy="152400"/>
            <a:chOff x="3228" y="1776"/>
            <a:chExt cx="252" cy="96"/>
          </a:xfrm>
        </p:grpSpPr>
        <p:sp>
          <p:nvSpPr>
            <p:cNvPr id="466099" name="Line 174"/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66100" name="Line 175"/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466101" name="Group 176"/>
          <p:cNvGrpSpPr>
            <a:grpSpLocks/>
          </p:cNvGrpSpPr>
          <p:nvPr/>
        </p:nvGrpSpPr>
        <p:grpSpPr bwMode="auto">
          <a:xfrm flipV="1">
            <a:off x="7083425" y="3417888"/>
            <a:ext cx="295275" cy="114300"/>
            <a:chOff x="3228" y="1776"/>
            <a:chExt cx="252" cy="96"/>
          </a:xfrm>
        </p:grpSpPr>
        <p:sp>
          <p:nvSpPr>
            <p:cNvPr id="466102" name="Line 177"/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66103" name="Line 178"/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466104" name="Group 179"/>
          <p:cNvGrpSpPr>
            <a:grpSpLocks/>
          </p:cNvGrpSpPr>
          <p:nvPr/>
        </p:nvGrpSpPr>
        <p:grpSpPr bwMode="auto">
          <a:xfrm rot="409689" flipH="1" flipV="1">
            <a:off x="7354888" y="2760663"/>
            <a:ext cx="452437" cy="57150"/>
            <a:chOff x="3228" y="1776"/>
            <a:chExt cx="252" cy="96"/>
          </a:xfrm>
        </p:grpSpPr>
        <p:sp>
          <p:nvSpPr>
            <p:cNvPr id="466105" name="Line 180"/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66106" name="Line 181"/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466107" name="Group 182"/>
          <p:cNvGrpSpPr>
            <a:grpSpLocks/>
          </p:cNvGrpSpPr>
          <p:nvPr/>
        </p:nvGrpSpPr>
        <p:grpSpPr bwMode="auto">
          <a:xfrm>
            <a:off x="6497638" y="2965450"/>
            <a:ext cx="295275" cy="114300"/>
            <a:chOff x="3228" y="1776"/>
            <a:chExt cx="252" cy="96"/>
          </a:xfrm>
        </p:grpSpPr>
        <p:sp>
          <p:nvSpPr>
            <p:cNvPr id="466108" name="Line 183"/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66109" name="Line 184"/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466110" name="Group 185"/>
          <p:cNvGrpSpPr>
            <a:grpSpLocks/>
          </p:cNvGrpSpPr>
          <p:nvPr/>
        </p:nvGrpSpPr>
        <p:grpSpPr bwMode="auto">
          <a:xfrm flipH="1">
            <a:off x="7135813" y="2965450"/>
            <a:ext cx="295275" cy="114300"/>
            <a:chOff x="3228" y="1776"/>
            <a:chExt cx="252" cy="96"/>
          </a:xfrm>
        </p:grpSpPr>
        <p:sp>
          <p:nvSpPr>
            <p:cNvPr id="466111" name="Line 186"/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66112" name="Line 187"/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705732" name="Group 196"/>
          <p:cNvGrpSpPr>
            <a:grpSpLocks/>
          </p:cNvGrpSpPr>
          <p:nvPr/>
        </p:nvGrpSpPr>
        <p:grpSpPr bwMode="auto">
          <a:xfrm>
            <a:off x="4935538" y="1366838"/>
            <a:ext cx="1081087" cy="1217612"/>
            <a:chOff x="1404" y="3105"/>
            <a:chExt cx="681" cy="767"/>
          </a:xfrm>
        </p:grpSpPr>
        <p:grpSp>
          <p:nvGrpSpPr>
            <p:cNvPr id="466114" name="Group 197"/>
            <p:cNvGrpSpPr>
              <a:grpSpLocks/>
            </p:cNvGrpSpPr>
            <p:nvPr/>
          </p:nvGrpSpPr>
          <p:grpSpPr bwMode="auto">
            <a:xfrm>
              <a:off x="1404" y="3355"/>
              <a:ext cx="681" cy="468"/>
              <a:chOff x="42" y="886"/>
              <a:chExt cx="681" cy="468"/>
            </a:xfrm>
          </p:grpSpPr>
          <p:grpSp>
            <p:nvGrpSpPr>
              <p:cNvPr id="466115" name="Group 198"/>
              <p:cNvGrpSpPr>
                <a:grpSpLocks/>
              </p:cNvGrpSpPr>
              <p:nvPr/>
            </p:nvGrpSpPr>
            <p:grpSpPr bwMode="auto">
              <a:xfrm>
                <a:off x="278" y="886"/>
                <a:ext cx="354" cy="154"/>
                <a:chOff x="740" y="3209"/>
                <a:chExt cx="354" cy="154"/>
              </a:xfrm>
            </p:grpSpPr>
            <p:grpSp>
              <p:nvGrpSpPr>
                <p:cNvPr id="466116" name="Group 199"/>
                <p:cNvGrpSpPr>
                  <a:grpSpLocks/>
                </p:cNvGrpSpPr>
                <p:nvPr/>
              </p:nvGrpSpPr>
              <p:grpSpPr bwMode="auto">
                <a:xfrm>
                  <a:off x="794" y="3209"/>
                  <a:ext cx="290" cy="154"/>
                  <a:chOff x="844" y="3337"/>
                  <a:chExt cx="290" cy="154"/>
                </a:xfrm>
              </p:grpSpPr>
              <p:sp>
                <p:nvSpPr>
                  <p:cNvPr id="91237" name="Rectangle 200"/>
                  <p:cNvSpPr>
                    <a:spLocks noChangeArrowheads="1"/>
                  </p:cNvSpPr>
                  <p:nvPr/>
                </p:nvSpPr>
                <p:spPr bwMode="auto">
                  <a:xfrm>
                    <a:off x="889" y="3370"/>
                    <a:ext cx="245" cy="86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eaLnBrk="0" hangingPunct="0">
                      <a:defRPr/>
                    </a:pPr>
                    <a:endParaRPr lang="en-US">
                      <a:latin typeface="Comic Sans MS" charset="0"/>
                      <a:ea typeface="ＭＳ Ｐゴシック" charset="0"/>
                    </a:endParaRPr>
                  </a:p>
                </p:txBody>
              </p:sp>
              <p:sp>
                <p:nvSpPr>
                  <p:cNvPr id="91238" name="Text Box 201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44" y="3337"/>
                    <a:ext cx="285" cy="15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=""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1pPr>
                    <a:lvl2pPr marL="742950" indent="-28575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2pPr>
                    <a:lvl3pPr marL="11430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3pPr>
                    <a:lvl4pPr marL="16002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4pPr>
                    <a:lvl5pPr marL="20574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9pPr>
                  </a:lstStyle>
                  <a:p>
                    <a:pPr eaLnBrk="0" hangingPunct="0">
                      <a:defRPr/>
                    </a:pPr>
                    <a:r>
                      <a:rPr lang="en-US" sz="1000" i="0" smtClean="0">
                        <a:solidFill>
                          <a:schemeClr val="bg1"/>
                        </a:solidFill>
                        <a:latin typeface="Arial" charset="0"/>
                      </a:rPr>
                      <a:t>DNS</a:t>
                    </a:r>
                  </a:p>
                </p:txBody>
              </p:sp>
            </p:grpSp>
            <p:sp>
              <p:nvSpPr>
                <p:cNvPr id="91235" name="Rectangle 202"/>
                <p:cNvSpPr>
                  <a:spLocks noChangeArrowheads="1"/>
                </p:cNvSpPr>
                <p:nvPr/>
              </p:nvSpPr>
              <p:spPr bwMode="auto">
                <a:xfrm>
                  <a:off x="750" y="3244"/>
                  <a:ext cx="88" cy="82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hangingPunct="0">
                    <a:defRPr/>
                  </a:pPr>
                  <a:endParaRPr lang="en-US">
                    <a:latin typeface="Comic Sans MS" charset="0"/>
                    <a:ea typeface="ＭＳ Ｐゴシック" charset="0"/>
                  </a:endParaRPr>
                </a:p>
              </p:txBody>
            </p:sp>
            <p:sp>
              <p:nvSpPr>
                <p:cNvPr id="91236" name="Rectangle 203"/>
                <p:cNvSpPr>
                  <a:spLocks noChangeArrowheads="1"/>
                </p:cNvSpPr>
                <p:nvPr/>
              </p:nvSpPr>
              <p:spPr bwMode="auto">
                <a:xfrm>
                  <a:off x="740" y="3238"/>
                  <a:ext cx="354" cy="94"/>
                </a:xfrm>
                <a:prstGeom prst="rect">
                  <a:avLst/>
                </a:prstGeom>
                <a:noFill/>
                <a:ln w="9525">
                  <a:solidFill>
                    <a:schemeClr val="accent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hangingPunct="0">
                    <a:defRPr/>
                  </a:pPr>
                  <a:endParaRPr lang="en-US">
                    <a:latin typeface="Comic Sans MS" charset="0"/>
                    <a:ea typeface="ＭＳ Ｐゴシック" charset="0"/>
                  </a:endParaRPr>
                </a:p>
              </p:txBody>
            </p:sp>
          </p:grpSp>
          <p:grpSp>
            <p:nvGrpSpPr>
              <p:cNvPr id="466121" name="Group 204"/>
              <p:cNvGrpSpPr>
                <a:grpSpLocks/>
              </p:cNvGrpSpPr>
              <p:nvPr/>
            </p:nvGrpSpPr>
            <p:grpSpPr bwMode="auto">
              <a:xfrm>
                <a:off x="278" y="1034"/>
                <a:ext cx="354" cy="154"/>
                <a:chOff x="836" y="3305"/>
                <a:chExt cx="354" cy="154"/>
              </a:xfrm>
            </p:grpSpPr>
            <p:grpSp>
              <p:nvGrpSpPr>
                <p:cNvPr id="466122" name="Group 205"/>
                <p:cNvGrpSpPr>
                  <a:grpSpLocks/>
                </p:cNvGrpSpPr>
                <p:nvPr/>
              </p:nvGrpSpPr>
              <p:grpSpPr bwMode="auto">
                <a:xfrm>
                  <a:off x="890" y="3305"/>
                  <a:ext cx="290" cy="154"/>
                  <a:chOff x="844" y="3337"/>
                  <a:chExt cx="290" cy="154"/>
                </a:xfrm>
              </p:grpSpPr>
              <p:sp>
                <p:nvSpPr>
                  <p:cNvPr id="91232" name="Rectangle 206"/>
                  <p:cNvSpPr>
                    <a:spLocks noChangeArrowheads="1"/>
                  </p:cNvSpPr>
                  <p:nvPr/>
                </p:nvSpPr>
                <p:spPr bwMode="auto">
                  <a:xfrm>
                    <a:off x="889" y="3370"/>
                    <a:ext cx="245" cy="86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eaLnBrk="0" hangingPunct="0">
                      <a:defRPr/>
                    </a:pPr>
                    <a:endParaRPr lang="en-US">
                      <a:latin typeface="Comic Sans MS" charset="0"/>
                      <a:ea typeface="ＭＳ Ｐゴシック" charset="0"/>
                    </a:endParaRPr>
                  </a:p>
                </p:txBody>
              </p:sp>
              <p:sp>
                <p:nvSpPr>
                  <p:cNvPr id="91233" name="Text Box 20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44" y="3337"/>
                    <a:ext cx="285" cy="15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=""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1pPr>
                    <a:lvl2pPr marL="742950" indent="-28575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2pPr>
                    <a:lvl3pPr marL="11430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3pPr>
                    <a:lvl4pPr marL="16002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4pPr>
                    <a:lvl5pPr marL="20574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9pPr>
                  </a:lstStyle>
                  <a:p>
                    <a:pPr eaLnBrk="0" hangingPunct="0">
                      <a:defRPr/>
                    </a:pPr>
                    <a:r>
                      <a:rPr lang="en-US" sz="1000" i="0" smtClean="0">
                        <a:solidFill>
                          <a:schemeClr val="bg1"/>
                        </a:solidFill>
                        <a:latin typeface="Arial" charset="0"/>
                      </a:rPr>
                      <a:t>DNS</a:t>
                    </a:r>
                  </a:p>
                </p:txBody>
              </p:sp>
            </p:grpSp>
            <p:grpSp>
              <p:nvGrpSpPr>
                <p:cNvPr id="466125" name="Group 208"/>
                <p:cNvGrpSpPr>
                  <a:grpSpLocks/>
                </p:cNvGrpSpPr>
                <p:nvPr/>
              </p:nvGrpSpPr>
              <p:grpSpPr bwMode="auto">
                <a:xfrm>
                  <a:off x="836" y="3334"/>
                  <a:ext cx="354" cy="94"/>
                  <a:chOff x="836" y="3334"/>
                  <a:chExt cx="354" cy="94"/>
                </a:xfrm>
              </p:grpSpPr>
              <p:sp>
                <p:nvSpPr>
                  <p:cNvPr id="91230" name="Rectangle 209"/>
                  <p:cNvSpPr>
                    <a:spLocks noChangeArrowheads="1"/>
                  </p:cNvSpPr>
                  <p:nvPr/>
                </p:nvSpPr>
                <p:spPr bwMode="auto">
                  <a:xfrm>
                    <a:off x="846" y="3340"/>
                    <a:ext cx="88" cy="82"/>
                  </a:xfrm>
                  <a:prstGeom prst="rect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eaLnBrk="0" hangingPunct="0">
                      <a:defRPr/>
                    </a:pPr>
                    <a:endParaRPr lang="en-US">
                      <a:latin typeface="Comic Sans MS" charset="0"/>
                      <a:ea typeface="ＭＳ Ｐゴシック" charset="0"/>
                    </a:endParaRPr>
                  </a:p>
                </p:txBody>
              </p:sp>
              <p:sp>
                <p:nvSpPr>
                  <p:cNvPr id="91231" name="Rectangle 210"/>
                  <p:cNvSpPr>
                    <a:spLocks noChangeArrowheads="1"/>
                  </p:cNvSpPr>
                  <p:nvPr/>
                </p:nvSpPr>
                <p:spPr bwMode="auto">
                  <a:xfrm>
                    <a:off x="836" y="3334"/>
                    <a:ext cx="354" cy="94"/>
                  </a:xfrm>
                  <a:prstGeom prst="rect">
                    <a:avLst/>
                  </a:prstGeom>
                  <a:noFill/>
                  <a:ln w="9525">
                    <a:solidFill>
                      <a:schemeClr val="accent1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eaLnBrk="0" hangingPunct="0">
                      <a:defRPr/>
                    </a:pPr>
                    <a:endParaRPr lang="en-US">
                      <a:latin typeface="Comic Sans MS" charset="0"/>
                      <a:ea typeface="ＭＳ Ｐゴシック" charset="0"/>
                    </a:endParaRPr>
                  </a:p>
                </p:txBody>
              </p:sp>
            </p:grpSp>
          </p:grpSp>
          <p:grpSp>
            <p:nvGrpSpPr>
              <p:cNvPr id="466128" name="Group 211"/>
              <p:cNvGrpSpPr>
                <a:grpSpLocks/>
              </p:cNvGrpSpPr>
              <p:nvPr/>
            </p:nvGrpSpPr>
            <p:grpSpPr bwMode="auto">
              <a:xfrm>
                <a:off x="165" y="1054"/>
                <a:ext cx="480" cy="112"/>
                <a:chOff x="627" y="3377"/>
                <a:chExt cx="480" cy="112"/>
              </a:xfrm>
            </p:grpSpPr>
            <p:sp>
              <p:nvSpPr>
                <p:cNvPr id="91226" name="Rectangle 212"/>
                <p:cNvSpPr>
                  <a:spLocks noChangeArrowheads="1"/>
                </p:cNvSpPr>
                <p:nvPr/>
              </p:nvSpPr>
              <p:spPr bwMode="auto">
                <a:xfrm>
                  <a:off x="636" y="3388"/>
                  <a:ext cx="96" cy="93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hangingPunct="0">
                    <a:defRPr/>
                  </a:pPr>
                  <a:endParaRPr lang="en-US">
                    <a:latin typeface="Comic Sans MS" charset="0"/>
                    <a:ea typeface="ＭＳ Ｐゴシック" charset="0"/>
                  </a:endParaRPr>
                </a:p>
              </p:txBody>
            </p:sp>
            <p:sp>
              <p:nvSpPr>
                <p:cNvPr id="91227" name="Rectangle 213"/>
                <p:cNvSpPr>
                  <a:spLocks noChangeArrowheads="1"/>
                </p:cNvSpPr>
                <p:nvPr/>
              </p:nvSpPr>
              <p:spPr bwMode="auto">
                <a:xfrm>
                  <a:off x="627" y="3377"/>
                  <a:ext cx="480" cy="112"/>
                </a:xfrm>
                <a:prstGeom prst="rect">
                  <a:avLst/>
                </a:prstGeom>
                <a:noFill/>
                <a:ln w="9525">
                  <a:solidFill>
                    <a:schemeClr val="accent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hangingPunct="0">
                    <a:defRPr/>
                  </a:pPr>
                  <a:endParaRPr lang="en-US">
                    <a:latin typeface="Comic Sans MS" charset="0"/>
                    <a:ea typeface="ＭＳ Ｐゴシック" charset="0"/>
                  </a:endParaRPr>
                </a:p>
              </p:txBody>
            </p:sp>
          </p:grpSp>
          <p:grpSp>
            <p:nvGrpSpPr>
              <p:cNvPr id="466131" name="Group 214"/>
              <p:cNvGrpSpPr>
                <a:grpSpLocks/>
              </p:cNvGrpSpPr>
              <p:nvPr/>
            </p:nvGrpSpPr>
            <p:grpSpPr bwMode="auto">
              <a:xfrm>
                <a:off x="42" y="1200"/>
                <a:ext cx="681" cy="154"/>
                <a:chOff x="504" y="3523"/>
                <a:chExt cx="681" cy="154"/>
              </a:xfrm>
            </p:grpSpPr>
            <p:grpSp>
              <p:nvGrpSpPr>
                <p:cNvPr id="466132" name="Group 215"/>
                <p:cNvGrpSpPr>
                  <a:grpSpLocks/>
                </p:cNvGrpSpPr>
                <p:nvPr/>
              </p:nvGrpSpPr>
              <p:grpSpPr bwMode="auto">
                <a:xfrm>
                  <a:off x="623" y="3523"/>
                  <a:ext cx="480" cy="154"/>
                  <a:chOff x="723" y="3453"/>
                  <a:chExt cx="480" cy="154"/>
                </a:xfrm>
              </p:grpSpPr>
              <p:grpSp>
                <p:nvGrpSpPr>
                  <p:cNvPr id="466133" name="Group 216"/>
                  <p:cNvGrpSpPr>
                    <a:grpSpLocks/>
                  </p:cNvGrpSpPr>
                  <p:nvPr/>
                </p:nvGrpSpPr>
                <p:grpSpPr bwMode="auto">
                  <a:xfrm>
                    <a:off x="836" y="3453"/>
                    <a:ext cx="354" cy="154"/>
                    <a:chOff x="836" y="3305"/>
                    <a:chExt cx="354" cy="154"/>
                  </a:xfrm>
                </p:grpSpPr>
                <p:grpSp>
                  <p:nvGrpSpPr>
                    <p:cNvPr id="466134" name="Group 217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90" y="3305"/>
                      <a:ext cx="290" cy="154"/>
                      <a:chOff x="844" y="3337"/>
                      <a:chExt cx="290" cy="154"/>
                    </a:xfrm>
                  </p:grpSpPr>
                  <p:sp>
                    <p:nvSpPr>
                      <p:cNvPr id="91224" name="Rectangle 218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889" y="3370"/>
                        <a:ext cx="245" cy="86"/>
                      </a:xfrm>
                      <a:prstGeom prst="rect">
                        <a:avLst/>
                      </a:prstGeom>
                      <a:solidFill>
                        <a:srgbClr val="FF0000"/>
                      </a:solidFill>
                      <a:ln w="9525">
                        <a:solidFill>
                          <a:schemeClr val="bg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 eaLnBrk="0" hangingPunct="0">
                          <a:defRPr/>
                        </a:pPr>
                        <a:endParaRPr lang="en-US">
                          <a:latin typeface="Comic Sans MS" charset="0"/>
                          <a:ea typeface="ＭＳ Ｐゴシック" charset="0"/>
                        </a:endParaRPr>
                      </a:p>
                    </p:txBody>
                  </p:sp>
                  <p:sp>
                    <p:nvSpPr>
                      <p:cNvPr id="91225" name="Text Box 219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844" y="3337"/>
                        <a:ext cx="285" cy="15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=""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>
                        <a:spAutoFit/>
                      </a:bodyPr>
                      <a:lstStyle>
                        <a:lvl1pPr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1pPr>
                        <a:lvl2pPr marL="742950" indent="-285750"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2pPr>
                        <a:lvl3pPr marL="1143000" indent="-228600"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3pPr>
                        <a:lvl4pPr marL="1600200" indent="-228600"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4pPr>
                        <a:lvl5pPr marL="2057400" indent="-228600"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9pPr>
                      </a:lstStyle>
                      <a:p>
                        <a:pPr eaLnBrk="0" hangingPunct="0">
                          <a:defRPr/>
                        </a:pPr>
                        <a:r>
                          <a:rPr lang="en-US" sz="1000" i="0" smtClean="0">
                            <a:solidFill>
                              <a:schemeClr val="bg1"/>
                            </a:solidFill>
                            <a:latin typeface="Arial" charset="0"/>
                          </a:rPr>
                          <a:t>DNS</a:t>
                        </a:r>
                      </a:p>
                    </p:txBody>
                  </p:sp>
                </p:grpSp>
                <p:grpSp>
                  <p:nvGrpSpPr>
                    <p:cNvPr id="466137" name="Group 220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36" y="3334"/>
                      <a:ext cx="354" cy="94"/>
                      <a:chOff x="836" y="3334"/>
                      <a:chExt cx="354" cy="94"/>
                    </a:xfrm>
                  </p:grpSpPr>
                  <p:sp>
                    <p:nvSpPr>
                      <p:cNvPr id="91222" name="Rectangle 221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846" y="3340"/>
                        <a:ext cx="88" cy="82"/>
                      </a:xfrm>
                      <a:prstGeom prst="rect">
                        <a:avLst/>
                      </a:prstGeom>
                      <a:solidFill>
                        <a:schemeClr val="accent1"/>
                      </a:solidFill>
                      <a:ln w="9525">
                        <a:solidFill>
                          <a:schemeClr val="bg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 eaLnBrk="0" hangingPunct="0">
                          <a:defRPr/>
                        </a:pPr>
                        <a:endParaRPr lang="en-US">
                          <a:latin typeface="Comic Sans MS" charset="0"/>
                          <a:ea typeface="ＭＳ Ｐゴシック" charset="0"/>
                        </a:endParaRPr>
                      </a:p>
                    </p:txBody>
                  </p:sp>
                  <p:sp>
                    <p:nvSpPr>
                      <p:cNvPr id="91223" name="Rectangle 222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836" y="3334"/>
                        <a:ext cx="354" cy="94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accent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 eaLnBrk="0" hangingPunct="0">
                          <a:defRPr/>
                        </a:pPr>
                        <a:endParaRPr lang="en-US">
                          <a:latin typeface="Comic Sans MS" charset="0"/>
                          <a:ea typeface="ＭＳ Ｐゴシック" charset="0"/>
                        </a:endParaRPr>
                      </a:p>
                    </p:txBody>
                  </p:sp>
                </p:grpSp>
              </p:grpSp>
              <p:sp>
                <p:nvSpPr>
                  <p:cNvPr id="91218" name="Rectangle 223"/>
                  <p:cNvSpPr>
                    <a:spLocks noChangeArrowheads="1"/>
                  </p:cNvSpPr>
                  <p:nvPr/>
                </p:nvSpPr>
                <p:spPr bwMode="auto">
                  <a:xfrm>
                    <a:off x="732" y="3484"/>
                    <a:ext cx="96" cy="93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eaLnBrk="0" hangingPunct="0">
                      <a:defRPr/>
                    </a:pPr>
                    <a:endParaRPr lang="en-US">
                      <a:latin typeface="Comic Sans MS" charset="0"/>
                      <a:ea typeface="ＭＳ Ｐゴシック" charset="0"/>
                    </a:endParaRPr>
                  </a:p>
                </p:txBody>
              </p:sp>
              <p:sp>
                <p:nvSpPr>
                  <p:cNvPr id="91219" name="Rectangle 224"/>
                  <p:cNvSpPr>
                    <a:spLocks noChangeArrowheads="1"/>
                  </p:cNvSpPr>
                  <p:nvPr/>
                </p:nvSpPr>
                <p:spPr bwMode="auto">
                  <a:xfrm>
                    <a:off x="723" y="3473"/>
                    <a:ext cx="480" cy="112"/>
                  </a:xfrm>
                  <a:prstGeom prst="rect">
                    <a:avLst/>
                  </a:prstGeom>
                  <a:noFill/>
                  <a:ln w="9525">
                    <a:solidFill>
                      <a:schemeClr val="accent2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eaLnBrk="0" hangingPunct="0">
                      <a:defRPr/>
                    </a:pPr>
                    <a:endParaRPr lang="en-US">
                      <a:latin typeface="Comic Sans MS" charset="0"/>
                      <a:ea typeface="ＭＳ Ｐゴシック" charset="0"/>
                    </a:endParaRPr>
                  </a:p>
                </p:txBody>
              </p:sp>
            </p:grpSp>
            <p:sp>
              <p:nvSpPr>
                <p:cNvPr id="91214" name="Rectangle 225"/>
                <p:cNvSpPr>
                  <a:spLocks noChangeArrowheads="1"/>
                </p:cNvSpPr>
                <p:nvPr/>
              </p:nvSpPr>
              <p:spPr bwMode="auto">
                <a:xfrm>
                  <a:off x="517" y="3545"/>
                  <a:ext cx="94" cy="108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hangingPunct="0">
                    <a:defRPr/>
                  </a:pPr>
                  <a:endParaRPr lang="en-US">
                    <a:latin typeface="Comic Sans MS" charset="0"/>
                    <a:ea typeface="ＭＳ Ｐゴシック" charset="0"/>
                  </a:endParaRPr>
                </a:p>
              </p:txBody>
            </p:sp>
            <p:sp>
              <p:nvSpPr>
                <p:cNvPr id="91215" name="Rectangle 226"/>
                <p:cNvSpPr>
                  <a:spLocks noChangeArrowheads="1"/>
                </p:cNvSpPr>
                <p:nvPr/>
              </p:nvSpPr>
              <p:spPr bwMode="auto">
                <a:xfrm>
                  <a:off x="1115" y="3544"/>
                  <a:ext cx="60" cy="108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hangingPunct="0">
                    <a:defRPr/>
                  </a:pPr>
                  <a:endParaRPr lang="en-US">
                    <a:latin typeface="Comic Sans MS" charset="0"/>
                    <a:ea typeface="ＭＳ Ｐゴシック" charset="0"/>
                  </a:endParaRPr>
                </a:p>
              </p:txBody>
            </p:sp>
            <p:sp>
              <p:nvSpPr>
                <p:cNvPr id="91216" name="Rectangle 227"/>
                <p:cNvSpPr>
                  <a:spLocks noChangeArrowheads="1"/>
                </p:cNvSpPr>
                <p:nvPr/>
              </p:nvSpPr>
              <p:spPr bwMode="auto">
                <a:xfrm>
                  <a:off x="504" y="3529"/>
                  <a:ext cx="681" cy="138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hangingPunct="0">
                    <a:defRPr/>
                  </a:pPr>
                  <a:endParaRPr lang="en-US">
                    <a:latin typeface="Comic Sans MS" charset="0"/>
                    <a:ea typeface="ＭＳ Ｐゴシック" charset="0"/>
                  </a:endParaRPr>
                </a:p>
              </p:txBody>
            </p:sp>
          </p:grpSp>
        </p:grpSp>
        <p:sp>
          <p:nvSpPr>
            <p:cNvPr id="91205" name="AutoShape 228"/>
            <p:cNvSpPr>
              <a:spLocks noChangeArrowheads="1"/>
            </p:cNvSpPr>
            <p:nvPr/>
          </p:nvSpPr>
          <p:spPr bwMode="auto">
            <a:xfrm rot="10800000">
              <a:off x="1727" y="3105"/>
              <a:ext cx="240" cy="767"/>
            </a:xfrm>
            <a:prstGeom prst="downArrow">
              <a:avLst>
                <a:gd name="adj1" fmla="val 54167"/>
                <a:gd name="adj2" fmla="val 51311"/>
              </a:avLst>
            </a:prstGeom>
            <a:gradFill rotWithShape="1">
              <a:gsLst>
                <a:gs pos="0">
                  <a:srgbClr val="FF0000">
                    <a:alpha val="25000"/>
                  </a:srgbClr>
                </a:gs>
                <a:gs pos="100000">
                  <a:srgbClr val="FF0000">
                    <a:alpha val="25000"/>
                  </a:srgb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 wrap="none" anchor="ctr"/>
            <a:lstStyle/>
            <a:p>
              <a:pPr eaLnBrk="0" hangingPunct="0">
                <a:defRPr/>
              </a:pPr>
              <a:endParaRPr lang="en-US">
                <a:latin typeface="Comic Sans MS" charset="0"/>
                <a:ea typeface="ＭＳ Ｐゴシック" charset="0"/>
              </a:endParaRPr>
            </a:p>
          </p:txBody>
        </p:sp>
        <p:grpSp>
          <p:nvGrpSpPr>
            <p:cNvPr id="466146" name="Group 229"/>
            <p:cNvGrpSpPr>
              <a:grpSpLocks/>
            </p:cNvGrpSpPr>
            <p:nvPr/>
          </p:nvGrpSpPr>
          <p:grpSpPr bwMode="auto">
            <a:xfrm>
              <a:off x="1695" y="3227"/>
              <a:ext cx="290" cy="154"/>
              <a:chOff x="844" y="3337"/>
              <a:chExt cx="290" cy="154"/>
            </a:xfrm>
          </p:grpSpPr>
          <p:sp>
            <p:nvSpPr>
              <p:cNvPr id="91207" name="Rectangle 230"/>
              <p:cNvSpPr>
                <a:spLocks noChangeArrowheads="1"/>
              </p:cNvSpPr>
              <p:nvPr/>
            </p:nvSpPr>
            <p:spPr bwMode="auto">
              <a:xfrm>
                <a:off x="889" y="3370"/>
                <a:ext cx="245" cy="86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1208" name="Text Box 231"/>
              <p:cNvSpPr txBox="1">
                <a:spLocks noChangeArrowheads="1"/>
              </p:cNvSpPr>
              <p:nvPr/>
            </p:nvSpPr>
            <p:spPr bwMode="auto">
              <a:xfrm>
                <a:off x="844" y="3337"/>
                <a:ext cx="285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eaLnBrk="0" hangingPunct="0">
                  <a:defRPr/>
                </a:pPr>
                <a:r>
                  <a:rPr lang="en-US" sz="1000" i="0" smtClean="0">
                    <a:solidFill>
                      <a:schemeClr val="bg1"/>
                    </a:solidFill>
                    <a:latin typeface="Arial" charset="0"/>
                  </a:rPr>
                  <a:t>DNS</a:t>
                </a:r>
              </a:p>
            </p:txBody>
          </p:sp>
        </p:grpSp>
      </p:grpSp>
      <p:grpSp>
        <p:nvGrpSpPr>
          <p:cNvPr id="466149" name="Group 248"/>
          <p:cNvGrpSpPr>
            <a:grpSpLocks/>
          </p:cNvGrpSpPr>
          <p:nvPr/>
        </p:nvGrpSpPr>
        <p:grpSpPr bwMode="auto">
          <a:xfrm>
            <a:off x="7204075" y="1771650"/>
            <a:ext cx="373063" cy="687388"/>
            <a:chOff x="4140" y="429"/>
            <a:chExt cx="1425" cy="2396"/>
          </a:xfrm>
        </p:grpSpPr>
        <p:sp>
          <p:nvSpPr>
            <p:cNvPr id="466150" name="Freeform 148"/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26 w 354"/>
                <a:gd name="T1" fmla="*/ 0 h 2742"/>
                <a:gd name="T2" fmla="*/ 145 w 354"/>
                <a:gd name="T3" fmla="*/ 164 h 2742"/>
                <a:gd name="T4" fmla="*/ 142 w 354"/>
                <a:gd name="T5" fmla="*/ 1268 h 2742"/>
                <a:gd name="T6" fmla="*/ 0 w 354"/>
                <a:gd name="T7" fmla="*/ 1325 h 2742"/>
                <a:gd name="T8" fmla="*/ 26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91173" name="Rectangle 149"/>
            <p:cNvSpPr>
              <a:spLocks noChangeArrowheads="1"/>
            </p:cNvSpPr>
            <p:nvPr/>
          </p:nvSpPr>
          <p:spPr bwMode="auto">
            <a:xfrm>
              <a:off x="4207" y="429"/>
              <a:ext cx="1049" cy="2285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latin typeface="Comic Sans MS" charset="0"/>
                <a:ea typeface="ＭＳ Ｐゴシック" charset="0"/>
              </a:endParaRPr>
            </a:p>
          </p:txBody>
        </p:sp>
        <p:sp>
          <p:nvSpPr>
            <p:cNvPr id="466152" name="Freeform 150"/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3 w 211"/>
                <a:gd name="T1" fmla="*/ 0 h 2537"/>
                <a:gd name="T2" fmla="*/ 87 w 211"/>
                <a:gd name="T3" fmla="*/ 106 h 2537"/>
                <a:gd name="T4" fmla="*/ 3 w 211"/>
                <a:gd name="T5" fmla="*/ 1208 h 2537"/>
                <a:gd name="T6" fmla="*/ 3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466153" name="Freeform 151"/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136 w 328"/>
                <a:gd name="T3" fmla="*/ 62 h 226"/>
                <a:gd name="T4" fmla="*/ 135 w 328"/>
                <a:gd name="T5" fmla="*/ 110 h 226"/>
                <a:gd name="T6" fmla="*/ 0 w 328"/>
                <a:gd name="T7" fmla="*/ 49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91176" name="Rectangle 152"/>
            <p:cNvSpPr>
              <a:spLocks noChangeArrowheads="1"/>
            </p:cNvSpPr>
            <p:nvPr/>
          </p:nvSpPr>
          <p:spPr bwMode="auto">
            <a:xfrm>
              <a:off x="4213" y="695"/>
              <a:ext cx="594" cy="4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latin typeface="Comic Sans MS" charset="0"/>
                <a:ea typeface="ＭＳ Ｐゴシック" charset="0"/>
              </a:endParaRPr>
            </a:p>
          </p:txBody>
        </p:sp>
        <p:grpSp>
          <p:nvGrpSpPr>
            <p:cNvPr id="466155" name="Group 153"/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91202" name="AutoShape 154"/>
              <p:cNvSpPr>
                <a:spLocks noChangeArrowheads="1"/>
              </p:cNvSpPr>
              <p:nvPr/>
            </p:nvSpPr>
            <p:spPr bwMode="auto">
              <a:xfrm>
                <a:off x="611" y="2567"/>
                <a:ext cx="726" cy="138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1203" name="AutoShape 155"/>
              <p:cNvSpPr>
                <a:spLocks noChangeArrowheads="1"/>
              </p:cNvSpPr>
              <p:nvPr/>
            </p:nvSpPr>
            <p:spPr bwMode="auto">
              <a:xfrm>
                <a:off x="626" y="2583"/>
                <a:ext cx="696" cy="106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latin typeface="Comic Sans MS" charset="0"/>
                  <a:ea typeface="ＭＳ Ｐゴシック" charset="0"/>
                </a:endParaRPr>
              </a:p>
            </p:txBody>
          </p:sp>
        </p:grpSp>
        <p:sp>
          <p:nvSpPr>
            <p:cNvPr id="91178" name="Rectangle 156"/>
            <p:cNvSpPr>
              <a:spLocks noChangeArrowheads="1"/>
            </p:cNvSpPr>
            <p:nvPr/>
          </p:nvSpPr>
          <p:spPr bwMode="auto">
            <a:xfrm>
              <a:off x="4225" y="1021"/>
              <a:ext cx="594" cy="4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latin typeface="Comic Sans MS" charset="0"/>
                <a:ea typeface="ＭＳ Ｐゴシック" charset="0"/>
              </a:endParaRPr>
            </a:p>
          </p:txBody>
        </p:sp>
        <p:grpSp>
          <p:nvGrpSpPr>
            <p:cNvPr id="466159" name="Group 157"/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91200" name="AutoShape 158"/>
              <p:cNvSpPr>
                <a:spLocks noChangeArrowheads="1"/>
              </p:cNvSpPr>
              <p:nvPr/>
            </p:nvSpPr>
            <p:spPr bwMode="auto">
              <a:xfrm>
                <a:off x="613" y="2567"/>
                <a:ext cx="726" cy="138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1201" name="AutoShape 159"/>
              <p:cNvSpPr>
                <a:spLocks noChangeArrowheads="1"/>
              </p:cNvSpPr>
              <p:nvPr/>
            </p:nvSpPr>
            <p:spPr bwMode="auto">
              <a:xfrm>
                <a:off x="628" y="2585"/>
                <a:ext cx="696" cy="103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latin typeface="Comic Sans MS" charset="0"/>
                  <a:ea typeface="ＭＳ Ｐゴシック" charset="0"/>
                </a:endParaRPr>
              </a:p>
            </p:txBody>
          </p:sp>
        </p:grpSp>
        <p:sp>
          <p:nvSpPr>
            <p:cNvPr id="91180" name="Rectangle 160"/>
            <p:cNvSpPr>
              <a:spLocks noChangeArrowheads="1"/>
            </p:cNvSpPr>
            <p:nvPr/>
          </p:nvSpPr>
          <p:spPr bwMode="auto">
            <a:xfrm>
              <a:off x="4219" y="1359"/>
              <a:ext cx="594" cy="4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latin typeface="Comic Sans MS" charset="0"/>
                <a:ea typeface="ＭＳ Ｐゴシック" charset="0"/>
              </a:endParaRPr>
            </a:p>
          </p:txBody>
        </p:sp>
        <p:sp>
          <p:nvSpPr>
            <p:cNvPr id="91181" name="Rectangle 161"/>
            <p:cNvSpPr>
              <a:spLocks noChangeArrowheads="1"/>
            </p:cNvSpPr>
            <p:nvPr/>
          </p:nvSpPr>
          <p:spPr bwMode="auto">
            <a:xfrm>
              <a:off x="4231" y="1657"/>
              <a:ext cx="594" cy="4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latin typeface="Comic Sans MS" charset="0"/>
                <a:ea typeface="ＭＳ Ｐゴシック" charset="0"/>
              </a:endParaRPr>
            </a:p>
          </p:txBody>
        </p:sp>
        <p:grpSp>
          <p:nvGrpSpPr>
            <p:cNvPr id="466164" name="Group 162"/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91198" name="AutoShape 163"/>
              <p:cNvSpPr>
                <a:spLocks noChangeArrowheads="1"/>
              </p:cNvSpPr>
              <p:nvPr/>
            </p:nvSpPr>
            <p:spPr bwMode="auto">
              <a:xfrm>
                <a:off x="613" y="2581"/>
                <a:ext cx="725" cy="127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1199" name="AutoShape 164"/>
              <p:cNvSpPr>
                <a:spLocks noChangeArrowheads="1"/>
              </p:cNvSpPr>
              <p:nvPr/>
            </p:nvSpPr>
            <p:spPr bwMode="auto">
              <a:xfrm>
                <a:off x="628" y="2586"/>
                <a:ext cx="695" cy="107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latin typeface="Comic Sans MS" charset="0"/>
                  <a:ea typeface="ＭＳ Ｐゴシック" charset="0"/>
                </a:endParaRPr>
              </a:p>
            </p:txBody>
          </p:sp>
        </p:grpSp>
        <p:sp>
          <p:nvSpPr>
            <p:cNvPr id="466167" name="Freeform 165"/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136 w 328"/>
                <a:gd name="T3" fmla="*/ 61 h 226"/>
                <a:gd name="T4" fmla="*/ 135 w 328"/>
                <a:gd name="T5" fmla="*/ 108 h 226"/>
                <a:gd name="T6" fmla="*/ 0 w 328"/>
                <a:gd name="T7" fmla="*/ 47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l-GR"/>
            </a:p>
          </p:txBody>
        </p:sp>
        <p:grpSp>
          <p:nvGrpSpPr>
            <p:cNvPr id="466168" name="Group 166"/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91196" name="AutoShape 167"/>
              <p:cNvSpPr>
                <a:spLocks noChangeArrowheads="1"/>
              </p:cNvSpPr>
              <p:nvPr/>
            </p:nvSpPr>
            <p:spPr bwMode="auto">
              <a:xfrm>
                <a:off x="616" y="2566"/>
                <a:ext cx="725" cy="133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1197" name="AutoShape 168"/>
              <p:cNvSpPr>
                <a:spLocks noChangeArrowheads="1"/>
              </p:cNvSpPr>
              <p:nvPr/>
            </p:nvSpPr>
            <p:spPr bwMode="auto">
              <a:xfrm>
                <a:off x="631" y="2583"/>
                <a:ext cx="695" cy="10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latin typeface="Comic Sans MS" charset="0"/>
                  <a:ea typeface="ＭＳ Ｐゴシック" charset="0"/>
                </a:endParaRPr>
              </a:p>
            </p:txBody>
          </p:sp>
        </p:grpSp>
        <p:sp>
          <p:nvSpPr>
            <p:cNvPr id="91185" name="Rectangle 169"/>
            <p:cNvSpPr>
              <a:spLocks noChangeArrowheads="1"/>
            </p:cNvSpPr>
            <p:nvPr/>
          </p:nvSpPr>
          <p:spPr bwMode="auto">
            <a:xfrm>
              <a:off x="5250" y="429"/>
              <a:ext cx="67" cy="2291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latin typeface="Comic Sans MS" charset="0"/>
                <a:ea typeface="ＭＳ Ｐゴシック" charset="0"/>
              </a:endParaRPr>
            </a:p>
          </p:txBody>
        </p:sp>
        <p:sp>
          <p:nvSpPr>
            <p:cNvPr id="466172" name="Freeform 170"/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120 w 296"/>
                <a:gd name="T3" fmla="*/ 69 h 256"/>
                <a:gd name="T4" fmla="*/ 122 w 296"/>
                <a:gd name="T5" fmla="*/ 122 h 256"/>
                <a:gd name="T6" fmla="*/ 0 w 296"/>
                <a:gd name="T7" fmla="*/ 47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466173" name="Freeform 171"/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126 w 304"/>
                <a:gd name="T3" fmla="*/ 79 h 288"/>
                <a:gd name="T4" fmla="*/ 118 w 304"/>
                <a:gd name="T5" fmla="*/ 139 h 288"/>
                <a:gd name="T6" fmla="*/ 3 w 304"/>
                <a:gd name="T7" fmla="*/ 60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91188" name="Oval 172"/>
            <p:cNvSpPr>
              <a:spLocks noChangeArrowheads="1"/>
            </p:cNvSpPr>
            <p:nvPr/>
          </p:nvSpPr>
          <p:spPr bwMode="auto">
            <a:xfrm>
              <a:off x="5516" y="2609"/>
              <a:ext cx="49" cy="100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latin typeface="Comic Sans MS" charset="0"/>
                <a:ea typeface="ＭＳ Ｐゴシック" charset="0"/>
              </a:endParaRPr>
            </a:p>
          </p:txBody>
        </p:sp>
        <p:sp>
          <p:nvSpPr>
            <p:cNvPr id="466175" name="Freeform 173"/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51 h 240"/>
                <a:gd name="T2" fmla="*/ 2 w 306"/>
                <a:gd name="T3" fmla="*/ 116 h 240"/>
                <a:gd name="T4" fmla="*/ 126 w 306"/>
                <a:gd name="T5" fmla="*/ 53 h 240"/>
                <a:gd name="T6" fmla="*/ 123 w 306"/>
                <a:gd name="T7" fmla="*/ 0 h 240"/>
                <a:gd name="T8" fmla="*/ 0 w 306"/>
                <a:gd name="T9" fmla="*/ 51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91190" name="AutoShape 174"/>
            <p:cNvSpPr>
              <a:spLocks noChangeArrowheads="1"/>
            </p:cNvSpPr>
            <p:nvPr/>
          </p:nvSpPr>
          <p:spPr bwMode="auto">
            <a:xfrm>
              <a:off x="4140" y="2676"/>
              <a:ext cx="1201" cy="149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latin typeface="Comic Sans MS" charset="0"/>
                <a:ea typeface="ＭＳ Ｐゴシック" charset="0"/>
              </a:endParaRPr>
            </a:p>
          </p:txBody>
        </p:sp>
        <p:sp>
          <p:nvSpPr>
            <p:cNvPr id="91191" name="AutoShape 175"/>
            <p:cNvSpPr>
              <a:spLocks noChangeArrowheads="1"/>
            </p:cNvSpPr>
            <p:nvPr/>
          </p:nvSpPr>
          <p:spPr bwMode="auto">
            <a:xfrm>
              <a:off x="4207" y="2709"/>
              <a:ext cx="1067" cy="83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bg2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latin typeface="Comic Sans MS" charset="0"/>
                <a:ea typeface="ＭＳ Ｐゴシック" charset="0"/>
              </a:endParaRPr>
            </a:p>
          </p:txBody>
        </p:sp>
        <p:sp>
          <p:nvSpPr>
            <p:cNvPr id="91192" name="Oval 176"/>
            <p:cNvSpPr>
              <a:spLocks noChangeArrowheads="1"/>
            </p:cNvSpPr>
            <p:nvPr/>
          </p:nvSpPr>
          <p:spPr bwMode="auto">
            <a:xfrm>
              <a:off x="4310" y="2382"/>
              <a:ext cx="158" cy="144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latin typeface="Comic Sans MS" charset="0"/>
                <a:ea typeface="ＭＳ Ｐゴシック" charset="0"/>
              </a:endParaRPr>
            </a:p>
          </p:txBody>
        </p:sp>
        <p:sp>
          <p:nvSpPr>
            <p:cNvPr id="91193" name="Oval 177"/>
            <p:cNvSpPr>
              <a:spLocks noChangeArrowheads="1"/>
            </p:cNvSpPr>
            <p:nvPr/>
          </p:nvSpPr>
          <p:spPr bwMode="auto">
            <a:xfrm>
              <a:off x="4486" y="2382"/>
              <a:ext cx="158" cy="144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hangingPunct="0">
                <a:defRPr/>
              </a:pPr>
              <a:endParaRPr lang="en-US">
                <a:solidFill>
                  <a:srgbClr val="FF0000"/>
                </a:solidFill>
                <a:latin typeface="Comic Sans MS" charset="0"/>
                <a:ea typeface="ＭＳ Ｐゴシック" charset="0"/>
              </a:endParaRPr>
            </a:p>
          </p:txBody>
        </p:sp>
        <p:sp>
          <p:nvSpPr>
            <p:cNvPr id="91194" name="Oval 178"/>
            <p:cNvSpPr>
              <a:spLocks noChangeArrowheads="1"/>
            </p:cNvSpPr>
            <p:nvPr/>
          </p:nvSpPr>
          <p:spPr bwMode="auto">
            <a:xfrm>
              <a:off x="4661" y="2382"/>
              <a:ext cx="158" cy="138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latin typeface="Comic Sans MS" charset="0"/>
                <a:ea typeface="ＭＳ Ｐゴシック" charset="0"/>
              </a:endParaRPr>
            </a:p>
          </p:txBody>
        </p:sp>
        <p:sp>
          <p:nvSpPr>
            <p:cNvPr id="91195" name="Rectangle 179"/>
            <p:cNvSpPr>
              <a:spLocks noChangeArrowheads="1"/>
            </p:cNvSpPr>
            <p:nvPr/>
          </p:nvSpPr>
          <p:spPr bwMode="auto">
            <a:xfrm>
              <a:off x="5062" y="1835"/>
              <a:ext cx="85" cy="764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latin typeface="Comic Sans MS" charset="0"/>
                <a:ea typeface="ＭＳ Ｐゴシック" charset="0"/>
              </a:endParaRPr>
            </a:p>
          </p:txBody>
        </p:sp>
      </p:grpSp>
      <p:grpSp>
        <p:nvGrpSpPr>
          <p:cNvPr id="705723" name="Group 187"/>
          <p:cNvGrpSpPr>
            <a:grpSpLocks/>
          </p:cNvGrpSpPr>
          <p:nvPr/>
        </p:nvGrpSpPr>
        <p:grpSpPr bwMode="auto">
          <a:xfrm>
            <a:off x="5997575" y="1047750"/>
            <a:ext cx="1316038" cy="1314450"/>
            <a:chOff x="931" y="1941"/>
            <a:chExt cx="829" cy="828"/>
          </a:xfrm>
        </p:grpSpPr>
        <p:sp>
          <p:nvSpPr>
            <p:cNvPr id="466183" name="Freeform 188"/>
            <p:cNvSpPr>
              <a:spLocks/>
            </p:cNvSpPr>
            <p:nvPr/>
          </p:nvSpPr>
          <p:spPr bwMode="auto">
            <a:xfrm>
              <a:off x="1424" y="1965"/>
              <a:ext cx="336" cy="801"/>
            </a:xfrm>
            <a:custGeom>
              <a:avLst/>
              <a:gdLst>
                <a:gd name="T0" fmla="*/ 2 w 551"/>
                <a:gd name="T1" fmla="*/ 0 h 801"/>
                <a:gd name="T2" fmla="*/ 76 w 551"/>
                <a:gd name="T3" fmla="*/ 402 h 801"/>
                <a:gd name="T4" fmla="*/ 1 w 551"/>
                <a:gd name="T5" fmla="*/ 801 h 801"/>
                <a:gd name="T6" fmla="*/ 2 w 551"/>
                <a:gd name="T7" fmla="*/ 535 h 801"/>
                <a:gd name="T8" fmla="*/ 0 w 551"/>
                <a:gd name="T9" fmla="*/ 371 h 801"/>
                <a:gd name="T10" fmla="*/ 2 w 551"/>
                <a:gd name="T11" fmla="*/ 0 h 8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1" h="801">
                  <a:moveTo>
                    <a:pt x="14" y="0"/>
                  </a:moveTo>
                  <a:lnTo>
                    <a:pt x="551" y="402"/>
                  </a:lnTo>
                  <a:lnTo>
                    <a:pt x="6" y="801"/>
                  </a:lnTo>
                  <a:lnTo>
                    <a:pt x="13" y="535"/>
                  </a:lnTo>
                  <a:lnTo>
                    <a:pt x="0" y="371"/>
                  </a:lnTo>
                  <a:lnTo>
                    <a:pt x="1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FF0000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l-GR"/>
            </a:p>
          </p:txBody>
        </p:sp>
        <p:grpSp>
          <p:nvGrpSpPr>
            <p:cNvPr id="466184" name="Group 189"/>
            <p:cNvGrpSpPr>
              <a:grpSpLocks/>
            </p:cNvGrpSpPr>
            <p:nvPr/>
          </p:nvGrpSpPr>
          <p:grpSpPr bwMode="auto">
            <a:xfrm>
              <a:off x="931" y="1941"/>
              <a:ext cx="500" cy="828"/>
              <a:chOff x="569" y="2954"/>
              <a:chExt cx="500" cy="828"/>
            </a:xfrm>
          </p:grpSpPr>
          <p:sp>
            <p:nvSpPr>
              <p:cNvPr id="91241" name="Rectangle 190"/>
              <p:cNvSpPr>
                <a:spLocks noChangeArrowheads="1"/>
              </p:cNvSpPr>
              <p:nvPr/>
            </p:nvSpPr>
            <p:spPr bwMode="auto">
              <a:xfrm>
                <a:off x="576" y="2973"/>
                <a:ext cx="493" cy="790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1242" name="Text Box 191"/>
              <p:cNvSpPr txBox="1">
                <a:spLocks noChangeArrowheads="1"/>
              </p:cNvSpPr>
              <p:nvPr/>
            </p:nvSpPr>
            <p:spPr bwMode="auto">
              <a:xfrm>
                <a:off x="639" y="2954"/>
                <a:ext cx="385" cy="8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algn="ctr" eaLnBrk="0" hangingPunct="0">
                  <a:defRPr/>
                </a:pPr>
                <a:r>
                  <a:rPr lang="en-US" sz="1600" i="0" smtClean="0">
                    <a:latin typeface="Arial" charset="0"/>
                  </a:rPr>
                  <a:t>DNS</a:t>
                </a:r>
              </a:p>
              <a:p>
                <a:pPr algn="ctr" eaLnBrk="0" hangingPunct="0">
                  <a:defRPr/>
                </a:pPr>
                <a:r>
                  <a:rPr lang="en-US" sz="1600" i="0" smtClean="0">
                    <a:latin typeface="Arial" charset="0"/>
                  </a:rPr>
                  <a:t>UDP</a:t>
                </a:r>
              </a:p>
              <a:p>
                <a:pPr algn="ctr" eaLnBrk="0" hangingPunct="0">
                  <a:defRPr/>
                </a:pPr>
                <a:r>
                  <a:rPr lang="en-US" sz="1600" i="0" smtClean="0">
                    <a:latin typeface="Arial" charset="0"/>
                  </a:rPr>
                  <a:t>IP</a:t>
                </a:r>
              </a:p>
              <a:p>
                <a:pPr algn="ctr" eaLnBrk="0" hangingPunct="0">
                  <a:defRPr/>
                </a:pPr>
                <a:r>
                  <a:rPr lang="en-US" sz="1600" i="0" smtClean="0">
                    <a:latin typeface="Arial" charset="0"/>
                  </a:rPr>
                  <a:t>Eth</a:t>
                </a:r>
              </a:p>
              <a:p>
                <a:pPr algn="ctr" eaLnBrk="0" hangingPunct="0">
                  <a:defRPr/>
                </a:pPr>
                <a:r>
                  <a:rPr lang="en-US" sz="1600" i="0" smtClean="0">
                    <a:latin typeface="Arial" charset="0"/>
                  </a:rPr>
                  <a:t>Phy</a:t>
                </a:r>
              </a:p>
            </p:txBody>
          </p:sp>
          <p:sp>
            <p:nvSpPr>
              <p:cNvPr id="91243" name="Line 192"/>
              <p:cNvSpPr>
                <a:spLocks noChangeShapeType="1"/>
              </p:cNvSpPr>
              <p:nvPr/>
            </p:nvSpPr>
            <p:spPr bwMode="auto">
              <a:xfrm>
                <a:off x="578" y="3130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 eaLnBrk="0" hangingPunct="0">
                  <a:defRPr/>
                </a:pPr>
                <a:endParaRPr lang="en-US"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1244" name="Line 193"/>
              <p:cNvSpPr>
                <a:spLocks noChangeShapeType="1"/>
              </p:cNvSpPr>
              <p:nvPr/>
            </p:nvSpPr>
            <p:spPr bwMode="auto">
              <a:xfrm>
                <a:off x="575" y="3289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 eaLnBrk="0" hangingPunct="0">
                  <a:defRPr/>
                </a:pPr>
                <a:endParaRPr lang="en-US"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1245" name="Line 194"/>
              <p:cNvSpPr>
                <a:spLocks noChangeShapeType="1"/>
              </p:cNvSpPr>
              <p:nvPr/>
            </p:nvSpPr>
            <p:spPr bwMode="auto">
              <a:xfrm>
                <a:off x="572" y="3448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 eaLnBrk="0" hangingPunct="0">
                  <a:defRPr/>
                </a:pPr>
                <a:endParaRPr lang="en-US"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1246" name="Line 195"/>
              <p:cNvSpPr>
                <a:spLocks noChangeShapeType="1"/>
              </p:cNvSpPr>
              <p:nvPr/>
            </p:nvSpPr>
            <p:spPr bwMode="auto">
              <a:xfrm>
                <a:off x="569" y="3607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 eaLnBrk="0" hangingPunct="0">
                  <a:defRPr/>
                </a:pPr>
                <a:endParaRPr lang="en-US">
                  <a:latin typeface="Comic Sans MS" charset="0"/>
                  <a:ea typeface="ＭＳ Ｐゴシック" charset="0"/>
                </a:endParaRPr>
              </a:p>
            </p:txBody>
          </p:sp>
        </p:grpSp>
      </p:grpSp>
      <p:grpSp>
        <p:nvGrpSpPr>
          <p:cNvPr id="466191" name="Group 166"/>
          <p:cNvGrpSpPr>
            <a:grpSpLocks/>
          </p:cNvGrpSpPr>
          <p:nvPr/>
        </p:nvGrpSpPr>
        <p:grpSpPr bwMode="auto">
          <a:xfrm>
            <a:off x="3670300" y="2982913"/>
            <a:ext cx="1755775" cy="857250"/>
            <a:chOff x="3228" y="1776"/>
            <a:chExt cx="252" cy="96"/>
          </a:xfrm>
        </p:grpSpPr>
        <p:sp>
          <p:nvSpPr>
            <p:cNvPr id="466192" name="Line 164"/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66193" name="Line 165"/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466194" name="Text Box 274"/>
          <p:cNvSpPr txBox="1">
            <a:spLocks noChangeArrowheads="1"/>
          </p:cNvSpPr>
          <p:nvPr/>
        </p:nvSpPr>
        <p:spPr bwMode="auto">
          <a:xfrm>
            <a:off x="233363" y="4948238"/>
            <a:ext cx="40513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chemeClr val="accent2"/>
              </a:buClr>
              <a:buFont typeface="Wingdings" pitchFamily="2" charset="2"/>
              <a:buChar char="q"/>
            </a:pPr>
            <a:r>
              <a:rPr lang="el-GR" i="0"/>
              <a:t> Το </a:t>
            </a:r>
            <a:r>
              <a:rPr lang="en-US" i="0"/>
              <a:t>IP datagram </a:t>
            </a:r>
            <a:r>
              <a:rPr lang="el-GR" i="0"/>
              <a:t>που περιέχει το </a:t>
            </a:r>
            <a:r>
              <a:rPr lang="en-US" i="0"/>
              <a:t>DNS </a:t>
            </a:r>
            <a:r>
              <a:rPr lang="el-GR" i="0"/>
              <a:t>ερώτημα προωθείται μέσω του μεταγωγέα του </a:t>
            </a:r>
            <a:r>
              <a:rPr lang="en-US" i="0"/>
              <a:t>LAN</a:t>
            </a:r>
            <a:r>
              <a:rPr lang="el-GR" i="0"/>
              <a:t> από τον πελάτη στο δρομολογητή πρώτου άλματος</a:t>
            </a:r>
          </a:p>
        </p:txBody>
      </p:sp>
      <p:sp>
        <p:nvSpPr>
          <p:cNvPr id="466195" name="Text Box 275"/>
          <p:cNvSpPr txBox="1">
            <a:spLocks noChangeArrowheads="1"/>
          </p:cNvSpPr>
          <p:nvPr/>
        </p:nvSpPr>
        <p:spPr bwMode="auto">
          <a:xfrm>
            <a:off x="4373563" y="3981450"/>
            <a:ext cx="4519612" cy="232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chemeClr val="accent2"/>
              </a:buClr>
              <a:buFont typeface="Wingdings" pitchFamily="2" charset="2"/>
              <a:buChar char="q"/>
            </a:pPr>
            <a:r>
              <a:rPr lang="el-GR"/>
              <a:t> </a:t>
            </a:r>
            <a:r>
              <a:rPr lang="el-GR" sz="1600" i="0"/>
              <a:t>Το </a:t>
            </a:r>
            <a:r>
              <a:rPr lang="en-US" sz="1600" i="0"/>
              <a:t>IP datagram</a:t>
            </a:r>
            <a:r>
              <a:rPr lang="el-GR" sz="1600" i="0"/>
              <a:t> προωθείται από το δίκτυο του πανεπιστημίου στο εμπορικό δίκτυο, δρομολογείται (οι πίνακες δημιουργούνται από τα πρωτόκολλα δρομολόγησης </a:t>
            </a:r>
            <a:r>
              <a:rPr lang="en-US" sz="1600" i="0">
                <a:solidFill>
                  <a:srgbClr val="FF0000"/>
                </a:solidFill>
              </a:rPr>
              <a:t>RIP, OSPF, IS-IS</a:t>
            </a:r>
            <a:r>
              <a:rPr lang="en-US" sz="1600" i="0"/>
              <a:t> </a:t>
            </a:r>
            <a:r>
              <a:rPr lang="el-GR" sz="1600" i="0"/>
              <a:t>και/ή </a:t>
            </a:r>
            <a:r>
              <a:rPr lang="en-US" sz="1600" i="0">
                <a:solidFill>
                  <a:srgbClr val="FF0000"/>
                </a:solidFill>
              </a:rPr>
              <a:t>BGP</a:t>
            </a:r>
            <a:r>
              <a:rPr lang="en-US" sz="1600" i="0"/>
              <a:t>)</a:t>
            </a:r>
            <a:r>
              <a:rPr lang="el-GR" sz="1600" i="0"/>
              <a:t> στο </a:t>
            </a:r>
            <a:r>
              <a:rPr lang="en-US" sz="1600" i="0"/>
              <a:t>DNS</a:t>
            </a:r>
          </a:p>
          <a:p>
            <a:pPr>
              <a:spcBef>
                <a:spcPct val="50000"/>
              </a:spcBef>
              <a:buClr>
                <a:schemeClr val="accent2"/>
              </a:buClr>
              <a:buFont typeface="Wingdings" pitchFamily="2" charset="2"/>
              <a:buChar char="q"/>
            </a:pPr>
            <a:r>
              <a:rPr lang="en-US" sz="1600" i="0"/>
              <a:t> </a:t>
            </a:r>
            <a:r>
              <a:rPr lang="el-GR" sz="1600" i="0"/>
              <a:t>αποπολυπλέκεται στον </a:t>
            </a:r>
            <a:r>
              <a:rPr lang="en-US" sz="1600" i="0"/>
              <a:t>DNS server</a:t>
            </a:r>
            <a:endParaRPr lang="el-GR" sz="1600" i="0"/>
          </a:p>
          <a:p>
            <a:pPr>
              <a:spcBef>
                <a:spcPct val="50000"/>
              </a:spcBef>
              <a:buClr>
                <a:schemeClr val="accent2"/>
              </a:buClr>
              <a:buFont typeface="Wingdings" pitchFamily="2" charset="2"/>
              <a:buChar char="q"/>
            </a:pPr>
            <a:r>
              <a:rPr lang="el-GR" sz="1600" i="0"/>
              <a:t> Ο </a:t>
            </a:r>
            <a:r>
              <a:rPr lang="en-US" sz="1600" i="0"/>
              <a:t>DNS server </a:t>
            </a:r>
            <a:r>
              <a:rPr lang="el-GR" sz="1600" i="0"/>
              <a:t>απαντάει στον πελάτη με την </a:t>
            </a:r>
            <a:r>
              <a:rPr lang="en-US" sz="1600" i="0"/>
              <a:t>IP </a:t>
            </a:r>
            <a:r>
              <a:rPr lang="el-GR" sz="1600" i="0"/>
              <a:t>διεύθυνση του </a:t>
            </a:r>
            <a:r>
              <a:rPr lang="en-US" sz="1600" i="0"/>
              <a:t>www.google.com</a:t>
            </a:r>
            <a:endParaRPr lang="el-GR" sz="16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5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5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0.00995 L 0.32587 -0.01018 L 0.22726 0.14666 " pathEditMode="relative" rAng="0" ptsTypes="AAA">
                                      <p:cBhvr>
                                        <p:cTn id="12" dur="2000" fill="hold"/>
                                        <p:tgtEl>
                                          <p:spTgt spid="7056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300" y="7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2726 0.14666 L 0.29844 0.14527 L 0.46528 -0.03516 L 0.46406 -0.16678 " pathEditMode="relative" rAng="0" ptsTypes="AAAA">
                                      <p:cBhvr>
                                        <p:cTn id="16" dur="2000" fill="hold"/>
                                        <p:tgtEl>
                                          <p:spTgt spid="7056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900" y="-15700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5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5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1000"/>
                                        <p:tgtEl>
                                          <p:spTgt spid="705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5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705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/>
          <a:p>
            <a:r>
              <a:rPr lang="el-GR" dirty="0" smtClean="0"/>
              <a:t>Δίκτυα Επικοινωνιών- </a:t>
            </a:r>
            <a:r>
              <a:rPr lang="en-US" dirty="0"/>
              <a:t>5: </a:t>
            </a:r>
            <a:r>
              <a:rPr lang="el-GR" dirty="0"/>
              <a:t>Επίπεδο ζεύξης δεδομένων</a:t>
            </a:r>
            <a:endParaRPr lang="en-US" dirty="0"/>
          </a:p>
        </p:txBody>
      </p:sp>
      <p:sp>
        <p:nvSpPr>
          <p:cNvPr id="251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r>
              <a:rPr lang="en-US"/>
              <a:t>5-</a:t>
            </a:r>
            <a:fld id="{DC65E453-E62D-47AC-9BB1-5285082B8E32}" type="slidenum">
              <a:rPr lang="en-US"/>
              <a:pPr>
                <a:defRPr/>
              </a:pPr>
              <a:t>94</a:t>
            </a:fld>
            <a:endParaRPr lang="en-US"/>
          </a:p>
        </p:txBody>
      </p:sp>
      <p:sp>
        <p:nvSpPr>
          <p:cNvPr id="467972" name="Rectangle 4"/>
          <p:cNvSpPr>
            <a:spLocks noGrp="1" noChangeArrowheads="1"/>
          </p:cNvSpPr>
          <p:nvPr>
            <p:ph type="title"/>
          </p:nvPr>
        </p:nvSpPr>
        <p:spPr>
          <a:xfrm>
            <a:off x="246888" y="228600"/>
            <a:ext cx="8741664" cy="868680"/>
          </a:xfrm>
        </p:spPr>
        <p:txBody>
          <a:bodyPr/>
          <a:lstStyle/>
          <a:p>
            <a:r>
              <a:rPr lang="el-GR" sz="2800" dirty="0" smtClean="0"/>
              <a:t>Μία ημέρα στη ζωή… </a:t>
            </a:r>
            <a:r>
              <a:rPr lang="el-GR" sz="2800" dirty="0" smtClean="0">
                <a:solidFill>
                  <a:srgbClr val="FF0000"/>
                </a:solidFill>
              </a:rPr>
              <a:t>το </a:t>
            </a:r>
            <a:r>
              <a:rPr lang="en-US" sz="2800" dirty="0" smtClean="0">
                <a:solidFill>
                  <a:srgbClr val="FF0000"/>
                </a:solidFill>
              </a:rPr>
              <a:t>HTTP</a:t>
            </a:r>
            <a:r>
              <a:rPr lang="el-GR" sz="2800" dirty="0" smtClean="0">
                <a:solidFill>
                  <a:srgbClr val="FF0000"/>
                </a:solidFill>
              </a:rPr>
              <a:t> χρειάζεται μια </a:t>
            </a:r>
            <a:r>
              <a:rPr lang="en-US" sz="2800" dirty="0" smtClean="0">
                <a:solidFill>
                  <a:srgbClr val="FF0000"/>
                </a:solidFill>
              </a:rPr>
              <a:t>TCP </a:t>
            </a:r>
            <a:r>
              <a:rPr lang="el-GR" sz="2800" dirty="0" smtClean="0">
                <a:solidFill>
                  <a:srgbClr val="FF0000"/>
                </a:solidFill>
              </a:rPr>
              <a:t>σύνδεση</a:t>
            </a:r>
            <a:r>
              <a:rPr lang="el-GR" sz="2800" dirty="0" smtClean="0"/>
              <a:t> </a:t>
            </a:r>
          </a:p>
        </p:txBody>
      </p:sp>
      <p:grpSp>
        <p:nvGrpSpPr>
          <p:cNvPr id="467973" name="Group 231"/>
          <p:cNvGrpSpPr>
            <a:grpSpLocks/>
          </p:cNvGrpSpPr>
          <p:nvPr/>
        </p:nvGrpSpPr>
        <p:grpSpPr bwMode="auto">
          <a:xfrm>
            <a:off x="690563" y="1452563"/>
            <a:ext cx="3554412" cy="3060700"/>
            <a:chOff x="773113" y="1273175"/>
            <a:chExt cx="3554412" cy="3060046"/>
          </a:xfrm>
        </p:grpSpPr>
        <p:sp>
          <p:nvSpPr>
            <p:cNvPr id="467974" name="Freeform 3"/>
            <p:cNvSpPr>
              <a:spLocks/>
            </p:cNvSpPr>
            <p:nvPr/>
          </p:nvSpPr>
          <p:spPr bwMode="auto">
            <a:xfrm>
              <a:off x="773113" y="1273175"/>
              <a:ext cx="3554412" cy="2754313"/>
            </a:xfrm>
            <a:custGeom>
              <a:avLst/>
              <a:gdLst>
                <a:gd name="T0" fmla="*/ 2147483647 w 2406"/>
                <a:gd name="T1" fmla="*/ 2147483647 h 958"/>
                <a:gd name="T2" fmla="*/ 2147483647 w 2406"/>
                <a:gd name="T3" fmla="*/ 2147483647 h 958"/>
                <a:gd name="T4" fmla="*/ 2147483647 w 2406"/>
                <a:gd name="T5" fmla="*/ 2147483647 h 958"/>
                <a:gd name="T6" fmla="*/ 2147483647 w 2406"/>
                <a:gd name="T7" fmla="*/ 2147483647 h 958"/>
                <a:gd name="T8" fmla="*/ 2147483647 w 2406"/>
                <a:gd name="T9" fmla="*/ 2147483647 h 958"/>
                <a:gd name="T10" fmla="*/ 2147483647 w 2406"/>
                <a:gd name="T11" fmla="*/ 2147483647 h 958"/>
                <a:gd name="T12" fmla="*/ 2147483647 w 2406"/>
                <a:gd name="T13" fmla="*/ 2147483647 h 958"/>
                <a:gd name="T14" fmla="*/ 2147483647 w 2406"/>
                <a:gd name="T15" fmla="*/ 2147483647 h 958"/>
                <a:gd name="T16" fmla="*/ 2147483647 w 2406"/>
                <a:gd name="T17" fmla="*/ 2147483647 h 958"/>
                <a:gd name="T18" fmla="*/ 2147483647 w 2406"/>
                <a:gd name="T19" fmla="*/ 2147483647 h 958"/>
                <a:gd name="T20" fmla="*/ 2147483647 w 2406"/>
                <a:gd name="T21" fmla="*/ 2147483647 h 958"/>
                <a:gd name="T22" fmla="*/ 2147483647 w 2406"/>
                <a:gd name="T23" fmla="*/ 2147483647 h 958"/>
                <a:gd name="T24" fmla="*/ 2147483647 w 2406"/>
                <a:gd name="T25" fmla="*/ 2147483647 h 95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406"/>
                <a:gd name="T40" fmla="*/ 0 h 958"/>
                <a:gd name="T41" fmla="*/ 2406 w 2406"/>
                <a:gd name="T42" fmla="*/ 958 h 95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406" h="958">
                  <a:moveTo>
                    <a:pt x="2192" y="274"/>
                  </a:moveTo>
                  <a:cubicBezTo>
                    <a:pt x="1978" y="94"/>
                    <a:pt x="1990" y="122"/>
                    <a:pt x="1857" y="77"/>
                  </a:cubicBezTo>
                  <a:cubicBezTo>
                    <a:pt x="1724" y="32"/>
                    <a:pt x="1584" y="0"/>
                    <a:pt x="1393" y="7"/>
                  </a:cubicBezTo>
                  <a:cubicBezTo>
                    <a:pt x="1202" y="14"/>
                    <a:pt x="898" y="84"/>
                    <a:pt x="713" y="122"/>
                  </a:cubicBezTo>
                  <a:cubicBezTo>
                    <a:pt x="528" y="160"/>
                    <a:pt x="395" y="168"/>
                    <a:pt x="280" y="234"/>
                  </a:cubicBezTo>
                  <a:cubicBezTo>
                    <a:pt x="166" y="301"/>
                    <a:pt x="52" y="432"/>
                    <a:pt x="26" y="522"/>
                  </a:cubicBezTo>
                  <a:cubicBezTo>
                    <a:pt x="0" y="612"/>
                    <a:pt x="81" y="711"/>
                    <a:pt x="122" y="773"/>
                  </a:cubicBezTo>
                  <a:cubicBezTo>
                    <a:pt x="163" y="835"/>
                    <a:pt x="99" y="877"/>
                    <a:pt x="273" y="894"/>
                  </a:cubicBezTo>
                  <a:cubicBezTo>
                    <a:pt x="447" y="911"/>
                    <a:pt x="938" y="866"/>
                    <a:pt x="1169" y="876"/>
                  </a:cubicBezTo>
                  <a:cubicBezTo>
                    <a:pt x="1400" y="886"/>
                    <a:pt x="1499" y="950"/>
                    <a:pt x="1659" y="954"/>
                  </a:cubicBezTo>
                  <a:cubicBezTo>
                    <a:pt x="1819" y="958"/>
                    <a:pt x="2014" y="958"/>
                    <a:pt x="2129" y="897"/>
                  </a:cubicBezTo>
                  <a:cubicBezTo>
                    <a:pt x="2244" y="836"/>
                    <a:pt x="2327" y="856"/>
                    <a:pt x="2350" y="591"/>
                  </a:cubicBezTo>
                  <a:cubicBezTo>
                    <a:pt x="2373" y="326"/>
                    <a:pt x="2406" y="454"/>
                    <a:pt x="2192" y="274"/>
                  </a:cubicBezTo>
                  <a:close/>
                </a:path>
              </a:pathLst>
            </a:custGeom>
            <a:solidFill>
              <a:srgbClr val="00CC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67975" name="Line 36"/>
            <p:cNvSpPr>
              <a:spLocks noChangeShapeType="1"/>
            </p:cNvSpPr>
            <p:nvPr/>
          </p:nvSpPr>
          <p:spPr bwMode="auto">
            <a:xfrm flipV="1">
              <a:off x="3775075" y="2344738"/>
              <a:ext cx="155575" cy="1428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67976" name="Line 43"/>
            <p:cNvSpPr>
              <a:spLocks noChangeShapeType="1"/>
            </p:cNvSpPr>
            <p:nvPr/>
          </p:nvSpPr>
          <p:spPr bwMode="auto">
            <a:xfrm flipV="1">
              <a:off x="2665413" y="2517775"/>
              <a:ext cx="695325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67977" name="Line 44"/>
            <p:cNvSpPr>
              <a:spLocks noChangeShapeType="1"/>
            </p:cNvSpPr>
            <p:nvPr/>
          </p:nvSpPr>
          <p:spPr bwMode="auto">
            <a:xfrm flipV="1">
              <a:off x="3924300" y="2201863"/>
              <a:ext cx="138113" cy="1428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67978" name="Line 48"/>
            <p:cNvSpPr>
              <a:spLocks noChangeShapeType="1"/>
            </p:cNvSpPr>
            <p:nvPr/>
          </p:nvSpPr>
          <p:spPr bwMode="auto">
            <a:xfrm flipV="1">
              <a:off x="3279775" y="2736850"/>
              <a:ext cx="512763" cy="6127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92393" name="Text Box 240"/>
            <p:cNvSpPr txBox="1">
              <a:spLocks noChangeArrowheads="1"/>
            </p:cNvSpPr>
            <p:nvPr/>
          </p:nvSpPr>
          <p:spPr bwMode="auto">
            <a:xfrm>
              <a:off x="2562225" y="3815807"/>
              <a:ext cx="1200150" cy="5174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eaLnBrk="0" hangingPunct="0">
                <a:defRPr/>
              </a:pPr>
              <a:r>
                <a:rPr lang="en-US" sz="1400" smtClean="0">
                  <a:solidFill>
                    <a:srgbClr val="000000"/>
                  </a:solidFill>
                  <a:latin typeface="Arial" charset="0"/>
                  <a:cs typeface="Arial" charset="0"/>
                </a:rPr>
                <a:t>router</a:t>
              </a:r>
            </a:p>
            <a:p>
              <a:pPr eaLnBrk="0" hangingPunct="0">
                <a:defRPr/>
              </a:pPr>
              <a:r>
                <a:rPr lang="en-US" sz="1400" smtClean="0">
                  <a:solidFill>
                    <a:srgbClr val="000000"/>
                  </a:solidFill>
                  <a:latin typeface="Arial" charset="0"/>
                  <a:cs typeface="Arial" charset="0"/>
                </a:rPr>
                <a:t>(runs DHCP)</a:t>
              </a:r>
            </a:p>
          </p:txBody>
        </p:sp>
        <p:grpSp>
          <p:nvGrpSpPr>
            <p:cNvPr id="467980" name="Group 356"/>
            <p:cNvGrpSpPr>
              <a:grpSpLocks/>
            </p:cNvGrpSpPr>
            <p:nvPr/>
          </p:nvGrpSpPr>
          <p:grpSpPr bwMode="auto">
            <a:xfrm>
              <a:off x="1653422" y="1982680"/>
              <a:ext cx="843032" cy="814871"/>
              <a:chOff x="313" y="1497"/>
              <a:chExt cx="1152" cy="1014"/>
            </a:xfrm>
          </p:grpSpPr>
          <p:pic>
            <p:nvPicPr>
              <p:cNvPr id="467981" name="Picture 354" descr="laptop_stylized_small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313" y="1727"/>
                <a:ext cx="1152" cy="78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467982" name="Picture 355" descr="antenna_stylized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334" y="1497"/>
                <a:ext cx="1113" cy="6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92395" name="Picture 3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36925" y="2423866"/>
              <a:ext cx="879475" cy="3491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pic>
        <p:sp>
          <p:nvSpPr>
            <p:cNvPr id="241" name="Rectangle 43"/>
            <p:cNvSpPr>
              <a:spLocks noChangeArrowheads="1"/>
            </p:cNvSpPr>
            <p:nvPr/>
          </p:nvSpPr>
          <p:spPr bwMode="auto">
            <a:xfrm rot="16200000" flipH="1">
              <a:off x="3589349" y="3549138"/>
              <a:ext cx="104753" cy="244475"/>
            </a:xfrm>
            <a:prstGeom prst="rect">
              <a:avLst/>
            </a:prstGeom>
            <a:gradFill rotWithShape="1">
              <a:gsLst>
                <a:gs pos="0">
                  <a:srgbClr val="008000"/>
                </a:gs>
                <a:gs pos="50000">
                  <a:schemeClr val="bg1"/>
                </a:gs>
                <a:gs pos="100000">
                  <a:srgbClr val="008000"/>
                </a:gs>
              </a:gsLst>
              <a:lin ang="0" scaled="1"/>
            </a:gradFill>
            <a:ln w="9525">
              <a:solidFill>
                <a:srgbClr val="008000"/>
              </a:solidFill>
              <a:miter lim="800000"/>
              <a:headEnd/>
              <a:tailEnd/>
            </a:ln>
            <a:effectLst/>
          </p:spPr>
          <p:txBody>
            <a:bodyPr vert="eaVert"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2" name="Rectangle 43"/>
            <p:cNvSpPr>
              <a:spLocks noChangeArrowheads="1"/>
            </p:cNvSpPr>
            <p:nvPr/>
          </p:nvSpPr>
          <p:spPr bwMode="auto">
            <a:xfrm rot="2460490">
              <a:off x="3206750" y="3274585"/>
              <a:ext cx="82550" cy="247597"/>
            </a:xfrm>
            <a:prstGeom prst="rect">
              <a:avLst/>
            </a:prstGeom>
            <a:gradFill rotWithShape="1">
              <a:gsLst>
                <a:gs pos="0">
                  <a:srgbClr val="008000"/>
                </a:gs>
                <a:gs pos="50000">
                  <a:schemeClr val="bg1"/>
                </a:gs>
                <a:gs pos="100000">
                  <a:srgbClr val="008000"/>
                </a:gs>
              </a:gsLst>
              <a:lin ang="0" scaled="1"/>
            </a:gradFill>
            <a:ln w="9525">
              <a:solidFill>
                <a:srgbClr val="008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3" name="Rectangle 43"/>
            <p:cNvSpPr>
              <a:spLocks noChangeArrowheads="1"/>
            </p:cNvSpPr>
            <p:nvPr/>
          </p:nvSpPr>
          <p:spPr bwMode="auto">
            <a:xfrm rot="-5400000">
              <a:off x="2499531" y="2388124"/>
              <a:ext cx="111101" cy="296863"/>
            </a:xfrm>
            <a:prstGeom prst="rect">
              <a:avLst/>
            </a:prstGeom>
            <a:gradFill rotWithShape="1">
              <a:gsLst>
                <a:gs pos="0">
                  <a:srgbClr val="008000"/>
                </a:gs>
                <a:gs pos="50000">
                  <a:schemeClr val="bg1"/>
                </a:gs>
                <a:gs pos="100000">
                  <a:srgbClr val="008000"/>
                </a:gs>
              </a:gsLst>
              <a:lin ang="0" scaled="1"/>
            </a:gradFill>
            <a:ln w="9525">
              <a:solidFill>
                <a:srgbClr val="008000"/>
              </a:solidFill>
              <a:miter lim="800000"/>
              <a:headEnd/>
              <a:tailEnd/>
            </a:ln>
            <a:effectLst/>
          </p:spPr>
          <p:txBody>
            <a:bodyPr vert="eaVert"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grpSp>
          <p:nvGrpSpPr>
            <p:cNvPr id="467987" name="Group 248"/>
            <p:cNvGrpSpPr>
              <a:grpSpLocks/>
            </p:cNvGrpSpPr>
            <p:nvPr/>
          </p:nvGrpSpPr>
          <p:grpSpPr bwMode="auto">
            <a:xfrm>
              <a:off x="2597285" y="3210128"/>
              <a:ext cx="332569" cy="581078"/>
              <a:chOff x="4140" y="429"/>
              <a:chExt cx="1425" cy="2396"/>
            </a:xfrm>
          </p:grpSpPr>
          <p:sp>
            <p:nvSpPr>
              <p:cNvPr id="467988" name="Freeform 148"/>
              <p:cNvSpPr>
                <a:spLocks/>
              </p:cNvSpPr>
              <p:nvPr/>
            </p:nvSpPr>
            <p:spPr bwMode="auto">
              <a:xfrm>
                <a:off x="5268" y="433"/>
                <a:ext cx="283" cy="2286"/>
              </a:xfrm>
              <a:custGeom>
                <a:avLst/>
                <a:gdLst>
                  <a:gd name="T0" fmla="*/ 26 w 354"/>
                  <a:gd name="T1" fmla="*/ 0 h 2742"/>
                  <a:gd name="T2" fmla="*/ 145 w 354"/>
                  <a:gd name="T3" fmla="*/ 164 h 2742"/>
                  <a:gd name="T4" fmla="*/ 142 w 354"/>
                  <a:gd name="T5" fmla="*/ 1268 h 2742"/>
                  <a:gd name="T6" fmla="*/ 0 w 354"/>
                  <a:gd name="T7" fmla="*/ 1325 h 2742"/>
                  <a:gd name="T8" fmla="*/ 26 w 354"/>
                  <a:gd name="T9" fmla="*/ 0 h 27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4" h="2742">
                    <a:moveTo>
                      <a:pt x="63" y="0"/>
                    </a:moveTo>
                    <a:lnTo>
                      <a:pt x="354" y="339"/>
                    </a:lnTo>
                    <a:lnTo>
                      <a:pt x="346" y="2624"/>
                    </a:lnTo>
                    <a:lnTo>
                      <a:pt x="0" y="2742"/>
                    </a:lnTo>
                    <a:lnTo>
                      <a:pt x="6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92415" name="Rectangle 149"/>
              <p:cNvSpPr>
                <a:spLocks noChangeArrowheads="1"/>
              </p:cNvSpPr>
              <p:nvPr/>
            </p:nvSpPr>
            <p:spPr bwMode="auto">
              <a:xfrm>
                <a:off x="4207" y="426"/>
                <a:ext cx="1048" cy="2291"/>
              </a:xfrm>
              <a:prstGeom prst="rect">
                <a:avLst/>
              </a:pr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467990" name="Freeform 150"/>
              <p:cNvSpPr>
                <a:spLocks/>
              </p:cNvSpPr>
              <p:nvPr/>
            </p:nvSpPr>
            <p:spPr bwMode="auto">
              <a:xfrm>
                <a:off x="5321" y="570"/>
                <a:ext cx="169" cy="2115"/>
              </a:xfrm>
              <a:custGeom>
                <a:avLst/>
                <a:gdLst>
                  <a:gd name="T0" fmla="*/ 3 w 211"/>
                  <a:gd name="T1" fmla="*/ 0 h 2537"/>
                  <a:gd name="T2" fmla="*/ 87 w 211"/>
                  <a:gd name="T3" fmla="*/ 106 h 2537"/>
                  <a:gd name="T4" fmla="*/ 3 w 211"/>
                  <a:gd name="T5" fmla="*/ 1208 h 2537"/>
                  <a:gd name="T6" fmla="*/ 3 w 211"/>
                  <a:gd name="T7" fmla="*/ 0 h 253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1" h="2537">
                    <a:moveTo>
                      <a:pt x="7" y="0"/>
                    </a:moveTo>
                    <a:cubicBezTo>
                      <a:pt x="7" y="0"/>
                      <a:pt x="57" y="28"/>
                      <a:pt x="211" y="218"/>
                    </a:cubicBezTo>
                    <a:cubicBezTo>
                      <a:pt x="0" y="1229"/>
                      <a:pt x="41" y="2537"/>
                      <a:pt x="7" y="2501"/>
                    </a:cubicBezTo>
                    <a:lnTo>
                      <a:pt x="7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808080"/>
                  </a:gs>
                  <a:gs pos="100000">
                    <a:srgbClr val="F8F8F8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67991" name="Freeform 151"/>
              <p:cNvSpPr>
                <a:spLocks/>
              </p:cNvSpPr>
              <p:nvPr/>
            </p:nvSpPr>
            <p:spPr bwMode="auto">
              <a:xfrm>
                <a:off x="5284" y="1640"/>
                <a:ext cx="263" cy="189"/>
              </a:xfrm>
              <a:custGeom>
                <a:avLst/>
                <a:gdLst>
                  <a:gd name="T0" fmla="*/ 2 w 328"/>
                  <a:gd name="T1" fmla="*/ 0 h 226"/>
                  <a:gd name="T2" fmla="*/ 136 w 328"/>
                  <a:gd name="T3" fmla="*/ 62 h 226"/>
                  <a:gd name="T4" fmla="*/ 135 w 328"/>
                  <a:gd name="T5" fmla="*/ 110 h 226"/>
                  <a:gd name="T6" fmla="*/ 0 w 328"/>
                  <a:gd name="T7" fmla="*/ 49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92418" name="Rectangle 152"/>
              <p:cNvSpPr>
                <a:spLocks noChangeArrowheads="1"/>
              </p:cNvSpPr>
              <p:nvPr/>
            </p:nvSpPr>
            <p:spPr bwMode="auto">
              <a:xfrm>
                <a:off x="4214" y="688"/>
                <a:ext cx="592" cy="52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grpSp>
            <p:nvGrpSpPr>
              <p:cNvPr id="467993" name="Group 153"/>
              <p:cNvGrpSpPr>
                <a:grpSpLocks/>
              </p:cNvGrpSpPr>
              <p:nvPr/>
            </p:nvGrpSpPr>
            <p:grpSpPr bwMode="auto">
              <a:xfrm>
                <a:off x="4749" y="668"/>
                <a:ext cx="581" cy="145"/>
                <a:chOff x="614" y="2568"/>
                <a:chExt cx="725" cy="139"/>
              </a:xfrm>
            </p:grpSpPr>
            <p:sp>
              <p:nvSpPr>
                <p:cNvPr id="92444" name="AutoShape 154"/>
                <p:cNvSpPr>
                  <a:spLocks noChangeArrowheads="1"/>
                </p:cNvSpPr>
                <p:nvPr/>
              </p:nvSpPr>
              <p:spPr bwMode="auto">
                <a:xfrm>
                  <a:off x="617" y="2569"/>
                  <a:ext cx="721" cy="138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hangingPunct="0">
                    <a:defRPr/>
                  </a:pPr>
                  <a:endParaRPr lang="en-US">
                    <a:solidFill>
                      <a:srgbClr val="000000"/>
                    </a:solidFill>
                    <a:latin typeface="Comic Sans MS" charset="0"/>
                    <a:ea typeface="ＭＳ Ｐゴシック" charset="0"/>
                  </a:endParaRPr>
                </a:p>
              </p:txBody>
            </p:sp>
            <p:sp>
              <p:nvSpPr>
                <p:cNvPr id="92445" name="AutoShape 155"/>
                <p:cNvSpPr>
                  <a:spLocks noChangeArrowheads="1"/>
                </p:cNvSpPr>
                <p:nvPr/>
              </p:nvSpPr>
              <p:spPr bwMode="auto">
                <a:xfrm>
                  <a:off x="634" y="2587"/>
                  <a:ext cx="688" cy="100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hangingPunct="0">
                    <a:defRPr/>
                  </a:pPr>
                  <a:endParaRPr lang="en-US">
                    <a:solidFill>
                      <a:srgbClr val="000000"/>
                    </a:solidFill>
                    <a:latin typeface="Comic Sans MS" charset="0"/>
                    <a:ea typeface="ＭＳ Ｐゴシック" charset="0"/>
                  </a:endParaRPr>
                </a:p>
              </p:txBody>
            </p:sp>
          </p:grpSp>
          <p:sp>
            <p:nvSpPr>
              <p:cNvPr id="92420" name="Rectangle 156"/>
              <p:cNvSpPr>
                <a:spLocks noChangeArrowheads="1"/>
              </p:cNvSpPr>
              <p:nvPr/>
            </p:nvSpPr>
            <p:spPr bwMode="auto">
              <a:xfrm>
                <a:off x="4221" y="1015"/>
                <a:ext cx="599" cy="52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grpSp>
            <p:nvGrpSpPr>
              <p:cNvPr id="467997" name="Group 157"/>
              <p:cNvGrpSpPr>
                <a:grpSpLocks/>
              </p:cNvGrpSpPr>
              <p:nvPr/>
            </p:nvGrpSpPr>
            <p:grpSpPr bwMode="auto">
              <a:xfrm>
                <a:off x="4747" y="994"/>
                <a:ext cx="581" cy="134"/>
                <a:chOff x="614" y="2568"/>
                <a:chExt cx="725" cy="139"/>
              </a:xfrm>
            </p:grpSpPr>
            <p:sp>
              <p:nvSpPr>
                <p:cNvPr id="92442" name="AutoShape 158"/>
                <p:cNvSpPr>
                  <a:spLocks noChangeArrowheads="1"/>
                </p:cNvSpPr>
                <p:nvPr/>
              </p:nvSpPr>
              <p:spPr bwMode="auto">
                <a:xfrm>
                  <a:off x="611" y="2570"/>
                  <a:ext cx="730" cy="136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hangingPunct="0">
                    <a:defRPr/>
                  </a:pPr>
                  <a:endParaRPr lang="en-US">
                    <a:solidFill>
                      <a:srgbClr val="000000"/>
                    </a:solidFill>
                    <a:latin typeface="Comic Sans MS" charset="0"/>
                    <a:ea typeface="ＭＳ Ｐゴシック" charset="0"/>
                  </a:endParaRPr>
                </a:p>
              </p:txBody>
            </p:sp>
            <p:sp>
              <p:nvSpPr>
                <p:cNvPr id="92443" name="AutoShape 159"/>
                <p:cNvSpPr>
                  <a:spLocks noChangeArrowheads="1"/>
                </p:cNvSpPr>
                <p:nvPr/>
              </p:nvSpPr>
              <p:spPr bwMode="auto">
                <a:xfrm>
                  <a:off x="628" y="2583"/>
                  <a:ext cx="696" cy="109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hangingPunct="0">
                    <a:defRPr/>
                  </a:pPr>
                  <a:endParaRPr lang="en-US">
                    <a:solidFill>
                      <a:srgbClr val="000000"/>
                    </a:solidFill>
                    <a:latin typeface="Comic Sans MS" charset="0"/>
                    <a:ea typeface="ＭＳ Ｐゴシック" charset="0"/>
                  </a:endParaRPr>
                </a:p>
              </p:txBody>
            </p:sp>
          </p:grpSp>
          <p:sp>
            <p:nvSpPr>
              <p:cNvPr id="92422" name="Rectangle 160"/>
              <p:cNvSpPr>
                <a:spLocks noChangeArrowheads="1"/>
              </p:cNvSpPr>
              <p:nvPr/>
            </p:nvSpPr>
            <p:spPr bwMode="auto">
              <a:xfrm>
                <a:off x="4214" y="1356"/>
                <a:ext cx="599" cy="46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2423" name="Rectangle 161"/>
              <p:cNvSpPr>
                <a:spLocks noChangeArrowheads="1"/>
              </p:cNvSpPr>
              <p:nvPr/>
            </p:nvSpPr>
            <p:spPr bwMode="auto">
              <a:xfrm>
                <a:off x="4228" y="1657"/>
                <a:ext cx="599" cy="46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grpSp>
            <p:nvGrpSpPr>
              <p:cNvPr id="468002" name="Group 162"/>
              <p:cNvGrpSpPr>
                <a:grpSpLocks/>
              </p:cNvGrpSpPr>
              <p:nvPr/>
            </p:nvGrpSpPr>
            <p:grpSpPr bwMode="auto">
              <a:xfrm>
                <a:off x="4735" y="1627"/>
                <a:ext cx="582" cy="151"/>
                <a:chOff x="614" y="2568"/>
                <a:chExt cx="725" cy="139"/>
              </a:xfrm>
            </p:grpSpPr>
            <p:sp>
              <p:nvSpPr>
                <p:cNvPr id="92440" name="AutoShape 163"/>
                <p:cNvSpPr>
                  <a:spLocks noChangeArrowheads="1"/>
                </p:cNvSpPr>
                <p:nvPr/>
              </p:nvSpPr>
              <p:spPr bwMode="auto">
                <a:xfrm>
                  <a:off x="618" y="2571"/>
                  <a:ext cx="720" cy="139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hangingPunct="0">
                    <a:defRPr/>
                  </a:pPr>
                  <a:endParaRPr lang="en-US">
                    <a:solidFill>
                      <a:srgbClr val="000000"/>
                    </a:solidFill>
                    <a:latin typeface="Comic Sans MS" charset="0"/>
                    <a:ea typeface="ＭＳ Ｐゴシック" charset="0"/>
                  </a:endParaRPr>
                </a:p>
              </p:txBody>
            </p:sp>
            <p:sp>
              <p:nvSpPr>
                <p:cNvPr id="92441" name="AutoShape 164"/>
                <p:cNvSpPr>
                  <a:spLocks noChangeArrowheads="1"/>
                </p:cNvSpPr>
                <p:nvPr/>
              </p:nvSpPr>
              <p:spPr bwMode="auto">
                <a:xfrm>
                  <a:off x="635" y="2589"/>
                  <a:ext cx="686" cy="102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hangingPunct="0">
                    <a:defRPr/>
                  </a:pPr>
                  <a:endParaRPr lang="en-US">
                    <a:solidFill>
                      <a:srgbClr val="000000"/>
                    </a:solidFill>
                    <a:latin typeface="Comic Sans MS" charset="0"/>
                    <a:ea typeface="ＭＳ Ｐゴシック" charset="0"/>
                  </a:endParaRPr>
                </a:p>
              </p:txBody>
            </p:sp>
          </p:grpSp>
          <p:sp>
            <p:nvSpPr>
              <p:cNvPr id="468005" name="Freeform 165"/>
              <p:cNvSpPr>
                <a:spLocks/>
              </p:cNvSpPr>
              <p:nvPr/>
            </p:nvSpPr>
            <p:spPr bwMode="auto">
              <a:xfrm>
                <a:off x="5288" y="1354"/>
                <a:ext cx="263" cy="188"/>
              </a:xfrm>
              <a:custGeom>
                <a:avLst/>
                <a:gdLst>
                  <a:gd name="T0" fmla="*/ 2 w 328"/>
                  <a:gd name="T1" fmla="*/ 0 h 226"/>
                  <a:gd name="T2" fmla="*/ 136 w 328"/>
                  <a:gd name="T3" fmla="*/ 61 h 226"/>
                  <a:gd name="T4" fmla="*/ 135 w 328"/>
                  <a:gd name="T5" fmla="*/ 108 h 226"/>
                  <a:gd name="T6" fmla="*/ 0 w 328"/>
                  <a:gd name="T7" fmla="*/ 47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l-GR"/>
              </a:p>
            </p:txBody>
          </p:sp>
          <p:grpSp>
            <p:nvGrpSpPr>
              <p:cNvPr id="468006" name="Group 166"/>
              <p:cNvGrpSpPr>
                <a:grpSpLocks/>
              </p:cNvGrpSpPr>
              <p:nvPr/>
            </p:nvGrpSpPr>
            <p:grpSpPr bwMode="auto">
              <a:xfrm>
                <a:off x="4739" y="1327"/>
                <a:ext cx="582" cy="139"/>
                <a:chOff x="614" y="2568"/>
                <a:chExt cx="725" cy="139"/>
              </a:xfrm>
            </p:grpSpPr>
            <p:sp>
              <p:nvSpPr>
                <p:cNvPr id="92438" name="AutoShape 167"/>
                <p:cNvSpPr>
                  <a:spLocks noChangeArrowheads="1"/>
                </p:cNvSpPr>
                <p:nvPr/>
              </p:nvSpPr>
              <p:spPr bwMode="auto">
                <a:xfrm>
                  <a:off x="613" y="2571"/>
                  <a:ext cx="729" cy="137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hangingPunct="0">
                    <a:defRPr/>
                  </a:pPr>
                  <a:endParaRPr lang="en-US">
                    <a:solidFill>
                      <a:srgbClr val="000000"/>
                    </a:solidFill>
                    <a:latin typeface="Comic Sans MS" charset="0"/>
                    <a:ea typeface="ＭＳ Ｐゴシック" charset="0"/>
                  </a:endParaRPr>
                </a:p>
              </p:txBody>
            </p:sp>
            <p:sp>
              <p:nvSpPr>
                <p:cNvPr id="92439" name="AutoShape 168"/>
                <p:cNvSpPr>
                  <a:spLocks noChangeArrowheads="1"/>
                </p:cNvSpPr>
                <p:nvPr/>
              </p:nvSpPr>
              <p:spPr bwMode="auto">
                <a:xfrm>
                  <a:off x="630" y="2584"/>
                  <a:ext cx="695" cy="105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hangingPunct="0">
                    <a:defRPr/>
                  </a:pPr>
                  <a:endParaRPr lang="en-US">
                    <a:solidFill>
                      <a:srgbClr val="000000"/>
                    </a:solidFill>
                    <a:latin typeface="Comic Sans MS" charset="0"/>
                    <a:ea typeface="ＭＳ Ｐゴシック" charset="0"/>
                  </a:endParaRPr>
                </a:p>
              </p:txBody>
            </p:sp>
          </p:grpSp>
          <p:sp>
            <p:nvSpPr>
              <p:cNvPr id="92427" name="Rectangle 169"/>
              <p:cNvSpPr>
                <a:spLocks noChangeArrowheads="1"/>
              </p:cNvSpPr>
              <p:nvPr/>
            </p:nvSpPr>
            <p:spPr bwMode="auto">
              <a:xfrm>
                <a:off x="5255" y="426"/>
                <a:ext cx="68" cy="2297"/>
              </a:xfrm>
              <a:prstGeom prst="rect">
                <a:avLst/>
              </a:prstGeom>
              <a:gradFill rotWithShape="1">
                <a:gsLst>
                  <a:gs pos="0">
                    <a:srgbClr val="333333"/>
                  </a:gs>
                  <a:gs pos="5000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468010" name="Freeform 170"/>
              <p:cNvSpPr>
                <a:spLocks/>
              </p:cNvSpPr>
              <p:nvPr/>
            </p:nvSpPr>
            <p:spPr bwMode="auto">
              <a:xfrm>
                <a:off x="5312" y="1007"/>
                <a:ext cx="237" cy="213"/>
              </a:xfrm>
              <a:custGeom>
                <a:avLst/>
                <a:gdLst>
                  <a:gd name="T0" fmla="*/ 2 w 296"/>
                  <a:gd name="T1" fmla="*/ 0 h 256"/>
                  <a:gd name="T2" fmla="*/ 120 w 296"/>
                  <a:gd name="T3" fmla="*/ 69 h 256"/>
                  <a:gd name="T4" fmla="*/ 122 w 296"/>
                  <a:gd name="T5" fmla="*/ 122 h 256"/>
                  <a:gd name="T6" fmla="*/ 0 w 296"/>
                  <a:gd name="T7" fmla="*/ 47 h 256"/>
                  <a:gd name="T8" fmla="*/ 2 w 296"/>
                  <a:gd name="T9" fmla="*/ 0 h 2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96" h="256">
                    <a:moveTo>
                      <a:pt x="4" y="0"/>
                    </a:moveTo>
                    <a:cubicBezTo>
                      <a:pt x="55" y="10"/>
                      <a:pt x="144" y="68"/>
                      <a:pt x="292" y="144"/>
                    </a:cubicBezTo>
                    <a:cubicBezTo>
                      <a:pt x="290" y="178"/>
                      <a:pt x="296" y="188"/>
                      <a:pt x="296" y="256"/>
                    </a:cubicBezTo>
                    <a:cubicBezTo>
                      <a:pt x="296" y="256"/>
                      <a:pt x="160" y="176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68011" name="Freeform 171"/>
              <p:cNvSpPr>
                <a:spLocks/>
              </p:cNvSpPr>
              <p:nvPr/>
            </p:nvSpPr>
            <p:spPr bwMode="auto">
              <a:xfrm>
                <a:off x="5315" y="680"/>
                <a:ext cx="244" cy="240"/>
              </a:xfrm>
              <a:custGeom>
                <a:avLst/>
                <a:gdLst>
                  <a:gd name="T0" fmla="*/ 0 w 304"/>
                  <a:gd name="T1" fmla="*/ 0 h 288"/>
                  <a:gd name="T2" fmla="*/ 126 w 304"/>
                  <a:gd name="T3" fmla="*/ 79 h 288"/>
                  <a:gd name="T4" fmla="*/ 118 w 304"/>
                  <a:gd name="T5" fmla="*/ 139 h 288"/>
                  <a:gd name="T6" fmla="*/ 3 w 304"/>
                  <a:gd name="T7" fmla="*/ 60 h 288"/>
                  <a:gd name="T8" fmla="*/ 0 w 304"/>
                  <a:gd name="T9" fmla="*/ 0 h 28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04" h="288">
                    <a:moveTo>
                      <a:pt x="0" y="0"/>
                    </a:moveTo>
                    <a:cubicBezTo>
                      <a:pt x="51" y="10"/>
                      <a:pt x="148" y="76"/>
                      <a:pt x="304" y="164"/>
                    </a:cubicBezTo>
                    <a:cubicBezTo>
                      <a:pt x="302" y="198"/>
                      <a:pt x="284" y="220"/>
                      <a:pt x="284" y="288"/>
                    </a:cubicBezTo>
                    <a:cubicBezTo>
                      <a:pt x="284" y="288"/>
                      <a:pt x="163" y="179"/>
                      <a:pt x="8" y="124"/>
                    </a:cubicBezTo>
                    <a:cubicBezTo>
                      <a:pt x="8" y="72"/>
                      <a:pt x="0" y="17"/>
                      <a:pt x="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92430" name="Oval 172"/>
              <p:cNvSpPr>
                <a:spLocks noChangeArrowheads="1"/>
              </p:cNvSpPr>
              <p:nvPr/>
            </p:nvSpPr>
            <p:spPr bwMode="auto">
              <a:xfrm>
                <a:off x="5520" y="2612"/>
                <a:ext cx="48" cy="98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468013" name="Freeform 173"/>
              <p:cNvSpPr>
                <a:spLocks/>
              </p:cNvSpPr>
              <p:nvPr/>
            </p:nvSpPr>
            <p:spPr bwMode="auto">
              <a:xfrm>
                <a:off x="5302" y="2614"/>
                <a:ext cx="245" cy="200"/>
              </a:xfrm>
              <a:custGeom>
                <a:avLst/>
                <a:gdLst>
                  <a:gd name="T0" fmla="*/ 0 w 306"/>
                  <a:gd name="T1" fmla="*/ 51 h 240"/>
                  <a:gd name="T2" fmla="*/ 2 w 306"/>
                  <a:gd name="T3" fmla="*/ 116 h 240"/>
                  <a:gd name="T4" fmla="*/ 126 w 306"/>
                  <a:gd name="T5" fmla="*/ 53 h 240"/>
                  <a:gd name="T6" fmla="*/ 123 w 306"/>
                  <a:gd name="T7" fmla="*/ 0 h 240"/>
                  <a:gd name="T8" fmla="*/ 0 w 306"/>
                  <a:gd name="T9" fmla="*/ 51 h 2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06" h="240">
                    <a:moveTo>
                      <a:pt x="0" y="106"/>
                    </a:moveTo>
                    <a:lnTo>
                      <a:pt x="2" y="240"/>
                    </a:lnTo>
                    <a:lnTo>
                      <a:pt x="306" y="110"/>
                    </a:lnTo>
                    <a:lnTo>
                      <a:pt x="300" y="0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333333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92432" name="AutoShape 174"/>
              <p:cNvSpPr>
                <a:spLocks noChangeArrowheads="1"/>
              </p:cNvSpPr>
              <p:nvPr/>
            </p:nvSpPr>
            <p:spPr bwMode="auto">
              <a:xfrm>
                <a:off x="4139" y="2678"/>
                <a:ext cx="1204" cy="164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2433" name="AutoShape 175"/>
              <p:cNvSpPr>
                <a:spLocks noChangeArrowheads="1"/>
              </p:cNvSpPr>
              <p:nvPr/>
            </p:nvSpPr>
            <p:spPr bwMode="auto">
              <a:xfrm>
                <a:off x="4207" y="2717"/>
                <a:ext cx="1068" cy="8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2434" name="Oval 176"/>
              <p:cNvSpPr>
                <a:spLocks noChangeArrowheads="1"/>
              </p:cNvSpPr>
              <p:nvPr/>
            </p:nvSpPr>
            <p:spPr bwMode="auto">
              <a:xfrm>
                <a:off x="4309" y="2383"/>
                <a:ext cx="156" cy="144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2435" name="Oval 177"/>
              <p:cNvSpPr>
                <a:spLocks noChangeArrowheads="1"/>
              </p:cNvSpPr>
              <p:nvPr/>
            </p:nvSpPr>
            <p:spPr bwMode="auto">
              <a:xfrm>
                <a:off x="4486" y="2383"/>
                <a:ext cx="163" cy="144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eaLnBrk="0" hangingPunct="0">
                  <a:defRPr/>
                </a:pPr>
                <a:endParaRPr lang="en-US">
                  <a:solidFill>
                    <a:srgbClr val="FF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2436" name="Oval 178"/>
              <p:cNvSpPr>
                <a:spLocks noChangeArrowheads="1"/>
              </p:cNvSpPr>
              <p:nvPr/>
            </p:nvSpPr>
            <p:spPr bwMode="auto">
              <a:xfrm>
                <a:off x="4663" y="2383"/>
                <a:ext cx="156" cy="144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2437" name="Rectangle 179"/>
              <p:cNvSpPr>
                <a:spLocks noChangeArrowheads="1"/>
              </p:cNvSpPr>
              <p:nvPr/>
            </p:nvSpPr>
            <p:spPr bwMode="auto">
              <a:xfrm>
                <a:off x="5065" y="1834"/>
                <a:ext cx="82" cy="772"/>
              </a:xfrm>
              <a:prstGeom prst="rect">
                <a:avLst/>
              </a:prstGeom>
              <a:solidFill>
                <a:srgbClr val="29292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</p:grpSp>
        <p:grpSp>
          <p:nvGrpSpPr>
            <p:cNvPr id="468020" name="Group 48"/>
            <p:cNvGrpSpPr>
              <a:grpSpLocks/>
            </p:cNvGrpSpPr>
            <p:nvPr/>
          </p:nvGrpSpPr>
          <p:grpSpPr bwMode="auto">
            <a:xfrm>
              <a:off x="2795471" y="3465563"/>
              <a:ext cx="735669" cy="376863"/>
              <a:chOff x="3600" y="219"/>
              <a:chExt cx="360" cy="175"/>
            </a:xfrm>
          </p:grpSpPr>
          <p:sp>
            <p:nvSpPr>
              <p:cNvPr id="92401" name="Oval 49"/>
              <p:cNvSpPr>
                <a:spLocks noChangeArrowheads="1"/>
              </p:cNvSpPr>
              <p:nvPr/>
            </p:nvSpPr>
            <p:spPr bwMode="auto">
              <a:xfrm>
                <a:off x="3603" y="297"/>
                <a:ext cx="357" cy="9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2402" name="Line 50"/>
              <p:cNvSpPr>
                <a:spLocks noChangeShapeType="1"/>
              </p:cNvSpPr>
              <p:nvPr/>
            </p:nvSpPr>
            <p:spPr bwMode="auto">
              <a:xfrm>
                <a:off x="3603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2403" name="Line 51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2404" name="Rectangle 52"/>
              <p:cNvSpPr>
                <a:spLocks noChangeArrowheads="1"/>
              </p:cNvSpPr>
              <p:nvPr/>
            </p:nvSpPr>
            <p:spPr bwMode="auto">
              <a:xfrm>
                <a:off x="3603" y="289"/>
                <a:ext cx="353" cy="59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eaLnBrk="0" hangingPunct="0">
                  <a:defRPr/>
                </a:pPr>
                <a:endParaRPr lang="en-US" sz="2400" i="0">
                  <a:solidFill>
                    <a:srgbClr val="000000"/>
                  </a:solidFill>
                  <a:latin typeface="Times New Roman" charset="0"/>
                  <a:ea typeface="ＭＳ Ｐゴシック" charset="0"/>
                </a:endParaRPr>
              </a:p>
            </p:txBody>
          </p:sp>
          <p:sp>
            <p:nvSpPr>
              <p:cNvPr id="92405" name="Oval 53"/>
              <p:cNvSpPr>
                <a:spLocks noChangeArrowheads="1"/>
              </p:cNvSpPr>
              <p:nvPr/>
            </p:nvSpPr>
            <p:spPr bwMode="auto">
              <a:xfrm>
                <a:off x="3600" y="219"/>
                <a:ext cx="357" cy="113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grpSp>
            <p:nvGrpSpPr>
              <p:cNvPr id="468026" name="Group 54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92411" name="Line 55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hangingPunct="0">
                    <a:defRPr/>
                  </a:pPr>
                  <a:endParaRPr lang="en-US">
                    <a:latin typeface="Comic Sans MS" charset="0"/>
                    <a:ea typeface="ＭＳ Ｐゴシック" charset="0"/>
                  </a:endParaRPr>
                </a:p>
              </p:txBody>
            </p:sp>
            <p:sp>
              <p:nvSpPr>
                <p:cNvPr id="92412" name="Line 56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hangingPunct="0">
                    <a:defRPr/>
                  </a:pPr>
                  <a:endParaRPr lang="en-US">
                    <a:latin typeface="Comic Sans MS" charset="0"/>
                    <a:ea typeface="ＭＳ Ｐゴシック" charset="0"/>
                  </a:endParaRPr>
                </a:p>
              </p:txBody>
            </p:sp>
            <p:sp>
              <p:nvSpPr>
                <p:cNvPr id="92413" name="Line 57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hangingPunct="0">
                    <a:defRPr/>
                  </a:pPr>
                  <a:endParaRPr lang="en-US">
                    <a:latin typeface="Comic Sans MS" charset="0"/>
                    <a:ea typeface="ＭＳ Ｐゴシック" charset="0"/>
                  </a:endParaRPr>
                </a:p>
              </p:txBody>
            </p:sp>
          </p:grpSp>
          <p:grpSp>
            <p:nvGrpSpPr>
              <p:cNvPr id="468030" name="Group 58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92408" name="Line 59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hangingPunct="0">
                    <a:defRPr/>
                  </a:pPr>
                  <a:endParaRPr lang="en-US">
                    <a:latin typeface="Comic Sans MS" charset="0"/>
                    <a:ea typeface="ＭＳ Ｐゴシック" charset="0"/>
                  </a:endParaRPr>
                </a:p>
              </p:txBody>
            </p:sp>
            <p:sp>
              <p:nvSpPr>
                <p:cNvPr id="92409" name="Line 60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hangingPunct="0">
                    <a:defRPr/>
                  </a:pPr>
                  <a:endParaRPr lang="en-US">
                    <a:latin typeface="Comic Sans MS" charset="0"/>
                    <a:ea typeface="ＭＳ Ｐゴシック" charset="0"/>
                  </a:endParaRPr>
                </a:p>
              </p:txBody>
            </p:sp>
            <p:sp>
              <p:nvSpPr>
                <p:cNvPr id="92410" name="Line 61"/>
                <p:cNvSpPr>
                  <a:spLocks noChangeShapeType="1"/>
                </p:cNvSpPr>
                <p:nvPr/>
              </p:nvSpPr>
              <p:spPr bwMode="auto">
                <a:xfrm>
                  <a:off x="2894" y="853"/>
                  <a:ext cx="52" cy="93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hangingPunct="0">
                    <a:defRPr/>
                  </a:pPr>
                  <a:endParaRPr lang="en-US">
                    <a:latin typeface="Comic Sans MS" charset="0"/>
                    <a:ea typeface="ＭＳ Ｐゴシック" charset="0"/>
                  </a:endParaRPr>
                </a:p>
              </p:txBody>
            </p:sp>
          </p:grpSp>
        </p:grpSp>
      </p:grpSp>
      <p:sp>
        <p:nvSpPr>
          <p:cNvPr id="468034" name="Freeform 293"/>
          <p:cNvSpPr>
            <a:spLocks/>
          </p:cNvSpPr>
          <p:nvPr/>
        </p:nvSpPr>
        <p:spPr bwMode="auto">
          <a:xfrm>
            <a:off x="239713" y="4799013"/>
            <a:ext cx="3963987" cy="1716087"/>
          </a:xfrm>
          <a:custGeom>
            <a:avLst/>
            <a:gdLst>
              <a:gd name="T0" fmla="*/ 2147483647 w 2497"/>
              <a:gd name="T1" fmla="*/ 2147483647 h 1081"/>
              <a:gd name="T2" fmla="*/ 2147483647 w 2497"/>
              <a:gd name="T3" fmla="*/ 2147483647 h 1081"/>
              <a:gd name="T4" fmla="*/ 2147483647 w 2497"/>
              <a:gd name="T5" fmla="*/ 2147483647 h 1081"/>
              <a:gd name="T6" fmla="*/ 2147483647 w 2497"/>
              <a:gd name="T7" fmla="*/ 2147483647 h 1081"/>
              <a:gd name="T8" fmla="*/ 2147483647 w 2497"/>
              <a:gd name="T9" fmla="*/ 2147483647 h 1081"/>
              <a:gd name="T10" fmla="*/ 2147483647 w 2497"/>
              <a:gd name="T11" fmla="*/ 2147483647 h 1081"/>
              <a:gd name="T12" fmla="*/ 2147483647 w 2497"/>
              <a:gd name="T13" fmla="*/ 2147483647 h 1081"/>
              <a:gd name="T14" fmla="*/ 2147483647 w 2497"/>
              <a:gd name="T15" fmla="*/ 2147483647 h 1081"/>
              <a:gd name="T16" fmla="*/ 2147483647 w 2497"/>
              <a:gd name="T17" fmla="*/ 2147483647 h 1081"/>
              <a:gd name="T18" fmla="*/ 2147483647 w 2497"/>
              <a:gd name="T19" fmla="*/ 2147483647 h 1081"/>
              <a:gd name="T20" fmla="*/ 2147483647 w 2497"/>
              <a:gd name="T21" fmla="*/ 2147483647 h 1081"/>
              <a:gd name="T22" fmla="*/ 2147483647 w 2497"/>
              <a:gd name="T23" fmla="*/ 2147483647 h 1081"/>
              <a:gd name="T24" fmla="*/ 2147483647 w 2497"/>
              <a:gd name="T25" fmla="*/ 2147483647 h 1081"/>
              <a:gd name="T26" fmla="*/ 2147483647 w 2497"/>
              <a:gd name="T27" fmla="*/ 2147483647 h 1081"/>
              <a:gd name="T28" fmla="*/ 2147483647 w 2497"/>
              <a:gd name="T29" fmla="*/ 2147483647 h 1081"/>
              <a:gd name="T30" fmla="*/ 2147483647 w 2497"/>
              <a:gd name="T31" fmla="*/ 2147483647 h 1081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2497" h="1081">
                <a:moveTo>
                  <a:pt x="475" y="274"/>
                </a:moveTo>
                <a:cubicBezTo>
                  <a:pt x="381" y="316"/>
                  <a:pt x="280" y="389"/>
                  <a:pt x="204" y="437"/>
                </a:cubicBezTo>
                <a:cubicBezTo>
                  <a:pt x="128" y="485"/>
                  <a:pt x="42" y="503"/>
                  <a:pt x="21" y="559"/>
                </a:cubicBezTo>
                <a:cubicBezTo>
                  <a:pt x="0" y="615"/>
                  <a:pt x="56" y="734"/>
                  <a:pt x="75" y="776"/>
                </a:cubicBezTo>
                <a:cubicBezTo>
                  <a:pt x="94" y="818"/>
                  <a:pt x="116" y="789"/>
                  <a:pt x="136" y="810"/>
                </a:cubicBezTo>
                <a:cubicBezTo>
                  <a:pt x="156" y="831"/>
                  <a:pt x="167" y="876"/>
                  <a:pt x="197" y="905"/>
                </a:cubicBezTo>
                <a:cubicBezTo>
                  <a:pt x="227" y="934"/>
                  <a:pt x="231" y="970"/>
                  <a:pt x="319" y="986"/>
                </a:cubicBezTo>
                <a:cubicBezTo>
                  <a:pt x="407" y="1002"/>
                  <a:pt x="554" y="1003"/>
                  <a:pt x="726" y="1000"/>
                </a:cubicBezTo>
                <a:cubicBezTo>
                  <a:pt x="898" y="997"/>
                  <a:pt x="1146" y="961"/>
                  <a:pt x="1349" y="966"/>
                </a:cubicBezTo>
                <a:cubicBezTo>
                  <a:pt x="1552" y="971"/>
                  <a:pt x="1785" y="1028"/>
                  <a:pt x="1945" y="1033"/>
                </a:cubicBezTo>
                <a:cubicBezTo>
                  <a:pt x="2105" y="1038"/>
                  <a:pt x="2225" y="1081"/>
                  <a:pt x="2311" y="993"/>
                </a:cubicBezTo>
                <a:cubicBezTo>
                  <a:pt x="2397" y="905"/>
                  <a:pt x="2497" y="662"/>
                  <a:pt x="2460" y="506"/>
                </a:cubicBezTo>
                <a:cubicBezTo>
                  <a:pt x="2423" y="350"/>
                  <a:pt x="2280" y="116"/>
                  <a:pt x="2088" y="58"/>
                </a:cubicBezTo>
                <a:cubicBezTo>
                  <a:pt x="1896" y="0"/>
                  <a:pt x="1528" y="138"/>
                  <a:pt x="1308" y="159"/>
                </a:cubicBezTo>
                <a:cubicBezTo>
                  <a:pt x="1088" y="180"/>
                  <a:pt x="906" y="167"/>
                  <a:pt x="766" y="186"/>
                </a:cubicBezTo>
                <a:cubicBezTo>
                  <a:pt x="626" y="205"/>
                  <a:pt x="569" y="232"/>
                  <a:pt x="475" y="274"/>
                </a:cubicBezTo>
                <a:close/>
              </a:path>
            </a:pathLst>
          </a:custGeom>
          <a:gradFill rotWithShape="1">
            <a:gsLst>
              <a:gs pos="0">
                <a:srgbClr val="00CCFF"/>
              </a:gs>
              <a:gs pos="100000">
                <a:srgbClr val="FFFFFF"/>
              </a:gs>
            </a:gsLst>
            <a:lin ang="0" scaled="1"/>
          </a:gradFill>
          <a:ln w="9525" cap="flat" cmpd="sng">
            <a:noFill/>
            <a:prstDash val="solid"/>
            <a:round/>
            <a:headEnd/>
            <a:tailEnd/>
          </a:ln>
          <a:effectLst/>
        </p:spPr>
        <p:txBody>
          <a:bodyPr wrap="none"/>
          <a:lstStyle/>
          <a:p>
            <a:endParaRPr lang="el-GR"/>
          </a:p>
        </p:txBody>
      </p:sp>
      <p:grpSp>
        <p:nvGrpSpPr>
          <p:cNvPr id="706603" name="Group 43"/>
          <p:cNvGrpSpPr>
            <a:grpSpLocks/>
          </p:cNvGrpSpPr>
          <p:nvPr/>
        </p:nvGrpSpPr>
        <p:grpSpPr bwMode="auto">
          <a:xfrm>
            <a:off x="1112838" y="1260475"/>
            <a:ext cx="976312" cy="1460500"/>
            <a:chOff x="651" y="681"/>
            <a:chExt cx="615" cy="920"/>
          </a:xfrm>
        </p:grpSpPr>
        <p:sp>
          <p:nvSpPr>
            <p:cNvPr id="468036" name="Freeform 44"/>
            <p:cNvSpPr>
              <a:spLocks/>
            </p:cNvSpPr>
            <p:nvPr/>
          </p:nvSpPr>
          <p:spPr bwMode="auto">
            <a:xfrm>
              <a:off x="662" y="698"/>
              <a:ext cx="604" cy="903"/>
            </a:xfrm>
            <a:custGeom>
              <a:avLst/>
              <a:gdLst>
                <a:gd name="T0" fmla="*/ 496 w 604"/>
                <a:gd name="T1" fmla="*/ 0 h 903"/>
                <a:gd name="T2" fmla="*/ 604 w 604"/>
                <a:gd name="T3" fmla="*/ 903 h 903"/>
                <a:gd name="T4" fmla="*/ 0 w 604"/>
                <a:gd name="T5" fmla="*/ 788 h 903"/>
                <a:gd name="T6" fmla="*/ 456 w 604"/>
                <a:gd name="T7" fmla="*/ 750 h 903"/>
                <a:gd name="T8" fmla="*/ 496 w 604"/>
                <a:gd name="T9" fmla="*/ 0 h 90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04" h="903">
                  <a:moveTo>
                    <a:pt x="496" y="0"/>
                  </a:moveTo>
                  <a:lnTo>
                    <a:pt x="604" y="903"/>
                  </a:lnTo>
                  <a:lnTo>
                    <a:pt x="0" y="788"/>
                  </a:lnTo>
                  <a:lnTo>
                    <a:pt x="456" y="750"/>
                  </a:lnTo>
                  <a:lnTo>
                    <a:pt x="496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FF0000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l-GR"/>
            </a:p>
          </p:txBody>
        </p:sp>
        <p:grpSp>
          <p:nvGrpSpPr>
            <p:cNvPr id="468037" name="Group 45"/>
            <p:cNvGrpSpPr>
              <a:grpSpLocks/>
            </p:cNvGrpSpPr>
            <p:nvPr/>
          </p:nvGrpSpPr>
          <p:grpSpPr bwMode="auto">
            <a:xfrm>
              <a:off x="651" y="681"/>
              <a:ext cx="500" cy="828"/>
              <a:chOff x="569" y="2954"/>
              <a:chExt cx="500" cy="828"/>
            </a:xfrm>
          </p:grpSpPr>
          <p:sp>
            <p:nvSpPr>
              <p:cNvPr id="92382" name="Rectangle 46"/>
              <p:cNvSpPr>
                <a:spLocks noChangeArrowheads="1"/>
              </p:cNvSpPr>
              <p:nvPr/>
            </p:nvSpPr>
            <p:spPr bwMode="auto">
              <a:xfrm>
                <a:off x="576" y="2973"/>
                <a:ext cx="493" cy="790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2383" name="Text Box 47"/>
              <p:cNvSpPr txBox="1">
                <a:spLocks noChangeArrowheads="1"/>
              </p:cNvSpPr>
              <p:nvPr/>
            </p:nvSpPr>
            <p:spPr bwMode="auto">
              <a:xfrm>
                <a:off x="607" y="2954"/>
                <a:ext cx="449" cy="8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algn="ctr" eaLnBrk="0" hangingPunct="0">
                  <a:defRPr/>
                </a:pPr>
                <a:r>
                  <a:rPr lang="en-US" sz="1600" i="0" smtClean="0">
                    <a:solidFill>
                      <a:srgbClr val="000000"/>
                    </a:solidFill>
                    <a:latin typeface="Arial" charset="0"/>
                  </a:rPr>
                  <a:t>HTTP</a:t>
                </a:r>
              </a:p>
              <a:p>
                <a:pPr algn="ctr" eaLnBrk="0" hangingPunct="0">
                  <a:defRPr/>
                </a:pPr>
                <a:r>
                  <a:rPr lang="en-US" sz="1600" i="0" smtClean="0">
                    <a:solidFill>
                      <a:srgbClr val="000000"/>
                    </a:solidFill>
                    <a:latin typeface="Arial" charset="0"/>
                  </a:rPr>
                  <a:t>TCP</a:t>
                </a:r>
              </a:p>
              <a:p>
                <a:pPr algn="ctr" eaLnBrk="0" hangingPunct="0">
                  <a:defRPr/>
                </a:pPr>
                <a:r>
                  <a:rPr lang="en-US" sz="1600" i="0" smtClean="0">
                    <a:solidFill>
                      <a:srgbClr val="000000"/>
                    </a:solidFill>
                    <a:latin typeface="Arial" charset="0"/>
                  </a:rPr>
                  <a:t>IP</a:t>
                </a:r>
              </a:p>
              <a:p>
                <a:pPr algn="ctr" eaLnBrk="0" hangingPunct="0">
                  <a:defRPr/>
                </a:pPr>
                <a:r>
                  <a:rPr lang="en-US" sz="1600" i="0" smtClean="0">
                    <a:solidFill>
                      <a:srgbClr val="000000"/>
                    </a:solidFill>
                    <a:latin typeface="Arial" charset="0"/>
                  </a:rPr>
                  <a:t>Eth</a:t>
                </a:r>
              </a:p>
              <a:p>
                <a:pPr algn="ctr" eaLnBrk="0" hangingPunct="0">
                  <a:defRPr/>
                </a:pPr>
                <a:r>
                  <a:rPr lang="en-US" sz="1600" i="0" smtClean="0">
                    <a:solidFill>
                      <a:srgbClr val="000000"/>
                    </a:solidFill>
                    <a:latin typeface="Arial" charset="0"/>
                  </a:rPr>
                  <a:t>Phy</a:t>
                </a:r>
              </a:p>
            </p:txBody>
          </p:sp>
          <p:sp>
            <p:nvSpPr>
              <p:cNvPr id="92384" name="Line 48"/>
              <p:cNvSpPr>
                <a:spLocks noChangeShapeType="1"/>
              </p:cNvSpPr>
              <p:nvPr/>
            </p:nvSpPr>
            <p:spPr bwMode="auto">
              <a:xfrm>
                <a:off x="578" y="3130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 eaLnBrk="0" hangingPunct="0">
                  <a:defRPr/>
                </a:pPr>
                <a:endParaRPr lang="en-US"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2385" name="Line 49"/>
              <p:cNvSpPr>
                <a:spLocks noChangeShapeType="1"/>
              </p:cNvSpPr>
              <p:nvPr/>
            </p:nvSpPr>
            <p:spPr bwMode="auto">
              <a:xfrm>
                <a:off x="575" y="3289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 eaLnBrk="0" hangingPunct="0">
                  <a:defRPr/>
                </a:pPr>
                <a:endParaRPr lang="en-US"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2386" name="Line 50"/>
              <p:cNvSpPr>
                <a:spLocks noChangeShapeType="1"/>
              </p:cNvSpPr>
              <p:nvPr/>
            </p:nvSpPr>
            <p:spPr bwMode="auto">
              <a:xfrm>
                <a:off x="572" y="3448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 eaLnBrk="0" hangingPunct="0">
                  <a:defRPr/>
                </a:pPr>
                <a:endParaRPr lang="en-US"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2387" name="Line 51"/>
              <p:cNvSpPr>
                <a:spLocks noChangeShapeType="1"/>
              </p:cNvSpPr>
              <p:nvPr/>
            </p:nvSpPr>
            <p:spPr bwMode="auto">
              <a:xfrm>
                <a:off x="569" y="3607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 eaLnBrk="0" hangingPunct="0">
                  <a:defRPr/>
                </a:pPr>
                <a:endParaRPr lang="en-US">
                  <a:latin typeface="Comic Sans MS" charset="0"/>
                  <a:ea typeface="ＭＳ Ｐゴシック" charset="0"/>
                </a:endParaRPr>
              </a:p>
            </p:txBody>
          </p:sp>
        </p:grpSp>
      </p:grpSp>
      <p:grpSp>
        <p:nvGrpSpPr>
          <p:cNvPr id="706885" name="Group 325"/>
          <p:cNvGrpSpPr>
            <a:grpSpLocks/>
          </p:cNvGrpSpPr>
          <p:nvPr/>
        </p:nvGrpSpPr>
        <p:grpSpPr bwMode="auto">
          <a:xfrm>
            <a:off x="360363" y="1233488"/>
            <a:ext cx="515937" cy="333375"/>
            <a:chOff x="328" y="678"/>
            <a:chExt cx="325" cy="210"/>
          </a:xfrm>
        </p:grpSpPr>
        <p:grpSp>
          <p:nvGrpSpPr>
            <p:cNvPr id="468045" name="Group 52"/>
            <p:cNvGrpSpPr>
              <a:grpSpLocks/>
            </p:cNvGrpSpPr>
            <p:nvPr/>
          </p:nvGrpSpPr>
          <p:grpSpPr bwMode="auto">
            <a:xfrm>
              <a:off x="328" y="693"/>
              <a:ext cx="325" cy="154"/>
              <a:chOff x="844" y="3337"/>
              <a:chExt cx="325" cy="154"/>
            </a:xfrm>
          </p:grpSpPr>
          <p:sp>
            <p:nvSpPr>
              <p:cNvPr id="92378" name="Rectangle 53"/>
              <p:cNvSpPr>
                <a:spLocks noChangeArrowheads="1"/>
              </p:cNvSpPr>
              <p:nvPr/>
            </p:nvSpPr>
            <p:spPr bwMode="auto">
              <a:xfrm>
                <a:off x="889" y="3370"/>
                <a:ext cx="245" cy="86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2379" name="Text Box 54"/>
              <p:cNvSpPr txBox="1">
                <a:spLocks noChangeArrowheads="1"/>
              </p:cNvSpPr>
              <p:nvPr/>
            </p:nvSpPr>
            <p:spPr bwMode="auto">
              <a:xfrm>
                <a:off x="844" y="3337"/>
                <a:ext cx="325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eaLnBrk="0" hangingPunct="0">
                  <a:defRPr/>
                </a:pPr>
                <a:r>
                  <a:rPr lang="en-US" sz="1000" i="0" smtClean="0">
                    <a:solidFill>
                      <a:srgbClr val="FFFFFF"/>
                    </a:solidFill>
                    <a:latin typeface="Arial" charset="0"/>
                  </a:rPr>
                  <a:t>HTTP</a:t>
                </a:r>
              </a:p>
            </p:txBody>
          </p:sp>
        </p:grpSp>
        <p:sp>
          <p:nvSpPr>
            <p:cNvPr id="92377" name="AutoShape 85"/>
            <p:cNvSpPr>
              <a:spLocks noChangeArrowheads="1"/>
            </p:cNvSpPr>
            <p:nvPr/>
          </p:nvSpPr>
          <p:spPr bwMode="auto">
            <a:xfrm>
              <a:off x="396" y="678"/>
              <a:ext cx="240" cy="210"/>
            </a:xfrm>
            <a:prstGeom prst="downArrow">
              <a:avLst>
                <a:gd name="adj1" fmla="val 49167"/>
                <a:gd name="adj2" fmla="val 24292"/>
              </a:avLst>
            </a:prstGeom>
            <a:gradFill rotWithShape="1">
              <a:gsLst>
                <a:gs pos="0">
                  <a:srgbClr val="FF0000">
                    <a:alpha val="25000"/>
                  </a:srgbClr>
                </a:gs>
                <a:gs pos="100000">
                  <a:srgbClr val="FF0000">
                    <a:alpha val="25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  <a:latin typeface="Comic Sans MS" charset="0"/>
                <a:ea typeface="ＭＳ Ｐゴシック" charset="0"/>
              </a:endParaRPr>
            </a:p>
          </p:txBody>
        </p:sp>
      </p:grpSp>
      <p:grpSp>
        <p:nvGrpSpPr>
          <p:cNvPr id="468049" name="Group 110"/>
          <p:cNvGrpSpPr>
            <a:grpSpLocks/>
          </p:cNvGrpSpPr>
          <p:nvPr/>
        </p:nvGrpSpPr>
        <p:grpSpPr bwMode="auto">
          <a:xfrm>
            <a:off x="2974975" y="5453063"/>
            <a:ext cx="757238" cy="379412"/>
            <a:chOff x="2466" y="2026"/>
            <a:chExt cx="477" cy="282"/>
          </a:xfrm>
        </p:grpSpPr>
        <p:sp>
          <p:nvSpPr>
            <p:cNvPr id="468050" name="Oval 111"/>
            <p:cNvSpPr>
              <a:spLocks noChangeArrowheads="1"/>
            </p:cNvSpPr>
            <p:nvPr/>
          </p:nvSpPr>
          <p:spPr bwMode="auto">
            <a:xfrm>
              <a:off x="2466" y="2168"/>
              <a:ext cx="476" cy="140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 i="0">
                <a:solidFill>
                  <a:srgbClr val="000000"/>
                </a:solidFill>
                <a:latin typeface="Arial" charset="0"/>
                <a:ea typeface="ＭＳ Ｐゴシック" charset="-128"/>
              </a:endParaRPr>
            </a:p>
          </p:txBody>
        </p:sp>
        <p:sp>
          <p:nvSpPr>
            <p:cNvPr id="468051" name="Line 112"/>
            <p:cNvSpPr>
              <a:spLocks noChangeShapeType="1"/>
            </p:cNvSpPr>
            <p:nvPr/>
          </p:nvSpPr>
          <p:spPr bwMode="auto">
            <a:xfrm>
              <a:off x="2470" y="2125"/>
              <a:ext cx="1" cy="8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68052" name="Rectangle 113"/>
            <p:cNvSpPr>
              <a:spLocks noChangeArrowheads="1"/>
            </p:cNvSpPr>
            <p:nvPr/>
          </p:nvSpPr>
          <p:spPr bwMode="auto">
            <a:xfrm>
              <a:off x="2470" y="2125"/>
              <a:ext cx="472" cy="111"/>
            </a:xfrm>
            <a:prstGeom prst="rect">
              <a:avLst/>
            </a:prstGeom>
            <a:solidFill>
              <a:srgbClr val="DDDDDD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 i="0">
                <a:solidFill>
                  <a:srgbClr val="000000"/>
                </a:solidFill>
                <a:latin typeface="Times New Roman" pitchFamily="18" charset="0"/>
                <a:ea typeface="ＭＳ Ｐゴシック" charset="-128"/>
              </a:endParaRPr>
            </a:p>
          </p:txBody>
        </p:sp>
        <p:sp>
          <p:nvSpPr>
            <p:cNvPr id="468053" name="Oval 114"/>
            <p:cNvSpPr>
              <a:spLocks noChangeArrowheads="1"/>
            </p:cNvSpPr>
            <p:nvPr/>
          </p:nvSpPr>
          <p:spPr bwMode="auto">
            <a:xfrm>
              <a:off x="2466" y="2026"/>
              <a:ext cx="476" cy="160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 i="0">
                <a:solidFill>
                  <a:srgbClr val="000000"/>
                </a:solidFill>
                <a:latin typeface="Arial" charset="0"/>
                <a:ea typeface="ＭＳ Ｐゴシック" charset="-128"/>
              </a:endParaRPr>
            </a:p>
          </p:txBody>
        </p:sp>
        <p:grpSp>
          <p:nvGrpSpPr>
            <p:cNvPr id="468054" name="Group 115"/>
            <p:cNvGrpSpPr>
              <a:grpSpLocks/>
            </p:cNvGrpSpPr>
            <p:nvPr/>
          </p:nvGrpSpPr>
          <p:grpSpPr bwMode="auto">
            <a:xfrm>
              <a:off x="2581" y="2061"/>
              <a:ext cx="236" cy="94"/>
              <a:chOff x="2848" y="848"/>
              <a:chExt cx="140" cy="98"/>
            </a:xfrm>
          </p:grpSpPr>
          <p:sp>
            <p:nvSpPr>
              <p:cNvPr id="468055" name="Line 116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68056" name="Line 117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68057" name="Line 118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468058" name="Group 119"/>
            <p:cNvGrpSpPr>
              <a:grpSpLocks/>
            </p:cNvGrpSpPr>
            <p:nvPr/>
          </p:nvGrpSpPr>
          <p:grpSpPr bwMode="auto">
            <a:xfrm flipV="1">
              <a:off x="2581" y="2060"/>
              <a:ext cx="236" cy="94"/>
              <a:chOff x="2848" y="848"/>
              <a:chExt cx="140" cy="98"/>
            </a:xfrm>
          </p:grpSpPr>
          <p:sp>
            <p:nvSpPr>
              <p:cNvPr id="468059" name="Line 120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68060" name="Line 121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68061" name="Line 122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sp>
          <p:nvSpPr>
            <p:cNvPr id="468062" name="Line 123"/>
            <p:cNvSpPr>
              <a:spLocks noChangeShapeType="1"/>
            </p:cNvSpPr>
            <p:nvPr/>
          </p:nvSpPr>
          <p:spPr bwMode="auto">
            <a:xfrm flipH="1">
              <a:off x="2942" y="2109"/>
              <a:ext cx="1" cy="12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68063" name="Line 124"/>
            <p:cNvSpPr>
              <a:spLocks noChangeShapeType="1"/>
            </p:cNvSpPr>
            <p:nvPr/>
          </p:nvSpPr>
          <p:spPr bwMode="auto">
            <a:xfrm flipH="1">
              <a:off x="2466" y="2117"/>
              <a:ext cx="1" cy="12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sp>
        <p:nvSpPr>
          <p:cNvPr id="468064" name="Line 136"/>
          <p:cNvSpPr>
            <a:spLocks noChangeShapeType="1"/>
          </p:cNvSpPr>
          <p:nvPr/>
        </p:nvSpPr>
        <p:spPr bwMode="auto">
          <a:xfrm flipV="1">
            <a:off x="2460625" y="5622925"/>
            <a:ext cx="490538" cy="15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68065" name="Text Box 137"/>
          <p:cNvSpPr txBox="1">
            <a:spLocks noChangeArrowheads="1"/>
          </p:cNvSpPr>
          <p:nvPr/>
        </p:nvSpPr>
        <p:spPr bwMode="auto">
          <a:xfrm>
            <a:off x="920750" y="6015038"/>
            <a:ext cx="159543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i="0">
                <a:solidFill>
                  <a:srgbClr val="000000"/>
                </a:solidFill>
                <a:latin typeface="Arial" charset="0"/>
                <a:ea typeface="ＭＳ Ｐゴシック" charset="-128"/>
              </a:rPr>
              <a:t>64.233.169.105</a:t>
            </a:r>
          </a:p>
        </p:txBody>
      </p:sp>
      <p:sp>
        <p:nvSpPr>
          <p:cNvPr id="468066" name="Text Box 138"/>
          <p:cNvSpPr txBox="1">
            <a:spLocks noChangeArrowheads="1"/>
          </p:cNvSpPr>
          <p:nvPr/>
        </p:nvSpPr>
        <p:spPr bwMode="auto">
          <a:xfrm>
            <a:off x="889000" y="5721350"/>
            <a:ext cx="11779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i="0">
                <a:solidFill>
                  <a:srgbClr val="000000"/>
                </a:solidFill>
                <a:latin typeface="Arial" charset="0"/>
                <a:ea typeface="ＭＳ Ｐゴシック" charset="-128"/>
              </a:rPr>
              <a:t>web server</a:t>
            </a:r>
          </a:p>
        </p:txBody>
      </p:sp>
      <p:grpSp>
        <p:nvGrpSpPr>
          <p:cNvPr id="468067" name="Group 194"/>
          <p:cNvGrpSpPr>
            <a:grpSpLocks/>
          </p:cNvGrpSpPr>
          <p:nvPr/>
        </p:nvGrpSpPr>
        <p:grpSpPr bwMode="auto">
          <a:xfrm>
            <a:off x="2887663" y="5829300"/>
            <a:ext cx="295275" cy="114300"/>
            <a:chOff x="3228" y="1776"/>
            <a:chExt cx="252" cy="96"/>
          </a:xfrm>
        </p:grpSpPr>
        <p:sp>
          <p:nvSpPr>
            <p:cNvPr id="468068" name="Line 195"/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68069" name="Line 196"/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468070" name="Group 197"/>
          <p:cNvGrpSpPr>
            <a:grpSpLocks/>
          </p:cNvGrpSpPr>
          <p:nvPr/>
        </p:nvGrpSpPr>
        <p:grpSpPr bwMode="auto">
          <a:xfrm flipH="1">
            <a:off x="3525838" y="5829300"/>
            <a:ext cx="295275" cy="114300"/>
            <a:chOff x="3228" y="1776"/>
            <a:chExt cx="252" cy="96"/>
          </a:xfrm>
        </p:grpSpPr>
        <p:sp>
          <p:nvSpPr>
            <p:cNvPr id="468071" name="Line 198"/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68072" name="Line 199"/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468073" name="Group 200"/>
          <p:cNvGrpSpPr>
            <a:grpSpLocks/>
          </p:cNvGrpSpPr>
          <p:nvPr/>
        </p:nvGrpSpPr>
        <p:grpSpPr bwMode="auto">
          <a:xfrm flipH="1" flipV="1">
            <a:off x="3730625" y="5534025"/>
            <a:ext cx="295275" cy="114300"/>
            <a:chOff x="3228" y="1776"/>
            <a:chExt cx="252" cy="96"/>
          </a:xfrm>
        </p:grpSpPr>
        <p:sp>
          <p:nvSpPr>
            <p:cNvPr id="468074" name="Line 201"/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68075" name="Line 202"/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706886" name="Group 326"/>
          <p:cNvGrpSpPr>
            <a:grpSpLocks/>
          </p:cNvGrpSpPr>
          <p:nvPr/>
        </p:nvGrpSpPr>
        <p:grpSpPr bwMode="auto">
          <a:xfrm>
            <a:off x="225425" y="4421188"/>
            <a:ext cx="1081088" cy="782637"/>
            <a:chOff x="59" y="863"/>
            <a:chExt cx="681" cy="493"/>
          </a:xfrm>
        </p:grpSpPr>
        <p:grpSp>
          <p:nvGrpSpPr>
            <p:cNvPr id="468077" name="Group 68"/>
            <p:cNvGrpSpPr>
              <a:grpSpLocks/>
            </p:cNvGrpSpPr>
            <p:nvPr/>
          </p:nvGrpSpPr>
          <p:grpSpPr bwMode="auto">
            <a:xfrm>
              <a:off x="177" y="1042"/>
              <a:ext cx="480" cy="112"/>
              <a:chOff x="627" y="3377"/>
              <a:chExt cx="480" cy="112"/>
            </a:xfrm>
          </p:grpSpPr>
          <p:sp>
            <p:nvSpPr>
              <p:cNvPr id="92339" name="Rectangle 69"/>
              <p:cNvSpPr>
                <a:spLocks noChangeArrowheads="1"/>
              </p:cNvSpPr>
              <p:nvPr/>
            </p:nvSpPr>
            <p:spPr bwMode="auto">
              <a:xfrm>
                <a:off x="636" y="3388"/>
                <a:ext cx="96" cy="9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2340" name="Rectangle 70"/>
              <p:cNvSpPr>
                <a:spLocks noChangeArrowheads="1"/>
              </p:cNvSpPr>
              <p:nvPr/>
            </p:nvSpPr>
            <p:spPr bwMode="auto">
              <a:xfrm>
                <a:off x="627" y="3377"/>
                <a:ext cx="480" cy="112"/>
              </a:xfrm>
              <a:prstGeom prst="rect">
                <a:avLst/>
              </a:prstGeom>
              <a:noFill/>
              <a:ln w="9525">
                <a:solidFill>
                  <a:schemeClr val="accent2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</p:grpSp>
        <p:grpSp>
          <p:nvGrpSpPr>
            <p:cNvPr id="468080" name="Group 301"/>
            <p:cNvGrpSpPr>
              <a:grpSpLocks/>
            </p:cNvGrpSpPr>
            <p:nvPr/>
          </p:nvGrpSpPr>
          <p:grpSpPr bwMode="auto">
            <a:xfrm>
              <a:off x="290" y="863"/>
              <a:ext cx="354" cy="154"/>
              <a:chOff x="290" y="875"/>
              <a:chExt cx="354" cy="154"/>
            </a:xfrm>
          </p:grpSpPr>
          <p:sp>
            <p:nvSpPr>
              <p:cNvPr id="92336" name="Rectangle 59"/>
              <p:cNvSpPr>
                <a:spLocks noChangeArrowheads="1"/>
              </p:cNvSpPr>
              <p:nvPr/>
            </p:nvSpPr>
            <p:spPr bwMode="auto">
              <a:xfrm>
                <a:off x="306" y="909"/>
                <a:ext cx="328" cy="8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2337" name="Rectangle 60"/>
              <p:cNvSpPr>
                <a:spLocks noChangeArrowheads="1"/>
              </p:cNvSpPr>
              <p:nvPr/>
            </p:nvSpPr>
            <p:spPr bwMode="auto">
              <a:xfrm>
                <a:off x="290" y="903"/>
                <a:ext cx="354" cy="94"/>
              </a:xfrm>
              <a:prstGeom prst="rect">
                <a:avLst/>
              </a:prstGeom>
              <a:noFill/>
              <a:ln w="9525">
                <a:solidFill>
                  <a:schemeClr val="accent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2338" name="Text Box 297"/>
              <p:cNvSpPr txBox="1">
                <a:spLocks noChangeArrowheads="1"/>
              </p:cNvSpPr>
              <p:nvPr/>
            </p:nvSpPr>
            <p:spPr bwMode="auto">
              <a:xfrm>
                <a:off x="332" y="875"/>
                <a:ext cx="280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eaLnBrk="0" hangingPunct="0">
                  <a:defRPr/>
                </a:pPr>
                <a:r>
                  <a:rPr lang="en-US" sz="1000" i="0" smtClean="0">
                    <a:solidFill>
                      <a:srgbClr val="000000"/>
                    </a:solidFill>
                    <a:latin typeface="Arial" charset="0"/>
                  </a:rPr>
                  <a:t>SYN</a:t>
                </a:r>
              </a:p>
            </p:txBody>
          </p:sp>
        </p:grpSp>
        <p:grpSp>
          <p:nvGrpSpPr>
            <p:cNvPr id="468084" name="Group 302"/>
            <p:cNvGrpSpPr>
              <a:grpSpLocks/>
            </p:cNvGrpSpPr>
            <p:nvPr/>
          </p:nvGrpSpPr>
          <p:grpSpPr bwMode="auto">
            <a:xfrm>
              <a:off x="284" y="1022"/>
              <a:ext cx="354" cy="154"/>
              <a:chOff x="290" y="875"/>
              <a:chExt cx="354" cy="154"/>
            </a:xfrm>
          </p:grpSpPr>
          <p:sp>
            <p:nvSpPr>
              <p:cNvPr id="92333" name="Rectangle 303"/>
              <p:cNvSpPr>
                <a:spLocks noChangeArrowheads="1"/>
              </p:cNvSpPr>
              <p:nvPr/>
            </p:nvSpPr>
            <p:spPr bwMode="auto">
              <a:xfrm>
                <a:off x="306" y="909"/>
                <a:ext cx="328" cy="8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2334" name="Rectangle 304"/>
              <p:cNvSpPr>
                <a:spLocks noChangeArrowheads="1"/>
              </p:cNvSpPr>
              <p:nvPr/>
            </p:nvSpPr>
            <p:spPr bwMode="auto">
              <a:xfrm>
                <a:off x="290" y="903"/>
                <a:ext cx="354" cy="94"/>
              </a:xfrm>
              <a:prstGeom prst="rect">
                <a:avLst/>
              </a:prstGeom>
              <a:noFill/>
              <a:ln w="9525">
                <a:solidFill>
                  <a:schemeClr val="accent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2335" name="Text Box 305"/>
              <p:cNvSpPr txBox="1">
                <a:spLocks noChangeArrowheads="1"/>
              </p:cNvSpPr>
              <p:nvPr/>
            </p:nvSpPr>
            <p:spPr bwMode="auto">
              <a:xfrm>
                <a:off x="332" y="875"/>
                <a:ext cx="280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eaLnBrk="0" hangingPunct="0">
                  <a:defRPr/>
                </a:pPr>
                <a:r>
                  <a:rPr lang="en-US" sz="1000" i="0" smtClean="0">
                    <a:solidFill>
                      <a:srgbClr val="000000"/>
                    </a:solidFill>
                    <a:latin typeface="Arial" charset="0"/>
                  </a:rPr>
                  <a:t>SYN</a:t>
                </a:r>
              </a:p>
            </p:txBody>
          </p:sp>
        </p:grpSp>
        <p:grpSp>
          <p:nvGrpSpPr>
            <p:cNvPr id="468088" name="Group 315"/>
            <p:cNvGrpSpPr>
              <a:grpSpLocks/>
            </p:cNvGrpSpPr>
            <p:nvPr/>
          </p:nvGrpSpPr>
          <p:grpSpPr bwMode="auto">
            <a:xfrm>
              <a:off x="59" y="1202"/>
              <a:ext cx="681" cy="154"/>
              <a:chOff x="410" y="1508"/>
              <a:chExt cx="681" cy="154"/>
            </a:xfrm>
          </p:grpSpPr>
          <p:sp>
            <p:nvSpPr>
              <p:cNvPr id="92324" name="Rectangle 316"/>
              <p:cNvSpPr>
                <a:spLocks noChangeArrowheads="1"/>
              </p:cNvSpPr>
              <p:nvPr/>
            </p:nvSpPr>
            <p:spPr bwMode="auto">
              <a:xfrm>
                <a:off x="410" y="1511"/>
                <a:ext cx="681" cy="13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2325" name="Rectangle 317"/>
              <p:cNvSpPr>
                <a:spLocks noChangeArrowheads="1"/>
              </p:cNvSpPr>
              <p:nvPr/>
            </p:nvSpPr>
            <p:spPr bwMode="auto">
              <a:xfrm>
                <a:off x="538" y="1536"/>
                <a:ext cx="96" cy="9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2326" name="Rectangle 318"/>
              <p:cNvSpPr>
                <a:spLocks noChangeArrowheads="1"/>
              </p:cNvSpPr>
              <p:nvPr/>
            </p:nvSpPr>
            <p:spPr bwMode="auto">
              <a:xfrm>
                <a:off x="529" y="1525"/>
                <a:ext cx="480" cy="112"/>
              </a:xfrm>
              <a:prstGeom prst="rect">
                <a:avLst/>
              </a:prstGeom>
              <a:noFill/>
              <a:ln w="9525">
                <a:solidFill>
                  <a:schemeClr val="accent2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2327" name="Rectangle 319"/>
              <p:cNvSpPr>
                <a:spLocks noChangeArrowheads="1"/>
              </p:cNvSpPr>
              <p:nvPr/>
            </p:nvSpPr>
            <p:spPr bwMode="auto">
              <a:xfrm>
                <a:off x="423" y="1527"/>
                <a:ext cx="94" cy="10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2328" name="Rectangle 320"/>
              <p:cNvSpPr>
                <a:spLocks noChangeArrowheads="1"/>
              </p:cNvSpPr>
              <p:nvPr/>
            </p:nvSpPr>
            <p:spPr bwMode="auto">
              <a:xfrm>
                <a:off x="1021" y="1526"/>
                <a:ext cx="60" cy="10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grpSp>
            <p:nvGrpSpPr>
              <p:cNvPr id="468094" name="Group 321"/>
              <p:cNvGrpSpPr>
                <a:grpSpLocks/>
              </p:cNvGrpSpPr>
              <p:nvPr/>
            </p:nvGrpSpPr>
            <p:grpSpPr bwMode="auto">
              <a:xfrm>
                <a:off x="647" y="1508"/>
                <a:ext cx="354" cy="154"/>
                <a:chOff x="290" y="875"/>
                <a:chExt cx="354" cy="154"/>
              </a:xfrm>
            </p:grpSpPr>
            <p:sp>
              <p:nvSpPr>
                <p:cNvPr id="92330" name="Rectangle 322"/>
                <p:cNvSpPr>
                  <a:spLocks noChangeArrowheads="1"/>
                </p:cNvSpPr>
                <p:nvPr/>
              </p:nvSpPr>
              <p:spPr bwMode="auto">
                <a:xfrm>
                  <a:off x="306" y="909"/>
                  <a:ext cx="328" cy="82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hangingPunct="0">
                    <a:defRPr/>
                  </a:pPr>
                  <a:endParaRPr lang="en-US">
                    <a:solidFill>
                      <a:srgbClr val="000000"/>
                    </a:solidFill>
                    <a:latin typeface="Comic Sans MS" charset="0"/>
                    <a:ea typeface="ＭＳ Ｐゴシック" charset="0"/>
                  </a:endParaRPr>
                </a:p>
              </p:txBody>
            </p:sp>
            <p:sp>
              <p:nvSpPr>
                <p:cNvPr id="92331" name="Rectangle 323"/>
                <p:cNvSpPr>
                  <a:spLocks noChangeArrowheads="1"/>
                </p:cNvSpPr>
                <p:nvPr/>
              </p:nvSpPr>
              <p:spPr bwMode="auto">
                <a:xfrm>
                  <a:off x="290" y="903"/>
                  <a:ext cx="354" cy="94"/>
                </a:xfrm>
                <a:prstGeom prst="rect">
                  <a:avLst/>
                </a:prstGeom>
                <a:noFill/>
                <a:ln w="9525">
                  <a:solidFill>
                    <a:schemeClr val="accent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hangingPunct="0">
                    <a:defRPr/>
                  </a:pPr>
                  <a:endParaRPr lang="en-US">
                    <a:solidFill>
                      <a:srgbClr val="000000"/>
                    </a:solidFill>
                    <a:latin typeface="Comic Sans MS" charset="0"/>
                    <a:ea typeface="ＭＳ Ｐゴシック" charset="0"/>
                  </a:endParaRPr>
                </a:p>
              </p:txBody>
            </p:sp>
            <p:sp>
              <p:nvSpPr>
                <p:cNvPr id="92332" name="Text Box 324"/>
                <p:cNvSpPr txBox="1">
                  <a:spLocks noChangeArrowheads="1"/>
                </p:cNvSpPr>
                <p:nvPr/>
              </p:nvSpPr>
              <p:spPr bwMode="auto">
                <a:xfrm>
                  <a:off x="332" y="875"/>
                  <a:ext cx="280" cy="15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1pPr>
                  <a:lvl2pPr marL="742950" indent="-285750"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2pPr>
                  <a:lvl3pPr marL="1143000" indent="-228600"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3pPr>
                  <a:lvl4pPr marL="1600200" indent="-228600"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4pPr>
                  <a:lvl5pPr marL="2057400" indent="-228600"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i="1"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9pPr>
                </a:lstStyle>
                <a:p>
                  <a:pPr eaLnBrk="0" hangingPunct="0">
                    <a:defRPr/>
                  </a:pPr>
                  <a:r>
                    <a:rPr lang="en-US" sz="1000" i="0" smtClean="0">
                      <a:solidFill>
                        <a:srgbClr val="000000"/>
                      </a:solidFill>
                      <a:latin typeface="Arial" charset="0"/>
                    </a:rPr>
                    <a:t>SYN</a:t>
                  </a:r>
                </a:p>
              </p:txBody>
            </p:sp>
          </p:grpSp>
        </p:grpSp>
      </p:grpSp>
      <p:grpSp>
        <p:nvGrpSpPr>
          <p:cNvPr id="706896" name="Group 336"/>
          <p:cNvGrpSpPr>
            <a:grpSpLocks/>
          </p:cNvGrpSpPr>
          <p:nvPr/>
        </p:nvGrpSpPr>
        <p:grpSpPr bwMode="auto">
          <a:xfrm>
            <a:off x="1427163" y="4144963"/>
            <a:ext cx="976312" cy="1460500"/>
            <a:chOff x="4000" y="1895"/>
            <a:chExt cx="615" cy="920"/>
          </a:xfrm>
        </p:grpSpPr>
        <p:sp>
          <p:nvSpPr>
            <p:cNvPr id="468099" name="Freeform 328"/>
            <p:cNvSpPr>
              <a:spLocks/>
            </p:cNvSpPr>
            <p:nvPr/>
          </p:nvSpPr>
          <p:spPr bwMode="auto">
            <a:xfrm>
              <a:off x="4011" y="1912"/>
              <a:ext cx="604" cy="903"/>
            </a:xfrm>
            <a:custGeom>
              <a:avLst/>
              <a:gdLst>
                <a:gd name="T0" fmla="*/ 496 w 604"/>
                <a:gd name="T1" fmla="*/ 0 h 903"/>
                <a:gd name="T2" fmla="*/ 604 w 604"/>
                <a:gd name="T3" fmla="*/ 903 h 903"/>
                <a:gd name="T4" fmla="*/ 0 w 604"/>
                <a:gd name="T5" fmla="*/ 788 h 903"/>
                <a:gd name="T6" fmla="*/ 456 w 604"/>
                <a:gd name="T7" fmla="*/ 750 h 903"/>
                <a:gd name="T8" fmla="*/ 496 w 604"/>
                <a:gd name="T9" fmla="*/ 0 h 90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04" h="903">
                  <a:moveTo>
                    <a:pt x="496" y="0"/>
                  </a:moveTo>
                  <a:lnTo>
                    <a:pt x="604" y="903"/>
                  </a:lnTo>
                  <a:lnTo>
                    <a:pt x="0" y="788"/>
                  </a:lnTo>
                  <a:lnTo>
                    <a:pt x="456" y="750"/>
                  </a:lnTo>
                  <a:lnTo>
                    <a:pt x="496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FF0000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l-GR"/>
            </a:p>
          </p:txBody>
        </p:sp>
        <p:grpSp>
          <p:nvGrpSpPr>
            <p:cNvPr id="468100" name="Group 329"/>
            <p:cNvGrpSpPr>
              <a:grpSpLocks/>
            </p:cNvGrpSpPr>
            <p:nvPr/>
          </p:nvGrpSpPr>
          <p:grpSpPr bwMode="auto">
            <a:xfrm>
              <a:off x="4000" y="1895"/>
              <a:ext cx="500" cy="828"/>
              <a:chOff x="569" y="2954"/>
              <a:chExt cx="500" cy="828"/>
            </a:xfrm>
          </p:grpSpPr>
          <p:sp>
            <p:nvSpPr>
              <p:cNvPr id="92314" name="Rectangle 330"/>
              <p:cNvSpPr>
                <a:spLocks noChangeArrowheads="1"/>
              </p:cNvSpPr>
              <p:nvPr/>
            </p:nvSpPr>
            <p:spPr bwMode="auto">
              <a:xfrm>
                <a:off x="576" y="2973"/>
                <a:ext cx="493" cy="790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2315" name="Text Box 331"/>
              <p:cNvSpPr txBox="1">
                <a:spLocks noChangeArrowheads="1"/>
              </p:cNvSpPr>
              <p:nvPr/>
            </p:nvSpPr>
            <p:spPr bwMode="auto">
              <a:xfrm>
                <a:off x="646" y="2954"/>
                <a:ext cx="371" cy="8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algn="ctr" eaLnBrk="0" hangingPunct="0">
                  <a:defRPr/>
                </a:pPr>
                <a:endParaRPr lang="en-US" sz="1600" i="0" smtClean="0">
                  <a:solidFill>
                    <a:srgbClr val="000000"/>
                  </a:solidFill>
                  <a:latin typeface="Arial" charset="0"/>
                </a:endParaRPr>
              </a:p>
              <a:p>
                <a:pPr algn="ctr" eaLnBrk="0" hangingPunct="0">
                  <a:defRPr/>
                </a:pPr>
                <a:r>
                  <a:rPr lang="en-US" sz="1600" i="0" smtClean="0">
                    <a:solidFill>
                      <a:srgbClr val="000000"/>
                    </a:solidFill>
                    <a:latin typeface="Arial" charset="0"/>
                  </a:rPr>
                  <a:t>TCP</a:t>
                </a:r>
              </a:p>
              <a:p>
                <a:pPr algn="ctr" eaLnBrk="0" hangingPunct="0">
                  <a:defRPr/>
                </a:pPr>
                <a:r>
                  <a:rPr lang="en-US" sz="1600" i="0" smtClean="0">
                    <a:solidFill>
                      <a:srgbClr val="000000"/>
                    </a:solidFill>
                    <a:latin typeface="Arial" charset="0"/>
                  </a:rPr>
                  <a:t>IP</a:t>
                </a:r>
              </a:p>
              <a:p>
                <a:pPr algn="ctr" eaLnBrk="0" hangingPunct="0">
                  <a:defRPr/>
                </a:pPr>
                <a:r>
                  <a:rPr lang="en-US" sz="1600" i="0" smtClean="0">
                    <a:solidFill>
                      <a:srgbClr val="000000"/>
                    </a:solidFill>
                    <a:latin typeface="Arial" charset="0"/>
                  </a:rPr>
                  <a:t>Eth</a:t>
                </a:r>
              </a:p>
              <a:p>
                <a:pPr algn="ctr" eaLnBrk="0" hangingPunct="0">
                  <a:defRPr/>
                </a:pPr>
                <a:r>
                  <a:rPr lang="en-US" sz="1600" i="0" smtClean="0">
                    <a:solidFill>
                      <a:srgbClr val="000000"/>
                    </a:solidFill>
                    <a:latin typeface="Arial" charset="0"/>
                  </a:rPr>
                  <a:t>Phy</a:t>
                </a:r>
              </a:p>
            </p:txBody>
          </p:sp>
          <p:sp>
            <p:nvSpPr>
              <p:cNvPr id="92316" name="Line 332"/>
              <p:cNvSpPr>
                <a:spLocks noChangeShapeType="1"/>
              </p:cNvSpPr>
              <p:nvPr/>
            </p:nvSpPr>
            <p:spPr bwMode="auto">
              <a:xfrm>
                <a:off x="578" y="3130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 eaLnBrk="0" hangingPunct="0">
                  <a:defRPr/>
                </a:pPr>
                <a:endParaRPr lang="en-US"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2317" name="Line 333"/>
              <p:cNvSpPr>
                <a:spLocks noChangeShapeType="1"/>
              </p:cNvSpPr>
              <p:nvPr/>
            </p:nvSpPr>
            <p:spPr bwMode="auto">
              <a:xfrm>
                <a:off x="575" y="3289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 eaLnBrk="0" hangingPunct="0">
                  <a:defRPr/>
                </a:pPr>
                <a:endParaRPr lang="en-US"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2318" name="Line 334"/>
              <p:cNvSpPr>
                <a:spLocks noChangeShapeType="1"/>
              </p:cNvSpPr>
              <p:nvPr/>
            </p:nvSpPr>
            <p:spPr bwMode="auto">
              <a:xfrm>
                <a:off x="572" y="3448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 eaLnBrk="0" hangingPunct="0">
                  <a:defRPr/>
                </a:pPr>
                <a:endParaRPr lang="en-US"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2319" name="Line 335"/>
              <p:cNvSpPr>
                <a:spLocks noChangeShapeType="1"/>
              </p:cNvSpPr>
              <p:nvPr/>
            </p:nvSpPr>
            <p:spPr bwMode="auto">
              <a:xfrm>
                <a:off x="569" y="3607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 eaLnBrk="0" hangingPunct="0">
                  <a:defRPr/>
                </a:pPr>
                <a:endParaRPr lang="en-US">
                  <a:latin typeface="Comic Sans MS" charset="0"/>
                  <a:ea typeface="ＭＳ Ｐゴシック" charset="0"/>
                </a:endParaRPr>
              </a:p>
            </p:txBody>
          </p:sp>
        </p:grpSp>
      </p:grpSp>
      <p:sp>
        <p:nvSpPr>
          <p:cNvPr id="92188" name="Rectangle 359"/>
          <p:cNvSpPr>
            <a:spLocks noChangeArrowheads="1"/>
          </p:cNvSpPr>
          <p:nvPr/>
        </p:nvSpPr>
        <p:spPr bwMode="auto">
          <a:xfrm>
            <a:off x="896938" y="4632325"/>
            <a:ext cx="1841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defRPr/>
            </a:pPr>
            <a:endParaRPr lang="en-US" sz="1000" i="0">
              <a:solidFill>
                <a:srgbClr val="000000"/>
              </a:solidFill>
              <a:latin typeface="Arial" charset="0"/>
              <a:ea typeface="ＭＳ Ｐゴシック" charset="0"/>
            </a:endParaRPr>
          </a:p>
        </p:txBody>
      </p:sp>
      <p:grpSp>
        <p:nvGrpSpPr>
          <p:cNvPr id="706951" name="Group 391"/>
          <p:cNvGrpSpPr>
            <a:grpSpLocks/>
          </p:cNvGrpSpPr>
          <p:nvPr/>
        </p:nvGrpSpPr>
        <p:grpSpPr bwMode="auto">
          <a:xfrm>
            <a:off x="223838" y="4421188"/>
            <a:ext cx="1081087" cy="782637"/>
            <a:chOff x="2675" y="3676"/>
            <a:chExt cx="681" cy="493"/>
          </a:xfrm>
        </p:grpSpPr>
        <p:grpSp>
          <p:nvGrpSpPr>
            <p:cNvPr id="468109" name="Group 361"/>
            <p:cNvGrpSpPr>
              <a:grpSpLocks/>
            </p:cNvGrpSpPr>
            <p:nvPr/>
          </p:nvGrpSpPr>
          <p:grpSpPr bwMode="auto">
            <a:xfrm>
              <a:off x="2793" y="3855"/>
              <a:ext cx="480" cy="112"/>
              <a:chOff x="627" y="3377"/>
              <a:chExt cx="480" cy="112"/>
            </a:xfrm>
          </p:grpSpPr>
          <p:sp>
            <p:nvSpPr>
              <p:cNvPr id="92289" name="Rectangle 362"/>
              <p:cNvSpPr>
                <a:spLocks noChangeArrowheads="1"/>
              </p:cNvSpPr>
              <p:nvPr/>
            </p:nvSpPr>
            <p:spPr bwMode="auto">
              <a:xfrm>
                <a:off x="636" y="3388"/>
                <a:ext cx="96" cy="9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2290" name="Rectangle 363"/>
              <p:cNvSpPr>
                <a:spLocks noChangeArrowheads="1"/>
              </p:cNvSpPr>
              <p:nvPr/>
            </p:nvSpPr>
            <p:spPr bwMode="auto">
              <a:xfrm>
                <a:off x="627" y="3377"/>
                <a:ext cx="480" cy="112"/>
              </a:xfrm>
              <a:prstGeom prst="rect">
                <a:avLst/>
              </a:prstGeom>
              <a:noFill/>
              <a:ln w="9525">
                <a:solidFill>
                  <a:schemeClr val="accent2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</p:grpSp>
        <p:grpSp>
          <p:nvGrpSpPr>
            <p:cNvPr id="468112" name="Group 382"/>
            <p:cNvGrpSpPr>
              <a:grpSpLocks/>
            </p:cNvGrpSpPr>
            <p:nvPr/>
          </p:nvGrpSpPr>
          <p:grpSpPr bwMode="auto">
            <a:xfrm>
              <a:off x="2855" y="3676"/>
              <a:ext cx="444" cy="154"/>
              <a:chOff x="2717" y="3676"/>
              <a:chExt cx="444" cy="154"/>
            </a:xfrm>
          </p:grpSpPr>
          <p:sp>
            <p:nvSpPr>
              <p:cNvPr id="92286" name="Rectangle 365"/>
              <p:cNvSpPr>
                <a:spLocks noChangeArrowheads="1"/>
              </p:cNvSpPr>
              <p:nvPr/>
            </p:nvSpPr>
            <p:spPr bwMode="auto">
              <a:xfrm>
                <a:off x="2775" y="3710"/>
                <a:ext cx="328" cy="8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2287" name="Rectangle 366"/>
              <p:cNvSpPr>
                <a:spLocks noChangeArrowheads="1"/>
              </p:cNvSpPr>
              <p:nvPr/>
            </p:nvSpPr>
            <p:spPr bwMode="auto">
              <a:xfrm>
                <a:off x="2759" y="3704"/>
                <a:ext cx="354" cy="94"/>
              </a:xfrm>
              <a:prstGeom prst="rect">
                <a:avLst/>
              </a:prstGeom>
              <a:noFill/>
              <a:ln w="9525">
                <a:solidFill>
                  <a:schemeClr val="accent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2288" name="Text Box 367"/>
              <p:cNvSpPr txBox="1">
                <a:spLocks noChangeArrowheads="1"/>
              </p:cNvSpPr>
              <p:nvPr/>
            </p:nvSpPr>
            <p:spPr bwMode="auto">
              <a:xfrm>
                <a:off x="2717" y="3676"/>
                <a:ext cx="444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eaLnBrk="0" hangingPunct="0">
                  <a:defRPr/>
                </a:pPr>
                <a:r>
                  <a:rPr lang="en-US" sz="1000" i="0" smtClean="0">
                    <a:solidFill>
                      <a:srgbClr val="000000"/>
                    </a:solidFill>
                    <a:latin typeface="Arial" charset="0"/>
                  </a:rPr>
                  <a:t>SYNACK</a:t>
                </a:r>
              </a:p>
            </p:txBody>
          </p:sp>
        </p:grpSp>
        <p:sp>
          <p:nvSpPr>
            <p:cNvPr id="92273" name="Rectangle 373"/>
            <p:cNvSpPr>
              <a:spLocks noChangeArrowheads="1"/>
            </p:cNvSpPr>
            <p:nvPr/>
          </p:nvSpPr>
          <p:spPr bwMode="auto">
            <a:xfrm>
              <a:off x="2675" y="4018"/>
              <a:ext cx="681" cy="13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  <a:latin typeface="Comic Sans MS" charset="0"/>
                <a:ea typeface="ＭＳ Ｐゴシック" charset="0"/>
              </a:endParaRPr>
            </a:p>
          </p:txBody>
        </p:sp>
        <p:sp>
          <p:nvSpPr>
            <p:cNvPr id="92274" name="Rectangle 374"/>
            <p:cNvSpPr>
              <a:spLocks noChangeArrowheads="1"/>
            </p:cNvSpPr>
            <p:nvPr/>
          </p:nvSpPr>
          <p:spPr bwMode="auto">
            <a:xfrm>
              <a:off x="2803" y="4043"/>
              <a:ext cx="96" cy="9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  <a:latin typeface="Comic Sans MS" charset="0"/>
                <a:ea typeface="ＭＳ Ｐゴシック" charset="0"/>
              </a:endParaRPr>
            </a:p>
          </p:txBody>
        </p:sp>
        <p:sp>
          <p:nvSpPr>
            <p:cNvPr id="92275" name="Rectangle 375"/>
            <p:cNvSpPr>
              <a:spLocks noChangeArrowheads="1"/>
            </p:cNvSpPr>
            <p:nvPr/>
          </p:nvSpPr>
          <p:spPr bwMode="auto">
            <a:xfrm>
              <a:off x="2794" y="4032"/>
              <a:ext cx="480" cy="112"/>
            </a:xfrm>
            <a:prstGeom prst="rect">
              <a:avLst/>
            </a:prstGeom>
            <a:noFill/>
            <a:ln w="9525">
              <a:solidFill>
                <a:schemeClr val="accent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  <a:latin typeface="Comic Sans MS" charset="0"/>
                <a:ea typeface="ＭＳ Ｐゴシック" charset="0"/>
              </a:endParaRPr>
            </a:p>
          </p:txBody>
        </p:sp>
        <p:sp>
          <p:nvSpPr>
            <p:cNvPr id="92276" name="Rectangle 376"/>
            <p:cNvSpPr>
              <a:spLocks noChangeArrowheads="1"/>
            </p:cNvSpPr>
            <p:nvPr/>
          </p:nvSpPr>
          <p:spPr bwMode="auto">
            <a:xfrm>
              <a:off x="2688" y="4034"/>
              <a:ext cx="94" cy="10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  <a:latin typeface="Comic Sans MS" charset="0"/>
                <a:ea typeface="ＭＳ Ｐゴシック" charset="0"/>
              </a:endParaRPr>
            </a:p>
          </p:txBody>
        </p:sp>
        <p:sp>
          <p:nvSpPr>
            <p:cNvPr id="92277" name="Rectangle 377"/>
            <p:cNvSpPr>
              <a:spLocks noChangeArrowheads="1"/>
            </p:cNvSpPr>
            <p:nvPr/>
          </p:nvSpPr>
          <p:spPr bwMode="auto">
            <a:xfrm>
              <a:off x="3286" y="4033"/>
              <a:ext cx="60" cy="10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  <a:latin typeface="Comic Sans MS" charset="0"/>
                <a:ea typeface="ＭＳ Ｐゴシック" charset="0"/>
              </a:endParaRPr>
            </a:p>
          </p:txBody>
        </p:sp>
        <p:grpSp>
          <p:nvGrpSpPr>
            <p:cNvPr id="468121" name="Group 383"/>
            <p:cNvGrpSpPr>
              <a:grpSpLocks/>
            </p:cNvGrpSpPr>
            <p:nvPr/>
          </p:nvGrpSpPr>
          <p:grpSpPr bwMode="auto">
            <a:xfrm>
              <a:off x="2864" y="3835"/>
              <a:ext cx="444" cy="154"/>
              <a:chOff x="2717" y="3676"/>
              <a:chExt cx="444" cy="154"/>
            </a:xfrm>
          </p:grpSpPr>
          <p:sp>
            <p:nvSpPr>
              <p:cNvPr id="92283" name="Rectangle 384"/>
              <p:cNvSpPr>
                <a:spLocks noChangeArrowheads="1"/>
              </p:cNvSpPr>
              <p:nvPr/>
            </p:nvSpPr>
            <p:spPr bwMode="auto">
              <a:xfrm>
                <a:off x="2775" y="3710"/>
                <a:ext cx="328" cy="8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2284" name="Rectangle 385"/>
              <p:cNvSpPr>
                <a:spLocks noChangeArrowheads="1"/>
              </p:cNvSpPr>
              <p:nvPr/>
            </p:nvSpPr>
            <p:spPr bwMode="auto">
              <a:xfrm>
                <a:off x="2759" y="3704"/>
                <a:ext cx="354" cy="94"/>
              </a:xfrm>
              <a:prstGeom prst="rect">
                <a:avLst/>
              </a:prstGeom>
              <a:noFill/>
              <a:ln w="9525">
                <a:solidFill>
                  <a:schemeClr val="accent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2285" name="Text Box 386"/>
              <p:cNvSpPr txBox="1">
                <a:spLocks noChangeArrowheads="1"/>
              </p:cNvSpPr>
              <p:nvPr/>
            </p:nvSpPr>
            <p:spPr bwMode="auto">
              <a:xfrm>
                <a:off x="2717" y="3676"/>
                <a:ext cx="444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eaLnBrk="0" hangingPunct="0">
                  <a:defRPr/>
                </a:pPr>
                <a:r>
                  <a:rPr lang="en-US" sz="1000" i="0" smtClean="0">
                    <a:solidFill>
                      <a:srgbClr val="000000"/>
                    </a:solidFill>
                    <a:latin typeface="Arial" charset="0"/>
                  </a:rPr>
                  <a:t>SYNACK</a:t>
                </a:r>
              </a:p>
            </p:txBody>
          </p:sp>
        </p:grpSp>
        <p:grpSp>
          <p:nvGrpSpPr>
            <p:cNvPr id="468125" name="Group 387"/>
            <p:cNvGrpSpPr>
              <a:grpSpLocks/>
            </p:cNvGrpSpPr>
            <p:nvPr/>
          </p:nvGrpSpPr>
          <p:grpSpPr bwMode="auto">
            <a:xfrm>
              <a:off x="2867" y="4015"/>
              <a:ext cx="444" cy="154"/>
              <a:chOff x="2717" y="3676"/>
              <a:chExt cx="444" cy="154"/>
            </a:xfrm>
          </p:grpSpPr>
          <p:sp>
            <p:nvSpPr>
              <p:cNvPr id="92280" name="Rectangle 388"/>
              <p:cNvSpPr>
                <a:spLocks noChangeArrowheads="1"/>
              </p:cNvSpPr>
              <p:nvPr/>
            </p:nvSpPr>
            <p:spPr bwMode="auto">
              <a:xfrm>
                <a:off x="2775" y="3710"/>
                <a:ext cx="328" cy="8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2281" name="Rectangle 389"/>
              <p:cNvSpPr>
                <a:spLocks noChangeArrowheads="1"/>
              </p:cNvSpPr>
              <p:nvPr/>
            </p:nvSpPr>
            <p:spPr bwMode="auto">
              <a:xfrm>
                <a:off x="2759" y="3704"/>
                <a:ext cx="354" cy="94"/>
              </a:xfrm>
              <a:prstGeom prst="rect">
                <a:avLst/>
              </a:prstGeom>
              <a:noFill/>
              <a:ln w="9525">
                <a:solidFill>
                  <a:schemeClr val="accent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2282" name="Text Box 390"/>
              <p:cNvSpPr txBox="1">
                <a:spLocks noChangeArrowheads="1"/>
              </p:cNvSpPr>
              <p:nvPr/>
            </p:nvSpPr>
            <p:spPr bwMode="auto">
              <a:xfrm>
                <a:off x="2717" y="3676"/>
                <a:ext cx="444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eaLnBrk="0" hangingPunct="0">
                  <a:defRPr/>
                </a:pPr>
                <a:r>
                  <a:rPr lang="en-US" sz="1000" i="0" smtClean="0">
                    <a:solidFill>
                      <a:srgbClr val="000000"/>
                    </a:solidFill>
                    <a:latin typeface="Arial" charset="0"/>
                  </a:rPr>
                  <a:t>SYNACK</a:t>
                </a:r>
              </a:p>
            </p:txBody>
          </p:sp>
        </p:grpSp>
      </p:grpSp>
      <p:grpSp>
        <p:nvGrpSpPr>
          <p:cNvPr id="706983" name="Group 423"/>
          <p:cNvGrpSpPr>
            <a:grpSpLocks/>
          </p:cNvGrpSpPr>
          <p:nvPr/>
        </p:nvGrpSpPr>
        <p:grpSpPr bwMode="auto">
          <a:xfrm>
            <a:off x="0" y="1533525"/>
            <a:ext cx="1081088" cy="782638"/>
            <a:chOff x="2613" y="3554"/>
            <a:chExt cx="681" cy="493"/>
          </a:xfrm>
        </p:grpSpPr>
        <p:grpSp>
          <p:nvGrpSpPr>
            <p:cNvPr id="468130" name="Group 393"/>
            <p:cNvGrpSpPr>
              <a:grpSpLocks/>
            </p:cNvGrpSpPr>
            <p:nvPr/>
          </p:nvGrpSpPr>
          <p:grpSpPr bwMode="auto">
            <a:xfrm>
              <a:off x="2731" y="3733"/>
              <a:ext cx="480" cy="112"/>
              <a:chOff x="627" y="3377"/>
              <a:chExt cx="480" cy="112"/>
            </a:xfrm>
          </p:grpSpPr>
          <p:sp>
            <p:nvSpPr>
              <p:cNvPr id="92269" name="Rectangle 394"/>
              <p:cNvSpPr>
                <a:spLocks noChangeArrowheads="1"/>
              </p:cNvSpPr>
              <p:nvPr/>
            </p:nvSpPr>
            <p:spPr bwMode="auto">
              <a:xfrm>
                <a:off x="636" y="3388"/>
                <a:ext cx="96" cy="9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2270" name="Rectangle 395"/>
              <p:cNvSpPr>
                <a:spLocks noChangeArrowheads="1"/>
              </p:cNvSpPr>
              <p:nvPr/>
            </p:nvSpPr>
            <p:spPr bwMode="auto">
              <a:xfrm>
                <a:off x="627" y="3377"/>
                <a:ext cx="480" cy="112"/>
              </a:xfrm>
              <a:prstGeom prst="rect">
                <a:avLst/>
              </a:prstGeom>
              <a:noFill/>
              <a:ln w="9525">
                <a:solidFill>
                  <a:schemeClr val="accent2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</p:grpSp>
        <p:grpSp>
          <p:nvGrpSpPr>
            <p:cNvPr id="468133" name="Group 396"/>
            <p:cNvGrpSpPr>
              <a:grpSpLocks/>
            </p:cNvGrpSpPr>
            <p:nvPr/>
          </p:nvGrpSpPr>
          <p:grpSpPr bwMode="auto">
            <a:xfrm>
              <a:off x="2793" y="3554"/>
              <a:ext cx="444" cy="154"/>
              <a:chOff x="2717" y="3676"/>
              <a:chExt cx="444" cy="154"/>
            </a:xfrm>
          </p:grpSpPr>
          <p:sp>
            <p:nvSpPr>
              <p:cNvPr id="92266" name="Rectangle 397"/>
              <p:cNvSpPr>
                <a:spLocks noChangeArrowheads="1"/>
              </p:cNvSpPr>
              <p:nvPr/>
            </p:nvSpPr>
            <p:spPr bwMode="auto">
              <a:xfrm>
                <a:off x="2775" y="3710"/>
                <a:ext cx="328" cy="8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2267" name="Rectangle 398"/>
              <p:cNvSpPr>
                <a:spLocks noChangeArrowheads="1"/>
              </p:cNvSpPr>
              <p:nvPr/>
            </p:nvSpPr>
            <p:spPr bwMode="auto">
              <a:xfrm>
                <a:off x="2759" y="3704"/>
                <a:ext cx="354" cy="94"/>
              </a:xfrm>
              <a:prstGeom prst="rect">
                <a:avLst/>
              </a:prstGeom>
              <a:noFill/>
              <a:ln w="9525">
                <a:solidFill>
                  <a:schemeClr val="accent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2268" name="Text Box 399"/>
              <p:cNvSpPr txBox="1">
                <a:spLocks noChangeArrowheads="1"/>
              </p:cNvSpPr>
              <p:nvPr/>
            </p:nvSpPr>
            <p:spPr bwMode="auto">
              <a:xfrm>
                <a:off x="2717" y="3676"/>
                <a:ext cx="444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eaLnBrk="0" hangingPunct="0">
                  <a:defRPr/>
                </a:pPr>
                <a:r>
                  <a:rPr lang="en-US" sz="1000" i="0" smtClean="0">
                    <a:solidFill>
                      <a:srgbClr val="000000"/>
                    </a:solidFill>
                    <a:latin typeface="Arial" charset="0"/>
                  </a:rPr>
                  <a:t>SYNACK</a:t>
                </a:r>
              </a:p>
            </p:txBody>
          </p:sp>
        </p:grpSp>
        <p:sp>
          <p:nvSpPr>
            <p:cNvPr id="92253" name="Rectangle 400"/>
            <p:cNvSpPr>
              <a:spLocks noChangeArrowheads="1"/>
            </p:cNvSpPr>
            <p:nvPr/>
          </p:nvSpPr>
          <p:spPr bwMode="auto">
            <a:xfrm>
              <a:off x="2613" y="3896"/>
              <a:ext cx="681" cy="13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  <a:latin typeface="Comic Sans MS" charset="0"/>
                <a:ea typeface="ＭＳ Ｐゴシック" charset="0"/>
              </a:endParaRPr>
            </a:p>
          </p:txBody>
        </p:sp>
        <p:sp>
          <p:nvSpPr>
            <p:cNvPr id="92254" name="Rectangle 401"/>
            <p:cNvSpPr>
              <a:spLocks noChangeArrowheads="1"/>
            </p:cNvSpPr>
            <p:nvPr/>
          </p:nvSpPr>
          <p:spPr bwMode="auto">
            <a:xfrm>
              <a:off x="2741" y="3921"/>
              <a:ext cx="96" cy="9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  <a:latin typeface="Comic Sans MS" charset="0"/>
                <a:ea typeface="ＭＳ Ｐゴシック" charset="0"/>
              </a:endParaRPr>
            </a:p>
          </p:txBody>
        </p:sp>
        <p:sp>
          <p:nvSpPr>
            <p:cNvPr id="92255" name="Rectangle 402"/>
            <p:cNvSpPr>
              <a:spLocks noChangeArrowheads="1"/>
            </p:cNvSpPr>
            <p:nvPr/>
          </p:nvSpPr>
          <p:spPr bwMode="auto">
            <a:xfrm>
              <a:off x="2732" y="3910"/>
              <a:ext cx="480" cy="112"/>
            </a:xfrm>
            <a:prstGeom prst="rect">
              <a:avLst/>
            </a:prstGeom>
            <a:noFill/>
            <a:ln w="9525">
              <a:solidFill>
                <a:schemeClr val="accent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  <a:latin typeface="Comic Sans MS" charset="0"/>
                <a:ea typeface="ＭＳ Ｐゴシック" charset="0"/>
              </a:endParaRPr>
            </a:p>
          </p:txBody>
        </p:sp>
        <p:sp>
          <p:nvSpPr>
            <p:cNvPr id="92256" name="Rectangle 403"/>
            <p:cNvSpPr>
              <a:spLocks noChangeArrowheads="1"/>
            </p:cNvSpPr>
            <p:nvPr/>
          </p:nvSpPr>
          <p:spPr bwMode="auto">
            <a:xfrm>
              <a:off x="2626" y="3912"/>
              <a:ext cx="94" cy="10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  <a:latin typeface="Comic Sans MS" charset="0"/>
                <a:ea typeface="ＭＳ Ｐゴシック" charset="0"/>
              </a:endParaRPr>
            </a:p>
          </p:txBody>
        </p:sp>
        <p:sp>
          <p:nvSpPr>
            <p:cNvPr id="92257" name="Rectangle 404"/>
            <p:cNvSpPr>
              <a:spLocks noChangeArrowheads="1"/>
            </p:cNvSpPr>
            <p:nvPr/>
          </p:nvSpPr>
          <p:spPr bwMode="auto">
            <a:xfrm>
              <a:off x="3224" y="3911"/>
              <a:ext cx="60" cy="10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  <a:latin typeface="Comic Sans MS" charset="0"/>
                <a:ea typeface="ＭＳ Ｐゴシック" charset="0"/>
              </a:endParaRPr>
            </a:p>
          </p:txBody>
        </p:sp>
        <p:grpSp>
          <p:nvGrpSpPr>
            <p:cNvPr id="468142" name="Group 405"/>
            <p:cNvGrpSpPr>
              <a:grpSpLocks/>
            </p:cNvGrpSpPr>
            <p:nvPr/>
          </p:nvGrpSpPr>
          <p:grpSpPr bwMode="auto">
            <a:xfrm>
              <a:off x="2802" y="3713"/>
              <a:ext cx="444" cy="154"/>
              <a:chOff x="2717" y="3676"/>
              <a:chExt cx="444" cy="154"/>
            </a:xfrm>
          </p:grpSpPr>
          <p:sp>
            <p:nvSpPr>
              <p:cNvPr id="92263" name="Rectangle 406"/>
              <p:cNvSpPr>
                <a:spLocks noChangeArrowheads="1"/>
              </p:cNvSpPr>
              <p:nvPr/>
            </p:nvSpPr>
            <p:spPr bwMode="auto">
              <a:xfrm>
                <a:off x="2775" y="3710"/>
                <a:ext cx="328" cy="8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2264" name="Rectangle 407"/>
              <p:cNvSpPr>
                <a:spLocks noChangeArrowheads="1"/>
              </p:cNvSpPr>
              <p:nvPr/>
            </p:nvSpPr>
            <p:spPr bwMode="auto">
              <a:xfrm>
                <a:off x="2759" y="3704"/>
                <a:ext cx="354" cy="94"/>
              </a:xfrm>
              <a:prstGeom prst="rect">
                <a:avLst/>
              </a:prstGeom>
              <a:noFill/>
              <a:ln w="9525">
                <a:solidFill>
                  <a:schemeClr val="accent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2265" name="Text Box 408"/>
              <p:cNvSpPr txBox="1">
                <a:spLocks noChangeArrowheads="1"/>
              </p:cNvSpPr>
              <p:nvPr/>
            </p:nvSpPr>
            <p:spPr bwMode="auto">
              <a:xfrm>
                <a:off x="2717" y="3676"/>
                <a:ext cx="444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eaLnBrk="0" hangingPunct="0">
                  <a:defRPr/>
                </a:pPr>
                <a:r>
                  <a:rPr lang="en-US" sz="1000" i="0" smtClean="0">
                    <a:solidFill>
                      <a:srgbClr val="000000"/>
                    </a:solidFill>
                    <a:latin typeface="Arial" charset="0"/>
                  </a:rPr>
                  <a:t>SYNACK</a:t>
                </a:r>
              </a:p>
            </p:txBody>
          </p:sp>
        </p:grpSp>
        <p:grpSp>
          <p:nvGrpSpPr>
            <p:cNvPr id="468146" name="Group 409"/>
            <p:cNvGrpSpPr>
              <a:grpSpLocks/>
            </p:cNvGrpSpPr>
            <p:nvPr/>
          </p:nvGrpSpPr>
          <p:grpSpPr bwMode="auto">
            <a:xfrm>
              <a:off x="2805" y="3893"/>
              <a:ext cx="444" cy="154"/>
              <a:chOff x="2717" y="3676"/>
              <a:chExt cx="444" cy="154"/>
            </a:xfrm>
          </p:grpSpPr>
          <p:sp>
            <p:nvSpPr>
              <p:cNvPr id="92260" name="Rectangle 410"/>
              <p:cNvSpPr>
                <a:spLocks noChangeArrowheads="1"/>
              </p:cNvSpPr>
              <p:nvPr/>
            </p:nvSpPr>
            <p:spPr bwMode="auto">
              <a:xfrm>
                <a:off x="2775" y="3710"/>
                <a:ext cx="328" cy="8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2261" name="Rectangle 411"/>
              <p:cNvSpPr>
                <a:spLocks noChangeArrowheads="1"/>
              </p:cNvSpPr>
              <p:nvPr/>
            </p:nvSpPr>
            <p:spPr bwMode="auto">
              <a:xfrm>
                <a:off x="2759" y="3704"/>
                <a:ext cx="354" cy="94"/>
              </a:xfrm>
              <a:prstGeom prst="rect">
                <a:avLst/>
              </a:prstGeom>
              <a:noFill/>
              <a:ln w="9525">
                <a:solidFill>
                  <a:schemeClr val="accent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2262" name="Text Box 412"/>
              <p:cNvSpPr txBox="1">
                <a:spLocks noChangeArrowheads="1"/>
              </p:cNvSpPr>
              <p:nvPr/>
            </p:nvSpPr>
            <p:spPr bwMode="auto">
              <a:xfrm>
                <a:off x="2717" y="3676"/>
                <a:ext cx="444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eaLnBrk="0" hangingPunct="0">
                  <a:defRPr/>
                </a:pPr>
                <a:r>
                  <a:rPr lang="en-US" sz="1000" i="0" smtClean="0">
                    <a:solidFill>
                      <a:srgbClr val="000000"/>
                    </a:solidFill>
                    <a:latin typeface="Arial" charset="0"/>
                  </a:rPr>
                  <a:t>SYNACK</a:t>
                </a:r>
              </a:p>
            </p:txBody>
          </p:sp>
        </p:grpSp>
      </p:grpSp>
      <p:grpSp>
        <p:nvGrpSpPr>
          <p:cNvPr id="706982" name="Group 422"/>
          <p:cNvGrpSpPr>
            <a:grpSpLocks/>
          </p:cNvGrpSpPr>
          <p:nvPr/>
        </p:nvGrpSpPr>
        <p:grpSpPr bwMode="auto">
          <a:xfrm>
            <a:off x="228600" y="4951413"/>
            <a:ext cx="1081088" cy="244475"/>
            <a:chOff x="2709" y="3989"/>
            <a:chExt cx="681" cy="154"/>
          </a:xfrm>
        </p:grpSpPr>
        <p:sp>
          <p:nvSpPr>
            <p:cNvPr id="92242" name="Rectangle 413"/>
            <p:cNvSpPr>
              <a:spLocks noChangeArrowheads="1"/>
            </p:cNvSpPr>
            <p:nvPr/>
          </p:nvSpPr>
          <p:spPr bwMode="auto">
            <a:xfrm>
              <a:off x="2709" y="3992"/>
              <a:ext cx="681" cy="13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  <a:latin typeface="Comic Sans MS" charset="0"/>
                <a:ea typeface="ＭＳ Ｐゴシック" charset="0"/>
              </a:endParaRPr>
            </a:p>
          </p:txBody>
        </p:sp>
        <p:sp>
          <p:nvSpPr>
            <p:cNvPr id="92243" name="Rectangle 414"/>
            <p:cNvSpPr>
              <a:spLocks noChangeArrowheads="1"/>
            </p:cNvSpPr>
            <p:nvPr/>
          </p:nvSpPr>
          <p:spPr bwMode="auto">
            <a:xfrm>
              <a:off x="2837" y="4017"/>
              <a:ext cx="96" cy="9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  <a:latin typeface="Comic Sans MS" charset="0"/>
                <a:ea typeface="ＭＳ Ｐゴシック" charset="0"/>
              </a:endParaRPr>
            </a:p>
          </p:txBody>
        </p:sp>
        <p:sp>
          <p:nvSpPr>
            <p:cNvPr id="92244" name="Rectangle 415"/>
            <p:cNvSpPr>
              <a:spLocks noChangeArrowheads="1"/>
            </p:cNvSpPr>
            <p:nvPr/>
          </p:nvSpPr>
          <p:spPr bwMode="auto">
            <a:xfrm>
              <a:off x="2828" y="4006"/>
              <a:ext cx="480" cy="112"/>
            </a:xfrm>
            <a:prstGeom prst="rect">
              <a:avLst/>
            </a:prstGeom>
            <a:noFill/>
            <a:ln w="9525">
              <a:solidFill>
                <a:schemeClr val="accent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  <a:latin typeface="Comic Sans MS" charset="0"/>
                <a:ea typeface="ＭＳ Ｐゴシック" charset="0"/>
              </a:endParaRPr>
            </a:p>
          </p:txBody>
        </p:sp>
        <p:sp>
          <p:nvSpPr>
            <p:cNvPr id="92245" name="Rectangle 416"/>
            <p:cNvSpPr>
              <a:spLocks noChangeArrowheads="1"/>
            </p:cNvSpPr>
            <p:nvPr/>
          </p:nvSpPr>
          <p:spPr bwMode="auto">
            <a:xfrm>
              <a:off x="2722" y="4008"/>
              <a:ext cx="94" cy="10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  <a:latin typeface="Comic Sans MS" charset="0"/>
                <a:ea typeface="ＭＳ Ｐゴシック" charset="0"/>
              </a:endParaRPr>
            </a:p>
          </p:txBody>
        </p:sp>
        <p:sp>
          <p:nvSpPr>
            <p:cNvPr id="92246" name="Rectangle 417"/>
            <p:cNvSpPr>
              <a:spLocks noChangeArrowheads="1"/>
            </p:cNvSpPr>
            <p:nvPr/>
          </p:nvSpPr>
          <p:spPr bwMode="auto">
            <a:xfrm>
              <a:off x="3320" y="4007"/>
              <a:ext cx="60" cy="10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  <a:latin typeface="Comic Sans MS" charset="0"/>
                <a:ea typeface="ＭＳ Ｐゴシック" charset="0"/>
              </a:endParaRPr>
            </a:p>
          </p:txBody>
        </p:sp>
        <p:grpSp>
          <p:nvGrpSpPr>
            <p:cNvPr id="468156" name="Group 418"/>
            <p:cNvGrpSpPr>
              <a:grpSpLocks/>
            </p:cNvGrpSpPr>
            <p:nvPr/>
          </p:nvGrpSpPr>
          <p:grpSpPr bwMode="auto">
            <a:xfrm>
              <a:off x="2901" y="3989"/>
              <a:ext cx="444" cy="154"/>
              <a:chOff x="2717" y="3676"/>
              <a:chExt cx="444" cy="154"/>
            </a:xfrm>
          </p:grpSpPr>
          <p:sp>
            <p:nvSpPr>
              <p:cNvPr id="92248" name="Rectangle 419"/>
              <p:cNvSpPr>
                <a:spLocks noChangeArrowheads="1"/>
              </p:cNvSpPr>
              <p:nvPr/>
            </p:nvSpPr>
            <p:spPr bwMode="auto">
              <a:xfrm>
                <a:off x="2775" y="3710"/>
                <a:ext cx="328" cy="8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2249" name="Rectangle 420"/>
              <p:cNvSpPr>
                <a:spLocks noChangeArrowheads="1"/>
              </p:cNvSpPr>
              <p:nvPr/>
            </p:nvSpPr>
            <p:spPr bwMode="auto">
              <a:xfrm>
                <a:off x="2759" y="3704"/>
                <a:ext cx="354" cy="94"/>
              </a:xfrm>
              <a:prstGeom prst="rect">
                <a:avLst/>
              </a:prstGeom>
              <a:noFill/>
              <a:ln w="9525">
                <a:solidFill>
                  <a:schemeClr val="accent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2250" name="Text Box 421"/>
              <p:cNvSpPr txBox="1">
                <a:spLocks noChangeArrowheads="1"/>
              </p:cNvSpPr>
              <p:nvPr/>
            </p:nvSpPr>
            <p:spPr bwMode="auto">
              <a:xfrm>
                <a:off x="2717" y="3676"/>
                <a:ext cx="444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eaLnBrk="0" hangingPunct="0">
                  <a:defRPr/>
                </a:pPr>
                <a:r>
                  <a:rPr lang="en-US" sz="1000" i="0" smtClean="0">
                    <a:solidFill>
                      <a:srgbClr val="000000"/>
                    </a:solidFill>
                    <a:latin typeface="Arial" charset="0"/>
                  </a:rPr>
                  <a:t>SYNACK</a:t>
                </a:r>
              </a:p>
            </p:txBody>
          </p:sp>
        </p:grpSp>
      </p:grpSp>
      <p:grpSp>
        <p:nvGrpSpPr>
          <p:cNvPr id="468160" name="Group 248"/>
          <p:cNvGrpSpPr>
            <a:grpSpLocks/>
          </p:cNvGrpSpPr>
          <p:nvPr/>
        </p:nvGrpSpPr>
        <p:grpSpPr bwMode="auto">
          <a:xfrm>
            <a:off x="2387600" y="5111750"/>
            <a:ext cx="333375" cy="581025"/>
            <a:chOff x="4140" y="429"/>
            <a:chExt cx="1425" cy="2396"/>
          </a:xfrm>
        </p:grpSpPr>
        <p:sp>
          <p:nvSpPr>
            <p:cNvPr id="468161" name="Freeform 148"/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26 w 354"/>
                <a:gd name="T1" fmla="*/ 0 h 2742"/>
                <a:gd name="T2" fmla="*/ 145 w 354"/>
                <a:gd name="T3" fmla="*/ 164 h 2742"/>
                <a:gd name="T4" fmla="*/ 142 w 354"/>
                <a:gd name="T5" fmla="*/ 1268 h 2742"/>
                <a:gd name="T6" fmla="*/ 0 w 354"/>
                <a:gd name="T7" fmla="*/ 1325 h 2742"/>
                <a:gd name="T8" fmla="*/ 26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92197" name="Rectangle 149"/>
            <p:cNvSpPr>
              <a:spLocks noChangeArrowheads="1"/>
            </p:cNvSpPr>
            <p:nvPr/>
          </p:nvSpPr>
          <p:spPr bwMode="auto">
            <a:xfrm>
              <a:off x="4208" y="429"/>
              <a:ext cx="1045" cy="2285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  <a:latin typeface="Comic Sans MS" charset="0"/>
                <a:ea typeface="ＭＳ Ｐゴシック" charset="0"/>
              </a:endParaRPr>
            </a:p>
          </p:txBody>
        </p:sp>
        <p:sp>
          <p:nvSpPr>
            <p:cNvPr id="468163" name="Freeform 150"/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3 w 211"/>
                <a:gd name="T1" fmla="*/ 0 h 2537"/>
                <a:gd name="T2" fmla="*/ 87 w 211"/>
                <a:gd name="T3" fmla="*/ 106 h 2537"/>
                <a:gd name="T4" fmla="*/ 3 w 211"/>
                <a:gd name="T5" fmla="*/ 1208 h 2537"/>
                <a:gd name="T6" fmla="*/ 3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468164" name="Freeform 151"/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136 w 328"/>
                <a:gd name="T3" fmla="*/ 62 h 226"/>
                <a:gd name="T4" fmla="*/ 135 w 328"/>
                <a:gd name="T5" fmla="*/ 110 h 226"/>
                <a:gd name="T6" fmla="*/ 0 w 328"/>
                <a:gd name="T7" fmla="*/ 49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92200" name="Rectangle 152"/>
            <p:cNvSpPr>
              <a:spLocks noChangeArrowheads="1"/>
            </p:cNvSpPr>
            <p:nvPr/>
          </p:nvSpPr>
          <p:spPr bwMode="auto">
            <a:xfrm>
              <a:off x="4215" y="691"/>
              <a:ext cx="590" cy="52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  <a:latin typeface="Comic Sans MS" charset="0"/>
                <a:ea typeface="ＭＳ Ｐゴシック" charset="0"/>
              </a:endParaRPr>
            </a:p>
          </p:txBody>
        </p:sp>
        <p:grpSp>
          <p:nvGrpSpPr>
            <p:cNvPr id="468166" name="Group 153"/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92226" name="AutoShape 154"/>
              <p:cNvSpPr>
                <a:spLocks noChangeArrowheads="1"/>
              </p:cNvSpPr>
              <p:nvPr/>
            </p:nvSpPr>
            <p:spPr bwMode="auto">
              <a:xfrm>
                <a:off x="616" y="2571"/>
                <a:ext cx="720" cy="138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2227" name="AutoShape 155"/>
              <p:cNvSpPr>
                <a:spLocks noChangeArrowheads="1"/>
              </p:cNvSpPr>
              <p:nvPr/>
            </p:nvSpPr>
            <p:spPr bwMode="auto">
              <a:xfrm>
                <a:off x="633" y="2590"/>
                <a:ext cx="686" cy="100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</p:grpSp>
        <p:sp>
          <p:nvSpPr>
            <p:cNvPr id="92202" name="Rectangle 156"/>
            <p:cNvSpPr>
              <a:spLocks noChangeArrowheads="1"/>
            </p:cNvSpPr>
            <p:nvPr/>
          </p:nvSpPr>
          <p:spPr bwMode="auto">
            <a:xfrm>
              <a:off x="4221" y="1018"/>
              <a:ext cx="597" cy="46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  <a:latin typeface="Comic Sans MS" charset="0"/>
                <a:ea typeface="ＭＳ Ｐゴシック" charset="0"/>
              </a:endParaRPr>
            </a:p>
          </p:txBody>
        </p:sp>
        <p:grpSp>
          <p:nvGrpSpPr>
            <p:cNvPr id="468170" name="Group 157"/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92224" name="AutoShape 158"/>
              <p:cNvSpPr>
                <a:spLocks noChangeArrowheads="1"/>
              </p:cNvSpPr>
              <p:nvPr/>
            </p:nvSpPr>
            <p:spPr bwMode="auto">
              <a:xfrm>
                <a:off x="610" y="2566"/>
                <a:ext cx="728" cy="143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2225" name="AutoShape 159"/>
              <p:cNvSpPr>
                <a:spLocks noChangeArrowheads="1"/>
              </p:cNvSpPr>
              <p:nvPr/>
            </p:nvSpPr>
            <p:spPr bwMode="auto">
              <a:xfrm>
                <a:off x="627" y="2580"/>
                <a:ext cx="694" cy="109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</p:grpSp>
        <p:sp>
          <p:nvSpPr>
            <p:cNvPr id="92204" name="Rectangle 160"/>
            <p:cNvSpPr>
              <a:spLocks noChangeArrowheads="1"/>
            </p:cNvSpPr>
            <p:nvPr/>
          </p:nvSpPr>
          <p:spPr bwMode="auto">
            <a:xfrm>
              <a:off x="4215" y="1359"/>
              <a:ext cx="597" cy="46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  <a:latin typeface="Comic Sans MS" charset="0"/>
                <a:ea typeface="ＭＳ Ｐゴシック" charset="0"/>
              </a:endParaRPr>
            </a:p>
          </p:txBody>
        </p:sp>
        <p:sp>
          <p:nvSpPr>
            <p:cNvPr id="92205" name="Rectangle 161"/>
            <p:cNvSpPr>
              <a:spLocks noChangeArrowheads="1"/>
            </p:cNvSpPr>
            <p:nvPr/>
          </p:nvSpPr>
          <p:spPr bwMode="auto">
            <a:xfrm>
              <a:off x="4228" y="1653"/>
              <a:ext cx="597" cy="46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  <a:latin typeface="Comic Sans MS" charset="0"/>
                <a:ea typeface="ＭＳ Ｐゴシック" charset="0"/>
              </a:endParaRPr>
            </a:p>
          </p:txBody>
        </p:sp>
        <p:grpSp>
          <p:nvGrpSpPr>
            <p:cNvPr id="468175" name="Group 162"/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92222" name="AutoShape 163"/>
              <p:cNvSpPr>
                <a:spLocks noChangeArrowheads="1"/>
              </p:cNvSpPr>
              <p:nvPr/>
            </p:nvSpPr>
            <p:spPr bwMode="auto">
              <a:xfrm>
                <a:off x="617" y="2568"/>
                <a:ext cx="719" cy="139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2223" name="AutoShape 164"/>
              <p:cNvSpPr>
                <a:spLocks noChangeArrowheads="1"/>
              </p:cNvSpPr>
              <p:nvPr/>
            </p:nvSpPr>
            <p:spPr bwMode="auto">
              <a:xfrm>
                <a:off x="634" y="2586"/>
                <a:ext cx="685" cy="102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</p:grpSp>
        <p:sp>
          <p:nvSpPr>
            <p:cNvPr id="468178" name="Freeform 165"/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136 w 328"/>
                <a:gd name="T3" fmla="*/ 61 h 226"/>
                <a:gd name="T4" fmla="*/ 135 w 328"/>
                <a:gd name="T5" fmla="*/ 108 h 226"/>
                <a:gd name="T6" fmla="*/ 0 w 328"/>
                <a:gd name="T7" fmla="*/ 47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l-GR"/>
            </a:p>
          </p:txBody>
        </p:sp>
        <p:grpSp>
          <p:nvGrpSpPr>
            <p:cNvPr id="468179" name="Group 166"/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92220" name="AutoShape 167"/>
              <p:cNvSpPr>
                <a:spLocks noChangeArrowheads="1"/>
              </p:cNvSpPr>
              <p:nvPr/>
            </p:nvSpPr>
            <p:spPr bwMode="auto">
              <a:xfrm>
                <a:off x="612" y="2567"/>
                <a:ext cx="727" cy="137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2221" name="AutoShape 168"/>
              <p:cNvSpPr>
                <a:spLocks noChangeArrowheads="1"/>
              </p:cNvSpPr>
              <p:nvPr/>
            </p:nvSpPr>
            <p:spPr bwMode="auto">
              <a:xfrm>
                <a:off x="629" y="2580"/>
                <a:ext cx="693" cy="10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</p:grpSp>
        <p:sp>
          <p:nvSpPr>
            <p:cNvPr id="92209" name="Rectangle 169"/>
            <p:cNvSpPr>
              <a:spLocks noChangeArrowheads="1"/>
            </p:cNvSpPr>
            <p:nvPr/>
          </p:nvSpPr>
          <p:spPr bwMode="auto">
            <a:xfrm>
              <a:off x="5253" y="429"/>
              <a:ext cx="68" cy="2291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  <a:latin typeface="Comic Sans MS" charset="0"/>
                <a:ea typeface="ＭＳ Ｐゴシック" charset="0"/>
              </a:endParaRPr>
            </a:p>
          </p:txBody>
        </p:sp>
        <p:sp>
          <p:nvSpPr>
            <p:cNvPr id="468183" name="Freeform 170"/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120 w 296"/>
                <a:gd name="T3" fmla="*/ 69 h 256"/>
                <a:gd name="T4" fmla="*/ 122 w 296"/>
                <a:gd name="T5" fmla="*/ 122 h 256"/>
                <a:gd name="T6" fmla="*/ 0 w 296"/>
                <a:gd name="T7" fmla="*/ 47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468184" name="Freeform 171"/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126 w 304"/>
                <a:gd name="T3" fmla="*/ 79 h 288"/>
                <a:gd name="T4" fmla="*/ 118 w 304"/>
                <a:gd name="T5" fmla="*/ 139 h 288"/>
                <a:gd name="T6" fmla="*/ 3 w 304"/>
                <a:gd name="T7" fmla="*/ 60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92212" name="Oval 172"/>
            <p:cNvSpPr>
              <a:spLocks noChangeArrowheads="1"/>
            </p:cNvSpPr>
            <p:nvPr/>
          </p:nvSpPr>
          <p:spPr bwMode="auto">
            <a:xfrm>
              <a:off x="5518" y="2609"/>
              <a:ext cx="47" cy="98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  <a:latin typeface="Comic Sans MS" charset="0"/>
                <a:ea typeface="ＭＳ Ｐゴシック" charset="0"/>
              </a:endParaRPr>
            </a:p>
          </p:txBody>
        </p:sp>
        <p:sp>
          <p:nvSpPr>
            <p:cNvPr id="468186" name="Freeform 173"/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51 h 240"/>
                <a:gd name="T2" fmla="*/ 2 w 306"/>
                <a:gd name="T3" fmla="*/ 116 h 240"/>
                <a:gd name="T4" fmla="*/ 126 w 306"/>
                <a:gd name="T5" fmla="*/ 53 h 240"/>
                <a:gd name="T6" fmla="*/ 123 w 306"/>
                <a:gd name="T7" fmla="*/ 0 h 240"/>
                <a:gd name="T8" fmla="*/ 0 w 306"/>
                <a:gd name="T9" fmla="*/ 51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92214" name="AutoShape 174"/>
            <p:cNvSpPr>
              <a:spLocks noChangeArrowheads="1"/>
            </p:cNvSpPr>
            <p:nvPr/>
          </p:nvSpPr>
          <p:spPr bwMode="auto">
            <a:xfrm>
              <a:off x="4140" y="2681"/>
              <a:ext cx="1201" cy="144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  <a:latin typeface="Comic Sans MS" charset="0"/>
                <a:ea typeface="ＭＳ Ｐゴシック" charset="0"/>
              </a:endParaRPr>
            </a:p>
          </p:txBody>
        </p:sp>
        <p:sp>
          <p:nvSpPr>
            <p:cNvPr id="92215" name="AutoShape 175"/>
            <p:cNvSpPr>
              <a:spLocks noChangeArrowheads="1"/>
            </p:cNvSpPr>
            <p:nvPr/>
          </p:nvSpPr>
          <p:spPr bwMode="auto">
            <a:xfrm>
              <a:off x="4208" y="2714"/>
              <a:ext cx="1065" cy="79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bg2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  <a:latin typeface="Comic Sans MS" charset="0"/>
                <a:ea typeface="ＭＳ Ｐゴシック" charset="0"/>
              </a:endParaRPr>
            </a:p>
          </p:txBody>
        </p:sp>
        <p:sp>
          <p:nvSpPr>
            <p:cNvPr id="92216" name="Oval 176"/>
            <p:cNvSpPr>
              <a:spLocks noChangeArrowheads="1"/>
            </p:cNvSpPr>
            <p:nvPr/>
          </p:nvSpPr>
          <p:spPr bwMode="auto">
            <a:xfrm>
              <a:off x="4310" y="2380"/>
              <a:ext cx="156" cy="144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  <a:latin typeface="Comic Sans MS" charset="0"/>
                <a:ea typeface="ＭＳ Ｐゴシック" charset="0"/>
              </a:endParaRPr>
            </a:p>
          </p:txBody>
        </p:sp>
        <p:sp>
          <p:nvSpPr>
            <p:cNvPr id="92217" name="Oval 177"/>
            <p:cNvSpPr>
              <a:spLocks noChangeArrowheads="1"/>
            </p:cNvSpPr>
            <p:nvPr/>
          </p:nvSpPr>
          <p:spPr bwMode="auto">
            <a:xfrm>
              <a:off x="4486" y="2386"/>
              <a:ext cx="163" cy="137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hangingPunct="0">
                <a:defRPr/>
              </a:pPr>
              <a:endParaRPr lang="en-US">
                <a:solidFill>
                  <a:srgbClr val="FF0000"/>
                </a:solidFill>
                <a:latin typeface="Comic Sans MS" charset="0"/>
                <a:ea typeface="ＭＳ Ｐゴシック" charset="0"/>
              </a:endParaRPr>
            </a:p>
          </p:txBody>
        </p:sp>
        <p:sp>
          <p:nvSpPr>
            <p:cNvPr id="92218" name="Oval 178"/>
            <p:cNvSpPr>
              <a:spLocks noChangeArrowheads="1"/>
            </p:cNvSpPr>
            <p:nvPr/>
          </p:nvSpPr>
          <p:spPr bwMode="auto">
            <a:xfrm>
              <a:off x="4663" y="2380"/>
              <a:ext cx="156" cy="144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  <a:latin typeface="Comic Sans MS" charset="0"/>
                <a:ea typeface="ＭＳ Ｐゴシック" charset="0"/>
              </a:endParaRPr>
            </a:p>
          </p:txBody>
        </p:sp>
        <p:sp>
          <p:nvSpPr>
            <p:cNvPr id="92219" name="Rectangle 179"/>
            <p:cNvSpPr>
              <a:spLocks noChangeArrowheads="1"/>
            </p:cNvSpPr>
            <p:nvPr/>
          </p:nvSpPr>
          <p:spPr bwMode="auto">
            <a:xfrm>
              <a:off x="5063" y="1836"/>
              <a:ext cx="81" cy="759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  <a:latin typeface="Comic Sans MS" charset="0"/>
                <a:ea typeface="ＭＳ Ｐゴシック" charset="0"/>
              </a:endParaRPr>
            </a:p>
          </p:txBody>
        </p:sp>
      </p:grpSp>
      <p:sp>
        <p:nvSpPr>
          <p:cNvPr id="468193" name="Freeform 292"/>
          <p:cNvSpPr>
            <a:spLocks/>
          </p:cNvSpPr>
          <p:nvPr/>
        </p:nvSpPr>
        <p:spPr bwMode="auto">
          <a:xfrm>
            <a:off x="4751388" y="871538"/>
            <a:ext cx="1919287" cy="2227262"/>
          </a:xfrm>
          <a:custGeom>
            <a:avLst/>
            <a:gdLst>
              <a:gd name="T0" fmla="*/ 2147483647 w 1209"/>
              <a:gd name="T1" fmla="*/ 2147483647 h 1403"/>
              <a:gd name="T2" fmla="*/ 2147483647 w 1209"/>
              <a:gd name="T3" fmla="*/ 2147483647 h 1403"/>
              <a:gd name="T4" fmla="*/ 2147483647 w 1209"/>
              <a:gd name="T5" fmla="*/ 2147483647 h 1403"/>
              <a:gd name="T6" fmla="*/ 2147483647 w 1209"/>
              <a:gd name="T7" fmla="*/ 2147483647 h 1403"/>
              <a:gd name="T8" fmla="*/ 2147483647 w 1209"/>
              <a:gd name="T9" fmla="*/ 2147483647 h 1403"/>
              <a:gd name="T10" fmla="*/ 2147483647 w 1209"/>
              <a:gd name="T11" fmla="*/ 2147483647 h 1403"/>
              <a:gd name="T12" fmla="*/ 2147483647 w 1209"/>
              <a:gd name="T13" fmla="*/ 2147483647 h 1403"/>
              <a:gd name="T14" fmla="*/ 2147483647 w 1209"/>
              <a:gd name="T15" fmla="*/ 2147483647 h 1403"/>
              <a:gd name="T16" fmla="*/ 2147483647 w 1209"/>
              <a:gd name="T17" fmla="*/ 2147483647 h 1403"/>
              <a:gd name="T18" fmla="*/ 2147483647 w 1209"/>
              <a:gd name="T19" fmla="*/ 2147483647 h 1403"/>
              <a:gd name="T20" fmla="*/ 2147483647 w 1209"/>
              <a:gd name="T21" fmla="*/ 2147483647 h 1403"/>
              <a:gd name="T22" fmla="*/ 2147483647 w 1209"/>
              <a:gd name="T23" fmla="*/ 2147483647 h 1403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1209" h="1403">
                <a:moveTo>
                  <a:pt x="84" y="528"/>
                </a:moveTo>
                <a:cubicBezTo>
                  <a:pt x="51" y="600"/>
                  <a:pt x="28" y="643"/>
                  <a:pt x="16" y="705"/>
                </a:cubicBezTo>
                <a:cubicBezTo>
                  <a:pt x="4" y="767"/>
                  <a:pt x="0" y="845"/>
                  <a:pt x="9" y="901"/>
                </a:cubicBezTo>
                <a:cubicBezTo>
                  <a:pt x="18" y="957"/>
                  <a:pt x="44" y="983"/>
                  <a:pt x="70" y="1043"/>
                </a:cubicBezTo>
                <a:cubicBezTo>
                  <a:pt x="96" y="1103"/>
                  <a:pt x="130" y="1210"/>
                  <a:pt x="165" y="1260"/>
                </a:cubicBezTo>
                <a:cubicBezTo>
                  <a:pt x="200" y="1310"/>
                  <a:pt x="223" y="1324"/>
                  <a:pt x="280" y="1342"/>
                </a:cubicBezTo>
                <a:cubicBezTo>
                  <a:pt x="337" y="1360"/>
                  <a:pt x="393" y="1368"/>
                  <a:pt x="510" y="1369"/>
                </a:cubicBezTo>
                <a:cubicBezTo>
                  <a:pt x="627" y="1370"/>
                  <a:pt x="775" y="1403"/>
                  <a:pt x="985" y="1348"/>
                </a:cubicBezTo>
                <a:cubicBezTo>
                  <a:pt x="1195" y="1293"/>
                  <a:pt x="1209" y="54"/>
                  <a:pt x="985" y="27"/>
                </a:cubicBezTo>
                <a:cubicBezTo>
                  <a:pt x="761" y="0"/>
                  <a:pt x="606" y="115"/>
                  <a:pt x="477" y="156"/>
                </a:cubicBezTo>
                <a:cubicBezTo>
                  <a:pt x="348" y="197"/>
                  <a:pt x="280" y="207"/>
                  <a:pt x="212" y="271"/>
                </a:cubicBezTo>
                <a:cubicBezTo>
                  <a:pt x="144" y="335"/>
                  <a:pt x="117" y="456"/>
                  <a:pt x="84" y="528"/>
                </a:cubicBezTo>
                <a:close/>
              </a:path>
            </a:pathLst>
          </a:custGeom>
          <a:gradFill rotWithShape="1">
            <a:gsLst>
              <a:gs pos="0">
                <a:srgbClr val="00CCFF"/>
              </a:gs>
              <a:gs pos="100000">
                <a:srgbClr val="FFFFFF"/>
              </a:gs>
            </a:gsLst>
            <a:lin ang="0" scaled="1"/>
          </a:gradFill>
          <a:ln w="9525" cap="flat" cmpd="sng">
            <a:noFill/>
            <a:prstDash val="solid"/>
            <a:round/>
            <a:headEnd/>
            <a:tailEnd/>
          </a:ln>
          <a:effectLst/>
        </p:spPr>
        <p:txBody>
          <a:bodyPr wrap="none"/>
          <a:lstStyle/>
          <a:p>
            <a:endParaRPr lang="el-GR"/>
          </a:p>
        </p:txBody>
      </p:sp>
      <p:grpSp>
        <p:nvGrpSpPr>
          <p:cNvPr id="468194" name="Group 166"/>
          <p:cNvGrpSpPr>
            <a:grpSpLocks/>
          </p:cNvGrpSpPr>
          <p:nvPr/>
        </p:nvGrpSpPr>
        <p:grpSpPr bwMode="auto">
          <a:xfrm>
            <a:off x="3795713" y="2409825"/>
            <a:ext cx="1576387" cy="1287463"/>
            <a:chOff x="3228" y="1776"/>
            <a:chExt cx="252" cy="96"/>
          </a:xfrm>
        </p:grpSpPr>
        <p:sp>
          <p:nvSpPr>
            <p:cNvPr id="468195" name="Line 164"/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68196" name="Line 165"/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92183" name="Line 290"/>
          <p:cNvSpPr>
            <a:spLocks noChangeShapeType="1"/>
          </p:cNvSpPr>
          <p:nvPr/>
        </p:nvSpPr>
        <p:spPr bwMode="auto">
          <a:xfrm flipH="1">
            <a:off x="3594100" y="2432050"/>
            <a:ext cx="1882775" cy="28924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 eaLnBrk="0" hangingPunct="0">
              <a:defRPr/>
            </a:pPr>
            <a:endParaRPr lang="en-US">
              <a:latin typeface="Comic Sans MS" charset="0"/>
              <a:ea typeface="ＭＳ Ｐゴシック" charset="0"/>
            </a:endParaRPr>
          </a:p>
        </p:txBody>
      </p:sp>
      <p:grpSp>
        <p:nvGrpSpPr>
          <p:cNvPr id="468198" name="Group 110"/>
          <p:cNvGrpSpPr>
            <a:grpSpLocks/>
          </p:cNvGrpSpPr>
          <p:nvPr/>
        </p:nvGrpSpPr>
        <p:grpSpPr bwMode="auto">
          <a:xfrm>
            <a:off x="5213350" y="2041525"/>
            <a:ext cx="757238" cy="379413"/>
            <a:chOff x="2466" y="2026"/>
            <a:chExt cx="477" cy="282"/>
          </a:xfrm>
        </p:grpSpPr>
        <p:sp>
          <p:nvSpPr>
            <p:cNvPr id="468199" name="Oval 111"/>
            <p:cNvSpPr>
              <a:spLocks noChangeArrowheads="1"/>
            </p:cNvSpPr>
            <p:nvPr/>
          </p:nvSpPr>
          <p:spPr bwMode="auto">
            <a:xfrm>
              <a:off x="2466" y="2168"/>
              <a:ext cx="476" cy="140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 i="0">
                <a:solidFill>
                  <a:srgbClr val="000000"/>
                </a:solidFill>
                <a:latin typeface="Arial" charset="0"/>
                <a:ea typeface="ＭＳ Ｐゴシック" charset="-128"/>
              </a:endParaRPr>
            </a:p>
          </p:txBody>
        </p:sp>
        <p:sp>
          <p:nvSpPr>
            <p:cNvPr id="468200" name="Line 112"/>
            <p:cNvSpPr>
              <a:spLocks noChangeShapeType="1"/>
            </p:cNvSpPr>
            <p:nvPr/>
          </p:nvSpPr>
          <p:spPr bwMode="auto">
            <a:xfrm>
              <a:off x="2470" y="2125"/>
              <a:ext cx="1" cy="8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68201" name="Rectangle 113"/>
            <p:cNvSpPr>
              <a:spLocks noChangeArrowheads="1"/>
            </p:cNvSpPr>
            <p:nvPr/>
          </p:nvSpPr>
          <p:spPr bwMode="auto">
            <a:xfrm>
              <a:off x="2470" y="2125"/>
              <a:ext cx="472" cy="111"/>
            </a:xfrm>
            <a:prstGeom prst="rect">
              <a:avLst/>
            </a:prstGeom>
            <a:solidFill>
              <a:srgbClr val="DDDDDD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 i="0">
                <a:solidFill>
                  <a:srgbClr val="000000"/>
                </a:solidFill>
                <a:latin typeface="Times New Roman" pitchFamily="18" charset="0"/>
                <a:ea typeface="ＭＳ Ｐゴシック" charset="-128"/>
              </a:endParaRPr>
            </a:p>
          </p:txBody>
        </p:sp>
        <p:sp>
          <p:nvSpPr>
            <p:cNvPr id="468202" name="Oval 114"/>
            <p:cNvSpPr>
              <a:spLocks noChangeArrowheads="1"/>
            </p:cNvSpPr>
            <p:nvPr/>
          </p:nvSpPr>
          <p:spPr bwMode="auto">
            <a:xfrm>
              <a:off x="2466" y="2026"/>
              <a:ext cx="476" cy="160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 i="0">
                <a:solidFill>
                  <a:srgbClr val="000000"/>
                </a:solidFill>
                <a:latin typeface="Arial" charset="0"/>
                <a:ea typeface="ＭＳ Ｐゴシック" charset="-128"/>
              </a:endParaRPr>
            </a:p>
          </p:txBody>
        </p:sp>
        <p:grpSp>
          <p:nvGrpSpPr>
            <p:cNvPr id="468203" name="Group 115"/>
            <p:cNvGrpSpPr>
              <a:grpSpLocks/>
            </p:cNvGrpSpPr>
            <p:nvPr/>
          </p:nvGrpSpPr>
          <p:grpSpPr bwMode="auto">
            <a:xfrm>
              <a:off x="2581" y="2061"/>
              <a:ext cx="236" cy="94"/>
              <a:chOff x="2848" y="848"/>
              <a:chExt cx="140" cy="98"/>
            </a:xfrm>
          </p:grpSpPr>
          <p:sp>
            <p:nvSpPr>
              <p:cNvPr id="468204" name="Line 116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68205" name="Line 117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68206" name="Line 118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468207" name="Group 119"/>
            <p:cNvGrpSpPr>
              <a:grpSpLocks/>
            </p:cNvGrpSpPr>
            <p:nvPr/>
          </p:nvGrpSpPr>
          <p:grpSpPr bwMode="auto">
            <a:xfrm flipV="1">
              <a:off x="2581" y="2060"/>
              <a:ext cx="236" cy="94"/>
              <a:chOff x="2848" y="848"/>
              <a:chExt cx="140" cy="98"/>
            </a:xfrm>
          </p:grpSpPr>
          <p:sp>
            <p:nvSpPr>
              <p:cNvPr id="468208" name="Line 120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68209" name="Line 121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68210" name="Line 122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sp>
          <p:nvSpPr>
            <p:cNvPr id="468211" name="Line 123"/>
            <p:cNvSpPr>
              <a:spLocks noChangeShapeType="1"/>
            </p:cNvSpPr>
            <p:nvPr/>
          </p:nvSpPr>
          <p:spPr bwMode="auto">
            <a:xfrm flipH="1">
              <a:off x="2942" y="2109"/>
              <a:ext cx="1" cy="12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68212" name="Line 124"/>
            <p:cNvSpPr>
              <a:spLocks noChangeShapeType="1"/>
            </p:cNvSpPr>
            <p:nvPr/>
          </p:nvSpPr>
          <p:spPr bwMode="auto">
            <a:xfrm flipH="1">
              <a:off x="2466" y="2117"/>
              <a:ext cx="1" cy="12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grpSp>
        <p:nvGrpSpPr>
          <p:cNvPr id="468213" name="Group 170"/>
          <p:cNvGrpSpPr>
            <a:grpSpLocks/>
          </p:cNvGrpSpPr>
          <p:nvPr/>
        </p:nvGrpSpPr>
        <p:grpSpPr bwMode="auto">
          <a:xfrm flipH="1" flipV="1">
            <a:off x="5753100" y="1900238"/>
            <a:ext cx="400050" cy="152400"/>
            <a:chOff x="3228" y="1776"/>
            <a:chExt cx="252" cy="96"/>
          </a:xfrm>
        </p:grpSpPr>
        <p:sp>
          <p:nvSpPr>
            <p:cNvPr id="468214" name="Line 171"/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68215" name="Line 172"/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468216" name="Group 170"/>
          <p:cNvGrpSpPr>
            <a:grpSpLocks/>
          </p:cNvGrpSpPr>
          <p:nvPr/>
        </p:nvGrpSpPr>
        <p:grpSpPr bwMode="auto">
          <a:xfrm flipH="1">
            <a:off x="5743575" y="2295525"/>
            <a:ext cx="274638" cy="115888"/>
            <a:chOff x="3228" y="1776"/>
            <a:chExt cx="252" cy="96"/>
          </a:xfrm>
        </p:grpSpPr>
        <p:sp>
          <p:nvSpPr>
            <p:cNvPr id="468217" name="Line 171"/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68218" name="Line 172"/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468219" name="Text Box 251"/>
          <p:cNvSpPr txBox="1">
            <a:spLocks noChangeArrowheads="1"/>
          </p:cNvSpPr>
          <p:nvPr/>
        </p:nvSpPr>
        <p:spPr bwMode="auto">
          <a:xfrm>
            <a:off x="5145088" y="3227388"/>
            <a:ext cx="3730625" cy="2903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chemeClr val="accent2"/>
              </a:buClr>
              <a:buFont typeface="Wingdings" pitchFamily="2" charset="2"/>
              <a:buChar char="q"/>
            </a:pPr>
            <a:r>
              <a:rPr lang="en-US" sz="1600" i="0" dirty="0"/>
              <a:t> </a:t>
            </a:r>
            <a:r>
              <a:rPr lang="el-GR" sz="1600" i="0" dirty="0"/>
              <a:t>για να σταλεί </a:t>
            </a:r>
            <a:r>
              <a:rPr lang="el-GR" sz="1600" i="0" dirty="0" smtClean="0"/>
              <a:t>την </a:t>
            </a:r>
            <a:r>
              <a:rPr lang="en-US" sz="1600" i="0" dirty="0"/>
              <a:t>HTTP </a:t>
            </a:r>
            <a:r>
              <a:rPr lang="el-GR" sz="1600" i="0" dirty="0"/>
              <a:t>αίτηση, ο πελάτης πρώτα ανοίγει την </a:t>
            </a:r>
            <a:r>
              <a:rPr lang="en-US" sz="1600" i="0" dirty="0"/>
              <a:t>TCP </a:t>
            </a:r>
            <a:r>
              <a:rPr lang="el-GR" sz="1600" i="0" dirty="0"/>
              <a:t>υποδοχή (</a:t>
            </a:r>
            <a:r>
              <a:rPr lang="en-US" sz="1600" i="0" dirty="0"/>
              <a:t>socket) </a:t>
            </a:r>
            <a:r>
              <a:rPr lang="el-GR" sz="1600" i="0" dirty="0"/>
              <a:t>στον </a:t>
            </a:r>
            <a:r>
              <a:rPr lang="en-US" sz="1600" i="0" dirty="0"/>
              <a:t>web server</a:t>
            </a:r>
          </a:p>
          <a:p>
            <a:pPr>
              <a:spcBef>
                <a:spcPct val="50000"/>
              </a:spcBef>
              <a:buClr>
                <a:schemeClr val="accent2"/>
              </a:buClr>
              <a:buFont typeface="Wingdings" pitchFamily="2" charset="2"/>
              <a:buChar char="q"/>
            </a:pPr>
            <a:r>
              <a:rPr lang="en-US" sz="1600" i="0" dirty="0"/>
              <a:t> </a:t>
            </a:r>
            <a:r>
              <a:rPr lang="el-GR" sz="1600" i="0" dirty="0"/>
              <a:t>το </a:t>
            </a:r>
            <a:r>
              <a:rPr lang="en-US" sz="1600" i="0" dirty="0">
                <a:solidFill>
                  <a:srgbClr val="FF0000"/>
                </a:solidFill>
              </a:rPr>
              <a:t>TCP SYN</a:t>
            </a:r>
            <a:r>
              <a:rPr lang="en-US" sz="1600" i="0" dirty="0"/>
              <a:t> </a:t>
            </a:r>
            <a:r>
              <a:rPr lang="el-GR" sz="1600" i="0" dirty="0"/>
              <a:t>τμήμα (βήμα 1 στην τριμερή χειραψία) δρομολογείται μεταξύ των τομέων στο </a:t>
            </a:r>
            <a:r>
              <a:rPr lang="en-US" sz="1600" i="0" dirty="0"/>
              <a:t>web server</a:t>
            </a:r>
          </a:p>
          <a:p>
            <a:pPr>
              <a:spcBef>
                <a:spcPct val="50000"/>
              </a:spcBef>
              <a:buClr>
                <a:schemeClr val="accent2"/>
              </a:buClr>
              <a:buFont typeface="Wingdings" pitchFamily="2" charset="2"/>
              <a:buChar char="q"/>
            </a:pPr>
            <a:r>
              <a:rPr lang="el-GR" sz="1600" i="0" dirty="0"/>
              <a:t>Ο </a:t>
            </a:r>
            <a:r>
              <a:rPr lang="en-US" sz="1600" i="0" dirty="0"/>
              <a:t>web server </a:t>
            </a:r>
            <a:r>
              <a:rPr lang="el-GR" sz="1600" i="0" dirty="0"/>
              <a:t>αποκρίνεται με ένα </a:t>
            </a:r>
            <a:r>
              <a:rPr lang="en-US" sz="1600" i="0" dirty="0">
                <a:solidFill>
                  <a:srgbClr val="FF0000"/>
                </a:solidFill>
              </a:rPr>
              <a:t>TCP SYN ACK </a:t>
            </a:r>
            <a:r>
              <a:rPr lang="el-GR" sz="1600" i="0" dirty="0"/>
              <a:t>(βήμα </a:t>
            </a:r>
            <a:r>
              <a:rPr lang="en-US" sz="1600" i="0" dirty="0"/>
              <a:t>2</a:t>
            </a:r>
            <a:r>
              <a:rPr lang="el-GR" sz="1600" i="0" dirty="0"/>
              <a:t> στην τριμερή χειραψία)</a:t>
            </a:r>
            <a:r>
              <a:rPr lang="el-GR" sz="1600" dirty="0"/>
              <a:t> </a:t>
            </a:r>
            <a:endParaRPr lang="en-US" sz="1600" dirty="0"/>
          </a:p>
          <a:p>
            <a:pPr>
              <a:spcBef>
                <a:spcPct val="50000"/>
              </a:spcBef>
              <a:buClr>
                <a:schemeClr val="accent2"/>
              </a:buClr>
              <a:buFont typeface="Wingdings" pitchFamily="2" charset="2"/>
              <a:buChar char="q"/>
            </a:pPr>
            <a:r>
              <a:rPr lang="en-US" sz="1600" dirty="0"/>
              <a:t> </a:t>
            </a:r>
            <a:r>
              <a:rPr lang="el-GR" sz="1600" i="0" dirty="0">
                <a:solidFill>
                  <a:srgbClr val="FF0000"/>
                </a:solidFill>
              </a:rPr>
              <a:t>εγκαθίδρυση </a:t>
            </a:r>
            <a:r>
              <a:rPr lang="en-US" sz="1600" i="0" dirty="0">
                <a:solidFill>
                  <a:srgbClr val="FF0000"/>
                </a:solidFill>
              </a:rPr>
              <a:t>TCP </a:t>
            </a:r>
            <a:r>
              <a:rPr lang="el-GR" sz="1600" i="0" dirty="0">
                <a:solidFill>
                  <a:srgbClr val="FF0000"/>
                </a:solidFill>
              </a:rPr>
              <a:t>σύνδεσης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06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7068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1000"/>
                                        <p:tgtEl>
                                          <p:spTgt spid="7068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7068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4" dur="500"/>
                                        <p:tgtEl>
                                          <p:spTgt spid="7068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6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7069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7069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2.15591E-6 L -1.66667E-6 0.09415 L 0.28593 0.09091 L 0.52934 -0.40111 L 0.30937 -0.18182 L 0.23403 -0.19755 L 0.32118 -0.33079 L -0.01997 -0.33079 L -0.01875 -0.41846 " pathEditMode="relative" ptsTypes="AAAAAAAAA">
                                      <p:cBhvr>
                                        <p:cTn id="38" dur="2000" fill="hold"/>
                                        <p:tgtEl>
                                          <p:spTgt spid="7069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1" dur="500"/>
                                        <p:tgtEl>
                                          <p:spTgt spid="7069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6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4" dur="500"/>
                                        <p:tgtEl>
                                          <p:spTgt spid="7068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6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7" dur="500"/>
                                        <p:tgtEl>
                                          <p:spTgt spid="7068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6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2" dur="500"/>
                                        <p:tgtEl>
                                          <p:spTgt spid="7069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6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1000"/>
                                        <p:tgtEl>
                                          <p:spTgt spid="7069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/>
          <a:p>
            <a:r>
              <a:rPr lang="el-GR" dirty="0" smtClean="0"/>
              <a:t>Δίκτυα Επικοινωνιών- </a:t>
            </a:r>
            <a:r>
              <a:rPr lang="en-US" dirty="0"/>
              <a:t>5: </a:t>
            </a:r>
            <a:r>
              <a:rPr lang="el-GR" dirty="0"/>
              <a:t>Επίπεδο ζεύξης δεδομένων</a:t>
            </a:r>
            <a:endParaRPr lang="en-US" dirty="0"/>
          </a:p>
        </p:txBody>
      </p:sp>
      <p:sp>
        <p:nvSpPr>
          <p:cNvPr id="22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r>
              <a:rPr lang="en-US"/>
              <a:t>5-</a:t>
            </a:r>
            <a:fld id="{F30B968D-9467-4025-94B9-57A41A29ECFD}" type="slidenum">
              <a:rPr lang="en-US"/>
              <a:pPr>
                <a:defRPr/>
              </a:pPr>
              <a:t>95</a:t>
            </a:fld>
            <a:endParaRPr lang="en-US"/>
          </a:p>
        </p:txBody>
      </p:sp>
      <p:sp>
        <p:nvSpPr>
          <p:cNvPr id="47002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000" dirty="0" smtClean="0"/>
              <a:t>Μία ημέρα στη ζωή… </a:t>
            </a:r>
            <a:r>
              <a:rPr lang="en-US" sz="3000" dirty="0" smtClean="0">
                <a:solidFill>
                  <a:srgbClr val="FF0000"/>
                </a:solidFill>
              </a:rPr>
              <a:t>HTTP </a:t>
            </a:r>
            <a:r>
              <a:rPr lang="el-GR" sz="3000" dirty="0" smtClean="0">
                <a:solidFill>
                  <a:srgbClr val="FF0000"/>
                </a:solidFill>
              </a:rPr>
              <a:t>αίτηση/απόκριση</a:t>
            </a:r>
          </a:p>
        </p:txBody>
      </p:sp>
      <p:grpSp>
        <p:nvGrpSpPr>
          <p:cNvPr id="470021" name="Group 300"/>
          <p:cNvGrpSpPr>
            <a:grpSpLocks/>
          </p:cNvGrpSpPr>
          <p:nvPr/>
        </p:nvGrpSpPr>
        <p:grpSpPr bwMode="auto">
          <a:xfrm>
            <a:off x="450850" y="1558925"/>
            <a:ext cx="3554413" cy="3060700"/>
            <a:chOff x="773113" y="1273175"/>
            <a:chExt cx="3554412" cy="3060046"/>
          </a:xfrm>
        </p:grpSpPr>
        <p:sp>
          <p:nvSpPr>
            <p:cNvPr id="470022" name="Freeform 3"/>
            <p:cNvSpPr>
              <a:spLocks/>
            </p:cNvSpPr>
            <p:nvPr/>
          </p:nvSpPr>
          <p:spPr bwMode="auto">
            <a:xfrm>
              <a:off x="773113" y="1273175"/>
              <a:ext cx="3554412" cy="2754313"/>
            </a:xfrm>
            <a:custGeom>
              <a:avLst/>
              <a:gdLst>
                <a:gd name="T0" fmla="*/ 2147483647 w 2406"/>
                <a:gd name="T1" fmla="*/ 2147483647 h 958"/>
                <a:gd name="T2" fmla="*/ 2147483647 w 2406"/>
                <a:gd name="T3" fmla="*/ 2147483647 h 958"/>
                <a:gd name="T4" fmla="*/ 2147483647 w 2406"/>
                <a:gd name="T5" fmla="*/ 2147483647 h 958"/>
                <a:gd name="T6" fmla="*/ 2147483647 w 2406"/>
                <a:gd name="T7" fmla="*/ 2147483647 h 958"/>
                <a:gd name="T8" fmla="*/ 2147483647 w 2406"/>
                <a:gd name="T9" fmla="*/ 2147483647 h 958"/>
                <a:gd name="T10" fmla="*/ 2147483647 w 2406"/>
                <a:gd name="T11" fmla="*/ 2147483647 h 958"/>
                <a:gd name="T12" fmla="*/ 2147483647 w 2406"/>
                <a:gd name="T13" fmla="*/ 2147483647 h 958"/>
                <a:gd name="T14" fmla="*/ 2147483647 w 2406"/>
                <a:gd name="T15" fmla="*/ 2147483647 h 958"/>
                <a:gd name="T16" fmla="*/ 2147483647 w 2406"/>
                <a:gd name="T17" fmla="*/ 2147483647 h 958"/>
                <a:gd name="T18" fmla="*/ 2147483647 w 2406"/>
                <a:gd name="T19" fmla="*/ 2147483647 h 958"/>
                <a:gd name="T20" fmla="*/ 2147483647 w 2406"/>
                <a:gd name="T21" fmla="*/ 2147483647 h 958"/>
                <a:gd name="T22" fmla="*/ 2147483647 w 2406"/>
                <a:gd name="T23" fmla="*/ 2147483647 h 958"/>
                <a:gd name="T24" fmla="*/ 2147483647 w 2406"/>
                <a:gd name="T25" fmla="*/ 2147483647 h 95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406"/>
                <a:gd name="T40" fmla="*/ 0 h 958"/>
                <a:gd name="T41" fmla="*/ 2406 w 2406"/>
                <a:gd name="T42" fmla="*/ 958 h 95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406" h="958">
                  <a:moveTo>
                    <a:pt x="2192" y="274"/>
                  </a:moveTo>
                  <a:cubicBezTo>
                    <a:pt x="1978" y="94"/>
                    <a:pt x="1990" y="122"/>
                    <a:pt x="1857" y="77"/>
                  </a:cubicBezTo>
                  <a:cubicBezTo>
                    <a:pt x="1724" y="32"/>
                    <a:pt x="1584" y="0"/>
                    <a:pt x="1393" y="7"/>
                  </a:cubicBezTo>
                  <a:cubicBezTo>
                    <a:pt x="1202" y="14"/>
                    <a:pt x="898" y="84"/>
                    <a:pt x="713" y="122"/>
                  </a:cubicBezTo>
                  <a:cubicBezTo>
                    <a:pt x="528" y="160"/>
                    <a:pt x="395" y="168"/>
                    <a:pt x="280" y="234"/>
                  </a:cubicBezTo>
                  <a:cubicBezTo>
                    <a:pt x="166" y="301"/>
                    <a:pt x="52" y="432"/>
                    <a:pt x="26" y="522"/>
                  </a:cubicBezTo>
                  <a:cubicBezTo>
                    <a:pt x="0" y="612"/>
                    <a:pt x="81" y="711"/>
                    <a:pt x="122" y="773"/>
                  </a:cubicBezTo>
                  <a:cubicBezTo>
                    <a:pt x="163" y="835"/>
                    <a:pt x="99" y="877"/>
                    <a:pt x="273" y="894"/>
                  </a:cubicBezTo>
                  <a:cubicBezTo>
                    <a:pt x="447" y="911"/>
                    <a:pt x="938" y="866"/>
                    <a:pt x="1169" y="876"/>
                  </a:cubicBezTo>
                  <a:cubicBezTo>
                    <a:pt x="1400" y="886"/>
                    <a:pt x="1499" y="950"/>
                    <a:pt x="1659" y="954"/>
                  </a:cubicBezTo>
                  <a:cubicBezTo>
                    <a:pt x="1819" y="958"/>
                    <a:pt x="2014" y="958"/>
                    <a:pt x="2129" y="897"/>
                  </a:cubicBezTo>
                  <a:cubicBezTo>
                    <a:pt x="2244" y="836"/>
                    <a:pt x="2327" y="856"/>
                    <a:pt x="2350" y="591"/>
                  </a:cubicBezTo>
                  <a:cubicBezTo>
                    <a:pt x="2373" y="326"/>
                    <a:pt x="2406" y="454"/>
                    <a:pt x="2192" y="274"/>
                  </a:cubicBezTo>
                  <a:close/>
                </a:path>
              </a:pathLst>
            </a:custGeom>
            <a:solidFill>
              <a:srgbClr val="00CC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70023" name="Line 36"/>
            <p:cNvSpPr>
              <a:spLocks noChangeShapeType="1"/>
            </p:cNvSpPr>
            <p:nvPr/>
          </p:nvSpPr>
          <p:spPr bwMode="auto">
            <a:xfrm flipV="1">
              <a:off x="3775075" y="2344738"/>
              <a:ext cx="155575" cy="1428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70024" name="Line 43"/>
            <p:cNvSpPr>
              <a:spLocks noChangeShapeType="1"/>
            </p:cNvSpPr>
            <p:nvPr/>
          </p:nvSpPr>
          <p:spPr bwMode="auto">
            <a:xfrm flipV="1">
              <a:off x="2665413" y="2517775"/>
              <a:ext cx="695325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70025" name="Line 44"/>
            <p:cNvSpPr>
              <a:spLocks noChangeShapeType="1"/>
            </p:cNvSpPr>
            <p:nvPr/>
          </p:nvSpPr>
          <p:spPr bwMode="auto">
            <a:xfrm flipV="1">
              <a:off x="3924300" y="2201863"/>
              <a:ext cx="138113" cy="1428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70026" name="Line 48"/>
            <p:cNvSpPr>
              <a:spLocks noChangeShapeType="1"/>
            </p:cNvSpPr>
            <p:nvPr/>
          </p:nvSpPr>
          <p:spPr bwMode="auto">
            <a:xfrm flipV="1">
              <a:off x="3279775" y="2736850"/>
              <a:ext cx="512763" cy="6127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93438" name="Text Box 240"/>
            <p:cNvSpPr txBox="1">
              <a:spLocks noChangeArrowheads="1"/>
            </p:cNvSpPr>
            <p:nvPr/>
          </p:nvSpPr>
          <p:spPr bwMode="auto">
            <a:xfrm>
              <a:off x="2562225" y="3815807"/>
              <a:ext cx="1200150" cy="5174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eaLnBrk="0" hangingPunct="0">
                <a:defRPr/>
              </a:pPr>
              <a:r>
                <a:rPr lang="en-US" sz="1400" smtClean="0">
                  <a:solidFill>
                    <a:srgbClr val="000000"/>
                  </a:solidFill>
                  <a:latin typeface="Arial" charset="0"/>
                  <a:cs typeface="Arial" charset="0"/>
                </a:rPr>
                <a:t>router</a:t>
              </a:r>
            </a:p>
            <a:p>
              <a:pPr eaLnBrk="0" hangingPunct="0">
                <a:defRPr/>
              </a:pPr>
              <a:r>
                <a:rPr lang="en-US" sz="1400" smtClean="0">
                  <a:solidFill>
                    <a:srgbClr val="000000"/>
                  </a:solidFill>
                  <a:latin typeface="Arial" charset="0"/>
                  <a:cs typeface="Arial" charset="0"/>
                </a:rPr>
                <a:t>(runs DHCP)</a:t>
              </a:r>
            </a:p>
          </p:txBody>
        </p:sp>
        <p:grpSp>
          <p:nvGrpSpPr>
            <p:cNvPr id="470028" name="Group 356"/>
            <p:cNvGrpSpPr>
              <a:grpSpLocks/>
            </p:cNvGrpSpPr>
            <p:nvPr/>
          </p:nvGrpSpPr>
          <p:grpSpPr bwMode="auto">
            <a:xfrm>
              <a:off x="1653422" y="1982680"/>
              <a:ext cx="843032" cy="814871"/>
              <a:chOff x="313" y="1497"/>
              <a:chExt cx="1152" cy="1014"/>
            </a:xfrm>
          </p:grpSpPr>
          <p:pic>
            <p:nvPicPr>
              <p:cNvPr id="470029" name="Picture 354" descr="laptop_stylized_small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313" y="1727"/>
                <a:ext cx="1152" cy="78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470030" name="Picture 355" descr="antenna_stylized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334" y="1497"/>
                <a:ext cx="1113" cy="6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93440" name="Picture 3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36925" y="2423867"/>
              <a:ext cx="879475" cy="3491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pic>
        <p:sp>
          <p:nvSpPr>
            <p:cNvPr id="310" name="Rectangle 43"/>
            <p:cNvSpPr>
              <a:spLocks noChangeArrowheads="1"/>
            </p:cNvSpPr>
            <p:nvPr/>
          </p:nvSpPr>
          <p:spPr bwMode="auto">
            <a:xfrm rot="16200000" flipH="1">
              <a:off x="3589349" y="3549138"/>
              <a:ext cx="104753" cy="244475"/>
            </a:xfrm>
            <a:prstGeom prst="rect">
              <a:avLst/>
            </a:prstGeom>
            <a:gradFill rotWithShape="1">
              <a:gsLst>
                <a:gs pos="0">
                  <a:srgbClr val="008000"/>
                </a:gs>
                <a:gs pos="50000">
                  <a:schemeClr val="bg1"/>
                </a:gs>
                <a:gs pos="100000">
                  <a:srgbClr val="008000"/>
                </a:gs>
              </a:gsLst>
              <a:lin ang="0" scaled="1"/>
            </a:gradFill>
            <a:ln w="9525">
              <a:solidFill>
                <a:srgbClr val="008000"/>
              </a:solidFill>
              <a:miter lim="800000"/>
              <a:headEnd/>
              <a:tailEnd/>
            </a:ln>
            <a:effectLst/>
          </p:spPr>
          <p:txBody>
            <a:bodyPr vert="eaVert"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311" name="Rectangle 43"/>
            <p:cNvSpPr>
              <a:spLocks noChangeArrowheads="1"/>
            </p:cNvSpPr>
            <p:nvPr/>
          </p:nvSpPr>
          <p:spPr bwMode="auto">
            <a:xfrm rot="2460490">
              <a:off x="3206750" y="3274585"/>
              <a:ext cx="82550" cy="247597"/>
            </a:xfrm>
            <a:prstGeom prst="rect">
              <a:avLst/>
            </a:prstGeom>
            <a:gradFill rotWithShape="1">
              <a:gsLst>
                <a:gs pos="0">
                  <a:srgbClr val="008000"/>
                </a:gs>
                <a:gs pos="50000">
                  <a:schemeClr val="bg1"/>
                </a:gs>
                <a:gs pos="100000">
                  <a:srgbClr val="008000"/>
                </a:gs>
              </a:gsLst>
              <a:lin ang="0" scaled="1"/>
            </a:gradFill>
            <a:ln w="9525">
              <a:solidFill>
                <a:srgbClr val="008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312" name="Rectangle 43"/>
            <p:cNvSpPr>
              <a:spLocks noChangeArrowheads="1"/>
            </p:cNvSpPr>
            <p:nvPr/>
          </p:nvSpPr>
          <p:spPr bwMode="auto">
            <a:xfrm rot="-5400000">
              <a:off x="2499531" y="2388124"/>
              <a:ext cx="111101" cy="296863"/>
            </a:xfrm>
            <a:prstGeom prst="rect">
              <a:avLst/>
            </a:prstGeom>
            <a:gradFill rotWithShape="1">
              <a:gsLst>
                <a:gs pos="0">
                  <a:srgbClr val="008000"/>
                </a:gs>
                <a:gs pos="50000">
                  <a:schemeClr val="bg1"/>
                </a:gs>
                <a:gs pos="100000">
                  <a:srgbClr val="008000"/>
                </a:gs>
              </a:gsLst>
              <a:lin ang="0" scaled="1"/>
            </a:gradFill>
            <a:ln w="9525">
              <a:solidFill>
                <a:srgbClr val="008000"/>
              </a:solidFill>
              <a:miter lim="800000"/>
              <a:headEnd/>
              <a:tailEnd/>
            </a:ln>
            <a:effectLst/>
          </p:spPr>
          <p:txBody>
            <a:bodyPr vert="eaVert"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grpSp>
          <p:nvGrpSpPr>
            <p:cNvPr id="470035" name="Group 248"/>
            <p:cNvGrpSpPr>
              <a:grpSpLocks/>
            </p:cNvGrpSpPr>
            <p:nvPr/>
          </p:nvGrpSpPr>
          <p:grpSpPr bwMode="auto">
            <a:xfrm>
              <a:off x="2597285" y="3210128"/>
              <a:ext cx="332569" cy="581078"/>
              <a:chOff x="4140" y="429"/>
              <a:chExt cx="1425" cy="2396"/>
            </a:xfrm>
          </p:grpSpPr>
          <p:sp>
            <p:nvSpPr>
              <p:cNvPr id="470036" name="Freeform 148"/>
              <p:cNvSpPr>
                <a:spLocks/>
              </p:cNvSpPr>
              <p:nvPr/>
            </p:nvSpPr>
            <p:spPr bwMode="auto">
              <a:xfrm>
                <a:off x="5268" y="433"/>
                <a:ext cx="283" cy="2286"/>
              </a:xfrm>
              <a:custGeom>
                <a:avLst/>
                <a:gdLst>
                  <a:gd name="T0" fmla="*/ 26 w 354"/>
                  <a:gd name="T1" fmla="*/ 0 h 2742"/>
                  <a:gd name="T2" fmla="*/ 145 w 354"/>
                  <a:gd name="T3" fmla="*/ 164 h 2742"/>
                  <a:gd name="T4" fmla="*/ 142 w 354"/>
                  <a:gd name="T5" fmla="*/ 1268 h 2742"/>
                  <a:gd name="T6" fmla="*/ 0 w 354"/>
                  <a:gd name="T7" fmla="*/ 1325 h 2742"/>
                  <a:gd name="T8" fmla="*/ 26 w 354"/>
                  <a:gd name="T9" fmla="*/ 0 h 27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4" h="2742">
                    <a:moveTo>
                      <a:pt x="63" y="0"/>
                    </a:moveTo>
                    <a:lnTo>
                      <a:pt x="354" y="339"/>
                    </a:lnTo>
                    <a:lnTo>
                      <a:pt x="346" y="2624"/>
                    </a:lnTo>
                    <a:lnTo>
                      <a:pt x="0" y="2742"/>
                    </a:lnTo>
                    <a:lnTo>
                      <a:pt x="6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93460" name="Rectangle 149"/>
              <p:cNvSpPr>
                <a:spLocks noChangeArrowheads="1"/>
              </p:cNvSpPr>
              <p:nvPr/>
            </p:nvSpPr>
            <p:spPr bwMode="auto">
              <a:xfrm>
                <a:off x="4207" y="426"/>
                <a:ext cx="1048" cy="2291"/>
              </a:xfrm>
              <a:prstGeom prst="rect">
                <a:avLst/>
              </a:pr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470038" name="Freeform 150"/>
              <p:cNvSpPr>
                <a:spLocks/>
              </p:cNvSpPr>
              <p:nvPr/>
            </p:nvSpPr>
            <p:spPr bwMode="auto">
              <a:xfrm>
                <a:off x="5321" y="570"/>
                <a:ext cx="169" cy="2115"/>
              </a:xfrm>
              <a:custGeom>
                <a:avLst/>
                <a:gdLst>
                  <a:gd name="T0" fmla="*/ 3 w 211"/>
                  <a:gd name="T1" fmla="*/ 0 h 2537"/>
                  <a:gd name="T2" fmla="*/ 87 w 211"/>
                  <a:gd name="T3" fmla="*/ 106 h 2537"/>
                  <a:gd name="T4" fmla="*/ 3 w 211"/>
                  <a:gd name="T5" fmla="*/ 1208 h 2537"/>
                  <a:gd name="T6" fmla="*/ 3 w 211"/>
                  <a:gd name="T7" fmla="*/ 0 h 253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1" h="2537">
                    <a:moveTo>
                      <a:pt x="7" y="0"/>
                    </a:moveTo>
                    <a:cubicBezTo>
                      <a:pt x="7" y="0"/>
                      <a:pt x="57" y="28"/>
                      <a:pt x="211" y="218"/>
                    </a:cubicBezTo>
                    <a:cubicBezTo>
                      <a:pt x="0" y="1229"/>
                      <a:pt x="41" y="2537"/>
                      <a:pt x="7" y="2501"/>
                    </a:cubicBezTo>
                    <a:lnTo>
                      <a:pt x="7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808080"/>
                  </a:gs>
                  <a:gs pos="100000">
                    <a:srgbClr val="F8F8F8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70039" name="Freeform 151"/>
              <p:cNvSpPr>
                <a:spLocks/>
              </p:cNvSpPr>
              <p:nvPr/>
            </p:nvSpPr>
            <p:spPr bwMode="auto">
              <a:xfrm>
                <a:off x="5284" y="1640"/>
                <a:ext cx="263" cy="189"/>
              </a:xfrm>
              <a:custGeom>
                <a:avLst/>
                <a:gdLst>
                  <a:gd name="T0" fmla="*/ 2 w 328"/>
                  <a:gd name="T1" fmla="*/ 0 h 226"/>
                  <a:gd name="T2" fmla="*/ 136 w 328"/>
                  <a:gd name="T3" fmla="*/ 62 h 226"/>
                  <a:gd name="T4" fmla="*/ 135 w 328"/>
                  <a:gd name="T5" fmla="*/ 110 h 226"/>
                  <a:gd name="T6" fmla="*/ 0 w 328"/>
                  <a:gd name="T7" fmla="*/ 49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93463" name="Rectangle 152"/>
              <p:cNvSpPr>
                <a:spLocks noChangeArrowheads="1"/>
              </p:cNvSpPr>
              <p:nvPr/>
            </p:nvSpPr>
            <p:spPr bwMode="auto">
              <a:xfrm>
                <a:off x="4214" y="688"/>
                <a:ext cx="592" cy="52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grpSp>
            <p:nvGrpSpPr>
              <p:cNvPr id="470041" name="Group 153"/>
              <p:cNvGrpSpPr>
                <a:grpSpLocks/>
              </p:cNvGrpSpPr>
              <p:nvPr/>
            </p:nvGrpSpPr>
            <p:grpSpPr bwMode="auto">
              <a:xfrm>
                <a:off x="4749" y="668"/>
                <a:ext cx="581" cy="145"/>
                <a:chOff x="614" y="2568"/>
                <a:chExt cx="725" cy="139"/>
              </a:xfrm>
            </p:grpSpPr>
            <p:sp>
              <p:nvSpPr>
                <p:cNvPr id="93489" name="AutoShape 154"/>
                <p:cNvSpPr>
                  <a:spLocks noChangeArrowheads="1"/>
                </p:cNvSpPr>
                <p:nvPr/>
              </p:nvSpPr>
              <p:spPr bwMode="auto">
                <a:xfrm>
                  <a:off x="617" y="2569"/>
                  <a:ext cx="721" cy="138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hangingPunct="0">
                    <a:defRPr/>
                  </a:pPr>
                  <a:endParaRPr lang="en-US">
                    <a:solidFill>
                      <a:srgbClr val="000000"/>
                    </a:solidFill>
                    <a:latin typeface="Comic Sans MS" charset="0"/>
                    <a:ea typeface="ＭＳ Ｐゴシック" charset="0"/>
                  </a:endParaRPr>
                </a:p>
              </p:txBody>
            </p:sp>
            <p:sp>
              <p:nvSpPr>
                <p:cNvPr id="93490" name="AutoShape 155"/>
                <p:cNvSpPr>
                  <a:spLocks noChangeArrowheads="1"/>
                </p:cNvSpPr>
                <p:nvPr/>
              </p:nvSpPr>
              <p:spPr bwMode="auto">
                <a:xfrm>
                  <a:off x="634" y="2587"/>
                  <a:ext cx="688" cy="100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hangingPunct="0">
                    <a:defRPr/>
                  </a:pPr>
                  <a:endParaRPr lang="en-US">
                    <a:solidFill>
                      <a:srgbClr val="000000"/>
                    </a:solidFill>
                    <a:latin typeface="Comic Sans MS" charset="0"/>
                    <a:ea typeface="ＭＳ Ｐゴシック" charset="0"/>
                  </a:endParaRPr>
                </a:p>
              </p:txBody>
            </p:sp>
          </p:grpSp>
          <p:sp>
            <p:nvSpPr>
              <p:cNvPr id="93465" name="Rectangle 156"/>
              <p:cNvSpPr>
                <a:spLocks noChangeArrowheads="1"/>
              </p:cNvSpPr>
              <p:nvPr/>
            </p:nvSpPr>
            <p:spPr bwMode="auto">
              <a:xfrm>
                <a:off x="4221" y="1015"/>
                <a:ext cx="599" cy="52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grpSp>
            <p:nvGrpSpPr>
              <p:cNvPr id="470045" name="Group 157"/>
              <p:cNvGrpSpPr>
                <a:grpSpLocks/>
              </p:cNvGrpSpPr>
              <p:nvPr/>
            </p:nvGrpSpPr>
            <p:grpSpPr bwMode="auto">
              <a:xfrm>
                <a:off x="4747" y="994"/>
                <a:ext cx="581" cy="134"/>
                <a:chOff x="614" y="2568"/>
                <a:chExt cx="725" cy="139"/>
              </a:xfrm>
            </p:grpSpPr>
            <p:sp>
              <p:nvSpPr>
                <p:cNvPr id="93487" name="AutoShape 158"/>
                <p:cNvSpPr>
                  <a:spLocks noChangeArrowheads="1"/>
                </p:cNvSpPr>
                <p:nvPr/>
              </p:nvSpPr>
              <p:spPr bwMode="auto">
                <a:xfrm>
                  <a:off x="611" y="2570"/>
                  <a:ext cx="730" cy="136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hangingPunct="0">
                    <a:defRPr/>
                  </a:pPr>
                  <a:endParaRPr lang="en-US">
                    <a:solidFill>
                      <a:srgbClr val="000000"/>
                    </a:solidFill>
                    <a:latin typeface="Comic Sans MS" charset="0"/>
                    <a:ea typeface="ＭＳ Ｐゴシック" charset="0"/>
                  </a:endParaRPr>
                </a:p>
              </p:txBody>
            </p:sp>
            <p:sp>
              <p:nvSpPr>
                <p:cNvPr id="93488" name="AutoShape 159"/>
                <p:cNvSpPr>
                  <a:spLocks noChangeArrowheads="1"/>
                </p:cNvSpPr>
                <p:nvPr/>
              </p:nvSpPr>
              <p:spPr bwMode="auto">
                <a:xfrm>
                  <a:off x="628" y="2583"/>
                  <a:ext cx="696" cy="109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hangingPunct="0">
                    <a:defRPr/>
                  </a:pPr>
                  <a:endParaRPr lang="en-US">
                    <a:solidFill>
                      <a:srgbClr val="000000"/>
                    </a:solidFill>
                    <a:latin typeface="Comic Sans MS" charset="0"/>
                    <a:ea typeface="ＭＳ Ｐゴシック" charset="0"/>
                  </a:endParaRPr>
                </a:p>
              </p:txBody>
            </p:sp>
          </p:grpSp>
          <p:sp>
            <p:nvSpPr>
              <p:cNvPr id="93467" name="Rectangle 160"/>
              <p:cNvSpPr>
                <a:spLocks noChangeArrowheads="1"/>
              </p:cNvSpPr>
              <p:nvPr/>
            </p:nvSpPr>
            <p:spPr bwMode="auto">
              <a:xfrm>
                <a:off x="4214" y="1356"/>
                <a:ext cx="599" cy="46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3468" name="Rectangle 161"/>
              <p:cNvSpPr>
                <a:spLocks noChangeArrowheads="1"/>
              </p:cNvSpPr>
              <p:nvPr/>
            </p:nvSpPr>
            <p:spPr bwMode="auto">
              <a:xfrm>
                <a:off x="4228" y="1657"/>
                <a:ext cx="599" cy="46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grpSp>
            <p:nvGrpSpPr>
              <p:cNvPr id="470050" name="Group 162"/>
              <p:cNvGrpSpPr>
                <a:grpSpLocks/>
              </p:cNvGrpSpPr>
              <p:nvPr/>
            </p:nvGrpSpPr>
            <p:grpSpPr bwMode="auto">
              <a:xfrm>
                <a:off x="4735" y="1627"/>
                <a:ext cx="582" cy="151"/>
                <a:chOff x="614" y="2568"/>
                <a:chExt cx="725" cy="139"/>
              </a:xfrm>
            </p:grpSpPr>
            <p:sp>
              <p:nvSpPr>
                <p:cNvPr id="93485" name="AutoShape 163"/>
                <p:cNvSpPr>
                  <a:spLocks noChangeArrowheads="1"/>
                </p:cNvSpPr>
                <p:nvPr/>
              </p:nvSpPr>
              <p:spPr bwMode="auto">
                <a:xfrm>
                  <a:off x="618" y="2571"/>
                  <a:ext cx="720" cy="139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hangingPunct="0">
                    <a:defRPr/>
                  </a:pPr>
                  <a:endParaRPr lang="en-US">
                    <a:solidFill>
                      <a:srgbClr val="000000"/>
                    </a:solidFill>
                    <a:latin typeface="Comic Sans MS" charset="0"/>
                    <a:ea typeface="ＭＳ Ｐゴシック" charset="0"/>
                  </a:endParaRPr>
                </a:p>
              </p:txBody>
            </p:sp>
            <p:sp>
              <p:nvSpPr>
                <p:cNvPr id="93486" name="AutoShape 164"/>
                <p:cNvSpPr>
                  <a:spLocks noChangeArrowheads="1"/>
                </p:cNvSpPr>
                <p:nvPr/>
              </p:nvSpPr>
              <p:spPr bwMode="auto">
                <a:xfrm>
                  <a:off x="635" y="2589"/>
                  <a:ext cx="686" cy="102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hangingPunct="0">
                    <a:defRPr/>
                  </a:pPr>
                  <a:endParaRPr lang="en-US">
                    <a:solidFill>
                      <a:srgbClr val="000000"/>
                    </a:solidFill>
                    <a:latin typeface="Comic Sans MS" charset="0"/>
                    <a:ea typeface="ＭＳ Ｐゴシック" charset="0"/>
                  </a:endParaRPr>
                </a:p>
              </p:txBody>
            </p:sp>
          </p:grpSp>
          <p:sp>
            <p:nvSpPr>
              <p:cNvPr id="470053" name="Freeform 165"/>
              <p:cNvSpPr>
                <a:spLocks/>
              </p:cNvSpPr>
              <p:nvPr/>
            </p:nvSpPr>
            <p:spPr bwMode="auto">
              <a:xfrm>
                <a:off x="5288" y="1354"/>
                <a:ext cx="263" cy="188"/>
              </a:xfrm>
              <a:custGeom>
                <a:avLst/>
                <a:gdLst>
                  <a:gd name="T0" fmla="*/ 2 w 328"/>
                  <a:gd name="T1" fmla="*/ 0 h 226"/>
                  <a:gd name="T2" fmla="*/ 136 w 328"/>
                  <a:gd name="T3" fmla="*/ 61 h 226"/>
                  <a:gd name="T4" fmla="*/ 135 w 328"/>
                  <a:gd name="T5" fmla="*/ 108 h 226"/>
                  <a:gd name="T6" fmla="*/ 0 w 328"/>
                  <a:gd name="T7" fmla="*/ 47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l-GR"/>
              </a:p>
            </p:txBody>
          </p:sp>
          <p:grpSp>
            <p:nvGrpSpPr>
              <p:cNvPr id="470054" name="Group 166"/>
              <p:cNvGrpSpPr>
                <a:grpSpLocks/>
              </p:cNvGrpSpPr>
              <p:nvPr/>
            </p:nvGrpSpPr>
            <p:grpSpPr bwMode="auto">
              <a:xfrm>
                <a:off x="4739" y="1327"/>
                <a:ext cx="582" cy="139"/>
                <a:chOff x="614" y="2568"/>
                <a:chExt cx="725" cy="139"/>
              </a:xfrm>
            </p:grpSpPr>
            <p:sp>
              <p:nvSpPr>
                <p:cNvPr id="93483" name="AutoShape 167"/>
                <p:cNvSpPr>
                  <a:spLocks noChangeArrowheads="1"/>
                </p:cNvSpPr>
                <p:nvPr/>
              </p:nvSpPr>
              <p:spPr bwMode="auto">
                <a:xfrm>
                  <a:off x="613" y="2571"/>
                  <a:ext cx="729" cy="137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hangingPunct="0">
                    <a:defRPr/>
                  </a:pPr>
                  <a:endParaRPr lang="en-US">
                    <a:solidFill>
                      <a:srgbClr val="000000"/>
                    </a:solidFill>
                    <a:latin typeface="Comic Sans MS" charset="0"/>
                    <a:ea typeface="ＭＳ Ｐゴシック" charset="0"/>
                  </a:endParaRPr>
                </a:p>
              </p:txBody>
            </p:sp>
            <p:sp>
              <p:nvSpPr>
                <p:cNvPr id="93484" name="AutoShape 168"/>
                <p:cNvSpPr>
                  <a:spLocks noChangeArrowheads="1"/>
                </p:cNvSpPr>
                <p:nvPr/>
              </p:nvSpPr>
              <p:spPr bwMode="auto">
                <a:xfrm>
                  <a:off x="630" y="2584"/>
                  <a:ext cx="695" cy="105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hangingPunct="0">
                    <a:defRPr/>
                  </a:pPr>
                  <a:endParaRPr lang="en-US">
                    <a:solidFill>
                      <a:srgbClr val="000000"/>
                    </a:solidFill>
                    <a:latin typeface="Comic Sans MS" charset="0"/>
                    <a:ea typeface="ＭＳ Ｐゴシック" charset="0"/>
                  </a:endParaRPr>
                </a:p>
              </p:txBody>
            </p:sp>
          </p:grpSp>
          <p:sp>
            <p:nvSpPr>
              <p:cNvPr id="93472" name="Rectangle 169"/>
              <p:cNvSpPr>
                <a:spLocks noChangeArrowheads="1"/>
              </p:cNvSpPr>
              <p:nvPr/>
            </p:nvSpPr>
            <p:spPr bwMode="auto">
              <a:xfrm>
                <a:off x="5255" y="426"/>
                <a:ext cx="68" cy="2297"/>
              </a:xfrm>
              <a:prstGeom prst="rect">
                <a:avLst/>
              </a:prstGeom>
              <a:gradFill rotWithShape="1">
                <a:gsLst>
                  <a:gs pos="0">
                    <a:srgbClr val="333333"/>
                  </a:gs>
                  <a:gs pos="5000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470058" name="Freeform 170"/>
              <p:cNvSpPr>
                <a:spLocks/>
              </p:cNvSpPr>
              <p:nvPr/>
            </p:nvSpPr>
            <p:spPr bwMode="auto">
              <a:xfrm>
                <a:off x="5312" y="1007"/>
                <a:ext cx="237" cy="213"/>
              </a:xfrm>
              <a:custGeom>
                <a:avLst/>
                <a:gdLst>
                  <a:gd name="T0" fmla="*/ 2 w 296"/>
                  <a:gd name="T1" fmla="*/ 0 h 256"/>
                  <a:gd name="T2" fmla="*/ 120 w 296"/>
                  <a:gd name="T3" fmla="*/ 69 h 256"/>
                  <a:gd name="T4" fmla="*/ 122 w 296"/>
                  <a:gd name="T5" fmla="*/ 122 h 256"/>
                  <a:gd name="T6" fmla="*/ 0 w 296"/>
                  <a:gd name="T7" fmla="*/ 47 h 256"/>
                  <a:gd name="T8" fmla="*/ 2 w 296"/>
                  <a:gd name="T9" fmla="*/ 0 h 2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96" h="256">
                    <a:moveTo>
                      <a:pt x="4" y="0"/>
                    </a:moveTo>
                    <a:cubicBezTo>
                      <a:pt x="55" y="10"/>
                      <a:pt x="144" y="68"/>
                      <a:pt x="292" y="144"/>
                    </a:cubicBezTo>
                    <a:cubicBezTo>
                      <a:pt x="290" y="178"/>
                      <a:pt x="296" y="188"/>
                      <a:pt x="296" y="256"/>
                    </a:cubicBezTo>
                    <a:cubicBezTo>
                      <a:pt x="296" y="256"/>
                      <a:pt x="160" y="176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70059" name="Freeform 171"/>
              <p:cNvSpPr>
                <a:spLocks/>
              </p:cNvSpPr>
              <p:nvPr/>
            </p:nvSpPr>
            <p:spPr bwMode="auto">
              <a:xfrm>
                <a:off x="5315" y="680"/>
                <a:ext cx="244" cy="240"/>
              </a:xfrm>
              <a:custGeom>
                <a:avLst/>
                <a:gdLst>
                  <a:gd name="T0" fmla="*/ 0 w 304"/>
                  <a:gd name="T1" fmla="*/ 0 h 288"/>
                  <a:gd name="T2" fmla="*/ 126 w 304"/>
                  <a:gd name="T3" fmla="*/ 79 h 288"/>
                  <a:gd name="T4" fmla="*/ 118 w 304"/>
                  <a:gd name="T5" fmla="*/ 139 h 288"/>
                  <a:gd name="T6" fmla="*/ 3 w 304"/>
                  <a:gd name="T7" fmla="*/ 60 h 288"/>
                  <a:gd name="T8" fmla="*/ 0 w 304"/>
                  <a:gd name="T9" fmla="*/ 0 h 28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04" h="288">
                    <a:moveTo>
                      <a:pt x="0" y="0"/>
                    </a:moveTo>
                    <a:cubicBezTo>
                      <a:pt x="51" y="10"/>
                      <a:pt x="148" y="76"/>
                      <a:pt x="304" y="164"/>
                    </a:cubicBezTo>
                    <a:cubicBezTo>
                      <a:pt x="302" y="198"/>
                      <a:pt x="284" y="220"/>
                      <a:pt x="284" y="288"/>
                    </a:cubicBezTo>
                    <a:cubicBezTo>
                      <a:pt x="284" y="288"/>
                      <a:pt x="163" y="179"/>
                      <a:pt x="8" y="124"/>
                    </a:cubicBezTo>
                    <a:cubicBezTo>
                      <a:pt x="8" y="72"/>
                      <a:pt x="0" y="17"/>
                      <a:pt x="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93475" name="Oval 172"/>
              <p:cNvSpPr>
                <a:spLocks noChangeArrowheads="1"/>
              </p:cNvSpPr>
              <p:nvPr/>
            </p:nvSpPr>
            <p:spPr bwMode="auto">
              <a:xfrm>
                <a:off x="5520" y="2612"/>
                <a:ext cx="48" cy="98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470061" name="Freeform 173"/>
              <p:cNvSpPr>
                <a:spLocks/>
              </p:cNvSpPr>
              <p:nvPr/>
            </p:nvSpPr>
            <p:spPr bwMode="auto">
              <a:xfrm>
                <a:off x="5302" y="2614"/>
                <a:ext cx="245" cy="200"/>
              </a:xfrm>
              <a:custGeom>
                <a:avLst/>
                <a:gdLst>
                  <a:gd name="T0" fmla="*/ 0 w 306"/>
                  <a:gd name="T1" fmla="*/ 51 h 240"/>
                  <a:gd name="T2" fmla="*/ 2 w 306"/>
                  <a:gd name="T3" fmla="*/ 116 h 240"/>
                  <a:gd name="T4" fmla="*/ 126 w 306"/>
                  <a:gd name="T5" fmla="*/ 53 h 240"/>
                  <a:gd name="T6" fmla="*/ 123 w 306"/>
                  <a:gd name="T7" fmla="*/ 0 h 240"/>
                  <a:gd name="T8" fmla="*/ 0 w 306"/>
                  <a:gd name="T9" fmla="*/ 51 h 2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06" h="240">
                    <a:moveTo>
                      <a:pt x="0" y="106"/>
                    </a:moveTo>
                    <a:lnTo>
                      <a:pt x="2" y="240"/>
                    </a:lnTo>
                    <a:lnTo>
                      <a:pt x="306" y="110"/>
                    </a:lnTo>
                    <a:lnTo>
                      <a:pt x="300" y="0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333333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93477" name="AutoShape 174"/>
              <p:cNvSpPr>
                <a:spLocks noChangeArrowheads="1"/>
              </p:cNvSpPr>
              <p:nvPr/>
            </p:nvSpPr>
            <p:spPr bwMode="auto">
              <a:xfrm>
                <a:off x="4139" y="2678"/>
                <a:ext cx="1204" cy="164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3478" name="AutoShape 175"/>
              <p:cNvSpPr>
                <a:spLocks noChangeArrowheads="1"/>
              </p:cNvSpPr>
              <p:nvPr/>
            </p:nvSpPr>
            <p:spPr bwMode="auto">
              <a:xfrm>
                <a:off x="4207" y="2717"/>
                <a:ext cx="1068" cy="8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3479" name="Oval 176"/>
              <p:cNvSpPr>
                <a:spLocks noChangeArrowheads="1"/>
              </p:cNvSpPr>
              <p:nvPr/>
            </p:nvSpPr>
            <p:spPr bwMode="auto">
              <a:xfrm>
                <a:off x="4309" y="2383"/>
                <a:ext cx="156" cy="144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3480" name="Oval 177"/>
              <p:cNvSpPr>
                <a:spLocks noChangeArrowheads="1"/>
              </p:cNvSpPr>
              <p:nvPr/>
            </p:nvSpPr>
            <p:spPr bwMode="auto">
              <a:xfrm>
                <a:off x="4486" y="2383"/>
                <a:ext cx="163" cy="144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eaLnBrk="0" hangingPunct="0">
                  <a:defRPr/>
                </a:pPr>
                <a:endParaRPr lang="en-US">
                  <a:solidFill>
                    <a:srgbClr val="FF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3481" name="Oval 178"/>
              <p:cNvSpPr>
                <a:spLocks noChangeArrowheads="1"/>
              </p:cNvSpPr>
              <p:nvPr/>
            </p:nvSpPr>
            <p:spPr bwMode="auto">
              <a:xfrm>
                <a:off x="4663" y="2383"/>
                <a:ext cx="156" cy="144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3482" name="Rectangle 179"/>
              <p:cNvSpPr>
                <a:spLocks noChangeArrowheads="1"/>
              </p:cNvSpPr>
              <p:nvPr/>
            </p:nvSpPr>
            <p:spPr bwMode="auto">
              <a:xfrm>
                <a:off x="5065" y="1834"/>
                <a:ext cx="82" cy="772"/>
              </a:xfrm>
              <a:prstGeom prst="rect">
                <a:avLst/>
              </a:prstGeom>
              <a:solidFill>
                <a:srgbClr val="29292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</p:grpSp>
        <p:grpSp>
          <p:nvGrpSpPr>
            <p:cNvPr id="470068" name="Group 48"/>
            <p:cNvGrpSpPr>
              <a:grpSpLocks/>
            </p:cNvGrpSpPr>
            <p:nvPr/>
          </p:nvGrpSpPr>
          <p:grpSpPr bwMode="auto">
            <a:xfrm>
              <a:off x="2795471" y="3465563"/>
              <a:ext cx="735669" cy="376863"/>
              <a:chOff x="3600" y="219"/>
              <a:chExt cx="360" cy="175"/>
            </a:xfrm>
          </p:grpSpPr>
          <p:sp>
            <p:nvSpPr>
              <p:cNvPr id="93446" name="Oval 49"/>
              <p:cNvSpPr>
                <a:spLocks noChangeArrowheads="1"/>
              </p:cNvSpPr>
              <p:nvPr/>
            </p:nvSpPr>
            <p:spPr bwMode="auto">
              <a:xfrm>
                <a:off x="3603" y="297"/>
                <a:ext cx="357" cy="9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3447" name="Line 50"/>
              <p:cNvSpPr>
                <a:spLocks noChangeShapeType="1"/>
              </p:cNvSpPr>
              <p:nvPr/>
            </p:nvSpPr>
            <p:spPr bwMode="auto">
              <a:xfrm>
                <a:off x="3603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3448" name="Line 51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3449" name="Rectangle 52"/>
              <p:cNvSpPr>
                <a:spLocks noChangeArrowheads="1"/>
              </p:cNvSpPr>
              <p:nvPr/>
            </p:nvSpPr>
            <p:spPr bwMode="auto">
              <a:xfrm>
                <a:off x="3603" y="289"/>
                <a:ext cx="353" cy="59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eaLnBrk="0" hangingPunct="0">
                  <a:defRPr/>
                </a:pPr>
                <a:endParaRPr lang="en-US" sz="2400" i="0">
                  <a:solidFill>
                    <a:srgbClr val="000000"/>
                  </a:solidFill>
                  <a:latin typeface="Times New Roman" charset="0"/>
                  <a:ea typeface="ＭＳ Ｐゴシック" charset="0"/>
                </a:endParaRPr>
              </a:p>
            </p:txBody>
          </p:sp>
          <p:sp>
            <p:nvSpPr>
              <p:cNvPr id="93450" name="Oval 53"/>
              <p:cNvSpPr>
                <a:spLocks noChangeArrowheads="1"/>
              </p:cNvSpPr>
              <p:nvPr/>
            </p:nvSpPr>
            <p:spPr bwMode="auto">
              <a:xfrm>
                <a:off x="3600" y="219"/>
                <a:ext cx="357" cy="113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grpSp>
            <p:nvGrpSpPr>
              <p:cNvPr id="470074" name="Group 54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93456" name="Line 55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hangingPunct="0">
                    <a:defRPr/>
                  </a:pPr>
                  <a:endParaRPr lang="en-US">
                    <a:latin typeface="Comic Sans MS" charset="0"/>
                    <a:ea typeface="ＭＳ Ｐゴシック" charset="0"/>
                  </a:endParaRPr>
                </a:p>
              </p:txBody>
            </p:sp>
            <p:sp>
              <p:nvSpPr>
                <p:cNvPr id="93457" name="Line 56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hangingPunct="0">
                    <a:defRPr/>
                  </a:pPr>
                  <a:endParaRPr lang="en-US">
                    <a:latin typeface="Comic Sans MS" charset="0"/>
                    <a:ea typeface="ＭＳ Ｐゴシック" charset="0"/>
                  </a:endParaRPr>
                </a:p>
              </p:txBody>
            </p:sp>
            <p:sp>
              <p:nvSpPr>
                <p:cNvPr id="93458" name="Line 57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hangingPunct="0">
                    <a:defRPr/>
                  </a:pPr>
                  <a:endParaRPr lang="en-US">
                    <a:latin typeface="Comic Sans MS" charset="0"/>
                    <a:ea typeface="ＭＳ Ｐゴシック" charset="0"/>
                  </a:endParaRPr>
                </a:p>
              </p:txBody>
            </p:sp>
          </p:grpSp>
          <p:grpSp>
            <p:nvGrpSpPr>
              <p:cNvPr id="470078" name="Group 58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93453" name="Line 59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hangingPunct="0">
                    <a:defRPr/>
                  </a:pPr>
                  <a:endParaRPr lang="en-US">
                    <a:latin typeface="Comic Sans MS" charset="0"/>
                    <a:ea typeface="ＭＳ Ｐゴシック" charset="0"/>
                  </a:endParaRPr>
                </a:p>
              </p:txBody>
            </p:sp>
            <p:sp>
              <p:nvSpPr>
                <p:cNvPr id="93454" name="Line 60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hangingPunct="0">
                    <a:defRPr/>
                  </a:pPr>
                  <a:endParaRPr lang="en-US">
                    <a:latin typeface="Comic Sans MS" charset="0"/>
                    <a:ea typeface="ＭＳ Ｐゴシック" charset="0"/>
                  </a:endParaRPr>
                </a:p>
              </p:txBody>
            </p:sp>
            <p:sp>
              <p:nvSpPr>
                <p:cNvPr id="93455" name="Line 61"/>
                <p:cNvSpPr>
                  <a:spLocks noChangeShapeType="1"/>
                </p:cNvSpPr>
                <p:nvPr/>
              </p:nvSpPr>
              <p:spPr bwMode="auto">
                <a:xfrm>
                  <a:off x="2894" y="853"/>
                  <a:ext cx="52" cy="93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hangingPunct="0">
                    <a:defRPr/>
                  </a:pPr>
                  <a:endParaRPr lang="en-US">
                    <a:latin typeface="Comic Sans MS" charset="0"/>
                    <a:ea typeface="ＭＳ Ｐゴシック" charset="0"/>
                  </a:endParaRPr>
                </a:p>
              </p:txBody>
            </p:sp>
          </p:grpSp>
        </p:grpSp>
      </p:grpSp>
      <p:sp>
        <p:nvSpPr>
          <p:cNvPr id="470082" name="Freeform 2"/>
          <p:cNvSpPr>
            <a:spLocks/>
          </p:cNvSpPr>
          <p:nvPr/>
        </p:nvSpPr>
        <p:spPr bwMode="auto">
          <a:xfrm>
            <a:off x="0" y="4905375"/>
            <a:ext cx="3963988" cy="1716088"/>
          </a:xfrm>
          <a:custGeom>
            <a:avLst/>
            <a:gdLst>
              <a:gd name="T0" fmla="*/ 2147483647 w 2497"/>
              <a:gd name="T1" fmla="*/ 2147483647 h 1081"/>
              <a:gd name="T2" fmla="*/ 2147483647 w 2497"/>
              <a:gd name="T3" fmla="*/ 2147483647 h 1081"/>
              <a:gd name="T4" fmla="*/ 2147483647 w 2497"/>
              <a:gd name="T5" fmla="*/ 2147483647 h 1081"/>
              <a:gd name="T6" fmla="*/ 2147483647 w 2497"/>
              <a:gd name="T7" fmla="*/ 2147483647 h 1081"/>
              <a:gd name="T8" fmla="*/ 2147483647 w 2497"/>
              <a:gd name="T9" fmla="*/ 2147483647 h 1081"/>
              <a:gd name="T10" fmla="*/ 2147483647 w 2497"/>
              <a:gd name="T11" fmla="*/ 2147483647 h 1081"/>
              <a:gd name="T12" fmla="*/ 2147483647 w 2497"/>
              <a:gd name="T13" fmla="*/ 2147483647 h 1081"/>
              <a:gd name="T14" fmla="*/ 2147483647 w 2497"/>
              <a:gd name="T15" fmla="*/ 2147483647 h 1081"/>
              <a:gd name="T16" fmla="*/ 2147483647 w 2497"/>
              <a:gd name="T17" fmla="*/ 2147483647 h 1081"/>
              <a:gd name="T18" fmla="*/ 2147483647 w 2497"/>
              <a:gd name="T19" fmla="*/ 2147483647 h 1081"/>
              <a:gd name="T20" fmla="*/ 2147483647 w 2497"/>
              <a:gd name="T21" fmla="*/ 2147483647 h 1081"/>
              <a:gd name="T22" fmla="*/ 2147483647 w 2497"/>
              <a:gd name="T23" fmla="*/ 2147483647 h 1081"/>
              <a:gd name="T24" fmla="*/ 2147483647 w 2497"/>
              <a:gd name="T25" fmla="*/ 2147483647 h 1081"/>
              <a:gd name="T26" fmla="*/ 2147483647 w 2497"/>
              <a:gd name="T27" fmla="*/ 2147483647 h 1081"/>
              <a:gd name="T28" fmla="*/ 2147483647 w 2497"/>
              <a:gd name="T29" fmla="*/ 2147483647 h 1081"/>
              <a:gd name="T30" fmla="*/ 2147483647 w 2497"/>
              <a:gd name="T31" fmla="*/ 2147483647 h 1081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2497" h="1081">
                <a:moveTo>
                  <a:pt x="475" y="274"/>
                </a:moveTo>
                <a:cubicBezTo>
                  <a:pt x="381" y="316"/>
                  <a:pt x="280" y="389"/>
                  <a:pt x="204" y="437"/>
                </a:cubicBezTo>
                <a:cubicBezTo>
                  <a:pt x="128" y="485"/>
                  <a:pt x="42" y="503"/>
                  <a:pt x="21" y="559"/>
                </a:cubicBezTo>
                <a:cubicBezTo>
                  <a:pt x="0" y="615"/>
                  <a:pt x="56" y="734"/>
                  <a:pt x="75" y="776"/>
                </a:cubicBezTo>
                <a:cubicBezTo>
                  <a:pt x="94" y="818"/>
                  <a:pt x="116" y="789"/>
                  <a:pt x="136" y="810"/>
                </a:cubicBezTo>
                <a:cubicBezTo>
                  <a:pt x="156" y="831"/>
                  <a:pt x="167" y="876"/>
                  <a:pt x="197" y="905"/>
                </a:cubicBezTo>
                <a:cubicBezTo>
                  <a:pt x="227" y="934"/>
                  <a:pt x="231" y="970"/>
                  <a:pt x="319" y="986"/>
                </a:cubicBezTo>
                <a:cubicBezTo>
                  <a:pt x="407" y="1002"/>
                  <a:pt x="554" y="1003"/>
                  <a:pt x="726" y="1000"/>
                </a:cubicBezTo>
                <a:cubicBezTo>
                  <a:pt x="898" y="997"/>
                  <a:pt x="1146" y="961"/>
                  <a:pt x="1349" y="966"/>
                </a:cubicBezTo>
                <a:cubicBezTo>
                  <a:pt x="1552" y="971"/>
                  <a:pt x="1785" y="1028"/>
                  <a:pt x="1945" y="1033"/>
                </a:cubicBezTo>
                <a:cubicBezTo>
                  <a:pt x="2105" y="1038"/>
                  <a:pt x="2225" y="1081"/>
                  <a:pt x="2311" y="993"/>
                </a:cubicBezTo>
                <a:cubicBezTo>
                  <a:pt x="2397" y="905"/>
                  <a:pt x="2497" y="662"/>
                  <a:pt x="2460" y="506"/>
                </a:cubicBezTo>
                <a:cubicBezTo>
                  <a:pt x="2423" y="350"/>
                  <a:pt x="2280" y="116"/>
                  <a:pt x="2088" y="58"/>
                </a:cubicBezTo>
                <a:cubicBezTo>
                  <a:pt x="1896" y="0"/>
                  <a:pt x="1528" y="138"/>
                  <a:pt x="1308" y="159"/>
                </a:cubicBezTo>
                <a:cubicBezTo>
                  <a:pt x="1088" y="180"/>
                  <a:pt x="906" y="167"/>
                  <a:pt x="766" y="186"/>
                </a:cubicBezTo>
                <a:cubicBezTo>
                  <a:pt x="626" y="205"/>
                  <a:pt x="569" y="232"/>
                  <a:pt x="475" y="274"/>
                </a:cubicBezTo>
                <a:close/>
              </a:path>
            </a:pathLst>
          </a:custGeom>
          <a:gradFill rotWithShape="1">
            <a:gsLst>
              <a:gs pos="0">
                <a:srgbClr val="00CCFF"/>
              </a:gs>
              <a:gs pos="100000">
                <a:srgbClr val="FFFFFF"/>
              </a:gs>
            </a:gsLst>
            <a:lin ang="0" scaled="1"/>
          </a:gradFill>
          <a:ln w="9525" cap="flat" cmpd="sng">
            <a:noFill/>
            <a:prstDash val="solid"/>
            <a:round/>
            <a:headEnd/>
            <a:tailEnd/>
          </a:ln>
          <a:effectLst/>
        </p:spPr>
        <p:txBody>
          <a:bodyPr wrap="none"/>
          <a:lstStyle/>
          <a:p>
            <a:endParaRPr lang="el-GR"/>
          </a:p>
        </p:txBody>
      </p:sp>
      <p:grpSp>
        <p:nvGrpSpPr>
          <p:cNvPr id="470083" name="Group 35"/>
          <p:cNvGrpSpPr>
            <a:grpSpLocks/>
          </p:cNvGrpSpPr>
          <p:nvPr/>
        </p:nvGrpSpPr>
        <p:grpSpPr bwMode="auto">
          <a:xfrm>
            <a:off x="873125" y="1366838"/>
            <a:ext cx="976313" cy="1460500"/>
            <a:chOff x="651" y="681"/>
            <a:chExt cx="615" cy="920"/>
          </a:xfrm>
        </p:grpSpPr>
        <p:sp>
          <p:nvSpPr>
            <p:cNvPr id="470084" name="Freeform 36"/>
            <p:cNvSpPr>
              <a:spLocks/>
            </p:cNvSpPr>
            <p:nvPr/>
          </p:nvSpPr>
          <p:spPr bwMode="auto">
            <a:xfrm>
              <a:off x="662" y="698"/>
              <a:ext cx="604" cy="903"/>
            </a:xfrm>
            <a:custGeom>
              <a:avLst/>
              <a:gdLst>
                <a:gd name="T0" fmla="*/ 496 w 604"/>
                <a:gd name="T1" fmla="*/ 0 h 903"/>
                <a:gd name="T2" fmla="*/ 604 w 604"/>
                <a:gd name="T3" fmla="*/ 903 h 903"/>
                <a:gd name="T4" fmla="*/ 0 w 604"/>
                <a:gd name="T5" fmla="*/ 788 h 903"/>
                <a:gd name="T6" fmla="*/ 456 w 604"/>
                <a:gd name="T7" fmla="*/ 750 h 903"/>
                <a:gd name="T8" fmla="*/ 496 w 604"/>
                <a:gd name="T9" fmla="*/ 0 h 90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04" h="903">
                  <a:moveTo>
                    <a:pt x="496" y="0"/>
                  </a:moveTo>
                  <a:lnTo>
                    <a:pt x="604" y="903"/>
                  </a:lnTo>
                  <a:lnTo>
                    <a:pt x="0" y="788"/>
                  </a:lnTo>
                  <a:lnTo>
                    <a:pt x="456" y="750"/>
                  </a:lnTo>
                  <a:lnTo>
                    <a:pt x="496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FF0000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l-GR"/>
            </a:p>
          </p:txBody>
        </p:sp>
        <p:grpSp>
          <p:nvGrpSpPr>
            <p:cNvPr id="470085" name="Group 37"/>
            <p:cNvGrpSpPr>
              <a:grpSpLocks/>
            </p:cNvGrpSpPr>
            <p:nvPr/>
          </p:nvGrpSpPr>
          <p:grpSpPr bwMode="auto">
            <a:xfrm>
              <a:off x="651" y="681"/>
              <a:ext cx="500" cy="828"/>
              <a:chOff x="569" y="2954"/>
              <a:chExt cx="500" cy="828"/>
            </a:xfrm>
          </p:grpSpPr>
          <p:sp>
            <p:nvSpPr>
              <p:cNvPr id="93427" name="Rectangle 38"/>
              <p:cNvSpPr>
                <a:spLocks noChangeArrowheads="1"/>
              </p:cNvSpPr>
              <p:nvPr/>
            </p:nvSpPr>
            <p:spPr bwMode="auto">
              <a:xfrm>
                <a:off x="576" y="2973"/>
                <a:ext cx="493" cy="790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3428" name="Text Box 39"/>
              <p:cNvSpPr txBox="1">
                <a:spLocks noChangeArrowheads="1"/>
              </p:cNvSpPr>
              <p:nvPr/>
            </p:nvSpPr>
            <p:spPr bwMode="auto">
              <a:xfrm>
                <a:off x="607" y="2954"/>
                <a:ext cx="449" cy="8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algn="ctr" eaLnBrk="0" hangingPunct="0">
                  <a:defRPr/>
                </a:pPr>
                <a:r>
                  <a:rPr lang="en-US" sz="1600" i="0" smtClean="0">
                    <a:solidFill>
                      <a:srgbClr val="000000"/>
                    </a:solidFill>
                    <a:latin typeface="Arial" charset="0"/>
                  </a:rPr>
                  <a:t>HTTP</a:t>
                </a:r>
              </a:p>
              <a:p>
                <a:pPr algn="ctr" eaLnBrk="0" hangingPunct="0">
                  <a:defRPr/>
                </a:pPr>
                <a:r>
                  <a:rPr lang="en-US" sz="1600" i="0" smtClean="0">
                    <a:solidFill>
                      <a:srgbClr val="000000"/>
                    </a:solidFill>
                    <a:latin typeface="Arial" charset="0"/>
                  </a:rPr>
                  <a:t>TCP</a:t>
                </a:r>
              </a:p>
              <a:p>
                <a:pPr algn="ctr" eaLnBrk="0" hangingPunct="0">
                  <a:defRPr/>
                </a:pPr>
                <a:r>
                  <a:rPr lang="en-US" sz="1600" i="0" smtClean="0">
                    <a:solidFill>
                      <a:srgbClr val="000000"/>
                    </a:solidFill>
                    <a:latin typeface="Arial" charset="0"/>
                  </a:rPr>
                  <a:t>IP</a:t>
                </a:r>
              </a:p>
              <a:p>
                <a:pPr algn="ctr" eaLnBrk="0" hangingPunct="0">
                  <a:defRPr/>
                </a:pPr>
                <a:r>
                  <a:rPr lang="en-US" sz="1600" i="0" smtClean="0">
                    <a:solidFill>
                      <a:srgbClr val="000000"/>
                    </a:solidFill>
                    <a:latin typeface="Arial" charset="0"/>
                  </a:rPr>
                  <a:t>Eth</a:t>
                </a:r>
              </a:p>
              <a:p>
                <a:pPr algn="ctr" eaLnBrk="0" hangingPunct="0">
                  <a:defRPr/>
                </a:pPr>
                <a:r>
                  <a:rPr lang="en-US" sz="1600" i="0" smtClean="0">
                    <a:solidFill>
                      <a:srgbClr val="000000"/>
                    </a:solidFill>
                    <a:latin typeface="Arial" charset="0"/>
                  </a:rPr>
                  <a:t>Phy</a:t>
                </a:r>
              </a:p>
            </p:txBody>
          </p:sp>
          <p:sp>
            <p:nvSpPr>
              <p:cNvPr id="93429" name="Line 40"/>
              <p:cNvSpPr>
                <a:spLocks noChangeShapeType="1"/>
              </p:cNvSpPr>
              <p:nvPr/>
            </p:nvSpPr>
            <p:spPr bwMode="auto">
              <a:xfrm>
                <a:off x="578" y="3130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 eaLnBrk="0" hangingPunct="0">
                  <a:defRPr/>
                </a:pPr>
                <a:endParaRPr lang="en-US"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3430" name="Line 41"/>
              <p:cNvSpPr>
                <a:spLocks noChangeShapeType="1"/>
              </p:cNvSpPr>
              <p:nvPr/>
            </p:nvSpPr>
            <p:spPr bwMode="auto">
              <a:xfrm>
                <a:off x="575" y="3289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 eaLnBrk="0" hangingPunct="0">
                  <a:defRPr/>
                </a:pPr>
                <a:endParaRPr lang="en-US"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3431" name="Line 42"/>
              <p:cNvSpPr>
                <a:spLocks noChangeShapeType="1"/>
              </p:cNvSpPr>
              <p:nvPr/>
            </p:nvSpPr>
            <p:spPr bwMode="auto">
              <a:xfrm>
                <a:off x="572" y="3448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 eaLnBrk="0" hangingPunct="0">
                  <a:defRPr/>
                </a:pPr>
                <a:endParaRPr lang="en-US"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3432" name="Line 43"/>
              <p:cNvSpPr>
                <a:spLocks noChangeShapeType="1"/>
              </p:cNvSpPr>
              <p:nvPr/>
            </p:nvSpPr>
            <p:spPr bwMode="auto">
              <a:xfrm>
                <a:off x="569" y="3607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 eaLnBrk="0" hangingPunct="0">
                  <a:defRPr/>
                </a:pPr>
                <a:endParaRPr lang="en-US">
                  <a:latin typeface="Comic Sans MS" charset="0"/>
                  <a:ea typeface="ＭＳ Ｐゴシック" charset="0"/>
                </a:endParaRPr>
              </a:p>
            </p:txBody>
          </p:sp>
        </p:grpSp>
      </p:grpSp>
      <p:grpSp>
        <p:nvGrpSpPr>
          <p:cNvPr id="707628" name="Group 44"/>
          <p:cNvGrpSpPr>
            <a:grpSpLocks/>
          </p:cNvGrpSpPr>
          <p:nvPr/>
        </p:nvGrpSpPr>
        <p:grpSpPr bwMode="auto">
          <a:xfrm>
            <a:off x="120650" y="1339850"/>
            <a:ext cx="515938" cy="333375"/>
            <a:chOff x="328" y="678"/>
            <a:chExt cx="325" cy="210"/>
          </a:xfrm>
        </p:grpSpPr>
        <p:grpSp>
          <p:nvGrpSpPr>
            <p:cNvPr id="470093" name="Group 45"/>
            <p:cNvGrpSpPr>
              <a:grpSpLocks/>
            </p:cNvGrpSpPr>
            <p:nvPr/>
          </p:nvGrpSpPr>
          <p:grpSpPr bwMode="auto">
            <a:xfrm>
              <a:off x="328" y="693"/>
              <a:ext cx="325" cy="154"/>
              <a:chOff x="844" y="3337"/>
              <a:chExt cx="325" cy="154"/>
            </a:xfrm>
          </p:grpSpPr>
          <p:sp>
            <p:nvSpPr>
              <p:cNvPr id="93423" name="Rectangle 46"/>
              <p:cNvSpPr>
                <a:spLocks noChangeArrowheads="1"/>
              </p:cNvSpPr>
              <p:nvPr/>
            </p:nvSpPr>
            <p:spPr bwMode="auto">
              <a:xfrm>
                <a:off x="889" y="3370"/>
                <a:ext cx="245" cy="86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3424" name="Text Box 47"/>
              <p:cNvSpPr txBox="1">
                <a:spLocks noChangeArrowheads="1"/>
              </p:cNvSpPr>
              <p:nvPr/>
            </p:nvSpPr>
            <p:spPr bwMode="auto">
              <a:xfrm>
                <a:off x="844" y="3337"/>
                <a:ext cx="325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eaLnBrk="0" hangingPunct="0">
                  <a:defRPr/>
                </a:pPr>
                <a:r>
                  <a:rPr lang="en-US" sz="1000" i="0" smtClean="0">
                    <a:solidFill>
                      <a:srgbClr val="FFFFFF"/>
                    </a:solidFill>
                    <a:latin typeface="Arial" charset="0"/>
                  </a:rPr>
                  <a:t>HTTP</a:t>
                </a:r>
              </a:p>
            </p:txBody>
          </p:sp>
        </p:grpSp>
        <p:sp>
          <p:nvSpPr>
            <p:cNvPr id="93422" name="AutoShape 48"/>
            <p:cNvSpPr>
              <a:spLocks noChangeArrowheads="1"/>
            </p:cNvSpPr>
            <p:nvPr/>
          </p:nvSpPr>
          <p:spPr bwMode="auto">
            <a:xfrm>
              <a:off x="396" y="678"/>
              <a:ext cx="240" cy="210"/>
            </a:xfrm>
            <a:prstGeom prst="downArrow">
              <a:avLst>
                <a:gd name="adj1" fmla="val 49167"/>
                <a:gd name="adj2" fmla="val 24292"/>
              </a:avLst>
            </a:prstGeom>
            <a:gradFill rotWithShape="1">
              <a:gsLst>
                <a:gs pos="0">
                  <a:srgbClr val="FF0000">
                    <a:alpha val="25000"/>
                  </a:srgbClr>
                </a:gs>
                <a:gs pos="100000">
                  <a:srgbClr val="FF0000">
                    <a:alpha val="25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  <a:latin typeface="Comic Sans MS" charset="0"/>
                <a:ea typeface="ＭＳ Ｐゴシック" charset="0"/>
              </a:endParaRPr>
            </a:p>
          </p:txBody>
        </p:sp>
      </p:grpSp>
      <p:grpSp>
        <p:nvGrpSpPr>
          <p:cNvPr id="470097" name="Group 110"/>
          <p:cNvGrpSpPr>
            <a:grpSpLocks/>
          </p:cNvGrpSpPr>
          <p:nvPr/>
        </p:nvGrpSpPr>
        <p:grpSpPr bwMode="auto">
          <a:xfrm>
            <a:off x="2735263" y="5559425"/>
            <a:ext cx="757237" cy="379413"/>
            <a:chOff x="2466" y="2026"/>
            <a:chExt cx="477" cy="282"/>
          </a:xfrm>
        </p:grpSpPr>
        <p:sp>
          <p:nvSpPr>
            <p:cNvPr id="470098" name="Oval 111"/>
            <p:cNvSpPr>
              <a:spLocks noChangeArrowheads="1"/>
            </p:cNvSpPr>
            <p:nvPr/>
          </p:nvSpPr>
          <p:spPr bwMode="auto">
            <a:xfrm>
              <a:off x="2466" y="2168"/>
              <a:ext cx="476" cy="140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 i="0">
                <a:solidFill>
                  <a:srgbClr val="000000"/>
                </a:solidFill>
                <a:latin typeface="Arial" charset="0"/>
                <a:ea typeface="ＭＳ Ｐゴシック" charset="-128"/>
              </a:endParaRPr>
            </a:p>
          </p:txBody>
        </p:sp>
        <p:sp>
          <p:nvSpPr>
            <p:cNvPr id="470099" name="Line 112"/>
            <p:cNvSpPr>
              <a:spLocks noChangeShapeType="1"/>
            </p:cNvSpPr>
            <p:nvPr/>
          </p:nvSpPr>
          <p:spPr bwMode="auto">
            <a:xfrm>
              <a:off x="2470" y="2125"/>
              <a:ext cx="1" cy="8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70100" name="Rectangle 113"/>
            <p:cNvSpPr>
              <a:spLocks noChangeArrowheads="1"/>
            </p:cNvSpPr>
            <p:nvPr/>
          </p:nvSpPr>
          <p:spPr bwMode="auto">
            <a:xfrm>
              <a:off x="2470" y="2125"/>
              <a:ext cx="472" cy="111"/>
            </a:xfrm>
            <a:prstGeom prst="rect">
              <a:avLst/>
            </a:prstGeom>
            <a:solidFill>
              <a:srgbClr val="DDDDDD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 i="0">
                <a:solidFill>
                  <a:srgbClr val="000000"/>
                </a:solidFill>
                <a:latin typeface="Times New Roman" pitchFamily="18" charset="0"/>
                <a:ea typeface="ＭＳ Ｐゴシック" charset="-128"/>
              </a:endParaRPr>
            </a:p>
          </p:txBody>
        </p:sp>
        <p:sp>
          <p:nvSpPr>
            <p:cNvPr id="470101" name="Oval 114"/>
            <p:cNvSpPr>
              <a:spLocks noChangeArrowheads="1"/>
            </p:cNvSpPr>
            <p:nvPr/>
          </p:nvSpPr>
          <p:spPr bwMode="auto">
            <a:xfrm>
              <a:off x="2466" y="2026"/>
              <a:ext cx="476" cy="160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 i="0">
                <a:solidFill>
                  <a:srgbClr val="000000"/>
                </a:solidFill>
                <a:latin typeface="Arial" charset="0"/>
                <a:ea typeface="ＭＳ Ｐゴシック" charset="-128"/>
              </a:endParaRPr>
            </a:p>
          </p:txBody>
        </p:sp>
        <p:grpSp>
          <p:nvGrpSpPr>
            <p:cNvPr id="470102" name="Group 115"/>
            <p:cNvGrpSpPr>
              <a:grpSpLocks/>
            </p:cNvGrpSpPr>
            <p:nvPr/>
          </p:nvGrpSpPr>
          <p:grpSpPr bwMode="auto">
            <a:xfrm>
              <a:off x="2581" y="2061"/>
              <a:ext cx="236" cy="94"/>
              <a:chOff x="2848" y="848"/>
              <a:chExt cx="140" cy="98"/>
            </a:xfrm>
          </p:grpSpPr>
          <p:sp>
            <p:nvSpPr>
              <p:cNvPr id="470103" name="Line 116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70104" name="Line 117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70105" name="Line 118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470106" name="Group 119"/>
            <p:cNvGrpSpPr>
              <a:grpSpLocks/>
            </p:cNvGrpSpPr>
            <p:nvPr/>
          </p:nvGrpSpPr>
          <p:grpSpPr bwMode="auto">
            <a:xfrm flipV="1">
              <a:off x="2581" y="2060"/>
              <a:ext cx="236" cy="94"/>
              <a:chOff x="2848" y="848"/>
              <a:chExt cx="140" cy="98"/>
            </a:xfrm>
          </p:grpSpPr>
          <p:sp>
            <p:nvSpPr>
              <p:cNvPr id="470107" name="Line 120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70108" name="Line 121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70109" name="Line 122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sp>
          <p:nvSpPr>
            <p:cNvPr id="470110" name="Line 123"/>
            <p:cNvSpPr>
              <a:spLocks noChangeShapeType="1"/>
            </p:cNvSpPr>
            <p:nvPr/>
          </p:nvSpPr>
          <p:spPr bwMode="auto">
            <a:xfrm flipH="1">
              <a:off x="2942" y="2109"/>
              <a:ext cx="1" cy="12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70111" name="Line 124"/>
            <p:cNvSpPr>
              <a:spLocks noChangeShapeType="1"/>
            </p:cNvSpPr>
            <p:nvPr/>
          </p:nvSpPr>
          <p:spPr bwMode="auto">
            <a:xfrm flipH="1">
              <a:off x="2466" y="2117"/>
              <a:ext cx="1" cy="12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sp>
        <p:nvSpPr>
          <p:cNvPr id="470112" name="Line 136"/>
          <p:cNvSpPr>
            <a:spLocks noChangeShapeType="1"/>
          </p:cNvSpPr>
          <p:nvPr/>
        </p:nvSpPr>
        <p:spPr bwMode="auto">
          <a:xfrm flipV="1">
            <a:off x="2220913" y="5729288"/>
            <a:ext cx="490537" cy="15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70113" name="Text Box 137"/>
          <p:cNvSpPr txBox="1">
            <a:spLocks noChangeArrowheads="1"/>
          </p:cNvSpPr>
          <p:nvPr/>
        </p:nvSpPr>
        <p:spPr bwMode="auto">
          <a:xfrm>
            <a:off x="681038" y="6121400"/>
            <a:ext cx="159543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i="0">
                <a:solidFill>
                  <a:srgbClr val="000000"/>
                </a:solidFill>
                <a:latin typeface="Arial" charset="0"/>
                <a:ea typeface="ＭＳ Ｐゴシック" charset="-128"/>
              </a:rPr>
              <a:t>64.233.169.105</a:t>
            </a:r>
          </a:p>
        </p:txBody>
      </p:sp>
      <p:sp>
        <p:nvSpPr>
          <p:cNvPr id="470114" name="Text Box 138"/>
          <p:cNvSpPr txBox="1">
            <a:spLocks noChangeArrowheads="1"/>
          </p:cNvSpPr>
          <p:nvPr/>
        </p:nvSpPr>
        <p:spPr bwMode="auto">
          <a:xfrm>
            <a:off x="649288" y="5827713"/>
            <a:ext cx="11779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i="0">
                <a:solidFill>
                  <a:srgbClr val="000000"/>
                </a:solidFill>
                <a:latin typeface="Arial" charset="0"/>
                <a:ea typeface="ＭＳ Ｐゴシック" charset="-128"/>
              </a:rPr>
              <a:t>web server</a:t>
            </a:r>
          </a:p>
        </p:txBody>
      </p:sp>
      <p:grpSp>
        <p:nvGrpSpPr>
          <p:cNvPr id="470115" name="Group 194"/>
          <p:cNvGrpSpPr>
            <a:grpSpLocks/>
          </p:cNvGrpSpPr>
          <p:nvPr/>
        </p:nvGrpSpPr>
        <p:grpSpPr bwMode="auto">
          <a:xfrm>
            <a:off x="2647950" y="5935663"/>
            <a:ext cx="295275" cy="114300"/>
            <a:chOff x="3228" y="1776"/>
            <a:chExt cx="252" cy="96"/>
          </a:xfrm>
        </p:grpSpPr>
        <p:sp>
          <p:nvSpPr>
            <p:cNvPr id="470116" name="Line 195"/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70117" name="Line 196"/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470118" name="Group 200"/>
          <p:cNvGrpSpPr>
            <a:grpSpLocks/>
          </p:cNvGrpSpPr>
          <p:nvPr/>
        </p:nvGrpSpPr>
        <p:grpSpPr bwMode="auto">
          <a:xfrm flipH="1" flipV="1">
            <a:off x="3490913" y="5640388"/>
            <a:ext cx="295275" cy="114300"/>
            <a:chOff x="3228" y="1776"/>
            <a:chExt cx="252" cy="96"/>
          </a:xfrm>
        </p:grpSpPr>
        <p:sp>
          <p:nvSpPr>
            <p:cNvPr id="470119" name="Line 201"/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70120" name="Line 202"/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470121" name="Group 145"/>
          <p:cNvGrpSpPr>
            <a:grpSpLocks/>
          </p:cNvGrpSpPr>
          <p:nvPr/>
        </p:nvGrpSpPr>
        <p:grpSpPr bwMode="auto">
          <a:xfrm>
            <a:off x="1187450" y="4251325"/>
            <a:ext cx="976313" cy="1460500"/>
            <a:chOff x="4000" y="1895"/>
            <a:chExt cx="615" cy="920"/>
          </a:xfrm>
        </p:grpSpPr>
        <p:sp>
          <p:nvSpPr>
            <p:cNvPr id="470122" name="Freeform 146"/>
            <p:cNvSpPr>
              <a:spLocks/>
            </p:cNvSpPr>
            <p:nvPr/>
          </p:nvSpPr>
          <p:spPr bwMode="auto">
            <a:xfrm>
              <a:off x="4011" y="1912"/>
              <a:ext cx="604" cy="903"/>
            </a:xfrm>
            <a:custGeom>
              <a:avLst/>
              <a:gdLst>
                <a:gd name="T0" fmla="*/ 496 w 604"/>
                <a:gd name="T1" fmla="*/ 0 h 903"/>
                <a:gd name="T2" fmla="*/ 604 w 604"/>
                <a:gd name="T3" fmla="*/ 903 h 903"/>
                <a:gd name="T4" fmla="*/ 0 w 604"/>
                <a:gd name="T5" fmla="*/ 788 h 903"/>
                <a:gd name="T6" fmla="*/ 456 w 604"/>
                <a:gd name="T7" fmla="*/ 750 h 903"/>
                <a:gd name="T8" fmla="*/ 496 w 604"/>
                <a:gd name="T9" fmla="*/ 0 h 90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04" h="903">
                  <a:moveTo>
                    <a:pt x="496" y="0"/>
                  </a:moveTo>
                  <a:lnTo>
                    <a:pt x="604" y="903"/>
                  </a:lnTo>
                  <a:lnTo>
                    <a:pt x="0" y="788"/>
                  </a:lnTo>
                  <a:lnTo>
                    <a:pt x="456" y="750"/>
                  </a:lnTo>
                  <a:lnTo>
                    <a:pt x="496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FF0000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l-GR"/>
            </a:p>
          </p:txBody>
        </p:sp>
        <p:grpSp>
          <p:nvGrpSpPr>
            <p:cNvPr id="470123" name="Group 147"/>
            <p:cNvGrpSpPr>
              <a:grpSpLocks/>
            </p:cNvGrpSpPr>
            <p:nvPr/>
          </p:nvGrpSpPr>
          <p:grpSpPr bwMode="auto">
            <a:xfrm>
              <a:off x="4000" y="1895"/>
              <a:ext cx="500" cy="828"/>
              <a:chOff x="569" y="2954"/>
              <a:chExt cx="500" cy="828"/>
            </a:xfrm>
          </p:grpSpPr>
          <p:sp>
            <p:nvSpPr>
              <p:cNvPr id="93391" name="Rectangle 148"/>
              <p:cNvSpPr>
                <a:spLocks noChangeArrowheads="1"/>
              </p:cNvSpPr>
              <p:nvPr/>
            </p:nvSpPr>
            <p:spPr bwMode="auto">
              <a:xfrm>
                <a:off x="576" y="2973"/>
                <a:ext cx="493" cy="790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3392" name="Text Box 149"/>
              <p:cNvSpPr txBox="1">
                <a:spLocks noChangeArrowheads="1"/>
              </p:cNvSpPr>
              <p:nvPr/>
            </p:nvSpPr>
            <p:spPr bwMode="auto">
              <a:xfrm>
                <a:off x="607" y="2954"/>
                <a:ext cx="449" cy="8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algn="ctr" eaLnBrk="0" hangingPunct="0">
                  <a:defRPr/>
                </a:pPr>
                <a:r>
                  <a:rPr lang="en-US" sz="1600" i="0" smtClean="0">
                    <a:solidFill>
                      <a:srgbClr val="000000"/>
                    </a:solidFill>
                    <a:latin typeface="Arial" charset="0"/>
                  </a:rPr>
                  <a:t>HTTP</a:t>
                </a:r>
              </a:p>
              <a:p>
                <a:pPr algn="ctr" eaLnBrk="0" hangingPunct="0">
                  <a:defRPr/>
                </a:pPr>
                <a:r>
                  <a:rPr lang="en-US" sz="1600" i="0" smtClean="0">
                    <a:solidFill>
                      <a:srgbClr val="000000"/>
                    </a:solidFill>
                    <a:latin typeface="Arial" charset="0"/>
                  </a:rPr>
                  <a:t>TCP</a:t>
                </a:r>
              </a:p>
              <a:p>
                <a:pPr algn="ctr" eaLnBrk="0" hangingPunct="0">
                  <a:defRPr/>
                </a:pPr>
                <a:r>
                  <a:rPr lang="en-US" sz="1600" i="0" smtClean="0">
                    <a:solidFill>
                      <a:srgbClr val="000000"/>
                    </a:solidFill>
                    <a:latin typeface="Arial" charset="0"/>
                  </a:rPr>
                  <a:t>IP</a:t>
                </a:r>
              </a:p>
              <a:p>
                <a:pPr algn="ctr" eaLnBrk="0" hangingPunct="0">
                  <a:defRPr/>
                </a:pPr>
                <a:r>
                  <a:rPr lang="en-US" sz="1600" i="0" smtClean="0">
                    <a:solidFill>
                      <a:srgbClr val="000000"/>
                    </a:solidFill>
                    <a:latin typeface="Arial" charset="0"/>
                  </a:rPr>
                  <a:t>Eth</a:t>
                </a:r>
              </a:p>
              <a:p>
                <a:pPr algn="ctr" eaLnBrk="0" hangingPunct="0">
                  <a:defRPr/>
                </a:pPr>
                <a:r>
                  <a:rPr lang="en-US" sz="1600" i="0" smtClean="0">
                    <a:solidFill>
                      <a:srgbClr val="000000"/>
                    </a:solidFill>
                    <a:latin typeface="Arial" charset="0"/>
                  </a:rPr>
                  <a:t>Phy</a:t>
                </a:r>
              </a:p>
            </p:txBody>
          </p:sp>
          <p:sp>
            <p:nvSpPr>
              <p:cNvPr id="93393" name="Line 150"/>
              <p:cNvSpPr>
                <a:spLocks noChangeShapeType="1"/>
              </p:cNvSpPr>
              <p:nvPr/>
            </p:nvSpPr>
            <p:spPr bwMode="auto">
              <a:xfrm>
                <a:off x="578" y="3130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 eaLnBrk="0" hangingPunct="0">
                  <a:defRPr/>
                </a:pPr>
                <a:endParaRPr lang="en-US"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3394" name="Line 151"/>
              <p:cNvSpPr>
                <a:spLocks noChangeShapeType="1"/>
              </p:cNvSpPr>
              <p:nvPr/>
            </p:nvSpPr>
            <p:spPr bwMode="auto">
              <a:xfrm>
                <a:off x="575" y="3289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 eaLnBrk="0" hangingPunct="0">
                  <a:defRPr/>
                </a:pPr>
                <a:endParaRPr lang="en-US"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3395" name="Line 152"/>
              <p:cNvSpPr>
                <a:spLocks noChangeShapeType="1"/>
              </p:cNvSpPr>
              <p:nvPr/>
            </p:nvSpPr>
            <p:spPr bwMode="auto">
              <a:xfrm>
                <a:off x="572" y="3448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 eaLnBrk="0" hangingPunct="0">
                  <a:defRPr/>
                </a:pPr>
                <a:endParaRPr lang="en-US"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3396" name="Line 153"/>
              <p:cNvSpPr>
                <a:spLocks noChangeShapeType="1"/>
              </p:cNvSpPr>
              <p:nvPr/>
            </p:nvSpPr>
            <p:spPr bwMode="auto">
              <a:xfrm>
                <a:off x="569" y="3607"/>
                <a:ext cx="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 eaLnBrk="0" hangingPunct="0">
                  <a:defRPr/>
                </a:pPr>
                <a:endParaRPr lang="en-US">
                  <a:latin typeface="Comic Sans MS" charset="0"/>
                  <a:ea typeface="ＭＳ Ｐゴシック" charset="0"/>
                </a:endParaRPr>
              </a:p>
            </p:txBody>
          </p:sp>
        </p:grpSp>
      </p:grpSp>
      <p:grpSp>
        <p:nvGrpSpPr>
          <p:cNvPr id="707975" name="Group 391"/>
          <p:cNvGrpSpPr>
            <a:grpSpLocks/>
          </p:cNvGrpSpPr>
          <p:nvPr/>
        </p:nvGrpSpPr>
        <p:grpSpPr bwMode="auto">
          <a:xfrm>
            <a:off x="88900" y="4337050"/>
            <a:ext cx="1081088" cy="949325"/>
            <a:chOff x="2231" y="3555"/>
            <a:chExt cx="681" cy="598"/>
          </a:xfrm>
        </p:grpSpPr>
        <p:grpSp>
          <p:nvGrpSpPr>
            <p:cNvPr id="470131" name="Group 392"/>
            <p:cNvGrpSpPr>
              <a:grpSpLocks/>
            </p:cNvGrpSpPr>
            <p:nvPr/>
          </p:nvGrpSpPr>
          <p:grpSpPr bwMode="auto">
            <a:xfrm>
              <a:off x="2231" y="3684"/>
              <a:ext cx="681" cy="469"/>
              <a:chOff x="152" y="970"/>
              <a:chExt cx="681" cy="469"/>
            </a:xfrm>
          </p:grpSpPr>
          <p:grpSp>
            <p:nvGrpSpPr>
              <p:cNvPr id="470132" name="Group 393"/>
              <p:cNvGrpSpPr>
                <a:grpSpLocks/>
              </p:cNvGrpSpPr>
              <p:nvPr/>
            </p:nvGrpSpPr>
            <p:grpSpPr bwMode="auto">
              <a:xfrm>
                <a:off x="386" y="970"/>
                <a:ext cx="379" cy="154"/>
                <a:chOff x="740" y="3209"/>
                <a:chExt cx="379" cy="154"/>
              </a:xfrm>
            </p:grpSpPr>
            <p:grpSp>
              <p:nvGrpSpPr>
                <p:cNvPr id="470133" name="Group 394"/>
                <p:cNvGrpSpPr>
                  <a:grpSpLocks/>
                </p:cNvGrpSpPr>
                <p:nvPr/>
              </p:nvGrpSpPr>
              <p:grpSpPr bwMode="auto">
                <a:xfrm>
                  <a:off x="794" y="3209"/>
                  <a:ext cx="325" cy="154"/>
                  <a:chOff x="844" y="3337"/>
                  <a:chExt cx="325" cy="154"/>
                </a:xfrm>
              </p:grpSpPr>
              <p:sp>
                <p:nvSpPr>
                  <p:cNvPr id="93343" name="Rectangle 395"/>
                  <p:cNvSpPr>
                    <a:spLocks noChangeArrowheads="1"/>
                  </p:cNvSpPr>
                  <p:nvPr/>
                </p:nvSpPr>
                <p:spPr bwMode="auto">
                  <a:xfrm>
                    <a:off x="889" y="3370"/>
                    <a:ext cx="245" cy="86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eaLnBrk="0" hangingPunct="0">
                      <a:defRPr/>
                    </a:pPr>
                    <a:endParaRPr lang="en-US">
                      <a:solidFill>
                        <a:srgbClr val="000000"/>
                      </a:solidFill>
                      <a:latin typeface="Comic Sans MS" charset="0"/>
                      <a:ea typeface="ＭＳ Ｐゴシック" charset="0"/>
                    </a:endParaRPr>
                  </a:p>
                </p:txBody>
              </p:sp>
              <p:sp>
                <p:nvSpPr>
                  <p:cNvPr id="93344" name="Text Box 39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44" y="3337"/>
                    <a:ext cx="325" cy="15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=""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1pPr>
                    <a:lvl2pPr marL="742950" indent="-28575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2pPr>
                    <a:lvl3pPr marL="11430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3pPr>
                    <a:lvl4pPr marL="16002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4pPr>
                    <a:lvl5pPr marL="20574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9pPr>
                  </a:lstStyle>
                  <a:p>
                    <a:pPr eaLnBrk="0" hangingPunct="0">
                      <a:defRPr/>
                    </a:pPr>
                    <a:r>
                      <a:rPr lang="en-US" sz="1000" i="0" smtClean="0">
                        <a:solidFill>
                          <a:srgbClr val="FFFFFF"/>
                        </a:solidFill>
                        <a:latin typeface="Arial" charset="0"/>
                      </a:rPr>
                      <a:t>HTTP</a:t>
                    </a:r>
                  </a:p>
                </p:txBody>
              </p:sp>
            </p:grpSp>
            <p:sp>
              <p:nvSpPr>
                <p:cNvPr id="93341" name="Rectangle 397"/>
                <p:cNvSpPr>
                  <a:spLocks noChangeArrowheads="1"/>
                </p:cNvSpPr>
                <p:nvPr/>
              </p:nvSpPr>
              <p:spPr bwMode="auto">
                <a:xfrm>
                  <a:off x="750" y="3244"/>
                  <a:ext cx="88" cy="82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hangingPunct="0">
                    <a:defRPr/>
                  </a:pPr>
                  <a:endParaRPr lang="en-US">
                    <a:solidFill>
                      <a:srgbClr val="000000"/>
                    </a:solidFill>
                    <a:latin typeface="Comic Sans MS" charset="0"/>
                    <a:ea typeface="ＭＳ Ｐゴシック" charset="0"/>
                  </a:endParaRPr>
                </a:p>
              </p:txBody>
            </p:sp>
            <p:sp>
              <p:nvSpPr>
                <p:cNvPr id="93342" name="Rectangle 398"/>
                <p:cNvSpPr>
                  <a:spLocks noChangeArrowheads="1"/>
                </p:cNvSpPr>
                <p:nvPr/>
              </p:nvSpPr>
              <p:spPr bwMode="auto">
                <a:xfrm>
                  <a:off x="740" y="3238"/>
                  <a:ext cx="354" cy="94"/>
                </a:xfrm>
                <a:prstGeom prst="rect">
                  <a:avLst/>
                </a:prstGeom>
                <a:noFill/>
                <a:ln w="9525">
                  <a:solidFill>
                    <a:schemeClr val="accent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hangingPunct="0">
                    <a:defRPr/>
                  </a:pPr>
                  <a:endParaRPr lang="en-US">
                    <a:solidFill>
                      <a:srgbClr val="000000"/>
                    </a:solidFill>
                    <a:latin typeface="Comic Sans MS" charset="0"/>
                    <a:ea typeface="ＭＳ Ｐゴシック" charset="0"/>
                  </a:endParaRPr>
                </a:p>
              </p:txBody>
            </p:sp>
          </p:grpSp>
          <p:grpSp>
            <p:nvGrpSpPr>
              <p:cNvPr id="470138" name="Group 399"/>
              <p:cNvGrpSpPr>
                <a:grpSpLocks/>
              </p:cNvGrpSpPr>
              <p:nvPr/>
            </p:nvGrpSpPr>
            <p:grpSpPr bwMode="auto">
              <a:xfrm>
                <a:off x="386" y="1118"/>
                <a:ext cx="379" cy="154"/>
                <a:chOff x="836" y="3305"/>
                <a:chExt cx="379" cy="154"/>
              </a:xfrm>
            </p:grpSpPr>
            <p:grpSp>
              <p:nvGrpSpPr>
                <p:cNvPr id="470139" name="Group 400"/>
                <p:cNvGrpSpPr>
                  <a:grpSpLocks/>
                </p:cNvGrpSpPr>
                <p:nvPr/>
              </p:nvGrpSpPr>
              <p:grpSpPr bwMode="auto">
                <a:xfrm>
                  <a:off x="890" y="3305"/>
                  <a:ext cx="325" cy="154"/>
                  <a:chOff x="844" y="3337"/>
                  <a:chExt cx="325" cy="154"/>
                </a:xfrm>
              </p:grpSpPr>
              <p:sp>
                <p:nvSpPr>
                  <p:cNvPr id="93338" name="Rectangle 401"/>
                  <p:cNvSpPr>
                    <a:spLocks noChangeArrowheads="1"/>
                  </p:cNvSpPr>
                  <p:nvPr/>
                </p:nvSpPr>
                <p:spPr bwMode="auto">
                  <a:xfrm>
                    <a:off x="889" y="3370"/>
                    <a:ext cx="245" cy="86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eaLnBrk="0" hangingPunct="0">
                      <a:defRPr/>
                    </a:pPr>
                    <a:endParaRPr lang="en-US">
                      <a:solidFill>
                        <a:srgbClr val="000000"/>
                      </a:solidFill>
                      <a:latin typeface="Comic Sans MS" charset="0"/>
                      <a:ea typeface="ＭＳ Ｐゴシック" charset="0"/>
                    </a:endParaRPr>
                  </a:p>
                </p:txBody>
              </p:sp>
              <p:sp>
                <p:nvSpPr>
                  <p:cNvPr id="93339" name="Text Box 40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44" y="3337"/>
                    <a:ext cx="325" cy="15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=""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1pPr>
                    <a:lvl2pPr marL="742950" indent="-28575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2pPr>
                    <a:lvl3pPr marL="11430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3pPr>
                    <a:lvl4pPr marL="16002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4pPr>
                    <a:lvl5pPr marL="20574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9pPr>
                  </a:lstStyle>
                  <a:p>
                    <a:pPr eaLnBrk="0" hangingPunct="0">
                      <a:defRPr/>
                    </a:pPr>
                    <a:r>
                      <a:rPr lang="en-US" sz="1000" i="0" smtClean="0">
                        <a:solidFill>
                          <a:srgbClr val="FFFFFF"/>
                        </a:solidFill>
                        <a:latin typeface="Arial" charset="0"/>
                      </a:rPr>
                      <a:t>HTTP</a:t>
                    </a:r>
                  </a:p>
                </p:txBody>
              </p:sp>
            </p:grpSp>
            <p:grpSp>
              <p:nvGrpSpPr>
                <p:cNvPr id="470142" name="Group 403"/>
                <p:cNvGrpSpPr>
                  <a:grpSpLocks/>
                </p:cNvGrpSpPr>
                <p:nvPr/>
              </p:nvGrpSpPr>
              <p:grpSpPr bwMode="auto">
                <a:xfrm>
                  <a:off x="836" y="3334"/>
                  <a:ext cx="354" cy="94"/>
                  <a:chOff x="836" y="3334"/>
                  <a:chExt cx="354" cy="94"/>
                </a:xfrm>
              </p:grpSpPr>
              <p:sp>
                <p:nvSpPr>
                  <p:cNvPr id="93336" name="Rectangle 404"/>
                  <p:cNvSpPr>
                    <a:spLocks noChangeArrowheads="1"/>
                  </p:cNvSpPr>
                  <p:nvPr/>
                </p:nvSpPr>
                <p:spPr bwMode="auto">
                  <a:xfrm>
                    <a:off x="846" y="3340"/>
                    <a:ext cx="88" cy="82"/>
                  </a:xfrm>
                  <a:prstGeom prst="rect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eaLnBrk="0" hangingPunct="0">
                      <a:defRPr/>
                    </a:pPr>
                    <a:endParaRPr lang="en-US">
                      <a:solidFill>
                        <a:srgbClr val="000000"/>
                      </a:solidFill>
                      <a:latin typeface="Comic Sans MS" charset="0"/>
                      <a:ea typeface="ＭＳ Ｐゴシック" charset="0"/>
                    </a:endParaRPr>
                  </a:p>
                </p:txBody>
              </p:sp>
              <p:sp>
                <p:nvSpPr>
                  <p:cNvPr id="93337" name="Rectangle 405"/>
                  <p:cNvSpPr>
                    <a:spLocks noChangeArrowheads="1"/>
                  </p:cNvSpPr>
                  <p:nvPr/>
                </p:nvSpPr>
                <p:spPr bwMode="auto">
                  <a:xfrm>
                    <a:off x="836" y="3334"/>
                    <a:ext cx="354" cy="94"/>
                  </a:xfrm>
                  <a:prstGeom prst="rect">
                    <a:avLst/>
                  </a:prstGeom>
                  <a:noFill/>
                  <a:ln w="9525">
                    <a:solidFill>
                      <a:schemeClr val="accent1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eaLnBrk="0" hangingPunct="0">
                      <a:defRPr/>
                    </a:pPr>
                    <a:endParaRPr lang="en-US">
                      <a:solidFill>
                        <a:srgbClr val="000000"/>
                      </a:solidFill>
                      <a:latin typeface="Comic Sans MS" charset="0"/>
                      <a:ea typeface="ＭＳ Ｐゴシック" charset="0"/>
                    </a:endParaRPr>
                  </a:p>
                </p:txBody>
              </p:sp>
            </p:grpSp>
          </p:grpSp>
          <p:grpSp>
            <p:nvGrpSpPr>
              <p:cNvPr id="470145" name="Group 406"/>
              <p:cNvGrpSpPr>
                <a:grpSpLocks/>
              </p:cNvGrpSpPr>
              <p:nvPr/>
            </p:nvGrpSpPr>
            <p:grpSpPr bwMode="auto">
              <a:xfrm>
                <a:off x="273" y="1138"/>
                <a:ext cx="480" cy="112"/>
                <a:chOff x="627" y="3377"/>
                <a:chExt cx="480" cy="112"/>
              </a:xfrm>
            </p:grpSpPr>
            <p:sp>
              <p:nvSpPr>
                <p:cNvPr id="93332" name="Rectangle 407"/>
                <p:cNvSpPr>
                  <a:spLocks noChangeArrowheads="1"/>
                </p:cNvSpPr>
                <p:nvPr/>
              </p:nvSpPr>
              <p:spPr bwMode="auto">
                <a:xfrm>
                  <a:off x="636" y="3388"/>
                  <a:ext cx="96" cy="93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hangingPunct="0">
                    <a:defRPr/>
                  </a:pPr>
                  <a:endParaRPr lang="en-US">
                    <a:solidFill>
                      <a:srgbClr val="000000"/>
                    </a:solidFill>
                    <a:latin typeface="Comic Sans MS" charset="0"/>
                    <a:ea typeface="ＭＳ Ｐゴシック" charset="0"/>
                  </a:endParaRPr>
                </a:p>
              </p:txBody>
            </p:sp>
            <p:sp>
              <p:nvSpPr>
                <p:cNvPr id="93333" name="Rectangle 408"/>
                <p:cNvSpPr>
                  <a:spLocks noChangeArrowheads="1"/>
                </p:cNvSpPr>
                <p:nvPr/>
              </p:nvSpPr>
              <p:spPr bwMode="auto">
                <a:xfrm>
                  <a:off x="627" y="3377"/>
                  <a:ext cx="480" cy="112"/>
                </a:xfrm>
                <a:prstGeom prst="rect">
                  <a:avLst/>
                </a:prstGeom>
                <a:noFill/>
                <a:ln w="9525">
                  <a:solidFill>
                    <a:schemeClr val="accent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hangingPunct="0">
                    <a:defRPr/>
                  </a:pPr>
                  <a:endParaRPr lang="en-US">
                    <a:solidFill>
                      <a:srgbClr val="000000"/>
                    </a:solidFill>
                    <a:latin typeface="Comic Sans MS" charset="0"/>
                    <a:ea typeface="ＭＳ Ｐゴシック" charset="0"/>
                  </a:endParaRPr>
                </a:p>
              </p:txBody>
            </p:sp>
          </p:grpSp>
          <p:grpSp>
            <p:nvGrpSpPr>
              <p:cNvPr id="470148" name="Group 409"/>
              <p:cNvGrpSpPr>
                <a:grpSpLocks/>
              </p:cNvGrpSpPr>
              <p:nvPr/>
            </p:nvGrpSpPr>
            <p:grpSpPr bwMode="auto">
              <a:xfrm>
                <a:off x="152" y="1285"/>
                <a:ext cx="681" cy="154"/>
                <a:chOff x="504" y="3523"/>
                <a:chExt cx="681" cy="154"/>
              </a:xfrm>
            </p:grpSpPr>
            <p:grpSp>
              <p:nvGrpSpPr>
                <p:cNvPr id="470149" name="Group 410"/>
                <p:cNvGrpSpPr>
                  <a:grpSpLocks/>
                </p:cNvGrpSpPr>
                <p:nvPr/>
              </p:nvGrpSpPr>
              <p:grpSpPr bwMode="auto">
                <a:xfrm>
                  <a:off x="623" y="3523"/>
                  <a:ext cx="492" cy="154"/>
                  <a:chOff x="723" y="3453"/>
                  <a:chExt cx="492" cy="154"/>
                </a:xfrm>
              </p:grpSpPr>
              <p:grpSp>
                <p:nvGrpSpPr>
                  <p:cNvPr id="470150" name="Group 411"/>
                  <p:cNvGrpSpPr>
                    <a:grpSpLocks/>
                  </p:cNvGrpSpPr>
                  <p:nvPr/>
                </p:nvGrpSpPr>
                <p:grpSpPr bwMode="auto">
                  <a:xfrm>
                    <a:off x="836" y="3453"/>
                    <a:ext cx="379" cy="154"/>
                    <a:chOff x="836" y="3305"/>
                    <a:chExt cx="379" cy="154"/>
                  </a:xfrm>
                </p:grpSpPr>
                <p:grpSp>
                  <p:nvGrpSpPr>
                    <p:cNvPr id="470151" name="Group 41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90" y="3305"/>
                      <a:ext cx="325" cy="154"/>
                      <a:chOff x="844" y="3337"/>
                      <a:chExt cx="325" cy="154"/>
                    </a:xfrm>
                  </p:grpSpPr>
                  <p:sp>
                    <p:nvSpPr>
                      <p:cNvPr id="93330" name="Rectangle 413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889" y="3370"/>
                        <a:ext cx="245" cy="86"/>
                      </a:xfrm>
                      <a:prstGeom prst="rect">
                        <a:avLst/>
                      </a:prstGeom>
                      <a:solidFill>
                        <a:srgbClr val="FF0000"/>
                      </a:solidFill>
                      <a:ln w="9525">
                        <a:solidFill>
                          <a:schemeClr val="bg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 eaLnBrk="0" hangingPunct="0">
                          <a:defRPr/>
                        </a:pPr>
                        <a:endParaRPr lang="en-US">
                          <a:solidFill>
                            <a:srgbClr val="000000"/>
                          </a:solidFill>
                          <a:latin typeface="Comic Sans MS" charset="0"/>
                          <a:ea typeface="ＭＳ Ｐゴシック" charset="0"/>
                        </a:endParaRPr>
                      </a:p>
                    </p:txBody>
                  </p:sp>
                  <p:sp>
                    <p:nvSpPr>
                      <p:cNvPr id="93331" name="Text Box 414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844" y="3337"/>
                        <a:ext cx="325" cy="15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=""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>
                        <a:spAutoFit/>
                      </a:bodyPr>
                      <a:lstStyle>
                        <a:lvl1pPr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1pPr>
                        <a:lvl2pPr marL="742950" indent="-285750"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2pPr>
                        <a:lvl3pPr marL="1143000" indent="-228600"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3pPr>
                        <a:lvl4pPr marL="1600200" indent="-228600"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4pPr>
                        <a:lvl5pPr marL="2057400" indent="-228600"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i="1">
                            <a:solidFill>
                              <a:schemeClr val="tx1"/>
                            </a:solidFill>
                            <a:latin typeface="Comic Sans MS" charset="0"/>
                            <a:ea typeface="ＭＳ Ｐゴシック" charset="0"/>
                          </a:defRPr>
                        </a:lvl9pPr>
                      </a:lstStyle>
                      <a:p>
                        <a:pPr eaLnBrk="0" hangingPunct="0">
                          <a:defRPr/>
                        </a:pPr>
                        <a:r>
                          <a:rPr lang="en-US" sz="1000" i="0" smtClean="0">
                            <a:solidFill>
                              <a:srgbClr val="FFFFFF"/>
                            </a:solidFill>
                            <a:latin typeface="Arial" charset="0"/>
                          </a:rPr>
                          <a:t>HTTP</a:t>
                        </a:r>
                      </a:p>
                    </p:txBody>
                  </p:sp>
                </p:grpSp>
                <p:grpSp>
                  <p:nvGrpSpPr>
                    <p:cNvPr id="470154" name="Group 415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36" y="3334"/>
                      <a:ext cx="354" cy="94"/>
                      <a:chOff x="836" y="3334"/>
                      <a:chExt cx="354" cy="94"/>
                    </a:xfrm>
                  </p:grpSpPr>
                  <p:sp>
                    <p:nvSpPr>
                      <p:cNvPr id="93328" name="Rectangle 416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846" y="3340"/>
                        <a:ext cx="88" cy="82"/>
                      </a:xfrm>
                      <a:prstGeom prst="rect">
                        <a:avLst/>
                      </a:prstGeom>
                      <a:solidFill>
                        <a:schemeClr val="accent1"/>
                      </a:solidFill>
                      <a:ln w="9525">
                        <a:solidFill>
                          <a:schemeClr val="bg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 eaLnBrk="0" hangingPunct="0">
                          <a:defRPr/>
                        </a:pPr>
                        <a:endParaRPr lang="en-US">
                          <a:solidFill>
                            <a:srgbClr val="000000"/>
                          </a:solidFill>
                          <a:latin typeface="Comic Sans MS" charset="0"/>
                          <a:ea typeface="ＭＳ Ｐゴシック" charset="0"/>
                        </a:endParaRPr>
                      </a:p>
                    </p:txBody>
                  </p:sp>
                  <p:sp>
                    <p:nvSpPr>
                      <p:cNvPr id="93329" name="Rectangle 417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836" y="3334"/>
                        <a:ext cx="354" cy="94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accent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 eaLnBrk="0" hangingPunct="0">
                          <a:defRPr/>
                        </a:pPr>
                        <a:endParaRPr lang="en-US">
                          <a:solidFill>
                            <a:srgbClr val="000000"/>
                          </a:solidFill>
                          <a:latin typeface="Comic Sans MS" charset="0"/>
                          <a:ea typeface="ＭＳ Ｐゴシック" charset="0"/>
                        </a:endParaRPr>
                      </a:p>
                    </p:txBody>
                  </p:sp>
                </p:grpSp>
              </p:grpSp>
              <p:sp>
                <p:nvSpPr>
                  <p:cNvPr id="93324" name="Rectangle 418"/>
                  <p:cNvSpPr>
                    <a:spLocks noChangeArrowheads="1"/>
                  </p:cNvSpPr>
                  <p:nvPr/>
                </p:nvSpPr>
                <p:spPr bwMode="auto">
                  <a:xfrm>
                    <a:off x="732" y="3484"/>
                    <a:ext cx="96" cy="93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eaLnBrk="0" hangingPunct="0">
                      <a:defRPr/>
                    </a:pPr>
                    <a:endParaRPr lang="en-US">
                      <a:solidFill>
                        <a:srgbClr val="000000"/>
                      </a:solidFill>
                      <a:latin typeface="Comic Sans MS" charset="0"/>
                      <a:ea typeface="ＭＳ Ｐゴシック" charset="0"/>
                    </a:endParaRPr>
                  </a:p>
                </p:txBody>
              </p:sp>
              <p:sp>
                <p:nvSpPr>
                  <p:cNvPr id="93325" name="Rectangle 419"/>
                  <p:cNvSpPr>
                    <a:spLocks noChangeArrowheads="1"/>
                  </p:cNvSpPr>
                  <p:nvPr/>
                </p:nvSpPr>
                <p:spPr bwMode="auto">
                  <a:xfrm>
                    <a:off x="723" y="3473"/>
                    <a:ext cx="480" cy="112"/>
                  </a:xfrm>
                  <a:prstGeom prst="rect">
                    <a:avLst/>
                  </a:prstGeom>
                  <a:noFill/>
                  <a:ln w="9525">
                    <a:solidFill>
                      <a:schemeClr val="accent2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eaLnBrk="0" hangingPunct="0">
                      <a:defRPr/>
                    </a:pPr>
                    <a:endParaRPr lang="en-US">
                      <a:solidFill>
                        <a:srgbClr val="000000"/>
                      </a:solidFill>
                      <a:latin typeface="Comic Sans MS" charset="0"/>
                      <a:ea typeface="ＭＳ Ｐゴシック" charset="0"/>
                    </a:endParaRPr>
                  </a:p>
                </p:txBody>
              </p:sp>
            </p:grpSp>
            <p:sp>
              <p:nvSpPr>
                <p:cNvPr id="93320" name="Rectangle 420"/>
                <p:cNvSpPr>
                  <a:spLocks noChangeArrowheads="1"/>
                </p:cNvSpPr>
                <p:nvPr/>
              </p:nvSpPr>
              <p:spPr bwMode="auto">
                <a:xfrm>
                  <a:off x="517" y="3545"/>
                  <a:ext cx="94" cy="108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hangingPunct="0">
                    <a:defRPr/>
                  </a:pPr>
                  <a:endParaRPr lang="en-US">
                    <a:solidFill>
                      <a:srgbClr val="000000"/>
                    </a:solidFill>
                    <a:latin typeface="Comic Sans MS" charset="0"/>
                    <a:ea typeface="ＭＳ Ｐゴシック" charset="0"/>
                  </a:endParaRPr>
                </a:p>
              </p:txBody>
            </p:sp>
            <p:sp>
              <p:nvSpPr>
                <p:cNvPr id="93321" name="Rectangle 421"/>
                <p:cNvSpPr>
                  <a:spLocks noChangeArrowheads="1"/>
                </p:cNvSpPr>
                <p:nvPr/>
              </p:nvSpPr>
              <p:spPr bwMode="auto">
                <a:xfrm>
                  <a:off x="1115" y="3544"/>
                  <a:ext cx="60" cy="108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hangingPunct="0">
                    <a:defRPr/>
                  </a:pPr>
                  <a:endParaRPr lang="en-US">
                    <a:solidFill>
                      <a:srgbClr val="000000"/>
                    </a:solidFill>
                    <a:latin typeface="Comic Sans MS" charset="0"/>
                    <a:ea typeface="ＭＳ Ｐゴシック" charset="0"/>
                  </a:endParaRPr>
                </a:p>
              </p:txBody>
            </p:sp>
            <p:sp>
              <p:nvSpPr>
                <p:cNvPr id="93322" name="Rectangle 422"/>
                <p:cNvSpPr>
                  <a:spLocks noChangeArrowheads="1"/>
                </p:cNvSpPr>
                <p:nvPr/>
              </p:nvSpPr>
              <p:spPr bwMode="auto">
                <a:xfrm>
                  <a:off x="504" y="3529"/>
                  <a:ext cx="681" cy="138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hangingPunct="0">
                    <a:defRPr/>
                  </a:pPr>
                  <a:endParaRPr lang="en-US">
                    <a:solidFill>
                      <a:srgbClr val="000000"/>
                    </a:solidFill>
                    <a:latin typeface="Comic Sans MS" charset="0"/>
                    <a:ea typeface="ＭＳ Ｐゴシック" charset="0"/>
                  </a:endParaRPr>
                </a:p>
              </p:txBody>
            </p:sp>
          </p:grpSp>
        </p:grpSp>
        <p:grpSp>
          <p:nvGrpSpPr>
            <p:cNvPr id="470162" name="Group 423"/>
            <p:cNvGrpSpPr>
              <a:grpSpLocks/>
            </p:cNvGrpSpPr>
            <p:nvPr/>
          </p:nvGrpSpPr>
          <p:grpSpPr bwMode="auto">
            <a:xfrm>
              <a:off x="2517" y="3555"/>
              <a:ext cx="325" cy="154"/>
              <a:chOff x="844" y="3337"/>
              <a:chExt cx="325" cy="154"/>
            </a:xfrm>
          </p:grpSpPr>
          <p:sp>
            <p:nvSpPr>
              <p:cNvPr id="93313" name="Rectangle 424"/>
              <p:cNvSpPr>
                <a:spLocks noChangeArrowheads="1"/>
              </p:cNvSpPr>
              <p:nvPr/>
            </p:nvSpPr>
            <p:spPr bwMode="auto">
              <a:xfrm>
                <a:off x="889" y="3370"/>
                <a:ext cx="245" cy="86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3314" name="Text Box 425"/>
              <p:cNvSpPr txBox="1">
                <a:spLocks noChangeArrowheads="1"/>
              </p:cNvSpPr>
              <p:nvPr/>
            </p:nvSpPr>
            <p:spPr bwMode="auto">
              <a:xfrm>
                <a:off x="844" y="3337"/>
                <a:ext cx="325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eaLnBrk="0" hangingPunct="0">
                  <a:defRPr/>
                </a:pPr>
                <a:r>
                  <a:rPr lang="en-US" sz="1000" i="0" smtClean="0">
                    <a:solidFill>
                      <a:srgbClr val="FFFFFF"/>
                    </a:solidFill>
                    <a:latin typeface="Arial" charset="0"/>
                  </a:rPr>
                  <a:t>HTTP</a:t>
                </a:r>
              </a:p>
            </p:txBody>
          </p:sp>
        </p:grpSp>
      </p:grpSp>
      <p:grpSp>
        <p:nvGrpSpPr>
          <p:cNvPr id="708046" name="Group 462"/>
          <p:cNvGrpSpPr>
            <a:grpSpLocks/>
          </p:cNvGrpSpPr>
          <p:nvPr/>
        </p:nvGrpSpPr>
        <p:grpSpPr bwMode="auto">
          <a:xfrm>
            <a:off x="92075" y="5041900"/>
            <a:ext cx="1081088" cy="244475"/>
            <a:chOff x="-341" y="3180"/>
            <a:chExt cx="681" cy="154"/>
          </a:xfrm>
        </p:grpSpPr>
        <p:sp>
          <p:nvSpPr>
            <p:cNvPr id="93265" name="Rectangle 463"/>
            <p:cNvSpPr>
              <a:spLocks noChangeArrowheads="1"/>
            </p:cNvSpPr>
            <p:nvPr/>
          </p:nvSpPr>
          <p:spPr bwMode="auto">
            <a:xfrm>
              <a:off x="-341" y="3186"/>
              <a:ext cx="681" cy="13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  <a:latin typeface="Comic Sans MS" charset="0"/>
                <a:ea typeface="ＭＳ Ｐゴシック" charset="0"/>
              </a:endParaRPr>
            </a:p>
          </p:txBody>
        </p:sp>
        <p:grpSp>
          <p:nvGrpSpPr>
            <p:cNvPr id="470167" name="Group 464"/>
            <p:cNvGrpSpPr>
              <a:grpSpLocks/>
            </p:cNvGrpSpPr>
            <p:nvPr/>
          </p:nvGrpSpPr>
          <p:grpSpPr bwMode="auto">
            <a:xfrm>
              <a:off x="-222" y="3180"/>
              <a:ext cx="492" cy="154"/>
              <a:chOff x="723" y="3453"/>
              <a:chExt cx="492" cy="154"/>
            </a:xfrm>
          </p:grpSpPr>
          <p:grpSp>
            <p:nvGrpSpPr>
              <p:cNvPr id="470168" name="Group 465"/>
              <p:cNvGrpSpPr>
                <a:grpSpLocks/>
              </p:cNvGrpSpPr>
              <p:nvPr/>
            </p:nvGrpSpPr>
            <p:grpSpPr bwMode="auto">
              <a:xfrm>
                <a:off x="836" y="3453"/>
                <a:ext cx="379" cy="154"/>
                <a:chOff x="836" y="3305"/>
                <a:chExt cx="379" cy="154"/>
              </a:xfrm>
            </p:grpSpPr>
            <p:grpSp>
              <p:nvGrpSpPr>
                <p:cNvPr id="470169" name="Group 466"/>
                <p:cNvGrpSpPr>
                  <a:grpSpLocks/>
                </p:cNvGrpSpPr>
                <p:nvPr/>
              </p:nvGrpSpPr>
              <p:grpSpPr bwMode="auto">
                <a:xfrm>
                  <a:off x="890" y="3305"/>
                  <a:ext cx="325" cy="154"/>
                  <a:chOff x="844" y="3337"/>
                  <a:chExt cx="325" cy="154"/>
                </a:xfrm>
              </p:grpSpPr>
              <p:sp>
                <p:nvSpPr>
                  <p:cNvPr id="93276" name="Rectangle 467"/>
                  <p:cNvSpPr>
                    <a:spLocks noChangeArrowheads="1"/>
                  </p:cNvSpPr>
                  <p:nvPr/>
                </p:nvSpPr>
                <p:spPr bwMode="auto">
                  <a:xfrm>
                    <a:off x="889" y="3370"/>
                    <a:ext cx="245" cy="86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eaLnBrk="0" hangingPunct="0">
                      <a:defRPr/>
                    </a:pPr>
                    <a:endParaRPr lang="en-US">
                      <a:solidFill>
                        <a:srgbClr val="000000"/>
                      </a:solidFill>
                      <a:latin typeface="Comic Sans MS" charset="0"/>
                      <a:ea typeface="ＭＳ Ｐゴシック" charset="0"/>
                    </a:endParaRPr>
                  </a:p>
                </p:txBody>
              </p:sp>
              <p:sp>
                <p:nvSpPr>
                  <p:cNvPr id="93277" name="Text Box 46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44" y="3337"/>
                    <a:ext cx="325" cy="15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=""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1pPr>
                    <a:lvl2pPr marL="742950" indent="-28575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2pPr>
                    <a:lvl3pPr marL="11430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3pPr>
                    <a:lvl4pPr marL="16002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4pPr>
                    <a:lvl5pPr marL="2057400" indent="-228600"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i="1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9pPr>
                  </a:lstStyle>
                  <a:p>
                    <a:pPr eaLnBrk="0" hangingPunct="0">
                      <a:defRPr/>
                    </a:pPr>
                    <a:r>
                      <a:rPr lang="en-US" sz="1000" i="0" smtClean="0">
                        <a:solidFill>
                          <a:srgbClr val="FFFFFF"/>
                        </a:solidFill>
                        <a:latin typeface="Arial" charset="0"/>
                      </a:rPr>
                      <a:t>HTTP</a:t>
                    </a:r>
                  </a:p>
                </p:txBody>
              </p:sp>
            </p:grpSp>
            <p:grpSp>
              <p:nvGrpSpPr>
                <p:cNvPr id="470172" name="Group 469"/>
                <p:cNvGrpSpPr>
                  <a:grpSpLocks/>
                </p:cNvGrpSpPr>
                <p:nvPr/>
              </p:nvGrpSpPr>
              <p:grpSpPr bwMode="auto">
                <a:xfrm>
                  <a:off x="836" y="3334"/>
                  <a:ext cx="354" cy="94"/>
                  <a:chOff x="836" y="3334"/>
                  <a:chExt cx="354" cy="94"/>
                </a:xfrm>
              </p:grpSpPr>
              <p:sp>
                <p:nvSpPr>
                  <p:cNvPr id="93274" name="Rectangle 470"/>
                  <p:cNvSpPr>
                    <a:spLocks noChangeArrowheads="1"/>
                  </p:cNvSpPr>
                  <p:nvPr/>
                </p:nvSpPr>
                <p:spPr bwMode="auto">
                  <a:xfrm>
                    <a:off x="846" y="3340"/>
                    <a:ext cx="88" cy="82"/>
                  </a:xfrm>
                  <a:prstGeom prst="rect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eaLnBrk="0" hangingPunct="0">
                      <a:defRPr/>
                    </a:pPr>
                    <a:endParaRPr lang="en-US">
                      <a:solidFill>
                        <a:srgbClr val="000000"/>
                      </a:solidFill>
                      <a:latin typeface="Comic Sans MS" charset="0"/>
                      <a:ea typeface="ＭＳ Ｐゴシック" charset="0"/>
                    </a:endParaRPr>
                  </a:p>
                </p:txBody>
              </p:sp>
              <p:sp>
                <p:nvSpPr>
                  <p:cNvPr id="93275" name="Rectangle 471"/>
                  <p:cNvSpPr>
                    <a:spLocks noChangeArrowheads="1"/>
                  </p:cNvSpPr>
                  <p:nvPr/>
                </p:nvSpPr>
                <p:spPr bwMode="auto">
                  <a:xfrm>
                    <a:off x="836" y="3334"/>
                    <a:ext cx="354" cy="94"/>
                  </a:xfrm>
                  <a:prstGeom prst="rect">
                    <a:avLst/>
                  </a:prstGeom>
                  <a:noFill/>
                  <a:ln w="9525">
                    <a:solidFill>
                      <a:schemeClr val="accent1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eaLnBrk="0" hangingPunct="0">
                      <a:defRPr/>
                    </a:pPr>
                    <a:endParaRPr lang="en-US">
                      <a:solidFill>
                        <a:srgbClr val="000000"/>
                      </a:solidFill>
                      <a:latin typeface="Comic Sans MS" charset="0"/>
                      <a:ea typeface="ＭＳ Ｐゴシック" charset="0"/>
                    </a:endParaRPr>
                  </a:p>
                </p:txBody>
              </p:sp>
            </p:grpSp>
          </p:grpSp>
          <p:sp>
            <p:nvSpPr>
              <p:cNvPr id="93270" name="Rectangle 472"/>
              <p:cNvSpPr>
                <a:spLocks noChangeArrowheads="1"/>
              </p:cNvSpPr>
              <p:nvPr/>
            </p:nvSpPr>
            <p:spPr bwMode="auto">
              <a:xfrm>
                <a:off x="732" y="3484"/>
                <a:ext cx="96" cy="9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3271" name="Rectangle 473"/>
              <p:cNvSpPr>
                <a:spLocks noChangeArrowheads="1"/>
              </p:cNvSpPr>
              <p:nvPr/>
            </p:nvSpPr>
            <p:spPr bwMode="auto">
              <a:xfrm>
                <a:off x="723" y="3473"/>
                <a:ext cx="480" cy="112"/>
              </a:xfrm>
              <a:prstGeom prst="rect">
                <a:avLst/>
              </a:prstGeom>
              <a:noFill/>
              <a:ln w="9525">
                <a:solidFill>
                  <a:schemeClr val="accent2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</p:grpSp>
        <p:sp>
          <p:nvSpPr>
            <p:cNvPr id="93267" name="Rectangle 474"/>
            <p:cNvSpPr>
              <a:spLocks noChangeArrowheads="1"/>
            </p:cNvSpPr>
            <p:nvPr/>
          </p:nvSpPr>
          <p:spPr bwMode="auto">
            <a:xfrm>
              <a:off x="-328" y="3202"/>
              <a:ext cx="94" cy="10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  <a:latin typeface="Comic Sans MS" charset="0"/>
                <a:ea typeface="ＭＳ Ｐゴシック" charset="0"/>
              </a:endParaRPr>
            </a:p>
          </p:txBody>
        </p:sp>
        <p:sp>
          <p:nvSpPr>
            <p:cNvPr id="93268" name="Rectangle 475"/>
            <p:cNvSpPr>
              <a:spLocks noChangeArrowheads="1"/>
            </p:cNvSpPr>
            <p:nvPr/>
          </p:nvSpPr>
          <p:spPr bwMode="auto">
            <a:xfrm>
              <a:off x="270" y="3201"/>
              <a:ext cx="60" cy="10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  <a:latin typeface="Comic Sans MS" charset="0"/>
                <a:ea typeface="ＭＳ Ｐゴシック" charset="0"/>
              </a:endParaRPr>
            </a:p>
          </p:txBody>
        </p:sp>
      </p:grpSp>
      <p:pic>
        <p:nvPicPr>
          <p:cNvPr id="708062" name="Picture 47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4350" y="1141413"/>
            <a:ext cx="1243013" cy="768350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grpSp>
        <p:nvGrpSpPr>
          <p:cNvPr id="470180" name="Group 248"/>
          <p:cNvGrpSpPr>
            <a:grpSpLocks/>
          </p:cNvGrpSpPr>
          <p:nvPr/>
        </p:nvGrpSpPr>
        <p:grpSpPr bwMode="auto">
          <a:xfrm>
            <a:off x="2147888" y="5218113"/>
            <a:ext cx="333375" cy="581025"/>
            <a:chOff x="4140" y="429"/>
            <a:chExt cx="1425" cy="2396"/>
          </a:xfrm>
        </p:grpSpPr>
        <p:sp>
          <p:nvSpPr>
            <p:cNvPr id="470181" name="Freeform 148"/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26 w 354"/>
                <a:gd name="T1" fmla="*/ 0 h 2742"/>
                <a:gd name="T2" fmla="*/ 145 w 354"/>
                <a:gd name="T3" fmla="*/ 164 h 2742"/>
                <a:gd name="T4" fmla="*/ 142 w 354"/>
                <a:gd name="T5" fmla="*/ 1268 h 2742"/>
                <a:gd name="T6" fmla="*/ 0 w 354"/>
                <a:gd name="T7" fmla="*/ 1325 h 2742"/>
                <a:gd name="T8" fmla="*/ 26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93234" name="Rectangle 149"/>
            <p:cNvSpPr>
              <a:spLocks noChangeArrowheads="1"/>
            </p:cNvSpPr>
            <p:nvPr/>
          </p:nvSpPr>
          <p:spPr bwMode="auto">
            <a:xfrm>
              <a:off x="4208" y="429"/>
              <a:ext cx="1045" cy="2285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  <a:latin typeface="Comic Sans MS" charset="0"/>
                <a:ea typeface="ＭＳ Ｐゴシック" charset="0"/>
              </a:endParaRPr>
            </a:p>
          </p:txBody>
        </p:sp>
        <p:sp>
          <p:nvSpPr>
            <p:cNvPr id="470183" name="Freeform 150"/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3 w 211"/>
                <a:gd name="T1" fmla="*/ 0 h 2537"/>
                <a:gd name="T2" fmla="*/ 87 w 211"/>
                <a:gd name="T3" fmla="*/ 106 h 2537"/>
                <a:gd name="T4" fmla="*/ 3 w 211"/>
                <a:gd name="T5" fmla="*/ 1208 h 2537"/>
                <a:gd name="T6" fmla="*/ 3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470184" name="Freeform 151"/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136 w 328"/>
                <a:gd name="T3" fmla="*/ 62 h 226"/>
                <a:gd name="T4" fmla="*/ 135 w 328"/>
                <a:gd name="T5" fmla="*/ 110 h 226"/>
                <a:gd name="T6" fmla="*/ 0 w 328"/>
                <a:gd name="T7" fmla="*/ 49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93237" name="Rectangle 152"/>
            <p:cNvSpPr>
              <a:spLocks noChangeArrowheads="1"/>
            </p:cNvSpPr>
            <p:nvPr/>
          </p:nvSpPr>
          <p:spPr bwMode="auto">
            <a:xfrm>
              <a:off x="4215" y="691"/>
              <a:ext cx="590" cy="52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  <a:latin typeface="Comic Sans MS" charset="0"/>
                <a:ea typeface="ＭＳ Ｐゴシック" charset="0"/>
              </a:endParaRPr>
            </a:p>
          </p:txBody>
        </p:sp>
        <p:grpSp>
          <p:nvGrpSpPr>
            <p:cNvPr id="470186" name="Group 153"/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93263" name="AutoShape 154"/>
              <p:cNvSpPr>
                <a:spLocks noChangeArrowheads="1"/>
              </p:cNvSpPr>
              <p:nvPr/>
            </p:nvSpPr>
            <p:spPr bwMode="auto">
              <a:xfrm>
                <a:off x="616" y="2571"/>
                <a:ext cx="720" cy="138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3264" name="AutoShape 155"/>
              <p:cNvSpPr>
                <a:spLocks noChangeArrowheads="1"/>
              </p:cNvSpPr>
              <p:nvPr/>
            </p:nvSpPr>
            <p:spPr bwMode="auto">
              <a:xfrm>
                <a:off x="633" y="2590"/>
                <a:ext cx="686" cy="100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</p:grpSp>
        <p:sp>
          <p:nvSpPr>
            <p:cNvPr id="93239" name="Rectangle 156"/>
            <p:cNvSpPr>
              <a:spLocks noChangeArrowheads="1"/>
            </p:cNvSpPr>
            <p:nvPr/>
          </p:nvSpPr>
          <p:spPr bwMode="auto">
            <a:xfrm>
              <a:off x="4221" y="1018"/>
              <a:ext cx="597" cy="46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  <a:latin typeface="Comic Sans MS" charset="0"/>
                <a:ea typeface="ＭＳ Ｐゴシック" charset="0"/>
              </a:endParaRPr>
            </a:p>
          </p:txBody>
        </p:sp>
        <p:grpSp>
          <p:nvGrpSpPr>
            <p:cNvPr id="470190" name="Group 157"/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93261" name="AutoShape 158"/>
              <p:cNvSpPr>
                <a:spLocks noChangeArrowheads="1"/>
              </p:cNvSpPr>
              <p:nvPr/>
            </p:nvSpPr>
            <p:spPr bwMode="auto">
              <a:xfrm>
                <a:off x="610" y="2566"/>
                <a:ext cx="728" cy="143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3262" name="AutoShape 159"/>
              <p:cNvSpPr>
                <a:spLocks noChangeArrowheads="1"/>
              </p:cNvSpPr>
              <p:nvPr/>
            </p:nvSpPr>
            <p:spPr bwMode="auto">
              <a:xfrm>
                <a:off x="627" y="2580"/>
                <a:ext cx="694" cy="109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</p:grpSp>
        <p:sp>
          <p:nvSpPr>
            <p:cNvPr id="93241" name="Rectangle 160"/>
            <p:cNvSpPr>
              <a:spLocks noChangeArrowheads="1"/>
            </p:cNvSpPr>
            <p:nvPr/>
          </p:nvSpPr>
          <p:spPr bwMode="auto">
            <a:xfrm>
              <a:off x="4215" y="1359"/>
              <a:ext cx="597" cy="46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  <a:latin typeface="Comic Sans MS" charset="0"/>
                <a:ea typeface="ＭＳ Ｐゴシック" charset="0"/>
              </a:endParaRPr>
            </a:p>
          </p:txBody>
        </p:sp>
        <p:sp>
          <p:nvSpPr>
            <p:cNvPr id="93242" name="Rectangle 161"/>
            <p:cNvSpPr>
              <a:spLocks noChangeArrowheads="1"/>
            </p:cNvSpPr>
            <p:nvPr/>
          </p:nvSpPr>
          <p:spPr bwMode="auto">
            <a:xfrm>
              <a:off x="4228" y="1653"/>
              <a:ext cx="597" cy="46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  <a:latin typeface="Comic Sans MS" charset="0"/>
                <a:ea typeface="ＭＳ Ｐゴシック" charset="0"/>
              </a:endParaRPr>
            </a:p>
          </p:txBody>
        </p:sp>
        <p:grpSp>
          <p:nvGrpSpPr>
            <p:cNvPr id="470195" name="Group 162"/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93259" name="AutoShape 163"/>
              <p:cNvSpPr>
                <a:spLocks noChangeArrowheads="1"/>
              </p:cNvSpPr>
              <p:nvPr/>
            </p:nvSpPr>
            <p:spPr bwMode="auto">
              <a:xfrm>
                <a:off x="617" y="2568"/>
                <a:ext cx="719" cy="139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3260" name="AutoShape 164"/>
              <p:cNvSpPr>
                <a:spLocks noChangeArrowheads="1"/>
              </p:cNvSpPr>
              <p:nvPr/>
            </p:nvSpPr>
            <p:spPr bwMode="auto">
              <a:xfrm>
                <a:off x="634" y="2586"/>
                <a:ext cx="685" cy="102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</p:grpSp>
        <p:sp>
          <p:nvSpPr>
            <p:cNvPr id="470198" name="Freeform 165"/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136 w 328"/>
                <a:gd name="T3" fmla="*/ 61 h 226"/>
                <a:gd name="T4" fmla="*/ 135 w 328"/>
                <a:gd name="T5" fmla="*/ 108 h 226"/>
                <a:gd name="T6" fmla="*/ 0 w 328"/>
                <a:gd name="T7" fmla="*/ 47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l-GR"/>
            </a:p>
          </p:txBody>
        </p:sp>
        <p:grpSp>
          <p:nvGrpSpPr>
            <p:cNvPr id="470199" name="Group 166"/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93257" name="AutoShape 167"/>
              <p:cNvSpPr>
                <a:spLocks noChangeArrowheads="1"/>
              </p:cNvSpPr>
              <p:nvPr/>
            </p:nvSpPr>
            <p:spPr bwMode="auto">
              <a:xfrm>
                <a:off x="612" y="2567"/>
                <a:ext cx="727" cy="137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  <p:sp>
            <p:nvSpPr>
              <p:cNvPr id="93258" name="AutoShape 168"/>
              <p:cNvSpPr>
                <a:spLocks noChangeArrowheads="1"/>
              </p:cNvSpPr>
              <p:nvPr/>
            </p:nvSpPr>
            <p:spPr bwMode="auto">
              <a:xfrm>
                <a:off x="629" y="2580"/>
                <a:ext cx="693" cy="10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ＭＳ Ｐゴシック" charset="0"/>
                </a:endParaRPr>
              </a:p>
            </p:txBody>
          </p:sp>
        </p:grpSp>
        <p:sp>
          <p:nvSpPr>
            <p:cNvPr id="93246" name="Rectangle 169"/>
            <p:cNvSpPr>
              <a:spLocks noChangeArrowheads="1"/>
            </p:cNvSpPr>
            <p:nvPr/>
          </p:nvSpPr>
          <p:spPr bwMode="auto">
            <a:xfrm>
              <a:off x="5253" y="429"/>
              <a:ext cx="68" cy="2291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  <a:latin typeface="Comic Sans MS" charset="0"/>
                <a:ea typeface="ＭＳ Ｐゴシック" charset="0"/>
              </a:endParaRPr>
            </a:p>
          </p:txBody>
        </p:sp>
        <p:sp>
          <p:nvSpPr>
            <p:cNvPr id="470203" name="Freeform 170"/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120 w 296"/>
                <a:gd name="T3" fmla="*/ 69 h 256"/>
                <a:gd name="T4" fmla="*/ 122 w 296"/>
                <a:gd name="T5" fmla="*/ 122 h 256"/>
                <a:gd name="T6" fmla="*/ 0 w 296"/>
                <a:gd name="T7" fmla="*/ 47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470204" name="Freeform 171"/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126 w 304"/>
                <a:gd name="T3" fmla="*/ 79 h 288"/>
                <a:gd name="T4" fmla="*/ 118 w 304"/>
                <a:gd name="T5" fmla="*/ 139 h 288"/>
                <a:gd name="T6" fmla="*/ 3 w 304"/>
                <a:gd name="T7" fmla="*/ 60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93249" name="Oval 172"/>
            <p:cNvSpPr>
              <a:spLocks noChangeArrowheads="1"/>
            </p:cNvSpPr>
            <p:nvPr/>
          </p:nvSpPr>
          <p:spPr bwMode="auto">
            <a:xfrm>
              <a:off x="5517" y="2609"/>
              <a:ext cx="48" cy="98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  <a:latin typeface="Comic Sans MS" charset="0"/>
                <a:ea typeface="ＭＳ Ｐゴシック" charset="0"/>
              </a:endParaRPr>
            </a:p>
          </p:txBody>
        </p:sp>
        <p:sp>
          <p:nvSpPr>
            <p:cNvPr id="470206" name="Freeform 173"/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51 h 240"/>
                <a:gd name="T2" fmla="*/ 2 w 306"/>
                <a:gd name="T3" fmla="*/ 116 h 240"/>
                <a:gd name="T4" fmla="*/ 126 w 306"/>
                <a:gd name="T5" fmla="*/ 53 h 240"/>
                <a:gd name="T6" fmla="*/ 123 w 306"/>
                <a:gd name="T7" fmla="*/ 0 h 240"/>
                <a:gd name="T8" fmla="*/ 0 w 306"/>
                <a:gd name="T9" fmla="*/ 51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93251" name="AutoShape 174"/>
            <p:cNvSpPr>
              <a:spLocks noChangeArrowheads="1"/>
            </p:cNvSpPr>
            <p:nvPr/>
          </p:nvSpPr>
          <p:spPr bwMode="auto">
            <a:xfrm>
              <a:off x="4140" y="2681"/>
              <a:ext cx="1201" cy="144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  <a:latin typeface="Comic Sans MS" charset="0"/>
                <a:ea typeface="ＭＳ Ｐゴシック" charset="0"/>
              </a:endParaRPr>
            </a:p>
          </p:txBody>
        </p:sp>
        <p:sp>
          <p:nvSpPr>
            <p:cNvPr id="93252" name="AutoShape 175"/>
            <p:cNvSpPr>
              <a:spLocks noChangeArrowheads="1"/>
            </p:cNvSpPr>
            <p:nvPr/>
          </p:nvSpPr>
          <p:spPr bwMode="auto">
            <a:xfrm>
              <a:off x="4208" y="2714"/>
              <a:ext cx="1065" cy="79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bg2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  <a:latin typeface="Comic Sans MS" charset="0"/>
                <a:ea typeface="ＭＳ Ｐゴシック" charset="0"/>
              </a:endParaRPr>
            </a:p>
          </p:txBody>
        </p:sp>
        <p:sp>
          <p:nvSpPr>
            <p:cNvPr id="93253" name="Oval 176"/>
            <p:cNvSpPr>
              <a:spLocks noChangeArrowheads="1"/>
            </p:cNvSpPr>
            <p:nvPr/>
          </p:nvSpPr>
          <p:spPr bwMode="auto">
            <a:xfrm>
              <a:off x="4310" y="2380"/>
              <a:ext cx="156" cy="144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  <a:latin typeface="Comic Sans MS" charset="0"/>
                <a:ea typeface="ＭＳ Ｐゴシック" charset="0"/>
              </a:endParaRPr>
            </a:p>
          </p:txBody>
        </p:sp>
        <p:sp>
          <p:nvSpPr>
            <p:cNvPr id="93254" name="Oval 177"/>
            <p:cNvSpPr>
              <a:spLocks noChangeArrowheads="1"/>
            </p:cNvSpPr>
            <p:nvPr/>
          </p:nvSpPr>
          <p:spPr bwMode="auto">
            <a:xfrm>
              <a:off x="4486" y="2386"/>
              <a:ext cx="163" cy="137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hangingPunct="0">
                <a:defRPr/>
              </a:pPr>
              <a:endParaRPr lang="en-US">
                <a:solidFill>
                  <a:srgbClr val="FF0000"/>
                </a:solidFill>
                <a:latin typeface="Comic Sans MS" charset="0"/>
                <a:ea typeface="ＭＳ Ｐゴシック" charset="0"/>
              </a:endParaRPr>
            </a:p>
          </p:txBody>
        </p:sp>
        <p:sp>
          <p:nvSpPr>
            <p:cNvPr id="93255" name="Oval 178"/>
            <p:cNvSpPr>
              <a:spLocks noChangeArrowheads="1"/>
            </p:cNvSpPr>
            <p:nvPr/>
          </p:nvSpPr>
          <p:spPr bwMode="auto">
            <a:xfrm>
              <a:off x="4662" y="2380"/>
              <a:ext cx="156" cy="144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  <a:latin typeface="Comic Sans MS" charset="0"/>
                <a:ea typeface="ＭＳ Ｐゴシック" charset="0"/>
              </a:endParaRPr>
            </a:p>
          </p:txBody>
        </p:sp>
        <p:sp>
          <p:nvSpPr>
            <p:cNvPr id="93256" name="Rectangle 179"/>
            <p:cNvSpPr>
              <a:spLocks noChangeArrowheads="1"/>
            </p:cNvSpPr>
            <p:nvPr/>
          </p:nvSpPr>
          <p:spPr bwMode="auto">
            <a:xfrm>
              <a:off x="5063" y="1836"/>
              <a:ext cx="81" cy="759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  <a:latin typeface="Comic Sans MS" charset="0"/>
                <a:ea typeface="ＭＳ Ｐゴシック" charset="0"/>
              </a:endParaRPr>
            </a:p>
          </p:txBody>
        </p:sp>
      </p:grpSp>
      <p:sp>
        <p:nvSpPr>
          <p:cNvPr id="470214" name="Freeform 3"/>
          <p:cNvSpPr>
            <a:spLocks/>
          </p:cNvSpPr>
          <p:nvPr/>
        </p:nvSpPr>
        <p:spPr bwMode="auto">
          <a:xfrm>
            <a:off x="4518025" y="1050925"/>
            <a:ext cx="1919288" cy="2227263"/>
          </a:xfrm>
          <a:custGeom>
            <a:avLst/>
            <a:gdLst>
              <a:gd name="T0" fmla="*/ 2147483647 w 1209"/>
              <a:gd name="T1" fmla="*/ 2147483647 h 1403"/>
              <a:gd name="T2" fmla="*/ 2147483647 w 1209"/>
              <a:gd name="T3" fmla="*/ 2147483647 h 1403"/>
              <a:gd name="T4" fmla="*/ 2147483647 w 1209"/>
              <a:gd name="T5" fmla="*/ 2147483647 h 1403"/>
              <a:gd name="T6" fmla="*/ 2147483647 w 1209"/>
              <a:gd name="T7" fmla="*/ 2147483647 h 1403"/>
              <a:gd name="T8" fmla="*/ 2147483647 w 1209"/>
              <a:gd name="T9" fmla="*/ 2147483647 h 1403"/>
              <a:gd name="T10" fmla="*/ 2147483647 w 1209"/>
              <a:gd name="T11" fmla="*/ 2147483647 h 1403"/>
              <a:gd name="T12" fmla="*/ 2147483647 w 1209"/>
              <a:gd name="T13" fmla="*/ 2147483647 h 1403"/>
              <a:gd name="T14" fmla="*/ 2147483647 w 1209"/>
              <a:gd name="T15" fmla="*/ 2147483647 h 1403"/>
              <a:gd name="T16" fmla="*/ 2147483647 w 1209"/>
              <a:gd name="T17" fmla="*/ 2147483647 h 1403"/>
              <a:gd name="T18" fmla="*/ 2147483647 w 1209"/>
              <a:gd name="T19" fmla="*/ 2147483647 h 1403"/>
              <a:gd name="T20" fmla="*/ 2147483647 w 1209"/>
              <a:gd name="T21" fmla="*/ 2147483647 h 1403"/>
              <a:gd name="T22" fmla="*/ 2147483647 w 1209"/>
              <a:gd name="T23" fmla="*/ 2147483647 h 1403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1209" h="1403">
                <a:moveTo>
                  <a:pt x="84" y="528"/>
                </a:moveTo>
                <a:cubicBezTo>
                  <a:pt x="51" y="600"/>
                  <a:pt x="28" y="643"/>
                  <a:pt x="16" y="705"/>
                </a:cubicBezTo>
                <a:cubicBezTo>
                  <a:pt x="4" y="767"/>
                  <a:pt x="0" y="845"/>
                  <a:pt x="9" y="901"/>
                </a:cubicBezTo>
                <a:cubicBezTo>
                  <a:pt x="18" y="957"/>
                  <a:pt x="44" y="983"/>
                  <a:pt x="70" y="1043"/>
                </a:cubicBezTo>
                <a:cubicBezTo>
                  <a:pt x="96" y="1103"/>
                  <a:pt x="130" y="1210"/>
                  <a:pt x="165" y="1260"/>
                </a:cubicBezTo>
                <a:cubicBezTo>
                  <a:pt x="200" y="1310"/>
                  <a:pt x="223" y="1324"/>
                  <a:pt x="280" y="1342"/>
                </a:cubicBezTo>
                <a:cubicBezTo>
                  <a:pt x="337" y="1360"/>
                  <a:pt x="393" y="1368"/>
                  <a:pt x="510" y="1369"/>
                </a:cubicBezTo>
                <a:cubicBezTo>
                  <a:pt x="627" y="1370"/>
                  <a:pt x="775" y="1403"/>
                  <a:pt x="985" y="1348"/>
                </a:cubicBezTo>
                <a:cubicBezTo>
                  <a:pt x="1195" y="1293"/>
                  <a:pt x="1209" y="54"/>
                  <a:pt x="985" y="27"/>
                </a:cubicBezTo>
                <a:cubicBezTo>
                  <a:pt x="761" y="0"/>
                  <a:pt x="606" y="115"/>
                  <a:pt x="477" y="156"/>
                </a:cubicBezTo>
                <a:cubicBezTo>
                  <a:pt x="348" y="197"/>
                  <a:pt x="280" y="207"/>
                  <a:pt x="212" y="271"/>
                </a:cubicBezTo>
                <a:cubicBezTo>
                  <a:pt x="144" y="335"/>
                  <a:pt x="117" y="456"/>
                  <a:pt x="84" y="528"/>
                </a:cubicBezTo>
                <a:close/>
              </a:path>
            </a:pathLst>
          </a:custGeom>
          <a:gradFill rotWithShape="1">
            <a:gsLst>
              <a:gs pos="0">
                <a:srgbClr val="00CCFF"/>
              </a:gs>
              <a:gs pos="100000">
                <a:srgbClr val="FFFFFF"/>
              </a:gs>
            </a:gsLst>
            <a:lin ang="0" scaled="1"/>
          </a:gradFill>
          <a:ln w="9525" cap="flat" cmpd="sng">
            <a:noFill/>
            <a:prstDash val="solid"/>
            <a:round/>
            <a:headEnd/>
            <a:tailEnd/>
          </a:ln>
          <a:effectLst/>
        </p:spPr>
        <p:txBody>
          <a:bodyPr wrap="none"/>
          <a:lstStyle/>
          <a:p>
            <a:endParaRPr lang="el-GR"/>
          </a:p>
        </p:txBody>
      </p:sp>
      <p:grpSp>
        <p:nvGrpSpPr>
          <p:cNvPr id="470215" name="Group 110"/>
          <p:cNvGrpSpPr>
            <a:grpSpLocks/>
          </p:cNvGrpSpPr>
          <p:nvPr/>
        </p:nvGrpSpPr>
        <p:grpSpPr bwMode="auto">
          <a:xfrm>
            <a:off x="5053013" y="2220913"/>
            <a:ext cx="757237" cy="379412"/>
            <a:chOff x="2466" y="2026"/>
            <a:chExt cx="477" cy="282"/>
          </a:xfrm>
        </p:grpSpPr>
        <p:sp>
          <p:nvSpPr>
            <p:cNvPr id="470216" name="Oval 111"/>
            <p:cNvSpPr>
              <a:spLocks noChangeArrowheads="1"/>
            </p:cNvSpPr>
            <p:nvPr/>
          </p:nvSpPr>
          <p:spPr bwMode="auto">
            <a:xfrm>
              <a:off x="2466" y="2168"/>
              <a:ext cx="476" cy="140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 i="0">
                <a:solidFill>
                  <a:srgbClr val="000000"/>
                </a:solidFill>
                <a:latin typeface="Arial" charset="0"/>
                <a:ea typeface="ＭＳ Ｐゴシック" charset="-128"/>
              </a:endParaRPr>
            </a:p>
          </p:txBody>
        </p:sp>
        <p:sp>
          <p:nvSpPr>
            <p:cNvPr id="470217" name="Line 112"/>
            <p:cNvSpPr>
              <a:spLocks noChangeShapeType="1"/>
            </p:cNvSpPr>
            <p:nvPr/>
          </p:nvSpPr>
          <p:spPr bwMode="auto">
            <a:xfrm>
              <a:off x="2470" y="2125"/>
              <a:ext cx="1" cy="8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70218" name="Rectangle 113"/>
            <p:cNvSpPr>
              <a:spLocks noChangeArrowheads="1"/>
            </p:cNvSpPr>
            <p:nvPr/>
          </p:nvSpPr>
          <p:spPr bwMode="auto">
            <a:xfrm>
              <a:off x="2470" y="2125"/>
              <a:ext cx="472" cy="111"/>
            </a:xfrm>
            <a:prstGeom prst="rect">
              <a:avLst/>
            </a:prstGeom>
            <a:solidFill>
              <a:srgbClr val="DDDDDD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sz="2400" i="0">
                <a:solidFill>
                  <a:srgbClr val="000000"/>
                </a:solidFill>
                <a:latin typeface="Times New Roman" pitchFamily="18" charset="0"/>
                <a:ea typeface="ＭＳ Ｐゴシック" charset="-128"/>
              </a:endParaRPr>
            </a:p>
          </p:txBody>
        </p:sp>
        <p:sp>
          <p:nvSpPr>
            <p:cNvPr id="470219" name="Oval 114"/>
            <p:cNvSpPr>
              <a:spLocks noChangeArrowheads="1"/>
            </p:cNvSpPr>
            <p:nvPr/>
          </p:nvSpPr>
          <p:spPr bwMode="auto">
            <a:xfrm>
              <a:off x="2466" y="2026"/>
              <a:ext cx="476" cy="160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 i="0">
                <a:solidFill>
                  <a:srgbClr val="000000"/>
                </a:solidFill>
                <a:latin typeface="Arial" charset="0"/>
                <a:ea typeface="ＭＳ Ｐゴシック" charset="-128"/>
              </a:endParaRPr>
            </a:p>
          </p:txBody>
        </p:sp>
        <p:grpSp>
          <p:nvGrpSpPr>
            <p:cNvPr id="470220" name="Group 115"/>
            <p:cNvGrpSpPr>
              <a:grpSpLocks/>
            </p:cNvGrpSpPr>
            <p:nvPr/>
          </p:nvGrpSpPr>
          <p:grpSpPr bwMode="auto">
            <a:xfrm>
              <a:off x="2581" y="2061"/>
              <a:ext cx="236" cy="94"/>
              <a:chOff x="2848" y="848"/>
              <a:chExt cx="140" cy="98"/>
            </a:xfrm>
          </p:grpSpPr>
          <p:sp>
            <p:nvSpPr>
              <p:cNvPr id="470221" name="Line 116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70222" name="Line 117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70223" name="Line 118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470224" name="Group 119"/>
            <p:cNvGrpSpPr>
              <a:grpSpLocks/>
            </p:cNvGrpSpPr>
            <p:nvPr/>
          </p:nvGrpSpPr>
          <p:grpSpPr bwMode="auto">
            <a:xfrm flipV="1">
              <a:off x="2581" y="2060"/>
              <a:ext cx="236" cy="94"/>
              <a:chOff x="2848" y="848"/>
              <a:chExt cx="140" cy="98"/>
            </a:xfrm>
          </p:grpSpPr>
          <p:sp>
            <p:nvSpPr>
              <p:cNvPr id="470225" name="Line 120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70226" name="Line 121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70227" name="Line 122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sp>
          <p:nvSpPr>
            <p:cNvPr id="470228" name="Line 123"/>
            <p:cNvSpPr>
              <a:spLocks noChangeShapeType="1"/>
            </p:cNvSpPr>
            <p:nvPr/>
          </p:nvSpPr>
          <p:spPr bwMode="auto">
            <a:xfrm flipH="1">
              <a:off x="2942" y="2109"/>
              <a:ext cx="1" cy="12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70229" name="Line 124"/>
            <p:cNvSpPr>
              <a:spLocks noChangeShapeType="1"/>
            </p:cNvSpPr>
            <p:nvPr/>
          </p:nvSpPr>
          <p:spPr bwMode="auto">
            <a:xfrm flipH="1">
              <a:off x="2466" y="2117"/>
              <a:ext cx="1" cy="12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grpSp>
        <p:nvGrpSpPr>
          <p:cNvPr id="470230" name="Group 170"/>
          <p:cNvGrpSpPr>
            <a:grpSpLocks/>
          </p:cNvGrpSpPr>
          <p:nvPr/>
        </p:nvGrpSpPr>
        <p:grpSpPr bwMode="auto">
          <a:xfrm flipH="1" flipV="1">
            <a:off x="5556250" y="2116138"/>
            <a:ext cx="400050" cy="152400"/>
            <a:chOff x="3228" y="1776"/>
            <a:chExt cx="252" cy="96"/>
          </a:xfrm>
        </p:grpSpPr>
        <p:sp>
          <p:nvSpPr>
            <p:cNvPr id="470231" name="Line 171"/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70232" name="Line 172"/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470233" name="Group 167"/>
          <p:cNvGrpSpPr>
            <a:grpSpLocks/>
          </p:cNvGrpSpPr>
          <p:nvPr/>
        </p:nvGrpSpPr>
        <p:grpSpPr bwMode="auto">
          <a:xfrm flipH="1">
            <a:off x="5635625" y="2620963"/>
            <a:ext cx="400050" cy="152400"/>
            <a:chOff x="3228" y="1776"/>
            <a:chExt cx="252" cy="96"/>
          </a:xfrm>
        </p:grpSpPr>
        <p:sp>
          <p:nvSpPr>
            <p:cNvPr id="470234" name="Line 168"/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70235" name="Line 169"/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93206" name="Line 112"/>
          <p:cNvSpPr>
            <a:spLocks noChangeShapeType="1"/>
          </p:cNvSpPr>
          <p:nvPr/>
        </p:nvSpPr>
        <p:spPr bwMode="auto">
          <a:xfrm flipH="1">
            <a:off x="3379788" y="2574925"/>
            <a:ext cx="1900237" cy="3035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 eaLnBrk="0" hangingPunct="0">
              <a:defRPr/>
            </a:pPr>
            <a:endParaRPr lang="en-US">
              <a:latin typeface="Comic Sans MS" charset="0"/>
              <a:ea typeface="ＭＳ Ｐゴシック" charset="0"/>
            </a:endParaRPr>
          </a:p>
        </p:txBody>
      </p:sp>
      <p:grpSp>
        <p:nvGrpSpPr>
          <p:cNvPr id="470237" name="Group 166"/>
          <p:cNvGrpSpPr>
            <a:grpSpLocks/>
          </p:cNvGrpSpPr>
          <p:nvPr/>
        </p:nvGrpSpPr>
        <p:grpSpPr bwMode="auto">
          <a:xfrm>
            <a:off x="3436938" y="2409825"/>
            <a:ext cx="1935162" cy="1557338"/>
            <a:chOff x="3228" y="1776"/>
            <a:chExt cx="252" cy="96"/>
          </a:xfrm>
        </p:grpSpPr>
        <p:sp>
          <p:nvSpPr>
            <p:cNvPr id="470238" name="Line 164"/>
            <p:cNvSpPr>
              <a:spLocks noChangeShapeType="1"/>
            </p:cNvSpPr>
            <p:nvPr/>
          </p:nvSpPr>
          <p:spPr bwMode="auto">
            <a:xfrm flipV="1">
              <a:off x="3339" y="1776"/>
              <a:ext cx="141" cy="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70239" name="Line 165"/>
            <p:cNvSpPr>
              <a:spLocks noChangeShapeType="1"/>
            </p:cNvSpPr>
            <p:nvPr/>
          </p:nvSpPr>
          <p:spPr bwMode="auto">
            <a:xfrm flipV="1">
              <a:off x="3228" y="1833"/>
              <a:ext cx="102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708064" name="Rectangle 480"/>
          <p:cNvSpPr>
            <a:spLocks noChangeArrowheads="1"/>
          </p:cNvSpPr>
          <p:nvPr/>
        </p:nvSpPr>
        <p:spPr bwMode="auto">
          <a:xfrm>
            <a:off x="3309938" y="1381125"/>
            <a:ext cx="3865562" cy="53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Clr>
                <a:srgbClr val="000099"/>
              </a:buClr>
              <a:buFont typeface="Wingdings" pitchFamily="2" charset="2"/>
              <a:buChar char="q"/>
            </a:pPr>
            <a:r>
              <a:rPr lang="el-GR" i="0" dirty="0" smtClean="0">
                <a:solidFill>
                  <a:srgbClr val="000000"/>
                </a:solidFill>
              </a:rPr>
              <a:t>Η ιστοσελίδα</a:t>
            </a:r>
            <a:r>
              <a:rPr lang="en-US" sz="2000" i="0" dirty="0" smtClean="0">
                <a:solidFill>
                  <a:srgbClr val="000000"/>
                </a:solidFill>
                <a:latin typeface="Gill Sans MT"/>
                <a:ea typeface="ＭＳ Ｐゴシック" charset="-128"/>
              </a:rPr>
              <a:t> </a:t>
            </a:r>
            <a:r>
              <a:rPr lang="el-GR" dirty="0">
                <a:solidFill>
                  <a:srgbClr val="FF0000"/>
                </a:solidFill>
              </a:rPr>
              <a:t>τελικά (!!!)</a:t>
            </a:r>
            <a:r>
              <a:rPr lang="en-US" sz="2000" i="0" dirty="0">
                <a:solidFill>
                  <a:srgbClr val="C00000"/>
                </a:solidFill>
                <a:latin typeface="Gill Sans MT"/>
                <a:ea typeface="ＭＳ Ｐゴシック" charset="-128"/>
              </a:rPr>
              <a:t> </a:t>
            </a:r>
            <a:r>
              <a:rPr lang="el-GR" sz="2000" i="0" dirty="0">
                <a:solidFill>
                  <a:srgbClr val="000000"/>
                </a:solidFill>
                <a:latin typeface="Gill Sans MT"/>
              </a:rPr>
              <a:t>εμφανίζεται</a:t>
            </a:r>
            <a:endParaRPr lang="en-US" sz="2000" i="0" dirty="0">
              <a:solidFill>
                <a:srgbClr val="000000"/>
              </a:solidFill>
              <a:latin typeface="Gill Sans MT"/>
            </a:endParaRPr>
          </a:p>
        </p:txBody>
      </p:sp>
      <p:sp>
        <p:nvSpPr>
          <p:cNvPr id="470241" name="Text Box 225"/>
          <p:cNvSpPr txBox="1">
            <a:spLocks noChangeArrowheads="1"/>
          </p:cNvSpPr>
          <p:nvPr/>
        </p:nvSpPr>
        <p:spPr bwMode="auto">
          <a:xfrm>
            <a:off x="4935538" y="3295650"/>
            <a:ext cx="4019550" cy="2903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chemeClr val="accent2"/>
              </a:buClr>
              <a:buFont typeface="Wingdings" pitchFamily="2" charset="2"/>
              <a:buChar char="q"/>
            </a:pPr>
            <a:r>
              <a:rPr lang="el-GR" sz="1600"/>
              <a:t> </a:t>
            </a:r>
            <a:r>
              <a:rPr lang="el-GR" sz="1600" i="0"/>
              <a:t>Η </a:t>
            </a:r>
            <a:r>
              <a:rPr lang="en-US" sz="1600" i="0"/>
              <a:t>HTTP </a:t>
            </a:r>
            <a:r>
              <a:rPr lang="el-GR" sz="1600" i="0"/>
              <a:t>αίτηση στέλνεται στο </a:t>
            </a:r>
            <a:r>
              <a:rPr lang="en-US" sz="1600" i="0"/>
              <a:t>TCP socket</a:t>
            </a:r>
          </a:p>
          <a:p>
            <a:pPr>
              <a:spcBef>
                <a:spcPct val="50000"/>
              </a:spcBef>
              <a:buClr>
                <a:schemeClr val="accent2"/>
              </a:buClr>
              <a:buFont typeface="Wingdings" pitchFamily="2" charset="2"/>
              <a:buChar char="q"/>
            </a:pPr>
            <a:r>
              <a:rPr lang="en-US" sz="1600" i="0"/>
              <a:t> </a:t>
            </a:r>
            <a:r>
              <a:rPr lang="el-GR" sz="1600" i="0"/>
              <a:t>Το </a:t>
            </a:r>
            <a:r>
              <a:rPr lang="en-US" sz="1600" i="0"/>
              <a:t>IP datagram </a:t>
            </a:r>
            <a:r>
              <a:rPr lang="el-GR" sz="1600" i="0"/>
              <a:t>που περιέχει την </a:t>
            </a:r>
            <a:r>
              <a:rPr lang="en-US" sz="1600" i="0"/>
              <a:t>HTTP </a:t>
            </a:r>
            <a:r>
              <a:rPr lang="el-GR" sz="1600" i="0"/>
              <a:t>αίτηση δρομολογείται στο </a:t>
            </a:r>
            <a:r>
              <a:rPr lang="en-US" sz="1600" i="0"/>
              <a:t>www.google.com</a:t>
            </a:r>
          </a:p>
          <a:p>
            <a:pPr>
              <a:spcBef>
                <a:spcPct val="50000"/>
              </a:spcBef>
              <a:buClr>
                <a:schemeClr val="accent2"/>
              </a:buClr>
              <a:buFont typeface="Wingdings" pitchFamily="2" charset="2"/>
              <a:buChar char="q"/>
            </a:pPr>
            <a:r>
              <a:rPr lang="en-US" sz="1600" i="0"/>
              <a:t> </a:t>
            </a:r>
            <a:r>
              <a:rPr lang="el-GR" sz="1600" i="0"/>
              <a:t>Ο </a:t>
            </a:r>
            <a:r>
              <a:rPr lang="en-US" sz="1600" i="0"/>
              <a:t>web server </a:t>
            </a:r>
            <a:r>
              <a:rPr lang="el-GR" sz="1600" i="0"/>
              <a:t>αποκρίνεται με </a:t>
            </a:r>
            <a:r>
              <a:rPr lang="en-US" sz="1600" i="0">
                <a:solidFill>
                  <a:srgbClr val="FF0000"/>
                </a:solidFill>
              </a:rPr>
              <a:t>HTTP </a:t>
            </a:r>
            <a:r>
              <a:rPr lang="el-GR" sz="1600" i="0">
                <a:solidFill>
                  <a:srgbClr val="FF0000"/>
                </a:solidFill>
              </a:rPr>
              <a:t>απόκριση</a:t>
            </a:r>
            <a:r>
              <a:rPr lang="el-GR" sz="1600" i="0"/>
              <a:t> (περιέχει την ιστοσελίδα)</a:t>
            </a:r>
          </a:p>
          <a:p>
            <a:pPr>
              <a:spcBef>
                <a:spcPct val="50000"/>
              </a:spcBef>
              <a:buClr>
                <a:schemeClr val="accent2"/>
              </a:buClr>
              <a:buFont typeface="Wingdings" pitchFamily="2" charset="2"/>
              <a:buChar char="q"/>
            </a:pPr>
            <a:r>
              <a:rPr lang="el-GR" sz="1600" i="0"/>
              <a:t> Το </a:t>
            </a:r>
            <a:r>
              <a:rPr lang="en-US" sz="1600" i="0"/>
              <a:t>IP datagram </a:t>
            </a:r>
            <a:r>
              <a:rPr lang="el-GR" sz="1600" i="0"/>
              <a:t>που περιέχει την </a:t>
            </a:r>
            <a:r>
              <a:rPr lang="en-US" sz="1600" i="0"/>
              <a:t>HTTP </a:t>
            </a:r>
            <a:r>
              <a:rPr lang="el-GR" sz="1600" i="0"/>
              <a:t>απόκριση δρομολογείται πίσω στον πελάτη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7076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7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079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500"/>
                                        <p:tgtEl>
                                          <p:spTgt spid="7079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7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7079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8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7080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8" dur="500"/>
                                        <p:tgtEl>
                                          <p:spTgt spid="7079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7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5.8501E-6 L 0.00573 0.09969 L 0.28159 0.09646 L 0.52534 -0.418 L 0.31614 -0.18367 L 0.22986 -0.18668 L 0.32309 -0.36295 L -0.03438 -0.36295 L -0.03334 -0.42101 " pathEditMode="relative" ptsTypes="AAAAAAAAA">
                                      <p:cBhvr>
                                        <p:cTn id="32" dur="2000" fill="hold"/>
                                        <p:tgtEl>
                                          <p:spTgt spid="7080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6" dur="500"/>
                                        <p:tgtEl>
                                          <p:spTgt spid="7080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8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8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1000"/>
                                        <p:tgtEl>
                                          <p:spTgt spid="708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8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"/>
                            </p:stCondLst>
                            <p:childTnLst>
                              <p:par>
                                <p:cTn id="45" presetID="9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8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708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8064" grpId="0"/>
      <p:bldP spid="708064" grpId="1"/>
    </p:bld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753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080ABBC8-ABED-4C4C-B962-455007B211BD}" type="slidenum">
              <a:rPr lang="en-US" smtClean="0">
                <a:latin typeface="Arial" charset="0"/>
                <a:cs typeface="Arial" charset="0"/>
              </a:rPr>
              <a:pPr/>
              <a:t>96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458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dirty="0" smtClean="0"/>
              <a:t>Επίπεδο Ζεύξης</a:t>
            </a:r>
            <a:r>
              <a:rPr lang="en-US" sz="3600" dirty="0" smtClean="0"/>
              <a:t>: </a:t>
            </a:r>
            <a:r>
              <a:rPr lang="el-GR" sz="3600" dirty="0" smtClean="0"/>
              <a:t>Σύνοψη</a:t>
            </a:r>
            <a:endParaRPr lang="en-US" sz="3600" dirty="0" smtClean="0"/>
          </a:p>
        </p:txBody>
      </p:sp>
      <p:sp>
        <p:nvSpPr>
          <p:cNvPr id="45875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371600"/>
            <a:ext cx="7931150" cy="4648200"/>
          </a:xfrm>
        </p:spPr>
        <p:txBody>
          <a:bodyPr/>
          <a:lstStyle/>
          <a:p>
            <a:r>
              <a:rPr lang="el-GR" sz="2400" dirty="0" smtClean="0"/>
              <a:t>Αρχές που διέπουν τις υπηρεσίες του επιπέδου ζεύξης δεδομένων</a:t>
            </a:r>
            <a:r>
              <a:rPr lang="en-US" sz="2400" dirty="0" smtClean="0"/>
              <a:t>:</a:t>
            </a:r>
          </a:p>
          <a:p>
            <a:pPr lvl="1">
              <a:buFont typeface="Wingdings" pitchFamily="2" charset="2"/>
              <a:buChar char="§"/>
            </a:pPr>
            <a:r>
              <a:rPr lang="el-GR" sz="2000" dirty="0" smtClean="0"/>
              <a:t>Ανίχνευση, διόρθωση σφαλμάτων</a:t>
            </a:r>
            <a:endParaRPr lang="en-US" sz="2000" dirty="0" smtClean="0"/>
          </a:p>
          <a:p>
            <a:pPr lvl="1">
              <a:buFont typeface="Wingdings" pitchFamily="2" charset="2"/>
              <a:buChar char="§"/>
            </a:pPr>
            <a:r>
              <a:rPr lang="el-GR" sz="2000" dirty="0" smtClean="0"/>
              <a:t>Κοινή χρήση ενός καναλιού </a:t>
            </a:r>
            <a:r>
              <a:rPr lang="el-GR" sz="2000" dirty="0" err="1" smtClean="0"/>
              <a:t>ευρυεκπομπής</a:t>
            </a:r>
            <a:r>
              <a:rPr lang="en-US" sz="2000" dirty="0" smtClean="0"/>
              <a:t>: </a:t>
            </a:r>
            <a:r>
              <a:rPr lang="el-GR" sz="2000" dirty="0" smtClean="0"/>
              <a:t>πολλαπλή πρόσβαση</a:t>
            </a:r>
            <a:endParaRPr lang="en-US" sz="2000" dirty="0" smtClean="0"/>
          </a:p>
          <a:p>
            <a:pPr lvl="1">
              <a:buFont typeface="Wingdings" pitchFamily="2" charset="2"/>
              <a:buChar char="§"/>
            </a:pPr>
            <a:r>
              <a:rPr lang="el-GR" sz="2000" dirty="0" err="1" smtClean="0"/>
              <a:t>Διευθυνσιοδότηση</a:t>
            </a:r>
            <a:r>
              <a:rPr lang="el-GR" sz="2000" dirty="0" smtClean="0"/>
              <a:t> επιπέδου ζεύξης</a:t>
            </a:r>
            <a:endParaRPr lang="en-US" sz="2000" dirty="0" smtClean="0"/>
          </a:p>
          <a:p>
            <a:r>
              <a:rPr lang="el-GR" sz="2400" dirty="0" smtClean="0"/>
              <a:t>Πραγμάτωση και υλοποίηση των διάφορων τεχνολογιών επιπέδου ζεύξης</a:t>
            </a:r>
            <a:endParaRPr lang="en-US" sz="2400" dirty="0" smtClean="0"/>
          </a:p>
          <a:p>
            <a:pPr lvl="1">
              <a:buFont typeface="Wingdings" pitchFamily="2" charset="2"/>
              <a:buChar char="§"/>
            </a:pPr>
            <a:r>
              <a:rPr lang="en-US" sz="2000" dirty="0" smtClean="0"/>
              <a:t>Ethernet</a:t>
            </a:r>
          </a:p>
          <a:p>
            <a:pPr lvl="1">
              <a:buFont typeface="Wingdings" pitchFamily="2" charset="2"/>
              <a:buChar char="§"/>
            </a:pPr>
            <a:r>
              <a:rPr lang="en-US" sz="2000" dirty="0" smtClean="0"/>
              <a:t>LANS</a:t>
            </a:r>
            <a:r>
              <a:rPr lang="el-GR" sz="2000" dirty="0" smtClean="0"/>
              <a:t> μεταγωγής</a:t>
            </a:r>
            <a:r>
              <a:rPr lang="en-US" sz="2000" dirty="0" smtClean="0"/>
              <a:t>, VLANs</a:t>
            </a:r>
          </a:p>
          <a:p>
            <a:pPr lvl="1">
              <a:buFont typeface="Wingdings" pitchFamily="2" charset="2"/>
              <a:buChar char="§"/>
            </a:pPr>
            <a:r>
              <a:rPr lang="el-GR" sz="2000" dirty="0" err="1" smtClean="0"/>
              <a:t>Εικονικοποιημένα</a:t>
            </a:r>
            <a:r>
              <a:rPr lang="el-GR" sz="2000" dirty="0" smtClean="0"/>
              <a:t> δίκτυα ως επίπεδο ζεύξης</a:t>
            </a:r>
            <a:r>
              <a:rPr lang="en-US" sz="2000" dirty="0" smtClean="0"/>
              <a:t>: MPLS</a:t>
            </a:r>
          </a:p>
          <a:p>
            <a:r>
              <a:rPr lang="el-GR" sz="2400" dirty="0" smtClean="0"/>
              <a:t>Σύνθεση: μια ημέρα στη ζωή μιας αίτησης </a:t>
            </a:r>
            <a:r>
              <a:rPr lang="en-US" sz="2400" dirty="0" smtClean="0"/>
              <a:t>web</a:t>
            </a:r>
          </a:p>
        </p:txBody>
      </p:sp>
      <p:sp>
        <p:nvSpPr>
          <p:cNvPr id="458756" name="Rectangle 5"/>
          <p:cNvSpPr>
            <a:spLocks noGrp="1" noChangeArrowheads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l-GR" dirty="0" smtClean="0"/>
              <a:t>Δίκτυα Επικοινωνιών- </a:t>
            </a:r>
            <a:r>
              <a:rPr lang="en-US" dirty="0"/>
              <a:t>5: </a:t>
            </a:r>
            <a:r>
              <a:rPr lang="el-GR" dirty="0"/>
              <a:t>Επίπεδο ζεύξης δεδομένων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01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dirty="0" smtClean="0"/>
              <a:t>Επίλογος</a:t>
            </a:r>
          </a:p>
        </p:txBody>
      </p:sp>
      <p:sp>
        <p:nvSpPr>
          <p:cNvPr id="460802" name="2 - Θέση υποσέλιδου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l-GR" dirty="0" smtClean="0"/>
              <a:t>Δίκτυα Επικοινωνιών- </a:t>
            </a:r>
            <a:r>
              <a:rPr lang="en-US" dirty="0"/>
              <a:t>5: </a:t>
            </a:r>
            <a:r>
              <a:rPr lang="el-GR" dirty="0"/>
              <a:t>Επίπεδο ζεύξης δεδομένων</a:t>
            </a:r>
            <a:endParaRPr lang="en-US" dirty="0"/>
          </a:p>
        </p:txBody>
      </p:sp>
      <p:sp>
        <p:nvSpPr>
          <p:cNvPr id="460803" name="3 - Θέση αριθμού διαφάνειας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5-</a:t>
            </a:r>
            <a:fld id="{643B0403-537B-4534-AEC4-FDE97EBB0451}" type="slidenum">
              <a:rPr lang="en-US" smtClean="0">
                <a:latin typeface="Arial" charset="0"/>
                <a:cs typeface="Arial" charset="0"/>
              </a:rPr>
              <a:pPr/>
              <a:t>97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460804" name="4 - TextBox"/>
          <p:cNvSpPr txBox="1">
            <a:spLocks noChangeArrowheads="1"/>
          </p:cNvSpPr>
          <p:nvPr/>
        </p:nvSpPr>
        <p:spPr bwMode="auto">
          <a:xfrm>
            <a:off x="223838" y="1636712"/>
            <a:ext cx="8502650" cy="4093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buClr>
                <a:schemeClr val="accent2"/>
              </a:buClr>
              <a:buFont typeface="Wingdings" pitchFamily="2" charset="2"/>
              <a:buChar char="q"/>
            </a:pPr>
            <a:r>
              <a:rPr lang="el-GR" i="0" dirty="0"/>
              <a:t> </a:t>
            </a:r>
            <a:r>
              <a:rPr lang="el-GR" sz="2000" i="0" dirty="0" smtClean="0"/>
              <a:t>το</a:t>
            </a:r>
            <a:r>
              <a:rPr lang="el-GR" i="0" dirty="0" smtClean="0"/>
              <a:t> </a:t>
            </a:r>
            <a:r>
              <a:rPr lang="el-GR" sz="2000" i="0" dirty="0" smtClean="0"/>
              <a:t>ταξίδι </a:t>
            </a:r>
            <a:r>
              <a:rPr lang="el-GR" sz="2000" i="0" dirty="0"/>
              <a:t>προς τα κάτω της στοίβας πρωτοκόλλων </a:t>
            </a:r>
            <a:r>
              <a:rPr lang="el-GR" sz="2000" i="0" dirty="0">
                <a:solidFill>
                  <a:srgbClr val="FF0000"/>
                </a:solidFill>
              </a:rPr>
              <a:t>ολοκληρώθηκε</a:t>
            </a:r>
            <a:r>
              <a:rPr lang="el-GR" sz="2000" i="0" dirty="0"/>
              <a:t> (εκτός του φυσικού επιπέδου</a:t>
            </a:r>
            <a:r>
              <a:rPr lang="el-GR" sz="2000" i="0" dirty="0" smtClean="0"/>
              <a:t>)</a:t>
            </a:r>
          </a:p>
          <a:p>
            <a:pPr eaLnBrk="0" hangingPunct="0">
              <a:buClr>
                <a:schemeClr val="accent2"/>
              </a:buClr>
            </a:pPr>
            <a:endParaRPr lang="el-GR" sz="2000" i="0" dirty="0"/>
          </a:p>
          <a:p>
            <a:pPr eaLnBrk="0" hangingPunct="0">
              <a:buClr>
                <a:schemeClr val="accent2"/>
              </a:buClr>
              <a:buFont typeface="Wingdings" pitchFamily="2" charset="2"/>
              <a:buChar char="q"/>
            </a:pPr>
            <a:r>
              <a:rPr lang="el-GR" sz="2000" i="0" dirty="0"/>
              <a:t> καλή κατανόηση των αρχών δικτύωσης, </a:t>
            </a:r>
            <a:r>
              <a:rPr lang="el-GR" sz="2000" i="0" dirty="0" smtClean="0"/>
              <a:t>θέλουμε λίγη ….εξάσκηση</a:t>
            </a:r>
          </a:p>
          <a:p>
            <a:pPr eaLnBrk="0" hangingPunct="0">
              <a:buClr>
                <a:schemeClr val="accent2"/>
              </a:buClr>
            </a:pPr>
            <a:endParaRPr lang="el-GR" sz="2000" i="0" dirty="0"/>
          </a:p>
          <a:p>
            <a:pPr eaLnBrk="0" hangingPunct="0">
              <a:buClr>
                <a:schemeClr val="accent2"/>
              </a:buClr>
              <a:buFont typeface="Wingdings" pitchFamily="2" charset="2"/>
              <a:buChar char="q"/>
            </a:pPr>
            <a:r>
              <a:rPr lang="el-GR" sz="2000" i="0" dirty="0"/>
              <a:t> … θα μπορούσαμε να σταματήσουμε εδώ… αλλά </a:t>
            </a:r>
            <a:r>
              <a:rPr lang="el-GR" sz="2000" i="0" dirty="0" smtClean="0"/>
              <a:t>υπάρχουν </a:t>
            </a:r>
            <a:r>
              <a:rPr lang="el-GR" sz="2000" i="0" dirty="0" smtClean="0">
                <a:solidFill>
                  <a:srgbClr val="FF0000"/>
                </a:solidFill>
              </a:rPr>
              <a:t>πολλά</a:t>
            </a:r>
            <a:r>
              <a:rPr lang="el-GR" sz="2000" i="0" dirty="0" smtClean="0"/>
              <a:t> ενδιαφέροντα θέματα που δεν έχουμε καλύψει ακόμη!</a:t>
            </a:r>
            <a:endParaRPr lang="el-GR" sz="2000" i="0" dirty="0"/>
          </a:p>
          <a:p>
            <a:pPr lvl="1" eaLnBrk="0" hangingPunct="0">
              <a:buClr>
                <a:schemeClr val="accent2"/>
              </a:buClr>
              <a:buFont typeface="Wingdings" pitchFamily="2" charset="2"/>
              <a:buChar char="§"/>
            </a:pPr>
            <a:r>
              <a:rPr lang="el-GR" sz="2000" i="0" dirty="0"/>
              <a:t> </a:t>
            </a:r>
            <a:r>
              <a:rPr lang="el-GR" sz="2000" i="0" dirty="0" smtClean="0"/>
              <a:t>ασύρματα δίκτυα</a:t>
            </a:r>
            <a:endParaRPr lang="el-GR" sz="2000" i="0" dirty="0"/>
          </a:p>
          <a:p>
            <a:pPr lvl="1" eaLnBrk="0" hangingPunct="0">
              <a:buClr>
                <a:schemeClr val="accent2"/>
              </a:buClr>
              <a:buFont typeface="Wingdings" pitchFamily="2" charset="2"/>
              <a:buChar char="§"/>
            </a:pPr>
            <a:r>
              <a:rPr lang="el-GR" sz="2000" i="0" dirty="0" smtClean="0"/>
              <a:t> ασφάλεια</a:t>
            </a:r>
            <a:endParaRPr lang="el-GR" sz="2000" i="0" dirty="0"/>
          </a:p>
          <a:p>
            <a:pPr lvl="1" eaLnBrk="0" hangingPunct="0">
              <a:buClr>
                <a:schemeClr val="accent2"/>
              </a:buClr>
              <a:buFont typeface="Wingdings" pitchFamily="2" charset="2"/>
              <a:buChar char="§"/>
            </a:pPr>
            <a:r>
              <a:rPr lang="el-GR" sz="2000" i="0" dirty="0"/>
              <a:t> πολυμέσα</a:t>
            </a:r>
          </a:p>
          <a:p>
            <a:pPr lvl="1" eaLnBrk="0" hangingPunct="0">
              <a:buClr>
                <a:schemeClr val="accent2"/>
              </a:buClr>
              <a:buFont typeface="Wingdings" pitchFamily="2" charset="2"/>
              <a:buChar char="§"/>
            </a:pPr>
            <a:r>
              <a:rPr lang="el-GR" sz="2000" i="0" dirty="0"/>
              <a:t> διαχείριση </a:t>
            </a:r>
            <a:r>
              <a:rPr lang="el-GR" sz="2000" i="0" dirty="0" smtClean="0"/>
              <a:t>δικτύου</a:t>
            </a:r>
          </a:p>
          <a:p>
            <a:pPr lvl="1" eaLnBrk="0" hangingPunct="0">
              <a:buClr>
                <a:schemeClr val="accent2"/>
              </a:buClr>
            </a:pPr>
            <a:endParaRPr lang="el-GR" sz="2000" i="0" dirty="0" smtClean="0"/>
          </a:p>
          <a:p>
            <a:pPr lvl="1" eaLnBrk="0" hangingPunct="0">
              <a:buClr>
                <a:schemeClr val="accent2"/>
              </a:buClr>
            </a:pPr>
            <a:r>
              <a:rPr lang="el-GR" sz="2000" i="0" dirty="0" smtClean="0">
                <a:solidFill>
                  <a:srgbClr val="FF0000"/>
                </a:solidFill>
              </a:rPr>
              <a:t>...η συνέχεια στα ΔΙΚΤΥΑ ΕΠΙΚΟΙΝΩΝΙΩΝ ΙΙ  !</a:t>
            </a:r>
            <a:endParaRPr lang="el-GR" sz="2000" i="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l-GR" dirty="0" smtClean="0">
                <a:latin typeface="Comic Sans MS"/>
                <a:cs typeface="Comic Sans MS"/>
              </a:rPr>
              <a:t>Τέλος Ενότητας</a:t>
            </a:r>
            <a:endParaRPr lang="el-GR" dirty="0">
              <a:latin typeface="Comic Sans MS"/>
              <a:cs typeface="Comic Sans MS"/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7" name="7 - Εικόνα" descr="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7" y="5827935"/>
            <a:ext cx="1581685" cy="553393"/>
          </a:xfrm>
          <a:prstGeom prst="rect">
            <a:avLst/>
          </a:prstGeom>
        </p:spPr>
      </p:pic>
      <p:pic>
        <p:nvPicPr>
          <p:cNvPr id="8" name="Picture 3" descr="Λογότυπο - 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5733256"/>
            <a:ext cx="3240360" cy="771224"/>
          </a:xfrm>
          <a:prstGeom prst="rect">
            <a:avLst/>
          </a:prstGeom>
          <a:noFill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688547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>
                <a:latin typeface="Comic Sans MS"/>
                <a:cs typeface="Comic Sans MS"/>
              </a:rPr>
              <a:t>Σημείωμα </a:t>
            </a:r>
            <a:r>
              <a:rPr lang="el-GR" dirty="0" smtClean="0">
                <a:latin typeface="Comic Sans MS"/>
                <a:cs typeface="Comic Sans MS"/>
              </a:rPr>
              <a:t>Αναφοράς</a:t>
            </a:r>
            <a:endParaRPr lang="el-GR" dirty="0">
              <a:latin typeface="Comic Sans MS"/>
              <a:cs typeface="Comic Sans M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>
                <a:latin typeface="Comic Sans MS"/>
                <a:cs typeface="Comic Sans MS"/>
              </a:rPr>
              <a:t>Copyright </a:t>
            </a:r>
            <a:r>
              <a:rPr lang="el-GR" sz="2000" dirty="0" err="1" smtClean="0">
                <a:latin typeface="Comic Sans MS"/>
                <a:cs typeface="Comic Sans MS"/>
              </a:rPr>
              <a:t>Εθνικόν</a:t>
            </a:r>
            <a:r>
              <a:rPr lang="el-GR" sz="2000" dirty="0" smtClean="0">
                <a:latin typeface="Comic Sans MS"/>
                <a:cs typeface="Comic Sans MS"/>
              </a:rPr>
              <a:t> και </a:t>
            </a:r>
            <a:r>
              <a:rPr lang="el-GR" sz="2000" dirty="0" err="1" smtClean="0">
                <a:latin typeface="Comic Sans MS"/>
                <a:cs typeface="Comic Sans MS"/>
              </a:rPr>
              <a:t>Καποδιστριακόν</a:t>
            </a:r>
            <a:r>
              <a:rPr lang="el-GR" sz="2000" dirty="0" smtClean="0">
                <a:latin typeface="Comic Sans MS"/>
                <a:cs typeface="Comic Sans MS"/>
              </a:rPr>
              <a:t> </a:t>
            </a:r>
            <a:r>
              <a:rPr lang="el-GR" sz="2000" dirty="0" err="1" smtClean="0">
                <a:latin typeface="Comic Sans MS"/>
                <a:cs typeface="Comic Sans MS"/>
              </a:rPr>
              <a:t>Πανεπιστήμιον</a:t>
            </a:r>
            <a:r>
              <a:rPr lang="el-GR" sz="2000" dirty="0" smtClean="0">
                <a:latin typeface="Comic Sans MS"/>
                <a:cs typeface="Comic Sans MS"/>
              </a:rPr>
              <a:t> Αθηνών</a:t>
            </a:r>
            <a:r>
              <a:rPr lang="en-US" sz="2000" dirty="0" smtClean="0">
                <a:latin typeface="Comic Sans MS"/>
                <a:cs typeface="Comic Sans MS"/>
              </a:rPr>
              <a:t>, </a:t>
            </a:r>
            <a:r>
              <a:rPr lang="el-GR" sz="2000" dirty="0" smtClean="0">
                <a:latin typeface="Comic Sans MS"/>
                <a:cs typeface="Comic Sans MS"/>
              </a:rPr>
              <a:t>Μεράκος Λάζαρος 201</a:t>
            </a:r>
            <a:r>
              <a:rPr lang="en-US" sz="2000" dirty="0" smtClean="0">
                <a:latin typeface="Comic Sans MS"/>
                <a:cs typeface="Comic Sans MS"/>
              </a:rPr>
              <a:t>5</a:t>
            </a:r>
            <a:r>
              <a:rPr lang="el-GR" sz="2000" dirty="0" smtClean="0">
                <a:latin typeface="Comic Sans MS"/>
                <a:cs typeface="Comic Sans MS"/>
              </a:rPr>
              <a:t>. «Δίκτυα </a:t>
            </a:r>
            <a:r>
              <a:rPr lang="el-GR" sz="2000" dirty="0" smtClean="0">
                <a:latin typeface="Comic Sans MS"/>
                <a:cs typeface="Comic Sans MS"/>
              </a:rPr>
              <a:t>Επικοινωνιών». </a:t>
            </a:r>
            <a:r>
              <a:rPr lang="el-GR" sz="2000" dirty="0" smtClean="0">
                <a:latin typeface="Comic Sans MS"/>
                <a:cs typeface="Comic Sans MS"/>
              </a:rPr>
              <a:t>Έκδοση: 1.01. Αθήνα 201</a:t>
            </a:r>
            <a:r>
              <a:rPr lang="en-US" sz="2000" dirty="0" smtClean="0">
                <a:latin typeface="Comic Sans MS"/>
                <a:cs typeface="Comic Sans MS"/>
              </a:rPr>
              <a:t>5</a:t>
            </a:r>
            <a:r>
              <a:rPr lang="el-GR" sz="2000" dirty="0" smtClean="0">
                <a:latin typeface="Comic Sans MS"/>
                <a:cs typeface="Comic Sans MS"/>
              </a:rPr>
              <a:t>. </a:t>
            </a:r>
            <a:br>
              <a:rPr lang="el-GR" sz="2000" dirty="0" smtClean="0">
                <a:latin typeface="Comic Sans MS"/>
                <a:cs typeface="Comic Sans MS"/>
              </a:rPr>
            </a:br>
            <a:r>
              <a:rPr lang="el-GR" sz="2000" dirty="0" smtClean="0">
                <a:latin typeface="Comic Sans MS"/>
                <a:cs typeface="Comic Sans MS"/>
              </a:rPr>
              <a:t>Διαθέσιμο </a:t>
            </a:r>
            <a:r>
              <a:rPr lang="el-GR" sz="2000" dirty="0">
                <a:latin typeface="Comic Sans MS"/>
                <a:cs typeface="Comic Sans MS"/>
              </a:rPr>
              <a:t>από τη δικτυακή </a:t>
            </a:r>
            <a:r>
              <a:rPr lang="el-GR" sz="2000" dirty="0" smtClean="0">
                <a:latin typeface="Comic Sans MS"/>
                <a:cs typeface="Comic Sans MS"/>
              </a:rPr>
              <a:t>διεύθυνση: </a:t>
            </a:r>
          </a:p>
          <a:p>
            <a:pPr marL="0" indent="0">
              <a:buNone/>
            </a:pPr>
            <a:r>
              <a:rPr lang="en-US" sz="2000" dirty="0" smtClean="0">
                <a:latin typeface="Comic Sans MS"/>
                <a:cs typeface="Comic Sans MS"/>
                <a:hlinkClick r:id="rId3"/>
              </a:rPr>
              <a:t>http</a:t>
            </a:r>
            <a:r>
              <a:rPr lang="en-US" sz="2000" dirty="0">
                <a:latin typeface="Comic Sans MS"/>
                <a:cs typeface="Comic Sans MS"/>
                <a:hlinkClick r:id="rId3"/>
              </a:rPr>
              <a:t>://</a:t>
            </a:r>
            <a:r>
              <a:rPr lang="en-US" sz="2000" dirty="0" smtClean="0">
                <a:latin typeface="Comic Sans MS"/>
                <a:cs typeface="Comic Sans MS"/>
                <a:hlinkClick r:id="rId3"/>
              </a:rPr>
              <a:t>opencourses.uoa.gr/courses/DI116</a:t>
            </a:r>
            <a:r>
              <a:rPr lang="en-US" sz="2000" dirty="0" smtClean="0">
                <a:latin typeface="Comic Sans MS"/>
                <a:cs typeface="Comic Sans MS"/>
              </a:rPr>
              <a:t>  </a:t>
            </a:r>
            <a:r>
              <a:rPr lang="el-GR" sz="2000" dirty="0" smtClean="0">
                <a:latin typeface="Comic Sans MS"/>
                <a:cs typeface="Comic Sans MS"/>
              </a:rPr>
              <a:t> </a:t>
            </a:r>
            <a:endParaRPr lang="el-GR" sz="20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40614574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,5,7,8,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5,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2292082</TotalTime>
  <Words>7932</Words>
  <Application>Microsoft Office PowerPoint</Application>
  <PresentationFormat>On-screen Show (4:3)</PresentationFormat>
  <Paragraphs>1755</Paragraphs>
  <Slides>100</Slides>
  <Notes>65</Notes>
  <HiddenSlides>0</HiddenSlides>
  <MMClips>0</MMClips>
  <ScaleCrop>false</ScaleCrop>
  <HeadingPairs>
    <vt:vector size="8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100</vt:i4>
      </vt:variant>
    </vt:vector>
  </HeadingPairs>
  <TitlesOfParts>
    <vt:vector size="116" baseType="lpstr">
      <vt:lpstr>ＭＳ Ｐゴシック</vt:lpstr>
      <vt:lpstr>Arial</vt:lpstr>
      <vt:lpstr>Calibri</vt:lpstr>
      <vt:lpstr>Comic Sans MS</vt:lpstr>
      <vt:lpstr>Courier</vt:lpstr>
      <vt:lpstr>Courier New</vt:lpstr>
      <vt:lpstr>Gill Sans MT</vt:lpstr>
      <vt:lpstr>Gulim</vt:lpstr>
      <vt:lpstr>MS Mincho</vt:lpstr>
      <vt:lpstr>Symbol</vt:lpstr>
      <vt:lpstr>Times New Roman</vt:lpstr>
      <vt:lpstr>Wingdings</vt:lpstr>
      <vt:lpstr>ZapfDingbats</vt:lpstr>
      <vt:lpstr>Default Design</vt:lpstr>
      <vt:lpstr>Clip</vt:lpstr>
      <vt:lpstr>Εξίσωση</vt:lpstr>
      <vt:lpstr>Δίκτυα Επικοινωνιών </vt:lpstr>
      <vt:lpstr>           Δίκτυα Επικοινωνιών  Τμήμα Πληροφορικής και Τηλεπικοινωνιών       Εθνικό &amp; Καποδιστριακό       Πανεπιστήμιο Αθηνών </vt:lpstr>
      <vt:lpstr>Επίπεδο Ζεύξης</vt:lpstr>
      <vt:lpstr>Επίπεδο ζεύξης</vt:lpstr>
      <vt:lpstr>Επίπεδο ζεύξης: Εισαγωγή </vt:lpstr>
      <vt:lpstr>Επίπεδο ζεύξης: πλαίσιο</vt:lpstr>
      <vt:lpstr>Υπηρεσίες επιπέδου ζεύξης</vt:lpstr>
      <vt:lpstr>Υπηρεσίες επιπέδου ζεύξης</vt:lpstr>
      <vt:lpstr>Πού υλοποιείται το επίπεδο ζεύξης;</vt:lpstr>
      <vt:lpstr>Προσαρμογείς που επικοινωνούν</vt:lpstr>
      <vt:lpstr>Επίπεδο ζεύξης</vt:lpstr>
      <vt:lpstr>Ανίχνευση σφαλμάτων</vt:lpstr>
      <vt:lpstr>Έλεγχος Ισοτιμίας</vt:lpstr>
      <vt:lpstr>Άθροισμα ελέγχου (checksum) Διαδικτύου (επισκόπηση)</vt:lpstr>
      <vt:lpstr>Κυκλικός Έλεγχος Πλεονασμού (Cyclic Redundancy Check)</vt:lpstr>
      <vt:lpstr>Παράδειγμα CRC</vt:lpstr>
      <vt:lpstr>Επίπεδο ζεύξης</vt:lpstr>
      <vt:lpstr>Πρωτόκολλα και ζεύξεις πολλαπλής πρόσβασης</vt:lpstr>
      <vt:lpstr>Πρωτόκολλα πολλαπλής πρόσβασης</vt:lpstr>
      <vt:lpstr>Ιδανικό πρωτόκολλο πολλαπλής πρόσβασης</vt:lpstr>
      <vt:lpstr>Πρωτόκολλα MAC: μια ταξινόμηση</vt:lpstr>
      <vt:lpstr>Πρωτόκολλα MAC διαμέρισης καναλιού: TDMA</vt:lpstr>
      <vt:lpstr>Πρωτόκολλα MAC κατάτμησης καναλιού: FDMA</vt:lpstr>
      <vt:lpstr>Πρωτόκολλα τυχαίας πρόσβασης</vt:lpstr>
      <vt:lpstr>Θυριδωτό ALOHA (Slotted ALOHA)</vt:lpstr>
      <vt:lpstr>Θυριδωτό ALOHA</vt:lpstr>
      <vt:lpstr>Αποδοτικότητα του θυριδωτού Aloha</vt:lpstr>
      <vt:lpstr>Απλό (χωρίς θυρίδες) ALOHA</vt:lpstr>
      <vt:lpstr>Αποδοτικότητα του απλού Aloha</vt:lpstr>
      <vt:lpstr>Πολλαπλή πρόσβαση με ανίχνευση φέροντος (CSMA - Carrier Sense Multiple Access)</vt:lpstr>
      <vt:lpstr>Συγκρούσεις στο CSMA</vt:lpstr>
      <vt:lpstr>CSMA/CD (Ανίχνευση Σύγκρουσης)</vt:lpstr>
      <vt:lpstr>CSMA/CD ανίχνευση σύγκρουσης</vt:lpstr>
      <vt:lpstr>Ethernet CSMA/CD αλγόριθμος</vt:lpstr>
      <vt:lpstr> Ρυθμαπόδοση CSMA/CD</vt:lpstr>
      <vt:lpstr>Πρωτόκολλα  MAC λειτουργίας εκ περιτροπής</vt:lpstr>
      <vt:lpstr>Πρωτόκολλα  MAC λειτουργίας εκ περιτροπής</vt:lpstr>
      <vt:lpstr>Πρωτόκολλα  MAC λειτουργίας εκ περιτροπής</vt:lpstr>
      <vt:lpstr>Δίκτυο καλωδιακής πρόσβασης</vt:lpstr>
      <vt:lpstr>Δίκτυο καλωδιακής πρόσβασης</vt:lpstr>
      <vt:lpstr>  Σύνοψη πρωτοκόλλων MAC</vt:lpstr>
      <vt:lpstr>Επίπεδο ζεύξης</vt:lpstr>
      <vt:lpstr>Διευθύνσεις MAC και ARP</vt:lpstr>
      <vt:lpstr>Διευθύνσεις LAN</vt:lpstr>
      <vt:lpstr>LAN διευθύνσεις (συν.)</vt:lpstr>
      <vt:lpstr>ARP: Address Resolution Protocol (Πρωτόκολλο διευθέτησης διευθύνσεων)</vt:lpstr>
      <vt:lpstr>Πρωτόκολλο ARP: ίδιο LAN (δίκτυο)</vt:lpstr>
      <vt:lpstr>Διευθυνσιοδότηση: δρομολόγηση σε άλλο LAN</vt:lpstr>
      <vt:lpstr>Διευθυνσιοδότηση: δρομολόγηση σε άλλο LAN</vt:lpstr>
      <vt:lpstr>Διευθυνσιοδότηση: δρομολόγηση σε άλλο LAN</vt:lpstr>
      <vt:lpstr>Διευθυνσιοδότηση: δρομολόγηση σε άλλο LAN</vt:lpstr>
      <vt:lpstr>Διευθυνσιοδότηση: δρομολόγηση σε άλλο LAN</vt:lpstr>
      <vt:lpstr>Επίπεδο ζεύξης</vt:lpstr>
      <vt:lpstr>Ethernet</vt:lpstr>
      <vt:lpstr>Ethernet: φυσική τοπολογία</vt:lpstr>
      <vt:lpstr>Δομή του πλαισίου Ethernet</vt:lpstr>
      <vt:lpstr>Δομή πλαισίου Ethernet (περισσότερα)</vt:lpstr>
      <vt:lpstr>Ethernet:Αναξιόπιστη, ασυνδεσμική υπηρεσία</vt:lpstr>
      <vt:lpstr>Πρότυπα Ethernet 802.3: επίπεδο ζεύξης και φυσικό επίπεδο</vt:lpstr>
      <vt:lpstr>Επίπεδο ζεύξης</vt:lpstr>
      <vt:lpstr>Μεταγωγέας Ethernet</vt:lpstr>
      <vt:lpstr>Μεταγωγέας:  επιτρέπει πολλαπλές ταυτόχρονες μεταδόσεις</vt:lpstr>
      <vt:lpstr>Πίνακας Προώθησης Μεταγωγέα</vt:lpstr>
      <vt:lpstr>Μεταγωγέας: Αυτοεκμάθηση</vt:lpstr>
      <vt:lpstr>Μεταγωγέας: φιλτράρισμα/προώθηση πλαισίων</vt:lpstr>
      <vt:lpstr>Αυτοεκμάθηση, προώθηση: παράδειγμα</vt:lpstr>
      <vt:lpstr>Διασυνδέοντας μεταγωγείς</vt:lpstr>
      <vt:lpstr>Παράδειγμα αυτοεκμάθησης με πολλούς μεταγωγείς</vt:lpstr>
      <vt:lpstr>Ιδρυματικό δίκτυο</vt:lpstr>
      <vt:lpstr>Μεταγωγείς έναντι Δρομολογητών</vt:lpstr>
      <vt:lpstr>VLANs: κίνητρο</vt:lpstr>
      <vt:lpstr>VLANs</vt:lpstr>
      <vt:lpstr>Βάσει θύρας (port-based) VLAN</vt:lpstr>
      <vt:lpstr>VLANs που εκτείνονται σε πολλαπλούς μεταγωγείς</vt:lpstr>
      <vt:lpstr>Μορφή 802.1Q VLAN πλαισίου</vt:lpstr>
      <vt:lpstr>Επίπεδο ζεύξης</vt:lpstr>
      <vt:lpstr>Multiprotocol label switching (MPLS) (Μεταγωγή ετικέτας πολλαπλών πρωτοκόλλων)</vt:lpstr>
      <vt:lpstr>Δρομολογητές που υποστηρίζουν το MPLS</vt:lpstr>
      <vt:lpstr>MPLS έναντι IP διαδρομών</vt:lpstr>
      <vt:lpstr>MPLS έναντι IP διαδρομών</vt:lpstr>
      <vt:lpstr>MPLS σηματοδότηση</vt:lpstr>
      <vt:lpstr>Πίνακες προώθησης του MPLS</vt:lpstr>
      <vt:lpstr>Επίπεδο ζεύξης</vt:lpstr>
      <vt:lpstr>Δίκτυα κέντρων δεδομένων</vt:lpstr>
      <vt:lpstr>Δίκτυα κέντρων δεδομένων</vt:lpstr>
      <vt:lpstr>Δίκτυα κέντρων δεδομένων</vt:lpstr>
      <vt:lpstr>Επίπεδο ζεύξης</vt:lpstr>
      <vt:lpstr>Σύνθεση: μία ημέρα στη ζωή μιας αίτησης web</vt:lpstr>
      <vt:lpstr>Μία ημέρα στη ζωή μιας αίτησης web: σενάριο</vt:lpstr>
      <vt:lpstr>Μία ημέρα στη ζωή… σύνδεση στο Internet</vt:lpstr>
      <vt:lpstr>Μία ημέρα στη ζωή … σύνδεση στο Internet</vt:lpstr>
      <vt:lpstr>Μία ημέρα στη ζωή... ARP (πριν το DNS, πριν το HTTP)</vt:lpstr>
      <vt:lpstr>Μία ημέρα στη ζωή… χρησιμοποιώντας το DNS</vt:lpstr>
      <vt:lpstr>Μία ημέρα στη ζωή… το HTTP χρειάζεται μια TCP σύνδεση </vt:lpstr>
      <vt:lpstr>Μία ημέρα στη ζωή… HTTP αίτηση/απόκριση</vt:lpstr>
      <vt:lpstr>Επίπεδο Ζεύξης: Σύνοψη</vt:lpstr>
      <vt:lpstr>Επίλογος</vt:lpstr>
      <vt:lpstr>Τέλος Ενότητας</vt:lpstr>
      <vt:lpstr>Σημείωμα Αναφοράς</vt:lpstr>
      <vt:lpstr>Χρηματοδότηση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3rd Edition, Chapter 5</dc:title>
  <dc:creator>Jim Kurose and Keith Ross</dc:creator>
  <cp:lastModifiedBy>Pantelis Balaouras</cp:lastModifiedBy>
  <cp:revision>578</cp:revision>
  <cp:lastPrinted>2000-10-23T11:49:35Z</cp:lastPrinted>
  <dcterms:created xsi:type="dcterms:W3CDTF">1999-10-08T19:08:27Z</dcterms:created>
  <dcterms:modified xsi:type="dcterms:W3CDTF">2016-05-24T09:38:24Z</dcterms:modified>
</cp:coreProperties>
</file>