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7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290" r:id="rId28"/>
    <p:sldId id="295" r:id="rId29"/>
    <p:sldId id="299" r:id="rId30"/>
    <p:sldId id="292" r:id="rId31"/>
    <p:sldId id="291" r:id="rId32"/>
    <p:sldId id="294" r:id="rId33"/>
    <p:sldId id="293" r:id="rId34"/>
    <p:sldId id="325" r:id="rId35"/>
    <p:sldId id="326" r:id="rId36"/>
    <p:sldId id="327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7"/>
            <p14:sldId id="306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25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024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251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43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816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975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422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618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779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655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26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790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7685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672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916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204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0743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326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678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64008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14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872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22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42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80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33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646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98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στην επιφάνεια της </a:t>
            </a:r>
            <a:r>
              <a:rPr lang="el-GR" sz="2800" dirty="0" smtClean="0"/>
              <a:t>γης</a:t>
            </a:r>
          </a:p>
          <a:p>
            <a:endParaRPr lang="el-GR" sz="2800" dirty="0"/>
          </a:p>
          <a:p>
            <a:pPr>
              <a:defRPr/>
            </a:pPr>
            <a:r>
              <a:rPr lang="el-GR" sz="2800" dirty="0" smtClean="0"/>
              <a:t>Αριάδνη </a:t>
            </a:r>
            <a:r>
              <a:rPr lang="el-GR" sz="2800" dirty="0"/>
              <a:t>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Κύρια ορυκτά που απαντούν σε εδάφη 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2376264" y="2144819"/>
            <a:ext cx="4104456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i="1" dirty="0" smtClean="0"/>
              <a:t>Πρώιμα στάδια αποσάθρωσης </a:t>
            </a:r>
            <a:endParaRPr lang="el-GR" sz="2000" i="1" dirty="0"/>
          </a:p>
        </p:txBody>
      </p:sp>
      <p:sp>
        <p:nvSpPr>
          <p:cNvPr id="4" name="3 - TextBox"/>
          <p:cNvSpPr txBox="1"/>
          <p:nvPr/>
        </p:nvSpPr>
        <p:spPr>
          <a:xfrm>
            <a:off x="46130" y="2881418"/>
            <a:ext cx="2489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Γύψος, ανθρακικά ορυκτά, </a:t>
            </a:r>
            <a:r>
              <a:rPr lang="el-GR" sz="1600" dirty="0" err="1" smtClean="0"/>
              <a:t>ολιβίνης</a:t>
            </a:r>
            <a:r>
              <a:rPr lang="el-GR" sz="1600" dirty="0" smtClean="0"/>
              <a:t>, </a:t>
            </a:r>
            <a:r>
              <a:rPr lang="el-GR" sz="1600" dirty="0" err="1" smtClean="0"/>
              <a:t>πυρόξενοι</a:t>
            </a:r>
            <a:r>
              <a:rPr lang="el-GR" sz="1600" dirty="0" smtClean="0"/>
              <a:t>, αμφίβολοι, </a:t>
            </a:r>
            <a:r>
              <a:rPr lang="el-GR" sz="1600" dirty="0" err="1" smtClean="0"/>
              <a:t>άστριοι</a:t>
            </a:r>
            <a:endParaRPr lang="el-GR" sz="1600" dirty="0"/>
          </a:p>
        </p:txBody>
      </p:sp>
      <p:sp>
        <p:nvSpPr>
          <p:cNvPr id="5" name="4 - Δεξιό βέλος"/>
          <p:cNvSpPr/>
          <p:nvPr/>
        </p:nvSpPr>
        <p:spPr>
          <a:xfrm>
            <a:off x="2455169" y="3184403"/>
            <a:ext cx="359913" cy="22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2978750" y="2544929"/>
            <a:ext cx="2884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Χαμηλό περιεχόμενο σε νερό και οργανικό υλικό, περιορισμένη </a:t>
            </a:r>
            <a:r>
              <a:rPr lang="el-GR" sz="1600" dirty="0" err="1" smtClean="0"/>
              <a:t>έκλπυση</a:t>
            </a:r>
            <a:r>
              <a:rPr lang="el-GR" sz="1600" dirty="0" smtClean="0"/>
              <a:t>, μικρή χρονική διάρκεια αποσάθρωσης </a:t>
            </a:r>
            <a:endParaRPr lang="el-GR" sz="1600" dirty="0"/>
          </a:p>
        </p:txBody>
      </p:sp>
      <p:sp>
        <p:nvSpPr>
          <p:cNvPr id="7" name="6 - Δεξιό βέλος"/>
          <p:cNvSpPr/>
          <p:nvPr/>
        </p:nvSpPr>
        <p:spPr>
          <a:xfrm>
            <a:off x="5940151" y="3258767"/>
            <a:ext cx="461247" cy="225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7 - TextBox"/>
          <p:cNvSpPr txBox="1"/>
          <p:nvPr/>
        </p:nvSpPr>
        <p:spPr>
          <a:xfrm>
            <a:off x="6196227" y="2881418"/>
            <a:ext cx="251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Ξηρές </a:t>
            </a:r>
            <a:r>
              <a:rPr lang="en-US" sz="1600" dirty="0" smtClean="0"/>
              <a:t>, </a:t>
            </a:r>
            <a:r>
              <a:rPr lang="el-GR" sz="1600" dirty="0" smtClean="0"/>
              <a:t>υγρές ή ψυχρές περιοχές, φτωχά αποσαθρωμένα εδάφη</a:t>
            </a:r>
            <a:endParaRPr lang="el-GR" sz="1600" dirty="0"/>
          </a:p>
        </p:txBody>
      </p:sp>
      <p:sp>
        <p:nvSpPr>
          <p:cNvPr id="10" name="8 - TextBox"/>
          <p:cNvSpPr txBox="1"/>
          <p:nvPr/>
        </p:nvSpPr>
        <p:spPr>
          <a:xfrm>
            <a:off x="207343" y="391455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Χαλαζίας, μαρμαρυγίες, </a:t>
            </a:r>
            <a:r>
              <a:rPr lang="el-GR" sz="1600" dirty="0" err="1" smtClean="0"/>
              <a:t>ιλλίτης</a:t>
            </a:r>
            <a:r>
              <a:rPr lang="el-GR" sz="1600" dirty="0" smtClean="0"/>
              <a:t>, </a:t>
            </a:r>
            <a:r>
              <a:rPr lang="el-GR" sz="1600" dirty="0" err="1" smtClean="0"/>
              <a:t>χλωρίτης</a:t>
            </a:r>
            <a:r>
              <a:rPr lang="el-GR" sz="1600" dirty="0" smtClean="0"/>
              <a:t>, </a:t>
            </a:r>
            <a:r>
              <a:rPr lang="el-GR" sz="1600" dirty="0" err="1" smtClean="0"/>
              <a:t>σμεκτίτης</a:t>
            </a:r>
            <a:endParaRPr lang="el-GR" sz="1600" dirty="0"/>
          </a:p>
        </p:txBody>
      </p:sp>
      <p:sp>
        <p:nvSpPr>
          <p:cNvPr id="11" name="9 - TextBox"/>
          <p:cNvSpPr txBox="1"/>
          <p:nvPr/>
        </p:nvSpPr>
        <p:spPr>
          <a:xfrm>
            <a:off x="2342347" y="3689654"/>
            <a:ext cx="3924436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i="1" dirty="0" smtClean="0"/>
              <a:t>Ενδιάμεσα στάδια αποσάθρωσης </a:t>
            </a:r>
            <a:endParaRPr lang="el-GR" sz="2000" i="1" dirty="0"/>
          </a:p>
        </p:txBody>
      </p:sp>
      <p:sp>
        <p:nvSpPr>
          <p:cNvPr id="12" name="10 - Δεξιό βέλος"/>
          <p:cNvSpPr/>
          <p:nvPr/>
        </p:nvSpPr>
        <p:spPr>
          <a:xfrm>
            <a:off x="2247495" y="4218807"/>
            <a:ext cx="456074" cy="305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1 - TextBox"/>
          <p:cNvSpPr txBox="1"/>
          <p:nvPr/>
        </p:nvSpPr>
        <p:spPr>
          <a:xfrm>
            <a:off x="2622250" y="408976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Διατήρηση </a:t>
            </a:r>
            <a:r>
              <a:rPr lang="en-US" sz="1600" dirty="0" smtClean="0"/>
              <a:t>Na, K, Ca, Mg,</a:t>
            </a:r>
            <a:r>
              <a:rPr lang="el-GR" sz="1600" dirty="0" smtClean="0"/>
              <a:t> </a:t>
            </a:r>
            <a:r>
              <a:rPr lang="en-US" sz="1600" dirty="0" smtClean="0"/>
              <a:t>Fe (II)</a:t>
            </a:r>
            <a:r>
              <a:rPr lang="el-GR" sz="1600" dirty="0" smtClean="0"/>
              <a:t> και </a:t>
            </a:r>
            <a:r>
              <a:rPr lang="en-US" sz="1600" dirty="0" smtClean="0"/>
              <a:t>Si, </a:t>
            </a:r>
            <a:endParaRPr lang="el-GR" sz="1600" dirty="0"/>
          </a:p>
        </p:txBody>
      </p:sp>
      <p:sp>
        <p:nvSpPr>
          <p:cNvPr id="14" name="12 - Δεξιό βέλος"/>
          <p:cNvSpPr/>
          <p:nvPr/>
        </p:nvSpPr>
        <p:spPr>
          <a:xfrm>
            <a:off x="4963618" y="4232214"/>
            <a:ext cx="458470" cy="272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3 - TextBox"/>
          <p:cNvSpPr txBox="1"/>
          <p:nvPr/>
        </p:nvSpPr>
        <p:spPr>
          <a:xfrm>
            <a:off x="5662047" y="3929375"/>
            <a:ext cx="3337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Εδάφη σε εύκρατα κλίματα, συνάθροιση </a:t>
            </a:r>
            <a:r>
              <a:rPr lang="en-US" sz="1600" dirty="0" smtClean="0"/>
              <a:t>humus </a:t>
            </a:r>
            <a:r>
              <a:rPr lang="el-GR" sz="1600" dirty="0" smtClean="0"/>
              <a:t>και αργιλικών ορυκτών, καλά αναπτυγμένοι </a:t>
            </a:r>
            <a:r>
              <a:rPr lang="el-GR" sz="1600" dirty="0" err="1" smtClean="0"/>
              <a:t>έδαφικοί</a:t>
            </a:r>
            <a:r>
              <a:rPr lang="el-GR" sz="1600" dirty="0" smtClean="0"/>
              <a:t> ορίζοντες</a:t>
            </a:r>
            <a:endParaRPr lang="el-GR" sz="1600" dirty="0"/>
          </a:p>
        </p:txBody>
      </p:sp>
      <p:sp>
        <p:nvSpPr>
          <p:cNvPr id="16" name="14 - TextBox"/>
          <p:cNvSpPr txBox="1"/>
          <p:nvPr/>
        </p:nvSpPr>
        <p:spPr>
          <a:xfrm>
            <a:off x="2018130" y="4881705"/>
            <a:ext cx="4248472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i="1" dirty="0" smtClean="0"/>
              <a:t>Προχωρημένα στάδια αποσάθρωσης </a:t>
            </a:r>
            <a:endParaRPr lang="el-GR" sz="2000" i="1" dirty="0"/>
          </a:p>
        </p:txBody>
      </p:sp>
      <p:sp>
        <p:nvSpPr>
          <p:cNvPr id="17" name="15 - TextBox"/>
          <p:cNvSpPr txBox="1"/>
          <p:nvPr/>
        </p:nvSpPr>
        <p:spPr>
          <a:xfrm>
            <a:off x="328366" y="5458566"/>
            <a:ext cx="184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 smtClean="0"/>
              <a:t>Καολινίτης</a:t>
            </a:r>
            <a:r>
              <a:rPr lang="el-GR" sz="1600" dirty="0" smtClean="0"/>
              <a:t>, </a:t>
            </a:r>
            <a:r>
              <a:rPr lang="el-GR" sz="1600" dirty="0" err="1" smtClean="0"/>
              <a:t>γιψίτης</a:t>
            </a:r>
            <a:r>
              <a:rPr lang="el-GR" sz="1600" dirty="0" smtClean="0"/>
              <a:t>, οξείδια σιδήρου</a:t>
            </a:r>
            <a:endParaRPr lang="el-GR" sz="1600" dirty="0"/>
          </a:p>
        </p:txBody>
      </p:sp>
      <p:sp>
        <p:nvSpPr>
          <p:cNvPr id="18" name="16 - Δεξιό βέλος"/>
          <p:cNvSpPr/>
          <p:nvPr/>
        </p:nvSpPr>
        <p:spPr>
          <a:xfrm>
            <a:off x="2174551" y="5678084"/>
            <a:ext cx="543725" cy="186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7 - TextBox"/>
          <p:cNvSpPr txBox="1"/>
          <p:nvPr/>
        </p:nvSpPr>
        <p:spPr>
          <a:xfrm>
            <a:off x="2815082" y="5366849"/>
            <a:ext cx="237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Απομάκρυνση </a:t>
            </a:r>
            <a:r>
              <a:rPr lang="en-US" sz="1600" dirty="0" smtClean="0"/>
              <a:t>Na, K, Ca, Mg, Fe (II) </a:t>
            </a:r>
            <a:r>
              <a:rPr lang="el-GR" sz="1600" dirty="0" smtClean="0"/>
              <a:t>και </a:t>
            </a:r>
            <a:r>
              <a:rPr lang="en-US" sz="1600" dirty="0" smtClean="0"/>
              <a:t>Si, </a:t>
            </a:r>
            <a:r>
              <a:rPr lang="el-GR" sz="1600" dirty="0" smtClean="0"/>
              <a:t>έντονη </a:t>
            </a:r>
            <a:r>
              <a:rPr lang="el-GR" sz="1600" dirty="0" err="1" smtClean="0"/>
              <a:t>έκπλυση</a:t>
            </a:r>
            <a:r>
              <a:rPr lang="el-GR" sz="1600" dirty="0" smtClean="0"/>
              <a:t>, οξείδωση </a:t>
            </a:r>
            <a:r>
              <a:rPr lang="en-US" sz="1600" dirty="0" smtClean="0"/>
              <a:t>Fe (II)</a:t>
            </a:r>
            <a:endParaRPr lang="el-GR" sz="1600" dirty="0"/>
          </a:p>
        </p:txBody>
      </p:sp>
      <p:sp>
        <p:nvSpPr>
          <p:cNvPr id="20" name="18 - Δεξιό βέλος"/>
          <p:cNvSpPr/>
          <p:nvPr/>
        </p:nvSpPr>
        <p:spPr>
          <a:xfrm>
            <a:off x="5196987" y="5645980"/>
            <a:ext cx="357973" cy="280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19 - TextBox"/>
          <p:cNvSpPr txBox="1"/>
          <p:nvPr/>
        </p:nvSpPr>
        <p:spPr>
          <a:xfrm>
            <a:off x="5592659" y="5259925"/>
            <a:ext cx="3347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Εδάφη σε περιοχές με υψηλή θερμοκρασία και μεγάλες ποσότητες ατμοσφαιρικών κατακρημνισμάτων, απουσία </a:t>
            </a:r>
            <a:r>
              <a:rPr lang="en-US" sz="1600" dirty="0" smtClean="0"/>
              <a:t>Ca, K, Na, Mg</a:t>
            </a:r>
            <a:endParaRPr lang="el-GR" sz="1600" dirty="0"/>
          </a:p>
        </p:txBody>
      </p:sp>
      <p:sp>
        <p:nvSpPr>
          <p:cNvPr id="22" name="21 - TextBox"/>
          <p:cNvSpPr txBox="1"/>
          <p:nvPr/>
        </p:nvSpPr>
        <p:spPr>
          <a:xfrm>
            <a:off x="0" y="1125250"/>
            <a:ext cx="5862972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/>
              <a:t>Α) </a:t>
            </a:r>
            <a:r>
              <a:rPr lang="el-GR" sz="1600" i="1" dirty="0" smtClean="0"/>
              <a:t>Πρωτογενή ορυκτά</a:t>
            </a:r>
            <a:r>
              <a:rPr lang="el-GR" sz="1600" dirty="0" smtClean="0"/>
              <a:t> (π.χ. χαλαζίας = </a:t>
            </a:r>
            <a:r>
              <a:rPr lang="en-US" sz="1600" dirty="0" smtClean="0"/>
              <a:t>SiO</a:t>
            </a:r>
            <a:r>
              <a:rPr lang="en-US" sz="1600" baseline="-25000" dirty="0" smtClean="0"/>
              <a:t>2</a:t>
            </a:r>
            <a:r>
              <a:rPr lang="el-GR" sz="1600" dirty="0" smtClean="0"/>
              <a:t>, </a:t>
            </a:r>
            <a:r>
              <a:rPr lang="el-GR" sz="1600" dirty="0" err="1" smtClean="0"/>
              <a:t>άστριοι</a:t>
            </a:r>
            <a:r>
              <a:rPr lang="el-GR" sz="1600" dirty="0" smtClean="0"/>
              <a:t>, μαρμαρυγίες, αμφίβολοι, </a:t>
            </a:r>
            <a:r>
              <a:rPr lang="el-GR" sz="1600" dirty="0" err="1" smtClean="0"/>
              <a:t>πυρόξενοι</a:t>
            </a:r>
            <a:r>
              <a:rPr lang="el-GR" sz="1600" dirty="0" smtClean="0"/>
              <a:t>, </a:t>
            </a:r>
            <a:r>
              <a:rPr lang="el-GR" sz="1600" dirty="0" err="1" smtClean="0"/>
              <a:t>ολιβίνης</a:t>
            </a:r>
            <a:r>
              <a:rPr lang="en-US" sz="1600" dirty="0" smtClean="0"/>
              <a:t> = (</a:t>
            </a:r>
            <a:r>
              <a:rPr lang="en-US" sz="1600" dirty="0" err="1" smtClean="0"/>
              <a:t>Mg,Fe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SiO</a:t>
            </a:r>
            <a:r>
              <a:rPr lang="en-US" sz="1600" baseline="-25000" dirty="0" smtClean="0"/>
              <a:t>4</a:t>
            </a:r>
            <a:r>
              <a:rPr lang="el-GR" sz="1600" dirty="0" smtClean="0"/>
              <a:t>, </a:t>
            </a:r>
            <a:r>
              <a:rPr lang="el-GR" sz="1600" dirty="0" err="1" smtClean="0"/>
              <a:t>επίδοτο</a:t>
            </a:r>
            <a:r>
              <a:rPr lang="el-GR" sz="1600" dirty="0" smtClean="0"/>
              <a:t>)</a:t>
            </a:r>
            <a:endParaRPr lang="el-GR" sz="1600" dirty="0"/>
          </a:p>
        </p:txBody>
      </p:sp>
      <p:sp>
        <p:nvSpPr>
          <p:cNvPr id="23" name="22 - TextBox"/>
          <p:cNvSpPr txBox="1"/>
          <p:nvPr/>
        </p:nvSpPr>
        <p:spPr>
          <a:xfrm>
            <a:off x="5554960" y="1125250"/>
            <a:ext cx="3553544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Β) </a:t>
            </a:r>
            <a:r>
              <a:rPr lang="el-GR" sz="1600" i="1" dirty="0" smtClean="0"/>
              <a:t>Δευτερογενή ορυκτά</a:t>
            </a:r>
            <a:r>
              <a:rPr lang="el-GR" sz="1600" dirty="0" smtClean="0"/>
              <a:t> (αργιλικά ορυκτά, οξείδια σιδήρου</a:t>
            </a:r>
            <a:r>
              <a:rPr lang="en-US" sz="1600" dirty="0" smtClean="0"/>
              <a:t> </a:t>
            </a:r>
            <a:r>
              <a:rPr lang="el-GR" sz="1600" dirty="0" smtClean="0"/>
              <a:t>και αργιλίου)</a:t>
            </a:r>
            <a:endParaRPr lang="el-GR" sz="1600" dirty="0"/>
          </a:p>
        </p:txBody>
      </p:sp>
      <p:sp>
        <p:nvSpPr>
          <p:cNvPr id="24" name="23 - TextBox"/>
          <p:cNvSpPr txBox="1"/>
          <p:nvPr/>
        </p:nvSpPr>
        <p:spPr>
          <a:xfrm>
            <a:off x="755576" y="1731555"/>
            <a:ext cx="777686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Σχέση των ορυκτών που περιέχονται στα εδάφη με την αποσάθρωση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951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Ορίζοντες εδάφους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932040" y="1268760"/>
            <a:ext cx="3888432" cy="50405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Ορίζοντας</a:t>
            </a:r>
            <a:r>
              <a:rPr kumimoji="0" lang="el-GR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</a:t>
            </a:r>
            <a:r>
              <a:rPr lang="en-US" dirty="0" smtClean="0"/>
              <a:t>: </a:t>
            </a:r>
            <a:r>
              <a:rPr lang="el-GR" dirty="0" smtClean="0"/>
              <a:t>αποτελείται κυρίως από οργανικό υλικό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Ορίζοντας Α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συνύπαρξη οργανικού υλικού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και εδάφους αποτελούμενο από ορυκτολογικά συστατικά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Ορίζοντας Ε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ζώνη απόπλυσης   </a:t>
            </a:r>
            <a:r>
              <a:rPr lang="el-GR" dirty="0" smtClean="0"/>
              <a:t>(απομάκρυνση πυριτικών ορυκτών και οξειδίων </a:t>
            </a:r>
            <a:r>
              <a:rPr lang="en-US" dirty="0" smtClean="0"/>
              <a:t>Fe </a:t>
            </a:r>
            <a:r>
              <a:rPr lang="el-GR" dirty="0" smtClean="0"/>
              <a:t>και </a:t>
            </a:r>
            <a:r>
              <a:rPr lang="en-US" dirty="0" smtClean="0"/>
              <a:t>Al </a:t>
            </a:r>
            <a:r>
              <a:rPr lang="el-GR" dirty="0" smtClean="0"/>
              <a:t>μέσω απόπλυσης =</a:t>
            </a:r>
            <a:r>
              <a:rPr lang="en-US" dirty="0" err="1" smtClean="0"/>
              <a:t>eluviation</a:t>
            </a:r>
            <a:r>
              <a:rPr lang="en-US" dirty="0" smtClean="0"/>
              <a:t>),</a:t>
            </a:r>
            <a:r>
              <a:rPr lang="el-GR" dirty="0" smtClean="0"/>
              <a:t> απομάκρυνση στοιχείων (</a:t>
            </a:r>
            <a:r>
              <a:rPr lang="en-US" dirty="0" smtClean="0"/>
              <a:t>Ca, Mg, Na, K) </a:t>
            </a:r>
            <a:r>
              <a:rPr lang="el-GR" dirty="0" smtClean="0"/>
              <a:t>‘εν διαλύσει’ ( </a:t>
            </a:r>
            <a:r>
              <a:rPr lang="el-GR" dirty="0" err="1" smtClean="0"/>
              <a:t>έκπλυση</a:t>
            </a:r>
            <a:r>
              <a:rPr lang="el-GR" dirty="0" smtClean="0"/>
              <a:t>=</a:t>
            </a:r>
            <a:r>
              <a:rPr lang="en-US" dirty="0" smtClean="0"/>
              <a:t>leaching)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Ορίζοντας Β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ζώνη εμπλουτισμού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συνάθροιση οξειδίων, </a:t>
            </a:r>
            <a:r>
              <a:rPr lang="el-GR" noProof="0" dirty="0" smtClean="0">
                <a:solidFill>
                  <a:schemeClr val="tx1"/>
                </a:solidFill>
              </a:rPr>
              <a:t>αργιλικών, ανθρακικών και πυριτικών ορυκτών</a:t>
            </a:r>
            <a:r>
              <a:rPr lang="el-GR" dirty="0" smtClean="0">
                <a:solidFill>
                  <a:schemeClr val="tx1"/>
                </a:solidFill>
              </a:rPr>
              <a:t>)</a:t>
            </a:r>
            <a:r>
              <a:rPr lang="el-GR" noProof="0" dirty="0" smtClean="0">
                <a:solidFill>
                  <a:schemeClr val="tx1"/>
                </a:solidFill>
              </a:rPr>
              <a:t>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Ορίζοντας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μερικώς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αποσαθρωμένο μητρικό υλικό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smtClean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l-GR" dirty="0" smtClean="0">
                <a:solidFill>
                  <a:schemeClr val="tx1"/>
                </a:solidFill>
              </a:rPr>
              <a:t>Μητρικό πέτρωμα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strati\Desktop\soil horiz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70212"/>
            <a:ext cx="3434228" cy="50391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41832" y="5877272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859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Ποσοτικοποίηση βαθμού αποσάθρωσης με προφίλ βάθους κανονικοποιημένης συγκέντρωσης ως προς δυσκίνητα </a:t>
            </a:r>
            <a:r>
              <a:rPr lang="el-GR" sz="2400" dirty="0" smtClean="0"/>
              <a:t>στοιχεία</a:t>
            </a:r>
            <a:endParaRPr lang="el-GR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16832"/>
            <a:ext cx="489851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260362"/>
              </p:ext>
            </p:extLst>
          </p:nvPr>
        </p:nvGraphicFramePr>
        <p:xfrm>
          <a:off x="701522" y="2204864"/>
          <a:ext cx="274019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enklem" r:id="rId5" imgW="1117440" imgH="469800" progId="Equation.3">
                  <p:embed/>
                </p:oleObj>
              </mc:Choice>
              <mc:Fallback>
                <p:oleObj name="Denklem" r:id="rId5" imgW="1117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22" y="2204864"/>
                        <a:ext cx="2740196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522" y="3501008"/>
            <a:ext cx="33016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</a:t>
            </a:r>
            <a:r>
              <a:rPr lang="en-US" sz="2000" dirty="0" smtClean="0"/>
              <a:t>= </a:t>
            </a:r>
            <a:r>
              <a:rPr lang="el-GR" sz="2000" dirty="0" smtClean="0"/>
              <a:t>Δυσκίνητο στοιχείο</a:t>
            </a:r>
          </a:p>
          <a:p>
            <a:r>
              <a:rPr lang="en-US" sz="2000" dirty="0" smtClean="0"/>
              <a:t>j= </a:t>
            </a:r>
            <a:r>
              <a:rPr lang="el-GR" sz="2000" dirty="0" smtClean="0"/>
              <a:t>Ευκίνητο στοιχείο</a:t>
            </a:r>
          </a:p>
          <a:p>
            <a:r>
              <a:rPr lang="en-US" sz="2000" dirty="0" smtClean="0"/>
              <a:t>w= </a:t>
            </a:r>
            <a:r>
              <a:rPr lang="el-GR" sz="2000" dirty="0" smtClean="0"/>
              <a:t>Αποσαθρωμένος μανδύας</a:t>
            </a:r>
          </a:p>
          <a:p>
            <a:r>
              <a:rPr lang="en-US" sz="2000" dirty="0" smtClean="0"/>
              <a:t>p= </a:t>
            </a:r>
            <a:r>
              <a:rPr lang="el-GR" sz="2000" dirty="0" smtClean="0"/>
              <a:t>Μητρικό πέτρωμα</a:t>
            </a:r>
            <a:endParaRPr lang="en-US" sz="2000" dirty="0" smtClean="0"/>
          </a:p>
          <a:p>
            <a:r>
              <a:rPr lang="en-US" sz="2000" dirty="0" smtClean="0"/>
              <a:t> C  = </a:t>
            </a:r>
            <a:r>
              <a:rPr lang="el-GR" sz="2000" dirty="0" smtClean="0"/>
              <a:t>συγκέντρωση (</a:t>
            </a:r>
            <a:r>
              <a:rPr lang="en-US" sz="2000" dirty="0" smtClean="0"/>
              <a:t>mol/m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33696" y="5522748"/>
            <a:ext cx="2081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i="1" dirty="0" smtClean="0"/>
              <a:t>Β</a:t>
            </a:r>
            <a:r>
              <a:rPr lang="en-US" sz="1200" i="1" dirty="0" err="1" smtClean="0"/>
              <a:t>rantley</a:t>
            </a:r>
            <a:r>
              <a:rPr lang="en-US" sz="1200" i="1" dirty="0" smtClean="0"/>
              <a:t> et al., 2007, Elements</a:t>
            </a:r>
            <a:endParaRPr lang="en-GB" sz="1200" i="1" dirty="0"/>
          </a:p>
        </p:txBody>
      </p:sp>
      <p:sp>
        <p:nvSpPr>
          <p:cNvPr id="2" name="Rectangle 1"/>
          <p:cNvSpPr/>
          <p:nvPr/>
        </p:nvSpPr>
        <p:spPr>
          <a:xfrm>
            <a:off x="3563888" y="1361802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/>
              <a:t>(π.χ. </a:t>
            </a:r>
            <a:r>
              <a:rPr lang="en-US" sz="2800" dirty="0"/>
              <a:t>Ti)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3986" y="5514474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670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Ποσοτικοποίηση βαθμού αποσάθρωσης με προφίλ βάθους κανονικοποιημένης συγκέντρωσης ως προς δυσκίνητα στοιχεία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048991" cy="454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7885" y="1820877"/>
            <a:ext cx="2969172" cy="449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543620" y="1282841"/>
            <a:ext cx="177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απεμπλουτισμός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66916" y="1282841"/>
            <a:ext cx="165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εμπλουτισμός</a:t>
            </a:r>
            <a:endParaRPr lang="en-GB" dirty="0"/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flipH="1">
            <a:off x="2286635" y="1652173"/>
            <a:ext cx="144857" cy="538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9 - TextBox"/>
          <p:cNvSpPr txBox="1"/>
          <p:nvPr/>
        </p:nvSpPr>
        <p:spPr>
          <a:xfrm>
            <a:off x="2750954" y="2244877"/>
            <a:ext cx="16338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i="1" dirty="0" smtClean="0"/>
              <a:t>Στενή σχέση του </a:t>
            </a:r>
            <a:r>
              <a:rPr lang="en-US" sz="1600" i="1" dirty="0" smtClean="0"/>
              <a:t>Cu </a:t>
            </a:r>
            <a:r>
              <a:rPr lang="el-GR" sz="1600" i="1" dirty="0" smtClean="0"/>
              <a:t>με το οργανικό υλικό</a:t>
            </a:r>
            <a:endParaRPr lang="el-GR" sz="1600" i="1" dirty="0"/>
          </a:p>
        </p:txBody>
      </p:sp>
      <p:sp>
        <p:nvSpPr>
          <p:cNvPr id="31" name="10 - TextBox"/>
          <p:cNvSpPr txBox="1"/>
          <p:nvPr/>
        </p:nvSpPr>
        <p:spPr>
          <a:xfrm>
            <a:off x="3268641" y="5284165"/>
            <a:ext cx="156259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i="1" dirty="0" smtClean="0"/>
              <a:t>Σχηματισμός οξειδίων </a:t>
            </a:r>
            <a:r>
              <a:rPr lang="en-US" sz="1600" i="1" dirty="0" smtClean="0"/>
              <a:t>Al</a:t>
            </a:r>
            <a:endParaRPr lang="el-GR" sz="1600" i="1" dirty="0"/>
          </a:p>
        </p:txBody>
      </p:sp>
      <p:sp>
        <p:nvSpPr>
          <p:cNvPr id="32" name="11 - TextBox"/>
          <p:cNvSpPr txBox="1"/>
          <p:nvPr/>
        </p:nvSpPr>
        <p:spPr>
          <a:xfrm>
            <a:off x="1199665" y="4741567"/>
            <a:ext cx="143401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i="1" dirty="0" smtClean="0"/>
              <a:t>Χαμηλές τιμές </a:t>
            </a:r>
            <a:r>
              <a:rPr lang="en-US" sz="1600" i="1" dirty="0" smtClean="0"/>
              <a:t>pH </a:t>
            </a:r>
            <a:r>
              <a:rPr lang="el-GR" sz="1600" i="1" dirty="0" smtClean="0"/>
              <a:t>ευνοούν τη διάλυση </a:t>
            </a:r>
            <a:r>
              <a:rPr lang="en-US" sz="1600" i="1" dirty="0" smtClean="0"/>
              <a:t>Al</a:t>
            </a:r>
            <a:endParaRPr lang="el-GR" sz="1600" i="1" dirty="0"/>
          </a:p>
        </p:txBody>
      </p:sp>
      <p:cxnSp>
        <p:nvCxnSpPr>
          <p:cNvPr id="33" name="15 - Ευθύγραμμο βέλος σύνδεσης"/>
          <p:cNvCxnSpPr/>
          <p:nvPr/>
        </p:nvCxnSpPr>
        <p:spPr>
          <a:xfrm flipH="1" flipV="1">
            <a:off x="1933919" y="4360074"/>
            <a:ext cx="202136" cy="381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16 - Ευθύγραμμο βέλος σύνδεσης"/>
          <p:cNvCxnSpPr/>
          <p:nvPr/>
        </p:nvCxnSpPr>
        <p:spPr>
          <a:xfrm flipH="1" flipV="1">
            <a:off x="3051859" y="5051140"/>
            <a:ext cx="258993" cy="228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20 - TextBox"/>
          <p:cNvSpPr txBox="1"/>
          <p:nvPr/>
        </p:nvSpPr>
        <p:spPr>
          <a:xfrm>
            <a:off x="6255253" y="2488439"/>
            <a:ext cx="270750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i="1" dirty="0" smtClean="0"/>
              <a:t>Αποσύνθεση φυτών εμπλουτίζει το έδαφος με </a:t>
            </a:r>
            <a:r>
              <a:rPr lang="en-US" sz="1600" i="1" dirty="0" smtClean="0"/>
              <a:t>C </a:t>
            </a:r>
            <a:r>
              <a:rPr lang="el-GR" sz="1600" i="1" dirty="0" smtClean="0"/>
              <a:t>ή υπάρχει εξωγενής παράγοντας που προκαλεί εμπλουτισμό του στοιχείου (</a:t>
            </a:r>
            <a:r>
              <a:rPr lang="en-US" sz="1600" i="1" dirty="0" err="1" smtClean="0"/>
              <a:t>Mn</a:t>
            </a:r>
            <a:r>
              <a:rPr lang="en-US" sz="1600" i="1" dirty="0" smtClean="0"/>
              <a:t>) </a:t>
            </a:r>
            <a:r>
              <a:rPr lang="el-GR" sz="1600" i="1" dirty="0" smtClean="0"/>
              <a:t>στο επιφανειακό έδαφος</a:t>
            </a:r>
            <a:endParaRPr lang="el-GR" sz="1600" i="1" dirty="0"/>
          </a:p>
        </p:txBody>
      </p:sp>
      <p:cxnSp>
        <p:nvCxnSpPr>
          <p:cNvPr id="36" name="Straight Arrow Connector 8"/>
          <p:cNvCxnSpPr>
            <a:stCxn id="28" idx="2"/>
          </p:cNvCxnSpPr>
          <p:nvPr/>
        </p:nvCxnSpPr>
        <p:spPr>
          <a:xfrm flipH="1">
            <a:off x="6743608" y="1652173"/>
            <a:ext cx="452540" cy="489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23 - TextBox"/>
          <p:cNvSpPr txBox="1"/>
          <p:nvPr/>
        </p:nvSpPr>
        <p:spPr>
          <a:xfrm>
            <a:off x="5346440" y="5691619"/>
            <a:ext cx="191541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i="1" dirty="0" smtClean="0"/>
              <a:t>Διάλυση </a:t>
            </a:r>
            <a:r>
              <a:rPr lang="en-US" sz="1600" i="1" dirty="0" smtClean="0"/>
              <a:t>K-</a:t>
            </a:r>
            <a:r>
              <a:rPr lang="el-GR" sz="1600" i="1" dirty="0" err="1" smtClean="0"/>
              <a:t>αστρίου</a:t>
            </a:r>
            <a:endParaRPr lang="el-GR" sz="1600" i="1" dirty="0"/>
          </a:p>
        </p:txBody>
      </p:sp>
      <p:cxnSp>
        <p:nvCxnSpPr>
          <p:cNvPr id="38" name="24 - Ευθύγραμμο βέλος σύνδεσης"/>
          <p:cNvCxnSpPr/>
          <p:nvPr/>
        </p:nvCxnSpPr>
        <p:spPr>
          <a:xfrm flipV="1">
            <a:off x="5609290" y="5358167"/>
            <a:ext cx="180496" cy="319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28 - TextBox"/>
          <p:cNvSpPr txBox="1"/>
          <p:nvPr/>
        </p:nvSpPr>
        <p:spPr>
          <a:xfrm>
            <a:off x="6547295" y="5092736"/>
            <a:ext cx="149145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i="1" dirty="0" smtClean="0"/>
              <a:t>Προσρόφηση </a:t>
            </a:r>
            <a:r>
              <a:rPr lang="en-US" sz="1600" i="1" dirty="0" smtClean="0"/>
              <a:t>K </a:t>
            </a:r>
            <a:r>
              <a:rPr lang="el-GR" sz="1600" i="1" dirty="0" smtClean="0"/>
              <a:t>από τα φυτά</a:t>
            </a:r>
            <a:endParaRPr lang="el-GR" sz="1600" i="1" dirty="0"/>
          </a:p>
        </p:txBody>
      </p:sp>
      <p:cxnSp>
        <p:nvCxnSpPr>
          <p:cNvPr id="40" name="29 - Ευθύγραμμο βέλος σύνδεσης"/>
          <p:cNvCxnSpPr>
            <a:stCxn id="39" idx="0"/>
          </p:cNvCxnSpPr>
          <p:nvPr/>
        </p:nvCxnSpPr>
        <p:spPr>
          <a:xfrm flipH="1" flipV="1">
            <a:off x="6804248" y="4542226"/>
            <a:ext cx="488773" cy="550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Χημικές μεταβολές κατά μήκος ενός τυπικού εδαφικού προφίλ σε περιοχές εμφάνισης υπερβασικών πετρωμάτων</a:t>
            </a:r>
            <a:r>
              <a:rPr lang="en-US" sz="3200" dirty="0"/>
              <a:t> (</a:t>
            </a:r>
            <a:r>
              <a:rPr lang="el-GR" sz="3200" dirty="0"/>
              <a:t>εύκρατο κλίμα)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13053"/>
            <a:ext cx="3096344" cy="261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6300192" y="412220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Caillaud</a:t>
            </a:r>
            <a:r>
              <a:rPr lang="en-US" sz="1200" i="1" dirty="0" smtClean="0"/>
              <a:t> et al. 2009, </a:t>
            </a:r>
            <a:r>
              <a:rPr lang="en-US" sz="1200" i="1" dirty="0" err="1" smtClean="0"/>
              <a:t>Geoderma</a:t>
            </a:r>
            <a:endParaRPr lang="el-GR" sz="1200" i="1" dirty="0"/>
          </a:p>
        </p:txBody>
      </p:sp>
      <p:sp>
        <p:nvSpPr>
          <p:cNvPr id="5" name="7 - TextBox"/>
          <p:cNvSpPr txBox="1"/>
          <p:nvPr/>
        </p:nvSpPr>
        <p:spPr>
          <a:xfrm>
            <a:off x="899592" y="1772815"/>
            <a:ext cx="1872208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B</a:t>
            </a:r>
            <a:r>
              <a:rPr lang="en-US" dirty="0" smtClean="0"/>
              <a:t> = </a:t>
            </a:r>
            <a:r>
              <a:rPr lang="el-GR" dirty="0" smtClean="0"/>
              <a:t>Συγκέντρωση στοιχείου στον μανδύα αποσάθρωσης</a:t>
            </a:r>
          </a:p>
          <a:p>
            <a:pPr algn="ctr"/>
            <a:endParaRPr lang="el-GR" dirty="0" smtClean="0"/>
          </a:p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A</a:t>
            </a:r>
            <a:r>
              <a:rPr lang="en-US" dirty="0" smtClean="0"/>
              <a:t>= </a:t>
            </a:r>
            <a:r>
              <a:rPr lang="el-GR" dirty="0" smtClean="0"/>
              <a:t>Συγκέντρωση στοιχείου στο μητρικό πέτρωμα </a:t>
            </a:r>
            <a:r>
              <a:rPr lang="en-US" dirty="0" smtClean="0"/>
              <a:t> </a:t>
            </a:r>
            <a:endParaRPr lang="el-GR" dirty="0"/>
          </a:p>
        </p:txBody>
      </p:sp>
      <p:graphicFrame>
        <p:nvGraphicFramePr>
          <p:cNvPr id="6" name="8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09657"/>
              </p:ext>
            </p:extLst>
          </p:nvPr>
        </p:nvGraphicFramePr>
        <p:xfrm>
          <a:off x="791669" y="4436316"/>
          <a:ext cx="7704858" cy="18768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43366"/>
                <a:gridCol w="894312"/>
                <a:gridCol w="733796"/>
                <a:gridCol w="733796"/>
                <a:gridCol w="733796"/>
                <a:gridCol w="666934"/>
                <a:gridCol w="915428"/>
                <a:gridCol w="686571"/>
                <a:gridCol w="1296859"/>
              </a:tblGrid>
              <a:tr h="246783">
                <a:tc>
                  <a:txBody>
                    <a:bodyPr/>
                    <a:lstStyle/>
                    <a:p>
                      <a:pPr algn="ctr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Major elements (wt.% oxides)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Trace metals (mg/kg)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46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Depth(cm)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SiO2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Al2O3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Fe2O3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MgO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/>
                        <a:t>Ni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Cr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Mn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</a:tr>
              <a:tr h="22126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60-80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32.69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7.32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/>
                        <a:t>25.29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16.01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/>
                        <a:t>4142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7466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5886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724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</a:tr>
              <a:tr h="22126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80-100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33.80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6.26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24.36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14.92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5320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6756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4569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750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</a:tr>
              <a:tr h="22126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100-120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39.29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5.44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18.34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15.93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4625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8675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1936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248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</a:tr>
              <a:tr h="22126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120-140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37.97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4.01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18.81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19.10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4018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5812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465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117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</a:tr>
              <a:tr h="246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Rock &gt; 140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39.61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/>
                        <a:t>1.49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/>
                        <a:t>7.79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/>
                        <a:t>36.41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/>
                        <a:t>1587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/>
                        <a:t>2262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620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86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</a:tr>
              <a:tr h="246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Earth' crust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/>
                        <a:t>100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/>
                        <a:t>950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/>
                        <a:t>25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1" marR="9071" marT="9071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80412" y="3690156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8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347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Μέθοδοι προσδιορισμού στοιχείων σε εδάφη</a:t>
            </a:r>
          </a:p>
        </p:txBody>
      </p:sp>
      <p:pic>
        <p:nvPicPr>
          <p:cNvPr id="3" name="Picture 2" descr="C:\Users\strati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460" y="4477065"/>
            <a:ext cx="4212976" cy="1562243"/>
          </a:xfrm>
          <a:prstGeom prst="rect">
            <a:avLst/>
          </a:prstGeom>
          <a:noFill/>
        </p:spPr>
      </p:pic>
      <p:sp>
        <p:nvSpPr>
          <p:cNvPr id="4" name="4 - TextBox"/>
          <p:cNvSpPr txBox="1"/>
          <p:nvPr/>
        </p:nvSpPr>
        <p:spPr>
          <a:xfrm>
            <a:off x="323528" y="1196752"/>
            <a:ext cx="4280284" cy="36933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Ολική </a:t>
            </a:r>
            <a:r>
              <a:rPr lang="el-GR" dirty="0" err="1" smtClean="0"/>
              <a:t>διαλυτοποίηση</a:t>
            </a:r>
            <a:r>
              <a:rPr lang="el-GR" dirty="0" smtClean="0"/>
              <a:t>– χρήση μείγματος 4 οξέων </a:t>
            </a:r>
            <a:r>
              <a:rPr lang="en-US" dirty="0" smtClean="0"/>
              <a:t> (HNO</a:t>
            </a:r>
            <a:r>
              <a:rPr lang="en-US" baseline="-25000" dirty="0" smtClean="0"/>
              <a:t>3</a:t>
            </a:r>
            <a:r>
              <a:rPr lang="en-US" dirty="0" smtClean="0"/>
              <a:t>-HClO</a:t>
            </a:r>
            <a:r>
              <a:rPr lang="en-US" baseline="-25000" dirty="0" smtClean="0"/>
              <a:t>4</a:t>
            </a:r>
            <a:r>
              <a:rPr lang="en-US" dirty="0" smtClean="0"/>
              <a:t>-</a:t>
            </a:r>
            <a:r>
              <a:rPr lang="el-GR" dirty="0" smtClean="0"/>
              <a:t>  </a:t>
            </a:r>
            <a:r>
              <a:rPr lang="en-US" b="1" i="1" dirty="0" smtClean="0"/>
              <a:t>HF</a:t>
            </a:r>
            <a:r>
              <a:rPr lang="en-US" dirty="0" smtClean="0"/>
              <a:t>-</a:t>
            </a:r>
            <a:r>
              <a:rPr lang="el-GR" dirty="0" smtClean="0"/>
              <a:t>  </a:t>
            </a:r>
            <a:r>
              <a:rPr lang="en-US" dirty="0" err="1" smtClean="0"/>
              <a:t>HCl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Μερική </a:t>
            </a:r>
            <a:r>
              <a:rPr lang="el-GR" dirty="0" err="1" smtClean="0"/>
              <a:t>διαλυτοποίηση</a:t>
            </a:r>
            <a:r>
              <a:rPr lang="el-GR" dirty="0" smtClean="0"/>
              <a:t> – χρήση ασθενών οξέων (πχ. </a:t>
            </a:r>
            <a:r>
              <a:rPr lang="en-US" dirty="0" smtClean="0"/>
              <a:t>HNO</a:t>
            </a:r>
            <a:r>
              <a:rPr lang="en-US" baseline="-25000" dirty="0" smtClean="0"/>
              <a:t>3</a:t>
            </a:r>
            <a:r>
              <a:rPr lang="en-US" dirty="0" smtClean="0"/>
              <a:t>-HCl-H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Απλές εκχυλίσεις  (χρήση ασθενών οξέων (πχ.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COOH</a:t>
            </a:r>
            <a:r>
              <a:rPr lang="el-GR" dirty="0" smtClean="0"/>
              <a:t>) ή οργανικών οξέων </a:t>
            </a:r>
            <a:r>
              <a:rPr lang="en-US" dirty="0" smtClean="0"/>
              <a:t>(EDTA)</a:t>
            </a:r>
            <a:r>
              <a:rPr lang="el-GR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Διαδοχικές εκχυλίσεις (προσφέρουν περισσότερες πληροφορίες για τις γεωχημικές φάσεις που φιλοξενούν τα στοιχεία)</a:t>
            </a:r>
            <a:endParaRPr lang="el-GR" dirty="0"/>
          </a:p>
        </p:txBody>
      </p:sp>
      <p:sp>
        <p:nvSpPr>
          <p:cNvPr id="5" name="9 - TextBox"/>
          <p:cNvSpPr txBox="1"/>
          <p:nvPr/>
        </p:nvSpPr>
        <p:spPr>
          <a:xfrm>
            <a:off x="1589312" y="5069427"/>
            <a:ext cx="305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Διαφορετικά αντιδραστήρια  </a:t>
            </a:r>
            <a:r>
              <a:rPr lang="el-GR" b="1" i="1" dirty="0" err="1" smtClean="0"/>
              <a:t>διαλυτοποιούν</a:t>
            </a:r>
            <a:r>
              <a:rPr lang="el-GR" b="1" i="1" dirty="0" smtClean="0"/>
              <a:t> διαφορετικά συστατικά του εδάφους</a:t>
            </a:r>
            <a:endParaRPr lang="el-GR" b="1" i="1" dirty="0"/>
          </a:p>
        </p:txBody>
      </p:sp>
      <p:sp>
        <p:nvSpPr>
          <p:cNvPr id="6" name="10 - TextBox"/>
          <p:cNvSpPr txBox="1"/>
          <p:nvPr/>
        </p:nvSpPr>
        <p:spPr>
          <a:xfrm>
            <a:off x="4603812" y="1196752"/>
            <a:ext cx="4186808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επιλογή της αναλυτικής μεθόδου εξαρτάται κυρίως από τους </a:t>
            </a:r>
            <a:r>
              <a:rPr lang="el-GR" b="1" i="1" dirty="0" smtClean="0"/>
              <a:t>στόχους της έρευνας και το είδος των πληροφοριών που αναμένεται να αντληθούν</a:t>
            </a:r>
            <a:r>
              <a:rPr lang="el-GR" dirty="0" smtClean="0"/>
              <a:t>. Άλλοι παράγοντες περιλαμβάνουν</a:t>
            </a:r>
            <a:r>
              <a:rPr lang="en-US" dirty="0" smtClean="0"/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κόστος αναλύσεων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διαθέσιμος χρόνος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διαθεσιμότητα χημικών αντιδραστηρίων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τα χημικά στοιχεία που πρόκειται να αναλυθούν</a:t>
            </a:r>
          </a:p>
          <a:p>
            <a:pPr algn="ctr"/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12 - Δεξιό βέλος"/>
          <p:cNvSpPr/>
          <p:nvPr/>
        </p:nvSpPr>
        <p:spPr>
          <a:xfrm>
            <a:off x="323528" y="5348530"/>
            <a:ext cx="1224136" cy="365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13 - Έλλειψη"/>
          <p:cNvSpPr/>
          <p:nvPr/>
        </p:nvSpPr>
        <p:spPr>
          <a:xfrm>
            <a:off x="2411760" y="1484784"/>
            <a:ext cx="396044" cy="324036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8430580" y="5962705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517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προσδιορισμού </a:t>
            </a:r>
            <a:r>
              <a:rPr lang="el-GR" sz="3200" dirty="0"/>
              <a:t>στοιχείων σε εδάφη </a:t>
            </a:r>
          </a:p>
        </p:txBody>
      </p:sp>
      <p:sp>
        <p:nvSpPr>
          <p:cNvPr id="14" name="5 - TextBox"/>
          <p:cNvSpPr txBox="1"/>
          <p:nvPr/>
        </p:nvSpPr>
        <p:spPr>
          <a:xfrm>
            <a:off x="3924248" y="108820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Μέθοδος </a:t>
            </a:r>
            <a:r>
              <a:rPr lang="en-US" dirty="0" smtClean="0"/>
              <a:t> </a:t>
            </a:r>
            <a:r>
              <a:rPr lang="el-GR" dirty="0" smtClean="0"/>
              <a:t>διαδοχικών εκλεκτικών εκχυλίσεων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Tessier</a:t>
            </a:r>
            <a:r>
              <a:rPr lang="en-US" dirty="0" smtClean="0"/>
              <a:t> et al., 1979) </a:t>
            </a:r>
            <a:endParaRPr lang="el-GR" dirty="0"/>
          </a:p>
        </p:txBody>
      </p:sp>
      <p:sp>
        <p:nvSpPr>
          <p:cNvPr id="15" name="6 - TextBox"/>
          <p:cNvSpPr txBox="1"/>
          <p:nvPr/>
        </p:nvSpPr>
        <p:spPr>
          <a:xfrm>
            <a:off x="3707905" y="2006545"/>
            <a:ext cx="5264930" cy="2800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</a:rPr>
              <a:t>α) Ανταλλάξιμη φάση (θέσεις </a:t>
            </a:r>
            <a:r>
              <a:rPr lang="el-GR" sz="1600" dirty="0" err="1" smtClean="0">
                <a:latin typeface="Calibri" pitchFamily="34" charset="0"/>
              </a:rPr>
              <a:t>ιοντοανταλλαγής</a:t>
            </a:r>
            <a:r>
              <a:rPr lang="el-GR" sz="1600" dirty="0" smtClean="0">
                <a:latin typeface="Calibri" pitchFamily="34" charset="0"/>
              </a:rPr>
              <a:t> και ειδικής προσρόφησης)</a:t>
            </a:r>
            <a:r>
              <a:rPr lang="en-US" sz="1600" dirty="0" smtClean="0">
                <a:latin typeface="Calibri" pitchFamily="34" charset="0"/>
              </a:rPr>
              <a:t>→</a:t>
            </a:r>
            <a:r>
              <a:rPr lang="el-GR" sz="1600" dirty="0" smtClean="0">
                <a:latin typeface="Calibri" pitchFamily="34" charset="0"/>
              </a:rPr>
              <a:t>π.χ. </a:t>
            </a:r>
            <a:r>
              <a:rPr lang="en-US" sz="1600" dirty="0" smtClean="0">
                <a:latin typeface="Calibri" pitchFamily="34" charset="0"/>
              </a:rPr>
              <a:t>MgCl</a:t>
            </a:r>
            <a:r>
              <a:rPr lang="en-US" sz="1600" baseline="-25000" dirty="0" smtClean="0">
                <a:latin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</a:rPr>
              <a:t>, CaCl</a:t>
            </a:r>
            <a:r>
              <a:rPr lang="en-US" sz="1600" baseline="-25000" dirty="0" smtClean="0">
                <a:latin typeface="Calibri" pitchFamily="34" charset="0"/>
              </a:rPr>
              <a:t>2</a:t>
            </a:r>
            <a:r>
              <a:rPr lang="el-GR" sz="1600" baseline="-25000" dirty="0" smtClean="0">
                <a:latin typeface="Calibri" pitchFamily="34" charset="0"/>
              </a:rPr>
              <a:t> </a:t>
            </a:r>
            <a:endParaRPr lang="el-GR" sz="1600" dirty="0" smtClean="0">
              <a:latin typeface="Calibri" pitchFamily="34" charset="0"/>
            </a:endParaRPr>
          </a:p>
          <a:p>
            <a:r>
              <a:rPr lang="el-GR" sz="1600" dirty="0" smtClean="0">
                <a:latin typeface="Calibri" pitchFamily="34" charset="0"/>
              </a:rPr>
              <a:t>β) ανθρακική φάση (κλάσμα συνδεδεμένο με ανθρακικά ορυκτά) →</a:t>
            </a:r>
            <a:r>
              <a:rPr lang="en-US" sz="1600" dirty="0" smtClean="0">
                <a:latin typeface="Calibri" pitchFamily="34" charset="0"/>
              </a:rPr>
              <a:t> CH</a:t>
            </a:r>
            <a:r>
              <a:rPr lang="en-US" sz="1600" baseline="-25000" dirty="0" smtClean="0">
                <a:latin typeface="Calibri" pitchFamily="34" charset="0"/>
              </a:rPr>
              <a:t>3</a:t>
            </a:r>
            <a:r>
              <a:rPr lang="en-US" sz="1600" dirty="0" smtClean="0">
                <a:latin typeface="Calibri" pitchFamily="34" charset="0"/>
              </a:rPr>
              <a:t>COOH</a:t>
            </a:r>
            <a:r>
              <a:rPr lang="el-GR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CH</a:t>
            </a:r>
            <a:r>
              <a:rPr lang="en-US" sz="1600" baseline="-25000" dirty="0" smtClean="0">
                <a:latin typeface="Calibri" pitchFamily="34" charset="0"/>
              </a:rPr>
              <a:t>3</a:t>
            </a:r>
            <a:r>
              <a:rPr lang="en-US" sz="1600" dirty="0" smtClean="0">
                <a:latin typeface="Calibri" pitchFamily="34" charset="0"/>
              </a:rPr>
              <a:t>COONa</a:t>
            </a:r>
            <a:endParaRPr lang="el-GR" sz="1600" dirty="0" smtClean="0">
              <a:latin typeface="Calibri" pitchFamily="34" charset="0"/>
            </a:endParaRPr>
          </a:p>
          <a:p>
            <a:r>
              <a:rPr lang="el-GR" sz="1600" dirty="0" smtClean="0">
                <a:latin typeface="Calibri" pitchFamily="34" charset="0"/>
              </a:rPr>
              <a:t>γ) αναγώγιμη φάση (κλάσμα συνδεδεμένο με οξείδια </a:t>
            </a:r>
            <a:r>
              <a:rPr lang="en-US" sz="1600" dirty="0" smtClean="0">
                <a:latin typeface="Calibri" pitchFamily="34" charset="0"/>
              </a:rPr>
              <a:t>Fe</a:t>
            </a:r>
            <a:r>
              <a:rPr lang="el-GR" sz="1600" dirty="0" smtClean="0">
                <a:latin typeface="Calibri" pitchFamily="34" charset="0"/>
              </a:rPr>
              <a:t>-</a:t>
            </a:r>
            <a:r>
              <a:rPr lang="en-US" sz="1600" dirty="0" err="1" smtClean="0">
                <a:latin typeface="Calibri" pitchFamily="34" charset="0"/>
              </a:rPr>
              <a:t>Mn</a:t>
            </a:r>
            <a:r>
              <a:rPr lang="el-GR" sz="1600" dirty="0" smtClean="0">
                <a:latin typeface="Calibri" pitchFamily="34" charset="0"/>
              </a:rPr>
              <a:t>)</a:t>
            </a:r>
            <a:r>
              <a:rPr lang="en-US" sz="1600" dirty="0" smtClean="0">
                <a:latin typeface="Calibri" pitchFamily="34" charset="0"/>
              </a:rPr>
              <a:t> →NH</a:t>
            </a:r>
            <a:r>
              <a:rPr lang="en-US" sz="1600" baseline="-25000" dirty="0" smtClean="0">
                <a:latin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</a:rPr>
              <a:t>.OH.HCl</a:t>
            </a:r>
          </a:p>
          <a:p>
            <a:r>
              <a:rPr lang="el-GR" sz="1600" dirty="0" smtClean="0">
                <a:latin typeface="Calibri" pitchFamily="34" charset="0"/>
              </a:rPr>
              <a:t>δ) οξειδώσιμη φάση (κλάσμα συνδεδεμένο με οργανικό υλικό και θειούχα ορυκτά) → Η</a:t>
            </a:r>
            <a:r>
              <a:rPr lang="el-GR" sz="1600" baseline="-25000" dirty="0" smtClean="0">
                <a:latin typeface="Calibri" pitchFamily="34" charset="0"/>
              </a:rPr>
              <a:t>2</a:t>
            </a:r>
            <a:r>
              <a:rPr lang="el-GR" sz="1600" dirty="0" smtClean="0">
                <a:latin typeface="Calibri" pitchFamily="34" charset="0"/>
              </a:rPr>
              <a:t>Ο</a:t>
            </a:r>
            <a:r>
              <a:rPr lang="el-GR" sz="1600" baseline="-25000" dirty="0" smtClean="0">
                <a:latin typeface="Calibri" pitchFamily="34" charset="0"/>
              </a:rPr>
              <a:t>2</a:t>
            </a:r>
            <a:endParaRPr lang="el-GR" sz="1600" dirty="0" smtClean="0">
              <a:latin typeface="Calibri" pitchFamily="34" charset="0"/>
            </a:endParaRPr>
          </a:p>
          <a:p>
            <a:r>
              <a:rPr lang="el-GR" sz="1600" dirty="0" smtClean="0">
                <a:latin typeface="Calibri" pitchFamily="34" charset="0"/>
              </a:rPr>
              <a:t>ε) </a:t>
            </a:r>
            <a:r>
              <a:rPr lang="el-GR" sz="1600" dirty="0" err="1" smtClean="0">
                <a:latin typeface="Calibri" pitchFamily="34" charset="0"/>
              </a:rPr>
              <a:t>υπολλειματική</a:t>
            </a:r>
            <a:r>
              <a:rPr lang="el-GR" sz="1600" dirty="0" smtClean="0">
                <a:latin typeface="Calibri" pitchFamily="34" charset="0"/>
              </a:rPr>
              <a:t> φάση( κλάσμα συνδεδεμένο με το πλέγμα πρωτογενών και δευτερογενών </a:t>
            </a:r>
            <a:r>
              <a:rPr lang="el-GR" sz="1600" dirty="0" err="1" smtClean="0">
                <a:latin typeface="Calibri" pitchFamily="34" charset="0"/>
              </a:rPr>
              <a:t>αργιλοπυριτικών</a:t>
            </a:r>
            <a:r>
              <a:rPr lang="el-GR" sz="1600" dirty="0" smtClean="0">
                <a:latin typeface="Calibri" pitchFamily="34" charset="0"/>
              </a:rPr>
              <a:t> ορυκτών </a:t>
            </a:r>
            <a:r>
              <a:rPr lang="el-GR" sz="1600" dirty="0" err="1" smtClean="0">
                <a:latin typeface="Calibri" pitchFamily="34" charset="0"/>
              </a:rPr>
              <a:t>→μείγμα</a:t>
            </a:r>
            <a:r>
              <a:rPr lang="el-GR" sz="1600" dirty="0" smtClean="0">
                <a:latin typeface="Calibri" pitchFamily="34" charset="0"/>
              </a:rPr>
              <a:t> από </a:t>
            </a:r>
            <a:r>
              <a:rPr lang="en-US" sz="1600" dirty="0" smtClean="0">
                <a:latin typeface="Calibri" pitchFamily="34" charset="0"/>
              </a:rPr>
              <a:t>HF, HNO</a:t>
            </a:r>
            <a:r>
              <a:rPr lang="en-US" sz="1600" baseline="-25000" dirty="0" smtClean="0">
                <a:latin typeface="Calibri" pitchFamily="34" charset="0"/>
              </a:rPr>
              <a:t>3</a:t>
            </a:r>
            <a:r>
              <a:rPr lang="el-GR" sz="1600" dirty="0" smtClean="0">
                <a:latin typeface="Calibri" pitchFamily="34" charset="0"/>
              </a:rPr>
              <a:t> και</a:t>
            </a:r>
            <a:r>
              <a:rPr lang="en-US" sz="1600" dirty="0" smtClean="0">
                <a:latin typeface="Calibri" pitchFamily="34" charset="0"/>
              </a:rPr>
              <a:t> HClO</a:t>
            </a:r>
            <a:r>
              <a:rPr lang="en-US" sz="1600" baseline="-25000" dirty="0" smtClean="0">
                <a:latin typeface="Calibri" pitchFamily="34" charset="0"/>
              </a:rPr>
              <a:t>4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6" name="7 - Βέλος προς τα κάτω"/>
          <p:cNvSpPr/>
          <p:nvPr/>
        </p:nvSpPr>
        <p:spPr>
          <a:xfrm>
            <a:off x="6617233" y="1730565"/>
            <a:ext cx="259023" cy="24351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2 - Ορθογώνιο"/>
          <p:cNvSpPr/>
          <p:nvPr/>
        </p:nvSpPr>
        <p:spPr>
          <a:xfrm>
            <a:off x="7044656" y="1695639"/>
            <a:ext cx="101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5 στάδια</a:t>
            </a:r>
            <a:endParaRPr lang="el-GR" i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21" y="1816243"/>
            <a:ext cx="3059832" cy="413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4 - Ορθογώνιο"/>
          <p:cNvSpPr/>
          <p:nvPr/>
        </p:nvSpPr>
        <p:spPr>
          <a:xfrm>
            <a:off x="267645" y="1136358"/>
            <a:ext cx="3637984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l-GR" dirty="0" smtClean="0"/>
              <a:t>Αναλυτικές μέθοδοι </a:t>
            </a:r>
          </a:p>
          <a:p>
            <a:pPr algn="ctr"/>
            <a:r>
              <a:rPr lang="el-GR" dirty="0" smtClean="0"/>
              <a:t>προσδιορισμού στοιχείων σε εδάφη </a:t>
            </a:r>
            <a:endParaRPr lang="el-GR" dirty="0"/>
          </a:p>
        </p:txBody>
      </p:sp>
      <p:sp>
        <p:nvSpPr>
          <p:cNvPr id="20" name="16 - TextBox"/>
          <p:cNvSpPr txBox="1"/>
          <p:nvPr/>
        </p:nvSpPr>
        <p:spPr>
          <a:xfrm>
            <a:off x="3183180" y="4939888"/>
            <a:ext cx="578965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/>
              <a:t>Τα χημικά αντιδραστήρια εφαρμόζονται με αυξανόμενη ισχύ (αντιδραστικότητα) ώστε τα ανακτώμενα κλάσματα να αντιστοιχούν σε χημικές μορφές των στοιχείων με μικρότερη κινητικότητα </a:t>
            </a:r>
            <a:endParaRPr lang="el-GR" i="1" dirty="0"/>
          </a:p>
        </p:txBody>
      </p:sp>
      <p:sp>
        <p:nvSpPr>
          <p:cNvPr id="21" name="9 - TextBox"/>
          <p:cNvSpPr txBox="1"/>
          <p:nvPr/>
        </p:nvSpPr>
        <p:spPr>
          <a:xfrm>
            <a:off x="179512" y="5979967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Rao</a:t>
            </a:r>
            <a:r>
              <a:rPr lang="en-US" sz="1200" i="1" dirty="0" smtClean="0"/>
              <a:t> et al., 2008, Water, Air and Soil Pollution</a:t>
            </a:r>
            <a:endParaRPr lang="el-GR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542" y="5395243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997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400" dirty="0"/>
              <a:t>Μορφές εμφάνισης ιχνοστοιχείων σε εδάφη</a:t>
            </a:r>
          </a:p>
        </p:txBody>
      </p:sp>
      <p:pic>
        <p:nvPicPr>
          <p:cNvPr id="3" name="Picture 2" descr="C:\Users\strati\Desktop\Educational material\Critical zone\Geochemical forms of metals in so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6904739" cy="4001853"/>
          </a:xfrm>
          <a:prstGeom prst="rect">
            <a:avLst/>
          </a:prstGeom>
          <a:noFill/>
        </p:spPr>
      </p:pic>
      <p:sp>
        <p:nvSpPr>
          <p:cNvPr id="4" name="4 - TextBox"/>
          <p:cNvSpPr txBox="1"/>
          <p:nvPr/>
        </p:nvSpPr>
        <p:spPr>
          <a:xfrm>
            <a:off x="791580" y="5300193"/>
            <a:ext cx="75608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3 κύριες μορφές</a:t>
            </a:r>
            <a:r>
              <a:rPr lang="en-US" sz="2000" dirty="0" smtClean="0"/>
              <a:t>: 1)</a:t>
            </a:r>
            <a:r>
              <a:rPr lang="el-GR" sz="2000" dirty="0" smtClean="0"/>
              <a:t> ιόντα στο εδαφικό διάλυμα, 2) προσροφημένα σε στερεές φάσεις, 3) συμμετοχή στη δομή στερεών φάσεων 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04331" y="4713531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448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Προσρόφηση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2915816" y="2314628"/>
            <a:ext cx="6051212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Η </a:t>
            </a:r>
            <a:r>
              <a:rPr lang="el-GR" b="1" u="sng" dirty="0" smtClean="0"/>
              <a:t>προσρόφηση</a:t>
            </a:r>
            <a:r>
              <a:rPr lang="el-GR" dirty="0" smtClean="0"/>
              <a:t> των ιχνοστοιχείων λαμβάνει χώρα σε αρνητικά φορτισμένες επιφάνειες  στερεών σωματιδίων (κυρίως αργιλικά ορυκτά και οξείδια </a:t>
            </a:r>
            <a:r>
              <a:rPr lang="en-US" dirty="0" smtClean="0"/>
              <a:t>Fe, </a:t>
            </a:r>
            <a:r>
              <a:rPr lang="en-US" dirty="0" err="1" smtClean="0"/>
              <a:t>Mn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Al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μέσω δύο μηχανισμών</a:t>
            </a:r>
            <a:r>
              <a:rPr lang="en-US" dirty="0" smtClean="0"/>
              <a:t>: </a:t>
            </a: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b="1" i="1" dirty="0" err="1" smtClean="0"/>
              <a:t>σύμπλοκα</a:t>
            </a:r>
            <a:r>
              <a:rPr lang="el-GR" b="1" i="1" dirty="0" smtClean="0"/>
              <a:t> εξωτερικής σφαίρας (</a:t>
            </a:r>
            <a:r>
              <a:rPr lang="en-US" b="1" i="1" dirty="0" smtClean="0"/>
              <a:t>outer-sphere complexes) </a:t>
            </a:r>
            <a:r>
              <a:rPr lang="el-GR" dirty="0" smtClean="0"/>
              <a:t>= δέσμευση των ιόντων στην επιφάνεια σωματιδίων με  δυνάμεις ηλεκτροστατικής φύσεως</a:t>
            </a:r>
            <a:r>
              <a:rPr lang="en-US" dirty="0" smtClean="0"/>
              <a:t> (</a:t>
            </a:r>
            <a:r>
              <a:rPr lang="el-GR" dirty="0" smtClean="0"/>
              <a:t>τα ιόντα διατηρούν το νερό ενυδάτωσης).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b="1" i="1" dirty="0" err="1" smtClean="0"/>
              <a:t>σύμπλοκα</a:t>
            </a:r>
            <a:r>
              <a:rPr lang="el-GR" b="1" i="1" dirty="0" smtClean="0"/>
              <a:t> εσωτερικής σφαίρας (</a:t>
            </a:r>
            <a:r>
              <a:rPr lang="en-US" b="1" i="1" dirty="0" smtClean="0"/>
              <a:t>inner-sphere complexes) </a:t>
            </a:r>
            <a:r>
              <a:rPr lang="el-GR" dirty="0" smtClean="0"/>
              <a:t>= δέσμευση απευθείας των ιόντων στις λειτουργικές ομάδες, κυρίως </a:t>
            </a:r>
            <a:r>
              <a:rPr lang="en-US" dirty="0" smtClean="0"/>
              <a:t>-OH, - O</a:t>
            </a:r>
            <a:r>
              <a:rPr lang="el-GR" dirty="0" smtClean="0"/>
              <a:t>, της επιφάνειας των στερεών σωματιδίων. Αυτά τα </a:t>
            </a:r>
            <a:r>
              <a:rPr lang="el-GR" dirty="0" err="1" smtClean="0"/>
              <a:t>σύμπλοκα</a:t>
            </a:r>
            <a:r>
              <a:rPr lang="el-GR" dirty="0" smtClean="0"/>
              <a:t> δε χαρακτηρίζονται από μόρια νερού μεταξύ του ιόντος και της επιφάνειας με αποτέλεσμα ο δεσμός να είναι ισχυρότερος.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875710" y="1275147"/>
            <a:ext cx="809131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Προσρόφηση (</a:t>
            </a:r>
            <a:r>
              <a:rPr lang="en-US" dirty="0" smtClean="0"/>
              <a:t>adsorption) </a:t>
            </a:r>
            <a:r>
              <a:rPr lang="el-GR" dirty="0" smtClean="0"/>
              <a:t>ορίζεται η απομάκρυνση ενός ιόντος στην επιφάνεια ενός στερεού σωματιδίου, χωρίς τη δημιουργία μιας τυπικής τρισδιάστατης μοριακής δομής, χαρακτηριστικής για ένα ορυκτό</a:t>
            </a:r>
            <a:r>
              <a:rPr lang="en-US" dirty="0" smtClean="0"/>
              <a:t>. </a:t>
            </a:r>
            <a:endParaRPr lang="el-GR" dirty="0"/>
          </a:p>
        </p:txBody>
      </p:sp>
      <p:sp>
        <p:nvSpPr>
          <p:cNvPr id="5" name="4 - Δεξιό βέλος"/>
          <p:cNvSpPr/>
          <p:nvPr/>
        </p:nvSpPr>
        <p:spPr>
          <a:xfrm>
            <a:off x="133926" y="1556792"/>
            <a:ext cx="62165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 descr="C:\Users\strati\Desktop\Εικόνα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04610"/>
            <a:ext cx="2559865" cy="34131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48290" y="5863156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711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Κάθε στοιχείο χαρακτηρίζεται από διαφορετική συμμετοχή στις διάφορες γεωχημικές φάσεις </a:t>
            </a:r>
          </a:p>
        </p:txBody>
      </p:sp>
      <p:pic>
        <p:nvPicPr>
          <p:cNvPr id="3" name="Picture 2" descr="C:\Users\strati\Desktop\pH SOLUBI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5040560" cy="1935723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5475926" y="1485676"/>
            <a:ext cx="356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Ποσοστιαία κατανομή</a:t>
            </a:r>
            <a:r>
              <a:rPr lang="en-US" sz="1600" dirty="0" smtClean="0"/>
              <a:t> Cu, </a:t>
            </a:r>
            <a:r>
              <a:rPr lang="en-US" sz="1600" dirty="0" err="1" smtClean="0"/>
              <a:t>Cd</a:t>
            </a:r>
            <a:r>
              <a:rPr lang="en-US" sz="1600" dirty="0" smtClean="0"/>
              <a:t> </a:t>
            </a:r>
            <a:r>
              <a:rPr lang="el-GR" sz="1600" dirty="0" smtClean="0"/>
              <a:t>και </a:t>
            </a:r>
            <a:r>
              <a:rPr lang="en-US" sz="1600" dirty="0" err="1" smtClean="0"/>
              <a:t>Pb</a:t>
            </a:r>
            <a:r>
              <a:rPr lang="en-US" sz="1600" dirty="0" smtClean="0"/>
              <a:t> </a:t>
            </a:r>
            <a:r>
              <a:rPr lang="el-GR" sz="1600" dirty="0" smtClean="0"/>
              <a:t>μεταξύ του οργανικού υλικού, οξειδίων</a:t>
            </a:r>
            <a:r>
              <a:rPr lang="en-US" sz="1600" dirty="0" smtClean="0"/>
              <a:t> Fe </a:t>
            </a:r>
            <a:r>
              <a:rPr lang="el-GR" sz="1600" dirty="0" smtClean="0"/>
              <a:t>και </a:t>
            </a:r>
            <a:r>
              <a:rPr lang="en-US" sz="1600" dirty="0" err="1" smtClean="0"/>
              <a:t>Mn</a:t>
            </a:r>
            <a:r>
              <a:rPr lang="en-US" sz="1600" dirty="0" smtClean="0"/>
              <a:t> </a:t>
            </a:r>
            <a:r>
              <a:rPr lang="el-GR" sz="1600" dirty="0" smtClean="0"/>
              <a:t>και αργιλικών ορυκτών για εδάφη ολικών συγκεντρώσεων 135, 3 και </a:t>
            </a:r>
            <a:r>
              <a:rPr lang="en-US" sz="1600" dirty="0" smtClean="0"/>
              <a:t>300 mg/kg</a:t>
            </a:r>
            <a:r>
              <a:rPr lang="el-GR" sz="1600" dirty="0" smtClean="0"/>
              <a:t> αντίστοιχα</a:t>
            </a:r>
            <a:r>
              <a:rPr lang="en-US" sz="1600" dirty="0" smtClean="0"/>
              <a:t>. </a:t>
            </a:r>
            <a:endParaRPr lang="el-GR" sz="1600" dirty="0"/>
          </a:p>
        </p:txBody>
      </p:sp>
      <p:sp>
        <p:nvSpPr>
          <p:cNvPr id="5" name="5 - TextBox"/>
          <p:cNvSpPr txBox="1"/>
          <p:nvPr/>
        </p:nvSpPr>
        <p:spPr>
          <a:xfrm>
            <a:off x="615113" y="5822006"/>
            <a:ext cx="31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 oxide coatings on serpentine</a:t>
            </a:r>
            <a:endParaRPr lang="el-GR" dirty="0"/>
          </a:p>
        </p:txBody>
      </p:sp>
      <p:pic>
        <p:nvPicPr>
          <p:cNvPr id="6" name="Picture 5" descr="C:\Users\strati\Desktop\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9423" y="3445630"/>
            <a:ext cx="3216816" cy="2349880"/>
          </a:xfrm>
          <a:prstGeom prst="rect">
            <a:avLst/>
          </a:prstGeom>
          <a:noFill/>
        </p:spPr>
      </p:pic>
      <p:sp>
        <p:nvSpPr>
          <p:cNvPr id="7" name="7 - TextBox"/>
          <p:cNvSpPr txBox="1"/>
          <p:nvPr/>
        </p:nvSpPr>
        <p:spPr>
          <a:xfrm>
            <a:off x="4572000" y="5714284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Προσρόφηση ιχνοστοιχείων από τον </a:t>
            </a:r>
            <a:r>
              <a:rPr lang="el-GR" sz="1600" dirty="0" err="1" smtClean="0"/>
              <a:t>γκαιτίτη</a:t>
            </a:r>
            <a:r>
              <a:rPr lang="el-GR" sz="1600" dirty="0" smtClean="0"/>
              <a:t>  έπειτα από αντίδραση 2 ωρών</a:t>
            </a:r>
            <a:endParaRPr lang="el-GR" sz="1600" dirty="0"/>
          </a:p>
        </p:txBody>
      </p:sp>
      <p:sp>
        <p:nvSpPr>
          <p:cNvPr id="9" name="8 - Δεξιό βέλος"/>
          <p:cNvSpPr/>
          <p:nvPr/>
        </p:nvSpPr>
        <p:spPr>
          <a:xfrm rot="10800000">
            <a:off x="4960541" y="2032836"/>
            <a:ext cx="515385" cy="372390"/>
          </a:xfrm>
          <a:prstGeom prst="rightArrow">
            <a:avLst>
              <a:gd name="adj1" fmla="val 50000"/>
              <a:gd name="adj2" fmla="val 64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2" descr="C:\Users\strati\Desktop\a final s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112" y="3506387"/>
            <a:ext cx="3052165" cy="2289124"/>
          </a:xfrm>
          <a:prstGeom prst="rect">
            <a:avLst/>
          </a:prstGeom>
          <a:noFill/>
        </p:spPr>
      </p:pic>
      <p:sp>
        <p:nvSpPr>
          <p:cNvPr id="11" name="9 - TextBox"/>
          <p:cNvSpPr txBox="1"/>
          <p:nvPr/>
        </p:nvSpPr>
        <p:spPr>
          <a:xfrm>
            <a:off x="5681700" y="2860055"/>
            <a:ext cx="28181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i="1" dirty="0" smtClean="0"/>
              <a:t>Η σημασία του </a:t>
            </a:r>
            <a:r>
              <a:rPr lang="en-US" i="1" dirty="0" smtClean="0"/>
              <a:t>pH</a:t>
            </a:r>
            <a:r>
              <a:rPr lang="el-GR" i="1" dirty="0" smtClean="0"/>
              <a:t> στην προσρόφηση ιχνοστοιχείων</a:t>
            </a:r>
            <a:endParaRPr lang="el-GR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1591" y="5498260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859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στην επιφάνεια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Διεργασίες στην κρίσιμη ζώνη - Γεωχημεία εδαφών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400" dirty="0"/>
              <a:t>Γεωχημική αντιδραστικότητα των στοιχείων</a:t>
            </a:r>
          </a:p>
        </p:txBody>
      </p:sp>
      <p:sp>
        <p:nvSpPr>
          <p:cNvPr id="3" name="5 - TextBox"/>
          <p:cNvSpPr txBox="1"/>
          <p:nvPr/>
        </p:nvSpPr>
        <p:spPr>
          <a:xfrm>
            <a:off x="457200" y="537321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Γεωχημική αντιδραστικότητα των στοιχείων σε συνάρτηση με τα κλάσματα συμμετοχής τους και τις κύριες διεργασίες που λαμβάνουν χώρα στα εδάφη </a:t>
            </a:r>
            <a:endParaRPr lang="el-GR" sz="2000" dirty="0"/>
          </a:p>
        </p:txBody>
      </p:sp>
      <p:pic>
        <p:nvPicPr>
          <p:cNvPr id="4" name="Picture 2" descr="C:\Users\strati\Desktop\Educational material\Critical zone\availabi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08140"/>
            <a:ext cx="5760640" cy="3742110"/>
          </a:xfrm>
          <a:prstGeom prst="rect">
            <a:avLst/>
          </a:prstGeom>
          <a:noFill/>
        </p:spPr>
      </p:pic>
      <p:sp>
        <p:nvSpPr>
          <p:cNvPr id="5" name="7 - TextBox"/>
          <p:cNvSpPr txBox="1"/>
          <p:nvPr/>
        </p:nvSpPr>
        <p:spPr>
          <a:xfrm>
            <a:off x="6084168" y="496817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Rodrigues</a:t>
            </a:r>
            <a:r>
              <a:rPr lang="en-US" sz="1200" i="1" dirty="0" smtClean="0"/>
              <a:t> et al., 2010, Chemosphere</a:t>
            </a:r>
            <a:endParaRPr lang="el-GR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3423" y="4531041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640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l-GR" dirty="0"/>
              <a:t>Γεωχημική χαρτογράφηση αγροτικών εδαφών της Ευρώπης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80" y="1608185"/>
            <a:ext cx="4797993" cy="427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6 - TextBox"/>
          <p:cNvSpPr txBox="1"/>
          <p:nvPr/>
        </p:nvSpPr>
        <p:spPr>
          <a:xfrm>
            <a:off x="565678" y="5887029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Χάρτης δειγματοληψίας αγροτικών εδαφών </a:t>
            </a:r>
            <a:endParaRPr lang="el-GR" dirty="0"/>
          </a:p>
        </p:txBody>
      </p:sp>
      <p:sp>
        <p:nvSpPr>
          <p:cNvPr id="5" name="7 - TextBox"/>
          <p:cNvSpPr txBox="1"/>
          <p:nvPr/>
        </p:nvSpPr>
        <p:spPr>
          <a:xfrm>
            <a:off x="5508104" y="1608185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33 Ευρωπαϊκές χώρες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l-GR" dirty="0" smtClean="0"/>
              <a:t> 2100 αγροτικά δείγματα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</a:t>
            </a:r>
            <a:r>
              <a:rPr lang="el-GR" dirty="0" smtClean="0"/>
              <a:t>1 δείγμα ανά 2500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r>
              <a:rPr lang="el-GR" dirty="0" smtClean="0"/>
              <a:t>από τα οποία 53 δείγματα ήταν από τον ελληνικό χώρο.</a:t>
            </a:r>
            <a:endParaRPr lang="el-GR" dirty="0"/>
          </a:p>
        </p:txBody>
      </p:sp>
      <p:sp>
        <p:nvSpPr>
          <p:cNvPr id="6" name="8 - Βέλος προς τα κάτω"/>
          <p:cNvSpPr/>
          <p:nvPr/>
        </p:nvSpPr>
        <p:spPr>
          <a:xfrm>
            <a:off x="6768244" y="198884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9 - TextBox"/>
          <p:cNvSpPr txBox="1"/>
          <p:nvPr/>
        </p:nvSpPr>
        <p:spPr>
          <a:xfrm>
            <a:off x="5569768" y="3830057"/>
            <a:ext cx="2890664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Συμμετοχή πολλών ειδικοτήτων</a:t>
            </a:r>
            <a:r>
              <a:rPr lang="en-US" dirty="0" smtClean="0"/>
              <a:t>: </a:t>
            </a:r>
            <a:r>
              <a:rPr lang="el-GR" dirty="0" smtClean="0"/>
              <a:t>γεωλόγοι, γεωχημικοί, χημικοί, στατιστικολόγοι από Πανεπιστήμια, Γεωλογικές Υπηρεσίες, Υπουργεία των Ευρωπαϊκών χωρών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169044" y="5892395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878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Γεωχημικοί χάρτες κατανομής </a:t>
            </a:r>
            <a:r>
              <a:rPr lang="en-US" dirty="0"/>
              <a:t>Cr </a:t>
            </a:r>
            <a:r>
              <a:rPr lang="el-GR" dirty="0"/>
              <a:t>και </a:t>
            </a:r>
            <a:r>
              <a:rPr lang="en-US" dirty="0"/>
              <a:t>As </a:t>
            </a:r>
            <a:r>
              <a:rPr lang="el-GR" dirty="0"/>
              <a:t>στα αγροτικά εδάφη της Ευρώπης. </a:t>
            </a:r>
          </a:p>
        </p:txBody>
      </p:sp>
      <p:pic>
        <p:nvPicPr>
          <p:cNvPr id="3" name="Picture 3" descr="C:\Users\strati\Desktop\Educational material\Critical zone\Fig_11.21.5_Cr_AR-Ap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33299"/>
            <a:ext cx="3277425" cy="321983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33299"/>
            <a:ext cx="3278107" cy="32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8 - TextBox"/>
          <p:cNvSpPr txBox="1"/>
          <p:nvPr/>
        </p:nvSpPr>
        <p:spPr>
          <a:xfrm>
            <a:off x="323528" y="4668797"/>
            <a:ext cx="836327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Οι φυσικές γεωλογικές διεργασίες καθορίζουν τη γεωχημεία του εδάφους. Η σαφής διαφορά στα επίπεδα των συγκεντρώσεων μεταξύ της Βόρειας και της Νότιας Ευρώπης</a:t>
            </a:r>
            <a:r>
              <a:rPr lang="en-US" dirty="0" smtClean="0"/>
              <a:t> </a:t>
            </a:r>
            <a:r>
              <a:rPr lang="el-GR" dirty="0" smtClean="0"/>
              <a:t>συνδέεται με το νοτιότερο όριο της τελευταίας παγετώδους περιόδου.  </a:t>
            </a:r>
            <a:endParaRPr lang="el-GR" dirty="0"/>
          </a:p>
        </p:txBody>
      </p:sp>
      <p:sp>
        <p:nvSpPr>
          <p:cNvPr id="6" name="14 - TextBox"/>
          <p:cNvSpPr txBox="1"/>
          <p:nvPr/>
        </p:nvSpPr>
        <p:spPr>
          <a:xfrm>
            <a:off x="323528" y="5607788"/>
            <a:ext cx="836327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Τα εδάφη από τη Νότια Ευρώπη είναι μεγαλύτερης ηλικίας και περισσότερο λεπτόκοκκα με</a:t>
            </a:r>
            <a:r>
              <a:rPr lang="en-US" sz="1600" dirty="0" smtClean="0"/>
              <a:t> </a:t>
            </a:r>
            <a:r>
              <a:rPr lang="el-GR" sz="1600" dirty="0" smtClean="0"/>
              <a:t>αποτέλεσμα να χαρακτηρίζονται από υψηλότερες συγκεντρώσεις χημικών στοιχείων. </a:t>
            </a:r>
            <a:endParaRPr lang="el-G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139284" y="4236749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8069" y="4236749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2309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Γεωχημική χαρτογράφηση επιφανειακών εδαφών της πόλης των Αθηνών</a:t>
            </a:r>
            <a:endParaRPr lang="el-GR" sz="3600" dirty="0"/>
          </a:p>
        </p:txBody>
      </p:sp>
      <p:sp>
        <p:nvSpPr>
          <p:cNvPr id="2" name="Rectangle 1"/>
          <p:cNvSpPr/>
          <p:nvPr/>
        </p:nvSpPr>
        <p:spPr>
          <a:xfrm>
            <a:off x="5940152" y="1417638"/>
            <a:ext cx="2828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(</a:t>
            </a:r>
            <a:r>
              <a:rPr lang="en-US" sz="1600" i="1" dirty="0" err="1"/>
              <a:t>Argyraki</a:t>
            </a:r>
            <a:r>
              <a:rPr lang="en-US" sz="1600" i="1" dirty="0"/>
              <a:t> and </a:t>
            </a:r>
            <a:r>
              <a:rPr lang="en-US" sz="1600" i="1" dirty="0" err="1"/>
              <a:t>Kelepertzis</a:t>
            </a:r>
            <a:r>
              <a:rPr lang="en-US" sz="1600" i="1" dirty="0"/>
              <a:t> 2014</a:t>
            </a:r>
            <a:r>
              <a:rPr lang="en-US" sz="1600" dirty="0"/>
              <a:t>)</a:t>
            </a:r>
            <a:r>
              <a:rPr lang="el-GR" sz="1600" dirty="0"/>
              <a:t> </a:t>
            </a:r>
            <a:endParaRPr lang="en-US" sz="1600" dirty="0"/>
          </a:p>
        </p:txBody>
      </p:sp>
      <p:pic>
        <p:nvPicPr>
          <p:cNvPr id="4" name="Picture 2" descr="C:\Users\strati\Desktop\Ergasies\soil Athens\Geochemistry paper\Submission\Revision by the Editor\revision2\Fig1_sample map_paperR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582" y="1417638"/>
            <a:ext cx="3254329" cy="4646679"/>
          </a:xfrm>
          <a:prstGeom prst="rect">
            <a:avLst/>
          </a:prstGeom>
          <a:noFill/>
        </p:spPr>
      </p:pic>
      <p:pic>
        <p:nvPicPr>
          <p:cNvPr id="5" name="Picture 2" descr="E:\DCIM\101NCD40\DSC_00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77654" y="1875208"/>
            <a:ext cx="2940594" cy="195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13"/>
          <p:cNvGrpSpPr/>
          <p:nvPr/>
        </p:nvGrpSpPr>
        <p:grpSpPr>
          <a:xfrm>
            <a:off x="4288064" y="4771426"/>
            <a:ext cx="1380167" cy="1458308"/>
            <a:chOff x="755578" y="5013176"/>
            <a:chExt cx="2088230" cy="1844820"/>
          </a:xfrm>
        </p:grpSpPr>
        <p:sp>
          <p:nvSpPr>
            <p:cNvPr id="7" name="Rectangle 5"/>
            <p:cNvSpPr/>
            <p:nvPr/>
          </p:nvSpPr>
          <p:spPr>
            <a:xfrm>
              <a:off x="1259632" y="5085184"/>
              <a:ext cx="1512168" cy="136815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1691680" y="6488665"/>
              <a:ext cx="69762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 m</a:t>
              </a:r>
              <a:endParaRPr lang="en-GB" dirty="0"/>
            </a:p>
          </p:txBody>
        </p:sp>
        <p:sp>
          <p:nvSpPr>
            <p:cNvPr id="10" name="TextBox 7"/>
            <p:cNvSpPr txBox="1"/>
            <p:nvPr/>
          </p:nvSpPr>
          <p:spPr>
            <a:xfrm rot="16200000">
              <a:off x="591430" y="546535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 m</a:t>
              </a:r>
              <a:endParaRPr lang="en-GB" dirty="0"/>
            </a:p>
          </p:txBody>
        </p:sp>
        <p:sp>
          <p:nvSpPr>
            <p:cNvPr id="11" name="Oval 8"/>
            <p:cNvSpPr/>
            <p:nvPr/>
          </p:nvSpPr>
          <p:spPr>
            <a:xfrm>
              <a:off x="2699792" y="5013176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9"/>
            <p:cNvSpPr/>
            <p:nvPr/>
          </p:nvSpPr>
          <p:spPr>
            <a:xfrm>
              <a:off x="2699792" y="6381328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0"/>
            <p:cNvSpPr/>
            <p:nvPr/>
          </p:nvSpPr>
          <p:spPr>
            <a:xfrm>
              <a:off x="1187624" y="5013176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1"/>
            <p:cNvSpPr/>
            <p:nvPr/>
          </p:nvSpPr>
          <p:spPr>
            <a:xfrm>
              <a:off x="1187624" y="6381328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2"/>
            <p:cNvSpPr/>
            <p:nvPr/>
          </p:nvSpPr>
          <p:spPr>
            <a:xfrm>
              <a:off x="1907704" y="5661248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15 - TextBox"/>
          <p:cNvSpPr txBox="1"/>
          <p:nvPr/>
        </p:nvSpPr>
        <p:spPr>
          <a:xfrm>
            <a:off x="6755694" y="3016980"/>
            <a:ext cx="1928113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l-GR" sz="1600" dirty="0" smtClean="0"/>
              <a:t> 238 επιφανειακά δείγματα</a:t>
            </a:r>
            <a:r>
              <a:rPr lang="en-US" sz="1600" dirty="0" smtClean="0"/>
              <a:t> (0-10 cm)</a:t>
            </a:r>
            <a:endParaRPr lang="el-GR" sz="1600" dirty="0" smtClean="0"/>
          </a:p>
          <a:p>
            <a:pPr algn="ctr">
              <a:buFont typeface="Wingdings" pitchFamily="2" charset="2"/>
              <a:buChar char="q"/>
            </a:pPr>
            <a:endParaRPr lang="el-GR" sz="1600" dirty="0" smtClean="0"/>
          </a:p>
          <a:p>
            <a:pPr algn="ctr">
              <a:buFont typeface="Wingdings" pitchFamily="2" charset="2"/>
              <a:buChar char="q"/>
            </a:pPr>
            <a:r>
              <a:rPr lang="el-GR" sz="1600" dirty="0" smtClean="0"/>
              <a:t> συλλογή βάσει τετραγωνικού </a:t>
            </a:r>
            <a:r>
              <a:rPr lang="el-GR" sz="1600" dirty="0" err="1" smtClean="0"/>
              <a:t>κάναβου</a:t>
            </a:r>
            <a:r>
              <a:rPr lang="el-GR" sz="1600" dirty="0" smtClean="0"/>
              <a:t> με διαστάσεις κελιών 1</a:t>
            </a:r>
            <a:r>
              <a:rPr lang="en-US" sz="1600" dirty="0" smtClean="0"/>
              <a:t>km x 1km</a:t>
            </a:r>
            <a:endParaRPr lang="el-GR" sz="1600" dirty="0" smtClean="0"/>
          </a:p>
          <a:p>
            <a:pPr algn="ctr">
              <a:buFont typeface="Wingdings" pitchFamily="2" charset="2"/>
              <a:buChar char="q"/>
            </a:pPr>
            <a:endParaRPr lang="en-US" sz="1600" dirty="0" smtClean="0"/>
          </a:p>
          <a:p>
            <a:pPr algn="ctr"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l-GR" sz="1600" dirty="0" smtClean="0"/>
              <a:t>χώνευση με μίγμα </a:t>
            </a:r>
            <a:r>
              <a:rPr lang="en-US" sz="1600" dirty="0" smtClean="0"/>
              <a:t>HNO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-HCl-HClO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-HF</a:t>
            </a:r>
            <a:endParaRPr lang="el-GR" sz="1600" dirty="0"/>
          </a:p>
        </p:txBody>
      </p:sp>
      <p:sp>
        <p:nvSpPr>
          <p:cNvPr id="17" name="17 - TextBox"/>
          <p:cNvSpPr txBox="1"/>
          <p:nvPr/>
        </p:nvSpPr>
        <p:spPr>
          <a:xfrm>
            <a:off x="4185807" y="3830390"/>
            <a:ext cx="190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Τρόπος συλλογής δειγμάτων</a:t>
            </a:r>
            <a:endParaRPr lang="el-GR" dirty="0"/>
          </a:p>
        </p:txBody>
      </p:sp>
      <p:sp>
        <p:nvSpPr>
          <p:cNvPr id="18" name="18 - Βέλος προς τα κάτω"/>
          <p:cNvSpPr/>
          <p:nvPr/>
        </p:nvSpPr>
        <p:spPr>
          <a:xfrm>
            <a:off x="4908518" y="4455131"/>
            <a:ext cx="393669" cy="3399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3554878" y="5631995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2190" y="3885011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8713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Γεωχημικοί χάρτες κατανομής κύριων στοιχείων και ιχνοστοιχείων σε εδάφη από την Αθήνα</a:t>
            </a:r>
          </a:p>
        </p:txBody>
      </p:sp>
      <p:pic>
        <p:nvPicPr>
          <p:cNvPr id="3" name="Picture 4" descr="C:\Users\strati\Desktop\Ergasies\soil Athens\Geochemistry paper\Submission\final submission\Figures\Fig6a_paperfig_6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318" y="1397567"/>
            <a:ext cx="3086681" cy="4047657"/>
          </a:xfrm>
          <a:prstGeom prst="rect">
            <a:avLst/>
          </a:prstGeom>
          <a:noFill/>
        </p:spPr>
      </p:pic>
      <p:pic>
        <p:nvPicPr>
          <p:cNvPr id="4" name="Picture 5" descr="C:\Users\strati\Desktop\Ergasies\soil Athens\Geochemistry paper\Submission\final submission\Figures\Fig6b_paperfig_6b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97567"/>
            <a:ext cx="3032947" cy="4047657"/>
          </a:xfrm>
          <a:prstGeom prst="rect">
            <a:avLst/>
          </a:prstGeom>
          <a:noFill/>
        </p:spPr>
      </p:pic>
      <p:sp>
        <p:nvSpPr>
          <p:cNvPr id="5" name="7 - TextBox"/>
          <p:cNvSpPr txBox="1"/>
          <p:nvPr/>
        </p:nvSpPr>
        <p:spPr>
          <a:xfrm>
            <a:off x="683567" y="5589240"/>
            <a:ext cx="777686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/>
              <a:t>Σε αυτήν την πυκνότητα δειγματοληψίας γίνεται εμφανής η διάκριση φυσικών και ανθρωπογενών πηγών εμπλουτισμού των στοιχείων</a:t>
            </a:r>
            <a:endParaRPr lang="el-GR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39815" y="4869160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490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Εδαφογεωχημική έρευνα στο Στρατώνι Χαλκιδικής </a:t>
            </a:r>
            <a:r>
              <a:rPr lang="en-GB" sz="3200" i="1" dirty="0">
                <a:latin typeface="Calibri" pitchFamily="34" charset="0"/>
              </a:rPr>
              <a:t>(</a:t>
            </a:r>
            <a:r>
              <a:rPr lang="en-GB" sz="2800" i="1" dirty="0" err="1">
                <a:latin typeface="Calibri" pitchFamily="34" charset="0"/>
              </a:rPr>
              <a:t>Argyraki</a:t>
            </a:r>
            <a:r>
              <a:rPr lang="en-GB" sz="2800" i="1" dirty="0">
                <a:latin typeface="Calibri" pitchFamily="34" charset="0"/>
              </a:rPr>
              <a:t> et al 2007</a:t>
            </a:r>
            <a:r>
              <a:rPr lang="en-GB" sz="3200" i="1" dirty="0">
                <a:latin typeface="Calibri" pitchFamily="34" charset="0"/>
              </a:rPr>
              <a:t>)</a:t>
            </a:r>
            <a:endParaRPr lang="el-GR" sz="3200" dirty="0">
              <a:latin typeface="Calibri" pitchFamily="34" charset="0"/>
            </a:endParaRPr>
          </a:p>
        </p:txBody>
      </p:sp>
      <p:graphicFrame>
        <p:nvGraphicFramePr>
          <p:cNvPr id="16" name="Group 3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47948"/>
              </p:ext>
            </p:extLst>
          </p:nvPr>
        </p:nvGraphicFramePr>
        <p:xfrm>
          <a:off x="457200" y="1340769"/>
          <a:ext cx="8208912" cy="24079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98496"/>
                <a:gridCol w="1178586"/>
                <a:gridCol w="851448"/>
                <a:gridCol w="1240420"/>
                <a:gridCol w="1124559"/>
                <a:gridCol w="1272634"/>
                <a:gridCol w="1542769"/>
              </a:tblGrid>
              <a:tr h="265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Element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Stratoni mean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Global soil mean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UK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DOE-ICRCL)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France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Canada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371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Small garden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Open area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Action limit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Industrial area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91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Pb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1090</a:t>
                      </a:r>
                      <a:endParaRPr kumimoji="0" lang="el-G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91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Zn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878</a:t>
                      </a:r>
                      <a:endParaRPr kumimoji="0" lang="el-G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280-560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92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Cu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184</a:t>
                      </a:r>
                      <a:endParaRPr kumimoji="0" lang="el-G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140-280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91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Cd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6.2</a:t>
                      </a:r>
                      <a:endParaRPr kumimoji="0" lang="el-G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12-15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91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635</a:t>
                      </a:r>
                      <a:endParaRPr kumimoji="0" lang="el-G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7" name="4 - TextBox"/>
          <p:cNvSpPr txBox="1"/>
          <p:nvPr/>
        </p:nvSpPr>
        <p:spPr>
          <a:xfrm>
            <a:off x="457200" y="1880155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>
                <a:solidFill>
                  <a:srgbClr val="FF0000"/>
                </a:solidFill>
              </a:rPr>
              <a:t>Συγκεντρώσεις σε </a:t>
            </a:r>
            <a:r>
              <a:rPr lang="en-US" sz="1200" i="1" dirty="0" smtClean="0">
                <a:solidFill>
                  <a:srgbClr val="FF0000"/>
                </a:solidFill>
              </a:rPr>
              <a:t>mg/kg</a:t>
            </a:r>
            <a:endParaRPr lang="el-GR" sz="1200" i="1" dirty="0">
              <a:solidFill>
                <a:srgbClr val="FF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780287"/>
            <a:ext cx="2674639" cy="191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7 - TextBox"/>
          <p:cNvSpPr txBox="1"/>
          <p:nvPr/>
        </p:nvSpPr>
        <p:spPr>
          <a:xfrm>
            <a:off x="237298" y="5677490"/>
            <a:ext cx="348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Αποτελέσματα διαδοχικών εκχυλίσεων</a:t>
            </a:r>
            <a:endParaRPr lang="el-GR" sz="1600" dirty="0"/>
          </a:p>
        </p:txBody>
      </p:sp>
      <p:sp>
        <p:nvSpPr>
          <p:cNvPr id="20" name="8 - Ορθογώνιο"/>
          <p:cNvSpPr/>
          <p:nvPr/>
        </p:nvSpPr>
        <p:spPr>
          <a:xfrm>
            <a:off x="237298" y="5953467"/>
            <a:ext cx="5534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(</a:t>
            </a:r>
            <a:r>
              <a:rPr lang="en-US" sz="1200" dirty="0" smtClean="0"/>
              <a:t>I </a:t>
            </a:r>
            <a:r>
              <a:rPr lang="el-GR" sz="1200" dirty="0" smtClean="0"/>
              <a:t>ανταλλάξιμη</a:t>
            </a:r>
            <a:r>
              <a:rPr lang="en-US" sz="1200" dirty="0" smtClean="0"/>
              <a:t>, II </a:t>
            </a:r>
            <a:r>
              <a:rPr lang="el-GR" sz="1200" dirty="0" smtClean="0"/>
              <a:t>ανθρακικά ορυκτά</a:t>
            </a:r>
            <a:r>
              <a:rPr lang="en-US" sz="1200" dirty="0" smtClean="0"/>
              <a:t>, III </a:t>
            </a:r>
            <a:r>
              <a:rPr lang="el-GR" sz="1200" dirty="0" smtClean="0"/>
              <a:t>αναγώγιμη</a:t>
            </a:r>
            <a:r>
              <a:rPr lang="en-US" sz="1200" dirty="0" smtClean="0"/>
              <a:t>, IV </a:t>
            </a:r>
            <a:r>
              <a:rPr lang="el-GR" sz="1200" dirty="0" smtClean="0"/>
              <a:t>οξειδώσιμη</a:t>
            </a:r>
            <a:r>
              <a:rPr lang="en-US" sz="1200" dirty="0" smtClean="0"/>
              <a:t>, V </a:t>
            </a:r>
            <a:r>
              <a:rPr lang="el-GR" sz="1200" dirty="0" smtClean="0"/>
              <a:t>υπολειμματική)</a:t>
            </a:r>
            <a:endParaRPr lang="el-GR" sz="1200" dirty="0"/>
          </a:p>
        </p:txBody>
      </p:sp>
      <p:sp>
        <p:nvSpPr>
          <p:cNvPr id="21" name="9 - TextBox"/>
          <p:cNvSpPr txBox="1"/>
          <p:nvPr/>
        </p:nvSpPr>
        <p:spPr>
          <a:xfrm>
            <a:off x="3347865" y="3814385"/>
            <a:ext cx="5318248" cy="1077218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i="1" dirty="0" smtClean="0"/>
              <a:t>Εμπλουτισμός των εδαφών με τα στοιχεία τα υπάρχουν σε αφθονία στα θειούχα ορυκτά της περιοχής - πιθανή επίδραση των μεταλλευτικών δραστηριοτήτων στο χημισμό του εδάφους</a:t>
            </a:r>
            <a:endParaRPr lang="el-GR" sz="1600" i="1" dirty="0"/>
          </a:p>
        </p:txBody>
      </p:sp>
      <p:sp>
        <p:nvSpPr>
          <p:cNvPr id="22" name="10 - Βέλος προς τα κάτω"/>
          <p:cNvSpPr/>
          <p:nvPr/>
        </p:nvSpPr>
        <p:spPr>
          <a:xfrm>
            <a:off x="6077793" y="4891604"/>
            <a:ext cx="294407" cy="249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11 - TextBox"/>
          <p:cNvSpPr txBox="1"/>
          <p:nvPr/>
        </p:nvSpPr>
        <p:spPr>
          <a:xfrm>
            <a:off x="3723372" y="5140805"/>
            <a:ext cx="49427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Στενή σύνδεση των στοιχείων με τα οξείδια </a:t>
            </a:r>
            <a:r>
              <a:rPr lang="en-US" sz="1600" dirty="0" smtClean="0"/>
              <a:t>Fe </a:t>
            </a:r>
            <a:r>
              <a:rPr lang="el-GR" sz="1600" dirty="0" smtClean="0"/>
              <a:t>και </a:t>
            </a:r>
            <a:r>
              <a:rPr lang="en-US" sz="1600" dirty="0" err="1" smtClean="0"/>
              <a:t>Mn</a:t>
            </a:r>
            <a:r>
              <a:rPr lang="el-GR" sz="1600" dirty="0" smtClean="0"/>
              <a:t>, μικρό ποσοστό σχετίζεται και με τα ανθρακικά ορυκτά</a:t>
            </a:r>
            <a:endParaRPr lang="el-GR" sz="1600" dirty="0"/>
          </a:p>
        </p:txBody>
      </p:sp>
      <p:sp>
        <p:nvSpPr>
          <p:cNvPr id="24" name="12 - Βέλος προς τα κάτω"/>
          <p:cNvSpPr/>
          <p:nvPr/>
        </p:nvSpPr>
        <p:spPr>
          <a:xfrm rot="16200000">
            <a:off x="3351232" y="5221394"/>
            <a:ext cx="368772" cy="375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3036823" y="5377510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6706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Εδαφικά δείγματα από την περιοχή Θηβών </a:t>
            </a:r>
            <a:r>
              <a:rPr lang="el-GR" i="1" dirty="0"/>
              <a:t>(</a:t>
            </a:r>
            <a:r>
              <a:rPr lang="en-US" sz="3600" i="1" dirty="0" err="1"/>
              <a:t>Kelepertzis</a:t>
            </a:r>
            <a:r>
              <a:rPr lang="en-US" sz="3600" i="1" dirty="0"/>
              <a:t> and </a:t>
            </a:r>
            <a:r>
              <a:rPr lang="en-US" sz="3600" i="1" dirty="0" err="1"/>
              <a:t>Stathopoulou</a:t>
            </a:r>
            <a:r>
              <a:rPr lang="en-US" sz="3600" i="1" dirty="0"/>
              <a:t> 2013</a:t>
            </a:r>
            <a:r>
              <a:rPr lang="en-US" dirty="0"/>
              <a:t>)</a:t>
            </a:r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7305"/>
              </p:ext>
            </p:extLst>
          </p:nvPr>
        </p:nvGraphicFramePr>
        <p:xfrm>
          <a:off x="280914" y="1519350"/>
          <a:ext cx="8424938" cy="17832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55297"/>
                <a:gridCol w="809201"/>
                <a:gridCol w="648072"/>
                <a:gridCol w="720080"/>
                <a:gridCol w="648072"/>
                <a:gridCol w="576064"/>
                <a:gridCol w="648072"/>
                <a:gridCol w="720080"/>
              </a:tblGrid>
              <a:tr h="25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l-GR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 smtClean="0"/>
                        <a:t>Pb</a:t>
                      </a:r>
                      <a:r>
                        <a:rPr lang="en-US" sz="1600" dirty="0" smtClean="0"/>
                        <a:t> </a:t>
                      </a:r>
                      <a:endParaRPr lang="el-GR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/>
                        <a:t>Zn</a:t>
                      </a:r>
                      <a:endParaRPr lang="el-GR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/>
                        <a:t>Ni</a:t>
                      </a:r>
                      <a:endParaRPr lang="el-GR" sz="1600" b="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/>
                        <a:t>Cr</a:t>
                      </a:r>
                      <a:endParaRPr lang="el-GR" sz="1600" b="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/>
                        <a:t>Cu</a:t>
                      </a:r>
                      <a:endParaRPr lang="el-GR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/>
                        <a:t>Mn</a:t>
                      </a:r>
                      <a:endParaRPr lang="el-GR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/>
                        <a:t>Co</a:t>
                      </a:r>
                      <a:endParaRPr lang="el-GR" sz="1600" b="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Μέση</a:t>
                      </a:r>
                      <a:r>
                        <a:rPr lang="el-GR" sz="1600" baseline="0" dirty="0" smtClean="0"/>
                        <a:t> τιμή στη Θήβα</a:t>
                      </a:r>
                      <a:endParaRPr lang="el-GR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/>
                        <a:t>24</a:t>
                      </a:r>
                      <a:endParaRPr lang="el-GR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/>
                        <a:t>67</a:t>
                      </a:r>
                      <a:endParaRPr lang="el-GR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dirty="0">
                          <a:solidFill>
                            <a:srgbClr val="FF0000"/>
                          </a:solidFill>
                        </a:rPr>
                        <a:t>1591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dirty="0">
                          <a:solidFill>
                            <a:srgbClr val="FF0000"/>
                          </a:solidFill>
                        </a:rPr>
                        <a:t>277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/>
                        <a:t>32</a:t>
                      </a:r>
                      <a:endParaRPr lang="el-GR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/>
                        <a:t>1010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dirty="0">
                          <a:solidFill>
                            <a:srgbClr val="FF0000"/>
                          </a:solidFill>
                        </a:rPr>
                        <a:t>54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Μέση σύσταση</a:t>
                      </a:r>
                      <a:r>
                        <a:rPr lang="el-GR" sz="1600" baseline="0" dirty="0" smtClean="0"/>
                        <a:t> εδαφών</a:t>
                      </a:r>
                      <a:endParaRPr lang="el-GR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10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50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40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100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20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850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10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Επιθυμητή</a:t>
                      </a:r>
                      <a:r>
                        <a:rPr lang="el-GR" sz="1600" baseline="0" dirty="0" smtClean="0"/>
                        <a:t> τιμή (Ολλανδική νομοθεσία)</a:t>
                      </a:r>
                      <a:endParaRPr lang="el-GR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85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140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35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100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36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*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20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/>
                        <a:t>Όριο ανάγκης</a:t>
                      </a:r>
                      <a:r>
                        <a:rPr lang="el-GR" sz="1600" baseline="0" dirty="0" smtClean="0"/>
                        <a:t> παρέμβασης (Ολλανδική νομοθεσία)</a:t>
                      </a:r>
                      <a:endParaRPr lang="el-GR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/>
                        <a:t>530</a:t>
                      </a:r>
                      <a:endParaRPr lang="el-GR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/>
                        <a:t>720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/>
                        <a:t>210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/>
                        <a:t>380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/>
                        <a:t>190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/>
                        <a:t>*</a:t>
                      </a:r>
                      <a:endParaRPr lang="el-GR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/>
                        <a:t>240</a:t>
                      </a:r>
                      <a:endParaRPr lang="el-GR" sz="1600" b="1" i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4 - TextBox"/>
          <p:cNvSpPr txBox="1"/>
          <p:nvPr/>
        </p:nvSpPr>
        <p:spPr>
          <a:xfrm>
            <a:off x="4211961" y="3369715"/>
            <a:ext cx="4474839" cy="923330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/>
              <a:t>Εμπλουτισμός εδαφών με </a:t>
            </a:r>
            <a:r>
              <a:rPr lang="en-US" i="1" dirty="0" smtClean="0"/>
              <a:t>Ni, Cr </a:t>
            </a:r>
            <a:r>
              <a:rPr lang="el-GR" i="1" dirty="0" smtClean="0"/>
              <a:t>και </a:t>
            </a:r>
            <a:r>
              <a:rPr lang="en-US" i="1" dirty="0" smtClean="0"/>
              <a:t>Co </a:t>
            </a:r>
            <a:r>
              <a:rPr lang="el-GR" i="1" dirty="0" smtClean="0"/>
              <a:t>εξαιτίας των γεωλογικών σχηματισμών που επικρατούν στην περιοχή </a:t>
            </a:r>
            <a:endParaRPr lang="el-GR" i="1" dirty="0"/>
          </a:p>
        </p:txBody>
      </p:sp>
      <p:sp>
        <p:nvSpPr>
          <p:cNvPr id="5" name="5 - TextBox"/>
          <p:cNvSpPr txBox="1"/>
          <p:nvPr/>
        </p:nvSpPr>
        <p:spPr>
          <a:xfrm>
            <a:off x="5829900" y="293409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>
                <a:solidFill>
                  <a:srgbClr val="FF0000"/>
                </a:solidFill>
              </a:rPr>
              <a:t>Συγκεντρώσεις σε </a:t>
            </a:r>
            <a:r>
              <a:rPr lang="en-US" sz="1200" i="1" dirty="0" smtClean="0">
                <a:solidFill>
                  <a:srgbClr val="FF0000"/>
                </a:solidFill>
              </a:rPr>
              <a:t>mg/kg</a:t>
            </a:r>
            <a:endParaRPr lang="el-GR" sz="1200" i="1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14" y="3356992"/>
            <a:ext cx="3643014" cy="23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8 - TextBox"/>
          <p:cNvSpPr txBox="1"/>
          <p:nvPr/>
        </p:nvSpPr>
        <p:spPr>
          <a:xfrm>
            <a:off x="437855" y="5682358"/>
            <a:ext cx="391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Αποτελέσματα διαδοχικών εκχυλίσεων</a:t>
            </a:r>
            <a:endParaRPr lang="el-GR" dirty="0"/>
          </a:p>
        </p:txBody>
      </p:sp>
      <p:sp>
        <p:nvSpPr>
          <p:cNvPr id="9" name="10 - Βέλος προς τα κάτω"/>
          <p:cNvSpPr/>
          <p:nvPr/>
        </p:nvSpPr>
        <p:spPr>
          <a:xfrm>
            <a:off x="6264994" y="4314386"/>
            <a:ext cx="368772" cy="413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12 - TextBox"/>
          <p:cNvSpPr txBox="1"/>
          <p:nvPr/>
        </p:nvSpPr>
        <p:spPr>
          <a:xfrm>
            <a:off x="4355977" y="4756485"/>
            <a:ext cx="431062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Καθολική συμμετοχή των στοιχείων </a:t>
            </a:r>
          </a:p>
          <a:p>
            <a:pPr algn="ctr"/>
            <a:r>
              <a:rPr lang="en-US" dirty="0" smtClean="0"/>
              <a:t>Ni, Cr </a:t>
            </a:r>
            <a:r>
              <a:rPr lang="el-GR" dirty="0" smtClean="0"/>
              <a:t>και </a:t>
            </a:r>
            <a:r>
              <a:rPr lang="en-US" dirty="0" smtClean="0"/>
              <a:t>Co </a:t>
            </a:r>
            <a:r>
              <a:rPr lang="el-GR" dirty="0" smtClean="0"/>
              <a:t>στην υπολειμματική </a:t>
            </a:r>
            <a:r>
              <a:rPr lang="el-GR" dirty="0" err="1" smtClean="0"/>
              <a:t>λιθογενή</a:t>
            </a:r>
            <a:r>
              <a:rPr lang="el-GR" dirty="0" smtClean="0"/>
              <a:t> φάση</a:t>
            </a:r>
            <a:endParaRPr lang="el-GR" dirty="0"/>
          </a:p>
        </p:txBody>
      </p:sp>
      <p:sp>
        <p:nvSpPr>
          <p:cNvPr id="11" name="13 - Βέλος προς τα κάτω"/>
          <p:cNvSpPr/>
          <p:nvPr/>
        </p:nvSpPr>
        <p:spPr>
          <a:xfrm rot="16200000">
            <a:off x="3955567" y="4931555"/>
            <a:ext cx="368771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3915762" y="5360645"/>
            <a:ext cx="40605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3684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el-GR" sz="4000" dirty="0"/>
              <a:t>Κρίσιμη Ζώνη (</a:t>
            </a:r>
            <a:r>
              <a:rPr lang="en-US" sz="4000" dirty="0"/>
              <a:t>Critical Zone) - </a:t>
            </a:r>
            <a:r>
              <a:rPr lang="el-GR" sz="4000" dirty="0"/>
              <a:t>ορισμός</a:t>
            </a:r>
            <a:endParaRPr lang="en-GB" sz="4000" dirty="0"/>
          </a:p>
        </p:txBody>
      </p:sp>
      <p:pic>
        <p:nvPicPr>
          <p:cNvPr id="3" name="Picture 2" descr="C:\Users\strati\Desktop\Educational material\Critical zone\GEODERM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84" y="1417638"/>
            <a:ext cx="5883192" cy="438762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539552" y="5865083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Wilding and Lin 2007, </a:t>
            </a:r>
            <a:r>
              <a:rPr lang="en-US" sz="1200" i="1" dirty="0" err="1" smtClean="0"/>
              <a:t>Geoderma</a:t>
            </a:r>
            <a:endParaRPr lang="el-GR" sz="1200" i="1" dirty="0"/>
          </a:p>
        </p:txBody>
      </p:sp>
      <p:sp>
        <p:nvSpPr>
          <p:cNvPr id="5" name="7 - TextBox"/>
          <p:cNvSpPr txBox="1"/>
          <p:nvPr/>
        </p:nvSpPr>
        <p:spPr>
          <a:xfrm>
            <a:off x="6300192" y="1340768"/>
            <a:ext cx="2448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Το  τμήμα της επιφάνειας της γης στο οποίο λαμβάνει χώρα η αλληλεπίδραση της βιόσφαιρας, της ατμόσφαιρας, της υδρόσφαιρας και της λιθόσφαιρας. 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Περικλείει  τον όγκο του επιφανειακού στρώματος της λιθόσφαιρας από το ανώτερο τμήμα της επιφανειακής βλάστησης έως τη βάση του υπόγειου νερού.  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5368316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97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</a:t>
            </a:r>
            <a:r>
              <a:rPr lang="el-GR" sz="2000"/>
              <a:t>Αργυράκη </a:t>
            </a:r>
            <a:r>
              <a:rPr lang="el-GR" sz="2000" smtClean="0"/>
              <a:t>2015. </a:t>
            </a:r>
            <a:r>
              <a:rPr lang="el-GR" sz="2000" dirty="0"/>
              <a:t>Αριάδνη Αργυράκη. «Γεωχημεία. Γεωχημικές διεργασίες στην επιφάνεια 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</a:t>
            </a:r>
            <a:r>
              <a:rPr lang="el-GR" sz="2000" dirty="0" smtClean="0"/>
              <a:t>: </a:t>
            </a:r>
            <a:r>
              <a:rPr lang="en-US" sz="2000" dirty="0" smtClean="0"/>
              <a:t>Critical zone. Copyrighted. </a:t>
            </a:r>
            <a:r>
              <a:rPr lang="el-GR" sz="2000" dirty="0"/>
              <a:t>Πηγή: </a:t>
            </a:r>
            <a:r>
              <a:rPr lang="en-US" sz="2000" dirty="0"/>
              <a:t>Wilding and Lin 2007, </a:t>
            </a:r>
            <a:r>
              <a:rPr lang="en-US" sz="2000" dirty="0" err="1" smtClean="0"/>
              <a:t>Geoderma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r>
              <a:rPr lang="el-GR" sz="2000" dirty="0"/>
              <a:t> Πηγή: </a:t>
            </a:r>
            <a:r>
              <a:rPr lang="en-US" sz="2000" dirty="0"/>
              <a:t>Brantley et al., 2006, </a:t>
            </a:r>
            <a:r>
              <a:rPr lang="el-GR" sz="2000" dirty="0"/>
              <a:t> </a:t>
            </a:r>
            <a:r>
              <a:rPr lang="en-US" sz="2000" dirty="0" smtClean="0"/>
              <a:t>Elements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3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4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r>
              <a:rPr lang="el-GR" sz="2000" dirty="0"/>
              <a:t> Πηγή: </a:t>
            </a:r>
            <a:r>
              <a:rPr lang="en-US" sz="2000" dirty="0" err="1"/>
              <a:t>Amundson</a:t>
            </a:r>
            <a:r>
              <a:rPr lang="en-US" sz="2000" dirty="0"/>
              <a:t> et al., 2007, </a:t>
            </a:r>
            <a:r>
              <a:rPr lang="en-US" sz="2000" dirty="0" smtClean="0"/>
              <a:t>Elements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6</a:t>
            </a:r>
            <a:r>
              <a:rPr lang="el-GR" sz="2000" dirty="0" smtClean="0"/>
              <a:t>: </a:t>
            </a:r>
            <a:r>
              <a:rPr lang="el-GR" sz="2000" dirty="0"/>
              <a:t>Ορίζοντες εδάφους. </a:t>
            </a:r>
            <a:r>
              <a:rPr lang="en-US" sz="2000" dirty="0"/>
              <a:t>Copyright Pearson Prentice Hall, Inc. </a:t>
            </a:r>
            <a:r>
              <a:rPr lang="el-GR" sz="2000" dirty="0"/>
              <a:t>Σύνδεσμος: </a:t>
            </a:r>
            <a:r>
              <a:rPr lang="en-US" sz="2000" dirty="0"/>
              <a:t>https://www.studyblue.com/notes/note/n/chapter-12-part-2-/deck/861365. </a:t>
            </a:r>
            <a:r>
              <a:rPr lang="el-GR" sz="2000" dirty="0"/>
              <a:t>Πηγή:</a:t>
            </a:r>
            <a:r>
              <a:rPr lang="en-US" sz="2000" dirty="0"/>
              <a:t> </a:t>
            </a:r>
            <a:r>
              <a:rPr lang="en-US" sz="2000" dirty="0" smtClean="0"/>
              <a:t>www.studyblue.com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7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r>
              <a:rPr lang="el-GR" sz="2000" dirty="0"/>
              <a:t> Πηγή: Β</a:t>
            </a:r>
            <a:r>
              <a:rPr lang="en-US" sz="2000" dirty="0" err="1"/>
              <a:t>rantley</a:t>
            </a:r>
            <a:r>
              <a:rPr lang="en-US" sz="2000" dirty="0"/>
              <a:t> et al., 2007, </a:t>
            </a:r>
            <a:r>
              <a:rPr lang="en-US" sz="2000" dirty="0" smtClean="0"/>
              <a:t>Elements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8</a:t>
            </a:r>
            <a:r>
              <a:rPr lang="el-GR" sz="2000" dirty="0" smtClean="0"/>
              <a:t>: </a:t>
            </a:r>
            <a:r>
              <a:rPr lang="en-US" sz="2000" dirty="0" smtClean="0"/>
              <a:t>Copyrighted.</a:t>
            </a:r>
            <a:r>
              <a:rPr lang="el-GR" sz="2000" dirty="0" smtClean="0"/>
              <a:t> Πηγή: </a:t>
            </a:r>
            <a:r>
              <a:rPr lang="en-US" sz="2000" dirty="0" err="1" smtClean="0"/>
              <a:t>Caillaud</a:t>
            </a:r>
            <a:r>
              <a:rPr lang="en-US" sz="2000" dirty="0" smtClean="0"/>
              <a:t> et al. 2009, </a:t>
            </a:r>
            <a:r>
              <a:rPr lang="en-US" sz="2000" dirty="0" err="1" smtClean="0"/>
              <a:t>Geoderma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9</a:t>
            </a:r>
            <a:r>
              <a:rPr lang="el-GR" sz="2000" dirty="0" smtClean="0"/>
              <a:t>: </a:t>
            </a:r>
            <a:r>
              <a:rPr lang="en-US" sz="2000" dirty="0" smtClean="0"/>
              <a:t>Copyrighted.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10</a:t>
            </a:r>
            <a:r>
              <a:rPr lang="el-GR" sz="2000" dirty="0"/>
              <a:t>: Αναλυτικές μέθοδοι </a:t>
            </a:r>
            <a:r>
              <a:rPr lang="el-GR" sz="2000" dirty="0" smtClean="0"/>
              <a:t>προσδιορισμού </a:t>
            </a:r>
            <a:r>
              <a:rPr lang="el-GR" sz="2000" dirty="0"/>
              <a:t>στοιχείων σε </a:t>
            </a:r>
            <a:r>
              <a:rPr lang="el-GR" sz="2000" dirty="0" smtClean="0"/>
              <a:t>εδάφη.</a:t>
            </a:r>
            <a:r>
              <a:rPr lang="el-GR" sz="2000" dirty="0"/>
              <a:t>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Rao et al., 2008, Water, Air and Soil Pollution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11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12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13</a:t>
            </a:r>
            <a:r>
              <a:rPr lang="el-GR" sz="2000" dirty="0" smtClean="0"/>
              <a:t>: </a:t>
            </a:r>
            <a:r>
              <a:rPr lang="en-US" sz="2000" dirty="0"/>
              <a:t>Fe oxide coatings on </a:t>
            </a:r>
            <a:r>
              <a:rPr lang="en-US" sz="2000" dirty="0" smtClean="0"/>
              <a:t>serpentine</a:t>
            </a:r>
            <a:r>
              <a:rPr lang="el-GR" sz="2000" dirty="0" smtClean="0"/>
              <a:t>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14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r>
              <a:rPr lang="el-GR" sz="2000" dirty="0"/>
              <a:t> Πηγή: </a:t>
            </a:r>
            <a:r>
              <a:rPr lang="en-US" sz="2000" dirty="0"/>
              <a:t>Rodrigues et al., 2010, </a:t>
            </a:r>
            <a:r>
              <a:rPr lang="en-US" sz="2000" dirty="0" smtClean="0"/>
              <a:t>Chemosphere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15</a:t>
            </a:r>
            <a:r>
              <a:rPr lang="el-GR" sz="2000" dirty="0" smtClean="0"/>
              <a:t>: </a:t>
            </a:r>
            <a:r>
              <a:rPr lang="el-GR" sz="2000" dirty="0"/>
              <a:t>Χάρτης δειγματοληψίας αγροτικών </a:t>
            </a:r>
            <a:r>
              <a:rPr lang="el-GR" sz="2000" dirty="0" smtClean="0"/>
              <a:t>εδαφών. </a:t>
            </a:r>
            <a:r>
              <a:rPr lang="en-US" sz="2000" dirty="0" smtClean="0"/>
              <a:t>Copyrighted.</a:t>
            </a: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16</a:t>
            </a:r>
            <a:r>
              <a:rPr lang="el-GR" sz="2000" dirty="0" smtClean="0"/>
              <a:t>: Γεωχημικός χάρτης </a:t>
            </a:r>
            <a:r>
              <a:rPr lang="el-GR" sz="2000" dirty="0"/>
              <a:t>κατανομής </a:t>
            </a:r>
            <a:r>
              <a:rPr lang="en-US" sz="2000" dirty="0"/>
              <a:t>Cr </a:t>
            </a:r>
            <a:r>
              <a:rPr lang="el-GR" sz="2000" dirty="0" smtClean="0"/>
              <a:t>στα </a:t>
            </a:r>
            <a:r>
              <a:rPr lang="el-GR" sz="2000" dirty="0"/>
              <a:t>αγροτικά εδάφη της Ευρώπης.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17</a:t>
            </a:r>
            <a:r>
              <a:rPr lang="el-GR" sz="2000" dirty="0" smtClean="0"/>
              <a:t>: Γεωχημικός χάρτης κατανομής </a:t>
            </a:r>
            <a:r>
              <a:rPr lang="en-US" sz="2000" dirty="0"/>
              <a:t>As </a:t>
            </a:r>
            <a:r>
              <a:rPr lang="el-GR" sz="2000" dirty="0"/>
              <a:t>στα αγροτικά εδάφη της Ευρώπης.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18</a:t>
            </a:r>
            <a:r>
              <a:rPr lang="el-GR" sz="2000" dirty="0" smtClean="0"/>
              <a:t>: </a:t>
            </a:r>
            <a:r>
              <a:rPr lang="el-GR" sz="2000" dirty="0"/>
              <a:t>Γεωχημική χαρτογράφηση επιφανειακών εδαφών της πόλης των </a:t>
            </a:r>
            <a:r>
              <a:rPr lang="el-GR" sz="2000" dirty="0" smtClean="0"/>
              <a:t>Αθηνών.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19: </a:t>
            </a:r>
            <a:r>
              <a:rPr lang="el-GR" sz="2000" dirty="0"/>
              <a:t>Γεωχημική χαρτογράφηση επιφανειακών εδαφών της πόλης των Αθηνών</a:t>
            </a:r>
            <a:r>
              <a:rPr lang="en-US" sz="2000" dirty="0"/>
              <a:t>. Copyright segh.net, Dr. Ariadne </a:t>
            </a:r>
            <a:r>
              <a:rPr lang="en-US" sz="2000" dirty="0" err="1"/>
              <a:t>Argyraki</a:t>
            </a:r>
            <a:r>
              <a:rPr lang="el-GR" sz="2000" dirty="0"/>
              <a:t>. Σύνδεσμος</a:t>
            </a:r>
            <a:r>
              <a:rPr lang="en-US" sz="2000" dirty="0"/>
              <a:t>: http://www.segh.net/articles/Urban_soil_of_Athens_Greece_Local_geology_beats_human_pollution_on_trace_elements</a:t>
            </a:r>
            <a:r>
              <a:rPr lang="el-GR" sz="2000" dirty="0"/>
              <a:t>. Πηγή</a:t>
            </a:r>
            <a:r>
              <a:rPr lang="en-US" sz="2000" dirty="0"/>
              <a:t>: </a:t>
            </a:r>
            <a:r>
              <a:rPr lang="en-US" sz="2000" dirty="0" smtClean="0"/>
              <a:t>www.segh.net</a:t>
            </a:r>
          </a:p>
        </p:txBody>
      </p:sp>
    </p:spTree>
    <p:extLst>
      <p:ext uri="{BB962C8B-B14F-4D97-AF65-F5344CB8AC3E}">
        <p14:creationId xmlns:p14="http://schemas.microsoft.com/office/powerpoint/2010/main" val="28061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4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20</a:t>
            </a:r>
            <a:r>
              <a:rPr lang="el-GR" sz="2000" dirty="0"/>
              <a:t>: Γεωχημικοί χάρτες κατανομής κύριων στοιχείων και ιχνοστοιχείων σε εδάφη από την </a:t>
            </a:r>
            <a:r>
              <a:rPr lang="el-GR" sz="2000" dirty="0" smtClean="0"/>
              <a:t>Αθήνα.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21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22</a:t>
            </a:r>
            <a:r>
              <a:rPr lang="el-GR" sz="2000" dirty="0" smtClean="0"/>
              <a:t>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‘Αντιδραστήρας’  </a:t>
            </a:r>
            <a:r>
              <a:rPr lang="el-GR" dirty="0"/>
              <a:t>τροφοδοτούμενος με υλικό του πετρώματος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1560" y="1556792"/>
            <a:ext cx="8208912" cy="4646408"/>
            <a:chOff x="179512" y="975320"/>
            <a:chExt cx="9433048" cy="5644454"/>
          </a:xfrm>
        </p:grpSpPr>
        <p:pic>
          <p:nvPicPr>
            <p:cNvPr id="3" name="Picture 7" descr="ab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79512" y="975320"/>
              <a:ext cx="2779311" cy="4207023"/>
            </a:xfrm>
            <a:prstGeom prst="rect">
              <a:avLst/>
            </a:prstGeom>
            <a:noFill/>
            <a:ln/>
          </p:spPr>
        </p:pic>
        <p:sp>
          <p:nvSpPr>
            <p:cNvPr id="4" name="Line 10"/>
            <p:cNvSpPr>
              <a:spLocks noChangeShapeType="1"/>
            </p:cNvSpPr>
            <p:nvPr/>
          </p:nvSpPr>
          <p:spPr bwMode="auto">
            <a:xfrm>
              <a:off x="179512" y="3861048"/>
              <a:ext cx="280831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1358623" y="3216424"/>
              <a:ext cx="160020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Line 17"/>
            <p:cNvSpPr>
              <a:spLocks noChangeShapeType="1"/>
            </p:cNvSpPr>
            <p:nvPr/>
          </p:nvSpPr>
          <p:spPr bwMode="auto">
            <a:xfrm flipH="1">
              <a:off x="539552" y="2492896"/>
              <a:ext cx="0" cy="136815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2627784" y="2420888"/>
              <a:ext cx="0" cy="7955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2987824" y="2649488"/>
              <a:ext cx="6746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66"/>
                  </a:solidFill>
                </a:rPr>
                <a:t>Soil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2960117" y="3403848"/>
              <a:ext cx="1539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FF0066"/>
                  </a:solidFill>
                </a:rPr>
                <a:t>Regolith</a:t>
              </a:r>
              <a:endParaRPr lang="en-US" b="1" dirty="0">
                <a:solidFill>
                  <a:srgbClr val="FF0066"/>
                </a:solidFill>
              </a:endParaRP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987824" y="4145611"/>
              <a:ext cx="862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66"/>
                  </a:solidFill>
                </a:rPr>
                <a:t>Rock</a:t>
              </a:r>
              <a:endParaRPr lang="en-US" b="1" dirty="0">
                <a:solidFill>
                  <a:srgbClr val="FF0066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980728"/>
              <a:ext cx="4968552" cy="3622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79512" y="2420888"/>
              <a:ext cx="2664296" cy="0"/>
            </a:xfrm>
            <a:custGeom>
              <a:avLst/>
              <a:gdLst>
                <a:gd name="connsiteX0" fmla="*/ 0 w 10000"/>
                <a:gd name="connsiteY0" fmla="*/ -2147483648 h 10000"/>
                <a:gd name="connsiteX1" fmla="*/ 10000 w 10000"/>
                <a:gd name="connsiteY1" fmla="*/ -21474836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-2147483648"/>
                  </a:moveTo>
                  <a:lnTo>
                    <a:pt x="10000" y="-2147483648"/>
                  </a:lnTo>
                </a:path>
              </a:pathLst>
            </a:cu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1259632" y="1052736"/>
              <a:ext cx="5184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dirty="0"/>
            </a:p>
          </p:txBody>
        </p:sp>
        <p:sp>
          <p:nvSpPr>
            <p:cNvPr id="15" name="16 - Βέλος προς τα κάτω"/>
            <p:cNvSpPr/>
            <p:nvPr/>
          </p:nvSpPr>
          <p:spPr>
            <a:xfrm>
              <a:off x="838519" y="5375883"/>
              <a:ext cx="282820" cy="4798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7 - Βέλος προς τα κάτω"/>
            <p:cNvSpPr/>
            <p:nvPr/>
          </p:nvSpPr>
          <p:spPr>
            <a:xfrm rot="10800000">
              <a:off x="2627782" y="5333115"/>
              <a:ext cx="331039" cy="517993"/>
            </a:xfrm>
            <a:prstGeom prst="downArrow">
              <a:avLst>
                <a:gd name="adj1" fmla="val 31949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18 - TextBox"/>
            <p:cNvSpPr txBox="1"/>
            <p:nvPr/>
          </p:nvSpPr>
          <p:spPr>
            <a:xfrm>
              <a:off x="257243" y="5826965"/>
              <a:ext cx="1425048" cy="785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Downward water flow</a:t>
              </a:r>
              <a:endParaRPr lang="el-GR" dirty="0"/>
            </a:p>
          </p:txBody>
        </p:sp>
        <p:sp>
          <p:nvSpPr>
            <p:cNvPr id="18" name="20 - TextBox"/>
            <p:cNvSpPr txBox="1"/>
            <p:nvPr/>
          </p:nvSpPr>
          <p:spPr>
            <a:xfrm>
              <a:off x="1707331" y="5826965"/>
              <a:ext cx="1882165" cy="785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Upward flow of solid materials</a:t>
              </a:r>
              <a:endParaRPr lang="el-GR" dirty="0"/>
            </a:p>
          </p:txBody>
        </p:sp>
        <p:sp>
          <p:nvSpPr>
            <p:cNvPr id="19" name="22 - Ορθογώνιο"/>
            <p:cNvSpPr/>
            <p:nvPr/>
          </p:nvSpPr>
          <p:spPr>
            <a:xfrm>
              <a:off x="179512" y="5257140"/>
              <a:ext cx="3482999" cy="136263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23 - TextBox"/>
            <p:cNvSpPr txBox="1"/>
            <p:nvPr/>
          </p:nvSpPr>
          <p:spPr>
            <a:xfrm>
              <a:off x="6444208" y="4625553"/>
              <a:ext cx="3168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Brantley et al., 2006, </a:t>
              </a:r>
              <a:r>
                <a:rPr lang="el-GR" sz="1200" i="1" dirty="0" smtClean="0"/>
                <a:t> </a:t>
              </a:r>
              <a:r>
                <a:rPr lang="en-US" sz="1200" i="1" dirty="0" smtClean="0"/>
                <a:t>Elements</a:t>
              </a:r>
              <a:endParaRPr lang="el-GR" sz="1200" i="1" dirty="0"/>
            </a:p>
          </p:txBody>
        </p:sp>
        <p:sp>
          <p:nvSpPr>
            <p:cNvPr id="21" name="21 - TextBox"/>
            <p:cNvSpPr txBox="1"/>
            <p:nvPr/>
          </p:nvSpPr>
          <p:spPr>
            <a:xfrm>
              <a:off x="3995935" y="5049757"/>
              <a:ext cx="4789164" cy="145815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i="1" dirty="0" smtClean="0"/>
                <a:t>Όταν ο ρυθμός αποσάθρωσης (</a:t>
              </a:r>
              <a:r>
                <a:rPr lang="en-US" i="1" dirty="0" smtClean="0"/>
                <a:t>w)</a:t>
              </a:r>
              <a:r>
                <a:rPr lang="el-GR" i="1" dirty="0" smtClean="0"/>
                <a:t> είναι ίσος με το ρυθμό διάβρωσης</a:t>
              </a:r>
              <a:r>
                <a:rPr lang="en-US" i="1" dirty="0" smtClean="0"/>
                <a:t> (W)</a:t>
              </a:r>
              <a:r>
                <a:rPr lang="el-GR" i="1" dirty="0" smtClean="0"/>
                <a:t> τότε το πάχος του  αποσαθρωμένου μανδύα και του εδάφους διατηρούνται σταθερά</a:t>
              </a:r>
              <a:endParaRPr lang="el-GR" i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256501" y="4060741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580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εδάφους</a:t>
            </a:r>
          </a:p>
        </p:txBody>
      </p:sp>
      <p:sp>
        <p:nvSpPr>
          <p:cNvPr id="3" name="4 - TextBox"/>
          <p:cNvSpPr txBox="1"/>
          <p:nvPr/>
        </p:nvSpPr>
        <p:spPr>
          <a:xfrm>
            <a:off x="971600" y="121037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Έδαφος είναι το ανώτερο τμήμα του γήινου φλοιού το οποίο αποτελείται από ανόργανα συστατικά, οργανικό υλικό, νερό και αέρα.   </a:t>
            </a:r>
            <a:endParaRPr lang="el-GR" dirty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251520" y="1856710"/>
            <a:ext cx="3004683" cy="1723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Κενά πόρων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(50%)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Αέρας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(20-30%) 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Εδαφικό νερό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(20-30%)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70992" y="2749188"/>
            <a:ext cx="3004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u="sng" dirty="0" smtClean="0"/>
              <a:t> </a:t>
            </a:r>
            <a:r>
              <a:rPr lang="el-GR" sz="1600" u="sng" dirty="0" smtClean="0"/>
              <a:t>Στερεά συστατικά</a:t>
            </a:r>
            <a:r>
              <a:rPr lang="en-US" sz="1600" u="sng" dirty="0" smtClean="0"/>
              <a:t> (50</a:t>
            </a:r>
            <a:r>
              <a:rPr lang="en-US" sz="1600" u="sng" dirty="0"/>
              <a:t>%)</a:t>
            </a:r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l-GR" sz="1600" dirty="0" smtClean="0"/>
              <a:t>Οργανικό υλικό (5%)</a:t>
            </a: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l-GR" sz="1600" dirty="0" smtClean="0"/>
              <a:t>Ανόργανα συστατικά (45%)</a:t>
            </a:r>
            <a:endParaRPr lang="en-US" sz="1600" dirty="0"/>
          </a:p>
        </p:txBody>
      </p:sp>
      <p:pic>
        <p:nvPicPr>
          <p:cNvPr id="6" name="Picture 9" descr="soil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56710"/>
            <a:ext cx="2170584" cy="1851767"/>
          </a:xfrm>
          <a:prstGeom prst="rect">
            <a:avLst/>
          </a:prstGeom>
          <a:noFill/>
        </p:spPr>
      </p:pic>
      <p:sp>
        <p:nvSpPr>
          <p:cNvPr id="7" name="11 - TextBox"/>
          <p:cNvSpPr txBox="1"/>
          <p:nvPr/>
        </p:nvSpPr>
        <p:spPr>
          <a:xfrm>
            <a:off x="251520" y="3643772"/>
            <a:ext cx="8435280" cy="258532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Τα ανόργανα συστατικά αποτελούνται κατά κύριο λόγο από οξυγόνο</a:t>
            </a:r>
            <a:r>
              <a:rPr lang="en-US" dirty="0" smtClean="0"/>
              <a:t>, </a:t>
            </a:r>
            <a:r>
              <a:rPr lang="el-GR" dirty="0" smtClean="0"/>
              <a:t>πυρίτιο</a:t>
            </a:r>
            <a:r>
              <a:rPr lang="en-US" dirty="0" smtClean="0"/>
              <a:t> </a:t>
            </a:r>
            <a:r>
              <a:rPr lang="el-GR" dirty="0" smtClean="0"/>
              <a:t>και αργίλιο</a:t>
            </a:r>
            <a:r>
              <a:rPr lang="en-US" dirty="0" smtClean="0"/>
              <a:t>, </a:t>
            </a:r>
            <a:r>
              <a:rPr lang="el-GR" dirty="0" smtClean="0"/>
              <a:t>καθώς από πλήθος άλλων στοιχείων σε μικρότερες ποσότητες. Το κλάσμα αυτό περιλαμβάνει τα διάφορα ορυκτολογικά συστατικά.  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Το οργανικό υλικό προέρχεται από τα υπολείμματα των φυτών και των οργανισμών που διαβιούν στο έδαφος. Αποτελείται κυρίως από άνθρακα</a:t>
            </a:r>
            <a:r>
              <a:rPr lang="en-US" dirty="0" smtClean="0"/>
              <a:t>, </a:t>
            </a:r>
            <a:r>
              <a:rPr lang="el-GR" dirty="0" smtClean="0"/>
              <a:t>οξυγόνο</a:t>
            </a:r>
            <a:r>
              <a:rPr lang="en-US" dirty="0" smtClean="0"/>
              <a:t>, </a:t>
            </a:r>
            <a:r>
              <a:rPr lang="el-GR" dirty="0" smtClean="0"/>
              <a:t>υδρογόνο</a:t>
            </a:r>
            <a:r>
              <a:rPr lang="en-US" dirty="0" smtClean="0"/>
              <a:t> </a:t>
            </a:r>
            <a:r>
              <a:rPr lang="el-GR" dirty="0" smtClean="0"/>
              <a:t>και άζωτο.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Ο αέρας συνίσταται από οξυγόνο, άζωτο και διοξείδιο του άνθρακα.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Το εδαφικό νερό περιλαμβάνει διαλυμένα στοιχεία από τα ανόργανα συστατικά του εδάφους.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32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Ταξινόμηση των εδαφών με βάση την κοκκομετρία</a:t>
            </a:r>
          </a:p>
        </p:txBody>
      </p:sp>
      <p:pic>
        <p:nvPicPr>
          <p:cNvPr id="3" name="Picture 1" descr="C:\Users\strati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94" y="1417457"/>
            <a:ext cx="4248472" cy="3876984"/>
          </a:xfrm>
          <a:prstGeom prst="rect">
            <a:avLst/>
          </a:prstGeom>
          <a:noFill/>
        </p:spPr>
      </p:pic>
      <p:sp>
        <p:nvSpPr>
          <p:cNvPr id="4" name="9 - TextBox"/>
          <p:cNvSpPr txBox="1"/>
          <p:nvPr/>
        </p:nvSpPr>
        <p:spPr>
          <a:xfrm>
            <a:off x="4829798" y="1637183"/>
            <a:ext cx="3771927" cy="175432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Κατανομή των ανόργανων συστατικών του εδάφους ανάλογα με το μέγεθος των κόκκων τους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άμμος (2-</a:t>
            </a:r>
            <a:r>
              <a:rPr lang="en-US" dirty="0" smtClean="0"/>
              <a:t>0.063</a:t>
            </a:r>
            <a:r>
              <a:rPr lang="el-GR" dirty="0" smtClean="0"/>
              <a:t> </a:t>
            </a:r>
            <a:r>
              <a:rPr lang="en-US" dirty="0" smtClean="0"/>
              <a:t>mm)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ιλύς</a:t>
            </a:r>
            <a:r>
              <a:rPr lang="en-US" dirty="0" smtClean="0"/>
              <a:t>: (0.063-0.002 mm)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Άργιλος  (&lt; 0.002 </a:t>
            </a:r>
            <a:r>
              <a:rPr lang="en-US" dirty="0" smtClean="0"/>
              <a:t>mm)</a:t>
            </a:r>
            <a:endParaRPr lang="el-GR" dirty="0"/>
          </a:p>
        </p:txBody>
      </p:sp>
      <p:sp>
        <p:nvSpPr>
          <p:cNvPr id="5" name="12 - TextBox"/>
          <p:cNvSpPr txBox="1"/>
          <p:nvPr/>
        </p:nvSpPr>
        <p:spPr>
          <a:xfrm>
            <a:off x="4857310" y="3517141"/>
            <a:ext cx="3744416" cy="17543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</a:t>
            </a:r>
            <a:r>
              <a:rPr lang="el-GR" dirty="0" err="1" smtClean="0"/>
              <a:t>κοκκομετρία</a:t>
            </a:r>
            <a:r>
              <a:rPr lang="el-GR" dirty="0" smtClean="0"/>
              <a:t> καθορίζει πόσο νερό μπορεί να συγκρατήσει ένα έδαφος, πόσο ‘ευαίσθητο’ είναι στη διάβρωση, πόσο σταθερό είναι αλλά ακόμα και το είδος των φυτών που μπορούν να αναπτυχθούν σε αυτό. </a:t>
            </a:r>
            <a:endParaRPr lang="el-GR" dirty="0"/>
          </a:p>
        </p:txBody>
      </p:sp>
      <p:sp>
        <p:nvSpPr>
          <p:cNvPr id="6" name="13 - TextBox"/>
          <p:cNvSpPr txBox="1"/>
          <p:nvPr/>
        </p:nvSpPr>
        <p:spPr>
          <a:xfrm>
            <a:off x="457201" y="5365381"/>
            <a:ext cx="814452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i="1" dirty="0" smtClean="0"/>
              <a:t>Σε ένα αμμώδες έδαφος, υπάρχουν μεγάλοι πόροι που πληρώνονται με αέρα (οπότε το έδαφος είναι καλά αεριζόμενο), ενώ το νερό διαφεύγει εύκολα εξαιτίας του μεγάλου μεγέθους των πόρων.  </a:t>
            </a:r>
            <a:endParaRPr lang="en-US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61047" y="4927344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91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Παράγοντες εδαφογένεσης </a:t>
            </a:r>
          </a:p>
        </p:txBody>
      </p:sp>
      <p:sp>
        <p:nvSpPr>
          <p:cNvPr id="3" name="6 - TextBox"/>
          <p:cNvSpPr txBox="1"/>
          <p:nvPr/>
        </p:nvSpPr>
        <p:spPr>
          <a:xfrm>
            <a:off x="621414" y="119675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1) Μητρικό υλικό</a:t>
            </a:r>
            <a:r>
              <a:rPr lang="en-US" dirty="0" smtClean="0"/>
              <a:t>: </a:t>
            </a:r>
            <a:r>
              <a:rPr lang="el-GR" dirty="0" smtClean="0"/>
              <a:t>προσδιορίζει σε μεγάλο βαθμό τη χημική σύσταση του εδάφους που θα προκύψει από την αποσάθρωση του. </a:t>
            </a:r>
            <a:endParaRPr lang="en-US" dirty="0" smtClean="0"/>
          </a:p>
          <a:p>
            <a:endParaRPr lang="el-GR" dirty="0" smtClean="0"/>
          </a:p>
          <a:p>
            <a:r>
              <a:rPr lang="el-GR" b="1" i="1" dirty="0" smtClean="0"/>
              <a:t>2) Τοπογραφία</a:t>
            </a:r>
            <a:r>
              <a:rPr lang="en-US" dirty="0" smtClean="0"/>
              <a:t>: </a:t>
            </a:r>
            <a:r>
              <a:rPr lang="el-GR" dirty="0" smtClean="0"/>
              <a:t>η μορφολογία του αναγλύφου επηρεάζει την ανάπτυξη των εδαφικών οριζόντων (οι εδαφικοί ορίζοντες σε απότομες πλαγιές δεν προλαβαίνουν να αναπτυχθούν = μικρό πάχος εδάφους).</a:t>
            </a:r>
          </a:p>
        </p:txBody>
      </p:sp>
      <p:pic>
        <p:nvPicPr>
          <p:cNvPr id="4" name="Picture 3" descr="C:\Users\strati\Desktop\Educational material\Critical zone\Soil for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51078"/>
            <a:ext cx="4906398" cy="2860579"/>
          </a:xfrm>
          <a:prstGeom prst="rect">
            <a:avLst/>
          </a:prstGeom>
          <a:noFill/>
        </p:spPr>
      </p:pic>
      <p:sp>
        <p:nvSpPr>
          <p:cNvPr id="5" name="8 - Ορθογώνιο"/>
          <p:cNvSpPr/>
          <p:nvPr/>
        </p:nvSpPr>
        <p:spPr>
          <a:xfrm>
            <a:off x="544479" y="5841219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Έλεγχος μητρικού υλικού και τοπογραφίας στο σχηματισμό του εδάφους.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5301208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102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Παράγοντες εδαφογένεσης </a:t>
            </a:r>
          </a:p>
        </p:txBody>
      </p:sp>
      <p:sp>
        <p:nvSpPr>
          <p:cNvPr id="6" name="2 - Ορθογώνιο"/>
          <p:cNvSpPr/>
          <p:nvPr/>
        </p:nvSpPr>
        <p:spPr>
          <a:xfrm>
            <a:off x="323528" y="1159832"/>
            <a:ext cx="836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3) Χρόνος</a:t>
            </a:r>
            <a:r>
              <a:rPr lang="en-US" dirty="0" smtClean="0"/>
              <a:t>: </a:t>
            </a:r>
            <a:r>
              <a:rPr lang="el-GR" dirty="0" smtClean="0"/>
              <a:t>όσο μεγαλύτερη ηλικία έχει ένα έδαφος, τόσο περισσότερο διαφέρει η σύστασή του από τη σύσταση του μητρικού πετρώματος.</a:t>
            </a:r>
          </a:p>
          <a:p>
            <a:r>
              <a:rPr lang="el-GR" dirty="0" smtClean="0"/>
              <a:t> </a:t>
            </a:r>
            <a:r>
              <a:rPr lang="el-GR" b="1" i="1" dirty="0" smtClean="0"/>
              <a:t>4)</a:t>
            </a:r>
            <a:r>
              <a:rPr lang="en-US" b="1" i="1" dirty="0" smtClean="0"/>
              <a:t> </a:t>
            </a:r>
            <a:r>
              <a:rPr lang="el-GR" b="1" i="1" dirty="0" smtClean="0"/>
              <a:t>Κλίμα</a:t>
            </a:r>
            <a:r>
              <a:rPr lang="en-US" dirty="0" smtClean="0"/>
              <a:t>: </a:t>
            </a:r>
            <a:r>
              <a:rPr lang="el-GR" dirty="0" smtClean="0"/>
              <a:t>οι μεταβολές της θερμοκρασίας και η ποσότητα των ατμοσφαιρικών κατακρημνισμάτων καθορίζουν την ένταση και το είδος της αποσάθρωσης σε κάθε περιοχή. </a:t>
            </a:r>
          </a:p>
          <a:p>
            <a:r>
              <a:rPr lang="el-GR" dirty="0" smtClean="0"/>
              <a:t> </a:t>
            </a:r>
            <a:r>
              <a:rPr lang="el-GR" b="1" i="1" dirty="0" smtClean="0"/>
              <a:t>5) Βιολογικοί παράγοντες</a:t>
            </a:r>
            <a:r>
              <a:rPr lang="en-US" dirty="0" smtClean="0"/>
              <a:t>: </a:t>
            </a:r>
            <a:r>
              <a:rPr lang="el-GR" dirty="0" smtClean="0"/>
              <a:t>η παραγωγή οργανικών οξέων και </a:t>
            </a:r>
            <a:r>
              <a:rPr lang="el-GR" dirty="0" err="1" smtClean="0"/>
              <a:t>συμπλόκων</a:t>
            </a:r>
            <a:r>
              <a:rPr lang="el-GR" dirty="0" smtClean="0"/>
              <a:t> από την αποσύνθεση του οργανικού υλικού υποβοηθάει τη χημική αποσάθρωση των ορυκτών.  </a:t>
            </a:r>
            <a:endParaRPr lang="el-GR" dirty="0"/>
          </a:p>
        </p:txBody>
      </p:sp>
      <p:pic>
        <p:nvPicPr>
          <p:cNvPr id="7" name="Picture 2" descr="C:\Users\strati\Desktop\Sc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64" y="3187733"/>
            <a:ext cx="2880320" cy="28527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9" name="6 - TextBox"/>
          <p:cNvSpPr txBox="1"/>
          <p:nvPr/>
        </p:nvSpPr>
        <p:spPr>
          <a:xfrm>
            <a:off x="3491880" y="3161831"/>
            <a:ext cx="5194920" cy="3139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3 </a:t>
            </a:r>
            <a:r>
              <a:rPr lang="el-GR" u="sng" dirty="0" smtClean="0"/>
              <a:t>σημαντικές διεργασίες</a:t>
            </a:r>
            <a:r>
              <a:rPr lang="en-US" dirty="0" smtClean="0"/>
              <a:t>:</a:t>
            </a:r>
            <a:endParaRPr lang="el-GR" dirty="0" smtClean="0"/>
          </a:p>
          <a:p>
            <a:pPr algn="ctr"/>
            <a:endParaRPr lang="en-US" dirty="0" smtClean="0"/>
          </a:p>
          <a:p>
            <a:pPr algn="ctr"/>
            <a:r>
              <a:rPr lang="el-GR" dirty="0" smtClean="0"/>
              <a:t>α) </a:t>
            </a:r>
            <a:r>
              <a:rPr lang="el-GR" dirty="0" err="1" smtClean="0"/>
              <a:t>βιογενές</a:t>
            </a:r>
            <a:r>
              <a:rPr lang="el-GR" dirty="0" smtClean="0"/>
              <a:t>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από τη διαπνοή των φυτών → σχηματισμός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l-GR" dirty="0" smtClean="0"/>
              <a:t> </a:t>
            </a:r>
          </a:p>
          <a:p>
            <a:pPr algn="ctr"/>
            <a:r>
              <a:rPr lang="el-GR" dirty="0" smtClean="0"/>
              <a:t>β) φαινόμενα </a:t>
            </a:r>
            <a:r>
              <a:rPr lang="el-GR" dirty="0" err="1" smtClean="0"/>
              <a:t>ιοντοανταλλαγής</a:t>
            </a:r>
            <a:r>
              <a:rPr lang="el-GR" dirty="0" smtClean="0"/>
              <a:t> =  απελευθέρωση 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από τα φυτά </a:t>
            </a:r>
          </a:p>
          <a:p>
            <a:pPr algn="ctr"/>
            <a:r>
              <a:rPr lang="el-GR" dirty="0" smtClean="0"/>
              <a:t>(ταυτόχρονη πρόσληψη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, Ca</a:t>
            </a:r>
            <a:r>
              <a:rPr lang="en-US" baseline="30000" dirty="0" smtClean="0"/>
              <a:t>2+</a:t>
            </a:r>
            <a:r>
              <a:rPr lang="en-US" dirty="0" smtClean="0"/>
              <a:t>, Mg</a:t>
            </a:r>
            <a:r>
              <a:rPr lang="en-US" baseline="30000" dirty="0" smtClean="0"/>
              <a:t>2+</a:t>
            </a:r>
            <a:r>
              <a:rPr lang="el-GR" dirty="0" smtClean="0"/>
              <a:t>,</a:t>
            </a:r>
            <a:r>
              <a:rPr lang="en-US" dirty="0" smtClean="0"/>
              <a:t> Na</a:t>
            </a:r>
            <a:r>
              <a:rPr lang="en-US" baseline="30000" dirty="0" smtClean="0"/>
              <a:t>+</a:t>
            </a:r>
            <a:r>
              <a:rPr lang="el-GR" dirty="0" smtClean="0"/>
              <a:t>) έχει ως αποτέλεσμα την ελάττωση του </a:t>
            </a:r>
            <a:r>
              <a:rPr lang="en-US" dirty="0" smtClean="0"/>
              <a:t>pH</a:t>
            </a:r>
          </a:p>
          <a:p>
            <a:pPr algn="ctr"/>
            <a:r>
              <a:rPr lang="el-GR" dirty="0" smtClean="0"/>
              <a:t>γ) </a:t>
            </a:r>
            <a:r>
              <a:rPr lang="en-US" dirty="0" smtClean="0"/>
              <a:t> </a:t>
            </a:r>
            <a:r>
              <a:rPr lang="el-GR" dirty="0" smtClean="0"/>
              <a:t>οι ρίζες των φυτών εκκρίνουν οργανικά οξέα και </a:t>
            </a:r>
            <a:r>
              <a:rPr lang="el-GR" dirty="0" err="1" smtClean="0"/>
              <a:t>χηλικές</a:t>
            </a:r>
            <a:r>
              <a:rPr lang="el-GR" dirty="0" smtClean="0"/>
              <a:t> ενώσεις οι οποίες δημιουργούν διαλυτά </a:t>
            </a:r>
            <a:r>
              <a:rPr lang="el-GR" dirty="0" err="1" smtClean="0"/>
              <a:t>σύμπλοκα</a:t>
            </a:r>
            <a:r>
              <a:rPr lang="el-GR" dirty="0" smtClean="0"/>
              <a:t> με τα στοιχεία </a:t>
            </a:r>
            <a:r>
              <a:rPr lang="en-US" dirty="0" smtClean="0"/>
              <a:t>Fe, Al </a:t>
            </a:r>
            <a:r>
              <a:rPr lang="el-GR" dirty="0" smtClean="0"/>
              <a:t>και άλλα μέταλλα.  </a:t>
            </a:r>
            <a:endParaRPr lang="el-GR" dirty="0"/>
          </a:p>
        </p:txBody>
      </p:sp>
      <p:sp>
        <p:nvSpPr>
          <p:cNvPr id="10" name="5 - TextBox"/>
          <p:cNvSpPr txBox="1"/>
          <p:nvPr/>
        </p:nvSpPr>
        <p:spPr>
          <a:xfrm>
            <a:off x="745232" y="603706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Amundson</a:t>
            </a:r>
            <a:r>
              <a:rPr lang="en-US" sz="1200" i="1" dirty="0" smtClean="0"/>
              <a:t> et al., 2007, Elements</a:t>
            </a:r>
            <a:endParaRPr lang="el-GR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81953" y="6037068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235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Περιεχόμενο των στοιχείων σε εδάφη και στο φλοιό της γης</a:t>
            </a:r>
          </a:p>
        </p:txBody>
      </p:sp>
      <p:graphicFrame>
        <p:nvGraphicFramePr>
          <p:cNvPr id="52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9094"/>
              </p:ext>
            </p:extLst>
          </p:nvPr>
        </p:nvGraphicFramePr>
        <p:xfrm>
          <a:off x="1672382" y="1252182"/>
          <a:ext cx="4608512" cy="5067300"/>
        </p:xfrm>
        <a:graphic>
          <a:graphicData uri="http://schemas.openxmlformats.org/drawingml/2006/table">
            <a:tbl>
              <a:tblPr/>
              <a:tblGrid>
                <a:gridCol w="809547"/>
                <a:gridCol w="2567780"/>
                <a:gridCol w="1231185"/>
              </a:tblGrid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Earth's crust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(mean)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Soil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(median)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l-GR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480 mg/kg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" name="10 - TextBox"/>
          <p:cNvSpPr txBox="1"/>
          <p:nvPr/>
        </p:nvSpPr>
        <p:spPr>
          <a:xfrm>
            <a:off x="341369" y="239842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Major elements</a:t>
            </a:r>
            <a:endParaRPr lang="el-GR" dirty="0"/>
          </a:p>
        </p:txBody>
      </p:sp>
      <p:cxnSp>
        <p:nvCxnSpPr>
          <p:cNvPr id="54" name="12 - Ευθύγραμμο βέλος σύνδεσης"/>
          <p:cNvCxnSpPr>
            <a:endCxn id="53" idx="0"/>
          </p:cNvCxnSpPr>
          <p:nvPr/>
        </p:nvCxnSpPr>
        <p:spPr>
          <a:xfrm flipH="1">
            <a:off x="917433" y="1683547"/>
            <a:ext cx="933271" cy="714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14 - Ευθύγραμμο βέλος σύνδεσης"/>
          <p:cNvCxnSpPr>
            <a:endCxn id="53" idx="2"/>
          </p:cNvCxnSpPr>
          <p:nvPr/>
        </p:nvCxnSpPr>
        <p:spPr>
          <a:xfrm flipH="1" flipV="1">
            <a:off x="917433" y="3044752"/>
            <a:ext cx="851457" cy="804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16 - TextBox"/>
          <p:cNvSpPr txBox="1"/>
          <p:nvPr/>
        </p:nvSpPr>
        <p:spPr>
          <a:xfrm>
            <a:off x="341369" y="466657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Trace elements</a:t>
            </a:r>
            <a:endParaRPr lang="el-GR" dirty="0"/>
          </a:p>
        </p:txBody>
      </p:sp>
      <p:cxnSp>
        <p:nvCxnSpPr>
          <p:cNvPr id="57" name="18 - Ευθύγραμμο βέλος σύνδεσης"/>
          <p:cNvCxnSpPr>
            <a:endCxn id="56" idx="0"/>
          </p:cNvCxnSpPr>
          <p:nvPr/>
        </p:nvCxnSpPr>
        <p:spPr>
          <a:xfrm flipH="1">
            <a:off x="953437" y="4155628"/>
            <a:ext cx="886401" cy="510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20 - Ευθύγραμμο βέλος σύνδεσης"/>
          <p:cNvCxnSpPr>
            <a:endCxn id="56" idx="2"/>
          </p:cNvCxnSpPr>
          <p:nvPr/>
        </p:nvCxnSpPr>
        <p:spPr>
          <a:xfrm flipH="1" flipV="1">
            <a:off x="953437" y="5312901"/>
            <a:ext cx="972107" cy="844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11 - Τόξο"/>
          <p:cNvSpPr/>
          <p:nvPr/>
        </p:nvSpPr>
        <p:spPr>
          <a:xfrm flipH="1">
            <a:off x="1768890" y="1626786"/>
            <a:ext cx="45719" cy="473796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0" name="17 - Ευθεία γραμμή σύνδεσης"/>
          <p:cNvCxnSpPr/>
          <p:nvPr/>
        </p:nvCxnSpPr>
        <p:spPr>
          <a:xfrm>
            <a:off x="1815698" y="4070195"/>
            <a:ext cx="32720" cy="2150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13 - Έλλειψη"/>
          <p:cNvSpPr/>
          <p:nvPr/>
        </p:nvSpPr>
        <p:spPr>
          <a:xfrm>
            <a:off x="1898120" y="3309118"/>
            <a:ext cx="454354" cy="217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15 - Έλλειψη"/>
          <p:cNvSpPr/>
          <p:nvPr/>
        </p:nvSpPr>
        <p:spPr>
          <a:xfrm>
            <a:off x="1926756" y="3558247"/>
            <a:ext cx="418198" cy="220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19 - Έλλειψη"/>
          <p:cNvSpPr/>
          <p:nvPr/>
        </p:nvSpPr>
        <p:spPr>
          <a:xfrm flipV="1">
            <a:off x="1875260" y="2536703"/>
            <a:ext cx="469694" cy="24560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21 - Έλλειψη"/>
          <p:cNvSpPr/>
          <p:nvPr/>
        </p:nvSpPr>
        <p:spPr>
          <a:xfrm>
            <a:off x="1898120" y="2782309"/>
            <a:ext cx="446834" cy="249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22 - Έλλειψη"/>
          <p:cNvSpPr/>
          <p:nvPr/>
        </p:nvSpPr>
        <p:spPr>
          <a:xfrm>
            <a:off x="1848418" y="3810275"/>
            <a:ext cx="496536" cy="228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23 - Έλλειψη"/>
          <p:cNvSpPr/>
          <p:nvPr/>
        </p:nvSpPr>
        <p:spPr>
          <a:xfrm>
            <a:off x="1898120" y="3053434"/>
            <a:ext cx="454354" cy="25568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24 - TextBox"/>
          <p:cNvSpPr txBox="1"/>
          <p:nvPr/>
        </p:nvSpPr>
        <p:spPr>
          <a:xfrm>
            <a:off x="6452118" y="1300182"/>
            <a:ext cx="2339752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dirty="0" smtClean="0"/>
              <a:t>Σημαντικός εμπλουτισμός </a:t>
            </a:r>
            <a:r>
              <a:rPr lang="en-US" dirty="0" smtClean="0"/>
              <a:t>C </a:t>
            </a:r>
            <a:r>
              <a:rPr lang="el-GR" dirty="0" smtClean="0"/>
              <a:t>και </a:t>
            </a:r>
            <a:r>
              <a:rPr lang="en-US" dirty="0" smtClean="0"/>
              <a:t>N </a:t>
            </a:r>
            <a:r>
              <a:rPr lang="el-GR" dirty="0" smtClean="0"/>
              <a:t>σε σχέση με τις περιεκτικότητες στο γήινο φλοιό. </a:t>
            </a:r>
          </a:p>
          <a:p>
            <a:pPr marL="342900" indent="-342900">
              <a:buFont typeface="Arial" pitchFamily="34" charset="0"/>
              <a:buChar char="•"/>
            </a:pPr>
            <a:endParaRPr lang="el-G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dirty="0" err="1" smtClean="0"/>
              <a:t>Απεμπλουτισμός</a:t>
            </a:r>
            <a:r>
              <a:rPr lang="el-GR" dirty="0" smtClean="0"/>
              <a:t> </a:t>
            </a:r>
            <a:r>
              <a:rPr lang="en-US" dirty="0" smtClean="0"/>
              <a:t>Ca, Na, K </a:t>
            </a:r>
            <a:r>
              <a:rPr lang="el-GR" dirty="0" smtClean="0"/>
              <a:t>και </a:t>
            </a:r>
            <a:r>
              <a:rPr lang="en-US" dirty="0" smtClean="0"/>
              <a:t>Mg </a:t>
            </a:r>
            <a:r>
              <a:rPr lang="el-GR" dirty="0" smtClean="0"/>
              <a:t>εξαιτίας της υψηλής διαλυτότητας που χαρακτηρίζει τα κύρια ορυκτολογικά συστατικά που περιέχουν τα στοιχεία αυτά.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33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2920</Words>
  <Application>Microsoft Office PowerPoint</Application>
  <PresentationFormat>On-screen Show (4:3)</PresentationFormat>
  <Paragraphs>526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Θέμα του Office</vt:lpstr>
      <vt:lpstr>Denklem</vt:lpstr>
      <vt:lpstr>Γεωχημεία</vt:lpstr>
      <vt:lpstr>Γεωχημικές διεργασίες στην επιφάνεια της γης</vt:lpstr>
      <vt:lpstr>Κρίσιμη Ζώνη (Critical Zone) - ορισμός</vt:lpstr>
      <vt:lpstr>‘Αντιδραστήρας’  τροφοδοτούμενος με υλικό του πετρώματος</vt:lpstr>
      <vt:lpstr>Ορισμός εδάφους</vt:lpstr>
      <vt:lpstr>Ταξινόμηση των εδαφών με βάση την κοκκομετρία</vt:lpstr>
      <vt:lpstr>Παράγοντες εδαφογένεσης </vt:lpstr>
      <vt:lpstr>Παράγοντες εδαφογένεσης </vt:lpstr>
      <vt:lpstr>Περιεχόμενο των στοιχείων σε εδάφη και στο φλοιό της γης</vt:lpstr>
      <vt:lpstr>Κύρια ορυκτά που απαντούν σε εδάφη </vt:lpstr>
      <vt:lpstr>Ορίζοντες εδάφους</vt:lpstr>
      <vt:lpstr>Ποσοτικοποίηση βαθμού αποσάθρωσης με προφίλ βάθους κανονικοποιημένης συγκέντρωσης ως προς δυσκίνητα στοιχεία</vt:lpstr>
      <vt:lpstr>Ποσοτικοποίηση βαθμού αποσάθρωσης με προφίλ βάθους κανονικοποιημένης συγκέντρωσης ως προς δυσκίνητα στοιχεία</vt:lpstr>
      <vt:lpstr>Χημικές μεταβολές κατά μήκος ενός τυπικού εδαφικού προφίλ σε περιοχές εμφάνισης υπερβασικών πετρωμάτων (εύκρατο κλίμα)</vt:lpstr>
      <vt:lpstr>Μέθοδοι προσδιορισμού στοιχείων σε εδάφη</vt:lpstr>
      <vt:lpstr>Μέθοδοι προσδιορισμού στοιχείων σε εδάφη </vt:lpstr>
      <vt:lpstr>Μορφές εμφάνισης ιχνοστοιχείων σε εδάφη</vt:lpstr>
      <vt:lpstr>Προσρόφηση</vt:lpstr>
      <vt:lpstr>Κάθε στοιχείο χαρακτηρίζεται από διαφορετική συμμετοχή στις διάφορες γεωχημικές φάσεις </vt:lpstr>
      <vt:lpstr>Γεωχημική αντιδραστικότητα των στοιχείων</vt:lpstr>
      <vt:lpstr> Γεωχημική χαρτογράφηση αγροτικών εδαφών της Ευρώπης</vt:lpstr>
      <vt:lpstr>Γεωχημικοί χάρτες κατανομής Cr και As στα αγροτικά εδάφη της Ευρώπης. </vt:lpstr>
      <vt:lpstr>Γεωχημική χαρτογράφηση επιφανειακών εδαφών της πόλης των Αθηνών</vt:lpstr>
      <vt:lpstr>Γεωχημικοί χάρτες κατανομής κύριων στοιχείων και ιχνοστοιχείων σε εδάφη από την Αθήνα</vt:lpstr>
      <vt:lpstr>Εδαφογεωχημική έρευνα στο Στρατώνι Χαλκιδικής (Argyraki et al 2007)</vt:lpstr>
      <vt:lpstr>Εδαφικά δείγματα από την περιοχή Θηβών (Kelepertzis and Stathopoulou 2013)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(1/4)</vt:lpstr>
      <vt:lpstr>Σημείωμα Χρήσης Έργων Τρίτων (2/4)</vt:lpstr>
      <vt:lpstr>Σημείωμα Χρήσης Έργων Τρίτων (3/4)</vt:lpstr>
      <vt:lpstr>Σημείωμα Χρήσης Έργων Τρίτων (4/4)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224</cp:revision>
  <dcterms:created xsi:type="dcterms:W3CDTF">2012-09-06T09:03:05Z</dcterms:created>
  <dcterms:modified xsi:type="dcterms:W3CDTF">2015-05-19T14:37:52Z</dcterms:modified>
</cp:coreProperties>
</file>