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7" r:id="rId21"/>
    <p:sldId id="438" r:id="rId22"/>
    <p:sldId id="410" r:id="rId23"/>
    <p:sldId id="411" r:id="rId24"/>
    <p:sldId id="412" r:id="rId25"/>
    <p:sldId id="441" r:id="rId26"/>
    <p:sldId id="442" r:id="rId27"/>
    <p:sldId id="414" r:id="rId28"/>
    <p:sldId id="415" r:id="rId29"/>
    <p:sldId id="416" r:id="rId30"/>
    <p:sldId id="439" r:id="rId31"/>
    <p:sldId id="44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71" autoAdjust="0"/>
    <p:restoredTop sz="87074" autoAdjust="0"/>
  </p:normalViewPr>
  <p:slideViewPr>
    <p:cSldViewPr snapToGrid="0">
      <p:cViewPr varScale="1">
        <p:scale>
          <a:sx n="65" d="100"/>
          <a:sy n="65" d="100"/>
        </p:scale>
        <p:origin x="894" y="60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12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3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93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07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1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763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701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4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2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8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0" y="1801813"/>
            <a:ext cx="7886700" cy="2571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8650" y="4373217"/>
            <a:ext cx="7886700" cy="17757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2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 smtClean="0"/>
              <a:t>Ενότητα 2η. Σπονδυλόζωα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74A0A-A10C-4402-A632-7D72440B0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6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Ενότητα 2η. </a:t>
            </a:r>
            <a:r>
              <a:rPr lang="el-GR" dirty="0" err="1" smtClean="0"/>
              <a:t>Σπονδυλόζωα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3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5" r:id="rId11"/>
    <p:sldLayoutId id="2147483681" r:id="rId12"/>
    <p:sldLayoutId id="2147483682" r:id="rId13"/>
    <p:sldLayoutId id="2147483680" r:id="rId14"/>
    <p:sldLayoutId id="2147483669" r:id="rId15"/>
    <p:sldLayoutId id="2147483675" r:id="rId16"/>
    <p:sldLayoutId id="2147483676" r:id="rId17"/>
    <p:sldLayoutId id="2147483678" r:id="rId18"/>
    <p:sldLayoutId id="2147483677" r:id="rId19"/>
    <p:sldLayoutId id="2147483683" r:id="rId20"/>
    <p:sldLayoutId id="2147483684" r:id="rId2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Ζωολογία ΙΙ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Ενότητα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sz="2800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dirty="0" err="1">
                <a:solidFill>
                  <a:schemeClr val="accent6">
                    <a:lumMod val="75000"/>
                  </a:schemeClr>
                </a:solidFill>
              </a:rPr>
              <a:t>Σπονδυλόζωα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 smtClean="0"/>
          </a:p>
          <a:p>
            <a:r>
              <a:rPr lang="el-GR" sz="2800" dirty="0" smtClean="0"/>
              <a:t>Παναγιώτης</a:t>
            </a:r>
            <a:r>
              <a:rPr lang="en-US" sz="2800" dirty="0" smtClean="0"/>
              <a:t> </a:t>
            </a:r>
            <a:r>
              <a:rPr lang="el-GR" sz="2800" dirty="0" smtClean="0"/>
              <a:t>Παφίλης, Επικ. Καθηγητής</a:t>
            </a:r>
            <a:endParaRPr lang="el-GR" sz="2800" dirty="0"/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ＭＳ Ｐゴシック" panose="020B0600070205080204" pitchFamily="34" charset="-128"/>
              </a:rPr>
              <a:t>Νευρική ακρολοφία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Ε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ίναι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δομή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εξωδερμικών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κυττάρων που βρίσκονται κατά μήκος του εμβρυικού νευρικού σωλήνα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Σ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υμβάλει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στο σχηματισμό του μεγαλύτερου μέρους του κρανίου, του φαρυγγικού σκελετού, της οδοντίνης των δοντιών καθώς και μερικών ενδοκρινών αδένων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Μ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πορεί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επίσης να ρυθμίζει την ανάπτυξη γειτονικών ιστών (π.χ. αδαμαντίνη στα δόντια)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Ε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ξωδερμικά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πλακώδη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Ε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ίναι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εξωδερμικές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δισκοειδείς παχύνσεις εκατέρωθεν του πρόσθιου τμήματος του νευρικού σωλήνα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</a:t>
            </a:r>
            <a:endParaRPr lang="el-GR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l-GR" altLang="en-US" sz="2400" dirty="0" smtClean="0">
                <a:ea typeface="ＭＳ Ｐゴシック" panose="020B0600070205080204" pitchFamily="34" charset="-128"/>
              </a:rPr>
              <a:t>Δημιουργούν το οσφρητικό επιθήλιο, τους φακούς των ματιών, το επιθήλιο του εσωτερικού αυτιού, τους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ηλεκτροϋποδοχείς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και τους γευστικές κάλυκες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</a:t>
            </a:r>
            <a:endParaRPr lang="el-GR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όσο τα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εξωδερμικά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πλακώδη όσο και η νευρική ακρολοφία εμφανίστηκαν για πρώτη φορά στην εξέλιξη στα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Σπονδυλόζωα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dirty="0" err="1" smtClean="0">
                <a:ea typeface="ＭＳ Ｐゴシック" panose="020B0600070205080204" pitchFamily="34" charset="-128"/>
              </a:rPr>
              <a:t>Ποιός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ήταν ο προπάππους μας;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Text Placeholder 3"/>
          <p:cNvSpPr>
            <a:spLocks noGrp="1"/>
          </p:cNvSpPr>
          <p:nvPr>
            <p:ph type="body" idx="1"/>
          </p:nvPr>
        </p:nvSpPr>
        <p:spPr>
          <a:xfrm>
            <a:off x="507525" y="1690689"/>
            <a:ext cx="3868340" cy="8239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err="1" smtClean="0">
                <a:ea typeface="ＭＳ Ｐゴシック" panose="020B0600070205080204" pitchFamily="34" charset="-128"/>
              </a:rPr>
              <a:t>Pikaia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, </a:t>
            </a:r>
            <a:r>
              <a:rPr lang="el-GR" altLang="en-US" sz="2000" b="0" dirty="0" smtClean="0">
                <a:ea typeface="ＭＳ Ｐゴシック" panose="020B0600070205080204" pitchFamily="34" charset="-128"/>
              </a:rPr>
              <a:t>ταινιοειδής μορφή σαν ψάρι, μήκους περί τα 5 εκ.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4580" name="Content Placeholder 7" descr="pikaia_biol_smal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5" y="2583507"/>
            <a:ext cx="3868737" cy="3527723"/>
          </a:xfrm>
        </p:spPr>
      </p:pic>
      <p:sp>
        <p:nvSpPr>
          <p:cNvPr id="24581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0" y="1356360"/>
            <a:ext cx="4009707" cy="265875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i="1" dirty="0" err="1" smtClean="0">
                <a:ea typeface="ＭＳ Ｐゴシック" panose="020B0600070205080204" pitchFamily="34" charset="-128"/>
              </a:rPr>
              <a:t>Haikouella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lanceolata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, </a:t>
            </a:r>
            <a:r>
              <a:rPr lang="el-GR" altLang="en-US" b="0" dirty="0" smtClean="0">
                <a:ea typeface="ＭＳ Ｐゴシック" panose="020B0600070205080204" pitchFamily="34" charset="-128"/>
              </a:rPr>
              <a:t>ιχθυόμορφο πλάσμα με </a:t>
            </a:r>
            <a:r>
              <a:rPr lang="el-GR" altLang="en-US" b="0" dirty="0" err="1" smtClean="0">
                <a:ea typeface="ＭＳ Ｐゴシック" panose="020B0600070205080204" pitchFamily="34" charset="-128"/>
              </a:rPr>
              <a:t>νωτιαία</a:t>
            </a:r>
            <a:r>
              <a:rPr lang="el-GR" altLang="en-US" b="0" dirty="0" smtClean="0">
                <a:ea typeface="ＭＳ Ｐゴシック" panose="020B0600070205080204" pitchFamily="34" charset="-128"/>
              </a:rPr>
              <a:t> χορδή και νευρικό σχοινί αλλά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ΚΑΙ </a:t>
            </a:r>
            <a:r>
              <a:rPr lang="el-GR" altLang="en-US" b="0" dirty="0" smtClean="0">
                <a:ea typeface="ＭＳ Ｐゴシック" panose="020B0600070205080204" pitchFamily="34" charset="-128"/>
              </a:rPr>
              <a:t>ζεύγος ματιών και διευρυμένο εγκέφαλο.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Λ</a:t>
            </a:r>
            <a:r>
              <a:rPr lang="el-GR" altLang="en-US" b="0" dirty="0" err="1" smtClean="0">
                <a:ea typeface="ＭＳ Ｐゴシック" panose="020B0600070205080204" pitchFamily="34" charset="-128"/>
              </a:rPr>
              <a:t>είπουν</a:t>
            </a:r>
            <a:r>
              <a:rPr lang="el-GR" altLang="en-US" b="0" dirty="0" smtClean="0">
                <a:ea typeface="ＭＳ Ｐゴシック" panose="020B0600070205080204" pitchFamily="34" charset="-128"/>
              </a:rPr>
              <a:t> όμως βασικές δομές των </a:t>
            </a:r>
            <a:r>
              <a:rPr lang="el-GR" altLang="en-US" b="0" dirty="0" err="1" smtClean="0">
                <a:ea typeface="ＭＳ Ｐゴシック" panose="020B0600070205080204" pitchFamily="34" charset="-128"/>
              </a:rPr>
              <a:t>Σπονδυλοζώων</a:t>
            </a:r>
            <a:r>
              <a:rPr lang="el-GR" altLang="en-US" b="0" dirty="0" smtClean="0">
                <a:ea typeface="ＭＳ Ｐゴシック" panose="020B0600070205080204" pitchFamily="34" charset="-128"/>
              </a:rPr>
              <a:t> (π.χ. κρανίο, αυτί). 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Φ</a:t>
            </a:r>
            <a:r>
              <a:rPr lang="el-GR" altLang="en-US" b="0" dirty="0" err="1" smtClean="0">
                <a:ea typeface="ＭＳ Ｐゴシック" panose="020B0600070205080204" pitchFamily="34" charset="-128"/>
              </a:rPr>
              <a:t>αίνεται</a:t>
            </a:r>
            <a:r>
              <a:rPr lang="el-GR" altLang="en-US" b="0" dirty="0" smtClean="0">
                <a:ea typeface="ＭＳ Ｐゴシック" panose="020B0600070205080204" pitchFamily="34" charset="-128"/>
              </a:rPr>
              <a:t> λοιπόν ότι είναι αδερφό 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taxon </a:t>
            </a:r>
            <a:r>
              <a:rPr lang="el-GR" altLang="en-US" b="0" dirty="0" smtClean="0">
                <a:ea typeface="ＭＳ Ｐゴシック" panose="020B0600070205080204" pitchFamily="34" charset="-128"/>
              </a:rPr>
              <a:t>και όχι πρόγονος...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4582" name="Content Placeholder 8" descr="haik1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05" y="4015116"/>
            <a:ext cx="3313509" cy="2096114"/>
          </a:xfrm>
        </p:spPr>
      </p:pic>
      <p:sp>
        <p:nvSpPr>
          <p:cNvPr id="7" name="TextBox 6"/>
          <p:cNvSpPr txBox="1"/>
          <p:nvPr/>
        </p:nvSpPr>
        <p:spPr>
          <a:xfrm>
            <a:off x="3990066" y="58342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13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814367" y="57835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14</a:t>
            </a:r>
            <a:endParaRPr lang="el-GR" sz="12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Υπόθεση του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Garstang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(1928)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41960" y="1853430"/>
            <a:ext cx="4023678" cy="430924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3100" dirty="0">
                <a:ea typeface="ＭＳ Ｐゴシック" panose="020B0600070205080204" pitchFamily="34" charset="-128"/>
              </a:rPr>
              <a:t>Μια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γυρινόμορφη</a:t>
            </a:r>
            <a:r>
              <a:rPr lang="el-GR" altLang="en-US" sz="3100" dirty="0">
                <a:ea typeface="ＭＳ Ｐゴシック" panose="020B0600070205080204" pitchFamily="34" charset="-128"/>
              </a:rPr>
              <a:t> προνύμφη των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Χιτωνοζών</a:t>
            </a:r>
            <a:r>
              <a:rPr lang="el-GR" altLang="en-US" sz="3100" dirty="0">
                <a:ea typeface="ＭＳ Ｐゴシック" panose="020B0600070205080204" pitchFamily="34" charset="-128"/>
              </a:rPr>
              <a:t> απέτυχε να μεταμορφωθεί σε ενήλικο και αναπτύσσοντας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γονάδες</a:t>
            </a:r>
            <a:r>
              <a:rPr lang="el-GR" altLang="en-US" sz="3100" dirty="0">
                <a:ea typeface="ＭＳ Ｐゴシック" panose="020B0600070205080204" pitchFamily="34" charset="-128"/>
              </a:rPr>
              <a:t> κατέστη γόνιμη σε αυτή τη φάση.</a:t>
            </a:r>
          </a:p>
          <a:p>
            <a:pPr>
              <a:lnSpc>
                <a:spcPct val="110000"/>
              </a:lnSpc>
            </a:pPr>
            <a:r>
              <a:rPr lang="en-US" altLang="en-US" sz="3100" dirty="0">
                <a:ea typeface="ＭＳ Ｐゴシック" panose="020B0600070205080204" pitchFamily="34" charset="-128"/>
              </a:rPr>
              <a:t>Η</a:t>
            </a:r>
            <a:r>
              <a:rPr lang="el-GR" altLang="en-US" sz="3100" dirty="0">
                <a:ea typeface="ＭＳ Ｐゴシック" panose="020B0600070205080204" pitchFamily="34" charset="-128"/>
              </a:rPr>
              <a:t> διαδικασία </a:t>
            </a:r>
            <a:r>
              <a:rPr lang="el-GR" altLang="en-US" sz="3100" dirty="0" smtClean="0">
                <a:ea typeface="ＭＳ Ｐゴシック" panose="020B0600070205080204" pitchFamily="34" charset="-128"/>
              </a:rPr>
              <a:t>καλείται </a:t>
            </a:r>
            <a:r>
              <a:rPr lang="el-GR" altLang="en-US" sz="3100" dirty="0" err="1">
                <a:ea typeface="ＭＳ Ｐゴシック" panose="020B0600070205080204" pitchFamily="34" charset="-128"/>
              </a:rPr>
              <a:t>παιδομόρφωση</a:t>
            </a:r>
            <a:r>
              <a:rPr lang="el-GR" altLang="en-US" sz="3100" dirty="0">
                <a:ea typeface="ＭＳ Ｐゴシック" panose="020B0600070205080204" pitchFamily="34" charset="-128"/>
              </a:rPr>
              <a:t> και περιγράφει την εξελικτική διατήρηση των χαρακτηριστικών της προνύμφης στο σώμα του ενήλικου </a:t>
            </a:r>
            <a:r>
              <a:rPr lang="el-GR" altLang="en-US" sz="3100" dirty="0" smtClean="0">
                <a:ea typeface="ＭＳ Ｐゴシック" panose="020B0600070205080204" pitchFamily="34" charset="-128"/>
              </a:rPr>
              <a:t>ατόμου</a:t>
            </a:r>
            <a:r>
              <a:rPr lang="en-US" altLang="en-US" sz="3100" dirty="0" smtClean="0">
                <a:ea typeface="ＭＳ Ｐゴシック" panose="020B0600070205080204" pitchFamily="34" charset="-128"/>
              </a:rPr>
              <a:t>.</a:t>
            </a:r>
            <a:endParaRPr lang="en-US" altLang="en-US" sz="31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15" y="1732774"/>
            <a:ext cx="3890635" cy="224568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65638" y="4048124"/>
            <a:ext cx="4049712" cy="211455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dirty="0">
                <a:latin typeface="Calibri" panose="020F0502020204030204" pitchFamily="34" charset="0"/>
              </a:rPr>
              <a:t>Η υπόθεση αμφισβητήθηκε διότι 1. ο πρόγονος των </a:t>
            </a:r>
            <a:r>
              <a:rPr lang="el-GR" altLang="en-US" dirty="0" err="1">
                <a:latin typeface="Calibri" panose="020F0502020204030204" pitchFamily="34" charset="0"/>
              </a:rPr>
              <a:t>δευτεροστομίων</a:t>
            </a:r>
            <a:r>
              <a:rPr lang="el-GR" altLang="en-US" dirty="0">
                <a:latin typeface="Calibri" panose="020F0502020204030204" pitchFamily="34" charset="0"/>
              </a:rPr>
              <a:t> κολυμπούσε ελεύθερα και 2. τα </a:t>
            </a:r>
            <a:r>
              <a:rPr lang="el-GR" altLang="en-US" dirty="0" err="1">
                <a:latin typeface="Calibri" panose="020F0502020204030204" pitchFamily="34" charset="0"/>
              </a:rPr>
              <a:t>Ασκίδια</a:t>
            </a:r>
            <a:r>
              <a:rPr lang="el-GR" altLang="en-US" dirty="0">
                <a:latin typeface="Calibri" panose="020F0502020204030204" pitchFamily="34" charset="0"/>
              </a:rPr>
              <a:t> αποτελούν προκύψαν σχέδιο ενώ οι Κωπηλάτες είναι πιο κοντά στον πρόγονο των </a:t>
            </a:r>
            <a:r>
              <a:rPr lang="el-GR" altLang="en-US" dirty="0" err="1" smtClean="0">
                <a:latin typeface="Calibri" panose="020F0502020204030204" pitchFamily="34" charset="0"/>
              </a:rPr>
              <a:t>Χορδωτών</a:t>
            </a:r>
            <a:r>
              <a:rPr lang="en-US" altLang="en-US" dirty="0" smtClean="0">
                <a:latin typeface="Calibri" panose="020F0502020204030204" pitchFamily="34" charset="0"/>
              </a:rPr>
              <a:t>.</a:t>
            </a:r>
            <a:endParaRPr lang="en-US" alt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47556" y="38092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15</a:t>
            </a:r>
            <a:endParaRPr lang="el-GR" sz="12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4000" dirty="0" smtClean="0">
                <a:ea typeface="ＭＳ Ｐゴシック" panose="020B0600070205080204" pitchFamily="34" charset="-128"/>
              </a:rPr>
              <a:t>Διαδικασίες που οδηγούν στην </a:t>
            </a:r>
            <a:r>
              <a:rPr lang="el-GR" altLang="en-US" sz="4000" dirty="0" err="1" smtClean="0">
                <a:ea typeface="ＭＳ Ｐゴシック" panose="020B0600070205080204" pitchFamily="34" charset="-128"/>
              </a:rPr>
              <a:t>παιδομόρφωση</a:t>
            </a:r>
            <a:endParaRPr lang="en-US" altLang="en-US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400" indent="-230400" eaLnBrk="1" hangingPunct="1">
              <a:buFont typeface="Arial" panose="020B0604020202020204" pitchFamily="34" charset="0"/>
              <a:buAutoNum type="arabicPeriod"/>
            </a:pPr>
            <a:r>
              <a:rPr lang="el-GR" altLang="en-US" sz="2800" dirty="0" err="1" smtClean="0">
                <a:ea typeface="ＭＳ Ｐゴシック" panose="020B0600070205080204" pitchFamily="34" charset="-128"/>
              </a:rPr>
              <a:t>Νεοτενία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: ο ρυθμός ανάπτυξης του σώματος επιβραδύνεται κι έτσι το ζώο δεν αποκτά τη μορφή του ενήλικου ατόμου όταν ωριμάσει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marL="230400" indent="-23040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Π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ρογένεση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: πρόωρη ωρίμανση των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γονάδων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σε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προνυμφικό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στάδιο το οποίο παύει να αναπτύσσεται και δεν λαμβάνει την ενήλικη μορφή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marL="230400" indent="-230400"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Μ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εταγενέστερη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μετατόπιση: η αναπτυξιακή διαδικασία επιβραδύνεται σε σχέση με την αναπαραγωγική ωρίμανση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 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>
                <a:ea typeface="ＭＳ Ｐゴシック" panose="020B0600070205080204" pitchFamily="34" charset="-128"/>
              </a:rPr>
              <a:t>Το πρότυπο </a:t>
            </a:r>
            <a:br>
              <a:rPr lang="el-GR" altLang="en-US" sz="4000" dirty="0">
                <a:ea typeface="ＭＳ Ｐゴシック" panose="020B0600070205080204" pitchFamily="34" charset="-128"/>
              </a:rPr>
            </a:br>
            <a:r>
              <a:rPr lang="el-GR" altLang="en-US" sz="4000" dirty="0">
                <a:ea typeface="ＭＳ Ｐゴシック" panose="020B0600070205080204" pitchFamily="34" charset="-128"/>
              </a:rPr>
              <a:t>της προγονικής μορφής...</a:t>
            </a:r>
            <a:endParaRPr lang="en-US" altLang="en-US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3375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2600" dirty="0">
                <a:latin typeface="Calibri" panose="020F0502020204030204" pitchFamily="34" charset="0"/>
              </a:rPr>
              <a:t>Μοιάζει πολύ με τον </a:t>
            </a:r>
            <a:r>
              <a:rPr lang="el-GR" altLang="en-US" sz="2600" dirty="0" err="1">
                <a:latin typeface="Calibri" panose="020F0502020204030204" pitchFamily="34" charset="0"/>
              </a:rPr>
              <a:t>αμφίοξο</a:t>
            </a:r>
            <a:r>
              <a:rPr lang="el-GR" altLang="en-US" sz="2600" dirty="0">
                <a:latin typeface="Calibri" panose="020F0502020204030204" pitchFamily="34" charset="0"/>
              </a:rPr>
              <a:t> αλλά φέρει </a:t>
            </a:r>
            <a:r>
              <a:rPr lang="el-GR" altLang="en-US" sz="2600" dirty="0" err="1">
                <a:latin typeface="Calibri" panose="020F0502020204030204" pitchFamily="34" charset="0"/>
              </a:rPr>
              <a:t>διαμερισματοποιημένη</a:t>
            </a:r>
            <a:r>
              <a:rPr lang="el-GR" altLang="en-US" sz="2600" dirty="0">
                <a:latin typeface="Calibri" panose="020F0502020204030204" pitchFamily="34" charset="0"/>
              </a:rPr>
              <a:t> καρδιά, </a:t>
            </a:r>
            <a:r>
              <a:rPr lang="el-GR" altLang="en-US" sz="2600" dirty="0" err="1">
                <a:latin typeface="Calibri" panose="020F0502020204030204" pitchFamily="34" charset="0"/>
              </a:rPr>
              <a:t>τριμέρη</a:t>
            </a:r>
            <a:r>
              <a:rPr lang="el-GR" altLang="en-US" sz="2600" dirty="0">
                <a:latin typeface="Calibri" panose="020F0502020204030204" pitchFamily="34" charset="0"/>
              </a:rPr>
              <a:t> εγκέφαλο κ.α. </a:t>
            </a:r>
            <a:r>
              <a:rPr lang="en-US" altLang="en-US" sz="2600" dirty="0">
                <a:latin typeface="Calibri" panose="020F0502020204030204" pitchFamily="34" charset="0"/>
              </a:rPr>
              <a:t>Δ</a:t>
            </a:r>
            <a:r>
              <a:rPr lang="el-GR" altLang="en-US" sz="2600" dirty="0" err="1">
                <a:latin typeface="Calibri" panose="020F0502020204030204" pitchFamily="34" charset="0"/>
              </a:rPr>
              <a:t>ιαθέτει</a:t>
            </a:r>
            <a:r>
              <a:rPr lang="el-GR" altLang="en-US" sz="2600" dirty="0">
                <a:latin typeface="Calibri" panose="020F0502020204030204" pitchFamily="34" charset="0"/>
              </a:rPr>
              <a:t> επίσης πραγματικό ήπαρ που αντικαθιστά το ηπατικό τυφλό και χοληδόχο κύστη.</a:t>
            </a:r>
            <a:endParaRPr lang="en-US" altLang="en-US" sz="2600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sz="26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7652" name="Content Placeholder 5" descr="Picture 1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8" y="4406627"/>
            <a:ext cx="3890962" cy="1397545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ο </a:t>
            </a:r>
            <a:r>
              <a:rPr lang="el-GR" altLang="en-US" dirty="0" err="1">
                <a:ea typeface="ＭＳ Ｐゴシック" panose="020B0600070205080204" pitchFamily="34" charset="-128"/>
              </a:rPr>
              <a:t>προνυμφικό</a:t>
            </a:r>
            <a:r>
              <a:rPr lang="el-GR" altLang="en-US" dirty="0">
                <a:ea typeface="ＭＳ Ｐゴシック" panose="020B0600070205080204" pitchFamily="34" charset="-128"/>
              </a:rPr>
              <a:t> στάδιο των </a:t>
            </a:r>
            <a:r>
              <a:rPr lang="el-GR" altLang="en-US" dirty="0" err="1">
                <a:ea typeface="ＭＳ Ｐゴシック" panose="020B0600070205080204" pitchFamily="34" charset="-128"/>
              </a:rPr>
              <a:t>Λάμπραινων</a:t>
            </a:r>
            <a:r>
              <a:rPr lang="el-GR" altLang="en-US" dirty="0">
                <a:ea typeface="ＭＳ Ｐゴシック" panose="020B0600070205080204" pitchFamily="34" charset="-128"/>
              </a:rPr>
              <a:t> (</a:t>
            </a:r>
            <a:r>
              <a:rPr lang="el-GR" altLang="en-US" dirty="0" err="1">
                <a:ea typeface="ＭＳ Ｐゴシック" panose="020B0600070205080204" pitchFamily="34" charset="-128"/>
              </a:rPr>
              <a:t>αμμόκοιτη</a:t>
            </a:r>
            <a:r>
              <a:rPr lang="el-GR" altLang="en-US" dirty="0">
                <a:ea typeface="ＭＳ Ｐゴシック" panose="020B0600070205080204" pitchFamily="34" charset="-128"/>
              </a:rPr>
              <a:t> προνύμφη) φαίνεται ότι περιγράφει ικανοποιητικά τον πιθανό πρόγονο των </a:t>
            </a:r>
            <a:r>
              <a:rPr lang="el-GR" altLang="en-US" dirty="0" err="1">
                <a:ea typeface="ＭＳ Ｐゴシック" panose="020B0600070205080204" pitchFamily="34" charset="-128"/>
              </a:rPr>
              <a:t>Σπονδυλοζώων</a:t>
            </a:r>
            <a:r>
              <a:rPr lang="el-GR" alt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l-GR" altLang="en-US" dirty="0">
                <a:ea typeface="ＭＳ Ｐゴシック" panose="020B0600070205080204" pitchFamily="34" charset="-128"/>
              </a:rPr>
              <a:t>Στην αρχή </a:t>
            </a:r>
            <a:r>
              <a:rPr lang="el-GR" altLang="en-US" dirty="0" err="1">
                <a:ea typeface="ＭＳ Ｐゴシック" panose="020B0600070205080204" pitchFamily="34" charset="-128"/>
              </a:rPr>
              <a:t>είχει</a:t>
            </a:r>
            <a:r>
              <a:rPr lang="el-GR" altLang="en-US" dirty="0">
                <a:ea typeface="ＭＳ Ｐゴシック" panose="020B0600070205080204" pitchFamily="34" charset="-128"/>
              </a:rPr>
              <a:t> θεωρηθεί ξεχωριστό είδος από τις </a:t>
            </a:r>
            <a:r>
              <a:rPr lang="el-GR" altLang="en-US" dirty="0" err="1">
                <a:ea typeface="ＭＳ Ｐゴシック" panose="020B0600070205080204" pitchFamily="34" charset="-128"/>
              </a:rPr>
              <a:t>Λάμπραινες</a:t>
            </a:r>
            <a:r>
              <a:rPr lang="el-GR" altLang="en-US" dirty="0">
                <a:ea typeface="ＭＳ Ｐゴシック" panose="020B0600070205080204" pitchFamily="34" charset="-128"/>
              </a:rPr>
              <a:t> μέχρι που παρακολουθήθηκε η διαδικασία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μεταμόρφωσης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Έ</a:t>
            </a:r>
            <a:r>
              <a:rPr lang="el-GR" altLang="en-US" dirty="0" err="1">
                <a:ea typeface="ＭＳ Ｐゴシック" panose="020B0600070205080204" pitchFamily="34" charset="-128"/>
              </a:rPr>
              <a:t>χει</a:t>
            </a:r>
            <a:r>
              <a:rPr lang="el-GR" altLang="en-US" dirty="0">
                <a:ea typeface="ＭＳ Ｐゴシック" panose="020B0600070205080204" pitchFamily="34" charset="-128"/>
              </a:rPr>
              <a:t> επίμηκες, λεπτό σώμα και τρέφεται με διήθηση του νερού αλλά με </a:t>
            </a:r>
            <a:r>
              <a:rPr lang="el-GR" altLang="en-US" dirty="0" err="1">
                <a:ea typeface="ＭＳ Ｐゴシック" panose="020B0600070205080204" pitchFamily="34" charset="-128"/>
              </a:rPr>
              <a:t>μυική</a:t>
            </a:r>
            <a:r>
              <a:rPr lang="el-GR" altLang="en-US" dirty="0">
                <a:ea typeface="ＭＳ Ｐゴシック" panose="020B0600070205080204" pitchFamily="34" charset="-128"/>
              </a:rPr>
              <a:t>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άντληση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73590" y="552717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16</a:t>
            </a:r>
            <a:endParaRPr lang="el-GR" sz="12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68057" y="5805488"/>
            <a:ext cx="75472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1800" dirty="0">
                <a:latin typeface="Calibri" panose="020F0502020204030204" pitchFamily="34" charset="0"/>
              </a:rPr>
              <a:t>Πρωτοεμφανίστηκαν στο Κάμβριο </a:t>
            </a:r>
            <a:r>
              <a:rPr lang="en-GB" altLang="en-US" sz="1800" dirty="0">
                <a:latin typeface="Calibri" panose="020F0502020204030204" pitchFamily="34" charset="0"/>
              </a:rPr>
              <a:t>(</a:t>
            </a:r>
            <a:r>
              <a:rPr lang="el-GR" altLang="en-US" sz="1800" dirty="0">
                <a:latin typeface="Calibri" panose="020F0502020204030204" pitchFamily="34" charset="0"/>
              </a:rPr>
              <a:t>περίπου πριν από </a:t>
            </a:r>
            <a:r>
              <a:rPr lang="en-GB" altLang="en-US" sz="1800" dirty="0">
                <a:latin typeface="Calibri" panose="020F0502020204030204" pitchFamily="34" charset="0"/>
              </a:rPr>
              <a:t> 540 </a:t>
            </a:r>
            <a:r>
              <a:rPr lang="el-GR" altLang="en-US" sz="1800" dirty="0" err="1">
                <a:latin typeface="Calibri" panose="020F0502020204030204" pitchFamily="34" charset="0"/>
              </a:rPr>
              <a:t>εκατομύρια</a:t>
            </a:r>
            <a:r>
              <a:rPr lang="el-GR" altLang="en-US" sz="1800" dirty="0">
                <a:latin typeface="Calibri" panose="020F0502020204030204" pitchFamily="34" charset="0"/>
              </a:rPr>
              <a:t> χρόνια</a:t>
            </a:r>
            <a:r>
              <a:rPr lang="en-GB" altLang="en-US" sz="18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4000" dirty="0">
                <a:latin typeface="Calibri" panose="020F0502020204030204" pitchFamily="34" charset="0"/>
              </a:rPr>
              <a:t>Τα πρώτα </a:t>
            </a:r>
            <a:r>
              <a:rPr lang="el-GR" altLang="en-US" sz="4000" dirty="0" err="1">
                <a:latin typeface="Calibri" panose="020F0502020204030204" pitchFamily="34" charset="0"/>
              </a:rPr>
              <a:t>Σπονδυλόζωα</a:t>
            </a:r>
            <a:r>
              <a:rPr lang="el-GR" altLang="en-US" sz="4000" dirty="0">
                <a:latin typeface="Calibri" panose="020F0502020204030204" pitchFamily="34" charset="0"/>
              </a:rPr>
              <a:t>: </a:t>
            </a:r>
            <a:br>
              <a:rPr lang="el-GR" altLang="en-US" sz="4000" dirty="0">
                <a:latin typeface="Calibri" panose="020F0502020204030204" pitchFamily="34" charset="0"/>
              </a:rPr>
            </a:br>
            <a:r>
              <a:rPr lang="el-GR" altLang="en-US" sz="4000" dirty="0" err="1">
                <a:latin typeface="Calibri" panose="020F0502020204030204" pitchFamily="34" charset="0"/>
              </a:rPr>
              <a:t>άγναθα</a:t>
            </a:r>
            <a:r>
              <a:rPr lang="el-GR" altLang="en-US" sz="4000" dirty="0">
                <a:latin typeface="Calibri" panose="020F0502020204030204" pitchFamily="34" charset="0"/>
              </a:rPr>
              <a:t> </a:t>
            </a:r>
            <a:r>
              <a:rPr lang="el-GR" altLang="en-US" sz="4000" dirty="0" smtClean="0">
                <a:latin typeface="Calibri" panose="020F0502020204030204" pitchFamily="34" charset="0"/>
              </a:rPr>
              <a:t>ψάρια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33" y="1572274"/>
            <a:ext cx="6645224" cy="4233214"/>
          </a:xfrm>
        </p:spPr>
      </p:pic>
      <p:sp>
        <p:nvSpPr>
          <p:cNvPr id="5" name="TextBox 4"/>
          <p:cNvSpPr txBox="1"/>
          <p:nvPr/>
        </p:nvSpPr>
        <p:spPr>
          <a:xfrm>
            <a:off x="7347456" y="54361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17</a:t>
            </a:r>
            <a:endParaRPr lang="el-GR" sz="12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>
                <a:ea typeface="ＭＳ Ｐゴシック" panose="020B0600070205080204" pitchFamily="34" charset="-128"/>
              </a:rPr>
              <a:t>Τα πρώιμα </a:t>
            </a:r>
            <a:r>
              <a:rPr lang="el-GR" altLang="en-US" dirty="0" err="1">
                <a:ea typeface="ＭＳ Ｐゴシック" panose="020B0600070205080204" pitchFamily="34" charset="-128"/>
              </a:rPr>
              <a:t>Σπονδυλόζωα</a:t>
            </a:r>
            <a:r>
              <a:rPr lang="el-GR" altLang="en-US" dirty="0">
                <a:ea typeface="ＭＳ Ｐゴシック" panose="020B0600070205080204" pitchFamily="34" charset="-128"/>
              </a:rPr>
              <a:t> 1/2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700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5312562" cy="435133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3100" dirty="0" smtClean="0">
                <a:ea typeface="ＭＳ Ｐゴシック" panose="020B0600070205080204" pitchFamily="34" charset="-128"/>
              </a:rPr>
              <a:t>Δ</a:t>
            </a:r>
            <a:r>
              <a:rPr lang="el-GR" altLang="en-US" sz="3100" dirty="0" err="1" smtClean="0">
                <a:ea typeface="ＭＳ Ｐゴシック" panose="020B0600070205080204" pitchFamily="34" charset="-128"/>
              </a:rPr>
              <a:t>ιέθεταν</a:t>
            </a:r>
            <a:r>
              <a:rPr lang="el-GR" altLang="en-US" sz="3100" dirty="0" smtClean="0">
                <a:ea typeface="ＭＳ Ｐゴシック" panose="020B0600070205080204" pitchFamily="34" charset="-128"/>
              </a:rPr>
              <a:t> πολλούς από τους τυπικούς χαρακτήρες των </a:t>
            </a:r>
            <a:r>
              <a:rPr lang="el-GR" altLang="en-US" sz="3100" dirty="0" err="1" smtClean="0">
                <a:ea typeface="ＭＳ Ｐゴシック" panose="020B0600070205080204" pitchFamily="34" charset="-128"/>
              </a:rPr>
              <a:t>Σπονδυλοζώων</a:t>
            </a:r>
            <a:r>
              <a:rPr lang="el-GR" altLang="en-US" sz="3100" dirty="0" smtClean="0">
                <a:ea typeface="ＭＳ Ｐゴシック" panose="020B0600070205080204" pitchFamily="34" charset="-128"/>
              </a:rPr>
              <a:t> (καρδιά, ακουστικές κάψες, ζεύγος ματιών)</a:t>
            </a:r>
            <a:r>
              <a:rPr lang="en-US" altLang="en-US" sz="3100" dirty="0" smtClean="0">
                <a:ea typeface="ＭＳ Ｐゴシック" panose="020B0600070205080204" pitchFamily="34" charset="-128"/>
              </a:rPr>
              <a:t>.</a:t>
            </a:r>
            <a:endParaRPr lang="el-GR" altLang="en-US" sz="31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31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3100" dirty="0" smtClean="0">
                <a:ea typeface="ＭＳ Ｐゴシック" panose="020B0600070205080204" pitchFamily="34" charset="-128"/>
              </a:rPr>
              <a:t>α πρώτα οστρακόδερμα έφεραν δεσμίδα θωρακισμένη με οστίτη ιστό και στερούνταν ζυγών πτερυγίων</a:t>
            </a:r>
            <a:r>
              <a:rPr lang="en-US" altLang="en-US" sz="3100" dirty="0" smtClean="0">
                <a:ea typeface="ＭＳ Ｐゴシック" panose="020B0600070205080204" pitchFamily="34" charset="-128"/>
              </a:rPr>
              <a:t>.</a:t>
            </a:r>
            <a:endParaRPr lang="el-GR" altLang="en-US" sz="31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31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3100" dirty="0" smtClean="0">
                <a:ea typeface="ＭＳ Ｐゴシック" panose="020B0600070205080204" pitchFamily="34" charset="-128"/>
              </a:rPr>
              <a:t>α </a:t>
            </a:r>
            <a:r>
              <a:rPr lang="el-GR" altLang="en-US" sz="3100" dirty="0" err="1" smtClean="0">
                <a:ea typeface="ＭＳ Ｐゴシック" panose="020B0600070205080204" pitchFamily="34" charset="-128"/>
              </a:rPr>
              <a:t>ετερόστρακα</a:t>
            </a:r>
            <a:r>
              <a:rPr lang="el-GR" altLang="en-US" sz="3100" dirty="0" smtClean="0">
                <a:ea typeface="ＭＳ Ｐゴシック" panose="020B0600070205080204" pitchFamily="34" charset="-128"/>
              </a:rPr>
              <a:t> μετακινούνταν πάνω στον θαλάσσιο πυθμένα όπου και έβρισκαν την τροφή τους ενεργοποιώντας μυϊκές συσπάσεις του φάρυγγα, στοιχείο που καταδεικνύει την ικανότητα ενεργού θήρευσης</a:t>
            </a:r>
            <a:r>
              <a:rPr lang="en-US" altLang="en-US" sz="3100" dirty="0" smtClean="0">
                <a:ea typeface="ＭＳ Ｐゴシック" panose="020B0600070205080204" pitchFamily="34" charset="-128"/>
              </a:rPr>
              <a:t>.</a:t>
            </a:r>
            <a:endParaRPr lang="el-GR" altLang="en-US" sz="31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12" y="2682297"/>
            <a:ext cx="2809792" cy="2265259"/>
          </a:xfrm>
        </p:spPr>
      </p:pic>
      <p:sp>
        <p:nvSpPr>
          <p:cNvPr id="5" name="TextBox 4"/>
          <p:cNvSpPr txBox="1"/>
          <p:nvPr/>
        </p:nvSpPr>
        <p:spPr>
          <a:xfrm>
            <a:off x="8344470" y="467055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18</a:t>
            </a:r>
            <a:endParaRPr lang="el-GR" sz="12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πρώιμα </a:t>
            </a:r>
            <a:r>
              <a:rPr lang="el-GR" dirty="0" err="1"/>
              <a:t>Σπονδυλόζωα</a:t>
            </a:r>
            <a:r>
              <a:rPr lang="el-GR" dirty="0"/>
              <a:t> 2/2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57" y="1854201"/>
            <a:ext cx="1530884" cy="171594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6240" y="1854200"/>
            <a:ext cx="4495800" cy="43084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α </a:t>
            </a:r>
            <a:r>
              <a:rPr lang="el-GR" altLang="en-US" dirty="0" err="1">
                <a:ea typeface="ＭＳ Ｐゴシック" panose="020B0600070205080204" pitchFamily="34" charset="-128"/>
              </a:rPr>
              <a:t>οστεόστρακα</a:t>
            </a:r>
            <a:r>
              <a:rPr lang="el-GR" altLang="en-US" dirty="0">
                <a:ea typeface="ＭＳ Ｐゴシック" panose="020B0600070205080204" pitchFamily="34" charset="-128"/>
              </a:rPr>
              <a:t> παρουσίασαν για πρώτη φορά ζεύγος θωρακικών πτερυγίων που διευκόλυναν τον έλεγχο της κίνησης και στα τρία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επίπεδα.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α </a:t>
            </a:r>
            <a:r>
              <a:rPr lang="el-GR" altLang="en-US" dirty="0" err="1">
                <a:ea typeface="ＭＳ Ｐゴシック" panose="020B0600070205080204" pitchFamily="34" charset="-128"/>
              </a:rPr>
              <a:t>ανασπίδια</a:t>
            </a:r>
            <a:r>
              <a:rPr lang="el-GR" altLang="en-US" dirty="0">
                <a:ea typeface="ＭＳ Ｐゴシック" panose="020B0600070205080204" pitchFamily="34" charset="-128"/>
              </a:rPr>
              <a:t> είχαν ατρακτοειδή διαμόρφωση σώματος και παρουσίασαν έντονη διαφοροποίηση κατά το 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Σιλούριο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. 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Η</a:t>
            </a:r>
            <a:r>
              <a:rPr lang="el-GR" altLang="en-US" dirty="0">
                <a:ea typeface="ＭＳ Ｐゴシック" panose="020B0600070205080204" pitchFamily="34" charset="-128"/>
              </a:rPr>
              <a:t> συντριπτική πλειοψηφία των οστρακόδερμων εξαφανίστηκε κατά το τέλος του 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Δεβονίου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.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66298" y="3543658"/>
            <a:ext cx="4172902" cy="296068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dirty="0">
                <a:latin typeface="Calibri" panose="020F0502020204030204" pitchFamily="34" charset="0"/>
              </a:rPr>
              <a:t>Οι </a:t>
            </a:r>
            <a:r>
              <a:rPr lang="el-GR" altLang="en-US" dirty="0" err="1">
                <a:latin typeface="Calibri" panose="020F0502020204030204" pitchFamily="34" charset="0"/>
              </a:rPr>
              <a:t>Κωνόδοντες</a:t>
            </a:r>
            <a:r>
              <a:rPr lang="el-GR" altLang="en-US" dirty="0">
                <a:latin typeface="Calibri" panose="020F0502020204030204" pitchFamily="34" charset="0"/>
              </a:rPr>
              <a:t> έμοιαζαν με τον </a:t>
            </a:r>
            <a:r>
              <a:rPr lang="el-GR" altLang="en-US" dirty="0" err="1">
                <a:latin typeface="Calibri" panose="020F0502020204030204" pitchFamily="34" charset="0"/>
              </a:rPr>
              <a:t>αμφίοξο</a:t>
            </a:r>
            <a:r>
              <a:rPr lang="el-GR" altLang="en-US" dirty="0">
                <a:latin typeface="Calibri" panose="020F0502020204030204" pitchFamily="34" charset="0"/>
              </a:rPr>
              <a:t> αλλά παρουσίαζαν μεγαλύτερο βαθμό </a:t>
            </a:r>
            <a:r>
              <a:rPr lang="el-GR" altLang="en-US" dirty="0" err="1">
                <a:latin typeface="Calibri" panose="020F0502020204030204" pitchFamily="34" charset="0"/>
              </a:rPr>
              <a:t>εγκεφαλοποίησης</a:t>
            </a:r>
            <a:r>
              <a:rPr lang="el-GR" altLang="en-US" dirty="0">
                <a:latin typeface="Calibri" panose="020F0502020204030204" pitchFamily="34" charset="0"/>
              </a:rPr>
              <a:t>. Σειρά από χαρακτηριστικά τα </a:t>
            </a:r>
            <a:r>
              <a:rPr lang="el-GR" altLang="en-US" dirty="0" err="1">
                <a:latin typeface="Calibri" panose="020F0502020204030204" pitchFamily="34" charset="0"/>
              </a:rPr>
              <a:t>κατατάσουν</a:t>
            </a:r>
            <a:r>
              <a:rPr lang="el-GR" altLang="en-US" dirty="0">
                <a:latin typeface="Calibri" panose="020F0502020204030204" pitchFamily="34" charset="0"/>
              </a:rPr>
              <a:t> στα </a:t>
            </a:r>
            <a:r>
              <a:rPr lang="el-GR" altLang="en-US" dirty="0" err="1">
                <a:latin typeface="Calibri" panose="020F0502020204030204" pitchFamily="34" charset="0"/>
              </a:rPr>
              <a:t>Σπονδυλόζωα</a:t>
            </a:r>
            <a:r>
              <a:rPr lang="el-GR" altLang="en-US" dirty="0">
                <a:latin typeface="Calibri" panose="020F0502020204030204" pitchFamily="34" charset="0"/>
              </a:rPr>
              <a:t> αλλά η ακριβής τους θέση μέσα στον κλάδο είναι ασαφής.</a:t>
            </a:r>
            <a:endParaRPr lang="en-US" alt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78041" y="31031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19</a:t>
            </a:r>
            <a:endParaRPr lang="el-GR" sz="12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>
                <a:ea typeface="ＭＳ Ｐゴシック" panose="020B0600070205080204" pitchFamily="34" charset="-128"/>
              </a:rPr>
              <a:t>Ο τελευταίος κρίκος: </a:t>
            </a:r>
            <a:r>
              <a:rPr lang="el-GR" altLang="en-US" sz="4000" dirty="0" err="1">
                <a:ea typeface="ＭＳ Ｐゴシック" panose="020B0600070205080204" pitchFamily="34" charset="-128"/>
              </a:rPr>
              <a:t>γναθόστομα</a:t>
            </a:r>
            <a:r>
              <a:rPr lang="el-GR" altLang="en-US" sz="4000" dirty="0">
                <a:ea typeface="ＭＳ Ｐゴシック" panose="020B0600070205080204" pitchFamily="34" charset="-128"/>
              </a:rPr>
              <a:t> </a:t>
            </a:r>
            <a:r>
              <a:rPr lang="el-GR" altLang="en-US" sz="4000" dirty="0" err="1">
                <a:ea typeface="ＭＳ Ｐゴシック" panose="020B0600070205080204" pitchFamily="34" charset="-128"/>
              </a:rPr>
              <a:t>Σπονδυλόζωα</a:t>
            </a:r>
            <a:endParaRPr lang="en-US" altLang="en-US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εμφάνισης της γνάθου είναι ένα από τα σημαντικότερα γεγονότα στην εξέλιξη της ομάδας.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δημιουργία γνάθου επιτρέπει την θήρευση μεγάλης και κινούμενης λείας και το χειρισμό αντικειμένων.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Φ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αίνεται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ότι η γνάθος προέκυψε από τροποποιήσεις του 1</a:t>
            </a:r>
            <a:r>
              <a:rPr lang="el-GR" altLang="en-US" sz="2400" baseline="30000" dirty="0" smtClean="0">
                <a:ea typeface="ＭＳ Ｐゴシック" panose="020B0600070205080204" pitchFamily="34" charset="-128"/>
              </a:rPr>
              <a:t>ου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ή του 2</a:t>
            </a:r>
            <a:r>
              <a:rPr lang="el-GR" altLang="en-US" sz="2400" baseline="30000" dirty="0" smtClean="0">
                <a:ea typeface="ＭＳ Ｐゴシック" panose="020B0600070205080204" pitchFamily="34" charset="-128"/>
              </a:rPr>
              <a:t>ου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βραγχιακού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τόξου.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επέκταση του τελευταίου και οι βοηθητικοί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μυες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αρχικά έπαιζαν ρόλο στον αερισμό των βραγχίων ώστε να αντιμετωπιστούν οι αυξημένες μεταβολικές ανάγκες των </a:t>
            </a:r>
            <a:r>
              <a:rPr lang="el-GR" altLang="en-US" sz="2400" dirty="0" err="1" smtClean="0">
                <a:ea typeface="ＭＳ Ｐゴシック" panose="020B0600070205080204" pitchFamily="34" charset="-128"/>
              </a:rPr>
              <a:t>Σπονδυλοζώων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Ποιά</a:t>
            </a:r>
            <a:r>
              <a:rPr lang="el-GR" dirty="0"/>
              <a:t> </a:t>
            </a:r>
            <a:r>
              <a:rPr lang="el-GR" dirty="0" err="1"/>
              <a:t>taxa</a:t>
            </a:r>
            <a:r>
              <a:rPr lang="el-GR" dirty="0"/>
              <a:t> περιλαμβάνει </a:t>
            </a:r>
            <a:br>
              <a:rPr lang="el-GR" dirty="0"/>
            </a:br>
            <a:r>
              <a:rPr lang="el-GR" dirty="0"/>
              <a:t>η ομάδα;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74" y="1825323"/>
            <a:ext cx="5777407" cy="4351338"/>
          </a:xfrm>
        </p:spPr>
      </p:pic>
      <p:sp>
        <p:nvSpPr>
          <p:cNvPr id="3" name="TextBox 2"/>
          <p:cNvSpPr txBox="1"/>
          <p:nvPr/>
        </p:nvSpPr>
        <p:spPr>
          <a:xfrm>
            <a:off x="4744073" y="38822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9781" y="28740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025087" y="38822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833211" y="58999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1611" y="58996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9781" y="58876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6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68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Ε</a:t>
            </a:r>
            <a:r>
              <a:rPr lang="el-GR" altLang="en-US" sz="4000" dirty="0">
                <a:ea typeface="ＭＳ Ｐゴシック" panose="020B0600070205080204" pitchFamily="34" charset="-128"/>
              </a:rPr>
              <a:t>νδείξεις για την </a:t>
            </a:r>
            <a:r>
              <a:rPr lang="el-GR" altLang="en-US" sz="4000" dirty="0" smtClean="0">
                <a:ea typeface="ＭＳ Ｐゴシック" panose="020B0600070205080204" pitchFamily="34" charset="-128"/>
              </a:rPr>
              <a:t/>
            </a:r>
            <a:br>
              <a:rPr lang="el-GR" altLang="en-US" sz="4000" dirty="0" smtClean="0">
                <a:ea typeface="ＭＳ Ｐゴシック" panose="020B0600070205080204" pitchFamily="34" charset="-128"/>
              </a:rPr>
            </a:br>
            <a:r>
              <a:rPr lang="el-GR" altLang="en-US" sz="4000" dirty="0" smtClean="0">
                <a:ea typeface="ＭＳ Ｐゴシック" panose="020B0600070205080204" pitchFamily="34" charset="-128"/>
              </a:rPr>
              <a:t>καταγωγή </a:t>
            </a:r>
            <a:r>
              <a:rPr lang="el-GR" altLang="en-US" sz="4000" dirty="0">
                <a:ea typeface="ＭＳ Ｐゴシック" panose="020B0600070205080204" pitchFamily="34" charset="-128"/>
              </a:rPr>
              <a:t>της </a:t>
            </a:r>
            <a:r>
              <a:rPr lang="el-GR" altLang="en-US" sz="4000" dirty="0" smtClean="0">
                <a:ea typeface="ＭＳ Ｐゴシック" panose="020B0600070205080204" pitchFamily="34" charset="-128"/>
              </a:rPr>
              <a:t>γνάθου 1/2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230400" indent="-2304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l-GR" altLang="en-US" dirty="0">
                <a:ea typeface="ＭＳ Ｐゴシック" panose="020B0600070205080204" pitchFamily="34" charset="-128"/>
              </a:rPr>
              <a:t>Τα </a:t>
            </a:r>
            <a:r>
              <a:rPr lang="el-GR" altLang="en-US" dirty="0" err="1">
                <a:ea typeface="ＭＳ Ｐゴシック" panose="020B0600070205080204" pitchFamily="34" charset="-128"/>
              </a:rPr>
              <a:t>βραγχιακά</a:t>
            </a:r>
            <a:r>
              <a:rPr lang="el-GR" altLang="en-US" dirty="0">
                <a:ea typeface="ＭＳ Ｐゴシック" panose="020B0600070205080204" pitchFamily="34" charset="-128"/>
              </a:rPr>
              <a:t> τόξα, όπως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και </a:t>
            </a:r>
            <a:r>
              <a:rPr lang="el-GR" altLang="en-US" dirty="0">
                <a:ea typeface="ＭＳ Ｐゴシック" panose="020B0600070205080204" pitchFamily="34" charset="-128"/>
              </a:rPr>
              <a:t>οι γνάθοι, σχηματίζονται από τις ανώτερες και κατώτερες ράβδους που </a:t>
            </a:r>
            <a:r>
              <a:rPr lang="el-GR" altLang="en-US" dirty="0" err="1">
                <a:ea typeface="ＭＳ Ｐゴシック" panose="020B0600070205080204" pitchFamily="34" charset="-128"/>
              </a:rPr>
              <a:t>εκάμφθησαν</a:t>
            </a:r>
            <a:r>
              <a:rPr lang="el-GR" altLang="en-US" dirty="0">
                <a:ea typeface="ＭＳ Ｐゴシック" panose="020B0600070205080204" pitchFamily="34" charset="-128"/>
              </a:rPr>
              <a:t> προς τα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πρόσω.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pPr marL="230400" indent="-2304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Α</a:t>
            </a:r>
            <a:r>
              <a:rPr lang="el-GR" altLang="en-US" dirty="0" err="1">
                <a:ea typeface="ＭＳ Ｐゴシック" panose="020B0600070205080204" pitchFamily="34" charset="-128"/>
              </a:rPr>
              <a:t>μφότερα</a:t>
            </a:r>
            <a:r>
              <a:rPr lang="el-GR" altLang="en-US" dirty="0">
                <a:ea typeface="ＭＳ Ｐゴシック" panose="020B0600070205080204" pitchFamily="34" charset="-128"/>
              </a:rPr>
              <a:t> προέρχονται από τα κύτταρα της νευρικής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ακρολοφίας.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pPr marL="230400" indent="-2304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Ο</a:t>
            </a:r>
            <a:r>
              <a:rPr lang="el-GR" altLang="en-US" dirty="0">
                <a:ea typeface="ＭＳ Ｐゴシック" panose="020B0600070205080204" pitchFamily="34" charset="-128"/>
              </a:rPr>
              <a:t>ι μύες της γνάθου είναι ομόλογοι με εκείνους που υποστήριζαν τα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βράγχια.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0" b="14030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8173590" y="549645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20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27735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Ενδείξεις για την </a:t>
            </a:r>
            <a:br>
              <a:rPr lang="el-GR" sz="4000" dirty="0"/>
            </a:br>
            <a:r>
              <a:rPr lang="el-GR" sz="4000" dirty="0"/>
              <a:t>καταγωγή της γνάθου </a:t>
            </a:r>
            <a:r>
              <a:rPr lang="el-GR" sz="4000" dirty="0" smtClean="0"/>
              <a:t>2/2</a:t>
            </a:r>
            <a:endParaRPr lang="en-US" sz="4000" dirty="0"/>
          </a:p>
        </p:txBody>
      </p:sp>
      <p:sp>
        <p:nvSpPr>
          <p:cNvPr id="33794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104005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400" dirty="0" smtClean="0">
                <a:ea typeface="ＭＳ Ｐゴシック" panose="020B0600070205080204" pitchFamily="34" charset="-128"/>
              </a:rPr>
              <a:t>Από τα οστά της γνάθου προέκυψαν στην πορεία της εξέλιξης τα οστάρια του μέσου αυτιού των θηλαστικών.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προέλευση των γνάθων και των ζευγών εξαρτημάτων μπορεί να συνδέεται με διπλασιασμό τον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Hox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 smtClean="0">
                <a:ea typeface="ＭＳ Ｐゴシック" panose="020B0600070205080204" pitchFamily="34" charset="-128"/>
              </a:rPr>
              <a:t> γονιδίων.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3795" name="Content Placeholder 6" descr="7-image(1)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54" y="2109946"/>
            <a:ext cx="3782695" cy="3782695"/>
          </a:xfrm>
        </p:spPr>
      </p:pic>
      <p:sp>
        <p:nvSpPr>
          <p:cNvPr id="5" name="TextBox 4"/>
          <p:cNvSpPr txBox="1"/>
          <p:nvPr/>
        </p:nvSpPr>
        <p:spPr>
          <a:xfrm>
            <a:off x="8173589" y="561564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21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Τέλος Παρουσίασης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013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Σημειώματα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Σημείωμα Ιστορικού Εκδόσεων Έργου</a:t>
            </a:r>
            <a:endParaRPr lang="en-US" altLang="en-US" sz="4000" dirty="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Σπονδυλόζωα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Σημείωμα Αναφοράς</a:t>
            </a:r>
            <a:endParaRPr lang="en-US" altLang="en-US" dirty="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Παναγιώτης Παφίλης, Επίκουρος Καθηγητής. «Ζωολογία </a:t>
            </a:r>
            <a:r>
              <a:rPr lang="en-US" altLang="en-US" sz="2000" dirty="0" smtClean="0"/>
              <a:t>II</a:t>
            </a:r>
            <a:r>
              <a:rPr lang="el-GR" altLang="en-US" sz="2000" dirty="0" smtClean="0"/>
              <a:t>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smtClean="0"/>
              <a:t>1</a:t>
            </a:r>
            <a:r>
              <a:rPr lang="el-GR" altLang="en-US" sz="2000" smtClean="0"/>
              <a:t>. </a:t>
            </a:r>
            <a:r>
              <a:rPr lang="el-GR" altLang="en-US" sz="2000" dirty="0" smtClean="0"/>
              <a:t>Σπονδυλόζωα».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http://opencourses.uoa.gr/courses/BIOL1/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Σπονδυλόζωα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1.    </a:t>
            </a:r>
            <a:r>
              <a:rPr lang="en-US" sz="1600" dirty="0"/>
              <a:t>Copyright  </a:t>
            </a:r>
            <a:r>
              <a:rPr lang="en-US" sz="1600" dirty="0" err="1"/>
              <a:t>Keoki</a:t>
            </a:r>
            <a:r>
              <a:rPr lang="en-US" sz="1600" dirty="0"/>
              <a:t> </a:t>
            </a:r>
            <a:r>
              <a:rPr lang="en-US" sz="1600" dirty="0" err="1"/>
              <a:t>Stender</a:t>
            </a:r>
            <a:r>
              <a:rPr lang="en-US" sz="1600" dirty="0"/>
              <a:t>.  </a:t>
            </a:r>
            <a:r>
              <a:rPr lang="el-GR" sz="1600" dirty="0"/>
              <a:t>Σύνδεσμος:   </a:t>
            </a:r>
            <a:r>
              <a:rPr lang="en-US" sz="1600" dirty="0"/>
              <a:t>http://www.marinelifephotography.com/fishes/surgeonfishes/acanthurus-achilles.htm.  </a:t>
            </a:r>
            <a:r>
              <a:rPr lang="el-GR" sz="1600" dirty="0"/>
              <a:t>Πηγή: </a:t>
            </a:r>
            <a:r>
              <a:rPr lang="en-US" sz="1600" dirty="0"/>
              <a:t>http://www.marinelifephotography.com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2.    </a:t>
            </a:r>
            <a:r>
              <a:rPr lang="el-GR" sz="1600" dirty="0"/>
              <a:t>Σύνδεσμος:   </a:t>
            </a:r>
            <a:r>
              <a:rPr lang="en-US" sz="1600" dirty="0"/>
              <a:t>http://gallery4share.com/k/kite-bird-of-prey.html. </a:t>
            </a:r>
            <a:r>
              <a:rPr lang="el-GR" sz="1600" dirty="0"/>
              <a:t>Πηγή: </a:t>
            </a:r>
            <a:r>
              <a:rPr lang="en-US" sz="1600" dirty="0"/>
              <a:t>http://gallery4share.com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3.  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4.    </a:t>
            </a:r>
            <a:r>
              <a:rPr lang="en-US" sz="1600" dirty="0" err="1"/>
              <a:t>Myomimus</a:t>
            </a:r>
            <a:r>
              <a:rPr lang="en-US" sz="1600" dirty="0"/>
              <a:t> Roach. Copyright  © 2009-2015 - </a:t>
            </a:r>
            <a:r>
              <a:rPr lang="az-Cyrl-AZ" sz="1600" dirty="0"/>
              <a:t>Зоошкола - в помощь ученикам и студентам, Зооклуб - животные.  </a:t>
            </a:r>
            <a:r>
              <a:rPr lang="el-GR" sz="1600" dirty="0"/>
              <a:t>Σύνδεσμος:   </a:t>
            </a:r>
            <a:r>
              <a:rPr lang="en-US" sz="1600" dirty="0"/>
              <a:t>http://zooschool.ru/mouse/gliridae/11.shtml. </a:t>
            </a:r>
            <a:r>
              <a:rPr lang="el-GR" sz="1600" dirty="0"/>
              <a:t>Πηγή: </a:t>
            </a:r>
            <a:r>
              <a:rPr lang="en-US" sz="1600" dirty="0"/>
              <a:t>http://zooschool.ru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5.    </a:t>
            </a:r>
            <a:r>
              <a:rPr lang="en-US" sz="1600" dirty="0"/>
              <a:t>Copyright  Photo: Dan Burton. </a:t>
            </a:r>
            <a:r>
              <a:rPr lang="el-GR" sz="1600" dirty="0"/>
              <a:t>Σύνδεσμος: </a:t>
            </a:r>
            <a:r>
              <a:rPr lang="en-US" sz="1600" dirty="0"/>
              <a:t>http://www.divernet.com/UK_Diving/uk_diving_general/158919/big_tracy_gets_around.html. </a:t>
            </a:r>
            <a:r>
              <a:rPr lang="el-GR" sz="1600" dirty="0"/>
              <a:t>Πηγή: </a:t>
            </a:r>
            <a:r>
              <a:rPr lang="en-US" sz="1600" dirty="0"/>
              <a:t>http://www.divernet.com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6.    </a:t>
            </a:r>
            <a:r>
              <a:rPr lang="en-US" sz="1600" dirty="0"/>
              <a:t>Copyright by </a:t>
            </a:r>
            <a:r>
              <a:rPr lang="en-US" sz="1600" dirty="0" err="1"/>
              <a:t>Casado</a:t>
            </a:r>
            <a:r>
              <a:rPr lang="en-US" sz="1600" dirty="0"/>
              <a:t> Internet Group, Belize.  </a:t>
            </a:r>
            <a:r>
              <a:rPr lang="el-GR" sz="1600" dirty="0"/>
              <a:t>Σύνδεσμος:   </a:t>
            </a:r>
            <a:r>
              <a:rPr lang="en-US" sz="1600" dirty="0"/>
              <a:t>http://ambergriscaye.com/critters/redeyedtreefrog.html. </a:t>
            </a:r>
            <a:r>
              <a:rPr lang="el-GR" sz="1600" dirty="0"/>
              <a:t>Πηγή:</a:t>
            </a:r>
            <a:r>
              <a:rPr lang="en-US" sz="1600" dirty="0"/>
              <a:t>http://ambergriscaye.com. 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931545" y="4914900"/>
            <a:ext cx="40805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l-GR" altLang="en-US" dirty="0">
                <a:latin typeface="Calibri" panose="020F0502020204030204" pitchFamily="34" charset="0"/>
              </a:rPr>
              <a:t>Τα </a:t>
            </a:r>
            <a:r>
              <a:rPr lang="el-GR" altLang="en-US" dirty="0" err="1">
                <a:latin typeface="Calibri" panose="020F0502020204030204" pitchFamily="34" charset="0"/>
              </a:rPr>
              <a:t>Σπονδυλόζωα</a:t>
            </a:r>
            <a:r>
              <a:rPr lang="el-GR" altLang="en-US" dirty="0">
                <a:latin typeface="Calibri" panose="020F0502020204030204" pitchFamily="34" charset="0"/>
              </a:rPr>
              <a:t> εξελίχθηκαν από τα </a:t>
            </a:r>
            <a:r>
              <a:rPr lang="el-GR" altLang="en-US" dirty="0" smtClean="0">
                <a:latin typeface="Calibri" panose="020F0502020204030204" pitchFamily="34" charset="0"/>
              </a:rPr>
              <a:t>ασπόνδυλα</a:t>
            </a:r>
            <a:r>
              <a:rPr lang="en-US" altLang="en-US" dirty="0" smtClean="0">
                <a:latin typeface="Calibri" panose="020F0502020204030204" pitchFamily="34" charset="0"/>
              </a:rPr>
              <a:t>.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39352" y="3924790"/>
            <a:ext cx="2087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>
                <a:latin typeface="Calibri" panose="020F0502020204030204" pitchFamily="34" charset="0"/>
              </a:rPr>
              <a:t>Jean-Baptiste Lamarck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Εξέλιξη </a:t>
            </a:r>
            <a:r>
              <a:rPr lang="el-GR" dirty="0" err="1"/>
              <a:t>Σπονδυλοοζώων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11" t="2166" r="-45411" b="2166"/>
          <a:stretch/>
        </p:blipFill>
        <p:spPr>
          <a:xfrm>
            <a:off x="793750" y="1831025"/>
            <a:ext cx="3778250" cy="2032000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6" t="-712" r="-2476" b="-712"/>
          <a:stretch/>
        </p:blipFill>
        <p:spPr>
          <a:xfrm>
            <a:off x="4127500" y="1836263"/>
            <a:ext cx="3778250" cy="20447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94" t="-2264" r="-15594" b="-2264"/>
          <a:stretch/>
        </p:blipFill>
        <p:spPr>
          <a:xfrm>
            <a:off x="4483100" y="3898900"/>
            <a:ext cx="3778250" cy="2032000"/>
          </a:xfrm>
        </p:spPr>
      </p:pic>
      <p:sp>
        <p:nvSpPr>
          <p:cNvPr id="9" name="TextBox 8"/>
          <p:cNvSpPr txBox="1"/>
          <p:nvPr/>
        </p:nvSpPr>
        <p:spPr>
          <a:xfrm>
            <a:off x="3362182" y="355998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7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5338" y="35599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8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6945" y="548885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9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2/3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 7.    </a:t>
            </a:r>
            <a:r>
              <a:rPr lang="en-US" sz="1600" dirty="0"/>
              <a:t>Copyright ©2014 Soylent Communications  </a:t>
            </a:r>
            <a:r>
              <a:rPr lang="el-GR" sz="1600" dirty="0"/>
              <a:t>Σύνδεσμος: </a:t>
            </a:r>
            <a:r>
              <a:rPr lang="en-US" sz="1600" dirty="0"/>
              <a:t>http://www.nndb.com/people/275/000057104/.   </a:t>
            </a:r>
            <a:r>
              <a:rPr lang="el-GR" sz="1600" dirty="0"/>
              <a:t>Πηγή: </a:t>
            </a:r>
            <a:r>
              <a:rPr lang="en-US" sz="1600" dirty="0"/>
              <a:t>http://www.nndb.com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8.    </a:t>
            </a:r>
            <a:r>
              <a:rPr lang="en-US" sz="1600" dirty="0"/>
              <a:t>Copyrighted</a:t>
            </a:r>
            <a:r>
              <a:rPr lang="en-US" sz="1600" dirty="0" smtClean="0"/>
              <a:t>. 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9.   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10.  </a:t>
            </a:r>
            <a:r>
              <a:rPr lang="en-US" sz="1600" dirty="0"/>
              <a:t>Copyrighted</a:t>
            </a:r>
            <a:r>
              <a:rPr lang="en-US" sz="1600" dirty="0" smtClean="0"/>
              <a:t>. 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11.    </a:t>
            </a:r>
            <a:r>
              <a:rPr lang="en-US" sz="1600" dirty="0"/>
              <a:t>Copyright Content is available under CC-BY-SA.   </a:t>
            </a:r>
            <a:r>
              <a:rPr lang="el-GR" sz="1600" dirty="0"/>
              <a:t>Σύνδεσμος:  </a:t>
            </a:r>
            <a:r>
              <a:rPr lang="en-US" sz="1600" dirty="0"/>
              <a:t>http://dinopedia.wikia.com/wiki/Amphicoelias.  </a:t>
            </a:r>
            <a:r>
              <a:rPr lang="el-GR" sz="1600" dirty="0"/>
              <a:t>Πηγή:</a:t>
            </a:r>
            <a:r>
              <a:rPr lang="en-US" sz="1600" dirty="0"/>
              <a:t>http://dinopedia.wikia.com.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12: </a:t>
            </a:r>
            <a:r>
              <a:rPr lang="en-US" sz="1600" dirty="0"/>
              <a:t>Copyright ©Portal </a:t>
            </a:r>
            <a:r>
              <a:rPr lang="el-GR" sz="1600" dirty="0"/>
              <a:t>Ενημέρωσης Αγροτών-Πολιτών Περιφέρειας Ηπείρου.   Σύνδεσμος:  </a:t>
            </a:r>
            <a:r>
              <a:rPr lang="en-US" sz="1600" dirty="0"/>
              <a:t>http://www.agroepirus.gr/eagro/farmers/articles/article.jsp?context=9104&amp;articleid=6266. </a:t>
            </a:r>
            <a:r>
              <a:rPr lang="el-GR" sz="1600" dirty="0"/>
              <a:t>Πηγή: </a:t>
            </a:r>
            <a:r>
              <a:rPr lang="en-US" sz="1600" dirty="0"/>
              <a:t>http://www.agroepirus.gr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13.    </a:t>
            </a:r>
            <a:r>
              <a:rPr lang="en-US" sz="1600" dirty="0"/>
              <a:t>Copyright © </a:t>
            </a:r>
            <a:r>
              <a:rPr lang="el-GR" sz="1600" dirty="0"/>
              <a:t>Δημοσιογραφικός Οργανισμός Λαμπράκη Α.Ε.  Σύνδεσμος:  </a:t>
            </a:r>
            <a:r>
              <a:rPr lang="en-US" sz="1600" dirty="0"/>
              <a:t>http://www.tovima.gr/science/medicine-biology/article/?aid=447148.  </a:t>
            </a:r>
            <a:r>
              <a:rPr lang="el-GR" sz="1600" dirty="0"/>
              <a:t>Πηγή: </a:t>
            </a:r>
            <a:r>
              <a:rPr lang="en-US" sz="1600" dirty="0"/>
              <a:t>http://www.tovima.gr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14.  </a:t>
            </a:r>
            <a:r>
              <a:rPr lang="en-US" sz="1600" dirty="0"/>
              <a:t>Copyright © 1996 - 2014 SINA Corporation, All Rights Reserved.   </a:t>
            </a:r>
            <a:r>
              <a:rPr lang="el-GR" sz="1600" dirty="0"/>
              <a:t>Σύνδεσμος:  </a:t>
            </a:r>
            <a:r>
              <a:rPr lang="en-US" sz="1600" dirty="0"/>
              <a:t>http://photo.blog.sina.com.cn/u/1507843895/page9.   </a:t>
            </a:r>
            <a:r>
              <a:rPr lang="el-GR" sz="1600" dirty="0"/>
              <a:t>Πηγή: </a:t>
            </a:r>
            <a:r>
              <a:rPr lang="en-US" sz="1600" dirty="0"/>
              <a:t>http://photo.blog.sina.com.cn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15. </a:t>
            </a:r>
            <a:r>
              <a:rPr lang="en-US" sz="1600" dirty="0"/>
              <a:t>Copyright © 2015 Memorial University of Newfoundland. </a:t>
            </a:r>
            <a:r>
              <a:rPr lang="el-GR" sz="1600" dirty="0"/>
              <a:t>Σύνδεσμος: </a:t>
            </a:r>
            <a:r>
              <a:rPr lang="en-US" sz="1600" dirty="0"/>
              <a:t>https://www.mun.ca/biology/scarr/Garstang_Hypothesis.html. </a:t>
            </a:r>
            <a:r>
              <a:rPr lang="el-GR" sz="1600" dirty="0"/>
              <a:t>Πηγή: </a:t>
            </a:r>
            <a:r>
              <a:rPr lang="en-US" sz="1600" dirty="0"/>
              <a:t>https://www.mun.ca.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3/3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16. </a:t>
            </a:r>
            <a:r>
              <a:rPr lang="en-US" sz="1600" dirty="0"/>
              <a:t>Photo credit : mattressessale.eu.  </a:t>
            </a:r>
            <a:r>
              <a:rPr lang="el-GR" sz="1600" dirty="0"/>
              <a:t>Σύνδεσμος: </a:t>
            </a:r>
            <a:r>
              <a:rPr lang="en-US" sz="1600" dirty="0"/>
              <a:t>http://imagestack.co/74746198-eel-lamprey-ammocoetes-larva.html .  </a:t>
            </a:r>
            <a:r>
              <a:rPr lang="el-GR" sz="1600" dirty="0"/>
              <a:t>Πηγή: </a:t>
            </a:r>
            <a:r>
              <a:rPr lang="en-US" sz="1600" dirty="0"/>
              <a:t>mattressessale.eu.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 17.   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18.   </a:t>
            </a:r>
            <a:r>
              <a:rPr lang="el-GR" sz="1600" dirty="0"/>
              <a:t>Σύνδεσμος:  </a:t>
            </a:r>
            <a:r>
              <a:rPr lang="en-US" sz="1600" dirty="0"/>
              <a:t>https://www.tumblr.com/search/ostracoderms.  </a:t>
            </a:r>
            <a:r>
              <a:rPr lang="el-GR" sz="1600" dirty="0"/>
              <a:t>Πηγή: </a:t>
            </a:r>
            <a:r>
              <a:rPr lang="en-US" sz="1600" dirty="0"/>
              <a:t>https://www.tumblr.com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19.   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20.    </a:t>
            </a:r>
            <a:r>
              <a:rPr lang="en-US" sz="1600" dirty="0"/>
              <a:t>Copyright Pearson Education Inc. Publishing as Benjamin Cummings.  </a:t>
            </a:r>
            <a:r>
              <a:rPr lang="el-GR" sz="1600" dirty="0"/>
              <a:t>Σύνδεσμος:  </a:t>
            </a:r>
            <a:r>
              <a:rPr lang="en-US" sz="1600" dirty="0"/>
              <a:t>http://www.bio.utexas.edu/faculty/sjasper/Bio213/chordates.html.  </a:t>
            </a:r>
            <a:r>
              <a:rPr lang="el-GR" sz="1600" dirty="0"/>
              <a:t>Πηγή: </a:t>
            </a:r>
            <a:r>
              <a:rPr lang="en-US" sz="1600" dirty="0"/>
              <a:t>http://www.bio.utexas.edu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21. </a:t>
            </a:r>
            <a:r>
              <a:rPr lang="en-US" sz="1600" dirty="0"/>
              <a:t>The sea lamprey.  Copyright © 2002–2015 University of Bristol.  </a:t>
            </a:r>
            <a:r>
              <a:rPr lang="el-GR" sz="1600" dirty="0"/>
              <a:t>Σύνδεσμος: </a:t>
            </a:r>
            <a:r>
              <a:rPr lang="en-US" sz="1600" dirty="0"/>
              <a:t>http://www.bris.ac.uk/news/2010/7275.html    </a:t>
            </a:r>
            <a:r>
              <a:rPr lang="el-GR" sz="1600" dirty="0"/>
              <a:t>Πηγή: </a:t>
            </a:r>
            <a:r>
              <a:rPr lang="en-US" sz="1600" dirty="0"/>
              <a:t>http://www.bris.ac.uk.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4000" dirty="0">
                <a:ea typeface="ＭＳ Ｐゴシック" panose="020B0600070205080204" pitchFamily="34" charset="-128"/>
              </a:rPr>
              <a:t>Βασικά χαρακτηριστικά </a:t>
            </a:r>
            <a:br>
              <a:rPr lang="el-GR" altLang="en-US" sz="4000" dirty="0">
                <a:ea typeface="ＭＳ Ｐゴシック" panose="020B0600070205080204" pitchFamily="34" charset="-128"/>
              </a:rPr>
            </a:br>
            <a:r>
              <a:rPr lang="el-GR" altLang="en-US" sz="4000" dirty="0">
                <a:ea typeface="ＭＳ Ｐゴシック" panose="020B0600070205080204" pitchFamily="34" charset="-128"/>
              </a:rPr>
              <a:t>της ομάδας 1/2</a:t>
            </a:r>
            <a:endParaRPr lang="en-US" altLang="en-US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30400" indent="-230400" eaLnBrk="1" hangingPunct="1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Φέρουν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–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σε κάποια φάση του κύκλου ζωής τους- τα 5 τυπικά γνωρίσματα των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Χορδωτών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marL="230400" indent="-230400" eaLnBrk="1" hangingPunct="1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Φέρουν περίβλημα που αποτελείται από μια εξωτερική επιδερμίδα (προερχόμενη από το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εξώδερμα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) και μια εσωτερική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δερμίδα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(από το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μεσοδερμικό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συνδετικό ιστό)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marL="230400" indent="-230400" eaLnBrk="1" hangingPunct="1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Διαθέτουν χόνδρινο ή οστέινο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ενδοσκελετό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(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εξαιρέση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των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μυξίνων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) καθώς και κρανίο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marL="230400" indent="-230400" eaLnBrk="1" hangingPunct="1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Έ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χουν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μυώδη φάρυγγα.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Σ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τα ψάρια οι φαρυγγικοί θύλακες ανοίγουν προς τα έξω ενώ στα τετράποδα διαφοροποιούνται σε αδένες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marL="230400" indent="-230400" eaLnBrk="1" hangingPunct="1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Φέρουν διαχωρισμένα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μυικά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τμήματα (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μυομερή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) σε σχήμα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W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για τη διευκόλυνση της κίνησης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Βασικά χαρακτηριστικά </a:t>
            </a:r>
            <a:br>
              <a:rPr lang="el-GR" sz="4000" dirty="0"/>
            </a:br>
            <a:r>
              <a:rPr lang="el-GR" sz="4000" dirty="0"/>
              <a:t>της ομάδας 2/2</a:t>
            </a:r>
            <a:endParaRPr lang="en-US" sz="40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6.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Δ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ιαθέτουν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πεπτικό σύστημα (ενισχυμένο με μύες) και διακριτά ήπαρ και πάγκρεας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7.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Φ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έρουν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κανονικό κυκλοφορικό σύστημα με καρδιά πολλαπλών θαλάμων. Διαθέτουν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ερυθροκύτταρα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με αιμοσφαιρίνη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8.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Φ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έρουν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καλά αναπτυγμένο κοίλωμα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9. Έχουν απεκκριτικό σύστημα εξοπλισμένο με ζεύγος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σπειραματικών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νεφρών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10. Υπάρχει εξελιγμένος τριμερής εγκέφαλος καθώς και ζεύγη ειδικών αισθητηρίων οργάνων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11. Διαθέτουν ενδοκρινικό σύστημα συνεπικουρούμενο από αδένες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12.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Ε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ίναι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συνήθως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γονοχωριστικά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13. Τα περισσότερα έχουν δύο ζεύγη εξαρτημάτων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4200" dirty="0" err="1">
                <a:ea typeface="ＭＳ Ｐゴシック" panose="020B0600070205080204" pitchFamily="34" charset="-128"/>
              </a:rPr>
              <a:t>Μυοσκελετικά</a:t>
            </a:r>
            <a:r>
              <a:rPr lang="el-GR" altLang="en-US" sz="4200" dirty="0">
                <a:ea typeface="ＭＳ Ｐゴシック" panose="020B0600070205080204" pitchFamily="34" charset="-128"/>
              </a:rPr>
              <a:t> στοιχεία</a:t>
            </a:r>
            <a:endParaRPr lang="en-US" altLang="en-US" sz="42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6"/>
          </p:nvPr>
        </p:nvSpPr>
        <p:spPr>
          <a:xfrm>
            <a:off x="792480" y="1431609"/>
            <a:ext cx="4334668" cy="31404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Ο</a:t>
            </a:r>
            <a:r>
              <a:rPr lang="el-GR" altLang="en-US" sz="20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000" dirty="0" err="1" smtClean="0">
                <a:ea typeface="ＭＳ Ｐゴシック" panose="020B0600070205080204" pitchFamily="34" charset="-128"/>
              </a:rPr>
              <a:t>ενδοσκελετός</a:t>
            </a:r>
            <a:r>
              <a:rPr lang="el-GR" altLang="en-US" sz="2000" dirty="0" smtClean="0">
                <a:ea typeface="ＭＳ Ｐゴシック" panose="020B0600070205080204" pitchFamily="34" charset="-128"/>
              </a:rPr>
              <a:t> επιτρέπει την ανάπτυξη μεγαλύτερων μεγεθών σώματος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Ο</a:t>
            </a:r>
            <a:r>
              <a:rPr lang="el-GR" altLang="en-US" sz="2000" dirty="0" smtClean="0">
                <a:ea typeface="ＭＳ Ｐゴシック" panose="020B0600070205080204" pitchFamily="34" charset="-128"/>
              </a:rPr>
              <a:t>ι </a:t>
            </a:r>
            <a:r>
              <a:rPr lang="el-GR" altLang="en-US" sz="2000" dirty="0" err="1" smtClean="0">
                <a:ea typeface="ＭＳ Ｐゴシック" panose="020B0600070205080204" pitchFamily="34" charset="-128"/>
              </a:rPr>
              <a:t>μεταμερικοί</a:t>
            </a:r>
            <a:r>
              <a:rPr lang="el-GR" altLang="en-US" sz="2000" dirty="0" smtClean="0">
                <a:ea typeface="ＭＳ Ｐゴシック" panose="020B0600070205080204" pitchFamily="34" charset="-128"/>
              </a:rPr>
              <a:t> μύες άλλαξαν από τους μυς των </a:t>
            </a:r>
            <a:r>
              <a:rPr lang="el-GR" altLang="en-US" sz="2000" dirty="0" err="1" smtClean="0">
                <a:ea typeface="ＭＳ Ｐゴシック" panose="020B0600070205080204" pitchFamily="34" charset="-128"/>
              </a:rPr>
              <a:t>Κεφαλοχορδωτών</a:t>
            </a:r>
            <a:r>
              <a:rPr lang="el-GR" altLang="en-US" sz="2000" dirty="0" smtClean="0">
                <a:ea typeface="ＭＳ Ｐゴシック" panose="020B0600070205080204" pitchFamily="34" charset="-128"/>
              </a:rPr>
              <a:t> σε σχήμα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V</a:t>
            </a:r>
            <a:r>
              <a:rPr lang="el-GR" altLang="en-US" sz="2000" dirty="0" smtClean="0">
                <a:ea typeface="ＭＳ Ｐゴシック" panose="020B0600070205080204" pitchFamily="34" charset="-128"/>
              </a:rPr>
              <a:t> και απέκτησαν σχήμα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W. </a:t>
            </a:r>
          </a:p>
          <a:p>
            <a:pPr eaLnBrk="1" hangingPunct="1"/>
            <a:r>
              <a:rPr lang="el-GR" altLang="en-US" sz="2000" dirty="0" smtClean="0">
                <a:ea typeface="ＭＳ Ｐゴシック" panose="020B0600070205080204" pitchFamily="34" charset="-128"/>
              </a:rPr>
              <a:t>Ο χόνδρινος σκελετός θα πρέπει να ήταν η προγενέστερη μορφή η οποία στην πορεία αντικαταστάθηκε από οστίτη ιστό.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Σ</a:t>
            </a:r>
            <a:r>
              <a:rPr lang="el-GR" altLang="en-US" sz="2000" dirty="0" smtClean="0">
                <a:ea typeface="ＭＳ Ｐゴシック" panose="020B0600070205080204" pitchFamily="34" charset="-128"/>
              </a:rPr>
              <a:t>τα έμβρυα ακόμα παράγεται ο εύκαμπτος χόνδρος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3" b="34187"/>
          <a:stretch/>
        </p:blipFill>
        <p:spPr>
          <a:xfrm>
            <a:off x="4978167" y="1782853"/>
            <a:ext cx="3388825" cy="1257573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5127148" y="3299506"/>
            <a:ext cx="3388202" cy="15316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2400" dirty="0" smtClean="0">
                <a:latin typeface="Calibri" panose="020F0502020204030204" pitchFamily="34" charset="0"/>
              </a:rPr>
              <a:t>X</a:t>
            </a:r>
            <a:r>
              <a:rPr lang="el-GR" altLang="en-US" sz="2400" dirty="0" err="1" smtClean="0">
                <a:latin typeface="Calibri" panose="020F0502020204030204" pitchFamily="34" charset="0"/>
              </a:rPr>
              <a:t>άρη</a:t>
            </a:r>
            <a:r>
              <a:rPr lang="el-GR" altLang="en-US" sz="2400" dirty="0" smtClean="0"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latin typeface="Calibri" panose="020F0502020204030204" pitchFamily="34" charset="0"/>
              </a:rPr>
              <a:t>στον </a:t>
            </a:r>
            <a:r>
              <a:rPr lang="el-GR" altLang="en-US" sz="2400" dirty="0" err="1">
                <a:latin typeface="Calibri" panose="020F0502020204030204" pitchFamily="34" charset="0"/>
              </a:rPr>
              <a:t>οστεϊνο</a:t>
            </a:r>
            <a:r>
              <a:rPr lang="el-GR" altLang="en-US" sz="2400" dirty="0">
                <a:latin typeface="Calibri" panose="020F0502020204030204" pitchFamily="34" charset="0"/>
              </a:rPr>
              <a:t> σκελετό αυξήθηκε η δομική ισχύς και αναπτύχθηκαν  περισσότεροι και πιο ρωμαλέοι </a:t>
            </a:r>
            <a:r>
              <a:rPr lang="el-GR" altLang="en-US" sz="2400" dirty="0" err="1">
                <a:latin typeface="Calibri" panose="020F0502020204030204" pitchFamily="34" charset="0"/>
              </a:rPr>
              <a:t>μύς</a:t>
            </a:r>
            <a:r>
              <a:rPr lang="el-GR" altLang="en-US" sz="2400" dirty="0">
                <a:latin typeface="Calibri" panose="020F0502020204030204" pitchFamily="34" charset="0"/>
              </a:rPr>
              <a:t>.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831126"/>
            <a:ext cx="6394450" cy="1347514"/>
          </a:xfrm>
        </p:spPr>
      </p:pic>
      <p:sp>
        <p:nvSpPr>
          <p:cNvPr id="7" name="TextBox 6"/>
          <p:cNvSpPr txBox="1"/>
          <p:nvPr/>
        </p:nvSpPr>
        <p:spPr>
          <a:xfrm>
            <a:off x="8025232" y="271586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10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9886" y="590164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11</a:t>
            </a:r>
            <a:endParaRPr lang="el-GR" sz="12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Σκελετός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20" y="1526653"/>
            <a:ext cx="2779509" cy="3115402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4126230" cy="483693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dirty="0">
                <a:ea typeface="ＭＳ Ｐゴシック" panose="020B0600070205080204" pitchFamily="34" charset="-128"/>
              </a:rPr>
              <a:t>Σε πολλά </a:t>
            </a:r>
            <a:r>
              <a:rPr lang="el-GR" altLang="en-US" dirty="0" err="1">
                <a:ea typeface="ＭＳ Ｐゴシック" panose="020B0600070205080204" pitchFamily="34" charset="-128"/>
              </a:rPr>
              <a:t>αρτίγονα</a:t>
            </a:r>
            <a:r>
              <a:rPr lang="el-GR" altLang="en-US" dirty="0">
                <a:ea typeface="ＭＳ Ｐゴシック" panose="020B0600070205080204" pitchFamily="34" charset="-128"/>
              </a:rPr>
              <a:t> </a:t>
            </a:r>
            <a:r>
              <a:rPr lang="el-GR" altLang="en-US" dirty="0" err="1">
                <a:ea typeface="ＭＳ Ｐゴシック" panose="020B0600070205080204" pitchFamily="34" charset="-128"/>
              </a:rPr>
              <a:t>Σπονδυλόζωα</a:t>
            </a:r>
            <a:r>
              <a:rPr lang="el-GR" altLang="en-US" dirty="0">
                <a:ea typeface="ＭＳ Ｐゴシック" panose="020B0600070205080204" pitchFamily="34" charset="-128"/>
              </a:rPr>
              <a:t> ο </a:t>
            </a:r>
            <a:r>
              <a:rPr lang="el-GR" altLang="en-US" dirty="0" err="1">
                <a:ea typeface="ＭＳ Ｐゴシック" panose="020B0600070205080204" pitchFamily="34" charset="-128"/>
              </a:rPr>
              <a:t>ενδοσκελετός</a:t>
            </a:r>
            <a:r>
              <a:rPr lang="el-GR" altLang="en-US" dirty="0">
                <a:ea typeface="ＭＳ Ｐゴシック" panose="020B0600070205080204" pitchFamily="34" charset="-128"/>
              </a:rPr>
              <a:t> είναι ακόμα χόνδρινος (π.χ. </a:t>
            </a:r>
            <a:r>
              <a:rPr lang="el-GR" altLang="en-US" dirty="0" err="1">
                <a:ea typeface="ＭＳ Ｐゴシック" panose="020B0600070205080204" pitchFamily="34" charset="-128"/>
              </a:rPr>
              <a:t>Μυξίνες</a:t>
            </a:r>
            <a:r>
              <a:rPr lang="el-GR" altLang="en-US" dirty="0">
                <a:ea typeface="ＭＳ Ｐゴシック" panose="020B0600070205080204" pitchFamily="34" charset="-128"/>
              </a:rPr>
              <a:t>, </a:t>
            </a:r>
            <a:r>
              <a:rPr lang="el-GR" altLang="en-US" dirty="0" err="1">
                <a:ea typeface="ＭＳ Ｐゴシック" panose="020B0600070205080204" pitchFamily="34" charset="-128"/>
              </a:rPr>
              <a:t>Πετρόμυζοι</a:t>
            </a:r>
            <a:r>
              <a:rPr lang="el-GR" altLang="en-US" dirty="0">
                <a:ea typeface="ＭＳ Ｐゴシック" panose="020B0600070205080204" pitchFamily="34" charset="-128"/>
              </a:rPr>
              <a:t>, Καρχαρίες, </a:t>
            </a:r>
            <a:r>
              <a:rPr lang="el-GR" altLang="en-US" dirty="0" err="1">
                <a:ea typeface="ＭＳ Ｐゴシック" panose="020B0600070205080204" pitchFamily="34" charset="-128"/>
              </a:rPr>
              <a:t>Οξύρυγχος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)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Υ</a:t>
            </a:r>
            <a:r>
              <a:rPr lang="el-GR" altLang="en-US" dirty="0" err="1">
                <a:ea typeface="ＭＳ Ｐゴシック" panose="020B0600070205080204" pitchFamily="34" charset="-128"/>
              </a:rPr>
              <a:t>ποστηρίζεται</a:t>
            </a:r>
            <a:r>
              <a:rPr lang="el-GR" altLang="en-US" dirty="0">
                <a:ea typeface="ＭＳ Ｐゴシック" panose="020B0600070205080204" pitchFamily="34" charset="-128"/>
              </a:rPr>
              <a:t> ότι η εμφάνιση σκελετού σχετίζεται με την ρύθμιση των ανόργανων στοιχείων (αποθήκευση κυρίως νατρίου και φωσφόρου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)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  <a:endParaRPr lang="el-GR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Τ</a:t>
            </a:r>
            <a:r>
              <a:rPr lang="el-GR" altLang="en-US" dirty="0">
                <a:ea typeface="ＭＳ Ｐゴシック" panose="020B0600070205080204" pitchFamily="34" charset="-128"/>
              </a:rPr>
              <a:t>α περισσότερα </a:t>
            </a:r>
            <a:r>
              <a:rPr lang="el-GR" altLang="en-US" dirty="0" err="1">
                <a:ea typeface="ＭＳ Ｐゴシック" panose="020B0600070205080204" pitchFamily="34" charset="-128"/>
              </a:rPr>
              <a:t>Σπονδυλόζωα</a:t>
            </a:r>
            <a:r>
              <a:rPr lang="el-GR" altLang="en-US" dirty="0">
                <a:ea typeface="ＭＳ Ｐゴシック" panose="020B0600070205080204" pitchFamily="34" charset="-128"/>
              </a:rPr>
              <a:t> διαθέτουν ένα εκτεταμένο </a:t>
            </a:r>
            <a:r>
              <a:rPr lang="el-GR" altLang="en-US" dirty="0" err="1">
                <a:ea typeface="ＭＳ Ｐゴシック" panose="020B0600070205080204" pitchFamily="34" charset="-128"/>
              </a:rPr>
              <a:t>εξωσκελετό</a:t>
            </a:r>
            <a:r>
              <a:rPr lang="el-GR" altLang="en-US" dirty="0">
                <a:ea typeface="ＭＳ Ｐゴシック" panose="020B0600070205080204" pitchFamily="34" charset="-128"/>
              </a:rPr>
              <a:t>, όπως στα πρωτόγονα ψάρια (π.χ. </a:t>
            </a:r>
            <a:r>
              <a:rPr lang="en-US" altLang="en-US" dirty="0">
                <a:ea typeface="ＭＳ Ｐゴシック" panose="020B0600070205080204" pitchFamily="34" charset="-128"/>
              </a:rPr>
              <a:t>Ο</a:t>
            </a:r>
            <a:r>
              <a:rPr lang="el-GR" altLang="en-US" dirty="0" err="1">
                <a:ea typeface="ＭＳ Ｐゴシック" panose="020B0600070205080204" pitchFamily="34" charset="-128"/>
              </a:rPr>
              <a:t>στρακόδερμα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)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54880" y="4478018"/>
            <a:ext cx="3696652" cy="17583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l-GR" altLang="en-US" sz="2400" dirty="0" err="1">
                <a:latin typeface="Calibri" panose="020F0502020204030204" pitchFamily="34" charset="0"/>
              </a:rPr>
              <a:t>Κερατινοποιημένες</a:t>
            </a:r>
            <a:r>
              <a:rPr lang="el-GR" altLang="en-US" sz="2400" dirty="0">
                <a:latin typeface="Calibri" panose="020F0502020204030204" pitchFamily="34" charset="0"/>
              </a:rPr>
              <a:t> δομές επιδερμικής προέλευσης υπάρχουν σε πολλά </a:t>
            </a:r>
            <a:r>
              <a:rPr lang="el-GR" altLang="en-US" sz="2400" dirty="0" err="1">
                <a:latin typeface="Calibri" panose="020F0502020204030204" pitchFamily="34" charset="0"/>
              </a:rPr>
              <a:t>Σπονδυλόζωα</a:t>
            </a:r>
            <a:r>
              <a:rPr lang="el-GR" altLang="en-US" sz="2400" dirty="0">
                <a:latin typeface="Calibri" panose="020F0502020204030204" pitchFamily="34" charset="0"/>
              </a:rPr>
              <a:t>: φολίδες, λέπια, τρίχες, φτερά, νύχια, κέρατα</a:t>
            </a:r>
            <a:r>
              <a:rPr lang="en-US" altLang="en-US" sz="2400" dirty="0">
                <a:latin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40721" y="412256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12</a:t>
            </a:r>
            <a:r>
              <a:rPr lang="el-GR" sz="1200" dirty="0" smtClean="0"/>
              <a:t>1</a:t>
            </a:r>
            <a:endParaRPr lang="el-GR" sz="120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>
                <a:ea typeface="ＭＳ Ｐゴシック" panose="020B0600070205080204" pitchFamily="34" charset="-128"/>
              </a:rPr>
              <a:t>Αναβάθμιση της φυσιολογίας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Ο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ι αυξημένες μεταβολικές απαιτήσεις οδήγησαν σε ανάπτυξη διαφοροποιημένων συστημάτων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Μ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ε την καλύτερη αιμάτωση των βραγχίων λόγω της προσθήκης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τριχιδίων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, η λειτουργία του φάρυγγα τροποποιήθηκε προς την αναπνοή. Η πρόσθεση μυών δημιούργησε μια ισχυρή αντλία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ανάπτυξη αποτελεσματικού πεπτικού συστήματος και της παρουσίας πεπτικών αδένων, ήπατος και παγκρέατος έδωσε τη δυνατότητα πέψης περισσότερης τροφής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τρίχωρη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καρδιά και η παρουσία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ερυθροκυττάρων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με αιμοσφαιρίνη ενίσχυσε τη μεταφορά θρεπτικών στοιχείων και αερίων.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παρουσία νεφρών εξασφάλισε την απαγωγή άχρηστων ουσιών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ＭＳ Ｐゴシック" panose="020B0600070205080204" pitchFamily="34" charset="-128"/>
              </a:rPr>
              <a:t>Εγκέφαλος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n-US" sz="2800" dirty="0" smtClean="0">
                <a:ea typeface="ＭＳ Ｐゴシック" panose="020B0600070205080204" pitchFamily="34" charset="-128"/>
              </a:rPr>
              <a:t>Η αλλαγή της διατροφής (από διήθηση σε θήρευση) οδήγησε σε δημιουργία αισθητηρίων και κινητικών κέντρων για τον εντοπισμό και τη σύλληψη της λείας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ο πρόσθιο τμήμα του νευρικού σχοινιού διαφοροποιήθηκε σε τριμερή εγκέφαλο (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προσεγκέφαλος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,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μεσεγκέφαλος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και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μετεγκέφαλος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)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Ε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ιδικά, ανά ζεύγη, αισθητήρια όργανα προέκυψαν για τη λήψη ερεθισμάτων από μεγάλες αποστάσεις (μάτια, υποδοχείς πίεσης, χημικοί υποδοχείς γεύσης, οσφρητικά όργανα, υποδοχείς πλευρικής γραμμής, υποδοχείς ηλεκτρικών ερεθισμάτων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l-GR" altLang="en-US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Χ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άρη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στα παραπάνω τα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Σπονδυλόζωα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απέκτησαν σαφή αίσθηση του χώρου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Σπονδυλόζωα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667</TotalTime>
  <Words>2012</Words>
  <Application>Microsoft Office PowerPoint</Application>
  <PresentationFormat>On-screen Show (4:3)</PresentationFormat>
  <Paragraphs>248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ＭＳ Ｐゴシック</vt:lpstr>
      <vt:lpstr>ＭＳ Ｐゴシック</vt:lpstr>
      <vt:lpstr>Tahoma</vt:lpstr>
      <vt:lpstr>Wingdings</vt:lpstr>
      <vt:lpstr>Θέμα του Office</vt:lpstr>
      <vt:lpstr>Ζωολογία ΙΙ</vt:lpstr>
      <vt:lpstr>Ποιά taxa περιλαμβάνει  η ομάδα;</vt:lpstr>
      <vt:lpstr>Εξέλιξη Σπονδυλοοζώων</vt:lpstr>
      <vt:lpstr>Βασικά χαρακτηριστικά  της ομάδας 1/2</vt:lpstr>
      <vt:lpstr>Βασικά χαρακτηριστικά  της ομάδας 2/2</vt:lpstr>
      <vt:lpstr>Μυοσκελετικά στοιχεία</vt:lpstr>
      <vt:lpstr>Σκελετός</vt:lpstr>
      <vt:lpstr>Αναβάθμιση της φυσιολογίας</vt:lpstr>
      <vt:lpstr>Εγκέφαλος</vt:lpstr>
      <vt:lpstr>Νευρική ακρολοφία</vt:lpstr>
      <vt:lpstr>Εξωδερμικά πλακώδη</vt:lpstr>
      <vt:lpstr>Ποιός ήταν ο προπάππους μας;</vt:lpstr>
      <vt:lpstr>Η Υπόθεση του Garstang (1928)</vt:lpstr>
      <vt:lpstr>Διαδικασίες που οδηγούν στην παιδομόρφωση</vt:lpstr>
      <vt:lpstr>Το πρότυπο  της προγονικής μορφής...</vt:lpstr>
      <vt:lpstr>Τα πρώτα Σπονδυλόζωα:  άγναθα ψάρια</vt:lpstr>
      <vt:lpstr>Τα πρώιμα Σπονδυλόζωα 1/2</vt:lpstr>
      <vt:lpstr>Τα πρώιμα Σπονδυλόζωα 2/2</vt:lpstr>
      <vt:lpstr>Ο τελευταίος κρίκος: γναθόστομα Σπονδυλόζωα</vt:lpstr>
      <vt:lpstr>Ενδείξεις για την  καταγωγή της γνάθου 1/2</vt:lpstr>
      <vt:lpstr>Ενδείξεις για την  καταγωγή της γνάθου 2/2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1/3</vt:lpstr>
      <vt:lpstr>Σημείωμα  Χρήσης Έργων Τρίτων 2/3</vt:lpstr>
      <vt:lpstr>Σημείωμα  Χρήσης Έργων Τρίτων 3/3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108</cp:revision>
  <dcterms:created xsi:type="dcterms:W3CDTF">2015-03-24T06:43:16Z</dcterms:created>
  <dcterms:modified xsi:type="dcterms:W3CDTF">2015-11-12T21:41:04Z</dcterms:modified>
</cp:coreProperties>
</file>