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74"/>
  </p:notesMasterIdLst>
  <p:handoutMasterIdLst>
    <p:handoutMasterId r:id="rId75"/>
  </p:handoutMasterIdLst>
  <p:sldIdLst>
    <p:sldId id="344"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2" r:id="rId44"/>
    <p:sldId id="321" r:id="rId45"/>
    <p:sldId id="323" r:id="rId46"/>
    <p:sldId id="324" r:id="rId47"/>
    <p:sldId id="325" r:id="rId48"/>
    <p:sldId id="326" r:id="rId49"/>
    <p:sldId id="352"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5" r:id="rId67"/>
    <p:sldId id="346" r:id="rId68"/>
    <p:sldId id="347" r:id="rId69"/>
    <p:sldId id="348" r:id="rId70"/>
    <p:sldId id="349" r:id="rId71"/>
    <p:sldId id="350" r:id="rId72"/>
    <p:sldId id="351" r:id="rId73"/>
  </p:sldIdLst>
  <p:sldSz cx="9144000" cy="6858000" type="screen4x3"/>
  <p:notesSz cx="6858000" cy="9144000"/>
  <p:custDataLst>
    <p:tags r:id="rId7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83483" autoAdjust="0"/>
  </p:normalViewPr>
  <p:slideViewPr>
    <p:cSldViewPr>
      <p:cViewPr varScale="1">
        <p:scale>
          <a:sx n="62" d="100"/>
          <a:sy n="62" d="100"/>
        </p:scale>
        <p:origin x="14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12" Type="http://schemas.openxmlformats.org/officeDocument/2006/relationships/image" Target="../media/image97.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11" Type="http://schemas.openxmlformats.org/officeDocument/2006/relationships/image" Target="../media/image96.wmf"/><Relationship Id="rId5" Type="http://schemas.openxmlformats.org/officeDocument/2006/relationships/image" Target="../media/image90.wmf"/><Relationship Id="rId10" Type="http://schemas.openxmlformats.org/officeDocument/2006/relationships/image" Target="../media/image95.wmf"/><Relationship Id="rId4" Type="http://schemas.openxmlformats.org/officeDocument/2006/relationships/image" Target="../media/image89.wmf"/><Relationship Id="rId9" Type="http://schemas.openxmlformats.org/officeDocument/2006/relationships/image" Target="../media/image9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image" Target="../media/image100.wmf"/><Relationship Id="rId3" Type="http://schemas.openxmlformats.org/officeDocument/2006/relationships/image" Target="../media/image88.wmf"/><Relationship Id="rId7" Type="http://schemas.openxmlformats.org/officeDocument/2006/relationships/image" Target="../media/image92.wmf"/><Relationship Id="rId12" Type="http://schemas.openxmlformats.org/officeDocument/2006/relationships/image" Target="../media/image99.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11" Type="http://schemas.openxmlformats.org/officeDocument/2006/relationships/image" Target="../media/image96.wmf"/><Relationship Id="rId5" Type="http://schemas.openxmlformats.org/officeDocument/2006/relationships/image" Target="../media/image90.wmf"/><Relationship Id="rId10" Type="http://schemas.openxmlformats.org/officeDocument/2006/relationships/image" Target="../media/image95.wmf"/><Relationship Id="rId4" Type="http://schemas.openxmlformats.org/officeDocument/2006/relationships/image" Target="../media/image89.wmf"/><Relationship Id="rId9" Type="http://schemas.openxmlformats.org/officeDocument/2006/relationships/image" Target="../media/image94.wmf"/><Relationship Id="rId14" Type="http://schemas.openxmlformats.org/officeDocument/2006/relationships/image" Target="../media/image10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4" Type="http://schemas.openxmlformats.org/officeDocument/2006/relationships/image" Target="../media/image1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7.wmf"/><Relationship Id="rId7" Type="http://schemas.openxmlformats.org/officeDocument/2006/relationships/image" Target="../media/image141.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4" Type="http://schemas.openxmlformats.org/officeDocument/2006/relationships/image" Target="../media/image14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C9B4DB-B683-4D6C-A975-36E134179984}" type="datetimeFigureOut">
              <a:rPr lang="el-GR" smtClean="0"/>
              <a:t>7/10/2014</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B8B9E8-2779-41B7-8510-D7867CBA3755}" type="slidenum">
              <a:rPr lang="el-GR" smtClean="0"/>
              <a:t>‹#›</a:t>
            </a:fld>
            <a:endParaRPr lang="el-GR"/>
          </a:p>
        </p:txBody>
      </p:sp>
    </p:spTree>
    <p:extLst>
      <p:ext uri="{BB962C8B-B14F-4D97-AF65-F5344CB8AC3E}">
        <p14:creationId xmlns:p14="http://schemas.microsoft.com/office/powerpoint/2010/main" val="3698832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666C3C-4DA2-4D4F-8B74-89F5C6E2A62F}" type="datetimeFigureOut">
              <a:rPr lang="el-GR" smtClean="0"/>
              <a:pPr/>
              <a:t>7/10/2014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77E69-C57A-466A-855F-3E894BE6A413}" type="slidenum">
              <a:rPr lang="el-GR" smtClean="0"/>
              <a:pPr/>
              <a:t>‹#›</a:t>
            </a:fld>
            <a:endParaRPr lang="el-GR"/>
          </a:p>
        </p:txBody>
      </p:sp>
    </p:spTree>
    <p:extLst>
      <p:ext uri="{BB962C8B-B14F-4D97-AF65-F5344CB8AC3E}">
        <p14:creationId xmlns:p14="http://schemas.microsoft.com/office/powerpoint/2010/main" val="29603370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File:Intel_CPU_Pentium_4_640_Prescott_bottom.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wupgrade.it/articoli/cpu/3037/intel-core-i7-3960x-sandy-bridge-e-al-debutto_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Tree>
    <p:extLst>
      <p:ext uri="{BB962C8B-B14F-4D97-AF65-F5344CB8AC3E}">
        <p14:creationId xmlns:p14="http://schemas.microsoft.com/office/powerpoint/2010/main" val="14521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220806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82283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126358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smtClean="0"/>
              <a:t>Εικόνα από:</a:t>
            </a:r>
            <a:r>
              <a:rPr lang="en-US" sz="1200" baseline="0" dirty="0" smtClean="0"/>
              <a:t> </a:t>
            </a:r>
            <a:r>
              <a:rPr lang="en-US" sz="1200" dirty="0" smtClean="0">
                <a:hlinkClick r:id="rId3"/>
              </a:rPr>
              <a:t>http://en.wikipedia.org/wiki/File:Intel_CPU_Pentium_4_640_Prescott_bottom.jpg</a:t>
            </a:r>
            <a:endParaRPr lang="el-GR" sz="1200" dirty="0" smtClean="0"/>
          </a:p>
        </p:txBody>
      </p:sp>
    </p:spTree>
    <p:extLst>
      <p:ext uri="{BB962C8B-B14F-4D97-AF65-F5344CB8AC3E}">
        <p14:creationId xmlns:p14="http://schemas.microsoft.com/office/powerpoint/2010/main" val="367963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Εικόνα από:</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http://www.hwupgrade.it/articoli/cpu/3037/intel-core-i7-3960x-sandy-bridge-e-al-debutto_index.html</a:t>
            </a:r>
            <a:endParaRPr lang="el-GR" sz="1200" dirty="0" smtClean="0"/>
          </a:p>
        </p:txBody>
      </p:sp>
    </p:spTree>
    <p:extLst>
      <p:ext uri="{BB962C8B-B14F-4D97-AF65-F5344CB8AC3E}">
        <p14:creationId xmlns:p14="http://schemas.microsoft.com/office/powerpoint/2010/main" val="271536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165388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102296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244641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129926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26049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1847571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a:t>
            </a:r>
            <a:r>
              <a:rPr lang="el-GR" sz="1000" baseline="0" dirty="0" smtClean="0">
                <a:solidFill>
                  <a:srgbClr val="5075BC"/>
                </a:solidFill>
                <a:ea typeface="+mn-ea"/>
                <a:cs typeface="+mn-cs"/>
              </a:rPr>
              <a:t> 1: Εισαγωγή</a:t>
            </a:r>
            <a:endParaRPr lang="en-US" sz="1000" dirty="0">
              <a:solidFill>
                <a:srgbClr val="5075BC"/>
              </a:solidFill>
              <a:ea typeface="ＭＳ Ｐゴシック" pitchFamily="34" charset="-128"/>
              <a:cs typeface="+mn-cs"/>
            </a:endParaRPr>
          </a:p>
        </p:txBody>
      </p:sp>
      <p:pic>
        <p:nvPicPr>
          <p:cNvPr id="6" name="Picture 5"/>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8343246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134447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628800"/>
            <a:ext cx="5486400" cy="36827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5390251-5B84-4D2F-A9C7-1C62C4738B3F}" type="slidenum">
              <a:rPr lang="el-GR" smtClean="0"/>
              <a:pPr/>
              <a:t>‹#›</a:t>
            </a:fld>
            <a:endParaRPr lang="el-GR"/>
          </a:p>
        </p:txBody>
      </p:sp>
      <p:sp>
        <p:nvSpPr>
          <p:cNvPr id="8"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Tree>
    <p:extLst>
      <p:ext uri="{BB962C8B-B14F-4D97-AF65-F5344CB8AC3E}">
        <p14:creationId xmlns:p14="http://schemas.microsoft.com/office/powerpoint/2010/main" val="173964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556792"/>
            <a:ext cx="3008313" cy="4569371"/>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5390251-5B84-4D2F-A9C7-1C62C4738B3F}" type="slidenum">
              <a:rPr lang="el-GR" smtClean="0"/>
              <a:pPr/>
              <a:t>‹#›</a:t>
            </a:fld>
            <a:endParaRPr lang="el-GR"/>
          </a:p>
        </p:txBody>
      </p:sp>
      <p:sp>
        <p:nvSpPr>
          <p:cNvPr id="6"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Tree>
    <p:extLst>
      <p:ext uri="{BB962C8B-B14F-4D97-AF65-F5344CB8AC3E}">
        <p14:creationId xmlns:p14="http://schemas.microsoft.com/office/powerpoint/2010/main" val="256528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a:t>
            </a:r>
            <a:r>
              <a:rPr lang="el-GR" sz="1000" baseline="0" dirty="0" smtClean="0">
                <a:solidFill>
                  <a:srgbClr val="5075BC"/>
                </a:solidFill>
                <a:ea typeface="+mn-ea"/>
                <a:cs typeface="+mn-cs"/>
              </a:rPr>
              <a:t> 1: Εισαγωγή</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0141037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18846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a:t>
            </a:r>
            <a:r>
              <a:rPr lang="el-GR" sz="1000" baseline="0" dirty="0" smtClean="0">
                <a:solidFill>
                  <a:srgbClr val="5075BC"/>
                </a:solidFill>
                <a:ea typeface="+mn-ea"/>
                <a:cs typeface="+mn-cs"/>
              </a:rPr>
              <a:t> 1: Εισαγωγή</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997023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a:t>
            </a:r>
            <a:r>
              <a:rPr lang="el-GR" sz="1000" baseline="0" dirty="0" smtClean="0">
                <a:solidFill>
                  <a:srgbClr val="5075BC"/>
                </a:solidFill>
                <a:ea typeface="+mn-ea"/>
                <a:cs typeface="+mn-cs"/>
              </a:rPr>
              <a:t> 1: Εισαγωγή</a:t>
            </a:r>
            <a:endParaRPr lang="en-US" sz="1000" dirty="0">
              <a:solidFill>
                <a:srgbClr val="5075BC"/>
              </a:solidFill>
              <a:ea typeface="ＭＳ Ｐゴシック" pitchFamily="34" charset="-128"/>
              <a:cs typeface="+mn-cs"/>
            </a:endParaRPr>
          </a:p>
        </p:txBody>
      </p:sp>
      <p:pic>
        <p:nvPicPr>
          <p:cNvPr id="9" name="Picture 8"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9497325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a:t>
            </a:r>
            <a:r>
              <a:rPr lang="el-GR" sz="1000" baseline="0" dirty="0" smtClean="0">
                <a:solidFill>
                  <a:srgbClr val="5075BC"/>
                </a:solidFill>
                <a:ea typeface="+mn-ea"/>
                <a:cs typeface="+mn-cs"/>
              </a:rPr>
              <a:t> 1: Εισαγωγή</a:t>
            </a:r>
            <a:endParaRPr lang="en-US" sz="1000" dirty="0">
              <a:solidFill>
                <a:srgbClr val="5075BC"/>
              </a:solidFill>
              <a:ea typeface="ＭＳ Ｐゴシック" pitchFamily="34" charset="-128"/>
              <a:cs typeface="+mn-cs"/>
            </a:endParaRPr>
          </a:p>
        </p:txBody>
      </p:sp>
      <p:pic>
        <p:nvPicPr>
          <p:cNvPr id="5" name="Picture 4"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0378148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7132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smtClean="0"/>
              <a:t>Στυλ κύριου τίτλου</a:t>
            </a:r>
            <a:endParaRPr lang="el-GR" dirty="0"/>
          </a:p>
        </p:txBody>
      </p:sp>
      <p:sp>
        <p:nvSpPr>
          <p:cNvPr id="5"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a:t>
            </a:r>
            <a:r>
              <a:rPr lang="el-GR" sz="1000" baseline="0" dirty="0" smtClean="0">
                <a:solidFill>
                  <a:srgbClr val="5075BC"/>
                </a:solidFill>
                <a:ea typeface="+mn-ea"/>
                <a:cs typeface="+mn-cs"/>
              </a:rPr>
              <a:t> 1: Εισαγωγή</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8958406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smtClean="0"/>
              <a:t>Στυλ κύριου τίτλου</a:t>
            </a:r>
            <a:endParaRPr lang="el-GR" dirty="0"/>
          </a:p>
        </p:txBody>
      </p:sp>
      <p:sp>
        <p:nvSpPr>
          <p:cNvPr id="5"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a:t>
            </a:r>
            <a:r>
              <a:rPr lang="el-GR" sz="1000" baseline="0" dirty="0" smtClean="0">
                <a:solidFill>
                  <a:srgbClr val="5075BC"/>
                </a:solidFill>
                <a:ea typeface="+mn-ea"/>
                <a:cs typeface="+mn-cs"/>
              </a:rPr>
              <a:t> 1: Εισαγωγή</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394789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342674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5.xml"/><Relationship Id="rId7" Type="http://schemas.openxmlformats.org/officeDocument/2006/relationships/image" Target="../media/image31.png"/><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image" Target="../media/image30.png"/><Relationship Id="rId9" Type="http://schemas.openxmlformats.org/officeDocument/2006/relationships/image" Target="../media/image2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oleObject" Target="../embeddings/oleObject3.bin"/><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4.jpeg"/><Relationship Id="rId3" Type="http://schemas.openxmlformats.org/officeDocument/2006/relationships/slideLayout" Target="../slideLayouts/slideLayout6.xml"/><Relationship Id="rId7" Type="http://schemas.openxmlformats.org/officeDocument/2006/relationships/image" Target="../media/image42.jpeg"/><Relationship Id="rId12" Type="http://schemas.openxmlformats.org/officeDocument/2006/relationships/image" Target="../media/image39.wmf"/><Relationship Id="rId2" Type="http://schemas.openxmlformats.org/officeDocument/2006/relationships/tags" Target="../tags/tag27.xml"/><Relationship Id="rId16" Type="http://schemas.openxmlformats.org/officeDocument/2006/relationships/image" Target="../media/image45.jpeg"/><Relationship Id="rId1" Type="http://schemas.openxmlformats.org/officeDocument/2006/relationships/vmlDrawing" Target="../drawings/vmlDrawing3.vml"/><Relationship Id="rId6" Type="http://schemas.openxmlformats.org/officeDocument/2006/relationships/image" Target="../media/image37.wmf"/><Relationship Id="rId11" Type="http://schemas.openxmlformats.org/officeDocument/2006/relationships/oleObject" Target="../embeddings/oleObject6.bin"/><Relationship Id="rId5" Type="http://schemas.openxmlformats.org/officeDocument/2006/relationships/oleObject" Target="../embeddings/oleObject4.bin"/><Relationship Id="rId15" Type="http://schemas.openxmlformats.org/officeDocument/2006/relationships/image" Target="../media/image40.wmf"/><Relationship Id="rId10" Type="http://schemas.openxmlformats.org/officeDocument/2006/relationships/image" Target="../media/image43.jpeg"/><Relationship Id="rId4" Type="http://schemas.openxmlformats.org/officeDocument/2006/relationships/image" Target="../media/image41.jpeg"/><Relationship Id="rId9" Type="http://schemas.openxmlformats.org/officeDocument/2006/relationships/image" Target="../media/image38.wmf"/><Relationship Id="rId1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6.xml"/><Relationship Id="rId7" Type="http://schemas.openxmlformats.org/officeDocument/2006/relationships/image" Target="../media/image49.jpeg"/><Relationship Id="rId2" Type="http://schemas.openxmlformats.org/officeDocument/2006/relationships/tags" Target="../tags/tag28.xml"/><Relationship Id="rId1" Type="http://schemas.openxmlformats.org/officeDocument/2006/relationships/vmlDrawing" Target="../drawings/vmlDrawing4.vml"/><Relationship Id="rId6" Type="http://schemas.openxmlformats.org/officeDocument/2006/relationships/image" Target="../media/image48.png"/><Relationship Id="rId11" Type="http://schemas.openxmlformats.org/officeDocument/2006/relationships/image" Target="../media/image51.jpeg"/><Relationship Id="rId5" Type="http://schemas.openxmlformats.org/officeDocument/2006/relationships/image" Target="../media/image46.wmf"/><Relationship Id="rId10" Type="http://schemas.openxmlformats.org/officeDocument/2006/relationships/image" Target="../media/image50.png"/><Relationship Id="rId4" Type="http://schemas.openxmlformats.org/officeDocument/2006/relationships/oleObject" Target="../embeddings/oleObject8.bin"/><Relationship Id="rId9" Type="http://schemas.openxmlformats.org/officeDocument/2006/relationships/image" Target="../media/image47.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6.xml"/><Relationship Id="rId7" Type="http://schemas.openxmlformats.org/officeDocument/2006/relationships/image" Target="../media/image55.png"/><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image" Target="../media/image54.png"/><Relationship Id="rId11" Type="http://schemas.openxmlformats.org/officeDocument/2006/relationships/image" Target="../media/image57.jpeg"/><Relationship Id="rId5" Type="http://schemas.openxmlformats.org/officeDocument/2006/relationships/image" Target="../media/image52.wmf"/><Relationship Id="rId10" Type="http://schemas.openxmlformats.org/officeDocument/2006/relationships/image" Target="../media/image56.jpeg"/><Relationship Id="rId4" Type="http://schemas.openxmlformats.org/officeDocument/2006/relationships/oleObject" Target="../embeddings/oleObject10.bin"/><Relationship Id="rId9" Type="http://schemas.openxmlformats.org/officeDocument/2006/relationships/image" Target="../media/image53.wmf"/></Relationships>
</file>

<file path=ppt/slides/_rels/slide33.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16.bin"/><Relationship Id="rId18" Type="http://schemas.openxmlformats.org/officeDocument/2006/relationships/image" Target="../media/image64.wmf"/><Relationship Id="rId26" Type="http://schemas.openxmlformats.org/officeDocument/2006/relationships/image" Target="../media/image68.wmf"/><Relationship Id="rId3" Type="http://schemas.openxmlformats.org/officeDocument/2006/relationships/slideLayout" Target="../slideLayouts/slideLayout2.xml"/><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61.wmf"/><Relationship Id="rId17" Type="http://schemas.openxmlformats.org/officeDocument/2006/relationships/oleObject" Target="../embeddings/oleObject18.bin"/><Relationship Id="rId25" Type="http://schemas.openxmlformats.org/officeDocument/2006/relationships/oleObject" Target="../embeddings/oleObject22.bin"/><Relationship Id="rId2" Type="http://schemas.openxmlformats.org/officeDocument/2006/relationships/tags" Target="../tags/tag30.xml"/><Relationship Id="rId16" Type="http://schemas.openxmlformats.org/officeDocument/2006/relationships/image" Target="../media/image63.wmf"/><Relationship Id="rId20" Type="http://schemas.openxmlformats.org/officeDocument/2006/relationships/image" Target="../media/image65.wmf"/><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oleObject" Target="../embeddings/oleObject15.bin"/><Relationship Id="rId24" Type="http://schemas.openxmlformats.org/officeDocument/2006/relationships/image" Target="../media/image67.wmf"/><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1.bin"/><Relationship Id="rId10" Type="http://schemas.openxmlformats.org/officeDocument/2006/relationships/image" Target="../media/image60.wmf"/><Relationship Id="rId19" Type="http://schemas.openxmlformats.org/officeDocument/2006/relationships/oleObject" Target="../embeddings/oleObject19.bin"/><Relationship Id="rId4" Type="http://schemas.openxmlformats.org/officeDocument/2006/relationships/image" Target="../media/image69.png"/><Relationship Id="rId9" Type="http://schemas.openxmlformats.org/officeDocument/2006/relationships/oleObject" Target="../embeddings/oleObject14.bin"/><Relationship Id="rId14" Type="http://schemas.openxmlformats.org/officeDocument/2006/relationships/image" Target="../media/image62.wmf"/><Relationship Id="rId22" Type="http://schemas.openxmlformats.org/officeDocument/2006/relationships/image" Target="../media/image66.w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1.wmf"/><Relationship Id="rId2" Type="http://schemas.openxmlformats.org/officeDocument/2006/relationships/tags" Target="../tags/tag31.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image" Target="../media/image70.w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77.wmf"/><Relationship Id="rId18" Type="http://schemas.openxmlformats.org/officeDocument/2006/relationships/oleObject" Target="../embeddings/oleObject32.bin"/><Relationship Id="rId3" Type="http://schemas.openxmlformats.org/officeDocument/2006/relationships/slideLayout" Target="../slideLayouts/slideLayout6.xml"/><Relationship Id="rId7" Type="http://schemas.openxmlformats.org/officeDocument/2006/relationships/image" Target="../media/image74.wmf"/><Relationship Id="rId12" Type="http://schemas.openxmlformats.org/officeDocument/2006/relationships/oleObject" Target="../embeddings/oleObject29.bin"/><Relationship Id="rId17" Type="http://schemas.openxmlformats.org/officeDocument/2006/relationships/image" Target="../media/image79.wmf"/><Relationship Id="rId2" Type="http://schemas.openxmlformats.org/officeDocument/2006/relationships/tags" Target="../tags/tag32.xml"/><Relationship Id="rId16" Type="http://schemas.openxmlformats.org/officeDocument/2006/relationships/oleObject" Target="../embeddings/oleObject31.bin"/><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28.bin"/><Relationship Id="rId19" Type="http://schemas.openxmlformats.org/officeDocument/2006/relationships/image" Target="../media/image80.wmf"/><Relationship Id="rId4" Type="http://schemas.openxmlformats.org/officeDocument/2006/relationships/oleObject" Target="../embeddings/oleObject25.bin"/><Relationship Id="rId9" Type="http://schemas.openxmlformats.org/officeDocument/2006/relationships/image" Target="../media/image75.wmf"/><Relationship Id="rId1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slideLayout" Target="../slideLayouts/slideLayout2.xml"/><Relationship Id="rId7" Type="http://schemas.openxmlformats.org/officeDocument/2006/relationships/oleObject" Target="../embeddings/oleObject34.bin"/><Relationship Id="rId2" Type="http://schemas.openxmlformats.org/officeDocument/2006/relationships/tags" Target="../tags/tag33.xml"/><Relationship Id="rId1" Type="http://schemas.openxmlformats.org/officeDocument/2006/relationships/vmlDrawing" Target="../drawings/vmlDrawing9.vml"/><Relationship Id="rId6" Type="http://schemas.openxmlformats.org/officeDocument/2006/relationships/image" Target="../media/image81.wmf"/><Relationship Id="rId5" Type="http://schemas.openxmlformats.org/officeDocument/2006/relationships/oleObject" Target="../embeddings/oleObject33.bin"/><Relationship Id="rId4" Type="http://schemas.openxmlformats.org/officeDocument/2006/relationships/image" Target="../media/image83.jpeg"/></Relationships>
</file>

<file path=ppt/slides/_rels/slide3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slideLayout" Target="../slideLayouts/slideLayout2.xml"/><Relationship Id="rId7" Type="http://schemas.openxmlformats.org/officeDocument/2006/relationships/oleObject" Target="../embeddings/oleObject35.bin"/><Relationship Id="rId2" Type="http://schemas.openxmlformats.org/officeDocument/2006/relationships/tags" Target="../tags/tag34.xml"/><Relationship Id="rId1" Type="http://schemas.openxmlformats.org/officeDocument/2006/relationships/vmlDrawing" Target="../drawings/vmlDrawing10.v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40.bin"/><Relationship Id="rId18" Type="http://schemas.openxmlformats.org/officeDocument/2006/relationships/image" Target="../media/image92.wmf"/><Relationship Id="rId26" Type="http://schemas.openxmlformats.org/officeDocument/2006/relationships/image" Target="../media/image96.wmf"/><Relationship Id="rId3" Type="http://schemas.openxmlformats.org/officeDocument/2006/relationships/slideLayout" Target="../slideLayouts/slideLayout2.xml"/><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89.wmf"/><Relationship Id="rId17" Type="http://schemas.openxmlformats.org/officeDocument/2006/relationships/oleObject" Target="../embeddings/oleObject42.bin"/><Relationship Id="rId25" Type="http://schemas.openxmlformats.org/officeDocument/2006/relationships/oleObject" Target="../embeddings/oleObject46.bin"/><Relationship Id="rId2" Type="http://schemas.openxmlformats.org/officeDocument/2006/relationships/tags" Target="../tags/tag35.xml"/><Relationship Id="rId16" Type="http://schemas.openxmlformats.org/officeDocument/2006/relationships/image" Target="../media/image91.wmf"/><Relationship Id="rId20" Type="http://schemas.openxmlformats.org/officeDocument/2006/relationships/image" Target="../media/image93.wmf"/><Relationship Id="rId1" Type="http://schemas.openxmlformats.org/officeDocument/2006/relationships/vmlDrawing" Target="../drawings/vmlDrawing11.vml"/><Relationship Id="rId6" Type="http://schemas.openxmlformats.org/officeDocument/2006/relationships/image" Target="../media/image86.wmf"/><Relationship Id="rId11" Type="http://schemas.openxmlformats.org/officeDocument/2006/relationships/oleObject" Target="../embeddings/oleObject39.bin"/><Relationship Id="rId24" Type="http://schemas.openxmlformats.org/officeDocument/2006/relationships/image" Target="../media/image95.w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28" Type="http://schemas.openxmlformats.org/officeDocument/2006/relationships/image" Target="../media/image97.wmf"/><Relationship Id="rId10" Type="http://schemas.openxmlformats.org/officeDocument/2006/relationships/image" Target="../media/image88.wmf"/><Relationship Id="rId19" Type="http://schemas.openxmlformats.org/officeDocument/2006/relationships/oleObject" Target="../embeddings/oleObject43.bin"/><Relationship Id="rId4" Type="http://schemas.openxmlformats.org/officeDocument/2006/relationships/image" Target="../media/image98.png"/><Relationship Id="rId9" Type="http://schemas.openxmlformats.org/officeDocument/2006/relationships/oleObject" Target="../embeddings/oleObject38.bin"/><Relationship Id="rId14" Type="http://schemas.openxmlformats.org/officeDocument/2006/relationships/image" Target="../media/image90.wmf"/><Relationship Id="rId22" Type="http://schemas.openxmlformats.org/officeDocument/2006/relationships/image" Target="../media/image94.wmf"/><Relationship Id="rId27" Type="http://schemas.openxmlformats.org/officeDocument/2006/relationships/oleObject" Target="../embeddings/oleObject47.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52.bin"/><Relationship Id="rId18" Type="http://schemas.openxmlformats.org/officeDocument/2006/relationships/image" Target="../media/image92.wmf"/><Relationship Id="rId26" Type="http://schemas.openxmlformats.org/officeDocument/2006/relationships/image" Target="../media/image96.wmf"/><Relationship Id="rId3" Type="http://schemas.openxmlformats.org/officeDocument/2006/relationships/slideLayout" Target="../slideLayouts/slideLayout6.xml"/><Relationship Id="rId21" Type="http://schemas.openxmlformats.org/officeDocument/2006/relationships/oleObject" Target="../embeddings/oleObject56.bin"/><Relationship Id="rId7" Type="http://schemas.openxmlformats.org/officeDocument/2006/relationships/oleObject" Target="../embeddings/oleObject49.bin"/><Relationship Id="rId12" Type="http://schemas.openxmlformats.org/officeDocument/2006/relationships/image" Target="../media/image89.wmf"/><Relationship Id="rId17" Type="http://schemas.openxmlformats.org/officeDocument/2006/relationships/oleObject" Target="../embeddings/oleObject54.bin"/><Relationship Id="rId25" Type="http://schemas.openxmlformats.org/officeDocument/2006/relationships/oleObject" Target="../embeddings/oleObject58.bin"/><Relationship Id="rId33" Type="http://schemas.openxmlformats.org/officeDocument/2006/relationships/image" Target="../media/image101.wmf"/><Relationship Id="rId2" Type="http://schemas.openxmlformats.org/officeDocument/2006/relationships/tags" Target="../tags/tag36.xml"/><Relationship Id="rId16" Type="http://schemas.openxmlformats.org/officeDocument/2006/relationships/image" Target="../media/image91.wmf"/><Relationship Id="rId20" Type="http://schemas.openxmlformats.org/officeDocument/2006/relationships/image" Target="../media/image93.wmf"/><Relationship Id="rId29" Type="http://schemas.openxmlformats.org/officeDocument/2006/relationships/image" Target="../media/image99.wmf"/><Relationship Id="rId1" Type="http://schemas.openxmlformats.org/officeDocument/2006/relationships/vmlDrawing" Target="../drawings/vmlDrawing12.vml"/><Relationship Id="rId6" Type="http://schemas.openxmlformats.org/officeDocument/2006/relationships/image" Target="../media/image86.wmf"/><Relationship Id="rId11" Type="http://schemas.openxmlformats.org/officeDocument/2006/relationships/oleObject" Target="../embeddings/oleObject51.bin"/><Relationship Id="rId24" Type="http://schemas.openxmlformats.org/officeDocument/2006/relationships/image" Target="../media/image95.wmf"/><Relationship Id="rId32" Type="http://schemas.openxmlformats.org/officeDocument/2006/relationships/oleObject" Target="../embeddings/oleObject61.bin"/><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oleObject" Target="../embeddings/oleObject57.bin"/><Relationship Id="rId28" Type="http://schemas.openxmlformats.org/officeDocument/2006/relationships/oleObject" Target="../embeddings/oleObject59.bin"/><Relationship Id="rId10" Type="http://schemas.openxmlformats.org/officeDocument/2006/relationships/image" Target="../media/image88.wmf"/><Relationship Id="rId19" Type="http://schemas.openxmlformats.org/officeDocument/2006/relationships/oleObject" Target="../embeddings/oleObject55.bin"/><Relationship Id="rId31" Type="http://schemas.openxmlformats.org/officeDocument/2006/relationships/image" Target="../media/image100.wmf"/><Relationship Id="rId4" Type="http://schemas.openxmlformats.org/officeDocument/2006/relationships/image" Target="../media/image98.png"/><Relationship Id="rId9" Type="http://schemas.openxmlformats.org/officeDocument/2006/relationships/oleObject" Target="../embeddings/oleObject50.bin"/><Relationship Id="rId14" Type="http://schemas.openxmlformats.org/officeDocument/2006/relationships/image" Target="../media/image90.wmf"/><Relationship Id="rId22" Type="http://schemas.openxmlformats.org/officeDocument/2006/relationships/image" Target="../media/image94.wmf"/><Relationship Id="rId27" Type="http://schemas.openxmlformats.org/officeDocument/2006/relationships/image" Target="../media/image83.jpeg"/><Relationship Id="rId30" Type="http://schemas.openxmlformats.org/officeDocument/2006/relationships/oleObject" Target="../embeddings/oleObject60.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vmlDrawing" Target="../drawings/vmlDrawing13.vml"/><Relationship Id="rId5" Type="http://schemas.openxmlformats.org/officeDocument/2006/relationships/image" Target="../media/image102.wmf"/><Relationship Id="rId4" Type="http://schemas.openxmlformats.org/officeDocument/2006/relationships/oleObject" Target="../embeddings/oleObject62.bin"/></Relationships>
</file>

<file path=ppt/slides/_rels/slide42.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slideLayout" Target="../slideLayouts/slideLayout6.xml"/><Relationship Id="rId7" Type="http://schemas.openxmlformats.org/officeDocument/2006/relationships/oleObject" Target="../embeddings/oleObject64.bin"/><Relationship Id="rId2" Type="http://schemas.openxmlformats.org/officeDocument/2006/relationships/tags" Target="../tags/tag38.xml"/><Relationship Id="rId1" Type="http://schemas.openxmlformats.org/officeDocument/2006/relationships/vmlDrawing" Target="../drawings/vmlDrawing14.vml"/><Relationship Id="rId6" Type="http://schemas.openxmlformats.org/officeDocument/2006/relationships/image" Target="../media/image103.wmf"/><Relationship Id="rId5" Type="http://schemas.openxmlformats.org/officeDocument/2006/relationships/oleObject" Target="../embeddings/oleObject63.bin"/><Relationship Id="rId10" Type="http://schemas.openxmlformats.org/officeDocument/2006/relationships/image" Target="../media/image105.wmf"/><Relationship Id="rId4" Type="http://schemas.openxmlformats.org/officeDocument/2006/relationships/image" Target="../media/image83.jpeg"/><Relationship Id="rId9" Type="http://schemas.openxmlformats.org/officeDocument/2006/relationships/oleObject" Target="../embeddings/oleObject65.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vmlDrawing" Target="../drawings/vmlDrawing15.vml"/><Relationship Id="rId5" Type="http://schemas.openxmlformats.org/officeDocument/2006/relationships/image" Target="../media/image106.wmf"/><Relationship Id="rId4" Type="http://schemas.openxmlformats.org/officeDocument/2006/relationships/oleObject" Target="../embeddings/oleObject66.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07.wmf"/><Relationship Id="rId2" Type="http://schemas.openxmlformats.org/officeDocument/2006/relationships/tags" Target="../tags/tag40.xml"/><Relationship Id="rId1" Type="http://schemas.openxmlformats.org/officeDocument/2006/relationships/vmlDrawing" Target="../drawings/vmlDrawing16.vml"/><Relationship Id="rId6" Type="http://schemas.openxmlformats.org/officeDocument/2006/relationships/oleObject" Target="../embeddings/oleObject67.bin"/><Relationship Id="rId5" Type="http://schemas.openxmlformats.org/officeDocument/2006/relationships/image" Target="../media/image109.jpeg"/><Relationship Id="rId4" Type="http://schemas.openxmlformats.org/officeDocument/2006/relationships/image" Target="../media/image108.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vmlDrawing" Target="../drawings/vmlDrawing17.vml"/><Relationship Id="rId6" Type="http://schemas.openxmlformats.org/officeDocument/2006/relationships/image" Target="../media/image110.wmf"/><Relationship Id="rId5" Type="http://schemas.openxmlformats.org/officeDocument/2006/relationships/oleObject" Target="../embeddings/oleObject68.bin"/><Relationship Id="rId4" Type="http://schemas.openxmlformats.org/officeDocument/2006/relationships/image" Target="../media/image111.jpeg"/></Relationships>
</file>

<file path=ppt/slides/_rels/slide4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116.jpeg"/><Relationship Id="rId4" Type="http://schemas.openxmlformats.org/officeDocument/2006/relationships/image" Target="../media/image115.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17.wmf"/><Relationship Id="rId2" Type="http://schemas.openxmlformats.org/officeDocument/2006/relationships/tags" Target="../tags/tag44.xml"/><Relationship Id="rId1" Type="http://schemas.openxmlformats.org/officeDocument/2006/relationships/vmlDrawing" Target="../drawings/vmlDrawing18.vml"/><Relationship Id="rId6" Type="http://schemas.openxmlformats.org/officeDocument/2006/relationships/oleObject" Target="../embeddings/oleObject69.bin"/><Relationship Id="rId5" Type="http://schemas.openxmlformats.org/officeDocument/2006/relationships/image" Target="../media/image119.jpeg"/><Relationship Id="rId4" Type="http://schemas.openxmlformats.org/officeDocument/2006/relationships/image" Target="../media/image118.jpeg"/></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2.xml"/><Relationship Id="rId7" Type="http://schemas.openxmlformats.org/officeDocument/2006/relationships/image" Target="../media/image121.wmf"/><Relationship Id="rId12" Type="http://schemas.openxmlformats.org/officeDocument/2006/relationships/image" Target="../media/image123.wmf"/><Relationship Id="rId2" Type="http://schemas.openxmlformats.org/officeDocument/2006/relationships/tags" Target="../tags/tag45.xml"/><Relationship Id="rId1" Type="http://schemas.openxmlformats.org/officeDocument/2006/relationships/vmlDrawing" Target="../drawings/vmlDrawing19.vml"/><Relationship Id="rId6" Type="http://schemas.openxmlformats.org/officeDocument/2006/relationships/oleObject" Target="../embeddings/oleObject71.bin"/><Relationship Id="rId11" Type="http://schemas.openxmlformats.org/officeDocument/2006/relationships/oleObject" Target="../embeddings/oleObject73.bin"/><Relationship Id="rId5" Type="http://schemas.openxmlformats.org/officeDocument/2006/relationships/image" Target="../media/image120.wmf"/><Relationship Id="rId10" Type="http://schemas.openxmlformats.org/officeDocument/2006/relationships/image" Target="../media/image124.jpeg"/><Relationship Id="rId4" Type="http://schemas.openxmlformats.org/officeDocument/2006/relationships/oleObject" Target="../embeddings/oleObject70.bin"/><Relationship Id="rId9" Type="http://schemas.openxmlformats.org/officeDocument/2006/relationships/image" Target="../media/image122.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vmlDrawing" Target="../drawings/vmlDrawing20.vml"/><Relationship Id="rId6" Type="http://schemas.openxmlformats.org/officeDocument/2006/relationships/image" Target="../media/image125.wmf"/><Relationship Id="rId5" Type="http://schemas.openxmlformats.org/officeDocument/2006/relationships/oleObject" Target="../embeddings/oleObject74.bin"/><Relationship Id="rId4" Type="http://schemas.openxmlformats.org/officeDocument/2006/relationships/image" Target="../media/image126.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7.xml"/><Relationship Id="rId1" Type="http://schemas.openxmlformats.org/officeDocument/2006/relationships/vmlDrawing" Target="../drawings/vmlDrawing21.vml"/><Relationship Id="rId6" Type="http://schemas.openxmlformats.org/officeDocument/2006/relationships/image" Target="../media/image128.png"/><Relationship Id="rId5" Type="http://schemas.openxmlformats.org/officeDocument/2006/relationships/image" Target="../media/image127.wmf"/><Relationship Id="rId4" Type="http://schemas.openxmlformats.org/officeDocument/2006/relationships/oleObject" Target="../embeddings/oleObject75.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slideLayout" Target="../slideLayouts/slideLayout6.xml"/><Relationship Id="rId7" Type="http://schemas.openxmlformats.org/officeDocument/2006/relationships/image" Target="../media/image130.wmf"/><Relationship Id="rId2" Type="http://schemas.openxmlformats.org/officeDocument/2006/relationships/tags" Target="../tags/tag48.xml"/><Relationship Id="rId1" Type="http://schemas.openxmlformats.org/officeDocument/2006/relationships/vmlDrawing" Target="../drawings/vmlDrawing22.vml"/><Relationship Id="rId6" Type="http://schemas.openxmlformats.org/officeDocument/2006/relationships/oleObject" Target="../embeddings/oleObject77.bin"/><Relationship Id="rId5" Type="http://schemas.openxmlformats.org/officeDocument/2006/relationships/image" Target="../media/image129.wmf"/><Relationship Id="rId4" Type="http://schemas.openxmlformats.org/officeDocument/2006/relationships/oleObject" Target="../embeddings/oleObject76.bin"/><Relationship Id="rId9" Type="http://schemas.openxmlformats.org/officeDocument/2006/relationships/image" Target="../media/image131.wmf"/></Relationships>
</file>

<file path=ppt/slides/_rels/slide5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35.png"/><Relationship Id="rId4" Type="http://schemas.openxmlformats.org/officeDocument/2006/relationships/image" Target="../media/image13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139.wmf"/><Relationship Id="rId3" Type="http://schemas.openxmlformats.org/officeDocument/2006/relationships/slideLayout" Target="../slideLayouts/slideLayout6.xml"/><Relationship Id="rId7" Type="http://schemas.openxmlformats.org/officeDocument/2006/relationships/image" Target="../media/image136.wmf"/><Relationship Id="rId12" Type="http://schemas.openxmlformats.org/officeDocument/2006/relationships/oleObject" Target="../embeddings/oleObject83.bin"/><Relationship Id="rId17" Type="http://schemas.openxmlformats.org/officeDocument/2006/relationships/image" Target="../media/image141.wmf"/><Relationship Id="rId2" Type="http://schemas.openxmlformats.org/officeDocument/2006/relationships/tags" Target="../tags/tag50.xml"/><Relationship Id="rId16" Type="http://schemas.openxmlformats.org/officeDocument/2006/relationships/oleObject" Target="../embeddings/oleObject85.bin"/><Relationship Id="rId1" Type="http://schemas.openxmlformats.org/officeDocument/2006/relationships/vmlDrawing" Target="../drawings/vmlDrawing23.vml"/><Relationship Id="rId6" Type="http://schemas.openxmlformats.org/officeDocument/2006/relationships/oleObject" Target="../embeddings/oleObject80.bin"/><Relationship Id="rId11" Type="http://schemas.openxmlformats.org/officeDocument/2006/relationships/image" Target="../media/image138.wmf"/><Relationship Id="rId5" Type="http://schemas.openxmlformats.org/officeDocument/2006/relationships/image" Target="../media/image135.wmf"/><Relationship Id="rId15" Type="http://schemas.openxmlformats.org/officeDocument/2006/relationships/image" Target="../media/image140.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137.wmf"/><Relationship Id="rId14" Type="http://schemas.openxmlformats.org/officeDocument/2006/relationships/oleObject" Target="../embeddings/oleObject84.bin"/></Relationships>
</file>

<file path=ppt/slides/_rels/slide57.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image" Target="../media/image146.wmf"/><Relationship Id="rId3" Type="http://schemas.openxmlformats.org/officeDocument/2006/relationships/slideLayout" Target="../slideLayouts/slideLayout6.xml"/><Relationship Id="rId7" Type="http://schemas.openxmlformats.org/officeDocument/2006/relationships/image" Target="../media/image143.wmf"/><Relationship Id="rId12" Type="http://schemas.openxmlformats.org/officeDocument/2006/relationships/oleObject" Target="../embeddings/oleObject89.bin"/><Relationship Id="rId2" Type="http://schemas.openxmlformats.org/officeDocument/2006/relationships/tags" Target="../tags/tag51.xml"/><Relationship Id="rId1" Type="http://schemas.openxmlformats.org/officeDocument/2006/relationships/vmlDrawing" Target="../drawings/vmlDrawing24.vml"/><Relationship Id="rId6" Type="http://schemas.openxmlformats.org/officeDocument/2006/relationships/oleObject" Target="../embeddings/oleObject86.bin"/><Relationship Id="rId11" Type="http://schemas.openxmlformats.org/officeDocument/2006/relationships/image" Target="../media/image145.wmf"/><Relationship Id="rId5" Type="http://schemas.openxmlformats.org/officeDocument/2006/relationships/image" Target="../media/image148.jpeg"/><Relationship Id="rId10" Type="http://schemas.openxmlformats.org/officeDocument/2006/relationships/oleObject" Target="../embeddings/oleObject88.bin"/><Relationship Id="rId4" Type="http://schemas.openxmlformats.org/officeDocument/2006/relationships/image" Target="../media/image147.jpeg"/><Relationship Id="rId9" Type="http://schemas.openxmlformats.org/officeDocument/2006/relationships/image" Target="../media/image144.wmf"/></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vmlDrawing" Target="../drawings/vmlDrawing25.vml"/><Relationship Id="rId5" Type="http://schemas.openxmlformats.org/officeDocument/2006/relationships/image" Target="../media/image149.wmf"/><Relationship Id="rId4" Type="http://schemas.openxmlformats.org/officeDocument/2006/relationships/oleObject" Target="../embeddings/oleObject90.bin"/></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0.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slideLayout" Target="../slideLayouts/slideLayout6.xml"/><Relationship Id="rId7" Type="http://schemas.openxmlformats.org/officeDocument/2006/relationships/oleObject" Target="../embeddings/oleObject92.bin"/><Relationship Id="rId2" Type="http://schemas.openxmlformats.org/officeDocument/2006/relationships/tags" Target="../tags/tag53.xml"/><Relationship Id="rId1" Type="http://schemas.openxmlformats.org/officeDocument/2006/relationships/vmlDrawing" Target="../drawings/vmlDrawing26.vml"/><Relationship Id="rId6" Type="http://schemas.openxmlformats.org/officeDocument/2006/relationships/image" Target="../media/image150.wmf"/><Relationship Id="rId5" Type="http://schemas.openxmlformats.org/officeDocument/2006/relationships/oleObject" Target="../embeddings/oleObject91.bin"/><Relationship Id="rId10" Type="http://schemas.openxmlformats.org/officeDocument/2006/relationships/image" Target="../media/image152.wmf"/><Relationship Id="rId4" Type="http://schemas.openxmlformats.org/officeDocument/2006/relationships/image" Target="../media/image153.jpeg"/><Relationship Id="rId9" Type="http://schemas.openxmlformats.org/officeDocument/2006/relationships/oleObject" Target="../embeddings/oleObject93.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image" Target="../media/image154.wmf"/><Relationship Id="rId5" Type="http://schemas.openxmlformats.org/officeDocument/2006/relationships/oleObject" Target="../embeddings/oleObject94.bin"/><Relationship Id="rId4" Type="http://schemas.openxmlformats.org/officeDocument/2006/relationships/image" Target="../media/image155.jpeg"/></Relationships>
</file>

<file path=ppt/slides/_rels/slide62.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157.jpeg"/></Relationships>
</file>

<file path=ppt/slides/_rels/slide6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59.png"/></Relationships>
</file>

<file path=ppt/slides/_rels/slide6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161.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162.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opencourses.uoa.gr/courses/DI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163.png"/><Relationship Id="rId4" Type="http://schemas.openxmlformats.org/officeDocument/2006/relationships/hyperlink" Target="%5b1%5d%20http:/creativecommons.org/licenses/by-nc-sa/4.0/"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commons.wikimedia.org/wiki/File:AMD_8088_die.JPG?uselang=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en.wikipedia.org/wiki/File:Intel_CPU_Pentium_4_640_Prescott_bottom.jpg" TargetMode="External"/><Relationship Id="rId4" Type="http://schemas.openxmlformats.org/officeDocument/2006/relationships/hyperlink" Target="http://en.wikipedia.org/wiki/Pentium_III#mediaviewer/File:KL_Intel_Pentium_III_Coppermin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Ηλεκτρονική</a:t>
            </a:r>
            <a:endParaRPr lang="el-GR" dirty="0">
              <a:solidFill>
                <a:srgbClr val="5075BC"/>
              </a:solidFill>
            </a:endParaRPr>
          </a:p>
        </p:txBody>
      </p:sp>
      <p:sp>
        <p:nvSpPr>
          <p:cNvPr id="3" name="Υπότιτλος 2"/>
          <p:cNvSpPr>
            <a:spLocks noGrp="1"/>
          </p:cNvSpPr>
          <p:nvPr>
            <p:ph type="subTitle" idx="1"/>
          </p:nvPr>
        </p:nvSpPr>
        <p:spPr>
          <a:xfrm>
            <a:off x="683568" y="3384822"/>
            <a:ext cx="7776864" cy="2996506"/>
          </a:xfrm>
        </p:spPr>
        <p:txBody>
          <a:bodyPr>
            <a:noAutofit/>
          </a:bodyPr>
          <a:lstStyle/>
          <a:p>
            <a:r>
              <a:rPr lang="el-GR" sz="2800" dirty="0">
                <a:solidFill>
                  <a:srgbClr val="5075BC"/>
                </a:solidFill>
                <a:latin typeface="+mj-lt"/>
                <a:ea typeface="+mj-ea"/>
                <a:cs typeface="+mj-cs"/>
              </a:rPr>
              <a:t>Ενότητα 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Εισαγωγή</a:t>
            </a:r>
            <a:endParaRPr lang="en-US" sz="2800" dirty="0" smtClean="0"/>
          </a:p>
          <a:p>
            <a:endParaRPr lang="el-GR" sz="2800" dirty="0" smtClean="0"/>
          </a:p>
          <a:p>
            <a:r>
              <a:rPr lang="el-GR" sz="2800" dirty="0"/>
              <a:t>Αγγελική </a:t>
            </a:r>
            <a:r>
              <a:rPr lang="el-GR" sz="2800" dirty="0" err="1"/>
              <a:t>Αραπογιάννη</a:t>
            </a:r>
            <a:endParaRPr lang="en-US" sz="2800" dirty="0"/>
          </a:p>
          <a:p>
            <a:r>
              <a:rPr lang="el-GR" sz="2800" dirty="0"/>
              <a:t>Τμήμα Πληροφορικής και Τηλεπικοινωνιών</a:t>
            </a:r>
          </a:p>
          <a:p>
            <a:endParaRPr lang="el-GR" sz="2800" dirty="0" smtClean="0"/>
          </a:p>
        </p:txBody>
      </p:sp>
    </p:spTree>
    <p:custDataLst>
      <p:tags r:id="rId1"/>
    </p:custDataLst>
    <p:extLst>
      <p:ext uri="{BB962C8B-B14F-4D97-AF65-F5344CB8AC3E}">
        <p14:creationId xmlns:p14="http://schemas.microsoft.com/office/powerpoint/2010/main" val="352061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custDataLst>
              <p:tags r:id="rId1"/>
            </p:custDataLst>
          </p:nvPr>
        </p:nvSpPr>
        <p:spPr/>
        <p:txBody>
          <a:bodyPr/>
          <a:lstStyle/>
          <a:p>
            <a:r>
              <a:rPr lang="en-US" dirty="0" smtClean="0"/>
              <a:t>Pentium III</a:t>
            </a:r>
            <a:endParaRPr lang="en-US" dirty="0"/>
          </a:p>
        </p:txBody>
      </p:sp>
      <p:pic>
        <p:nvPicPr>
          <p:cNvPr id="14" name="13 - Θέση εικόνας" descr="Pentium 3" title="Εικόνα 11"/>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2411760" y="1556792"/>
            <a:ext cx="3910531" cy="3941082"/>
          </a:xfrm>
        </p:spPr>
      </p:pic>
      <p:sp>
        <p:nvSpPr>
          <p:cNvPr id="10" name="9 - Θέση κειμένου"/>
          <p:cNvSpPr>
            <a:spLocks noGrp="1"/>
          </p:cNvSpPr>
          <p:nvPr>
            <p:ph type="body" sz="half" idx="2"/>
            <p:custDataLst>
              <p:tags r:id="rId2"/>
            </p:custDataLst>
          </p:nvPr>
        </p:nvSpPr>
        <p:spPr/>
        <p:txBody>
          <a:bodyPr>
            <a:normAutofit/>
          </a:bodyPr>
          <a:lstStyle/>
          <a:p>
            <a:r>
              <a:rPr lang="en-US" dirty="0" smtClean="0"/>
              <a:t>9.5 million transistors</a:t>
            </a:r>
          </a:p>
          <a:p>
            <a:r>
              <a:rPr lang="en-US" dirty="0" smtClean="0"/>
              <a:t>0.25 micron technology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Θέση περιεχομένου" descr="Pentium 4" title="Εικόνα 12"/>
          <p:cNvPicPr>
            <a:picLocks noGrp="1" noChangeAspect="1"/>
          </p:cNvPicPr>
          <p:nvPr>
            <p:ph idx="1"/>
          </p:nvPr>
        </p:nvPicPr>
        <p:blipFill>
          <a:blip r:embed="rId4" cstate="print"/>
          <a:stretch>
            <a:fillRect/>
          </a:stretch>
        </p:blipFill>
        <p:spPr>
          <a:xfrm>
            <a:off x="3575050" y="2130990"/>
            <a:ext cx="5111750" cy="3461207"/>
          </a:xfrm>
        </p:spPr>
      </p:pic>
      <p:sp>
        <p:nvSpPr>
          <p:cNvPr id="8" name="7 - Θέση κειμένου"/>
          <p:cNvSpPr>
            <a:spLocks noGrp="1"/>
          </p:cNvSpPr>
          <p:nvPr>
            <p:ph type="body" sz="half" idx="2"/>
          </p:nvPr>
        </p:nvSpPr>
        <p:spPr/>
        <p:txBody>
          <a:bodyPr>
            <a:normAutofit/>
          </a:bodyPr>
          <a:lstStyle/>
          <a:p>
            <a:r>
              <a:rPr lang="el-GR" sz="2400" dirty="0" smtClean="0"/>
              <a:t>&gt; 42 εκατομμύρια </a:t>
            </a:r>
            <a:r>
              <a:rPr lang="el-GR" sz="2400" dirty="0" err="1" smtClean="0"/>
              <a:t>τρανζίστορς</a:t>
            </a:r>
            <a:r>
              <a:rPr lang="el-GR" sz="2400" dirty="0" smtClean="0"/>
              <a:t> </a:t>
            </a:r>
          </a:p>
          <a:p>
            <a:endParaRPr lang="el-GR" sz="2400" dirty="0" smtClean="0"/>
          </a:p>
          <a:p>
            <a:r>
              <a:rPr lang="el-GR" sz="2400" dirty="0" smtClean="0"/>
              <a:t>0.13 </a:t>
            </a:r>
            <a:r>
              <a:rPr lang="el-GR" sz="2400" dirty="0" err="1" smtClean="0"/>
              <a:t>micron</a:t>
            </a:r>
            <a:r>
              <a:rPr lang="el-GR" sz="2400" dirty="0" smtClean="0"/>
              <a:t> </a:t>
            </a:r>
            <a:r>
              <a:rPr lang="el-GR" sz="2400" dirty="0" err="1" smtClean="0"/>
              <a:t>technology</a:t>
            </a:r>
            <a:r>
              <a:rPr lang="el-GR" sz="2400" dirty="0" smtClean="0"/>
              <a:t>  (50 φορές μικρότερο από το κύτταρο του αίματος)</a:t>
            </a:r>
          </a:p>
          <a:p>
            <a:endParaRPr lang="el-GR" sz="2400" dirty="0" smtClean="0"/>
          </a:p>
          <a:p>
            <a:r>
              <a:rPr lang="el-GR" sz="2400" dirty="0" smtClean="0"/>
              <a:t>3.2 </a:t>
            </a:r>
            <a:r>
              <a:rPr lang="el-GR" sz="2400" dirty="0" err="1" smtClean="0"/>
              <a:t>GHz</a:t>
            </a:r>
            <a:r>
              <a:rPr lang="el-GR" sz="2400" dirty="0" smtClean="0"/>
              <a:t> ρολόι  (το φως διανύει μόλις 10 εκατοστά</a:t>
            </a:r>
          </a:p>
        </p:txBody>
      </p:sp>
      <p:sp>
        <p:nvSpPr>
          <p:cNvPr id="6" name="5 - Τίτλος"/>
          <p:cNvSpPr>
            <a:spLocks noGrp="1"/>
          </p:cNvSpPr>
          <p:nvPr>
            <p:ph type="title"/>
            <p:custDataLst>
              <p:tags r:id="rId1"/>
            </p:custDataLst>
          </p:nvPr>
        </p:nvSpPr>
        <p:spPr/>
        <p:txBody>
          <a:bodyPr/>
          <a:lstStyle/>
          <a:p>
            <a:r>
              <a:rPr lang="en-US" dirty="0" smtClean="0"/>
              <a:t>Pentium 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dirty="0" smtClean="0"/>
              <a:t>Ι</a:t>
            </a:r>
            <a:r>
              <a:rPr lang="en-US" dirty="0" err="1" smtClean="0"/>
              <a:t>ntel</a:t>
            </a:r>
            <a:r>
              <a:rPr lang="en-US" dirty="0" smtClean="0"/>
              <a:t> ® </a:t>
            </a:r>
            <a:r>
              <a:rPr lang="en-US" dirty="0" err="1" smtClean="0"/>
              <a:t>CoreTM</a:t>
            </a:r>
            <a:r>
              <a:rPr lang="en-US" dirty="0" smtClean="0"/>
              <a:t> i7-3960 </a:t>
            </a:r>
            <a:r>
              <a:rPr lang="el-GR" dirty="0" smtClean="0"/>
              <a:t>Επεξεργαστής </a:t>
            </a:r>
            <a:endParaRPr lang="en-US" dirty="0"/>
          </a:p>
        </p:txBody>
      </p:sp>
      <p:pic>
        <p:nvPicPr>
          <p:cNvPr id="9" name="8 - Θέση εικόνας" descr="intel coreTM i7-3960" title="Εικόνα 13"/>
          <p:cNvPicPr>
            <a:picLocks noGrp="1" noChangeAspect="1"/>
          </p:cNvPicPr>
          <p:nvPr>
            <p:ph idx="1"/>
          </p:nvPr>
        </p:nvPicPr>
        <p:blipFill>
          <a:blip r:embed="rId3" cstate="print"/>
          <a:stretch>
            <a:fillRect/>
          </a:stretch>
        </p:blipFill>
        <p:spPr>
          <a:xfrm>
            <a:off x="2035045" y="1557338"/>
            <a:ext cx="5086610" cy="452596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Θέση περιεχομένου" descr="Νόμος του Moore-Διάγραμμα"/>
          <p:cNvPicPr>
            <a:picLocks noGrp="1" noChangeAspect="1"/>
          </p:cNvPicPr>
          <p:nvPr>
            <p:ph idx="1"/>
          </p:nvPr>
        </p:nvPicPr>
        <p:blipFill>
          <a:blip r:embed="rId2" cstate="print"/>
          <a:stretch>
            <a:fillRect/>
          </a:stretch>
        </p:blipFill>
        <p:spPr>
          <a:xfrm>
            <a:off x="3575050" y="1568152"/>
            <a:ext cx="5111750" cy="4586883"/>
          </a:xfrm>
        </p:spPr>
      </p:pic>
      <p:sp>
        <p:nvSpPr>
          <p:cNvPr id="9" name="8 - Θέση κειμένου"/>
          <p:cNvSpPr>
            <a:spLocks noGrp="1"/>
          </p:cNvSpPr>
          <p:nvPr>
            <p:ph type="body" sz="half" idx="2"/>
          </p:nvPr>
        </p:nvSpPr>
        <p:spPr/>
        <p:txBody>
          <a:bodyPr>
            <a:normAutofit/>
          </a:bodyPr>
          <a:lstStyle/>
          <a:p>
            <a:r>
              <a:rPr lang="el-GR" sz="2400" dirty="0" smtClean="0"/>
              <a:t>«Ο αριθμός των τρανζίστορ ανά ψηφίδα διπλασιάζεται κάθε 18 μήνες».</a:t>
            </a:r>
          </a:p>
          <a:p>
            <a:r>
              <a:rPr lang="el-GR" sz="2400" dirty="0" smtClean="0"/>
              <a:t>Ίσχυσε τα τελευταία 40 χρόνια.</a:t>
            </a:r>
          </a:p>
        </p:txBody>
      </p:sp>
      <p:sp>
        <p:nvSpPr>
          <p:cNvPr id="6" name="5 - Τίτλος"/>
          <p:cNvSpPr>
            <a:spLocks noGrp="1"/>
          </p:cNvSpPr>
          <p:nvPr>
            <p:ph type="title"/>
          </p:nvPr>
        </p:nvSpPr>
        <p:spPr/>
        <p:txBody>
          <a:bodyPr/>
          <a:lstStyle/>
          <a:p>
            <a:r>
              <a:rPr lang="el-GR" dirty="0" smtClean="0"/>
              <a:t>Ο Νόμος του </a:t>
            </a:r>
            <a:r>
              <a:rPr lang="en-US" dirty="0" smtClean="0"/>
              <a:t>Moore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Dynamic memory feature size"/>
          <p:cNvPicPr>
            <a:picLocks noGrp="1" noChangeAspect="1"/>
          </p:cNvPicPr>
          <p:nvPr>
            <p:ph idx="1"/>
          </p:nvPr>
        </p:nvPicPr>
        <p:blipFill>
          <a:blip r:embed="rId2" cstate="print"/>
          <a:stretch>
            <a:fillRect/>
          </a:stretch>
        </p:blipFill>
        <p:spPr>
          <a:xfrm>
            <a:off x="3575050" y="1642572"/>
            <a:ext cx="5111750" cy="4438043"/>
          </a:xfrm>
        </p:spPr>
      </p:pic>
      <p:sp>
        <p:nvSpPr>
          <p:cNvPr id="3" name="2 - Θέση κειμένου"/>
          <p:cNvSpPr>
            <a:spLocks noGrp="1"/>
          </p:cNvSpPr>
          <p:nvPr>
            <p:ph type="body" sz="half" idx="2"/>
          </p:nvPr>
        </p:nvSpPr>
        <p:spPr/>
        <p:txBody>
          <a:bodyPr/>
          <a:lstStyle/>
          <a:p>
            <a:r>
              <a:rPr lang="el-GR" dirty="0" smtClean="0"/>
              <a:t>Μικρότερα σχήματα οδηγούν σε μεγαλύτερο αριθμό τρανζίστορ ανά    μονάδα επιφανείας (υψηλότερη πυκνότητα) και υψηλότερη ταχύτητα.</a:t>
            </a:r>
          </a:p>
        </p:txBody>
      </p:sp>
      <p:sp>
        <p:nvSpPr>
          <p:cNvPr id="5" name="4 - Τίτλος"/>
          <p:cNvSpPr>
            <a:spLocks noGrp="1"/>
          </p:cNvSpPr>
          <p:nvPr>
            <p:ph type="title"/>
          </p:nvPr>
        </p:nvSpPr>
        <p:spPr/>
        <p:txBody>
          <a:bodyPr/>
          <a:lstStyle/>
          <a:p>
            <a:r>
              <a:rPr lang="el-GR" dirty="0" smtClean="0"/>
              <a:t>Πυκνότητα Ολοκλήρωσης</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Μέχρι τώρα είδαμε…</a:t>
            </a:r>
            <a:endParaRPr lang="en-US" dirty="0"/>
          </a:p>
        </p:txBody>
      </p:sp>
      <p:sp>
        <p:nvSpPr>
          <p:cNvPr id="7" name="6 - Θέση περιεχομένου"/>
          <p:cNvSpPr>
            <a:spLocks noGrp="1"/>
          </p:cNvSpPr>
          <p:nvPr>
            <p:ph idx="1"/>
          </p:nvPr>
        </p:nvSpPr>
        <p:spPr/>
        <p:txBody>
          <a:bodyPr/>
          <a:lstStyle/>
          <a:p>
            <a:r>
              <a:rPr lang="el-GR" dirty="0" smtClean="0"/>
              <a:t>Η Ηλεκτρονική είναι παντού</a:t>
            </a:r>
          </a:p>
          <a:p>
            <a:r>
              <a:rPr lang="el-GR" dirty="0" smtClean="0"/>
              <a:t>Αποτελεί ένα εξαιρετικά ανταγωνιστικό πεδίο με ταχύτατο ρυθμό προόδου</a:t>
            </a:r>
          </a:p>
          <a:p>
            <a:r>
              <a:rPr lang="el-GR" dirty="0" smtClean="0"/>
              <a:t>Στην αιχμή της τεχνολογίας</a:t>
            </a:r>
          </a:p>
          <a:p>
            <a:r>
              <a:rPr lang="el-GR" dirty="0" smtClean="0"/>
              <a:t>Πιέζει στα άκρα τα όρια της ταχύτητας, του βαθμού ολοκλήρωσης, των αυτοματισμών</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Μεθοδολογία αντιμετώπισης του αντικειμένου της Ηλεκτρονικής</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Υλικά </a:t>
            </a:r>
            <a:r>
              <a:rPr lang="el-GR" dirty="0" smtClean="0">
                <a:cs typeface="Arial" charset="0"/>
              </a:rPr>
              <a:t>→ Διατάξεις → Κυκλώματα</a:t>
            </a:r>
          </a:p>
          <a:p>
            <a:r>
              <a:rPr lang="el-GR" dirty="0" smtClean="0">
                <a:cs typeface="Arial" charset="0"/>
              </a:rPr>
              <a:t>Γνωστές Διατάξεις: </a:t>
            </a:r>
          </a:p>
          <a:p>
            <a:pPr lvl="1"/>
            <a:r>
              <a:rPr lang="el-GR" dirty="0" smtClean="0">
                <a:cs typeface="Arial" charset="0"/>
              </a:rPr>
              <a:t>Αντιστάσεις, Πυκνωτές, Πηνία</a:t>
            </a:r>
          </a:p>
          <a:p>
            <a:r>
              <a:rPr lang="el-GR" dirty="0" smtClean="0">
                <a:cs typeface="Arial" charset="0"/>
              </a:rPr>
              <a:t>Διατάξεις που θα μελετηθούν: </a:t>
            </a:r>
          </a:p>
          <a:p>
            <a:pPr lvl="1"/>
            <a:r>
              <a:rPr lang="el-GR" dirty="0" smtClean="0">
                <a:cs typeface="Arial" charset="0"/>
              </a:rPr>
              <a:t>Δίοδοι, Διπολικά Τρανζίστορ (</a:t>
            </a:r>
            <a:r>
              <a:rPr lang="en-US" dirty="0" smtClean="0">
                <a:cs typeface="Arial" charset="0"/>
              </a:rPr>
              <a:t>BJT)</a:t>
            </a:r>
            <a:r>
              <a:rPr lang="el-GR" dirty="0" smtClean="0">
                <a:cs typeface="Arial" charset="0"/>
              </a:rPr>
              <a:t>, Τρανζίστορ Πεδίου</a:t>
            </a:r>
            <a:r>
              <a:rPr lang="en-US" dirty="0" smtClean="0">
                <a:cs typeface="Arial" charset="0"/>
              </a:rPr>
              <a:t> (FET)</a:t>
            </a:r>
            <a:endParaRPr lang="el-GR" dirty="0" smtClean="0">
              <a:cs typeface="Arial" charset="0"/>
            </a:endParaRPr>
          </a:p>
          <a:p>
            <a:r>
              <a:rPr lang="el-GR" dirty="0" smtClean="0">
                <a:cs typeface="Arial" charset="0"/>
              </a:rPr>
              <a:t>Χρήση των Διατάξεων για τη σχεδίαση και την ανάπτυξη Κυκλωμάτων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Γενικές Γνώσεις </a:t>
            </a:r>
            <a:endParaRPr lang="en-US" dirty="0"/>
          </a:p>
        </p:txBody>
      </p:sp>
      <p:sp>
        <p:nvSpPr>
          <p:cNvPr id="6" name="5 - Θέση κειμένου"/>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Βασικοί Νόμοι και Θεωρήματα</a:t>
            </a:r>
            <a:endParaRPr lang="en-US" dirty="0"/>
          </a:p>
        </p:txBody>
      </p:sp>
      <p:sp>
        <p:nvSpPr>
          <p:cNvPr id="5" name="4 - Θέση περιεχομένου"/>
          <p:cNvSpPr>
            <a:spLocks noGrp="1"/>
          </p:cNvSpPr>
          <p:nvPr>
            <p:ph idx="1"/>
            <p:custDataLst>
              <p:tags r:id="rId1"/>
            </p:custDataLst>
          </p:nvPr>
        </p:nvSpPr>
        <p:spPr/>
        <p:txBody>
          <a:bodyPr>
            <a:normAutofit fontScale="70000" lnSpcReduction="20000"/>
          </a:bodyPr>
          <a:lstStyle/>
          <a:p>
            <a:pPr algn="ctr">
              <a:buNone/>
            </a:pPr>
            <a:r>
              <a:rPr lang="en-US" b="1" dirty="0" smtClean="0"/>
              <a:t>NOMOI</a:t>
            </a:r>
            <a:r>
              <a:rPr lang="el-GR" b="1" dirty="0" smtClean="0"/>
              <a:t> </a:t>
            </a:r>
            <a:r>
              <a:rPr lang="en-US" b="1" dirty="0" smtClean="0"/>
              <a:t>(</a:t>
            </a:r>
            <a:r>
              <a:rPr lang="el-GR" b="1" dirty="0" smtClean="0"/>
              <a:t>ΚΑΝΟΝΕΣ) ΤΟΥ </a:t>
            </a:r>
            <a:r>
              <a:rPr lang="en-US" b="1" dirty="0" smtClean="0"/>
              <a:t>KIRCHHOFF</a:t>
            </a:r>
            <a:endParaRPr lang="el-GR" b="1" dirty="0" smtClean="0"/>
          </a:p>
          <a:p>
            <a:pPr>
              <a:buNone/>
            </a:pPr>
            <a:r>
              <a:rPr lang="el-GR" sz="2800" b="1" dirty="0" smtClean="0"/>
              <a:t>Κόμβος</a:t>
            </a:r>
            <a:r>
              <a:rPr lang="el-GR" sz="2800" dirty="0" smtClean="0"/>
              <a:t> σε ένα κύκλωμα είναι ένα σημείο στο οποίο συναντώνται τρεις ή περισσότεροι αγωγοί.</a:t>
            </a:r>
          </a:p>
          <a:p>
            <a:pPr>
              <a:buNone/>
            </a:pPr>
            <a:r>
              <a:rPr lang="el-GR" sz="2800" b="1" dirty="0" smtClean="0"/>
              <a:t>Βρόχος</a:t>
            </a:r>
            <a:r>
              <a:rPr lang="el-GR" sz="2800" dirty="0" smtClean="0"/>
              <a:t> είναι οποιοσδήποτε κλειστός αγώγιμος δρόμος.</a:t>
            </a:r>
          </a:p>
          <a:p>
            <a:pPr>
              <a:buNone/>
            </a:pPr>
            <a:endParaRPr lang="en-US" sz="2800" dirty="0" smtClean="0"/>
          </a:p>
          <a:p>
            <a:r>
              <a:rPr lang="el-GR" b="1" dirty="0" smtClean="0"/>
              <a:t>1ος Κανόνας (των κόμβων)</a:t>
            </a:r>
            <a:r>
              <a:rPr lang="en-US" b="1" dirty="0" smtClean="0"/>
              <a:t>: </a:t>
            </a:r>
            <a:r>
              <a:rPr lang="el-GR" dirty="0" smtClean="0"/>
              <a:t>Τ</a:t>
            </a:r>
            <a:r>
              <a:rPr lang="en-US" dirty="0" smtClean="0"/>
              <a:t>o</a:t>
            </a:r>
            <a:r>
              <a:rPr lang="el-GR" dirty="0" smtClean="0"/>
              <a:t> αλγεβρικό άθροισμα των ρευμάτων σε ένα κόμβο είναι ίσο με μηδέν.</a:t>
            </a:r>
          </a:p>
          <a:p>
            <a:pPr algn="ctr">
              <a:buNone/>
            </a:pPr>
            <a:r>
              <a:rPr lang="el-GR" b="1" dirty="0" smtClean="0"/>
              <a:t>ΣΙ</a:t>
            </a:r>
            <a:r>
              <a:rPr lang="en-US" b="1" dirty="0" smtClean="0"/>
              <a:t> </a:t>
            </a:r>
            <a:r>
              <a:rPr lang="el-GR" b="1" dirty="0" smtClean="0"/>
              <a:t>=</a:t>
            </a:r>
            <a:r>
              <a:rPr lang="en-US" b="1" dirty="0" smtClean="0"/>
              <a:t> </a:t>
            </a:r>
            <a:r>
              <a:rPr lang="el-GR" b="1" dirty="0" smtClean="0"/>
              <a:t>0</a:t>
            </a:r>
            <a:r>
              <a:rPr lang="en-US" b="1" dirty="0" smtClean="0"/>
              <a:t> </a:t>
            </a:r>
            <a:r>
              <a:rPr lang="el-GR" b="1" dirty="0" smtClean="0"/>
              <a:t>  </a:t>
            </a:r>
            <a:r>
              <a:rPr lang="el-GR" dirty="0" smtClean="0"/>
              <a:t>(για κάθε κόμβο)</a:t>
            </a:r>
          </a:p>
          <a:p>
            <a:r>
              <a:rPr lang="el-GR" b="1" dirty="0" smtClean="0"/>
              <a:t>2ος Κανόνας (των βρόχων)</a:t>
            </a:r>
            <a:r>
              <a:rPr lang="en-US" b="1" dirty="0" smtClean="0"/>
              <a:t>: </a:t>
            </a:r>
            <a:r>
              <a:rPr lang="en-US" dirty="0" smtClean="0"/>
              <a:t>To </a:t>
            </a:r>
            <a:r>
              <a:rPr lang="el-GR" dirty="0" smtClean="0"/>
              <a:t>αλγεβρικό άθροισμα των τάσεων κατά μήκος οποιουδήποτε βρόχου είναι ίσο με μηδέν.</a:t>
            </a:r>
          </a:p>
          <a:p>
            <a:pPr algn="ctr">
              <a:buNone/>
            </a:pPr>
            <a:r>
              <a:rPr lang="el-GR" b="1" dirty="0" smtClean="0"/>
              <a:t>Σ</a:t>
            </a:r>
            <a:r>
              <a:rPr lang="en-US" b="1" dirty="0" smtClean="0"/>
              <a:t>V </a:t>
            </a:r>
            <a:r>
              <a:rPr lang="el-GR" b="1" dirty="0" smtClean="0"/>
              <a:t>=</a:t>
            </a:r>
            <a:r>
              <a:rPr lang="en-US" b="1" dirty="0" smtClean="0"/>
              <a:t> </a:t>
            </a:r>
            <a:r>
              <a:rPr lang="el-GR" b="1" dirty="0" smtClean="0"/>
              <a:t>0</a:t>
            </a:r>
            <a:r>
              <a:rPr lang="en-US" b="1" dirty="0" smtClean="0"/>
              <a:t> </a:t>
            </a:r>
            <a:r>
              <a:rPr lang="el-GR" b="1" dirty="0" smtClean="0"/>
              <a:t>  </a:t>
            </a:r>
            <a:r>
              <a:rPr lang="el-GR" dirty="0" smtClean="0"/>
              <a:t>(για κάθε βρόχο)</a:t>
            </a:r>
          </a:p>
          <a:p>
            <a:pPr>
              <a:buNone/>
            </a:pPr>
            <a:r>
              <a:rPr lang="el-GR" dirty="0" smtClean="0"/>
              <a:t>   [Συμβάσεις για τα πρόσημα και την εφαρμογή των κανόνων]</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Παράδειγμα</a:t>
            </a:r>
            <a:endParaRPr lang="en-US" dirty="0"/>
          </a:p>
        </p:txBody>
      </p:sp>
      <p:pic>
        <p:nvPicPr>
          <p:cNvPr id="134" name="133 - Θέση περιεχομένου" descr="Κύκλωμα τριών αντιστάσεων."/>
          <p:cNvPicPr>
            <a:picLocks noGrp="1" noChangeAspect="1"/>
          </p:cNvPicPr>
          <p:nvPr>
            <p:ph sz="half" idx="1"/>
          </p:nvPr>
        </p:nvPicPr>
        <p:blipFill>
          <a:blip r:embed="rId2" cstate="print"/>
          <a:stretch>
            <a:fillRect/>
          </a:stretch>
        </p:blipFill>
        <p:spPr>
          <a:xfrm>
            <a:off x="794143" y="2854377"/>
            <a:ext cx="3364714" cy="2017609"/>
          </a:xfrm>
        </p:spPr>
      </p:pic>
      <p:sp>
        <p:nvSpPr>
          <p:cNvPr id="7" name="6 - Θέση κειμένου"/>
          <p:cNvSpPr>
            <a:spLocks noGrp="1"/>
          </p:cNvSpPr>
          <p:nvPr>
            <p:ph sz="half" idx="2"/>
          </p:nvPr>
        </p:nvSpPr>
        <p:spPr/>
        <p:txBody>
          <a:bodyPr/>
          <a:lstStyle/>
          <a:p>
            <a:pPr>
              <a:buNone/>
            </a:pPr>
            <a:endParaRPr lang="el-GR" dirty="0" smtClean="0"/>
          </a:p>
          <a:p>
            <a:pPr>
              <a:buNone/>
            </a:pPr>
            <a:endParaRPr lang="el-GR" dirty="0" smtClean="0"/>
          </a:p>
          <a:p>
            <a:pPr>
              <a:buNone/>
            </a:pPr>
            <a:r>
              <a:rPr lang="el-GR" dirty="0" smtClean="0"/>
              <a:t>	Θεωρούμε γνωστά τα E</a:t>
            </a:r>
            <a:r>
              <a:rPr lang="el-GR" baseline="-25000" dirty="0" smtClean="0"/>
              <a:t>1</a:t>
            </a:r>
            <a:r>
              <a:rPr lang="el-GR" dirty="0" smtClean="0"/>
              <a:t>, r</a:t>
            </a:r>
            <a:r>
              <a:rPr lang="el-GR" baseline="-25000" dirty="0" smtClean="0"/>
              <a:t>2</a:t>
            </a:r>
            <a:r>
              <a:rPr lang="el-GR" dirty="0" smtClean="0"/>
              <a:t>, R, I</a:t>
            </a:r>
            <a:r>
              <a:rPr lang="el-GR" baseline="-25000" dirty="0" smtClean="0"/>
              <a:t>r2</a:t>
            </a:r>
            <a:r>
              <a:rPr lang="el-GR" dirty="0" smtClean="0"/>
              <a:t> και I</a:t>
            </a:r>
            <a:r>
              <a:rPr lang="el-GR" baseline="-25000" dirty="0" smtClean="0"/>
              <a:t>R</a:t>
            </a:r>
            <a:r>
              <a:rPr lang="el-GR" dirty="0" smtClean="0"/>
              <a:t>. Να υπολογιστούν τα I</a:t>
            </a:r>
            <a:r>
              <a:rPr lang="el-GR" baseline="-25000" dirty="0" smtClean="0"/>
              <a:t>r1</a:t>
            </a:r>
            <a:r>
              <a:rPr lang="el-GR" dirty="0" smtClean="0"/>
              <a:t>, r</a:t>
            </a:r>
            <a:r>
              <a:rPr lang="el-GR" baseline="-25000" dirty="0" smtClean="0"/>
              <a:t>1</a:t>
            </a:r>
            <a:r>
              <a:rPr lang="el-GR" dirty="0" smtClean="0"/>
              <a:t> και E</a:t>
            </a:r>
            <a:r>
              <a:rPr lang="el-GR" baseline="-25000" dirty="0" smtClean="0"/>
              <a:t>2</a:t>
            </a:r>
            <a:r>
              <a:rPr lang="el-GR"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92500" lnSpcReduction="20000"/>
          </a:bodyPr>
          <a:lstStyle/>
          <a:p>
            <a:r>
              <a:rPr lang="el-GR" dirty="0" smtClean="0"/>
              <a:t>Ανασκόπηση των βασικών εννοιών, κανόνων και θεωρημάτων των γραμμικών δικτυωμάτων: κανόνες </a:t>
            </a:r>
            <a:r>
              <a:rPr lang="el-GR" dirty="0" err="1" smtClean="0"/>
              <a:t>Kirchhoff</a:t>
            </a:r>
            <a:r>
              <a:rPr lang="el-GR" dirty="0" smtClean="0"/>
              <a:t>, θεώρημα </a:t>
            </a:r>
            <a:r>
              <a:rPr lang="el-GR" dirty="0" err="1" smtClean="0"/>
              <a:t>Thevenin</a:t>
            </a:r>
            <a:r>
              <a:rPr lang="el-GR" dirty="0" smtClean="0"/>
              <a:t>, θεώρημα </a:t>
            </a:r>
            <a:r>
              <a:rPr lang="el-GR" dirty="0" err="1" smtClean="0"/>
              <a:t>Norton</a:t>
            </a:r>
            <a:r>
              <a:rPr lang="el-GR" dirty="0" smtClean="0"/>
              <a:t>, θεώρημα επαλληλίας, θεώρημα μέγιστης μεταφοράς ισχύος, βασικά δίθυρα-</a:t>
            </a:r>
            <a:r>
              <a:rPr lang="el-GR" dirty="0" err="1" smtClean="0"/>
              <a:t>τετράπολα</a:t>
            </a:r>
            <a:endParaRPr lang="el-GR" dirty="0" smtClean="0"/>
          </a:p>
          <a:p>
            <a:r>
              <a:rPr lang="el-GR" dirty="0" smtClean="0"/>
              <a:t>Αναλογικά και ψηφιακά σήματα</a:t>
            </a:r>
          </a:p>
          <a:p>
            <a:r>
              <a:rPr lang="el-GR" dirty="0" smtClean="0"/>
              <a:t>Συμβολισμοί</a:t>
            </a:r>
          </a:p>
          <a:p>
            <a:r>
              <a:rPr lang="el-GR" dirty="0" smtClean="0"/>
              <a:t>Βασικά χαρακτηριστικά των ενισχυτών (απόδοση ισχύος, απολαβή-ενίσχυση, γραμμικότητα)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Άσκηση 1</a:t>
            </a:r>
            <a:endParaRPr lang="en-US" dirty="0"/>
          </a:p>
        </p:txBody>
      </p:sp>
      <p:pic>
        <p:nvPicPr>
          <p:cNvPr id="6" name="5 - Θέση περιεχομένου" descr="Κύκλωμα πέντε αντιστάσεων σε ρόμβο."/>
          <p:cNvPicPr>
            <a:picLocks noGrp="1" noChangeAspect="1"/>
          </p:cNvPicPr>
          <p:nvPr>
            <p:ph sz="half" idx="1"/>
          </p:nvPr>
        </p:nvPicPr>
        <p:blipFill>
          <a:blip r:embed="rId2" cstate="print"/>
          <a:stretch>
            <a:fillRect/>
          </a:stretch>
        </p:blipFill>
        <p:spPr>
          <a:xfrm>
            <a:off x="818525" y="2631891"/>
            <a:ext cx="3315950" cy="2462580"/>
          </a:xfrm>
        </p:spPr>
      </p:pic>
      <p:sp>
        <p:nvSpPr>
          <p:cNvPr id="3" name="2 - Θέση κειμένου"/>
          <p:cNvSpPr>
            <a:spLocks noGrp="1"/>
          </p:cNvSpPr>
          <p:nvPr>
            <p:ph sz="half" idx="2"/>
          </p:nvPr>
        </p:nvSpPr>
        <p:spPr/>
        <p:txBody>
          <a:bodyPr/>
          <a:lstStyle/>
          <a:p>
            <a:pPr>
              <a:buNone/>
            </a:pPr>
            <a:endParaRPr lang="el-GR" dirty="0" smtClean="0"/>
          </a:p>
          <a:p>
            <a:pPr>
              <a:buNone/>
            </a:pPr>
            <a:r>
              <a:rPr lang="el-GR" dirty="0" smtClean="0"/>
              <a:t>	</a:t>
            </a:r>
          </a:p>
          <a:p>
            <a:pPr>
              <a:buNone/>
            </a:pPr>
            <a:r>
              <a:rPr lang="el-GR" dirty="0" smtClean="0"/>
              <a:t>	Θεωρούμε γνωστά τα V και R. Να υπολογιστούν τα I</a:t>
            </a:r>
            <a:r>
              <a:rPr lang="el-GR" baseline="-25000" dirty="0" smtClean="0"/>
              <a:t>i</a:t>
            </a:r>
            <a:r>
              <a:rPr lang="el-GR" dirty="0" smtClean="0"/>
              <a:t>, </a:t>
            </a:r>
            <a:r>
              <a:rPr lang="el-GR" dirty="0" err="1" smtClean="0"/>
              <a:t>R</a:t>
            </a:r>
            <a:r>
              <a:rPr lang="el-GR" baseline="-25000" dirty="0" err="1" smtClean="0"/>
              <a:t>eq</a:t>
            </a:r>
            <a:r>
              <a:rPr lang="el-GR" dirty="0" smtClean="0"/>
              <a:t> και </a:t>
            </a:r>
            <a:r>
              <a:rPr lang="el-GR" dirty="0" err="1" smtClean="0"/>
              <a:t>V</a:t>
            </a:r>
            <a:r>
              <a:rPr lang="el-GR" baseline="-25000" dirty="0" err="1" smtClean="0"/>
              <a:t>ab</a:t>
            </a:r>
            <a:r>
              <a:rPr lang="el-GR"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Διαιρέτες Τάσης - Ρεύματος</a:t>
            </a:r>
            <a:endParaRPr lang="en-US" dirty="0"/>
          </a:p>
        </p:txBody>
      </p:sp>
      <p:sp>
        <p:nvSpPr>
          <p:cNvPr id="7" name="6 - Θέση κειμένου"/>
          <p:cNvSpPr>
            <a:spLocks noGrp="1"/>
          </p:cNvSpPr>
          <p:nvPr>
            <p:ph type="body" idx="1"/>
          </p:nvPr>
        </p:nvSpPr>
        <p:spPr/>
        <p:txBody>
          <a:bodyPr/>
          <a:lstStyle/>
          <a:p>
            <a:r>
              <a:rPr lang="el-GR" dirty="0" smtClean="0"/>
              <a:t>Διαιρέτης Τάσης</a:t>
            </a:r>
            <a:endParaRPr lang="en-US" dirty="0"/>
          </a:p>
        </p:txBody>
      </p:sp>
      <p:pic>
        <p:nvPicPr>
          <p:cNvPr id="11" name="10 - Θέση περιεχομένου" descr="Κύκλωμα δύο αντιστάσεων-διαιρέτης τάσης."/>
          <p:cNvPicPr>
            <a:picLocks noGrp="1" noChangeAspect="1"/>
          </p:cNvPicPr>
          <p:nvPr>
            <p:ph sz="half" idx="2"/>
          </p:nvPr>
        </p:nvPicPr>
        <p:blipFill>
          <a:blip r:embed="rId4" cstate="print"/>
          <a:stretch>
            <a:fillRect/>
          </a:stretch>
        </p:blipFill>
        <p:spPr>
          <a:xfrm>
            <a:off x="994094" y="2911694"/>
            <a:ext cx="2966400" cy="2484000"/>
          </a:xfrm>
        </p:spPr>
      </p:pic>
      <p:graphicFrame>
        <p:nvGraphicFramePr>
          <p:cNvPr id="1026" name="Object 113"/>
          <p:cNvGraphicFramePr>
            <a:graphicFrameLocks noChangeAspect="1"/>
          </p:cNvGraphicFramePr>
          <p:nvPr>
            <p:extLst>
              <p:ext uri="{D42A27DB-BD31-4B8C-83A1-F6EECF244321}">
                <p14:modId xmlns:p14="http://schemas.microsoft.com/office/powerpoint/2010/main" val="2816445499"/>
              </p:ext>
            </p:extLst>
          </p:nvPr>
        </p:nvGraphicFramePr>
        <p:xfrm>
          <a:off x="1547813" y="5483225"/>
          <a:ext cx="1798637" cy="685800"/>
        </p:xfrm>
        <a:graphic>
          <a:graphicData uri="http://schemas.openxmlformats.org/presentationml/2006/ole">
            <mc:AlternateContent xmlns:mc="http://schemas.openxmlformats.org/markup-compatibility/2006">
              <mc:Choice xmlns:v="urn:schemas-microsoft-com:vml" Requires="v">
                <p:oleObj spid="_x0000_s1066" name="Εξίσωση" r:id="rId5" imgW="927000" imgH="431640" progId="Equation.3">
                  <p:embed/>
                </p:oleObj>
              </mc:Choice>
              <mc:Fallback>
                <p:oleObj name="Εξίσωση" r:id="rId5" imgW="927000" imgH="431640" progId="Equation.3">
                  <p:embed/>
                  <p:pic>
                    <p:nvPicPr>
                      <p:cNvPr id="0" name="Object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5483225"/>
                        <a:ext cx="179863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 Θέση κειμένου"/>
          <p:cNvSpPr>
            <a:spLocks noGrp="1"/>
          </p:cNvSpPr>
          <p:nvPr>
            <p:ph type="body" sz="quarter" idx="3"/>
          </p:nvPr>
        </p:nvSpPr>
        <p:spPr/>
        <p:txBody>
          <a:bodyPr/>
          <a:lstStyle/>
          <a:p>
            <a:r>
              <a:rPr lang="el-GR" dirty="0" smtClean="0"/>
              <a:t>Διαιρέτης Ρεύματος</a:t>
            </a:r>
            <a:endParaRPr lang="en-US" dirty="0" smtClean="0"/>
          </a:p>
        </p:txBody>
      </p:sp>
      <p:pic>
        <p:nvPicPr>
          <p:cNvPr id="12" name="11 - Θέση περιεχομένου" descr="Κύκλωμα δύο αντιστάσεων-Διαριέτης ρεύματος."/>
          <p:cNvPicPr>
            <a:picLocks noGrp="1" noChangeAspect="1"/>
          </p:cNvPicPr>
          <p:nvPr>
            <p:ph sz="quarter" idx="4"/>
          </p:nvPr>
        </p:nvPicPr>
        <p:blipFill>
          <a:blip r:embed="rId7" cstate="print"/>
          <a:stretch>
            <a:fillRect/>
          </a:stretch>
        </p:blipFill>
        <p:spPr>
          <a:xfrm>
            <a:off x="4915340" y="3308604"/>
            <a:ext cx="3501144" cy="1690179"/>
          </a:xfrm>
        </p:spPr>
      </p:pic>
      <p:graphicFrame>
        <p:nvGraphicFramePr>
          <p:cNvPr id="1027" name="Object 114"/>
          <p:cNvGraphicFramePr>
            <a:graphicFrameLocks noChangeAspect="1"/>
          </p:cNvGraphicFramePr>
          <p:nvPr/>
        </p:nvGraphicFramePr>
        <p:xfrm>
          <a:off x="5940425" y="5483225"/>
          <a:ext cx="1751013" cy="685800"/>
        </p:xfrm>
        <a:graphic>
          <a:graphicData uri="http://schemas.openxmlformats.org/presentationml/2006/ole">
            <mc:AlternateContent xmlns:mc="http://schemas.openxmlformats.org/markup-compatibility/2006">
              <mc:Choice xmlns:v="urn:schemas-microsoft-com:vml" Requires="v">
                <p:oleObj spid="_x0000_s1067" name="Εξίσωση" r:id="rId8" imgW="901440" imgH="431640" progId="Equation.3">
                  <p:embed/>
                </p:oleObj>
              </mc:Choice>
              <mc:Fallback>
                <p:oleObj name="Εξίσωση" r:id="rId8" imgW="901440" imgH="431640" progId="Equation.3">
                  <p:embed/>
                  <p:pic>
                    <p:nvPicPr>
                      <p:cNvPr id="0" name="Object 1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425" y="5483225"/>
                        <a:ext cx="17510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r>
              <a:rPr lang="el-GR" dirty="0" smtClean="0"/>
              <a:t>Θεώρημα της Επαλληλίας</a:t>
            </a:r>
            <a:endParaRPr lang="en-US" dirty="0"/>
          </a:p>
        </p:txBody>
      </p:sp>
      <p:sp>
        <p:nvSpPr>
          <p:cNvPr id="9" name="8 - Θέση περιεχομένου"/>
          <p:cNvSpPr>
            <a:spLocks noGrp="1"/>
          </p:cNvSpPr>
          <p:nvPr>
            <p:ph idx="1"/>
          </p:nvPr>
        </p:nvSpPr>
        <p:spPr/>
        <p:txBody>
          <a:bodyPr>
            <a:normAutofit fontScale="85000" lnSpcReduction="10000"/>
          </a:bodyPr>
          <a:lstStyle/>
          <a:p>
            <a:pPr>
              <a:buNone/>
            </a:pPr>
            <a:r>
              <a:rPr lang="el-GR" dirty="0" smtClean="0"/>
              <a:t>	Η απόκριση ενός κυκλώματος είναι ανάλογη της διέγερσης που την προκαλεί.</a:t>
            </a:r>
          </a:p>
          <a:p>
            <a:pPr>
              <a:buNone/>
            </a:pPr>
            <a:r>
              <a:rPr lang="el-GR" dirty="0" smtClean="0"/>
              <a:t>	</a:t>
            </a:r>
          </a:p>
          <a:p>
            <a:pPr>
              <a:buNone/>
            </a:pPr>
            <a:r>
              <a:rPr lang="el-GR" dirty="0" smtClean="0"/>
              <a:t>	Σε ένα γραμμικό δικτύωμα με δύο ή περισσότερες πηγές, το ρεύμα που διαρρέει οποιοδήποτε παθητικό στοιχείο ή η τάση στα άκρα του μπορεί να υπολογιστεί σαν το αλγεβρικό άθροισμα των επί μέρους ρευμάτων ή τάσεων που οφείλονται σε καθεμιά από τις ανεξάρτητες πηγές όταν αυτή δρα χωριστά, με όλες τις άλλες ανεξάρτητες πηγές απενεργοποιημένες.</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Παράδειγμα</a:t>
            </a:r>
            <a:endParaRPr lang="en-US" dirty="0"/>
          </a:p>
        </p:txBody>
      </p:sp>
      <p:pic>
        <p:nvPicPr>
          <p:cNvPr id="8" name="7 - Θέση περιεχομένου" descr="Κύκλωμα 2 αντιστάσεων."/>
          <p:cNvPicPr>
            <a:picLocks noGrp="1" noChangeAspect="1"/>
          </p:cNvPicPr>
          <p:nvPr>
            <p:ph sz="half" idx="1"/>
          </p:nvPr>
        </p:nvPicPr>
        <p:blipFill>
          <a:blip r:embed="rId4" cstate="print"/>
          <a:stretch>
            <a:fillRect/>
          </a:stretch>
        </p:blipFill>
        <p:spPr>
          <a:xfrm>
            <a:off x="586896" y="2086344"/>
            <a:ext cx="3779207" cy="3553674"/>
          </a:xfrm>
        </p:spPr>
      </p:pic>
      <p:sp>
        <p:nvSpPr>
          <p:cNvPr id="7" name="6 - Θέση κειμένου"/>
          <p:cNvSpPr>
            <a:spLocks noGrp="1"/>
          </p:cNvSpPr>
          <p:nvPr>
            <p:ph sz="half" idx="2"/>
          </p:nvPr>
        </p:nvSpPr>
        <p:spPr/>
        <p:txBody>
          <a:bodyPr/>
          <a:lstStyle/>
          <a:p>
            <a:pPr>
              <a:buNone/>
            </a:pPr>
            <a:r>
              <a:rPr lang="el-GR" dirty="0" smtClean="0"/>
              <a:t>	Να υπολογιστεί το ρεύμα i</a:t>
            </a:r>
            <a:r>
              <a:rPr lang="el-GR" baseline="-25000" dirty="0" smtClean="0"/>
              <a:t>2</a:t>
            </a:r>
            <a:endParaRPr lang="el-GR" baseline="-25000" dirty="0"/>
          </a:p>
        </p:txBody>
      </p:sp>
      <p:graphicFrame>
        <p:nvGraphicFramePr>
          <p:cNvPr id="2051" name="Object 8"/>
          <p:cNvGraphicFramePr>
            <a:graphicFrameLocks noChangeAspect="1"/>
          </p:cNvGraphicFramePr>
          <p:nvPr/>
        </p:nvGraphicFramePr>
        <p:xfrm>
          <a:off x="4788024" y="2996952"/>
          <a:ext cx="3698875" cy="1795463"/>
        </p:xfrm>
        <a:graphic>
          <a:graphicData uri="http://schemas.openxmlformats.org/presentationml/2006/ole">
            <mc:AlternateContent xmlns:mc="http://schemas.openxmlformats.org/markup-compatibility/2006">
              <mc:Choice xmlns:v="urn:schemas-microsoft-com:vml" Requires="v">
                <p:oleObj spid="_x0000_s2071" name="Εξίσωση" r:id="rId5" imgW="1904760" imgH="1130040" progId="Equation.3">
                  <p:embed/>
                </p:oleObj>
              </mc:Choice>
              <mc:Fallback>
                <p:oleObj name="Εξίσωση" r:id="rId5" imgW="1904760" imgH="113004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996952"/>
                        <a:ext cx="3698875" cy="179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Θεώρημα </a:t>
            </a:r>
            <a:r>
              <a:rPr lang="en-US" dirty="0" err="1" smtClean="0"/>
              <a:t>Thevenin</a:t>
            </a:r>
            <a:endParaRPr lang="en-US" dirty="0"/>
          </a:p>
        </p:txBody>
      </p:sp>
      <p:sp>
        <p:nvSpPr>
          <p:cNvPr id="7" name="6 - Θέση περιεχομένου"/>
          <p:cNvSpPr>
            <a:spLocks noGrp="1"/>
          </p:cNvSpPr>
          <p:nvPr>
            <p:ph idx="1"/>
          </p:nvPr>
        </p:nvSpPr>
        <p:spPr/>
        <p:txBody>
          <a:bodyPr>
            <a:normAutofit/>
          </a:bodyPr>
          <a:lstStyle/>
          <a:p>
            <a:pPr indent="0">
              <a:buNone/>
            </a:pPr>
            <a:r>
              <a:rPr lang="el-GR" sz="2800" dirty="0" smtClean="0"/>
              <a:t>Οποιοδήποτε γραμμικό κύκλωμα μπορεί να αντικατασταθεί από</a:t>
            </a:r>
            <a:r>
              <a:rPr lang="en-US" sz="2800" dirty="0" smtClean="0"/>
              <a:t> </a:t>
            </a:r>
            <a:r>
              <a:rPr lang="el-GR" sz="2800" dirty="0" smtClean="0"/>
              <a:t>μία πηγή τάσης σε σειρά με μία αντίσταση. Η τάση, </a:t>
            </a:r>
            <a:r>
              <a:rPr lang="el-GR" sz="2800" dirty="0" err="1" smtClean="0"/>
              <a:t>V</a:t>
            </a:r>
            <a:r>
              <a:rPr lang="el-GR" sz="2800" baseline="-25000" dirty="0" err="1" smtClean="0"/>
              <a:t>th</a:t>
            </a:r>
            <a:r>
              <a:rPr lang="el-GR" sz="2800" dirty="0" smtClean="0"/>
              <a:t>, υπολογίζεται ώστε να δημιουργεί το ίδιο ρεύμα που εμφανίζει το δικτύωμα. Η αντίσταση, </a:t>
            </a:r>
            <a:r>
              <a:rPr lang="el-GR" sz="2800" dirty="0" err="1" smtClean="0"/>
              <a:t>R</a:t>
            </a:r>
            <a:r>
              <a:rPr lang="el-GR" sz="2800" baseline="-25000" dirty="0" err="1" smtClean="0"/>
              <a:t>th</a:t>
            </a:r>
            <a:r>
              <a:rPr lang="el-GR" sz="2800" dirty="0" smtClean="0"/>
              <a:t>, ισούται με την αντίσταση που εμφανίζει το δικτύωμα με τις πηγές βραχυκυκλωμένες.</a:t>
            </a:r>
            <a:endParaRPr lang="en-US" sz="2800" dirty="0" smtClean="0"/>
          </a:p>
        </p:txBody>
      </p:sp>
      <p:grpSp>
        <p:nvGrpSpPr>
          <p:cNvPr id="8" name="Group 3" descr="Κύκλωμα"/>
          <p:cNvGrpSpPr>
            <a:grpSpLocks/>
          </p:cNvGrpSpPr>
          <p:nvPr/>
        </p:nvGrpSpPr>
        <p:grpSpPr bwMode="auto">
          <a:xfrm>
            <a:off x="1495003" y="5036021"/>
            <a:ext cx="1890712" cy="1057275"/>
            <a:chOff x="527" y="1891"/>
            <a:chExt cx="1191" cy="666"/>
          </a:xfrm>
        </p:grpSpPr>
        <p:sp>
          <p:nvSpPr>
            <p:cNvPr id="9" name="Rectangle 4"/>
            <p:cNvSpPr>
              <a:spLocks noChangeArrowheads="1"/>
            </p:cNvSpPr>
            <p:nvPr/>
          </p:nvSpPr>
          <p:spPr bwMode="auto">
            <a:xfrm>
              <a:off x="527" y="1891"/>
              <a:ext cx="624" cy="666"/>
            </a:xfrm>
            <a:prstGeom prst="rect">
              <a:avLst/>
            </a:prstGeom>
            <a:noFill/>
            <a:ln w="9525">
              <a:solidFill>
                <a:schemeClr val="tx1"/>
              </a:solidFill>
              <a:miter lim="800000"/>
              <a:headEnd/>
              <a:tailEnd/>
            </a:ln>
          </p:spPr>
          <p:txBody>
            <a:bodyPr wrap="none" anchor="ctr"/>
            <a:lstStyle/>
            <a:p>
              <a:pPr eaLnBrk="1" hangingPunct="1"/>
              <a:endParaRPr lang="en-US"/>
            </a:p>
          </p:txBody>
        </p:sp>
        <p:sp>
          <p:nvSpPr>
            <p:cNvPr id="10" name="Line 5"/>
            <p:cNvSpPr>
              <a:spLocks noChangeShapeType="1"/>
            </p:cNvSpPr>
            <p:nvPr/>
          </p:nvSpPr>
          <p:spPr bwMode="auto">
            <a:xfrm>
              <a:off x="1151" y="2417"/>
              <a:ext cx="312" cy="0"/>
            </a:xfrm>
            <a:prstGeom prst="line">
              <a:avLst/>
            </a:prstGeom>
            <a:noFill/>
            <a:ln w="9525">
              <a:solidFill>
                <a:schemeClr val="tx1"/>
              </a:solidFill>
              <a:round/>
              <a:headEnd/>
              <a:tailEnd type="triangle" w="med" len="med"/>
            </a:ln>
          </p:spPr>
          <p:txBody>
            <a:bodyPr/>
            <a:lstStyle/>
            <a:p>
              <a:endParaRPr lang="en-US"/>
            </a:p>
          </p:txBody>
        </p:sp>
        <p:sp>
          <p:nvSpPr>
            <p:cNvPr id="11" name="Line 6"/>
            <p:cNvSpPr>
              <a:spLocks noChangeShapeType="1"/>
            </p:cNvSpPr>
            <p:nvPr/>
          </p:nvSpPr>
          <p:spPr bwMode="auto">
            <a:xfrm>
              <a:off x="1151" y="2060"/>
              <a:ext cx="312" cy="0"/>
            </a:xfrm>
            <a:prstGeom prst="line">
              <a:avLst/>
            </a:prstGeom>
            <a:noFill/>
            <a:ln w="9525">
              <a:solidFill>
                <a:schemeClr val="tx1"/>
              </a:solidFill>
              <a:round/>
              <a:headEnd/>
              <a:tailEnd type="triangle" w="med" len="med"/>
            </a:ln>
          </p:spPr>
          <p:txBody>
            <a:bodyPr/>
            <a:lstStyle/>
            <a:p>
              <a:endParaRPr lang="en-US"/>
            </a:p>
          </p:txBody>
        </p:sp>
        <p:sp>
          <p:nvSpPr>
            <p:cNvPr id="12" name="AutoShape 7"/>
            <p:cNvSpPr>
              <a:spLocks noChangeArrowheads="1"/>
            </p:cNvSpPr>
            <p:nvPr/>
          </p:nvSpPr>
          <p:spPr bwMode="auto">
            <a:xfrm>
              <a:off x="1463" y="2105"/>
              <a:ext cx="255" cy="130"/>
            </a:xfrm>
            <a:prstGeom prst="leftArrow">
              <a:avLst>
                <a:gd name="adj1" fmla="val 50000"/>
                <a:gd name="adj2" fmla="val 49038"/>
              </a:avLst>
            </a:prstGeom>
            <a:noFill/>
            <a:ln w="9525">
              <a:solidFill>
                <a:schemeClr val="tx1"/>
              </a:solidFill>
              <a:miter lim="800000"/>
              <a:headEnd/>
              <a:tailEnd/>
            </a:ln>
          </p:spPr>
          <p:txBody>
            <a:bodyPr wrap="none" anchor="ctr"/>
            <a:lstStyle/>
            <a:p>
              <a:pPr eaLnBrk="1" hangingPunct="1"/>
              <a:endParaRPr lang="en-US"/>
            </a:p>
          </p:txBody>
        </p:sp>
      </p:grpSp>
      <p:grpSp>
        <p:nvGrpSpPr>
          <p:cNvPr id="13" name="Group 14" descr="Κύκλωμα με τάση και αντίσταση Thevenin"/>
          <p:cNvGrpSpPr>
            <a:grpSpLocks/>
          </p:cNvGrpSpPr>
          <p:nvPr/>
        </p:nvGrpSpPr>
        <p:grpSpPr bwMode="auto">
          <a:xfrm>
            <a:off x="4509665" y="4250060"/>
            <a:ext cx="3014663" cy="1773237"/>
            <a:chOff x="2426" y="1019"/>
            <a:chExt cx="1899" cy="1117"/>
          </a:xfrm>
        </p:grpSpPr>
        <p:grpSp>
          <p:nvGrpSpPr>
            <p:cNvPr id="14" name="Group 15"/>
            <p:cNvGrpSpPr>
              <a:grpSpLocks/>
            </p:cNvGrpSpPr>
            <p:nvPr/>
          </p:nvGrpSpPr>
          <p:grpSpPr bwMode="auto">
            <a:xfrm>
              <a:off x="2426" y="1307"/>
              <a:ext cx="1899" cy="829"/>
              <a:chOff x="2313" y="1194"/>
              <a:chExt cx="1899" cy="829"/>
            </a:xfrm>
          </p:grpSpPr>
          <p:sp>
            <p:nvSpPr>
              <p:cNvPr id="17" name="AutoShape 16"/>
              <p:cNvSpPr>
                <a:spLocks noChangeArrowheads="1"/>
              </p:cNvSpPr>
              <p:nvPr/>
            </p:nvSpPr>
            <p:spPr bwMode="auto">
              <a:xfrm>
                <a:off x="2313" y="1609"/>
                <a:ext cx="340" cy="130"/>
              </a:xfrm>
              <a:prstGeom prst="rightArrow">
                <a:avLst>
                  <a:gd name="adj1" fmla="val 50000"/>
                  <a:gd name="adj2" fmla="val 65385"/>
                </a:avLst>
              </a:prstGeom>
              <a:noFill/>
              <a:ln w="9525">
                <a:solidFill>
                  <a:schemeClr val="tx1"/>
                </a:solidFill>
                <a:miter lim="800000"/>
                <a:headEnd/>
                <a:tailEnd/>
              </a:ln>
            </p:spPr>
            <p:txBody>
              <a:bodyPr wrap="none" anchor="ctr"/>
              <a:lstStyle/>
              <a:p>
                <a:pPr eaLnBrk="1" hangingPunct="1"/>
                <a:endParaRPr lang="en-US"/>
              </a:p>
            </p:txBody>
          </p:sp>
          <p:grpSp>
            <p:nvGrpSpPr>
              <p:cNvPr id="18" name="Group 17"/>
              <p:cNvGrpSpPr>
                <a:grpSpLocks/>
              </p:cNvGrpSpPr>
              <p:nvPr/>
            </p:nvGrpSpPr>
            <p:grpSpPr bwMode="auto">
              <a:xfrm>
                <a:off x="2822" y="1194"/>
                <a:ext cx="1390" cy="829"/>
                <a:chOff x="2822" y="1728"/>
                <a:chExt cx="1390" cy="829"/>
              </a:xfrm>
            </p:grpSpPr>
            <p:grpSp>
              <p:nvGrpSpPr>
                <p:cNvPr id="19" name="Group 18"/>
                <p:cNvGrpSpPr>
                  <a:grpSpLocks/>
                </p:cNvGrpSpPr>
                <p:nvPr/>
              </p:nvGrpSpPr>
              <p:grpSpPr bwMode="auto">
                <a:xfrm>
                  <a:off x="2993" y="1728"/>
                  <a:ext cx="936" cy="130"/>
                  <a:chOff x="158" y="2024"/>
                  <a:chExt cx="908" cy="136"/>
                </a:xfrm>
              </p:grpSpPr>
              <p:grpSp>
                <p:nvGrpSpPr>
                  <p:cNvPr id="27" name="Group 19"/>
                  <p:cNvGrpSpPr>
                    <a:grpSpLocks/>
                  </p:cNvGrpSpPr>
                  <p:nvPr/>
                </p:nvGrpSpPr>
                <p:grpSpPr bwMode="auto">
                  <a:xfrm>
                    <a:off x="340" y="2024"/>
                    <a:ext cx="453" cy="136"/>
                    <a:chOff x="1066" y="2478"/>
                    <a:chExt cx="816" cy="136"/>
                  </a:xfrm>
                </p:grpSpPr>
                <p:grpSp>
                  <p:nvGrpSpPr>
                    <p:cNvPr id="30" name="Group 20"/>
                    <p:cNvGrpSpPr>
                      <a:grpSpLocks/>
                    </p:cNvGrpSpPr>
                    <p:nvPr/>
                  </p:nvGrpSpPr>
                  <p:grpSpPr bwMode="auto">
                    <a:xfrm>
                      <a:off x="1066" y="2478"/>
                      <a:ext cx="272" cy="136"/>
                      <a:chOff x="1020" y="2160"/>
                      <a:chExt cx="953" cy="454"/>
                    </a:xfrm>
                  </p:grpSpPr>
                  <p:sp>
                    <p:nvSpPr>
                      <p:cNvPr id="37" name="Line 21"/>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38" name="Line 22"/>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nvGrpSpPr>
                    <p:cNvPr id="31" name="Group 23"/>
                    <p:cNvGrpSpPr>
                      <a:grpSpLocks/>
                    </p:cNvGrpSpPr>
                    <p:nvPr/>
                  </p:nvGrpSpPr>
                  <p:grpSpPr bwMode="auto">
                    <a:xfrm>
                      <a:off x="1338" y="2478"/>
                      <a:ext cx="272" cy="136"/>
                      <a:chOff x="1020" y="2160"/>
                      <a:chExt cx="953" cy="454"/>
                    </a:xfrm>
                  </p:grpSpPr>
                  <p:sp>
                    <p:nvSpPr>
                      <p:cNvPr id="35" name="Line 24"/>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36" name="Line 25"/>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nvGrpSpPr>
                    <p:cNvPr id="32" name="Group 26"/>
                    <p:cNvGrpSpPr>
                      <a:grpSpLocks/>
                    </p:cNvGrpSpPr>
                    <p:nvPr/>
                  </p:nvGrpSpPr>
                  <p:grpSpPr bwMode="auto">
                    <a:xfrm>
                      <a:off x="1610" y="2478"/>
                      <a:ext cx="272" cy="136"/>
                      <a:chOff x="1020" y="2160"/>
                      <a:chExt cx="953" cy="454"/>
                    </a:xfrm>
                  </p:grpSpPr>
                  <p:sp>
                    <p:nvSpPr>
                      <p:cNvPr id="33" name="Line 27"/>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34" name="Line 28"/>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sp>
                <p:nvSpPr>
                  <p:cNvPr id="28" name="Line 29"/>
                  <p:cNvSpPr>
                    <a:spLocks noChangeShapeType="1"/>
                  </p:cNvSpPr>
                  <p:nvPr/>
                </p:nvSpPr>
                <p:spPr bwMode="auto">
                  <a:xfrm flipH="1">
                    <a:off x="158" y="2160"/>
                    <a:ext cx="182" cy="0"/>
                  </a:xfrm>
                  <a:prstGeom prst="line">
                    <a:avLst/>
                  </a:prstGeom>
                  <a:noFill/>
                  <a:ln w="9525">
                    <a:solidFill>
                      <a:schemeClr val="tx1"/>
                    </a:solidFill>
                    <a:round/>
                    <a:headEnd/>
                    <a:tailEnd/>
                  </a:ln>
                </p:spPr>
                <p:txBody>
                  <a:bodyPr/>
                  <a:lstStyle/>
                  <a:p>
                    <a:endParaRPr lang="en-US"/>
                  </a:p>
                </p:txBody>
              </p:sp>
              <p:sp>
                <p:nvSpPr>
                  <p:cNvPr id="29" name="Line 30"/>
                  <p:cNvSpPr>
                    <a:spLocks noChangeShapeType="1"/>
                  </p:cNvSpPr>
                  <p:nvPr/>
                </p:nvSpPr>
                <p:spPr bwMode="auto">
                  <a:xfrm>
                    <a:off x="793" y="2160"/>
                    <a:ext cx="273" cy="0"/>
                  </a:xfrm>
                  <a:prstGeom prst="line">
                    <a:avLst/>
                  </a:prstGeom>
                  <a:noFill/>
                  <a:ln w="9525">
                    <a:solidFill>
                      <a:schemeClr val="tx1"/>
                    </a:solidFill>
                    <a:round/>
                    <a:headEnd/>
                    <a:tailEnd/>
                  </a:ln>
                </p:spPr>
                <p:txBody>
                  <a:bodyPr/>
                  <a:lstStyle/>
                  <a:p>
                    <a:endParaRPr lang="en-US"/>
                  </a:p>
                </p:txBody>
              </p:sp>
            </p:grpSp>
            <p:grpSp>
              <p:nvGrpSpPr>
                <p:cNvPr id="20" name="Group 31"/>
                <p:cNvGrpSpPr>
                  <a:grpSpLocks/>
                </p:cNvGrpSpPr>
                <p:nvPr/>
              </p:nvGrpSpPr>
              <p:grpSpPr bwMode="auto">
                <a:xfrm rot="5400000">
                  <a:off x="2631" y="2049"/>
                  <a:ext cx="699" cy="318"/>
                  <a:chOff x="2018" y="2296"/>
                  <a:chExt cx="907" cy="545"/>
                </a:xfrm>
              </p:grpSpPr>
              <p:sp>
                <p:nvSpPr>
                  <p:cNvPr id="23" name="Line 32"/>
                  <p:cNvSpPr>
                    <a:spLocks noChangeShapeType="1"/>
                  </p:cNvSpPr>
                  <p:nvPr/>
                </p:nvSpPr>
                <p:spPr bwMode="auto">
                  <a:xfrm>
                    <a:off x="2426" y="2296"/>
                    <a:ext cx="0" cy="545"/>
                  </a:xfrm>
                  <a:prstGeom prst="line">
                    <a:avLst/>
                  </a:prstGeom>
                  <a:noFill/>
                  <a:ln w="9525">
                    <a:solidFill>
                      <a:schemeClr val="tx1"/>
                    </a:solidFill>
                    <a:round/>
                    <a:headEnd/>
                    <a:tailEnd/>
                  </a:ln>
                </p:spPr>
                <p:txBody>
                  <a:bodyPr/>
                  <a:lstStyle/>
                  <a:p>
                    <a:endParaRPr lang="en-US"/>
                  </a:p>
                </p:txBody>
              </p:sp>
              <p:sp>
                <p:nvSpPr>
                  <p:cNvPr id="24" name="Line 33"/>
                  <p:cNvSpPr>
                    <a:spLocks noChangeShapeType="1"/>
                  </p:cNvSpPr>
                  <p:nvPr/>
                </p:nvSpPr>
                <p:spPr bwMode="auto">
                  <a:xfrm>
                    <a:off x="2517" y="2432"/>
                    <a:ext cx="0" cy="272"/>
                  </a:xfrm>
                  <a:prstGeom prst="line">
                    <a:avLst/>
                  </a:prstGeom>
                  <a:noFill/>
                  <a:ln w="57150">
                    <a:solidFill>
                      <a:schemeClr val="tx1"/>
                    </a:solidFill>
                    <a:round/>
                    <a:headEnd/>
                    <a:tailEnd/>
                  </a:ln>
                </p:spPr>
                <p:txBody>
                  <a:bodyPr/>
                  <a:lstStyle/>
                  <a:p>
                    <a:endParaRPr lang="en-US"/>
                  </a:p>
                </p:txBody>
              </p:sp>
              <p:sp>
                <p:nvSpPr>
                  <p:cNvPr id="25" name="Line 34"/>
                  <p:cNvSpPr>
                    <a:spLocks noChangeShapeType="1"/>
                  </p:cNvSpPr>
                  <p:nvPr/>
                </p:nvSpPr>
                <p:spPr bwMode="auto">
                  <a:xfrm>
                    <a:off x="2517" y="2568"/>
                    <a:ext cx="408" cy="0"/>
                  </a:xfrm>
                  <a:prstGeom prst="line">
                    <a:avLst/>
                  </a:prstGeom>
                  <a:noFill/>
                  <a:ln w="9525">
                    <a:solidFill>
                      <a:schemeClr val="tx1"/>
                    </a:solidFill>
                    <a:round/>
                    <a:headEnd/>
                    <a:tailEnd/>
                  </a:ln>
                </p:spPr>
                <p:txBody>
                  <a:bodyPr/>
                  <a:lstStyle/>
                  <a:p>
                    <a:endParaRPr lang="en-US"/>
                  </a:p>
                </p:txBody>
              </p:sp>
              <p:sp>
                <p:nvSpPr>
                  <p:cNvPr id="26" name="Line 35"/>
                  <p:cNvSpPr>
                    <a:spLocks noChangeShapeType="1"/>
                  </p:cNvSpPr>
                  <p:nvPr/>
                </p:nvSpPr>
                <p:spPr bwMode="auto">
                  <a:xfrm>
                    <a:off x="2018" y="2568"/>
                    <a:ext cx="408" cy="0"/>
                  </a:xfrm>
                  <a:prstGeom prst="line">
                    <a:avLst/>
                  </a:prstGeom>
                  <a:noFill/>
                  <a:ln w="9525">
                    <a:solidFill>
                      <a:schemeClr val="tx1"/>
                    </a:solidFill>
                    <a:round/>
                    <a:headEnd/>
                    <a:tailEnd/>
                  </a:ln>
                </p:spPr>
                <p:txBody>
                  <a:bodyPr/>
                  <a:lstStyle/>
                  <a:p>
                    <a:endParaRPr lang="en-US"/>
                  </a:p>
                </p:txBody>
              </p:sp>
            </p:grpSp>
            <p:sp>
              <p:nvSpPr>
                <p:cNvPr id="21" name="Line 36"/>
                <p:cNvSpPr>
                  <a:spLocks noChangeShapeType="1"/>
                </p:cNvSpPr>
                <p:nvPr/>
              </p:nvSpPr>
              <p:spPr bwMode="auto">
                <a:xfrm>
                  <a:off x="2981" y="2557"/>
                  <a:ext cx="1231" cy="0"/>
                </a:xfrm>
                <a:prstGeom prst="line">
                  <a:avLst/>
                </a:prstGeom>
                <a:noFill/>
                <a:ln w="9525">
                  <a:solidFill>
                    <a:schemeClr val="tx1"/>
                  </a:solidFill>
                  <a:round/>
                  <a:headEnd/>
                  <a:tailEnd type="triangle" w="med" len="med"/>
                </a:ln>
              </p:spPr>
              <p:txBody>
                <a:bodyPr/>
                <a:lstStyle/>
                <a:p>
                  <a:endParaRPr lang="en-US"/>
                </a:p>
              </p:txBody>
            </p:sp>
            <p:sp>
              <p:nvSpPr>
                <p:cNvPr id="22" name="Line 37"/>
                <p:cNvSpPr>
                  <a:spLocks noChangeShapeType="1"/>
                </p:cNvSpPr>
                <p:nvPr/>
              </p:nvSpPr>
              <p:spPr bwMode="auto">
                <a:xfrm>
                  <a:off x="3929" y="1858"/>
                  <a:ext cx="283" cy="0"/>
                </a:xfrm>
                <a:prstGeom prst="line">
                  <a:avLst/>
                </a:prstGeom>
                <a:noFill/>
                <a:ln w="9525">
                  <a:solidFill>
                    <a:schemeClr val="tx1"/>
                  </a:solidFill>
                  <a:round/>
                  <a:headEnd/>
                  <a:tailEnd type="triangle" w="med" len="med"/>
                </a:ln>
              </p:spPr>
              <p:txBody>
                <a:bodyPr/>
                <a:lstStyle/>
                <a:p>
                  <a:endParaRPr lang="en-US"/>
                </a:p>
              </p:txBody>
            </p:sp>
          </p:grpSp>
        </p:grpSp>
        <p:sp>
          <p:nvSpPr>
            <p:cNvPr id="15" name="Text Box 38"/>
            <p:cNvSpPr txBox="1">
              <a:spLocks noChangeArrowheads="1"/>
            </p:cNvSpPr>
            <p:nvPr>
              <p:custDataLst>
                <p:tags r:id="rId2"/>
              </p:custDataLst>
            </p:nvPr>
          </p:nvSpPr>
          <p:spPr bwMode="auto">
            <a:xfrm>
              <a:off x="3376" y="1019"/>
              <a:ext cx="311" cy="212"/>
            </a:xfrm>
            <a:prstGeom prst="rect">
              <a:avLst/>
            </a:prstGeom>
            <a:noFill/>
            <a:ln w="9525">
              <a:noFill/>
              <a:miter lim="800000"/>
              <a:headEnd/>
              <a:tailEnd/>
            </a:ln>
          </p:spPr>
          <p:txBody>
            <a:bodyPr>
              <a:spAutoFit/>
            </a:bodyPr>
            <a:lstStyle/>
            <a:p>
              <a:pPr>
                <a:spcBef>
                  <a:spcPct val="50000"/>
                </a:spcBef>
              </a:pPr>
              <a:r>
                <a:rPr lang="en-US" sz="1600" dirty="0" err="1">
                  <a:latin typeface="Times New Roman" pitchFamily="18" charset="0"/>
                </a:rPr>
                <a:t>R</a:t>
              </a:r>
              <a:r>
                <a:rPr lang="en-US" sz="1600" baseline="-25000" dirty="0" err="1">
                  <a:latin typeface="Times New Roman" pitchFamily="18" charset="0"/>
                </a:rPr>
                <a:t>th</a:t>
              </a:r>
              <a:endParaRPr lang="en-US" sz="1600" dirty="0">
                <a:latin typeface="Times New Roman" pitchFamily="18" charset="0"/>
              </a:endParaRPr>
            </a:p>
          </p:txBody>
        </p:sp>
        <p:sp>
          <p:nvSpPr>
            <p:cNvPr id="16" name="Text Box 39"/>
            <p:cNvSpPr txBox="1">
              <a:spLocks noChangeArrowheads="1"/>
            </p:cNvSpPr>
            <p:nvPr>
              <p:custDataLst>
                <p:tags r:id="rId3"/>
              </p:custDataLst>
            </p:nvPr>
          </p:nvSpPr>
          <p:spPr bwMode="auto">
            <a:xfrm>
              <a:off x="3294" y="1709"/>
              <a:ext cx="311" cy="212"/>
            </a:xfrm>
            <a:prstGeom prst="rect">
              <a:avLst/>
            </a:prstGeom>
            <a:noFill/>
            <a:ln w="9525">
              <a:noFill/>
              <a:miter lim="800000"/>
              <a:headEnd/>
              <a:tailEnd/>
            </a:ln>
          </p:spPr>
          <p:txBody>
            <a:bodyPr>
              <a:spAutoFit/>
            </a:bodyPr>
            <a:lstStyle/>
            <a:p>
              <a:pPr>
                <a:spcBef>
                  <a:spcPct val="50000"/>
                </a:spcBef>
              </a:pPr>
              <a:r>
                <a:rPr lang="en-US" sz="1600" dirty="0" err="1">
                  <a:latin typeface="Times New Roman" pitchFamily="18" charset="0"/>
                </a:rPr>
                <a:t>V</a:t>
              </a:r>
              <a:r>
                <a:rPr lang="en-US" sz="1600" baseline="-25000" dirty="0" err="1">
                  <a:latin typeface="Times New Roman" pitchFamily="18" charset="0"/>
                </a:rPr>
                <a:t>th</a:t>
              </a:r>
              <a:endParaRPr lang="en-US" sz="1600" dirty="0">
                <a:latin typeface="Times New Roman" pitchFamily="18" charset="0"/>
              </a:endParaRPr>
            </a:p>
          </p:txBody>
        </p:sp>
      </p:gr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Θεώρημα </a:t>
            </a:r>
            <a:r>
              <a:rPr lang="en-US" dirty="0" smtClean="0"/>
              <a:t>Norton</a:t>
            </a:r>
            <a:endParaRPr lang="en-US" dirty="0"/>
          </a:p>
        </p:txBody>
      </p:sp>
      <p:sp>
        <p:nvSpPr>
          <p:cNvPr id="3" name="2 - Θέση περιεχομένου"/>
          <p:cNvSpPr>
            <a:spLocks noGrp="1"/>
          </p:cNvSpPr>
          <p:nvPr>
            <p:ph idx="1"/>
          </p:nvPr>
        </p:nvSpPr>
        <p:spPr/>
        <p:txBody>
          <a:bodyPr/>
          <a:lstStyle/>
          <a:p>
            <a:pPr indent="0">
              <a:buNone/>
            </a:pPr>
            <a:r>
              <a:rPr lang="el-GR" dirty="0" smtClean="0"/>
              <a:t>Οποιοδήποτε γραμμικό κύκλωμα μπορεί να αντικατασταθεί από μία πηγή ρεύματος παράλληλα με μία αντίσταση. Το ρεύμα, </a:t>
            </a:r>
            <a:r>
              <a:rPr lang="en-US" dirty="0" smtClean="0"/>
              <a:t>I</a:t>
            </a:r>
            <a:r>
              <a:rPr lang="en-US" baseline="-25000" dirty="0" smtClean="0"/>
              <a:t>N</a:t>
            </a:r>
            <a:r>
              <a:rPr lang="en-US" dirty="0" smtClean="0"/>
              <a:t>, </a:t>
            </a:r>
            <a:r>
              <a:rPr lang="el-GR" dirty="0" smtClean="0"/>
              <a:t>ισούται με το ρεύμα βραχυκύκλωσης των ακροδεκτών και η αντίσταση</a:t>
            </a:r>
            <a:r>
              <a:rPr lang="en-US" dirty="0" smtClean="0"/>
              <a:t>, R</a:t>
            </a:r>
            <a:r>
              <a:rPr lang="el-GR" baseline="-25000" dirty="0" smtClean="0"/>
              <a:t>Ν</a:t>
            </a:r>
            <a:r>
              <a:rPr lang="en-US" dirty="0" smtClean="0"/>
              <a:t>, </a:t>
            </a:r>
            <a:r>
              <a:rPr lang="el-GR" dirty="0" smtClean="0"/>
              <a:t>όπως και στο θεώρημα </a:t>
            </a:r>
            <a:r>
              <a:rPr lang="en-US" dirty="0" err="1" smtClean="0"/>
              <a:t>Thevenin</a:t>
            </a:r>
            <a:r>
              <a:rPr lang="en-US" dirty="0" smtClean="0"/>
              <a:t>.</a:t>
            </a:r>
            <a:endParaRPr lang="en-US" dirty="0"/>
          </a:p>
        </p:txBody>
      </p:sp>
      <p:grpSp>
        <p:nvGrpSpPr>
          <p:cNvPr id="5" name="Group 9" descr="Γραμμικό κύκλωμα"/>
          <p:cNvGrpSpPr>
            <a:grpSpLocks/>
          </p:cNvGrpSpPr>
          <p:nvPr/>
        </p:nvGrpSpPr>
        <p:grpSpPr bwMode="auto">
          <a:xfrm>
            <a:off x="1691680" y="5036021"/>
            <a:ext cx="1890712" cy="1057275"/>
            <a:chOff x="527" y="1891"/>
            <a:chExt cx="1191" cy="666"/>
          </a:xfrm>
        </p:grpSpPr>
        <p:sp>
          <p:nvSpPr>
            <p:cNvPr id="6" name="Rectangle 10"/>
            <p:cNvSpPr>
              <a:spLocks noChangeArrowheads="1"/>
            </p:cNvSpPr>
            <p:nvPr/>
          </p:nvSpPr>
          <p:spPr bwMode="auto">
            <a:xfrm>
              <a:off x="527" y="1891"/>
              <a:ext cx="624" cy="666"/>
            </a:xfrm>
            <a:prstGeom prst="rect">
              <a:avLst/>
            </a:prstGeom>
            <a:noFill/>
            <a:ln w="9525">
              <a:solidFill>
                <a:schemeClr val="tx1"/>
              </a:solidFill>
              <a:miter lim="800000"/>
              <a:headEnd/>
              <a:tailEnd/>
            </a:ln>
          </p:spPr>
          <p:txBody>
            <a:bodyPr wrap="none" anchor="ctr"/>
            <a:lstStyle/>
            <a:p>
              <a:pPr eaLnBrk="1" hangingPunct="1"/>
              <a:endParaRPr lang="en-US"/>
            </a:p>
          </p:txBody>
        </p:sp>
        <p:sp>
          <p:nvSpPr>
            <p:cNvPr id="7" name="Line 11"/>
            <p:cNvSpPr>
              <a:spLocks noChangeShapeType="1"/>
            </p:cNvSpPr>
            <p:nvPr/>
          </p:nvSpPr>
          <p:spPr bwMode="auto">
            <a:xfrm>
              <a:off x="1151" y="2417"/>
              <a:ext cx="312" cy="0"/>
            </a:xfrm>
            <a:prstGeom prst="line">
              <a:avLst/>
            </a:prstGeom>
            <a:noFill/>
            <a:ln w="9525">
              <a:solidFill>
                <a:schemeClr val="tx1"/>
              </a:solidFill>
              <a:round/>
              <a:headEnd/>
              <a:tailEnd type="triangle" w="med" len="med"/>
            </a:ln>
          </p:spPr>
          <p:txBody>
            <a:bodyPr/>
            <a:lstStyle/>
            <a:p>
              <a:endParaRPr lang="en-US"/>
            </a:p>
          </p:txBody>
        </p:sp>
        <p:sp>
          <p:nvSpPr>
            <p:cNvPr id="8" name="Line 12"/>
            <p:cNvSpPr>
              <a:spLocks noChangeShapeType="1"/>
            </p:cNvSpPr>
            <p:nvPr/>
          </p:nvSpPr>
          <p:spPr bwMode="auto">
            <a:xfrm>
              <a:off x="1151" y="2060"/>
              <a:ext cx="312" cy="0"/>
            </a:xfrm>
            <a:prstGeom prst="line">
              <a:avLst/>
            </a:prstGeom>
            <a:noFill/>
            <a:ln w="9525">
              <a:solidFill>
                <a:schemeClr val="tx1"/>
              </a:solidFill>
              <a:round/>
              <a:headEnd/>
              <a:tailEnd type="triangle" w="med" len="med"/>
            </a:ln>
          </p:spPr>
          <p:txBody>
            <a:bodyPr/>
            <a:lstStyle/>
            <a:p>
              <a:endParaRPr lang="en-US"/>
            </a:p>
          </p:txBody>
        </p:sp>
        <p:sp>
          <p:nvSpPr>
            <p:cNvPr id="9" name="AutoShape 13"/>
            <p:cNvSpPr>
              <a:spLocks noChangeArrowheads="1"/>
            </p:cNvSpPr>
            <p:nvPr/>
          </p:nvSpPr>
          <p:spPr bwMode="auto">
            <a:xfrm>
              <a:off x="1463" y="2105"/>
              <a:ext cx="255" cy="130"/>
            </a:xfrm>
            <a:prstGeom prst="leftArrow">
              <a:avLst>
                <a:gd name="adj1" fmla="val 50000"/>
                <a:gd name="adj2" fmla="val 49038"/>
              </a:avLst>
            </a:prstGeom>
            <a:noFill/>
            <a:ln w="9525">
              <a:solidFill>
                <a:schemeClr val="tx1"/>
              </a:solidFill>
              <a:miter lim="800000"/>
              <a:headEnd/>
              <a:tailEnd/>
            </a:ln>
          </p:spPr>
          <p:txBody>
            <a:bodyPr wrap="none" anchor="ctr"/>
            <a:lstStyle/>
            <a:p>
              <a:pPr eaLnBrk="1" hangingPunct="1"/>
              <a:endParaRPr lang="en-US"/>
            </a:p>
          </p:txBody>
        </p:sp>
      </p:grpSp>
      <p:grpSp>
        <p:nvGrpSpPr>
          <p:cNvPr id="10" name="Group 40" descr="Κύκλωμα με πηγή ρεύματος ΙΝ και αντίσταση RN"/>
          <p:cNvGrpSpPr>
            <a:grpSpLocks/>
          </p:cNvGrpSpPr>
          <p:nvPr/>
        </p:nvGrpSpPr>
        <p:grpSpPr bwMode="auto">
          <a:xfrm>
            <a:off x="4531717" y="4923309"/>
            <a:ext cx="3014663" cy="1120775"/>
            <a:chOff x="2344" y="3161"/>
            <a:chExt cx="1899" cy="706"/>
          </a:xfrm>
        </p:grpSpPr>
        <p:grpSp>
          <p:nvGrpSpPr>
            <p:cNvPr id="11" name="Group 41"/>
            <p:cNvGrpSpPr>
              <a:grpSpLocks/>
            </p:cNvGrpSpPr>
            <p:nvPr/>
          </p:nvGrpSpPr>
          <p:grpSpPr bwMode="auto">
            <a:xfrm>
              <a:off x="2344" y="3161"/>
              <a:ext cx="1899" cy="706"/>
              <a:chOff x="2344" y="3161"/>
              <a:chExt cx="1899" cy="706"/>
            </a:xfrm>
          </p:grpSpPr>
          <p:sp>
            <p:nvSpPr>
              <p:cNvPr id="14" name="AutoShape 42"/>
              <p:cNvSpPr>
                <a:spLocks noChangeArrowheads="1"/>
              </p:cNvSpPr>
              <p:nvPr/>
            </p:nvSpPr>
            <p:spPr bwMode="auto">
              <a:xfrm>
                <a:off x="2344" y="3446"/>
                <a:ext cx="340" cy="130"/>
              </a:xfrm>
              <a:prstGeom prst="rightArrow">
                <a:avLst>
                  <a:gd name="adj1" fmla="val 50000"/>
                  <a:gd name="adj2" fmla="val 65385"/>
                </a:avLst>
              </a:prstGeom>
              <a:noFill/>
              <a:ln w="9525">
                <a:solidFill>
                  <a:schemeClr val="tx1"/>
                </a:solidFill>
                <a:miter lim="800000"/>
                <a:headEnd/>
                <a:tailEnd/>
              </a:ln>
            </p:spPr>
            <p:txBody>
              <a:bodyPr wrap="none" anchor="ctr"/>
              <a:lstStyle/>
              <a:p>
                <a:pPr eaLnBrk="1" hangingPunct="1"/>
                <a:endParaRPr lang="en-US"/>
              </a:p>
            </p:txBody>
          </p:sp>
          <p:grpSp>
            <p:nvGrpSpPr>
              <p:cNvPr id="15" name="Group 43"/>
              <p:cNvGrpSpPr>
                <a:grpSpLocks/>
              </p:cNvGrpSpPr>
              <p:nvPr/>
            </p:nvGrpSpPr>
            <p:grpSpPr bwMode="auto">
              <a:xfrm rot="5400000">
                <a:off x="3170" y="3441"/>
                <a:ext cx="706" cy="146"/>
                <a:chOff x="158" y="2024"/>
                <a:chExt cx="908" cy="136"/>
              </a:xfrm>
            </p:grpSpPr>
            <p:grpSp>
              <p:nvGrpSpPr>
                <p:cNvPr id="22" name="Group 44"/>
                <p:cNvGrpSpPr>
                  <a:grpSpLocks/>
                </p:cNvGrpSpPr>
                <p:nvPr/>
              </p:nvGrpSpPr>
              <p:grpSpPr bwMode="auto">
                <a:xfrm>
                  <a:off x="340" y="2024"/>
                  <a:ext cx="453" cy="136"/>
                  <a:chOff x="1066" y="2478"/>
                  <a:chExt cx="816" cy="136"/>
                </a:xfrm>
              </p:grpSpPr>
              <p:grpSp>
                <p:nvGrpSpPr>
                  <p:cNvPr id="25" name="Group 45"/>
                  <p:cNvGrpSpPr>
                    <a:grpSpLocks/>
                  </p:cNvGrpSpPr>
                  <p:nvPr/>
                </p:nvGrpSpPr>
                <p:grpSpPr bwMode="auto">
                  <a:xfrm>
                    <a:off x="1066" y="2478"/>
                    <a:ext cx="272" cy="136"/>
                    <a:chOff x="1020" y="2160"/>
                    <a:chExt cx="953" cy="454"/>
                  </a:xfrm>
                </p:grpSpPr>
                <p:sp>
                  <p:nvSpPr>
                    <p:cNvPr id="32" name="Line 46"/>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33" name="Line 47"/>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nvGrpSpPr>
                  <p:cNvPr id="26" name="Group 48"/>
                  <p:cNvGrpSpPr>
                    <a:grpSpLocks/>
                  </p:cNvGrpSpPr>
                  <p:nvPr/>
                </p:nvGrpSpPr>
                <p:grpSpPr bwMode="auto">
                  <a:xfrm>
                    <a:off x="1338" y="2478"/>
                    <a:ext cx="272" cy="136"/>
                    <a:chOff x="1020" y="2160"/>
                    <a:chExt cx="953" cy="454"/>
                  </a:xfrm>
                </p:grpSpPr>
                <p:sp>
                  <p:nvSpPr>
                    <p:cNvPr id="30" name="Line 49"/>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31" name="Line 50"/>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nvGrpSpPr>
                  <p:cNvPr id="27" name="Group 51"/>
                  <p:cNvGrpSpPr>
                    <a:grpSpLocks/>
                  </p:cNvGrpSpPr>
                  <p:nvPr/>
                </p:nvGrpSpPr>
                <p:grpSpPr bwMode="auto">
                  <a:xfrm>
                    <a:off x="1610" y="2478"/>
                    <a:ext cx="272" cy="136"/>
                    <a:chOff x="1020" y="2160"/>
                    <a:chExt cx="953" cy="454"/>
                  </a:xfrm>
                </p:grpSpPr>
                <p:sp>
                  <p:nvSpPr>
                    <p:cNvPr id="28" name="Line 52"/>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29" name="Line 53"/>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sp>
              <p:nvSpPr>
                <p:cNvPr id="23" name="Line 54"/>
                <p:cNvSpPr>
                  <a:spLocks noChangeShapeType="1"/>
                </p:cNvSpPr>
                <p:nvPr/>
              </p:nvSpPr>
              <p:spPr bwMode="auto">
                <a:xfrm flipH="1">
                  <a:off x="158" y="2160"/>
                  <a:ext cx="182" cy="0"/>
                </a:xfrm>
                <a:prstGeom prst="line">
                  <a:avLst/>
                </a:prstGeom>
                <a:noFill/>
                <a:ln w="9525">
                  <a:solidFill>
                    <a:schemeClr val="tx1"/>
                  </a:solidFill>
                  <a:round/>
                  <a:headEnd/>
                  <a:tailEnd/>
                </a:ln>
              </p:spPr>
              <p:txBody>
                <a:bodyPr/>
                <a:lstStyle/>
                <a:p>
                  <a:endParaRPr lang="en-US"/>
                </a:p>
              </p:txBody>
            </p:sp>
            <p:sp>
              <p:nvSpPr>
                <p:cNvPr id="24" name="Line 55"/>
                <p:cNvSpPr>
                  <a:spLocks noChangeShapeType="1"/>
                </p:cNvSpPr>
                <p:nvPr/>
              </p:nvSpPr>
              <p:spPr bwMode="auto">
                <a:xfrm>
                  <a:off x="793" y="2160"/>
                  <a:ext cx="273" cy="0"/>
                </a:xfrm>
                <a:prstGeom prst="line">
                  <a:avLst/>
                </a:prstGeom>
                <a:noFill/>
                <a:ln w="9525">
                  <a:solidFill>
                    <a:schemeClr val="tx1"/>
                  </a:solidFill>
                  <a:round/>
                  <a:headEnd/>
                  <a:tailEnd/>
                </a:ln>
              </p:spPr>
              <p:txBody>
                <a:bodyPr/>
                <a:lstStyle/>
                <a:p>
                  <a:endParaRPr lang="en-US"/>
                </a:p>
              </p:txBody>
            </p:sp>
          </p:grpSp>
          <p:sp>
            <p:nvSpPr>
              <p:cNvPr id="16" name="Line 56"/>
              <p:cNvSpPr>
                <a:spLocks noChangeShapeType="1"/>
              </p:cNvSpPr>
              <p:nvPr/>
            </p:nvSpPr>
            <p:spPr bwMode="auto">
              <a:xfrm>
                <a:off x="3012" y="3860"/>
                <a:ext cx="1231" cy="0"/>
              </a:xfrm>
              <a:prstGeom prst="line">
                <a:avLst/>
              </a:prstGeom>
              <a:noFill/>
              <a:ln w="9525">
                <a:solidFill>
                  <a:schemeClr val="tx1"/>
                </a:solidFill>
                <a:round/>
                <a:headEnd/>
                <a:tailEnd type="triangle" w="med" len="med"/>
              </a:ln>
            </p:spPr>
            <p:txBody>
              <a:bodyPr/>
              <a:lstStyle/>
              <a:p>
                <a:endParaRPr lang="en-US"/>
              </a:p>
            </p:txBody>
          </p:sp>
          <p:sp>
            <p:nvSpPr>
              <p:cNvPr id="17" name="Oval 57"/>
              <p:cNvSpPr>
                <a:spLocks noChangeArrowheads="1"/>
              </p:cNvSpPr>
              <p:nvPr/>
            </p:nvSpPr>
            <p:spPr bwMode="auto">
              <a:xfrm>
                <a:off x="2855" y="3267"/>
                <a:ext cx="318" cy="357"/>
              </a:xfrm>
              <a:prstGeom prst="ellipse">
                <a:avLst/>
              </a:prstGeom>
              <a:noFill/>
              <a:ln w="9525">
                <a:solidFill>
                  <a:schemeClr val="tx1"/>
                </a:solidFill>
                <a:round/>
                <a:headEnd/>
                <a:tailEnd/>
              </a:ln>
            </p:spPr>
            <p:txBody>
              <a:bodyPr wrap="none" anchor="ctr"/>
              <a:lstStyle/>
              <a:p>
                <a:pPr eaLnBrk="1" hangingPunct="1"/>
                <a:endParaRPr lang="en-US"/>
              </a:p>
            </p:txBody>
          </p:sp>
          <p:sp>
            <p:nvSpPr>
              <p:cNvPr id="18" name="Line 58"/>
              <p:cNvSpPr>
                <a:spLocks noChangeShapeType="1"/>
              </p:cNvSpPr>
              <p:nvPr/>
            </p:nvSpPr>
            <p:spPr bwMode="auto">
              <a:xfrm flipV="1">
                <a:off x="3012" y="3267"/>
                <a:ext cx="0" cy="357"/>
              </a:xfrm>
              <a:prstGeom prst="line">
                <a:avLst/>
              </a:prstGeom>
              <a:noFill/>
              <a:ln w="9525">
                <a:solidFill>
                  <a:schemeClr val="tx1"/>
                </a:solidFill>
                <a:round/>
                <a:headEnd/>
                <a:tailEnd type="triangle" w="med" len="med"/>
              </a:ln>
            </p:spPr>
            <p:txBody>
              <a:bodyPr/>
              <a:lstStyle/>
              <a:p>
                <a:endParaRPr lang="en-US"/>
              </a:p>
            </p:txBody>
          </p:sp>
          <p:sp>
            <p:nvSpPr>
              <p:cNvPr id="19" name="Line 59"/>
              <p:cNvSpPr>
                <a:spLocks noChangeShapeType="1"/>
              </p:cNvSpPr>
              <p:nvPr/>
            </p:nvSpPr>
            <p:spPr bwMode="auto">
              <a:xfrm>
                <a:off x="3012" y="3624"/>
                <a:ext cx="0" cy="236"/>
              </a:xfrm>
              <a:prstGeom prst="line">
                <a:avLst/>
              </a:prstGeom>
              <a:noFill/>
              <a:ln w="9525">
                <a:solidFill>
                  <a:schemeClr val="tx1"/>
                </a:solidFill>
                <a:round/>
                <a:headEnd/>
                <a:tailEnd/>
              </a:ln>
            </p:spPr>
            <p:txBody>
              <a:bodyPr/>
              <a:lstStyle/>
              <a:p>
                <a:endParaRPr lang="en-US"/>
              </a:p>
            </p:txBody>
          </p:sp>
          <p:sp>
            <p:nvSpPr>
              <p:cNvPr id="20" name="Line 60"/>
              <p:cNvSpPr>
                <a:spLocks noChangeShapeType="1"/>
              </p:cNvSpPr>
              <p:nvPr/>
            </p:nvSpPr>
            <p:spPr bwMode="auto">
              <a:xfrm>
                <a:off x="3012" y="3161"/>
                <a:ext cx="0" cy="106"/>
              </a:xfrm>
              <a:prstGeom prst="line">
                <a:avLst/>
              </a:prstGeom>
              <a:noFill/>
              <a:ln w="9525">
                <a:solidFill>
                  <a:schemeClr val="tx1"/>
                </a:solidFill>
                <a:round/>
                <a:headEnd/>
                <a:tailEnd/>
              </a:ln>
            </p:spPr>
            <p:txBody>
              <a:bodyPr/>
              <a:lstStyle/>
              <a:p>
                <a:endParaRPr lang="en-US"/>
              </a:p>
            </p:txBody>
          </p:sp>
          <p:sp>
            <p:nvSpPr>
              <p:cNvPr id="21" name="Line 61"/>
              <p:cNvSpPr>
                <a:spLocks noChangeShapeType="1"/>
              </p:cNvSpPr>
              <p:nvPr/>
            </p:nvSpPr>
            <p:spPr bwMode="auto">
              <a:xfrm>
                <a:off x="3014" y="3161"/>
                <a:ext cx="1229" cy="0"/>
              </a:xfrm>
              <a:prstGeom prst="line">
                <a:avLst/>
              </a:prstGeom>
              <a:noFill/>
              <a:ln w="9525">
                <a:solidFill>
                  <a:schemeClr val="tx1"/>
                </a:solidFill>
                <a:round/>
                <a:headEnd/>
                <a:tailEnd type="triangle" w="med" len="med"/>
              </a:ln>
            </p:spPr>
            <p:txBody>
              <a:bodyPr/>
              <a:lstStyle/>
              <a:p>
                <a:endParaRPr lang="en-US"/>
              </a:p>
            </p:txBody>
          </p:sp>
        </p:grpSp>
        <p:sp>
          <p:nvSpPr>
            <p:cNvPr id="12" name="Text Box 62"/>
            <p:cNvSpPr txBox="1">
              <a:spLocks noChangeArrowheads="1"/>
            </p:cNvSpPr>
            <p:nvPr>
              <p:custDataLst>
                <p:tags r:id="rId2"/>
              </p:custDataLst>
            </p:nvPr>
          </p:nvSpPr>
          <p:spPr bwMode="auto">
            <a:xfrm>
              <a:off x="2665" y="3244"/>
              <a:ext cx="311" cy="212"/>
            </a:xfrm>
            <a:prstGeom prst="rect">
              <a:avLst/>
            </a:prstGeom>
            <a:noFill/>
            <a:ln w="9525">
              <a:noFill/>
              <a:miter lim="800000"/>
              <a:headEnd/>
              <a:tailEnd/>
            </a:ln>
          </p:spPr>
          <p:txBody>
            <a:bodyPr>
              <a:spAutoFit/>
            </a:bodyPr>
            <a:lstStyle/>
            <a:p>
              <a:pPr>
                <a:spcBef>
                  <a:spcPct val="50000"/>
                </a:spcBef>
              </a:pPr>
              <a:r>
                <a:rPr lang="en-US" sz="1600" dirty="0">
                  <a:latin typeface="Times New Roman" pitchFamily="18" charset="0"/>
                </a:rPr>
                <a:t>I</a:t>
              </a:r>
              <a:r>
                <a:rPr lang="en-US" sz="1600" baseline="-25000" dirty="0">
                  <a:latin typeface="Times New Roman" pitchFamily="18" charset="0"/>
                </a:rPr>
                <a:t>N</a:t>
              </a:r>
              <a:endParaRPr lang="en-US" sz="1600" dirty="0">
                <a:latin typeface="Times New Roman" pitchFamily="18" charset="0"/>
              </a:endParaRPr>
            </a:p>
          </p:txBody>
        </p:sp>
        <p:sp>
          <p:nvSpPr>
            <p:cNvPr id="13" name="Text Box 63"/>
            <p:cNvSpPr txBox="1">
              <a:spLocks noChangeArrowheads="1"/>
            </p:cNvSpPr>
            <p:nvPr>
              <p:custDataLst>
                <p:tags r:id="rId3"/>
              </p:custDataLst>
            </p:nvPr>
          </p:nvSpPr>
          <p:spPr bwMode="auto">
            <a:xfrm>
              <a:off x="3605" y="3419"/>
              <a:ext cx="311" cy="212"/>
            </a:xfrm>
            <a:prstGeom prst="rect">
              <a:avLst/>
            </a:prstGeom>
            <a:noFill/>
            <a:ln w="9525">
              <a:noFill/>
              <a:miter lim="800000"/>
              <a:headEnd/>
              <a:tailEnd/>
            </a:ln>
          </p:spPr>
          <p:txBody>
            <a:bodyPr>
              <a:spAutoFit/>
            </a:bodyPr>
            <a:lstStyle/>
            <a:p>
              <a:pPr>
                <a:spcBef>
                  <a:spcPct val="50000"/>
                </a:spcBef>
              </a:pPr>
              <a:r>
                <a:rPr lang="en-US" sz="1600" dirty="0">
                  <a:latin typeface="Times New Roman" pitchFamily="18" charset="0"/>
                </a:rPr>
                <a:t>R</a:t>
              </a:r>
              <a:r>
                <a:rPr lang="en-US" sz="1600" baseline="-25000" dirty="0">
                  <a:latin typeface="Times New Roman" pitchFamily="18" charset="0"/>
                </a:rPr>
                <a:t>N</a:t>
              </a:r>
              <a:endParaRPr lang="en-US" sz="1600" dirty="0">
                <a:latin typeface="Times New Roman" pitchFamily="18" charset="0"/>
              </a:endParaRPr>
            </a:p>
          </p:txBody>
        </p:sp>
      </p:gr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Θεώρημα </a:t>
            </a:r>
            <a:r>
              <a:rPr lang="en-US" dirty="0" err="1" smtClean="0"/>
              <a:t>Thevenin</a:t>
            </a:r>
            <a:r>
              <a:rPr lang="en-US" dirty="0" smtClean="0"/>
              <a:t>-Norton</a:t>
            </a:r>
            <a:endParaRPr lang="en-US" dirty="0"/>
          </a:p>
        </p:txBody>
      </p:sp>
      <p:pic>
        <p:nvPicPr>
          <p:cNvPr id="48" name="47 - Θέση περιεχομένου" descr="Ισοδυναμία κυκλωμάτων Thevenin-Norton."/>
          <p:cNvPicPr>
            <a:picLocks noGrp="1" noChangeAspect="1"/>
          </p:cNvPicPr>
          <p:nvPr>
            <p:ph idx="1"/>
          </p:nvPr>
        </p:nvPicPr>
        <p:blipFill>
          <a:blip r:embed="rId2" cstate="print"/>
          <a:stretch>
            <a:fillRect/>
          </a:stretch>
        </p:blipFill>
        <p:spPr>
          <a:xfrm>
            <a:off x="1347737" y="3085811"/>
            <a:ext cx="6461226" cy="146901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Θεώρημα μέγιστης μεταφοράς ισχύος</a:t>
            </a:r>
            <a:endParaRPr lang="en-US" dirty="0"/>
          </a:p>
        </p:txBody>
      </p:sp>
      <p:sp>
        <p:nvSpPr>
          <p:cNvPr id="3" name="2 - Θέση περιεχομένου"/>
          <p:cNvSpPr>
            <a:spLocks noGrp="1"/>
          </p:cNvSpPr>
          <p:nvPr>
            <p:ph idx="1"/>
          </p:nvPr>
        </p:nvSpPr>
        <p:spPr/>
        <p:txBody>
          <a:bodyPr/>
          <a:lstStyle/>
          <a:p>
            <a:pPr indent="0">
              <a:buNone/>
            </a:pPr>
            <a:r>
              <a:rPr lang="el-GR" dirty="0" smtClean="0"/>
              <a:t>Μια αντίσταση φόρτου δέχεται τη μέγιστη ισχύ από ένα γραμμικό κύκλωμα αν  ισούται με την αντίσταση </a:t>
            </a:r>
            <a:r>
              <a:rPr lang="en-US" dirty="0" err="1" smtClean="0"/>
              <a:t>Thevenin</a:t>
            </a:r>
            <a:r>
              <a:rPr lang="el-GR" dirty="0" smtClean="0"/>
              <a:t> του κυκλώματος αυτού. Στην περίπτωση αυτή </a:t>
            </a:r>
            <a:r>
              <a:rPr lang="en-US" dirty="0" smtClean="0"/>
              <a:t>R</a:t>
            </a:r>
            <a:r>
              <a:rPr lang="en-US" baseline="-25000" dirty="0" smtClean="0"/>
              <a:t>L</a:t>
            </a:r>
            <a:r>
              <a:rPr lang="en-US" dirty="0" smtClean="0"/>
              <a:t>= R</a:t>
            </a:r>
            <a:r>
              <a:rPr lang="en-US" baseline="-25000" dirty="0" smtClean="0"/>
              <a:t>TH</a:t>
            </a:r>
            <a:r>
              <a:rPr lang="en-US" dirty="0" smtClean="0"/>
              <a:t>, </a:t>
            </a:r>
            <a:r>
              <a:rPr lang="en-US" dirty="0" err="1" smtClean="0"/>
              <a:t>V</a:t>
            </a:r>
            <a:r>
              <a:rPr lang="en-US" baseline="-25000" dirty="0" err="1" smtClean="0"/>
              <a:t>out</a:t>
            </a:r>
            <a:r>
              <a:rPr lang="en-US" dirty="0" smtClean="0"/>
              <a:t>=V</a:t>
            </a:r>
            <a:r>
              <a:rPr lang="en-US" baseline="-25000" dirty="0" smtClean="0"/>
              <a:t>TH</a:t>
            </a:r>
            <a:r>
              <a:rPr lang="en-US" dirty="0" smtClean="0"/>
              <a:t>/2</a:t>
            </a:r>
            <a:r>
              <a:rPr lang="el-GR" dirty="0" smtClean="0"/>
              <a:t> και </a:t>
            </a:r>
            <a:r>
              <a:rPr lang="en-US" dirty="0" smtClean="0"/>
              <a:t> P</a:t>
            </a:r>
            <a:r>
              <a:rPr lang="en-US" baseline="-25000" dirty="0" smtClean="0"/>
              <a:t>out</a:t>
            </a:r>
            <a:r>
              <a:rPr lang="en-US" dirty="0" smtClean="0"/>
              <a:t>=V</a:t>
            </a:r>
            <a:r>
              <a:rPr lang="en-US" baseline="30000" dirty="0" smtClean="0"/>
              <a:t>2</a:t>
            </a:r>
            <a:r>
              <a:rPr lang="en-US" baseline="-25000" dirty="0" smtClean="0"/>
              <a:t>TH</a:t>
            </a:r>
            <a:r>
              <a:rPr lang="en-US" dirty="0" smtClean="0"/>
              <a:t>/4R</a:t>
            </a:r>
            <a:r>
              <a:rPr lang="en-US" baseline="-25000" dirty="0" smtClean="0"/>
              <a:t>TH</a:t>
            </a:r>
            <a:r>
              <a:rPr lang="el-GR" dirty="0" smtClean="0"/>
              <a:t>.</a:t>
            </a:r>
            <a:endParaRPr lang="en-US" dirty="0"/>
          </a:p>
        </p:txBody>
      </p:sp>
      <p:grpSp>
        <p:nvGrpSpPr>
          <p:cNvPr id="6" name="Group 83" descr="Κύκλωμα με αντίσταση Thevenin, αντίσταση RL."/>
          <p:cNvGrpSpPr>
            <a:grpSpLocks/>
          </p:cNvGrpSpPr>
          <p:nvPr/>
        </p:nvGrpSpPr>
        <p:grpSpPr bwMode="auto">
          <a:xfrm>
            <a:off x="2754287" y="4437112"/>
            <a:ext cx="3617913" cy="1316037"/>
            <a:chOff x="593" y="3106"/>
            <a:chExt cx="2279" cy="829"/>
          </a:xfrm>
        </p:grpSpPr>
        <p:grpSp>
          <p:nvGrpSpPr>
            <p:cNvPr id="7" name="Group 46"/>
            <p:cNvGrpSpPr>
              <a:grpSpLocks/>
            </p:cNvGrpSpPr>
            <p:nvPr/>
          </p:nvGrpSpPr>
          <p:grpSpPr bwMode="auto">
            <a:xfrm>
              <a:off x="593" y="3106"/>
              <a:ext cx="1390" cy="829"/>
              <a:chOff x="2822" y="1728"/>
              <a:chExt cx="1390" cy="829"/>
            </a:xfrm>
          </p:grpSpPr>
          <p:grpSp>
            <p:nvGrpSpPr>
              <p:cNvPr id="24" name="Group 47"/>
              <p:cNvGrpSpPr>
                <a:grpSpLocks/>
              </p:cNvGrpSpPr>
              <p:nvPr/>
            </p:nvGrpSpPr>
            <p:grpSpPr bwMode="auto">
              <a:xfrm>
                <a:off x="2993" y="1728"/>
                <a:ext cx="936" cy="130"/>
                <a:chOff x="158" y="2024"/>
                <a:chExt cx="908" cy="136"/>
              </a:xfrm>
            </p:grpSpPr>
            <p:grpSp>
              <p:nvGrpSpPr>
                <p:cNvPr id="32" name="Group 48"/>
                <p:cNvGrpSpPr>
                  <a:grpSpLocks/>
                </p:cNvGrpSpPr>
                <p:nvPr/>
              </p:nvGrpSpPr>
              <p:grpSpPr bwMode="auto">
                <a:xfrm>
                  <a:off x="340" y="2024"/>
                  <a:ext cx="453" cy="136"/>
                  <a:chOff x="1066" y="2478"/>
                  <a:chExt cx="816" cy="136"/>
                </a:xfrm>
              </p:grpSpPr>
              <p:grpSp>
                <p:nvGrpSpPr>
                  <p:cNvPr id="35" name="Group 49"/>
                  <p:cNvGrpSpPr>
                    <a:grpSpLocks/>
                  </p:cNvGrpSpPr>
                  <p:nvPr/>
                </p:nvGrpSpPr>
                <p:grpSpPr bwMode="auto">
                  <a:xfrm>
                    <a:off x="1066" y="2478"/>
                    <a:ext cx="272" cy="136"/>
                    <a:chOff x="1020" y="2160"/>
                    <a:chExt cx="953" cy="454"/>
                  </a:xfrm>
                </p:grpSpPr>
                <p:sp>
                  <p:nvSpPr>
                    <p:cNvPr id="42" name="Line 50"/>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43" name="Line 51"/>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nvGrpSpPr>
                  <p:cNvPr id="36" name="Group 52"/>
                  <p:cNvGrpSpPr>
                    <a:grpSpLocks/>
                  </p:cNvGrpSpPr>
                  <p:nvPr/>
                </p:nvGrpSpPr>
                <p:grpSpPr bwMode="auto">
                  <a:xfrm>
                    <a:off x="1338" y="2478"/>
                    <a:ext cx="272" cy="136"/>
                    <a:chOff x="1020" y="2160"/>
                    <a:chExt cx="953" cy="454"/>
                  </a:xfrm>
                </p:grpSpPr>
                <p:sp>
                  <p:nvSpPr>
                    <p:cNvPr id="40" name="Line 53"/>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41" name="Line 54"/>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nvGrpSpPr>
                  <p:cNvPr id="37" name="Group 55"/>
                  <p:cNvGrpSpPr>
                    <a:grpSpLocks/>
                  </p:cNvGrpSpPr>
                  <p:nvPr/>
                </p:nvGrpSpPr>
                <p:grpSpPr bwMode="auto">
                  <a:xfrm>
                    <a:off x="1610" y="2478"/>
                    <a:ext cx="272" cy="136"/>
                    <a:chOff x="1020" y="2160"/>
                    <a:chExt cx="953" cy="454"/>
                  </a:xfrm>
                </p:grpSpPr>
                <p:sp>
                  <p:nvSpPr>
                    <p:cNvPr id="38" name="Line 56"/>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39" name="Line 57"/>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sp>
              <p:nvSpPr>
                <p:cNvPr id="33" name="Line 58"/>
                <p:cNvSpPr>
                  <a:spLocks noChangeShapeType="1"/>
                </p:cNvSpPr>
                <p:nvPr/>
              </p:nvSpPr>
              <p:spPr bwMode="auto">
                <a:xfrm flipH="1">
                  <a:off x="158" y="2160"/>
                  <a:ext cx="182" cy="0"/>
                </a:xfrm>
                <a:prstGeom prst="line">
                  <a:avLst/>
                </a:prstGeom>
                <a:noFill/>
                <a:ln w="9525">
                  <a:solidFill>
                    <a:schemeClr val="tx1"/>
                  </a:solidFill>
                  <a:round/>
                  <a:headEnd/>
                  <a:tailEnd/>
                </a:ln>
              </p:spPr>
              <p:txBody>
                <a:bodyPr/>
                <a:lstStyle/>
                <a:p>
                  <a:endParaRPr lang="en-US"/>
                </a:p>
              </p:txBody>
            </p:sp>
            <p:sp>
              <p:nvSpPr>
                <p:cNvPr id="34" name="Line 59"/>
                <p:cNvSpPr>
                  <a:spLocks noChangeShapeType="1"/>
                </p:cNvSpPr>
                <p:nvPr/>
              </p:nvSpPr>
              <p:spPr bwMode="auto">
                <a:xfrm>
                  <a:off x="793" y="2160"/>
                  <a:ext cx="273" cy="0"/>
                </a:xfrm>
                <a:prstGeom prst="line">
                  <a:avLst/>
                </a:prstGeom>
                <a:noFill/>
                <a:ln w="9525">
                  <a:solidFill>
                    <a:schemeClr val="tx1"/>
                  </a:solidFill>
                  <a:round/>
                  <a:headEnd/>
                  <a:tailEnd/>
                </a:ln>
              </p:spPr>
              <p:txBody>
                <a:bodyPr/>
                <a:lstStyle/>
                <a:p>
                  <a:endParaRPr lang="en-US"/>
                </a:p>
              </p:txBody>
            </p:sp>
          </p:grpSp>
          <p:grpSp>
            <p:nvGrpSpPr>
              <p:cNvPr id="25" name="Group 60"/>
              <p:cNvGrpSpPr>
                <a:grpSpLocks/>
              </p:cNvGrpSpPr>
              <p:nvPr/>
            </p:nvGrpSpPr>
            <p:grpSpPr bwMode="auto">
              <a:xfrm rot="5400000">
                <a:off x="2631" y="2049"/>
                <a:ext cx="699" cy="318"/>
                <a:chOff x="2018" y="2296"/>
                <a:chExt cx="907" cy="545"/>
              </a:xfrm>
            </p:grpSpPr>
            <p:sp>
              <p:nvSpPr>
                <p:cNvPr id="28" name="Line 61"/>
                <p:cNvSpPr>
                  <a:spLocks noChangeShapeType="1"/>
                </p:cNvSpPr>
                <p:nvPr/>
              </p:nvSpPr>
              <p:spPr bwMode="auto">
                <a:xfrm>
                  <a:off x="2426" y="2296"/>
                  <a:ext cx="0" cy="545"/>
                </a:xfrm>
                <a:prstGeom prst="line">
                  <a:avLst/>
                </a:prstGeom>
                <a:noFill/>
                <a:ln w="9525">
                  <a:solidFill>
                    <a:schemeClr val="tx1"/>
                  </a:solidFill>
                  <a:round/>
                  <a:headEnd/>
                  <a:tailEnd/>
                </a:ln>
              </p:spPr>
              <p:txBody>
                <a:bodyPr/>
                <a:lstStyle/>
                <a:p>
                  <a:endParaRPr lang="en-US"/>
                </a:p>
              </p:txBody>
            </p:sp>
            <p:sp>
              <p:nvSpPr>
                <p:cNvPr id="29" name="Line 62"/>
                <p:cNvSpPr>
                  <a:spLocks noChangeShapeType="1"/>
                </p:cNvSpPr>
                <p:nvPr/>
              </p:nvSpPr>
              <p:spPr bwMode="auto">
                <a:xfrm>
                  <a:off x="2517" y="2432"/>
                  <a:ext cx="0" cy="272"/>
                </a:xfrm>
                <a:prstGeom prst="line">
                  <a:avLst/>
                </a:prstGeom>
                <a:noFill/>
                <a:ln w="57150">
                  <a:solidFill>
                    <a:schemeClr val="tx1"/>
                  </a:solidFill>
                  <a:round/>
                  <a:headEnd/>
                  <a:tailEnd/>
                </a:ln>
              </p:spPr>
              <p:txBody>
                <a:bodyPr/>
                <a:lstStyle/>
                <a:p>
                  <a:endParaRPr lang="en-US"/>
                </a:p>
              </p:txBody>
            </p:sp>
            <p:sp>
              <p:nvSpPr>
                <p:cNvPr id="30" name="Line 63"/>
                <p:cNvSpPr>
                  <a:spLocks noChangeShapeType="1"/>
                </p:cNvSpPr>
                <p:nvPr/>
              </p:nvSpPr>
              <p:spPr bwMode="auto">
                <a:xfrm>
                  <a:off x="2517" y="2568"/>
                  <a:ext cx="408" cy="0"/>
                </a:xfrm>
                <a:prstGeom prst="line">
                  <a:avLst/>
                </a:prstGeom>
                <a:noFill/>
                <a:ln w="9525">
                  <a:solidFill>
                    <a:schemeClr val="tx1"/>
                  </a:solidFill>
                  <a:round/>
                  <a:headEnd/>
                  <a:tailEnd/>
                </a:ln>
              </p:spPr>
              <p:txBody>
                <a:bodyPr/>
                <a:lstStyle/>
                <a:p>
                  <a:endParaRPr lang="en-US"/>
                </a:p>
              </p:txBody>
            </p:sp>
            <p:sp>
              <p:nvSpPr>
                <p:cNvPr id="31" name="Line 64"/>
                <p:cNvSpPr>
                  <a:spLocks noChangeShapeType="1"/>
                </p:cNvSpPr>
                <p:nvPr/>
              </p:nvSpPr>
              <p:spPr bwMode="auto">
                <a:xfrm>
                  <a:off x="2018" y="2568"/>
                  <a:ext cx="408" cy="0"/>
                </a:xfrm>
                <a:prstGeom prst="line">
                  <a:avLst/>
                </a:prstGeom>
                <a:noFill/>
                <a:ln w="9525">
                  <a:solidFill>
                    <a:schemeClr val="tx1"/>
                  </a:solidFill>
                  <a:round/>
                  <a:headEnd/>
                  <a:tailEnd/>
                </a:ln>
              </p:spPr>
              <p:txBody>
                <a:bodyPr/>
                <a:lstStyle/>
                <a:p>
                  <a:endParaRPr lang="en-US"/>
                </a:p>
              </p:txBody>
            </p:sp>
          </p:grpSp>
          <p:sp>
            <p:nvSpPr>
              <p:cNvPr id="26" name="Line 65"/>
              <p:cNvSpPr>
                <a:spLocks noChangeShapeType="1"/>
              </p:cNvSpPr>
              <p:nvPr/>
            </p:nvSpPr>
            <p:spPr bwMode="auto">
              <a:xfrm>
                <a:off x="2981" y="2557"/>
                <a:ext cx="1231" cy="0"/>
              </a:xfrm>
              <a:prstGeom prst="line">
                <a:avLst/>
              </a:prstGeom>
              <a:noFill/>
              <a:ln w="9525">
                <a:solidFill>
                  <a:schemeClr val="tx1"/>
                </a:solidFill>
                <a:round/>
                <a:headEnd/>
                <a:tailEnd type="triangle" w="med" len="med"/>
              </a:ln>
            </p:spPr>
            <p:txBody>
              <a:bodyPr/>
              <a:lstStyle/>
              <a:p>
                <a:endParaRPr lang="en-US"/>
              </a:p>
            </p:txBody>
          </p:sp>
          <p:sp>
            <p:nvSpPr>
              <p:cNvPr id="27" name="Line 66"/>
              <p:cNvSpPr>
                <a:spLocks noChangeShapeType="1"/>
              </p:cNvSpPr>
              <p:nvPr/>
            </p:nvSpPr>
            <p:spPr bwMode="auto">
              <a:xfrm>
                <a:off x="3929" y="1858"/>
                <a:ext cx="283" cy="0"/>
              </a:xfrm>
              <a:prstGeom prst="line">
                <a:avLst/>
              </a:prstGeom>
              <a:noFill/>
              <a:ln w="9525">
                <a:solidFill>
                  <a:schemeClr val="tx1"/>
                </a:solidFill>
                <a:round/>
                <a:headEnd/>
                <a:tailEnd type="triangle" w="med" len="med"/>
              </a:ln>
            </p:spPr>
            <p:txBody>
              <a:bodyPr/>
              <a:lstStyle/>
              <a:p>
                <a:endParaRPr lang="en-US"/>
              </a:p>
            </p:txBody>
          </p:sp>
        </p:grpSp>
        <p:grpSp>
          <p:nvGrpSpPr>
            <p:cNvPr id="8" name="Group 67"/>
            <p:cNvGrpSpPr>
              <a:grpSpLocks/>
            </p:cNvGrpSpPr>
            <p:nvPr/>
          </p:nvGrpSpPr>
          <p:grpSpPr bwMode="auto">
            <a:xfrm rot="5400000">
              <a:off x="2119" y="3521"/>
              <a:ext cx="699" cy="130"/>
              <a:chOff x="158" y="2024"/>
              <a:chExt cx="908" cy="136"/>
            </a:xfrm>
          </p:grpSpPr>
          <p:grpSp>
            <p:nvGrpSpPr>
              <p:cNvPr id="12" name="Group 68"/>
              <p:cNvGrpSpPr>
                <a:grpSpLocks/>
              </p:cNvGrpSpPr>
              <p:nvPr/>
            </p:nvGrpSpPr>
            <p:grpSpPr bwMode="auto">
              <a:xfrm>
                <a:off x="340" y="2024"/>
                <a:ext cx="453" cy="136"/>
                <a:chOff x="1066" y="2478"/>
                <a:chExt cx="816" cy="136"/>
              </a:xfrm>
            </p:grpSpPr>
            <p:grpSp>
              <p:nvGrpSpPr>
                <p:cNvPr id="15" name="Group 69"/>
                <p:cNvGrpSpPr>
                  <a:grpSpLocks/>
                </p:cNvGrpSpPr>
                <p:nvPr/>
              </p:nvGrpSpPr>
              <p:grpSpPr bwMode="auto">
                <a:xfrm>
                  <a:off x="1066" y="2478"/>
                  <a:ext cx="272" cy="136"/>
                  <a:chOff x="1020" y="2160"/>
                  <a:chExt cx="953" cy="454"/>
                </a:xfrm>
              </p:grpSpPr>
              <p:sp>
                <p:nvSpPr>
                  <p:cNvPr id="22" name="Line 70"/>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23" name="Line 71"/>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nvGrpSpPr>
                <p:cNvPr id="16" name="Group 72"/>
                <p:cNvGrpSpPr>
                  <a:grpSpLocks/>
                </p:cNvGrpSpPr>
                <p:nvPr/>
              </p:nvGrpSpPr>
              <p:grpSpPr bwMode="auto">
                <a:xfrm>
                  <a:off x="1338" y="2478"/>
                  <a:ext cx="272" cy="136"/>
                  <a:chOff x="1020" y="2160"/>
                  <a:chExt cx="953" cy="454"/>
                </a:xfrm>
              </p:grpSpPr>
              <p:sp>
                <p:nvSpPr>
                  <p:cNvPr id="20" name="Line 73"/>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21" name="Line 74"/>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nvGrpSpPr>
                <p:cNvPr id="17" name="Group 75"/>
                <p:cNvGrpSpPr>
                  <a:grpSpLocks/>
                </p:cNvGrpSpPr>
                <p:nvPr/>
              </p:nvGrpSpPr>
              <p:grpSpPr bwMode="auto">
                <a:xfrm>
                  <a:off x="1610" y="2478"/>
                  <a:ext cx="272" cy="136"/>
                  <a:chOff x="1020" y="2160"/>
                  <a:chExt cx="953" cy="454"/>
                </a:xfrm>
              </p:grpSpPr>
              <p:sp>
                <p:nvSpPr>
                  <p:cNvPr id="18" name="Line 76"/>
                  <p:cNvSpPr>
                    <a:spLocks noChangeShapeType="1"/>
                  </p:cNvSpPr>
                  <p:nvPr/>
                </p:nvSpPr>
                <p:spPr bwMode="auto">
                  <a:xfrm flipV="1">
                    <a:off x="1020" y="2160"/>
                    <a:ext cx="499" cy="454"/>
                  </a:xfrm>
                  <a:prstGeom prst="line">
                    <a:avLst/>
                  </a:prstGeom>
                  <a:noFill/>
                  <a:ln w="9525">
                    <a:solidFill>
                      <a:schemeClr val="tx1"/>
                    </a:solidFill>
                    <a:round/>
                    <a:headEnd/>
                    <a:tailEnd/>
                  </a:ln>
                </p:spPr>
                <p:txBody>
                  <a:bodyPr/>
                  <a:lstStyle/>
                  <a:p>
                    <a:endParaRPr lang="en-US"/>
                  </a:p>
                </p:txBody>
              </p:sp>
              <p:sp>
                <p:nvSpPr>
                  <p:cNvPr id="19" name="Line 77"/>
                  <p:cNvSpPr>
                    <a:spLocks noChangeShapeType="1"/>
                  </p:cNvSpPr>
                  <p:nvPr/>
                </p:nvSpPr>
                <p:spPr bwMode="auto">
                  <a:xfrm>
                    <a:off x="1519" y="2160"/>
                    <a:ext cx="454" cy="454"/>
                  </a:xfrm>
                  <a:prstGeom prst="line">
                    <a:avLst/>
                  </a:prstGeom>
                  <a:noFill/>
                  <a:ln w="9525">
                    <a:solidFill>
                      <a:schemeClr val="tx1"/>
                    </a:solidFill>
                    <a:round/>
                    <a:headEnd/>
                    <a:tailEnd/>
                  </a:ln>
                </p:spPr>
                <p:txBody>
                  <a:bodyPr/>
                  <a:lstStyle/>
                  <a:p>
                    <a:endParaRPr lang="en-US"/>
                  </a:p>
                </p:txBody>
              </p:sp>
            </p:grpSp>
          </p:grpSp>
          <p:sp>
            <p:nvSpPr>
              <p:cNvPr id="13" name="Line 78"/>
              <p:cNvSpPr>
                <a:spLocks noChangeShapeType="1"/>
              </p:cNvSpPr>
              <p:nvPr/>
            </p:nvSpPr>
            <p:spPr bwMode="auto">
              <a:xfrm flipH="1">
                <a:off x="158" y="2160"/>
                <a:ext cx="182" cy="0"/>
              </a:xfrm>
              <a:prstGeom prst="line">
                <a:avLst/>
              </a:prstGeom>
              <a:noFill/>
              <a:ln w="9525">
                <a:solidFill>
                  <a:schemeClr val="tx1"/>
                </a:solidFill>
                <a:round/>
                <a:headEnd/>
                <a:tailEnd/>
              </a:ln>
            </p:spPr>
            <p:txBody>
              <a:bodyPr/>
              <a:lstStyle/>
              <a:p>
                <a:endParaRPr lang="en-US"/>
              </a:p>
            </p:txBody>
          </p:sp>
          <p:sp>
            <p:nvSpPr>
              <p:cNvPr id="14" name="Line 79"/>
              <p:cNvSpPr>
                <a:spLocks noChangeShapeType="1"/>
              </p:cNvSpPr>
              <p:nvPr/>
            </p:nvSpPr>
            <p:spPr bwMode="auto">
              <a:xfrm>
                <a:off x="793" y="2160"/>
                <a:ext cx="273" cy="0"/>
              </a:xfrm>
              <a:prstGeom prst="line">
                <a:avLst/>
              </a:prstGeom>
              <a:noFill/>
              <a:ln w="9525">
                <a:solidFill>
                  <a:schemeClr val="tx1"/>
                </a:solidFill>
                <a:round/>
                <a:headEnd/>
                <a:tailEnd/>
              </a:ln>
            </p:spPr>
            <p:txBody>
              <a:bodyPr/>
              <a:lstStyle/>
              <a:p>
                <a:endParaRPr lang="en-US"/>
              </a:p>
            </p:txBody>
          </p:sp>
        </p:grpSp>
        <p:sp>
          <p:nvSpPr>
            <p:cNvPr id="9" name="Text Box 80"/>
            <p:cNvSpPr txBox="1">
              <a:spLocks noChangeArrowheads="1"/>
            </p:cNvSpPr>
            <p:nvPr>
              <p:custDataLst>
                <p:tags r:id="rId2"/>
              </p:custDataLst>
            </p:nvPr>
          </p:nvSpPr>
          <p:spPr bwMode="auto">
            <a:xfrm>
              <a:off x="2544" y="3436"/>
              <a:ext cx="328" cy="212"/>
            </a:xfrm>
            <a:prstGeom prst="rect">
              <a:avLst/>
            </a:prstGeom>
            <a:noFill/>
            <a:ln w="9525">
              <a:noFill/>
              <a:miter lim="800000"/>
              <a:headEnd/>
              <a:tailEnd/>
            </a:ln>
          </p:spPr>
          <p:txBody>
            <a:bodyPr>
              <a:spAutoFit/>
            </a:bodyPr>
            <a:lstStyle/>
            <a:p>
              <a:pPr>
                <a:spcBef>
                  <a:spcPct val="50000"/>
                </a:spcBef>
              </a:pPr>
              <a:r>
                <a:rPr lang="en-US" sz="1600" dirty="0">
                  <a:latin typeface="Times New Roman" pitchFamily="18" charset="0"/>
                </a:rPr>
                <a:t>R</a:t>
              </a:r>
              <a:r>
                <a:rPr lang="en-US" sz="1600" baseline="-25000" dirty="0">
                  <a:latin typeface="Times New Roman" pitchFamily="18" charset="0"/>
                </a:rPr>
                <a:t>L</a:t>
              </a:r>
              <a:endParaRPr lang="en-US" sz="1600" dirty="0">
                <a:latin typeface="Times New Roman" pitchFamily="18" charset="0"/>
              </a:endParaRPr>
            </a:p>
          </p:txBody>
        </p:sp>
        <p:sp>
          <p:nvSpPr>
            <p:cNvPr id="10" name="Text Box 81"/>
            <p:cNvSpPr txBox="1">
              <a:spLocks noChangeArrowheads="1"/>
            </p:cNvSpPr>
            <p:nvPr>
              <p:custDataLst>
                <p:tags r:id="rId3"/>
              </p:custDataLst>
            </p:nvPr>
          </p:nvSpPr>
          <p:spPr bwMode="auto">
            <a:xfrm>
              <a:off x="1017" y="3196"/>
              <a:ext cx="328" cy="212"/>
            </a:xfrm>
            <a:prstGeom prst="rect">
              <a:avLst/>
            </a:prstGeom>
            <a:noFill/>
            <a:ln w="9525">
              <a:noFill/>
              <a:miter lim="800000"/>
              <a:headEnd/>
              <a:tailEnd/>
            </a:ln>
          </p:spPr>
          <p:txBody>
            <a:bodyPr>
              <a:spAutoFit/>
            </a:bodyPr>
            <a:lstStyle/>
            <a:p>
              <a:pPr>
                <a:spcBef>
                  <a:spcPct val="50000"/>
                </a:spcBef>
              </a:pPr>
              <a:r>
                <a:rPr lang="en-US" sz="1600" dirty="0">
                  <a:latin typeface="Times New Roman" pitchFamily="18" charset="0"/>
                </a:rPr>
                <a:t>R</a:t>
              </a:r>
              <a:r>
                <a:rPr lang="en-US" sz="1600" baseline="-25000" dirty="0">
                  <a:latin typeface="Times New Roman" pitchFamily="18" charset="0"/>
                </a:rPr>
                <a:t>TH</a:t>
              </a:r>
              <a:endParaRPr lang="en-US" sz="1600" dirty="0">
                <a:latin typeface="Times New Roman" pitchFamily="18" charset="0"/>
              </a:endParaRPr>
            </a:p>
          </p:txBody>
        </p:sp>
        <p:sp>
          <p:nvSpPr>
            <p:cNvPr id="11" name="Text Box 82"/>
            <p:cNvSpPr txBox="1">
              <a:spLocks noChangeArrowheads="1"/>
            </p:cNvSpPr>
            <p:nvPr>
              <p:custDataLst>
                <p:tags r:id="rId4"/>
              </p:custDataLst>
            </p:nvPr>
          </p:nvSpPr>
          <p:spPr bwMode="auto">
            <a:xfrm>
              <a:off x="912" y="3469"/>
              <a:ext cx="328" cy="212"/>
            </a:xfrm>
            <a:prstGeom prst="rect">
              <a:avLst/>
            </a:prstGeom>
            <a:noFill/>
            <a:ln w="9525">
              <a:noFill/>
              <a:miter lim="800000"/>
              <a:headEnd/>
              <a:tailEnd/>
            </a:ln>
          </p:spPr>
          <p:txBody>
            <a:bodyPr>
              <a:spAutoFit/>
            </a:bodyPr>
            <a:lstStyle/>
            <a:p>
              <a:pPr>
                <a:spcBef>
                  <a:spcPct val="50000"/>
                </a:spcBef>
              </a:pPr>
              <a:r>
                <a:rPr lang="en-US" sz="1600" dirty="0">
                  <a:latin typeface="Times New Roman" pitchFamily="18" charset="0"/>
                </a:rPr>
                <a:t>V</a:t>
              </a:r>
              <a:r>
                <a:rPr lang="en-US" sz="1600" baseline="-25000" dirty="0">
                  <a:latin typeface="Times New Roman" pitchFamily="18" charset="0"/>
                </a:rPr>
                <a:t>TH</a:t>
              </a:r>
              <a:endParaRPr lang="en-US" sz="1600" dirty="0">
                <a:latin typeface="Times New Roman" pitchFamily="18" charset="0"/>
              </a:endParaRPr>
            </a:p>
          </p:txBody>
        </p:sp>
      </p:gr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a:t>
            </a:r>
            <a:r>
              <a:rPr lang="en-US" dirty="0" smtClean="0"/>
              <a:t> </a:t>
            </a:r>
            <a:r>
              <a:rPr lang="el-GR" dirty="0" smtClean="0"/>
              <a:t>2</a:t>
            </a:r>
            <a:endParaRPr lang="en-US" dirty="0"/>
          </a:p>
        </p:txBody>
      </p:sp>
      <p:pic>
        <p:nvPicPr>
          <p:cNvPr id="71" name="70 - Θέση περιεχομένου" descr="Κύκλωμα με δύο πηγές, δύο αντιστάσεις και μια αντίσταη RL."/>
          <p:cNvPicPr>
            <a:picLocks noGrp="1" noChangeAspect="1"/>
          </p:cNvPicPr>
          <p:nvPr>
            <p:ph sz="half" idx="1"/>
          </p:nvPr>
        </p:nvPicPr>
        <p:blipFill>
          <a:blip r:embed="rId2" cstate="print"/>
          <a:stretch>
            <a:fillRect/>
          </a:stretch>
        </p:blipFill>
        <p:spPr>
          <a:xfrm>
            <a:off x="672233" y="2814756"/>
            <a:ext cx="3608534" cy="2096851"/>
          </a:xfrm>
        </p:spPr>
      </p:pic>
      <p:sp>
        <p:nvSpPr>
          <p:cNvPr id="70" name="69 - Θέση κειμένου"/>
          <p:cNvSpPr>
            <a:spLocks noGrp="1"/>
          </p:cNvSpPr>
          <p:nvPr>
            <p:ph sz="half" idx="2"/>
          </p:nvPr>
        </p:nvSpPr>
        <p:spPr/>
        <p:txBody>
          <a:bodyPr>
            <a:normAutofit fontScale="77500" lnSpcReduction="20000"/>
          </a:bodyPr>
          <a:lstStyle/>
          <a:p>
            <a:pPr indent="0">
              <a:buNone/>
              <a:defRPr/>
            </a:pPr>
            <a:r>
              <a:rPr lang="el-GR" dirty="0" smtClean="0"/>
              <a:t>Για το κύκλωμα του σχήματος, να υπολογιστεί η αντίσταση φόρτου R</a:t>
            </a:r>
            <a:r>
              <a:rPr lang="el-GR" baseline="-25000" dirty="0" smtClean="0"/>
              <a:t>L</a:t>
            </a:r>
            <a:r>
              <a:rPr lang="el-GR" dirty="0" smtClean="0"/>
              <a:t> για την οποία επιτυγχάνεται μέγιστη μεταφορά ισχύος στον φόρτο. Να υπολογιστεί επίσης η μέγιστη αυτή ισχύς, P</a:t>
            </a:r>
            <a:r>
              <a:rPr lang="el-GR" baseline="-25000" dirty="0" smtClean="0"/>
              <a:t>L</a:t>
            </a:r>
            <a:r>
              <a:rPr lang="el-GR" dirty="0" smtClean="0"/>
              <a:t>. </a:t>
            </a:r>
          </a:p>
          <a:p>
            <a:pPr indent="0">
              <a:buNone/>
              <a:defRPr/>
            </a:pPr>
            <a:endParaRPr lang="el-GR" b="1" dirty="0" smtClean="0"/>
          </a:p>
          <a:p>
            <a:pPr indent="0">
              <a:buNone/>
              <a:defRPr/>
            </a:pPr>
            <a:r>
              <a:rPr lang="el-GR" b="1" dirty="0" smtClean="0"/>
              <a:t>Υπόδειξη: </a:t>
            </a:r>
            <a:r>
              <a:rPr lang="el-GR" dirty="0" smtClean="0"/>
              <a:t>Να αντικατασταθεί το κύκλωμα μεταξύ των ακροδεκτών α και β (χωρίς την R</a:t>
            </a:r>
            <a:r>
              <a:rPr lang="el-GR" baseline="-25000" dirty="0" smtClean="0"/>
              <a:t>L</a:t>
            </a:r>
            <a:r>
              <a:rPr lang="el-GR" dirty="0" smtClean="0"/>
              <a:t>) από το ισοδύναμό του κατά </a:t>
            </a:r>
            <a:r>
              <a:rPr lang="el-GR" dirty="0" err="1" smtClean="0"/>
              <a:t>Thevenin</a:t>
            </a:r>
            <a:r>
              <a:rPr lang="el-GR" dirty="0" smtClean="0"/>
              <a:t> και να υπολογιστούν η τάση </a:t>
            </a:r>
            <a:r>
              <a:rPr lang="el-GR" dirty="0" err="1" smtClean="0"/>
              <a:t>Thevenin</a:t>
            </a:r>
            <a:r>
              <a:rPr lang="el-GR" dirty="0" smtClean="0"/>
              <a:t> </a:t>
            </a:r>
            <a:r>
              <a:rPr lang="el-GR" dirty="0" err="1" smtClean="0"/>
              <a:t>V</a:t>
            </a:r>
            <a:r>
              <a:rPr lang="el-GR" baseline="-25000" dirty="0" err="1" smtClean="0"/>
              <a:t>th</a:t>
            </a:r>
            <a:r>
              <a:rPr lang="el-GR" dirty="0" smtClean="0"/>
              <a:t> και η αντίσταση  </a:t>
            </a:r>
            <a:r>
              <a:rPr lang="el-GR" dirty="0" err="1" smtClean="0"/>
              <a:t>Thevenin</a:t>
            </a:r>
            <a:r>
              <a:rPr lang="el-GR" dirty="0" smtClean="0"/>
              <a:t> </a:t>
            </a:r>
            <a:r>
              <a:rPr lang="el-GR" dirty="0" err="1" smtClean="0"/>
              <a:t>R</a:t>
            </a:r>
            <a:r>
              <a:rPr lang="el-GR" baseline="-25000" dirty="0" err="1" smtClean="0"/>
              <a:t>th</a:t>
            </a:r>
            <a:r>
              <a:rPr lang="el-GR"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 3</a:t>
            </a:r>
            <a:endParaRPr lang="en-US" dirty="0"/>
          </a:p>
        </p:txBody>
      </p:sp>
      <p:sp>
        <p:nvSpPr>
          <p:cNvPr id="3" name="2 - Θέση περιεχομένου"/>
          <p:cNvSpPr>
            <a:spLocks noGrp="1"/>
          </p:cNvSpPr>
          <p:nvPr>
            <p:ph sz="half" idx="1"/>
          </p:nvPr>
        </p:nvSpPr>
        <p:spPr/>
        <p:txBody>
          <a:bodyPr>
            <a:normAutofit lnSpcReduction="10000"/>
          </a:bodyPr>
          <a:lstStyle/>
          <a:p>
            <a:pPr marL="514350" indent="-514350">
              <a:buFont typeface="+mj-lt"/>
              <a:buAutoNum type="alphaLcParenR"/>
              <a:defRPr/>
            </a:pPr>
            <a:r>
              <a:rPr lang="el-GR" dirty="0" smtClean="0"/>
              <a:t>Υπολογίστε την τάση </a:t>
            </a:r>
            <a:r>
              <a:rPr lang="en-US" dirty="0" err="1" smtClean="0"/>
              <a:t>V</a:t>
            </a:r>
            <a:r>
              <a:rPr lang="en-US" baseline="-25000" dirty="0" err="1" smtClean="0"/>
              <a:t>ab</a:t>
            </a:r>
            <a:r>
              <a:rPr lang="el-GR" dirty="0" smtClean="0"/>
              <a:t>.</a:t>
            </a:r>
          </a:p>
          <a:p>
            <a:pPr marL="514350" indent="-514350">
              <a:buFont typeface="+mj-lt"/>
              <a:buAutoNum type="alphaLcParenR"/>
              <a:defRPr/>
            </a:pPr>
            <a:r>
              <a:rPr lang="el-GR" dirty="0" smtClean="0"/>
              <a:t>Αν βραχυκυκλωθούν μεταξύ τους τα σημεία </a:t>
            </a:r>
            <a:r>
              <a:rPr lang="en-US" dirty="0" smtClean="0"/>
              <a:t>a </a:t>
            </a:r>
            <a:r>
              <a:rPr lang="el-GR" dirty="0" smtClean="0"/>
              <a:t>και </a:t>
            </a:r>
            <a:r>
              <a:rPr lang="en-US" dirty="0" smtClean="0"/>
              <a:t>b</a:t>
            </a:r>
            <a:r>
              <a:rPr lang="el-GR" dirty="0" smtClean="0"/>
              <a:t>, υπολογίστε τα ρεύματα που διαρρέουν τους τρεις κλάδους του κυκλώματος χρησιμοποιώντας την αρχή της επαλληλίας.</a:t>
            </a:r>
          </a:p>
        </p:txBody>
      </p:sp>
      <p:pic>
        <p:nvPicPr>
          <p:cNvPr id="6" name="5 - Θέση περιεχομένου" descr="Κύκλωμα 5 αντιστάσεων και  τριών πηγών."/>
          <p:cNvPicPr>
            <a:picLocks noGrp="1" noChangeAspect="1"/>
          </p:cNvPicPr>
          <p:nvPr>
            <p:ph sz="half" idx="2"/>
          </p:nvPr>
        </p:nvPicPr>
        <p:blipFill>
          <a:blip r:embed="rId2" cstate="print"/>
          <a:stretch>
            <a:fillRect/>
          </a:stretch>
        </p:blipFill>
        <p:spPr>
          <a:xfrm>
            <a:off x="5004048" y="2780928"/>
            <a:ext cx="3488693" cy="210593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custDataLst>
              <p:tags r:id="rId1"/>
            </p:custDataLst>
          </p:nvPr>
        </p:nvSpPr>
        <p:spPr/>
        <p:txBody>
          <a:bodyPr/>
          <a:lstStyle/>
          <a:p>
            <a:r>
              <a:rPr lang="en-US" dirty="0" smtClean="0"/>
              <a:t>T</a:t>
            </a:r>
            <a:r>
              <a:rPr lang="el-GR" dirty="0" smtClean="0"/>
              <a:t>ι είναι η ηλεκτρονική;</a:t>
            </a:r>
            <a:endParaRPr lang="en-US" dirty="0"/>
          </a:p>
        </p:txBody>
      </p:sp>
      <p:pic>
        <p:nvPicPr>
          <p:cNvPr id="5" name="Picture 4" descr="Εικόνα κυκλωμάτων." title="Εικόνα 1"/>
          <p:cNvPicPr>
            <a:picLocks noGrp="1" noChangeAspect="1" noChangeArrowheads="1"/>
          </p:cNvPicPr>
          <p:nvPr>
            <p:ph idx="1"/>
          </p:nvPr>
        </p:nvPicPr>
        <p:blipFill>
          <a:blip r:embed="rId3" cstate="print"/>
          <a:stretch>
            <a:fillRect/>
          </a:stretch>
        </p:blipFill>
        <p:spPr bwMode="auto">
          <a:xfrm>
            <a:off x="1587490" y="1557338"/>
            <a:ext cx="598172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Δίθυρα ή </a:t>
            </a:r>
            <a:r>
              <a:rPr lang="el-GR" dirty="0" err="1" smtClean="0"/>
              <a:t>Τετράπολα</a:t>
            </a:r>
            <a:r>
              <a:rPr lang="el-GR" dirty="0" smtClean="0"/>
              <a:t> Δικτυώματα</a:t>
            </a:r>
            <a:endParaRPr lang="en-US" dirty="0"/>
          </a:p>
        </p:txBody>
      </p:sp>
      <p:pic>
        <p:nvPicPr>
          <p:cNvPr id="7" name="Picture 4" descr="Γραμμικό δίθυρο δικτύωμα"/>
          <p:cNvPicPr>
            <a:picLocks noChangeAspect="1" noChangeArrowheads="1"/>
          </p:cNvPicPr>
          <p:nvPr/>
        </p:nvPicPr>
        <p:blipFill>
          <a:blip r:embed="rId4" cstate="print"/>
          <a:srcRect/>
          <a:stretch>
            <a:fillRect/>
          </a:stretch>
        </p:blipFill>
        <p:spPr>
          <a:xfrm>
            <a:off x="3708325" y="1462609"/>
            <a:ext cx="1655763" cy="1030287"/>
          </a:xfrm>
          <a:prstGeom prst="rect">
            <a:avLst/>
          </a:prstGeom>
          <a:noFill/>
        </p:spPr>
      </p:pic>
      <p:graphicFrame>
        <p:nvGraphicFramePr>
          <p:cNvPr id="8" name="Object 19"/>
          <p:cNvGraphicFramePr>
            <a:graphicFrameLocks noChangeAspect="1"/>
          </p:cNvGraphicFramePr>
          <p:nvPr>
            <p:extLst>
              <p:ext uri="{D42A27DB-BD31-4B8C-83A1-F6EECF244321}">
                <p14:modId xmlns:p14="http://schemas.microsoft.com/office/powerpoint/2010/main" val="132879464"/>
              </p:ext>
            </p:extLst>
          </p:nvPr>
        </p:nvGraphicFramePr>
        <p:xfrm>
          <a:off x="1331640" y="3717032"/>
          <a:ext cx="1439863" cy="898525"/>
        </p:xfrm>
        <a:graphic>
          <a:graphicData uri="http://schemas.openxmlformats.org/presentationml/2006/ole">
            <mc:AlternateContent xmlns:mc="http://schemas.openxmlformats.org/markup-compatibility/2006">
              <mc:Choice xmlns:v="urn:schemas-microsoft-com:vml" Requires="v">
                <p:oleObj spid="_x0000_s43090" name="Εξίσωση" r:id="rId5" imgW="1079280" imgH="672840" progId="Equation.3">
                  <p:embed/>
                </p:oleObj>
              </mc:Choice>
              <mc:Fallback>
                <p:oleObj name="Εξίσωση" r:id="rId5" imgW="1079280" imgH="672840"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3717032"/>
                        <a:ext cx="1439863"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11" descr="Δίθυρο δικτύωμα"/>
          <p:cNvPicPr>
            <a:picLocks noChangeAspect="1" noChangeArrowheads="1"/>
          </p:cNvPicPr>
          <p:nvPr/>
        </p:nvPicPr>
        <p:blipFill>
          <a:blip r:embed="rId7" cstate="print"/>
          <a:srcRect b="44670"/>
          <a:stretch>
            <a:fillRect/>
          </a:stretch>
        </p:blipFill>
        <p:spPr bwMode="auto">
          <a:xfrm>
            <a:off x="333449" y="2420888"/>
            <a:ext cx="3446463" cy="1079500"/>
          </a:xfrm>
          <a:prstGeom prst="rect">
            <a:avLst/>
          </a:prstGeom>
          <a:noFill/>
          <a:ln w="9525">
            <a:noFill/>
            <a:miter lim="800000"/>
            <a:headEnd/>
            <a:tailEnd/>
          </a:ln>
        </p:spPr>
      </p:pic>
      <p:graphicFrame>
        <p:nvGraphicFramePr>
          <p:cNvPr id="10" name="Object 23"/>
          <p:cNvGraphicFramePr>
            <a:graphicFrameLocks noChangeAspect="1"/>
          </p:cNvGraphicFramePr>
          <p:nvPr>
            <p:extLst>
              <p:ext uri="{D42A27DB-BD31-4B8C-83A1-F6EECF244321}">
                <p14:modId xmlns:p14="http://schemas.microsoft.com/office/powerpoint/2010/main" val="3947924063"/>
              </p:ext>
            </p:extLst>
          </p:nvPr>
        </p:nvGraphicFramePr>
        <p:xfrm>
          <a:off x="1476375" y="5661025"/>
          <a:ext cx="1511300" cy="976313"/>
        </p:xfrm>
        <a:graphic>
          <a:graphicData uri="http://schemas.openxmlformats.org/presentationml/2006/ole">
            <mc:AlternateContent xmlns:mc="http://schemas.openxmlformats.org/markup-compatibility/2006">
              <mc:Choice xmlns:v="urn:schemas-microsoft-com:vml" Requires="v">
                <p:oleObj spid="_x0000_s43091" name="Εξίσωση" r:id="rId8" imgW="1041120" imgH="672840" progId="Equation.3">
                  <p:embed/>
                </p:oleObj>
              </mc:Choice>
              <mc:Fallback>
                <p:oleObj name="Εξίσωση" r:id="rId8" imgW="1041120" imgH="672840" progId="Equation.3">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6375" y="5661025"/>
                        <a:ext cx="1511300"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2" descr="Δίθυρο δικτύωμα"/>
          <p:cNvPicPr>
            <a:picLocks noChangeAspect="1" noChangeArrowheads="1"/>
          </p:cNvPicPr>
          <p:nvPr/>
        </p:nvPicPr>
        <p:blipFill>
          <a:blip r:embed="rId10" cstate="print"/>
          <a:srcRect b="51239"/>
          <a:stretch>
            <a:fillRect/>
          </a:stretch>
        </p:blipFill>
        <p:spPr bwMode="auto">
          <a:xfrm>
            <a:off x="323850" y="4652963"/>
            <a:ext cx="3748088" cy="936625"/>
          </a:xfrm>
          <a:prstGeom prst="rect">
            <a:avLst/>
          </a:prstGeom>
          <a:noFill/>
          <a:ln w="9525">
            <a:noFill/>
            <a:miter lim="800000"/>
            <a:headEnd/>
            <a:tailEnd/>
          </a:ln>
        </p:spPr>
      </p:pic>
      <p:graphicFrame>
        <p:nvGraphicFramePr>
          <p:cNvPr id="12" name="Object 21"/>
          <p:cNvGraphicFramePr>
            <a:graphicFrameLocks noChangeAspect="1"/>
          </p:cNvGraphicFramePr>
          <p:nvPr>
            <p:extLst>
              <p:ext uri="{D42A27DB-BD31-4B8C-83A1-F6EECF244321}">
                <p14:modId xmlns:p14="http://schemas.microsoft.com/office/powerpoint/2010/main" val="4118607833"/>
              </p:ext>
            </p:extLst>
          </p:nvPr>
        </p:nvGraphicFramePr>
        <p:xfrm>
          <a:off x="6227911" y="3716338"/>
          <a:ext cx="1368425" cy="884237"/>
        </p:xfrm>
        <a:graphic>
          <a:graphicData uri="http://schemas.openxmlformats.org/presentationml/2006/ole">
            <mc:AlternateContent xmlns:mc="http://schemas.openxmlformats.org/markup-compatibility/2006">
              <mc:Choice xmlns:v="urn:schemas-microsoft-com:vml" Requires="v">
                <p:oleObj spid="_x0000_s43092" name="Equation" r:id="rId11" imgW="1041120" imgH="672840" progId="Equation.3">
                  <p:embed/>
                </p:oleObj>
              </mc:Choice>
              <mc:Fallback>
                <p:oleObj name="Equation" r:id="rId11" imgW="1041120" imgH="672840"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7911" y="3716338"/>
                        <a:ext cx="1368425"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3" descr="Δίθυρο δικτύωμα"/>
          <p:cNvPicPr>
            <a:picLocks noChangeAspect="1" noChangeArrowheads="1"/>
          </p:cNvPicPr>
          <p:nvPr/>
        </p:nvPicPr>
        <p:blipFill>
          <a:blip r:embed="rId13" cstate="print"/>
          <a:srcRect b="47331"/>
          <a:stretch>
            <a:fillRect/>
          </a:stretch>
        </p:blipFill>
        <p:spPr bwMode="auto">
          <a:xfrm>
            <a:off x="5142557" y="2423160"/>
            <a:ext cx="3317875" cy="1081088"/>
          </a:xfrm>
          <a:prstGeom prst="rect">
            <a:avLst/>
          </a:prstGeom>
          <a:noFill/>
          <a:ln w="9525">
            <a:noFill/>
            <a:miter lim="800000"/>
            <a:headEnd/>
            <a:tailEnd/>
          </a:ln>
        </p:spPr>
      </p:pic>
      <p:graphicFrame>
        <p:nvGraphicFramePr>
          <p:cNvPr id="15" name="Object 25"/>
          <p:cNvGraphicFramePr>
            <a:graphicFrameLocks noChangeAspect="1"/>
          </p:cNvGraphicFramePr>
          <p:nvPr>
            <p:extLst>
              <p:ext uri="{D42A27DB-BD31-4B8C-83A1-F6EECF244321}">
                <p14:modId xmlns:p14="http://schemas.microsoft.com/office/powerpoint/2010/main" val="2183442108"/>
              </p:ext>
            </p:extLst>
          </p:nvPr>
        </p:nvGraphicFramePr>
        <p:xfrm>
          <a:off x="6299472" y="5661025"/>
          <a:ext cx="1512888" cy="933450"/>
        </p:xfrm>
        <a:graphic>
          <a:graphicData uri="http://schemas.openxmlformats.org/presentationml/2006/ole">
            <mc:AlternateContent xmlns:mc="http://schemas.openxmlformats.org/markup-compatibility/2006">
              <mc:Choice xmlns:v="urn:schemas-microsoft-com:vml" Requires="v">
                <p:oleObj spid="_x0000_s43093" name="Εξίσωση" r:id="rId14" imgW="1091880" imgH="672840" progId="Equation.3">
                  <p:embed/>
                </p:oleObj>
              </mc:Choice>
              <mc:Fallback>
                <p:oleObj name="Εξίσωση" r:id="rId14" imgW="1091880" imgH="672840" progId="Equation.3">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99472" y="5661025"/>
                        <a:ext cx="1512888"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4" descr="Δίθυρο δικτύωμα"/>
          <p:cNvPicPr>
            <a:picLocks noChangeAspect="1" noChangeArrowheads="1"/>
          </p:cNvPicPr>
          <p:nvPr/>
        </p:nvPicPr>
        <p:blipFill>
          <a:blip r:embed="rId16" cstate="print"/>
          <a:srcRect b="48996"/>
          <a:stretch>
            <a:fillRect/>
          </a:stretch>
        </p:blipFill>
        <p:spPr bwMode="auto">
          <a:xfrm>
            <a:off x="5213548" y="4581525"/>
            <a:ext cx="3390900" cy="1008063"/>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Ισοδύναμα Κυκλώματα για τα αντίστοιχα δίθυρα (1 από 2)</a:t>
            </a:r>
            <a:endParaRPr lang="en-US" dirty="0"/>
          </a:p>
        </p:txBody>
      </p:sp>
      <p:graphicFrame>
        <p:nvGraphicFramePr>
          <p:cNvPr id="4" name="Object 16"/>
          <p:cNvGraphicFramePr>
            <a:graphicFrameLocks noChangeAspect="1"/>
          </p:cNvGraphicFramePr>
          <p:nvPr>
            <p:extLst>
              <p:ext uri="{D42A27DB-BD31-4B8C-83A1-F6EECF244321}">
                <p14:modId xmlns:p14="http://schemas.microsoft.com/office/powerpoint/2010/main" val="2163063772"/>
              </p:ext>
            </p:extLst>
          </p:nvPr>
        </p:nvGraphicFramePr>
        <p:xfrm>
          <a:off x="899592" y="3140968"/>
          <a:ext cx="1844824" cy="789025"/>
        </p:xfrm>
        <a:graphic>
          <a:graphicData uri="http://schemas.openxmlformats.org/presentationml/2006/ole">
            <mc:AlternateContent xmlns:mc="http://schemas.openxmlformats.org/markup-compatibility/2006">
              <mc:Choice xmlns:v="urn:schemas-microsoft-com:vml" Requires="v">
                <p:oleObj spid="_x0000_s44074" name="Εξίσωση" r:id="rId4" imgW="1066680" imgH="457200" progId="Equation.3">
                  <p:embed/>
                </p:oleObj>
              </mc:Choice>
              <mc:Fallback>
                <p:oleObj name="Εξίσωση" r:id="rId4" imgW="1066680" imgH="4572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140968"/>
                        <a:ext cx="1844824" cy="7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4" descr="Δίθυρο δικτύωμα α"/>
          <p:cNvPicPr>
            <a:picLocks noChangeAspect="1" noChangeArrowheads="1"/>
          </p:cNvPicPr>
          <p:nvPr/>
        </p:nvPicPr>
        <p:blipFill>
          <a:blip r:embed="rId6" cstate="print"/>
          <a:srcRect/>
          <a:stretch>
            <a:fillRect/>
          </a:stretch>
        </p:blipFill>
        <p:spPr bwMode="auto">
          <a:xfrm>
            <a:off x="152400" y="1988840"/>
            <a:ext cx="3200400" cy="958850"/>
          </a:xfrm>
          <a:prstGeom prst="rect">
            <a:avLst/>
          </a:prstGeom>
          <a:noFill/>
          <a:ln w="9525">
            <a:noFill/>
            <a:miter lim="800000"/>
            <a:headEnd/>
            <a:tailEnd/>
          </a:ln>
        </p:spPr>
      </p:pic>
      <p:grpSp>
        <p:nvGrpSpPr>
          <p:cNvPr id="6" name="5 - Ομάδα" descr="Ισοδύναμο κύκλωμα α"/>
          <p:cNvGrpSpPr/>
          <p:nvPr/>
        </p:nvGrpSpPr>
        <p:grpSpPr>
          <a:xfrm>
            <a:off x="4010025" y="2131715"/>
            <a:ext cx="4816475" cy="998538"/>
            <a:chOff x="4010025" y="981075"/>
            <a:chExt cx="4816475" cy="998538"/>
          </a:xfrm>
        </p:grpSpPr>
        <p:pic>
          <p:nvPicPr>
            <p:cNvPr id="7" name="Picture 20" descr="sedr42021_B06a"/>
            <p:cNvPicPr>
              <a:picLocks noChangeAspect="1" noChangeArrowheads="1"/>
            </p:cNvPicPr>
            <p:nvPr/>
          </p:nvPicPr>
          <p:blipFill>
            <a:blip r:embed="rId7" cstate="print"/>
            <a:srcRect/>
            <a:stretch>
              <a:fillRect/>
            </a:stretch>
          </p:blipFill>
          <p:spPr bwMode="auto">
            <a:xfrm>
              <a:off x="4010025" y="1066800"/>
              <a:ext cx="4816475" cy="912813"/>
            </a:xfrm>
            <a:prstGeom prst="rect">
              <a:avLst/>
            </a:prstGeom>
            <a:noFill/>
            <a:ln w="9525">
              <a:noFill/>
              <a:miter lim="800000"/>
              <a:headEnd/>
              <a:tailEnd/>
            </a:ln>
          </p:spPr>
        </p:pic>
        <p:sp>
          <p:nvSpPr>
            <p:cNvPr id="8" name="Rectangle 17"/>
            <p:cNvSpPr>
              <a:spLocks noChangeArrowheads="1"/>
            </p:cNvSpPr>
            <p:nvPr/>
          </p:nvSpPr>
          <p:spPr bwMode="auto">
            <a:xfrm>
              <a:off x="4643438" y="981075"/>
              <a:ext cx="3600450" cy="792163"/>
            </a:xfrm>
            <a:prstGeom prst="rect">
              <a:avLst/>
            </a:prstGeom>
            <a:noFill/>
            <a:ln w="25400">
              <a:solidFill>
                <a:schemeClr val="tx1"/>
              </a:solidFill>
              <a:miter lim="800000"/>
              <a:headEnd/>
              <a:tailEnd/>
            </a:ln>
          </p:spPr>
          <p:txBody>
            <a:bodyPr wrap="none" anchor="ctr"/>
            <a:lstStyle/>
            <a:p>
              <a:endParaRPr lang="en-US"/>
            </a:p>
          </p:txBody>
        </p:sp>
      </p:grpSp>
      <p:graphicFrame>
        <p:nvGraphicFramePr>
          <p:cNvPr id="9" name="Object 17"/>
          <p:cNvGraphicFramePr>
            <a:graphicFrameLocks noChangeAspect="1"/>
          </p:cNvGraphicFramePr>
          <p:nvPr>
            <p:extLst>
              <p:ext uri="{D42A27DB-BD31-4B8C-83A1-F6EECF244321}">
                <p14:modId xmlns:p14="http://schemas.microsoft.com/office/powerpoint/2010/main" val="4008787059"/>
              </p:ext>
            </p:extLst>
          </p:nvPr>
        </p:nvGraphicFramePr>
        <p:xfrm>
          <a:off x="899592" y="5483696"/>
          <a:ext cx="1907468" cy="897632"/>
        </p:xfrm>
        <a:graphic>
          <a:graphicData uri="http://schemas.openxmlformats.org/presentationml/2006/ole">
            <mc:AlternateContent xmlns:mc="http://schemas.openxmlformats.org/markup-compatibility/2006">
              <mc:Choice xmlns:v="urn:schemas-microsoft-com:vml" Requires="v">
                <p:oleObj spid="_x0000_s44075" name="Εξίσωση" r:id="rId8" imgW="1028520" imgH="457200" progId="Equation.3">
                  <p:embed/>
                </p:oleObj>
              </mc:Choice>
              <mc:Fallback>
                <p:oleObj name="Εξίσωση" r:id="rId8" imgW="1028520" imgH="4572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92" y="5483696"/>
                        <a:ext cx="1907468" cy="897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25" descr="Δίθυρο δικτύωμα β"/>
          <p:cNvPicPr>
            <a:picLocks noChangeAspect="1" noChangeArrowheads="1"/>
          </p:cNvPicPr>
          <p:nvPr/>
        </p:nvPicPr>
        <p:blipFill>
          <a:blip r:embed="rId10" cstate="print"/>
          <a:srcRect/>
          <a:stretch>
            <a:fillRect/>
          </a:stretch>
        </p:blipFill>
        <p:spPr bwMode="auto">
          <a:xfrm>
            <a:off x="152400" y="4501480"/>
            <a:ext cx="3124200" cy="836613"/>
          </a:xfrm>
          <a:prstGeom prst="rect">
            <a:avLst/>
          </a:prstGeom>
          <a:noFill/>
          <a:ln w="9525">
            <a:noFill/>
            <a:miter lim="800000"/>
            <a:headEnd/>
            <a:tailEnd/>
          </a:ln>
        </p:spPr>
      </p:pic>
      <p:grpSp>
        <p:nvGrpSpPr>
          <p:cNvPr id="11" name="10 - Ομάδα" descr="Ισοδύναμο κύκλωμα β"/>
          <p:cNvGrpSpPr/>
          <p:nvPr/>
        </p:nvGrpSpPr>
        <p:grpSpPr>
          <a:xfrm>
            <a:off x="3886200" y="4374480"/>
            <a:ext cx="5011738" cy="1355725"/>
            <a:chOff x="3886200" y="2159000"/>
            <a:chExt cx="5011738" cy="1355725"/>
          </a:xfrm>
        </p:grpSpPr>
        <p:pic>
          <p:nvPicPr>
            <p:cNvPr id="12" name="Picture 21" descr="sedr42021_B06b"/>
            <p:cNvPicPr>
              <a:picLocks noChangeAspect="1" noChangeArrowheads="1"/>
            </p:cNvPicPr>
            <p:nvPr/>
          </p:nvPicPr>
          <p:blipFill>
            <a:blip r:embed="rId11" cstate="print"/>
            <a:srcRect/>
            <a:stretch>
              <a:fillRect/>
            </a:stretch>
          </p:blipFill>
          <p:spPr bwMode="auto">
            <a:xfrm>
              <a:off x="3886200" y="2159000"/>
              <a:ext cx="5011738" cy="1355725"/>
            </a:xfrm>
            <a:prstGeom prst="rect">
              <a:avLst/>
            </a:prstGeom>
            <a:noFill/>
            <a:ln w="9525">
              <a:noFill/>
              <a:miter lim="800000"/>
              <a:headEnd/>
              <a:tailEnd/>
            </a:ln>
          </p:spPr>
        </p:pic>
        <p:sp>
          <p:nvSpPr>
            <p:cNvPr id="13" name="Rectangle 18"/>
            <p:cNvSpPr>
              <a:spLocks noChangeArrowheads="1"/>
            </p:cNvSpPr>
            <p:nvPr/>
          </p:nvSpPr>
          <p:spPr bwMode="auto">
            <a:xfrm>
              <a:off x="4572000" y="2205038"/>
              <a:ext cx="3671888" cy="1008062"/>
            </a:xfrm>
            <a:prstGeom prst="rect">
              <a:avLst/>
            </a:prstGeom>
            <a:noFill/>
            <a:ln w="25400">
              <a:solidFill>
                <a:schemeClr val="tx1"/>
              </a:solidFill>
              <a:miter lim="800000"/>
              <a:headEnd/>
              <a:tailEnd/>
            </a:ln>
          </p:spPr>
          <p:txBody>
            <a:bodyPr wrap="none" anchor="ctr"/>
            <a:lstStyle/>
            <a:p>
              <a:endParaRPr lang="en-US"/>
            </a:p>
          </p:txBody>
        </p:sp>
      </p:grpSp>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Ισοδύναμα Κυκλώματα για τα αντίστοιχα δίθυρα (2 από 2)</a:t>
            </a:r>
            <a:endParaRPr lang="en-US" dirty="0"/>
          </a:p>
        </p:txBody>
      </p:sp>
      <p:graphicFrame>
        <p:nvGraphicFramePr>
          <p:cNvPr id="14" name="Object 18"/>
          <p:cNvGraphicFramePr>
            <a:graphicFrameLocks noChangeAspect="1"/>
          </p:cNvGraphicFramePr>
          <p:nvPr/>
        </p:nvGraphicFramePr>
        <p:xfrm>
          <a:off x="899592" y="2996753"/>
          <a:ext cx="1942876" cy="864295"/>
        </p:xfrm>
        <a:graphic>
          <a:graphicData uri="http://schemas.openxmlformats.org/presentationml/2006/ole">
            <mc:AlternateContent xmlns:mc="http://schemas.openxmlformats.org/markup-compatibility/2006">
              <mc:Choice xmlns:v="urn:schemas-microsoft-com:vml" Requires="v">
                <p:oleObj spid="_x0000_s45100" name="Εξίσωση" r:id="rId4" imgW="1028520" imgH="457200" progId="Equation.3">
                  <p:embed/>
                </p:oleObj>
              </mc:Choice>
              <mc:Fallback>
                <p:oleObj name="Εξίσωση" r:id="rId4" imgW="1028520" imgH="4572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996753"/>
                        <a:ext cx="1942876" cy="864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6" descr="Δίθυρο δικτύωμα"/>
          <p:cNvPicPr>
            <a:picLocks noChangeAspect="1" noChangeArrowheads="1"/>
          </p:cNvPicPr>
          <p:nvPr/>
        </p:nvPicPr>
        <p:blipFill>
          <a:blip r:embed="rId6" cstate="print"/>
          <a:srcRect/>
          <a:stretch>
            <a:fillRect/>
          </a:stretch>
        </p:blipFill>
        <p:spPr bwMode="auto">
          <a:xfrm>
            <a:off x="152400" y="1888976"/>
            <a:ext cx="3276600" cy="990600"/>
          </a:xfrm>
          <a:prstGeom prst="rect">
            <a:avLst/>
          </a:prstGeom>
          <a:noFill/>
          <a:ln w="9525">
            <a:noFill/>
            <a:miter lim="800000"/>
            <a:headEnd/>
            <a:tailEnd/>
          </a:ln>
        </p:spPr>
      </p:pic>
      <p:pic>
        <p:nvPicPr>
          <p:cNvPr id="16" name="Picture 27" descr="Δίθυρο δικτύωμα"/>
          <p:cNvPicPr>
            <a:picLocks noChangeAspect="1" noChangeArrowheads="1"/>
          </p:cNvPicPr>
          <p:nvPr/>
        </p:nvPicPr>
        <p:blipFill>
          <a:blip r:embed="rId7" cstate="print"/>
          <a:srcRect/>
          <a:stretch>
            <a:fillRect/>
          </a:stretch>
        </p:blipFill>
        <p:spPr bwMode="auto">
          <a:xfrm>
            <a:off x="228600" y="4421088"/>
            <a:ext cx="3124200" cy="990600"/>
          </a:xfrm>
          <a:prstGeom prst="rect">
            <a:avLst/>
          </a:prstGeom>
          <a:noFill/>
          <a:ln w="9525">
            <a:noFill/>
            <a:miter lim="800000"/>
            <a:headEnd/>
            <a:tailEnd/>
          </a:ln>
        </p:spPr>
      </p:pic>
      <p:graphicFrame>
        <p:nvGraphicFramePr>
          <p:cNvPr id="17" name="Object 28"/>
          <p:cNvGraphicFramePr>
            <a:graphicFrameLocks noChangeAspect="1"/>
          </p:cNvGraphicFramePr>
          <p:nvPr/>
        </p:nvGraphicFramePr>
        <p:xfrm>
          <a:off x="827584" y="5517232"/>
          <a:ext cx="2051544" cy="869057"/>
        </p:xfrm>
        <a:graphic>
          <a:graphicData uri="http://schemas.openxmlformats.org/presentationml/2006/ole">
            <mc:AlternateContent xmlns:mc="http://schemas.openxmlformats.org/markup-compatibility/2006">
              <mc:Choice xmlns:v="urn:schemas-microsoft-com:vml" Requires="v">
                <p:oleObj spid="_x0000_s45101" name="Εξίσωση" r:id="rId8" imgW="1079280" imgH="457200" progId="Equation.3">
                  <p:embed/>
                </p:oleObj>
              </mc:Choice>
              <mc:Fallback>
                <p:oleObj name="Εξίσωση" r:id="rId8" imgW="1079280" imgH="457200" progId="Equation.3">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5517232"/>
                        <a:ext cx="2051544" cy="8690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17 - Ομάδα" descr="Ισοδύναμο κύκλωμα 1"/>
          <p:cNvGrpSpPr/>
          <p:nvPr/>
        </p:nvGrpSpPr>
        <p:grpSpPr>
          <a:xfrm>
            <a:off x="3886200" y="1849289"/>
            <a:ext cx="4975225" cy="1354137"/>
            <a:chOff x="3886200" y="3694113"/>
            <a:chExt cx="4975225" cy="1354137"/>
          </a:xfrm>
        </p:grpSpPr>
        <p:pic>
          <p:nvPicPr>
            <p:cNvPr id="19" name="Picture 22" descr="Ισοδύναμο κύκλωμα 1"/>
            <p:cNvPicPr>
              <a:picLocks noChangeAspect="1" noChangeArrowheads="1"/>
            </p:cNvPicPr>
            <p:nvPr/>
          </p:nvPicPr>
          <p:blipFill>
            <a:blip r:embed="rId10" cstate="print"/>
            <a:srcRect/>
            <a:stretch>
              <a:fillRect/>
            </a:stretch>
          </p:blipFill>
          <p:spPr bwMode="auto">
            <a:xfrm>
              <a:off x="3886200" y="3694113"/>
              <a:ext cx="4975225" cy="1354137"/>
            </a:xfrm>
            <a:prstGeom prst="rect">
              <a:avLst/>
            </a:prstGeom>
            <a:noFill/>
            <a:ln w="9525">
              <a:noFill/>
              <a:miter lim="800000"/>
              <a:headEnd/>
              <a:tailEnd/>
            </a:ln>
          </p:spPr>
        </p:pic>
        <p:sp>
          <p:nvSpPr>
            <p:cNvPr id="20" name="Rectangle 19" descr="[DECORATIVE]"/>
            <p:cNvSpPr>
              <a:spLocks noChangeArrowheads="1"/>
            </p:cNvSpPr>
            <p:nvPr/>
          </p:nvSpPr>
          <p:spPr bwMode="auto">
            <a:xfrm>
              <a:off x="4572000" y="3716338"/>
              <a:ext cx="3600450" cy="1009650"/>
            </a:xfrm>
            <a:prstGeom prst="rect">
              <a:avLst/>
            </a:prstGeom>
            <a:noFill/>
            <a:ln w="25400">
              <a:solidFill>
                <a:schemeClr val="tx1"/>
              </a:solidFill>
              <a:miter lim="800000"/>
              <a:headEnd/>
              <a:tailEnd/>
            </a:ln>
          </p:spPr>
          <p:txBody>
            <a:bodyPr wrap="none" anchor="ctr"/>
            <a:lstStyle/>
            <a:p>
              <a:endParaRPr lang="en-US"/>
            </a:p>
          </p:txBody>
        </p:sp>
      </p:grpSp>
      <p:grpSp>
        <p:nvGrpSpPr>
          <p:cNvPr id="21" name="20 - Ομάδα" descr="Ισοδύναμο κύκλωμα 2"/>
          <p:cNvGrpSpPr/>
          <p:nvPr/>
        </p:nvGrpSpPr>
        <p:grpSpPr>
          <a:xfrm>
            <a:off x="3886200" y="4392513"/>
            <a:ext cx="4994275" cy="1323975"/>
            <a:chOff x="3886200" y="5229225"/>
            <a:chExt cx="4994275" cy="1323975"/>
          </a:xfrm>
        </p:grpSpPr>
        <p:pic>
          <p:nvPicPr>
            <p:cNvPr id="22" name="Picture 23" descr="Ισοδύναμο κύκλωμα 2"/>
            <p:cNvPicPr>
              <a:picLocks noChangeAspect="1" noChangeArrowheads="1"/>
            </p:cNvPicPr>
            <p:nvPr/>
          </p:nvPicPr>
          <p:blipFill>
            <a:blip r:embed="rId11" cstate="print"/>
            <a:srcRect/>
            <a:stretch>
              <a:fillRect/>
            </a:stretch>
          </p:blipFill>
          <p:spPr bwMode="auto">
            <a:xfrm>
              <a:off x="3886200" y="5229225"/>
              <a:ext cx="4994275" cy="1323975"/>
            </a:xfrm>
            <a:prstGeom prst="rect">
              <a:avLst/>
            </a:prstGeom>
            <a:noFill/>
            <a:ln w="9525">
              <a:noFill/>
              <a:miter lim="800000"/>
              <a:headEnd/>
              <a:tailEnd/>
            </a:ln>
          </p:spPr>
        </p:pic>
        <p:sp>
          <p:nvSpPr>
            <p:cNvPr id="23" name="Rectangle 20" descr="[DECORATIVE]"/>
            <p:cNvSpPr>
              <a:spLocks noChangeArrowheads="1"/>
            </p:cNvSpPr>
            <p:nvPr/>
          </p:nvSpPr>
          <p:spPr bwMode="auto">
            <a:xfrm>
              <a:off x="4652963" y="5270500"/>
              <a:ext cx="3600450" cy="1009650"/>
            </a:xfrm>
            <a:prstGeom prst="rect">
              <a:avLst/>
            </a:prstGeom>
            <a:noFill/>
            <a:ln w="25400">
              <a:solidFill>
                <a:schemeClr val="tx1"/>
              </a:solidFill>
              <a:miter lim="800000"/>
              <a:headEnd/>
              <a:tailEnd/>
            </a:ln>
          </p:spPr>
          <p:txBody>
            <a:bodyPr wrap="none" anchor="ctr"/>
            <a:lstStyle/>
            <a:p>
              <a:endParaRPr lang="en-US"/>
            </a:p>
          </p:txBody>
        </p:sp>
      </p:grpSp>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dirty="0" smtClean="0"/>
              <a:t>Αντιστοιχία μεταξύ των παραμέτρων</a:t>
            </a:r>
            <a:endParaRPr lang="en-US" dirty="0"/>
          </a:p>
        </p:txBody>
      </p:sp>
      <p:sp>
        <p:nvSpPr>
          <p:cNvPr id="5" name="4 - Θέση περιεχομένου"/>
          <p:cNvSpPr>
            <a:spLocks noGrp="1"/>
          </p:cNvSpPr>
          <p:nvPr>
            <p:ph idx="1"/>
          </p:nvPr>
        </p:nvSpPr>
        <p:spPr/>
        <p:txBody>
          <a:bodyPr>
            <a:normAutofit/>
          </a:bodyPr>
          <a:lstStyle/>
          <a:p>
            <a:pPr indent="0">
              <a:buNone/>
            </a:pPr>
            <a:r>
              <a:rPr lang="el-GR" sz="2800" dirty="0" smtClean="0">
                <a:latin typeface="Calibri" pitchFamily="34" charset="0"/>
                <a:cs typeface="Arial" charset="0"/>
              </a:rPr>
              <a:t>Αν γνωρίζ</a:t>
            </a:r>
            <a:r>
              <a:rPr lang="el-GR" sz="2800" dirty="0" smtClean="0">
                <a:cs typeface="Arial" charset="0"/>
              </a:rPr>
              <a:t>ουμε</a:t>
            </a:r>
            <a:r>
              <a:rPr lang="el-GR" sz="2800" dirty="0" smtClean="0">
                <a:latin typeface="Calibri" pitchFamily="34" charset="0"/>
                <a:cs typeface="Arial" charset="0"/>
              </a:rPr>
              <a:t> τις </a:t>
            </a:r>
            <a:r>
              <a:rPr lang="en-US" sz="2800" dirty="0" smtClean="0">
                <a:latin typeface="Calibri" pitchFamily="34" charset="0"/>
                <a:cs typeface="Arial" charset="0"/>
              </a:rPr>
              <a:t>y</a:t>
            </a:r>
            <a:r>
              <a:rPr lang="el-GR" sz="2800" dirty="0" smtClean="0">
                <a:latin typeface="Calibri" pitchFamily="34" charset="0"/>
                <a:cs typeface="Arial" charset="0"/>
              </a:rPr>
              <a:t> παραμέτρους </a:t>
            </a:r>
            <a:r>
              <a:rPr lang="el-GR" sz="2800" dirty="0" smtClean="0">
                <a:cs typeface="Arial" charset="0"/>
              </a:rPr>
              <a:t>ενός </a:t>
            </a:r>
            <a:r>
              <a:rPr lang="el-GR" sz="2800" dirty="0" err="1" smtClean="0">
                <a:cs typeface="Arial" charset="0"/>
              </a:rPr>
              <a:t>τετραπόλου</a:t>
            </a:r>
            <a:r>
              <a:rPr lang="el-GR" sz="2800" dirty="0" smtClean="0">
                <a:cs typeface="Arial" charset="0"/>
              </a:rPr>
              <a:t> μπορούμε να</a:t>
            </a:r>
            <a:r>
              <a:rPr lang="el-GR" sz="2800" dirty="0" smtClean="0">
                <a:latin typeface="Calibri" pitchFamily="34" charset="0"/>
                <a:cs typeface="Arial" charset="0"/>
              </a:rPr>
              <a:t> υπολογίσουμε τις </a:t>
            </a:r>
            <a:r>
              <a:rPr lang="en-US" sz="2800" dirty="0" smtClean="0">
                <a:latin typeface="Calibri" pitchFamily="34" charset="0"/>
                <a:cs typeface="Arial" charset="0"/>
              </a:rPr>
              <a:t>h</a:t>
            </a:r>
            <a:r>
              <a:rPr lang="el-GR" sz="2800" dirty="0" smtClean="0">
                <a:latin typeface="Calibri" pitchFamily="34" charset="0"/>
                <a:cs typeface="Arial" charset="0"/>
              </a:rPr>
              <a:t> παραμέτρους.</a:t>
            </a:r>
            <a:endParaRPr lang="el-GR" sz="2800" dirty="0" smtClean="0"/>
          </a:p>
          <a:p>
            <a:pPr indent="0" algn="ctr">
              <a:buNone/>
            </a:pPr>
            <a:r>
              <a:rPr lang="el-GR" sz="2800" b="1" dirty="0" smtClean="0">
                <a:latin typeface="Calibri" pitchFamily="34" charset="0"/>
                <a:cs typeface="Arial" charset="0"/>
              </a:rPr>
              <a:t>Απόδειξη</a:t>
            </a:r>
          </a:p>
          <a:p>
            <a:pPr indent="0">
              <a:buNone/>
            </a:pPr>
            <a:r>
              <a:rPr lang="el-GR" sz="2800" dirty="0" smtClean="0">
                <a:latin typeface="Calibri" pitchFamily="34" charset="0"/>
                <a:cs typeface="Arial" charset="0"/>
              </a:rPr>
              <a:t>Εφ’</a:t>
            </a:r>
            <a:r>
              <a:rPr lang="el-GR" sz="2800" dirty="0" smtClean="0">
                <a:cs typeface="Arial" charset="0"/>
              </a:rPr>
              <a:t> </a:t>
            </a:r>
            <a:r>
              <a:rPr lang="el-GR" sz="2800" dirty="0" smtClean="0">
                <a:latin typeface="Calibri" pitchFamily="34" charset="0"/>
                <a:cs typeface="Arial" charset="0"/>
              </a:rPr>
              <a:t>όσον </a:t>
            </a:r>
            <a:r>
              <a:rPr lang="el-GR" sz="2800" dirty="0" smtClean="0">
                <a:cs typeface="Arial" charset="0"/>
              </a:rPr>
              <a:t>οι παράμετροι </a:t>
            </a:r>
            <a:r>
              <a:rPr lang="en-US" sz="2800" dirty="0" smtClean="0">
                <a:latin typeface="Calibri" pitchFamily="34" charset="0"/>
                <a:cs typeface="Arial" charset="0"/>
              </a:rPr>
              <a:t>y </a:t>
            </a:r>
            <a:r>
              <a:rPr lang="el-GR" sz="2800" dirty="0" smtClean="0">
                <a:latin typeface="Calibri" pitchFamily="34" charset="0"/>
                <a:cs typeface="Arial" charset="0"/>
              </a:rPr>
              <a:t>και </a:t>
            </a:r>
            <a:r>
              <a:rPr lang="en-US" sz="2800" dirty="0" smtClean="0">
                <a:latin typeface="Calibri" pitchFamily="34" charset="0"/>
                <a:cs typeface="Arial" charset="0"/>
              </a:rPr>
              <a:t>h </a:t>
            </a:r>
            <a:r>
              <a:rPr lang="el-GR" sz="2800" dirty="0" smtClean="0">
                <a:cs typeface="Arial" charset="0"/>
              </a:rPr>
              <a:t>αφορούν το ίδιο </a:t>
            </a:r>
            <a:r>
              <a:rPr lang="el-GR" sz="2800" dirty="0" err="1" smtClean="0">
                <a:cs typeface="Arial" charset="0"/>
              </a:rPr>
              <a:t>τετράπολο</a:t>
            </a:r>
            <a:r>
              <a:rPr lang="el-GR" sz="2800" dirty="0" smtClean="0">
                <a:cs typeface="Arial" charset="0"/>
              </a:rPr>
              <a:t> </a:t>
            </a:r>
            <a:r>
              <a:rPr lang="el-GR" sz="2800" dirty="0" smtClean="0">
                <a:latin typeface="Calibri" pitchFamily="34" charset="0"/>
                <a:cs typeface="Arial" charset="0"/>
              </a:rPr>
              <a:t>θα </a:t>
            </a:r>
            <a:r>
              <a:rPr lang="el-GR" sz="2800" dirty="0" smtClean="0">
                <a:cs typeface="Arial" charset="0"/>
              </a:rPr>
              <a:t>πρέπει τα αντίστοιχα δικτυώματα να είναι </a:t>
            </a:r>
            <a:r>
              <a:rPr lang="el-GR" sz="2800" dirty="0" smtClean="0">
                <a:latin typeface="Calibri" pitchFamily="34" charset="0"/>
                <a:cs typeface="Arial" charset="0"/>
              </a:rPr>
              <a:t>ισοδύναμα μεταξύ τους</a:t>
            </a:r>
            <a:r>
              <a:rPr lang="en-US" sz="2800" dirty="0" smtClean="0">
                <a:latin typeface="Calibri" pitchFamily="34" charset="0"/>
                <a:cs typeface="Arial" charset="0"/>
              </a:rPr>
              <a:t>.</a:t>
            </a:r>
          </a:p>
        </p:txBody>
      </p:sp>
      <p:grpSp>
        <p:nvGrpSpPr>
          <p:cNvPr id="6" name="Group 23" descr="Τετράπολο δικτύωμα"/>
          <p:cNvGrpSpPr>
            <a:grpSpLocks/>
          </p:cNvGrpSpPr>
          <p:nvPr/>
        </p:nvGrpSpPr>
        <p:grpSpPr bwMode="auto">
          <a:xfrm>
            <a:off x="1140668" y="4589487"/>
            <a:ext cx="6743700" cy="1647825"/>
            <a:chOff x="624" y="1394"/>
            <a:chExt cx="4248" cy="1038"/>
          </a:xfrm>
        </p:grpSpPr>
        <p:pic>
          <p:nvPicPr>
            <p:cNvPr id="7" name="Picture 2"/>
            <p:cNvPicPr>
              <a:picLocks noChangeAspect="1" noChangeArrowheads="1"/>
            </p:cNvPicPr>
            <p:nvPr/>
          </p:nvPicPr>
          <p:blipFill>
            <a:blip r:embed="rId4" cstate="print"/>
            <a:srcRect/>
            <a:stretch>
              <a:fillRect/>
            </a:stretch>
          </p:blipFill>
          <p:spPr bwMode="auto">
            <a:xfrm>
              <a:off x="3216" y="1394"/>
              <a:ext cx="1560" cy="103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768" y="1394"/>
              <a:ext cx="1560" cy="1038"/>
            </a:xfrm>
            <a:prstGeom prst="rect">
              <a:avLst/>
            </a:prstGeom>
            <a:noFill/>
            <a:ln w="9525">
              <a:noFill/>
              <a:miter lim="800000"/>
              <a:headEnd/>
              <a:tailEnd/>
            </a:ln>
          </p:spPr>
        </p:pic>
        <p:graphicFrame>
          <p:nvGraphicFramePr>
            <p:cNvPr id="9" name="Object 4"/>
            <p:cNvGraphicFramePr>
              <a:graphicFrameLocks noChangeAspect="1"/>
            </p:cNvGraphicFramePr>
            <p:nvPr/>
          </p:nvGraphicFramePr>
          <p:xfrm>
            <a:off x="624" y="1538"/>
            <a:ext cx="216" cy="136"/>
          </p:xfrm>
          <a:graphic>
            <a:graphicData uri="http://schemas.openxmlformats.org/presentationml/2006/ole">
              <mc:AlternateContent xmlns:mc="http://schemas.openxmlformats.org/markup-compatibility/2006">
                <mc:Choice xmlns:v="urn:schemas-microsoft-com:vml" Requires="v">
                  <p:oleObj spid="_x0000_s46302" name="Equation" r:id="rId5" imgW="342720" imgH="215640" progId="Equation.3">
                    <p:embed/>
                  </p:oleObj>
                </mc:Choice>
                <mc:Fallback>
                  <p:oleObj name="Equation" r:id="rId5" imgW="3427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1538"/>
                          <a:ext cx="216"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nvGraphicFramePr>
          <p:xfrm>
            <a:off x="624" y="1922"/>
            <a:ext cx="96" cy="136"/>
          </p:xfrm>
          <a:graphic>
            <a:graphicData uri="http://schemas.openxmlformats.org/presentationml/2006/ole">
              <mc:AlternateContent xmlns:mc="http://schemas.openxmlformats.org/markup-compatibility/2006">
                <mc:Choice xmlns:v="urn:schemas-microsoft-com:vml" Requires="v">
                  <p:oleObj spid="_x0000_s46303" name="Equation" r:id="rId7" imgW="152280" imgH="215640" progId="Equation.3">
                    <p:embed/>
                  </p:oleObj>
                </mc:Choice>
                <mc:Fallback>
                  <p:oleObj name="Equation" r:id="rId7" imgW="152280" imgH="215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 y="1922"/>
                          <a:ext cx="96"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2208" y="1538"/>
            <a:ext cx="216" cy="136"/>
          </p:xfrm>
          <a:graphic>
            <a:graphicData uri="http://schemas.openxmlformats.org/presentationml/2006/ole">
              <mc:AlternateContent xmlns:mc="http://schemas.openxmlformats.org/markup-compatibility/2006">
                <mc:Choice xmlns:v="urn:schemas-microsoft-com:vml" Requires="v">
                  <p:oleObj spid="_x0000_s46304" name="Equation" r:id="rId9" imgW="342720" imgH="215640" progId="Equation.3">
                    <p:embed/>
                  </p:oleObj>
                </mc:Choice>
                <mc:Fallback>
                  <p:oleObj name="Equation" r:id="rId9" imgW="342720" imgH="215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8" y="1538"/>
                          <a:ext cx="216"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7"/>
            <p:cNvGraphicFramePr>
              <a:graphicFrameLocks noChangeAspect="1"/>
            </p:cNvGraphicFramePr>
            <p:nvPr/>
          </p:nvGraphicFramePr>
          <p:xfrm>
            <a:off x="2304" y="1922"/>
            <a:ext cx="104" cy="136"/>
          </p:xfrm>
          <a:graphic>
            <a:graphicData uri="http://schemas.openxmlformats.org/presentationml/2006/ole">
              <mc:AlternateContent xmlns:mc="http://schemas.openxmlformats.org/markup-compatibility/2006">
                <mc:Choice xmlns:v="urn:schemas-microsoft-com:vml" Requires="v">
                  <p:oleObj spid="_x0000_s46305" name="Equation" r:id="rId11" imgW="164880" imgH="215640" progId="Equation.3">
                    <p:embed/>
                  </p:oleObj>
                </mc:Choice>
                <mc:Fallback>
                  <p:oleObj name="Equation" r:id="rId11" imgW="164880" imgH="21564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4" y="1922"/>
                          <a:ext cx="104"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8"/>
            <p:cNvGraphicFramePr>
              <a:graphicFrameLocks noChangeAspect="1"/>
            </p:cNvGraphicFramePr>
            <p:nvPr/>
          </p:nvGraphicFramePr>
          <p:xfrm>
            <a:off x="3072" y="1538"/>
            <a:ext cx="216" cy="136"/>
          </p:xfrm>
          <a:graphic>
            <a:graphicData uri="http://schemas.openxmlformats.org/presentationml/2006/ole">
              <mc:AlternateContent xmlns:mc="http://schemas.openxmlformats.org/markup-compatibility/2006">
                <mc:Choice xmlns:v="urn:schemas-microsoft-com:vml" Requires="v">
                  <p:oleObj spid="_x0000_s46306" name="Equation" r:id="rId13" imgW="342720" imgH="215640" progId="Equation.3">
                    <p:embed/>
                  </p:oleObj>
                </mc:Choice>
                <mc:Fallback>
                  <p:oleObj name="Equation" r:id="rId13" imgW="342720" imgH="215640" progId="Equation.3">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72" y="1538"/>
                          <a:ext cx="216"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9"/>
            <p:cNvGraphicFramePr>
              <a:graphicFrameLocks noChangeAspect="1"/>
            </p:cNvGraphicFramePr>
            <p:nvPr/>
          </p:nvGraphicFramePr>
          <p:xfrm>
            <a:off x="3072" y="1922"/>
            <a:ext cx="96" cy="136"/>
          </p:xfrm>
          <a:graphic>
            <a:graphicData uri="http://schemas.openxmlformats.org/presentationml/2006/ole">
              <mc:AlternateContent xmlns:mc="http://schemas.openxmlformats.org/markup-compatibility/2006">
                <mc:Choice xmlns:v="urn:schemas-microsoft-com:vml" Requires="v">
                  <p:oleObj spid="_x0000_s46307" name="Equation" r:id="rId15" imgW="152280" imgH="215640" progId="Equation.3">
                    <p:embed/>
                  </p:oleObj>
                </mc:Choice>
                <mc:Fallback>
                  <p:oleObj name="Equation" r:id="rId15" imgW="152280" imgH="215640" progId="Equation.3">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72" y="1922"/>
                          <a:ext cx="96"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0"/>
            <p:cNvGraphicFramePr>
              <a:graphicFrameLocks noChangeAspect="1"/>
            </p:cNvGraphicFramePr>
            <p:nvPr/>
          </p:nvGraphicFramePr>
          <p:xfrm>
            <a:off x="4656" y="1538"/>
            <a:ext cx="216" cy="136"/>
          </p:xfrm>
          <a:graphic>
            <a:graphicData uri="http://schemas.openxmlformats.org/presentationml/2006/ole">
              <mc:AlternateContent xmlns:mc="http://schemas.openxmlformats.org/markup-compatibility/2006">
                <mc:Choice xmlns:v="urn:schemas-microsoft-com:vml" Requires="v">
                  <p:oleObj spid="_x0000_s46308" name="Equation" r:id="rId17" imgW="342720" imgH="215640" progId="Equation.3">
                    <p:embed/>
                  </p:oleObj>
                </mc:Choice>
                <mc:Fallback>
                  <p:oleObj name="Equation" r:id="rId17" imgW="342720" imgH="215640" progId="Equation.3">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56" y="1538"/>
                          <a:ext cx="216"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nvGraphicFramePr>
          <p:xfrm>
            <a:off x="4752" y="1922"/>
            <a:ext cx="104" cy="136"/>
          </p:xfrm>
          <a:graphic>
            <a:graphicData uri="http://schemas.openxmlformats.org/presentationml/2006/ole">
              <mc:AlternateContent xmlns:mc="http://schemas.openxmlformats.org/markup-compatibility/2006">
                <mc:Choice xmlns:v="urn:schemas-microsoft-com:vml" Requires="v">
                  <p:oleObj spid="_x0000_s46309" name="Equation" r:id="rId19" imgW="164880" imgH="215640" progId="Equation.3">
                    <p:embed/>
                  </p:oleObj>
                </mc:Choice>
                <mc:Fallback>
                  <p:oleObj name="Equation" r:id="rId19" imgW="164880" imgH="215640" progId="Equation.3">
                    <p:embed/>
                    <p:pic>
                      <p:nvPicPr>
                        <p:cNvPr id="0"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52" y="1922"/>
                          <a:ext cx="104"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nvGraphicFramePr>
          <p:xfrm>
            <a:off x="2592" y="1778"/>
            <a:ext cx="343" cy="236"/>
          </p:xfrm>
          <a:graphic>
            <a:graphicData uri="http://schemas.openxmlformats.org/presentationml/2006/ole">
              <mc:AlternateContent xmlns:mc="http://schemas.openxmlformats.org/markup-compatibility/2006">
                <mc:Choice xmlns:v="urn:schemas-microsoft-com:vml" Requires="v">
                  <p:oleObj spid="_x0000_s46310" name="Equation" r:id="rId21" imgW="203040" imgH="139680" progId="Equation.3">
                    <p:embed/>
                  </p:oleObj>
                </mc:Choice>
                <mc:Fallback>
                  <p:oleObj name="Equation" r:id="rId21" imgW="203040" imgH="139680" progId="Equation.3">
                    <p:embed/>
                    <p:pic>
                      <p:nvPicPr>
                        <p:cNvPr id="0"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92" y="1778"/>
                          <a:ext cx="343"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nvGraphicFramePr>
          <p:xfrm>
            <a:off x="1051" y="1730"/>
            <a:ext cx="907" cy="384"/>
          </p:xfrm>
          <a:graphic>
            <a:graphicData uri="http://schemas.openxmlformats.org/presentationml/2006/ole">
              <mc:AlternateContent xmlns:mc="http://schemas.openxmlformats.org/markup-compatibility/2006">
                <mc:Choice xmlns:v="urn:schemas-microsoft-com:vml" Requires="v">
                  <p:oleObj spid="_x0000_s46311" name="Εξίσωση" r:id="rId23" imgW="1079280" imgH="457200" progId="Equation.3">
                    <p:embed/>
                  </p:oleObj>
                </mc:Choice>
                <mc:Fallback>
                  <p:oleObj name="Εξίσωση" r:id="rId23" imgW="1079280" imgH="457200" progId="Equation.3">
                    <p:embed/>
                    <p:pic>
                      <p:nvPicPr>
                        <p:cNvPr id="0"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51" y="1730"/>
                          <a:ext cx="907"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p:cNvGraphicFramePr>
              <a:graphicFrameLocks noChangeAspect="1"/>
            </p:cNvGraphicFramePr>
            <p:nvPr/>
          </p:nvGraphicFramePr>
          <p:xfrm>
            <a:off x="3520" y="1730"/>
            <a:ext cx="863" cy="384"/>
          </p:xfrm>
          <a:graphic>
            <a:graphicData uri="http://schemas.openxmlformats.org/presentationml/2006/ole">
              <mc:AlternateContent xmlns:mc="http://schemas.openxmlformats.org/markup-compatibility/2006">
                <mc:Choice xmlns:v="urn:schemas-microsoft-com:vml" Requires="v">
                  <p:oleObj spid="_x0000_s46312" name="Equation" r:id="rId25" imgW="1028520" imgH="457200" progId="Equation.3">
                    <p:embed/>
                  </p:oleObj>
                </mc:Choice>
                <mc:Fallback>
                  <p:oleObj name="Equation" r:id="rId25" imgW="1028520" imgH="457200" progId="Equation.3">
                    <p:embed/>
                    <p:pic>
                      <p:nvPicPr>
                        <p:cNvPr id="0" name="Object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20" y="1730"/>
                          <a:ext cx="863"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Αντιστοιχία μεταξύ των παραμέτρων</a:t>
            </a:r>
            <a:br>
              <a:rPr lang="el-GR" dirty="0" smtClean="0"/>
            </a:br>
            <a:r>
              <a:rPr lang="el-GR" dirty="0" smtClean="0"/>
              <a:t>(συνέχεια απόδειξης)</a:t>
            </a:r>
            <a:endParaRPr lang="en-US" dirty="0"/>
          </a:p>
        </p:txBody>
      </p:sp>
      <p:sp>
        <p:nvSpPr>
          <p:cNvPr id="3" name="2 - Θέση περιεχομένου"/>
          <p:cNvSpPr>
            <a:spLocks noGrp="1"/>
          </p:cNvSpPr>
          <p:nvPr>
            <p:ph idx="1"/>
          </p:nvPr>
        </p:nvSpPr>
        <p:spPr/>
        <p:txBody>
          <a:bodyPr>
            <a:normAutofit lnSpcReduction="10000"/>
          </a:bodyPr>
          <a:lstStyle/>
          <a:p>
            <a:pPr indent="0">
              <a:buNone/>
            </a:pPr>
            <a:endParaRPr lang="el-GR" b="1" u="sng" dirty="0" smtClean="0">
              <a:cs typeface="Arial" charset="0"/>
            </a:endParaRPr>
          </a:p>
          <a:p>
            <a:pPr indent="0">
              <a:buNone/>
            </a:pPr>
            <a:endParaRPr lang="el-GR" b="1" u="sng" dirty="0" smtClean="0">
              <a:cs typeface="Arial" charset="0"/>
            </a:endParaRPr>
          </a:p>
          <a:p>
            <a:pPr indent="0">
              <a:buNone/>
            </a:pPr>
            <a:endParaRPr lang="el-GR" b="1" u="sng" dirty="0" smtClean="0">
              <a:cs typeface="Arial" charset="0"/>
            </a:endParaRPr>
          </a:p>
          <a:p>
            <a:pPr indent="0">
              <a:buNone/>
            </a:pPr>
            <a:endParaRPr lang="el-GR" b="1" u="sng" dirty="0" smtClean="0">
              <a:cs typeface="Arial" charset="0"/>
            </a:endParaRPr>
          </a:p>
          <a:p>
            <a:pPr indent="0">
              <a:buNone/>
            </a:pPr>
            <a:endParaRPr lang="el-GR" b="1" u="sng" dirty="0" smtClean="0">
              <a:cs typeface="Arial" charset="0"/>
            </a:endParaRPr>
          </a:p>
          <a:p>
            <a:pPr indent="0">
              <a:buNone/>
            </a:pPr>
            <a:r>
              <a:rPr lang="el-GR" b="1" dirty="0" smtClean="0">
                <a:cs typeface="Arial" charset="0"/>
              </a:rPr>
              <a:t>Γενικά</a:t>
            </a:r>
            <a:r>
              <a:rPr lang="en-US" dirty="0" smtClean="0">
                <a:latin typeface="Calibri" pitchFamily="34" charset="0"/>
                <a:cs typeface="Arial" charset="0"/>
              </a:rPr>
              <a:t>:</a:t>
            </a:r>
            <a:r>
              <a:rPr lang="el-GR" dirty="0" smtClean="0">
                <a:latin typeface="Calibri" pitchFamily="34" charset="0"/>
                <a:cs typeface="Arial" charset="0"/>
              </a:rPr>
              <a:t> Αν γνωρίζ</a:t>
            </a:r>
            <a:r>
              <a:rPr lang="el-GR" dirty="0" smtClean="0">
                <a:cs typeface="Arial" charset="0"/>
              </a:rPr>
              <a:t>ουμε ένα είδος παραμέτρων μπορούμε με τον τρόπο αυτό να υπολογίσουμε οποιοδήποτε άλλο.</a:t>
            </a:r>
            <a:endParaRPr lang="en-US" dirty="0" smtClean="0">
              <a:latin typeface="Calibri" pitchFamily="34" charset="0"/>
              <a:cs typeface="Arial" charset="0"/>
            </a:endParaRPr>
          </a:p>
        </p:txBody>
      </p:sp>
      <p:graphicFrame>
        <p:nvGraphicFramePr>
          <p:cNvPr id="5122" name="Object 16"/>
          <p:cNvGraphicFramePr>
            <a:graphicFrameLocks noChangeAspect="1"/>
          </p:cNvGraphicFramePr>
          <p:nvPr/>
        </p:nvGraphicFramePr>
        <p:xfrm>
          <a:off x="547688" y="1946647"/>
          <a:ext cx="8040687" cy="1295400"/>
        </p:xfrm>
        <a:graphic>
          <a:graphicData uri="http://schemas.openxmlformats.org/presentationml/2006/ole">
            <mc:AlternateContent xmlns:mc="http://schemas.openxmlformats.org/markup-compatibility/2006">
              <mc:Choice xmlns:v="urn:schemas-microsoft-com:vml" Requires="v">
                <p:oleObj spid="_x0000_s47144" name="Εξίσωση" r:id="rId4" imgW="5676840" imgH="914400" progId="Equation.3">
                  <p:embed/>
                </p:oleObj>
              </mc:Choice>
              <mc:Fallback>
                <p:oleObj name="Εξίσωση" r:id="rId4" imgW="5676840" imgH="9144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1946647"/>
                        <a:ext cx="8040687"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17"/>
          <p:cNvGraphicFramePr>
            <a:graphicFrameLocks noChangeAspect="1"/>
          </p:cNvGraphicFramePr>
          <p:nvPr/>
        </p:nvGraphicFramePr>
        <p:xfrm>
          <a:off x="601663" y="3315072"/>
          <a:ext cx="5454650" cy="762000"/>
        </p:xfrm>
        <a:graphic>
          <a:graphicData uri="http://schemas.openxmlformats.org/presentationml/2006/ole">
            <mc:AlternateContent xmlns:mc="http://schemas.openxmlformats.org/markup-compatibility/2006">
              <mc:Choice xmlns:v="urn:schemas-microsoft-com:vml" Requires="v">
                <p:oleObj spid="_x0000_s47145" name="Εξίσωση" r:id="rId6" imgW="3454200" imgH="482400" progId="Equation.3">
                  <p:embed/>
                </p:oleObj>
              </mc:Choice>
              <mc:Fallback>
                <p:oleObj name="Εξίσωση" r:id="rId6" imgW="3454200" imgH="4824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663" y="3315072"/>
                        <a:ext cx="545465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descr="Κύκλωμα με τρεις αντιστάσεις."/>
          <p:cNvSpPr>
            <a:spLocks noGrp="1"/>
          </p:cNvSpPr>
          <p:nvPr>
            <p:ph type="title"/>
          </p:nvPr>
        </p:nvSpPr>
        <p:spPr/>
        <p:txBody>
          <a:bodyPr/>
          <a:lstStyle/>
          <a:p>
            <a:r>
              <a:rPr lang="el-GR" dirty="0" smtClean="0"/>
              <a:t>Παράδειγμα (1 από 2)</a:t>
            </a:r>
            <a:endParaRPr lang="en-US" dirty="0"/>
          </a:p>
        </p:txBody>
      </p:sp>
      <p:sp>
        <p:nvSpPr>
          <p:cNvPr id="5" name="4 - Θέση περιεχομένου"/>
          <p:cNvSpPr>
            <a:spLocks noGrp="1"/>
          </p:cNvSpPr>
          <p:nvPr>
            <p:ph sz="half" idx="1"/>
          </p:nvPr>
        </p:nvSpPr>
        <p:spPr/>
        <p:txBody>
          <a:bodyPr/>
          <a:lstStyle/>
          <a:p>
            <a:pPr>
              <a:buNone/>
            </a:pPr>
            <a:r>
              <a:rPr lang="el-GR" dirty="0" smtClean="0"/>
              <a:t>	</a:t>
            </a:r>
          </a:p>
          <a:p>
            <a:pPr>
              <a:buNone/>
            </a:pPr>
            <a:endParaRPr lang="el-GR" dirty="0" smtClean="0"/>
          </a:p>
          <a:p>
            <a:pPr>
              <a:buNone/>
            </a:pPr>
            <a:r>
              <a:rPr lang="el-GR" dirty="0" smtClean="0"/>
              <a:t>	</a:t>
            </a:r>
          </a:p>
          <a:p>
            <a:pPr>
              <a:buNone/>
            </a:pPr>
            <a:r>
              <a:rPr lang="el-GR" dirty="0" smtClean="0"/>
              <a:t>	Υπολογίστε τις τιμές των z παραμέτρων του κυκλώματος</a:t>
            </a:r>
            <a:endParaRPr lang="en-US" dirty="0"/>
          </a:p>
        </p:txBody>
      </p:sp>
      <p:pic>
        <p:nvPicPr>
          <p:cNvPr id="11" name="10 - Θέση περιεχομένου" descr="Εικόνα5.jpg"/>
          <p:cNvPicPr>
            <a:picLocks noGrp="1" noChangeAspect="1"/>
          </p:cNvPicPr>
          <p:nvPr>
            <p:ph sz="half" idx="2"/>
          </p:nvPr>
        </p:nvPicPr>
        <p:blipFill>
          <a:blip r:embed="rId2" cstate="print"/>
          <a:stretch>
            <a:fillRect/>
          </a:stretch>
        </p:blipFill>
        <p:spPr>
          <a:xfrm>
            <a:off x="4937554" y="2994089"/>
            <a:ext cx="3459892" cy="1738184"/>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(2 από 2)</a:t>
            </a:r>
            <a:endParaRPr lang="en-US" dirty="0"/>
          </a:p>
        </p:txBody>
      </p:sp>
      <p:graphicFrame>
        <p:nvGraphicFramePr>
          <p:cNvPr id="6147" name="Object 13"/>
          <p:cNvGraphicFramePr>
            <a:graphicFrameLocks noChangeAspect="1"/>
          </p:cNvGraphicFramePr>
          <p:nvPr/>
        </p:nvGraphicFramePr>
        <p:xfrm>
          <a:off x="304354" y="1828801"/>
          <a:ext cx="3907606" cy="754482"/>
        </p:xfrm>
        <a:graphic>
          <a:graphicData uri="http://schemas.openxmlformats.org/presentationml/2006/ole">
            <mc:AlternateContent xmlns:mc="http://schemas.openxmlformats.org/markup-compatibility/2006">
              <mc:Choice xmlns:v="urn:schemas-microsoft-com:vml" Requires="v">
                <p:oleObj spid="_x0000_s49314" name="Εξίσωση" r:id="rId4" imgW="2539800" imgH="431640" progId="Equation.3">
                  <p:embed/>
                </p:oleObj>
              </mc:Choice>
              <mc:Fallback>
                <p:oleObj name="Εξίσωση" r:id="rId4" imgW="2539800" imgH="43164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54" y="1828801"/>
                        <a:ext cx="3907606" cy="754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14"/>
          <p:cNvGraphicFramePr>
            <a:graphicFrameLocks noChangeAspect="1"/>
          </p:cNvGraphicFramePr>
          <p:nvPr/>
        </p:nvGraphicFramePr>
        <p:xfrm>
          <a:off x="323850" y="2781300"/>
          <a:ext cx="2895600" cy="838200"/>
        </p:xfrm>
        <a:graphic>
          <a:graphicData uri="http://schemas.openxmlformats.org/presentationml/2006/ole">
            <mc:AlternateContent xmlns:mc="http://schemas.openxmlformats.org/markup-compatibility/2006">
              <mc:Choice xmlns:v="urn:schemas-microsoft-com:vml" Requires="v">
                <p:oleObj spid="_x0000_s49315" name="Εξίσωση" r:id="rId6" imgW="1244520" imgH="431640" progId="Equation.3">
                  <p:embed/>
                </p:oleObj>
              </mc:Choice>
              <mc:Fallback>
                <p:oleObj name="Εξίσωση" r:id="rId6" imgW="1244520" imgH="431640"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781300"/>
                        <a:ext cx="2895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17"/>
          <p:cNvGraphicFramePr>
            <a:graphicFrameLocks noChangeAspect="1"/>
          </p:cNvGraphicFramePr>
          <p:nvPr/>
        </p:nvGraphicFramePr>
        <p:xfrm>
          <a:off x="363538" y="3789363"/>
          <a:ext cx="3200400" cy="838200"/>
        </p:xfrm>
        <a:graphic>
          <a:graphicData uri="http://schemas.openxmlformats.org/presentationml/2006/ole">
            <mc:AlternateContent xmlns:mc="http://schemas.openxmlformats.org/markup-compatibility/2006">
              <mc:Choice xmlns:v="urn:schemas-microsoft-com:vml" Requires="v">
                <p:oleObj spid="_x0000_s49316" name="Εξίσωση" r:id="rId8" imgW="1676160" imgH="431640" progId="Equation.3">
                  <p:embed/>
                </p:oleObj>
              </mc:Choice>
              <mc:Fallback>
                <p:oleObj name="Εξίσωση" r:id="rId8" imgW="1676160" imgH="43164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38" y="3789363"/>
                        <a:ext cx="3200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18"/>
          <p:cNvGraphicFramePr>
            <a:graphicFrameLocks noChangeAspect="1"/>
          </p:cNvGraphicFramePr>
          <p:nvPr/>
        </p:nvGraphicFramePr>
        <p:xfrm>
          <a:off x="295275" y="4941888"/>
          <a:ext cx="3124200" cy="914400"/>
        </p:xfrm>
        <a:graphic>
          <a:graphicData uri="http://schemas.openxmlformats.org/presentationml/2006/ole">
            <mc:AlternateContent xmlns:mc="http://schemas.openxmlformats.org/markup-compatibility/2006">
              <mc:Choice xmlns:v="urn:schemas-microsoft-com:vml" Requires="v">
                <p:oleObj spid="_x0000_s49317" name="Εξίσωση" r:id="rId10" imgW="1688760" imgH="431640" progId="Equation.3">
                  <p:embed/>
                </p:oleObj>
              </mc:Choice>
              <mc:Fallback>
                <p:oleObj name="Εξίσωση" r:id="rId10" imgW="1688760" imgH="431640"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275" y="4941888"/>
                        <a:ext cx="3124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6" name="Object 12"/>
          <p:cNvGraphicFramePr>
            <a:graphicFrameLocks noChangeAspect="1"/>
          </p:cNvGraphicFramePr>
          <p:nvPr/>
        </p:nvGraphicFramePr>
        <p:xfrm>
          <a:off x="4679950" y="1827213"/>
          <a:ext cx="4095750" cy="750887"/>
        </p:xfrm>
        <a:graphic>
          <a:graphicData uri="http://schemas.openxmlformats.org/presentationml/2006/ole">
            <mc:AlternateContent xmlns:mc="http://schemas.openxmlformats.org/markup-compatibility/2006">
              <mc:Choice xmlns:v="urn:schemas-microsoft-com:vml" Requires="v">
                <p:oleObj spid="_x0000_s49318" name="Εξίσωση" r:id="rId12" imgW="2565360" imgH="431640" progId="Equation.3">
                  <p:embed/>
                </p:oleObj>
              </mc:Choice>
              <mc:Fallback>
                <p:oleObj name="Εξίσωση" r:id="rId12" imgW="2565360" imgH="43164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9950" y="1827213"/>
                        <a:ext cx="4095750"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5"/>
          <p:cNvGraphicFramePr>
            <a:graphicFrameLocks noChangeAspect="1"/>
          </p:cNvGraphicFramePr>
          <p:nvPr/>
        </p:nvGraphicFramePr>
        <p:xfrm>
          <a:off x="5040188" y="2701503"/>
          <a:ext cx="2819400" cy="844550"/>
        </p:xfrm>
        <a:graphic>
          <a:graphicData uri="http://schemas.openxmlformats.org/presentationml/2006/ole">
            <mc:AlternateContent xmlns:mc="http://schemas.openxmlformats.org/markup-compatibility/2006">
              <mc:Choice xmlns:v="urn:schemas-microsoft-com:vml" Requires="v">
                <p:oleObj spid="_x0000_s49319" name="Εξίσωση" r:id="rId14" imgW="1244520" imgH="431640" progId="Equation.3">
                  <p:embed/>
                </p:oleObj>
              </mc:Choice>
              <mc:Fallback>
                <p:oleObj name="Εξίσωση" r:id="rId14" imgW="1244520" imgH="43164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40188" y="2701503"/>
                        <a:ext cx="28194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16"/>
          <p:cNvGraphicFramePr>
            <a:graphicFrameLocks noChangeAspect="1"/>
          </p:cNvGraphicFramePr>
          <p:nvPr/>
        </p:nvGraphicFramePr>
        <p:xfrm>
          <a:off x="5067176" y="3860378"/>
          <a:ext cx="3429000" cy="838200"/>
        </p:xfrm>
        <a:graphic>
          <a:graphicData uri="http://schemas.openxmlformats.org/presentationml/2006/ole">
            <mc:AlternateContent xmlns:mc="http://schemas.openxmlformats.org/markup-compatibility/2006">
              <mc:Choice xmlns:v="urn:schemas-microsoft-com:vml" Requires="v">
                <p:oleObj spid="_x0000_s49320" name="Εξίσωση" r:id="rId16" imgW="1650960" imgH="431640" progId="Equation.3">
                  <p:embed/>
                </p:oleObj>
              </mc:Choice>
              <mc:Fallback>
                <p:oleObj name="Εξίσωση" r:id="rId16" imgW="1650960" imgH="43164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67176" y="3860378"/>
                        <a:ext cx="3429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19"/>
          <p:cNvGraphicFramePr>
            <a:graphicFrameLocks noChangeAspect="1"/>
          </p:cNvGraphicFramePr>
          <p:nvPr/>
        </p:nvGraphicFramePr>
        <p:xfrm>
          <a:off x="5040188" y="4985916"/>
          <a:ext cx="3124200" cy="871537"/>
        </p:xfrm>
        <a:graphic>
          <a:graphicData uri="http://schemas.openxmlformats.org/presentationml/2006/ole">
            <mc:AlternateContent xmlns:mc="http://schemas.openxmlformats.org/markup-compatibility/2006">
              <mc:Choice xmlns:v="urn:schemas-microsoft-com:vml" Requires="v">
                <p:oleObj spid="_x0000_s49321" name="Εξίσωση" r:id="rId18" imgW="1663560" imgH="431640" progId="Equation.3">
                  <p:embed/>
                </p:oleObj>
              </mc:Choice>
              <mc:Fallback>
                <p:oleObj name="Εξίσωση" r:id="rId18" imgW="1663560" imgH="431640" progId="Equation.3">
                  <p:embed/>
                  <p:pic>
                    <p:nvPicPr>
                      <p:cNvPr id="0"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40188" y="4985916"/>
                        <a:ext cx="3124200"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500" fill="hold"/>
                                        <p:tgtEl>
                                          <p:spTgt spid="6151"/>
                                        </p:tgtEl>
                                        <p:attrNameLst>
                                          <p:attrName>ppt_x</p:attrName>
                                        </p:attrNameLst>
                                      </p:cBhvr>
                                      <p:tavLst>
                                        <p:tav tm="0">
                                          <p:val>
                                            <p:strVal val="#ppt_x"/>
                                          </p:val>
                                        </p:tav>
                                        <p:tav tm="100000">
                                          <p:val>
                                            <p:strVal val="#ppt_x"/>
                                          </p:val>
                                        </p:tav>
                                      </p:tavLst>
                                    </p:anim>
                                    <p:anim calcmode="lin" valueType="num">
                                      <p:cBhvr additive="base">
                                        <p:cTn id="20"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500" fill="hold"/>
                                        <p:tgtEl>
                                          <p:spTgt spid="6152"/>
                                        </p:tgtEl>
                                        <p:attrNameLst>
                                          <p:attrName>ppt_x</p:attrName>
                                        </p:attrNameLst>
                                      </p:cBhvr>
                                      <p:tavLst>
                                        <p:tav tm="0">
                                          <p:val>
                                            <p:strVal val="#ppt_x"/>
                                          </p:val>
                                        </p:tav>
                                        <p:tav tm="100000">
                                          <p:val>
                                            <p:strVal val="#ppt_x"/>
                                          </p:val>
                                        </p:tav>
                                      </p:tavLst>
                                    </p:anim>
                                    <p:anim calcmode="lin" valueType="num">
                                      <p:cBhvr additive="base">
                                        <p:cTn id="26"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anim calcmode="lin" valueType="num">
                                      <p:cBhvr additive="base">
                                        <p:cTn id="31" dur="500" fill="hold"/>
                                        <p:tgtEl>
                                          <p:spTgt spid="6146"/>
                                        </p:tgtEl>
                                        <p:attrNameLst>
                                          <p:attrName>ppt_x</p:attrName>
                                        </p:attrNameLst>
                                      </p:cBhvr>
                                      <p:tavLst>
                                        <p:tav tm="0">
                                          <p:val>
                                            <p:strVal val="#ppt_x"/>
                                          </p:val>
                                        </p:tav>
                                        <p:tav tm="100000">
                                          <p:val>
                                            <p:strVal val="#ppt_x"/>
                                          </p:val>
                                        </p:tav>
                                      </p:tavLst>
                                    </p:anim>
                                    <p:anim calcmode="lin" valueType="num">
                                      <p:cBhvr additive="base">
                                        <p:cTn id="3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9"/>
                                        </p:tgtEl>
                                        <p:attrNameLst>
                                          <p:attrName>style.visibility</p:attrName>
                                        </p:attrNameLst>
                                      </p:cBhvr>
                                      <p:to>
                                        <p:strVal val="visible"/>
                                      </p:to>
                                    </p:set>
                                    <p:anim calcmode="lin" valueType="num">
                                      <p:cBhvr additive="base">
                                        <p:cTn id="37" dur="500" fill="hold"/>
                                        <p:tgtEl>
                                          <p:spTgt spid="6149"/>
                                        </p:tgtEl>
                                        <p:attrNameLst>
                                          <p:attrName>ppt_x</p:attrName>
                                        </p:attrNameLst>
                                      </p:cBhvr>
                                      <p:tavLst>
                                        <p:tav tm="0">
                                          <p:val>
                                            <p:strVal val="#ppt_x"/>
                                          </p:val>
                                        </p:tav>
                                        <p:tav tm="100000">
                                          <p:val>
                                            <p:strVal val="#ppt_x"/>
                                          </p:val>
                                        </p:tav>
                                      </p:tavLst>
                                    </p:anim>
                                    <p:anim calcmode="lin" valueType="num">
                                      <p:cBhvr additive="base">
                                        <p:cTn id="3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additive="base">
                                        <p:cTn id="43" dur="500" fill="hold"/>
                                        <p:tgtEl>
                                          <p:spTgt spid="6150"/>
                                        </p:tgtEl>
                                        <p:attrNameLst>
                                          <p:attrName>ppt_x</p:attrName>
                                        </p:attrNameLst>
                                      </p:cBhvr>
                                      <p:tavLst>
                                        <p:tav tm="0">
                                          <p:val>
                                            <p:strVal val="#ppt_x"/>
                                          </p:val>
                                        </p:tav>
                                        <p:tav tm="100000">
                                          <p:val>
                                            <p:strVal val="#ppt_x"/>
                                          </p:val>
                                        </p:tav>
                                      </p:tavLst>
                                    </p:anim>
                                    <p:anim calcmode="lin" valueType="num">
                                      <p:cBhvr additive="base">
                                        <p:cTn id="4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53"/>
                                        </p:tgtEl>
                                        <p:attrNameLst>
                                          <p:attrName>style.visibility</p:attrName>
                                        </p:attrNameLst>
                                      </p:cBhvr>
                                      <p:to>
                                        <p:strVal val="visible"/>
                                      </p:to>
                                    </p:set>
                                    <p:anim calcmode="lin" valueType="num">
                                      <p:cBhvr additive="base">
                                        <p:cTn id="49" dur="500" fill="hold"/>
                                        <p:tgtEl>
                                          <p:spTgt spid="6153"/>
                                        </p:tgtEl>
                                        <p:attrNameLst>
                                          <p:attrName>ppt_x</p:attrName>
                                        </p:attrNameLst>
                                      </p:cBhvr>
                                      <p:tavLst>
                                        <p:tav tm="0">
                                          <p:val>
                                            <p:strVal val="#ppt_x"/>
                                          </p:val>
                                        </p:tav>
                                        <p:tav tm="100000">
                                          <p:val>
                                            <p:strVal val="#ppt_x"/>
                                          </p:val>
                                        </p:tav>
                                      </p:tavLst>
                                    </p:anim>
                                    <p:anim calcmode="lin" valueType="num">
                                      <p:cBhvr additive="base">
                                        <p:cTn id="50"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 4</a:t>
            </a:r>
            <a:endParaRPr lang="en-US" dirty="0"/>
          </a:p>
        </p:txBody>
      </p:sp>
      <p:sp>
        <p:nvSpPr>
          <p:cNvPr id="4" name="3 - Θέση περιεχομένου"/>
          <p:cNvSpPr>
            <a:spLocks noGrp="1"/>
          </p:cNvSpPr>
          <p:nvPr>
            <p:ph idx="1"/>
          </p:nvPr>
        </p:nvSpPr>
        <p:spPr/>
        <p:txBody>
          <a:bodyPr>
            <a:normAutofit/>
          </a:bodyPr>
          <a:lstStyle/>
          <a:p>
            <a:pPr>
              <a:buNone/>
            </a:pPr>
            <a:r>
              <a:rPr lang="el-GR" sz="2400" dirty="0" smtClean="0"/>
              <a:t>	Υπολογίστε τις τιμές των </a:t>
            </a:r>
            <a:r>
              <a:rPr lang="en-US" sz="2400" dirty="0" smtClean="0"/>
              <a:t>h</a:t>
            </a:r>
            <a:r>
              <a:rPr lang="el-GR" sz="2400" dirty="0" smtClean="0"/>
              <a:t> παραμέτρων του παρακάτω κυκλώματος.</a:t>
            </a:r>
          </a:p>
          <a:p>
            <a:pPr>
              <a:buNone/>
            </a:pPr>
            <a:endParaRPr lang="el-GR" sz="2800" dirty="0" smtClean="0"/>
          </a:p>
          <a:p>
            <a:pPr>
              <a:buNone/>
            </a:pPr>
            <a:endParaRPr lang="el-GR" sz="2800" dirty="0" smtClean="0"/>
          </a:p>
          <a:p>
            <a:pPr>
              <a:buNone/>
            </a:pPr>
            <a:r>
              <a:rPr lang="el-GR" sz="2400" b="1" dirty="0" smtClean="0"/>
              <a:t>	</a:t>
            </a:r>
            <a:endParaRPr lang="en-US" sz="2400" b="1" dirty="0"/>
          </a:p>
        </p:txBody>
      </p:sp>
      <p:pic>
        <p:nvPicPr>
          <p:cNvPr id="5" name="Picture 4" descr="Ισοδύναμο κύκλωμα μικρού σήματος."/>
          <p:cNvPicPr>
            <a:picLocks noChangeAspect="1" noChangeArrowheads="1"/>
          </p:cNvPicPr>
          <p:nvPr/>
        </p:nvPicPr>
        <p:blipFill>
          <a:blip r:embed="rId4" cstate="print"/>
          <a:srcRect/>
          <a:stretch>
            <a:fillRect/>
          </a:stretch>
        </p:blipFill>
        <p:spPr bwMode="auto">
          <a:xfrm>
            <a:off x="3315791" y="2132856"/>
            <a:ext cx="5000625" cy="1293812"/>
          </a:xfrm>
          <a:prstGeom prst="rect">
            <a:avLst/>
          </a:prstGeom>
          <a:noFill/>
          <a:ln w="9525">
            <a:noFill/>
            <a:miter lim="800000"/>
            <a:headEnd/>
            <a:tailEnd/>
          </a:ln>
        </p:spPr>
      </p:pic>
      <p:graphicFrame>
        <p:nvGraphicFramePr>
          <p:cNvPr id="50179" name="Object 12"/>
          <p:cNvGraphicFramePr>
            <a:graphicFrameLocks noChangeAspect="1"/>
          </p:cNvGraphicFramePr>
          <p:nvPr>
            <p:extLst>
              <p:ext uri="{D42A27DB-BD31-4B8C-83A1-F6EECF244321}">
                <p14:modId xmlns:p14="http://schemas.microsoft.com/office/powerpoint/2010/main" val="1737675600"/>
              </p:ext>
            </p:extLst>
          </p:nvPr>
        </p:nvGraphicFramePr>
        <p:xfrm>
          <a:off x="899592" y="3592019"/>
          <a:ext cx="7118350" cy="514350"/>
        </p:xfrm>
        <a:graphic>
          <a:graphicData uri="http://schemas.openxmlformats.org/presentationml/2006/ole">
            <mc:AlternateContent xmlns:mc="http://schemas.openxmlformats.org/markup-compatibility/2006">
              <mc:Choice xmlns:v="urn:schemas-microsoft-com:vml" Requires="v">
                <p:oleObj spid="_x0000_s50219" name="Εξίσωση" r:id="rId5" imgW="4394160" imgH="317160" progId="Equation.3">
                  <p:embed/>
                </p:oleObj>
              </mc:Choice>
              <mc:Fallback>
                <p:oleObj name="Εξίσωση" r:id="rId5" imgW="4394160" imgH="317160" progId="Equation.3">
                  <p:embed/>
                  <p:pic>
                    <p:nvPicPr>
                      <p:cNvPr id="0" name="Object 12"/>
                      <p:cNvPicPr>
                        <a:picLocks noChangeAspect="1" noChangeArrowheads="1"/>
                      </p:cNvPicPr>
                      <p:nvPr/>
                    </p:nvPicPr>
                    <p:blipFill>
                      <a:blip r:embed="rId6"/>
                      <a:srcRect/>
                      <a:stretch>
                        <a:fillRect/>
                      </a:stretch>
                    </p:blipFill>
                    <p:spPr bwMode="auto">
                      <a:xfrm>
                        <a:off x="899592" y="3592019"/>
                        <a:ext cx="71183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0" name="Object 11"/>
          <p:cNvGraphicFramePr>
            <a:graphicFrameLocks noChangeAspect="1"/>
          </p:cNvGraphicFramePr>
          <p:nvPr/>
        </p:nvGraphicFramePr>
        <p:xfrm>
          <a:off x="899592" y="4249886"/>
          <a:ext cx="2714625" cy="2203450"/>
        </p:xfrm>
        <a:graphic>
          <a:graphicData uri="http://schemas.openxmlformats.org/presentationml/2006/ole">
            <mc:AlternateContent xmlns:mc="http://schemas.openxmlformats.org/markup-compatibility/2006">
              <mc:Choice xmlns:v="urn:schemas-microsoft-com:vml" Requires="v">
                <p:oleObj spid="_x0000_s50220" name="Εξίσωση" r:id="rId7" imgW="1752480" imgH="1422360" progId="Equation.3">
                  <p:embed/>
                </p:oleObj>
              </mc:Choice>
              <mc:Fallback>
                <p:oleObj name="Εξίσωση" r:id="rId7" imgW="1752480" imgH="142236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4249886"/>
                        <a:ext cx="2714625" cy="220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(1 από 6)</a:t>
            </a:r>
            <a:endParaRPr lang="en-US" dirty="0"/>
          </a:p>
        </p:txBody>
      </p:sp>
      <p:pic>
        <p:nvPicPr>
          <p:cNvPr id="5" name="Picture 35" descr="Ισοδύναμο κύκλωμα μικρού σήματος."/>
          <p:cNvPicPr>
            <a:picLocks noChangeAspect="1" noChangeArrowheads="1"/>
          </p:cNvPicPr>
          <p:nvPr/>
        </p:nvPicPr>
        <p:blipFill>
          <a:blip r:embed="rId4" cstate="print"/>
          <a:srcRect/>
          <a:stretch>
            <a:fillRect/>
          </a:stretch>
        </p:blipFill>
        <p:spPr bwMode="auto">
          <a:xfrm>
            <a:off x="2123728" y="1775147"/>
            <a:ext cx="5000625" cy="1293813"/>
          </a:xfrm>
          <a:prstGeom prst="rect">
            <a:avLst/>
          </a:prstGeom>
          <a:noFill/>
          <a:ln w="9525">
            <a:noFill/>
            <a:miter lim="800000"/>
            <a:headEnd/>
            <a:tailEnd/>
          </a:ln>
        </p:spPr>
      </p:pic>
      <p:sp>
        <p:nvSpPr>
          <p:cNvPr id="3" name="2 - Θέση περιεχομένου"/>
          <p:cNvSpPr>
            <a:spLocks noGrp="1"/>
          </p:cNvSpPr>
          <p:nvPr>
            <p:ph idx="1"/>
          </p:nvPr>
        </p:nvSpPr>
        <p:spPr/>
        <p:txBody>
          <a:bodyPr>
            <a:normAutofit/>
          </a:bodyPr>
          <a:lstStyle/>
          <a:p>
            <a:pPr>
              <a:buNone/>
            </a:pPr>
            <a:endParaRPr lang="el-GR" sz="2400" dirty="0" smtClean="0">
              <a:cs typeface="Arial" charset="0"/>
            </a:endParaRPr>
          </a:p>
          <a:p>
            <a:pPr>
              <a:buNone/>
            </a:pPr>
            <a:endParaRPr lang="el-GR" sz="2400" dirty="0" smtClean="0">
              <a:cs typeface="Arial" charset="0"/>
            </a:endParaRPr>
          </a:p>
          <a:p>
            <a:pPr>
              <a:buNone/>
            </a:pPr>
            <a:endParaRPr lang="el-GR" sz="2400" dirty="0" smtClean="0">
              <a:cs typeface="Arial" charset="0"/>
            </a:endParaRPr>
          </a:p>
          <a:p>
            <a:pPr>
              <a:buNone/>
            </a:pPr>
            <a:r>
              <a:rPr lang="el-GR" sz="2400" dirty="0" smtClean="0">
                <a:cs typeface="Arial" charset="0"/>
              </a:rPr>
              <a:t>Το </a:t>
            </a:r>
            <a:r>
              <a:rPr lang="en-US" sz="2400" dirty="0" smtClean="0">
                <a:cs typeface="Arial" charset="0"/>
              </a:rPr>
              <a:t>h </a:t>
            </a:r>
            <a:r>
              <a:rPr lang="el-GR" sz="2400" dirty="0" smtClean="0">
                <a:cs typeface="Arial" charset="0"/>
              </a:rPr>
              <a:t>υβριδικό ισοδύναμο ενός </a:t>
            </a:r>
            <a:r>
              <a:rPr lang="el-GR" sz="2400" dirty="0" err="1" smtClean="0">
                <a:cs typeface="Arial" charset="0"/>
              </a:rPr>
              <a:t>τετραπόλου</a:t>
            </a:r>
            <a:r>
              <a:rPr lang="el-GR" sz="2400" dirty="0" smtClean="0">
                <a:cs typeface="Arial" charset="0"/>
              </a:rPr>
              <a:t> (γενικά)</a:t>
            </a:r>
          </a:p>
        </p:txBody>
      </p:sp>
      <p:pic>
        <p:nvPicPr>
          <p:cNvPr id="6" name="Picture 3" descr="Το h υβριδικό ισοδύναμο κύκλωμα."/>
          <p:cNvPicPr>
            <a:picLocks noChangeAspect="1" noChangeArrowheads="1"/>
          </p:cNvPicPr>
          <p:nvPr/>
        </p:nvPicPr>
        <p:blipFill>
          <a:blip r:embed="rId5" cstate="print"/>
          <a:srcRect/>
          <a:stretch>
            <a:fillRect/>
          </a:stretch>
        </p:blipFill>
        <p:spPr bwMode="auto">
          <a:xfrm>
            <a:off x="3975695" y="3573016"/>
            <a:ext cx="3476625" cy="1885950"/>
          </a:xfrm>
          <a:prstGeom prst="rect">
            <a:avLst/>
          </a:prstGeom>
          <a:noFill/>
          <a:ln w="9525">
            <a:noFill/>
            <a:miter lim="800000"/>
            <a:headEnd/>
            <a:tailEnd/>
          </a:ln>
        </p:spPr>
      </p:pic>
      <p:pic>
        <p:nvPicPr>
          <p:cNvPr id="7" name="Picture 4" descr="Ένα τετράπολο δικτύωμα."/>
          <p:cNvPicPr>
            <a:picLocks noChangeAspect="1" noChangeArrowheads="1"/>
          </p:cNvPicPr>
          <p:nvPr/>
        </p:nvPicPr>
        <p:blipFill>
          <a:blip r:embed="rId6" cstate="print"/>
          <a:srcRect/>
          <a:stretch>
            <a:fillRect/>
          </a:stretch>
        </p:blipFill>
        <p:spPr bwMode="auto">
          <a:xfrm>
            <a:off x="654645" y="3738116"/>
            <a:ext cx="2447925" cy="1504950"/>
          </a:xfrm>
          <a:prstGeom prst="rect">
            <a:avLst/>
          </a:prstGeom>
          <a:noFill/>
          <a:ln w="9525">
            <a:noFill/>
            <a:miter lim="800000"/>
            <a:headEnd/>
            <a:tailEnd/>
          </a:ln>
        </p:spPr>
      </p:pic>
      <p:graphicFrame>
        <p:nvGraphicFramePr>
          <p:cNvPr id="8" name="Object 14"/>
          <p:cNvGraphicFramePr>
            <a:graphicFrameLocks noChangeAspect="1"/>
          </p:cNvGraphicFramePr>
          <p:nvPr/>
        </p:nvGraphicFramePr>
        <p:xfrm>
          <a:off x="2915816" y="5301208"/>
          <a:ext cx="1511300" cy="673100"/>
        </p:xfrm>
        <a:graphic>
          <a:graphicData uri="http://schemas.openxmlformats.org/presentationml/2006/ole">
            <mc:AlternateContent xmlns:mc="http://schemas.openxmlformats.org/markup-compatibility/2006">
              <mc:Choice xmlns:v="urn:schemas-microsoft-com:vml" Requires="v">
                <p:oleObj spid="_x0000_s51222" name="Equation" r:id="rId7" imgW="1028520" imgH="457200" progId="Equation.3">
                  <p:embed/>
                </p:oleObj>
              </mc:Choice>
              <mc:Fallback>
                <p:oleObj name="Equation" r:id="rId7" imgW="1028520" imgH="45720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5301208"/>
                        <a:ext cx="15113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(2 από 6)</a:t>
            </a:r>
            <a:endParaRPr lang="en-US" dirty="0"/>
          </a:p>
        </p:txBody>
      </p:sp>
      <p:sp>
        <p:nvSpPr>
          <p:cNvPr id="3" name="2 - Θέση περιεχομένου"/>
          <p:cNvSpPr>
            <a:spLocks noGrp="1"/>
          </p:cNvSpPr>
          <p:nvPr>
            <p:ph idx="1"/>
          </p:nvPr>
        </p:nvSpPr>
        <p:spPr/>
        <p:txBody>
          <a:bodyPr>
            <a:normAutofit/>
          </a:bodyPr>
          <a:lstStyle/>
          <a:p>
            <a:pPr>
              <a:buNone/>
            </a:pPr>
            <a:r>
              <a:rPr lang="el-GR" sz="2400" dirty="0" smtClean="0">
                <a:cs typeface="Arial" charset="0"/>
              </a:rPr>
              <a:t>	Το </a:t>
            </a:r>
            <a:r>
              <a:rPr lang="en-US" sz="2400" dirty="0" smtClean="0">
                <a:cs typeface="Arial" charset="0"/>
              </a:rPr>
              <a:t>h</a:t>
            </a:r>
            <a:r>
              <a:rPr lang="el-GR" sz="2400" dirty="0" smtClean="0">
                <a:cs typeface="Arial" charset="0"/>
              </a:rPr>
              <a:t> υβριδικό για το διπολικό τρανζίστορ κοινού </a:t>
            </a:r>
            <a:r>
              <a:rPr lang="el-GR" sz="2400" dirty="0" err="1" smtClean="0">
                <a:cs typeface="Arial" charset="0"/>
              </a:rPr>
              <a:t>εκπομπού</a:t>
            </a:r>
            <a:r>
              <a:rPr lang="el-GR" sz="2400" dirty="0" smtClean="0">
                <a:cs typeface="Arial" charset="0"/>
              </a:rPr>
              <a:t> (ειδικά)</a:t>
            </a:r>
            <a:endParaRPr lang="en-US" sz="2400" dirty="0">
              <a:cs typeface="Arial" charset="0"/>
            </a:endParaRPr>
          </a:p>
        </p:txBody>
      </p:sp>
      <p:grpSp>
        <p:nvGrpSpPr>
          <p:cNvPr id="9" name="Group 52" descr="Το h υβριδικό ισοδύναμο κύκλωμα ενός διπολικού τρανζίστορ κοινού εκπομπού."/>
          <p:cNvGrpSpPr>
            <a:grpSpLocks/>
          </p:cNvGrpSpPr>
          <p:nvPr/>
        </p:nvGrpSpPr>
        <p:grpSpPr bwMode="auto">
          <a:xfrm>
            <a:off x="729382" y="2714674"/>
            <a:ext cx="4095750" cy="1722438"/>
            <a:chOff x="385" y="2774"/>
            <a:chExt cx="2580" cy="1085"/>
          </a:xfrm>
        </p:grpSpPr>
        <p:pic>
          <p:nvPicPr>
            <p:cNvPr id="10" name="Picture 7"/>
            <p:cNvPicPr>
              <a:picLocks noChangeAspect="1" noChangeArrowheads="1"/>
            </p:cNvPicPr>
            <p:nvPr/>
          </p:nvPicPr>
          <p:blipFill>
            <a:blip r:embed="rId4" cstate="print"/>
            <a:srcRect/>
            <a:stretch>
              <a:fillRect/>
            </a:stretch>
          </p:blipFill>
          <p:spPr bwMode="auto">
            <a:xfrm>
              <a:off x="529" y="2845"/>
              <a:ext cx="2436" cy="1014"/>
            </a:xfrm>
            <a:prstGeom prst="rect">
              <a:avLst/>
            </a:prstGeom>
            <a:noFill/>
            <a:ln w="9525">
              <a:noFill/>
              <a:miter lim="800000"/>
              <a:headEnd/>
              <a:tailEnd/>
            </a:ln>
          </p:spPr>
        </p:pic>
        <p:grpSp>
          <p:nvGrpSpPr>
            <p:cNvPr id="11" name="Group 51"/>
            <p:cNvGrpSpPr>
              <a:grpSpLocks/>
            </p:cNvGrpSpPr>
            <p:nvPr/>
          </p:nvGrpSpPr>
          <p:grpSpPr bwMode="auto">
            <a:xfrm>
              <a:off x="385" y="2774"/>
              <a:ext cx="2366" cy="1043"/>
              <a:chOff x="385" y="2774"/>
              <a:chExt cx="2366" cy="1043"/>
            </a:xfrm>
          </p:grpSpPr>
          <p:graphicFrame>
            <p:nvGraphicFramePr>
              <p:cNvPr id="12" name="Object 18"/>
              <p:cNvGraphicFramePr>
                <a:graphicFrameLocks noChangeAspect="1"/>
              </p:cNvGraphicFramePr>
              <p:nvPr/>
            </p:nvGraphicFramePr>
            <p:xfrm>
              <a:off x="2641" y="2989"/>
              <a:ext cx="96" cy="112"/>
            </p:xfrm>
            <a:graphic>
              <a:graphicData uri="http://schemas.openxmlformats.org/presentationml/2006/ole">
                <mc:AlternateContent xmlns:mc="http://schemas.openxmlformats.org/markup-compatibility/2006">
                  <mc:Choice xmlns:v="urn:schemas-microsoft-com:vml" Requires="v">
                    <p:oleObj spid="_x0000_s52467" name="Equation" r:id="rId5" imgW="152280" imgH="177480" progId="Equation.3">
                      <p:embed/>
                    </p:oleObj>
                  </mc:Choice>
                  <mc:Fallback>
                    <p:oleObj name="Equation" r:id="rId5" imgW="152280" imgH="17748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 y="2989"/>
                            <a:ext cx="96" cy="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22"/>
              <p:cNvGraphicFramePr>
                <a:graphicFrameLocks noChangeAspect="1"/>
              </p:cNvGraphicFramePr>
              <p:nvPr/>
            </p:nvGraphicFramePr>
            <p:xfrm>
              <a:off x="529" y="2774"/>
              <a:ext cx="310" cy="215"/>
            </p:xfrm>
            <a:graphic>
              <a:graphicData uri="http://schemas.openxmlformats.org/presentationml/2006/ole">
                <mc:AlternateContent xmlns:mc="http://schemas.openxmlformats.org/markup-compatibility/2006">
                  <mc:Choice xmlns:v="urn:schemas-microsoft-com:vml" Requires="v">
                    <p:oleObj spid="_x0000_s52468" name="Equation" r:id="rId7" imgW="330120" imgH="228600" progId="Equation.3">
                      <p:embed/>
                    </p:oleObj>
                  </mc:Choice>
                  <mc:Fallback>
                    <p:oleObj name="Equation" r:id="rId7" imgW="330120" imgH="22860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 y="2774"/>
                            <a:ext cx="310"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1"/>
              <p:cNvGraphicFramePr>
                <a:graphicFrameLocks noChangeAspect="1"/>
              </p:cNvGraphicFramePr>
              <p:nvPr/>
            </p:nvGraphicFramePr>
            <p:xfrm>
              <a:off x="2290" y="2809"/>
              <a:ext cx="323" cy="224"/>
            </p:xfrm>
            <a:graphic>
              <a:graphicData uri="http://schemas.openxmlformats.org/presentationml/2006/ole">
                <mc:AlternateContent xmlns:mc="http://schemas.openxmlformats.org/markup-compatibility/2006">
                  <mc:Choice xmlns:v="urn:schemas-microsoft-com:vml" Requires="v">
                    <p:oleObj spid="_x0000_s52469" name="Equation" r:id="rId9" imgW="330120" imgH="228600" progId="Equation.3">
                      <p:embed/>
                    </p:oleObj>
                  </mc:Choice>
                  <mc:Fallback>
                    <p:oleObj name="Equation" r:id="rId9" imgW="330120" imgH="228600"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0" y="2809"/>
                            <a:ext cx="323"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4"/>
              <p:cNvGraphicFramePr>
                <a:graphicFrameLocks noChangeAspect="1"/>
              </p:cNvGraphicFramePr>
              <p:nvPr/>
            </p:nvGraphicFramePr>
            <p:xfrm>
              <a:off x="965" y="2795"/>
              <a:ext cx="170" cy="218"/>
            </p:xfrm>
            <a:graphic>
              <a:graphicData uri="http://schemas.openxmlformats.org/presentationml/2006/ole">
                <mc:AlternateContent xmlns:mc="http://schemas.openxmlformats.org/markup-compatibility/2006">
                  <mc:Choice xmlns:v="urn:schemas-microsoft-com:vml" Requires="v">
                    <p:oleObj spid="_x0000_s52470" name="Equation" r:id="rId11" imgW="177480" imgH="228600" progId="Equation.3">
                      <p:embed/>
                    </p:oleObj>
                  </mc:Choice>
                  <mc:Fallback>
                    <p:oleObj name="Equation" r:id="rId11" imgW="17748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 y="2795"/>
                            <a:ext cx="170" cy="2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23"/>
              <p:cNvGraphicFramePr>
                <a:graphicFrameLocks noChangeAspect="1"/>
              </p:cNvGraphicFramePr>
              <p:nvPr/>
            </p:nvGraphicFramePr>
            <p:xfrm>
              <a:off x="946" y="3449"/>
              <a:ext cx="305" cy="196"/>
            </p:xfrm>
            <a:graphic>
              <a:graphicData uri="http://schemas.openxmlformats.org/presentationml/2006/ole">
                <mc:AlternateContent xmlns:mc="http://schemas.openxmlformats.org/markup-compatibility/2006">
                  <mc:Choice xmlns:v="urn:schemas-microsoft-com:vml" Requires="v">
                    <p:oleObj spid="_x0000_s52471" name="Εξίσωση" r:id="rId13" imgW="355320" imgH="228600" progId="Equation.3">
                      <p:embed/>
                    </p:oleObj>
                  </mc:Choice>
                  <mc:Fallback>
                    <p:oleObj name="Εξίσωση" r:id="rId13" imgW="355320" imgH="228600" progId="Equation.3">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6" y="3449"/>
                            <a:ext cx="305" cy="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26"/>
              <p:cNvGraphicFramePr>
                <a:graphicFrameLocks noChangeAspect="1"/>
              </p:cNvGraphicFramePr>
              <p:nvPr/>
            </p:nvGraphicFramePr>
            <p:xfrm>
              <a:off x="1695" y="3411"/>
              <a:ext cx="278" cy="244"/>
            </p:xfrm>
            <a:graphic>
              <a:graphicData uri="http://schemas.openxmlformats.org/presentationml/2006/ole">
                <mc:AlternateContent xmlns:mc="http://schemas.openxmlformats.org/markup-compatibility/2006">
                  <mc:Choice xmlns:v="urn:schemas-microsoft-com:vml" Requires="v">
                    <p:oleObj spid="_x0000_s52472" name="Equation" r:id="rId15" imgW="291960" imgH="241200" progId="Equation.3">
                      <p:embed/>
                    </p:oleObj>
                  </mc:Choice>
                  <mc:Fallback>
                    <p:oleObj name="Equation" r:id="rId15" imgW="291960" imgH="2412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5" y="3411"/>
                            <a:ext cx="278"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7"/>
              <p:cNvGraphicFramePr>
                <a:graphicFrameLocks noChangeAspect="1"/>
              </p:cNvGraphicFramePr>
              <p:nvPr/>
            </p:nvGraphicFramePr>
            <p:xfrm>
              <a:off x="2205" y="3321"/>
              <a:ext cx="218" cy="245"/>
            </p:xfrm>
            <a:graphic>
              <a:graphicData uri="http://schemas.openxmlformats.org/presentationml/2006/ole">
                <mc:AlternateContent xmlns:mc="http://schemas.openxmlformats.org/markup-compatibility/2006">
                  <mc:Choice xmlns:v="urn:schemas-microsoft-com:vml" Requires="v">
                    <p:oleObj spid="_x0000_s52473" name="Equation" r:id="rId17" imgW="203040" imgH="228600" progId="Equation.3">
                      <p:embed/>
                    </p:oleObj>
                  </mc:Choice>
                  <mc:Fallback>
                    <p:oleObj name="Equation" r:id="rId17" imgW="203040" imgH="2286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5" y="3321"/>
                            <a:ext cx="218" cy="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8"/>
              <p:cNvGraphicFramePr>
                <a:graphicFrameLocks noChangeAspect="1"/>
              </p:cNvGraphicFramePr>
              <p:nvPr/>
            </p:nvGraphicFramePr>
            <p:xfrm>
              <a:off x="463" y="3156"/>
              <a:ext cx="179" cy="546"/>
            </p:xfrm>
            <a:graphic>
              <a:graphicData uri="http://schemas.openxmlformats.org/presentationml/2006/ole">
                <mc:AlternateContent xmlns:mc="http://schemas.openxmlformats.org/markup-compatibility/2006">
                  <mc:Choice xmlns:v="urn:schemas-microsoft-com:vml" Requires="v">
                    <p:oleObj spid="_x0000_s52474" name="Εξίσωση" r:id="rId19" imgW="228600" imgH="698400" progId="Equation.3">
                      <p:embed/>
                    </p:oleObj>
                  </mc:Choice>
                  <mc:Fallback>
                    <p:oleObj name="Εξίσωση" r:id="rId19" imgW="228600" imgH="6984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3" y="3156"/>
                            <a:ext cx="179" cy="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29"/>
              <p:cNvGraphicFramePr>
                <a:graphicFrameLocks noChangeAspect="1"/>
              </p:cNvGraphicFramePr>
              <p:nvPr/>
            </p:nvGraphicFramePr>
            <p:xfrm>
              <a:off x="385" y="2941"/>
              <a:ext cx="96" cy="104"/>
            </p:xfrm>
            <a:graphic>
              <a:graphicData uri="http://schemas.openxmlformats.org/presentationml/2006/ole">
                <mc:AlternateContent xmlns:mc="http://schemas.openxmlformats.org/markup-compatibility/2006">
                  <mc:Choice xmlns:v="urn:schemas-microsoft-com:vml" Requires="v">
                    <p:oleObj spid="_x0000_s52475" name="Equation" r:id="rId21" imgW="152280" imgH="164880" progId="Equation.3">
                      <p:embed/>
                    </p:oleObj>
                  </mc:Choice>
                  <mc:Fallback>
                    <p:oleObj name="Equation" r:id="rId21" imgW="152280" imgH="16488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5" y="2941"/>
                            <a:ext cx="96" cy="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30"/>
              <p:cNvGraphicFramePr>
                <a:graphicFrameLocks noChangeAspect="1"/>
              </p:cNvGraphicFramePr>
              <p:nvPr/>
            </p:nvGraphicFramePr>
            <p:xfrm>
              <a:off x="1441" y="3713"/>
              <a:ext cx="96" cy="104"/>
            </p:xfrm>
            <a:graphic>
              <a:graphicData uri="http://schemas.openxmlformats.org/presentationml/2006/ole">
                <mc:AlternateContent xmlns:mc="http://schemas.openxmlformats.org/markup-compatibility/2006">
                  <mc:Choice xmlns:v="urn:schemas-microsoft-com:vml" Requires="v">
                    <p:oleObj spid="_x0000_s52476" name="Equation" r:id="rId23" imgW="152280" imgH="164880" progId="Equation.3">
                      <p:embed/>
                    </p:oleObj>
                  </mc:Choice>
                  <mc:Fallback>
                    <p:oleObj name="Equation" r:id="rId23" imgW="152280" imgH="16488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41" y="3713"/>
                            <a:ext cx="96" cy="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31"/>
              <p:cNvGraphicFramePr>
                <a:graphicFrameLocks noChangeAspect="1"/>
              </p:cNvGraphicFramePr>
              <p:nvPr/>
            </p:nvGraphicFramePr>
            <p:xfrm>
              <a:off x="2561" y="3088"/>
              <a:ext cx="190" cy="614"/>
            </p:xfrm>
            <a:graphic>
              <a:graphicData uri="http://schemas.openxmlformats.org/presentationml/2006/ole">
                <mc:AlternateContent xmlns:mc="http://schemas.openxmlformats.org/markup-compatibility/2006">
                  <mc:Choice xmlns:v="urn:schemas-microsoft-com:vml" Requires="v">
                    <p:oleObj spid="_x0000_s52477" name="Εξίσωση" r:id="rId25" imgW="215640" imgH="698400" progId="Equation.3">
                      <p:embed/>
                    </p:oleObj>
                  </mc:Choice>
                  <mc:Fallback>
                    <p:oleObj name="Εξίσωση" r:id="rId25" imgW="215640" imgH="698400" progId="Equation.3">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61" y="3088"/>
                            <a:ext cx="190" cy="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23" name="Object 20"/>
          <p:cNvGraphicFramePr>
            <a:graphicFrameLocks noChangeAspect="1"/>
          </p:cNvGraphicFramePr>
          <p:nvPr/>
        </p:nvGraphicFramePr>
        <p:xfrm>
          <a:off x="6012160" y="3068960"/>
          <a:ext cx="2086301" cy="896243"/>
        </p:xfrm>
        <a:graphic>
          <a:graphicData uri="http://schemas.openxmlformats.org/presentationml/2006/ole">
            <mc:AlternateContent xmlns:mc="http://schemas.openxmlformats.org/markup-compatibility/2006">
              <mc:Choice xmlns:v="urn:schemas-microsoft-com:vml" Requires="v">
                <p:oleObj spid="_x0000_s52478" name="Εξίσωση" r:id="rId27" imgW="1066680" imgH="457200" progId="Equation.3">
                  <p:embed/>
                </p:oleObj>
              </mc:Choice>
              <mc:Fallback>
                <p:oleObj name="Εξίσωση" r:id="rId27" imgW="1066680" imgH="457200" progId="Equation.3">
                  <p:embed/>
                  <p:pic>
                    <p:nvPicPr>
                      <p:cNvPr id="0" name="Object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12160" y="3068960"/>
                        <a:ext cx="2086301" cy="896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Αρχιτεκτονική</a:t>
            </a:r>
            <a:endParaRPr lang="en-US" dirty="0"/>
          </a:p>
        </p:txBody>
      </p:sp>
      <p:pic>
        <p:nvPicPr>
          <p:cNvPr id="10" name="9 - Θέση περιεχομένου" descr="Εικόνα υλικών που χρειάζονται για τη δημιουργία ενός κτηρίου." title="Εικόνα 2"/>
          <p:cNvPicPr>
            <a:picLocks noGrp="1" noChangeAspect="1"/>
          </p:cNvPicPr>
          <p:nvPr>
            <p:ph idx="1"/>
          </p:nvPr>
        </p:nvPicPr>
        <p:blipFill>
          <a:blip r:embed="rId2" cstate="print"/>
          <a:stretch>
            <a:fillRect/>
          </a:stretch>
        </p:blipFill>
        <p:spPr>
          <a:xfrm>
            <a:off x="929766" y="2062711"/>
            <a:ext cx="7297168" cy="3515216"/>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(3 από 6)</a:t>
            </a:r>
            <a:endParaRPr lang="en-US" dirty="0"/>
          </a:p>
        </p:txBody>
      </p:sp>
      <p:grpSp>
        <p:nvGrpSpPr>
          <p:cNvPr id="27" name="Group 51" descr="Το h υβριδικό ισοδύναμο κύκλωμα ενός διπολικού τρανζίστορ κοινού εκπομπού."/>
          <p:cNvGrpSpPr>
            <a:grpSpLocks/>
          </p:cNvGrpSpPr>
          <p:nvPr/>
        </p:nvGrpSpPr>
        <p:grpSpPr bwMode="auto">
          <a:xfrm>
            <a:off x="250825" y="1845543"/>
            <a:ext cx="3960813" cy="1649413"/>
            <a:chOff x="385" y="2774"/>
            <a:chExt cx="2580" cy="1085"/>
          </a:xfrm>
        </p:grpSpPr>
        <p:pic>
          <p:nvPicPr>
            <p:cNvPr id="28" name="Picture 7"/>
            <p:cNvPicPr>
              <a:picLocks noChangeAspect="1" noChangeArrowheads="1"/>
            </p:cNvPicPr>
            <p:nvPr/>
          </p:nvPicPr>
          <p:blipFill>
            <a:blip r:embed="rId4" cstate="print"/>
            <a:srcRect/>
            <a:stretch>
              <a:fillRect/>
            </a:stretch>
          </p:blipFill>
          <p:spPr bwMode="auto">
            <a:xfrm>
              <a:off x="529" y="2845"/>
              <a:ext cx="2436" cy="1014"/>
            </a:xfrm>
            <a:prstGeom prst="rect">
              <a:avLst/>
            </a:prstGeom>
            <a:noFill/>
            <a:ln w="9525">
              <a:noFill/>
              <a:miter lim="800000"/>
              <a:headEnd/>
              <a:tailEnd/>
            </a:ln>
          </p:spPr>
        </p:pic>
        <p:grpSp>
          <p:nvGrpSpPr>
            <p:cNvPr id="29" name="Group 53"/>
            <p:cNvGrpSpPr>
              <a:grpSpLocks/>
            </p:cNvGrpSpPr>
            <p:nvPr/>
          </p:nvGrpSpPr>
          <p:grpSpPr bwMode="auto">
            <a:xfrm>
              <a:off x="385" y="2774"/>
              <a:ext cx="2366" cy="1043"/>
              <a:chOff x="385" y="2774"/>
              <a:chExt cx="2366" cy="1043"/>
            </a:xfrm>
          </p:grpSpPr>
          <p:graphicFrame>
            <p:nvGraphicFramePr>
              <p:cNvPr id="30" name="Object 18"/>
              <p:cNvGraphicFramePr>
                <a:graphicFrameLocks noChangeAspect="1"/>
              </p:cNvGraphicFramePr>
              <p:nvPr/>
            </p:nvGraphicFramePr>
            <p:xfrm>
              <a:off x="2641" y="2989"/>
              <a:ext cx="96" cy="112"/>
            </p:xfrm>
            <a:graphic>
              <a:graphicData uri="http://schemas.openxmlformats.org/presentationml/2006/ole">
                <mc:AlternateContent xmlns:mc="http://schemas.openxmlformats.org/markup-compatibility/2006">
                  <mc:Choice xmlns:v="urn:schemas-microsoft-com:vml" Requires="v">
                    <p:oleObj spid="_x0000_s53542" name="Equation" r:id="rId5" imgW="152280" imgH="177480" progId="Equation.3">
                      <p:embed/>
                    </p:oleObj>
                  </mc:Choice>
                  <mc:Fallback>
                    <p:oleObj name="Equation" r:id="rId5" imgW="152280" imgH="17748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 y="2989"/>
                            <a:ext cx="96" cy="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20"/>
              <p:cNvGraphicFramePr>
                <a:graphicFrameLocks noChangeAspect="1"/>
              </p:cNvGraphicFramePr>
              <p:nvPr/>
            </p:nvGraphicFramePr>
            <p:xfrm>
              <a:off x="529" y="2774"/>
              <a:ext cx="310" cy="215"/>
            </p:xfrm>
            <a:graphic>
              <a:graphicData uri="http://schemas.openxmlformats.org/presentationml/2006/ole">
                <mc:AlternateContent xmlns:mc="http://schemas.openxmlformats.org/markup-compatibility/2006">
                  <mc:Choice xmlns:v="urn:schemas-microsoft-com:vml" Requires="v">
                    <p:oleObj spid="_x0000_s53543" name="Equation" r:id="rId7" imgW="330120" imgH="228600" progId="Equation.3">
                      <p:embed/>
                    </p:oleObj>
                  </mc:Choice>
                  <mc:Fallback>
                    <p:oleObj name="Equation" r:id="rId7" imgW="330120" imgH="228600"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 y="2774"/>
                            <a:ext cx="310"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21"/>
              <p:cNvGraphicFramePr>
                <a:graphicFrameLocks noChangeAspect="1"/>
              </p:cNvGraphicFramePr>
              <p:nvPr/>
            </p:nvGraphicFramePr>
            <p:xfrm>
              <a:off x="2290" y="2809"/>
              <a:ext cx="323" cy="224"/>
            </p:xfrm>
            <a:graphic>
              <a:graphicData uri="http://schemas.openxmlformats.org/presentationml/2006/ole">
                <mc:AlternateContent xmlns:mc="http://schemas.openxmlformats.org/markup-compatibility/2006">
                  <mc:Choice xmlns:v="urn:schemas-microsoft-com:vml" Requires="v">
                    <p:oleObj spid="_x0000_s53544" name="Equation" r:id="rId9" imgW="330120" imgH="228600" progId="Equation.3">
                      <p:embed/>
                    </p:oleObj>
                  </mc:Choice>
                  <mc:Fallback>
                    <p:oleObj name="Equation" r:id="rId9" imgW="330120" imgH="228600"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0" y="2809"/>
                            <a:ext cx="323"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22"/>
              <p:cNvGraphicFramePr>
                <a:graphicFrameLocks noChangeAspect="1"/>
              </p:cNvGraphicFramePr>
              <p:nvPr/>
            </p:nvGraphicFramePr>
            <p:xfrm>
              <a:off x="965" y="2795"/>
              <a:ext cx="170" cy="218"/>
            </p:xfrm>
            <a:graphic>
              <a:graphicData uri="http://schemas.openxmlformats.org/presentationml/2006/ole">
                <mc:AlternateContent xmlns:mc="http://schemas.openxmlformats.org/markup-compatibility/2006">
                  <mc:Choice xmlns:v="urn:schemas-microsoft-com:vml" Requires="v">
                    <p:oleObj spid="_x0000_s53545" name="Equation" r:id="rId11" imgW="177480" imgH="228600" progId="Equation.3">
                      <p:embed/>
                    </p:oleObj>
                  </mc:Choice>
                  <mc:Fallback>
                    <p:oleObj name="Equation" r:id="rId11" imgW="177480" imgH="228600"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 y="2795"/>
                            <a:ext cx="170" cy="2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23"/>
              <p:cNvGraphicFramePr>
                <a:graphicFrameLocks noChangeAspect="1"/>
              </p:cNvGraphicFramePr>
              <p:nvPr/>
            </p:nvGraphicFramePr>
            <p:xfrm>
              <a:off x="946" y="3449"/>
              <a:ext cx="305" cy="196"/>
            </p:xfrm>
            <a:graphic>
              <a:graphicData uri="http://schemas.openxmlformats.org/presentationml/2006/ole">
                <mc:AlternateContent xmlns:mc="http://schemas.openxmlformats.org/markup-compatibility/2006">
                  <mc:Choice xmlns:v="urn:schemas-microsoft-com:vml" Requires="v">
                    <p:oleObj spid="_x0000_s53546" name="Εξίσωση" r:id="rId13" imgW="355320" imgH="228600" progId="Equation.3">
                      <p:embed/>
                    </p:oleObj>
                  </mc:Choice>
                  <mc:Fallback>
                    <p:oleObj name="Εξίσωση" r:id="rId13" imgW="355320" imgH="228600" progId="Equation.3">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6" y="3449"/>
                            <a:ext cx="305" cy="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24"/>
              <p:cNvGraphicFramePr>
                <a:graphicFrameLocks noChangeAspect="1"/>
              </p:cNvGraphicFramePr>
              <p:nvPr/>
            </p:nvGraphicFramePr>
            <p:xfrm>
              <a:off x="1695" y="3411"/>
              <a:ext cx="278" cy="244"/>
            </p:xfrm>
            <a:graphic>
              <a:graphicData uri="http://schemas.openxmlformats.org/presentationml/2006/ole">
                <mc:AlternateContent xmlns:mc="http://schemas.openxmlformats.org/markup-compatibility/2006">
                  <mc:Choice xmlns:v="urn:schemas-microsoft-com:vml" Requires="v">
                    <p:oleObj spid="_x0000_s53547" name="Equation" r:id="rId15" imgW="291960" imgH="241200" progId="Equation.3">
                      <p:embed/>
                    </p:oleObj>
                  </mc:Choice>
                  <mc:Fallback>
                    <p:oleObj name="Equation" r:id="rId15" imgW="291960" imgH="241200" progId="Equation.3">
                      <p:embed/>
                      <p:pic>
                        <p:nvPicPr>
                          <p:cNvPr id="0" name="Object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5" y="3411"/>
                            <a:ext cx="278"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25"/>
              <p:cNvGraphicFramePr>
                <a:graphicFrameLocks noChangeAspect="1"/>
              </p:cNvGraphicFramePr>
              <p:nvPr/>
            </p:nvGraphicFramePr>
            <p:xfrm>
              <a:off x="2205" y="3321"/>
              <a:ext cx="218" cy="245"/>
            </p:xfrm>
            <a:graphic>
              <a:graphicData uri="http://schemas.openxmlformats.org/presentationml/2006/ole">
                <mc:AlternateContent xmlns:mc="http://schemas.openxmlformats.org/markup-compatibility/2006">
                  <mc:Choice xmlns:v="urn:schemas-microsoft-com:vml" Requires="v">
                    <p:oleObj spid="_x0000_s53548" name="Equation" r:id="rId17" imgW="203040" imgH="228600" progId="Equation.3">
                      <p:embed/>
                    </p:oleObj>
                  </mc:Choice>
                  <mc:Fallback>
                    <p:oleObj name="Equation" r:id="rId17" imgW="203040" imgH="228600" progId="Equation.3">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5" y="3321"/>
                            <a:ext cx="218" cy="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26"/>
              <p:cNvGraphicFramePr>
                <a:graphicFrameLocks noChangeAspect="1"/>
              </p:cNvGraphicFramePr>
              <p:nvPr/>
            </p:nvGraphicFramePr>
            <p:xfrm>
              <a:off x="463" y="3156"/>
              <a:ext cx="179" cy="546"/>
            </p:xfrm>
            <a:graphic>
              <a:graphicData uri="http://schemas.openxmlformats.org/presentationml/2006/ole">
                <mc:AlternateContent xmlns:mc="http://schemas.openxmlformats.org/markup-compatibility/2006">
                  <mc:Choice xmlns:v="urn:schemas-microsoft-com:vml" Requires="v">
                    <p:oleObj spid="_x0000_s53549" name="Εξίσωση" r:id="rId19" imgW="228600" imgH="698400" progId="Equation.3">
                      <p:embed/>
                    </p:oleObj>
                  </mc:Choice>
                  <mc:Fallback>
                    <p:oleObj name="Εξίσωση" r:id="rId19" imgW="228600" imgH="698400" progId="Equation.3">
                      <p:embed/>
                      <p:pic>
                        <p:nvPicPr>
                          <p:cNvPr id="0"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3" y="3156"/>
                            <a:ext cx="179" cy="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28"/>
              <p:cNvGraphicFramePr>
                <a:graphicFrameLocks noChangeAspect="1"/>
              </p:cNvGraphicFramePr>
              <p:nvPr/>
            </p:nvGraphicFramePr>
            <p:xfrm>
              <a:off x="385" y="2941"/>
              <a:ext cx="96" cy="104"/>
            </p:xfrm>
            <a:graphic>
              <a:graphicData uri="http://schemas.openxmlformats.org/presentationml/2006/ole">
                <mc:AlternateContent xmlns:mc="http://schemas.openxmlformats.org/markup-compatibility/2006">
                  <mc:Choice xmlns:v="urn:schemas-microsoft-com:vml" Requires="v">
                    <p:oleObj spid="_x0000_s53550" name="Equation" r:id="rId21" imgW="152280" imgH="164880" progId="Equation.3">
                      <p:embed/>
                    </p:oleObj>
                  </mc:Choice>
                  <mc:Fallback>
                    <p:oleObj name="Equation" r:id="rId21" imgW="152280" imgH="164880" progId="Equation.3">
                      <p:embed/>
                      <p:pic>
                        <p:nvPicPr>
                          <p:cNvPr id="0"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5" y="2941"/>
                            <a:ext cx="96" cy="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7"/>
              <p:cNvGraphicFramePr>
                <a:graphicFrameLocks noChangeAspect="1"/>
              </p:cNvGraphicFramePr>
              <p:nvPr/>
            </p:nvGraphicFramePr>
            <p:xfrm>
              <a:off x="1441" y="3713"/>
              <a:ext cx="96" cy="104"/>
            </p:xfrm>
            <a:graphic>
              <a:graphicData uri="http://schemas.openxmlformats.org/presentationml/2006/ole">
                <mc:AlternateContent xmlns:mc="http://schemas.openxmlformats.org/markup-compatibility/2006">
                  <mc:Choice xmlns:v="urn:schemas-microsoft-com:vml" Requires="v">
                    <p:oleObj spid="_x0000_s53551" name="Equation" r:id="rId23" imgW="152280" imgH="164880" progId="Equation.3">
                      <p:embed/>
                    </p:oleObj>
                  </mc:Choice>
                  <mc:Fallback>
                    <p:oleObj name="Equation" r:id="rId23" imgW="152280" imgH="164880" progId="Equation.3">
                      <p:embed/>
                      <p:pic>
                        <p:nvPicPr>
                          <p:cNvPr id="0" name="Object 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41" y="3713"/>
                            <a:ext cx="96" cy="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0"/>
              <p:cNvGraphicFramePr>
                <a:graphicFrameLocks noChangeAspect="1"/>
              </p:cNvGraphicFramePr>
              <p:nvPr/>
            </p:nvGraphicFramePr>
            <p:xfrm>
              <a:off x="2561" y="3088"/>
              <a:ext cx="190" cy="614"/>
            </p:xfrm>
            <a:graphic>
              <a:graphicData uri="http://schemas.openxmlformats.org/presentationml/2006/ole">
                <mc:AlternateContent xmlns:mc="http://schemas.openxmlformats.org/markup-compatibility/2006">
                  <mc:Choice xmlns:v="urn:schemas-microsoft-com:vml" Requires="v">
                    <p:oleObj spid="_x0000_s53552" name="Εξίσωση" r:id="rId25" imgW="215640" imgH="698400" progId="Equation.3">
                      <p:embed/>
                    </p:oleObj>
                  </mc:Choice>
                  <mc:Fallback>
                    <p:oleObj name="Εξίσωση" r:id="rId25" imgW="215640" imgH="698400" progId="Equation.3">
                      <p:embed/>
                      <p:pic>
                        <p:nvPicPr>
                          <p:cNvPr id="0" name="Object 3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61" y="3088"/>
                            <a:ext cx="190" cy="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1" name="Group 72" descr="Ισοδύναμο κύκλωμα μικρού σήματος ενός διπολικού τρανζίστορ κοινού εκπομπού."/>
          <p:cNvGrpSpPr>
            <a:grpSpLocks/>
          </p:cNvGrpSpPr>
          <p:nvPr/>
        </p:nvGrpSpPr>
        <p:grpSpPr bwMode="auto">
          <a:xfrm>
            <a:off x="4683125" y="2063031"/>
            <a:ext cx="3921125" cy="1293812"/>
            <a:chOff x="2950" y="255"/>
            <a:chExt cx="2470" cy="815"/>
          </a:xfrm>
        </p:grpSpPr>
        <p:pic>
          <p:nvPicPr>
            <p:cNvPr id="42" name="Picture 38" descr="sedr42021_eB01"/>
            <p:cNvPicPr>
              <a:picLocks noChangeAspect="1" noChangeArrowheads="1"/>
            </p:cNvPicPr>
            <p:nvPr/>
          </p:nvPicPr>
          <p:blipFill>
            <a:blip r:embed="rId27" cstate="print"/>
            <a:srcRect r="21587"/>
            <a:stretch>
              <a:fillRect/>
            </a:stretch>
          </p:blipFill>
          <p:spPr bwMode="auto">
            <a:xfrm>
              <a:off x="2950" y="255"/>
              <a:ext cx="2470" cy="815"/>
            </a:xfrm>
            <a:prstGeom prst="rect">
              <a:avLst/>
            </a:prstGeom>
            <a:noFill/>
            <a:ln w="9525">
              <a:noFill/>
              <a:miter lim="800000"/>
              <a:headEnd/>
              <a:tailEnd/>
            </a:ln>
          </p:spPr>
        </p:pic>
        <p:sp>
          <p:nvSpPr>
            <p:cNvPr id="43" name="Freeform 66"/>
            <p:cNvSpPr>
              <a:spLocks/>
            </p:cNvSpPr>
            <p:nvPr/>
          </p:nvSpPr>
          <p:spPr bwMode="auto">
            <a:xfrm>
              <a:off x="5166" y="414"/>
              <a:ext cx="204" cy="553"/>
            </a:xfrm>
            <a:custGeom>
              <a:avLst/>
              <a:gdLst>
                <a:gd name="T0" fmla="*/ 0 w 204"/>
                <a:gd name="T1" fmla="*/ 0 h 553"/>
                <a:gd name="T2" fmla="*/ 144 w 204"/>
                <a:gd name="T3" fmla="*/ 18 h 553"/>
                <a:gd name="T4" fmla="*/ 192 w 204"/>
                <a:gd name="T5" fmla="*/ 72 h 553"/>
                <a:gd name="T6" fmla="*/ 204 w 204"/>
                <a:gd name="T7" fmla="*/ 108 h 553"/>
                <a:gd name="T8" fmla="*/ 198 w 204"/>
                <a:gd name="T9" fmla="*/ 324 h 553"/>
                <a:gd name="T10" fmla="*/ 156 w 204"/>
                <a:gd name="T11" fmla="*/ 408 h 553"/>
                <a:gd name="T12" fmla="*/ 108 w 204"/>
                <a:gd name="T13" fmla="*/ 474 h 553"/>
                <a:gd name="T14" fmla="*/ 78 w 204"/>
                <a:gd name="T15" fmla="*/ 498 h 553"/>
                <a:gd name="T16" fmla="*/ 66 w 204"/>
                <a:gd name="T17" fmla="*/ 516 h 553"/>
                <a:gd name="T18" fmla="*/ 48 w 204"/>
                <a:gd name="T19" fmla="*/ 528 h 553"/>
                <a:gd name="T20" fmla="*/ 12 w 204"/>
                <a:gd name="T21" fmla="*/ 546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553"/>
                <a:gd name="T35" fmla="*/ 204 w 204"/>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553">
                  <a:moveTo>
                    <a:pt x="0" y="0"/>
                  </a:moveTo>
                  <a:cubicBezTo>
                    <a:pt x="68" y="4"/>
                    <a:pt x="89" y="7"/>
                    <a:pt x="144" y="18"/>
                  </a:cubicBezTo>
                  <a:cubicBezTo>
                    <a:pt x="182" y="44"/>
                    <a:pt x="175" y="20"/>
                    <a:pt x="192" y="72"/>
                  </a:cubicBezTo>
                  <a:cubicBezTo>
                    <a:pt x="196" y="84"/>
                    <a:pt x="204" y="108"/>
                    <a:pt x="204" y="108"/>
                  </a:cubicBezTo>
                  <a:cubicBezTo>
                    <a:pt x="202" y="180"/>
                    <a:pt x="203" y="252"/>
                    <a:pt x="198" y="324"/>
                  </a:cubicBezTo>
                  <a:cubicBezTo>
                    <a:pt x="196" y="358"/>
                    <a:pt x="169" y="378"/>
                    <a:pt x="156" y="408"/>
                  </a:cubicBezTo>
                  <a:cubicBezTo>
                    <a:pt x="142" y="440"/>
                    <a:pt x="146" y="461"/>
                    <a:pt x="108" y="474"/>
                  </a:cubicBezTo>
                  <a:cubicBezTo>
                    <a:pt x="74" y="526"/>
                    <a:pt x="119" y="465"/>
                    <a:pt x="78" y="498"/>
                  </a:cubicBezTo>
                  <a:cubicBezTo>
                    <a:pt x="72" y="503"/>
                    <a:pt x="71" y="511"/>
                    <a:pt x="66" y="516"/>
                  </a:cubicBezTo>
                  <a:cubicBezTo>
                    <a:pt x="61" y="521"/>
                    <a:pt x="54" y="524"/>
                    <a:pt x="48" y="528"/>
                  </a:cubicBezTo>
                  <a:cubicBezTo>
                    <a:pt x="32" y="553"/>
                    <a:pt x="43" y="546"/>
                    <a:pt x="12" y="546"/>
                  </a:cubicBezTo>
                </a:path>
              </a:pathLst>
            </a:custGeom>
            <a:noFill/>
            <a:ln w="28575" cmpd="sng">
              <a:solidFill>
                <a:schemeClr val="tx1"/>
              </a:solidFill>
              <a:round/>
              <a:headEnd/>
              <a:tailEnd/>
            </a:ln>
          </p:spPr>
          <p:txBody>
            <a:bodyPr/>
            <a:lstStyle/>
            <a:p>
              <a:endParaRPr lang="en-US"/>
            </a:p>
          </p:txBody>
        </p:sp>
        <p:sp>
          <p:nvSpPr>
            <p:cNvPr id="44" name="Line 68"/>
            <p:cNvSpPr>
              <a:spLocks noChangeShapeType="1"/>
            </p:cNvSpPr>
            <p:nvPr/>
          </p:nvSpPr>
          <p:spPr bwMode="auto">
            <a:xfrm>
              <a:off x="3198" y="482"/>
              <a:ext cx="181" cy="0"/>
            </a:xfrm>
            <a:prstGeom prst="line">
              <a:avLst/>
            </a:prstGeom>
            <a:noFill/>
            <a:ln w="9525">
              <a:solidFill>
                <a:schemeClr val="tx1"/>
              </a:solidFill>
              <a:round/>
              <a:headEnd/>
              <a:tailEnd type="triangle" w="med" len="med"/>
            </a:ln>
          </p:spPr>
          <p:txBody>
            <a:bodyPr/>
            <a:lstStyle/>
            <a:p>
              <a:endParaRPr lang="en-US"/>
            </a:p>
          </p:txBody>
        </p:sp>
        <p:sp>
          <p:nvSpPr>
            <p:cNvPr id="45" name="Line 69"/>
            <p:cNvSpPr>
              <a:spLocks noChangeShapeType="1"/>
            </p:cNvSpPr>
            <p:nvPr/>
          </p:nvSpPr>
          <p:spPr bwMode="auto">
            <a:xfrm>
              <a:off x="3787" y="482"/>
              <a:ext cx="182" cy="0"/>
            </a:xfrm>
            <a:prstGeom prst="line">
              <a:avLst/>
            </a:prstGeom>
            <a:noFill/>
            <a:ln w="9525">
              <a:solidFill>
                <a:schemeClr val="tx1"/>
              </a:solidFill>
              <a:round/>
              <a:headEnd/>
              <a:tailEnd type="triangle" w="med" len="med"/>
            </a:ln>
          </p:spPr>
          <p:txBody>
            <a:bodyPr/>
            <a:lstStyle/>
            <a:p>
              <a:endParaRPr lang="en-US"/>
            </a:p>
          </p:txBody>
        </p:sp>
        <p:sp>
          <p:nvSpPr>
            <p:cNvPr id="46" name="Line 70"/>
            <p:cNvSpPr>
              <a:spLocks noChangeShapeType="1"/>
            </p:cNvSpPr>
            <p:nvPr/>
          </p:nvSpPr>
          <p:spPr bwMode="auto">
            <a:xfrm>
              <a:off x="3470" y="618"/>
              <a:ext cx="0" cy="227"/>
            </a:xfrm>
            <a:prstGeom prst="line">
              <a:avLst/>
            </a:prstGeom>
            <a:noFill/>
            <a:ln w="9525">
              <a:solidFill>
                <a:schemeClr val="tx1"/>
              </a:solidFill>
              <a:round/>
              <a:headEnd/>
              <a:tailEnd type="triangle" w="med" len="med"/>
            </a:ln>
          </p:spPr>
          <p:txBody>
            <a:bodyPr/>
            <a:lstStyle/>
            <a:p>
              <a:endParaRPr lang="en-US"/>
            </a:p>
          </p:txBody>
        </p:sp>
        <p:sp>
          <p:nvSpPr>
            <p:cNvPr id="47" name="Line 71"/>
            <p:cNvSpPr>
              <a:spLocks noChangeShapeType="1"/>
            </p:cNvSpPr>
            <p:nvPr/>
          </p:nvSpPr>
          <p:spPr bwMode="auto">
            <a:xfrm flipH="1">
              <a:off x="4830" y="300"/>
              <a:ext cx="182" cy="0"/>
            </a:xfrm>
            <a:prstGeom prst="line">
              <a:avLst/>
            </a:prstGeom>
            <a:noFill/>
            <a:ln w="9525">
              <a:solidFill>
                <a:schemeClr val="tx1"/>
              </a:solidFill>
              <a:round/>
              <a:headEnd/>
              <a:tailEnd type="triangle" w="med" len="med"/>
            </a:ln>
          </p:spPr>
          <p:txBody>
            <a:bodyPr/>
            <a:lstStyle/>
            <a:p>
              <a:endParaRPr lang="en-US"/>
            </a:p>
          </p:txBody>
        </p:sp>
      </p:grpSp>
      <p:graphicFrame>
        <p:nvGraphicFramePr>
          <p:cNvPr id="26" name="Object 6"/>
          <p:cNvGraphicFramePr>
            <a:graphicFrameLocks noChangeAspect="1"/>
          </p:cNvGraphicFramePr>
          <p:nvPr>
            <p:extLst>
              <p:ext uri="{D42A27DB-BD31-4B8C-83A1-F6EECF244321}">
                <p14:modId xmlns:p14="http://schemas.microsoft.com/office/powerpoint/2010/main" val="2627989090"/>
              </p:ext>
            </p:extLst>
          </p:nvPr>
        </p:nvGraphicFramePr>
        <p:xfrm>
          <a:off x="331787" y="4077072"/>
          <a:ext cx="3519939" cy="864022"/>
        </p:xfrm>
        <a:graphic>
          <a:graphicData uri="http://schemas.openxmlformats.org/presentationml/2006/ole">
            <mc:AlternateContent xmlns:mc="http://schemas.openxmlformats.org/markup-compatibility/2006">
              <mc:Choice xmlns:v="urn:schemas-microsoft-com:vml" Requires="v">
                <p:oleObj spid="_x0000_s53553" name="Εξίσωση" r:id="rId28" imgW="1815840" imgH="444240" progId="Equation.3">
                  <p:embed/>
                </p:oleObj>
              </mc:Choice>
              <mc:Fallback>
                <p:oleObj name="Εξίσωση" r:id="rId28" imgW="1815840" imgH="444240" progId="Equation.3">
                  <p:embed/>
                  <p:pic>
                    <p:nvPicPr>
                      <p:cNvPr id="0" name="Object 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1787" y="4077072"/>
                        <a:ext cx="3519939" cy="8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4" name="Object 4"/>
          <p:cNvGraphicFramePr>
            <a:graphicFrameLocks noChangeAspect="1"/>
          </p:cNvGraphicFramePr>
          <p:nvPr/>
        </p:nvGraphicFramePr>
        <p:xfrm>
          <a:off x="323849" y="4867239"/>
          <a:ext cx="3440123" cy="866017"/>
        </p:xfrm>
        <a:graphic>
          <a:graphicData uri="http://schemas.openxmlformats.org/presentationml/2006/ole">
            <mc:AlternateContent xmlns:mc="http://schemas.openxmlformats.org/markup-compatibility/2006">
              <mc:Choice xmlns:v="urn:schemas-microsoft-com:vml" Requires="v">
                <p:oleObj spid="_x0000_s53554" name="Εξίσωση" r:id="rId30" imgW="1765080" imgH="444240" progId="Equation.3">
                  <p:embed/>
                </p:oleObj>
              </mc:Choice>
              <mc:Fallback>
                <p:oleObj name="Εξίσωση" r:id="rId30" imgW="1765080" imgH="444240" progId="Equation.3">
                  <p:embed/>
                  <p:pic>
                    <p:nvPicPr>
                      <p:cNvPr id="0" name="Object 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3849" y="4867239"/>
                        <a:ext cx="3440123" cy="8660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
          <p:cNvGraphicFramePr>
            <a:graphicFrameLocks noChangeAspect="1"/>
          </p:cNvGraphicFramePr>
          <p:nvPr/>
        </p:nvGraphicFramePr>
        <p:xfrm>
          <a:off x="4174752" y="4300711"/>
          <a:ext cx="4357688" cy="352425"/>
        </p:xfrm>
        <a:graphic>
          <a:graphicData uri="http://schemas.openxmlformats.org/presentationml/2006/ole">
            <mc:AlternateContent xmlns:mc="http://schemas.openxmlformats.org/markup-compatibility/2006">
              <mc:Choice xmlns:v="urn:schemas-microsoft-com:vml" Requires="v">
                <p:oleObj spid="_x0000_s53555" name="Εξίσωση" r:id="rId32" imgW="2984400" imgH="241200" progId="Equation.3">
                  <p:embed/>
                </p:oleObj>
              </mc:Choice>
              <mc:Fallback>
                <p:oleObj name="Εξίσωση" r:id="rId32" imgW="2984400" imgH="241200" progId="Equation.3">
                  <p:embed/>
                  <p:pic>
                    <p:nvPicPr>
                      <p:cNvPr id="0" name="Object 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74752" y="4300711"/>
                        <a:ext cx="435768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(4 από 6)</a:t>
            </a:r>
            <a:endParaRPr lang="en-US" dirty="0"/>
          </a:p>
        </p:txBody>
      </p:sp>
      <p:graphicFrame>
        <p:nvGraphicFramePr>
          <p:cNvPr id="54274" name="Object 7"/>
          <p:cNvGraphicFramePr>
            <a:graphicFrameLocks noChangeAspect="1"/>
          </p:cNvGraphicFramePr>
          <p:nvPr/>
        </p:nvGraphicFramePr>
        <p:xfrm>
          <a:off x="755576" y="1988840"/>
          <a:ext cx="7568841" cy="3744416"/>
        </p:xfrm>
        <a:graphic>
          <a:graphicData uri="http://schemas.openxmlformats.org/presentationml/2006/ole">
            <mc:AlternateContent xmlns:mc="http://schemas.openxmlformats.org/markup-compatibility/2006">
              <mc:Choice xmlns:v="urn:schemas-microsoft-com:vml" Requires="v">
                <p:oleObj spid="_x0000_s54294" name="Equation" r:id="rId4" imgW="4724280" imgH="2336760" progId="Equation.3">
                  <p:embed/>
                </p:oleObj>
              </mc:Choice>
              <mc:Fallback>
                <p:oleObj name="Equation" r:id="rId4" imgW="4724280" imgH="233676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988840"/>
                        <a:ext cx="7568841"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(5 από 6)</a:t>
            </a:r>
            <a:endParaRPr lang="en-US" dirty="0"/>
          </a:p>
        </p:txBody>
      </p:sp>
      <p:pic>
        <p:nvPicPr>
          <p:cNvPr id="4" name="Picture 5" descr="Ισοδύναμο κύκλωμα μικρού σήματος."/>
          <p:cNvPicPr>
            <a:picLocks noChangeAspect="1" noChangeArrowheads="1"/>
          </p:cNvPicPr>
          <p:nvPr/>
        </p:nvPicPr>
        <p:blipFill>
          <a:blip r:embed="rId4" cstate="print"/>
          <a:srcRect r="22223"/>
          <a:stretch>
            <a:fillRect/>
          </a:stretch>
        </p:blipFill>
        <p:spPr bwMode="auto">
          <a:xfrm>
            <a:off x="4716016" y="2135187"/>
            <a:ext cx="3889375" cy="1293813"/>
          </a:xfrm>
          <a:prstGeom prst="rect">
            <a:avLst/>
          </a:prstGeom>
          <a:noFill/>
          <a:ln w="9525">
            <a:noFill/>
            <a:miter lim="800000"/>
            <a:headEnd/>
            <a:tailEnd/>
          </a:ln>
        </p:spPr>
      </p:pic>
      <p:graphicFrame>
        <p:nvGraphicFramePr>
          <p:cNvPr id="5" name="Object 3"/>
          <p:cNvGraphicFramePr>
            <a:graphicFrameLocks noChangeAspect="1"/>
          </p:cNvGraphicFramePr>
          <p:nvPr/>
        </p:nvGraphicFramePr>
        <p:xfrm>
          <a:off x="684609" y="1988840"/>
          <a:ext cx="3159185" cy="792088"/>
        </p:xfrm>
        <a:graphic>
          <a:graphicData uri="http://schemas.openxmlformats.org/presentationml/2006/ole">
            <mc:AlternateContent xmlns:mc="http://schemas.openxmlformats.org/markup-compatibility/2006">
              <mc:Choice xmlns:v="urn:schemas-microsoft-com:vml" Requires="v">
                <p:oleObj spid="_x0000_s55358" name="Εξίσωση" r:id="rId5" imgW="1777680" imgH="444240" progId="Equation.3">
                  <p:embed/>
                </p:oleObj>
              </mc:Choice>
              <mc:Fallback>
                <p:oleObj name="Εξίσωση" r:id="rId5" imgW="1777680" imgH="444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609" y="1988840"/>
                        <a:ext cx="3159185"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684212" y="3068960"/>
          <a:ext cx="3905411" cy="1435397"/>
        </p:xfrm>
        <a:graphic>
          <a:graphicData uri="http://schemas.openxmlformats.org/presentationml/2006/ole">
            <mc:AlternateContent xmlns:mc="http://schemas.openxmlformats.org/markup-compatibility/2006">
              <mc:Choice xmlns:v="urn:schemas-microsoft-com:vml" Requires="v">
                <p:oleObj spid="_x0000_s55359" name="Εξίσωση" r:id="rId7" imgW="2489040" imgH="914400" progId="Equation.3">
                  <p:embed/>
                </p:oleObj>
              </mc:Choice>
              <mc:Fallback>
                <p:oleObj name="Εξίσωση" r:id="rId7" imgW="2489040" imgH="914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2" y="3068960"/>
                        <a:ext cx="3905411" cy="1435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357967332"/>
              </p:ext>
            </p:extLst>
          </p:nvPr>
        </p:nvGraphicFramePr>
        <p:xfrm>
          <a:off x="684213" y="4941168"/>
          <a:ext cx="3241730" cy="792088"/>
        </p:xfrm>
        <a:graphic>
          <a:graphicData uri="http://schemas.openxmlformats.org/presentationml/2006/ole">
            <mc:AlternateContent xmlns:mc="http://schemas.openxmlformats.org/markup-compatibility/2006">
              <mc:Choice xmlns:v="urn:schemas-microsoft-com:vml" Requires="v">
                <p:oleObj spid="_x0000_s55360" name="Εξίσωση" r:id="rId9" imgW="1815840" imgH="444240" progId="Equation.3">
                  <p:embed/>
                </p:oleObj>
              </mc:Choice>
              <mc:Fallback>
                <p:oleObj name="Εξίσωση" r:id="rId9" imgW="1815840" imgH="4442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4941168"/>
                        <a:ext cx="3241730"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 (6 από 6)</a:t>
            </a:r>
            <a:endParaRPr lang="en-US" dirty="0"/>
          </a:p>
        </p:txBody>
      </p:sp>
      <p:graphicFrame>
        <p:nvGraphicFramePr>
          <p:cNvPr id="56322" name="Object 5"/>
          <p:cNvGraphicFramePr>
            <a:graphicFrameLocks noChangeAspect="1"/>
          </p:cNvGraphicFramePr>
          <p:nvPr>
            <p:extLst>
              <p:ext uri="{D42A27DB-BD31-4B8C-83A1-F6EECF244321}">
                <p14:modId xmlns:p14="http://schemas.microsoft.com/office/powerpoint/2010/main" val="1099969432"/>
              </p:ext>
            </p:extLst>
          </p:nvPr>
        </p:nvGraphicFramePr>
        <p:xfrm>
          <a:off x="265920" y="1772816"/>
          <a:ext cx="8612159" cy="3888432"/>
        </p:xfrm>
        <a:graphic>
          <a:graphicData uri="http://schemas.openxmlformats.org/presentationml/2006/ole">
            <mc:AlternateContent xmlns:mc="http://schemas.openxmlformats.org/markup-compatibility/2006">
              <mc:Choice xmlns:v="urn:schemas-microsoft-com:vml" Requires="v">
                <p:oleObj spid="_x0000_s56342" name="Εξίσωση" r:id="rId4" imgW="4978080" imgH="2247840" progId="Equation.3">
                  <p:embed/>
                </p:oleObj>
              </mc:Choice>
              <mc:Fallback>
                <p:oleObj name="Εξίσωση" r:id="rId4" imgW="4978080" imgH="22478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920" y="1772816"/>
                        <a:ext cx="8612159" cy="3888432"/>
                      </a:xfrm>
                      <a:prstGeom prst="rect">
                        <a:avLst/>
                      </a:prstGeom>
                      <a:noFill/>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Σήματα (1 από 4)</a:t>
            </a:r>
            <a:endParaRPr lang="en-US" dirty="0"/>
          </a:p>
        </p:txBody>
      </p:sp>
      <p:sp>
        <p:nvSpPr>
          <p:cNvPr id="4" name="3 - Θέση κειμένου"/>
          <p:cNvSpPr>
            <a:spLocks noGrp="1"/>
          </p:cNvSpPr>
          <p:nvPr>
            <p:ph type="body" idx="1"/>
          </p:nvPr>
        </p:nvSpPr>
        <p:spPr/>
        <p:txBody>
          <a:bodyPr>
            <a:normAutofit fontScale="92500"/>
          </a:bodyPr>
          <a:lstStyle/>
          <a:p>
            <a:r>
              <a:rPr lang="el-GR" dirty="0" smtClean="0"/>
              <a:t>Τυχαίο, αναλογικό σήμα τάσης</a:t>
            </a:r>
          </a:p>
        </p:txBody>
      </p:sp>
      <p:pic>
        <p:nvPicPr>
          <p:cNvPr id="8" name="7 - Θέση περιεχομένου" descr="Γραφική παράσταση u-t αναλογικού σήματος"/>
          <p:cNvPicPr>
            <a:picLocks noGrp="1" noChangeAspect="1"/>
          </p:cNvPicPr>
          <p:nvPr>
            <p:ph sz="half" idx="2"/>
          </p:nvPr>
        </p:nvPicPr>
        <p:blipFill>
          <a:blip r:embed="rId4" cstate="print"/>
          <a:stretch>
            <a:fillRect/>
          </a:stretch>
        </p:blipFill>
        <p:spPr>
          <a:xfrm>
            <a:off x="457200" y="3165137"/>
            <a:ext cx="4040188" cy="1977113"/>
          </a:xfrm>
        </p:spPr>
      </p:pic>
      <p:sp>
        <p:nvSpPr>
          <p:cNvPr id="6" name="5 - Θέση κειμένου"/>
          <p:cNvSpPr>
            <a:spLocks noGrp="1"/>
          </p:cNvSpPr>
          <p:nvPr>
            <p:ph type="body" sz="quarter" idx="3"/>
          </p:nvPr>
        </p:nvSpPr>
        <p:spPr>
          <a:xfrm>
            <a:off x="4645025" y="1894135"/>
            <a:ext cx="4041775" cy="639762"/>
          </a:xfrm>
        </p:spPr>
        <p:txBody>
          <a:bodyPr>
            <a:noAutofit/>
          </a:bodyPr>
          <a:lstStyle/>
          <a:p>
            <a:r>
              <a:rPr lang="el-GR" sz="2000" dirty="0" err="1" smtClean="0"/>
              <a:t>Ημιτονικό</a:t>
            </a:r>
            <a:r>
              <a:rPr lang="el-GR" sz="2000" dirty="0" smtClean="0"/>
              <a:t> σήμα τάσης, πλάτους </a:t>
            </a:r>
            <a:r>
              <a:rPr lang="el-GR" sz="2000" dirty="0" err="1" smtClean="0"/>
              <a:t>Vα</a:t>
            </a:r>
            <a:r>
              <a:rPr lang="el-GR" sz="2000" dirty="0" smtClean="0"/>
              <a:t>, συχνότητας f=1/T και γωνιακής συχνότητας ω=2πf.</a:t>
            </a:r>
          </a:p>
        </p:txBody>
      </p:sp>
      <p:pic>
        <p:nvPicPr>
          <p:cNvPr id="9" name="8 - Θέση περιεχομένου" descr="Γραφική παράσταση u-t ημιτονικού σήματος."/>
          <p:cNvPicPr>
            <a:picLocks noGrp="1" noChangeAspect="1"/>
          </p:cNvPicPr>
          <p:nvPr>
            <p:ph sz="quarter" idx="4"/>
          </p:nvPr>
        </p:nvPicPr>
        <p:blipFill>
          <a:blip r:embed="rId5" cstate="print"/>
          <a:stretch>
            <a:fillRect/>
          </a:stretch>
        </p:blipFill>
        <p:spPr>
          <a:xfrm>
            <a:off x="4645025" y="3003879"/>
            <a:ext cx="4041775" cy="2299630"/>
          </a:xfrm>
        </p:spPr>
      </p:pic>
      <p:graphicFrame>
        <p:nvGraphicFramePr>
          <p:cNvPr id="57346" name="Object 9"/>
          <p:cNvGraphicFramePr>
            <a:graphicFrameLocks noChangeAspect="1"/>
          </p:cNvGraphicFramePr>
          <p:nvPr>
            <p:extLst>
              <p:ext uri="{D42A27DB-BD31-4B8C-83A1-F6EECF244321}">
                <p14:modId xmlns:p14="http://schemas.microsoft.com/office/powerpoint/2010/main" val="2857984482"/>
              </p:ext>
            </p:extLst>
          </p:nvPr>
        </p:nvGraphicFramePr>
        <p:xfrm>
          <a:off x="5364088" y="5517232"/>
          <a:ext cx="1800225" cy="400050"/>
        </p:xfrm>
        <a:graphic>
          <a:graphicData uri="http://schemas.openxmlformats.org/presentationml/2006/ole">
            <mc:AlternateContent xmlns:mc="http://schemas.openxmlformats.org/markup-compatibility/2006">
              <mc:Choice xmlns:v="urn:schemas-microsoft-com:vml" Requires="v">
                <p:oleObj spid="_x0000_s57366" name="Equation" r:id="rId6" imgW="1028520" imgH="228600" progId="Equation.3">
                  <p:embed/>
                </p:oleObj>
              </mc:Choice>
              <mc:Fallback>
                <p:oleObj name="Equation" r:id="rId6" imgW="1028520" imgH="2286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5517232"/>
                        <a:ext cx="180022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pPr>
              <a:spcBef>
                <a:spcPct val="50000"/>
              </a:spcBef>
            </a:pPr>
            <a:r>
              <a:rPr lang="el-GR" dirty="0"/>
              <a:t>Σήματα </a:t>
            </a:r>
            <a:r>
              <a:rPr lang="el-GR" dirty="0" smtClean="0"/>
              <a:t>(2 </a:t>
            </a:r>
            <a:r>
              <a:rPr lang="el-GR" dirty="0"/>
              <a:t>από 4)</a:t>
            </a:r>
          </a:p>
        </p:txBody>
      </p:sp>
      <p:sp>
        <p:nvSpPr>
          <p:cNvPr id="2" name="TextBox 1"/>
          <p:cNvSpPr txBox="1"/>
          <p:nvPr/>
        </p:nvSpPr>
        <p:spPr>
          <a:xfrm>
            <a:off x="3059832" y="1384901"/>
            <a:ext cx="5832648" cy="499194"/>
          </a:xfrm>
          <a:prstGeom prst="rect">
            <a:avLst/>
          </a:prstGeom>
        </p:spPr>
        <p:txBody>
          <a:bodyPr vert="horz" wrap="square" lIns="91440" tIns="45720" rIns="91440" bIns="45720" rtlCol="0" anchor="ctr">
            <a:normAutofit/>
          </a:bodyPr>
          <a:lstStyle/>
          <a:p>
            <a:r>
              <a:rPr lang="el-GR" sz="2400" b="1" dirty="0" smtClean="0"/>
              <a:t>Τετραγωνικός παλμός</a:t>
            </a:r>
          </a:p>
        </p:txBody>
      </p:sp>
      <p:pic>
        <p:nvPicPr>
          <p:cNvPr id="10" name="9 - Θέση περιεχομένου" descr="Γραφική παράσταση u-t τετραγωνικού παλμού."/>
          <p:cNvPicPr>
            <a:picLocks noGrp="1" noChangeAspect="1"/>
          </p:cNvPicPr>
          <p:nvPr>
            <p:ph idx="1"/>
          </p:nvPr>
        </p:nvPicPr>
        <p:blipFill>
          <a:blip r:embed="rId4" cstate="print"/>
          <a:stretch>
            <a:fillRect/>
          </a:stretch>
        </p:blipFill>
        <p:spPr>
          <a:xfrm>
            <a:off x="2267744" y="1916832"/>
            <a:ext cx="4621746" cy="2271539"/>
          </a:xfrm>
        </p:spPr>
      </p:pic>
      <p:graphicFrame>
        <p:nvGraphicFramePr>
          <p:cNvPr id="58370" name="Object 10"/>
          <p:cNvGraphicFramePr>
            <a:graphicFrameLocks noChangeAspect="1"/>
          </p:cNvGraphicFramePr>
          <p:nvPr>
            <p:extLst>
              <p:ext uri="{D42A27DB-BD31-4B8C-83A1-F6EECF244321}">
                <p14:modId xmlns:p14="http://schemas.microsoft.com/office/powerpoint/2010/main" val="443134450"/>
              </p:ext>
            </p:extLst>
          </p:nvPr>
        </p:nvGraphicFramePr>
        <p:xfrm>
          <a:off x="1979712" y="4720302"/>
          <a:ext cx="5257375" cy="792088"/>
        </p:xfrm>
        <a:graphic>
          <a:graphicData uri="http://schemas.openxmlformats.org/presentationml/2006/ole">
            <mc:AlternateContent xmlns:mc="http://schemas.openxmlformats.org/markup-compatibility/2006">
              <mc:Choice xmlns:v="urn:schemas-microsoft-com:vml" Requires="v">
                <p:oleObj spid="_x0000_s58392" name="Εξίσωση" r:id="rId5" imgW="2869920" imgH="431640" progId="Equation.3">
                  <p:embed/>
                </p:oleObj>
              </mc:Choice>
              <mc:Fallback>
                <p:oleObj name="Εξίσωση" r:id="rId5" imgW="2869920" imgH="43164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4720302"/>
                        <a:ext cx="5257375" cy="792088"/>
                      </a:xfrm>
                      <a:prstGeom prst="rect">
                        <a:avLst/>
                      </a:prstGeom>
                      <a:noFill/>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Σήματα </a:t>
            </a:r>
            <a:r>
              <a:rPr lang="el-GR" dirty="0" smtClean="0"/>
              <a:t>(3 </a:t>
            </a:r>
            <a:r>
              <a:rPr lang="el-GR" dirty="0"/>
              <a:t>από 4)</a:t>
            </a:r>
            <a:endParaRPr lang="en-US" dirty="0"/>
          </a:p>
        </p:txBody>
      </p:sp>
      <p:sp>
        <p:nvSpPr>
          <p:cNvPr id="3" name="2 - Θέση κειμένου"/>
          <p:cNvSpPr>
            <a:spLocks noGrp="1"/>
          </p:cNvSpPr>
          <p:nvPr>
            <p:ph type="body" idx="1"/>
          </p:nvPr>
        </p:nvSpPr>
        <p:spPr/>
        <p:txBody>
          <a:bodyPr>
            <a:normAutofit fontScale="85000" lnSpcReduction="20000"/>
          </a:bodyPr>
          <a:lstStyle/>
          <a:p>
            <a:r>
              <a:rPr lang="el-GR" dirty="0" smtClean="0"/>
              <a:t>Φάσμα συχνοτήτων συμμετρικού τετραγωνικού παλμού τάσης</a:t>
            </a:r>
          </a:p>
        </p:txBody>
      </p:sp>
      <p:pic>
        <p:nvPicPr>
          <p:cNvPr id="8" name="7 - Θέση περιεχομένου" descr="Συχνότητες ω τετραγωνικού παλμού"/>
          <p:cNvPicPr>
            <a:picLocks noGrp="1" noChangeAspect="1"/>
          </p:cNvPicPr>
          <p:nvPr>
            <p:ph sz="half" idx="2"/>
          </p:nvPr>
        </p:nvPicPr>
        <p:blipFill>
          <a:blip r:embed="rId3" cstate="print"/>
          <a:stretch>
            <a:fillRect/>
          </a:stretch>
        </p:blipFill>
        <p:spPr>
          <a:xfrm>
            <a:off x="457200" y="3130658"/>
            <a:ext cx="4040188" cy="2009977"/>
          </a:xfrm>
        </p:spPr>
      </p:pic>
      <p:sp>
        <p:nvSpPr>
          <p:cNvPr id="5" name="4 - Θέση κειμένου"/>
          <p:cNvSpPr>
            <a:spLocks noGrp="1"/>
          </p:cNvSpPr>
          <p:nvPr>
            <p:ph type="body" sz="quarter" idx="3"/>
          </p:nvPr>
        </p:nvSpPr>
        <p:spPr/>
        <p:txBody>
          <a:bodyPr>
            <a:normAutofit fontScale="92500" lnSpcReduction="20000"/>
          </a:bodyPr>
          <a:lstStyle/>
          <a:p>
            <a:r>
              <a:rPr lang="el-GR" dirty="0" smtClean="0"/>
              <a:t>Φάσμα συχνοτήτων τυχαίου αναλογικού σήματος</a:t>
            </a:r>
            <a:endParaRPr lang="el-GR" dirty="0"/>
          </a:p>
        </p:txBody>
      </p:sp>
      <p:pic>
        <p:nvPicPr>
          <p:cNvPr id="9" name="8 - Θέση περιεχομένου" descr="Διάγραμμα V-ω τυχαίου αναλογικού σήματος."/>
          <p:cNvPicPr>
            <a:picLocks noGrp="1" noChangeAspect="1"/>
          </p:cNvPicPr>
          <p:nvPr>
            <p:ph sz="quarter" idx="4"/>
          </p:nvPr>
        </p:nvPicPr>
        <p:blipFill>
          <a:blip r:embed="rId4" cstate="print"/>
          <a:stretch>
            <a:fillRect/>
          </a:stretch>
        </p:blipFill>
        <p:spPr>
          <a:xfrm>
            <a:off x="4645025" y="2840766"/>
            <a:ext cx="4041775" cy="2625855"/>
          </a:xfrm>
        </p:spPr>
      </p:pic>
      <p:sp>
        <p:nvSpPr>
          <p:cNvPr id="4" name="TextBox 3"/>
          <p:cNvSpPr txBox="1"/>
          <p:nvPr/>
        </p:nvSpPr>
        <p:spPr>
          <a:xfrm>
            <a:off x="3923928" y="2636912"/>
            <a:ext cx="914400" cy="914400"/>
          </a:xfrm>
          <a:prstGeom prst="rect">
            <a:avLst/>
          </a:prstGeom>
        </p:spPr>
        <p:txBody>
          <a:bodyPr vert="horz" wrap="none" lIns="91440" tIns="45720" rIns="91440" bIns="45720" rtlCol="0" anchor="ctr">
            <a:normAutofit/>
          </a:bodyPr>
          <a:lstStyle/>
          <a:p>
            <a:endParaRPr lang="el-GR" dirty="0" smtClean="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Διάγραμμα u-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8538" y="846138"/>
            <a:ext cx="3182938" cy="1746250"/>
          </a:xfrm>
          <a:prstGeom prst="rect">
            <a:avLst/>
          </a:prstGeom>
          <a:noFill/>
          <a:ln w="9525">
            <a:noFill/>
            <a:miter lim="800000"/>
            <a:headEnd/>
            <a:tailEnd/>
          </a:ln>
        </p:spPr>
      </p:pic>
      <p:sp>
        <p:nvSpPr>
          <p:cNvPr id="9" name="Text Box 7"/>
          <p:cNvSpPr txBox="1">
            <a:spLocks noChangeArrowheads="1"/>
          </p:cNvSpPr>
          <p:nvPr/>
        </p:nvSpPr>
        <p:spPr bwMode="auto">
          <a:xfrm>
            <a:off x="4621179" y="1268924"/>
            <a:ext cx="4175893" cy="707663"/>
          </a:xfrm>
          <a:prstGeom prst="rect">
            <a:avLst/>
          </a:prstGeom>
          <a:noFill/>
          <a:ln w="9525">
            <a:noFill/>
            <a:miter lim="800000"/>
            <a:headEnd/>
            <a:tailEnd/>
          </a:ln>
        </p:spPr>
        <p:txBody>
          <a:bodyPr wrap="square">
            <a:spAutoFit/>
          </a:bodyPr>
          <a:lstStyle/>
          <a:p>
            <a:pPr eaLnBrk="1" hangingPunct="1">
              <a:spcBef>
                <a:spcPct val="50000"/>
              </a:spcBef>
            </a:pPr>
            <a:r>
              <a:rPr lang="el-GR" sz="2000" dirty="0"/>
              <a:t>Δειγματοληψία αναλογικού σήματος συνεχούς χρόνου</a:t>
            </a:r>
          </a:p>
        </p:txBody>
      </p:sp>
      <p:pic>
        <p:nvPicPr>
          <p:cNvPr id="10" name="Picture 5" descr="Διάγραμμα u-t σήματος γραμμικού χρόνου"/>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8538" y="2618581"/>
            <a:ext cx="3141662" cy="1620838"/>
          </a:xfrm>
          <a:prstGeom prst="rect">
            <a:avLst/>
          </a:prstGeom>
          <a:noFill/>
          <a:ln w="9525">
            <a:noFill/>
            <a:miter lim="800000"/>
            <a:headEnd/>
            <a:tailEnd/>
          </a:ln>
        </p:spPr>
      </p:pic>
      <p:sp>
        <p:nvSpPr>
          <p:cNvPr id="11" name="Text Box 8"/>
          <p:cNvSpPr txBox="1">
            <a:spLocks noChangeArrowheads="1"/>
          </p:cNvSpPr>
          <p:nvPr/>
        </p:nvSpPr>
        <p:spPr bwMode="auto">
          <a:xfrm>
            <a:off x="4643438" y="3183776"/>
            <a:ext cx="3022748" cy="400110"/>
          </a:xfrm>
          <a:prstGeom prst="rect">
            <a:avLst/>
          </a:prstGeom>
          <a:noFill/>
          <a:ln w="9525">
            <a:noFill/>
            <a:miter lim="800000"/>
            <a:headEnd/>
            <a:tailEnd/>
          </a:ln>
        </p:spPr>
        <p:txBody>
          <a:bodyPr wrap="square">
            <a:spAutoFit/>
          </a:bodyPr>
          <a:lstStyle/>
          <a:p>
            <a:pPr eaLnBrk="1" hangingPunct="1">
              <a:spcBef>
                <a:spcPct val="50000"/>
              </a:spcBef>
            </a:pPr>
            <a:r>
              <a:rPr lang="el-GR" sz="2000" dirty="0"/>
              <a:t>Σήμα διακριτού χρόνου</a:t>
            </a:r>
          </a:p>
        </p:txBody>
      </p:sp>
      <p:pic>
        <p:nvPicPr>
          <p:cNvPr id="12" name="Picture 6" descr="Διάγραμμα u-t ψηφιακού πλαμού"/>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388" y="4149080"/>
            <a:ext cx="4464050" cy="2173287"/>
          </a:xfrm>
          <a:prstGeom prst="rect">
            <a:avLst/>
          </a:prstGeom>
          <a:noFill/>
          <a:ln w="9525">
            <a:noFill/>
            <a:miter lim="800000"/>
            <a:headEnd/>
            <a:tailEnd/>
          </a:ln>
        </p:spPr>
      </p:pic>
      <p:sp>
        <p:nvSpPr>
          <p:cNvPr id="13" name="Text Box 9"/>
          <p:cNvSpPr txBox="1">
            <a:spLocks noChangeArrowheads="1"/>
          </p:cNvSpPr>
          <p:nvPr/>
        </p:nvSpPr>
        <p:spPr bwMode="auto">
          <a:xfrm>
            <a:off x="4572000" y="4869160"/>
            <a:ext cx="2771799" cy="400904"/>
          </a:xfrm>
          <a:prstGeom prst="rect">
            <a:avLst/>
          </a:prstGeom>
          <a:noFill/>
          <a:ln w="9525">
            <a:noFill/>
            <a:miter lim="800000"/>
            <a:headEnd/>
            <a:tailEnd/>
          </a:ln>
        </p:spPr>
        <p:txBody>
          <a:bodyPr wrap="square">
            <a:spAutoFit/>
          </a:bodyPr>
          <a:lstStyle/>
          <a:p>
            <a:pPr eaLnBrk="1" hangingPunct="1">
              <a:spcBef>
                <a:spcPct val="50000"/>
              </a:spcBef>
            </a:pPr>
            <a:r>
              <a:rPr lang="el-GR" sz="2000" dirty="0"/>
              <a:t>Ψηφιακός παλμός</a:t>
            </a:r>
          </a:p>
        </p:txBody>
      </p:sp>
      <p:sp>
        <p:nvSpPr>
          <p:cNvPr id="2" name="Τίτλος 1"/>
          <p:cNvSpPr>
            <a:spLocks noGrp="1"/>
          </p:cNvSpPr>
          <p:nvPr>
            <p:ph type="title"/>
          </p:nvPr>
        </p:nvSpPr>
        <p:spPr/>
        <p:txBody>
          <a:bodyPr/>
          <a:lstStyle/>
          <a:p>
            <a:r>
              <a:rPr lang="el-GR" dirty="0" smtClean="0"/>
              <a:t>Σήματα (4 από 4)</a:t>
            </a:r>
            <a:endParaRPr lang="el-GR"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Ενισχυτές</a:t>
            </a:r>
            <a:endParaRPr lang="en-US" dirty="0"/>
          </a:p>
        </p:txBody>
      </p:sp>
      <p:pic>
        <p:nvPicPr>
          <p:cNvPr id="11" name="Picture 15" descr="Συμβολιμσός ενισχυτή τάση"/>
          <p:cNvPicPr>
            <a:picLocks noGrp="1" noChangeAspect="1" noChangeArrowheads="1"/>
          </p:cNvPicPr>
          <p:nvPr>
            <p:ph sz="half" idx="2"/>
          </p:nvPr>
        </p:nvPicPr>
        <p:blipFill>
          <a:blip r:embed="rId4" cstate="print">
            <a:clrChange>
              <a:clrFrom>
                <a:srgbClr val="FFFFFF"/>
              </a:clrFrom>
              <a:clrTo>
                <a:srgbClr val="FFFFFF">
                  <a:alpha val="0"/>
                </a:srgbClr>
              </a:clrTo>
            </a:clrChange>
          </a:blip>
          <a:srcRect b="22778"/>
          <a:stretch>
            <a:fillRect/>
          </a:stretch>
        </p:blipFill>
        <p:spPr bwMode="auto">
          <a:xfrm>
            <a:off x="457200" y="2951482"/>
            <a:ext cx="3272634" cy="1281270"/>
          </a:xfrm>
          <a:prstGeom prst="rect">
            <a:avLst/>
          </a:prstGeom>
          <a:noFill/>
          <a:ln w="9525">
            <a:noFill/>
            <a:miter lim="800000"/>
            <a:headEnd/>
            <a:tailEnd/>
          </a:ln>
        </p:spPr>
      </p:pic>
      <p:pic>
        <p:nvPicPr>
          <p:cNvPr id="10" name="Picture 8" descr="Συμβολιμσός ενισχυτή τάση με γείωση"/>
          <p:cNvPicPr>
            <a:picLocks noGrp="1" noChangeAspect="1" noChangeArrowheads="1"/>
          </p:cNvPicPr>
          <p:nvPr>
            <p:ph sz="quarter" idx="4"/>
          </p:nvPr>
        </p:nvPicPr>
        <p:blipFill>
          <a:blip r:embed="rId5" cstate="print">
            <a:clrChange>
              <a:clrFrom>
                <a:srgbClr val="FFFFFF"/>
              </a:clrFrom>
              <a:clrTo>
                <a:srgbClr val="FFFFFF">
                  <a:alpha val="0"/>
                </a:srgbClr>
              </a:clrTo>
            </a:clrChange>
          </a:blip>
          <a:srcRect b="13397"/>
          <a:stretch>
            <a:fillRect/>
          </a:stretch>
        </p:blipFill>
        <p:spPr bwMode="auto">
          <a:xfrm>
            <a:off x="4634550" y="2665585"/>
            <a:ext cx="3681866" cy="1644185"/>
          </a:xfrm>
          <a:prstGeom prst="rect">
            <a:avLst/>
          </a:prstGeom>
          <a:noFill/>
          <a:ln w="9525">
            <a:noFill/>
            <a:miter lim="800000"/>
            <a:headEnd/>
            <a:tailEnd/>
          </a:ln>
        </p:spPr>
      </p:pic>
      <p:graphicFrame>
        <p:nvGraphicFramePr>
          <p:cNvPr id="59394" name="Object 11"/>
          <p:cNvGraphicFramePr>
            <a:graphicFrameLocks noChangeAspect="1"/>
          </p:cNvGraphicFramePr>
          <p:nvPr>
            <p:extLst>
              <p:ext uri="{D42A27DB-BD31-4B8C-83A1-F6EECF244321}">
                <p14:modId xmlns:p14="http://schemas.microsoft.com/office/powerpoint/2010/main" val="591797870"/>
              </p:ext>
            </p:extLst>
          </p:nvPr>
        </p:nvGraphicFramePr>
        <p:xfrm>
          <a:off x="3419872" y="1780756"/>
          <a:ext cx="2034304" cy="504056"/>
        </p:xfrm>
        <a:graphic>
          <a:graphicData uri="http://schemas.openxmlformats.org/presentationml/2006/ole">
            <mc:AlternateContent xmlns:mc="http://schemas.openxmlformats.org/markup-compatibility/2006">
              <mc:Choice xmlns:v="urn:schemas-microsoft-com:vml" Requires="v">
                <p:oleObj spid="_x0000_s70664" name="Εξίσωση" r:id="rId6" imgW="927000" imgH="228600" progId="Equation.3">
                  <p:embed/>
                </p:oleObj>
              </mc:Choice>
              <mc:Fallback>
                <p:oleObj name="Εξίσωση" r:id="rId6" imgW="927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1780756"/>
                        <a:ext cx="2034304"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 Θέση περιεχομένου"/>
          <p:cNvSpPr>
            <a:spLocks noGrp="1"/>
          </p:cNvSpPr>
          <p:nvPr>
            <p:ph type="body" idx="1"/>
          </p:nvPr>
        </p:nvSpPr>
        <p:spPr>
          <a:xfrm>
            <a:off x="611733" y="5126834"/>
            <a:ext cx="4040188" cy="639762"/>
          </a:xfrm>
        </p:spPr>
        <p:txBody>
          <a:bodyPr>
            <a:noAutofit/>
          </a:bodyPr>
          <a:lstStyle/>
          <a:p>
            <a:pPr>
              <a:spcBef>
                <a:spcPct val="50000"/>
              </a:spcBef>
              <a:buNone/>
            </a:pPr>
            <a:r>
              <a:rPr lang="el-GR" b="0" dirty="0" smtClean="0"/>
              <a:t>υ</a:t>
            </a:r>
            <a:r>
              <a:rPr lang="en-US" b="0" baseline="-25000" dirty="0" err="1" smtClean="0"/>
              <a:t>i</a:t>
            </a:r>
            <a:r>
              <a:rPr lang="el-GR" b="0" baseline="-25000" dirty="0" smtClean="0"/>
              <a:t>  </a:t>
            </a:r>
            <a:r>
              <a:rPr lang="el-GR" b="0" dirty="0" smtClean="0"/>
              <a:t>: </a:t>
            </a:r>
            <a:r>
              <a:rPr lang="el-GR" b="0" baseline="-25000" dirty="0" smtClean="0"/>
              <a:t> </a:t>
            </a:r>
            <a:r>
              <a:rPr lang="el-GR" b="0" dirty="0" smtClean="0"/>
              <a:t>σήμα εισόδου</a:t>
            </a:r>
            <a:endParaRPr lang="en-US" b="0" baseline="-25000" dirty="0" smtClean="0"/>
          </a:p>
          <a:p>
            <a:pPr>
              <a:spcBef>
                <a:spcPct val="50000"/>
              </a:spcBef>
              <a:buNone/>
            </a:pPr>
            <a:r>
              <a:rPr lang="el-GR" b="0" dirty="0" smtClean="0"/>
              <a:t>υ</a:t>
            </a:r>
            <a:r>
              <a:rPr lang="en-US" b="0" baseline="-25000" dirty="0" smtClean="0"/>
              <a:t>o</a:t>
            </a:r>
            <a:r>
              <a:rPr lang="el-GR" b="0" baseline="-25000" dirty="0" smtClean="0"/>
              <a:t> </a:t>
            </a:r>
            <a:r>
              <a:rPr lang="el-GR" b="0" dirty="0" smtClean="0"/>
              <a:t>: σήμα εξόδου</a:t>
            </a:r>
            <a:endParaRPr lang="en-US" b="0" dirty="0" smtClean="0"/>
          </a:p>
          <a:p>
            <a:pPr>
              <a:spcBef>
                <a:spcPct val="50000"/>
              </a:spcBef>
              <a:buNone/>
            </a:pPr>
            <a:r>
              <a:rPr lang="en-US" b="0" dirty="0" smtClean="0"/>
              <a:t>A</a:t>
            </a:r>
            <a:r>
              <a:rPr lang="el-GR" b="0" dirty="0" smtClean="0"/>
              <a:t> : απολαβή ή ενίσχυση τάσης</a:t>
            </a:r>
          </a:p>
        </p:txBody>
      </p:sp>
      <p:sp>
        <p:nvSpPr>
          <p:cNvPr id="2" name="Θέση κειμένου 1"/>
          <p:cNvSpPr>
            <a:spLocks noGrp="1"/>
          </p:cNvSpPr>
          <p:nvPr>
            <p:ph type="body" sz="quarter" idx="3"/>
          </p:nvPr>
        </p:nvSpPr>
        <p:spPr>
          <a:xfrm>
            <a:off x="4572000" y="4494033"/>
            <a:ext cx="4041775" cy="639762"/>
          </a:xfrm>
        </p:spPr>
        <p:txBody>
          <a:bodyPr>
            <a:normAutofit fontScale="25000" lnSpcReduction="20000"/>
          </a:bodyPr>
          <a:lstStyle/>
          <a:p>
            <a:r>
              <a:rPr lang="el-GR" dirty="0"/>
              <a:t>	</a:t>
            </a:r>
          </a:p>
          <a:p>
            <a:endParaRPr lang="el-GR" dirty="0"/>
          </a:p>
          <a:p>
            <a:endParaRPr lang="el-GR" dirty="0"/>
          </a:p>
          <a:p>
            <a:endParaRPr lang="el-GR" dirty="0"/>
          </a:p>
          <a:p>
            <a:endParaRPr lang="el-GR" dirty="0"/>
          </a:p>
          <a:p>
            <a:endParaRPr lang="el-GR" dirty="0"/>
          </a:p>
          <a:p>
            <a:endParaRPr lang="el-GR" dirty="0"/>
          </a:p>
          <a:p>
            <a:pPr algn="ctr"/>
            <a:r>
              <a:rPr lang="el-GR" sz="9600" dirty="0"/>
              <a:t>Γραμμικός ενισχυτής τάσης</a:t>
            </a:r>
          </a:p>
          <a:p>
            <a:endParaRPr lang="el-GR" dirty="0"/>
          </a:p>
        </p:txBody>
      </p:sp>
    </p:spTree>
    <p:custDataLst>
      <p:tags r:id="rId2"/>
    </p:custDataLst>
    <p:extLst>
      <p:ext uri="{BB962C8B-B14F-4D97-AF65-F5344CB8AC3E}">
        <p14:creationId xmlns:p14="http://schemas.microsoft.com/office/powerpoint/2010/main" val="3824224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Ενισχυτής τάσης με φόρτο αντίσταση </a:t>
            </a:r>
            <a:r>
              <a:rPr lang="en-US" dirty="0" smtClean="0"/>
              <a:t>R</a:t>
            </a:r>
            <a:r>
              <a:rPr lang="en-US" baseline="-25000" dirty="0" smtClean="0"/>
              <a:t>L</a:t>
            </a:r>
            <a:endParaRPr lang="en-US" dirty="0"/>
          </a:p>
        </p:txBody>
      </p:sp>
      <p:graphicFrame>
        <p:nvGraphicFramePr>
          <p:cNvPr id="60418" name="Object 11"/>
          <p:cNvGraphicFramePr>
            <a:graphicFrameLocks noChangeAspect="1"/>
          </p:cNvGraphicFramePr>
          <p:nvPr>
            <p:extLst>
              <p:ext uri="{D42A27DB-BD31-4B8C-83A1-F6EECF244321}">
                <p14:modId xmlns:p14="http://schemas.microsoft.com/office/powerpoint/2010/main" val="2179354500"/>
              </p:ext>
            </p:extLst>
          </p:nvPr>
        </p:nvGraphicFramePr>
        <p:xfrm>
          <a:off x="3141663" y="3068638"/>
          <a:ext cx="841375" cy="666750"/>
        </p:xfrm>
        <a:graphic>
          <a:graphicData uri="http://schemas.openxmlformats.org/presentationml/2006/ole">
            <mc:AlternateContent xmlns:mc="http://schemas.openxmlformats.org/markup-compatibility/2006">
              <mc:Choice xmlns:v="urn:schemas-microsoft-com:vml" Requires="v">
                <p:oleObj spid="_x0000_s60482" name="Εξίσωση" r:id="rId4" imgW="545760" imgH="431640" progId="Equation.3">
                  <p:embed/>
                </p:oleObj>
              </mc:Choice>
              <mc:Fallback>
                <p:oleObj name="Εξίσωση" r:id="rId4" imgW="545760" imgH="431640" progId="Equation.3">
                  <p:embed/>
                  <p:pic>
                    <p:nvPicPr>
                      <p:cNvPr id="0" name="Object 11"/>
                      <p:cNvPicPr>
                        <a:picLocks noChangeAspect="1" noChangeArrowheads="1"/>
                      </p:cNvPicPr>
                      <p:nvPr/>
                    </p:nvPicPr>
                    <p:blipFill>
                      <a:blip r:embed="rId5"/>
                      <a:srcRect/>
                      <a:stretch>
                        <a:fillRect/>
                      </a:stretch>
                    </p:blipFill>
                    <p:spPr bwMode="auto">
                      <a:xfrm>
                        <a:off x="3141663" y="3068638"/>
                        <a:ext cx="8413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19" name="Object 12"/>
          <p:cNvGraphicFramePr>
            <a:graphicFrameLocks noChangeAspect="1"/>
          </p:cNvGraphicFramePr>
          <p:nvPr/>
        </p:nvGraphicFramePr>
        <p:xfrm>
          <a:off x="3165450" y="3789040"/>
          <a:ext cx="3206750" cy="666750"/>
        </p:xfrm>
        <a:graphic>
          <a:graphicData uri="http://schemas.openxmlformats.org/presentationml/2006/ole">
            <mc:AlternateContent xmlns:mc="http://schemas.openxmlformats.org/markup-compatibility/2006">
              <mc:Choice xmlns:v="urn:schemas-microsoft-com:vml" Requires="v">
                <p:oleObj spid="_x0000_s60483" name="Εξίσωση" r:id="rId6" imgW="2082600" imgH="431640" progId="Equation.3">
                  <p:embed/>
                </p:oleObj>
              </mc:Choice>
              <mc:Fallback>
                <p:oleObj name="Εξίσωση" r:id="rId6" imgW="2082600" imgH="43164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5450" y="3789040"/>
                        <a:ext cx="320675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0" name="Object 14"/>
          <p:cNvGraphicFramePr>
            <a:graphicFrameLocks noChangeAspect="1"/>
          </p:cNvGraphicFramePr>
          <p:nvPr>
            <p:extLst>
              <p:ext uri="{D42A27DB-BD31-4B8C-83A1-F6EECF244321}">
                <p14:modId xmlns:p14="http://schemas.microsoft.com/office/powerpoint/2010/main" val="3625692321"/>
              </p:ext>
            </p:extLst>
          </p:nvPr>
        </p:nvGraphicFramePr>
        <p:xfrm>
          <a:off x="3503687" y="4633680"/>
          <a:ext cx="742950" cy="666750"/>
        </p:xfrm>
        <a:graphic>
          <a:graphicData uri="http://schemas.openxmlformats.org/presentationml/2006/ole">
            <mc:AlternateContent xmlns:mc="http://schemas.openxmlformats.org/markup-compatibility/2006">
              <mc:Choice xmlns:v="urn:schemas-microsoft-com:vml" Requires="v">
                <p:oleObj spid="_x0000_s60484" name="Εξίσωση" r:id="rId8" imgW="482400" imgH="431640" progId="Equation.3">
                  <p:embed/>
                </p:oleObj>
              </mc:Choice>
              <mc:Fallback>
                <p:oleObj name="Εξίσωση" r:id="rId8" imgW="482400" imgH="43164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3687" y="4633680"/>
                        <a:ext cx="74295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3983038" y="3429000"/>
            <a:ext cx="3685306" cy="1026790"/>
          </a:xfrm>
          <a:prstGeom prst="rect">
            <a:avLst/>
          </a:prstGeom>
        </p:spPr>
        <p:txBody>
          <a:bodyPr vert="horz" wrap="square" lIns="91440" tIns="45720" rIns="91440" bIns="45720" rtlCol="0" anchor="ctr">
            <a:normAutofit/>
          </a:bodyPr>
          <a:lstStyle/>
          <a:p>
            <a:endParaRPr lang="el-GR" dirty="0" smtClean="0"/>
          </a:p>
        </p:txBody>
      </p:sp>
      <p:sp>
        <p:nvSpPr>
          <p:cNvPr id="4" name="TextBox 3"/>
          <p:cNvSpPr txBox="1"/>
          <p:nvPr/>
        </p:nvSpPr>
        <p:spPr>
          <a:xfrm>
            <a:off x="569678" y="2780928"/>
            <a:ext cx="1914090" cy="792088"/>
          </a:xfrm>
          <a:prstGeom prst="rect">
            <a:avLst/>
          </a:prstGeom>
        </p:spPr>
        <p:txBody>
          <a:bodyPr vert="horz" wrap="square" lIns="91440" tIns="45720" rIns="91440" bIns="45720" rtlCol="0" anchor="ctr">
            <a:normAutofit/>
          </a:bodyPr>
          <a:lstStyle/>
          <a:p>
            <a:endParaRPr lang="el-GR" dirty="0" smtClean="0"/>
          </a:p>
        </p:txBody>
      </p:sp>
      <p:sp>
        <p:nvSpPr>
          <p:cNvPr id="8" name="TextBox 7"/>
          <p:cNvSpPr txBox="1"/>
          <p:nvPr/>
        </p:nvSpPr>
        <p:spPr>
          <a:xfrm>
            <a:off x="732706" y="3068638"/>
            <a:ext cx="2448272" cy="605283"/>
          </a:xfrm>
          <a:prstGeom prst="rect">
            <a:avLst/>
          </a:prstGeom>
        </p:spPr>
        <p:txBody>
          <a:bodyPr vert="horz" wrap="none" lIns="91440" tIns="45720" rIns="91440" bIns="45720" rtlCol="0" anchor="ctr">
            <a:normAutofit/>
          </a:bodyPr>
          <a:lstStyle/>
          <a:p>
            <a:r>
              <a:rPr lang="el-GR" sz="2400" dirty="0"/>
              <a:t>Απολαβή </a:t>
            </a:r>
            <a:r>
              <a:rPr lang="el-GR" sz="2400" dirty="0" smtClean="0"/>
              <a:t>τάσης</a:t>
            </a:r>
            <a:endParaRPr lang="el-GR" sz="2400" dirty="0"/>
          </a:p>
        </p:txBody>
      </p:sp>
      <p:sp>
        <p:nvSpPr>
          <p:cNvPr id="9" name="TextBox 8"/>
          <p:cNvSpPr txBox="1"/>
          <p:nvPr/>
        </p:nvSpPr>
        <p:spPr>
          <a:xfrm>
            <a:off x="732706" y="3807140"/>
            <a:ext cx="2088232" cy="533275"/>
          </a:xfrm>
          <a:prstGeom prst="rect">
            <a:avLst/>
          </a:prstGeom>
        </p:spPr>
        <p:txBody>
          <a:bodyPr vert="horz" wrap="none" lIns="91440" tIns="45720" rIns="91440" bIns="45720" rtlCol="0" anchor="ctr">
            <a:normAutofit/>
          </a:bodyPr>
          <a:lstStyle/>
          <a:p>
            <a:r>
              <a:rPr lang="el-GR" sz="2400" dirty="0"/>
              <a:t>Απολαβή </a:t>
            </a:r>
            <a:r>
              <a:rPr lang="el-GR" sz="2400" dirty="0" smtClean="0"/>
              <a:t>ισχύος</a:t>
            </a:r>
            <a:endParaRPr lang="el-GR" sz="2400" dirty="0"/>
          </a:p>
        </p:txBody>
      </p:sp>
      <p:sp>
        <p:nvSpPr>
          <p:cNvPr id="10" name="TextBox 9"/>
          <p:cNvSpPr txBox="1"/>
          <p:nvPr/>
        </p:nvSpPr>
        <p:spPr>
          <a:xfrm>
            <a:off x="706931" y="4717297"/>
            <a:ext cx="2664296" cy="499516"/>
          </a:xfrm>
          <a:prstGeom prst="rect">
            <a:avLst/>
          </a:prstGeom>
        </p:spPr>
        <p:txBody>
          <a:bodyPr vert="horz" wrap="square" lIns="91440" tIns="45720" rIns="91440" bIns="45720" rtlCol="0" anchor="ctr">
            <a:normAutofit/>
          </a:bodyPr>
          <a:lstStyle/>
          <a:p>
            <a:r>
              <a:rPr lang="el-GR" sz="2400" dirty="0"/>
              <a:t>Απολαβή </a:t>
            </a:r>
            <a:r>
              <a:rPr lang="el-GR" sz="2400" dirty="0" smtClean="0"/>
              <a:t>ρεύματος</a:t>
            </a:r>
            <a:endParaRPr lang="el-GR" sz="2400" dirty="0"/>
          </a:p>
        </p:txBody>
      </p:sp>
      <p:sp>
        <p:nvSpPr>
          <p:cNvPr id="12" name="TextBox 11"/>
          <p:cNvSpPr txBox="1"/>
          <p:nvPr/>
        </p:nvSpPr>
        <p:spPr>
          <a:xfrm>
            <a:off x="603793" y="5400354"/>
            <a:ext cx="4688287" cy="954611"/>
          </a:xfrm>
          <a:prstGeom prst="rect">
            <a:avLst/>
          </a:prstGeom>
        </p:spPr>
        <p:txBody>
          <a:bodyPr vert="horz" wrap="square" lIns="91440" tIns="45720" rIns="91440" bIns="45720" rtlCol="0" anchor="ctr">
            <a:normAutofit/>
          </a:bodyPr>
          <a:lstStyle/>
          <a:p>
            <a:r>
              <a:rPr lang="el-GR" sz="2400" dirty="0"/>
              <a:t>Έκφραση της απολαβής σε </a:t>
            </a:r>
            <a:r>
              <a:rPr lang="en-US" sz="2400" dirty="0"/>
              <a:t>decibel</a:t>
            </a:r>
            <a:endParaRPr lang="el-GR" sz="2400" dirty="0" smtClean="0"/>
          </a:p>
        </p:txBody>
      </p:sp>
      <p:pic>
        <p:nvPicPr>
          <p:cNvPr id="16" name="Picture 4" descr="Κύκλωμα ενισχυτή τάσης με αντίσταση RL και πηγή ut"/>
          <p:cNvPicPr>
            <a:picLocks noGrp="1" noChangeAspect="1" noChangeArrowheads="1"/>
          </p:cNvPicPr>
          <p:nvPr>
            <p:ph idx="1"/>
          </p:nvPr>
        </p:nvPicPr>
        <p:blipFill>
          <a:blip r:embed="rId10" cstate="print">
            <a:clrChange>
              <a:clrFrom>
                <a:srgbClr val="FFFFFF"/>
              </a:clrFrom>
              <a:clrTo>
                <a:srgbClr val="FFFFFF">
                  <a:alpha val="0"/>
                </a:srgbClr>
              </a:clrTo>
            </a:clrChange>
          </a:blip>
          <a:srcRect b="33836"/>
          <a:stretch>
            <a:fillRect/>
          </a:stretch>
        </p:blipFill>
        <p:spPr bwMode="auto">
          <a:xfrm>
            <a:off x="457200" y="1323454"/>
            <a:ext cx="3866708" cy="2065539"/>
          </a:xfrm>
          <a:prstGeom prst="rect">
            <a:avLst/>
          </a:prstGeom>
          <a:noFill/>
          <a:ln w="9525">
            <a:noFill/>
            <a:miter lim="800000"/>
            <a:headEnd/>
            <a:tailEnd/>
          </a:ln>
        </p:spPr>
      </p:pic>
      <p:graphicFrame>
        <p:nvGraphicFramePr>
          <p:cNvPr id="17" name="Object 15"/>
          <p:cNvGraphicFramePr>
            <a:graphicFrameLocks noChangeAspect="1"/>
          </p:cNvGraphicFramePr>
          <p:nvPr>
            <p:extLst>
              <p:ext uri="{D42A27DB-BD31-4B8C-83A1-F6EECF244321}">
                <p14:modId xmlns:p14="http://schemas.microsoft.com/office/powerpoint/2010/main" val="973370666"/>
              </p:ext>
            </p:extLst>
          </p:nvPr>
        </p:nvGraphicFramePr>
        <p:xfrm>
          <a:off x="7081477" y="5371806"/>
          <a:ext cx="1509016" cy="561722"/>
        </p:xfrm>
        <a:graphic>
          <a:graphicData uri="http://schemas.openxmlformats.org/presentationml/2006/ole">
            <mc:AlternateContent xmlns:mc="http://schemas.openxmlformats.org/markup-compatibility/2006">
              <mc:Choice xmlns:v="urn:schemas-microsoft-com:vml" Requires="v">
                <p:oleObj spid="_x0000_s60485" name="Εξίσωση" r:id="rId11" imgW="647640" imgH="241200" progId="Equation.3">
                  <p:embed/>
                </p:oleObj>
              </mc:Choice>
              <mc:Fallback>
                <p:oleObj name="Εξίσωση" r:id="rId11" imgW="647640" imgH="241200" progId="Equation.3">
                  <p:embed/>
                  <p:pic>
                    <p:nvPicPr>
                      <p:cNvPr id="0" name=""/>
                      <p:cNvPicPr>
                        <a:picLocks noChangeAspect="1" noChangeArrowheads="1"/>
                      </p:cNvPicPr>
                      <p:nvPr/>
                    </p:nvPicPr>
                    <p:blipFill>
                      <a:blip r:embed="rId12"/>
                      <a:srcRect/>
                      <a:stretch>
                        <a:fillRect/>
                      </a:stretch>
                    </p:blipFill>
                    <p:spPr bwMode="auto">
                      <a:xfrm>
                        <a:off x="7081477" y="5371806"/>
                        <a:ext cx="1509016" cy="561722"/>
                      </a:xfrm>
                      <a:prstGeom prst="rect">
                        <a:avLst/>
                      </a:prstGeom>
                      <a:solidFill>
                        <a:schemeClr val="bg1"/>
                      </a:solidFill>
                      <a:ln>
                        <a:solidFill>
                          <a:srgbClr val="002366"/>
                        </a:solidFill>
                      </a:ln>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Ηλεκτρονική</a:t>
            </a:r>
            <a:endParaRPr lang="en-US" dirty="0"/>
          </a:p>
        </p:txBody>
      </p:sp>
      <p:pic>
        <p:nvPicPr>
          <p:cNvPr id="5" name="4 - Θέση περιεχομένου" descr="Εικόνα συμβολισμών κυκλωμάτων." title="Εικόνα 3"/>
          <p:cNvPicPr>
            <a:picLocks noGrp="1" noChangeAspect="1"/>
          </p:cNvPicPr>
          <p:nvPr>
            <p:ph idx="1"/>
          </p:nvPr>
        </p:nvPicPr>
        <p:blipFill>
          <a:blip r:embed="rId2" cstate="print"/>
          <a:stretch>
            <a:fillRect/>
          </a:stretch>
        </p:blipFill>
        <p:spPr>
          <a:xfrm>
            <a:off x="1463240" y="2077000"/>
            <a:ext cx="6230219" cy="3486637"/>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Τίτλος"/>
          <p:cNvSpPr>
            <a:spLocks noGrp="1"/>
          </p:cNvSpPr>
          <p:nvPr>
            <p:ph type="title"/>
          </p:nvPr>
        </p:nvSpPr>
        <p:spPr/>
        <p:txBody>
          <a:bodyPr/>
          <a:lstStyle/>
          <a:p>
            <a:r>
              <a:rPr lang="el-GR" dirty="0" smtClean="0"/>
              <a:t>Γραμμικός Ενισχυτής</a:t>
            </a:r>
            <a:endParaRPr lang="en-US" dirty="0"/>
          </a:p>
        </p:txBody>
      </p:sp>
      <p:pic>
        <p:nvPicPr>
          <p:cNvPr id="9" name="8 - Θέση περιεχομένου" descr="Διάγραμμα uo-ut"/>
          <p:cNvPicPr>
            <a:picLocks noGrp="1" noChangeAspect="1"/>
          </p:cNvPicPr>
          <p:nvPr>
            <p:ph sz="half" idx="1"/>
          </p:nvPr>
        </p:nvPicPr>
        <p:blipFill>
          <a:blip r:embed="rId4" cstate="print"/>
          <a:stretch>
            <a:fillRect/>
          </a:stretch>
        </p:blipFill>
        <p:spPr>
          <a:xfrm>
            <a:off x="1081333" y="2160656"/>
            <a:ext cx="2790334" cy="3405051"/>
          </a:xfrm>
        </p:spPr>
      </p:pic>
      <p:sp>
        <p:nvSpPr>
          <p:cNvPr id="8" name="7 - Θέση κειμένου"/>
          <p:cNvSpPr>
            <a:spLocks noGrp="1"/>
          </p:cNvSpPr>
          <p:nvPr>
            <p:ph sz="half" idx="2"/>
          </p:nvPr>
        </p:nvSpPr>
        <p:spPr/>
        <p:txBody>
          <a:bodyPr/>
          <a:lstStyle/>
          <a:p>
            <a:pPr>
              <a:buNone/>
            </a:pPr>
            <a:r>
              <a:rPr lang="el-GR" dirty="0" smtClean="0"/>
              <a:t>	</a:t>
            </a:r>
          </a:p>
          <a:p>
            <a:pPr>
              <a:buNone/>
            </a:pPr>
            <a:r>
              <a:rPr lang="el-GR" dirty="0" smtClean="0"/>
              <a:t>	Χαρακτηριστική μεταφοράς γραμμικού ενισχυτή τάσης με απολαβή </a:t>
            </a:r>
            <a:r>
              <a:rPr lang="el-GR" dirty="0" err="1" smtClean="0"/>
              <a:t>Α</a:t>
            </a:r>
            <a:r>
              <a:rPr lang="el-GR" sz="1800" dirty="0" err="1" smtClean="0"/>
              <a:t>υ</a:t>
            </a:r>
            <a:r>
              <a:rPr lang="el-GR" dirty="0" smtClean="0"/>
              <a:t> </a:t>
            </a:r>
          </a:p>
          <a:p>
            <a:endParaRPr lang="en-US" dirty="0"/>
          </a:p>
        </p:txBody>
      </p:sp>
      <p:graphicFrame>
        <p:nvGraphicFramePr>
          <p:cNvPr id="61442" name="Object 15"/>
          <p:cNvGraphicFramePr>
            <a:graphicFrameLocks noChangeAspect="1"/>
          </p:cNvGraphicFramePr>
          <p:nvPr/>
        </p:nvGraphicFramePr>
        <p:xfrm>
          <a:off x="5580112" y="4125515"/>
          <a:ext cx="1223963" cy="455613"/>
        </p:xfrm>
        <a:graphic>
          <a:graphicData uri="http://schemas.openxmlformats.org/presentationml/2006/ole">
            <mc:AlternateContent xmlns:mc="http://schemas.openxmlformats.org/markup-compatibility/2006">
              <mc:Choice xmlns:v="urn:schemas-microsoft-com:vml" Requires="v">
                <p:oleObj spid="_x0000_s61462" name="Εξίσωση" r:id="rId5" imgW="647640" imgH="241200" progId="Equation.3">
                  <p:embed/>
                </p:oleObj>
              </mc:Choice>
              <mc:Fallback>
                <p:oleObj name="Εξίσωση" r:id="rId5" imgW="647640" imgH="2412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4125515"/>
                        <a:ext cx="1223963" cy="455613"/>
                      </a:xfrm>
                      <a:prstGeom prst="rect">
                        <a:avLst/>
                      </a:prstGeom>
                      <a:noFill/>
                      <a:extLst>
                        <a:ext uri="{909E8E84-426E-40DD-AFC4-6F175D3DCCD1}">
                          <a14:hiddenFill xmlns:a14="http://schemas.microsoft.com/office/drawing/2010/main">
                            <a:solidFill>
                              <a:srgbClr val="F4E418"/>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 5 (1</a:t>
            </a:r>
            <a:r>
              <a:rPr lang="en-US" dirty="0" smtClean="0"/>
              <a:t> </a:t>
            </a:r>
            <a:r>
              <a:rPr lang="el-GR" dirty="0" smtClean="0"/>
              <a:t>από 2)</a:t>
            </a:r>
            <a:endParaRPr lang="en-US" dirty="0"/>
          </a:p>
        </p:txBody>
      </p:sp>
      <p:sp>
        <p:nvSpPr>
          <p:cNvPr id="3" name="Θέση κειμένου 2"/>
          <p:cNvSpPr>
            <a:spLocks noGrp="1"/>
          </p:cNvSpPr>
          <p:nvPr>
            <p:ph type="body" sz="half" idx="2"/>
          </p:nvPr>
        </p:nvSpPr>
        <p:spPr>
          <a:xfrm>
            <a:off x="468695" y="1450093"/>
            <a:ext cx="6203032" cy="1330835"/>
          </a:xfrm>
        </p:spPr>
        <p:txBody>
          <a:bodyPr>
            <a:normAutofit/>
          </a:bodyPr>
          <a:lstStyle/>
          <a:p>
            <a:r>
              <a:rPr lang="el-GR" sz="2400" dirty="0" smtClean="0">
                <a:cs typeface="Arial" charset="0"/>
              </a:rPr>
              <a:t>Αν </a:t>
            </a:r>
            <a:r>
              <a:rPr lang="el-GR" sz="2400" dirty="0">
                <a:cs typeface="Arial" charset="0"/>
              </a:rPr>
              <a:t>γνωρίζουμε τις </a:t>
            </a:r>
            <a:r>
              <a:rPr lang="en-US" sz="2400" dirty="0">
                <a:cs typeface="Arial" charset="0"/>
              </a:rPr>
              <a:t>h </a:t>
            </a:r>
            <a:r>
              <a:rPr lang="el-GR" sz="2400" dirty="0">
                <a:cs typeface="Arial" charset="0"/>
              </a:rPr>
              <a:t>παραμέτρους του ενισχυτή του σχήματος, να υπολογιστεί η απολαβή τάσης του</a:t>
            </a:r>
            <a:r>
              <a:rPr lang="el-GR" sz="2400" dirty="0" smtClean="0">
                <a:cs typeface="Arial" charset="0"/>
              </a:rPr>
              <a:t>:</a:t>
            </a:r>
            <a:endParaRPr lang="en-US" sz="2400" dirty="0">
              <a:cs typeface="Arial" charset="0"/>
            </a:endParaRPr>
          </a:p>
        </p:txBody>
      </p:sp>
      <p:graphicFrame>
        <p:nvGraphicFramePr>
          <p:cNvPr id="62468" name="Object 2"/>
          <p:cNvGraphicFramePr>
            <a:graphicFrameLocks noChangeAspect="1"/>
          </p:cNvGraphicFramePr>
          <p:nvPr>
            <p:extLst>
              <p:ext uri="{D42A27DB-BD31-4B8C-83A1-F6EECF244321}">
                <p14:modId xmlns:p14="http://schemas.microsoft.com/office/powerpoint/2010/main" val="3029167641"/>
              </p:ext>
            </p:extLst>
          </p:nvPr>
        </p:nvGraphicFramePr>
        <p:xfrm>
          <a:off x="1475656" y="2341972"/>
          <a:ext cx="1594520" cy="1012002"/>
        </p:xfrm>
        <a:graphic>
          <a:graphicData uri="http://schemas.openxmlformats.org/presentationml/2006/ole">
            <mc:AlternateContent xmlns:mc="http://schemas.openxmlformats.org/markup-compatibility/2006">
              <mc:Choice xmlns:v="urn:schemas-microsoft-com:vml" Requires="v">
                <p:oleObj spid="_x0000_s62760" name="Εξίσωση" r:id="rId4" imgW="469800" imgH="431640" progId="Equation.3">
                  <p:embed/>
                </p:oleObj>
              </mc:Choice>
              <mc:Fallback>
                <p:oleObj name="Εξίσωση" r:id="rId4" imgW="469800" imgH="431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341972"/>
                        <a:ext cx="1594520" cy="1012002"/>
                      </a:xfrm>
                      <a:prstGeom prst="rect">
                        <a:avLst/>
                      </a:prstGeom>
                      <a:noFill/>
                      <a:extLst/>
                    </p:spPr>
                  </p:pic>
                </p:oleObj>
              </mc:Fallback>
            </mc:AlternateContent>
          </a:graphicData>
        </a:graphic>
      </p:graphicFrame>
      <p:pic>
        <p:nvPicPr>
          <p:cNvPr id="4" name="Θέση περιεχομένου 3" descr="Ενισχυτής σήματος και ισοδύναμο κύκλωμα μικρού σήματος."/>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68695" y="3672807"/>
            <a:ext cx="7847721" cy="2132708"/>
          </a:xfrm>
        </p:spPr>
      </p:pic>
    </p:spTree>
    <p:custDataLst>
      <p:tags r:id="rId2"/>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Άσκηση 5 (</a:t>
            </a:r>
            <a:r>
              <a:rPr lang="el-GR" dirty="0"/>
              <a:t>2 από 2</a:t>
            </a:r>
            <a:r>
              <a:rPr lang="el-GR" dirty="0" smtClean="0"/>
              <a:t>)</a:t>
            </a:r>
            <a:endParaRPr lang="en-US" dirty="0"/>
          </a:p>
        </p:txBody>
      </p:sp>
      <p:graphicFrame>
        <p:nvGraphicFramePr>
          <p:cNvPr id="15364" name="Object 24"/>
          <p:cNvGraphicFramePr>
            <a:graphicFrameLocks noChangeAspect="1"/>
          </p:cNvGraphicFramePr>
          <p:nvPr/>
        </p:nvGraphicFramePr>
        <p:xfrm>
          <a:off x="539552" y="1916832"/>
          <a:ext cx="4645025" cy="674688"/>
        </p:xfrm>
        <a:graphic>
          <a:graphicData uri="http://schemas.openxmlformats.org/presentationml/2006/ole">
            <mc:AlternateContent xmlns:mc="http://schemas.openxmlformats.org/markup-compatibility/2006">
              <mc:Choice xmlns:v="urn:schemas-microsoft-com:vml" Requires="v">
                <p:oleObj spid="_x0000_s63550" name="Εξίσωση" r:id="rId4" imgW="2971800" imgH="431640" progId="Equation.3">
                  <p:embed/>
                </p:oleObj>
              </mc:Choice>
              <mc:Fallback>
                <p:oleObj name="Εξίσωση" r:id="rId4" imgW="2971800" imgH="431640"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916832"/>
                        <a:ext cx="4645025"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5" name="Object 25"/>
          <p:cNvGraphicFramePr>
            <a:graphicFrameLocks noChangeAspect="1"/>
          </p:cNvGraphicFramePr>
          <p:nvPr/>
        </p:nvGraphicFramePr>
        <p:xfrm>
          <a:off x="529728" y="2725167"/>
          <a:ext cx="6794500" cy="631825"/>
        </p:xfrm>
        <a:graphic>
          <a:graphicData uri="http://schemas.openxmlformats.org/presentationml/2006/ole">
            <mc:AlternateContent xmlns:mc="http://schemas.openxmlformats.org/markup-compatibility/2006">
              <mc:Choice xmlns:v="urn:schemas-microsoft-com:vml" Requires="v">
                <p:oleObj spid="_x0000_s63551" name="Equation" r:id="rId6" imgW="4101840" imgH="380880" progId="Equation.3">
                  <p:embed/>
                </p:oleObj>
              </mc:Choice>
              <mc:Fallback>
                <p:oleObj name="Equation" r:id="rId6" imgW="4101840" imgH="380880" progId="Equation.3">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728" y="2725167"/>
                        <a:ext cx="679450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Object 6"/>
          <p:cNvGraphicFramePr>
            <a:graphicFrameLocks noChangeAspect="1"/>
          </p:cNvGraphicFramePr>
          <p:nvPr/>
        </p:nvGraphicFramePr>
        <p:xfrm>
          <a:off x="539253" y="3435251"/>
          <a:ext cx="7777163" cy="2586037"/>
        </p:xfrm>
        <a:graphic>
          <a:graphicData uri="http://schemas.openxmlformats.org/presentationml/2006/ole">
            <mc:AlternateContent xmlns:mc="http://schemas.openxmlformats.org/markup-compatibility/2006">
              <mc:Choice xmlns:v="urn:schemas-microsoft-com:vml" Requires="v">
                <p:oleObj spid="_x0000_s63552" name="Εξίσωση" r:id="rId8" imgW="5041800" imgH="1676160" progId="Equation.3">
                  <p:embed/>
                </p:oleObj>
              </mc:Choice>
              <mc:Fallback>
                <p:oleObj name="Εξίσωση" r:id="rId8" imgW="5041800" imgH="167616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253" y="3435251"/>
                        <a:ext cx="7777163" cy="2586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ppt_x"/>
                                          </p:val>
                                        </p:tav>
                                        <p:tav tm="100000">
                                          <p:val>
                                            <p:strVal val="#ppt_x"/>
                                          </p:val>
                                        </p:tav>
                                      </p:tavLst>
                                    </p:anim>
                                    <p:anim calcmode="lin" valueType="num">
                                      <p:cBhvr additive="base">
                                        <p:cTn id="14"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additive="base">
                                        <p:cTn id="19" dur="500" fill="hold"/>
                                        <p:tgtEl>
                                          <p:spTgt spid="15366"/>
                                        </p:tgtEl>
                                        <p:attrNameLst>
                                          <p:attrName>ppt_x</p:attrName>
                                        </p:attrNameLst>
                                      </p:cBhvr>
                                      <p:tavLst>
                                        <p:tav tm="0">
                                          <p:val>
                                            <p:strVal val="#ppt_x"/>
                                          </p:val>
                                        </p:tav>
                                        <p:tav tm="100000">
                                          <p:val>
                                            <p:strVal val="#ppt_x"/>
                                          </p:val>
                                        </p:tav>
                                      </p:tavLst>
                                    </p:anim>
                                    <p:anim calcmode="lin" valueType="num">
                                      <p:cBhvr additive="base">
                                        <p:cTn id="20"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Ο τελεστικός ενισχυτής «741»</a:t>
            </a:r>
            <a:endParaRPr lang="en-US" dirty="0"/>
          </a:p>
        </p:txBody>
      </p:sp>
      <p:pic>
        <p:nvPicPr>
          <p:cNvPr id="7" name="6 - Θέση εικόνας" descr="Τελεστικός ενισχυτής"/>
          <p:cNvPicPr>
            <a:picLocks noGrp="1" noChangeAspect="1"/>
          </p:cNvPicPr>
          <p:nvPr>
            <p:ph idx="1"/>
          </p:nvPr>
        </p:nvPicPr>
        <p:blipFill>
          <a:blip r:embed="rId2" cstate="print"/>
          <a:stretch>
            <a:fillRect/>
          </a:stretch>
        </p:blipFill>
        <p:spPr>
          <a:xfrm>
            <a:off x="1222234" y="1557338"/>
            <a:ext cx="6712231" cy="4525962"/>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smtClean="0"/>
              <a:t>Η τροφοδοσία του ενισχυτή</a:t>
            </a:r>
            <a:r>
              <a:rPr lang="en-US" smtClean="0"/>
              <a:t> </a:t>
            </a:r>
            <a:r>
              <a:rPr lang="el-GR" smtClean="0"/>
              <a:t>– Απόδοση ισχύος</a:t>
            </a:r>
            <a:endParaRPr lang="el-GR" dirty="0"/>
          </a:p>
        </p:txBody>
      </p:sp>
      <p:pic>
        <p:nvPicPr>
          <p:cNvPr id="8" name="Picture 4" descr="Κύκλωμα με ενισχυτή μια αντίσταση RL και πηγή α)"/>
          <p:cNvPicPr>
            <a:picLocks noChangeAspect="1" noChangeArrowheads="1"/>
          </p:cNvPicPr>
          <p:nvPr/>
        </p:nvPicPr>
        <p:blipFill>
          <a:blip r:embed="rId3" cstate="print">
            <a:clrChange>
              <a:clrFrom>
                <a:srgbClr val="FFFFFF"/>
              </a:clrFrom>
              <a:clrTo>
                <a:srgbClr val="FFFFFF">
                  <a:alpha val="0"/>
                </a:srgbClr>
              </a:clrTo>
            </a:clrChange>
          </a:blip>
          <a:srcRect b="6979"/>
          <a:stretch>
            <a:fillRect/>
          </a:stretch>
        </p:blipFill>
        <p:spPr bwMode="auto">
          <a:xfrm>
            <a:off x="563116" y="1474415"/>
            <a:ext cx="2568724" cy="2026593"/>
          </a:xfrm>
          <a:prstGeom prst="rect">
            <a:avLst/>
          </a:prstGeom>
          <a:noFill/>
          <a:ln w="9525">
            <a:noFill/>
            <a:miter lim="800000"/>
            <a:headEnd/>
            <a:tailEnd/>
          </a:ln>
        </p:spPr>
      </p:pic>
      <p:pic>
        <p:nvPicPr>
          <p:cNvPr id="9" name="Picture 5" descr="Κύκλωμα με ενισχυτή μια αντίσταση RL και πηγή β)"/>
          <p:cNvPicPr>
            <a:picLocks noChangeAspect="1" noChangeArrowheads="1"/>
          </p:cNvPicPr>
          <p:nvPr/>
        </p:nvPicPr>
        <p:blipFill>
          <a:blip r:embed="rId4" cstate="print">
            <a:clrChange>
              <a:clrFrom>
                <a:srgbClr val="FFFFFF"/>
              </a:clrFrom>
              <a:clrTo>
                <a:srgbClr val="FFFFFF">
                  <a:alpha val="0"/>
                </a:srgbClr>
              </a:clrTo>
            </a:clrChange>
          </a:blip>
          <a:srcRect b="18761"/>
          <a:stretch>
            <a:fillRect/>
          </a:stretch>
        </p:blipFill>
        <p:spPr bwMode="auto">
          <a:xfrm>
            <a:off x="5340238" y="1556999"/>
            <a:ext cx="2287165" cy="1875711"/>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6 - Θέση περιεχομένου"/>
              <p:cNvSpPr>
                <a:spLocks noGrp="1"/>
              </p:cNvSpPr>
              <p:nvPr>
                <p:ph idx="1"/>
              </p:nvPr>
            </p:nvSpPr>
            <p:spPr>
              <a:xfrm>
                <a:off x="440518" y="1457969"/>
                <a:ext cx="8451961" cy="4707335"/>
              </a:xfrm>
            </p:spPr>
            <p:txBody>
              <a:bodyPr>
                <a:normAutofit fontScale="70000" lnSpcReduction="20000"/>
              </a:bodyPr>
              <a:lstStyle/>
              <a:p>
                <a:endParaRPr lang="el-GR" dirty="0" smtClean="0"/>
              </a:p>
              <a:p>
                <a:endParaRPr lang="el-GR" dirty="0" smtClean="0"/>
              </a:p>
              <a:p>
                <a:endParaRPr lang="el-GR" dirty="0" smtClean="0"/>
              </a:p>
              <a:p>
                <a:endParaRPr lang="el-GR" dirty="0" smtClean="0"/>
              </a:p>
              <a:p>
                <a:endParaRPr lang="el-GR" dirty="0" smtClean="0"/>
              </a:p>
              <a:p>
                <a:r>
                  <a:rPr lang="el-GR" dirty="0" smtClean="0"/>
                  <a:t>Ισχύς που προσφέρεται από την τροφοδοσία: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oMath>
                </a14:m>
                <a:endParaRPr lang="el-GR" dirty="0" smtClean="0"/>
              </a:p>
              <a:p>
                <a:r>
                  <a:rPr lang="el-GR" dirty="0" smtClean="0"/>
                  <a:t>Ισχύς που προσφέρεται από την πηγή σήματος εισόδου: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𝑇</m:t>
                        </m:r>
                      </m:sub>
                    </m:sSub>
                  </m:oMath>
                </a14:m>
                <a:endParaRPr lang="el-GR" baseline="-25000" dirty="0" smtClean="0"/>
              </a:p>
              <a:p>
                <a:r>
                  <a:rPr lang="el-GR" dirty="0" smtClean="0"/>
                  <a:t>Ισχύς που αποδίδεται στον φόρτο: </a:t>
                </a:r>
                <a:r>
                  <a:rPr lang="en-US" dirty="0" smtClean="0"/>
                  <a:t>P</a:t>
                </a:r>
                <a:r>
                  <a:rPr lang="en-US" baseline="-25000" dirty="0" smtClean="0"/>
                  <a:t>L</a:t>
                </a:r>
                <a:endParaRPr lang="el-GR" baseline="-25000" dirty="0" smtClean="0"/>
              </a:p>
              <a:p>
                <a:r>
                  <a:rPr lang="el-GR" dirty="0" smtClean="0"/>
                  <a:t>Ισχύς που καταναλίσκεται στο κύκλωμα: </a:t>
                </a:r>
                <a:r>
                  <a:rPr lang="en-US" dirty="0" smtClean="0"/>
                  <a:t>P</a:t>
                </a:r>
                <a:r>
                  <a:rPr lang="el-GR" baseline="-25000" dirty="0" smtClean="0"/>
                  <a:t>κατ</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𝑑𝑐</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𝐼</m:t>
                          </m:r>
                        </m:sub>
                      </m:sSub>
                      <m:r>
                        <a:rPr lang="en-US" i="1">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𝐿</m:t>
                          </m:r>
                        </m:sub>
                      </m:sSub>
                      <m:r>
                        <a:rPr lang="en-US" i="1">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𝑃</m:t>
                          </m:r>
                        </m:e>
                        <m:sub>
                          <m:r>
                            <m:rPr>
                              <m:sty m:val="p"/>
                            </m:rPr>
                            <a:rPr lang="el-GR" b="0" i="0" smtClean="0">
                              <a:latin typeface="Cambria Math" panose="02040503050406030204" pitchFamily="18" charset="0"/>
                            </a:rPr>
                            <m:t>κατ</m:t>
                          </m:r>
                        </m:sub>
                      </m:sSub>
                    </m:oMath>
                  </m:oMathPara>
                </a14:m>
                <a:endParaRPr lang="el-GR" dirty="0" smtClean="0"/>
              </a:p>
              <a:p>
                <a:r>
                  <a:rPr lang="el-GR" dirty="0" smtClean="0"/>
                  <a:t>Απόδοση ισχύος του ενισχυτή: </a:t>
                </a:r>
                <a14:m>
                  <m:oMath xmlns:m="http://schemas.openxmlformats.org/officeDocument/2006/math">
                    <m:r>
                      <a:rPr lang="el-GR" b="0" i="1" smtClean="0">
                        <a:latin typeface="Cambria Math" panose="02040503050406030204" pitchFamily="18" charset="0"/>
                      </a:rPr>
                      <m:t>𝜂</m:t>
                    </m:r>
                    <m:r>
                      <a:rPr lang="el-GR" b="0" i="1" smtClean="0">
                        <a:latin typeface="Cambria Math" panose="02040503050406030204" pitchFamily="18" charset="0"/>
                        <a:ea typeface="Cambria Math" panose="02040503050406030204" pitchFamily="18" charset="0"/>
                      </a:rPr>
                      <m:t>≡</m:t>
                    </m:r>
                    <m:f>
                      <m:fPr>
                        <m:ctrlPr>
                          <a:rPr lang="el-GR" b="0" i="1" smtClean="0">
                            <a:latin typeface="Cambria Math" panose="02040503050406030204" pitchFamily="18" charset="0"/>
                            <a:ea typeface="Cambria Math" panose="02040503050406030204" pitchFamily="18" charset="0"/>
                          </a:rPr>
                        </m:ctrlPr>
                      </m:fPr>
                      <m:num>
                        <m:sSub>
                          <m:sSubPr>
                            <m:ctrlPr>
                              <a:rPr lang="el-GR"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𝐿</m:t>
                            </m:r>
                          </m:sub>
                        </m:sSub>
                      </m:num>
                      <m:den>
                        <m:sSub>
                          <m:sSubPr>
                            <m:ctrlPr>
                              <a:rPr lang="el-GR"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𝑑𝑐</m:t>
                            </m:r>
                          </m:sub>
                        </m:sSub>
                      </m:den>
                    </m:f>
                    <m:r>
                      <a:rPr lang="el-GR" b="0" i="1" smtClean="0">
                        <a:latin typeface="Cambria Math" panose="02040503050406030204" pitchFamily="18" charset="0"/>
                        <a:ea typeface="Cambria Math" panose="02040503050406030204" pitchFamily="18" charset="0"/>
                      </a:rPr>
                      <m:t>×100</m:t>
                    </m:r>
                  </m:oMath>
                </a14:m>
                <a:endParaRPr lang="el-GR" dirty="0" smtClean="0"/>
              </a:p>
            </p:txBody>
          </p:sp>
        </mc:Choice>
        <mc:Fallback xmlns="">
          <p:sp>
            <p:nvSpPr>
              <p:cNvPr id="7" name="6 - Θέση περιεχομένου"/>
              <p:cNvSpPr>
                <a:spLocks noGrp="1" noRot="1" noChangeAspect="1" noMove="1" noResize="1" noEditPoints="1" noAdjustHandles="1" noChangeArrowheads="1" noChangeShapeType="1" noTextEdit="1"/>
              </p:cNvSpPr>
              <p:nvPr>
                <p:ph idx="1"/>
              </p:nvPr>
            </p:nvSpPr>
            <p:spPr>
              <a:xfrm>
                <a:off x="440518" y="1457969"/>
                <a:ext cx="8451961" cy="4707335"/>
              </a:xfrm>
              <a:blipFill rotWithShape="0">
                <a:blip r:embed="rId5"/>
                <a:stretch>
                  <a:fillRect l="-793"/>
                </a:stretch>
              </a:blipFill>
            </p:spPr>
            <p:txBody>
              <a:bodyPr/>
              <a:lstStyle/>
              <a:p>
                <a:r>
                  <a:rPr lang="el-GR">
                    <a:noFill/>
                  </a:rPr>
                  <a:t> </a:t>
                </a:r>
              </a:p>
            </p:txBody>
          </p:sp>
        </mc:Fallback>
      </mc:AlternateContent>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(1από2)</a:t>
            </a:r>
            <a:endParaRPr lang="en-US" dirty="0"/>
          </a:p>
        </p:txBody>
      </p:sp>
      <p:sp>
        <p:nvSpPr>
          <p:cNvPr id="3" name="2 - Θέση περιεχομένου"/>
          <p:cNvSpPr>
            <a:spLocks noGrp="1"/>
          </p:cNvSpPr>
          <p:nvPr>
            <p:ph idx="1"/>
          </p:nvPr>
        </p:nvSpPr>
        <p:spPr/>
        <p:txBody>
          <a:bodyPr/>
          <a:lstStyle/>
          <a:p>
            <a:pPr>
              <a:buNone/>
            </a:pPr>
            <a:r>
              <a:rPr lang="el-GR" dirty="0" smtClean="0"/>
              <a:t>	Ενισχυτής τροφοδοτείται με τάσεις ±10V και τραβάει ρεύμα 9.5mA από κάθε τροφοδοτικό. Στην είσοδό του συνδέεται </a:t>
            </a:r>
            <a:r>
              <a:rPr lang="el-GR" dirty="0" err="1" smtClean="0"/>
              <a:t>ημιτονικό</a:t>
            </a:r>
            <a:r>
              <a:rPr lang="el-GR" dirty="0" smtClean="0"/>
              <a:t> σήμα που δίνει τάση πλάτους 1V και ρεύμα πλάτους 0.1mA. Στην έξοδό του ο ενισχυτής δίνει </a:t>
            </a:r>
            <a:r>
              <a:rPr lang="el-GR" dirty="0" err="1" smtClean="0"/>
              <a:t>ημιτονική</a:t>
            </a:r>
            <a:r>
              <a:rPr lang="el-GR" dirty="0" smtClean="0"/>
              <a:t> τάση πλάτους 9V σε φόρτο 1kΩ. Να υπολογιστούν οι απολαβές τάσης, ρεύματος και ισχύος καθώς και η απόδοση του ενισχυτή.</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Παράδειγμα (2από2)</a:t>
            </a:r>
            <a:endParaRPr lang="en-US" dirty="0"/>
          </a:p>
        </p:txBody>
      </p:sp>
      <p:graphicFrame>
        <p:nvGraphicFramePr>
          <p:cNvPr id="65544" name="Object 8"/>
          <p:cNvGraphicFramePr>
            <a:graphicFrameLocks noChangeAspect="1"/>
          </p:cNvGraphicFramePr>
          <p:nvPr>
            <p:extLst>
              <p:ext uri="{D42A27DB-BD31-4B8C-83A1-F6EECF244321}">
                <p14:modId xmlns:p14="http://schemas.microsoft.com/office/powerpoint/2010/main" val="3775432899"/>
              </p:ext>
            </p:extLst>
          </p:nvPr>
        </p:nvGraphicFramePr>
        <p:xfrm>
          <a:off x="790798" y="1628800"/>
          <a:ext cx="1404938" cy="2127250"/>
        </p:xfrm>
        <a:graphic>
          <a:graphicData uri="http://schemas.openxmlformats.org/presentationml/2006/ole">
            <mc:AlternateContent xmlns:mc="http://schemas.openxmlformats.org/markup-compatibility/2006">
              <mc:Choice xmlns:v="urn:schemas-microsoft-com:vml" Requires="v">
                <p:oleObj spid="_x0000_s65671" name="Εξίσωση" r:id="rId4" imgW="939600" imgH="1422360" progId="Equation.3">
                  <p:embed/>
                </p:oleObj>
              </mc:Choice>
              <mc:Fallback>
                <p:oleObj name="Εξίσωση" r:id="rId4" imgW="939600" imgH="142236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98" y="1628800"/>
                        <a:ext cx="1404938" cy="212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0" name="Object 2"/>
          <p:cNvGraphicFramePr>
            <a:graphicFrameLocks noChangeAspect="1"/>
          </p:cNvGraphicFramePr>
          <p:nvPr/>
        </p:nvGraphicFramePr>
        <p:xfrm>
          <a:off x="2484438" y="1865337"/>
          <a:ext cx="4213225" cy="609600"/>
        </p:xfrm>
        <a:graphic>
          <a:graphicData uri="http://schemas.openxmlformats.org/presentationml/2006/ole">
            <mc:AlternateContent xmlns:mc="http://schemas.openxmlformats.org/markup-compatibility/2006">
              <mc:Choice xmlns:v="urn:schemas-microsoft-com:vml" Requires="v">
                <p:oleObj spid="_x0000_s65672" name="Εξίσωση" r:id="rId6" imgW="2984400" imgH="431640" progId="Equation.3">
                  <p:embed/>
                </p:oleObj>
              </mc:Choice>
              <mc:Fallback>
                <p:oleObj name="Εξίσωση" r:id="rId6" imgW="2984400" imgH="43164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1865337"/>
                        <a:ext cx="42132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3"/>
          <p:cNvGraphicFramePr>
            <a:graphicFrameLocks noChangeAspect="1"/>
          </p:cNvGraphicFramePr>
          <p:nvPr/>
        </p:nvGraphicFramePr>
        <p:xfrm>
          <a:off x="2520950" y="2440012"/>
          <a:ext cx="2151063" cy="609600"/>
        </p:xfrm>
        <a:graphic>
          <a:graphicData uri="http://schemas.openxmlformats.org/presentationml/2006/ole">
            <mc:AlternateContent xmlns:mc="http://schemas.openxmlformats.org/markup-compatibility/2006">
              <mc:Choice xmlns:v="urn:schemas-microsoft-com:vml" Requires="v">
                <p:oleObj spid="_x0000_s65673" name="Equation" r:id="rId8" imgW="1523880" imgH="431640" progId="Equation.3">
                  <p:embed/>
                </p:oleObj>
              </mc:Choice>
              <mc:Fallback>
                <p:oleObj name="Equation" r:id="rId8" imgW="1523880" imgH="4316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0950" y="2440012"/>
                        <a:ext cx="21510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4"/>
          <p:cNvGraphicFramePr>
            <a:graphicFrameLocks noChangeAspect="1"/>
          </p:cNvGraphicFramePr>
          <p:nvPr/>
        </p:nvGraphicFramePr>
        <p:xfrm>
          <a:off x="2555875" y="2944837"/>
          <a:ext cx="5143500" cy="685800"/>
        </p:xfrm>
        <a:graphic>
          <a:graphicData uri="http://schemas.openxmlformats.org/presentationml/2006/ole">
            <mc:AlternateContent xmlns:mc="http://schemas.openxmlformats.org/markup-compatibility/2006">
              <mc:Choice xmlns:v="urn:schemas-microsoft-com:vml" Requires="v">
                <p:oleObj spid="_x0000_s65674" name="Εξίσωση" r:id="rId10" imgW="3238200" imgH="431640" progId="Equation.3">
                  <p:embed/>
                </p:oleObj>
              </mc:Choice>
              <mc:Fallback>
                <p:oleObj name="Εξίσωση" r:id="rId10" imgW="3238200" imgH="4316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5875" y="2944837"/>
                        <a:ext cx="51435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ChangeAspect="1"/>
          </p:cNvGraphicFramePr>
          <p:nvPr/>
        </p:nvGraphicFramePr>
        <p:xfrm>
          <a:off x="1476376" y="3665563"/>
          <a:ext cx="7348442" cy="1131590"/>
        </p:xfrm>
        <a:graphic>
          <a:graphicData uri="http://schemas.openxmlformats.org/presentationml/2006/ole">
            <mc:AlternateContent xmlns:mc="http://schemas.openxmlformats.org/markup-compatibility/2006">
              <mc:Choice xmlns:v="urn:schemas-microsoft-com:vml" Requires="v">
                <p:oleObj spid="_x0000_s65675" name="Εξίσωση" r:id="rId12" imgW="5448240" imgH="838080" progId="Equation.3">
                  <p:embed/>
                </p:oleObj>
              </mc:Choice>
              <mc:Fallback>
                <p:oleObj name="Εξίσωση" r:id="rId12" imgW="5448240" imgH="83808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6376" y="3665563"/>
                        <a:ext cx="7348442" cy="1131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6"/>
          <p:cNvGraphicFramePr>
            <a:graphicFrameLocks noChangeAspect="1"/>
          </p:cNvGraphicFramePr>
          <p:nvPr/>
        </p:nvGraphicFramePr>
        <p:xfrm>
          <a:off x="1506538" y="4889525"/>
          <a:ext cx="5297487" cy="657225"/>
        </p:xfrm>
        <a:graphic>
          <a:graphicData uri="http://schemas.openxmlformats.org/presentationml/2006/ole">
            <mc:AlternateContent xmlns:mc="http://schemas.openxmlformats.org/markup-compatibility/2006">
              <mc:Choice xmlns:v="urn:schemas-microsoft-com:vml" Requires="v">
                <p:oleObj spid="_x0000_s65676" name="Equation" r:id="rId14" imgW="3682800" imgH="457200" progId="Equation.3">
                  <p:embed/>
                </p:oleObj>
              </mc:Choice>
              <mc:Fallback>
                <p:oleObj name="Equation" r:id="rId14" imgW="3682800" imgH="457200" progId="Equation.3">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6538" y="4889525"/>
                        <a:ext cx="5297487"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7"/>
          <p:cNvGraphicFramePr>
            <a:graphicFrameLocks noChangeAspect="1"/>
          </p:cNvGraphicFramePr>
          <p:nvPr/>
        </p:nvGraphicFramePr>
        <p:xfrm>
          <a:off x="1479550" y="5753125"/>
          <a:ext cx="4316413" cy="685800"/>
        </p:xfrm>
        <a:graphic>
          <a:graphicData uri="http://schemas.openxmlformats.org/presentationml/2006/ole">
            <mc:AlternateContent xmlns:mc="http://schemas.openxmlformats.org/markup-compatibility/2006">
              <mc:Choice xmlns:v="urn:schemas-microsoft-com:vml" Requires="v">
                <p:oleObj spid="_x0000_s65677" name="Equation" r:id="rId16" imgW="2717640" imgH="431640" progId="Equation.3">
                  <p:embed/>
                </p:oleObj>
              </mc:Choice>
              <mc:Fallback>
                <p:oleObj name="Equation" r:id="rId16" imgW="2717640" imgH="431640" progId="Equation.3">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79550" y="5753125"/>
                        <a:ext cx="43164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3"/>
                                        </p:tgtEl>
                                        <p:attrNameLst>
                                          <p:attrName>style.visibility</p:attrName>
                                        </p:attrNameLst>
                                      </p:cBhvr>
                                      <p:to>
                                        <p:strVal val="visible"/>
                                      </p:to>
                                    </p:set>
                                    <p:anim calcmode="lin" valueType="num">
                                      <p:cBhvr additive="base">
                                        <p:cTn id="25" dur="500" fill="hold"/>
                                        <p:tgtEl>
                                          <p:spTgt spid="17413"/>
                                        </p:tgtEl>
                                        <p:attrNameLst>
                                          <p:attrName>ppt_x</p:attrName>
                                        </p:attrNameLst>
                                      </p:cBhvr>
                                      <p:tavLst>
                                        <p:tav tm="0">
                                          <p:val>
                                            <p:strVal val="#ppt_x"/>
                                          </p:val>
                                        </p:tav>
                                        <p:tav tm="100000">
                                          <p:val>
                                            <p:strVal val="#ppt_x"/>
                                          </p:val>
                                        </p:tav>
                                      </p:tavLst>
                                    </p:anim>
                                    <p:anim calcmode="lin" valueType="num">
                                      <p:cBhvr additive="base">
                                        <p:cTn id="26"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4"/>
                                        </p:tgtEl>
                                        <p:attrNameLst>
                                          <p:attrName>style.visibility</p:attrName>
                                        </p:attrNameLst>
                                      </p:cBhvr>
                                      <p:to>
                                        <p:strVal val="visible"/>
                                      </p:to>
                                    </p:set>
                                    <p:anim calcmode="lin" valueType="num">
                                      <p:cBhvr additive="base">
                                        <p:cTn id="31" dur="500" fill="hold"/>
                                        <p:tgtEl>
                                          <p:spTgt spid="17414"/>
                                        </p:tgtEl>
                                        <p:attrNameLst>
                                          <p:attrName>ppt_x</p:attrName>
                                        </p:attrNameLst>
                                      </p:cBhvr>
                                      <p:tavLst>
                                        <p:tav tm="0">
                                          <p:val>
                                            <p:strVal val="#ppt_x"/>
                                          </p:val>
                                        </p:tav>
                                        <p:tav tm="100000">
                                          <p:val>
                                            <p:strVal val="#ppt_x"/>
                                          </p:val>
                                        </p:tav>
                                      </p:tavLst>
                                    </p:anim>
                                    <p:anim calcmode="lin" valueType="num">
                                      <p:cBhvr additive="base">
                                        <p:cTn id="32"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5"/>
                                        </p:tgtEl>
                                        <p:attrNameLst>
                                          <p:attrName>style.visibility</p:attrName>
                                        </p:attrNameLst>
                                      </p:cBhvr>
                                      <p:to>
                                        <p:strVal val="visible"/>
                                      </p:to>
                                    </p:set>
                                    <p:anim calcmode="lin" valueType="num">
                                      <p:cBhvr additive="base">
                                        <p:cTn id="37" dur="500" fill="hold"/>
                                        <p:tgtEl>
                                          <p:spTgt spid="17415"/>
                                        </p:tgtEl>
                                        <p:attrNameLst>
                                          <p:attrName>ppt_x</p:attrName>
                                        </p:attrNameLst>
                                      </p:cBhvr>
                                      <p:tavLst>
                                        <p:tav tm="0">
                                          <p:val>
                                            <p:strVal val="#ppt_x"/>
                                          </p:val>
                                        </p:tav>
                                        <p:tav tm="100000">
                                          <p:val>
                                            <p:strVal val="#ppt_x"/>
                                          </p:val>
                                        </p:tav>
                                      </p:tavLst>
                                    </p:anim>
                                    <p:anim calcmode="lin" valueType="num">
                                      <p:cBhvr additive="base">
                                        <p:cTn id="38"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dirty="0" smtClean="0"/>
              <a:t>Όρια γραμμικής λειτουργίας του ενισχυτή - Κόρος</a:t>
            </a:r>
            <a:endParaRPr lang="en-US" dirty="0"/>
          </a:p>
        </p:txBody>
      </p:sp>
      <p:pic>
        <p:nvPicPr>
          <p:cNvPr id="6" name="Picture 4" descr="Γραφική παράσταση uo-ut"/>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2530094" y="1698911"/>
            <a:ext cx="4096512" cy="424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Μη γραμμική χαρακτηριστική μεταφοράς – Πόλωση του ενισχυτή</a:t>
            </a:r>
            <a:endParaRPr lang="en-US" dirty="0"/>
          </a:p>
        </p:txBody>
      </p:sp>
      <p:pic>
        <p:nvPicPr>
          <p:cNvPr id="6" name="Picture 5" descr="Γραφική παράσταση uo-ut του ενισχυτή"/>
          <p:cNvPicPr>
            <a:picLocks noChangeAspect="1" noChangeArrowheads="1"/>
          </p:cNvPicPr>
          <p:nvPr/>
        </p:nvPicPr>
        <p:blipFill rotWithShape="1">
          <a:blip r:embed="rId4" cstate="print">
            <a:clrChange>
              <a:clrFrom>
                <a:srgbClr val="FFFFFF"/>
              </a:clrFrom>
              <a:clrTo>
                <a:srgbClr val="FFFFFF">
                  <a:alpha val="0"/>
                </a:srgbClr>
              </a:clrTo>
            </a:clrChange>
          </a:blip>
          <a:srcRect t="-1682" b="4395"/>
          <a:stretch/>
        </p:blipFill>
        <p:spPr bwMode="auto">
          <a:xfrm>
            <a:off x="755576" y="1440000"/>
            <a:ext cx="3995002" cy="2592000"/>
          </a:xfrm>
          <a:prstGeom prst="rect">
            <a:avLst/>
          </a:prstGeom>
          <a:noFill/>
          <a:ln w="9525">
            <a:noFill/>
            <a:miter lim="800000"/>
            <a:headEnd/>
            <a:tailEnd/>
          </a:ln>
        </p:spPr>
      </p:pic>
      <p:pic>
        <p:nvPicPr>
          <p:cNvPr id="7" name="Picture 6" descr="Κύκλωμα πόλωσης ενισχυτή."/>
          <p:cNvPicPr>
            <a:picLocks noChangeAspect="1" noChangeArrowheads="1"/>
          </p:cNvPicPr>
          <p:nvPr/>
        </p:nvPicPr>
        <p:blipFill rotWithShape="1">
          <a:blip r:embed="rId5" cstate="print">
            <a:clrChange>
              <a:clrFrom>
                <a:srgbClr val="FFFFFF"/>
              </a:clrFrom>
              <a:clrTo>
                <a:srgbClr val="FFFFFF">
                  <a:alpha val="0"/>
                </a:srgbClr>
              </a:clrTo>
            </a:clrChange>
          </a:blip>
          <a:srcRect t="-1" b="9891"/>
          <a:stretch/>
        </p:blipFill>
        <p:spPr bwMode="auto">
          <a:xfrm>
            <a:off x="5171950" y="1846159"/>
            <a:ext cx="2529865" cy="1768918"/>
          </a:xfrm>
          <a:prstGeom prst="rect">
            <a:avLst/>
          </a:prstGeom>
          <a:noFill/>
          <a:ln w="9525">
            <a:noFill/>
            <a:miter lim="800000"/>
            <a:headEnd/>
            <a:tailEnd/>
          </a:ln>
        </p:spPr>
      </p:pic>
      <p:sp>
        <p:nvSpPr>
          <p:cNvPr id="8" name="TextBox 7"/>
          <p:cNvSpPr txBox="1"/>
          <p:nvPr/>
        </p:nvSpPr>
        <p:spPr>
          <a:xfrm>
            <a:off x="532673" y="3718966"/>
            <a:ext cx="4105015" cy="617538"/>
          </a:xfrm>
          <a:prstGeom prst="rect">
            <a:avLst/>
          </a:prstGeom>
        </p:spPr>
        <p:txBody>
          <a:bodyPr vert="horz" wrap="square" lIns="91440" tIns="45720" rIns="91440" bIns="45720" rtlCol="0" anchor="ctr">
            <a:normAutofit/>
          </a:bodyPr>
          <a:lstStyle/>
          <a:p>
            <a:pPr>
              <a:buNone/>
            </a:pPr>
            <a:r>
              <a:rPr lang="el-GR" sz="2000" dirty="0"/>
              <a:t>Στιγμιαία τιμή της τάσης </a:t>
            </a:r>
            <a:r>
              <a:rPr lang="el-GR" sz="2000" dirty="0" smtClean="0"/>
              <a:t>εισόδου</a:t>
            </a:r>
            <a:r>
              <a:rPr lang="el-GR" sz="2000" dirty="0"/>
              <a:t>:</a:t>
            </a:r>
          </a:p>
        </p:txBody>
      </p:sp>
      <p:graphicFrame>
        <p:nvGraphicFramePr>
          <p:cNvPr id="66563" name="Object 11"/>
          <p:cNvGraphicFramePr>
            <a:graphicFrameLocks noChangeAspect="1"/>
          </p:cNvGraphicFramePr>
          <p:nvPr>
            <p:extLst>
              <p:ext uri="{D42A27DB-BD31-4B8C-83A1-F6EECF244321}">
                <p14:modId xmlns:p14="http://schemas.microsoft.com/office/powerpoint/2010/main" val="2654484296"/>
              </p:ext>
            </p:extLst>
          </p:nvPr>
        </p:nvGraphicFramePr>
        <p:xfrm>
          <a:off x="4355976" y="3763320"/>
          <a:ext cx="2122674" cy="431104"/>
        </p:xfrm>
        <a:graphic>
          <a:graphicData uri="http://schemas.openxmlformats.org/presentationml/2006/ole">
            <mc:AlternateContent xmlns:mc="http://schemas.openxmlformats.org/markup-compatibility/2006">
              <mc:Choice xmlns:v="urn:schemas-microsoft-com:vml" Requires="v">
                <p:oleObj spid="_x0000_s66642" name="Εξίσωση" r:id="rId6" imgW="1066680" imgH="215640" progId="Equation.3">
                  <p:embed/>
                </p:oleObj>
              </mc:Choice>
              <mc:Fallback>
                <p:oleObj name="Εξίσωση" r:id="rId6" imgW="1066680" imgH="21564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3763320"/>
                        <a:ext cx="2122674" cy="431104"/>
                      </a:xfrm>
                      <a:prstGeom prst="rect">
                        <a:avLst/>
                      </a:prstGeom>
                      <a:noFill/>
                      <a:extLst/>
                    </p:spPr>
                  </p:pic>
                </p:oleObj>
              </mc:Fallback>
            </mc:AlternateContent>
          </a:graphicData>
        </a:graphic>
      </p:graphicFrame>
      <p:graphicFrame>
        <p:nvGraphicFramePr>
          <p:cNvPr id="66562" name="Object 10"/>
          <p:cNvGraphicFramePr>
            <a:graphicFrameLocks noChangeAspect="1"/>
          </p:cNvGraphicFramePr>
          <p:nvPr>
            <p:extLst>
              <p:ext uri="{D42A27DB-BD31-4B8C-83A1-F6EECF244321}">
                <p14:modId xmlns:p14="http://schemas.microsoft.com/office/powerpoint/2010/main" val="1570126688"/>
              </p:ext>
            </p:extLst>
          </p:nvPr>
        </p:nvGraphicFramePr>
        <p:xfrm>
          <a:off x="4184716" y="4287164"/>
          <a:ext cx="2807994" cy="421769"/>
        </p:xfrm>
        <a:graphic>
          <a:graphicData uri="http://schemas.openxmlformats.org/presentationml/2006/ole">
            <mc:AlternateContent xmlns:mc="http://schemas.openxmlformats.org/markup-compatibility/2006">
              <mc:Choice xmlns:v="urn:schemas-microsoft-com:vml" Requires="v">
                <p:oleObj spid="_x0000_s66643" name="Εξίσωση" r:id="rId8" imgW="1523880" imgH="228600" progId="Equation.3">
                  <p:embed/>
                </p:oleObj>
              </mc:Choice>
              <mc:Fallback>
                <p:oleObj name="Εξίσωση" r:id="rId8" imgW="1523880" imgH="228600" progId="Equation.3">
                  <p:embed/>
                  <p:pic>
                    <p:nvPicPr>
                      <p:cNvPr id="0" name="Object 10"/>
                      <p:cNvPicPr>
                        <a:picLocks noChangeAspect="1" noChangeArrowheads="1"/>
                      </p:cNvPicPr>
                      <p:nvPr/>
                    </p:nvPicPr>
                    <p:blipFill>
                      <a:blip r:embed="rId9"/>
                      <a:srcRect/>
                      <a:stretch>
                        <a:fillRect/>
                      </a:stretch>
                    </p:blipFill>
                    <p:spPr bwMode="auto">
                      <a:xfrm>
                        <a:off x="4184716" y="4287164"/>
                        <a:ext cx="2807994" cy="421769"/>
                      </a:xfrm>
                      <a:prstGeom prst="rect">
                        <a:avLst/>
                      </a:prstGeom>
                      <a:noFill/>
                      <a:extLst/>
                    </p:spPr>
                  </p:pic>
                </p:oleObj>
              </mc:Fallback>
            </mc:AlternateContent>
          </a:graphicData>
        </a:graphic>
      </p:graphicFrame>
      <p:sp>
        <p:nvSpPr>
          <p:cNvPr id="9" name="TextBox 8"/>
          <p:cNvSpPr txBox="1"/>
          <p:nvPr/>
        </p:nvSpPr>
        <p:spPr>
          <a:xfrm>
            <a:off x="457200" y="4643559"/>
            <a:ext cx="3630829" cy="943967"/>
          </a:xfrm>
          <a:prstGeom prst="rect">
            <a:avLst/>
          </a:prstGeom>
        </p:spPr>
        <p:txBody>
          <a:bodyPr vert="horz" wrap="square" lIns="91440" tIns="45720" rIns="91440" bIns="45720" rtlCol="0" anchor="ctr">
            <a:normAutofit/>
          </a:bodyPr>
          <a:lstStyle/>
          <a:p>
            <a:r>
              <a:rPr lang="el-GR" sz="2000" dirty="0"/>
              <a:t>Στιγμιαία τιμή της τάσης εξόδου:</a:t>
            </a:r>
          </a:p>
          <a:p>
            <a:endParaRPr lang="el-GR" sz="2000" dirty="0" smtClean="0"/>
          </a:p>
        </p:txBody>
      </p:sp>
      <p:graphicFrame>
        <p:nvGraphicFramePr>
          <p:cNvPr id="66564" name="Object 12"/>
          <p:cNvGraphicFramePr>
            <a:graphicFrameLocks noChangeAspect="1"/>
          </p:cNvGraphicFramePr>
          <p:nvPr>
            <p:extLst>
              <p:ext uri="{D42A27DB-BD31-4B8C-83A1-F6EECF244321}">
                <p14:modId xmlns:p14="http://schemas.microsoft.com/office/powerpoint/2010/main" val="1985261788"/>
              </p:ext>
            </p:extLst>
          </p:nvPr>
        </p:nvGraphicFramePr>
        <p:xfrm>
          <a:off x="4184716" y="4787831"/>
          <a:ext cx="2026696" cy="456315"/>
        </p:xfrm>
        <a:graphic>
          <a:graphicData uri="http://schemas.openxmlformats.org/presentationml/2006/ole">
            <mc:AlternateContent xmlns:mc="http://schemas.openxmlformats.org/markup-compatibility/2006">
              <mc:Choice xmlns:v="urn:schemas-microsoft-com:vml" Requires="v">
                <p:oleObj spid="_x0000_s66644" name="Εξίσωση" r:id="rId10" imgW="1015920" imgH="228600" progId="Equation.3">
                  <p:embed/>
                </p:oleObj>
              </mc:Choice>
              <mc:Fallback>
                <p:oleObj name="Εξίσωση" r:id="rId10" imgW="1015920" imgH="2286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4716" y="4787831"/>
                        <a:ext cx="2026696" cy="456315"/>
                      </a:xfrm>
                      <a:prstGeom prst="rect">
                        <a:avLst/>
                      </a:prstGeom>
                      <a:noFill/>
                      <a:extLst/>
                    </p:spPr>
                  </p:pic>
                </p:oleObj>
              </mc:Fallback>
            </mc:AlternateContent>
          </a:graphicData>
        </a:graphic>
      </p:graphicFrame>
      <p:sp>
        <p:nvSpPr>
          <p:cNvPr id="10" name="TextBox 9"/>
          <p:cNvSpPr txBox="1"/>
          <p:nvPr/>
        </p:nvSpPr>
        <p:spPr>
          <a:xfrm>
            <a:off x="339010" y="5255865"/>
            <a:ext cx="4492339" cy="837431"/>
          </a:xfrm>
          <a:prstGeom prst="rect">
            <a:avLst/>
          </a:prstGeom>
        </p:spPr>
        <p:txBody>
          <a:bodyPr vert="horz" wrap="square" lIns="91440" tIns="45720" rIns="91440" bIns="45720" rtlCol="0" anchor="ctr">
            <a:noAutofit/>
          </a:bodyPr>
          <a:lstStyle/>
          <a:p>
            <a:pPr>
              <a:buNone/>
            </a:pPr>
            <a:r>
              <a:rPr lang="el-GR" sz="2000" dirty="0"/>
              <a:t>Η απολαβή τάσης είναι η κλίση της </a:t>
            </a:r>
          </a:p>
          <a:p>
            <a:pPr>
              <a:buNone/>
            </a:pPr>
            <a:r>
              <a:rPr lang="el-GR" sz="2000" dirty="0"/>
              <a:t>χαρακτηριστικής στο σημείο λειτουργίας:</a:t>
            </a:r>
          </a:p>
        </p:txBody>
      </p:sp>
      <p:graphicFrame>
        <p:nvGraphicFramePr>
          <p:cNvPr id="66565" name="Object 13"/>
          <p:cNvGraphicFramePr>
            <a:graphicFrameLocks noChangeAspect="1"/>
          </p:cNvGraphicFramePr>
          <p:nvPr>
            <p:extLst>
              <p:ext uri="{D42A27DB-BD31-4B8C-83A1-F6EECF244321}">
                <p14:modId xmlns:p14="http://schemas.microsoft.com/office/powerpoint/2010/main" val="3864317095"/>
              </p:ext>
            </p:extLst>
          </p:nvPr>
        </p:nvGraphicFramePr>
        <p:xfrm>
          <a:off x="4877019" y="5399064"/>
          <a:ext cx="1423388" cy="984809"/>
        </p:xfrm>
        <a:graphic>
          <a:graphicData uri="http://schemas.openxmlformats.org/presentationml/2006/ole">
            <mc:AlternateContent xmlns:mc="http://schemas.openxmlformats.org/markup-compatibility/2006">
              <mc:Choice xmlns:v="urn:schemas-microsoft-com:vml" Requires="v">
                <p:oleObj spid="_x0000_s66645" name="Εξίσωση" r:id="rId12" imgW="736560" imgH="507960" progId="Equation.3">
                  <p:embed/>
                </p:oleObj>
              </mc:Choice>
              <mc:Fallback>
                <p:oleObj name="Εξίσωση" r:id="rId12" imgW="736560" imgH="50796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7019" y="5399064"/>
                        <a:ext cx="1423388" cy="984809"/>
                      </a:xfrm>
                      <a:prstGeom prst="rect">
                        <a:avLst/>
                      </a:prstGeom>
                      <a:noFill/>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 6 (1από2)</a:t>
            </a:r>
            <a:endParaRPr lang="en-US" dirty="0"/>
          </a:p>
        </p:txBody>
      </p:sp>
      <p:sp>
        <p:nvSpPr>
          <p:cNvPr id="5" name="4 - Θέση περιεχομένου"/>
          <p:cNvSpPr>
            <a:spLocks noGrp="1"/>
          </p:cNvSpPr>
          <p:nvPr>
            <p:ph idx="1"/>
          </p:nvPr>
        </p:nvSpPr>
        <p:spPr>
          <a:xfrm>
            <a:off x="464156" y="1556793"/>
            <a:ext cx="8229600" cy="2376264"/>
          </a:xfrm>
        </p:spPr>
        <p:txBody>
          <a:bodyPr/>
          <a:lstStyle/>
          <a:p>
            <a:pPr>
              <a:buNone/>
            </a:pPr>
            <a:r>
              <a:rPr lang="el-GR" dirty="0" smtClean="0"/>
              <a:t>	Δίνεται η χαρακτηριστική μεταφοράς ενός ενισχυτή:</a:t>
            </a:r>
          </a:p>
        </p:txBody>
      </p:sp>
      <p:graphicFrame>
        <p:nvGraphicFramePr>
          <p:cNvPr id="68610" name="Object 6"/>
          <p:cNvGraphicFramePr>
            <a:graphicFrameLocks noChangeAspect="1"/>
          </p:cNvGraphicFramePr>
          <p:nvPr/>
        </p:nvGraphicFramePr>
        <p:xfrm>
          <a:off x="1547664" y="2924944"/>
          <a:ext cx="6170441" cy="576064"/>
        </p:xfrm>
        <a:graphic>
          <a:graphicData uri="http://schemas.openxmlformats.org/presentationml/2006/ole">
            <mc:AlternateContent xmlns:mc="http://schemas.openxmlformats.org/markup-compatibility/2006">
              <mc:Choice xmlns:v="urn:schemas-microsoft-com:vml" Requires="v">
                <p:oleObj spid="_x0000_s68630" name="Εξίσωση" r:id="rId4" imgW="2717640" imgH="253800" progId="Equation.3">
                  <p:embed/>
                </p:oleObj>
              </mc:Choice>
              <mc:Fallback>
                <p:oleObj name="Εξίσωση" r:id="rId4" imgW="2717640" imgH="253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2924944"/>
                        <a:ext cx="6170441"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64432" y="4558816"/>
            <a:ext cx="8136904" cy="1484784"/>
          </a:xfrm>
          <a:prstGeom prst="rect">
            <a:avLst/>
          </a:prstGeom>
        </p:spPr>
        <p:txBody>
          <a:bodyPr vert="horz" wrap="square" lIns="91440" tIns="45720" rIns="91440" bIns="45720" rtlCol="0" anchor="ctr">
            <a:noAutofit/>
          </a:bodyPr>
          <a:lstStyle/>
          <a:p>
            <a:r>
              <a:rPr lang="el-GR" sz="2800" dirty="0"/>
              <a:t>Να ευρεθούν τα όρια γραμμικής λειτουργίας του ενισχυτή και η τάση πόλωσης εισόδου ώστε η τάση εξόδου να είναι ίση με 5V.</a:t>
            </a:r>
          </a:p>
          <a:p>
            <a:endParaRPr lang="el-GR" sz="2800" dirty="0" smtClean="0"/>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dirty="0" smtClean="0"/>
              <a:t>Ο κόσμος της Ηλεκτρονικής</a:t>
            </a:r>
            <a:endParaRPr lang="en-US" dirty="0"/>
          </a:p>
        </p:txBody>
      </p:sp>
      <p:grpSp>
        <p:nvGrpSpPr>
          <p:cNvPr id="2" name="32 - Ομάδα" descr="Αντικείμενα που κάνουν χρήση της επιστήμης της ηλεκτρονικής." title="Εικόνα 4"/>
          <p:cNvGrpSpPr/>
          <p:nvPr/>
        </p:nvGrpSpPr>
        <p:grpSpPr>
          <a:xfrm>
            <a:off x="323528" y="1268760"/>
            <a:ext cx="8496944" cy="4968552"/>
            <a:chOff x="107504" y="1196752"/>
            <a:chExt cx="8856984" cy="5661248"/>
          </a:xfrm>
        </p:grpSpPr>
        <p:grpSp>
          <p:nvGrpSpPr>
            <p:cNvPr id="3" name="5 - Ομάδα"/>
            <p:cNvGrpSpPr/>
            <p:nvPr/>
          </p:nvGrpSpPr>
          <p:grpSpPr>
            <a:xfrm>
              <a:off x="107504" y="1340769"/>
              <a:ext cx="2376264" cy="2592287"/>
              <a:chOff x="251520" y="260648"/>
              <a:chExt cx="2209800" cy="2633507"/>
            </a:xfrm>
          </p:grpSpPr>
          <p:pic>
            <p:nvPicPr>
              <p:cNvPr id="7" name="Picture 5" descr="31_laptop11"/>
              <p:cNvPicPr>
                <a:picLocks noChangeAspect="1" noChangeArrowheads="1"/>
              </p:cNvPicPr>
              <p:nvPr/>
            </p:nvPicPr>
            <p:blipFill>
              <a:blip r:embed="rId3" cstate="print"/>
              <a:srcRect/>
              <a:stretch>
                <a:fillRect/>
              </a:stretch>
            </p:blipFill>
            <p:spPr bwMode="auto">
              <a:xfrm>
                <a:off x="251520" y="260648"/>
                <a:ext cx="2209800" cy="1900238"/>
              </a:xfrm>
              <a:prstGeom prst="rect">
                <a:avLst/>
              </a:prstGeom>
              <a:noFill/>
              <a:ln w="9525">
                <a:noFill/>
                <a:miter lim="800000"/>
                <a:headEnd/>
                <a:tailEnd/>
              </a:ln>
            </p:spPr>
          </p:pic>
          <p:sp>
            <p:nvSpPr>
              <p:cNvPr id="8" name="Text Box 11"/>
              <p:cNvSpPr txBox="1">
                <a:spLocks noChangeArrowheads="1"/>
              </p:cNvSpPr>
              <p:nvPr/>
            </p:nvSpPr>
            <p:spPr bwMode="auto">
              <a:xfrm>
                <a:off x="288032" y="2063158"/>
                <a:ext cx="2051720" cy="830997"/>
              </a:xfrm>
              <a:prstGeom prst="rect">
                <a:avLst/>
              </a:prstGeom>
              <a:noFill/>
              <a:ln w="9525">
                <a:noFill/>
                <a:miter lim="800000"/>
                <a:headEnd/>
                <a:tailEnd/>
              </a:ln>
            </p:spPr>
            <p:txBody>
              <a:bodyPr wrap="square">
                <a:spAutoFit/>
              </a:bodyPr>
              <a:lstStyle/>
              <a:p>
                <a:pPr eaLnBrk="1" hangingPunct="1">
                  <a:spcBef>
                    <a:spcPct val="50000"/>
                  </a:spcBef>
                </a:pPr>
                <a:r>
                  <a:rPr lang="el-GR" sz="2400" dirty="0"/>
                  <a:t>Ηλεκτρονικοί Υπολογιστές</a:t>
                </a:r>
              </a:p>
            </p:txBody>
          </p:sp>
        </p:grpSp>
        <p:grpSp>
          <p:nvGrpSpPr>
            <p:cNvPr id="6" name="8 - Ομάδα"/>
            <p:cNvGrpSpPr/>
            <p:nvPr/>
          </p:nvGrpSpPr>
          <p:grpSpPr>
            <a:xfrm>
              <a:off x="2483768" y="1566227"/>
              <a:ext cx="1612776" cy="2366829"/>
              <a:chOff x="2743200" y="381000"/>
              <a:chExt cx="1612776" cy="2366829"/>
            </a:xfrm>
          </p:grpSpPr>
          <p:pic>
            <p:nvPicPr>
              <p:cNvPr id="10" name="Picture 4" descr="Samsung-Galaxy-I7500-withAndroid-259x300"/>
              <p:cNvPicPr>
                <a:picLocks noChangeAspect="1" noChangeArrowheads="1"/>
              </p:cNvPicPr>
              <p:nvPr/>
            </p:nvPicPr>
            <p:blipFill>
              <a:blip r:embed="rId4" cstate="print"/>
              <a:srcRect/>
              <a:stretch>
                <a:fillRect/>
              </a:stretch>
            </p:blipFill>
            <p:spPr bwMode="auto">
              <a:xfrm>
                <a:off x="2743200" y="381000"/>
                <a:ext cx="1446213" cy="1676400"/>
              </a:xfrm>
              <a:prstGeom prst="rect">
                <a:avLst/>
              </a:prstGeom>
              <a:noFill/>
              <a:ln w="9525">
                <a:noFill/>
                <a:miter lim="800000"/>
                <a:headEnd/>
                <a:tailEnd/>
              </a:ln>
            </p:spPr>
          </p:pic>
          <p:sp>
            <p:nvSpPr>
              <p:cNvPr id="11" name="Text Box 12"/>
              <p:cNvSpPr txBox="1">
                <a:spLocks noChangeArrowheads="1"/>
              </p:cNvSpPr>
              <p:nvPr/>
            </p:nvSpPr>
            <p:spPr bwMode="auto">
              <a:xfrm>
                <a:off x="2771800" y="1916832"/>
                <a:ext cx="1584176" cy="830997"/>
              </a:xfrm>
              <a:prstGeom prst="rect">
                <a:avLst/>
              </a:prstGeom>
              <a:noFill/>
              <a:ln w="9525">
                <a:noFill/>
                <a:miter lim="800000"/>
                <a:headEnd/>
                <a:tailEnd/>
              </a:ln>
            </p:spPr>
            <p:txBody>
              <a:bodyPr wrap="square">
                <a:spAutoFit/>
              </a:bodyPr>
              <a:lstStyle/>
              <a:p>
                <a:pPr eaLnBrk="1" hangingPunct="1">
                  <a:spcBef>
                    <a:spcPct val="50000"/>
                  </a:spcBef>
                </a:pPr>
                <a:r>
                  <a:rPr lang="el-GR" sz="2400" dirty="0"/>
                  <a:t>Κινητά τηλέφωνα</a:t>
                </a:r>
              </a:p>
            </p:txBody>
          </p:sp>
        </p:grpSp>
        <p:grpSp>
          <p:nvGrpSpPr>
            <p:cNvPr id="9" name="11 - Ομάδα"/>
            <p:cNvGrpSpPr/>
            <p:nvPr/>
          </p:nvGrpSpPr>
          <p:grpSpPr>
            <a:xfrm>
              <a:off x="3860464" y="1591543"/>
              <a:ext cx="2569709" cy="1966314"/>
              <a:chOff x="4440720" y="457200"/>
              <a:chExt cx="2569709" cy="1966314"/>
            </a:xfrm>
          </p:grpSpPr>
          <p:pic>
            <p:nvPicPr>
              <p:cNvPr id="13" name="Picture 6" descr="91"/>
              <p:cNvPicPr>
                <a:picLocks noChangeAspect="1" noChangeArrowheads="1"/>
              </p:cNvPicPr>
              <p:nvPr/>
            </p:nvPicPr>
            <p:blipFill>
              <a:blip r:embed="rId5" cstate="print"/>
              <a:srcRect/>
              <a:stretch>
                <a:fillRect/>
              </a:stretch>
            </p:blipFill>
            <p:spPr bwMode="auto">
              <a:xfrm>
                <a:off x="4648200" y="457200"/>
                <a:ext cx="2362200" cy="1403350"/>
              </a:xfrm>
              <a:prstGeom prst="rect">
                <a:avLst/>
              </a:prstGeom>
              <a:noFill/>
              <a:ln w="9525">
                <a:noFill/>
                <a:miter lim="800000"/>
                <a:headEnd/>
                <a:tailEnd/>
              </a:ln>
            </p:spPr>
          </p:pic>
          <p:sp>
            <p:nvSpPr>
              <p:cNvPr id="14" name="Text Box 13"/>
              <p:cNvSpPr txBox="1">
                <a:spLocks noChangeArrowheads="1"/>
              </p:cNvSpPr>
              <p:nvPr/>
            </p:nvSpPr>
            <p:spPr bwMode="auto">
              <a:xfrm>
                <a:off x="4440720" y="1905000"/>
                <a:ext cx="2569709" cy="518514"/>
              </a:xfrm>
              <a:prstGeom prst="rect">
                <a:avLst/>
              </a:prstGeom>
              <a:noFill/>
              <a:ln w="9525">
                <a:noFill/>
                <a:miter lim="800000"/>
                <a:headEnd/>
                <a:tailEnd/>
              </a:ln>
            </p:spPr>
            <p:txBody>
              <a:bodyPr wrap="square">
                <a:spAutoFit/>
              </a:bodyPr>
              <a:lstStyle/>
              <a:p>
                <a:pPr algn="ctr" eaLnBrk="1" hangingPunct="1">
                  <a:spcBef>
                    <a:spcPct val="50000"/>
                  </a:spcBef>
                </a:pPr>
                <a:r>
                  <a:rPr lang="el-GR" sz="2400" dirty="0"/>
                  <a:t>Τηλεπικοινωνίες</a:t>
                </a:r>
              </a:p>
            </p:txBody>
          </p:sp>
        </p:grpSp>
        <p:grpSp>
          <p:nvGrpSpPr>
            <p:cNvPr id="12" name="31 - Ομάδα"/>
            <p:cNvGrpSpPr/>
            <p:nvPr/>
          </p:nvGrpSpPr>
          <p:grpSpPr>
            <a:xfrm>
              <a:off x="6012160" y="2955503"/>
              <a:ext cx="2952328" cy="1439218"/>
              <a:chOff x="6012160" y="2955503"/>
              <a:chExt cx="2952328" cy="1439218"/>
            </a:xfrm>
          </p:grpSpPr>
          <p:pic>
            <p:nvPicPr>
              <p:cNvPr id="16" name="Picture 7" descr="9350244"/>
              <p:cNvPicPr>
                <a:picLocks noChangeAspect="1" noChangeArrowheads="1"/>
              </p:cNvPicPr>
              <p:nvPr/>
            </p:nvPicPr>
            <p:blipFill>
              <a:blip r:embed="rId6" cstate="print"/>
              <a:srcRect/>
              <a:stretch>
                <a:fillRect/>
              </a:stretch>
            </p:blipFill>
            <p:spPr bwMode="auto">
              <a:xfrm>
                <a:off x="7059488" y="2955503"/>
                <a:ext cx="1905000" cy="1425575"/>
              </a:xfrm>
              <a:prstGeom prst="rect">
                <a:avLst/>
              </a:prstGeom>
              <a:noFill/>
              <a:ln w="9525">
                <a:noFill/>
                <a:miter lim="800000"/>
                <a:headEnd/>
                <a:tailEnd/>
              </a:ln>
            </p:spPr>
          </p:pic>
          <p:sp>
            <p:nvSpPr>
              <p:cNvPr id="17" name="Text Box 14"/>
              <p:cNvSpPr txBox="1">
                <a:spLocks noChangeArrowheads="1"/>
              </p:cNvSpPr>
              <p:nvPr/>
            </p:nvSpPr>
            <p:spPr bwMode="auto">
              <a:xfrm>
                <a:off x="6012160" y="3933056"/>
                <a:ext cx="1272458" cy="461665"/>
              </a:xfrm>
              <a:prstGeom prst="rect">
                <a:avLst/>
              </a:prstGeom>
              <a:noFill/>
              <a:ln w="9525">
                <a:noFill/>
                <a:miter lim="800000"/>
                <a:headEnd/>
                <a:tailEnd/>
              </a:ln>
            </p:spPr>
            <p:txBody>
              <a:bodyPr wrap="square">
                <a:spAutoFit/>
              </a:bodyPr>
              <a:lstStyle/>
              <a:p>
                <a:pPr eaLnBrk="1" hangingPunct="1">
                  <a:spcBef>
                    <a:spcPct val="50000"/>
                  </a:spcBef>
                </a:pPr>
                <a:r>
                  <a:rPr lang="el-GR" sz="2400" dirty="0"/>
                  <a:t>Ιατρική</a:t>
                </a:r>
              </a:p>
            </p:txBody>
          </p:sp>
        </p:grpSp>
        <p:grpSp>
          <p:nvGrpSpPr>
            <p:cNvPr id="15" name="17 - Ομάδα"/>
            <p:cNvGrpSpPr/>
            <p:nvPr/>
          </p:nvGrpSpPr>
          <p:grpSpPr>
            <a:xfrm>
              <a:off x="146720" y="4365104"/>
              <a:ext cx="1905000" cy="2271415"/>
              <a:chOff x="76200" y="3752850"/>
              <a:chExt cx="1905000" cy="2271415"/>
            </a:xfrm>
          </p:grpSpPr>
          <p:pic>
            <p:nvPicPr>
              <p:cNvPr id="19" name="Picture 8" descr="INTRO_MARCHE"/>
              <p:cNvPicPr>
                <a:picLocks noChangeAspect="1" noChangeArrowheads="1"/>
              </p:cNvPicPr>
              <p:nvPr/>
            </p:nvPicPr>
            <p:blipFill>
              <a:blip r:embed="rId7" cstate="print"/>
              <a:srcRect/>
              <a:stretch>
                <a:fillRect/>
              </a:stretch>
            </p:blipFill>
            <p:spPr bwMode="auto">
              <a:xfrm>
                <a:off x="76200" y="3752850"/>
                <a:ext cx="1905000" cy="1733550"/>
              </a:xfrm>
              <a:prstGeom prst="rect">
                <a:avLst/>
              </a:prstGeom>
              <a:noFill/>
              <a:ln w="9525">
                <a:noFill/>
                <a:miter lim="800000"/>
                <a:headEnd/>
                <a:tailEnd/>
              </a:ln>
            </p:spPr>
          </p:pic>
          <p:sp>
            <p:nvSpPr>
              <p:cNvPr id="20" name="Text Box 15"/>
              <p:cNvSpPr txBox="1">
                <a:spLocks noChangeArrowheads="1"/>
              </p:cNvSpPr>
              <p:nvPr/>
            </p:nvSpPr>
            <p:spPr bwMode="auto">
              <a:xfrm>
                <a:off x="457200" y="5562600"/>
                <a:ext cx="1378496" cy="461665"/>
              </a:xfrm>
              <a:prstGeom prst="rect">
                <a:avLst/>
              </a:prstGeom>
              <a:noFill/>
              <a:ln w="9525">
                <a:noFill/>
                <a:miter lim="800000"/>
                <a:headEnd/>
                <a:tailEnd/>
              </a:ln>
            </p:spPr>
            <p:txBody>
              <a:bodyPr wrap="square">
                <a:spAutoFit/>
              </a:bodyPr>
              <a:lstStyle/>
              <a:p>
                <a:pPr eaLnBrk="1" hangingPunct="1">
                  <a:spcBef>
                    <a:spcPct val="50000"/>
                  </a:spcBef>
                </a:pPr>
                <a:r>
                  <a:rPr lang="el-GR" sz="2400" dirty="0"/>
                  <a:t>Ενέργεια</a:t>
                </a:r>
              </a:p>
            </p:txBody>
          </p:sp>
        </p:grpSp>
        <p:grpSp>
          <p:nvGrpSpPr>
            <p:cNvPr id="18" name="20 - Ομάδα"/>
            <p:cNvGrpSpPr/>
            <p:nvPr/>
          </p:nvGrpSpPr>
          <p:grpSpPr>
            <a:xfrm>
              <a:off x="6037180" y="4526400"/>
              <a:ext cx="2819400" cy="2331600"/>
              <a:chOff x="2002028" y="4226065"/>
              <a:chExt cx="2819400" cy="2331600"/>
            </a:xfrm>
          </p:grpSpPr>
          <p:pic>
            <p:nvPicPr>
              <p:cNvPr id="22" name="Picture 2" descr="10_455"/>
              <p:cNvPicPr>
                <a:picLocks noChangeAspect="1" noChangeArrowheads="1"/>
              </p:cNvPicPr>
              <p:nvPr/>
            </p:nvPicPr>
            <p:blipFill>
              <a:blip r:embed="rId8" cstate="print"/>
              <a:srcRect/>
              <a:stretch>
                <a:fillRect/>
              </a:stretch>
            </p:blipFill>
            <p:spPr bwMode="auto">
              <a:xfrm>
                <a:off x="2002028" y="4226065"/>
                <a:ext cx="2819400" cy="1927225"/>
              </a:xfrm>
              <a:prstGeom prst="rect">
                <a:avLst/>
              </a:prstGeom>
              <a:noFill/>
              <a:ln w="9525">
                <a:noFill/>
                <a:miter lim="800000"/>
                <a:headEnd/>
                <a:tailEnd/>
              </a:ln>
            </p:spPr>
          </p:pic>
          <p:sp>
            <p:nvSpPr>
              <p:cNvPr id="23" name="Text Box 16"/>
              <p:cNvSpPr txBox="1">
                <a:spLocks noChangeArrowheads="1"/>
              </p:cNvSpPr>
              <p:nvPr/>
            </p:nvSpPr>
            <p:spPr bwMode="auto">
              <a:xfrm>
                <a:off x="2438399" y="6096000"/>
                <a:ext cx="2332839" cy="461665"/>
              </a:xfrm>
              <a:prstGeom prst="rect">
                <a:avLst/>
              </a:prstGeom>
              <a:noFill/>
              <a:ln w="9525">
                <a:noFill/>
                <a:miter lim="800000"/>
                <a:headEnd/>
                <a:tailEnd/>
              </a:ln>
            </p:spPr>
            <p:txBody>
              <a:bodyPr wrap="square">
                <a:spAutoFit/>
              </a:bodyPr>
              <a:lstStyle/>
              <a:p>
                <a:pPr eaLnBrk="1" hangingPunct="1">
                  <a:spcBef>
                    <a:spcPct val="50000"/>
                  </a:spcBef>
                </a:pPr>
                <a:r>
                  <a:rPr lang="el-GR" sz="2400" dirty="0"/>
                  <a:t>Βιομηχανία</a:t>
                </a:r>
              </a:p>
            </p:txBody>
          </p:sp>
        </p:grpSp>
        <p:grpSp>
          <p:nvGrpSpPr>
            <p:cNvPr id="21" name="23 - Ομάδα"/>
            <p:cNvGrpSpPr/>
            <p:nvPr/>
          </p:nvGrpSpPr>
          <p:grpSpPr>
            <a:xfrm>
              <a:off x="2339752" y="4070176"/>
              <a:ext cx="3505201" cy="2743200"/>
              <a:chOff x="4876799" y="3886200"/>
              <a:chExt cx="3505201" cy="2743200"/>
            </a:xfrm>
          </p:grpSpPr>
          <p:pic>
            <p:nvPicPr>
              <p:cNvPr id="25" name="Picture 3" descr="guitar-lessons-scotty-xcom-contact"/>
              <p:cNvPicPr>
                <a:picLocks noChangeAspect="1" noChangeArrowheads="1"/>
              </p:cNvPicPr>
              <p:nvPr/>
            </p:nvPicPr>
            <p:blipFill>
              <a:blip r:embed="rId9" cstate="print"/>
              <a:srcRect/>
              <a:stretch>
                <a:fillRect/>
              </a:stretch>
            </p:blipFill>
            <p:spPr bwMode="auto">
              <a:xfrm>
                <a:off x="4953000" y="3886200"/>
                <a:ext cx="2247900" cy="1922463"/>
              </a:xfrm>
              <a:prstGeom prst="rect">
                <a:avLst/>
              </a:prstGeom>
              <a:noFill/>
              <a:ln w="9525">
                <a:noFill/>
                <a:miter lim="800000"/>
                <a:headEnd/>
                <a:tailEnd/>
              </a:ln>
            </p:spPr>
          </p:pic>
          <p:pic>
            <p:nvPicPr>
              <p:cNvPr id="26" name="Picture 9" descr="Picture"/>
              <p:cNvPicPr>
                <a:picLocks noChangeAspect="1" noChangeArrowheads="1"/>
              </p:cNvPicPr>
              <p:nvPr/>
            </p:nvPicPr>
            <p:blipFill>
              <a:blip r:embed="rId10" cstate="print"/>
              <a:srcRect/>
              <a:stretch>
                <a:fillRect/>
              </a:stretch>
            </p:blipFill>
            <p:spPr bwMode="auto">
              <a:xfrm>
                <a:off x="6477000" y="4724400"/>
                <a:ext cx="1905000" cy="1905000"/>
              </a:xfrm>
              <a:prstGeom prst="rect">
                <a:avLst/>
              </a:prstGeom>
              <a:noFill/>
              <a:ln w="9525">
                <a:noFill/>
                <a:miter lim="800000"/>
                <a:headEnd/>
                <a:tailEnd/>
              </a:ln>
            </p:spPr>
          </p:pic>
          <p:sp>
            <p:nvSpPr>
              <p:cNvPr id="27" name="Text Box 17"/>
              <p:cNvSpPr txBox="1">
                <a:spLocks noChangeArrowheads="1"/>
              </p:cNvSpPr>
              <p:nvPr/>
            </p:nvSpPr>
            <p:spPr bwMode="auto">
              <a:xfrm>
                <a:off x="4876799" y="5943600"/>
                <a:ext cx="2014725" cy="461665"/>
              </a:xfrm>
              <a:prstGeom prst="rect">
                <a:avLst/>
              </a:prstGeom>
              <a:noFill/>
              <a:ln w="9525">
                <a:noFill/>
                <a:miter lim="800000"/>
                <a:headEnd/>
                <a:tailEnd/>
              </a:ln>
            </p:spPr>
            <p:txBody>
              <a:bodyPr wrap="square">
                <a:spAutoFit/>
              </a:bodyPr>
              <a:lstStyle/>
              <a:p>
                <a:pPr eaLnBrk="1" hangingPunct="1">
                  <a:spcBef>
                    <a:spcPct val="50000"/>
                  </a:spcBef>
                </a:pPr>
                <a:r>
                  <a:rPr lang="el-GR" sz="2400" dirty="0"/>
                  <a:t>Διασκέδαση</a:t>
                </a:r>
              </a:p>
            </p:txBody>
          </p:sp>
        </p:grpSp>
        <p:grpSp>
          <p:nvGrpSpPr>
            <p:cNvPr id="24" name="30 - Ομάδα"/>
            <p:cNvGrpSpPr/>
            <p:nvPr/>
          </p:nvGrpSpPr>
          <p:grpSpPr>
            <a:xfrm>
              <a:off x="6660232" y="1196752"/>
              <a:ext cx="2304256" cy="1596008"/>
              <a:chOff x="6660232" y="1196752"/>
              <a:chExt cx="2304256" cy="1596008"/>
            </a:xfrm>
          </p:grpSpPr>
          <p:pic>
            <p:nvPicPr>
              <p:cNvPr id="29" name="Picture 18" descr="mte0841"/>
              <p:cNvPicPr>
                <a:picLocks noChangeAspect="1" noChangeArrowheads="1"/>
              </p:cNvPicPr>
              <p:nvPr/>
            </p:nvPicPr>
            <p:blipFill>
              <a:blip r:embed="rId11" cstate="print"/>
              <a:srcRect b="20000"/>
              <a:stretch>
                <a:fillRect/>
              </a:stretch>
            </p:blipFill>
            <p:spPr bwMode="auto">
              <a:xfrm>
                <a:off x="6660232" y="1268760"/>
                <a:ext cx="1905000" cy="1524000"/>
              </a:xfrm>
              <a:prstGeom prst="rect">
                <a:avLst/>
              </a:prstGeom>
              <a:noFill/>
              <a:ln w="9525">
                <a:noFill/>
                <a:miter lim="800000"/>
                <a:headEnd/>
                <a:tailEnd/>
              </a:ln>
            </p:spPr>
          </p:pic>
          <p:sp>
            <p:nvSpPr>
              <p:cNvPr id="30" name="Text Box 19"/>
              <p:cNvSpPr txBox="1">
                <a:spLocks noChangeArrowheads="1"/>
              </p:cNvSpPr>
              <p:nvPr/>
            </p:nvSpPr>
            <p:spPr bwMode="auto">
              <a:xfrm>
                <a:off x="7688083" y="1196752"/>
                <a:ext cx="1276405" cy="518514"/>
              </a:xfrm>
              <a:prstGeom prst="rect">
                <a:avLst/>
              </a:prstGeom>
              <a:noFill/>
              <a:ln w="9525">
                <a:noFill/>
                <a:miter lim="800000"/>
                <a:headEnd/>
                <a:tailEnd/>
              </a:ln>
            </p:spPr>
            <p:txBody>
              <a:bodyPr wrap="square">
                <a:spAutoFit/>
              </a:bodyPr>
              <a:lstStyle/>
              <a:p>
                <a:pPr eaLnBrk="1" hangingPunct="1">
                  <a:spcBef>
                    <a:spcPct val="50000"/>
                  </a:spcBef>
                </a:pPr>
                <a:r>
                  <a:rPr lang="el-GR" sz="2400" dirty="0"/>
                  <a:t>Δίκτυα</a:t>
                </a:r>
              </a:p>
            </p:txBody>
          </p:sp>
        </p:grpSp>
      </p:gr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 6 (2από2)</a:t>
            </a:r>
            <a:endParaRPr lang="en-US" dirty="0"/>
          </a:p>
        </p:txBody>
      </p:sp>
      <p:pic>
        <p:nvPicPr>
          <p:cNvPr id="5" name="Picture 4" descr="Γραφική παράσταση uo-u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7544" y="1950690"/>
            <a:ext cx="3784600" cy="3427412"/>
          </a:xfrm>
          <a:prstGeom prst="rect">
            <a:avLst/>
          </a:prstGeom>
          <a:noFill/>
          <a:ln w="9525">
            <a:noFill/>
            <a:miter lim="800000"/>
            <a:headEnd/>
            <a:tailEnd/>
          </a:ln>
        </p:spPr>
      </p:pic>
      <p:graphicFrame>
        <p:nvGraphicFramePr>
          <p:cNvPr id="6" name="Object 3"/>
          <p:cNvGraphicFramePr>
            <a:graphicFrameLocks noChangeAspect="1"/>
          </p:cNvGraphicFramePr>
          <p:nvPr/>
        </p:nvGraphicFramePr>
        <p:xfrm>
          <a:off x="2988494" y="2069752"/>
          <a:ext cx="5472112" cy="1181100"/>
        </p:xfrm>
        <a:graphic>
          <a:graphicData uri="http://schemas.openxmlformats.org/presentationml/2006/ole">
            <mc:AlternateContent xmlns:mc="http://schemas.openxmlformats.org/markup-compatibility/2006">
              <mc:Choice xmlns:v="urn:schemas-microsoft-com:vml" Requires="v">
                <p:oleObj spid="_x0000_s67646" name="Equation" r:id="rId5" imgW="3060360" imgH="660240" progId="Equation.3">
                  <p:embed/>
                </p:oleObj>
              </mc:Choice>
              <mc:Fallback>
                <p:oleObj name="Equation" r:id="rId5" imgW="3060360" imgH="660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8494" y="2069752"/>
                        <a:ext cx="5472112"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5364981" y="3895377"/>
          <a:ext cx="3344863" cy="762000"/>
        </p:xfrm>
        <a:graphic>
          <a:graphicData uri="http://schemas.openxmlformats.org/presentationml/2006/ole">
            <mc:AlternateContent xmlns:mc="http://schemas.openxmlformats.org/markup-compatibility/2006">
              <mc:Choice xmlns:v="urn:schemas-microsoft-com:vml" Requires="v">
                <p:oleObj spid="_x0000_s67647" name="Equation" r:id="rId7" imgW="2006280" imgH="457200" progId="Equation.3">
                  <p:embed/>
                </p:oleObj>
              </mc:Choice>
              <mc:Fallback>
                <p:oleObj name="Equation" r:id="rId7" imgW="200628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981" y="3895377"/>
                        <a:ext cx="33448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5418956" y="4903440"/>
          <a:ext cx="2178050" cy="685800"/>
        </p:xfrm>
        <a:graphic>
          <a:graphicData uri="http://schemas.openxmlformats.org/presentationml/2006/ole">
            <mc:AlternateContent xmlns:mc="http://schemas.openxmlformats.org/markup-compatibility/2006">
              <mc:Choice xmlns:v="urn:schemas-microsoft-com:vml" Requires="v">
                <p:oleObj spid="_x0000_s67648" name="Equation" r:id="rId9" imgW="1371600" imgH="431640" progId="Equation.3">
                  <p:embed/>
                </p:oleObj>
              </mc:Choice>
              <mc:Fallback>
                <p:oleObj name="Equation" r:id="rId9" imgW="1371600" imgH="431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8956" y="4903440"/>
                        <a:ext cx="21780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Συμβολισμοί</a:t>
            </a:r>
            <a:endParaRPr lang="en-US" dirty="0"/>
          </a:p>
        </p:txBody>
      </p:sp>
      <p:pic>
        <p:nvPicPr>
          <p:cNvPr id="6" name="Picture 4" descr="Γριαφική παράσταση iC προς t"/>
          <p:cNvPicPr>
            <a:picLocks noGrp="1" noChangeAspect="1" noChangeArrowheads="1"/>
          </p:cNvPicPr>
          <p:nvPr>
            <p:ph idx="1"/>
          </p:nvPr>
        </p:nvPicPr>
        <p:blipFill>
          <a:blip r:embed="rId4" cstate="print">
            <a:clrChange>
              <a:clrFrom>
                <a:srgbClr val="FFFFFF"/>
              </a:clrFrom>
              <a:clrTo>
                <a:srgbClr val="FFFFFF">
                  <a:alpha val="0"/>
                </a:srgbClr>
              </a:clrTo>
            </a:clrChange>
          </a:blip>
          <a:stretch>
            <a:fillRect/>
          </a:stretch>
        </p:blipFill>
        <p:spPr bwMode="auto">
          <a:xfrm>
            <a:off x="2691638" y="2220296"/>
            <a:ext cx="4472650" cy="2767407"/>
          </a:xfrm>
          <a:prstGeom prst="rect">
            <a:avLst/>
          </a:prstGeom>
          <a:noFill/>
          <a:ln w="9525">
            <a:noFill/>
            <a:miter lim="800000"/>
            <a:headEnd/>
            <a:tailEnd/>
          </a:ln>
        </p:spPr>
      </p:pic>
      <p:graphicFrame>
        <p:nvGraphicFramePr>
          <p:cNvPr id="69634" name="Object 6"/>
          <p:cNvGraphicFramePr>
            <a:graphicFrameLocks noChangeAspect="1"/>
          </p:cNvGraphicFramePr>
          <p:nvPr>
            <p:extLst>
              <p:ext uri="{D42A27DB-BD31-4B8C-83A1-F6EECF244321}">
                <p14:modId xmlns:p14="http://schemas.microsoft.com/office/powerpoint/2010/main" val="2359981434"/>
              </p:ext>
            </p:extLst>
          </p:nvPr>
        </p:nvGraphicFramePr>
        <p:xfrm>
          <a:off x="2820516" y="5373216"/>
          <a:ext cx="5063852" cy="591653"/>
        </p:xfrm>
        <a:graphic>
          <a:graphicData uri="http://schemas.openxmlformats.org/presentationml/2006/ole">
            <mc:AlternateContent xmlns:mc="http://schemas.openxmlformats.org/markup-compatibility/2006">
              <mc:Choice xmlns:v="urn:schemas-microsoft-com:vml" Requires="v">
                <p:oleObj spid="_x0000_s69654" name="Equation" r:id="rId5" imgW="1955520" imgH="228600" progId="Equation.3">
                  <p:embed/>
                </p:oleObj>
              </mc:Choice>
              <mc:Fallback>
                <p:oleObj name="Equation" r:id="rId5" imgW="195552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0516" y="5373216"/>
                        <a:ext cx="5063852" cy="591653"/>
                      </a:xfrm>
                      <a:prstGeom prst="rect">
                        <a:avLst/>
                      </a:prstGeom>
                      <a:noFill/>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Χρήση γραμμικών δικτυωμάτων για την ανάλυση των ενισχυτών</a:t>
            </a:r>
            <a:endParaRPr lang="en-US" dirty="0"/>
          </a:p>
        </p:txBody>
      </p:sp>
      <p:sp>
        <p:nvSpPr>
          <p:cNvPr id="3" name="2 - Θέση περιεχομένου"/>
          <p:cNvSpPr>
            <a:spLocks noGrp="1"/>
          </p:cNvSpPr>
          <p:nvPr>
            <p:ph idx="1"/>
          </p:nvPr>
        </p:nvSpPr>
        <p:spPr/>
        <p:txBody>
          <a:bodyPr>
            <a:normAutofit/>
          </a:bodyPr>
          <a:lstStyle/>
          <a:p>
            <a:pPr>
              <a:buNone/>
            </a:pPr>
            <a:r>
              <a:rPr lang="el-GR" sz="2800" dirty="0" smtClean="0"/>
              <a:t>	Όταν ένας ενισχυτής έχει πολωθεί σωστά και το σήμα στην είσοδο του κρατείται αρκούντως μικρό, τότε υποθέτουμε ότι λειτουργεί στη γραμμική περιοχή και μπορούμε να χρησιμοποιήσουμε τεχνικές ανάλυσης γραμμικών κυκλωμάτων για να μελετήσουμε τη λειτουργία του. </a:t>
            </a:r>
            <a:endParaRPr lang="el-GR" sz="2800" dirty="0"/>
          </a:p>
        </p:txBody>
      </p:sp>
      <p:grpSp>
        <p:nvGrpSpPr>
          <p:cNvPr id="5" name="Group 4" descr="Ισοδύναμα κυκλώματα μικρού σήματος εισόδου"/>
          <p:cNvGrpSpPr>
            <a:grpSpLocks/>
          </p:cNvGrpSpPr>
          <p:nvPr/>
        </p:nvGrpSpPr>
        <p:grpSpPr bwMode="auto">
          <a:xfrm>
            <a:off x="539750" y="4363045"/>
            <a:ext cx="8039100" cy="1946275"/>
            <a:chOff x="432" y="3094"/>
            <a:chExt cx="5064" cy="1226"/>
          </a:xfrm>
        </p:grpSpPr>
        <p:pic>
          <p:nvPicPr>
            <p:cNvPr id="6" name="Picture 5" descr="sedr42021_0117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2" y="3094"/>
              <a:ext cx="1929" cy="1226"/>
            </a:xfrm>
            <a:prstGeom prst="rect">
              <a:avLst/>
            </a:prstGeom>
            <a:noFill/>
            <a:ln w="9525">
              <a:noFill/>
              <a:miter lim="800000"/>
              <a:headEnd/>
              <a:tailEnd/>
            </a:ln>
          </p:spPr>
        </p:pic>
        <p:pic>
          <p:nvPicPr>
            <p:cNvPr id="7" name="Picture 6" descr="sedr42021_0117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40" y="3105"/>
              <a:ext cx="2856" cy="1215"/>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 7</a:t>
            </a:r>
            <a:endParaRPr lang="en-US" dirty="0"/>
          </a:p>
        </p:txBody>
      </p:sp>
      <p:sp>
        <p:nvSpPr>
          <p:cNvPr id="3" name="2 - Θέση περιεχομένου"/>
          <p:cNvSpPr>
            <a:spLocks noGrp="1"/>
          </p:cNvSpPr>
          <p:nvPr>
            <p:ph idx="1"/>
          </p:nvPr>
        </p:nvSpPr>
        <p:spPr/>
        <p:txBody>
          <a:bodyPr/>
          <a:lstStyle/>
          <a:p>
            <a:pPr>
              <a:buNone/>
            </a:pPr>
            <a:r>
              <a:rPr lang="el-GR" dirty="0" smtClean="0"/>
              <a:t>	Υπολογίστε την απολαβή τάσης </a:t>
            </a:r>
            <a:r>
              <a:rPr lang="el-GR" dirty="0" err="1" smtClean="0"/>
              <a:t>Αv</a:t>
            </a:r>
            <a:r>
              <a:rPr lang="el-GR" dirty="0" smtClean="0"/>
              <a:t> του ενισχυτή του σχήματος (a), αν το ισοδύναμο μικρού σήματος του τελεστικού ενισχυτή δίνεται στο σχήμα (b).</a:t>
            </a:r>
            <a:endParaRPr lang="en-US" dirty="0"/>
          </a:p>
        </p:txBody>
      </p:sp>
      <p:pic>
        <p:nvPicPr>
          <p:cNvPr id="11" name="Εικόνα 10" descr="Ενισχυτής"/>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26" y="3823648"/>
            <a:ext cx="3987130" cy="2438611"/>
          </a:xfrm>
          <a:prstGeom prst="rect">
            <a:avLst/>
          </a:prstGeom>
        </p:spPr>
      </p:pic>
      <p:pic>
        <p:nvPicPr>
          <p:cNvPr id="12" name="Εικόνα 11" descr="Ισοδύναμο μικρού σήματο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28" y="3901291"/>
            <a:ext cx="3395766" cy="2188654"/>
          </a:xfrm>
          <a:prstGeom prst="rect">
            <a:avLst/>
          </a:prstGeom>
        </p:spPr>
      </p:pic>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Ενότητας</a:t>
            </a:r>
            <a:endParaRPr lang="el-GR" dirty="0"/>
          </a:p>
        </p:txBody>
      </p:sp>
      <p:sp>
        <p:nvSpPr>
          <p:cNvPr id="5" name="Subtitle 4"/>
          <p:cNvSpPr>
            <a:spLocks noGrp="1"/>
          </p:cNvSpPr>
          <p:nvPr>
            <p:ph type="subTitle" idx="1"/>
          </p:nvPr>
        </p:nvSpPr>
        <p:spPr/>
        <p:txBody>
          <a:bodyPr/>
          <a:lstStyle/>
          <a:p>
            <a:endParaRPr lang="el-GR" dirty="0"/>
          </a:p>
        </p:txBody>
      </p:sp>
      <p:pic>
        <p:nvPicPr>
          <p:cNvPr id="7" name="7 - Εικόνα" descr="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8"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0996477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5444388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4983493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1.01.  </a:t>
            </a:r>
            <a:endParaRPr lang="el-GR" sz="2000" dirty="0"/>
          </a:p>
        </p:txBody>
      </p:sp>
    </p:spTree>
    <p:extLst>
      <p:ext uri="{BB962C8B-B14F-4D97-AF65-F5344CB8AC3E}">
        <p14:creationId xmlns:p14="http://schemas.microsoft.com/office/powerpoint/2010/main" val="39708658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a:t>
            </a:r>
            <a:r>
              <a:rPr lang="el-GR" sz="2000" dirty="0" smtClean="0"/>
              <a:t> </a:t>
            </a:r>
            <a:r>
              <a:rPr lang="el-GR" sz="2000" dirty="0" err="1" smtClean="0"/>
              <a:t>Αραπογιάννη</a:t>
            </a:r>
            <a:r>
              <a:rPr lang="el-GR" sz="2000" dirty="0" smtClean="0"/>
              <a:t> Αγγελική</a:t>
            </a:r>
            <a:r>
              <a:rPr lang="en-US" sz="2000" smtClean="0"/>
              <a:t> 2014</a:t>
            </a:r>
            <a:r>
              <a:rPr lang="el-GR" sz="2000" smtClean="0"/>
              <a:t>. </a:t>
            </a:r>
            <a:r>
              <a:rPr lang="el-GR" sz="2000" dirty="0" smtClean="0"/>
              <a:t>«Ηλεκτρονική. Ενότητα 1: Εισαγωγή».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a:solidFill>
                  <a:srgbClr val="FF0000"/>
                </a:solidFill>
                <a:hlinkClick r:id="rId3"/>
              </a:rPr>
              <a:t>http://opencourses.uoa.gr/courses/DI4</a:t>
            </a:r>
            <a:r>
              <a:rPr lang="en-US" sz="2000" dirty="0" smtClean="0">
                <a:solidFill>
                  <a:srgbClr val="FF0000"/>
                </a:solidFill>
                <a:hlinkClick r:id="rId3"/>
              </a:rPr>
              <a:t>/</a:t>
            </a:r>
            <a:r>
              <a:rPr lang="en-US" sz="2000" dirty="0" smtClean="0">
                <a:solidFill>
                  <a:srgbClr val="FF0000"/>
                </a:solidFill>
              </a:rPr>
              <a:t> </a:t>
            </a:r>
            <a:endParaRPr lang="el-GR" sz="2000" dirty="0"/>
          </a:p>
        </p:txBody>
      </p:sp>
    </p:spTree>
    <p:extLst>
      <p:ext uri="{BB962C8B-B14F-4D97-AF65-F5344CB8AC3E}">
        <p14:creationId xmlns:p14="http://schemas.microsoft.com/office/powerpoint/2010/main" val="37245385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311563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custDataLst>
              <p:tags r:id="rId2"/>
            </p:custDataLst>
          </p:nvPr>
        </p:nvSpPr>
        <p:spPr/>
        <p:txBody>
          <a:bodyPr>
            <a:normAutofit fontScale="90000"/>
          </a:bodyPr>
          <a:lstStyle/>
          <a:p>
            <a:r>
              <a:rPr lang="en-US" dirty="0" smtClean="0"/>
              <a:t>T</a:t>
            </a:r>
            <a:r>
              <a:rPr lang="el-GR" dirty="0" smtClean="0"/>
              <a:t>ι περιέχουν οι ηλεκτρονικές συσκευές</a:t>
            </a:r>
            <a:r>
              <a:rPr lang="el-GR" dirty="0"/>
              <a:t>;</a:t>
            </a:r>
            <a:endParaRPr lang="en-US" dirty="0"/>
          </a:p>
        </p:txBody>
      </p:sp>
      <p:pic>
        <p:nvPicPr>
          <p:cNvPr id="18" name="Θέση εικόνας 17" descr="[DECORATIVE]"/>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683568" y="2480413"/>
            <a:ext cx="7488832" cy="2204736"/>
          </a:xfrm>
        </p:spPr>
      </p:pic>
      <p:sp>
        <p:nvSpPr>
          <p:cNvPr id="17" name="Θέση κειμένου 16"/>
          <p:cNvSpPr>
            <a:spLocks noGrp="1"/>
          </p:cNvSpPr>
          <p:nvPr>
            <p:ph type="body" sz="half" idx="2"/>
          </p:nvPr>
        </p:nvSpPr>
        <p:spPr>
          <a:xfrm>
            <a:off x="251520" y="5085184"/>
            <a:ext cx="9073008" cy="804862"/>
          </a:xfrm>
        </p:spPr>
        <p:txBody>
          <a:bodyPr/>
          <a:lstStyle/>
          <a:p>
            <a:r>
              <a:rPr lang="el-GR" dirty="0"/>
              <a:t>Το δισκίο </a:t>
            </a:r>
            <a:r>
              <a:rPr lang="el-GR" dirty="0" smtClean="0"/>
              <a:t>πυριτίου  </a:t>
            </a:r>
            <a:r>
              <a:rPr lang="el-GR" dirty="0"/>
              <a:t>Το ολοκληρωμένο </a:t>
            </a:r>
            <a:r>
              <a:rPr lang="el-GR" dirty="0" smtClean="0"/>
              <a:t>κύκλωμα </a:t>
            </a:r>
            <a:r>
              <a:rPr lang="el-GR" dirty="0"/>
              <a:t>Η κάρτα της ηλεκτρονικής συσκευής</a:t>
            </a:r>
          </a:p>
          <a:p>
            <a:endParaRPr lang="el-GR" dirty="0"/>
          </a:p>
          <a:p>
            <a:endParaRPr lang="el-GR" dirty="0"/>
          </a:p>
          <a:p>
            <a:endParaRPr lang="el-GR" dirty="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2516053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dirty="0"/>
              <a:t>Εικόνα 10: &lt;Ανακτήθηκε από </a:t>
            </a:r>
            <a:r>
              <a:rPr lang="en-US" sz="2000" dirty="0"/>
              <a:t>commons.wikimedia.org</a:t>
            </a:r>
            <a:r>
              <a:rPr lang="el-GR" sz="2000" dirty="0"/>
              <a:t>&gt;&lt; </a:t>
            </a:r>
            <a:r>
              <a:rPr lang="el-GR" sz="2000" dirty="0" err="1"/>
              <a:t>Creative</a:t>
            </a:r>
            <a:r>
              <a:rPr lang="el-GR" sz="2000" dirty="0"/>
              <a:t> </a:t>
            </a:r>
            <a:r>
              <a:rPr lang="el-GR" sz="2000" dirty="0" err="1"/>
              <a:t>Commons</a:t>
            </a:r>
            <a:r>
              <a:rPr lang="el-GR" sz="2000" dirty="0"/>
              <a:t> Αναφορά προέλευσης 3.0 Μη </a:t>
            </a:r>
            <a:r>
              <a:rPr lang="el-GR" sz="2000" dirty="0" smtClean="0"/>
              <a:t>εισαγόμενη&gt; </a:t>
            </a:r>
            <a:r>
              <a:rPr lang="el-GR" sz="2000" dirty="0"/>
              <a:t>&lt;</a:t>
            </a:r>
            <a:r>
              <a:rPr lang="en-US" sz="2000" dirty="0">
                <a:hlinkClick r:id="rId3"/>
              </a:rPr>
              <a:t>http://commons.wikimedia.org/wiki/File:AMD_8088_die.JPG?uselang=el</a:t>
            </a:r>
            <a:r>
              <a:rPr lang="el-GR" sz="2000" dirty="0" smtClean="0"/>
              <a:t>&gt;</a:t>
            </a:r>
          </a:p>
          <a:p>
            <a:pPr marL="0" indent="0">
              <a:buNone/>
            </a:pPr>
            <a:r>
              <a:rPr lang="el-GR" sz="2000" dirty="0"/>
              <a:t>Εικόνα </a:t>
            </a:r>
            <a:r>
              <a:rPr lang="en-US" sz="2000" dirty="0"/>
              <a:t>11</a:t>
            </a:r>
            <a:r>
              <a:rPr lang="el-GR" sz="2000" dirty="0"/>
              <a:t>: &lt; Ανακτήθηκε από </a:t>
            </a:r>
            <a:r>
              <a:rPr lang="en-US" sz="2000" dirty="0"/>
              <a:t>Wikipedia.gr </a:t>
            </a:r>
            <a:r>
              <a:rPr lang="el-GR" sz="2000" dirty="0"/>
              <a:t>&gt;&lt;Άδεια</a:t>
            </a:r>
            <a:r>
              <a:rPr lang="en-US" sz="2000" dirty="0"/>
              <a:t> Creative Commons</a:t>
            </a:r>
            <a:r>
              <a:rPr lang="el-GR" sz="2000" dirty="0"/>
              <a:t> </a:t>
            </a:r>
            <a:r>
              <a:rPr lang="en-US" sz="2000" dirty="0"/>
              <a:t>CC BY-SA 3.0</a:t>
            </a:r>
            <a:r>
              <a:rPr lang="el-GR" sz="2000" dirty="0"/>
              <a:t>&gt; &lt;</a:t>
            </a:r>
            <a:r>
              <a:rPr lang="en-US" sz="2000" dirty="0">
                <a:hlinkClick r:id="rId4"/>
              </a:rPr>
              <a:t>http://en.wikipedia.org/wiki/Pentium_III#mediaviewer/File:KL_Intel_Pentium_III_Coppermine.jpg </a:t>
            </a:r>
            <a:r>
              <a:rPr lang="el-GR" sz="2000" dirty="0" smtClean="0"/>
              <a:t>&gt;</a:t>
            </a:r>
            <a:endParaRPr lang="el-GR" sz="2000" dirty="0"/>
          </a:p>
          <a:p>
            <a:pPr marL="0" indent="0">
              <a:buNone/>
            </a:pPr>
            <a:r>
              <a:rPr lang="el-GR" sz="2000" dirty="0" smtClean="0"/>
              <a:t>Εικόνα 12: &lt;Ανακτήθηκε από </a:t>
            </a:r>
            <a:r>
              <a:rPr lang="en-US" sz="2000" dirty="0" smtClean="0"/>
              <a:t>Wikipedia.gr</a:t>
            </a:r>
            <a:r>
              <a:rPr lang="el-GR" sz="2000" dirty="0" smtClean="0"/>
              <a:t>&gt;&lt;</a:t>
            </a:r>
            <a:r>
              <a:rPr lang="el-GR" sz="2000" dirty="0"/>
              <a:t>Ά</a:t>
            </a:r>
            <a:r>
              <a:rPr lang="el-GR" sz="2000" dirty="0" smtClean="0"/>
              <a:t>δεια </a:t>
            </a:r>
            <a:r>
              <a:rPr lang="en-US" sz="2000" dirty="0" smtClean="0"/>
              <a:t>e Creative Commons Attribution-Share Alike 3.0 </a:t>
            </a:r>
            <a:r>
              <a:rPr lang="en-US" sz="2000" dirty="0" err="1" smtClean="0"/>
              <a:t>Unported</a:t>
            </a:r>
            <a:r>
              <a:rPr lang="el-GR" sz="2000" dirty="0" smtClean="0"/>
              <a:t>&gt; </a:t>
            </a:r>
            <a:r>
              <a:rPr lang="en-US" sz="2000" dirty="0" smtClean="0">
                <a:solidFill>
                  <a:srgbClr val="FF0000"/>
                </a:solidFill>
                <a:hlinkClick r:id="rId5"/>
              </a:rPr>
              <a:t>http</a:t>
            </a:r>
            <a:r>
              <a:rPr lang="en-US" sz="2000" dirty="0">
                <a:solidFill>
                  <a:srgbClr val="FF0000"/>
                </a:solidFill>
                <a:hlinkClick r:id="rId5"/>
              </a:rPr>
              <a:t>://</a:t>
            </a:r>
            <a:r>
              <a:rPr lang="en-US" sz="2000" dirty="0" smtClean="0">
                <a:solidFill>
                  <a:srgbClr val="FF0000"/>
                </a:solidFill>
                <a:hlinkClick r:id="rId5"/>
              </a:rPr>
              <a:t>en.wikipedia.org/wiki/File:Intel_CPU_Pentium_4_640_Prescott_bottom.jpg</a:t>
            </a:r>
            <a:r>
              <a:rPr lang="el-GR" sz="2000" dirty="0" smtClean="0">
                <a:solidFill>
                  <a:srgbClr val="FF0000"/>
                </a:solidFill>
              </a:rPr>
              <a:t>&gt;</a:t>
            </a:r>
            <a:endParaRPr lang="en-US" sz="2000" dirty="0" smtClean="0">
              <a:solidFill>
                <a:srgbClr val="FF0000"/>
              </a:solidFill>
            </a:endParaRPr>
          </a:p>
        </p:txBody>
      </p:sp>
    </p:spTree>
    <p:extLst>
      <p:ext uri="{BB962C8B-B14F-4D97-AF65-F5344CB8AC3E}">
        <p14:creationId xmlns:p14="http://schemas.microsoft.com/office/powerpoint/2010/main" val="307630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Από τι αποτελούνται τα ολοκληρωμένα κυκλώματα;</a:t>
            </a:r>
            <a:endParaRPr lang="en-US" dirty="0"/>
          </a:p>
        </p:txBody>
      </p:sp>
      <p:pic>
        <p:nvPicPr>
          <p:cNvPr id="6" name="Picture 5" descr="NMOS" title="Εικόνα 6"/>
          <p:cNvPicPr>
            <a:picLocks noChangeAspect="1" noChangeArrowheads="1"/>
          </p:cNvPicPr>
          <p:nvPr/>
        </p:nvPicPr>
        <p:blipFill>
          <a:blip r:embed="rId3" cstate="print"/>
          <a:srcRect t="10934"/>
          <a:stretch>
            <a:fillRect/>
          </a:stretch>
        </p:blipFill>
        <p:spPr bwMode="auto">
          <a:xfrm>
            <a:off x="123854" y="2172009"/>
            <a:ext cx="3213404" cy="2553509"/>
          </a:xfrm>
          <a:prstGeom prst="rect">
            <a:avLst/>
          </a:prstGeom>
          <a:noFill/>
          <a:ln w="9525">
            <a:noFill/>
            <a:miter lim="800000"/>
            <a:headEnd/>
            <a:tailEnd/>
          </a:ln>
        </p:spPr>
      </p:pic>
      <p:sp>
        <p:nvSpPr>
          <p:cNvPr id="7" name="Text Box 6"/>
          <p:cNvSpPr txBox="1">
            <a:spLocks noChangeArrowheads="1"/>
          </p:cNvSpPr>
          <p:nvPr/>
        </p:nvSpPr>
        <p:spPr bwMode="auto">
          <a:xfrm>
            <a:off x="506288" y="4983559"/>
            <a:ext cx="1905472" cy="461665"/>
          </a:xfrm>
          <a:prstGeom prst="rect">
            <a:avLst/>
          </a:prstGeom>
          <a:noFill/>
          <a:ln w="9525">
            <a:noFill/>
            <a:miter lim="800000"/>
            <a:headEnd/>
            <a:tailEnd/>
          </a:ln>
        </p:spPr>
        <p:txBody>
          <a:bodyPr wrap="square">
            <a:spAutoFit/>
          </a:bodyPr>
          <a:lstStyle/>
          <a:p>
            <a:pPr eaLnBrk="1" hangingPunct="1">
              <a:spcBef>
                <a:spcPct val="50000"/>
              </a:spcBef>
            </a:pPr>
            <a:r>
              <a:rPr lang="el-GR" sz="2400" dirty="0"/>
              <a:t>Το τρανζίστορ</a:t>
            </a:r>
          </a:p>
        </p:txBody>
      </p:sp>
      <p:pic>
        <p:nvPicPr>
          <p:cNvPr id="5" name="Picture 4" descr="MosFet_Amplifier_Circuit" title="Εικόνα 7"/>
          <p:cNvPicPr>
            <a:picLocks noChangeAspect="1" noChangeArrowheads="1"/>
          </p:cNvPicPr>
          <p:nvPr/>
        </p:nvPicPr>
        <p:blipFill>
          <a:blip r:embed="rId4" cstate="print"/>
          <a:srcRect/>
          <a:stretch>
            <a:fillRect/>
          </a:stretch>
        </p:blipFill>
        <p:spPr bwMode="auto">
          <a:xfrm>
            <a:off x="3207792" y="1866147"/>
            <a:ext cx="3380432" cy="2772838"/>
          </a:xfrm>
          <a:prstGeom prst="rect">
            <a:avLst/>
          </a:prstGeom>
          <a:noFill/>
          <a:ln w="9525">
            <a:noFill/>
            <a:miter lim="800000"/>
            <a:headEnd/>
            <a:tailEnd/>
          </a:ln>
        </p:spPr>
      </p:pic>
      <p:sp>
        <p:nvSpPr>
          <p:cNvPr id="8" name="Text Box 7"/>
          <p:cNvSpPr txBox="1">
            <a:spLocks noChangeArrowheads="1"/>
          </p:cNvSpPr>
          <p:nvPr/>
        </p:nvSpPr>
        <p:spPr bwMode="auto">
          <a:xfrm>
            <a:off x="3478088" y="4983480"/>
            <a:ext cx="2209800" cy="830997"/>
          </a:xfrm>
          <a:prstGeom prst="rect">
            <a:avLst/>
          </a:prstGeom>
          <a:noFill/>
          <a:ln w="9525">
            <a:noFill/>
            <a:miter lim="800000"/>
            <a:headEnd/>
            <a:tailEnd/>
          </a:ln>
        </p:spPr>
        <p:txBody>
          <a:bodyPr>
            <a:spAutoFit/>
          </a:bodyPr>
          <a:lstStyle/>
          <a:p>
            <a:pPr eaLnBrk="1" hangingPunct="1">
              <a:spcBef>
                <a:spcPct val="50000"/>
              </a:spcBef>
            </a:pPr>
            <a:r>
              <a:rPr lang="el-GR" sz="2400" dirty="0"/>
              <a:t>Το ηλεκτρονικό κύκλωμα</a:t>
            </a:r>
          </a:p>
        </p:txBody>
      </p:sp>
      <p:pic>
        <p:nvPicPr>
          <p:cNvPr id="4" name="Picture 3" descr="Ολοκληρωμένο κύκλωμα" title="Εικόνα 8"/>
          <p:cNvPicPr>
            <a:picLocks noChangeAspect="1" noChangeArrowheads="1"/>
          </p:cNvPicPr>
          <p:nvPr/>
        </p:nvPicPr>
        <p:blipFill>
          <a:blip r:embed="rId5" cstate="print"/>
          <a:srcRect/>
          <a:stretch>
            <a:fillRect/>
          </a:stretch>
        </p:blipFill>
        <p:spPr bwMode="auto">
          <a:xfrm>
            <a:off x="6526088" y="1989215"/>
            <a:ext cx="2497041" cy="2448271"/>
          </a:xfrm>
          <a:prstGeom prst="rect">
            <a:avLst/>
          </a:prstGeom>
          <a:noFill/>
          <a:ln w="9525">
            <a:noFill/>
            <a:miter lim="800000"/>
            <a:headEnd/>
            <a:tailEnd/>
          </a:ln>
        </p:spPr>
      </p:pic>
      <p:sp>
        <p:nvSpPr>
          <p:cNvPr id="9" name="Text Box 8"/>
          <p:cNvSpPr txBox="1">
            <a:spLocks noChangeArrowheads="1"/>
          </p:cNvSpPr>
          <p:nvPr/>
        </p:nvSpPr>
        <p:spPr bwMode="auto">
          <a:xfrm>
            <a:off x="6602288" y="4983480"/>
            <a:ext cx="2209800" cy="830997"/>
          </a:xfrm>
          <a:prstGeom prst="rect">
            <a:avLst/>
          </a:prstGeom>
          <a:noFill/>
          <a:ln w="9525">
            <a:noFill/>
            <a:miter lim="800000"/>
            <a:headEnd/>
            <a:tailEnd/>
          </a:ln>
        </p:spPr>
        <p:txBody>
          <a:bodyPr>
            <a:spAutoFit/>
          </a:bodyPr>
          <a:lstStyle/>
          <a:p>
            <a:pPr eaLnBrk="1" hangingPunct="1">
              <a:spcBef>
                <a:spcPct val="50000"/>
              </a:spcBef>
            </a:pPr>
            <a:r>
              <a:rPr lang="el-GR" sz="2400" dirty="0"/>
              <a:t>Το φυσικό σχέδιο του ΟΚ</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custDataLst>
              <p:tags r:id="rId1"/>
            </p:custDataLst>
          </p:nvPr>
        </p:nvSpPr>
        <p:spPr/>
        <p:txBody>
          <a:bodyPr/>
          <a:lstStyle/>
          <a:p>
            <a:r>
              <a:rPr lang="el-GR" dirty="0" smtClean="0"/>
              <a:t> </a:t>
            </a:r>
            <a:r>
              <a:rPr lang="en-US" dirty="0" smtClean="0"/>
              <a:t>H </a:t>
            </a:r>
            <a:r>
              <a:rPr lang="el-GR" dirty="0" smtClean="0"/>
              <a:t>πόλη και το κύκλωμα</a:t>
            </a:r>
            <a:endParaRPr lang="en-US" dirty="0"/>
          </a:p>
        </p:txBody>
      </p:sp>
      <p:sp>
        <p:nvSpPr>
          <p:cNvPr id="5" name="4 - Θέση κειμένου"/>
          <p:cNvSpPr>
            <a:spLocks noGrp="1"/>
          </p:cNvSpPr>
          <p:nvPr>
            <p:ph type="body" idx="1"/>
            <p:custDataLst>
              <p:tags r:id="rId2"/>
            </p:custDataLst>
          </p:nvPr>
        </p:nvSpPr>
        <p:spPr/>
        <p:txBody>
          <a:bodyPr/>
          <a:lstStyle/>
          <a:p>
            <a:r>
              <a:rPr lang="en-US" dirty="0" err="1" smtClean="0"/>
              <a:t>Satelite</a:t>
            </a:r>
            <a:r>
              <a:rPr lang="en-US" dirty="0" smtClean="0"/>
              <a:t> image of Buenos Aires</a:t>
            </a:r>
            <a:endParaRPr lang="en-US" dirty="0"/>
          </a:p>
        </p:txBody>
      </p:sp>
      <p:pic>
        <p:nvPicPr>
          <p:cNvPr id="9" name="8 - Θέση περιεχομένου" descr="Buenos Aires" title="Εικόνα 9"/>
          <p:cNvPicPr>
            <a:picLocks noGrp="1" noChangeAspect="1"/>
          </p:cNvPicPr>
          <p:nvPr>
            <p:ph sz="half" idx="2"/>
          </p:nvPr>
        </p:nvPicPr>
        <p:blipFill>
          <a:blip r:embed="rId5" cstate="print"/>
          <a:stretch>
            <a:fillRect/>
          </a:stretch>
        </p:blipFill>
        <p:spPr>
          <a:xfrm>
            <a:off x="457200" y="2638623"/>
            <a:ext cx="4040188" cy="3030141"/>
          </a:xfrm>
        </p:spPr>
      </p:pic>
      <p:sp>
        <p:nvSpPr>
          <p:cNvPr id="7" name="6 - Θέση κειμένου"/>
          <p:cNvSpPr>
            <a:spLocks noGrp="1"/>
          </p:cNvSpPr>
          <p:nvPr>
            <p:ph type="body" sz="quarter" idx="3"/>
            <p:custDataLst>
              <p:tags r:id="rId3"/>
            </p:custDataLst>
          </p:nvPr>
        </p:nvSpPr>
        <p:spPr/>
        <p:txBody>
          <a:bodyPr>
            <a:normAutofit fontScale="92500" lnSpcReduction="20000"/>
          </a:bodyPr>
          <a:lstStyle/>
          <a:p>
            <a:r>
              <a:rPr lang="en-US" dirty="0" smtClean="0"/>
              <a:t>Photograph of 8088 microprocessor</a:t>
            </a:r>
            <a:endParaRPr lang="en-US" dirty="0"/>
          </a:p>
        </p:txBody>
      </p:sp>
      <p:pic>
        <p:nvPicPr>
          <p:cNvPr id="10" name="9 - Θέση περιεχομένου" descr="8088 microprocessor" title="Εικόνα 10"/>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5051560" y="2608859"/>
            <a:ext cx="3228705" cy="308967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10/2014 7:04:4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6,7,11,1026,9,12,1027,"/>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8,7,205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7,8,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5,10,"/>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6,"/>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6,7,8,9,10,11,12,13,15,1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4,5,6,9,10,11,"/>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14,15,16,17,18,21,"/>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4,5,6,"/>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3,5122,5123,"/>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6147,6148,6151,6152,6146,6149,6150,6153,"/>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4,5,50179,50180,"/>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5,3,6,7,8,"/>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3,9,23,"/>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27,41,26,24,25,"/>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542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4,5,7,6,"/>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56322,"/>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5,2,"/>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4,8,6,9,57346,"/>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8,2,10,58370,"/>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3,8,5,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8,9,10,11,12,13,2,"/>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3,11,10,59394,5,2,"/>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60418,60419,60420,3,4,8,9,10,12,16,17,"/>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11,9,8,61442,"/>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3,62468,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15364,15365,15366,"/>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6,8,9,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18,17,"/>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65544,17410,17411,17412,17413,17414,17415,"/>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6,7,8,66563,66562,9,66564,10,66565,"/>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5,68610,8,"/>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5,6,7,8,"/>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4,6,6963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3,5,"/>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3,11,12,"/>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4,5,7,8,"/>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6,7,5,8,4,9,"/>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1" id="{B29AADF5-6E2F-434D-811B-0B0C536D4007}" vid="{D139F02E-CA47-4A70-9E9B-7A8FE5ABB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D9F0998-CC26-4914-A1D6-B566E841E45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Θέμα1</Template>
  <TotalTime>1059</TotalTime>
  <Words>1410</Words>
  <Application>Microsoft Office PowerPoint</Application>
  <PresentationFormat>Προβολή στην οθόνη (4:3)</PresentationFormat>
  <Paragraphs>250</Paragraphs>
  <Slides>71</Slides>
  <Notes>11</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71</vt:i4>
      </vt:variant>
    </vt:vector>
  </HeadingPairs>
  <TitlesOfParts>
    <vt:vector size="80" baseType="lpstr">
      <vt:lpstr>ＭＳ Ｐゴシック</vt:lpstr>
      <vt:lpstr>Arial</vt:lpstr>
      <vt:lpstr>Calibri</vt:lpstr>
      <vt:lpstr>Cambria Math</vt:lpstr>
      <vt:lpstr>Times New Roman</vt:lpstr>
      <vt:lpstr>Wingdings</vt:lpstr>
      <vt:lpstr>Θέμα1</vt:lpstr>
      <vt:lpstr>Εξίσωση</vt:lpstr>
      <vt:lpstr>Equation</vt:lpstr>
      <vt:lpstr>Ηλεκτρονική</vt:lpstr>
      <vt:lpstr>Περιεχόμενα ενότητας</vt:lpstr>
      <vt:lpstr>Tι είναι η ηλεκτρονική;</vt:lpstr>
      <vt:lpstr>Αρχιτεκτονική</vt:lpstr>
      <vt:lpstr>Ηλεκτρονική</vt:lpstr>
      <vt:lpstr>Ο κόσμος της Ηλεκτρονικής</vt:lpstr>
      <vt:lpstr>Tι περιέχουν οι ηλεκτρονικές συσκευές;</vt:lpstr>
      <vt:lpstr>Από τι αποτελούνται τα ολοκληρωμένα κυκλώματα;</vt:lpstr>
      <vt:lpstr> H πόλη και το κύκλωμα</vt:lpstr>
      <vt:lpstr>Pentium III</vt:lpstr>
      <vt:lpstr>Pentium 4</vt:lpstr>
      <vt:lpstr>Ιntel ® CoreTM i7-3960 Επεξεργαστής </vt:lpstr>
      <vt:lpstr>Ο Νόμος του Moore</vt:lpstr>
      <vt:lpstr>Πυκνότητα Ολοκλήρωσης</vt:lpstr>
      <vt:lpstr>Μέχρι τώρα είδαμε…</vt:lpstr>
      <vt:lpstr>Μεθοδολογία αντιμετώπισης του αντικειμένου της Ηλεκτρονικής</vt:lpstr>
      <vt:lpstr>Γενικές Γνώσεις </vt:lpstr>
      <vt:lpstr>Βασικοί Νόμοι και Θεωρήματα</vt:lpstr>
      <vt:lpstr>Παράδειγμα</vt:lpstr>
      <vt:lpstr>Άσκηση 1</vt:lpstr>
      <vt:lpstr>Διαιρέτες Τάσης - Ρεύματος</vt:lpstr>
      <vt:lpstr>Θεώρημα της Επαλληλίας</vt:lpstr>
      <vt:lpstr>Παράδειγμα</vt:lpstr>
      <vt:lpstr>Θεώρημα Thevenin</vt:lpstr>
      <vt:lpstr>Θεώρημα Norton</vt:lpstr>
      <vt:lpstr>Θεώρημα Thevenin-Norton</vt:lpstr>
      <vt:lpstr>Θεώρημα μέγιστης μεταφοράς ισχύος</vt:lpstr>
      <vt:lpstr>Άσκηση 2</vt:lpstr>
      <vt:lpstr>Άσκηση 3</vt:lpstr>
      <vt:lpstr>Δίθυρα ή Τετράπολα Δικτυώματα</vt:lpstr>
      <vt:lpstr>Ισοδύναμα Κυκλώματα για τα αντίστοιχα δίθυρα (1 από 2)</vt:lpstr>
      <vt:lpstr>Ισοδύναμα Κυκλώματα για τα αντίστοιχα δίθυρα (2 από 2)</vt:lpstr>
      <vt:lpstr>Αντιστοιχία μεταξύ των παραμέτρων</vt:lpstr>
      <vt:lpstr>Αντιστοιχία μεταξύ των παραμέτρων (συνέχεια απόδειξης)</vt:lpstr>
      <vt:lpstr>Παράδειγμα (1 από 2)</vt:lpstr>
      <vt:lpstr>Παράδειγμα (2 από 2)</vt:lpstr>
      <vt:lpstr>Άσκηση 4</vt:lpstr>
      <vt:lpstr>Λύση (1 από 6)</vt:lpstr>
      <vt:lpstr>Λύση (2 από 6)</vt:lpstr>
      <vt:lpstr>Λύση (3 από 6)</vt:lpstr>
      <vt:lpstr>Λύση (4 από 6)</vt:lpstr>
      <vt:lpstr>Λύση (5 από 6)</vt:lpstr>
      <vt:lpstr>Λύση (6 από 6)</vt:lpstr>
      <vt:lpstr>Σήματα (1 από 4)</vt:lpstr>
      <vt:lpstr>Σήματα (2 από 4)</vt:lpstr>
      <vt:lpstr>Σήματα (3 από 4)</vt:lpstr>
      <vt:lpstr>Σήματα (4 από 4)</vt:lpstr>
      <vt:lpstr>Ενισχυτές</vt:lpstr>
      <vt:lpstr>Ενισχυτής τάσης με φόρτο αντίσταση RL</vt:lpstr>
      <vt:lpstr>Γραμμικός Ενισχυτής</vt:lpstr>
      <vt:lpstr>Άσκηση 5 (1 από 2)</vt:lpstr>
      <vt:lpstr>Άσκηση 5 (2 από 2)</vt:lpstr>
      <vt:lpstr>Ο τελεστικός ενισχυτής «741»</vt:lpstr>
      <vt:lpstr>Η τροφοδοσία του ενισχυτή – Απόδοση ισχύος</vt:lpstr>
      <vt:lpstr>Παράδειγμα (1από2)</vt:lpstr>
      <vt:lpstr>Παράδειγμα (2από2)</vt:lpstr>
      <vt:lpstr>Όρια γραμμικής λειτουργίας του ενισχυτή - Κόρος</vt:lpstr>
      <vt:lpstr>Μη γραμμική χαρακτηριστική μεταφοράς – Πόλωση του ενισχυτή</vt:lpstr>
      <vt:lpstr>Άσκηση 6 (1από2)</vt:lpstr>
      <vt:lpstr>Άσκηση 6 (2από2)</vt:lpstr>
      <vt:lpstr>Συμβολισμοί</vt:lpstr>
      <vt:lpstr>Χρήση γραμμικών δικτυωμάτων για την ανάλυση των ενισχυτών</vt:lpstr>
      <vt:lpstr>Άσκηση 7</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1 Εισαγωγή</dc:title>
  <dc:subject>Ηλεκτρονική</dc:subject>
  <dc:creator>Αγγελική Αραπογιάννη</dc:creator>
  <cp:keywords>γραμμικά δικτυώματα, δίθυρα ή τετράπολα, υβριδικές παράμετροι, απολαβή ή ενίσχυση</cp:keywords>
  <cp:lastModifiedBy>Δεσποινίς Βατόμουρο .</cp:lastModifiedBy>
  <cp:revision>165</cp:revision>
  <dcterms:created xsi:type="dcterms:W3CDTF">2012-08-28T08:41:42Z</dcterms:created>
  <dcterms:modified xsi:type="dcterms:W3CDTF">2014-10-07T16:17:49Z</dcterms:modified>
</cp:coreProperties>
</file>