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331" r:id="rId3"/>
    <p:sldId id="371" r:id="rId4"/>
    <p:sldId id="373" r:id="rId5"/>
    <p:sldId id="374" r:id="rId6"/>
    <p:sldId id="375" r:id="rId7"/>
    <p:sldId id="376" r:id="rId8"/>
    <p:sldId id="377" r:id="rId9"/>
    <p:sldId id="379" r:id="rId10"/>
    <p:sldId id="380" r:id="rId11"/>
    <p:sldId id="381" r:id="rId12"/>
    <p:sldId id="382" r:id="rId13"/>
    <p:sldId id="385" r:id="rId14"/>
    <p:sldId id="383" r:id="rId15"/>
    <p:sldId id="384" r:id="rId16"/>
    <p:sldId id="290" r:id="rId17"/>
    <p:sldId id="295" r:id="rId18"/>
    <p:sldId id="299" r:id="rId19"/>
    <p:sldId id="332" r:id="rId20"/>
    <p:sldId id="333" r:id="rId21"/>
    <p:sldId id="334" r:id="rId22"/>
    <p:sldId id="293"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73"/>
            <p14:sldId id="374"/>
            <p14:sldId id="375"/>
            <p14:sldId id="376"/>
            <p14:sldId id="377"/>
            <p14:sldId id="379"/>
            <p14:sldId id="380"/>
            <p14:sldId id="381"/>
            <p14:sldId id="382"/>
            <p14:sldId id="385"/>
            <p14:sldId id="383"/>
            <p14:sldId id="384"/>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7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hyperlink" Target="%5b1%5d%20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iblionet.gr/book/17365/Aubinais,_Marie/%CE%A3%CF%84%CE%B7_%CE%B6%CE%BF%CF%8D%CE%B3%CE%BA%CE%BB%CE%B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Και άλλη ζούγκλα </a:t>
            </a:r>
            <a:r>
              <a:rPr lang="el-GR" dirty="0" smtClean="0"/>
              <a:t>(2/2</a:t>
            </a:r>
            <a:r>
              <a:rPr lang="el-GR" dirty="0"/>
              <a:t>)</a:t>
            </a:r>
          </a:p>
        </p:txBody>
      </p:sp>
      <p:sp>
        <p:nvSpPr>
          <p:cNvPr id="3" name="Θέση περιεχομένου 2"/>
          <p:cNvSpPr>
            <a:spLocks noGrp="1"/>
          </p:cNvSpPr>
          <p:nvPr>
            <p:ph sz="half" idx="1"/>
          </p:nvPr>
        </p:nvSpPr>
        <p:spPr/>
        <p:txBody>
          <a:bodyPr>
            <a:normAutofit/>
          </a:bodyPr>
          <a:lstStyle/>
          <a:p>
            <a:pPr marL="0" indent="0">
              <a:buNone/>
            </a:pPr>
            <a:r>
              <a:rPr lang="el-GR" dirty="0" smtClean="0"/>
              <a:t>Τη μύγα την κολλάμε σε χαρτόνι και την κρεμάμε με ένα σκοινί να αιωρείται πάνω στο χαρτόνι.</a:t>
            </a:r>
            <a:r>
              <a:rPr lang="en-GB" dirty="0" smtClean="0"/>
              <a:t> </a:t>
            </a:r>
          </a:p>
          <a:p>
            <a:pPr marL="0" indent="0">
              <a:buNone/>
            </a:pPr>
            <a:r>
              <a:rPr lang="el-GR" dirty="0" smtClean="0"/>
              <a:t>Τα παιδιά μετακινούν τα ζώα ώστε να μπορούν να φτάσουν τη μύγα. </a:t>
            </a:r>
            <a:endParaRPr lang="el-GR" dirty="0"/>
          </a:p>
        </p:txBody>
      </p:sp>
      <p:pic>
        <p:nvPicPr>
          <p:cNvPr id="7" name="Θέση περιεχομένου 3" descr="Τα παιδιά με τις φωτογραφίες των ζώων"/>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788024" y="1772816"/>
            <a:ext cx="3770471" cy="2160240"/>
          </a:xfrm>
        </p:spPr>
      </p:pic>
    </p:spTree>
    <p:extLst>
      <p:ext uri="{BB962C8B-B14F-4D97-AF65-F5344CB8AC3E}">
        <p14:creationId xmlns:p14="http://schemas.microsoft.com/office/powerpoint/2010/main" val="2695708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Και άλλοι χαμαιλέοντες</a:t>
            </a:r>
          </a:p>
        </p:txBody>
      </p:sp>
      <p:sp>
        <p:nvSpPr>
          <p:cNvPr id="3" name="Θέση περιεχομένου 2"/>
          <p:cNvSpPr>
            <a:spLocks noGrp="1"/>
          </p:cNvSpPr>
          <p:nvPr>
            <p:ph sz="half" idx="2"/>
          </p:nvPr>
        </p:nvSpPr>
        <p:spPr/>
        <p:txBody>
          <a:bodyPr>
            <a:normAutofit/>
          </a:bodyPr>
          <a:lstStyle/>
          <a:p>
            <a:pPr marL="0" indent="0">
              <a:buNone/>
            </a:pPr>
            <a:r>
              <a:rPr lang="el-GR" dirty="0" smtClean="0"/>
              <a:t>Τα παιδιά γίνονται χαμαιλέοντες και προσπαθούν να πιάσουν τη μύγα με τη μακριά τους ‘γλώσσα’. </a:t>
            </a:r>
            <a:endParaRPr lang="el-GR" dirty="0"/>
          </a:p>
        </p:txBody>
      </p:sp>
      <p:pic>
        <p:nvPicPr>
          <p:cNvPr id="5123" name="Picture 3" descr="τα παιδιά-χαμαιλέοντες"/>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524184" y="1600200"/>
            <a:ext cx="390463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60480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Τίτλος 1"/>
          <p:cNvSpPr>
            <a:spLocks noGrp="1"/>
          </p:cNvSpPr>
          <p:nvPr>
            <p:ph type="title"/>
          </p:nvPr>
        </p:nvSpPr>
        <p:spPr/>
        <p:txBody>
          <a:bodyPr>
            <a:normAutofit/>
          </a:bodyPr>
          <a:lstStyle/>
          <a:p>
            <a:r>
              <a:rPr lang="el-GR" dirty="0"/>
              <a:t>Και άλλοι για τη μύγα (1/2)</a:t>
            </a:r>
          </a:p>
        </p:txBody>
      </p:sp>
      <p:sp>
        <p:nvSpPr>
          <p:cNvPr id="3" name="Θέση περιεχομένου 2"/>
          <p:cNvSpPr>
            <a:spLocks noGrp="1"/>
          </p:cNvSpPr>
          <p:nvPr>
            <p:ph sz="half" idx="1"/>
          </p:nvPr>
        </p:nvSpPr>
        <p:spPr>
          <a:xfrm>
            <a:off x="457200" y="1600200"/>
            <a:ext cx="3898776" cy="4525963"/>
          </a:xfrm>
        </p:spPr>
        <p:txBody>
          <a:bodyPr>
            <a:noAutofit/>
          </a:bodyPr>
          <a:lstStyle/>
          <a:p>
            <a:pPr marL="0" indent="0">
              <a:buNone/>
            </a:pPr>
            <a:r>
              <a:rPr lang="el-GR" dirty="0" smtClean="0"/>
              <a:t>Τα παιδιά αποφασίζουν τώρα σε χαρτί του μέτρου να ζωγραφίσουν άλλα ζώα που κυνηγούν τη μύγα.</a:t>
            </a:r>
            <a:r>
              <a:rPr lang="en-GB" dirty="0" smtClean="0"/>
              <a:t> </a:t>
            </a:r>
            <a:r>
              <a:rPr lang="el-GR" dirty="0" smtClean="0"/>
              <a:t>Και εδώ το χαρτί διπλώνει με τον ίδιο τρόπο. </a:t>
            </a:r>
          </a:p>
          <a:p>
            <a:pPr marL="0" indent="0">
              <a:buNone/>
            </a:pPr>
            <a:endParaRPr lang="el-GR" dirty="0" smtClean="0"/>
          </a:p>
          <a:p>
            <a:pPr marL="0" indent="0">
              <a:buNone/>
            </a:pPr>
            <a:r>
              <a:rPr lang="el-GR" dirty="0" smtClean="0"/>
              <a:t> </a:t>
            </a:r>
            <a:endParaRPr lang="el-GR" dirty="0"/>
          </a:p>
        </p:txBody>
      </p:sp>
      <p:pic>
        <p:nvPicPr>
          <p:cNvPr id="6" name="Θέση περιεχομένου 7" descr="Ζωγραφική"/>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662160" y="1772816"/>
            <a:ext cx="3965705" cy="2664296"/>
          </a:xfrm>
        </p:spPr>
      </p:pic>
    </p:spTree>
    <p:extLst>
      <p:ext uri="{BB962C8B-B14F-4D97-AF65-F5344CB8AC3E}">
        <p14:creationId xmlns:p14="http://schemas.microsoft.com/office/powerpoint/2010/main" val="226114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Τίτλος 1"/>
          <p:cNvSpPr>
            <a:spLocks noGrp="1"/>
          </p:cNvSpPr>
          <p:nvPr>
            <p:ph type="title"/>
          </p:nvPr>
        </p:nvSpPr>
        <p:spPr/>
        <p:txBody>
          <a:bodyPr>
            <a:normAutofit/>
          </a:bodyPr>
          <a:lstStyle/>
          <a:p>
            <a:r>
              <a:rPr lang="el-GR" dirty="0"/>
              <a:t>Και άλλοι για τη μύγα (1/2)</a:t>
            </a:r>
          </a:p>
        </p:txBody>
      </p:sp>
      <p:sp>
        <p:nvSpPr>
          <p:cNvPr id="3" name="Θέση περιεχομένου 2"/>
          <p:cNvSpPr>
            <a:spLocks noGrp="1"/>
          </p:cNvSpPr>
          <p:nvPr>
            <p:ph sz="half" idx="1"/>
          </p:nvPr>
        </p:nvSpPr>
        <p:spPr/>
        <p:txBody>
          <a:bodyPr>
            <a:noAutofit/>
          </a:bodyPr>
          <a:lstStyle/>
          <a:p>
            <a:pPr marL="0" indent="0">
              <a:buNone/>
            </a:pPr>
            <a:r>
              <a:rPr lang="el-GR" dirty="0" smtClean="0"/>
              <a:t>Μάλιστα τα τετραγωνάκια που δημιουργεί το δίπλωμα βοηθά τα παιδιά στη σύγκριση των μεγεθών των ζώων καθώς πάντα σκέφτονται πόσο μεγάλο είναι το ζώο και πόσα τετράγωνα θα πιάσει.</a:t>
            </a:r>
          </a:p>
          <a:p>
            <a:pPr marL="0" indent="0">
              <a:buNone/>
            </a:pPr>
            <a:r>
              <a:rPr lang="el-GR" dirty="0" smtClean="0"/>
              <a:t> </a:t>
            </a:r>
            <a:endParaRPr lang="el-GR" dirty="0"/>
          </a:p>
        </p:txBody>
      </p:sp>
      <p:pic>
        <p:nvPicPr>
          <p:cNvPr id="8" name="Θέση περιεχομένου 7" descr="Ζωγραφική"/>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932040" y="1772816"/>
            <a:ext cx="3748020" cy="3375450"/>
          </a:xfrm>
        </p:spPr>
      </p:pic>
    </p:spTree>
    <p:extLst>
      <p:ext uri="{BB962C8B-B14F-4D97-AF65-F5344CB8AC3E}">
        <p14:creationId xmlns:p14="http://schemas.microsoft.com/office/powerpoint/2010/main" val="120456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Και άλλοι για τη μύγα (2/2)</a:t>
            </a:r>
          </a:p>
        </p:txBody>
      </p:sp>
      <p:sp>
        <p:nvSpPr>
          <p:cNvPr id="3" name="Θέση περιεχομένου 2"/>
          <p:cNvSpPr>
            <a:spLocks noGrp="1"/>
          </p:cNvSpPr>
          <p:nvPr>
            <p:ph sz="half" idx="1"/>
          </p:nvPr>
        </p:nvSpPr>
        <p:spPr>
          <a:xfrm>
            <a:off x="457200" y="1600200"/>
            <a:ext cx="3466728" cy="4525963"/>
          </a:xfrm>
        </p:spPr>
        <p:txBody>
          <a:bodyPr>
            <a:normAutofit/>
          </a:bodyPr>
          <a:lstStyle/>
          <a:p>
            <a:pPr marL="0" indent="0">
              <a:buNone/>
            </a:pPr>
            <a:r>
              <a:rPr lang="el-GR" dirty="0" smtClean="0"/>
              <a:t>Αυτή είναι η δική μας ιστορία για τη μύγα.  </a:t>
            </a:r>
          </a:p>
          <a:p>
            <a:pPr marL="0" indent="0">
              <a:buNone/>
            </a:pPr>
            <a:r>
              <a:rPr lang="el-GR" dirty="0" smtClean="0"/>
              <a:t> </a:t>
            </a:r>
            <a:endParaRPr lang="el-GR" dirty="0"/>
          </a:p>
        </p:txBody>
      </p:sp>
      <p:pic>
        <p:nvPicPr>
          <p:cNvPr id="15" name="Θέση περιεχομένου 4" descr="η ιστορία που ζωγράφισαν τα παιδιά"/>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163356" y="1700808"/>
            <a:ext cx="4519252" cy="3744416"/>
          </a:xfrm>
        </p:spPr>
      </p:pic>
    </p:spTree>
    <p:extLst>
      <p:ext uri="{BB962C8B-B14F-4D97-AF65-F5344CB8AC3E}">
        <p14:creationId xmlns:p14="http://schemas.microsoft.com/office/powerpoint/2010/main" val="737850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a:t>
            </a:r>
            <a:r>
              <a:rPr lang="el-GR" sz="2000" dirty="0" err="1">
                <a:solidFill>
                  <a:prstClr val="black"/>
                </a:solidFill>
              </a:rPr>
              <a:t>Ορσαλία</a:t>
            </a:r>
            <a:r>
              <a:rPr lang="el-GR" sz="2000" dirty="0">
                <a:solidFill>
                  <a:prstClr val="black"/>
                </a:solidFill>
              </a:rPr>
              <a:t> Στάμου</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Υλικότητα Βιβλίου</a:t>
            </a:r>
            <a:r>
              <a:rPr lang="el-GR" sz="2000" dirty="0"/>
              <a:t>. Στη </a:t>
            </a:r>
            <a:r>
              <a:rPr lang="el-GR" sz="2000" dirty="0" smtClean="0"/>
              <a:t>ζούγκλα».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198" y="1600200"/>
            <a:ext cx="5194922" cy="4525963"/>
          </a:xfrm>
        </p:spPr>
        <p:txBody>
          <a:bodyPr>
            <a:noAutofit/>
          </a:bodyPr>
          <a:lstStyle/>
          <a:p>
            <a:pPr marL="0" lvl="0" indent="0">
              <a:spcBef>
                <a:spcPts val="600"/>
              </a:spcBef>
              <a:spcAft>
                <a:spcPts val="600"/>
              </a:spcAft>
              <a:buNone/>
            </a:pPr>
            <a:r>
              <a:rPr lang="el-GR" sz="2400" b="1" dirty="0"/>
              <a:t>Διδακτική </a:t>
            </a:r>
            <a:r>
              <a:rPr lang="el-GR" sz="2400" b="1" dirty="0" smtClean="0"/>
              <a:t>πρακτική</a:t>
            </a:r>
            <a:r>
              <a:rPr lang="en-GB" sz="2400" dirty="0" smtClean="0"/>
              <a:t>: </a:t>
            </a:r>
            <a:br>
              <a:rPr lang="en-GB" sz="2400" dirty="0" smtClean="0"/>
            </a:br>
            <a:r>
              <a:rPr lang="el-GR" sz="2400" dirty="0" err="1" smtClean="0">
                <a:solidFill>
                  <a:prstClr val="black"/>
                </a:solidFill>
              </a:rPr>
              <a:t>Ορσαλία</a:t>
            </a:r>
            <a:r>
              <a:rPr lang="el-GR" sz="2400" dirty="0" smtClean="0">
                <a:solidFill>
                  <a:prstClr val="black"/>
                </a:solidFill>
              </a:rPr>
              <a:t> Στάμου</a:t>
            </a:r>
            <a:r>
              <a:rPr lang="en-GB" sz="2400" dirty="0" smtClean="0"/>
              <a:t>.</a:t>
            </a:r>
            <a:endParaRPr lang="el-GR" sz="2400" dirty="0" smtClean="0"/>
          </a:p>
          <a:p>
            <a:pPr marL="0" lvl="0" indent="0">
              <a:spcBef>
                <a:spcPts val="1200"/>
              </a:spcBef>
              <a:buNone/>
            </a:pPr>
            <a:r>
              <a:rPr lang="el-GR" sz="2400" b="1" dirty="0" smtClean="0"/>
              <a:t>Βιβλία:  </a:t>
            </a:r>
            <a:r>
              <a:rPr lang="en-US" altLang="en-US" sz="2400" dirty="0" smtClean="0">
                <a:solidFill>
                  <a:prstClr val="black"/>
                </a:solidFill>
              </a:rPr>
              <a:t>Martin</a:t>
            </a:r>
            <a:r>
              <a:rPr lang="en-US" altLang="en-US" sz="2400" dirty="0">
                <a:solidFill>
                  <a:prstClr val="black"/>
                </a:solidFill>
              </a:rPr>
              <a:t>, J.F. – </a:t>
            </a:r>
            <a:r>
              <a:rPr lang="en-US" altLang="en-US" sz="2400" dirty="0" err="1">
                <a:solidFill>
                  <a:prstClr val="black"/>
                </a:solidFill>
              </a:rPr>
              <a:t>Aubinais</a:t>
            </a:r>
            <a:r>
              <a:rPr lang="en-US" altLang="en-US" sz="2400" dirty="0" smtClean="0">
                <a:solidFill>
                  <a:prstClr val="black"/>
                </a:solidFill>
              </a:rPr>
              <a:t>, M.</a:t>
            </a:r>
            <a:r>
              <a:rPr lang="el-GR" altLang="en-US" sz="2400" dirty="0" smtClean="0">
                <a:solidFill>
                  <a:prstClr val="black"/>
                </a:solidFill>
              </a:rPr>
              <a:t> </a:t>
            </a:r>
            <a:r>
              <a:rPr lang="el-GR" sz="2400" b="1" dirty="0">
                <a:solidFill>
                  <a:prstClr val="black"/>
                </a:solidFill>
              </a:rPr>
              <a:t>Στη </a:t>
            </a:r>
            <a:r>
              <a:rPr lang="el-GR" sz="2400" b="1" dirty="0" smtClean="0">
                <a:solidFill>
                  <a:prstClr val="black"/>
                </a:solidFill>
              </a:rPr>
              <a:t>ζούγκλα</a:t>
            </a:r>
            <a:r>
              <a:rPr lang="el-GR" sz="2400" b="1" dirty="0">
                <a:solidFill>
                  <a:prstClr val="black"/>
                </a:solidFill>
              </a:rPr>
              <a:t> </a:t>
            </a:r>
            <a:r>
              <a:rPr lang="el-GR" sz="2400" dirty="0" smtClean="0">
                <a:solidFill>
                  <a:prstClr val="black"/>
                </a:solidFill>
              </a:rPr>
              <a:t>/ </a:t>
            </a:r>
            <a:r>
              <a:rPr lang="el-GR" sz="2400" dirty="0">
                <a:solidFill>
                  <a:prstClr val="black"/>
                </a:solidFill>
              </a:rPr>
              <a:t>1η </a:t>
            </a:r>
            <a:r>
              <a:rPr lang="el-GR" sz="2400" dirty="0" err="1">
                <a:solidFill>
                  <a:prstClr val="black"/>
                </a:solidFill>
              </a:rPr>
              <a:t>έκδ</a:t>
            </a:r>
            <a:r>
              <a:rPr lang="el-GR" sz="2400" dirty="0">
                <a:solidFill>
                  <a:prstClr val="black"/>
                </a:solidFill>
              </a:rPr>
              <a:t>. - Αθήνα: Εκδόσεις Καστανιώτη, 1996.</a:t>
            </a:r>
          </a:p>
          <a:p>
            <a:pPr marL="0" lvl="0" indent="0">
              <a:spcBef>
                <a:spcPts val="600"/>
              </a:spcBef>
              <a:spcAft>
                <a:spcPts val="600"/>
              </a:spcAft>
              <a:buNone/>
            </a:pPr>
            <a:r>
              <a:rPr lang="el-GR" sz="2400" b="1" dirty="0" smtClean="0">
                <a:solidFill>
                  <a:prstClr val="black"/>
                </a:solidFill>
              </a:rPr>
              <a:t>Θέμα</a:t>
            </a:r>
            <a:r>
              <a:rPr lang="el-GR" sz="2400" b="1" dirty="0">
                <a:solidFill>
                  <a:prstClr val="black"/>
                </a:solidFill>
              </a:rPr>
              <a:t>:</a:t>
            </a:r>
            <a:r>
              <a:rPr lang="el-GR" sz="2400" dirty="0">
                <a:solidFill>
                  <a:prstClr val="black"/>
                </a:solidFill>
              </a:rPr>
              <a:t> Ζούσε μια φορά στη ζούγκλα ένας </a:t>
            </a:r>
            <a:r>
              <a:rPr lang="el-GR" sz="2400" b="1" dirty="0">
                <a:solidFill>
                  <a:prstClr val="black"/>
                </a:solidFill>
              </a:rPr>
              <a:t>Αλλήθωρος Χαμαιλέοντας </a:t>
            </a:r>
            <a:r>
              <a:rPr lang="el-GR" sz="2400" dirty="0">
                <a:solidFill>
                  <a:prstClr val="black"/>
                </a:solidFill>
              </a:rPr>
              <a:t>και προσπαθούσε να βρει τρόπο πως θα πιάσει μια </a:t>
            </a:r>
            <a:r>
              <a:rPr lang="el-GR" sz="2400" b="1" dirty="0">
                <a:solidFill>
                  <a:prstClr val="black"/>
                </a:solidFill>
              </a:rPr>
              <a:t>Ενοχλητική Μύγα</a:t>
            </a:r>
            <a:r>
              <a:rPr lang="el-GR" sz="2400" dirty="0" smtClean="0">
                <a:solidFill>
                  <a:prstClr val="black"/>
                </a:solidFill>
              </a:rPr>
              <a:t>… </a:t>
            </a:r>
            <a:r>
              <a:rPr lang="el-GR" sz="2400" dirty="0">
                <a:solidFill>
                  <a:prstClr val="black"/>
                </a:solidFill>
              </a:rPr>
              <a:t>Θα βρεθεί άραγε κάποιος να τον βοηθήσει;</a:t>
            </a:r>
          </a:p>
          <a:p>
            <a:pPr marL="0" indent="0">
              <a:spcBef>
                <a:spcPts val="600"/>
              </a:spcBef>
              <a:spcAft>
                <a:spcPts val="600"/>
              </a:spcAft>
              <a:buNone/>
            </a:pPr>
            <a:endParaRPr lang="el-GR" sz="2400" dirty="0">
              <a:solidFill>
                <a:prstClr val="black"/>
              </a:solidFill>
            </a:endParaRPr>
          </a:p>
          <a:p>
            <a:pPr marL="0" indent="0">
              <a:spcBef>
                <a:spcPts val="600"/>
              </a:spcBef>
              <a:spcAft>
                <a:spcPts val="600"/>
              </a:spcAft>
              <a:buNone/>
            </a:pPr>
            <a:endParaRPr lang="el-GR" sz="2400" dirty="0"/>
          </a:p>
          <a:p>
            <a:pPr marL="0" indent="0">
              <a:spcBef>
                <a:spcPts val="600"/>
              </a:spcBef>
              <a:spcAft>
                <a:spcPts val="600"/>
              </a:spcAft>
              <a:buNone/>
            </a:pPr>
            <a:endParaRPr lang="en-GB" sz="2400" dirty="0"/>
          </a:p>
        </p:txBody>
      </p:sp>
      <p:sp>
        <p:nvSpPr>
          <p:cNvPr id="5" name="TextBox 4"/>
          <p:cNvSpPr txBox="1"/>
          <p:nvPr/>
        </p:nvSpPr>
        <p:spPr>
          <a:xfrm>
            <a:off x="8100392" y="5085184"/>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pic>
        <p:nvPicPr>
          <p:cNvPr id="11" name="Θέση περιεχομένου 6" descr="Εξώφυλλο"/>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740143" y="1844824"/>
            <a:ext cx="2822511" cy="3168352"/>
          </a:xfrm>
        </p:spPr>
      </p:pic>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smtClean="0"/>
              <a:t>Εικόνα 1, 2, 3, 4, 5</a:t>
            </a:r>
            <a:r>
              <a:rPr lang="en-GB" sz="2000" dirty="0" smtClean="0"/>
              <a:t>, 6</a:t>
            </a:r>
            <a:r>
              <a:rPr lang="el-GR" sz="2000" dirty="0" smtClean="0"/>
              <a:t>: Εξώφυλλο και σελίδες του βιβλίου «</a:t>
            </a:r>
            <a:r>
              <a:rPr lang="el-GR" sz="2000" b="1" dirty="0" smtClean="0">
                <a:hlinkClick r:id="rId3"/>
              </a:rPr>
              <a:t>Στη ζούγκλα</a:t>
            </a:r>
            <a:r>
              <a:rPr lang="el-GR" sz="2000" dirty="0"/>
              <a:t> :Από το χαμαιλέοντα στη </a:t>
            </a:r>
            <a:r>
              <a:rPr lang="el-GR" sz="2000" dirty="0" smtClean="0"/>
              <a:t>λεοπάρδαλη» </a:t>
            </a:r>
            <a:r>
              <a:rPr lang="el-GR" sz="2000" dirty="0"/>
              <a:t>/ </a:t>
            </a:r>
            <a:r>
              <a:rPr lang="en-US" sz="2000" dirty="0"/>
              <a:t>Marie </a:t>
            </a:r>
            <a:r>
              <a:rPr lang="en-US" sz="2000" dirty="0" err="1"/>
              <a:t>Aubinais</a:t>
            </a:r>
            <a:r>
              <a:rPr lang="en-US" sz="2000" dirty="0"/>
              <a:t> · </a:t>
            </a:r>
            <a:r>
              <a:rPr lang="el-GR" sz="2000" dirty="0"/>
              <a:t>εικονογράφηση </a:t>
            </a:r>
            <a:r>
              <a:rPr lang="en-US" sz="2000" dirty="0"/>
              <a:t>Jean - Francois Martin. - </a:t>
            </a:r>
            <a:r>
              <a:rPr lang="el-GR" sz="2000" dirty="0"/>
              <a:t>Αθήνα : Εκδόσεις Καστανιώτη, 1996.</a:t>
            </a:r>
          </a:p>
          <a:p>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Λίγα λόγια για το βιβλίο</a:t>
            </a:r>
          </a:p>
        </p:txBody>
      </p:sp>
      <p:pic>
        <p:nvPicPr>
          <p:cNvPr id="6" name="Θέση περιεχομένου 3" descr="Σελίδες του βιβλίου"/>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11560" y="1700808"/>
            <a:ext cx="3815542" cy="4320480"/>
          </a:xfrm>
        </p:spPr>
      </p:pic>
      <p:sp>
        <p:nvSpPr>
          <p:cNvPr id="4" name="Θέση περιεχομένου 3"/>
          <p:cNvSpPr>
            <a:spLocks noGrp="1"/>
          </p:cNvSpPr>
          <p:nvPr>
            <p:ph sz="half" idx="2"/>
          </p:nvPr>
        </p:nvSpPr>
        <p:spPr/>
        <p:txBody>
          <a:bodyPr>
            <a:noAutofit/>
          </a:bodyPr>
          <a:lstStyle/>
          <a:p>
            <a:pPr marL="0" indent="0">
              <a:buNone/>
            </a:pPr>
            <a:r>
              <a:rPr lang="el-GR" sz="2400" dirty="0" smtClean="0"/>
              <a:t>Πρόκειται για ένα διασκεδαστικό βιβλίο για να ανακαλύψουμε τα ζώα και να συγκρίνουμε το μέγεθός τους, από το χαμαιλέοντα μέχρι τη λεοπάρδαλη.</a:t>
            </a:r>
            <a:r>
              <a:rPr lang="en-GB" sz="2400" dirty="0" smtClean="0"/>
              <a:t> </a:t>
            </a:r>
            <a:r>
              <a:rPr lang="el-GR" sz="2400" dirty="0" smtClean="0"/>
              <a:t>Ξεδιπλώνοντας τις σελίδες του, το βιβλίο μεγαλώνει κι ένα καινούριο ζώο έρχεται να προστεθεί στα προηγούμενα, από το πιο μικρό έως το πιο μεγάλο. </a:t>
            </a:r>
            <a:endParaRPr lang="el-GR" sz="2400" dirty="0"/>
          </a:p>
        </p:txBody>
      </p:sp>
      <p:sp>
        <p:nvSpPr>
          <p:cNvPr id="5" name="TextBox 4"/>
          <p:cNvSpPr txBox="1"/>
          <p:nvPr/>
        </p:nvSpPr>
        <p:spPr>
          <a:xfrm>
            <a:off x="4572000" y="5805264"/>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4041043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l-GR" smtClean="0"/>
              <a:t>Σελίδες του βιβλίου</a:t>
            </a:r>
            <a:endParaRPr lang="el-GR"/>
          </a:p>
        </p:txBody>
      </p:sp>
      <p:pic>
        <p:nvPicPr>
          <p:cNvPr id="4" name="Θέση περιεχομένου 3" descr="Σελίδες του βιβλίου"/>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75312" y="1557338"/>
            <a:ext cx="7606076" cy="4525962"/>
          </a:xfrm>
        </p:spPr>
      </p:pic>
      <p:sp>
        <p:nvSpPr>
          <p:cNvPr id="5" name="TextBox 4"/>
          <p:cNvSpPr txBox="1"/>
          <p:nvPr/>
        </p:nvSpPr>
        <p:spPr>
          <a:xfrm>
            <a:off x="8504631" y="5733256"/>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a:t>
            </a:r>
            <a:r>
              <a:rPr lang="el-GR" b="1" dirty="0" smtClean="0">
                <a:latin typeface="+mj-lt"/>
              </a:rPr>
              <a:t>]</a:t>
            </a:r>
          </a:p>
        </p:txBody>
      </p:sp>
    </p:spTree>
    <p:custDataLst>
      <p:tags r:id="rId1"/>
    </p:custDataLst>
    <p:extLst>
      <p:ext uri="{BB962C8B-B14F-4D97-AF65-F5344CB8AC3E}">
        <p14:creationId xmlns:p14="http://schemas.microsoft.com/office/powerpoint/2010/main" val="15599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l-GR" smtClean="0"/>
              <a:t>Σελίδες του βιβλίου</a:t>
            </a:r>
            <a:endParaRPr lang="el-GR"/>
          </a:p>
        </p:txBody>
      </p:sp>
      <p:pic>
        <p:nvPicPr>
          <p:cNvPr id="4" name="Θέση περιεχομένου 3" descr="Σελίδες του βιβλίου"/>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85602" y="1557338"/>
            <a:ext cx="7585496" cy="4525962"/>
          </a:xfrm>
        </p:spPr>
      </p:pic>
      <p:sp>
        <p:nvSpPr>
          <p:cNvPr id="5" name="TextBox 4"/>
          <p:cNvSpPr txBox="1"/>
          <p:nvPr/>
        </p:nvSpPr>
        <p:spPr>
          <a:xfrm>
            <a:off x="8504631" y="5733256"/>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4</a:t>
            </a:r>
            <a:r>
              <a:rPr lang="el-GR" b="1" dirty="0" smtClean="0">
                <a:latin typeface="+mj-lt"/>
              </a:rPr>
              <a:t>]</a:t>
            </a:r>
          </a:p>
        </p:txBody>
      </p:sp>
    </p:spTree>
    <p:custDataLst>
      <p:tags r:id="rId1"/>
    </p:custDataLst>
    <p:extLst>
      <p:ext uri="{BB962C8B-B14F-4D97-AF65-F5344CB8AC3E}">
        <p14:creationId xmlns:p14="http://schemas.microsoft.com/office/powerpoint/2010/main" val="1896738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l-GR" smtClean="0"/>
              <a:t>Σελίδες του βιβλίου</a:t>
            </a:r>
            <a:endParaRPr lang="el-GR"/>
          </a:p>
        </p:txBody>
      </p:sp>
      <p:pic>
        <p:nvPicPr>
          <p:cNvPr id="4" name="Θέση περιεχομένου 3" descr="Σελίδες του βιβλίου"/>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62061" y="1557338"/>
            <a:ext cx="7432577" cy="4525962"/>
          </a:xfrm>
        </p:spPr>
      </p:pic>
      <p:sp>
        <p:nvSpPr>
          <p:cNvPr id="5" name="TextBox 4"/>
          <p:cNvSpPr txBox="1"/>
          <p:nvPr/>
        </p:nvSpPr>
        <p:spPr>
          <a:xfrm>
            <a:off x="8504631" y="5733256"/>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a:latin typeface="+mj-lt"/>
              </a:rPr>
              <a:t>5</a:t>
            </a:r>
            <a:r>
              <a:rPr lang="el-GR" b="1" dirty="0" smtClean="0">
                <a:latin typeface="+mj-lt"/>
              </a:rPr>
              <a:t>]</a:t>
            </a:r>
          </a:p>
        </p:txBody>
      </p:sp>
    </p:spTree>
    <p:custDataLst>
      <p:tags r:id="rId1"/>
    </p:custDataLst>
    <p:extLst>
      <p:ext uri="{BB962C8B-B14F-4D97-AF65-F5344CB8AC3E}">
        <p14:creationId xmlns:p14="http://schemas.microsoft.com/office/powerpoint/2010/main" val="846326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l-GR" smtClean="0"/>
              <a:t>Σελίδες του βιβλίου</a:t>
            </a:r>
            <a:endParaRPr lang="el-GR"/>
          </a:p>
        </p:txBody>
      </p:sp>
      <p:pic>
        <p:nvPicPr>
          <p:cNvPr id="4" name="Θέση περιεχομένου 3" descr="Σελίδες του βιβλίου"/>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13506" y="1557338"/>
            <a:ext cx="7329688" cy="4525962"/>
          </a:xfrm>
        </p:spPr>
      </p:pic>
      <p:sp>
        <p:nvSpPr>
          <p:cNvPr id="5" name="TextBox 4"/>
          <p:cNvSpPr txBox="1"/>
          <p:nvPr/>
        </p:nvSpPr>
        <p:spPr>
          <a:xfrm>
            <a:off x="8504631" y="5733256"/>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6</a:t>
            </a:r>
            <a:r>
              <a:rPr lang="el-GR" b="1" dirty="0" smtClean="0">
                <a:latin typeface="+mj-lt"/>
              </a:rPr>
              <a:t>]</a:t>
            </a:r>
          </a:p>
        </p:txBody>
      </p:sp>
    </p:spTree>
    <p:custDataLst>
      <p:tags r:id="rId1"/>
    </p:custDataLst>
    <p:extLst>
      <p:ext uri="{BB962C8B-B14F-4D97-AF65-F5344CB8AC3E}">
        <p14:creationId xmlns:p14="http://schemas.microsoft.com/office/powerpoint/2010/main" val="868449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descr="Η νηπιαγωγός διαβάζει το βιβλίο"/>
          <p:cNvSpPr>
            <a:spLocks noGrp="1"/>
          </p:cNvSpPr>
          <p:nvPr>
            <p:ph type="title"/>
          </p:nvPr>
        </p:nvSpPr>
        <p:spPr/>
        <p:txBody>
          <a:bodyPr>
            <a:normAutofit/>
          </a:bodyPr>
          <a:lstStyle/>
          <a:p>
            <a:r>
              <a:rPr lang="el-GR" dirty="0"/>
              <a:t>Α</a:t>
            </a:r>
            <a:r>
              <a:rPr lang="el-GR" dirty="0" smtClean="0"/>
              <a:t>νάγνωση </a:t>
            </a:r>
            <a:r>
              <a:rPr lang="el-GR" dirty="0"/>
              <a:t>του βιβλίο</a:t>
            </a:r>
          </a:p>
        </p:txBody>
      </p:sp>
      <p:sp>
        <p:nvSpPr>
          <p:cNvPr id="3" name="Θέση περιεχομένου 2"/>
          <p:cNvSpPr>
            <a:spLocks noGrp="1"/>
          </p:cNvSpPr>
          <p:nvPr>
            <p:ph sz="half" idx="2"/>
          </p:nvPr>
        </p:nvSpPr>
        <p:spPr/>
        <p:txBody>
          <a:bodyPr>
            <a:normAutofit/>
          </a:bodyPr>
          <a:lstStyle/>
          <a:p>
            <a:pPr marL="0" indent="0">
              <a:buNone/>
            </a:pPr>
            <a:r>
              <a:rPr lang="el-GR" dirty="0" smtClean="0"/>
              <a:t>Διαβάσαμε το βιβλίο και στα παιδιά έκανε πολύ μεγάλη εντύπωση ο τρόπος που ανοίγει. </a:t>
            </a:r>
            <a:endParaRPr lang="el-GR" dirty="0"/>
          </a:p>
        </p:txBody>
      </p:sp>
      <p:pic>
        <p:nvPicPr>
          <p:cNvPr id="9" name="Θέση περιεχομένου 4" descr="Η νηπιαγωγός διαβάζει"/>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11560" y="1628800"/>
            <a:ext cx="3744416" cy="4218870"/>
          </a:xfrm>
          <a:prstGeom prst="rect">
            <a:avLst/>
          </a:prstGeom>
        </p:spPr>
      </p:pic>
    </p:spTree>
    <p:extLst>
      <p:ext uri="{BB962C8B-B14F-4D97-AF65-F5344CB8AC3E}">
        <p14:creationId xmlns:p14="http://schemas.microsoft.com/office/powerpoint/2010/main" val="3242919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Και άλλη </a:t>
            </a:r>
            <a:r>
              <a:rPr lang="el-GR" dirty="0" smtClean="0"/>
              <a:t>ζούγκλα (1/2)</a:t>
            </a:r>
            <a:endParaRPr lang="el-GR" dirty="0"/>
          </a:p>
        </p:txBody>
      </p:sp>
      <p:sp>
        <p:nvSpPr>
          <p:cNvPr id="3" name="Θέση περιεχομένου 2"/>
          <p:cNvSpPr>
            <a:spLocks noGrp="1"/>
          </p:cNvSpPr>
          <p:nvPr>
            <p:ph sz="half" idx="1"/>
          </p:nvPr>
        </p:nvSpPr>
        <p:spPr>
          <a:xfrm>
            <a:off x="457200" y="1600201"/>
            <a:ext cx="4038600" cy="2332856"/>
          </a:xfrm>
        </p:spPr>
        <p:txBody>
          <a:bodyPr>
            <a:noAutofit/>
          </a:bodyPr>
          <a:lstStyle/>
          <a:p>
            <a:pPr marL="0" indent="0">
              <a:buNone/>
            </a:pPr>
            <a:r>
              <a:rPr lang="el-GR" dirty="0" smtClean="0"/>
              <a:t>Βρίσκουμε στο διαδίκτυο τα ζώα της ζούγκλας που αναφέρονται.</a:t>
            </a:r>
            <a:r>
              <a:rPr lang="en-GB" dirty="0"/>
              <a:t> </a:t>
            </a:r>
            <a:endParaRPr lang="en-GB" dirty="0" smtClean="0"/>
          </a:p>
          <a:p>
            <a:pPr marL="0" indent="0">
              <a:buNone/>
            </a:pPr>
            <a:r>
              <a:rPr lang="el-GR" dirty="0" smtClean="0"/>
              <a:t>Εκτυπώνουμε τις εικόνες τους.</a:t>
            </a:r>
          </a:p>
          <a:p>
            <a:pPr marL="0" indent="0">
              <a:buNone/>
            </a:pPr>
            <a:endParaRPr lang="el-GR" dirty="0"/>
          </a:p>
        </p:txBody>
      </p:sp>
      <p:pic>
        <p:nvPicPr>
          <p:cNvPr id="9" name="Θέση περιεχομένου 5" descr="Τα παιδιά με τις φωτογραφίες των ζώων"/>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644008" y="1772816"/>
            <a:ext cx="4038600" cy="2067552"/>
          </a:xfrm>
        </p:spPr>
      </p:pic>
      <p:sp>
        <p:nvSpPr>
          <p:cNvPr id="5" name="Rectangle 4"/>
          <p:cNvSpPr/>
          <p:nvPr/>
        </p:nvSpPr>
        <p:spPr>
          <a:xfrm>
            <a:off x="467544" y="4221088"/>
            <a:ext cx="8208912" cy="1815882"/>
          </a:xfrm>
          <a:prstGeom prst="rect">
            <a:avLst/>
          </a:prstGeom>
        </p:spPr>
        <p:txBody>
          <a:bodyPr wrap="square">
            <a:spAutoFit/>
          </a:bodyPr>
          <a:lstStyle/>
          <a:p>
            <a:r>
              <a:rPr lang="el-GR" sz="2800" dirty="0"/>
              <a:t>Μετά μετράμε το βιβλίο όταν ανοίγει και κόβουμε χαρτί του μέτρου στις ίδιες διαστάσεις. </a:t>
            </a:r>
            <a:r>
              <a:rPr lang="el-GR" sz="2800" dirty="0" smtClean="0"/>
              <a:t>Φτιάχνουμε </a:t>
            </a:r>
            <a:r>
              <a:rPr lang="el-GR" sz="2800" dirty="0"/>
              <a:t>τη δική μας εκδοχή της ζούγκλας με τις φωτογραφίες που εκτυπώσαμε.</a:t>
            </a:r>
          </a:p>
        </p:txBody>
      </p:sp>
    </p:spTree>
    <p:custDataLst>
      <p:tags r:id="rId1"/>
    </p:custDataLst>
    <p:extLst>
      <p:ext uri="{BB962C8B-B14F-4D97-AF65-F5344CB8AC3E}">
        <p14:creationId xmlns:p14="http://schemas.microsoft.com/office/powerpoint/2010/main" val="12086089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1:00:36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5123,"/>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11,"/>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9,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F91AB0B-83B7-48B6-9CDC-13A6396FF07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2971</TotalTime>
  <Words>648</Words>
  <Application>Microsoft Office PowerPoint</Application>
  <PresentationFormat>On-screen Show (4:3)</PresentationFormat>
  <Paragraphs>80</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Σελίδες του βιβλίου</vt:lpstr>
      <vt:lpstr>Σελίδες του βιβλίου</vt:lpstr>
      <vt:lpstr>Σελίδες του βιβλίου</vt:lpstr>
      <vt:lpstr>Σελίδες του βιβλίου</vt:lpstr>
      <vt:lpstr>Ανάγνωση του βιβλίο</vt:lpstr>
      <vt:lpstr>Και άλλη ζούγκλα (1/2)</vt:lpstr>
      <vt:lpstr>Και άλλη ζούγκλα (2/2)</vt:lpstr>
      <vt:lpstr>Και άλλοι χαμαιλέοντες</vt:lpstr>
      <vt:lpstr>Και άλλοι για τη μύγα (1/2)</vt:lpstr>
      <vt:lpstr>Και άλλοι για τη μύγα (1/2)</vt:lpstr>
      <vt:lpstr>Και άλλοι για τη μύγα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Στη ζούγκλα</dc:title>
  <dc:subject>Το Εικονογραφημένο Βιβλίο στην Προσχολική Εκπαίδευση</dc:subject>
  <dc:creator>Αγγελική Γιαννικοπούλου</dc:creator>
  <cp:lastModifiedBy>takis81 mark</cp:lastModifiedBy>
  <cp:revision>322</cp:revision>
  <dcterms:created xsi:type="dcterms:W3CDTF">2012-09-06T09:03:05Z</dcterms:created>
  <dcterms:modified xsi:type="dcterms:W3CDTF">2016-12-12T23:01:17Z</dcterms:modified>
  <cp:category>Υλικότητα Βιβλίου</cp:category>
</cp:coreProperties>
</file>