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51" r:id="rId3"/>
    <p:sldId id="353" r:id="rId4"/>
    <p:sldId id="354" r:id="rId5"/>
    <p:sldId id="352" r:id="rId6"/>
    <p:sldId id="355" r:id="rId7"/>
    <p:sldId id="356" r:id="rId8"/>
    <p:sldId id="357" r:id="rId9"/>
    <p:sldId id="358" r:id="rId10"/>
    <p:sldId id="383" r:id="rId11"/>
    <p:sldId id="359" r:id="rId12"/>
    <p:sldId id="360" r:id="rId13"/>
    <p:sldId id="361" r:id="rId14"/>
    <p:sldId id="365" r:id="rId15"/>
    <p:sldId id="364" r:id="rId16"/>
    <p:sldId id="362" r:id="rId17"/>
    <p:sldId id="363"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43" r:id="rId33"/>
    <p:sldId id="344" r:id="rId34"/>
    <p:sldId id="345" r:id="rId35"/>
    <p:sldId id="346" r:id="rId36"/>
    <p:sldId id="347" r:id="rId37"/>
    <p:sldId id="348" r:id="rId38"/>
    <p:sldId id="349" r:id="rId39"/>
    <p:sldId id="350"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351"/>
            <p14:sldId id="353"/>
            <p14:sldId id="354"/>
            <p14:sldId id="352"/>
            <p14:sldId id="355"/>
            <p14:sldId id="356"/>
            <p14:sldId id="357"/>
            <p14:sldId id="358"/>
            <p14:sldId id="383"/>
            <p14:sldId id="359"/>
            <p14:sldId id="360"/>
            <p14:sldId id="361"/>
            <p14:sldId id="365"/>
            <p14:sldId id="364"/>
            <p14:sldId id="362"/>
            <p14:sldId id="363"/>
            <p14:sldId id="366"/>
            <p14:sldId id="367"/>
            <p14:sldId id="368"/>
            <p14:sldId id="369"/>
            <p14:sldId id="370"/>
            <p14:sldId id="371"/>
            <p14:sldId id="372"/>
            <p14:sldId id="373"/>
            <p14:sldId id="374"/>
            <p14:sldId id="375"/>
            <p14:sldId id="376"/>
            <p14:sldId id="377"/>
            <p14:sldId id="378"/>
            <p14:sldId id="379"/>
            <p14:sldId id="343"/>
            <p14:sldId id="344"/>
            <p14:sldId id="345"/>
            <p14:sldId id="346"/>
            <p14:sldId id="347"/>
            <p14:sldId id="348"/>
            <p14:sldId id="349"/>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autoAdjust="0"/>
    <p:restoredTop sz="91079" autoAdjust="0"/>
  </p:normalViewPr>
  <p:slideViewPr>
    <p:cSldViewPr>
      <p:cViewPr varScale="1">
        <p:scale>
          <a:sx n="119" d="100"/>
          <a:sy n="119" d="100"/>
        </p:scale>
        <p:origin x="2192"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14/2/18</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‹N°›</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226065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2668388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120483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427047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208293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259631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16824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77798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42452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4238612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996EB6D-8C53-3B42-BCF6-4050E0A70726}" type="datetimeFigureOut">
              <a:rPr lang="fr-FR" smtClean="0"/>
              <a:t>14/02/2018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BC2A02-7C24-3B4B-82EE-258DAAC67B02}" type="slidenum">
              <a:rPr lang="fr-FR" smtClean="0"/>
              <a:t>‹N°›</a:t>
            </a:fld>
            <a:endParaRPr lang="fr-FR"/>
          </a:p>
        </p:txBody>
      </p:sp>
    </p:spTree>
    <p:extLst>
      <p:ext uri="{BB962C8B-B14F-4D97-AF65-F5344CB8AC3E}">
        <p14:creationId xmlns:p14="http://schemas.microsoft.com/office/powerpoint/2010/main" val="425626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121208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a:t>Στυλ κύριου τίτλου</a:t>
            </a:r>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a:t>Στυλ κύριου τίτλου</a:t>
            </a: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a:t>Στυλ κύριου τίτλου</a:t>
            </a: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‹N°›</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fr-FR" sz="1000" dirty="0">
                <a:solidFill>
                  <a:srgbClr val="5075BC"/>
                </a:solidFill>
              </a:rPr>
              <a:t>La monarchie absolue de droit divin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 id="2147483662" r:id="rId12"/>
  </p:sldLayoutIdLst>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opencourses.uoa.gr/courses/FRL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683568" y="4005064"/>
            <a:ext cx="7776864" cy="2592287"/>
          </a:xfrm>
        </p:spPr>
        <p:txBody>
          <a:bodyPr>
            <a:noAutofit/>
          </a:bodyPr>
          <a:lstStyle/>
          <a:p>
            <a:r>
              <a:rPr lang="fr-FR" sz="2800" dirty="0">
                <a:solidFill>
                  <a:srgbClr val="5075BC"/>
                </a:solidFill>
              </a:rPr>
              <a:t>Section </a:t>
            </a:r>
            <a:r>
              <a:rPr lang="en-US" sz="2800" dirty="0">
                <a:solidFill>
                  <a:srgbClr val="5075BC"/>
                </a:solidFill>
                <a:latin typeface="+mj-lt"/>
                <a:ea typeface="+mj-ea"/>
                <a:cs typeface="+mj-cs"/>
              </a:rPr>
              <a:t>9</a:t>
            </a:r>
            <a:r>
              <a:rPr lang="el-GR" sz="2800" dirty="0">
                <a:solidFill>
                  <a:srgbClr val="5075BC"/>
                </a:solidFill>
                <a:latin typeface="+mj-lt"/>
                <a:ea typeface="+mj-ea"/>
                <a:cs typeface="+mj-cs"/>
              </a:rPr>
              <a:t>:</a:t>
            </a:r>
            <a:r>
              <a:rPr lang="en-US" sz="2800" dirty="0">
                <a:solidFill>
                  <a:srgbClr val="5075BC"/>
                </a:solidFill>
                <a:latin typeface="+mj-lt"/>
                <a:ea typeface="+mj-ea"/>
                <a:cs typeface="+mj-cs"/>
              </a:rPr>
              <a:t> </a:t>
            </a:r>
            <a:r>
              <a:rPr lang="fr-FR" sz="2800" dirty="0"/>
              <a:t>La monarchie absolue de droit divin </a:t>
            </a:r>
          </a:p>
          <a:p>
            <a:r>
              <a:rPr lang="en-GB" sz="2800" dirty="0"/>
              <a:t> </a:t>
            </a:r>
            <a:endParaRPr lang="en-US" sz="2800" dirty="0"/>
          </a:p>
          <a:p>
            <a:r>
              <a:rPr lang="fr-FR" sz="2800" dirty="0" err="1"/>
              <a:t>Irini</a:t>
            </a:r>
            <a:r>
              <a:rPr lang="fr-FR" sz="2800" dirty="0"/>
              <a:t> </a:t>
            </a:r>
            <a:r>
              <a:rPr lang="fr-FR" sz="2800" dirty="0" err="1"/>
              <a:t>Apostolou</a:t>
            </a:r>
            <a:endParaRPr lang="fr-FR" sz="2800" dirty="0"/>
          </a:p>
          <a:p>
            <a:r>
              <a:rPr lang="fr-FR" sz="2800" dirty="0"/>
              <a:t>Faculté des Lettres </a:t>
            </a:r>
          </a:p>
          <a:p>
            <a:r>
              <a:rPr lang="fr-FR" sz="2800" dirty="0"/>
              <a:t>Département de Langue et de Littérature françaises</a:t>
            </a:r>
            <a:endParaRPr lang="el-GR" sz="2800" dirty="0"/>
          </a:p>
          <a:p>
            <a:endParaRPr lang="el-GR" sz="2800" dirty="0"/>
          </a:p>
        </p:txBody>
      </p:sp>
      <p:sp>
        <p:nvSpPr>
          <p:cNvPr id="2" name="Τίτλος 1"/>
          <p:cNvSpPr>
            <a:spLocks noGrp="1"/>
          </p:cNvSpPr>
          <p:nvPr>
            <p:ph type="ctrTitle"/>
          </p:nvPr>
        </p:nvSpPr>
        <p:spPr>
          <a:xfrm>
            <a:off x="685800" y="2006575"/>
            <a:ext cx="7772400" cy="1470025"/>
          </a:xfrm>
        </p:spPr>
        <p:txBody>
          <a:bodyPr>
            <a:noAutofit/>
          </a:bodyPr>
          <a:lstStyle/>
          <a:p>
            <a:r>
              <a:rPr lang="el-GR" sz="3200" b="1" dirty="0">
                <a:solidFill>
                  <a:srgbClr val="5075BC"/>
                </a:solidFill>
              </a:rPr>
              <a:t>De </a:t>
            </a:r>
            <a:r>
              <a:rPr lang="el-GR" sz="3200" b="1" dirty="0" err="1">
                <a:solidFill>
                  <a:srgbClr val="5075BC"/>
                </a:solidFill>
              </a:rPr>
              <a:t>la</a:t>
            </a:r>
            <a:r>
              <a:rPr lang="el-GR" sz="3200" b="1" dirty="0">
                <a:solidFill>
                  <a:srgbClr val="5075BC"/>
                </a:solidFill>
              </a:rPr>
              <a:t> </a:t>
            </a:r>
            <a:r>
              <a:rPr lang="el-GR" sz="3200" b="1" dirty="0" err="1">
                <a:solidFill>
                  <a:srgbClr val="5075BC"/>
                </a:solidFill>
              </a:rPr>
              <a:t>féodalité</a:t>
            </a:r>
            <a:r>
              <a:rPr lang="el-GR" sz="3200" b="1" dirty="0">
                <a:solidFill>
                  <a:srgbClr val="5075BC"/>
                </a:solidFill>
              </a:rPr>
              <a:t> à </a:t>
            </a:r>
            <a:r>
              <a:rPr lang="el-GR" sz="3200" b="1" dirty="0" err="1">
                <a:solidFill>
                  <a:srgbClr val="5075BC"/>
                </a:solidFill>
              </a:rPr>
              <a:t>la</a:t>
            </a:r>
            <a:r>
              <a:rPr lang="el-GR" sz="3200" b="1" dirty="0">
                <a:solidFill>
                  <a:srgbClr val="5075BC"/>
                </a:solidFill>
              </a:rPr>
              <a:t> </a:t>
            </a:r>
            <a:r>
              <a:rPr lang="el-GR" sz="3200" b="1" dirty="0" err="1">
                <a:solidFill>
                  <a:srgbClr val="5075BC"/>
                </a:solidFill>
              </a:rPr>
              <a:t>monarchie</a:t>
            </a:r>
            <a:r>
              <a:rPr lang="el-GR" sz="3200" b="1" dirty="0">
                <a:solidFill>
                  <a:srgbClr val="5075BC"/>
                </a:solidFill>
              </a:rPr>
              <a:t> </a:t>
            </a:r>
            <a:r>
              <a:rPr lang="el-GR" sz="3200" b="1" dirty="0" err="1">
                <a:solidFill>
                  <a:srgbClr val="5075BC"/>
                </a:solidFill>
              </a:rPr>
              <a:t>absolue</a:t>
            </a:r>
            <a:r>
              <a:rPr lang="el-GR" sz="3200" b="1" dirty="0">
                <a:solidFill>
                  <a:srgbClr val="5075BC"/>
                </a:solidFill>
              </a:rPr>
              <a:t> : </a:t>
            </a:r>
            <a:br>
              <a:rPr lang="el-GR" sz="3200" b="1" dirty="0">
                <a:solidFill>
                  <a:srgbClr val="5075BC"/>
                </a:solidFill>
              </a:rPr>
            </a:br>
            <a:r>
              <a:rPr lang="el-GR" sz="3200" b="1" dirty="0" err="1">
                <a:solidFill>
                  <a:srgbClr val="5075BC"/>
                </a:solidFill>
              </a:rPr>
              <a:t>institutions</a:t>
            </a:r>
            <a:r>
              <a:rPr lang="el-GR" sz="3200" b="1" dirty="0">
                <a:solidFill>
                  <a:srgbClr val="5075BC"/>
                </a:solidFill>
              </a:rPr>
              <a:t> </a:t>
            </a:r>
            <a:r>
              <a:rPr lang="el-GR" sz="3200" b="1" dirty="0" err="1">
                <a:solidFill>
                  <a:srgbClr val="5075BC"/>
                </a:solidFill>
              </a:rPr>
              <a:t>politiques</a:t>
            </a:r>
            <a:r>
              <a:rPr lang="el-GR" sz="3200" b="1" dirty="0">
                <a:solidFill>
                  <a:srgbClr val="5075BC"/>
                </a:solidFill>
              </a:rPr>
              <a:t> </a:t>
            </a:r>
            <a:r>
              <a:rPr lang="el-GR" sz="3200" b="1" dirty="0" err="1">
                <a:solidFill>
                  <a:srgbClr val="5075BC"/>
                </a:solidFill>
              </a:rPr>
              <a:t>et</a:t>
            </a:r>
            <a:r>
              <a:rPr lang="el-GR" sz="3200" b="1" dirty="0">
                <a:solidFill>
                  <a:srgbClr val="5075BC"/>
                </a:solidFill>
              </a:rPr>
              <a:t> </a:t>
            </a:r>
            <a:r>
              <a:rPr lang="el-GR" sz="3200" b="1" dirty="0" err="1">
                <a:solidFill>
                  <a:srgbClr val="5075BC"/>
                </a:solidFill>
              </a:rPr>
              <a:t>mutations</a:t>
            </a:r>
            <a:r>
              <a:rPr lang="el-GR" sz="3200" b="1" dirty="0">
                <a:solidFill>
                  <a:srgbClr val="5075BC"/>
                </a:solidFill>
              </a:rPr>
              <a:t> </a:t>
            </a:r>
            <a:r>
              <a:rPr lang="el-GR" sz="3200" b="1" dirty="0" err="1">
                <a:solidFill>
                  <a:srgbClr val="5075BC"/>
                </a:solidFill>
              </a:rPr>
              <a:t>sociales</a:t>
            </a:r>
            <a:r>
              <a:rPr lang="el-GR" sz="3200" b="1" dirty="0">
                <a:solidFill>
                  <a:srgbClr val="5075BC"/>
                </a:solidFill>
              </a:rPr>
              <a:t> </a:t>
            </a:r>
            <a:r>
              <a:rPr lang="el-GR" sz="3200" b="1" dirty="0" err="1">
                <a:solidFill>
                  <a:srgbClr val="5075BC"/>
                </a:solidFill>
              </a:rPr>
              <a:t>en</a:t>
            </a:r>
            <a:r>
              <a:rPr lang="el-GR" sz="3200" b="1" dirty="0">
                <a:solidFill>
                  <a:srgbClr val="5075BC"/>
                </a:solidFill>
              </a:rPr>
              <a:t> </a:t>
            </a:r>
            <a:r>
              <a:rPr lang="el-GR" sz="3200" b="1" dirty="0" err="1">
                <a:solidFill>
                  <a:srgbClr val="5075BC"/>
                </a:solidFill>
              </a:rPr>
              <a:t>France</a:t>
            </a:r>
            <a:r>
              <a:rPr lang="el-GR" sz="3200" b="1" dirty="0">
                <a:solidFill>
                  <a:srgbClr val="5075BC"/>
                </a:solidFill>
              </a:rPr>
              <a:t> </a:t>
            </a:r>
            <a:r>
              <a:rPr lang="el-GR" sz="3200" b="1" dirty="0" err="1">
                <a:solidFill>
                  <a:srgbClr val="5075BC"/>
                </a:solidFill>
              </a:rPr>
              <a:t>du</a:t>
            </a:r>
            <a:r>
              <a:rPr lang="el-GR" sz="3200" b="1" dirty="0">
                <a:solidFill>
                  <a:srgbClr val="5075BC"/>
                </a:solidFill>
              </a:rPr>
              <a:t> </a:t>
            </a:r>
            <a:r>
              <a:rPr lang="el-GR" sz="3200" b="1" dirty="0" err="1">
                <a:solidFill>
                  <a:srgbClr val="5075BC"/>
                </a:solidFill>
              </a:rPr>
              <a:t>Moyen</a:t>
            </a:r>
            <a:r>
              <a:rPr lang="el-GR" sz="3200" b="1" dirty="0">
                <a:solidFill>
                  <a:srgbClr val="5075BC"/>
                </a:solidFill>
              </a:rPr>
              <a:t> </a:t>
            </a:r>
            <a:r>
              <a:rPr lang="fr-FR" sz="3200" b="1" dirty="0">
                <a:solidFill>
                  <a:srgbClr val="5075BC"/>
                </a:solidFill>
              </a:rPr>
              <a:t>Âge au XVII</a:t>
            </a:r>
            <a:r>
              <a:rPr lang="fr-FR" sz="3200" b="1" baseline="30000" dirty="0">
                <a:solidFill>
                  <a:srgbClr val="5075BC"/>
                </a:solidFill>
              </a:rPr>
              <a:t>e </a:t>
            </a:r>
            <a:r>
              <a:rPr lang="fr-FR" sz="3200" b="1" dirty="0">
                <a:solidFill>
                  <a:srgbClr val="5075BC"/>
                </a:solidFill>
              </a:rPr>
              <a:t>siècle</a:t>
            </a:r>
            <a:endParaRPr lang="el-GR" sz="3200" dirty="0">
              <a:solidFill>
                <a:srgbClr val="5075BC"/>
              </a:solidFill>
            </a:endParaRPr>
          </a:p>
        </p:txBody>
      </p:sp>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Tree>
    <p:extLst>
      <p:ext uri="{BB962C8B-B14F-4D97-AF65-F5344CB8AC3E}">
        <p14:creationId xmlns:p14="http://schemas.microsoft.com/office/powerpoint/2010/main" val="342819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Portrait de Louis XIV en costume de sacre &#10;par Hyacinthe Rigaud (1701)" title="Portrait de Louis XIV en costume de sacre "/>
          <p:cNvPicPr>
            <a:picLocks noGrp="1" noChangeAspect="1"/>
          </p:cNvPicPr>
          <p:nvPr>
            <p:ph type="pic" idx="1"/>
          </p:nvPr>
        </p:nvPicPr>
        <p:blipFill>
          <a:blip r:embed="rId2"/>
          <a:stretch>
            <a:fillRect/>
          </a:stretch>
        </p:blipFill>
        <p:spPr>
          <a:xfrm>
            <a:off x="2907796" y="848110"/>
            <a:ext cx="3248380" cy="4615505"/>
          </a:xfrm>
        </p:spPr>
      </p:pic>
      <p:sp>
        <p:nvSpPr>
          <p:cNvPr id="3" name="Espace réservé du texte 2"/>
          <p:cNvSpPr>
            <a:spLocks noGrp="1"/>
          </p:cNvSpPr>
          <p:nvPr>
            <p:ph type="body" sz="half" idx="2"/>
          </p:nvPr>
        </p:nvSpPr>
        <p:spPr>
          <a:xfrm>
            <a:off x="1907704" y="5589240"/>
            <a:ext cx="5370984" cy="656994"/>
          </a:xfrm>
        </p:spPr>
        <p:txBody>
          <a:bodyPr>
            <a:normAutofit fontScale="92500" lnSpcReduction="20000"/>
          </a:bodyPr>
          <a:lstStyle/>
          <a:p>
            <a:pPr algn="ctr"/>
            <a:r>
              <a:rPr lang="fr-FR" b="1" i="1" dirty="0"/>
              <a:t>Portrait de Louis XIV en costume de sacre</a:t>
            </a:r>
            <a:r>
              <a:rPr lang="fr-FR" dirty="0"/>
              <a:t> </a:t>
            </a:r>
          </a:p>
          <a:p>
            <a:pPr algn="ctr"/>
            <a:r>
              <a:rPr lang="fr-FR" dirty="0"/>
              <a:t>par Hyacinthe Rigaud (1701)</a:t>
            </a:r>
          </a:p>
        </p:txBody>
      </p:sp>
      <p:sp>
        <p:nvSpPr>
          <p:cNvPr id="2" name="Title 1"/>
          <p:cNvSpPr>
            <a:spLocks noGrp="1"/>
          </p:cNvSpPr>
          <p:nvPr>
            <p:ph type="title"/>
          </p:nvPr>
        </p:nvSpPr>
        <p:spPr>
          <a:xfrm>
            <a:off x="457200" y="273600"/>
            <a:ext cx="8229600" cy="563112"/>
          </a:xfrm>
        </p:spPr>
        <p:txBody>
          <a:bodyPr>
            <a:normAutofit fontScale="90000"/>
          </a:bodyPr>
          <a:lstStyle/>
          <a:p>
            <a:r>
              <a:rPr lang="en-GB" dirty="0"/>
              <a:t>Louis XIV</a:t>
            </a:r>
          </a:p>
        </p:txBody>
      </p:sp>
    </p:spTree>
    <p:extLst>
      <p:ext uri="{BB962C8B-B14F-4D97-AF65-F5344CB8AC3E}">
        <p14:creationId xmlns:p14="http://schemas.microsoft.com/office/powerpoint/2010/main" val="381539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limites de l’Absolutisme</a:t>
            </a:r>
            <a:endParaRPr lang="el-GR" dirty="0"/>
          </a:p>
        </p:txBody>
      </p:sp>
      <p:sp>
        <p:nvSpPr>
          <p:cNvPr id="3" name="Content Placeholder 2"/>
          <p:cNvSpPr>
            <a:spLocks noGrp="1"/>
          </p:cNvSpPr>
          <p:nvPr>
            <p:ph idx="1"/>
          </p:nvPr>
        </p:nvSpPr>
        <p:spPr/>
        <p:txBody>
          <a:bodyPr>
            <a:normAutofit lnSpcReduction="10000"/>
          </a:bodyPr>
          <a:lstStyle/>
          <a:p>
            <a:r>
              <a:rPr lang="fr-FR" dirty="0"/>
              <a:t>L’inaliénabilité du domaine royal</a:t>
            </a:r>
          </a:p>
          <a:p>
            <a:r>
              <a:rPr lang="fr-FR" dirty="0"/>
              <a:t>La loi salique </a:t>
            </a:r>
          </a:p>
          <a:p>
            <a:r>
              <a:rPr lang="fr-FR" dirty="0"/>
              <a:t>Les </a:t>
            </a:r>
            <a:r>
              <a:rPr lang="fr-FR"/>
              <a:t>institutions s’opposaient à l’absolutisme </a:t>
            </a:r>
            <a:endParaRPr lang="fr-FR" dirty="0"/>
          </a:p>
          <a:p>
            <a:pPr lvl="1"/>
            <a:r>
              <a:rPr lang="fr-FR" dirty="0"/>
              <a:t>Les corps constitués (États généraux, États provinciaux)</a:t>
            </a:r>
          </a:p>
          <a:p>
            <a:pPr lvl="1"/>
            <a:r>
              <a:rPr lang="fr-FR" dirty="0"/>
              <a:t>Les privilèges des villes, des corporations et des ordres</a:t>
            </a:r>
          </a:p>
          <a:p>
            <a:pPr lvl="1"/>
            <a:r>
              <a:rPr lang="fr-FR" dirty="0"/>
              <a:t>Hétérogénéité du royaume sur le plan économique, social et culturel</a:t>
            </a:r>
          </a:p>
          <a:p>
            <a:endParaRPr lang="el-GR" dirty="0"/>
          </a:p>
        </p:txBody>
      </p:sp>
    </p:spTree>
    <p:extLst>
      <p:ext uri="{BB962C8B-B14F-4D97-AF65-F5344CB8AC3E}">
        <p14:creationId xmlns:p14="http://schemas.microsoft.com/office/powerpoint/2010/main" val="113369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roi doit : </a:t>
            </a:r>
            <a:endParaRPr lang="el-GR" dirty="0"/>
          </a:p>
        </p:txBody>
      </p:sp>
      <p:sp>
        <p:nvSpPr>
          <p:cNvPr id="3" name="Content Placeholder 2"/>
          <p:cNvSpPr>
            <a:spLocks noGrp="1"/>
          </p:cNvSpPr>
          <p:nvPr>
            <p:ph idx="1"/>
          </p:nvPr>
        </p:nvSpPr>
        <p:spPr/>
        <p:txBody>
          <a:bodyPr/>
          <a:lstStyle/>
          <a:p>
            <a:r>
              <a:rPr lang="fr-FR" dirty="0"/>
              <a:t>respecter la morale chrétienne</a:t>
            </a:r>
          </a:p>
          <a:p>
            <a:r>
              <a:rPr lang="fr-FR" dirty="0"/>
              <a:t>soutenir l’église catholique </a:t>
            </a:r>
          </a:p>
          <a:p>
            <a:r>
              <a:rPr lang="fr-FR" dirty="0"/>
              <a:t>protéger ses sujets et leurs biens </a:t>
            </a:r>
          </a:p>
          <a:p>
            <a:endParaRPr lang="el-GR" dirty="0"/>
          </a:p>
        </p:txBody>
      </p:sp>
    </p:spTree>
    <p:extLst>
      <p:ext uri="{BB962C8B-B14F-4D97-AF65-F5344CB8AC3E}">
        <p14:creationId xmlns:p14="http://schemas.microsoft.com/office/powerpoint/2010/main" val="338418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Perfectionnement du système administratif sous Louis XIV</a:t>
            </a:r>
            <a:endParaRPr lang="el-GR" dirty="0"/>
          </a:p>
        </p:txBody>
      </p:sp>
      <p:sp>
        <p:nvSpPr>
          <p:cNvPr id="3" name="Content Placeholder 2"/>
          <p:cNvSpPr>
            <a:spLocks noGrp="1"/>
          </p:cNvSpPr>
          <p:nvPr>
            <p:ph idx="1"/>
          </p:nvPr>
        </p:nvSpPr>
        <p:spPr/>
        <p:txBody>
          <a:bodyPr>
            <a:normAutofit fontScale="85000" lnSpcReduction="20000"/>
          </a:bodyPr>
          <a:lstStyle/>
          <a:p>
            <a:r>
              <a:rPr lang="fr-FR" dirty="0"/>
              <a:t>Le </a:t>
            </a:r>
            <a:r>
              <a:rPr lang="fr-FR" b="1" dirty="0"/>
              <a:t>Conseil du roi </a:t>
            </a:r>
            <a:r>
              <a:rPr lang="fr-FR" dirty="0"/>
              <a:t>est divisé en sections spécialisées</a:t>
            </a:r>
          </a:p>
          <a:p>
            <a:r>
              <a:rPr lang="fr-FR" dirty="0"/>
              <a:t>Le </a:t>
            </a:r>
            <a:r>
              <a:rPr lang="fr-FR" b="1" dirty="0"/>
              <a:t>Chancelier</a:t>
            </a:r>
            <a:r>
              <a:rPr lang="fr-FR" dirty="0"/>
              <a:t>  préside les conseils en l’absence du roi, chef de justice et garde des Sceaux royaux </a:t>
            </a:r>
          </a:p>
          <a:p>
            <a:r>
              <a:rPr lang="fr-FR" dirty="0"/>
              <a:t>Le </a:t>
            </a:r>
            <a:r>
              <a:rPr lang="fr-FR" b="1" dirty="0"/>
              <a:t>Contrôleur général des Finances </a:t>
            </a:r>
            <a:r>
              <a:rPr lang="fr-FR" dirty="0"/>
              <a:t>(Agriculture, Industrie, Commerce, Colonies, Culture) </a:t>
            </a:r>
          </a:p>
          <a:p>
            <a:r>
              <a:rPr lang="fr-FR" b="1" dirty="0"/>
              <a:t>Quatre secrétaires d’État </a:t>
            </a:r>
            <a:r>
              <a:rPr lang="fr-FR" dirty="0"/>
              <a:t>(Affaires étrangères, Guerre, Marine, Maison du roi)  </a:t>
            </a:r>
          </a:p>
          <a:p>
            <a:endParaRPr lang="fr-FR" dirty="0"/>
          </a:p>
          <a:p>
            <a:pPr marL="0" indent="0">
              <a:buNone/>
            </a:pPr>
            <a:r>
              <a:rPr lang="fr-FR" dirty="0"/>
              <a:t>Disgrâce de Fouquet, surintendant des finances qui est arrêté pour malversations</a:t>
            </a:r>
            <a:endParaRPr lang="el-GR" dirty="0"/>
          </a:p>
        </p:txBody>
      </p:sp>
    </p:spTree>
    <p:extLst>
      <p:ext uri="{BB962C8B-B14F-4D97-AF65-F5344CB8AC3E}">
        <p14:creationId xmlns:p14="http://schemas.microsoft.com/office/powerpoint/2010/main" val="341482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6" title="Conseil tenu par le roi Louis XIV"/>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xfrm>
            <a:off x="877888" y="1556791"/>
            <a:ext cx="7366520" cy="4640843"/>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fr-FR" dirty="0"/>
              <a:t>Conseil tenu par le roi Louis XIV</a:t>
            </a:r>
            <a:br>
              <a:rPr lang="fr-FR" dirty="0"/>
            </a:br>
            <a:endParaRPr lang="el-GR" dirty="0"/>
          </a:p>
        </p:txBody>
      </p:sp>
    </p:spTree>
    <p:extLst>
      <p:ext uri="{BB962C8B-B14F-4D97-AF65-F5344CB8AC3E}">
        <p14:creationId xmlns:p14="http://schemas.microsoft.com/office/powerpoint/2010/main" val="277679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title="Louis XIV tenant les sceaux "/>
          <p:cNvPicPr>
            <a:picLocks noGrp="1" noChangeAspect="1"/>
          </p:cNvPicPr>
          <p:nvPr>
            <p:ph type="pic" idx="1"/>
          </p:nvPr>
        </p:nvPicPr>
        <p:blipFill>
          <a:blip r:embed="rId2" cstate="screen">
            <a:extLst>
              <a:ext uri="{28A0092B-C50C-407E-A947-70E740481C1C}">
                <a14:useLocalDpi xmlns:a14="http://schemas.microsoft.com/office/drawing/2010/main"/>
              </a:ext>
            </a:extLst>
          </a:blip>
          <a:srcRect t="4600" b="4600"/>
          <a:stretch>
            <a:fillRect/>
          </a:stretch>
        </p:blipFill>
        <p:spPr bwMode="auto">
          <a:xfrm>
            <a:off x="1331640" y="1700808"/>
            <a:ext cx="6480720" cy="4082797"/>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a:t>Louis XIV tenant les sceaux </a:t>
            </a:r>
          </a:p>
        </p:txBody>
      </p:sp>
    </p:spTree>
    <p:extLst>
      <p:ext uri="{BB962C8B-B14F-4D97-AF65-F5344CB8AC3E}">
        <p14:creationId xmlns:p14="http://schemas.microsoft.com/office/powerpoint/2010/main" val="147868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Le Conseil d’En haut </a:t>
            </a:r>
            <a:br>
              <a:rPr lang="fr-FR" dirty="0"/>
            </a:br>
            <a:r>
              <a:rPr lang="fr-FR" dirty="0"/>
              <a:t>appelé également Conseil d'État</a:t>
            </a:r>
            <a:endParaRPr lang="el-GR" dirty="0"/>
          </a:p>
        </p:txBody>
      </p:sp>
      <p:sp>
        <p:nvSpPr>
          <p:cNvPr id="3" name="Content Placeholder 2"/>
          <p:cNvSpPr>
            <a:spLocks noGrp="1"/>
          </p:cNvSpPr>
          <p:nvPr>
            <p:ph idx="1"/>
          </p:nvPr>
        </p:nvSpPr>
        <p:spPr/>
        <p:txBody>
          <a:bodyPr>
            <a:normAutofit fontScale="85000" lnSpcReduction="10000"/>
          </a:bodyPr>
          <a:lstStyle/>
          <a:p>
            <a:r>
              <a:rPr lang="fr-FR" dirty="0"/>
              <a:t>succède en 1643 au Conseil secret des affaires	</a:t>
            </a:r>
          </a:p>
          <a:p>
            <a:r>
              <a:rPr lang="fr-FR" dirty="0"/>
              <a:t>traite des grandes affaires politiques et diplomatiques de l’État (extérieures ou intérieures) </a:t>
            </a:r>
          </a:p>
          <a:p>
            <a:endParaRPr lang="fr-FR" dirty="0"/>
          </a:p>
          <a:p>
            <a:r>
              <a:rPr lang="fr-FR" dirty="0"/>
              <a:t>Le roi préside les séances </a:t>
            </a:r>
          </a:p>
          <a:p>
            <a:r>
              <a:rPr lang="fr-FR" dirty="0"/>
              <a:t>Secrétaire d’État aux affaires extérieures </a:t>
            </a:r>
          </a:p>
          <a:p>
            <a:r>
              <a:rPr lang="fr-FR" dirty="0"/>
              <a:t>3-4  ou 4-7 ministres d’État</a:t>
            </a:r>
          </a:p>
          <a:p>
            <a:r>
              <a:rPr lang="fr-FR" dirty="0"/>
              <a:t>siège deux ou trois fois par semaine</a:t>
            </a:r>
          </a:p>
          <a:p>
            <a:endParaRPr lang="el-GR" dirty="0"/>
          </a:p>
        </p:txBody>
      </p:sp>
    </p:spTree>
    <p:extLst>
      <p:ext uri="{BB962C8B-B14F-4D97-AF65-F5344CB8AC3E}">
        <p14:creationId xmlns:p14="http://schemas.microsoft.com/office/powerpoint/2010/main" val="174646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6" title="Louis XIV entouré des membres de son conseil"/>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73249" r="-73008"/>
          <a:stretch/>
        </p:blipFill>
        <p:spPr bwMode="auto">
          <a:xfrm>
            <a:off x="3311054" y="1279064"/>
            <a:ext cx="7788819" cy="4906888"/>
          </a:xfrm>
          <a:prstGeom prst="rect">
            <a:avLst/>
          </a:prstGeom>
          <a:noFill/>
          <a:ln w="9525">
            <a:noFill/>
            <a:miter lim="800000"/>
            <a:headEnd/>
            <a:tailEnd/>
          </a:ln>
        </p:spPr>
      </p:pic>
      <p:sp>
        <p:nvSpPr>
          <p:cNvPr id="2" name="Titre 1"/>
          <p:cNvSpPr>
            <a:spLocks noGrp="1"/>
          </p:cNvSpPr>
          <p:nvPr>
            <p:ph type="title"/>
          </p:nvPr>
        </p:nvSpPr>
        <p:spPr>
          <a:xfrm>
            <a:off x="5436096" y="116632"/>
            <a:ext cx="3538736" cy="792088"/>
          </a:xfrm>
        </p:spPr>
        <p:txBody>
          <a:bodyPr>
            <a:noAutofit/>
          </a:bodyPr>
          <a:lstStyle/>
          <a:p>
            <a:r>
              <a:rPr lang="fr-FR" sz="1800" dirty="0">
                <a:solidFill>
                  <a:schemeClr val="tx1"/>
                </a:solidFill>
              </a:rPr>
              <a:t>Louis XIV entouré </a:t>
            </a:r>
            <a:br>
              <a:rPr lang="fr-FR" sz="1800" dirty="0">
                <a:solidFill>
                  <a:schemeClr val="tx1"/>
                </a:solidFill>
              </a:rPr>
            </a:br>
            <a:r>
              <a:rPr lang="fr-FR" sz="1800" dirty="0">
                <a:solidFill>
                  <a:schemeClr val="tx1"/>
                </a:solidFill>
              </a:rPr>
              <a:t>des membres de son conseil</a:t>
            </a:r>
          </a:p>
        </p:txBody>
      </p:sp>
      <p:pic>
        <p:nvPicPr>
          <p:cNvPr id="4" name="Image 6" title="Louis XIV distribuant les dignités à Versailles "/>
          <p:cNvPicPr>
            <a:picLocks noChangeAspect="1"/>
          </p:cNvPicPr>
          <p:nvPr/>
        </p:nvPicPr>
        <p:blipFill>
          <a:blip r:embed="rId3"/>
          <a:srcRect l="-51483" r="-51483"/>
          <a:stretch>
            <a:fillRect/>
          </a:stretch>
        </p:blipFill>
        <p:spPr bwMode="auto">
          <a:xfrm>
            <a:off x="-876605" y="1268760"/>
            <a:ext cx="6542517" cy="4906888"/>
          </a:xfrm>
          <a:prstGeom prst="rect">
            <a:avLst/>
          </a:prstGeom>
          <a:noFill/>
          <a:ln w="9525">
            <a:noFill/>
            <a:miter lim="800000"/>
            <a:headEnd/>
            <a:tailEnd/>
          </a:ln>
        </p:spPr>
      </p:pic>
      <p:sp>
        <p:nvSpPr>
          <p:cNvPr id="3" name="ZoneTexte 2"/>
          <p:cNvSpPr txBox="1"/>
          <p:nvPr/>
        </p:nvSpPr>
        <p:spPr>
          <a:xfrm>
            <a:off x="323528" y="116632"/>
            <a:ext cx="3528392" cy="936104"/>
          </a:xfrm>
          <a:prstGeom prst="rect">
            <a:avLst/>
          </a:prstGeom>
        </p:spPr>
        <p:txBody>
          <a:bodyPr vert="horz" wrap="none" lIns="91440" tIns="45720" rIns="91440" bIns="45720" rtlCol="0" anchor="ctr">
            <a:normAutofit/>
          </a:bodyPr>
          <a:lstStyle/>
          <a:p>
            <a:pPr algn="ctr"/>
            <a:r>
              <a:rPr lang="fr-FR" dirty="0"/>
              <a:t>Louis XIV distribuant </a:t>
            </a:r>
          </a:p>
          <a:p>
            <a:pPr algn="ctr"/>
            <a:r>
              <a:rPr lang="fr-FR" dirty="0"/>
              <a:t>les dignités à Versailles </a:t>
            </a:r>
          </a:p>
        </p:txBody>
      </p:sp>
    </p:spTree>
    <p:extLst>
      <p:ext uri="{BB962C8B-B14F-4D97-AF65-F5344CB8AC3E}">
        <p14:creationId xmlns:p14="http://schemas.microsoft.com/office/powerpoint/2010/main" val="424089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fr-FR" dirty="0"/>
              <a:t>Le Conseil royal des finances (1661)</a:t>
            </a:r>
            <a:endParaRPr lang="el-GR" dirty="0"/>
          </a:p>
        </p:txBody>
      </p:sp>
      <p:sp>
        <p:nvSpPr>
          <p:cNvPr id="5" name="Content Placeholder 4"/>
          <p:cNvSpPr>
            <a:spLocks noGrp="1"/>
          </p:cNvSpPr>
          <p:nvPr>
            <p:ph idx="1"/>
          </p:nvPr>
        </p:nvSpPr>
        <p:spPr/>
        <p:txBody>
          <a:bodyPr/>
          <a:lstStyle/>
          <a:p>
            <a:r>
              <a:rPr lang="fr-FR" dirty="0"/>
              <a:t>dirige la politique économique et  financière du royaume </a:t>
            </a:r>
          </a:p>
          <a:p>
            <a:pPr lvl="1"/>
            <a:r>
              <a:rPr lang="fr-FR" dirty="0"/>
              <a:t>Le roi préside les séances </a:t>
            </a:r>
          </a:p>
          <a:p>
            <a:pPr lvl="1"/>
            <a:r>
              <a:rPr lang="fr-FR" dirty="0"/>
              <a:t>Contrôleur général des finances</a:t>
            </a:r>
          </a:p>
          <a:p>
            <a:pPr lvl="1"/>
            <a:r>
              <a:rPr lang="fr-FR" dirty="0"/>
              <a:t>Les Intendants des finances</a:t>
            </a:r>
          </a:p>
          <a:p>
            <a:pPr lvl="1"/>
            <a:r>
              <a:rPr lang="fr-FR" dirty="0"/>
              <a:t>siège deux fois par semaine </a:t>
            </a:r>
          </a:p>
          <a:p>
            <a:endParaRPr lang="el-GR" dirty="0"/>
          </a:p>
        </p:txBody>
      </p:sp>
    </p:spTree>
    <p:extLst>
      <p:ext uri="{BB962C8B-B14F-4D97-AF65-F5344CB8AC3E}">
        <p14:creationId xmlns:p14="http://schemas.microsoft.com/office/powerpoint/2010/main" val="292992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6" title="Règlement pour l’établissement d’un conseil royal des Finances"/>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48540" t="3961" r="-44581"/>
          <a:stretch/>
        </p:blipFill>
        <p:spPr bwMode="auto">
          <a:xfrm>
            <a:off x="1220788" y="1556792"/>
            <a:ext cx="6400800" cy="4032448"/>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fr-FR" dirty="0"/>
              <a:t>Règlement pour l’établissement </a:t>
            </a:r>
            <a:br>
              <a:rPr lang="fr-FR" dirty="0"/>
            </a:br>
            <a:r>
              <a:rPr lang="fr-FR" dirty="0"/>
              <a:t>d’un conseil royal des Finances</a:t>
            </a:r>
            <a:endParaRPr lang="el-GR" dirty="0"/>
          </a:p>
        </p:txBody>
      </p:sp>
    </p:spTree>
    <p:extLst>
      <p:ext uri="{BB962C8B-B14F-4D97-AF65-F5344CB8AC3E}">
        <p14:creationId xmlns:p14="http://schemas.microsoft.com/office/powerpoint/2010/main" val="343884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La monarchie absolue de droit divin </a:t>
            </a:r>
            <a:r>
              <a:rPr lang="fr-FR" dirty="0">
                <a:solidFill>
                  <a:schemeClr val="tx1"/>
                </a:solidFill>
              </a:rPr>
              <a:t>I</a:t>
            </a:r>
            <a:r>
              <a:rPr lang="fr-FR" dirty="0"/>
              <a:t> </a:t>
            </a:r>
            <a:endParaRPr lang="el-GR" dirty="0"/>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fr-FR" b="1" dirty="0"/>
              <a:t>La monarchie française est appuyée sur un fondement religieux </a:t>
            </a:r>
          </a:p>
          <a:p>
            <a:r>
              <a:rPr lang="fr-FR" dirty="0"/>
              <a:t>Le roi est sacré </a:t>
            </a:r>
          </a:p>
          <a:p>
            <a:r>
              <a:rPr lang="fr-FR" dirty="0"/>
              <a:t>Le roi est thaumaturge </a:t>
            </a:r>
          </a:p>
          <a:p>
            <a:pPr marL="0" indent="0">
              <a:buNone/>
            </a:pPr>
            <a:r>
              <a:rPr lang="fr-FR" dirty="0"/>
              <a:t>« Il y a donc quelque chose de religieux dans le respect qu'on rend au prince. Le service de Dieu et le respect pour les rois sont choses unies [...]. Aussi Dieu </a:t>
            </a:r>
            <a:r>
              <a:rPr lang="fr-FR" dirty="0" err="1"/>
              <a:t>a-t-il</a:t>
            </a:r>
            <a:r>
              <a:rPr lang="fr-FR" dirty="0"/>
              <a:t> mis dans les princes quelque chose de divin. »</a:t>
            </a:r>
          </a:p>
          <a:p>
            <a:pPr marL="0" indent="0">
              <a:buNone/>
            </a:pPr>
            <a:r>
              <a:rPr lang="fr-FR" dirty="0"/>
              <a:t>Bossuet, </a:t>
            </a:r>
            <a:r>
              <a:rPr lang="fr-FR" i="1" dirty="0"/>
              <a:t>Politique tirée des propres paroles de l'Écriture sainte </a:t>
            </a:r>
            <a:r>
              <a:rPr lang="fr-FR" dirty="0"/>
              <a:t>(1709)</a:t>
            </a:r>
          </a:p>
        </p:txBody>
      </p:sp>
    </p:spTree>
    <p:extLst>
      <p:ext uri="{BB962C8B-B14F-4D97-AF65-F5344CB8AC3E}">
        <p14:creationId xmlns:p14="http://schemas.microsoft.com/office/powerpoint/2010/main" val="56637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fr-FR" dirty="0"/>
              <a:t>Le Conseil des parties ou Conseil d’État: organe de justice</a:t>
            </a:r>
            <a:endParaRPr lang="el-GR" dirty="0"/>
          </a:p>
        </p:txBody>
      </p:sp>
      <p:sp>
        <p:nvSpPr>
          <p:cNvPr id="5" name="Content Placeholder 4"/>
          <p:cNvSpPr>
            <a:spLocks noGrp="1"/>
          </p:cNvSpPr>
          <p:nvPr>
            <p:ph idx="1"/>
          </p:nvPr>
        </p:nvSpPr>
        <p:spPr/>
        <p:txBody>
          <a:bodyPr>
            <a:normAutofit fontScale="92500" lnSpcReduction="20000"/>
          </a:bodyPr>
          <a:lstStyle/>
          <a:p>
            <a:r>
              <a:rPr lang="fr-FR" dirty="0"/>
              <a:t>prépare les édits du roi et les ordonnances</a:t>
            </a:r>
          </a:p>
          <a:p>
            <a:r>
              <a:rPr lang="fr-FR" dirty="0"/>
              <a:t>casse certains jugements </a:t>
            </a:r>
          </a:p>
          <a:p>
            <a:r>
              <a:rPr lang="fr-FR" dirty="0"/>
              <a:t>arbitre les conflits entre les administrations</a:t>
            </a:r>
          </a:p>
          <a:p>
            <a:endParaRPr lang="fr-FR" dirty="0"/>
          </a:p>
          <a:p>
            <a:r>
              <a:rPr lang="fr-FR" dirty="0"/>
              <a:t>Le chancelier préside les séances </a:t>
            </a:r>
          </a:p>
          <a:p>
            <a:r>
              <a:rPr lang="fr-FR" dirty="0"/>
              <a:t>Conseillers d’État (environ 30) </a:t>
            </a:r>
          </a:p>
          <a:p>
            <a:r>
              <a:rPr lang="fr-FR" dirty="0"/>
              <a:t>Maîtres des requêtes (80 plus tard 98)</a:t>
            </a:r>
          </a:p>
          <a:p>
            <a:pPr marL="0" indent="0">
              <a:buNone/>
            </a:pPr>
            <a:r>
              <a:rPr lang="fr-FR" dirty="0"/>
              <a:t>Les intendants sont recrutés parmi les maîtres des requêtes</a:t>
            </a:r>
          </a:p>
          <a:p>
            <a:endParaRPr lang="el-GR" dirty="0"/>
          </a:p>
        </p:txBody>
      </p:sp>
    </p:spTree>
    <p:extLst>
      <p:ext uri="{BB962C8B-B14F-4D97-AF65-F5344CB8AC3E}">
        <p14:creationId xmlns:p14="http://schemas.microsoft.com/office/powerpoint/2010/main" val="2486718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Conseil des Dépêches</a:t>
            </a:r>
            <a:endParaRPr lang="el-GR" dirty="0"/>
          </a:p>
        </p:txBody>
      </p:sp>
      <p:sp>
        <p:nvSpPr>
          <p:cNvPr id="3" name="Content Placeholder 2"/>
          <p:cNvSpPr>
            <a:spLocks noGrp="1"/>
          </p:cNvSpPr>
          <p:nvPr>
            <p:ph idx="1"/>
          </p:nvPr>
        </p:nvSpPr>
        <p:spPr/>
        <p:txBody>
          <a:bodyPr>
            <a:normAutofit fontScale="70000" lnSpcReduction="20000"/>
          </a:bodyPr>
          <a:lstStyle/>
          <a:p>
            <a:r>
              <a:rPr lang="fr-FR" dirty="0"/>
              <a:t>chargé des affaires intérieures </a:t>
            </a:r>
          </a:p>
          <a:p>
            <a:r>
              <a:rPr lang="fr-FR" dirty="0"/>
              <a:t>traite des questions relatives aux provinces et à l’administration du royaume</a:t>
            </a:r>
          </a:p>
          <a:p>
            <a:pPr lvl="1"/>
            <a:r>
              <a:rPr lang="fr-FR" dirty="0"/>
              <a:t>Le roi préside les séances </a:t>
            </a:r>
          </a:p>
          <a:p>
            <a:pPr lvl="1"/>
            <a:r>
              <a:rPr lang="fr-FR" dirty="0"/>
              <a:t>Le chancelier</a:t>
            </a:r>
          </a:p>
          <a:p>
            <a:pPr lvl="1"/>
            <a:r>
              <a:rPr lang="fr-FR" dirty="0"/>
              <a:t>Le contrôleur général des finances </a:t>
            </a:r>
          </a:p>
          <a:p>
            <a:pPr lvl="1"/>
            <a:r>
              <a:rPr lang="fr-FR" dirty="0"/>
              <a:t>Les Quatre secrétaires d’État </a:t>
            </a:r>
          </a:p>
          <a:p>
            <a:r>
              <a:rPr lang="fr-FR" dirty="0"/>
              <a:t> Chaque secrétaire suit les affaires d’un quart du royaume :</a:t>
            </a:r>
          </a:p>
          <a:p>
            <a:r>
              <a:rPr lang="fr-FR" dirty="0"/>
              <a:t> Les Affaires étrangères, la Guerre, la Marine, la Maison du Roi </a:t>
            </a:r>
          </a:p>
          <a:p>
            <a:r>
              <a:rPr lang="fr-FR" i="1" dirty="0"/>
              <a:t>Le Conseil des Dépêches traite de la correspondance avec les intendants envoyés en province</a:t>
            </a:r>
          </a:p>
          <a:p>
            <a:endParaRPr lang="el-GR" dirty="0"/>
          </a:p>
        </p:txBody>
      </p:sp>
    </p:spTree>
    <p:extLst>
      <p:ext uri="{BB962C8B-B14F-4D97-AF65-F5344CB8AC3E}">
        <p14:creationId xmlns:p14="http://schemas.microsoft.com/office/powerpoint/2010/main" val="129164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Gabriel </a:t>
            </a:r>
            <a:r>
              <a:rPr lang="es-ES" dirty="0" err="1"/>
              <a:t>Nicolas</a:t>
            </a:r>
            <a:r>
              <a:rPr lang="es-ES" dirty="0"/>
              <a:t> de La </a:t>
            </a:r>
            <a:r>
              <a:rPr lang="es-ES" dirty="0" err="1"/>
              <a:t>Reynie</a:t>
            </a:r>
            <a:endParaRPr lang="el-GR" dirty="0"/>
          </a:p>
        </p:txBody>
      </p:sp>
      <p:sp>
        <p:nvSpPr>
          <p:cNvPr id="3" name="Content Placeholder 2"/>
          <p:cNvSpPr>
            <a:spLocks noGrp="1"/>
          </p:cNvSpPr>
          <p:nvPr>
            <p:ph idx="1"/>
          </p:nvPr>
        </p:nvSpPr>
        <p:spPr/>
        <p:txBody>
          <a:bodyPr/>
          <a:lstStyle/>
          <a:p>
            <a:r>
              <a:rPr lang="fr-FR" dirty="0"/>
              <a:t>lieutenant général de police (1667-1697)</a:t>
            </a:r>
          </a:p>
          <a:p>
            <a:r>
              <a:rPr lang="fr-FR" dirty="0"/>
              <a:t>Chargé de la sécurité et de la surveillance de la ville de Paris</a:t>
            </a:r>
          </a:p>
          <a:p>
            <a:endParaRPr lang="el-GR" dirty="0"/>
          </a:p>
        </p:txBody>
      </p:sp>
    </p:spTree>
    <p:extLst>
      <p:ext uri="{BB962C8B-B14F-4D97-AF65-F5344CB8AC3E}">
        <p14:creationId xmlns:p14="http://schemas.microsoft.com/office/powerpoint/2010/main" val="2905657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Dynasties ministérielles </a:t>
            </a:r>
            <a:endParaRPr lang="el-GR" dirty="0"/>
          </a:p>
        </p:txBody>
      </p:sp>
      <p:sp>
        <p:nvSpPr>
          <p:cNvPr id="3" name="Content Placeholder 2"/>
          <p:cNvSpPr>
            <a:spLocks noGrp="1"/>
          </p:cNvSpPr>
          <p:nvPr>
            <p:ph idx="1"/>
          </p:nvPr>
        </p:nvSpPr>
        <p:spPr/>
        <p:txBody>
          <a:bodyPr/>
          <a:lstStyle/>
          <a:p>
            <a:r>
              <a:rPr lang="fr-FR" dirty="0"/>
              <a:t>Colbert   : Finances, Commerce, Bâtiments</a:t>
            </a:r>
          </a:p>
          <a:p>
            <a:r>
              <a:rPr lang="fr-FR" dirty="0"/>
              <a:t>Le Tellier Louvois : Guerre</a:t>
            </a:r>
          </a:p>
          <a:p>
            <a:pPr marL="0" indent="0">
              <a:buNone/>
            </a:pPr>
            <a:r>
              <a:rPr lang="fr-FR" b="1" dirty="0"/>
              <a:t>Louis XIV utilise les jalousies et rivalités qui opposent entre les ministres eux</a:t>
            </a:r>
          </a:p>
          <a:p>
            <a:endParaRPr lang="el-GR" dirty="0"/>
          </a:p>
        </p:txBody>
      </p:sp>
    </p:spTree>
    <p:extLst>
      <p:ext uri="{BB962C8B-B14F-4D97-AF65-F5344CB8AC3E}">
        <p14:creationId xmlns:p14="http://schemas.microsoft.com/office/powerpoint/2010/main" val="1947353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clan Louvois</a:t>
            </a:r>
          </a:p>
        </p:txBody>
      </p:sp>
      <p:sp>
        <p:nvSpPr>
          <p:cNvPr id="3" name="Espace réservé du texte 2"/>
          <p:cNvSpPr>
            <a:spLocks noGrp="1"/>
          </p:cNvSpPr>
          <p:nvPr>
            <p:ph type="body" idx="1"/>
          </p:nvPr>
        </p:nvSpPr>
        <p:spPr/>
        <p:txBody>
          <a:bodyPr>
            <a:normAutofit fontScale="77500" lnSpcReduction="20000"/>
          </a:bodyPr>
          <a:lstStyle/>
          <a:p>
            <a:pPr algn="ctr"/>
            <a:r>
              <a:rPr lang="fr-FR" dirty="0"/>
              <a:t>Louis-François Le Tellier</a:t>
            </a:r>
          </a:p>
          <a:p>
            <a:pPr algn="ctr"/>
            <a:r>
              <a:rPr lang="fr-FR" dirty="0"/>
              <a:t>Chancelier (1603-1685)</a:t>
            </a:r>
          </a:p>
        </p:txBody>
      </p:sp>
      <p:pic>
        <p:nvPicPr>
          <p:cNvPr id="7" name="Image 9" title="Louis-François Le Tellier"/>
          <p:cNvPicPr>
            <a:picLocks noGrp="1" noChangeAspect="1"/>
          </p:cNvPicPr>
          <p:nvPr>
            <p:ph sz="half" idx="2"/>
          </p:nvPr>
        </p:nvPicPr>
        <p:blipFill>
          <a:blip r:embed="rId2"/>
          <a:stretch>
            <a:fillRect/>
          </a:stretch>
        </p:blipFill>
        <p:spPr bwMode="auto">
          <a:xfrm>
            <a:off x="879026" y="2214563"/>
            <a:ext cx="3196536" cy="3878262"/>
          </a:xfrm>
          <a:prstGeom prst="rect">
            <a:avLst/>
          </a:prstGeom>
          <a:noFill/>
          <a:ln w="9525">
            <a:noFill/>
            <a:miter lim="800000"/>
            <a:headEnd/>
            <a:tailEnd/>
          </a:ln>
        </p:spPr>
      </p:pic>
      <p:sp>
        <p:nvSpPr>
          <p:cNvPr id="5" name="Espace réservé du texte 4"/>
          <p:cNvSpPr>
            <a:spLocks noGrp="1"/>
          </p:cNvSpPr>
          <p:nvPr>
            <p:ph type="body" sz="quarter" idx="3"/>
          </p:nvPr>
        </p:nvSpPr>
        <p:spPr/>
        <p:txBody>
          <a:bodyPr>
            <a:normAutofit fontScale="77500" lnSpcReduction="20000"/>
          </a:bodyPr>
          <a:lstStyle/>
          <a:p>
            <a:pPr algn="ctr"/>
            <a:r>
              <a:rPr lang="fr-FR" dirty="0"/>
              <a:t>François Michel Le Tellier, </a:t>
            </a:r>
          </a:p>
          <a:p>
            <a:pPr algn="ctr"/>
            <a:r>
              <a:rPr lang="fr-FR" dirty="0"/>
              <a:t>marquis de Louvois (1641-1691)</a:t>
            </a:r>
          </a:p>
        </p:txBody>
      </p:sp>
      <p:pic>
        <p:nvPicPr>
          <p:cNvPr id="8" name="Image 10" title="François Michel Le TelliermMarquis de Louvois"/>
          <p:cNvPicPr>
            <a:picLocks noGrp="1" noChangeAspect="1"/>
          </p:cNvPicPr>
          <p:nvPr>
            <p:ph sz="quarter" idx="4"/>
          </p:nvPr>
        </p:nvPicPr>
        <p:blipFill>
          <a:blip r:embed="rId3"/>
          <a:stretch>
            <a:fillRect/>
          </a:stretch>
        </p:blipFill>
        <p:spPr bwMode="auto">
          <a:xfrm>
            <a:off x="5135817" y="2214563"/>
            <a:ext cx="3060191" cy="3878262"/>
          </a:xfrm>
          <a:prstGeom prst="rect">
            <a:avLst/>
          </a:prstGeom>
          <a:noFill/>
          <a:ln w="9525">
            <a:noFill/>
            <a:miter lim="800000"/>
            <a:headEnd/>
            <a:tailEnd/>
          </a:ln>
        </p:spPr>
      </p:pic>
    </p:spTree>
    <p:extLst>
      <p:ext uri="{BB962C8B-B14F-4D97-AF65-F5344CB8AC3E}">
        <p14:creationId xmlns:p14="http://schemas.microsoft.com/office/powerpoint/2010/main" val="1632743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 title="Jean Baptiste Colbert"/>
          <p:cNvPicPr>
            <a:picLocks noGrp="1" noChangeAspect="1"/>
          </p:cNvPicPr>
          <p:nvPr>
            <p:ph idx="1"/>
          </p:nvPr>
        </p:nvPicPr>
        <p:blipFill>
          <a:blip r:embed="rId2"/>
          <a:stretch>
            <a:fillRect/>
          </a:stretch>
        </p:blipFill>
        <p:spPr bwMode="auto">
          <a:xfrm>
            <a:off x="4618757" y="1557338"/>
            <a:ext cx="3024336" cy="4608512"/>
          </a:xfrm>
          <a:prstGeom prst="rect">
            <a:avLst/>
          </a:prstGeom>
          <a:noFill/>
          <a:ln w="9525">
            <a:noFill/>
            <a:miter lim="800000"/>
            <a:headEnd/>
            <a:tailEnd/>
          </a:ln>
        </p:spPr>
      </p:pic>
      <p:sp>
        <p:nvSpPr>
          <p:cNvPr id="4" name="Espace réservé du texte 3"/>
          <p:cNvSpPr>
            <a:spLocks noGrp="1"/>
          </p:cNvSpPr>
          <p:nvPr>
            <p:ph type="body" sz="half" idx="2"/>
          </p:nvPr>
        </p:nvSpPr>
        <p:spPr/>
        <p:txBody>
          <a:bodyPr/>
          <a:lstStyle/>
          <a:p>
            <a:pPr marL="285750" indent="-285750">
              <a:buFont typeface="Arial"/>
              <a:buChar char="•"/>
            </a:pPr>
            <a:r>
              <a:rPr lang="fr-FR" sz="2200" dirty="0">
                <a:ea typeface="Times New Roman" charset="0"/>
                <a:cs typeface="Times New Roman" charset="0"/>
              </a:rPr>
              <a:t>surintendant des Bâtiments, Arts et manufactures</a:t>
            </a:r>
          </a:p>
          <a:p>
            <a:pPr marL="285750" indent="-285750">
              <a:buFont typeface="Arial"/>
              <a:buChar char="•"/>
            </a:pPr>
            <a:endParaRPr lang="fr-FR" sz="2200" dirty="0">
              <a:ea typeface="Times New Roman" charset="0"/>
              <a:cs typeface="Times New Roman" charset="0"/>
            </a:endParaRPr>
          </a:p>
          <a:p>
            <a:pPr marL="285750" indent="-285750">
              <a:buFont typeface="Arial"/>
              <a:buChar char="•"/>
            </a:pPr>
            <a:r>
              <a:rPr lang="fr-FR" sz="2200" dirty="0">
                <a:ea typeface="Times New Roman" charset="0"/>
                <a:cs typeface="Times New Roman" charset="0"/>
              </a:rPr>
              <a:t>contrôleur général des Finances</a:t>
            </a:r>
          </a:p>
          <a:p>
            <a:pPr marL="285750" indent="-285750">
              <a:buFont typeface="Arial"/>
              <a:buChar char="•"/>
            </a:pPr>
            <a:endParaRPr lang="fr-FR" sz="2200" dirty="0">
              <a:ea typeface="Times New Roman" charset="0"/>
              <a:cs typeface="Times New Roman" charset="0"/>
            </a:endParaRPr>
          </a:p>
          <a:p>
            <a:pPr marL="285750" indent="-285750">
              <a:buFont typeface="Arial"/>
              <a:buChar char="•"/>
            </a:pPr>
            <a:r>
              <a:rPr lang="fr-FR" sz="2200" dirty="0">
                <a:ea typeface="Times New Roman" charset="0"/>
                <a:cs typeface="Times New Roman" charset="0"/>
              </a:rPr>
              <a:t>secrétaire d’État à la Marine </a:t>
            </a:r>
          </a:p>
          <a:p>
            <a:pPr marL="285750" indent="-285750">
              <a:buFont typeface="Arial"/>
              <a:buChar char="•"/>
            </a:pPr>
            <a:endParaRPr lang="fr-FR" sz="2200" dirty="0">
              <a:ea typeface="Times New Roman" charset="0"/>
              <a:cs typeface="Times New Roman" charset="0"/>
            </a:endParaRPr>
          </a:p>
          <a:p>
            <a:pPr marL="285750" indent="-285750">
              <a:buFont typeface="Arial"/>
              <a:buChar char="•"/>
            </a:pPr>
            <a:r>
              <a:rPr lang="fr-FR" sz="2200" dirty="0">
                <a:ea typeface="Times New Roman" charset="0"/>
                <a:cs typeface="Times New Roman" charset="0"/>
              </a:rPr>
              <a:t>secrétaire d’État à la Maison du roi</a:t>
            </a:r>
            <a:endParaRPr lang="fr-FR" sz="2200" dirty="0">
              <a:ea typeface="ＭＳ Ｐゴシック" charset="-128"/>
              <a:cs typeface="ＭＳ Ｐゴシック" charset="-128"/>
            </a:endParaRPr>
          </a:p>
          <a:p>
            <a:endParaRPr lang="fr-FR" dirty="0"/>
          </a:p>
        </p:txBody>
      </p:sp>
      <p:sp>
        <p:nvSpPr>
          <p:cNvPr id="2" name="Titre 1"/>
          <p:cNvSpPr>
            <a:spLocks noGrp="1"/>
          </p:cNvSpPr>
          <p:nvPr>
            <p:ph type="title"/>
          </p:nvPr>
        </p:nvSpPr>
        <p:spPr/>
        <p:txBody>
          <a:bodyPr>
            <a:normAutofit fontScale="90000"/>
          </a:bodyPr>
          <a:lstStyle/>
          <a:p>
            <a:pPr algn="ctr"/>
            <a:r>
              <a:rPr lang="fr-FR" dirty="0"/>
              <a:t>Jean Baptiste Colbert</a:t>
            </a:r>
            <a:br>
              <a:rPr lang="fr-FR" dirty="0"/>
            </a:br>
            <a:r>
              <a:rPr lang="fr-FR" dirty="0"/>
              <a:t>dit Le Grand Colbert (1619-1683)</a:t>
            </a:r>
          </a:p>
        </p:txBody>
      </p:sp>
    </p:spTree>
    <p:extLst>
      <p:ext uri="{BB962C8B-B14F-4D97-AF65-F5344CB8AC3E}">
        <p14:creationId xmlns:p14="http://schemas.microsoft.com/office/powerpoint/2010/main" val="307280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clan Colbert</a:t>
            </a:r>
          </a:p>
        </p:txBody>
      </p:sp>
      <p:sp>
        <p:nvSpPr>
          <p:cNvPr id="3" name="Espace réservé du texte 2"/>
          <p:cNvSpPr>
            <a:spLocks noGrp="1"/>
          </p:cNvSpPr>
          <p:nvPr>
            <p:ph type="body" idx="1"/>
          </p:nvPr>
        </p:nvSpPr>
        <p:spPr>
          <a:xfrm>
            <a:off x="395536" y="1268760"/>
            <a:ext cx="4101852" cy="792088"/>
          </a:xfrm>
        </p:spPr>
        <p:txBody>
          <a:bodyPr/>
          <a:lstStyle/>
          <a:p>
            <a:pPr algn="ctr"/>
            <a:r>
              <a:rPr lang="fr-FR" dirty="0"/>
              <a:t>Le Grand Colbert</a:t>
            </a:r>
          </a:p>
        </p:txBody>
      </p:sp>
      <p:pic>
        <p:nvPicPr>
          <p:cNvPr id="10" name="Espace réservé du contenu 9" title="Le Grand Colbert"/>
          <p:cNvPicPr>
            <a:picLocks noGrp="1" noChangeAspect="1"/>
          </p:cNvPicPr>
          <p:nvPr>
            <p:ph sz="half" idx="2"/>
          </p:nvPr>
        </p:nvPicPr>
        <p:blipFill>
          <a:blip r:embed="rId2"/>
          <a:stretch>
            <a:fillRect/>
          </a:stretch>
        </p:blipFill>
        <p:spPr>
          <a:xfrm>
            <a:off x="791947" y="2132856"/>
            <a:ext cx="3302551" cy="3959969"/>
          </a:xfrm>
        </p:spPr>
      </p:pic>
      <p:sp>
        <p:nvSpPr>
          <p:cNvPr id="5" name="Espace réservé du texte 4"/>
          <p:cNvSpPr>
            <a:spLocks noGrp="1"/>
          </p:cNvSpPr>
          <p:nvPr>
            <p:ph type="body" sz="quarter" idx="3"/>
          </p:nvPr>
        </p:nvSpPr>
        <p:spPr>
          <a:xfrm>
            <a:off x="4645025" y="1412776"/>
            <a:ext cx="4041775" cy="801240"/>
          </a:xfrm>
        </p:spPr>
        <p:txBody>
          <a:bodyPr>
            <a:normAutofit fontScale="62500" lnSpcReduction="20000"/>
          </a:bodyPr>
          <a:lstStyle/>
          <a:p>
            <a:pPr algn="ctr"/>
            <a:r>
              <a:rPr lang="fr-FR" dirty="0"/>
              <a:t>Jean-Baptiste Antoine Colbert</a:t>
            </a:r>
            <a:r>
              <a:rPr lang="fr-FR" b="0" dirty="0"/>
              <a:t>, </a:t>
            </a:r>
          </a:p>
          <a:p>
            <a:pPr algn="ctr"/>
            <a:r>
              <a:rPr lang="fr-FR" b="0" i="1" dirty="0"/>
              <a:t>marquis de Seignelay : </a:t>
            </a:r>
          </a:p>
          <a:p>
            <a:pPr algn="ctr"/>
            <a:r>
              <a:rPr lang="fr-FR" b="0" dirty="0"/>
              <a:t>secrétaire d’état à la marine</a:t>
            </a:r>
          </a:p>
        </p:txBody>
      </p:sp>
      <p:pic>
        <p:nvPicPr>
          <p:cNvPr id="7" name="Espace réservé du contenu 6" title="Lean-Baptiste Antoine Colbert"/>
          <p:cNvPicPr>
            <a:picLocks noGrp="1" noChangeAspect="1"/>
          </p:cNvPicPr>
          <p:nvPr>
            <p:ph sz="quarter" idx="4"/>
          </p:nvPr>
        </p:nvPicPr>
        <p:blipFill>
          <a:blip r:embed="rId3"/>
          <a:stretch>
            <a:fillRect/>
          </a:stretch>
        </p:blipFill>
        <p:spPr bwMode="auto">
          <a:xfrm>
            <a:off x="4844190" y="2214563"/>
            <a:ext cx="3643445" cy="3878262"/>
          </a:xfrm>
          <a:prstGeom prst="rect">
            <a:avLst/>
          </a:prstGeom>
          <a:noFill/>
          <a:ln w="9525">
            <a:noFill/>
            <a:miter lim="800000"/>
            <a:headEnd/>
            <a:tailEnd/>
          </a:ln>
        </p:spPr>
      </p:pic>
    </p:spTree>
    <p:extLst>
      <p:ext uri="{BB962C8B-B14F-4D97-AF65-F5344CB8AC3E}">
        <p14:creationId xmlns:p14="http://schemas.microsoft.com/office/powerpoint/2010/main" val="343521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title="Prestation de serment du chancelier Phelypeaux "/>
          <p:cNvPicPr>
            <a:picLocks noGrp="1" noChangeAspect="1"/>
          </p:cNvPicPr>
          <p:nvPr>
            <p:ph type="pic" idx="1"/>
          </p:nvPr>
        </p:nvPicPr>
        <p:blipFill>
          <a:blip r:embed="rId2" cstate="screen">
            <a:extLst>
              <a:ext uri="{28A0092B-C50C-407E-A947-70E740481C1C}">
                <a14:useLocalDpi xmlns:a14="http://schemas.microsoft.com/office/drawing/2010/main"/>
              </a:ext>
            </a:extLst>
          </a:blip>
          <a:srcRect t="24" b="24"/>
          <a:stretch>
            <a:fillRect/>
          </a:stretch>
        </p:blipFill>
        <p:spPr bwMode="auto">
          <a:prstGeom prst="rect">
            <a:avLst/>
          </a:prstGeom>
          <a:noFill/>
          <a:ln w="9525">
            <a:noFill/>
            <a:miter lim="800000"/>
            <a:headEnd/>
            <a:tailEnd/>
          </a:ln>
        </p:spPr>
      </p:pic>
      <p:sp>
        <p:nvSpPr>
          <p:cNvPr id="3" name="Text Placeholder 2"/>
          <p:cNvSpPr>
            <a:spLocks noGrp="1"/>
          </p:cNvSpPr>
          <p:nvPr>
            <p:ph type="body" sz="half" idx="2"/>
          </p:nvPr>
        </p:nvSpPr>
        <p:spPr/>
        <p:txBody>
          <a:bodyPr>
            <a:normAutofit fontScale="85000" lnSpcReduction="10000"/>
          </a:bodyPr>
          <a:lstStyle/>
          <a:p>
            <a:r>
              <a:rPr lang="fr-FR" i="1" dirty="0"/>
              <a:t>Prestation de serment du chancelier </a:t>
            </a:r>
            <a:r>
              <a:rPr lang="fr-FR" i="1" dirty="0" err="1"/>
              <a:t>Phélypeaux</a:t>
            </a:r>
            <a:r>
              <a:rPr lang="fr-FR" i="1" dirty="0"/>
              <a:t> </a:t>
            </a:r>
          </a:p>
          <a:p>
            <a:r>
              <a:rPr lang="fr-FR" i="1" dirty="0"/>
              <a:t>dans les mains de Louis XIV </a:t>
            </a:r>
            <a:r>
              <a:rPr lang="fr-FR" dirty="0"/>
              <a:t>pour la charge de chancelier garde des sceaux de France le 9 septembre 1699</a:t>
            </a:r>
            <a:endParaRPr lang="el-GR" dirty="0"/>
          </a:p>
        </p:txBody>
      </p:sp>
      <p:sp>
        <p:nvSpPr>
          <p:cNvPr id="2" name="Title 1"/>
          <p:cNvSpPr>
            <a:spLocks noGrp="1"/>
          </p:cNvSpPr>
          <p:nvPr>
            <p:ph type="title"/>
          </p:nvPr>
        </p:nvSpPr>
        <p:spPr/>
        <p:txBody>
          <a:bodyPr>
            <a:normAutofit fontScale="90000"/>
          </a:bodyPr>
          <a:lstStyle/>
          <a:p>
            <a:r>
              <a:rPr lang="fr-FR" dirty="0"/>
              <a:t>Prestation de serment </a:t>
            </a:r>
            <a:br>
              <a:rPr lang="fr-FR" dirty="0"/>
            </a:br>
            <a:r>
              <a:rPr lang="fr-FR" dirty="0"/>
              <a:t>du chancelier </a:t>
            </a:r>
            <a:r>
              <a:rPr lang="fr-FR" dirty="0" err="1"/>
              <a:t>Phélypeaux</a:t>
            </a:r>
            <a:endParaRPr lang="en-GB" dirty="0"/>
          </a:p>
        </p:txBody>
      </p:sp>
    </p:spTree>
    <p:extLst>
      <p:ext uri="{BB962C8B-B14F-4D97-AF65-F5344CB8AC3E}">
        <p14:creationId xmlns:p14="http://schemas.microsoft.com/office/powerpoint/2010/main" val="43717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a:t>La politique expansionniste </a:t>
            </a:r>
            <a:br>
              <a:rPr lang="fr-FR" dirty="0"/>
            </a:br>
            <a:r>
              <a:rPr lang="fr-FR" dirty="0"/>
              <a:t>de Louis XIV</a:t>
            </a:r>
            <a:endParaRPr lang="el-GR" dirty="0"/>
          </a:p>
        </p:txBody>
      </p:sp>
      <p:sp>
        <p:nvSpPr>
          <p:cNvPr id="6" name="Content Placeholder 5"/>
          <p:cNvSpPr>
            <a:spLocks noGrp="1"/>
          </p:cNvSpPr>
          <p:nvPr>
            <p:ph idx="1"/>
          </p:nvPr>
        </p:nvSpPr>
        <p:spPr/>
        <p:txBody>
          <a:bodyPr/>
          <a:lstStyle/>
          <a:p>
            <a:r>
              <a:rPr lang="fr-FR" dirty="0"/>
              <a:t>La guerre de Dévolution ou de Flandre (1667-68)</a:t>
            </a:r>
          </a:p>
          <a:p>
            <a:r>
              <a:rPr lang="fr-FR" dirty="0"/>
              <a:t>La guerre de Hollande (1672-78)</a:t>
            </a:r>
          </a:p>
          <a:p>
            <a:r>
              <a:rPr lang="fr-FR" dirty="0"/>
              <a:t>La politique dite des réunions (1678-1681)</a:t>
            </a:r>
          </a:p>
          <a:p>
            <a:r>
              <a:rPr lang="fr-FR" dirty="0"/>
              <a:t>La guerre de Succession d’Espagne (1702-1713)</a:t>
            </a:r>
          </a:p>
          <a:p>
            <a:endParaRPr lang="el-GR" dirty="0"/>
          </a:p>
        </p:txBody>
      </p:sp>
    </p:spTree>
    <p:extLst>
      <p:ext uri="{BB962C8B-B14F-4D97-AF65-F5344CB8AC3E}">
        <p14:creationId xmlns:p14="http://schemas.microsoft.com/office/powerpoint/2010/main" val="130562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Bilan du règne de Louis XIV </a:t>
            </a:r>
            <a:endParaRPr lang="el-GR" dirty="0"/>
          </a:p>
        </p:txBody>
      </p:sp>
      <p:sp>
        <p:nvSpPr>
          <p:cNvPr id="4" name="Text Placeholder 3"/>
          <p:cNvSpPr>
            <a:spLocks noGrp="1"/>
          </p:cNvSpPr>
          <p:nvPr>
            <p:ph type="body" idx="1"/>
          </p:nvPr>
        </p:nvSpPr>
        <p:spPr>
          <a:xfrm>
            <a:off x="457200" y="1574254"/>
            <a:ext cx="8229600" cy="639762"/>
          </a:xfrm>
        </p:spPr>
        <p:txBody>
          <a:bodyPr/>
          <a:lstStyle/>
          <a:p>
            <a:r>
              <a:rPr lang="fr-FR" dirty="0"/>
              <a:t>À la mort de Louis XIV en 1715  le bilan est contrasté </a:t>
            </a:r>
          </a:p>
        </p:txBody>
      </p:sp>
      <p:sp>
        <p:nvSpPr>
          <p:cNvPr id="3" name="Content Placeholder 2"/>
          <p:cNvSpPr>
            <a:spLocks noGrp="1"/>
          </p:cNvSpPr>
          <p:nvPr>
            <p:ph sz="half" idx="2"/>
          </p:nvPr>
        </p:nvSpPr>
        <p:spPr/>
        <p:txBody>
          <a:bodyPr>
            <a:normAutofit/>
          </a:bodyPr>
          <a:lstStyle/>
          <a:p>
            <a:r>
              <a:rPr lang="fr-FR" dirty="0"/>
              <a:t>Centralisation étatique </a:t>
            </a:r>
          </a:p>
          <a:p>
            <a:r>
              <a:rPr lang="fr-FR" dirty="0"/>
              <a:t>a fait face à des coalitions européennes </a:t>
            </a:r>
          </a:p>
          <a:p>
            <a:r>
              <a:rPr lang="fr-FR" dirty="0"/>
              <a:t>Agrandissement territorial du pays</a:t>
            </a:r>
          </a:p>
          <a:p>
            <a:r>
              <a:rPr lang="fr-FR" dirty="0"/>
              <a:t>Rayonnement de la langue et de la civilisation françaises </a:t>
            </a:r>
          </a:p>
          <a:p>
            <a:endParaRPr lang="el-GR" dirty="0"/>
          </a:p>
        </p:txBody>
      </p:sp>
      <p:sp>
        <p:nvSpPr>
          <p:cNvPr id="6" name="Content Placeholder 5"/>
          <p:cNvSpPr>
            <a:spLocks noGrp="1"/>
          </p:cNvSpPr>
          <p:nvPr>
            <p:ph sz="quarter" idx="4"/>
          </p:nvPr>
        </p:nvSpPr>
        <p:spPr/>
        <p:txBody>
          <a:bodyPr/>
          <a:lstStyle/>
          <a:p>
            <a:r>
              <a:rPr lang="fr-FR" dirty="0"/>
              <a:t>Énorme dette publique </a:t>
            </a:r>
          </a:p>
          <a:p>
            <a:r>
              <a:rPr lang="fr-FR" dirty="0"/>
              <a:t>Augmentation des impôts</a:t>
            </a:r>
          </a:p>
          <a:p>
            <a:r>
              <a:rPr lang="fr-FR" dirty="0"/>
              <a:t>Disettes (1693-1694), (1709-1710)</a:t>
            </a:r>
          </a:p>
          <a:p>
            <a:r>
              <a:rPr lang="fr-FR" dirty="0"/>
              <a:t>Misère du peuple </a:t>
            </a:r>
          </a:p>
          <a:p>
            <a:r>
              <a:rPr lang="fr-FR" dirty="0"/>
              <a:t>Richesse des financiers créée par la politique fiscale royale</a:t>
            </a:r>
          </a:p>
          <a:p>
            <a:r>
              <a:rPr lang="fr-FR" dirty="0"/>
              <a:t>Prépondérance anglaise </a:t>
            </a:r>
          </a:p>
          <a:p>
            <a:endParaRPr lang="el-GR" dirty="0"/>
          </a:p>
        </p:txBody>
      </p:sp>
    </p:spTree>
    <p:extLst>
      <p:ext uri="{BB962C8B-B14F-4D97-AF65-F5344CB8AC3E}">
        <p14:creationId xmlns:p14="http://schemas.microsoft.com/office/powerpoint/2010/main" val="656340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Sacre de Louis XIV  à Reims (1654)</a:t>
            </a:r>
            <a:endParaRPr lang="el-GR" dirty="0"/>
          </a:p>
        </p:txBody>
      </p:sp>
      <p:pic>
        <p:nvPicPr>
          <p:cNvPr id="7" name="Espace réservé du contenu 6" title="Sacre de Louis XIV  à Reims "/>
          <p:cNvPicPr>
            <a:picLocks noGrp="1" noChangeAspect="1"/>
          </p:cNvPicPr>
          <p:nvPr>
            <p:ph sz="half" idx="1"/>
          </p:nvPr>
        </p:nvPicPr>
        <p:blipFill>
          <a:blip r:embed="rId2" cstate="screen">
            <a:extLst>
              <a:ext uri="{28A0092B-C50C-407E-A947-70E740481C1C}">
                <a14:useLocalDpi xmlns:a14="http://schemas.microsoft.com/office/drawing/2010/main"/>
              </a:ext>
            </a:extLst>
          </a:blip>
          <a:srcRect l="4266" r="4266"/>
          <a:stretch>
            <a:fillRect/>
          </a:stretch>
        </p:blipFill>
        <p:spPr bwMode="auto">
          <a:xfrm>
            <a:off x="457199" y="1844824"/>
            <a:ext cx="4710421" cy="3532845"/>
          </a:xfrm>
          <a:prstGeom prst="rect">
            <a:avLst/>
          </a:prstGeom>
          <a:noFill/>
          <a:ln w="9525">
            <a:noFill/>
            <a:miter lim="800000"/>
            <a:headEnd/>
            <a:tailEnd/>
          </a:ln>
        </p:spPr>
      </p:pic>
      <p:pic>
        <p:nvPicPr>
          <p:cNvPr id="8" name="Image 6" title="Sacre de Louis XIV  à Reims "/>
          <p:cNvPicPr>
            <a:picLocks noGrp="1" noChangeAspect="1"/>
          </p:cNvPicPr>
          <p:nvPr>
            <p:ph sz="half" idx="2"/>
          </p:nvPr>
        </p:nvPicPr>
        <p:blipFill>
          <a:blip r:embed="rId3" cstate="screen">
            <a:extLst>
              <a:ext uri="{28A0092B-C50C-407E-A947-70E740481C1C}">
                <a14:useLocalDpi xmlns:a14="http://schemas.microsoft.com/office/drawing/2010/main"/>
              </a:ext>
            </a:extLst>
          </a:blip>
          <a:srcRect l="-39347" r="-39347"/>
          <a:stretch>
            <a:fillRect/>
          </a:stretch>
        </p:blipFill>
        <p:spPr bwMode="auto">
          <a:xfrm>
            <a:off x="4648200" y="1700808"/>
            <a:ext cx="4902462" cy="3676849"/>
          </a:xfrm>
          <a:prstGeom prst="rect">
            <a:avLst/>
          </a:prstGeom>
          <a:noFill/>
          <a:ln w="9525">
            <a:noFill/>
            <a:miter lim="800000"/>
            <a:headEnd/>
            <a:tailEnd/>
          </a:ln>
        </p:spPr>
      </p:pic>
    </p:spTree>
    <p:extLst>
      <p:ext uri="{BB962C8B-B14F-4D97-AF65-F5344CB8AC3E}">
        <p14:creationId xmlns:p14="http://schemas.microsoft.com/office/powerpoint/2010/main" val="3027508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La fin du règne de Louis XIV</a:t>
            </a:r>
            <a:endParaRPr lang="el-GR" dirty="0"/>
          </a:p>
        </p:txBody>
      </p:sp>
      <p:sp>
        <p:nvSpPr>
          <p:cNvPr id="8" name="Content Placeholder 7"/>
          <p:cNvSpPr>
            <a:spLocks noGrp="1"/>
          </p:cNvSpPr>
          <p:nvPr>
            <p:ph idx="1"/>
          </p:nvPr>
        </p:nvSpPr>
        <p:spPr>
          <a:xfrm>
            <a:off x="464156" y="1556792"/>
            <a:ext cx="8428324" cy="4608512"/>
          </a:xfrm>
        </p:spPr>
        <p:txBody>
          <a:bodyPr>
            <a:normAutofit lnSpcReduction="10000"/>
          </a:bodyPr>
          <a:lstStyle/>
          <a:p>
            <a:r>
              <a:rPr lang="fr-FR" sz="3100" dirty="0"/>
              <a:t>Dans </a:t>
            </a:r>
            <a:r>
              <a:rPr lang="fr-FR" sz="3100" i="1" dirty="0"/>
              <a:t>Les aventures de Télémaque </a:t>
            </a:r>
            <a:r>
              <a:rPr lang="fr-FR" sz="3100" dirty="0"/>
              <a:t>(1699), Fénelon juge sévèrement la politique de Louis XIV </a:t>
            </a:r>
          </a:p>
          <a:p>
            <a:r>
              <a:rPr lang="fr-FR" sz="3100" dirty="0"/>
              <a:t>Fénelon prône l’amour pour la paix. Le monarque doit agir pour le bien public</a:t>
            </a:r>
          </a:p>
          <a:p>
            <a:endParaRPr lang="fr-FR" sz="3100" dirty="0"/>
          </a:p>
          <a:p>
            <a:r>
              <a:rPr lang="fr-FR" sz="3100" dirty="0"/>
              <a:t>Dans l’</a:t>
            </a:r>
            <a:r>
              <a:rPr lang="fr-FR" sz="3100" i="1" dirty="0"/>
              <a:t>Oraison funèbre de Louis XIV</a:t>
            </a:r>
            <a:r>
              <a:rPr lang="fr-FR" sz="3100" dirty="0"/>
              <a:t>, Massillon montre les limites et les échecs de la politique ambitieuse du roi</a:t>
            </a:r>
          </a:p>
          <a:p>
            <a:endParaRPr lang="el-GR" dirty="0"/>
          </a:p>
        </p:txBody>
      </p:sp>
    </p:spTree>
    <p:extLst>
      <p:ext uri="{BB962C8B-B14F-4D97-AF65-F5344CB8AC3E}">
        <p14:creationId xmlns:p14="http://schemas.microsoft.com/office/powerpoint/2010/main" val="424465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Après Louis XIV</a:t>
            </a:r>
            <a:endParaRPr lang="el-GR" dirty="0"/>
          </a:p>
        </p:txBody>
      </p:sp>
      <p:sp>
        <p:nvSpPr>
          <p:cNvPr id="3" name="Content Placeholder 2"/>
          <p:cNvSpPr>
            <a:spLocks noGrp="1"/>
          </p:cNvSpPr>
          <p:nvPr>
            <p:ph idx="1"/>
          </p:nvPr>
        </p:nvSpPr>
        <p:spPr/>
        <p:txBody>
          <a:bodyPr>
            <a:normAutofit fontScale="85000" lnSpcReduction="10000"/>
          </a:bodyPr>
          <a:lstStyle/>
          <a:p>
            <a:r>
              <a:rPr lang="fr-FR" dirty="0"/>
              <a:t>Philippe d’Orléans, </a:t>
            </a:r>
            <a:r>
              <a:rPr lang="fr-FR" b="1" dirty="0"/>
              <a:t>le régent</a:t>
            </a:r>
            <a:r>
              <a:rPr lang="fr-FR" dirty="0"/>
              <a:t>, fait casser par le parlement de Paris le testament de Louis XIV qui prévoyait la présence des princes légitimés dans le Conseil de Régence.  En récompense, il restitue au parlement le droit de faire des remontrances </a:t>
            </a:r>
          </a:p>
          <a:p>
            <a:r>
              <a:rPr lang="fr-FR" b="1" dirty="0"/>
              <a:t>Polysynodie</a:t>
            </a:r>
            <a:r>
              <a:rPr lang="fr-FR" dirty="0"/>
              <a:t> : (1715-1718) système de gouvernement qui remplace chaque secrétaire d'État par un conseil d'État composé par des membres de la haute noblesse</a:t>
            </a:r>
          </a:p>
          <a:p>
            <a:r>
              <a:rPr lang="fr-FR" dirty="0"/>
              <a:t>Le duc de Saint-Simon élabore des plans de réforme visant à la suppression des intendants et des ministres </a:t>
            </a:r>
          </a:p>
        </p:txBody>
      </p:sp>
    </p:spTree>
    <p:extLst>
      <p:ext uri="{BB962C8B-B14F-4D97-AF65-F5344CB8AC3E}">
        <p14:creationId xmlns:p14="http://schemas.microsoft.com/office/powerpoint/2010/main" val="2660984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a:solidFill>
                  <a:srgbClr val="5075BC"/>
                </a:solidFill>
              </a:rPr>
              <a:t>Τέλος Ενότητας</a:t>
            </a:r>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49580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Χρηματοδότηση</a:t>
            </a: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a:t>Το παρόν εκπαιδευτικό υλικό έχει αναπτυχθεί στο πλαίσιο του εκπαιδευτικού έργου του διδάσκοντα.</a:t>
            </a:r>
            <a:endParaRPr lang="en-US" sz="2000" dirty="0"/>
          </a:p>
          <a:p>
            <a:r>
              <a:rPr lang="el-GR" sz="2000" dirty="0"/>
              <a:t>Το έργο «</a:t>
            </a:r>
            <a:r>
              <a:rPr lang="el-GR" sz="2000" b="1" dirty="0"/>
              <a:t>Ανοικτά Ακαδημαϊκά Μαθήματα στο Πανεπιστήμιο Αθηνών</a:t>
            </a:r>
            <a:r>
              <a:rPr lang="el-GR" sz="2000" dirty="0"/>
              <a:t>» έχει χρηματοδοτήσει μόνο την αναδιαμόρφωση του εκπαιδευτικού υλικού. </a:t>
            </a:r>
            <a:endParaRPr lang="en-US" sz="2000" dirty="0"/>
          </a:p>
          <a:p>
            <a:r>
              <a:rPr lang="el-GR" sz="2000" dirty="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572180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a:t>Σημειώματα</a:t>
            </a:r>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4286737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Εκδόσεων</a:t>
            </a:r>
            <a:r>
              <a:rPr lang="en-US" dirty="0"/>
              <a:t> </a:t>
            </a:r>
            <a:r>
              <a:rPr lang="el-GR" dirty="0"/>
              <a:t>Έργου</a:t>
            </a: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GB" sz="2000" dirty="0"/>
              <a:t>1</a:t>
            </a:r>
            <a:r>
              <a:rPr lang="el-GR" sz="2000" dirty="0"/>
              <a:t>.</a:t>
            </a:r>
            <a:r>
              <a:rPr lang="en-GB" sz="2000" dirty="0"/>
              <a:t>0</a:t>
            </a:r>
            <a:r>
              <a:rPr lang="el-GR" sz="2000" dirty="0"/>
              <a:t>.  </a:t>
            </a:r>
          </a:p>
          <a:p>
            <a:endParaRPr lang="el-GR" sz="2000" dirty="0"/>
          </a:p>
        </p:txBody>
      </p:sp>
    </p:spTree>
    <p:extLst>
      <p:ext uri="{BB962C8B-B14F-4D97-AF65-F5344CB8AC3E}">
        <p14:creationId xmlns:p14="http://schemas.microsoft.com/office/powerpoint/2010/main" val="4027657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Αναφοράς</a:t>
            </a:r>
          </a:p>
        </p:txBody>
      </p:sp>
      <p:sp>
        <p:nvSpPr>
          <p:cNvPr id="3" name="Content Placeholder 2"/>
          <p:cNvSpPr>
            <a:spLocks noGrp="1"/>
          </p:cNvSpPr>
          <p:nvPr>
            <p:ph idx="1"/>
          </p:nvPr>
        </p:nvSpPr>
        <p:spPr/>
        <p:txBody>
          <a:bodyPr>
            <a:normAutofit/>
          </a:bodyPr>
          <a:lstStyle/>
          <a:p>
            <a:pPr mar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a:t>
            </a:r>
            <a:r>
              <a:rPr lang="en-US" sz="2000" dirty="0"/>
              <a:t>, </a:t>
            </a:r>
            <a:r>
              <a:rPr lang="el-GR" sz="2000" dirty="0"/>
              <a:t>Ειρήνη Αποστόλου 2015. Ειρήνη Αποστόλου. «Εκφάνσεις της Πολιτισμικής Ζωής στη Σύγχρονη Γαλλία. Ενότητα </a:t>
            </a:r>
            <a:r>
              <a:rPr lang="fr-FR" sz="2000" dirty="0"/>
              <a:t>9: La monarchie absolue de droit divin</a:t>
            </a:r>
            <a:r>
              <a:rPr lang="el-GR" sz="2000" dirty="0"/>
              <a:t>». Έκδοση: 1.0. Αθήνα 2015. Διαθέσιμο από τη δικτυακή διεύθυνση: </a:t>
            </a:r>
            <a:r>
              <a:rPr lang="fr-FR" sz="2000" dirty="0">
                <a:hlinkClick r:id="rId3"/>
              </a:rPr>
              <a:t>http://opencourses.uoa.gr/courses/FRL5</a:t>
            </a:r>
            <a:r>
              <a:rPr lang="el-GR" sz="2000" dirty="0"/>
              <a:t>. </a:t>
            </a:r>
          </a:p>
          <a:p>
            <a:endParaRPr lang="el-GR" sz="2000" dirty="0"/>
          </a:p>
        </p:txBody>
      </p:sp>
    </p:spTree>
    <p:extLst>
      <p:ext uri="{BB962C8B-B14F-4D97-AF65-F5344CB8AC3E}">
        <p14:creationId xmlns:p14="http://schemas.microsoft.com/office/powerpoint/2010/main" val="2932120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Αδειοδότησης</a:t>
            </a:r>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7670" y="2420888"/>
            <a:ext cx="1648660" cy="57606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τόπο</a:t>
            </a:r>
            <a:endParaRPr lang="en-US" dirty="0"/>
          </a:p>
          <a:p>
            <a:pPr marL="342900" lvl="0" indent="-342900">
              <a:buFont typeface="Arial" panose="020B0604020202020204" pitchFamily="34" charset="0"/>
              <a:buChar char="•"/>
            </a:pPr>
            <a:endParaRPr lang="el-GR" dirty="0"/>
          </a:p>
          <a:p>
            <a:r>
              <a:rPr lang="el-GR" dirty="0"/>
              <a:t>Ο 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142366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Σημειωμάτων</a:t>
            </a:r>
          </a:p>
        </p:txBody>
      </p:sp>
      <p:sp>
        <p:nvSpPr>
          <p:cNvPr id="3" name="Content Placeholder 2"/>
          <p:cNvSpPr>
            <a:spLocks noGrp="1"/>
          </p:cNvSpPr>
          <p:nvPr>
            <p:ph idx="1"/>
          </p:nvPr>
        </p:nvSpPr>
        <p:spPr/>
        <p:txBody>
          <a:bodyPr>
            <a:normAutofit/>
          </a:bodyPr>
          <a:lstStyle/>
          <a:p>
            <a:pPr marL="0" indent="0">
              <a:buNone/>
            </a:pPr>
            <a:r>
              <a:rPr lang="el-GR" sz="2400" dirty="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a:t>η </a:t>
            </a:r>
            <a:r>
              <a:rPr lang="en-US" sz="2000" dirty="0" err="1"/>
              <a:t>δήλωση</a:t>
            </a:r>
            <a:r>
              <a:rPr lang="en-US" sz="2000" dirty="0"/>
              <a:t> </a:t>
            </a:r>
            <a:r>
              <a:rPr lang="el-GR" sz="2000" dirty="0" err="1"/>
              <a:t>Δ</a:t>
            </a:r>
            <a:r>
              <a:rPr lang="en-US" sz="2000" dirty="0"/>
              <a:t>ια</a:t>
            </a:r>
            <a:r>
              <a:rPr lang="en-US" sz="2000" dirty="0" err="1"/>
              <a:t>τήρησης</a:t>
            </a:r>
            <a:r>
              <a:rPr lang="en-US" sz="2000" dirty="0"/>
              <a:t> Σημειωμάτων</a:t>
            </a:r>
            <a:endParaRPr lang="el-GR" sz="2000" dirty="0"/>
          </a:p>
          <a:p>
            <a:pPr lvl="1">
              <a:buFont typeface="Wingdings" panose="05000000000000000000" pitchFamily="2" charset="2"/>
              <a:buChar char="§"/>
            </a:pPr>
            <a:r>
              <a:rPr lang="el-GR" sz="2000" dirty="0"/>
              <a:t>το Σημείωμα Χρήσης Έργων Τρίτων (εφόσον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86172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Τρίτων</a:t>
            </a:r>
          </a:p>
        </p:txBody>
      </p:sp>
      <p:sp>
        <p:nvSpPr>
          <p:cNvPr id="3" name="Content Placeholder 2"/>
          <p:cNvSpPr>
            <a:spLocks noGrp="1"/>
          </p:cNvSpPr>
          <p:nvPr>
            <p:ph idx="1"/>
          </p:nvPr>
        </p:nvSpPr>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της συγγραφέως 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2000" dirty="0"/>
          </a:p>
          <a:p>
            <a:pPr marL="0" indent="0">
              <a:buNone/>
            </a:pPr>
            <a:r>
              <a:rPr lang="el-GR" sz="2000" dirty="0"/>
              <a:t>Οι φωτογραφίες που περιέχονται στην παρουσίαση προέρχονται από τους </a:t>
            </a:r>
            <a:r>
              <a:rPr lang="el-GR" sz="2000" dirty="0" err="1"/>
              <a:t>ιστοχώρους</a:t>
            </a:r>
            <a:r>
              <a:rPr lang="el-GR" sz="2000" dirty="0"/>
              <a:t> </a:t>
            </a:r>
            <a:r>
              <a:rPr lang="en-GB" sz="2000" dirty="0"/>
              <a:t>commons.wikimedia.org </a:t>
            </a:r>
            <a:r>
              <a:rPr lang="el-GR" sz="2000" dirty="0"/>
              <a:t>/</a:t>
            </a:r>
            <a:r>
              <a:rPr lang="en-US" sz="2000" dirty="0"/>
              <a:t> wikipedia.com</a:t>
            </a:r>
            <a:r>
              <a:rPr lang="en-GB" sz="2000" dirty="0"/>
              <a:t> </a:t>
            </a:r>
            <a:r>
              <a:rPr lang="el-GR" sz="2000" dirty="0"/>
              <a:t>και είναι ελεύθερα διαθέσιμες με άδεια κοινού κτήματος (</a:t>
            </a:r>
            <a:r>
              <a:rPr lang="el-GR" sz="2000" dirty="0" err="1"/>
              <a:t>Public</a:t>
            </a:r>
            <a:r>
              <a:rPr lang="el-GR" sz="2000" dirty="0"/>
              <a:t> </a:t>
            </a:r>
            <a:r>
              <a:rPr lang="el-GR" sz="2000" dirty="0" err="1"/>
              <a:t>Domain</a:t>
            </a:r>
            <a:r>
              <a:rPr lang="el-GR" sz="2000" dirty="0"/>
              <a:t>)."</a:t>
            </a:r>
          </a:p>
        </p:txBody>
      </p:sp>
    </p:spTree>
    <p:extLst>
      <p:ext uri="{BB962C8B-B14F-4D97-AF65-F5344CB8AC3E}">
        <p14:creationId xmlns:p14="http://schemas.microsoft.com/office/powerpoint/2010/main" val="222671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title="Le toucher des écrouelles "/>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24366" r="-24366"/>
          <a:stretch/>
        </p:blipFill>
        <p:spPr>
          <a:xfrm>
            <a:off x="877888" y="1004559"/>
            <a:ext cx="6934472" cy="4368657"/>
          </a:xfrm>
          <a:prstGeom prst="rect">
            <a:avLst/>
          </a:prstGeom>
        </p:spPr>
      </p:pic>
      <p:sp>
        <p:nvSpPr>
          <p:cNvPr id="6" name="Text Placeholder 5"/>
          <p:cNvSpPr>
            <a:spLocks noGrp="1"/>
          </p:cNvSpPr>
          <p:nvPr>
            <p:ph type="body" sz="half" idx="2"/>
          </p:nvPr>
        </p:nvSpPr>
        <p:spPr>
          <a:xfrm>
            <a:off x="1691680" y="5445224"/>
            <a:ext cx="5587008" cy="720080"/>
          </a:xfrm>
        </p:spPr>
        <p:txBody>
          <a:bodyPr>
            <a:normAutofit/>
          </a:bodyPr>
          <a:lstStyle/>
          <a:p>
            <a:pPr algn="ctr"/>
            <a:r>
              <a:rPr lang="fr-FR" i="1" dirty="0"/>
              <a:t>Le toucher des écrouelles</a:t>
            </a:r>
          </a:p>
          <a:p>
            <a:pPr algn="ctr"/>
            <a:r>
              <a:rPr lang="fr-FR" sz="1400" i="1" dirty="0"/>
              <a:t>tableau exécuté par Jouvenel </a:t>
            </a:r>
            <a:endParaRPr lang="el-GR" sz="1400" i="1" dirty="0"/>
          </a:p>
          <a:p>
            <a:endParaRPr lang="el-GR" dirty="0"/>
          </a:p>
        </p:txBody>
      </p:sp>
      <p:sp>
        <p:nvSpPr>
          <p:cNvPr id="2" name="Title 1"/>
          <p:cNvSpPr>
            <a:spLocks noGrp="1"/>
          </p:cNvSpPr>
          <p:nvPr>
            <p:ph type="title"/>
          </p:nvPr>
        </p:nvSpPr>
        <p:spPr/>
        <p:txBody>
          <a:bodyPr>
            <a:normAutofit fontScale="90000"/>
          </a:bodyPr>
          <a:lstStyle/>
          <a:p>
            <a:r>
              <a:rPr lang="fr-FR" dirty="0"/>
              <a:t>Le roi thaumaturge </a:t>
            </a:r>
            <a:br>
              <a:rPr lang="fr-FR" dirty="0"/>
            </a:br>
            <a:endParaRPr lang="el-GR" dirty="0"/>
          </a:p>
        </p:txBody>
      </p:sp>
    </p:spTree>
    <p:extLst>
      <p:ext uri="{BB962C8B-B14F-4D97-AF65-F5344CB8AC3E}">
        <p14:creationId xmlns:p14="http://schemas.microsoft.com/office/powerpoint/2010/main" val="201136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La monarchie absolue de droit divin </a:t>
            </a:r>
            <a:r>
              <a:rPr lang="fr-FR" dirty="0">
                <a:solidFill>
                  <a:schemeClr val="tx1"/>
                </a:solidFill>
              </a:rPr>
              <a:t>II</a:t>
            </a:r>
            <a:endParaRPr lang="el-GR" dirty="0">
              <a:solidFill>
                <a:schemeClr val="tx1"/>
              </a:solidFill>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startAt="2"/>
            </a:pPr>
            <a:r>
              <a:rPr lang="fr-FR" b="1" dirty="0"/>
              <a:t>La monarchie française est appuyée sur le fondement féodal du suzerain suprême</a:t>
            </a:r>
          </a:p>
          <a:p>
            <a:r>
              <a:rPr lang="fr-FR" dirty="0"/>
              <a:t>loi salique : continuité dynastique basée sur la primogéniture masculine en ligne directe. </a:t>
            </a:r>
          </a:p>
          <a:p>
            <a:r>
              <a:rPr lang="fr-FR" dirty="0"/>
              <a:t>Le roi ne peut pas choisir son successeur</a:t>
            </a:r>
          </a:p>
          <a:p>
            <a:r>
              <a:rPr lang="fr-FR" dirty="0"/>
              <a:t>Les femmes sont exclues de la succession</a:t>
            </a:r>
          </a:p>
          <a:p>
            <a:r>
              <a:rPr lang="fr-FR" dirty="0"/>
              <a:t>Le roi :</a:t>
            </a:r>
          </a:p>
          <a:p>
            <a:pPr lvl="1"/>
            <a:r>
              <a:rPr lang="fr-FR" dirty="0"/>
              <a:t>incarne la nation française</a:t>
            </a:r>
          </a:p>
          <a:p>
            <a:pPr lvl="1"/>
            <a:r>
              <a:rPr lang="fr-FR" dirty="0"/>
              <a:t>détient tous les pouvoirs (législatif, exécutif, judiciaire)</a:t>
            </a:r>
          </a:p>
          <a:p>
            <a:endParaRPr lang="el-GR" dirty="0"/>
          </a:p>
        </p:txBody>
      </p:sp>
    </p:spTree>
    <p:extLst>
      <p:ext uri="{BB962C8B-B14F-4D97-AF65-F5344CB8AC3E}">
        <p14:creationId xmlns:p14="http://schemas.microsoft.com/office/powerpoint/2010/main" val="227785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L’affermissement de l’absolutisme</a:t>
            </a:r>
            <a:endParaRPr lang="el-GR" dirty="0"/>
          </a:p>
        </p:txBody>
      </p:sp>
      <p:sp>
        <p:nvSpPr>
          <p:cNvPr id="3" name="Content Placeholder 2"/>
          <p:cNvSpPr>
            <a:spLocks noGrp="1"/>
          </p:cNvSpPr>
          <p:nvPr>
            <p:ph idx="1"/>
          </p:nvPr>
        </p:nvSpPr>
        <p:spPr/>
        <p:txBody>
          <a:bodyPr/>
          <a:lstStyle/>
          <a:p>
            <a:r>
              <a:rPr lang="fr-FR" dirty="0"/>
              <a:t>Constitution progressive d’un appareil administratif centralisé </a:t>
            </a:r>
          </a:p>
          <a:p>
            <a:r>
              <a:rPr lang="fr-FR" dirty="0"/>
              <a:t>La première phase de la centralisation monarchique est réalisée sous Louis XIII et sous la Régence d’Anne d’Autriche </a:t>
            </a:r>
          </a:p>
          <a:p>
            <a:endParaRPr lang="el-GR" dirty="0"/>
          </a:p>
        </p:txBody>
      </p:sp>
    </p:spTree>
    <p:extLst>
      <p:ext uri="{BB962C8B-B14F-4D97-AF65-F5344CB8AC3E}">
        <p14:creationId xmlns:p14="http://schemas.microsoft.com/office/powerpoint/2010/main" val="2714204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L’affermissement de l’absolutisme (suite)</a:t>
            </a:r>
            <a:endParaRPr lang="el-GR" dirty="0"/>
          </a:p>
        </p:txBody>
      </p:sp>
      <p:sp>
        <p:nvSpPr>
          <p:cNvPr id="3" name="Content Placeholder 2"/>
          <p:cNvSpPr>
            <a:spLocks noGrp="1"/>
          </p:cNvSpPr>
          <p:nvPr>
            <p:ph idx="1"/>
          </p:nvPr>
        </p:nvSpPr>
        <p:spPr/>
        <p:txBody>
          <a:bodyPr>
            <a:normAutofit fontScale="62500" lnSpcReduction="20000"/>
          </a:bodyPr>
          <a:lstStyle/>
          <a:p>
            <a:r>
              <a:rPr lang="fr-FR" b="1" dirty="0"/>
              <a:t>Gouverneurs</a:t>
            </a:r>
            <a:r>
              <a:rPr lang="fr-FR" dirty="0"/>
              <a:t> : </a:t>
            </a:r>
          </a:p>
          <a:p>
            <a:pPr lvl="1"/>
            <a:r>
              <a:rPr lang="fr-FR" dirty="0"/>
              <a:t>réduction de leur rôle sous Henri IV et Louis XIII</a:t>
            </a:r>
          </a:p>
          <a:p>
            <a:pPr lvl="1"/>
            <a:r>
              <a:rPr lang="fr-FR" dirty="0"/>
              <a:t>rôle honorifique sous Louis XIV</a:t>
            </a:r>
          </a:p>
          <a:p>
            <a:r>
              <a:rPr lang="fr-FR" b="1" dirty="0"/>
              <a:t>Intendant de police, justice et finances  </a:t>
            </a:r>
          </a:p>
          <a:p>
            <a:pPr lvl="1"/>
            <a:r>
              <a:rPr lang="fr-FR" dirty="0"/>
              <a:t>Le royaume est divisé en 18 généralités. À leur tête se trouvent des intendants de justice, de police et de finance qui</a:t>
            </a:r>
          </a:p>
          <a:p>
            <a:pPr lvl="2"/>
            <a:r>
              <a:rPr lang="fr-FR" dirty="0"/>
              <a:t>représentent le roi</a:t>
            </a:r>
          </a:p>
          <a:p>
            <a:pPr lvl="2"/>
            <a:r>
              <a:rPr lang="fr-FR" dirty="0"/>
              <a:t>sont nommés par lettre de commission royale</a:t>
            </a:r>
          </a:p>
          <a:p>
            <a:pPr lvl="2"/>
            <a:r>
              <a:rPr lang="fr-FR" dirty="0"/>
              <a:t>sont choisis parmi les maîtres des Requêtes </a:t>
            </a:r>
          </a:p>
          <a:p>
            <a:pPr lvl="2"/>
            <a:r>
              <a:rPr lang="fr-FR" dirty="0"/>
              <a:t>veillent à l’exécution des ordres des Conseils </a:t>
            </a:r>
          </a:p>
          <a:p>
            <a:pPr lvl="2"/>
            <a:r>
              <a:rPr lang="fr-FR" dirty="0"/>
              <a:t>sont aidés par les officiers royaux </a:t>
            </a:r>
          </a:p>
          <a:p>
            <a:r>
              <a:rPr lang="fr-FR" dirty="0"/>
              <a:t>Les </a:t>
            </a:r>
            <a:r>
              <a:rPr lang="fr-FR" b="1" dirty="0"/>
              <a:t>ministres, conseillers, intendants, assistants, </a:t>
            </a:r>
            <a:r>
              <a:rPr lang="fr-FR" dirty="0"/>
              <a:t>sous Louis XIV, sont des serviteurs du roi : nommés /révoqués</a:t>
            </a:r>
          </a:p>
          <a:p>
            <a:endParaRPr lang="el-GR" dirty="0"/>
          </a:p>
        </p:txBody>
      </p:sp>
    </p:spTree>
    <p:extLst>
      <p:ext uri="{BB962C8B-B14F-4D97-AF65-F5344CB8AC3E}">
        <p14:creationId xmlns:p14="http://schemas.microsoft.com/office/powerpoint/2010/main" val="339084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fr-FR" sz="3000" dirty="0"/>
              <a:t>Les manifestations de l’absolutisme sous Louis XIV</a:t>
            </a:r>
            <a:endParaRPr lang="el-GR" sz="3000" dirty="0"/>
          </a:p>
        </p:txBody>
      </p:sp>
      <p:sp>
        <p:nvSpPr>
          <p:cNvPr id="3" name="Content Placeholder 2"/>
          <p:cNvSpPr>
            <a:spLocks noGrp="1"/>
          </p:cNvSpPr>
          <p:nvPr>
            <p:ph idx="1"/>
          </p:nvPr>
        </p:nvSpPr>
        <p:spPr>
          <a:xfrm>
            <a:off x="395536" y="908720"/>
            <a:ext cx="8298220" cy="5400600"/>
          </a:xfrm>
        </p:spPr>
        <p:txBody>
          <a:bodyPr>
            <a:normAutofit fontScale="55000" lnSpcReduction="20000"/>
          </a:bodyPr>
          <a:lstStyle/>
          <a:p>
            <a:pPr marL="0" indent="0">
              <a:buNone/>
            </a:pPr>
            <a:r>
              <a:rPr lang="fr-FR" dirty="0"/>
              <a:t>« L’État c’est moi » est une formule attribuée à Louis XIV, qui est contestée par les historiens</a:t>
            </a:r>
          </a:p>
          <a:p>
            <a:pPr marL="0" indent="0">
              <a:buNone/>
            </a:pPr>
            <a:endParaRPr lang="fr-FR" dirty="0"/>
          </a:p>
          <a:p>
            <a:r>
              <a:rPr lang="fr-FR" dirty="0"/>
              <a:t>Suppression du Premier ministre (ministre principal)</a:t>
            </a:r>
          </a:p>
          <a:p>
            <a:r>
              <a:rPr lang="fr-FR" dirty="0"/>
              <a:t>Centralisation du pouvoir</a:t>
            </a:r>
          </a:p>
          <a:p>
            <a:r>
              <a:rPr lang="fr-FR" dirty="0"/>
              <a:t>La haute noblesse est domestiquée</a:t>
            </a:r>
          </a:p>
          <a:p>
            <a:r>
              <a:rPr lang="fr-FR" dirty="0"/>
              <a:t>Suppression ou limitation du pouvoir des corps et des ordres du royaume </a:t>
            </a:r>
          </a:p>
          <a:p>
            <a:r>
              <a:rPr lang="fr-FR" dirty="0"/>
              <a:t>Les Parlements et les États provinciaux enregistrent les décisions royales sans avoir le droit de faire de remontrances</a:t>
            </a:r>
          </a:p>
          <a:p>
            <a:r>
              <a:rPr lang="fr-FR" dirty="0"/>
              <a:t>Les États généraux et les États provinciaux ne sont plus convoqués </a:t>
            </a:r>
          </a:p>
          <a:p>
            <a:r>
              <a:rPr lang="fr-FR" dirty="0"/>
              <a:t>Le peuple est surveillé par la police </a:t>
            </a:r>
          </a:p>
          <a:p>
            <a:r>
              <a:rPr lang="fr-FR" dirty="0"/>
              <a:t>L’unité religieuse du royaume est rétablie : Édit de Fontainebleau (1685)</a:t>
            </a:r>
          </a:p>
          <a:p>
            <a:r>
              <a:rPr lang="fr-FR" dirty="0"/>
              <a:t>Mise en scène de la gloire royale : la journée du roi et la vie à la cour sont réglées par l’étiquette</a:t>
            </a:r>
          </a:p>
          <a:p>
            <a:r>
              <a:rPr lang="fr-FR" dirty="0"/>
              <a:t>Fondation des Académies royales </a:t>
            </a:r>
          </a:p>
          <a:p>
            <a:endParaRPr lang="el-GR" dirty="0"/>
          </a:p>
        </p:txBody>
      </p:sp>
    </p:spTree>
    <p:extLst>
      <p:ext uri="{BB962C8B-B14F-4D97-AF65-F5344CB8AC3E}">
        <p14:creationId xmlns:p14="http://schemas.microsoft.com/office/powerpoint/2010/main" val="2554346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Louis XIV </a:t>
            </a:r>
            <a:endParaRPr lang="el-GR" dirty="0"/>
          </a:p>
        </p:txBody>
      </p:sp>
      <p:sp>
        <p:nvSpPr>
          <p:cNvPr id="3" name="Content Placeholder 2"/>
          <p:cNvSpPr>
            <a:spLocks noGrp="1"/>
          </p:cNvSpPr>
          <p:nvPr>
            <p:ph idx="1"/>
          </p:nvPr>
        </p:nvSpPr>
        <p:spPr/>
        <p:txBody>
          <a:bodyPr/>
          <a:lstStyle/>
          <a:p>
            <a:r>
              <a:rPr lang="fr-FR" dirty="0"/>
              <a:t>choisit le soleil pour emblème </a:t>
            </a:r>
          </a:p>
          <a:p>
            <a:r>
              <a:rPr lang="fr-FR" dirty="0"/>
              <a:t>est en constante représentation</a:t>
            </a:r>
          </a:p>
          <a:p>
            <a:r>
              <a:rPr lang="fr-FR" dirty="0"/>
              <a:t>vit en public</a:t>
            </a:r>
          </a:p>
          <a:p>
            <a:pPr marL="0" indent="0">
              <a:buNone/>
            </a:pPr>
            <a:r>
              <a:rPr lang="fr-FR" dirty="0"/>
              <a:t>La journée du roi et la vie à la cour sont réglées par l’étiquette</a:t>
            </a:r>
          </a:p>
          <a:p>
            <a:pPr marL="0" indent="0">
              <a:buNone/>
            </a:pPr>
            <a:r>
              <a:rPr lang="fr-FR" dirty="0"/>
              <a:t>Mais:</a:t>
            </a:r>
          </a:p>
          <a:p>
            <a:r>
              <a:rPr lang="fr-FR" b="1" dirty="0"/>
              <a:t>La monarchie française ne fut jamais absolue</a:t>
            </a:r>
          </a:p>
          <a:p>
            <a:endParaRPr lang="el-GR" dirty="0"/>
          </a:p>
        </p:txBody>
      </p:sp>
    </p:spTree>
    <p:extLst>
      <p:ext uri="{BB962C8B-B14F-4D97-AF65-F5344CB8AC3E}">
        <p14:creationId xmlns:p14="http://schemas.microsoft.com/office/powerpoint/2010/main" val="153275173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6599</TotalTime>
  <Words>1636</Words>
  <Application>Microsoft Macintosh PowerPoint</Application>
  <PresentationFormat>Affichage à l'écran (4:3)</PresentationFormat>
  <Paragraphs>213</Paragraphs>
  <Slides>39</Slides>
  <Notes>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ＭＳ Ｐゴシック</vt:lpstr>
      <vt:lpstr>Arial</vt:lpstr>
      <vt:lpstr>Calibri</vt:lpstr>
      <vt:lpstr>Times New Roman</vt:lpstr>
      <vt:lpstr>Wingdings</vt:lpstr>
      <vt:lpstr>Θέμα του Office</vt:lpstr>
      <vt:lpstr>De la féodalité à la monarchie absolue :  institutions politiques et mutations sociales en France du Moyen Âge au XVIIe siècle</vt:lpstr>
      <vt:lpstr>La monarchie absolue de droit divin I </vt:lpstr>
      <vt:lpstr>Sacre de Louis XIV  à Reims (1654)</vt:lpstr>
      <vt:lpstr>Le roi thaumaturge  </vt:lpstr>
      <vt:lpstr>La monarchie absolue de droit divin II</vt:lpstr>
      <vt:lpstr>L’affermissement de l’absolutisme</vt:lpstr>
      <vt:lpstr>L’affermissement de l’absolutisme (suite)</vt:lpstr>
      <vt:lpstr>Les manifestations de l’absolutisme sous Louis XIV</vt:lpstr>
      <vt:lpstr>Louis XIV </vt:lpstr>
      <vt:lpstr>Louis XIV</vt:lpstr>
      <vt:lpstr>Les limites de l’Absolutisme</vt:lpstr>
      <vt:lpstr>Le roi doit : </vt:lpstr>
      <vt:lpstr>Perfectionnement du système administratif sous Louis XIV</vt:lpstr>
      <vt:lpstr>Conseil tenu par le roi Louis XIV </vt:lpstr>
      <vt:lpstr>Louis XIV tenant les sceaux </vt:lpstr>
      <vt:lpstr>Le Conseil d’En haut  appelé également Conseil d'État</vt:lpstr>
      <vt:lpstr>Louis XIV entouré  des membres de son conseil</vt:lpstr>
      <vt:lpstr>Le Conseil royal des finances (1661)</vt:lpstr>
      <vt:lpstr>Règlement pour l’établissement  d’un conseil royal des Finances</vt:lpstr>
      <vt:lpstr>Le Conseil des parties ou Conseil d’État: organe de justice</vt:lpstr>
      <vt:lpstr>Conseil des Dépêches</vt:lpstr>
      <vt:lpstr>Gabriel Nicolas de La Reynie</vt:lpstr>
      <vt:lpstr>Dynasties ministérielles </vt:lpstr>
      <vt:lpstr>Le clan Louvois</vt:lpstr>
      <vt:lpstr>Jean Baptiste Colbert dit Le Grand Colbert (1619-1683)</vt:lpstr>
      <vt:lpstr>Le clan Colbert</vt:lpstr>
      <vt:lpstr>Prestation de serment  du chancelier Phélypeaux</vt:lpstr>
      <vt:lpstr>La politique expansionniste  de Louis XIV</vt:lpstr>
      <vt:lpstr>Bilan du règne de Louis XIV </vt:lpstr>
      <vt:lpstr>La fin du règne de Louis XIV</vt:lpstr>
      <vt:lpstr>Après Louis XIV</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Eric Burgayran</cp:lastModifiedBy>
  <cp:revision>265</cp:revision>
  <dcterms:created xsi:type="dcterms:W3CDTF">2012-09-06T09:03:05Z</dcterms:created>
  <dcterms:modified xsi:type="dcterms:W3CDTF">2018-02-14T06:42:27Z</dcterms:modified>
</cp:coreProperties>
</file>