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266" r:id="rId3"/>
    <p:sldId id="265" r:id="rId4"/>
    <p:sldId id="274" r:id="rId5"/>
    <p:sldId id="296" r:id="rId6"/>
    <p:sldId id="297" r:id="rId7"/>
    <p:sldId id="298" r:id="rId8"/>
    <p:sldId id="299" r:id="rId9"/>
    <p:sldId id="300" r:id="rId10"/>
    <p:sldId id="301" r:id="rId11"/>
    <p:sldId id="302" r:id="rId12"/>
    <p:sldId id="303" r:id="rId13"/>
    <p:sldId id="304" r:id="rId14"/>
    <p:sldId id="305" r:id="rId15"/>
    <p:sldId id="306" r:id="rId16"/>
    <p:sldId id="307" r:id="rId17"/>
    <p:sldId id="308" r:id="rId18"/>
    <p:sldId id="309" r:id="rId19"/>
    <p:sldId id="310" r:id="rId20"/>
    <p:sldId id="311" r:id="rId21"/>
    <p:sldId id="312" r:id="rId22"/>
    <p:sldId id="313" r:id="rId23"/>
    <p:sldId id="314" r:id="rId24"/>
    <p:sldId id="315" r:id="rId25"/>
    <p:sldId id="316" r:id="rId26"/>
    <p:sldId id="317" r:id="rId27"/>
    <p:sldId id="318" r:id="rId28"/>
    <p:sldId id="319" r:id="rId29"/>
    <p:sldId id="320" r:id="rId30"/>
    <p:sldId id="321" r:id="rId31"/>
    <p:sldId id="322" r:id="rId32"/>
    <p:sldId id="323" r:id="rId33"/>
    <p:sldId id="324" r:id="rId34"/>
    <p:sldId id="325" r:id="rId35"/>
    <p:sldId id="280" r:id="rId36"/>
    <p:sldId id="290" r:id="rId37"/>
    <p:sldId id="295" r:id="rId38"/>
    <p:sldId id="292" r:id="rId39"/>
    <p:sldId id="291" r:id="rId40"/>
    <p:sldId id="294" r:id="rId4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265"/>
            <p14:sldId id="274"/>
            <p14:sldId id="296"/>
            <p14:sldId id="297"/>
            <p14:sldId id="298"/>
            <p14:sldId id="299"/>
            <p14:sldId id="300"/>
            <p14:sldId id="301"/>
            <p14:sldId id="302"/>
            <p14:sldId id="303"/>
            <p14:sldId id="304"/>
            <p14:sldId id="305"/>
            <p14:sldId id="306"/>
            <p14:sldId id="307"/>
            <p14:sldId id="308"/>
            <p14:sldId id="309"/>
            <p14:sldId id="310"/>
            <p14:sldId id="311"/>
            <p14:sldId id="312"/>
            <p14:sldId id="313"/>
            <p14:sldId id="314"/>
            <p14:sldId id="315"/>
            <p14:sldId id="316"/>
            <p14:sldId id="317"/>
            <p14:sldId id="318"/>
            <p14:sldId id="319"/>
            <p14:sldId id="320"/>
            <p14:sldId id="321"/>
            <p14:sldId id="322"/>
            <p14:sldId id="323"/>
            <p14:sldId id="324"/>
            <p14:sldId id="325"/>
            <p14:sldId id="280"/>
            <p14:sldId id="290"/>
            <p14:sldId id="295"/>
            <p14:sldId id="292"/>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82" autoAdjust="0"/>
    <p:restoredTop sz="86421" autoAdjust="0"/>
  </p:normalViewPr>
  <p:slideViewPr>
    <p:cSldViewPr>
      <p:cViewPr varScale="1">
        <p:scale>
          <a:sx n="71" d="100"/>
          <a:sy n="71" d="100"/>
        </p:scale>
        <p:origin x="72"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5/7/2015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39350083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41371228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42915165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16764349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10981471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31434387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1576671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20446743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7306390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436984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39206142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34895527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11859243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7165456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25891291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9198548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422467265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22194524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42093340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34478742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172974479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11061594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32</a:t>
            </a:fld>
            <a:endParaRPr lang="el-GR"/>
          </a:p>
        </p:txBody>
      </p:sp>
    </p:spTree>
    <p:extLst>
      <p:ext uri="{BB962C8B-B14F-4D97-AF65-F5344CB8AC3E}">
        <p14:creationId xmlns:p14="http://schemas.microsoft.com/office/powerpoint/2010/main" val="228371869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33</a:t>
            </a:fld>
            <a:endParaRPr lang="el-GR"/>
          </a:p>
        </p:txBody>
      </p:sp>
    </p:spTree>
    <p:extLst>
      <p:ext uri="{BB962C8B-B14F-4D97-AF65-F5344CB8AC3E}">
        <p14:creationId xmlns:p14="http://schemas.microsoft.com/office/powerpoint/2010/main" val="168850558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34</a:t>
            </a:fld>
            <a:endParaRPr lang="el-GR"/>
          </a:p>
        </p:txBody>
      </p:sp>
    </p:spTree>
    <p:extLst>
      <p:ext uri="{BB962C8B-B14F-4D97-AF65-F5344CB8AC3E}">
        <p14:creationId xmlns:p14="http://schemas.microsoft.com/office/powerpoint/2010/main" val="330201407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35</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36</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37</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38</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39</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40</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26638870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28384162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42619350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5027108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1894300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err="1" smtClean="0">
                <a:solidFill>
                  <a:srgbClr val="5075BC"/>
                </a:solidFill>
              </a:rPr>
              <a:t>Eννοιολογικές</a:t>
            </a:r>
            <a:r>
              <a:rPr lang="el-GR" sz="1000" dirty="0" smtClean="0">
                <a:solidFill>
                  <a:srgbClr val="5075BC"/>
                </a:solidFill>
              </a:rPr>
              <a:t> και διδακτικές πτυχές της συνάρτησης </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dirty="0">
                <a:solidFill>
                  <a:srgbClr val="5075BC"/>
                </a:solidFill>
              </a:rPr>
              <a:t>ΔΙΔΑΚΤΙΚΗ ΜΑΘΗΜΑΤΙΚΩΝ </a:t>
            </a:r>
            <a:r>
              <a:rPr lang="en-US" dirty="0">
                <a:solidFill>
                  <a:srgbClr val="5075BC"/>
                </a:solidFill>
              </a:rPr>
              <a:t>I </a:t>
            </a:r>
            <a:endParaRPr lang="el-GR"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a:t>
            </a:r>
            <a:r>
              <a:rPr lang="en-US" sz="2800" dirty="0">
                <a:solidFill>
                  <a:srgbClr val="5075BC"/>
                </a:solidFill>
                <a:latin typeface="+mj-lt"/>
                <a:ea typeface="+mj-ea"/>
                <a:cs typeface="+mj-cs"/>
              </a:rPr>
              <a:t>6</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smtClean="0"/>
              <a:t>Εννοιολογικές </a:t>
            </a:r>
            <a:r>
              <a:rPr lang="el-GR" sz="2800" dirty="0"/>
              <a:t>και διδακτικές πτυχές της συνάρτησης </a:t>
            </a:r>
            <a:endParaRPr lang="en-US" sz="2800" dirty="0"/>
          </a:p>
          <a:p>
            <a:endParaRPr lang="en-US" sz="2800" dirty="0" smtClean="0"/>
          </a:p>
          <a:p>
            <a:r>
              <a:rPr lang="el-GR" sz="2800" dirty="0"/>
              <a:t>Γιώργος Ψυχάρης</a:t>
            </a:r>
          </a:p>
          <a:p>
            <a:r>
              <a:rPr lang="el-GR" sz="2800" dirty="0"/>
              <a:t>Σχολή Θετικών επιστημών</a:t>
            </a:r>
          </a:p>
          <a:p>
            <a:r>
              <a:rPr lang="el-GR" sz="2800" dirty="0"/>
              <a:t>Τμήμα Μαθηματικό</a:t>
            </a:r>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Οι δυσκολίες των </a:t>
            </a:r>
            <a:r>
              <a:rPr lang="el-GR" dirty="0" smtClean="0"/>
              <a:t>μαθητών</a:t>
            </a:r>
            <a:r>
              <a:rPr lang="en-US" dirty="0" smtClean="0"/>
              <a:t> (1/4)</a:t>
            </a:r>
            <a:r>
              <a:rPr lang="el-GR" dirty="0" smtClean="0"/>
              <a:t> </a:t>
            </a:r>
            <a:endParaRPr lang="el-GR" dirty="0"/>
          </a:p>
        </p:txBody>
      </p:sp>
      <p:sp>
        <p:nvSpPr>
          <p:cNvPr id="3" name="Θέση περιεχομένου 2"/>
          <p:cNvSpPr>
            <a:spLocks noGrp="1"/>
          </p:cNvSpPr>
          <p:nvPr>
            <p:ph idx="1"/>
          </p:nvPr>
        </p:nvSpPr>
        <p:spPr/>
        <p:txBody>
          <a:bodyPr>
            <a:normAutofit lnSpcReduction="10000"/>
          </a:bodyPr>
          <a:lstStyle/>
          <a:p>
            <a:pPr>
              <a:spcBef>
                <a:spcPct val="20000"/>
              </a:spcBef>
              <a:spcAft>
                <a:spcPct val="20000"/>
              </a:spcAft>
              <a:buFontTx/>
              <a:buChar char="•"/>
            </a:pPr>
            <a:r>
              <a:rPr lang="el-GR" altLang="el-GR" sz="2800" dirty="0"/>
              <a:t>Τρόποι ερμηνείας των γραμμάτων </a:t>
            </a:r>
            <a:r>
              <a:rPr lang="en-US" altLang="el-GR" sz="2600" dirty="0"/>
              <a:t> </a:t>
            </a:r>
            <a:r>
              <a:rPr lang="en-US" altLang="el-GR" sz="2800" dirty="0"/>
              <a:t>(</a:t>
            </a:r>
            <a:r>
              <a:rPr lang="en-US" altLang="el-GR" sz="2800" dirty="0" err="1"/>
              <a:t>Kuchemann</a:t>
            </a:r>
            <a:r>
              <a:rPr lang="en-US" altLang="el-GR" sz="2800" dirty="0"/>
              <a:t>, 1981)</a:t>
            </a:r>
          </a:p>
          <a:p>
            <a:pPr>
              <a:spcBef>
                <a:spcPct val="20000"/>
              </a:spcBef>
              <a:buFontTx/>
              <a:buChar char="-"/>
            </a:pPr>
            <a:r>
              <a:rPr lang="el-GR" altLang="el-GR" sz="2600" dirty="0"/>
              <a:t> </a:t>
            </a:r>
            <a:r>
              <a:rPr lang="el-GR" altLang="el-GR" sz="2800" u="sng" dirty="0"/>
              <a:t>Γράμματα με συγκεκριμένη αποδιδόμενη τιμή</a:t>
            </a:r>
            <a:r>
              <a:rPr lang="el-GR" altLang="el-GR" sz="2800" dirty="0"/>
              <a:t>.</a:t>
            </a:r>
            <a:r>
              <a:rPr lang="el-GR" altLang="el-GR" sz="2800" i="1" dirty="0"/>
              <a:t> </a:t>
            </a:r>
            <a:r>
              <a:rPr lang="el-GR" altLang="el-GR" sz="2800" dirty="0"/>
              <a:t>Π.χ. Στην έκφραση 2+3</a:t>
            </a:r>
            <a:r>
              <a:rPr lang="en-US" altLang="el-GR" sz="2800" dirty="0"/>
              <a:t>x</a:t>
            </a:r>
            <a:r>
              <a:rPr lang="el-GR" altLang="el-GR" sz="2800" dirty="0"/>
              <a:t> τα παιδιά βάζουν </a:t>
            </a:r>
            <a:r>
              <a:rPr lang="en-US" altLang="el-GR" sz="2800" dirty="0"/>
              <a:t>x</a:t>
            </a:r>
            <a:r>
              <a:rPr lang="el-GR" altLang="el-GR" sz="2800" dirty="0"/>
              <a:t>=1 και υπολογίζουν. </a:t>
            </a:r>
          </a:p>
          <a:p>
            <a:pPr>
              <a:spcBef>
                <a:spcPct val="20000"/>
              </a:spcBef>
              <a:buFontTx/>
              <a:buChar char="-"/>
            </a:pPr>
            <a:r>
              <a:rPr lang="el-GR" altLang="el-GR" sz="2800" dirty="0"/>
              <a:t> </a:t>
            </a:r>
            <a:r>
              <a:rPr lang="el-GR" altLang="el-GR" sz="2800" u="sng" dirty="0"/>
              <a:t>Γράμματα που δεν χρησιμοποιούνται</a:t>
            </a:r>
            <a:r>
              <a:rPr lang="el-GR" altLang="el-GR" sz="2800" dirty="0"/>
              <a:t> ή αγνοούνται.</a:t>
            </a:r>
          </a:p>
          <a:p>
            <a:pPr>
              <a:spcBef>
                <a:spcPct val="20000"/>
              </a:spcBef>
              <a:buFontTx/>
              <a:buChar char="-"/>
            </a:pPr>
            <a:r>
              <a:rPr lang="el-GR" altLang="el-GR" sz="2800" dirty="0"/>
              <a:t> </a:t>
            </a:r>
            <a:r>
              <a:rPr lang="el-GR" altLang="el-GR" sz="2800" u="sng" dirty="0"/>
              <a:t>Γράμματα ως αντικείμενα καθαυτά ή συντομογραφίες</a:t>
            </a:r>
            <a:r>
              <a:rPr lang="el-GR" altLang="el-GR" sz="2800" dirty="0"/>
              <a:t> συγκεκριμένων αντικειμένων. Π.χ. η έκφραση 2</a:t>
            </a:r>
            <a:r>
              <a:rPr lang="en-US" altLang="el-GR" sz="2800" dirty="0"/>
              <a:t>a</a:t>
            </a:r>
            <a:r>
              <a:rPr lang="el-GR" altLang="el-GR" sz="2800" dirty="0"/>
              <a:t>+3</a:t>
            </a:r>
            <a:r>
              <a:rPr lang="en-US" altLang="el-GR" sz="2800" dirty="0"/>
              <a:t>b</a:t>
            </a:r>
            <a:r>
              <a:rPr lang="el-GR" altLang="el-GR" sz="2800" dirty="0"/>
              <a:t> προσλαμβάνεται ως 2 μήλα και 3 μπανάνες</a:t>
            </a:r>
            <a:r>
              <a:rPr lang="el-GR" altLang="el-GR" sz="2800" dirty="0" smtClean="0"/>
              <a:t>.</a:t>
            </a:r>
            <a:endParaRPr lang="el-GR" altLang="el-GR" sz="2800" dirty="0"/>
          </a:p>
        </p:txBody>
      </p:sp>
    </p:spTree>
    <p:extLst>
      <p:ext uri="{BB962C8B-B14F-4D97-AF65-F5344CB8AC3E}">
        <p14:creationId xmlns:p14="http://schemas.microsoft.com/office/powerpoint/2010/main" val="31628997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Οι δυσκολίες των </a:t>
            </a:r>
            <a:r>
              <a:rPr lang="el-GR" dirty="0" smtClean="0"/>
              <a:t>μαθητών</a:t>
            </a:r>
            <a:r>
              <a:rPr lang="en-US" dirty="0" smtClean="0"/>
              <a:t> (2/4)</a:t>
            </a:r>
            <a:endParaRPr lang="el-GR" dirty="0"/>
          </a:p>
        </p:txBody>
      </p:sp>
      <p:sp>
        <p:nvSpPr>
          <p:cNvPr id="5" name="Θέση περιεχομένου 4"/>
          <p:cNvSpPr>
            <a:spLocks noGrp="1"/>
          </p:cNvSpPr>
          <p:nvPr>
            <p:ph idx="1"/>
          </p:nvPr>
        </p:nvSpPr>
        <p:spPr/>
        <p:txBody>
          <a:bodyPr>
            <a:noAutofit/>
          </a:bodyPr>
          <a:lstStyle/>
          <a:p>
            <a:pPr>
              <a:spcBef>
                <a:spcPct val="20000"/>
              </a:spcBef>
            </a:pPr>
            <a:r>
              <a:rPr lang="el-GR" altLang="el-GR" sz="2400" u="sng" dirty="0" smtClean="0"/>
              <a:t>Γράμματα </a:t>
            </a:r>
            <a:r>
              <a:rPr lang="el-GR" altLang="el-GR" sz="2400" u="sng" dirty="0"/>
              <a:t>ως συγκεκριμένοι άγνωστοι ή σταθερές</a:t>
            </a:r>
            <a:r>
              <a:rPr lang="el-GR" altLang="el-GR" sz="2400" dirty="0"/>
              <a:t>. Τα γράμματα προσλαμβάνονται ως άγνωστα αλλά με συγκεκριμένες τιμές. Π.χ. η </a:t>
            </a:r>
            <a:r>
              <a:rPr lang="en-US" altLang="el-GR" sz="2400" dirty="0"/>
              <a:t>L</a:t>
            </a:r>
            <a:r>
              <a:rPr lang="el-GR" altLang="el-GR" sz="2400" dirty="0"/>
              <a:t>+</a:t>
            </a:r>
            <a:r>
              <a:rPr lang="en-US" altLang="el-GR" sz="2400" dirty="0"/>
              <a:t>M</a:t>
            </a:r>
            <a:r>
              <a:rPr lang="el-GR" altLang="el-GR" sz="2400" dirty="0"/>
              <a:t>+</a:t>
            </a:r>
            <a:r>
              <a:rPr lang="en-US" altLang="el-GR" sz="2400" dirty="0"/>
              <a:t>N</a:t>
            </a:r>
            <a:r>
              <a:rPr lang="el-GR" altLang="el-GR" sz="2400" dirty="0"/>
              <a:t> δεν μπορεί να ισούται με την </a:t>
            </a:r>
            <a:r>
              <a:rPr lang="en-US" altLang="el-GR" sz="2400" dirty="0"/>
              <a:t>L</a:t>
            </a:r>
            <a:r>
              <a:rPr lang="el-GR" altLang="el-GR" sz="2400" dirty="0"/>
              <a:t>+</a:t>
            </a:r>
            <a:r>
              <a:rPr lang="en-US" altLang="el-GR" sz="2400" dirty="0"/>
              <a:t>P</a:t>
            </a:r>
            <a:r>
              <a:rPr lang="el-GR" altLang="el-GR" sz="2400" dirty="0"/>
              <a:t>+</a:t>
            </a:r>
            <a:r>
              <a:rPr lang="en-US" altLang="el-GR" sz="2400" dirty="0"/>
              <a:t>N</a:t>
            </a:r>
            <a:r>
              <a:rPr lang="el-GR" altLang="el-GR" sz="2400" dirty="0"/>
              <a:t>, αφού το </a:t>
            </a:r>
            <a:r>
              <a:rPr lang="en-US" altLang="el-GR" sz="2400" dirty="0"/>
              <a:t>L</a:t>
            </a:r>
            <a:r>
              <a:rPr lang="el-GR" altLang="el-GR" sz="2400" dirty="0"/>
              <a:t> δεν μπορεί να ισούται με το </a:t>
            </a:r>
            <a:r>
              <a:rPr lang="en-US" altLang="el-GR" sz="2400" dirty="0"/>
              <a:t>P</a:t>
            </a:r>
            <a:r>
              <a:rPr lang="el-GR" altLang="el-GR" sz="2400" dirty="0"/>
              <a:t>. </a:t>
            </a:r>
          </a:p>
          <a:p>
            <a:pPr>
              <a:spcBef>
                <a:spcPct val="20000"/>
              </a:spcBef>
            </a:pPr>
            <a:r>
              <a:rPr lang="el-GR" altLang="el-GR" sz="2400" u="sng" dirty="0" smtClean="0"/>
              <a:t>Γράμματα </a:t>
            </a:r>
            <a:r>
              <a:rPr lang="el-GR" altLang="el-GR" sz="2400" u="sng" dirty="0"/>
              <a:t>ως γενικευμένοι αριθμοί</a:t>
            </a:r>
            <a:r>
              <a:rPr lang="el-GR" altLang="el-GR" sz="2400" dirty="0"/>
              <a:t>. Π.χ. στην έκφραση </a:t>
            </a:r>
            <a:r>
              <a:rPr lang="en-US" altLang="el-GR" sz="2400" dirty="0"/>
              <a:t>x</a:t>
            </a:r>
            <a:r>
              <a:rPr lang="el-GR" altLang="el-GR" sz="2400" dirty="0"/>
              <a:t>+</a:t>
            </a:r>
            <a:r>
              <a:rPr lang="en-US" altLang="el-GR" sz="2400" dirty="0"/>
              <a:t>y</a:t>
            </a:r>
            <a:r>
              <a:rPr lang="el-GR" altLang="el-GR" sz="2400" dirty="0"/>
              <a:t>=10 τα παιδιά δίνουν μια λίστα ακεραίων ως τιμών </a:t>
            </a:r>
            <a:r>
              <a:rPr lang="en-US" altLang="el-GR" sz="2400" dirty="0"/>
              <a:t>x</a:t>
            </a:r>
            <a:r>
              <a:rPr lang="el-GR" altLang="el-GR" sz="2400" dirty="0"/>
              <a:t>, </a:t>
            </a:r>
            <a:r>
              <a:rPr lang="en-US" altLang="el-GR" sz="2400" dirty="0"/>
              <a:t>y</a:t>
            </a:r>
            <a:r>
              <a:rPr lang="el-GR" altLang="el-GR" sz="2400" dirty="0"/>
              <a:t>. </a:t>
            </a:r>
          </a:p>
          <a:p>
            <a:pPr marL="0" indent="0">
              <a:buNone/>
            </a:pPr>
            <a:endParaRPr lang="el-GR" sz="2400" dirty="0"/>
          </a:p>
        </p:txBody>
      </p:sp>
    </p:spTree>
    <p:extLst>
      <p:ext uri="{BB962C8B-B14F-4D97-AF65-F5344CB8AC3E}">
        <p14:creationId xmlns:p14="http://schemas.microsoft.com/office/powerpoint/2010/main" val="1319233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Οι δυσκολίες των </a:t>
            </a:r>
            <a:r>
              <a:rPr lang="el-GR" dirty="0" smtClean="0"/>
              <a:t>μαθητών</a:t>
            </a:r>
            <a:r>
              <a:rPr lang="en-US" dirty="0" smtClean="0"/>
              <a:t> (3/4)</a:t>
            </a:r>
            <a:endParaRPr lang="el-GR" dirty="0"/>
          </a:p>
        </p:txBody>
      </p:sp>
      <p:sp>
        <p:nvSpPr>
          <p:cNvPr id="3" name="Θέση περιεχομένου 2"/>
          <p:cNvSpPr>
            <a:spLocks noGrp="1"/>
          </p:cNvSpPr>
          <p:nvPr>
            <p:ph idx="1"/>
          </p:nvPr>
        </p:nvSpPr>
        <p:spPr/>
        <p:txBody>
          <a:bodyPr>
            <a:normAutofit/>
          </a:bodyPr>
          <a:lstStyle/>
          <a:p>
            <a:pPr>
              <a:spcBef>
                <a:spcPct val="20000"/>
              </a:spcBef>
              <a:spcAft>
                <a:spcPct val="20000"/>
              </a:spcAft>
              <a:buFontTx/>
              <a:buChar char="•"/>
            </a:pPr>
            <a:r>
              <a:rPr lang="el-GR" altLang="el-GR" sz="2800" dirty="0"/>
              <a:t>Παρανοήσεις των γραμμάτων </a:t>
            </a:r>
            <a:r>
              <a:rPr lang="en-US" altLang="el-GR" sz="2800" dirty="0"/>
              <a:t>(Booth, 1981)</a:t>
            </a:r>
            <a:endParaRPr lang="en-US" altLang="el-GR" sz="2600" dirty="0"/>
          </a:p>
          <a:p>
            <a:pPr>
              <a:spcBef>
                <a:spcPct val="20000"/>
              </a:spcBef>
              <a:buFontTx/>
              <a:buChar char="-"/>
            </a:pPr>
            <a:r>
              <a:rPr lang="el-GR" altLang="el-GR" sz="2600" dirty="0"/>
              <a:t> </a:t>
            </a:r>
            <a:r>
              <a:rPr lang="en-US" altLang="el-GR" sz="2800" dirty="0"/>
              <a:t>H </a:t>
            </a:r>
            <a:r>
              <a:rPr lang="el-GR" altLang="el-GR" sz="2800" dirty="0"/>
              <a:t>αλλαγή του συμβόλου κατά την αλλαγή του αναφερόμενου (</a:t>
            </a:r>
            <a:r>
              <a:rPr lang="en-US" altLang="el-GR" sz="2800" dirty="0"/>
              <a:t>referent</a:t>
            </a:r>
            <a:r>
              <a:rPr lang="el-GR" altLang="el-GR" sz="2800" dirty="0"/>
              <a:t>), που σημαίνει ότι διαφορετικές μεταβλητές παίρνουν διαφορετικές τιμές. Π.χ. η έκφραση 3</a:t>
            </a:r>
            <a:r>
              <a:rPr lang="en-US" altLang="el-GR" sz="2800" dirty="0"/>
              <a:t>x</a:t>
            </a:r>
            <a:r>
              <a:rPr lang="el-GR" altLang="el-GR" sz="2800" dirty="0"/>
              <a:t> είναι διαφορετική από την 3</a:t>
            </a:r>
            <a:r>
              <a:rPr lang="en-US" altLang="el-GR" sz="2800" dirty="0"/>
              <a:t>n</a:t>
            </a:r>
            <a:r>
              <a:rPr lang="el-GR" altLang="el-GR" sz="2800" dirty="0"/>
              <a:t>. </a:t>
            </a:r>
          </a:p>
          <a:p>
            <a:pPr>
              <a:spcBef>
                <a:spcPct val="20000"/>
              </a:spcBef>
              <a:buFontTx/>
              <a:buChar char="-"/>
            </a:pPr>
            <a:r>
              <a:rPr lang="el-GR" altLang="el-GR" sz="2800" dirty="0"/>
              <a:t> Απόδοση τιμών στα γράμματα με βάση την ιεραρχία στο αλφάβητο</a:t>
            </a:r>
            <a:r>
              <a:rPr lang="el-GR" altLang="el-GR" sz="2800" dirty="0" smtClean="0"/>
              <a:t>.</a:t>
            </a:r>
            <a:endParaRPr lang="el-GR" altLang="el-GR" sz="2800" dirty="0"/>
          </a:p>
        </p:txBody>
      </p:sp>
    </p:spTree>
    <p:extLst>
      <p:ext uri="{BB962C8B-B14F-4D97-AF65-F5344CB8AC3E}">
        <p14:creationId xmlns:p14="http://schemas.microsoft.com/office/powerpoint/2010/main" val="22413909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Οι δυσκολίες των </a:t>
            </a:r>
            <a:r>
              <a:rPr lang="el-GR" dirty="0" smtClean="0"/>
              <a:t>μαθητών</a:t>
            </a:r>
            <a:r>
              <a:rPr lang="en-US" dirty="0" smtClean="0"/>
              <a:t> (4/4)</a:t>
            </a:r>
            <a:r>
              <a:rPr lang="el-GR" dirty="0" smtClean="0"/>
              <a:t> </a:t>
            </a:r>
            <a:endParaRPr lang="el-GR" dirty="0"/>
          </a:p>
        </p:txBody>
      </p:sp>
      <p:sp>
        <p:nvSpPr>
          <p:cNvPr id="5" name="Θέση περιεχομένου 4"/>
          <p:cNvSpPr>
            <a:spLocks noGrp="1"/>
          </p:cNvSpPr>
          <p:nvPr>
            <p:ph idx="1"/>
          </p:nvPr>
        </p:nvSpPr>
        <p:spPr/>
        <p:txBody>
          <a:bodyPr>
            <a:noAutofit/>
          </a:bodyPr>
          <a:lstStyle/>
          <a:p>
            <a:pPr>
              <a:spcBef>
                <a:spcPct val="20000"/>
              </a:spcBef>
              <a:buFontTx/>
              <a:buChar char="-"/>
            </a:pPr>
            <a:r>
              <a:rPr lang="el-GR" altLang="el-GR" sz="2400" dirty="0"/>
              <a:t>Απόδοση στο γράμμα ιδιοτήτων αριθμημένης διάρθρωσης. Π.χ. το 3</a:t>
            </a:r>
            <a:r>
              <a:rPr lang="en-US" altLang="el-GR" sz="2400" dirty="0"/>
              <a:t>a</a:t>
            </a:r>
            <a:r>
              <a:rPr lang="el-GR" altLang="el-GR" sz="2400" dirty="0"/>
              <a:t> αναφέρεται στο πρώτο μέρος του προβλήματος. </a:t>
            </a:r>
          </a:p>
          <a:p>
            <a:pPr>
              <a:spcBef>
                <a:spcPct val="20000"/>
              </a:spcBef>
              <a:buFontTx/>
              <a:buChar char="-"/>
            </a:pPr>
            <a:r>
              <a:rPr lang="el-GR" altLang="el-GR" sz="2400" dirty="0"/>
              <a:t> ‘Ανοικτός’ χαρακτήρας της έννοιας, δηλ. μια μεταβλητή μπορεί να πάρει οποιαδήποτε τιμή από κάποιο σύνολο τιμών (στιγμιότυπο) και όχι απλή αντικατάσταση της μεταβλητής με έναν αριθμό. </a:t>
            </a:r>
          </a:p>
          <a:p>
            <a:pPr marL="0" indent="0">
              <a:buNone/>
            </a:pPr>
            <a:endParaRPr lang="el-GR" sz="2400" dirty="0"/>
          </a:p>
        </p:txBody>
      </p:sp>
    </p:spTree>
    <p:extLst>
      <p:ext uri="{BB962C8B-B14F-4D97-AF65-F5344CB8AC3E}">
        <p14:creationId xmlns:p14="http://schemas.microsoft.com/office/powerpoint/2010/main" val="21254811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έννοια της </a:t>
            </a:r>
            <a:r>
              <a:rPr lang="el-GR" dirty="0" smtClean="0"/>
              <a:t>μεταβλητής</a:t>
            </a:r>
            <a:endParaRPr lang="el-GR" dirty="0"/>
          </a:p>
        </p:txBody>
      </p:sp>
      <p:sp>
        <p:nvSpPr>
          <p:cNvPr id="3" name="Θέση περιεχομένου 2"/>
          <p:cNvSpPr>
            <a:spLocks noGrp="1"/>
          </p:cNvSpPr>
          <p:nvPr>
            <p:ph idx="1"/>
          </p:nvPr>
        </p:nvSpPr>
        <p:spPr/>
        <p:txBody>
          <a:bodyPr>
            <a:normAutofit/>
          </a:bodyPr>
          <a:lstStyle/>
          <a:p>
            <a:pPr marL="0" indent="0">
              <a:spcBef>
                <a:spcPct val="20000"/>
              </a:spcBef>
              <a:spcAft>
                <a:spcPct val="45000"/>
              </a:spcAft>
              <a:buNone/>
            </a:pPr>
            <a:r>
              <a:rPr lang="el-GR" altLang="el-GR" sz="2800" dirty="0"/>
              <a:t>Το μοντέλο Τ</a:t>
            </a:r>
            <a:r>
              <a:rPr lang="en-US" altLang="el-GR" sz="2800" dirty="0"/>
              <a:t>UV (Three Uses of Variable)</a:t>
            </a:r>
            <a:endParaRPr lang="el-GR" altLang="el-GR" sz="2800" dirty="0"/>
          </a:p>
          <a:p>
            <a:pPr>
              <a:spcBef>
                <a:spcPct val="20000"/>
              </a:spcBef>
              <a:spcAft>
                <a:spcPct val="20000"/>
              </a:spcAft>
              <a:buFontTx/>
              <a:buChar char="•"/>
            </a:pPr>
            <a:r>
              <a:rPr lang="el-GR" altLang="el-GR" sz="2800" dirty="0"/>
              <a:t>η μεταβλητή ως </a:t>
            </a:r>
            <a:r>
              <a:rPr lang="el-GR" altLang="el-GR" sz="2800" i="1" dirty="0"/>
              <a:t>συγκεκριμένος άγνωστος</a:t>
            </a:r>
            <a:r>
              <a:rPr lang="el-GR" altLang="el-GR" sz="2800" dirty="0"/>
              <a:t> </a:t>
            </a:r>
            <a:endParaRPr lang="en-US" altLang="el-GR" sz="2800" dirty="0"/>
          </a:p>
          <a:p>
            <a:pPr>
              <a:spcBef>
                <a:spcPct val="20000"/>
              </a:spcBef>
              <a:spcAft>
                <a:spcPct val="20000"/>
              </a:spcAft>
              <a:buFontTx/>
              <a:buChar char="•"/>
            </a:pPr>
            <a:r>
              <a:rPr lang="el-GR" altLang="el-GR" sz="2800" dirty="0"/>
              <a:t>η μεταβλητή ως </a:t>
            </a:r>
            <a:r>
              <a:rPr lang="el-GR" altLang="el-GR" sz="2800" i="1" dirty="0"/>
              <a:t>γενικευμένος αριθμός</a:t>
            </a:r>
          </a:p>
          <a:p>
            <a:pPr>
              <a:spcBef>
                <a:spcPct val="20000"/>
              </a:spcBef>
              <a:spcAft>
                <a:spcPct val="20000"/>
              </a:spcAft>
              <a:buFontTx/>
              <a:buChar char="•"/>
            </a:pPr>
            <a:r>
              <a:rPr lang="el-GR" altLang="el-GR" sz="2800" dirty="0"/>
              <a:t>η μεταβλητή ως ποσότητα </a:t>
            </a:r>
            <a:r>
              <a:rPr lang="el-GR" altLang="el-GR" sz="2800" i="1" dirty="0"/>
              <a:t>σε μια συναρτησιακή σχέση</a:t>
            </a:r>
            <a:r>
              <a:rPr lang="el-GR" altLang="el-GR" sz="2800" dirty="0"/>
              <a:t> </a:t>
            </a:r>
          </a:p>
        </p:txBody>
      </p:sp>
    </p:spTree>
    <p:extLst>
      <p:ext uri="{BB962C8B-B14F-4D97-AF65-F5344CB8AC3E}">
        <p14:creationId xmlns:p14="http://schemas.microsoft.com/office/powerpoint/2010/main" val="36334142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n-US" dirty="0" smtClean="0"/>
              <a:t>H</a:t>
            </a:r>
            <a:r>
              <a:rPr lang="el-GR" dirty="0" smtClean="0"/>
              <a:t> </a:t>
            </a:r>
            <a:r>
              <a:rPr lang="el-GR" dirty="0"/>
              <a:t>μεταβλητή ως συγκεκριμένος άγνωστος </a:t>
            </a:r>
            <a:endParaRPr lang="el-GR" dirty="0"/>
          </a:p>
        </p:txBody>
      </p:sp>
      <p:sp>
        <p:nvSpPr>
          <p:cNvPr id="5" name="Θέση περιεχομένου 4"/>
          <p:cNvSpPr>
            <a:spLocks noGrp="1"/>
          </p:cNvSpPr>
          <p:nvPr>
            <p:ph idx="1"/>
          </p:nvPr>
        </p:nvSpPr>
        <p:spPr/>
        <p:txBody>
          <a:bodyPr>
            <a:noAutofit/>
          </a:bodyPr>
          <a:lstStyle/>
          <a:p>
            <a:pPr marL="0" indent="0">
              <a:buNone/>
            </a:pPr>
            <a:r>
              <a:rPr lang="el-GR" sz="2300" dirty="0" smtClean="0"/>
              <a:t>- </a:t>
            </a:r>
            <a:r>
              <a:rPr lang="el-GR" sz="2300" dirty="0"/>
              <a:t>η αναγνώριση της ύπαρξης κάποιου αγνώστου σε ένα πρόβλημα και συμβολισμός του κατά την κατάστρωση της αντίστοιχης εξίσωσης </a:t>
            </a:r>
          </a:p>
          <a:p>
            <a:pPr marL="0" indent="0">
              <a:buNone/>
            </a:pPr>
            <a:r>
              <a:rPr lang="el-GR" sz="2300" dirty="0" smtClean="0"/>
              <a:t>- </a:t>
            </a:r>
            <a:r>
              <a:rPr lang="el-GR" sz="2300" dirty="0"/>
              <a:t>η ερμηνεία των συμβόλων που εμφανίζονται με βάση το ότι αναπαριστούν συγκεκριμένες τιμές</a:t>
            </a:r>
          </a:p>
          <a:p>
            <a:pPr marL="0" indent="0">
              <a:buNone/>
            </a:pPr>
            <a:r>
              <a:rPr lang="el-GR" sz="2300" dirty="0" smtClean="0"/>
              <a:t>- </a:t>
            </a:r>
            <a:r>
              <a:rPr lang="el-GR" sz="2300" dirty="0"/>
              <a:t>η αντικατάσταση της τιμής ή των τιμών που κάνουν μια εξίσωση αληθή</a:t>
            </a:r>
          </a:p>
          <a:p>
            <a:pPr marL="0" indent="0">
              <a:buNone/>
            </a:pPr>
            <a:r>
              <a:rPr lang="el-GR" sz="2300" dirty="0" smtClean="0"/>
              <a:t>- </a:t>
            </a:r>
            <a:r>
              <a:rPr lang="el-GR" sz="2300" dirty="0"/>
              <a:t>η εύρεση της άγνωστης ποσότητας με απαραίτητους αλγεβρικούς μετασχηματισμούς ή αριθμητικές πράξεις</a:t>
            </a:r>
          </a:p>
          <a:p>
            <a:pPr marL="0" indent="0">
              <a:buNone/>
            </a:pPr>
            <a:r>
              <a:rPr lang="el-GR" sz="2300" dirty="0" smtClean="0"/>
              <a:t>- </a:t>
            </a:r>
            <a:r>
              <a:rPr lang="el-GR" sz="2300" dirty="0"/>
              <a:t>διάκριση εξίσωσης – ταυτότητας </a:t>
            </a:r>
          </a:p>
          <a:p>
            <a:pPr marL="0" indent="0">
              <a:buNone/>
            </a:pPr>
            <a:endParaRPr lang="el-GR" sz="2400" dirty="0"/>
          </a:p>
        </p:txBody>
      </p:sp>
    </p:spTree>
    <p:extLst>
      <p:ext uri="{BB962C8B-B14F-4D97-AF65-F5344CB8AC3E}">
        <p14:creationId xmlns:p14="http://schemas.microsoft.com/office/powerpoint/2010/main" val="40404126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smtClean="0"/>
              <a:t>H</a:t>
            </a:r>
            <a:r>
              <a:rPr lang="el-GR" dirty="0" smtClean="0"/>
              <a:t> </a:t>
            </a:r>
            <a:r>
              <a:rPr lang="el-GR" dirty="0"/>
              <a:t>μεταβλητή ως γενικευμένος αριθμός </a:t>
            </a:r>
            <a:endParaRPr lang="el-GR" dirty="0"/>
          </a:p>
        </p:txBody>
      </p:sp>
      <p:sp>
        <p:nvSpPr>
          <p:cNvPr id="3" name="Θέση περιεχομένου 2"/>
          <p:cNvSpPr>
            <a:spLocks noGrp="1"/>
          </p:cNvSpPr>
          <p:nvPr>
            <p:ph idx="1"/>
          </p:nvPr>
        </p:nvSpPr>
        <p:spPr/>
        <p:txBody>
          <a:bodyPr>
            <a:normAutofit/>
          </a:bodyPr>
          <a:lstStyle/>
          <a:p>
            <a:pPr marL="0" indent="0">
              <a:buNone/>
            </a:pPr>
            <a:r>
              <a:rPr lang="el-GR" sz="2800" dirty="0" smtClean="0"/>
              <a:t>- </a:t>
            </a:r>
            <a:r>
              <a:rPr lang="el-GR" sz="2800" dirty="0"/>
              <a:t>η αναγνώριση κανονικοτήτων, κανόνων και μεθόδων που υπάρχουν σε οικογένειες προβλημάτων</a:t>
            </a:r>
          </a:p>
          <a:p>
            <a:pPr marL="0" indent="0">
              <a:buNone/>
            </a:pPr>
            <a:r>
              <a:rPr lang="el-GR" sz="2800" dirty="0" smtClean="0"/>
              <a:t>- </a:t>
            </a:r>
            <a:r>
              <a:rPr lang="el-GR" sz="2800" dirty="0"/>
              <a:t>η ερμηνεία του συμβόλου με βάση την δυνατότητα αναπαράστασης μιας γενικευμένης απεριόριστης ποσότητας που μπορεί να λάβει οποιαδήποτε τιμή</a:t>
            </a:r>
          </a:p>
          <a:p>
            <a:pPr marL="0" indent="0">
              <a:buNone/>
            </a:pPr>
            <a:r>
              <a:rPr lang="el-GR" sz="2800" dirty="0" smtClean="0"/>
              <a:t>- </a:t>
            </a:r>
            <a:r>
              <a:rPr lang="el-GR" sz="2800" dirty="0"/>
              <a:t>η δυνατότητα εξαγωγής γενικών κανόνων</a:t>
            </a:r>
          </a:p>
          <a:p>
            <a:pPr marL="0" indent="0">
              <a:buNone/>
            </a:pPr>
            <a:r>
              <a:rPr lang="el-GR" sz="2800" dirty="0" smtClean="0"/>
              <a:t>- </a:t>
            </a:r>
            <a:r>
              <a:rPr lang="el-GR" sz="2800" dirty="0"/>
              <a:t>ο συμβολικός χειρισμός της μεταβλητής και ο συμβολισμός γενικών υποθέσεων και μεθόδων</a:t>
            </a:r>
          </a:p>
        </p:txBody>
      </p:sp>
    </p:spTree>
    <p:extLst>
      <p:ext uri="{BB962C8B-B14F-4D97-AF65-F5344CB8AC3E}">
        <p14:creationId xmlns:p14="http://schemas.microsoft.com/office/powerpoint/2010/main" val="21150328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n-US" dirty="0" smtClean="0"/>
              <a:t>H</a:t>
            </a:r>
            <a:r>
              <a:rPr lang="el-GR" dirty="0" smtClean="0"/>
              <a:t> </a:t>
            </a:r>
            <a:r>
              <a:rPr lang="el-GR" dirty="0"/>
              <a:t>μεταβλητή σε συναρτησιακές σχέσεις </a:t>
            </a:r>
            <a:endParaRPr lang="el-GR" dirty="0"/>
          </a:p>
        </p:txBody>
      </p:sp>
      <p:sp>
        <p:nvSpPr>
          <p:cNvPr id="5" name="Θέση περιεχομένου 4"/>
          <p:cNvSpPr>
            <a:spLocks noGrp="1"/>
          </p:cNvSpPr>
          <p:nvPr>
            <p:ph idx="1"/>
          </p:nvPr>
        </p:nvSpPr>
        <p:spPr/>
        <p:txBody>
          <a:bodyPr>
            <a:noAutofit/>
          </a:bodyPr>
          <a:lstStyle/>
          <a:p>
            <a:pPr marL="0" indent="0">
              <a:buNone/>
            </a:pPr>
            <a:r>
              <a:rPr lang="el-GR" sz="2400" dirty="0" smtClean="0"/>
              <a:t>- </a:t>
            </a:r>
            <a:r>
              <a:rPr lang="el-GR" sz="2400" dirty="0"/>
              <a:t>η αναγνώριση της σχέσης των μεταβλητών ανεξάρτητα από μια συγκεκριμένη αναπαράσταση (πίνακες τιμών, γραφικές αναπαραστάσεις, αναλυτικές εκφράσεις) </a:t>
            </a:r>
          </a:p>
          <a:p>
            <a:pPr marL="0" indent="0">
              <a:buNone/>
            </a:pPr>
            <a:r>
              <a:rPr lang="el-GR" sz="2400" dirty="0" smtClean="0"/>
              <a:t>- </a:t>
            </a:r>
            <a:r>
              <a:rPr lang="el-GR" sz="2400" dirty="0"/>
              <a:t>η εύρεση της τιμής της ανεξάρτητης (ή εξαρτημένης) μεταβλητής για δεδομένη τιμή της εξαρτημένης (ή της ανεξάρτητης</a:t>
            </a:r>
            <a:r>
              <a:rPr lang="el-GR" sz="2400" dirty="0" smtClean="0"/>
              <a:t>)</a:t>
            </a:r>
            <a:endParaRPr lang="el-GR" sz="2400" dirty="0"/>
          </a:p>
        </p:txBody>
      </p:sp>
    </p:spTree>
    <p:extLst>
      <p:ext uri="{BB962C8B-B14F-4D97-AF65-F5344CB8AC3E}">
        <p14:creationId xmlns:p14="http://schemas.microsoft.com/office/powerpoint/2010/main" val="10941025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έννοια της </a:t>
            </a:r>
            <a:r>
              <a:rPr lang="el-GR" dirty="0" smtClean="0"/>
              <a:t>μεταβλητής</a:t>
            </a:r>
            <a:endParaRPr lang="el-GR" dirty="0"/>
          </a:p>
        </p:txBody>
      </p:sp>
      <p:sp>
        <p:nvSpPr>
          <p:cNvPr id="3" name="Θέση περιεχομένου 2"/>
          <p:cNvSpPr>
            <a:spLocks noGrp="1"/>
          </p:cNvSpPr>
          <p:nvPr>
            <p:ph idx="1"/>
          </p:nvPr>
        </p:nvSpPr>
        <p:spPr/>
        <p:txBody>
          <a:bodyPr>
            <a:normAutofit/>
          </a:bodyPr>
          <a:lstStyle/>
          <a:p>
            <a:pPr>
              <a:buFontTx/>
              <a:buChar char="-"/>
            </a:pPr>
            <a:r>
              <a:rPr lang="en-US" sz="2800" dirty="0"/>
              <a:t>H</a:t>
            </a:r>
            <a:r>
              <a:rPr lang="el-GR" sz="2800" dirty="0" smtClean="0"/>
              <a:t> </a:t>
            </a:r>
            <a:r>
              <a:rPr lang="el-GR" sz="2800" dirty="0"/>
              <a:t>αναγνώριση της </a:t>
            </a:r>
            <a:r>
              <a:rPr lang="el-GR" sz="2800" dirty="0" err="1"/>
              <a:t>συμμεταβολής</a:t>
            </a:r>
            <a:r>
              <a:rPr lang="el-GR" sz="2800" dirty="0"/>
              <a:t> στη σχέση των μεταβλητών ανεξάρτητα από μια συγκεκριμένη </a:t>
            </a:r>
            <a:r>
              <a:rPr lang="el-GR" sz="2800" dirty="0" smtClean="0"/>
              <a:t>αναπαράσταση</a:t>
            </a:r>
            <a:endParaRPr lang="en-US" sz="2800" dirty="0" smtClean="0"/>
          </a:p>
          <a:p>
            <a:pPr>
              <a:buFontTx/>
              <a:buChar char="-"/>
            </a:pPr>
            <a:r>
              <a:rPr lang="en-US" sz="2800" dirty="0"/>
              <a:t>O</a:t>
            </a:r>
            <a:r>
              <a:rPr lang="el-GR" sz="2800" dirty="0" smtClean="0"/>
              <a:t> </a:t>
            </a:r>
            <a:r>
              <a:rPr lang="el-GR" sz="2800" dirty="0"/>
              <a:t>ορισμός του πεδίου ορισμού μιας μεταβλητής με δεδομένο το αντίστοιχο πεδίο της άλλης και ο συμβολισμός της σχέσης των μεταβλητών (ανάλυση των δεδομένων ενός προβλήματος, αναγνώριση κανόνων/μεθόδων σε οικογένειες προβλημάτων)</a:t>
            </a:r>
          </a:p>
          <a:p>
            <a:pPr marL="0" indent="0">
              <a:buNone/>
            </a:pPr>
            <a:r>
              <a:rPr lang="el-GR" sz="2800" dirty="0"/>
              <a:t> </a:t>
            </a:r>
          </a:p>
          <a:p>
            <a:pPr marL="0" indent="0">
              <a:buNone/>
            </a:pPr>
            <a:endParaRPr lang="el-GR" sz="2800" dirty="0"/>
          </a:p>
        </p:txBody>
      </p:sp>
    </p:spTree>
    <p:extLst>
      <p:ext uri="{BB962C8B-B14F-4D97-AF65-F5344CB8AC3E}">
        <p14:creationId xmlns:p14="http://schemas.microsoft.com/office/powerpoint/2010/main" val="38647614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Το αναλυτικό </a:t>
            </a:r>
            <a:r>
              <a:rPr lang="el-GR" dirty="0" smtClean="0"/>
              <a:t>πρόγραμμα</a:t>
            </a:r>
            <a:r>
              <a:rPr lang="en-US" dirty="0" smtClean="0"/>
              <a:t> (1/2)</a:t>
            </a:r>
            <a:endParaRPr lang="el-GR" dirty="0"/>
          </a:p>
        </p:txBody>
      </p:sp>
      <p:sp>
        <p:nvSpPr>
          <p:cNvPr id="5" name="Θέση περιεχομένου 4"/>
          <p:cNvSpPr>
            <a:spLocks noGrp="1"/>
          </p:cNvSpPr>
          <p:nvPr>
            <p:ph idx="1"/>
          </p:nvPr>
        </p:nvSpPr>
        <p:spPr/>
        <p:txBody>
          <a:bodyPr>
            <a:noAutofit/>
          </a:bodyPr>
          <a:lstStyle/>
          <a:p>
            <a:pPr>
              <a:spcBef>
                <a:spcPct val="20000"/>
              </a:spcBef>
            </a:pPr>
            <a:r>
              <a:rPr lang="el-GR" altLang="el-GR" sz="2400" dirty="0" smtClean="0"/>
              <a:t>ΣΤ</a:t>
            </a:r>
            <a:r>
              <a:rPr lang="en-US" altLang="el-GR" sz="2400" dirty="0">
                <a:cs typeface="Times New Roman" panose="02020603050405020304" pitchFamily="18" charset="0"/>
              </a:rPr>
              <a:t>´</a:t>
            </a:r>
            <a:r>
              <a:rPr lang="el-GR" altLang="el-GR" sz="2400" dirty="0"/>
              <a:t>Δημοτ.–Α</a:t>
            </a:r>
            <a:r>
              <a:rPr lang="en-US" altLang="el-GR" sz="2400" dirty="0"/>
              <a:t>´</a:t>
            </a:r>
            <a:r>
              <a:rPr lang="el-GR" altLang="el-GR" sz="2400" dirty="0"/>
              <a:t> Γυμν.: Τύποι, Αλγεβρικές εκφράσεις, Εξισώσεις</a:t>
            </a:r>
          </a:p>
          <a:p>
            <a:pPr>
              <a:spcBef>
                <a:spcPct val="20000"/>
              </a:spcBef>
              <a:buFontTx/>
              <a:buChar char="-"/>
            </a:pPr>
            <a:r>
              <a:rPr lang="el-GR" altLang="el-GR" sz="2400" dirty="0"/>
              <a:t> Η χρήση της μεταβλητής ως αγνώστου σε μια εξίσωση δημιουργεί την αντίληψη της μεταβλητής ως αγνώστου αλλά συγκεκριμένου αριθμού </a:t>
            </a:r>
          </a:p>
          <a:p>
            <a:pPr>
              <a:spcBef>
                <a:spcPct val="20000"/>
              </a:spcBef>
              <a:buFontTx/>
              <a:buChar char="-"/>
            </a:pPr>
            <a:r>
              <a:rPr lang="el-GR" altLang="el-GR" sz="2400" dirty="0"/>
              <a:t> Η χρήση της μεταβλητής σε γενικευμένους κανόνες της αριθμητικής ή σε αλγεβρικές σχέσεις δημιουργεί την αντίληψη ότι η μεταβλητή είναι ένας γενικευμένος αλλά άγνωστος αριθμός</a:t>
            </a:r>
            <a:r>
              <a:rPr lang="el-GR" altLang="el-GR" sz="2400" dirty="0" smtClean="0"/>
              <a:t>.</a:t>
            </a:r>
            <a:endParaRPr lang="el-GR" altLang="el-GR" sz="2400" dirty="0"/>
          </a:p>
        </p:txBody>
      </p:sp>
    </p:spTree>
    <p:extLst>
      <p:ext uri="{BB962C8B-B14F-4D97-AF65-F5344CB8AC3E}">
        <p14:creationId xmlns:p14="http://schemas.microsoft.com/office/powerpoint/2010/main" val="32585293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p:txBody>
          <a:bodyPr/>
          <a:lstStyle/>
          <a:p>
            <a:r>
              <a:rPr lang="el-GR" dirty="0"/>
              <a:t>ΔΙΔΑΚΤΙΚΗ ΜΑΘΗΜΑΤΙΚΩΝ </a:t>
            </a:r>
            <a:r>
              <a:rPr lang="en-US" dirty="0"/>
              <a:t>I </a:t>
            </a:r>
            <a:endParaRPr lang="el-GR" dirty="0"/>
          </a:p>
        </p:txBody>
      </p:sp>
      <p:sp>
        <p:nvSpPr>
          <p:cNvPr id="5" name="Υπότιτλος 4"/>
          <p:cNvSpPr>
            <a:spLocks noGrp="1"/>
          </p:cNvSpPr>
          <p:nvPr>
            <p:ph type="subTitle" idx="1"/>
          </p:nvPr>
        </p:nvSpPr>
        <p:spPr/>
        <p:txBody>
          <a:bodyPr/>
          <a:lstStyle/>
          <a:p>
            <a:r>
              <a:rPr lang="el-GR" dirty="0"/>
              <a:t>Γιώργος Ψυχάρης</a:t>
            </a:r>
          </a:p>
        </p:txBody>
      </p:sp>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Το αναλυτικό </a:t>
            </a:r>
            <a:r>
              <a:rPr lang="el-GR" dirty="0" smtClean="0"/>
              <a:t>πρόγραμμα</a:t>
            </a:r>
            <a:r>
              <a:rPr lang="en-US" dirty="0" smtClean="0"/>
              <a:t> (2/2)</a:t>
            </a:r>
            <a:r>
              <a:rPr lang="el-GR" dirty="0" smtClean="0"/>
              <a:t> </a:t>
            </a:r>
            <a:endParaRPr lang="el-GR" dirty="0"/>
          </a:p>
        </p:txBody>
      </p:sp>
      <p:sp>
        <p:nvSpPr>
          <p:cNvPr id="3" name="Θέση περιεχομένου 2"/>
          <p:cNvSpPr>
            <a:spLocks noGrp="1"/>
          </p:cNvSpPr>
          <p:nvPr>
            <p:ph idx="1"/>
          </p:nvPr>
        </p:nvSpPr>
        <p:spPr/>
        <p:txBody>
          <a:bodyPr>
            <a:normAutofit/>
          </a:bodyPr>
          <a:lstStyle/>
          <a:p>
            <a:pPr>
              <a:spcBef>
                <a:spcPct val="20000"/>
              </a:spcBef>
              <a:buFontTx/>
              <a:buChar char="-"/>
            </a:pPr>
            <a:r>
              <a:rPr lang="el-GR" altLang="el-GR" sz="2800" dirty="0"/>
              <a:t>Κεντρική η σημασία των εννοιών του γενικευμένου αριθμού και της μη κλειστής αλγεβρικής έκφρασης (</a:t>
            </a:r>
            <a:r>
              <a:rPr lang="en-US" altLang="el-GR" sz="2800" dirty="0"/>
              <a:t>pattern approach) (MacGregor &amp; Stacey, 1997)</a:t>
            </a:r>
            <a:r>
              <a:rPr lang="el-GR" altLang="el-GR" sz="2800" dirty="0"/>
              <a:t>.</a:t>
            </a:r>
            <a:endParaRPr lang="en-US" altLang="el-GR" sz="2800" dirty="0"/>
          </a:p>
          <a:p>
            <a:pPr>
              <a:spcBef>
                <a:spcPct val="20000"/>
              </a:spcBef>
              <a:buFontTx/>
              <a:buChar char="-"/>
            </a:pPr>
            <a:r>
              <a:rPr lang="el-GR" altLang="el-GR" sz="2800" dirty="0"/>
              <a:t> Υπολογιστικά περιβάλλοντα (</a:t>
            </a:r>
            <a:r>
              <a:rPr lang="en-US" altLang="el-GR" sz="2800" dirty="0"/>
              <a:t>Logo</a:t>
            </a:r>
            <a:r>
              <a:rPr lang="el-GR" altLang="el-GR" sz="2800" dirty="0"/>
              <a:t>)</a:t>
            </a:r>
            <a:r>
              <a:rPr lang="en-US" altLang="el-GR" sz="2800" dirty="0"/>
              <a:t>: </a:t>
            </a:r>
            <a:r>
              <a:rPr lang="el-GR" altLang="el-GR" sz="2800" dirty="0"/>
              <a:t>ονομασία των μεταβλητών, γενικευμένοι αριθμοί </a:t>
            </a:r>
            <a:r>
              <a:rPr lang="en-US" altLang="el-GR" sz="2800" dirty="0"/>
              <a:t> (</a:t>
            </a:r>
            <a:r>
              <a:rPr lang="en-US" altLang="el-GR" sz="2800" dirty="0" err="1"/>
              <a:t>Noss</a:t>
            </a:r>
            <a:r>
              <a:rPr lang="en-US" altLang="el-GR" sz="2800" dirty="0"/>
              <a:t>, 1987)</a:t>
            </a:r>
            <a:endParaRPr lang="el-GR" altLang="el-GR" sz="2800" dirty="0"/>
          </a:p>
          <a:p>
            <a:pPr marL="0" indent="0">
              <a:buNone/>
            </a:pPr>
            <a:endParaRPr lang="el-GR" sz="2800" dirty="0"/>
          </a:p>
        </p:txBody>
      </p:sp>
    </p:spTree>
    <p:extLst>
      <p:ext uri="{BB962C8B-B14F-4D97-AF65-F5344CB8AC3E}">
        <p14:creationId xmlns:p14="http://schemas.microsoft.com/office/powerpoint/2010/main" val="36631781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Αλληλεξάρτηση μεταβλητών και  συναρτησιακές </a:t>
            </a:r>
            <a:r>
              <a:rPr lang="el-GR" dirty="0" smtClean="0"/>
              <a:t>σχέσεις</a:t>
            </a:r>
            <a:r>
              <a:rPr lang="en-US" dirty="0" smtClean="0"/>
              <a:t> (1/2)</a:t>
            </a:r>
            <a:endParaRPr lang="el-GR" dirty="0"/>
          </a:p>
        </p:txBody>
      </p:sp>
      <p:sp>
        <p:nvSpPr>
          <p:cNvPr id="5" name="Θέση περιεχομένου 4"/>
          <p:cNvSpPr>
            <a:spLocks noGrp="1"/>
          </p:cNvSpPr>
          <p:nvPr>
            <p:ph idx="1"/>
          </p:nvPr>
        </p:nvSpPr>
        <p:spPr/>
        <p:txBody>
          <a:bodyPr>
            <a:noAutofit/>
          </a:bodyPr>
          <a:lstStyle/>
          <a:p>
            <a:pPr>
              <a:spcBef>
                <a:spcPct val="20000"/>
              </a:spcBef>
              <a:spcAft>
                <a:spcPct val="25000"/>
              </a:spcAft>
              <a:buFont typeface="Wingdings" panose="05000000000000000000" pitchFamily="2" charset="2"/>
              <a:buChar char="v"/>
            </a:pPr>
            <a:r>
              <a:rPr lang="el-GR" altLang="el-GR" sz="2400" dirty="0"/>
              <a:t>Αφαιρετική διαδικασία αντιμετώπισης της συναρτησιακής έκφρασης σχέσεων (</a:t>
            </a:r>
            <a:r>
              <a:rPr lang="en-US" altLang="el-GR" sz="2400" dirty="0"/>
              <a:t>Dubinsky, 1991)</a:t>
            </a:r>
            <a:r>
              <a:rPr lang="el-GR" altLang="el-GR" sz="2400" dirty="0"/>
              <a:t>: </a:t>
            </a:r>
          </a:p>
          <a:p>
            <a:pPr>
              <a:spcBef>
                <a:spcPct val="20000"/>
              </a:spcBef>
            </a:pPr>
            <a:r>
              <a:rPr lang="el-GR" altLang="el-GR" sz="2400" dirty="0" smtClean="0"/>
              <a:t>η </a:t>
            </a:r>
            <a:r>
              <a:rPr lang="el-GR" altLang="el-GR" sz="2400" dirty="0"/>
              <a:t>συνάρτηση ως </a:t>
            </a:r>
            <a:r>
              <a:rPr lang="el-GR" altLang="el-GR" sz="2400" i="1" dirty="0"/>
              <a:t>ενέργεια </a:t>
            </a:r>
            <a:r>
              <a:rPr lang="el-GR" altLang="el-GR" sz="2400" dirty="0"/>
              <a:t>(μεμονωμένοι υπολογισμοί),</a:t>
            </a:r>
          </a:p>
          <a:p>
            <a:pPr>
              <a:spcBef>
                <a:spcPct val="20000"/>
              </a:spcBef>
            </a:pPr>
            <a:r>
              <a:rPr lang="el-GR" altLang="el-GR" sz="2400" dirty="0" smtClean="0"/>
              <a:t>η </a:t>
            </a:r>
            <a:r>
              <a:rPr lang="el-GR" altLang="el-GR" sz="2400" dirty="0"/>
              <a:t>συνάρτηση ως </a:t>
            </a:r>
            <a:r>
              <a:rPr lang="el-GR" altLang="el-GR" sz="2400" i="1" dirty="0"/>
              <a:t>διαδικασία </a:t>
            </a:r>
            <a:r>
              <a:rPr lang="el-GR" altLang="el-GR" sz="2400" dirty="0"/>
              <a:t>(τρόπος εκτέλεσης υπολογισμών) </a:t>
            </a:r>
          </a:p>
          <a:p>
            <a:pPr>
              <a:spcBef>
                <a:spcPct val="20000"/>
              </a:spcBef>
            </a:pPr>
            <a:r>
              <a:rPr lang="el-GR" altLang="el-GR" sz="2400" dirty="0" smtClean="0"/>
              <a:t>η </a:t>
            </a:r>
            <a:r>
              <a:rPr lang="el-GR" altLang="el-GR" sz="2400" dirty="0"/>
              <a:t>συνάρτηση ως </a:t>
            </a:r>
            <a:r>
              <a:rPr lang="el-GR" altLang="el-GR" sz="2400" i="1" dirty="0"/>
              <a:t>αντικείμενο </a:t>
            </a:r>
            <a:r>
              <a:rPr lang="el-GR" altLang="el-GR" sz="2400" dirty="0"/>
              <a:t>στο οποίο έχουν</a:t>
            </a:r>
            <a:r>
              <a:rPr lang="el-GR" altLang="el-GR" sz="2400" i="1" dirty="0"/>
              <a:t> </a:t>
            </a:r>
            <a:r>
              <a:rPr lang="el-GR" altLang="el-GR" sz="2400" dirty="0"/>
              <a:t>εγκλειστεί οι </a:t>
            </a:r>
          </a:p>
          <a:p>
            <a:pPr>
              <a:spcBef>
                <a:spcPct val="20000"/>
              </a:spcBef>
            </a:pPr>
            <a:r>
              <a:rPr lang="el-GR" altLang="el-GR" sz="2400" dirty="0" smtClean="0"/>
              <a:t>προηγούμενες </a:t>
            </a:r>
            <a:r>
              <a:rPr lang="el-GR" altLang="el-GR" sz="2400" dirty="0"/>
              <a:t>διαδικασίες και οι μεταξύ τους σχέσεις</a:t>
            </a:r>
            <a:r>
              <a:rPr lang="el-GR" altLang="el-GR" sz="2400" dirty="0" smtClean="0"/>
              <a:t>.</a:t>
            </a:r>
            <a:endParaRPr lang="el-GR" altLang="el-GR" sz="2400" dirty="0"/>
          </a:p>
        </p:txBody>
      </p:sp>
    </p:spTree>
    <p:extLst>
      <p:ext uri="{BB962C8B-B14F-4D97-AF65-F5344CB8AC3E}">
        <p14:creationId xmlns:p14="http://schemas.microsoft.com/office/powerpoint/2010/main" val="34381965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Αλληλεξάρτηση μεταβλητών και  συναρτησιακές </a:t>
            </a:r>
            <a:r>
              <a:rPr lang="el-GR" dirty="0" smtClean="0"/>
              <a:t>σχέσεις</a:t>
            </a:r>
            <a:r>
              <a:rPr lang="en-US" dirty="0" smtClean="0"/>
              <a:t> (2/2)</a:t>
            </a:r>
            <a:endParaRPr lang="el-GR" dirty="0"/>
          </a:p>
        </p:txBody>
      </p:sp>
      <p:sp>
        <p:nvSpPr>
          <p:cNvPr id="3" name="Θέση περιεχομένου 2"/>
          <p:cNvSpPr>
            <a:spLocks noGrp="1"/>
          </p:cNvSpPr>
          <p:nvPr>
            <p:ph idx="1"/>
          </p:nvPr>
        </p:nvSpPr>
        <p:spPr/>
        <p:txBody>
          <a:bodyPr>
            <a:normAutofit/>
          </a:bodyPr>
          <a:lstStyle/>
          <a:p>
            <a:pPr>
              <a:spcBef>
                <a:spcPct val="20000"/>
              </a:spcBef>
              <a:spcAft>
                <a:spcPct val="25000"/>
              </a:spcAft>
              <a:buFont typeface="Wingdings" panose="05000000000000000000" pitchFamily="2" charset="2"/>
              <a:buChar char="v"/>
            </a:pPr>
            <a:r>
              <a:rPr lang="el-GR" altLang="el-GR" sz="2800" dirty="0"/>
              <a:t>Διττή υπόσταση της χρήσης των μαθηματικών εννοιών άλλοτε ως </a:t>
            </a:r>
            <a:r>
              <a:rPr lang="el-GR" altLang="el-GR" sz="2800" i="1" dirty="0"/>
              <a:t>αντικείμενα </a:t>
            </a:r>
            <a:r>
              <a:rPr lang="el-GR" altLang="el-GR" sz="2800" dirty="0"/>
              <a:t>και άλλοτε ως </a:t>
            </a:r>
            <a:r>
              <a:rPr lang="el-GR" altLang="el-GR" sz="2800" i="1" dirty="0"/>
              <a:t>εργαλεία</a:t>
            </a:r>
            <a:r>
              <a:rPr lang="en-US" altLang="el-GR" sz="2800" i="1" dirty="0"/>
              <a:t>: </a:t>
            </a:r>
            <a:r>
              <a:rPr lang="el-GR" altLang="el-GR" sz="2800" dirty="0"/>
              <a:t> </a:t>
            </a:r>
          </a:p>
          <a:p>
            <a:pPr>
              <a:spcBef>
                <a:spcPct val="20000"/>
              </a:spcBef>
            </a:pPr>
            <a:r>
              <a:rPr lang="el-GR" altLang="el-GR" sz="2800" i="1" dirty="0" smtClean="0"/>
              <a:t>δομική </a:t>
            </a:r>
            <a:r>
              <a:rPr lang="el-GR" altLang="el-GR" sz="2800" i="1" dirty="0"/>
              <a:t>(</a:t>
            </a:r>
            <a:r>
              <a:rPr lang="el-GR" altLang="el-GR" sz="2800" i="1" dirty="0" err="1"/>
              <a:t>structural</a:t>
            </a:r>
            <a:r>
              <a:rPr lang="el-GR" altLang="el-GR" sz="2800" i="1" dirty="0"/>
              <a:t>)</a:t>
            </a:r>
            <a:r>
              <a:rPr lang="el-GR" altLang="el-GR" sz="2800" dirty="0"/>
              <a:t> αντίληψη </a:t>
            </a:r>
            <a:r>
              <a:rPr lang="el-GR" altLang="el-GR" sz="2800" dirty="0">
                <a:sym typeface="Symbol" panose="05050102010706020507" pitchFamily="18" charset="2"/>
              </a:rPr>
              <a:t> αντικείμενο</a:t>
            </a:r>
          </a:p>
          <a:p>
            <a:pPr>
              <a:spcBef>
                <a:spcPct val="20000"/>
              </a:spcBef>
            </a:pPr>
            <a:r>
              <a:rPr lang="el-GR" altLang="el-GR" sz="2800" i="1" dirty="0" smtClean="0">
                <a:sym typeface="Symbol" panose="05050102010706020507" pitchFamily="18" charset="2"/>
              </a:rPr>
              <a:t>λ</a:t>
            </a:r>
            <a:r>
              <a:rPr lang="el-GR" altLang="el-GR" sz="2800" i="1" dirty="0" smtClean="0"/>
              <a:t>ειτουργική </a:t>
            </a:r>
            <a:r>
              <a:rPr lang="el-GR" altLang="el-GR" sz="2800" i="1" dirty="0"/>
              <a:t>(</a:t>
            </a:r>
            <a:r>
              <a:rPr lang="el-GR" altLang="el-GR" sz="2800" i="1" dirty="0" err="1"/>
              <a:t>operational</a:t>
            </a:r>
            <a:r>
              <a:rPr lang="el-GR" altLang="el-GR" sz="2800" i="1" dirty="0"/>
              <a:t>)</a:t>
            </a:r>
            <a:r>
              <a:rPr lang="el-GR" altLang="el-GR" sz="2800" dirty="0"/>
              <a:t> αντίληψη </a:t>
            </a:r>
            <a:r>
              <a:rPr lang="el-GR" altLang="el-GR" sz="2800" dirty="0">
                <a:sym typeface="Symbol" panose="05050102010706020507" pitchFamily="18" charset="2"/>
              </a:rPr>
              <a:t></a:t>
            </a:r>
            <a:r>
              <a:rPr lang="en-US" altLang="el-GR" sz="2800" dirty="0">
                <a:sym typeface="Symbol" panose="05050102010706020507" pitchFamily="18" charset="2"/>
              </a:rPr>
              <a:t> </a:t>
            </a:r>
            <a:r>
              <a:rPr lang="el-GR" altLang="el-GR" sz="2800" dirty="0">
                <a:sym typeface="Symbol" panose="05050102010706020507" pitchFamily="18" charset="2"/>
              </a:rPr>
              <a:t>διαδικασία </a:t>
            </a:r>
          </a:p>
          <a:p>
            <a:pPr>
              <a:spcBef>
                <a:spcPct val="20000"/>
              </a:spcBef>
              <a:spcAft>
                <a:spcPct val="25000"/>
              </a:spcAft>
            </a:pPr>
            <a:r>
              <a:rPr lang="el-GR" altLang="el-GR" sz="2800" dirty="0" smtClean="0"/>
              <a:t>από </a:t>
            </a:r>
            <a:r>
              <a:rPr lang="el-GR" altLang="el-GR" sz="2800" dirty="0"/>
              <a:t>τους μαθητές (Duady,1985, </a:t>
            </a:r>
            <a:r>
              <a:rPr lang="el-GR" altLang="el-GR" sz="2800" dirty="0" err="1"/>
              <a:t>Sfard</a:t>
            </a:r>
            <a:r>
              <a:rPr lang="el-GR" altLang="el-GR" sz="2800" dirty="0"/>
              <a:t>, 1989)</a:t>
            </a:r>
            <a:endParaRPr lang="en-US" altLang="el-GR" sz="2800" dirty="0"/>
          </a:p>
          <a:p>
            <a:pPr marL="0" indent="0">
              <a:buNone/>
            </a:pPr>
            <a:endParaRPr lang="el-GR" sz="2800" dirty="0"/>
          </a:p>
          <a:p>
            <a:pPr marL="0" indent="0">
              <a:buNone/>
            </a:pPr>
            <a:endParaRPr lang="el-GR" sz="2800" dirty="0"/>
          </a:p>
        </p:txBody>
      </p:sp>
    </p:spTree>
    <p:extLst>
      <p:ext uri="{BB962C8B-B14F-4D97-AF65-F5344CB8AC3E}">
        <p14:creationId xmlns:p14="http://schemas.microsoft.com/office/powerpoint/2010/main" val="129155295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Δυσκολίες των </a:t>
            </a:r>
            <a:r>
              <a:rPr lang="el-GR" dirty="0" smtClean="0"/>
              <a:t>μαθητών</a:t>
            </a:r>
            <a:r>
              <a:rPr lang="en-US" dirty="0" smtClean="0"/>
              <a:t> (1/2)</a:t>
            </a:r>
            <a:endParaRPr lang="el-GR" dirty="0"/>
          </a:p>
        </p:txBody>
      </p:sp>
      <p:pic>
        <p:nvPicPr>
          <p:cNvPr id="2" name="Θέση περιεχομένου 1"/>
          <p:cNvPicPr>
            <a:picLocks noGrp="1" noChangeAspect="1"/>
          </p:cNvPicPr>
          <p:nvPr>
            <p:ph idx="1"/>
          </p:nvPr>
        </p:nvPicPr>
        <p:blipFill>
          <a:blip r:embed="rId3"/>
          <a:stretch>
            <a:fillRect/>
          </a:stretch>
        </p:blipFill>
        <p:spPr>
          <a:xfrm>
            <a:off x="655849" y="1557338"/>
            <a:ext cx="7845001" cy="4525962"/>
          </a:xfrm>
          <a:prstGeom prst="rect">
            <a:avLst/>
          </a:prstGeom>
        </p:spPr>
      </p:pic>
    </p:spTree>
    <p:extLst>
      <p:ext uri="{BB962C8B-B14F-4D97-AF65-F5344CB8AC3E}">
        <p14:creationId xmlns:p14="http://schemas.microsoft.com/office/powerpoint/2010/main" val="146719763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Δυσκολίες των </a:t>
            </a:r>
            <a:r>
              <a:rPr lang="el-GR" dirty="0" smtClean="0"/>
              <a:t>μαθητών</a:t>
            </a:r>
            <a:r>
              <a:rPr lang="en-US" dirty="0" smtClean="0"/>
              <a:t> (2/2)</a:t>
            </a:r>
            <a:endParaRPr lang="el-GR" dirty="0"/>
          </a:p>
        </p:txBody>
      </p:sp>
      <p:sp>
        <p:nvSpPr>
          <p:cNvPr id="3" name="Θέση περιεχομένου 2"/>
          <p:cNvSpPr>
            <a:spLocks noGrp="1"/>
          </p:cNvSpPr>
          <p:nvPr>
            <p:ph idx="1"/>
          </p:nvPr>
        </p:nvSpPr>
        <p:spPr/>
        <p:txBody>
          <a:bodyPr>
            <a:normAutofit fontScale="85000" lnSpcReduction="10000"/>
          </a:bodyPr>
          <a:lstStyle/>
          <a:p>
            <a:pPr marL="0" lvl="0" indent="0" fontAlgn="base">
              <a:spcBef>
                <a:spcPct val="10000"/>
              </a:spcBef>
              <a:spcAft>
                <a:spcPct val="10000"/>
              </a:spcAft>
              <a:buFontTx/>
              <a:buChar char="•"/>
            </a:pPr>
            <a:r>
              <a:rPr lang="el-GR" altLang="el-GR" sz="2800" dirty="0">
                <a:solidFill>
                  <a:srgbClr val="000000"/>
                </a:solidFill>
                <a:latin typeface="Times New Roman" panose="02020603050405020304" pitchFamily="18" charset="0"/>
              </a:rPr>
              <a:t>Ενδείξεις σε παλιότερες έρευνες (</a:t>
            </a:r>
            <a:r>
              <a:rPr lang="el-GR" altLang="el-GR" sz="2800" dirty="0" err="1">
                <a:solidFill>
                  <a:srgbClr val="000000"/>
                </a:solidFill>
                <a:latin typeface="Times New Roman" panose="02020603050405020304" pitchFamily="18" charset="0"/>
              </a:rPr>
              <a:t>Davydov</a:t>
            </a:r>
            <a:r>
              <a:rPr lang="el-GR" altLang="el-GR" sz="2800" dirty="0">
                <a:solidFill>
                  <a:srgbClr val="000000"/>
                </a:solidFill>
                <a:latin typeface="Times New Roman" panose="02020603050405020304" pitchFamily="18" charset="0"/>
              </a:rPr>
              <a:t>, 1991) ότι οι μαθητές μπορούν σε μικρότερες ηλικίες να χρησιμοποιούν άλγεβρα με δεδομένο ότι είναι ήδη προσανατολισμένοι στη χρήση γραμμάτων για το συμβολισμό (φυσικών) ποσοτήτων. </a:t>
            </a:r>
          </a:p>
          <a:p>
            <a:pPr marL="0" lvl="0" indent="0" fontAlgn="base">
              <a:spcBef>
                <a:spcPct val="10000"/>
              </a:spcBef>
              <a:spcAft>
                <a:spcPct val="10000"/>
              </a:spcAft>
              <a:buFontTx/>
              <a:buChar char="•"/>
            </a:pPr>
            <a:r>
              <a:rPr lang="el-GR" altLang="el-GR" sz="2800" dirty="0">
                <a:solidFill>
                  <a:srgbClr val="000000"/>
                </a:solidFill>
                <a:latin typeface="Times New Roman" panose="02020603050405020304" pitchFamily="18" charset="0"/>
              </a:rPr>
              <a:t>Μοντέλο εισαγωγής στην άλγεβρα και την έκφραση σχέσεων μεταβλητών: ο συμβολισμός των κλασματικών αριθμητικών μερών (π.χ. Α=½Β), που περιγράφουν σχέσεις απλών ποσοτήτων</a:t>
            </a:r>
            <a:r>
              <a:rPr lang="el-GR" altLang="el-GR" sz="2800" b="1" dirty="0">
                <a:solidFill>
                  <a:srgbClr val="000000"/>
                </a:solidFill>
                <a:latin typeface="Times New Roman" panose="02020603050405020304" pitchFamily="18" charset="0"/>
              </a:rPr>
              <a:t> </a:t>
            </a:r>
            <a:r>
              <a:rPr lang="el-GR" altLang="el-GR" sz="2800" dirty="0">
                <a:solidFill>
                  <a:srgbClr val="000000"/>
                </a:solidFill>
                <a:latin typeface="Times New Roman" panose="02020603050405020304" pitchFamily="18" charset="0"/>
              </a:rPr>
              <a:t>σε φυσικά μοντέλα κλασμάτων (</a:t>
            </a:r>
            <a:r>
              <a:rPr lang="en-US" altLang="el-GR" sz="2800" dirty="0" err="1">
                <a:solidFill>
                  <a:srgbClr val="000000"/>
                </a:solidFill>
                <a:latin typeface="Times New Roman" panose="02020603050405020304" pitchFamily="18" charset="0"/>
              </a:rPr>
              <a:t>Carraher</a:t>
            </a:r>
            <a:r>
              <a:rPr lang="el-GR" altLang="el-GR" sz="2800" dirty="0">
                <a:solidFill>
                  <a:srgbClr val="000000"/>
                </a:solidFill>
                <a:latin typeface="Times New Roman" panose="02020603050405020304" pitchFamily="18" charset="0"/>
              </a:rPr>
              <a:t>, 1996). </a:t>
            </a:r>
          </a:p>
          <a:p>
            <a:pPr marL="0" lvl="0" indent="0" fontAlgn="base">
              <a:spcBef>
                <a:spcPct val="10000"/>
              </a:spcBef>
              <a:spcAft>
                <a:spcPct val="10000"/>
              </a:spcAft>
              <a:buFontTx/>
              <a:buChar char="•"/>
            </a:pPr>
            <a:r>
              <a:rPr lang="el-GR" altLang="el-GR" sz="2800" dirty="0">
                <a:solidFill>
                  <a:srgbClr val="000000"/>
                </a:solidFill>
                <a:latin typeface="Times New Roman" panose="02020603050405020304" pitchFamily="18" charset="0"/>
              </a:rPr>
              <a:t>Ο </a:t>
            </a:r>
            <a:r>
              <a:rPr lang="en-US" altLang="el-GR" sz="2800" dirty="0" err="1">
                <a:solidFill>
                  <a:srgbClr val="000000"/>
                </a:solidFill>
                <a:latin typeface="Times New Roman" panose="02020603050405020304" pitchFamily="18" charset="0"/>
              </a:rPr>
              <a:t>Carraher</a:t>
            </a:r>
            <a:r>
              <a:rPr lang="el-GR" altLang="el-GR" sz="2800" dirty="0">
                <a:solidFill>
                  <a:srgbClr val="000000"/>
                </a:solidFill>
                <a:latin typeface="Times New Roman" panose="02020603050405020304" pitchFamily="18" charset="0"/>
              </a:rPr>
              <a:t> (1996) υποστηρίζει ότι σε αυτό το πλαίσιο η αλγεβρική έκφραση μπορεί να ενισχύσει την εγκαθίδρυση δεσμών μεταξύ κλασμάτων, λόγων, αναλογιών και συναρτήσεων.</a:t>
            </a:r>
            <a:r>
              <a:rPr lang="el-GR" altLang="el-GR" sz="2800" b="1"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28216795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H μετάβαση από τη φυσική γλώσσα στη συμβολική </a:t>
            </a:r>
            <a:r>
              <a:rPr lang="el-GR" dirty="0" smtClean="0"/>
              <a:t>γραφή</a:t>
            </a:r>
            <a:endParaRPr lang="el-GR" dirty="0"/>
          </a:p>
        </p:txBody>
      </p:sp>
      <p:sp>
        <p:nvSpPr>
          <p:cNvPr id="5" name="Θέση περιεχομένου 4"/>
          <p:cNvSpPr>
            <a:spLocks noGrp="1"/>
          </p:cNvSpPr>
          <p:nvPr>
            <p:ph idx="1"/>
          </p:nvPr>
        </p:nvSpPr>
        <p:spPr/>
        <p:txBody>
          <a:bodyPr>
            <a:noAutofit/>
          </a:bodyPr>
          <a:lstStyle/>
          <a:p>
            <a:pPr marL="0" lvl="0" indent="0" fontAlgn="base">
              <a:spcBef>
                <a:spcPct val="20000"/>
              </a:spcBef>
              <a:spcAft>
                <a:spcPct val="25000"/>
              </a:spcAft>
              <a:buFontTx/>
              <a:buChar char="-"/>
            </a:pPr>
            <a:r>
              <a:rPr lang="el-GR" altLang="el-GR" sz="2800" dirty="0">
                <a:solidFill>
                  <a:srgbClr val="000000"/>
                </a:solidFill>
                <a:latin typeface="Times New Roman" panose="02020603050405020304" pitchFamily="18" charset="0"/>
              </a:rPr>
              <a:t>Έρευνα για την δυσκολίες μετάβασης των μαθητών σε διαφορετικές αναπαραστάσεις </a:t>
            </a:r>
          </a:p>
          <a:p>
            <a:pPr marL="0" lvl="0" indent="0" fontAlgn="base">
              <a:spcBef>
                <a:spcPct val="20000"/>
              </a:spcBef>
              <a:spcAft>
                <a:spcPct val="25000"/>
              </a:spcAft>
              <a:buFontTx/>
              <a:buChar char="-"/>
            </a:pPr>
            <a:r>
              <a:rPr lang="el-GR" altLang="el-GR" sz="2800" dirty="0">
                <a:solidFill>
                  <a:srgbClr val="000000"/>
                </a:solidFill>
                <a:latin typeface="Times New Roman" panose="02020603050405020304" pitchFamily="18" charset="0"/>
              </a:rPr>
              <a:t>Διερεύνηση και των δύο κατευθύνσεων της μετάβασης</a:t>
            </a:r>
          </a:p>
          <a:p>
            <a:pPr marL="0" lvl="0" indent="0" fontAlgn="base">
              <a:spcBef>
                <a:spcPct val="20000"/>
              </a:spcBef>
              <a:spcAft>
                <a:spcPct val="25000"/>
              </a:spcAft>
              <a:buNone/>
            </a:pPr>
            <a:r>
              <a:rPr lang="el-GR" altLang="el-GR" sz="2500" b="1" dirty="0">
                <a:solidFill>
                  <a:srgbClr val="000000"/>
                </a:solidFill>
                <a:latin typeface="Times New Roman" panose="02020603050405020304" pitchFamily="18" charset="0"/>
              </a:rPr>
              <a:t>	</a:t>
            </a:r>
          </a:p>
          <a:p>
            <a:pPr marL="0" lvl="0" indent="0" fontAlgn="base">
              <a:spcBef>
                <a:spcPct val="20000"/>
              </a:spcBef>
              <a:spcAft>
                <a:spcPct val="25000"/>
              </a:spcAft>
              <a:buNone/>
            </a:pPr>
            <a:r>
              <a:rPr lang="el-GR" altLang="el-GR" sz="2800" b="1" dirty="0">
                <a:solidFill>
                  <a:srgbClr val="000000"/>
                </a:solidFill>
                <a:latin typeface="Times New Roman" panose="02020603050405020304" pitchFamily="18" charset="0"/>
              </a:rPr>
              <a:t>-   Ερωτηματολόγια σε 57 μαθητές Α</a:t>
            </a:r>
            <a:r>
              <a:rPr lang="en-US" altLang="el-GR" sz="2800" b="1" dirty="0">
                <a:solidFill>
                  <a:srgbClr val="000000"/>
                </a:solidFill>
                <a:latin typeface="Times New Roman" panose="02020603050405020304" pitchFamily="18" charset="0"/>
                <a:cs typeface="Times New Roman" panose="02020603050405020304" pitchFamily="18" charset="0"/>
              </a:rPr>
              <a:t>´</a:t>
            </a:r>
            <a:r>
              <a:rPr lang="el-GR" altLang="el-GR" sz="2800" b="1" dirty="0">
                <a:solidFill>
                  <a:srgbClr val="000000"/>
                </a:solidFill>
                <a:latin typeface="Times New Roman" panose="02020603050405020304" pitchFamily="18" charset="0"/>
              </a:rPr>
              <a:t> και 61 μαθητές της Β</a:t>
            </a:r>
            <a:r>
              <a:rPr lang="en-US" altLang="el-GR" sz="2800" b="1" dirty="0">
                <a:solidFill>
                  <a:srgbClr val="000000"/>
                </a:solidFill>
                <a:latin typeface="Times New Roman" panose="02020603050405020304" pitchFamily="18" charset="0"/>
                <a:cs typeface="Times New Roman" panose="02020603050405020304" pitchFamily="18" charset="0"/>
              </a:rPr>
              <a:t>´</a:t>
            </a:r>
            <a:r>
              <a:rPr lang="el-GR" altLang="el-GR" sz="2800" b="1" dirty="0">
                <a:solidFill>
                  <a:srgbClr val="000000"/>
                </a:solidFill>
                <a:latin typeface="Times New Roman" panose="02020603050405020304" pitchFamily="18" charset="0"/>
              </a:rPr>
              <a:t> γυμνασίου </a:t>
            </a:r>
          </a:p>
          <a:p>
            <a:pPr marL="0" indent="0">
              <a:buNone/>
            </a:pPr>
            <a:endParaRPr lang="el-GR" sz="2400" dirty="0"/>
          </a:p>
        </p:txBody>
      </p:sp>
    </p:spTree>
    <p:extLst>
      <p:ext uri="{BB962C8B-B14F-4D97-AF65-F5344CB8AC3E}">
        <p14:creationId xmlns:p14="http://schemas.microsoft.com/office/powerpoint/2010/main" val="37067949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Α. Από τη συμβολική γραφή στη φυσική </a:t>
            </a:r>
            <a:r>
              <a:rPr lang="el-GR" dirty="0" smtClean="0"/>
              <a:t>γλώσσα</a:t>
            </a:r>
            <a:r>
              <a:rPr lang="en-US" dirty="0" smtClean="0"/>
              <a:t> (1/2)</a:t>
            </a:r>
            <a:endParaRPr lang="el-GR" dirty="0"/>
          </a:p>
        </p:txBody>
      </p:sp>
      <p:pic>
        <p:nvPicPr>
          <p:cNvPr id="6" name="Εικόνα 5"/>
          <p:cNvPicPr>
            <a:picLocks noChangeAspect="1"/>
          </p:cNvPicPr>
          <p:nvPr/>
        </p:nvPicPr>
        <p:blipFill>
          <a:blip r:embed="rId3"/>
          <a:stretch>
            <a:fillRect/>
          </a:stretch>
        </p:blipFill>
        <p:spPr>
          <a:xfrm>
            <a:off x="1191993" y="1628800"/>
            <a:ext cx="6760013" cy="4757616"/>
          </a:xfrm>
          <a:prstGeom prst="rect">
            <a:avLst/>
          </a:prstGeom>
        </p:spPr>
      </p:pic>
    </p:spTree>
    <p:extLst>
      <p:ext uri="{BB962C8B-B14F-4D97-AF65-F5344CB8AC3E}">
        <p14:creationId xmlns:p14="http://schemas.microsoft.com/office/powerpoint/2010/main" val="5529709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Α. Από τη συμβολική γραφή στη φυσική </a:t>
            </a:r>
            <a:r>
              <a:rPr lang="el-GR" dirty="0" smtClean="0"/>
              <a:t>γλώσσα</a:t>
            </a:r>
            <a:r>
              <a:rPr lang="en-US" dirty="0" smtClean="0"/>
              <a:t> (2/2)</a:t>
            </a:r>
            <a:endParaRPr lang="el-GR" dirty="0"/>
          </a:p>
        </p:txBody>
      </p:sp>
      <p:sp>
        <p:nvSpPr>
          <p:cNvPr id="5" name="Θέση περιεχομένου 4"/>
          <p:cNvSpPr>
            <a:spLocks noGrp="1"/>
          </p:cNvSpPr>
          <p:nvPr>
            <p:ph idx="1"/>
          </p:nvPr>
        </p:nvSpPr>
        <p:spPr/>
        <p:txBody>
          <a:bodyPr>
            <a:noAutofit/>
          </a:bodyPr>
          <a:lstStyle/>
          <a:p>
            <a:pPr>
              <a:spcBef>
                <a:spcPct val="20000"/>
              </a:spcBef>
              <a:spcAft>
                <a:spcPct val="25000"/>
              </a:spcAft>
              <a:buFontTx/>
              <a:buChar char="-"/>
            </a:pPr>
            <a:r>
              <a:rPr lang="el-GR" altLang="el-GR" sz="2400" dirty="0"/>
              <a:t>Επιτυχία σε απλές συμβολικές εκφράσεις με αριθμούς και σύμβολα βασικών πράξεων </a:t>
            </a:r>
          </a:p>
          <a:p>
            <a:pPr>
              <a:spcBef>
                <a:spcPct val="20000"/>
              </a:spcBef>
              <a:spcAft>
                <a:spcPct val="25000"/>
              </a:spcAft>
              <a:buFontTx/>
              <a:buChar char="-"/>
            </a:pPr>
            <a:r>
              <a:rPr lang="el-GR" altLang="el-GR" sz="2400" dirty="0"/>
              <a:t>Αύξηση των δυσκολιών με την εμφάνιση παρενθέσεων – Ενώ βλέπουν τις παρενθέσεις δεν τις εισαγάγουν λεκτικά στην αναπαράσταση στη φυσική γλώσσα</a:t>
            </a:r>
          </a:p>
          <a:p>
            <a:pPr>
              <a:spcBef>
                <a:spcPct val="20000"/>
              </a:spcBef>
              <a:spcAft>
                <a:spcPct val="25000"/>
              </a:spcAft>
              <a:buFontTx/>
              <a:buChar char="-"/>
            </a:pPr>
            <a:r>
              <a:rPr lang="el-GR" altLang="el-GR" sz="2400" dirty="0"/>
              <a:t>Δυσκολία στην ύπαρξη δύο μεταβλητών </a:t>
            </a:r>
            <a:endParaRPr lang="el-GR" altLang="el-GR" sz="2400" dirty="0" smtClean="0"/>
          </a:p>
          <a:p>
            <a:pPr marL="0" indent="0">
              <a:spcBef>
                <a:spcPct val="20000"/>
              </a:spcBef>
              <a:spcAft>
                <a:spcPct val="25000"/>
              </a:spcAft>
              <a:buNone/>
            </a:pPr>
            <a:r>
              <a:rPr lang="el-GR" altLang="el-GR" sz="2400" dirty="0" smtClean="0"/>
              <a:t> </a:t>
            </a:r>
            <a:r>
              <a:rPr lang="en-US" altLang="el-GR" sz="2400" dirty="0"/>
              <a:t>3(</a:t>
            </a:r>
            <a:r>
              <a:rPr lang="en-US" altLang="el-GR" sz="2400" dirty="0" err="1"/>
              <a:t>a+b</a:t>
            </a:r>
            <a:r>
              <a:rPr lang="en-US" altLang="el-GR" sz="2400" dirty="0"/>
              <a:t>)</a:t>
            </a:r>
            <a:r>
              <a:rPr lang="el-GR" altLang="el-GR" sz="2400" dirty="0"/>
              <a:t>, </a:t>
            </a:r>
            <a:r>
              <a:rPr lang="en-US" altLang="el-GR" sz="2400" dirty="0"/>
              <a:t>3a+b</a:t>
            </a:r>
            <a:endParaRPr lang="el-GR" altLang="el-GR" sz="2400" dirty="0"/>
          </a:p>
          <a:p>
            <a:pPr>
              <a:spcBef>
                <a:spcPct val="20000"/>
              </a:spcBef>
              <a:spcAft>
                <a:spcPct val="25000"/>
              </a:spcAft>
            </a:pPr>
            <a:r>
              <a:rPr lang="el-GR" altLang="el-GR" sz="2400" dirty="0" smtClean="0"/>
              <a:t>Δυσκολία </a:t>
            </a:r>
            <a:r>
              <a:rPr lang="el-GR" altLang="el-GR" sz="2400" dirty="0"/>
              <a:t>στην περιγραφή της σχέσης που συνδέει τις δύο μεταβλητές </a:t>
            </a:r>
            <a:r>
              <a:rPr lang="en-US" altLang="el-GR" sz="2400" dirty="0"/>
              <a:t>3ab</a:t>
            </a:r>
          </a:p>
          <a:p>
            <a:pPr marL="0" indent="0">
              <a:buNone/>
            </a:pPr>
            <a:endParaRPr lang="el-GR" sz="2400" dirty="0"/>
          </a:p>
        </p:txBody>
      </p:sp>
    </p:spTree>
    <p:extLst>
      <p:ext uri="{BB962C8B-B14F-4D97-AF65-F5344CB8AC3E}">
        <p14:creationId xmlns:p14="http://schemas.microsoft.com/office/powerpoint/2010/main" val="18713562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Β. Από τη φυσική γλώσσα στη </a:t>
            </a:r>
            <a:r>
              <a:rPr lang="el-GR" dirty="0" smtClean="0"/>
              <a:t>συμβολική</a:t>
            </a:r>
            <a:r>
              <a:rPr lang="en-US" dirty="0" smtClean="0"/>
              <a:t> (1/3)</a:t>
            </a:r>
            <a:endParaRPr lang="el-GR" dirty="0"/>
          </a:p>
        </p:txBody>
      </p:sp>
      <p:pic>
        <p:nvPicPr>
          <p:cNvPr id="5" name="Εικόνα 4"/>
          <p:cNvPicPr>
            <a:picLocks noChangeAspect="1"/>
          </p:cNvPicPr>
          <p:nvPr/>
        </p:nvPicPr>
        <p:blipFill>
          <a:blip r:embed="rId3"/>
          <a:stretch>
            <a:fillRect/>
          </a:stretch>
        </p:blipFill>
        <p:spPr>
          <a:xfrm>
            <a:off x="1553558" y="1556792"/>
            <a:ext cx="6036883" cy="4673575"/>
          </a:xfrm>
          <a:prstGeom prst="rect">
            <a:avLst/>
          </a:prstGeom>
        </p:spPr>
      </p:pic>
    </p:spTree>
    <p:extLst>
      <p:ext uri="{BB962C8B-B14F-4D97-AF65-F5344CB8AC3E}">
        <p14:creationId xmlns:p14="http://schemas.microsoft.com/office/powerpoint/2010/main" val="68621285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Β. Από τη φυσική γλώσσα στη συμβολική </a:t>
            </a:r>
            <a:r>
              <a:rPr lang="el-GR" dirty="0" smtClean="0"/>
              <a:t>γραφή</a:t>
            </a:r>
            <a:r>
              <a:rPr lang="en-US" dirty="0" smtClean="0"/>
              <a:t> (2/3)</a:t>
            </a:r>
            <a:endParaRPr lang="el-GR" dirty="0"/>
          </a:p>
        </p:txBody>
      </p:sp>
      <p:pic>
        <p:nvPicPr>
          <p:cNvPr id="6" name="Εικόνα 5"/>
          <p:cNvPicPr>
            <a:picLocks noChangeAspect="1"/>
          </p:cNvPicPr>
          <p:nvPr/>
        </p:nvPicPr>
        <p:blipFill>
          <a:blip r:embed="rId3"/>
          <a:stretch>
            <a:fillRect/>
          </a:stretch>
        </p:blipFill>
        <p:spPr>
          <a:xfrm>
            <a:off x="249561" y="1310456"/>
            <a:ext cx="8644877" cy="4237087"/>
          </a:xfrm>
          <a:prstGeom prst="rect">
            <a:avLst/>
          </a:prstGeom>
        </p:spPr>
      </p:pic>
    </p:spTree>
    <p:extLst>
      <p:ext uri="{BB962C8B-B14F-4D97-AF65-F5344CB8AC3E}">
        <p14:creationId xmlns:p14="http://schemas.microsoft.com/office/powerpoint/2010/main" val="34277905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Εννοιολογικό (ή νοητικό) </a:t>
            </a:r>
            <a:r>
              <a:rPr lang="el-GR" dirty="0" smtClean="0"/>
              <a:t>πεδίο</a:t>
            </a:r>
            <a:r>
              <a:rPr lang="en-US" dirty="0" smtClean="0"/>
              <a:t> (1/2)</a:t>
            </a:r>
            <a:endParaRPr lang="el-GR" dirty="0"/>
          </a:p>
        </p:txBody>
      </p:sp>
      <p:sp>
        <p:nvSpPr>
          <p:cNvPr id="5" name="Θέση περιεχομένου 4"/>
          <p:cNvSpPr>
            <a:spLocks noGrp="1"/>
          </p:cNvSpPr>
          <p:nvPr>
            <p:ph idx="1"/>
          </p:nvPr>
        </p:nvSpPr>
        <p:spPr/>
        <p:txBody>
          <a:bodyPr>
            <a:noAutofit/>
          </a:bodyPr>
          <a:lstStyle/>
          <a:p>
            <a:pPr marL="0" indent="0">
              <a:buNone/>
            </a:pPr>
            <a:r>
              <a:rPr lang="el-GR" sz="2400" dirty="0"/>
              <a:t>Εννοιολογικό πεδίο μιας μαθηματικής έννοιας </a:t>
            </a:r>
          </a:p>
          <a:p>
            <a:pPr marL="0" indent="0">
              <a:buNone/>
            </a:pPr>
            <a:r>
              <a:rPr lang="el-GR" sz="2400" dirty="0"/>
              <a:t>    - έννοιες που σχετίζονται στενά με την έννοια  </a:t>
            </a:r>
          </a:p>
          <a:p>
            <a:pPr marL="0" indent="0">
              <a:buNone/>
            </a:pPr>
            <a:r>
              <a:rPr lang="el-GR" sz="2400" dirty="0"/>
              <a:t>    - ομάδα καταστάσεων στις οποίες μπορεί να εφαρμοστεί</a:t>
            </a:r>
          </a:p>
          <a:p>
            <a:pPr marL="0" indent="0">
              <a:buNone/>
            </a:pPr>
            <a:r>
              <a:rPr lang="el-GR" sz="2400" dirty="0"/>
              <a:t>    - ομάδα διαθέσιμων </a:t>
            </a:r>
            <a:r>
              <a:rPr lang="el-GR" sz="2400" dirty="0" smtClean="0"/>
              <a:t>αναπαραστάσεων</a:t>
            </a:r>
            <a:endParaRPr lang="el-GR" sz="24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Β. Από τη φυσική γλώσσα στη συμβολική γραφή </a:t>
            </a:r>
            <a:r>
              <a:rPr lang="en-US" dirty="0" smtClean="0"/>
              <a:t>(3/3)</a:t>
            </a:r>
            <a:endParaRPr lang="el-GR" dirty="0"/>
          </a:p>
        </p:txBody>
      </p:sp>
      <p:sp>
        <p:nvSpPr>
          <p:cNvPr id="3" name="Θέση περιεχομένου 2"/>
          <p:cNvSpPr>
            <a:spLocks noGrp="1"/>
          </p:cNvSpPr>
          <p:nvPr>
            <p:ph idx="1"/>
          </p:nvPr>
        </p:nvSpPr>
        <p:spPr/>
        <p:txBody>
          <a:bodyPr>
            <a:normAutofit/>
          </a:bodyPr>
          <a:lstStyle/>
          <a:p>
            <a:pPr>
              <a:spcBef>
                <a:spcPct val="20000"/>
              </a:spcBef>
              <a:spcAft>
                <a:spcPct val="25000"/>
              </a:spcAft>
            </a:pPr>
            <a:r>
              <a:rPr lang="el-GR" altLang="el-GR" sz="2800" dirty="0"/>
              <a:t>Το χαμηλότερο ποσοστό (5% και 23%)</a:t>
            </a:r>
          </a:p>
          <a:p>
            <a:pPr marL="0" indent="0">
              <a:spcBef>
                <a:spcPct val="20000"/>
              </a:spcBef>
              <a:spcAft>
                <a:spcPct val="25000"/>
              </a:spcAft>
              <a:buNone/>
            </a:pPr>
            <a:r>
              <a:rPr lang="el-GR" altLang="el-GR" sz="2800" dirty="0" smtClean="0"/>
              <a:t>«</a:t>
            </a:r>
            <a:r>
              <a:rPr lang="en-US" altLang="el-GR" sz="2800" dirty="0"/>
              <a:t>To </a:t>
            </a:r>
            <a:r>
              <a:rPr lang="el-GR" altLang="el-GR" sz="2800" dirty="0"/>
              <a:t>τριπλάσιο ενός αριθμού μειωμένου κατά 5 είναι ίσο με το άθροισμα του </a:t>
            </a:r>
            <a:r>
              <a:rPr lang="el-GR" altLang="el-GR" sz="2800" dirty="0" err="1"/>
              <a:t>διπλασίου</a:t>
            </a:r>
            <a:r>
              <a:rPr lang="el-GR" altLang="el-GR" sz="2800" dirty="0"/>
              <a:t> του αυξημένο κατά 9.» </a:t>
            </a:r>
          </a:p>
          <a:p>
            <a:pPr marL="0" indent="0">
              <a:spcBef>
                <a:spcPct val="20000"/>
              </a:spcBef>
              <a:spcAft>
                <a:spcPct val="25000"/>
              </a:spcAft>
              <a:buNone/>
            </a:pPr>
            <a:r>
              <a:rPr lang="el-GR" altLang="el-GR" sz="2800" dirty="0"/>
              <a:t>                    3(</a:t>
            </a:r>
            <a:r>
              <a:rPr lang="en-US" altLang="el-GR" sz="2800" dirty="0"/>
              <a:t>x</a:t>
            </a:r>
            <a:r>
              <a:rPr lang="el-GR" altLang="el-GR" sz="2800" dirty="0"/>
              <a:t>-5)=    2</a:t>
            </a:r>
            <a:r>
              <a:rPr lang="fr-FR" altLang="el-GR" sz="2800" dirty="0"/>
              <a:t>x</a:t>
            </a:r>
            <a:r>
              <a:rPr lang="el-GR" altLang="el-GR" sz="2800" dirty="0"/>
              <a:t>    </a:t>
            </a:r>
            <a:r>
              <a:rPr lang="fr-FR" altLang="el-GR" sz="2800" dirty="0"/>
              <a:t>+</a:t>
            </a:r>
            <a:r>
              <a:rPr lang="el-GR" altLang="el-GR" sz="2800" dirty="0"/>
              <a:t>   </a:t>
            </a:r>
            <a:r>
              <a:rPr lang="en-US" altLang="el-GR" sz="2800" dirty="0" smtClean="0"/>
              <a:t>9</a:t>
            </a:r>
            <a:endParaRPr lang="el-GR" altLang="el-GR" sz="2800" dirty="0" smtClean="0"/>
          </a:p>
          <a:p>
            <a:pPr marL="0" indent="0">
              <a:spcBef>
                <a:spcPct val="20000"/>
              </a:spcBef>
              <a:spcAft>
                <a:spcPct val="25000"/>
              </a:spcAft>
              <a:buNone/>
            </a:pPr>
            <a:r>
              <a:rPr lang="el-GR" altLang="el-GR" sz="2800" dirty="0" smtClean="0"/>
              <a:t>Και </a:t>
            </a:r>
            <a:r>
              <a:rPr lang="el-GR" altLang="el-GR" sz="2800" dirty="0"/>
              <a:t>οι δύο φράσεις δεν παρουσιάζουν εννοιολογική συνάφεια με τις αντίστοιχες αναπαραστάσεις στη συμβολική γραφή.</a:t>
            </a:r>
            <a:endParaRPr lang="en-US" altLang="el-GR" sz="2800" dirty="0"/>
          </a:p>
          <a:p>
            <a:pPr marL="0" indent="0">
              <a:buNone/>
            </a:pPr>
            <a:endParaRPr lang="el-GR" sz="2800" dirty="0"/>
          </a:p>
        </p:txBody>
      </p:sp>
    </p:spTree>
    <p:extLst>
      <p:ext uri="{BB962C8B-B14F-4D97-AF65-F5344CB8AC3E}">
        <p14:creationId xmlns:p14="http://schemas.microsoft.com/office/powerpoint/2010/main" val="276320407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Γ. Η μεταβλητή παριστάνει ένα συγκεκριμένο </a:t>
            </a:r>
            <a:r>
              <a:rPr lang="el-GR" dirty="0" smtClean="0"/>
              <a:t>αντικείμενο</a:t>
            </a:r>
            <a:r>
              <a:rPr lang="en-US" dirty="0" smtClean="0"/>
              <a:t> (1/2)</a:t>
            </a:r>
            <a:endParaRPr lang="el-GR" dirty="0"/>
          </a:p>
        </p:txBody>
      </p:sp>
      <p:pic>
        <p:nvPicPr>
          <p:cNvPr id="6" name="Εικόνα 5"/>
          <p:cNvPicPr>
            <a:picLocks noChangeAspect="1"/>
          </p:cNvPicPr>
          <p:nvPr/>
        </p:nvPicPr>
        <p:blipFill>
          <a:blip r:embed="rId3"/>
          <a:stretch>
            <a:fillRect/>
          </a:stretch>
        </p:blipFill>
        <p:spPr>
          <a:xfrm>
            <a:off x="1460230" y="1556792"/>
            <a:ext cx="6223540" cy="4789052"/>
          </a:xfrm>
          <a:prstGeom prst="rect">
            <a:avLst/>
          </a:prstGeom>
        </p:spPr>
      </p:pic>
    </p:spTree>
    <p:extLst>
      <p:ext uri="{BB962C8B-B14F-4D97-AF65-F5344CB8AC3E}">
        <p14:creationId xmlns:p14="http://schemas.microsoft.com/office/powerpoint/2010/main" val="426248794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Γ. Η μεταβλητή παριστάνει ένα συγκεκριμένο </a:t>
            </a:r>
            <a:r>
              <a:rPr lang="el-GR" dirty="0" smtClean="0"/>
              <a:t>αντικείμενο</a:t>
            </a:r>
            <a:r>
              <a:rPr lang="en-US" dirty="0" smtClean="0"/>
              <a:t> (2/2)</a:t>
            </a:r>
            <a:endParaRPr lang="el-GR" dirty="0"/>
          </a:p>
        </p:txBody>
      </p:sp>
      <p:sp>
        <p:nvSpPr>
          <p:cNvPr id="3" name="Θέση περιεχομένου 2"/>
          <p:cNvSpPr>
            <a:spLocks noGrp="1"/>
          </p:cNvSpPr>
          <p:nvPr>
            <p:ph idx="1"/>
          </p:nvPr>
        </p:nvSpPr>
        <p:spPr/>
        <p:txBody>
          <a:bodyPr>
            <a:normAutofit/>
          </a:bodyPr>
          <a:lstStyle/>
          <a:p>
            <a:pPr>
              <a:spcBef>
                <a:spcPct val="20000"/>
              </a:spcBef>
              <a:spcAft>
                <a:spcPct val="25000"/>
              </a:spcAft>
            </a:pPr>
            <a:r>
              <a:rPr lang="en-US" altLang="el-GR" sz="2800" dirty="0" smtClean="0"/>
              <a:t>X</a:t>
            </a:r>
            <a:r>
              <a:rPr lang="el-GR" altLang="el-GR" sz="2800" dirty="0"/>
              <a:t>ρήματα 1. Για την κατασκευή του β</a:t>
            </a:r>
            <a:r>
              <a:rPr lang="en-US" altLang="el-GR" sz="2800" dirty="0">
                <a:latin typeface="Arial" panose="020B0604020202020204" pitchFamily="34" charset="0"/>
                <a:cs typeface="Arial" panose="020B0604020202020204" pitchFamily="34" charset="0"/>
              </a:rPr>
              <a:t>´</a:t>
            </a:r>
            <a:r>
              <a:rPr lang="el-GR" altLang="el-GR" sz="2800" dirty="0"/>
              <a:t> μέλους της ισότητας δεν δίνεται αναλυτικά στη εκφώνηση η αντίστοιχη λεκτική αναπαράσταση. Ο ίδιος ο μαθητής πρέπει να κάνει το ενδιάμεσο βήμα. </a:t>
            </a:r>
          </a:p>
          <a:p>
            <a:pPr>
              <a:spcBef>
                <a:spcPct val="20000"/>
              </a:spcBef>
              <a:spcAft>
                <a:spcPct val="25000"/>
              </a:spcAft>
            </a:pPr>
            <a:r>
              <a:rPr lang="el-GR" altLang="el-GR" sz="2800" dirty="0" smtClean="0"/>
              <a:t>Χρήματα </a:t>
            </a:r>
            <a:r>
              <a:rPr lang="el-GR" altLang="el-GR" sz="2800" dirty="0"/>
              <a:t>2. Μεγαλύτερη δυσκολία λόγω των παραπάνω. </a:t>
            </a:r>
          </a:p>
          <a:p>
            <a:pPr>
              <a:spcBef>
                <a:spcPct val="20000"/>
              </a:spcBef>
              <a:spcAft>
                <a:spcPct val="25000"/>
              </a:spcAft>
            </a:pPr>
            <a:r>
              <a:rPr lang="el-GR" altLang="el-GR" sz="2800" dirty="0" smtClean="0"/>
              <a:t>Πολλοί </a:t>
            </a:r>
            <a:r>
              <a:rPr lang="el-GR" altLang="el-GR" sz="2800" dirty="0"/>
              <a:t>μαθητές χρησιμοποίησαν το ίδιο γράμμα για να συμβολίσουν δύο διαφορετικά αντικείμενα. </a:t>
            </a:r>
          </a:p>
          <a:p>
            <a:pPr marL="0" indent="0">
              <a:buNone/>
            </a:pPr>
            <a:endParaRPr lang="el-GR" sz="2800" dirty="0"/>
          </a:p>
        </p:txBody>
      </p:sp>
    </p:spTree>
    <p:extLst>
      <p:ext uri="{BB962C8B-B14F-4D97-AF65-F5344CB8AC3E}">
        <p14:creationId xmlns:p14="http://schemas.microsoft.com/office/powerpoint/2010/main" val="381041658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Συμπεράσματα</a:t>
            </a:r>
            <a:r>
              <a:rPr lang="en-US" dirty="0" smtClean="0"/>
              <a:t> (1/2)</a:t>
            </a:r>
            <a:endParaRPr lang="el-GR" dirty="0"/>
          </a:p>
        </p:txBody>
      </p:sp>
      <p:sp>
        <p:nvSpPr>
          <p:cNvPr id="5" name="Θέση περιεχομένου 4"/>
          <p:cNvSpPr>
            <a:spLocks noGrp="1"/>
          </p:cNvSpPr>
          <p:nvPr>
            <p:ph idx="1"/>
          </p:nvPr>
        </p:nvSpPr>
        <p:spPr/>
        <p:txBody>
          <a:bodyPr>
            <a:noAutofit/>
          </a:bodyPr>
          <a:lstStyle/>
          <a:p>
            <a:pPr marL="0" indent="0">
              <a:spcBef>
                <a:spcPct val="20000"/>
              </a:spcBef>
              <a:spcAft>
                <a:spcPct val="25000"/>
              </a:spcAft>
              <a:buNone/>
            </a:pPr>
            <a:r>
              <a:rPr lang="el-GR" altLang="el-GR" sz="2400" dirty="0"/>
              <a:t>1. Απλές εκφράσεις με αριθμούς, σύμβολα βασικών πράξεων, μια μεταβλητή και χωρίς παρενθέσεις δεν δημιουργούν ιδιαίτερες δυσκολίες. </a:t>
            </a:r>
          </a:p>
          <a:p>
            <a:pPr marL="0" indent="0">
              <a:spcBef>
                <a:spcPct val="20000"/>
              </a:spcBef>
              <a:spcAft>
                <a:spcPct val="25000"/>
              </a:spcAft>
              <a:buNone/>
            </a:pPr>
            <a:r>
              <a:rPr lang="el-GR" altLang="el-GR" sz="2400" dirty="0" smtClean="0"/>
              <a:t>2</a:t>
            </a:r>
            <a:r>
              <a:rPr lang="el-GR" altLang="el-GR" sz="2400" dirty="0"/>
              <a:t>. Η εμφάνιση παρενθέσεων αυξάνει τη δυσκολία της μετάβασης. </a:t>
            </a:r>
          </a:p>
          <a:p>
            <a:pPr marL="0" indent="0">
              <a:spcBef>
                <a:spcPct val="20000"/>
              </a:spcBef>
              <a:spcAft>
                <a:spcPct val="25000"/>
              </a:spcAft>
              <a:buNone/>
            </a:pPr>
            <a:r>
              <a:rPr lang="el-GR" altLang="el-GR" sz="2400" dirty="0" smtClean="0"/>
              <a:t>3</a:t>
            </a:r>
            <a:r>
              <a:rPr lang="el-GR" altLang="el-GR" sz="2400" dirty="0"/>
              <a:t>. Δυσκολία στη χρήση δύο μεταβλητών</a:t>
            </a:r>
            <a:r>
              <a:rPr lang="el-GR" altLang="el-GR" sz="2400" dirty="0" smtClean="0"/>
              <a:t>.</a:t>
            </a:r>
            <a:endParaRPr lang="el-GR" altLang="el-GR" sz="2400" dirty="0"/>
          </a:p>
        </p:txBody>
      </p:sp>
    </p:spTree>
    <p:extLst>
      <p:ext uri="{BB962C8B-B14F-4D97-AF65-F5344CB8AC3E}">
        <p14:creationId xmlns:p14="http://schemas.microsoft.com/office/powerpoint/2010/main" val="112230659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Συμπεράσματα</a:t>
            </a:r>
            <a:r>
              <a:rPr lang="en-US" dirty="0" smtClean="0"/>
              <a:t> (2/2)</a:t>
            </a:r>
            <a:endParaRPr lang="el-GR" dirty="0"/>
          </a:p>
        </p:txBody>
      </p:sp>
      <p:sp>
        <p:nvSpPr>
          <p:cNvPr id="3" name="Θέση περιεχομένου 2"/>
          <p:cNvSpPr>
            <a:spLocks noGrp="1"/>
          </p:cNvSpPr>
          <p:nvPr>
            <p:ph idx="1"/>
          </p:nvPr>
        </p:nvSpPr>
        <p:spPr/>
        <p:txBody>
          <a:bodyPr>
            <a:normAutofit/>
          </a:bodyPr>
          <a:lstStyle/>
          <a:p>
            <a:pPr marL="0" indent="0">
              <a:spcBef>
                <a:spcPct val="20000"/>
              </a:spcBef>
              <a:spcAft>
                <a:spcPct val="25000"/>
              </a:spcAft>
              <a:buNone/>
            </a:pPr>
            <a:r>
              <a:rPr lang="el-GR" altLang="el-GR" sz="2800" dirty="0"/>
              <a:t>4. Όταν οι αναπαραστάσεις στη φυσική και τη συμβολική γλώσσα δεν παρουσιάζουν εννοιολογική συνάφεια τα ποσοστά επιτυχίας μειώνονται σημαντικά. </a:t>
            </a:r>
          </a:p>
          <a:p>
            <a:pPr marL="0" indent="0">
              <a:spcBef>
                <a:spcPct val="20000"/>
              </a:spcBef>
              <a:spcAft>
                <a:spcPct val="25000"/>
              </a:spcAft>
              <a:buNone/>
            </a:pPr>
            <a:r>
              <a:rPr lang="el-GR" altLang="el-GR" sz="2800" dirty="0"/>
              <a:t>5. Οι μαθητές διαβάζουν με </a:t>
            </a:r>
            <a:r>
              <a:rPr lang="en-US" altLang="el-GR" sz="2800" dirty="0"/>
              <a:t>“</a:t>
            </a:r>
            <a:r>
              <a:rPr lang="el-GR" altLang="el-GR" sz="2800" dirty="0"/>
              <a:t>γραμμικό τρόπο</a:t>
            </a:r>
            <a:r>
              <a:rPr lang="en-US" altLang="el-GR" sz="2800" dirty="0"/>
              <a:t>”</a:t>
            </a:r>
            <a:r>
              <a:rPr lang="el-GR" altLang="el-GR" sz="2800" dirty="0"/>
              <a:t> την εκφώνηση και με την ίδια γραμμικότητα συνήθως επιχειρούν να εκφράσουν συμβολικά ένα πρόβλημα.</a:t>
            </a:r>
          </a:p>
          <a:p>
            <a:pPr marL="0" indent="0">
              <a:buNone/>
            </a:pPr>
            <a:endParaRPr lang="el-GR" sz="2800" dirty="0"/>
          </a:p>
        </p:txBody>
      </p:sp>
    </p:spTree>
    <p:extLst>
      <p:ext uri="{BB962C8B-B14F-4D97-AF65-F5344CB8AC3E}">
        <p14:creationId xmlns:p14="http://schemas.microsoft.com/office/powerpoint/2010/main" val="148630816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err="1"/>
              <a:t>Copyright</a:t>
            </a:r>
            <a:r>
              <a:rPr lang="el-GR" sz="2000" dirty="0"/>
              <a:t> </a:t>
            </a:r>
            <a:r>
              <a:rPr lang="el-GR" sz="2000" dirty="0" err="1"/>
              <a:t>Εθνικόν</a:t>
            </a:r>
            <a:r>
              <a:rPr lang="el-GR" sz="2000" dirty="0"/>
              <a:t> και </a:t>
            </a:r>
            <a:r>
              <a:rPr lang="el-GR" sz="2000" dirty="0" err="1"/>
              <a:t>Καποδιστριακόν</a:t>
            </a:r>
            <a:r>
              <a:rPr lang="el-GR" sz="2000" dirty="0"/>
              <a:t> </a:t>
            </a:r>
            <a:r>
              <a:rPr lang="el-GR" sz="2000" dirty="0" err="1"/>
              <a:t>Πανεπιστήμιον</a:t>
            </a:r>
            <a:r>
              <a:rPr lang="el-GR" sz="2000" dirty="0"/>
              <a:t> Αθηνών, Γιώργος Ψυχάρης, 2014. Γιώργος Ψυχάρης. «Διδακτική Μαθηματικών Ι. </a:t>
            </a:r>
            <a:r>
              <a:rPr lang="el-GR" sz="2000" dirty="0" smtClean="0"/>
              <a:t>Εννοιολογικές </a:t>
            </a:r>
            <a:r>
              <a:rPr lang="el-GR" sz="2000" dirty="0"/>
              <a:t>και διδακτικές πτυχές της συνάρτησης ». Έκδοση: 1.0. Αθήνα 2014. Διαθέσιμο από τη δικτυακή διεύθυνση: http://opencourses.uoa.gr/courses/MATH307.</a:t>
            </a:r>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Εννοιολογικό (ή νοητικό) </a:t>
            </a:r>
            <a:r>
              <a:rPr lang="el-GR" dirty="0" smtClean="0"/>
              <a:t>πεδίο</a:t>
            </a:r>
            <a:r>
              <a:rPr lang="en-US" dirty="0" smtClean="0"/>
              <a:t> (2/2)</a:t>
            </a:r>
            <a:endParaRPr lang="el-GR" dirty="0"/>
          </a:p>
        </p:txBody>
      </p:sp>
      <p:sp>
        <p:nvSpPr>
          <p:cNvPr id="3" name="Θέση περιεχομένου 2"/>
          <p:cNvSpPr>
            <a:spLocks noGrp="1"/>
          </p:cNvSpPr>
          <p:nvPr>
            <p:ph idx="1"/>
          </p:nvPr>
        </p:nvSpPr>
        <p:spPr/>
        <p:txBody>
          <a:bodyPr>
            <a:normAutofit fontScale="92500" lnSpcReduction="20000"/>
          </a:bodyPr>
          <a:lstStyle/>
          <a:p>
            <a:pPr marL="0" indent="0">
              <a:buNone/>
            </a:pPr>
            <a:r>
              <a:rPr lang="el-GR" sz="2800" dirty="0"/>
              <a:t>Επέκταση του νοητικού πεδίου (</a:t>
            </a:r>
            <a:r>
              <a:rPr lang="el-GR" sz="2800" dirty="0" err="1"/>
              <a:t>Balacheff</a:t>
            </a:r>
            <a:r>
              <a:rPr lang="el-GR" sz="2800" dirty="0"/>
              <a:t> &amp; </a:t>
            </a:r>
            <a:r>
              <a:rPr lang="el-GR" sz="2800" dirty="0" err="1"/>
              <a:t>Gaudin</a:t>
            </a:r>
            <a:r>
              <a:rPr lang="el-GR" sz="2800" dirty="0"/>
              <a:t>) </a:t>
            </a:r>
          </a:p>
          <a:p>
            <a:pPr marL="0" indent="0">
              <a:buNone/>
            </a:pPr>
            <a:r>
              <a:rPr lang="el-GR" sz="2800" dirty="0"/>
              <a:t>    • P: σύνολο καταστάσεων/προβλημάτων </a:t>
            </a:r>
          </a:p>
          <a:p>
            <a:pPr marL="0" indent="0">
              <a:buNone/>
            </a:pPr>
            <a:r>
              <a:rPr lang="el-GR" sz="2800" dirty="0"/>
              <a:t>    • R: σύνολο πράξεων, σχέσεων και αξιωμάτων </a:t>
            </a:r>
          </a:p>
          <a:p>
            <a:pPr marL="0" indent="0">
              <a:buNone/>
            </a:pPr>
            <a:r>
              <a:rPr lang="el-GR" sz="2800" dirty="0"/>
              <a:t>    • L: </a:t>
            </a:r>
            <a:r>
              <a:rPr lang="el-GR" sz="2800" dirty="0" err="1"/>
              <a:t>αναπαραστασιακό</a:t>
            </a:r>
            <a:r>
              <a:rPr lang="el-GR" sz="2800" dirty="0"/>
              <a:t> σύστημα</a:t>
            </a:r>
          </a:p>
          <a:p>
            <a:pPr marL="0" indent="0">
              <a:buNone/>
            </a:pPr>
            <a:r>
              <a:rPr lang="el-GR" sz="2800" dirty="0"/>
              <a:t>    • Σ: δομή ελέγχου</a:t>
            </a:r>
          </a:p>
          <a:p>
            <a:pPr marL="0" indent="0">
              <a:buNone/>
            </a:pPr>
            <a:r>
              <a:rPr lang="el-GR" sz="2800" dirty="0"/>
              <a:t>       - Κρίσεις, επιλογές, λήψη αποφάσεων από τους μαθητές </a:t>
            </a:r>
          </a:p>
          <a:p>
            <a:pPr marL="0" indent="0">
              <a:buNone/>
            </a:pPr>
            <a:r>
              <a:rPr lang="el-GR" sz="2800" dirty="0"/>
              <a:t>       - ‘Θεωρήματα εν δράσει’ (</a:t>
            </a:r>
            <a:r>
              <a:rPr lang="el-GR" sz="2800" dirty="0" err="1"/>
              <a:t>theorems</a:t>
            </a:r>
            <a:r>
              <a:rPr lang="el-GR" sz="2800" dirty="0"/>
              <a:t>-in-</a:t>
            </a:r>
            <a:r>
              <a:rPr lang="el-GR" sz="2800" dirty="0" err="1"/>
              <a:t>action</a:t>
            </a:r>
            <a:r>
              <a:rPr lang="el-GR" sz="2800" dirty="0"/>
              <a:t>): τα συμπεράσματα που αφορούν σταθερές μέσα σε μια ομάδα σχέσεων ή προβλημάτων που συνδέονται με αυτά</a:t>
            </a:r>
          </a:p>
          <a:p>
            <a:pPr marL="0" indent="0">
              <a:buNone/>
            </a:pPr>
            <a:endParaRPr lang="el-GR" sz="2800"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Η έννοια της συνάρτησης </a:t>
            </a:r>
          </a:p>
        </p:txBody>
      </p:sp>
      <p:sp>
        <p:nvSpPr>
          <p:cNvPr id="5" name="Θέση περιεχομένου 4"/>
          <p:cNvSpPr>
            <a:spLocks noGrp="1"/>
          </p:cNvSpPr>
          <p:nvPr>
            <p:ph idx="1"/>
          </p:nvPr>
        </p:nvSpPr>
        <p:spPr/>
        <p:txBody>
          <a:bodyPr>
            <a:noAutofit/>
          </a:bodyPr>
          <a:lstStyle/>
          <a:p>
            <a:r>
              <a:rPr lang="el-GR" sz="2400" dirty="0"/>
              <a:t>Συνάρτηση και μεταβλητή </a:t>
            </a:r>
          </a:p>
          <a:p>
            <a:r>
              <a:rPr lang="el-GR" sz="2400" dirty="0" smtClean="0"/>
              <a:t>Αφηρημένες </a:t>
            </a:r>
            <a:r>
              <a:rPr lang="el-GR" sz="2400" dirty="0"/>
              <a:t>γενικεύσεις μεταβλητών ποσοτήτων (π.χ.  χρόνος, ταχύτητα, διάστημα) και της αλληλεξάρτησής τους. </a:t>
            </a:r>
          </a:p>
          <a:p>
            <a:r>
              <a:rPr lang="el-GR" sz="2400" dirty="0" smtClean="0"/>
              <a:t>Όπως </a:t>
            </a:r>
            <a:r>
              <a:rPr lang="el-GR" sz="2400" dirty="0"/>
              <a:t>η έννοια του πραγματικού αριθμού είναι αφηρημένη εικόνα της πραγματικής τιμής ενός αυθαίρετου μεγέθους, έτσι και η “μεταβλητή” είναι η αφηρημένη εικόνα ενός μεταβαλλόμενου μεγέθους, το οποίο παίρνει διαφορετικές τιμές στο πλαίσιο μιας συγκεκριμένης διαδικασίας. </a:t>
            </a:r>
          </a:p>
          <a:p>
            <a:r>
              <a:rPr lang="el-GR" sz="2400" dirty="0" smtClean="0"/>
              <a:t>Με </a:t>
            </a:r>
            <a:r>
              <a:rPr lang="el-GR" sz="2400" dirty="0"/>
              <a:t>ανάλογο τρόπο μια “συνάρτηση” είναι η αφηρημένη εικόνα ενός μεταβαλλόμενου μεγέθους σε σχέση με ένα άλλο.</a:t>
            </a:r>
          </a:p>
        </p:txBody>
      </p:sp>
    </p:spTree>
    <p:extLst>
      <p:ext uri="{BB962C8B-B14F-4D97-AF65-F5344CB8AC3E}">
        <p14:creationId xmlns:p14="http://schemas.microsoft.com/office/powerpoint/2010/main" val="37790129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Ιστορικά στοιχεία εξέλιξης </a:t>
            </a:r>
            <a:r>
              <a:rPr lang="en-US" dirty="0" smtClean="0"/>
              <a:t>(1/2)</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sz="2800" dirty="0"/>
              <a:t>Συστηματική μελέτη των μεταβλητών ποσοτήτων στα μαθηματικά </a:t>
            </a:r>
            <a:r>
              <a:rPr lang="el-GR" altLang="el-GR" sz="2800" dirty="0">
                <a:sym typeface="Symbol" panose="05050102010706020507" pitchFamily="18" charset="2"/>
              </a:rPr>
              <a:t></a:t>
            </a:r>
            <a:r>
              <a:rPr lang="el-GR" sz="2800" dirty="0" smtClean="0"/>
              <a:t> </a:t>
            </a:r>
            <a:r>
              <a:rPr lang="el-GR" sz="2800" dirty="0"/>
              <a:t>Μελέτη της κίνησης στη φυσική (16ος αιώνας) και προσπάθειας </a:t>
            </a:r>
            <a:r>
              <a:rPr lang="el-GR" sz="2800" dirty="0" err="1"/>
              <a:t>μαθηματικοποίησης</a:t>
            </a:r>
            <a:r>
              <a:rPr lang="el-GR" sz="2800" dirty="0"/>
              <a:t> των φυσικών φαινομένων. </a:t>
            </a:r>
          </a:p>
          <a:p>
            <a:r>
              <a:rPr lang="el-GR" sz="2800" dirty="0"/>
              <a:t>Μελέτη των γενικών ιδιοτήτων της αλλαγής → Ανάδυση των μαθηματικών εννοιών των μεταβλητών ποσοτήτων και αργότερα των συναρτήσεων.</a:t>
            </a:r>
          </a:p>
          <a:p>
            <a:r>
              <a:rPr lang="el-GR" sz="2800" dirty="0" err="1"/>
              <a:t>Dirichlet</a:t>
            </a:r>
            <a:r>
              <a:rPr lang="el-GR" sz="2800" dirty="0"/>
              <a:t> (1837): “Η μεταβλητή ψ είναι συνάρτηση της μεταβλητής χ, η οποία ορίζεται στο διάστημα α &lt;χ &lt;β, αν σε κάθε τιμή της μεταβλητής χ από αυτό το διάστημα αντιστοιχεί μια μόνη τιμή της μεταβλητής ψ, ανεξάρτητα από τη μορφή της αντιστοιχίας” (Μονοσήμαντο της τιμής ψ)</a:t>
            </a:r>
          </a:p>
        </p:txBody>
      </p:sp>
    </p:spTree>
    <p:extLst>
      <p:ext uri="{BB962C8B-B14F-4D97-AF65-F5344CB8AC3E}">
        <p14:creationId xmlns:p14="http://schemas.microsoft.com/office/powerpoint/2010/main" val="41984116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Ιστορικά στοιχεία εξέλιξης </a:t>
            </a:r>
            <a:r>
              <a:rPr lang="en-US" dirty="0" smtClean="0"/>
              <a:t>(2/2)</a:t>
            </a:r>
            <a:endParaRPr lang="el-GR" dirty="0"/>
          </a:p>
        </p:txBody>
      </p:sp>
      <p:sp>
        <p:nvSpPr>
          <p:cNvPr id="5" name="Θέση περιεχομένου 4"/>
          <p:cNvSpPr>
            <a:spLocks noGrp="1"/>
          </p:cNvSpPr>
          <p:nvPr>
            <p:ph idx="1"/>
          </p:nvPr>
        </p:nvSpPr>
        <p:spPr/>
        <p:txBody>
          <a:bodyPr>
            <a:noAutofit/>
          </a:bodyPr>
          <a:lstStyle/>
          <a:p>
            <a:pPr>
              <a:spcBef>
                <a:spcPct val="20000"/>
              </a:spcBef>
              <a:spcAft>
                <a:spcPct val="20000"/>
              </a:spcAft>
              <a:buFontTx/>
              <a:buChar char="-"/>
            </a:pPr>
            <a:r>
              <a:rPr lang="el-GR" altLang="el-GR" sz="2400" dirty="0"/>
              <a:t>Σύγχρονος ορισμός: μετά τον </a:t>
            </a:r>
            <a:r>
              <a:rPr lang="el-GR" altLang="el-GR" sz="2400" dirty="0" err="1"/>
              <a:t>Hausdorff</a:t>
            </a:r>
            <a:r>
              <a:rPr lang="el-GR" altLang="el-GR" sz="2400" dirty="0"/>
              <a:t> (1914) ο οποίος έδωσε τον ορισμό του διατεταγμένου ζεύγους.  </a:t>
            </a:r>
          </a:p>
          <a:p>
            <a:pPr>
              <a:spcBef>
                <a:spcPct val="20000"/>
              </a:spcBef>
              <a:spcAft>
                <a:spcPct val="20000"/>
              </a:spcAft>
              <a:buFontTx/>
              <a:buChar char="-"/>
            </a:pPr>
            <a:r>
              <a:rPr lang="el-GR" altLang="el-GR" sz="2400" dirty="0"/>
              <a:t>Η συνάρτηση ως τυπική μαθηματική έννοια αποτελεί μια νοητική κατασκευή που ολοκληρώθηκε σχετικώς πρόσφατα. </a:t>
            </a:r>
          </a:p>
          <a:p>
            <a:pPr>
              <a:spcBef>
                <a:spcPct val="20000"/>
              </a:spcBef>
              <a:spcAft>
                <a:spcPct val="20000"/>
              </a:spcAft>
              <a:buFontTx/>
              <a:buChar char="-"/>
            </a:pPr>
            <a:r>
              <a:rPr lang="el-GR" altLang="el-GR" sz="2400" dirty="0"/>
              <a:t>Σύνοψη και ενοποίηση πολλών διαφορετικών εμπειριών και νοητικών εργαλείων, που μαθηματικοί και άλλοι επιστήμονες χρησιμοποίησαν για να λύσουν προβλήματα και να συγκροτήσουν θεωρίες. </a:t>
            </a:r>
          </a:p>
          <a:p>
            <a:pPr marL="0" indent="0">
              <a:buNone/>
            </a:pPr>
            <a:endParaRPr lang="el-GR" sz="2400" dirty="0"/>
          </a:p>
        </p:txBody>
      </p:sp>
    </p:spTree>
    <p:extLst>
      <p:ext uri="{BB962C8B-B14F-4D97-AF65-F5344CB8AC3E}">
        <p14:creationId xmlns:p14="http://schemas.microsoft.com/office/powerpoint/2010/main" val="30791915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έννοια της </a:t>
            </a:r>
            <a:r>
              <a:rPr lang="el-GR" dirty="0" smtClean="0"/>
              <a:t>συνάρτησης</a:t>
            </a:r>
            <a:endParaRPr lang="el-GR" dirty="0"/>
          </a:p>
        </p:txBody>
      </p:sp>
      <p:sp>
        <p:nvSpPr>
          <p:cNvPr id="3" name="Θέση περιεχομένου 2"/>
          <p:cNvSpPr>
            <a:spLocks noGrp="1"/>
          </p:cNvSpPr>
          <p:nvPr>
            <p:ph idx="1"/>
          </p:nvPr>
        </p:nvSpPr>
        <p:spPr/>
        <p:txBody>
          <a:bodyPr>
            <a:normAutofit fontScale="85000" lnSpcReduction="20000"/>
          </a:bodyPr>
          <a:lstStyle/>
          <a:p>
            <a:pPr marL="0" indent="0">
              <a:buNone/>
            </a:pPr>
            <a:r>
              <a:rPr lang="el-GR" sz="2800" dirty="0" err="1"/>
              <a:t>Sierpinska</a:t>
            </a:r>
            <a:r>
              <a:rPr lang="el-GR" sz="2800" dirty="0"/>
              <a:t> (1994): “Η έννοια της συνάρτησης είναι ένα πολύ επιτηδευμένο (</a:t>
            </a:r>
            <a:r>
              <a:rPr lang="el-GR" sz="2800" dirty="0" err="1"/>
              <a:t>sophisticated</a:t>
            </a:r>
            <a:r>
              <a:rPr lang="el-GR" sz="2800" dirty="0"/>
              <a:t>) εργαλείο, που χρειάζεται πολύ υψηλό επίπεδο αφαίρεσης. Το εργαλείο αυτό γίνεται απαραίτητο μόνο όταν πρέπει να διατυπωθούν θεωρήματα για μεγάλες (περιεκτικές) κλάσεις μαθηματικών σχέσεων. Είναι περιττό όταν το μόνο που μελετάμε είναι οι ευθείες γραμμές ή οι αναλογίες ... Οι μαθητές δεν μπορούν να εκτιμήσουν τη γενικότητα και τη δύναμη της έννοιας τη στιγμή που τους την εισάγουν. Στην πραγματικότητα αυτός ο ορισμός δεν λέει τίποτα. Μια ειδική διμελής σχέση ανάμεσα σε αυθαίρετα σύνολα; Μα τότε το καθετί μπορεί να ονομαστεί συνάρτηση. Και τότε οι μαθητές αρχίζουν να κατασκευάζουν τη δική τους έννοια της συνάρτησης με τη βοήθεια συγκεκριμένων παραδειγμάτων που ο καθηγητής ονομάζει “συναρτήσεις”. </a:t>
            </a:r>
          </a:p>
        </p:txBody>
      </p:sp>
    </p:spTree>
    <p:extLst>
      <p:ext uri="{BB962C8B-B14F-4D97-AF65-F5344CB8AC3E}">
        <p14:creationId xmlns:p14="http://schemas.microsoft.com/office/powerpoint/2010/main" val="21111819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Η έννοια της </a:t>
            </a:r>
            <a:r>
              <a:rPr lang="el-GR" dirty="0" smtClean="0"/>
              <a:t>μεταβλητής</a:t>
            </a:r>
            <a:endParaRPr lang="el-GR" dirty="0"/>
          </a:p>
        </p:txBody>
      </p:sp>
      <p:sp>
        <p:nvSpPr>
          <p:cNvPr id="5" name="Θέση περιεχομένου 4"/>
          <p:cNvSpPr>
            <a:spLocks noGrp="1"/>
          </p:cNvSpPr>
          <p:nvPr>
            <p:ph idx="1"/>
          </p:nvPr>
        </p:nvSpPr>
        <p:spPr/>
        <p:txBody>
          <a:bodyPr>
            <a:noAutofit/>
          </a:bodyPr>
          <a:lstStyle/>
          <a:p>
            <a:pPr>
              <a:spcBef>
                <a:spcPct val="20000"/>
              </a:spcBef>
              <a:buFontTx/>
              <a:buChar char="•"/>
            </a:pPr>
            <a:r>
              <a:rPr lang="el-GR" altLang="el-GR" sz="2300" dirty="0"/>
              <a:t>Ι</a:t>
            </a:r>
            <a:r>
              <a:rPr lang="en-US" altLang="el-GR" sz="2300" dirty="0" err="1"/>
              <a:t>nhelder</a:t>
            </a:r>
            <a:r>
              <a:rPr lang="el-GR" altLang="el-GR" sz="2300" dirty="0"/>
              <a:t> και </a:t>
            </a:r>
            <a:r>
              <a:rPr lang="en-US" altLang="el-GR" sz="2300" dirty="0"/>
              <a:t>Piaget </a:t>
            </a:r>
            <a:r>
              <a:rPr lang="el-GR" altLang="el-GR" sz="2300" dirty="0"/>
              <a:t>(1958):  </a:t>
            </a:r>
          </a:p>
          <a:p>
            <a:pPr>
              <a:spcBef>
                <a:spcPct val="20000"/>
              </a:spcBef>
              <a:buFontTx/>
              <a:buChar char="-"/>
            </a:pPr>
            <a:r>
              <a:rPr lang="el-GR" altLang="el-GR" sz="2300" dirty="0"/>
              <a:t>Αφαιρετική ικανότητα για την κατανόηση της έννοιας της μεταβλητότητας και της χρήσης μεταβλητών </a:t>
            </a:r>
            <a:r>
              <a:rPr lang="en-US" altLang="el-GR" sz="2300" dirty="0"/>
              <a:t>(</a:t>
            </a:r>
            <a:r>
              <a:rPr lang="el-GR" altLang="el-GR" sz="2300" dirty="0"/>
              <a:t>Στάδιο των Τυπικών Λογικών Ενεργειών)  </a:t>
            </a:r>
          </a:p>
          <a:p>
            <a:pPr>
              <a:spcBef>
                <a:spcPct val="20000"/>
              </a:spcBef>
              <a:buFontTx/>
              <a:buChar char="•"/>
            </a:pPr>
            <a:r>
              <a:rPr lang="el-GR" altLang="el-GR" sz="2300" dirty="0"/>
              <a:t>Αντιστοιχία με την </a:t>
            </a:r>
            <a:r>
              <a:rPr lang="el-GR" altLang="el-GR" sz="2300" i="1" dirty="0"/>
              <a:t>έννοια του αριθμού</a:t>
            </a:r>
          </a:p>
          <a:p>
            <a:pPr>
              <a:spcBef>
                <a:spcPct val="20000"/>
              </a:spcBef>
              <a:buFontTx/>
              <a:buChar char="-"/>
            </a:pPr>
            <a:r>
              <a:rPr lang="el-GR" altLang="el-GR" sz="2300" dirty="0"/>
              <a:t>Ανάλυση ξεχωριστών συσχετίσεων (</a:t>
            </a:r>
            <a:r>
              <a:rPr lang="en-US" altLang="el-GR" sz="2300" dirty="0"/>
              <a:t>interrelations) </a:t>
            </a:r>
          </a:p>
          <a:p>
            <a:pPr>
              <a:spcBef>
                <a:spcPct val="20000"/>
              </a:spcBef>
              <a:buFontTx/>
              <a:buChar char="-"/>
            </a:pPr>
            <a:r>
              <a:rPr lang="el-GR" altLang="el-GR" sz="2300" dirty="0"/>
              <a:t>Σύνθεση σε μια νέα έννοια των κοινών χαρακτηριστικών και χρήση συμβόλων (</a:t>
            </a:r>
            <a:r>
              <a:rPr lang="en-US" altLang="el-GR" sz="2300" dirty="0" err="1"/>
              <a:t>Aleksandrov</a:t>
            </a:r>
            <a:r>
              <a:rPr lang="en-US" altLang="el-GR" sz="2300" dirty="0"/>
              <a:t> et al., 1990)</a:t>
            </a:r>
            <a:r>
              <a:rPr lang="el-GR" altLang="el-GR" sz="2300" dirty="0"/>
              <a:t> </a:t>
            </a:r>
            <a:endParaRPr lang="en-US" altLang="el-GR" sz="2300" dirty="0"/>
          </a:p>
          <a:p>
            <a:pPr>
              <a:spcBef>
                <a:spcPct val="20000"/>
              </a:spcBef>
              <a:buFontTx/>
              <a:buChar char="•"/>
            </a:pPr>
            <a:r>
              <a:rPr lang="en-US" altLang="el-GR" sz="2300" dirty="0"/>
              <a:t>Vygotsky</a:t>
            </a:r>
          </a:p>
          <a:p>
            <a:pPr>
              <a:spcBef>
                <a:spcPct val="20000"/>
              </a:spcBef>
              <a:buFontTx/>
              <a:buChar char="-"/>
            </a:pPr>
            <a:r>
              <a:rPr lang="el-GR" altLang="el-GR" sz="2300" dirty="0"/>
              <a:t>Συμβολικό παιχνίδι: εισαγωγή σε ένα γνωστικό χώρο </a:t>
            </a:r>
          </a:p>
          <a:p>
            <a:pPr>
              <a:spcBef>
                <a:spcPct val="20000"/>
              </a:spcBef>
              <a:buFontTx/>
              <a:buChar char="-"/>
            </a:pPr>
            <a:r>
              <a:rPr lang="el-GR" altLang="el-GR" sz="2300" dirty="0"/>
              <a:t>Ρύθμιση συμπεριφοράς με βάση το νόημα-σημασία που προσδίδουμε στα σύμβολα </a:t>
            </a:r>
          </a:p>
          <a:p>
            <a:pPr marL="0" indent="0">
              <a:buNone/>
            </a:pPr>
            <a:endParaRPr lang="el-GR" sz="2400" dirty="0"/>
          </a:p>
        </p:txBody>
      </p:sp>
    </p:spTree>
    <p:extLst>
      <p:ext uri="{BB962C8B-B14F-4D97-AF65-F5344CB8AC3E}">
        <p14:creationId xmlns:p14="http://schemas.microsoft.com/office/powerpoint/2010/main" val="3139118676"/>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1577</TotalTime>
  <Words>2177</Words>
  <Application>Microsoft Office PowerPoint</Application>
  <PresentationFormat>Προβολή στην οθόνη (4:3)</PresentationFormat>
  <Paragraphs>235</Paragraphs>
  <Slides>40</Slides>
  <Notes>40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40</vt:i4>
      </vt:variant>
    </vt:vector>
  </HeadingPairs>
  <TitlesOfParts>
    <vt:vector size="47" baseType="lpstr">
      <vt:lpstr>ＭＳ Ｐゴシック</vt:lpstr>
      <vt:lpstr>Arial</vt:lpstr>
      <vt:lpstr>Calibri</vt:lpstr>
      <vt:lpstr>Symbol</vt:lpstr>
      <vt:lpstr>Times New Roman</vt:lpstr>
      <vt:lpstr>Wingdings</vt:lpstr>
      <vt:lpstr>Θέμα του Office</vt:lpstr>
      <vt:lpstr>ΔΙΔΑΚΤΙΚΗ ΜΑΘΗΜΑΤΙΚΩΝ I </vt:lpstr>
      <vt:lpstr>ΔΙΔΑΚΤΙΚΗ ΜΑΘΗΜΑΤΙΚΩΝ I </vt:lpstr>
      <vt:lpstr>Εννοιολογικό (ή νοητικό) πεδίο (1/2)</vt:lpstr>
      <vt:lpstr>Εννοιολογικό (ή νοητικό) πεδίο (2/2)</vt:lpstr>
      <vt:lpstr>Η έννοια της συνάρτησης </vt:lpstr>
      <vt:lpstr>Ιστορικά στοιχεία εξέλιξης (1/2)</vt:lpstr>
      <vt:lpstr>Ιστορικά στοιχεία εξέλιξης (2/2)</vt:lpstr>
      <vt:lpstr>Η έννοια της συνάρτησης</vt:lpstr>
      <vt:lpstr>Η έννοια της μεταβλητής</vt:lpstr>
      <vt:lpstr>Οι δυσκολίες των μαθητών (1/4) </vt:lpstr>
      <vt:lpstr>Οι δυσκολίες των μαθητών (2/4)</vt:lpstr>
      <vt:lpstr>Οι δυσκολίες των μαθητών (3/4)</vt:lpstr>
      <vt:lpstr>Οι δυσκολίες των μαθητών (4/4) </vt:lpstr>
      <vt:lpstr>Η έννοια της μεταβλητής</vt:lpstr>
      <vt:lpstr>H μεταβλητή ως συγκεκριμένος άγνωστος </vt:lpstr>
      <vt:lpstr>H μεταβλητή ως γενικευμένος αριθμός </vt:lpstr>
      <vt:lpstr>H μεταβλητή σε συναρτησιακές σχέσεις </vt:lpstr>
      <vt:lpstr>Η έννοια της μεταβλητής</vt:lpstr>
      <vt:lpstr>Το αναλυτικό πρόγραμμα (1/2)</vt:lpstr>
      <vt:lpstr>Το αναλυτικό πρόγραμμα (2/2) </vt:lpstr>
      <vt:lpstr>Αλληλεξάρτηση μεταβλητών και  συναρτησιακές σχέσεις (1/2)</vt:lpstr>
      <vt:lpstr>Αλληλεξάρτηση μεταβλητών και  συναρτησιακές σχέσεις (2/2)</vt:lpstr>
      <vt:lpstr>Δυσκολίες των μαθητών (1/2)</vt:lpstr>
      <vt:lpstr>Δυσκολίες των μαθητών (2/2)</vt:lpstr>
      <vt:lpstr>H μετάβαση από τη φυσική γλώσσα στη συμβολική γραφή</vt:lpstr>
      <vt:lpstr>Α. Από τη συμβολική γραφή στη φυσική γλώσσα (1/2)</vt:lpstr>
      <vt:lpstr>Α. Από τη συμβολική γραφή στη φυσική γλώσσα (2/2)</vt:lpstr>
      <vt:lpstr>Β. Από τη φυσική γλώσσα στη συμβολική (1/3)</vt:lpstr>
      <vt:lpstr>Β. Από τη φυσική γλώσσα στη συμβολική γραφή (2/3)</vt:lpstr>
      <vt:lpstr>Β. Από τη φυσική γλώσσα στη συμβολική γραφή (3/3)</vt:lpstr>
      <vt:lpstr>Γ. Η μεταβλητή παριστάνει ένα συγκεκριμένο αντικείμενο (1/2)</vt:lpstr>
      <vt:lpstr>Γ. Η μεταβλητή παριστάνει ένα συγκεκριμένο αντικείμενο (2/2)</vt:lpstr>
      <vt:lpstr>Συμπεράσματα (1/2)</vt:lpstr>
      <vt:lpstr>Συμπεράσματα (2/2)</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184</cp:revision>
  <dcterms:created xsi:type="dcterms:W3CDTF">2012-09-06T09:03:05Z</dcterms:created>
  <dcterms:modified xsi:type="dcterms:W3CDTF">2015-07-05T12:55:23Z</dcterms:modified>
</cp:coreProperties>
</file>