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9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62" r:id="rId13"/>
    <p:sldId id="290" r:id="rId14"/>
    <p:sldId id="295" r:id="rId15"/>
    <p:sldId id="299" r:id="rId16"/>
    <p:sldId id="292" r:id="rId17"/>
    <p:sldId id="291" r:id="rId18"/>
    <p:sldId id="29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63" d="100"/>
          <a:sy n="63" d="100"/>
        </p:scale>
        <p:origin x="90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9A156-8883-2349-BD8A-8BADCADBF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Εναλλακτικές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όψεις της επιστήμης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Έννοιες Φυσικών Επιστημών 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3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ym typeface="Helvetica" pitchFamily="2" charset="0"/>
              </a:rPr>
              <a:t>Εναλλακτικές όψεις της επιστήμης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l-GR" dirty="0"/>
              <a:t>που προβάλλονται στην εκπαίδευση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Με εκπαιδευτικό στόχο τον επιστημονικό γραμματισμό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Καλή προσέγγιση η </a:t>
            </a:r>
            <a:r>
              <a:rPr lang="el-GR" dirty="0" smtClean="0"/>
              <a:t>εμπειρική καθημερινότητα.</a:t>
            </a:r>
            <a:r>
              <a:rPr lang="el-GR" dirty="0"/>
              <a:t>..</a:t>
            </a:r>
          </a:p>
          <a:p>
            <a:pPr lvl="1"/>
            <a:r>
              <a:rPr lang="el-GR" dirty="0"/>
              <a:t>Θέλουμε ανθρώπους που να μπορούν, κατ’ αρχή, να </a:t>
            </a:r>
            <a:r>
              <a:rPr lang="el-GR" dirty="0" smtClean="0"/>
              <a:t>θυμούνται τις επιστημονικές ιδέες.</a:t>
            </a:r>
            <a:r>
              <a:rPr lang="el-GR" dirty="0"/>
              <a:t>..</a:t>
            </a:r>
          </a:p>
          <a:p>
            <a:pPr lvl="1"/>
            <a:r>
              <a:rPr lang="el-GR" dirty="0"/>
              <a:t>Να νιώθουν </a:t>
            </a:r>
            <a:r>
              <a:rPr lang="el-GR" dirty="0" smtClean="0"/>
              <a:t>ασφαλείς για την ποιότητα των ιδεών αυτών.</a:t>
            </a:r>
            <a:r>
              <a:rPr lang="el-GR" dirty="0"/>
              <a:t>..</a:t>
            </a:r>
          </a:p>
          <a:p>
            <a:pPr lvl="1"/>
            <a:r>
              <a:rPr lang="el-GR" dirty="0"/>
              <a:t>Να </a:t>
            </a:r>
            <a:r>
              <a:rPr lang="el-GR" dirty="0" smtClean="0"/>
              <a:t>μπορούν να διαβάζουν στους </a:t>
            </a:r>
            <a:r>
              <a:rPr lang="el-GR" dirty="0"/>
              <a:t>κώδικες</a:t>
            </a:r>
          </a:p>
          <a:p>
            <a:pPr lvl="1"/>
            <a:r>
              <a:rPr lang="el-GR" dirty="0"/>
              <a:t>Να </a:t>
            </a:r>
            <a:r>
              <a:rPr lang="el-GR" dirty="0" smtClean="0"/>
              <a:t>μπορούν να χειρίζονται τα τεχνήματα</a:t>
            </a:r>
          </a:p>
          <a:p>
            <a:pPr lvl="1"/>
            <a:r>
              <a:rPr lang="el-GR" dirty="0" smtClean="0"/>
              <a:t>Να αποδέχονται (συμμορφώνονται με) τις αρχές και τις αξίες που στηρίζουν τις επιστημονικές ιδέες.</a:t>
            </a:r>
            <a:r>
              <a:rPr lang="el-GR" dirty="0"/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12818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7200" dirty="0" smtClean="0"/>
              <a:t>Και για τα νήπια;;;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7801"/>
            <a:ext cx="8466144" cy="4861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l-GR" sz="5400" dirty="0" smtClean="0"/>
              <a:t>Εμπειρία;;; </a:t>
            </a:r>
          </a:p>
          <a:p>
            <a:pPr marL="82296" indent="0">
              <a:buNone/>
            </a:pPr>
            <a:r>
              <a:rPr lang="el-GR" sz="5400" dirty="0" smtClean="0"/>
              <a:t>		</a:t>
            </a:r>
          </a:p>
          <a:p>
            <a:pPr marL="82296" indent="0">
              <a:buNone/>
            </a:pPr>
            <a:r>
              <a:rPr lang="el-GR" sz="5400" dirty="0"/>
              <a:t>	 </a:t>
            </a:r>
            <a:r>
              <a:rPr lang="el-GR" sz="5400" dirty="0" smtClean="0"/>
              <a:t>  Φαντασία;;</a:t>
            </a:r>
            <a:r>
              <a:rPr lang="el-GR" sz="5400" dirty="0"/>
              <a:t>; </a:t>
            </a:r>
            <a:endParaRPr lang="el-GR" sz="5400" dirty="0" smtClean="0"/>
          </a:p>
          <a:p>
            <a:pPr marL="82296" indent="0">
              <a:buNone/>
            </a:pPr>
            <a:r>
              <a:rPr lang="el-GR" sz="5400" dirty="0" smtClean="0"/>
              <a:t>						</a:t>
            </a:r>
          </a:p>
          <a:p>
            <a:pPr marL="82296" indent="0">
              <a:buNone/>
            </a:pPr>
            <a:r>
              <a:rPr lang="el-GR" sz="5400" dirty="0"/>
              <a:t>	</a:t>
            </a:r>
            <a:r>
              <a:rPr lang="el-GR" sz="5400" dirty="0" smtClean="0"/>
              <a:t>		Συμμόρφωση;;;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485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</a:t>
            </a:r>
            <a:r>
              <a:rPr lang="el-GR" sz="2000">
                <a:sym typeface="Helvetica" pitchFamily="2" charset="0"/>
              </a:rPr>
              <a:t>Βασίλης Τσελφές</a:t>
            </a:r>
            <a:r>
              <a:rPr lang="el-GR" sz="2000"/>
              <a:t>. «</a:t>
            </a:r>
            <a:r>
              <a:rPr lang="el-GR" sz="2000" dirty="0"/>
              <a:t>Έννοιες Φυσικών Επιστημών Ι </a:t>
            </a:r>
            <a:r>
              <a:rPr lang="en-US" sz="2000" dirty="0" smtClean="0"/>
              <a:t>–</a:t>
            </a:r>
            <a:r>
              <a:rPr lang="el-GR" sz="2000" dirty="0" smtClean="0"/>
              <a:t> Ενότητα 3: Εναλλακτικές όψεις της επιστήμης</a:t>
            </a:r>
            <a:r>
              <a:rPr lang="en-US" sz="2000" dirty="0" smtClean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προβάλλονται στην εκπαίδευση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>
                <a:hlinkClick r:id="rId3"/>
              </a:rPr>
              <a:t>http://opencourses.uoa.gr/courses/ECD104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Εναλλακτικές όψεις της επιστήμης που προβάλλονται στην εκπαίδευση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7799"/>
            <a:ext cx="8352928" cy="471750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Οι απαντήσεις, παράγονταν και παράγονται με βάση το ερώτημα «τι κάνουν οι επιστήμονες;»</a:t>
            </a:r>
          </a:p>
          <a:p>
            <a:r>
              <a:rPr lang="el-GR" dirty="0" smtClean="0"/>
              <a:t>Κάποια πράγματα τα ξέρουμε...</a:t>
            </a:r>
          </a:p>
          <a:p>
            <a:pPr lvl="1"/>
            <a:r>
              <a:rPr lang="el-GR" dirty="0" smtClean="0"/>
              <a:t>Οι επιστήμονες ως εργαζόμενοι;;;</a:t>
            </a:r>
          </a:p>
          <a:p>
            <a:pPr lvl="1"/>
            <a:r>
              <a:rPr lang="el-GR" dirty="0" smtClean="0"/>
              <a:t>Οι μαθηματικοί;;;</a:t>
            </a:r>
          </a:p>
          <a:p>
            <a:pPr lvl="1"/>
            <a:r>
              <a:rPr lang="el-GR" dirty="0" smtClean="0"/>
              <a:t>Οι φιλόσοφοι;;;</a:t>
            </a:r>
            <a:endParaRPr lang="en-US" dirty="0" smtClean="0"/>
          </a:p>
          <a:p>
            <a:r>
              <a:rPr lang="el-GR" dirty="0" smtClean="0"/>
              <a:t>Η παραγωγή τέτοιων όψεων/ απόψεων άρχισε συστηματικά με τους φιλόσοφους των αρχών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αιώνα.</a:t>
            </a:r>
          </a:p>
        </p:txBody>
      </p:sp>
    </p:spTree>
    <p:extLst>
      <p:ext uri="{BB962C8B-B14F-4D97-AF65-F5344CB8AC3E}">
        <p14:creationId xmlns:p14="http://schemas.microsoft.com/office/powerpoint/2010/main" val="36625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Ο άνθρωπος στην καθημερινότητά του;;;</a:t>
            </a:r>
            <a:endParaRPr lang="en-US" sz="32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94820" y="2100262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Στόχος</a:t>
            </a:r>
            <a:endParaRPr kumimoji="0"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5617" y="4475162"/>
            <a:ext cx="2293466" cy="46166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Συμμόρφωση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71307" y="4403725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Αντίσταση</a:t>
            </a:r>
            <a:r>
              <a:rPr kumimoji="0" lang="el-GR" b="1" dirty="0"/>
              <a:t> </a:t>
            </a:r>
            <a:endParaRPr kumimoji="0" lang="en-GB" sz="2000" b="1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226395" y="2387600"/>
            <a:ext cx="1368425" cy="2087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23607" y="2387600"/>
            <a:ext cx="151130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409082" y="4692650"/>
            <a:ext cx="25622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54302" y="3195437"/>
            <a:ext cx="2551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sz="2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Πράξη: Σύνδεση και </a:t>
            </a:r>
            <a:r>
              <a:rPr kumimoji="0" lang="el-GR" sz="22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εννοιολόγηση</a:t>
            </a:r>
            <a:r>
              <a:rPr kumimoji="0" lang="el-GR" sz="2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πόρων-σχημάτων</a:t>
            </a:r>
            <a:endParaRPr kumimoji="0" lang="en-GB" sz="2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20677" y="1988150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Υλικοί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187207" y="2027237"/>
            <a:ext cx="205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Κανονιστικοί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66257" y="5195986"/>
            <a:ext cx="198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Ανθρώπινοι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δουλειά των επιστημόνων</a:t>
            </a:r>
            <a:endParaRPr lang="en-US" sz="36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57600" y="2907145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Κόσμος</a:t>
            </a:r>
            <a:endParaRPr kumimoji="0"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4659745"/>
            <a:ext cx="15240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Ιδέες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4583545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Τεκμήρια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438400" y="3364345"/>
            <a:ext cx="1905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648200" y="3364345"/>
            <a:ext cx="1524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352800" y="488834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419600" y="1687945"/>
            <a:ext cx="0" cy="495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82824" y="1798891"/>
            <a:ext cx="2101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Εγγράμματη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Θεωρητική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72200" y="1830940"/>
            <a:ext cx="22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Προφορική / Εργαστηριακή 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486400" y="366914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>
                <a:solidFill>
                  <a:srgbClr val="A50021"/>
                </a:solidFill>
                <a:latin typeface="Arial" charset="0"/>
              </a:rPr>
              <a:t>Τέχνη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038600" y="488834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>
                <a:solidFill>
                  <a:srgbClr val="A50021"/>
                </a:solidFill>
                <a:latin typeface="Arial" charset="0"/>
              </a:rPr>
              <a:t>??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133600" y="359294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>
                <a:solidFill>
                  <a:srgbClr val="A50021"/>
                </a:solidFill>
                <a:latin typeface="Arial" charset="0"/>
              </a:rPr>
              <a:t>Φιλοσοφία</a:t>
            </a:r>
          </a:p>
        </p:txBody>
      </p:sp>
    </p:spTree>
    <p:extLst>
      <p:ext uri="{BB962C8B-B14F-4D97-AF65-F5344CB8AC3E}">
        <p14:creationId xmlns:p14="http://schemas.microsoft.com/office/powerpoint/2010/main" val="33815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/>
      <p:bldP spid="7" grpId="0" animBg="1"/>
      <p:bldP spid="8" grpId="0" animBg="1"/>
      <p:bldP spid="12" grpId="0" animBg="1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Παράδειγμα: Η επαγωγική δουλειά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26648" y="2963035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Κόσμος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97848" y="4715635"/>
            <a:ext cx="15240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Ιδέες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6848" y="4715635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Τεκμήρια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79396" y="3439285"/>
            <a:ext cx="1684634" cy="127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88648" y="1743835"/>
            <a:ext cx="0" cy="495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8734" y="1989481"/>
            <a:ext cx="21442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Εγγράμματη / Θεωρητική 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941248" y="2013710"/>
            <a:ext cx="22311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Προφορική / Εργαστηριακή 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01301" y="3751606"/>
            <a:ext cx="1454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Παρατηρώ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72355" y="3430374"/>
            <a:ext cx="1497745" cy="127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121848" y="5115685"/>
            <a:ext cx="1904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Κατηγοριοποιώ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6" idx="1"/>
            <a:endCxn id="5" idx="3"/>
          </p:cNvCxnSpPr>
          <p:nvPr/>
        </p:nvCxnSpPr>
        <p:spPr>
          <a:xfrm flipH="1">
            <a:off x="3121848" y="4953760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065982" y="3582329"/>
            <a:ext cx="1360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Υποθέτω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54175" y="3451985"/>
            <a:ext cx="1497745" cy="127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67944" y="4221088"/>
            <a:ext cx="1256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Δοκιμάζω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9" grpId="0" animBg="1"/>
      <p:bldP spid="13" grpId="0" animBg="1"/>
      <p:bldP spid="14" grpId="0" autoUpdateAnimBg="0"/>
      <p:bldP spid="15" grpId="0" autoUpdateAnimBg="0"/>
      <p:bldP spid="17" grpId="0" autoUpdateAnimBg="0"/>
      <p:bldP spid="21" grpId="0" autoUpdateAnimBg="0"/>
      <p:bldP spid="27" grpId="0" autoUpdateAnimBg="0"/>
      <p:bldP spid="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Παράδειγμα: Η παραγωγική δουλειά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35896" y="2869699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Κόσμος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7096" y="4622299"/>
            <a:ext cx="15240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Ιδέες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36096" y="4622299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Τεκμήρια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87957" y="3358649"/>
            <a:ext cx="1562539" cy="1263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397896" y="1650499"/>
            <a:ext cx="0" cy="495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79240" y="1963732"/>
            <a:ext cx="2151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Εγγράμματη / Θεωρητική 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50496" y="1987049"/>
            <a:ext cx="2237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Προφορική / Εργαστηριακή παράδοση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23323" y="3515725"/>
            <a:ext cx="14543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Δοκιμάζω Παράγω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  <p:cxnSp>
        <p:nvCxnSpPr>
          <p:cNvPr id="20" name="Straight Arrow Connector 19"/>
          <p:cNvCxnSpPr>
            <a:endCxn id="5" idx="0"/>
          </p:cNvCxnSpPr>
          <p:nvPr/>
        </p:nvCxnSpPr>
        <p:spPr>
          <a:xfrm flipH="1">
            <a:off x="2569096" y="3358649"/>
            <a:ext cx="1543708" cy="1263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331096" y="5022349"/>
            <a:ext cx="1904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Υποθέτω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5" idx="3"/>
            <a:endCxn id="6" idx="1"/>
          </p:cNvCxnSpPr>
          <p:nvPr/>
        </p:nvCxnSpPr>
        <p:spPr>
          <a:xfrm>
            <a:off x="3331096" y="4860424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75230" y="3488993"/>
            <a:ext cx="1360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1600" b="1" dirty="0" smtClean="0">
                <a:solidFill>
                  <a:srgbClr val="A50021"/>
                </a:solidFill>
                <a:latin typeface="Arial" charset="0"/>
              </a:rPr>
              <a:t>Φαντάζομαι</a:t>
            </a:r>
            <a:endParaRPr lang="el-GR" sz="1600" b="1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9" grpId="0" animBg="1"/>
      <p:bldP spid="13" grpId="0" animBg="1"/>
      <p:bldP spid="14" grpId="0" autoUpdateAnimBg="0"/>
      <p:bldP spid="15" grpId="0" autoUpdateAnimBg="0"/>
      <p:bldP spid="17" grpId="0" autoUpdateAnimBg="0"/>
      <p:bldP spid="21" grpId="0" autoUpdateAnimBg="0"/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εκπαιδευτικό στόχο την παραγωγή επιστημόνων...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39589"/>
            <a:ext cx="8250120" cy="4320958"/>
          </a:xfrm>
        </p:spPr>
        <p:txBody>
          <a:bodyPr>
            <a:normAutofit/>
          </a:bodyPr>
          <a:lstStyle/>
          <a:p>
            <a:r>
              <a:rPr lang="el-GR" dirty="0" smtClean="0"/>
              <a:t>Καλή προσέγγιση η επαγωγική...</a:t>
            </a:r>
          </a:p>
          <a:p>
            <a:pPr lvl="1"/>
            <a:r>
              <a:rPr lang="el-GR" dirty="0" smtClean="0"/>
              <a:t>Θέλουμε ανθρώπους που να μπορούν, κατ’ αρχή, να κάνουν τη δουλειά ρουτίνας...</a:t>
            </a:r>
          </a:p>
          <a:p>
            <a:pPr lvl="1"/>
            <a:r>
              <a:rPr lang="el-GR" dirty="0" smtClean="0"/>
              <a:t>Να νιώθουν σίγουροι...</a:t>
            </a:r>
          </a:p>
          <a:p>
            <a:pPr lvl="1"/>
            <a:r>
              <a:rPr lang="el-GR" dirty="0" smtClean="0"/>
              <a:t>Να γνωρίζουν τους κώδικες</a:t>
            </a:r>
          </a:p>
          <a:p>
            <a:pPr lvl="1"/>
            <a:r>
              <a:rPr lang="el-GR" dirty="0" smtClean="0"/>
              <a:t>Να γνωρίζουν εργαστηριακές τεχνικές</a:t>
            </a:r>
          </a:p>
          <a:p>
            <a:pPr lvl="1"/>
            <a:r>
              <a:rPr lang="el-GR" dirty="0" smtClean="0"/>
              <a:t>Να πιστεύουν ότι ψάχνουν για την αλήθεια... </a:t>
            </a:r>
          </a:p>
        </p:txBody>
      </p:sp>
    </p:spTree>
    <p:extLst>
      <p:ext uri="{BB962C8B-B14F-4D97-AF65-F5344CB8AC3E}">
        <p14:creationId xmlns:p14="http://schemas.microsoft.com/office/powerpoint/2010/main" val="14262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Με εκπαιδευτικό στόχο τη δημιουργικότητα και την καινοτομία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Καλή προσέγγιση η </a:t>
            </a:r>
            <a:r>
              <a:rPr lang="el-GR" dirty="0" smtClean="0"/>
              <a:t>παραγωγική.</a:t>
            </a:r>
            <a:r>
              <a:rPr lang="el-GR" dirty="0"/>
              <a:t>..</a:t>
            </a:r>
          </a:p>
          <a:p>
            <a:pPr lvl="1"/>
            <a:r>
              <a:rPr lang="el-GR" dirty="0"/>
              <a:t>Θέλουμε ανθρώπους που να μπορούν, κατ’ αρχή, να </a:t>
            </a:r>
            <a:r>
              <a:rPr lang="el-GR" dirty="0" smtClean="0"/>
              <a:t>φαντάζονται.</a:t>
            </a:r>
            <a:r>
              <a:rPr lang="el-GR" dirty="0"/>
              <a:t>..</a:t>
            </a:r>
          </a:p>
          <a:p>
            <a:pPr lvl="1"/>
            <a:r>
              <a:rPr lang="el-GR" dirty="0"/>
              <a:t>Να νιώθουν </a:t>
            </a:r>
            <a:r>
              <a:rPr lang="el-GR" dirty="0" smtClean="0"/>
              <a:t>ασφαλείς όταν δεν είναι σίγουροι</a:t>
            </a:r>
            <a:r>
              <a:rPr lang="el-GR" dirty="0"/>
              <a:t>...</a:t>
            </a:r>
          </a:p>
          <a:p>
            <a:pPr lvl="1"/>
            <a:r>
              <a:rPr lang="el-GR" dirty="0"/>
              <a:t>Να </a:t>
            </a:r>
            <a:r>
              <a:rPr lang="el-GR" dirty="0" smtClean="0"/>
              <a:t>τολμούν να επεμβαίνουν στους </a:t>
            </a:r>
            <a:r>
              <a:rPr lang="el-GR" dirty="0"/>
              <a:t>κώδικες</a:t>
            </a:r>
          </a:p>
          <a:p>
            <a:pPr lvl="1"/>
            <a:r>
              <a:rPr lang="el-GR" dirty="0"/>
              <a:t>Να </a:t>
            </a:r>
            <a:r>
              <a:rPr lang="el-GR" dirty="0" smtClean="0"/>
              <a:t>εφευρίσκουν εργαστηριακές τεχνικές</a:t>
            </a:r>
          </a:p>
          <a:p>
            <a:pPr lvl="1"/>
            <a:r>
              <a:rPr lang="el-GR" dirty="0" smtClean="0"/>
              <a:t>Να τολμούν να υπερασπίσουν τις πιο παράξενες ιδέες...</a:t>
            </a:r>
            <a:endParaRPr lang="el-GR" dirty="0"/>
          </a:p>
          <a:p>
            <a:pPr lvl="1"/>
            <a:r>
              <a:rPr lang="el-GR" dirty="0"/>
              <a:t>Να πιστεύουν ότι </a:t>
            </a:r>
            <a:r>
              <a:rPr lang="el-GR" dirty="0" smtClean="0"/>
              <a:t>μπορούν να πετύχουν οτιδήποτε μιας και δεν ψάχνουν </a:t>
            </a:r>
            <a:r>
              <a:rPr lang="el-GR" dirty="0"/>
              <a:t>για την αλήθεια... </a:t>
            </a:r>
          </a:p>
        </p:txBody>
      </p:sp>
    </p:spTree>
    <p:extLst>
      <p:ext uri="{BB962C8B-B14F-4D97-AF65-F5344CB8AC3E}">
        <p14:creationId xmlns:p14="http://schemas.microsoft.com/office/powerpoint/2010/main" val="6476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Παράδειγμα: Η καθημερινότητα του επιστημονικά εγγράμματου πολίτη</a:t>
            </a:r>
            <a:endParaRPr lang="en-US" sz="32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35375" y="1890712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Στόχος</a:t>
            </a:r>
            <a:endParaRPr kumimoji="0"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8888" y="4265612"/>
            <a:ext cx="2190750" cy="46166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Συμμόρφωση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11862" y="4194175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Αντίσταση</a:t>
            </a:r>
            <a:r>
              <a:rPr kumimoji="0" lang="el-GR" b="1" dirty="0"/>
              <a:t> </a:t>
            </a:r>
            <a:endParaRPr kumimoji="0" lang="en-GB" sz="2000" b="1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266950" y="2178050"/>
            <a:ext cx="1368425" cy="2087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64162" y="2178050"/>
            <a:ext cx="151130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449637" y="4483100"/>
            <a:ext cx="25622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96443" y="2938949"/>
            <a:ext cx="2551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sz="2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Πράξη: Σύνδεση και </a:t>
            </a:r>
            <a:r>
              <a:rPr kumimoji="0" lang="el-GR" sz="22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εννοιολόγηση</a:t>
            </a:r>
            <a:r>
              <a:rPr kumimoji="0" lang="el-GR" sz="2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πόρων-σχημάτων</a:t>
            </a:r>
            <a:endParaRPr kumimoji="0" lang="en-GB" sz="2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49275" y="1817687"/>
            <a:ext cx="2289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Υλικοί παράγοντες: </a:t>
            </a:r>
            <a:r>
              <a:rPr kumimoji="0" lang="el-G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επιστημονικά τεχνήματα</a:t>
            </a:r>
            <a:endParaRPr kumimoji="0" lang="en-GB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27761" y="1817687"/>
            <a:ext cx="2376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Κανονιστικοί παράγοντες: </a:t>
            </a:r>
            <a:r>
              <a:rPr kumimoji="0" lang="el-G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επιστημονικές ιδέες</a:t>
            </a:r>
            <a:endParaRPr kumimoji="0" lang="en-GB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35374" y="4707674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Ανθρώπινοι παράγοντες: </a:t>
            </a:r>
            <a:r>
              <a:rPr kumimoji="0" lang="el-G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εξασθενίσουν </a:t>
            </a:r>
            <a:endParaRPr kumimoji="0" lang="en-GB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676</Words>
  <Application>Microsoft Office PowerPoint</Application>
  <PresentationFormat>On-screen Show (4:3)</PresentationFormat>
  <Paragraphs>119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ＭＳ Ｐゴシック</vt:lpstr>
      <vt:lpstr>Times New Roman</vt:lpstr>
      <vt:lpstr>Wingdings</vt:lpstr>
      <vt:lpstr>Θέμα του Office</vt:lpstr>
      <vt:lpstr>Έννοιες Φυσικών Επιστημών Ι</vt:lpstr>
      <vt:lpstr>Εναλλακτικές όψεις της επιστήμης που προβάλλονται στην εκπαίδευση</vt:lpstr>
      <vt:lpstr>Ο άνθρωπος στην καθημερινότητά του;;;</vt:lpstr>
      <vt:lpstr>Η δουλειά των επιστημόνων</vt:lpstr>
      <vt:lpstr>Παράδειγμα: Η επαγωγική δουλειά</vt:lpstr>
      <vt:lpstr>Παράδειγμα: Η παραγωγική δουλειά</vt:lpstr>
      <vt:lpstr>Με εκπαιδευτικό στόχο την παραγωγή επιστημόνων...</vt:lpstr>
      <vt:lpstr>Με εκπαιδευτικό στόχο τη δημιουργικότητα και την καινοτομία</vt:lpstr>
      <vt:lpstr>Παράδειγμα: Η καθημερινότητα του επιστημονικά εγγράμματου πολίτη</vt:lpstr>
      <vt:lpstr>Με εκπαιδευτικό στόχο τον επιστημονικό γραμματισμό</vt:lpstr>
      <vt:lpstr>Και για τα νήπια;;;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291</cp:revision>
  <dcterms:created xsi:type="dcterms:W3CDTF">2012-09-06T09:03:05Z</dcterms:created>
  <dcterms:modified xsi:type="dcterms:W3CDTF">2015-12-10T10:07:43Z</dcterms:modified>
</cp:coreProperties>
</file>